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7" r:id="rId2"/>
    <p:sldId id="256"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2" userDrawn="1">
          <p15:clr>
            <a:srgbClr val="A4A3A4"/>
          </p15:clr>
        </p15:guide>
        <p15:guide id="2" pos="257" userDrawn="1">
          <p15:clr>
            <a:srgbClr val="A4A3A4"/>
          </p15:clr>
        </p15:guide>
        <p15:guide id="3" userDrawn="1">
          <p15:clr>
            <a:srgbClr val="A4A3A4"/>
          </p15:clr>
        </p15:guide>
        <p15:guide id="4" orient="horz" pos="32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CB5"/>
    <a:srgbClr val="00A3A6"/>
    <a:srgbClr val="00FDFF"/>
    <a:srgbClr val="272626"/>
    <a:srgbClr val="D8117D"/>
    <a:srgbClr val="D8222A"/>
    <a:srgbClr val="B982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177"/>
    <p:restoredTop sz="94646"/>
  </p:normalViewPr>
  <p:slideViewPr>
    <p:cSldViewPr snapToGrid="0" snapToObjects="1">
      <p:cViewPr varScale="1">
        <p:scale>
          <a:sx n="171" d="100"/>
          <a:sy n="171" d="100"/>
        </p:scale>
        <p:origin x="1048" y="176"/>
      </p:cViewPr>
      <p:guideLst>
        <p:guide orient="horz" pos="3362"/>
        <p:guide pos="257"/>
        <p:guide/>
        <p:guide orient="horz" pos="32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1/18/21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a:t>
            </a:fld>
            <a:endParaRPr lang="en-US"/>
          </a:p>
        </p:txBody>
      </p:sp>
    </p:spTree>
    <p:extLst>
      <p:ext uri="{BB962C8B-B14F-4D97-AF65-F5344CB8AC3E}">
        <p14:creationId xmlns:p14="http://schemas.microsoft.com/office/powerpoint/2010/main" val="2955488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C0E064-C229-EE4B-8776-5AB4E735F6F1}"/>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3" name="Footer Placeholder 2">
            <a:extLst>
              <a:ext uri="{FF2B5EF4-FFF2-40B4-BE49-F238E27FC236}">
                <a16:creationId xmlns:a16="http://schemas.microsoft.com/office/drawing/2014/main" id="{265001B6-7780-544F-AEE9-4E1C7CBABCF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AC258-AD44-E54D-A9C7-F697C1D87B7E}"/>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p:txBody>
          <a:bodyPr/>
          <a:lstStyle/>
          <a:p>
            <a:fld id="{8BC1247F-2DE8-CC44-8ECD-3989D5D66822}" type="datetimeFigureOut">
              <a:rPr lang="en-US" smtClean="0"/>
              <a:t>1/18/21</a:t>
            </a:fld>
            <a:endParaRPr lang="en-US"/>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p:txBody>
          <a:bodyPr/>
          <a:lstStyle/>
          <a:p>
            <a:fld id="{FD7072D2-F999-3646-A659-54FBF12B3CDB}" type="slidenum">
              <a:rPr lang="en-US" smtClean="0"/>
              <a:t>‹#›</a:t>
            </a:fld>
            <a:endParaRPr lang="en-US"/>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4B49ED1-5C3E-BC45-A74C-BC1E818BBD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B4C7C50-3F02-814B-9ADF-09B5850BE5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F6F91B6-4AB6-2141-8EAB-839690BC2C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C1247F-2DE8-CC44-8ECD-3989D5D66822}" type="datetimeFigureOut">
              <a:rPr lang="en-US" smtClean="0"/>
              <a:t>1/18/21</a:t>
            </a:fld>
            <a:endParaRPr lang="en-US"/>
          </a:p>
        </p:txBody>
      </p:sp>
      <p:sp>
        <p:nvSpPr>
          <p:cNvPr id="5" name="Footer Placeholder 4">
            <a:extLst>
              <a:ext uri="{FF2B5EF4-FFF2-40B4-BE49-F238E27FC236}">
                <a16:creationId xmlns:a16="http://schemas.microsoft.com/office/drawing/2014/main" id="{2B04C897-0B44-494A-ACD9-84E5440E78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F0E058-33F6-7641-A604-1FF60B004C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072D2-F999-3646-A659-54FBF12B3CDB}" type="slidenum">
              <a:rPr lang="en-US" smtClean="0"/>
              <a:t>‹#›</a:t>
            </a:fld>
            <a:endParaRPr lang="en-US"/>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09BD0C-20B8-2045-8EF0-B1A70111248E}"/>
              </a:ext>
            </a:extLst>
          </p:cNvPr>
          <p:cNvSpPr/>
          <p:nvPr/>
        </p:nvSpPr>
        <p:spPr>
          <a:xfrm>
            <a:off x="0" y="0"/>
            <a:ext cx="12192000" cy="6858000"/>
          </a:xfrm>
          <a:prstGeom prst="rect">
            <a:avLst/>
          </a:prstGeom>
          <a:solidFill>
            <a:srgbClr val="009C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FDFF"/>
              </a:solidFill>
            </a:endParaRPr>
          </a:p>
        </p:txBody>
      </p:sp>
      <p:sp>
        <p:nvSpPr>
          <p:cNvPr id="10" name="Round Diagonal Corner of Rectangle 9">
            <a:extLst>
              <a:ext uri="{FF2B5EF4-FFF2-40B4-BE49-F238E27FC236}">
                <a16:creationId xmlns:a16="http://schemas.microsoft.com/office/drawing/2014/main" id="{60337B3F-874D-7349-8E41-98A49B6D9E72}"/>
              </a:ext>
            </a:extLst>
          </p:cNvPr>
          <p:cNvSpPr/>
          <p:nvPr/>
        </p:nvSpPr>
        <p:spPr>
          <a:xfrm>
            <a:off x="403310" y="390978"/>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Icon&#10;&#10;Description automatically generated">
            <a:extLst>
              <a:ext uri="{FF2B5EF4-FFF2-40B4-BE49-F238E27FC236}">
                <a16:creationId xmlns:a16="http://schemas.microsoft.com/office/drawing/2014/main" id="{9ABCDADF-00C4-7A4A-B259-068E0FB65A87}"/>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5034707" y="618145"/>
            <a:ext cx="2085861" cy="514692"/>
          </a:xfrm>
          <a:prstGeom prst="rect">
            <a:avLst/>
          </a:prstGeom>
        </p:spPr>
      </p:pic>
      <p:sp>
        <p:nvSpPr>
          <p:cNvPr id="17" name="Subtitle 2">
            <a:extLst>
              <a:ext uri="{FF2B5EF4-FFF2-40B4-BE49-F238E27FC236}">
                <a16:creationId xmlns:a16="http://schemas.microsoft.com/office/drawing/2014/main" id="{14D9CF5C-0DD5-E94F-82F0-C62E1B9DA953}"/>
              </a:ext>
            </a:extLst>
          </p:cNvPr>
          <p:cNvSpPr txBox="1">
            <a:spLocks/>
          </p:cNvSpPr>
          <p:nvPr/>
        </p:nvSpPr>
        <p:spPr>
          <a:xfrm>
            <a:off x="0" y="1235271"/>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solidFill>
                  <a:srgbClr val="009CB5"/>
                </a:solidFill>
                <a:latin typeface="Arial" panose="020B0604020202020204" pitchFamily="34" charset="0"/>
                <a:cs typeface="Arial" panose="020B0604020202020204" pitchFamily="34" charset="0"/>
              </a:rPr>
              <a:t>Birthday of Guru Har Rai</a:t>
            </a:r>
            <a:endParaRPr lang="en-GB" b="1" dirty="0">
              <a:solidFill>
                <a:srgbClr val="009CB5"/>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BBAD453B-DFC0-C449-B0F9-A81A316B4B38}"/>
              </a:ext>
            </a:extLst>
          </p:cNvPr>
          <p:cNvSpPr txBox="1"/>
          <p:nvPr/>
        </p:nvSpPr>
        <p:spPr>
          <a:xfrm>
            <a:off x="4256291" y="1846865"/>
            <a:ext cx="6962694" cy="4201150"/>
          </a:xfrm>
          <a:prstGeom prst="rect">
            <a:avLst/>
          </a:prstGeom>
          <a:noFill/>
        </p:spPr>
        <p:txBody>
          <a:bodyPr wrap="square" rtlCol="0">
            <a:spAutoFit/>
          </a:bodyPr>
          <a:lstStyle/>
          <a:p>
            <a:pPr>
              <a:spcBef>
                <a:spcPts val="1000"/>
              </a:spcBef>
            </a:pPr>
            <a:r>
              <a:rPr lang="en-US" sz="1350" dirty="0">
                <a:solidFill>
                  <a:srgbClr val="272626"/>
                </a:solidFill>
                <a:latin typeface="Arial" panose="020B0604020202020204" pitchFamily="34" charset="0"/>
                <a:cs typeface="Arial" panose="020B0604020202020204" pitchFamily="34" charset="0"/>
              </a:rPr>
              <a:t>Sikhism was founded in the 16th century in the Punjab district of what is now India and Pakistan. It was founded by Guru Nanak and is based on his teachings, and those of the 9 Sikh gurus who followed him.</a:t>
            </a:r>
            <a:endParaRPr lang="en-GB" sz="1350" dirty="0">
              <a:solidFill>
                <a:srgbClr val="272626"/>
              </a:solidFill>
              <a:latin typeface="Arial" panose="020B0604020202020204" pitchFamily="34" charset="0"/>
              <a:cs typeface="Arial" panose="020B0604020202020204" pitchFamily="34" charset="0"/>
            </a:endParaRPr>
          </a:p>
          <a:p>
            <a:pPr>
              <a:spcBef>
                <a:spcPts val="1000"/>
              </a:spcBef>
            </a:pPr>
            <a:r>
              <a:rPr lang="en-US" sz="1350" dirty="0">
                <a:solidFill>
                  <a:srgbClr val="272626"/>
                </a:solidFill>
                <a:latin typeface="Arial" panose="020B0604020202020204" pitchFamily="34" charset="0"/>
                <a:cs typeface="Arial" panose="020B0604020202020204" pitchFamily="34" charset="0"/>
              </a:rPr>
              <a:t>The most important thing in Sikhism is the internal religious state of the individual.</a:t>
            </a:r>
            <a:endParaRPr lang="en-GB" sz="1350" dirty="0">
              <a:solidFill>
                <a:srgbClr val="272626"/>
              </a:solidFill>
              <a:latin typeface="Arial" panose="020B0604020202020204" pitchFamily="34" charset="0"/>
              <a:cs typeface="Arial" panose="020B0604020202020204" pitchFamily="34" charset="0"/>
            </a:endParaRPr>
          </a:p>
          <a:p>
            <a:pPr>
              <a:spcBef>
                <a:spcPts val="1000"/>
              </a:spcBef>
            </a:pPr>
            <a:r>
              <a:rPr lang="en-US" sz="1350" dirty="0">
                <a:solidFill>
                  <a:srgbClr val="272626"/>
                </a:solidFill>
                <a:latin typeface="Arial" panose="020B0604020202020204" pitchFamily="34" charset="0"/>
                <a:cs typeface="Arial" panose="020B0604020202020204" pitchFamily="34" charset="0"/>
              </a:rPr>
              <a:t>Sikhism is a monotheistic religion. It stresses the importance of doing good actions rather than merely carrying out rituals. Sikhs believe that the way to lead a good life is to:</a:t>
            </a:r>
          </a:p>
          <a:p>
            <a:pPr>
              <a:spcBef>
                <a:spcPts val="500"/>
              </a:spcBef>
            </a:pPr>
            <a:r>
              <a:rPr lang="en-GB" sz="1350" i="1" dirty="0">
                <a:solidFill>
                  <a:srgbClr val="272626"/>
                </a:solidFill>
                <a:latin typeface="Arial" panose="020B0604020202020204" pitchFamily="34" charset="0"/>
                <a:cs typeface="Arial" panose="020B0604020202020204" pitchFamily="34" charset="0"/>
              </a:rPr>
              <a:t>Keep</a:t>
            </a:r>
            <a:r>
              <a:rPr lang="en-US" sz="1350" i="1" dirty="0">
                <a:solidFill>
                  <a:srgbClr val="272626"/>
                </a:solidFill>
                <a:latin typeface="Arial" panose="020B0604020202020204" pitchFamily="34" charset="0"/>
                <a:cs typeface="Arial" panose="020B0604020202020204" pitchFamily="34" charset="0"/>
              </a:rPr>
              <a:t> God in heart and mind at all times </a:t>
            </a:r>
            <a:br>
              <a:rPr lang="en-GB" sz="1350" i="1" dirty="0">
                <a:solidFill>
                  <a:srgbClr val="272626"/>
                </a:solidFill>
                <a:latin typeface="Arial" panose="020B0604020202020204" pitchFamily="34" charset="0"/>
                <a:cs typeface="Arial" panose="020B0604020202020204" pitchFamily="34" charset="0"/>
              </a:rPr>
            </a:br>
            <a:r>
              <a:rPr lang="en-US" sz="1350" i="1" dirty="0">
                <a:solidFill>
                  <a:srgbClr val="272626"/>
                </a:solidFill>
                <a:latin typeface="Arial" panose="020B0604020202020204" pitchFamily="34" charset="0"/>
                <a:cs typeface="Arial" panose="020B0604020202020204" pitchFamily="34" charset="0"/>
              </a:rPr>
              <a:t>Live honestly and work hard </a:t>
            </a:r>
            <a:br>
              <a:rPr lang="en-GB" sz="1350" i="1" dirty="0">
                <a:solidFill>
                  <a:srgbClr val="272626"/>
                </a:solidFill>
                <a:latin typeface="Arial" panose="020B0604020202020204" pitchFamily="34" charset="0"/>
                <a:cs typeface="Arial" panose="020B0604020202020204" pitchFamily="34" charset="0"/>
              </a:rPr>
            </a:br>
            <a:r>
              <a:rPr lang="en-US" sz="1350" i="1" dirty="0">
                <a:solidFill>
                  <a:srgbClr val="272626"/>
                </a:solidFill>
                <a:latin typeface="Arial" panose="020B0604020202020204" pitchFamily="34" charset="0"/>
                <a:cs typeface="Arial" panose="020B0604020202020204" pitchFamily="34" charset="0"/>
              </a:rPr>
              <a:t>Treat everyone equally </a:t>
            </a:r>
            <a:br>
              <a:rPr lang="en-GB" sz="1350" i="1" dirty="0">
                <a:solidFill>
                  <a:srgbClr val="272626"/>
                </a:solidFill>
                <a:latin typeface="Arial" panose="020B0604020202020204" pitchFamily="34" charset="0"/>
                <a:cs typeface="Arial" panose="020B0604020202020204" pitchFamily="34" charset="0"/>
              </a:rPr>
            </a:br>
            <a:r>
              <a:rPr lang="en-US" sz="1350" i="1" dirty="0">
                <a:solidFill>
                  <a:srgbClr val="272626"/>
                </a:solidFill>
                <a:latin typeface="Arial" panose="020B0604020202020204" pitchFamily="34" charset="0"/>
                <a:cs typeface="Arial" panose="020B0604020202020204" pitchFamily="34" charset="0"/>
              </a:rPr>
              <a:t>Be generous to the less fortunate </a:t>
            </a:r>
            <a:br>
              <a:rPr lang="en-GB" sz="1350" i="1" dirty="0">
                <a:solidFill>
                  <a:srgbClr val="272626"/>
                </a:solidFill>
                <a:latin typeface="Arial" panose="020B0604020202020204" pitchFamily="34" charset="0"/>
                <a:cs typeface="Arial" panose="020B0604020202020204" pitchFamily="34" charset="0"/>
              </a:rPr>
            </a:br>
            <a:r>
              <a:rPr lang="en-US" sz="1350" i="1" dirty="0">
                <a:solidFill>
                  <a:srgbClr val="272626"/>
                </a:solidFill>
                <a:latin typeface="Arial" panose="020B0604020202020204" pitchFamily="34" charset="0"/>
                <a:cs typeface="Arial" panose="020B0604020202020204" pitchFamily="34" charset="0"/>
              </a:rPr>
              <a:t>Serve others</a:t>
            </a:r>
            <a:endParaRPr lang="en-GB" sz="1350" i="1" dirty="0">
              <a:solidFill>
                <a:srgbClr val="272626"/>
              </a:solidFill>
              <a:latin typeface="Arial" panose="020B0604020202020204" pitchFamily="34" charset="0"/>
              <a:cs typeface="Arial" panose="020B0604020202020204" pitchFamily="34" charset="0"/>
            </a:endParaRPr>
          </a:p>
          <a:p>
            <a:pPr>
              <a:spcBef>
                <a:spcPts val="1000"/>
              </a:spcBef>
            </a:pPr>
            <a:r>
              <a:rPr lang="en-US" sz="1350" dirty="0">
                <a:solidFill>
                  <a:srgbClr val="272626"/>
                </a:solidFill>
                <a:latin typeface="Arial" panose="020B0604020202020204" pitchFamily="34" charset="0"/>
                <a:cs typeface="Arial" panose="020B0604020202020204" pitchFamily="34" charset="0"/>
              </a:rPr>
              <a:t>The Sikh place of worship is called a Gurdwara. The Sikh scripture is a book called the Guru </a:t>
            </a:r>
            <a:r>
              <a:rPr lang="en-US" sz="1350" dirty="0" err="1">
                <a:solidFill>
                  <a:srgbClr val="272626"/>
                </a:solidFill>
                <a:latin typeface="Arial" panose="020B0604020202020204" pitchFamily="34" charset="0"/>
                <a:cs typeface="Arial" panose="020B0604020202020204" pitchFamily="34" charset="0"/>
              </a:rPr>
              <a:t>Granth</a:t>
            </a:r>
            <a:r>
              <a:rPr lang="en-US" sz="1350" dirty="0">
                <a:solidFill>
                  <a:srgbClr val="272626"/>
                </a:solidFill>
                <a:latin typeface="Arial" panose="020B0604020202020204" pitchFamily="34" charset="0"/>
                <a:cs typeface="Arial" panose="020B0604020202020204" pitchFamily="34" charset="0"/>
              </a:rPr>
              <a:t> Sahib. The tenth Sikh Guru decreed that after his death the spiritual guide of the Sikhs would be the teachings contained in that book, so it now has the status of a Guru, and Sikhs show it the respect they would give to a human Guru.</a:t>
            </a:r>
            <a:endParaRPr lang="en-GB" sz="1350" dirty="0">
              <a:solidFill>
                <a:srgbClr val="272626"/>
              </a:solidFill>
              <a:latin typeface="Arial" panose="020B0604020202020204" pitchFamily="34" charset="0"/>
              <a:cs typeface="Arial" panose="020B0604020202020204" pitchFamily="34" charset="0"/>
            </a:endParaRPr>
          </a:p>
          <a:p>
            <a:pPr>
              <a:spcBef>
                <a:spcPts val="1000"/>
              </a:spcBef>
            </a:pPr>
            <a:r>
              <a:rPr lang="en-US" sz="1350" dirty="0">
                <a:solidFill>
                  <a:srgbClr val="272626"/>
                </a:solidFill>
                <a:latin typeface="Arial" panose="020B0604020202020204" pitchFamily="34" charset="0"/>
                <a:cs typeface="Arial" panose="020B0604020202020204" pitchFamily="34" charset="0"/>
              </a:rPr>
              <a:t>Sikhs celebrate the birth and death of their 10 Guru’s and their principle festival is Baisakhi, usually celebrated in May.</a:t>
            </a:r>
            <a:endParaRPr lang="en-GB" sz="1350" dirty="0">
              <a:solidFill>
                <a:srgbClr val="272626"/>
              </a:solidFill>
              <a:latin typeface="Arial" panose="020B0604020202020204" pitchFamily="34" charset="0"/>
              <a:cs typeface="Arial" panose="020B0604020202020204" pitchFamily="34" charset="0"/>
            </a:endParaRPr>
          </a:p>
        </p:txBody>
      </p:sp>
      <p:pic>
        <p:nvPicPr>
          <p:cNvPr id="3" name="Picture 2" descr="A picture containing text, person, indoor, striped&#10;&#10;Description automatically generated">
            <a:extLst>
              <a:ext uri="{FF2B5EF4-FFF2-40B4-BE49-F238E27FC236}">
                <a16:creationId xmlns:a16="http://schemas.microsoft.com/office/drawing/2014/main" id="{8C878175-D362-7C47-8651-8B958A7C8E9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34874" y="1903509"/>
            <a:ext cx="2702909" cy="4100021"/>
          </a:xfrm>
          <a:prstGeom prst="roundRect">
            <a:avLst/>
          </a:prstGeom>
        </p:spPr>
      </p:pic>
    </p:spTree>
    <p:extLst>
      <p:ext uri="{BB962C8B-B14F-4D97-AF65-F5344CB8AC3E}">
        <p14:creationId xmlns:p14="http://schemas.microsoft.com/office/powerpoint/2010/main" val="1553640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2A64A3B4-9D36-874D-B1CF-EED069CD933C}"/>
              </a:ext>
            </a:extLst>
          </p:cNvPr>
          <p:cNvSpPr txBox="1">
            <a:spLocks/>
          </p:cNvSpPr>
          <p:nvPr/>
        </p:nvSpPr>
        <p:spPr>
          <a:xfrm>
            <a:off x="800858" y="1107256"/>
            <a:ext cx="4001730" cy="38099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dirty="0">
                <a:latin typeface="Arial" panose="020B0604020202020204" pitchFamily="34" charset="0"/>
                <a:cs typeface="Arial" panose="020B0604020202020204" pitchFamily="34" charset="0"/>
              </a:rPr>
              <a:t>Guru Nanak was the first Guru:</a:t>
            </a:r>
            <a:endParaRPr lang="en-GB" sz="2000" dirty="0">
              <a:latin typeface="Arial" panose="020B0604020202020204" pitchFamily="34" charset="0"/>
              <a:cs typeface="Arial" panose="020B0604020202020204" pitchFamily="34" charset="0"/>
            </a:endParaRPr>
          </a:p>
        </p:txBody>
      </p:sp>
      <p:pic>
        <p:nvPicPr>
          <p:cNvPr id="5" name="Picture 4" descr="Icon&#10;&#10;Description automatically generated">
            <a:extLst>
              <a:ext uri="{FF2B5EF4-FFF2-40B4-BE49-F238E27FC236}">
                <a16:creationId xmlns:a16="http://schemas.microsoft.com/office/drawing/2014/main" id="{D3F16F7E-04EB-1C4C-927E-59992C61F6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35071" y="377008"/>
            <a:ext cx="2084149" cy="514270"/>
          </a:xfrm>
          <a:prstGeom prst="rect">
            <a:avLst/>
          </a:prstGeom>
        </p:spPr>
      </p:pic>
      <p:graphicFrame>
        <p:nvGraphicFramePr>
          <p:cNvPr id="9" name="Table 9">
            <a:extLst>
              <a:ext uri="{FF2B5EF4-FFF2-40B4-BE49-F238E27FC236}">
                <a16:creationId xmlns:a16="http://schemas.microsoft.com/office/drawing/2014/main" id="{064E3741-E4FB-C14F-AF8D-EC636D745744}"/>
              </a:ext>
            </a:extLst>
          </p:cNvPr>
          <p:cNvGraphicFramePr>
            <a:graphicFrameLocks noGrp="1"/>
          </p:cNvGraphicFramePr>
          <p:nvPr>
            <p:extLst>
              <p:ext uri="{D42A27DB-BD31-4B8C-83A1-F6EECF244321}">
                <p14:modId xmlns:p14="http://schemas.microsoft.com/office/powerpoint/2010/main" val="2149910392"/>
              </p:ext>
            </p:extLst>
          </p:nvPr>
        </p:nvGraphicFramePr>
        <p:xfrm>
          <a:off x="910866" y="1714938"/>
          <a:ext cx="4893586" cy="3954345"/>
        </p:xfrm>
        <a:graphic>
          <a:graphicData uri="http://schemas.openxmlformats.org/drawingml/2006/table">
            <a:tbl>
              <a:tblPr firstRow="1" bandRow="1">
                <a:tableStyleId>{5C22544A-7EE6-4342-B048-85BDC9FD1C3A}</a:tableStyleId>
              </a:tblPr>
              <a:tblGrid>
                <a:gridCol w="2446793">
                  <a:extLst>
                    <a:ext uri="{9D8B030D-6E8A-4147-A177-3AD203B41FA5}">
                      <a16:colId xmlns:a16="http://schemas.microsoft.com/office/drawing/2014/main" val="40004011"/>
                    </a:ext>
                  </a:extLst>
                </a:gridCol>
                <a:gridCol w="2446793">
                  <a:extLst>
                    <a:ext uri="{9D8B030D-6E8A-4147-A177-3AD203B41FA5}">
                      <a16:colId xmlns:a16="http://schemas.microsoft.com/office/drawing/2014/main" val="1613077381"/>
                    </a:ext>
                  </a:extLst>
                </a:gridCol>
              </a:tblGrid>
              <a:tr h="790869">
                <a:tc>
                  <a:txBody>
                    <a:bodyPr/>
                    <a:lstStyle/>
                    <a:p>
                      <a:pPr algn="ctr"/>
                      <a:r>
                        <a:rPr lang="en-US" sz="1800" b="0" i="0" dirty="0">
                          <a:solidFill>
                            <a:srgbClr val="272626"/>
                          </a:solidFill>
                          <a:latin typeface="Arial" panose="020B0604020202020204" pitchFamily="34" charset="0"/>
                          <a:cs typeface="Arial" panose="020B0604020202020204" pitchFamily="34" charset="0"/>
                        </a:rPr>
                        <a:t>Guru Nanak</a:t>
                      </a:r>
                    </a:p>
                  </a:txBody>
                  <a:tcPr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28575"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tc>
                  <a:txBody>
                    <a:bodyPr/>
                    <a:lstStyle/>
                    <a:p>
                      <a:pPr algn="ctr"/>
                      <a:r>
                        <a:rPr lang="en-US" sz="1800" b="0" i="0" kern="1200" dirty="0">
                          <a:solidFill>
                            <a:srgbClr val="272626"/>
                          </a:solidFill>
                          <a:effectLst/>
                          <a:latin typeface="Arial" panose="020B0604020202020204" pitchFamily="34" charset="0"/>
                          <a:ea typeface="+mn-ea"/>
                          <a:cs typeface="Arial" panose="020B0604020202020204" pitchFamily="34" charset="0"/>
                        </a:rPr>
                        <a:t>1469 - 1539</a:t>
                      </a:r>
                      <a:r>
                        <a:rPr lang="en-GB" sz="1800" b="0" i="0" dirty="0">
                          <a:solidFill>
                            <a:srgbClr val="272626"/>
                          </a:solidFill>
                          <a:effectLst/>
                          <a:latin typeface="Arial" panose="020B0604020202020204" pitchFamily="34" charset="0"/>
                          <a:cs typeface="Arial" panose="020B0604020202020204" pitchFamily="34" charset="0"/>
                        </a:rPr>
                        <a:t> </a:t>
                      </a:r>
                      <a:endParaRPr lang="en-US" sz="1800" b="0" i="0" dirty="0">
                        <a:solidFill>
                          <a:srgbClr val="272626"/>
                        </a:solidFill>
                        <a:latin typeface="Arial" panose="020B0604020202020204" pitchFamily="34" charset="0"/>
                        <a:cs typeface="Arial" panose="020B0604020202020204" pitchFamily="34" charset="0"/>
                      </a:endParaRPr>
                    </a:p>
                  </a:txBody>
                  <a:tcPr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28575"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3873341732"/>
                  </a:ext>
                </a:extLst>
              </a:tr>
              <a:tr h="790869">
                <a:tc>
                  <a:txBody>
                    <a:bodyPr/>
                    <a:lstStyle/>
                    <a:p>
                      <a:pPr algn="ctr"/>
                      <a:r>
                        <a:rPr lang="en-US" sz="1800" b="0" i="0" kern="1200" dirty="0">
                          <a:solidFill>
                            <a:srgbClr val="272626"/>
                          </a:solidFill>
                          <a:effectLst/>
                          <a:latin typeface="Arial" panose="020B0604020202020204" pitchFamily="34" charset="0"/>
                          <a:ea typeface="+mn-ea"/>
                          <a:cs typeface="Arial" panose="020B0604020202020204" pitchFamily="34" charset="0"/>
                        </a:rPr>
                        <a:t>Guru Angad</a:t>
                      </a:r>
                      <a:r>
                        <a:rPr lang="en-GB" sz="1800" b="0" i="0" dirty="0">
                          <a:solidFill>
                            <a:srgbClr val="272626"/>
                          </a:solidFill>
                          <a:effectLst/>
                          <a:latin typeface="Arial" panose="020B0604020202020204" pitchFamily="34" charset="0"/>
                          <a:cs typeface="Arial" panose="020B0604020202020204" pitchFamily="34" charset="0"/>
                        </a:rPr>
                        <a:t> </a:t>
                      </a:r>
                      <a:endParaRPr lang="en-US" sz="1800" b="0" i="0" dirty="0">
                        <a:solidFill>
                          <a:srgbClr val="272626"/>
                        </a:solidFill>
                        <a:latin typeface="Arial" panose="020B0604020202020204" pitchFamily="34" charset="0"/>
                        <a:cs typeface="Arial" panose="020B0604020202020204" pitchFamily="34" charset="0"/>
                      </a:endParaRPr>
                    </a:p>
                  </a:txBody>
                  <a:tcPr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tc>
                  <a:txBody>
                    <a:bodyPr/>
                    <a:lstStyle/>
                    <a:p>
                      <a:pPr algn="ctr"/>
                      <a:r>
                        <a:rPr lang="en-US" sz="1800" b="0" i="0" kern="1200" dirty="0">
                          <a:solidFill>
                            <a:srgbClr val="272626"/>
                          </a:solidFill>
                          <a:effectLst/>
                          <a:latin typeface="Arial" panose="020B0604020202020204" pitchFamily="34" charset="0"/>
                          <a:ea typeface="+mn-ea"/>
                          <a:cs typeface="Arial" panose="020B0604020202020204" pitchFamily="34" charset="0"/>
                        </a:rPr>
                        <a:t>1504 - 1552</a:t>
                      </a:r>
                      <a:r>
                        <a:rPr lang="en-GB" sz="1800" b="0" i="0" dirty="0">
                          <a:solidFill>
                            <a:srgbClr val="272626"/>
                          </a:solidFill>
                          <a:effectLst/>
                          <a:latin typeface="Arial" panose="020B0604020202020204" pitchFamily="34" charset="0"/>
                          <a:cs typeface="Arial" panose="020B0604020202020204" pitchFamily="34" charset="0"/>
                        </a:rPr>
                        <a:t> </a:t>
                      </a:r>
                      <a:endParaRPr lang="en-US" sz="1800" b="0" i="0" dirty="0">
                        <a:solidFill>
                          <a:srgbClr val="272626"/>
                        </a:solidFill>
                        <a:latin typeface="Arial" panose="020B0604020202020204" pitchFamily="34" charset="0"/>
                        <a:cs typeface="Arial" panose="020B0604020202020204" pitchFamily="34" charset="0"/>
                      </a:endParaRPr>
                    </a:p>
                  </a:txBody>
                  <a:tcPr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717221560"/>
                  </a:ext>
                </a:extLst>
              </a:tr>
              <a:tr h="790869">
                <a:tc>
                  <a:txBody>
                    <a:bodyPr/>
                    <a:lstStyle/>
                    <a:p>
                      <a:pPr algn="ctr"/>
                      <a:r>
                        <a:rPr lang="en-US" sz="1800" b="0" i="0" kern="1200" dirty="0">
                          <a:solidFill>
                            <a:srgbClr val="272626"/>
                          </a:solidFill>
                          <a:effectLst/>
                          <a:latin typeface="Arial" panose="020B0604020202020204" pitchFamily="34" charset="0"/>
                          <a:ea typeface="+mn-ea"/>
                          <a:cs typeface="Arial" panose="020B0604020202020204" pitchFamily="34" charset="0"/>
                        </a:rPr>
                        <a:t>Guru Amar Das</a:t>
                      </a:r>
                      <a:r>
                        <a:rPr lang="en-GB" sz="1800" b="0" i="0" dirty="0">
                          <a:solidFill>
                            <a:srgbClr val="272626"/>
                          </a:solidFill>
                          <a:effectLst/>
                          <a:latin typeface="Arial" panose="020B0604020202020204" pitchFamily="34" charset="0"/>
                          <a:cs typeface="Arial" panose="020B0604020202020204" pitchFamily="34" charset="0"/>
                        </a:rPr>
                        <a:t> </a:t>
                      </a:r>
                      <a:endParaRPr lang="en-US" sz="1800" b="0" i="0" dirty="0">
                        <a:solidFill>
                          <a:srgbClr val="272626"/>
                        </a:solidFill>
                        <a:latin typeface="Arial" panose="020B0604020202020204" pitchFamily="34" charset="0"/>
                        <a:cs typeface="Arial" panose="020B0604020202020204" pitchFamily="34" charset="0"/>
                      </a:endParaRPr>
                    </a:p>
                  </a:txBody>
                  <a:tcPr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tc>
                  <a:txBody>
                    <a:bodyPr/>
                    <a:lstStyle/>
                    <a:p>
                      <a:pPr algn="ctr"/>
                      <a:r>
                        <a:rPr lang="en-US" sz="1800" b="0" i="0" kern="1200" dirty="0">
                          <a:solidFill>
                            <a:srgbClr val="272626"/>
                          </a:solidFill>
                          <a:effectLst/>
                          <a:latin typeface="Arial" panose="020B0604020202020204" pitchFamily="34" charset="0"/>
                          <a:ea typeface="+mn-ea"/>
                          <a:cs typeface="Arial" panose="020B0604020202020204" pitchFamily="34" charset="0"/>
                        </a:rPr>
                        <a:t>1479 - 1574</a:t>
                      </a:r>
                      <a:r>
                        <a:rPr lang="en-GB" sz="1800" b="0" i="0" dirty="0">
                          <a:solidFill>
                            <a:srgbClr val="272626"/>
                          </a:solidFill>
                          <a:effectLst/>
                          <a:latin typeface="Arial" panose="020B0604020202020204" pitchFamily="34" charset="0"/>
                          <a:cs typeface="Arial" panose="020B0604020202020204" pitchFamily="34" charset="0"/>
                        </a:rPr>
                        <a:t> </a:t>
                      </a:r>
                      <a:endParaRPr lang="en-US" sz="1800" b="0" i="0" dirty="0">
                        <a:solidFill>
                          <a:srgbClr val="272626"/>
                        </a:solidFill>
                        <a:latin typeface="Arial" panose="020B0604020202020204" pitchFamily="34" charset="0"/>
                        <a:cs typeface="Arial" panose="020B0604020202020204" pitchFamily="34" charset="0"/>
                      </a:endParaRPr>
                    </a:p>
                  </a:txBody>
                  <a:tcPr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1407754081"/>
                  </a:ext>
                </a:extLst>
              </a:tr>
              <a:tr h="790869">
                <a:tc>
                  <a:txBody>
                    <a:bodyPr/>
                    <a:lstStyle/>
                    <a:p>
                      <a:pPr algn="ctr"/>
                      <a:r>
                        <a:rPr lang="en-US" sz="1800" b="0" i="0" kern="1200" dirty="0">
                          <a:solidFill>
                            <a:srgbClr val="272626"/>
                          </a:solidFill>
                          <a:effectLst/>
                          <a:latin typeface="Arial" panose="020B0604020202020204" pitchFamily="34" charset="0"/>
                          <a:ea typeface="+mn-ea"/>
                          <a:cs typeface="Arial" panose="020B0604020202020204" pitchFamily="34" charset="0"/>
                        </a:rPr>
                        <a:t>Guru Ram Das</a:t>
                      </a:r>
                      <a:r>
                        <a:rPr lang="en-GB" sz="1800" b="0" i="0" dirty="0">
                          <a:solidFill>
                            <a:srgbClr val="272626"/>
                          </a:solidFill>
                          <a:effectLst/>
                          <a:latin typeface="Arial" panose="020B0604020202020204" pitchFamily="34" charset="0"/>
                          <a:cs typeface="Arial" panose="020B0604020202020204" pitchFamily="34" charset="0"/>
                        </a:rPr>
                        <a:t> </a:t>
                      </a:r>
                      <a:endParaRPr lang="en-US" sz="1800" b="0" i="0" dirty="0">
                        <a:solidFill>
                          <a:srgbClr val="272626"/>
                        </a:solidFill>
                        <a:latin typeface="Arial" panose="020B0604020202020204" pitchFamily="34" charset="0"/>
                        <a:cs typeface="Arial" panose="020B0604020202020204" pitchFamily="34" charset="0"/>
                      </a:endParaRPr>
                    </a:p>
                  </a:txBody>
                  <a:tcPr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1534 - 1581</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2739794304"/>
                  </a:ext>
                </a:extLst>
              </a:tr>
              <a:tr h="790869">
                <a:tc>
                  <a:txBody>
                    <a:bodyPr/>
                    <a:lstStyle/>
                    <a:p>
                      <a:pPr algn="ctr"/>
                      <a:r>
                        <a:rPr lang="en-US" sz="1800" b="0" i="0" kern="1200" dirty="0">
                          <a:solidFill>
                            <a:srgbClr val="272626"/>
                          </a:solidFill>
                          <a:effectLst/>
                          <a:latin typeface="Arial" panose="020B0604020202020204" pitchFamily="34" charset="0"/>
                          <a:ea typeface="+mn-ea"/>
                          <a:cs typeface="Arial" panose="020B0604020202020204" pitchFamily="34" charset="0"/>
                        </a:rPr>
                        <a:t>Guru Arjun Dev</a:t>
                      </a:r>
                      <a:r>
                        <a:rPr lang="en-GB" sz="1800" b="0" i="0" dirty="0">
                          <a:solidFill>
                            <a:srgbClr val="272626"/>
                          </a:solidFill>
                          <a:effectLst/>
                          <a:latin typeface="Arial" panose="020B0604020202020204" pitchFamily="34" charset="0"/>
                          <a:cs typeface="Arial" panose="020B0604020202020204" pitchFamily="34" charset="0"/>
                        </a:rPr>
                        <a:t> </a:t>
                      </a:r>
                      <a:endParaRPr lang="en-US" sz="1800" b="0" i="0" dirty="0">
                        <a:solidFill>
                          <a:srgbClr val="272626"/>
                        </a:solidFill>
                        <a:latin typeface="Arial" panose="020B0604020202020204" pitchFamily="34" charset="0"/>
                        <a:cs typeface="Arial" panose="020B0604020202020204" pitchFamily="34" charset="0"/>
                      </a:endParaRPr>
                    </a:p>
                  </a:txBody>
                  <a:tcPr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28575" cap="flat" cmpd="sng" algn="ctr">
                      <a:solidFill>
                        <a:srgbClr val="009CB5"/>
                      </a:solidFill>
                      <a:prstDash val="solid"/>
                      <a:round/>
                      <a:headEnd type="none" w="med" len="med"/>
                      <a:tailEnd type="none" w="med" len="med"/>
                    </a:lnB>
                    <a:noFill/>
                  </a:tcPr>
                </a:tc>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1563 - 1606</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28575"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2149837758"/>
                  </a:ext>
                </a:extLst>
              </a:tr>
            </a:tbl>
          </a:graphicData>
        </a:graphic>
      </p:graphicFrame>
      <p:graphicFrame>
        <p:nvGraphicFramePr>
          <p:cNvPr id="11" name="Table 9">
            <a:extLst>
              <a:ext uri="{FF2B5EF4-FFF2-40B4-BE49-F238E27FC236}">
                <a16:creationId xmlns:a16="http://schemas.microsoft.com/office/drawing/2014/main" id="{DECABFF0-BF06-BA40-AE0E-D613D2548F58}"/>
              </a:ext>
            </a:extLst>
          </p:cNvPr>
          <p:cNvGraphicFramePr>
            <a:graphicFrameLocks noGrp="1"/>
          </p:cNvGraphicFramePr>
          <p:nvPr>
            <p:extLst>
              <p:ext uri="{D42A27DB-BD31-4B8C-83A1-F6EECF244321}">
                <p14:modId xmlns:p14="http://schemas.microsoft.com/office/powerpoint/2010/main" val="2099503521"/>
              </p:ext>
            </p:extLst>
          </p:nvPr>
        </p:nvGraphicFramePr>
        <p:xfrm>
          <a:off x="6397266" y="1714938"/>
          <a:ext cx="4893586" cy="3954345"/>
        </p:xfrm>
        <a:graphic>
          <a:graphicData uri="http://schemas.openxmlformats.org/drawingml/2006/table">
            <a:tbl>
              <a:tblPr firstRow="1" bandRow="1">
                <a:tableStyleId>{5C22544A-7EE6-4342-B048-85BDC9FD1C3A}</a:tableStyleId>
              </a:tblPr>
              <a:tblGrid>
                <a:gridCol w="2446793">
                  <a:extLst>
                    <a:ext uri="{9D8B030D-6E8A-4147-A177-3AD203B41FA5}">
                      <a16:colId xmlns:a16="http://schemas.microsoft.com/office/drawing/2014/main" val="40004011"/>
                    </a:ext>
                  </a:extLst>
                </a:gridCol>
                <a:gridCol w="2446793">
                  <a:extLst>
                    <a:ext uri="{9D8B030D-6E8A-4147-A177-3AD203B41FA5}">
                      <a16:colId xmlns:a16="http://schemas.microsoft.com/office/drawing/2014/main" val="1613077381"/>
                    </a:ext>
                  </a:extLst>
                </a:gridCol>
              </a:tblGrid>
              <a:tr h="790869">
                <a:tc>
                  <a:txBody>
                    <a:bodyPr/>
                    <a:lstStyle/>
                    <a:p>
                      <a:pPr algn="ctr"/>
                      <a:r>
                        <a:rPr lang="en-US" sz="1800" b="0" i="0" kern="1200" dirty="0">
                          <a:solidFill>
                            <a:srgbClr val="272626"/>
                          </a:solidFill>
                          <a:effectLst/>
                          <a:latin typeface="Arial" panose="020B0604020202020204" pitchFamily="34" charset="0"/>
                          <a:ea typeface="+mn-ea"/>
                          <a:cs typeface="Arial" panose="020B0604020202020204" pitchFamily="34" charset="0"/>
                        </a:rPr>
                        <a:t>Guru </a:t>
                      </a:r>
                      <a:r>
                        <a:rPr lang="en-US" sz="1800" b="0" i="0" kern="1200" dirty="0" err="1">
                          <a:solidFill>
                            <a:srgbClr val="272626"/>
                          </a:solidFill>
                          <a:effectLst/>
                          <a:latin typeface="Arial" panose="020B0604020202020204" pitchFamily="34" charset="0"/>
                          <a:ea typeface="+mn-ea"/>
                          <a:cs typeface="Arial" panose="020B0604020202020204" pitchFamily="34" charset="0"/>
                        </a:rPr>
                        <a:t>Hargobind</a:t>
                      </a:r>
                      <a:r>
                        <a:rPr lang="en-US" sz="1800" b="0" i="0" kern="1200" dirty="0">
                          <a:solidFill>
                            <a:srgbClr val="272626"/>
                          </a:solidFill>
                          <a:effectLst/>
                          <a:latin typeface="Arial" panose="020B0604020202020204" pitchFamily="34" charset="0"/>
                          <a:ea typeface="+mn-ea"/>
                          <a:cs typeface="Arial" panose="020B0604020202020204" pitchFamily="34" charset="0"/>
                        </a:rPr>
                        <a:t> </a:t>
                      </a:r>
                      <a:endParaRPr lang="en-US" sz="1800" b="0" i="0" dirty="0">
                        <a:solidFill>
                          <a:srgbClr val="272626"/>
                        </a:solidFill>
                        <a:latin typeface="Arial" panose="020B0604020202020204" pitchFamily="34" charset="0"/>
                        <a:cs typeface="Arial" panose="020B0604020202020204" pitchFamily="34" charset="0"/>
                      </a:endParaRPr>
                    </a:p>
                  </a:txBody>
                  <a:tcPr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28575"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1595 - 1644</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28575"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3873341732"/>
                  </a:ext>
                </a:extLst>
              </a:tr>
              <a:tr h="790869">
                <a:tc>
                  <a:txBody>
                    <a:bodyPr/>
                    <a:lstStyle/>
                    <a:p>
                      <a:pPr algn="ctr"/>
                      <a:r>
                        <a:rPr lang="en-US" sz="1800" b="0" i="0" kern="1200" dirty="0">
                          <a:solidFill>
                            <a:srgbClr val="272626"/>
                          </a:solidFill>
                          <a:effectLst/>
                          <a:latin typeface="Arial" panose="020B0604020202020204" pitchFamily="34" charset="0"/>
                          <a:ea typeface="+mn-ea"/>
                          <a:cs typeface="Arial" panose="020B0604020202020204" pitchFamily="34" charset="0"/>
                        </a:rPr>
                        <a:t>Guru Har Rai</a:t>
                      </a:r>
                      <a:r>
                        <a:rPr lang="en-GB" sz="1800" b="0" i="0" dirty="0">
                          <a:solidFill>
                            <a:srgbClr val="272626"/>
                          </a:solidFill>
                          <a:effectLst/>
                          <a:latin typeface="Arial" panose="020B0604020202020204" pitchFamily="34" charset="0"/>
                          <a:cs typeface="Arial" panose="020B0604020202020204" pitchFamily="34" charset="0"/>
                        </a:rPr>
                        <a:t> </a:t>
                      </a:r>
                      <a:endParaRPr lang="en-US" sz="1800" b="0" i="0" dirty="0">
                        <a:solidFill>
                          <a:srgbClr val="272626"/>
                        </a:solidFill>
                        <a:latin typeface="Arial" panose="020B0604020202020204" pitchFamily="34" charset="0"/>
                        <a:cs typeface="Arial" panose="020B0604020202020204" pitchFamily="34" charset="0"/>
                      </a:endParaRPr>
                    </a:p>
                  </a:txBody>
                  <a:tcPr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1630 - 1661</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717221560"/>
                  </a:ext>
                </a:extLst>
              </a:tr>
              <a:tr h="790869">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Guru Hari Krishan</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1656 - 1664</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1407754081"/>
                  </a:ext>
                </a:extLst>
              </a:tr>
              <a:tr h="790869">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Guru Teg Bahadur</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1621 - 1675</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19050"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2739794304"/>
                  </a:ext>
                </a:extLst>
              </a:tr>
              <a:tr h="790869">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Guru Gobind Singh</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28575" cap="flat" cmpd="sng" algn="ctr">
                      <a:solidFill>
                        <a:srgbClr val="009CB5"/>
                      </a:solidFill>
                      <a:prstDash val="solid"/>
                      <a:round/>
                      <a:headEnd type="none" w="med" len="med"/>
                      <a:tailEnd type="none" w="med" len="med"/>
                    </a:lnL>
                    <a:lnR w="19050"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28575" cap="flat" cmpd="sng" algn="ctr">
                      <a:solidFill>
                        <a:srgbClr val="009CB5"/>
                      </a:solidFill>
                      <a:prstDash val="solid"/>
                      <a:round/>
                      <a:headEnd type="none" w="med" len="med"/>
                      <a:tailEnd type="none" w="med" len="med"/>
                    </a:lnB>
                    <a:noFill/>
                  </a:tcPr>
                </a:tc>
                <a:tc>
                  <a:txBody>
                    <a:bodyPr/>
                    <a:lstStyle/>
                    <a:p>
                      <a:pPr algn="ctr"/>
                      <a:r>
                        <a:rPr lang="en-US"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rPr>
                        <a:t>1666 - 1708</a:t>
                      </a:r>
                      <a:endParaRPr lang="en-GB" sz="1800" b="0" i="0" dirty="0">
                        <a:solidFill>
                          <a:srgbClr val="272626"/>
                        </a:solidFill>
                        <a:effectLst/>
                        <a:latin typeface="Arial" panose="020B0604020202020204" pitchFamily="34" charset="0"/>
                        <a:ea typeface="Times New Roman" panose="02020603050405020304" pitchFamily="18" charset="0"/>
                        <a:cs typeface="Arial" panose="020B0604020202020204" pitchFamily="34" charset="0"/>
                      </a:endParaRPr>
                    </a:p>
                  </a:txBody>
                  <a:tcPr marL="9525" marR="9525" marT="9525" marB="9525" anchor="ctr">
                    <a:lnL w="19050" cap="flat" cmpd="sng" algn="ctr">
                      <a:solidFill>
                        <a:srgbClr val="009CB5"/>
                      </a:solidFill>
                      <a:prstDash val="solid"/>
                      <a:round/>
                      <a:headEnd type="none" w="med" len="med"/>
                      <a:tailEnd type="none" w="med" len="med"/>
                    </a:lnL>
                    <a:lnR w="28575" cap="flat" cmpd="sng" algn="ctr">
                      <a:solidFill>
                        <a:srgbClr val="009CB5"/>
                      </a:solidFill>
                      <a:prstDash val="solid"/>
                      <a:round/>
                      <a:headEnd type="none" w="med" len="med"/>
                      <a:tailEnd type="none" w="med" len="med"/>
                    </a:lnR>
                    <a:lnT w="19050" cap="flat" cmpd="sng" algn="ctr">
                      <a:solidFill>
                        <a:srgbClr val="009CB5"/>
                      </a:solidFill>
                      <a:prstDash val="solid"/>
                      <a:round/>
                      <a:headEnd type="none" w="med" len="med"/>
                      <a:tailEnd type="none" w="med" len="med"/>
                    </a:lnT>
                    <a:lnB w="28575" cap="flat" cmpd="sng" algn="ctr">
                      <a:solidFill>
                        <a:srgbClr val="009CB5"/>
                      </a:solidFill>
                      <a:prstDash val="solid"/>
                      <a:round/>
                      <a:headEnd type="none" w="med" len="med"/>
                      <a:tailEnd type="none" w="med" len="med"/>
                    </a:lnB>
                    <a:noFill/>
                  </a:tcPr>
                </a:tc>
                <a:extLst>
                  <a:ext uri="{0D108BD9-81ED-4DB2-BD59-A6C34878D82A}">
                    <a16:rowId xmlns:a16="http://schemas.microsoft.com/office/drawing/2014/main" val="2149837758"/>
                  </a:ext>
                </a:extLst>
              </a:tr>
            </a:tbl>
          </a:graphicData>
        </a:graphic>
      </p:graphicFrame>
      <p:sp>
        <p:nvSpPr>
          <p:cNvPr id="12" name="Subtitle 2">
            <a:extLst>
              <a:ext uri="{FF2B5EF4-FFF2-40B4-BE49-F238E27FC236}">
                <a16:creationId xmlns:a16="http://schemas.microsoft.com/office/drawing/2014/main" id="{D4F80134-6DAF-C447-AC20-47B2B1ED9780}"/>
              </a:ext>
            </a:extLst>
          </p:cNvPr>
          <p:cNvSpPr txBox="1">
            <a:spLocks/>
          </p:cNvSpPr>
          <p:nvPr/>
        </p:nvSpPr>
        <p:spPr>
          <a:xfrm>
            <a:off x="800858" y="5903021"/>
            <a:ext cx="8780464" cy="38099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dirty="0">
                <a:latin typeface="Arial" panose="020B0604020202020204" pitchFamily="34" charset="0"/>
                <a:cs typeface="Arial" panose="020B0604020202020204" pitchFamily="34" charset="0"/>
              </a:rPr>
              <a:t>Each Guru made a special contribution to the Sikh faith.</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4665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D3F16F7E-04EB-1C4C-927E-59992C61F6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35071" y="377008"/>
            <a:ext cx="2084149" cy="514270"/>
          </a:xfrm>
          <a:prstGeom prst="rect">
            <a:avLst/>
          </a:prstGeom>
        </p:spPr>
      </p:pic>
      <p:sp>
        <p:nvSpPr>
          <p:cNvPr id="10" name="TextBox 9">
            <a:extLst>
              <a:ext uri="{FF2B5EF4-FFF2-40B4-BE49-F238E27FC236}">
                <a16:creationId xmlns:a16="http://schemas.microsoft.com/office/drawing/2014/main" id="{9C05F0D3-B615-4245-84DC-285CACFC0625}"/>
              </a:ext>
            </a:extLst>
          </p:cNvPr>
          <p:cNvSpPr txBox="1"/>
          <p:nvPr/>
        </p:nvSpPr>
        <p:spPr>
          <a:xfrm>
            <a:off x="6096000" y="1977625"/>
            <a:ext cx="4852447" cy="4358298"/>
          </a:xfrm>
          <a:prstGeom prst="rect">
            <a:avLst/>
          </a:prstGeom>
          <a:noFill/>
        </p:spPr>
        <p:txBody>
          <a:bodyPr wrap="square" rtlCol="0">
            <a:noAutofit/>
          </a:bodyPr>
          <a:lstStyle/>
          <a:p>
            <a:r>
              <a:rPr lang="en-US" sz="1400" dirty="0">
                <a:latin typeface="Arial" panose="020B0604020202020204" pitchFamily="34" charset="0"/>
                <a:cs typeface="Arial" panose="020B0604020202020204" pitchFamily="34" charset="0"/>
              </a:rPr>
              <a:t>Sit down with the children and show them the series of pictures overleaf. You may wish to lay the sheets out either on a table or the floor, and then read the story.</a:t>
            </a:r>
            <a:endParaRPr lang="en-GB"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Ask the children the following questions and discuss them:-</a:t>
            </a:r>
            <a:endParaRPr lang="en-GB" sz="1400" dirty="0">
              <a:latin typeface="Arial" panose="020B0604020202020204" pitchFamily="34" charset="0"/>
              <a:cs typeface="Arial" panose="020B0604020202020204" pitchFamily="34" charset="0"/>
            </a:endParaRPr>
          </a:p>
          <a:p>
            <a:r>
              <a:rPr lang="en-US" sz="1400" i="1" dirty="0">
                <a:latin typeface="Arial" panose="020B0604020202020204" pitchFamily="34" charset="0"/>
                <a:cs typeface="Arial" panose="020B0604020202020204" pitchFamily="34" charset="0"/>
              </a:rPr>
              <a:t>What was your </a:t>
            </a:r>
            <a:r>
              <a:rPr lang="en-US" sz="1400" i="1" dirty="0" err="1">
                <a:latin typeface="Arial" panose="020B0604020202020204" pitchFamily="34" charset="0"/>
                <a:cs typeface="Arial" panose="020B0604020202020204" pitchFamily="34" charset="0"/>
              </a:rPr>
              <a:t>favourite</a:t>
            </a:r>
            <a:r>
              <a:rPr lang="en-US" sz="1400" i="1" dirty="0">
                <a:latin typeface="Arial" panose="020B0604020202020204" pitchFamily="34" charset="0"/>
                <a:cs typeface="Arial" panose="020B0604020202020204" pitchFamily="34" charset="0"/>
              </a:rPr>
              <a:t> part of the story?</a:t>
            </a:r>
            <a:endParaRPr lang="en-GB" sz="1400" i="1" dirty="0">
              <a:latin typeface="Arial" panose="020B0604020202020204" pitchFamily="34" charset="0"/>
              <a:cs typeface="Arial" panose="020B0604020202020204" pitchFamily="34" charset="0"/>
            </a:endParaRPr>
          </a:p>
          <a:p>
            <a:r>
              <a:rPr lang="en-US" sz="1400" i="1" dirty="0">
                <a:latin typeface="Arial" panose="020B0604020202020204" pitchFamily="34" charset="0"/>
                <a:cs typeface="Arial" panose="020B0604020202020204" pitchFamily="34" charset="0"/>
              </a:rPr>
              <a:t>Which part did you not like?</a:t>
            </a:r>
            <a:endParaRPr lang="en-GB" sz="1400" i="1" dirty="0">
              <a:latin typeface="Arial" panose="020B0604020202020204" pitchFamily="34" charset="0"/>
              <a:cs typeface="Arial" panose="020B0604020202020204" pitchFamily="34" charset="0"/>
            </a:endParaRPr>
          </a:p>
          <a:p>
            <a:r>
              <a:rPr lang="en-US" sz="1400" i="1" dirty="0">
                <a:latin typeface="Arial" panose="020B0604020202020204" pitchFamily="34" charset="0"/>
                <a:cs typeface="Arial" panose="020B0604020202020204" pitchFamily="34" charset="0"/>
              </a:rPr>
              <a:t>What is your </a:t>
            </a:r>
            <a:r>
              <a:rPr lang="en-US" sz="1400" i="1" dirty="0" err="1">
                <a:latin typeface="Arial" panose="020B0604020202020204" pitchFamily="34" charset="0"/>
                <a:cs typeface="Arial" panose="020B0604020202020204" pitchFamily="34" charset="0"/>
              </a:rPr>
              <a:t>favourite</a:t>
            </a:r>
            <a:r>
              <a:rPr lang="en-US" sz="1400" i="1" dirty="0">
                <a:latin typeface="Arial" panose="020B0604020202020204" pitchFamily="34" charset="0"/>
                <a:cs typeface="Arial" panose="020B0604020202020204" pitchFamily="34" charset="0"/>
              </a:rPr>
              <a:t> animal?</a:t>
            </a:r>
            <a:endParaRPr lang="en-GB" sz="1400" i="1" dirty="0">
              <a:latin typeface="Arial" panose="020B0604020202020204" pitchFamily="34" charset="0"/>
              <a:cs typeface="Arial" panose="020B0604020202020204" pitchFamily="34" charset="0"/>
            </a:endParaRPr>
          </a:p>
          <a:p>
            <a:r>
              <a:rPr lang="en-US" sz="1400" i="1" dirty="0">
                <a:latin typeface="Arial" panose="020B0604020202020204" pitchFamily="34" charset="0"/>
                <a:cs typeface="Arial" panose="020B0604020202020204" pitchFamily="34" charset="0"/>
              </a:rPr>
              <a:t>Do you have a pet? </a:t>
            </a:r>
            <a:endParaRPr lang="en-GB" sz="1400" i="1" dirty="0">
              <a:latin typeface="Arial" panose="020B0604020202020204" pitchFamily="34" charset="0"/>
              <a:cs typeface="Arial" panose="020B0604020202020204" pitchFamily="34" charset="0"/>
            </a:endParaRPr>
          </a:p>
          <a:p>
            <a:r>
              <a:rPr lang="en-US" sz="1400" i="1" dirty="0">
                <a:latin typeface="Arial" panose="020B0604020202020204" pitchFamily="34" charset="0"/>
                <a:cs typeface="Arial" panose="020B0604020202020204" pitchFamily="34" charset="0"/>
              </a:rPr>
              <a:t>What is it and what is it called?</a:t>
            </a:r>
            <a:endParaRPr lang="en-GB" sz="1400" i="1" dirty="0">
              <a:latin typeface="Arial" panose="020B0604020202020204" pitchFamily="34" charset="0"/>
              <a:cs typeface="Arial" panose="020B0604020202020204" pitchFamily="34" charset="0"/>
            </a:endParaRPr>
          </a:p>
          <a:p>
            <a:r>
              <a:rPr lang="en-US" sz="1400" i="1" dirty="0">
                <a:latin typeface="Arial" panose="020B0604020202020204" pitchFamily="34" charset="0"/>
                <a:cs typeface="Arial" panose="020B0604020202020204" pitchFamily="34" charset="0"/>
              </a:rPr>
              <a:t>How do you look after it?</a:t>
            </a:r>
            <a:endParaRPr lang="en-GB" sz="1400" i="1" dirty="0">
              <a:latin typeface="Arial" panose="020B0604020202020204" pitchFamily="34" charset="0"/>
              <a:cs typeface="Arial" panose="020B0604020202020204" pitchFamily="34" charset="0"/>
            </a:endParaRPr>
          </a:p>
          <a:p>
            <a:r>
              <a:rPr lang="en-US" sz="1400" i="1" dirty="0">
                <a:latin typeface="Arial" panose="020B0604020202020204" pitchFamily="34" charset="0"/>
                <a:cs typeface="Arial" panose="020B0604020202020204" pitchFamily="34" charset="0"/>
              </a:rPr>
              <a:t>What makes you happy?</a:t>
            </a:r>
            <a:endParaRPr lang="en-GB" sz="1400" i="1" dirty="0">
              <a:latin typeface="Arial" panose="020B0604020202020204" pitchFamily="34" charset="0"/>
              <a:cs typeface="Arial" panose="020B0604020202020204" pitchFamily="34" charset="0"/>
            </a:endParaRPr>
          </a:p>
          <a:p>
            <a:r>
              <a:rPr lang="en-US" sz="1400" i="1" dirty="0">
                <a:latin typeface="Arial" panose="020B0604020202020204" pitchFamily="34" charset="0"/>
                <a:cs typeface="Arial" panose="020B0604020202020204" pitchFamily="34" charset="0"/>
              </a:rPr>
              <a:t>Who is your friend?</a:t>
            </a:r>
            <a:endParaRPr lang="en-GB" sz="1400" i="1" dirty="0">
              <a:latin typeface="Arial" panose="020B0604020202020204" pitchFamily="34" charset="0"/>
              <a:cs typeface="Arial" panose="020B0604020202020204" pitchFamily="34" charset="0"/>
            </a:endParaRPr>
          </a:p>
          <a:p>
            <a:r>
              <a:rPr lang="en-US" sz="1400" i="1" dirty="0">
                <a:latin typeface="Arial" panose="020B0604020202020204" pitchFamily="34" charset="0"/>
                <a:cs typeface="Arial" panose="020B0604020202020204" pitchFamily="34" charset="0"/>
              </a:rPr>
              <a:t>What do you like to share with your friend?</a:t>
            </a:r>
            <a:endParaRPr lang="en-GB" sz="1400" i="1"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Ask the children to draw a picture of their </a:t>
            </a:r>
            <a:r>
              <a:rPr lang="en-US" sz="1400" dirty="0" err="1">
                <a:latin typeface="Arial" panose="020B0604020202020204" pitchFamily="34" charset="0"/>
                <a:cs typeface="Arial" panose="020B0604020202020204" pitchFamily="34" charset="0"/>
              </a:rPr>
              <a:t>favourite</a:t>
            </a:r>
            <a:r>
              <a:rPr lang="en-US" sz="1400" dirty="0">
                <a:latin typeface="Arial" panose="020B0604020202020204" pitchFamily="34" charset="0"/>
                <a:cs typeface="Arial" panose="020B0604020202020204" pitchFamily="34" charset="0"/>
              </a:rPr>
              <a:t> animal.</a:t>
            </a:r>
            <a:endParaRPr lang="en-GB" sz="1400" dirty="0">
              <a:latin typeface="Arial" panose="020B0604020202020204" pitchFamily="34" charset="0"/>
              <a:cs typeface="Arial" panose="020B0604020202020204" pitchFamily="34" charset="0"/>
            </a:endParaRPr>
          </a:p>
        </p:txBody>
      </p:sp>
      <p:grpSp>
        <p:nvGrpSpPr>
          <p:cNvPr id="11" name="Group 10">
            <a:extLst>
              <a:ext uri="{FF2B5EF4-FFF2-40B4-BE49-F238E27FC236}">
                <a16:creationId xmlns:a16="http://schemas.microsoft.com/office/drawing/2014/main" id="{66207911-36FF-7C4A-8017-F88888B1936C}"/>
              </a:ext>
            </a:extLst>
          </p:cNvPr>
          <p:cNvGrpSpPr/>
          <p:nvPr/>
        </p:nvGrpSpPr>
        <p:grpSpPr>
          <a:xfrm>
            <a:off x="5674815" y="1912764"/>
            <a:ext cx="332061" cy="415498"/>
            <a:chOff x="3281029" y="808765"/>
            <a:chExt cx="384663" cy="481318"/>
          </a:xfrm>
        </p:grpSpPr>
        <p:sp>
          <p:nvSpPr>
            <p:cNvPr id="12" name="Oval 11">
              <a:extLst>
                <a:ext uri="{FF2B5EF4-FFF2-40B4-BE49-F238E27FC236}">
                  <a16:creationId xmlns:a16="http://schemas.microsoft.com/office/drawing/2014/main" id="{8E53AE55-BA2E-D840-98F7-78A19E1E5F07}"/>
                </a:ext>
              </a:extLst>
            </p:cNvPr>
            <p:cNvSpPr/>
            <p:nvPr/>
          </p:nvSpPr>
          <p:spPr>
            <a:xfrm>
              <a:off x="3281082" y="850661"/>
              <a:ext cx="384610" cy="384610"/>
            </a:xfrm>
            <a:prstGeom prst="ellipse">
              <a:avLst/>
            </a:prstGeom>
            <a:noFill/>
            <a:ln w="25400">
              <a:solidFill>
                <a:srgbClr val="009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30F6077-D588-7B41-A0F8-391649BAF8EB}"/>
                </a:ext>
              </a:extLst>
            </p:cNvPr>
            <p:cNvSpPr txBox="1"/>
            <p:nvPr/>
          </p:nvSpPr>
          <p:spPr>
            <a:xfrm>
              <a:off x="3281029" y="808765"/>
              <a:ext cx="310894" cy="481318"/>
            </a:xfrm>
            <a:prstGeom prst="rect">
              <a:avLst/>
            </a:prstGeom>
            <a:noFill/>
          </p:spPr>
          <p:txBody>
            <a:bodyPr wrap="square" rtlCol="0">
              <a:spAutoFit/>
            </a:bodyPr>
            <a:lstStyle/>
            <a:p>
              <a:r>
                <a:rPr lang="en-US" sz="2100" dirty="0">
                  <a:solidFill>
                    <a:srgbClr val="009CB5"/>
                  </a:solidFill>
                  <a:latin typeface="Arial" panose="020B0604020202020204" pitchFamily="34" charset="0"/>
                  <a:cs typeface="Arial" panose="020B0604020202020204" pitchFamily="34" charset="0"/>
                </a:rPr>
                <a:t>1</a:t>
              </a:r>
            </a:p>
          </p:txBody>
        </p:sp>
      </p:grpSp>
      <p:grpSp>
        <p:nvGrpSpPr>
          <p:cNvPr id="14" name="Group 13">
            <a:extLst>
              <a:ext uri="{FF2B5EF4-FFF2-40B4-BE49-F238E27FC236}">
                <a16:creationId xmlns:a16="http://schemas.microsoft.com/office/drawing/2014/main" id="{F3BEF76E-ACD8-664A-A623-3248D329969B}"/>
              </a:ext>
            </a:extLst>
          </p:cNvPr>
          <p:cNvGrpSpPr/>
          <p:nvPr/>
        </p:nvGrpSpPr>
        <p:grpSpPr>
          <a:xfrm>
            <a:off x="5674859" y="2773787"/>
            <a:ext cx="332015" cy="415498"/>
            <a:chOff x="3281082" y="802490"/>
            <a:chExt cx="384610" cy="481318"/>
          </a:xfrm>
        </p:grpSpPr>
        <p:sp>
          <p:nvSpPr>
            <p:cNvPr id="15" name="Oval 14">
              <a:extLst>
                <a:ext uri="{FF2B5EF4-FFF2-40B4-BE49-F238E27FC236}">
                  <a16:creationId xmlns:a16="http://schemas.microsoft.com/office/drawing/2014/main" id="{29085821-C3E4-0242-88A3-8A29BC76C7D6}"/>
                </a:ext>
              </a:extLst>
            </p:cNvPr>
            <p:cNvSpPr/>
            <p:nvPr/>
          </p:nvSpPr>
          <p:spPr>
            <a:xfrm>
              <a:off x="3281082" y="850661"/>
              <a:ext cx="384610" cy="384610"/>
            </a:xfrm>
            <a:prstGeom prst="ellipse">
              <a:avLst/>
            </a:prstGeom>
            <a:noFill/>
            <a:ln w="25400">
              <a:solidFill>
                <a:srgbClr val="009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FF2A1F85-99C5-2E4A-9743-3F2ACEC95D6D}"/>
                </a:ext>
              </a:extLst>
            </p:cNvPr>
            <p:cNvSpPr txBox="1"/>
            <p:nvPr/>
          </p:nvSpPr>
          <p:spPr>
            <a:xfrm>
              <a:off x="3293695" y="802490"/>
              <a:ext cx="310896" cy="481318"/>
            </a:xfrm>
            <a:prstGeom prst="rect">
              <a:avLst/>
            </a:prstGeom>
            <a:noFill/>
          </p:spPr>
          <p:txBody>
            <a:bodyPr wrap="square" rtlCol="0">
              <a:spAutoFit/>
            </a:bodyPr>
            <a:lstStyle/>
            <a:p>
              <a:r>
                <a:rPr lang="en-US" sz="2100" dirty="0">
                  <a:solidFill>
                    <a:srgbClr val="009CB5"/>
                  </a:solidFill>
                  <a:latin typeface="Arial" panose="020B0604020202020204" pitchFamily="34" charset="0"/>
                  <a:cs typeface="Arial" panose="020B0604020202020204" pitchFamily="34" charset="0"/>
                </a:rPr>
                <a:t>2</a:t>
              </a:r>
            </a:p>
          </p:txBody>
        </p:sp>
      </p:grpSp>
      <p:grpSp>
        <p:nvGrpSpPr>
          <p:cNvPr id="17" name="Group 16">
            <a:extLst>
              <a:ext uri="{FF2B5EF4-FFF2-40B4-BE49-F238E27FC236}">
                <a16:creationId xmlns:a16="http://schemas.microsoft.com/office/drawing/2014/main" id="{FE37A965-F8EF-CE49-8037-A2B9ED507E1D}"/>
              </a:ext>
            </a:extLst>
          </p:cNvPr>
          <p:cNvGrpSpPr/>
          <p:nvPr/>
        </p:nvGrpSpPr>
        <p:grpSpPr>
          <a:xfrm>
            <a:off x="5674859" y="5115601"/>
            <a:ext cx="332015" cy="415498"/>
            <a:chOff x="3281082" y="812491"/>
            <a:chExt cx="384610" cy="481318"/>
          </a:xfrm>
        </p:grpSpPr>
        <p:sp>
          <p:nvSpPr>
            <p:cNvPr id="18" name="Oval 17">
              <a:extLst>
                <a:ext uri="{FF2B5EF4-FFF2-40B4-BE49-F238E27FC236}">
                  <a16:creationId xmlns:a16="http://schemas.microsoft.com/office/drawing/2014/main" id="{A8C95B2B-344A-FD47-A58D-827691FBE0E4}"/>
                </a:ext>
              </a:extLst>
            </p:cNvPr>
            <p:cNvSpPr/>
            <p:nvPr/>
          </p:nvSpPr>
          <p:spPr>
            <a:xfrm>
              <a:off x="3281082" y="850661"/>
              <a:ext cx="384610" cy="384610"/>
            </a:xfrm>
            <a:prstGeom prst="ellipse">
              <a:avLst/>
            </a:prstGeom>
            <a:noFill/>
            <a:ln w="25400">
              <a:solidFill>
                <a:srgbClr val="009C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C350312-D6DF-0B44-98AF-638945E9E3F1}"/>
                </a:ext>
              </a:extLst>
            </p:cNvPr>
            <p:cNvSpPr txBox="1"/>
            <p:nvPr/>
          </p:nvSpPr>
          <p:spPr>
            <a:xfrm>
              <a:off x="3291267" y="812491"/>
              <a:ext cx="310896" cy="481318"/>
            </a:xfrm>
            <a:prstGeom prst="rect">
              <a:avLst/>
            </a:prstGeom>
            <a:noFill/>
          </p:spPr>
          <p:txBody>
            <a:bodyPr wrap="square" rtlCol="0">
              <a:spAutoFit/>
            </a:bodyPr>
            <a:lstStyle/>
            <a:p>
              <a:r>
                <a:rPr lang="en-US" sz="2100" dirty="0">
                  <a:solidFill>
                    <a:srgbClr val="009CB5"/>
                  </a:solidFill>
                  <a:latin typeface="Arial" panose="020B0604020202020204" pitchFamily="34" charset="0"/>
                  <a:cs typeface="Arial" panose="020B0604020202020204" pitchFamily="34" charset="0"/>
                </a:rPr>
                <a:t>3</a:t>
              </a:r>
            </a:p>
          </p:txBody>
        </p:sp>
      </p:grpSp>
      <p:pic>
        <p:nvPicPr>
          <p:cNvPr id="21" name="Picture 20" descr="A picture containing text, person, indoor, striped&#10;&#10;Description automatically generated">
            <a:extLst>
              <a:ext uri="{FF2B5EF4-FFF2-40B4-BE49-F238E27FC236}">
                <a16:creationId xmlns:a16="http://schemas.microsoft.com/office/drawing/2014/main" id="{B3452D58-CF98-EA48-AF8D-59E48CA541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96120" y="1344959"/>
            <a:ext cx="3145813" cy="4771859"/>
          </a:xfrm>
          <a:prstGeom prst="roundRect">
            <a:avLst/>
          </a:prstGeom>
        </p:spPr>
      </p:pic>
    </p:spTree>
    <p:extLst>
      <p:ext uri="{BB962C8B-B14F-4D97-AF65-F5344CB8AC3E}">
        <p14:creationId xmlns:p14="http://schemas.microsoft.com/office/powerpoint/2010/main" val="302400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D3F16F7E-04EB-1C4C-927E-59992C61F6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35071" y="377008"/>
            <a:ext cx="2084149" cy="514270"/>
          </a:xfrm>
          <a:prstGeom prst="rect">
            <a:avLst/>
          </a:prstGeom>
        </p:spPr>
      </p:pic>
      <p:sp>
        <p:nvSpPr>
          <p:cNvPr id="9" name="Subtitle 2">
            <a:extLst>
              <a:ext uri="{FF2B5EF4-FFF2-40B4-BE49-F238E27FC236}">
                <a16:creationId xmlns:a16="http://schemas.microsoft.com/office/drawing/2014/main" id="{33DF6652-3D16-F648-8FEF-63A9C9FC8640}"/>
              </a:ext>
            </a:extLst>
          </p:cNvPr>
          <p:cNvSpPr txBox="1">
            <a:spLocks/>
          </p:cNvSpPr>
          <p:nvPr/>
        </p:nvSpPr>
        <p:spPr>
          <a:xfrm>
            <a:off x="11057413" y="6284016"/>
            <a:ext cx="1209496" cy="4437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US" sz="2000" dirty="0">
                <a:solidFill>
                  <a:srgbClr val="272626"/>
                </a:solidFill>
                <a:latin typeface="Comic Sans MS" panose="030F0902030302020204" pitchFamily="66" charset="0"/>
                <a:cs typeface="Arial" panose="020B0604020202020204" pitchFamily="34" charset="0"/>
              </a:rPr>
              <a:t>Page 1</a:t>
            </a:r>
          </a:p>
        </p:txBody>
      </p:sp>
      <p:sp>
        <p:nvSpPr>
          <p:cNvPr id="7" name="Subtitle 2">
            <a:extLst>
              <a:ext uri="{FF2B5EF4-FFF2-40B4-BE49-F238E27FC236}">
                <a16:creationId xmlns:a16="http://schemas.microsoft.com/office/drawing/2014/main" id="{8B217B59-FBE3-1342-8595-B64F600C1A98}"/>
              </a:ext>
            </a:extLst>
          </p:cNvPr>
          <p:cNvSpPr txBox="1">
            <a:spLocks/>
          </p:cNvSpPr>
          <p:nvPr/>
        </p:nvSpPr>
        <p:spPr>
          <a:xfrm>
            <a:off x="0" y="1077010"/>
            <a:ext cx="12192000" cy="174532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rgbClr val="272626"/>
                </a:solidFill>
                <a:latin typeface="Arial" panose="020B0604020202020204" pitchFamily="34" charset="0"/>
                <a:cs typeface="Arial" panose="020B0604020202020204" pitchFamily="34" charset="0"/>
              </a:rPr>
              <a:t>Birthday of Guru Har Rai</a:t>
            </a:r>
            <a:endParaRPr lang="en-GB" sz="3500" b="1" dirty="0">
              <a:solidFill>
                <a:srgbClr val="272626"/>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EA455F9-D9DE-2E4F-A84B-2EE25177F142}"/>
              </a:ext>
            </a:extLst>
          </p:cNvPr>
          <p:cNvSpPr txBox="1"/>
          <p:nvPr/>
        </p:nvSpPr>
        <p:spPr>
          <a:xfrm>
            <a:off x="6370430" y="2934217"/>
            <a:ext cx="3743862" cy="2903359"/>
          </a:xfrm>
          <a:prstGeom prst="rect">
            <a:avLst/>
          </a:prstGeom>
          <a:noFill/>
        </p:spPr>
        <p:txBody>
          <a:bodyPr wrap="square" rtlCol="0">
            <a:spAutoFit/>
          </a:bodyPr>
          <a:lstStyle/>
          <a:p>
            <a:pPr>
              <a:lnSpc>
                <a:spcPct val="120000"/>
              </a:lnSpc>
              <a:spcBef>
                <a:spcPts val="1000"/>
              </a:spcBef>
            </a:pPr>
            <a:r>
              <a:rPr lang="en-US" sz="2000" dirty="0">
                <a:solidFill>
                  <a:srgbClr val="272626"/>
                </a:solidFill>
                <a:latin typeface="Comic Sans MS" panose="030F0902030302020204" pitchFamily="66" charset="0"/>
              </a:rPr>
              <a:t>Guru Har Rai was born on 31</a:t>
            </a:r>
            <a:r>
              <a:rPr lang="en-US" sz="2000" baseline="30000" dirty="0">
                <a:solidFill>
                  <a:srgbClr val="272626"/>
                </a:solidFill>
                <a:latin typeface="Comic Sans MS" panose="030F0902030302020204" pitchFamily="66" charset="0"/>
              </a:rPr>
              <a:t>st</a:t>
            </a:r>
            <a:r>
              <a:rPr lang="en-US" sz="2000" dirty="0">
                <a:solidFill>
                  <a:srgbClr val="272626"/>
                </a:solidFill>
                <a:latin typeface="Comic Sans MS" panose="030F0902030302020204" pitchFamily="66" charset="0"/>
              </a:rPr>
              <a:t> January 1630 His father was the 6</a:t>
            </a:r>
            <a:r>
              <a:rPr lang="en-US" sz="2000" baseline="30000" dirty="0">
                <a:solidFill>
                  <a:srgbClr val="272626"/>
                </a:solidFill>
                <a:latin typeface="Comic Sans MS" panose="030F0902030302020204" pitchFamily="66" charset="0"/>
              </a:rPr>
              <a:t>th</a:t>
            </a:r>
            <a:r>
              <a:rPr lang="en-US" sz="2000" dirty="0">
                <a:solidFill>
                  <a:srgbClr val="272626"/>
                </a:solidFill>
                <a:latin typeface="Comic Sans MS" panose="030F0902030302020204" pitchFamily="66" charset="0"/>
              </a:rPr>
              <a:t> Guru, Guru </a:t>
            </a:r>
            <a:r>
              <a:rPr lang="en-US" sz="2000" dirty="0" err="1">
                <a:solidFill>
                  <a:srgbClr val="272626"/>
                </a:solidFill>
                <a:latin typeface="Comic Sans MS" panose="030F0902030302020204" pitchFamily="66" charset="0"/>
              </a:rPr>
              <a:t>Hargobind</a:t>
            </a:r>
            <a:r>
              <a:rPr lang="en-US" sz="2000" dirty="0">
                <a:solidFill>
                  <a:srgbClr val="272626"/>
                </a:solidFill>
                <a:latin typeface="Comic Sans MS" panose="030F0902030302020204" pitchFamily="66" charset="0"/>
              </a:rPr>
              <a:t>.</a:t>
            </a:r>
          </a:p>
          <a:p>
            <a:pPr>
              <a:lnSpc>
                <a:spcPct val="120000"/>
              </a:lnSpc>
              <a:spcBef>
                <a:spcPts val="1000"/>
              </a:spcBef>
            </a:pPr>
            <a:r>
              <a:rPr lang="en-US" sz="2000" dirty="0">
                <a:solidFill>
                  <a:srgbClr val="272626"/>
                </a:solidFill>
                <a:latin typeface="Comic Sans MS" panose="030F0902030302020204" pitchFamily="66" charset="0"/>
              </a:rPr>
              <a:t>Guru Har Rai grew up loving all living things. </a:t>
            </a:r>
            <a:endParaRPr lang="en-GB" sz="2000" dirty="0">
              <a:solidFill>
                <a:srgbClr val="272626"/>
              </a:solidFill>
              <a:latin typeface="Comic Sans MS" panose="030F0902030302020204" pitchFamily="66" charset="0"/>
            </a:endParaRPr>
          </a:p>
          <a:p>
            <a:pPr>
              <a:lnSpc>
                <a:spcPct val="120000"/>
              </a:lnSpc>
              <a:spcBef>
                <a:spcPts val="1000"/>
              </a:spcBef>
            </a:pPr>
            <a:endParaRPr lang="en-GB" sz="2000" dirty="0">
              <a:solidFill>
                <a:srgbClr val="272626"/>
              </a:solidFill>
              <a:latin typeface="Comic Sans MS" panose="030F0902030302020204" pitchFamily="66" charset="0"/>
            </a:endParaRPr>
          </a:p>
          <a:p>
            <a:endParaRPr lang="en-US" sz="2200" dirty="0">
              <a:latin typeface="Comic Sans MS" panose="030F0902030302020204" pitchFamily="66" charset="0"/>
            </a:endParaRPr>
          </a:p>
        </p:txBody>
      </p:sp>
      <p:pic>
        <p:nvPicPr>
          <p:cNvPr id="10" name="Picture 9" descr="A picture containing text, person, indoor, striped&#10;&#10;Description automatically generated">
            <a:extLst>
              <a:ext uri="{FF2B5EF4-FFF2-40B4-BE49-F238E27FC236}">
                <a16:creationId xmlns:a16="http://schemas.microsoft.com/office/drawing/2014/main" id="{1D20106F-A323-B64D-99FC-B00AC700D5C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627" b="12556"/>
          <a:stretch/>
        </p:blipFill>
        <p:spPr>
          <a:xfrm>
            <a:off x="2475192" y="2156972"/>
            <a:ext cx="3110040" cy="3812648"/>
          </a:xfrm>
          <a:prstGeom prst="roundRect">
            <a:avLst/>
          </a:prstGeom>
        </p:spPr>
      </p:pic>
    </p:spTree>
    <p:extLst>
      <p:ext uri="{BB962C8B-B14F-4D97-AF65-F5344CB8AC3E}">
        <p14:creationId xmlns:p14="http://schemas.microsoft.com/office/powerpoint/2010/main" val="292462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D3F16F7E-04EB-1C4C-927E-59992C61F6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35071" y="377008"/>
            <a:ext cx="2084149" cy="514270"/>
          </a:xfrm>
          <a:prstGeom prst="rect">
            <a:avLst/>
          </a:prstGeom>
        </p:spPr>
      </p:pic>
      <p:sp>
        <p:nvSpPr>
          <p:cNvPr id="9" name="Subtitle 2">
            <a:extLst>
              <a:ext uri="{FF2B5EF4-FFF2-40B4-BE49-F238E27FC236}">
                <a16:creationId xmlns:a16="http://schemas.microsoft.com/office/drawing/2014/main" id="{33DF6652-3D16-F648-8FEF-63A9C9FC8640}"/>
              </a:ext>
            </a:extLst>
          </p:cNvPr>
          <p:cNvSpPr txBox="1">
            <a:spLocks/>
          </p:cNvSpPr>
          <p:nvPr/>
        </p:nvSpPr>
        <p:spPr>
          <a:xfrm>
            <a:off x="11057413" y="6284016"/>
            <a:ext cx="1209496" cy="4437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US" sz="2000" dirty="0">
                <a:solidFill>
                  <a:srgbClr val="272626"/>
                </a:solidFill>
                <a:latin typeface="Comic Sans MS" panose="030F0902030302020204" pitchFamily="66" charset="0"/>
                <a:cs typeface="Arial" panose="020B0604020202020204" pitchFamily="34" charset="0"/>
              </a:rPr>
              <a:t>Page 2</a:t>
            </a:r>
          </a:p>
        </p:txBody>
      </p:sp>
      <p:sp>
        <p:nvSpPr>
          <p:cNvPr id="3" name="TextBox 2">
            <a:extLst>
              <a:ext uri="{FF2B5EF4-FFF2-40B4-BE49-F238E27FC236}">
                <a16:creationId xmlns:a16="http://schemas.microsoft.com/office/drawing/2014/main" id="{3EA455F9-D9DE-2E4F-A84B-2EE25177F142}"/>
              </a:ext>
            </a:extLst>
          </p:cNvPr>
          <p:cNvSpPr txBox="1"/>
          <p:nvPr/>
        </p:nvSpPr>
        <p:spPr>
          <a:xfrm>
            <a:off x="6727777" y="2817884"/>
            <a:ext cx="4227439" cy="2280368"/>
          </a:xfrm>
          <a:prstGeom prst="rect">
            <a:avLst/>
          </a:prstGeom>
          <a:noFill/>
        </p:spPr>
        <p:txBody>
          <a:bodyPr wrap="square" rtlCol="0">
            <a:spAutoFit/>
          </a:bodyPr>
          <a:lstStyle/>
          <a:p>
            <a:pPr>
              <a:lnSpc>
                <a:spcPct val="120000"/>
              </a:lnSpc>
              <a:spcBef>
                <a:spcPts val="1000"/>
              </a:spcBef>
            </a:pPr>
            <a:r>
              <a:rPr lang="en-US" sz="2000" dirty="0">
                <a:latin typeface="Comic Sans MS" panose="030F0902030302020204" pitchFamily="66" charset="0"/>
              </a:rPr>
              <a:t>One day when he saw his father, he got off his horse and ran to him catching his robe in a beautiful flower bush causing some damage. He was so upset he cried that he had hurt the bush.</a:t>
            </a:r>
            <a:endParaRPr lang="en-GB" sz="2000" dirty="0">
              <a:latin typeface="Comic Sans MS" panose="030F0902030302020204" pitchFamily="66" charset="0"/>
            </a:endParaRPr>
          </a:p>
        </p:txBody>
      </p:sp>
      <p:sp>
        <p:nvSpPr>
          <p:cNvPr id="6" name="Rounded Rectangle 5">
            <a:extLst>
              <a:ext uri="{FF2B5EF4-FFF2-40B4-BE49-F238E27FC236}">
                <a16:creationId xmlns:a16="http://schemas.microsoft.com/office/drawing/2014/main" id="{D967BA4F-37EC-5B47-8828-480914C4C8B1}"/>
              </a:ext>
            </a:extLst>
          </p:cNvPr>
          <p:cNvSpPr/>
          <p:nvPr/>
        </p:nvSpPr>
        <p:spPr>
          <a:xfrm>
            <a:off x="1354015" y="1916723"/>
            <a:ext cx="4677508" cy="3754315"/>
          </a:xfrm>
          <a:prstGeom prst="roundRect">
            <a:avLst/>
          </a:prstGeom>
          <a:blipFill>
            <a:blip r:embed="rId3" cstate="screen">
              <a:extLst>
                <a:ext uri="{28A0092B-C50C-407E-A947-70E740481C1C}">
                  <a14:useLocalDpi xmlns:a14="http://schemas.microsoft.com/office/drawing/2010/main"/>
                </a:ext>
              </a:extLst>
            </a:blip>
            <a:stretch>
              <a:fillRect l="-8430" t="-6901" r="-8430" b="-69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40532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D3F16F7E-04EB-1C4C-927E-59992C61F6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35071" y="377008"/>
            <a:ext cx="2084149" cy="514270"/>
          </a:xfrm>
          <a:prstGeom prst="rect">
            <a:avLst/>
          </a:prstGeom>
        </p:spPr>
      </p:pic>
      <p:sp>
        <p:nvSpPr>
          <p:cNvPr id="9" name="Subtitle 2">
            <a:extLst>
              <a:ext uri="{FF2B5EF4-FFF2-40B4-BE49-F238E27FC236}">
                <a16:creationId xmlns:a16="http://schemas.microsoft.com/office/drawing/2014/main" id="{33DF6652-3D16-F648-8FEF-63A9C9FC8640}"/>
              </a:ext>
            </a:extLst>
          </p:cNvPr>
          <p:cNvSpPr txBox="1">
            <a:spLocks/>
          </p:cNvSpPr>
          <p:nvPr/>
        </p:nvSpPr>
        <p:spPr>
          <a:xfrm>
            <a:off x="11057413" y="6284016"/>
            <a:ext cx="1209496" cy="4437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US" sz="2000" dirty="0">
                <a:solidFill>
                  <a:srgbClr val="272626"/>
                </a:solidFill>
                <a:latin typeface="Comic Sans MS" panose="030F0902030302020204" pitchFamily="66" charset="0"/>
                <a:cs typeface="Arial" panose="020B0604020202020204" pitchFamily="34" charset="0"/>
              </a:rPr>
              <a:t>Page 3</a:t>
            </a:r>
          </a:p>
        </p:txBody>
      </p:sp>
      <p:sp>
        <p:nvSpPr>
          <p:cNvPr id="3" name="TextBox 2">
            <a:extLst>
              <a:ext uri="{FF2B5EF4-FFF2-40B4-BE49-F238E27FC236}">
                <a16:creationId xmlns:a16="http://schemas.microsoft.com/office/drawing/2014/main" id="{3EA455F9-D9DE-2E4F-A84B-2EE25177F142}"/>
              </a:ext>
            </a:extLst>
          </p:cNvPr>
          <p:cNvSpPr txBox="1"/>
          <p:nvPr/>
        </p:nvSpPr>
        <p:spPr>
          <a:xfrm>
            <a:off x="5971638" y="3118011"/>
            <a:ext cx="4227439" cy="1172372"/>
          </a:xfrm>
          <a:prstGeom prst="rect">
            <a:avLst/>
          </a:prstGeom>
          <a:noFill/>
        </p:spPr>
        <p:txBody>
          <a:bodyPr wrap="square" rtlCol="0">
            <a:spAutoFit/>
          </a:bodyPr>
          <a:lstStyle/>
          <a:p>
            <a:pPr>
              <a:lnSpc>
                <a:spcPct val="120000"/>
              </a:lnSpc>
              <a:spcBef>
                <a:spcPts val="1000"/>
              </a:spcBef>
            </a:pPr>
            <a:r>
              <a:rPr lang="en-US" sz="2000" dirty="0">
                <a:latin typeface="Comic Sans MS" panose="030F0902030302020204" pitchFamily="66" charset="0"/>
              </a:rPr>
              <a:t>He enjoyed hunting but instead of killing the animals he kept them as pets. </a:t>
            </a:r>
            <a:endParaRPr lang="en-GB" sz="2000" dirty="0">
              <a:latin typeface="Comic Sans MS" panose="030F0902030302020204" pitchFamily="66" charset="0"/>
            </a:endParaRPr>
          </a:p>
        </p:txBody>
      </p:sp>
      <p:pic>
        <p:nvPicPr>
          <p:cNvPr id="8" name="Picture 7" descr="A gold fish with a white background&#10;&#10;Description automatically generated with low confidence">
            <a:extLst>
              <a:ext uri="{FF2B5EF4-FFF2-40B4-BE49-F238E27FC236}">
                <a16:creationId xmlns:a16="http://schemas.microsoft.com/office/drawing/2014/main" id="{E83E5669-B1A9-AA44-BA43-72C6F2A1B1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0298" t="20486" r="6316" b="17225"/>
          <a:stretch/>
        </p:blipFill>
        <p:spPr>
          <a:xfrm>
            <a:off x="4585389" y="4879980"/>
            <a:ext cx="3063920" cy="1518873"/>
          </a:xfrm>
          <a:prstGeom prst="rect">
            <a:avLst/>
          </a:prstGeom>
        </p:spPr>
      </p:pic>
      <p:pic>
        <p:nvPicPr>
          <p:cNvPr id="11" name="Picture 10" descr="A green and black bird&#10;&#10;Description automatically generated with medium confidence">
            <a:extLst>
              <a:ext uri="{FF2B5EF4-FFF2-40B4-BE49-F238E27FC236}">
                <a16:creationId xmlns:a16="http://schemas.microsoft.com/office/drawing/2014/main" id="{AE2A9B44-BB7B-5B40-AC0D-BA10A105877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4751" t="12037" r="1914" b="18478"/>
          <a:stretch/>
        </p:blipFill>
        <p:spPr>
          <a:xfrm>
            <a:off x="4058574" y="919426"/>
            <a:ext cx="3826128" cy="2117188"/>
          </a:xfrm>
          <a:prstGeom prst="rect">
            <a:avLst/>
          </a:prstGeom>
        </p:spPr>
      </p:pic>
      <p:pic>
        <p:nvPicPr>
          <p:cNvPr id="4" name="Picture 3" descr="A brown rabbit with a white background&#10;&#10;Description automatically generated with low confidence">
            <a:extLst>
              <a:ext uri="{FF2B5EF4-FFF2-40B4-BE49-F238E27FC236}">
                <a16:creationId xmlns:a16="http://schemas.microsoft.com/office/drawing/2014/main" id="{9E1CD3FE-1143-1543-931C-21054BCF99C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9747" t="15930" r="9881" b="7465"/>
          <a:stretch/>
        </p:blipFill>
        <p:spPr>
          <a:xfrm>
            <a:off x="2255598" y="2540506"/>
            <a:ext cx="2454529" cy="2339474"/>
          </a:xfrm>
          <a:prstGeom prst="rect">
            <a:avLst/>
          </a:prstGeom>
        </p:spPr>
      </p:pic>
    </p:spTree>
    <p:extLst>
      <p:ext uri="{BB962C8B-B14F-4D97-AF65-F5344CB8AC3E}">
        <p14:creationId xmlns:p14="http://schemas.microsoft.com/office/powerpoint/2010/main" val="2379769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D3F16F7E-04EB-1C4C-927E-59992C61F6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35071" y="377008"/>
            <a:ext cx="2084149" cy="514270"/>
          </a:xfrm>
          <a:prstGeom prst="rect">
            <a:avLst/>
          </a:prstGeom>
        </p:spPr>
      </p:pic>
      <p:sp>
        <p:nvSpPr>
          <p:cNvPr id="9" name="Subtitle 2">
            <a:extLst>
              <a:ext uri="{FF2B5EF4-FFF2-40B4-BE49-F238E27FC236}">
                <a16:creationId xmlns:a16="http://schemas.microsoft.com/office/drawing/2014/main" id="{33DF6652-3D16-F648-8FEF-63A9C9FC8640}"/>
              </a:ext>
            </a:extLst>
          </p:cNvPr>
          <p:cNvSpPr txBox="1">
            <a:spLocks/>
          </p:cNvSpPr>
          <p:nvPr/>
        </p:nvSpPr>
        <p:spPr>
          <a:xfrm>
            <a:off x="11057413" y="6284016"/>
            <a:ext cx="1209496" cy="4437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US" sz="2000" dirty="0">
                <a:solidFill>
                  <a:srgbClr val="272626"/>
                </a:solidFill>
                <a:latin typeface="Comic Sans MS" panose="030F0902030302020204" pitchFamily="66" charset="0"/>
                <a:cs typeface="Arial" panose="020B0604020202020204" pitchFamily="34" charset="0"/>
              </a:rPr>
              <a:t>Page 4</a:t>
            </a:r>
          </a:p>
        </p:txBody>
      </p:sp>
      <p:sp>
        <p:nvSpPr>
          <p:cNvPr id="3" name="TextBox 2">
            <a:extLst>
              <a:ext uri="{FF2B5EF4-FFF2-40B4-BE49-F238E27FC236}">
                <a16:creationId xmlns:a16="http://schemas.microsoft.com/office/drawing/2014/main" id="{3EA455F9-D9DE-2E4F-A84B-2EE25177F142}"/>
              </a:ext>
            </a:extLst>
          </p:cNvPr>
          <p:cNvSpPr txBox="1"/>
          <p:nvPr/>
        </p:nvSpPr>
        <p:spPr>
          <a:xfrm>
            <a:off x="6903622" y="2628901"/>
            <a:ext cx="4227439" cy="2280368"/>
          </a:xfrm>
          <a:prstGeom prst="rect">
            <a:avLst/>
          </a:prstGeom>
          <a:noFill/>
        </p:spPr>
        <p:txBody>
          <a:bodyPr wrap="square" rtlCol="0">
            <a:spAutoFit/>
          </a:bodyPr>
          <a:lstStyle/>
          <a:p>
            <a:pPr>
              <a:lnSpc>
                <a:spcPct val="120000"/>
              </a:lnSpc>
              <a:spcBef>
                <a:spcPts val="1000"/>
              </a:spcBef>
            </a:pPr>
            <a:r>
              <a:rPr lang="en-US" sz="2000" dirty="0">
                <a:latin typeface="Comic Sans MS" panose="030F0902030302020204" pitchFamily="66" charset="0"/>
              </a:rPr>
              <a:t>When the Emperor was ill Guru Har Rai sent special herbs as medicine to make him better, when the emperor recovered he was very happy  and said thank you to Har Rai. </a:t>
            </a:r>
            <a:endParaRPr lang="en-GB" sz="2000" dirty="0">
              <a:latin typeface="Comic Sans MS" panose="030F0902030302020204" pitchFamily="66" charset="0"/>
            </a:endParaRPr>
          </a:p>
        </p:txBody>
      </p:sp>
      <p:pic>
        <p:nvPicPr>
          <p:cNvPr id="12" name="Picture 11" descr="A picture containing table, plant, vegetable, fresh&#10;&#10;Description automatically generated">
            <a:extLst>
              <a:ext uri="{FF2B5EF4-FFF2-40B4-BE49-F238E27FC236}">
                <a16:creationId xmlns:a16="http://schemas.microsoft.com/office/drawing/2014/main" id="{2D14292D-447A-0648-948B-DE02766E89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27" t="3322" r="24893" b="2152"/>
          <a:stretch/>
        </p:blipFill>
        <p:spPr>
          <a:xfrm>
            <a:off x="1384984" y="1745507"/>
            <a:ext cx="4711016" cy="4047156"/>
          </a:xfrm>
          <a:prstGeom prst="roundRect">
            <a:avLst/>
          </a:prstGeom>
        </p:spPr>
      </p:pic>
    </p:spTree>
    <p:extLst>
      <p:ext uri="{BB962C8B-B14F-4D97-AF65-F5344CB8AC3E}">
        <p14:creationId xmlns:p14="http://schemas.microsoft.com/office/powerpoint/2010/main" val="4185478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con&#10;&#10;Description automatically generated">
            <a:extLst>
              <a:ext uri="{FF2B5EF4-FFF2-40B4-BE49-F238E27FC236}">
                <a16:creationId xmlns:a16="http://schemas.microsoft.com/office/drawing/2014/main" id="{D3F16F7E-04EB-1C4C-927E-59992C61F6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35071" y="377008"/>
            <a:ext cx="2084149" cy="514270"/>
          </a:xfrm>
          <a:prstGeom prst="rect">
            <a:avLst/>
          </a:prstGeom>
        </p:spPr>
      </p:pic>
      <p:sp>
        <p:nvSpPr>
          <p:cNvPr id="9" name="Subtitle 2">
            <a:extLst>
              <a:ext uri="{FF2B5EF4-FFF2-40B4-BE49-F238E27FC236}">
                <a16:creationId xmlns:a16="http://schemas.microsoft.com/office/drawing/2014/main" id="{33DF6652-3D16-F648-8FEF-63A9C9FC8640}"/>
              </a:ext>
            </a:extLst>
          </p:cNvPr>
          <p:cNvSpPr txBox="1">
            <a:spLocks/>
          </p:cNvSpPr>
          <p:nvPr/>
        </p:nvSpPr>
        <p:spPr>
          <a:xfrm>
            <a:off x="11057413" y="6284016"/>
            <a:ext cx="1209496" cy="4437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US" sz="2000" dirty="0">
                <a:solidFill>
                  <a:srgbClr val="272626"/>
                </a:solidFill>
                <a:latin typeface="Comic Sans MS" panose="030F0902030302020204" pitchFamily="66" charset="0"/>
                <a:cs typeface="Arial" panose="020B0604020202020204" pitchFamily="34" charset="0"/>
              </a:rPr>
              <a:t>Page 4</a:t>
            </a:r>
          </a:p>
        </p:txBody>
      </p:sp>
      <p:sp>
        <p:nvSpPr>
          <p:cNvPr id="3" name="TextBox 2">
            <a:extLst>
              <a:ext uri="{FF2B5EF4-FFF2-40B4-BE49-F238E27FC236}">
                <a16:creationId xmlns:a16="http://schemas.microsoft.com/office/drawing/2014/main" id="{3EA455F9-D9DE-2E4F-A84B-2EE25177F142}"/>
              </a:ext>
            </a:extLst>
          </p:cNvPr>
          <p:cNvSpPr txBox="1"/>
          <p:nvPr/>
        </p:nvSpPr>
        <p:spPr>
          <a:xfrm>
            <a:off x="7533809" y="2160403"/>
            <a:ext cx="3184085" cy="3147272"/>
          </a:xfrm>
          <a:prstGeom prst="rect">
            <a:avLst/>
          </a:prstGeom>
          <a:noFill/>
        </p:spPr>
        <p:txBody>
          <a:bodyPr wrap="square" rtlCol="0">
            <a:spAutoFit/>
          </a:bodyPr>
          <a:lstStyle/>
          <a:p>
            <a:pPr>
              <a:lnSpc>
                <a:spcPct val="120000"/>
              </a:lnSpc>
              <a:spcBef>
                <a:spcPts val="1000"/>
              </a:spcBef>
            </a:pPr>
            <a:r>
              <a:rPr lang="en-US" sz="2000" dirty="0">
                <a:solidFill>
                  <a:srgbClr val="272626"/>
                </a:solidFill>
                <a:latin typeface="Comic Sans MS" panose="030F0902030302020204" pitchFamily="66" charset="0"/>
              </a:rPr>
              <a:t>Guru Har Rai also kept the daily practice of LANGAR the communal kitchen that is part of every Gurdwara</a:t>
            </a:r>
            <a:r>
              <a:rPr lang="en-GB" sz="2000" dirty="0">
                <a:solidFill>
                  <a:srgbClr val="272626"/>
                </a:solidFill>
                <a:latin typeface="Comic Sans MS" panose="030F0902030302020204" pitchFamily="66" charset="0"/>
              </a:rPr>
              <a:t>.</a:t>
            </a:r>
          </a:p>
          <a:p>
            <a:pPr>
              <a:lnSpc>
                <a:spcPct val="120000"/>
              </a:lnSpc>
              <a:spcBef>
                <a:spcPts val="1000"/>
              </a:spcBef>
            </a:pPr>
            <a:r>
              <a:rPr lang="en-US" sz="2000" dirty="0">
                <a:solidFill>
                  <a:srgbClr val="272626"/>
                </a:solidFill>
                <a:latin typeface="Comic Sans MS" panose="030F0902030302020204" pitchFamily="66" charset="0"/>
              </a:rPr>
              <a:t>At the end of Sikh worship everybody enjoys a meal together. </a:t>
            </a:r>
            <a:endParaRPr lang="en-GB" sz="2000" dirty="0">
              <a:solidFill>
                <a:srgbClr val="272626"/>
              </a:solidFill>
              <a:latin typeface="Comic Sans MS" panose="030F0902030302020204" pitchFamily="66" charset="0"/>
            </a:endParaRPr>
          </a:p>
        </p:txBody>
      </p:sp>
      <p:pic>
        <p:nvPicPr>
          <p:cNvPr id="13" name="Picture 12" descr="A group of people sitting on the floor&#10;&#10;Description automatically generated with low confidence">
            <a:extLst>
              <a:ext uri="{FF2B5EF4-FFF2-40B4-BE49-F238E27FC236}">
                <a16:creationId xmlns:a16="http://schemas.microsoft.com/office/drawing/2014/main" id="{20FC0D64-BEB9-1E40-8218-44A91B02259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8713" t="5535" r="1673" b="3439"/>
          <a:stretch/>
        </p:blipFill>
        <p:spPr>
          <a:xfrm>
            <a:off x="1890418" y="1873028"/>
            <a:ext cx="4835769" cy="3683977"/>
          </a:xfrm>
          <a:prstGeom prst="roundRect">
            <a:avLst/>
          </a:prstGeom>
        </p:spPr>
      </p:pic>
    </p:spTree>
    <p:extLst>
      <p:ext uri="{BB962C8B-B14F-4D97-AF65-F5344CB8AC3E}">
        <p14:creationId xmlns:p14="http://schemas.microsoft.com/office/powerpoint/2010/main" val="14735557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food, rice, plate, bowl&#10;&#10;Description automatically generated">
            <a:extLst>
              <a:ext uri="{FF2B5EF4-FFF2-40B4-BE49-F238E27FC236}">
                <a16:creationId xmlns:a16="http://schemas.microsoft.com/office/drawing/2014/main" id="{CF356385-3616-584A-A7EC-19F7FF99C7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24690" y="1410172"/>
            <a:ext cx="4936867" cy="3700137"/>
          </a:xfrm>
          <a:prstGeom prst="roundRect">
            <a:avLst/>
          </a:prstGeom>
        </p:spPr>
      </p:pic>
      <p:pic>
        <p:nvPicPr>
          <p:cNvPr id="5" name="Picture 4" descr="Icon&#10;&#10;Description automatically generated">
            <a:extLst>
              <a:ext uri="{FF2B5EF4-FFF2-40B4-BE49-F238E27FC236}">
                <a16:creationId xmlns:a16="http://schemas.microsoft.com/office/drawing/2014/main" id="{D3F16F7E-04EB-1C4C-927E-59992C61F6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35071" y="377008"/>
            <a:ext cx="2084149" cy="514270"/>
          </a:xfrm>
          <a:prstGeom prst="rect">
            <a:avLst/>
          </a:prstGeom>
        </p:spPr>
      </p:pic>
      <p:sp>
        <p:nvSpPr>
          <p:cNvPr id="9" name="Subtitle 2">
            <a:extLst>
              <a:ext uri="{FF2B5EF4-FFF2-40B4-BE49-F238E27FC236}">
                <a16:creationId xmlns:a16="http://schemas.microsoft.com/office/drawing/2014/main" id="{33DF6652-3D16-F648-8FEF-63A9C9FC8640}"/>
              </a:ext>
            </a:extLst>
          </p:cNvPr>
          <p:cNvSpPr txBox="1">
            <a:spLocks/>
          </p:cNvSpPr>
          <p:nvPr/>
        </p:nvSpPr>
        <p:spPr>
          <a:xfrm>
            <a:off x="11057413" y="6284016"/>
            <a:ext cx="1209496" cy="44370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20000"/>
              </a:lnSpc>
            </a:pPr>
            <a:r>
              <a:rPr lang="en-US" sz="2000" dirty="0">
                <a:solidFill>
                  <a:srgbClr val="272626"/>
                </a:solidFill>
                <a:latin typeface="Comic Sans MS" panose="030F0902030302020204" pitchFamily="66" charset="0"/>
                <a:cs typeface="Arial" panose="020B0604020202020204" pitchFamily="34" charset="0"/>
              </a:rPr>
              <a:t>Page 6</a:t>
            </a:r>
          </a:p>
        </p:txBody>
      </p:sp>
      <p:sp>
        <p:nvSpPr>
          <p:cNvPr id="3" name="TextBox 2">
            <a:extLst>
              <a:ext uri="{FF2B5EF4-FFF2-40B4-BE49-F238E27FC236}">
                <a16:creationId xmlns:a16="http://schemas.microsoft.com/office/drawing/2014/main" id="{3EA455F9-D9DE-2E4F-A84B-2EE25177F142}"/>
              </a:ext>
            </a:extLst>
          </p:cNvPr>
          <p:cNvSpPr txBox="1"/>
          <p:nvPr/>
        </p:nvSpPr>
        <p:spPr>
          <a:xfrm>
            <a:off x="6762945" y="1574138"/>
            <a:ext cx="4420870" cy="3388363"/>
          </a:xfrm>
          <a:prstGeom prst="rect">
            <a:avLst/>
          </a:prstGeom>
          <a:noFill/>
        </p:spPr>
        <p:txBody>
          <a:bodyPr wrap="square" rtlCol="0">
            <a:spAutoFit/>
          </a:bodyPr>
          <a:lstStyle/>
          <a:p>
            <a:pPr>
              <a:lnSpc>
                <a:spcPct val="120000"/>
              </a:lnSpc>
              <a:spcBef>
                <a:spcPts val="1000"/>
              </a:spcBef>
            </a:pPr>
            <a:r>
              <a:rPr lang="en-US" sz="2000" dirty="0">
                <a:solidFill>
                  <a:srgbClr val="272626"/>
                </a:solidFill>
                <a:latin typeface="Comic Sans MS" panose="030F0902030302020204" pitchFamily="66" charset="0"/>
              </a:rPr>
              <a:t>Langar in a Sikh Gurdwara is the community kitchen. Every Sikh is expected to take part in the running of the kitchen. He may pay for the expenses, bring provisions or personally contribute </a:t>
            </a:r>
            <a:r>
              <a:rPr lang="en-US" sz="2000" dirty="0" err="1">
                <a:solidFill>
                  <a:srgbClr val="272626"/>
                </a:solidFill>
                <a:latin typeface="Comic Sans MS" panose="030F0902030302020204" pitchFamily="66" charset="0"/>
              </a:rPr>
              <a:t>labour</a:t>
            </a:r>
            <a:r>
              <a:rPr lang="en-US" sz="2000" dirty="0">
                <a:solidFill>
                  <a:srgbClr val="272626"/>
                </a:solidFill>
                <a:latin typeface="Comic Sans MS" panose="030F0902030302020204" pitchFamily="66" charset="0"/>
              </a:rPr>
              <a:t> of love, by cleaning utensils, fetching water or fuel, or taking a hand in cooking and distributing food.</a:t>
            </a:r>
            <a:endParaRPr lang="en-GB" sz="2000" dirty="0">
              <a:solidFill>
                <a:srgbClr val="272626"/>
              </a:solidFill>
              <a:latin typeface="Comic Sans MS" panose="030F0902030302020204" pitchFamily="66" charset="0"/>
            </a:endParaRPr>
          </a:p>
        </p:txBody>
      </p:sp>
      <p:sp>
        <p:nvSpPr>
          <p:cNvPr id="6" name="TextBox 5">
            <a:extLst>
              <a:ext uri="{FF2B5EF4-FFF2-40B4-BE49-F238E27FC236}">
                <a16:creationId xmlns:a16="http://schemas.microsoft.com/office/drawing/2014/main" id="{DD115C76-6C49-FD44-91A0-DDA650794297}"/>
              </a:ext>
            </a:extLst>
          </p:cNvPr>
          <p:cNvSpPr txBox="1"/>
          <p:nvPr/>
        </p:nvSpPr>
        <p:spPr>
          <a:xfrm>
            <a:off x="1" y="5530676"/>
            <a:ext cx="12192000" cy="803040"/>
          </a:xfrm>
          <a:prstGeom prst="rect">
            <a:avLst/>
          </a:prstGeom>
          <a:noFill/>
        </p:spPr>
        <p:txBody>
          <a:bodyPr wrap="square" rtlCol="0">
            <a:spAutoFit/>
          </a:bodyPr>
          <a:lstStyle/>
          <a:p>
            <a:pPr algn="ctr">
              <a:lnSpc>
                <a:spcPct val="120000"/>
              </a:lnSpc>
            </a:pPr>
            <a:r>
              <a:rPr lang="en-US" sz="2000" dirty="0">
                <a:latin typeface="Comic Sans MS" panose="030F0902030302020204" pitchFamily="66" charset="0"/>
              </a:rPr>
              <a:t>Let none be hungry where the spirit of God prevails.</a:t>
            </a:r>
            <a:br>
              <a:rPr lang="en-US" sz="2000" dirty="0">
                <a:latin typeface="Comic Sans MS" panose="030F0902030302020204" pitchFamily="66" charset="0"/>
              </a:rPr>
            </a:br>
            <a:r>
              <a:rPr lang="en-US" sz="2000" dirty="0">
                <a:latin typeface="Comic Sans MS" panose="030F0902030302020204" pitchFamily="66" charset="0"/>
              </a:rPr>
              <a:t>The Guru's people and the Guru were one home and one family.</a:t>
            </a:r>
            <a:endParaRPr lang="en-GB" sz="2000" dirty="0">
              <a:latin typeface="Comic Sans MS" panose="030F0902030302020204" pitchFamily="66" charset="0"/>
            </a:endParaRPr>
          </a:p>
        </p:txBody>
      </p:sp>
    </p:spTree>
    <p:extLst>
      <p:ext uri="{BB962C8B-B14F-4D97-AF65-F5344CB8AC3E}">
        <p14:creationId xmlns:p14="http://schemas.microsoft.com/office/powerpoint/2010/main" val="6721118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1211</TotalTime>
  <Words>674</Words>
  <Application>Microsoft Macintosh PowerPoint</Application>
  <PresentationFormat>Widescreen</PresentationFormat>
  <Paragraphs>63</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sandra moyes</cp:lastModifiedBy>
  <cp:revision>82</cp:revision>
  <dcterms:created xsi:type="dcterms:W3CDTF">2021-01-11T17:47:06Z</dcterms:created>
  <dcterms:modified xsi:type="dcterms:W3CDTF">2021-01-18T16:41:50Z</dcterms:modified>
</cp:coreProperties>
</file>