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79" r:id="rId2"/>
    <p:sldId id="321" r:id="rId3"/>
    <p:sldId id="367" r:id="rId4"/>
    <p:sldId id="267" r:id="rId5"/>
    <p:sldId id="368" r:id="rId6"/>
    <p:sldId id="377" r:id="rId7"/>
    <p:sldId id="378" r:id="rId8"/>
    <p:sldId id="269" r:id="rId9"/>
    <p:sldId id="352" r:id="rId10"/>
    <p:sldId id="379" r:id="rId11"/>
    <p:sldId id="369" r:id="rId12"/>
    <p:sldId id="384" r:id="rId13"/>
    <p:sldId id="383" r:id="rId14"/>
    <p:sldId id="374" r:id="rId15"/>
    <p:sldId id="380" r:id="rId16"/>
    <p:sldId id="260" r:id="rId17"/>
    <p:sldId id="373" r:id="rId18"/>
    <p:sldId id="348" r:id="rId19"/>
    <p:sldId id="381" r:id="rId20"/>
    <p:sldId id="370" r:id="rId21"/>
    <p:sldId id="375" r:id="rId22"/>
    <p:sldId id="382" r:id="rId23"/>
    <p:sldId id="28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367"/>
            <p14:sldId id="267"/>
            <p14:sldId id="368"/>
            <p14:sldId id="377"/>
            <p14:sldId id="378"/>
            <p14:sldId id="269"/>
            <p14:sldId id="352"/>
            <p14:sldId id="379"/>
            <p14:sldId id="369"/>
            <p14:sldId id="384"/>
            <p14:sldId id="383"/>
            <p14:sldId id="374"/>
            <p14:sldId id="380"/>
            <p14:sldId id="260"/>
            <p14:sldId id="373"/>
            <p14:sldId id="348"/>
            <p14:sldId id="381"/>
            <p14:sldId id="370"/>
            <p14:sldId id="375"/>
            <p14:sldId id="382"/>
            <p14:sldId id="283"/>
          </p14:sldIdLst>
        </p14:section>
      </p14:sectionLst>
    </p:ext>
    <p:ext uri="{EFAFB233-063F-42B5-8137-9DF3F51BA10A}">
      <p15:sldGuideLst xmlns:p15="http://schemas.microsoft.com/office/powerpoint/2012/main">
        <p15:guide id="11" pos="801" userDrawn="1">
          <p15:clr>
            <a:srgbClr val="A4A3A4"/>
          </p15:clr>
        </p15:guide>
        <p15:guide id="15" pos="2252" userDrawn="1">
          <p15:clr>
            <a:srgbClr val="A4A3A4"/>
          </p15:clr>
        </p15:guide>
        <p15:guide id="16" pos="3840" userDrawn="1">
          <p15:clr>
            <a:srgbClr val="A4A3A4"/>
          </p15:clr>
        </p15:guide>
        <p15:guide id="18" pos="3409" userDrawn="1">
          <p15:clr>
            <a:srgbClr val="A4A3A4"/>
          </p15:clr>
        </p15:guide>
        <p15:guide id="19" pos="6425" userDrawn="1">
          <p15:clr>
            <a:srgbClr val="A4A3A4"/>
          </p15:clr>
        </p15:guide>
        <p15:guide id="20" pos="1028" userDrawn="1">
          <p15:clr>
            <a:srgbClr val="A4A3A4"/>
          </p15:clr>
        </p15:guide>
        <p15:guide id="21" pos="6652" userDrawn="1">
          <p15:clr>
            <a:srgbClr val="A4A3A4"/>
          </p15:clr>
        </p15:guide>
        <p15:guide id="22" orient="horz" pos="3612" userDrawn="1">
          <p15:clr>
            <a:srgbClr val="A4A3A4"/>
          </p15:clr>
        </p15:guide>
        <p15:guide id="23" orient="horz" pos="1026" userDrawn="1">
          <p15:clr>
            <a:srgbClr val="A4A3A4"/>
          </p15:clr>
        </p15:guide>
        <p15:guide id="24" orient="horz" pos="3770" userDrawn="1">
          <p15:clr>
            <a:srgbClr val="A4A3A4"/>
          </p15:clr>
        </p15:guide>
        <p15:guide id="25" orient="horz" pos="731" userDrawn="1">
          <p15:clr>
            <a:srgbClr val="A4A3A4"/>
          </p15:clr>
        </p15:guide>
        <p15:guide id="27" pos="6879" userDrawn="1">
          <p15:clr>
            <a:srgbClr val="A4A3A4"/>
          </p15:clr>
        </p15:guide>
        <p15:guide id="28" orient="horz" pos="23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52525"/>
    <a:srgbClr val="39AB47"/>
    <a:srgbClr val="EB8B2D"/>
    <a:srgbClr val="B6191F"/>
    <a:srgbClr val="286AA6"/>
    <a:srgbClr val="286AA7"/>
    <a:srgbClr val="272626"/>
    <a:srgbClr val="064B8D"/>
    <a:srgbClr val="369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6" autoAdjust="0"/>
    <p:restoredTop sz="95296"/>
  </p:normalViewPr>
  <p:slideViewPr>
    <p:cSldViewPr snapToGrid="0" snapToObjects="1">
      <p:cViewPr varScale="1">
        <p:scale>
          <a:sx n="55" d="100"/>
          <a:sy n="55" d="100"/>
        </p:scale>
        <p:origin x="90" y="1332"/>
      </p:cViewPr>
      <p:guideLst>
        <p:guide pos="801"/>
        <p:guide pos="2252"/>
        <p:guide pos="3840"/>
        <p:guide pos="3409"/>
        <p:guide pos="6425"/>
        <p:guide pos="1028"/>
        <p:guide pos="6652"/>
        <p:guide orient="horz" pos="3612"/>
        <p:guide orient="horz" pos="1026"/>
        <p:guide orient="horz" pos="3770"/>
        <p:guide orient="horz" pos="731"/>
        <p:guide pos="6879"/>
        <p:guide orient="horz" pos="2319"/>
      </p:guideLst>
    </p:cSldViewPr>
  </p:slideViewPr>
  <p:outlineViewPr>
    <p:cViewPr>
      <p:scale>
        <a:sx n="60" d="100"/>
        <a:sy n="60"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3/10/2023</a:t>
            </a:fld>
            <a:endParaRPr lang="en-US"/>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3/10/2023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3231506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216220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490473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1264522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281036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4145695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702937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31107546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4256593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86451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634311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984504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301077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671809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630846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055539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645426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37261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3/10/2023</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hyperlink" Target="https://www.youtube.com/watch?v=zR3Igc3Rhfg&amp;t=4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1AADF9-DB96-004D-BCE3-EFA2C2EF20F6}"/>
              </a:ext>
            </a:extLst>
          </p:cNvPr>
          <p:cNvSpPr txBox="1">
            <a:spLocks/>
          </p:cNvSpPr>
          <p:nvPr/>
        </p:nvSpPr>
        <p:spPr>
          <a:xfrm>
            <a:off x="8154649" y="6022650"/>
            <a:ext cx="3833345"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1" name="Picture 10" descr="Graphical user interface, text, application, chat or text message&#10;&#10;Description automatically generated">
            <a:extLst>
              <a:ext uri="{FF2B5EF4-FFF2-40B4-BE49-F238E27FC236}">
                <a16:creationId xmlns:a16="http://schemas.microsoft.com/office/drawing/2014/main" id="{59B33951-7680-B940-9B24-00693AC05D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BF4604E0-BCBD-0C4B-B489-777D7FA877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4" name="Title 1">
            <a:extLst>
              <a:ext uri="{FF2B5EF4-FFF2-40B4-BE49-F238E27FC236}">
                <a16:creationId xmlns:a16="http://schemas.microsoft.com/office/drawing/2014/main" id="{C1F4F41C-04DA-ED48-97A1-8D2649223323}"/>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BDDA665B-79A0-4E4F-B3E5-B89C63BCEB8C}"/>
              </a:ext>
            </a:extLst>
          </p:cNvPr>
          <p:cNvSpPr/>
          <p:nvPr/>
        </p:nvSpPr>
        <p:spPr>
          <a:xfrm>
            <a:off x="0" y="18395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3E4962D-0C36-5347-87EC-7C58B8574FAD}"/>
              </a:ext>
            </a:extLst>
          </p:cNvPr>
          <p:cNvPicPr>
            <a:picLocks noChangeAspect="1"/>
          </p:cNvPicPr>
          <p:nvPr/>
        </p:nvPicPr>
        <p:blipFill>
          <a:blip r:embed="rId4" cstate="screen">
            <a:extLst>
              <a:ext uri="{28A0092B-C50C-407E-A947-70E740481C1C}">
                <a14:useLocalDpi xmlns:a14="http://schemas.microsoft.com/office/drawing/2010/main"/>
              </a:ext>
            </a:extLst>
          </a:blip>
          <a:srcRect t="1798" b="1798"/>
          <a:stretch/>
        </p:blipFill>
        <p:spPr>
          <a:xfrm>
            <a:off x="0" y="1957040"/>
            <a:ext cx="6024563" cy="3555936"/>
          </a:xfrm>
          <a:prstGeom prst="rect">
            <a:avLst/>
          </a:prstGeom>
        </p:spPr>
      </p:pic>
      <p:sp>
        <p:nvSpPr>
          <p:cNvPr id="24" name="Title 1">
            <a:extLst>
              <a:ext uri="{FF2B5EF4-FFF2-40B4-BE49-F238E27FC236}">
                <a16:creationId xmlns:a16="http://schemas.microsoft.com/office/drawing/2014/main" id="{8D0EDED7-F825-464E-96E6-823B128BC070}"/>
              </a:ext>
            </a:extLst>
          </p:cNvPr>
          <p:cNvSpPr txBox="1">
            <a:spLocks/>
          </p:cNvSpPr>
          <p:nvPr/>
        </p:nvSpPr>
        <p:spPr>
          <a:xfrm>
            <a:off x="-2" y="429237"/>
            <a:ext cx="12192002" cy="123880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Earth and Space</a:t>
            </a:r>
          </a:p>
          <a:p>
            <a:pPr algn="ctr">
              <a:lnSpc>
                <a:spcPct val="100000"/>
              </a:lnSpc>
              <a:spcBef>
                <a:spcPts val="300"/>
              </a:spcBef>
            </a:pPr>
            <a:r>
              <a:rPr lang="en-GB" sz="3200" dirty="0">
                <a:solidFill>
                  <a:schemeClr val="bg1"/>
                </a:solidFill>
                <a:latin typeface="Comic Sans MS" panose="030F0902030302020204" pitchFamily="66" charset="0"/>
                <a:cs typeface="Arial" panose="020B0604020202020204" pitchFamily="34" charset="0"/>
              </a:rPr>
              <a:t>Lesson 1: </a:t>
            </a:r>
            <a:r>
              <a:rPr lang="en-US" sz="3200" b="1" dirty="0">
                <a:solidFill>
                  <a:schemeClr val="bg1"/>
                </a:solidFill>
                <a:latin typeface="Comic Sans MS" panose="030F0702030302020204" pitchFamily="66" charset="0"/>
                <a:cs typeface="Arial" panose="020B0604020202020204" pitchFamily="34" charset="0"/>
              </a:rPr>
              <a:t>Introduction</a:t>
            </a:r>
          </a:p>
        </p:txBody>
      </p:sp>
      <p:pic>
        <p:nvPicPr>
          <p:cNvPr id="25" name="Picture 24">
            <a:extLst>
              <a:ext uri="{FF2B5EF4-FFF2-40B4-BE49-F238E27FC236}">
                <a16:creationId xmlns:a16="http://schemas.microsoft.com/office/drawing/2014/main" id="{B50AAD7C-78FE-C64C-877E-B089334D007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0747" t="5366" r="12126" b="7226"/>
          <a:stretch/>
        </p:blipFill>
        <p:spPr>
          <a:xfrm>
            <a:off x="6152448" y="1957040"/>
            <a:ext cx="6039553" cy="3555936"/>
          </a:xfrm>
          <a:prstGeom prst="rect">
            <a:avLst/>
          </a:prstGeom>
        </p:spPr>
      </p:pic>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456363" y="1614076"/>
            <a:ext cx="4103687" cy="3776869"/>
          </a:xfrm>
          <a:prstGeom prst="rect">
            <a:avLst/>
          </a:prstGeom>
          <a:noFill/>
        </p:spPr>
        <p:txBody>
          <a:bodyPr wrap="square" lIns="0" tIns="0" rIns="0" bIns="0" rtlCol="0" anchor="ctr" anchorCtr="0">
            <a:noAutofit/>
          </a:bodyPr>
          <a:lstStyle/>
          <a:p>
            <a:pPr>
              <a:spcBef>
                <a:spcPts val="1800"/>
              </a:spcBef>
            </a:pPr>
            <a:r>
              <a:rPr lang="en-GB" sz="2100" b="1" dirty="0">
                <a:solidFill>
                  <a:srgbClr val="0070C0"/>
                </a:solidFill>
                <a:latin typeface="Comic Sans MS" panose="030F0702030302020204" pitchFamily="66" charset="0"/>
              </a:rPr>
              <a:t>Well done!</a:t>
            </a:r>
          </a:p>
          <a:p>
            <a:pPr>
              <a:spcBef>
                <a:spcPts val="1800"/>
              </a:spcBef>
            </a:pPr>
            <a:r>
              <a:rPr lang="en-GB" sz="2100" dirty="0">
                <a:solidFill>
                  <a:srgbClr val="252525"/>
                </a:solidFill>
                <a:latin typeface="Comic Sans MS" panose="030F0702030302020204" pitchFamily="66" charset="0"/>
              </a:rPr>
              <a:t>The moon orbits our</a:t>
            </a:r>
          </a:p>
          <a:p>
            <a:r>
              <a:rPr lang="en-GB" sz="2100" dirty="0">
                <a:solidFill>
                  <a:srgbClr val="252525"/>
                </a:solidFill>
                <a:latin typeface="Comic Sans MS" panose="030F0702030302020204" pitchFamily="66" charset="0"/>
              </a:rPr>
              <a:t>planet, Earth.</a:t>
            </a:r>
          </a:p>
          <a:p>
            <a:pPr>
              <a:spcBef>
                <a:spcPts val="1800"/>
              </a:spcBef>
            </a:pPr>
            <a:r>
              <a:rPr lang="en-GB" sz="2100" dirty="0">
                <a:solidFill>
                  <a:srgbClr val="252525"/>
                </a:solidFill>
                <a:latin typeface="Comic Sans MS" panose="030F0702030302020204" pitchFamily="66" charset="0"/>
              </a:rPr>
              <a:t>Other planets also have moons.</a:t>
            </a:r>
          </a:p>
          <a:p>
            <a:pPr>
              <a:spcBef>
                <a:spcPts val="1800"/>
              </a:spcBef>
            </a:pPr>
            <a:r>
              <a:rPr lang="en-GB" sz="2100" dirty="0">
                <a:solidFill>
                  <a:srgbClr val="252525"/>
                </a:solidFill>
                <a:latin typeface="Comic Sans MS" panose="030F0702030302020204" pitchFamily="66" charset="0"/>
              </a:rPr>
              <a:t>Jupiter has four large moons and many smaller moons.</a:t>
            </a:r>
          </a:p>
        </p:txBody>
      </p:sp>
      <p:pic>
        <p:nvPicPr>
          <p:cNvPr id="9" name="Picture 8" descr="A picture containing sky, outdoor, nature, mountain&#10;&#10;Description automatically generated">
            <a:extLst>
              <a:ext uri="{FF2B5EF4-FFF2-40B4-BE49-F238E27FC236}">
                <a16:creationId xmlns:a16="http://schemas.microsoft.com/office/drawing/2014/main" id="{7F3CFC84-AF5E-1D96-16E3-DEF991C5DF9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7646" t="19151" r="10614" b="50485"/>
          <a:stretch/>
        </p:blipFill>
        <p:spPr>
          <a:xfrm>
            <a:off x="1271589" y="1724489"/>
            <a:ext cx="4608512" cy="3556042"/>
          </a:xfrm>
          <a:prstGeom prst="rect">
            <a:avLst/>
          </a:prstGeom>
        </p:spPr>
      </p:pic>
    </p:spTree>
    <p:extLst>
      <p:ext uri="{BB962C8B-B14F-4D97-AF65-F5344CB8AC3E}">
        <p14:creationId xmlns:p14="http://schemas.microsoft.com/office/powerpoint/2010/main" val="374167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TextBox 12">
            <a:extLst>
              <a:ext uri="{FF2B5EF4-FFF2-40B4-BE49-F238E27FC236}">
                <a16:creationId xmlns:a16="http://schemas.microsoft.com/office/drawing/2014/main" id="{A0D6C9D6-C7B8-1C4E-882A-DD1A6254F727}"/>
              </a:ext>
            </a:extLst>
          </p:cNvPr>
          <p:cNvSpPr txBox="1"/>
          <p:nvPr/>
        </p:nvSpPr>
        <p:spPr>
          <a:xfrm>
            <a:off x="0" y="745035"/>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What shape are the sun, the moon and the Earth?</a:t>
            </a:r>
          </a:p>
        </p:txBody>
      </p:sp>
      <p:sp>
        <p:nvSpPr>
          <p:cNvPr id="25" name="Oval 24">
            <a:extLst>
              <a:ext uri="{FF2B5EF4-FFF2-40B4-BE49-F238E27FC236}">
                <a16:creationId xmlns:a16="http://schemas.microsoft.com/office/drawing/2014/main" id="{9C885CCB-5544-6640-AA68-F479184438AA}"/>
              </a:ext>
            </a:extLst>
          </p:cNvPr>
          <p:cNvSpPr/>
          <p:nvPr/>
        </p:nvSpPr>
        <p:spPr>
          <a:xfrm>
            <a:off x="6454468" y="2413388"/>
            <a:ext cx="2137428" cy="2138400"/>
          </a:xfrm>
          <a:prstGeom prst="ellipse">
            <a:avLst/>
          </a:prstGeom>
          <a:solidFill>
            <a:srgbClr val="0070C0"/>
          </a:solidFill>
          <a:ln>
            <a:noFill/>
          </a:ln>
          <a:scene3d>
            <a:camera prst="orthographicFront"/>
            <a:lightRig rig="soft" dir="t"/>
          </a:scene3d>
          <a:sp3d>
            <a:bevelT w="1065276" h="1065276"/>
            <a:bevelB w="1065276" h="106553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26" name="Rectangle 25">
            <a:extLst>
              <a:ext uri="{FF2B5EF4-FFF2-40B4-BE49-F238E27FC236}">
                <a16:creationId xmlns:a16="http://schemas.microsoft.com/office/drawing/2014/main" id="{323AD617-167F-1D46-93F6-29C98316E503}"/>
              </a:ext>
            </a:extLst>
          </p:cNvPr>
          <p:cNvSpPr/>
          <p:nvPr/>
        </p:nvSpPr>
        <p:spPr>
          <a:xfrm>
            <a:off x="3947899" y="2413388"/>
            <a:ext cx="2132592" cy="21325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7" name="Triangle 26">
            <a:extLst>
              <a:ext uri="{FF2B5EF4-FFF2-40B4-BE49-F238E27FC236}">
                <a16:creationId xmlns:a16="http://schemas.microsoft.com/office/drawing/2014/main" id="{0D80FBE3-10DE-ED4C-A84C-3C740D91754E}"/>
              </a:ext>
            </a:extLst>
          </p:cNvPr>
          <p:cNvSpPr/>
          <p:nvPr/>
        </p:nvSpPr>
        <p:spPr>
          <a:xfrm>
            <a:off x="1128713" y="2413388"/>
            <a:ext cx="2445209" cy="210793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8" name="Pie 27">
            <a:extLst>
              <a:ext uri="{FF2B5EF4-FFF2-40B4-BE49-F238E27FC236}">
                <a16:creationId xmlns:a16="http://schemas.microsoft.com/office/drawing/2014/main" id="{2508594B-7660-F141-8215-99B51C461AAA}"/>
              </a:ext>
            </a:extLst>
          </p:cNvPr>
          <p:cNvSpPr/>
          <p:nvPr/>
        </p:nvSpPr>
        <p:spPr>
          <a:xfrm>
            <a:off x="8965874" y="2413388"/>
            <a:ext cx="2097414" cy="2097414"/>
          </a:xfrm>
          <a:prstGeom prst="pie">
            <a:avLst>
              <a:gd name="adj1" fmla="val 0"/>
              <a:gd name="adj2" fmla="val 108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Tree>
    <p:extLst>
      <p:ext uri="{BB962C8B-B14F-4D97-AF65-F5344CB8AC3E}">
        <p14:creationId xmlns:p14="http://schemas.microsoft.com/office/powerpoint/2010/main" val="3182856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TextBox 12">
            <a:extLst>
              <a:ext uri="{FF2B5EF4-FFF2-40B4-BE49-F238E27FC236}">
                <a16:creationId xmlns:a16="http://schemas.microsoft.com/office/drawing/2014/main" id="{A0D6C9D6-C7B8-1C4E-882A-DD1A6254F727}"/>
              </a:ext>
            </a:extLst>
          </p:cNvPr>
          <p:cNvSpPr txBox="1"/>
          <p:nvPr/>
        </p:nvSpPr>
        <p:spPr>
          <a:xfrm>
            <a:off x="0" y="745035"/>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What shape are the sun, the moon and the Earth?</a:t>
            </a:r>
          </a:p>
        </p:txBody>
      </p:sp>
      <p:sp>
        <p:nvSpPr>
          <p:cNvPr id="25" name="Oval 24">
            <a:extLst>
              <a:ext uri="{FF2B5EF4-FFF2-40B4-BE49-F238E27FC236}">
                <a16:creationId xmlns:a16="http://schemas.microsoft.com/office/drawing/2014/main" id="{9C885CCB-5544-6640-AA68-F479184438AA}"/>
              </a:ext>
            </a:extLst>
          </p:cNvPr>
          <p:cNvSpPr/>
          <p:nvPr/>
        </p:nvSpPr>
        <p:spPr>
          <a:xfrm>
            <a:off x="6514429" y="4148539"/>
            <a:ext cx="1975027" cy="1975925"/>
          </a:xfrm>
          <a:prstGeom prst="ellipse">
            <a:avLst/>
          </a:prstGeom>
          <a:solidFill>
            <a:srgbClr val="0070C0"/>
          </a:solidFill>
          <a:ln>
            <a:noFill/>
          </a:ln>
          <a:scene3d>
            <a:camera prst="orthographicFront"/>
            <a:lightRig rig="soft" dir="t"/>
          </a:scene3d>
          <a:sp3d>
            <a:bevelT w="1065276" h="1065276"/>
            <a:bevelB w="1065276" h="106553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26" name="Rectangle 25">
            <a:extLst>
              <a:ext uri="{FF2B5EF4-FFF2-40B4-BE49-F238E27FC236}">
                <a16:creationId xmlns:a16="http://schemas.microsoft.com/office/drawing/2014/main" id="{323AD617-167F-1D46-93F6-29C98316E503}"/>
              </a:ext>
            </a:extLst>
          </p:cNvPr>
          <p:cNvSpPr/>
          <p:nvPr/>
        </p:nvSpPr>
        <p:spPr>
          <a:xfrm>
            <a:off x="3967645" y="4148539"/>
            <a:ext cx="1970558" cy="197055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27" name="Triangle 26">
            <a:extLst>
              <a:ext uri="{FF2B5EF4-FFF2-40B4-BE49-F238E27FC236}">
                <a16:creationId xmlns:a16="http://schemas.microsoft.com/office/drawing/2014/main" id="{0D80FBE3-10DE-ED4C-A84C-3C740D91754E}"/>
              </a:ext>
            </a:extLst>
          </p:cNvPr>
          <p:cNvSpPr/>
          <p:nvPr/>
        </p:nvSpPr>
        <p:spPr>
          <a:xfrm>
            <a:off x="1164146" y="4171319"/>
            <a:ext cx="2259422" cy="194777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8" name="Pie 27">
            <a:extLst>
              <a:ext uri="{FF2B5EF4-FFF2-40B4-BE49-F238E27FC236}">
                <a16:creationId xmlns:a16="http://schemas.microsoft.com/office/drawing/2014/main" id="{2508594B-7660-F141-8215-99B51C461AAA}"/>
              </a:ext>
            </a:extLst>
          </p:cNvPr>
          <p:cNvSpPr/>
          <p:nvPr/>
        </p:nvSpPr>
        <p:spPr>
          <a:xfrm>
            <a:off x="9122294" y="4192924"/>
            <a:ext cx="1938053" cy="1938053"/>
          </a:xfrm>
          <a:prstGeom prst="pie">
            <a:avLst>
              <a:gd name="adj1" fmla="val 0"/>
              <a:gd name="adj2" fmla="val 108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pic>
        <p:nvPicPr>
          <p:cNvPr id="8" name="Picture 7">
            <a:extLst>
              <a:ext uri="{FF2B5EF4-FFF2-40B4-BE49-F238E27FC236}">
                <a16:creationId xmlns:a16="http://schemas.microsoft.com/office/drawing/2014/main" id="{F7DCB092-B9DE-4B40-B303-36B25CC343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523" t="12599" r="24831" b="15530"/>
          <a:stretch/>
        </p:blipFill>
        <p:spPr>
          <a:xfrm>
            <a:off x="1128437" y="1539461"/>
            <a:ext cx="3149318" cy="2368650"/>
          </a:xfrm>
          <a:prstGeom prst="rect">
            <a:avLst/>
          </a:prstGeom>
        </p:spPr>
      </p:pic>
      <p:pic>
        <p:nvPicPr>
          <p:cNvPr id="9" name="Picture 8">
            <a:extLst>
              <a:ext uri="{FF2B5EF4-FFF2-40B4-BE49-F238E27FC236}">
                <a16:creationId xmlns:a16="http://schemas.microsoft.com/office/drawing/2014/main" id="{A7539531-9E82-42B1-914D-340C02B13CD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6644" t="5486" r="16644" b="5316"/>
          <a:stretch/>
        </p:blipFill>
        <p:spPr>
          <a:xfrm>
            <a:off x="4521341" y="1539461"/>
            <a:ext cx="3149318" cy="2368650"/>
          </a:xfrm>
          <a:prstGeom prst="rect">
            <a:avLst/>
          </a:prstGeom>
        </p:spPr>
      </p:pic>
      <p:pic>
        <p:nvPicPr>
          <p:cNvPr id="10" name="Picture 9">
            <a:extLst>
              <a:ext uri="{FF2B5EF4-FFF2-40B4-BE49-F238E27FC236}">
                <a16:creationId xmlns:a16="http://schemas.microsoft.com/office/drawing/2014/main" id="{DF83B171-4667-4C9C-838B-69A75939A40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144" t="24346" r="20913" b="23294"/>
          <a:stretch/>
        </p:blipFill>
        <p:spPr>
          <a:xfrm>
            <a:off x="7930288" y="1539461"/>
            <a:ext cx="3149318" cy="2368650"/>
          </a:xfrm>
          <a:prstGeom prst="rect">
            <a:avLst/>
          </a:prstGeom>
        </p:spPr>
      </p:pic>
    </p:spTree>
    <p:extLst>
      <p:ext uri="{BB962C8B-B14F-4D97-AF65-F5344CB8AC3E}">
        <p14:creationId xmlns:p14="http://schemas.microsoft.com/office/powerpoint/2010/main" val="37023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a:extLst>
              <a:ext uri="{FF2B5EF4-FFF2-40B4-BE49-F238E27FC236}">
                <a16:creationId xmlns:a16="http://schemas.microsoft.com/office/drawing/2014/main" id="{905183FC-1FC5-5942-B871-343B3BA579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523" t="12599" r="24831" b="15530"/>
          <a:stretch/>
        </p:blipFill>
        <p:spPr>
          <a:xfrm>
            <a:off x="1128437" y="1539461"/>
            <a:ext cx="3149318" cy="2368650"/>
          </a:xfrm>
          <a:prstGeom prst="rect">
            <a:avLst/>
          </a:prstGeom>
        </p:spPr>
      </p:pic>
      <p:sp>
        <p:nvSpPr>
          <p:cNvPr id="13" name="TextBox 12">
            <a:extLst>
              <a:ext uri="{FF2B5EF4-FFF2-40B4-BE49-F238E27FC236}">
                <a16:creationId xmlns:a16="http://schemas.microsoft.com/office/drawing/2014/main" id="{A0D6C9D6-C7B8-1C4E-882A-DD1A6254F727}"/>
              </a:ext>
            </a:extLst>
          </p:cNvPr>
          <p:cNvSpPr txBox="1"/>
          <p:nvPr/>
        </p:nvSpPr>
        <p:spPr>
          <a:xfrm>
            <a:off x="0" y="745035"/>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What shape are the sun, the moon and the Earth?</a:t>
            </a:r>
          </a:p>
        </p:txBody>
      </p:sp>
      <p:sp>
        <p:nvSpPr>
          <p:cNvPr id="14" name="TextBox 13">
            <a:extLst>
              <a:ext uri="{FF2B5EF4-FFF2-40B4-BE49-F238E27FC236}">
                <a16:creationId xmlns:a16="http://schemas.microsoft.com/office/drawing/2014/main" id="{67556B26-C929-D644-9F69-4B9096DA34F2}"/>
              </a:ext>
            </a:extLst>
          </p:cNvPr>
          <p:cNvSpPr txBox="1"/>
          <p:nvPr/>
        </p:nvSpPr>
        <p:spPr>
          <a:xfrm>
            <a:off x="1024920" y="4748337"/>
            <a:ext cx="10054686" cy="1364476"/>
          </a:xfrm>
          <a:prstGeom prst="rect">
            <a:avLst/>
          </a:prstGeom>
          <a:noFill/>
        </p:spPr>
        <p:txBody>
          <a:bodyPr wrap="square" lIns="0" tIns="0" rIns="0" bIns="0" rtlCol="0">
            <a:spAutoFit/>
          </a:bodyPr>
          <a:lstStyle/>
          <a:p>
            <a:pPr algn="ctr">
              <a:spcBef>
                <a:spcPts val="1000"/>
              </a:spcBef>
            </a:pPr>
            <a:r>
              <a:rPr lang="en-GB" dirty="0">
                <a:solidFill>
                  <a:srgbClr val="252525"/>
                </a:solidFill>
                <a:latin typeface="Comic Sans MS" panose="030F0702030302020204" pitchFamily="66" charset="0"/>
              </a:rPr>
              <a:t>They all look very round! In fact the Earth is a</a:t>
            </a:r>
            <a:r>
              <a:rPr lang="en-GB" b="1" dirty="0">
                <a:solidFill>
                  <a:srgbClr val="252525"/>
                </a:solidFill>
                <a:latin typeface="Comic Sans MS" panose="030F0702030302020204" pitchFamily="66" charset="0"/>
              </a:rPr>
              <a:t> sphere</a:t>
            </a:r>
            <a:r>
              <a:rPr lang="en-GB" dirty="0">
                <a:solidFill>
                  <a:srgbClr val="252525"/>
                </a:solidFill>
                <a:latin typeface="Comic Sans MS" panose="030F0702030302020204" pitchFamily="66" charset="0"/>
              </a:rPr>
              <a:t> shape, which means shaped like a ball.</a:t>
            </a:r>
          </a:p>
          <a:p>
            <a:pPr algn="ctr">
              <a:spcBef>
                <a:spcPts val="1000"/>
              </a:spcBef>
            </a:pPr>
            <a:r>
              <a:rPr lang="en-GB" dirty="0">
                <a:solidFill>
                  <a:srgbClr val="252525"/>
                </a:solidFill>
                <a:latin typeface="Comic Sans MS" panose="030F0702030302020204" pitchFamily="66" charset="0"/>
              </a:rPr>
              <a:t>The moon is also a </a:t>
            </a:r>
            <a:r>
              <a:rPr lang="en-GB" b="1" dirty="0">
                <a:solidFill>
                  <a:srgbClr val="252525"/>
                </a:solidFill>
                <a:latin typeface="Comic Sans MS" panose="030F0702030302020204" pitchFamily="66" charset="0"/>
              </a:rPr>
              <a:t>spherical</a:t>
            </a:r>
            <a:r>
              <a:rPr lang="en-GB" dirty="0">
                <a:solidFill>
                  <a:srgbClr val="252525"/>
                </a:solidFill>
                <a:latin typeface="Comic Sans MS" panose="030F0702030302020204" pitchFamily="66" charset="0"/>
              </a:rPr>
              <a:t> shape (although it often looks like a different shape</a:t>
            </a:r>
          </a:p>
          <a:p>
            <a:pPr algn="ctr"/>
            <a:r>
              <a:rPr lang="en-GB" dirty="0">
                <a:solidFill>
                  <a:srgbClr val="252525"/>
                </a:solidFill>
                <a:latin typeface="Comic Sans MS" panose="030F0702030302020204" pitchFamily="66" charset="0"/>
              </a:rPr>
              <a:t>as it orbits Earth).</a:t>
            </a:r>
          </a:p>
          <a:p>
            <a:pPr algn="ctr">
              <a:spcBef>
                <a:spcPts val="1000"/>
              </a:spcBef>
            </a:pPr>
            <a:r>
              <a:rPr lang="en-GB" dirty="0">
                <a:solidFill>
                  <a:srgbClr val="252525"/>
                </a:solidFill>
                <a:latin typeface="Comic Sans MS" panose="030F0702030302020204" pitchFamily="66" charset="0"/>
              </a:rPr>
              <a:t>The sun is almost perfectly round – but not completely. The sun, too, is a </a:t>
            </a:r>
            <a:r>
              <a:rPr lang="en-GB" b="1" dirty="0">
                <a:solidFill>
                  <a:srgbClr val="252525"/>
                </a:solidFill>
                <a:latin typeface="Comic Sans MS" panose="030F0702030302020204" pitchFamily="66" charset="0"/>
              </a:rPr>
              <a:t>spherical</a:t>
            </a:r>
            <a:r>
              <a:rPr lang="en-GB" dirty="0">
                <a:solidFill>
                  <a:srgbClr val="252525"/>
                </a:solidFill>
                <a:latin typeface="Comic Sans MS" panose="030F0702030302020204" pitchFamily="66" charset="0"/>
              </a:rPr>
              <a:t> shape.</a:t>
            </a:r>
          </a:p>
        </p:txBody>
      </p:sp>
      <p:sp>
        <p:nvSpPr>
          <p:cNvPr id="15" name="Oval 14">
            <a:extLst>
              <a:ext uri="{FF2B5EF4-FFF2-40B4-BE49-F238E27FC236}">
                <a16:creationId xmlns:a16="http://schemas.microsoft.com/office/drawing/2014/main" id="{D21FDC9F-9BEE-B741-8327-6949B951788E}"/>
              </a:ext>
            </a:extLst>
          </p:cNvPr>
          <p:cNvSpPr/>
          <p:nvPr/>
        </p:nvSpPr>
        <p:spPr>
          <a:xfrm>
            <a:off x="2798032" y="4070621"/>
            <a:ext cx="400469" cy="400469"/>
          </a:xfrm>
          <a:prstGeom prst="ellipse">
            <a:avLst/>
          </a:prstGeom>
          <a:solidFill>
            <a:srgbClr val="0070C0"/>
          </a:solidFill>
          <a:ln>
            <a:noFill/>
          </a:ln>
          <a:scene3d>
            <a:camera prst="orthographicFront"/>
            <a:lightRig rig="soft" dir="t"/>
          </a:scene3d>
          <a:sp3d>
            <a:bevelT w="190500" h="127000"/>
            <a:bevelB w="228600" h="133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3" name="Rectangle 2">
            <a:extLst>
              <a:ext uri="{FF2B5EF4-FFF2-40B4-BE49-F238E27FC236}">
                <a16:creationId xmlns:a16="http://schemas.microsoft.com/office/drawing/2014/main" id="{29A0D834-F7A1-6647-BA29-35CAAA048C79}"/>
              </a:ext>
            </a:extLst>
          </p:cNvPr>
          <p:cNvSpPr/>
          <p:nvPr/>
        </p:nvSpPr>
        <p:spPr>
          <a:xfrm>
            <a:off x="2272854" y="4071074"/>
            <a:ext cx="399563" cy="399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4" name="Triangle 3">
            <a:extLst>
              <a:ext uri="{FF2B5EF4-FFF2-40B4-BE49-F238E27FC236}">
                <a16:creationId xmlns:a16="http://schemas.microsoft.com/office/drawing/2014/main" id="{B251D1DF-5CC9-EE4A-BE5B-724D6C5B8D4D}"/>
              </a:ext>
            </a:extLst>
          </p:cNvPr>
          <p:cNvSpPr/>
          <p:nvPr/>
        </p:nvSpPr>
        <p:spPr>
          <a:xfrm>
            <a:off x="1689104" y="4073383"/>
            <a:ext cx="458135" cy="39494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17" name="Pie 16">
            <a:extLst>
              <a:ext uri="{FF2B5EF4-FFF2-40B4-BE49-F238E27FC236}">
                <a16:creationId xmlns:a16="http://schemas.microsoft.com/office/drawing/2014/main" id="{81BB758E-9789-A34D-81FE-35C7B2053E03}"/>
              </a:ext>
            </a:extLst>
          </p:cNvPr>
          <p:cNvSpPr/>
          <p:nvPr/>
        </p:nvSpPr>
        <p:spPr>
          <a:xfrm>
            <a:off x="3324116" y="4074369"/>
            <a:ext cx="392972" cy="392972"/>
          </a:xfrm>
          <a:prstGeom prst="pie">
            <a:avLst>
              <a:gd name="adj1" fmla="val 0"/>
              <a:gd name="adj2" fmla="val 108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pic>
        <p:nvPicPr>
          <p:cNvPr id="21" name="Picture 20">
            <a:extLst>
              <a:ext uri="{FF2B5EF4-FFF2-40B4-BE49-F238E27FC236}">
                <a16:creationId xmlns:a16="http://schemas.microsoft.com/office/drawing/2014/main" id="{D78329FD-A2B0-F647-8A30-7F246C95127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6644" t="5486" r="16644" b="5316"/>
          <a:stretch/>
        </p:blipFill>
        <p:spPr>
          <a:xfrm>
            <a:off x="4521341" y="1539461"/>
            <a:ext cx="3149318" cy="2368650"/>
          </a:xfrm>
          <a:prstGeom prst="rect">
            <a:avLst/>
          </a:prstGeom>
        </p:spPr>
      </p:pic>
      <p:pic>
        <p:nvPicPr>
          <p:cNvPr id="22" name="Picture 21">
            <a:extLst>
              <a:ext uri="{FF2B5EF4-FFF2-40B4-BE49-F238E27FC236}">
                <a16:creationId xmlns:a16="http://schemas.microsoft.com/office/drawing/2014/main" id="{10ACED2A-5DA4-D84A-92E2-01195809B93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144" t="24346" r="20913" b="23294"/>
          <a:stretch/>
        </p:blipFill>
        <p:spPr>
          <a:xfrm>
            <a:off x="7930288" y="1539461"/>
            <a:ext cx="3149318" cy="2368650"/>
          </a:xfrm>
          <a:prstGeom prst="rect">
            <a:avLst/>
          </a:prstGeom>
        </p:spPr>
      </p:pic>
      <p:sp>
        <p:nvSpPr>
          <p:cNvPr id="25" name="Oval 24">
            <a:extLst>
              <a:ext uri="{FF2B5EF4-FFF2-40B4-BE49-F238E27FC236}">
                <a16:creationId xmlns:a16="http://schemas.microsoft.com/office/drawing/2014/main" id="{9C885CCB-5544-6640-AA68-F479184438AA}"/>
              </a:ext>
            </a:extLst>
          </p:cNvPr>
          <p:cNvSpPr/>
          <p:nvPr/>
        </p:nvSpPr>
        <p:spPr>
          <a:xfrm>
            <a:off x="6190936" y="4097648"/>
            <a:ext cx="400469" cy="400469"/>
          </a:xfrm>
          <a:prstGeom prst="ellipse">
            <a:avLst/>
          </a:prstGeom>
          <a:solidFill>
            <a:srgbClr val="0070C0"/>
          </a:solidFill>
          <a:ln>
            <a:noFill/>
          </a:ln>
          <a:scene3d>
            <a:camera prst="orthographicFront"/>
            <a:lightRig rig="soft" dir="t"/>
          </a:scene3d>
          <a:sp3d>
            <a:bevelT w="190500" h="127000"/>
            <a:bevelB w="228600" h="133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6" name="Rectangle 25">
            <a:extLst>
              <a:ext uri="{FF2B5EF4-FFF2-40B4-BE49-F238E27FC236}">
                <a16:creationId xmlns:a16="http://schemas.microsoft.com/office/drawing/2014/main" id="{323AD617-167F-1D46-93F6-29C98316E503}"/>
              </a:ext>
            </a:extLst>
          </p:cNvPr>
          <p:cNvSpPr/>
          <p:nvPr/>
        </p:nvSpPr>
        <p:spPr>
          <a:xfrm>
            <a:off x="5665758" y="4098101"/>
            <a:ext cx="399563" cy="399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7" name="Triangle 26">
            <a:extLst>
              <a:ext uri="{FF2B5EF4-FFF2-40B4-BE49-F238E27FC236}">
                <a16:creationId xmlns:a16="http://schemas.microsoft.com/office/drawing/2014/main" id="{0D80FBE3-10DE-ED4C-A84C-3C740D91754E}"/>
              </a:ext>
            </a:extLst>
          </p:cNvPr>
          <p:cNvSpPr/>
          <p:nvPr/>
        </p:nvSpPr>
        <p:spPr>
          <a:xfrm>
            <a:off x="5082008" y="4100410"/>
            <a:ext cx="458135" cy="39494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28" name="Pie 27">
            <a:extLst>
              <a:ext uri="{FF2B5EF4-FFF2-40B4-BE49-F238E27FC236}">
                <a16:creationId xmlns:a16="http://schemas.microsoft.com/office/drawing/2014/main" id="{2508594B-7660-F141-8215-99B51C461AAA}"/>
              </a:ext>
            </a:extLst>
          </p:cNvPr>
          <p:cNvSpPr/>
          <p:nvPr/>
        </p:nvSpPr>
        <p:spPr>
          <a:xfrm>
            <a:off x="6717020" y="4101396"/>
            <a:ext cx="392972" cy="392972"/>
          </a:xfrm>
          <a:prstGeom prst="pie">
            <a:avLst>
              <a:gd name="adj1" fmla="val 0"/>
              <a:gd name="adj2" fmla="val 108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31" name="Oval 30">
            <a:extLst>
              <a:ext uri="{FF2B5EF4-FFF2-40B4-BE49-F238E27FC236}">
                <a16:creationId xmlns:a16="http://schemas.microsoft.com/office/drawing/2014/main" id="{348631BB-806E-7A47-B724-8EAF761DC1A6}"/>
              </a:ext>
            </a:extLst>
          </p:cNvPr>
          <p:cNvSpPr/>
          <p:nvPr/>
        </p:nvSpPr>
        <p:spPr>
          <a:xfrm>
            <a:off x="9599883" y="4097648"/>
            <a:ext cx="400469" cy="400469"/>
          </a:xfrm>
          <a:prstGeom prst="ellipse">
            <a:avLst/>
          </a:prstGeom>
          <a:solidFill>
            <a:srgbClr val="0070C0"/>
          </a:solidFill>
          <a:ln>
            <a:noFill/>
          </a:ln>
          <a:scene3d>
            <a:camera prst="orthographicFront"/>
            <a:lightRig rig="soft" dir="t"/>
          </a:scene3d>
          <a:sp3d>
            <a:bevelT w="190500" h="127000"/>
            <a:bevelB w="228600" h="133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32" name="Rectangle 31">
            <a:extLst>
              <a:ext uri="{FF2B5EF4-FFF2-40B4-BE49-F238E27FC236}">
                <a16:creationId xmlns:a16="http://schemas.microsoft.com/office/drawing/2014/main" id="{A06838F1-8926-804A-BB85-5BFFC59EEDB5}"/>
              </a:ext>
            </a:extLst>
          </p:cNvPr>
          <p:cNvSpPr/>
          <p:nvPr/>
        </p:nvSpPr>
        <p:spPr>
          <a:xfrm>
            <a:off x="9074705" y="4098101"/>
            <a:ext cx="399563" cy="3995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33" name="Triangle 32">
            <a:extLst>
              <a:ext uri="{FF2B5EF4-FFF2-40B4-BE49-F238E27FC236}">
                <a16:creationId xmlns:a16="http://schemas.microsoft.com/office/drawing/2014/main" id="{6BC65A94-F54F-E94A-BB44-F447204CD3ED}"/>
              </a:ext>
            </a:extLst>
          </p:cNvPr>
          <p:cNvSpPr/>
          <p:nvPr/>
        </p:nvSpPr>
        <p:spPr>
          <a:xfrm>
            <a:off x="8490955" y="4100410"/>
            <a:ext cx="458135" cy="39494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34" name="Pie 33">
            <a:extLst>
              <a:ext uri="{FF2B5EF4-FFF2-40B4-BE49-F238E27FC236}">
                <a16:creationId xmlns:a16="http://schemas.microsoft.com/office/drawing/2014/main" id="{EBDE4700-608D-F748-AA25-D8D633FCEF05}"/>
              </a:ext>
            </a:extLst>
          </p:cNvPr>
          <p:cNvSpPr/>
          <p:nvPr/>
        </p:nvSpPr>
        <p:spPr>
          <a:xfrm>
            <a:off x="10125967" y="4101396"/>
            <a:ext cx="392972" cy="392972"/>
          </a:xfrm>
          <a:prstGeom prst="pie">
            <a:avLst>
              <a:gd name="adj1" fmla="val 0"/>
              <a:gd name="adj2" fmla="val 108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Tree>
    <p:extLst>
      <p:ext uri="{BB962C8B-B14F-4D97-AF65-F5344CB8AC3E}">
        <p14:creationId xmlns:p14="http://schemas.microsoft.com/office/powerpoint/2010/main" val="341623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679961" y="1628775"/>
            <a:ext cx="4227005" cy="4105275"/>
          </a:xfrm>
          <a:prstGeom prst="rect">
            <a:avLst/>
          </a:prstGeom>
          <a:noFill/>
        </p:spPr>
        <p:txBody>
          <a:bodyPr wrap="square" lIns="0" tIns="0" rIns="0" bIns="0" rtlCol="0" anchor="ctr" anchorCtr="0">
            <a:noAutofit/>
          </a:bodyPr>
          <a:lstStyle/>
          <a:p>
            <a:pPr>
              <a:spcBef>
                <a:spcPts val="1000"/>
              </a:spcBef>
            </a:pPr>
            <a:r>
              <a:rPr lang="en-GB" sz="1900" dirty="0">
                <a:solidFill>
                  <a:srgbClr val="252525"/>
                </a:solidFill>
                <a:latin typeface="Comic Sans MS" panose="030F0702030302020204" pitchFamily="66" charset="0"/>
              </a:rPr>
              <a:t>We have been fascinated by the heavens for thousands of years.</a:t>
            </a:r>
          </a:p>
          <a:p>
            <a:pPr>
              <a:spcBef>
                <a:spcPts val="1000"/>
              </a:spcBef>
            </a:pPr>
            <a:r>
              <a:rPr lang="en-GB" sz="1900" dirty="0">
                <a:solidFill>
                  <a:srgbClr val="252525"/>
                </a:solidFill>
                <a:latin typeface="Comic Sans MS" panose="030F0702030302020204" pitchFamily="66" charset="0"/>
              </a:rPr>
              <a:t>Ancient Greek astronomers studied the stars. </a:t>
            </a:r>
          </a:p>
          <a:p>
            <a:pPr>
              <a:spcBef>
                <a:spcPts val="1000"/>
              </a:spcBef>
            </a:pPr>
            <a:r>
              <a:rPr lang="en-GB" sz="1900" dirty="0">
                <a:solidFill>
                  <a:srgbClr val="252525"/>
                </a:solidFill>
                <a:latin typeface="Comic Sans MS" panose="030F0702030302020204" pitchFamily="66" charset="0"/>
              </a:rPr>
              <a:t>They worked out that the Earth</a:t>
            </a:r>
          </a:p>
          <a:p>
            <a:r>
              <a:rPr lang="en-GB" sz="1900" dirty="0">
                <a:solidFill>
                  <a:srgbClr val="252525"/>
                </a:solidFill>
                <a:latin typeface="Comic Sans MS" panose="030F0702030302020204" pitchFamily="66" charset="0"/>
              </a:rPr>
              <a:t>was round.  </a:t>
            </a:r>
          </a:p>
          <a:p>
            <a:pPr>
              <a:spcBef>
                <a:spcPts val="1200"/>
              </a:spcBef>
            </a:pPr>
            <a:r>
              <a:rPr lang="en-GB" sz="1900" b="1" dirty="0">
                <a:solidFill>
                  <a:srgbClr val="0070C0"/>
                </a:solidFill>
                <a:latin typeface="Comic Sans MS" panose="030F0702030302020204" pitchFamily="66" charset="0"/>
              </a:rPr>
              <a:t>An urban myth</a:t>
            </a:r>
          </a:p>
          <a:p>
            <a:r>
              <a:rPr lang="en-GB" sz="1900" dirty="0">
                <a:solidFill>
                  <a:srgbClr val="252525"/>
                </a:solidFill>
                <a:latin typeface="Comic Sans MS" panose="030F0702030302020204" pitchFamily="66" charset="0"/>
              </a:rPr>
              <a:t>We often look back at the Middle Ages as a time of less knowledge, but the belief that people then thought the Earth was flat is not really true. Most educated people in the Middle Ages knew that the Earth was round.</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550" t="1792" r="14596" b="5655"/>
          <a:stretch/>
        </p:blipFill>
        <p:spPr>
          <a:xfrm>
            <a:off x="1271587" y="1628775"/>
            <a:ext cx="4915853" cy="4105275"/>
          </a:xfrm>
          <a:prstGeom prst="rect">
            <a:avLst/>
          </a:prstGeom>
        </p:spPr>
      </p:pic>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770936"/>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2000"/>
              </a:spcBef>
              <a:buNone/>
            </a:pPr>
            <a:r>
              <a:rPr lang="en-GB" sz="3200" b="1" dirty="0">
                <a:solidFill>
                  <a:srgbClr val="0070C0"/>
                </a:solidFill>
                <a:latin typeface="Comic Sans MS" panose="030F0702030302020204" pitchFamily="66" charset="0"/>
              </a:rPr>
              <a:t>Discovering the solar system</a:t>
            </a:r>
          </a:p>
          <a:p>
            <a:pPr marL="0" indent="0" algn="ctr">
              <a:buNone/>
            </a:pPr>
            <a:endParaRPr lang="en-US" sz="3000" b="1" dirty="0">
              <a:solidFill>
                <a:srgbClr val="0070C0"/>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23807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4949686" y="1160463"/>
            <a:ext cx="6030361" cy="4573587"/>
          </a:xfrm>
          <a:prstGeom prst="rect">
            <a:avLst/>
          </a:prstGeom>
          <a:noFill/>
        </p:spPr>
        <p:txBody>
          <a:bodyPr wrap="square" lIns="0" tIns="0" rIns="0" bIns="0" rtlCol="0" anchor="ctr" anchorCtr="0">
            <a:noAutofit/>
          </a:bodyPr>
          <a:lstStyle/>
          <a:p>
            <a:pPr>
              <a:lnSpc>
                <a:spcPts val="2330"/>
              </a:lnSpc>
              <a:spcBef>
                <a:spcPts val="1200"/>
              </a:spcBef>
            </a:pPr>
            <a:r>
              <a:rPr lang="en-GB" sz="1900" dirty="0">
                <a:solidFill>
                  <a:srgbClr val="252525"/>
                </a:solidFill>
                <a:latin typeface="Comic Sans MS" panose="030F0702030302020204" pitchFamily="66" charset="0"/>
              </a:rPr>
              <a:t>An ancient Greek mathematician and astronomer called Aristarchus was among a small group who had worked out that the Earth travelled around the sun.</a:t>
            </a:r>
          </a:p>
          <a:p>
            <a:pPr>
              <a:lnSpc>
                <a:spcPts val="2380"/>
              </a:lnSpc>
              <a:spcBef>
                <a:spcPts val="1200"/>
              </a:spcBef>
            </a:pPr>
            <a:r>
              <a:rPr lang="en-GB" sz="1900" dirty="0">
                <a:solidFill>
                  <a:srgbClr val="252525"/>
                </a:solidFill>
                <a:latin typeface="Comic Sans MS" panose="030F0702030302020204" pitchFamily="66" charset="0"/>
              </a:rPr>
              <a:t>Those ancient Greeks were very clever!</a:t>
            </a:r>
          </a:p>
          <a:p>
            <a:pPr>
              <a:lnSpc>
                <a:spcPts val="2380"/>
              </a:lnSpc>
              <a:spcBef>
                <a:spcPts val="1200"/>
              </a:spcBef>
            </a:pPr>
            <a:r>
              <a:rPr lang="en-GB" sz="1900" dirty="0">
                <a:solidFill>
                  <a:srgbClr val="252525"/>
                </a:solidFill>
                <a:latin typeface="Comic Sans MS" panose="030F0702030302020204" pitchFamily="66" charset="0"/>
              </a:rPr>
              <a:t>But these ideas did not take hold. And for over a thousand years, most people believed that the Earth was the centre of the universe, with the sun, the moon and the stars going around the Earth. </a:t>
            </a:r>
          </a:p>
          <a:p>
            <a:pPr>
              <a:lnSpc>
                <a:spcPts val="2380"/>
              </a:lnSpc>
              <a:spcBef>
                <a:spcPts val="1200"/>
              </a:spcBef>
            </a:pPr>
            <a:r>
              <a:rPr lang="en-GB" sz="1900" dirty="0">
                <a:solidFill>
                  <a:srgbClr val="252525"/>
                </a:solidFill>
                <a:latin typeface="Comic Sans MS" panose="030F0702030302020204" pitchFamily="66" charset="0"/>
              </a:rPr>
              <a:t>However, a few hundred years ago, astronomers like Nicolaus Copernicus and Galileo Galilei began to question this view. Their ideas, calculations and experiments led to the understanding of the solar system that we have today.</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56" t="10969" r="5223" b="1817"/>
          <a:stretch/>
        </p:blipFill>
        <p:spPr>
          <a:xfrm>
            <a:off x="1271587" y="1160463"/>
            <a:ext cx="3190685" cy="4573587"/>
          </a:xfrm>
          <a:prstGeom prst="rect">
            <a:avLst/>
          </a:prstGeom>
        </p:spPr>
      </p:pic>
    </p:spTree>
    <p:extLst>
      <p:ext uri="{BB962C8B-B14F-4D97-AF65-F5344CB8AC3E}">
        <p14:creationId xmlns:p14="http://schemas.microsoft.com/office/powerpoint/2010/main" val="146680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B0859F4A-4208-7947-B1A6-D3B5A5166CB7}"/>
              </a:ext>
            </a:extLst>
          </p:cNvPr>
          <p:cNvSpPr txBox="1"/>
          <p:nvPr/>
        </p:nvSpPr>
        <p:spPr>
          <a:xfrm>
            <a:off x="1271587" y="922719"/>
            <a:ext cx="9648825" cy="1538883"/>
          </a:xfrm>
          <a:prstGeom prst="rect">
            <a:avLst/>
          </a:prstGeom>
          <a:noFill/>
        </p:spPr>
        <p:txBody>
          <a:bodyPr wrap="square" lIns="0" tIns="0" rIns="0" bIns="0" rtlCol="0">
            <a:spAutoFit/>
          </a:bodyPr>
          <a:lstStyle/>
          <a:p>
            <a:pPr algn="ctr">
              <a:spcBef>
                <a:spcPts val="1200"/>
              </a:spcBef>
            </a:pPr>
            <a:r>
              <a:rPr lang="en-GB" sz="2000" dirty="0">
                <a:solidFill>
                  <a:srgbClr val="252525"/>
                </a:solidFill>
                <a:latin typeface="Comic Sans MS" panose="030F0702030302020204" pitchFamily="66" charset="0"/>
              </a:rPr>
              <a:t>Nowadays we know that the Earth orbits the sun.</a:t>
            </a:r>
          </a:p>
          <a:p>
            <a:pPr algn="ctr">
              <a:spcBef>
                <a:spcPts val="1200"/>
              </a:spcBef>
            </a:pPr>
            <a:r>
              <a:rPr lang="en-GB" sz="2000" dirty="0">
                <a:solidFill>
                  <a:srgbClr val="252525"/>
                </a:solidFill>
                <a:latin typeface="Comic Sans MS" panose="030F0702030302020204" pitchFamily="66" charset="0"/>
              </a:rPr>
              <a:t>As the Earth travels, it rotates so that different halves of the Earth lean towards or away from the sun. This gives us </a:t>
            </a:r>
            <a:r>
              <a:rPr lang="en-GB" sz="2000" b="1" dirty="0">
                <a:solidFill>
                  <a:srgbClr val="0070C0"/>
                </a:solidFill>
                <a:latin typeface="Comic Sans MS" panose="030F0702030302020204" pitchFamily="66" charset="0"/>
              </a:rPr>
              <a:t>seasons</a:t>
            </a:r>
            <a:r>
              <a:rPr lang="en-GB" sz="2000" dirty="0">
                <a:latin typeface="Comic Sans MS" panose="030F0702030302020204" pitchFamily="66" charset="0"/>
              </a:rPr>
              <a:t>.</a:t>
            </a:r>
          </a:p>
          <a:p>
            <a:pPr algn="ctr">
              <a:spcBef>
                <a:spcPts val="1200"/>
              </a:spcBef>
            </a:pPr>
            <a:r>
              <a:rPr lang="en-GB" sz="2000" dirty="0">
                <a:solidFill>
                  <a:srgbClr val="252525"/>
                </a:solidFill>
                <a:latin typeface="Comic Sans MS" panose="030F0702030302020204" pitchFamily="66" charset="0"/>
              </a:rPr>
              <a:t>It takes a whole year for the Earth to complete its orbit. </a:t>
            </a:r>
          </a:p>
        </p:txBody>
      </p:sp>
      <p:pic>
        <p:nvPicPr>
          <p:cNvPr id="4" name="Picture 3" descr="A picture containing green, light, projector, colorful&#10;&#10;Description automatically generated">
            <a:extLst>
              <a:ext uri="{FF2B5EF4-FFF2-40B4-BE49-F238E27FC236}">
                <a16:creationId xmlns:a16="http://schemas.microsoft.com/office/drawing/2014/main" id="{030F57B3-7974-1E4D-80D2-01DEC31D0C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172" t="22122" r="11663" b="21933"/>
          <a:stretch/>
        </p:blipFill>
        <p:spPr>
          <a:xfrm>
            <a:off x="1824228" y="2761253"/>
            <a:ext cx="8549640" cy="3223857"/>
          </a:xfrm>
          <a:prstGeom prst="rect">
            <a:avLst/>
          </a:prstGeom>
        </p:spPr>
      </p:pic>
    </p:spTree>
    <p:extLst>
      <p:ext uri="{BB962C8B-B14F-4D97-AF65-F5344CB8AC3E}">
        <p14:creationId xmlns:p14="http://schemas.microsoft.com/office/powerpoint/2010/main" val="8432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5880100" y="1625985"/>
            <a:ext cx="5163822" cy="4105275"/>
          </a:xfrm>
          <a:prstGeom prst="rect">
            <a:avLst/>
          </a:prstGeom>
          <a:noFill/>
        </p:spPr>
        <p:txBody>
          <a:bodyPr wrap="square" lIns="0" tIns="0" rIns="0" bIns="0" rtlCol="0" anchor="ctr" anchorCtr="0">
            <a:noAutofit/>
          </a:bodyPr>
          <a:lstStyle/>
          <a:p>
            <a:pPr>
              <a:lnSpc>
                <a:spcPts val="2080"/>
              </a:lnSpc>
              <a:spcBef>
                <a:spcPts val="800"/>
              </a:spcBef>
            </a:pPr>
            <a:r>
              <a:rPr lang="en-GB" sz="1850" dirty="0">
                <a:solidFill>
                  <a:srgbClr val="252525"/>
                </a:solidFill>
                <a:latin typeface="Comic Sans MS" panose="030F0702030302020204" pitchFamily="66" charset="0"/>
              </a:rPr>
              <a:t>Just as the Earth (and the other planets in our solar system) orbits the sun, so the moon orbits our Earth.</a:t>
            </a:r>
          </a:p>
          <a:p>
            <a:pPr>
              <a:lnSpc>
                <a:spcPts val="2080"/>
              </a:lnSpc>
              <a:spcBef>
                <a:spcPts val="800"/>
              </a:spcBef>
            </a:pPr>
            <a:r>
              <a:rPr lang="en-GB" sz="1850" dirty="0">
                <a:solidFill>
                  <a:srgbClr val="252525"/>
                </a:solidFill>
                <a:latin typeface="Comic Sans MS" panose="030F0702030302020204" pitchFamily="66" charset="0"/>
              </a:rPr>
              <a:t>As the moon orbits our planet, different parts of the moon catch the sun and we can see the reflected light. </a:t>
            </a:r>
          </a:p>
          <a:p>
            <a:pPr>
              <a:lnSpc>
                <a:spcPts val="2080"/>
              </a:lnSpc>
              <a:spcBef>
                <a:spcPts val="800"/>
              </a:spcBef>
            </a:pPr>
            <a:r>
              <a:rPr lang="en-GB" sz="1850" dirty="0">
                <a:solidFill>
                  <a:srgbClr val="252525"/>
                </a:solidFill>
                <a:latin typeface="Comic Sans MS" panose="030F0702030302020204" pitchFamily="66" charset="0"/>
              </a:rPr>
              <a:t>This is why we have full moons, new moons, and all the moon shapes in between. </a:t>
            </a:r>
          </a:p>
          <a:p>
            <a:pPr>
              <a:lnSpc>
                <a:spcPts val="2080"/>
              </a:lnSpc>
              <a:spcBef>
                <a:spcPts val="800"/>
              </a:spcBef>
            </a:pPr>
            <a:r>
              <a:rPr lang="en-GB" sz="1850" dirty="0">
                <a:solidFill>
                  <a:srgbClr val="252525"/>
                </a:solidFill>
                <a:latin typeface="Comic Sans MS" panose="030F0702030302020204" pitchFamily="66" charset="0"/>
              </a:rPr>
              <a:t>You may have heard the words ‘waxing moon’ and ‘waning moon’.  Waxing moon is when the reflected parts of the moon are growing from crescent (or new) moon. Waning is when the reflection is shrinking from full back to crescent (or new) moon.  </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639" t="2879" r="4257" b="2879"/>
          <a:stretch/>
        </p:blipFill>
        <p:spPr>
          <a:xfrm>
            <a:off x="1271588" y="1628775"/>
            <a:ext cx="4159948" cy="4105275"/>
          </a:xfrm>
          <a:prstGeom prst="rect">
            <a:avLst/>
          </a:prstGeom>
        </p:spPr>
      </p:pic>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789224"/>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0070C0"/>
                </a:solidFill>
                <a:latin typeface="Comic Sans MS" panose="030F0702030302020204" pitchFamily="66" charset="0"/>
                <a:cs typeface="Arial" panose="020B0604020202020204" pitchFamily="34" charset="0"/>
              </a:rPr>
              <a:t>The moon’s orbit</a:t>
            </a:r>
          </a:p>
        </p:txBody>
      </p:sp>
    </p:spTree>
    <p:extLst>
      <p:ext uri="{BB962C8B-B14F-4D97-AF65-F5344CB8AC3E}">
        <p14:creationId xmlns:p14="http://schemas.microsoft.com/office/powerpoint/2010/main" val="356211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8FF8BE18-8EB1-8E4C-A592-E64745511E71}"/>
              </a:ext>
            </a:extLst>
          </p:cNvPr>
          <p:cNvSpPr txBox="1"/>
          <p:nvPr/>
        </p:nvSpPr>
        <p:spPr>
          <a:xfrm>
            <a:off x="19878" y="735246"/>
            <a:ext cx="12191999" cy="553998"/>
          </a:xfrm>
          <a:prstGeom prst="rect">
            <a:avLst/>
          </a:prstGeom>
          <a:noFill/>
        </p:spPr>
        <p:txBody>
          <a:bodyPr wrap="square" rtlCol="0">
            <a:spAutoFit/>
          </a:bodyPr>
          <a:lstStyle/>
          <a:p>
            <a:pPr algn="ctr"/>
            <a:r>
              <a:rPr lang="en-GB" sz="3000" b="1" dirty="0">
                <a:solidFill>
                  <a:srgbClr val="0070C0"/>
                </a:solidFill>
                <a:latin typeface="Comic Sans MS" panose="030F0902030302020204" pitchFamily="66" charset="0"/>
                <a:cs typeface="Arial" panose="020B0604020202020204" pitchFamily="34" charset="0"/>
              </a:rPr>
              <a:t>Activity</a:t>
            </a:r>
          </a:p>
        </p:txBody>
      </p:sp>
      <p:sp>
        <p:nvSpPr>
          <p:cNvPr id="9" name="TextBox 8">
            <a:extLst>
              <a:ext uri="{FF2B5EF4-FFF2-40B4-BE49-F238E27FC236}">
                <a16:creationId xmlns:a16="http://schemas.microsoft.com/office/drawing/2014/main" id="{99F01F77-85BD-A140-925D-FFE7707A42E6}"/>
              </a:ext>
            </a:extLst>
          </p:cNvPr>
          <p:cNvSpPr txBox="1"/>
          <p:nvPr/>
        </p:nvSpPr>
        <p:spPr>
          <a:xfrm>
            <a:off x="1992312" y="1435768"/>
            <a:ext cx="8207375" cy="810476"/>
          </a:xfrm>
          <a:prstGeom prst="rect">
            <a:avLst/>
          </a:prstGeom>
          <a:noFill/>
        </p:spPr>
        <p:txBody>
          <a:bodyPr wrap="square" rtlCol="0">
            <a:noAutofit/>
          </a:bodyPr>
          <a:lstStyle/>
          <a:p>
            <a:pPr algn="ctr"/>
            <a:r>
              <a:rPr lang="en-GB" sz="2200" dirty="0">
                <a:solidFill>
                  <a:srgbClr val="252525"/>
                </a:solidFill>
                <a:latin typeface="Comic Sans MS" panose="030F0702030302020204" pitchFamily="66" charset="0"/>
              </a:rPr>
              <a:t>Let’s act out the movements of the Earth</a:t>
            </a:r>
          </a:p>
          <a:p>
            <a:pPr algn="ctr"/>
            <a:r>
              <a:rPr lang="en-GB" sz="2200" dirty="0">
                <a:solidFill>
                  <a:srgbClr val="252525"/>
                </a:solidFill>
                <a:latin typeface="Comic Sans MS" panose="030F0702030302020204" pitchFamily="66" charset="0"/>
              </a:rPr>
              <a:t>and moon around the sun!</a:t>
            </a:r>
          </a:p>
          <a:p>
            <a:endParaRPr lang="en-GB" dirty="0">
              <a:solidFill>
                <a:srgbClr val="252525"/>
              </a:solidFill>
            </a:endParaRPr>
          </a:p>
        </p:txBody>
      </p:sp>
      <p:grpSp>
        <p:nvGrpSpPr>
          <p:cNvPr id="5" name="Group 4">
            <a:extLst>
              <a:ext uri="{FF2B5EF4-FFF2-40B4-BE49-F238E27FC236}">
                <a16:creationId xmlns:a16="http://schemas.microsoft.com/office/drawing/2014/main" id="{ECD41763-1A18-8442-A3BE-F18755236100}"/>
              </a:ext>
            </a:extLst>
          </p:cNvPr>
          <p:cNvGrpSpPr/>
          <p:nvPr/>
        </p:nvGrpSpPr>
        <p:grpSpPr>
          <a:xfrm>
            <a:off x="5614120" y="3065015"/>
            <a:ext cx="5138106" cy="1836211"/>
            <a:chOff x="5971927" y="3065015"/>
            <a:chExt cx="5138106" cy="1836211"/>
          </a:xfrm>
        </p:grpSpPr>
        <p:pic>
          <p:nvPicPr>
            <p:cNvPr id="18" name="Picture 17" descr="A picture containing sport, athletic game, hula hoop&#10;&#10;Description automatically generated">
              <a:extLst>
                <a:ext uri="{FF2B5EF4-FFF2-40B4-BE49-F238E27FC236}">
                  <a16:creationId xmlns:a16="http://schemas.microsoft.com/office/drawing/2014/main" id="{14D8C685-0786-1248-A6C4-CF173CEA1A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71927" y="3065015"/>
              <a:ext cx="4968364" cy="1836211"/>
            </a:xfrm>
            <a:prstGeom prst="rect">
              <a:avLst/>
            </a:prstGeom>
          </p:spPr>
        </p:pic>
        <p:pic>
          <p:nvPicPr>
            <p:cNvPr id="19" name="sun">
              <a:extLst>
                <a:ext uri="{FF2B5EF4-FFF2-40B4-BE49-F238E27FC236}">
                  <a16:creationId xmlns:a16="http://schemas.microsoft.com/office/drawing/2014/main" id="{272020F4-8BD6-5441-8E23-4333B07D95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543" b="-177"/>
            <a:stretch/>
          </p:blipFill>
          <p:spPr>
            <a:xfrm>
              <a:off x="7608094" y="3287081"/>
              <a:ext cx="1355792" cy="1350820"/>
            </a:xfrm>
            <a:prstGeom prst="rect">
              <a:avLst/>
            </a:prstGeom>
          </p:spPr>
        </p:pic>
        <p:pic>
          <p:nvPicPr>
            <p:cNvPr id="20" name="moon">
              <a:extLst>
                <a:ext uri="{FF2B5EF4-FFF2-40B4-BE49-F238E27FC236}">
                  <a16:creationId xmlns:a16="http://schemas.microsoft.com/office/drawing/2014/main" id="{43CF68EF-D0C4-514B-9DBA-A452F4AAB98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841" r="-10671"/>
            <a:stretch/>
          </p:blipFill>
          <p:spPr>
            <a:xfrm>
              <a:off x="10667840" y="4107194"/>
              <a:ext cx="442193" cy="382442"/>
            </a:xfrm>
            <a:prstGeom prst="rect">
              <a:avLst/>
            </a:prstGeom>
          </p:spPr>
        </p:pic>
        <p:pic>
          <p:nvPicPr>
            <p:cNvPr id="21" name="earth">
              <a:extLst>
                <a:ext uri="{FF2B5EF4-FFF2-40B4-BE49-F238E27FC236}">
                  <a16:creationId xmlns:a16="http://schemas.microsoft.com/office/drawing/2014/main" id="{87DD3B2C-ED22-154E-875D-31842B06B85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933" r="-11197"/>
            <a:stretch/>
          </p:blipFill>
          <p:spPr>
            <a:xfrm rot="2656022">
              <a:off x="9874277" y="4146357"/>
              <a:ext cx="725198" cy="619126"/>
            </a:xfrm>
            <a:prstGeom prst="rect">
              <a:avLst/>
            </a:prstGeom>
          </p:spPr>
        </p:pic>
      </p:grpSp>
      <p:pic>
        <p:nvPicPr>
          <p:cNvPr id="3" name="Picture 2">
            <a:extLst>
              <a:ext uri="{FF2B5EF4-FFF2-40B4-BE49-F238E27FC236}">
                <a16:creationId xmlns:a16="http://schemas.microsoft.com/office/drawing/2014/main" id="{F4653D6F-E0EC-7F4A-854A-FCDC8A457B7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5931" t="3071" r="3998" b="1952"/>
          <a:stretch/>
        </p:blipFill>
        <p:spPr>
          <a:xfrm>
            <a:off x="1632132" y="2527442"/>
            <a:ext cx="3456703" cy="3122410"/>
          </a:xfrm>
          <a:prstGeom prst="rect">
            <a:avLst/>
          </a:prstGeom>
        </p:spPr>
      </p:pic>
    </p:spTree>
    <p:extLst>
      <p:ext uri="{BB962C8B-B14F-4D97-AF65-F5344CB8AC3E}">
        <p14:creationId xmlns:p14="http://schemas.microsoft.com/office/powerpoint/2010/main" val="2011713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extBox 8">
            <a:extLst>
              <a:ext uri="{FF2B5EF4-FFF2-40B4-BE49-F238E27FC236}">
                <a16:creationId xmlns:a16="http://schemas.microsoft.com/office/drawing/2014/main" id="{99F01F77-85BD-A140-925D-FFE7707A42E6}"/>
              </a:ext>
            </a:extLst>
          </p:cNvPr>
          <p:cNvSpPr txBox="1"/>
          <p:nvPr/>
        </p:nvSpPr>
        <p:spPr>
          <a:xfrm>
            <a:off x="6488446" y="3114866"/>
            <a:ext cx="2382840" cy="703155"/>
          </a:xfrm>
          <a:prstGeom prst="rect">
            <a:avLst/>
          </a:prstGeom>
          <a:noFill/>
        </p:spPr>
        <p:txBody>
          <a:bodyPr wrap="square" lIns="0" tIns="0" rIns="0" bIns="0" rtlCol="0">
            <a:noAutofit/>
          </a:bodyPr>
          <a:lstStyle/>
          <a:p>
            <a:r>
              <a:rPr lang="en-GB" sz="2200" dirty="0">
                <a:solidFill>
                  <a:srgbClr val="252525"/>
                </a:solidFill>
                <a:latin typeface="Comic Sans MS" panose="030F0702030302020204" pitchFamily="66" charset="0"/>
              </a:rPr>
              <a:t>Now let’s fill in our worksheet.</a:t>
            </a:r>
          </a:p>
          <a:p>
            <a:endParaRPr lang="en-GB" dirty="0">
              <a:solidFill>
                <a:srgbClr val="252525"/>
              </a:solidFill>
            </a:endParaRPr>
          </a:p>
        </p:txBody>
      </p:sp>
      <p:pic>
        <p:nvPicPr>
          <p:cNvPr id="3" name="Picture 2" descr="Diagram, shape, schematic, circle&#10;&#10;Description automatically generated">
            <a:extLst>
              <a:ext uri="{FF2B5EF4-FFF2-40B4-BE49-F238E27FC236}">
                <a16:creationId xmlns:a16="http://schemas.microsoft.com/office/drawing/2014/main" id="{5F3DC5FB-28D1-7F42-8BF2-682D2E5C84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82748">
            <a:off x="2706775" y="1628912"/>
            <a:ext cx="3056233" cy="43198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5E1504B6-EAB7-8B41-9A49-9643753F35FA}"/>
              </a:ext>
            </a:extLst>
          </p:cNvPr>
          <p:cNvSpPr txBox="1"/>
          <p:nvPr/>
        </p:nvSpPr>
        <p:spPr>
          <a:xfrm>
            <a:off x="19878" y="735246"/>
            <a:ext cx="12191999" cy="553998"/>
          </a:xfrm>
          <a:prstGeom prst="rect">
            <a:avLst/>
          </a:prstGeom>
          <a:noFill/>
        </p:spPr>
        <p:txBody>
          <a:bodyPr wrap="square" rtlCol="0">
            <a:spAutoFit/>
          </a:bodyPr>
          <a:lstStyle/>
          <a:p>
            <a:pPr algn="ctr"/>
            <a:r>
              <a:rPr lang="en-GB" sz="3000" b="1" dirty="0">
                <a:solidFill>
                  <a:srgbClr val="0070C0"/>
                </a:solidFill>
                <a:latin typeface="Comic Sans MS" panose="030F0902030302020204" pitchFamily="66" charset="0"/>
                <a:cs typeface="Arial" panose="020B0604020202020204" pitchFamily="34" charset="0"/>
              </a:rPr>
              <a:t>Activity</a:t>
            </a:r>
          </a:p>
        </p:txBody>
      </p:sp>
    </p:spTree>
    <p:extLst>
      <p:ext uri="{BB962C8B-B14F-4D97-AF65-F5344CB8AC3E}">
        <p14:creationId xmlns:p14="http://schemas.microsoft.com/office/powerpoint/2010/main" val="3167356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78889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702030302020204" pitchFamily="66" charset="0"/>
                <a:cs typeface="Arial" panose="020B0604020202020204" pitchFamily="34" charset="0"/>
              </a:rPr>
              <a:t>Earth and Space: Lesson 1</a:t>
            </a:r>
            <a:br>
              <a:rPr lang="en-US" sz="3000" b="1" dirty="0">
                <a:solidFill>
                  <a:srgbClr val="0070C0"/>
                </a:solidFill>
                <a:latin typeface="Comic Sans MS" panose="030F0902030302020204" pitchFamily="66" charset="0"/>
                <a:cs typeface="Arial" panose="020B0604020202020204" pitchFamily="34" charset="0"/>
              </a:rPr>
            </a:br>
            <a:r>
              <a:rPr lang="en-US" sz="3000" b="1" dirty="0">
                <a:solidFill>
                  <a:srgbClr val="0070C0"/>
                </a:solidFill>
                <a:latin typeface="Comic Sans MS" panose="030F0902030302020204" pitchFamily="66" charset="0"/>
                <a:cs typeface="Arial" panose="020B0604020202020204" pitchFamily="34" charset="0"/>
              </a:rPr>
              <a:t> Learning aims</a:t>
            </a:r>
          </a:p>
        </p:txBody>
      </p:sp>
      <p:sp>
        <p:nvSpPr>
          <p:cNvPr id="14" name="TextBox 13">
            <a:extLst>
              <a:ext uri="{FF2B5EF4-FFF2-40B4-BE49-F238E27FC236}">
                <a16:creationId xmlns:a16="http://schemas.microsoft.com/office/drawing/2014/main" id="{5A88164A-1E0D-C748-BFC0-DC37CD6384D6}"/>
              </a:ext>
            </a:extLst>
          </p:cNvPr>
          <p:cNvSpPr txBox="1"/>
          <p:nvPr/>
        </p:nvSpPr>
        <p:spPr>
          <a:xfrm>
            <a:off x="6976533" y="2455918"/>
            <a:ext cx="3920067" cy="2927035"/>
          </a:xfrm>
          <a:prstGeom prst="rect">
            <a:avLst/>
          </a:prstGeom>
          <a:noFill/>
        </p:spPr>
        <p:txBody>
          <a:bodyPr wrap="square" lIns="0" tIns="0" rIns="0" bIns="0" rtlCol="0" anchor="ctr" anchorCtr="0">
            <a:noAutofit/>
          </a:bodyPr>
          <a:lstStyle/>
          <a:p>
            <a:pPr>
              <a:spcBef>
                <a:spcPts val="1500"/>
              </a:spcBef>
            </a:pPr>
            <a:r>
              <a:rPr lang="en-GB" sz="2200" dirty="0">
                <a:solidFill>
                  <a:srgbClr val="252525"/>
                </a:solidFill>
                <a:latin typeface="Comic Sans MS" panose="030F0702030302020204" pitchFamily="66" charset="0"/>
              </a:rPr>
              <a:t>To learn about the shape of Earth, the sun and the moon.</a:t>
            </a:r>
          </a:p>
          <a:p>
            <a:pPr>
              <a:spcBef>
                <a:spcPts val="1500"/>
              </a:spcBef>
            </a:pPr>
            <a:r>
              <a:rPr lang="en-GB" sz="2200" dirty="0">
                <a:solidFill>
                  <a:srgbClr val="252525"/>
                </a:solidFill>
                <a:latin typeface="Comic Sans MS" panose="030F0702030302020204" pitchFamily="66" charset="0"/>
              </a:rPr>
              <a:t>Learn about the solar system.</a:t>
            </a:r>
          </a:p>
        </p:txBody>
      </p:sp>
      <p:pic>
        <p:nvPicPr>
          <p:cNvPr id="22" name="Picture 21">
            <a:extLst>
              <a:ext uri="{FF2B5EF4-FFF2-40B4-BE49-F238E27FC236}">
                <a16:creationId xmlns:a16="http://schemas.microsoft.com/office/drawing/2014/main" id="{ACE096CA-1AFF-774C-890B-DA3FAC9D6324}"/>
              </a:ext>
            </a:extLst>
          </p:cNvPr>
          <p:cNvPicPr>
            <a:picLocks noChangeAspect="1"/>
          </p:cNvPicPr>
          <p:nvPr/>
        </p:nvPicPr>
        <p:blipFill>
          <a:blip r:embed="rId3" cstate="screen">
            <a:extLst>
              <a:ext uri="{28A0092B-C50C-407E-A947-70E740481C1C}">
                <a14:useLocalDpi xmlns:a14="http://schemas.microsoft.com/office/drawing/2010/main"/>
              </a:ext>
            </a:extLst>
          </a:blip>
          <a:srcRect l="7659" r="7659"/>
          <a:stretch/>
        </p:blipFill>
        <p:spPr>
          <a:xfrm>
            <a:off x="1271587" y="2197425"/>
            <a:ext cx="5184775" cy="3444021"/>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8DDB33D3-0652-5B7A-8BC7-1035F16440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1A398BDB-BA06-CA47-C0B9-DE6A66160A66}"/>
              </a:ext>
            </a:extLst>
          </p:cNvPr>
          <p:cNvSpPr txBox="1"/>
          <p:nvPr/>
        </p:nvSpPr>
        <p:spPr>
          <a:xfrm>
            <a:off x="504991" y="6105120"/>
            <a:ext cx="10467949" cy="276999"/>
          </a:xfrm>
          <a:prstGeom prst="rect">
            <a:avLst/>
          </a:prstGeom>
          <a:noFill/>
        </p:spPr>
        <p:txBody>
          <a:bodyPr wrap="square" rtlCol="0">
            <a:spAutoFit/>
          </a:bodyPr>
          <a:lstStyle/>
          <a:p>
            <a:r>
              <a:rPr lang="en-GB" sz="1200" b="1" dirty="0">
                <a:solidFill>
                  <a:srgbClr val="0070C0"/>
                </a:solidFill>
                <a:latin typeface="Arial" panose="020B0604020202020204" pitchFamily="34" charset="0"/>
                <a:cs typeface="Arial" panose="020B0604020202020204" pitchFamily="34" charset="0"/>
              </a:rPr>
              <a:t>Curriculum link: </a:t>
            </a:r>
            <a:r>
              <a:rPr lang="en-GB" sz="1200" dirty="0">
                <a:solidFill>
                  <a:srgbClr val="0070C0"/>
                </a:solidFill>
                <a:latin typeface="Arial" panose="020B0604020202020204" pitchFamily="34" charset="0"/>
                <a:ea typeface="Times New Roman" panose="02020603050405020304" pitchFamily="18" charset="0"/>
                <a:cs typeface="Arial" panose="020B0604020202020204" pitchFamily="34" charset="0"/>
              </a:rPr>
              <a:t>describe the Sun, Earth and Moon as approximately spherical bodies.</a:t>
            </a:r>
            <a:endParaRPr lang="en-GB" sz="12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TextBox 12">
            <a:extLst>
              <a:ext uri="{FF2B5EF4-FFF2-40B4-BE49-F238E27FC236}">
                <a16:creationId xmlns:a16="http://schemas.microsoft.com/office/drawing/2014/main" id="{05BAD563-C29F-CC46-91B4-5B56622D94FB}"/>
              </a:ext>
            </a:extLst>
          </p:cNvPr>
          <p:cNvSpPr txBox="1"/>
          <p:nvPr/>
        </p:nvSpPr>
        <p:spPr>
          <a:xfrm>
            <a:off x="5735638" y="1160463"/>
            <a:ext cx="5184775" cy="1384995"/>
          </a:xfrm>
          <a:prstGeom prst="rect">
            <a:avLst/>
          </a:prstGeom>
          <a:noFill/>
        </p:spPr>
        <p:txBody>
          <a:bodyPr wrap="square" lIns="0" tIns="0" rIns="0" bIns="0" rtlCol="0">
            <a:spAutoFit/>
          </a:bodyPr>
          <a:lstStyle/>
          <a:p>
            <a:pPr>
              <a:spcBef>
                <a:spcPts val="1200"/>
              </a:spcBef>
            </a:pPr>
            <a:r>
              <a:rPr lang="en-GB" sz="2000" b="1" dirty="0">
                <a:solidFill>
                  <a:srgbClr val="0070C0"/>
                </a:solidFill>
                <a:latin typeface="Comic Sans MS" panose="030F0702030302020204" pitchFamily="66" charset="0"/>
              </a:rPr>
              <a:t>Did you know?</a:t>
            </a:r>
          </a:p>
          <a:p>
            <a:pPr>
              <a:spcBef>
                <a:spcPts val="1200"/>
              </a:spcBef>
            </a:pPr>
            <a:r>
              <a:rPr lang="en-GB" sz="2000" dirty="0">
                <a:solidFill>
                  <a:srgbClr val="252525"/>
                </a:solidFill>
                <a:latin typeface="Comic Sans MS" panose="030F0702030302020204" pitchFamily="66" charset="0"/>
              </a:rPr>
              <a:t>The sun’s diameter is 109 times the diameter of the Earth. About 1,300,000 planet Earths can fit inside the sun. </a:t>
            </a:r>
          </a:p>
        </p:txBody>
      </p:sp>
      <p:sp>
        <p:nvSpPr>
          <p:cNvPr id="14" name="TextBox 13">
            <a:extLst>
              <a:ext uri="{FF2B5EF4-FFF2-40B4-BE49-F238E27FC236}">
                <a16:creationId xmlns:a16="http://schemas.microsoft.com/office/drawing/2014/main" id="{B1273A90-1633-4542-A9EB-22B5A5872880}"/>
              </a:ext>
            </a:extLst>
          </p:cNvPr>
          <p:cNvSpPr txBox="1"/>
          <p:nvPr/>
        </p:nvSpPr>
        <p:spPr>
          <a:xfrm>
            <a:off x="5735638" y="2758083"/>
            <a:ext cx="4464050" cy="615553"/>
          </a:xfrm>
          <a:prstGeom prst="rect">
            <a:avLst/>
          </a:prstGeom>
          <a:noFill/>
        </p:spPr>
        <p:txBody>
          <a:bodyPr wrap="square" lIns="0" tIns="0" rIns="0" bIns="0" rtlCol="0">
            <a:spAutoFit/>
          </a:bodyPr>
          <a:lstStyle/>
          <a:p>
            <a:pPr>
              <a:spcBef>
                <a:spcPts val="1200"/>
              </a:spcBef>
            </a:pPr>
            <a:r>
              <a:rPr lang="en-GB" sz="2000" dirty="0">
                <a:solidFill>
                  <a:srgbClr val="252525"/>
                </a:solidFill>
                <a:latin typeface="Comic Sans MS" panose="030F0702030302020204" pitchFamily="66" charset="0"/>
              </a:rPr>
              <a:t>If the sun were a football, the Earth would be a little dot of 2.2mm.</a:t>
            </a:r>
          </a:p>
        </p:txBody>
      </p:sp>
      <p:pic>
        <p:nvPicPr>
          <p:cNvPr id="15" name="Picture 14">
            <a:extLst>
              <a:ext uri="{FF2B5EF4-FFF2-40B4-BE49-F238E27FC236}">
                <a16:creationId xmlns:a16="http://schemas.microsoft.com/office/drawing/2014/main" id="{B0BA113A-E1FA-F346-82EE-18C01649F10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647560" y="3981439"/>
            <a:ext cx="2048256" cy="2003436"/>
          </a:xfrm>
          <a:prstGeom prst="rect">
            <a:avLst/>
          </a:prstGeom>
        </p:spPr>
      </p:pic>
      <p:cxnSp>
        <p:nvCxnSpPr>
          <p:cNvPr id="19" name="Straight Arrow Connector 18">
            <a:extLst>
              <a:ext uri="{FF2B5EF4-FFF2-40B4-BE49-F238E27FC236}">
                <a16:creationId xmlns:a16="http://schemas.microsoft.com/office/drawing/2014/main" id="{61DB0EA1-D758-A14B-9BF4-0A1DC4DAC30A}"/>
              </a:ext>
            </a:extLst>
          </p:cNvPr>
          <p:cNvCxnSpPr>
            <a:cxnSpLocks/>
          </p:cNvCxnSpPr>
          <p:nvPr/>
        </p:nvCxnSpPr>
        <p:spPr>
          <a:xfrm>
            <a:off x="7731332" y="3461084"/>
            <a:ext cx="694944" cy="8503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EE5BC0B7-C83D-0943-8650-CA2FCF85B0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43" b="-177"/>
          <a:stretch/>
        </p:blipFill>
        <p:spPr>
          <a:xfrm>
            <a:off x="1631950" y="841248"/>
            <a:ext cx="3524221" cy="3511296"/>
          </a:xfrm>
          <a:prstGeom prst="rect">
            <a:avLst/>
          </a:prstGeom>
        </p:spPr>
      </p:pic>
      <p:pic>
        <p:nvPicPr>
          <p:cNvPr id="28" name="Picture 27">
            <a:extLst>
              <a:ext uri="{FF2B5EF4-FFF2-40B4-BE49-F238E27FC236}">
                <a16:creationId xmlns:a16="http://schemas.microsoft.com/office/drawing/2014/main" id="{C2F4C3D0-5292-7C42-B38A-394395CD9C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7576" y="4410577"/>
            <a:ext cx="1371599" cy="1371599"/>
          </a:xfrm>
          <a:prstGeom prst="rect">
            <a:avLst/>
          </a:prstGeom>
        </p:spPr>
      </p:pic>
    </p:spTree>
    <p:extLst>
      <p:ext uri="{BB962C8B-B14F-4D97-AF65-F5344CB8AC3E}">
        <p14:creationId xmlns:p14="http://schemas.microsoft.com/office/powerpoint/2010/main" val="392721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7471847" y="1160463"/>
            <a:ext cx="3581164" cy="4573587"/>
          </a:xfrm>
          <a:prstGeom prst="rect">
            <a:avLst/>
          </a:prstGeom>
          <a:noFill/>
        </p:spPr>
        <p:txBody>
          <a:bodyPr wrap="square" lIns="0" tIns="0" rIns="0" bIns="0" rtlCol="0" anchor="ctr" anchorCtr="0">
            <a:noAutofit/>
          </a:bodyPr>
          <a:lstStyle/>
          <a:p>
            <a:r>
              <a:rPr lang="en-GB" sz="1900" dirty="0">
                <a:solidFill>
                  <a:srgbClr val="252525"/>
                </a:solidFill>
                <a:latin typeface="Comic Sans MS" panose="030F0702030302020204" pitchFamily="66" charset="0"/>
                <a:ea typeface="Times New Roman" panose="02020603050405020304" pitchFamily="18" charset="0"/>
              </a:rPr>
              <a:t>There is no photo that accurately shows the distance between the planets – it is impossible to photograph because of the distances.  </a:t>
            </a:r>
          </a:p>
          <a:p>
            <a:pPr>
              <a:spcBef>
                <a:spcPts val="1800"/>
              </a:spcBef>
            </a:pPr>
            <a:r>
              <a:rPr lang="en-GB" sz="1900" dirty="0">
                <a:solidFill>
                  <a:srgbClr val="252525"/>
                </a:solidFill>
                <a:latin typeface="Comic Sans MS" panose="030F0702030302020204" pitchFamily="66" charset="0"/>
                <a:ea typeface="Times New Roman" panose="02020603050405020304" pitchFamily="18" charset="0"/>
              </a:rPr>
              <a:t>This is an interesting video to give a sense of the scale:</a:t>
            </a:r>
            <a:endParaRPr lang="en-GB" sz="1900" dirty="0">
              <a:solidFill>
                <a:srgbClr val="252525"/>
              </a:solidFill>
              <a:latin typeface="Comic Sans MS" panose="030F0702030302020204" pitchFamily="66" charset="0"/>
              <a:ea typeface="MS Mincho" panose="02020609040205080304" pitchFamily="49" charset="-128"/>
            </a:endParaRPr>
          </a:p>
          <a:p>
            <a:pPr>
              <a:spcBef>
                <a:spcPts val="300"/>
              </a:spcBef>
            </a:pPr>
            <a:r>
              <a:rPr lang="en-GB" sz="1900" u="sng" dirty="0">
                <a:solidFill>
                  <a:srgbClr val="0070C0"/>
                </a:solidFill>
                <a:latin typeface="Comic Sans MS" panose="030F0702030302020204" pitchFamily="66"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https://www.youtube.com/watch?v=zR3Igc3Rhfg&amp;t=4s</a:t>
            </a:r>
            <a:endParaRPr lang="en-GB" sz="1900" dirty="0">
              <a:solidFill>
                <a:srgbClr val="0070C0"/>
              </a:solidFill>
              <a:latin typeface="Comic Sans MS" panose="030F0702030302020204" pitchFamily="66" charset="0"/>
              <a:ea typeface="MS Mincho" panose="02020609040205080304" pitchFamily="49" charset="-128"/>
            </a:endParaRP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158" t="703" r="3657"/>
          <a:stretch/>
        </p:blipFill>
        <p:spPr>
          <a:xfrm>
            <a:off x="1271588" y="1160463"/>
            <a:ext cx="5722770" cy="4573587"/>
          </a:xfrm>
          <a:prstGeom prst="rect">
            <a:avLst/>
          </a:prstGeom>
        </p:spPr>
      </p:pic>
    </p:spTree>
    <p:extLst>
      <p:ext uri="{BB962C8B-B14F-4D97-AF65-F5344CB8AC3E}">
        <p14:creationId xmlns:p14="http://schemas.microsoft.com/office/powerpoint/2010/main" val="3983864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849980" y="1628775"/>
            <a:ext cx="4070433" cy="4105275"/>
          </a:xfrm>
          <a:prstGeom prst="rect">
            <a:avLst/>
          </a:prstGeom>
          <a:noFill/>
        </p:spPr>
        <p:txBody>
          <a:bodyPr wrap="square" lIns="0" tIns="0" rIns="0" bIns="0" rtlCol="0" anchor="ctr" anchorCtr="0">
            <a:noAutofit/>
          </a:bodyPr>
          <a:lstStyle/>
          <a:p>
            <a:pPr>
              <a:lnSpc>
                <a:spcPts val="2180"/>
              </a:lnSpc>
              <a:spcBef>
                <a:spcPts val="900"/>
              </a:spcBef>
            </a:pPr>
            <a:r>
              <a:rPr lang="en-GB" sz="1900" dirty="0">
                <a:solidFill>
                  <a:srgbClr val="252525"/>
                </a:solidFill>
                <a:latin typeface="Comic Sans MS" panose="030F0702030302020204" pitchFamily="66" charset="0"/>
              </a:rPr>
              <a:t>We have learned about the</a:t>
            </a:r>
          </a:p>
          <a:p>
            <a:pPr>
              <a:lnSpc>
                <a:spcPts val="2180"/>
              </a:lnSpc>
            </a:pPr>
            <a:r>
              <a:rPr lang="en-GB" sz="1900" dirty="0">
                <a:solidFill>
                  <a:srgbClr val="252525"/>
                </a:solidFill>
                <a:latin typeface="Comic Sans MS" panose="030F0702030302020204" pitchFamily="66" charset="0"/>
              </a:rPr>
              <a:t>solar system.</a:t>
            </a:r>
          </a:p>
          <a:p>
            <a:pPr>
              <a:lnSpc>
                <a:spcPts val="2180"/>
              </a:lnSpc>
              <a:spcBef>
                <a:spcPts val="900"/>
              </a:spcBef>
            </a:pPr>
            <a:r>
              <a:rPr lang="en-GB" sz="1900" dirty="0">
                <a:solidFill>
                  <a:srgbClr val="252525"/>
                </a:solidFill>
                <a:latin typeface="Comic Sans MS" panose="030F0702030302020204" pitchFamily="66" charset="0"/>
              </a:rPr>
              <a:t>The Earth, sun and moon are spherical in shape.</a:t>
            </a:r>
          </a:p>
          <a:p>
            <a:pPr>
              <a:lnSpc>
                <a:spcPts val="2180"/>
              </a:lnSpc>
              <a:spcBef>
                <a:spcPts val="900"/>
              </a:spcBef>
            </a:pPr>
            <a:r>
              <a:rPr lang="en-GB" sz="1900" dirty="0">
                <a:solidFill>
                  <a:srgbClr val="252525"/>
                </a:solidFill>
                <a:latin typeface="Comic Sans MS" panose="030F0702030302020204" pitchFamily="66" charset="0"/>
              </a:rPr>
              <a:t>The sun is a star.</a:t>
            </a:r>
          </a:p>
          <a:p>
            <a:pPr>
              <a:lnSpc>
                <a:spcPts val="2180"/>
              </a:lnSpc>
              <a:spcBef>
                <a:spcPts val="900"/>
              </a:spcBef>
            </a:pPr>
            <a:r>
              <a:rPr lang="en-GB" sz="1900" dirty="0">
                <a:solidFill>
                  <a:srgbClr val="252525"/>
                </a:solidFill>
                <a:latin typeface="Comic Sans MS" panose="030F0702030302020204" pitchFamily="66" charset="0"/>
              </a:rPr>
              <a:t>The Earth is a planet.</a:t>
            </a:r>
          </a:p>
          <a:p>
            <a:pPr>
              <a:lnSpc>
                <a:spcPts val="2180"/>
              </a:lnSpc>
              <a:spcBef>
                <a:spcPts val="900"/>
              </a:spcBef>
            </a:pPr>
            <a:r>
              <a:rPr lang="en-GB" sz="1900" dirty="0">
                <a:solidFill>
                  <a:srgbClr val="252525"/>
                </a:solidFill>
                <a:latin typeface="Comic Sans MS" panose="030F0702030302020204" pitchFamily="66" charset="0"/>
              </a:rPr>
              <a:t>The Earth, and the other planets in the solar system, orbit the sun.</a:t>
            </a:r>
          </a:p>
          <a:p>
            <a:pPr>
              <a:lnSpc>
                <a:spcPts val="2180"/>
              </a:lnSpc>
              <a:spcBef>
                <a:spcPts val="900"/>
              </a:spcBef>
            </a:pPr>
            <a:r>
              <a:rPr lang="en-GB" sz="1900" dirty="0">
                <a:solidFill>
                  <a:srgbClr val="252525"/>
                </a:solidFill>
                <a:latin typeface="Comic Sans MS" panose="030F0702030302020204" pitchFamily="66" charset="0"/>
              </a:rPr>
              <a:t>The moon is a satellite, which orbits the Earth.</a:t>
            </a:r>
          </a:p>
          <a:p>
            <a:pPr>
              <a:lnSpc>
                <a:spcPts val="2180"/>
              </a:lnSpc>
              <a:spcBef>
                <a:spcPts val="900"/>
              </a:spcBef>
            </a:pPr>
            <a:r>
              <a:rPr lang="en-GB" sz="1900" dirty="0">
                <a:solidFill>
                  <a:srgbClr val="252525"/>
                </a:solidFill>
                <a:latin typeface="Comic Sans MS" panose="030F0702030302020204" pitchFamily="66" charset="0"/>
              </a:rPr>
              <a:t>The solar system is very, very,</a:t>
            </a:r>
          </a:p>
          <a:p>
            <a:pPr>
              <a:lnSpc>
                <a:spcPts val="2180"/>
              </a:lnSpc>
            </a:pPr>
            <a:r>
              <a:rPr lang="en-GB" sz="1900" dirty="0">
                <a:solidFill>
                  <a:srgbClr val="252525"/>
                </a:solidFill>
                <a:latin typeface="Comic Sans MS" panose="030F0702030302020204" pitchFamily="66" charset="0"/>
              </a:rPr>
              <a:t>very big!</a:t>
            </a:r>
            <a:r>
              <a:rPr lang="en-GB" sz="1900" dirty="0">
                <a:solidFill>
                  <a:srgbClr val="252525"/>
                </a:solidFill>
                <a:latin typeface="Times New Roman" panose="02020603050405020304" pitchFamily="18" charset="0"/>
                <a:ea typeface="Times New Roman" panose="02020603050405020304" pitchFamily="18" charset="0"/>
              </a:rPr>
              <a:t>  </a:t>
            </a:r>
            <a:endParaRPr lang="en-GB" sz="1900" dirty="0">
              <a:solidFill>
                <a:srgbClr val="252525"/>
              </a:solidFill>
              <a:latin typeface="Times New Roman" panose="02020603050405020304" pitchFamily="18" charset="0"/>
              <a:ea typeface="MS Mincho" panose="02020609040205080304" pitchFamily="49" charset="-128"/>
            </a:endParaRP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324" t="961" r="4038"/>
          <a:stretch/>
        </p:blipFill>
        <p:spPr>
          <a:xfrm>
            <a:off x="1271589" y="1628774"/>
            <a:ext cx="5097128" cy="4131541"/>
          </a:xfrm>
          <a:prstGeom prst="rect">
            <a:avLst/>
          </a:prstGeom>
        </p:spPr>
      </p:pic>
      <p:sp>
        <p:nvSpPr>
          <p:cNvPr id="5" name="Subtitle 2">
            <a:extLst>
              <a:ext uri="{FF2B5EF4-FFF2-40B4-BE49-F238E27FC236}">
                <a16:creationId xmlns:a16="http://schemas.microsoft.com/office/drawing/2014/main" id="{7C43DFC0-0D21-9C40-9E5C-20E5DA4B3AA3}"/>
              </a:ext>
            </a:extLst>
          </p:cNvPr>
          <p:cNvSpPr txBox="1">
            <a:spLocks/>
          </p:cNvSpPr>
          <p:nvPr/>
        </p:nvSpPr>
        <p:spPr>
          <a:xfrm>
            <a:off x="0" y="805266"/>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0070C0"/>
                </a:solidFill>
                <a:latin typeface="Comic Sans MS" panose="030F0702030302020204" pitchFamily="66" charset="0"/>
                <a:cs typeface="Arial" panose="020B0604020202020204" pitchFamily="34" charset="0"/>
              </a:rPr>
              <a:t>What have we learned?</a:t>
            </a:r>
          </a:p>
          <a:p>
            <a:pPr marL="0" indent="0" algn="ctr">
              <a:buNone/>
            </a:pPr>
            <a:endParaRPr lang="en-US" sz="3000" b="1" dirty="0">
              <a:solidFill>
                <a:srgbClr val="0070C0"/>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275083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Earth and Space – Lesson 1</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14" name="Picture 13">
            <a:extLst>
              <a:ext uri="{FF2B5EF4-FFF2-40B4-BE49-F238E27FC236}">
                <a16:creationId xmlns:a16="http://schemas.microsoft.com/office/drawing/2014/main" id="{BB172809-5D17-7C40-925A-D706F1CF80A1}"/>
              </a:ext>
            </a:extLst>
          </p:cNvPr>
          <p:cNvPicPr>
            <a:picLocks noChangeAspect="1"/>
          </p:cNvPicPr>
          <p:nvPr/>
        </p:nvPicPr>
        <p:blipFill>
          <a:blip r:embed="rId3" cstate="screen">
            <a:extLst>
              <a:ext uri="{28A0092B-C50C-407E-A947-70E740481C1C}">
                <a14:useLocalDpi xmlns:a14="http://schemas.microsoft.com/office/drawing/2010/main"/>
              </a:ext>
            </a:extLst>
          </a:blip>
          <a:srcRect l="14064" r="14064"/>
          <a:stretch/>
        </p:blipFill>
        <p:spPr>
          <a:xfrm>
            <a:off x="4131681"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1271588" y="874482"/>
            <a:ext cx="9885887" cy="352218"/>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2000"/>
              </a:spcBef>
              <a:buNone/>
            </a:pPr>
            <a:r>
              <a:rPr lang="en-GB" sz="3000" b="1" dirty="0">
                <a:solidFill>
                  <a:srgbClr val="0070C0"/>
                </a:solidFill>
                <a:latin typeface="Comic Sans MS" panose="030F0702030302020204" pitchFamily="66" charset="0"/>
              </a:rPr>
              <a:t>What do you know about the solar system?</a:t>
            </a:r>
          </a:p>
        </p:txBody>
      </p:sp>
      <p:pic>
        <p:nvPicPr>
          <p:cNvPr id="5" name="Picture 4" descr="A group of planets in space&#10;&#10;Description automatically generated with low confidence">
            <a:extLst>
              <a:ext uri="{FF2B5EF4-FFF2-40B4-BE49-F238E27FC236}">
                <a16:creationId xmlns:a16="http://schemas.microsoft.com/office/drawing/2014/main" id="{4F942549-8492-2B43-A157-275F86E4BC6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769" b="3222"/>
          <a:stretch/>
        </p:blipFill>
        <p:spPr>
          <a:xfrm>
            <a:off x="2943225" y="1628775"/>
            <a:ext cx="6305550" cy="4114800"/>
          </a:xfrm>
          <a:prstGeom prst="rect">
            <a:avLst/>
          </a:prstGeom>
        </p:spPr>
      </p:pic>
    </p:spTree>
    <p:extLst>
      <p:ext uri="{BB962C8B-B14F-4D97-AF65-F5344CB8AC3E}">
        <p14:creationId xmlns:p14="http://schemas.microsoft.com/office/powerpoint/2010/main" val="4193033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6A52502E-3B99-5E44-A5FE-B9E221FC7E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5" name="TextBox 24">
            <a:extLst>
              <a:ext uri="{FF2B5EF4-FFF2-40B4-BE49-F238E27FC236}">
                <a16:creationId xmlns:a16="http://schemas.microsoft.com/office/drawing/2014/main" id="{80397441-8693-4FD7-80B4-300DFBA8A8D5}"/>
              </a:ext>
            </a:extLst>
          </p:cNvPr>
          <p:cNvSpPr txBox="1"/>
          <p:nvPr/>
        </p:nvSpPr>
        <p:spPr>
          <a:xfrm>
            <a:off x="0" y="744358"/>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Which planets do you know?</a:t>
            </a:r>
          </a:p>
        </p:txBody>
      </p:sp>
      <p:sp>
        <p:nvSpPr>
          <p:cNvPr id="32" name="TextBox 31">
            <a:extLst>
              <a:ext uri="{FF2B5EF4-FFF2-40B4-BE49-F238E27FC236}">
                <a16:creationId xmlns:a16="http://schemas.microsoft.com/office/drawing/2014/main" id="{BA6969FC-9C87-4FF1-8D33-5AE2E914F947}"/>
              </a:ext>
            </a:extLst>
          </p:cNvPr>
          <p:cNvSpPr txBox="1"/>
          <p:nvPr/>
        </p:nvSpPr>
        <p:spPr>
          <a:xfrm>
            <a:off x="9803365" y="1566890"/>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Mercury</a:t>
            </a:r>
          </a:p>
        </p:txBody>
      </p:sp>
      <p:sp>
        <p:nvSpPr>
          <p:cNvPr id="35" name="TextBox 34">
            <a:extLst>
              <a:ext uri="{FF2B5EF4-FFF2-40B4-BE49-F238E27FC236}">
                <a16:creationId xmlns:a16="http://schemas.microsoft.com/office/drawing/2014/main" id="{CC0281D8-5439-4853-93E1-F097314AE9E3}"/>
              </a:ext>
            </a:extLst>
          </p:cNvPr>
          <p:cNvSpPr txBox="1"/>
          <p:nvPr/>
        </p:nvSpPr>
        <p:spPr>
          <a:xfrm>
            <a:off x="9803365" y="2052581"/>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Venus</a:t>
            </a:r>
          </a:p>
        </p:txBody>
      </p:sp>
      <p:sp>
        <p:nvSpPr>
          <p:cNvPr id="36" name="TextBox 35">
            <a:extLst>
              <a:ext uri="{FF2B5EF4-FFF2-40B4-BE49-F238E27FC236}">
                <a16:creationId xmlns:a16="http://schemas.microsoft.com/office/drawing/2014/main" id="{8DA82CAB-7B25-44A3-B99F-6264864AA0F6}"/>
              </a:ext>
            </a:extLst>
          </p:cNvPr>
          <p:cNvSpPr txBox="1"/>
          <p:nvPr/>
        </p:nvSpPr>
        <p:spPr>
          <a:xfrm>
            <a:off x="9803365" y="2538272"/>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Earth</a:t>
            </a:r>
          </a:p>
        </p:txBody>
      </p:sp>
      <p:sp>
        <p:nvSpPr>
          <p:cNvPr id="37" name="TextBox 36">
            <a:extLst>
              <a:ext uri="{FF2B5EF4-FFF2-40B4-BE49-F238E27FC236}">
                <a16:creationId xmlns:a16="http://schemas.microsoft.com/office/drawing/2014/main" id="{0D335B42-2F83-4EF5-9AED-6CE6FBCB292E}"/>
              </a:ext>
            </a:extLst>
          </p:cNvPr>
          <p:cNvSpPr txBox="1"/>
          <p:nvPr/>
        </p:nvSpPr>
        <p:spPr>
          <a:xfrm>
            <a:off x="9803365" y="3023963"/>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Mars</a:t>
            </a:r>
          </a:p>
        </p:txBody>
      </p:sp>
      <p:sp>
        <p:nvSpPr>
          <p:cNvPr id="38" name="TextBox 37">
            <a:extLst>
              <a:ext uri="{FF2B5EF4-FFF2-40B4-BE49-F238E27FC236}">
                <a16:creationId xmlns:a16="http://schemas.microsoft.com/office/drawing/2014/main" id="{0BF1E55C-B2D3-47F0-A6E7-2578413720C7}"/>
              </a:ext>
            </a:extLst>
          </p:cNvPr>
          <p:cNvSpPr txBox="1"/>
          <p:nvPr/>
        </p:nvSpPr>
        <p:spPr>
          <a:xfrm>
            <a:off x="9803365" y="3509654"/>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Jupiter</a:t>
            </a:r>
          </a:p>
        </p:txBody>
      </p:sp>
      <p:sp>
        <p:nvSpPr>
          <p:cNvPr id="39" name="TextBox 38">
            <a:extLst>
              <a:ext uri="{FF2B5EF4-FFF2-40B4-BE49-F238E27FC236}">
                <a16:creationId xmlns:a16="http://schemas.microsoft.com/office/drawing/2014/main" id="{373AE9F6-6FC4-4447-9CB9-061B87AB13DD}"/>
              </a:ext>
            </a:extLst>
          </p:cNvPr>
          <p:cNvSpPr txBox="1"/>
          <p:nvPr/>
        </p:nvSpPr>
        <p:spPr>
          <a:xfrm>
            <a:off x="9803365" y="3995345"/>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Saturn</a:t>
            </a:r>
          </a:p>
        </p:txBody>
      </p:sp>
      <p:sp>
        <p:nvSpPr>
          <p:cNvPr id="40" name="TextBox 39">
            <a:extLst>
              <a:ext uri="{FF2B5EF4-FFF2-40B4-BE49-F238E27FC236}">
                <a16:creationId xmlns:a16="http://schemas.microsoft.com/office/drawing/2014/main" id="{721A73F6-A026-4DD5-B2DB-953A298A4D42}"/>
              </a:ext>
            </a:extLst>
          </p:cNvPr>
          <p:cNvSpPr txBox="1"/>
          <p:nvPr/>
        </p:nvSpPr>
        <p:spPr>
          <a:xfrm>
            <a:off x="9803365" y="4481036"/>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Uranus</a:t>
            </a:r>
          </a:p>
        </p:txBody>
      </p:sp>
      <p:sp>
        <p:nvSpPr>
          <p:cNvPr id="41" name="TextBox 40">
            <a:extLst>
              <a:ext uri="{FF2B5EF4-FFF2-40B4-BE49-F238E27FC236}">
                <a16:creationId xmlns:a16="http://schemas.microsoft.com/office/drawing/2014/main" id="{2268914A-13BE-4160-8DB0-F77E6CF39401}"/>
              </a:ext>
            </a:extLst>
          </p:cNvPr>
          <p:cNvSpPr txBox="1"/>
          <p:nvPr/>
        </p:nvSpPr>
        <p:spPr>
          <a:xfrm>
            <a:off x="9736794" y="4966726"/>
            <a:ext cx="1407975" cy="400110"/>
          </a:xfrm>
          <a:prstGeom prst="rect">
            <a:avLst/>
          </a:prstGeom>
          <a:noFill/>
        </p:spPr>
        <p:txBody>
          <a:bodyPr wrap="square" rtlCol="0">
            <a:spAutoFit/>
          </a:bodyPr>
          <a:lstStyle/>
          <a:p>
            <a:r>
              <a:rPr lang="en-GB" sz="2000" dirty="0">
                <a:solidFill>
                  <a:srgbClr val="252525"/>
                </a:solidFill>
                <a:latin typeface="Comic Sans MS" panose="030F0702030302020204" pitchFamily="66" charset="0"/>
              </a:rPr>
              <a:t>Neptune</a:t>
            </a:r>
          </a:p>
        </p:txBody>
      </p:sp>
      <p:sp>
        <p:nvSpPr>
          <p:cNvPr id="67" name="TextBox 66">
            <a:extLst>
              <a:ext uri="{FF2B5EF4-FFF2-40B4-BE49-F238E27FC236}">
                <a16:creationId xmlns:a16="http://schemas.microsoft.com/office/drawing/2014/main" id="{BB8D8CDE-799F-464E-A0E6-40A18F7B79E6}"/>
              </a:ext>
            </a:extLst>
          </p:cNvPr>
          <p:cNvSpPr txBox="1"/>
          <p:nvPr/>
        </p:nvSpPr>
        <p:spPr>
          <a:xfrm>
            <a:off x="1271588" y="5498136"/>
            <a:ext cx="9648825" cy="430887"/>
          </a:xfrm>
          <a:prstGeom prst="rect">
            <a:avLst/>
          </a:prstGeom>
          <a:noFill/>
        </p:spPr>
        <p:txBody>
          <a:bodyPr wrap="square" rtlCol="0">
            <a:spAutoFit/>
          </a:bodyPr>
          <a:lstStyle/>
          <a:p>
            <a:pPr algn="ctr"/>
            <a:r>
              <a:rPr lang="en-GB" sz="2200" dirty="0">
                <a:solidFill>
                  <a:srgbClr val="252525"/>
                </a:solidFill>
                <a:latin typeface="Comic Sans MS" panose="030F0702030302020204" pitchFamily="66" charset="0"/>
              </a:rPr>
              <a:t>These planets are part of our </a:t>
            </a:r>
            <a:r>
              <a:rPr lang="en-GB" sz="2200" b="1" dirty="0">
                <a:solidFill>
                  <a:srgbClr val="0070C0"/>
                </a:solidFill>
                <a:latin typeface="Comic Sans MS" panose="030F0702030302020204" pitchFamily="66" charset="0"/>
              </a:rPr>
              <a:t>solar system</a:t>
            </a:r>
            <a:r>
              <a:rPr lang="en-GB" sz="2200" dirty="0">
                <a:solidFill>
                  <a:srgbClr val="0070C0"/>
                </a:solidFill>
                <a:latin typeface="Comic Sans MS" panose="030F0702030302020204" pitchFamily="66" charset="0"/>
              </a:rPr>
              <a:t>.</a:t>
            </a:r>
          </a:p>
        </p:txBody>
      </p:sp>
      <p:pic>
        <p:nvPicPr>
          <p:cNvPr id="3" name="Picture 2">
            <a:extLst>
              <a:ext uri="{FF2B5EF4-FFF2-40B4-BE49-F238E27FC236}">
                <a16:creationId xmlns:a16="http://schemas.microsoft.com/office/drawing/2014/main" id="{38158FE0-BE35-4446-81C8-CEC3FFCF640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7517" r="3578" b="15716"/>
          <a:stretch/>
        </p:blipFill>
        <p:spPr>
          <a:xfrm>
            <a:off x="1271588" y="1630318"/>
            <a:ext cx="8207375" cy="3664114"/>
          </a:xfrm>
          <a:prstGeom prst="rect">
            <a:avLst/>
          </a:prstGeom>
        </p:spPr>
      </p:pic>
      <p:sp>
        <p:nvSpPr>
          <p:cNvPr id="27" name="TextBox 26">
            <a:extLst>
              <a:ext uri="{FF2B5EF4-FFF2-40B4-BE49-F238E27FC236}">
                <a16:creationId xmlns:a16="http://schemas.microsoft.com/office/drawing/2014/main" id="{51B1B026-3D69-AC4D-A695-E5F5CC18B728}"/>
              </a:ext>
            </a:extLst>
          </p:cNvPr>
          <p:cNvSpPr txBox="1"/>
          <p:nvPr/>
        </p:nvSpPr>
        <p:spPr>
          <a:xfrm>
            <a:off x="2709428" y="3649235"/>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Mercury</a:t>
            </a:r>
          </a:p>
        </p:txBody>
      </p:sp>
      <p:sp>
        <p:nvSpPr>
          <p:cNvPr id="28" name="TextBox 27">
            <a:extLst>
              <a:ext uri="{FF2B5EF4-FFF2-40B4-BE49-F238E27FC236}">
                <a16:creationId xmlns:a16="http://schemas.microsoft.com/office/drawing/2014/main" id="{DC878F8B-2D1C-DF47-9AD4-30786D855E64}"/>
              </a:ext>
            </a:extLst>
          </p:cNvPr>
          <p:cNvSpPr txBox="1"/>
          <p:nvPr/>
        </p:nvSpPr>
        <p:spPr>
          <a:xfrm>
            <a:off x="3133319" y="2800826"/>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Venus</a:t>
            </a:r>
          </a:p>
        </p:txBody>
      </p:sp>
      <p:sp>
        <p:nvSpPr>
          <p:cNvPr id="30" name="TextBox 29">
            <a:extLst>
              <a:ext uri="{FF2B5EF4-FFF2-40B4-BE49-F238E27FC236}">
                <a16:creationId xmlns:a16="http://schemas.microsoft.com/office/drawing/2014/main" id="{68EDFDD8-2B06-544C-8A67-A13646CAC090}"/>
              </a:ext>
            </a:extLst>
          </p:cNvPr>
          <p:cNvSpPr txBox="1"/>
          <p:nvPr/>
        </p:nvSpPr>
        <p:spPr>
          <a:xfrm>
            <a:off x="3799633" y="3740577"/>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Earth</a:t>
            </a:r>
          </a:p>
        </p:txBody>
      </p:sp>
      <p:sp>
        <p:nvSpPr>
          <p:cNvPr id="33" name="TextBox 32">
            <a:extLst>
              <a:ext uri="{FF2B5EF4-FFF2-40B4-BE49-F238E27FC236}">
                <a16:creationId xmlns:a16="http://schemas.microsoft.com/office/drawing/2014/main" id="{82C8CB93-96AE-7E4B-81FD-8F3638B47D8C}"/>
              </a:ext>
            </a:extLst>
          </p:cNvPr>
          <p:cNvSpPr txBox="1"/>
          <p:nvPr/>
        </p:nvSpPr>
        <p:spPr>
          <a:xfrm>
            <a:off x="4489098" y="2800728"/>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Mars</a:t>
            </a:r>
          </a:p>
        </p:txBody>
      </p:sp>
      <p:sp>
        <p:nvSpPr>
          <p:cNvPr id="42" name="TextBox 41">
            <a:extLst>
              <a:ext uri="{FF2B5EF4-FFF2-40B4-BE49-F238E27FC236}">
                <a16:creationId xmlns:a16="http://schemas.microsoft.com/office/drawing/2014/main" id="{79E7C9E6-522C-9B4D-B36E-4FB43B5DFA82}"/>
              </a:ext>
            </a:extLst>
          </p:cNvPr>
          <p:cNvSpPr txBox="1"/>
          <p:nvPr/>
        </p:nvSpPr>
        <p:spPr>
          <a:xfrm>
            <a:off x="5404798" y="3984319"/>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Jupiter</a:t>
            </a:r>
          </a:p>
        </p:txBody>
      </p:sp>
      <p:sp>
        <p:nvSpPr>
          <p:cNvPr id="44" name="TextBox 43">
            <a:extLst>
              <a:ext uri="{FF2B5EF4-FFF2-40B4-BE49-F238E27FC236}">
                <a16:creationId xmlns:a16="http://schemas.microsoft.com/office/drawing/2014/main" id="{136F510B-BA3C-CE42-831E-AAFB3923E272}"/>
              </a:ext>
            </a:extLst>
          </p:cNvPr>
          <p:cNvSpPr txBox="1"/>
          <p:nvPr/>
        </p:nvSpPr>
        <p:spPr>
          <a:xfrm>
            <a:off x="6634528" y="2597430"/>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Saturn</a:t>
            </a:r>
          </a:p>
        </p:txBody>
      </p:sp>
      <p:sp>
        <p:nvSpPr>
          <p:cNvPr id="46" name="TextBox 45">
            <a:extLst>
              <a:ext uri="{FF2B5EF4-FFF2-40B4-BE49-F238E27FC236}">
                <a16:creationId xmlns:a16="http://schemas.microsoft.com/office/drawing/2014/main" id="{6AA0874D-A408-DD40-A038-721E189C60A3}"/>
              </a:ext>
            </a:extLst>
          </p:cNvPr>
          <p:cNvSpPr txBox="1"/>
          <p:nvPr/>
        </p:nvSpPr>
        <p:spPr>
          <a:xfrm>
            <a:off x="7636123" y="3770861"/>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Uranus</a:t>
            </a:r>
          </a:p>
        </p:txBody>
      </p:sp>
      <p:sp>
        <p:nvSpPr>
          <p:cNvPr id="48" name="TextBox 47">
            <a:extLst>
              <a:ext uri="{FF2B5EF4-FFF2-40B4-BE49-F238E27FC236}">
                <a16:creationId xmlns:a16="http://schemas.microsoft.com/office/drawing/2014/main" id="{BA58D489-D1EC-7245-B129-340AAC0D59B3}"/>
              </a:ext>
            </a:extLst>
          </p:cNvPr>
          <p:cNvSpPr txBox="1"/>
          <p:nvPr/>
        </p:nvSpPr>
        <p:spPr>
          <a:xfrm>
            <a:off x="8417736" y="2790370"/>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Neptune</a:t>
            </a:r>
          </a:p>
        </p:txBody>
      </p:sp>
    </p:spTree>
    <p:extLst>
      <p:ext uri="{BB962C8B-B14F-4D97-AF65-F5344CB8AC3E}">
        <p14:creationId xmlns:p14="http://schemas.microsoft.com/office/powerpoint/2010/main" val="421767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2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28"/>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30"/>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3"/>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42"/>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44"/>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46"/>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2" nodeType="clickEffect">
                                  <p:stCondLst>
                                    <p:cond delay="0"/>
                                  </p:stCondLst>
                                  <p:childTnLst>
                                    <p:set>
                                      <p:cBhvr>
                                        <p:cTn id="68" dur="1" fill="hold">
                                          <p:stCondLst>
                                            <p:cond delay="0"/>
                                          </p:stCondLst>
                                        </p:cTn>
                                        <p:tgtEl>
                                          <p:spTgt spid="27"/>
                                        </p:tgtEl>
                                        <p:attrNameLst>
                                          <p:attrName>style.visibility</p:attrName>
                                        </p:attrNameLst>
                                      </p:cBhvr>
                                      <p:to>
                                        <p:strVal val="visible"/>
                                      </p:to>
                                    </p:set>
                                  </p:childTnLst>
                                </p:cTn>
                              </p:par>
                              <p:par>
                                <p:cTn id="69" presetID="1" presetClass="entr" presetSubtype="0" fill="hold" grpId="2" nodeType="with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par>
                                <p:cTn id="71" presetID="1" presetClass="entr" presetSubtype="0" fill="hold" grpId="2" nodeType="withEffect">
                                  <p:stCondLst>
                                    <p:cond delay="0"/>
                                  </p:stCondLst>
                                  <p:childTnLst>
                                    <p:set>
                                      <p:cBhvr>
                                        <p:cTn id="72" dur="1" fill="hold">
                                          <p:stCondLst>
                                            <p:cond delay="0"/>
                                          </p:stCondLst>
                                        </p:cTn>
                                        <p:tgtEl>
                                          <p:spTgt spid="30"/>
                                        </p:tgtEl>
                                        <p:attrNameLst>
                                          <p:attrName>style.visibility</p:attrName>
                                        </p:attrNameLst>
                                      </p:cBhvr>
                                      <p:to>
                                        <p:strVal val="visible"/>
                                      </p:to>
                                    </p:set>
                                  </p:childTnLst>
                                </p:cTn>
                              </p:par>
                              <p:par>
                                <p:cTn id="73" presetID="1" presetClass="entr" presetSubtype="0" fill="hold" grpId="2" nodeType="with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par>
                                <p:cTn id="75" presetID="1" presetClass="entr" presetSubtype="0" fill="hold" grpId="2" nodeType="withEffect">
                                  <p:stCondLst>
                                    <p:cond delay="0"/>
                                  </p:stCondLst>
                                  <p:childTnLst>
                                    <p:set>
                                      <p:cBhvr>
                                        <p:cTn id="76" dur="1" fill="hold">
                                          <p:stCondLst>
                                            <p:cond delay="0"/>
                                          </p:stCondLst>
                                        </p:cTn>
                                        <p:tgtEl>
                                          <p:spTgt spid="42"/>
                                        </p:tgtEl>
                                        <p:attrNameLst>
                                          <p:attrName>style.visibility</p:attrName>
                                        </p:attrNameLst>
                                      </p:cBhvr>
                                      <p:to>
                                        <p:strVal val="visible"/>
                                      </p:to>
                                    </p:set>
                                  </p:childTnLst>
                                </p:cTn>
                              </p:par>
                              <p:par>
                                <p:cTn id="77" presetID="1" presetClass="entr" presetSubtype="0" fill="hold" grpId="2" nodeType="withEffect">
                                  <p:stCondLst>
                                    <p:cond delay="0"/>
                                  </p:stCondLst>
                                  <p:childTnLst>
                                    <p:set>
                                      <p:cBhvr>
                                        <p:cTn id="78" dur="1" fill="hold">
                                          <p:stCondLst>
                                            <p:cond delay="0"/>
                                          </p:stCondLst>
                                        </p:cTn>
                                        <p:tgtEl>
                                          <p:spTgt spid="44"/>
                                        </p:tgtEl>
                                        <p:attrNameLst>
                                          <p:attrName>style.visibility</p:attrName>
                                        </p:attrNameLst>
                                      </p:cBhvr>
                                      <p:to>
                                        <p:strVal val="visible"/>
                                      </p:to>
                                    </p:set>
                                  </p:childTnLst>
                                </p:cTn>
                              </p:par>
                              <p:par>
                                <p:cTn id="79" presetID="1" presetClass="entr" presetSubtype="0" fill="hold" grpId="2" nodeType="withEffect">
                                  <p:stCondLst>
                                    <p:cond delay="0"/>
                                  </p:stCondLst>
                                  <p:childTnLst>
                                    <p:set>
                                      <p:cBhvr>
                                        <p:cTn id="80" dur="1" fill="hold">
                                          <p:stCondLst>
                                            <p:cond delay="0"/>
                                          </p:stCondLst>
                                        </p:cTn>
                                        <p:tgtEl>
                                          <p:spTgt spid="4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6" grpId="0"/>
      <p:bldP spid="37" grpId="0"/>
      <p:bldP spid="38" grpId="0"/>
      <p:bldP spid="39" grpId="0"/>
      <p:bldP spid="40" grpId="0"/>
      <p:bldP spid="41" grpId="0"/>
      <p:bldP spid="67" grpId="0"/>
      <p:bldP spid="27" grpId="0"/>
      <p:bldP spid="27" grpId="1"/>
      <p:bldP spid="27" grpId="2"/>
      <p:bldP spid="28" grpId="0"/>
      <p:bldP spid="28" grpId="1"/>
      <p:bldP spid="28" grpId="2"/>
      <p:bldP spid="30" grpId="0"/>
      <p:bldP spid="30" grpId="1"/>
      <p:bldP spid="30" grpId="2"/>
      <p:bldP spid="33" grpId="0"/>
      <p:bldP spid="33" grpId="1"/>
      <p:bldP spid="33" grpId="2"/>
      <p:bldP spid="42" grpId="0"/>
      <p:bldP spid="42" grpId="1"/>
      <p:bldP spid="42" grpId="2"/>
      <p:bldP spid="44" grpId="0"/>
      <p:bldP spid="44" grpId="1"/>
      <p:bldP spid="44" grpId="2"/>
      <p:bldP spid="46" grpId="0"/>
      <p:bldP spid="46" grpId="1"/>
      <p:bldP spid="46" grpId="2"/>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781" t="4615" r="15781" b="4385"/>
          <a:stretch/>
        </p:blipFill>
        <p:spPr>
          <a:xfrm>
            <a:off x="1271982" y="1628774"/>
            <a:ext cx="5971347" cy="4125059"/>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755462" y="1628775"/>
            <a:ext cx="3402013" cy="4105275"/>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400"/>
              </a:spcBef>
              <a:buNone/>
            </a:pPr>
            <a:r>
              <a:rPr lang="en-GB" sz="2200" b="1" dirty="0">
                <a:solidFill>
                  <a:srgbClr val="0070C0"/>
                </a:solidFill>
                <a:latin typeface="Comic Sans MS" panose="030F0702030302020204" pitchFamily="66" charset="0"/>
              </a:rPr>
              <a:t>Well done!</a:t>
            </a:r>
          </a:p>
          <a:p>
            <a:pPr marL="0" indent="0">
              <a:spcBef>
                <a:spcPts val="2400"/>
              </a:spcBef>
              <a:buNone/>
            </a:pPr>
            <a:r>
              <a:rPr lang="en-GB" sz="2200" dirty="0">
                <a:solidFill>
                  <a:srgbClr val="252525"/>
                </a:solidFill>
                <a:latin typeface="Comic Sans MS" panose="030F0702030302020204" pitchFamily="66" charset="0"/>
              </a:rPr>
              <a:t>What about the sun?</a:t>
            </a:r>
          </a:p>
        </p:txBody>
      </p:sp>
      <p:sp>
        <p:nvSpPr>
          <p:cNvPr id="5" name="TextBox 4">
            <a:extLst>
              <a:ext uri="{FF2B5EF4-FFF2-40B4-BE49-F238E27FC236}">
                <a16:creationId xmlns:a16="http://schemas.microsoft.com/office/drawing/2014/main" id="{BD7E4E7B-CEE9-0A4A-BDBA-4F788849517B}"/>
              </a:ext>
            </a:extLst>
          </p:cNvPr>
          <p:cNvSpPr txBox="1"/>
          <p:nvPr/>
        </p:nvSpPr>
        <p:spPr>
          <a:xfrm>
            <a:off x="0" y="744358"/>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Who knew the earth was a planet?</a:t>
            </a:r>
          </a:p>
        </p:txBody>
      </p:sp>
    </p:spTree>
    <p:extLst>
      <p:ext uri="{BB962C8B-B14F-4D97-AF65-F5344CB8AC3E}">
        <p14:creationId xmlns:p14="http://schemas.microsoft.com/office/powerpoint/2010/main" val="129183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97" r="21674"/>
          <a:stretch/>
        </p:blipFill>
        <p:spPr>
          <a:xfrm>
            <a:off x="1271588" y="1628774"/>
            <a:ext cx="4140200" cy="4105275"/>
          </a:xfrm>
          <a:prstGeom prst="rect">
            <a:avLst/>
          </a:prstGeom>
        </p:spPr>
      </p:pic>
      <p:sp>
        <p:nvSpPr>
          <p:cNvPr id="5" name="TextBox 4">
            <a:extLst>
              <a:ext uri="{FF2B5EF4-FFF2-40B4-BE49-F238E27FC236}">
                <a16:creationId xmlns:a16="http://schemas.microsoft.com/office/drawing/2014/main" id="{BD7E4E7B-CEE9-0A4A-BDBA-4F788849517B}"/>
              </a:ext>
            </a:extLst>
          </p:cNvPr>
          <p:cNvSpPr txBox="1"/>
          <p:nvPr/>
        </p:nvSpPr>
        <p:spPr>
          <a:xfrm>
            <a:off x="0" y="741404"/>
            <a:ext cx="12191999"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The sun</a:t>
            </a:r>
          </a:p>
        </p:txBody>
      </p:sp>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5883442" y="1628775"/>
            <a:ext cx="5181600" cy="4105275"/>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None/>
            </a:pPr>
            <a:r>
              <a:rPr lang="en-GB" sz="1850" b="1" dirty="0">
                <a:solidFill>
                  <a:srgbClr val="0070C0"/>
                </a:solidFill>
                <a:latin typeface="Comic Sans MS" panose="030F0702030302020204" pitchFamily="66" charset="0"/>
              </a:rPr>
              <a:t>Is the sun a planet?</a:t>
            </a:r>
          </a:p>
          <a:p>
            <a:pPr marL="0" indent="0">
              <a:spcBef>
                <a:spcPts val="600"/>
              </a:spcBef>
              <a:buNone/>
            </a:pPr>
            <a:r>
              <a:rPr lang="en-GB" sz="1850" dirty="0">
                <a:solidFill>
                  <a:srgbClr val="252525"/>
                </a:solidFill>
                <a:latin typeface="Comic Sans MS" panose="030F0702030302020204" pitchFamily="66" charset="0"/>
              </a:rPr>
              <a:t>No.</a:t>
            </a:r>
          </a:p>
          <a:p>
            <a:pPr marL="0" indent="0">
              <a:spcBef>
                <a:spcPts val="1200"/>
              </a:spcBef>
              <a:buNone/>
            </a:pPr>
            <a:r>
              <a:rPr lang="en-GB" sz="1850" b="1" dirty="0">
                <a:solidFill>
                  <a:srgbClr val="0070C0"/>
                </a:solidFill>
                <a:latin typeface="Comic Sans MS" panose="030F0702030302020204" pitchFamily="66" charset="0"/>
              </a:rPr>
              <a:t>What is the sun?</a:t>
            </a:r>
          </a:p>
          <a:p>
            <a:pPr marL="0" indent="0">
              <a:spcBef>
                <a:spcPts val="600"/>
              </a:spcBef>
              <a:buNone/>
            </a:pPr>
            <a:r>
              <a:rPr lang="en-GB" sz="1850" dirty="0">
                <a:solidFill>
                  <a:srgbClr val="252525"/>
                </a:solidFill>
                <a:latin typeface="Comic Sans MS" panose="030F0702030302020204" pitchFamily="66" charset="0"/>
              </a:rPr>
              <a:t>Well done! The sun is a star.</a:t>
            </a:r>
          </a:p>
          <a:p>
            <a:pPr marL="0" indent="0">
              <a:spcBef>
                <a:spcPts val="1200"/>
              </a:spcBef>
              <a:buNone/>
            </a:pPr>
            <a:r>
              <a:rPr lang="en-GB" sz="1850" b="1" dirty="0">
                <a:solidFill>
                  <a:srgbClr val="0070C0"/>
                </a:solidFill>
                <a:latin typeface="Comic Sans MS" panose="030F0702030302020204" pitchFamily="66" charset="0"/>
              </a:rPr>
              <a:t>What is a star?</a:t>
            </a:r>
          </a:p>
          <a:p>
            <a:pPr marL="0" indent="0">
              <a:spcBef>
                <a:spcPts val="600"/>
              </a:spcBef>
              <a:buNone/>
            </a:pPr>
            <a:r>
              <a:rPr lang="en-GB" sz="1850" dirty="0">
                <a:solidFill>
                  <a:srgbClr val="252525"/>
                </a:solidFill>
                <a:latin typeface="Comic Sans MS" panose="030F0702030302020204" pitchFamily="66" charset="0"/>
              </a:rPr>
              <a:t>A star is a big ball of gas, which gives off heat and light. It isn’t star-shaped!</a:t>
            </a:r>
          </a:p>
          <a:p>
            <a:pPr marL="0" indent="0">
              <a:buNone/>
            </a:pPr>
            <a:r>
              <a:rPr lang="en-GB" sz="1850" dirty="0">
                <a:solidFill>
                  <a:srgbClr val="252525"/>
                </a:solidFill>
                <a:latin typeface="Comic Sans MS" panose="030F0702030302020204" pitchFamily="66" charset="0"/>
              </a:rPr>
              <a:t>There are many other stars in the sky. We see them as tiny points of light in the sky at night.</a:t>
            </a:r>
          </a:p>
          <a:p>
            <a:pPr marL="0" indent="0">
              <a:spcBef>
                <a:spcPts val="1200"/>
              </a:spcBef>
              <a:buNone/>
            </a:pPr>
            <a:r>
              <a:rPr lang="en-GB" sz="1850" b="1" dirty="0">
                <a:solidFill>
                  <a:srgbClr val="0070C0"/>
                </a:solidFill>
                <a:latin typeface="Comic Sans MS" panose="030F0702030302020204" pitchFamily="66" charset="0"/>
              </a:rPr>
              <a:t>What should we not do as regards the sun?</a:t>
            </a:r>
          </a:p>
          <a:p>
            <a:pPr marL="0" indent="0">
              <a:spcBef>
                <a:spcPts val="600"/>
              </a:spcBef>
              <a:buNone/>
            </a:pPr>
            <a:r>
              <a:rPr lang="en-GB" sz="1850" dirty="0">
                <a:solidFill>
                  <a:srgbClr val="252525"/>
                </a:solidFill>
                <a:latin typeface="Comic Sans MS" panose="030F0702030302020204" pitchFamily="66" charset="0"/>
              </a:rPr>
              <a:t>Well done! We should not look directly at the sun, even if we’re wearing sunglasses.  </a:t>
            </a:r>
          </a:p>
        </p:txBody>
      </p:sp>
    </p:spTree>
    <p:extLst>
      <p:ext uri="{BB962C8B-B14F-4D97-AF65-F5344CB8AC3E}">
        <p14:creationId xmlns:p14="http://schemas.microsoft.com/office/powerpoint/2010/main" val="16606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3F6B78D5-A551-8344-812F-3702FFCCD7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05062FDD-79EB-472D-A24B-BE8B072EB128}"/>
              </a:ext>
            </a:extLst>
          </p:cNvPr>
          <p:cNvSpPr txBox="1"/>
          <p:nvPr/>
        </p:nvSpPr>
        <p:spPr>
          <a:xfrm>
            <a:off x="400935" y="757365"/>
            <a:ext cx="11397803" cy="430887"/>
          </a:xfrm>
          <a:prstGeom prst="rect">
            <a:avLst/>
          </a:prstGeom>
          <a:noFill/>
        </p:spPr>
        <p:txBody>
          <a:bodyPr wrap="square" rtlCol="0">
            <a:spAutoFit/>
          </a:bodyPr>
          <a:lstStyle/>
          <a:p>
            <a:pPr algn="ctr">
              <a:spcBef>
                <a:spcPts val="2000"/>
              </a:spcBef>
            </a:pPr>
            <a:r>
              <a:rPr lang="en-GB" sz="2100" dirty="0">
                <a:solidFill>
                  <a:srgbClr val="252525"/>
                </a:solidFill>
                <a:latin typeface="Comic Sans MS" panose="030F0702030302020204" pitchFamily="66" charset="0"/>
              </a:rPr>
              <a:t>The sun is the star at the centre of our solar system </a:t>
            </a:r>
          </a:p>
        </p:txBody>
      </p:sp>
      <p:pic>
        <p:nvPicPr>
          <p:cNvPr id="4" name="Picture 3">
            <a:extLst>
              <a:ext uri="{FF2B5EF4-FFF2-40B4-BE49-F238E27FC236}">
                <a16:creationId xmlns:a16="http://schemas.microsoft.com/office/drawing/2014/main" id="{78AC657B-8BF6-4B9A-BC92-5BA6630B491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56547" y="1461262"/>
            <a:ext cx="5705410" cy="3573775"/>
          </a:xfrm>
          <a:prstGeom prst="rect">
            <a:avLst/>
          </a:prstGeom>
        </p:spPr>
      </p:pic>
      <p:sp>
        <p:nvSpPr>
          <p:cNvPr id="6" name="TextBox 5">
            <a:extLst>
              <a:ext uri="{FF2B5EF4-FFF2-40B4-BE49-F238E27FC236}">
                <a16:creationId xmlns:a16="http://schemas.microsoft.com/office/drawing/2014/main" id="{F2536524-96E1-4A82-9262-C748764C5FEC}"/>
              </a:ext>
            </a:extLst>
          </p:cNvPr>
          <p:cNvSpPr txBox="1"/>
          <p:nvPr/>
        </p:nvSpPr>
        <p:spPr>
          <a:xfrm>
            <a:off x="3836" y="5293699"/>
            <a:ext cx="12192000" cy="861774"/>
          </a:xfrm>
          <a:prstGeom prst="rect">
            <a:avLst/>
          </a:prstGeom>
          <a:noFill/>
        </p:spPr>
        <p:txBody>
          <a:bodyPr wrap="square" rtlCol="0">
            <a:spAutoFit/>
          </a:bodyPr>
          <a:lstStyle/>
          <a:p>
            <a:pPr algn="ctr">
              <a:spcBef>
                <a:spcPts val="1200"/>
              </a:spcBef>
            </a:pPr>
            <a:r>
              <a:rPr lang="en-GB" sz="1900" dirty="0">
                <a:solidFill>
                  <a:srgbClr val="252525"/>
                </a:solidFill>
                <a:latin typeface="Comic Sans MS" panose="030F0702030302020204" pitchFamily="66" charset="0"/>
              </a:rPr>
              <a:t>The eight planets we’ve just looked at all travel around (or orbit) the sun.</a:t>
            </a:r>
          </a:p>
          <a:p>
            <a:pPr algn="ctr">
              <a:spcBef>
                <a:spcPts val="1200"/>
              </a:spcBef>
            </a:pPr>
            <a:r>
              <a:rPr lang="en-GB" sz="1900" dirty="0">
                <a:solidFill>
                  <a:srgbClr val="252525"/>
                </a:solidFill>
                <a:latin typeface="Comic Sans MS" panose="030F0702030302020204" pitchFamily="66" charset="0"/>
              </a:rPr>
              <a:t>Each orbit follows a set journey. The white rings show the path of each planet’s orbit. </a:t>
            </a:r>
          </a:p>
        </p:txBody>
      </p:sp>
    </p:spTree>
    <p:extLst>
      <p:ext uri="{BB962C8B-B14F-4D97-AF65-F5344CB8AC3E}">
        <p14:creationId xmlns:p14="http://schemas.microsoft.com/office/powerpoint/2010/main" val="398245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3F6B78D5-A551-8344-812F-3702FFCCD7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05062FDD-79EB-472D-A24B-BE8B072EB128}"/>
              </a:ext>
            </a:extLst>
          </p:cNvPr>
          <p:cNvSpPr txBox="1"/>
          <p:nvPr/>
        </p:nvSpPr>
        <p:spPr>
          <a:xfrm>
            <a:off x="400381" y="635820"/>
            <a:ext cx="11397803" cy="553998"/>
          </a:xfrm>
          <a:prstGeom prst="rect">
            <a:avLst/>
          </a:prstGeom>
          <a:noFill/>
        </p:spPr>
        <p:txBody>
          <a:bodyPr wrap="square" rtlCol="0">
            <a:spAutoFit/>
          </a:bodyPr>
          <a:lstStyle/>
          <a:p>
            <a:pPr algn="ctr">
              <a:spcBef>
                <a:spcPts val="2000"/>
              </a:spcBef>
            </a:pPr>
            <a:r>
              <a:rPr lang="en-GB" sz="3000" b="1" dirty="0">
                <a:solidFill>
                  <a:srgbClr val="0070C0"/>
                </a:solidFill>
                <a:latin typeface="Comic Sans MS" panose="030F0702030302020204" pitchFamily="66" charset="0"/>
              </a:rPr>
              <a:t>Has anyone heard of Pluto?</a:t>
            </a:r>
          </a:p>
        </p:txBody>
      </p:sp>
      <p:sp>
        <p:nvSpPr>
          <p:cNvPr id="6" name="TextBox 5">
            <a:extLst>
              <a:ext uri="{FF2B5EF4-FFF2-40B4-BE49-F238E27FC236}">
                <a16:creationId xmlns:a16="http://schemas.microsoft.com/office/drawing/2014/main" id="{F2536524-96E1-4A82-9262-C748764C5FEC}"/>
              </a:ext>
            </a:extLst>
          </p:cNvPr>
          <p:cNvSpPr txBox="1"/>
          <p:nvPr/>
        </p:nvSpPr>
        <p:spPr>
          <a:xfrm>
            <a:off x="673907" y="4762848"/>
            <a:ext cx="10836775" cy="1384995"/>
          </a:xfrm>
          <a:prstGeom prst="rect">
            <a:avLst/>
          </a:prstGeom>
          <a:noFill/>
        </p:spPr>
        <p:txBody>
          <a:bodyPr wrap="square" rtlCol="0">
            <a:spAutoFit/>
          </a:bodyPr>
          <a:lstStyle/>
          <a:p>
            <a:pPr algn="ctr">
              <a:spcBef>
                <a:spcPts val="1200"/>
              </a:spcBef>
            </a:pPr>
            <a:r>
              <a:rPr lang="en-GB" sz="1850" dirty="0">
                <a:solidFill>
                  <a:srgbClr val="252525"/>
                </a:solidFill>
                <a:latin typeface="Comic Sans MS" panose="030F0702030302020204" pitchFamily="66" charset="0"/>
              </a:rPr>
              <a:t>We used to think Pluto was a planet. But Pluto’s orbit is full of obstacles, such as asteroids, which get in its way. The other eight planets (and all real planets) have a clear path around the sun, because asteroids and other obstacles were bumped out of their orbit billions of years ago.</a:t>
            </a:r>
          </a:p>
          <a:p>
            <a:pPr algn="ctr">
              <a:spcBef>
                <a:spcPts val="1200"/>
              </a:spcBef>
            </a:pPr>
            <a:r>
              <a:rPr lang="en-GB" sz="1850" dirty="0">
                <a:solidFill>
                  <a:srgbClr val="252525"/>
                </a:solidFill>
                <a:latin typeface="Comic Sans MS" panose="030F0702030302020204" pitchFamily="66" charset="0"/>
              </a:rPr>
              <a:t>Pluto is a ‘dwarf planet’.</a:t>
            </a:r>
          </a:p>
        </p:txBody>
      </p:sp>
      <p:pic>
        <p:nvPicPr>
          <p:cNvPr id="35" name="Picture 34">
            <a:extLst>
              <a:ext uri="{FF2B5EF4-FFF2-40B4-BE49-F238E27FC236}">
                <a16:creationId xmlns:a16="http://schemas.microsoft.com/office/drawing/2014/main" id="{09DE1AA2-0815-1148-A152-7CABE6211813}"/>
              </a:ext>
            </a:extLst>
          </p:cNvPr>
          <p:cNvPicPr>
            <a:picLocks noChangeAspect="1"/>
          </p:cNvPicPr>
          <p:nvPr/>
        </p:nvPicPr>
        <p:blipFill>
          <a:blip r:embed="rId4" cstate="screen">
            <a:extLst>
              <a:ext uri="{28A0092B-C50C-407E-A947-70E740481C1C}">
                <a14:useLocalDpi xmlns:a14="http://schemas.microsoft.com/office/drawing/2010/main"/>
              </a:ext>
            </a:extLst>
          </a:blip>
          <a:srcRect t="26041" b="26041"/>
          <a:stretch/>
        </p:blipFill>
        <p:spPr>
          <a:xfrm>
            <a:off x="1815850" y="1852629"/>
            <a:ext cx="8567738" cy="2646947"/>
          </a:xfrm>
          <a:prstGeom prst="rect">
            <a:avLst/>
          </a:prstGeom>
        </p:spPr>
      </p:pic>
      <p:pic>
        <p:nvPicPr>
          <p:cNvPr id="33" name="Picture 32">
            <a:extLst>
              <a:ext uri="{FF2B5EF4-FFF2-40B4-BE49-F238E27FC236}">
                <a16:creationId xmlns:a16="http://schemas.microsoft.com/office/drawing/2014/main" id="{23FE3376-6BA0-514D-840A-CE7BA52B14D6}"/>
              </a:ext>
            </a:extLst>
          </p:cNvPr>
          <p:cNvPicPr>
            <a:picLocks noChangeAspect="1"/>
          </p:cNvPicPr>
          <p:nvPr/>
        </p:nvPicPr>
        <p:blipFill>
          <a:blip r:embed="rId5" cstate="screen">
            <a:extLst>
              <a:ext uri="{28A0092B-C50C-407E-A947-70E740481C1C}">
                <a14:useLocalDpi xmlns:a14="http://schemas.microsoft.com/office/drawing/2010/main"/>
              </a:ext>
            </a:extLst>
          </a:blip>
          <a:srcRect t="26041" b="26041"/>
          <a:stretch/>
        </p:blipFill>
        <p:spPr>
          <a:xfrm>
            <a:off x="1815850" y="1852629"/>
            <a:ext cx="8567738" cy="2646947"/>
          </a:xfrm>
          <a:prstGeom prst="rect">
            <a:avLst/>
          </a:prstGeom>
        </p:spPr>
      </p:pic>
      <p:sp>
        <p:nvSpPr>
          <p:cNvPr id="8" name="TextBox 7">
            <a:extLst>
              <a:ext uri="{FF2B5EF4-FFF2-40B4-BE49-F238E27FC236}">
                <a16:creationId xmlns:a16="http://schemas.microsoft.com/office/drawing/2014/main" id="{86EE427F-D9B8-47A4-86EF-D77872BFD7E7}"/>
              </a:ext>
            </a:extLst>
          </p:cNvPr>
          <p:cNvSpPr txBox="1"/>
          <p:nvPr/>
        </p:nvSpPr>
        <p:spPr>
          <a:xfrm>
            <a:off x="451602" y="1237927"/>
            <a:ext cx="11397803" cy="400110"/>
          </a:xfrm>
          <a:prstGeom prst="rect">
            <a:avLst/>
          </a:prstGeom>
          <a:noFill/>
        </p:spPr>
        <p:txBody>
          <a:bodyPr wrap="square" rtlCol="0">
            <a:spAutoFit/>
          </a:bodyPr>
          <a:lstStyle/>
          <a:p>
            <a:pPr algn="ctr">
              <a:spcBef>
                <a:spcPts val="2000"/>
              </a:spcBef>
            </a:pPr>
            <a:r>
              <a:rPr lang="en-GB" sz="2000" dirty="0">
                <a:solidFill>
                  <a:srgbClr val="252525"/>
                </a:solidFill>
                <a:latin typeface="Comic Sans MS" panose="030F0702030302020204" pitchFamily="66" charset="0"/>
              </a:rPr>
              <a:t>Pluto is on the edge of our solar system.</a:t>
            </a:r>
          </a:p>
        </p:txBody>
      </p:sp>
      <p:sp>
        <p:nvSpPr>
          <p:cNvPr id="25" name="TextBox 24">
            <a:extLst>
              <a:ext uri="{FF2B5EF4-FFF2-40B4-BE49-F238E27FC236}">
                <a16:creationId xmlns:a16="http://schemas.microsoft.com/office/drawing/2014/main" id="{9ECDDA1E-0F63-B446-9566-289EA43F0C9B}"/>
              </a:ext>
            </a:extLst>
          </p:cNvPr>
          <p:cNvSpPr txBox="1"/>
          <p:nvPr/>
        </p:nvSpPr>
        <p:spPr>
          <a:xfrm>
            <a:off x="3254778" y="3404156"/>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Mercury</a:t>
            </a:r>
          </a:p>
        </p:txBody>
      </p:sp>
      <p:sp>
        <p:nvSpPr>
          <p:cNvPr id="26" name="TextBox 25">
            <a:extLst>
              <a:ext uri="{FF2B5EF4-FFF2-40B4-BE49-F238E27FC236}">
                <a16:creationId xmlns:a16="http://schemas.microsoft.com/office/drawing/2014/main" id="{8EF60342-2EB1-2846-93C9-8C789EADE1CB}"/>
              </a:ext>
            </a:extLst>
          </p:cNvPr>
          <p:cNvSpPr txBox="1"/>
          <p:nvPr/>
        </p:nvSpPr>
        <p:spPr>
          <a:xfrm>
            <a:off x="3678669" y="2555747"/>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Venus</a:t>
            </a:r>
          </a:p>
        </p:txBody>
      </p:sp>
      <p:sp>
        <p:nvSpPr>
          <p:cNvPr id="27" name="TextBox 26">
            <a:extLst>
              <a:ext uri="{FF2B5EF4-FFF2-40B4-BE49-F238E27FC236}">
                <a16:creationId xmlns:a16="http://schemas.microsoft.com/office/drawing/2014/main" id="{6C9B936F-FF7D-EA4A-92C0-E4B66D363D9B}"/>
              </a:ext>
            </a:extLst>
          </p:cNvPr>
          <p:cNvSpPr txBox="1"/>
          <p:nvPr/>
        </p:nvSpPr>
        <p:spPr>
          <a:xfrm>
            <a:off x="4344983" y="3495498"/>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Earth</a:t>
            </a:r>
          </a:p>
        </p:txBody>
      </p:sp>
      <p:sp>
        <p:nvSpPr>
          <p:cNvPr id="28" name="TextBox 27">
            <a:extLst>
              <a:ext uri="{FF2B5EF4-FFF2-40B4-BE49-F238E27FC236}">
                <a16:creationId xmlns:a16="http://schemas.microsoft.com/office/drawing/2014/main" id="{B9A0ADBB-2859-1144-88A9-6A92508B6A50}"/>
              </a:ext>
            </a:extLst>
          </p:cNvPr>
          <p:cNvSpPr txBox="1"/>
          <p:nvPr/>
        </p:nvSpPr>
        <p:spPr>
          <a:xfrm>
            <a:off x="5034448" y="2555649"/>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Mars</a:t>
            </a:r>
          </a:p>
        </p:txBody>
      </p:sp>
      <p:sp>
        <p:nvSpPr>
          <p:cNvPr id="29" name="TextBox 28">
            <a:extLst>
              <a:ext uri="{FF2B5EF4-FFF2-40B4-BE49-F238E27FC236}">
                <a16:creationId xmlns:a16="http://schemas.microsoft.com/office/drawing/2014/main" id="{6B7D5195-BC53-AF47-A5EE-23B1C091FCCB}"/>
              </a:ext>
            </a:extLst>
          </p:cNvPr>
          <p:cNvSpPr txBox="1"/>
          <p:nvPr/>
        </p:nvSpPr>
        <p:spPr>
          <a:xfrm>
            <a:off x="5950148" y="3739240"/>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Jupiter</a:t>
            </a:r>
          </a:p>
        </p:txBody>
      </p:sp>
      <p:sp>
        <p:nvSpPr>
          <p:cNvPr id="30" name="TextBox 29">
            <a:extLst>
              <a:ext uri="{FF2B5EF4-FFF2-40B4-BE49-F238E27FC236}">
                <a16:creationId xmlns:a16="http://schemas.microsoft.com/office/drawing/2014/main" id="{C4B1F266-4C9E-3749-81E5-B374D1A6A762}"/>
              </a:ext>
            </a:extLst>
          </p:cNvPr>
          <p:cNvSpPr txBox="1"/>
          <p:nvPr/>
        </p:nvSpPr>
        <p:spPr>
          <a:xfrm>
            <a:off x="7179878" y="2352351"/>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Saturn</a:t>
            </a:r>
          </a:p>
        </p:txBody>
      </p:sp>
      <p:sp>
        <p:nvSpPr>
          <p:cNvPr id="31" name="TextBox 30">
            <a:extLst>
              <a:ext uri="{FF2B5EF4-FFF2-40B4-BE49-F238E27FC236}">
                <a16:creationId xmlns:a16="http://schemas.microsoft.com/office/drawing/2014/main" id="{7CFB8D24-2E33-2840-ABC9-A5F68DA21BF9}"/>
              </a:ext>
            </a:extLst>
          </p:cNvPr>
          <p:cNvSpPr txBox="1"/>
          <p:nvPr/>
        </p:nvSpPr>
        <p:spPr>
          <a:xfrm>
            <a:off x="8181473" y="3525782"/>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Uranus</a:t>
            </a:r>
          </a:p>
        </p:txBody>
      </p:sp>
      <p:sp>
        <p:nvSpPr>
          <p:cNvPr id="32" name="TextBox 31">
            <a:extLst>
              <a:ext uri="{FF2B5EF4-FFF2-40B4-BE49-F238E27FC236}">
                <a16:creationId xmlns:a16="http://schemas.microsoft.com/office/drawing/2014/main" id="{77DC853C-1962-3145-AA73-18033BCD2169}"/>
              </a:ext>
            </a:extLst>
          </p:cNvPr>
          <p:cNvSpPr txBox="1"/>
          <p:nvPr/>
        </p:nvSpPr>
        <p:spPr>
          <a:xfrm>
            <a:off x="8963086" y="2545291"/>
            <a:ext cx="821225" cy="292388"/>
          </a:xfrm>
          <a:prstGeom prst="rect">
            <a:avLst/>
          </a:prstGeom>
          <a:noFill/>
        </p:spPr>
        <p:txBody>
          <a:bodyPr wrap="square" rtlCol="0" anchor="ctr" anchorCtr="0">
            <a:spAutoFit/>
          </a:bodyPr>
          <a:lstStyle/>
          <a:p>
            <a:pPr algn="ctr"/>
            <a:r>
              <a:rPr lang="en-GB" sz="1300" dirty="0">
                <a:solidFill>
                  <a:schemeClr val="bg1"/>
                </a:solidFill>
                <a:latin typeface="Arial" panose="020B0604020202020204" pitchFamily="34" charset="0"/>
                <a:cs typeface="Arial" panose="020B0604020202020204" pitchFamily="34" charset="0"/>
              </a:rPr>
              <a:t>Neptune</a:t>
            </a:r>
          </a:p>
        </p:txBody>
      </p:sp>
      <p:sp>
        <p:nvSpPr>
          <p:cNvPr id="34" name="TextBox 33">
            <a:extLst>
              <a:ext uri="{FF2B5EF4-FFF2-40B4-BE49-F238E27FC236}">
                <a16:creationId xmlns:a16="http://schemas.microsoft.com/office/drawing/2014/main" id="{CC7E19AF-4D2A-A04F-BD41-CD5B053945F7}"/>
              </a:ext>
            </a:extLst>
          </p:cNvPr>
          <p:cNvSpPr txBox="1"/>
          <p:nvPr/>
        </p:nvSpPr>
        <p:spPr>
          <a:xfrm>
            <a:off x="9602111" y="3299510"/>
            <a:ext cx="821225" cy="323165"/>
          </a:xfrm>
          <a:prstGeom prst="rect">
            <a:avLst/>
          </a:prstGeom>
          <a:noFill/>
        </p:spPr>
        <p:txBody>
          <a:bodyPr wrap="square" rtlCol="0" anchor="ctr" anchorCtr="0">
            <a:spAutoFit/>
          </a:bodyPr>
          <a:lstStyle/>
          <a:p>
            <a:pPr algn="ctr"/>
            <a:r>
              <a:rPr lang="en-GB" sz="1500" b="1" dirty="0">
                <a:solidFill>
                  <a:schemeClr val="bg1"/>
                </a:solidFill>
                <a:latin typeface="Arial" panose="020B0604020202020204" pitchFamily="34" charset="0"/>
                <a:cs typeface="Arial" panose="020B0604020202020204" pitchFamily="34" charset="0"/>
              </a:rPr>
              <a:t>Pluto</a:t>
            </a:r>
          </a:p>
        </p:txBody>
      </p:sp>
    </p:spTree>
    <p:extLst>
      <p:ext uri="{BB962C8B-B14F-4D97-AF65-F5344CB8AC3E}">
        <p14:creationId xmlns:p14="http://schemas.microsoft.com/office/powerpoint/2010/main" val="2593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359677" y="1449873"/>
            <a:ext cx="5148317" cy="4105275"/>
          </a:xfrm>
          <a:prstGeom prst="rect">
            <a:avLst/>
          </a:prstGeom>
          <a:noFill/>
        </p:spPr>
        <p:txBody>
          <a:bodyPr wrap="square" lIns="0" tIns="0" rIns="0" bIns="0" rtlCol="0" anchor="ctr" anchorCtr="0">
            <a:noAutofit/>
          </a:bodyPr>
          <a:lstStyle/>
          <a:p>
            <a:pPr>
              <a:spcBef>
                <a:spcPts val="1800"/>
              </a:spcBef>
            </a:pPr>
            <a:r>
              <a:rPr lang="en-GB" sz="2100" b="1" dirty="0">
                <a:solidFill>
                  <a:srgbClr val="0070C0"/>
                </a:solidFill>
                <a:latin typeface="Comic Sans MS" panose="030F0702030302020204" pitchFamily="66" charset="0"/>
              </a:rPr>
              <a:t>Is the moon a star?</a:t>
            </a:r>
          </a:p>
          <a:p>
            <a:pPr>
              <a:spcBef>
                <a:spcPts val="1000"/>
              </a:spcBef>
            </a:pPr>
            <a:r>
              <a:rPr lang="en-GB" sz="2100" dirty="0">
                <a:solidFill>
                  <a:srgbClr val="252525"/>
                </a:solidFill>
                <a:latin typeface="Comic Sans MS" panose="030F0702030302020204" pitchFamily="66" charset="0"/>
              </a:rPr>
              <a:t>No.</a:t>
            </a:r>
          </a:p>
          <a:p>
            <a:pPr>
              <a:spcBef>
                <a:spcPts val="1800"/>
              </a:spcBef>
            </a:pPr>
            <a:r>
              <a:rPr lang="en-GB" sz="2100" b="1" dirty="0">
                <a:solidFill>
                  <a:srgbClr val="0070C0"/>
                </a:solidFill>
                <a:latin typeface="Comic Sans MS" panose="030F0702030302020204" pitchFamily="66" charset="0"/>
              </a:rPr>
              <a:t>Is the moon a planet?</a:t>
            </a:r>
          </a:p>
          <a:p>
            <a:pPr>
              <a:spcBef>
                <a:spcPts val="1000"/>
              </a:spcBef>
            </a:pPr>
            <a:r>
              <a:rPr lang="en-GB" sz="2100" dirty="0">
                <a:solidFill>
                  <a:srgbClr val="252525"/>
                </a:solidFill>
                <a:latin typeface="Comic Sans MS" panose="030F0702030302020204" pitchFamily="66" charset="0"/>
              </a:rPr>
              <a:t>No.</a:t>
            </a:r>
          </a:p>
          <a:p>
            <a:pPr>
              <a:spcBef>
                <a:spcPts val="1800"/>
              </a:spcBef>
            </a:pPr>
            <a:r>
              <a:rPr lang="en-GB" sz="2100" dirty="0">
                <a:solidFill>
                  <a:srgbClr val="252525"/>
                </a:solidFill>
                <a:latin typeface="Comic Sans MS" panose="030F0702030302020204" pitchFamily="66" charset="0"/>
              </a:rPr>
              <a:t>The moon is a </a:t>
            </a:r>
            <a:r>
              <a:rPr lang="en-GB" sz="2100" b="1" dirty="0">
                <a:solidFill>
                  <a:srgbClr val="252525"/>
                </a:solidFill>
                <a:latin typeface="Comic Sans MS" panose="030F0702030302020204" pitchFamily="66" charset="0"/>
              </a:rPr>
              <a:t>satellite.</a:t>
            </a:r>
          </a:p>
          <a:p>
            <a:pPr>
              <a:spcBef>
                <a:spcPts val="1800"/>
              </a:spcBef>
            </a:pPr>
            <a:r>
              <a:rPr lang="en-GB" sz="2100" dirty="0">
                <a:solidFill>
                  <a:srgbClr val="252525"/>
                </a:solidFill>
                <a:latin typeface="Comic Sans MS" panose="030F0702030302020204" pitchFamily="66" charset="0"/>
              </a:rPr>
              <a:t>Moons orbit planets. </a:t>
            </a:r>
          </a:p>
          <a:p>
            <a:pPr>
              <a:spcBef>
                <a:spcPts val="1800"/>
              </a:spcBef>
            </a:pPr>
            <a:r>
              <a:rPr lang="en-GB" sz="2100" b="1" dirty="0">
                <a:solidFill>
                  <a:srgbClr val="0070C0"/>
                </a:solidFill>
                <a:latin typeface="Comic Sans MS" panose="030F0702030302020204" pitchFamily="66" charset="0"/>
              </a:rPr>
              <a:t>Which planet does our moon orbit?</a:t>
            </a:r>
          </a:p>
        </p:txBody>
      </p:sp>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791470"/>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0070C0"/>
                </a:solidFill>
                <a:latin typeface="Comic Sans MS" panose="030F0702030302020204" pitchFamily="66" charset="0"/>
                <a:cs typeface="Arial" panose="020B0604020202020204" pitchFamily="34" charset="0"/>
              </a:rPr>
              <a:t>The moon</a:t>
            </a:r>
          </a:p>
        </p:txBody>
      </p:sp>
      <p:pic>
        <p:nvPicPr>
          <p:cNvPr id="3" name="Picture 2" descr="A picture containing sky, outdoor, nature, mountain&#10;&#10;Description automatically generated">
            <a:extLst>
              <a:ext uri="{FF2B5EF4-FFF2-40B4-BE49-F238E27FC236}">
                <a16:creationId xmlns:a16="http://schemas.microsoft.com/office/drawing/2014/main" id="{F9067FA5-211A-8747-B494-D969589730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7646" t="19151" r="10614" b="50485"/>
          <a:stretch/>
        </p:blipFill>
        <p:spPr>
          <a:xfrm>
            <a:off x="1271589" y="1724489"/>
            <a:ext cx="4608512" cy="3556042"/>
          </a:xfrm>
          <a:prstGeom prst="rect">
            <a:avLst/>
          </a:prstGeom>
        </p:spPr>
      </p:pic>
    </p:spTree>
    <p:extLst>
      <p:ext uri="{BB962C8B-B14F-4D97-AF65-F5344CB8AC3E}">
        <p14:creationId xmlns:p14="http://schemas.microsoft.com/office/powerpoint/2010/main" val="96779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8">
      <a:dk1>
        <a:srgbClr val="252525"/>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26496</TotalTime>
  <Words>1134</Words>
  <Application>Microsoft Office PowerPoint</Application>
  <PresentationFormat>Widescreen</PresentationFormat>
  <Paragraphs>139</Paragraphs>
  <Slides>23</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Comic Sans MS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716</cp:revision>
  <dcterms:created xsi:type="dcterms:W3CDTF">2021-01-11T17:47:06Z</dcterms:created>
  <dcterms:modified xsi:type="dcterms:W3CDTF">2023-03-10T11:48:21Z</dcterms:modified>
</cp:coreProperties>
</file>