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6"/>
  </p:notesMasterIdLst>
  <p:sldIdLst>
    <p:sldId id="330" r:id="rId3"/>
    <p:sldId id="321" r:id="rId4"/>
    <p:sldId id="260" r:id="rId5"/>
    <p:sldId id="264" r:id="rId6"/>
    <p:sldId id="324" r:id="rId7"/>
    <p:sldId id="267" r:id="rId8"/>
    <p:sldId id="268" r:id="rId9"/>
    <p:sldId id="262" r:id="rId10"/>
    <p:sldId id="325" r:id="rId11"/>
    <p:sldId id="274" r:id="rId12"/>
    <p:sldId id="270" r:id="rId13"/>
    <p:sldId id="284" r:id="rId14"/>
    <p:sldId id="272" r:id="rId15"/>
    <p:sldId id="331" r:id="rId16"/>
    <p:sldId id="277" r:id="rId17"/>
    <p:sldId id="293" r:id="rId18"/>
    <p:sldId id="294" r:id="rId19"/>
    <p:sldId id="279" r:id="rId20"/>
    <p:sldId id="281" r:id="rId21"/>
    <p:sldId id="278" r:id="rId22"/>
    <p:sldId id="280" r:id="rId23"/>
    <p:sldId id="273" r:id="rId24"/>
    <p:sldId id="285" r:id="rId25"/>
    <p:sldId id="286" r:id="rId26"/>
    <p:sldId id="288" r:id="rId27"/>
    <p:sldId id="290" r:id="rId28"/>
    <p:sldId id="328" r:id="rId29"/>
    <p:sldId id="327" r:id="rId30"/>
    <p:sldId id="332" r:id="rId31"/>
    <p:sldId id="287" r:id="rId32"/>
    <p:sldId id="292" r:id="rId33"/>
    <p:sldId id="323" r:id="rId34"/>
    <p:sldId id="32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75" userDrawn="1">
          <p15:clr>
            <a:srgbClr val="A4A3A4"/>
          </p15:clr>
        </p15:guide>
        <p15:guide id="7" pos="6879" userDrawn="1">
          <p15:clr>
            <a:srgbClr val="A4A3A4"/>
          </p15:clr>
        </p15:guide>
        <p15:guide id="11" pos="3931" userDrawn="1">
          <p15:clr>
            <a:srgbClr val="A4A3A4"/>
          </p15:clr>
        </p15:guide>
        <p15:guide id="12" orient="horz" pos="709" userDrawn="1">
          <p15:clr>
            <a:srgbClr val="A4A3A4"/>
          </p15:clr>
        </p15:guide>
        <p15:guide id="14" orient="horz" pos="2160" userDrawn="1">
          <p15:clr>
            <a:srgbClr val="A4A3A4"/>
          </p15:clr>
        </p15:guide>
        <p15:guide id="17" pos="801" userDrawn="1">
          <p15:clr>
            <a:srgbClr val="A4A3A4"/>
          </p15:clr>
        </p15:guide>
        <p15:guide id="18" orient="horz" pos="913" userDrawn="1">
          <p15:clr>
            <a:srgbClr val="A4A3A4"/>
          </p15:clr>
        </p15:guide>
        <p15:guide id="19" orient="horz" pos="36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 initials="C" lastIdx="1" clrIdx="0">
    <p:extLst>
      <p:ext uri="{19B8F6BF-5375-455C-9EA6-DF929625EA0E}">
        <p15:presenceInfo xmlns:p15="http://schemas.microsoft.com/office/powerpoint/2012/main" userId="Ceci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A6F"/>
    <a:srgbClr val="39AB47"/>
    <a:srgbClr val="951B81"/>
    <a:srgbClr val="3692C4"/>
    <a:srgbClr val="D92229"/>
    <a:srgbClr val="D9222A"/>
    <a:srgbClr val="272626"/>
    <a:srgbClr val="3FAA4C"/>
    <a:srgbClr val="41AE62"/>
    <a:srgbClr val="C9D9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020" autoAdjust="0"/>
    <p:restoredTop sz="94599" autoAdjust="0"/>
  </p:normalViewPr>
  <p:slideViewPr>
    <p:cSldViewPr snapToGrid="0" snapToObjects="1">
      <p:cViewPr varScale="1">
        <p:scale>
          <a:sx n="92" d="100"/>
          <a:sy n="92" d="100"/>
        </p:scale>
        <p:origin x="200" y="192"/>
      </p:cViewPr>
      <p:guideLst>
        <p:guide orient="horz" pos="3475"/>
        <p:guide pos="6879"/>
        <p:guide pos="3931"/>
        <p:guide orient="horz" pos="709"/>
        <p:guide orient="horz" pos="2160"/>
        <p:guide pos="801"/>
        <p:guide orient="horz" pos="913"/>
        <p:guide orient="horz" pos="3634"/>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266349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678724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496495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205208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921290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020134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1555836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487200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1435610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92992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33593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505276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401941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4076780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2533615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1874437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4867299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1185359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1654170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3621566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725807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457906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3170002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27993789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2634833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44934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475391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1087837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3107484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 You can keep a record of the questions on the last question slide.</a:t>
            </a: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518084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852091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123F3-3054-D245-A7FB-D5FD9087187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AAC4445-F67D-4042-B4BD-0CFD35953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AFE7AA5-4869-0F43-8C8C-4D2283B5DA4F}"/>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5" name="Footer Placeholder 4">
            <a:extLst>
              <a:ext uri="{FF2B5EF4-FFF2-40B4-BE49-F238E27FC236}">
                <a16:creationId xmlns:a16="http://schemas.microsoft.com/office/drawing/2014/main" id="{66A5AD63-534E-E94D-B0F1-CE3685531A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872A-EC1F-3644-B297-D03216C59B7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8634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163D5-F302-9D40-B88F-5A6274087A2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DA01E1-FBDA-ED4B-BDDA-1BF4CB1B2B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3B99A91-5DA0-B848-8F38-2EC3883D2B55}"/>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5" name="Footer Placeholder 4">
            <a:extLst>
              <a:ext uri="{FF2B5EF4-FFF2-40B4-BE49-F238E27FC236}">
                <a16:creationId xmlns:a16="http://schemas.microsoft.com/office/drawing/2014/main" id="{F4255C4E-0FC0-8C45-AED4-E9AB3CE9DA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45110-9254-A645-8E84-F795249F3D2B}"/>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992931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8F768-7991-A54F-BEF7-374CF13EF12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85FCF98-7D57-6842-97E4-80C2DC4FE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40BC1B-FBB5-9C4A-A441-86B1FA668AD3}"/>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5" name="Footer Placeholder 4">
            <a:extLst>
              <a:ext uri="{FF2B5EF4-FFF2-40B4-BE49-F238E27FC236}">
                <a16:creationId xmlns:a16="http://schemas.microsoft.com/office/drawing/2014/main" id="{6A5DDF3B-B3DD-4342-83EB-E3F681534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E5753-AAD6-AA4A-96AD-E91016D8EEF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067610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33134-21D7-F948-A59E-635462F5BC7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0763FCB-8CBE-AF44-944C-DE6E01E03F9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452DD4F-F7BA-B946-B0AE-BA18D3072A2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CE10A7-A56D-804F-A825-B928F8A554AB}"/>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6" name="Footer Placeholder 5">
            <a:extLst>
              <a:ext uri="{FF2B5EF4-FFF2-40B4-BE49-F238E27FC236}">
                <a16:creationId xmlns:a16="http://schemas.microsoft.com/office/drawing/2014/main" id="{3469DFB5-1707-8C45-8A1C-85F0AA78C2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522461-BD18-8749-ADE0-30495C080C4D}"/>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21684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395C-95CD-E44B-90AD-035769BE42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4A44657-46B4-CF46-91EE-E75FBB994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6D53BFF-C8A9-9E45-B4DC-2374D9635FD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2C05BF3-E148-A34F-89B0-776A0B18E1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E0E1353-3235-2A4A-9CB4-861F34BC024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39E5377-60A3-0E4C-BE0D-5B0C65630CD9}"/>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8" name="Footer Placeholder 7">
            <a:extLst>
              <a:ext uri="{FF2B5EF4-FFF2-40B4-BE49-F238E27FC236}">
                <a16:creationId xmlns:a16="http://schemas.microsoft.com/office/drawing/2014/main" id="{3DFB8589-CE29-0947-ADF0-E27C6F42E79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4EA3F6-0EF6-F149-ABFC-633677FF2AA9}"/>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585165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96B28-5AE7-5940-858A-D0B5878443F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4F818A9-75E3-434B-BF03-BABBEA920963}"/>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4" name="Footer Placeholder 3">
            <a:extLst>
              <a:ext uri="{FF2B5EF4-FFF2-40B4-BE49-F238E27FC236}">
                <a16:creationId xmlns:a16="http://schemas.microsoft.com/office/drawing/2014/main" id="{CD36B67F-F9E2-B247-BB7E-5BEF58DA76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E6496F-8A4B-AD4B-BA09-3535872A85F8}"/>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6879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73C1ED-A227-D14A-9124-A7D0C091B349}"/>
              </a:ext>
            </a:extLst>
          </p:cNvPr>
          <p:cNvSpPr/>
          <p:nvPr userDrawn="1"/>
        </p:nvSpPr>
        <p:spPr>
          <a:xfrm>
            <a:off x="0" y="0"/>
            <a:ext cx="12192000" cy="6858000"/>
          </a:xfrm>
          <a:prstGeom prst="rect">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D0F99BBD-3D7F-1A44-A560-3167F6591B6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89468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DD471-F1D0-234E-9909-B386C684A99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7840C92-567F-364E-B1A5-3DA45978D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4CBC14-6A5A-2C46-A2BB-CF76AC259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44ACF7-AA88-3748-9D58-A92C1B202B57}"/>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6" name="Footer Placeholder 5">
            <a:extLst>
              <a:ext uri="{FF2B5EF4-FFF2-40B4-BE49-F238E27FC236}">
                <a16:creationId xmlns:a16="http://schemas.microsoft.com/office/drawing/2014/main" id="{9CDA3E0F-8B25-3044-8D69-7BFBF6513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C4C5B8-2B6D-3D41-9BF1-13171A86C83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3664770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5AA5-08F4-3142-B98D-DF28E8BF77A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58FFAE6-4E37-134A-9767-7F3BDA0700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0A65CA-7A33-3C4D-9704-C682A4776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FC883C0-D637-E64F-BEC6-908DC8B27163}"/>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6" name="Footer Placeholder 5">
            <a:extLst>
              <a:ext uri="{FF2B5EF4-FFF2-40B4-BE49-F238E27FC236}">
                <a16:creationId xmlns:a16="http://schemas.microsoft.com/office/drawing/2014/main" id="{0BCBE907-8846-974A-9D7B-F02C35859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3A10-7D72-E649-AFA9-8CD585C4BC67}"/>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220976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30466-BA59-4F42-9A30-C2D5969AF9B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9DC62EE-B344-CA4E-88FF-602060CF59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DCAECE0-940D-1449-95F1-AE568E31469A}"/>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5" name="Footer Placeholder 4">
            <a:extLst>
              <a:ext uri="{FF2B5EF4-FFF2-40B4-BE49-F238E27FC236}">
                <a16:creationId xmlns:a16="http://schemas.microsoft.com/office/drawing/2014/main" id="{F4A18142-65EE-474F-A73F-834A5D8F39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D64A3B-A641-ED4F-A78B-4E7036BB0355}"/>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83859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18F023-5CD5-544D-B1F7-0B869E502EC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012E384-8517-3C46-9858-108347FCEF5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EF8016-1BB0-0542-819C-40969A08A78A}"/>
              </a:ext>
            </a:extLst>
          </p:cNvPr>
          <p:cNvSpPr>
            <a:spLocks noGrp="1"/>
          </p:cNvSpPr>
          <p:nvPr>
            <p:ph type="dt" sz="half" idx="10"/>
          </p:nvPr>
        </p:nvSpPr>
        <p:spPr/>
        <p:txBody>
          <a:bodyPr/>
          <a:lstStyle/>
          <a:p>
            <a:fld id="{A3BCA54D-14BD-5140-A1ED-F744CFF7EFA3}" type="datetimeFigureOut">
              <a:rPr lang="en-US" smtClean="0"/>
              <a:t>6/6/22</a:t>
            </a:fld>
            <a:endParaRPr lang="en-US"/>
          </a:p>
        </p:txBody>
      </p:sp>
      <p:sp>
        <p:nvSpPr>
          <p:cNvPr id="5" name="Footer Placeholder 4">
            <a:extLst>
              <a:ext uri="{FF2B5EF4-FFF2-40B4-BE49-F238E27FC236}">
                <a16:creationId xmlns:a16="http://schemas.microsoft.com/office/drawing/2014/main" id="{92C91C63-C026-A041-A591-880D00B8CD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0B847D-4038-9D4C-B5F4-15BEDD0D161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469986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5C01B5-EB7F-6244-9518-F0886D3430C3}"/>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9AB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3692C4"/>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BBD272-2354-F84D-A5AB-00ED16C857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FC58F2-44F4-7A48-8D46-7B67D247EE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332161-612E-4848-9EE3-9B41D4F81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CA54D-14BD-5140-A1ED-F744CFF7EFA3}" type="datetimeFigureOut">
              <a:rPr lang="en-US" smtClean="0"/>
              <a:t>6/6/22</a:t>
            </a:fld>
            <a:endParaRPr lang="en-US"/>
          </a:p>
        </p:txBody>
      </p:sp>
      <p:sp>
        <p:nvSpPr>
          <p:cNvPr id="5" name="Footer Placeholder 4">
            <a:extLst>
              <a:ext uri="{FF2B5EF4-FFF2-40B4-BE49-F238E27FC236}">
                <a16:creationId xmlns:a16="http://schemas.microsoft.com/office/drawing/2014/main" id="{2270224F-C031-4E4E-9D8E-FE5B4E0A0F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6CE2AA-3E9A-334F-9E07-BF724562E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4FB8-FF66-D249-AFF4-D9D8939D1409}" type="slidenum">
              <a:rPr lang="en-US" smtClean="0"/>
              <a:t>‹#›</a:t>
            </a:fld>
            <a:endParaRPr lang="en-US"/>
          </a:p>
        </p:txBody>
      </p:sp>
    </p:spTree>
    <p:extLst>
      <p:ext uri="{BB962C8B-B14F-4D97-AF65-F5344CB8AC3E}">
        <p14:creationId xmlns:p14="http://schemas.microsoft.com/office/powerpoint/2010/main" val="3718308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0.jp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2.jp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2.jp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8" Type="http://schemas.openxmlformats.org/officeDocument/2006/relationships/hyperlink" Target="https://www.wildlifetrusts.org/wildlife-explorer/mammals/mole" TargetMode="External"/><Relationship Id="rId3" Type="http://schemas.openxmlformats.org/officeDocument/2006/relationships/image" Target="../media/image6.png"/><Relationship Id="rId7" Type="http://schemas.openxmlformats.org/officeDocument/2006/relationships/hyperlink" Target="https://galapagosconservation.org.uk/wildlife/darwins-finches/" TargetMode="External"/><Relationship Id="rId12" Type="http://schemas.openxmlformats.org/officeDocument/2006/relationships/hyperlink" Target="https://isabelthomas.co.uk/project/moth/"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hyperlink" Target="https://www.wildlifetrusts.org/" TargetMode="External"/><Relationship Id="rId11" Type="http://schemas.openxmlformats.org/officeDocument/2006/relationships/hyperlink" Target="https://www.pbs.org/wnet/nature/arctic-bears-how-grizzlies-evolved-into-polar-bears/777/" TargetMode="External"/><Relationship Id="rId5" Type="http://schemas.openxmlformats.org/officeDocument/2006/relationships/hyperlink" Target="https://butterfly-conservation.org/moths/why-moths-matter/amazing-moths/peppered-moth-and-natural-selection" TargetMode="External"/><Relationship Id="rId10" Type="http://schemas.openxmlformats.org/officeDocument/2006/relationships/hyperlink" Target="https://www.bbc.co.uk/iplayer/episode/m000trnw/maddie-the-plants-and-you-series-1-2-the-plants-around-the-world" TargetMode="External"/><Relationship Id="rId4" Type="http://schemas.openxmlformats.org/officeDocument/2006/relationships/hyperlink" Target="https://www.wildlifetrusts.org/wildlife-explorer/invertebrates/moths/peppered-moth" TargetMode="External"/><Relationship Id="rId9" Type="http://schemas.openxmlformats.org/officeDocument/2006/relationships/hyperlink" Target="http://news.bbc.co.uk/earth/hi/earth_news/newsid_9401000/9401733.st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76842A6A-A681-FA49-A3F6-8887FD25D0E9}"/>
              </a:ext>
            </a:extLst>
          </p:cNvPr>
          <p:cNvSpPr txBox="1">
            <a:spLocks/>
          </p:cNvSpPr>
          <p:nvPr/>
        </p:nvSpPr>
        <p:spPr>
          <a:xfrm>
            <a:off x="8154649" y="6022650"/>
            <a:ext cx="3833345"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23" name="Picture 22" descr="Graphical user interface, text, application, chat or text message&#10;&#10;Description automatically generated">
            <a:extLst>
              <a:ext uri="{FF2B5EF4-FFF2-40B4-BE49-F238E27FC236}">
                <a16:creationId xmlns:a16="http://schemas.microsoft.com/office/drawing/2014/main" id="{81598BD1-E7AE-0041-B297-961EE22A1ED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24" name="Picture 23" descr="A picture containing text, clipart&#10;&#10;Description automatically generated">
            <a:extLst>
              <a:ext uri="{FF2B5EF4-FFF2-40B4-BE49-F238E27FC236}">
                <a16:creationId xmlns:a16="http://schemas.microsoft.com/office/drawing/2014/main" id="{434A37DC-7728-504F-A91E-70D0B0E7AB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5" name="Title 1">
            <a:extLst>
              <a:ext uri="{FF2B5EF4-FFF2-40B4-BE49-F238E27FC236}">
                <a16:creationId xmlns:a16="http://schemas.microsoft.com/office/drawing/2014/main" id="{06114406-66CD-8843-A93E-0495DC2FDAB0}"/>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AD8AE562-B49A-9ED3-AD2B-9DE54B7F86EB}"/>
              </a:ext>
            </a:extLst>
          </p:cNvPr>
          <p:cNvSpPr txBox="1">
            <a:spLocks/>
          </p:cNvSpPr>
          <p:nvPr/>
        </p:nvSpPr>
        <p:spPr>
          <a:xfrm>
            <a:off x="161383" y="341943"/>
            <a:ext cx="12192002" cy="121520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Evolution and Inheritance: Lesson 1</a:t>
            </a:r>
          </a:p>
          <a:p>
            <a:pPr algn="ctr">
              <a:spcBef>
                <a:spcPts val="500"/>
              </a:spcBef>
            </a:pPr>
            <a:r>
              <a:rPr lang="en-GB" sz="3200" dirty="0">
                <a:solidFill>
                  <a:schemeClr val="bg1"/>
                </a:solidFill>
                <a:latin typeface="Comic Sans MS" panose="030F0902030302020204" pitchFamily="66" charset="0"/>
                <a:cs typeface="Arial" panose="020B0604020202020204" pitchFamily="34" charset="0"/>
              </a:rPr>
              <a:t>Introduction</a:t>
            </a:r>
            <a:endParaRPr lang="en-US" sz="3200" dirty="0">
              <a:solidFill>
                <a:schemeClr val="bg1"/>
              </a:solidFill>
              <a:latin typeface="Comic Sans MS" panose="030F0702030302020204" pitchFamily="66" charset="0"/>
              <a:cs typeface="Arial" panose="020B0604020202020204" pitchFamily="34" charset="0"/>
            </a:endParaRPr>
          </a:p>
        </p:txBody>
      </p:sp>
      <p:sp>
        <p:nvSpPr>
          <p:cNvPr id="13" name="Rectangle 12">
            <a:extLst>
              <a:ext uri="{FF2B5EF4-FFF2-40B4-BE49-F238E27FC236}">
                <a16:creationId xmlns:a16="http://schemas.microsoft.com/office/drawing/2014/main" id="{741DAF9F-C283-9337-4608-B9D050232356}"/>
              </a:ext>
            </a:extLst>
          </p:cNvPr>
          <p:cNvSpPr/>
          <p:nvPr/>
        </p:nvSpPr>
        <p:spPr>
          <a:xfrm>
            <a:off x="0" y="182653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674D95E4-61DD-3AEA-A0FD-ACE05842AA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57" t="10002" b="2786"/>
          <a:stretch/>
        </p:blipFill>
        <p:spPr>
          <a:xfrm>
            <a:off x="0" y="1924030"/>
            <a:ext cx="6049162" cy="3597965"/>
          </a:xfrm>
          <a:prstGeom prst="rect">
            <a:avLst/>
          </a:prstGeom>
        </p:spPr>
      </p:pic>
      <p:pic>
        <p:nvPicPr>
          <p:cNvPr id="15" name="Picture 14">
            <a:extLst>
              <a:ext uri="{FF2B5EF4-FFF2-40B4-BE49-F238E27FC236}">
                <a16:creationId xmlns:a16="http://schemas.microsoft.com/office/drawing/2014/main" id="{6BF574C0-5994-4355-9AB3-A3BC1284EE4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427" t="18150" r="4209" b="2041"/>
          <a:stretch/>
        </p:blipFill>
        <p:spPr>
          <a:xfrm>
            <a:off x="6154891" y="1924031"/>
            <a:ext cx="6037109" cy="3597965"/>
          </a:xfrm>
          <a:prstGeom prst="rect">
            <a:avLst/>
          </a:prstGeom>
        </p:spPr>
      </p:pic>
    </p:spTree>
    <p:extLst>
      <p:ext uri="{BB962C8B-B14F-4D97-AF65-F5344CB8AC3E}">
        <p14:creationId xmlns:p14="http://schemas.microsoft.com/office/powerpoint/2010/main" val="1029657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extBox 8">
            <a:extLst>
              <a:ext uri="{FF2B5EF4-FFF2-40B4-BE49-F238E27FC236}">
                <a16:creationId xmlns:a16="http://schemas.microsoft.com/office/drawing/2014/main" id="{3883C2AA-DB5B-4360-AF62-0716BEC1B165}"/>
              </a:ext>
            </a:extLst>
          </p:cNvPr>
          <p:cNvSpPr txBox="1"/>
          <p:nvPr/>
        </p:nvSpPr>
        <p:spPr>
          <a:xfrm>
            <a:off x="6112743" y="1109891"/>
            <a:ext cx="4736843" cy="5263459"/>
          </a:xfrm>
          <a:prstGeom prst="rect">
            <a:avLst/>
          </a:prstGeom>
          <a:noFill/>
        </p:spPr>
        <p:txBody>
          <a:bodyPr wrap="square" lIns="0" tIns="0" rIns="0" bIns="0" rtlCol="0" anchor="ctr" anchorCtr="0">
            <a:noAutofit/>
          </a:bodyPr>
          <a:lstStyle/>
          <a:p>
            <a:pPr>
              <a:spcBef>
                <a:spcPts val="1200"/>
              </a:spcBef>
            </a:pPr>
            <a:r>
              <a:rPr lang="en-GB" sz="2000" b="1" dirty="0">
                <a:solidFill>
                  <a:srgbClr val="39AB47"/>
                </a:solidFill>
                <a:latin typeface="Comic Sans MS" panose="030F0702030302020204" pitchFamily="66" charset="0"/>
              </a:rPr>
              <a:t>The dodo.</a:t>
            </a:r>
          </a:p>
          <a:p>
            <a:pPr>
              <a:spcBef>
                <a:spcPts val="1200"/>
              </a:spcBef>
            </a:pPr>
            <a:r>
              <a:rPr lang="en-GB" sz="2000" dirty="0">
                <a:solidFill>
                  <a:schemeClr val="tx1">
                    <a:lumMod val="95000"/>
                    <a:lumOff val="5000"/>
                  </a:schemeClr>
                </a:solidFill>
                <a:latin typeface="Comic Sans MS" panose="030F0702030302020204" pitchFamily="66" charset="0"/>
              </a:rPr>
              <a:t>What happened to the dodo?</a:t>
            </a:r>
          </a:p>
          <a:p>
            <a:pPr>
              <a:spcBef>
                <a:spcPts val="1200"/>
              </a:spcBef>
            </a:pPr>
            <a:r>
              <a:rPr lang="en-GB" sz="2000" dirty="0">
                <a:solidFill>
                  <a:schemeClr val="tx1">
                    <a:lumMod val="95000"/>
                    <a:lumOff val="5000"/>
                  </a:schemeClr>
                </a:solidFill>
                <a:latin typeface="Comic Sans MS" panose="030F0702030302020204" pitchFamily="66" charset="0"/>
              </a:rPr>
              <a:t>A new animal arrived on their island.</a:t>
            </a:r>
          </a:p>
          <a:p>
            <a:pPr>
              <a:spcBef>
                <a:spcPts val="1200"/>
              </a:spcBef>
            </a:pPr>
            <a:r>
              <a:rPr lang="en-GB" sz="2000" dirty="0">
                <a:solidFill>
                  <a:schemeClr val="tx1">
                    <a:lumMod val="95000"/>
                    <a:lumOff val="5000"/>
                  </a:schemeClr>
                </a:solidFill>
                <a:latin typeface="Comic Sans MS" panose="030F0702030302020204" pitchFamily="66" charset="0"/>
              </a:rPr>
              <a:t>Dodos did not have the characteristics to help them avoid this type of predator, so they were easily caught. </a:t>
            </a:r>
          </a:p>
          <a:p>
            <a:pPr>
              <a:spcBef>
                <a:spcPts val="1200"/>
              </a:spcBef>
            </a:pPr>
            <a:r>
              <a:rPr lang="en-GB" sz="2000" dirty="0">
                <a:solidFill>
                  <a:schemeClr val="tx1">
                    <a:lumMod val="95000"/>
                    <a:lumOff val="5000"/>
                  </a:schemeClr>
                </a:solidFill>
                <a:latin typeface="Comic Sans MS" panose="030F0702030302020204" pitchFamily="66" charset="0"/>
              </a:rPr>
              <a:t>This new animal killed all of them.</a:t>
            </a:r>
          </a:p>
          <a:p>
            <a:pPr>
              <a:spcBef>
                <a:spcPts val="1200"/>
              </a:spcBef>
            </a:pPr>
            <a:r>
              <a:rPr lang="en-GB" sz="2000" dirty="0">
                <a:solidFill>
                  <a:schemeClr val="tx1">
                    <a:lumMod val="95000"/>
                    <a:lumOff val="5000"/>
                  </a:schemeClr>
                </a:solidFill>
                <a:latin typeface="Comic Sans MS" panose="030F0702030302020204" pitchFamily="66" charset="0"/>
              </a:rPr>
              <a:t>What was this new animal?</a:t>
            </a:r>
          </a:p>
          <a:p>
            <a:pPr>
              <a:spcBef>
                <a:spcPts val="1200"/>
              </a:spcBef>
            </a:pPr>
            <a:r>
              <a:rPr lang="en-GB" sz="2000" dirty="0">
                <a:solidFill>
                  <a:schemeClr val="tx1">
                    <a:lumMod val="95000"/>
                    <a:lumOff val="5000"/>
                  </a:schemeClr>
                </a:solidFill>
                <a:latin typeface="Comic Sans MS" panose="030F0702030302020204" pitchFamily="66" charset="0"/>
              </a:rPr>
              <a:t>Humans.</a:t>
            </a:r>
          </a:p>
        </p:txBody>
      </p:sp>
      <p:pic>
        <p:nvPicPr>
          <p:cNvPr id="7" name="Picture 6">
            <a:extLst>
              <a:ext uri="{FF2B5EF4-FFF2-40B4-BE49-F238E27FC236}">
                <a16:creationId xmlns:a16="http://schemas.microsoft.com/office/drawing/2014/main" id="{2E697C8B-B7F3-FF43-A14D-5225234BCF6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98370" y="1823255"/>
            <a:ext cx="4736843" cy="3739186"/>
          </a:xfrm>
          <a:prstGeom prst="rect">
            <a:avLst/>
          </a:prstGeom>
        </p:spPr>
      </p:pic>
      <p:sp>
        <p:nvSpPr>
          <p:cNvPr id="8" name="Subtitle 2">
            <a:extLst>
              <a:ext uri="{FF2B5EF4-FFF2-40B4-BE49-F238E27FC236}">
                <a16:creationId xmlns:a16="http://schemas.microsoft.com/office/drawing/2014/main" id="{17CA3497-258E-DC4D-A2F8-8C858BFF273A}"/>
              </a:ext>
            </a:extLst>
          </p:cNvPr>
          <p:cNvSpPr txBox="1">
            <a:spLocks/>
          </p:cNvSpPr>
          <p:nvPr/>
        </p:nvSpPr>
        <p:spPr>
          <a:xfrm>
            <a:off x="4837" y="92218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600" b="1" dirty="0">
                <a:solidFill>
                  <a:srgbClr val="39AB47"/>
                </a:solidFill>
                <a:latin typeface="Comic Sans MS" panose="030F0702030302020204" pitchFamily="66" charset="0"/>
              </a:rPr>
              <a:t>Can we think of another animal which is now extinct? </a:t>
            </a:r>
          </a:p>
        </p:txBody>
      </p:sp>
    </p:spTree>
    <p:extLst>
      <p:ext uri="{BB962C8B-B14F-4D97-AF65-F5344CB8AC3E}">
        <p14:creationId xmlns:p14="http://schemas.microsoft.com/office/powerpoint/2010/main" val="149271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a:extLst>
              <a:ext uri="{FF2B5EF4-FFF2-40B4-BE49-F238E27FC236}">
                <a16:creationId xmlns:a16="http://schemas.microsoft.com/office/drawing/2014/main" id="{4517A6BE-9EBD-4172-94DD-8DB0CBCC5C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20290" y="1679945"/>
            <a:ext cx="4361699" cy="3487479"/>
          </a:xfrm>
          <a:prstGeom prst="rect">
            <a:avLst/>
          </a:prstGeom>
        </p:spPr>
      </p:pic>
      <p:sp>
        <p:nvSpPr>
          <p:cNvPr id="8" name="TextBox 7">
            <a:extLst>
              <a:ext uri="{FF2B5EF4-FFF2-40B4-BE49-F238E27FC236}">
                <a16:creationId xmlns:a16="http://schemas.microsoft.com/office/drawing/2014/main" id="{1E02CDD4-D311-403D-A9E7-339EA6143B73}"/>
              </a:ext>
            </a:extLst>
          </p:cNvPr>
          <p:cNvSpPr txBox="1"/>
          <p:nvPr/>
        </p:nvSpPr>
        <p:spPr>
          <a:xfrm>
            <a:off x="6241950" y="1497778"/>
            <a:ext cx="4287509" cy="3894093"/>
          </a:xfrm>
          <a:prstGeom prst="rect">
            <a:avLst/>
          </a:prstGeom>
          <a:noFill/>
        </p:spPr>
        <p:txBody>
          <a:bodyPr wrap="square" lIns="0" tIns="0" rIns="0" bIns="0" rtlCol="0" anchor="ctr" anchorCtr="0">
            <a:noAutofit/>
          </a:bodyPr>
          <a:lstStyle/>
          <a:p>
            <a:pPr>
              <a:spcBef>
                <a:spcPts val="1200"/>
              </a:spcBef>
            </a:pPr>
            <a:r>
              <a:rPr lang="en-GB" sz="2000" dirty="0">
                <a:solidFill>
                  <a:srgbClr val="39AB47"/>
                </a:solidFill>
                <a:latin typeface="Comic Sans MS" panose="030F0702030302020204" pitchFamily="66" charset="0"/>
              </a:rPr>
              <a:t>The Tasmanian Tiger </a:t>
            </a:r>
            <a:r>
              <a:rPr lang="en-GB" sz="2000" dirty="0">
                <a:solidFill>
                  <a:schemeClr val="tx1">
                    <a:lumMod val="95000"/>
                    <a:lumOff val="5000"/>
                  </a:schemeClr>
                </a:solidFill>
                <a:latin typeface="Comic Sans MS" panose="030F0702030302020204" pitchFamily="66" charset="0"/>
              </a:rPr>
              <a:t>(sometimes called the Tasmanian Wolf). </a:t>
            </a:r>
          </a:p>
          <a:p>
            <a:pPr>
              <a:spcBef>
                <a:spcPts val="1200"/>
              </a:spcBef>
            </a:pPr>
            <a:r>
              <a:rPr lang="en-GB" sz="2000" dirty="0">
                <a:solidFill>
                  <a:schemeClr val="tx1">
                    <a:lumMod val="95000"/>
                    <a:lumOff val="5000"/>
                  </a:schemeClr>
                </a:solidFill>
                <a:latin typeface="Comic Sans MS" panose="030F0702030302020204" pitchFamily="66" charset="0"/>
              </a:rPr>
              <a:t>The Tasmanian tiger was a carnivorous marsupial.</a:t>
            </a:r>
            <a:endParaRPr lang="en-GB" sz="2000" b="1" dirty="0">
              <a:solidFill>
                <a:schemeClr val="tx1">
                  <a:lumMod val="95000"/>
                  <a:lumOff val="5000"/>
                </a:schemeClr>
              </a:solidFill>
              <a:latin typeface="Comic Sans MS" panose="030F0702030302020204" pitchFamily="66" charset="0"/>
            </a:endParaRPr>
          </a:p>
          <a:p>
            <a:pPr>
              <a:spcBef>
                <a:spcPts val="1200"/>
              </a:spcBef>
            </a:pPr>
            <a:r>
              <a:rPr lang="en-GB" sz="2000" dirty="0">
                <a:solidFill>
                  <a:schemeClr val="tx1">
                    <a:lumMod val="95000"/>
                    <a:lumOff val="5000"/>
                  </a:schemeClr>
                </a:solidFill>
                <a:latin typeface="Comic Sans MS" panose="030F0702030302020204" pitchFamily="66" charset="0"/>
              </a:rPr>
              <a:t>Fossils show that there were Tasmanian tigers 2,000 years ago on the Australian mainland. </a:t>
            </a:r>
          </a:p>
          <a:p>
            <a:pPr>
              <a:spcBef>
                <a:spcPts val="1200"/>
              </a:spcBef>
            </a:pPr>
            <a:r>
              <a:rPr lang="en-GB" sz="2000" dirty="0">
                <a:solidFill>
                  <a:schemeClr val="tx1">
                    <a:lumMod val="95000"/>
                    <a:lumOff val="5000"/>
                  </a:schemeClr>
                </a:solidFill>
                <a:latin typeface="Comic Sans MS" panose="030F0702030302020204" pitchFamily="66" charset="0"/>
              </a:rPr>
              <a:t>But the animal that lived on the island of Tasmania officially became extinct in 1936.</a:t>
            </a:r>
          </a:p>
        </p:txBody>
      </p:sp>
    </p:spTree>
    <p:extLst>
      <p:ext uri="{BB962C8B-B14F-4D97-AF65-F5344CB8AC3E}">
        <p14:creationId xmlns:p14="http://schemas.microsoft.com/office/powerpoint/2010/main" val="42117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096000" y="85864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1E02CDD4-D311-403D-A9E7-339EA6143B73}"/>
              </a:ext>
            </a:extLst>
          </p:cNvPr>
          <p:cNvSpPr txBox="1"/>
          <p:nvPr/>
        </p:nvSpPr>
        <p:spPr>
          <a:xfrm>
            <a:off x="6240463" y="361507"/>
            <a:ext cx="4476359" cy="6103087"/>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Humans thought the Tasmanian tiger killed their livestock, so they hunted the wild Tasmanian tigers relentlessly.</a:t>
            </a:r>
          </a:p>
          <a:p>
            <a:pPr>
              <a:spcBef>
                <a:spcPts val="1200"/>
              </a:spcBef>
            </a:pPr>
            <a:r>
              <a:rPr lang="en-GB" sz="2000" dirty="0">
                <a:solidFill>
                  <a:schemeClr val="tx1">
                    <a:lumMod val="95000"/>
                    <a:lumOff val="5000"/>
                  </a:schemeClr>
                </a:solidFill>
                <a:latin typeface="Comic Sans MS" panose="030F0702030302020204" pitchFamily="66" charset="0"/>
              </a:rPr>
              <a:t>Humans also destroyed their habitat. </a:t>
            </a:r>
          </a:p>
          <a:p>
            <a:pPr>
              <a:spcBef>
                <a:spcPts val="1200"/>
              </a:spcBef>
            </a:pPr>
            <a:r>
              <a:rPr lang="en-GB" sz="2000" dirty="0">
                <a:solidFill>
                  <a:schemeClr val="tx1">
                    <a:lumMod val="95000"/>
                    <a:lumOff val="5000"/>
                  </a:schemeClr>
                </a:solidFill>
                <a:latin typeface="Comic Sans MS" panose="030F0702030302020204" pitchFamily="66" charset="0"/>
              </a:rPr>
              <a:t>The dogs that came with the humans brought new diseases.</a:t>
            </a:r>
          </a:p>
          <a:p>
            <a:pPr>
              <a:spcBef>
                <a:spcPts val="1200"/>
              </a:spcBef>
            </a:pPr>
            <a:r>
              <a:rPr lang="en-GB" sz="2000" dirty="0">
                <a:solidFill>
                  <a:schemeClr val="tx1">
                    <a:lumMod val="95000"/>
                    <a:lumOff val="5000"/>
                  </a:schemeClr>
                </a:solidFill>
                <a:latin typeface="Comic Sans MS" panose="030F0702030302020204" pitchFamily="66" charset="0"/>
              </a:rPr>
              <a:t>The Tasmanian tiger did not have the ability to fight the new diseases. </a:t>
            </a:r>
          </a:p>
          <a:p>
            <a:pPr>
              <a:spcBef>
                <a:spcPts val="1200"/>
              </a:spcBef>
            </a:pPr>
            <a:r>
              <a:rPr lang="en-GB" sz="2000" dirty="0">
                <a:solidFill>
                  <a:schemeClr val="tx1">
                    <a:lumMod val="95000"/>
                    <a:lumOff val="5000"/>
                  </a:schemeClr>
                </a:solidFill>
                <a:latin typeface="Comic Sans MS" panose="030F0702030302020204" pitchFamily="66" charset="0"/>
              </a:rPr>
              <a:t>The last recorded Tasmanian tiger died in a zoo in 1936.  </a:t>
            </a:r>
          </a:p>
        </p:txBody>
      </p:sp>
      <p:pic>
        <p:nvPicPr>
          <p:cNvPr id="6" name="Picture 5">
            <a:extLst>
              <a:ext uri="{FF2B5EF4-FFF2-40B4-BE49-F238E27FC236}">
                <a16:creationId xmlns:a16="http://schemas.microsoft.com/office/drawing/2014/main" id="{04744271-F1B7-6C11-7239-24EDC3787DF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20290" y="1679945"/>
            <a:ext cx="4361699" cy="3487479"/>
          </a:xfrm>
          <a:prstGeom prst="rect">
            <a:avLst/>
          </a:prstGeom>
        </p:spPr>
      </p:pic>
    </p:spTree>
    <p:extLst>
      <p:ext uri="{BB962C8B-B14F-4D97-AF65-F5344CB8AC3E}">
        <p14:creationId xmlns:p14="http://schemas.microsoft.com/office/powerpoint/2010/main" val="278571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5BC136C9-C798-4A27-8394-C42F96AFF799}"/>
              </a:ext>
            </a:extLst>
          </p:cNvPr>
          <p:cNvPicPr>
            <a:picLocks noChangeAspect="1"/>
          </p:cNvPicPr>
          <p:nvPr/>
        </p:nvPicPr>
        <p:blipFill rotWithShape="1">
          <a:blip r:embed="rId4"/>
          <a:srcRect t="26234" r="10242" b="2397"/>
          <a:stretch/>
        </p:blipFill>
        <p:spPr>
          <a:xfrm>
            <a:off x="1271587" y="1365199"/>
            <a:ext cx="5660841" cy="2992013"/>
          </a:xfrm>
          <a:prstGeom prst="rect">
            <a:avLst/>
          </a:prstGeom>
        </p:spPr>
      </p:pic>
      <p:sp>
        <p:nvSpPr>
          <p:cNvPr id="7" name="TextBox 6">
            <a:extLst>
              <a:ext uri="{FF2B5EF4-FFF2-40B4-BE49-F238E27FC236}">
                <a16:creationId xmlns:a16="http://schemas.microsoft.com/office/drawing/2014/main" id="{A96B3F29-8C6F-BA4B-9DFF-14835C3F390C}"/>
              </a:ext>
            </a:extLst>
          </p:cNvPr>
          <p:cNvSpPr txBox="1"/>
          <p:nvPr/>
        </p:nvSpPr>
        <p:spPr>
          <a:xfrm>
            <a:off x="7230140" y="1399267"/>
            <a:ext cx="3638445" cy="2923877"/>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The sabre-tooth tiger, woolly mammoth, dodo and Tasmanian tiger died out because the features they possessed meant they were no longer adapted to survive in their environment. </a:t>
            </a:r>
          </a:p>
          <a:p>
            <a:pPr>
              <a:spcBef>
                <a:spcPts val="1200"/>
              </a:spcBef>
            </a:pPr>
            <a:r>
              <a:rPr lang="en-GB" sz="2000" dirty="0">
                <a:solidFill>
                  <a:schemeClr val="tx1">
                    <a:lumMod val="95000"/>
                    <a:lumOff val="5000"/>
                  </a:schemeClr>
                </a:solidFill>
                <a:latin typeface="Comic Sans MS" panose="030F0702030302020204" pitchFamily="66" charset="0"/>
              </a:rPr>
              <a:t>This can happen when an environment changes suddenly. </a:t>
            </a:r>
          </a:p>
        </p:txBody>
      </p:sp>
      <p:sp>
        <p:nvSpPr>
          <p:cNvPr id="5" name="TextBox 4">
            <a:extLst>
              <a:ext uri="{FF2B5EF4-FFF2-40B4-BE49-F238E27FC236}">
                <a16:creationId xmlns:a16="http://schemas.microsoft.com/office/drawing/2014/main" id="{A12EFA2B-E579-42BA-BB8E-E0B08A4E06D5}"/>
              </a:ext>
            </a:extLst>
          </p:cNvPr>
          <p:cNvSpPr txBox="1"/>
          <p:nvPr/>
        </p:nvSpPr>
        <p:spPr>
          <a:xfrm>
            <a:off x="1283555" y="4610456"/>
            <a:ext cx="9648825" cy="923330"/>
          </a:xfrm>
          <a:prstGeom prst="rect">
            <a:avLst/>
          </a:prstGeom>
          <a:noFill/>
        </p:spPr>
        <p:txBody>
          <a:bodyPr wrap="square" lIns="0" tIns="0" rIns="0" bIns="0">
            <a:spAutoFit/>
          </a:bodyPr>
          <a:lstStyle/>
          <a:p>
            <a:pPr>
              <a:spcBef>
                <a:spcPts val="1200"/>
              </a:spcBef>
            </a:pPr>
            <a:r>
              <a:rPr lang="en-GB" sz="2000" dirty="0">
                <a:solidFill>
                  <a:schemeClr val="tx1">
                    <a:lumMod val="95000"/>
                    <a:lumOff val="5000"/>
                  </a:schemeClr>
                </a:solidFill>
                <a:latin typeface="Comic Sans MS" panose="030F0702030302020204" pitchFamily="66" charset="0"/>
              </a:rPr>
              <a:t>If the environment changes, animals and plants with features that are best suited to survive will reproduce and pass their characteristics on to their young. Their young will </a:t>
            </a:r>
            <a:r>
              <a:rPr lang="en-GB" sz="2000" b="1" dirty="0">
                <a:solidFill>
                  <a:schemeClr val="tx1">
                    <a:lumMod val="95000"/>
                    <a:lumOff val="5000"/>
                  </a:schemeClr>
                </a:solidFill>
                <a:latin typeface="Comic Sans MS" panose="030F0702030302020204" pitchFamily="66" charset="0"/>
              </a:rPr>
              <a:t>inherit</a:t>
            </a:r>
            <a:r>
              <a:rPr lang="en-GB" sz="2000" dirty="0">
                <a:solidFill>
                  <a:schemeClr val="tx1">
                    <a:lumMod val="95000"/>
                    <a:lumOff val="5000"/>
                  </a:schemeClr>
                </a:solidFill>
                <a:latin typeface="Comic Sans MS" panose="030F0702030302020204" pitchFamily="66" charset="0"/>
              </a:rPr>
              <a:t> these </a:t>
            </a:r>
            <a:r>
              <a:rPr lang="en-GB" sz="2000" b="1" dirty="0">
                <a:solidFill>
                  <a:schemeClr val="tx1">
                    <a:lumMod val="95000"/>
                    <a:lumOff val="5000"/>
                  </a:schemeClr>
                </a:solidFill>
                <a:latin typeface="Comic Sans MS" panose="030F0702030302020204" pitchFamily="66" charset="0"/>
              </a:rPr>
              <a:t>characteristics</a:t>
            </a:r>
            <a:r>
              <a:rPr lang="en-GB" sz="2000" dirty="0">
                <a:solidFill>
                  <a:schemeClr val="tx1">
                    <a:lumMod val="95000"/>
                    <a:lumOff val="5000"/>
                  </a:schemeClr>
                </a:solidFill>
                <a:latin typeface="Comic Sans MS" panose="030F0702030302020204" pitchFamily="66" charset="0"/>
              </a:rPr>
              <a:t>.</a:t>
            </a:r>
          </a:p>
        </p:txBody>
      </p:sp>
    </p:spTree>
    <p:extLst>
      <p:ext uri="{BB962C8B-B14F-4D97-AF65-F5344CB8AC3E}">
        <p14:creationId xmlns:p14="http://schemas.microsoft.com/office/powerpoint/2010/main" val="228621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52D33051-91DB-4B9C-BC6A-70D9722265A9}"/>
              </a:ext>
            </a:extLst>
          </p:cNvPr>
          <p:cNvSpPr txBox="1"/>
          <p:nvPr/>
        </p:nvSpPr>
        <p:spPr>
          <a:xfrm>
            <a:off x="6358270" y="2173391"/>
            <a:ext cx="4562143" cy="3121501"/>
          </a:xfrm>
          <a:prstGeom prst="rect">
            <a:avLst/>
          </a:prstGeom>
          <a:noFill/>
        </p:spPr>
        <p:txBody>
          <a:bodyPr wrap="square" lIns="0" tIns="0" rIns="0" bIns="0" rtlCol="0" anchor="ctr" anchorCtr="0">
            <a:noAutofit/>
          </a:bodyPr>
          <a:lstStyle/>
          <a:p>
            <a:pPr>
              <a:spcBef>
                <a:spcPts val="1200"/>
              </a:spcBef>
            </a:pPr>
            <a:r>
              <a:rPr lang="en-GB" sz="2000" dirty="0">
                <a:latin typeface="Comic Sans MS" panose="030F0702030302020204" pitchFamily="66" charset="0"/>
              </a:rPr>
              <a:t>It is </a:t>
            </a:r>
            <a:r>
              <a:rPr lang="en-GB" sz="2000" b="1" dirty="0">
                <a:latin typeface="Comic Sans MS" panose="030F0702030302020204" pitchFamily="66" charset="0"/>
              </a:rPr>
              <a:t>DNA</a:t>
            </a:r>
            <a:r>
              <a:rPr lang="en-GB" sz="2000" dirty="0">
                <a:latin typeface="Comic Sans MS" panose="030F0702030302020204" pitchFamily="66" charset="0"/>
              </a:rPr>
              <a:t>. </a:t>
            </a:r>
          </a:p>
          <a:p>
            <a:pPr>
              <a:spcBef>
                <a:spcPts val="1200"/>
              </a:spcBef>
            </a:pPr>
            <a:r>
              <a:rPr lang="en-GB" sz="2000" dirty="0">
                <a:latin typeface="Comic Sans MS" panose="030F0702030302020204" pitchFamily="66" charset="0"/>
              </a:rPr>
              <a:t>We’ll be learning all about DNA in our next lessons!</a:t>
            </a:r>
          </a:p>
          <a:p>
            <a:pPr>
              <a:spcBef>
                <a:spcPts val="1200"/>
              </a:spcBef>
            </a:pPr>
            <a:r>
              <a:rPr lang="en-GB" sz="2000" dirty="0">
                <a:solidFill>
                  <a:schemeClr val="tx1">
                    <a:lumMod val="95000"/>
                    <a:lumOff val="5000"/>
                  </a:schemeClr>
                </a:solidFill>
                <a:latin typeface="Comic Sans MS" panose="030F0702030302020204" pitchFamily="66" charset="0"/>
              </a:rPr>
              <a:t>Plants and animals with characteristics that are not suited to their environment will die out.</a:t>
            </a:r>
          </a:p>
          <a:p>
            <a:pPr>
              <a:spcBef>
                <a:spcPts val="1200"/>
              </a:spcBef>
            </a:pPr>
            <a:r>
              <a:rPr lang="en-GB" sz="2000" dirty="0">
                <a:solidFill>
                  <a:schemeClr val="tx1">
                    <a:lumMod val="95000"/>
                    <a:lumOff val="5000"/>
                  </a:schemeClr>
                </a:solidFill>
                <a:latin typeface="Comic Sans MS" panose="030F0702030302020204" pitchFamily="66" charset="0"/>
              </a:rPr>
              <a:t>This is called </a:t>
            </a:r>
            <a:r>
              <a:rPr lang="en-GB" sz="2000" b="1" dirty="0">
                <a:solidFill>
                  <a:schemeClr val="tx1">
                    <a:lumMod val="95000"/>
                    <a:lumOff val="5000"/>
                  </a:schemeClr>
                </a:solidFill>
                <a:latin typeface="Comic Sans MS" panose="030F0702030302020204" pitchFamily="66" charset="0"/>
              </a:rPr>
              <a:t>natural selection</a:t>
            </a:r>
            <a:r>
              <a:rPr lang="en-GB" sz="2000" dirty="0">
                <a:solidFill>
                  <a:schemeClr val="tx1">
                    <a:lumMod val="95000"/>
                    <a:lumOff val="5000"/>
                  </a:schemeClr>
                </a:solidFill>
                <a:latin typeface="Comic Sans MS" panose="030F0702030302020204" pitchFamily="66" charset="0"/>
              </a:rPr>
              <a:t>. We’ll be learning all about natural selection in later lessons!</a:t>
            </a:r>
          </a:p>
        </p:txBody>
      </p:sp>
      <p:sp>
        <p:nvSpPr>
          <p:cNvPr id="8" name="TextBox 7">
            <a:extLst>
              <a:ext uri="{FF2B5EF4-FFF2-40B4-BE49-F238E27FC236}">
                <a16:creationId xmlns:a16="http://schemas.microsoft.com/office/drawing/2014/main" id="{C0DC5614-EDED-4688-B0FF-D347D9354137}"/>
              </a:ext>
            </a:extLst>
          </p:cNvPr>
          <p:cNvSpPr txBox="1"/>
          <p:nvPr/>
        </p:nvSpPr>
        <p:spPr>
          <a:xfrm>
            <a:off x="1165263" y="1263940"/>
            <a:ext cx="9755150" cy="707886"/>
          </a:xfrm>
          <a:prstGeom prst="rect">
            <a:avLst/>
          </a:prstGeom>
          <a:noFill/>
        </p:spPr>
        <p:txBody>
          <a:bodyPr wrap="square">
            <a:spAutoFit/>
          </a:bodyPr>
          <a:lstStyle/>
          <a:p>
            <a:pPr>
              <a:spcBef>
                <a:spcPts val="1200"/>
              </a:spcBef>
            </a:pPr>
            <a:r>
              <a:rPr lang="en-GB" sz="2000" dirty="0">
                <a:latin typeface="Comic Sans MS" panose="030F0702030302020204" pitchFamily="66" charset="0"/>
              </a:rPr>
              <a:t>Something special in our bodies has the instructions for the characteristics we inherit. Can anybody think what it is?</a:t>
            </a:r>
          </a:p>
        </p:txBody>
      </p:sp>
      <p:pic>
        <p:nvPicPr>
          <p:cNvPr id="9" name="Picture 8">
            <a:extLst>
              <a:ext uri="{FF2B5EF4-FFF2-40B4-BE49-F238E27FC236}">
                <a16:creationId xmlns:a16="http://schemas.microsoft.com/office/drawing/2014/main" id="{70599467-5118-EAA0-2C0F-B0E750027D1C}"/>
              </a:ext>
            </a:extLst>
          </p:cNvPr>
          <p:cNvPicPr>
            <a:picLocks noChangeAspect="1"/>
          </p:cNvPicPr>
          <p:nvPr/>
        </p:nvPicPr>
        <p:blipFill rotWithShape="1">
          <a:blip r:embed="rId4"/>
          <a:srcRect l="7751" t="24875" r="18979" b="886"/>
          <a:stretch/>
        </p:blipFill>
        <p:spPr>
          <a:xfrm>
            <a:off x="1271587" y="2109474"/>
            <a:ext cx="4824413" cy="3249335"/>
          </a:xfrm>
          <a:prstGeom prst="rect">
            <a:avLst/>
          </a:prstGeom>
        </p:spPr>
      </p:pic>
    </p:spTree>
    <p:extLst>
      <p:ext uri="{BB962C8B-B14F-4D97-AF65-F5344CB8AC3E}">
        <p14:creationId xmlns:p14="http://schemas.microsoft.com/office/powerpoint/2010/main" val="394499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52D33051-91DB-4B9C-BC6A-70D9722265A9}"/>
              </a:ext>
            </a:extLst>
          </p:cNvPr>
          <p:cNvSpPr txBox="1"/>
          <p:nvPr/>
        </p:nvSpPr>
        <p:spPr>
          <a:xfrm>
            <a:off x="404037" y="945454"/>
            <a:ext cx="11355572" cy="415498"/>
          </a:xfrm>
          <a:prstGeom prst="rect">
            <a:avLst/>
          </a:prstGeom>
          <a:noFill/>
        </p:spPr>
        <p:txBody>
          <a:bodyPr wrap="square" rtlCol="0">
            <a:spAutoFit/>
          </a:bodyPr>
          <a:lstStyle/>
          <a:p>
            <a:pPr algn="ctr"/>
            <a:r>
              <a:rPr lang="en-GB" sz="2100" dirty="0">
                <a:solidFill>
                  <a:schemeClr val="tx1">
                    <a:lumMod val="95000"/>
                    <a:lumOff val="5000"/>
                  </a:schemeClr>
                </a:solidFill>
                <a:latin typeface="Comic Sans MS" panose="030F0702030302020204" pitchFamily="66" charset="0"/>
              </a:rPr>
              <a:t>Let’s look at how natural selection led to the evolution of the polar bear.</a:t>
            </a:r>
          </a:p>
        </p:txBody>
      </p:sp>
      <p:pic>
        <p:nvPicPr>
          <p:cNvPr id="7" name="Picture 6">
            <a:extLst>
              <a:ext uri="{FF2B5EF4-FFF2-40B4-BE49-F238E27FC236}">
                <a16:creationId xmlns:a16="http://schemas.microsoft.com/office/drawing/2014/main" id="{AB683BC6-B4BE-4431-B7F4-A40938457B6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824" t="15863" r="3400" b="1222"/>
          <a:stretch/>
        </p:blipFill>
        <p:spPr>
          <a:xfrm flipH="1">
            <a:off x="2851424" y="1749194"/>
            <a:ext cx="6489153" cy="4090488"/>
          </a:xfrm>
          <a:prstGeom prst="rect">
            <a:avLst/>
          </a:prstGeom>
        </p:spPr>
      </p:pic>
    </p:spTree>
    <p:extLst>
      <p:ext uri="{BB962C8B-B14F-4D97-AF65-F5344CB8AC3E}">
        <p14:creationId xmlns:p14="http://schemas.microsoft.com/office/powerpoint/2010/main" val="2336040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69CC1742-342F-4F8C-9CE3-2CAF8A1FA9DF}"/>
              </a:ext>
            </a:extLst>
          </p:cNvPr>
          <p:cNvSpPr txBox="1"/>
          <p:nvPr/>
        </p:nvSpPr>
        <p:spPr>
          <a:xfrm>
            <a:off x="6528392" y="1171115"/>
            <a:ext cx="4115575" cy="4548318"/>
          </a:xfrm>
          <a:prstGeom prst="rect">
            <a:avLst/>
          </a:prstGeom>
          <a:noFill/>
        </p:spPr>
        <p:txBody>
          <a:bodyPr wrap="square" lIns="0" tIns="0" rIns="0" bIns="0" rtlCol="0" anchor="ctr">
            <a:noAutofit/>
          </a:bodyPr>
          <a:lstStyle/>
          <a:p>
            <a:pPr>
              <a:spcBef>
                <a:spcPts val="1200"/>
              </a:spcBef>
            </a:pPr>
            <a:r>
              <a:rPr lang="en-GB" sz="2000" dirty="0">
                <a:solidFill>
                  <a:schemeClr val="tx1">
                    <a:lumMod val="95000"/>
                    <a:lumOff val="5000"/>
                  </a:schemeClr>
                </a:solidFill>
                <a:latin typeface="Comic Sans MS" panose="030F0702030302020204" pitchFamily="66" charset="0"/>
              </a:rPr>
              <a:t>We know from fossil records of over 100,000 years ago that brown bears lived in the time of the ice age. </a:t>
            </a:r>
          </a:p>
          <a:p>
            <a:pPr>
              <a:spcBef>
                <a:spcPts val="1200"/>
              </a:spcBef>
            </a:pPr>
            <a:r>
              <a:rPr lang="en-GB" sz="2000" dirty="0">
                <a:solidFill>
                  <a:schemeClr val="tx1">
                    <a:lumMod val="95000"/>
                    <a:lumOff val="5000"/>
                  </a:schemeClr>
                </a:solidFill>
                <a:latin typeface="Comic Sans MS" panose="030F0702030302020204" pitchFamily="66" charset="0"/>
              </a:rPr>
              <a:t>They probably lived on a mixture of berries, vegetation and meat. They were omnivorous. Their environment was a mixture of forest and open land.</a:t>
            </a:r>
          </a:p>
        </p:txBody>
      </p:sp>
      <p:pic>
        <p:nvPicPr>
          <p:cNvPr id="6" name="Picture 5">
            <a:extLst>
              <a:ext uri="{FF2B5EF4-FFF2-40B4-BE49-F238E27FC236}">
                <a16:creationId xmlns:a16="http://schemas.microsoft.com/office/drawing/2014/main" id="{6C58942C-6C84-67CA-D48D-71A8704EB0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1951" r="16494"/>
          <a:stretch/>
        </p:blipFill>
        <p:spPr>
          <a:xfrm>
            <a:off x="1282700" y="1183914"/>
            <a:ext cx="4813300" cy="4548319"/>
          </a:xfrm>
          <a:prstGeom prst="rect">
            <a:avLst/>
          </a:prstGeom>
        </p:spPr>
      </p:pic>
    </p:spTree>
    <p:extLst>
      <p:ext uri="{BB962C8B-B14F-4D97-AF65-F5344CB8AC3E}">
        <p14:creationId xmlns:p14="http://schemas.microsoft.com/office/powerpoint/2010/main" val="425904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69CC1742-342F-4F8C-9CE3-2CAF8A1FA9DF}"/>
              </a:ext>
            </a:extLst>
          </p:cNvPr>
          <p:cNvSpPr txBox="1"/>
          <p:nvPr/>
        </p:nvSpPr>
        <p:spPr>
          <a:xfrm>
            <a:off x="6472523" y="1112230"/>
            <a:ext cx="4580106" cy="615553"/>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Scientists believe that a group of brown bears were cut off by glaciers. </a:t>
            </a:r>
          </a:p>
        </p:txBody>
      </p:sp>
      <p:pic>
        <p:nvPicPr>
          <p:cNvPr id="3" name="Picture 2">
            <a:extLst>
              <a:ext uri="{FF2B5EF4-FFF2-40B4-BE49-F238E27FC236}">
                <a16:creationId xmlns:a16="http://schemas.microsoft.com/office/drawing/2014/main" id="{67BF98D9-C7A2-4FE7-B07F-36C07634C2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6977" t="18880" r="3254" b="25564"/>
          <a:stretch/>
        </p:blipFill>
        <p:spPr>
          <a:xfrm>
            <a:off x="6448861" y="1892375"/>
            <a:ext cx="4460439" cy="2757131"/>
          </a:xfrm>
          <a:prstGeom prst="rect">
            <a:avLst/>
          </a:prstGeom>
        </p:spPr>
      </p:pic>
      <p:sp>
        <p:nvSpPr>
          <p:cNvPr id="9" name="TextBox 8">
            <a:extLst>
              <a:ext uri="{FF2B5EF4-FFF2-40B4-BE49-F238E27FC236}">
                <a16:creationId xmlns:a16="http://schemas.microsoft.com/office/drawing/2014/main" id="{431364B8-192B-4EBE-A7BC-C41B949BA6C9}"/>
              </a:ext>
            </a:extLst>
          </p:cNvPr>
          <p:cNvSpPr txBox="1"/>
          <p:nvPr/>
        </p:nvSpPr>
        <p:spPr>
          <a:xfrm>
            <a:off x="6472523" y="4842502"/>
            <a:ext cx="4547485" cy="923330"/>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These bears now had to find food in conditions of cold, snow and ice, where few plants grew.</a:t>
            </a:r>
          </a:p>
        </p:txBody>
      </p:sp>
      <p:pic>
        <p:nvPicPr>
          <p:cNvPr id="8" name="Picture 7">
            <a:extLst>
              <a:ext uri="{FF2B5EF4-FFF2-40B4-BE49-F238E27FC236}">
                <a16:creationId xmlns:a16="http://schemas.microsoft.com/office/drawing/2014/main" id="{94D2D5D7-8B15-6745-A831-AE0FB10ED0E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1951" r="16494"/>
          <a:stretch/>
        </p:blipFill>
        <p:spPr>
          <a:xfrm>
            <a:off x="1282700" y="1183914"/>
            <a:ext cx="4813300" cy="4548319"/>
          </a:xfrm>
          <a:prstGeom prst="rect">
            <a:avLst/>
          </a:prstGeom>
        </p:spPr>
      </p:pic>
    </p:spTree>
    <p:extLst>
      <p:ext uri="{BB962C8B-B14F-4D97-AF65-F5344CB8AC3E}">
        <p14:creationId xmlns:p14="http://schemas.microsoft.com/office/powerpoint/2010/main" val="1422346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a:extLst>
              <a:ext uri="{FF2B5EF4-FFF2-40B4-BE49-F238E27FC236}">
                <a16:creationId xmlns:a16="http://schemas.microsoft.com/office/drawing/2014/main" id="{543DD85C-6E06-4046-B13E-EE9D66B8C2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326" t="9265" r="5178" b="12274"/>
          <a:stretch/>
        </p:blipFill>
        <p:spPr>
          <a:xfrm>
            <a:off x="1271588" y="1859953"/>
            <a:ext cx="5202364" cy="3548463"/>
          </a:xfrm>
          <a:prstGeom prst="rect">
            <a:avLst/>
          </a:prstGeom>
        </p:spPr>
      </p:pic>
      <p:sp>
        <p:nvSpPr>
          <p:cNvPr id="4" name="TextBox 3">
            <a:extLst>
              <a:ext uri="{FF2B5EF4-FFF2-40B4-BE49-F238E27FC236}">
                <a16:creationId xmlns:a16="http://schemas.microsoft.com/office/drawing/2014/main" id="{72C0815A-36D1-4D96-B445-97E6BB3B6053}"/>
              </a:ext>
            </a:extLst>
          </p:cNvPr>
          <p:cNvSpPr txBox="1"/>
          <p:nvPr/>
        </p:nvSpPr>
        <p:spPr>
          <a:xfrm>
            <a:off x="6826142" y="1865041"/>
            <a:ext cx="4064870" cy="3548462"/>
          </a:xfrm>
          <a:prstGeom prst="rect">
            <a:avLst/>
          </a:prstGeom>
          <a:noFill/>
        </p:spPr>
        <p:txBody>
          <a:bodyPr wrap="square" lIns="0" tIns="0" rIns="0" bIns="0" rtlCol="0" anchor="ctr">
            <a:noAutofit/>
          </a:bodyPr>
          <a:lstStyle/>
          <a:p>
            <a:pPr>
              <a:spcBef>
                <a:spcPts val="1200"/>
              </a:spcBef>
            </a:pPr>
            <a:r>
              <a:rPr lang="en-GB" sz="2100" dirty="0">
                <a:latin typeface="Comic Sans MS" panose="030F0702030302020204" pitchFamily="66" charset="0"/>
              </a:rPr>
              <a:t>Thick fur to keep them warm.</a:t>
            </a:r>
          </a:p>
          <a:p>
            <a:pPr>
              <a:spcBef>
                <a:spcPts val="1200"/>
              </a:spcBef>
            </a:pPr>
            <a:r>
              <a:rPr lang="en-GB" sz="2100" dirty="0">
                <a:latin typeface="Comic Sans MS" panose="030F0702030302020204" pitchFamily="66" charset="0"/>
              </a:rPr>
              <a:t>There were very few plants and berries in the frozen landscape. </a:t>
            </a:r>
          </a:p>
          <a:p>
            <a:pPr>
              <a:spcBef>
                <a:spcPts val="1200"/>
              </a:spcBef>
            </a:pPr>
            <a:r>
              <a:rPr lang="en-GB" sz="2100" dirty="0">
                <a:latin typeface="Comic Sans MS" panose="030F0702030302020204" pitchFamily="66" charset="0"/>
              </a:rPr>
              <a:t>Bears became more carnivorous in order to survive.</a:t>
            </a:r>
          </a:p>
          <a:p>
            <a:pPr>
              <a:spcBef>
                <a:spcPts val="1200"/>
              </a:spcBef>
            </a:pPr>
            <a:r>
              <a:rPr lang="en-GB" sz="2100" dirty="0">
                <a:latin typeface="Comic Sans MS" panose="030F0702030302020204" pitchFamily="66" charset="0"/>
              </a:rPr>
              <a:t>What would help them hunt prey without being seen?</a:t>
            </a:r>
          </a:p>
          <a:p>
            <a:pPr>
              <a:spcBef>
                <a:spcPts val="1200"/>
              </a:spcBef>
            </a:pPr>
            <a:r>
              <a:rPr lang="en-GB" sz="2100" dirty="0">
                <a:latin typeface="Comic Sans MS" panose="030F0702030302020204" pitchFamily="66" charset="0"/>
              </a:rPr>
              <a:t>Being camouflaged in the snow and ice.</a:t>
            </a:r>
          </a:p>
        </p:txBody>
      </p:sp>
      <p:sp>
        <p:nvSpPr>
          <p:cNvPr id="7" name="TextBox 6">
            <a:extLst>
              <a:ext uri="{FF2B5EF4-FFF2-40B4-BE49-F238E27FC236}">
                <a16:creationId xmlns:a16="http://schemas.microsoft.com/office/drawing/2014/main" id="{D64866F6-315F-4D42-9C8E-07826067AE64}"/>
              </a:ext>
            </a:extLst>
          </p:cNvPr>
          <p:cNvSpPr txBox="1"/>
          <p:nvPr/>
        </p:nvSpPr>
        <p:spPr>
          <a:xfrm>
            <a:off x="7969" y="914749"/>
            <a:ext cx="12184031" cy="339039"/>
          </a:xfrm>
          <a:prstGeom prst="rect">
            <a:avLst/>
          </a:prstGeom>
          <a:noFill/>
        </p:spPr>
        <p:txBody>
          <a:bodyPr wrap="square" lIns="0" tIns="0" rIns="0" bIns="0" rtlCol="0">
            <a:noAutofit/>
          </a:bodyPr>
          <a:lstStyle/>
          <a:p>
            <a:pPr algn="ctr"/>
            <a:r>
              <a:rPr lang="en-GB" sz="2800" b="1" dirty="0">
                <a:solidFill>
                  <a:srgbClr val="39AB47"/>
                </a:solidFill>
                <a:latin typeface="Comic Sans MS" panose="030F0702030302020204" pitchFamily="66" charset="0"/>
              </a:rPr>
              <a:t>What would help a bear survive in these conditions?</a:t>
            </a:r>
          </a:p>
          <a:p>
            <a:pPr algn="ctr"/>
            <a:endParaRPr lang="en-GB" sz="2800" dirty="0">
              <a:solidFill>
                <a:schemeClr val="tx1">
                  <a:lumMod val="95000"/>
                  <a:lumOff val="5000"/>
                </a:schemeClr>
              </a:solidFill>
            </a:endParaRPr>
          </a:p>
        </p:txBody>
      </p:sp>
    </p:spTree>
    <p:extLst>
      <p:ext uri="{BB962C8B-B14F-4D97-AF65-F5344CB8AC3E}">
        <p14:creationId xmlns:p14="http://schemas.microsoft.com/office/powerpoint/2010/main" val="160956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0B8BB79-86F7-8E47-B4A6-27D2271053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3038" r="18522"/>
          <a:stretch/>
        </p:blipFill>
        <p:spPr>
          <a:xfrm>
            <a:off x="1271588" y="1162649"/>
            <a:ext cx="4603748" cy="454831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52D33051-91DB-4B9C-BC6A-70D9722265A9}"/>
              </a:ext>
            </a:extLst>
          </p:cNvPr>
          <p:cNvSpPr txBox="1"/>
          <p:nvPr/>
        </p:nvSpPr>
        <p:spPr>
          <a:xfrm>
            <a:off x="6204178" y="1028036"/>
            <a:ext cx="5016271" cy="4801928"/>
          </a:xfrm>
          <a:prstGeom prst="rect">
            <a:avLst/>
          </a:prstGeom>
          <a:noFill/>
        </p:spPr>
        <p:txBody>
          <a:bodyPr wrap="square" lIns="0" tIns="0" rIns="0" bIns="0" rtlCol="0" anchor="ctr" anchorCtr="0">
            <a:noAutofit/>
          </a:bodyPr>
          <a:lstStyle/>
          <a:p>
            <a:pPr>
              <a:spcBef>
                <a:spcPts val="600"/>
              </a:spcBef>
            </a:pPr>
            <a:r>
              <a:rPr lang="en-GB" sz="1900" dirty="0">
                <a:solidFill>
                  <a:schemeClr val="tx1">
                    <a:lumMod val="95000"/>
                    <a:lumOff val="5000"/>
                  </a:schemeClr>
                </a:solidFill>
                <a:latin typeface="Comic Sans MS" panose="030F0702030302020204" pitchFamily="66" charset="0"/>
              </a:rPr>
              <a:t>By chance, some bears developed thick fur, which helped them keep warm and survive the cold.</a:t>
            </a:r>
          </a:p>
          <a:p>
            <a:pPr>
              <a:spcBef>
                <a:spcPts val="600"/>
              </a:spcBef>
            </a:pPr>
            <a:r>
              <a:rPr lang="en-GB" sz="1900" dirty="0">
                <a:solidFill>
                  <a:schemeClr val="tx1">
                    <a:lumMod val="95000"/>
                    <a:lumOff val="5000"/>
                  </a:schemeClr>
                </a:solidFill>
                <a:latin typeface="Comic Sans MS" panose="030F0702030302020204" pitchFamily="66" charset="0"/>
              </a:rPr>
              <a:t>Some bears developed paler fur, which helped them catch prey and avoid predators. </a:t>
            </a:r>
          </a:p>
          <a:p>
            <a:pPr>
              <a:spcBef>
                <a:spcPts val="600"/>
              </a:spcBef>
            </a:pPr>
            <a:r>
              <a:rPr lang="en-GB" sz="1900" dirty="0">
                <a:solidFill>
                  <a:schemeClr val="tx1">
                    <a:lumMod val="95000"/>
                    <a:lumOff val="5000"/>
                  </a:schemeClr>
                </a:solidFill>
                <a:latin typeface="Comic Sans MS" panose="030F0702030302020204" pitchFamily="66" charset="0"/>
              </a:rPr>
              <a:t>Some bears developed stronger, sharper teeth, which made them more</a:t>
            </a:r>
          </a:p>
          <a:p>
            <a:r>
              <a:rPr lang="en-GB" sz="1900" dirty="0">
                <a:solidFill>
                  <a:schemeClr val="tx1">
                    <a:lumMod val="95000"/>
                    <a:lumOff val="5000"/>
                  </a:schemeClr>
                </a:solidFill>
                <a:latin typeface="Comic Sans MS" panose="030F0702030302020204" pitchFamily="66" charset="0"/>
              </a:rPr>
              <a:t>successful hunters.</a:t>
            </a:r>
          </a:p>
          <a:p>
            <a:pPr>
              <a:spcBef>
                <a:spcPts val="600"/>
              </a:spcBef>
            </a:pPr>
            <a:r>
              <a:rPr lang="en-GB" sz="1900" dirty="0">
                <a:solidFill>
                  <a:schemeClr val="tx1">
                    <a:lumMod val="95000"/>
                    <a:lumOff val="5000"/>
                  </a:schemeClr>
                </a:solidFill>
                <a:latin typeface="Comic Sans MS" panose="030F0702030302020204" pitchFamily="66" charset="0"/>
              </a:rPr>
              <a:t>These bears passed their thicker, paler fur and their stronger teeth on to</a:t>
            </a:r>
          </a:p>
          <a:p>
            <a:r>
              <a:rPr lang="en-GB" sz="1900" dirty="0">
                <a:solidFill>
                  <a:schemeClr val="tx1">
                    <a:lumMod val="95000"/>
                    <a:lumOff val="5000"/>
                  </a:schemeClr>
                </a:solidFill>
                <a:latin typeface="Comic Sans MS" panose="030F0702030302020204" pitchFamily="66" charset="0"/>
              </a:rPr>
              <a:t>their offspring. </a:t>
            </a:r>
          </a:p>
          <a:p>
            <a:pPr>
              <a:spcBef>
                <a:spcPts val="600"/>
              </a:spcBef>
            </a:pPr>
            <a:r>
              <a:rPr lang="en-GB" sz="1900" dirty="0">
                <a:solidFill>
                  <a:schemeClr val="tx1">
                    <a:lumMod val="95000"/>
                    <a:lumOff val="5000"/>
                  </a:schemeClr>
                </a:solidFill>
                <a:latin typeface="Comic Sans MS" panose="030F0702030302020204" pitchFamily="66" charset="0"/>
              </a:rPr>
              <a:t>In turn, their young inherited these characteristics and were better adapted for survival in this environment.  </a:t>
            </a:r>
          </a:p>
        </p:txBody>
      </p:sp>
    </p:spTree>
    <p:extLst>
      <p:ext uri="{BB962C8B-B14F-4D97-AF65-F5344CB8AC3E}">
        <p14:creationId xmlns:p14="http://schemas.microsoft.com/office/powerpoint/2010/main" val="3855543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Subtitle 2">
            <a:extLst>
              <a:ext uri="{FF2B5EF4-FFF2-40B4-BE49-F238E27FC236}">
                <a16:creationId xmlns:a16="http://schemas.microsoft.com/office/drawing/2014/main" id="{4EB915F7-C9E7-6746-A5BB-5159F0BD7DC3}"/>
              </a:ext>
            </a:extLst>
          </p:cNvPr>
          <p:cNvSpPr txBox="1">
            <a:spLocks/>
          </p:cNvSpPr>
          <p:nvPr/>
        </p:nvSpPr>
        <p:spPr>
          <a:xfrm>
            <a:off x="0" y="83142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Evolution &amp; Inheritance: Lesson 1</a:t>
            </a:r>
            <a:br>
              <a:rPr lang="en-US" sz="3000" b="1" dirty="0">
                <a:solidFill>
                  <a:srgbClr val="39AB47"/>
                </a:solidFill>
                <a:latin typeface="Comic Sans MS" panose="030F0902030302020204" pitchFamily="66" charset="0"/>
                <a:cs typeface="Arial" panose="020B0604020202020204" pitchFamily="34" charset="0"/>
              </a:rPr>
            </a:br>
            <a:r>
              <a:rPr lang="en-US" sz="3000" b="1" dirty="0">
                <a:solidFill>
                  <a:srgbClr val="39AB47"/>
                </a:solidFill>
                <a:latin typeface="Comic Sans MS" panose="030F0902030302020204" pitchFamily="66" charset="0"/>
                <a:cs typeface="Arial" panose="020B0604020202020204" pitchFamily="34" charset="0"/>
              </a:rPr>
              <a:t> Learning aims</a:t>
            </a:r>
          </a:p>
        </p:txBody>
      </p:sp>
      <p:pic>
        <p:nvPicPr>
          <p:cNvPr id="12" name="Picture 11">
            <a:extLst>
              <a:ext uri="{FF2B5EF4-FFF2-40B4-BE49-F238E27FC236}">
                <a16:creationId xmlns:a16="http://schemas.microsoft.com/office/drawing/2014/main" id="{A52EE743-7715-6779-5462-281DE4E3B4DE}"/>
              </a:ext>
            </a:extLst>
          </p:cNvPr>
          <p:cNvPicPr>
            <a:picLocks noChangeAspect="1"/>
          </p:cNvPicPr>
          <p:nvPr/>
        </p:nvPicPr>
        <p:blipFill>
          <a:blip r:embed="rId3" cstate="screen">
            <a:extLst>
              <a:ext uri="{28A0092B-C50C-407E-A947-70E740481C1C}">
                <a14:useLocalDpi xmlns:a14="http://schemas.microsoft.com/office/drawing/2010/main"/>
              </a:ext>
            </a:extLst>
          </a:blip>
          <a:srcRect l="711" r="711"/>
          <a:stretch/>
        </p:blipFill>
        <p:spPr>
          <a:xfrm>
            <a:off x="1645920" y="2294906"/>
            <a:ext cx="4480560" cy="3030101"/>
          </a:xfrm>
          <a:prstGeom prst="rect">
            <a:avLst/>
          </a:prstGeom>
        </p:spPr>
      </p:pic>
      <p:sp>
        <p:nvSpPr>
          <p:cNvPr id="15" name="TextBox 14">
            <a:extLst>
              <a:ext uri="{FF2B5EF4-FFF2-40B4-BE49-F238E27FC236}">
                <a16:creationId xmlns:a16="http://schemas.microsoft.com/office/drawing/2014/main" id="{7CDC8DCD-48DF-ABF7-9988-296D4F0962B9}"/>
              </a:ext>
            </a:extLst>
          </p:cNvPr>
          <p:cNvSpPr txBox="1"/>
          <p:nvPr/>
        </p:nvSpPr>
        <p:spPr>
          <a:xfrm>
            <a:off x="6640368" y="2309152"/>
            <a:ext cx="3919682" cy="3020085"/>
          </a:xfrm>
          <a:prstGeom prst="rect">
            <a:avLst/>
          </a:prstGeom>
          <a:noFill/>
        </p:spPr>
        <p:txBody>
          <a:bodyPr wrap="square" lIns="0" tIns="0" rIns="0" bIns="0" rtlCol="0" anchor="ctr" anchorCtr="0">
            <a:noAutofit/>
          </a:bodyPr>
          <a:lstStyle/>
          <a:p>
            <a:pPr>
              <a:spcBef>
                <a:spcPts val="700"/>
              </a:spcBef>
            </a:pPr>
            <a:r>
              <a:rPr lang="en-GB" sz="1900" dirty="0">
                <a:solidFill>
                  <a:schemeClr val="tx1">
                    <a:lumMod val="95000"/>
                    <a:lumOff val="5000"/>
                  </a:schemeClr>
                </a:solidFill>
                <a:latin typeface="Comic Sans MS" panose="030F0702030302020204" pitchFamily="66" charset="0"/>
              </a:rPr>
              <a:t>Introduction to the topic of Evolution &amp; Inheritance.</a:t>
            </a:r>
          </a:p>
          <a:p>
            <a:pPr>
              <a:spcBef>
                <a:spcPts val="700"/>
              </a:spcBef>
            </a:pPr>
            <a:r>
              <a:rPr lang="en-GB" sz="1900" dirty="0">
                <a:solidFill>
                  <a:schemeClr val="tx1">
                    <a:lumMod val="95000"/>
                    <a:lumOff val="5000"/>
                  </a:schemeClr>
                </a:solidFill>
                <a:latin typeface="Comic Sans MS" panose="030F0702030302020204" pitchFamily="66" charset="0"/>
              </a:rPr>
              <a:t>Learn about evolution.</a:t>
            </a:r>
          </a:p>
          <a:p>
            <a:pPr>
              <a:spcBef>
                <a:spcPts val="700"/>
              </a:spcBef>
            </a:pPr>
            <a:r>
              <a:rPr lang="en-GB" sz="1900" dirty="0">
                <a:solidFill>
                  <a:schemeClr val="tx1">
                    <a:lumMod val="95000"/>
                    <a:lumOff val="5000"/>
                  </a:schemeClr>
                </a:solidFill>
                <a:latin typeface="Comic Sans MS" panose="030F0702030302020204" pitchFamily="66" charset="0"/>
              </a:rPr>
              <a:t>Learn about inheritance.</a:t>
            </a:r>
          </a:p>
          <a:p>
            <a:pPr>
              <a:spcBef>
                <a:spcPts val="700"/>
              </a:spcBef>
            </a:pPr>
            <a:r>
              <a:rPr lang="en-GB" sz="1900" dirty="0">
                <a:solidFill>
                  <a:schemeClr val="tx1">
                    <a:lumMod val="95000"/>
                    <a:lumOff val="5000"/>
                  </a:schemeClr>
                </a:solidFill>
                <a:latin typeface="Comic Sans MS" panose="030F0702030302020204" pitchFamily="66" charset="0"/>
              </a:rPr>
              <a:t>Learn about adaptation.</a:t>
            </a:r>
          </a:p>
          <a:p>
            <a:pPr>
              <a:spcBef>
                <a:spcPts val="700"/>
              </a:spcBef>
            </a:pPr>
            <a:r>
              <a:rPr lang="en-GB" sz="1900" dirty="0">
                <a:solidFill>
                  <a:schemeClr val="tx1">
                    <a:lumMod val="95000"/>
                    <a:lumOff val="5000"/>
                  </a:schemeClr>
                </a:solidFill>
                <a:latin typeface="Comic Sans MS" panose="030F0702030302020204" pitchFamily="66" charset="0"/>
              </a:rPr>
              <a:t>Learn how animals adapt to their environment.</a:t>
            </a:r>
          </a:p>
          <a:p>
            <a:pPr>
              <a:spcBef>
                <a:spcPts val="700"/>
              </a:spcBef>
            </a:pPr>
            <a:r>
              <a:rPr lang="en-GB" sz="1900" dirty="0">
                <a:solidFill>
                  <a:schemeClr val="tx1">
                    <a:lumMod val="95000"/>
                    <a:lumOff val="5000"/>
                  </a:schemeClr>
                </a:solidFill>
                <a:latin typeface="Comic Sans MS" panose="030F0702030302020204" pitchFamily="66" charset="0"/>
              </a:rPr>
              <a:t>Learn about how natural selection leads to evolution.</a:t>
            </a:r>
          </a:p>
        </p:txBody>
      </p:sp>
      <p:pic>
        <p:nvPicPr>
          <p:cNvPr id="9" name="Picture 8" descr="A picture containing text, clipart&#10;&#10;Description automatically generated">
            <a:extLst>
              <a:ext uri="{FF2B5EF4-FFF2-40B4-BE49-F238E27FC236}">
                <a16:creationId xmlns:a16="http://schemas.microsoft.com/office/drawing/2014/main" id="{5D86C310-E700-BBA0-A986-355B857BBB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C9C8E251-5E3D-FAE5-37EA-68EB44BC90C7}"/>
              </a:ext>
            </a:extLst>
          </p:cNvPr>
          <p:cNvSpPr txBox="1"/>
          <p:nvPr/>
        </p:nvSpPr>
        <p:spPr>
          <a:xfrm>
            <a:off x="504992" y="5925008"/>
            <a:ext cx="9581117" cy="461665"/>
          </a:xfrm>
          <a:prstGeom prst="rect">
            <a:avLst/>
          </a:prstGeom>
          <a:noFill/>
        </p:spPr>
        <p:txBody>
          <a:bodyPr wrap="square" rtlCol="0">
            <a:spAutoFit/>
          </a:bodyPr>
          <a:lstStyle/>
          <a:p>
            <a:r>
              <a:rPr lang="en-GB" sz="1200" b="1" dirty="0">
                <a:solidFill>
                  <a:srgbClr val="39AB47"/>
                </a:solidFill>
                <a:latin typeface="Arial" panose="020B0604020202020204" pitchFamily="34" charset="0"/>
                <a:cs typeface="Arial" panose="020B0604020202020204" pitchFamily="34" charset="0"/>
              </a:rPr>
              <a:t>Curriculum link: </a:t>
            </a:r>
            <a:r>
              <a:rPr lang="en-GB" sz="1200" dirty="0">
                <a:solidFill>
                  <a:srgbClr val="39AB47"/>
                </a:solidFill>
                <a:latin typeface="Arial" panose="020B0604020202020204" pitchFamily="34" charset="0"/>
                <a:ea typeface="Times New Roman" panose="02020603050405020304" pitchFamily="18" charset="0"/>
                <a:cs typeface="Arial" panose="020B0604020202020204" pitchFamily="34" charset="0"/>
              </a:rPr>
              <a:t>recognise that living things have changed over time and that fossils provide information about living things that inhabited the Earth millions of years ago.</a:t>
            </a:r>
            <a:endParaRPr lang="en-GB" sz="1200" dirty="0">
              <a:solidFill>
                <a:srgbClr val="39AB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4815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52D33051-91DB-4B9C-BC6A-70D9722265A9}"/>
              </a:ext>
            </a:extLst>
          </p:cNvPr>
          <p:cNvSpPr txBox="1"/>
          <p:nvPr/>
        </p:nvSpPr>
        <p:spPr>
          <a:xfrm>
            <a:off x="6204178" y="1152103"/>
            <a:ext cx="5107289" cy="4537774"/>
          </a:xfrm>
          <a:prstGeom prst="rect">
            <a:avLst/>
          </a:prstGeom>
          <a:noFill/>
        </p:spPr>
        <p:txBody>
          <a:bodyPr wrap="square" lIns="0" tIns="0" rIns="0" bIns="0" rtlCol="0" anchor="ctr" anchorCtr="0">
            <a:noAutofit/>
          </a:bodyPr>
          <a:lstStyle/>
          <a:p>
            <a:pPr>
              <a:spcBef>
                <a:spcPts val="300"/>
              </a:spcBef>
            </a:pPr>
            <a:r>
              <a:rPr lang="en-GB" dirty="0">
                <a:solidFill>
                  <a:schemeClr val="tx1">
                    <a:lumMod val="95000"/>
                    <a:lumOff val="5000"/>
                  </a:schemeClr>
                </a:solidFill>
                <a:latin typeface="Comic Sans MS" panose="030F0702030302020204" pitchFamily="66" charset="0"/>
              </a:rPr>
              <a:t>Over thousands of years, the bears who survived changed.</a:t>
            </a:r>
          </a:p>
          <a:p>
            <a:pPr>
              <a:spcBef>
                <a:spcPts val="550"/>
              </a:spcBef>
            </a:pPr>
            <a:r>
              <a:rPr lang="en-GB" dirty="0">
                <a:solidFill>
                  <a:schemeClr val="tx1">
                    <a:lumMod val="95000"/>
                    <a:lumOff val="5000"/>
                  </a:schemeClr>
                </a:solidFill>
                <a:latin typeface="Comic Sans MS" panose="030F0702030302020204" pitchFamily="66" charset="0"/>
              </a:rPr>
              <a:t>Their thick fur became white.</a:t>
            </a:r>
          </a:p>
          <a:p>
            <a:pPr>
              <a:spcBef>
                <a:spcPts val="550"/>
              </a:spcBef>
            </a:pPr>
            <a:r>
              <a:rPr lang="en-GB" dirty="0">
                <a:solidFill>
                  <a:schemeClr val="tx1">
                    <a:lumMod val="95000"/>
                    <a:lumOff val="5000"/>
                  </a:schemeClr>
                </a:solidFill>
                <a:latin typeface="Comic Sans MS" panose="030F0702030302020204" pitchFamily="66" charset="0"/>
              </a:rPr>
              <a:t>Their diet was mainly meat. Scientists</a:t>
            </a:r>
          </a:p>
          <a:p>
            <a:r>
              <a:rPr lang="en-GB" dirty="0">
                <a:solidFill>
                  <a:schemeClr val="tx1">
                    <a:lumMod val="95000"/>
                    <a:lumOff val="5000"/>
                  </a:schemeClr>
                </a:solidFill>
                <a:latin typeface="Comic Sans MS" panose="030F0702030302020204" pitchFamily="66" charset="0"/>
              </a:rPr>
              <a:t>believe that the first bears ate seal carcasses that had been washed ashore. Their teeth</a:t>
            </a:r>
          </a:p>
          <a:p>
            <a:r>
              <a:rPr lang="en-GB" dirty="0">
                <a:solidFill>
                  <a:schemeClr val="tx1">
                    <a:lumMod val="95000"/>
                    <a:lumOff val="5000"/>
                  </a:schemeClr>
                </a:solidFill>
                <a:latin typeface="Comic Sans MS" panose="030F0702030302020204" pitchFamily="66" charset="0"/>
              </a:rPr>
              <a:t>grew stronger and sharper.</a:t>
            </a:r>
          </a:p>
          <a:p>
            <a:pPr>
              <a:spcBef>
                <a:spcPts val="550"/>
              </a:spcBef>
            </a:pPr>
            <a:r>
              <a:rPr lang="en-GB" dirty="0">
                <a:solidFill>
                  <a:schemeClr val="tx1">
                    <a:lumMod val="95000"/>
                    <a:lumOff val="5000"/>
                  </a:schemeClr>
                </a:solidFill>
                <a:latin typeface="Comic Sans MS" panose="030F0702030302020204" pitchFamily="66" charset="0"/>
              </a:rPr>
              <a:t>Gradually, these white bears began to hunt living seals, catching them when they</a:t>
            </a:r>
          </a:p>
          <a:p>
            <a:r>
              <a:rPr lang="en-GB" dirty="0">
                <a:solidFill>
                  <a:schemeClr val="tx1">
                    <a:lumMod val="95000"/>
                    <a:lumOff val="5000"/>
                  </a:schemeClr>
                </a:solidFill>
                <a:latin typeface="Comic Sans MS" panose="030F0702030302020204" pitchFamily="66" charset="0"/>
              </a:rPr>
              <a:t>surfaced to breathe.</a:t>
            </a:r>
          </a:p>
          <a:p>
            <a:pPr>
              <a:spcBef>
                <a:spcPts val="550"/>
              </a:spcBef>
            </a:pPr>
            <a:r>
              <a:rPr lang="en-GB" dirty="0">
                <a:solidFill>
                  <a:schemeClr val="tx1">
                    <a:lumMod val="95000"/>
                    <a:lumOff val="5000"/>
                  </a:schemeClr>
                </a:solidFill>
                <a:latin typeface="Comic Sans MS" panose="030F0702030302020204" pitchFamily="66" charset="0"/>
              </a:rPr>
              <a:t>The bears became strong swimmers.</a:t>
            </a:r>
          </a:p>
          <a:p>
            <a:pPr>
              <a:spcBef>
                <a:spcPts val="550"/>
              </a:spcBef>
            </a:pPr>
            <a:r>
              <a:rPr lang="en-GB" dirty="0">
                <a:solidFill>
                  <a:schemeClr val="tx1">
                    <a:lumMod val="95000"/>
                    <a:lumOff val="5000"/>
                  </a:schemeClr>
                </a:solidFill>
                <a:latin typeface="Comic Sans MS" panose="030F0702030302020204" pitchFamily="66" charset="0"/>
              </a:rPr>
              <a:t>In the course of time, there were so many differences between the brown bear and this new bear that a new species of bear was born …</a:t>
            </a:r>
          </a:p>
          <a:p>
            <a:pPr>
              <a:spcBef>
                <a:spcPts val="550"/>
              </a:spcBef>
            </a:pPr>
            <a:r>
              <a:rPr lang="en-GB" dirty="0">
                <a:solidFill>
                  <a:schemeClr val="tx1">
                    <a:lumMod val="95000"/>
                    <a:lumOff val="5000"/>
                  </a:schemeClr>
                </a:solidFill>
                <a:latin typeface="Comic Sans MS" panose="030F0702030302020204" pitchFamily="66" charset="0"/>
              </a:rPr>
              <a:t>The polar bear.</a:t>
            </a:r>
          </a:p>
        </p:txBody>
      </p:sp>
      <p:pic>
        <p:nvPicPr>
          <p:cNvPr id="5" name="Picture 4">
            <a:extLst>
              <a:ext uri="{FF2B5EF4-FFF2-40B4-BE49-F238E27FC236}">
                <a16:creationId xmlns:a16="http://schemas.microsoft.com/office/drawing/2014/main" id="{B9C8EA7F-A8E8-43F1-A883-F5263B9958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038" r="18522"/>
          <a:stretch/>
        </p:blipFill>
        <p:spPr>
          <a:xfrm>
            <a:off x="1280212" y="1152103"/>
            <a:ext cx="4602210" cy="4546800"/>
          </a:xfrm>
          <a:prstGeom prst="rect">
            <a:avLst/>
          </a:prstGeom>
        </p:spPr>
      </p:pic>
      <p:pic>
        <p:nvPicPr>
          <p:cNvPr id="12" name="Picture 11">
            <a:extLst>
              <a:ext uri="{FF2B5EF4-FFF2-40B4-BE49-F238E27FC236}">
                <a16:creationId xmlns:a16="http://schemas.microsoft.com/office/drawing/2014/main" id="{2FC173AC-230E-004C-850C-DCD0250AFB9A}"/>
              </a:ext>
            </a:extLst>
          </p:cNvPr>
          <p:cNvPicPr>
            <a:picLocks/>
          </p:cNvPicPr>
          <p:nvPr/>
        </p:nvPicPr>
        <p:blipFill rotWithShape="1">
          <a:blip r:embed="rId5" cstate="screen">
            <a:extLst>
              <a:ext uri="{28A0092B-C50C-407E-A947-70E740481C1C}">
                <a14:useLocalDpi xmlns:a14="http://schemas.microsoft.com/office/drawing/2010/main"/>
              </a:ext>
            </a:extLst>
          </a:blip>
          <a:srcRect l="13748" t="9094" r="25161" b="844"/>
          <a:stretch/>
        </p:blipFill>
        <p:spPr>
          <a:xfrm flipH="1">
            <a:off x="1281622" y="1152103"/>
            <a:ext cx="4600800" cy="4546800"/>
          </a:xfrm>
          <a:prstGeom prst="rect">
            <a:avLst/>
          </a:prstGeom>
        </p:spPr>
      </p:pic>
    </p:spTree>
    <p:extLst>
      <p:ext uri="{BB962C8B-B14F-4D97-AF65-F5344CB8AC3E}">
        <p14:creationId xmlns:p14="http://schemas.microsoft.com/office/powerpoint/2010/main" val="211662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9" end="9"/>
                                            </p:txEl>
                                          </p:spTgt>
                                        </p:tgtEl>
                                        <p:attrNameLst>
                                          <p:attrName>style.visibility</p:attrName>
                                        </p:attrNameLst>
                                      </p:cBhvr>
                                      <p:to>
                                        <p:strVal val="visible"/>
                                      </p:to>
                                    </p:set>
                                  </p:childTnLst>
                                </p:cTn>
                              </p:par>
                              <p:par>
                                <p:cTn id="33" presetID="10" presetClass="entr" presetSubtype="0" fill="hold" nodeType="withEffect">
                                  <p:stCondLst>
                                    <p:cond delay="5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52D33051-91DB-4B9C-BC6A-70D9722265A9}"/>
              </a:ext>
            </a:extLst>
          </p:cNvPr>
          <p:cNvSpPr txBox="1"/>
          <p:nvPr/>
        </p:nvSpPr>
        <p:spPr>
          <a:xfrm>
            <a:off x="0" y="949462"/>
            <a:ext cx="12192000" cy="707886"/>
          </a:xfrm>
          <a:prstGeom prst="rect">
            <a:avLst/>
          </a:prstGeom>
          <a:noFill/>
        </p:spPr>
        <p:txBody>
          <a:bodyPr wrap="square" rtlCol="0">
            <a:spAutoFit/>
          </a:bodyPr>
          <a:lstStyle/>
          <a:p>
            <a:pPr algn="ctr"/>
            <a:r>
              <a:rPr lang="en-GB" sz="2000" dirty="0">
                <a:solidFill>
                  <a:schemeClr val="tx1">
                    <a:lumMod val="95000"/>
                    <a:lumOff val="5000"/>
                  </a:schemeClr>
                </a:solidFill>
                <a:latin typeface="Comic Sans MS" panose="030F0702030302020204" pitchFamily="66" charset="0"/>
              </a:rPr>
              <a:t>The process of natural selection led to the evolution of the</a:t>
            </a:r>
          </a:p>
          <a:p>
            <a:pPr algn="ctr"/>
            <a:r>
              <a:rPr lang="en-GB" sz="2000" dirty="0">
                <a:solidFill>
                  <a:schemeClr val="tx1">
                    <a:lumMod val="95000"/>
                    <a:lumOff val="5000"/>
                  </a:schemeClr>
                </a:solidFill>
                <a:latin typeface="Comic Sans MS" panose="030F0702030302020204" pitchFamily="66" charset="0"/>
              </a:rPr>
              <a:t>magnificent polar bear, king of the Arctic.</a:t>
            </a:r>
          </a:p>
        </p:txBody>
      </p:sp>
      <p:pic>
        <p:nvPicPr>
          <p:cNvPr id="7" name="Picture 6">
            <a:extLst>
              <a:ext uri="{FF2B5EF4-FFF2-40B4-BE49-F238E27FC236}">
                <a16:creationId xmlns:a16="http://schemas.microsoft.com/office/drawing/2014/main" id="{45F94078-6817-3046-BC0E-ECFCB6BA807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824" t="9968" r="4007" b="1222"/>
          <a:stretch/>
        </p:blipFill>
        <p:spPr>
          <a:xfrm flipH="1">
            <a:off x="2900826" y="2024559"/>
            <a:ext cx="5837435" cy="3968743"/>
          </a:xfrm>
          <a:prstGeom prst="rect">
            <a:avLst/>
          </a:prstGeom>
        </p:spPr>
      </p:pic>
    </p:spTree>
    <p:extLst>
      <p:ext uri="{BB962C8B-B14F-4D97-AF65-F5344CB8AC3E}">
        <p14:creationId xmlns:p14="http://schemas.microsoft.com/office/powerpoint/2010/main" val="35062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139BE027-7709-4E60-B89F-8018619B26E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3586" y="1109070"/>
            <a:ext cx="4810824" cy="465809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5702637" y="1125538"/>
            <a:ext cx="5270166" cy="4608512"/>
          </a:xfrm>
          <a:prstGeom prst="rect">
            <a:avLst/>
          </a:prstGeom>
          <a:noFill/>
        </p:spPr>
        <p:txBody>
          <a:bodyPr wrap="square" lIns="0" tIns="0" rIns="0" bIns="0" rtlCol="0" anchor="ctr" anchorCtr="0">
            <a:noAutofit/>
          </a:bodyPr>
          <a:lstStyle/>
          <a:p>
            <a:pPr>
              <a:spcBef>
                <a:spcPts val="600"/>
              </a:spcBef>
            </a:pPr>
            <a:r>
              <a:rPr lang="en-GB" sz="1900" dirty="0">
                <a:solidFill>
                  <a:schemeClr val="tx1">
                    <a:lumMod val="95000"/>
                    <a:lumOff val="5000"/>
                  </a:schemeClr>
                </a:solidFill>
                <a:latin typeface="Comic Sans MS" panose="030F0702030302020204" pitchFamily="66" charset="0"/>
              </a:rPr>
              <a:t>Who has heard of a scientist called</a:t>
            </a:r>
          </a:p>
          <a:p>
            <a:r>
              <a:rPr lang="en-GB" sz="1900" dirty="0">
                <a:solidFill>
                  <a:schemeClr val="tx1">
                    <a:lumMod val="95000"/>
                    <a:lumOff val="5000"/>
                  </a:schemeClr>
                </a:solidFill>
                <a:latin typeface="Comic Sans MS" panose="030F0702030302020204" pitchFamily="66" charset="0"/>
              </a:rPr>
              <a:t>Charles Darwin? </a:t>
            </a:r>
          </a:p>
          <a:p>
            <a:pPr>
              <a:spcBef>
                <a:spcPts val="600"/>
              </a:spcBef>
            </a:pPr>
            <a:r>
              <a:rPr lang="en-GB" sz="1900" dirty="0">
                <a:solidFill>
                  <a:schemeClr val="tx1">
                    <a:lumMod val="95000"/>
                    <a:lumOff val="5000"/>
                  </a:schemeClr>
                </a:solidFill>
                <a:latin typeface="Comic Sans MS" panose="030F0702030302020204" pitchFamily="66" charset="0"/>
              </a:rPr>
              <a:t>Charles Darwin was a scientist who lived in</a:t>
            </a:r>
          </a:p>
          <a:p>
            <a:r>
              <a:rPr lang="en-GB" sz="1900" dirty="0">
                <a:solidFill>
                  <a:schemeClr val="tx1">
                    <a:lumMod val="95000"/>
                    <a:lumOff val="5000"/>
                  </a:schemeClr>
                </a:solidFill>
                <a:latin typeface="Comic Sans MS" panose="030F0702030302020204" pitchFamily="66" charset="0"/>
              </a:rPr>
              <a:t>the 19</a:t>
            </a:r>
            <a:r>
              <a:rPr lang="en-GB" sz="1900" baseline="30000" dirty="0">
                <a:solidFill>
                  <a:schemeClr val="tx1">
                    <a:lumMod val="95000"/>
                    <a:lumOff val="5000"/>
                  </a:schemeClr>
                </a:solidFill>
                <a:latin typeface="Comic Sans MS" panose="030F0702030302020204" pitchFamily="66" charset="0"/>
              </a:rPr>
              <a:t>th</a:t>
            </a:r>
            <a:r>
              <a:rPr lang="en-GB" sz="1900" dirty="0">
                <a:solidFill>
                  <a:schemeClr val="tx1">
                    <a:lumMod val="95000"/>
                    <a:lumOff val="5000"/>
                  </a:schemeClr>
                </a:solidFill>
                <a:latin typeface="Comic Sans MS" panose="030F0702030302020204" pitchFamily="66" charset="0"/>
              </a:rPr>
              <a:t> century.</a:t>
            </a:r>
          </a:p>
          <a:p>
            <a:pPr>
              <a:spcBef>
                <a:spcPts val="600"/>
              </a:spcBef>
            </a:pPr>
            <a:r>
              <a:rPr lang="en-GB" sz="1900" dirty="0">
                <a:solidFill>
                  <a:schemeClr val="tx1">
                    <a:lumMod val="95000"/>
                    <a:lumOff val="5000"/>
                  </a:schemeClr>
                </a:solidFill>
                <a:latin typeface="Comic Sans MS" panose="030F0702030302020204" pitchFamily="66" charset="0"/>
              </a:rPr>
              <a:t>He travelled to the Galapagos Islands (off</a:t>
            </a:r>
          </a:p>
          <a:p>
            <a:r>
              <a:rPr lang="en-GB" sz="1900" dirty="0">
                <a:solidFill>
                  <a:schemeClr val="tx1">
                    <a:lumMod val="95000"/>
                    <a:lumOff val="5000"/>
                  </a:schemeClr>
                </a:solidFill>
                <a:latin typeface="Comic Sans MS" panose="030F0702030302020204" pitchFamily="66" charset="0"/>
              </a:rPr>
              <a:t>the west coast of South America) and studied the different species of plants and animals on the different islands.</a:t>
            </a:r>
          </a:p>
          <a:p>
            <a:pPr>
              <a:spcBef>
                <a:spcPts val="600"/>
              </a:spcBef>
            </a:pPr>
            <a:r>
              <a:rPr lang="en-GB" sz="1900" dirty="0">
                <a:solidFill>
                  <a:schemeClr val="tx1">
                    <a:lumMod val="95000"/>
                    <a:lumOff val="5000"/>
                  </a:schemeClr>
                </a:solidFill>
                <a:latin typeface="Comic Sans MS" panose="030F0702030302020204" pitchFamily="66" charset="0"/>
              </a:rPr>
              <a:t>Charles Darwin came up with his Theory of Evolution to explain why the features of plants and animals seemed to be different depending on their environment. Some animals he observed from fossils had died out.</a:t>
            </a:r>
          </a:p>
          <a:p>
            <a:pPr>
              <a:spcBef>
                <a:spcPts val="600"/>
              </a:spcBef>
            </a:pPr>
            <a:r>
              <a:rPr lang="en-GB" sz="1900" dirty="0">
                <a:solidFill>
                  <a:schemeClr val="tx1">
                    <a:lumMod val="95000"/>
                    <a:lumOff val="5000"/>
                  </a:schemeClr>
                </a:solidFill>
                <a:latin typeface="Comic Sans MS" panose="030F0702030302020204" pitchFamily="66" charset="0"/>
              </a:rPr>
              <a:t>He published his theory in his book,</a:t>
            </a:r>
          </a:p>
          <a:p>
            <a:r>
              <a:rPr lang="en-GB" sz="1900" dirty="0">
                <a:solidFill>
                  <a:schemeClr val="tx1">
                    <a:lumMod val="95000"/>
                    <a:lumOff val="5000"/>
                  </a:schemeClr>
                </a:solidFill>
                <a:latin typeface="Comic Sans MS" panose="030F0702030302020204" pitchFamily="66" charset="0"/>
              </a:rPr>
              <a:t>‘Origin of Species’.</a:t>
            </a:r>
          </a:p>
        </p:txBody>
      </p:sp>
    </p:spTree>
    <p:extLst>
      <p:ext uri="{BB962C8B-B14F-4D97-AF65-F5344CB8AC3E}">
        <p14:creationId xmlns:p14="http://schemas.microsoft.com/office/powerpoint/2010/main" val="195626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5823283" y="1557338"/>
            <a:ext cx="5097129" cy="3743326"/>
          </a:xfrm>
          <a:prstGeom prst="rect">
            <a:avLst/>
          </a:prstGeom>
          <a:noFill/>
        </p:spPr>
        <p:txBody>
          <a:bodyPr wrap="square" lIns="0" tIns="0" rIns="0" bIns="0"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rPr>
              <a:t>Charles Darwin sketched the birds on the different islands of the Galapagos.</a:t>
            </a:r>
          </a:p>
          <a:p>
            <a:pPr>
              <a:spcBef>
                <a:spcPts val="1200"/>
              </a:spcBef>
            </a:pPr>
            <a:r>
              <a:rPr lang="en-GB" sz="2000" dirty="0">
                <a:solidFill>
                  <a:schemeClr val="tx1">
                    <a:lumMod val="95000"/>
                    <a:lumOff val="5000"/>
                  </a:schemeClr>
                </a:solidFill>
                <a:latin typeface="Comic Sans MS" panose="030F0702030302020204" pitchFamily="66" charset="0"/>
              </a:rPr>
              <a:t>These became known as ‘Darwin’s finches’. </a:t>
            </a:r>
          </a:p>
          <a:p>
            <a:pPr>
              <a:spcBef>
                <a:spcPts val="1200"/>
              </a:spcBef>
            </a:pPr>
            <a:r>
              <a:rPr lang="en-GB" sz="2000" dirty="0">
                <a:solidFill>
                  <a:schemeClr val="tx1">
                    <a:lumMod val="95000"/>
                    <a:lumOff val="5000"/>
                  </a:schemeClr>
                </a:solidFill>
                <a:latin typeface="Comic Sans MS" panose="030F0702030302020204" pitchFamily="66" charset="0"/>
              </a:rPr>
              <a:t>They helped him develop his theory of evolution and natural selection. </a:t>
            </a:r>
          </a:p>
          <a:p>
            <a:pPr>
              <a:spcBef>
                <a:spcPts val="1200"/>
              </a:spcBef>
            </a:pPr>
            <a:r>
              <a:rPr lang="en-GB" sz="2000" dirty="0">
                <a:solidFill>
                  <a:schemeClr val="tx1">
                    <a:lumMod val="95000"/>
                    <a:lumOff val="5000"/>
                  </a:schemeClr>
                </a:solidFill>
                <a:latin typeface="Comic Sans MS" panose="030F0702030302020204" pitchFamily="66" charset="0"/>
              </a:rPr>
              <a:t>In our later lesson on </a:t>
            </a:r>
            <a:r>
              <a:rPr lang="en-GB" sz="2000" b="1" dirty="0">
                <a:solidFill>
                  <a:schemeClr val="tx1">
                    <a:lumMod val="95000"/>
                    <a:lumOff val="5000"/>
                  </a:schemeClr>
                </a:solidFill>
                <a:latin typeface="Comic Sans MS" panose="030F0702030302020204" pitchFamily="66" charset="0"/>
              </a:rPr>
              <a:t>Natural Selection</a:t>
            </a:r>
            <a:r>
              <a:rPr lang="en-GB" sz="2000" dirty="0">
                <a:solidFill>
                  <a:schemeClr val="tx1">
                    <a:lumMod val="95000"/>
                    <a:lumOff val="5000"/>
                  </a:schemeClr>
                </a:solidFill>
                <a:latin typeface="Comic Sans MS" panose="030F0702030302020204" pitchFamily="66" charset="0"/>
              </a:rPr>
              <a:t>, we will learn more about this. Look out for the ‘</a:t>
            </a:r>
            <a:r>
              <a:rPr lang="en-GB" sz="2000" b="1" i="1" dirty="0">
                <a:solidFill>
                  <a:schemeClr val="tx1">
                    <a:lumMod val="95000"/>
                    <a:lumOff val="5000"/>
                  </a:schemeClr>
                </a:solidFill>
                <a:latin typeface="Comic Sans MS" panose="030F0702030302020204" pitchFamily="66" charset="0"/>
              </a:rPr>
              <a:t>Battle of the Beaks</a:t>
            </a:r>
            <a:r>
              <a:rPr lang="en-GB" sz="2000" dirty="0">
                <a:solidFill>
                  <a:schemeClr val="tx1">
                    <a:lumMod val="95000"/>
                    <a:lumOff val="5000"/>
                  </a:schemeClr>
                </a:solidFill>
                <a:latin typeface="Comic Sans MS" panose="030F0702030302020204" pitchFamily="66" charset="0"/>
              </a:rPr>
              <a:t>’!</a:t>
            </a:r>
          </a:p>
        </p:txBody>
      </p:sp>
      <p:pic>
        <p:nvPicPr>
          <p:cNvPr id="5" name="Picture 4">
            <a:extLst>
              <a:ext uri="{FF2B5EF4-FFF2-40B4-BE49-F238E27FC236}">
                <a16:creationId xmlns:a16="http://schemas.microsoft.com/office/drawing/2014/main" id="{666A32BA-9D87-44DC-9C40-BB9B0724F01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94042" y="1698106"/>
            <a:ext cx="4591613" cy="3620310"/>
          </a:xfrm>
          <a:prstGeom prst="rect">
            <a:avLst/>
          </a:prstGeom>
        </p:spPr>
      </p:pic>
    </p:spTree>
    <p:extLst>
      <p:ext uri="{BB962C8B-B14F-4D97-AF65-F5344CB8AC3E}">
        <p14:creationId xmlns:p14="http://schemas.microsoft.com/office/powerpoint/2010/main" val="3074057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5294361" y="1466322"/>
            <a:ext cx="5864702" cy="4319586"/>
          </a:xfrm>
          <a:prstGeom prst="rect">
            <a:avLst/>
          </a:prstGeom>
          <a:noFill/>
        </p:spPr>
        <p:txBody>
          <a:bodyPr wrap="square" lIns="0" tIns="0" rIns="0" bIns="0" rtlCol="0" anchor="ctr">
            <a:noAutofit/>
          </a:bodyPr>
          <a:lstStyle/>
          <a:p>
            <a:pPr>
              <a:lnSpc>
                <a:spcPts val="1760"/>
              </a:lnSpc>
              <a:spcBef>
                <a:spcPts val="600"/>
              </a:spcBef>
            </a:pPr>
            <a:r>
              <a:rPr lang="en-GB" sz="1650" dirty="0">
                <a:solidFill>
                  <a:schemeClr val="tx1">
                    <a:lumMod val="95000"/>
                    <a:lumOff val="5000"/>
                  </a:schemeClr>
                </a:solidFill>
                <a:latin typeface="Comic Sans MS" panose="030F0702030302020204" pitchFamily="66" charset="0"/>
                <a:cs typeface="Arial" panose="020B0604020202020204" pitchFamily="34" charset="0"/>
              </a:rPr>
              <a:t>Peppered moths live in forests, you will find them on</a:t>
            </a:r>
          </a:p>
          <a:p>
            <a:pPr>
              <a:lnSpc>
                <a:spcPts val="1760"/>
              </a:lnSpc>
            </a:pPr>
            <a:r>
              <a:rPr lang="en-GB" sz="1650" dirty="0">
                <a:solidFill>
                  <a:schemeClr val="tx1">
                    <a:lumMod val="95000"/>
                    <a:lumOff val="5000"/>
                  </a:schemeClr>
                </a:solidFill>
                <a:latin typeface="Comic Sans MS" panose="030F0702030302020204" pitchFamily="66" charset="0"/>
                <a:cs typeface="Arial" panose="020B0604020202020204" pitchFamily="34" charset="0"/>
              </a:rPr>
              <a:t>tree bark. The peppered moth is </a:t>
            </a:r>
            <a:r>
              <a:rPr lang="en-GB" sz="1650" dirty="0">
                <a:solidFill>
                  <a:schemeClr val="tx1">
                    <a:lumMod val="95000"/>
                    <a:lumOff val="5000"/>
                  </a:schemeClr>
                </a:solidFill>
                <a:effectLst/>
                <a:latin typeface="Comic Sans MS" panose="030F0702030302020204" pitchFamily="66" charset="0"/>
                <a:ea typeface="Times New Roman" panose="02020603050405020304" pitchFamily="18" charset="0"/>
              </a:rPr>
              <a:t>usually whitish with</a:t>
            </a:r>
          </a:p>
          <a:p>
            <a:pPr>
              <a:lnSpc>
                <a:spcPts val="1760"/>
              </a:lnSpc>
            </a:pPr>
            <a:r>
              <a:rPr lang="en-GB" sz="1650" dirty="0">
                <a:solidFill>
                  <a:schemeClr val="tx1">
                    <a:lumMod val="95000"/>
                    <a:lumOff val="5000"/>
                  </a:schemeClr>
                </a:solidFill>
                <a:effectLst/>
                <a:latin typeface="Comic Sans MS" panose="030F0702030302020204" pitchFamily="66" charset="0"/>
                <a:ea typeface="Times New Roman" panose="02020603050405020304" pitchFamily="18" charset="0"/>
              </a:rPr>
              <a:t>black markings.</a:t>
            </a:r>
          </a:p>
          <a:p>
            <a:pPr>
              <a:lnSpc>
                <a:spcPts val="1760"/>
              </a:lnSpc>
              <a:spcBef>
                <a:spcPts val="600"/>
              </a:spcBef>
            </a:pPr>
            <a:r>
              <a:rPr lang="en-GB" sz="1650" dirty="0">
                <a:solidFill>
                  <a:schemeClr val="tx1">
                    <a:lumMod val="95000"/>
                    <a:lumOff val="5000"/>
                  </a:schemeClr>
                </a:solidFill>
                <a:latin typeface="Comic Sans MS" panose="030F0702030302020204" pitchFamily="66" charset="0"/>
                <a:cs typeface="Arial" panose="020B0604020202020204" pitchFamily="34" charset="0"/>
              </a:rPr>
              <a:t>Peppered moths carry a </a:t>
            </a:r>
            <a:r>
              <a:rPr lang="en-GB" sz="1650" b="1" dirty="0">
                <a:solidFill>
                  <a:schemeClr val="tx1">
                    <a:lumMod val="95000"/>
                    <a:lumOff val="5000"/>
                  </a:schemeClr>
                </a:solidFill>
                <a:latin typeface="Comic Sans MS" panose="030F0702030302020204" pitchFamily="66" charset="0"/>
                <a:cs typeface="Arial" panose="020B0604020202020204" pitchFamily="34" charset="0"/>
              </a:rPr>
              <a:t>mutation</a:t>
            </a:r>
            <a:r>
              <a:rPr lang="en-GB" sz="1650" dirty="0">
                <a:solidFill>
                  <a:schemeClr val="tx1">
                    <a:lumMod val="95000"/>
                    <a:lumOff val="5000"/>
                  </a:schemeClr>
                </a:solidFill>
                <a:latin typeface="Comic Sans MS" panose="030F0702030302020204" pitchFamily="66" charset="0"/>
                <a:cs typeface="Arial" panose="020B0604020202020204" pitchFamily="34" charset="0"/>
              </a:rPr>
              <a:t> which means some are born with black wings. We’ll learn more about mutations</a:t>
            </a:r>
          </a:p>
          <a:p>
            <a:pPr>
              <a:lnSpc>
                <a:spcPts val="1760"/>
              </a:lnSpc>
            </a:pPr>
            <a:r>
              <a:rPr lang="en-GB" sz="1650" dirty="0">
                <a:solidFill>
                  <a:schemeClr val="tx1">
                    <a:lumMod val="95000"/>
                    <a:lumOff val="5000"/>
                  </a:schemeClr>
                </a:solidFill>
                <a:latin typeface="Comic Sans MS" panose="030F0702030302020204" pitchFamily="66" charset="0"/>
                <a:cs typeface="Arial" panose="020B0604020202020204" pitchFamily="34" charset="0"/>
              </a:rPr>
              <a:t>in our later lessons.</a:t>
            </a:r>
          </a:p>
          <a:p>
            <a:pPr>
              <a:lnSpc>
                <a:spcPts val="1760"/>
              </a:lnSpc>
              <a:spcBef>
                <a:spcPts val="600"/>
              </a:spcBef>
            </a:pPr>
            <a:r>
              <a:rPr lang="en-GB" sz="1650" dirty="0">
                <a:solidFill>
                  <a:schemeClr val="tx1">
                    <a:lumMod val="95000"/>
                    <a:lumOff val="5000"/>
                  </a:schemeClr>
                </a:solidFill>
                <a:latin typeface="Comic Sans MS" panose="030F0702030302020204" pitchFamily="66" charset="0"/>
                <a:cs typeface="Arial" panose="020B0604020202020204" pitchFamily="34" charset="0"/>
              </a:rPr>
              <a:t>The white moths were camouflaged, were not eaten and so survived. The black moths were not well camouflaged and  were eaten. </a:t>
            </a:r>
          </a:p>
          <a:p>
            <a:pPr>
              <a:lnSpc>
                <a:spcPts val="1760"/>
              </a:lnSpc>
              <a:spcBef>
                <a:spcPts val="600"/>
              </a:spcBef>
            </a:pPr>
            <a:r>
              <a:rPr lang="en-GB" sz="1650" dirty="0">
                <a:solidFill>
                  <a:schemeClr val="tx1">
                    <a:lumMod val="95000"/>
                    <a:lumOff val="5000"/>
                  </a:schemeClr>
                </a:solidFill>
                <a:latin typeface="Comic Sans MS" panose="030F0702030302020204" pitchFamily="66" charset="0"/>
                <a:cs typeface="Arial" panose="020B0604020202020204" pitchFamily="34" charset="0"/>
              </a:rPr>
              <a:t>In the 19</a:t>
            </a:r>
            <a:r>
              <a:rPr lang="en-GB" sz="1650" baseline="30000" dirty="0">
                <a:solidFill>
                  <a:schemeClr val="tx1">
                    <a:lumMod val="95000"/>
                    <a:lumOff val="5000"/>
                  </a:schemeClr>
                </a:solidFill>
                <a:latin typeface="Comic Sans MS" panose="030F0702030302020204" pitchFamily="66" charset="0"/>
                <a:cs typeface="Arial" panose="020B0604020202020204" pitchFamily="34" charset="0"/>
              </a:rPr>
              <a:t>th</a:t>
            </a:r>
            <a:r>
              <a:rPr lang="en-GB" sz="1650" dirty="0">
                <a:solidFill>
                  <a:schemeClr val="tx1">
                    <a:lumMod val="95000"/>
                    <a:lumOff val="5000"/>
                  </a:schemeClr>
                </a:solidFill>
                <a:latin typeface="Comic Sans MS" panose="030F0702030302020204" pitchFamily="66" charset="0"/>
                <a:cs typeface="Arial" panose="020B0604020202020204" pitchFamily="34" charset="0"/>
              </a:rPr>
              <a:t> century (during the Industrial Revolution), the sooty pollution caused the trees to become darker. </a:t>
            </a:r>
          </a:p>
          <a:p>
            <a:pPr>
              <a:lnSpc>
                <a:spcPts val="1760"/>
              </a:lnSpc>
              <a:spcBef>
                <a:spcPts val="600"/>
              </a:spcBef>
            </a:pPr>
            <a:r>
              <a:rPr lang="en-GB" sz="1650" dirty="0">
                <a:solidFill>
                  <a:schemeClr val="tx1">
                    <a:lumMod val="95000"/>
                    <a:lumOff val="5000"/>
                  </a:schemeClr>
                </a:solidFill>
                <a:latin typeface="Comic Sans MS" panose="030F0702030302020204" pitchFamily="66" charset="0"/>
                <a:cs typeface="Arial" panose="020B0604020202020204" pitchFamily="34" charset="0"/>
              </a:rPr>
              <a:t>Now it was the white moth that was not well camouflaged and was eaten. The black moth was well camouflaged,</a:t>
            </a:r>
          </a:p>
          <a:p>
            <a:pPr>
              <a:lnSpc>
                <a:spcPts val="1760"/>
              </a:lnSpc>
            </a:pPr>
            <a:r>
              <a:rPr lang="en-GB" sz="1650" dirty="0">
                <a:solidFill>
                  <a:schemeClr val="tx1">
                    <a:lumMod val="95000"/>
                    <a:lumOff val="5000"/>
                  </a:schemeClr>
                </a:solidFill>
                <a:latin typeface="Comic Sans MS" panose="030F0702030302020204" pitchFamily="66" charset="0"/>
                <a:cs typeface="Arial" panose="020B0604020202020204" pitchFamily="34" charset="0"/>
              </a:rPr>
              <a:t>not eaten and survived. It passed its characteristics to</a:t>
            </a:r>
          </a:p>
          <a:p>
            <a:pPr>
              <a:lnSpc>
                <a:spcPts val="1760"/>
              </a:lnSpc>
            </a:pPr>
            <a:r>
              <a:rPr lang="en-GB" sz="1650" dirty="0">
                <a:solidFill>
                  <a:schemeClr val="tx1">
                    <a:lumMod val="95000"/>
                    <a:lumOff val="5000"/>
                  </a:schemeClr>
                </a:solidFill>
                <a:latin typeface="Comic Sans MS" panose="030F0702030302020204" pitchFamily="66" charset="0"/>
                <a:cs typeface="Arial" panose="020B0604020202020204" pitchFamily="34" charset="0"/>
              </a:rPr>
              <a:t>its young.</a:t>
            </a:r>
          </a:p>
          <a:p>
            <a:pPr>
              <a:lnSpc>
                <a:spcPts val="1760"/>
              </a:lnSpc>
              <a:spcBef>
                <a:spcPts val="600"/>
              </a:spcBef>
            </a:pPr>
            <a:r>
              <a:rPr lang="en-GB" sz="1650" dirty="0">
                <a:solidFill>
                  <a:schemeClr val="tx1">
                    <a:lumMod val="95000"/>
                    <a:lumOff val="5000"/>
                  </a:schemeClr>
                </a:solidFill>
                <a:latin typeface="Comic Sans MS" panose="030F0702030302020204" pitchFamily="66" charset="0"/>
                <a:cs typeface="Arial" panose="020B0604020202020204" pitchFamily="34" charset="0"/>
              </a:rPr>
              <a:t>Natural selection has led to more black peppered moths</a:t>
            </a:r>
          </a:p>
          <a:p>
            <a:pPr>
              <a:lnSpc>
                <a:spcPts val="1760"/>
              </a:lnSpc>
            </a:pPr>
            <a:r>
              <a:rPr lang="en-GB" sz="1650" dirty="0">
                <a:solidFill>
                  <a:schemeClr val="tx1">
                    <a:lumMod val="95000"/>
                    <a:lumOff val="5000"/>
                  </a:schemeClr>
                </a:solidFill>
                <a:latin typeface="Comic Sans MS" panose="030F0702030302020204" pitchFamily="66" charset="0"/>
                <a:cs typeface="Arial" panose="020B0604020202020204" pitchFamily="34" charset="0"/>
              </a:rPr>
              <a:t>in towns and cities. </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9104" y="679504"/>
            <a:ext cx="12192000" cy="492443"/>
          </a:xfrm>
          <a:prstGeom prst="rect">
            <a:avLst/>
          </a:prstGeom>
          <a:noFill/>
        </p:spPr>
        <p:txBody>
          <a:bodyPr wrap="square" rtlCol="0">
            <a:spAutoFit/>
          </a:bodyPr>
          <a:lstStyle/>
          <a:p>
            <a:pPr algn="ctr"/>
            <a:r>
              <a:rPr lang="en-GB" sz="2600" b="1" dirty="0">
                <a:solidFill>
                  <a:srgbClr val="39AB47"/>
                </a:solidFill>
                <a:latin typeface="Comic Sans MS" panose="030F0702030302020204" pitchFamily="66" charset="0"/>
              </a:rPr>
              <a:t>More examples of natural selection and evolution.</a:t>
            </a:r>
          </a:p>
        </p:txBody>
      </p:sp>
      <p:grpSp>
        <p:nvGrpSpPr>
          <p:cNvPr id="7" name="Group 6">
            <a:extLst>
              <a:ext uri="{FF2B5EF4-FFF2-40B4-BE49-F238E27FC236}">
                <a16:creationId xmlns:a16="http://schemas.microsoft.com/office/drawing/2014/main" id="{DD560428-A206-544C-BA13-4A8A47E43858}"/>
              </a:ext>
            </a:extLst>
          </p:cNvPr>
          <p:cNvGrpSpPr/>
          <p:nvPr/>
        </p:nvGrpSpPr>
        <p:grpSpPr>
          <a:xfrm>
            <a:off x="1075693" y="1456787"/>
            <a:ext cx="3785708" cy="4334019"/>
            <a:chOff x="1558925" y="1439335"/>
            <a:chExt cx="3785708" cy="4334019"/>
          </a:xfrm>
        </p:grpSpPr>
        <p:sp>
          <p:nvSpPr>
            <p:cNvPr id="8" name="Rectangle 7">
              <a:extLst>
                <a:ext uri="{FF2B5EF4-FFF2-40B4-BE49-F238E27FC236}">
                  <a16:creationId xmlns:a16="http://schemas.microsoft.com/office/drawing/2014/main" id="{AC22CC7B-817B-6F46-8CC0-9BB0E59AC933}"/>
                </a:ext>
              </a:extLst>
            </p:cNvPr>
            <p:cNvSpPr/>
            <p:nvPr/>
          </p:nvSpPr>
          <p:spPr>
            <a:xfrm>
              <a:off x="1558925" y="1439335"/>
              <a:ext cx="3785708" cy="9313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B4F4AFE-3B4B-D04A-B960-56FC7A02713B}"/>
                </a:ext>
              </a:extLst>
            </p:cNvPr>
            <p:cNvSpPr txBox="1"/>
            <p:nvPr/>
          </p:nvSpPr>
          <p:spPr>
            <a:xfrm>
              <a:off x="1558925" y="1480087"/>
              <a:ext cx="3781425" cy="457199"/>
            </a:xfrm>
            <a:prstGeom prst="rect">
              <a:avLst/>
            </a:prstGeom>
            <a:noFill/>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The peppered moth</a:t>
              </a:r>
            </a:p>
          </p:txBody>
        </p:sp>
        <p:pic>
          <p:nvPicPr>
            <p:cNvPr id="11" name="Picture 10">
              <a:extLst>
                <a:ext uri="{FF2B5EF4-FFF2-40B4-BE49-F238E27FC236}">
                  <a16:creationId xmlns:a16="http://schemas.microsoft.com/office/drawing/2014/main" id="{EAE5F0EF-B419-B240-9D7C-5368E13C7FB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2638" t="-4" r="20894" b="31"/>
            <a:stretch/>
          </p:blipFill>
          <p:spPr>
            <a:xfrm>
              <a:off x="1558925" y="1981737"/>
              <a:ext cx="3781425" cy="3791617"/>
            </a:xfrm>
            <a:prstGeom prst="rect">
              <a:avLst/>
            </a:prstGeom>
          </p:spPr>
        </p:pic>
      </p:grpSp>
    </p:spTree>
    <p:extLst>
      <p:ext uri="{BB962C8B-B14F-4D97-AF65-F5344CB8AC3E}">
        <p14:creationId xmlns:p14="http://schemas.microsoft.com/office/powerpoint/2010/main" val="7539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5370286" y="1196975"/>
            <a:ext cx="5179181" cy="4500563"/>
          </a:xfrm>
          <a:prstGeom prst="rect">
            <a:avLst/>
          </a:prstGeom>
          <a:noFill/>
        </p:spPr>
        <p:txBody>
          <a:bodyPr wrap="square" lIns="0" tIns="0" rIns="0" bIns="0" rtlCol="0" anchor="ctr">
            <a:noAutofit/>
          </a:bodyPr>
          <a:lstStyle/>
          <a:p>
            <a:pPr>
              <a:lnSpc>
                <a:spcPts val="2100"/>
              </a:lnSpc>
              <a:spcBef>
                <a:spcPts val="12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Giraffes are very tall!</a:t>
            </a:r>
          </a:p>
          <a:p>
            <a:pPr>
              <a:lnSpc>
                <a:spcPts val="2100"/>
              </a:lnSpc>
              <a:spcBef>
                <a:spcPts val="12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They have evolved long necks. This allows them to reach food at the tops of trees that other herbivores can’t reach.</a:t>
            </a:r>
          </a:p>
          <a:p>
            <a:pPr>
              <a:lnSpc>
                <a:spcPts val="2100"/>
              </a:lnSpc>
              <a:spcBef>
                <a:spcPts val="12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They have also evolved long tongues to rip off the sharp thorns and leaves. And very strong kicks to fight off predators. </a:t>
            </a:r>
          </a:p>
          <a:p>
            <a:pPr>
              <a:lnSpc>
                <a:spcPts val="2100"/>
              </a:lnSpc>
              <a:spcBef>
                <a:spcPts val="12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Their height allows giraffes to see all around them. </a:t>
            </a:r>
          </a:p>
          <a:p>
            <a:pPr>
              <a:lnSpc>
                <a:spcPts val="2100"/>
              </a:lnSpc>
              <a:spcBef>
                <a:spcPts val="12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Many other grazing animals often graze near them. </a:t>
            </a:r>
          </a:p>
          <a:p>
            <a:pPr>
              <a:lnSpc>
                <a:spcPts val="2100"/>
              </a:lnSpc>
              <a:spcBef>
                <a:spcPts val="1200"/>
              </a:spcBef>
            </a:pPr>
            <a:r>
              <a:rPr lang="en-GB" sz="2000" dirty="0">
                <a:solidFill>
                  <a:schemeClr val="tx1">
                    <a:lumMod val="95000"/>
                    <a:lumOff val="5000"/>
                  </a:schemeClr>
                </a:solidFill>
                <a:latin typeface="Comic Sans MS" panose="030F0702030302020204" pitchFamily="66" charset="0"/>
                <a:cs typeface="Arial" panose="020B0604020202020204" pitchFamily="34" charset="0"/>
              </a:rPr>
              <a:t>They have learned that they can rely on the giraffe to warn them of predators, such as lions.</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7" name="Group 6">
            <a:extLst>
              <a:ext uri="{FF2B5EF4-FFF2-40B4-BE49-F238E27FC236}">
                <a16:creationId xmlns:a16="http://schemas.microsoft.com/office/drawing/2014/main" id="{9B7F03D4-F208-7848-9E98-86814F9F6B94}"/>
              </a:ext>
            </a:extLst>
          </p:cNvPr>
          <p:cNvGrpSpPr/>
          <p:nvPr/>
        </p:nvGrpSpPr>
        <p:grpSpPr>
          <a:xfrm>
            <a:off x="1061498" y="1203184"/>
            <a:ext cx="3785708" cy="4494353"/>
            <a:chOff x="1558925" y="1439335"/>
            <a:chExt cx="3785708" cy="4494353"/>
          </a:xfrm>
        </p:grpSpPr>
        <p:sp>
          <p:nvSpPr>
            <p:cNvPr id="9" name="Rectangle 8">
              <a:extLst>
                <a:ext uri="{FF2B5EF4-FFF2-40B4-BE49-F238E27FC236}">
                  <a16:creationId xmlns:a16="http://schemas.microsoft.com/office/drawing/2014/main" id="{79702705-6B69-A148-850A-FC10E1C2B731}"/>
                </a:ext>
              </a:extLst>
            </p:cNvPr>
            <p:cNvSpPr/>
            <p:nvPr/>
          </p:nvSpPr>
          <p:spPr>
            <a:xfrm>
              <a:off x="1558925" y="1439335"/>
              <a:ext cx="3785708" cy="9313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28E4A3B-48AB-D048-A16B-D93A326BB8CF}"/>
                </a:ext>
              </a:extLst>
            </p:cNvPr>
            <p:cNvSpPr txBox="1"/>
            <p:nvPr/>
          </p:nvSpPr>
          <p:spPr>
            <a:xfrm>
              <a:off x="1558925" y="1480087"/>
              <a:ext cx="3781425" cy="457199"/>
            </a:xfrm>
            <a:prstGeom prst="rect">
              <a:avLst/>
            </a:prstGeom>
            <a:noFill/>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Giraffes</a:t>
              </a:r>
            </a:p>
          </p:txBody>
        </p:sp>
        <p:pic>
          <p:nvPicPr>
            <p:cNvPr id="12" name="Picture 11">
              <a:extLst>
                <a:ext uri="{FF2B5EF4-FFF2-40B4-BE49-F238E27FC236}">
                  <a16:creationId xmlns:a16="http://schemas.microsoft.com/office/drawing/2014/main" id="{7D28AAE7-18C0-414E-A2F3-F52C7CC974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4276" t="17742" r="34869" b="2440"/>
            <a:stretch/>
          </p:blipFill>
          <p:spPr>
            <a:xfrm>
              <a:off x="1558925" y="1981737"/>
              <a:ext cx="3781425" cy="3951951"/>
            </a:xfrm>
            <a:prstGeom prst="rect">
              <a:avLst/>
            </a:prstGeom>
          </p:spPr>
        </p:pic>
      </p:grpSp>
    </p:spTree>
    <p:extLst>
      <p:ext uri="{BB962C8B-B14F-4D97-AF65-F5344CB8AC3E}">
        <p14:creationId xmlns:p14="http://schemas.microsoft.com/office/powerpoint/2010/main" val="199587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5375275" y="405509"/>
            <a:ext cx="5761038" cy="6079958"/>
          </a:xfrm>
          <a:prstGeom prst="rect">
            <a:avLst/>
          </a:prstGeom>
          <a:noFill/>
        </p:spPr>
        <p:txBody>
          <a:bodyPr wrap="square" lIns="0" tIns="0" rIns="0" bIns="0" rtlCol="0" anchor="ctr">
            <a:noAutofit/>
          </a:bodyPr>
          <a:lstStyle/>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The mole is not tall at all!</a:t>
            </a:r>
          </a:p>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Moles live underground. Their main food is worms.</a:t>
            </a:r>
          </a:p>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Moles’ eyes are covered by a thin layer of skin. They are not blind (they can see a bit), but the skin protects their eyes from the soil.</a:t>
            </a:r>
          </a:p>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Look at their paws! Very big and strong, to act like a spade or a shovel. This helps them dig tunnels underground so that they can move about.</a:t>
            </a:r>
          </a:p>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Their fur is velvet-soft, and grows straight up. They can travel forwards or backwards in their mole tunnels without rubbing their fur the wrong way. </a:t>
            </a:r>
          </a:p>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The moles have developed a strong sense of touch and smell, which helps them find those worms.</a:t>
            </a:r>
          </a:p>
          <a:p>
            <a:pPr>
              <a:lnSpc>
                <a:spcPts val="2100"/>
              </a:lnSpc>
              <a:spcBef>
                <a:spcPts val="600"/>
              </a:spcBef>
            </a:pPr>
            <a:r>
              <a:rPr lang="en-GB" sz="1850" dirty="0">
                <a:solidFill>
                  <a:schemeClr val="tx1">
                    <a:lumMod val="95000"/>
                    <a:lumOff val="5000"/>
                  </a:schemeClr>
                </a:solidFill>
                <a:latin typeface="Comic Sans MS" panose="030F0702030302020204" pitchFamily="66" charset="0"/>
                <a:cs typeface="Arial" panose="020B0604020202020204" pitchFamily="34" charset="0"/>
              </a:rPr>
              <a:t>The mole changed over time and is perfectly adapted for survival underground.</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7" name="Group 6">
            <a:extLst>
              <a:ext uri="{FF2B5EF4-FFF2-40B4-BE49-F238E27FC236}">
                <a16:creationId xmlns:a16="http://schemas.microsoft.com/office/drawing/2014/main" id="{B99CA3FA-F1D7-7847-8389-1EF31ED4EE69}"/>
              </a:ext>
            </a:extLst>
          </p:cNvPr>
          <p:cNvGrpSpPr/>
          <p:nvPr/>
        </p:nvGrpSpPr>
        <p:grpSpPr>
          <a:xfrm>
            <a:off x="1046091" y="1213908"/>
            <a:ext cx="3785708" cy="4483629"/>
            <a:chOff x="1558925" y="1439335"/>
            <a:chExt cx="3785708" cy="4483629"/>
          </a:xfrm>
        </p:grpSpPr>
        <p:sp>
          <p:nvSpPr>
            <p:cNvPr id="8" name="Rectangle 7">
              <a:extLst>
                <a:ext uri="{FF2B5EF4-FFF2-40B4-BE49-F238E27FC236}">
                  <a16:creationId xmlns:a16="http://schemas.microsoft.com/office/drawing/2014/main" id="{82601B70-E302-404F-B7BE-16469E5EB6AA}"/>
                </a:ext>
              </a:extLst>
            </p:cNvPr>
            <p:cNvSpPr/>
            <p:nvPr/>
          </p:nvSpPr>
          <p:spPr>
            <a:xfrm>
              <a:off x="1558925" y="1439335"/>
              <a:ext cx="3785708" cy="9313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7050F6F-AF4A-0342-8791-C560F2E33D7B}"/>
                </a:ext>
              </a:extLst>
            </p:cNvPr>
            <p:cNvSpPr txBox="1"/>
            <p:nvPr/>
          </p:nvSpPr>
          <p:spPr>
            <a:xfrm>
              <a:off x="1558925" y="1480087"/>
              <a:ext cx="3781425" cy="457199"/>
            </a:xfrm>
            <a:prstGeom prst="rect">
              <a:avLst/>
            </a:prstGeom>
            <a:noFill/>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Moles</a:t>
              </a:r>
            </a:p>
          </p:txBody>
        </p:sp>
        <p:pic>
          <p:nvPicPr>
            <p:cNvPr id="11" name="Picture 10">
              <a:extLst>
                <a:ext uri="{FF2B5EF4-FFF2-40B4-BE49-F238E27FC236}">
                  <a16:creationId xmlns:a16="http://schemas.microsoft.com/office/drawing/2014/main" id="{5C266924-F8A2-D443-BBB7-D7CF84BA5C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760" t="815" r="18134" b="4294"/>
            <a:stretch/>
          </p:blipFill>
          <p:spPr>
            <a:xfrm>
              <a:off x="1558925" y="1981737"/>
              <a:ext cx="3781425" cy="3941227"/>
            </a:xfrm>
            <a:prstGeom prst="rect">
              <a:avLst/>
            </a:prstGeom>
          </p:spPr>
        </p:pic>
      </p:grpSp>
    </p:spTree>
    <p:extLst>
      <p:ext uri="{BB962C8B-B14F-4D97-AF65-F5344CB8AC3E}">
        <p14:creationId xmlns:p14="http://schemas.microsoft.com/office/powerpoint/2010/main" val="163826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5" name="TextBox 14">
            <a:extLst>
              <a:ext uri="{FF2B5EF4-FFF2-40B4-BE49-F238E27FC236}">
                <a16:creationId xmlns:a16="http://schemas.microsoft.com/office/drawing/2014/main" id="{0FE5729D-53A8-F24B-8427-2E2A77014ECD}"/>
              </a:ext>
            </a:extLst>
          </p:cNvPr>
          <p:cNvSpPr txBox="1"/>
          <p:nvPr/>
        </p:nvSpPr>
        <p:spPr>
          <a:xfrm>
            <a:off x="5375276" y="389466"/>
            <a:ext cx="5761038" cy="6062134"/>
          </a:xfrm>
          <a:prstGeom prst="rect">
            <a:avLst/>
          </a:prstGeom>
          <a:noFill/>
        </p:spPr>
        <p:txBody>
          <a:bodyPr wrap="square" lIns="0" tIns="0" rIns="0" bIns="0" rtlCol="0" anchor="ctr">
            <a:noAutofit/>
          </a:bodyPr>
          <a:lstStyle/>
          <a:p>
            <a:pPr>
              <a:spcBef>
                <a:spcPts val="1200"/>
              </a:spcBef>
            </a:pPr>
            <a:r>
              <a:rPr lang="en-GB" sz="2000" dirty="0">
                <a:solidFill>
                  <a:schemeClr val="tx1">
                    <a:lumMod val="95000"/>
                    <a:lumOff val="5000"/>
                  </a:schemeClr>
                </a:solidFill>
                <a:latin typeface="Comic Sans MS" panose="030F0702030302020204" pitchFamily="66" charset="0"/>
              </a:rPr>
              <a:t>Flat fish are perfectly camouflaged to hide in the sand.</a:t>
            </a:r>
          </a:p>
          <a:p>
            <a:pPr>
              <a:spcBef>
                <a:spcPts val="1200"/>
              </a:spcBef>
            </a:pPr>
            <a:r>
              <a:rPr lang="en-GB" sz="2000" dirty="0">
                <a:solidFill>
                  <a:schemeClr val="tx1">
                    <a:lumMod val="95000"/>
                    <a:lumOff val="5000"/>
                  </a:schemeClr>
                </a:solidFill>
                <a:latin typeface="Comic Sans MS" panose="030F0702030302020204" pitchFamily="66" charset="0"/>
              </a:rPr>
              <a:t>Their camouflage protects them from predators, and hides them from prey.</a:t>
            </a:r>
          </a:p>
          <a:p>
            <a:pPr>
              <a:spcBef>
                <a:spcPts val="1200"/>
              </a:spcBef>
            </a:pPr>
            <a:r>
              <a:rPr lang="en-GB" sz="2000" dirty="0">
                <a:solidFill>
                  <a:schemeClr val="tx1">
                    <a:lumMod val="95000"/>
                    <a:lumOff val="5000"/>
                  </a:schemeClr>
                </a:solidFill>
                <a:latin typeface="Comic Sans MS" panose="030F0702030302020204" pitchFamily="66" charset="0"/>
              </a:rPr>
              <a:t>Their eyes are at the top of their head, which allows them to spot unwary prey.</a:t>
            </a:r>
          </a:p>
          <a:p>
            <a:pPr>
              <a:spcBef>
                <a:spcPts val="1200"/>
              </a:spcBef>
            </a:pPr>
            <a:r>
              <a:rPr lang="en-GB" sz="2000" dirty="0">
                <a:solidFill>
                  <a:schemeClr val="tx1">
                    <a:lumMod val="95000"/>
                    <a:lumOff val="5000"/>
                  </a:schemeClr>
                </a:solidFill>
                <a:latin typeface="Comic Sans MS" panose="030F0702030302020204" pitchFamily="66" charset="0"/>
              </a:rPr>
              <a:t>Flatfish have changed over time so that they are perfectly adapted for life on the seabed.</a:t>
            </a:r>
          </a:p>
          <a:p>
            <a:pPr>
              <a:spcBef>
                <a:spcPts val="1200"/>
              </a:spcBef>
            </a:pPr>
            <a:endParaRPr lang="en-GB" sz="2000" dirty="0">
              <a:solidFill>
                <a:schemeClr val="tx1">
                  <a:lumMod val="95000"/>
                  <a:lumOff val="5000"/>
                </a:schemeClr>
              </a:solidFill>
              <a:latin typeface="Comic Sans MS" panose="030F0702030302020204" pitchFamily="66" charset="0"/>
            </a:endParaRPr>
          </a:p>
        </p:txBody>
      </p:sp>
      <p:grpSp>
        <p:nvGrpSpPr>
          <p:cNvPr id="5" name="Group 4">
            <a:extLst>
              <a:ext uri="{FF2B5EF4-FFF2-40B4-BE49-F238E27FC236}">
                <a16:creationId xmlns:a16="http://schemas.microsoft.com/office/drawing/2014/main" id="{150A1DDF-2F36-824D-91CC-D8647C2BD207}"/>
              </a:ext>
            </a:extLst>
          </p:cNvPr>
          <p:cNvGrpSpPr/>
          <p:nvPr/>
        </p:nvGrpSpPr>
        <p:grpSpPr>
          <a:xfrm>
            <a:off x="1055688" y="1212970"/>
            <a:ext cx="3785708" cy="4484567"/>
            <a:chOff x="1558925" y="1439335"/>
            <a:chExt cx="3785708" cy="4484567"/>
          </a:xfrm>
        </p:grpSpPr>
        <p:sp>
          <p:nvSpPr>
            <p:cNvPr id="6" name="Rectangle 5">
              <a:extLst>
                <a:ext uri="{FF2B5EF4-FFF2-40B4-BE49-F238E27FC236}">
                  <a16:creationId xmlns:a16="http://schemas.microsoft.com/office/drawing/2014/main" id="{7841A668-3E5C-1B47-9787-E5B2C9DB2322}"/>
                </a:ext>
              </a:extLst>
            </p:cNvPr>
            <p:cNvSpPr/>
            <p:nvPr/>
          </p:nvSpPr>
          <p:spPr>
            <a:xfrm>
              <a:off x="1558925" y="1439335"/>
              <a:ext cx="3785708" cy="93133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BF78B02-FB1B-6A45-9C60-247B452BE872}"/>
                </a:ext>
              </a:extLst>
            </p:cNvPr>
            <p:cNvSpPr txBox="1"/>
            <p:nvPr/>
          </p:nvSpPr>
          <p:spPr>
            <a:xfrm>
              <a:off x="1558925" y="1480087"/>
              <a:ext cx="3781425" cy="457199"/>
            </a:xfrm>
            <a:prstGeom prst="rect">
              <a:avLst/>
            </a:prstGeom>
            <a:noFill/>
          </p:spPr>
          <p:txBody>
            <a:bodyPr wrap="square" lIns="0" tIns="0" rIns="0" bIns="0" rtlCol="0" anchor="ctr" anchorCtr="0">
              <a:noAutofit/>
            </a:bodyPr>
            <a:lstStyle/>
            <a:p>
              <a:pPr algn="ctr"/>
              <a:r>
                <a:rPr lang="en-GB" sz="2200" b="1" dirty="0">
                  <a:solidFill>
                    <a:schemeClr val="bg1"/>
                  </a:solidFill>
                  <a:latin typeface="Comic Sans MS" panose="030F0702030302020204" pitchFamily="66" charset="0"/>
                </a:rPr>
                <a:t>Flat fish</a:t>
              </a:r>
            </a:p>
          </p:txBody>
        </p:sp>
        <p:pic>
          <p:nvPicPr>
            <p:cNvPr id="9" name="Picture 8">
              <a:extLst>
                <a:ext uri="{FF2B5EF4-FFF2-40B4-BE49-F238E27FC236}">
                  <a16:creationId xmlns:a16="http://schemas.microsoft.com/office/drawing/2014/main" id="{EAEA8887-0996-9742-ABA5-8655CFC31934}"/>
                </a:ext>
              </a:extLst>
            </p:cNvPr>
            <p:cNvPicPr>
              <a:picLocks noChangeAspect="1"/>
            </p:cNvPicPr>
            <p:nvPr/>
          </p:nvPicPr>
          <p:blipFill rotWithShape="1">
            <a:blip r:embed="rId4"/>
            <a:srcRect l="27194" t="1" r="10909" b="3535"/>
            <a:stretch/>
          </p:blipFill>
          <p:spPr>
            <a:xfrm>
              <a:off x="1558925" y="1981737"/>
              <a:ext cx="3781425" cy="3942165"/>
            </a:xfrm>
            <a:prstGeom prst="rect">
              <a:avLst/>
            </a:prstGeom>
          </p:spPr>
        </p:pic>
      </p:grpSp>
    </p:spTree>
    <p:extLst>
      <p:ext uri="{BB962C8B-B14F-4D97-AF65-F5344CB8AC3E}">
        <p14:creationId xmlns:p14="http://schemas.microsoft.com/office/powerpoint/2010/main" val="141074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9A36141-CCEF-3948-AFE9-683930E107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82" t="3918" r="3758" b="19618"/>
          <a:stretch/>
        </p:blipFill>
        <p:spPr>
          <a:xfrm>
            <a:off x="6479980" y="1700531"/>
            <a:ext cx="4454359" cy="2438331"/>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0" y="869825"/>
            <a:ext cx="12192000" cy="461665"/>
          </a:xfrm>
          <a:prstGeom prst="rect">
            <a:avLst/>
          </a:prstGeom>
          <a:noFill/>
        </p:spPr>
        <p:txBody>
          <a:bodyPr wrap="square" lIns="0" tIns="0" rIns="0" bIns="0" rtlCol="0">
            <a:spAutoFit/>
          </a:bodyPr>
          <a:lstStyle/>
          <a:p>
            <a:pPr algn="ctr"/>
            <a:r>
              <a:rPr lang="en-GB" sz="3000" b="1" dirty="0">
                <a:solidFill>
                  <a:srgbClr val="39AB47"/>
                </a:solidFill>
                <a:latin typeface="Comic Sans MS" panose="030F0702030302020204" pitchFamily="66" charset="0"/>
              </a:rPr>
              <a:t>Adaptation of plants to their environment</a:t>
            </a:r>
            <a:r>
              <a:rPr lang="en-GB" sz="3000" dirty="0">
                <a:solidFill>
                  <a:srgbClr val="39AB47"/>
                </a:solidFill>
                <a:latin typeface="Comic Sans MS" panose="030F0702030302020204" pitchFamily="66" charset="0"/>
              </a:rPr>
              <a:t> </a:t>
            </a:r>
          </a:p>
        </p:txBody>
      </p:sp>
      <p:pic>
        <p:nvPicPr>
          <p:cNvPr id="3" name="Picture 2">
            <a:extLst>
              <a:ext uri="{FF2B5EF4-FFF2-40B4-BE49-F238E27FC236}">
                <a16:creationId xmlns:a16="http://schemas.microsoft.com/office/drawing/2014/main" id="{50FE5006-E154-48F4-8045-2A129FFA398A}"/>
              </a:ext>
            </a:extLst>
          </p:cNvPr>
          <p:cNvPicPr>
            <a:picLocks noChangeAspect="1"/>
          </p:cNvPicPr>
          <p:nvPr/>
        </p:nvPicPr>
        <p:blipFill rotWithShape="1">
          <a:blip r:embed="rId5"/>
          <a:srcRect l="1317" t="26428" r="7933" b="6817"/>
          <a:stretch/>
        </p:blipFill>
        <p:spPr>
          <a:xfrm>
            <a:off x="1276353" y="1700533"/>
            <a:ext cx="4454358" cy="2437496"/>
          </a:xfrm>
          <a:prstGeom prst="rect">
            <a:avLst/>
          </a:prstGeom>
        </p:spPr>
      </p:pic>
      <p:sp>
        <p:nvSpPr>
          <p:cNvPr id="14" name="TextBox 13">
            <a:extLst>
              <a:ext uri="{FF2B5EF4-FFF2-40B4-BE49-F238E27FC236}">
                <a16:creationId xmlns:a16="http://schemas.microsoft.com/office/drawing/2014/main" id="{0FA76AAF-D946-4B4B-832C-7170FB5A3087}"/>
              </a:ext>
            </a:extLst>
          </p:cNvPr>
          <p:cNvSpPr txBox="1"/>
          <p:nvPr/>
        </p:nvSpPr>
        <p:spPr>
          <a:xfrm>
            <a:off x="1271588" y="4356462"/>
            <a:ext cx="4454358" cy="1846659"/>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Cacti live in the desert, where it only rains every few years.</a:t>
            </a:r>
          </a:p>
          <a:p>
            <a:pPr>
              <a:spcBef>
                <a:spcPts val="1200"/>
              </a:spcBef>
            </a:pPr>
            <a:r>
              <a:rPr lang="en-GB" sz="2000" dirty="0">
                <a:solidFill>
                  <a:schemeClr val="tx1">
                    <a:lumMod val="95000"/>
                    <a:lumOff val="5000"/>
                  </a:schemeClr>
                </a:solidFill>
                <a:latin typeface="Comic Sans MS" panose="030F0702030302020204" pitchFamily="66" charset="0"/>
              </a:rPr>
              <a:t>How have they evolved to survive in this environment?</a:t>
            </a:r>
          </a:p>
          <a:p>
            <a:pPr>
              <a:spcBef>
                <a:spcPts val="1200"/>
              </a:spcBef>
            </a:pPr>
            <a:r>
              <a:rPr lang="en-GB" sz="2000" dirty="0">
                <a:solidFill>
                  <a:schemeClr val="tx1">
                    <a:lumMod val="95000"/>
                    <a:lumOff val="5000"/>
                  </a:schemeClr>
                </a:solidFill>
                <a:latin typeface="Comic Sans MS" panose="030F0702030302020204" pitchFamily="66" charset="0"/>
              </a:rPr>
              <a:t> </a:t>
            </a:r>
          </a:p>
        </p:txBody>
      </p:sp>
      <p:sp>
        <p:nvSpPr>
          <p:cNvPr id="15" name="TextBox 14">
            <a:extLst>
              <a:ext uri="{FF2B5EF4-FFF2-40B4-BE49-F238E27FC236}">
                <a16:creationId xmlns:a16="http://schemas.microsoft.com/office/drawing/2014/main" id="{0FE5729D-53A8-F24B-8427-2E2A77014ECD}"/>
              </a:ext>
            </a:extLst>
          </p:cNvPr>
          <p:cNvSpPr txBox="1"/>
          <p:nvPr/>
        </p:nvSpPr>
        <p:spPr>
          <a:xfrm>
            <a:off x="6463938" y="4356462"/>
            <a:ext cx="4698048" cy="1846659"/>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Water lilies live on water, unlike most plants, that grow in soil.</a:t>
            </a:r>
          </a:p>
          <a:p>
            <a:pPr>
              <a:spcBef>
                <a:spcPts val="1200"/>
              </a:spcBef>
            </a:pPr>
            <a:r>
              <a:rPr lang="en-GB" sz="2000" dirty="0">
                <a:solidFill>
                  <a:schemeClr val="tx1">
                    <a:lumMod val="95000"/>
                    <a:lumOff val="5000"/>
                  </a:schemeClr>
                </a:solidFill>
                <a:latin typeface="Comic Sans MS" panose="030F0702030302020204" pitchFamily="66" charset="0"/>
              </a:rPr>
              <a:t>How have they evolved to survive in this environment?</a:t>
            </a:r>
          </a:p>
          <a:p>
            <a:pPr>
              <a:spcBef>
                <a:spcPts val="1200"/>
              </a:spcBef>
            </a:pPr>
            <a:r>
              <a:rPr lang="en-GB" sz="2000" dirty="0">
                <a:solidFill>
                  <a:schemeClr val="tx1">
                    <a:lumMod val="95000"/>
                    <a:lumOff val="5000"/>
                  </a:schemeClr>
                </a:solidFill>
                <a:latin typeface="Comic Sans MS" panose="030F0702030302020204" pitchFamily="66" charset="0"/>
              </a:rPr>
              <a:t> </a:t>
            </a:r>
          </a:p>
        </p:txBody>
      </p:sp>
    </p:spTree>
    <p:extLst>
      <p:ext uri="{BB962C8B-B14F-4D97-AF65-F5344CB8AC3E}">
        <p14:creationId xmlns:p14="http://schemas.microsoft.com/office/powerpoint/2010/main" val="84023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9A36141-CCEF-3948-AFE9-683930E107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56" r="3706" b="9045"/>
          <a:stretch/>
        </p:blipFill>
        <p:spPr>
          <a:xfrm>
            <a:off x="6479980" y="1196975"/>
            <a:ext cx="4454359" cy="2941887"/>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50FE5006-E154-48F4-8045-2A129FFA398A}"/>
              </a:ext>
            </a:extLst>
          </p:cNvPr>
          <p:cNvPicPr>
            <a:picLocks noChangeAspect="1"/>
          </p:cNvPicPr>
          <p:nvPr/>
        </p:nvPicPr>
        <p:blipFill rotWithShape="1">
          <a:blip r:embed="rId5"/>
          <a:srcRect l="1317" t="11247" r="7933" b="8208"/>
          <a:stretch/>
        </p:blipFill>
        <p:spPr>
          <a:xfrm>
            <a:off x="1276353" y="1196975"/>
            <a:ext cx="4454358" cy="2941054"/>
          </a:xfrm>
          <a:prstGeom prst="rect">
            <a:avLst/>
          </a:prstGeom>
        </p:spPr>
      </p:pic>
      <p:sp>
        <p:nvSpPr>
          <p:cNvPr id="14" name="TextBox 13">
            <a:extLst>
              <a:ext uri="{FF2B5EF4-FFF2-40B4-BE49-F238E27FC236}">
                <a16:creationId xmlns:a16="http://schemas.microsoft.com/office/drawing/2014/main" id="{0FA76AAF-D946-4B4B-832C-7170FB5A3087}"/>
              </a:ext>
            </a:extLst>
          </p:cNvPr>
          <p:cNvSpPr txBox="1"/>
          <p:nvPr/>
        </p:nvSpPr>
        <p:spPr>
          <a:xfrm>
            <a:off x="1271588" y="4356462"/>
            <a:ext cx="4454358" cy="1615827"/>
          </a:xfrm>
          <a:prstGeom prst="rect">
            <a:avLst/>
          </a:prstGeom>
          <a:noFill/>
        </p:spPr>
        <p:txBody>
          <a:bodyPr wrap="square" lIns="0" tIns="0" rIns="0" bIns="0" rtlCol="0">
            <a:spAutoFit/>
          </a:bodyPr>
          <a:lstStyle/>
          <a:p>
            <a:pPr>
              <a:spcBef>
                <a:spcPts val="600"/>
              </a:spcBef>
            </a:pPr>
            <a:r>
              <a:rPr lang="en-GB" sz="2000" dirty="0">
                <a:solidFill>
                  <a:schemeClr val="tx1">
                    <a:lumMod val="95000"/>
                    <a:lumOff val="5000"/>
                  </a:schemeClr>
                </a:solidFill>
                <a:latin typeface="Comic Sans MS" panose="030F0702030302020204" pitchFamily="66" charset="0"/>
              </a:rPr>
              <a:t>When it does rain, cacti have evolved to store enough water to last until the next time it rains.</a:t>
            </a:r>
          </a:p>
          <a:p>
            <a:pPr>
              <a:spcBef>
                <a:spcPts val="600"/>
              </a:spcBef>
            </a:pPr>
            <a:r>
              <a:rPr lang="en-GB" sz="2000" dirty="0">
                <a:solidFill>
                  <a:schemeClr val="tx1">
                    <a:lumMod val="95000"/>
                    <a:lumOff val="5000"/>
                  </a:schemeClr>
                </a:solidFill>
                <a:latin typeface="Comic Sans MS" panose="030F0702030302020204" pitchFamily="66" charset="0"/>
              </a:rPr>
              <a:t>They have evolved sharp spines to protect them from animals. </a:t>
            </a:r>
          </a:p>
        </p:txBody>
      </p:sp>
      <p:sp>
        <p:nvSpPr>
          <p:cNvPr id="15" name="TextBox 14">
            <a:extLst>
              <a:ext uri="{FF2B5EF4-FFF2-40B4-BE49-F238E27FC236}">
                <a16:creationId xmlns:a16="http://schemas.microsoft.com/office/drawing/2014/main" id="{0FE5729D-53A8-F24B-8427-2E2A77014ECD}"/>
              </a:ext>
            </a:extLst>
          </p:cNvPr>
          <p:cNvSpPr txBox="1"/>
          <p:nvPr/>
        </p:nvSpPr>
        <p:spPr>
          <a:xfrm>
            <a:off x="6463938" y="4356462"/>
            <a:ext cx="4808407" cy="1308050"/>
          </a:xfrm>
          <a:prstGeom prst="rect">
            <a:avLst/>
          </a:prstGeom>
          <a:noFill/>
        </p:spPr>
        <p:txBody>
          <a:bodyPr wrap="square" lIns="0" tIns="0" rIns="0" bIns="0" rtlCol="0">
            <a:spAutoFit/>
          </a:bodyPr>
          <a:lstStyle/>
          <a:p>
            <a:pPr>
              <a:spcBef>
                <a:spcPts val="600"/>
              </a:spcBef>
            </a:pPr>
            <a:r>
              <a:rPr lang="en-GB" sz="2000" dirty="0">
                <a:solidFill>
                  <a:schemeClr val="tx1">
                    <a:lumMod val="95000"/>
                    <a:lumOff val="5000"/>
                  </a:schemeClr>
                </a:solidFill>
                <a:latin typeface="Comic Sans MS" panose="030F0702030302020204" pitchFamily="66" charset="0"/>
              </a:rPr>
              <a:t>Waterlilies have evolved big leaves to help with photosynthesis. </a:t>
            </a:r>
          </a:p>
          <a:p>
            <a:pPr>
              <a:spcBef>
                <a:spcPts val="600"/>
              </a:spcBef>
            </a:pPr>
            <a:r>
              <a:rPr lang="en-GB" sz="2000" dirty="0">
                <a:solidFill>
                  <a:schemeClr val="tx1">
                    <a:lumMod val="95000"/>
                    <a:lumOff val="5000"/>
                  </a:schemeClr>
                </a:solidFill>
                <a:latin typeface="Comic Sans MS" panose="030F0702030302020204" pitchFamily="66" charset="0"/>
              </a:rPr>
              <a:t>Their roots spread out below them and absorb nutrients through the water. </a:t>
            </a:r>
          </a:p>
        </p:txBody>
      </p:sp>
    </p:spTree>
    <p:extLst>
      <p:ext uri="{BB962C8B-B14F-4D97-AF65-F5344CB8AC3E}">
        <p14:creationId xmlns:p14="http://schemas.microsoft.com/office/powerpoint/2010/main" val="394099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14D9CF5C-0DD5-E94F-82F0-C62E1B9DA953}"/>
              </a:ext>
            </a:extLst>
          </p:cNvPr>
          <p:cNvSpPr txBox="1">
            <a:spLocks/>
          </p:cNvSpPr>
          <p:nvPr/>
        </p:nvSpPr>
        <p:spPr>
          <a:xfrm>
            <a:off x="-14748" y="677867"/>
            <a:ext cx="12192000" cy="3889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600" b="1" dirty="0">
                <a:solidFill>
                  <a:srgbClr val="39AB47"/>
                </a:solidFill>
                <a:latin typeface="Comic Sans MS" panose="030F0702030302020204" pitchFamily="66" charset="0"/>
                <a:cs typeface="Arial" panose="020B0604020202020204" pitchFamily="34" charset="0"/>
              </a:rPr>
              <a:t>What do we know about evolution and inheritance?</a:t>
            </a: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31" name="Group 30">
            <a:extLst>
              <a:ext uri="{FF2B5EF4-FFF2-40B4-BE49-F238E27FC236}">
                <a16:creationId xmlns:a16="http://schemas.microsoft.com/office/drawing/2014/main" id="{379E3176-6DBC-B5B0-B39D-D8F1BBB2F677}"/>
              </a:ext>
            </a:extLst>
          </p:cNvPr>
          <p:cNvGrpSpPr/>
          <p:nvPr/>
        </p:nvGrpSpPr>
        <p:grpSpPr>
          <a:xfrm>
            <a:off x="1214897" y="4099076"/>
            <a:ext cx="2511772" cy="1305139"/>
            <a:chOff x="1214897" y="4099076"/>
            <a:chExt cx="2511772" cy="1305139"/>
          </a:xfrm>
        </p:grpSpPr>
        <p:sp>
          <p:nvSpPr>
            <p:cNvPr id="13" name="TextBox 12">
              <a:extLst>
                <a:ext uri="{FF2B5EF4-FFF2-40B4-BE49-F238E27FC236}">
                  <a16:creationId xmlns:a16="http://schemas.microsoft.com/office/drawing/2014/main" id="{50F99B35-231F-4A06-82FB-559BC4EF828D}"/>
                </a:ext>
              </a:extLst>
            </p:cNvPr>
            <p:cNvSpPr txBox="1"/>
            <p:nvPr/>
          </p:nvSpPr>
          <p:spPr>
            <a:xfrm>
              <a:off x="1463388" y="4337196"/>
              <a:ext cx="1995054" cy="948324"/>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We do not inherit all the features of our ancestors. Some will be lost.</a:t>
              </a:r>
            </a:p>
          </p:txBody>
        </p:sp>
        <p:sp>
          <p:nvSpPr>
            <p:cNvPr id="22" name="Oval 21">
              <a:extLst>
                <a:ext uri="{FF2B5EF4-FFF2-40B4-BE49-F238E27FC236}">
                  <a16:creationId xmlns:a16="http://schemas.microsoft.com/office/drawing/2014/main" id="{2E1B6ED4-AB78-B145-BDA2-9CF7DF15846A}"/>
                </a:ext>
              </a:extLst>
            </p:cNvPr>
            <p:cNvSpPr/>
            <p:nvPr/>
          </p:nvSpPr>
          <p:spPr>
            <a:xfrm>
              <a:off x="1214897" y="4099076"/>
              <a:ext cx="2511772" cy="130513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5E300B3B-8E7A-48DE-8E1C-60E8684F3DD0}"/>
              </a:ext>
            </a:extLst>
          </p:cNvPr>
          <p:cNvGrpSpPr/>
          <p:nvPr/>
        </p:nvGrpSpPr>
        <p:grpSpPr>
          <a:xfrm>
            <a:off x="966135" y="2682832"/>
            <a:ext cx="2511773" cy="1305139"/>
            <a:chOff x="966135" y="2682832"/>
            <a:chExt cx="2511773" cy="1305139"/>
          </a:xfrm>
        </p:grpSpPr>
        <p:sp>
          <p:nvSpPr>
            <p:cNvPr id="7" name="TextBox 6">
              <a:extLst>
                <a:ext uri="{FF2B5EF4-FFF2-40B4-BE49-F238E27FC236}">
                  <a16:creationId xmlns:a16="http://schemas.microsoft.com/office/drawing/2014/main" id="{FDE39AE8-DED8-40E6-AF10-CF76514AF473}"/>
                </a:ext>
              </a:extLst>
            </p:cNvPr>
            <p:cNvSpPr txBox="1"/>
            <p:nvPr/>
          </p:nvSpPr>
          <p:spPr>
            <a:xfrm>
              <a:off x="1080763" y="3010964"/>
              <a:ext cx="2253939" cy="789508"/>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Animals and plants</a:t>
              </a:r>
            </a:p>
            <a:p>
              <a:pPr algn="ctr">
                <a:lnSpc>
                  <a:spcPts val="1600"/>
                </a:lnSpc>
              </a:pPr>
              <a:r>
                <a:rPr lang="en-GB" sz="1600" dirty="0">
                  <a:solidFill>
                    <a:schemeClr val="tx1">
                      <a:lumMod val="95000"/>
                      <a:lumOff val="5000"/>
                    </a:schemeClr>
                  </a:solidFill>
                  <a:latin typeface="Comic Sans MS" panose="030F0702030302020204" pitchFamily="66" charset="0"/>
                </a:rPr>
                <a:t>with certain features are more likely to survive</a:t>
              </a:r>
            </a:p>
          </p:txBody>
        </p:sp>
        <p:sp>
          <p:nvSpPr>
            <p:cNvPr id="47" name="Oval 46">
              <a:extLst>
                <a:ext uri="{FF2B5EF4-FFF2-40B4-BE49-F238E27FC236}">
                  <a16:creationId xmlns:a16="http://schemas.microsoft.com/office/drawing/2014/main" id="{D5267E29-BA8A-2E48-A741-6E049E7A8004}"/>
                </a:ext>
              </a:extLst>
            </p:cNvPr>
            <p:cNvSpPr/>
            <p:nvPr/>
          </p:nvSpPr>
          <p:spPr>
            <a:xfrm>
              <a:off x="966135" y="2682832"/>
              <a:ext cx="2511773" cy="1305139"/>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a:extLst>
              <a:ext uri="{FF2B5EF4-FFF2-40B4-BE49-F238E27FC236}">
                <a16:creationId xmlns:a16="http://schemas.microsoft.com/office/drawing/2014/main" id="{A00FDCBA-E402-4708-C1DD-C9E24F505D17}"/>
              </a:ext>
            </a:extLst>
          </p:cNvPr>
          <p:cNvGrpSpPr/>
          <p:nvPr/>
        </p:nvGrpSpPr>
        <p:grpSpPr>
          <a:xfrm>
            <a:off x="3512837" y="4787184"/>
            <a:ext cx="2511772" cy="1305139"/>
            <a:chOff x="3512837" y="4787184"/>
            <a:chExt cx="2511772" cy="1305139"/>
          </a:xfrm>
        </p:grpSpPr>
        <p:sp>
          <p:nvSpPr>
            <p:cNvPr id="16" name="TextBox 15">
              <a:extLst>
                <a:ext uri="{FF2B5EF4-FFF2-40B4-BE49-F238E27FC236}">
                  <a16:creationId xmlns:a16="http://schemas.microsoft.com/office/drawing/2014/main" id="{5E2130FE-4119-486E-BAED-0BCAB324A8E1}"/>
                </a:ext>
              </a:extLst>
            </p:cNvPr>
            <p:cNvSpPr txBox="1"/>
            <p:nvPr/>
          </p:nvSpPr>
          <p:spPr>
            <a:xfrm>
              <a:off x="3714749" y="5159269"/>
              <a:ext cx="2096951" cy="553998"/>
            </a:xfrm>
            <a:prstGeom prst="rect">
              <a:avLst/>
            </a:prstGeom>
            <a:noFill/>
          </p:spPr>
          <p:txBody>
            <a:bodyPr wrap="square" lIns="0" tIns="0" rIns="0" bIns="0" rtlCol="0" anchor="ctr" anchorCtr="0">
              <a:noAutofit/>
            </a:bodyPr>
            <a:lstStyle/>
            <a:p>
              <a:pPr algn="ctr">
                <a:lnSpc>
                  <a:spcPts val="1580"/>
                </a:lnSpc>
              </a:pPr>
              <a:r>
                <a:rPr lang="en-GB" sz="1600" dirty="0">
                  <a:solidFill>
                    <a:schemeClr val="tx1">
                      <a:lumMod val="95000"/>
                      <a:lumOff val="5000"/>
                    </a:schemeClr>
                  </a:solidFill>
                  <a:latin typeface="Comic Sans MS" panose="030F0702030302020204" pitchFamily="66" charset="0"/>
                </a:rPr>
                <a:t>Some features</a:t>
              </a:r>
            </a:p>
            <a:p>
              <a:pPr algn="ctr">
                <a:lnSpc>
                  <a:spcPts val="1580"/>
                </a:lnSpc>
              </a:pPr>
              <a:r>
                <a:rPr lang="en-GB" sz="1600" dirty="0">
                  <a:solidFill>
                    <a:schemeClr val="tx1">
                      <a:lumMod val="95000"/>
                      <a:lumOff val="5000"/>
                    </a:schemeClr>
                  </a:solidFill>
                  <a:latin typeface="Comic Sans MS" panose="030F0702030302020204" pitchFamily="66" charset="0"/>
                </a:rPr>
                <a:t>are passed on from our grandparents and ancestors over many generations.</a:t>
              </a:r>
            </a:p>
          </p:txBody>
        </p:sp>
        <p:sp>
          <p:nvSpPr>
            <p:cNvPr id="55" name="Oval 54">
              <a:extLst>
                <a:ext uri="{FF2B5EF4-FFF2-40B4-BE49-F238E27FC236}">
                  <a16:creationId xmlns:a16="http://schemas.microsoft.com/office/drawing/2014/main" id="{37235046-A376-5B46-BA77-D1CEA4018A5B}"/>
                </a:ext>
              </a:extLst>
            </p:cNvPr>
            <p:cNvSpPr/>
            <p:nvPr/>
          </p:nvSpPr>
          <p:spPr>
            <a:xfrm>
              <a:off x="3512837" y="4787184"/>
              <a:ext cx="2511772" cy="130513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E7A98356-5434-59D4-DD19-2A836FE7BBC1}"/>
              </a:ext>
            </a:extLst>
          </p:cNvPr>
          <p:cNvGrpSpPr/>
          <p:nvPr/>
        </p:nvGrpSpPr>
        <p:grpSpPr>
          <a:xfrm>
            <a:off x="7477166" y="1415909"/>
            <a:ext cx="2511772" cy="1305139"/>
            <a:chOff x="7477166" y="1415909"/>
            <a:chExt cx="2511772" cy="1305139"/>
          </a:xfrm>
        </p:grpSpPr>
        <p:sp>
          <p:nvSpPr>
            <p:cNvPr id="11" name="TextBox 10">
              <a:extLst>
                <a:ext uri="{FF2B5EF4-FFF2-40B4-BE49-F238E27FC236}">
                  <a16:creationId xmlns:a16="http://schemas.microsoft.com/office/drawing/2014/main" id="{594B25CD-1848-4999-9031-B4439CDF3B8B}"/>
                </a:ext>
              </a:extLst>
            </p:cNvPr>
            <p:cNvSpPr txBox="1"/>
            <p:nvPr/>
          </p:nvSpPr>
          <p:spPr>
            <a:xfrm>
              <a:off x="7715253" y="1580162"/>
              <a:ext cx="2040181" cy="974035"/>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Some adaptations give animals and</a:t>
              </a:r>
            </a:p>
            <a:p>
              <a:pPr algn="ctr">
                <a:lnSpc>
                  <a:spcPts val="1600"/>
                </a:lnSpc>
              </a:pPr>
              <a:r>
                <a:rPr lang="en-GB" sz="1600" dirty="0">
                  <a:solidFill>
                    <a:schemeClr val="tx1">
                      <a:lumMod val="95000"/>
                      <a:lumOff val="5000"/>
                    </a:schemeClr>
                  </a:solidFill>
                  <a:latin typeface="Comic Sans MS" panose="030F0702030302020204" pitchFamily="66" charset="0"/>
                </a:rPr>
                <a:t>plants an advantage to eat new foods.</a:t>
              </a:r>
            </a:p>
          </p:txBody>
        </p:sp>
        <p:sp>
          <p:nvSpPr>
            <p:cNvPr id="50" name="Oval 49">
              <a:extLst>
                <a:ext uri="{FF2B5EF4-FFF2-40B4-BE49-F238E27FC236}">
                  <a16:creationId xmlns:a16="http://schemas.microsoft.com/office/drawing/2014/main" id="{AD73C8EF-45B6-FB48-BAE2-9E3AE941D03F}"/>
                </a:ext>
              </a:extLst>
            </p:cNvPr>
            <p:cNvSpPr/>
            <p:nvPr/>
          </p:nvSpPr>
          <p:spPr>
            <a:xfrm>
              <a:off x="7477166" y="1415909"/>
              <a:ext cx="2511772" cy="1305139"/>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025" name="Straight Connector 1024">
            <a:extLst>
              <a:ext uri="{FF2B5EF4-FFF2-40B4-BE49-F238E27FC236}">
                <a16:creationId xmlns:a16="http://schemas.microsoft.com/office/drawing/2014/main" id="{1007FFB7-7C95-FC4E-BC0C-E5159CC9D18B}"/>
              </a:ext>
            </a:extLst>
          </p:cNvPr>
          <p:cNvCxnSpPr>
            <a:cxnSpLocks/>
            <a:endCxn id="2" idx="7"/>
          </p:cNvCxnSpPr>
          <p:nvPr/>
        </p:nvCxnSpPr>
        <p:spPr>
          <a:xfrm flipH="1">
            <a:off x="7388918" y="2667786"/>
            <a:ext cx="868962" cy="486481"/>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77759715-67F9-8405-22F3-1F887ED550FF}"/>
              </a:ext>
            </a:extLst>
          </p:cNvPr>
          <p:cNvGrpSpPr/>
          <p:nvPr/>
        </p:nvGrpSpPr>
        <p:grpSpPr>
          <a:xfrm>
            <a:off x="8720996" y="2682832"/>
            <a:ext cx="2511772" cy="1305139"/>
            <a:chOff x="8720996" y="2682832"/>
            <a:chExt cx="2511772" cy="1305139"/>
          </a:xfrm>
        </p:grpSpPr>
        <p:sp>
          <p:nvSpPr>
            <p:cNvPr id="12" name="TextBox 11">
              <a:extLst>
                <a:ext uri="{FF2B5EF4-FFF2-40B4-BE49-F238E27FC236}">
                  <a16:creationId xmlns:a16="http://schemas.microsoft.com/office/drawing/2014/main" id="{921FD212-AA7A-46B9-8ECC-CD7941287557}"/>
                </a:ext>
              </a:extLst>
            </p:cNvPr>
            <p:cNvSpPr txBox="1"/>
            <p:nvPr/>
          </p:nvSpPr>
          <p:spPr>
            <a:xfrm>
              <a:off x="8904187" y="3078533"/>
              <a:ext cx="2202542" cy="553998"/>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Some adaptations</a:t>
              </a:r>
            </a:p>
            <a:p>
              <a:pPr algn="ctr">
                <a:lnSpc>
                  <a:spcPts val="1600"/>
                </a:lnSpc>
              </a:pPr>
              <a:r>
                <a:rPr lang="en-GB" sz="1600" dirty="0">
                  <a:solidFill>
                    <a:schemeClr val="tx1">
                      <a:lumMod val="95000"/>
                      <a:lumOff val="5000"/>
                    </a:schemeClr>
                  </a:solidFill>
                  <a:latin typeface="Comic Sans MS" panose="030F0702030302020204" pitchFamily="66" charset="0"/>
                </a:rPr>
                <a:t>give animals and plants an advantage to</a:t>
              </a:r>
            </a:p>
            <a:p>
              <a:pPr algn="ctr">
                <a:lnSpc>
                  <a:spcPts val="1600"/>
                </a:lnSpc>
              </a:pPr>
              <a:r>
                <a:rPr lang="en-GB" sz="1600" dirty="0">
                  <a:solidFill>
                    <a:schemeClr val="tx1">
                      <a:lumMod val="95000"/>
                      <a:lumOff val="5000"/>
                    </a:schemeClr>
                  </a:solidFill>
                  <a:latin typeface="Comic Sans MS" panose="030F0702030302020204" pitchFamily="66" charset="0"/>
                </a:rPr>
                <a:t>escape predators.</a:t>
              </a:r>
            </a:p>
          </p:txBody>
        </p:sp>
        <p:sp>
          <p:nvSpPr>
            <p:cNvPr id="52" name="Oval 51">
              <a:extLst>
                <a:ext uri="{FF2B5EF4-FFF2-40B4-BE49-F238E27FC236}">
                  <a16:creationId xmlns:a16="http://schemas.microsoft.com/office/drawing/2014/main" id="{8DF0DEE8-8CD9-7147-B0C9-797ABEBEE598}"/>
                </a:ext>
              </a:extLst>
            </p:cNvPr>
            <p:cNvSpPr/>
            <p:nvPr/>
          </p:nvSpPr>
          <p:spPr>
            <a:xfrm>
              <a:off x="8720996" y="2682832"/>
              <a:ext cx="2511772" cy="1305139"/>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0" name="Straight Connector 69">
            <a:extLst>
              <a:ext uri="{FF2B5EF4-FFF2-40B4-BE49-F238E27FC236}">
                <a16:creationId xmlns:a16="http://schemas.microsoft.com/office/drawing/2014/main" id="{3235711E-3EF7-7548-9F20-44BC201CC40C}"/>
              </a:ext>
            </a:extLst>
          </p:cNvPr>
          <p:cNvCxnSpPr>
            <a:cxnSpLocks/>
          </p:cNvCxnSpPr>
          <p:nvPr/>
        </p:nvCxnSpPr>
        <p:spPr>
          <a:xfrm flipH="1">
            <a:off x="7896202" y="3429000"/>
            <a:ext cx="846016" cy="19076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9CB89AAC-BF27-EBF9-744B-490BAD960D2E}"/>
              </a:ext>
            </a:extLst>
          </p:cNvPr>
          <p:cNvGrpSpPr/>
          <p:nvPr/>
        </p:nvGrpSpPr>
        <p:grpSpPr>
          <a:xfrm>
            <a:off x="8479307" y="4099076"/>
            <a:ext cx="2511772" cy="1305139"/>
            <a:chOff x="8479307" y="4099076"/>
            <a:chExt cx="2511772" cy="1305139"/>
          </a:xfrm>
        </p:grpSpPr>
        <p:sp>
          <p:nvSpPr>
            <p:cNvPr id="8" name="TextBox 7">
              <a:extLst>
                <a:ext uri="{FF2B5EF4-FFF2-40B4-BE49-F238E27FC236}">
                  <a16:creationId xmlns:a16="http://schemas.microsoft.com/office/drawing/2014/main" id="{CA108361-6CB8-4868-A2B9-3781277242BA}"/>
                </a:ext>
              </a:extLst>
            </p:cNvPr>
            <p:cNvSpPr txBox="1"/>
            <p:nvPr/>
          </p:nvSpPr>
          <p:spPr>
            <a:xfrm>
              <a:off x="8638359" y="4499602"/>
              <a:ext cx="2145220" cy="553998"/>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Animals and plants adapt to survive.</a:t>
              </a:r>
            </a:p>
          </p:txBody>
        </p:sp>
        <p:sp>
          <p:nvSpPr>
            <p:cNvPr id="53" name="Oval 52">
              <a:extLst>
                <a:ext uri="{FF2B5EF4-FFF2-40B4-BE49-F238E27FC236}">
                  <a16:creationId xmlns:a16="http://schemas.microsoft.com/office/drawing/2014/main" id="{ED5FCE9A-92C1-CF4E-8A4E-3F2CC87C081A}"/>
                </a:ext>
              </a:extLst>
            </p:cNvPr>
            <p:cNvSpPr/>
            <p:nvPr/>
          </p:nvSpPr>
          <p:spPr>
            <a:xfrm>
              <a:off x="8479307" y="4099076"/>
              <a:ext cx="2511772" cy="1305139"/>
            </a:xfrm>
            <a:prstGeom prst="ellipse">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2" name="Straight Connector 71">
            <a:extLst>
              <a:ext uri="{FF2B5EF4-FFF2-40B4-BE49-F238E27FC236}">
                <a16:creationId xmlns:a16="http://schemas.microsoft.com/office/drawing/2014/main" id="{B91601E1-47AD-3D45-BC96-F3408C46E471}"/>
              </a:ext>
            </a:extLst>
          </p:cNvPr>
          <p:cNvCxnSpPr>
            <a:cxnSpLocks/>
          </p:cNvCxnSpPr>
          <p:nvPr/>
        </p:nvCxnSpPr>
        <p:spPr>
          <a:xfrm flipH="1" flipV="1">
            <a:off x="7532176" y="3905573"/>
            <a:ext cx="1140769" cy="486318"/>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D865FEAC-DD4F-D307-2861-784DF9E93476}"/>
              </a:ext>
            </a:extLst>
          </p:cNvPr>
          <p:cNvGrpSpPr/>
          <p:nvPr/>
        </p:nvGrpSpPr>
        <p:grpSpPr>
          <a:xfrm>
            <a:off x="6167133" y="4770251"/>
            <a:ext cx="2511772" cy="1305139"/>
            <a:chOff x="6167133" y="4770251"/>
            <a:chExt cx="2511772" cy="1305139"/>
          </a:xfrm>
        </p:grpSpPr>
        <p:sp>
          <p:nvSpPr>
            <p:cNvPr id="14" name="TextBox 13">
              <a:extLst>
                <a:ext uri="{FF2B5EF4-FFF2-40B4-BE49-F238E27FC236}">
                  <a16:creationId xmlns:a16="http://schemas.microsoft.com/office/drawing/2014/main" id="{87593C0E-7B86-4CD3-B7BF-FF9053B46428}"/>
                </a:ext>
              </a:extLst>
            </p:cNvPr>
            <p:cNvSpPr txBox="1"/>
            <p:nvPr/>
          </p:nvSpPr>
          <p:spPr>
            <a:xfrm>
              <a:off x="6345079" y="5188457"/>
              <a:ext cx="2152812" cy="553998"/>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Animals and plants inherit traits (features) from their parents.</a:t>
              </a:r>
            </a:p>
          </p:txBody>
        </p:sp>
        <p:sp>
          <p:nvSpPr>
            <p:cNvPr id="54" name="Oval 53">
              <a:extLst>
                <a:ext uri="{FF2B5EF4-FFF2-40B4-BE49-F238E27FC236}">
                  <a16:creationId xmlns:a16="http://schemas.microsoft.com/office/drawing/2014/main" id="{94766C54-4F2C-0C44-8839-506452E3288C}"/>
                </a:ext>
              </a:extLst>
            </p:cNvPr>
            <p:cNvSpPr/>
            <p:nvPr/>
          </p:nvSpPr>
          <p:spPr>
            <a:xfrm>
              <a:off x="6167133" y="4770251"/>
              <a:ext cx="2511772" cy="1305139"/>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4" name="Straight Connector 73">
            <a:extLst>
              <a:ext uri="{FF2B5EF4-FFF2-40B4-BE49-F238E27FC236}">
                <a16:creationId xmlns:a16="http://schemas.microsoft.com/office/drawing/2014/main" id="{FC7D610B-75EC-1D46-9899-A874A3004E70}"/>
              </a:ext>
            </a:extLst>
          </p:cNvPr>
          <p:cNvCxnSpPr>
            <a:cxnSpLocks/>
            <a:stCxn id="54" idx="0"/>
          </p:cNvCxnSpPr>
          <p:nvPr/>
        </p:nvCxnSpPr>
        <p:spPr>
          <a:xfrm flipH="1" flipV="1">
            <a:off x="6816081" y="4077072"/>
            <a:ext cx="606938" cy="693179"/>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52B4ED07-7951-9549-A4DF-7F2C6693558D}"/>
              </a:ext>
            </a:extLst>
          </p:cNvPr>
          <p:cNvCxnSpPr>
            <a:cxnSpLocks/>
          </p:cNvCxnSpPr>
          <p:nvPr/>
        </p:nvCxnSpPr>
        <p:spPr>
          <a:xfrm flipV="1">
            <a:off x="5052447" y="4077072"/>
            <a:ext cx="251466" cy="71965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816DF324-204D-4142-B2A9-361C2EFBFCAC}"/>
              </a:ext>
            </a:extLst>
          </p:cNvPr>
          <p:cNvCxnSpPr>
            <a:cxnSpLocks/>
          </p:cNvCxnSpPr>
          <p:nvPr/>
        </p:nvCxnSpPr>
        <p:spPr>
          <a:xfrm flipV="1">
            <a:off x="3572540" y="3896833"/>
            <a:ext cx="1031358" cy="54757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7B77E17F-AB20-E848-ACEF-AC83DFF0F5BC}"/>
              </a:ext>
            </a:extLst>
          </p:cNvPr>
          <p:cNvCxnSpPr>
            <a:cxnSpLocks/>
            <a:endCxn id="2" idx="2"/>
          </p:cNvCxnSpPr>
          <p:nvPr/>
        </p:nvCxnSpPr>
        <p:spPr>
          <a:xfrm>
            <a:off x="3440624" y="3487119"/>
            <a:ext cx="860272" cy="7477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E92C7077-5786-8354-19A6-772C08950682}"/>
              </a:ext>
            </a:extLst>
          </p:cNvPr>
          <p:cNvGrpSpPr/>
          <p:nvPr/>
        </p:nvGrpSpPr>
        <p:grpSpPr>
          <a:xfrm>
            <a:off x="2217047" y="1415909"/>
            <a:ext cx="2511773" cy="1305139"/>
            <a:chOff x="2217047" y="1415909"/>
            <a:chExt cx="2511773" cy="1305139"/>
          </a:xfrm>
        </p:grpSpPr>
        <p:sp>
          <p:nvSpPr>
            <p:cNvPr id="6" name="TextBox 5">
              <a:extLst>
                <a:ext uri="{FF2B5EF4-FFF2-40B4-BE49-F238E27FC236}">
                  <a16:creationId xmlns:a16="http://schemas.microsoft.com/office/drawing/2014/main" id="{E090BE87-0252-4E5E-BBA3-1A9EF2D1DDFA}"/>
                </a:ext>
              </a:extLst>
            </p:cNvPr>
            <p:cNvSpPr txBox="1"/>
            <p:nvPr/>
          </p:nvSpPr>
          <p:spPr>
            <a:xfrm>
              <a:off x="2528891" y="1683262"/>
              <a:ext cx="1868114" cy="802764"/>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Animals and plants develop and change over time.</a:t>
              </a:r>
            </a:p>
          </p:txBody>
        </p:sp>
        <p:sp>
          <p:nvSpPr>
            <p:cNvPr id="48" name="Oval 47">
              <a:extLst>
                <a:ext uri="{FF2B5EF4-FFF2-40B4-BE49-F238E27FC236}">
                  <a16:creationId xmlns:a16="http://schemas.microsoft.com/office/drawing/2014/main" id="{F8D60B1B-BCF6-9640-B1D8-C8CD4D379384}"/>
                </a:ext>
              </a:extLst>
            </p:cNvPr>
            <p:cNvSpPr/>
            <p:nvPr/>
          </p:nvSpPr>
          <p:spPr>
            <a:xfrm>
              <a:off x="2217047" y="1415909"/>
              <a:ext cx="2511773" cy="1305139"/>
            </a:xfrm>
            <a:prstGeom prst="ellipse">
              <a:avLst/>
            </a:prstGeom>
            <a:no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2" name="Straight Connector 81">
            <a:extLst>
              <a:ext uri="{FF2B5EF4-FFF2-40B4-BE49-F238E27FC236}">
                <a16:creationId xmlns:a16="http://schemas.microsoft.com/office/drawing/2014/main" id="{02E502CD-DF0D-5B48-9748-F3AC9ABF75F5}"/>
              </a:ext>
            </a:extLst>
          </p:cNvPr>
          <p:cNvCxnSpPr>
            <a:cxnSpLocks/>
            <a:endCxn id="2" idx="1"/>
          </p:cNvCxnSpPr>
          <p:nvPr/>
        </p:nvCxnSpPr>
        <p:spPr>
          <a:xfrm>
            <a:off x="4014061" y="2657959"/>
            <a:ext cx="816656" cy="496308"/>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287A4C39-AD36-0403-D226-40992B19AE0C}"/>
              </a:ext>
            </a:extLst>
          </p:cNvPr>
          <p:cNvGrpSpPr/>
          <p:nvPr/>
        </p:nvGrpSpPr>
        <p:grpSpPr>
          <a:xfrm>
            <a:off x="4847107" y="1223481"/>
            <a:ext cx="2511772" cy="1305139"/>
            <a:chOff x="4847107" y="1223481"/>
            <a:chExt cx="2511772" cy="1305139"/>
          </a:xfrm>
        </p:grpSpPr>
        <p:sp>
          <p:nvSpPr>
            <p:cNvPr id="9" name="TextBox 8">
              <a:extLst>
                <a:ext uri="{FF2B5EF4-FFF2-40B4-BE49-F238E27FC236}">
                  <a16:creationId xmlns:a16="http://schemas.microsoft.com/office/drawing/2014/main" id="{BD713B07-7124-4258-8A10-E9C2D799FE10}"/>
                </a:ext>
              </a:extLst>
            </p:cNvPr>
            <p:cNvSpPr txBox="1"/>
            <p:nvPr/>
          </p:nvSpPr>
          <p:spPr>
            <a:xfrm>
              <a:off x="5100642" y="1578686"/>
              <a:ext cx="2016894" cy="553998"/>
            </a:xfrm>
            <a:prstGeom prst="rect">
              <a:avLst/>
            </a:prstGeom>
            <a:noFill/>
          </p:spPr>
          <p:txBody>
            <a:bodyPr wrap="square" lIns="0" tIns="0" rIns="0" bIns="0" rtlCol="0" anchor="ctr" anchorCtr="0">
              <a:noAutofit/>
            </a:bodyPr>
            <a:lstStyle/>
            <a:p>
              <a:pPr algn="ctr">
                <a:lnSpc>
                  <a:spcPts val="1600"/>
                </a:lnSpc>
              </a:pPr>
              <a:r>
                <a:rPr lang="en-GB" sz="1600" dirty="0">
                  <a:solidFill>
                    <a:schemeClr val="tx1">
                      <a:lumMod val="95000"/>
                      <a:lumOff val="5000"/>
                    </a:schemeClr>
                  </a:solidFill>
                  <a:latin typeface="Comic Sans MS" panose="030F0702030302020204" pitchFamily="66" charset="0"/>
                </a:rPr>
                <a:t>Some</a:t>
              </a:r>
            </a:p>
            <a:p>
              <a:pPr algn="ctr">
                <a:lnSpc>
                  <a:spcPts val="1600"/>
                </a:lnSpc>
              </a:pPr>
              <a:r>
                <a:rPr lang="en-GB" sz="1600" dirty="0">
                  <a:solidFill>
                    <a:schemeClr val="tx1">
                      <a:lumMod val="95000"/>
                      <a:lumOff val="5000"/>
                    </a:schemeClr>
                  </a:solidFill>
                  <a:latin typeface="Comic Sans MS" panose="030F0702030302020204" pitchFamily="66" charset="0"/>
                </a:rPr>
                <a:t>adaptations give animals and plants an advantage to live in new places.</a:t>
              </a:r>
            </a:p>
          </p:txBody>
        </p:sp>
        <p:sp>
          <p:nvSpPr>
            <p:cNvPr id="49" name="Oval 48">
              <a:extLst>
                <a:ext uri="{FF2B5EF4-FFF2-40B4-BE49-F238E27FC236}">
                  <a16:creationId xmlns:a16="http://schemas.microsoft.com/office/drawing/2014/main" id="{EB2FAEDB-9BCB-6744-810D-E58B258797E5}"/>
                </a:ext>
              </a:extLst>
            </p:cNvPr>
            <p:cNvSpPr/>
            <p:nvPr/>
          </p:nvSpPr>
          <p:spPr>
            <a:xfrm>
              <a:off x="4847107" y="1223481"/>
              <a:ext cx="2511772" cy="1305139"/>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4" name="Straight Connector 83">
            <a:extLst>
              <a:ext uri="{FF2B5EF4-FFF2-40B4-BE49-F238E27FC236}">
                <a16:creationId xmlns:a16="http://schemas.microsoft.com/office/drawing/2014/main" id="{6D206316-EC88-4F44-85F4-DBF9902FFC5F}"/>
              </a:ext>
            </a:extLst>
          </p:cNvPr>
          <p:cNvCxnSpPr>
            <a:cxnSpLocks/>
            <a:stCxn id="49" idx="4"/>
          </p:cNvCxnSpPr>
          <p:nvPr/>
        </p:nvCxnSpPr>
        <p:spPr>
          <a:xfrm>
            <a:off x="6102993" y="2528620"/>
            <a:ext cx="2852" cy="454804"/>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B5813FCB-0F63-2743-886E-3336A11E7510}"/>
              </a:ext>
            </a:extLst>
          </p:cNvPr>
          <p:cNvGrpSpPr/>
          <p:nvPr/>
        </p:nvGrpSpPr>
        <p:grpSpPr>
          <a:xfrm>
            <a:off x="4156161" y="2985423"/>
            <a:ext cx="3905603" cy="1152939"/>
            <a:chOff x="4168851" y="3120887"/>
            <a:chExt cx="3905603" cy="1152939"/>
          </a:xfrm>
        </p:grpSpPr>
        <p:sp>
          <p:nvSpPr>
            <p:cNvPr id="30" name="TextBox 29">
              <a:extLst>
                <a:ext uri="{FF2B5EF4-FFF2-40B4-BE49-F238E27FC236}">
                  <a16:creationId xmlns:a16="http://schemas.microsoft.com/office/drawing/2014/main" id="{DF5A691E-39CA-8544-8CA1-DA8F51BD268C}"/>
                </a:ext>
              </a:extLst>
            </p:cNvPr>
            <p:cNvSpPr txBox="1"/>
            <p:nvPr/>
          </p:nvSpPr>
          <p:spPr>
            <a:xfrm>
              <a:off x="4168851" y="3428052"/>
              <a:ext cx="3905603" cy="538609"/>
            </a:xfrm>
            <a:prstGeom prst="rect">
              <a:avLst/>
            </a:prstGeom>
            <a:noFill/>
          </p:spPr>
          <p:txBody>
            <a:bodyPr wrap="square" lIns="0" tIns="0" rIns="0" bIns="0" rtlCol="0" anchor="ctr" anchorCtr="0">
              <a:noAutofit/>
            </a:bodyPr>
            <a:lstStyle/>
            <a:p>
              <a:pPr algn="ctr">
                <a:lnSpc>
                  <a:spcPts val="2100"/>
                </a:lnSpc>
              </a:pPr>
              <a:r>
                <a:rPr lang="en-GB" sz="2000" b="1" dirty="0">
                  <a:solidFill>
                    <a:schemeClr val="tx1">
                      <a:lumMod val="95000"/>
                      <a:lumOff val="5000"/>
                    </a:schemeClr>
                  </a:solidFill>
                  <a:latin typeface="Comic Sans MS" panose="030F0702030302020204" pitchFamily="66" charset="0"/>
                  <a:cs typeface="Arial" panose="020B0604020202020204" pitchFamily="34" charset="0"/>
                </a:rPr>
                <a:t>Evolution and inheritance</a:t>
              </a:r>
            </a:p>
          </p:txBody>
        </p:sp>
        <p:sp>
          <p:nvSpPr>
            <p:cNvPr id="2" name="Oval 1">
              <a:extLst>
                <a:ext uri="{FF2B5EF4-FFF2-40B4-BE49-F238E27FC236}">
                  <a16:creationId xmlns:a16="http://schemas.microsoft.com/office/drawing/2014/main" id="{ADA613BE-CBC4-704F-B3B0-8BBC8F7527D2}"/>
                </a:ext>
              </a:extLst>
            </p:cNvPr>
            <p:cNvSpPr/>
            <p:nvPr/>
          </p:nvSpPr>
          <p:spPr>
            <a:xfrm>
              <a:off x="4313586" y="3120887"/>
              <a:ext cx="3617843" cy="1152939"/>
            </a:xfrm>
            <a:prstGeom prst="ellipse">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775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down)">
                                      <p:cBhvr>
                                        <p:cTn id="7" dur="500"/>
                                        <p:tgtEl>
                                          <p:spTgt spid="80"/>
                                        </p:tgtEl>
                                      </p:cBhvr>
                                    </p:animEffect>
                                  </p:childTnLst>
                                </p:cTn>
                              </p:par>
                              <p:par>
                                <p:cTn id="8" presetID="22" presetClass="entr" presetSubtype="4"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down)">
                                      <p:cBhvr>
                                        <p:cTn id="10" dur="500"/>
                                        <p:tgtEl>
                                          <p:spTgt spid="82"/>
                                        </p:tgtEl>
                                      </p:cBhvr>
                                    </p:animEffect>
                                  </p:childTnLst>
                                </p:cTn>
                              </p:par>
                              <p:par>
                                <p:cTn id="11" presetID="22" presetClass="entr" presetSubtype="4" fill="hold"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down)">
                                      <p:cBhvr>
                                        <p:cTn id="13" dur="500"/>
                                        <p:tgtEl>
                                          <p:spTgt spid="84"/>
                                        </p:tgtEl>
                                      </p:cBhvr>
                                    </p:animEffect>
                                  </p:childTnLst>
                                </p:cTn>
                              </p:par>
                              <p:par>
                                <p:cTn id="14" presetID="22" presetClass="entr" presetSubtype="4" fill="hold" nodeType="withEffect">
                                  <p:stCondLst>
                                    <p:cond delay="0"/>
                                  </p:stCondLst>
                                  <p:childTnLst>
                                    <p:set>
                                      <p:cBhvr>
                                        <p:cTn id="15" dur="1" fill="hold">
                                          <p:stCondLst>
                                            <p:cond delay="0"/>
                                          </p:stCondLst>
                                        </p:cTn>
                                        <p:tgtEl>
                                          <p:spTgt spid="1025"/>
                                        </p:tgtEl>
                                        <p:attrNameLst>
                                          <p:attrName>style.visibility</p:attrName>
                                        </p:attrNameLst>
                                      </p:cBhvr>
                                      <p:to>
                                        <p:strVal val="visible"/>
                                      </p:to>
                                    </p:set>
                                    <p:animEffect transition="in" filter="wipe(down)">
                                      <p:cBhvr>
                                        <p:cTn id="16" dur="500"/>
                                        <p:tgtEl>
                                          <p:spTgt spid="1025"/>
                                        </p:tgtEl>
                                      </p:cBhvr>
                                    </p:animEffect>
                                  </p:childTnLst>
                                </p:cTn>
                              </p:par>
                              <p:par>
                                <p:cTn id="17" presetID="22" presetClass="entr" presetSubtype="4"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down)">
                                      <p:cBhvr>
                                        <p:cTn id="19" dur="500"/>
                                        <p:tgtEl>
                                          <p:spTgt spid="70"/>
                                        </p:tgtEl>
                                      </p:cBhvr>
                                    </p:animEffect>
                                  </p:childTnLst>
                                </p:cTn>
                              </p:par>
                              <p:par>
                                <p:cTn id="20" presetID="22" presetClass="entr" presetSubtype="1"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up)">
                                      <p:cBhvr>
                                        <p:cTn id="22" dur="500"/>
                                        <p:tgtEl>
                                          <p:spTgt spid="72"/>
                                        </p:tgtEl>
                                      </p:cBhvr>
                                    </p:animEffect>
                                  </p:childTnLst>
                                </p:cTn>
                              </p:par>
                              <p:par>
                                <p:cTn id="23" presetID="22" presetClass="entr" presetSubtype="1" fill="hold"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wipe(up)">
                                      <p:cBhvr>
                                        <p:cTn id="25" dur="500"/>
                                        <p:tgtEl>
                                          <p:spTgt spid="74"/>
                                        </p:tgtEl>
                                      </p:cBhvr>
                                    </p:animEffect>
                                  </p:childTnLst>
                                </p:cTn>
                              </p:par>
                              <p:par>
                                <p:cTn id="26" presetID="22" presetClass="entr" presetSubtype="1"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up)">
                                      <p:cBhvr>
                                        <p:cTn id="28" dur="500"/>
                                        <p:tgtEl>
                                          <p:spTgt spid="76"/>
                                        </p:tgtEl>
                                      </p:cBhvr>
                                    </p:animEffect>
                                  </p:childTnLst>
                                </p:cTn>
                              </p:par>
                              <p:par>
                                <p:cTn id="29" presetID="22" presetClass="entr" presetSubtype="1"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up)">
                                      <p:cBhvr>
                                        <p:cTn id="31" dur="500"/>
                                        <p:tgtEl>
                                          <p:spTgt spid="78"/>
                                        </p:tgtEl>
                                      </p:cBhvr>
                                    </p:animEffect>
                                  </p:childTnLst>
                                </p:cTn>
                              </p:par>
                            </p:childTnLst>
                          </p:cTn>
                        </p:par>
                        <p:par>
                          <p:cTn id="32" fill="hold">
                            <p:stCondLst>
                              <p:cond delay="500"/>
                            </p:stCondLst>
                            <p:childTnLst>
                              <p:par>
                                <p:cTn id="33" presetID="1" presetClass="entr" presetSubtype="0" fill="hold" nodeType="afterEffect">
                                  <p:stCondLst>
                                    <p:cond delay="200"/>
                                  </p:stCondLst>
                                  <p:childTnLst>
                                    <p:set>
                                      <p:cBhvr>
                                        <p:cTn id="34" dur="1" fill="hold">
                                          <p:stCondLst>
                                            <p:cond delay="0"/>
                                          </p:stCondLst>
                                        </p:cTn>
                                        <p:tgtEl>
                                          <p:spTgt spid="26"/>
                                        </p:tgtEl>
                                        <p:attrNameLst>
                                          <p:attrName>style.visibility</p:attrName>
                                        </p:attrNameLst>
                                      </p:cBhvr>
                                      <p:to>
                                        <p:strVal val="visible"/>
                                      </p:to>
                                    </p:set>
                                  </p:childTnLst>
                                </p:cTn>
                              </p:par>
                            </p:childTnLst>
                          </p:cTn>
                        </p:par>
                        <p:par>
                          <p:cTn id="35" fill="hold">
                            <p:stCondLst>
                              <p:cond delay="700"/>
                            </p:stCondLst>
                            <p:childTnLst>
                              <p:par>
                                <p:cTn id="36" presetID="1" presetClass="entr" presetSubtype="0" fill="hold" nodeType="afterEffect">
                                  <p:stCondLst>
                                    <p:cond delay="200"/>
                                  </p:stCondLst>
                                  <p:childTnLst>
                                    <p:set>
                                      <p:cBhvr>
                                        <p:cTn id="37" dur="1" fill="hold">
                                          <p:stCondLst>
                                            <p:cond delay="0"/>
                                          </p:stCondLst>
                                        </p:cTn>
                                        <p:tgtEl>
                                          <p:spTgt spid="27"/>
                                        </p:tgtEl>
                                        <p:attrNameLst>
                                          <p:attrName>style.visibility</p:attrName>
                                        </p:attrNameLst>
                                      </p:cBhvr>
                                      <p:to>
                                        <p:strVal val="visible"/>
                                      </p:to>
                                    </p:set>
                                  </p:childTnLst>
                                </p:cTn>
                              </p:par>
                            </p:childTnLst>
                          </p:cTn>
                        </p:par>
                        <p:par>
                          <p:cTn id="38" fill="hold">
                            <p:stCondLst>
                              <p:cond delay="900"/>
                            </p:stCondLst>
                            <p:childTnLst>
                              <p:par>
                                <p:cTn id="39" presetID="1" presetClass="entr" presetSubtype="0" fill="hold" nodeType="afterEffect">
                                  <p:stCondLst>
                                    <p:cond delay="200"/>
                                  </p:stCondLst>
                                  <p:childTnLst>
                                    <p:set>
                                      <p:cBhvr>
                                        <p:cTn id="40" dur="1" fill="hold">
                                          <p:stCondLst>
                                            <p:cond delay="0"/>
                                          </p:stCondLst>
                                        </p:cTn>
                                        <p:tgtEl>
                                          <p:spTgt spid="28"/>
                                        </p:tgtEl>
                                        <p:attrNameLst>
                                          <p:attrName>style.visibility</p:attrName>
                                        </p:attrNameLst>
                                      </p:cBhvr>
                                      <p:to>
                                        <p:strVal val="visible"/>
                                      </p:to>
                                    </p:set>
                                  </p:childTnLst>
                                </p:cTn>
                              </p:par>
                            </p:childTnLst>
                          </p:cTn>
                        </p:par>
                        <p:par>
                          <p:cTn id="41" fill="hold">
                            <p:stCondLst>
                              <p:cond delay="1100"/>
                            </p:stCondLst>
                            <p:childTnLst>
                              <p:par>
                                <p:cTn id="42" presetID="1" presetClass="entr" presetSubtype="0" fill="hold" nodeType="afterEffect">
                                  <p:stCondLst>
                                    <p:cond delay="200"/>
                                  </p:stCondLst>
                                  <p:childTnLst>
                                    <p:set>
                                      <p:cBhvr>
                                        <p:cTn id="43" dur="1" fill="hold">
                                          <p:stCondLst>
                                            <p:cond delay="0"/>
                                          </p:stCondLst>
                                        </p:cTn>
                                        <p:tgtEl>
                                          <p:spTgt spid="29"/>
                                        </p:tgtEl>
                                        <p:attrNameLst>
                                          <p:attrName>style.visibility</p:attrName>
                                        </p:attrNameLst>
                                      </p:cBhvr>
                                      <p:to>
                                        <p:strVal val="visible"/>
                                      </p:to>
                                    </p:set>
                                  </p:childTnLst>
                                </p:cTn>
                              </p:par>
                            </p:childTnLst>
                          </p:cTn>
                        </p:par>
                        <p:par>
                          <p:cTn id="44" fill="hold">
                            <p:stCondLst>
                              <p:cond delay="1300"/>
                            </p:stCondLst>
                            <p:childTnLst>
                              <p:par>
                                <p:cTn id="45" presetID="1" presetClass="entr" presetSubtype="0" fill="hold" nodeType="afterEffect">
                                  <p:stCondLst>
                                    <p:cond delay="200"/>
                                  </p:stCondLst>
                                  <p:childTnLst>
                                    <p:set>
                                      <p:cBhvr>
                                        <p:cTn id="46" dur="1" fill="hold">
                                          <p:stCondLst>
                                            <p:cond delay="0"/>
                                          </p:stCondLst>
                                        </p:cTn>
                                        <p:tgtEl>
                                          <p:spTgt spid="31"/>
                                        </p:tgtEl>
                                        <p:attrNameLst>
                                          <p:attrName>style.visibility</p:attrName>
                                        </p:attrNameLst>
                                      </p:cBhvr>
                                      <p:to>
                                        <p:strVal val="visible"/>
                                      </p:to>
                                    </p:set>
                                  </p:childTnLst>
                                </p:cTn>
                              </p:par>
                            </p:childTnLst>
                          </p:cTn>
                        </p:par>
                        <p:par>
                          <p:cTn id="47" fill="hold">
                            <p:stCondLst>
                              <p:cond delay="1500"/>
                            </p:stCondLst>
                            <p:childTnLst>
                              <p:par>
                                <p:cTn id="48" presetID="1" presetClass="entr" presetSubtype="0" fill="hold" nodeType="afterEffect">
                                  <p:stCondLst>
                                    <p:cond delay="200"/>
                                  </p:stCondLst>
                                  <p:childTnLst>
                                    <p:set>
                                      <p:cBhvr>
                                        <p:cTn id="49" dur="1" fill="hold">
                                          <p:stCondLst>
                                            <p:cond delay="0"/>
                                          </p:stCondLst>
                                        </p:cTn>
                                        <p:tgtEl>
                                          <p:spTgt spid="32"/>
                                        </p:tgtEl>
                                        <p:attrNameLst>
                                          <p:attrName>style.visibility</p:attrName>
                                        </p:attrNameLst>
                                      </p:cBhvr>
                                      <p:to>
                                        <p:strVal val="visible"/>
                                      </p:to>
                                    </p:set>
                                  </p:childTnLst>
                                </p:cTn>
                              </p:par>
                            </p:childTnLst>
                          </p:cTn>
                        </p:par>
                        <p:par>
                          <p:cTn id="50" fill="hold">
                            <p:stCondLst>
                              <p:cond delay="1700"/>
                            </p:stCondLst>
                            <p:childTnLst>
                              <p:par>
                                <p:cTn id="51" presetID="1" presetClass="entr" presetSubtype="0" fill="hold" nodeType="afterEffect">
                                  <p:stCondLst>
                                    <p:cond delay="200"/>
                                  </p:stCondLst>
                                  <p:childTnLst>
                                    <p:set>
                                      <p:cBhvr>
                                        <p:cTn id="52" dur="1" fill="hold">
                                          <p:stCondLst>
                                            <p:cond delay="0"/>
                                          </p:stCondLst>
                                        </p:cTn>
                                        <p:tgtEl>
                                          <p:spTgt spid="33"/>
                                        </p:tgtEl>
                                        <p:attrNameLst>
                                          <p:attrName>style.visibility</p:attrName>
                                        </p:attrNameLst>
                                      </p:cBhvr>
                                      <p:to>
                                        <p:strVal val="visible"/>
                                      </p:to>
                                    </p:set>
                                  </p:childTnLst>
                                </p:cTn>
                              </p:par>
                            </p:childTnLst>
                          </p:cTn>
                        </p:par>
                        <p:par>
                          <p:cTn id="53" fill="hold">
                            <p:stCondLst>
                              <p:cond delay="1900"/>
                            </p:stCondLst>
                            <p:childTnLst>
                              <p:par>
                                <p:cTn id="54" presetID="1" presetClass="entr" presetSubtype="0" fill="hold" nodeType="afterEffect">
                                  <p:stCondLst>
                                    <p:cond delay="200"/>
                                  </p:stCondLst>
                                  <p:childTnLst>
                                    <p:set>
                                      <p:cBhvr>
                                        <p:cTn id="55" dur="1" fill="hold">
                                          <p:stCondLst>
                                            <p:cond delay="0"/>
                                          </p:stCondLst>
                                        </p:cTn>
                                        <p:tgtEl>
                                          <p:spTgt spid="34"/>
                                        </p:tgtEl>
                                        <p:attrNameLst>
                                          <p:attrName>style.visibility</p:attrName>
                                        </p:attrNameLst>
                                      </p:cBhvr>
                                      <p:to>
                                        <p:strVal val="visible"/>
                                      </p:to>
                                    </p:set>
                                  </p:childTnLst>
                                </p:cTn>
                              </p:par>
                            </p:childTnLst>
                          </p:cTn>
                        </p:par>
                        <p:par>
                          <p:cTn id="56" fill="hold">
                            <p:stCondLst>
                              <p:cond delay="2100"/>
                            </p:stCondLst>
                            <p:childTnLst>
                              <p:par>
                                <p:cTn id="57" presetID="1" presetClass="entr" presetSubtype="0" fill="hold" nodeType="afterEffect">
                                  <p:stCondLst>
                                    <p:cond delay="20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12" name="Picture 11">
            <a:extLst>
              <a:ext uri="{FF2B5EF4-FFF2-40B4-BE49-F238E27FC236}">
                <a16:creationId xmlns:a16="http://schemas.microsoft.com/office/drawing/2014/main" id="{4471EB44-5996-44AB-9D47-8D7E705E878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670" t="33059" r="26645" b="714"/>
          <a:stretch/>
        </p:blipFill>
        <p:spPr>
          <a:xfrm>
            <a:off x="1277028" y="1704681"/>
            <a:ext cx="5174184" cy="3956366"/>
          </a:xfrm>
          <a:prstGeom prst="rect">
            <a:avLst/>
          </a:prstGeom>
        </p:spPr>
      </p:pic>
      <p:sp>
        <p:nvSpPr>
          <p:cNvPr id="13" name="TextBox 12">
            <a:extLst>
              <a:ext uri="{FF2B5EF4-FFF2-40B4-BE49-F238E27FC236}">
                <a16:creationId xmlns:a16="http://schemas.microsoft.com/office/drawing/2014/main" id="{96048668-567F-4AE0-82EC-52795551BF6D}"/>
              </a:ext>
            </a:extLst>
          </p:cNvPr>
          <p:cNvSpPr txBox="1"/>
          <p:nvPr/>
        </p:nvSpPr>
        <p:spPr>
          <a:xfrm>
            <a:off x="6914146" y="1668190"/>
            <a:ext cx="4006267" cy="4029348"/>
          </a:xfrm>
          <a:prstGeom prst="rect">
            <a:avLst/>
          </a:prstGeom>
          <a:noFill/>
        </p:spPr>
        <p:txBody>
          <a:bodyPr wrap="square" lIns="0" tIns="0" rIns="0" bIns="0" rtlCol="0" anchor="ctr" anchorCtr="0">
            <a:noAutofit/>
          </a:bodyPr>
          <a:lstStyle/>
          <a:p>
            <a:pPr>
              <a:spcBef>
                <a:spcPts val="1400"/>
              </a:spcBef>
            </a:pPr>
            <a:r>
              <a:rPr lang="en-GB" sz="2100" dirty="0">
                <a:solidFill>
                  <a:schemeClr val="tx1">
                    <a:lumMod val="95000"/>
                    <a:lumOff val="5000"/>
                  </a:schemeClr>
                </a:solidFill>
                <a:latin typeface="Comic Sans MS" panose="030F0702030302020204" pitchFamily="66" charset="0"/>
              </a:rPr>
              <a:t>Research an animal or plant that has evolved over time. </a:t>
            </a:r>
          </a:p>
          <a:p>
            <a:pPr>
              <a:spcBef>
                <a:spcPts val="1400"/>
              </a:spcBef>
            </a:pPr>
            <a:r>
              <a:rPr lang="en-GB" sz="2100" dirty="0">
                <a:solidFill>
                  <a:schemeClr val="tx1">
                    <a:lumMod val="95000"/>
                    <a:lumOff val="5000"/>
                  </a:schemeClr>
                </a:solidFill>
                <a:latin typeface="Comic Sans MS" panose="030F0702030302020204" pitchFamily="66" charset="0"/>
              </a:rPr>
              <a:t>Use books and websites (some useful links are at the end of this PowerPoint).</a:t>
            </a:r>
          </a:p>
          <a:p>
            <a:pPr>
              <a:spcBef>
                <a:spcPts val="1400"/>
              </a:spcBef>
            </a:pPr>
            <a:r>
              <a:rPr lang="en-GB" sz="2100" dirty="0">
                <a:solidFill>
                  <a:schemeClr val="tx1">
                    <a:lumMod val="95000"/>
                    <a:lumOff val="5000"/>
                  </a:schemeClr>
                </a:solidFill>
                <a:latin typeface="Comic Sans MS" panose="030F0702030302020204" pitchFamily="66" charset="0"/>
              </a:rPr>
              <a:t>Create a PowerPoint about the animal or plant you have chosen.</a:t>
            </a:r>
          </a:p>
          <a:p>
            <a:pPr>
              <a:spcBef>
                <a:spcPts val="1400"/>
              </a:spcBef>
            </a:pPr>
            <a:r>
              <a:rPr lang="en-GB" sz="2100" dirty="0">
                <a:solidFill>
                  <a:schemeClr val="tx1">
                    <a:lumMod val="95000"/>
                    <a:lumOff val="5000"/>
                  </a:schemeClr>
                </a:solidFill>
                <a:latin typeface="Comic Sans MS" panose="030F0702030302020204" pitchFamily="66" charset="0"/>
              </a:rPr>
              <a:t>Present this to the class.</a:t>
            </a:r>
          </a:p>
          <a:p>
            <a:pPr>
              <a:spcBef>
                <a:spcPts val="1400"/>
              </a:spcBef>
            </a:pPr>
            <a:r>
              <a:rPr lang="en-GB" sz="2100" dirty="0">
                <a:solidFill>
                  <a:schemeClr val="tx1">
                    <a:lumMod val="95000"/>
                    <a:lumOff val="5000"/>
                  </a:schemeClr>
                </a:solidFill>
                <a:latin typeface="Comic Sans MS" panose="030F0702030302020204" pitchFamily="66" charset="0"/>
              </a:rPr>
              <a:t>Give each other feedback on the presentations.</a:t>
            </a:r>
          </a:p>
        </p:txBody>
      </p:sp>
      <p:sp>
        <p:nvSpPr>
          <p:cNvPr id="7" name="Subtitle 2">
            <a:extLst>
              <a:ext uri="{FF2B5EF4-FFF2-40B4-BE49-F238E27FC236}">
                <a16:creationId xmlns:a16="http://schemas.microsoft.com/office/drawing/2014/main" id="{A29E8864-EF43-4844-82CB-BBBD1A4A0BD0}"/>
              </a:ext>
            </a:extLst>
          </p:cNvPr>
          <p:cNvSpPr txBox="1">
            <a:spLocks/>
          </p:cNvSpPr>
          <p:nvPr/>
        </p:nvSpPr>
        <p:spPr>
          <a:xfrm>
            <a:off x="0" y="85526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Activity</a:t>
            </a:r>
          </a:p>
        </p:txBody>
      </p:sp>
    </p:spTree>
    <p:extLst>
      <p:ext uri="{BB962C8B-B14F-4D97-AF65-F5344CB8AC3E}">
        <p14:creationId xmlns:p14="http://schemas.microsoft.com/office/powerpoint/2010/main" val="18995855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TextBox 6">
            <a:extLst>
              <a:ext uri="{FF2B5EF4-FFF2-40B4-BE49-F238E27FC236}">
                <a16:creationId xmlns:a16="http://schemas.microsoft.com/office/drawing/2014/main" id="{8D257315-85A0-854D-A621-F9C311113860}"/>
              </a:ext>
            </a:extLst>
          </p:cNvPr>
          <p:cNvSpPr txBox="1"/>
          <p:nvPr/>
        </p:nvSpPr>
        <p:spPr>
          <a:xfrm>
            <a:off x="1195719" y="1444261"/>
            <a:ext cx="10310481" cy="4469681"/>
          </a:xfrm>
          <a:prstGeom prst="rect">
            <a:avLst/>
          </a:prstGeom>
          <a:noFill/>
        </p:spPr>
        <p:txBody>
          <a:bodyPr wrap="square" lIns="0" tIns="0" rIns="0" bIns="0" rtlCol="0">
            <a:noAutofit/>
          </a:bodyPr>
          <a:lstStyle/>
          <a:p>
            <a:pPr>
              <a:spcBef>
                <a:spcPts val="400"/>
              </a:spcBef>
            </a:pPr>
            <a:r>
              <a:rPr lang="en-GB" sz="1400" dirty="0">
                <a:solidFill>
                  <a:schemeClr val="tx1">
                    <a:lumMod val="95000"/>
                    <a:lumOff val="5000"/>
                  </a:schemeClr>
                </a:solidFill>
                <a:latin typeface="Comic Sans MS" panose="030F0902030302020204" pitchFamily="66" charset="0"/>
                <a:cs typeface="Arial" panose="020B0604020202020204" pitchFamily="34" charset="0"/>
              </a:rPr>
              <a:t>All about the peppered moth (as per slide 27)</a:t>
            </a:r>
          </a:p>
          <a:p>
            <a:r>
              <a:rPr lang="en-GB" sz="1400" dirty="0">
                <a:solidFill>
                  <a:srgbClr val="39AB47"/>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https://www.wildlifetrusts.org/wildlife-explorer/invertebrates/moths/peppered-moth</a:t>
            </a:r>
            <a:endParaRPr lang="en-GB" sz="1400" dirty="0">
              <a:solidFill>
                <a:srgbClr val="39AB47"/>
              </a:solidFill>
              <a:latin typeface="Comic Sans MS" panose="030F0902030302020204" pitchFamily="66" charset="0"/>
              <a:cs typeface="Arial" panose="020B0604020202020204" pitchFamily="34" charset="0"/>
            </a:endParaRPr>
          </a:p>
          <a:p>
            <a:r>
              <a:rPr lang="en-GB" sz="1400" dirty="0">
                <a:solidFill>
                  <a:srgbClr val="39AB47"/>
                </a:solidFill>
                <a:latin typeface="Comic Sans MS" panose="030F09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https://butterfly-conservation.org/moths/why-moths-matter/amazing-moths/peppered-moth-and-natural-selection</a:t>
            </a:r>
            <a:endParaRPr lang="en-GB" sz="1400" dirty="0">
              <a:solidFill>
                <a:srgbClr val="39AB47"/>
              </a:solidFill>
              <a:latin typeface="Comic Sans MS" panose="030F0902030302020204" pitchFamily="66" charset="0"/>
              <a:cs typeface="Arial" panose="020B0604020202020204" pitchFamily="34" charset="0"/>
            </a:endParaRPr>
          </a:p>
          <a:p>
            <a:pPr>
              <a:spcBef>
                <a:spcPts val="600"/>
              </a:spcBef>
            </a:pPr>
            <a:r>
              <a:rPr lang="en-GB" sz="1400" dirty="0">
                <a:solidFill>
                  <a:schemeClr val="tx1">
                    <a:lumMod val="95000"/>
                    <a:lumOff val="5000"/>
                  </a:schemeClr>
                </a:solidFill>
                <a:latin typeface="Comic Sans MS" panose="030F0902030302020204" pitchFamily="66" charset="0"/>
                <a:cs typeface="Arial" panose="020B0604020202020204" pitchFamily="34" charset="0"/>
              </a:rPr>
              <a:t>Wildlife Trusts</a:t>
            </a:r>
          </a:p>
          <a:p>
            <a:r>
              <a:rPr lang="en-GB" sz="1400" dirty="0">
                <a:solidFill>
                  <a:srgbClr val="39AB47"/>
                </a:solidFill>
                <a:latin typeface="Comic Sans MS" panose="030F0902030302020204" pitchFamily="66" charset="0"/>
                <a:cs typeface="Arial" panose="020B0604020202020204" pitchFamily="34" charset="0"/>
                <a:hlinkClick r:id="rId6">
                  <a:extLst>
                    <a:ext uri="{A12FA001-AC4F-418D-AE19-62706E023703}">
                      <ahyp:hlinkClr xmlns:ahyp="http://schemas.microsoft.com/office/drawing/2018/hyperlinkcolor" val="tx"/>
                    </a:ext>
                  </a:extLst>
                </a:hlinkClick>
              </a:rPr>
              <a:t>https://www.wildlifetrusts.org</a:t>
            </a:r>
            <a:endParaRPr lang="en-GB" sz="1400" dirty="0">
              <a:solidFill>
                <a:srgbClr val="39AB47"/>
              </a:solidFill>
              <a:latin typeface="Comic Sans MS" panose="030F0902030302020204" pitchFamily="66" charset="0"/>
              <a:cs typeface="Arial" panose="020B0604020202020204" pitchFamily="34" charset="0"/>
            </a:endParaRPr>
          </a:p>
          <a:p>
            <a:pPr>
              <a:spcBef>
                <a:spcPts val="600"/>
              </a:spcBef>
            </a:pPr>
            <a:r>
              <a:rPr lang="en-GB" sz="1400" dirty="0">
                <a:latin typeface="Comic Sans MS" panose="030F0902030302020204" pitchFamily="66" charset="0"/>
              </a:rPr>
              <a:t>About Darwin's finches found in the Galapagos Islands (as per slides 25 and 26)</a:t>
            </a:r>
          </a:p>
          <a:p>
            <a:r>
              <a:rPr lang="en-GB" sz="1400" dirty="0">
                <a:solidFill>
                  <a:srgbClr val="39AB47"/>
                </a:solidFill>
                <a:latin typeface="Comic Sans MS" panose="030F0902030302020204" pitchFamily="66" charset="0"/>
                <a:cs typeface="Arial" panose="020B0604020202020204" pitchFamily="34" charset="0"/>
                <a:hlinkClick r:id="rId7">
                  <a:extLst>
                    <a:ext uri="{A12FA001-AC4F-418D-AE19-62706E023703}">
                      <ahyp:hlinkClr xmlns:ahyp="http://schemas.microsoft.com/office/drawing/2018/hyperlinkcolor" val="tx"/>
                    </a:ext>
                  </a:extLst>
                </a:hlinkClick>
              </a:rPr>
              <a:t>https://galapagosconservation.org.uk/wildlife/darwins-finches/</a:t>
            </a:r>
            <a:endParaRPr lang="en-GB" sz="1400" dirty="0">
              <a:solidFill>
                <a:srgbClr val="39AB47"/>
              </a:solidFill>
              <a:latin typeface="Comic Sans MS" panose="030F0902030302020204" pitchFamily="66" charset="0"/>
              <a:cs typeface="Arial" panose="020B0604020202020204" pitchFamily="34" charset="0"/>
            </a:endParaRPr>
          </a:p>
          <a:p>
            <a:pPr>
              <a:spcBef>
                <a:spcPts val="600"/>
              </a:spcBef>
            </a:pPr>
            <a:r>
              <a:rPr lang="en-GB" sz="1400" dirty="0">
                <a:latin typeface="Comic Sans MS" panose="030F0902030302020204" pitchFamily="66" charset="0"/>
              </a:rPr>
              <a:t>All about moles (as per slide 30)</a:t>
            </a:r>
          </a:p>
          <a:p>
            <a:r>
              <a:rPr lang="en-GB" sz="1400" dirty="0">
                <a:solidFill>
                  <a:srgbClr val="39AB47"/>
                </a:solidFill>
                <a:latin typeface="Comic Sans MS" panose="030F0902030302020204" pitchFamily="66" charset="0"/>
                <a:cs typeface="Arial" panose="020B0604020202020204" pitchFamily="34" charset="0"/>
                <a:hlinkClick r:id="rId8">
                  <a:extLst>
                    <a:ext uri="{A12FA001-AC4F-418D-AE19-62706E023703}">
                      <ahyp:hlinkClr xmlns:ahyp="http://schemas.microsoft.com/office/drawing/2018/hyperlinkcolor" val="tx"/>
                    </a:ext>
                  </a:extLst>
                </a:hlinkClick>
              </a:rPr>
              <a:t>https://www.wildlifetrusts.org/wildlife-explorer/mammals/mole</a:t>
            </a:r>
            <a:endParaRPr lang="en-GB" sz="1400" dirty="0">
              <a:solidFill>
                <a:srgbClr val="39AB47"/>
              </a:solidFill>
              <a:latin typeface="Comic Sans MS" panose="030F0902030302020204" pitchFamily="66" charset="0"/>
              <a:cs typeface="Arial" panose="020B0604020202020204" pitchFamily="34" charset="0"/>
            </a:endParaRPr>
          </a:p>
          <a:p>
            <a:pPr>
              <a:spcBef>
                <a:spcPts val="600"/>
              </a:spcBef>
            </a:pPr>
            <a:r>
              <a:rPr lang="en-GB" sz="1400" dirty="0">
                <a:latin typeface="Comic Sans MS" panose="030F0902030302020204" pitchFamily="66" charset="0"/>
              </a:rPr>
              <a:t>All about tawny owls (as per slide 28)</a:t>
            </a:r>
          </a:p>
          <a:p>
            <a:r>
              <a:rPr lang="en-GB" sz="1400" dirty="0">
                <a:solidFill>
                  <a:srgbClr val="39AB47"/>
                </a:solidFill>
                <a:latin typeface="Comic Sans MS" panose="030F09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http://news.bbc.co.uk/earth/hi/earth_news/newsid_9401000/9401733.stm</a:t>
            </a:r>
            <a:endParaRPr lang="en-GB" sz="1400" dirty="0">
              <a:solidFill>
                <a:srgbClr val="39AB47"/>
              </a:solidFill>
              <a:latin typeface="Comic Sans MS" panose="030F0902030302020204" pitchFamily="66" charset="0"/>
              <a:cs typeface="Arial" panose="020B0604020202020204" pitchFamily="34" charset="0"/>
            </a:endParaRPr>
          </a:p>
          <a:p>
            <a:pPr>
              <a:spcBef>
                <a:spcPts val="600"/>
              </a:spcBef>
            </a:pPr>
            <a:r>
              <a:rPr lang="en-GB" sz="1400" dirty="0">
                <a:latin typeface="Comic Sans MS" panose="030F0902030302020204" pitchFamily="66" charset="0"/>
              </a:rPr>
              <a:t>Episode of </a:t>
            </a:r>
            <a:r>
              <a:rPr lang="en-GB" sz="1400" i="1" dirty="0">
                <a:latin typeface="Comic Sans MS" panose="030F0902030302020204" pitchFamily="66" charset="0"/>
              </a:rPr>
              <a:t>Maddie, the Plants and You – The Plants around the World</a:t>
            </a:r>
            <a:r>
              <a:rPr lang="en-GB" sz="1400" b="1" i="1" dirty="0">
                <a:latin typeface="Comic Sans MS" panose="030F0902030302020204" pitchFamily="66" charset="0"/>
              </a:rPr>
              <a:t> </a:t>
            </a:r>
            <a:r>
              <a:rPr lang="en-GB" sz="1400" dirty="0">
                <a:latin typeface="Comic Sans MS" panose="030F0902030302020204" pitchFamily="66" charset="0"/>
              </a:rPr>
              <a:t>on BBC iPlayer</a:t>
            </a:r>
          </a:p>
          <a:p>
            <a:r>
              <a:rPr lang="en-GB" sz="1400" dirty="0">
                <a:solidFill>
                  <a:srgbClr val="39AB47"/>
                </a:solidFill>
                <a:latin typeface="Comic Sans MS" panose="030F0902030302020204" pitchFamily="66" charset="0"/>
                <a:cs typeface="Arial" panose="020B0604020202020204" pitchFamily="34" charset="0"/>
                <a:hlinkClick r:id="rId10">
                  <a:extLst>
                    <a:ext uri="{A12FA001-AC4F-418D-AE19-62706E023703}">
                      <ahyp:hlinkClr xmlns:ahyp="http://schemas.microsoft.com/office/drawing/2018/hyperlinkcolor" val="tx"/>
                    </a:ext>
                  </a:extLst>
                </a:hlinkClick>
              </a:rPr>
              <a:t>https://www.bbc.co.uk/iplayer/episode/m000trnw/maddie-the-plants-and-you-series-1-2-the-plants-around-the-world</a:t>
            </a:r>
            <a:endParaRPr lang="en-GB" sz="1400" dirty="0">
              <a:solidFill>
                <a:srgbClr val="39AB47"/>
              </a:solidFill>
              <a:latin typeface="Comic Sans MS" panose="030F0902030302020204" pitchFamily="66" charset="0"/>
              <a:cs typeface="Arial" panose="020B0604020202020204" pitchFamily="34" charset="0"/>
            </a:endParaRPr>
          </a:p>
          <a:p>
            <a:pPr>
              <a:spcBef>
                <a:spcPts val="600"/>
              </a:spcBef>
            </a:pPr>
            <a:r>
              <a:rPr lang="en-GB" sz="1400" dirty="0">
                <a:latin typeface="Comic Sans MS" panose="030F0902030302020204" pitchFamily="66" charset="0"/>
              </a:rPr>
              <a:t>How Grizzlies Evolved into Polar Bears (as per slide 22)</a:t>
            </a:r>
            <a:br>
              <a:rPr lang="en-GB" sz="1400" dirty="0"/>
            </a:br>
            <a:r>
              <a:rPr lang="en-GB" sz="1400" dirty="0">
                <a:solidFill>
                  <a:srgbClr val="39AB47"/>
                </a:solidFill>
                <a:latin typeface="Comic Sans MS" panose="030F0902030302020204" pitchFamily="66" charset="0"/>
                <a:hlinkClick r:id="rId11">
                  <a:extLst>
                    <a:ext uri="{A12FA001-AC4F-418D-AE19-62706E023703}">
                      <ahyp:hlinkClr xmlns:ahyp="http://schemas.microsoft.com/office/drawing/2018/hyperlinkcolor" val="tx"/>
                    </a:ext>
                  </a:extLst>
                </a:hlinkClick>
              </a:rPr>
              <a:t>https://www.pbs.org/wnet/nature/arctic-bears-how-grizzlies-evolved-into-polar-bears/777/</a:t>
            </a:r>
            <a:endParaRPr lang="en-GB" sz="1400" dirty="0">
              <a:solidFill>
                <a:srgbClr val="39AB47"/>
              </a:solidFill>
              <a:latin typeface="Comic Sans MS" panose="030F0902030302020204" pitchFamily="66" charset="0"/>
            </a:endParaRPr>
          </a:p>
          <a:p>
            <a:pPr>
              <a:spcBef>
                <a:spcPts val="600"/>
              </a:spcBef>
            </a:pPr>
            <a:r>
              <a:rPr lang="en-GB" sz="1400" dirty="0">
                <a:latin typeface="Comic Sans MS" panose="030F0902030302020204" pitchFamily="66" charset="0"/>
              </a:rPr>
              <a:t>Moth (book) by Isabel Thomas</a:t>
            </a:r>
            <a:br>
              <a:rPr lang="en-GB" sz="1400" dirty="0">
                <a:solidFill>
                  <a:srgbClr val="39AB47"/>
                </a:solidFill>
                <a:latin typeface="Comic Sans MS" panose="030F0902030302020204" pitchFamily="66" charset="0"/>
              </a:rPr>
            </a:br>
            <a:r>
              <a:rPr lang="en-GB" sz="1400" dirty="0">
                <a:solidFill>
                  <a:srgbClr val="39AB47"/>
                </a:solidFill>
                <a:latin typeface="Comic Sans MS" panose="030F0902030302020204" pitchFamily="66" charset="0"/>
                <a:hlinkClick r:id="rId12">
                  <a:extLst>
                    <a:ext uri="{A12FA001-AC4F-418D-AE19-62706E023703}">
                      <ahyp:hlinkClr xmlns:ahyp="http://schemas.microsoft.com/office/drawing/2018/hyperlinkcolor" val="tx"/>
                    </a:ext>
                  </a:extLst>
                </a:hlinkClick>
              </a:rPr>
              <a:t>https://isabelthomas.co.uk/project/moth/</a:t>
            </a:r>
            <a:r>
              <a:rPr lang="en-GB" sz="1400" dirty="0">
                <a:solidFill>
                  <a:srgbClr val="39AB47"/>
                </a:solidFill>
                <a:latin typeface="Comic Sans MS" panose="030F0902030302020204" pitchFamily="66" charset="0"/>
              </a:rPr>
              <a:t> </a:t>
            </a:r>
          </a:p>
          <a:p>
            <a:pPr>
              <a:spcBef>
                <a:spcPts val="1200"/>
              </a:spcBef>
            </a:pPr>
            <a:r>
              <a:rPr lang="en-GB" sz="1400" b="1" dirty="0">
                <a:solidFill>
                  <a:srgbClr val="39AB47"/>
                </a:solidFill>
                <a:latin typeface="Comic Sans MS" panose="030F0902030302020204" pitchFamily="66" charset="0"/>
                <a:cs typeface="Arial" panose="020B0604020202020204" pitchFamily="34" charset="0"/>
              </a:rPr>
              <a:t>Plus books in your local or school library!</a:t>
            </a:r>
          </a:p>
          <a:p>
            <a:pPr>
              <a:spcBef>
                <a:spcPts val="1000"/>
              </a:spcBef>
            </a:pPr>
            <a:endParaRPr lang="en-GB" sz="1400" dirty="0">
              <a:latin typeface="Comic Sans MS" panose="030F0902030302020204" pitchFamily="66" charset="0"/>
            </a:endParaRPr>
          </a:p>
          <a:p>
            <a:pPr>
              <a:spcBef>
                <a:spcPts val="400"/>
              </a:spcBef>
            </a:pPr>
            <a:endParaRPr lang="en-GB" sz="1400" dirty="0"/>
          </a:p>
          <a:p>
            <a:pPr>
              <a:spcBef>
                <a:spcPts val="400"/>
              </a:spcBef>
            </a:pPr>
            <a:endParaRPr lang="en-GB" sz="1400" dirty="0"/>
          </a:p>
        </p:txBody>
      </p:sp>
      <p:sp>
        <p:nvSpPr>
          <p:cNvPr id="5" name="Subtitle 2">
            <a:extLst>
              <a:ext uri="{FF2B5EF4-FFF2-40B4-BE49-F238E27FC236}">
                <a16:creationId xmlns:a16="http://schemas.microsoft.com/office/drawing/2014/main" id="{9AA49DCF-8E6D-6043-9A85-3BE458C61355}"/>
              </a:ext>
            </a:extLst>
          </p:cNvPr>
          <p:cNvSpPr txBox="1">
            <a:spLocks/>
          </p:cNvSpPr>
          <p:nvPr/>
        </p:nvSpPr>
        <p:spPr>
          <a:xfrm>
            <a:off x="0" y="885743"/>
            <a:ext cx="12192000" cy="3538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902030302020204" pitchFamily="66" charset="0"/>
                <a:cs typeface="Arial" panose="020B0604020202020204" pitchFamily="34" charset="0"/>
              </a:rPr>
              <a:t>Useful links</a:t>
            </a:r>
          </a:p>
        </p:txBody>
      </p:sp>
    </p:spTree>
    <p:extLst>
      <p:ext uri="{BB962C8B-B14F-4D97-AF65-F5344CB8AC3E}">
        <p14:creationId xmlns:p14="http://schemas.microsoft.com/office/powerpoint/2010/main" val="8842003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Subtitle 2">
            <a:extLst>
              <a:ext uri="{FF2B5EF4-FFF2-40B4-BE49-F238E27FC236}">
                <a16:creationId xmlns:a16="http://schemas.microsoft.com/office/drawing/2014/main" id="{26D4DA6F-12BF-BE49-A97B-B433AE353ACE}"/>
              </a:ext>
            </a:extLst>
          </p:cNvPr>
          <p:cNvSpPr txBox="1">
            <a:spLocks/>
          </p:cNvSpPr>
          <p:nvPr/>
        </p:nvSpPr>
        <p:spPr>
          <a:xfrm>
            <a:off x="135467" y="8364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702030302020204" pitchFamily="66" charset="0"/>
              </a:rPr>
              <a:t>Your questions</a:t>
            </a:r>
          </a:p>
        </p:txBody>
      </p:sp>
    </p:spTree>
    <p:extLst>
      <p:ext uri="{BB962C8B-B14F-4D97-AF65-F5344CB8AC3E}">
        <p14:creationId xmlns:p14="http://schemas.microsoft.com/office/powerpoint/2010/main" val="22919469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345FEC9-E6C0-2247-B2C4-31965A1324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a:t>
            </a:r>
            <a:r>
              <a:rPr lang="en-GB" sz="800">
                <a:solidFill>
                  <a:schemeClr val="bg1"/>
                </a:solidFill>
                <a:latin typeface="Arial" panose="020B0604020202020204" pitchFamily="34" charset="0"/>
                <a:cs typeface="Arial" panose="020B0604020202020204" pitchFamily="34" charset="0"/>
              </a:rPr>
              <a:t>©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4" name="Picture 3" descr="A picture containing text, clipart&#10;&#10;Description automatically generated">
            <a:extLst>
              <a:ext uri="{FF2B5EF4-FFF2-40B4-BE49-F238E27FC236}">
                <a16:creationId xmlns:a16="http://schemas.microsoft.com/office/drawing/2014/main" id="{6C714B0E-3A41-3F4C-B0F0-BB62AC3F28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8" name="Subtitle 2">
            <a:extLst>
              <a:ext uri="{FF2B5EF4-FFF2-40B4-BE49-F238E27FC236}">
                <a16:creationId xmlns:a16="http://schemas.microsoft.com/office/drawing/2014/main" id="{DB6B8C80-7444-594A-89EE-22F1BD68F5F8}"/>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Evolution &amp; Inheritance: Lesson 1</a:t>
            </a:r>
          </a:p>
        </p:txBody>
      </p:sp>
      <p:sp>
        <p:nvSpPr>
          <p:cNvPr id="9" name="Subtitle 2">
            <a:extLst>
              <a:ext uri="{FF2B5EF4-FFF2-40B4-BE49-F238E27FC236}">
                <a16:creationId xmlns:a16="http://schemas.microsoft.com/office/drawing/2014/main" id="{992DB8A6-CD52-F942-92B3-8BFE9C560FE1}"/>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2" name="Picture 11">
            <a:extLst>
              <a:ext uri="{FF2B5EF4-FFF2-40B4-BE49-F238E27FC236}">
                <a16:creationId xmlns:a16="http://schemas.microsoft.com/office/drawing/2014/main" id="{33932EFE-F536-174B-B36A-3B0F0BF221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373" t="5854" r="3580" b="939"/>
          <a:stretch/>
        </p:blipFill>
        <p:spPr>
          <a:xfrm flipH="1">
            <a:off x="4140766" y="1993127"/>
            <a:ext cx="3940449" cy="2848362"/>
          </a:xfrm>
          <a:prstGeom prst="rect">
            <a:avLst/>
          </a:prstGeom>
          <a:ln w="104775">
            <a:solidFill>
              <a:schemeClr val="bg1"/>
            </a:solidFill>
            <a:miter lim="800000"/>
          </a:ln>
        </p:spPr>
      </p:pic>
    </p:spTree>
    <p:extLst>
      <p:ext uri="{BB962C8B-B14F-4D97-AF65-F5344CB8AC3E}">
        <p14:creationId xmlns:p14="http://schemas.microsoft.com/office/powerpoint/2010/main" val="3336197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72205"/>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9" name="Picture 8">
            <a:extLst>
              <a:ext uri="{FF2B5EF4-FFF2-40B4-BE49-F238E27FC236}">
                <a16:creationId xmlns:a16="http://schemas.microsoft.com/office/drawing/2014/main" id="{36008906-68F4-4162-B158-ECE8A6DA055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8" t="11562" r="4173" b="4463"/>
          <a:stretch/>
        </p:blipFill>
        <p:spPr>
          <a:xfrm>
            <a:off x="1271588" y="3429000"/>
            <a:ext cx="4429125" cy="2637514"/>
          </a:xfrm>
          <a:prstGeom prst="rect">
            <a:avLst/>
          </a:prstGeom>
        </p:spPr>
      </p:pic>
      <p:pic>
        <p:nvPicPr>
          <p:cNvPr id="12" name="Picture 11">
            <a:extLst>
              <a:ext uri="{FF2B5EF4-FFF2-40B4-BE49-F238E27FC236}">
                <a16:creationId xmlns:a16="http://schemas.microsoft.com/office/drawing/2014/main" id="{C34A045D-45E6-4777-B810-763858F4DA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513" t="17539" r="4780" b="4344"/>
          <a:stretch/>
        </p:blipFill>
        <p:spPr>
          <a:xfrm flipH="1">
            <a:off x="6491288" y="3429000"/>
            <a:ext cx="4429125" cy="2632435"/>
          </a:xfrm>
          <a:prstGeom prst="rect">
            <a:avLst/>
          </a:prstGeom>
        </p:spPr>
      </p:pic>
      <p:sp>
        <p:nvSpPr>
          <p:cNvPr id="14" name="TextBox 13">
            <a:extLst>
              <a:ext uri="{FF2B5EF4-FFF2-40B4-BE49-F238E27FC236}">
                <a16:creationId xmlns:a16="http://schemas.microsoft.com/office/drawing/2014/main" id="{3CBD1C0B-24B1-BA49-8E5F-C486DECA5709}"/>
              </a:ext>
            </a:extLst>
          </p:cNvPr>
          <p:cNvSpPr txBox="1"/>
          <p:nvPr/>
        </p:nvSpPr>
        <p:spPr>
          <a:xfrm>
            <a:off x="1271588" y="1325903"/>
            <a:ext cx="9915525" cy="1846659"/>
          </a:xfrm>
          <a:prstGeom prst="rect">
            <a:avLst/>
          </a:prstGeom>
          <a:noFill/>
        </p:spPr>
        <p:txBody>
          <a:bodyPr wrap="square" lIns="0" tIns="0" rIns="0" bIns="0" rtlCol="0">
            <a:spAutoFit/>
          </a:bodyPr>
          <a:lstStyle/>
          <a:p>
            <a:pPr>
              <a:lnSpc>
                <a:spcPts val="2120"/>
              </a:lnSpc>
              <a:spcBef>
                <a:spcPts val="600"/>
              </a:spcBef>
            </a:pPr>
            <a:r>
              <a:rPr lang="en-US" dirty="0">
                <a:solidFill>
                  <a:schemeClr val="tx1">
                    <a:lumMod val="95000"/>
                    <a:lumOff val="5000"/>
                  </a:schemeClr>
                </a:solidFill>
                <a:latin typeface="Comic Sans MS" panose="030F0702030302020204" pitchFamily="66" charset="0"/>
                <a:cs typeface="Arial" panose="020B0604020202020204" pitchFamily="34" charset="0"/>
              </a:rPr>
              <a:t>For animals and plants, life is about survival.</a:t>
            </a:r>
          </a:p>
          <a:p>
            <a:pPr>
              <a:lnSpc>
                <a:spcPts val="2120"/>
              </a:lnSpc>
              <a:spcBef>
                <a:spcPts val="600"/>
              </a:spcBef>
            </a:pPr>
            <a:r>
              <a:rPr lang="en-US" dirty="0">
                <a:solidFill>
                  <a:schemeClr val="tx1">
                    <a:lumMod val="95000"/>
                    <a:lumOff val="5000"/>
                  </a:schemeClr>
                </a:solidFill>
                <a:latin typeface="Comic Sans MS" panose="030F0702030302020204" pitchFamily="66" charset="0"/>
                <a:cs typeface="Arial" panose="020B0604020202020204" pitchFamily="34" charset="0"/>
              </a:rPr>
              <a:t>Their environments are constantly changing. This can be due to changes in climate, predators, food, diseases and finding a mate.</a:t>
            </a:r>
          </a:p>
          <a:p>
            <a:pPr>
              <a:lnSpc>
                <a:spcPts val="2120"/>
              </a:lnSpc>
              <a:spcBef>
                <a:spcPts val="600"/>
              </a:spcBef>
            </a:pPr>
            <a:r>
              <a:rPr lang="en-US" dirty="0">
                <a:solidFill>
                  <a:schemeClr val="tx1">
                    <a:lumMod val="95000"/>
                    <a:lumOff val="5000"/>
                  </a:schemeClr>
                </a:solidFill>
                <a:latin typeface="Comic Sans MS" panose="030F0702030302020204" pitchFamily="66" charset="0"/>
                <a:cs typeface="Arial" panose="020B0604020202020204" pitchFamily="34" charset="0"/>
              </a:rPr>
              <a:t>Animals and plants with certain characteristics will survive these changes</a:t>
            </a:r>
          </a:p>
          <a:p>
            <a:pPr>
              <a:lnSpc>
                <a:spcPts val="2120"/>
              </a:lnSpc>
            </a:pPr>
            <a:r>
              <a:rPr lang="en-US" dirty="0">
                <a:solidFill>
                  <a:schemeClr val="tx1">
                    <a:lumMod val="95000"/>
                    <a:lumOff val="5000"/>
                  </a:schemeClr>
                </a:solidFill>
                <a:latin typeface="Comic Sans MS" panose="030F0702030302020204" pitchFamily="66" charset="0"/>
                <a:cs typeface="Arial" panose="020B0604020202020204" pitchFamily="34" charset="0"/>
              </a:rPr>
              <a:t>and become better adapted to their new environment. </a:t>
            </a:r>
          </a:p>
          <a:p>
            <a:pPr>
              <a:lnSpc>
                <a:spcPts val="2120"/>
              </a:lnSpc>
              <a:spcBef>
                <a:spcPts val="600"/>
              </a:spcBef>
            </a:pPr>
            <a:r>
              <a:rPr lang="en-US" dirty="0">
                <a:solidFill>
                  <a:schemeClr val="tx1">
                    <a:lumMod val="95000"/>
                    <a:lumOff val="5000"/>
                  </a:schemeClr>
                </a:solidFill>
                <a:latin typeface="Comic Sans MS" panose="030F0702030302020204" pitchFamily="66" charset="0"/>
                <a:cs typeface="Arial" panose="020B0604020202020204" pitchFamily="34" charset="0"/>
              </a:rPr>
              <a:t>Evolution is the process by which animals and plants gradually change over time.</a:t>
            </a:r>
          </a:p>
        </p:txBody>
      </p:sp>
      <p:sp>
        <p:nvSpPr>
          <p:cNvPr id="8" name="Subtitle 2">
            <a:extLst>
              <a:ext uri="{FF2B5EF4-FFF2-40B4-BE49-F238E27FC236}">
                <a16:creationId xmlns:a16="http://schemas.microsoft.com/office/drawing/2014/main" id="{61834C23-B2A9-7DB7-7915-98772D5993F7}"/>
              </a:ext>
            </a:extLst>
          </p:cNvPr>
          <p:cNvSpPr txBox="1">
            <a:spLocks/>
          </p:cNvSpPr>
          <p:nvPr/>
        </p:nvSpPr>
        <p:spPr>
          <a:xfrm>
            <a:off x="-14748" y="747140"/>
            <a:ext cx="12192000" cy="3889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Evolution</a:t>
            </a:r>
          </a:p>
        </p:txBody>
      </p:sp>
    </p:spTree>
    <p:extLst>
      <p:ext uri="{BB962C8B-B14F-4D97-AF65-F5344CB8AC3E}">
        <p14:creationId xmlns:p14="http://schemas.microsoft.com/office/powerpoint/2010/main" val="273692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A1A55E49-F0AA-4795-AA60-3BF57F0981E3}"/>
              </a:ext>
            </a:extLst>
          </p:cNvPr>
          <p:cNvSpPr txBox="1"/>
          <p:nvPr/>
        </p:nvSpPr>
        <p:spPr>
          <a:xfrm>
            <a:off x="1271589" y="1381891"/>
            <a:ext cx="8731393" cy="1384995"/>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Inheritance describes the process where parents pass characteristics on to their offspring.</a:t>
            </a:r>
          </a:p>
          <a:p>
            <a:pPr>
              <a:spcBef>
                <a:spcPts val="1200"/>
              </a:spcBef>
            </a:pPr>
            <a:r>
              <a:rPr lang="en-GB" sz="2000" dirty="0">
                <a:solidFill>
                  <a:schemeClr val="tx1">
                    <a:lumMod val="95000"/>
                    <a:lumOff val="5000"/>
                  </a:schemeClr>
                </a:solidFill>
                <a:latin typeface="Comic Sans MS" panose="030F0702030302020204" pitchFamily="66" charset="0"/>
              </a:rPr>
              <a:t>If an animal has a characteristic which helped it to survive, this is likely to be passed on to its offspring.</a:t>
            </a:r>
          </a:p>
        </p:txBody>
      </p:sp>
      <p:pic>
        <p:nvPicPr>
          <p:cNvPr id="9" name="Picture 8">
            <a:extLst>
              <a:ext uri="{FF2B5EF4-FFF2-40B4-BE49-F238E27FC236}">
                <a16:creationId xmlns:a16="http://schemas.microsoft.com/office/drawing/2014/main" id="{6E795F62-3DD3-42BB-A5B4-558A2A317B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73" t="13055" r="-1"/>
          <a:stretch/>
        </p:blipFill>
        <p:spPr>
          <a:xfrm>
            <a:off x="6491288" y="3176878"/>
            <a:ext cx="4429125" cy="2644627"/>
          </a:xfrm>
          <a:prstGeom prst="rect">
            <a:avLst/>
          </a:prstGeom>
        </p:spPr>
      </p:pic>
      <p:sp>
        <p:nvSpPr>
          <p:cNvPr id="11" name="Subtitle 2">
            <a:extLst>
              <a:ext uri="{FF2B5EF4-FFF2-40B4-BE49-F238E27FC236}">
                <a16:creationId xmlns:a16="http://schemas.microsoft.com/office/drawing/2014/main" id="{33E11FC7-BB89-9F4E-A6F1-FCFFA90AF8F8}"/>
              </a:ext>
            </a:extLst>
          </p:cNvPr>
          <p:cNvSpPr txBox="1">
            <a:spLocks/>
          </p:cNvSpPr>
          <p:nvPr/>
        </p:nvSpPr>
        <p:spPr>
          <a:xfrm>
            <a:off x="4837" y="76648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39AB47"/>
                </a:solidFill>
                <a:latin typeface="Comic Sans MS" panose="030F0702030302020204" pitchFamily="66" charset="0"/>
              </a:rPr>
              <a:t>What is inheritance?</a:t>
            </a:r>
          </a:p>
        </p:txBody>
      </p:sp>
      <p:pic>
        <p:nvPicPr>
          <p:cNvPr id="8" name="Picture 7">
            <a:extLst>
              <a:ext uri="{FF2B5EF4-FFF2-40B4-BE49-F238E27FC236}">
                <a16:creationId xmlns:a16="http://schemas.microsoft.com/office/drawing/2014/main" id="{47DEA282-B408-40FA-9D28-E0DC3FF6289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6781" t="15553" r="14587" b="22851"/>
          <a:stretch/>
        </p:blipFill>
        <p:spPr>
          <a:xfrm>
            <a:off x="1271588" y="3176878"/>
            <a:ext cx="4420155" cy="2644627"/>
          </a:xfrm>
          <a:prstGeom prst="rect">
            <a:avLst/>
          </a:prstGeom>
        </p:spPr>
      </p:pic>
    </p:spTree>
    <p:extLst>
      <p:ext uri="{BB962C8B-B14F-4D97-AF65-F5344CB8AC3E}">
        <p14:creationId xmlns:p14="http://schemas.microsoft.com/office/powerpoint/2010/main" val="2125655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A1A55E49-F0AA-4795-AA60-3BF57F0981E3}"/>
              </a:ext>
            </a:extLst>
          </p:cNvPr>
          <p:cNvSpPr txBox="1"/>
          <p:nvPr/>
        </p:nvSpPr>
        <p:spPr>
          <a:xfrm>
            <a:off x="1285908" y="395514"/>
            <a:ext cx="4030371" cy="6066971"/>
          </a:xfrm>
          <a:prstGeom prst="rect">
            <a:avLst/>
          </a:prstGeom>
          <a:noFill/>
        </p:spPr>
        <p:txBody>
          <a:bodyPr wrap="square" lIns="0" tIns="0" rIns="0" bIns="0" rtlCol="0" anchor="ctr" anchorCtr="0">
            <a:noAutofit/>
          </a:bodyPr>
          <a:lstStyle/>
          <a:p>
            <a:pPr>
              <a:spcBef>
                <a:spcPts val="1200"/>
              </a:spcBef>
            </a:pPr>
            <a:r>
              <a:rPr lang="en-US" sz="2100" dirty="0">
                <a:solidFill>
                  <a:schemeClr val="tx1">
                    <a:lumMod val="95000"/>
                    <a:lumOff val="5000"/>
                  </a:schemeClr>
                </a:solidFill>
                <a:latin typeface="Comic Sans MS" panose="030F0702030302020204" pitchFamily="66" charset="0"/>
                <a:cs typeface="Arial" panose="020B0604020202020204" pitchFamily="34" charset="0"/>
              </a:rPr>
              <a:t>If the environment changes rapidly, some species may not be adapted to the new environment and will die out.</a:t>
            </a:r>
          </a:p>
          <a:p>
            <a:r>
              <a:rPr lang="en-US" sz="2100" dirty="0">
                <a:solidFill>
                  <a:schemeClr val="tx1">
                    <a:lumMod val="95000"/>
                    <a:lumOff val="5000"/>
                  </a:schemeClr>
                </a:solidFill>
                <a:latin typeface="Comic Sans MS" panose="030F0702030302020204" pitchFamily="66" charset="0"/>
                <a:cs typeface="Arial" panose="020B0604020202020204" pitchFamily="34" charset="0"/>
              </a:rPr>
              <a:t>Or become extinct.</a:t>
            </a:r>
          </a:p>
          <a:p>
            <a:pPr>
              <a:spcBef>
                <a:spcPts val="1200"/>
              </a:spcBef>
            </a:pPr>
            <a:r>
              <a:rPr lang="en-US" sz="2100" dirty="0">
                <a:solidFill>
                  <a:schemeClr val="tx1">
                    <a:lumMod val="95000"/>
                    <a:lumOff val="5000"/>
                  </a:schemeClr>
                </a:solidFill>
                <a:latin typeface="Comic Sans MS" panose="030F0702030302020204" pitchFamily="66" charset="0"/>
                <a:cs typeface="Arial" panose="020B0604020202020204" pitchFamily="34" charset="0"/>
              </a:rPr>
              <a:t>Can we think of any animals that used to live on planet Earth and that are now extinct?</a:t>
            </a:r>
          </a:p>
        </p:txBody>
      </p:sp>
      <p:pic>
        <p:nvPicPr>
          <p:cNvPr id="6" name="Picture 5">
            <a:extLst>
              <a:ext uri="{FF2B5EF4-FFF2-40B4-BE49-F238E27FC236}">
                <a16:creationId xmlns:a16="http://schemas.microsoft.com/office/drawing/2014/main" id="{9DC62189-9139-564A-AFED-D799A068DA5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036" t="9472" r="35768" b="-836"/>
          <a:stretch/>
        </p:blipFill>
        <p:spPr>
          <a:xfrm>
            <a:off x="5940063" y="1148538"/>
            <a:ext cx="4987294" cy="4560923"/>
          </a:xfrm>
          <a:prstGeom prst="rect">
            <a:avLst/>
          </a:prstGeom>
        </p:spPr>
      </p:pic>
    </p:spTree>
    <p:extLst>
      <p:ext uri="{BB962C8B-B14F-4D97-AF65-F5344CB8AC3E}">
        <p14:creationId xmlns:p14="http://schemas.microsoft.com/office/powerpoint/2010/main" val="149241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A1A55E49-F0AA-4795-AA60-3BF57F0981E3}"/>
              </a:ext>
            </a:extLst>
          </p:cNvPr>
          <p:cNvSpPr txBox="1"/>
          <p:nvPr/>
        </p:nvSpPr>
        <p:spPr>
          <a:xfrm>
            <a:off x="1271588" y="347472"/>
            <a:ext cx="4254569" cy="6108192"/>
          </a:xfrm>
          <a:prstGeom prst="rect">
            <a:avLst/>
          </a:prstGeom>
          <a:noFill/>
        </p:spPr>
        <p:txBody>
          <a:bodyPr wrap="square" lIns="0" tIns="0" rIns="0" bIns="0" rtlCol="0" anchor="ctr" anchorCtr="0">
            <a:noAutofit/>
          </a:bodyPr>
          <a:lstStyle/>
          <a:p>
            <a:pPr>
              <a:spcBef>
                <a:spcPts val="1200"/>
              </a:spcBef>
            </a:pPr>
            <a:r>
              <a:rPr lang="en-US" sz="2100" b="1" dirty="0">
                <a:solidFill>
                  <a:srgbClr val="39AB47"/>
                </a:solidFill>
                <a:latin typeface="Comic Sans MS" panose="030F0702030302020204" pitchFamily="66" charset="0"/>
                <a:cs typeface="Arial" panose="020B0604020202020204" pitchFamily="34" charset="0"/>
              </a:rPr>
              <a:t>Dinosaurs!</a:t>
            </a:r>
          </a:p>
          <a:p>
            <a:pPr>
              <a:spcBef>
                <a:spcPts val="1200"/>
              </a:spcBef>
            </a:pPr>
            <a:r>
              <a:rPr lang="en-US" sz="2100" dirty="0">
                <a:solidFill>
                  <a:schemeClr val="tx1">
                    <a:lumMod val="95000"/>
                    <a:lumOff val="5000"/>
                  </a:schemeClr>
                </a:solidFill>
                <a:latin typeface="Comic Sans MS" panose="030F0702030302020204" pitchFamily="66" charset="0"/>
                <a:cs typeface="Arial" panose="020B0604020202020204" pitchFamily="34" charset="0"/>
              </a:rPr>
              <a:t>Evidence now suggests dinosaurs may well have died following the impact of an asteroid crashing into Earth. </a:t>
            </a:r>
          </a:p>
          <a:p>
            <a:pPr>
              <a:spcBef>
                <a:spcPts val="1200"/>
              </a:spcBef>
            </a:pPr>
            <a:r>
              <a:rPr lang="en-US" sz="2100" dirty="0">
                <a:solidFill>
                  <a:schemeClr val="tx1">
                    <a:lumMod val="95000"/>
                    <a:lumOff val="5000"/>
                  </a:schemeClr>
                </a:solidFill>
                <a:latin typeface="Comic Sans MS" panose="030F0702030302020204" pitchFamily="66" charset="0"/>
                <a:cs typeface="Arial" panose="020B0604020202020204" pitchFamily="34" charset="0"/>
              </a:rPr>
              <a:t>This caused a change in climate, which led to food shortages.</a:t>
            </a:r>
          </a:p>
          <a:p>
            <a:pPr>
              <a:spcBef>
                <a:spcPts val="1200"/>
              </a:spcBef>
            </a:pPr>
            <a:r>
              <a:rPr lang="en-US" sz="2100" dirty="0">
                <a:solidFill>
                  <a:schemeClr val="tx1">
                    <a:lumMod val="95000"/>
                    <a:lumOff val="5000"/>
                  </a:schemeClr>
                </a:solidFill>
                <a:latin typeface="Comic Sans MS" panose="030F0702030302020204" pitchFamily="66" charset="0"/>
                <a:cs typeface="Arial" panose="020B0604020202020204" pitchFamily="34" charset="0"/>
              </a:rPr>
              <a:t>Larger dinosaurs were wiped out. Smaller dinosaurs and mammals survived.</a:t>
            </a:r>
          </a:p>
        </p:txBody>
      </p:sp>
      <p:pic>
        <p:nvPicPr>
          <p:cNvPr id="7" name="Picture 6">
            <a:extLst>
              <a:ext uri="{FF2B5EF4-FFF2-40B4-BE49-F238E27FC236}">
                <a16:creationId xmlns:a16="http://schemas.microsoft.com/office/drawing/2014/main" id="{F3358812-61F7-74C2-3DCB-85337228AB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036" t="9472" r="35768" b="-836"/>
          <a:stretch/>
        </p:blipFill>
        <p:spPr>
          <a:xfrm>
            <a:off x="5940063" y="1148538"/>
            <a:ext cx="4987294" cy="4560923"/>
          </a:xfrm>
          <a:prstGeom prst="rect">
            <a:avLst/>
          </a:prstGeom>
        </p:spPr>
      </p:pic>
    </p:spTree>
    <p:extLst>
      <p:ext uri="{BB962C8B-B14F-4D97-AF65-F5344CB8AC3E}">
        <p14:creationId xmlns:p14="http://schemas.microsoft.com/office/powerpoint/2010/main" val="202887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07D309B6-0765-46CA-B2CA-C1F33A4B681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1216648" y="1704109"/>
            <a:ext cx="5468635" cy="3616645"/>
          </a:xfrm>
          <a:prstGeom prst="rect">
            <a:avLst/>
          </a:prstGeom>
        </p:spPr>
      </p:pic>
      <p:pic>
        <p:nvPicPr>
          <p:cNvPr id="5" name="Picture 4">
            <a:extLst>
              <a:ext uri="{FF2B5EF4-FFF2-40B4-BE49-F238E27FC236}">
                <a16:creationId xmlns:a16="http://schemas.microsoft.com/office/drawing/2014/main" id="{CE4EC83D-B09C-487A-B4E3-6DB32E1AD8B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4950"/>
          <a:stretch/>
        </p:blipFill>
        <p:spPr>
          <a:xfrm>
            <a:off x="6598301" y="2241095"/>
            <a:ext cx="4013433" cy="3096466"/>
          </a:xfrm>
          <a:prstGeom prst="rect">
            <a:avLst/>
          </a:prstGeom>
        </p:spPr>
      </p:pic>
      <p:sp>
        <p:nvSpPr>
          <p:cNvPr id="6" name="TextBox 5">
            <a:extLst>
              <a:ext uri="{FF2B5EF4-FFF2-40B4-BE49-F238E27FC236}">
                <a16:creationId xmlns:a16="http://schemas.microsoft.com/office/drawing/2014/main" id="{0B8A38EB-8242-4600-95AD-C250D36398D4}"/>
              </a:ext>
            </a:extLst>
          </p:cNvPr>
          <p:cNvSpPr txBox="1"/>
          <p:nvPr/>
        </p:nvSpPr>
        <p:spPr>
          <a:xfrm>
            <a:off x="0" y="770675"/>
            <a:ext cx="12192000" cy="461665"/>
          </a:xfrm>
          <a:prstGeom prst="rect">
            <a:avLst/>
          </a:prstGeom>
          <a:noFill/>
        </p:spPr>
        <p:txBody>
          <a:bodyPr wrap="square" lIns="0" tIns="0" rIns="0" bIns="0" rtlCol="0">
            <a:spAutoFit/>
          </a:bodyPr>
          <a:lstStyle/>
          <a:p>
            <a:pPr algn="ctr"/>
            <a:r>
              <a:rPr lang="en-GB" sz="3000" b="1" dirty="0">
                <a:solidFill>
                  <a:srgbClr val="39AB47"/>
                </a:solidFill>
                <a:latin typeface="Comic Sans MS" panose="030F0702030302020204" pitchFamily="66" charset="0"/>
              </a:rPr>
              <a:t>Do you recognise these animals?</a:t>
            </a:r>
          </a:p>
        </p:txBody>
      </p:sp>
      <p:sp>
        <p:nvSpPr>
          <p:cNvPr id="11" name="TextBox 10">
            <a:extLst>
              <a:ext uri="{FF2B5EF4-FFF2-40B4-BE49-F238E27FC236}">
                <a16:creationId xmlns:a16="http://schemas.microsoft.com/office/drawing/2014/main" id="{3D8C6482-CEBF-4917-95D6-1998580FD7AC}"/>
              </a:ext>
            </a:extLst>
          </p:cNvPr>
          <p:cNvSpPr txBox="1"/>
          <p:nvPr/>
        </p:nvSpPr>
        <p:spPr>
          <a:xfrm>
            <a:off x="7357558" y="5279544"/>
            <a:ext cx="2326645" cy="307777"/>
          </a:xfrm>
          <a:prstGeom prst="rect">
            <a:avLst/>
          </a:prstGeom>
          <a:noFill/>
        </p:spPr>
        <p:txBody>
          <a:bodyPr wrap="square" lIns="0" tIns="0" rIns="0" bIns="0" rtlCol="0">
            <a:spAutoFit/>
          </a:bodyPr>
          <a:lstStyle/>
          <a:p>
            <a:pPr algn="ctr"/>
            <a:r>
              <a:rPr lang="en-GB" sz="2000" dirty="0">
                <a:solidFill>
                  <a:schemeClr val="tx1">
                    <a:lumMod val="95000"/>
                    <a:lumOff val="5000"/>
                  </a:schemeClr>
                </a:solidFill>
                <a:latin typeface="Comic Sans MS" panose="030F0702030302020204" pitchFamily="66" charset="0"/>
              </a:rPr>
              <a:t>Sabre-tooth tiger</a:t>
            </a:r>
          </a:p>
        </p:txBody>
      </p:sp>
      <p:sp>
        <p:nvSpPr>
          <p:cNvPr id="12" name="TextBox 11">
            <a:extLst>
              <a:ext uri="{FF2B5EF4-FFF2-40B4-BE49-F238E27FC236}">
                <a16:creationId xmlns:a16="http://schemas.microsoft.com/office/drawing/2014/main" id="{3D4E19AD-AC21-4439-BE2B-4AB6820A3057}"/>
              </a:ext>
            </a:extLst>
          </p:cNvPr>
          <p:cNvSpPr txBox="1"/>
          <p:nvPr/>
        </p:nvSpPr>
        <p:spPr>
          <a:xfrm flipH="1">
            <a:off x="2473876" y="5277355"/>
            <a:ext cx="2174483" cy="307777"/>
          </a:xfrm>
          <a:prstGeom prst="rect">
            <a:avLst/>
          </a:prstGeom>
          <a:noFill/>
        </p:spPr>
        <p:txBody>
          <a:bodyPr wrap="square" lIns="0" tIns="0" rIns="0" bIns="0" rtlCol="0">
            <a:spAutoFit/>
          </a:bodyPr>
          <a:lstStyle/>
          <a:p>
            <a:pPr algn="ctr"/>
            <a:r>
              <a:rPr lang="en-GB" sz="2000" dirty="0">
                <a:solidFill>
                  <a:schemeClr val="tx1">
                    <a:lumMod val="95000"/>
                    <a:lumOff val="5000"/>
                  </a:schemeClr>
                </a:solidFill>
                <a:latin typeface="Comic Sans MS" panose="030F0702030302020204" pitchFamily="66" charset="0"/>
              </a:rPr>
              <a:t>Woolly mammoth</a:t>
            </a:r>
          </a:p>
        </p:txBody>
      </p:sp>
    </p:spTree>
    <p:extLst>
      <p:ext uri="{BB962C8B-B14F-4D97-AF65-F5344CB8AC3E}">
        <p14:creationId xmlns:p14="http://schemas.microsoft.com/office/powerpoint/2010/main" val="373726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a:extLst>
              <a:ext uri="{FF2B5EF4-FFF2-40B4-BE49-F238E27FC236}">
                <a16:creationId xmlns:a16="http://schemas.microsoft.com/office/drawing/2014/main" id="{CE4EC83D-B09C-487A-B4E3-6DB32E1AD8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2926" r="3924"/>
          <a:stretch/>
        </p:blipFill>
        <p:spPr>
          <a:xfrm>
            <a:off x="6887302" y="3866535"/>
            <a:ext cx="3140292" cy="2087105"/>
          </a:xfrm>
          <a:prstGeom prst="rect">
            <a:avLst/>
          </a:prstGeom>
        </p:spPr>
      </p:pic>
      <p:sp>
        <p:nvSpPr>
          <p:cNvPr id="6" name="TextBox 5">
            <a:extLst>
              <a:ext uri="{FF2B5EF4-FFF2-40B4-BE49-F238E27FC236}">
                <a16:creationId xmlns:a16="http://schemas.microsoft.com/office/drawing/2014/main" id="{0B8A38EB-8242-4600-95AD-C250D36398D4}"/>
              </a:ext>
            </a:extLst>
          </p:cNvPr>
          <p:cNvSpPr txBox="1"/>
          <p:nvPr/>
        </p:nvSpPr>
        <p:spPr>
          <a:xfrm>
            <a:off x="1271588" y="365760"/>
            <a:ext cx="4688946" cy="6071616"/>
          </a:xfrm>
          <a:prstGeom prst="rect">
            <a:avLst/>
          </a:prstGeom>
          <a:noFill/>
        </p:spPr>
        <p:txBody>
          <a:bodyPr wrap="square" lIns="0" tIns="0" rIns="0" bIns="0" rtlCol="0" anchor="ctr" anchorCtr="0">
            <a:noAutofit/>
          </a:bodyPr>
          <a:lstStyle/>
          <a:p>
            <a:pPr>
              <a:spcBef>
                <a:spcPts val="1000"/>
              </a:spcBef>
            </a:pPr>
            <a:r>
              <a:rPr lang="en-GB" sz="2000" b="1" dirty="0">
                <a:solidFill>
                  <a:srgbClr val="39AB47"/>
                </a:solidFill>
                <a:latin typeface="Comic Sans MS" panose="030F0702030302020204" pitchFamily="66" charset="0"/>
              </a:rPr>
              <a:t>When did the woolly mammoth and the sabre-tooth tiger live?</a:t>
            </a:r>
          </a:p>
          <a:p>
            <a:pPr>
              <a:spcBef>
                <a:spcPts val="1000"/>
              </a:spcBef>
            </a:pPr>
            <a:r>
              <a:rPr lang="en-GB" sz="2000" dirty="0">
                <a:solidFill>
                  <a:schemeClr val="tx1">
                    <a:lumMod val="95000"/>
                    <a:lumOff val="5000"/>
                  </a:schemeClr>
                </a:solidFill>
                <a:latin typeface="Comic Sans MS" panose="030F0702030302020204" pitchFamily="66" charset="0"/>
              </a:rPr>
              <a:t>They lived in the last Ice Age.</a:t>
            </a:r>
          </a:p>
          <a:p>
            <a:pPr>
              <a:spcBef>
                <a:spcPts val="1000"/>
              </a:spcBef>
            </a:pPr>
            <a:r>
              <a:rPr lang="en-GB" sz="2000" dirty="0">
                <a:solidFill>
                  <a:schemeClr val="tx1">
                    <a:lumMod val="95000"/>
                    <a:lumOff val="5000"/>
                  </a:schemeClr>
                </a:solidFill>
                <a:latin typeface="Comic Sans MS" panose="030F0702030302020204" pitchFamily="66" charset="0"/>
              </a:rPr>
              <a:t>Why did they die out?</a:t>
            </a:r>
          </a:p>
          <a:p>
            <a:pPr>
              <a:spcBef>
                <a:spcPts val="1000"/>
              </a:spcBef>
            </a:pPr>
            <a:r>
              <a:rPr lang="en-GB" sz="2000" dirty="0">
                <a:solidFill>
                  <a:schemeClr val="tx1">
                    <a:lumMod val="95000"/>
                    <a:lumOff val="5000"/>
                  </a:schemeClr>
                </a:solidFill>
                <a:latin typeface="Comic Sans MS" panose="030F0702030302020204" pitchFamily="66" charset="0"/>
              </a:rPr>
              <a:t>We think it is because the climate changed swiftly at the end of the last Ice Age. This made the plants change. </a:t>
            </a:r>
          </a:p>
          <a:p>
            <a:pPr>
              <a:spcBef>
                <a:spcPts val="1000"/>
              </a:spcBef>
            </a:pPr>
            <a:r>
              <a:rPr lang="en-GB" sz="2000" dirty="0">
                <a:solidFill>
                  <a:schemeClr val="tx1">
                    <a:lumMod val="95000"/>
                    <a:lumOff val="5000"/>
                  </a:schemeClr>
                </a:solidFill>
                <a:latin typeface="Comic Sans MS" panose="030F0702030302020204" pitchFamily="66" charset="0"/>
              </a:rPr>
              <a:t>There was no longer the right food for the woolly mammoth.</a:t>
            </a:r>
          </a:p>
          <a:p>
            <a:pPr>
              <a:spcBef>
                <a:spcPts val="1000"/>
              </a:spcBef>
            </a:pPr>
            <a:r>
              <a:rPr lang="en-GB" sz="2000" dirty="0">
                <a:solidFill>
                  <a:schemeClr val="tx1">
                    <a:lumMod val="95000"/>
                    <a:lumOff val="5000"/>
                  </a:schemeClr>
                </a:solidFill>
                <a:latin typeface="Comic Sans MS" panose="030F0702030302020204" pitchFamily="66" charset="0"/>
              </a:rPr>
              <a:t>There was no longer enough prey for the sabre-tooth tiger.</a:t>
            </a:r>
          </a:p>
        </p:txBody>
      </p:sp>
      <p:pic>
        <p:nvPicPr>
          <p:cNvPr id="3" name="Picture 2">
            <a:extLst>
              <a:ext uri="{FF2B5EF4-FFF2-40B4-BE49-F238E27FC236}">
                <a16:creationId xmlns:a16="http://schemas.microsoft.com/office/drawing/2014/main" id="{07D309B6-0765-46CA-B2CA-C1F33A4B68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319"/>
          <a:stretch/>
        </p:blipFill>
        <p:spPr>
          <a:xfrm flipH="1">
            <a:off x="6748210" y="1097828"/>
            <a:ext cx="4267101" cy="2700144"/>
          </a:xfrm>
          <a:prstGeom prst="rect">
            <a:avLst/>
          </a:prstGeom>
        </p:spPr>
      </p:pic>
    </p:spTree>
    <p:extLst>
      <p:ext uri="{BB962C8B-B14F-4D97-AF65-F5344CB8AC3E}">
        <p14:creationId xmlns:p14="http://schemas.microsoft.com/office/powerpoint/2010/main" val="153819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11 9">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14816</TotalTime>
  <Words>2423</Words>
  <Application>Microsoft Macintosh PowerPoint</Application>
  <PresentationFormat>Widescreen</PresentationFormat>
  <Paragraphs>235</Paragraphs>
  <Slides>33</Slides>
  <Notes>31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33</vt:i4>
      </vt:variant>
    </vt:vector>
  </HeadingPairs>
  <TitlesOfParts>
    <vt:vector size="39"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eleri stedman</cp:lastModifiedBy>
  <cp:revision>482</cp:revision>
  <dcterms:created xsi:type="dcterms:W3CDTF">2021-01-11T17:47:06Z</dcterms:created>
  <dcterms:modified xsi:type="dcterms:W3CDTF">2022-06-06T11:07:40Z</dcterms:modified>
</cp:coreProperties>
</file>