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334" r:id="rId3"/>
    <p:sldId id="335" r:id="rId4"/>
    <p:sldId id="336" r:id="rId5"/>
    <p:sldId id="337" r:id="rId6"/>
    <p:sldId id="338" r:id="rId7"/>
    <p:sldId id="331" r:id="rId8"/>
    <p:sldId id="332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50" r:id="rId17"/>
    <p:sldId id="346" r:id="rId18"/>
    <p:sldId id="333" r:id="rId19"/>
    <p:sldId id="349" r:id="rId20"/>
    <p:sldId id="348" r:id="rId21"/>
    <p:sldId id="32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1" pos="3840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AA4C"/>
    <a:srgbClr val="39AB47"/>
    <a:srgbClr val="2869A6"/>
    <a:srgbClr val="D92229"/>
    <a:srgbClr val="3692C4"/>
    <a:srgbClr val="D9222A"/>
    <a:srgbClr val="272626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2" autoAdjust="0"/>
    <p:restoredTop sz="88066" autoAdjust="0"/>
  </p:normalViewPr>
  <p:slideViewPr>
    <p:cSldViewPr snapToGrid="0" snapToObjects="1">
      <p:cViewPr varScale="1">
        <p:scale>
          <a:sx n="86" d="100"/>
          <a:sy n="86" d="100"/>
        </p:scale>
        <p:origin x="736" y="1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097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children to put their hands up if they think DNA is as big as a raisin. Ask for each item and finally, ask if they think it is even smaller.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91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366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24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198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495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24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33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276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the class if they have any questions. You can keep a record of the questions on the last question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002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934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the class if they have any questions. You can keep a record of the questions on the last question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6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385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484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the children to repeat the names of each part of the cell as we talk about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84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possible, you could use the game, Operation, where children have to make the nose glow to choose different parts of the body and decide if they are made of cells.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559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69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ellsalive.com/howbig_js.htm" TargetMode="External"/><Relationship Id="rId3" Type="http://schemas.openxmlformats.org/officeDocument/2006/relationships/hyperlink" Target="http://learn.genetics.utah.edu/content/basics/dna" TargetMode="External"/><Relationship Id="rId7" Type="http://schemas.openxmlformats.org/officeDocument/2006/relationships/hyperlink" Target="https://ed.ted.com/on/lm7NqUdx" TargetMode="External"/><Relationship Id="rId12" Type="http://schemas.openxmlformats.org/officeDocument/2006/relationships/hyperlink" Target="https://www.yourgenome.org/activities/yummy-gummy-dna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8qFAcgy7Ufw" TargetMode="External"/><Relationship Id="rId11" Type="http://schemas.openxmlformats.org/officeDocument/2006/relationships/hyperlink" Target="https://www.yourgenome.org/activities/origami-dna" TargetMode="External"/><Relationship Id="rId5" Type="http://schemas.openxmlformats.org/officeDocument/2006/relationships/hyperlink" Target="https://www.yourgenome.org/video/what-does-dna-do" TargetMode="External"/><Relationship Id="rId10" Type="http://schemas.openxmlformats.org/officeDocument/2006/relationships/hyperlink" Target="https://www.childrensmuseum.org/blog/saturday-science-homemade-animal-cell-cookie" TargetMode="External"/><Relationship Id="rId4" Type="http://schemas.openxmlformats.org/officeDocument/2006/relationships/hyperlink" Target="https://www.youtube.com/watch?v=921XdtoRAoo" TargetMode="External"/><Relationship Id="rId9" Type="http://schemas.openxmlformats.org/officeDocument/2006/relationships/hyperlink" Target="http://learn.genetics.utah.edu/content/cells/scale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76842A6A-A681-FA49-A3F6-8887FD25D0E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1598BD1-E7AE-0041-B297-961EE22A1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4A37DC-7728-504F-A91E-70D0B0E7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06114406-66CD-8843-A93E-0495DC2FDAB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2DB362-7639-0AE6-CED9-F2F09339D5C0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1520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Lesson 2</a:t>
            </a: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Introduction to DNA</a:t>
            </a:r>
            <a:endParaRPr lang="en-GB" sz="32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F96A63-221E-0E7C-046F-F9AB322CFDA0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A649C42-506E-5E49-A407-8397666CE5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3" t="16117" r="638" b="26258"/>
          <a:stretch/>
        </p:blipFill>
        <p:spPr>
          <a:xfrm>
            <a:off x="-1" y="1924029"/>
            <a:ext cx="12192001" cy="359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69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6D1F0D-E9EF-40A1-95DD-61B697F8B869}"/>
              </a:ext>
            </a:extLst>
          </p:cNvPr>
          <p:cNvSpPr txBox="1"/>
          <p:nvPr/>
        </p:nvSpPr>
        <p:spPr>
          <a:xfrm>
            <a:off x="4016541" y="854115"/>
            <a:ext cx="6515101" cy="2771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are </a:t>
            </a: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found in our body?</a:t>
            </a:r>
          </a:p>
          <a:p>
            <a:pPr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Pick a part of the body.</a:t>
            </a:r>
          </a:p>
          <a:p>
            <a:pPr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 you think it is made of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800"/>
              </a:spcBef>
            </a:pP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make up everything on the inside and outside of our bodies!</a:t>
            </a:r>
          </a:p>
          <a:p>
            <a:pPr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only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</a:t>
            </a: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doesn’t have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the</a:t>
            </a:r>
          </a:p>
          <a:p>
            <a:r>
              <a:rPr lang="en-US" sz="2000" b="1" dirty="0">
                <a:solidFill>
                  <a:srgbClr val="41AE62"/>
                </a:solidFill>
                <a:latin typeface="Comic Sans MS" panose="030F0702030302020204" pitchFamily="66" charset="0"/>
              </a:rPr>
              <a:t>red blood cell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because it doesn’t have a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nucleus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BCB02D-7441-9542-A712-6C9C01DC8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19" t="16179" r="17294" b="38954"/>
          <a:stretch/>
        </p:blipFill>
        <p:spPr>
          <a:xfrm>
            <a:off x="3997493" y="3774005"/>
            <a:ext cx="6454608" cy="2228850"/>
          </a:xfrm>
          <a:prstGeom prst="rect">
            <a:avLst/>
          </a:prstGeom>
        </p:spPr>
      </p:pic>
      <p:pic>
        <p:nvPicPr>
          <p:cNvPr id="6" name="Picture 5" descr="A picture containing light&#10;&#10;Description automatically generated">
            <a:extLst>
              <a:ext uri="{FF2B5EF4-FFF2-40B4-BE49-F238E27FC236}">
                <a16:creationId xmlns:a16="http://schemas.microsoft.com/office/drawing/2014/main" id="{5E202624-1E0A-A44D-B8C7-206D098EE1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6229" y="1012757"/>
            <a:ext cx="1513130" cy="49899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0B0FCE-B019-A111-95FF-35AD587F7CDA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421975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D33051-91DB-4B9C-BC6A-70D9722265A9}"/>
              </a:ext>
            </a:extLst>
          </p:cNvPr>
          <p:cNvSpPr txBox="1"/>
          <p:nvPr/>
        </p:nvSpPr>
        <p:spPr>
          <a:xfrm>
            <a:off x="1733142" y="923202"/>
            <a:ext cx="8752514" cy="4690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ow many </a:t>
            </a:r>
            <a:r>
              <a:rPr lang="en-GB" sz="2400" b="1" dirty="0">
                <a:solidFill>
                  <a:srgbClr val="39AB47"/>
                </a:solidFill>
                <a:latin typeface="Comic Sans MS" panose="030F0902030302020204" pitchFamily="66" charset="0"/>
              </a:rPr>
              <a:t>cells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do you think are in your entire body?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7A3FB-8A96-46A5-B3B7-C111D693F7BC}"/>
              </a:ext>
            </a:extLst>
          </p:cNvPr>
          <p:cNvSpPr txBox="1"/>
          <p:nvPr/>
        </p:nvSpPr>
        <p:spPr>
          <a:xfrm>
            <a:off x="2391150" y="1887675"/>
            <a:ext cx="74364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37 trillion </a:t>
            </a:r>
            <a:r>
              <a:rPr lang="en-US" sz="5500" b="1" dirty="0">
                <a:solidFill>
                  <a:srgbClr val="39AB47"/>
                </a:solidFill>
                <a:latin typeface="Comic Sans MS" panose="030F0902030302020204" pitchFamily="66" charset="0"/>
              </a:rPr>
              <a:t>cells!</a:t>
            </a:r>
            <a:endParaRPr lang="en-GB" sz="5500" b="1" dirty="0">
              <a:solidFill>
                <a:srgbClr val="39AB47"/>
              </a:solidFill>
              <a:latin typeface="Comic Sans MS" panose="030F09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86CD9C-5CC3-46C3-9F04-72BC10316E44}"/>
              </a:ext>
            </a:extLst>
          </p:cNvPr>
          <p:cNvSpPr txBox="1"/>
          <p:nvPr/>
        </p:nvSpPr>
        <p:spPr>
          <a:xfrm>
            <a:off x="2492658" y="3242980"/>
            <a:ext cx="7233483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long would you sit here for in years, if you sat here for 37 trillion seconds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2254E4-DB7E-45B8-806B-4675D2C903B3}"/>
              </a:ext>
            </a:extLst>
          </p:cNvPr>
          <p:cNvSpPr txBox="1"/>
          <p:nvPr/>
        </p:nvSpPr>
        <p:spPr>
          <a:xfrm>
            <a:off x="2391150" y="4672064"/>
            <a:ext cx="74364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1, 167, 202 years!</a:t>
            </a:r>
            <a:endParaRPr lang="en-GB" sz="55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42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D33051-91DB-4B9C-BC6A-70D9722265A9}"/>
              </a:ext>
            </a:extLst>
          </p:cNvPr>
          <p:cNvSpPr txBox="1"/>
          <p:nvPr/>
        </p:nvSpPr>
        <p:spPr>
          <a:xfrm>
            <a:off x="-69238" y="68783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39AB47"/>
                </a:solidFill>
                <a:latin typeface="Comic Sans MS" panose="030F0702030302020204" pitchFamily="66" charset="0"/>
              </a:rPr>
              <a:t>How big is </a:t>
            </a: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B1A325-AACC-45F7-88C1-6C241895E354}"/>
              </a:ext>
            </a:extLst>
          </p:cNvPr>
          <p:cNvSpPr txBox="1"/>
          <p:nvPr/>
        </p:nvSpPr>
        <p:spPr>
          <a:xfrm>
            <a:off x="1736435" y="1328541"/>
            <a:ext cx="328437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as big as a raisin?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38071E-5E65-4AFD-94AE-5D3B9AC5E202}"/>
              </a:ext>
            </a:extLst>
          </p:cNvPr>
          <p:cNvSpPr txBox="1"/>
          <p:nvPr/>
        </p:nvSpPr>
        <p:spPr>
          <a:xfrm>
            <a:off x="6635750" y="1328541"/>
            <a:ext cx="44942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as big as a granule of coffee?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0B04F7-0ECA-44E0-911D-3EAFC972AC94}"/>
              </a:ext>
            </a:extLst>
          </p:cNvPr>
          <p:cNvSpPr txBox="1"/>
          <p:nvPr/>
        </p:nvSpPr>
        <p:spPr>
          <a:xfrm>
            <a:off x="1736435" y="3460958"/>
            <a:ext cx="464664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as big as a crystal of sugar?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8D2CF5-4117-4BD1-B6C3-BFF2F4513665}"/>
              </a:ext>
            </a:extLst>
          </p:cNvPr>
          <p:cNvSpPr txBox="1"/>
          <p:nvPr/>
        </p:nvSpPr>
        <p:spPr>
          <a:xfrm>
            <a:off x="6635750" y="3460958"/>
            <a:ext cx="43262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as big as a grain of sand?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2150F3-79E9-4CF0-99F6-E739929374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6" t="20363" r="5201" b="22529"/>
          <a:stretch/>
        </p:blipFill>
        <p:spPr>
          <a:xfrm>
            <a:off x="1736434" y="1688434"/>
            <a:ext cx="3819815" cy="164218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BF28B65-11F7-4F20-91B7-D95F8E8D61B0}"/>
              </a:ext>
            </a:extLst>
          </p:cNvPr>
          <p:cNvSpPr txBox="1"/>
          <p:nvPr/>
        </p:nvSpPr>
        <p:spPr>
          <a:xfrm>
            <a:off x="3578768" y="5655381"/>
            <a:ext cx="5047903" cy="434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Do you think it is even smaller?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EE05262-47F2-034C-9252-A00FEF5406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07" r="3104" b="32636"/>
          <a:stretch/>
        </p:blipFill>
        <p:spPr>
          <a:xfrm>
            <a:off x="1736434" y="3808918"/>
            <a:ext cx="3819815" cy="164218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E2ACFC7-E2B8-AA40-9A7C-13CFAD0E59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15" t="20237" r="4237" b="20579"/>
          <a:stretch/>
        </p:blipFill>
        <p:spPr>
          <a:xfrm>
            <a:off x="6635750" y="1688434"/>
            <a:ext cx="3833708" cy="164218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8429C2F-5EF4-0440-BB6D-16640480C8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0" t="9345" r="-1" b="16156"/>
          <a:stretch/>
        </p:blipFill>
        <p:spPr>
          <a:xfrm>
            <a:off x="6635750" y="3808918"/>
            <a:ext cx="3833708" cy="164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8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BEA38E-5F55-4D27-990E-9F628F4801E3}"/>
              </a:ext>
            </a:extLst>
          </p:cNvPr>
          <p:cNvSpPr txBox="1"/>
          <p:nvPr/>
        </p:nvSpPr>
        <p:spPr>
          <a:xfrm>
            <a:off x="0" y="777406"/>
            <a:ext cx="12192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 so small that we need a microscope to see them.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CCA90D-9F40-40C3-9DD5-A8A33C7860D9}"/>
              </a:ext>
            </a:extLst>
          </p:cNvPr>
          <p:cNvSpPr txBox="1"/>
          <p:nvPr/>
        </p:nvSpPr>
        <p:spPr>
          <a:xfrm>
            <a:off x="6315877" y="1714922"/>
            <a:ext cx="4568023" cy="41139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what some of the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look like in our body.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are different sizes and shapes depending on where they are.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at the neuron! It’s my favourite!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It’s so long and stringy! 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is your favourite?</a:t>
            </a:r>
          </a:p>
          <a:p>
            <a:pPr>
              <a:spcBef>
                <a:spcPts val="1000"/>
              </a:spcBef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you see they all have a circle inside? 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remember what it could be? 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Clue: it begins with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Next clue: it is in the middle of the cell.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4C3C50-C8A6-D0C5-EAB6-950D563DA613}"/>
              </a:ext>
            </a:extLst>
          </p:cNvPr>
          <p:cNvGrpSpPr/>
          <p:nvPr/>
        </p:nvGrpSpPr>
        <p:grpSpPr>
          <a:xfrm>
            <a:off x="920830" y="1540042"/>
            <a:ext cx="5010794" cy="4234745"/>
            <a:chOff x="920830" y="1540042"/>
            <a:chExt cx="5010794" cy="423474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CB3403-3309-433B-B368-6476B450DB5F}"/>
                </a:ext>
              </a:extLst>
            </p:cNvPr>
            <p:cNvSpPr txBox="1"/>
            <p:nvPr/>
          </p:nvSpPr>
          <p:spPr>
            <a:xfrm>
              <a:off x="3684107" y="2456591"/>
              <a:ext cx="114047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4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Bone cells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BD3A0A-FD6D-405B-94B9-BED682217CF2}"/>
                </a:ext>
              </a:extLst>
            </p:cNvPr>
            <p:cNvSpPr txBox="1"/>
            <p:nvPr/>
          </p:nvSpPr>
          <p:spPr>
            <a:xfrm>
              <a:off x="1659690" y="2456591"/>
              <a:ext cx="1540276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4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White blood cells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CD472E4-5BB8-4428-8F19-1D205482313E}"/>
                </a:ext>
              </a:extLst>
            </p:cNvPr>
            <p:cNvSpPr txBox="1"/>
            <p:nvPr/>
          </p:nvSpPr>
          <p:spPr>
            <a:xfrm>
              <a:off x="3696517" y="4704663"/>
              <a:ext cx="2026061" cy="887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Neuron</a:t>
              </a:r>
            </a:p>
            <a:p>
              <a:pPr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dirty="0">
                  <a:latin typeface="Comic Sans MS" panose="030F0902030302020204" pitchFamily="66" charset="0"/>
                </a:rPr>
                <a:t>Transmit nerve signals to and from the brain at 200mph!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432A565-9D6C-4DC1-9B29-B5B0460C2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7509" y="1547000"/>
              <a:ext cx="944826" cy="85397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3F7ECAE-C9C0-41CC-8D58-FAC06B6F519E}"/>
                </a:ext>
              </a:extLst>
            </p:cNvPr>
            <p:cNvSpPr txBox="1"/>
            <p:nvPr/>
          </p:nvSpPr>
          <p:spPr>
            <a:xfrm>
              <a:off x="920830" y="3608290"/>
              <a:ext cx="1324829" cy="720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Cardiac muscle</a:t>
              </a:r>
            </a:p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dirty="0">
                  <a:latin typeface="Comic Sans MS" panose="030F0902030302020204" pitchFamily="66" charset="0"/>
                </a:rPr>
                <a:t>Muscles in</a:t>
              </a:r>
            </a:p>
            <a:p>
              <a:pPr algn="ctr">
                <a:lnSpc>
                  <a:spcPts val="1460"/>
                </a:lnSpc>
              </a:pPr>
              <a:r>
                <a:rPr lang="en-US" sz="1300" dirty="0">
                  <a:latin typeface="Comic Sans MS" panose="030F0902030302020204" pitchFamily="66" charset="0"/>
                </a:rPr>
                <a:t>the heart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0AD6BD1-FBF9-4122-8F94-C8A61A6E6C92}"/>
                </a:ext>
              </a:extLst>
            </p:cNvPr>
            <p:cNvSpPr txBox="1"/>
            <p:nvPr/>
          </p:nvSpPr>
          <p:spPr>
            <a:xfrm>
              <a:off x="4066087" y="3608290"/>
              <a:ext cx="1865537" cy="887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Smooth muscle</a:t>
              </a:r>
            </a:p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dirty="0">
                  <a:latin typeface="Comic Sans MS" panose="030F0902030302020204" pitchFamily="66" charset="0"/>
                </a:rPr>
                <a:t>Muscles that work all the time, not just when we tell them to.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45C36B6-D4BF-4AFB-A254-1C19373D84DF}"/>
                </a:ext>
              </a:extLst>
            </p:cNvPr>
            <p:cNvSpPr txBox="1"/>
            <p:nvPr/>
          </p:nvSpPr>
          <p:spPr>
            <a:xfrm>
              <a:off x="2382691" y="3608290"/>
              <a:ext cx="1666343" cy="695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b="1" dirty="0">
                  <a:latin typeface="Comic Sans MS" panose="030F0902030302020204" pitchFamily="66" charset="0"/>
                </a:rPr>
                <a:t>Skeletal muscle</a:t>
              </a:r>
            </a:p>
            <a:p>
              <a:pPr algn="ctr">
                <a:lnSpc>
                  <a:spcPts val="1460"/>
                </a:lnSpc>
                <a:spcBef>
                  <a:spcPts val="200"/>
                </a:spcBef>
              </a:pPr>
              <a:r>
                <a:rPr lang="en-US" sz="1300" dirty="0">
                  <a:latin typeface="Comic Sans MS" panose="030F0902030302020204" pitchFamily="66" charset="0"/>
                </a:rPr>
                <a:t>Muscles that move our arms and legs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C87960A-46D6-42BD-ABF3-8EF46803C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6444" y="4538330"/>
              <a:ext cx="2364970" cy="1236457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5710C22-6027-D648-A19B-A888E838BE4F}"/>
                </a:ext>
              </a:extLst>
            </p:cNvPr>
            <p:cNvGrpSpPr/>
            <p:nvPr/>
          </p:nvGrpSpPr>
          <p:grpSpPr>
            <a:xfrm>
              <a:off x="1257910" y="2928796"/>
              <a:ext cx="4240447" cy="567236"/>
              <a:chOff x="1071934" y="3285396"/>
              <a:chExt cx="4240447" cy="567236"/>
            </a:xfrm>
          </p:grpSpPr>
          <p:pic>
            <p:nvPicPr>
              <p:cNvPr id="3" name="Picture 2" descr="A picture containing writing implement&#10;&#10;Description automatically generated">
                <a:extLst>
                  <a:ext uri="{FF2B5EF4-FFF2-40B4-BE49-F238E27FC236}">
                    <a16:creationId xmlns:a16="http://schemas.microsoft.com/office/drawing/2014/main" id="{E2990061-ACD9-1841-8A2E-3EEEB8E36D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3230" y="3313348"/>
                <a:ext cx="839117" cy="49860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7229BB39-BF64-134A-82F6-97933751EE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1934" y="3285396"/>
                <a:ext cx="811755" cy="516847"/>
              </a:xfrm>
              <a:prstGeom prst="rect">
                <a:avLst/>
              </a:prstGeom>
            </p:spPr>
          </p:pic>
          <p:pic>
            <p:nvPicPr>
              <p:cNvPr id="9" name="Picture 8" descr="A picture containing logo&#10;&#10;Description automatically generated">
                <a:extLst>
                  <a:ext uri="{FF2B5EF4-FFF2-40B4-BE49-F238E27FC236}">
                    <a16:creationId xmlns:a16="http://schemas.microsoft.com/office/drawing/2014/main" id="{43C04DBC-1D3C-4144-826D-312E225C4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27002" y="3293220"/>
                <a:ext cx="1085379" cy="559412"/>
              </a:xfrm>
              <a:prstGeom prst="rect">
                <a:avLst/>
              </a:prstGeom>
            </p:spPr>
          </p:pic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93309D7-9220-6A47-AA48-C5629CB826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87" t="13713" r="39228" b="17379"/>
            <a:stretch/>
          </p:blipFill>
          <p:spPr>
            <a:xfrm>
              <a:off x="1563438" y="1540042"/>
              <a:ext cx="1793631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170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1FE643-9625-4FA7-9C71-9050E0AEC3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35" y="1347536"/>
            <a:ext cx="3400135" cy="45241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1331EE-ED4B-41F6-AEBE-7504804C3E67}"/>
              </a:ext>
            </a:extLst>
          </p:cNvPr>
          <p:cNvSpPr txBox="1"/>
          <p:nvPr/>
        </p:nvSpPr>
        <p:spPr>
          <a:xfrm>
            <a:off x="4802501" y="1001530"/>
            <a:ext cx="5914300" cy="304012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Imagine the balloon is a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 </a:t>
            </a:r>
            <a:r>
              <a:rPr lang="en-GB" sz="1900" dirty="0">
                <a:latin typeface="Comic Sans MS" panose="030F0702030302020204" pitchFamily="66" charset="0"/>
              </a:rPr>
              <a:t>and inside is the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DNA.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much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do you think there is in one cell? 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you popped the balloon to release the DNA and then stretched it out, the DNA would be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2m long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! 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all the DNA, all those instructions to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build a human, fit into each of our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cells? </a:t>
            </a:r>
          </a:p>
          <a:p>
            <a:pPr algn="ctr"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It’s coiled up, over and over again into a beautiful structure called a </a:t>
            </a: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 helix.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4D05AA-8798-872B-FE99-A4857599AACF}"/>
              </a:ext>
            </a:extLst>
          </p:cNvPr>
          <p:cNvSpPr txBox="1"/>
          <p:nvPr/>
        </p:nvSpPr>
        <p:spPr>
          <a:xfrm>
            <a:off x="542611" y="440836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Activity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698C9F-6F32-A4A5-365F-D593BF1CDB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341" y="4584087"/>
            <a:ext cx="4256621" cy="120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1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1331EE-ED4B-41F6-AEBE-7504804C3E67}"/>
              </a:ext>
            </a:extLst>
          </p:cNvPr>
          <p:cNvSpPr txBox="1"/>
          <p:nvPr/>
        </p:nvSpPr>
        <p:spPr>
          <a:xfrm>
            <a:off x="5486400" y="1315546"/>
            <a:ext cx="5116340" cy="10847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ts val="270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All the DNA in all your cells, stretched out and put together, would be about twice the diameter of…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8080BD-FDD2-32B7-ABF0-0CE78F478960}"/>
              </a:ext>
            </a:extLst>
          </p:cNvPr>
          <p:cNvSpPr txBox="1"/>
          <p:nvPr/>
        </p:nvSpPr>
        <p:spPr>
          <a:xfrm>
            <a:off x="542611" y="440836"/>
            <a:ext cx="22005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Fun fact!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765AB81-1A2A-4BA1-99BC-1DC647E5F8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" t="27682" r="3076" b="27883"/>
          <a:stretch/>
        </p:blipFill>
        <p:spPr>
          <a:xfrm>
            <a:off x="1583531" y="2647949"/>
            <a:ext cx="9028113" cy="267462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136FC53-E3EA-BC0F-491A-B373AF0E0D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8620" y="1305012"/>
            <a:ext cx="3530440" cy="10000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7F6D64-7E2F-9E03-150F-627B9D6CF9F1}"/>
              </a:ext>
            </a:extLst>
          </p:cNvPr>
          <p:cNvSpPr/>
          <p:nvPr/>
        </p:nvSpPr>
        <p:spPr>
          <a:xfrm>
            <a:off x="4655526" y="5605290"/>
            <a:ext cx="2884123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700"/>
              </a:lnSpc>
              <a:spcBef>
                <a:spcPts val="1400"/>
              </a:spcBef>
            </a:pPr>
            <a:r>
              <a:rPr lang="en-GB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Solar System!</a:t>
            </a:r>
          </a:p>
        </p:txBody>
      </p:sp>
    </p:spTree>
    <p:extLst>
      <p:ext uri="{BB962C8B-B14F-4D97-AF65-F5344CB8AC3E}">
        <p14:creationId xmlns:p14="http://schemas.microsoft.com/office/powerpoint/2010/main" val="329255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96000" y="85864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65AB4F-8E0D-47AA-8C04-F007878B0E4B}"/>
              </a:ext>
            </a:extLst>
          </p:cNvPr>
          <p:cNvSpPr txBox="1"/>
          <p:nvPr/>
        </p:nvSpPr>
        <p:spPr>
          <a:xfrm>
            <a:off x="-68372" y="8806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can we remember?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301DB09-F491-2C40-8496-350DCE7C8C77}"/>
              </a:ext>
            </a:extLst>
          </p:cNvPr>
          <p:cNvGrpSpPr/>
          <p:nvPr/>
        </p:nvGrpSpPr>
        <p:grpSpPr>
          <a:xfrm>
            <a:off x="1331843" y="3298676"/>
            <a:ext cx="4373218" cy="695739"/>
            <a:chOff x="1331843" y="3298676"/>
            <a:chExt cx="4373218" cy="69573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209441-3A00-427A-B1EA-313422B2A04E}"/>
                </a:ext>
              </a:extLst>
            </p:cNvPr>
            <p:cNvSpPr txBox="1"/>
            <p:nvPr/>
          </p:nvSpPr>
          <p:spPr>
            <a:xfrm>
              <a:off x="2022706" y="3352483"/>
              <a:ext cx="3019795" cy="584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Where is the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DNA</a:t>
              </a:r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found in your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cells?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30D797D-3CCE-574E-8555-FDD2F0F8AE91}"/>
                </a:ext>
              </a:extLst>
            </p:cNvPr>
            <p:cNvSpPr/>
            <p:nvPr/>
          </p:nvSpPr>
          <p:spPr>
            <a:xfrm>
              <a:off x="1331843" y="3298676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06013BD-F66C-7649-BDCA-4787F7D28371}"/>
              </a:ext>
            </a:extLst>
          </p:cNvPr>
          <p:cNvGrpSpPr/>
          <p:nvPr/>
        </p:nvGrpSpPr>
        <p:grpSpPr>
          <a:xfrm>
            <a:off x="1331843" y="2467490"/>
            <a:ext cx="4373218" cy="695739"/>
            <a:chOff x="1331843" y="2467490"/>
            <a:chExt cx="4373218" cy="69573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FDA0766-1ABD-40D5-8C89-9202AA2F63D5}"/>
                </a:ext>
              </a:extLst>
            </p:cNvPr>
            <p:cNvSpPr txBox="1"/>
            <p:nvPr/>
          </p:nvSpPr>
          <p:spPr>
            <a:xfrm>
              <a:off x="1459535" y="2522063"/>
              <a:ext cx="4146136" cy="584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What is the name of the special bag which keeps your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DNA</a:t>
              </a:r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safe?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05A3CE9-2BD0-A540-A181-B42157E8C60C}"/>
                </a:ext>
              </a:extLst>
            </p:cNvPr>
            <p:cNvSpPr/>
            <p:nvPr/>
          </p:nvSpPr>
          <p:spPr>
            <a:xfrm>
              <a:off x="1331843" y="2467490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DB9FC8A-484D-A44E-9481-0BC1EDA6FEDB}"/>
              </a:ext>
            </a:extLst>
          </p:cNvPr>
          <p:cNvGrpSpPr/>
          <p:nvPr/>
        </p:nvGrpSpPr>
        <p:grpSpPr>
          <a:xfrm>
            <a:off x="1331843" y="1636304"/>
            <a:ext cx="4373218" cy="695739"/>
            <a:chOff x="1331843" y="1636304"/>
            <a:chExt cx="4373218" cy="6957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80C7982-87C6-422C-AAF9-6F03F685B9DF}"/>
                </a:ext>
              </a:extLst>
            </p:cNvPr>
            <p:cNvSpPr txBox="1"/>
            <p:nvPr/>
          </p:nvSpPr>
          <p:spPr>
            <a:xfrm>
              <a:off x="1879864" y="1840395"/>
              <a:ext cx="330547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What is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DNA?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6BC25ED-F85E-FA44-B9F3-FE9A52DFEBD7}"/>
                </a:ext>
              </a:extLst>
            </p:cNvPr>
            <p:cNvSpPr/>
            <p:nvPr/>
          </p:nvSpPr>
          <p:spPr>
            <a:xfrm>
              <a:off x="1331843" y="1636304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63FA112-E2B0-FC4A-8139-DDE2B3704505}"/>
              </a:ext>
            </a:extLst>
          </p:cNvPr>
          <p:cNvGrpSpPr/>
          <p:nvPr/>
        </p:nvGrpSpPr>
        <p:grpSpPr>
          <a:xfrm>
            <a:off x="1331843" y="4129862"/>
            <a:ext cx="4373218" cy="695739"/>
            <a:chOff x="1331843" y="4129862"/>
            <a:chExt cx="4373218" cy="69573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F3F067D-2910-4171-A079-23B0A0CD0677}"/>
                </a:ext>
              </a:extLst>
            </p:cNvPr>
            <p:cNvSpPr txBox="1"/>
            <p:nvPr/>
          </p:nvSpPr>
          <p:spPr>
            <a:xfrm>
              <a:off x="1533941" y="4202782"/>
              <a:ext cx="3997325" cy="584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What is the only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cell</a:t>
              </a:r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in your body which doesn’t have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DNA?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108CEA3-ADC9-2744-888E-3DB45050E0CF}"/>
                </a:ext>
              </a:extLst>
            </p:cNvPr>
            <p:cNvSpPr/>
            <p:nvPr/>
          </p:nvSpPr>
          <p:spPr>
            <a:xfrm>
              <a:off x="1331843" y="4129862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41A413F-CB60-5A4C-B83C-C7D654DD0057}"/>
              </a:ext>
            </a:extLst>
          </p:cNvPr>
          <p:cNvGrpSpPr/>
          <p:nvPr/>
        </p:nvGrpSpPr>
        <p:grpSpPr>
          <a:xfrm>
            <a:off x="1331843" y="4961046"/>
            <a:ext cx="4373218" cy="695739"/>
            <a:chOff x="1331843" y="4961046"/>
            <a:chExt cx="4373218" cy="69573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BE854D-BDD3-4DB0-875C-20E735FFBA13}"/>
                </a:ext>
              </a:extLst>
            </p:cNvPr>
            <p:cNvSpPr txBox="1"/>
            <p:nvPr/>
          </p:nvSpPr>
          <p:spPr>
            <a:xfrm>
              <a:off x="1715637" y="5013325"/>
              <a:ext cx="3633932" cy="584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Approximately how many </a:t>
              </a:r>
              <a:r>
                <a:rPr lang="en-GB" sz="19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cells</a:t>
              </a:r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are in your body?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69B1DE6-436C-5C41-8885-DE5DD420C7F3}"/>
                </a:ext>
              </a:extLst>
            </p:cNvPr>
            <p:cNvSpPr/>
            <p:nvPr/>
          </p:nvSpPr>
          <p:spPr>
            <a:xfrm>
              <a:off x="1331843" y="4961046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BF63451-D896-694F-88FD-23096A811A6A}"/>
              </a:ext>
            </a:extLst>
          </p:cNvPr>
          <p:cNvGrpSpPr/>
          <p:nvPr/>
        </p:nvGrpSpPr>
        <p:grpSpPr>
          <a:xfrm>
            <a:off x="6528048" y="1628800"/>
            <a:ext cx="4373218" cy="695739"/>
            <a:chOff x="6528048" y="1628800"/>
            <a:chExt cx="4373218" cy="69573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3FE5CBD-0C4B-4108-8520-590FC416E63E}"/>
                </a:ext>
              </a:extLst>
            </p:cNvPr>
            <p:cNvSpPr txBox="1"/>
            <p:nvPr/>
          </p:nvSpPr>
          <p:spPr>
            <a:xfrm>
              <a:off x="6794774" y="1645893"/>
              <a:ext cx="3827550" cy="6599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The instructions to build anything living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AC6A928-E59A-6A4A-BFCC-218A6C6F22B1}"/>
                </a:ext>
              </a:extLst>
            </p:cNvPr>
            <p:cNvSpPr/>
            <p:nvPr/>
          </p:nvSpPr>
          <p:spPr>
            <a:xfrm>
              <a:off x="6528048" y="1628800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76FD24C-B409-5444-924A-40D799890903}"/>
              </a:ext>
            </a:extLst>
          </p:cNvPr>
          <p:cNvGrpSpPr/>
          <p:nvPr/>
        </p:nvGrpSpPr>
        <p:grpSpPr>
          <a:xfrm>
            <a:off x="6528048" y="2461862"/>
            <a:ext cx="4373218" cy="695739"/>
            <a:chOff x="6528048" y="2461862"/>
            <a:chExt cx="4373218" cy="69573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BDEF9E-426D-4DE9-A50D-31266BC50046}"/>
                </a:ext>
              </a:extLst>
            </p:cNvPr>
            <p:cNvSpPr txBox="1"/>
            <p:nvPr/>
          </p:nvSpPr>
          <p:spPr>
            <a:xfrm>
              <a:off x="7275455" y="2627733"/>
              <a:ext cx="2866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 Cell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DD98B8E-86DD-8A4B-9E01-08F53D46BCE8}"/>
                </a:ext>
              </a:extLst>
            </p:cNvPr>
            <p:cNvSpPr/>
            <p:nvPr/>
          </p:nvSpPr>
          <p:spPr>
            <a:xfrm>
              <a:off x="6528048" y="2461862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3A8BADA-F47F-BE4A-835F-589BC5B6ADE2}"/>
              </a:ext>
            </a:extLst>
          </p:cNvPr>
          <p:cNvGrpSpPr/>
          <p:nvPr/>
        </p:nvGrpSpPr>
        <p:grpSpPr>
          <a:xfrm>
            <a:off x="6528048" y="3294923"/>
            <a:ext cx="4373218" cy="695739"/>
            <a:chOff x="6528048" y="3294923"/>
            <a:chExt cx="4373218" cy="69573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CA09ABB-1FFD-4535-9B6B-77345B3326DD}"/>
                </a:ext>
              </a:extLst>
            </p:cNvPr>
            <p:cNvSpPr txBox="1"/>
            <p:nvPr/>
          </p:nvSpPr>
          <p:spPr>
            <a:xfrm>
              <a:off x="7275455" y="3468965"/>
              <a:ext cx="2866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rgbClr val="39AB47"/>
                  </a:solidFill>
                  <a:latin typeface="Comic Sans MS" panose="030F0702030302020204" pitchFamily="66" charset="0"/>
                </a:rPr>
                <a:t> Nucleus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08EB90-0668-9B41-9C85-347453AA5EBD}"/>
                </a:ext>
              </a:extLst>
            </p:cNvPr>
            <p:cNvSpPr/>
            <p:nvPr/>
          </p:nvSpPr>
          <p:spPr>
            <a:xfrm>
              <a:off x="6528048" y="3294923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57ABED0-5854-494B-81FE-4DDDF80A1F95}"/>
              </a:ext>
            </a:extLst>
          </p:cNvPr>
          <p:cNvGrpSpPr/>
          <p:nvPr/>
        </p:nvGrpSpPr>
        <p:grpSpPr>
          <a:xfrm>
            <a:off x="6528048" y="4127984"/>
            <a:ext cx="4373218" cy="695739"/>
            <a:chOff x="6528048" y="4127984"/>
            <a:chExt cx="4373218" cy="69573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1503FC-BC64-4A34-BCEE-A26CC9217ADE}"/>
                </a:ext>
              </a:extLst>
            </p:cNvPr>
            <p:cNvSpPr txBox="1"/>
            <p:nvPr/>
          </p:nvSpPr>
          <p:spPr>
            <a:xfrm>
              <a:off x="7586196" y="4310197"/>
              <a:ext cx="22447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Red blood cell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66A1B6F-7795-524D-A50F-DCC49FB363DD}"/>
                </a:ext>
              </a:extLst>
            </p:cNvPr>
            <p:cNvSpPr/>
            <p:nvPr/>
          </p:nvSpPr>
          <p:spPr>
            <a:xfrm>
              <a:off x="6528048" y="4127984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B69DC95-17CA-2E4D-B3F5-768865D329CF}"/>
              </a:ext>
            </a:extLst>
          </p:cNvPr>
          <p:cNvGrpSpPr/>
          <p:nvPr/>
        </p:nvGrpSpPr>
        <p:grpSpPr>
          <a:xfrm>
            <a:off x="6528048" y="4961046"/>
            <a:ext cx="4373218" cy="695739"/>
            <a:chOff x="6528048" y="4961046"/>
            <a:chExt cx="4373218" cy="69573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0B8C326-81DF-4D62-A37F-561D9B693138}"/>
                </a:ext>
              </a:extLst>
            </p:cNvPr>
            <p:cNvSpPr txBox="1"/>
            <p:nvPr/>
          </p:nvSpPr>
          <p:spPr>
            <a:xfrm>
              <a:off x="7865309" y="5111671"/>
              <a:ext cx="16864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 37 trillion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9602559-AB88-2B4F-8678-2861BA88FB22}"/>
                </a:ext>
              </a:extLst>
            </p:cNvPr>
            <p:cNvSpPr/>
            <p:nvPr/>
          </p:nvSpPr>
          <p:spPr>
            <a:xfrm>
              <a:off x="6528048" y="4961046"/>
              <a:ext cx="4373218" cy="695739"/>
            </a:xfrm>
            <a:prstGeom prst="rect">
              <a:avLst/>
            </a:prstGeom>
            <a:noFill/>
            <a:ln w="25400">
              <a:solidFill>
                <a:srgbClr val="39AB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2F6AC49F-5270-AC5D-991C-5020856E9984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358638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6A98F6-3A10-4382-9BCA-D966621FE400}"/>
              </a:ext>
            </a:extLst>
          </p:cNvPr>
          <p:cNvSpPr txBox="1"/>
          <p:nvPr/>
        </p:nvSpPr>
        <p:spPr>
          <a:xfrm>
            <a:off x="25421" y="1522246"/>
            <a:ext cx="12151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Have a go at drawing or making a model of a </a:t>
            </a:r>
            <a:r>
              <a:rPr lang="en-GB" sz="24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 Helix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1D8E32-47A1-27C3-0A10-F0FCE8AA7DB3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0DABA-224C-007C-FB33-00673D263B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631" y="2567968"/>
            <a:ext cx="9659261" cy="208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27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C3AA3D-04AF-674A-B0E3-AD2371239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D3A8520-BD3E-7947-AC71-4C29A025BFE1}"/>
              </a:ext>
            </a:extLst>
          </p:cNvPr>
          <p:cNvSpPr txBox="1">
            <a:spLocks/>
          </p:cNvSpPr>
          <p:nvPr/>
        </p:nvSpPr>
        <p:spPr>
          <a:xfrm>
            <a:off x="0" y="843166"/>
            <a:ext cx="12192000" cy="4290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Useful links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61B55-7FBB-824B-903A-BC4B5BB5B234}"/>
              </a:ext>
            </a:extLst>
          </p:cNvPr>
          <p:cNvSpPr txBox="1"/>
          <p:nvPr/>
        </p:nvSpPr>
        <p:spPr>
          <a:xfrm>
            <a:off x="1404497" y="1493051"/>
            <a:ext cx="9488790" cy="48824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Watch these video clips to find out what DNA is. </a:t>
            </a:r>
          </a:p>
          <a:p>
            <a:pPr lvl="0"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are DNA and Genes? (utah.edu)</a:t>
            </a:r>
            <a:endParaRPr lang="en-GB" sz="1350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is DNA for Kids | An easy overview of DNA for children | Awesome DNA Facts - YouTube</a:t>
            </a:r>
            <a:endParaRPr lang="en-GB" sz="135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Watch this fantastic video to find out “What does DNA do?”</a:t>
            </a:r>
          </a:p>
          <a:p>
            <a:r>
              <a:rPr lang="en-GB" sz="1350" dirty="0">
                <a:solidFill>
                  <a:srgbClr val="39AB47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does DNA do? | Video | yourgenome.org</a:t>
            </a:r>
            <a:endParaRPr lang="en-GB" sz="135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not watch the video clips below to help your understanding of what cells are?</a:t>
            </a:r>
          </a:p>
          <a:p>
            <a:pPr lvl="0" algn="just"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DNA Structure for Kids - YouTube</a:t>
            </a:r>
            <a:endParaRPr lang="en-GB" sz="1350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en-GB" sz="1350" dirty="0">
                <a:solidFill>
                  <a:srgbClr val="39AB47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Animals Cells Structure &amp; Functions Animation Video for Kids | TED-Ed</a:t>
            </a:r>
            <a:endParaRPr lang="en-GB" sz="1350" dirty="0">
              <a:solidFill>
                <a:srgbClr val="39AB47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Try these interactive games to find out just how big a cell in your body is!</a:t>
            </a:r>
          </a:p>
          <a:p>
            <a:pPr lvl="0" algn="just"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Big? Interactive (cellsalive.com)</a:t>
            </a:r>
            <a:endParaRPr lang="en-US" sz="135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lvl="0" algn="just"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Cell Size and Scale (utah.edu)</a:t>
            </a:r>
            <a:endParaRPr lang="en-GB" sz="135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not make your own cell out of a cookie. Click on the link below to find out how.</a:t>
            </a:r>
          </a:p>
          <a:p>
            <a:pPr lvl="0" algn="just">
              <a:lnSpc>
                <a:spcPct val="115000"/>
              </a:lnSpc>
            </a:pPr>
            <a:r>
              <a:rPr lang="en-US" sz="1350" dirty="0">
                <a:solidFill>
                  <a:srgbClr val="39AB47"/>
                </a:solidFill>
                <a:latin typeface="Comic Sans MS" panose="030F0702030302020204" pitchFamily="66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Saturday Science: Homemade Animal Cell Cookie | The Children's Museum of Indianapolis (childrensmuseum.org)</a:t>
            </a:r>
            <a:endParaRPr lang="en-GB" sz="1350" u="sng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You can use origami to make a DNA helix</a:t>
            </a:r>
          </a:p>
          <a:p>
            <a:pPr lvl="0" algn="just">
              <a:lnSpc>
                <a:spcPct val="115000"/>
              </a:lnSpc>
            </a:pPr>
            <a:r>
              <a:rPr lang="en-GB" sz="1350" dirty="0">
                <a:solidFill>
                  <a:srgbClr val="39AB47"/>
                </a:solidFill>
                <a:latin typeface="Comic Sans MS" panose="030F0702030302020204" pitchFamily="66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Origami DNA | Activities | yourgenome.org</a:t>
            </a:r>
            <a:endParaRPr lang="en-GB" sz="135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en-GB" sz="135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Why not make a DNA Helix out of sweets?</a:t>
            </a:r>
          </a:p>
          <a:p>
            <a:pPr lvl="0" algn="just">
              <a:lnSpc>
                <a:spcPct val="115000"/>
              </a:lnSpc>
            </a:pPr>
            <a:r>
              <a:rPr lang="en-GB" sz="1350" dirty="0">
                <a:solidFill>
                  <a:srgbClr val="39AB47"/>
                </a:solidFill>
                <a:latin typeface="Comic Sans MS" panose="030F0702030302020204" pitchFamily="66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Yummy Gummy DNA | Activities | yourgenome.org</a:t>
            </a:r>
            <a:endParaRPr lang="en-GB" sz="1350" dirty="0">
              <a:solidFill>
                <a:srgbClr val="39AB47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858144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6D4DA6F-12BF-BE49-A97B-B433AE353ACE}"/>
              </a:ext>
            </a:extLst>
          </p:cNvPr>
          <p:cNvSpPr txBox="1">
            <a:spLocks/>
          </p:cNvSpPr>
          <p:nvPr/>
        </p:nvSpPr>
        <p:spPr>
          <a:xfrm>
            <a:off x="135467" y="84316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249327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71C91267-536E-A642-9EF5-D6AA285B7E28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Evolution &amp; Inheritance: Lesson 2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BDA15-7579-B741-ACFA-651BDAC447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07" r="2836"/>
          <a:stretch/>
        </p:blipFill>
        <p:spPr>
          <a:xfrm>
            <a:off x="1900238" y="2294906"/>
            <a:ext cx="4843462" cy="30301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A5E8B1D-9190-2240-87FD-2F50B92CC1C2}"/>
              </a:ext>
            </a:extLst>
          </p:cNvPr>
          <p:cNvSpPr txBox="1"/>
          <p:nvPr/>
        </p:nvSpPr>
        <p:spPr>
          <a:xfrm>
            <a:off x="7197598" y="2300288"/>
            <a:ext cx="3032257" cy="29977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 help us understand: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is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found in the body?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big is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DNA?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64D4B44-7841-4204-66EF-7A5B4A31ED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6541F4-B20E-2978-3464-A7C2812B5454}"/>
              </a:ext>
            </a:extLst>
          </p:cNvPr>
          <p:cNvSpPr txBox="1"/>
          <p:nvPr/>
        </p:nvSpPr>
        <p:spPr>
          <a:xfrm>
            <a:off x="504991" y="5925240"/>
            <a:ext cx="9388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this lesson introduces children to DNA. Having an understanding of DNA helps them to understand the topics covered in “Evolution &amp; Inheritance”. If they understand the mechanisms which drive these processes it will help them to understand it.</a:t>
            </a:r>
            <a:endParaRPr lang="en-GB" sz="12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Lesson 2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-GB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Introduction to DNA</a:t>
            </a:r>
            <a:endParaRPr lang="en-GB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en-US" sz="35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14990" y="571577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8B29804-3D38-6343-A075-7E51853CED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56" r="15356"/>
          <a:stretch/>
        </p:blipFill>
        <p:spPr>
          <a:xfrm flipH="1">
            <a:off x="4140766" y="2365657"/>
            <a:ext cx="3940449" cy="2848362"/>
          </a:xfrm>
          <a:prstGeom prst="rect">
            <a:avLst/>
          </a:prstGeom>
          <a:ln w="10795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438F99F6-19B5-D345-BCF8-CFCEAA08C44F}"/>
              </a:ext>
            </a:extLst>
          </p:cNvPr>
          <p:cNvSpPr txBox="1">
            <a:spLocks/>
          </p:cNvSpPr>
          <p:nvPr/>
        </p:nvSpPr>
        <p:spPr>
          <a:xfrm>
            <a:off x="4837" y="1265067"/>
            <a:ext cx="12192000" cy="971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help us understand what </a:t>
            </a:r>
            <a:r>
              <a:rPr lang="en-US" sz="24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Evolution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and </a:t>
            </a:r>
            <a:r>
              <a:rPr lang="en-US" sz="24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Inheritance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are, we need to learn about………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8FA1C9-574F-DC4F-A5F8-2DAA5DE52438}"/>
              </a:ext>
            </a:extLst>
          </p:cNvPr>
          <p:cNvSpPr/>
          <p:nvPr/>
        </p:nvSpPr>
        <p:spPr>
          <a:xfrm>
            <a:off x="3890659" y="2829378"/>
            <a:ext cx="4227439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DNA</a:t>
            </a:r>
            <a:endParaRPr lang="en-US" sz="14000" dirty="0">
              <a:solidFill>
                <a:srgbClr val="39AB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7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72205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A55E49-F0AA-4795-AA60-3BF57F0981E3}"/>
              </a:ext>
            </a:extLst>
          </p:cNvPr>
          <p:cNvSpPr txBox="1"/>
          <p:nvPr/>
        </p:nvSpPr>
        <p:spPr>
          <a:xfrm>
            <a:off x="520616" y="1794324"/>
            <a:ext cx="11131421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8000" b="1" dirty="0" err="1">
                <a:solidFill>
                  <a:srgbClr val="39AB47"/>
                </a:solidFill>
                <a:latin typeface="Comic Sans MS" panose="030F0902030302020204" pitchFamily="66" charset="0"/>
              </a:rPr>
              <a:t>D</a:t>
            </a:r>
            <a:r>
              <a:rPr lang="en-GB" sz="8000" dirty="0" err="1">
                <a:latin typeface="Comic Sans MS" panose="030F0902030302020204" pitchFamily="66" charset="0"/>
              </a:rPr>
              <a:t>eoxyribo</a:t>
            </a:r>
            <a:endParaRPr lang="en-GB" sz="8000" dirty="0">
              <a:latin typeface="Comic Sans MS" panose="030F0902030302020204" pitchFamily="66" charset="0"/>
            </a:endParaRPr>
          </a:p>
          <a:p>
            <a:pPr algn="ctr"/>
            <a:r>
              <a:rPr lang="en-GB" sz="8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N</a:t>
            </a:r>
            <a:r>
              <a:rPr lang="en-GB" sz="8000" dirty="0">
                <a:latin typeface="Comic Sans MS" panose="030F0902030302020204" pitchFamily="66" charset="0"/>
              </a:rPr>
              <a:t>ucleic </a:t>
            </a:r>
            <a:r>
              <a:rPr lang="en-GB" sz="8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</a:t>
            </a:r>
            <a:r>
              <a:rPr lang="en-GB" sz="8000" dirty="0">
                <a:latin typeface="Comic Sans MS" panose="030F0902030302020204" pitchFamily="66" charset="0"/>
              </a:rPr>
              <a:t>cid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3E11FC7-BB89-9F4E-A6F1-FCFFA90AF8F8}"/>
              </a:ext>
            </a:extLst>
          </p:cNvPr>
          <p:cNvSpPr txBox="1">
            <a:spLocks/>
          </p:cNvSpPr>
          <p:nvPr/>
        </p:nvSpPr>
        <p:spPr>
          <a:xfrm>
            <a:off x="-9674" y="1030136"/>
            <a:ext cx="12192000" cy="4575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D</a:t>
            </a: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NA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stands for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AE43FF3-2C9D-4E54-AF73-DA131BD343BE}"/>
              </a:ext>
            </a:extLst>
          </p:cNvPr>
          <p:cNvSpPr txBox="1">
            <a:spLocks/>
          </p:cNvSpPr>
          <p:nvPr/>
        </p:nvSpPr>
        <p:spPr>
          <a:xfrm>
            <a:off x="1063876" y="4720399"/>
            <a:ext cx="10044901" cy="11868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Try saying it – </a:t>
            </a:r>
            <a:r>
              <a:rPr lang="en-US" sz="26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ee-oxy-rybo </a:t>
            </a:r>
            <a:r>
              <a:rPr lang="en-US" sz="2600" b="1" dirty="0">
                <a:solidFill>
                  <a:srgbClr val="39AB47"/>
                </a:solidFill>
                <a:latin typeface="Comic Sans MS" panose="030F0702030302020204" pitchFamily="66" charset="0"/>
              </a:rPr>
              <a:t>N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ew-clay-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ic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6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-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sid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buNone/>
            </a:pP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Try saying it really quickly!</a:t>
            </a: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562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72205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33E11FC7-BB89-9F4E-A6F1-FCFFA90AF8F8}"/>
              </a:ext>
            </a:extLst>
          </p:cNvPr>
          <p:cNvSpPr txBox="1">
            <a:spLocks/>
          </p:cNvSpPr>
          <p:nvPr/>
        </p:nvSpPr>
        <p:spPr>
          <a:xfrm>
            <a:off x="-16229" y="870955"/>
            <a:ext cx="12205073" cy="51787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you are building a Lego kit, or creating paper crafts, what do you need?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218C3FDB-115F-4C4E-99F4-FFB046FCC8D3}"/>
              </a:ext>
            </a:extLst>
          </p:cNvPr>
          <p:cNvSpPr txBox="1">
            <a:spLocks/>
          </p:cNvSpPr>
          <p:nvPr/>
        </p:nvSpPr>
        <p:spPr>
          <a:xfrm>
            <a:off x="969665" y="5593849"/>
            <a:ext cx="10233285" cy="5504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hat’s right, the instructions!</a:t>
            </a:r>
          </a:p>
        </p:txBody>
      </p:sp>
      <p:pic>
        <p:nvPicPr>
          <p:cNvPr id="3" name="Picture 2" descr="A young child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F12EA475-B000-42A5-866B-D9BFEC3A92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913" y="1554769"/>
            <a:ext cx="5447950" cy="363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61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72205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33E11FC7-BB89-9F4E-A6F1-FCFFA90AF8F8}"/>
              </a:ext>
            </a:extLst>
          </p:cNvPr>
          <p:cNvSpPr txBox="1">
            <a:spLocks/>
          </p:cNvSpPr>
          <p:nvPr/>
        </p:nvSpPr>
        <p:spPr>
          <a:xfrm>
            <a:off x="0" y="8709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</a:t>
            </a:r>
            <a:r>
              <a:rPr lang="en-GB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ou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 just like a Lego kit or craft kit. You need instructions too!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218C3FDB-115F-4C4E-99F4-FFB046FCC8D3}"/>
              </a:ext>
            </a:extLst>
          </p:cNvPr>
          <p:cNvSpPr txBox="1">
            <a:spLocks/>
          </p:cNvSpPr>
          <p:nvPr/>
        </p:nvSpPr>
        <p:spPr>
          <a:xfrm>
            <a:off x="-9278" y="5345884"/>
            <a:ext cx="12192000" cy="9808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Your instructions are your </a:t>
            </a:r>
            <a:r>
              <a:rPr lang="en-US" sz="2400" b="1">
                <a:solidFill>
                  <a:srgbClr val="39AB47"/>
                </a:solidFill>
                <a:latin typeface="Comic Sans MS" panose="030F0702030302020204" pitchFamily="66" charset="0"/>
              </a:rPr>
              <a:t>DNA! 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39AB47"/>
                </a:solidFill>
                <a:latin typeface="Comic Sans MS" panose="030F0702030302020204" pitchFamily="66" charset="0"/>
              </a:rPr>
              <a:t>All living things have DNA!</a:t>
            </a:r>
            <a:endParaRPr lang="en-GB" sz="24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young child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E541B6D8-0666-93F2-22EE-BB9F4D7B7B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913" y="1554769"/>
            <a:ext cx="5447950" cy="363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0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18C3FDB-115F-4C4E-99F4-FFB046FCC8D3}"/>
              </a:ext>
            </a:extLst>
          </p:cNvPr>
          <p:cNvSpPr txBox="1">
            <a:spLocks/>
          </p:cNvSpPr>
          <p:nvPr/>
        </p:nvSpPr>
        <p:spPr>
          <a:xfrm>
            <a:off x="1314822" y="1925841"/>
            <a:ext cx="3690315" cy="3565761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at your body.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write down 10 things that are in your instructions? For example, your hair </a:t>
            </a:r>
            <a:r>
              <a:rPr lang="en-US" sz="2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colour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or your height.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Everyone’s </a:t>
            </a:r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-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their instructions - are unique.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(Unless you are an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identical twin!)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D4E0757-79C6-1F46-B92A-530942E61A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1749" y="1745919"/>
            <a:ext cx="3398747" cy="392560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1720B3D-BD36-1444-ABE2-4CAEEA07B834}"/>
              </a:ext>
            </a:extLst>
          </p:cNvPr>
          <p:cNvGrpSpPr/>
          <p:nvPr/>
        </p:nvGrpSpPr>
        <p:grpSpPr>
          <a:xfrm>
            <a:off x="5394160" y="1788768"/>
            <a:ext cx="5762825" cy="3796044"/>
            <a:chOff x="5602706" y="1772726"/>
            <a:chExt cx="5762825" cy="379604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7ADA80A-BB95-4145-903F-F8E044D6F0B9}"/>
                </a:ext>
              </a:extLst>
            </p:cNvPr>
            <p:cNvSpPr/>
            <p:nvPr/>
          </p:nvSpPr>
          <p:spPr>
            <a:xfrm>
              <a:off x="10312037" y="1772726"/>
              <a:ext cx="105349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Eyebrow</a:t>
              </a:r>
              <a:endParaRPr lang="en-US" sz="17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3D174D0-36E2-0041-AC79-BFD1A2A6C8F3}"/>
                </a:ext>
              </a:extLst>
            </p:cNvPr>
            <p:cNvSpPr/>
            <p:nvPr/>
          </p:nvSpPr>
          <p:spPr>
            <a:xfrm>
              <a:off x="10312037" y="2353538"/>
              <a:ext cx="53732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Ear</a:t>
              </a:r>
              <a:endParaRPr lang="en-US" sz="17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ADB8B8D-8B74-5844-9369-F5CFB443E2E2}"/>
                </a:ext>
              </a:extLst>
            </p:cNvPr>
            <p:cNvSpPr/>
            <p:nvPr/>
          </p:nvSpPr>
          <p:spPr>
            <a:xfrm>
              <a:off x="10312037" y="2934350"/>
              <a:ext cx="55496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Eye</a:t>
              </a:r>
              <a:endParaRPr lang="en-US" sz="17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F581F56-B482-E54A-A47B-711941E56EB2}"/>
                </a:ext>
              </a:extLst>
            </p:cNvPr>
            <p:cNvSpPr/>
            <p:nvPr/>
          </p:nvSpPr>
          <p:spPr>
            <a:xfrm>
              <a:off x="10312037" y="3515163"/>
              <a:ext cx="91082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Tongue</a:t>
              </a:r>
              <a:endParaRPr lang="en-US" sz="17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BF5FA3-D190-F941-B286-EB7AA16666E8}"/>
                </a:ext>
              </a:extLst>
            </p:cNvPr>
            <p:cNvSpPr/>
            <p:nvPr/>
          </p:nvSpPr>
          <p:spPr>
            <a:xfrm>
              <a:off x="10312037" y="4095976"/>
              <a:ext cx="70724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Neck</a:t>
              </a:r>
              <a:endParaRPr lang="en-US" sz="17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ADC36A0-5BEC-A145-9962-F5091056A5BC}"/>
                </a:ext>
              </a:extLst>
            </p:cNvPr>
            <p:cNvSpPr/>
            <p:nvPr/>
          </p:nvSpPr>
          <p:spPr>
            <a:xfrm>
              <a:off x="10312037" y="4676789"/>
              <a:ext cx="774571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Elbow</a:t>
              </a:r>
              <a:endParaRPr lang="en-US" sz="17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8466120-FCEA-B84B-A2E9-C2CB029A8F5D}"/>
                </a:ext>
              </a:extLst>
            </p:cNvPr>
            <p:cNvSpPr/>
            <p:nvPr/>
          </p:nvSpPr>
          <p:spPr>
            <a:xfrm>
              <a:off x="10312037" y="5214737"/>
              <a:ext cx="65114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00" dirty="0">
                  <a:latin typeface="Comic Sans MS" panose="030F0902030302020204" pitchFamily="66" charset="0"/>
                </a:rPr>
                <a:t>Foot</a:t>
              </a:r>
              <a:endParaRPr lang="en-US" sz="17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9CE638F-0929-614A-9BE6-9E0E90EC78A7}"/>
                </a:ext>
              </a:extLst>
            </p:cNvPr>
            <p:cNvSpPr/>
            <p:nvPr/>
          </p:nvSpPr>
          <p:spPr>
            <a:xfrm>
              <a:off x="5912086" y="1772816"/>
              <a:ext cx="628698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Hair</a:t>
              </a:r>
              <a:endParaRPr lang="en-US" sz="17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C22E885-110B-1D46-BA51-857E47A5E8BC}"/>
                </a:ext>
              </a:extLst>
            </p:cNvPr>
            <p:cNvSpPr/>
            <p:nvPr/>
          </p:nvSpPr>
          <p:spPr>
            <a:xfrm>
              <a:off x="5841554" y="2353628"/>
              <a:ext cx="69923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Nose</a:t>
              </a:r>
              <a:endParaRPr lang="en-US" sz="17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3B3454E-EEBB-4D4F-8051-F57625633389}"/>
                </a:ext>
              </a:extLst>
            </p:cNvPr>
            <p:cNvSpPr/>
            <p:nvPr/>
          </p:nvSpPr>
          <p:spPr>
            <a:xfrm>
              <a:off x="5705299" y="2934440"/>
              <a:ext cx="83548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Mouth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7BEBD82-9EDD-AE4D-8A4B-65DB6F3661B5}"/>
                </a:ext>
              </a:extLst>
            </p:cNvPr>
            <p:cNvSpPr/>
            <p:nvPr/>
          </p:nvSpPr>
          <p:spPr>
            <a:xfrm>
              <a:off x="5602706" y="3515253"/>
              <a:ext cx="938078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Fingers</a:t>
              </a:r>
              <a:endParaRPr lang="en-US" sz="17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510CCEC-05D1-B64E-8225-3BE01F1EDF35}"/>
                </a:ext>
              </a:extLst>
            </p:cNvPr>
            <p:cNvSpPr/>
            <p:nvPr/>
          </p:nvSpPr>
          <p:spPr>
            <a:xfrm>
              <a:off x="5835142" y="4096066"/>
              <a:ext cx="70564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Hand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69BB1FE-6EA0-3847-BA57-7EAEFB05F4F0}"/>
                </a:ext>
              </a:extLst>
            </p:cNvPr>
            <p:cNvSpPr/>
            <p:nvPr/>
          </p:nvSpPr>
          <p:spPr>
            <a:xfrm>
              <a:off x="5868805" y="4676879"/>
              <a:ext cx="671979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Knee</a:t>
              </a:r>
              <a:endParaRPr lang="en-US" sz="17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1ADB328-9151-9847-89C7-137C4C983023}"/>
                </a:ext>
              </a:extLst>
            </p:cNvPr>
            <p:cNvSpPr/>
            <p:nvPr/>
          </p:nvSpPr>
          <p:spPr>
            <a:xfrm>
              <a:off x="5867202" y="5214827"/>
              <a:ext cx="67358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700" dirty="0">
                  <a:latin typeface="Comic Sans MS" panose="030F0902030302020204" pitchFamily="66" charset="0"/>
                </a:rPr>
                <a:t>Toes</a:t>
              </a:r>
              <a:endParaRPr lang="en-US" sz="1700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EC44AF1-6788-AA25-B03D-837029614C55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933777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8A38EB-8242-4600-95AD-C250D36398D4}"/>
              </a:ext>
            </a:extLst>
          </p:cNvPr>
          <p:cNvSpPr txBox="1"/>
          <p:nvPr/>
        </p:nvSpPr>
        <p:spPr>
          <a:xfrm>
            <a:off x="1308100" y="1053596"/>
            <a:ext cx="404739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Can you roll your tongue?</a:t>
            </a:r>
            <a:endParaRPr lang="en-GB" sz="22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F64C23-5381-40AA-AA27-39567B5108D8}"/>
              </a:ext>
            </a:extLst>
          </p:cNvPr>
          <p:cNvSpPr txBox="1"/>
          <p:nvPr/>
        </p:nvSpPr>
        <p:spPr>
          <a:xfrm>
            <a:off x="6456363" y="1068986"/>
            <a:ext cx="40374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Who likes Brussels sprouts?</a:t>
            </a:r>
            <a:endParaRPr lang="en-GB" sz="22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449A1-7A2F-4C79-918B-0D025FC468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24" r="4421"/>
          <a:stretch/>
        </p:blipFill>
        <p:spPr>
          <a:xfrm>
            <a:off x="1308100" y="1697188"/>
            <a:ext cx="4427538" cy="32299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E07E29-B6EE-40C7-8112-CBBB10769235}"/>
              </a:ext>
            </a:extLst>
          </p:cNvPr>
          <p:cNvSpPr txBox="1"/>
          <p:nvPr/>
        </p:nvSpPr>
        <p:spPr>
          <a:xfrm>
            <a:off x="1819795" y="5307688"/>
            <a:ext cx="85661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Scientists have found the part of your instructions, your </a:t>
            </a:r>
            <a:r>
              <a:rPr lang="en-US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DNA,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decides whether you can roll your tongue or if you like sprouts!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C05025-E840-D14F-8980-19881ABA54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15" r="3898"/>
          <a:stretch/>
        </p:blipFill>
        <p:spPr>
          <a:xfrm>
            <a:off x="6456363" y="1658064"/>
            <a:ext cx="4427537" cy="322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8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F162BAE-3AA9-C547-A97C-B95A999D59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2881" y="2277979"/>
            <a:ext cx="3346237" cy="3736089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6CAC7A-E7B4-E14A-BA11-9AB707568370}"/>
              </a:ext>
            </a:extLst>
          </p:cNvPr>
          <p:cNvSpPr txBox="1"/>
          <p:nvPr/>
        </p:nvSpPr>
        <p:spPr>
          <a:xfrm>
            <a:off x="0" y="610506"/>
            <a:ext cx="12192000" cy="155427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keep our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 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safe in a special bag.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call this a </a:t>
            </a: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cell.</a:t>
            </a:r>
          </a:p>
          <a:p>
            <a:pPr algn="ctr">
              <a:spcBef>
                <a:spcPts val="600"/>
              </a:spcBef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say </a:t>
            </a:r>
            <a:r>
              <a:rPr lang="en-US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“cell” </a:t>
            </a:r>
            <a:r>
              <a:rPr lang="en-US" sz="2200" dirty="0">
                <a:latin typeface="Comic Sans MS" panose="030F0702030302020204" pitchFamily="66" charset="0"/>
              </a:rPr>
              <a:t>(pronounced - sell)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0EF5D88-154F-4C41-AB08-4FB186DDA605}"/>
              </a:ext>
            </a:extLst>
          </p:cNvPr>
          <p:cNvCxnSpPr>
            <a:cxnSpLocks/>
          </p:cNvCxnSpPr>
          <p:nvPr/>
        </p:nvCxnSpPr>
        <p:spPr>
          <a:xfrm>
            <a:off x="4203032" y="2502568"/>
            <a:ext cx="694255" cy="304451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5876D65-21C4-4243-8709-246F6EE4A4E5}"/>
              </a:ext>
            </a:extLst>
          </p:cNvPr>
          <p:cNvCxnSpPr>
            <a:cxnSpLocks/>
          </p:cNvCxnSpPr>
          <p:nvPr/>
        </p:nvCxnSpPr>
        <p:spPr>
          <a:xfrm flipV="1">
            <a:off x="4163407" y="4560350"/>
            <a:ext cx="901287" cy="230908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42318A6-64FB-C04F-A158-90EEE730D502}"/>
              </a:ext>
            </a:extLst>
          </p:cNvPr>
          <p:cNvSpPr txBox="1"/>
          <p:nvPr/>
        </p:nvSpPr>
        <p:spPr>
          <a:xfrm>
            <a:off x="866275" y="2311206"/>
            <a:ext cx="3311190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Cell membrane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Around the outside of the </a:t>
            </a:r>
            <a:r>
              <a:rPr lang="en-US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</a:t>
            </a:r>
            <a:r>
              <a:rPr lang="en-US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 membrane 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keeps things in and sometimes lets them out too!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BC4E15-5012-A946-9458-85C064F23A71}"/>
              </a:ext>
            </a:extLst>
          </p:cNvPr>
          <p:cNvSpPr txBox="1"/>
          <p:nvPr/>
        </p:nvSpPr>
        <p:spPr>
          <a:xfrm>
            <a:off x="802105" y="4617591"/>
            <a:ext cx="3314945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Cytoplasm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Inside the </a:t>
            </a:r>
            <a:r>
              <a:rPr lang="en-US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</a:t>
            </a:r>
            <a:r>
              <a:rPr lang="en-US" sz="18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cytoplasm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which is like jelly!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98048A-60D4-254B-806A-FE3B51AE097B}"/>
              </a:ext>
            </a:extLst>
          </p:cNvPr>
          <p:cNvSpPr txBox="1"/>
          <p:nvPr/>
        </p:nvSpPr>
        <p:spPr>
          <a:xfrm>
            <a:off x="7998396" y="2780956"/>
            <a:ext cx="322143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Nucleus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</a:t>
            </a:r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DNA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in the middle of the </a:t>
            </a:r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cell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in the </a:t>
            </a:r>
            <a:r>
              <a:rPr lang="en-US" b="1" dirty="0">
                <a:solidFill>
                  <a:srgbClr val="39AB47"/>
                </a:solidFill>
                <a:latin typeface="Comic Sans MS" panose="030F0702030302020204" pitchFamily="66" charset="0"/>
              </a:rPr>
              <a:t>Nucleus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Can you say it “New-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clee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-us”.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076540-55AD-EB48-8C3E-79A482D7EEA9}"/>
              </a:ext>
            </a:extLst>
          </p:cNvPr>
          <p:cNvSpPr txBox="1"/>
          <p:nvPr/>
        </p:nvSpPr>
        <p:spPr>
          <a:xfrm>
            <a:off x="7998396" y="4641833"/>
            <a:ext cx="6109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DNA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DE85B15-6B49-8444-B7DD-F6B37FF032E8}"/>
              </a:ext>
            </a:extLst>
          </p:cNvPr>
          <p:cNvCxnSpPr>
            <a:cxnSpLocks/>
          </p:cNvCxnSpPr>
          <p:nvPr/>
        </p:nvCxnSpPr>
        <p:spPr>
          <a:xfrm flipH="1" flipV="1">
            <a:off x="6224337" y="4315326"/>
            <a:ext cx="1636295" cy="481263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F65FDF0-DD71-7246-BF64-DE5ACEE4C8DA}"/>
              </a:ext>
            </a:extLst>
          </p:cNvPr>
          <p:cNvCxnSpPr>
            <a:cxnSpLocks/>
          </p:cNvCxnSpPr>
          <p:nvPr/>
        </p:nvCxnSpPr>
        <p:spPr>
          <a:xfrm flipH="1">
            <a:off x="6753726" y="2928395"/>
            <a:ext cx="1105987" cy="1098173"/>
          </a:xfrm>
          <a:prstGeom prst="straightConnector1">
            <a:avLst/>
          </a:prstGeom>
          <a:ln w="444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23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Custom 38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1274</Words>
  <Application>Microsoft Macintosh PowerPoint</Application>
  <PresentationFormat>Widescreen</PresentationFormat>
  <Paragraphs>164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484</cp:revision>
  <dcterms:created xsi:type="dcterms:W3CDTF">2021-01-11T17:47:06Z</dcterms:created>
  <dcterms:modified xsi:type="dcterms:W3CDTF">2022-06-06T11:17:27Z</dcterms:modified>
</cp:coreProperties>
</file>