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8"/>
  </p:notesMasterIdLst>
  <p:sldIdLst>
    <p:sldId id="346" r:id="rId5"/>
    <p:sldId id="326" r:id="rId6"/>
    <p:sldId id="327" r:id="rId7"/>
    <p:sldId id="328" r:id="rId8"/>
    <p:sldId id="329" r:id="rId9"/>
    <p:sldId id="330" r:id="rId10"/>
    <p:sldId id="379" r:id="rId11"/>
    <p:sldId id="331" r:id="rId12"/>
    <p:sldId id="332" r:id="rId13"/>
    <p:sldId id="333" r:id="rId14"/>
    <p:sldId id="334" r:id="rId15"/>
    <p:sldId id="335" r:id="rId16"/>
    <p:sldId id="378" r:id="rId17"/>
    <p:sldId id="336" r:id="rId18"/>
    <p:sldId id="337" r:id="rId19"/>
    <p:sldId id="339" r:id="rId20"/>
    <p:sldId id="340" r:id="rId21"/>
    <p:sldId id="341" r:id="rId22"/>
    <p:sldId id="343" r:id="rId23"/>
    <p:sldId id="344" r:id="rId24"/>
    <p:sldId id="347" r:id="rId25"/>
    <p:sldId id="345" r:id="rId26"/>
    <p:sldId id="348" r:id="rId27"/>
    <p:sldId id="349" r:id="rId28"/>
    <p:sldId id="350" r:id="rId29"/>
    <p:sldId id="351" r:id="rId30"/>
    <p:sldId id="352" r:id="rId31"/>
    <p:sldId id="353" r:id="rId32"/>
    <p:sldId id="354" r:id="rId33"/>
    <p:sldId id="355" r:id="rId34"/>
    <p:sldId id="357" r:id="rId35"/>
    <p:sldId id="360" r:id="rId36"/>
    <p:sldId id="359" r:id="rId37"/>
    <p:sldId id="361" r:id="rId38"/>
    <p:sldId id="380" r:id="rId39"/>
    <p:sldId id="358" r:id="rId40"/>
    <p:sldId id="362" r:id="rId41"/>
    <p:sldId id="363" r:id="rId42"/>
    <p:sldId id="364" r:id="rId43"/>
    <p:sldId id="384" r:id="rId44"/>
    <p:sldId id="365" r:id="rId45"/>
    <p:sldId id="367" r:id="rId46"/>
    <p:sldId id="377" r:id="rId47"/>
    <p:sldId id="368" r:id="rId48"/>
    <p:sldId id="372" r:id="rId49"/>
    <p:sldId id="374" r:id="rId50"/>
    <p:sldId id="375" r:id="rId51"/>
    <p:sldId id="383" r:id="rId52"/>
    <p:sldId id="382" r:id="rId53"/>
    <p:sldId id="373" r:id="rId54"/>
    <p:sldId id="369" r:id="rId55"/>
    <p:sldId id="370" r:id="rId56"/>
    <p:sldId id="371"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3704" userDrawn="1">
          <p15:clr>
            <a:srgbClr val="A4A3A4"/>
          </p15:clr>
        </p15:guide>
        <p15:guide id="3" pos="7582" userDrawn="1">
          <p15:clr>
            <a:srgbClr val="A4A3A4"/>
          </p15:clr>
        </p15:guide>
        <p15:guide id="4" orient="horz" pos="3543" userDrawn="1">
          <p15:clr>
            <a:srgbClr val="A4A3A4"/>
          </p15:clr>
        </p15:guide>
        <p15:guide id="5" pos="824" userDrawn="1">
          <p15:clr>
            <a:srgbClr val="A4A3A4"/>
          </p15:clr>
        </p15:guide>
        <p15:guide id="6" orient="horz" pos="1094" userDrawn="1">
          <p15:clr>
            <a:srgbClr val="A4A3A4"/>
          </p15:clr>
        </p15:guide>
        <p15:guide id="7" pos="438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nnah Boerakker" initials="JB" lastIdx="51" clrIdx="0">
    <p:extLst>
      <p:ext uri="{19B8F6BF-5375-455C-9EA6-DF929625EA0E}">
        <p15:presenceInfo xmlns:p15="http://schemas.microsoft.com/office/powerpoint/2012/main" userId="S::seg-fushi@soneva.com::c78a5461-f64f-49d3-94bf-cb035d88abfd" providerId="AD"/>
      </p:ext>
    </p:extLst>
  </p:cmAuthor>
  <p:cmAuthor id="2" name="Sara Maslin" initials="SM" lastIdx="2" clrIdx="1">
    <p:extLst>
      <p:ext uri="{19B8F6BF-5375-455C-9EA6-DF929625EA0E}">
        <p15:presenceInfo xmlns:p15="http://schemas.microsoft.com/office/powerpoint/2012/main" userId="982d4e009d589f2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BCF"/>
    <a:srgbClr val="63666A"/>
    <a:srgbClr val="996017"/>
    <a:srgbClr val="00A3A6"/>
    <a:srgbClr val="AB71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14" autoAdjust="0"/>
    <p:restoredTop sz="89092" autoAdjust="0"/>
  </p:normalViewPr>
  <p:slideViewPr>
    <p:cSldViewPr snapToGrid="0" snapToObjects="1">
      <p:cViewPr varScale="1">
        <p:scale>
          <a:sx n="72" d="100"/>
          <a:sy n="72" d="100"/>
        </p:scale>
        <p:origin x="90" y="294"/>
      </p:cViewPr>
      <p:guideLst>
        <p:guide orient="horz" pos="754"/>
        <p:guide pos="3704"/>
        <p:guide pos="7582"/>
        <p:guide orient="horz" pos="3543"/>
        <p:guide pos="824"/>
        <p:guide orient="horz" pos="1094"/>
        <p:guide pos="438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BFFF95-602A-4148-ABA6-378D53A36A4F}" type="datetimeFigureOut">
              <a:rPr lang="en-GB" smtClean="0"/>
              <a:t>09/02/2023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5787EA-EB48-411A-95E7-A36CEF822150}" type="slidenum">
              <a:rPr lang="en-GB" smtClean="0"/>
              <a:t>‹#›</a:t>
            </a:fld>
            <a:endParaRPr lang="en-GB"/>
          </a:p>
        </p:txBody>
      </p:sp>
    </p:spTree>
    <p:extLst>
      <p:ext uri="{BB962C8B-B14F-4D97-AF65-F5344CB8AC3E}">
        <p14:creationId xmlns:p14="http://schemas.microsoft.com/office/powerpoint/2010/main" val="1074786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a:t>
            </a:fld>
            <a:endParaRPr lang="en-GB"/>
          </a:p>
        </p:txBody>
      </p:sp>
    </p:spTree>
    <p:extLst>
      <p:ext uri="{BB962C8B-B14F-4D97-AF65-F5344CB8AC3E}">
        <p14:creationId xmlns:p14="http://schemas.microsoft.com/office/powerpoint/2010/main" val="2522925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10</a:t>
            </a:fld>
            <a:endParaRPr lang="en-GB"/>
          </a:p>
        </p:txBody>
      </p:sp>
    </p:spTree>
    <p:extLst>
      <p:ext uri="{BB962C8B-B14F-4D97-AF65-F5344CB8AC3E}">
        <p14:creationId xmlns:p14="http://schemas.microsoft.com/office/powerpoint/2010/main" val="1922693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11</a:t>
            </a:fld>
            <a:endParaRPr lang="en-GB"/>
          </a:p>
        </p:txBody>
      </p:sp>
    </p:spTree>
    <p:extLst>
      <p:ext uri="{BB962C8B-B14F-4D97-AF65-F5344CB8AC3E}">
        <p14:creationId xmlns:p14="http://schemas.microsoft.com/office/powerpoint/2010/main" val="1190583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12</a:t>
            </a:fld>
            <a:endParaRPr lang="en-GB"/>
          </a:p>
        </p:txBody>
      </p:sp>
    </p:spTree>
    <p:extLst>
      <p:ext uri="{BB962C8B-B14F-4D97-AF65-F5344CB8AC3E}">
        <p14:creationId xmlns:p14="http://schemas.microsoft.com/office/powerpoint/2010/main" val="4067835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13</a:t>
            </a:fld>
            <a:endParaRPr lang="en-GB"/>
          </a:p>
        </p:txBody>
      </p:sp>
    </p:spTree>
    <p:extLst>
      <p:ext uri="{BB962C8B-B14F-4D97-AF65-F5344CB8AC3E}">
        <p14:creationId xmlns:p14="http://schemas.microsoft.com/office/powerpoint/2010/main" val="2172385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14</a:t>
            </a:fld>
            <a:endParaRPr lang="en-GB"/>
          </a:p>
        </p:txBody>
      </p:sp>
    </p:spTree>
    <p:extLst>
      <p:ext uri="{BB962C8B-B14F-4D97-AF65-F5344CB8AC3E}">
        <p14:creationId xmlns:p14="http://schemas.microsoft.com/office/powerpoint/2010/main" val="3675044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15</a:t>
            </a:fld>
            <a:endParaRPr lang="en-GB"/>
          </a:p>
        </p:txBody>
      </p:sp>
    </p:spTree>
    <p:extLst>
      <p:ext uri="{BB962C8B-B14F-4D97-AF65-F5344CB8AC3E}">
        <p14:creationId xmlns:p14="http://schemas.microsoft.com/office/powerpoint/2010/main" val="3838300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16</a:t>
            </a:fld>
            <a:endParaRPr lang="en-GB"/>
          </a:p>
        </p:txBody>
      </p:sp>
    </p:spTree>
    <p:extLst>
      <p:ext uri="{BB962C8B-B14F-4D97-AF65-F5344CB8AC3E}">
        <p14:creationId xmlns:p14="http://schemas.microsoft.com/office/powerpoint/2010/main" val="3743625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17</a:t>
            </a:fld>
            <a:endParaRPr lang="en-GB"/>
          </a:p>
        </p:txBody>
      </p:sp>
    </p:spTree>
    <p:extLst>
      <p:ext uri="{BB962C8B-B14F-4D97-AF65-F5344CB8AC3E}">
        <p14:creationId xmlns:p14="http://schemas.microsoft.com/office/powerpoint/2010/main" val="2454458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18</a:t>
            </a:fld>
            <a:endParaRPr lang="en-GB"/>
          </a:p>
        </p:txBody>
      </p:sp>
    </p:spTree>
    <p:extLst>
      <p:ext uri="{BB962C8B-B14F-4D97-AF65-F5344CB8AC3E}">
        <p14:creationId xmlns:p14="http://schemas.microsoft.com/office/powerpoint/2010/main" val="16240445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19</a:t>
            </a:fld>
            <a:endParaRPr lang="en-GB"/>
          </a:p>
        </p:txBody>
      </p:sp>
    </p:spTree>
    <p:extLst>
      <p:ext uri="{BB962C8B-B14F-4D97-AF65-F5344CB8AC3E}">
        <p14:creationId xmlns:p14="http://schemas.microsoft.com/office/powerpoint/2010/main" val="436916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a:t>
            </a:fld>
            <a:endParaRPr lang="en-GB"/>
          </a:p>
        </p:txBody>
      </p:sp>
    </p:spTree>
    <p:extLst>
      <p:ext uri="{BB962C8B-B14F-4D97-AF65-F5344CB8AC3E}">
        <p14:creationId xmlns:p14="http://schemas.microsoft.com/office/powerpoint/2010/main" val="9900123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20</a:t>
            </a:fld>
            <a:endParaRPr lang="en-GB"/>
          </a:p>
        </p:txBody>
      </p:sp>
    </p:spTree>
    <p:extLst>
      <p:ext uri="{BB962C8B-B14F-4D97-AF65-F5344CB8AC3E}">
        <p14:creationId xmlns:p14="http://schemas.microsoft.com/office/powerpoint/2010/main" val="1137461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21</a:t>
            </a:fld>
            <a:endParaRPr lang="en-GB"/>
          </a:p>
        </p:txBody>
      </p:sp>
    </p:spTree>
    <p:extLst>
      <p:ext uri="{BB962C8B-B14F-4D97-AF65-F5344CB8AC3E}">
        <p14:creationId xmlns:p14="http://schemas.microsoft.com/office/powerpoint/2010/main" val="2290521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to be sourced.</a:t>
            </a:r>
          </a:p>
        </p:txBody>
      </p:sp>
      <p:sp>
        <p:nvSpPr>
          <p:cNvPr id="4" name="Slide Number Placeholder 3"/>
          <p:cNvSpPr>
            <a:spLocks noGrp="1"/>
          </p:cNvSpPr>
          <p:nvPr>
            <p:ph type="sldNum" sz="quarter" idx="5"/>
          </p:nvPr>
        </p:nvSpPr>
        <p:spPr/>
        <p:txBody>
          <a:bodyPr/>
          <a:lstStyle/>
          <a:p>
            <a:fld id="{695787EA-EB48-411A-95E7-A36CEF822150}" type="slidenum">
              <a:rPr lang="en-GB" smtClean="0"/>
              <a:t>22</a:t>
            </a:fld>
            <a:endParaRPr lang="en-GB"/>
          </a:p>
        </p:txBody>
      </p:sp>
    </p:spTree>
    <p:extLst>
      <p:ext uri="{BB962C8B-B14F-4D97-AF65-F5344CB8AC3E}">
        <p14:creationId xmlns:p14="http://schemas.microsoft.com/office/powerpoint/2010/main" val="16887269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23</a:t>
            </a:fld>
            <a:endParaRPr lang="en-GB"/>
          </a:p>
        </p:txBody>
      </p:sp>
    </p:spTree>
    <p:extLst>
      <p:ext uri="{BB962C8B-B14F-4D97-AF65-F5344CB8AC3E}">
        <p14:creationId xmlns:p14="http://schemas.microsoft.com/office/powerpoint/2010/main" val="2224386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24</a:t>
            </a:fld>
            <a:endParaRPr lang="en-GB"/>
          </a:p>
        </p:txBody>
      </p:sp>
    </p:spTree>
    <p:extLst>
      <p:ext uri="{BB962C8B-B14F-4D97-AF65-F5344CB8AC3E}">
        <p14:creationId xmlns:p14="http://schemas.microsoft.com/office/powerpoint/2010/main" val="808295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25</a:t>
            </a:fld>
            <a:endParaRPr lang="en-GB"/>
          </a:p>
        </p:txBody>
      </p:sp>
    </p:spTree>
    <p:extLst>
      <p:ext uri="{BB962C8B-B14F-4D97-AF65-F5344CB8AC3E}">
        <p14:creationId xmlns:p14="http://schemas.microsoft.com/office/powerpoint/2010/main" val="2837295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26</a:t>
            </a:fld>
            <a:endParaRPr lang="en-GB"/>
          </a:p>
        </p:txBody>
      </p:sp>
    </p:spTree>
    <p:extLst>
      <p:ext uri="{BB962C8B-B14F-4D97-AF65-F5344CB8AC3E}">
        <p14:creationId xmlns:p14="http://schemas.microsoft.com/office/powerpoint/2010/main" val="39897531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27</a:t>
            </a:fld>
            <a:endParaRPr lang="en-GB"/>
          </a:p>
        </p:txBody>
      </p:sp>
    </p:spTree>
    <p:extLst>
      <p:ext uri="{BB962C8B-B14F-4D97-AF65-F5344CB8AC3E}">
        <p14:creationId xmlns:p14="http://schemas.microsoft.com/office/powerpoint/2010/main" val="239426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28</a:t>
            </a:fld>
            <a:endParaRPr lang="en-GB"/>
          </a:p>
        </p:txBody>
      </p:sp>
    </p:spTree>
    <p:extLst>
      <p:ext uri="{BB962C8B-B14F-4D97-AF65-F5344CB8AC3E}">
        <p14:creationId xmlns:p14="http://schemas.microsoft.com/office/powerpoint/2010/main" val="5184686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29</a:t>
            </a:fld>
            <a:endParaRPr lang="en-GB"/>
          </a:p>
        </p:txBody>
      </p:sp>
    </p:spTree>
    <p:extLst>
      <p:ext uri="{BB962C8B-B14F-4D97-AF65-F5344CB8AC3E}">
        <p14:creationId xmlns:p14="http://schemas.microsoft.com/office/powerpoint/2010/main" val="2672803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a:t>
            </a:fld>
            <a:endParaRPr lang="en-GB"/>
          </a:p>
        </p:txBody>
      </p:sp>
    </p:spTree>
    <p:extLst>
      <p:ext uri="{BB962C8B-B14F-4D97-AF65-F5344CB8AC3E}">
        <p14:creationId xmlns:p14="http://schemas.microsoft.com/office/powerpoint/2010/main" val="16520123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30</a:t>
            </a:fld>
            <a:endParaRPr lang="en-GB"/>
          </a:p>
        </p:txBody>
      </p:sp>
    </p:spTree>
    <p:extLst>
      <p:ext uri="{BB962C8B-B14F-4D97-AF65-F5344CB8AC3E}">
        <p14:creationId xmlns:p14="http://schemas.microsoft.com/office/powerpoint/2010/main" val="29123703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31</a:t>
            </a:fld>
            <a:endParaRPr lang="en-GB"/>
          </a:p>
        </p:txBody>
      </p:sp>
    </p:spTree>
    <p:extLst>
      <p:ext uri="{BB962C8B-B14F-4D97-AF65-F5344CB8AC3E}">
        <p14:creationId xmlns:p14="http://schemas.microsoft.com/office/powerpoint/2010/main" val="13500423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32</a:t>
            </a:fld>
            <a:endParaRPr lang="en-GB"/>
          </a:p>
        </p:txBody>
      </p:sp>
    </p:spTree>
    <p:extLst>
      <p:ext uri="{BB962C8B-B14F-4D97-AF65-F5344CB8AC3E}">
        <p14:creationId xmlns:p14="http://schemas.microsoft.com/office/powerpoint/2010/main" val="24854282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33</a:t>
            </a:fld>
            <a:endParaRPr lang="en-GB"/>
          </a:p>
        </p:txBody>
      </p:sp>
    </p:spTree>
    <p:extLst>
      <p:ext uri="{BB962C8B-B14F-4D97-AF65-F5344CB8AC3E}">
        <p14:creationId xmlns:p14="http://schemas.microsoft.com/office/powerpoint/2010/main" val="2045808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34</a:t>
            </a:fld>
            <a:endParaRPr lang="en-GB"/>
          </a:p>
        </p:txBody>
      </p:sp>
    </p:spTree>
    <p:extLst>
      <p:ext uri="{BB962C8B-B14F-4D97-AF65-F5344CB8AC3E}">
        <p14:creationId xmlns:p14="http://schemas.microsoft.com/office/powerpoint/2010/main" val="9336536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35</a:t>
            </a:fld>
            <a:endParaRPr lang="en-GB"/>
          </a:p>
        </p:txBody>
      </p:sp>
    </p:spTree>
    <p:extLst>
      <p:ext uri="{BB962C8B-B14F-4D97-AF65-F5344CB8AC3E}">
        <p14:creationId xmlns:p14="http://schemas.microsoft.com/office/powerpoint/2010/main" val="18508927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36</a:t>
            </a:fld>
            <a:endParaRPr lang="en-GB"/>
          </a:p>
        </p:txBody>
      </p:sp>
    </p:spTree>
    <p:extLst>
      <p:ext uri="{BB962C8B-B14F-4D97-AF65-F5344CB8AC3E}">
        <p14:creationId xmlns:p14="http://schemas.microsoft.com/office/powerpoint/2010/main" val="14367917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37</a:t>
            </a:fld>
            <a:endParaRPr lang="en-GB"/>
          </a:p>
        </p:txBody>
      </p:sp>
    </p:spTree>
    <p:extLst>
      <p:ext uri="{BB962C8B-B14F-4D97-AF65-F5344CB8AC3E}">
        <p14:creationId xmlns:p14="http://schemas.microsoft.com/office/powerpoint/2010/main" val="15731929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FF0000"/>
              </a:solidFill>
            </a:endParaRPr>
          </a:p>
        </p:txBody>
      </p:sp>
      <p:sp>
        <p:nvSpPr>
          <p:cNvPr id="4" name="Slide Number Placeholder 3"/>
          <p:cNvSpPr>
            <a:spLocks noGrp="1"/>
          </p:cNvSpPr>
          <p:nvPr>
            <p:ph type="sldNum" sz="quarter" idx="5"/>
          </p:nvPr>
        </p:nvSpPr>
        <p:spPr/>
        <p:txBody>
          <a:bodyPr/>
          <a:lstStyle/>
          <a:p>
            <a:fld id="{695787EA-EB48-411A-95E7-A36CEF822150}" type="slidenum">
              <a:rPr lang="en-GB" smtClean="0"/>
              <a:t>38</a:t>
            </a:fld>
            <a:endParaRPr lang="en-GB"/>
          </a:p>
        </p:txBody>
      </p:sp>
    </p:spTree>
    <p:extLst>
      <p:ext uri="{BB962C8B-B14F-4D97-AF65-F5344CB8AC3E}">
        <p14:creationId xmlns:p14="http://schemas.microsoft.com/office/powerpoint/2010/main" val="41103398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39</a:t>
            </a:fld>
            <a:endParaRPr lang="en-GB"/>
          </a:p>
        </p:txBody>
      </p:sp>
    </p:spTree>
    <p:extLst>
      <p:ext uri="{BB962C8B-B14F-4D97-AF65-F5344CB8AC3E}">
        <p14:creationId xmlns:p14="http://schemas.microsoft.com/office/powerpoint/2010/main" val="3536139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a:t>
            </a:fld>
            <a:endParaRPr lang="en-GB"/>
          </a:p>
        </p:txBody>
      </p:sp>
    </p:spTree>
    <p:extLst>
      <p:ext uri="{BB962C8B-B14F-4D97-AF65-F5344CB8AC3E}">
        <p14:creationId xmlns:p14="http://schemas.microsoft.com/office/powerpoint/2010/main" val="6160282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40</a:t>
            </a:fld>
            <a:endParaRPr lang="en-GB"/>
          </a:p>
        </p:txBody>
      </p:sp>
    </p:spTree>
    <p:extLst>
      <p:ext uri="{BB962C8B-B14F-4D97-AF65-F5344CB8AC3E}">
        <p14:creationId xmlns:p14="http://schemas.microsoft.com/office/powerpoint/2010/main" val="9425278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41</a:t>
            </a:fld>
            <a:endParaRPr lang="en-GB"/>
          </a:p>
        </p:txBody>
      </p:sp>
    </p:spTree>
    <p:extLst>
      <p:ext uri="{BB962C8B-B14F-4D97-AF65-F5344CB8AC3E}">
        <p14:creationId xmlns:p14="http://schemas.microsoft.com/office/powerpoint/2010/main" val="3162751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42</a:t>
            </a:fld>
            <a:endParaRPr lang="en-GB"/>
          </a:p>
        </p:txBody>
      </p:sp>
    </p:spTree>
    <p:extLst>
      <p:ext uri="{BB962C8B-B14F-4D97-AF65-F5344CB8AC3E}">
        <p14:creationId xmlns:p14="http://schemas.microsoft.com/office/powerpoint/2010/main" val="32469919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43</a:t>
            </a:fld>
            <a:endParaRPr lang="en-GB"/>
          </a:p>
        </p:txBody>
      </p:sp>
    </p:spTree>
    <p:extLst>
      <p:ext uri="{BB962C8B-B14F-4D97-AF65-F5344CB8AC3E}">
        <p14:creationId xmlns:p14="http://schemas.microsoft.com/office/powerpoint/2010/main" val="31809213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44</a:t>
            </a:fld>
            <a:endParaRPr lang="en-GB"/>
          </a:p>
        </p:txBody>
      </p:sp>
    </p:spTree>
    <p:extLst>
      <p:ext uri="{BB962C8B-B14F-4D97-AF65-F5344CB8AC3E}">
        <p14:creationId xmlns:p14="http://schemas.microsoft.com/office/powerpoint/2010/main" val="4118417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45</a:t>
            </a:fld>
            <a:endParaRPr lang="en-GB"/>
          </a:p>
        </p:txBody>
      </p:sp>
    </p:spTree>
    <p:extLst>
      <p:ext uri="{BB962C8B-B14F-4D97-AF65-F5344CB8AC3E}">
        <p14:creationId xmlns:p14="http://schemas.microsoft.com/office/powerpoint/2010/main" val="24066552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46</a:t>
            </a:fld>
            <a:endParaRPr lang="en-GB"/>
          </a:p>
        </p:txBody>
      </p:sp>
    </p:spTree>
    <p:extLst>
      <p:ext uri="{BB962C8B-B14F-4D97-AF65-F5344CB8AC3E}">
        <p14:creationId xmlns:p14="http://schemas.microsoft.com/office/powerpoint/2010/main" val="1808474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47</a:t>
            </a:fld>
            <a:endParaRPr lang="en-GB"/>
          </a:p>
        </p:txBody>
      </p:sp>
    </p:spTree>
    <p:extLst>
      <p:ext uri="{BB962C8B-B14F-4D97-AF65-F5344CB8AC3E}">
        <p14:creationId xmlns:p14="http://schemas.microsoft.com/office/powerpoint/2010/main" val="31873712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48</a:t>
            </a:fld>
            <a:endParaRPr lang="en-GB"/>
          </a:p>
        </p:txBody>
      </p:sp>
    </p:spTree>
    <p:extLst>
      <p:ext uri="{BB962C8B-B14F-4D97-AF65-F5344CB8AC3E}">
        <p14:creationId xmlns:p14="http://schemas.microsoft.com/office/powerpoint/2010/main" val="37366879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49</a:t>
            </a:fld>
            <a:endParaRPr lang="en-GB"/>
          </a:p>
        </p:txBody>
      </p:sp>
    </p:spTree>
    <p:extLst>
      <p:ext uri="{BB962C8B-B14F-4D97-AF65-F5344CB8AC3E}">
        <p14:creationId xmlns:p14="http://schemas.microsoft.com/office/powerpoint/2010/main" val="1507782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a:t>
            </a:fld>
            <a:endParaRPr lang="en-GB"/>
          </a:p>
        </p:txBody>
      </p:sp>
    </p:spTree>
    <p:extLst>
      <p:ext uri="{BB962C8B-B14F-4D97-AF65-F5344CB8AC3E}">
        <p14:creationId xmlns:p14="http://schemas.microsoft.com/office/powerpoint/2010/main" val="37701045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50</a:t>
            </a:fld>
            <a:endParaRPr lang="en-GB"/>
          </a:p>
        </p:txBody>
      </p:sp>
    </p:spTree>
    <p:extLst>
      <p:ext uri="{BB962C8B-B14F-4D97-AF65-F5344CB8AC3E}">
        <p14:creationId xmlns:p14="http://schemas.microsoft.com/office/powerpoint/2010/main" val="40673767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51</a:t>
            </a:fld>
            <a:endParaRPr lang="en-GB"/>
          </a:p>
        </p:txBody>
      </p:sp>
    </p:spTree>
    <p:extLst>
      <p:ext uri="{BB962C8B-B14F-4D97-AF65-F5344CB8AC3E}">
        <p14:creationId xmlns:p14="http://schemas.microsoft.com/office/powerpoint/2010/main" val="10522908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52</a:t>
            </a:fld>
            <a:endParaRPr lang="en-GB"/>
          </a:p>
        </p:txBody>
      </p:sp>
    </p:spTree>
    <p:extLst>
      <p:ext uri="{BB962C8B-B14F-4D97-AF65-F5344CB8AC3E}">
        <p14:creationId xmlns:p14="http://schemas.microsoft.com/office/powerpoint/2010/main" val="27022388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53</a:t>
            </a:fld>
            <a:endParaRPr lang="en-GB"/>
          </a:p>
        </p:txBody>
      </p:sp>
    </p:spTree>
    <p:extLst>
      <p:ext uri="{BB962C8B-B14F-4D97-AF65-F5344CB8AC3E}">
        <p14:creationId xmlns:p14="http://schemas.microsoft.com/office/powerpoint/2010/main" val="424698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6</a:t>
            </a:fld>
            <a:endParaRPr lang="en-GB"/>
          </a:p>
        </p:txBody>
      </p:sp>
    </p:spTree>
    <p:extLst>
      <p:ext uri="{BB962C8B-B14F-4D97-AF65-F5344CB8AC3E}">
        <p14:creationId xmlns:p14="http://schemas.microsoft.com/office/powerpoint/2010/main" val="3990669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7</a:t>
            </a:fld>
            <a:endParaRPr lang="en-GB"/>
          </a:p>
        </p:txBody>
      </p:sp>
    </p:spTree>
    <p:extLst>
      <p:ext uri="{BB962C8B-B14F-4D97-AF65-F5344CB8AC3E}">
        <p14:creationId xmlns:p14="http://schemas.microsoft.com/office/powerpoint/2010/main" val="4217566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8</a:t>
            </a:fld>
            <a:endParaRPr lang="en-GB"/>
          </a:p>
        </p:txBody>
      </p:sp>
    </p:spTree>
    <p:extLst>
      <p:ext uri="{BB962C8B-B14F-4D97-AF65-F5344CB8AC3E}">
        <p14:creationId xmlns:p14="http://schemas.microsoft.com/office/powerpoint/2010/main" val="3368981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FF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95787EA-EB48-411A-95E7-A36CEF822150}" type="slidenum">
              <a:rPr lang="en-GB" smtClean="0"/>
              <a:t>9</a:t>
            </a:fld>
            <a:endParaRPr lang="en-GB"/>
          </a:p>
        </p:txBody>
      </p:sp>
    </p:spTree>
    <p:extLst>
      <p:ext uri="{BB962C8B-B14F-4D97-AF65-F5344CB8AC3E}">
        <p14:creationId xmlns:p14="http://schemas.microsoft.com/office/powerpoint/2010/main" val="2779852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77C25-4637-7D41-A9BB-B72EDE86C2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01282F-150F-2347-9293-2775AF2FCD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4A9FA8-8503-6C4A-AB76-5D9E55D66C1D}"/>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4990DBE7-0D33-8B41-A444-0BDE1EAF99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BFA0FA-A186-0648-8614-A9D194F4109A}"/>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278609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B9942-14A5-EC49-BBA5-C03C69CB20A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1B6E38-E6DA-BC4B-B825-987C23DC42A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D81BCD-9911-BC4F-98FF-6ADC4E20129D}"/>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112972C4-8760-F949-994D-651F513728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5033F3-C4DC-BC49-A7F0-701EB5DF065E}"/>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718068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609E6B-F00F-F84A-AA43-7A4C447CDE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5992289-5A32-AD4A-90F9-56E807C5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E6D03C-1F9E-0B49-A6E9-7611F872E3A6}"/>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5A10DD93-EB77-754C-ADCA-29F3F069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58B620-6416-B04F-985E-769A0BA64159}"/>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4122020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CBCF0-C014-7149-BA54-7EDB1BFF40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077E8E-1894-594E-A671-6B48AFBD317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C1491D-7A6F-374D-ABD7-4E207EA69732}"/>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120019C3-948E-D744-931E-CE9B551E7D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7B647A-9AA7-F947-BE26-BDADFD5F70AE}"/>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170348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EFD44-BCCB-D343-B4A7-3884EF569B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66DE06-6817-1A42-8862-71C0BEF42B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834DD2B-5788-A846-B92F-A864D38B0F1E}"/>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52DB1C52-D46B-C143-922F-6CBC7A31DC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21AA14-37C3-EE4C-A1DE-CD1590C53E5B}"/>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2421231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261A3-8CDF-B147-96CA-BA32AF5755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F8CA95-E454-194E-9181-32E5EA11459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13358A5-7D99-DC4B-9C9A-AC6444103FC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C061232-F6AF-2D49-B54D-9029D272ED53}"/>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6" name="Footer Placeholder 5">
            <a:extLst>
              <a:ext uri="{FF2B5EF4-FFF2-40B4-BE49-F238E27FC236}">
                <a16:creationId xmlns:a16="http://schemas.microsoft.com/office/drawing/2014/main" id="{1E94F8BE-84A7-AB49-9C5B-E954038A5D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DADBD7-B449-3D47-ADD1-266410992736}"/>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3116950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F9E10-4B3D-3145-95E9-3DD03AF7BAB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E2FA78-EE73-004E-BB8A-F0CB171C0E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3C3B688-C456-954D-BF45-8889025E1A4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D6A955-6699-E144-87F2-BA67107329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E6453BC-CC5F-9E48-8BD6-E5FFE597742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D2FB5B-3FEB-F142-BD0E-A1A070172476}"/>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8" name="Footer Placeholder 7">
            <a:extLst>
              <a:ext uri="{FF2B5EF4-FFF2-40B4-BE49-F238E27FC236}">
                <a16:creationId xmlns:a16="http://schemas.microsoft.com/office/drawing/2014/main" id="{2ED2533A-B331-6B4A-9E38-9D1183E062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A76748-C77E-F241-A30C-BC0F3CB885D0}"/>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4228322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D4113-A2A9-454F-BE4C-8F9D2F49A4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FCF8B7F-B779-164C-97EC-35717AF2C82C}"/>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4" name="Footer Placeholder 3">
            <a:extLst>
              <a:ext uri="{FF2B5EF4-FFF2-40B4-BE49-F238E27FC236}">
                <a16:creationId xmlns:a16="http://schemas.microsoft.com/office/drawing/2014/main" id="{FDD87F25-D339-204E-9A86-1E590FEF68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C21565-D9AA-AD45-947A-3D8BE3DF66A2}"/>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1842258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A person swimming in water&#10;&#10;Description automatically generated with low confidence">
            <a:extLst>
              <a:ext uri="{FF2B5EF4-FFF2-40B4-BE49-F238E27FC236}">
                <a16:creationId xmlns:a16="http://schemas.microsoft.com/office/drawing/2014/main" id="{624A7ACA-EBFA-D941-A236-FBE82D1251C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205203" cy="6858000"/>
          </a:xfrm>
          <a:prstGeom prst="rect">
            <a:avLst/>
          </a:prstGeom>
        </p:spPr>
      </p:pic>
      <p:sp>
        <p:nvSpPr>
          <p:cNvPr id="7" name="Rectangle 6">
            <a:extLst>
              <a:ext uri="{FF2B5EF4-FFF2-40B4-BE49-F238E27FC236}">
                <a16:creationId xmlns:a16="http://schemas.microsoft.com/office/drawing/2014/main" id="{458149CA-854E-9C44-85B1-98E3F46B8959}"/>
              </a:ext>
            </a:extLst>
          </p:cNvPr>
          <p:cNvSpPr/>
          <p:nvPr userDrawn="1"/>
        </p:nvSpPr>
        <p:spPr>
          <a:xfrm>
            <a:off x="471577" y="457200"/>
            <a:ext cx="11276424"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6507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24BA0-C2D5-164D-A38A-E8998BCE5D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328B04-3ECD-FE4F-A011-EE7CEE4EF9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E2A9EC1-F439-8C43-BF0F-C4ADDDB0D2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7C8D50A-EA89-DE45-ADD4-F6980DC4C604}"/>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6" name="Footer Placeholder 5">
            <a:extLst>
              <a:ext uri="{FF2B5EF4-FFF2-40B4-BE49-F238E27FC236}">
                <a16:creationId xmlns:a16="http://schemas.microsoft.com/office/drawing/2014/main" id="{6505A293-93DD-9D44-815F-E4A70413A9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00D894-7536-494B-9D30-3627C2B60884}"/>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3072193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FFB56-BC4C-CD41-9FD8-6A3AD6450B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43902B-9F6E-6241-9BD4-BC49FE8BC0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1F8844-C2BB-704F-8EA3-4F587DD3F1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BDC65E-B577-3641-B0BA-FD8508F01AA8}"/>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6" name="Footer Placeholder 5">
            <a:extLst>
              <a:ext uri="{FF2B5EF4-FFF2-40B4-BE49-F238E27FC236}">
                <a16:creationId xmlns:a16="http://schemas.microsoft.com/office/drawing/2014/main" id="{DF1B4DEE-E594-DF46-9C8B-7717598E6E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463C20-3B7B-EA45-85C8-BBE1BDD9C407}"/>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2500596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1BC690-1001-3349-897B-0AE6BCF8CE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CC2F609-B419-7A48-BF73-5E89D53ED6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680FF1-93FA-EA42-84DE-82B41F04C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36BDD3DA-5527-D649-8403-9591CB35C9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2A28B87-46B8-E149-BDC3-FAEA422563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AFC75-1422-2F4C-AB50-13B744E44207}" type="slidenum">
              <a:rPr lang="en-US" smtClean="0"/>
              <a:t>‹#›</a:t>
            </a:fld>
            <a:endParaRPr lang="en-US"/>
          </a:p>
        </p:txBody>
      </p:sp>
    </p:spTree>
    <p:extLst>
      <p:ext uri="{BB962C8B-B14F-4D97-AF65-F5344CB8AC3E}">
        <p14:creationId xmlns:p14="http://schemas.microsoft.com/office/powerpoint/2010/main" val="408114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4.jpeg"/></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1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62.jpe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69.jpeg"/><Relationship Id="rId4" Type="http://schemas.openxmlformats.org/officeDocument/2006/relationships/image" Target="../media/image68.jpeg"/></Relationships>
</file>

<file path=ppt/slides/_rels/slide2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s://youtu.be/qRfew3avuoY"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hyperlink" Target="https://www.youtube.com/watch?v=qRfew3avuoY" TargetMode="External"/><Relationship Id="rId4" Type="http://schemas.openxmlformats.org/officeDocument/2006/relationships/image" Target="../media/image72.png"/></Relationships>
</file>

<file path=ppt/slides/_rels/slide3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77.jpeg"/></Relationships>
</file>

<file path=ppt/slides/_rels/slide3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3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88.jpeg"/><Relationship Id="rId13" Type="http://schemas.openxmlformats.org/officeDocument/2006/relationships/image" Target="../media/image93.jpeg"/><Relationship Id="rId3" Type="http://schemas.openxmlformats.org/officeDocument/2006/relationships/image" Target="../media/image83.jpeg"/><Relationship Id="rId7" Type="http://schemas.openxmlformats.org/officeDocument/2006/relationships/image" Target="../media/image87.jpeg"/><Relationship Id="rId12" Type="http://schemas.openxmlformats.org/officeDocument/2006/relationships/image" Target="../media/image92.jpe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86.png"/><Relationship Id="rId11" Type="http://schemas.openxmlformats.org/officeDocument/2006/relationships/image" Target="../media/image91.jpeg"/><Relationship Id="rId5" Type="http://schemas.openxmlformats.org/officeDocument/2006/relationships/image" Target="../media/image85.png"/><Relationship Id="rId10" Type="http://schemas.openxmlformats.org/officeDocument/2006/relationships/image" Target="../media/image90.png"/><Relationship Id="rId4" Type="http://schemas.openxmlformats.org/officeDocument/2006/relationships/image" Target="../media/image84.jpeg"/><Relationship Id="rId9" Type="http://schemas.openxmlformats.org/officeDocument/2006/relationships/image" Target="../media/image89.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95.jpeg"/></Relationships>
</file>

<file path=ppt/slides/_rels/slide4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102.jpeg"/><Relationship Id="rId4" Type="http://schemas.openxmlformats.org/officeDocument/2006/relationships/image" Target="../media/image101.jpeg"/></Relationships>
</file>

<file path=ppt/slides/_rels/slide46.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104.png"/></Relationships>
</file>

<file path=ppt/slides/_rels/slide4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hyperlink" Target="https://youtu.be/Hqu3VhHGuMg"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hyperlink" Target="https://youtu.be/gdWpzETWTvc"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hyperlink" Target="https://www.youtube.com/watch?v=AYM95lA_tr8"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jpeg"/><Relationship Id="rId3" Type="http://schemas.openxmlformats.org/officeDocument/2006/relationships/image" Target="../media/image17.jpeg"/><Relationship Id="rId7" Type="http://schemas.openxmlformats.org/officeDocument/2006/relationships/image" Target="../media/image21.jpeg"/><Relationship Id="rId12" Type="http://schemas.openxmlformats.org/officeDocument/2006/relationships/image" Target="../media/image26.jpeg"/><Relationship Id="rId17" Type="http://schemas.openxmlformats.org/officeDocument/2006/relationships/image" Target="../media/image31.jpeg"/><Relationship Id="rId2" Type="http://schemas.openxmlformats.org/officeDocument/2006/relationships/notesSlide" Target="../notesSlides/notesSlide7.xml"/><Relationship Id="rId16"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5" Type="http://schemas.openxmlformats.org/officeDocument/2006/relationships/image" Target="../media/image2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 Id="rId14" Type="http://schemas.openxmlformats.org/officeDocument/2006/relationships/image" Target="../media/image28.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08E8B4E-89C3-6841-9E14-CFA727259F51}"/>
              </a:ext>
            </a:extLst>
          </p:cNvPr>
          <p:cNvGrpSpPr/>
          <p:nvPr/>
        </p:nvGrpSpPr>
        <p:grpSpPr>
          <a:xfrm>
            <a:off x="702602" y="2033611"/>
            <a:ext cx="10786787" cy="2495114"/>
            <a:chOff x="0" y="2406532"/>
            <a:chExt cx="12192000" cy="2820157"/>
          </a:xfrm>
        </p:grpSpPr>
        <p:pic>
          <p:nvPicPr>
            <p:cNvPr id="6" name="Picture 5" descr="A young child using a microscope&#10;&#10;Description automatically generated with low confidence">
              <a:extLst>
                <a:ext uri="{FF2B5EF4-FFF2-40B4-BE49-F238E27FC236}">
                  <a16:creationId xmlns:a16="http://schemas.microsoft.com/office/drawing/2014/main" id="{C5FE9FDF-2C13-8641-B077-BACF777E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471317"/>
              <a:ext cx="2922318" cy="2739628"/>
            </a:xfrm>
            <a:prstGeom prst="rect">
              <a:avLst/>
            </a:prstGeom>
          </p:spPr>
        </p:pic>
        <p:pic>
          <p:nvPicPr>
            <p:cNvPr id="8" name="Picture 7" descr="A group of people sitting on a couch&#10;&#10;Description automatically generated with low confidence">
              <a:extLst>
                <a:ext uri="{FF2B5EF4-FFF2-40B4-BE49-F238E27FC236}">
                  <a16:creationId xmlns:a16="http://schemas.microsoft.com/office/drawing/2014/main" id="{84D50BA9-F9EC-D945-B2B8-214552F094D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309789" y="2471318"/>
              <a:ext cx="2882211" cy="2738119"/>
            </a:xfrm>
            <a:prstGeom prst="rect">
              <a:avLst/>
            </a:prstGeom>
          </p:spPr>
        </p:pic>
        <p:pic>
          <p:nvPicPr>
            <p:cNvPr id="9" name="Picture 8" descr="A family posing for a picture&#10;&#10;Description automatically generated with low confidence">
              <a:extLst>
                <a:ext uri="{FF2B5EF4-FFF2-40B4-BE49-F238E27FC236}">
                  <a16:creationId xmlns:a16="http://schemas.microsoft.com/office/drawing/2014/main" id="{A7B55EB9-E78F-5643-9302-01C17686062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788774" y="2471318"/>
              <a:ext cx="6509633" cy="2739628"/>
            </a:xfrm>
            <a:prstGeom prst="rect">
              <a:avLst/>
            </a:prstGeom>
          </p:spPr>
        </p:pic>
        <p:cxnSp>
          <p:nvCxnSpPr>
            <p:cNvPr id="12" name="Straight Connector 11">
              <a:extLst>
                <a:ext uri="{FF2B5EF4-FFF2-40B4-BE49-F238E27FC236}">
                  <a16:creationId xmlns:a16="http://schemas.microsoft.com/office/drawing/2014/main" id="{10176C1F-BF22-6748-915F-34F9CB2BA662}"/>
                </a:ext>
              </a:extLst>
            </p:cNvPr>
            <p:cNvCxnSpPr>
              <a:cxnSpLocks/>
            </p:cNvCxnSpPr>
            <p:nvPr/>
          </p:nvCxnSpPr>
          <p:spPr>
            <a:xfrm flipV="1">
              <a:off x="2788774" y="2406532"/>
              <a:ext cx="0" cy="2820157"/>
            </a:xfrm>
            <a:prstGeom prst="line">
              <a:avLst/>
            </a:prstGeom>
            <a:ln w="57150">
              <a:solidFill>
                <a:schemeClr val="bg1"/>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34530E0D-3AB0-BA4A-9ECD-C0B6ED8BA6ED}"/>
                </a:ext>
              </a:extLst>
            </p:cNvPr>
            <p:cNvCxnSpPr>
              <a:cxnSpLocks/>
            </p:cNvCxnSpPr>
            <p:nvPr/>
          </p:nvCxnSpPr>
          <p:spPr>
            <a:xfrm flipV="1">
              <a:off x="9293091" y="2406532"/>
              <a:ext cx="0" cy="2820157"/>
            </a:xfrm>
            <a:prstGeom prst="line">
              <a:avLst/>
            </a:prstGeom>
            <a:ln w="57150">
              <a:solidFill>
                <a:schemeClr val="bg1"/>
              </a:solidFill>
            </a:ln>
          </p:spPr>
          <p:style>
            <a:lnRef idx="1">
              <a:schemeClr val="dk1"/>
            </a:lnRef>
            <a:fillRef idx="0">
              <a:schemeClr val="dk1"/>
            </a:fillRef>
            <a:effectRef idx="0">
              <a:schemeClr val="dk1"/>
            </a:effectRef>
            <a:fontRef idx="minor">
              <a:schemeClr val="tx1"/>
            </a:fontRef>
          </p:style>
        </p:cxnSp>
      </p:grpSp>
      <p:pic>
        <p:nvPicPr>
          <p:cNvPr id="16" name="Picture 15" descr="A picture containing text, clipart&#10;&#10;Description automatically generated">
            <a:extLst>
              <a:ext uri="{FF2B5EF4-FFF2-40B4-BE49-F238E27FC236}">
                <a16:creationId xmlns:a16="http://schemas.microsoft.com/office/drawing/2014/main" id="{B85112C6-78FC-4BD5-ADE8-2C10BC34DC0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8" name="TextBox 17">
            <a:extLst>
              <a:ext uri="{FF2B5EF4-FFF2-40B4-BE49-F238E27FC236}">
                <a16:creationId xmlns:a16="http://schemas.microsoft.com/office/drawing/2014/main" id="{AE5B6D7A-8169-3E4A-877D-F0AFA581A9A0}"/>
              </a:ext>
            </a:extLst>
          </p:cNvPr>
          <p:cNvSpPr txBox="1"/>
          <p:nvPr/>
        </p:nvSpPr>
        <p:spPr>
          <a:xfrm>
            <a:off x="0" y="775807"/>
            <a:ext cx="12191993" cy="430887"/>
          </a:xfrm>
          <a:prstGeom prst="rect">
            <a:avLst/>
          </a:prstGeom>
          <a:noFill/>
        </p:spPr>
        <p:txBody>
          <a:bodyPr wrap="square" rtlCol="0">
            <a:spAutoFit/>
          </a:bodyPr>
          <a:lstStyle/>
          <a:p>
            <a:pPr algn="ctr"/>
            <a:r>
              <a:rPr lang="en-US" sz="2200" dirty="0">
                <a:solidFill>
                  <a:srgbClr val="996017"/>
                </a:solidFill>
                <a:latin typeface="Arial" panose="020B0604020202020204" pitchFamily="34" charset="0"/>
                <a:cs typeface="Arial" panose="020B0604020202020204" pitchFamily="34" charset="0"/>
              </a:rPr>
              <a:t>Lessons from the Maldives</a:t>
            </a:r>
          </a:p>
        </p:txBody>
      </p:sp>
      <p:sp>
        <p:nvSpPr>
          <p:cNvPr id="19" name="TextBox 18">
            <a:extLst>
              <a:ext uri="{FF2B5EF4-FFF2-40B4-BE49-F238E27FC236}">
                <a16:creationId xmlns:a16="http://schemas.microsoft.com/office/drawing/2014/main" id="{A63DF73A-4498-144B-A6D2-DF72EDBE5268}"/>
              </a:ext>
            </a:extLst>
          </p:cNvPr>
          <p:cNvSpPr txBox="1"/>
          <p:nvPr/>
        </p:nvSpPr>
        <p:spPr>
          <a:xfrm>
            <a:off x="1" y="1165691"/>
            <a:ext cx="12192000" cy="600164"/>
          </a:xfrm>
          <a:prstGeom prst="rect">
            <a:avLst/>
          </a:prstGeom>
          <a:noFill/>
        </p:spPr>
        <p:txBody>
          <a:bodyPr wrap="square" rtlCol="0">
            <a:spAutoFit/>
          </a:bodyPr>
          <a:lstStyle/>
          <a:p>
            <a:pPr algn="ctr"/>
            <a:r>
              <a:rPr lang="en-US" sz="3300" b="1" dirty="0">
                <a:solidFill>
                  <a:srgbClr val="996017"/>
                </a:solidFill>
                <a:latin typeface="Arial" panose="020B0604020202020204" pitchFamily="34" charset="0"/>
                <a:cs typeface="Arial" panose="020B0604020202020204" pitchFamily="34" charset="0"/>
              </a:rPr>
              <a:t>Mosquitoes </a:t>
            </a:r>
            <a:r>
              <a:rPr lang="en-US" sz="3300" dirty="0">
                <a:solidFill>
                  <a:srgbClr val="996017"/>
                </a:solidFill>
                <a:latin typeface="Arial" panose="020B0604020202020204" pitchFamily="34" charset="0"/>
                <a:cs typeface="Arial" panose="020B0604020202020204" pitchFamily="34" charset="0"/>
              </a:rPr>
              <a:t>KS2</a:t>
            </a:r>
          </a:p>
        </p:txBody>
      </p:sp>
      <p:grpSp>
        <p:nvGrpSpPr>
          <p:cNvPr id="21" name="Group 20">
            <a:extLst>
              <a:ext uri="{FF2B5EF4-FFF2-40B4-BE49-F238E27FC236}">
                <a16:creationId xmlns:a16="http://schemas.microsoft.com/office/drawing/2014/main" id="{391778E5-42FE-FA40-B38F-4D90905125A8}"/>
              </a:ext>
            </a:extLst>
          </p:cNvPr>
          <p:cNvGrpSpPr/>
          <p:nvPr/>
        </p:nvGrpSpPr>
        <p:grpSpPr>
          <a:xfrm>
            <a:off x="3166326" y="4753490"/>
            <a:ext cx="5730248" cy="1425534"/>
            <a:chOff x="2155103" y="648736"/>
            <a:chExt cx="7251853" cy="1804070"/>
          </a:xfrm>
        </p:grpSpPr>
        <p:pic>
          <p:nvPicPr>
            <p:cNvPr id="22" name="Picture 21" descr="Logo&#10;&#10;Description automatically generated">
              <a:extLst>
                <a:ext uri="{FF2B5EF4-FFF2-40B4-BE49-F238E27FC236}">
                  <a16:creationId xmlns:a16="http://schemas.microsoft.com/office/drawing/2014/main" id="{EEEBE512-9918-3441-9355-897A0AEAB5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4200" y="648736"/>
              <a:ext cx="2302756" cy="1804070"/>
            </a:xfrm>
            <a:prstGeom prst="rect">
              <a:avLst/>
            </a:prstGeom>
          </p:spPr>
        </p:pic>
        <p:pic>
          <p:nvPicPr>
            <p:cNvPr id="23" name="Picture 22" descr="Icon&#10;&#10;Description automatically generated">
              <a:extLst>
                <a:ext uri="{FF2B5EF4-FFF2-40B4-BE49-F238E27FC236}">
                  <a16:creationId xmlns:a16="http://schemas.microsoft.com/office/drawing/2014/main" id="{66D558D1-E309-7048-B43D-981CEBD057B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2155103" y="876093"/>
              <a:ext cx="3294372" cy="1404967"/>
            </a:xfrm>
            <a:prstGeom prst="rect">
              <a:avLst/>
            </a:prstGeom>
          </p:spPr>
        </p:pic>
        <p:sp>
          <p:nvSpPr>
            <p:cNvPr id="24" name="TextBox 23">
              <a:extLst>
                <a:ext uri="{FF2B5EF4-FFF2-40B4-BE49-F238E27FC236}">
                  <a16:creationId xmlns:a16="http://schemas.microsoft.com/office/drawing/2014/main" id="{0785258C-2619-9D43-B031-C5C416D0BD78}"/>
                </a:ext>
              </a:extLst>
            </p:cNvPr>
            <p:cNvSpPr txBox="1"/>
            <p:nvPr/>
          </p:nvSpPr>
          <p:spPr>
            <a:xfrm>
              <a:off x="5243153" y="1393911"/>
              <a:ext cx="2456322" cy="370029"/>
            </a:xfrm>
            <a:prstGeom prst="rect">
              <a:avLst/>
            </a:prstGeom>
            <a:noFill/>
          </p:spPr>
          <p:txBody>
            <a:bodyPr wrap="square" rtlCol="0">
              <a:spAutoFit/>
            </a:bodyPr>
            <a:lstStyle/>
            <a:p>
              <a:pPr algn="ctr"/>
              <a:r>
                <a:rPr lang="en-GB" sz="1300" u="none" strike="noStrike" dirty="0">
                  <a:solidFill>
                    <a:srgbClr val="63666A"/>
                  </a:solidFill>
                  <a:effectLst/>
                  <a:latin typeface="Arial" panose="020B0604020202020204" pitchFamily="34" charset="0"/>
                  <a:cs typeface="Arial" panose="020B0604020202020204" pitchFamily="34" charset="0"/>
                </a:rPr>
                <a:t>in association with</a:t>
              </a:r>
              <a:endParaRPr lang="en-US" sz="1300" dirty="0">
                <a:solidFill>
                  <a:srgbClr val="63666A"/>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32398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Map&#10;&#10;Description automatically generated">
            <a:extLst>
              <a:ext uri="{FF2B5EF4-FFF2-40B4-BE49-F238E27FC236}">
                <a16:creationId xmlns:a16="http://schemas.microsoft.com/office/drawing/2014/main" id="{CBB192FE-D77A-F34A-A158-6D91045FF316}"/>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3489137" y="1752419"/>
            <a:ext cx="5213724" cy="3448506"/>
          </a:xfrm>
          <a:prstGeom prst="rect">
            <a:avLst/>
          </a:prstGeom>
        </p:spPr>
      </p:pic>
      <p:sp>
        <p:nvSpPr>
          <p:cNvPr id="31" name="TextBox 30">
            <a:extLst>
              <a:ext uri="{FF2B5EF4-FFF2-40B4-BE49-F238E27FC236}">
                <a16:creationId xmlns:a16="http://schemas.microsoft.com/office/drawing/2014/main" id="{36D604D4-382E-D24C-B31B-09E0F1E035B1}"/>
              </a:ext>
            </a:extLst>
          </p:cNvPr>
          <p:cNvSpPr txBox="1"/>
          <p:nvPr/>
        </p:nvSpPr>
        <p:spPr>
          <a:xfrm>
            <a:off x="9571005" y="2917011"/>
            <a:ext cx="1712346" cy="369332"/>
          </a:xfrm>
          <a:prstGeom prst="rect">
            <a:avLst/>
          </a:prstGeom>
          <a:noFill/>
        </p:spPr>
        <p:txBody>
          <a:bodyPr wrap="square">
            <a:spAutoFit/>
          </a:bodyPr>
          <a:lstStyle/>
          <a:p>
            <a:pPr algn="ctr"/>
            <a:r>
              <a:rPr lang="en-US" sz="1800" b="1" dirty="0">
                <a:solidFill>
                  <a:schemeClr val="bg1"/>
                </a:solidFill>
              </a:rPr>
              <a:t>Compound Eyes</a:t>
            </a:r>
            <a:endParaRPr lang="en-US" dirty="0"/>
          </a:p>
        </p:txBody>
      </p:sp>
      <p:sp>
        <p:nvSpPr>
          <p:cNvPr id="36" name="TextBox 35">
            <a:extLst>
              <a:ext uri="{FF2B5EF4-FFF2-40B4-BE49-F238E27FC236}">
                <a16:creationId xmlns:a16="http://schemas.microsoft.com/office/drawing/2014/main" id="{66291F1A-9D61-5F4C-8422-0CE9C1710684}"/>
              </a:ext>
            </a:extLst>
          </p:cNvPr>
          <p:cNvSpPr txBox="1"/>
          <p:nvPr/>
        </p:nvSpPr>
        <p:spPr>
          <a:xfrm>
            <a:off x="0" y="721854"/>
            <a:ext cx="12192000" cy="736099"/>
          </a:xfrm>
          <a:prstGeom prst="rect">
            <a:avLst/>
          </a:prstGeom>
          <a:noFill/>
        </p:spPr>
        <p:txBody>
          <a:bodyPr wrap="square">
            <a:spAutoFit/>
          </a:bodyPr>
          <a:lstStyle/>
          <a:p>
            <a:pPr algn="ctr">
              <a:spcBef>
                <a:spcPts val="700"/>
              </a:spcBef>
            </a:pPr>
            <a:r>
              <a:rPr lang="en-US" sz="1800" dirty="0">
                <a:solidFill>
                  <a:srgbClr val="63666A"/>
                </a:solidFill>
                <a:latin typeface="Arial" panose="020B0604020202020204" pitchFamily="34" charset="0"/>
                <a:cs typeface="Arial" panose="020B0604020202020204" pitchFamily="34" charset="0"/>
              </a:rPr>
              <a:t>The name ‘</a:t>
            </a:r>
            <a:r>
              <a:rPr lang="en-US" sz="1800" b="1" dirty="0">
                <a:solidFill>
                  <a:srgbClr val="63666A"/>
                </a:solidFill>
                <a:latin typeface="Arial" panose="020B0604020202020204" pitchFamily="34" charset="0"/>
                <a:cs typeface="Arial" panose="020B0604020202020204" pitchFamily="34" charset="0"/>
              </a:rPr>
              <a:t>mosquito</a:t>
            </a:r>
            <a:r>
              <a:rPr lang="en-US" sz="1800" dirty="0">
                <a:solidFill>
                  <a:srgbClr val="63666A"/>
                </a:solidFill>
                <a:latin typeface="Arial" panose="020B0604020202020204" pitchFamily="34" charset="0"/>
                <a:cs typeface="Arial" panose="020B0604020202020204" pitchFamily="34" charset="0"/>
              </a:rPr>
              <a:t>’ comes from the Spanish word for ‘</a:t>
            </a:r>
            <a:r>
              <a:rPr lang="en-US" sz="1800" b="1" dirty="0">
                <a:solidFill>
                  <a:srgbClr val="63666A"/>
                </a:solidFill>
                <a:latin typeface="Arial" panose="020B0604020202020204" pitchFamily="34" charset="0"/>
                <a:cs typeface="Arial" panose="020B0604020202020204" pitchFamily="34" charset="0"/>
              </a:rPr>
              <a:t>little fly</a:t>
            </a:r>
            <a:r>
              <a:rPr lang="en-US" sz="1800" dirty="0">
                <a:solidFill>
                  <a:srgbClr val="63666A"/>
                </a:solidFill>
                <a:latin typeface="Arial" panose="020B0604020202020204" pitchFamily="34" charset="0"/>
                <a:cs typeface="Arial" panose="020B0604020202020204" pitchFamily="34" charset="0"/>
              </a:rPr>
              <a:t>’.</a:t>
            </a:r>
          </a:p>
          <a:p>
            <a:pPr algn="ctr">
              <a:spcBef>
                <a:spcPts val="700"/>
              </a:spcBef>
            </a:pPr>
            <a:r>
              <a:rPr lang="en-US" sz="1800" dirty="0">
                <a:solidFill>
                  <a:srgbClr val="63666A"/>
                </a:solidFill>
                <a:latin typeface="Arial" panose="020B0604020202020204" pitchFamily="34" charset="0"/>
                <a:cs typeface="Arial" panose="020B0604020202020204" pitchFamily="34" charset="0"/>
              </a:rPr>
              <a:t>There are more than </a:t>
            </a:r>
            <a:r>
              <a:rPr lang="en-US" sz="1800" b="1" dirty="0">
                <a:solidFill>
                  <a:srgbClr val="63666A"/>
                </a:solidFill>
                <a:latin typeface="Arial" panose="020B0604020202020204" pitchFamily="34" charset="0"/>
                <a:cs typeface="Arial" panose="020B0604020202020204" pitchFamily="34" charset="0"/>
              </a:rPr>
              <a:t>3,500 different species</a:t>
            </a:r>
            <a:r>
              <a:rPr lang="en-US" sz="1800" dirty="0">
                <a:solidFill>
                  <a:srgbClr val="63666A"/>
                </a:solidFill>
                <a:latin typeface="Arial" panose="020B0604020202020204" pitchFamily="34" charset="0"/>
                <a:cs typeface="Arial" panose="020B0604020202020204" pitchFamily="34" charset="0"/>
              </a:rPr>
              <a:t> of mosquito.</a:t>
            </a:r>
          </a:p>
        </p:txBody>
      </p:sp>
      <p:sp>
        <p:nvSpPr>
          <p:cNvPr id="39" name="TextBox 38">
            <a:extLst>
              <a:ext uri="{FF2B5EF4-FFF2-40B4-BE49-F238E27FC236}">
                <a16:creationId xmlns:a16="http://schemas.microsoft.com/office/drawing/2014/main" id="{C6BC8012-B63E-5342-A2E7-5223F7556BB1}"/>
              </a:ext>
            </a:extLst>
          </p:cNvPr>
          <p:cNvSpPr txBox="1"/>
          <p:nvPr/>
        </p:nvSpPr>
        <p:spPr>
          <a:xfrm>
            <a:off x="0" y="5375075"/>
            <a:ext cx="12192000" cy="646331"/>
          </a:xfrm>
          <a:prstGeom prst="rect">
            <a:avLst/>
          </a:prstGeom>
          <a:noFill/>
        </p:spPr>
        <p:txBody>
          <a:bodyPr wrap="square">
            <a:spAutoFit/>
          </a:bodyPr>
          <a:lstStyle/>
          <a:p>
            <a:pPr algn="ctr">
              <a:spcBef>
                <a:spcPts val="700"/>
              </a:spcBef>
            </a:pPr>
            <a:r>
              <a:rPr lang="en-US" sz="1800" dirty="0">
                <a:solidFill>
                  <a:srgbClr val="63666A"/>
                </a:solidFill>
                <a:latin typeface="Arial" panose="020B0604020202020204" pitchFamily="34" charset="0"/>
                <a:cs typeface="Arial" panose="020B0604020202020204" pitchFamily="34" charset="0"/>
              </a:rPr>
              <a:t>They particularly like to live in hot and humid environments close to the Equator. However,</a:t>
            </a:r>
            <a:br>
              <a:rPr lang="en-US" sz="1800" dirty="0">
                <a:solidFill>
                  <a:srgbClr val="63666A"/>
                </a:solidFill>
                <a:latin typeface="Arial" panose="020B0604020202020204" pitchFamily="34" charset="0"/>
                <a:cs typeface="Arial" panose="020B0604020202020204" pitchFamily="34" charset="0"/>
              </a:rPr>
            </a:br>
            <a:r>
              <a:rPr lang="en-US" sz="1800" dirty="0">
                <a:solidFill>
                  <a:srgbClr val="63666A"/>
                </a:solidFill>
                <a:latin typeface="Arial" panose="020B0604020202020204" pitchFamily="34" charset="0"/>
                <a:cs typeface="Arial" panose="020B0604020202020204" pitchFamily="34" charset="0"/>
              </a:rPr>
              <a:t>they are found in almost every part of the world, apart from Antarctica and Iceland.</a:t>
            </a:r>
          </a:p>
        </p:txBody>
      </p:sp>
      <p:cxnSp>
        <p:nvCxnSpPr>
          <p:cNvPr id="6" name="Straight Connector 5">
            <a:extLst>
              <a:ext uri="{FF2B5EF4-FFF2-40B4-BE49-F238E27FC236}">
                <a16:creationId xmlns:a16="http://schemas.microsoft.com/office/drawing/2014/main" id="{5C647854-64F4-2741-BF1D-317910F38C1F}"/>
              </a:ext>
            </a:extLst>
          </p:cNvPr>
          <p:cNvCxnSpPr>
            <a:cxnSpLocks/>
          </p:cNvCxnSpPr>
          <p:nvPr/>
        </p:nvCxnSpPr>
        <p:spPr>
          <a:xfrm>
            <a:off x="3405352" y="3429000"/>
            <a:ext cx="5383924"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7B0F4AF-85B9-D745-A4D0-75DAE6DE8206}"/>
              </a:ext>
            </a:extLst>
          </p:cNvPr>
          <p:cNvSpPr txBox="1"/>
          <p:nvPr/>
        </p:nvSpPr>
        <p:spPr>
          <a:xfrm>
            <a:off x="2549445" y="3286195"/>
            <a:ext cx="783771" cy="276999"/>
          </a:xfrm>
          <a:prstGeom prst="rect">
            <a:avLst/>
          </a:prstGeom>
          <a:noFill/>
        </p:spPr>
        <p:txBody>
          <a:bodyPr wrap="square">
            <a:spAutoFit/>
          </a:bodyPr>
          <a:lstStyle/>
          <a:p>
            <a:pPr>
              <a:spcBef>
                <a:spcPts val="700"/>
              </a:spcBef>
            </a:pPr>
            <a:r>
              <a:rPr lang="en-US" sz="1200" b="1" dirty="0">
                <a:solidFill>
                  <a:srgbClr val="00ABCF"/>
                </a:solidFill>
                <a:latin typeface="Arial" panose="020B0604020202020204" pitchFamily="34" charset="0"/>
                <a:cs typeface="Arial" panose="020B0604020202020204" pitchFamily="34" charset="0"/>
              </a:rPr>
              <a:t>Equator</a:t>
            </a:r>
          </a:p>
        </p:txBody>
      </p:sp>
      <p:cxnSp>
        <p:nvCxnSpPr>
          <p:cNvPr id="4" name="Straight Arrow Connector 3">
            <a:extLst>
              <a:ext uri="{FF2B5EF4-FFF2-40B4-BE49-F238E27FC236}">
                <a16:creationId xmlns:a16="http://schemas.microsoft.com/office/drawing/2014/main" id="{8B251237-A42A-E049-B744-7372585509D8}"/>
              </a:ext>
            </a:extLst>
          </p:cNvPr>
          <p:cNvCxnSpPr>
            <a:cxnSpLocks/>
            <a:stCxn id="14" idx="1"/>
          </p:cNvCxnSpPr>
          <p:nvPr/>
        </p:nvCxnSpPr>
        <p:spPr>
          <a:xfrm flipH="1">
            <a:off x="7141779" y="2018237"/>
            <a:ext cx="2606656" cy="296789"/>
          </a:xfrm>
          <a:prstGeom prst="straightConnector1">
            <a:avLst/>
          </a:prstGeom>
          <a:ln w="19050">
            <a:solidFill>
              <a:srgbClr val="63666A"/>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62218FF-55C1-D844-9219-4734B48DFBCE}"/>
              </a:ext>
            </a:extLst>
          </p:cNvPr>
          <p:cNvSpPr txBox="1"/>
          <p:nvPr/>
        </p:nvSpPr>
        <p:spPr>
          <a:xfrm>
            <a:off x="9748435" y="1879737"/>
            <a:ext cx="783771" cy="276999"/>
          </a:xfrm>
          <a:prstGeom prst="rect">
            <a:avLst/>
          </a:prstGeom>
          <a:noFill/>
        </p:spPr>
        <p:txBody>
          <a:bodyPr wrap="square">
            <a:spAutoFit/>
          </a:bodyPr>
          <a:lstStyle/>
          <a:p>
            <a:pPr>
              <a:spcBef>
                <a:spcPts val="700"/>
              </a:spcBef>
            </a:pPr>
            <a:r>
              <a:rPr lang="en-US" sz="1200" b="1" dirty="0">
                <a:solidFill>
                  <a:srgbClr val="00ABCF"/>
                </a:solidFill>
                <a:latin typeface="Arial" panose="020B0604020202020204" pitchFamily="34" charset="0"/>
                <a:cs typeface="Arial" panose="020B0604020202020204" pitchFamily="34" charset="0"/>
              </a:rPr>
              <a:t>Iceland</a:t>
            </a:r>
          </a:p>
        </p:txBody>
      </p:sp>
      <p:cxnSp>
        <p:nvCxnSpPr>
          <p:cNvPr id="18" name="Straight Arrow Connector 17">
            <a:extLst>
              <a:ext uri="{FF2B5EF4-FFF2-40B4-BE49-F238E27FC236}">
                <a16:creationId xmlns:a16="http://schemas.microsoft.com/office/drawing/2014/main" id="{4837D6AE-DB80-084D-A576-B88294B3F13A}"/>
              </a:ext>
            </a:extLst>
          </p:cNvPr>
          <p:cNvCxnSpPr>
            <a:cxnSpLocks/>
          </p:cNvCxnSpPr>
          <p:nvPr/>
        </p:nvCxnSpPr>
        <p:spPr>
          <a:xfrm flipH="1">
            <a:off x="7503084" y="4292496"/>
            <a:ext cx="2245352" cy="584192"/>
          </a:xfrm>
          <a:prstGeom prst="straightConnector1">
            <a:avLst/>
          </a:prstGeom>
          <a:ln w="19050">
            <a:solidFill>
              <a:srgbClr val="63666A"/>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7F8B382-7A9B-304C-91A0-C7F0DC245187}"/>
              </a:ext>
            </a:extLst>
          </p:cNvPr>
          <p:cNvSpPr txBox="1"/>
          <p:nvPr/>
        </p:nvSpPr>
        <p:spPr>
          <a:xfrm>
            <a:off x="9748435" y="4134206"/>
            <a:ext cx="1011531" cy="276999"/>
          </a:xfrm>
          <a:prstGeom prst="rect">
            <a:avLst/>
          </a:prstGeom>
          <a:noFill/>
        </p:spPr>
        <p:txBody>
          <a:bodyPr wrap="square">
            <a:spAutoFit/>
          </a:bodyPr>
          <a:lstStyle/>
          <a:p>
            <a:pPr>
              <a:spcBef>
                <a:spcPts val="700"/>
              </a:spcBef>
            </a:pPr>
            <a:r>
              <a:rPr lang="en-US" sz="1200" b="1" dirty="0">
                <a:solidFill>
                  <a:srgbClr val="00ABCF"/>
                </a:solidFill>
                <a:latin typeface="Arial" panose="020B0604020202020204" pitchFamily="34" charset="0"/>
                <a:cs typeface="Arial" panose="020B0604020202020204" pitchFamily="34" charset="0"/>
              </a:rPr>
              <a:t>Antarctica</a:t>
            </a:r>
          </a:p>
        </p:txBody>
      </p:sp>
      <p:sp>
        <p:nvSpPr>
          <p:cNvPr id="23" name="TextBox 22">
            <a:extLst>
              <a:ext uri="{FF2B5EF4-FFF2-40B4-BE49-F238E27FC236}">
                <a16:creationId xmlns:a16="http://schemas.microsoft.com/office/drawing/2014/main" id="{85146437-AEEE-4546-A989-C4AC9B7F2D40}"/>
              </a:ext>
            </a:extLst>
          </p:cNvPr>
          <p:cNvSpPr txBox="1"/>
          <p:nvPr/>
        </p:nvSpPr>
        <p:spPr>
          <a:xfrm>
            <a:off x="-260131" y="311369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8286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2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par>
                                <p:cTn id="16" presetID="22" presetClass="entr" presetSubtype="2"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22" presetClass="entr" presetSubtype="2"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righ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ants flying&#10;&#10;Description automatically generated with low confidence">
            <a:extLst>
              <a:ext uri="{FF2B5EF4-FFF2-40B4-BE49-F238E27FC236}">
                <a16:creationId xmlns:a16="http://schemas.microsoft.com/office/drawing/2014/main" id="{EC50ADDB-2368-464B-8DA0-8961DA62694B}"/>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80848" y="521644"/>
            <a:ext cx="11208138" cy="2670106"/>
          </a:xfrm>
          <a:prstGeom prst="rect">
            <a:avLst/>
          </a:prstGeom>
        </p:spPr>
      </p:pic>
      <p:sp>
        <p:nvSpPr>
          <p:cNvPr id="8" name="Explosion: 8 Points 2">
            <a:extLst>
              <a:ext uri="{FF2B5EF4-FFF2-40B4-BE49-F238E27FC236}">
                <a16:creationId xmlns:a16="http://schemas.microsoft.com/office/drawing/2014/main" id="{F2600C17-7FC3-9445-8142-009EDBC6E603}"/>
              </a:ext>
            </a:extLst>
          </p:cNvPr>
          <p:cNvSpPr/>
          <p:nvPr/>
        </p:nvSpPr>
        <p:spPr>
          <a:xfrm>
            <a:off x="5509846" y="1511444"/>
            <a:ext cx="5785813" cy="4577172"/>
          </a:xfrm>
          <a:custGeom>
            <a:avLst/>
            <a:gdLst>
              <a:gd name="connsiteX0" fmla="*/ 10800 w 21600"/>
              <a:gd name="connsiteY0" fmla="*/ 5800 h 21600"/>
              <a:gd name="connsiteX1" fmla="*/ 14522 w 21600"/>
              <a:gd name="connsiteY1" fmla="*/ 0 h 21600"/>
              <a:gd name="connsiteX2" fmla="*/ 14155 w 21600"/>
              <a:gd name="connsiteY2" fmla="*/ 5325 h 21600"/>
              <a:gd name="connsiteX3" fmla="*/ 18380 w 21600"/>
              <a:gd name="connsiteY3" fmla="*/ 4457 h 21600"/>
              <a:gd name="connsiteX4" fmla="*/ 16702 w 21600"/>
              <a:gd name="connsiteY4" fmla="*/ 7315 h 21600"/>
              <a:gd name="connsiteX5" fmla="*/ 21097 w 21600"/>
              <a:gd name="connsiteY5" fmla="*/ 8137 h 21600"/>
              <a:gd name="connsiteX6" fmla="*/ 17607 w 21600"/>
              <a:gd name="connsiteY6" fmla="*/ 10475 h 21600"/>
              <a:gd name="connsiteX7" fmla="*/ 21600 w 21600"/>
              <a:gd name="connsiteY7" fmla="*/ 13290 h 21600"/>
              <a:gd name="connsiteX8" fmla="*/ 16837 w 21600"/>
              <a:gd name="connsiteY8" fmla="*/ 12942 h 21600"/>
              <a:gd name="connsiteX9" fmla="*/ 18145 w 21600"/>
              <a:gd name="connsiteY9" fmla="*/ 18095 h 21600"/>
              <a:gd name="connsiteX10" fmla="*/ 14020 w 21600"/>
              <a:gd name="connsiteY10" fmla="*/ 14457 h 21600"/>
              <a:gd name="connsiteX11" fmla="*/ 13247 w 21600"/>
              <a:gd name="connsiteY11" fmla="*/ 19737 h 21600"/>
              <a:gd name="connsiteX12" fmla="*/ 10532 w 21600"/>
              <a:gd name="connsiteY12" fmla="*/ 14935 h 21600"/>
              <a:gd name="connsiteX13" fmla="*/ 8485 w 21600"/>
              <a:gd name="connsiteY13" fmla="*/ 21600 h 21600"/>
              <a:gd name="connsiteX14" fmla="*/ 7715 w 21600"/>
              <a:gd name="connsiteY14" fmla="*/ 15627 h 21600"/>
              <a:gd name="connsiteX15" fmla="*/ 4762 w 21600"/>
              <a:gd name="connsiteY15" fmla="*/ 17617 h 21600"/>
              <a:gd name="connsiteX16" fmla="*/ 5667 w 21600"/>
              <a:gd name="connsiteY16" fmla="*/ 13937 h 21600"/>
              <a:gd name="connsiteX17" fmla="*/ 135 w 21600"/>
              <a:gd name="connsiteY17" fmla="*/ 14587 h 21600"/>
              <a:gd name="connsiteX18" fmla="*/ 3722 w 21600"/>
              <a:gd name="connsiteY18" fmla="*/ 11775 h 21600"/>
              <a:gd name="connsiteX19" fmla="*/ 0 w 21600"/>
              <a:gd name="connsiteY19" fmla="*/ 8615 h 21600"/>
              <a:gd name="connsiteX20" fmla="*/ 4627 w 21600"/>
              <a:gd name="connsiteY20" fmla="*/ 7617 h 21600"/>
              <a:gd name="connsiteX21" fmla="*/ 370 w 21600"/>
              <a:gd name="connsiteY21" fmla="*/ 2295 h 21600"/>
              <a:gd name="connsiteX22" fmla="*/ 7312 w 21600"/>
              <a:gd name="connsiteY22" fmla="*/ 6320 h 21600"/>
              <a:gd name="connsiteX23" fmla="*/ 8352 w 21600"/>
              <a:gd name="connsiteY23" fmla="*/ 2295 h 21600"/>
              <a:gd name="connsiteX24" fmla="*/ 10800 w 21600"/>
              <a:gd name="connsiteY24" fmla="*/ 5800 h 21600"/>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695 w 21600"/>
              <a:gd name="connsiteY21" fmla="*/ 4981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4390 w 21600"/>
              <a:gd name="connsiteY21" fmla="*/ 470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00" h="17603">
                <a:moveTo>
                  <a:pt x="10800" y="3666"/>
                </a:moveTo>
                <a:lnTo>
                  <a:pt x="13745" y="0"/>
                </a:lnTo>
                <a:cubicBezTo>
                  <a:pt x="13718" y="-21"/>
                  <a:pt x="14141" y="3212"/>
                  <a:pt x="14155" y="3191"/>
                </a:cubicBezTo>
                <a:lnTo>
                  <a:pt x="18380" y="2323"/>
                </a:lnTo>
                <a:lnTo>
                  <a:pt x="16823" y="5514"/>
                </a:lnTo>
                <a:lnTo>
                  <a:pt x="21097" y="6003"/>
                </a:lnTo>
                <a:lnTo>
                  <a:pt x="17607" y="8341"/>
                </a:lnTo>
                <a:lnTo>
                  <a:pt x="21600" y="11156"/>
                </a:lnTo>
                <a:lnTo>
                  <a:pt x="17564" y="11505"/>
                </a:lnTo>
                <a:cubicBezTo>
                  <a:pt x="17758" y="12990"/>
                  <a:pt x="17951" y="14476"/>
                  <a:pt x="18145" y="15961"/>
                </a:cubicBezTo>
                <a:lnTo>
                  <a:pt x="14414" y="13384"/>
                </a:lnTo>
                <a:lnTo>
                  <a:pt x="13247" y="17603"/>
                </a:lnTo>
                <a:lnTo>
                  <a:pt x="10714" y="13468"/>
                </a:lnTo>
                <a:lnTo>
                  <a:pt x="8867" y="16473"/>
                </a:lnTo>
                <a:cubicBezTo>
                  <a:pt x="8855" y="16355"/>
                  <a:pt x="7686" y="13442"/>
                  <a:pt x="7715" y="13493"/>
                </a:cubicBezTo>
                <a:lnTo>
                  <a:pt x="4762" y="15483"/>
                </a:lnTo>
                <a:cubicBezTo>
                  <a:pt x="4852" y="14458"/>
                  <a:pt x="4941" y="13434"/>
                  <a:pt x="5031" y="12409"/>
                </a:cubicBezTo>
                <a:lnTo>
                  <a:pt x="499" y="12392"/>
                </a:lnTo>
                <a:lnTo>
                  <a:pt x="3722" y="9641"/>
                </a:lnTo>
                <a:lnTo>
                  <a:pt x="0" y="6481"/>
                </a:lnTo>
                <a:lnTo>
                  <a:pt x="4506" y="6180"/>
                </a:lnTo>
                <a:cubicBezTo>
                  <a:pt x="4467" y="4977"/>
                  <a:pt x="4429" y="3774"/>
                  <a:pt x="4390" y="2571"/>
                </a:cubicBezTo>
                <a:lnTo>
                  <a:pt x="7312" y="4186"/>
                </a:lnTo>
                <a:lnTo>
                  <a:pt x="8352" y="161"/>
                </a:lnTo>
                <a:lnTo>
                  <a:pt x="10800" y="3666"/>
                </a:lnTo>
                <a:close/>
              </a:path>
            </a:pathLst>
          </a:custGeom>
          <a:solidFill>
            <a:srgbClr val="00ABC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Adaptation</a:t>
            </a:r>
          </a:p>
          <a:p>
            <a:pPr algn="ctr">
              <a:spcBef>
                <a:spcPts val="500"/>
              </a:spcBef>
            </a:pPr>
            <a:r>
              <a:rPr lang="en-US" sz="1400" dirty="0">
                <a:latin typeface="Arial" panose="020B0604020202020204" pitchFamily="34" charset="0"/>
                <a:cs typeface="Arial" panose="020B0604020202020204" pitchFamily="34" charset="0"/>
              </a:rPr>
              <a:t>Mosquitoes can hibernate if the</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temperature drops below 10°C. This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enables them to survive without food for</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many weeks and live in areas which</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may have cooler climates in the winter.</a:t>
            </a:r>
            <a:br>
              <a:rPr lang="en-US" sz="1400" dirty="0">
                <a:latin typeface="Arial" panose="020B0604020202020204" pitchFamily="34" charset="0"/>
                <a:cs typeface="Arial" panose="020B0604020202020204" pitchFamily="34" charset="0"/>
              </a:rPr>
            </a:br>
            <a:r>
              <a:rPr lang="en-GB" sz="1400" dirty="0">
                <a:latin typeface="Arial" panose="020B0604020202020204" pitchFamily="34" charset="0"/>
                <a:cs typeface="Arial" panose="020B0604020202020204" pitchFamily="34" charset="0"/>
              </a:rPr>
              <a:t>In addition, mosquitoes can produce</a:t>
            </a:r>
            <a:br>
              <a:rPr lang="en-GB" sz="1400" dirty="0">
                <a:latin typeface="Arial" panose="020B0604020202020204" pitchFamily="34" charset="0"/>
                <a:cs typeface="Arial" panose="020B0604020202020204" pitchFamily="34" charset="0"/>
              </a:rPr>
            </a:br>
            <a:r>
              <a:rPr lang="en-GB" sz="1400" dirty="0" err="1">
                <a:latin typeface="Arial" panose="020B0604020202020204" pitchFamily="34" charset="0"/>
                <a:cs typeface="Arial" panose="020B0604020202020204" pitchFamily="34" charset="0"/>
              </a:rPr>
              <a:t>glycerin</a:t>
            </a:r>
            <a:r>
              <a:rPr lang="en-GB" sz="1400" dirty="0">
                <a:latin typeface="Arial" panose="020B0604020202020204" pitchFamily="34" charset="0"/>
                <a:cs typeface="Arial" panose="020B0604020202020204" pitchFamily="34" charset="0"/>
              </a:rPr>
              <a:t> which prevents the water</a:t>
            </a:r>
            <a:br>
              <a:rPr lang="en-GB" sz="1400" dirty="0">
                <a:latin typeface="Arial" panose="020B0604020202020204" pitchFamily="34" charset="0"/>
                <a:cs typeface="Arial" panose="020B0604020202020204" pitchFamily="34" charset="0"/>
              </a:rPr>
            </a:br>
            <a:r>
              <a:rPr lang="en-GB" sz="1400" dirty="0">
                <a:latin typeface="Arial" panose="020B0604020202020204" pitchFamily="34" charset="0"/>
                <a:cs typeface="Arial" panose="020B0604020202020204" pitchFamily="34" charset="0"/>
              </a:rPr>
              <a:t>in their cells from freezing and</a:t>
            </a:r>
            <a:br>
              <a:rPr lang="en-GB" sz="1400" dirty="0">
                <a:latin typeface="Arial" panose="020B0604020202020204" pitchFamily="34" charset="0"/>
                <a:cs typeface="Arial" panose="020B0604020202020204" pitchFamily="34" charset="0"/>
              </a:rPr>
            </a:br>
            <a:r>
              <a:rPr lang="en-GB" sz="1400" dirty="0">
                <a:latin typeface="Arial" panose="020B0604020202020204" pitchFamily="34" charset="0"/>
                <a:cs typeface="Arial" panose="020B0604020202020204" pitchFamily="34" charset="0"/>
              </a:rPr>
              <a:t>getting damaged as a result.</a:t>
            </a:r>
          </a:p>
          <a:p>
            <a:pPr algn="ctr"/>
            <a:endParaRPr lang="en-GB" sz="16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C5846FC9-EBC0-4E97-99B3-5A48503A3300}"/>
              </a:ext>
            </a:extLst>
          </p:cNvPr>
          <p:cNvSpPr txBox="1"/>
          <p:nvPr/>
        </p:nvSpPr>
        <p:spPr>
          <a:xfrm>
            <a:off x="1558469" y="3666251"/>
            <a:ext cx="3817763" cy="1754326"/>
          </a:xfrm>
          <a:prstGeom prst="rect">
            <a:avLst/>
          </a:prstGeom>
          <a:noFill/>
        </p:spPr>
        <p:txBody>
          <a:bodyPr wrap="square" rtlCol="0">
            <a:spAutoFit/>
          </a:bodyPr>
          <a:lstStyle/>
          <a:p>
            <a:r>
              <a:rPr lang="en-GB" dirty="0">
                <a:solidFill>
                  <a:srgbClr val="63666A"/>
                </a:solidFill>
                <a:latin typeface="Arial" panose="020B0604020202020204" pitchFamily="34" charset="0"/>
                <a:cs typeface="Arial" panose="020B0604020202020204" pitchFamily="34" charset="0"/>
              </a:rPr>
              <a:t>Mosquitoes are resilient and can survive in almost all environments, apart from extreme cold…</a:t>
            </a:r>
          </a:p>
          <a:p>
            <a:endParaRPr lang="en-GB" dirty="0">
              <a:solidFill>
                <a:srgbClr val="63666A"/>
              </a:solidFill>
              <a:latin typeface="Arial" panose="020B0604020202020204" pitchFamily="34" charset="0"/>
              <a:cs typeface="Arial" panose="020B0604020202020204" pitchFamily="34" charset="0"/>
            </a:endParaRPr>
          </a:p>
          <a:p>
            <a:r>
              <a:rPr lang="en-GB" dirty="0">
                <a:solidFill>
                  <a:srgbClr val="63666A"/>
                </a:solidFill>
                <a:latin typeface="Arial" panose="020B0604020202020204" pitchFamily="34" charset="0"/>
                <a:cs typeface="Arial" panose="020B0604020202020204" pitchFamily="34" charset="0"/>
              </a:rPr>
              <a:t>…so yes, there are mosquitos in the UK and where you live too!</a:t>
            </a:r>
          </a:p>
        </p:txBody>
      </p:sp>
      <p:grpSp>
        <p:nvGrpSpPr>
          <p:cNvPr id="14" name="Group 13">
            <a:extLst>
              <a:ext uri="{FF2B5EF4-FFF2-40B4-BE49-F238E27FC236}">
                <a16:creationId xmlns:a16="http://schemas.microsoft.com/office/drawing/2014/main" id="{CF859721-8A3E-AF48-B658-0A7AC58E1DA5}"/>
              </a:ext>
            </a:extLst>
          </p:cNvPr>
          <p:cNvGrpSpPr/>
          <p:nvPr/>
        </p:nvGrpSpPr>
        <p:grpSpPr>
          <a:xfrm>
            <a:off x="1807000" y="597218"/>
            <a:ext cx="3067940" cy="2905078"/>
            <a:chOff x="1807000" y="597218"/>
            <a:chExt cx="3067940" cy="2905078"/>
          </a:xfrm>
        </p:grpSpPr>
        <p:sp>
          <p:nvSpPr>
            <p:cNvPr id="13" name="Triangle 12">
              <a:extLst>
                <a:ext uri="{FF2B5EF4-FFF2-40B4-BE49-F238E27FC236}">
                  <a16:creationId xmlns:a16="http://schemas.microsoft.com/office/drawing/2014/main" id="{0233E1AE-24C5-CE44-8D43-B3F327A6E779}"/>
                </a:ext>
              </a:extLst>
            </p:cNvPr>
            <p:cNvSpPr/>
            <p:nvPr/>
          </p:nvSpPr>
          <p:spPr>
            <a:xfrm>
              <a:off x="2013975" y="597218"/>
              <a:ext cx="2653990" cy="2905078"/>
            </a:xfrm>
            <a:custGeom>
              <a:avLst/>
              <a:gdLst>
                <a:gd name="connsiteX0" fmla="*/ 0 w 2661425"/>
                <a:gd name="connsiteY0" fmla="*/ 2816698 h 2816698"/>
                <a:gd name="connsiteX1" fmla="*/ 1330713 w 2661425"/>
                <a:gd name="connsiteY1" fmla="*/ 0 h 2816698"/>
                <a:gd name="connsiteX2" fmla="*/ 2661425 w 2661425"/>
                <a:gd name="connsiteY2" fmla="*/ 2816698 h 2816698"/>
                <a:gd name="connsiteX3" fmla="*/ 0 w 2661425"/>
                <a:gd name="connsiteY3" fmla="*/ 2816698 h 2816698"/>
                <a:gd name="connsiteX0" fmla="*/ 0 w 2661425"/>
                <a:gd name="connsiteY0" fmla="*/ 2772093 h 2772093"/>
                <a:gd name="connsiteX1" fmla="*/ 1 w 2661425"/>
                <a:gd name="connsiteY1" fmla="*/ 0 h 2772093"/>
                <a:gd name="connsiteX2" fmla="*/ 2661425 w 2661425"/>
                <a:gd name="connsiteY2" fmla="*/ 2772093 h 2772093"/>
                <a:gd name="connsiteX3" fmla="*/ 0 w 2661425"/>
                <a:gd name="connsiteY3" fmla="*/ 2772093 h 2772093"/>
                <a:gd name="connsiteX0" fmla="*/ 0 w 2661425"/>
                <a:gd name="connsiteY0" fmla="*/ 2802291 h 2802291"/>
                <a:gd name="connsiteX1" fmla="*/ 1 w 2661425"/>
                <a:gd name="connsiteY1" fmla="*/ 30198 h 2802291"/>
                <a:gd name="connsiteX2" fmla="*/ 2661425 w 2661425"/>
                <a:gd name="connsiteY2" fmla="*/ 2802291 h 2802291"/>
                <a:gd name="connsiteX3" fmla="*/ 0 w 2661425"/>
                <a:gd name="connsiteY3" fmla="*/ 2802291 h 2802291"/>
                <a:gd name="connsiteX0" fmla="*/ 178418 w 2839843"/>
                <a:gd name="connsiteY0" fmla="*/ 2802291 h 2802291"/>
                <a:gd name="connsiteX1" fmla="*/ 178419 w 2839843"/>
                <a:gd name="connsiteY1" fmla="*/ 30198 h 2802291"/>
                <a:gd name="connsiteX2" fmla="*/ 2839843 w 2839843"/>
                <a:gd name="connsiteY2" fmla="*/ 2802291 h 2802291"/>
                <a:gd name="connsiteX3" fmla="*/ 178418 w 2839843"/>
                <a:gd name="connsiteY3" fmla="*/ 2802291 h 2802291"/>
                <a:gd name="connsiteX0" fmla="*/ 50180 w 2912327"/>
                <a:gd name="connsiteY0" fmla="*/ 2742818 h 2802291"/>
                <a:gd name="connsiteX1" fmla="*/ 250903 w 2912327"/>
                <a:gd name="connsiteY1" fmla="*/ 30198 h 2802291"/>
                <a:gd name="connsiteX2" fmla="*/ 2912327 w 2912327"/>
                <a:gd name="connsiteY2" fmla="*/ 2802291 h 2802291"/>
                <a:gd name="connsiteX3" fmla="*/ 50180 w 2912327"/>
                <a:gd name="connsiteY3" fmla="*/ 2742818 h 2802291"/>
                <a:gd name="connsiteX0" fmla="*/ 50180 w 2771078"/>
                <a:gd name="connsiteY0" fmla="*/ 2751248 h 2751248"/>
                <a:gd name="connsiteX1" fmla="*/ 250903 w 2771078"/>
                <a:gd name="connsiteY1" fmla="*/ 38628 h 2751248"/>
                <a:gd name="connsiteX2" fmla="*/ 2771078 w 2771078"/>
                <a:gd name="connsiteY2" fmla="*/ 2282897 h 2751248"/>
                <a:gd name="connsiteX3" fmla="*/ 50180 w 2771078"/>
                <a:gd name="connsiteY3" fmla="*/ 2751248 h 2751248"/>
                <a:gd name="connsiteX0" fmla="*/ 2206 w 2723104"/>
                <a:gd name="connsiteY0" fmla="*/ 2424939 h 2424939"/>
                <a:gd name="connsiteX1" fmla="*/ 351612 w 2723104"/>
                <a:gd name="connsiteY1" fmla="*/ 46856 h 2424939"/>
                <a:gd name="connsiteX2" fmla="*/ 2723104 w 2723104"/>
                <a:gd name="connsiteY2" fmla="*/ 1956588 h 2424939"/>
                <a:gd name="connsiteX3" fmla="*/ 2206 w 2723104"/>
                <a:gd name="connsiteY3" fmla="*/ 2424939 h 2424939"/>
                <a:gd name="connsiteX0" fmla="*/ 0 w 2720898"/>
                <a:gd name="connsiteY0" fmla="*/ 2671210 h 2671210"/>
                <a:gd name="connsiteX1" fmla="*/ 602167 w 2720898"/>
                <a:gd name="connsiteY1" fmla="*/ 40366 h 2671210"/>
                <a:gd name="connsiteX2" fmla="*/ 2720898 w 2720898"/>
                <a:gd name="connsiteY2" fmla="*/ 2202859 h 2671210"/>
                <a:gd name="connsiteX3" fmla="*/ 0 w 2720898"/>
                <a:gd name="connsiteY3" fmla="*/ 2671210 h 2671210"/>
                <a:gd name="connsiteX0" fmla="*/ 0 w 2720898"/>
                <a:gd name="connsiteY0" fmla="*/ 2681454 h 2681454"/>
                <a:gd name="connsiteX1" fmla="*/ 602167 w 2720898"/>
                <a:gd name="connsiteY1" fmla="*/ 50610 h 2681454"/>
                <a:gd name="connsiteX2" fmla="*/ 2720898 w 2720898"/>
                <a:gd name="connsiteY2" fmla="*/ 2213103 h 2681454"/>
                <a:gd name="connsiteX3" fmla="*/ 0 w 2720898"/>
                <a:gd name="connsiteY3" fmla="*/ 2681454 h 2681454"/>
                <a:gd name="connsiteX0" fmla="*/ 241210 w 2278166"/>
                <a:gd name="connsiteY0" fmla="*/ 2272575 h 2272575"/>
                <a:gd name="connsiteX1" fmla="*/ 159435 w 2278166"/>
                <a:gd name="connsiteY1" fmla="*/ 50610 h 2272575"/>
                <a:gd name="connsiteX2" fmla="*/ 2278166 w 2278166"/>
                <a:gd name="connsiteY2" fmla="*/ 2213103 h 2272575"/>
                <a:gd name="connsiteX3" fmla="*/ 241210 w 2278166"/>
                <a:gd name="connsiteY3" fmla="*/ 2272575 h 2272575"/>
                <a:gd name="connsiteX0" fmla="*/ 0 w 2653990"/>
                <a:gd name="connsiteY0" fmla="*/ 2785531 h 2785531"/>
                <a:gd name="connsiteX1" fmla="*/ 535259 w 2653990"/>
                <a:gd name="connsiteY1" fmla="*/ 50610 h 2785531"/>
                <a:gd name="connsiteX2" fmla="*/ 2653990 w 2653990"/>
                <a:gd name="connsiteY2" fmla="*/ 2213103 h 2785531"/>
                <a:gd name="connsiteX3" fmla="*/ 0 w 2653990"/>
                <a:gd name="connsiteY3" fmla="*/ 2785531 h 2785531"/>
                <a:gd name="connsiteX0" fmla="*/ 0 w 2653990"/>
                <a:gd name="connsiteY0" fmla="*/ 2901494 h 2901494"/>
                <a:gd name="connsiteX1" fmla="*/ 401444 w 2653990"/>
                <a:gd name="connsiteY1" fmla="*/ 47627 h 2901494"/>
                <a:gd name="connsiteX2" fmla="*/ 2653990 w 2653990"/>
                <a:gd name="connsiteY2" fmla="*/ 2329066 h 2901494"/>
                <a:gd name="connsiteX3" fmla="*/ 0 w 2653990"/>
                <a:gd name="connsiteY3" fmla="*/ 2901494 h 2901494"/>
                <a:gd name="connsiteX0" fmla="*/ 0 w 2505307"/>
                <a:gd name="connsiteY0" fmla="*/ 2901494 h 2901494"/>
                <a:gd name="connsiteX1" fmla="*/ 401444 w 2505307"/>
                <a:gd name="connsiteY1" fmla="*/ 47627 h 2901494"/>
                <a:gd name="connsiteX2" fmla="*/ 2505307 w 2505307"/>
                <a:gd name="connsiteY2" fmla="*/ 2329066 h 2901494"/>
                <a:gd name="connsiteX3" fmla="*/ 0 w 2505307"/>
                <a:gd name="connsiteY3" fmla="*/ 2901494 h 2901494"/>
                <a:gd name="connsiteX0" fmla="*/ 0 w 2653990"/>
                <a:gd name="connsiteY0" fmla="*/ 2905078 h 2905078"/>
                <a:gd name="connsiteX1" fmla="*/ 401444 w 2653990"/>
                <a:gd name="connsiteY1" fmla="*/ 51211 h 2905078"/>
                <a:gd name="connsiteX2" fmla="*/ 2653990 w 2653990"/>
                <a:gd name="connsiteY2" fmla="*/ 2191401 h 2905078"/>
                <a:gd name="connsiteX3" fmla="*/ 0 w 2653990"/>
                <a:gd name="connsiteY3" fmla="*/ 2905078 h 2905078"/>
              </a:gdLst>
              <a:ahLst/>
              <a:cxnLst>
                <a:cxn ang="0">
                  <a:pos x="connsiteX0" y="connsiteY0"/>
                </a:cxn>
                <a:cxn ang="0">
                  <a:pos x="connsiteX1" y="connsiteY1"/>
                </a:cxn>
                <a:cxn ang="0">
                  <a:pos x="connsiteX2" y="connsiteY2"/>
                </a:cxn>
                <a:cxn ang="0">
                  <a:pos x="connsiteX3" y="connsiteY3"/>
                </a:cxn>
              </a:cxnLst>
              <a:rect l="l" t="t" r="r" b="b"/>
              <a:pathLst>
                <a:path w="2653990" h="2905078">
                  <a:moveTo>
                    <a:pt x="0" y="2905078"/>
                  </a:moveTo>
                  <a:cubicBezTo>
                    <a:pt x="0" y="1981047"/>
                    <a:pt x="0" y="2499242"/>
                    <a:pt x="401444" y="51211"/>
                  </a:cubicBezTo>
                  <a:cubicBezTo>
                    <a:pt x="2634165" y="-303431"/>
                    <a:pt x="1766849" y="1267370"/>
                    <a:pt x="2653990" y="2191401"/>
                  </a:cubicBezTo>
                  <a:lnTo>
                    <a:pt x="0" y="29050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xplosion: 8 Points 2">
              <a:extLst>
                <a:ext uri="{FF2B5EF4-FFF2-40B4-BE49-F238E27FC236}">
                  <a16:creationId xmlns:a16="http://schemas.microsoft.com/office/drawing/2014/main" id="{E6D616F5-5688-484B-AF41-E0BF9BFB7C32}"/>
                </a:ext>
              </a:extLst>
            </p:cNvPr>
            <p:cNvSpPr/>
            <p:nvPr/>
          </p:nvSpPr>
          <p:spPr>
            <a:xfrm>
              <a:off x="1807000" y="734660"/>
              <a:ext cx="3067940" cy="2603682"/>
            </a:xfrm>
            <a:custGeom>
              <a:avLst/>
              <a:gdLst>
                <a:gd name="connsiteX0" fmla="*/ 10800 w 21600"/>
                <a:gd name="connsiteY0" fmla="*/ 5800 h 21600"/>
                <a:gd name="connsiteX1" fmla="*/ 14522 w 21600"/>
                <a:gd name="connsiteY1" fmla="*/ 0 h 21600"/>
                <a:gd name="connsiteX2" fmla="*/ 14155 w 21600"/>
                <a:gd name="connsiteY2" fmla="*/ 5325 h 21600"/>
                <a:gd name="connsiteX3" fmla="*/ 18380 w 21600"/>
                <a:gd name="connsiteY3" fmla="*/ 4457 h 21600"/>
                <a:gd name="connsiteX4" fmla="*/ 16702 w 21600"/>
                <a:gd name="connsiteY4" fmla="*/ 7315 h 21600"/>
                <a:gd name="connsiteX5" fmla="*/ 21097 w 21600"/>
                <a:gd name="connsiteY5" fmla="*/ 8137 h 21600"/>
                <a:gd name="connsiteX6" fmla="*/ 17607 w 21600"/>
                <a:gd name="connsiteY6" fmla="*/ 10475 h 21600"/>
                <a:gd name="connsiteX7" fmla="*/ 21600 w 21600"/>
                <a:gd name="connsiteY7" fmla="*/ 13290 h 21600"/>
                <a:gd name="connsiteX8" fmla="*/ 16837 w 21600"/>
                <a:gd name="connsiteY8" fmla="*/ 12942 h 21600"/>
                <a:gd name="connsiteX9" fmla="*/ 18145 w 21600"/>
                <a:gd name="connsiteY9" fmla="*/ 18095 h 21600"/>
                <a:gd name="connsiteX10" fmla="*/ 14020 w 21600"/>
                <a:gd name="connsiteY10" fmla="*/ 14457 h 21600"/>
                <a:gd name="connsiteX11" fmla="*/ 13247 w 21600"/>
                <a:gd name="connsiteY11" fmla="*/ 19737 h 21600"/>
                <a:gd name="connsiteX12" fmla="*/ 10532 w 21600"/>
                <a:gd name="connsiteY12" fmla="*/ 14935 h 21600"/>
                <a:gd name="connsiteX13" fmla="*/ 8485 w 21600"/>
                <a:gd name="connsiteY13" fmla="*/ 21600 h 21600"/>
                <a:gd name="connsiteX14" fmla="*/ 7715 w 21600"/>
                <a:gd name="connsiteY14" fmla="*/ 15627 h 21600"/>
                <a:gd name="connsiteX15" fmla="*/ 4762 w 21600"/>
                <a:gd name="connsiteY15" fmla="*/ 17617 h 21600"/>
                <a:gd name="connsiteX16" fmla="*/ 5667 w 21600"/>
                <a:gd name="connsiteY16" fmla="*/ 13937 h 21600"/>
                <a:gd name="connsiteX17" fmla="*/ 135 w 21600"/>
                <a:gd name="connsiteY17" fmla="*/ 14587 h 21600"/>
                <a:gd name="connsiteX18" fmla="*/ 3722 w 21600"/>
                <a:gd name="connsiteY18" fmla="*/ 11775 h 21600"/>
                <a:gd name="connsiteX19" fmla="*/ 0 w 21600"/>
                <a:gd name="connsiteY19" fmla="*/ 8615 h 21600"/>
                <a:gd name="connsiteX20" fmla="*/ 4627 w 21600"/>
                <a:gd name="connsiteY20" fmla="*/ 7617 h 21600"/>
                <a:gd name="connsiteX21" fmla="*/ 370 w 21600"/>
                <a:gd name="connsiteY21" fmla="*/ 2295 h 21600"/>
                <a:gd name="connsiteX22" fmla="*/ 7312 w 21600"/>
                <a:gd name="connsiteY22" fmla="*/ 6320 h 21600"/>
                <a:gd name="connsiteX23" fmla="*/ 8352 w 21600"/>
                <a:gd name="connsiteY23" fmla="*/ 2295 h 21600"/>
                <a:gd name="connsiteX24" fmla="*/ 10800 w 21600"/>
                <a:gd name="connsiteY24" fmla="*/ 5800 h 21600"/>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695 w 21600"/>
                <a:gd name="connsiteY21" fmla="*/ 4981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4390 w 21600"/>
                <a:gd name="connsiteY21" fmla="*/ 470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4432 w 21600"/>
                <a:gd name="connsiteY18" fmla="*/ 9545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366 w 21166"/>
                <a:gd name="connsiteY0" fmla="*/ 3666 h 17603"/>
                <a:gd name="connsiteX1" fmla="*/ 13311 w 21166"/>
                <a:gd name="connsiteY1" fmla="*/ 0 h 17603"/>
                <a:gd name="connsiteX2" fmla="*/ 13721 w 21166"/>
                <a:gd name="connsiteY2" fmla="*/ 3191 h 17603"/>
                <a:gd name="connsiteX3" fmla="*/ 17946 w 21166"/>
                <a:gd name="connsiteY3" fmla="*/ 2323 h 17603"/>
                <a:gd name="connsiteX4" fmla="*/ 16389 w 21166"/>
                <a:gd name="connsiteY4" fmla="*/ 5514 h 17603"/>
                <a:gd name="connsiteX5" fmla="*/ 20663 w 21166"/>
                <a:gd name="connsiteY5" fmla="*/ 6003 h 17603"/>
                <a:gd name="connsiteX6" fmla="*/ 17173 w 21166"/>
                <a:gd name="connsiteY6" fmla="*/ 8341 h 17603"/>
                <a:gd name="connsiteX7" fmla="*/ 21166 w 21166"/>
                <a:gd name="connsiteY7" fmla="*/ 11156 h 17603"/>
                <a:gd name="connsiteX8" fmla="*/ 17130 w 21166"/>
                <a:gd name="connsiteY8" fmla="*/ 11505 h 17603"/>
                <a:gd name="connsiteX9" fmla="*/ 17711 w 21166"/>
                <a:gd name="connsiteY9" fmla="*/ 15961 h 17603"/>
                <a:gd name="connsiteX10" fmla="*/ 13980 w 21166"/>
                <a:gd name="connsiteY10" fmla="*/ 13384 h 17603"/>
                <a:gd name="connsiteX11" fmla="*/ 12813 w 21166"/>
                <a:gd name="connsiteY11" fmla="*/ 17603 h 17603"/>
                <a:gd name="connsiteX12" fmla="*/ 10280 w 21166"/>
                <a:gd name="connsiteY12" fmla="*/ 13468 h 17603"/>
                <a:gd name="connsiteX13" fmla="*/ 8433 w 21166"/>
                <a:gd name="connsiteY13" fmla="*/ 16473 h 17603"/>
                <a:gd name="connsiteX14" fmla="*/ 7281 w 21166"/>
                <a:gd name="connsiteY14" fmla="*/ 13493 h 17603"/>
                <a:gd name="connsiteX15" fmla="*/ 4328 w 21166"/>
                <a:gd name="connsiteY15" fmla="*/ 15483 h 17603"/>
                <a:gd name="connsiteX16" fmla="*/ 4597 w 21166"/>
                <a:gd name="connsiteY16" fmla="*/ 12409 h 17603"/>
                <a:gd name="connsiteX17" fmla="*/ 65 w 21166"/>
                <a:gd name="connsiteY17" fmla="*/ 12392 h 17603"/>
                <a:gd name="connsiteX18" fmla="*/ 3998 w 21166"/>
                <a:gd name="connsiteY18" fmla="*/ 9545 h 17603"/>
                <a:gd name="connsiteX19" fmla="*/ 0 w 21166"/>
                <a:gd name="connsiteY19" fmla="*/ 6641 h 17603"/>
                <a:gd name="connsiteX20" fmla="*/ 4072 w 21166"/>
                <a:gd name="connsiteY20" fmla="*/ 6180 h 17603"/>
                <a:gd name="connsiteX21" fmla="*/ 3956 w 21166"/>
                <a:gd name="connsiteY21" fmla="*/ 2571 h 17603"/>
                <a:gd name="connsiteX22" fmla="*/ 6878 w 21166"/>
                <a:gd name="connsiteY22" fmla="*/ 4186 h 17603"/>
                <a:gd name="connsiteX23" fmla="*/ 7918 w 21166"/>
                <a:gd name="connsiteY23" fmla="*/ 161 h 17603"/>
                <a:gd name="connsiteX24" fmla="*/ 10366 w 21166"/>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7567 w 21560"/>
                <a:gd name="connsiteY6" fmla="*/ 8341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040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34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4939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4939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5042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5042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483 w 21560"/>
                <a:gd name="connsiteY20" fmla="*/ 5145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8589 h 17603"/>
                <a:gd name="connsiteX19" fmla="*/ 0 w 21560"/>
                <a:gd name="connsiteY19" fmla="*/ 6609 h 17603"/>
                <a:gd name="connsiteX20" fmla="*/ 3483 w 21560"/>
                <a:gd name="connsiteY20" fmla="*/ 5145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6985"/>
                <a:gd name="connsiteX1" fmla="*/ 13705 w 21560"/>
                <a:gd name="connsiteY1" fmla="*/ 0 h 16985"/>
                <a:gd name="connsiteX2" fmla="*/ 14115 w 21560"/>
                <a:gd name="connsiteY2" fmla="*/ 3191 h 16985"/>
                <a:gd name="connsiteX3" fmla="*/ 18340 w 21560"/>
                <a:gd name="connsiteY3" fmla="*/ 2323 h 16985"/>
                <a:gd name="connsiteX4" fmla="*/ 17842 w 21560"/>
                <a:gd name="connsiteY4" fmla="*/ 5274 h 16985"/>
                <a:gd name="connsiteX5" fmla="*/ 21057 w 21560"/>
                <a:gd name="connsiteY5" fmla="*/ 6003 h 16985"/>
                <a:gd name="connsiteX6" fmla="*/ 19054 w 21560"/>
                <a:gd name="connsiteY6" fmla="*/ 8615 h 16985"/>
                <a:gd name="connsiteX7" fmla="*/ 21560 w 21560"/>
                <a:gd name="connsiteY7" fmla="*/ 11156 h 16985"/>
                <a:gd name="connsiteX8" fmla="*/ 17524 w 21560"/>
                <a:gd name="connsiteY8" fmla="*/ 11505 h 16985"/>
                <a:gd name="connsiteX9" fmla="*/ 18105 w 21560"/>
                <a:gd name="connsiteY9" fmla="*/ 15961 h 16985"/>
                <a:gd name="connsiteX10" fmla="*/ 14374 w 21560"/>
                <a:gd name="connsiteY10" fmla="*/ 13384 h 16985"/>
                <a:gd name="connsiteX11" fmla="*/ 12910 w 21560"/>
                <a:gd name="connsiteY11" fmla="*/ 16985 h 16985"/>
                <a:gd name="connsiteX12" fmla="*/ 10674 w 21560"/>
                <a:gd name="connsiteY12" fmla="*/ 13468 h 16985"/>
                <a:gd name="connsiteX13" fmla="*/ 8827 w 21560"/>
                <a:gd name="connsiteY13" fmla="*/ 16473 h 16985"/>
                <a:gd name="connsiteX14" fmla="*/ 7675 w 21560"/>
                <a:gd name="connsiteY14" fmla="*/ 13493 h 16985"/>
                <a:gd name="connsiteX15" fmla="*/ 4722 w 21560"/>
                <a:gd name="connsiteY15" fmla="*/ 15483 h 16985"/>
                <a:gd name="connsiteX16" fmla="*/ 4483 w 21560"/>
                <a:gd name="connsiteY16" fmla="*/ 12512 h 16985"/>
                <a:gd name="connsiteX17" fmla="*/ 459 w 21560"/>
                <a:gd name="connsiteY17" fmla="*/ 12392 h 16985"/>
                <a:gd name="connsiteX18" fmla="*/ 2760 w 21560"/>
                <a:gd name="connsiteY18" fmla="*/ 8589 h 16985"/>
                <a:gd name="connsiteX19" fmla="*/ 0 w 21560"/>
                <a:gd name="connsiteY19" fmla="*/ 6609 h 16985"/>
                <a:gd name="connsiteX20" fmla="*/ 3483 w 21560"/>
                <a:gd name="connsiteY20" fmla="*/ 5145 h 16985"/>
                <a:gd name="connsiteX21" fmla="*/ 3333 w 21560"/>
                <a:gd name="connsiteY21" fmla="*/ 2125 h 16985"/>
                <a:gd name="connsiteX22" fmla="*/ 7272 w 21560"/>
                <a:gd name="connsiteY22" fmla="*/ 4186 h 16985"/>
                <a:gd name="connsiteX23" fmla="*/ 8312 w 21560"/>
                <a:gd name="connsiteY23" fmla="*/ 161 h 16985"/>
                <a:gd name="connsiteX24" fmla="*/ 10760 w 21560"/>
                <a:gd name="connsiteY24" fmla="*/ 3666 h 16985"/>
                <a:gd name="connsiteX0" fmla="*/ 10760 w 21560"/>
                <a:gd name="connsiteY0" fmla="*/ 3666 h 16986"/>
                <a:gd name="connsiteX1" fmla="*/ 13705 w 21560"/>
                <a:gd name="connsiteY1" fmla="*/ 0 h 16986"/>
                <a:gd name="connsiteX2" fmla="*/ 14115 w 21560"/>
                <a:gd name="connsiteY2" fmla="*/ 3191 h 16986"/>
                <a:gd name="connsiteX3" fmla="*/ 18340 w 21560"/>
                <a:gd name="connsiteY3" fmla="*/ 2323 h 16986"/>
                <a:gd name="connsiteX4" fmla="*/ 17842 w 21560"/>
                <a:gd name="connsiteY4" fmla="*/ 5274 h 16986"/>
                <a:gd name="connsiteX5" fmla="*/ 21057 w 21560"/>
                <a:gd name="connsiteY5" fmla="*/ 6003 h 16986"/>
                <a:gd name="connsiteX6" fmla="*/ 19054 w 21560"/>
                <a:gd name="connsiteY6" fmla="*/ 8615 h 16986"/>
                <a:gd name="connsiteX7" fmla="*/ 21560 w 21560"/>
                <a:gd name="connsiteY7" fmla="*/ 11156 h 16986"/>
                <a:gd name="connsiteX8" fmla="*/ 17524 w 21560"/>
                <a:gd name="connsiteY8" fmla="*/ 11505 h 16986"/>
                <a:gd name="connsiteX9" fmla="*/ 18105 w 21560"/>
                <a:gd name="connsiteY9" fmla="*/ 15961 h 16986"/>
                <a:gd name="connsiteX10" fmla="*/ 14374 w 21560"/>
                <a:gd name="connsiteY10" fmla="*/ 13384 h 16986"/>
                <a:gd name="connsiteX11" fmla="*/ 12910 w 21560"/>
                <a:gd name="connsiteY11" fmla="*/ 16985 h 16986"/>
                <a:gd name="connsiteX12" fmla="*/ 10674 w 21560"/>
                <a:gd name="connsiteY12" fmla="*/ 13468 h 16986"/>
                <a:gd name="connsiteX13" fmla="*/ 8827 w 21560"/>
                <a:gd name="connsiteY13" fmla="*/ 16473 h 16986"/>
                <a:gd name="connsiteX14" fmla="*/ 7675 w 21560"/>
                <a:gd name="connsiteY14" fmla="*/ 13493 h 16986"/>
                <a:gd name="connsiteX15" fmla="*/ 4722 w 21560"/>
                <a:gd name="connsiteY15" fmla="*/ 15483 h 16986"/>
                <a:gd name="connsiteX16" fmla="*/ 4483 w 21560"/>
                <a:gd name="connsiteY16" fmla="*/ 12512 h 16986"/>
                <a:gd name="connsiteX17" fmla="*/ 459 w 21560"/>
                <a:gd name="connsiteY17" fmla="*/ 12392 h 16986"/>
                <a:gd name="connsiteX18" fmla="*/ 2760 w 21560"/>
                <a:gd name="connsiteY18" fmla="*/ 8589 h 16986"/>
                <a:gd name="connsiteX19" fmla="*/ 0 w 21560"/>
                <a:gd name="connsiteY19" fmla="*/ 6609 h 16986"/>
                <a:gd name="connsiteX20" fmla="*/ 3483 w 21560"/>
                <a:gd name="connsiteY20" fmla="*/ 5145 h 16986"/>
                <a:gd name="connsiteX21" fmla="*/ 3333 w 21560"/>
                <a:gd name="connsiteY21" fmla="*/ 2125 h 16986"/>
                <a:gd name="connsiteX22" fmla="*/ 7272 w 21560"/>
                <a:gd name="connsiteY22" fmla="*/ 4186 h 16986"/>
                <a:gd name="connsiteX23" fmla="*/ 8312 w 21560"/>
                <a:gd name="connsiteY23" fmla="*/ 161 h 16986"/>
                <a:gd name="connsiteX24" fmla="*/ 10760 w 21560"/>
                <a:gd name="connsiteY24" fmla="*/ 3666 h 16986"/>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674 w 21560"/>
                <a:gd name="connsiteY12" fmla="*/ 13468 h 16988"/>
                <a:gd name="connsiteX13" fmla="*/ 8827 w 21560"/>
                <a:gd name="connsiteY13" fmla="*/ 16473 h 16988"/>
                <a:gd name="connsiteX14" fmla="*/ 7675 w 21560"/>
                <a:gd name="connsiteY14" fmla="*/ 1349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716 w 21560"/>
                <a:gd name="connsiteY12" fmla="*/ 13983 h 16988"/>
                <a:gd name="connsiteX13" fmla="*/ 8827 w 21560"/>
                <a:gd name="connsiteY13" fmla="*/ 16473 h 16988"/>
                <a:gd name="connsiteX14" fmla="*/ 7675 w 21560"/>
                <a:gd name="connsiteY14" fmla="*/ 1349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560" h="16988">
                  <a:moveTo>
                    <a:pt x="10760" y="3666"/>
                  </a:moveTo>
                  <a:lnTo>
                    <a:pt x="13705" y="0"/>
                  </a:lnTo>
                  <a:cubicBezTo>
                    <a:pt x="13678" y="-21"/>
                    <a:pt x="14101" y="3212"/>
                    <a:pt x="14115" y="3191"/>
                  </a:cubicBezTo>
                  <a:lnTo>
                    <a:pt x="18340" y="2323"/>
                  </a:lnTo>
                  <a:lnTo>
                    <a:pt x="17842" y="5274"/>
                  </a:lnTo>
                  <a:lnTo>
                    <a:pt x="21057" y="6003"/>
                  </a:lnTo>
                  <a:lnTo>
                    <a:pt x="19054" y="8615"/>
                  </a:lnTo>
                  <a:lnTo>
                    <a:pt x="21560" y="11156"/>
                  </a:lnTo>
                  <a:lnTo>
                    <a:pt x="17524" y="11505"/>
                  </a:lnTo>
                  <a:cubicBezTo>
                    <a:pt x="17718" y="12990"/>
                    <a:pt x="17911" y="14476"/>
                    <a:pt x="18105" y="15961"/>
                  </a:cubicBezTo>
                  <a:lnTo>
                    <a:pt x="14586" y="13933"/>
                  </a:lnTo>
                  <a:cubicBezTo>
                    <a:pt x="14098" y="15133"/>
                    <a:pt x="12974" y="17089"/>
                    <a:pt x="12910" y="16985"/>
                  </a:cubicBezTo>
                  <a:cubicBezTo>
                    <a:pt x="12928" y="17048"/>
                    <a:pt x="11461" y="15155"/>
                    <a:pt x="10716" y="13983"/>
                  </a:cubicBezTo>
                  <a:lnTo>
                    <a:pt x="8827" y="16473"/>
                  </a:lnTo>
                  <a:cubicBezTo>
                    <a:pt x="8815" y="16355"/>
                    <a:pt x="7604" y="13922"/>
                    <a:pt x="7633" y="13973"/>
                  </a:cubicBezTo>
                  <a:cubicBezTo>
                    <a:pt x="7638" y="13970"/>
                    <a:pt x="4812" y="15569"/>
                    <a:pt x="4722" y="15483"/>
                  </a:cubicBezTo>
                  <a:cubicBezTo>
                    <a:pt x="4704" y="15520"/>
                    <a:pt x="4443" y="12404"/>
                    <a:pt x="4483" y="12512"/>
                  </a:cubicBezTo>
                  <a:lnTo>
                    <a:pt x="459" y="12392"/>
                  </a:lnTo>
                  <a:lnTo>
                    <a:pt x="2760" y="8589"/>
                  </a:lnTo>
                  <a:lnTo>
                    <a:pt x="0" y="6609"/>
                  </a:lnTo>
                  <a:cubicBezTo>
                    <a:pt x="130" y="6692"/>
                    <a:pt x="3532" y="5193"/>
                    <a:pt x="3483" y="5145"/>
                  </a:cubicBezTo>
                  <a:cubicBezTo>
                    <a:pt x="3518" y="5263"/>
                    <a:pt x="3335" y="2114"/>
                    <a:pt x="3333" y="2125"/>
                  </a:cubicBezTo>
                  <a:cubicBezTo>
                    <a:pt x="3384" y="2128"/>
                    <a:pt x="6298" y="3648"/>
                    <a:pt x="7272" y="4186"/>
                  </a:cubicBezTo>
                  <a:lnTo>
                    <a:pt x="8312" y="161"/>
                  </a:lnTo>
                  <a:lnTo>
                    <a:pt x="10760" y="3666"/>
                  </a:lnTo>
                  <a:close/>
                </a:path>
              </a:pathLst>
            </a:custGeom>
            <a:solidFill>
              <a:srgbClr val="00ABCF"/>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br>
                <a:rPr lang="en-US" sz="2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Fun Fact</a:t>
              </a:r>
              <a:br>
                <a:rPr lang="en-US" sz="2200" b="1" dirty="0">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This glycerin is the</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same anti-freeze as</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people use in their</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car radiator!</a:t>
              </a:r>
            </a:p>
            <a:p>
              <a:pPr algn="ctr"/>
              <a:endParaRPr lang="en-GB" sz="1600" dirty="0">
                <a:latin typeface="Arial" panose="020B0604020202020204" pitchFamily="34" charset="0"/>
                <a:cs typeface="Arial" panose="020B0604020202020204" pitchFamily="34" charset="0"/>
              </a:endParaRPr>
            </a:p>
          </p:txBody>
        </p:sp>
      </p:grpSp>
      <p:sp>
        <p:nvSpPr>
          <p:cNvPr id="12" name="Down Arrow 11">
            <a:extLst>
              <a:ext uri="{FF2B5EF4-FFF2-40B4-BE49-F238E27FC236}">
                <a16:creationId xmlns:a16="http://schemas.microsoft.com/office/drawing/2014/main" id="{72CC9C4D-707C-6F43-AF3C-5FD1E14ECF59}"/>
              </a:ext>
            </a:extLst>
          </p:cNvPr>
          <p:cNvSpPr/>
          <p:nvPr/>
        </p:nvSpPr>
        <p:spPr>
          <a:xfrm rot="18103581">
            <a:off x="5499636" y="1873453"/>
            <a:ext cx="167142" cy="3204663"/>
          </a:xfrm>
          <a:prstGeom prst="downArrow">
            <a:avLst>
              <a:gd name="adj1" fmla="val 46513"/>
              <a:gd name="adj2" fmla="val 50000"/>
            </a:avLst>
          </a:prstGeom>
          <a:solidFill>
            <a:srgbClr val="9960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9476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par>
                                <p:cTn id="26" presetID="22" presetClass="entr" presetSubtype="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E08A75C-42FF-7540-9872-11242596749E}"/>
              </a:ext>
            </a:extLst>
          </p:cNvPr>
          <p:cNvSpPr txBox="1"/>
          <p:nvPr/>
        </p:nvSpPr>
        <p:spPr>
          <a:xfrm>
            <a:off x="7596437" y="822526"/>
            <a:ext cx="3748597" cy="2254463"/>
          </a:xfrm>
          <a:prstGeom prst="rect">
            <a:avLst/>
          </a:prstGeom>
          <a:noFill/>
        </p:spPr>
        <p:txBody>
          <a:bodyPr wrap="square" rtlCol="0">
            <a:spAutoFit/>
          </a:bodyPr>
          <a:lstStyle/>
          <a:p>
            <a:pPr>
              <a:spcBef>
                <a:spcPts val="1500"/>
              </a:spcBef>
            </a:pPr>
            <a:r>
              <a:rPr lang="en-US" dirty="0">
                <a:solidFill>
                  <a:srgbClr val="63666A"/>
                </a:solidFill>
                <a:latin typeface="Arial" panose="020B0604020202020204" pitchFamily="34" charset="0"/>
                <a:cs typeface="Arial" panose="020B0604020202020204" pitchFamily="34" charset="0"/>
              </a:rPr>
              <a:t>Some mosquitoes prefer fresh (or brackish) water and others stagnant water, to lay their eggs in.</a:t>
            </a:r>
          </a:p>
          <a:p>
            <a:pPr>
              <a:spcBef>
                <a:spcPts val="1500"/>
              </a:spcBef>
            </a:pPr>
            <a:r>
              <a:rPr lang="en-US" dirty="0">
                <a:solidFill>
                  <a:srgbClr val="63666A"/>
                </a:solidFill>
                <a:latin typeface="Arial" panose="020B0604020202020204" pitchFamily="34" charset="0"/>
                <a:cs typeface="Arial" panose="020B0604020202020204" pitchFamily="34" charset="0"/>
              </a:rPr>
              <a:t>Depending on the species, mosquitoes can be active both during the day and at nighttime.</a:t>
            </a:r>
          </a:p>
          <a:p>
            <a:endParaRPr lang="en-US" sz="2000" dirty="0">
              <a:solidFill>
                <a:srgbClr val="AB710A"/>
              </a:solidFill>
            </a:endParaRPr>
          </a:p>
        </p:txBody>
      </p:sp>
      <p:pic>
        <p:nvPicPr>
          <p:cNvPr id="4" name="Picture 3" descr="A picture containing grass, outdoor, plant&#10;&#10;Description automatically generated">
            <a:extLst>
              <a:ext uri="{FF2B5EF4-FFF2-40B4-BE49-F238E27FC236}">
                <a16:creationId xmlns:a16="http://schemas.microsoft.com/office/drawing/2014/main" id="{DED19A59-8799-344B-A994-921DADE82C0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708"/>
          <a:stretch/>
        </p:blipFill>
        <p:spPr>
          <a:xfrm>
            <a:off x="468869" y="409903"/>
            <a:ext cx="6492283" cy="5998989"/>
          </a:xfrm>
          <a:prstGeom prst="rect">
            <a:avLst/>
          </a:prstGeom>
        </p:spPr>
      </p:pic>
      <p:sp>
        <p:nvSpPr>
          <p:cNvPr id="6" name="Explosion: 8 Points 2">
            <a:extLst>
              <a:ext uri="{FF2B5EF4-FFF2-40B4-BE49-F238E27FC236}">
                <a16:creationId xmlns:a16="http://schemas.microsoft.com/office/drawing/2014/main" id="{864E7847-9695-4553-BABA-FF7A4D4AF80F}"/>
              </a:ext>
            </a:extLst>
          </p:cNvPr>
          <p:cNvSpPr/>
          <p:nvPr/>
        </p:nvSpPr>
        <p:spPr>
          <a:xfrm>
            <a:off x="7596436" y="2921224"/>
            <a:ext cx="3748597" cy="3114095"/>
          </a:xfrm>
          <a:custGeom>
            <a:avLst/>
            <a:gdLst>
              <a:gd name="connsiteX0" fmla="*/ 10800 w 21600"/>
              <a:gd name="connsiteY0" fmla="*/ 5800 h 21600"/>
              <a:gd name="connsiteX1" fmla="*/ 14522 w 21600"/>
              <a:gd name="connsiteY1" fmla="*/ 0 h 21600"/>
              <a:gd name="connsiteX2" fmla="*/ 14155 w 21600"/>
              <a:gd name="connsiteY2" fmla="*/ 5325 h 21600"/>
              <a:gd name="connsiteX3" fmla="*/ 18380 w 21600"/>
              <a:gd name="connsiteY3" fmla="*/ 4457 h 21600"/>
              <a:gd name="connsiteX4" fmla="*/ 16702 w 21600"/>
              <a:gd name="connsiteY4" fmla="*/ 7315 h 21600"/>
              <a:gd name="connsiteX5" fmla="*/ 21097 w 21600"/>
              <a:gd name="connsiteY5" fmla="*/ 8137 h 21600"/>
              <a:gd name="connsiteX6" fmla="*/ 17607 w 21600"/>
              <a:gd name="connsiteY6" fmla="*/ 10475 h 21600"/>
              <a:gd name="connsiteX7" fmla="*/ 21600 w 21600"/>
              <a:gd name="connsiteY7" fmla="*/ 13290 h 21600"/>
              <a:gd name="connsiteX8" fmla="*/ 16837 w 21600"/>
              <a:gd name="connsiteY8" fmla="*/ 12942 h 21600"/>
              <a:gd name="connsiteX9" fmla="*/ 18145 w 21600"/>
              <a:gd name="connsiteY9" fmla="*/ 18095 h 21600"/>
              <a:gd name="connsiteX10" fmla="*/ 14020 w 21600"/>
              <a:gd name="connsiteY10" fmla="*/ 14457 h 21600"/>
              <a:gd name="connsiteX11" fmla="*/ 13247 w 21600"/>
              <a:gd name="connsiteY11" fmla="*/ 19737 h 21600"/>
              <a:gd name="connsiteX12" fmla="*/ 10532 w 21600"/>
              <a:gd name="connsiteY12" fmla="*/ 14935 h 21600"/>
              <a:gd name="connsiteX13" fmla="*/ 8485 w 21600"/>
              <a:gd name="connsiteY13" fmla="*/ 21600 h 21600"/>
              <a:gd name="connsiteX14" fmla="*/ 7715 w 21600"/>
              <a:gd name="connsiteY14" fmla="*/ 15627 h 21600"/>
              <a:gd name="connsiteX15" fmla="*/ 4762 w 21600"/>
              <a:gd name="connsiteY15" fmla="*/ 17617 h 21600"/>
              <a:gd name="connsiteX16" fmla="*/ 5667 w 21600"/>
              <a:gd name="connsiteY16" fmla="*/ 13937 h 21600"/>
              <a:gd name="connsiteX17" fmla="*/ 135 w 21600"/>
              <a:gd name="connsiteY17" fmla="*/ 14587 h 21600"/>
              <a:gd name="connsiteX18" fmla="*/ 3722 w 21600"/>
              <a:gd name="connsiteY18" fmla="*/ 11775 h 21600"/>
              <a:gd name="connsiteX19" fmla="*/ 0 w 21600"/>
              <a:gd name="connsiteY19" fmla="*/ 8615 h 21600"/>
              <a:gd name="connsiteX20" fmla="*/ 4627 w 21600"/>
              <a:gd name="connsiteY20" fmla="*/ 7617 h 21600"/>
              <a:gd name="connsiteX21" fmla="*/ 370 w 21600"/>
              <a:gd name="connsiteY21" fmla="*/ 2295 h 21600"/>
              <a:gd name="connsiteX22" fmla="*/ 7312 w 21600"/>
              <a:gd name="connsiteY22" fmla="*/ 6320 h 21600"/>
              <a:gd name="connsiteX23" fmla="*/ 8352 w 21600"/>
              <a:gd name="connsiteY23" fmla="*/ 2295 h 21600"/>
              <a:gd name="connsiteX24" fmla="*/ 10800 w 21600"/>
              <a:gd name="connsiteY24" fmla="*/ 5800 h 21600"/>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695 w 21600"/>
              <a:gd name="connsiteY21" fmla="*/ 4981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4390 w 21600"/>
              <a:gd name="connsiteY21" fmla="*/ 470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4432 w 21600"/>
              <a:gd name="connsiteY18" fmla="*/ 9545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366 w 21166"/>
              <a:gd name="connsiteY0" fmla="*/ 3666 h 17603"/>
              <a:gd name="connsiteX1" fmla="*/ 13311 w 21166"/>
              <a:gd name="connsiteY1" fmla="*/ 0 h 17603"/>
              <a:gd name="connsiteX2" fmla="*/ 13721 w 21166"/>
              <a:gd name="connsiteY2" fmla="*/ 3191 h 17603"/>
              <a:gd name="connsiteX3" fmla="*/ 17946 w 21166"/>
              <a:gd name="connsiteY3" fmla="*/ 2323 h 17603"/>
              <a:gd name="connsiteX4" fmla="*/ 16389 w 21166"/>
              <a:gd name="connsiteY4" fmla="*/ 5514 h 17603"/>
              <a:gd name="connsiteX5" fmla="*/ 20663 w 21166"/>
              <a:gd name="connsiteY5" fmla="*/ 6003 h 17603"/>
              <a:gd name="connsiteX6" fmla="*/ 17173 w 21166"/>
              <a:gd name="connsiteY6" fmla="*/ 8341 h 17603"/>
              <a:gd name="connsiteX7" fmla="*/ 21166 w 21166"/>
              <a:gd name="connsiteY7" fmla="*/ 11156 h 17603"/>
              <a:gd name="connsiteX8" fmla="*/ 17130 w 21166"/>
              <a:gd name="connsiteY8" fmla="*/ 11505 h 17603"/>
              <a:gd name="connsiteX9" fmla="*/ 17711 w 21166"/>
              <a:gd name="connsiteY9" fmla="*/ 15961 h 17603"/>
              <a:gd name="connsiteX10" fmla="*/ 13980 w 21166"/>
              <a:gd name="connsiteY10" fmla="*/ 13384 h 17603"/>
              <a:gd name="connsiteX11" fmla="*/ 12813 w 21166"/>
              <a:gd name="connsiteY11" fmla="*/ 17603 h 17603"/>
              <a:gd name="connsiteX12" fmla="*/ 10280 w 21166"/>
              <a:gd name="connsiteY12" fmla="*/ 13468 h 17603"/>
              <a:gd name="connsiteX13" fmla="*/ 8433 w 21166"/>
              <a:gd name="connsiteY13" fmla="*/ 16473 h 17603"/>
              <a:gd name="connsiteX14" fmla="*/ 7281 w 21166"/>
              <a:gd name="connsiteY14" fmla="*/ 13493 h 17603"/>
              <a:gd name="connsiteX15" fmla="*/ 4328 w 21166"/>
              <a:gd name="connsiteY15" fmla="*/ 15483 h 17603"/>
              <a:gd name="connsiteX16" fmla="*/ 4597 w 21166"/>
              <a:gd name="connsiteY16" fmla="*/ 12409 h 17603"/>
              <a:gd name="connsiteX17" fmla="*/ 65 w 21166"/>
              <a:gd name="connsiteY17" fmla="*/ 12392 h 17603"/>
              <a:gd name="connsiteX18" fmla="*/ 3998 w 21166"/>
              <a:gd name="connsiteY18" fmla="*/ 9545 h 17603"/>
              <a:gd name="connsiteX19" fmla="*/ 0 w 21166"/>
              <a:gd name="connsiteY19" fmla="*/ 6641 h 17603"/>
              <a:gd name="connsiteX20" fmla="*/ 4072 w 21166"/>
              <a:gd name="connsiteY20" fmla="*/ 6180 h 17603"/>
              <a:gd name="connsiteX21" fmla="*/ 3956 w 21166"/>
              <a:gd name="connsiteY21" fmla="*/ 2571 h 17603"/>
              <a:gd name="connsiteX22" fmla="*/ 6878 w 21166"/>
              <a:gd name="connsiteY22" fmla="*/ 4186 h 17603"/>
              <a:gd name="connsiteX23" fmla="*/ 7918 w 21166"/>
              <a:gd name="connsiteY23" fmla="*/ 161 h 17603"/>
              <a:gd name="connsiteX24" fmla="*/ 10366 w 21166"/>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7567 w 21560"/>
              <a:gd name="connsiteY6" fmla="*/ 8341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040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34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561 w 21560"/>
              <a:gd name="connsiteY20" fmla="*/ 56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561 w 21560"/>
              <a:gd name="connsiteY20" fmla="*/ 56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561 w 21560"/>
              <a:gd name="connsiteY20" fmla="*/ 56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845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561 w 21560"/>
              <a:gd name="connsiteY20" fmla="*/ 56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845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502 w 21560"/>
              <a:gd name="connsiteY20" fmla="*/ 5704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845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72 w 21560"/>
              <a:gd name="connsiteY20" fmla="*/ 5728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845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72 w 21560"/>
              <a:gd name="connsiteY20" fmla="*/ 5728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845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502 w 21560"/>
              <a:gd name="connsiteY20" fmla="*/ 580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845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502 w 21560"/>
              <a:gd name="connsiteY20" fmla="*/ 5872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845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43 w 21560"/>
              <a:gd name="connsiteY20" fmla="*/ 5584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845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502 w 21560"/>
              <a:gd name="connsiteY20" fmla="*/ 56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845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412 w 21560"/>
              <a:gd name="connsiteY18" fmla="*/ 9545 h 17603"/>
              <a:gd name="connsiteX19" fmla="*/ 0 w 21560"/>
              <a:gd name="connsiteY19" fmla="*/ 6609 h 17603"/>
              <a:gd name="connsiteX20" fmla="*/ 4502 w 21560"/>
              <a:gd name="connsiteY20" fmla="*/ 56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9297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412 w 21560"/>
              <a:gd name="connsiteY18" fmla="*/ 9545 h 17603"/>
              <a:gd name="connsiteX19" fmla="*/ 0 w 21560"/>
              <a:gd name="connsiteY19" fmla="*/ 6609 h 17603"/>
              <a:gd name="connsiteX20" fmla="*/ 4502 w 21560"/>
              <a:gd name="connsiteY20" fmla="*/ 56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9297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2621 w 21560"/>
              <a:gd name="connsiteY18" fmla="*/ 9501 h 17603"/>
              <a:gd name="connsiteX19" fmla="*/ 0 w 21560"/>
              <a:gd name="connsiteY19" fmla="*/ 6609 h 17603"/>
              <a:gd name="connsiteX20" fmla="*/ 4502 w 21560"/>
              <a:gd name="connsiteY20" fmla="*/ 56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9297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2621 w 21560"/>
              <a:gd name="connsiteY18" fmla="*/ 9501 h 17603"/>
              <a:gd name="connsiteX19" fmla="*/ 0 w 21560"/>
              <a:gd name="connsiteY19" fmla="*/ 6609 h 17603"/>
              <a:gd name="connsiteX20" fmla="*/ 4502 w 21560"/>
              <a:gd name="connsiteY20" fmla="*/ 56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9297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2621 w 21560"/>
              <a:gd name="connsiteY18" fmla="*/ 9501 h 17603"/>
              <a:gd name="connsiteX19" fmla="*/ 0 w 21560"/>
              <a:gd name="connsiteY19" fmla="*/ 6609 h 17603"/>
              <a:gd name="connsiteX20" fmla="*/ 4502 w 21560"/>
              <a:gd name="connsiteY20" fmla="*/ 5680 h 17603"/>
              <a:gd name="connsiteX21" fmla="*/ 4350 w 21560"/>
              <a:gd name="connsiteY21" fmla="*/ 2571 h 17603"/>
              <a:gd name="connsiteX22" fmla="*/ 7039 w 21560"/>
              <a:gd name="connsiteY22" fmla="*/ 3750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9297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860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2621 w 21560"/>
              <a:gd name="connsiteY18" fmla="*/ 9501 h 17603"/>
              <a:gd name="connsiteX19" fmla="*/ 0 w 21560"/>
              <a:gd name="connsiteY19" fmla="*/ 6609 h 17603"/>
              <a:gd name="connsiteX20" fmla="*/ 4502 w 21560"/>
              <a:gd name="connsiteY20" fmla="*/ 5680 h 17603"/>
              <a:gd name="connsiteX21" fmla="*/ 4350 w 21560"/>
              <a:gd name="connsiteY21" fmla="*/ 2571 h 17603"/>
              <a:gd name="connsiteX22" fmla="*/ 7039 w 21560"/>
              <a:gd name="connsiteY22" fmla="*/ 3750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9297 w 21560"/>
              <a:gd name="connsiteY6" fmla="*/ 8475 h 17603"/>
              <a:gd name="connsiteX7" fmla="*/ 21560 w 21560"/>
              <a:gd name="connsiteY7" fmla="*/ 11156 h 17603"/>
              <a:gd name="connsiteX8" fmla="*/ 17524 w 21560"/>
              <a:gd name="connsiteY8" fmla="*/ 11505 h 17603"/>
              <a:gd name="connsiteX9" fmla="*/ 18105 w 21560"/>
              <a:gd name="connsiteY9" fmla="*/ 15961 h 17603"/>
              <a:gd name="connsiteX10" fmla="*/ 14560 w 21560"/>
              <a:gd name="connsiteY10" fmla="*/ 13689 h 17603"/>
              <a:gd name="connsiteX11" fmla="*/ 13207 w 21560"/>
              <a:gd name="connsiteY11" fmla="*/ 17603 h 17603"/>
              <a:gd name="connsiteX12" fmla="*/ 10674 w 21560"/>
              <a:gd name="connsiteY12" fmla="*/ 13860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2621 w 21560"/>
              <a:gd name="connsiteY18" fmla="*/ 9501 h 17603"/>
              <a:gd name="connsiteX19" fmla="*/ 0 w 21560"/>
              <a:gd name="connsiteY19" fmla="*/ 6609 h 17603"/>
              <a:gd name="connsiteX20" fmla="*/ 4502 w 21560"/>
              <a:gd name="connsiteY20" fmla="*/ 5680 h 17603"/>
              <a:gd name="connsiteX21" fmla="*/ 4350 w 21560"/>
              <a:gd name="connsiteY21" fmla="*/ 2571 h 17603"/>
              <a:gd name="connsiteX22" fmla="*/ 7039 w 21560"/>
              <a:gd name="connsiteY22" fmla="*/ 3750 h 17603"/>
              <a:gd name="connsiteX23" fmla="*/ 8312 w 21560"/>
              <a:gd name="connsiteY23" fmla="*/ 161 h 17603"/>
              <a:gd name="connsiteX24" fmla="*/ 10760 w 21560"/>
              <a:gd name="connsiteY24" fmla="*/ 3666 h 17603"/>
              <a:gd name="connsiteX0" fmla="*/ 10760 w 21560"/>
              <a:gd name="connsiteY0" fmla="*/ 3666 h 17472"/>
              <a:gd name="connsiteX1" fmla="*/ 13705 w 21560"/>
              <a:gd name="connsiteY1" fmla="*/ 0 h 17472"/>
              <a:gd name="connsiteX2" fmla="*/ 14115 w 21560"/>
              <a:gd name="connsiteY2" fmla="*/ 3191 h 17472"/>
              <a:gd name="connsiteX3" fmla="*/ 18340 w 21560"/>
              <a:gd name="connsiteY3" fmla="*/ 2323 h 17472"/>
              <a:gd name="connsiteX4" fmla="*/ 16783 w 21560"/>
              <a:gd name="connsiteY4" fmla="*/ 5514 h 17472"/>
              <a:gd name="connsiteX5" fmla="*/ 21057 w 21560"/>
              <a:gd name="connsiteY5" fmla="*/ 6003 h 17472"/>
              <a:gd name="connsiteX6" fmla="*/ 19297 w 21560"/>
              <a:gd name="connsiteY6" fmla="*/ 8475 h 17472"/>
              <a:gd name="connsiteX7" fmla="*/ 21560 w 21560"/>
              <a:gd name="connsiteY7" fmla="*/ 11156 h 17472"/>
              <a:gd name="connsiteX8" fmla="*/ 17524 w 21560"/>
              <a:gd name="connsiteY8" fmla="*/ 11505 h 17472"/>
              <a:gd name="connsiteX9" fmla="*/ 18105 w 21560"/>
              <a:gd name="connsiteY9" fmla="*/ 15961 h 17472"/>
              <a:gd name="connsiteX10" fmla="*/ 14560 w 21560"/>
              <a:gd name="connsiteY10" fmla="*/ 13689 h 17472"/>
              <a:gd name="connsiteX11" fmla="*/ 12974 w 21560"/>
              <a:gd name="connsiteY11" fmla="*/ 17472 h 17472"/>
              <a:gd name="connsiteX12" fmla="*/ 10674 w 21560"/>
              <a:gd name="connsiteY12" fmla="*/ 13860 h 17472"/>
              <a:gd name="connsiteX13" fmla="*/ 8827 w 21560"/>
              <a:gd name="connsiteY13" fmla="*/ 16473 h 17472"/>
              <a:gd name="connsiteX14" fmla="*/ 7675 w 21560"/>
              <a:gd name="connsiteY14" fmla="*/ 13493 h 17472"/>
              <a:gd name="connsiteX15" fmla="*/ 4722 w 21560"/>
              <a:gd name="connsiteY15" fmla="*/ 15483 h 17472"/>
              <a:gd name="connsiteX16" fmla="*/ 4991 w 21560"/>
              <a:gd name="connsiteY16" fmla="*/ 12409 h 17472"/>
              <a:gd name="connsiteX17" fmla="*/ 459 w 21560"/>
              <a:gd name="connsiteY17" fmla="*/ 12392 h 17472"/>
              <a:gd name="connsiteX18" fmla="*/ 2621 w 21560"/>
              <a:gd name="connsiteY18" fmla="*/ 9501 h 17472"/>
              <a:gd name="connsiteX19" fmla="*/ 0 w 21560"/>
              <a:gd name="connsiteY19" fmla="*/ 6609 h 17472"/>
              <a:gd name="connsiteX20" fmla="*/ 4502 w 21560"/>
              <a:gd name="connsiteY20" fmla="*/ 5680 h 17472"/>
              <a:gd name="connsiteX21" fmla="*/ 4350 w 21560"/>
              <a:gd name="connsiteY21" fmla="*/ 2571 h 17472"/>
              <a:gd name="connsiteX22" fmla="*/ 7039 w 21560"/>
              <a:gd name="connsiteY22" fmla="*/ 3750 h 17472"/>
              <a:gd name="connsiteX23" fmla="*/ 8312 w 21560"/>
              <a:gd name="connsiteY23" fmla="*/ 161 h 17472"/>
              <a:gd name="connsiteX24" fmla="*/ 10760 w 21560"/>
              <a:gd name="connsiteY24" fmla="*/ 3666 h 17472"/>
              <a:gd name="connsiteX0" fmla="*/ 10713 w 21560"/>
              <a:gd name="connsiteY0" fmla="*/ 3143 h 17472"/>
              <a:gd name="connsiteX1" fmla="*/ 13705 w 21560"/>
              <a:gd name="connsiteY1" fmla="*/ 0 h 17472"/>
              <a:gd name="connsiteX2" fmla="*/ 14115 w 21560"/>
              <a:gd name="connsiteY2" fmla="*/ 3191 h 17472"/>
              <a:gd name="connsiteX3" fmla="*/ 18340 w 21560"/>
              <a:gd name="connsiteY3" fmla="*/ 2323 h 17472"/>
              <a:gd name="connsiteX4" fmla="*/ 16783 w 21560"/>
              <a:gd name="connsiteY4" fmla="*/ 5514 h 17472"/>
              <a:gd name="connsiteX5" fmla="*/ 21057 w 21560"/>
              <a:gd name="connsiteY5" fmla="*/ 6003 h 17472"/>
              <a:gd name="connsiteX6" fmla="*/ 19297 w 21560"/>
              <a:gd name="connsiteY6" fmla="*/ 8475 h 17472"/>
              <a:gd name="connsiteX7" fmla="*/ 21560 w 21560"/>
              <a:gd name="connsiteY7" fmla="*/ 11156 h 17472"/>
              <a:gd name="connsiteX8" fmla="*/ 17524 w 21560"/>
              <a:gd name="connsiteY8" fmla="*/ 11505 h 17472"/>
              <a:gd name="connsiteX9" fmla="*/ 18105 w 21560"/>
              <a:gd name="connsiteY9" fmla="*/ 15961 h 17472"/>
              <a:gd name="connsiteX10" fmla="*/ 14560 w 21560"/>
              <a:gd name="connsiteY10" fmla="*/ 13689 h 17472"/>
              <a:gd name="connsiteX11" fmla="*/ 12974 w 21560"/>
              <a:gd name="connsiteY11" fmla="*/ 17472 h 17472"/>
              <a:gd name="connsiteX12" fmla="*/ 10674 w 21560"/>
              <a:gd name="connsiteY12" fmla="*/ 13860 h 17472"/>
              <a:gd name="connsiteX13" fmla="*/ 8827 w 21560"/>
              <a:gd name="connsiteY13" fmla="*/ 16473 h 17472"/>
              <a:gd name="connsiteX14" fmla="*/ 7675 w 21560"/>
              <a:gd name="connsiteY14" fmla="*/ 13493 h 17472"/>
              <a:gd name="connsiteX15" fmla="*/ 4722 w 21560"/>
              <a:gd name="connsiteY15" fmla="*/ 15483 h 17472"/>
              <a:gd name="connsiteX16" fmla="*/ 4991 w 21560"/>
              <a:gd name="connsiteY16" fmla="*/ 12409 h 17472"/>
              <a:gd name="connsiteX17" fmla="*/ 459 w 21560"/>
              <a:gd name="connsiteY17" fmla="*/ 12392 h 17472"/>
              <a:gd name="connsiteX18" fmla="*/ 2621 w 21560"/>
              <a:gd name="connsiteY18" fmla="*/ 9501 h 17472"/>
              <a:gd name="connsiteX19" fmla="*/ 0 w 21560"/>
              <a:gd name="connsiteY19" fmla="*/ 6609 h 17472"/>
              <a:gd name="connsiteX20" fmla="*/ 4502 w 21560"/>
              <a:gd name="connsiteY20" fmla="*/ 5680 h 17472"/>
              <a:gd name="connsiteX21" fmla="*/ 4350 w 21560"/>
              <a:gd name="connsiteY21" fmla="*/ 2571 h 17472"/>
              <a:gd name="connsiteX22" fmla="*/ 7039 w 21560"/>
              <a:gd name="connsiteY22" fmla="*/ 3750 h 17472"/>
              <a:gd name="connsiteX23" fmla="*/ 8312 w 21560"/>
              <a:gd name="connsiteY23" fmla="*/ 161 h 17472"/>
              <a:gd name="connsiteX24" fmla="*/ 10713 w 21560"/>
              <a:gd name="connsiteY24" fmla="*/ 3143 h 17472"/>
              <a:gd name="connsiteX0" fmla="*/ 10713 w 21560"/>
              <a:gd name="connsiteY0" fmla="*/ 3143 h 17472"/>
              <a:gd name="connsiteX1" fmla="*/ 13705 w 21560"/>
              <a:gd name="connsiteY1" fmla="*/ 0 h 17472"/>
              <a:gd name="connsiteX2" fmla="*/ 14115 w 21560"/>
              <a:gd name="connsiteY2" fmla="*/ 3191 h 17472"/>
              <a:gd name="connsiteX3" fmla="*/ 18340 w 21560"/>
              <a:gd name="connsiteY3" fmla="*/ 2323 h 17472"/>
              <a:gd name="connsiteX4" fmla="*/ 16783 w 21560"/>
              <a:gd name="connsiteY4" fmla="*/ 5514 h 17472"/>
              <a:gd name="connsiteX5" fmla="*/ 21057 w 21560"/>
              <a:gd name="connsiteY5" fmla="*/ 6003 h 17472"/>
              <a:gd name="connsiteX6" fmla="*/ 19297 w 21560"/>
              <a:gd name="connsiteY6" fmla="*/ 8475 h 17472"/>
              <a:gd name="connsiteX7" fmla="*/ 21560 w 21560"/>
              <a:gd name="connsiteY7" fmla="*/ 11156 h 17472"/>
              <a:gd name="connsiteX8" fmla="*/ 17524 w 21560"/>
              <a:gd name="connsiteY8" fmla="*/ 11505 h 17472"/>
              <a:gd name="connsiteX9" fmla="*/ 18105 w 21560"/>
              <a:gd name="connsiteY9" fmla="*/ 15961 h 17472"/>
              <a:gd name="connsiteX10" fmla="*/ 14560 w 21560"/>
              <a:gd name="connsiteY10" fmla="*/ 13689 h 17472"/>
              <a:gd name="connsiteX11" fmla="*/ 12974 w 21560"/>
              <a:gd name="connsiteY11" fmla="*/ 17472 h 17472"/>
              <a:gd name="connsiteX12" fmla="*/ 10674 w 21560"/>
              <a:gd name="connsiteY12" fmla="*/ 13860 h 17472"/>
              <a:gd name="connsiteX13" fmla="*/ 8827 w 21560"/>
              <a:gd name="connsiteY13" fmla="*/ 16473 h 17472"/>
              <a:gd name="connsiteX14" fmla="*/ 7675 w 21560"/>
              <a:gd name="connsiteY14" fmla="*/ 13493 h 17472"/>
              <a:gd name="connsiteX15" fmla="*/ 4722 w 21560"/>
              <a:gd name="connsiteY15" fmla="*/ 15483 h 17472"/>
              <a:gd name="connsiteX16" fmla="*/ 4991 w 21560"/>
              <a:gd name="connsiteY16" fmla="*/ 12409 h 17472"/>
              <a:gd name="connsiteX17" fmla="*/ 459 w 21560"/>
              <a:gd name="connsiteY17" fmla="*/ 12392 h 17472"/>
              <a:gd name="connsiteX18" fmla="*/ 2621 w 21560"/>
              <a:gd name="connsiteY18" fmla="*/ 9501 h 17472"/>
              <a:gd name="connsiteX19" fmla="*/ 0 w 21560"/>
              <a:gd name="connsiteY19" fmla="*/ 6609 h 17472"/>
              <a:gd name="connsiteX20" fmla="*/ 4502 w 21560"/>
              <a:gd name="connsiteY20" fmla="*/ 5680 h 17472"/>
              <a:gd name="connsiteX21" fmla="*/ 4350 w 21560"/>
              <a:gd name="connsiteY21" fmla="*/ 2571 h 17472"/>
              <a:gd name="connsiteX22" fmla="*/ 6806 w 21560"/>
              <a:gd name="connsiteY22" fmla="*/ 3401 h 17472"/>
              <a:gd name="connsiteX23" fmla="*/ 8312 w 21560"/>
              <a:gd name="connsiteY23" fmla="*/ 161 h 17472"/>
              <a:gd name="connsiteX24" fmla="*/ 10713 w 21560"/>
              <a:gd name="connsiteY24" fmla="*/ 3143 h 17472"/>
              <a:gd name="connsiteX0" fmla="*/ 10713 w 21560"/>
              <a:gd name="connsiteY0" fmla="*/ 3143 h 17036"/>
              <a:gd name="connsiteX1" fmla="*/ 13705 w 21560"/>
              <a:gd name="connsiteY1" fmla="*/ 0 h 17036"/>
              <a:gd name="connsiteX2" fmla="*/ 14115 w 21560"/>
              <a:gd name="connsiteY2" fmla="*/ 3191 h 17036"/>
              <a:gd name="connsiteX3" fmla="*/ 18340 w 21560"/>
              <a:gd name="connsiteY3" fmla="*/ 2323 h 17036"/>
              <a:gd name="connsiteX4" fmla="*/ 16783 w 21560"/>
              <a:gd name="connsiteY4" fmla="*/ 5514 h 17036"/>
              <a:gd name="connsiteX5" fmla="*/ 21057 w 21560"/>
              <a:gd name="connsiteY5" fmla="*/ 6003 h 17036"/>
              <a:gd name="connsiteX6" fmla="*/ 19297 w 21560"/>
              <a:gd name="connsiteY6" fmla="*/ 8475 h 17036"/>
              <a:gd name="connsiteX7" fmla="*/ 21560 w 21560"/>
              <a:gd name="connsiteY7" fmla="*/ 11156 h 17036"/>
              <a:gd name="connsiteX8" fmla="*/ 17524 w 21560"/>
              <a:gd name="connsiteY8" fmla="*/ 11505 h 17036"/>
              <a:gd name="connsiteX9" fmla="*/ 18105 w 21560"/>
              <a:gd name="connsiteY9" fmla="*/ 15961 h 17036"/>
              <a:gd name="connsiteX10" fmla="*/ 14560 w 21560"/>
              <a:gd name="connsiteY10" fmla="*/ 13689 h 17036"/>
              <a:gd name="connsiteX11" fmla="*/ 12834 w 21560"/>
              <a:gd name="connsiteY11" fmla="*/ 17036 h 17036"/>
              <a:gd name="connsiteX12" fmla="*/ 10674 w 21560"/>
              <a:gd name="connsiteY12" fmla="*/ 13860 h 17036"/>
              <a:gd name="connsiteX13" fmla="*/ 8827 w 21560"/>
              <a:gd name="connsiteY13" fmla="*/ 16473 h 17036"/>
              <a:gd name="connsiteX14" fmla="*/ 7675 w 21560"/>
              <a:gd name="connsiteY14" fmla="*/ 13493 h 17036"/>
              <a:gd name="connsiteX15" fmla="*/ 4722 w 21560"/>
              <a:gd name="connsiteY15" fmla="*/ 15483 h 17036"/>
              <a:gd name="connsiteX16" fmla="*/ 4991 w 21560"/>
              <a:gd name="connsiteY16" fmla="*/ 12409 h 17036"/>
              <a:gd name="connsiteX17" fmla="*/ 459 w 21560"/>
              <a:gd name="connsiteY17" fmla="*/ 12392 h 17036"/>
              <a:gd name="connsiteX18" fmla="*/ 2621 w 21560"/>
              <a:gd name="connsiteY18" fmla="*/ 9501 h 17036"/>
              <a:gd name="connsiteX19" fmla="*/ 0 w 21560"/>
              <a:gd name="connsiteY19" fmla="*/ 6609 h 17036"/>
              <a:gd name="connsiteX20" fmla="*/ 4502 w 21560"/>
              <a:gd name="connsiteY20" fmla="*/ 5680 h 17036"/>
              <a:gd name="connsiteX21" fmla="*/ 4350 w 21560"/>
              <a:gd name="connsiteY21" fmla="*/ 2571 h 17036"/>
              <a:gd name="connsiteX22" fmla="*/ 6806 w 21560"/>
              <a:gd name="connsiteY22" fmla="*/ 3401 h 17036"/>
              <a:gd name="connsiteX23" fmla="*/ 8312 w 21560"/>
              <a:gd name="connsiteY23" fmla="*/ 161 h 17036"/>
              <a:gd name="connsiteX24" fmla="*/ 10713 w 21560"/>
              <a:gd name="connsiteY24" fmla="*/ 3143 h 17036"/>
              <a:gd name="connsiteX0" fmla="*/ 10713 w 21560"/>
              <a:gd name="connsiteY0" fmla="*/ 3143 h 17036"/>
              <a:gd name="connsiteX1" fmla="*/ 13705 w 21560"/>
              <a:gd name="connsiteY1" fmla="*/ 0 h 17036"/>
              <a:gd name="connsiteX2" fmla="*/ 14115 w 21560"/>
              <a:gd name="connsiteY2" fmla="*/ 3191 h 17036"/>
              <a:gd name="connsiteX3" fmla="*/ 18340 w 21560"/>
              <a:gd name="connsiteY3" fmla="*/ 2323 h 17036"/>
              <a:gd name="connsiteX4" fmla="*/ 16783 w 21560"/>
              <a:gd name="connsiteY4" fmla="*/ 5514 h 17036"/>
              <a:gd name="connsiteX5" fmla="*/ 21057 w 21560"/>
              <a:gd name="connsiteY5" fmla="*/ 6003 h 17036"/>
              <a:gd name="connsiteX6" fmla="*/ 19297 w 21560"/>
              <a:gd name="connsiteY6" fmla="*/ 8475 h 17036"/>
              <a:gd name="connsiteX7" fmla="*/ 21560 w 21560"/>
              <a:gd name="connsiteY7" fmla="*/ 11156 h 17036"/>
              <a:gd name="connsiteX8" fmla="*/ 17524 w 21560"/>
              <a:gd name="connsiteY8" fmla="*/ 11505 h 17036"/>
              <a:gd name="connsiteX9" fmla="*/ 18105 w 21560"/>
              <a:gd name="connsiteY9" fmla="*/ 15961 h 17036"/>
              <a:gd name="connsiteX10" fmla="*/ 14560 w 21560"/>
              <a:gd name="connsiteY10" fmla="*/ 13689 h 17036"/>
              <a:gd name="connsiteX11" fmla="*/ 12834 w 21560"/>
              <a:gd name="connsiteY11" fmla="*/ 17036 h 17036"/>
              <a:gd name="connsiteX12" fmla="*/ 10907 w 21560"/>
              <a:gd name="connsiteY12" fmla="*/ 13381 h 17036"/>
              <a:gd name="connsiteX13" fmla="*/ 8827 w 21560"/>
              <a:gd name="connsiteY13" fmla="*/ 16473 h 17036"/>
              <a:gd name="connsiteX14" fmla="*/ 7675 w 21560"/>
              <a:gd name="connsiteY14" fmla="*/ 13493 h 17036"/>
              <a:gd name="connsiteX15" fmla="*/ 4722 w 21560"/>
              <a:gd name="connsiteY15" fmla="*/ 15483 h 17036"/>
              <a:gd name="connsiteX16" fmla="*/ 4991 w 21560"/>
              <a:gd name="connsiteY16" fmla="*/ 12409 h 17036"/>
              <a:gd name="connsiteX17" fmla="*/ 459 w 21560"/>
              <a:gd name="connsiteY17" fmla="*/ 12392 h 17036"/>
              <a:gd name="connsiteX18" fmla="*/ 2621 w 21560"/>
              <a:gd name="connsiteY18" fmla="*/ 9501 h 17036"/>
              <a:gd name="connsiteX19" fmla="*/ 0 w 21560"/>
              <a:gd name="connsiteY19" fmla="*/ 6609 h 17036"/>
              <a:gd name="connsiteX20" fmla="*/ 4502 w 21560"/>
              <a:gd name="connsiteY20" fmla="*/ 5680 h 17036"/>
              <a:gd name="connsiteX21" fmla="*/ 4350 w 21560"/>
              <a:gd name="connsiteY21" fmla="*/ 2571 h 17036"/>
              <a:gd name="connsiteX22" fmla="*/ 6806 w 21560"/>
              <a:gd name="connsiteY22" fmla="*/ 3401 h 17036"/>
              <a:gd name="connsiteX23" fmla="*/ 8312 w 21560"/>
              <a:gd name="connsiteY23" fmla="*/ 161 h 17036"/>
              <a:gd name="connsiteX24" fmla="*/ 10713 w 21560"/>
              <a:gd name="connsiteY24" fmla="*/ 3143 h 17036"/>
              <a:gd name="connsiteX0" fmla="*/ 10713 w 21560"/>
              <a:gd name="connsiteY0" fmla="*/ 3143 h 17036"/>
              <a:gd name="connsiteX1" fmla="*/ 13705 w 21560"/>
              <a:gd name="connsiteY1" fmla="*/ 0 h 17036"/>
              <a:gd name="connsiteX2" fmla="*/ 14115 w 21560"/>
              <a:gd name="connsiteY2" fmla="*/ 3191 h 17036"/>
              <a:gd name="connsiteX3" fmla="*/ 18340 w 21560"/>
              <a:gd name="connsiteY3" fmla="*/ 2323 h 17036"/>
              <a:gd name="connsiteX4" fmla="*/ 16783 w 21560"/>
              <a:gd name="connsiteY4" fmla="*/ 5514 h 17036"/>
              <a:gd name="connsiteX5" fmla="*/ 21057 w 21560"/>
              <a:gd name="connsiteY5" fmla="*/ 6003 h 17036"/>
              <a:gd name="connsiteX6" fmla="*/ 19297 w 21560"/>
              <a:gd name="connsiteY6" fmla="*/ 8475 h 17036"/>
              <a:gd name="connsiteX7" fmla="*/ 21560 w 21560"/>
              <a:gd name="connsiteY7" fmla="*/ 11156 h 17036"/>
              <a:gd name="connsiteX8" fmla="*/ 17524 w 21560"/>
              <a:gd name="connsiteY8" fmla="*/ 11505 h 17036"/>
              <a:gd name="connsiteX9" fmla="*/ 18105 w 21560"/>
              <a:gd name="connsiteY9" fmla="*/ 15961 h 17036"/>
              <a:gd name="connsiteX10" fmla="*/ 14281 w 21560"/>
              <a:gd name="connsiteY10" fmla="*/ 13253 h 17036"/>
              <a:gd name="connsiteX11" fmla="*/ 12834 w 21560"/>
              <a:gd name="connsiteY11" fmla="*/ 17036 h 17036"/>
              <a:gd name="connsiteX12" fmla="*/ 10907 w 21560"/>
              <a:gd name="connsiteY12" fmla="*/ 13381 h 17036"/>
              <a:gd name="connsiteX13" fmla="*/ 8827 w 21560"/>
              <a:gd name="connsiteY13" fmla="*/ 16473 h 17036"/>
              <a:gd name="connsiteX14" fmla="*/ 7675 w 21560"/>
              <a:gd name="connsiteY14" fmla="*/ 13493 h 17036"/>
              <a:gd name="connsiteX15" fmla="*/ 4722 w 21560"/>
              <a:gd name="connsiteY15" fmla="*/ 15483 h 17036"/>
              <a:gd name="connsiteX16" fmla="*/ 4991 w 21560"/>
              <a:gd name="connsiteY16" fmla="*/ 12409 h 17036"/>
              <a:gd name="connsiteX17" fmla="*/ 459 w 21560"/>
              <a:gd name="connsiteY17" fmla="*/ 12392 h 17036"/>
              <a:gd name="connsiteX18" fmla="*/ 2621 w 21560"/>
              <a:gd name="connsiteY18" fmla="*/ 9501 h 17036"/>
              <a:gd name="connsiteX19" fmla="*/ 0 w 21560"/>
              <a:gd name="connsiteY19" fmla="*/ 6609 h 17036"/>
              <a:gd name="connsiteX20" fmla="*/ 4502 w 21560"/>
              <a:gd name="connsiteY20" fmla="*/ 5680 h 17036"/>
              <a:gd name="connsiteX21" fmla="*/ 4350 w 21560"/>
              <a:gd name="connsiteY21" fmla="*/ 2571 h 17036"/>
              <a:gd name="connsiteX22" fmla="*/ 6806 w 21560"/>
              <a:gd name="connsiteY22" fmla="*/ 3401 h 17036"/>
              <a:gd name="connsiteX23" fmla="*/ 8312 w 21560"/>
              <a:gd name="connsiteY23" fmla="*/ 161 h 17036"/>
              <a:gd name="connsiteX24" fmla="*/ 10713 w 21560"/>
              <a:gd name="connsiteY24" fmla="*/ 3143 h 17036"/>
              <a:gd name="connsiteX0" fmla="*/ 10713 w 21560"/>
              <a:gd name="connsiteY0" fmla="*/ 3143 h 16473"/>
              <a:gd name="connsiteX1" fmla="*/ 13705 w 21560"/>
              <a:gd name="connsiteY1" fmla="*/ 0 h 16473"/>
              <a:gd name="connsiteX2" fmla="*/ 14115 w 21560"/>
              <a:gd name="connsiteY2" fmla="*/ 3191 h 16473"/>
              <a:gd name="connsiteX3" fmla="*/ 18340 w 21560"/>
              <a:gd name="connsiteY3" fmla="*/ 2323 h 16473"/>
              <a:gd name="connsiteX4" fmla="*/ 16783 w 21560"/>
              <a:gd name="connsiteY4" fmla="*/ 5514 h 16473"/>
              <a:gd name="connsiteX5" fmla="*/ 21057 w 21560"/>
              <a:gd name="connsiteY5" fmla="*/ 6003 h 16473"/>
              <a:gd name="connsiteX6" fmla="*/ 19297 w 21560"/>
              <a:gd name="connsiteY6" fmla="*/ 8475 h 16473"/>
              <a:gd name="connsiteX7" fmla="*/ 21560 w 21560"/>
              <a:gd name="connsiteY7" fmla="*/ 11156 h 16473"/>
              <a:gd name="connsiteX8" fmla="*/ 17524 w 21560"/>
              <a:gd name="connsiteY8" fmla="*/ 11505 h 16473"/>
              <a:gd name="connsiteX9" fmla="*/ 18105 w 21560"/>
              <a:gd name="connsiteY9" fmla="*/ 15961 h 16473"/>
              <a:gd name="connsiteX10" fmla="*/ 14281 w 21560"/>
              <a:gd name="connsiteY10" fmla="*/ 13253 h 16473"/>
              <a:gd name="connsiteX11" fmla="*/ 12787 w 21560"/>
              <a:gd name="connsiteY11" fmla="*/ 16295 h 16473"/>
              <a:gd name="connsiteX12" fmla="*/ 10907 w 21560"/>
              <a:gd name="connsiteY12" fmla="*/ 13381 h 16473"/>
              <a:gd name="connsiteX13" fmla="*/ 8827 w 21560"/>
              <a:gd name="connsiteY13" fmla="*/ 16473 h 16473"/>
              <a:gd name="connsiteX14" fmla="*/ 7675 w 21560"/>
              <a:gd name="connsiteY14" fmla="*/ 13493 h 16473"/>
              <a:gd name="connsiteX15" fmla="*/ 4722 w 21560"/>
              <a:gd name="connsiteY15" fmla="*/ 15483 h 16473"/>
              <a:gd name="connsiteX16" fmla="*/ 4991 w 21560"/>
              <a:gd name="connsiteY16" fmla="*/ 12409 h 16473"/>
              <a:gd name="connsiteX17" fmla="*/ 459 w 21560"/>
              <a:gd name="connsiteY17" fmla="*/ 12392 h 16473"/>
              <a:gd name="connsiteX18" fmla="*/ 2621 w 21560"/>
              <a:gd name="connsiteY18" fmla="*/ 9501 h 16473"/>
              <a:gd name="connsiteX19" fmla="*/ 0 w 21560"/>
              <a:gd name="connsiteY19" fmla="*/ 6609 h 16473"/>
              <a:gd name="connsiteX20" fmla="*/ 4502 w 21560"/>
              <a:gd name="connsiteY20" fmla="*/ 5680 h 16473"/>
              <a:gd name="connsiteX21" fmla="*/ 4350 w 21560"/>
              <a:gd name="connsiteY21" fmla="*/ 2571 h 16473"/>
              <a:gd name="connsiteX22" fmla="*/ 6806 w 21560"/>
              <a:gd name="connsiteY22" fmla="*/ 3401 h 16473"/>
              <a:gd name="connsiteX23" fmla="*/ 8312 w 21560"/>
              <a:gd name="connsiteY23" fmla="*/ 161 h 16473"/>
              <a:gd name="connsiteX24" fmla="*/ 10713 w 21560"/>
              <a:gd name="connsiteY24" fmla="*/ 3143 h 16473"/>
              <a:gd name="connsiteX0" fmla="*/ 10713 w 21560"/>
              <a:gd name="connsiteY0" fmla="*/ 3143 h 16473"/>
              <a:gd name="connsiteX1" fmla="*/ 13705 w 21560"/>
              <a:gd name="connsiteY1" fmla="*/ 0 h 16473"/>
              <a:gd name="connsiteX2" fmla="*/ 14255 w 21560"/>
              <a:gd name="connsiteY2" fmla="*/ 3278 h 16473"/>
              <a:gd name="connsiteX3" fmla="*/ 18340 w 21560"/>
              <a:gd name="connsiteY3" fmla="*/ 2323 h 16473"/>
              <a:gd name="connsiteX4" fmla="*/ 16783 w 21560"/>
              <a:gd name="connsiteY4" fmla="*/ 5514 h 16473"/>
              <a:gd name="connsiteX5" fmla="*/ 21057 w 21560"/>
              <a:gd name="connsiteY5" fmla="*/ 6003 h 16473"/>
              <a:gd name="connsiteX6" fmla="*/ 19297 w 21560"/>
              <a:gd name="connsiteY6" fmla="*/ 8475 h 16473"/>
              <a:gd name="connsiteX7" fmla="*/ 21560 w 21560"/>
              <a:gd name="connsiteY7" fmla="*/ 11156 h 16473"/>
              <a:gd name="connsiteX8" fmla="*/ 17524 w 21560"/>
              <a:gd name="connsiteY8" fmla="*/ 11505 h 16473"/>
              <a:gd name="connsiteX9" fmla="*/ 18105 w 21560"/>
              <a:gd name="connsiteY9" fmla="*/ 15961 h 16473"/>
              <a:gd name="connsiteX10" fmla="*/ 14281 w 21560"/>
              <a:gd name="connsiteY10" fmla="*/ 13253 h 16473"/>
              <a:gd name="connsiteX11" fmla="*/ 12787 w 21560"/>
              <a:gd name="connsiteY11" fmla="*/ 16295 h 16473"/>
              <a:gd name="connsiteX12" fmla="*/ 10907 w 21560"/>
              <a:gd name="connsiteY12" fmla="*/ 13381 h 16473"/>
              <a:gd name="connsiteX13" fmla="*/ 8827 w 21560"/>
              <a:gd name="connsiteY13" fmla="*/ 16473 h 16473"/>
              <a:gd name="connsiteX14" fmla="*/ 7675 w 21560"/>
              <a:gd name="connsiteY14" fmla="*/ 13493 h 16473"/>
              <a:gd name="connsiteX15" fmla="*/ 4722 w 21560"/>
              <a:gd name="connsiteY15" fmla="*/ 15483 h 16473"/>
              <a:gd name="connsiteX16" fmla="*/ 4991 w 21560"/>
              <a:gd name="connsiteY16" fmla="*/ 12409 h 16473"/>
              <a:gd name="connsiteX17" fmla="*/ 459 w 21560"/>
              <a:gd name="connsiteY17" fmla="*/ 12392 h 16473"/>
              <a:gd name="connsiteX18" fmla="*/ 2621 w 21560"/>
              <a:gd name="connsiteY18" fmla="*/ 9501 h 16473"/>
              <a:gd name="connsiteX19" fmla="*/ 0 w 21560"/>
              <a:gd name="connsiteY19" fmla="*/ 6609 h 16473"/>
              <a:gd name="connsiteX20" fmla="*/ 4502 w 21560"/>
              <a:gd name="connsiteY20" fmla="*/ 5680 h 16473"/>
              <a:gd name="connsiteX21" fmla="*/ 4350 w 21560"/>
              <a:gd name="connsiteY21" fmla="*/ 2571 h 16473"/>
              <a:gd name="connsiteX22" fmla="*/ 6806 w 21560"/>
              <a:gd name="connsiteY22" fmla="*/ 3401 h 16473"/>
              <a:gd name="connsiteX23" fmla="*/ 8312 w 21560"/>
              <a:gd name="connsiteY23" fmla="*/ 161 h 16473"/>
              <a:gd name="connsiteX24" fmla="*/ 10713 w 21560"/>
              <a:gd name="connsiteY24" fmla="*/ 3143 h 16473"/>
              <a:gd name="connsiteX0" fmla="*/ 10713 w 21560"/>
              <a:gd name="connsiteY0" fmla="*/ 3143 h 16473"/>
              <a:gd name="connsiteX1" fmla="*/ 13705 w 21560"/>
              <a:gd name="connsiteY1" fmla="*/ 0 h 16473"/>
              <a:gd name="connsiteX2" fmla="*/ 14255 w 21560"/>
              <a:gd name="connsiteY2" fmla="*/ 3278 h 16473"/>
              <a:gd name="connsiteX3" fmla="*/ 18340 w 21560"/>
              <a:gd name="connsiteY3" fmla="*/ 2323 h 16473"/>
              <a:gd name="connsiteX4" fmla="*/ 16783 w 21560"/>
              <a:gd name="connsiteY4" fmla="*/ 5514 h 16473"/>
              <a:gd name="connsiteX5" fmla="*/ 21057 w 21560"/>
              <a:gd name="connsiteY5" fmla="*/ 6003 h 16473"/>
              <a:gd name="connsiteX6" fmla="*/ 19297 w 21560"/>
              <a:gd name="connsiteY6" fmla="*/ 8475 h 16473"/>
              <a:gd name="connsiteX7" fmla="*/ 21560 w 21560"/>
              <a:gd name="connsiteY7" fmla="*/ 11156 h 16473"/>
              <a:gd name="connsiteX8" fmla="*/ 17524 w 21560"/>
              <a:gd name="connsiteY8" fmla="*/ 11505 h 16473"/>
              <a:gd name="connsiteX9" fmla="*/ 18105 w 21560"/>
              <a:gd name="connsiteY9" fmla="*/ 15961 h 16473"/>
              <a:gd name="connsiteX10" fmla="*/ 14281 w 21560"/>
              <a:gd name="connsiteY10" fmla="*/ 13253 h 16473"/>
              <a:gd name="connsiteX11" fmla="*/ 13532 w 21560"/>
              <a:gd name="connsiteY11" fmla="*/ 16382 h 16473"/>
              <a:gd name="connsiteX12" fmla="*/ 10907 w 21560"/>
              <a:gd name="connsiteY12" fmla="*/ 13381 h 16473"/>
              <a:gd name="connsiteX13" fmla="*/ 8827 w 21560"/>
              <a:gd name="connsiteY13" fmla="*/ 16473 h 16473"/>
              <a:gd name="connsiteX14" fmla="*/ 7675 w 21560"/>
              <a:gd name="connsiteY14" fmla="*/ 13493 h 16473"/>
              <a:gd name="connsiteX15" fmla="*/ 4722 w 21560"/>
              <a:gd name="connsiteY15" fmla="*/ 15483 h 16473"/>
              <a:gd name="connsiteX16" fmla="*/ 4991 w 21560"/>
              <a:gd name="connsiteY16" fmla="*/ 12409 h 16473"/>
              <a:gd name="connsiteX17" fmla="*/ 459 w 21560"/>
              <a:gd name="connsiteY17" fmla="*/ 12392 h 16473"/>
              <a:gd name="connsiteX18" fmla="*/ 2621 w 21560"/>
              <a:gd name="connsiteY18" fmla="*/ 9501 h 16473"/>
              <a:gd name="connsiteX19" fmla="*/ 0 w 21560"/>
              <a:gd name="connsiteY19" fmla="*/ 6609 h 16473"/>
              <a:gd name="connsiteX20" fmla="*/ 4502 w 21560"/>
              <a:gd name="connsiteY20" fmla="*/ 5680 h 16473"/>
              <a:gd name="connsiteX21" fmla="*/ 4350 w 21560"/>
              <a:gd name="connsiteY21" fmla="*/ 2571 h 16473"/>
              <a:gd name="connsiteX22" fmla="*/ 6806 w 21560"/>
              <a:gd name="connsiteY22" fmla="*/ 3401 h 16473"/>
              <a:gd name="connsiteX23" fmla="*/ 8312 w 21560"/>
              <a:gd name="connsiteY23" fmla="*/ 161 h 16473"/>
              <a:gd name="connsiteX24" fmla="*/ 10713 w 21560"/>
              <a:gd name="connsiteY24" fmla="*/ 3143 h 16473"/>
              <a:gd name="connsiteX0" fmla="*/ 10713 w 21560"/>
              <a:gd name="connsiteY0" fmla="*/ 3143 h 16774"/>
              <a:gd name="connsiteX1" fmla="*/ 13705 w 21560"/>
              <a:gd name="connsiteY1" fmla="*/ 0 h 16774"/>
              <a:gd name="connsiteX2" fmla="*/ 14255 w 21560"/>
              <a:gd name="connsiteY2" fmla="*/ 3278 h 16774"/>
              <a:gd name="connsiteX3" fmla="*/ 18340 w 21560"/>
              <a:gd name="connsiteY3" fmla="*/ 2323 h 16774"/>
              <a:gd name="connsiteX4" fmla="*/ 16783 w 21560"/>
              <a:gd name="connsiteY4" fmla="*/ 5514 h 16774"/>
              <a:gd name="connsiteX5" fmla="*/ 21057 w 21560"/>
              <a:gd name="connsiteY5" fmla="*/ 6003 h 16774"/>
              <a:gd name="connsiteX6" fmla="*/ 19297 w 21560"/>
              <a:gd name="connsiteY6" fmla="*/ 8475 h 16774"/>
              <a:gd name="connsiteX7" fmla="*/ 21560 w 21560"/>
              <a:gd name="connsiteY7" fmla="*/ 11156 h 16774"/>
              <a:gd name="connsiteX8" fmla="*/ 17524 w 21560"/>
              <a:gd name="connsiteY8" fmla="*/ 11505 h 16774"/>
              <a:gd name="connsiteX9" fmla="*/ 18105 w 21560"/>
              <a:gd name="connsiteY9" fmla="*/ 15961 h 16774"/>
              <a:gd name="connsiteX10" fmla="*/ 14281 w 21560"/>
              <a:gd name="connsiteY10" fmla="*/ 13253 h 16774"/>
              <a:gd name="connsiteX11" fmla="*/ 13765 w 21560"/>
              <a:gd name="connsiteY11" fmla="*/ 16774 h 16774"/>
              <a:gd name="connsiteX12" fmla="*/ 10907 w 21560"/>
              <a:gd name="connsiteY12" fmla="*/ 13381 h 16774"/>
              <a:gd name="connsiteX13" fmla="*/ 8827 w 21560"/>
              <a:gd name="connsiteY13" fmla="*/ 16473 h 16774"/>
              <a:gd name="connsiteX14" fmla="*/ 7675 w 21560"/>
              <a:gd name="connsiteY14" fmla="*/ 13493 h 16774"/>
              <a:gd name="connsiteX15" fmla="*/ 4722 w 21560"/>
              <a:gd name="connsiteY15" fmla="*/ 15483 h 16774"/>
              <a:gd name="connsiteX16" fmla="*/ 4991 w 21560"/>
              <a:gd name="connsiteY16" fmla="*/ 12409 h 16774"/>
              <a:gd name="connsiteX17" fmla="*/ 459 w 21560"/>
              <a:gd name="connsiteY17" fmla="*/ 12392 h 16774"/>
              <a:gd name="connsiteX18" fmla="*/ 2621 w 21560"/>
              <a:gd name="connsiteY18" fmla="*/ 9501 h 16774"/>
              <a:gd name="connsiteX19" fmla="*/ 0 w 21560"/>
              <a:gd name="connsiteY19" fmla="*/ 6609 h 16774"/>
              <a:gd name="connsiteX20" fmla="*/ 4502 w 21560"/>
              <a:gd name="connsiteY20" fmla="*/ 5680 h 16774"/>
              <a:gd name="connsiteX21" fmla="*/ 4350 w 21560"/>
              <a:gd name="connsiteY21" fmla="*/ 2571 h 16774"/>
              <a:gd name="connsiteX22" fmla="*/ 6806 w 21560"/>
              <a:gd name="connsiteY22" fmla="*/ 3401 h 16774"/>
              <a:gd name="connsiteX23" fmla="*/ 8312 w 21560"/>
              <a:gd name="connsiteY23" fmla="*/ 161 h 16774"/>
              <a:gd name="connsiteX24" fmla="*/ 10713 w 21560"/>
              <a:gd name="connsiteY24" fmla="*/ 3143 h 16774"/>
              <a:gd name="connsiteX0" fmla="*/ 10713 w 21560"/>
              <a:gd name="connsiteY0" fmla="*/ 3143 h 16774"/>
              <a:gd name="connsiteX1" fmla="*/ 13705 w 21560"/>
              <a:gd name="connsiteY1" fmla="*/ 0 h 16774"/>
              <a:gd name="connsiteX2" fmla="*/ 14255 w 21560"/>
              <a:gd name="connsiteY2" fmla="*/ 3278 h 16774"/>
              <a:gd name="connsiteX3" fmla="*/ 18340 w 21560"/>
              <a:gd name="connsiteY3" fmla="*/ 2323 h 16774"/>
              <a:gd name="connsiteX4" fmla="*/ 16783 w 21560"/>
              <a:gd name="connsiteY4" fmla="*/ 5514 h 16774"/>
              <a:gd name="connsiteX5" fmla="*/ 21057 w 21560"/>
              <a:gd name="connsiteY5" fmla="*/ 6003 h 16774"/>
              <a:gd name="connsiteX6" fmla="*/ 19297 w 21560"/>
              <a:gd name="connsiteY6" fmla="*/ 8475 h 16774"/>
              <a:gd name="connsiteX7" fmla="*/ 21560 w 21560"/>
              <a:gd name="connsiteY7" fmla="*/ 11156 h 16774"/>
              <a:gd name="connsiteX8" fmla="*/ 17524 w 21560"/>
              <a:gd name="connsiteY8" fmla="*/ 11505 h 16774"/>
              <a:gd name="connsiteX9" fmla="*/ 17779 w 21560"/>
              <a:gd name="connsiteY9" fmla="*/ 14958 h 16774"/>
              <a:gd name="connsiteX10" fmla="*/ 14281 w 21560"/>
              <a:gd name="connsiteY10" fmla="*/ 13253 h 16774"/>
              <a:gd name="connsiteX11" fmla="*/ 13765 w 21560"/>
              <a:gd name="connsiteY11" fmla="*/ 16774 h 16774"/>
              <a:gd name="connsiteX12" fmla="*/ 10907 w 21560"/>
              <a:gd name="connsiteY12" fmla="*/ 13381 h 16774"/>
              <a:gd name="connsiteX13" fmla="*/ 8827 w 21560"/>
              <a:gd name="connsiteY13" fmla="*/ 16473 h 16774"/>
              <a:gd name="connsiteX14" fmla="*/ 7675 w 21560"/>
              <a:gd name="connsiteY14" fmla="*/ 13493 h 16774"/>
              <a:gd name="connsiteX15" fmla="*/ 4722 w 21560"/>
              <a:gd name="connsiteY15" fmla="*/ 15483 h 16774"/>
              <a:gd name="connsiteX16" fmla="*/ 4991 w 21560"/>
              <a:gd name="connsiteY16" fmla="*/ 12409 h 16774"/>
              <a:gd name="connsiteX17" fmla="*/ 459 w 21560"/>
              <a:gd name="connsiteY17" fmla="*/ 12392 h 16774"/>
              <a:gd name="connsiteX18" fmla="*/ 2621 w 21560"/>
              <a:gd name="connsiteY18" fmla="*/ 9501 h 16774"/>
              <a:gd name="connsiteX19" fmla="*/ 0 w 21560"/>
              <a:gd name="connsiteY19" fmla="*/ 6609 h 16774"/>
              <a:gd name="connsiteX20" fmla="*/ 4502 w 21560"/>
              <a:gd name="connsiteY20" fmla="*/ 5680 h 16774"/>
              <a:gd name="connsiteX21" fmla="*/ 4350 w 21560"/>
              <a:gd name="connsiteY21" fmla="*/ 2571 h 16774"/>
              <a:gd name="connsiteX22" fmla="*/ 6806 w 21560"/>
              <a:gd name="connsiteY22" fmla="*/ 3401 h 16774"/>
              <a:gd name="connsiteX23" fmla="*/ 8312 w 21560"/>
              <a:gd name="connsiteY23" fmla="*/ 161 h 16774"/>
              <a:gd name="connsiteX24" fmla="*/ 10713 w 21560"/>
              <a:gd name="connsiteY24" fmla="*/ 3143 h 1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560" h="16774">
                <a:moveTo>
                  <a:pt x="10713" y="3143"/>
                </a:moveTo>
                <a:lnTo>
                  <a:pt x="13705" y="0"/>
                </a:lnTo>
                <a:cubicBezTo>
                  <a:pt x="13678" y="-21"/>
                  <a:pt x="14241" y="3299"/>
                  <a:pt x="14255" y="3278"/>
                </a:cubicBezTo>
                <a:lnTo>
                  <a:pt x="18340" y="2323"/>
                </a:lnTo>
                <a:lnTo>
                  <a:pt x="16783" y="5514"/>
                </a:lnTo>
                <a:lnTo>
                  <a:pt x="21057" y="6003"/>
                </a:lnTo>
                <a:lnTo>
                  <a:pt x="19297" y="8475"/>
                </a:lnTo>
                <a:lnTo>
                  <a:pt x="21560" y="11156"/>
                </a:lnTo>
                <a:lnTo>
                  <a:pt x="17524" y="11505"/>
                </a:lnTo>
                <a:cubicBezTo>
                  <a:pt x="17718" y="12990"/>
                  <a:pt x="17585" y="13473"/>
                  <a:pt x="17779" y="14958"/>
                </a:cubicBezTo>
                <a:lnTo>
                  <a:pt x="14281" y="13253"/>
                </a:lnTo>
                <a:lnTo>
                  <a:pt x="13765" y="16774"/>
                </a:lnTo>
                <a:lnTo>
                  <a:pt x="10907" y="13381"/>
                </a:lnTo>
                <a:lnTo>
                  <a:pt x="8827" y="16473"/>
                </a:lnTo>
                <a:cubicBezTo>
                  <a:pt x="8815" y="16355"/>
                  <a:pt x="7646" y="13442"/>
                  <a:pt x="7675" y="13493"/>
                </a:cubicBezTo>
                <a:lnTo>
                  <a:pt x="4722" y="15483"/>
                </a:lnTo>
                <a:cubicBezTo>
                  <a:pt x="4812" y="14458"/>
                  <a:pt x="4901" y="13434"/>
                  <a:pt x="4991" y="12409"/>
                </a:cubicBezTo>
                <a:lnTo>
                  <a:pt x="459" y="12392"/>
                </a:lnTo>
                <a:lnTo>
                  <a:pt x="2621" y="9501"/>
                </a:lnTo>
                <a:cubicBezTo>
                  <a:pt x="2554" y="9612"/>
                  <a:pt x="1137" y="7588"/>
                  <a:pt x="0" y="6609"/>
                </a:cubicBezTo>
                <a:cubicBezTo>
                  <a:pt x="1489" y="6466"/>
                  <a:pt x="4530" y="5669"/>
                  <a:pt x="4502" y="5680"/>
                </a:cubicBezTo>
                <a:cubicBezTo>
                  <a:pt x="4374" y="3415"/>
                  <a:pt x="4389" y="3774"/>
                  <a:pt x="4350" y="2571"/>
                </a:cubicBezTo>
                <a:lnTo>
                  <a:pt x="6806" y="3401"/>
                </a:lnTo>
                <a:lnTo>
                  <a:pt x="8312" y="161"/>
                </a:lnTo>
                <a:lnTo>
                  <a:pt x="10713" y="3143"/>
                </a:lnTo>
                <a:close/>
              </a:path>
            </a:pathLst>
          </a:custGeom>
          <a:solidFill>
            <a:srgbClr val="00ABCF"/>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sz="2000" b="1" dirty="0">
                <a:latin typeface="Arial" panose="020B0604020202020204" pitchFamily="34" charset="0"/>
                <a:cs typeface="Arial" panose="020B0604020202020204" pitchFamily="34" charset="0"/>
              </a:rPr>
              <a:t>Adaptation</a:t>
            </a:r>
          </a:p>
          <a:p>
            <a:pPr algn="ctr">
              <a:spcBef>
                <a:spcPts val="500"/>
              </a:spcBef>
            </a:pPr>
            <a:r>
              <a:rPr lang="en-US" sz="1400" dirty="0">
                <a:latin typeface="Arial" panose="020B0604020202020204" pitchFamily="34" charset="0"/>
                <a:cs typeface="Arial" panose="020B0604020202020204" pitchFamily="34" charset="0"/>
              </a:rPr>
              <a:t>Mosquitoes can reproduce</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in most water types including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clean, stagnant and polluted water.</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This increases their</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chances of survival.</a:t>
            </a:r>
            <a:endParaRPr lang="en-GB" sz="1400" dirty="0">
              <a:latin typeface="Arial" panose="020B0604020202020204" pitchFamily="34" charset="0"/>
              <a:cs typeface="Arial" panose="020B0604020202020204" pitchFamily="34" charset="0"/>
            </a:endParaRPr>
          </a:p>
          <a:p>
            <a:pPr algn="ct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9169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7BB7AFE-B770-1243-BB2A-66C2723FBF1B}"/>
              </a:ext>
            </a:extLst>
          </p:cNvPr>
          <p:cNvSpPr txBox="1"/>
          <p:nvPr/>
        </p:nvSpPr>
        <p:spPr>
          <a:xfrm>
            <a:off x="471055" y="767035"/>
            <a:ext cx="11277600" cy="441496"/>
          </a:xfrm>
          <a:prstGeom prst="rect">
            <a:avLst/>
          </a:prstGeom>
          <a:noFill/>
        </p:spPr>
        <p:txBody>
          <a:bodyPr wrap="square">
            <a:noAutofit/>
          </a:bodyPr>
          <a:lstStyle/>
          <a:p>
            <a:pPr algn="ctr"/>
            <a:r>
              <a:rPr lang="en-US" sz="2100" b="1" dirty="0">
                <a:solidFill>
                  <a:srgbClr val="996017"/>
                </a:solidFill>
                <a:latin typeface="Arial" panose="020B0604020202020204" pitchFamily="34" charset="0"/>
                <a:cs typeface="Arial" panose="020B0604020202020204" pitchFamily="34" charset="0"/>
              </a:rPr>
              <a:t>Here are the 3 most important mosquitos that transmit disease:</a:t>
            </a:r>
          </a:p>
        </p:txBody>
      </p:sp>
      <p:sp>
        <p:nvSpPr>
          <p:cNvPr id="7" name="TextBox 6">
            <a:extLst>
              <a:ext uri="{FF2B5EF4-FFF2-40B4-BE49-F238E27FC236}">
                <a16:creationId xmlns:a16="http://schemas.microsoft.com/office/drawing/2014/main" id="{66FD6847-62A5-DF43-9D97-FAA50EE18C63}"/>
              </a:ext>
            </a:extLst>
          </p:cNvPr>
          <p:cNvSpPr txBox="1"/>
          <p:nvPr/>
        </p:nvSpPr>
        <p:spPr>
          <a:xfrm>
            <a:off x="1406036" y="3275215"/>
            <a:ext cx="2464529" cy="2942610"/>
          </a:xfrm>
          <a:prstGeom prst="rect">
            <a:avLst/>
          </a:prstGeom>
          <a:noFill/>
        </p:spPr>
        <p:txBody>
          <a:bodyPr wrap="square">
            <a:noAutofit/>
          </a:bodyPr>
          <a:lstStyle/>
          <a:p>
            <a:r>
              <a:rPr lang="en-US" sz="1500" b="1" dirty="0">
                <a:solidFill>
                  <a:srgbClr val="63666A"/>
                </a:solidFill>
                <a:latin typeface="Arial" panose="020B0604020202020204" pitchFamily="34" charset="0"/>
                <a:cs typeface="Arial" panose="020B0604020202020204" pitchFamily="34" charset="0"/>
              </a:rPr>
              <a:t>Aedes:</a:t>
            </a:r>
            <a:r>
              <a:rPr lang="en-US" b="1" dirty="0">
                <a:solidFill>
                  <a:srgbClr val="63666A"/>
                </a:solidFill>
                <a:latin typeface="Arial" panose="020B0604020202020204" pitchFamily="34" charset="0"/>
                <a:cs typeface="Arial" panose="020B0604020202020204" pitchFamily="34" charset="0"/>
              </a:rPr>
              <a:t> </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Bite during the day.</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Have clear wings.</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Eggs lie in the water horizontally.</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Sit parallel to a wall or</a:t>
            </a:r>
            <a:br>
              <a:rPr lang="en-US" sz="1400" dirty="0">
                <a:solidFill>
                  <a:srgbClr val="63666A"/>
                </a:solidFill>
                <a:latin typeface="Arial" panose="020B0604020202020204" pitchFamily="34" charset="0"/>
                <a:cs typeface="Arial" panose="020B0604020202020204" pitchFamily="34" charset="0"/>
              </a:rPr>
            </a:br>
            <a:r>
              <a:rPr lang="en-US" sz="1400" dirty="0">
                <a:solidFill>
                  <a:srgbClr val="63666A"/>
                </a:solidFill>
                <a:latin typeface="Arial" panose="020B0604020202020204" pitchFamily="34" charset="0"/>
                <a:cs typeface="Arial" panose="020B0604020202020204" pitchFamily="34" charset="0"/>
              </a:rPr>
              <a:t>a mosquito net.</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Need clean water in natural or artificial containers to lay their eggs in.</a:t>
            </a:r>
          </a:p>
        </p:txBody>
      </p:sp>
      <p:sp>
        <p:nvSpPr>
          <p:cNvPr id="8" name="TextBox 7">
            <a:extLst>
              <a:ext uri="{FF2B5EF4-FFF2-40B4-BE49-F238E27FC236}">
                <a16:creationId xmlns:a16="http://schemas.microsoft.com/office/drawing/2014/main" id="{804C05ED-B1C3-C743-A615-8507CC17E01E}"/>
              </a:ext>
            </a:extLst>
          </p:cNvPr>
          <p:cNvSpPr txBox="1"/>
          <p:nvPr/>
        </p:nvSpPr>
        <p:spPr>
          <a:xfrm>
            <a:off x="4584647" y="3275215"/>
            <a:ext cx="2483827" cy="2726906"/>
          </a:xfrm>
          <a:prstGeom prst="rect">
            <a:avLst/>
          </a:prstGeom>
          <a:noFill/>
        </p:spPr>
        <p:txBody>
          <a:bodyPr wrap="square">
            <a:noAutofit/>
          </a:bodyPr>
          <a:lstStyle/>
          <a:p>
            <a:r>
              <a:rPr lang="en-US" sz="1500" b="1" dirty="0">
                <a:solidFill>
                  <a:srgbClr val="63666A"/>
                </a:solidFill>
                <a:latin typeface="Arial" panose="020B0604020202020204" pitchFamily="34" charset="0"/>
                <a:cs typeface="Arial" panose="020B0604020202020204" pitchFamily="34" charset="0"/>
              </a:rPr>
              <a:t>Culex:</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Bite during the night.</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Have clear wings.</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Eggs lie in the water vertically.</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Sit parallel on the wall</a:t>
            </a:r>
            <a:br>
              <a:rPr lang="en-US" sz="1400" dirty="0">
                <a:solidFill>
                  <a:srgbClr val="63666A"/>
                </a:solidFill>
                <a:latin typeface="Arial" panose="020B0604020202020204" pitchFamily="34" charset="0"/>
                <a:cs typeface="Arial" panose="020B0604020202020204" pitchFamily="34" charset="0"/>
              </a:rPr>
            </a:br>
            <a:r>
              <a:rPr lang="en-US" sz="1400" dirty="0">
                <a:solidFill>
                  <a:srgbClr val="63666A"/>
                </a:solidFill>
                <a:latin typeface="Arial" panose="020B0604020202020204" pitchFamily="34" charset="0"/>
                <a:cs typeface="Arial" panose="020B0604020202020204" pitchFamily="34" charset="0"/>
              </a:rPr>
              <a:t>or on a mosquito net.</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Need organically rich water, which can be murky to lay their eggs in.</a:t>
            </a:r>
          </a:p>
        </p:txBody>
      </p:sp>
      <p:sp>
        <p:nvSpPr>
          <p:cNvPr id="10" name="TextBox 9">
            <a:extLst>
              <a:ext uri="{FF2B5EF4-FFF2-40B4-BE49-F238E27FC236}">
                <a16:creationId xmlns:a16="http://schemas.microsoft.com/office/drawing/2014/main" id="{F192BCF4-BA62-354F-9185-B51D96CAD08A}"/>
              </a:ext>
            </a:extLst>
          </p:cNvPr>
          <p:cNvSpPr txBox="1"/>
          <p:nvPr/>
        </p:nvSpPr>
        <p:spPr>
          <a:xfrm>
            <a:off x="7910710" y="3275215"/>
            <a:ext cx="2795425" cy="2726907"/>
          </a:xfrm>
          <a:prstGeom prst="rect">
            <a:avLst/>
          </a:prstGeom>
          <a:noFill/>
        </p:spPr>
        <p:txBody>
          <a:bodyPr wrap="square">
            <a:noAutofit/>
          </a:bodyPr>
          <a:lstStyle/>
          <a:p>
            <a:r>
              <a:rPr lang="en-US" sz="1500" b="1" dirty="0">
                <a:solidFill>
                  <a:srgbClr val="63666A"/>
                </a:solidFill>
                <a:latin typeface="Arial" panose="020B0604020202020204" pitchFamily="34" charset="0"/>
                <a:cs typeface="Arial" panose="020B0604020202020204" pitchFamily="34" charset="0"/>
              </a:rPr>
              <a:t>Anopheles </a:t>
            </a:r>
            <a:r>
              <a:rPr lang="en-US" sz="1400" dirty="0">
                <a:solidFill>
                  <a:srgbClr val="63666A"/>
                </a:solidFill>
                <a:latin typeface="Arial" panose="020B0604020202020204" pitchFamily="34" charset="0"/>
                <a:cs typeface="Arial" panose="020B0604020202020204" pitchFamily="34" charset="0"/>
              </a:rPr>
              <a:t>(malaria mosquito):</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Bite during the night.</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Have spotted wings</a:t>
            </a:r>
            <a:br>
              <a:rPr lang="en-US" sz="1400" dirty="0">
                <a:solidFill>
                  <a:srgbClr val="63666A"/>
                </a:solidFill>
                <a:latin typeface="Arial" panose="020B0604020202020204" pitchFamily="34" charset="0"/>
                <a:cs typeface="Arial" panose="020B0604020202020204" pitchFamily="34" charset="0"/>
              </a:rPr>
            </a:br>
            <a:r>
              <a:rPr lang="en-US" sz="1400" dirty="0">
                <a:solidFill>
                  <a:srgbClr val="63666A"/>
                </a:solidFill>
                <a:latin typeface="Arial" panose="020B0604020202020204" pitchFamily="34" charset="0"/>
                <a:cs typeface="Arial" panose="020B0604020202020204" pitchFamily="34" charset="0"/>
              </a:rPr>
              <a:t>(like salt and pepper).</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Eggs lie in the water horizontally. </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Sit on a mosquito net or wall with their body 45 degrees up.</a:t>
            </a:r>
          </a:p>
          <a:p>
            <a:pPr marL="180975" indent="-180975">
              <a:spcBef>
                <a:spcPts val="500"/>
              </a:spcBef>
              <a:buClr>
                <a:srgbClr val="996017"/>
              </a:buClr>
              <a:buFont typeface="Arial" panose="020B0604020202020204" pitchFamily="34" charset="0"/>
              <a:buChar char="•"/>
            </a:pPr>
            <a:r>
              <a:rPr lang="en-US" sz="1400" dirty="0">
                <a:solidFill>
                  <a:srgbClr val="63666A"/>
                </a:solidFill>
                <a:latin typeface="Arial" panose="020B0604020202020204" pitchFamily="34" charset="0"/>
                <a:cs typeface="Arial" panose="020B0604020202020204" pitchFamily="34" charset="0"/>
              </a:rPr>
              <a:t>Need clean and sunlit water to lay their eggs in.</a:t>
            </a:r>
          </a:p>
        </p:txBody>
      </p:sp>
      <p:pic>
        <p:nvPicPr>
          <p:cNvPr id="4" name="Picture 3" descr="A close up of a bug&#10;&#10;Description automatically generated with medium confidence">
            <a:extLst>
              <a:ext uri="{FF2B5EF4-FFF2-40B4-BE49-F238E27FC236}">
                <a16:creationId xmlns:a16="http://schemas.microsoft.com/office/drawing/2014/main" id="{E3A35024-D7F5-8E48-ACD2-DE4FCB6F6B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85756" y="1502394"/>
            <a:ext cx="2464529" cy="1626590"/>
          </a:xfrm>
          <a:prstGeom prst="rect">
            <a:avLst/>
          </a:prstGeom>
        </p:spPr>
      </p:pic>
      <p:pic>
        <p:nvPicPr>
          <p:cNvPr id="12" name="Picture 11" descr="A close up of a bug&#10;&#10;Description automatically generated with medium confidence">
            <a:extLst>
              <a:ext uri="{FF2B5EF4-FFF2-40B4-BE49-F238E27FC236}">
                <a16:creationId xmlns:a16="http://schemas.microsoft.com/office/drawing/2014/main" id="{47F84DCE-083B-484D-BD6A-A9B3F6490D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06036" y="1502394"/>
            <a:ext cx="2464529" cy="1626590"/>
          </a:xfrm>
          <a:prstGeom prst="rect">
            <a:avLst/>
          </a:prstGeom>
        </p:spPr>
      </p:pic>
      <p:pic>
        <p:nvPicPr>
          <p:cNvPr id="14" name="Picture 13" descr="A close up of a bug&#10;&#10;Description automatically generated with medium confidence">
            <a:extLst>
              <a:ext uri="{FF2B5EF4-FFF2-40B4-BE49-F238E27FC236}">
                <a16:creationId xmlns:a16="http://schemas.microsoft.com/office/drawing/2014/main" id="{DD073DEA-CEF8-0940-8AFA-9BFD0F9EA88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686247" y="1502394"/>
            <a:ext cx="2483827" cy="1626590"/>
          </a:xfrm>
          <a:prstGeom prst="rect">
            <a:avLst/>
          </a:prstGeom>
        </p:spPr>
      </p:pic>
      <p:sp>
        <p:nvSpPr>
          <p:cNvPr id="9" name="Oval 8">
            <a:extLst>
              <a:ext uri="{FF2B5EF4-FFF2-40B4-BE49-F238E27FC236}">
                <a16:creationId xmlns:a16="http://schemas.microsoft.com/office/drawing/2014/main" id="{F616182C-06DF-F741-9446-3E93A23EB7C2}"/>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8566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upa" descr="A picture containing text&#10;&#10;Description automatically generated">
            <a:extLst>
              <a:ext uri="{FF2B5EF4-FFF2-40B4-BE49-F238E27FC236}">
                <a16:creationId xmlns:a16="http://schemas.microsoft.com/office/drawing/2014/main" id="{4918FF07-CDFC-0C48-88B6-63CE8D1FCEB7}"/>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042279" y="3148589"/>
            <a:ext cx="1252553" cy="1255525"/>
          </a:xfrm>
          <a:prstGeom prst="rect">
            <a:avLst/>
          </a:prstGeom>
        </p:spPr>
      </p:pic>
      <p:pic>
        <p:nvPicPr>
          <p:cNvPr id="4" name="Eggs" descr="Chart&#10;&#10;Description automatically generated with low confidence">
            <a:extLst>
              <a:ext uri="{FF2B5EF4-FFF2-40B4-BE49-F238E27FC236}">
                <a16:creationId xmlns:a16="http://schemas.microsoft.com/office/drawing/2014/main" id="{08CB0CA6-8AB1-794B-8300-830949B71A0B}"/>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6950123" y="3144130"/>
            <a:ext cx="1279477" cy="1263159"/>
          </a:xfrm>
          <a:prstGeom prst="rect">
            <a:avLst/>
          </a:prstGeom>
        </p:spPr>
      </p:pic>
      <p:sp>
        <p:nvSpPr>
          <p:cNvPr id="6" name="TextBox 5">
            <a:extLst>
              <a:ext uri="{FF2B5EF4-FFF2-40B4-BE49-F238E27FC236}">
                <a16:creationId xmlns:a16="http://schemas.microsoft.com/office/drawing/2014/main" id="{F038F1CD-CBBD-7949-A8AA-5BA58522B0C0}"/>
              </a:ext>
            </a:extLst>
          </p:cNvPr>
          <p:cNvSpPr txBox="1"/>
          <p:nvPr/>
        </p:nvSpPr>
        <p:spPr>
          <a:xfrm>
            <a:off x="0" y="7754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Life cycle of a Mosquito</a:t>
            </a:r>
          </a:p>
        </p:txBody>
      </p:sp>
      <p:sp>
        <p:nvSpPr>
          <p:cNvPr id="7" name="TextBox 6">
            <a:extLst>
              <a:ext uri="{FF2B5EF4-FFF2-40B4-BE49-F238E27FC236}">
                <a16:creationId xmlns:a16="http://schemas.microsoft.com/office/drawing/2014/main" id="{6E173CC9-6423-FB46-A120-AE30D5C468C1}"/>
              </a:ext>
            </a:extLst>
          </p:cNvPr>
          <p:cNvSpPr txBox="1"/>
          <p:nvPr/>
        </p:nvSpPr>
        <p:spPr>
          <a:xfrm>
            <a:off x="1893898" y="2614486"/>
            <a:ext cx="2197379" cy="2246769"/>
          </a:xfrm>
          <a:prstGeom prst="rect">
            <a:avLst/>
          </a:prstGeom>
          <a:noFill/>
        </p:spPr>
        <p:txBody>
          <a:bodyPr wrap="square" rtlCol="0">
            <a:noAutofit/>
          </a:bodyPr>
          <a:lstStyle/>
          <a:p>
            <a:pPr>
              <a:spcBef>
                <a:spcPts val="1500"/>
              </a:spcBef>
            </a:pPr>
            <a:r>
              <a:rPr lang="en-US" sz="2000" b="1" dirty="0">
                <a:solidFill>
                  <a:srgbClr val="63666A"/>
                </a:solidFill>
                <a:latin typeface="Arial" panose="020B0604020202020204" pitchFamily="34" charset="0"/>
                <a:cs typeface="Arial" panose="020B0604020202020204" pitchFamily="34" charset="0"/>
              </a:rPr>
              <a:t>Eggs</a:t>
            </a:r>
          </a:p>
          <a:p>
            <a:pPr>
              <a:spcBef>
                <a:spcPts val="1500"/>
              </a:spcBef>
            </a:pPr>
            <a:r>
              <a:rPr lang="en-US" sz="2000" b="1" dirty="0">
                <a:solidFill>
                  <a:srgbClr val="63666A"/>
                </a:solidFill>
                <a:latin typeface="Arial" panose="020B0604020202020204" pitchFamily="34" charset="0"/>
                <a:cs typeface="Arial" panose="020B0604020202020204" pitchFamily="34" charset="0"/>
              </a:rPr>
              <a:t>Larva</a:t>
            </a:r>
          </a:p>
          <a:p>
            <a:pPr>
              <a:spcBef>
                <a:spcPts val="1500"/>
              </a:spcBef>
            </a:pPr>
            <a:r>
              <a:rPr lang="en-US" sz="2000" b="1" dirty="0">
                <a:solidFill>
                  <a:srgbClr val="63666A"/>
                </a:solidFill>
                <a:latin typeface="Arial" panose="020B0604020202020204" pitchFamily="34" charset="0"/>
                <a:cs typeface="Arial" panose="020B0604020202020204" pitchFamily="34" charset="0"/>
              </a:rPr>
              <a:t>Pupa</a:t>
            </a:r>
          </a:p>
          <a:p>
            <a:pPr>
              <a:spcBef>
                <a:spcPts val="1500"/>
              </a:spcBef>
            </a:pPr>
            <a:r>
              <a:rPr lang="en-US" sz="2000" b="1" dirty="0">
                <a:solidFill>
                  <a:srgbClr val="63666A"/>
                </a:solidFill>
                <a:latin typeface="Arial" panose="020B0604020202020204" pitchFamily="34" charset="0"/>
                <a:cs typeface="Arial" panose="020B0604020202020204" pitchFamily="34" charset="0"/>
              </a:rPr>
              <a:t>Adult</a:t>
            </a:r>
          </a:p>
        </p:txBody>
      </p:sp>
      <p:pic>
        <p:nvPicPr>
          <p:cNvPr id="10" name="Adult">
            <a:extLst>
              <a:ext uri="{FF2B5EF4-FFF2-40B4-BE49-F238E27FC236}">
                <a16:creationId xmlns:a16="http://schemas.microsoft.com/office/drawing/2014/main" id="{924D39D5-4C61-774E-A8B1-A680C5B9CD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206701" y="1559741"/>
            <a:ext cx="2235803" cy="1628668"/>
          </a:xfrm>
          <a:prstGeom prst="rect">
            <a:avLst/>
          </a:prstGeom>
        </p:spPr>
      </p:pic>
      <p:pic>
        <p:nvPicPr>
          <p:cNvPr id="14" name="Lava image" descr="A picture containing chart&#10;&#10;Description automatically generated">
            <a:extLst>
              <a:ext uri="{FF2B5EF4-FFF2-40B4-BE49-F238E27FC236}">
                <a16:creationId xmlns:a16="http://schemas.microsoft.com/office/drawing/2014/main" id="{BBD16FE2-A9BD-1D40-BE7E-8291A8A767D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409080" y="4410737"/>
            <a:ext cx="1407014" cy="1397376"/>
          </a:xfrm>
          <a:prstGeom prst="rect">
            <a:avLst/>
          </a:prstGeom>
        </p:spPr>
      </p:pic>
      <p:sp>
        <p:nvSpPr>
          <p:cNvPr id="17" name="TextBox 16">
            <a:extLst>
              <a:ext uri="{FF2B5EF4-FFF2-40B4-BE49-F238E27FC236}">
                <a16:creationId xmlns:a16="http://schemas.microsoft.com/office/drawing/2014/main" id="{6F1E7794-74C3-B147-85B8-A3ECC30C5F4C}"/>
              </a:ext>
            </a:extLst>
          </p:cNvPr>
          <p:cNvSpPr txBox="1"/>
          <p:nvPr/>
        </p:nvSpPr>
        <p:spPr>
          <a:xfrm>
            <a:off x="7143736" y="2841704"/>
            <a:ext cx="883441" cy="302427"/>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Eggs</a:t>
            </a:r>
          </a:p>
        </p:txBody>
      </p:sp>
      <p:sp>
        <p:nvSpPr>
          <p:cNvPr id="18" name="TextBox 17">
            <a:extLst>
              <a:ext uri="{FF2B5EF4-FFF2-40B4-BE49-F238E27FC236}">
                <a16:creationId xmlns:a16="http://schemas.microsoft.com/office/drawing/2014/main" id="{12D1B0A8-E8FE-E247-8716-AA08130E8787}"/>
              </a:ext>
            </a:extLst>
          </p:cNvPr>
          <p:cNvSpPr txBox="1"/>
          <p:nvPr/>
        </p:nvSpPr>
        <p:spPr>
          <a:xfrm>
            <a:off x="4218394" y="2812142"/>
            <a:ext cx="883441" cy="302427"/>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Pupa</a:t>
            </a:r>
          </a:p>
        </p:txBody>
      </p:sp>
      <p:sp>
        <p:nvSpPr>
          <p:cNvPr id="24" name="TextBox 23">
            <a:extLst>
              <a:ext uri="{FF2B5EF4-FFF2-40B4-BE49-F238E27FC236}">
                <a16:creationId xmlns:a16="http://schemas.microsoft.com/office/drawing/2014/main" id="{032352E0-CC0A-C047-8159-8719B99524E9}"/>
              </a:ext>
            </a:extLst>
          </p:cNvPr>
          <p:cNvSpPr txBox="1"/>
          <p:nvPr/>
        </p:nvSpPr>
        <p:spPr>
          <a:xfrm>
            <a:off x="5360818" y="1510706"/>
            <a:ext cx="1590996" cy="302427"/>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Adult Mosquito</a:t>
            </a:r>
          </a:p>
        </p:txBody>
      </p:sp>
      <p:sp>
        <p:nvSpPr>
          <p:cNvPr id="25" name="TextBox 24">
            <a:extLst>
              <a:ext uri="{FF2B5EF4-FFF2-40B4-BE49-F238E27FC236}">
                <a16:creationId xmlns:a16="http://schemas.microsoft.com/office/drawing/2014/main" id="{4A882807-ADE4-F748-9802-2C76AF37EF01}"/>
              </a:ext>
            </a:extLst>
          </p:cNvPr>
          <p:cNvSpPr txBox="1"/>
          <p:nvPr/>
        </p:nvSpPr>
        <p:spPr>
          <a:xfrm>
            <a:off x="5529445" y="5707786"/>
            <a:ext cx="1209815" cy="323165"/>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Larva</a:t>
            </a:r>
          </a:p>
        </p:txBody>
      </p:sp>
      <p:sp>
        <p:nvSpPr>
          <p:cNvPr id="26" name="TextBox 25">
            <a:extLst>
              <a:ext uri="{FF2B5EF4-FFF2-40B4-BE49-F238E27FC236}">
                <a16:creationId xmlns:a16="http://schemas.microsoft.com/office/drawing/2014/main" id="{9901F442-0A35-F74C-BAFF-0BD0A9C3190F}"/>
              </a:ext>
            </a:extLst>
          </p:cNvPr>
          <p:cNvSpPr txBox="1"/>
          <p:nvPr/>
        </p:nvSpPr>
        <p:spPr>
          <a:xfrm>
            <a:off x="5263711" y="3299364"/>
            <a:ext cx="1741282" cy="950487"/>
          </a:xfrm>
          <a:prstGeom prst="rect">
            <a:avLst/>
          </a:prstGeom>
          <a:noFill/>
        </p:spPr>
        <p:txBody>
          <a:bodyPr wrap="square" rtlCol="0">
            <a:spAutoFit/>
          </a:bodyPr>
          <a:lstStyle/>
          <a:p>
            <a:pPr algn="ctr"/>
            <a:r>
              <a:rPr lang="en-US" sz="2000" b="1" dirty="0">
                <a:solidFill>
                  <a:srgbClr val="AB710A"/>
                </a:solidFill>
                <a:latin typeface="Arial" panose="020B0604020202020204" pitchFamily="34" charset="0"/>
                <a:cs typeface="Arial" panose="020B0604020202020204" pitchFamily="34" charset="0"/>
              </a:rPr>
              <a:t>Life Cycle</a:t>
            </a:r>
            <a:br>
              <a:rPr lang="en-US" sz="2000" b="1" dirty="0">
                <a:solidFill>
                  <a:srgbClr val="AB710A"/>
                </a:solidFill>
                <a:latin typeface="Arial" panose="020B0604020202020204" pitchFamily="34" charset="0"/>
                <a:cs typeface="Arial" panose="020B0604020202020204" pitchFamily="34" charset="0"/>
              </a:rPr>
            </a:br>
            <a:r>
              <a:rPr lang="en-US" sz="2000" b="1" dirty="0">
                <a:solidFill>
                  <a:srgbClr val="AB710A"/>
                </a:solidFill>
                <a:latin typeface="Arial" panose="020B0604020202020204" pitchFamily="34" charset="0"/>
                <a:cs typeface="Arial" panose="020B0604020202020204" pitchFamily="34" charset="0"/>
              </a:rPr>
              <a:t>of the</a:t>
            </a:r>
            <a:br>
              <a:rPr lang="en-US" sz="2000" b="1" dirty="0">
                <a:solidFill>
                  <a:srgbClr val="AB710A"/>
                </a:solidFill>
                <a:latin typeface="Arial" panose="020B0604020202020204" pitchFamily="34" charset="0"/>
                <a:cs typeface="Arial" panose="020B0604020202020204" pitchFamily="34" charset="0"/>
              </a:rPr>
            </a:br>
            <a:r>
              <a:rPr lang="en-US" sz="2000" b="1" dirty="0">
                <a:solidFill>
                  <a:srgbClr val="AB710A"/>
                </a:solidFill>
                <a:latin typeface="Arial" panose="020B0604020202020204" pitchFamily="34" charset="0"/>
                <a:cs typeface="Arial" panose="020B0604020202020204" pitchFamily="34" charset="0"/>
              </a:rPr>
              <a:t>Mosquito</a:t>
            </a:r>
          </a:p>
        </p:txBody>
      </p:sp>
      <p:sp>
        <p:nvSpPr>
          <p:cNvPr id="29" name="Arrow after pupa">
            <a:extLst>
              <a:ext uri="{FF2B5EF4-FFF2-40B4-BE49-F238E27FC236}">
                <a16:creationId xmlns:a16="http://schemas.microsoft.com/office/drawing/2014/main" id="{FA2089AC-067A-2E41-A66D-DEE6A959B444}"/>
              </a:ext>
            </a:extLst>
          </p:cNvPr>
          <p:cNvSpPr/>
          <p:nvPr/>
        </p:nvSpPr>
        <p:spPr>
          <a:xfrm rot="18757590">
            <a:off x="4812061" y="2382557"/>
            <a:ext cx="494253" cy="296047"/>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ast arrow">
            <a:extLst>
              <a:ext uri="{FF2B5EF4-FFF2-40B4-BE49-F238E27FC236}">
                <a16:creationId xmlns:a16="http://schemas.microsoft.com/office/drawing/2014/main" id="{EA6A68DB-1B22-7D42-80B5-86F1CB2B0CDA}"/>
              </a:ext>
            </a:extLst>
          </p:cNvPr>
          <p:cNvSpPr/>
          <p:nvPr/>
        </p:nvSpPr>
        <p:spPr>
          <a:xfrm rot="2977444">
            <a:off x="7039946" y="2466463"/>
            <a:ext cx="494253" cy="296047"/>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Arrow after egg">
            <a:extLst>
              <a:ext uri="{FF2B5EF4-FFF2-40B4-BE49-F238E27FC236}">
                <a16:creationId xmlns:a16="http://schemas.microsoft.com/office/drawing/2014/main" id="{2A4389A2-00CE-3B43-8B16-2C148C4728A8}"/>
              </a:ext>
            </a:extLst>
          </p:cNvPr>
          <p:cNvSpPr/>
          <p:nvPr/>
        </p:nvSpPr>
        <p:spPr>
          <a:xfrm rot="7963016">
            <a:off x="6797249" y="4572005"/>
            <a:ext cx="494253" cy="296047"/>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Arrow after Lava">
            <a:extLst>
              <a:ext uri="{FF2B5EF4-FFF2-40B4-BE49-F238E27FC236}">
                <a16:creationId xmlns:a16="http://schemas.microsoft.com/office/drawing/2014/main" id="{4874CF95-4729-A045-8B48-6F7C8C4D95C1}"/>
              </a:ext>
            </a:extLst>
          </p:cNvPr>
          <p:cNvSpPr/>
          <p:nvPr/>
        </p:nvSpPr>
        <p:spPr>
          <a:xfrm rot="13743984">
            <a:off x="4904963" y="4542945"/>
            <a:ext cx="494253" cy="296047"/>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ard 19">
            <a:extLst>
              <a:ext uri="{FF2B5EF4-FFF2-40B4-BE49-F238E27FC236}">
                <a16:creationId xmlns:a16="http://schemas.microsoft.com/office/drawing/2014/main" id="{92FDEA02-727B-BD4B-96F8-B61C8CC54025}"/>
              </a:ext>
            </a:extLst>
          </p:cNvPr>
          <p:cNvSpPr/>
          <p:nvPr/>
        </p:nvSpPr>
        <p:spPr>
          <a:xfrm>
            <a:off x="10289309" y="660987"/>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6AC5AB3-C284-044C-988E-241B768F99C6}"/>
              </a:ext>
            </a:extLst>
          </p:cNvPr>
          <p:cNvSpPr txBox="1"/>
          <p:nvPr/>
        </p:nvSpPr>
        <p:spPr>
          <a:xfrm>
            <a:off x="10289309" y="797470"/>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09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22" presetClass="entr" presetSubtype="2"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right)">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childTnLst>
                                </p:cTn>
                              </p:par>
                              <p:par>
                                <p:cTn id="26" presetID="22" presetClass="entr" presetSubtype="4"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2" end="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22" presetClass="entr" presetSubtype="4"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down)">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7">
                                            <p:txEl>
                                              <p:pRg st="3" end="3"/>
                                            </p:txEl>
                                          </p:spTgt>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childTnLst>
                                </p:cTn>
                              </p:par>
                              <p:par>
                                <p:cTn id="48" presetID="22" presetClass="entr" presetSubtype="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up)">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4" grpId="0"/>
      <p:bldP spid="25" grpId="0"/>
      <p:bldP spid="26" grpId="0"/>
      <p:bldP spid="29" grpId="0" animBg="1"/>
      <p:bldP spid="30" grpId="0" animBg="1"/>
      <p:bldP spid="31" grpId="0" animBg="1"/>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icture containing logo&#10;&#10;Description automatically generated">
            <a:extLst>
              <a:ext uri="{FF2B5EF4-FFF2-40B4-BE49-F238E27FC236}">
                <a16:creationId xmlns:a16="http://schemas.microsoft.com/office/drawing/2014/main" id="{64FDD1F0-FC76-F640-A148-39FA4AB6CC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7124" y="3082181"/>
            <a:ext cx="9937751" cy="1518720"/>
          </a:xfrm>
          <a:prstGeom prst="rect">
            <a:avLst/>
          </a:prstGeom>
        </p:spPr>
      </p:pic>
      <p:sp>
        <p:nvSpPr>
          <p:cNvPr id="21" name="TextBox 20">
            <a:extLst>
              <a:ext uri="{FF2B5EF4-FFF2-40B4-BE49-F238E27FC236}">
                <a16:creationId xmlns:a16="http://schemas.microsoft.com/office/drawing/2014/main" id="{6701DDBB-3A4C-F647-9FFD-93AADFE940EB}"/>
              </a:ext>
            </a:extLst>
          </p:cNvPr>
          <p:cNvSpPr txBox="1"/>
          <p:nvPr/>
        </p:nvSpPr>
        <p:spPr>
          <a:xfrm>
            <a:off x="1040722" y="680394"/>
            <a:ext cx="10385678" cy="995144"/>
          </a:xfrm>
          <a:prstGeom prst="rect">
            <a:avLst/>
          </a:prstGeom>
          <a:noFill/>
        </p:spPr>
        <p:txBody>
          <a:bodyPr wrap="square" rtlCol="0">
            <a:spAutoFit/>
          </a:bodyPr>
          <a:lstStyle/>
          <a:p>
            <a:pPr>
              <a:spcBef>
                <a:spcPts val="700"/>
              </a:spcBef>
            </a:pPr>
            <a:r>
              <a:rPr lang="en-US" sz="1900" dirty="0">
                <a:solidFill>
                  <a:srgbClr val="63666A"/>
                </a:solidFill>
                <a:latin typeface="Arial" panose="020B0604020202020204" pitchFamily="34" charset="0"/>
                <a:cs typeface="Arial" panose="020B0604020202020204" pitchFamily="34" charset="0"/>
              </a:rPr>
              <a:t>The female mosquito lays her eggs at the top of clean water.</a:t>
            </a:r>
          </a:p>
          <a:p>
            <a:pPr>
              <a:spcBef>
                <a:spcPts val="200"/>
              </a:spcBef>
            </a:pPr>
            <a:br>
              <a:rPr lang="en-US" sz="1900" dirty="0">
                <a:solidFill>
                  <a:srgbClr val="63666A"/>
                </a:solidFill>
                <a:latin typeface="Arial" panose="020B0604020202020204" pitchFamily="34" charset="0"/>
                <a:cs typeface="Arial" panose="020B0604020202020204" pitchFamily="34" charset="0"/>
              </a:rPr>
            </a:br>
            <a:r>
              <a:rPr lang="en-US" sz="1900" dirty="0">
                <a:solidFill>
                  <a:srgbClr val="63666A"/>
                </a:solidFill>
                <a:latin typeface="Arial" panose="020B0604020202020204" pitchFamily="34" charset="0"/>
                <a:cs typeface="Arial" panose="020B0604020202020204" pitchFamily="34" charset="0"/>
              </a:rPr>
              <a:t>She lays 100 or more small, singular cigar-shaped eggs, which are soft and white.</a:t>
            </a:r>
          </a:p>
        </p:txBody>
      </p:sp>
      <p:sp>
        <p:nvSpPr>
          <p:cNvPr id="22" name="TextBox 21">
            <a:extLst>
              <a:ext uri="{FF2B5EF4-FFF2-40B4-BE49-F238E27FC236}">
                <a16:creationId xmlns:a16="http://schemas.microsoft.com/office/drawing/2014/main" id="{FB199A40-6AB8-BD47-A1A7-A56A6F5FD940}"/>
              </a:ext>
            </a:extLst>
          </p:cNvPr>
          <p:cNvSpPr txBox="1"/>
          <p:nvPr/>
        </p:nvSpPr>
        <p:spPr>
          <a:xfrm>
            <a:off x="1040720" y="4664292"/>
            <a:ext cx="8945959" cy="646331"/>
          </a:xfrm>
          <a:prstGeom prst="rect">
            <a:avLst/>
          </a:prstGeom>
          <a:noFill/>
        </p:spPr>
        <p:txBody>
          <a:bodyPr wrap="square" rtlCol="0">
            <a:spAutoFit/>
          </a:bodyPr>
          <a:lstStyle/>
          <a:p>
            <a:r>
              <a:rPr lang="en-US" sz="1800" dirty="0">
                <a:solidFill>
                  <a:srgbClr val="63666A"/>
                </a:solidFill>
                <a:latin typeface="Arial" panose="020B0604020202020204" pitchFamily="34" charset="0"/>
                <a:cs typeface="Arial" panose="020B0604020202020204" pitchFamily="34" charset="0"/>
              </a:rPr>
              <a:t>The eggs float on the water surface or sink to the bottom of the water, and within a day they turn black.</a:t>
            </a:r>
          </a:p>
        </p:txBody>
      </p:sp>
      <p:pic>
        <p:nvPicPr>
          <p:cNvPr id="4" name="Picture 3" descr="A close-up of a fish&#10;&#10;Description automatically generated with low confidence">
            <a:extLst>
              <a:ext uri="{FF2B5EF4-FFF2-40B4-BE49-F238E27FC236}">
                <a16:creationId xmlns:a16="http://schemas.microsoft.com/office/drawing/2014/main" id="{21D85109-27E6-B84E-B33C-1E83D01907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99803" y="1782247"/>
            <a:ext cx="3228845" cy="1921684"/>
          </a:xfrm>
          <a:prstGeom prst="rect">
            <a:avLst/>
          </a:prstGeom>
        </p:spPr>
      </p:pic>
      <p:sp>
        <p:nvSpPr>
          <p:cNvPr id="54" name="TextBox 53">
            <a:extLst>
              <a:ext uri="{FF2B5EF4-FFF2-40B4-BE49-F238E27FC236}">
                <a16:creationId xmlns:a16="http://schemas.microsoft.com/office/drawing/2014/main" id="{31812FFB-8609-884A-BA80-6DD5F432B947}"/>
              </a:ext>
            </a:extLst>
          </p:cNvPr>
          <p:cNvSpPr txBox="1"/>
          <p:nvPr/>
        </p:nvSpPr>
        <p:spPr>
          <a:xfrm>
            <a:off x="796027" y="5870705"/>
            <a:ext cx="830425" cy="369332"/>
          </a:xfrm>
          <a:prstGeom prst="rect">
            <a:avLst/>
          </a:prstGeom>
          <a:noFill/>
        </p:spPr>
        <p:txBody>
          <a:bodyPr wrap="square" rtlCol="0">
            <a:spAutoFit/>
          </a:bodyPr>
          <a:lstStyle/>
          <a:p>
            <a:r>
              <a:rPr lang="en-US" b="1" dirty="0">
                <a:solidFill>
                  <a:srgbClr val="00ABCF"/>
                </a:solidFill>
                <a:latin typeface="Arial" panose="020B0604020202020204" pitchFamily="34" charset="0"/>
                <a:cs typeface="Arial" panose="020B0604020202020204" pitchFamily="34" charset="0"/>
              </a:rPr>
              <a:t>Day 0</a:t>
            </a:r>
            <a:endParaRPr lang="en-GB" b="1" dirty="0">
              <a:solidFill>
                <a:srgbClr val="00ABCF"/>
              </a:solidFill>
              <a:latin typeface="Arial" panose="020B0604020202020204" pitchFamily="34" charset="0"/>
              <a:cs typeface="Arial" panose="020B0604020202020204" pitchFamily="34" charset="0"/>
            </a:endParaRPr>
          </a:p>
        </p:txBody>
      </p:sp>
      <p:cxnSp>
        <p:nvCxnSpPr>
          <p:cNvPr id="55" name="Straight Arrow Connector 54">
            <a:extLst>
              <a:ext uri="{FF2B5EF4-FFF2-40B4-BE49-F238E27FC236}">
                <a16:creationId xmlns:a16="http://schemas.microsoft.com/office/drawing/2014/main" id="{28760FDB-AB12-D748-9472-6D6D9639D5B4}"/>
              </a:ext>
            </a:extLst>
          </p:cNvPr>
          <p:cNvCxnSpPr>
            <a:cxnSpLocks/>
          </p:cNvCxnSpPr>
          <p:nvPr/>
        </p:nvCxnSpPr>
        <p:spPr>
          <a:xfrm>
            <a:off x="1158172" y="5690540"/>
            <a:ext cx="4018850" cy="0"/>
          </a:xfrm>
          <a:prstGeom prst="straightConnector1">
            <a:avLst/>
          </a:prstGeom>
          <a:ln w="47625">
            <a:solidFill>
              <a:srgbClr val="63666A"/>
            </a:solidFill>
            <a:tailEnd type="none" w="lg" len="me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604BA226-68F3-CE43-A70A-58D7416568E0}"/>
              </a:ext>
            </a:extLst>
          </p:cNvPr>
          <p:cNvCxnSpPr/>
          <p:nvPr/>
        </p:nvCxnSpPr>
        <p:spPr>
          <a:xfrm>
            <a:off x="1159727"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1E29F4FE-98FB-2A4F-B350-E2AD8A3BE79A}"/>
              </a:ext>
            </a:extLst>
          </p:cNvPr>
          <p:cNvCxnSpPr/>
          <p:nvPr/>
        </p:nvCxnSpPr>
        <p:spPr>
          <a:xfrm>
            <a:off x="5177022" y="5372831"/>
            <a:ext cx="0" cy="388358"/>
          </a:xfrm>
          <a:prstGeom prst="line">
            <a:avLst/>
          </a:prstGeom>
          <a:ln w="38100">
            <a:solidFill>
              <a:srgbClr val="63666A"/>
            </a:solidFill>
          </a:ln>
        </p:spPr>
        <p:style>
          <a:lnRef idx="1">
            <a:schemeClr val="accent1"/>
          </a:lnRef>
          <a:fillRef idx="0">
            <a:schemeClr val="accent1"/>
          </a:fillRef>
          <a:effectRef idx="0">
            <a:schemeClr val="accent1"/>
          </a:effectRef>
          <a:fontRef idx="minor">
            <a:schemeClr val="tx1"/>
          </a:fontRef>
        </p:style>
      </p:cxnSp>
      <p:pic>
        <p:nvPicPr>
          <p:cNvPr id="51" name="Black egg" descr="A picture containing remote, mouse, dark, black&#10;&#10;Description automatically generated">
            <a:extLst>
              <a:ext uri="{FF2B5EF4-FFF2-40B4-BE49-F238E27FC236}">
                <a16:creationId xmlns:a16="http://schemas.microsoft.com/office/drawing/2014/main" id="{0B1EF841-1B36-074E-AE6C-0B2E00C538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910187">
            <a:off x="6340851" y="3189222"/>
            <a:ext cx="321889" cy="293417"/>
          </a:xfrm>
          <a:prstGeom prst="rect">
            <a:avLst/>
          </a:prstGeom>
        </p:spPr>
      </p:pic>
      <p:pic>
        <p:nvPicPr>
          <p:cNvPr id="72" name="Black egg" descr="A picture containing remote, mouse, dark, black&#10;&#10;Description automatically generated">
            <a:extLst>
              <a:ext uri="{FF2B5EF4-FFF2-40B4-BE49-F238E27FC236}">
                <a16:creationId xmlns:a16="http://schemas.microsoft.com/office/drawing/2014/main" id="{6FB22777-1F5E-6B42-9BCA-AB27B22F78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910187">
            <a:off x="6651181" y="3189222"/>
            <a:ext cx="321889" cy="293417"/>
          </a:xfrm>
          <a:prstGeom prst="rect">
            <a:avLst/>
          </a:prstGeom>
        </p:spPr>
      </p:pic>
      <p:pic>
        <p:nvPicPr>
          <p:cNvPr id="73" name="Black egg" descr="A picture containing remote, mouse, dark, black&#10;&#10;Description automatically generated">
            <a:extLst>
              <a:ext uri="{FF2B5EF4-FFF2-40B4-BE49-F238E27FC236}">
                <a16:creationId xmlns:a16="http://schemas.microsoft.com/office/drawing/2014/main" id="{CA303547-7E4D-1444-8EBF-6178DD7D24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910187">
            <a:off x="6864008" y="3189222"/>
            <a:ext cx="321889" cy="293417"/>
          </a:xfrm>
          <a:prstGeom prst="rect">
            <a:avLst/>
          </a:prstGeom>
          <a:ln>
            <a:noFill/>
          </a:ln>
        </p:spPr>
      </p:pic>
      <p:pic>
        <p:nvPicPr>
          <p:cNvPr id="74" name="Black egg" descr="A picture containing remote, mouse, dark, black&#10;&#10;Description automatically generated">
            <a:extLst>
              <a:ext uri="{FF2B5EF4-FFF2-40B4-BE49-F238E27FC236}">
                <a16:creationId xmlns:a16="http://schemas.microsoft.com/office/drawing/2014/main" id="{E2A5CA20-31AB-F349-AAE9-19BB2A2A0D1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910187">
            <a:off x="7074730" y="3189221"/>
            <a:ext cx="321889" cy="293417"/>
          </a:xfrm>
          <a:prstGeom prst="rect">
            <a:avLst/>
          </a:prstGeom>
        </p:spPr>
      </p:pic>
      <p:pic>
        <p:nvPicPr>
          <p:cNvPr id="80" name="White egg" descr="A white crescent moon&#10;&#10;Description automatically generated with low confidence">
            <a:extLst>
              <a:ext uri="{FF2B5EF4-FFF2-40B4-BE49-F238E27FC236}">
                <a16:creationId xmlns:a16="http://schemas.microsoft.com/office/drawing/2014/main" id="{E3A71CFF-A97B-D740-9BEE-FA12F1BFD70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697609">
            <a:off x="6318149" y="3163459"/>
            <a:ext cx="357525" cy="325902"/>
          </a:xfrm>
          <a:prstGeom prst="rect">
            <a:avLst/>
          </a:prstGeom>
        </p:spPr>
      </p:pic>
      <p:pic>
        <p:nvPicPr>
          <p:cNvPr id="83" name="White egg" descr="A white crescent moon&#10;&#10;Description automatically generated with low confidence">
            <a:extLst>
              <a:ext uri="{FF2B5EF4-FFF2-40B4-BE49-F238E27FC236}">
                <a16:creationId xmlns:a16="http://schemas.microsoft.com/office/drawing/2014/main" id="{8F794DDD-B12D-F14B-A125-12955FC5BE5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697609">
            <a:off x="6432449" y="3163459"/>
            <a:ext cx="357525" cy="325902"/>
          </a:xfrm>
          <a:prstGeom prst="rect">
            <a:avLst/>
          </a:prstGeom>
        </p:spPr>
      </p:pic>
      <p:pic>
        <p:nvPicPr>
          <p:cNvPr id="84" name="White egg" descr="A white crescent moon&#10;&#10;Description automatically generated with low confidence">
            <a:extLst>
              <a:ext uri="{FF2B5EF4-FFF2-40B4-BE49-F238E27FC236}">
                <a16:creationId xmlns:a16="http://schemas.microsoft.com/office/drawing/2014/main" id="{4D3ED80B-8A2F-D643-8004-C472096CD67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697609">
            <a:off x="6534049" y="3163459"/>
            <a:ext cx="357525" cy="325902"/>
          </a:xfrm>
          <a:prstGeom prst="rect">
            <a:avLst/>
          </a:prstGeom>
        </p:spPr>
      </p:pic>
      <p:pic>
        <p:nvPicPr>
          <p:cNvPr id="85" name="White egg" descr="A white crescent moon&#10;&#10;Description automatically generated with low confidence">
            <a:extLst>
              <a:ext uri="{FF2B5EF4-FFF2-40B4-BE49-F238E27FC236}">
                <a16:creationId xmlns:a16="http://schemas.microsoft.com/office/drawing/2014/main" id="{A0FAD3AF-C669-A44C-B624-886D966191C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697609">
            <a:off x="6638825" y="3163459"/>
            <a:ext cx="357525" cy="325902"/>
          </a:xfrm>
          <a:prstGeom prst="rect">
            <a:avLst/>
          </a:prstGeom>
        </p:spPr>
      </p:pic>
      <p:pic>
        <p:nvPicPr>
          <p:cNvPr id="86" name="White egg" descr="A white crescent moon&#10;&#10;Description automatically generated with low confidence">
            <a:extLst>
              <a:ext uri="{FF2B5EF4-FFF2-40B4-BE49-F238E27FC236}">
                <a16:creationId xmlns:a16="http://schemas.microsoft.com/office/drawing/2014/main" id="{7B446C0E-C467-3348-B1C5-66FE2D9DADA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697609">
            <a:off x="6740426" y="3163459"/>
            <a:ext cx="357525" cy="325902"/>
          </a:xfrm>
          <a:prstGeom prst="rect">
            <a:avLst/>
          </a:prstGeom>
        </p:spPr>
      </p:pic>
      <p:pic>
        <p:nvPicPr>
          <p:cNvPr id="87" name="White egg" descr="A white crescent moon&#10;&#10;Description automatically generated with low confidence">
            <a:extLst>
              <a:ext uri="{FF2B5EF4-FFF2-40B4-BE49-F238E27FC236}">
                <a16:creationId xmlns:a16="http://schemas.microsoft.com/office/drawing/2014/main" id="{CEB1C58D-514C-7943-8E23-00942B1DBB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697609">
            <a:off x="6848377" y="3163459"/>
            <a:ext cx="357525" cy="325902"/>
          </a:xfrm>
          <a:prstGeom prst="rect">
            <a:avLst/>
          </a:prstGeom>
        </p:spPr>
      </p:pic>
      <p:pic>
        <p:nvPicPr>
          <p:cNvPr id="88" name="White egg" descr="A white crescent moon&#10;&#10;Description automatically generated with low confidence">
            <a:extLst>
              <a:ext uri="{FF2B5EF4-FFF2-40B4-BE49-F238E27FC236}">
                <a16:creationId xmlns:a16="http://schemas.microsoft.com/office/drawing/2014/main" id="{0F6AA17F-CE1D-5648-91F1-05189E9B2E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697609">
            <a:off x="6953153" y="3161102"/>
            <a:ext cx="357525" cy="325902"/>
          </a:xfrm>
          <a:prstGeom prst="rect">
            <a:avLst/>
          </a:prstGeom>
        </p:spPr>
      </p:pic>
      <p:pic>
        <p:nvPicPr>
          <p:cNvPr id="89" name="White egg" descr="A white crescent moon&#10;&#10;Description automatically generated with low confidence">
            <a:extLst>
              <a:ext uri="{FF2B5EF4-FFF2-40B4-BE49-F238E27FC236}">
                <a16:creationId xmlns:a16="http://schemas.microsoft.com/office/drawing/2014/main" id="{DA79A299-8587-0841-80A9-7388D6A6968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697609">
            <a:off x="7060253" y="3163973"/>
            <a:ext cx="357525" cy="325902"/>
          </a:xfrm>
          <a:prstGeom prst="rect">
            <a:avLst/>
          </a:prstGeom>
        </p:spPr>
      </p:pic>
      <p:sp>
        <p:nvSpPr>
          <p:cNvPr id="24" name="TextBox 23">
            <a:extLst>
              <a:ext uri="{FF2B5EF4-FFF2-40B4-BE49-F238E27FC236}">
                <a16:creationId xmlns:a16="http://schemas.microsoft.com/office/drawing/2014/main" id="{14200E1B-BA7E-BB43-8013-FA8775CB1698}"/>
              </a:ext>
            </a:extLst>
          </p:cNvPr>
          <p:cNvSpPr txBox="1"/>
          <p:nvPr/>
        </p:nvSpPr>
        <p:spPr>
          <a:xfrm>
            <a:off x="1040721" y="971988"/>
            <a:ext cx="6985000" cy="323165"/>
          </a:xfrm>
          <a:prstGeom prst="rect">
            <a:avLst/>
          </a:prstGeom>
          <a:noFill/>
        </p:spPr>
        <p:txBody>
          <a:bodyPr wrap="square">
            <a:spAutoFit/>
          </a:bodyPr>
          <a:lstStyle/>
          <a:p>
            <a:r>
              <a:rPr lang="en-GB" sz="1500" u="none" strike="noStrike" dirty="0">
                <a:solidFill>
                  <a:srgbClr val="63666A"/>
                </a:solidFill>
                <a:effectLst/>
                <a:latin typeface="Arial" panose="020B0604020202020204" pitchFamily="34" charset="0"/>
                <a:cs typeface="Arial" panose="020B0604020202020204" pitchFamily="34" charset="0"/>
              </a:rPr>
              <a:t>(the eggs can either be vertical or horizontal depending on the species).</a:t>
            </a:r>
            <a:endParaRPr lang="en-US" sz="1500"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474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2" presetClass="emph" presetSubtype="0" fill="hold" nodeType="clickEffect">
                                  <p:stCondLst>
                                    <p:cond delay="0"/>
                                  </p:stCondLst>
                                  <p:childTnLst>
                                    <p:animRot by="120000">
                                      <p:cBhvr>
                                        <p:cTn id="10" dur="100" fill="hold">
                                          <p:stCondLst>
                                            <p:cond delay="0"/>
                                          </p:stCondLst>
                                        </p:cTn>
                                        <p:tgtEl>
                                          <p:spTgt spid="4"/>
                                        </p:tgtEl>
                                        <p:attrNameLst>
                                          <p:attrName>r</p:attrName>
                                        </p:attrNameLst>
                                      </p:cBhvr>
                                    </p:animRot>
                                    <p:animRot by="-240000">
                                      <p:cBhvr>
                                        <p:cTn id="11" dur="200" fill="hold">
                                          <p:stCondLst>
                                            <p:cond delay="200"/>
                                          </p:stCondLst>
                                        </p:cTn>
                                        <p:tgtEl>
                                          <p:spTgt spid="4"/>
                                        </p:tgtEl>
                                        <p:attrNameLst>
                                          <p:attrName>r</p:attrName>
                                        </p:attrNameLst>
                                      </p:cBhvr>
                                    </p:animRot>
                                    <p:animRot by="240000">
                                      <p:cBhvr>
                                        <p:cTn id="12" dur="200" fill="hold">
                                          <p:stCondLst>
                                            <p:cond delay="400"/>
                                          </p:stCondLst>
                                        </p:cTn>
                                        <p:tgtEl>
                                          <p:spTgt spid="4"/>
                                        </p:tgtEl>
                                        <p:attrNameLst>
                                          <p:attrName>r</p:attrName>
                                        </p:attrNameLst>
                                      </p:cBhvr>
                                    </p:animRot>
                                    <p:animRot by="-240000">
                                      <p:cBhvr>
                                        <p:cTn id="13" dur="200" fill="hold">
                                          <p:stCondLst>
                                            <p:cond delay="600"/>
                                          </p:stCondLst>
                                        </p:cTn>
                                        <p:tgtEl>
                                          <p:spTgt spid="4"/>
                                        </p:tgtEl>
                                        <p:attrNameLst>
                                          <p:attrName>r</p:attrName>
                                        </p:attrNameLst>
                                      </p:cBhvr>
                                    </p:animRot>
                                    <p:animRot by="120000">
                                      <p:cBhvr>
                                        <p:cTn id="14" dur="200" fill="hold">
                                          <p:stCondLst>
                                            <p:cond delay="800"/>
                                          </p:stCondLst>
                                        </p:cTn>
                                        <p:tgtEl>
                                          <p:spTgt spid="4"/>
                                        </p:tgtEl>
                                        <p:attrNameLst>
                                          <p:attrName>r</p:attrName>
                                        </p:attrNameLst>
                                      </p:cBhvr>
                                    </p:animRo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childTnLst>
                          </p:cTn>
                        </p:par>
                        <p:par>
                          <p:cTn id="21" fill="hold">
                            <p:stCondLst>
                              <p:cond delay="1000"/>
                            </p:stCondLst>
                            <p:childTnLst>
                              <p:par>
                                <p:cTn id="22" presetID="1" presetClass="entr" presetSubtype="0"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childTnLst>
                                </p:cTn>
                              </p:par>
                            </p:childTnLst>
                          </p:cTn>
                        </p:par>
                        <p:par>
                          <p:cTn id="24" fill="hold">
                            <p:stCondLst>
                              <p:cond delay="1000"/>
                            </p:stCondLst>
                            <p:childTnLst>
                              <p:par>
                                <p:cTn id="25" presetID="1" presetClass="entr" presetSubtype="0" fill="hold" nodeType="afterEffect">
                                  <p:stCondLst>
                                    <p:cond delay="0"/>
                                  </p:stCondLst>
                                  <p:childTnLst>
                                    <p:set>
                                      <p:cBhvr>
                                        <p:cTn id="26" dur="1" fill="hold">
                                          <p:stCondLst>
                                            <p:cond delay="0"/>
                                          </p:stCondLst>
                                        </p:cTn>
                                        <p:tgtEl>
                                          <p:spTgt spid="86"/>
                                        </p:tgtEl>
                                        <p:attrNameLst>
                                          <p:attrName>style.visibility</p:attrName>
                                        </p:attrNameLst>
                                      </p:cBhvr>
                                      <p:to>
                                        <p:strVal val="visible"/>
                                      </p:to>
                                    </p:set>
                                  </p:childTnLst>
                                </p:cTn>
                              </p:par>
                            </p:childTnLst>
                          </p:cTn>
                        </p:par>
                        <p:par>
                          <p:cTn id="27" fill="hold">
                            <p:stCondLst>
                              <p:cond delay="1000"/>
                            </p:stCondLst>
                            <p:childTnLst>
                              <p:par>
                                <p:cTn id="28" presetID="1" presetClass="entr" presetSubtype="0"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childTnLst>
                                </p:cTn>
                              </p:par>
                            </p:childTnLst>
                          </p:cTn>
                        </p:par>
                        <p:par>
                          <p:cTn id="30" fill="hold">
                            <p:stCondLst>
                              <p:cond delay="1000"/>
                            </p:stCondLst>
                            <p:childTnLst>
                              <p:par>
                                <p:cTn id="31" presetID="1" presetClass="entr" presetSubtype="0" fill="hold" nodeType="afterEffect">
                                  <p:stCondLst>
                                    <p:cond delay="0"/>
                                  </p:stCondLst>
                                  <p:childTnLst>
                                    <p:set>
                                      <p:cBhvr>
                                        <p:cTn id="32" dur="1" fill="hold">
                                          <p:stCondLst>
                                            <p:cond delay="0"/>
                                          </p:stCondLst>
                                        </p:cTn>
                                        <p:tgtEl>
                                          <p:spTgt spid="84"/>
                                        </p:tgtEl>
                                        <p:attrNameLst>
                                          <p:attrName>style.visibility</p:attrName>
                                        </p:attrNameLst>
                                      </p:cBhvr>
                                      <p:to>
                                        <p:strVal val="visible"/>
                                      </p:to>
                                    </p:set>
                                  </p:childTnLst>
                                </p:cTn>
                              </p:par>
                            </p:childTnLst>
                          </p:cTn>
                        </p:par>
                        <p:par>
                          <p:cTn id="33" fill="hold">
                            <p:stCondLst>
                              <p:cond delay="1000"/>
                            </p:stCondLst>
                            <p:childTnLst>
                              <p:par>
                                <p:cTn id="34" presetID="1" presetClass="entr" presetSubtype="0" fill="hold" nodeType="afterEffect">
                                  <p:stCondLst>
                                    <p:cond delay="0"/>
                                  </p:stCondLst>
                                  <p:childTnLst>
                                    <p:set>
                                      <p:cBhvr>
                                        <p:cTn id="35" dur="1" fill="hold">
                                          <p:stCondLst>
                                            <p:cond delay="0"/>
                                          </p:stCondLst>
                                        </p:cTn>
                                        <p:tgtEl>
                                          <p:spTgt spid="83"/>
                                        </p:tgtEl>
                                        <p:attrNameLst>
                                          <p:attrName>style.visibility</p:attrName>
                                        </p:attrNameLst>
                                      </p:cBhvr>
                                      <p:to>
                                        <p:strVal val="visible"/>
                                      </p:to>
                                    </p:set>
                                  </p:childTnLst>
                                </p:cTn>
                              </p:par>
                            </p:childTnLst>
                          </p:cTn>
                        </p:par>
                        <p:par>
                          <p:cTn id="36" fill="hold">
                            <p:stCondLst>
                              <p:cond delay="1000"/>
                            </p:stCondLst>
                            <p:childTnLst>
                              <p:par>
                                <p:cTn id="37" presetID="1" presetClass="entr" presetSubtype="0"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2"/>
                                        </p:tgtEl>
                                        <p:attrNameLst>
                                          <p:attrName>style.visibility</p:attrName>
                                        </p:attrNameLst>
                                      </p:cBhvr>
                                      <p:to>
                                        <p:strVal val="visible"/>
                                      </p:to>
                                    </p:set>
                                  </p:childTnLst>
                                </p:cTn>
                              </p:par>
                            </p:childTnLst>
                          </p:cTn>
                        </p:par>
                        <p:par>
                          <p:cTn id="45" fill="hold">
                            <p:stCondLst>
                              <p:cond delay="1000"/>
                            </p:stCondLst>
                            <p:childTnLst>
                              <p:par>
                                <p:cTn id="46" presetID="1" presetClass="entr" presetSubtype="0"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2">
                                            <p:txEl>
                                              <p:pRg st="0" end="0"/>
                                            </p:txEl>
                                          </p:spTgt>
                                        </p:tgtEl>
                                        <p:attrNameLst>
                                          <p:attrName>style.visibility</p:attrName>
                                        </p:attrNameLst>
                                      </p:cBhvr>
                                      <p:to>
                                        <p:strVal val="visible"/>
                                      </p:to>
                                    </p:set>
                                  </p:childTnLst>
                                </p:cTn>
                              </p:par>
                            </p:childTnLst>
                          </p:cTn>
                        </p:par>
                        <p:par>
                          <p:cTn id="52" fill="hold">
                            <p:stCondLst>
                              <p:cond delay="0"/>
                            </p:stCondLst>
                            <p:childTnLst>
                              <p:par>
                                <p:cTn id="53" presetID="0" presetClass="path" presetSubtype="0" accel="50000" decel="50000" fill="hold" nodeType="afterEffect">
                                  <p:stCondLst>
                                    <p:cond delay="0"/>
                                  </p:stCondLst>
                                  <p:childTnLst>
                                    <p:animMotion origin="layout" path="M 0.00274 0.01898 L 0.00274 0.1405 " pathEditMode="relative" rAng="0" ptsTypes="AA">
                                      <p:cBhvr>
                                        <p:cTn id="54" dur="2000" fill="hold"/>
                                        <p:tgtEl>
                                          <p:spTgt spid="72"/>
                                        </p:tgtEl>
                                        <p:attrNameLst>
                                          <p:attrName>ppt_x</p:attrName>
                                          <p:attrName>ppt_y</p:attrName>
                                        </p:attrNameLst>
                                      </p:cBhvr>
                                      <p:rCtr x="0" y="6065"/>
                                    </p:animMotion>
                                  </p:childTnLst>
                                </p:cTn>
                              </p:par>
                            </p:childTnLst>
                          </p:cTn>
                        </p:par>
                        <p:par>
                          <p:cTn id="55" fill="hold">
                            <p:stCondLst>
                              <p:cond delay="2000"/>
                            </p:stCondLst>
                            <p:childTnLst>
                              <p:par>
                                <p:cTn id="56" presetID="0" presetClass="path" presetSubtype="0" accel="50000" decel="50000" fill="hold" nodeType="afterEffect">
                                  <p:stCondLst>
                                    <p:cond delay="0"/>
                                  </p:stCondLst>
                                  <p:childTnLst>
                                    <p:animMotion origin="layout" path="M 0.00052 0.02314 L 0.00052 0.10324 " pathEditMode="relative" rAng="0" ptsTypes="AA">
                                      <p:cBhvr>
                                        <p:cTn id="57" dur="2000" fill="hold"/>
                                        <p:tgtEl>
                                          <p:spTgt spid="73"/>
                                        </p:tgtEl>
                                        <p:attrNameLst>
                                          <p:attrName>ppt_x</p:attrName>
                                          <p:attrName>ppt_y</p:attrName>
                                        </p:attrNameLst>
                                      </p:cBhvr>
                                      <p:rCtr x="0" y="4005"/>
                                    </p:animMotion>
                                  </p:childTnLst>
                                </p:cTn>
                              </p:par>
                            </p:childTnLst>
                          </p:cTn>
                        </p:par>
                        <p:par>
                          <p:cTn id="58" fill="hold">
                            <p:stCondLst>
                              <p:cond delay="4000"/>
                            </p:stCondLst>
                            <p:childTnLst>
                              <p:par>
                                <p:cTn id="59" presetID="0" presetClass="path" presetSubtype="0" accel="50000" decel="50000" fill="hold" nodeType="afterEffect">
                                  <p:stCondLst>
                                    <p:cond delay="0"/>
                                  </p:stCondLst>
                                  <p:childTnLst>
                                    <p:animMotion origin="layout" path="M 4.16667E-7 0.00925 L 4.16667E-7 0.17013 " pathEditMode="relative" rAng="0" ptsTypes="AA">
                                      <p:cBhvr>
                                        <p:cTn id="60" dur="2000" fill="hold"/>
                                        <p:tgtEl>
                                          <p:spTgt spid="74"/>
                                        </p:tgtEl>
                                        <p:attrNameLst>
                                          <p:attrName>ppt_x</p:attrName>
                                          <p:attrName>ppt_y</p:attrName>
                                        </p:attrNameLst>
                                      </p:cBhvr>
                                      <p:rCtr x="0" y="80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logo&#10;&#10;Description automatically generated">
            <a:extLst>
              <a:ext uri="{FF2B5EF4-FFF2-40B4-BE49-F238E27FC236}">
                <a16:creationId xmlns:a16="http://schemas.microsoft.com/office/drawing/2014/main" id="{7C759206-01A3-9A41-82ED-4E9D27FC33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7124" y="1035177"/>
            <a:ext cx="9937751" cy="1765300"/>
          </a:xfrm>
          <a:prstGeom prst="rect">
            <a:avLst/>
          </a:prstGeom>
        </p:spPr>
      </p:pic>
      <p:sp>
        <p:nvSpPr>
          <p:cNvPr id="57" name="TextBox 56">
            <a:extLst>
              <a:ext uri="{FF2B5EF4-FFF2-40B4-BE49-F238E27FC236}">
                <a16:creationId xmlns:a16="http://schemas.microsoft.com/office/drawing/2014/main" id="{37DD1BBE-83E6-B844-B6E5-FAE192A4E4CE}"/>
              </a:ext>
            </a:extLst>
          </p:cNvPr>
          <p:cNvSpPr txBox="1"/>
          <p:nvPr/>
        </p:nvSpPr>
        <p:spPr>
          <a:xfrm>
            <a:off x="1045358" y="3264593"/>
            <a:ext cx="4901841" cy="1642184"/>
          </a:xfrm>
          <a:prstGeom prst="rect">
            <a:avLst/>
          </a:prstGeom>
          <a:noFill/>
        </p:spPr>
        <p:txBody>
          <a:bodyPr wrap="square" rtlCol="0">
            <a:noAutofit/>
          </a:bodyPr>
          <a:lstStyle/>
          <a:p>
            <a:pPr>
              <a:spcBef>
                <a:spcPts val="1000"/>
              </a:spcBef>
            </a:pPr>
            <a:r>
              <a:rPr lang="en-US" sz="1900" dirty="0">
                <a:solidFill>
                  <a:srgbClr val="63666A"/>
                </a:solidFill>
                <a:latin typeface="Arial" panose="020B0604020202020204" pitchFamily="34" charset="0"/>
                <a:cs typeface="Arial" panose="020B0604020202020204" pitchFamily="34" charset="0"/>
              </a:rPr>
              <a:t>Depending on the water temperature, the eggs hatch into larvae between 1-3 days</a:t>
            </a:r>
          </a:p>
          <a:p>
            <a:pPr>
              <a:spcBef>
                <a:spcPts val="1000"/>
              </a:spcBef>
            </a:pPr>
            <a:r>
              <a:rPr lang="en-US" sz="1900" dirty="0">
                <a:solidFill>
                  <a:srgbClr val="63666A"/>
                </a:solidFill>
                <a:latin typeface="Arial" panose="020B0604020202020204" pitchFamily="34" charset="0"/>
                <a:cs typeface="Arial" panose="020B0604020202020204" pitchFamily="34" charset="0"/>
              </a:rPr>
              <a:t>The larvae use a temporary tooth on their heads to break out of the eggs.</a:t>
            </a:r>
          </a:p>
          <a:p>
            <a:endParaRPr lang="en-GB" dirty="0"/>
          </a:p>
        </p:txBody>
      </p:sp>
      <p:sp>
        <p:nvSpPr>
          <p:cNvPr id="14" name="TextBox 13">
            <a:extLst>
              <a:ext uri="{FF2B5EF4-FFF2-40B4-BE49-F238E27FC236}">
                <a16:creationId xmlns:a16="http://schemas.microsoft.com/office/drawing/2014/main" id="{377BAFBA-25B3-CB4B-A630-D72929BFE7D0}"/>
              </a:ext>
            </a:extLst>
          </p:cNvPr>
          <p:cNvSpPr txBox="1"/>
          <p:nvPr/>
        </p:nvSpPr>
        <p:spPr>
          <a:xfrm>
            <a:off x="796027" y="5870705"/>
            <a:ext cx="830425" cy="369332"/>
          </a:xfrm>
          <a:prstGeom prst="rect">
            <a:avLst/>
          </a:prstGeom>
          <a:noFill/>
        </p:spPr>
        <p:txBody>
          <a:bodyPr wrap="square" rtlCol="0">
            <a:spAutoFit/>
          </a:bodyPr>
          <a:lstStyle/>
          <a:p>
            <a:r>
              <a:rPr lang="en-US" b="1" dirty="0">
                <a:solidFill>
                  <a:srgbClr val="00ABCF"/>
                </a:solidFill>
                <a:latin typeface="Arial" panose="020B0604020202020204" pitchFamily="34" charset="0"/>
                <a:cs typeface="Arial" panose="020B0604020202020204" pitchFamily="34" charset="0"/>
              </a:rPr>
              <a:t>Day 0</a:t>
            </a:r>
            <a:endParaRPr lang="en-GB" b="1" dirty="0">
              <a:solidFill>
                <a:srgbClr val="00ABCF"/>
              </a:solidFill>
              <a:latin typeface="Arial" panose="020B0604020202020204" pitchFamily="34" charset="0"/>
              <a:cs typeface="Arial" panose="020B0604020202020204" pitchFamily="34" charset="0"/>
            </a:endParaRPr>
          </a:p>
        </p:txBody>
      </p:sp>
      <p:cxnSp>
        <p:nvCxnSpPr>
          <p:cNvPr id="15" name="Straight Arrow Connector 14">
            <a:extLst>
              <a:ext uri="{FF2B5EF4-FFF2-40B4-BE49-F238E27FC236}">
                <a16:creationId xmlns:a16="http://schemas.microsoft.com/office/drawing/2014/main" id="{03650CDA-4095-2E4A-9399-50E30796B5FB}"/>
              </a:ext>
            </a:extLst>
          </p:cNvPr>
          <p:cNvCxnSpPr>
            <a:cxnSpLocks/>
          </p:cNvCxnSpPr>
          <p:nvPr/>
        </p:nvCxnSpPr>
        <p:spPr>
          <a:xfrm>
            <a:off x="1158172" y="5690540"/>
            <a:ext cx="2041367" cy="0"/>
          </a:xfrm>
          <a:prstGeom prst="straightConnector1">
            <a:avLst/>
          </a:prstGeom>
          <a:ln w="47625">
            <a:solidFill>
              <a:srgbClr val="00ABCF"/>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AC76D00-6C1E-D64B-B76F-FD8202D8E43F}"/>
              </a:ext>
            </a:extLst>
          </p:cNvPr>
          <p:cNvCxnSpPr/>
          <p:nvPr/>
        </p:nvCxnSpPr>
        <p:spPr>
          <a:xfrm>
            <a:off x="1159727"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F52AAC6-F330-F24E-9B78-CDCBB7CE4CA5}"/>
              </a:ext>
            </a:extLst>
          </p:cNvPr>
          <p:cNvCxnSpPr/>
          <p:nvPr/>
        </p:nvCxnSpPr>
        <p:spPr>
          <a:xfrm>
            <a:off x="5177022" y="5480384"/>
            <a:ext cx="0" cy="388358"/>
          </a:xfrm>
          <a:prstGeom prst="line">
            <a:avLst/>
          </a:prstGeom>
          <a:ln w="38100">
            <a:solidFill>
              <a:srgbClr val="63666A"/>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739A8CEC-E8B5-F443-85D8-7750EF47C0B2}"/>
              </a:ext>
            </a:extLst>
          </p:cNvPr>
          <p:cNvCxnSpPr>
            <a:cxnSpLocks/>
          </p:cNvCxnSpPr>
          <p:nvPr/>
        </p:nvCxnSpPr>
        <p:spPr>
          <a:xfrm>
            <a:off x="3199539" y="5690540"/>
            <a:ext cx="1999786" cy="0"/>
          </a:xfrm>
          <a:prstGeom prst="straightConnector1">
            <a:avLst/>
          </a:prstGeom>
          <a:ln w="47625">
            <a:solidFill>
              <a:srgbClr val="63666A"/>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36E0E63-59B9-9A4A-A2CC-09E27E4BC9E3}"/>
              </a:ext>
            </a:extLst>
          </p:cNvPr>
          <p:cNvCxnSpPr/>
          <p:nvPr/>
        </p:nvCxnSpPr>
        <p:spPr>
          <a:xfrm>
            <a:off x="3199539"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ADD6307-433E-1342-83D3-C51646ABF78F}"/>
              </a:ext>
            </a:extLst>
          </p:cNvPr>
          <p:cNvSpPr txBox="1"/>
          <p:nvPr/>
        </p:nvSpPr>
        <p:spPr>
          <a:xfrm>
            <a:off x="2566760" y="5870705"/>
            <a:ext cx="1274712" cy="369332"/>
          </a:xfrm>
          <a:prstGeom prst="rect">
            <a:avLst/>
          </a:prstGeom>
          <a:noFill/>
        </p:spPr>
        <p:txBody>
          <a:bodyPr wrap="square" rtlCol="0">
            <a:spAutoFit/>
          </a:bodyPr>
          <a:lstStyle/>
          <a:p>
            <a:pPr algn="ctr"/>
            <a:r>
              <a:rPr lang="en-US" b="1" dirty="0">
                <a:solidFill>
                  <a:srgbClr val="00ABCF"/>
                </a:solidFill>
                <a:latin typeface="Arial" panose="020B0604020202020204" pitchFamily="34" charset="0"/>
                <a:cs typeface="Arial" panose="020B0604020202020204" pitchFamily="34" charset="0"/>
              </a:rPr>
              <a:t>Day 1 - 3</a:t>
            </a:r>
            <a:endParaRPr lang="en-GB" b="1" dirty="0">
              <a:solidFill>
                <a:srgbClr val="00ABCF"/>
              </a:solidFill>
              <a:latin typeface="Arial" panose="020B0604020202020204" pitchFamily="34" charset="0"/>
              <a:cs typeface="Arial" panose="020B0604020202020204" pitchFamily="34" charset="0"/>
            </a:endParaRPr>
          </a:p>
        </p:txBody>
      </p:sp>
      <p:pic>
        <p:nvPicPr>
          <p:cNvPr id="3" name="Picture 2" descr="Diagram&#10;&#10;Description automatically generated">
            <a:extLst>
              <a:ext uri="{FF2B5EF4-FFF2-40B4-BE49-F238E27FC236}">
                <a16:creationId xmlns:a16="http://schemas.microsoft.com/office/drawing/2014/main" id="{68A622ED-407F-294F-8EAC-A4919E858B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48255" y="3032535"/>
            <a:ext cx="384105" cy="1121087"/>
          </a:xfrm>
          <a:prstGeom prst="rect">
            <a:avLst/>
          </a:prstGeom>
        </p:spPr>
      </p:pic>
      <p:pic>
        <p:nvPicPr>
          <p:cNvPr id="19" name="Picture 18" descr="Diagram&#10;&#10;Description automatically generated">
            <a:extLst>
              <a:ext uri="{FF2B5EF4-FFF2-40B4-BE49-F238E27FC236}">
                <a16:creationId xmlns:a16="http://schemas.microsoft.com/office/drawing/2014/main" id="{6F100122-51E7-264F-A3F3-C1483BF327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281960">
            <a:off x="8005724" y="2541176"/>
            <a:ext cx="384105" cy="1121087"/>
          </a:xfrm>
          <a:prstGeom prst="rect">
            <a:avLst/>
          </a:prstGeom>
        </p:spPr>
      </p:pic>
      <p:pic>
        <p:nvPicPr>
          <p:cNvPr id="23" name="Picture 22" descr="Diagram&#10;&#10;Description automatically generated">
            <a:extLst>
              <a:ext uri="{FF2B5EF4-FFF2-40B4-BE49-F238E27FC236}">
                <a16:creationId xmlns:a16="http://schemas.microsoft.com/office/drawing/2014/main" id="{9301F1D5-B4E8-684A-9D43-25BD575F721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501444">
            <a:off x="9630809" y="2868456"/>
            <a:ext cx="384105" cy="1121087"/>
          </a:xfrm>
          <a:prstGeom prst="rect">
            <a:avLst/>
          </a:prstGeom>
        </p:spPr>
      </p:pic>
      <p:pic>
        <p:nvPicPr>
          <p:cNvPr id="24" name="Picture 23" descr="Diagram&#10;&#10;Description automatically generated">
            <a:extLst>
              <a:ext uri="{FF2B5EF4-FFF2-40B4-BE49-F238E27FC236}">
                <a16:creationId xmlns:a16="http://schemas.microsoft.com/office/drawing/2014/main" id="{80A594FE-DC43-8448-BC16-28A736ECC8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50164" flipH="1">
            <a:off x="7677133" y="4398160"/>
            <a:ext cx="384105" cy="1121087"/>
          </a:xfrm>
          <a:prstGeom prst="rect">
            <a:avLst/>
          </a:prstGeom>
        </p:spPr>
      </p:pic>
      <p:pic>
        <p:nvPicPr>
          <p:cNvPr id="25" name="Picture 24" descr="Diagram&#10;&#10;Description automatically generated">
            <a:extLst>
              <a:ext uri="{FF2B5EF4-FFF2-40B4-BE49-F238E27FC236}">
                <a16:creationId xmlns:a16="http://schemas.microsoft.com/office/drawing/2014/main" id="{8CCFC1E1-47F7-2F41-91AE-32DDCE24FC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40244" flipH="1">
            <a:off x="8752777" y="4116585"/>
            <a:ext cx="384105" cy="1121087"/>
          </a:xfrm>
          <a:prstGeom prst="rect">
            <a:avLst/>
          </a:prstGeom>
        </p:spPr>
      </p:pic>
    </p:spTree>
    <p:extLst>
      <p:ext uri="{BB962C8B-B14F-4D97-AF65-F5344CB8AC3E}">
        <p14:creationId xmlns:p14="http://schemas.microsoft.com/office/powerpoint/2010/main" val="187932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childTnLst>
                                </p:cTn>
                              </p:par>
                              <p:par>
                                <p:cTn id="7" presetID="32" presetClass="emph" presetSubtype="0" fill="hold" nodeType="withEffect">
                                  <p:stCondLst>
                                    <p:cond delay="0"/>
                                  </p:stCondLst>
                                  <p:childTnLst>
                                    <p:animRot by="120000">
                                      <p:cBhvr>
                                        <p:cTn id="8" dur="100" fill="hold">
                                          <p:stCondLst>
                                            <p:cond delay="0"/>
                                          </p:stCondLst>
                                        </p:cTn>
                                        <p:tgtEl>
                                          <p:spTgt spid="3"/>
                                        </p:tgtEl>
                                        <p:attrNameLst>
                                          <p:attrName>r</p:attrName>
                                        </p:attrNameLst>
                                      </p:cBhvr>
                                    </p:animRot>
                                    <p:animRot by="-240000">
                                      <p:cBhvr>
                                        <p:cTn id="9" dur="200" fill="hold">
                                          <p:stCondLst>
                                            <p:cond delay="200"/>
                                          </p:stCondLst>
                                        </p:cTn>
                                        <p:tgtEl>
                                          <p:spTgt spid="3"/>
                                        </p:tgtEl>
                                        <p:attrNameLst>
                                          <p:attrName>r</p:attrName>
                                        </p:attrNameLst>
                                      </p:cBhvr>
                                    </p:animRot>
                                    <p:animRot by="240000">
                                      <p:cBhvr>
                                        <p:cTn id="10" dur="200" fill="hold">
                                          <p:stCondLst>
                                            <p:cond delay="400"/>
                                          </p:stCondLst>
                                        </p:cTn>
                                        <p:tgtEl>
                                          <p:spTgt spid="3"/>
                                        </p:tgtEl>
                                        <p:attrNameLst>
                                          <p:attrName>r</p:attrName>
                                        </p:attrNameLst>
                                      </p:cBhvr>
                                    </p:animRot>
                                    <p:animRot by="-240000">
                                      <p:cBhvr>
                                        <p:cTn id="11" dur="200" fill="hold">
                                          <p:stCondLst>
                                            <p:cond delay="600"/>
                                          </p:stCondLst>
                                        </p:cTn>
                                        <p:tgtEl>
                                          <p:spTgt spid="3"/>
                                        </p:tgtEl>
                                        <p:attrNameLst>
                                          <p:attrName>r</p:attrName>
                                        </p:attrNameLst>
                                      </p:cBhvr>
                                    </p:animRot>
                                    <p:animRot by="120000">
                                      <p:cBhvr>
                                        <p:cTn id="12" dur="200" fill="hold">
                                          <p:stCondLst>
                                            <p:cond delay="800"/>
                                          </p:stCondLst>
                                        </p:cTn>
                                        <p:tgtEl>
                                          <p:spTgt spid="3"/>
                                        </p:tgtEl>
                                        <p:attrNameLst>
                                          <p:attrName>r</p:attrName>
                                        </p:attrNameLst>
                                      </p:cBhvr>
                                    </p:animRot>
                                  </p:childTnLst>
                                </p:cTn>
                              </p:par>
                            </p:childTnLst>
                          </p:cTn>
                        </p:par>
                        <p:par>
                          <p:cTn id="13" fill="hold">
                            <p:stCondLst>
                              <p:cond delay="1000"/>
                            </p:stCondLst>
                            <p:childTnLst>
                              <p:par>
                                <p:cTn id="14" presetID="32" presetClass="emph" presetSubtype="0" fill="hold" nodeType="afterEffect">
                                  <p:stCondLst>
                                    <p:cond delay="0"/>
                                  </p:stCondLst>
                                  <p:childTnLst>
                                    <p:animRot by="120000">
                                      <p:cBhvr>
                                        <p:cTn id="15" dur="100" fill="hold">
                                          <p:stCondLst>
                                            <p:cond delay="0"/>
                                          </p:stCondLst>
                                        </p:cTn>
                                        <p:tgtEl>
                                          <p:spTgt spid="19"/>
                                        </p:tgtEl>
                                        <p:attrNameLst>
                                          <p:attrName>r</p:attrName>
                                        </p:attrNameLst>
                                      </p:cBhvr>
                                    </p:animRot>
                                    <p:animRot by="-240000">
                                      <p:cBhvr>
                                        <p:cTn id="16" dur="200" fill="hold">
                                          <p:stCondLst>
                                            <p:cond delay="200"/>
                                          </p:stCondLst>
                                        </p:cTn>
                                        <p:tgtEl>
                                          <p:spTgt spid="19"/>
                                        </p:tgtEl>
                                        <p:attrNameLst>
                                          <p:attrName>r</p:attrName>
                                        </p:attrNameLst>
                                      </p:cBhvr>
                                    </p:animRot>
                                    <p:animRot by="240000">
                                      <p:cBhvr>
                                        <p:cTn id="17" dur="200" fill="hold">
                                          <p:stCondLst>
                                            <p:cond delay="400"/>
                                          </p:stCondLst>
                                        </p:cTn>
                                        <p:tgtEl>
                                          <p:spTgt spid="19"/>
                                        </p:tgtEl>
                                        <p:attrNameLst>
                                          <p:attrName>r</p:attrName>
                                        </p:attrNameLst>
                                      </p:cBhvr>
                                    </p:animRot>
                                    <p:animRot by="-240000">
                                      <p:cBhvr>
                                        <p:cTn id="18" dur="200" fill="hold">
                                          <p:stCondLst>
                                            <p:cond delay="600"/>
                                          </p:stCondLst>
                                        </p:cTn>
                                        <p:tgtEl>
                                          <p:spTgt spid="19"/>
                                        </p:tgtEl>
                                        <p:attrNameLst>
                                          <p:attrName>r</p:attrName>
                                        </p:attrNameLst>
                                      </p:cBhvr>
                                    </p:animRot>
                                    <p:animRot by="120000">
                                      <p:cBhvr>
                                        <p:cTn id="19" dur="200" fill="hold">
                                          <p:stCondLst>
                                            <p:cond delay="800"/>
                                          </p:stCondLst>
                                        </p:cTn>
                                        <p:tgtEl>
                                          <p:spTgt spid="19"/>
                                        </p:tgtEl>
                                        <p:attrNameLst>
                                          <p:attrName>r</p:attrName>
                                        </p:attrNameLst>
                                      </p:cBhvr>
                                    </p:animRot>
                                  </p:childTnLst>
                                </p:cTn>
                              </p:par>
                              <p:par>
                                <p:cTn id="20" presetID="32" presetClass="emph" presetSubtype="0" fill="hold" nodeType="withEffect">
                                  <p:stCondLst>
                                    <p:cond delay="0"/>
                                  </p:stCondLst>
                                  <p:childTnLst>
                                    <p:animRot by="120000">
                                      <p:cBhvr>
                                        <p:cTn id="21" dur="100" fill="hold">
                                          <p:stCondLst>
                                            <p:cond delay="0"/>
                                          </p:stCondLst>
                                        </p:cTn>
                                        <p:tgtEl>
                                          <p:spTgt spid="24"/>
                                        </p:tgtEl>
                                        <p:attrNameLst>
                                          <p:attrName>r</p:attrName>
                                        </p:attrNameLst>
                                      </p:cBhvr>
                                    </p:animRot>
                                    <p:animRot by="-240000">
                                      <p:cBhvr>
                                        <p:cTn id="22" dur="200" fill="hold">
                                          <p:stCondLst>
                                            <p:cond delay="200"/>
                                          </p:stCondLst>
                                        </p:cTn>
                                        <p:tgtEl>
                                          <p:spTgt spid="24"/>
                                        </p:tgtEl>
                                        <p:attrNameLst>
                                          <p:attrName>r</p:attrName>
                                        </p:attrNameLst>
                                      </p:cBhvr>
                                    </p:animRot>
                                    <p:animRot by="240000">
                                      <p:cBhvr>
                                        <p:cTn id="23" dur="200" fill="hold">
                                          <p:stCondLst>
                                            <p:cond delay="400"/>
                                          </p:stCondLst>
                                        </p:cTn>
                                        <p:tgtEl>
                                          <p:spTgt spid="24"/>
                                        </p:tgtEl>
                                        <p:attrNameLst>
                                          <p:attrName>r</p:attrName>
                                        </p:attrNameLst>
                                      </p:cBhvr>
                                    </p:animRot>
                                    <p:animRot by="-240000">
                                      <p:cBhvr>
                                        <p:cTn id="24" dur="200" fill="hold">
                                          <p:stCondLst>
                                            <p:cond delay="600"/>
                                          </p:stCondLst>
                                        </p:cTn>
                                        <p:tgtEl>
                                          <p:spTgt spid="24"/>
                                        </p:tgtEl>
                                        <p:attrNameLst>
                                          <p:attrName>r</p:attrName>
                                        </p:attrNameLst>
                                      </p:cBhvr>
                                    </p:animRot>
                                    <p:animRot by="120000">
                                      <p:cBhvr>
                                        <p:cTn id="25" dur="200" fill="hold">
                                          <p:stCondLst>
                                            <p:cond delay="800"/>
                                          </p:stCondLst>
                                        </p:cTn>
                                        <p:tgtEl>
                                          <p:spTgt spid="24"/>
                                        </p:tgtEl>
                                        <p:attrNameLst>
                                          <p:attrName>r</p:attrName>
                                        </p:attrNameLst>
                                      </p:cBhvr>
                                    </p:animRot>
                                  </p:childTnLst>
                                </p:cTn>
                              </p:par>
                            </p:childTnLst>
                          </p:cTn>
                        </p:par>
                        <p:par>
                          <p:cTn id="26" fill="hold">
                            <p:stCondLst>
                              <p:cond delay="2000"/>
                            </p:stCondLst>
                            <p:childTnLst>
                              <p:par>
                                <p:cTn id="27" presetID="32" presetClass="emph" presetSubtype="0" fill="hold" nodeType="afterEffect">
                                  <p:stCondLst>
                                    <p:cond delay="0"/>
                                  </p:stCondLst>
                                  <p:childTnLst>
                                    <p:animRot by="120000">
                                      <p:cBhvr>
                                        <p:cTn id="28" dur="100" fill="hold">
                                          <p:stCondLst>
                                            <p:cond delay="0"/>
                                          </p:stCondLst>
                                        </p:cTn>
                                        <p:tgtEl>
                                          <p:spTgt spid="25"/>
                                        </p:tgtEl>
                                        <p:attrNameLst>
                                          <p:attrName>r</p:attrName>
                                        </p:attrNameLst>
                                      </p:cBhvr>
                                    </p:animRot>
                                    <p:animRot by="-240000">
                                      <p:cBhvr>
                                        <p:cTn id="29" dur="200" fill="hold">
                                          <p:stCondLst>
                                            <p:cond delay="200"/>
                                          </p:stCondLst>
                                        </p:cTn>
                                        <p:tgtEl>
                                          <p:spTgt spid="25"/>
                                        </p:tgtEl>
                                        <p:attrNameLst>
                                          <p:attrName>r</p:attrName>
                                        </p:attrNameLst>
                                      </p:cBhvr>
                                    </p:animRot>
                                    <p:animRot by="240000">
                                      <p:cBhvr>
                                        <p:cTn id="30" dur="200" fill="hold">
                                          <p:stCondLst>
                                            <p:cond delay="400"/>
                                          </p:stCondLst>
                                        </p:cTn>
                                        <p:tgtEl>
                                          <p:spTgt spid="25"/>
                                        </p:tgtEl>
                                        <p:attrNameLst>
                                          <p:attrName>r</p:attrName>
                                        </p:attrNameLst>
                                      </p:cBhvr>
                                    </p:animRot>
                                    <p:animRot by="-240000">
                                      <p:cBhvr>
                                        <p:cTn id="31" dur="200" fill="hold">
                                          <p:stCondLst>
                                            <p:cond delay="600"/>
                                          </p:stCondLst>
                                        </p:cTn>
                                        <p:tgtEl>
                                          <p:spTgt spid="25"/>
                                        </p:tgtEl>
                                        <p:attrNameLst>
                                          <p:attrName>r</p:attrName>
                                        </p:attrNameLst>
                                      </p:cBhvr>
                                    </p:animRot>
                                    <p:animRot by="120000">
                                      <p:cBhvr>
                                        <p:cTn id="32" dur="200" fill="hold">
                                          <p:stCondLst>
                                            <p:cond delay="800"/>
                                          </p:stCondLst>
                                        </p:cTn>
                                        <p:tgtEl>
                                          <p:spTgt spid="25"/>
                                        </p:tgtEl>
                                        <p:attrNameLst>
                                          <p:attrName>r</p:attrName>
                                        </p:attrNameLst>
                                      </p:cBhvr>
                                    </p:animRot>
                                  </p:childTnLst>
                                </p:cTn>
                              </p:par>
                              <p:par>
                                <p:cTn id="33" presetID="32" presetClass="emph" presetSubtype="0" fill="hold" nodeType="withEffect">
                                  <p:stCondLst>
                                    <p:cond delay="0"/>
                                  </p:stCondLst>
                                  <p:childTnLst>
                                    <p:animRot by="120000">
                                      <p:cBhvr>
                                        <p:cTn id="34" dur="100" fill="hold">
                                          <p:stCondLst>
                                            <p:cond delay="0"/>
                                          </p:stCondLst>
                                        </p:cTn>
                                        <p:tgtEl>
                                          <p:spTgt spid="23"/>
                                        </p:tgtEl>
                                        <p:attrNameLst>
                                          <p:attrName>r</p:attrName>
                                        </p:attrNameLst>
                                      </p:cBhvr>
                                    </p:animRot>
                                    <p:animRot by="-240000">
                                      <p:cBhvr>
                                        <p:cTn id="35" dur="200" fill="hold">
                                          <p:stCondLst>
                                            <p:cond delay="200"/>
                                          </p:stCondLst>
                                        </p:cTn>
                                        <p:tgtEl>
                                          <p:spTgt spid="23"/>
                                        </p:tgtEl>
                                        <p:attrNameLst>
                                          <p:attrName>r</p:attrName>
                                        </p:attrNameLst>
                                      </p:cBhvr>
                                    </p:animRot>
                                    <p:animRot by="240000">
                                      <p:cBhvr>
                                        <p:cTn id="36" dur="200" fill="hold">
                                          <p:stCondLst>
                                            <p:cond delay="400"/>
                                          </p:stCondLst>
                                        </p:cTn>
                                        <p:tgtEl>
                                          <p:spTgt spid="23"/>
                                        </p:tgtEl>
                                        <p:attrNameLst>
                                          <p:attrName>r</p:attrName>
                                        </p:attrNameLst>
                                      </p:cBhvr>
                                    </p:animRot>
                                    <p:animRot by="-240000">
                                      <p:cBhvr>
                                        <p:cTn id="37" dur="200" fill="hold">
                                          <p:stCondLst>
                                            <p:cond delay="600"/>
                                          </p:stCondLst>
                                        </p:cTn>
                                        <p:tgtEl>
                                          <p:spTgt spid="23"/>
                                        </p:tgtEl>
                                        <p:attrNameLst>
                                          <p:attrName>r</p:attrName>
                                        </p:attrNameLst>
                                      </p:cBhvr>
                                    </p:animRot>
                                    <p:animRot by="120000">
                                      <p:cBhvr>
                                        <p:cTn id="38" dur="200" fill="hold">
                                          <p:stCondLst>
                                            <p:cond delay="80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picture containing logo&#10;&#10;Description automatically generated">
            <a:extLst>
              <a:ext uri="{FF2B5EF4-FFF2-40B4-BE49-F238E27FC236}">
                <a16:creationId xmlns:a16="http://schemas.microsoft.com/office/drawing/2014/main" id="{136EB8A9-62FC-FE47-B9AE-2F017D78D2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7124" y="1035177"/>
            <a:ext cx="9937751" cy="1765300"/>
          </a:xfrm>
          <a:prstGeom prst="rect">
            <a:avLst/>
          </a:prstGeom>
        </p:spPr>
      </p:pic>
      <p:sp>
        <p:nvSpPr>
          <p:cNvPr id="57" name="TextBox 56">
            <a:extLst>
              <a:ext uri="{FF2B5EF4-FFF2-40B4-BE49-F238E27FC236}">
                <a16:creationId xmlns:a16="http://schemas.microsoft.com/office/drawing/2014/main" id="{37DD1BBE-83E6-B844-B6E5-FAE192A4E4CE}"/>
              </a:ext>
            </a:extLst>
          </p:cNvPr>
          <p:cNvSpPr txBox="1"/>
          <p:nvPr/>
        </p:nvSpPr>
        <p:spPr>
          <a:xfrm>
            <a:off x="1045358" y="2637103"/>
            <a:ext cx="4901841" cy="2672526"/>
          </a:xfrm>
          <a:prstGeom prst="rect">
            <a:avLst/>
          </a:prstGeom>
          <a:noFill/>
        </p:spPr>
        <p:txBody>
          <a:bodyPr wrap="square" rtlCol="0">
            <a:noAutofit/>
          </a:bodyPr>
          <a:lstStyle/>
          <a:p>
            <a:pPr>
              <a:spcBef>
                <a:spcPts val="1000"/>
              </a:spcBef>
            </a:pPr>
            <a:r>
              <a:rPr lang="en-US" sz="1900" dirty="0">
                <a:solidFill>
                  <a:srgbClr val="63666A"/>
                </a:solidFill>
                <a:latin typeface="Arial" panose="020B0604020202020204" pitchFamily="34" charset="0"/>
                <a:cs typeface="Arial" panose="020B0604020202020204" pitchFamily="34" charset="0"/>
              </a:rPr>
              <a:t>The larvae swim to the top of the water by moving their entire bodies from side to side. This gives them the name ‘wrigglers’</a:t>
            </a:r>
            <a:br>
              <a:rPr lang="en-US" sz="1900" dirty="0">
                <a:solidFill>
                  <a:srgbClr val="63666A"/>
                </a:solidFill>
                <a:latin typeface="Arial" panose="020B0604020202020204" pitchFamily="34" charset="0"/>
                <a:cs typeface="Arial" panose="020B0604020202020204" pitchFamily="34" charset="0"/>
              </a:rPr>
            </a:br>
            <a:r>
              <a:rPr lang="en-US" sz="1900" dirty="0">
                <a:solidFill>
                  <a:srgbClr val="63666A"/>
                </a:solidFill>
                <a:latin typeface="Arial" panose="020B0604020202020204" pitchFamily="34" charset="0"/>
                <a:cs typeface="Arial" panose="020B0604020202020204" pitchFamily="34" charset="0"/>
              </a:rPr>
              <a:t>or ‘wigglers’.</a:t>
            </a:r>
          </a:p>
          <a:p>
            <a:pPr>
              <a:spcBef>
                <a:spcPts val="1000"/>
              </a:spcBef>
            </a:pPr>
            <a:r>
              <a:rPr lang="en-US" sz="1900" dirty="0">
                <a:solidFill>
                  <a:srgbClr val="63666A"/>
                </a:solidFill>
                <a:latin typeface="Arial" panose="020B0604020202020204" pitchFamily="34" charset="0"/>
                <a:cs typeface="Arial" panose="020B0604020202020204" pitchFamily="34" charset="0"/>
              </a:rPr>
              <a:t>They spend most of their time upside down at the surface of the water feeding and taking in oxygen through a breathing tube.</a:t>
            </a:r>
          </a:p>
        </p:txBody>
      </p:sp>
      <p:pic>
        <p:nvPicPr>
          <p:cNvPr id="5" name="Picture 4">
            <a:extLst>
              <a:ext uri="{FF2B5EF4-FFF2-40B4-BE49-F238E27FC236}">
                <a16:creationId xmlns:a16="http://schemas.microsoft.com/office/drawing/2014/main" id="{B628BD03-31BF-274D-A3B0-640BA70396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97498" y="3347214"/>
            <a:ext cx="549548" cy="1252303"/>
          </a:xfrm>
          <a:prstGeom prst="rect">
            <a:avLst/>
          </a:prstGeom>
        </p:spPr>
      </p:pic>
      <p:pic>
        <p:nvPicPr>
          <p:cNvPr id="59" name="Picture 58">
            <a:extLst>
              <a:ext uri="{FF2B5EF4-FFF2-40B4-BE49-F238E27FC236}">
                <a16:creationId xmlns:a16="http://schemas.microsoft.com/office/drawing/2014/main" id="{342E47B6-73B2-1343-B3C8-F561953333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7269293" y="4987734"/>
            <a:ext cx="549548" cy="1252303"/>
          </a:xfrm>
          <a:prstGeom prst="rect">
            <a:avLst/>
          </a:prstGeom>
        </p:spPr>
      </p:pic>
      <p:pic>
        <p:nvPicPr>
          <p:cNvPr id="60" name="Picture 59">
            <a:extLst>
              <a:ext uri="{FF2B5EF4-FFF2-40B4-BE49-F238E27FC236}">
                <a16:creationId xmlns:a16="http://schemas.microsoft.com/office/drawing/2014/main" id="{709F07AA-6D9A-1D4B-BE84-28C9DC3537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63813">
            <a:off x="8027208" y="3703354"/>
            <a:ext cx="549548" cy="1252303"/>
          </a:xfrm>
          <a:prstGeom prst="rect">
            <a:avLst/>
          </a:prstGeom>
        </p:spPr>
      </p:pic>
      <p:pic>
        <p:nvPicPr>
          <p:cNvPr id="61" name="Picture 60">
            <a:extLst>
              <a:ext uri="{FF2B5EF4-FFF2-40B4-BE49-F238E27FC236}">
                <a16:creationId xmlns:a16="http://schemas.microsoft.com/office/drawing/2014/main" id="{49C018B1-236A-454F-A084-C600085E35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024099" flipH="1">
            <a:off x="8972794" y="4553409"/>
            <a:ext cx="549548" cy="1252303"/>
          </a:xfrm>
          <a:prstGeom prst="rect">
            <a:avLst/>
          </a:prstGeom>
        </p:spPr>
      </p:pic>
      <p:pic>
        <p:nvPicPr>
          <p:cNvPr id="62" name="Picture 61">
            <a:extLst>
              <a:ext uri="{FF2B5EF4-FFF2-40B4-BE49-F238E27FC236}">
                <a16:creationId xmlns:a16="http://schemas.microsoft.com/office/drawing/2014/main" id="{52C2A725-8D30-CB42-A9E4-8705AAF3BC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21541">
            <a:off x="9614197" y="3324288"/>
            <a:ext cx="549548" cy="1252303"/>
          </a:xfrm>
          <a:prstGeom prst="rect">
            <a:avLst/>
          </a:prstGeom>
        </p:spPr>
      </p:pic>
      <p:sp>
        <p:nvSpPr>
          <p:cNvPr id="14" name="TextBox 13">
            <a:extLst>
              <a:ext uri="{FF2B5EF4-FFF2-40B4-BE49-F238E27FC236}">
                <a16:creationId xmlns:a16="http://schemas.microsoft.com/office/drawing/2014/main" id="{4FCE266E-E043-064F-8F8A-B4FD3BBDC4C0}"/>
              </a:ext>
            </a:extLst>
          </p:cNvPr>
          <p:cNvSpPr txBox="1"/>
          <p:nvPr/>
        </p:nvSpPr>
        <p:spPr>
          <a:xfrm>
            <a:off x="796027" y="5870705"/>
            <a:ext cx="830425" cy="369332"/>
          </a:xfrm>
          <a:prstGeom prst="rect">
            <a:avLst/>
          </a:prstGeom>
          <a:noFill/>
        </p:spPr>
        <p:txBody>
          <a:bodyPr wrap="square" rtlCol="0">
            <a:spAutoFit/>
          </a:bodyPr>
          <a:lstStyle/>
          <a:p>
            <a:r>
              <a:rPr lang="en-US" b="1" dirty="0">
                <a:solidFill>
                  <a:srgbClr val="00ABCF"/>
                </a:solidFill>
                <a:latin typeface="Arial" panose="020B0604020202020204" pitchFamily="34" charset="0"/>
                <a:cs typeface="Arial" panose="020B0604020202020204" pitchFamily="34" charset="0"/>
              </a:rPr>
              <a:t>Day 0</a:t>
            </a:r>
            <a:endParaRPr lang="en-GB" b="1" dirty="0">
              <a:solidFill>
                <a:srgbClr val="00ABCF"/>
              </a:solidFill>
              <a:latin typeface="Arial" panose="020B0604020202020204" pitchFamily="34" charset="0"/>
              <a:cs typeface="Arial" panose="020B0604020202020204" pitchFamily="34" charset="0"/>
            </a:endParaRPr>
          </a:p>
        </p:txBody>
      </p:sp>
      <p:cxnSp>
        <p:nvCxnSpPr>
          <p:cNvPr id="15" name="Straight Arrow Connector 14">
            <a:extLst>
              <a:ext uri="{FF2B5EF4-FFF2-40B4-BE49-F238E27FC236}">
                <a16:creationId xmlns:a16="http://schemas.microsoft.com/office/drawing/2014/main" id="{BBE428A0-9622-304F-BD3C-AF492D0F0339}"/>
              </a:ext>
            </a:extLst>
          </p:cNvPr>
          <p:cNvCxnSpPr>
            <a:cxnSpLocks/>
          </p:cNvCxnSpPr>
          <p:nvPr/>
        </p:nvCxnSpPr>
        <p:spPr>
          <a:xfrm>
            <a:off x="1158172" y="5690540"/>
            <a:ext cx="2041367" cy="0"/>
          </a:xfrm>
          <a:prstGeom prst="straightConnector1">
            <a:avLst/>
          </a:prstGeom>
          <a:ln w="47625">
            <a:solidFill>
              <a:srgbClr val="00ABCF"/>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F957B1E-8E34-B24B-8DA9-409B1BE06E8B}"/>
              </a:ext>
            </a:extLst>
          </p:cNvPr>
          <p:cNvCxnSpPr/>
          <p:nvPr/>
        </p:nvCxnSpPr>
        <p:spPr>
          <a:xfrm>
            <a:off x="1159727"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CE4C07F-3D21-904E-8483-070E08662FDC}"/>
              </a:ext>
            </a:extLst>
          </p:cNvPr>
          <p:cNvCxnSpPr/>
          <p:nvPr/>
        </p:nvCxnSpPr>
        <p:spPr>
          <a:xfrm>
            <a:off x="5177022" y="5480384"/>
            <a:ext cx="0" cy="388358"/>
          </a:xfrm>
          <a:prstGeom prst="line">
            <a:avLst/>
          </a:prstGeom>
          <a:ln w="38100">
            <a:solidFill>
              <a:srgbClr val="63666A"/>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A5D1313-BDA1-6843-8512-2E30655E7E39}"/>
              </a:ext>
            </a:extLst>
          </p:cNvPr>
          <p:cNvCxnSpPr>
            <a:cxnSpLocks/>
          </p:cNvCxnSpPr>
          <p:nvPr/>
        </p:nvCxnSpPr>
        <p:spPr>
          <a:xfrm>
            <a:off x="3199539" y="5690540"/>
            <a:ext cx="1999786" cy="0"/>
          </a:xfrm>
          <a:prstGeom prst="straightConnector1">
            <a:avLst/>
          </a:prstGeom>
          <a:ln w="47625">
            <a:solidFill>
              <a:srgbClr val="63666A"/>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6AEE51F-1F18-D544-B8EA-B9AB7EC92107}"/>
              </a:ext>
            </a:extLst>
          </p:cNvPr>
          <p:cNvCxnSpPr/>
          <p:nvPr/>
        </p:nvCxnSpPr>
        <p:spPr>
          <a:xfrm>
            <a:off x="3199539"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94DC1639-55E8-2140-881E-B65F2D82F53A}"/>
              </a:ext>
            </a:extLst>
          </p:cNvPr>
          <p:cNvSpPr txBox="1"/>
          <p:nvPr/>
        </p:nvSpPr>
        <p:spPr>
          <a:xfrm>
            <a:off x="2566760" y="5870705"/>
            <a:ext cx="1274712" cy="369332"/>
          </a:xfrm>
          <a:prstGeom prst="rect">
            <a:avLst/>
          </a:prstGeom>
          <a:noFill/>
        </p:spPr>
        <p:txBody>
          <a:bodyPr wrap="square" rtlCol="0">
            <a:spAutoFit/>
          </a:bodyPr>
          <a:lstStyle/>
          <a:p>
            <a:pPr algn="ctr"/>
            <a:r>
              <a:rPr lang="en-US" b="1" dirty="0">
                <a:solidFill>
                  <a:srgbClr val="00ABCF"/>
                </a:solidFill>
                <a:latin typeface="Arial" panose="020B0604020202020204" pitchFamily="34" charset="0"/>
                <a:cs typeface="Arial" panose="020B0604020202020204" pitchFamily="34" charset="0"/>
              </a:rPr>
              <a:t>Day 1 - 3</a:t>
            </a:r>
            <a:endParaRPr lang="en-GB" b="1" dirty="0">
              <a:solidFill>
                <a:srgbClr val="00ABCF"/>
              </a:solidFill>
              <a:latin typeface="Arial" panose="020B0604020202020204" pitchFamily="34" charset="0"/>
              <a:cs typeface="Arial" panose="020B0604020202020204" pitchFamily="34" charset="0"/>
            </a:endParaRPr>
          </a:p>
        </p:txBody>
      </p:sp>
      <p:grpSp>
        <p:nvGrpSpPr>
          <p:cNvPr id="21" name="Group 20">
            <a:extLst>
              <a:ext uri="{FF2B5EF4-FFF2-40B4-BE49-F238E27FC236}">
                <a16:creationId xmlns:a16="http://schemas.microsoft.com/office/drawing/2014/main" id="{799EA506-2CC4-E74C-BC88-D1370D396226}"/>
              </a:ext>
            </a:extLst>
          </p:cNvPr>
          <p:cNvGrpSpPr/>
          <p:nvPr/>
        </p:nvGrpSpPr>
        <p:grpSpPr>
          <a:xfrm>
            <a:off x="9384073" y="777218"/>
            <a:ext cx="2081129" cy="2081129"/>
            <a:chOff x="5162196" y="449582"/>
            <a:chExt cx="2208486" cy="2208486"/>
          </a:xfrm>
        </p:grpSpPr>
        <p:pic>
          <p:nvPicPr>
            <p:cNvPr id="23" name="Picture 22" descr="A picture containing light&#10;&#10;Description automatically generated">
              <a:extLst>
                <a:ext uri="{FF2B5EF4-FFF2-40B4-BE49-F238E27FC236}">
                  <a16:creationId xmlns:a16="http://schemas.microsoft.com/office/drawing/2014/main" id="{D7946E7A-5D51-7740-9F3D-BC30BDA9B1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28005"/>
            <a:stretch/>
          </p:blipFill>
          <p:spPr>
            <a:xfrm>
              <a:off x="5162196" y="449582"/>
              <a:ext cx="2208486" cy="2208486"/>
            </a:xfrm>
            <a:prstGeom prst="ellipse">
              <a:avLst/>
            </a:prstGeom>
            <a:solidFill>
              <a:schemeClr val="bg1"/>
            </a:solidFill>
            <a:ln w="38100">
              <a:solidFill>
                <a:srgbClr val="00ABCF"/>
              </a:solidFill>
            </a:ln>
          </p:spPr>
        </p:pic>
        <p:cxnSp>
          <p:nvCxnSpPr>
            <p:cNvPr id="24" name="Straight Arrow Connector 23">
              <a:extLst>
                <a:ext uri="{FF2B5EF4-FFF2-40B4-BE49-F238E27FC236}">
                  <a16:creationId xmlns:a16="http://schemas.microsoft.com/office/drawing/2014/main" id="{BBADACC2-1E91-F64F-B98F-D1B50CC9200B}"/>
                </a:ext>
              </a:extLst>
            </p:cNvPr>
            <p:cNvCxnSpPr>
              <a:cxnSpLocks/>
            </p:cNvCxnSpPr>
            <p:nvPr/>
          </p:nvCxnSpPr>
          <p:spPr>
            <a:xfrm flipH="1" flipV="1">
              <a:off x="6429011" y="1239848"/>
              <a:ext cx="306773" cy="420598"/>
            </a:xfrm>
            <a:prstGeom prst="straightConnector1">
              <a:avLst/>
            </a:prstGeom>
            <a:ln w="76200">
              <a:solidFill>
                <a:srgbClr val="00ABCF"/>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558203D-002D-4948-8818-9C2F1EB111A2}"/>
                </a:ext>
              </a:extLst>
            </p:cNvPr>
            <p:cNvSpPr txBox="1"/>
            <p:nvPr/>
          </p:nvSpPr>
          <p:spPr>
            <a:xfrm>
              <a:off x="5971672" y="1662508"/>
              <a:ext cx="1389932" cy="728909"/>
            </a:xfrm>
            <a:prstGeom prst="rect">
              <a:avLst/>
            </a:prstGeom>
            <a:noFill/>
          </p:spPr>
          <p:txBody>
            <a:bodyPr wrap="square" rtlCol="0">
              <a:noAutofit/>
            </a:bodyPr>
            <a:lstStyle/>
            <a:p>
              <a:pPr algn="ctr">
                <a:spcBef>
                  <a:spcPts val="1000"/>
                </a:spcBef>
              </a:pPr>
              <a:r>
                <a:rPr lang="en-US" sz="1900" dirty="0">
                  <a:solidFill>
                    <a:srgbClr val="63666A"/>
                  </a:solidFill>
                  <a:latin typeface="Arial" panose="020B0604020202020204" pitchFamily="34" charset="0"/>
                  <a:cs typeface="Arial" panose="020B0604020202020204" pitchFamily="34" charset="0"/>
                </a:rPr>
                <a:t>Breathing</a:t>
              </a:r>
              <a:br>
                <a:rPr lang="en-US" sz="1900" dirty="0">
                  <a:solidFill>
                    <a:srgbClr val="63666A"/>
                  </a:solidFill>
                  <a:latin typeface="Arial" panose="020B0604020202020204" pitchFamily="34" charset="0"/>
                  <a:cs typeface="Arial" panose="020B0604020202020204" pitchFamily="34" charset="0"/>
                </a:rPr>
              </a:br>
              <a:r>
                <a:rPr lang="en-US" sz="1900" dirty="0">
                  <a:solidFill>
                    <a:srgbClr val="63666A"/>
                  </a:solidFill>
                  <a:latin typeface="Arial" panose="020B0604020202020204" pitchFamily="34" charset="0"/>
                  <a:cs typeface="Arial" panose="020B0604020202020204" pitchFamily="34" charset="0"/>
                </a:rPr>
                <a:t>tube</a:t>
              </a:r>
            </a:p>
            <a:p>
              <a:endParaRPr lang="en-GB" dirty="0"/>
            </a:p>
          </p:txBody>
        </p:sp>
      </p:grpSp>
    </p:spTree>
    <p:extLst>
      <p:ext uri="{BB962C8B-B14F-4D97-AF65-F5344CB8AC3E}">
        <p14:creationId xmlns:p14="http://schemas.microsoft.com/office/powerpoint/2010/main" val="34581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0.003 -0.0382 L -0.003 -0.29954 " pathEditMode="relative" ptsTypes="AA">
                                      <p:cBhvr>
                                        <p:cTn id="8" dur="2000" fill="hold"/>
                                        <p:tgtEl>
                                          <p:spTgt spid="5"/>
                                        </p:tgtEl>
                                        <p:attrNameLst>
                                          <p:attrName>ppt_x</p:attrName>
                                          <p:attrName>ppt_y</p:attrName>
                                        </p:attrNameLst>
                                      </p:cBhvr>
                                    </p:animMotion>
                                  </p:childTnLst>
                                </p:cTn>
                              </p:par>
                              <p:par>
                                <p:cTn id="9" presetID="32" presetClass="emph" presetSubtype="0" fill="hold" nodeType="withEffect">
                                  <p:stCondLst>
                                    <p:cond delay="0"/>
                                  </p:stCondLst>
                                  <p:childTnLst>
                                    <p:animRot by="120000">
                                      <p:cBhvr>
                                        <p:cTn id="10" dur="100" fill="hold">
                                          <p:stCondLst>
                                            <p:cond delay="0"/>
                                          </p:stCondLst>
                                        </p:cTn>
                                        <p:tgtEl>
                                          <p:spTgt spid="5"/>
                                        </p:tgtEl>
                                        <p:attrNameLst>
                                          <p:attrName>r</p:attrName>
                                        </p:attrNameLst>
                                      </p:cBhvr>
                                    </p:animRot>
                                    <p:animRot by="-240000">
                                      <p:cBhvr>
                                        <p:cTn id="11" dur="200" fill="hold">
                                          <p:stCondLst>
                                            <p:cond delay="200"/>
                                          </p:stCondLst>
                                        </p:cTn>
                                        <p:tgtEl>
                                          <p:spTgt spid="5"/>
                                        </p:tgtEl>
                                        <p:attrNameLst>
                                          <p:attrName>r</p:attrName>
                                        </p:attrNameLst>
                                      </p:cBhvr>
                                    </p:animRot>
                                    <p:animRot by="240000">
                                      <p:cBhvr>
                                        <p:cTn id="12" dur="200" fill="hold">
                                          <p:stCondLst>
                                            <p:cond delay="400"/>
                                          </p:stCondLst>
                                        </p:cTn>
                                        <p:tgtEl>
                                          <p:spTgt spid="5"/>
                                        </p:tgtEl>
                                        <p:attrNameLst>
                                          <p:attrName>r</p:attrName>
                                        </p:attrNameLst>
                                      </p:cBhvr>
                                    </p:animRot>
                                    <p:animRot by="-240000">
                                      <p:cBhvr>
                                        <p:cTn id="13" dur="200" fill="hold">
                                          <p:stCondLst>
                                            <p:cond delay="600"/>
                                          </p:stCondLst>
                                        </p:cTn>
                                        <p:tgtEl>
                                          <p:spTgt spid="5"/>
                                        </p:tgtEl>
                                        <p:attrNameLst>
                                          <p:attrName>r</p:attrName>
                                        </p:attrNameLst>
                                      </p:cBhvr>
                                    </p:animRot>
                                    <p:animRot by="120000">
                                      <p:cBhvr>
                                        <p:cTn id="14" dur="200" fill="hold">
                                          <p:stCondLst>
                                            <p:cond delay="800"/>
                                          </p:stCondLst>
                                        </p:cTn>
                                        <p:tgtEl>
                                          <p:spTgt spid="5"/>
                                        </p:tgtEl>
                                        <p:attrNameLst>
                                          <p:attrName>r</p:attrName>
                                        </p:attrNameLst>
                                      </p:cBhvr>
                                    </p:animRot>
                                  </p:childTnLst>
                                </p:cTn>
                              </p:par>
                              <p:par>
                                <p:cTn id="15" presetID="0" presetClass="path" presetSubtype="0" accel="50000" decel="50000" fill="hold" nodeType="withEffect">
                                  <p:stCondLst>
                                    <p:cond delay="0"/>
                                  </p:stCondLst>
                                  <p:childTnLst>
                                    <p:animMotion origin="layout" path="M 0.00547 -0.03241 L 0.00547 -0.35208 " pathEditMode="relative" rAng="0" ptsTypes="AA">
                                      <p:cBhvr>
                                        <p:cTn id="16" dur="2000" fill="hold"/>
                                        <p:tgtEl>
                                          <p:spTgt spid="60"/>
                                        </p:tgtEl>
                                        <p:attrNameLst>
                                          <p:attrName>ppt_x</p:attrName>
                                          <p:attrName>ppt_y</p:attrName>
                                        </p:attrNameLst>
                                      </p:cBhvr>
                                      <p:rCtr x="0" y="-15995"/>
                                    </p:animMotion>
                                  </p:childTnLst>
                                </p:cTn>
                              </p:par>
                              <p:par>
                                <p:cTn id="17" presetID="32" presetClass="emph" presetSubtype="0" fill="hold" nodeType="withEffect">
                                  <p:stCondLst>
                                    <p:cond delay="0"/>
                                  </p:stCondLst>
                                  <p:childTnLst>
                                    <p:animRot by="120000">
                                      <p:cBhvr>
                                        <p:cTn id="18" dur="100" fill="hold">
                                          <p:stCondLst>
                                            <p:cond delay="0"/>
                                          </p:stCondLst>
                                        </p:cTn>
                                        <p:tgtEl>
                                          <p:spTgt spid="59"/>
                                        </p:tgtEl>
                                        <p:attrNameLst>
                                          <p:attrName>r</p:attrName>
                                        </p:attrNameLst>
                                      </p:cBhvr>
                                    </p:animRot>
                                    <p:animRot by="-240000">
                                      <p:cBhvr>
                                        <p:cTn id="19" dur="200" fill="hold">
                                          <p:stCondLst>
                                            <p:cond delay="200"/>
                                          </p:stCondLst>
                                        </p:cTn>
                                        <p:tgtEl>
                                          <p:spTgt spid="59"/>
                                        </p:tgtEl>
                                        <p:attrNameLst>
                                          <p:attrName>r</p:attrName>
                                        </p:attrNameLst>
                                      </p:cBhvr>
                                    </p:animRot>
                                    <p:animRot by="240000">
                                      <p:cBhvr>
                                        <p:cTn id="20" dur="200" fill="hold">
                                          <p:stCondLst>
                                            <p:cond delay="400"/>
                                          </p:stCondLst>
                                        </p:cTn>
                                        <p:tgtEl>
                                          <p:spTgt spid="59"/>
                                        </p:tgtEl>
                                        <p:attrNameLst>
                                          <p:attrName>r</p:attrName>
                                        </p:attrNameLst>
                                      </p:cBhvr>
                                    </p:animRot>
                                    <p:animRot by="-240000">
                                      <p:cBhvr>
                                        <p:cTn id="21" dur="200" fill="hold">
                                          <p:stCondLst>
                                            <p:cond delay="600"/>
                                          </p:stCondLst>
                                        </p:cTn>
                                        <p:tgtEl>
                                          <p:spTgt spid="59"/>
                                        </p:tgtEl>
                                        <p:attrNameLst>
                                          <p:attrName>r</p:attrName>
                                        </p:attrNameLst>
                                      </p:cBhvr>
                                    </p:animRot>
                                    <p:animRot by="120000">
                                      <p:cBhvr>
                                        <p:cTn id="22" dur="200" fill="hold">
                                          <p:stCondLst>
                                            <p:cond delay="800"/>
                                          </p:stCondLst>
                                        </p:cTn>
                                        <p:tgtEl>
                                          <p:spTgt spid="59"/>
                                        </p:tgtEl>
                                        <p:attrNameLst>
                                          <p:attrName>r</p:attrName>
                                        </p:attrNameLst>
                                      </p:cBhvr>
                                    </p:animRot>
                                  </p:childTnLst>
                                </p:cTn>
                              </p:par>
                              <p:par>
                                <p:cTn id="23" presetID="0" presetClass="path" presetSubtype="0" accel="50000" decel="50000" fill="hold" nodeType="withEffect">
                                  <p:stCondLst>
                                    <p:cond delay="0"/>
                                  </p:stCondLst>
                                  <p:childTnLst>
                                    <p:animMotion origin="layout" path="M -0.00209 -0.04306 L -0.00209 -0.27871 " pathEditMode="relative" rAng="0" ptsTypes="AA">
                                      <p:cBhvr>
                                        <p:cTn id="24" dur="2000" fill="hold"/>
                                        <p:tgtEl>
                                          <p:spTgt spid="62"/>
                                        </p:tgtEl>
                                        <p:attrNameLst>
                                          <p:attrName>ppt_x</p:attrName>
                                          <p:attrName>ppt_y</p:attrName>
                                        </p:attrNameLst>
                                      </p:cBhvr>
                                      <p:rCtr x="0" y="-11782"/>
                                    </p:animMotion>
                                  </p:childTnLst>
                                </p:cTn>
                              </p:par>
                              <p:par>
                                <p:cTn id="25" presetID="32" presetClass="emph" presetSubtype="0" fill="hold" nodeType="withEffect">
                                  <p:stCondLst>
                                    <p:cond delay="0"/>
                                  </p:stCondLst>
                                  <p:childTnLst>
                                    <p:animRot by="120000">
                                      <p:cBhvr>
                                        <p:cTn id="26" dur="100" fill="hold">
                                          <p:stCondLst>
                                            <p:cond delay="0"/>
                                          </p:stCondLst>
                                        </p:cTn>
                                        <p:tgtEl>
                                          <p:spTgt spid="61"/>
                                        </p:tgtEl>
                                        <p:attrNameLst>
                                          <p:attrName>r</p:attrName>
                                        </p:attrNameLst>
                                      </p:cBhvr>
                                    </p:animRot>
                                    <p:animRot by="-240000">
                                      <p:cBhvr>
                                        <p:cTn id="27" dur="200" fill="hold">
                                          <p:stCondLst>
                                            <p:cond delay="200"/>
                                          </p:stCondLst>
                                        </p:cTn>
                                        <p:tgtEl>
                                          <p:spTgt spid="61"/>
                                        </p:tgtEl>
                                        <p:attrNameLst>
                                          <p:attrName>r</p:attrName>
                                        </p:attrNameLst>
                                      </p:cBhvr>
                                    </p:animRot>
                                    <p:animRot by="240000">
                                      <p:cBhvr>
                                        <p:cTn id="28" dur="200" fill="hold">
                                          <p:stCondLst>
                                            <p:cond delay="400"/>
                                          </p:stCondLst>
                                        </p:cTn>
                                        <p:tgtEl>
                                          <p:spTgt spid="61"/>
                                        </p:tgtEl>
                                        <p:attrNameLst>
                                          <p:attrName>r</p:attrName>
                                        </p:attrNameLst>
                                      </p:cBhvr>
                                    </p:animRot>
                                    <p:animRot by="-240000">
                                      <p:cBhvr>
                                        <p:cTn id="29" dur="200" fill="hold">
                                          <p:stCondLst>
                                            <p:cond delay="600"/>
                                          </p:stCondLst>
                                        </p:cTn>
                                        <p:tgtEl>
                                          <p:spTgt spid="61"/>
                                        </p:tgtEl>
                                        <p:attrNameLst>
                                          <p:attrName>r</p:attrName>
                                        </p:attrNameLst>
                                      </p:cBhvr>
                                    </p:animRot>
                                    <p:animRot by="120000">
                                      <p:cBhvr>
                                        <p:cTn id="30" dur="200" fill="hold">
                                          <p:stCondLst>
                                            <p:cond delay="800"/>
                                          </p:stCondLst>
                                        </p:cTn>
                                        <p:tgtEl>
                                          <p:spTgt spid="61"/>
                                        </p:tgtEl>
                                        <p:attrNameLst>
                                          <p:attrName>r</p:attrName>
                                        </p:attrNameLst>
                                      </p:cBhvr>
                                    </p:animRot>
                                  </p:childTnLst>
                                </p:cTn>
                              </p:par>
                              <p:par>
                                <p:cTn id="31" presetID="0" presetClass="path" presetSubtype="0" accel="50000" decel="50000" fill="hold" nodeType="withEffect">
                                  <p:stCondLst>
                                    <p:cond delay="0"/>
                                  </p:stCondLst>
                                  <p:childTnLst>
                                    <p:animMotion origin="layout" path="M 0.00352 -0.05486 L 0.00352 -0.52153 " pathEditMode="relative" ptsTypes="AA">
                                      <p:cBhvr>
                                        <p:cTn id="32" dur="2000" fill="hold"/>
                                        <p:tgtEl>
                                          <p:spTgt spid="59"/>
                                        </p:tgtEl>
                                        <p:attrNameLst>
                                          <p:attrName>ppt_x</p:attrName>
                                          <p:attrName>ppt_y</p:attrName>
                                        </p:attrNameLst>
                                      </p:cBhvr>
                                    </p:animMotion>
                                  </p:childTnLst>
                                </p:cTn>
                              </p:par>
                              <p:par>
                                <p:cTn id="33" presetID="32" presetClass="emph" presetSubtype="0" fill="hold" nodeType="withEffect">
                                  <p:stCondLst>
                                    <p:cond delay="0"/>
                                  </p:stCondLst>
                                  <p:childTnLst>
                                    <p:animRot by="120000">
                                      <p:cBhvr>
                                        <p:cTn id="34" dur="100" fill="hold">
                                          <p:stCondLst>
                                            <p:cond delay="0"/>
                                          </p:stCondLst>
                                        </p:cTn>
                                        <p:tgtEl>
                                          <p:spTgt spid="60"/>
                                        </p:tgtEl>
                                        <p:attrNameLst>
                                          <p:attrName>r</p:attrName>
                                        </p:attrNameLst>
                                      </p:cBhvr>
                                    </p:animRot>
                                    <p:animRot by="-240000">
                                      <p:cBhvr>
                                        <p:cTn id="35" dur="200" fill="hold">
                                          <p:stCondLst>
                                            <p:cond delay="200"/>
                                          </p:stCondLst>
                                        </p:cTn>
                                        <p:tgtEl>
                                          <p:spTgt spid="60"/>
                                        </p:tgtEl>
                                        <p:attrNameLst>
                                          <p:attrName>r</p:attrName>
                                        </p:attrNameLst>
                                      </p:cBhvr>
                                    </p:animRot>
                                    <p:animRot by="240000">
                                      <p:cBhvr>
                                        <p:cTn id="36" dur="200" fill="hold">
                                          <p:stCondLst>
                                            <p:cond delay="400"/>
                                          </p:stCondLst>
                                        </p:cTn>
                                        <p:tgtEl>
                                          <p:spTgt spid="60"/>
                                        </p:tgtEl>
                                        <p:attrNameLst>
                                          <p:attrName>r</p:attrName>
                                        </p:attrNameLst>
                                      </p:cBhvr>
                                    </p:animRot>
                                    <p:animRot by="-240000">
                                      <p:cBhvr>
                                        <p:cTn id="37" dur="200" fill="hold">
                                          <p:stCondLst>
                                            <p:cond delay="600"/>
                                          </p:stCondLst>
                                        </p:cTn>
                                        <p:tgtEl>
                                          <p:spTgt spid="60"/>
                                        </p:tgtEl>
                                        <p:attrNameLst>
                                          <p:attrName>r</p:attrName>
                                        </p:attrNameLst>
                                      </p:cBhvr>
                                    </p:animRot>
                                    <p:animRot by="120000">
                                      <p:cBhvr>
                                        <p:cTn id="38" dur="200" fill="hold">
                                          <p:stCondLst>
                                            <p:cond delay="800"/>
                                          </p:stCondLst>
                                        </p:cTn>
                                        <p:tgtEl>
                                          <p:spTgt spid="60"/>
                                        </p:tgtEl>
                                        <p:attrNameLst>
                                          <p:attrName>r</p:attrName>
                                        </p:attrNameLst>
                                      </p:cBhvr>
                                    </p:animRot>
                                  </p:childTnLst>
                                </p:cTn>
                              </p:par>
                              <p:par>
                                <p:cTn id="39" presetID="0" presetClass="path" presetSubtype="0" accel="50000" decel="50000" fill="hold" nodeType="withEffect">
                                  <p:stCondLst>
                                    <p:cond delay="0"/>
                                  </p:stCondLst>
                                  <p:childTnLst>
                                    <p:animMotion origin="layout" path="M -0.00885 -0.04375 L -0.00885 -0.41875 " pathEditMode="relative" rAng="0" ptsTypes="AA">
                                      <p:cBhvr>
                                        <p:cTn id="40" dur="2000" fill="hold"/>
                                        <p:tgtEl>
                                          <p:spTgt spid="61"/>
                                        </p:tgtEl>
                                        <p:attrNameLst>
                                          <p:attrName>ppt_x</p:attrName>
                                          <p:attrName>ppt_y</p:attrName>
                                        </p:attrNameLst>
                                      </p:cBhvr>
                                      <p:rCtr x="0" y="-18750"/>
                                    </p:animMotion>
                                  </p:childTnLst>
                                </p:cTn>
                              </p:par>
                              <p:par>
                                <p:cTn id="41" presetID="32" presetClass="emph" presetSubtype="0" fill="hold" nodeType="withEffect">
                                  <p:stCondLst>
                                    <p:cond delay="0"/>
                                  </p:stCondLst>
                                  <p:childTnLst>
                                    <p:animRot by="120000">
                                      <p:cBhvr>
                                        <p:cTn id="42" dur="100" fill="hold">
                                          <p:stCondLst>
                                            <p:cond delay="0"/>
                                          </p:stCondLst>
                                        </p:cTn>
                                        <p:tgtEl>
                                          <p:spTgt spid="62"/>
                                        </p:tgtEl>
                                        <p:attrNameLst>
                                          <p:attrName>r</p:attrName>
                                        </p:attrNameLst>
                                      </p:cBhvr>
                                    </p:animRot>
                                    <p:animRot by="-240000">
                                      <p:cBhvr>
                                        <p:cTn id="43" dur="200" fill="hold">
                                          <p:stCondLst>
                                            <p:cond delay="200"/>
                                          </p:stCondLst>
                                        </p:cTn>
                                        <p:tgtEl>
                                          <p:spTgt spid="62"/>
                                        </p:tgtEl>
                                        <p:attrNameLst>
                                          <p:attrName>r</p:attrName>
                                        </p:attrNameLst>
                                      </p:cBhvr>
                                    </p:animRot>
                                    <p:animRot by="240000">
                                      <p:cBhvr>
                                        <p:cTn id="44" dur="200" fill="hold">
                                          <p:stCondLst>
                                            <p:cond delay="400"/>
                                          </p:stCondLst>
                                        </p:cTn>
                                        <p:tgtEl>
                                          <p:spTgt spid="62"/>
                                        </p:tgtEl>
                                        <p:attrNameLst>
                                          <p:attrName>r</p:attrName>
                                        </p:attrNameLst>
                                      </p:cBhvr>
                                    </p:animRot>
                                    <p:animRot by="-240000">
                                      <p:cBhvr>
                                        <p:cTn id="45" dur="200" fill="hold">
                                          <p:stCondLst>
                                            <p:cond delay="600"/>
                                          </p:stCondLst>
                                        </p:cTn>
                                        <p:tgtEl>
                                          <p:spTgt spid="62"/>
                                        </p:tgtEl>
                                        <p:attrNameLst>
                                          <p:attrName>r</p:attrName>
                                        </p:attrNameLst>
                                      </p:cBhvr>
                                    </p:animRot>
                                    <p:animRot by="120000">
                                      <p:cBhvr>
                                        <p:cTn id="46" dur="200" fill="hold">
                                          <p:stCondLst>
                                            <p:cond delay="800"/>
                                          </p:stCondLst>
                                        </p:cTn>
                                        <p:tgtEl>
                                          <p:spTgt spid="62"/>
                                        </p:tgtEl>
                                        <p:attrNameLst>
                                          <p:attrName>r</p:attrName>
                                        </p:attrNameLst>
                                      </p:cBhvr>
                                    </p:animRot>
                                  </p:childTnLst>
                                </p:cTn>
                              </p:par>
                            </p:childTnLst>
                          </p:cTn>
                        </p:par>
                        <p:par>
                          <p:cTn id="47" fill="hold">
                            <p:stCondLst>
                              <p:cond delay="2000"/>
                            </p:stCondLst>
                            <p:childTnLst>
                              <p:par>
                                <p:cTn id="48" presetID="1" presetClass="entr" presetSubtype="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picture containing logo&#10;&#10;Description automatically generated">
            <a:extLst>
              <a:ext uri="{FF2B5EF4-FFF2-40B4-BE49-F238E27FC236}">
                <a16:creationId xmlns:a16="http://schemas.microsoft.com/office/drawing/2014/main" id="{48149532-C337-BE4A-86B0-C2F957CE63E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7124" y="1035177"/>
            <a:ext cx="9937751" cy="1765300"/>
          </a:xfrm>
          <a:prstGeom prst="rect">
            <a:avLst/>
          </a:prstGeom>
        </p:spPr>
      </p:pic>
      <p:sp>
        <p:nvSpPr>
          <p:cNvPr id="57" name="TextBox 56">
            <a:extLst>
              <a:ext uri="{FF2B5EF4-FFF2-40B4-BE49-F238E27FC236}">
                <a16:creationId xmlns:a16="http://schemas.microsoft.com/office/drawing/2014/main" id="{37DD1BBE-83E6-B844-B6E5-FAE192A4E4CE}"/>
              </a:ext>
            </a:extLst>
          </p:cNvPr>
          <p:cNvSpPr txBox="1"/>
          <p:nvPr/>
        </p:nvSpPr>
        <p:spPr>
          <a:xfrm>
            <a:off x="1045357" y="2980641"/>
            <a:ext cx="6011931" cy="2672526"/>
          </a:xfrm>
          <a:prstGeom prst="rect">
            <a:avLst/>
          </a:prstGeom>
          <a:noFill/>
        </p:spPr>
        <p:txBody>
          <a:bodyPr wrap="square" rtlCol="0">
            <a:noAutofit/>
          </a:bodyPr>
          <a:lstStyle/>
          <a:p>
            <a:pPr>
              <a:spcBef>
                <a:spcPts val="1000"/>
              </a:spcBef>
            </a:pPr>
            <a:r>
              <a:rPr lang="en-US" sz="1900" dirty="0">
                <a:solidFill>
                  <a:srgbClr val="63666A"/>
                </a:solidFill>
                <a:latin typeface="Arial" panose="020B0604020202020204" pitchFamily="34" charset="0"/>
                <a:cs typeface="Arial" panose="020B0604020202020204" pitchFamily="34" charset="0"/>
              </a:rPr>
              <a:t>Depending on the water temperature, they spend 7-14 days in the water.</a:t>
            </a:r>
          </a:p>
          <a:p>
            <a:pPr>
              <a:spcBef>
                <a:spcPts val="1000"/>
              </a:spcBef>
            </a:pPr>
            <a:r>
              <a:rPr lang="en-US" sz="1900" dirty="0">
                <a:solidFill>
                  <a:srgbClr val="63666A"/>
                </a:solidFill>
                <a:latin typeface="Arial" panose="020B0604020202020204" pitchFamily="34" charset="0"/>
                <a:cs typeface="Arial" panose="020B0604020202020204" pitchFamily="34" charset="0"/>
              </a:rPr>
              <a:t>During this time the larvae shed their skin four times, eventually becoming pupae (another name for them</a:t>
            </a:r>
            <a:br>
              <a:rPr lang="en-US" sz="1900" dirty="0">
                <a:solidFill>
                  <a:srgbClr val="63666A"/>
                </a:solidFill>
                <a:latin typeface="Arial" panose="020B0604020202020204" pitchFamily="34" charset="0"/>
                <a:cs typeface="Arial" panose="020B0604020202020204" pitchFamily="34" charset="0"/>
              </a:rPr>
            </a:br>
            <a:r>
              <a:rPr lang="en-US" sz="1900" dirty="0">
                <a:solidFill>
                  <a:srgbClr val="63666A"/>
                </a:solidFill>
                <a:latin typeface="Arial" panose="020B0604020202020204" pitchFamily="34" charset="0"/>
                <a:cs typeface="Arial" panose="020B0604020202020204" pitchFamily="34" charset="0"/>
              </a:rPr>
              <a:t>at this stage is ‘tumblers’).</a:t>
            </a:r>
          </a:p>
        </p:txBody>
      </p:sp>
      <p:pic>
        <p:nvPicPr>
          <p:cNvPr id="19" name="Picture 18">
            <a:extLst>
              <a:ext uri="{FF2B5EF4-FFF2-40B4-BE49-F238E27FC236}">
                <a16:creationId xmlns:a16="http://schemas.microsoft.com/office/drawing/2014/main" id="{DF60426F-C08F-1140-AB26-3F8FFD5655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46298" y="1694387"/>
            <a:ext cx="954502" cy="2175108"/>
          </a:xfrm>
          <a:prstGeom prst="rect">
            <a:avLst/>
          </a:prstGeom>
        </p:spPr>
      </p:pic>
      <p:sp>
        <p:nvSpPr>
          <p:cNvPr id="9" name="TextBox 8">
            <a:extLst>
              <a:ext uri="{FF2B5EF4-FFF2-40B4-BE49-F238E27FC236}">
                <a16:creationId xmlns:a16="http://schemas.microsoft.com/office/drawing/2014/main" id="{5677062C-4C4A-7245-B516-BF71C5C83C76}"/>
              </a:ext>
            </a:extLst>
          </p:cNvPr>
          <p:cNvSpPr txBox="1"/>
          <p:nvPr/>
        </p:nvSpPr>
        <p:spPr>
          <a:xfrm>
            <a:off x="796027" y="5870705"/>
            <a:ext cx="830425" cy="369332"/>
          </a:xfrm>
          <a:prstGeom prst="rect">
            <a:avLst/>
          </a:prstGeom>
          <a:noFill/>
        </p:spPr>
        <p:txBody>
          <a:bodyPr wrap="square" rtlCol="0">
            <a:spAutoFit/>
          </a:bodyPr>
          <a:lstStyle/>
          <a:p>
            <a:r>
              <a:rPr lang="en-US" b="1" dirty="0">
                <a:solidFill>
                  <a:srgbClr val="00ABCF"/>
                </a:solidFill>
                <a:latin typeface="Arial" panose="020B0604020202020204" pitchFamily="34" charset="0"/>
                <a:cs typeface="Arial" panose="020B0604020202020204" pitchFamily="34" charset="0"/>
              </a:rPr>
              <a:t>Day 0</a:t>
            </a:r>
            <a:endParaRPr lang="en-GB" b="1" dirty="0">
              <a:solidFill>
                <a:srgbClr val="00ABCF"/>
              </a:solidFill>
              <a:latin typeface="Arial" panose="020B0604020202020204" pitchFamily="34" charset="0"/>
              <a:cs typeface="Arial" panose="020B0604020202020204" pitchFamily="34" charset="0"/>
            </a:endParaRPr>
          </a:p>
        </p:txBody>
      </p:sp>
      <p:cxnSp>
        <p:nvCxnSpPr>
          <p:cNvPr id="10" name="Straight Arrow Connector 9">
            <a:extLst>
              <a:ext uri="{FF2B5EF4-FFF2-40B4-BE49-F238E27FC236}">
                <a16:creationId xmlns:a16="http://schemas.microsoft.com/office/drawing/2014/main" id="{CB9F2D70-5436-7B43-B8C0-AF40C2ED88C0}"/>
              </a:ext>
            </a:extLst>
          </p:cNvPr>
          <p:cNvCxnSpPr>
            <a:cxnSpLocks/>
          </p:cNvCxnSpPr>
          <p:nvPr/>
        </p:nvCxnSpPr>
        <p:spPr>
          <a:xfrm>
            <a:off x="1158172" y="5690540"/>
            <a:ext cx="2041367" cy="0"/>
          </a:xfrm>
          <a:prstGeom prst="straightConnector1">
            <a:avLst/>
          </a:prstGeom>
          <a:ln w="47625">
            <a:solidFill>
              <a:srgbClr val="00ABCF"/>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467131F-5DEC-6548-AC6C-0DC1130C5F3B}"/>
              </a:ext>
            </a:extLst>
          </p:cNvPr>
          <p:cNvCxnSpPr/>
          <p:nvPr/>
        </p:nvCxnSpPr>
        <p:spPr>
          <a:xfrm>
            <a:off x="1159727"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F64EEC7-DE5E-1647-B891-F437851DCC02}"/>
              </a:ext>
            </a:extLst>
          </p:cNvPr>
          <p:cNvCxnSpPr/>
          <p:nvPr/>
        </p:nvCxnSpPr>
        <p:spPr>
          <a:xfrm>
            <a:off x="5177022"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18C9912-F04E-AE40-B4B7-D2EAFE7886D8}"/>
              </a:ext>
            </a:extLst>
          </p:cNvPr>
          <p:cNvCxnSpPr>
            <a:cxnSpLocks/>
          </p:cNvCxnSpPr>
          <p:nvPr/>
        </p:nvCxnSpPr>
        <p:spPr>
          <a:xfrm>
            <a:off x="3199539" y="5690540"/>
            <a:ext cx="1999786" cy="0"/>
          </a:xfrm>
          <a:prstGeom prst="straightConnector1">
            <a:avLst/>
          </a:prstGeom>
          <a:ln w="47625">
            <a:solidFill>
              <a:srgbClr val="00ABCF"/>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66F0034-D1F5-3E4A-A97A-71A859A14E26}"/>
              </a:ext>
            </a:extLst>
          </p:cNvPr>
          <p:cNvCxnSpPr/>
          <p:nvPr/>
        </p:nvCxnSpPr>
        <p:spPr>
          <a:xfrm>
            <a:off x="3199539"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E8F5EDA-777F-3D48-BF90-BFD1A6F5FDEB}"/>
              </a:ext>
            </a:extLst>
          </p:cNvPr>
          <p:cNvSpPr txBox="1"/>
          <p:nvPr/>
        </p:nvSpPr>
        <p:spPr>
          <a:xfrm>
            <a:off x="2566760" y="5870705"/>
            <a:ext cx="1274712" cy="369332"/>
          </a:xfrm>
          <a:prstGeom prst="rect">
            <a:avLst/>
          </a:prstGeom>
          <a:noFill/>
        </p:spPr>
        <p:txBody>
          <a:bodyPr wrap="square" rtlCol="0">
            <a:spAutoFit/>
          </a:bodyPr>
          <a:lstStyle/>
          <a:p>
            <a:pPr algn="ctr"/>
            <a:r>
              <a:rPr lang="en-US" b="1" dirty="0">
                <a:solidFill>
                  <a:srgbClr val="00ABCF"/>
                </a:solidFill>
                <a:latin typeface="Arial" panose="020B0604020202020204" pitchFamily="34" charset="0"/>
                <a:cs typeface="Arial" panose="020B0604020202020204" pitchFamily="34" charset="0"/>
              </a:rPr>
              <a:t>Day 1 - 3</a:t>
            </a:r>
            <a:endParaRPr lang="en-GB" b="1" dirty="0">
              <a:solidFill>
                <a:srgbClr val="00ABCF"/>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7A2D3891-23CA-AB44-9DDD-119BA4E0CB9D}"/>
              </a:ext>
            </a:extLst>
          </p:cNvPr>
          <p:cNvSpPr txBox="1"/>
          <p:nvPr/>
        </p:nvSpPr>
        <p:spPr>
          <a:xfrm>
            <a:off x="4539666" y="5870705"/>
            <a:ext cx="1274712" cy="369332"/>
          </a:xfrm>
          <a:prstGeom prst="rect">
            <a:avLst/>
          </a:prstGeom>
          <a:noFill/>
        </p:spPr>
        <p:txBody>
          <a:bodyPr wrap="square" rtlCol="0">
            <a:spAutoFit/>
          </a:bodyPr>
          <a:lstStyle/>
          <a:p>
            <a:pPr algn="ctr"/>
            <a:r>
              <a:rPr lang="en-US" b="1" dirty="0">
                <a:solidFill>
                  <a:srgbClr val="00ABCF"/>
                </a:solidFill>
                <a:latin typeface="Arial" panose="020B0604020202020204" pitchFamily="34" charset="0"/>
                <a:cs typeface="Arial" panose="020B0604020202020204" pitchFamily="34" charset="0"/>
              </a:rPr>
              <a:t>Day 7 - 14</a:t>
            </a:r>
            <a:endParaRPr lang="en-GB" b="1" dirty="0">
              <a:solidFill>
                <a:srgbClr val="00ABC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8383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9"/>
                                        </p:tgtEl>
                                        <p:attrNameLst>
                                          <p:attrName>r</p:attrName>
                                        </p:attrNameLst>
                                      </p:cBhvr>
                                    </p:animRot>
                                    <p:animRot by="-240000">
                                      <p:cBhvr>
                                        <p:cTn id="7" dur="200" fill="hold">
                                          <p:stCondLst>
                                            <p:cond delay="200"/>
                                          </p:stCondLst>
                                        </p:cTn>
                                        <p:tgtEl>
                                          <p:spTgt spid="19"/>
                                        </p:tgtEl>
                                        <p:attrNameLst>
                                          <p:attrName>r</p:attrName>
                                        </p:attrNameLst>
                                      </p:cBhvr>
                                    </p:animRot>
                                    <p:animRot by="240000">
                                      <p:cBhvr>
                                        <p:cTn id="8" dur="200" fill="hold">
                                          <p:stCondLst>
                                            <p:cond delay="400"/>
                                          </p:stCondLst>
                                        </p:cTn>
                                        <p:tgtEl>
                                          <p:spTgt spid="19"/>
                                        </p:tgtEl>
                                        <p:attrNameLst>
                                          <p:attrName>r</p:attrName>
                                        </p:attrNameLst>
                                      </p:cBhvr>
                                    </p:animRot>
                                    <p:animRot by="-240000">
                                      <p:cBhvr>
                                        <p:cTn id="9" dur="200" fill="hold">
                                          <p:stCondLst>
                                            <p:cond delay="600"/>
                                          </p:stCondLst>
                                        </p:cTn>
                                        <p:tgtEl>
                                          <p:spTgt spid="19"/>
                                        </p:tgtEl>
                                        <p:attrNameLst>
                                          <p:attrName>r</p:attrName>
                                        </p:attrNameLst>
                                      </p:cBhvr>
                                    </p:animRot>
                                    <p:animRot by="120000">
                                      <p:cBhvr>
                                        <p:cTn id="10" dur="200" fill="hold">
                                          <p:stCondLst>
                                            <p:cond delay="80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logo&#10;&#10;Description automatically generated">
            <a:extLst>
              <a:ext uri="{FF2B5EF4-FFF2-40B4-BE49-F238E27FC236}">
                <a16:creationId xmlns:a16="http://schemas.microsoft.com/office/drawing/2014/main" id="{325B28D5-E013-024B-BAAE-42D3C05514D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7124" y="1035177"/>
            <a:ext cx="9937751" cy="1765300"/>
          </a:xfrm>
          <a:prstGeom prst="rect">
            <a:avLst/>
          </a:prstGeom>
        </p:spPr>
      </p:pic>
      <p:sp>
        <p:nvSpPr>
          <p:cNvPr id="57" name="TextBox 56">
            <a:extLst>
              <a:ext uri="{FF2B5EF4-FFF2-40B4-BE49-F238E27FC236}">
                <a16:creationId xmlns:a16="http://schemas.microsoft.com/office/drawing/2014/main" id="{37DD1BBE-83E6-B844-B6E5-FAE192A4E4CE}"/>
              </a:ext>
            </a:extLst>
          </p:cNvPr>
          <p:cNvSpPr txBox="1"/>
          <p:nvPr/>
        </p:nvSpPr>
        <p:spPr>
          <a:xfrm>
            <a:off x="1045358" y="3018014"/>
            <a:ext cx="5751442" cy="2672526"/>
          </a:xfrm>
          <a:prstGeom prst="rect">
            <a:avLst/>
          </a:prstGeom>
          <a:noFill/>
        </p:spPr>
        <p:txBody>
          <a:bodyPr wrap="square" rtlCol="0">
            <a:noAutofit/>
          </a:bodyPr>
          <a:lstStyle/>
          <a:p>
            <a:pPr>
              <a:spcBef>
                <a:spcPts val="1000"/>
              </a:spcBef>
            </a:pPr>
            <a:r>
              <a:rPr lang="en-US" sz="1900" dirty="0">
                <a:solidFill>
                  <a:srgbClr val="63666A"/>
                </a:solidFill>
                <a:latin typeface="Arial" panose="020B0604020202020204" pitchFamily="34" charset="0"/>
                <a:cs typeface="Arial" panose="020B0604020202020204" pitchFamily="34" charset="0"/>
              </a:rPr>
              <a:t>The mosquitoes inside the pupae rest and occasionally breathe in oxygen through two breathing tubes called ‘trumpets’.</a:t>
            </a:r>
          </a:p>
          <a:p>
            <a:pPr>
              <a:spcBef>
                <a:spcPts val="1000"/>
              </a:spcBef>
            </a:pPr>
            <a:r>
              <a:rPr lang="en-US" sz="1900" dirty="0">
                <a:solidFill>
                  <a:srgbClr val="63666A"/>
                </a:solidFill>
                <a:latin typeface="Arial" panose="020B0604020202020204" pitchFamily="34" charset="0"/>
                <a:cs typeface="Arial" panose="020B0604020202020204" pitchFamily="34" charset="0"/>
              </a:rPr>
              <a:t>At this stage they no longer feed and the adult emerges from the pupa (after 2 - 7 days).</a:t>
            </a:r>
          </a:p>
        </p:txBody>
      </p:sp>
      <p:sp>
        <p:nvSpPr>
          <p:cNvPr id="10" name="TextBox 9">
            <a:extLst>
              <a:ext uri="{FF2B5EF4-FFF2-40B4-BE49-F238E27FC236}">
                <a16:creationId xmlns:a16="http://schemas.microsoft.com/office/drawing/2014/main" id="{481FC02B-D5A0-0B40-8D53-14C1C118CE25}"/>
              </a:ext>
            </a:extLst>
          </p:cNvPr>
          <p:cNvSpPr txBox="1"/>
          <p:nvPr/>
        </p:nvSpPr>
        <p:spPr>
          <a:xfrm>
            <a:off x="796027" y="5870705"/>
            <a:ext cx="830425" cy="369332"/>
          </a:xfrm>
          <a:prstGeom prst="rect">
            <a:avLst/>
          </a:prstGeom>
          <a:noFill/>
        </p:spPr>
        <p:txBody>
          <a:bodyPr wrap="square" rtlCol="0">
            <a:spAutoFit/>
          </a:bodyPr>
          <a:lstStyle/>
          <a:p>
            <a:r>
              <a:rPr lang="en-US" b="1" dirty="0">
                <a:solidFill>
                  <a:srgbClr val="00ABCF"/>
                </a:solidFill>
                <a:latin typeface="Arial" panose="020B0604020202020204" pitchFamily="34" charset="0"/>
                <a:cs typeface="Arial" panose="020B0604020202020204" pitchFamily="34" charset="0"/>
              </a:rPr>
              <a:t>Day 0</a:t>
            </a:r>
            <a:endParaRPr lang="en-GB" b="1" dirty="0">
              <a:solidFill>
                <a:srgbClr val="00ABCF"/>
              </a:solidFill>
              <a:latin typeface="Arial" panose="020B0604020202020204" pitchFamily="34" charset="0"/>
              <a:cs typeface="Arial" panose="020B0604020202020204" pitchFamily="34" charset="0"/>
            </a:endParaRPr>
          </a:p>
        </p:txBody>
      </p:sp>
      <p:cxnSp>
        <p:nvCxnSpPr>
          <p:cNvPr id="11" name="Straight Arrow Connector 10">
            <a:extLst>
              <a:ext uri="{FF2B5EF4-FFF2-40B4-BE49-F238E27FC236}">
                <a16:creationId xmlns:a16="http://schemas.microsoft.com/office/drawing/2014/main" id="{01B89817-824D-CC4F-985F-BA979AC5DD79}"/>
              </a:ext>
            </a:extLst>
          </p:cNvPr>
          <p:cNvCxnSpPr>
            <a:cxnSpLocks/>
          </p:cNvCxnSpPr>
          <p:nvPr/>
        </p:nvCxnSpPr>
        <p:spPr>
          <a:xfrm>
            <a:off x="1158172" y="5690540"/>
            <a:ext cx="2041367" cy="0"/>
          </a:xfrm>
          <a:prstGeom prst="straightConnector1">
            <a:avLst/>
          </a:prstGeom>
          <a:ln w="47625">
            <a:solidFill>
              <a:srgbClr val="00ABCF"/>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B5FDBCF-9323-0343-8547-6AA5B5ECC776}"/>
              </a:ext>
            </a:extLst>
          </p:cNvPr>
          <p:cNvCxnSpPr/>
          <p:nvPr/>
        </p:nvCxnSpPr>
        <p:spPr>
          <a:xfrm>
            <a:off x="1159727"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0D8CFD6-4171-014B-B9D1-355B8162521D}"/>
              </a:ext>
            </a:extLst>
          </p:cNvPr>
          <p:cNvCxnSpPr/>
          <p:nvPr/>
        </p:nvCxnSpPr>
        <p:spPr>
          <a:xfrm>
            <a:off x="5177022"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D7BBC3F-60A9-E349-AAC4-4718B5DB9C6D}"/>
              </a:ext>
            </a:extLst>
          </p:cNvPr>
          <p:cNvCxnSpPr>
            <a:cxnSpLocks/>
          </p:cNvCxnSpPr>
          <p:nvPr/>
        </p:nvCxnSpPr>
        <p:spPr>
          <a:xfrm>
            <a:off x="3199539" y="5690540"/>
            <a:ext cx="1999786" cy="0"/>
          </a:xfrm>
          <a:prstGeom prst="straightConnector1">
            <a:avLst/>
          </a:prstGeom>
          <a:ln w="47625">
            <a:solidFill>
              <a:srgbClr val="00ABCF"/>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3B090FD-7C00-C542-9B1D-480C925CCFF3}"/>
              </a:ext>
            </a:extLst>
          </p:cNvPr>
          <p:cNvCxnSpPr/>
          <p:nvPr/>
        </p:nvCxnSpPr>
        <p:spPr>
          <a:xfrm>
            <a:off x="3199539" y="5480384"/>
            <a:ext cx="0" cy="388358"/>
          </a:xfrm>
          <a:prstGeom prst="line">
            <a:avLst/>
          </a:prstGeom>
          <a:ln w="38100">
            <a:solidFill>
              <a:srgbClr val="00ABCF"/>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4322025-BA16-A14C-AC4E-34348A56FEC2}"/>
              </a:ext>
            </a:extLst>
          </p:cNvPr>
          <p:cNvSpPr txBox="1"/>
          <p:nvPr/>
        </p:nvSpPr>
        <p:spPr>
          <a:xfrm>
            <a:off x="2566760" y="5870705"/>
            <a:ext cx="1274712" cy="369332"/>
          </a:xfrm>
          <a:prstGeom prst="rect">
            <a:avLst/>
          </a:prstGeom>
          <a:noFill/>
        </p:spPr>
        <p:txBody>
          <a:bodyPr wrap="square" rtlCol="0">
            <a:spAutoFit/>
          </a:bodyPr>
          <a:lstStyle/>
          <a:p>
            <a:pPr algn="ctr"/>
            <a:r>
              <a:rPr lang="en-US" b="1" dirty="0">
                <a:solidFill>
                  <a:srgbClr val="00ABCF"/>
                </a:solidFill>
                <a:latin typeface="Arial" panose="020B0604020202020204" pitchFamily="34" charset="0"/>
                <a:cs typeface="Arial" panose="020B0604020202020204" pitchFamily="34" charset="0"/>
              </a:rPr>
              <a:t>Day 1 - 3</a:t>
            </a:r>
            <a:endParaRPr lang="en-GB" b="1" dirty="0">
              <a:solidFill>
                <a:srgbClr val="00ABCF"/>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D990B2A8-0E99-9D45-BD97-5AA3CD176E99}"/>
              </a:ext>
            </a:extLst>
          </p:cNvPr>
          <p:cNvSpPr txBox="1"/>
          <p:nvPr/>
        </p:nvSpPr>
        <p:spPr>
          <a:xfrm>
            <a:off x="4539666" y="5870705"/>
            <a:ext cx="1274712" cy="369332"/>
          </a:xfrm>
          <a:prstGeom prst="rect">
            <a:avLst/>
          </a:prstGeom>
          <a:noFill/>
        </p:spPr>
        <p:txBody>
          <a:bodyPr wrap="square" rtlCol="0">
            <a:spAutoFit/>
          </a:bodyPr>
          <a:lstStyle/>
          <a:p>
            <a:pPr algn="ctr"/>
            <a:r>
              <a:rPr lang="en-US" b="1" dirty="0">
                <a:solidFill>
                  <a:srgbClr val="00ABCF"/>
                </a:solidFill>
                <a:latin typeface="Arial" panose="020B0604020202020204" pitchFamily="34" charset="0"/>
                <a:cs typeface="Arial" panose="020B0604020202020204" pitchFamily="34" charset="0"/>
              </a:rPr>
              <a:t>Day 7 - 14</a:t>
            </a:r>
            <a:endParaRPr lang="en-GB" b="1" dirty="0">
              <a:solidFill>
                <a:srgbClr val="00ABCF"/>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71FCD7EB-0C39-1748-B8AA-268883586D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33426" y="1410531"/>
            <a:ext cx="1988012" cy="2167651"/>
          </a:xfrm>
          <a:prstGeom prst="rect">
            <a:avLst/>
          </a:prstGeom>
        </p:spPr>
      </p:pic>
      <p:cxnSp>
        <p:nvCxnSpPr>
          <p:cNvPr id="3" name="Straight Arrow Connector 2">
            <a:extLst>
              <a:ext uri="{FF2B5EF4-FFF2-40B4-BE49-F238E27FC236}">
                <a16:creationId xmlns:a16="http://schemas.microsoft.com/office/drawing/2014/main" id="{1CE72BA6-F35D-4A47-800B-6EA706CD7706}"/>
              </a:ext>
            </a:extLst>
          </p:cNvPr>
          <p:cNvCxnSpPr>
            <a:cxnSpLocks/>
            <a:stCxn id="20" idx="3"/>
          </p:cNvCxnSpPr>
          <p:nvPr/>
        </p:nvCxnSpPr>
        <p:spPr>
          <a:xfrm>
            <a:off x="8108219" y="906625"/>
            <a:ext cx="623087" cy="503906"/>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3A325D6D-9A40-6A47-8BD5-FC1BC1E8590E}"/>
              </a:ext>
            </a:extLst>
          </p:cNvPr>
          <p:cNvSpPr txBox="1"/>
          <p:nvPr/>
        </p:nvSpPr>
        <p:spPr>
          <a:xfrm>
            <a:off x="6902506" y="720824"/>
            <a:ext cx="1205713" cy="371601"/>
          </a:xfrm>
          <a:prstGeom prst="rect">
            <a:avLst/>
          </a:prstGeom>
          <a:noFill/>
        </p:spPr>
        <p:txBody>
          <a:bodyPr wrap="square" rtlCol="0">
            <a:noAutofit/>
          </a:bodyPr>
          <a:lstStyle/>
          <a:p>
            <a:pPr algn="ctr">
              <a:spcBef>
                <a:spcPts val="1000"/>
              </a:spcBef>
            </a:pPr>
            <a:r>
              <a:rPr lang="en-US" sz="1700" b="1" dirty="0">
                <a:solidFill>
                  <a:srgbClr val="00ABCF"/>
                </a:solidFill>
                <a:latin typeface="Arial" panose="020B0604020202020204" pitchFamily="34" charset="0"/>
                <a:cs typeface="Arial" panose="020B0604020202020204" pitchFamily="34" charset="0"/>
              </a:rPr>
              <a:t>Trumpets</a:t>
            </a:r>
          </a:p>
        </p:txBody>
      </p:sp>
    </p:spTree>
    <p:extLst>
      <p:ext uri="{BB962C8B-B14F-4D97-AF65-F5344CB8AC3E}">
        <p14:creationId xmlns:p14="http://schemas.microsoft.com/office/powerpoint/2010/main" val="95943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wipe(up)">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bug&#10;&#10;Description automatically generated with medium confidence">
            <a:extLst>
              <a:ext uri="{FF2B5EF4-FFF2-40B4-BE49-F238E27FC236}">
                <a16:creationId xmlns:a16="http://schemas.microsoft.com/office/drawing/2014/main" id="{5E8FCCF8-E27C-6E42-B460-A562C88ECD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35342" y="3784226"/>
            <a:ext cx="3153227" cy="2080045"/>
          </a:xfrm>
          <a:prstGeom prst="rect">
            <a:avLst/>
          </a:prstGeom>
        </p:spPr>
      </p:pic>
      <p:sp>
        <p:nvSpPr>
          <p:cNvPr id="2" name="TextBox 1">
            <a:extLst>
              <a:ext uri="{FF2B5EF4-FFF2-40B4-BE49-F238E27FC236}">
                <a16:creationId xmlns:a16="http://schemas.microsoft.com/office/drawing/2014/main" id="{035219AD-C8BE-C140-BE0C-B99A4B169E14}"/>
              </a:ext>
            </a:extLst>
          </p:cNvPr>
          <p:cNvSpPr txBox="1"/>
          <p:nvPr/>
        </p:nvSpPr>
        <p:spPr>
          <a:xfrm>
            <a:off x="0" y="775402"/>
            <a:ext cx="12192000" cy="1400383"/>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Mosquitoes</a:t>
            </a:r>
            <a:br>
              <a:rPr lang="en-US" sz="3000" b="1" dirty="0">
                <a:solidFill>
                  <a:srgbClr val="996017"/>
                </a:solidFill>
                <a:latin typeface="Arial" panose="020B0604020202020204" pitchFamily="34" charset="0"/>
                <a:cs typeface="Arial" panose="020B0604020202020204" pitchFamily="34" charset="0"/>
              </a:rPr>
            </a:br>
            <a:r>
              <a:rPr lang="en-US" sz="2500" dirty="0">
                <a:solidFill>
                  <a:srgbClr val="996017"/>
                </a:solidFill>
                <a:latin typeface="Arial" panose="020B0604020202020204" pitchFamily="34" charset="0"/>
                <a:cs typeface="Arial" panose="020B0604020202020204" pitchFamily="34" charset="0"/>
              </a:rPr>
              <a:t>Lesson aims</a:t>
            </a:r>
          </a:p>
          <a:p>
            <a:pPr algn="ctr"/>
            <a:endParaRPr lang="en-US" sz="3000" b="1" dirty="0">
              <a:solidFill>
                <a:srgbClr val="996017"/>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4FFFEF3-9282-964B-B382-39333CC7F8D2}"/>
              </a:ext>
            </a:extLst>
          </p:cNvPr>
          <p:cNvSpPr txBox="1"/>
          <p:nvPr/>
        </p:nvSpPr>
        <p:spPr>
          <a:xfrm>
            <a:off x="1135148" y="1858276"/>
            <a:ext cx="7704052" cy="3570208"/>
          </a:xfrm>
          <a:prstGeom prst="rect">
            <a:avLst/>
          </a:prstGeom>
          <a:noFill/>
        </p:spPr>
        <p:txBody>
          <a:bodyPr wrap="square" rtlCol="0">
            <a:spAutoFit/>
          </a:bodyPr>
          <a:lstStyle/>
          <a:p>
            <a:pPr marL="222250" indent="-222250">
              <a:spcBef>
                <a:spcPts val="1000"/>
              </a:spcBef>
              <a:buClr>
                <a:srgbClr val="996017"/>
              </a:buClr>
              <a:buFont typeface="Arial" panose="020B0604020202020204" pitchFamily="34" charset="0"/>
              <a:buChar char="•"/>
            </a:pPr>
            <a:r>
              <a:rPr lang="en-US" sz="1600" dirty="0">
                <a:solidFill>
                  <a:srgbClr val="63666A"/>
                </a:solidFill>
                <a:latin typeface="Arial" panose="020B0604020202020204" pitchFamily="34" charset="0"/>
                <a:cs typeface="Arial" panose="020B0604020202020204" pitchFamily="34" charset="0"/>
              </a:rPr>
              <a:t>To learn what mosquitoes are and why they are considered to be one of the deadliest creatures on the planet.</a:t>
            </a:r>
          </a:p>
          <a:p>
            <a:pPr marL="222250" indent="-222250">
              <a:spcBef>
                <a:spcPts val="1000"/>
              </a:spcBef>
              <a:buClr>
                <a:srgbClr val="996017"/>
              </a:buClr>
              <a:buFont typeface="Arial" panose="020B0604020202020204" pitchFamily="34" charset="0"/>
              <a:buChar char="•"/>
            </a:pPr>
            <a:r>
              <a:rPr lang="en-US" sz="1600" dirty="0">
                <a:solidFill>
                  <a:srgbClr val="63666A"/>
                </a:solidFill>
                <a:latin typeface="Arial" panose="020B0604020202020204" pitchFamily="34" charset="0"/>
                <a:cs typeface="Arial" panose="020B0604020202020204" pitchFamily="34" charset="0"/>
              </a:rPr>
              <a:t>To learn why mosquitoes are classified as “invertebrates” and “insects”.</a:t>
            </a:r>
          </a:p>
          <a:p>
            <a:pPr marL="222250" indent="-222250">
              <a:spcBef>
                <a:spcPts val="1000"/>
              </a:spcBef>
              <a:buClr>
                <a:srgbClr val="996017"/>
              </a:buClr>
              <a:buFont typeface="Arial" panose="020B0604020202020204" pitchFamily="34" charset="0"/>
              <a:buChar char="•"/>
            </a:pPr>
            <a:r>
              <a:rPr lang="en-US" sz="1600" dirty="0">
                <a:solidFill>
                  <a:srgbClr val="63666A"/>
                </a:solidFill>
                <a:latin typeface="Arial" panose="020B0604020202020204" pitchFamily="34" charset="0"/>
                <a:cs typeface="Arial" panose="020B0604020202020204" pitchFamily="34" charset="0"/>
              </a:rPr>
              <a:t>To find out how mosquitoes have adapted for survival.</a:t>
            </a:r>
          </a:p>
          <a:p>
            <a:pPr marL="222250" indent="-222250">
              <a:spcBef>
                <a:spcPts val="1000"/>
              </a:spcBef>
              <a:buClr>
                <a:srgbClr val="996017"/>
              </a:buClr>
              <a:buFont typeface="Arial" panose="020B0604020202020204" pitchFamily="34" charset="0"/>
              <a:buChar char="•"/>
            </a:pPr>
            <a:r>
              <a:rPr lang="en-US" sz="1600" dirty="0">
                <a:solidFill>
                  <a:srgbClr val="63666A"/>
                </a:solidFill>
                <a:latin typeface="Arial" panose="020B0604020202020204" pitchFamily="34" charset="0"/>
                <a:cs typeface="Arial" panose="020B0604020202020204" pitchFamily="34" charset="0"/>
              </a:rPr>
              <a:t>To learn about the life cycle of insects and metamorphosis.</a:t>
            </a:r>
          </a:p>
          <a:p>
            <a:pPr marL="222250" indent="-222250">
              <a:spcBef>
                <a:spcPts val="1000"/>
              </a:spcBef>
              <a:buClr>
                <a:srgbClr val="996017"/>
              </a:buClr>
              <a:buFont typeface="Arial" panose="020B0604020202020204" pitchFamily="34" charset="0"/>
              <a:buChar char="•"/>
            </a:pPr>
            <a:r>
              <a:rPr lang="en-US" sz="1600" dirty="0">
                <a:solidFill>
                  <a:srgbClr val="63666A"/>
                </a:solidFill>
                <a:latin typeface="Arial" panose="020B0604020202020204" pitchFamily="34" charset="0"/>
                <a:cs typeface="Arial" panose="020B0604020202020204" pitchFamily="34" charset="0"/>
              </a:rPr>
              <a:t>To learn about the dangers of mosquito bites and how to prevent this.</a:t>
            </a:r>
          </a:p>
          <a:p>
            <a:pPr marL="222250" indent="-222250">
              <a:spcBef>
                <a:spcPts val="1000"/>
              </a:spcBef>
              <a:buClr>
                <a:srgbClr val="996017"/>
              </a:buClr>
              <a:buFont typeface="Arial" panose="020B0604020202020204" pitchFamily="34" charset="0"/>
              <a:buChar char="•"/>
            </a:pPr>
            <a:r>
              <a:rPr lang="en-US" sz="1600" dirty="0">
                <a:solidFill>
                  <a:srgbClr val="63666A"/>
                </a:solidFill>
                <a:latin typeface="Arial" panose="020B0604020202020204" pitchFamily="34" charset="0"/>
                <a:cs typeface="Arial" panose="020B0604020202020204" pitchFamily="34" charset="0"/>
              </a:rPr>
              <a:t>To learn about the role of the mosquito in our ecosystem, how it fits into the food chain and the effects of eliminating this species.</a:t>
            </a:r>
          </a:p>
          <a:p>
            <a:pPr marL="222250" indent="-222250">
              <a:spcBef>
                <a:spcPts val="1000"/>
              </a:spcBef>
              <a:buClr>
                <a:srgbClr val="996017"/>
              </a:buClr>
              <a:buFont typeface="Arial" panose="020B0604020202020204" pitchFamily="34" charset="0"/>
              <a:buChar char="•"/>
            </a:pPr>
            <a:r>
              <a:rPr lang="en-US" sz="1600" dirty="0">
                <a:solidFill>
                  <a:srgbClr val="63666A"/>
                </a:solidFill>
                <a:latin typeface="Arial" panose="020B0604020202020204" pitchFamily="34" charset="0"/>
                <a:cs typeface="Arial" panose="020B0604020202020204" pitchFamily="34" charset="0"/>
              </a:rPr>
              <a:t>Show how </a:t>
            </a:r>
            <a:r>
              <a:rPr lang="en-US" sz="1600" dirty="0" err="1">
                <a:solidFill>
                  <a:srgbClr val="63666A"/>
                </a:solidFill>
                <a:latin typeface="Arial" panose="020B0604020202020204" pitchFamily="34" charset="0"/>
                <a:cs typeface="Arial" panose="020B0604020202020204" pitchFamily="34" charset="0"/>
              </a:rPr>
              <a:t>Soneva</a:t>
            </a:r>
            <a:r>
              <a:rPr lang="en-US" sz="1600" dirty="0">
                <a:solidFill>
                  <a:srgbClr val="63666A"/>
                </a:solidFill>
                <a:latin typeface="Arial" panose="020B0604020202020204" pitchFamily="34" charset="0"/>
                <a:cs typeface="Arial" panose="020B0604020202020204" pitchFamily="34" charset="0"/>
              </a:rPr>
              <a:t> in the Maldives has tackled the problem of</a:t>
            </a:r>
            <a:br>
              <a:rPr lang="en-US" sz="1600" dirty="0">
                <a:solidFill>
                  <a:srgbClr val="63666A"/>
                </a:solidFill>
                <a:latin typeface="Arial" panose="020B0604020202020204" pitchFamily="34" charset="0"/>
                <a:cs typeface="Arial" panose="020B0604020202020204" pitchFamily="34" charset="0"/>
              </a:rPr>
            </a:br>
            <a:r>
              <a:rPr lang="en-US" sz="1600" dirty="0">
                <a:solidFill>
                  <a:srgbClr val="63666A"/>
                </a:solidFill>
                <a:latin typeface="Arial" panose="020B0604020202020204" pitchFamily="34" charset="0"/>
                <a:cs typeface="Arial" panose="020B0604020202020204" pitchFamily="34" charset="0"/>
              </a:rPr>
              <a:t>mosquitoes, eliminating insecticides and increasing</a:t>
            </a:r>
            <a:br>
              <a:rPr lang="en-US" sz="1600" dirty="0">
                <a:solidFill>
                  <a:srgbClr val="63666A"/>
                </a:solidFill>
                <a:latin typeface="Arial" panose="020B0604020202020204" pitchFamily="34" charset="0"/>
                <a:cs typeface="Arial" panose="020B0604020202020204" pitchFamily="34" charset="0"/>
              </a:rPr>
            </a:br>
            <a:r>
              <a:rPr lang="en-US" sz="1600" dirty="0">
                <a:solidFill>
                  <a:srgbClr val="63666A"/>
                </a:solidFill>
                <a:latin typeface="Arial" panose="020B0604020202020204" pitchFamily="34" charset="0"/>
                <a:cs typeface="Arial" panose="020B0604020202020204" pitchFamily="34" charset="0"/>
              </a:rPr>
              <a:t>bio-diversity on their islands.</a:t>
            </a:r>
          </a:p>
        </p:txBody>
      </p:sp>
      <p:sp>
        <p:nvSpPr>
          <p:cNvPr id="5" name="TextBox 4">
            <a:extLst>
              <a:ext uri="{FF2B5EF4-FFF2-40B4-BE49-F238E27FC236}">
                <a16:creationId xmlns:a16="http://schemas.microsoft.com/office/drawing/2014/main" id="{B485CDBA-3CCA-9347-9573-3C27031608E0}"/>
              </a:ext>
            </a:extLst>
          </p:cNvPr>
          <p:cNvSpPr txBox="1"/>
          <p:nvPr/>
        </p:nvSpPr>
        <p:spPr>
          <a:xfrm>
            <a:off x="597659" y="5826298"/>
            <a:ext cx="10390910" cy="461665"/>
          </a:xfrm>
          <a:prstGeom prst="rect">
            <a:avLst/>
          </a:prstGeom>
          <a:noFill/>
        </p:spPr>
        <p:txBody>
          <a:bodyPr wrap="square" rtlCol="0">
            <a:spAutoFit/>
          </a:bodyPr>
          <a:lstStyle/>
          <a:p>
            <a:pPr>
              <a:spcBef>
                <a:spcPts val="500"/>
              </a:spcBef>
            </a:pPr>
            <a:r>
              <a:rPr lang="en-US" sz="1200" b="1" dirty="0">
                <a:solidFill>
                  <a:srgbClr val="63666A"/>
                </a:solidFill>
                <a:latin typeface="Arial" panose="020B0604020202020204" pitchFamily="34" charset="0"/>
                <a:cs typeface="Arial" panose="020B0604020202020204" pitchFamily="34" charset="0"/>
              </a:rPr>
              <a:t>Curriculum links: Upper KS2: </a:t>
            </a:r>
            <a:r>
              <a:rPr lang="en-US" sz="1200" dirty="0">
                <a:solidFill>
                  <a:srgbClr val="63666A"/>
                </a:solidFill>
                <a:latin typeface="Arial" panose="020B0604020202020204" pitchFamily="34" charset="0"/>
                <a:cs typeface="Arial" panose="020B0604020202020204" pitchFamily="34" charset="0"/>
              </a:rPr>
              <a:t>Science - Living Things and their Habitats and Animals, including humans</a:t>
            </a:r>
            <a:br>
              <a:rPr lang="en-US" sz="1200" dirty="0">
                <a:solidFill>
                  <a:srgbClr val="63666A"/>
                </a:solidFill>
                <a:latin typeface="Arial" panose="020B0604020202020204" pitchFamily="34" charset="0"/>
                <a:cs typeface="Arial" panose="020B0604020202020204" pitchFamily="34" charset="0"/>
              </a:rPr>
            </a:br>
            <a:r>
              <a:rPr lang="en-US" sz="1200" b="1" dirty="0">
                <a:solidFill>
                  <a:srgbClr val="63666A"/>
                </a:solidFill>
                <a:latin typeface="Arial" panose="020B0604020202020204" pitchFamily="34" charset="0"/>
                <a:cs typeface="Arial" panose="020B0604020202020204" pitchFamily="34" charset="0"/>
              </a:rPr>
              <a:t>KS3: </a:t>
            </a:r>
            <a:r>
              <a:rPr lang="en-US" sz="1200" dirty="0">
                <a:solidFill>
                  <a:srgbClr val="63666A"/>
                </a:solidFill>
                <a:latin typeface="Arial" panose="020B0604020202020204" pitchFamily="34" charset="0"/>
                <a:cs typeface="Arial" panose="020B0604020202020204" pitchFamily="34" charset="0"/>
              </a:rPr>
              <a:t>Biology - Interactions and Interdependencies (Relationships in an ecosystem).</a:t>
            </a:r>
          </a:p>
        </p:txBody>
      </p:sp>
    </p:spTree>
    <p:extLst>
      <p:ext uri="{BB962C8B-B14F-4D97-AF65-F5344CB8AC3E}">
        <p14:creationId xmlns:p14="http://schemas.microsoft.com/office/powerpoint/2010/main" val="6047196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picture containing logo&#10;&#10;Description automatically generated">
            <a:extLst>
              <a:ext uri="{FF2B5EF4-FFF2-40B4-BE49-F238E27FC236}">
                <a16:creationId xmlns:a16="http://schemas.microsoft.com/office/drawing/2014/main" id="{DC9E0B63-3F86-394A-AF90-04EEDE26D1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7124" y="2084322"/>
            <a:ext cx="9937751" cy="1765300"/>
          </a:xfrm>
          <a:prstGeom prst="rect">
            <a:avLst/>
          </a:prstGeom>
        </p:spPr>
      </p:pic>
      <p:sp>
        <p:nvSpPr>
          <p:cNvPr id="57" name="TextBox 56">
            <a:extLst>
              <a:ext uri="{FF2B5EF4-FFF2-40B4-BE49-F238E27FC236}">
                <a16:creationId xmlns:a16="http://schemas.microsoft.com/office/drawing/2014/main" id="{37DD1BBE-83E6-B844-B6E5-FAE192A4E4CE}"/>
              </a:ext>
            </a:extLst>
          </p:cNvPr>
          <p:cNvSpPr txBox="1"/>
          <p:nvPr/>
        </p:nvSpPr>
        <p:spPr>
          <a:xfrm>
            <a:off x="1127124" y="3945875"/>
            <a:ext cx="9937751" cy="2186507"/>
          </a:xfrm>
          <a:prstGeom prst="rect">
            <a:avLst/>
          </a:prstGeom>
          <a:noFill/>
        </p:spPr>
        <p:txBody>
          <a:bodyPr wrap="square" rtlCol="0">
            <a:noAutofit/>
          </a:bodyPr>
          <a:lstStyle/>
          <a:p>
            <a:pPr>
              <a:spcBef>
                <a:spcPts val="700"/>
              </a:spcBef>
            </a:pPr>
            <a:r>
              <a:rPr lang="en-US" dirty="0">
                <a:solidFill>
                  <a:srgbClr val="63666A"/>
                </a:solidFill>
                <a:latin typeface="Arial" panose="020B0604020202020204" pitchFamily="34" charset="0"/>
                <a:cs typeface="Arial" panose="020B0604020202020204" pitchFamily="34" charset="0"/>
              </a:rPr>
              <a:t>When the mosquito is ready to emerge, the pupal skin breaks and the mosquito slowly comes out as an adult.</a:t>
            </a:r>
          </a:p>
          <a:p>
            <a:pPr>
              <a:spcBef>
                <a:spcPts val="700"/>
              </a:spcBef>
            </a:pPr>
            <a:r>
              <a:rPr lang="en-US" dirty="0">
                <a:solidFill>
                  <a:srgbClr val="63666A"/>
                </a:solidFill>
                <a:latin typeface="Arial" panose="020B0604020202020204" pitchFamily="34" charset="0"/>
                <a:cs typeface="Arial" panose="020B0604020202020204" pitchFamily="34" charset="0"/>
              </a:rPr>
              <a:t>They wait at the surface of the water for a short time to dry and for their skin to harden, they</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then fly off.</a:t>
            </a:r>
          </a:p>
          <a:p>
            <a:pPr>
              <a:spcBef>
                <a:spcPts val="700"/>
              </a:spcBef>
            </a:pPr>
            <a:r>
              <a:rPr lang="en-US" dirty="0">
                <a:solidFill>
                  <a:srgbClr val="63666A"/>
                </a:solidFill>
                <a:latin typeface="Arial" panose="020B0604020202020204" pitchFamily="34" charset="0"/>
                <a:cs typeface="Arial" panose="020B0604020202020204" pitchFamily="34" charset="0"/>
              </a:rPr>
              <a:t>Males and females then mate. They feed on nectar from plants. </a:t>
            </a:r>
          </a:p>
          <a:p>
            <a:pPr>
              <a:spcBef>
                <a:spcPts val="700"/>
              </a:spcBef>
            </a:pPr>
            <a:r>
              <a:rPr lang="en-US" dirty="0">
                <a:solidFill>
                  <a:srgbClr val="63666A"/>
                </a:solidFill>
                <a:latin typeface="Arial" panose="020B0604020202020204" pitchFamily="34" charset="0"/>
                <a:cs typeface="Arial" panose="020B0604020202020204" pitchFamily="34" charset="0"/>
              </a:rPr>
              <a:t>Only the female needs blood to make eggs and the whole cycle starts again.</a:t>
            </a:r>
          </a:p>
        </p:txBody>
      </p:sp>
      <p:pic>
        <p:nvPicPr>
          <p:cNvPr id="11" name="Picture 10" descr="A close-up of a fish&#10;&#10;Description automatically generated with low confidence">
            <a:extLst>
              <a:ext uri="{FF2B5EF4-FFF2-40B4-BE49-F238E27FC236}">
                <a16:creationId xmlns:a16="http://schemas.microsoft.com/office/drawing/2014/main" id="{6A04C6A5-EB20-054D-BB91-40B78E9889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61374" y="635344"/>
            <a:ext cx="3537826" cy="2105577"/>
          </a:xfrm>
          <a:prstGeom prst="rect">
            <a:avLst/>
          </a:prstGeom>
        </p:spPr>
      </p:pic>
    </p:spTree>
    <p:extLst>
      <p:ext uri="{BB962C8B-B14F-4D97-AF65-F5344CB8AC3E}">
        <p14:creationId xmlns:p14="http://schemas.microsoft.com/office/powerpoint/2010/main" val="3702787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
                                            <p:txEl>
                                              <p:pRg st="3" end="3"/>
                                            </p:txEl>
                                          </p:spTgt>
                                        </p:tgtEl>
                                        <p:attrNameLst>
                                          <p:attrName>style.visibility</p:attrName>
                                        </p:attrNameLst>
                                      </p:cBhvr>
                                      <p:to>
                                        <p:strVal val="visible"/>
                                      </p:to>
                                    </p:set>
                                  </p:childTnLst>
                                </p:cTn>
                              </p:par>
                              <p:par>
                                <p:cTn id="15" presetID="2" presetClass="exit" presetSubtype="9" fill="hold" nodeType="withEffect">
                                  <p:stCondLst>
                                    <p:cond delay="0"/>
                                  </p:stCondLst>
                                  <p:childTnLst>
                                    <p:anim calcmode="lin" valueType="num">
                                      <p:cBhvr additive="base">
                                        <p:cTn id="16" dur="2000"/>
                                        <p:tgtEl>
                                          <p:spTgt spid="11"/>
                                        </p:tgtEl>
                                        <p:attrNameLst>
                                          <p:attrName>ppt_x</p:attrName>
                                        </p:attrNameLst>
                                      </p:cBhvr>
                                      <p:tavLst>
                                        <p:tav tm="0">
                                          <p:val>
                                            <p:strVal val="ppt_x"/>
                                          </p:val>
                                        </p:tav>
                                        <p:tav tm="100000">
                                          <p:val>
                                            <p:strVal val="0-ppt_w/2"/>
                                          </p:val>
                                        </p:tav>
                                      </p:tavLst>
                                    </p:anim>
                                    <p:anim calcmode="lin" valueType="num">
                                      <p:cBhvr additive="base">
                                        <p:cTn id="17" dur="2000"/>
                                        <p:tgtEl>
                                          <p:spTgt spid="11"/>
                                        </p:tgtEl>
                                        <p:attrNameLst>
                                          <p:attrName>ppt_y</p:attrName>
                                        </p:attrNameLst>
                                      </p:cBhvr>
                                      <p:tavLst>
                                        <p:tav tm="0">
                                          <p:val>
                                            <p:strVal val="ppt_y"/>
                                          </p:val>
                                        </p:tav>
                                        <p:tav tm="100000">
                                          <p:val>
                                            <p:strVal val="0-ppt_h/2"/>
                                          </p:val>
                                        </p:tav>
                                      </p:tavLst>
                                    </p:anim>
                                    <p:set>
                                      <p:cBhvr>
                                        <p:cTn id="18" dur="1" fill="hold">
                                          <p:stCondLst>
                                            <p:cond delay="1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25077A-9473-B04B-BC4C-0E89DD2B0D93}"/>
              </a:ext>
            </a:extLst>
          </p:cNvPr>
          <p:cNvGrpSpPr/>
          <p:nvPr/>
        </p:nvGrpSpPr>
        <p:grpSpPr>
          <a:xfrm>
            <a:off x="1266300" y="866305"/>
            <a:ext cx="4779790" cy="5114096"/>
            <a:chOff x="4042279" y="1510706"/>
            <a:chExt cx="4187321" cy="4480188"/>
          </a:xfrm>
        </p:grpSpPr>
        <p:pic>
          <p:nvPicPr>
            <p:cNvPr id="18" name="Pupa" descr="A picture containing text&#10;&#10;Description automatically generated">
              <a:extLst>
                <a:ext uri="{FF2B5EF4-FFF2-40B4-BE49-F238E27FC236}">
                  <a16:creationId xmlns:a16="http://schemas.microsoft.com/office/drawing/2014/main" id="{F3FEBF00-E910-6848-BAD7-F987B43E67AD}"/>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042279" y="3148589"/>
              <a:ext cx="1252553" cy="1255525"/>
            </a:xfrm>
            <a:prstGeom prst="rect">
              <a:avLst/>
            </a:prstGeom>
          </p:spPr>
        </p:pic>
        <p:pic>
          <p:nvPicPr>
            <p:cNvPr id="27" name="Eggs" descr="Chart&#10;&#10;Description automatically generated with low confidence">
              <a:extLst>
                <a:ext uri="{FF2B5EF4-FFF2-40B4-BE49-F238E27FC236}">
                  <a16:creationId xmlns:a16="http://schemas.microsoft.com/office/drawing/2014/main" id="{6056B620-0F6F-F047-A3AE-B666A5B7BFDB}"/>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6950123" y="3144130"/>
              <a:ext cx="1279477" cy="1263159"/>
            </a:xfrm>
            <a:prstGeom prst="rect">
              <a:avLst/>
            </a:prstGeom>
          </p:spPr>
        </p:pic>
        <p:pic>
          <p:nvPicPr>
            <p:cNvPr id="28" name="Adult">
              <a:extLst>
                <a:ext uri="{FF2B5EF4-FFF2-40B4-BE49-F238E27FC236}">
                  <a16:creationId xmlns:a16="http://schemas.microsoft.com/office/drawing/2014/main" id="{A9B4AB51-611F-AE48-A529-F0269207943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206701" y="1559741"/>
              <a:ext cx="2235803" cy="1628668"/>
            </a:xfrm>
            <a:prstGeom prst="rect">
              <a:avLst/>
            </a:prstGeom>
          </p:spPr>
        </p:pic>
        <p:pic>
          <p:nvPicPr>
            <p:cNvPr id="29" name="Lava image" descr="A picture containing chart&#10;&#10;Description automatically generated">
              <a:extLst>
                <a:ext uri="{FF2B5EF4-FFF2-40B4-BE49-F238E27FC236}">
                  <a16:creationId xmlns:a16="http://schemas.microsoft.com/office/drawing/2014/main" id="{B22D889D-E621-7245-8BEC-299C9DC67EE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409080" y="4410737"/>
              <a:ext cx="1407014" cy="1397376"/>
            </a:xfrm>
            <a:prstGeom prst="rect">
              <a:avLst/>
            </a:prstGeom>
          </p:spPr>
        </p:pic>
        <p:sp>
          <p:nvSpPr>
            <p:cNvPr id="30" name="TextBox 29">
              <a:extLst>
                <a:ext uri="{FF2B5EF4-FFF2-40B4-BE49-F238E27FC236}">
                  <a16:creationId xmlns:a16="http://schemas.microsoft.com/office/drawing/2014/main" id="{7DCB1315-74D1-0845-AC6C-AF734263E9E1}"/>
                </a:ext>
              </a:extLst>
            </p:cNvPr>
            <p:cNvSpPr txBox="1"/>
            <p:nvPr/>
          </p:nvSpPr>
          <p:spPr>
            <a:xfrm>
              <a:off x="7143736" y="2841704"/>
              <a:ext cx="883441" cy="302427"/>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Eggs</a:t>
              </a:r>
            </a:p>
          </p:txBody>
        </p:sp>
        <p:sp>
          <p:nvSpPr>
            <p:cNvPr id="31" name="TextBox 30">
              <a:extLst>
                <a:ext uri="{FF2B5EF4-FFF2-40B4-BE49-F238E27FC236}">
                  <a16:creationId xmlns:a16="http://schemas.microsoft.com/office/drawing/2014/main" id="{4F24DA40-D2E3-774C-A8A2-CBB4CCD8B6E5}"/>
                </a:ext>
              </a:extLst>
            </p:cNvPr>
            <p:cNvSpPr txBox="1"/>
            <p:nvPr/>
          </p:nvSpPr>
          <p:spPr>
            <a:xfrm>
              <a:off x="4218394" y="2812142"/>
              <a:ext cx="883441" cy="302427"/>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Pupa</a:t>
              </a:r>
            </a:p>
          </p:txBody>
        </p:sp>
        <p:sp>
          <p:nvSpPr>
            <p:cNvPr id="32" name="TextBox 31">
              <a:extLst>
                <a:ext uri="{FF2B5EF4-FFF2-40B4-BE49-F238E27FC236}">
                  <a16:creationId xmlns:a16="http://schemas.microsoft.com/office/drawing/2014/main" id="{8E9E869B-6C19-3D4B-BBB3-51B7A4C2EF32}"/>
                </a:ext>
              </a:extLst>
            </p:cNvPr>
            <p:cNvSpPr txBox="1"/>
            <p:nvPr/>
          </p:nvSpPr>
          <p:spPr>
            <a:xfrm>
              <a:off x="5360818" y="1510706"/>
              <a:ext cx="1590996" cy="302427"/>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Adult Mosquito</a:t>
              </a:r>
            </a:p>
          </p:txBody>
        </p:sp>
        <p:sp>
          <p:nvSpPr>
            <p:cNvPr id="33" name="TextBox 32">
              <a:extLst>
                <a:ext uri="{FF2B5EF4-FFF2-40B4-BE49-F238E27FC236}">
                  <a16:creationId xmlns:a16="http://schemas.microsoft.com/office/drawing/2014/main" id="{A243D25D-03FF-6149-B846-D7A38CF82816}"/>
                </a:ext>
              </a:extLst>
            </p:cNvPr>
            <p:cNvSpPr txBox="1"/>
            <p:nvPr/>
          </p:nvSpPr>
          <p:spPr>
            <a:xfrm>
              <a:off x="5529445" y="5707786"/>
              <a:ext cx="1209815" cy="283108"/>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Larva</a:t>
              </a:r>
            </a:p>
          </p:txBody>
        </p:sp>
        <p:sp>
          <p:nvSpPr>
            <p:cNvPr id="34" name="TextBox 33">
              <a:extLst>
                <a:ext uri="{FF2B5EF4-FFF2-40B4-BE49-F238E27FC236}">
                  <a16:creationId xmlns:a16="http://schemas.microsoft.com/office/drawing/2014/main" id="{9FEB25ED-3DB5-AC48-8C8D-90B11C3E0CBA}"/>
                </a:ext>
              </a:extLst>
            </p:cNvPr>
            <p:cNvSpPr txBox="1"/>
            <p:nvPr/>
          </p:nvSpPr>
          <p:spPr>
            <a:xfrm>
              <a:off x="5263711" y="3299364"/>
              <a:ext cx="1741282" cy="950487"/>
            </a:xfrm>
            <a:prstGeom prst="rect">
              <a:avLst/>
            </a:prstGeom>
            <a:noFill/>
          </p:spPr>
          <p:txBody>
            <a:bodyPr wrap="square" rtlCol="0">
              <a:spAutoFit/>
            </a:bodyPr>
            <a:lstStyle/>
            <a:p>
              <a:pPr algn="ctr"/>
              <a:r>
                <a:rPr lang="en-US" sz="2000" b="1" dirty="0">
                  <a:solidFill>
                    <a:srgbClr val="AB710A"/>
                  </a:solidFill>
                  <a:latin typeface="Arial" panose="020B0604020202020204" pitchFamily="34" charset="0"/>
                  <a:cs typeface="Arial" panose="020B0604020202020204" pitchFamily="34" charset="0"/>
                </a:rPr>
                <a:t>Life Cycle</a:t>
              </a:r>
              <a:br>
                <a:rPr lang="en-US" sz="2000" b="1" dirty="0">
                  <a:solidFill>
                    <a:srgbClr val="AB710A"/>
                  </a:solidFill>
                  <a:latin typeface="Arial" panose="020B0604020202020204" pitchFamily="34" charset="0"/>
                  <a:cs typeface="Arial" panose="020B0604020202020204" pitchFamily="34" charset="0"/>
                </a:rPr>
              </a:br>
              <a:r>
                <a:rPr lang="en-US" sz="2000" b="1" dirty="0">
                  <a:solidFill>
                    <a:srgbClr val="AB710A"/>
                  </a:solidFill>
                  <a:latin typeface="Arial" panose="020B0604020202020204" pitchFamily="34" charset="0"/>
                  <a:cs typeface="Arial" panose="020B0604020202020204" pitchFamily="34" charset="0"/>
                </a:rPr>
                <a:t>of the</a:t>
              </a:r>
              <a:br>
                <a:rPr lang="en-US" sz="2000" b="1" dirty="0">
                  <a:solidFill>
                    <a:srgbClr val="AB710A"/>
                  </a:solidFill>
                  <a:latin typeface="Arial" panose="020B0604020202020204" pitchFamily="34" charset="0"/>
                  <a:cs typeface="Arial" panose="020B0604020202020204" pitchFamily="34" charset="0"/>
                </a:rPr>
              </a:br>
              <a:r>
                <a:rPr lang="en-US" sz="2000" b="1" dirty="0">
                  <a:solidFill>
                    <a:srgbClr val="AB710A"/>
                  </a:solidFill>
                  <a:latin typeface="Arial" panose="020B0604020202020204" pitchFamily="34" charset="0"/>
                  <a:cs typeface="Arial" panose="020B0604020202020204" pitchFamily="34" charset="0"/>
                </a:rPr>
                <a:t>Mosquito</a:t>
              </a:r>
            </a:p>
          </p:txBody>
        </p:sp>
        <p:sp>
          <p:nvSpPr>
            <p:cNvPr id="35" name="Arrow after pupa">
              <a:extLst>
                <a:ext uri="{FF2B5EF4-FFF2-40B4-BE49-F238E27FC236}">
                  <a16:creationId xmlns:a16="http://schemas.microsoft.com/office/drawing/2014/main" id="{3C605E48-145D-C441-9DFF-A67D4EBC9408}"/>
                </a:ext>
              </a:extLst>
            </p:cNvPr>
            <p:cNvSpPr/>
            <p:nvPr/>
          </p:nvSpPr>
          <p:spPr>
            <a:xfrm rot="18757590">
              <a:off x="4812061" y="2382557"/>
              <a:ext cx="494253" cy="296047"/>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Last arrow">
              <a:extLst>
                <a:ext uri="{FF2B5EF4-FFF2-40B4-BE49-F238E27FC236}">
                  <a16:creationId xmlns:a16="http://schemas.microsoft.com/office/drawing/2014/main" id="{29DCF80D-943C-5B45-8A3E-450CD5BA408E}"/>
                </a:ext>
              </a:extLst>
            </p:cNvPr>
            <p:cNvSpPr/>
            <p:nvPr/>
          </p:nvSpPr>
          <p:spPr>
            <a:xfrm rot="2977444">
              <a:off x="7039946" y="2466463"/>
              <a:ext cx="494253" cy="296047"/>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Arrow after egg">
              <a:extLst>
                <a:ext uri="{FF2B5EF4-FFF2-40B4-BE49-F238E27FC236}">
                  <a16:creationId xmlns:a16="http://schemas.microsoft.com/office/drawing/2014/main" id="{F730CD29-6322-E949-952A-F07E0168497F}"/>
                </a:ext>
              </a:extLst>
            </p:cNvPr>
            <p:cNvSpPr/>
            <p:nvPr/>
          </p:nvSpPr>
          <p:spPr>
            <a:xfrm rot="7963016">
              <a:off x="6797249" y="4572005"/>
              <a:ext cx="494253" cy="296047"/>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Arrow after Lava">
              <a:extLst>
                <a:ext uri="{FF2B5EF4-FFF2-40B4-BE49-F238E27FC236}">
                  <a16:creationId xmlns:a16="http://schemas.microsoft.com/office/drawing/2014/main" id="{0E27AAE6-C344-B44D-9796-9C0CD6FAD020}"/>
                </a:ext>
              </a:extLst>
            </p:cNvPr>
            <p:cNvSpPr/>
            <p:nvPr/>
          </p:nvSpPr>
          <p:spPr>
            <a:xfrm rot="13743984">
              <a:off x="4904963" y="4542945"/>
              <a:ext cx="494253" cy="296047"/>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TextBox 56">
            <a:extLst>
              <a:ext uri="{FF2B5EF4-FFF2-40B4-BE49-F238E27FC236}">
                <a16:creationId xmlns:a16="http://schemas.microsoft.com/office/drawing/2014/main" id="{37DD1BBE-83E6-B844-B6E5-FAE192A4E4CE}"/>
              </a:ext>
            </a:extLst>
          </p:cNvPr>
          <p:cNvSpPr txBox="1"/>
          <p:nvPr/>
        </p:nvSpPr>
        <p:spPr>
          <a:xfrm>
            <a:off x="7097872" y="1832963"/>
            <a:ext cx="3621658" cy="3483882"/>
          </a:xfrm>
          <a:prstGeom prst="rect">
            <a:avLst/>
          </a:prstGeom>
          <a:noFill/>
        </p:spPr>
        <p:txBody>
          <a:bodyPr wrap="square" rtlCol="0">
            <a:noAutofit/>
          </a:bodyPr>
          <a:lstStyle/>
          <a:p>
            <a:pPr>
              <a:spcBef>
                <a:spcPts val="1500"/>
              </a:spcBef>
            </a:pPr>
            <a:r>
              <a:rPr lang="en-US" sz="1900" dirty="0">
                <a:solidFill>
                  <a:srgbClr val="63666A"/>
                </a:solidFill>
                <a:latin typeface="Arial" panose="020B0604020202020204" pitchFamily="34" charset="0"/>
                <a:cs typeface="Arial" panose="020B0604020202020204" pitchFamily="34" charset="0"/>
              </a:rPr>
              <a:t>These four stages, eggs, larva, pupa and adult are part of a process that mosquitoes go through to become adults. It is called </a:t>
            </a:r>
            <a:r>
              <a:rPr lang="en-US" sz="1900" b="1" dirty="0">
                <a:solidFill>
                  <a:srgbClr val="63666A"/>
                </a:solidFill>
                <a:latin typeface="Arial" panose="020B0604020202020204" pitchFamily="34" charset="0"/>
                <a:cs typeface="Arial" panose="020B0604020202020204" pitchFamily="34" charset="0"/>
              </a:rPr>
              <a:t>“metamorphosis”</a:t>
            </a:r>
            <a:r>
              <a:rPr lang="en-US" sz="1900" dirty="0">
                <a:solidFill>
                  <a:srgbClr val="63666A"/>
                </a:solidFill>
                <a:latin typeface="Arial" panose="020B0604020202020204" pitchFamily="34" charset="0"/>
                <a:cs typeface="Arial" panose="020B0604020202020204" pitchFamily="34" charset="0"/>
              </a:rPr>
              <a:t>.</a:t>
            </a:r>
          </a:p>
          <a:p>
            <a:pPr>
              <a:spcBef>
                <a:spcPts val="1500"/>
              </a:spcBef>
            </a:pPr>
            <a:r>
              <a:rPr lang="en-US" sz="1900" dirty="0">
                <a:solidFill>
                  <a:srgbClr val="63666A"/>
                </a:solidFill>
                <a:latin typeface="Arial" panose="020B0604020202020204" pitchFamily="34" charset="0"/>
                <a:cs typeface="Arial" panose="020B0604020202020204" pitchFamily="34" charset="0"/>
              </a:rPr>
              <a:t>Mosquitoes go through what’s called a ‘complete metamorphosis’. This means they look very different during each stage of their life cycle.</a:t>
            </a:r>
          </a:p>
        </p:txBody>
      </p:sp>
    </p:spTree>
    <p:extLst>
      <p:ext uri="{BB962C8B-B14F-4D97-AF65-F5344CB8AC3E}">
        <p14:creationId xmlns:p14="http://schemas.microsoft.com/office/powerpoint/2010/main" val="165527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34E1A15D-5B4E-A34A-9288-B4F0D33136E9}"/>
              </a:ext>
            </a:extLst>
          </p:cNvPr>
          <p:cNvSpPr txBox="1"/>
          <p:nvPr/>
        </p:nvSpPr>
        <p:spPr>
          <a:xfrm>
            <a:off x="498764" y="4630538"/>
            <a:ext cx="11236036" cy="869469"/>
          </a:xfrm>
          <a:prstGeom prst="rect">
            <a:avLst/>
          </a:prstGeom>
          <a:noFill/>
        </p:spPr>
        <p:txBody>
          <a:bodyPr wrap="square" rtlCol="0">
            <a:spAutoFit/>
          </a:bodyPr>
          <a:lstStyle/>
          <a:p>
            <a:pPr algn="ctr">
              <a:spcBef>
                <a:spcPts val="1500"/>
              </a:spcBef>
            </a:pPr>
            <a:r>
              <a:rPr lang="en-US" sz="1900" dirty="0">
                <a:solidFill>
                  <a:srgbClr val="63666A"/>
                </a:solidFill>
                <a:latin typeface="Arial" panose="020B0604020202020204" pitchFamily="34" charset="0"/>
                <a:cs typeface="Arial" panose="020B0604020202020204" pitchFamily="34" charset="0"/>
              </a:rPr>
              <a:t>The average lifespan for a male mosquito is 7 - 10 days.</a:t>
            </a:r>
          </a:p>
          <a:p>
            <a:pPr algn="ctr">
              <a:spcBef>
                <a:spcPts val="1500"/>
              </a:spcBef>
            </a:pPr>
            <a:r>
              <a:rPr lang="en-US" sz="1900" dirty="0">
                <a:solidFill>
                  <a:srgbClr val="63666A"/>
                </a:solidFill>
                <a:latin typeface="Arial" panose="020B0604020202020204" pitchFamily="34" charset="0"/>
                <a:cs typeface="Arial" panose="020B0604020202020204" pitchFamily="34" charset="0"/>
              </a:rPr>
              <a:t>The average lifespan for a female mosquito is 14 - 25 days.</a:t>
            </a:r>
          </a:p>
        </p:txBody>
      </p:sp>
      <p:pic>
        <p:nvPicPr>
          <p:cNvPr id="4" name="Picture 3" descr="A close up of a bug&#10;&#10;Description automatically generated with medium confidence">
            <a:extLst>
              <a:ext uri="{FF2B5EF4-FFF2-40B4-BE49-F238E27FC236}">
                <a16:creationId xmlns:a16="http://schemas.microsoft.com/office/drawing/2014/main" id="{6F0DE91C-246E-F942-819C-DF89FC1C9D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51090" y="1269689"/>
            <a:ext cx="4150161" cy="2737679"/>
          </a:xfrm>
          <a:prstGeom prst="rect">
            <a:avLst/>
          </a:prstGeom>
        </p:spPr>
      </p:pic>
    </p:spTree>
    <p:extLst>
      <p:ext uri="{BB962C8B-B14F-4D97-AF65-F5344CB8AC3E}">
        <p14:creationId xmlns:p14="http://schemas.microsoft.com/office/powerpoint/2010/main" val="313164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319CD2-8547-B54C-9BE4-7C700753D779}"/>
              </a:ext>
            </a:extLst>
          </p:cNvPr>
          <p:cNvSpPr txBox="1"/>
          <p:nvPr/>
        </p:nvSpPr>
        <p:spPr>
          <a:xfrm>
            <a:off x="6289300" y="1831684"/>
            <a:ext cx="4497970" cy="4158297"/>
          </a:xfrm>
          <a:prstGeom prst="rect">
            <a:avLst/>
          </a:prstGeom>
          <a:noFill/>
        </p:spPr>
        <p:txBody>
          <a:bodyPr wrap="square" rtlCol="0">
            <a:noAutofit/>
          </a:bodyPr>
          <a:lstStyle/>
          <a:p>
            <a:pPr>
              <a:spcBef>
                <a:spcPts val="1500"/>
              </a:spcBef>
            </a:pPr>
            <a:r>
              <a:rPr lang="en-US" sz="1900" dirty="0">
                <a:solidFill>
                  <a:srgbClr val="63666A"/>
                </a:solidFill>
                <a:latin typeface="Arial" panose="020B0604020202020204" pitchFamily="34" charset="0"/>
                <a:cs typeface="Arial" panose="020B0604020202020204" pitchFamily="34" charset="0"/>
              </a:rPr>
              <a:t>Now you’ve learnt about the mosquito life cycle, print out each of the stages and place them in the correct order.</a:t>
            </a:r>
            <a:br>
              <a:rPr lang="en-US" sz="1900" dirty="0">
                <a:solidFill>
                  <a:srgbClr val="63666A"/>
                </a:solidFill>
                <a:latin typeface="Arial" panose="020B0604020202020204" pitchFamily="34" charset="0"/>
                <a:cs typeface="Arial" panose="020B0604020202020204" pitchFamily="34" charset="0"/>
              </a:rPr>
            </a:br>
            <a:r>
              <a:rPr lang="en-US" sz="1900" dirty="0">
                <a:solidFill>
                  <a:srgbClr val="63666A"/>
                </a:solidFill>
                <a:latin typeface="Arial" panose="020B0604020202020204" pitchFamily="34" charset="0"/>
                <a:cs typeface="Arial" panose="020B0604020202020204" pitchFamily="34" charset="0"/>
              </a:rPr>
              <a:t>You could also draw your own poster</a:t>
            </a:r>
            <a:br>
              <a:rPr lang="en-US" sz="1900" dirty="0">
                <a:solidFill>
                  <a:srgbClr val="63666A"/>
                </a:solidFill>
                <a:latin typeface="Arial" panose="020B0604020202020204" pitchFamily="34" charset="0"/>
                <a:cs typeface="Arial" panose="020B0604020202020204" pitchFamily="34" charset="0"/>
              </a:rPr>
            </a:br>
            <a:r>
              <a:rPr lang="en-US" sz="1900" dirty="0">
                <a:solidFill>
                  <a:srgbClr val="63666A"/>
                </a:solidFill>
                <a:latin typeface="Arial" panose="020B0604020202020204" pitchFamily="34" charset="0"/>
                <a:cs typeface="Arial" panose="020B0604020202020204" pitchFamily="34" charset="0"/>
              </a:rPr>
              <a:t>or artwork of the lifecycle.</a:t>
            </a:r>
          </a:p>
          <a:p>
            <a:pPr>
              <a:spcBef>
                <a:spcPts val="1500"/>
              </a:spcBef>
            </a:pPr>
            <a:r>
              <a:rPr lang="en-US" sz="1900" dirty="0">
                <a:solidFill>
                  <a:srgbClr val="63666A"/>
                </a:solidFill>
                <a:latin typeface="Arial" panose="020B0604020202020204" pitchFamily="34" charset="0"/>
                <a:cs typeface="Arial" panose="020B0604020202020204" pitchFamily="34" charset="0"/>
              </a:rPr>
              <a:t>You can then stick these on your working wall.</a:t>
            </a:r>
          </a:p>
          <a:p>
            <a:pPr>
              <a:spcBef>
                <a:spcPts val="1500"/>
              </a:spcBef>
            </a:pPr>
            <a:r>
              <a:rPr lang="en-US" sz="1900" dirty="0">
                <a:solidFill>
                  <a:srgbClr val="63666A"/>
                </a:solidFill>
                <a:latin typeface="Arial" panose="020B0604020202020204" pitchFamily="34" charset="0"/>
                <a:cs typeface="Arial" panose="020B0604020202020204" pitchFamily="34" charset="0"/>
              </a:rPr>
              <a:t>As a class, why not act out each of</a:t>
            </a:r>
            <a:br>
              <a:rPr lang="en-US" sz="1900" dirty="0">
                <a:solidFill>
                  <a:srgbClr val="63666A"/>
                </a:solidFill>
                <a:latin typeface="Arial" panose="020B0604020202020204" pitchFamily="34" charset="0"/>
                <a:cs typeface="Arial" panose="020B0604020202020204" pitchFamily="34" charset="0"/>
              </a:rPr>
            </a:br>
            <a:r>
              <a:rPr lang="en-US" sz="1900" dirty="0">
                <a:solidFill>
                  <a:srgbClr val="63666A"/>
                </a:solidFill>
                <a:latin typeface="Arial" panose="020B0604020202020204" pitchFamily="34" charset="0"/>
                <a:cs typeface="Arial" panose="020B0604020202020204" pitchFamily="34" charset="0"/>
              </a:rPr>
              <a:t>the stages, with some pupils being mosquitoes, others as eggs, wigglers and female adults again!</a:t>
            </a:r>
          </a:p>
        </p:txBody>
      </p:sp>
      <p:sp>
        <p:nvSpPr>
          <p:cNvPr id="7" name="TextBox 6">
            <a:extLst>
              <a:ext uri="{FF2B5EF4-FFF2-40B4-BE49-F238E27FC236}">
                <a16:creationId xmlns:a16="http://schemas.microsoft.com/office/drawing/2014/main" id="{0720547E-65C6-B24F-9398-DEB14C50235B}"/>
              </a:ext>
            </a:extLst>
          </p:cNvPr>
          <p:cNvSpPr txBox="1"/>
          <p:nvPr/>
        </p:nvSpPr>
        <p:spPr>
          <a:xfrm>
            <a:off x="0" y="7881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Mosquito life cycle - Activity</a:t>
            </a:r>
          </a:p>
        </p:txBody>
      </p:sp>
      <p:pic>
        <p:nvPicPr>
          <p:cNvPr id="8" name="Picture 7">
            <a:extLst>
              <a:ext uri="{FF2B5EF4-FFF2-40B4-BE49-F238E27FC236}">
                <a16:creationId xmlns:a16="http://schemas.microsoft.com/office/drawing/2014/main" id="{E984E703-88C1-F54B-85DE-7D924F7CF53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04730" y="2229466"/>
            <a:ext cx="4244196" cy="3096884"/>
          </a:xfrm>
          <a:prstGeom prst="rect">
            <a:avLst/>
          </a:prstGeom>
        </p:spPr>
      </p:pic>
      <p:sp>
        <p:nvSpPr>
          <p:cNvPr id="6" name="Card 5">
            <a:extLst>
              <a:ext uri="{FF2B5EF4-FFF2-40B4-BE49-F238E27FC236}">
                <a16:creationId xmlns:a16="http://schemas.microsoft.com/office/drawing/2014/main" id="{F5358A0E-2AA1-954E-9BE2-BCB9FA002FC0}"/>
              </a:ext>
            </a:extLst>
          </p:cNvPr>
          <p:cNvSpPr/>
          <p:nvPr/>
        </p:nvSpPr>
        <p:spPr>
          <a:xfrm>
            <a:off x="10289309" y="660987"/>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C37CC37-65E3-CE4B-8EF0-2BA4E3057561}"/>
              </a:ext>
            </a:extLst>
          </p:cNvPr>
          <p:cNvSpPr txBox="1"/>
          <p:nvPr/>
        </p:nvSpPr>
        <p:spPr>
          <a:xfrm>
            <a:off x="10289309" y="797470"/>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918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720547E-65C6-B24F-9398-DEB14C50235B}"/>
              </a:ext>
            </a:extLst>
          </p:cNvPr>
          <p:cNvSpPr txBox="1"/>
          <p:nvPr/>
        </p:nvSpPr>
        <p:spPr>
          <a:xfrm>
            <a:off x="0" y="7881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Life cycles comparison - Activity</a:t>
            </a:r>
          </a:p>
        </p:txBody>
      </p:sp>
      <p:sp>
        <p:nvSpPr>
          <p:cNvPr id="6" name="TextBox 5">
            <a:extLst>
              <a:ext uri="{FF2B5EF4-FFF2-40B4-BE49-F238E27FC236}">
                <a16:creationId xmlns:a16="http://schemas.microsoft.com/office/drawing/2014/main" id="{26C022C9-2EC8-C348-9BA2-653135A57738}"/>
              </a:ext>
            </a:extLst>
          </p:cNvPr>
          <p:cNvSpPr txBox="1"/>
          <p:nvPr/>
        </p:nvSpPr>
        <p:spPr>
          <a:xfrm>
            <a:off x="7416734" y="2217989"/>
            <a:ext cx="3264519" cy="3361177"/>
          </a:xfrm>
          <a:prstGeom prst="rect">
            <a:avLst/>
          </a:prstGeom>
          <a:noFill/>
        </p:spPr>
        <p:txBody>
          <a:bodyPr wrap="square" rtlCol="0">
            <a:noAutofit/>
          </a:bodyPr>
          <a:lstStyle/>
          <a:p>
            <a:pPr>
              <a:spcBef>
                <a:spcPts val="1500"/>
              </a:spcBef>
            </a:pPr>
            <a:r>
              <a:rPr lang="en-US" sz="1900" dirty="0">
                <a:solidFill>
                  <a:srgbClr val="63666A"/>
                </a:solidFill>
                <a:latin typeface="Arial" panose="020B0604020202020204" pitchFamily="34" charset="0"/>
                <a:cs typeface="Arial" panose="020B0604020202020204" pitchFamily="34" charset="0"/>
              </a:rPr>
              <a:t>Compare the life cycle of a mosquito, to a vertebrate (fish, amphibian, reptile, bird or mammal).</a:t>
            </a:r>
          </a:p>
          <a:p>
            <a:pPr>
              <a:spcBef>
                <a:spcPts val="1500"/>
              </a:spcBef>
            </a:pPr>
            <a:r>
              <a:rPr lang="en-US" sz="1900" dirty="0">
                <a:solidFill>
                  <a:srgbClr val="63666A"/>
                </a:solidFill>
                <a:latin typeface="Arial" panose="020B0604020202020204" pitchFamily="34" charset="0"/>
                <a:cs typeface="Arial" panose="020B0604020202020204" pitchFamily="34" charset="0"/>
              </a:rPr>
              <a:t>What are the </a:t>
            </a:r>
            <a:r>
              <a:rPr lang="en-US" sz="1900" b="1" dirty="0">
                <a:solidFill>
                  <a:srgbClr val="63666A"/>
                </a:solidFill>
                <a:latin typeface="Arial" panose="020B0604020202020204" pitchFamily="34" charset="0"/>
                <a:cs typeface="Arial" panose="020B0604020202020204" pitchFamily="34" charset="0"/>
              </a:rPr>
              <a:t>similarities</a:t>
            </a:r>
            <a:r>
              <a:rPr lang="en-US" sz="1900" dirty="0">
                <a:solidFill>
                  <a:srgbClr val="63666A"/>
                </a:solidFill>
                <a:latin typeface="Arial" panose="020B0604020202020204" pitchFamily="34" charset="0"/>
                <a:cs typeface="Arial" panose="020B0604020202020204" pitchFamily="34" charset="0"/>
              </a:rPr>
              <a:t>?</a:t>
            </a:r>
          </a:p>
          <a:p>
            <a:pPr>
              <a:spcBef>
                <a:spcPts val="1500"/>
              </a:spcBef>
            </a:pPr>
            <a:r>
              <a:rPr lang="en-US" sz="1900" dirty="0">
                <a:solidFill>
                  <a:srgbClr val="63666A"/>
                </a:solidFill>
                <a:latin typeface="Arial" panose="020B0604020202020204" pitchFamily="34" charset="0"/>
                <a:cs typeface="Arial" panose="020B0604020202020204" pitchFamily="34" charset="0"/>
              </a:rPr>
              <a:t>What are the </a:t>
            </a:r>
            <a:r>
              <a:rPr lang="en-US" sz="1900" b="1" dirty="0">
                <a:solidFill>
                  <a:srgbClr val="63666A"/>
                </a:solidFill>
                <a:latin typeface="Arial" panose="020B0604020202020204" pitchFamily="34" charset="0"/>
                <a:cs typeface="Arial" panose="020B0604020202020204" pitchFamily="34" charset="0"/>
              </a:rPr>
              <a:t>differences</a:t>
            </a:r>
            <a:r>
              <a:rPr lang="en-US" sz="1900" dirty="0">
                <a:solidFill>
                  <a:srgbClr val="63666A"/>
                </a:solidFill>
                <a:latin typeface="Arial" panose="020B0604020202020204" pitchFamily="34" charset="0"/>
                <a:cs typeface="Arial" panose="020B0604020202020204" pitchFamily="34" charset="0"/>
              </a:rPr>
              <a:t>?</a:t>
            </a:r>
          </a:p>
          <a:p>
            <a:pPr>
              <a:spcBef>
                <a:spcPts val="1500"/>
              </a:spcBef>
            </a:pPr>
            <a:r>
              <a:rPr lang="en-US" sz="1900" dirty="0">
                <a:solidFill>
                  <a:srgbClr val="63666A"/>
                </a:solidFill>
                <a:latin typeface="Arial" panose="020B0604020202020204" pitchFamily="34" charset="0"/>
                <a:cs typeface="Arial" panose="020B0604020202020204" pitchFamily="34" charset="0"/>
              </a:rPr>
              <a:t>Share your findings with</a:t>
            </a:r>
            <a:br>
              <a:rPr lang="en-US" sz="1900" dirty="0">
                <a:solidFill>
                  <a:srgbClr val="63666A"/>
                </a:solidFill>
                <a:latin typeface="Arial" panose="020B0604020202020204" pitchFamily="34" charset="0"/>
                <a:cs typeface="Arial" panose="020B0604020202020204" pitchFamily="34" charset="0"/>
              </a:rPr>
            </a:br>
            <a:r>
              <a:rPr lang="en-US" sz="1900" dirty="0">
                <a:solidFill>
                  <a:srgbClr val="63666A"/>
                </a:solidFill>
                <a:latin typeface="Arial" panose="020B0604020202020204" pitchFamily="34" charset="0"/>
                <a:cs typeface="Arial" panose="020B0604020202020204" pitchFamily="34" charset="0"/>
              </a:rPr>
              <a:t>the class.</a:t>
            </a:r>
          </a:p>
        </p:txBody>
      </p:sp>
      <p:grpSp>
        <p:nvGrpSpPr>
          <p:cNvPr id="5" name="Group 4">
            <a:extLst>
              <a:ext uri="{FF2B5EF4-FFF2-40B4-BE49-F238E27FC236}">
                <a16:creationId xmlns:a16="http://schemas.microsoft.com/office/drawing/2014/main" id="{A58736CF-F871-413D-AE9B-39F7E347F3B4}"/>
              </a:ext>
            </a:extLst>
          </p:cNvPr>
          <p:cNvGrpSpPr/>
          <p:nvPr/>
        </p:nvGrpSpPr>
        <p:grpSpPr>
          <a:xfrm>
            <a:off x="993995" y="1520442"/>
            <a:ext cx="5673937" cy="4481997"/>
            <a:chOff x="993995" y="1520442"/>
            <a:chExt cx="5673937" cy="4481997"/>
          </a:xfrm>
        </p:grpSpPr>
        <p:sp>
          <p:nvSpPr>
            <p:cNvPr id="11" name="TextBox 10">
              <a:extLst>
                <a:ext uri="{FF2B5EF4-FFF2-40B4-BE49-F238E27FC236}">
                  <a16:creationId xmlns:a16="http://schemas.microsoft.com/office/drawing/2014/main" id="{2FF662CD-6765-DE4D-B5EE-D5533A4E6255}"/>
                </a:ext>
              </a:extLst>
            </p:cNvPr>
            <p:cNvSpPr txBox="1"/>
            <p:nvPr/>
          </p:nvSpPr>
          <p:spPr>
            <a:xfrm>
              <a:off x="4339783" y="1520442"/>
              <a:ext cx="745098" cy="323165"/>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Eggs</a:t>
              </a:r>
            </a:p>
          </p:txBody>
        </p:sp>
        <p:grpSp>
          <p:nvGrpSpPr>
            <p:cNvPr id="4" name="Group 3">
              <a:extLst>
                <a:ext uri="{FF2B5EF4-FFF2-40B4-BE49-F238E27FC236}">
                  <a16:creationId xmlns:a16="http://schemas.microsoft.com/office/drawing/2014/main" id="{F07FF367-29D2-43ED-9C42-9CA62E44C8AE}"/>
                </a:ext>
              </a:extLst>
            </p:cNvPr>
            <p:cNvGrpSpPr/>
            <p:nvPr/>
          </p:nvGrpSpPr>
          <p:grpSpPr>
            <a:xfrm>
              <a:off x="993995" y="1829320"/>
              <a:ext cx="5673937" cy="4173119"/>
              <a:chOff x="993995" y="1829320"/>
              <a:chExt cx="5673937" cy="4173119"/>
            </a:xfrm>
          </p:grpSpPr>
          <p:grpSp>
            <p:nvGrpSpPr>
              <p:cNvPr id="2" name="Group 1">
                <a:extLst>
                  <a:ext uri="{FF2B5EF4-FFF2-40B4-BE49-F238E27FC236}">
                    <a16:creationId xmlns:a16="http://schemas.microsoft.com/office/drawing/2014/main" id="{4F31C084-EE41-4FC8-98C1-BBB4A930431C}"/>
                  </a:ext>
                </a:extLst>
              </p:cNvPr>
              <p:cNvGrpSpPr/>
              <p:nvPr/>
            </p:nvGrpSpPr>
            <p:grpSpPr>
              <a:xfrm>
                <a:off x="993995" y="1829320"/>
                <a:ext cx="5673937" cy="4173119"/>
                <a:chOff x="993995" y="1829320"/>
                <a:chExt cx="5673937" cy="4173119"/>
              </a:xfrm>
            </p:grpSpPr>
            <p:pic>
              <p:nvPicPr>
                <p:cNvPr id="3" name="Picture 2" descr="A picture containing sky&#10;&#10;Description automatically generated">
                  <a:extLst>
                    <a:ext uri="{FF2B5EF4-FFF2-40B4-BE49-F238E27FC236}">
                      <a16:creationId xmlns:a16="http://schemas.microsoft.com/office/drawing/2014/main" id="{5A6D0831-842D-B145-A93A-3A4105F33A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92164" y="1829320"/>
                  <a:ext cx="4636020" cy="3944584"/>
                </a:xfrm>
                <a:prstGeom prst="rect">
                  <a:avLst/>
                </a:prstGeom>
              </p:spPr>
            </p:pic>
            <p:sp>
              <p:nvSpPr>
                <p:cNvPr id="13" name="TextBox 12">
                  <a:extLst>
                    <a:ext uri="{FF2B5EF4-FFF2-40B4-BE49-F238E27FC236}">
                      <a16:creationId xmlns:a16="http://schemas.microsoft.com/office/drawing/2014/main" id="{A8AC5D08-A01C-6B47-8463-B04DDDC75D56}"/>
                    </a:ext>
                  </a:extLst>
                </p:cNvPr>
                <p:cNvSpPr txBox="1"/>
                <p:nvPr/>
              </p:nvSpPr>
              <p:spPr>
                <a:xfrm>
                  <a:off x="5498765" y="2388620"/>
                  <a:ext cx="1169167" cy="323165"/>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Adult Frog</a:t>
                  </a:r>
                </a:p>
              </p:txBody>
            </p:sp>
            <p:sp>
              <p:nvSpPr>
                <p:cNvPr id="14" name="TextBox 13">
                  <a:extLst>
                    <a:ext uri="{FF2B5EF4-FFF2-40B4-BE49-F238E27FC236}">
                      <a16:creationId xmlns:a16="http://schemas.microsoft.com/office/drawing/2014/main" id="{47A54D31-21A6-F84B-B6F0-8F175D410E9F}"/>
                    </a:ext>
                  </a:extLst>
                </p:cNvPr>
                <p:cNvSpPr txBox="1"/>
                <p:nvPr/>
              </p:nvSpPr>
              <p:spPr>
                <a:xfrm>
                  <a:off x="5084881" y="5328131"/>
                  <a:ext cx="1528467" cy="323165"/>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Young Frog</a:t>
                  </a:r>
                </a:p>
              </p:txBody>
            </p:sp>
            <p:sp>
              <p:nvSpPr>
                <p:cNvPr id="15" name="TextBox 14">
                  <a:extLst>
                    <a:ext uri="{FF2B5EF4-FFF2-40B4-BE49-F238E27FC236}">
                      <a16:creationId xmlns:a16="http://schemas.microsoft.com/office/drawing/2014/main" id="{A01C9DE0-A5B1-9A47-B6BC-4AA742CF22BD}"/>
                    </a:ext>
                  </a:extLst>
                </p:cNvPr>
                <p:cNvSpPr txBox="1"/>
                <p:nvPr/>
              </p:nvSpPr>
              <p:spPr>
                <a:xfrm>
                  <a:off x="3066963" y="5679274"/>
                  <a:ext cx="1945093" cy="323165"/>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Tadpole with 4 legs</a:t>
                  </a:r>
                </a:p>
              </p:txBody>
            </p:sp>
            <p:sp>
              <p:nvSpPr>
                <p:cNvPr id="16" name="TextBox 15">
                  <a:extLst>
                    <a:ext uri="{FF2B5EF4-FFF2-40B4-BE49-F238E27FC236}">
                      <a16:creationId xmlns:a16="http://schemas.microsoft.com/office/drawing/2014/main" id="{76CF93F9-9166-774E-B551-6F4072BF011B}"/>
                    </a:ext>
                  </a:extLst>
                </p:cNvPr>
                <p:cNvSpPr txBox="1"/>
                <p:nvPr/>
              </p:nvSpPr>
              <p:spPr>
                <a:xfrm>
                  <a:off x="993995" y="4952774"/>
                  <a:ext cx="2112894" cy="323165"/>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Tadpole with 2 legs</a:t>
                  </a:r>
                </a:p>
              </p:txBody>
            </p:sp>
            <p:sp>
              <p:nvSpPr>
                <p:cNvPr id="18" name="TextBox 17">
                  <a:extLst>
                    <a:ext uri="{FF2B5EF4-FFF2-40B4-BE49-F238E27FC236}">
                      <a16:creationId xmlns:a16="http://schemas.microsoft.com/office/drawing/2014/main" id="{F2ADD822-807E-B040-BC77-069E53015E09}"/>
                    </a:ext>
                  </a:extLst>
                </p:cNvPr>
                <p:cNvSpPr txBox="1"/>
                <p:nvPr/>
              </p:nvSpPr>
              <p:spPr>
                <a:xfrm>
                  <a:off x="1048417" y="3236416"/>
                  <a:ext cx="1230963" cy="323165"/>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Tadpoles</a:t>
                  </a:r>
                </a:p>
              </p:txBody>
            </p:sp>
            <p:sp>
              <p:nvSpPr>
                <p:cNvPr id="19" name="TextBox 18">
                  <a:extLst>
                    <a:ext uri="{FF2B5EF4-FFF2-40B4-BE49-F238E27FC236}">
                      <a16:creationId xmlns:a16="http://schemas.microsoft.com/office/drawing/2014/main" id="{69290ADB-0F26-6047-9960-B1C1DB85C36E}"/>
                    </a:ext>
                  </a:extLst>
                </p:cNvPr>
                <p:cNvSpPr txBox="1"/>
                <p:nvPr/>
              </p:nvSpPr>
              <p:spPr>
                <a:xfrm>
                  <a:off x="1875926" y="1896273"/>
                  <a:ext cx="1230963" cy="323165"/>
                </a:xfrm>
                <a:prstGeom prst="rect">
                  <a:avLst/>
                </a:prstGeom>
                <a:noFill/>
              </p:spPr>
              <p:txBody>
                <a:bodyPr wrap="square" rtlCol="0">
                  <a:spAutoFit/>
                </a:bodyPr>
                <a:lstStyle/>
                <a:p>
                  <a:pPr algn="ctr"/>
                  <a:r>
                    <a:rPr lang="en-US" sz="1500" b="1" dirty="0">
                      <a:solidFill>
                        <a:srgbClr val="AB710A"/>
                      </a:solidFill>
                      <a:latin typeface="Arial" panose="020B0604020202020204" pitchFamily="34" charset="0"/>
                      <a:cs typeface="Arial" panose="020B0604020202020204" pitchFamily="34" charset="0"/>
                    </a:rPr>
                    <a:t>Embryo</a:t>
                  </a:r>
                </a:p>
              </p:txBody>
            </p:sp>
          </p:grpSp>
          <p:sp>
            <p:nvSpPr>
              <p:cNvPr id="12" name="TextBox 11">
                <a:extLst>
                  <a:ext uri="{FF2B5EF4-FFF2-40B4-BE49-F238E27FC236}">
                    <a16:creationId xmlns:a16="http://schemas.microsoft.com/office/drawing/2014/main" id="{A62B3106-74E7-AF4C-8BA0-4F44AF4DFE63}"/>
                  </a:ext>
                </a:extLst>
              </p:cNvPr>
              <p:cNvSpPr txBox="1"/>
              <p:nvPr/>
            </p:nvSpPr>
            <p:spPr>
              <a:xfrm>
                <a:off x="2965588" y="3236416"/>
                <a:ext cx="2364581" cy="1246495"/>
              </a:xfrm>
              <a:prstGeom prst="rect">
                <a:avLst/>
              </a:prstGeom>
              <a:noFill/>
            </p:spPr>
            <p:txBody>
              <a:bodyPr wrap="square" rtlCol="0">
                <a:spAutoFit/>
              </a:bodyPr>
              <a:lstStyle/>
              <a:p>
                <a:pPr algn="ctr"/>
                <a:r>
                  <a:rPr lang="en-US" sz="2500" b="1" dirty="0">
                    <a:solidFill>
                      <a:srgbClr val="AB710A"/>
                    </a:solidFill>
                    <a:latin typeface="Arial" panose="020B0604020202020204" pitchFamily="34" charset="0"/>
                    <a:cs typeface="Arial" panose="020B0604020202020204" pitchFamily="34" charset="0"/>
                  </a:rPr>
                  <a:t>Life Cycle</a:t>
                </a:r>
                <a:br>
                  <a:rPr lang="en-US" sz="2500" b="1" dirty="0">
                    <a:solidFill>
                      <a:srgbClr val="AB710A"/>
                    </a:solidFill>
                    <a:latin typeface="Arial" panose="020B0604020202020204" pitchFamily="34" charset="0"/>
                    <a:cs typeface="Arial" panose="020B0604020202020204" pitchFamily="34" charset="0"/>
                  </a:rPr>
                </a:br>
                <a:r>
                  <a:rPr lang="en-US" sz="2500" b="1" dirty="0">
                    <a:solidFill>
                      <a:srgbClr val="AB710A"/>
                    </a:solidFill>
                    <a:latin typeface="Arial" panose="020B0604020202020204" pitchFamily="34" charset="0"/>
                    <a:cs typeface="Arial" panose="020B0604020202020204" pitchFamily="34" charset="0"/>
                  </a:rPr>
                  <a:t>of a</a:t>
                </a:r>
                <a:br>
                  <a:rPr lang="en-US" sz="2500" b="1" dirty="0">
                    <a:solidFill>
                      <a:srgbClr val="AB710A"/>
                    </a:solidFill>
                    <a:latin typeface="Arial" panose="020B0604020202020204" pitchFamily="34" charset="0"/>
                    <a:cs typeface="Arial" panose="020B0604020202020204" pitchFamily="34" charset="0"/>
                  </a:rPr>
                </a:br>
                <a:r>
                  <a:rPr lang="en-US" sz="2500" b="1" dirty="0">
                    <a:solidFill>
                      <a:srgbClr val="AB710A"/>
                    </a:solidFill>
                    <a:latin typeface="Arial" panose="020B0604020202020204" pitchFamily="34" charset="0"/>
                    <a:cs typeface="Arial" panose="020B0604020202020204" pitchFamily="34" charset="0"/>
                  </a:rPr>
                  <a:t>Frog</a:t>
                </a:r>
              </a:p>
            </p:txBody>
          </p:sp>
        </p:grpSp>
      </p:grpSp>
    </p:spTree>
    <p:extLst>
      <p:ext uri="{BB962C8B-B14F-4D97-AF65-F5344CB8AC3E}">
        <p14:creationId xmlns:p14="http://schemas.microsoft.com/office/powerpoint/2010/main" val="577277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720547E-65C6-B24F-9398-DEB14C50235B}"/>
              </a:ext>
            </a:extLst>
          </p:cNvPr>
          <p:cNvSpPr txBox="1"/>
          <p:nvPr/>
        </p:nvSpPr>
        <p:spPr>
          <a:xfrm>
            <a:off x="0" y="7881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What is this?</a:t>
            </a:r>
          </a:p>
        </p:txBody>
      </p:sp>
      <p:sp>
        <p:nvSpPr>
          <p:cNvPr id="17" name="Title 1">
            <a:extLst>
              <a:ext uri="{FF2B5EF4-FFF2-40B4-BE49-F238E27FC236}">
                <a16:creationId xmlns:a16="http://schemas.microsoft.com/office/drawing/2014/main" id="{E1959049-E487-C54B-A2BD-54524AA07E57}"/>
              </a:ext>
            </a:extLst>
          </p:cNvPr>
          <p:cNvSpPr txBox="1">
            <a:spLocks/>
          </p:cNvSpPr>
          <p:nvPr/>
        </p:nvSpPr>
        <p:spPr>
          <a:xfrm>
            <a:off x="0" y="1493375"/>
            <a:ext cx="12192000" cy="55399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1900" dirty="0">
                <a:solidFill>
                  <a:srgbClr val="63666A"/>
                </a:solidFill>
                <a:latin typeface="Arial" panose="020B0604020202020204" pitchFamily="34" charset="0"/>
                <a:cs typeface="Arial" panose="020B0604020202020204" pitchFamily="34" charset="0"/>
              </a:rPr>
              <a:t>Can you identify what part of the mosquito body this is?</a:t>
            </a:r>
            <a:endParaRPr lang="en-GB" sz="1900" dirty="0">
              <a:solidFill>
                <a:srgbClr val="63666A"/>
              </a:solidFill>
              <a:latin typeface="Arial" panose="020B0604020202020204" pitchFamily="34" charset="0"/>
              <a:cs typeface="Arial" panose="020B0604020202020204" pitchFamily="34" charset="0"/>
            </a:endParaRPr>
          </a:p>
        </p:txBody>
      </p:sp>
      <p:pic>
        <p:nvPicPr>
          <p:cNvPr id="8" name="Picture 7" descr="A close up of a bug&#10;&#10;Description automatically generated with medium confidence">
            <a:extLst>
              <a:ext uri="{FF2B5EF4-FFF2-40B4-BE49-F238E27FC236}">
                <a16:creationId xmlns:a16="http://schemas.microsoft.com/office/drawing/2014/main" id="{492DC408-B5EA-C04A-B7FF-FA916308F3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56205" y="2454966"/>
            <a:ext cx="5479589" cy="2960459"/>
          </a:xfrm>
          <a:prstGeom prst="rect">
            <a:avLst/>
          </a:prstGeom>
          <a:ln w="19050">
            <a:solidFill>
              <a:srgbClr val="63666A"/>
            </a:solidFill>
          </a:ln>
        </p:spPr>
      </p:pic>
    </p:spTree>
    <p:extLst>
      <p:ext uri="{BB962C8B-B14F-4D97-AF65-F5344CB8AC3E}">
        <p14:creationId xmlns:p14="http://schemas.microsoft.com/office/powerpoint/2010/main" val="3352139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720547E-65C6-B24F-9398-DEB14C50235B}"/>
              </a:ext>
            </a:extLst>
          </p:cNvPr>
          <p:cNvSpPr txBox="1"/>
          <p:nvPr/>
        </p:nvSpPr>
        <p:spPr>
          <a:xfrm>
            <a:off x="0" y="7373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Proboscis</a:t>
            </a:r>
          </a:p>
        </p:txBody>
      </p:sp>
      <p:pic>
        <p:nvPicPr>
          <p:cNvPr id="3" name="Picture 2" descr="A close up of a bug&#10;&#10;Description automatically generated with medium confidence">
            <a:extLst>
              <a:ext uri="{FF2B5EF4-FFF2-40B4-BE49-F238E27FC236}">
                <a16:creationId xmlns:a16="http://schemas.microsoft.com/office/drawing/2014/main" id="{21256731-BED0-0145-9D22-F2A331B36B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0287" y="1609037"/>
            <a:ext cx="5806662" cy="3873781"/>
          </a:xfrm>
          <a:prstGeom prst="rect">
            <a:avLst/>
          </a:prstGeom>
        </p:spPr>
      </p:pic>
      <p:sp>
        <p:nvSpPr>
          <p:cNvPr id="10" name="Explosion: 8 Points 2">
            <a:extLst>
              <a:ext uri="{FF2B5EF4-FFF2-40B4-BE49-F238E27FC236}">
                <a16:creationId xmlns:a16="http://schemas.microsoft.com/office/drawing/2014/main" id="{E0779D87-4732-484D-A5E2-7756A9235322}"/>
              </a:ext>
            </a:extLst>
          </p:cNvPr>
          <p:cNvSpPr/>
          <p:nvPr/>
        </p:nvSpPr>
        <p:spPr>
          <a:xfrm>
            <a:off x="862495" y="1219557"/>
            <a:ext cx="5806662" cy="4901141"/>
          </a:xfrm>
          <a:custGeom>
            <a:avLst/>
            <a:gdLst>
              <a:gd name="connsiteX0" fmla="*/ 10800 w 21600"/>
              <a:gd name="connsiteY0" fmla="*/ 5800 h 21600"/>
              <a:gd name="connsiteX1" fmla="*/ 14522 w 21600"/>
              <a:gd name="connsiteY1" fmla="*/ 0 h 21600"/>
              <a:gd name="connsiteX2" fmla="*/ 14155 w 21600"/>
              <a:gd name="connsiteY2" fmla="*/ 5325 h 21600"/>
              <a:gd name="connsiteX3" fmla="*/ 18380 w 21600"/>
              <a:gd name="connsiteY3" fmla="*/ 4457 h 21600"/>
              <a:gd name="connsiteX4" fmla="*/ 16702 w 21600"/>
              <a:gd name="connsiteY4" fmla="*/ 7315 h 21600"/>
              <a:gd name="connsiteX5" fmla="*/ 21097 w 21600"/>
              <a:gd name="connsiteY5" fmla="*/ 8137 h 21600"/>
              <a:gd name="connsiteX6" fmla="*/ 17607 w 21600"/>
              <a:gd name="connsiteY6" fmla="*/ 10475 h 21600"/>
              <a:gd name="connsiteX7" fmla="*/ 21600 w 21600"/>
              <a:gd name="connsiteY7" fmla="*/ 13290 h 21600"/>
              <a:gd name="connsiteX8" fmla="*/ 16837 w 21600"/>
              <a:gd name="connsiteY8" fmla="*/ 12942 h 21600"/>
              <a:gd name="connsiteX9" fmla="*/ 18145 w 21600"/>
              <a:gd name="connsiteY9" fmla="*/ 18095 h 21600"/>
              <a:gd name="connsiteX10" fmla="*/ 14020 w 21600"/>
              <a:gd name="connsiteY10" fmla="*/ 14457 h 21600"/>
              <a:gd name="connsiteX11" fmla="*/ 13247 w 21600"/>
              <a:gd name="connsiteY11" fmla="*/ 19737 h 21600"/>
              <a:gd name="connsiteX12" fmla="*/ 10532 w 21600"/>
              <a:gd name="connsiteY12" fmla="*/ 14935 h 21600"/>
              <a:gd name="connsiteX13" fmla="*/ 8485 w 21600"/>
              <a:gd name="connsiteY13" fmla="*/ 21600 h 21600"/>
              <a:gd name="connsiteX14" fmla="*/ 7715 w 21600"/>
              <a:gd name="connsiteY14" fmla="*/ 15627 h 21600"/>
              <a:gd name="connsiteX15" fmla="*/ 4762 w 21600"/>
              <a:gd name="connsiteY15" fmla="*/ 17617 h 21600"/>
              <a:gd name="connsiteX16" fmla="*/ 5667 w 21600"/>
              <a:gd name="connsiteY16" fmla="*/ 13937 h 21600"/>
              <a:gd name="connsiteX17" fmla="*/ 135 w 21600"/>
              <a:gd name="connsiteY17" fmla="*/ 14587 h 21600"/>
              <a:gd name="connsiteX18" fmla="*/ 3722 w 21600"/>
              <a:gd name="connsiteY18" fmla="*/ 11775 h 21600"/>
              <a:gd name="connsiteX19" fmla="*/ 0 w 21600"/>
              <a:gd name="connsiteY19" fmla="*/ 8615 h 21600"/>
              <a:gd name="connsiteX20" fmla="*/ 4627 w 21600"/>
              <a:gd name="connsiteY20" fmla="*/ 7617 h 21600"/>
              <a:gd name="connsiteX21" fmla="*/ 370 w 21600"/>
              <a:gd name="connsiteY21" fmla="*/ 2295 h 21600"/>
              <a:gd name="connsiteX22" fmla="*/ 7312 w 21600"/>
              <a:gd name="connsiteY22" fmla="*/ 6320 h 21600"/>
              <a:gd name="connsiteX23" fmla="*/ 8352 w 21600"/>
              <a:gd name="connsiteY23" fmla="*/ 2295 h 21600"/>
              <a:gd name="connsiteX24" fmla="*/ 10800 w 21600"/>
              <a:gd name="connsiteY24" fmla="*/ 5800 h 21600"/>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695 w 21600"/>
              <a:gd name="connsiteY21" fmla="*/ 4981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4390 w 21600"/>
              <a:gd name="connsiteY21" fmla="*/ 470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4432 w 21600"/>
              <a:gd name="connsiteY18" fmla="*/ 9545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366 w 21166"/>
              <a:gd name="connsiteY0" fmla="*/ 3666 h 17603"/>
              <a:gd name="connsiteX1" fmla="*/ 13311 w 21166"/>
              <a:gd name="connsiteY1" fmla="*/ 0 h 17603"/>
              <a:gd name="connsiteX2" fmla="*/ 13721 w 21166"/>
              <a:gd name="connsiteY2" fmla="*/ 3191 h 17603"/>
              <a:gd name="connsiteX3" fmla="*/ 17946 w 21166"/>
              <a:gd name="connsiteY3" fmla="*/ 2323 h 17603"/>
              <a:gd name="connsiteX4" fmla="*/ 16389 w 21166"/>
              <a:gd name="connsiteY4" fmla="*/ 5514 h 17603"/>
              <a:gd name="connsiteX5" fmla="*/ 20663 w 21166"/>
              <a:gd name="connsiteY5" fmla="*/ 6003 h 17603"/>
              <a:gd name="connsiteX6" fmla="*/ 17173 w 21166"/>
              <a:gd name="connsiteY6" fmla="*/ 8341 h 17603"/>
              <a:gd name="connsiteX7" fmla="*/ 21166 w 21166"/>
              <a:gd name="connsiteY7" fmla="*/ 11156 h 17603"/>
              <a:gd name="connsiteX8" fmla="*/ 17130 w 21166"/>
              <a:gd name="connsiteY8" fmla="*/ 11505 h 17603"/>
              <a:gd name="connsiteX9" fmla="*/ 17711 w 21166"/>
              <a:gd name="connsiteY9" fmla="*/ 15961 h 17603"/>
              <a:gd name="connsiteX10" fmla="*/ 13980 w 21166"/>
              <a:gd name="connsiteY10" fmla="*/ 13384 h 17603"/>
              <a:gd name="connsiteX11" fmla="*/ 12813 w 21166"/>
              <a:gd name="connsiteY11" fmla="*/ 17603 h 17603"/>
              <a:gd name="connsiteX12" fmla="*/ 10280 w 21166"/>
              <a:gd name="connsiteY12" fmla="*/ 13468 h 17603"/>
              <a:gd name="connsiteX13" fmla="*/ 8433 w 21166"/>
              <a:gd name="connsiteY13" fmla="*/ 16473 h 17603"/>
              <a:gd name="connsiteX14" fmla="*/ 7281 w 21166"/>
              <a:gd name="connsiteY14" fmla="*/ 13493 h 17603"/>
              <a:gd name="connsiteX15" fmla="*/ 4328 w 21166"/>
              <a:gd name="connsiteY15" fmla="*/ 15483 h 17603"/>
              <a:gd name="connsiteX16" fmla="*/ 4597 w 21166"/>
              <a:gd name="connsiteY16" fmla="*/ 12409 h 17603"/>
              <a:gd name="connsiteX17" fmla="*/ 65 w 21166"/>
              <a:gd name="connsiteY17" fmla="*/ 12392 h 17603"/>
              <a:gd name="connsiteX18" fmla="*/ 3998 w 21166"/>
              <a:gd name="connsiteY18" fmla="*/ 9545 h 17603"/>
              <a:gd name="connsiteX19" fmla="*/ 0 w 21166"/>
              <a:gd name="connsiteY19" fmla="*/ 6641 h 17603"/>
              <a:gd name="connsiteX20" fmla="*/ 4072 w 21166"/>
              <a:gd name="connsiteY20" fmla="*/ 6180 h 17603"/>
              <a:gd name="connsiteX21" fmla="*/ 3956 w 21166"/>
              <a:gd name="connsiteY21" fmla="*/ 2571 h 17603"/>
              <a:gd name="connsiteX22" fmla="*/ 6878 w 21166"/>
              <a:gd name="connsiteY22" fmla="*/ 4186 h 17603"/>
              <a:gd name="connsiteX23" fmla="*/ 7918 w 21166"/>
              <a:gd name="connsiteY23" fmla="*/ 161 h 17603"/>
              <a:gd name="connsiteX24" fmla="*/ 10366 w 21166"/>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7567 w 21560"/>
              <a:gd name="connsiteY6" fmla="*/ 8341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040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34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560" h="17603">
                <a:moveTo>
                  <a:pt x="10760" y="3666"/>
                </a:moveTo>
                <a:lnTo>
                  <a:pt x="13705" y="0"/>
                </a:lnTo>
                <a:cubicBezTo>
                  <a:pt x="13678" y="-21"/>
                  <a:pt x="14101" y="3212"/>
                  <a:pt x="14115" y="3191"/>
                </a:cubicBezTo>
                <a:lnTo>
                  <a:pt x="18340" y="2323"/>
                </a:lnTo>
                <a:lnTo>
                  <a:pt x="16783" y="5514"/>
                </a:lnTo>
                <a:lnTo>
                  <a:pt x="21057" y="6003"/>
                </a:lnTo>
                <a:lnTo>
                  <a:pt x="18461" y="8615"/>
                </a:lnTo>
                <a:lnTo>
                  <a:pt x="21560" y="11156"/>
                </a:lnTo>
                <a:lnTo>
                  <a:pt x="17524" y="11505"/>
                </a:lnTo>
                <a:cubicBezTo>
                  <a:pt x="17718" y="12990"/>
                  <a:pt x="17911" y="14476"/>
                  <a:pt x="18105" y="15961"/>
                </a:cubicBezTo>
                <a:lnTo>
                  <a:pt x="14374" y="13384"/>
                </a:lnTo>
                <a:lnTo>
                  <a:pt x="13207" y="17603"/>
                </a:lnTo>
                <a:lnTo>
                  <a:pt x="10674" y="13468"/>
                </a:lnTo>
                <a:lnTo>
                  <a:pt x="8827" y="16473"/>
                </a:lnTo>
                <a:cubicBezTo>
                  <a:pt x="8815" y="16355"/>
                  <a:pt x="7646" y="13442"/>
                  <a:pt x="7675" y="13493"/>
                </a:cubicBezTo>
                <a:lnTo>
                  <a:pt x="4722" y="15483"/>
                </a:lnTo>
                <a:cubicBezTo>
                  <a:pt x="4812" y="14458"/>
                  <a:pt x="4901" y="13434"/>
                  <a:pt x="4991" y="12409"/>
                </a:cubicBezTo>
                <a:lnTo>
                  <a:pt x="459" y="12392"/>
                </a:lnTo>
                <a:lnTo>
                  <a:pt x="3396" y="9652"/>
                </a:lnTo>
                <a:lnTo>
                  <a:pt x="0" y="6609"/>
                </a:lnTo>
                <a:cubicBezTo>
                  <a:pt x="1316" y="6418"/>
                  <a:pt x="3998" y="6085"/>
                  <a:pt x="3949" y="6037"/>
                </a:cubicBezTo>
                <a:cubicBezTo>
                  <a:pt x="3984" y="6155"/>
                  <a:pt x="4352" y="2560"/>
                  <a:pt x="4350" y="2571"/>
                </a:cubicBezTo>
                <a:cubicBezTo>
                  <a:pt x="4401" y="2574"/>
                  <a:pt x="6298" y="3648"/>
                  <a:pt x="7272" y="4186"/>
                </a:cubicBezTo>
                <a:lnTo>
                  <a:pt x="8312" y="161"/>
                </a:lnTo>
                <a:lnTo>
                  <a:pt x="10760" y="3666"/>
                </a:lnTo>
                <a:close/>
              </a:path>
            </a:pathLst>
          </a:custGeom>
          <a:solidFill>
            <a:srgbClr val="00ABCF"/>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sz="2000" b="1" dirty="0">
                <a:latin typeface="Arial" panose="020B0604020202020204" pitchFamily="34" charset="0"/>
                <a:cs typeface="Arial" panose="020B0604020202020204" pitchFamily="34" charset="0"/>
              </a:rPr>
              <a:t>Adaptation</a:t>
            </a:r>
            <a:endParaRPr lang="en-US" sz="1600" b="1" dirty="0">
              <a:latin typeface="Arial" panose="020B0604020202020204" pitchFamily="34" charset="0"/>
              <a:cs typeface="Arial" panose="020B0604020202020204" pitchFamily="34" charset="0"/>
            </a:endParaRPr>
          </a:p>
          <a:p>
            <a:pPr algn="ctr">
              <a:spcBef>
                <a:spcPts val="500"/>
              </a:spcBef>
            </a:pPr>
            <a:r>
              <a:rPr lang="en-US" sz="1600" dirty="0">
                <a:solidFill>
                  <a:schemeClr val="bg1"/>
                </a:solidFill>
                <a:latin typeface="Arial" panose="020B0604020202020204" pitchFamily="34" charset="0"/>
                <a:cs typeface="Arial" panose="020B0604020202020204" pitchFamily="34" charset="0"/>
              </a:rPr>
              <a:t>The female mosquito has specialist</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mouth parts (6 needles!) called a proboscis.</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They are very small, thin and sharp so</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she can pierce the skin and suck blood.</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The blood is important for her</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survival as a source of food and</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making eggs to reproduce. </a:t>
            </a:r>
            <a:endParaRPr lang="en-GB" sz="1600" dirty="0">
              <a:solidFill>
                <a:schemeClr val="bg1"/>
              </a:solidFill>
              <a:latin typeface="Arial" panose="020B0604020202020204" pitchFamily="34" charset="0"/>
              <a:cs typeface="Arial" panose="020B0604020202020204" pitchFamily="34" charset="0"/>
            </a:endParaRPr>
          </a:p>
          <a:p>
            <a:pPr algn="ctr"/>
            <a:endParaRPr lang="en-GB" sz="160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3EE2CCA1-40C2-AE47-8E8D-6CAA1B53E916}"/>
              </a:ext>
            </a:extLst>
          </p:cNvPr>
          <p:cNvSpPr txBox="1"/>
          <p:nvPr/>
        </p:nvSpPr>
        <p:spPr>
          <a:xfrm>
            <a:off x="8058426" y="5357850"/>
            <a:ext cx="1570384" cy="399851"/>
          </a:xfrm>
          <a:prstGeom prst="rect">
            <a:avLst/>
          </a:prstGeom>
          <a:noFill/>
        </p:spPr>
        <p:txBody>
          <a:bodyPr wrap="square" rtlCol="0">
            <a:spAutoFit/>
          </a:bodyPr>
          <a:lstStyle/>
          <a:p>
            <a:pPr algn="ctr"/>
            <a:r>
              <a:rPr lang="en-US" sz="1900" b="1" dirty="0">
                <a:solidFill>
                  <a:srgbClr val="63666A"/>
                </a:solidFill>
                <a:latin typeface="Arial" panose="020B0604020202020204" pitchFamily="34" charset="0"/>
                <a:cs typeface="Arial" panose="020B0604020202020204" pitchFamily="34" charset="0"/>
              </a:rPr>
              <a:t>Proboscis</a:t>
            </a:r>
          </a:p>
        </p:txBody>
      </p:sp>
      <p:cxnSp>
        <p:nvCxnSpPr>
          <p:cNvPr id="27" name="Straight Arrow Connector 26">
            <a:extLst>
              <a:ext uri="{FF2B5EF4-FFF2-40B4-BE49-F238E27FC236}">
                <a16:creationId xmlns:a16="http://schemas.microsoft.com/office/drawing/2014/main" id="{497CEBD9-D916-6B44-9ABE-6E8BB008D458}"/>
              </a:ext>
            </a:extLst>
          </p:cNvPr>
          <p:cNvCxnSpPr>
            <a:cxnSpLocks/>
          </p:cNvCxnSpPr>
          <p:nvPr/>
        </p:nvCxnSpPr>
        <p:spPr>
          <a:xfrm flipH="1" flipV="1">
            <a:off x="7961243" y="4204252"/>
            <a:ext cx="755374" cy="1153598"/>
          </a:xfrm>
          <a:prstGeom prst="straightConnector1">
            <a:avLst/>
          </a:prstGeom>
          <a:ln w="38100">
            <a:solidFill>
              <a:srgbClr val="00ABCF"/>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882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5995469-5A16-494F-BC50-FE3F3A9A314A}"/>
              </a:ext>
            </a:extLst>
          </p:cNvPr>
          <p:cNvSpPr txBox="1"/>
          <p:nvPr/>
        </p:nvSpPr>
        <p:spPr>
          <a:xfrm>
            <a:off x="0" y="1304153"/>
            <a:ext cx="12192000" cy="912271"/>
          </a:xfrm>
          <a:prstGeom prst="rect">
            <a:avLst/>
          </a:prstGeom>
          <a:noFill/>
        </p:spPr>
        <p:txBody>
          <a:bodyPr wrap="square">
            <a:noAutofit/>
          </a:bodyPr>
          <a:lstStyle/>
          <a:p>
            <a:pPr algn="ctr"/>
            <a:r>
              <a:rPr lang="en-GB" sz="1900" dirty="0">
                <a:solidFill>
                  <a:srgbClr val="63666A"/>
                </a:solidFill>
                <a:latin typeface="Arial" panose="020B0604020202020204" pitchFamily="34" charset="0"/>
                <a:cs typeface="Arial" panose="020B0604020202020204" pitchFamily="34" charset="0"/>
              </a:rPr>
              <a:t>When a mosquito bites, it injects a bit of saliva as it draws up our blood.</a:t>
            </a:r>
            <a:br>
              <a:rPr lang="en-GB" sz="1900" dirty="0">
                <a:solidFill>
                  <a:srgbClr val="63666A"/>
                </a:solidFill>
                <a:latin typeface="Arial" panose="020B0604020202020204" pitchFamily="34" charset="0"/>
                <a:cs typeface="Arial" panose="020B0604020202020204" pitchFamily="34" charset="0"/>
              </a:rPr>
            </a:br>
            <a:r>
              <a:rPr lang="en-GB" sz="1900" dirty="0">
                <a:solidFill>
                  <a:srgbClr val="63666A"/>
                </a:solidFill>
                <a:latin typeface="Arial" panose="020B0604020202020204" pitchFamily="34" charset="0"/>
                <a:cs typeface="Arial" panose="020B0604020202020204" pitchFamily="34" charset="0"/>
              </a:rPr>
              <a:t>There are proteins in the saliva which stop our blood from clotting.</a:t>
            </a:r>
            <a:br>
              <a:rPr lang="en-GB" sz="1900" dirty="0">
                <a:solidFill>
                  <a:srgbClr val="63666A"/>
                </a:solidFill>
                <a:latin typeface="Arial" panose="020B0604020202020204" pitchFamily="34" charset="0"/>
                <a:cs typeface="Arial" panose="020B0604020202020204" pitchFamily="34" charset="0"/>
              </a:rPr>
            </a:br>
            <a:r>
              <a:rPr lang="en-GB" sz="1900" dirty="0">
                <a:solidFill>
                  <a:srgbClr val="63666A"/>
                </a:solidFill>
                <a:latin typeface="Arial" panose="020B0604020202020204" pitchFamily="34" charset="0"/>
                <a:cs typeface="Arial" panose="020B0604020202020204" pitchFamily="34" charset="0"/>
              </a:rPr>
              <a:t>This makes it easier to suck the blood up.</a:t>
            </a:r>
            <a:endParaRPr lang="en-GB" dirty="0">
              <a:solidFill>
                <a:srgbClr val="AB710A"/>
              </a:solidFill>
            </a:endParaRPr>
          </a:p>
        </p:txBody>
      </p:sp>
      <p:pic>
        <p:nvPicPr>
          <p:cNvPr id="4" name="Picture 3" descr="A close up of a bug&#10;&#10;Description automatically generated with medium confidence">
            <a:extLst>
              <a:ext uri="{FF2B5EF4-FFF2-40B4-BE49-F238E27FC236}">
                <a16:creationId xmlns:a16="http://schemas.microsoft.com/office/drawing/2014/main" id="{BD5B3B8E-CFCC-834C-B21C-A4B794B4B1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60583" y="2951925"/>
            <a:ext cx="3190460" cy="2126973"/>
          </a:xfrm>
          <a:prstGeom prst="rect">
            <a:avLst/>
          </a:prstGeom>
        </p:spPr>
      </p:pic>
      <p:pic>
        <p:nvPicPr>
          <p:cNvPr id="6" name="Picture 5" descr="A close up of a bug&#10;&#10;Description automatically generated with medium confidence">
            <a:extLst>
              <a:ext uri="{FF2B5EF4-FFF2-40B4-BE49-F238E27FC236}">
                <a16:creationId xmlns:a16="http://schemas.microsoft.com/office/drawing/2014/main" id="{5A2E2C45-4E86-7447-ADBE-8418B6F078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00769" y="2951925"/>
            <a:ext cx="3190460" cy="2126973"/>
          </a:xfrm>
          <a:prstGeom prst="rect">
            <a:avLst/>
          </a:prstGeom>
        </p:spPr>
      </p:pic>
      <p:pic>
        <p:nvPicPr>
          <p:cNvPr id="12" name="Picture 11" descr="A close up of a bug&#10;&#10;Description automatically generated with low confidence">
            <a:extLst>
              <a:ext uri="{FF2B5EF4-FFF2-40B4-BE49-F238E27FC236}">
                <a16:creationId xmlns:a16="http://schemas.microsoft.com/office/drawing/2014/main" id="{2C6D3B17-B5A4-C04D-B967-B1451F60FC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0956" y="2951925"/>
            <a:ext cx="3190460" cy="2126973"/>
          </a:xfrm>
          <a:prstGeom prst="rect">
            <a:avLst/>
          </a:prstGeom>
        </p:spPr>
      </p:pic>
    </p:spTree>
    <p:extLst>
      <p:ext uri="{BB962C8B-B14F-4D97-AF65-F5344CB8AC3E}">
        <p14:creationId xmlns:p14="http://schemas.microsoft.com/office/powerpoint/2010/main" val="161101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4FBADD2-D8BB-ED4E-95B6-015A46D611D6}"/>
              </a:ext>
            </a:extLst>
          </p:cNvPr>
          <p:cNvSpPr txBox="1"/>
          <p:nvPr/>
        </p:nvSpPr>
        <p:spPr>
          <a:xfrm>
            <a:off x="1049785" y="998563"/>
            <a:ext cx="5142294" cy="2308324"/>
          </a:xfrm>
          <a:prstGeom prst="rect">
            <a:avLst/>
          </a:prstGeom>
          <a:noFill/>
        </p:spPr>
        <p:txBody>
          <a:bodyPr wrap="square">
            <a:noAutofit/>
          </a:bodyPr>
          <a:lstStyle/>
          <a:p>
            <a:pPr>
              <a:spcBef>
                <a:spcPts val="1000"/>
              </a:spcBef>
            </a:pPr>
            <a:r>
              <a:rPr lang="en-GB" sz="1900" dirty="0">
                <a:solidFill>
                  <a:srgbClr val="63666A"/>
                </a:solidFill>
                <a:latin typeface="Arial" panose="020B0604020202020204" pitchFamily="34" charset="0"/>
                <a:cs typeface="Arial" panose="020B0604020202020204" pitchFamily="34" charset="0"/>
              </a:rPr>
              <a:t>Our body detects the proteins in the saliva as a foreign substance and sends a signal to our immune system.</a:t>
            </a:r>
          </a:p>
          <a:p>
            <a:pPr>
              <a:spcBef>
                <a:spcPts val="1000"/>
              </a:spcBef>
            </a:pPr>
            <a:r>
              <a:rPr lang="en-GB" sz="1900" dirty="0">
                <a:solidFill>
                  <a:srgbClr val="63666A"/>
                </a:solidFill>
                <a:latin typeface="Arial" panose="020B0604020202020204" pitchFamily="34" charset="0"/>
                <a:cs typeface="Arial" panose="020B0604020202020204" pitchFamily="34" charset="0"/>
              </a:rPr>
              <a:t>We release something called ‘histamine’. The histamine increases the blood flow and white blood cells to the bitten area. It causes the area to become inflamed and swollen. </a:t>
            </a:r>
          </a:p>
        </p:txBody>
      </p:sp>
      <p:pic>
        <p:nvPicPr>
          <p:cNvPr id="5" name="Picture 4" descr="A picture containing tattoo, close&#10;&#10;Description automatically generated">
            <a:extLst>
              <a:ext uri="{FF2B5EF4-FFF2-40B4-BE49-F238E27FC236}">
                <a16:creationId xmlns:a16="http://schemas.microsoft.com/office/drawing/2014/main" id="{9DC6DC67-41A9-364E-A799-0077BDCED43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8203" y="3551114"/>
            <a:ext cx="3483802" cy="2200737"/>
          </a:xfrm>
          <a:prstGeom prst="rect">
            <a:avLst/>
          </a:prstGeom>
        </p:spPr>
      </p:pic>
      <p:sp>
        <p:nvSpPr>
          <p:cNvPr id="13" name="Explosion: 8 Points 2">
            <a:extLst>
              <a:ext uri="{FF2B5EF4-FFF2-40B4-BE49-F238E27FC236}">
                <a16:creationId xmlns:a16="http://schemas.microsoft.com/office/drawing/2014/main" id="{D2F2917F-D4FF-FB49-8556-D2213E422288}"/>
              </a:ext>
            </a:extLst>
          </p:cNvPr>
          <p:cNvSpPr/>
          <p:nvPr/>
        </p:nvSpPr>
        <p:spPr>
          <a:xfrm>
            <a:off x="6305233" y="998563"/>
            <a:ext cx="5057299" cy="4920949"/>
          </a:xfrm>
          <a:custGeom>
            <a:avLst/>
            <a:gdLst>
              <a:gd name="connsiteX0" fmla="*/ 10800 w 21600"/>
              <a:gd name="connsiteY0" fmla="*/ 5800 h 21600"/>
              <a:gd name="connsiteX1" fmla="*/ 14522 w 21600"/>
              <a:gd name="connsiteY1" fmla="*/ 0 h 21600"/>
              <a:gd name="connsiteX2" fmla="*/ 14155 w 21600"/>
              <a:gd name="connsiteY2" fmla="*/ 5325 h 21600"/>
              <a:gd name="connsiteX3" fmla="*/ 18380 w 21600"/>
              <a:gd name="connsiteY3" fmla="*/ 4457 h 21600"/>
              <a:gd name="connsiteX4" fmla="*/ 16702 w 21600"/>
              <a:gd name="connsiteY4" fmla="*/ 7315 h 21600"/>
              <a:gd name="connsiteX5" fmla="*/ 21097 w 21600"/>
              <a:gd name="connsiteY5" fmla="*/ 8137 h 21600"/>
              <a:gd name="connsiteX6" fmla="*/ 17607 w 21600"/>
              <a:gd name="connsiteY6" fmla="*/ 10475 h 21600"/>
              <a:gd name="connsiteX7" fmla="*/ 21600 w 21600"/>
              <a:gd name="connsiteY7" fmla="*/ 13290 h 21600"/>
              <a:gd name="connsiteX8" fmla="*/ 16837 w 21600"/>
              <a:gd name="connsiteY8" fmla="*/ 12942 h 21600"/>
              <a:gd name="connsiteX9" fmla="*/ 18145 w 21600"/>
              <a:gd name="connsiteY9" fmla="*/ 18095 h 21600"/>
              <a:gd name="connsiteX10" fmla="*/ 14020 w 21600"/>
              <a:gd name="connsiteY10" fmla="*/ 14457 h 21600"/>
              <a:gd name="connsiteX11" fmla="*/ 13247 w 21600"/>
              <a:gd name="connsiteY11" fmla="*/ 19737 h 21600"/>
              <a:gd name="connsiteX12" fmla="*/ 10532 w 21600"/>
              <a:gd name="connsiteY12" fmla="*/ 14935 h 21600"/>
              <a:gd name="connsiteX13" fmla="*/ 8485 w 21600"/>
              <a:gd name="connsiteY13" fmla="*/ 21600 h 21600"/>
              <a:gd name="connsiteX14" fmla="*/ 7715 w 21600"/>
              <a:gd name="connsiteY14" fmla="*/ 15627 h 21600"/>
              <a:gd name="connsiteX15" fmla="*/ 4762 w 21600"/>
              <a:gd name="connsiteY15" fmla="*/ 17617 h 21600"/>
              <a:gd name="connsiteX16" fmla="*/ 5667 w 21600"/>
              <a:gd name="connsiteY16" fmla="*/ 13937 h 21600"/>
              <a:gd name="connsiteX17" fmla="*/ 135 w 21600"/>
              <a:gd name="connsiteY17" fmla="*/ 14587 h 21600"/>
              <a:gd name="connsiteX18" fmla="*/ 3722 w 21600"/>
              <a:gd name="connsiteY18" fmla="*/ 11775 h 21600"/>
              <a:gd name="connsiteX19" fmla="*/ 0 w 21600"/>
              <a:gd name="connsiteY19" fmla="*/ 8615 h 21600"/>
              <a:gd name="connsiteX20" fmla="*/ 4627 w 21600"/>
              <a:gd name="connsiteY20" fmla="*/ 7617 h 21600"/>
              <a:gd name="connsiteX21" fmla="*/ 370 w 21600"/>
              <a:gd name="connsiteY21" fmla="*/ 2295 h 21600"/>
              <a:gd name="connsiteX22" fmla="*/ 7312 w 21600"/>
              <a:gd name="connsiteY22" fmla="*/ 6320 h 21600"/>
              <a:gd name="connsiteX23" fmla="*/ 8352 w 21600"/>
              <a:gd name="connsiteY23" fmla="*/ 2295 h 21600"/>
              <a:gd name="connsiteX24" fmla="*/ 10800 w 21600"/>
              <a:gd name="connsiteY24" fmla="*/ 5800 h 21600"/>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695 w 21600"/>
              <a:gd name="connsiteY21" fmla="*/ 4981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4390 w 21600"/>
              <a:gd name="connsiteY21" fmla="*/ 470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4432 w 21600"/>
              <a:gd name="connsiteY18" fmla="*/ 9545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366 w 21166"/>
              <a:gd name="connsiteY0" fmla="*/ 3666 h 17603"/>
              <a:gd name="connsiteX1" fmla="*/ 13311 w 21166"/>
              <a:gd name="connsiteY1" fmla="*/ 0 h 17603"/>
              <a:gd name="connsiteX2" fmla="*/ 13721 w 21166"/>
              <a:gd name="connsiteY2" fmla="*/ 3191 h 17603"/>
              <a:gd name="connsiteX3" fmla="*/ 17946 w 21166"/>
              <a:gd name="connsiteY3" fmla="*/ 2323 h 17603"/>
              <a:gd name="connsiteX4" fmla="*/ 16389 w 21166"/>
              <a:gd name="connsiteY4" fmla="*/ 5514 h 17603"/>
              <a:gd name="connsiteX5" fmla="*/ 20663 w 21166"/>
              <a:gd name="connsiteY5" fmla="*/ 6003 h 17603"/>
              <a:gd name="connsiteX6" fmla="*/ 17173 w 21166"/>
              <a:gd name="connsiteY6" fmla="*/ 8341 h 17603"/>
              <a:gd name="connsiteX7" fmla="*/ 21166 w 21166"/>
              <a:gd name="connsiteY7" fmla="*/ 11156 h 17603"/>
              <a:gd name="connsiteX8" fmla="*/ 17130 w 21166"/>
              <a:gd name="connsiteY8" fmla="*/ 11505 h 17603"/>
              <a:gd name="connsiteX9" fmla="*/ 17711 w 21166"/>
              <a:gd name="connsiteY9" fmla="*/ 15961 h 17603"/>
              <a:gd name="connsiteX10" fmla="*/ 13980 w 21166"/>
              <a:gd name="connsiteY10" fmla="*/ 13384 h 17603"/>
              <a:gd name="connsiteX11" fmla="*/ 12813 w 21166"/>
              <a:gd name="connsiteY11" fmla="*/ 17603 h 17603"/>
              <a:gd name="connsiteX12" fmla="*/ 10280 w 21166"/>
              <a:gd name="connsiteY12" fmla="*/ 13468 h 17603"/>
              <a:gd name="connsiteX13" fmla="*/ 8433 w 21166"/>
              <a:gd name="connsiteY13" fmla="*/ 16473 h 17603"/>
              <a:gd name="connsiteX14" fmla="*/ 7281 w 21166"/>
              <a:gd name="connsiteY14" fmla="*/ 13493 h 17603"/>
              <a:gd name="connsiteX15" fmla="*/ 4328 w 21166"/>
              <a:gd name="connsiteY15" fmla="*/ 15483 h 17603"/>
              <a:gd name="connsiteX16" fmla="*/ 4597 w 21166"/>
              <a:gd name="connsiteY16" fmla="*/ 12409 h 17603"/>
              <a:gd name="connsiteX17" fmla="*/ 65 w 21166"/>
              <a:gd name="connsiteY17" fmla="*/ 12392 h 17603"/>
              <a:gd name="connsiteX18" fmla="*/ 3998 w 21166"/>
              <a:gd name="connsiteY18" fmla="*/ 9545 h 17603"/>
              <a:gd name="connsiteX19" fmla="*/ 0 w 21166"/>
              <a:gd name="connsiteY19" fmla="*/ 6641 h 17603"/>
              <a:gd name="connsiteX20" fmla="*/ 4072 w 21166"/>
              <a:gd name="connsiteY20" fmla="*/ 6180 h 17603"/>
              <a:gd name="connsiteX21" fmla="*/ 3956 w 21166"/>
              <a:gd name="connsiteY21" fmla="*/ 2571 h 17603"/>
              <a:gd name="connsiteX22" fmla="*/ 6878 w 21166"/>
              <a:gd name="connsiteY22" fmla="*/ 4186 h 17603"/>
              <a:gd name="connsiteX23" fmla="*/ 7918 w 21166"/>
              <a:gd name="connsiteY23" fmla="*/ 161 h 17603"/>
              <a:gd name="connsiteX24" fmla="*/ 10366 w 21166"/>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7567 w 21560"/>
              <a:gd name="connsiteY6" fmla="*/ 8341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040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34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4939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4939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5042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5042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483 w 21560"/>
              <a:gd name="connsiteY20" fmla="*/ 5145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8589 h 17603"/>
              <a:gd name="connsiteX19" fmla="*/ 0 w 21560"/>
              <a:gd name="connsiteY19" fmla="*/ 6609 h 17603"/>
              <a:gd name="connsiteX20" fmla="*/ 3483 w 21560"/>
              <a:gd name="connsiteY20" fmla="*/ 5145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6985"/>
              <a:gd name="connsiteX1" fmla="*/ 13705 w 21560"/>
              <a:gd name="connsiteY1" fmla="*/ 0 h 16985"/>
              <a:gd name="connsiteX2" fmla="*/ 14115 w 21560"/>
              <a:gd name="connsiteY2" fmla="*/ 3191 h 16985"/>
              <a:gd name="connsiteX3" fmla="*/ 18340 w 21560"/>
              <a:gd name="connsiteY3" fmla="*/ 2323 h 16985"/>
              <a:gd name="connsiteX4" fmla="*/ 17842 w 21560"/>
              <a:gd name="connsiteY4" fmla="*/ 5274 h 16985"/>
              <a:gd name="connsiteX5" fmla="*/ 21057 w 21560"/>
              <a:gd name="connsiteY5" fmla="*/ 6003 h 16985"/>
              <a:gd name="connsiteX6" fmla="*/ 19054 w 21560"/>
              <a:gd name="connsiteY6" fmla="*/ 8615 h 16985"/>
              <a:gd name="connsiteX7" fmla="*/ 21560 w 21560"/>
              <a:gd name="connsiteY7" fmla="*/ 11156 h 16985"/>
              <a:gd name="connsiteX8" fmla="*/ 17524 w 21560"/>
              <a:gd name="connsiteY8" fmla="*/ 11505 h 16985"/>
              <a:gd name="connsiteX9" fmla="*/ 18105 w 21560"/>
              <a:gd name="connsiteY9" fmla="*/ 15961 h 16985"/>
              <a:gd name="connsiteX10" fmla="*/ 14374 w 21560"/>
              <a:gd name="connsiteY10" fmla="*/ 13384 h 16985"/>
              <a:gd name="connsiteX11" fmla="*/ 12910 w 21560"/>
              <a:gd name="connsiteY11" fmla="*/ 16985 h 16985"/>
              <a:gd name="connsiteX12" fmla="*/ 10674 w 21560"/>
              <a:gd name="connsiteY12" fmla="*/ 13468 h 16985"/>
              <a:gd name="connsiteX13" fmla="*/ 8827 w 21560"/>
              <a:gd name="connsiteY13" fmla="*/ 16473 h 16985"/>
              <a:gd name="connsiteX14" fmla="*/ 7675 w 21560"/>
              <a:gd name="connsiteY14" fmla="*/ 13493 h 16985"/>
              <a:gd name="connsiteX15" fmla="*/ 4722 w 21560"/>
              <a:gd name="connsiteY15" fmla="*/ 15483 h 16985"/>
              <a:gd name="connsiteX16" fmla="*/ 4483 w 21560"/>
              <a:gd name="connsiteY16" fmla="*/ 12512 h 16985"/>
              <a:gd name="connsiteX17" fmla="*/ 459 w 21560"/>
              <a:gd name="connsiteY17" fmla="*/ 12392 h 16985"/>
              <a:gd name="connsiteX18" fmla="*/ 2760 w 21560"/>
              <a:gd name="connsiteY18" fmla="*/ 8589 h 16985"/>
              <a:gd name="connsiteX19" fmla="*/ 0 w 21560"/>
              <a:gd name="connsiteY19" fmla="*/ 6609 h 16985"/>
              <a:gd name="connsiteX20" fmla="*/ 3483 w 21560"/>
              <a:gd name="connsiteY20" fmla="*/ 5145 h 16985"/>
              <a:gd name="connsiteX21" fmla="*/ 3333 w 21560"/>
              <a:gd name="connsiteY21" fmla="*/ 2125 h 16985"/>
              <a:gd name="connsiteX22" fmla="*/ 7272 w 21560"/>
              <a:gd name="connsiteY22" fmla="*/ 4186 h 16985"/>
              <a:gd name="connsiteX23" fmla="*/ 8312 w 21560"/>
              <a:gd name="connsiteY23" fmla="*/ 161 h 16985"/>
              <a:gd name="connsiteX24" fmla="*/ 10760 w 21560"/>
              <a:gd name="connsiteY24" fmla="*/ 3666 h 16985"/>
              <a:gd name="connsiteX0" fmla="*/ 10760 w 21560"/>
              <a:gd name="connsiteY0" fmla="*/ 3666 h 16986"/>
              <a:gd name="connsiteX1" fmla="*/ 13705 w 21560"/>
              <a:gd name="connsiteY1" fmla="*/ 0 h 16986"/>
              <a:gd name="connsiteX2" fmla="*/ 14115 w 21560"/>
              <a:gd name="connsiteY2" fmla="*/ 3191 h 16986"/>
              <a:gd name="connsiteX3" fmla="*/ 18340 w 21560"/>
              <a:gd name="connsiteY3" fmla="*/ 2323 h 16986"/>
              <a:gd name="connsiteX4" fmla="*/ 17842 w 21560"/>
              <a:gd name="connsiteY4" fmla="*/ 5274 h 16986"/>
              <a:gd name="connsiteX5" fmla="*/ 21057 w 21560"/>
              <a:gd name="connsiteY5" fmla="*/ 6003 h 16986"/>
              <a:gd name="connsiteX6" fmla="*/ 19054 w 21560"/>
              <a:gd name="connsiteY6" fmla="*/ 8615 h 16986"/>
              <a:gd name="connsiteX7" fmla="*/ 21560 w 21560"/>
              <a:gd name="connsiteY7" fmla="*/ 11156 h 16986"/>
              <a:gd name="connsiteX8" fmla="*/ 17524 w 21560"/>
              <a:gd name="connsiteY8" fmla="*/ 11505 h 16986"/>
              <a:gd name="connsiteX9" fmla="*/ 18105 w 21560"/>
              <a:gd name="connsiteY9" fmla="*/ 15961 h 16986"/>
              <a:gd name="connsiteX10" fmla="*/ 14374 w 21560"/>
              <a:gd name="connsiteY10" fmla="*/ 13384 h 16986"/>
              <a:gd name="connsiteX11" fmla="*/ 12910 w 21560"/>
              <a:gd name="connsiteY11" fmla="*/ 16985 h 16986"/>
              <a:gd name="connsiteX12" fmla="*/ 10674 w 21560"/>
              <a:gd name="connsiteY12" fmla="*/ 13468 h 16986"/>
              <a:gd name="connsiteX13" fmla="*/ 8827 w 21560"/>
              <a:gd name="connsiteY13" fmla="*/ 16473 h 16986"/>
              <a:gd name="connsiteX14" fmla="*/ 7675 w 21560"/>
              <a:gd name="connsiteY14" fmla="*/ 13493 h 16986"/>
              <a:gd name="connsiteX15" fmla="*/ 4722 w 21560"/>
              <a:gd name="connsiteY15" fmla="*/ 15483 h 16986"/>
              <a:gd name="connsiteX16" fmla="*/ 4483 w 21560"/>
              <a:gd name="connsiteY16" fmla="*/ 12512 h 16986"/>
              <a:gd name="connsiteX17" fmla="*/ 459 w 21560"/>
              <a:gd name="connsiteY17" fmla="*/ 12392 h 16986"/>
              <a:gd name="connsiteX18" fmla="*/ 2760 w 21560"/>
              <a:gd name="connsiteY18" fmla="*/ 8589 h 16986"/>
              <a:gd name="connsiteX19" fmla="*/ 0 w 21560"/>
              <a:gd name="connsiteY19" fmla="*/ 6609 h 16986"/>
              <a:gd name="connsiteX20" fmla="*/ 3483 w 21560"/>
              <a:gd name="connsiteY20" fmla="*/ 5145 h 16986"/>
              <a:gd name="connsiteX21" fmla="*/ 3333 w 21560"/>
              <a:gd name="connsiteY21" fmla="*/ 2125 h 16986"/>
              <a:gd name="connsiteX22" fmla="*/ 7272 w 21560"/>
              <a:gd name="connsiteY22" fmla="*/ 4186 h 16986"/>
              <a:gd name="connsiteX23" fmla="*/ 8312 w 21560"/>
              <a:gd name="connsiteY23" fmla="*/ 161 h 16986"/>
              <a:gd name="connsiteX24" fmla="*/ 10760 w 21560"/>
              <a:gd name="connsiteY24" fmla="*/ 3666 h 16986"/>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674 w 21560"/>
              <a:gd name="connsiteY12" fmla="*/ 13468 h 16988"/>
              <a:gd name="connsiteX13" fmla="*/ 8827 w 21560"/>
              <a:gd name="connsiteY13" fmla="*/ 16473 h 16988"/>
              <a:gd name="connsiteX14" fmla="*/ 7675 w 21560"/>
              <a:gd name="connsiteY14" fmla="*/ 1349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716 w 21560"/>
              <a:gd name="connsiteY12" fmla="*/ 13983 h 16988"/>
              <a:gd name="connsiteX13" fmla="*/ 8827 w 21560"/>
              <a:gd name="connsiteY13" fmla="*/ 16473 h 16988"/>
              <a:gd name="connsiteX14" fmla="*/ 7675 w 21560"/>
              <a:gd name="connsiteY14" fmla="*/ 1349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560" h="16988">
                <a:moveTo>
                  <a:pt x="10760" y="3666"/>
                </a:moveTo>
                <a:lnTo>
                  <a:pt x="13705" y="0"/>
                </a:lnTo>
                <a:cubicBezTo>
                  <a:pt x="13678" y="-21"/>
                  <a:pt x="14101" y="3212"/>
                  <a:pt x="14115" y="3191"/>
                </a:cubicBezTo>
                <a:lnTo>
                  <a:pt x="18340" y="2323"/>
                </a:lnTo>
                <a:lnTo>
                  <a:pt x="17842" y="5274"/>
                </a:lnTo>
                <a:lnTo>
                  <a:pt x="21057" y="6003"/>
                </a:lnTo>
                <a:lnTo>
                  <a:pt x="19054" y="8615"/>
                </a:lnTo>
                <a:lnTo>
                  <a:pt x="21560" y="11156"/>
                </a:lnTo>
                <a:lnTo>
                  <a:pt x="17524" y="11505"/>
                </a:lnTo>
                <a:cubicBezTo>
                  <a:pt x="17718" y="12990"/>
                  <a:pt x="17911" y="14476"/>
                  <a:pt x="18105" y="15961"/>
                </a:cubicBezTo>
                <a:lnTo>
                  <a:pt x="14586" y="13933"/>
                </a:lnTo>
                <a:cubicBezTo>
                  <a:pt x="14098" y="15133"/>
                  <a:pt x="12974" y="17089"/>
                  <a:pt x="12910" y="16985"/>
                </a:cubicBezTo>
                <a:cubicBezTo>
                  <a:pt x="12928" y="17048"/>
                  <a:pt x="11461" y="15155"/>
                  <a:pt x="10716" y="13983"/>
                </a:cubicBezTo>
                <a:lnTo>
                  <a:pt x="8827" y="16473"/>
                </a:lnTo>
                <a:cubicBezTo>
                  <a:pt x="8815" y="16355"/>
                  <a:pt x="7604" y="13922"/>
                  <a:pt x="7633" y="13973"/>
                </a:cubicBezTo>
                <a:cubicBezTo>
                  <a:pt x="7638" y="13970"/>
                  <a:pt x="4812" y="15569"/>
                  <a:pt x="4722" y="15483"/>
                </a:cubicBezTo>
                <a:cubicBezTo>
                  <a:pt x="4704" y="15520"/>
                  <a:pt x="4443" y="12404"/>
                  <a:pt x="4483" y="12512"/>
                </a:cubicBezTo>
                <a:lnTo>
                  <a:pt x="459" y="12392"/>
                </a:lnTo>
                <a:lnTo>
                  <a:pt x="2760" y="8589"/>
                </a:lnTo>
                <a:lnTo>
                  <a:pt x="0" y="6609"/>
                </a:lnTo>
                <a:cubicBezTo>
                  <a:pt x="130" y="6692"/>
                  <a:pt x="3532" y="5193"/>
                  <a:pt x="3483" y="5145"/>
                </a:cubicBezTo>
                <a:cubicBezTo>
                  <a:pt x="3518" y="5263"/>
                  <a:pt x="3335" y="2114"/>
                  <a:pt x="3333" y="2125"/>
                </a:cubicBezTo>
                <a:cubicBezTo>
                  <a:pt x="3384" y="2128"/>
                  <a:pt x="6298" y="3648"/>
                  <a:pt x="7272" y="4186"/>
                </a:cubicBezTo>
                <a:lnTo>
                  <a:pt x="8312" y="161"/>
                </a:lnTo>
                <a:lnTo>
                  <a:pt x="10760" y="3666"/>
                </a:lnTo>
                <a:close/>
              </a:path>
            </a:pathLst>
          </a:custGeom>
          <a:solidFill>
            <a:srgbClr val="00ABCF"/>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br>
              <a:rPr lang="en-US" sz="2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Adaptation</a:t>
            </a:r>
            <a:endParaRPr lang="en-US" sz="1600" b="1" dirty="0">
              <a:latin typeface="Arial" panose="020B0604020202020204" pitchFamily="34" charset="0"/>
              <a:cs typeface="Arial" panose="020B0604020202020204" pitchFamily="34" charset="0"/>
            </a:endParaRPr>
          </a:p>
          <a:p>
            <a:pPr algn="ctr">
              <a:spcBef>
                <a:spcPts val="500"/>
              </a:spcBef>
            </a:pPr>
            <a:r>
              <a:rPr lang="en-US" sz="1600" dirty="0">
                <a:solidFill>
                  <a:schemeClr val="bg1"/>
                </a:solidFill>
                <a:latin typeface="Arial" panose="020B0604020202020204" pitchFamily="34" charset="0"/>
                <a:cs typeface="Arial" panose="020B0604020202020204" pitchFamily="34" charset="0"/>
              </a:rPr>
              <a:t>The female’s mouth parts are very</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small and there is an anesthetic in the</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saliva which means we don’t feel it!</a:t>
            </a:r>
          </a:p>
          <a:p>
            <a:pPr algn="ctr">
              <a:spcBef>
                <a:spcPts val="500"/>
              </a:spcBef>
            </a:pPr>
            <a:r>
              <a:rPr lang="en-US" sz="1600" dirty="0">
                <a:solidFill>
                  <a:schemeClr val="bg1"/>
                </a:solidFill>
                <a:latin typeface="Arial" panose="020B0604020202020204" pitchFamily="34" charset="0"/>
                <a:cs typeface="Arial" panose="020B0604020202020204" pitchFamily="34" charset="0"/>
              </a:rPr>
              <a:t>They also have the ability to land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on humans without us noticing them.</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These adaptations ensure the</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female gets a good meal of</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blood without us noticing. </a:t>
            </a:r>
          </a:p>
          <a:p>
            <a:pPr algn="ct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8563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794D438-1EE4-1A41-BE9C-4984AAE9A90D}"/>
              </a:ext>
            </a:extLst>
          </p:cNvPr>
          <p:cNvSpPr txBox="1"/>
          <p:nvPr/>
        </p:nvSpPr>
        <p:spPr>
          <a:xfrm>
            <a:off x="7645688" y="1137330"/>
            <a:ext cx="3559175" cy="4804183"/>
          </a:xfrm>
          <a:prstGeom prst="rect">
            <a:avLst/>
          </a:prstGeom>
          <a:noFill/>
        </p:spPr>
        <p:txBody>
          <a:bodyPr wrap="square">
            <a:noAutofit/>
          </a:bodyPr>
          <a:lstStyle/>
          <a:p>
            <a:pPr>
              <a:spcBef>
                <a:spcPts val="1500"/>
              </a:spcBef>
            </a:pPr>
            <a:r>
              <a:rPr lang="en-GB" sz="1900" dirty="0">
                <a:solidFill>
                  <a:srgbClr val="63666A"/>
                </a:solidFill>
                <a:latin typeface="Arial" panose="020B0604020202020204" pitchFamily="34" charset="0"/>
                <a:cs typeface="Arial" panose="020B0604020202020204" pitchFamily="34" charset="0"/>
              </a:rPr>
              <a:t>Histamine also sends a signal to the nerves near this swelling that tell our brain to itch.</a:t>
            </a:r>
          </a:p>
          <a:p>
            <a:pPr>
              <a:spcBef>
                <a:spcPts val="1500"/>
              </a:spcBef>
            </a:pPr>
            <a:r>
              <a:rPr lang="en-GB" sz="1900" dirty="0">
                <a:solidFill>
                  <a:srgbClr val="63666A"/>
                </a:solidFill>
                <a:latin typeface="Arial" panose="020B0604020202020204" pitchFamily="34" charset="0"/>
                <a:cs typeface="Arial" panose="020B0604020202020204" pitchFamily="34" charset="0"/>
              </a:rPr>
              <a:t>The worst thing you can do when you have a mosquito bite is to scratch it. Scratching causes more histamine to be released, which inflames the skin more and makes the bump even bigger! </a:t>
            </a:r>
          </a:p>
          <a:p>
            <a:pPr>
              <a:spcBef>
                <a:spcPts val="1500"/>
              </a:spcBef>
            </a:pPr>
            <a:r>
              <a:rPr lang="en-GB" sz="1900" dirty="0">
                <a:solidFill>
                  <a:srgbClr val="63666A"/>
                </a:solidFill>
                <a:latin typeface="Arial" panose="020B0604020202020204" pitchFamily="34" charset="0"/>
                <a:cs typeface="Arial" panose="020B0604020202020204" pitchFamily="34" charset="0"/>
              </a:rPr>
              <a:t>Instead, you should cool the area or apply a menthol or hydrocortisone cream to relieve the itch.</a:t>
            </a:r>
          </a:p>
        </p:txBody>
      </p:sp>
      <p:pic>
        <p:nvPicPr>
          <p:cNvPr id="3" name="Picture 2" descr="A close-up of a person holding the hands together&#10;&#10;Description automatically generated with low confidence">
            <a:extLst>
              <a:ext uri="{FF2B5EF4-FFF2-40B4-BE49-F238E27FC236}">
                <a16:creationId xmlns:a16="http://schemas.microsoft.com/office/drawing/2014/main" id="{1E164754-5BF0-EE42-ADB4-3113B2F02B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9900" y="454025"/>
            <a:ext cx="6498084" cy="5943600"/>
          </a:xfrm>
          <a:prstGeom prst="rect">
            <a:avLst/>
          </a:prstGeom>
        </p:spPr>
      </p:pic>
    </p:spTree>
    <p:extLst>
      <p:ext uri="{BB962C8B-B14F-4D97-AF65-F5344CB8AC3E}">
        <p14:creationId xmlns:p14="http://schemas.microsoft.com/office/powerpoint/2010/main" val="177317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lion standing on a white background&#10;&#10;Description automatically generated with medium confidence">
            <a:extLst>
              <a:ext uri="{FF2B5EF4-FFF2-40B4-BE49-F238E27FC236}">
                <a16:creationId xmlns:a16="http://schemas.microsoft.com/office/drawing/2014/main" id="{5D3902E4-8007-CD40-944B-706AF07F3F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95203" y="1352003"/>
            <a:ext cx="2930148" cy="2524283"/>
          </a:xfrm>
          <a:prstGeom prst="rect">
            <a:avLst/>
          </a:prstGeom>
        </p:spPr>
      </p:pic>
      <p:pic>
        <p:nvPicPr>
          <p:cNvPr id="11" name="Picture 10" descr="A turtle with its mouth open&#10;&#10;Description automatically generated with medium confidence">
            <a:extLst>
              <a:ext uri="{FF2B5EF4-FFF2-40B4-BE49-F238E27FC236}">
                <a16:creationId xmlns:a16="http://schemas.microsoft.com/office/drawing/2014/main" id="{2C959662-C853-C549-89B4-4599E3267CB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507397" y="3723671"/>
            <a:ext cx="3249564" cy="1874028"/>
          </a:xfrm>
          <a:prstGeom prst="rect">
            <a:avLst/>
          </a:prstGeom>
        </p:spPr>
      </p:pic>
      <p:pic>
        <p:nvPicPr>
          <p:cNvPr id="13" name="Picture 12" descr="A picture containing arthropod, invertebrate, scorpion&#10;&#10;Description automatically generated">
            <a:extLst>
              <a:ext uri="{FF2B5EF4-FFF2-40B4-BE49-F238E27FC236}">
                <a16:creationId xmlns:a16="http://schemas.microsoft.com/office/drawing/2014/main" id="{A91943C7-CED3-6847-AAFF-B23EB374EB8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19717" y="4211380"/>
            <a:ext cx="1531986" cy="1398082"/>
          </a:xfrm>
          <a:prstGeom prst="rect">
            <a:avLst/>
          </a:prstGeom>
        </p:spPr>
      </p:pic>
      <p:pic>
        <p:nvPicPr>
          <p:cNvPr id="17" name="Picture 16" descr="A picture containing fish, shark, outdoor&#10;&#10;Description automatically generated">
            <a:extLst>
              <a:ext uri="{FF2B5EF4-FFF2-40B4-BE49-F238E27FC236}">
                <a16:creationId xmlns:a16="http://schemas.microsoft.com/office/drawing/2014/main" id="{7B4FDD8B-B554-B140-A904-FACF0379C7A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346069" y="1738850"/>
            <a:ext cx="3471277" cy="1531091"/>
          </a:xfrm>
          <a:prstGeom prst="rect">
            <a:avLst/>
          </a:prstGeom>
        </p:spPr>
      </p:pic>
      <p:pic>
        <p:nvPicPr>
          <p:cNvPr id="19" name="Picture 18" descr="A close up of a bug&#10;&#10;Description automatically generated with medium confidence">
            <a:extLst>
              <a:ext uri="{FF2B5EF4-FFF2-40B4-BE49-F238E27FC236}">
                <a16:creationId xmlns:a16="http://schemas.microsoft.com/office/drawing/2014/main" id="{7CEF0271-87F7-3C42-9472-0F0E1BA8251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44007" y="2434514"/>
            <a:ext cx="883406" cy="582744"/>
          </a:xfrm>
          <a:prstGeom prst="rect">
            <a:avLst/>
          </a:prstGeom>
        </p:spPr>
      </p:pic>
      <p:pic>
        <p:nvPicPr>
          <p:cNvPr id="21" name="Picture 20" descr="A snake coiled up&#10;&#10;Description automatically generated with low confidence">
            <a:extLst>
              <a:ext uri="{FF2B5EF4-FFF2-40B4-BE49-F238E27FC236}">
                <a16:creationId xmlns:a16="http://schemas.microsoft.com/office/drawing/2014/main" id="{463D6FAD-9137-F94E-8A94-FAD6318CBD2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886416" y="4243855"/>
            <a:ext cx="2331901" cy="1256096"/>
          </a:xfrm>
          <a:prstGeom prst="rect">
            <a:avLst/>
          </a:prstGeom>
        </p:spPr>
      </p:pic>
      <p:sp>
        <p:nvSpPr>
          <p:cNvPr id="6" name="TextBox 5">
            <a:extLst>
              <a:ext uri="{FF2B5EF4-FFF2-40B4-BE49-F238E27FC236}">
                <a16:creationId xmlns:a16="http://schemas.microsoft.com/office/drawing/2014/main" id="{8D31B8E9-AE5E-8942-8A4B-815165B93FCC}"/>
              </a:ext>
            </a:extLst>
          </p:cNvPr>
          <p:cNvSpPr txBox="1"/>
          <p:nvPr/>
        </p:nvSpPr>
        <p:spPr>
          <a:xfrm>
            <a:off x="0" y="853480"/>
            <a:ext cx="12192000" cy="482440"/>
          </a:xfrm>
          <a:prstGeom prst="rect">
            <a:avLst/>
          </a:prstGeom>
          <a:noFill/>
        </p:spPr>
        <p:txBody>
          <a:bodyPr wrap="square" rtlCol="0">
            <a:spAutoFit/>
          </a:bodyPr>
          <a:lstStyle/>
          <a:p>
            <a:pPr algn="ctr">
              <a:lnSpc>
                <a:spcPts val="3000"/>
              </a:lnSpc>
            </a:pPr>
            <a:r>
              <a:rPr lang="en-US" sz="2500" dirty="0">
                <a:solidFill>
                  <a:srgbClr val="63666A"/>
                </a:solidFill>
                <a:latin typeface="Arial" panose="020B0604020202020204" pitchFamily="34" charset="0"/>
                <a:cs typeface="Arial" panose="020B0604020202020204" pitchFamily="34" charset="0"/>
              </a:rPr>
              <a:t>Which of these do you think is the </a:t>
            </a:r>
            <a:r>
              <a:rPr lang="en-US" sz="2500" b="1" dirty="0">
                <a:solidFill>
                  <a:srgbClr val="63666A"/>
                </a:solidFill>
                <a:latin typeface="Arial" panose="020B0604020202020204" pitchFamily="34" charset="0"/>
                <a:cs typeface="Arial" panose="020B0604020202020204" pitchFamily="34" charset="0"/>
              </a:rPr>
              <a:t>deadliest creature </a:t>
            </a:r>
            <a:r>
              <a:rPr lang="en-US" sz="2500" dirty="0">
                <a:solidFill>
                  <a:srgbClr val="63666A"/>
                </a:solidFill>
                <a:latin typeface="Arial" panose="020B0604020202020204" pitchFamily="34" charset="0"/>
                <a:cs typeface="Arial" panose="020B0604020202020204" pitchFamily="34" charset="0"/>
              </a:rPr>
              <a:t>in the world?</a:t>
            </a:r>
          </a:p>
        </p:txBody>
      </p:sp>
      <p:sp>
        <p:nvSpPr>
          <p:cNvPr id="23" name="TextBox 22">
            <a:extLst>
              <a:ext uri="{FF2B5EF4-FFF2-40B4-BE49-F238E27FC236}">
                <a16:creationId xmlns:a16="http://schemas.microsoft.com/office/drawing/2014/main" id="{B64BE9AB-45D4-054C-9A2D-DE8A6550FA4B}"/>
              </a:ext>
            </a:extLst>
          </p:cNvPr>
          <p:cNvSpPr txBox="1"/>
          <p:nvPr/>
        </p:nvSpPr>
        <p:spPr>
          <a:xfrm>
            <a:off x="2361203" y="3677172"/>
            <a:ext cx="698459" cy="398271"/>
          </a:xfrm>
          <a:prstGeom prst="rect">
            <a:avLst/>
          </a:prstGeom>
          <a:noFill/>
        </p:spPr>
        <p:txBody>
          <a:bodyPr wrap="square">
            <a:noAutofit/>
          </a:bodyPr>
          <a:lstStyle/>
          <a:p>
            <a:r>
              <a:rPr lang="en-US" sz="1800" b="1" dirty="0">
                <a:solidFill>
                  <a:srgbClr val="00ABCF"/>
                </a:solidFill>
                <a:latin typeface="Arial" panose="020B0604020202020204" pitchFamily="34" charset="0"/>
                <a:cs typeface="Arial" panose="020B0604020202020204" pitchFamily="34" charset="0"/>
              </a:rPr>
              <a:t>Lion</a:t>
            </a:r>
          </a:p>
        </p:txBody>
      </p:sp>
      <p:sp>
        <p:nvSpPr>
          <p:cNvPr id="25" name="TextBox 24">
            <a:extLst>
              <a:ext uri="{FF2B5EF4-FFF2-40B4-BE49-F238E27FC236}">
                <a16:creationId xmlns:a16="http://schemas.microsoft.com/office/drawing/2014/main" id="{02A7B63C-8D29-CB4D-86CC-66FDFAD70D90}"/>
              </a:ext>
            </a:extLst>
          </p:cNvPr>
          <p:cNvSpPr txBox="1"/>
          <p:nvPr/>
        </p:nvSpPr>
        <p:spPr>
          <a:xfrm>
            <a:off x="2565242" y="5612757"/>
            <a:ext cx="988841" cy="398271"/>
          </a:xfrm>
          <a:prstGeom prst="rect">
            <a:avLst/>
          </a:prstGeom>
          <a:noFill/>
        </p:spPr>
        <p:txBody>
          <a:bodyPr wrap="square">
            <a:noAutofit/>
          </a:bodyPr>
          <a:lstStyle/>
          <a:p>
            <a:r>
              <a:rPr lang="en-US" sz="1800" b="1" dirty="0">
                <a:solidFill>
                  <a:srgbClr val="00ABCF"/>
                </a:solidFill>
                <a:latin typeface="Arial" panose="020B0604020202020204" pitchFamily="34" charset="0"/>
                <a:cs typeface="Arial" panose="020B0604020202020204" pitchFamily="34" charset="0"/>
              </a:rPr>
              <a:t>Snake</a:t>
            </a:r>
          </a:p>
        </p:txBody>
      </p:sp>
      <p:sp>
        <p:nvSpPr>
          <p:cNvPr id="26" name="TextBox 25">
            <a:extLst>
              <a:ext uri="{FF2B5EF4-FFF2-40B4-BE49-F238E27FC236}">
                <a16:creationId xmlns:a16="http://schemas.microsoft.com/office/drawing/2014/main" id="{565C7EAD-5DF2-3042-9016-59F5567CE053}"/>
              </a:ext>
            </a:extLst>
          </p:cNvPr>
          <p:cNvSpPr txBox="1"/>
          <p:nvPr/>
        </p:nvSpPr>
        <p:spPr>
          <a:xfrm>
            <a:off x="5352311" y="3200737"/>
            <a:ext cx="1325271" cy="398271"/>
          </a:xfrm>
          <a:prstGeom prst="rect">
            <a:avLst/>
          </a:prstGeom>
          <a:noFill/>
        </p:spPr>
        <p:txBody>
          <a:bodyPr wrap="square">
            <a:noAutofit/>
          </a:bodyPr>
          <a:lstStyle/>
          <a:p>
            <a:r>
              <a:rPr lang="en-US" sz="1800" b="1" dirty="0">
                <a:solidFill>
                  <a:srgbClr val="00ABCF"/>
                </a:solidFill>
                <a:latin typeface="Arial" panose="020B0604020202020204" pitchFamily="34" charset="0"/>
                <a:cs typeface="Arial" panose="020B0604020202020204" pitchFamily="34" charset="0"/>
              </a:rPr>
              <a:t>Mosquito</a:t>
            </a:r>
          </a:p>
        </p:txBody>
      </p:sp>
      <p:sp>
        <p:nvSpPr>
          <p:cNvPr id="27" name="TextBox 26">
            <a:extLst>
              <a:ext uri="{FF2B5EF4-FFF2-40B4-BE49-F238E27FC236}">
                <a16:creationId xmlns:a16="http://schemas.microsoft.com/office/drawing/2014/main" id="{D82202B5-0270-E34F-A3B3-4C19D1FA7DAD}"/>
              </a:ext>
            </a:extLst>
          </p:cNvPr>
          <p:cNvSpPr txBox="1"/>
          <p:nvPr/>
        </p:nvSpPr>
        <p:spPr>
          <a:xfrm>
            <a:off x="5378190" y="5612757"/>
            <a:ext cx="1273513" cy="398271"/>
          </a:xfrm>
          <a:prstGeom prst="rect">
            <a:avLst/>
          </a:prstGeom>
          <a:noFill/>
        </p:spPr>
        <p:txBody>
          <a:bodyPr wrap="square">
            <a:noAutofit/>
          </a:bodyPr>
          <a:lstStyle/>
          <a:p>
            <a:r>
              <a:rPr lang="en-US" sz="1800" b="1" dirty="0">
                <a:solidFill>
                  <a:srgbClr val="00ABCF"/>
                </a:solidFill>
                <a:latin typeface="Arial" panose="020B0604020202020204" pitchFamily="34" charset="0"/>
                <a:cs typeface="Arial" panose="020B0604020202020204" pitchFamily="34" charset="0"/>
              </a:rPr>
              <a:t>Scorpion</a:t>
            </a:r>
          </a:p>
        </p:txBody>
      </p:sp>
      <p:sp>
        <p:nvSpPr>
          <p:cNvPr id="28" name="TextBox 27">
            <a:extLst>
              <a:ext uri="{FF2B5EF4-FFF2-40B4-BE49-F238E27FC236}">
                <a16:creationId xmlns:a16="http://schemas.microsoft.com/office/drawing/2014/main" id="{E21DA9A3-CAD6-7A4C-8830-5F198F30B55F}"/>
              </a:ext>
            </a:extLst>
          </p:cNvPr>
          <p:cNvSpPr txBox="1"/>
          <p:nvPr/>
        </p:nvSpPr>
        <p:spPr>
          <a:xfrm>
            <a:off x="8827799" y="3200737"/>
            <a:ext cx="885324" cy="398271"/>
          </a:xfrm>
          <a:prstGeom prst="rect">
            <a:avLst/>
          </a:prstGeom>
          <a:noFill/>
        </p:spPr>
        <p:txBody>
          <a:bodyPr wrap="square">
            <a:noAutofit/>
          </a:bodyPr>
          <a:lstStyle/>
          <a:p>
            <a:r>
              <a:rPr lang="en-US" sz="1800" b="1" dirty="0">
                <a:solidFill>
                  <a:srgbClr val="00ABCF"/>
                </a:solidFill>
                <a:latin typeface="Arial" panose="020B0604020202020204" pitchFamily="34" charset="0"/>
                <a:cs typeface="Arial" panose="020B0604020202020204" pitchFamily="34" charset="0"/>
              </a:rPr>
              <a:t>Shark</a:t>
            </a:r>
          </a:p>
        </p:txBody>
      </p:sp>
      <p:sp>
        <p:nvSpPr>
          <p:cNvPr id="29" name="TextBox 28">
            <a:extLst>
              <a:ext uri="{FF2B5EF4-FFF2-40B4-BE49-F238E27FC236}">
                <a16:creationId xmlns:a16="http://schemas.microsoft.com/office/drawing/2014/main" id="{D3E66840-414C-0743-94C2-926F5641E671}"/>
              </a:ext>
            </a:extLst>
          </p:cNvPr>
          <p:cNvSpPr txBox="1"/>
          <p:nvPr/>
        </p:nvSpPr>
        <p:spPr>
          <a:xfrm>
            <a:off x="8758787" y="5612757"/>
            <a:ext cx="1247633" cy="398271"/>
          </a:xfrm>
          <a:prstGeom prst="rect">
            <a:avLst/>
          </a:prstGeom>
          <a:noFill/>
        </p:spPr>
        <p:txBody>
          <a:bodyPr wrap="square">
            <a:noAutofit/>
          </a:bodyPr>
          <a:lstStyle/>
          <a:p>
            <a:r>
              <a:rPr lang="en-US" sz="1800" b="1" dirty="0">
                <a:solidFill>
                  <a:srgbClr val="00ABCF"/>
                </a:solidFill>
                <a:latin typeface="Arial" panose="020B0604020202020204" pitchFamily="34" charset="0"/>
                <a:cs typeface="Arial" panose="020B0604020202020204" pitchFamily="34" charset="0"/>
              </a:rPr>
              <a:t>Crocodile</a:t>
            </a:r>
          </a:p>
        </p:txBody>
      </p:sp>
    </p:spTree>
    <p:extLst>
      <p:ext uri="{BB962C8B-B14F-4D97-AF65-F5344CB8AC3E}">
        <p14:creationId xmlns:p14="http://schemas.microsoft.com/office/powerpoint/2010/main" val="10294004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51E66A7-6906-DB49-8001-ADD2C0167995}"/>
              </a:ext>
            </a:extLst>
          </p:cNvPr>
          <p:cNvSpPr txBox="1"/>
          <p:nvPr/>
        </p:nvSpPr>
        <p:spPr>
          <a:xfrm>
            <a:off x="1236663" y="2851807"/>
            <a:ext cx="4859337" cy="3970318"/>
          </a:xfrm>
          <a:prstGeom prst="rect">
            <a:avLst/>
          </a:prstGeom>
          <a:noFill/>
        </p:spPr>
        <p:txBody>
          <a:bodyPr wrap="square">
            <a:noAutofit/>
          </a:bodyPr>
          <a:lstStyle/>
          <a:p>
            <a:pPr>
              <a:spcBef>
                <a:spcPts val="1500"/>
              </a:spcBef>
            </a:pPr>
            <a:r>
              <a:rPr lang="en-GB" b="1" dirty="0">
                <a:solidFill>
                  <a:srgbClr val="00ABCF"/>
                </a:solidFill>
                <a:latin typeface="Arial" panose="020B0604020202020204" pitchFamily="34" charset="0"/>
                <a:cs typeface="Arial" panose="020B0604020202020204" pitchFamily="34" charset="0"/>
              </a:rPr>
              <a:t>From a distance:</a:t>
            </a:r>
          </a:p>
          <a:p>
            <a:pPr marL="215900" indent="-215900">
              <a:spcBef>
                <a:spcPts val="10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Smells we produce from our sweat, in particular the smell of lactic acid and ammonia. Bacteria on our skin break</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our sweat down which causes this characteristic smell.</a:t>
            </a:r>
          </a:p>
          <a:p>
            <a:pPr marL="215900" indent="-215900">
              <a:spcBef>
                <a:spcPts val="10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The carbon dioxide we breathe out (the larger you are, the more you exhale).</a:t>
            </a:r>
          </a:p>
        </p:txBody>
      </p:sp>
      <p:sp>
        <p:nvSpPr>
          <p:cNvPr id="10" name="TextBox 9">
            <a:extLst>
              <a:ext uri="{FF2B5EF4-FFF2-40B4-BE49-F238E27FC236}">
                <a16:creationId xmlns:a16="http://schemas.microsoft.com/office/drawing/2014/main" id="{E2587F06-CFFD-AA4A-BBCD-576E4EB28237}"/>
              </a:ext>
            </a:extLst>
          </p:cNvPr>
          <p:cNvSpPr txBox="1"/>
          <p:nvPr/>
        </p:nvSpPr>
        <p:spPr>
          <a:xfrm>
            <a:off x="0" y="7881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How do mosquitoes find you?</a:t>
            </a:r>
          </a:p>
        </p:txBody>
      </p:sp>
      <p:sp>
        <p:nvSpPr>
          <p:cNvPr id="6" name="TextBox 5">
            <a:extLst>
              <a:ext uri="{FF2B5EF4-FFF2-40B4-BE49-F238E27FC236}">
                <a16:creationId xmlns:a16="http://schemas.microsoft.com/office/drawing/2014/main" id="{A06F8ADD-865A-EA42-A0F3-77DCB9FFBBE4}"/>
              </a:ext>
            </a:extLst>
          </p:cNvPr>
          <p:cNvSpPr txBox="1"/>
          <p:nvPr/>
        </p:nvSpPr>
        <p:spPr>
          <a:xfrm>
            <a:off x="6081656" y="2851807"/>
            <a:ext cx="5083907" cy="3124881"/>
          </a:xfrm>
          <a:prstGeom prst="rect">
            <a:avLst/>
          </a:prstGeom>
          <a:noFill/>
        </p:spPr>
        <p:txBody>
          <a:bodyPr wrap="square">
            <a:noAutofit/>
          </a:bodyPr>
          <a:lstStyle/>
          <a:p>
            <a:pPr>
              <a:spcBef>
                <a:spcPts val="1000"/>
              </a:spcBef>
              <a:buClr>
                <a:srgbClr val="996017"/>
              </a:buClr>
            </a:pPr>
            <a:r>
              <a:rPr lang="en-GB" b="1" dirty="0">
                <a:solidFill>
                  <a:srgbClr val="00ABCF"/>
                </a:solidFill>
                <a:latin typeface="Arial" panose="020B0604020202020204" pitchFamily="34" charset="0"/>
                <a:cs typeface="Arial" panose="020B0604020202020204" pitchFamily="34" charset="0"/>
              </a:rPr>
              <a:t>From close range:</a:t>
            </a:r>
          </a:p>
          <a:p>
            <a:pPr marL="285750" indent="-285750">
              <a:spcBef>
                <a:spcPts val="10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Heat from our bodies.</a:t>
            </a:r>
          </a:p>
          <a:p>
            <a:pPr marL="266700" indent="-266700">
              <a:spcBef>
                <a:spcPts val="10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The pH (acidity level) and composition of our skin microflora, which is partly determined</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by our genes.</a:t>
            </a:r>
          </a:p>
          <a:p>
            <a:pPr marL="266700" indent="-266700">
              <a:spcBef>
                <a:spcPts val="10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Contrasting dark and light coloured clothing (such as black and white), make you easier to spot! This only applies to mosquitoes who bite during the day.</a:t>
            </a:r>
          </a:p>
        </p:txBody>
      </p:sp>
      <p:sp>
        <p:nvSpPr>
          <p:cNvPr id="7" name="TextBox 6">
            <a:extLst>
              <a:ext uri="{FF2B5EF4-FFF2-40B4-BE49-F238E27FC236}">
                <a16:creationId xmlns:a16="http://schemas.microsoft.com/office/drawing/2014/main" id="{DBC96684-F759-8047-98D7-F26762090728}"/>
              </a:ext>
            </a:extLst>
          </p:cNvPr>
          <p:cNvSpPr txBox="1"/>
          <p:nvPr/>
        </p:nvSpPr>
        <p:spPr>
          <a:xfrm>
            <a:off x="1236664" y="1521567"/>
            <a:ext cx="6742924" cy="685605"/>
          </a:xfrm>
          <a:prstGeom prst="rect">
            <a:avLst/>
          </a:prstGeom>
          <a:noFill/>
        </p:spPr>
        <p:txBody>
          <a:bodyPr wrap="square">
            <a:noAutofit/>
          </a:bodyPr>
          <a:lstStyle/>
          <a:p>
            <a:pPr>
              <a:spcBef>
                <a:spcPts val="1500"/>
              </a:spcBef>
            </a:pPr>
            <a:r>
              <a:rPr lang="en-GB" dirty="0">
                <a:solidFill>
                  <a:srgbClr val="63666A"/>
                </a:solidFill>
                <a:latin typeface="Arial" panose="020B0604020202020204" pitchFamily="34" charset="0"/>
                <a:cs typeface="Arial" panose="020B0604020202020204" pitchFamily="34" charset="0"/>
              </a:rPr>
              <a:t>Only </a:t>
            </a:r>
            <a:r>
              <a:rPr lang="en-GB" b="1" dirty="0">
                <a:solidFill>
                  <a:srgbClr val="63666A"/>
                </a:solidFill>
                <a:latin typeface="Arial" panose="020B0604020202020204" pitchFamily="34" charset="0"/>
                <a:cs typeface="Arial" panose="020B0604020202020204" pitchFamily="34" charset="0"/>
              </a:rPr>
              <a:t>100</a:t>
            </a:r>
            <a:r>
              <a:rPr lang="en-GB" dirty="0">
                <a:solidFill>
                  <a:srgbClr val="63666A"/>
                </a:solidFill>
                <a:latin typeface="Arial" panose="020B0604020202020204" pitchFamily="34" charset="0"/>
                <a:cs typeface="Arial" panose="020B0604020202020204" pitchFamily="34" charset="0"/>
              </a:rPr>
              <a:t> out of the </a:t>
            </a:r>
            <a:r>
              <a:rPr lang="en-GB" b="1" dirty="0">
                <a:solidFill>
                  <a:srgbClr val="63666A"/>
                </a:solidFill>
                <a:latin typeface="Arial" panose="020B0604020202020204" pitchFamily="34" charset="0"/>
                <a:cs typeface="Arial" panose="020B0604020202020204" pitchFamily="34" charset="0"/>
              </a:rPr>
              <a:t>3,500</a:t>
            </a:r>
            <a:r>
              <a:rPr lang="en-GB" dirty="0">
                <a:solidFill>
                  <a:srgbClr val="63666A"/>
                </a:solidFill>
                <a:latin typeface="Arial" panose="020B0604020202020204" pitchFamily="34" charset="0"/>
                <a:cs typeface="Arial" panose="020B0604020202020204" pitchFamily="34" charset="0"/>
              </a:rPr>
              <a:t> species of mosquito that exist, prefer to bite humans. The rest also/mostly bite other animals.</a:t>
            </a:r>
          </a:p>
        </p:txBody>
      </p:sp>
      <p:sp>
        <p:nvSpPr>
          <p:cNvPr id="8" name="TextBox 7">
            <a:extLst>
              <a:ext uri="{FF2B5EF4-FFF2-40B4-BE49-F238E27FC236}">
                <a16:creationId xmlns:a16="http://schemas.microsoft.com/office/drawing/2014/main" id="{BBF997F9-6E22-C345-B585-5D1C9E7F883D}"/>
              </a:ext>
            </a:extLst>
          </p:cNvPr>
          <p:cNvSpPr txBox="1"/>
          <p:nvPr/>
        </p:nvSpPr>
        <p:spPr>
          <a:xfrm>
            <a:off x="1236663" y="2401130"/>
            <a:ext cx="7386947" cy="370187"/>
          </a:xfrm>
          <a:prstGeom prst="rect">
            <a:avLst/>
          </a:prstGeom>
          <a:noFill/>
        </p:spPr>
        <p:txBody>
          <a:bodyPr wrap="square">
            <a:noAutofit/>
          </a:bodyPr>
          <a:lstStyle/>
          <a:p>
            <a:pPr>
              <a:spcBef>
                <a:spcPts val="1500"/>
              </a:spcBef>
            </a:pPr>
            <a:r>
              <a:rPr lang="en-GB" b="1" dirty="0">
                <a:solidFill>
                  <a:srgbClr val="63666A"/>
                </a:solidFill>
                <a:latin typeface="Arial" panose="020B0604020202020204" pitchFamily="34" charset="0"/>
                <a:cs typeface="Arial" panose="020B0604020202020204" pitchFamily="34" charset="0"/>
              </a:rPr>
              <a:t>Mosquitoes are attracted to humans through the following…</a:t>
            </a:r>
            <a:endParaRPr lang="en-GB" dirty="0">
              <a:solidFill>
                <a:srgbClr val="63666A"/>
              </a:solidFill>
              <a:latin typeface="Arial" panose="020B0604020202020204" pitchFamily="34" charset="0"/>
              <a:cs typeface="Arial" panose="020B0604020202020204" pitchFamily="34" charset="0"/>
            </a:endParaRPr>
          </a:p>
        </p:txBody>
      </p:sp>
      <p:sp>
        <p:nvSpPr>
          <p:cNvPr id="11" name="Explosion: 8 Points 2">
            <a:extLst>
              <a:ext uri="{FF2B5EF4-FFF2-40B4-BE49-F238E27FC236}">
                <a16:creationId xmlns:a16="http://schemas.microsoft.com/office/drawing/2014/main" id="{9E5B47EA-C401-B140-B330-21AF9350E0C6}"/>
              </a:ext>
            </a:extLst>
          </p:cNvPr>
          <p:cNvSpPr/>
          <p:nvPr/>
        </p:nvSpPr>
        <p:spPr>
          <a:xfrm>
            <a:off x="8623609" y="881312"/>
            <a:ext cx="2924369" cy="2692524"/>
          </a:xfrm>
          <a:custGeom>
            <a:avLst/>
            <a:gdLst>
              <a:gd name="connsiteX0" fmla="*/ 10800 w 21600"/>
              <a:gd name="connsiteY0" fmla="*/ 5800 h 21600"/>
              <a:gd name="connsiteX1" fmla="*/ 14522 w 21600"/>
              <a:gd name="connsiteY1" fmla="*/ 0 h 21600"/>
              <a:gd name="connsiteX2" fmla="*/ 14155 w 21600"/>
              <a:gd name="connsiteY2" fmla="*/ 5325 h 21600"/>
              <a:gd name="connsiteX3" fmla="*/ 18380 w 21600"/>
              <a:gd name="connsiteY3" fmla="*/ 4457 h 21600"/>
              <a:gd name="connsiteX4" fmla="*/ 16702 w 21600"/>
              <a:gd name="connsiteY4" fmla="*/ 7315 h 21600"/>
              <a:gd name="connsiteX5" fmla="*/ 21097 w 21600"/>
              <a:gd name="connsiteY5" fmla="*/ 8137 h 21600"/>
              <a:gd name="connsiteX6" fmla="*/ 17607 w 21600"/>
              <a:gd name="connsiteY6" fmla="*/ 10475 h 21600"/>
              <a:gd name="connsiteX7" fmla="*/ 21600 w 21600"/>
              <a:gd name="connsiteY7" fmla="*/ 13290 h 21600"/>
              <a:gd name="connsiteX8" fmla="*/ 16837 w 21600"/>
              <a:gd name="connsiteY8" fmla="*/ 12942 h 21600"/>
              <a:gd name="connsiteX9" fmla="*/ 18145 w 21600"/>
              <a:gd name="connsiteY9" fmla="*/ 18095 h 21600"/>
              <a:gd name="connsiteX10" fmla="*/ 14020 w 21600"/>
              <a:gd name="connsiteY10" fmla="*/ 14457 h 21600"/>
              <a:gd name="connsiteX11" fmla="*/ 13247 w 21600"/>
              <a:gd name="connsiteY11" fmla="*/ 19737 h 21600"/>
              <a:gd name="connsiteX12" fmla="*/ 10532 w 21600"/>
              <a:gd name="connsiteY12" fmla="*/ 14935 h 21600"/>
              <a:gd name="connsiteX13" fmla="*/ 8485 w 21600"/>
              <a:gd name="connsiteY13" fmla="*/ 21600 h 21600"/>
              <a:gd name="connsiteX14" fmla="*/ 7715 w 21600"/>
              <a:gd name="connsiteY14" fmla="*/ 15627 h 21600"/>
              <a:gd name="connsiteX15" fmla="*/ 4762 w 21600"/>
              <a:gd name="connsiteY15" fmla="*/ 17617 h 21600"/>
              <a:gd name="connsiteX16" fmla="*/ 5667 w 21600"/>
              <a:gd name="connsiteY16" fmla="*/ 13937 h 21600"/>
              <a:gd name="connsiteX17" fmla="*/ 135 w 21600"/>
              <a:gd name="connsiteY17" fmla="*/ 14587 h 21600"/>
              <a:gd name="connsiteX18" fmla="*/ 3722 w 21600"/>
              <a:gd name="connsiteY18" fmla="*/ 11775 h 21600"/>
              <a:gd name="connsiteX19" fmla="*/ 0 w 21600"/>
              <a:gd name="connsiteY19" fmla="*/ 8615 h 21600"/>
              <a:gd name="connsiteX20" fmla="*/ 4627 w 21600"/>
              <a:gd name="connsiteY20" fmla="*/ 7617 h 21600"/>
              <a:gd name="connsiteX21" fmla="*/ 370 w 21600"/>
              <a:gd name="connsiteY21" fmla="*/ 2295 h 21600"/>
              <a:gd name="connsiteX22" fmla="*/ 7312 w 21600"/>
              <a:gd name="connsiteY22" fmla="*/ 6320 h 21600"/>
              <a:gd name="connsiteX23" fmla="*/ 8352 w 21600"/>
              <a:gd name="connsiteY23" fmla="*/ 2295 h 21600"/>
              <a:gd name="connsiteX24" fmla="*/ 10800 w 21600"/>
              <a:gd name="connsiteY24" fmla="*/ 5800 h 21600"/>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695 w 21600"/>
              <a:gd name="connsiteY21" fmla="*/ 4981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4390 w 21600"/>
              <a:gd name="connsiteY21" fmla="*/ 470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4432 w 21600"/>
              <a:gd name="connsiteY18" fmla="*/ 9545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366 w 21166"/>
              <a:gd name="connsiteY0" fmla="*/ 3666 h 17603"/>
              <a:gd name="connsiteX1" fmla="*/ 13311 w 21166"/>
              <a:gd name="connsiteY1" fmla="*/ 0 h 17603"/>
              <a:gd name="connsiteX2" fmla="*/ 13721 w 21166"/>
              <a:gd name="connsiteY2" fmla="*/ 3191 h 17603"/>
              <a:gd name="connsiteX3" fmla="*/ 17946 w 21166"/>
              <a:gd name="connsiteY3" fmla="*/ 2323 h 17603"/>
              <a:gd name="connsiteX4" fmla="*/ 16389 w 21166"/>
              <a:gd name="connsiteY4" fmla="*/ 5514 h 17603"/>
              <a:gd name="connsiteX5" fmla="*/ 20663 w 21166"/>
              <a:gd name="connsiteY5" fmla="*/ 6003 h 17603"/>
              <a:gd name="connsiteX6" fmla="*/ 17173 w 21166"/>
              <a:gd name="connsiteY6" fmla="*/ 8341 h 17603"/>
              <a:gd name="connsiteX7" fmla="*/ 21166 w 21166"/>
              <a:gd name="connsiteY7" fmla="*/ 11156 h 17603"/>
              <a:gd name="connsiteX8" fmla="*/ 17130 w 21166"/>
              <a:gd name="connsiteY8" fmla="*/ 11505 h 17603"/>
              <a:gd name="connsiteX9" fmla="*/ 17711 w 21166"/>
              <a:gd name="connsiteY9" fmla="*/ 15961 h 17603"/>
              <a:gd name="connsiteX10" fmla="*/ 13980 w 21166"/>
              <a:gd name="connsiteY10" fmla="*/ 13384 h 17603"/>
              <a:gd name="connsiteX11" fmla="*/ 12813 w 21166"/>
              <a:gd name="connsiteY11" fmla="*/ 17603 h 17603"/>
              <a:gd name="connsiteX12" fmla="*/ 10280 w 21166"/>
              <a:gd name="connsiteY12" fmla="*/ 13468 h 17603"/>
              <a:gd name="connsiteX13" fmla="*/ 8433 w 21166"/>
              <a:gd name="connsiteY13" fmla="*/ 16473 h 17603"/>
              <a:gd name="connsiteX14" fmla="*/ 7281 w 21166"/>
              <a:gd name="connsiteY14" fmla="*/ 13493 h 17603"/>
              <a:gd name="connsiteX15" fmla="*/ 4328 w 21166"/>
              <a:gd name="connsiteY15" fmla="*/ 15483 h 17603"/>
              <a:gd name="connsiteX16" fmla="*/ 4597 w 21166"/>
              <a:gd name="connsiteY16" fmla="*/ 12409 h 17603"/>
              <a:gd name="connsiteX17" fmla="*/ 65 w 21166"/>
              <a:gd name="connsiteY17" fmla="*/ 12392 h 17603"/>
              <a:gd name="connsiteX18" fmla="*/ 3998 w 21166"/>
              <a:gd name="connsiteY18" fmla="*/ 9545 h 17603"/>
              <a:gd name="connsiteX19" fmla="*/ 0 w 21166"/>
              <a:gd name="connsiteY19" fmla="*/ 6641 h 17603"/>
              <a:gd name="connsiteX20" fmla="*/ 4072 w 21166"/>
              <a:gd name="connsiteY20" fmla="*/ 6180 h 17603"/>
              <a:gd name="connsiteX21" fmla="*/ 3956 w 21166"/>
              <a:gd name="connsiteY21" fmla="*/ 2571 h 17603"/>
              <a:gd name="connsiteX22" fmla="*/ 6878 w 21166"/>
              <a:gd name="connsiteY22" fmla="*/ 4186 h 17603"/>
              <a:gd name="connsiteX23" fmla="*/ 7918 w 21166"/>
              <a:gd name="connsiteY23" fmla="*/ 161 h 17603"/>
              <a:gd name="connsiteX24" fmla="*/ 10366 w 21166"/>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7567 w 21560"/>
              <a:gd name="connsiteY6" fmla="*/ 8341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040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34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4939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4939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5042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5042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483 w 21560"/>
              <a:gd name="connsiteY20" fmla="*/ 5145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8589 h 17603"/>
              <a:gd name="connsiteX19" fmla="*/ 0 w 21560"/>
              <a:gd name="connsiteY19" fmla="*/ 6609 h 17603"/>
              <a:gd name="connsiteX20" fmla="*/ 3483 w 21560"/>
              <a:gd name="connsiteY20" fmla="*/ 5145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6985"/>
              <a:gd name="connsiteX1" fmla="*/ 13705 w 21560"/>
              <a:gd name="connsiteY1" fmla="*/ 0 h 16985"/>
              <a:gd name="connsiteX2" fmla="*/ 14115 w 21560"/>
              <a:gd name="connsiteY2" fmla="*/ 3191 h 16985"/>
              <a:gd name="connsiteX3" fmla="*/ 18340 w 21560"/>
              <a:gd name="connsiteY3" fmla="*/ 2323 h 16985"/>
              <a:gd name="connsiteX4" fmla="*/ 17842 w 21560"/>
              <a:gd name="connsiteY4" fmla="*/ 5274 h 16985"/>
              <a:gd name="connsiteX5" fmla="*/ 21057 w 21560"/>
              <a:gd name="connsiteY5" fmla="*/ 6003 h 16985"/>
              <a:gd name="connsiteX6" fmla="*/ 19054 w 21560"/>
              <a:gd name="connsiteY6" fmla="*/ 8615 h 16985"/>
              <a:gd name="connsiteX7" fmla="*/ 21560 w 21560"/>
              <a:gd name="connsiteY7" fmla="*/ 11156 h 16985"/>
              <a:gd name="connsiteX8" fmla="*/ 17524 w 21560"/>
              <a:gd name="connsiteY8" fmla="*/ 11505 h 16985"/>
              <a:gd name="connsiteX9" fmla="*/ 18105 w 21560"/>
              <a:gd name="connsiteY9" fmla="*/ 15961 h 16985"/>
              <a:gd name="connsiteX10" fmla="*/ 14374 w 21560"/>
              <a:gd name="connsiteY10" fmla="*/ 13384 h 16985"/>
              <a:gd name="connsiteX11" fmla="*/ 12910 w 21560"/>
              <a:gd name="connsiteY11" fmla="*/ 16985 h 16985"/>
              <a:gd name="connsiteX12" fmla="*/ 10674 w 21560"/>
              <a:gd name="connsiteY12" fmla="*/ 13468 h 16985"/>
              <a:gd name="connsiteX13" fmla="*/ 8827 w 21560"/>
              <a:gd name="connsiteY13" fmla="*/ 16473 h 16985"/>
              <a:gd name="connsiteX14" fmla="*/ 7675 w 21560"/>
              <a:gd name="connsiteY14" fmla="*/ 13493 h 16985"/>
              <a:gd name="connsiteX15" fmla="*/ 4722 w 21560"/>
              <a:gd name="connsiteY15" fmla="*/ 15483 h 16985"/>
              <a:gd name="connsiteX16" fmla="*/ 4483 w 21560"/>
              <a:gd name="connsiteY16" fmla="*/ 12512 h 16985"/>
              <a:gd name="connsiteX17" fmla="*/ 459 w 21560"/>
              <a:gd name="connsiteY17" fmla="*/ 12392 h 16985"/>
              <a:gd name="connsiteX18" fmla="*/ 2760 w 21560"/>
              <a:gd name="connsiteY18" fmla="*/ 8589 h 16985"/>
              <a:gd name="connsiteX19" fmla="*/ 0 w 21560"/>
              <a:gd name="connsiteY19" fmla="*/ 6609 h 16985"/>
              <a:gd name="connsiteX20" fmla="*/ 3483 w 21560"/>
              <a:gd name="connsiteY20" fmla="*/ 5145 h 16985"/>
              <a:gd name="connsiteX21" fmla="*/ 3333 w 21560"/>
              <a:gd name="connsiteY21" fmla="*/ 2125 h 16985"/>
              <a:gd name="connsiteX22" fmla="*/ 7272 w 21560"/>
              <a:gd name="connsiteY22" fmla="*/ 4186 h 16985"/>
              <a:gd name="connsiteX23" fmla="*/ 8312 w 21560"/>
              <a:gd name="connsiteY23" fmla="*/ 161 h 16985"/>
              <a:gd name="connsiteX24" fmla="*/ 10760 w 21560"/>
              <a:gd name="connsiteY24" fmla="*/ 3666 h 16985"/>
              <a:gd name="connsiteX0" fmla="*/ 10760 w 21560"/>
              <a:gd name="connsiteY0" fmla="*/ 3666 h 16986"/>
              <a:gd name="connsiteX1" fmla="*/ 13705 w 21560"/>
              <a:gd name="connsiteY1" fmla="*/ 0 h 16986"/>
              <a:gd name="connsiteX2" fmla="*/ 14115 w 21560"/>
              <a:gd name="connsiteY2" fmla="*/ 3191 h 16986"/>
              <a:gd name="connsiteX3" fmla="*/ 18340 w 21560"/>
              <a:gd name="connsiteY3" fmla="*/ 2323 h 16986"/>
              <a:gd name="connsiteX4" fmla="*/ 17842 w 21560"/>
              <a:gd name="connsiteY4" fmla="*/ 5274 h 16986"/>
              <a:gd name="connsiteX5" fmla="*/ 21057 w 21560"/>
              <a:gd name="connsiteY5" fmla="*/ 6003 h 16986"/>
              <a:gd name="connsiteX6" fmla="*/ 19054 w 21560"/>
              <a:gd name="connsiteY6" fmla="*/ 8615 h 16986"/>
              <a:gd name="connsiteX7" fmla="*/ 21560 w 21560"/>
              <a:gd name="connsiteY7" fmla="*/ 11156 h 16986"/>
              <a:gd name="connsiteX8" fmla="*/ 17524 w 21560"/>
              <a:gd name="connsiteY8" fmla="*/ 11505 h 16986"/>
              <a:gd name="connsiteX9" fmla="*/ 18105 w 21560"/>
              <a:gd name="connsiteY9" fmla="*/ 15961 h 16986"/>
              <a:gd name="connsiteX10" fmla="*/ 14374 w 21560"/>
              <a:gd name="connsiteY10" fmla="*/ 13384 h 16986"/>
              <a:gd name="connsiteX11" fmla="*/ 12910 w 21560"/>
              <a:gd name="connsiteY11" fmla="*/ 16985 h 16986"/>
              <a:gd name="connsiteX12" fmla="*/ 10674 w 21560"/>
              <a:gd name="connsiteY12" fmla="*/ 13468 h 16986"/>
              <a:gd name="connsiteX13" fmla="*/ 8827 w 21560"/>
              <a:gd name="connsiteY13" fmla="*/ 16473 h 16986"/>
              <a:gd name="connsiteX14" fmla="*/ 7675 w 21560"/>
              <a:gd name="connsiteY14" fmla="*/ 13493 h 16986"/>
              <a:gd name="connsiteX15" fmla="*/ 4722 w 21560"/>
              <a:gd name="connsiteY15" fmla="*/ 15483 h 16986"/>
              <a:gd name="connsiteX16" fmla="*/ 4483 w 21560"/>
              <a:gd name="connsiteY16" fmla="*/ 12512 h 16986"/>
              <a:gd name="connsiteX17" fmla="*/ 459 w 21560"/>
              <a:gd name="connsiteY17" fmla="*/ 12392 h 16986"/>
              <a:gd name="connsiteX18" fmla="*/ 2760 w 21560"/>
              <a:gd name="connsiteY18" fmla="*/ 8589 h 16986"/>
              <a:gd name="connsiteX19" fmla="*/ 0 w 21560"/>
              <a:gd name="connsiteY19" fmla="*/ 6609 h 16986"/>
              <a:gd name="connsiteX20" fmla="*/ 3483 w 21560"/>
              <a:gd name="connsiteY20" fmla="*/ 5145 h 16986"/>
              <a:gd name="connsiteX21" fmla="*/ 3333 w 21560"/>
              <a:gd name="connsiteY21" fmla="*/ 2125 h 16986"/>
              <a:gd name="connsiteX22" fmla="*/ 7272 w 21560"/>
              <a:gd name="connsiteY22" fmla="*/ 4186 h 16986"/>
              <a:gd name="connsiteX23" fmla="*/ 8312 w 21560"/>
              <a:gd name="connsiteY23" fmla="*/ 161 h 16986"/>
              <a:gd name="connsiteX24" fmla="*/ 10760 w 21560"/>
              <a:gd name="connsiteY24" fmla="*/ 3666 h 16986"/>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674 w 21560"/>
              <a:gd name="connsiteY12" fmla="*/ 13468 h 16988"/>
              <a:gd name="connsiteX13" fmla="*/ 8827 w 21560"/>
              <a:gd name="connsiteY13" fmla="*/ 16473 h 16988"/>
              <a:gd name="connsiteX14" fmla="*/ 7675 w 21560"/>
              <a:gd name="connsiteY14" fmla="*/ 1349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716 w 21560"/>
              <a:gd name="connsiteY12" fmla="*/ 13983 h 16988"/>
              <a:gd name="connsiteX13" fmla="*/ 8827 w 21560"/>
              <a:gd name="connsiteY13" fmla="*/ 16473 h 16988"/>
              <a:gd name="connsiteX14" fmla="*/ 7675 w 21560"/>
              <a:gd name="connsiteY14" fmla="*/ 1349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6669 w 21560"/>
              <a:gd name="connsiteY22" fmla="*/ 3295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6669 w 21560"/>
              <a:gd name="connsiteY22" fmla="*/ 3295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6669 w 21560"/>
              <a:gd name="connsiteY22" fmla="*/ 3295 h 16988"/>
              <a:gd name="connsiteX23" fmla="*/ 8312 w 21560"/>
              <a:gd name="connsiteY23" fmla="*/ 161 h 16988"/>
              <a:gd name="connsiteX24" fmla="*/ 10760 w 21560"/>
              <a:gd name="connsiteY24" fmla="*/ 3666 h 16988"/>
              <a:gd name="connsiteX0" fmla="*/ 10870 w 21560"/>
              <a:gd name="connsiteY0" fmla="*/ 305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6669 w 21560"/>
              <a:gd name="connsiteY22" fmla="*/ 3295 h 16988"/>
              <a:gd name="connsiteX23" fmla="*/ 8312 w 21560"/>
              <a:gd name="connsiteY23" fmla="*/ 161 h 16988"/>
              <a:gd name="connsiteX24" fmla="*/ 10870 w 21560"/>
              <a:gd name="connsiteY24" fmla="*/ 3056 h 16988"/>
              <a:gd name="connsiteX0" fmla="*/ 10870 w 21560"/>
              <a:gd name="connsiteY0" fmla="*/ 305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047 w 21560"/>
              <a:gd name="connsiteY18" fmla="*/ 8683 h 16988"/>
              <a:gd name="connsiteX19" fmla="*/ 0 w 21560"/>
              <a:gd name="connsiteY19" fmla="*/ 6609 h 16988"/>
              <a:gd name="connsiteX20" fmla="*/ 3483 w 21560"/>
              <a:gd name="connsiteY20" fmla="*/ 5145 h 16988"/>
              <a:gd name="connsiteX21" fmla="*/ 3333 w 21560"/>
              <a:gd name="connsiteY21" fmla="*/ 2125 h 16988"/>
              <a:gd name="connsiteX22" fmla="*/ 6669 w 21560"/>
              <a:gd name="connsiteY22" fmla="*/ 3295 h 16988"/>
              <a:gd name="connsiteX23" fmla="*/ 8312 w 21560"/>
              <a:gd name="connsiteY23" fmla="*/ 161 h 16988"/>
              <a:gd name="connsiteX24" fmla="*/ 10870 w 21560"/>
              <a:gd name="connsiteY24" fmla="*/ 3056 h 16988"/>
              <a:gd name="connsiteX0" fmla="*/ 10870 w 21560"/>
              <a:gd name="connsiteY0" fmla="*/ 305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767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047 w 21560"/>
              <a:gd name="connsiteY18" fmla="*/ 8683 h 16988"/>
              <a:gd name="connsiteX19" fmla="*/ 0 w 21560"/>
              <a:gd name="connsiteY19" fmla="*/ 6609 h 16988"/>
              <a:gd name="connsiteX20" fmla="*/ 3483 w 21560"/>
              <a:gd name="connsiteY20" fmla="*/ 5145 h 16988"/>
              <a:gd name="connsiteX21" fmla="*/ 3333 w 21560"/>
              <a:gd name="connsiteY21" fmla="*/ 2125 h 16988"/>
              <a:gd name="connsiteX22" fmla="*/ 6669 w 21560"/>
              <a:gd name="connsiteY22" fmla="*/ 3295 h 16988"/>
              <a:gd name="connsiteX23" fmla="*/ 8312 w 21560"/>
              <a:gd name="connsiteY23" fmla="*/ 161 h 16988"/>
              <a:gd name="connsiteX24" fmla="*/ 10870 w 21560"/>
              <a:gd name="connsiteY24" fmla="*/ 3056 h 16988"/>
              <a:gd name="connsiteX0" fmla="*/ 10870 w 21560"/>
              <a:gd name="connsiteY0" fmla="*/ 305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767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4499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047 w 21560"/>
              <a:gd name="connsiteY18" fmla="*/ 8683 h 16988"/>
              <a:gd name="connsiteX19" fmla="*/ 0 w 21560"/>
              <a:gd name="connsiteY19" fmla="*/ 6609 h 16988"/>
              <a:gd name="connsiteX20" fmla="*/ 3483 w 21560"/>
              <a:gd name="connsiteY20" fmla="*/ 5145 h 16988"/>
              <a:gd name="connsiteX21" fmla="*/ 3333 w 21560"/>
              <a:gd name="connsiteY21" fmla="*/ 2125 h 16988"/>
              <a:gd name="connsiteX22" fmla="*/ 6669 w 21560"/>
              <a:gd name="connsiteY22" fmla="*/ 3295 h 16988"/>
              <a:gd name="connsiteX23" fmla="*/ 8312 w 21560"/>
              <a:gd name="connsiteY23" fmla="*/ 161 h 16988"/>
              <a:gd name="connsiteX24" fmla="*/ 10870 w 21560"/>
              <a:gd name="connsiteY24" fmla="*/ 3056 h 16988"/>
              <a:gd name="connsiteX0" fmla="*/ 10870 w 21560"/>
              <a:gd name="connsiteY0" fmla="*/ 305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767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4499 h 16988"/>
              <a:gd name="connsiteX13" fmla="*/ 8827 w 21560"/>
              <a:gd name="connsiteY13" fmla="*/ 16473 h 16988"/>
              <a:gd name="connsiteX14" fmla="*/ 7469 w 21560"/>
              <a:gd name="connsiteY14" fmla="*/ 14348 h 16988"/>
              <a:gd name="connsiteX15" fmla="*/ 4722 w 21560"/>
              <a:gd name="connsiteY15" fmla="*/ 15483 h 16988"/>
              <a:gd name="connsiteX16" fmla="*/ 4483 w 21560"/>
              <a:gd name="connsiteY16" fmla="*/ 12512 h 16988"/>
              <a:gd name="connsiteX17" fmla="*/ 459 w 21560"/>
              <a:gd name="connsiteY17" fmla="*/ 12392 h 16988"/>
              <a:gd name="connsiteX18" fmla="*/ 2047 w 21560"/>
              <a:gd name="connsiteY18" fmla="*/ 8683 h 16988"/>
              <a:gd name="connsiteX19" fmla="*/ 0 w 21560"/>
              <a:gd name="connsiteY19" fmla="*/ 6609 h 16988"/>
              <a:gd name="connsiteX20" fmla="*/ 3483 w 21560"/>
              <a:gd name="connsiteY20" fmla="*/ 5145 h 16988"/>
              <a:gd name="connsiteX21" fmla="*/ 3333 w 21560"/>
              <a:gd name="connsiteY21" fmla="*/ 2125 h 16988"/>
              <a:gd name="connsiteX22" fmla="*/ 6669 w 21560"/>
              <a:gd name="connsiteY22" fmla="*/ 3295 h 16988"/>
              <a:gd name="connsiteX23" fmla="*/ 8312 w 21560"/>
              <a:gd name="connsiteY23" fmla="*/ 161 h 16988"/>
              <a:gd name="connsiteX24" fmla="*/ 10870 w 21560"/>
              <a:gd name="connsiteY24" fmla="*/ 3056 h 16988"/>
              <a:gd name="connsiteX0" fmla="*/ 10870 w 21560"/>
              <a:gd name="connsiteY0" fmla="*/ 3056 h 16989"/>
              <a:gd name="connsiteX1" fmla="*/ 13705 w 21560"/>
              <a:gd name="connsiteY1" fmla="*/ 0 h 16989"/>
              <a:gd name="connsiteX2" fmla="*/ 14115 w 21560"/>
              <a:gd name="connsiteY2" fmla="*/ 3191 h 16989"/>
              <a:gd name="connsiteX3" fmla="*/ 18340 w 21560"/>
              <a:gd name="connsiteY3" fmla="*/ 2323 h 16989"/>
              <a:gd name="connsiteX4" fmla="*/ 17842 w 21560"/>
              <a:gd name="connsiteY4" fmla="*/ 5274 h 16989"/>
              <a:gd name="connsiteX5" fmla="*/ 21057 w 21560"/>
              <a:gd name="connsiteY5" fmla="*/ 6003 h 16989"/>
              <a:gd name="connsiteX6" fmla="*/ 19767 w 21560"/>
              <a:gd name="connsiteY6" fmla="*/ 8615 h 16989"/>
              <a:gd name="connsiteX7" fmla="*/ 21560 w 21560"/>
              <a:gd name="connsiteY7" fmla="*/ 11156 h 16989"/>
              <a:gd name="connsiteX8" fmla="*/ 17524 w 21560"/>
              <a:gd name="connsiteY8" fmla="*/ 11505 h 16989"/>
              <a:gd name="connsiteX9" fmla="*/ 18105 w 21560"/>
              <a:gd name="connsiteY9" fmla="*/ 15961 h 16989"/>
              <a:gd name="connsiteX10" fmla="*/ 14805 w 21560"/>
              <a:gd name="connsiteY10" fmla="*/ 14261 h 16989"/>
              <a:gd name="connsiteX11" fmla="*/ 12910 w 21560"/>
              <a:gd name="connsiteY11" fmla="*/ 16985 h 16989"/>
              <a:gd name="connsiteX12" fmla="*/ 10716 w 21560"/>
              <a:gd name="connsiteY12" fmla="*/ 14499 h 16989"/>
              <a:gd name="connsiteX13" fmla="*/ 8827 w 21560"/>
              <a:gd name="connsiteY13" fmla="*/ 16473 h 16989"/>
              <a:gd name="connsiteX14" fmla="*/ 7469 w 21560"/>
              <a:gd name="connsiteY14" fmla="*/ 14348 h 16989"/>
              <a:gd name="connsiteX15" fmla="*/ 4722 w 21560"/>
              <a:gd name="connsiteY15" fmla="*/ 15483 h 16989"/>
              <a:gd name="connsiteX16" fmla="*/ 4483 w 21560"/>
              <a:gd name="connsiteY16" fmla="*/ 12512 h 16989"/>
              <a:gd name="connsiteX17" fmla="*/ 459 w 21560"/>
              <a:gd name="connsiteY17" fmla="*/ 12392 h 16989"/>
              <a:gd name="connsiteX18" fmla="*/ 2047 w 21560"/>
              <a:gd name="connsiteY18" fmla="*/ 8683 h 16989"/>
              <a:gd name="connsiteX19" fmla="*/ 0 w 21560"/>
              <a:gd name="connsiteY19" fmla="*/ 6609 h 16989"/>
              <a:gd name="connsiteX20" fmla="*/ 3483 w 21560"/>
              <a:gd name="connsiteY20" fmla="*/ 5145 h 16989"/>
              <a:gd name="connsiteX21" fmla="*/ 3333 w 21560"/>
              <a:gd name="connsiteY21" fmla="*/ 2125 h 16989"/>
              <a:gd name="connsiteX22" fmla="*/ 6669 w 21560"/>
              <a:gd name="connsiteY22" fmla="*/ 3295 h 16989"/>
              <a:gd name="connsiteX23" fmla="*/ 8312 w 21560"/>
              <a:gd name="connsiteY23" fmla="*/ 161 h 16989"/>
              <a:gd name="connsiteX24" fmla="*/ 10870 w 21560"/>
              <a:gd name="connsiteY24" fmla="*/ 3056 h 16989"/>
              <a:gd name="connsiteX0" fmla="*/ 10870 w 21560"/>
              <a:gd name="connsiteY0" fmla="*/ 305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767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805 w 21560"/>
              <a:gd name="connsiteY10" fmla="*/ 14261 h 16988"/>
              <a:gd name="connsiteX11" fmla="*/ 12910 w 21560"/>
              <a:gd name="connsiteY11" fmla="*/ 16985 h 16988"/>
              <a:gd name="connsiteX12" fmla="*/ 10716 w 21560"/>
              <a:gd name="connsiteY12" fmla="*/ 14499 h 16988"/>
              <a:gd name="connsiteX13" fmla="*/ 8827 w 21560"/>
              <a:gd name="connsiteY13" fmla="*/ 16473 h 16988"/>
              <a:gd name="connsiteX14" fmla="*/ 7469 w 21560"/>
              <a:gd name="connsiteY14" fmla="*/ 14348 h 16988"/>
              <a:gd name="connsiteX15" fmla="*/ 4722 w 21560"/>
              <a:gd name="connsiteY15" fmla="*/ 15483 h 16988"/>
              <a:gd name="connsiteX16" fmla="*/ 4483 w 21560"/>
              <a:gd name="connsiteY16" fmla="*/ 12512 h 16988"/>
              <a:gd name="connsiteX17" fmla="*/ 459 w 21560"/>
              <a:gd name="connsiteY17" fmla="*/ 12392 h 16988"/>
              <a:gd name="connsiteX18" fmla="*/ 2047 w 21560"/>
              <a:gd name="connsiteY18" fmla="*/ 8683 h 16988"/>
              <a:gd name="connsiteX19" fmla="*/ 0 w 21560"/>
              <a:gd name="connsiteY19" fmla="*/ 6609 h 16988"/>
              <a:gd name="connsiteX20" fmla="*/ 3483 w 21560"/>
              <a:gd name="connsiteY20" fmla="*/ 5145 h 16988"/>
              <a:gd name="connsiteX21" fmla="*/ 3333 w 21560"/>
              <a:gd name="connsiteY21" fmla="*/ 2125 h 16988"/>
              <a:gd name="connsiteX22" fmla="*/ 6669 w 21560"/>
              <a:gd name="connsiteY22" fmla="*/ 3295 h 16988"/>
              <a:gd name="connsiteX23" fmla="*/ 8312 w 21560"/>
              <a:gd name="connsiteY23" fmla="*/ 161 h 16988"/>
              <a:gd name="connsiteX24" fmla="*/ 10870 w 21560"/>
              <a:gd name="connsiteY24" fmla="*/ 3056 h 1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560" h="16988">
                <a:moveTo>
                  <a:pt x="10870" y="3056"/>
                </a:moveTo>
                <a:lnTo>
                  <a:pt x="13705" y="0"/>
                </a:lnTo>
                <a:cubicBezTo>
                  <a:pt x="13678" y="-21"/>
                  <a:pt x="14101" y="3212"/>
                  <a:pt x="14115" y="3191"/>
                </a:cubicBezTo>
                <a:lnTo>
                  <a:pt x="18340" y="2323"/>
                </a:lnTo>
                <a:lnTo>
                  <a:pt x="17842" y="5274"/>
                </a:lnTo>
                <a:lnTo>
                  <a:pt x="21057" y="6003"/>
                </a:lnTo>
                <a:lnTo>
                  <a:pt x="19767" y="8615"/>
                </a:lnTo>
                <a:lnTo>
                  <a:pt x="21560" y="11156"/>
                </a:lnTo>
                <a:lnTo>
                  <a:pt x="17524" y="11505"/>
                </a:lnTo>
                <a:cubicBezTo>
                  <a:pt x="17718" y="12990"/>
                  <a:pt x="17911" y="14476"/>
                  <a:pt x="18105" y="15961"/>
                </a:cubicBezTo>
                <a:lnTo>
                  <a:pt x="14805" y="14261"/>
                </a:lnTo>
                <a:cubicBezTo>
                  <a:pt x="14098" y="15133"/>
                  <a:pt x="12974" y="17089"/>
                  <a:pt x="12910" y="16985"/>
                </a:cubicBezTo>
                <a:cubicBezTo>
                  <a:pt x="12928" y="17048"/>
                  <a:pt x="11461" y="15671"/>
                  <a:pt x="10716" y="14499"/>
                </a:cubicBezTo>
                <a:lnTo>
                  <a:pt x="8827" y="16473"/>
                </a:lnTo>
                <a:cubicBezTo>
                  <a:pt x="8815" y="16355"/>
                  <a:pt x="7440" y="14297"/>
                  <a:pt x="7469" y="14348"/>
                </a:cubicBezTo>
                <a:cubicBezTo>
                  <a:pt x="7474" y="14345"/>
                  <a:pt x="4812" y="15569"/>
                  <a:pt x="4722" y="15483"/>
                </a:cubicBezTo>
                <a:cubicBezTo>
                  <a:pt x="4704" y="15520"/>
                  <a:pt x="4443" y="12404"/>
                  <a:pt x="4483" y="12512"/>
                </a:cubicBezTo>
                <a:lnTo>
                  <a:pt x="459" y="12392"/>
                </a:lnTo>
                <a:lnTo>
                  <a:pt x="2047" y="8683"/>
                </a:lnTo>
                <a:lnTo>
                  <a:pt x="0" y="6609"/>
                </a:lnTo>
                <a:cubicBezTo>
                  <a:pt x="130" y="6692"/>
                  <a:pt x="3532" y="5193"/>
                  <a:pt x="3483" y="5145"/>
                </a:cubicBezTo>
                <a:cubicBezTo>
                  <a:pt x="3518" y="5263"/>
                  <a:pt x="3335" y="2114"/>
                  <a:pt x="3333" y="2125"/>
                </a:cubicBezTo>
                <a:cubicBezTo>
                  <a:pt x="3384" y="2128"/>
                  <a:pt x="5969" y="3226"/>
                  <a:pt x="6669" y="3295"/>
                </a:cubicBezTo>
                <a:cubicBezTo>
                  <a:pt x="7327" y="2391"/>
                  <a:pt x="7764" y="1206"/>
                  <a:pt x="8312" y="161"/>
                </a:cubicBezTo>
                <a:lnTo>
                  <a:pt x="10870" y="3056"/>
                </a:lnTo>
                <a:close/>
              </a:path>
            </a:pathLst>
          </a:custGeom>
          <a:solidFill>
            <a:srgbClr val="00ABCF"/>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br>
              <a:rPr lang="en-US" sz="2000" b="1" dirty="0">
                <a:latin typeface="Arial" panose="020B0604020202020204" pitchFamily="34" charset="0"/>
                <a:cs typeface="Arial" panose="020B0604020202020204" pitchFamily="34" charset="0"/>
              </a:rPr>
            </a:br>
            <a:r>
              <a:rPr lang="en-US" sz="1700" b="1" dirty="0">
                <a:latin typeface="Arial" panose="020B0604020202020204" pitchFamily="34" charset="0"/>
                <a:cs typeface="Arial" panose="020B0604020202020204" pitchFamily="34" charset="0"/>
              </a:rPr>
              <a:t>Adaptation</a:t>
            </a:r>
          </a:p>
          <a:p>
            <a:pPr algn="ctr">
              <a:spcBef>
                <a:spcPts val="500"/>
              </a:spcBef>
            </a:pPr>
            <a:r>
              <a:rPr lang="en-US" sz="1400" dirty="0">
                <a:solidFill>
                  <a:schemeClr val="bg1"/>
                </a:solidFill>
                <a:latin typeface="Arial" panose="020B0604020202020204" pitchFamily="34" charset="0"/>
                <a:cs typeface="Arial" panose="020B0604020202020204" pitchFamily="34" charset="0"/>
              </a:rPr>
              <a:t>Mosquitoes can see in the</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dark. Their antennae detect</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carbon dioxide, air currents</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and heat so they can track</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down their host and</a:t>
            </a:r>
            <a:br>
              <a:rPr lang="en-US" sz="1400" dirty="0">
                <a:solidFill>
                  <a:schemeClr val="bg1"/>
                </a:solidFill>
                <a:latin typeface="Arial" panose="020B0604020202020204" pitchFamily="34" charset="0"/>
                <a:cs typeface="Arial" panose="020B0604020202020204" pitchFamily="34" charset="0"/>
              </a:rPr>
            </a:br>
            <a:r>
              <a:rPr lang="en-US" sz="1400" dirty="0">
                <a:solidFill>
                  <a:schemeClr val="bg1"/>
                </a:solidFill>
                <a:latin typeface="Arial" panose="020B0604020202020204" pitchFamily="34" charset="0"/>
                <a:cs typeface="Arial" panose="020B0604020202020204" pitchFamily="34" charset="0"/>
              </a:rPr>
              <a:t>get a good meal!</a:t>
            </a:r>
          </a:p>
          <a:p>
            <a:pPr algn="ct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625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3EC31D8-132C-EB49-8739-97FF9E05848B}"/>
              </a:ext>
            </a:extLst>
          </p:cNvPr>
          <p:cNvSpPr txBox="1"/>
          <p:nvPr/>
        </p:nvSpPr>
        <p:spPr>
          <a:xfrm>
            <a:off x="0" y="997963"/>
            <a:ext cx="12192000" cy="894337"/>
          </a:xfrm>
          <a:prstGeom prst="rect">
            <a:avLst/>
          </a:prstGeom>
          <a:noFill/>
        </p:spPr>
        <p:txBody>
          <a:bodyPr wrap="square" rtlCol="0">
            <a:noAutofit/>
          </a:bodyPr>
          <a:lstStyle/>
          <a:p>
            <a:pPr algn="ctr"/>
            <a:r>
              <a:rPr lang="en-GB" dirty="0">
                <a:solidFill>
                  <a:srgbClr val="63666A"/>
                </a:solidFill>
                <a:latin typeface="Arial" panose="020B0604020202020204" pitchFamily="34" charset="0"/>
                <a:cs typeface="Arial" panose="020B0604020202020204" pitchFamily="34" charset="0"/>
              </a:rPr>
              <a:t>Let’s watch this video of mosquitoes eating in action!</a:t>
            </a:r>
          </a:p>
          <a:p>
            <a:pPr algn="ctr"/>
            <a:endParaRPr lang="en-GB" dirty="0">
              <a:solidFill>
                <a:srgbClr val="63666A"/>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AFD5E4AB-71A7-7149-A869-F765B9A272DE}"/>
              </a:ext>
            </a:extLst>
          </p:cNvPr>
          <p:cNvSpPr txBox="1"/>
          <p:nvPr/>
        </p:nvSpPr>
        <p:spPr>
          <a:xfrm>
            <a:off x="0" y="5616537"/>
            <a:ext cx="12192000" cy="894337"/>
          </a:xfrm>
          <a:prstGeom prst="rect">
            <a:avLst/>
          </a:prstGeom>
          <a:noFill/>
        </p:spPr>
        <p:txBody>
          <a:bodyPr wrap="square" rtlCol="0">
            <a:noAutofit/>
          </a:bodyPr>
          <a:lstStyle/>
          <a:p>
            <a:pPr algn="ctr"/>
            <a:r>
              <a:rPr lang="en-GB" dirty="0"/>
              <a:t> </a:t>
            </a:r>
            <a:r>
              <a:rPr lang="en-GB" u="sng" dirty="0">
                <a:solidFill>
                  <a:srgbClr val="00ABCF"/>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https://youtu.be/qRfew3avuoY</a:t>
            </a:r>
            <a:endParaRPr lang="en-GB" dirty="0">
              <a:solidFill>
                <a:srgbClr val="00ABCF"/>
              </a:solidFill>
              <a:latin typeface="Arial" panose="020B0604020202020204" pitchFamily="34" charset="0"/>
              <a:cs typeface="Arial" panose="020B0604020202020204" pitchFamily="34" charset="0"/>
            </a:endParaRPr>
          </a:p>
        </p:txBody>
      </p:sp>
      <p:pic>
        <p:nvPicPr>
          <p:cNvPr id="8" name="Picture 7" descr="A picture containing plane, indoor&#10;&#10;Description automatically generated">
            <a:extLst>
              <a:ext uri="{FF2B5EF4-FFF2-40B4-BE49-F238E27FC236}">
                <a16:creationId xmlns:a16="http://schemas.microsoft.com/office/drawing/2014/main" id="{3EF92C05-5E57-4A41-8645-D5AE81E4BCC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47329" y="1737323"/>
            <a:ext cx="6697342" cy="3590572"/>
          </a:xfrm>
          <a:prstGeom prst="rect">
            <a:avLst/>
          </a:prstGeom>
        </p:spPr>
      </p:pic>
      <p:pic>
        <p:nvPicPr>
          <p:cNvPr id="10" name="Picture 9" descr="Icon&#10;&#10;Description automatically generated">
            <a:hlinkClick r:id="rId5"/>
            <a:extLst>
              <a:ext uri="{FF2B5EF4-FFF2-40B4-BE49-F238E27FC236}">
                <a16:creationId xmlns:a16="http://schemas.microsoft.com/office/drawing/2014/main" id="{2B7A3FD1-6917-E847-9EF8-68BCF619701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981" b="1912"/>
          <a:stretch/>
        </p:blipFill>
        <p:spPr>
          <a:xfrm>
            <a:off x="2739839" y="1737323"/>
            <a:ext cx="6704832" cy="3590572"/>
          </a:xfrm>
          <a:prstGeom prst="rect">
            <a:avLst/>
          </a:prstGeom>
        </p:spPr>
      </p:pic>
    </p:spTree>
    <p:extLst>
      <p:ext uri="{BB962C8B-B14F-4D97-AF65-F5344CB8AC3E}">
        <p14:creationId xmlns:p14="http://schemas.microsoft.com/office/powerpoint/2010/main" val="20438034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FF06395-DF6B-F943-8CE3-46261D61579C}"/>
              </a:ext>
            </a:extLst>
          </p:cNvPr>
          <p:cNvSpPr txBox="1"/>
          <p:nvPr/>
        </p:nvSpPr>
        <p:spPr>
          <a:xfrm>
            <a:off x="6484113" y="1736725"/>
            <a:ext cx="4825999" cy="4388071"/>
          </a:xfrm>
          <a:prstGeom prst="rect">
            <a:avLst/>
          </a:prstGeom>
          <a:noFill/>
        </p:spPr>
        <p:txBody>
          <a:bodyPr wrap="square" rtlCol="0">
            <a:noAutofit/>
          </a:bodyPr>
          <a:lstStyle/>
          <a:p>
            <a:pPr>
              <a:spcBef>
                <a:spcPts val="1000"/>
              </a:spcBef>
            </a:pPr>
            <a:r>
              <a:rPr lang="en-GB" sz="1700" dirty="0">
                <a:solidFill>
                  <a:srgbClr val="63666A"/>
                </a:solidFill>
                <a:latin typeface="Arial" panose="020B0604020202020204" pitchFamily="34" charset="0"/>
                <a:cs typeface="Arial" panose="020B0604020202020204" pitchFamily="34" charset="0"/>
              </a:rPr>
              <a:t>Mosquitoes can carry and transmit deadly tropical diseases, such as Malaria, Dengue and Yellow Fever, (mosquitoes in the UK don’t carry these diseases).</a:t>
            </a:r>
          </a:p>
          <a:p>
            <a:pPr>
              <a:spcBef>
                <a:spcPts val="1000"/>
              </a:spcBef>
            </a:pPr>
            <a:r>
              <a:rPr lang="en-GB" sz="1700" dirty="0">
                <a:solidFill>
                  <a:srgbClr val="63666A"/>
                </a:solidFill>
                <a:latin typeface="Arial" panose="020B0604020202020204" pitchFamily="34" charset="0"/>
                <a:cs typeface="Arial" panose="020B0604020202020204" pitchFamily="34" charset="0"/>
              </a:rPr>
              <a:t>Every year, across the world, more than four hundred thousand children die of malaria and more than 200 million people fall sick.</a:t>
            </a:r>
          </a:p>
          <a:p>
            <a:pPr>
              <a:spcBef>
                <a:spcPts val="1000"/>
              </a:spcBef>
            </a:pPr>
            <a:r>
              <a:rPr lang="en-GB" sz="1700" dirty="0">
                <a:solidFill>
                  <a:srgbClr val="63666A"/>
                </a:solidFill>
                <a:latin typeface="Arial" panose="020B0604020202020204" pitchFamily="34" charset="0"/>
                <a:cs typeface="Arial" panose="020B0604020202020204" pitchFamily="34" charset="0"/>
              </a:rPr>
              <a:t>A child dies from malaria every 2 minutes.</a:t>
            </a:r>
          </a:p>
          <a:p>
            <a:pPr>
              <a:spcBef>
                <a:spcPts val="1000"/>
              </a:spcBef>
            </a:pPr>
            <a:r>
              <a:rPr lang="en-GB" sz="1700" dirty="0">
                <a:solidFill>
                  <a:srgbClr val="63666A"/>
                </a:solidFill>
                <a:latin typeface="Arial" panose="020B0604020202020204" pitchFamily="34" charset="0"/>
                <a:cs typeface="Arial" panose="020B0604020202020204" pitchFamily="34" charset="0"/>
              </a:rPr>
              <a:t>Every day, over 1,000,000 people worldwide</a:t>
            </a:r>
            <a:br>
              <a:rPr lang="en-GB" sz="1700" dirty="0">
                <a:solidFill>
                  <a:srgbClr val="63666A"/>
                </a:solidFill>
                <a:latin typeface="Arial" panose="020B0604020202020204" pitchFamily="34" charset="0"/>
                <a:cs typeface="Arial" panose="020B0604020202020204" pitchFamily="34" charset="0"/>
              </a:rPr>
            </a:br>
            <a:r>
              <a:rPr lang="en-GB" sz="1700" dirty="0">
                <a:solidFill>
                  <a:srgbClr val="63666A"/>
                </a:solidFill>
                <a:latin typeface="Arial" panose="020B0604020202020204" pitchFamily="34" charset="0"/>
                <a:cs typeface="Arial" panose="020B0604020202020204" pitchFamily="34" charset="0"/>
              </a:rPr>
              <a:t>are affected with Dengue Fever.</a:t>
            </a:r>
          </a:p>
          <a:p>
            <a:pPr>
              <a:spcBef>
                <a:spcPts val="1000"/>
              </a:spcBef>
            </a:pPr>
            <a:r>
              <a:rPr lang="en-GB" sz="1700" dirty="0">
                <a:solidFill>
                  <a:srgbClr val="63666A"/>
                </a:solidFill>
                <a:latin typeface="Arial" panose="020B0604020202020204" pitchFamily="34" charset="0"/>
                <a:cs typeface="Arial" panose="020B0604020202020204" pitchFamily="34" charset="0"/>
              </a:rPr>
              <a:t>This is why they are considered one of the deadliest animals on the planet and it’s good</a:t>
            </a:r>
            <a:br>
              <a:rPr lang="en-GB" sz="1700" dirty="0">
                <a:solidFill>
                  <a:srgbClr val="63666A"/>
                </a:solidFill>
                <a:latin typeface="Arial" panose="020B0604020202020204" pitchFamily="34" charset="0"/>
                <a:cs typeface="Arial" panose="020B0604020202020204" pitchFamily="34" charset="0"/>
              </a:rPr>
            </a:br>
            <a:r>
              <a:rPr lang="en-GB" sz="1700" dirty="0">
                <a:solidFill>
                  <a:srgbClr val="63666A"/>
                </a:solidFill>
                <a:latin typeface="Arial" panose="020B0604020202020204" pitchFamily="34" charset="0"/>
                <a:cs typeface="Arial" panose="020B0604020202020204" pitchFamily="34" charset="0"/>
              </a:rPr>
              <a:t>to protect ourselves against them.</a:t>
            </a:r>
          </a:p>
          <a:p>
            <a:pPr>
              <a:spcBef>
                <a:spcPts val="1000"/>
              </a:spcBef>
            </a:pPr>
            <a:endParaRPr lang="en-GB" sz="1900" dirty="0">
              <a:solidFill>
                <a:srgbClr val="63666A"/>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E143CA8B-55C9-3740-B734-C206214C25DE}"/>
              </a:ext>
            </a:extLst>
          </p:cNvPr>
          <p:cNvSpPr txBox="1"/>
          <p:nvPr/>
        </p:nvSpPr>
        <p:spPr>
          <a:xfrm>
            <a:off x="0" y="8008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The dangers of mosquito bites</a:t>
            </a:r>
          </a:p>
        </p:txBody>
      </p:sp>
      <p:pic>
        <p:nvPicPr>
          <p:cNvPr id="4" name="Picture 3" descr="A close up of a baby&#10;&#10;Description automatically generated with medium confidence">
            <a:extLst>
              <a:ext uri="{FF2B5EF4-FFF2-40B4-BE49-F238E27FC236}">
                <a16:creationId xmlns:a16="http://schemas.microsoft.com/office/drawing/2014/main" id="{38E7FE8D-4E24-6E4D-8AE4-0BC7B64CDF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08100" y="1780969"/>
            <a:ext cx="4607486" cy="3916363"/>
          </a:xfrm>
          <a:prstGeom prst="rect">
            <a:avLst/>
          </a:prstGeom>
        </p:spPr>
      </p:pic>
      <p:sp>
        <p:nvSpPr>
          <p:cNvPr id="11" name="TextBox 10">
            <a:extLst>
              <a:ext uri="{FF2B5EF4-FFF2-40B4-BE49-F238E27FC236}">
                <a16:creationId xmlns:a16="http://schemas.microsoft.com/office/drawing/2014/main" id="{DA066F56-1E14-264A-A958-2F64468E9339}"/>
              </a:ext>
            </a:extLst>
          </p:cNvPr>
          <p:cNvSpPr txBox="1"/>
          <p:nvPr/>
        </p:nvSpPr>
        <p:spPr>
          <a:xfrm>
            <a:off x="13373100" y="5194300"/>
            <a:ext cx="184731" cy="369332"/>
          </a:xfrm>
          <a:prstGeom prst="rect">
            <a:avLst/>
          </a:prstGeom>
          <a:noFill/>
        </p:spPr>
        <p:txBody>
          <a:bodyPr wrap="none" rtlCol="0">
            <a:spAutoFit/>
          </a:bodyPr>
          <a:lstStyle/>
          <a:p>
            <a:endParaRPr lang="en-US" dirty="0"/>
          </a:p>
        </p:txBody>
      </p:sp>
      <p:sp>
        <p:nvSpPr>
          <p:cNvPr id="7" name="Card 6">
            <a:extLst>
              <a:ext uri="{FF2B5EF4-FFF2-40B4-BE49-F238E27FC236}">
                <a16:creationId xmlns:a16="http://schemas.microsoft.com/office/drawing/2014/main" id="{4C9377E8-43F3-CE44-9ACE-12293E86291A}"/>
              </a:ext>
            </a:extLst>
          </p:cNvPr>
          <p:cNvSpPr/>
          <p:nvPr/>
        </p:nvSpPr>
        <p:spPr>
          <a:xfrm>
            <a:off x="10289309" y="660987"/>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95E9A4B-0966-6E4A-ADEC-B522C9CE76B2}"/>
              </a:ext>
            </a:extLst>
          </p:cNvPr>
          <p:cNvSpPr txBox="1"/>
          <p:nvPr/>
        </p:nvSpPr>
        <p:spPr>
          <a:xfrm>
            <a:off x="10289309" y="797470"/>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9109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E143CA8B-55C9-3740-B734-C206214C25DE}"/>
              </a:ext>
            </a:extLst>
          </p:cNvPr>
          <p:cNvSpPr txBox="1"/>
          <p:nvPr/>
        </p:nvSpPr>
        <p:spPr>
          <a:xfrm>
            <a:off x="0" y="8008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How to protect against mosquitoes </a:t>
            </a:r>
          </a:p>
        </p:txBody>
      </p:sp>
      <p:sp>
        <p:nvSpPr>
          <p:cNvPr id="5" name="TextBox 4">
            <a:extLst>
              <a:ext uri="{FF2B5EF4-FFF2-40B4-BE49-F238E27FC236}">
                <a16:creationId xmlns:a16="http://schemas.microsoft.com/office/drawing/2014/main" id="{61FEC2D5-5617-401D-B34C-BF9419061482}"/>
              </a:ext>
            </a:extLst>
          </p:cNvPr>
          <p:cNvSpPr txBox="1"/>
          <p:nvPr/>
        </p:nvSpPr>
        <p:spPr>
          <a:xfrm>
            <a:off x="6593481" y="1736725"/>
            <a:ext cx="4290419" cy="3544979"/>
          </a:xfrm>
          <a:prstGeom prst="rect">
            <a:avLst/>
          </a:prstGeom>
          <a:noFill/>
        </p:spPr>
        <p:txBody>
          <a:bodyPr wrap="square">
            <a:noAutofit/>
          </a:bodyPr>
          <a:lstStyle/>
          <a:p>
            <a:pPr>
              <a:spcBef>
                <a:spcPts val="1000"/>
              </a:spcBef>
              <a:buClr>
                <a:srgbClr val="996017"/>
              </a:buClr>
            </a:pPr>
            <a:r>
              <a:rPr lang="en-GB" dirty="0">
                <a:solidFill>
                  <a:srgbClr val="63666A"/>
                </a:solidFill>
                <a:latin typeface="Arial" panose="020B0604020202020204" pitchFamily="34" charset="0"/>
                <a:cs typeface="Arial" panose="020B0604020202020204" pitchFamily="34" charset="0"/>
              </a:rPr>
              <a:t>Here are </a:t>
            </a:r>
            <a:r>
              <a:rPr lang="en-GB" b="1" dirty="0">
                <a:solidFill>
                  <a:srgbClr val="63666A"/>
                </a:solidFill>
                <a:latin typeface="Arial" panose="020B0604020202020204" pitchFamily="34" charset="0"/>
                <a:cs typeface="Arial" panose="020B0604020202020204" pitchFamily="34" charset="0"/>
              </a:rPr>
              <a:t>four lines of defence </a:t>
            </a:r>
            <a:r>
              <a:rPr lang="en-GB" dirty="0">
                <a:solidFill>
                  <a:srgbClr val="63666A"/>
                </a:solidFill>
                <a:latin typeface="Arial" panose="020B0604020202020204" pitchFamily="34" charset="0"/>
                <a:cs typeface="Arial" panose="020B0604020202020204" pitchFamily="34" charset="0"/>
              </a:rPr>
              <a:t>against being bitten by mosquitoes!</a:t>
            </a:r>
          </a:p>
          <a:p>
            <a:pPr marL="269875" indent="-269875">
              <a:spcBef>
                <a:spcPts val="1000"/>
              </a:spcBef>
              <a:buClr>
                <a:srgbClr val="63666A"/>
              </a:buClr>
              <a:buFont typeface="+mj-lt"/>
              <a:buAutoNum type="arabicPeriod"/>
            </a:pPr>
            <a:r>
              <a:rPr lang="en-GB" dirty="0">
                <a:solidFill>
                  <a:srgbClr val="63666A"/>
                </a:solidFill>
                <a:latin typeface="Arial" panose="020B0604020202020204" pitchFamily="34" charset="0"/>
                <a:cs typeface="Arial" panose="020B0604020202020204" pitchFamily="34" charset="0"/>
              </a:rPr>
              <a:t>Check the surroundings to your school/home. Remove any potential mosquito breeding spots (i.e. where clean or stagnant water has collected), within 200m. Make sure all guttering can drain water away and empty your water butt regularly to avoid standing water (water that doesn’t move).</a:t>
            </a:r>
          </a:p>
          <a:p>
            <a:pPr marL="269875" indent="-269875">
              <a:spcBef>
                <a:spcPts val="1000"/>
              </a:spcBef>
              <a:buClr>
                <a:srgbClr val="63666A"/>
              </a:buClr>
              <a:buFont typeface="+mj-lt"/>
              <a:buAutoNum type="arabicPeriod"/>
            </a:pPr>
            <a:r>
              <a:rPr lang="en-GB" dirty="0">
                <a:solidFill>
                  <a:srgbClr val="63666A"/>
                </a:solidFill>
                <a:latin typeface="Arial" panose="020B0604020202020204" pitchFamily="34" charset="0"/>
                <a:cs typeface="Arial" panose="020B0604020202020204" pitchFamily="34" charset="0"/>
              </a:rPr>
              <a:t>Use mosquito screens (mesh) in windows/ doorways</a:t>
            </a:r>
          </a:p>
        </p:txBody>
      </p:sp>
      <p:pic>
        <p:nvPicPr>
          <p:cNvPr id="3" name="Picture 2" descr="A picture containing grass, person, outdoor, cellphone&#10;&#10;Description automatically generated">
            <a:extLst>
              <a:ext uri="{FF2B5EF4-FFF2-40B4-BE49-F238E27FC236}">
                <a16:creationId xmlns:a16="http://schemas.microsoft.com/office/drawing/2014/main" id="{15919007-880B-7841-B1FE-74641089F5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08100" y="1736725"/>
            <a:ext cx="4572000" cy="3893164"/>
          </a:xfrm>
          <a:prstGeom prst="rect">
            <a:avLst/>
          </a:prstGeom>
        </p:spPr>
      </p:pic>
      <p:sp>
        <p:nvSpPr>
          <p:cNvPr id="6" name="Explosion: 8 Points 2">
            <a:extLst>
              <a:ext uri="{FF2B5EF4-FFF2-40B4-BE49-F238E27FC236}">
                <a16:creationId xmlns:a16="http://schemas.microsoft.com/office/drawing/2014/main" id="{20B05AFE-0BBA-C440-8058-C549D2BE34BE}"/>
              </a:ext>
            </a:extLst>
          </p:cNvPr>
          <p:cNvSpPr/>
          <p:nvPr/>
        </p:nvSpPr>
        <p:spPr>
          <a:xfrm>
            <a:off x="594719" y="1354800"/>
            <a:ext cx="3067940" cy="2239624"/>
          </a:xfrm>
          <a:custGeom>
            <a:avLst/>
            <a:gdLst>
              <a:gd name="connsiteX0" fmla="*/ 10800 w 21600"/>
              <a:gd name="connsiteY0" fmla="*/ 5800 h 21600"/>
              <a:gd name="connsiteX1" fmla="*/ 14522 w 21600"/>
              <a:gd name="connsiteY1" fmla="*/ 0 h 21600"/>
              <a:gd name="connsiteX2" fmla="*/ 14155 w 21600"/>
              <a:gd name="connsiteY2" fmla="*/ 5325 h 21600"/>
              <a:gd name="connsiteX3" fmla="*/ 18380 w 21600"/>
              <a:gd name="connsiteY3" fmla="*/ 4457 h 21600"/>
              <a:gd name="connsiteX4" fmla="*/ 16702 w 21600"/>
              <a:gd name="connsiteY4" fmla="*/ 7315 h 21600"/>
              <a:gd name="connsiteX5" fmla="*/ 21097 w 21600"/>
              <a:gd name="connsiteY5" fmla="*/ 8137 h 21600"/>
              <a:gd name="connsiteX6" fmla="*/ 17607 w 21600"/>
              <a:gd name="connsiteY6" fmla="*/ 10475 h 21600"/>
              <a:gd name="connsiteX7" fmla="*/ 21600 w 21600"/>
              <a:gd name="connsiteY7" fmla="*/ 13290 h 21600"/>
              <a:gd name="connsiteX8" fmla="*/ 16837 w 21600"/>
              <a:gd name="connsiteY8" fmla="*/ 12942 h 21600"/>
              <a:gd name="connsiteX9" fmla="*/ 18145 w 21600"/>
              <a:gd name="connsiteY9" fmla="*/ 18095 h 21600"/>
              <a:gd name="connsiteX10" fmla="*/ 14020 w 21600"/>
              <a:gd name="connsiteY10" fmla="*/ 14457 h 21600"/>
              <a:gd name="connsiteX11" fmla="*/ 13247 w 21600"/>
              <a:gd name="connsiteY11" fmla="*/ 19737 h 21600"/>
              <a:gd name="connsiteX12" fmla="*/ 10532 w 21600"/>
              <a:gd name="connsiteY12" fmla="*/ 14935 h 21600"/>
              <a:gd name="connsiteX13" fmla="*/ 8485 w 21600"/>
              <a:gd name="connsiteY13" fmla="*/ 21600 h 21600"/>
              <a:gd name="connsiteX14" fmla="*/ 7715 w 21600"/>
              <a:gd name="connsiteY14" fmla="*/ 15627 h 21600"/>
              <a:gd name="connsiteX15" fmla="*/ 4762 w 21600"/>
              <a:gd name="connsiteY15" fmla="*/ 17617 h 21600"/>
              <a:gd name="connsiteX16" fmla="*/ 5667 w 21600"/>
              <a:gd name="connsiteY16" fmla="*/ 13937 h 21600"/>
              <a:gd name="connsiteX17" fmla="*/ 135 w 21600"/>
              <a:gd name="connsiteY17" fmla="*/ 14587 h 21600"/>
              <a:gd name="connsiteX18" fmla="*/ 3722 w 21600"/>
              <a:gd name="connsiteY18" fmla="*/ 11775 h 21600"/>
              <a:gd name="connsiteX19" fmla="*/ 0 w 21600"/>
              <a:gd name="connsiteY19" fmla="*/ 8615 h 21600"/>
              <a:gd name="connsiteX20" fmla="*/ 4627 w 21600"/>
              <a:gd name="connsiteY20" fmla="*/ 7617 h 21600"/>
              <a:gd name="connsiteX21" fmla="*/ 370 w 21600"/>
              <a:gd name="connsiteY21" fmla="*/ 2295 h 21600"/>
              <a:gd name="connsiteX22" fmla="*/ 7312 w 21600"/>
              <a:gd name="connsiteY22" fmla="*/ 6320 h 21600"/>
              <a:gd name="connsiteX23" fmla="*/ 8352 w 21600"/>
              <a:gd name="connsiteY23" fmla="*/ 2295 h 21600"/>
              <a:gd name="connsiteX24" fmla="*/ 10800 w 21600"/>
              <a:gd name="connsiteY24" fmla="*/ 5800 h 21600"/>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695 w 21600"/>
              <a:gd name="connsiteY21" fmla="*/ 4981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4390 w 21600"/>
              <a:gd name="connsiteY21" fmla="*/ 470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4432 w 21600"/>
              <a:gd name="connsiteY18" fmla="*/ 9545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366 w 21166"/>
              <a:gd name="connsiteY0" fmla="*/ 3666 h 17603"/>
              <a:gd name="connsiteX1" fmla="*/ 13311 w 21166"/>
              <a:gd name="connsiteY1" fmla="*/ 0 h 17603"/>
              <a:gd name="connsiteX2" fmla="*/ 13721 w 21166"/>
              <a:gd name="connsiteY2" fmla="*/ 3191 h 17603"/>
              <a:gd name="connsiteX3" fmla="*/ 17946 w 21166"/>
              <a:gd name="connsiteY3" fmla="*/ 2323 h 17603"/>
              <a:gd name="connsiteX4" fmla="*/ 16389 w 21166"/>
              <a:gd name="connsiteY4" fmla="*/ 5514 h 17603"/>
              <a:gd name="connsiteX5" fmla="*/ 20663 w 21166"/>
              <a:gd name="connsiteY5" fmla="*/ 6003 h 17603"/>
              <a:gd name="connsiteX6" fmla="*/ 17173 w 21166"/>
              <a:gd name="connsiteY6" fmla="*/ 8341 h 17603"/>
              <a:gd name="connsiteX7" fmla="*/ 21166 w 21166"/>
              <a:gd name="connsiteY7" fmla="*/ 11156 h 17603"/>
              <a:gd name="connsiteX8" fmla="*/ 17130 w 21166"/>
              <a:gd name="connsiteY8" fmla="*/ 11505 h 17603"/>
              <a:gd name="connsiteX9" fmla="*/ 17711 w 21166"/>
              <a:gd name="connsiteY9" fmla="*/ 15961 h 17603"/>
              <a:gd name="connsiteX10" fmla="*/ 13980 w 21166"/>
              <a:gd name="connsiteY10" fmla="*/ 13384 h 17603"/>
              <a:gd name="connsiteX11" fmla="*/ 12813 w 21166"/>
              <a:gd name="connsiteY11" fmla="*/ 17603 h 17603"/>
              <a:gd name="connsiteX12" fmla="*/ 10280 w 21166"/>
              <a:gd name="connsiteY12" fmla="*/ 13468 h 17603"/>
              <a:gd name="connsiteX13" fmla="*/ 8433 w 21166"/>
              <a:gd name="connsiteY13" fmla="*/ 16473 h 17603"/>
              <a:gd name="connsiteX14" fmla="*/ 7281 w 21166"/>
              <a:gd name="connsiteY14" fmla="*/ 13493 h 17603"/>
              <a:gd name="connsiteX15" fmla="*/ 4328 w 21166"/>
              <a:gd name="connsiteY15" fmla="*/ 15483 h 17603"/>
              <a:gd name="connsiteX16" fmla="*/ 4597 w 21166"/>
              <a:gd name="connsiteY16" fmla="*/ 12409 h 17603"/>
              <a:gd name="connsiteX17" fmla="*/ 65 w 21166"/>
              <a:gd name="connsiteY17" fmla="*/ 12392 h 17603"/>
              <a:gd name="connsiteX18" fmla="*/ 3998 w 21166"/>
              <a:gd name="connsiteY18" fmla="*/ 9545 h 17603"/>
              <a:gd name="connsiteX19" fmla="*/ 0 w 21166"/>
              <a:gd name="connsiteY19" fmla="*/ 6641 h 17603"/>
              <a:gd name="connsiteX20" fmla="*/ 4072 w 21166"/>
              <a:gd name="connsiteY20" fmla="*/ 6180 h 17603"/>
              <a:gd name="connsiteX21" fmla="*/ 3956 w 21166"/>
              <a:gd name="connsiteY21" fmla="*/ 2571 h 17603"/>
              <a:gd name="connsiteX22" fmla="*/ 6878 w 21166"/>
              <a:gd name="connsiteY22" fmla="*/ 4186 h 17603"/>
              <a:gd name="connsiteX23" fmla="*/ 7918 w 21166"/>
              <a:gd name="connsiteY23" fmla="*/ 161 h 17603"/>
              <a:gd name="connsiteX24" fmla="*/ 10366 w 21166"/>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7567 w 21560"/>
              <a:gd name="connsiteY6" fmla="*/ 8341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040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34 w 21560"/>
              <a:gd name="connsiteY6" fmla="*/ 840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4392 w 21560"/>
              <a:gd name="connsiteY18" fmla="*/ 9545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466 w 21560"/>
              <a:gd name="connsiteY20" fmla="*/ 618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276 w 21560"/>
              <a:gd name="connsiteY6" fmla="*/ 8437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4023 w 21560"/>
              <a:gd name="connsiteY20" fmla="*/ 6073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949 w 21560"/>
              <a:gd name="connsiteY20" fmla="*/ 6037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6783 w 21560"/>
              <a:gd name="connsiteY4" fmla="*/ 551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8461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991 w 21560"/>
              <a:gd name="connsiteY16" fmla="*/ 12409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3396 w 21560"/>
              <a:gd name="connsiteY18" fmla="*/ 9652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441 w 21560"/>
              <a:gd name="connsiteY20" fmla="*/ 5660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4939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4939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5042 h 17603"/>
              <a:gd name="connsiteX21" fmla="*/ 4350 w 21560"/>
              <a:gd name="connsiteY21" fmla="*/ 2571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695 w 21560"/>
              <a:gd name="connsiteY20" fmla="*/ 5042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9515 h 17603"/>
              <a:gd name="connsiteX19" fmla="*/ 0 w 21560"/>
              <a:gd name="connsiteY19" fmla="*/ 6609 h 17603"/>
              <a:gd name="connsiteX20" fmla="*/ 3483 w 21560"/>
              <a:gd name="connsiteY20" fmla="*/ 5145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7603"/>
              <a:gd name="connsiteX1" fmla="*/ 13705 w 21560"/>
              <a:gd name="connsiteY1" fmla="*/ 0 h 17603"/>
              <a:gd name="connsiteX2" fmla="*/ 14115 w 21560"/>
              <a:gd name="connsiteY2" fmla="*/ 3191 h 17603"/>
              <a:gd name="connsiteX3" fmla="*/ 18340 w 21560"/>
              <a:gd name="connsiteY3" fmla="*/ 2323 h 17603"/>
              <a:gd name="connsiteX4" fmla="*/ 17842 w 21560"/>
              <a:gd name="connsiteY4" fmla="*/ 5274 h 17603"/>
              <a:gd name="connsiteX5" fmla="*/ 21057 w 21560"/>
              <a:gd name="connsiteY5" fmla="*/ 6003 h 17603"/>
              <a:gd name="connsiteX6" fmla="*/ 19054 w 21560"/>
              <a:gd name="connsiteY6" fmla="*/ 8615 h 17603"/>
              <a:gd name="connsiteX7" fmla="*/ 21560 w 21560"/>
              <a:gd name="connsiteY7" fmla="*/ 11156 h 17603"/>
              <a:gd name="connsiteX8" fmla="*/ 17524 w 21560"/>
              <a:gd name="connsiteY8" fmla="*/ 11505 h 17603"/>
              <a:gd name="connsiteX9" fmla="*/ 18105 w 21560"/>
              <a:gd name="connsiteY9" fmla="*/ 15961 h 17603"/>
              <a:gd name="connsiteX10" fmla="*/ 14374 w 21560"/>
              <a:gd name="connsiteY10" fmla="*/ 13384 h 17603"/>
              <a:gd name="connsiteX11" fmla="*/ 13207 w 21560"/>
              <a:gd name="connsiteY11" fmla="*/ 17603 h 17603"/>
              <a:gd name="connsiteX12" fmla="*/ 10674 w 21560"/>
              <a:gd name="connsiteY12" fmla="*/ 13468 h 17603"/>
              <a:gd name="connsiteX13" fmla="*/ 8827 w 21560"/>
              <a:gd name="connsiteY13" fmla="*/ 16473 h 17603"/>
              <a:gd name="connsiteX14" fmla="*/ 7675 w 21560"/>
              <a:gd name="connsiteY14" fmla="*/ 13493 h 17603"/>
              <a:gd name="connsiteX15" fmla="*/ 4722 w 21560"/>
              <a:gd name="connsiteY15" fmla="*/ 15483 h 17603"/>
              <a:gd name="connsiteX16" fmla="*/ 4483 w 21560"/>
              <a:gd name="connsiteY16" fmla="*/ 12512 h 17603"/>
              <a:gd name="connsiteX17" fmla="*/ 459 w 21560"/>
              <a:gd name="connsiteY17" fmla="*/ 12392 h 17603"/>
              <a:gd name="connsiteX18" fmla="*/ 2760 w 21560"/>
              <a:gd name="connsiteY18" fmla="*/ 8589 h 17603"/>
              <a:gd name="connsiteX19" fmla="*/ 0 w 21560"/>
              <a:gd name="connsiteY19" fmla="*/ 6609 h 17603"/>
              <a:gd name="connsiteX20" fmla="*/ 3483 w 21560"/>
              <a:gd name="connsiteY20" fmla="*/ 5145 h 17603"/>
              <a:gd name="connsiteX21" fmla="*/ 3333 w 21560"/>
              <a:gd name="connsiteY21" fmla="*/ 2125 h 17603"/>
              <a:gd name="connsiteX22" fmla="*/ 7272 w 21560"/>
              <a:gd name="connsiteY22" fmla="*/ 4186 h 17603"/>
              <a:gd name="connsiteX23" fmla="*/ 8312 w 21560"/>
              <a:gd name="connsiteY23" fmla="*/ 161 h 17603"/>
              <a:gd name="connsiteX24" fmla="*/ 10760 w 21560"/>
              <a:gd name="connsiteY24" fmla="*/ 3666 h 17603"/>
              <a:gd name="connsiteX0" fmla="*/ 10760 w 21560"/>
              <a:gd name="connsiteY0" fmla="*/ 3666 h 16985"/>
              <a:gd name="connsiteX1" fmla="*/ 13705 w 21560"/>
              <a:gd name="connsiteY1" fmla="*/ 0 h 16985"/>
              <a:gd name="connsiteX2" fmla="*/ 14115 w 21560"/>
              <a:gd name="connsiteY2" fmla="*/ 3191 h 16985"/>
              <a:gd name="connsiteX3" fmla="*/ 18340 w 21560"/>
              <a:gd name="connsiteY3" fmla="*/ 2323 h 16985"/>
              <a:gd name="connsiteX4" fmla="*/ 17842 w 21560"/>
              <a:gd name="connsiteY4" fmla="*/ 5274 h 16985"/>
              <a:gd name="connsiteX5" fmla="*/ 21057 w 21560"/>
              <a:gd name="connsiteY5" fmla="*/ 6003 h 16985"/>
              <a:gd name="connsiteX6" fmla="*/ 19054 w 21560"/>
              <a:gd name="connsiteY6" fmla="*/ 8615 h 16985"/>
              <a:gd name="connsiteX7" fmla="*/ 21560 w 21560"/>
              <a:gd name="connsiteY7" fmla="*/ 11156 h 16985"/>
              <a:gd name="connsiteX8" fmla="*/ 17524 w 21560"/>
              <a:gd name="connsiteY8" fmla="*/ 11505 h 16985"/>
              <a:gd name="connsiteX9" fmla="*/ 18105 w 21560"/>
              <a:gd name="connsiteY9" fmla="*/ 15961 h 16985"/>
              <a:gd name="connsiteX10" fmla="*/ 14374 w 21560"/>
              <a:gd name="connsiteY10" fmla="*/ 13384 h 16985"/>
              <a:gd name="connsiteX11" fmla="*/ 12910 w 21560"/>
              <a:gd name="connsiteY11" fmla="*/ 16985 h 16985"/>
              <a:gd name="connsiteX12" fmla="*/ 10674 w 21560"/>
              <a:gd name="connsiteY12" fmla="*/ 13468 h 16985"/>
              <a:gd name="connsiteX13" fmla="*/ 8827 w 21560"/>
              <a:gd name="connsiteY13" fmla="*/ 16473 h 16985"/>
              <a:gd name="connsiteX14" fmla="*/ 7675 w 21560"/>
              <a:gd name="connsiteY14" fmla="*/ 13493 h 16985"/>
              <a:gd name="connsiteX15" fmla="*/ 4722 w 21560"/>
              <a:gd name="connsiteY15" fmla="*/ 15483 h 16985"/>
              <a:gd name="connsiteX16" fmla="*/ 4483 w 21560"/>
              <a:gd name="connsiteY16" fmla="*/ 12512 h 16985"/>
              <a:gd name="connsiteX17" fmla="*/ 459 w 21560"/>
              <a:gd name="connsiteY17" fmla="*/ 12392 h 16985"/>
              <a:gd name="connsiteX18" fmla="*/ 2760 w 21560"/>
              <a:gd name="connsiteY18" fmla="*/ 8589 h 16985"/>
              <a:gd name="connsiteX19" fmla="*/ 0 w 21560"/>
              <a:gd name="connsiteY19" fmla="*/ 6609 h 16985"/>
              <a:gd name="connsiteX20" fmla="*/ 3483 w 21560"/>
              <a:gd name="connsiteY20" fmla="*/ 5145 h 16985"/>
              <a:gd name="connsiteX21" fmla="*/ 3333 w 21560"/>
              <a:gd name="connsiteY21" fmla="*/ 2125 h 16985"/>
              <a:gd name="connsiteX22" fmla="*/ 7272 w 21560"/>
              <a:gd name="connsiteY22" fmla="*/ 4186 h 16985"/>
              <a:gd name="connsiteX23" fmla="*/ 8312 w 21560"/>
              <a:gd name="connsiteY23" fmla="*/ 161 h 16985"/>
              <a:gd name="connsiteX24" fmla="*/ 10760 w 21560"/>
              <a:gd name="connsiteY24" fmla="*/ 3666 h 16985"/>
              <a:gd name="connsiteX0" fmla="*/ 10760 w 21560"/>
              <a:gd name="connsiteY0" fmla="*/ 3666 h 16986"/>
              <a:gd name="connsiteX1" fmla="*/ 13705 w 21560"/>
              <a:gd name="connsiteY1" fmla="*/ 0 h 16986"/>
              <a:gd name="connsiteX2" fmla="*/ 14115 w 21560"/>
              <a:gd name="connsiteY2" fmla="*/ 3191 h 16986"/>
              <a:gd name="connsiteX3" fmla="*/ 18340 w 21560"/>
              <a:gd name="connsiteY3" fmla="*/ 2323 h 16986"/>
              <a:gd name="connsiteX4" fmla="*/ 17842 w 21560"/>
              <a:gd name="connsiteY4" fmla="*/ 5274 h 16986"/>
              <a:gd name="connsiteX5" fmla="*/ 21057 w 21560"/>
              <a:gd name="connsiteY5" fmla="*/ 6003 h 16986"/>
              <a:gd name="connsiteX6" fmla="*/ 19054 w 21560"/>
              <a:gd name="connsiteY6" fmla="*/ 8615 h 16986"/>
              <a:gd name="connsiteX7" fmla="*/ 21560 w 21560"/>
              <a:gd name="connsiteY7" fmla="*/ 11156 h 16986"/>
              <a:gd name="connsiteX8" fmla="*/ 17524 w 21560"/>
              <a:gd name="connsiteY8" fmla="*/ 11505 h 16986"/>
              <a:gd name="connsiteX9" fmla="*/ 18105 w 21560"/>
              <a:gd name="connsiteY9" fmla="*/ 15961 h 16986"/>
              <a:gd name="connsiteX10" fmla="*/ 14374 w 21560"/>
              <a:gd name="connsiteY10" fmla="*/ 13384 h 16986"/>
              <a:gd name="connsiteX11" fmla="*/ 12910 w 21560"/>
              <a:gd name="connsiteY11" fmla="*/ 16985 h 16986"/>
              <a:gd name="connsiteX12" fmla="*/ 10674 w 21560"/>
              <a:gd name="connsiteY12" fmla="*/ 13468 h 16986"/>
              <a:gd name="connsiteX13" fmla="*/ 8827 w 21560"/>
              <a:gd name="connsiteY13" fmla="*/ 16473 h 16986"/>
              <a:gd name="connsiteX14" fmla="*/ 7675 w 21560"/>
              <a:gd name="connsiteY14" fmla="*/ 13493 h 16986"/>
              <a:gd name="connsiteX15" fmla="*/ 4722 w 21560"/>
              <a:gd name="connsiteY15" fmla="*/ 15483 h 16986"/>
              <a:gd name="connsiteX16" fmla="*/ 4483 w 21560"/>
              <a:gd name="connsiteY16" fmla="*/ 12512 h 16986"/>
              <a:gd name="connsiteX17" fmla="*/ 459 w 21560"/>
              <a:gd name="connsiteY17" fmla="*/ 12392 h 16986"/>
              <a:gd name="connsiteX18" fmla="*/ 2760 w 21560"/>
              <a:gd name="connsiteY18" fmla="*/ 8589 h 16986"/>
              <a:gd name="connsiteX19" fmla="*/ 0 w 21560"/>
              <a:gd name="connsiteY19" fmla="*/ 6609 h 16986"/>
              <a:gd name="connsiteX20" fmla="*/ 3483 w 21560"/>
              <a:gd name="connsiteY20" fmla="*/ 5145 h 16986"/>
              <a:gd name="connsiteX21" fmla="*/ 3333 w 21560"/>
              <a:gd name="connsiteY21" fmla="*/ 2125 h 16986"/>
              <a:gd name="connsiteX22" fmla="*/ 7272 w 21560"/>
              <a:gd name="connsiteY22" fmla="*/ 4186 h 16986"/>
              <a:gd name="connsiteX23" fmla="*/ 8312 w 21560"/>
              <a:gd name="connsiteY23" fmla="*/ 161 h 16986"/>
              <a:gd name="connsiteX24" fmla="*/ 10760 w 21560"/>
              <a:gd name="connsiteY24" fmla="*/ 3666 h 16986"/>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674 w 21560"/>
              <a:gd name="connsiteY12" fmla="*/ 13468 h 16988"/>
              <a:gd name="connsiteX13" fmla="*/ 8827 w 21560"/>
              <a:gd name="connsiteY13" fmla="*/ 16473 h 16988"/>
              <a:gd name="connsiteX14" fmla="*/ 7675 w 21560"/>
              <a:gd name="connsiteY14" fmla="*/ 1349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716 w 21560"/>
              <a:gd name="connsiteY12" fmla="*/ 13983 h 16988"/>
              <a:gd name="connsiteX13" fmla="*/ 8827 w 21560"/>
              <a:gd name="connsiteY13" fmla="*/ 16473 h 16988"/>
              <a:gd name="connsiteX14" fmla="*/ 7675 w 21560"/>
              <a:gd name="connsiteY14" fmla="*/ 1349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374 w 21560"/>
              <a:gd name="connsiteY10" fmla="*/ 13384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 name="connsiteX0" fmla="*/ 10760 w 21560"/>
              <a:gd name="connsiteY0" fmla="*/ 3666 h 16988"/>
              <a:gd name="connsiteX1" fmla="*/ 13705 w 21560"/>
              <a:gd name="connsiteY1" fmla="*/ 0 h 16988"/>
              <a:gd name="connsiteX2" fmla="*/ 14115 w 21560"/>
              <a:gd name="connsiteY2" fmla="*/ 3191 h 16988"/>
              <a:gd name="connsiteX3" fmla="*/ 18340 w 21560"/>
              <a:gd name="connsiteY3" fmla="*/ 2323 h 16988"/>
              <a:gd name="connsiteX4" fmla="*/ 17842 w 21560"/>
              <a:gd name="connsiteY4" fmla="*/ 5274 h 16988"/>
              <a:gd name="connsiteX5" fmla="*/ 21057 w 21560"/>
              <a:gd name="connsiteY5" fmla="*/ 6003 h 16988"/>
              <a:gd name="connsiteX6" fmla="*/ 19054 w 21560"/>
              <a:gd name="connsiteY6" fmla="*/ 8615 h 16988"/>
              <a:gd name="connsiteX7" fmla="*/ 21560 w 21560"/>
              <a:gd name="connsiteY7" fmla="*/ 11156 h 16988"/>
              <a:gd name="connsiteX8" fmla="*/ 17524 w 21560"/>
              <a:gd name="connsiteY8" fmla="*/ 11505 h 16988"/>
              <a:gd name="connsiteX9" fmla="*/ 18105 w 21560"/>
              <a:gd name="connsiteY9" fmla="*/ 15961 h 16988"/>
              <a:gd name="connsiteX10" fmla="*/ 14586 w 21560"/>
              <a:gd name="connsiteY10" fmla="*/ 13933 h 16988"/>
              <a:gd name="connsiteX11" fmla="*/ 12910 w 21560"/>
              <a:gd name="connsiteY11" fmla="*/ 16985 h 16988"/>
              <a:gd name="connsiteX12" fmla="*/ 10716 w 21560"/>
              <a:gd name="connsiteY12" fmla="*/ 13983 h 16988"/>
              <a:gd name="connsiteX13" fmla="*/ 8827 w 21560"/>
              <a:gd name="connsiteY13" fmla="*/ 16473 h 16988"/>
              <a:gd name="connsiteX14" fmla="*/ 7633 w 21560"/>
              <a:gd name="connsiteY14" fmla="*/ 13973 h 16988"/>
              <a:gd name="connsiteX15" fmla="*/ 4722 w 21560"/>
              <a:gd name="connsiteY15" fmla="*/ 15483 h 16988"/>
              <a:gd name="connsiteX16" fmla="*/ 4483 w 21560"/>
              <a:gd name="connsiteY16" fmla="*/ 12512 h 16988"/>
              <a:gd name="connsiteX17" fmla="*/ 459 w 21560"/>
              <a:gd name="connsiteY17" fmla="*/ 12392 h 16988"/>
              <a:gd name="connsiteX18" fmla="*/ 2760 w 21560"/>
              <a:gd name="connsiteY18" fmla="*/ 8589 h 16988"/>
              <a:gd name="connsiteX19" fmla="*/ 0 w 21560"/>
              <a:gd name="connsiteY19" fmla="*/ 6609 h 16988"/>
              <a:gd name="connsiteX20" fmla="*/ 3483 w 21560"/>
              <a:gd name="connsiteY20" fmla="*/ 5145 h 16988"/>
              <a:gd name="connsiteX21" fmla="*/ 3333 w 21560"/>
              <a:gd name="connsiteY21" fmla="*/ 2125 h 16988"/>
              <a:gd name="connsiteX22" fmla="*/ 7272 w 21560"/>
              <a:gd name="connsiteY22" fmla="*/ 4186 h 16988"/>
              <a:gd name="connsiteX23" fmla="*/ 8312 w 21560"/>
              <a:gd name="connsiteY23" fmla="*/ 161 h 16988"/>
              <a:gd name="connsiteX24" fmla="*/ 10760 w 21560"/>
              <a:gd name="connsiteY24" fmla="*/ 3666 h 1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560" h="16988">
                <a:moveTo>
                  <a:pt x="10760" y="3666"/>
                </a:moveTo>
                <a:lnTo>
                  <a:pt x="13705" y="0"/>
                </a:lnTo>
                <a:cubicBezTo>
                  <a:pt x="13678" y="-21"/>
                  <a:pt x="14101" y="3212"/>
                  <a:pt x="14115" y="3191"/>
                </a:cubicBezTo>
                <a:lnTo>
                  <a:pt x="18340" y="2323"/>
                </a:lnTo>
                <a:lnTo>
                  <a:pt x="17842" y="5274"/>
                </a:lnTo>
                <a:lnTo>
                  <a:pt x="21057" y="6003"/>
                </a:lnTo>
                <a:lnTo>
                  <a:pt x="19054" y="8615"/>
                </a:lnTo>
                <a:lnTo>
                  <a:pt x="21560" y="11156"/>
                </a:lnTo>
                <a:lnTo>
                  <a:pt x="17524" y="11505"/>
                </a:lnTo>
                <a:cubicBezTo>
                  <a:pt x="17718" y="12990"/>
                  <a:pt x="17911" y="14476"/>
                  <a:pt x="18105" y="15961"/>
                </a:cubicBezTo>
                <a:lnTo>
                  <a:pt x="14586" y="13933"/>
                </a:lnTo>
                <a:cubicBezTo>
                  <a:pt x="14098" y="15133"/>
                  <a:pt x="12974" y="17089"/>
                  <a:pt x="12910" y="16985"/>
                </a:cubicBezTo>
                <a:cubicBezTo>
                  <a:pt x="12928" y="17048"/>
                  <a:pt x="11461" y="15155"/>
                  <a:pt x="10716" y="13983"/>
                </a:cubicBezTo>
                <a:lnTo>
                  <a:pt x="8827" y="16473"/>
                </a:lnTo>
                <a:cubicBezTo>
                  <a:pt x="8815" y="16355"/>
                  <a:pt x="7604" y="13922"/>
                  <a:pt x="7633" y="13973"/>
                </a:cubicBezTo>
                <a:cubicBezTo>
                  <a:pt x="7638" y="13970"/>
                  <a:pt x="4812" y="15569"/>
                  <a:pt x="4722" y="15483"/>
                </a:cubicBezTo>
                <a:cubicBezTo>
                  <a:pt x="4704" y="15520"/>
                  <a:pt x="4443" y="12404"/>
                  <a:pt x="4483" y="12512"/>
                </a:cubicBezTo>
                <a:lnTo>
                  <a:pt x="459" y="12392"/>
                </a:lnTo>
                <a:lnTo>
                  <a:pt x="2760" y="8589"/>
                </a:lnTo>
                <a:lnTo>
                  <a:pt x="0" y="6609"/>
                </a:lnTo>
                <a:cubicBezTo>
                  <a:pt x="130" y="6692"/>
                  <a:pt x="3532" y="5193"/>
                  <a:pt x="3483" y="5145"/>
                </a:cubicBezTo>
                <a:cubicBezTo>
                  <a:pt x="3518" y="5263"/>
                  <a:pt x="3335" y="2114"/>
                  <a:pt x="3333" y="2125"/>
                </a:cubicBezTo>
                <a:cubicBezTo>
                  <a:pt x="3384" y="2128"/>
                  <a:pt x="6298" y="3648"/>
                  <a:pt x="7272" y="4186"/>
                </a:cubicBezTo>
                <a:lnTo>
                  <a:pt x="8312" y="161"/>
                </a:lnTo>
                <a:lnTo>
                  <a:pt x="10760" y="3666"/>
                </a:lnTo>
                <a:close/>
              </a:path>
            </a:pathLst>
          </a:custGeom>
          <a:solidFill>
            <a:srgbClr val="00ABCF"/>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br>
              <a:rPr lang="en-US" sz="2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Fun Fact</a:t>
            </a:r>
            <a:br>
              <a:rPr lang="en-US" sz="2200" b="1" dirty="0">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Where does the buzzing</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sound come from?</a:t>
            </a:r>
          </a:p>
          <a:p>
            <a:pPr algn="ctr">
              <a:spcBef>
                <a:spcPts val="500"/>
              </a:spcBef>
            </a:pPr>
            <a:r>
              <a:rPr lang="en-US" sz="1900" b="1" dirty="0">
                <a:solidFill>
                  <a:schemeClr val="bg1"/>
                </a:solidFill>
                <a:latin typeface="Arial" panose="020B0604020202020204" pitchFamily="34" charset="0"/>
                <a:cs typeface="Arial" panose="020B0604020202020204" pitchFamily="34" charset="0"/>
              </a:rPr>
              <a:t>Its wings!</a:t>
            </a:r>
          </a:p>
          <a:p>
            <a:pPr algn="ct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959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outdoor, grass&#10;&#10;Description automatically generated">
            <a:extLst>
              <a:ext uri="{FF2B5EF4-FFF2-40B4-BE49-F238E27FC236}">
                <a16:creationId xmlns:a16="http://schemas.microsoft.com/office/drawing/2014/main" id="{96CC330F-55DB-8540-B979-69337AD1F80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96920" y="3516086"/>
            <a:ext cx="3162762" cy="2460463"/>
          </a:xfrm>
          <a:prstGeom prst="rect">
            <a:avLst/>
          </a:prstGeom>
        </p:spPr>
      </p:pic>
      <p:sp>
        <p:nvSpPr>
          <p:cNvPr id="5" name="TextBox 4">
            <a:extLst>
              <a:ext uri="{FF2B5EF4-FFF2-40B4-BE49-F238E27FC236}">
                <a16:creationId xmlns:a16="http://schemas.microsoft.com/office/drawing/2014/main" id="{CA432DB9-47D0-CE49-BCE4-9160360DDCF5}"/>
              </a:ext>
            </a:extLst>
          </p:cNvPr>
          <p:cNvSpPr txBox="1"/>
          <p:nvPr/>
        </p:nvSpPr>
        <p:spPr>
          <a:xfrm>
            <a:off x="5799392" y="2165708"/>
            <a:ext cx="5007946" cy="3005449"/>
          </a:xfrm>
          <a:prstGeom prst="rect">
            <a:avLst/>
          </a:prstGeom>
          <a:noFill/>
        </p:spPr>
        <p:txBody>
          <a:bodyPr wrap="square">
            <a:noAutofit/>
          </a:bodyPr>
          <a:lstStyle/>
          <a:p>
            <a:pPr marL="269875" indent="-269875">
              <a:spcBef>
                <a:spcPts val="1200"/>
              </a:spcBef>
              <a:buClr>
                <a:srgbClr val="63666A"/>
              </a:buClr>
              <a:buFont typeface="+mj-lt"/>
              <a:buAutoNum type="arabicPeriod" startAt="3"/>
            </a:pPr>
            <a:r>
              <a:rPr lang="en-GB" dirty="0">
                <a:solidFill>
                  <a:srgbClr val="63666A"/>
                </a:solidFill>
                <a:latin typeface="Arial" panose="020B0604020202020204" pitchFamily="34" charset="0"/>
                <a:cs typeface="Arial" panose="020B0604020202020204" pitchFamily="34" charset="0"/>
              </a:rPr>
              <a:t>Use a mosquito net in your bedroom. </a:t>
            </a:r>
          </a:p>
          <a:p>
            <a:pPr marL="269875" indent="-269875">
              <a:spcBef>
                <a:spcPts val="1200"/>
              </a:spcBef>
              <a:buClr>
                <a:srgbClr val="63666A"/>
              </a:buClr>
              <a:buFont typeface="+mj-lt"/>
              <a:buAutoNum type="arabicPeriod" startAt="3"/>
            </a:pPr>
            <a:r>
              <a:rPr lang="en-GB" dirty="0">
                <a:solidFill>
                  <a:srgbClr val="63666A"/>
                </a:solidFill>
                <a:latin typeface="Arial" panose="020B0604020202020204" pitchFamily="34" charset="0"/>
                <a:cs typeface="Arial" panose="020B0604020202020204" pitchFamily="34" charset="0"/>
              </a:rPr>
              <a:t>When sitting outside wear protective clothing with long sleeves. Use a special eucalyptus oil (with 60% </a:t>
            </a:r>
            <a:r>
              <a:rPr lang="en-GB" dirty="0" err="1">
                <a:solidFill>
                  <a:srgbClr val="63666A"/>
                </a:solidFill>
                <a:latin typeface="Arial" panose="020B0604020202020204" pitchFamily="34" charset="0"/>
                <a:cs typeface="Arial" panose="020B0604020202020204" pitchFamily="34" charset="0"/>
              </a:rPr>
              <a:t>citriodiol</a:t>
            </a:r>
            <a:r>
              <a:rPr lang="en-GB" dirty="0">
                <a:solidFill>
                  <a:srgbClr val="63666A"/>
                </a:solidFill>
                <a:latin typeface="Arial" panose="020B0604020202020204" pitchFamily="34" charset="0"/>
                <a:cs typeface="Arial" panose="020B0604020202020204" pitchFamily="34" charset="0"/>
              </a:rPr>
              <a:t>) on your skin or clothes. Alternatively, apply DEET or picaridin directly to your skin.</a:t>
            </a:r>
          </a:p>
          <a:p>
            <a:pPr>
              <a:spcBef>
                <a:spcPts val="1500"/>
              </a:spcBef>
              <a:buClr>
                <a:srgbClr val="996017"/>
              </a:buClr>
            </a:pPr>
            <a:endParaRPr lang="en-US" b="1" dirty="0">
              <a:solidFill>
                <a:srgbClr val="63666A"/>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07FF20B9-88F7-CE48-8278-3F160C2C6D6D}"/>
              </a:ext>
            </a:extLst>
          </p:cNvPr>
          <p:cNvSpPr txBox="1"/>
          <p:nvPr/>
        </p:nvSpPr>
        <p:spPr>
          <a:xfrm>
            <a:off x="4720046" y="4392374"/>
            <a:ext cx="7113354" cy="707886"/>
          </a:xfrm>
          <a:prstGeom prst="rect">
            <a:avLst/>
          </a:prstGeom>
          <a:noFill/>
        </p:spPr>
        <p:txBody>
          <a:bodyPr wrap="square">
            <a:spAutoFit/>
          </a:bodyPr>
          <a:lstStyle/>
          <a:p>
            <a:pPr algn="ctr">
              <a:spcBef>
                <a:spcPts val="1200"/>
              </a:spcBef>
              <a:buClr>
                <a:srgbClr val="63666A"/>
              </a:buClr>
            </a:pPr>
            <a:r>
              <a:rPr lang="en-GB" sz="2000" b="1" dirty="0">
                <a:solidFill>
                  <a:srgbClr val="00ABCF"/>
                </a:solidFill>
                <a:latin typeface="Arial" panose="020B0604020202020204" pitchFamily="34" charset="0"/>
                <a:cs typeface="Arial" panose="020B0604020202020204" pitchFamily="34" charset="0"/>
              </a:rPr>
              <a:t>Remember, prevention</a:t>
            </a:r>
            <a:br>
              <a:rPr lang="en-GB" sz="2000" b="1" dirty="0">
                <a:solidFill>
                  <a:srgbClr val="00ABCF"/>
                </a:solidFill>
                <a:latin typeface="Arial" panose="020B0604020202020204" pitchFamily="34" charset="0"/>
                <a:cs typeface="Arial" panose="020B0604020202020204" pitchFamily="34" charset="0"/>
              </a:rPr>
            </a:br>
            <a:r>
              <a:rPr lang="en-GB" sz="2000" b="1" dirty="0">
                <a:solidFill>
                  <a:srgbClr val="00ABCF"/>
                </a:solidFill>
                <a:latin typeface="Arial" panose="020B0604020202020204" pitchFamily="34" charset="0"/>
                <a:cs typeface="Arial" panose="020B0604020202020204" pitchFamily="34" charset="0"/>
              </a:rPr>
              <a:t>is better than cure!</a:t>
            </a:r>
          </a:p>
        </p:txBody>
      </p:sp>
      <p:pic>
        <p:nvPicPr>
          <p:cNvPr id="4" name="Picture 3" descr="A picture containing indoor, mosquito net, wall, floor&#10;&#10;Description automatically generated">
            <a:extLst>
              <a:ext uri="{FF2B5EF4-FFF2-40B4-BE49-F238E27FC236}">
                <a16:creationId xmlns:a16="http://schemas.microsoft.com/office/drawing/2014/main" id="{F3B15F85-252D-0D48-915D-C10D91B0846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96920" y="830974"/>
            <a:ext cx="3162762" cy="2460463"/>
          </a:xfrm>
          <a:prstGeom prst="rect">
            <a:avLst/>
          </a:prstGeom>
        </p:spPr>
      </p:pic>
    </p:spTree>
    <p:extLst>
      <p:ext uri="{BB962C8B-B14F-4D97-AF65-F5344CB8AC3E}">
        <p14:creationId xmlns:p14="http://schemas.microsoft.com/office/powerpoint/2010/main" val="1434026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ground, spectacles&#10;&#10;Description automatically generated">
            <a:extLst>
              <a:ext uri="{FF2B5EF4-FFF2-40B4-BE49-F238E27FC236}">
                <a16:creationId xmlns:a16="http://schemas.microsoft.com/office/drawing/2014/main" id="{202660AA-B870-3641-9879-0D7CFF47D1A8}"/>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1281346" y="2261586"/>
            <a:ext cx="4245514" cy="3015768"/>
          </a:xfrm>
          <a:prstGeom prst="rect">
            <a:avLst/>
          </a:prstGeom>
        </p:spPr>
      </p:pic>
      <p:pic>
        <p:nvPicPr>
          <p:cNvPr id="4" name="Picture 3">
            <a:extLst>
              <a:ext uri="{FF2B5EF4-FFF2-40B4-BE49-F238E27FC236}">
                <a16:creationId xmlns:a16="http://schemas.microsoft.com/office/drawing/2014/main" id="{0600FFA0-6E3D-9B4E-AF70-CEAFF5562424}"/>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5845673" y="2262818"/>
            <a:ext cx="2086253" cy="2981642"/>
          </a:xfrm>
          <a:prstGeom prst="rect">
            <a:avLst/>
          </a:prstGeom>
        </p:spPr>
      </p:pic>
      <p:sp>
        <p:nvSpPr>
          <p:cNvPr id="5" name="TextBox 4">
            <a:extLst>
              <a:ext uri="{FF2B5EF4-FFF2-40B4-BE49-F238E27FC236}">
                <a16:creationId xmlns:a16="http://schemas.microsoft.com/office/drawing/2014/main" id="{CA432DB9-47D0-CE49-BCE4-9160360DDCF5}"/>
              </a:ext>
            </a:extLst>
          </p:cNvPr>
          <p:cNvSpPr txBox="1"/>
          <p:nvPr/>
        </p:nvSpPr>
        <p:spPr>
          <a:xfrm>
            <a:off x="8403789" y="2261586"/>
            <a:ext cx="2896463" cy="3241661"/>
          </a:xfrm>
          <a:prstGeom prst="rect">
            <a:avLst/>
          </a:prstGeom>
          <a:noFill/>
        </p:spPr>
        <p:txBody>
          <a:bodyPr wrap="square">
            <a:noAutofit/>
          </a:bodyPr>
          <a:lstStyle/>
          <a:p>
            <a:pPr marL="223838" indent="-223838">
              <a:spcBef>
                <a:spcPts val="12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Apps and gadgets with ultrasonic sounds.</a:t>
            </a:r>
          </a:p>
          <a:p>
            <a:pPr marL="223838" indent="-223838">
              <a:spcBef>
                <a:spcPts val="12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Citronella candles.</a:t>
            </a:r>
          </a:p>
          <a:p>
            <a:pPr marL="223838" indent="-223838">
              <a:spcBef>
                <a:spcPts val="12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Body stickers or bracelets with a scent.</a:t>
            </a:r>
          </a:p>
          <a:p>
            <a:pPr marL="223838" indent="-223838">
              <a:spcBef>
                <a:spcPts val="12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Eating garlic!</a:t>
            </a:r>
          </a:p>
          <a:p>
            <a:pPr marL="223838" indent="-223838">
              <a:spcBef>
                <a:spcPts val="12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Consuming enough vitamin B.</a:t>
            </a:r>
          </a:p>
          <a:p>
            <a:pPr>
              <a:spcBef>
                <a:spcPts val="1500"/>
              </a:spcBef>
              <a:buClr>
                <a:srgbClr val="996017"/>
              </a:buClr>
            </a:pPr>
            <a:endParaRPr lang="en-US" b="1" dirty="0">
              <a:solidFill>
                <a:srgbClr val="63666A"/>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C65848ED-4CF3-764E-9AE2-6C698DA6E84F}"/>
              </a:ext>
            </a:extLst>
          </p:cNvPr>
          <p:cNvSpPr txBox="1"/>
          <p:nvPr/>
        </p:nvSpPr>
        <p:spPr>
          <a:xfrm>
            <a:off x="1224702" y="1354753"/>
            <a:ext cx="9632418" cy="513088"/>
          </a:xfrm>
          <a:prstGeom prst="rect">
            <a:avLst/>
          </a:prstGeom>
          <a:noFill/>
        </p:spPr>
        <p:txBody>
          <a:bodyPr wrap="square">
            <a:noAutofit/>
          </a:bodyPr>
          <a:lstStyle/>
          <a:p>
            <a:pPr>
              <a:spcBef>
                <a:spcPts val="1200"/>
              </a:spcBef>
              <a:buClr>
                <a:srgbClr val="996017"/>
              </a:buClr>
            </a:pPr>
            <a:r>
              <a:rPr lang="en-GB" dirty="0">
                <a:solidFill>
                  <a:srgbClr val="63666A"/>
                </a:solidFill>
                <a:latin typeface="Arial" panose="020B0604020202020204" pitchFamily="34" charset="0"/>
                <a:cs typeface="Arial" panose="020B0604020202020204" pitchFamily="34" charset="0"/>
              </a:rPr>
              <a:t>Here is a list of some of the things that </a:t>
            </a:r>
            <a:r>
              <a:rPr lang="en-GB" b="1" dirty="0">
                <a:solidFill>
                  <a:srgbClr val="63666A"/>
                </a:solidFill>
                <a:latin typeface="Arial" panose="020B0604020202020204" pitchFamily="34" charset="0"/>
                <a:cs typeface="Arial" panose="020B0604020202020204" pitchFamily="34" charset="0"/>
              </a:rPr>
              <a:t>don’t work </a:t>
            </a:r>
            <a:r>
              <a:rPr lang="en-GB" dirty="0">
                <a:solidFill>
                  <a:srgbClr val="63666A"/>
                </a:solidFill>
                <a:latin typeface="Arial" panose="020B0604020202020204" pitchFamily="34" charset="0"/>
                <a:cs typeface="Arial" panose="020B0604020202020204" pitchFamily="34" charset="0"/>
              </a:rPr>
              <a:t>in preventing mosquitoes from biting us!</a:t>
            </a:r>
            <a:endParaRPr lang="en-US" b="1"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6052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FF06395-DF6B-F943-8CE3-46261D61579C}"/>
              </a:ext>
            </a:extLst>
          </p:cNvPr>
          <p:cNvSpPr txBox="1"/>
          <p:nvPr/>
        </p:nvSpPr>
        <p:spPr>
          <a:xfrm>
            <a:off x="6729501" y="2501739"/>
            <a:ext cx="4321358" cy="3437861"/>
          </a:xfrm>
          <a:prstGeom prst="rect">
            <a:avLst/>
          </a:prstGeom>
          <a:noFill/>
        </p:spPr>
        <p:txBody>
          <a:bodyPr wrap="square" rtlCol="0">
            <a:noAutofit/>
          </a:bodyPr>
          <a:lstStyle/>
          <a:p>
            <a:pPr>
              <a:spcBef>
                <a:spcPts val="1500"/>
              </a:spcBef>
            </a:pPr>
            <a:r>
              <a:rPr lang="en-US" sz="1900" dirty="0">
                <a:solidFill>
                  <a:srgbClr val="63666A"/>
                </a:solidFill>
                <a:latin typeface="Arial" panose="020B0604020202020204" pitchFamily="34" charset="0"/>
                <a:cs typeface="Arial" panose="020B0604020202020204" pitchFamily="34" charset="0"/>
              </a:rPr>
              <a:t>How many of the adaptation stars can you remember on these slides? Go back and take another look at them.</a:t>
            </a:r>
          </a:p>
          <a:p>
            <a:pPr>
              <a:spcBef>
                <a:spcPts val="1500"/>
              </a:spcBef>
            </a:pPr>
            <a:r>
              <a:rPr lang="en-US" sz="1900" dirty="0">
                <a:solidFill>
                  <a:srgbClr val="63666A"/>
                </a:solidFill>
                <a:latin typeface="Arial" panose="020B0604020202020204" pitchFamily="34" charset="0"/>
                <a:cs typeface="Arial" panose="020B0604020202020204" pitchFamily="34" charset="0"/>
              </a:rPr>
              <a:t>There are many ways mosquitoes have adapted to their environment to survive. For example, their source of food and their ability to reproduce.</a:t>
            </a:r>
          </a:p>
        </p:txBody>
      </p:sp>
      <p:sp>
        <p:nvSpPr>
          <p:cNvPr id="12" name="TextBox 11">
            <a:extLst>
              <a:ext uri="{FF2B5EF4-FFF2-40B4-BE49-F238E27FC236}">
                <a16:creationId xmlns:a16="http://schemas.microsoft.com/office/drawing/2014/main" id="{E143CA8B-55C9-3740-B734-C206214C25DE}"/>
              </a:ext>
            </a:extLst>
          </p:cNvPr>
          <p:cNvSpPr txBox="1"/>
          <p:nvPr/>
        </p:nvSpPr>
        <p:spPr>
          <a:xfrm>
            <a:off x="0" y="788213"/>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Adaptation – mosquitoes, a super survivor!</a:t>
            </a:r>
          </a:p>
        </p:txBody>
      </p:sp>
      <p:pic>
        <p:nvPicPr>
          <p:cNvPr id="3" name="Picture 2" descr="A close up of a bug&#10;&#10;Description automatically generated with medium confidence">
            <a:extLst>
              <a:ext uri="{FF2B5EF4-FFF2-40B4-BE49-F238E27FC236}">
                <a16:creationId xmlns:a16="http://schemas.microsoft.com/office/drawing/2014/main" id="{A15B1D86-6F71-354A-92A5-F3CC62BEA9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08099" y="1736726"/>
            <a:ext cx="4626769" cy="3887788"/>
          </a:xfrm>
          <a:prstGeom prst="rect">
            <a:avLst/>
          </a:prstGeom>
        </p:spPr>
      </p:pic>
      <p:sp>
        <p:nvSpPr>
          <p:cNvPr id="5" name="Oval 4">
            <a:extLst>
              <a:ext uri="{FF2B5EF4-FFF2-40B4-BE49-F238E27FC236}">
                <a16:creationId xmlns:a16="http://schemas.microsoft.com/office/drawing/2014/main" id="{EE13643F-A05F-954C-850D-0EB95795F0E3}"/>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314113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duck swimming in water&#10;&#10;Description automatically generated">
            <a:extLst>
              <a:ext uri="{FF2B5EF4-FFF2-40B4-BE49-F238E27FC236}">
                <a16:creationId xmlns:a16="http://schemas.microsoft.com/office/drawing/2014/main" id="{8CD7E45E-3D04-6C4A-877E-D255FC8ED3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08098" y="1751135"/>
            <a:ext cx="5003802" cy="3880754"/>
          </a:xfrm>
          <a:prstGeom prst="rect">
            <a:avLst/>
          </a:prstGeom>
        </p:spPr>
      </p:pic>
      <p:sp>
        <p:nvSpPr>
          <p:cNvPr id="10" name="TextBox 9">
            <a:extLst>
              <a:ext uri="{FF2B5EF4-FFF2-40B4-BE49-F238E27FC236}">
                <a16:creationId xmlns:a16="http://schemas.microsoft.com/office/drawing/2014/main" id="{543F580E-2619-2841-90DE-1CE8FF48570D}"/>
              </a:ext>
            </a:extLst>
          </p:cNvPr>
          <p:cNvSpPr txBox="1"/>
          <p:nvPr/>
        </p:nvSpPr>
        <p:spPr>
          <a:xfrm>
            <a:off x="6692902" y="2090738"/>
            <a:ext cx="4432298" cy="4524315"/>
          </a:xfrm>
          <a:prstGeom prst="rect">
            <a:avLst/>
          </a:prstGeom>
          <a:noFill/>
        </p:spPr>
        <p:txBody>
          <a:bodyPr wrap="square">
            <a:noAutofit/>
          </a:bodyPr>
          <a:lstStyle/>
          <a:p>
            <a:pPr>
              <a:spcBef>
                <a:spcPts val="1200"/>
              </a:spcBef>
              <a:buClr>
                <a:srgbClr val="996017"/>
              </a:buClr>
            </a:pPr>
            <a:r>
              <a:rPr lang="en-GB" b="1" dirty="0">
                <a:solidFill>
                  <a:srgbClr val="63666A"/>
                </a:solidFill>
                <a:latin typeface="Arial" panose="020B0604020202020204" pitchFamily="34" charset="0"/>
                <a:cs typeface="Arial" panose="020B0604020202020204" pitchFamily="34" charset="0"/>
              </a:rPr>
              <a:t>Mosquitoes are important in on our ecosystem because:</a:t>
            </a:r>
          </a:p>
          <a:p>
            <a:pPr marL="215900" indent="-215900">
              <a:spcBef>
                <a:spcPts val="12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Mosquito larvae filter stagnant water and waste products, helping to recycle organic matter by feeding on leaves, microbes and other debris.</a:t>
            </a:r>
          </a:p>
          <a:p>
            <a:pPr marL="215900" indent="-215900">
              <a:spcBef>
                <a:spcPts val="12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The larvae provide food for fish and other wildlife such as dragonflies and are therefore an important part of the aquatic food chain.</a:t>
            </a:r>
          </a:p>
        </p:txBody>
      </p:sp>
      <p:sp>
        <p:nvSpPr>
          <p:cNvPr id="18" name="TextBox 17">
            <a:extLst>
              <a:ext uri="{FF2B5EF4-FFF2-40B4-BE49-F238E27FC236}">
                <a16:creationId xmlns:a16="http://schemas.microsoft.com/office/drawing/2014/main" id="{283888FE-28F4-C745-A8FA-F831786175BC}"/>
              </a:ext>
            </a:extLst>
          </p:cNvPr>
          <p:cNvSpPr txBox="1"/>
          <p:nvPr/>
        </p:nvSpPr>
        <p:spPr>
          <a:xfrm>
            <a:off x="0" y="800802"/>
            <a:ext cx="12192000" cy="553998"/>
          </a:xfrm>
          <a:prstGeom prst="rect">
            <a:avLst/>
          </a:prstGeom>
          <a:noFill/>
        </p:spPr>
        <p:txBody>
          <a:bodyPr wrap="square" rtlCol="0">
            <a:spAutoFit/>
          </a:bodyPr>
          <a:lstStyle/>
          <a:p>
            <a:pPr algn="ctr"/>
            <a:r>
              <a:rPr lang="en-US" sz="3000" b="1" dirty="0">
                <a:solidFill>
                  <a:srgbClr val="AB710A"/>
                </a:solidFill>
                <a:latin typeface="Arial" panose="020B0604020202020204" pitchFamily="34" charset="0"/>
                <a:cs typeface="Arial" panose="020B0604020202020204" pitchFamily="34" charset="0"/>
              </a:rPr>
              <a:t>Why are mosquitoes important? </a:t>
            </a:r>
          </a:p>
        </p:txBody>
      </p:sp>
      <p:sp>
        <p:nvSpPr>
          <p:cNvPr id="5" name="Oval 4">
            <a:extLst>
              <a:ext uri="{FF2B5EF4-FFF2-40B4-BE49-F238E27FC236}">
                <a16:creationId xmlns:a16="http://schemas.microsoft.com/office/drawing/2014/main" id="{FE939AF8-085A-5D4C-8708-31D73B2D8A28}"/>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1519832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43F580E-2619-2841-90DE-1CE8FF48570D}"/>
              </a:ext>
            </a:extLst>
          </p:cNvPr>
          <p:cNvSpPr txBox="1"/>
          <p:nvPr/>
        </p:nvSpPr>
        <p:spPr>
          <a:xfrm>
            <a:off x="7569200" y="2073670"/>
            <a:ext cx="3505200" cy="4524315"/>
          </a:xfrm>
          <a:prstGeom prst="rect">
            <a:avLst/>
          </a:prstGeom>
          <a:noFill/>
        </p:spPr>
        <p:txBody>
          <a:bodyPr wrap="square">
            <a:noAutofit/>
          </a:bodyPr>
          <a:lstStyle/>
          <a:p>
            <a:pPr marL="266700" indent="-266700">
              <a:spcBef>
                <a:spcPts val="1500"/>
              </a:spcBef>
              <a:buClr>
                <a:srgbClr val="996017"/>
              </a:buClr>
              <a:buFont typeface="Arial" panose="020B0604020202020204" pitchFamily="34" charset="0"/>
              <a:buChar char="•"/>
            </a:pPr>
            <a:r>
              <a:rPr lang="en-GB" sz="1900" dirty="0">
                <a:solidFill>
                  <a:srgbClr val="63666A"/>
                </a:solidFill>
                <a:latin typeface="Arial" panose="020B0604020202020204" pitchFamily="34" charset="0"/>
                <a:cs typeface="Arial" panose="020B0604020202020204" pitchFamily="34" charset="0"/>
              </a:rPr>
              <a:t>Adult mosquitoes are food for a variety of spiders, some bats, birds, insects and particularly lizards.</a:t>
            </a:r>
          </a:p>
          <a:p>
            <a:pPr marL="266700" indent="-266700">
              <a:spcBef>
                <a:spcPts val="1500"/>
              </a:spcBef>
              <a:buClr>
                <a:srgbClr val="996017"/>
              </a:buClr>
              <a:buFont typeface="Arial" panose="020B0604020202020204" pitchFamily="34" charset="0"/>
              <a:buChar char="•"/>
            </a:pPr>
            <a:r>
              <a:rPr lang="en-GB" sz="1900" dirty="0">
                <a:solidFill>
                  <a:srgbClr val="63666A"/>
                </a:solidFill>
                <a:latin typeface="Arial" panose="020B0604020202020204" pitchFamily="34" charset="0"/>
                <a:cs typeface="Arial" panose="020B0604020202020204" pitchFamily="34" charset="0"/>
              </a:rPr>
              <a:t>Some female and many male mosquitoes feed on nectar from plants, helping to pollinate flowers.</a:t>
            </a:r>
          </a:p>
        </p:txBody>
      </p:sp>
      <p:pic>
        <p:nvPicPr>
          <p:cNvPr id="3" name="Picture 2" descr="A butterfly on a flower&#10;&#10;Description automatically generated with medium confidence">
            <a:extLst>
              <a:ext uri="{FF2B5EF4-FFF2-40B4-BE49-F238E27FC236}">
                <a16:creationId xmlns:a16="http://schemas.microsoft.com/office/drawing/2014/main" id="{BE6AADE8-41FC-7342-AB83-27D6C1435D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9900" y="457200"/>
            <a:ext cx="6489700" cy="5956300"/>
          </a:xfrm>
          <a:prstGeom prst="rect">
            <a:avLst/>
          </a:prstGeom>
        </p:spPr>
      </p:pic>
      <p:sp>
        <p:nvSpPr>
          <p:cNvPr id="4" name="Oval 3">
            <a:extLst>
              <a:ext uri="{FF2B5EF4-FFF2-40B4-BE49-F238E27FC236}">
                <a16:creationId xmlns:a16="http://schemas.microsoft.com/office/drawing/2014/main" id="{B4CE0E99-F7B6-7446-8179-3C976E6D98B7}"/>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761462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reptile, snake&#10;&#10;Description automatically generated">
            <a:extLst>
              <a:ext uri="{FF2B5EF4-FFF2-40B4-BE49-F238E27FC236}">
                <a16:creationId xmlns:a16="http://schemas.microsoft.com/office/drawing/2014/main" id="{326E8D0B-9B74-A14A-957E-029C97D9515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27153" y="947696"/>
            <a:ext cx="1503671" cy="974813"/>
          </a:xfrm>
          <a:prstGeom prst="rect">
            <a:avLst/>
          </a:prstGeom>
        </p:spPr>
      </p:pic>
      <p:sp>
        <p:nvSpPr>
          <p:cNvPr id="5" name="TextBox 4">
            <a:extLst>
              <a:ext uri="{FF2B5EF4-FFF2-40B4-BE49-F238E27FC236}">
                <a16:creationId xmlns:a16="http://schemas.microsoft.com/office/drawing/2014/main" id="{D8B9EC38-29BD-9D48-A07F-2E5225E46DE8}"/>
              </a:ext>
            </a:extLst>
          </p:cNvPr>
          <p:cNvSpPr txBox="1"/>
          <p:nvPr/>
        </p:nvSpPr>
        <p:spPr>
          <a:xfrm>
            <a:off x="1053426" y="1550126"/>
            <a:ext cx="2769183" cy="739447"/>
          </a:xfrm>
          <a:prstGeom prst="rect">
            <a:avLst/>
          </a:prstGeom>
          <a:noFill/>
        </p:spPr>
        <p:txBody>
          <a:bodyPr wrap="square" rtlCol="0">
            <a:noAutofit/>
          </a:bodyPr>
          <a:lstStyle/>
          <a:p>
            <a:pPr>
              <a:spcBef>
                <a:spcPts val="1500"/>
              </a:spcBef>
            </a:pPr>
            <a:r>
              <a:rPr lang="en-GB" sz="1900" dirty="0">
                <a:solidFill>
                  <a:srgbClr val="63666A"/>
                </a:solidFill>
                <a:latin typeface="Arial" panose="020B0604020202020204" pitchFamily="34" charset="0"/>
                <a:cs typeface="Arial" panose="020B0604020202020204" pitchFamily="34" charset="0"/>
              </a:rPr>
              <a:t>Here’s an example of a </a:t>
            </a:r>
            <a:r>
              <a:rPr lang="en-GB" sz="1900" b="1" dirty="0">
                <a:solidFill>
                  <a:srgbClr val="63666A"/>
                </a:solidFill>
                <a:latin typeface="Arial" panose="020B0604020202020204" pitchFamily="34" charset="0"/>
                <a:cs typeface="Arial" panose="020B0604020202020204" pitchFamily="34" charset="0"/>
              </a:rPr>
              <a:t>mosquito food web</a:t>
            </a:r>
            <a:r>
              <a:rPr lang="en-GB" sz="1900" dirty="0">
                <a:solidFill>
                  <a:srgbClr val="63666A"/>
                </a:solidFill>
                <a:latin typeface="Arial" panose="020B0604020202020204" pitchFamily="34" charset="0"/>
                <a:cs typeface="Arial" panose="020B0604020202020204" pitchFamily="34" charset="0"/>
              </a:rPr>
              <a:t>.</a:t>
            </a:r>
          </a:p>
        </p:txBody>
      </p:sp>
      <p:sp>
        <p:nvSpPr>
          <p:cNvPr id="9" name="TextBox 8">
            <a:extLst>
              <a:ext uri="{FF2B5EF4-FFF2-40B4-BE49-F238E27FC236}">
                <a16:creationId xmlns:a16="http://schemas.microsoft.com/office/drawing/2014/main" id="{F58E7CF4-C6B3-0245-8D3B-66008C7D48BB}"/>
              </a:ext>
            </a:extLst>
          </p:cNvPr>
          <p:cNvSpPr txBox="1"/>
          <p:nvPr/>
        </p:nvSpPr>
        <p:spPr>
          <a:xfrm>
            <a:off x="1053426" y="918317"/>
            <a:ext cx="3735998" cy="553998"/>
          </a:xfrm>
          <a:prstGeom prst="rect">
            <a:avLst/>
          </a:prstGeom>
          <a:noFill/>
        </p:spPr>
        <p:txBody>
          <a:bodyPr wrap="square" rtlCol="0">
            <a:spAutoFit/>
          </a:bodyPr>
          <a:lstStyle/>
          <a:p>
            <a:r>
              <a:rPr lang="en-US" sz="3000" b="1" dirty="0">
                <a:solidFill>
                  <a:srgbClr val="996017"/>
                </a:solidFill>
                <a:latin typeface="Arial" panose="020B0604020202020204" pitchFamily="34" charset="0"/>
                <a:cs typeface="Arial" panose="020B0604020202020204" pitchFamily="34" charset="0"/>
              </a:rPr>
              <a:t>Mosquito food web</a:t>
            </a:r>
          </a:p>
        </p:txBody>
      </p:sp>
      <p:cxnSp>
        <p:nvCxnSpPr>
          <p:cNvPr id="47" name="Straight Arrow Connector 46">
            <a:extLst>
              <a:ext uri="{FF2B5EF4-FFF2-40B4-BE49-F238E27FC236}">
                <a16:creationId xmlns:a16="http://schemas.microsoft.com/office/drawing/2014/main" id="{8C29686C-83DB-D94F-87E2-24819D195D9A}"/>
              </a:ext>
            </a:extLst>
          </p:cNvPr>
          <p:cNvCxnSpPr>
            <a:cxnSpLocks/>
          </p:cNvCxnSpPr>
          <p:nvPr/>
        </p:nvCxnSpPr>
        <p:spPr>
          <a:xfrm flipV="1">
            <a:off x="7133927" y="4773059"/>
            <a:ext cx="0" cy="432729"/>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386ADF9D-7CF0-484F-961E-A219D187B3E7}"/>
              </a:ext>
            </a:extLst>
          </p:cNvPr>
          <p:cNvSpPr txBox="1"/>
          <p:nvPr/>
        </p:nvSpPr>
        <p:spPr>
          <a:xfrm>
            <a:off x="8323695" y="4836907"/>
            <a:ext cx="1273187" cy="323385"/>
          </a:xfrm>
          <a:prstGeom prst="rect">
            <a:avLst/>
          </a:prstGeom>
          <a:noFill/>
        </p:spPr>
        <p:txBody>
          <a:bodyPr wrap="square" rtlCol="0">
            <a:noAutofit/>
          </a:bodyPr>
          <a:lstStyle/>
          <a:p>
            <a:pPr>
              <a:spcBef>
                <a:spcPts val="1500"/>
              </a:spcBef>
            </a:pPr>
            <a:r>
              <a:rPr lang="en-GB" sz="1500" b="1" dirty="0">
                <a:solidFill>
                  <a:srgbClr val="00ABCF"/>
                </a:solidFill>
                <a:latin typeface="Arial" panose="020B0604020202020204" pitchFamily="34" charset="0"/>
                <a:cs typeface="Arial" panose="020B0604020202020204" pitchFamily="34" charset="0"/>
              </a:rPr>
              <a:t>Water snail</a:t>
            </a:r>
          </a:p>
        </p:txBody>
      </p:sp>
      <p:pic>
        <p:nvPicPr>
          <p:cNvPr id="3" name="Picture 2">
            <a:extLst>
              <a:ext uri="{FF2B5EF4-FFF2-40B4-BE49-F238E27FC236}">
                <a16:creationId xmlns:a16="http://schemas.microsoft.com/office/drawing/2014/main" id="{36F3337F-8B7F-8F40-BDF4-6EC5FE7FDA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94447" y="5315187"/>
            <a:ext cx="1156592" cy="771300"/>
          </a:xfrm>
          <a:prstGeom prst="rect">
            <a:avLst/>
          </a:prstGeom>
        </p:spPr>
      </p:pic>
      <p:pic>
        <p:nvPicPr>
          <p:cNvPr id="6" name="Picture 5" descr="A picture containing bird, aquatic bird, heron, standing&#10;&#10;Description automatically generated">
            <a:extLst>
              <a:ext uri="{FF2B5EF4-FFF2-40B4-BE49-F238E27FC236}">
                <a16:creationId xmlns:a16="http://schemas.microsoft.com/office/drawing/2014/main" id="{96979054-0E5B-444D-B46E-DF375484EE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7405" y="801727"/>
            <a:ext cx="898954" cy="1451857"/>
          </a:xfrm>
          <a:prstGeom prst="rect">
            <a:avLst/>
          </a:prstGeom>
        </p:spPr>
      </p:pic>
      <p:pic>
        <p:nvPicPr>
          <p:cNvPr id="8" name="Picture 7" descr="A close-up of a fish&#10;&#10;Description automatically generated">
            <a:extLst>
              <a:ext uri="{FF2B5EF4-FFF2-40B4-BE49-F238E27FC236}">
                <a16:creationId xmlns:a16="http://schemas.microsoft.com/office/drawing/2014/main" id="{9658E67D-DDEA-2F4D-AD37-2C1F6EB911B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20044" y="2665297"/>
            <a:ext cx="1300915" cy="396230"/>
          </a:xfrm>
          <a:prstGeom prst="rect">
            <a:avLst/>
          </a:prstGeom>
        </p:spPr>
      </p:pic>
      <p:pic>
        <p:nvPicPr>
          <p:cNvPr id="13" name="Picture 12" descr="A close up of a bug&#10;&#10;Description automatically generated with medium confidence">
            <a:extLst>
              <a:ext uri="{FF2B5EF4-FFF2-40B4-BE49-F238E27FC236}">
                <a16:creationId xmlns:a16="http://schemas.microsoft.com/office/drawing/2014/main" id="{772F3B3C-7FBD-0543-B5A7-8C97700DE8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29180" y="2703773"/>
            <a:ext cx="1062870" cy="527238"/>
          </a:xfrm>
          <a:prstGeom prst="rect">
            <a:avLst/>
          </a:prstGeom>
        </p:spPr>
      </p:pic>
      <p:pic>
        <p:nvPicPr>
          <p:cNvPr id="15" name="Picture 14" descr="A picture containing invertebrate, arthropod, branchiopod crustacean&#10;&#10;Description automatically generated">
            <a:extLst>
              <a:ext uri="{FF2B5EF4-FFF2-40B4-BE49-F238E27FC236}">
                <a16:creationId xmlns:a16="http://schemas.microsoft.com/office/drawing/2014/main" id="{BC74ECA5-4E39-0B4A-B16B-F115A769429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439419" y="3780150"/>
            <a:ext cx="525174" cy="716965"/>
          </a:xfrm>
          <a:prstGeom prst="rect">
            <a:avLst/>
          </a:prstGeom>
        </p:spPr>
      </p:pic>
      <p:pic>
        <p:nvPicPr>
          <p:cNvPr id="17" name="Picture 16" descr="A picture containing invertebrate, arthropod, insect&#10;&#10;Description automatically generated">
            <a:extLst>
              <a:ext uri="{FF2B5EF4-FFF2-40B4-BE49-F238E27FC236}">
                <a16:creationId xmlns:a16="http://schemas.microsoft.com/office/drawing/2014/main" id="{26896046-A713-2A40-8D3F-06E19E19F20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0613378">
            <a:off x="6784927" y="3672122"/>
            <a:ext cx="525173" cy="997828"/>
          </a:xfrm>
          <a:prstGeom prst="rect">
            <a:avLst/>
          </a:prstGeom>
        </p:spPr>
      </p:pic>
      <p:pic>
        <p:nvPicPr>
          <p:cNvPr id="19" name="Picture 18" descr="A close-up of a planet&#10;&#10;Description automatically generated with medium confidence">
            <a:extLst>
              <a:ext uri="{FF2B5EF4-FFF2-40B4-BE49-F238E27FC236}">
                <a16:creationId xmlns:a16="http://schemas.microsoft.com/office/drawing/2014/main" id="{BDE8C04C-4451-EE42-8603-F487DB483F7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087501" y="4294359"/>
            <a:ext cx="1201354" cy="478700"/>
          </a:xfrm>
          <a:prstGeom prst="rect">
            <a:avLst/>
          </a:prstGeom>
        </p:spPr>
      </p:pic>
      <p:pic>
        <p:nvPicPr>
          <p:cNvPr id="23" name="Picture 22" descr="A green frog with a white background&#10;&#10;Description automatically generated with low confidence">
            <a:extLst>
              <a:ext uri="{FF2B5EF4-FFF2-40B4-BE49-F238E27FC236}">
                <a16:creationId xmlns:a16="http://schemas.microsoft.com/office/drawing/2014/main" id="{F33EC122-799E-DC4F-9492-1D4D57BD5F3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322986" y="2776787"/>
            <a:ext cx="1062882" cy="741405"/>
          </a:xfrm>
          <a:prstGeom prst="rect">
            <a:avLst/>
          </a:prstGeom>
        </p:spPr>
      </p:pic>
      <p:pic>
        <p:nvPicPr>
          <p:cNvPr id="25" name="Picture 24" descr="A close-up of a bug&#10;&#10;Description automatically generated with medium confidence">
            <a:extLst>
              <a:ext uri="{FF2B5EF4-FFF2-40B4-BE49-F238E27FC236}">
                <a16:creationId xmlns:a16="http://schemas.microsoft.com/office/drawing/2014/main" id="{9611DCBC-27D2-4D46-8DB6-0684D3736A92}"/>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401100" y="4037703"/>
            <a:ext cx="1357984" cy="1151742"/>
          </a:xfrm>
          <a:prstGeom prst="rect">
            <a:avLst/>
          </a:prstGeom>
        </p:spPr>
      </p:pic>
      <p:cxnSp>
        <p:nvCxnSpPr>
          <p:cNvPr id="27" name="Straight Arrow Connector 26">
            <a:extLst>
              <a:ext uri="{FF2B5EF4-FFF2-40B4-BE49-F238E27FC236}">
                <a16:creationId xmlns:a16="http://schemas.microsoft.com/office/drawing/2014/main" id="{D9ED5786-9292-5042-B33E-440F9C6107B9}"/>
              </a:ext>
            </a:extLst>
          </p:cNvPr>
          <p:cNvCxnSpPr>
            <a:cxnSpLocks/>
          </p:cNvCxnSpPr>
          <p:nvPr/>
        </p:nvCxnSpPr>
        <p:spPr>
          <a:xfrm flipH="1">
            <a:off x="4272197" y="4336708"/>
            <a:ext cx="978772" cy="149805"/>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0CB2C1F-AB2D-1A48-8EB9-8AA321E8717B}"/>
              </a:ext>
            </a:extLst>
          </p:cNvPr>
          <p:cNvCxnSpPr>
            <a:cxnSpLocks/>
          </p:cNvCxnSpPr>
          <p:nvPr/>
        </p:nvCxnSpPr>
        <p:spPr>
          <a:xfrm flipH="1" flipV="1">
            <a:off x="7216513" y="1810356"/>
            <a:ext cx="2339395" cy="1122720"/>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0E58B77E-70BB-214E-8591-731A54772120}"/>
              </a:ext>
            </a:extLst>
          </p:cNvPr>
          <p:cNvCxnSpPr>
            <a:cxnSpLocks/>
          </p:cNvCxnSpPr>
          <p:nvPr/>
        </p:nvCxnSpPr>
        <p:spPr>
          <a:xfrm flipV="1">
            <a:off x="7624804" y="1856813"/>
            <a:ext cx="1639117" cy="896394"/>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DE8FBB79-A929-BC42-9B19-519F49DCCC04}"/>
              </a:ext>
            </a:extLst>
          </p:cNvPr>
          <p:cNvCxnSpPr>
            <a:cxnSpLocks/>
          </p:cNvCxnSpPr>
          <p:nvPr/>
        </p:nvCxnSpPr>
        <p:spPr>
          <a:xfrm flipV="1">
            <a:off x="5964593" y="3268701"/>
            <a:ext cx="790150" cy="714932"/>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EC5899F1-2A6D-BC46-A28C-2CBD4BE80687}"/>
              </a:ext>
            </a:extLst>
          </p:cNvPr>
          <p:cNvCxnSpPr>
            <a:cxnSpLocks/>
          </p:cNvCxnSpPr>
          <p:nvPr/>
        </p:nvCxnSpPr>
        <p:spPr>
          <a:xfrm flipV="1">
            <a:off x="7410387" y="4718470"/>
            <a:ext cx="920622" cy="449725"/>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DDE8000F-54B3-134A-AA51-3A8119933A68}"/>
              </a:ext>
            </a:extLst>
          </p:cNvPr>
          <p:cNvCxnSpPr>
            <a:cxnSpLocks/>
          </p:cNvCxnSpPr>
          <p:nvPr/>
        </p:nvCxnSpPr>
        <p:spPr>
          <a:xfrm flipH="1" flipV="1">
            <a:off x="5964592" y="4486513"/>
            <a:ext cx="1006080" cy="719275"/>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E5ECF83B-158B-7B40-865E-525C25082812}"/>
              </a:ext>
            </a:extLst>
          </p:cNvPr>
          <p:cNvCxnSpPr>
            <a:cxnSpLocks/>
            <a:endCxn id="6" idx="1"/>
          </p:cNvCxnSpPr>
          <p:nvPr/>
        </p:nvCxnSpPr>
        <p:spPr>
          <a:xfrm flipV="1">
            <a:off x="5786467" y="1527656"/>
            <a:ext cx="3360938" cy="1170961"/>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1E9194F2-F368-7341-9FFC-0313C25D3835}"/>
              </a:ext>
            </a:extLst>
          </p:cNvPr>
          <p:cNvCxnSpPr>
            <a:cxnSpLocks/>
          </p:cNvCxnSpPr>
          <p:nvPr/>
        </p:nvCxnSpPr>
        <p:spPr>
          <a:xfrm flipH="1" flipV="1">
            <a:off x="6327401" y="1978710"/>
            <a:ext cx="514965" cy="663266"/>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1DC6B57A-C165-A048-B6BC-2F8887234A63}"/>
              </a:ext>
            </a:extLst>
          </p:cNvPr>
          <p:cNvCxnSpPr>
            <a:cxnSpLocks/>
          </p:cNvCxnSpPr>
          <p:nvPr/>
        </p:nvCxnSpPr>
        <p:spPr>
          <a:xfrm flipV="1">
            <a:off x="5250969" y="1994072"/>
            <a:ext cx="418982" cy="581364"/>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pic>
        <p:nvPicPr>
          <p:cNvPr id="64" name="Picture 63" descr="A close up of a bug&#10;&#10;Description automatically generated with medium confidence">
            <a:extLst>
              <a:ext uri="{FF2B5EF4-FFF2-40B4-BE49-F238E27FC236}">
                <a16:creationId xmlns:a16="http://schemas.microsoft.com/office/drawing/2014/main" id="{979B3069-DF97-C24B-89EE-D10D427BEF2E}"/>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9969190" y="4413379"/>
            <a:ext cx="1077139" cy="710541"/>
          </a:xfrm>
          <a:prstGeom prst="rect">
            <a:avLst/>
          </a:prstGeom>
        </p:spPr>
      </p:pic>
      <p:cxnSp>
        <p:nvCxnSpPr>
          <p:cNvPr id="65" name="Straight Arrow Connector 64">
            <a:extLst>
              <a:ext uri="{FF2B5EF4-FFF2-40B4-BE49-F238E27FC236}">
                <a16:creationId xmlns:a16="http://schemas.microsoft.com/office/drawing/2014/main" id="{2C11ED7D-20A5-9743-9ECE-9A0649E550D0}"/>
              </a:ext>
            </a:extLst>
          </p:cNvPr>
          <p:cNvCxnSpPr>
            <a:cxnSpLocks/>
            <a:stCxn id="77" idx="2"/>
          </p:cNvCxnSpPr>
          <p:nvPr/>
        </p:nvCxnSpPr>
        <p:spPr>
          <a:xfrm>
            <a:off x="10030654" y="3808293"/>
            <a:ext cx="326326" cy="582097"/>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6F8B5DE0-FF7F-A645-9A24-CA8BB4C64A11}"/>
              </a:ext>
            </a:extLst>
          </p:cNvPr>
          <p:cNvSpPr txBox="1"/>
          <p:nvPr/>
        </p:nvSpPr>
        <p:spPr>
          <a:xfrm>
            <a:off x="6519603" y="962035"/>
            <a:ext cx="846077" cy="323385"/>
          </a:xfrm>
          <a:prstGeom prst="rect">
            <a:avLst/>
          </a:prstGeom>
          <a:noFill/>
        </p:spPr>
        <p:txBody>
          <a:bodyPr wrap="square" rtlCol="0">
            <a:noAutofit/>
          </a:bodyPr>
          <a:lstStyle/>
          <a:p>
            <a:pPr>
              <a:spcBef>
                <a:spcPts val="1500"/>
              </a:spcBef>
            </a:pPr>
            <a:r>
              <a:rPr lang="en-GB" sz="1500" b="1" dirty="0">
                <a:solidFill>
                  <a:srgbClr val="00ABCF"/>
                </a:solidFill>
                <a:latin typeface="Arial" panose="020B0604020202020204" pitchFamily="34" charset="0"/>
                <a:cs typeface="Arial" panose="020B0604020202020204" pitchFamily="34" charset="0"/>
              </a:rPr>
              <a:t>Snake</a:t>
            </a:r>
          </a:p>
        </p:txBody>
      </p:sp>
      <p:sp>
        <p:nvSpPr>
          <p:cNvPr id="76" name="TextBox 75">
            <a:extLst>
              <a:ext uri="{FF2B5EF4-FFF2-40B4-BE49-F238E27FC236}">
                <a16:creationId xmlns:a16="http://schemas.microsoft.com/office/drawing/2014/main" id="{9C2E4399-3C1B-1D46-A51E-F9579032CB26}"/>
              </a:ext>
            </a:extLst>
          </p:cNvPr>
          <p:cNvSpPr txBox="1"/>
          <p:nvPr/>
        </p:nvSpPr>
        <p:spPr>
          <a:xfrm>
            <a:off x="9311789" y="2251993"/>
            <a:ext cx="846077" cy="323385"/>
          </a:xfrm>
          <a:prstGeom prst="rect">
            <a:avLst/>
          </a:prstGeom>
          <a:noFill/>
        </p:spPr>
        <p:txBody>
          <a:bodyPr wrap="square" rtlCol="0">
            <a:noAutofit/>
          </a:bodyPr>
          <a:lstStyle/>
          <a:p>
            <a:pPr>
              <a:spcBef>
                <a:spcPts val="1500"/>
              </a:spcBef>
            </a:pPr>
            <a:r>
              <a:rPr lang="en-GB" sz="1500" b="1" dirty="0">
                <a:solidFill>
                  <a:srgbClr val="00ABCF"/>
                </a:solidFill>
                <a:latin typeface="Arial" panose="020B0604020202020204" pitchFamily="34" charset="0"/>
                <a:cs typeface="Arial" panose="020B0604020202020204" pitchFamily="34" charset="0"/>
              </a:rPr>
              <a:t>Heron</a:t>
            </a:r>
          </a:p>
        </p:txBody>
      </p:sp>
      <p:sp>
        <p:nvSpPr>
          <p:cNvPr id="77" name="TextBox 76">
            <a:extLst>
              <a:ext uri="{FF2B5EF4-FFF2-40B4-BE49-F238E27FC236}">
                <a16:creationId xmlns:a16="http://schemas.microsoft.com/office/drawing/2014/main" id="{F454B961-3E46-5D47-B694-EBBAE4E4C3B3}"/>
              </a:ext>
            </a:extLst>
          </p:cNvPr>
          <p:cNvSpPr txBox="1"/>
          <p:nvPr/>
        </p:nvSpPr>
        <p:spPr>
          <a:xfrm>
            <a:off x="9607615" y="3484908"/>
            <a:ext cx="846077" cy="323385"/>
          </a:xfrm>
          <a:prstGeom prst="rect">
            <a:avLst/>
          </a:prstGeom>
          <a:noFill/>
        </p:spPr>
        <p:txBody>
          <a:bodyPr wrap="square" rtlCol="0">
            <a:noAutofit/>
          </a:bodyPr>
          <a:lstStyle/>
          <a:p>
            <a:pPr>
              <a:spcBef>
                <a:spcPts val="1500"/>
              </a:spcBef>
            </a:pPr>
            <a:r>
              <a:rPr lang="en-GB" sz="1500" b="1" dirty="0">
                <a:solidFill>
                  <a:srgbClr val="00ABCF"/>
                </a:solidFill>
                <a:latin typeface="Arial" panose="020B0604020202020204" pitchFamily="34" charset="0"/>
                <a:cs typeface="Arial" panose="020B0604020202020204" pitchFamily="34" charset="0"/>
              </a:rPr>
              <a:t>Frog</a:t>
            </a:r>
          </a:p>
        </p:txBody>
      </p:sp>
      <p:sp>
        <p:nvSpPr>
          <p:cNvPr id="78" name="TextBox 77">
            <a:extLst>
              <a:ext uri="{FF2B5EF4-FFF2-40B4-BE49-F238E27FC236}">
                <a16:creationId xmlns:a16="http://schemas.microsoft.com/office/drawing/2014/main" id="{D7E50746-C81E-5E47-9EBD-340A237A22EA}"/>
              </a:ext>
            </a:extLst>
          </p:cNvPr>
          <p:cNvSpPr txBox="1"/>
          <p:nvPr/>
        </p:nvSpPr>
        <p:spPr>
          <a:xfrm>
            <a:off x="10046359" y="5076944"/>
            <a:ext cx="1079913" cy="323385"/>
          </a:xfrm>
          <a:prstGeom prst="rect">
            <a:avLst/>
          </a:prstGeom>
          <a:noFill/>
        </p:spPr>
        <p:txBody>
          <a:bodyPr wrap="square" rtlCol="0">
            <a:noAutofit/>
          </a:bodyPr>
          <a:lstStyle/>
          <a:p>
            <a:pPr>
              <a:spcBef>
                <a:spcPts val="1500"/>
              </a:spcBef>
            </a:pPr>
            <a:r>
              <a:rPr lang="en-GB" sz="1500" b="1" dirty="0">
                <a:solidFill>
                  <a:srgbClr val="00ABCF"/>
                </a:solidFill>
                <a:latin typeface="Arial" panose="020B0604020202020204" pitchFamily="34" charset="0"/>
                <a:cs typeface="Arial" panose="020B0604020202020204" pitchFamily="34" charset="0"/>
              </a:rPr>
              <a:t>Mosquito</a:t>
            </a:r>
          </a:p>
        </p:txBody>
      </p:sp>
      <p:sp>
        <p:nvSpPr>
          <p:cNvPr id="80" name="TextBox 79">
            <a:extLst>
              <a:ext uri="{FF2B5EF4-FFF2-40B4-BE49-F238E27FC236}">
                <a16:creationId xmlns:a16="http://schemas.microsoft.com/office/drawing/2014/main" id="{D329DBB3-8BA5-E740-90E6-D941CF255E23}"/>
              </a:ext>
            </a:extLst>
          </p:cNvPr>
          <p:cNvSpPr txBox="1"/>
          <p:nvPr/>
        </p:nvSpPr>
        <p:spPr>
          <a:xfrm>
            <a:off x="7099289" y="3783653"/>
            <a:ext cx="1083467" cy="564112"/>
          </a:xfrm>
          <a:prstGeom prst="rect">
            <a:avLst/>
          </a:prstGeom>
          <a:noFill/>
        </p:spPr>
        <p:txBody>
          <a:bodyPr wrap="square" rtlCol="0">
            <a:noAutofit/>
          </a:bodyPr>
          <a:lstStyle/>
          <a:p>
            <a:pPr algn="ctr">
              <a:spcBef>
                <a:spcPts val="1500"/>
              </a:spcBef>
            </a:pPr>
            <a:r>
              <a:rPr lang="en-GB" sz="1500" b="1" dirty="0">
                <a:solidFill>
                  <a:srgbClr val="00ABCF"/>
                </a:solidFill>
                <a:latin typeface="Arial" panose="020B0604020202020204" pitchFamily="34" charset="0"/>
                <a:cs typeface="Arial" panose="020B0604020202020204" pitchFamily="34" charset="0"/>
              </a:rPr>
              <a:t>Mosquito</a:t>
            </a:r>
            <a:br>
              <a:rPr lang="en-GB" sz="1500" b="1" dirty="0">
                <a:solidFill>
                  <a:srgbClr val="00ABCF"/>
                </a:solidFill>
                <a:latin typeface="Arial" panose="020B0604020202020204" pitchFamily="34" charset="0"/>
                <a:cs typeface="Arial" panose="020B0604020202020204" pitchFamily="34" charset="0"/>
              </a:rPr>
            </a:br>
            <a:r>
              <a:rPr lang="en-GB" sz="1500" b="1" dirty="0">
                <a:solidFill>
                  <a:srgbClr val="00ABCF"/>
                </a:solidFill>
                <a:latin typeface="Arial" panose="020B0604020202020204" pitchFamily="34" charset="0"/>
                <a:cs typeface="Arial" panose="020B0604020202020204" pitchFamily="34" charset="0"/>
              </a:rPr>
              <a:t>wriggler</a:t>
            </a:r>
          </a:p>
        </p:txBody>
      </p:sp>
      <p:sp>
        <p:nvSpPr>
          <p:cNvPr id="81" name="TextBox 80">
            <a:extLst>
              <a:ext uri="{FF2B5EF4-FFF2-40B4-BE49-F238E27FC236}">
                <a16:creationId xmlns:a16="http://schemas.microsoft.com/office/drawing/2014/main" id="{FA83CEF6-5232-B744-9F35-3ACD1AFEF79E}"/>
              </a:ext>
            </a:extLst>
          </p:cNvPr>
          <p:cNvSpPr txBox="1"/>
          <p:nvPr/>
        </p:nvSpPr>
        <p:spPr>
          <a:xfrm>
            <a:off x="7059542" y="3012803"/>
            <a:ext cx="1083467" cy="564112"/>
          </a:xfrm>
          <a:prstGeom prst="rect">
            <a:avLst/>
          </a:prstGeom>
          <a:noFill/>
        </p:spPr>
        <p:txBody>
          <a:bodyPr wrap="square" rtlCol="0">
            <a:noAutofit/>
          </a:bodyPr>
          <a:lstStyle/>
          <a:p>
            <a:pPr algn="ctr">
              <a:spcBef>
                <a:spcPts val="1500"/>
              </a:spcBef>
            </a:pPr>
            <a:r>
              <a:rPr lang="en-GB" sz="1500" b="1" dirty="0">
                <a:solidFill>
                  <a:srgbClr val="00ABCF"/>
                </a:solidFill>
                <a:latin typeface="Arial" panose="020B0604020202020204" pitchFamily="34" charset="0"/>
                <a:cs typeface="Arial" panose="020B0604020202020204" pitchFamily="34" charset="0"/>
              </a:rPr>
              <a:t>Water</a:t>
            </a:r>
            <a:br>
              <a:rPr lang="en-GB" sz="1500" b="1" dirty="0">
                <a:solidFill>
                  <a:srgbClr val="00ABCF"/>
                </a:solidFill>
                <a:latin typeface="Arial" panose="020B0604020202020204" pitchFamily="34" charset="0"/>
                <a:cs typeface="Arial" panose="020B0604020202020204" pitchFamily="34" charset="0"/>
              </a:rPr>
            </a:br>
            <a:r>
              <a:rPr lang="en-GB" sz="1500" b="1" dirty="0">
                <a:solidFill>
                  <a:srgbClr val="00ABCF"/>
                </a:solidFill>
                <a:latin typeface="Arial" panose="020B0604020202020204" pitchFamily="34" charset="0"/>
                <a:cs typeface="Arial" panose="020B0604020202020204" pitchFamily="34" charset="0"/>
              </a:rPr>
              <a:t>beetle</a:t>
            </a:r>
          </a:p>
        </p:txBody>
      </p:sp>
      <p:sp>
        <p:nvSpPr>
          <p:cNvPr id="82" name="TextBox 81">
            <a:extLst>
              <a:ext uri="{FF2B5EF4-FFF2-40B4-BE49-F238E27FC236}">
                <a16:creationId xmlns:a16="http://schemas.microsoft.com/office/drawing/2014/main" id="{01F5A699-36DF-AD44-B0CE-E33197E714DF}"/>
              </a:ext>
            </a:extLst>
          </p:cNvPr>
          <p:cNvSpPr txBox="1"/>
          <p:nvPr/>
        </p:nvSpPr>
        <p:spPr>
          <a:xfrm>
            <a:off x="4604421" y="3089600"/>
            <a:ext cx="1083467" cy="564112"/>
          </a:xfrm>
          <a:prstGeom prst="rect">
            <a:avLst/>
          </a:prstGeom>
          <a:noFill/>
        </p:spPr>
        <p:txBody>
          <a:bodyPr wrap="square" rtlCol="0">
            <a:noAutofit/>
          </a:bodyPr>
          <a:lstStyle/>
          <a:p>
            <a:pPr algn="ctr">
              <a:spcBef>
                <a:spcPts val="1500"/>
              </a:spcBef>
            </a:pPr>
            <a:r>
              <a:rPr lang="en-GB" sz="1500" b="1" dirty="0">
                <a:solidFill>
                  <a:srgbClr val="00ABCF"/>
                </a:solidFill>
                <a:latin typeface="Arial" panose="020B0604020202020204" pitchFamily="34" charset="0"/>
                <a:cs typeface="Arial" panose="020B0604020202020204" pitchFamily="34" charset="0"/>
              </a:rPr>
              <a:t>Small fish</a:t>
            </a:r>
          </a:p>
        </p:txBody>
      </p:sp>
      <p:sp>
        <p:nvSpPr>
          <p:cNvPr id="83" name="TextBox 82">
            <a:extLst>
              <a:ext uri="{FF2B5EF4-FFF2-40B4-BE49-F238E27FC236}">
                <a16:creationId xmlns:a16="http://schemas.microsoft.com/office/drawing/2014/main" id="{11F0AA13-739B-444E-8B62-DF08071DF3D6}"/>
              </a:ext>
            </a:extLst>
          </p:cNvPr>
          <p:cNvSpPr txBox="1"/>
          <p:nvPr/>
        </p:nvSpPr>
        <p:spPr>
          <a:xfrm>
            <a:off x="3682016" y="5139493"/>
            <a:ext cx="1083467" cy="564112"/>
          </a:xfrm>
          <a:prstGeom prst="rect">
            <a:avLst/>
          </a:prstGeom>
          <a:noFill/>
        </p:spPr>
        <p:txBody>
          <a:bodyPr wrap="square" rtlCol="0">
            <a:noAutofit/>
          </a:bodyPr>
          <a:lstStyle/>
          <a:p>
            <a:pPr algn="ctr">
              <a:spcBef>
                <a:spcPts val="1500"/>
              </a:spcBef>
            </a:pPr>
            <a:r>
              <a:rPr lang="en-GB" sz="1500" b="1" dirty="0">
                <a:solidFill>
                  <a:srgbClr val="00ABCF"/>
                </a:solidFill>
                <a:latin typeface="Arial" panose="020B0604020202020204" pitchFamily="34" charset="0"/>
                <a:cs typeface="Arial" panose="020B0604020202020204" pitchFamily="34" charset="0"/>
              </a:rPr>
              <a:t>Shrimp</a:t>
            </a:r>
          </a:p>
        </p:txBody>
      </p:sp>
      <p:sp>
        <p:nvSpPr>
          <p:cNvPr id="84" name="TextBox 83">
            <a:extLst>
              <a:ext uri="{FF2B5EF4-FFF2-40B4-BE49-F238E27FC236}">
                <a16:creationId xmlns:a16="http://schemas.microsoft.com/office/drawing/2014/main" id="{4066F698-569F-A046-B891-FF7CCFD3FA0B}"/>
              </a:ext>
            </a:extLst>
          </p:cNvPr>
          <p:cNvSpPr txBox="1"/>
          <p:nvPr/>
        </p:nvSpPr>
        <p:spPr>
          <a:xfrm>
            <a:off x="7847448" y="5434353"/>
            <a:ext cx="2098298" cy="711883"/>
          </a:xfrm>
          <a:prstGeom prst="rect">
            <a:avLst/>
          </a:prstGeom>
          <a:noFill/>
        </p:spPr>
        <p:txBody>
          <a:bodyPr wrap="square" rtlCol="0">
            <a:noAutofit/>
          </a:bodyPr>
          <a:lstStyle/>
          <a:p>
            <a:pPr>
              <a:spcBef>
                <a:spcPts val="1500"/>
              </a:spcBef>
            </a:pPr>
            <a:r>
              <a:rPr lang="en-GB" sz="1500" b="1" dirty="0">
                <a:solidFill>
                  <a:srgbClr val="00ABCF"/>
                </a:solidFill>
                <a:latin typeface="Arial" panose="020B0604020202020204" pitchFamily="34" charset="0"/>
                <a:cs typeface="Arial" panose="020B0604020202020204" pitchFamily="34" charset="0"/>
              </a:rPr>
              <a:t>Algae and</a:t>
            </a:r>
            <a:br>
              <a:rPr lang="en-GB" sz="1500" b="1" dirty="0">
                <a:solidFill>
                  <a:srgbClr val="00ABCF"/>
                </a:solidFill>
                <a:latin typeface="Arial" panose="020B0604020202020204" pitchFamily="34" charset="0"/>
                <a:cs typeface="Arial" panose="020B0604020202020204" pitchFamily="34" charset="0"/>
              </a:rPr>
            </a:br>
            <a:r>
              <a:rPr lang="en-GB" sz="1500" b="1" dirty="0">
                <a:solidFill>
                  <a:srgbClr val="00ABCF"/>
                </a:solidFill>
                <a:latin typeface="Arial" panose="020B0604020202020204" pitchFamily="34" charset="0"/>
                <a:cs typeface="Arial" panose="020B0604020202020204" pitchFamily="34" charset="0"/>
              </a:rPr>
              <a:t>Microscopic plants</a:t>
            </a:r>
          </a:p>
        </p:txBody>
      </p:sp>
      <p:sp>
        <p:nvSpPr>
          <p:cNvPr id="39" name="TextBox 38">
            <a:extLst>
              <a:ext uri="{FF2B5EF4-FFF2-40B4-BE49-F238E27FC236}">
                <a16:creationId xmlns:a16="http://schemas.microsoft.com/office/drawing/2014/main" id="{98AA54F4-919C-DB45-94A5-88C719110460}"/>
              </a:ext>
            </a:extLst>
          </p:cNvPr>
          <p:cNvSpPr txBox="1"/>
          <p:nvPr/>
        </p:nvSpPr>
        <p:spPr>
          <a:xfrm>
            <a:off x="5066527" y="4479834"/>
            <a:ext cx="1083467" cy="564112"/>
          </a:xfrm>
          <a:prstGeom prst="rect">
            <a:avLst/>
          </a:prstGeom>
          <a:noFill/>
        </p:spPr>
        <p:txBody>
          <a:bodyPr wrap="square" rtlCol="0">
            <a:noAutofit/>
          </a:bodyPr>
          <a:lstStyle/>
          <a:p>
            <a:pPr algn="ctr">
              <a:spcBef>
                <a:spcPts val="1500"/>
              </a:spcBef>
            </a:pPr>
            <a:r>
              <a:rPr lang="en-GB" sz="1500" b="1" dirty="0">
                <a:solidFill>
                  <a:srgbClr val="00ABCF"/>
                </a:solidFill>
                <a:latin typeface="Arial" panose="020B0604020202020204" pitchFamily="34" charset="0"/>
                <a:cs typeface="Arial" panose="020B0604020202020204" pitchFamily="34" charset="0"/>
              </a:rPr>
              <a:t>Water</a:t>
            </a:r>
            <a:br>
              <a:rPr lang="en-GB" sz="1500" b="1" dirty="0">
                <a:solidFill>
                  <a:srgbClr val="00ABCF"/>
                </a:solidFill>
                <a:latin typeface="Arial" panose="020B0604020202020204" pitchFamily="34" charset="0"/>
                <a:cs typeface="Arial" panose="020B0604020202020204" pitchFamily="34" charset="0"/>
              </a:rPr>
            </a:br>
            <a:r>
              <a:rPr lang="en-GB" sz="1500" b="1" dirty="0">
                <a:solidFill>
                  <a:srgbClr val="00ABCF"/>
                </a:solidFill>
                <a:latin typeface="Arial" panose="020B0604020202020204" pitchFamily="34" charset="0"/>
                <a:cs typeface="Arial" panose="020B0604020202020204" pitchFamily="34" charset="0"/>
              </a:rPr>
              <a:t>flea</a:t>
            </a:r>
          </a:p>
        </p:txBody>
      </p:sp>
      <p:cxnSp>
        <p:nvCxnSpPr>
          <p:cNvPr id="42" name="Straight Arrow Connector 41">
            <a:extLst>
              <a:ext uri="{FF2B5EF4-FFF2-40B4-BE49-F238E27FC236}">
                <a16:creationId xmlns:a16="http://schemas.microsoft.com/office/drawing/2014/main" id="{A0981276-7052-AD41-959C-522792D9A99A}"/>
              </a:ext>
            </a:extLst>
          </p:cNvPr>
          <p:cNvCxnSpPr>
            <a:cxnSpLocks/>
          </p:cNvCxnSpPr>
          <p:nvPr/>
        </p:nvCxnSpPr>
        <p:spPr>
          <a:xfrm flipV="1">
            <a:off x="8836397" y="2289573"/>
            <a:ext cx="483278" cy="1919718"/>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7CB2D571-082B-894D-B9FD-A644B4549536}"/>
              </a:ext>
            </a:extLst>
          </p:cNvPr>
          <p:cNvCxnSpPr>
            <a:cxnSpLocks/>
          </p:cNvCxnSpPr>
          <p:nvPr/>
        </p:nvCxnSpPr>
        <p:spPr>
          <a:xfrm>
            <a:off x="7601276" y="2991583"/>
            <a:ext cx="1662645" cy="279841"/>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09C42C73-755E-E540-9F66-899E5E38167E}"/>
              </a:ext>
            </a:extLst>
          </p:cNvPr>
          <p:cNvCxnSpPr>
            <a:cxnSpLocks/>
          </p:cNvCxnSpPr>
          <p:nvPr/>
        </p:nvCxnSpPr>
        <p:spPr>
          <a:xfrm flipV="1">
            <a:off x="7133927" y="3229072"/>
            <a:ext cx="0" cy="432729"/>
          </a:xfrm>
          <a:prstGeom prst="straightConnector1">
            <a:avLst/>
          </a:prstGeom>
          <a:ln w="38100">
            <a:solidFill>
              <a:srgbClr val="00ABCF"/>
            </a:solidFill>
            <a:tailEnd type="triangle"/>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D6A8593E-F038-564D-9950-956BB6BA45A6}"/>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498122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D31B8E9-AE5E-8942-8A4B-815165B93FCC}"/>
              </a:ext>
            </a:extLst>
          </p:cNvPr>
          <p:cNvSpPr txBox="1"/>
          <p:nvPr/>
        </p:nvSpPr>
        <p:spPr>
          <a:xfrm>
            <a:off x="0" y="853480"/>
            <a:ext cx="12192000" cy="482440"/>
          </a:xfrm>
          <a:prstGeom prst="rect">
            <a:avLst/>
          </a:prstGeom>
          <a:noFill/>
        </p:spPr>
        <p:txBody>
          <a:bodyPr wrap="square" rtlCol="0">
            <a:spAutoFit/>
          </a:bodyPr>
          <a:lstStyle/>
          <a:p>
            <a:pPr algn="ctr">
              <a:lnSpc>
                <a:spcPts val="3000"/>
              </a:lnSpc>
            </a:pPr>
            <a:r>
              <a:rPr lang="en-US" sz="2500" dirty="0">
                <a:solidFill>
                  <a:srgbClr val="63666A"/>
                </a:solidFill>
                <a:latin typeface="Arial" panose="020B0604020202020204" pitchFamily="34" charset="0"/>
                <a:cs typeface="Arial" panose="020B0604020202020204" pitchFamily="34" charset="0"/>
              </a:rPr>
              <a:t>The correct answer is the…</a:t>
            </a:r>
          </a:p>
        </p:txBody>
      </p:sp>
      <p:sp>
        <p:nvSpPr>
          <p:cNvPr id="16" name="TextBox 15">
            <a:extLst>
              <a:ext uri="{FF2B5EF4-FFF2-40B4-BE49-F238E27FC236}">
                <a16:creationId xmlns:a16="http://schemas.microsoft.com/office/drawing/2014/main" id="{08B7DD5F-05CC-B241-AA3A-C1225AADC446}"/>
              </a:ext>
            </a:extLst>
          </p:cNvPr>
          <p:cNvSpPr txBox="1"/>
          <p:nvPr/>
        </p:nvSpPr>
        <p:spPr>
          <a:xfrm>
            <a:off x="0" y="5236657"/>
            <a:ext cx="12192000" cy="477054"/>
          </a:xfrm>
          <a:prstGeom prst="rect">
            <a:avLst/>
          </a:prstGeom>
          <a:noFill/>
        </p:spPr>
        <p:txBody>
          <a:bodyPr wrap="square" rtlCol="0">
            <a:spAutoFit/>
          </a:bodyPr>
          <a:lstStyle/>
          <a:p>
            <a:pPr algn="ctr">
              <a:lnSpc>
                <a:spcPts val="3000"/>
              </a:lnSpc>
            </a:pPr>
            <a:r>
              <a:rPr lang="en-US" sz="2500" dirty="0">
                <a:solidFill>
                  <a:srgbClr val="63666A"/>
                </a:solidFill>
                <a:latin typeface="Arial" panose="020B0604020202020204" pitchFamily="34" charset="0"/>
                <a:cs typeface="Arial" panose="020B0604020202020204" pitchFamily="34" charset="0"/>
              </a:rPr>
              <a:t>…</a:t>
            </a:r>
            <a:r>
              <a:rPr lang="en-US" sz="3000" b="1" dirty="0">
                <a:solidFill>
                  <a:srgbClr val="63666A"/>
                </a:solidFill>
                <a:latin typeface="Arial" panose="020B0604020202020204" pitchFamily="34" charset="0"/>
                <a:cs typeface="Arial" panose="020B0604020202020204" pitchFamily="34" charset="0"/>
              </a:rPr>
              <a:t>mosquito!</a:t>
            </a:r>
          </a:p>
        </p:txBody>
      </p:sp>
      <p:pic>
        <p:nvPicPr>
          <p:cNvPr id="18" name="Picture 17" descr="A close up of a bug&#10;&#10;Description automatically generated with medium confidence">
            <a:extLst>
              <a:ext uri="{FF2B5EF4-FFF2-40B4-BE49-F238E27FC236}">
                <a16:creationId xmlns:a16="http://schemas.microsoft.com/office/drawing/2014/main" id="{9F84ADB4-FC36-6A41-A680-A32D4F531F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68888" y="1833921"/>
            <a:ext cx="4426206" cy="2919773"/>
          </a:xfrm>
          <a:prstGeom prst="rect">
            <a:avLst/>
          </a:prstGeom>
        </p:spPr>
      </p:pic>
    </p:spTree>
    <p:extLst>
      <p:ext uri="{BB962C8B-B14F-4D97-AF65-F5344CB8AC3E}">
        <p14:creationId xmlns:p14="http://schemas.microsoft.com/office/powerpoint/2010/main" val="2447157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lant, tree, conifer&#10;&#10;Description automatically generated">
            <a:extLst>
              <a:ext uri="{FF2B5EF4-FFF2-40B4-BE49-F238E27FC236}">
                <a16:creationId xmlns:a16="http://schemas.microsoft.com/office/drawing/2014/main" id="{F82E3EEF-B96A-BF45-AD07-4321F9F2EF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62881" y="475050"/>
            <a:ext cx="4089510" cy="5761662"/>
          </a:xfrm>
          <a:prstGeom prst="rect">
            <a:avLst/>
          </a:prstGeom>
        </p:spPr>
      </p:pic>
      <p:pic>
        <p:nvPicPr>
          <p:cNvPr id="11" name="Picture 10" descr="A close up of a bug&#10;&#10;Description automatically generated with medium confidence">
            <a:extLst>
              <a:ext uri="{FF2B5EF4-FFF2-40B4-BE49-F238E27FC236}">
                <a16:creationId xmlns:a16="http://schemas.microsoft.com/office/drawing/2014/main" id="{D1148FF5-0F93-E545-A079-443FA3E247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957111" y="4261669"/>
            <a:ext cx="2326589" cy="1534749"/>
          </a:xfrm>
          <a:prstGeom prst="rect">
            <a:avLst/>
          </a:prstGeom>
        </p:spPr>
      </p:pic>
      <p:sp>
        <p:nvSpPr>
          <p:cNvPr id="5" name="TextBox 4">
            <a:extLst>
              <a:ext uri="{FF2B5EF4-FFF2-40B4-BE49-F238E27FC236}">
                <a16:creationId xmlns:a16="http://schemas.microsoft.com/office/drawing/2014/main" id="{D8B9EC38-29BD-9D48-A07F-2E5225E46DE8}"/>
              </a:ext>
            </a:extLst>
          </p:cNvPr>
          <p:cNvSpPr txBox="1"/>
          <p:nvPr/>
        </p:nvSpPr>
        <p:spPr>
          <a:xfrm>
            <a:off x="5552391" y="2028282"/>
            <a:ext cx="5064341" cy="2990285"/>
          </a:xfrm>
          <a:prstGeom prst="rect">
            <a:avLst/>
          </a:prstGeom>
          <a:noFill/>
        </p:spPr>
        <p:txBody>
          <a:bodyPr wrap="square" rtlCol="0">
            <a:noAutofit/>
          </a:bodyPr>
          <a:lstStyle/>
          <a:p>
            <a:pPr>
              <a:spcBef>
                <a:spcPts val="1500"/>
              </a:spcBef>
            </a:pPr>
            <a:r>
              <a:rPr lang="en-GB" sz="1900" dirty="0">
                <a:solidFill>
                  <a:srgbClr val="63666A"/>
                </a:solidFill>
                <a:latin typeface="Arial" panose="020B0604020202020204" pitchFamily="34" charset="0"/>
                <a:cs typeface="Arial" panose="020B0604020202020204" pitchFamily="34" charset="0"/>
              </a:rPr>
              <a:t>How do </a:t>
            </a:r>
            <a:r>
              <a:rPr lang="en-GB" sz="1900" b="1" dirty="0">
                <a:solidFill>
                  <a:srgbClr val="63666A"/>
                </a:solidFill>
                <a:latin typeface="Arial" panose="020B0604020202020204" pitchFamily="34" charset="0"/>
                <a:cs typeface="Arial" panose="020B0604020202020204" pitchFamily="34" charset="0"/>
              </a:rPr>
              <a:t>mosquitoes</a:t>
            </a:r>
            <a:r>
              <a:rPr lang="en-GB" sz="1900" dirty="0">
                <a:solidFill>
                  <a:srgbClr val="63666A"/>
                </a:solidFill>
                <a:latin typeface="Arial" panose="020B0604020202020204" pitchFamily="34" charset="0"/>
                <a:cs typeface="Arial" panose="020B0604020202020204" pitchFamily="34" charset="0"/>
              </a:rPr>
              <a:t> fit into the </a:t>
            </a:r>
            <a:r>
              <a:rPr lang="en-GB" sz="1900" b="1" dirty="0">
                <a:solidFill>
                  <a:srgbClr val="63666A"/>
                </a:solidFill>
                <a:latin typeface="Arial" panose="020B0604020202020204" pitchFamily="34" charset="0"/>
                <a:cs typeface="Arial" panose="020B0604020202020204" pitchFamily="34" charset="0"/>
              </a:rPr>
              <a:t>food chain</a:t>
            </a:r>
            <a:r>
              <a:rPr lang="en-GB" sz="1900" dirty="0">
                <a:solidFill>
                  <a:srgbClr val="63666A"/>
                </a:solidFill>
                <a:latin typeface="Arial" panose="020B0604020202020204" pitchFamily="34" charset="0"/>
                <a:cs typeface="Arial" panose="020B0604020202020204" pitchFamily="34" charset="0"/>
              </a:rPr>
              <a:t>?</a:t>
            </a:r>
          </a:p>
          <a:p>
            <a:pPr>
              <a:spcBef>
                <a:spcPts val="1500"/>
              </a:spcBef>
            </a:pPr>
            <a:r>
              <a:rPr lang="en-GB" sz="1900" dirty="0">
                <a:solidFill>
                  <a:srgbClr val="63666A"/>
                </a:solidFill>
                <a:latin typeface="Arial" panose="020B0604020202020204" pitchFamily="34" charset="0"/>
                <a:cs typeface="Arial" panose="020B0604020202020204" pitchFamily="34" charset="0"/>
              </a:rPr>
              <a:t>Complete the food web worksheet using everything you’ve learnt so far.</a:t>
            </a:r>
          </a:p>
          <a:p>
            <a:pPr>
              <a:spcBef>
                <a:spcPts val="1500"/>
              </a:spcBef>
            </a:pPr>
            <a:r>
              <a:rPr lang="en-GB" sz="1900" dirty="0">
                <a:solidFill>
                  <a:srgbClr val="63666A"/>
                </a:solidFill>
                <a:latin typeface="Arial" panose="020B0604020202020204" pitchFamily="34" charset="0"/>
                <a:cs typeface="Arial" panose="020B0604020202020204" pitchFamily="34" charset="0"/>
              </a:rPr>
              <a:t>Complete the gaps and see if you can add</a:t>
            </a:r>
            <a:br>
              <a:rPr lang="en-GB" sz="1900" dirty="0">
                <a:solidFill>
                  <a:srgbClr val="63666A"/>
                </a:solidFill>
                <a:latin typeface="Arial" panose="020B0604020202020204" pitchFamily="34" charset="0"/>
                <a:cs typeface="Arial" panose="020B0604020202020204" pitchFamily="34" charset="0"/>
              </a:rPr>
            </a:br>
            <a:r>
              <a:rPr lang="en-GB" sz="1900" dirty="0">
                <a:solidFill>
                  <a:srgbClr val="63666A"/>
                </a:solidFill>
                <a:latin typeface="Arial" panose="020B0604020202020204" pitchFamily="34" charset="0"/>
                <a:cs typeface="Arial" panose="020B0604020202020204" pitchFamily="34" charset="0"/>
              </a:rPr>
              <a:t>to the food web.</a:t>
            </a:r>
          </a:p>
          <a:p>
            <a:pPr>
              <a:spcBef>
                <a:spcPts val="1500"/>
              </a:spcBef>
            </a:pPr>
            <a:endParaRPr lang="en-GB" sz="1900" dirty="0">
              <a:solidFill>
                <a:srgbClr val="63666A"/>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F58E7CF4-C6B3-0245-8D3B-66008C7D48BB}"/>
              </a:ext>
            </a:extLst>
          </p:cNvPr>
          <p:cNvSpPr txBox="1"/>
          <p:nvPr/>
        </p:nvSpPr>
        <p:spPr>
          <a:xfrm>
            <a:off x="5539691" y="872184"/>
            <a:ext cx="6131609" cy="1015663"/>
          </a:xfrm>
          <a:prstGeom prst="rect">
            <a:avLst/>
          </a:prstGeom>
          <a:noFill/>
        </p:spPr>
        <p:txBody>
          <a:bodyPr wrap="square" rtlCol="0">
            <a:spAutoFit/>
          </a:bodyPr>
          <a:lstStyle/>
          <a:p>
            <a:r>
              <a:rPr lang="en-US" sz="3000" b="1" dirty="0">
                <a:solidFill>
                  <a:srgbClr val="996017"/>
                </a:solidFill>
                <a:latin typeface="Arial" panose="020B0604020202020204" pitchFamily="34" charset="0"/>
                <a:cs typeface="Arial" panose="020B0604020202020204" pitchFamily="34" charset="0"/>
              </a:rPr>
              <a:t>Mosquito food web:</a:t>
            </a:r>
            <a:br>
              <a:rPr lang="en-US" sz="3000" b="1" dirty="0">
                <a:solidFill>
                  <a:srgbClr val="996017"/>
                </a:solidFill>
                <a:latin typeface="Arial" panose="020B0604020202020204" pitchFamily="34" charset="0"/>
                <a:cs typeface="Arial" panose="020B0604020202020204" pitchFamily="34" charset="0"/>
              </a:rPr>
            </a:br>
            <a:r>
              <a:rPr lang="en-US" sz="3000" b="1" dirty="0">
                <a:solidFill>
                  <a:srgbClr val="996017"/>
                </a:solidFill>
                <a:latin typeface="Arial" panose="020B0604020202020204" pitchFamily="34" charset="0"/>
                <a:cs typeface="Arial" panose="020B0604020202020204" pitchFamily="34" charset="0"/>
              </a:rPr>
              <a:t>Activity</a:t>
            </a:r>
          </a:p>
        </p:txBody>
      </p:sp>
      <p:sp>
        <p:nvSpPr>
          <p:cNvPr id="6" name="Card 5">
            <a:extLst>
              <a:ext uri="{FF2B5EF4-FFF2-40B4-BE49-F238E27FC236}">
                <a16:creationId xmlns:a16="http://schemas.microsoft.com/office/drawing/2014/main" id="{C22FA2C9-F39E-CB49-8102-AEC54CA5F28F}"/>
              </a:ext>
            </a:extLst>
          </p:cNvPr>
          <p:cNvSpPr/>
          <p:nvPr/>
        </p:nvSpPr>
        <p:spPr>
          <a:xfrm>
            <a:off x="705042" y="660987"/>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2C4E628-A7FE-A64A-A404-9D54A2AD647D}"/>
              </a:ext>
            </a:extLst>
          </p:cNvPr>
          <p:cNvSpPr txBox="1"/>
          <p:nvPr/>
        </p:nvSpPr>
        <p:spPr>
          <a:xfrm>
            <a:off x="705041" y="801662"/>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2A1847E2-5E2C-0C4A-A5C2-DAF856A5B291}"/>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1849051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B4A5580-B326-5A44-AE02-C2B48B90A7D2}"/>
              </a:ext>
            </a:extLst>
          </p:cNvPr>
          <p:cNvSpPr txBox="1"/>
          <p:nvPr/>
        </p:nvSpPr>
        <p:spPr>
          <a:xfrm>
            <a:off x="6096000" y="1582163"/>
            <a:ext cx="5041900" cy="5016758"/>
          </a:xfrm>
          <a:prstGeom prst="rect">
            <a:avLst/>
          </a:prstGeom>
          <a:noFill/>
        </p:spPr>
        <p:txBody>
          <a:bodyPr wrap="square" rtlCol="0">
            <a:noAutofit/>
          </a:bodyPr>
          <a:lstStyle/>
          <a:p>
            <a:pPr>
              <a:spcBef>
                <a:spcPts val="1500"/>
              </a:spcBef>
            </a:pPr>
            <a:r>
              <a:rPr lang="en-GB" sz="1900" dirty="0">
                <a:solidFill>
                  <a:srgbClr val="63666A"/>
                </a:solidFill>
                <a:latin typeface="Arial" panose="020B0604020202020204" pitchFamily="34" charset="0"/>
                <a:cs typeface="Arial" panose="020B0604020202020204" pitchFamily="34" charset="0"/>
              </a:rPr>
              <a:t>If we remove mosquitoes completely from our ecosystem, would there be a knock-on effect for some plants, animals and humans?</a:t>
            </a:r>
          </a:p>
          <a:p>
            <a:pPr>
              <a:spcBef>
                <a:spcPts val="1500"/>
              </a:spcBef>
            </a:pPr>
            <a:r>
              <a:rPr lang="en-GB" sz="1900" dirty="0">
                <a:solidFill>
                  <a:srgbClr val="63666A"/>
                </a:solidFill>
                <a:latin typeface="Arial" panose="020B0604020202020204" pitchFamily="34" charset="0"/>
                <a:cs typeface="Arial" panose="020B0604020202020204" pitchFamily="34" charset="0"/>
              </a:rPr>
              <a:t>What do you think will happen if mosquitoes no longer existed?</a:t>
            </a:r>
          </a:p>
          <a:p>
            <a:pPr>
              <a:spcBef>
                <a:spcPts val="1500"/>
              </a:spcBef>
            </a:pPr>
            <a:r>
              <a:rPr lang="en-GB" sz="1900" dirty="0">
                <a:solidFill>
                  <a:srgbClr val="63666A"/>
                </a:solidFill>
                <a:latin typeface="Arial" panose="020B0604020202020204" pitchFamily="34" charset="0"/>
                <a:cs typeface="Arial" panose="020B0604020202020204" pitchFamily="34" charset="0"/>
              </a:rPr>
              <a:t>Why or how do you think this might happen?</a:t>
            </a:r>
          </a:p>
          <a:p>
            <a:pPr>
              <a:spcBef>
                <a:spcPts val="1500"/>
              </a:spcBef>
            </a:pPr>
            <a:r>
              <a:rPr lang="en-GB" sz="1900" dirty="0">
                <a:solidFill>
                  <a:srgbClr val="63666A"/>
                </a:solidFill>
                <a:latin typeface="Arial" panose="020B0604020202020204" pitchFamily="34" charset="0"/>
                <a:cs typeface="Arial" panose="020B0604020202020204" pitchFamily="34" charset="0"/>
              </a:rPr>
              <a:t>Can you think of some </a:t>
            </a:r>
            <a:r>
              <a:rPr lang="en-GB" sz="1900" b="1" dirty="0">
                <a:solidFill>
                  <a:srgbClr val="63666A"/>
                </a:solidFill>
                <a:latin typeface="Arial" panose="020B0604020202020204" pitchFamily="34" charset="0"/>
                <a:cs typeface="Arial" panose="020B0604020202020204" pitchFamily="34" charset="0"/>
              </a:rPr>
              <a:t>advantages</a:t>
            </a:r>
            <a:r>
              <a:rPr lang="en-GB" sz="1900" dirty="0">
                <a:solidFill>
                  <a:srgbClr val="63666A"/>
                </a:solidFill>
                <a:latin typeface="Arial" panose="020B0604020202020204" pitchFamily="34" charset="0"/>
                <a:cs typeface="Arial" panose="020B0604020202020204" pitchFamily="34" charset="0"/>
              </a:rPr>
              <a:t> and </a:t>
            </a:r>
            <a:r>
              <a:rPr lang="en-GB" sz="1900" b="1" dirty="0">
                <a:solidFill>
                  <a:srgbClr val="63666A"/>
                </a:solidFill>
                <a:latin typeface="Arial" panose="020B0604020202020204" pitchFamily="34" charset="0"/>
                <a:cs typeface="Arial" panose="020B0604020202020204" pitchFamily="34" charset="0"/>
              </a:rPr>
              <a:t>disadvantages</a:t>
            </a:r>
            <a:r>
              <a:rPr lang="en-GB" sz="1900" dirty="0">
                <a:solidFill>
                  <a:srgbClr val="63666A"/>
                </a:solidFill>
                <a:latin typeface="Arial" panose="020B0604020202020204" pitchFamily="34" charset="0"/>
                <a:cs typeface="Arial" panose="020B0604020202020204" pitchFamily="34" charset="0"/>
              </a:rPr>
              <a:t> of mosquitoes?</a:t>
            </a:r>
          </a:p>
          <a:p>
            <a:pPr>
              <a:spcBef>
                <a:spcPts val="1500"/>
              </a:spcBef>
            </a:pPr>
            <a:r>
              <a:rPr lang="en-GB" sz="1900" dirty="0">
                <a:solidFill>
                  <a:srgbClr val="63666A"/>
                </a:solidFill>
                <a:latin typeface="Arial" panose="020B0604020202020204" pitchFamily="34" charset="0"/>
                <a:cs typeface="Arial" panose="020B0604020202020204" pitchFamily="34" charset="0"/>
              </a:rPr>
              <a:t>Discuss this with your partner and then share your thoughts as a class.</a:t>
            </a:r>
          </a:p>
        </p:txBody>
      </p:sp>
      <p:pic>
        <p:nvPicPr>
          <p:cNvPr id="3" name="Picture 2" descr="A picture containing text, sign, vector graphics&#10;&#10;Description automatically generated">
            <a:extLst>
              <a:ext uri="{FF2B5EF4-FFF2-40B4-BE49-F238E27FC236}">
                <a16:creationId xmlns:a16="http://schemas.microsoft.com/office/drawing/2014/main" id="{9358ADC7-AEC3-A74D-97AC-D3EB5E2358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93866" y="1386691"/>
            <a:ext cx="4084617" cy="4084617"/>
          </a:xfrm>
          <a:prstGeom prst="rect">
            <a:avLst/>
          </a:prstGeom>
        </p:spPr>
      </p:pic>
      <p:sp>
        <p:nvSpPr>
          <p:cNvPr id="4" name="Oval 3">
            <a:extLst>
              <a:ext uri="{FF2B5EF4-FFF2-40B4-BE49-F238E27FC236}">
                <a16:creationId xmlns:a16="http://schemas.microsoft.com/office/drawing/2014/main" id="{B089DED2-A74D-4D44-83C0-EA0CFA9ED487}"/>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3953928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hild and child riding bikes&#10;&#10;Description automatically generated with low confidence">
            <a:extLst>
              <a:ext uri="{FF2B5EF4-FFF2-40B4-BE49-F238E27FC236}">
                <a16:creationId xmlns:a16="http://schemas.microsoft.com/office/drawing/2014/main" id="{9F30AF64-D031-B844-968C-B09F4FB168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9901" y="454360"/>
            <a:ext cx="6489700" cy="5946440"/>
          </a:xfrm>
          <a:prstGeom prst="rect">
            <a:avLst/>
          </a:prstGeom>
        </p:spPr>
      </p:pic>
      <p:sp>
        <p:nvSpPr>
          <p:cNvPr id="5" name="TextBox 4">
            <a:extLst>
              <a:ext uri="{FF2B5EF4-FFF2-40B4-BE49-F238E27FC236}">
                <a16:creationId xmlns:a16="http://schemas.microsoft.com/office/drawing/2014/main" id="{413D5866-68EF-D54B-8778-79B298347855}"/>
              </a:ext>
            </a:extLst>
          </p:cNvPr>
          <p:cNvSpPr txBox="1"/>
          <p:nvPr/>
        </p:nvSpPr>
        <p:spPr>
          <a:xfrm>
            <a:off x="7618741" y="1883631"/>
            <a:ext cx="3579395" cy="3962987"/>
          </a:xfrm>
          <a:prstGeom prst="rect">
            <a:avLst/>
          </a:prstGeom>
          <a:noFill/>
        </p:spPr>
        <p:txBody>
          <a:bodyPr wrap="square" rtlCol="0">
            <a:noAutofit/>
          </a:bodyPr>
          <a:lstStyle/>
          <a:p>
            <a:pPr>
              <a:spcBef>
                <a:spcPts val="1500"/>
              </a:spcBef>
            </a:pPr>
            <a:r>
              <a:rPr lang="en-GB" dirty="0">
                <a:solidFill>
                  <a:srgbClr val="63666A"/>
                </a:solidFill>
                <a:latin typeface="Arial" panose="020B0604020202020204" pitchFamily="34" charset="0"/>
                <a:cs typeface="Arial" panose="020B0604020202020204" pitchFamily="34" charset="0"/>
              </a:rPr>
              <a:t>In many ecosystems, mosquitoes make up only a small proportion of other animals’ diet and so eliminating them wouldn't cause such a threat.</a:t>
            </a:r>
          </a:p>
          <a:p>
            <a:pPr>
              <a:spcBef>
                <a:spcPts val="1500"/>
              </a:spcBef>
            </a:pPr>
            <a:r>
              <a:rPr lang="en-GB" dirty="0">
                <a:solidFill>
                  <a:srgbClr val="63666A"/>
                </a:solidFill>
                <a:latin typeface="Arial" panose="020B0604020202020204" pitchFamily="34" charset="0"/>
                <a:cs typeface="Arial" panose="020B0604020202020204" pitchFamily="34" charset="0"/>
              </a:rPr>
              <a:t>Eliminating mosquitoes that only bite humans and are prone to carrying diseases, would save millions of human lives around the world. </a:t>
            </a:r>
          </a:p>
        </p:txBody>
      </p:sp>
      <p:sp>
        <p:nvSpPr>
          <p:cNvPr id="6" name="Oval 5">
            <a:extLst>
              <a:ext uri="{FF2B5EF4-FFF2-40B4-BE49-F238E27FC236}">
                <a16:creationId xmlns:a16="http://schemas.microsoft.com/office/drawing/2014/main" id="{94A62340-5CA3-6E45-933A-B48F03D06C7A}"/>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58095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513DB41-41AF-0A45-85AE-78A302785ACE}"/>
              </a:ext>
            </a:extLst>
          </p:cNvPr>
          <p:cNvSpPr txBox="1"/>
          <p:nvPr/>
        </p:nvSpPr>
        <p:spPr>
          <a:xfrm>
            <a:off x="6806324" y="1633905"/>
            <a:ext cx="4619630" cy="4093428"/>
          </a:xfrm>
          <a:prstGeom prst="rect">
            <a:avLst/>
          </a:prstGeom>
          <a:noFill/>
        </p:spPr>
        <p:txBody>
          <a:bodyPr wrap="square" rtlCol="0">
            <a:noAutofit/>
          </a:bodyPr>
          <a:lstStyle/>
          <a:p>
            <a:pPr>
              <a:spcBef>
                <a:spcPts val="1000"/>
              </a:spcBef>
            </a:pPr>
            <a:r>
              <a:rPr lang="en-GB" b="1" dirty="0">
                <a:solidFill>
                  <a:srgbClr val="63666A"/>
                </a:solidFill>
                <a:latin typeface="Arial" panose="020B0604020202020204" pitchFamily="34" charset="0"/>
                <a:cs typeface="Arial" panose="020B0604020202020204" pitchFamily="34" charset="0"/>
              </a:rPr>
              <a:t>Fogging</a:t>
            </a:r>
            <a:r>
              <a:rPr lang="en-GB" dirty="0">
                <a:solidFill>
                  <a:srgbClr val="63666A"/>
                </a:solidFill>
                <a:latin typeface="Arial" panose="020B0604020202020204" pitchFamily="34" charset="0"/>
                <a:cs typeface="Arial" panose="020B0604020202020204" pitchFamily="34" charset="0"/>
              </a:rPr>
              <a:t> and </a:t>
            </a:r>
            <a:r>
              <a:rPr lang="en-GB" b="1" dirty="0">
                <a:solidFill>
                  <a:srgbClr val="63666A"/>
                </a:solidFill>
                <a:latin typeface="Arial" panose="020B0604020202020204" pitchFamily="34" charset="0"/>
                <a:cs typeface="Arial" panose="020B0604020202020204" pitchFamily="34" charset="0"/>
              </a:rPr>
              <a:t>misting</a:t>
            </a:r>
            <a:r>
              <a:rPr lang="en-GB" dirty="0">
                <a:solidFill>
                  <a:srgbClr val="63666A"/>
                </a:solidFill>
                <a:latin typeface="Arial" panose="020B0604020202020204" pitchFamily="34" charset="0"/>
                <a:cs typeface="Arial" panose="020B0604020202020204" pitchFamily="34" charset="0"/>
              </a:rPr>
              <a:t> are two ways of controlling mosquitoes.</a:t>
            </a:r>
          </a:p>
          <a:p>
            <a:pPr>
              <a:spcBef>
                <a:spcPts val="1000"/>
              </a:spcBef>
            </a:pPr>
            <a:r>
              <a:rPr lang="en-GB" dirty="0">
                <a:solidFill>
                  <a:srgbClr val="63666A"/>
                </a:solidFill>
                <a:latin typeface="Arial" panose="020B0604020202020204" pitchFamily="34" charset="0"/>
                <a:cs typeface="Arial" panose="020B0604020202020204" pitchFamily="34" charset="0"/>
              </a:rPr>
              <a:t>Chemical solutions (insecticides) are sprayed over an area to kill mosquitoes, however misting also kills the</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mosquito eggs.</a:t>
            </a:r>
          </a:p>
          <a:p>
            <a:pPr>
              <a:spcBef>
                <a:spcPts val="1000"/>
              </a:spcBef>
            </a:pPr>
            <a:r>
              <a:rPr lang="en-GB" dirty="0">
                <a:solidFill>
                  <a:srgbClr val="63666A"/>
                </a:solidFill>
                <a:latin typeface="Arial" panose="020B0604020202020204" pitchFamily="34" charset="0"/>
                <a:cs typeface="Arial" panose="020B0604020202020204" pitchFamily="34" charset="0"/>
              </a:rPr>
              <a:t>Whilst killing mosquitoes, these techniques also kill other insects which are important</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in the ecosystem.</a:t>
            </a:r>
          </a:p>
          <a:p>
            <a:pPr>
              <a:spcBef>
                <a:spcPts val="1000"/>
              </a:spcBef>
            </a:pPr>
            <a:r>
              <a:rPr lang="en-GB" dirty="0">
                <a:solidFill>
                  <a:srgbClr val="63666A"/>
                </a:solidFill>
                <a:latin typeface="Arial" panose="020B0604020202020204" pitchFamily="34" charset="0"/>
                <a:cs typeface="Arial" panose="020B0604020202020204" pitchFamily="34" charset="0"/>
              </a:rPr>
              <a:t>What do you think of fogging and misting? Is it a good or bad idea and why?</a:t>
            </a:r>
          </a:p>
          <a:p>
            <a:pPr>
              <a:spcBef>
                <a:spcPts val="1000"/>
              </a:spcBef>
            </a:pPr>
            <a:r>
              <a:rPr lang="en-GB" dirty="0">
                <a:solidFill>
                  <a:srgbClr val="63666A"/>
                </a:solidFill>
                <a:latin typeface="Arial" panose="020B0604020202020204" pitchFamily="34" charset="0"/>
                <a:cs typeface="Arial" panose="020B0604020202020204" pitchFamily="34" charset="0"/>
              </a:rPr>
              <a:t>Why did they stop using this in </a:t>
            </a:r>
            <a:r>
              <a:rPr lang="en-GB" dirty="0" err="1">
                <a:solidFill>
                  <a:srgbClr val="63666A"/>
                </a:solidFill>
                <a:latin typeface="Arial" panose="020B0604020202020204" pitchFamily="34" charset="0"/>
                <a:cs typeface="Arial" panose="020B0604020202020204" pitchFamily="34" charset="0"/>
              </a:rPr>
              <a:t>Soneva</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and what are they doing now?</a:t>
            </a:r>
          </a:p>
        </p:txBody>
      </p:sp>
      <p:pic>
        <p:nvPicPr>
          <p:cNvPr id="11" name="Picture 10" descr="A picture containing grass, outdoor, person&#10;&#10;Description automatically generated">
            <a:extLst>
              <a:ext uri="{FF2B5EF4-FFF2-40B4-BE49-F238E27FC236}">
                <a16:creationId xmlns:a16="http://schemas.microsoft.com/office/drawing/2014/main" id="{C373A421-E417-0C44-AEE1-C0B341FA1F8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08100" y="1736725"/>
            <a:ext cx="4991100" cy="3887788"/>
          </a:xfrm>
          <a:prstGeom prst="rect">
            <a:avLst/>
          </a:prstGeom>
        </p:spPr>
      </p:pic>
      <p:sp>
        <p:nvSpPr>
          <p:cNvPr id="7" name="TextBox 6">
            <a:extLst>
              <a:ext uri="{FF2B5EF4-FFF2-40B4-BE49-F238E27FC236}">
                <a16:creationId xmlns:a16="http://schemas.microsoft.com/office/drawing/2014/main" id="{2D32E041-0516-AE47-903B-21BB57C68296}"/>
              </a:ext>
            </a:extLst>
          </p:cNvPr>
          <p:cNvSpPr txBox="1"/>
          <p:nvPr/>
        </p:nvSpPr>
        <p:spPr>
          <a:xfrm>
            <a:off x="0" y="8008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Fogging and Misting</a:t>
            </a:r>
          </a:p>
        </p:txBody>
      </p:sp>
    </p:spTree>
    <p:extLst>
      <p:ext uri="{BB962C8B-B14F-4D97-AF65-F5344CB8AC3E}">
        <p14:creationId xmlns:p14="http://schemas.microsoft.com/office/powerpoint/2010/main" val="2464250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ath through a forest&#10;&#10;Description automatically generated with low confidence">
            <a:extLst>
              <a:ext uri="{FF2B5EF4-FFF2-40B4-BE49-F238E27FC236}">
                <a16:creationId xmlns:a16="http://schemas.microsoft.com/office/drawing/2014/main" id="{7684F3B1-7261-024B-81F5-433CFCD7B7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08100" y="1736725"/>
            <a:ext cx="4991101" cy="3887788"/>
          </a:xfrm>
          <a:prstGeom prst="rect">
            <a:avLst/>
          </a:prstGeom>
        </p:spPr>
      </p:pic>
      <p:sp>
        <p:nvSpPr>
          <p:cNvPr id="6" name="TextBox 5">
            <a:extLst>
              <a:ext uri="{FF2B5EF4-FFF2-40B4-BE49-F238E27FC236}">
                <a16:creationId xmlns:a16="http://schemas.microsoft.com/office/drawing/2014/main" id="{8513DB41-41AF-0A45-85AE-78A302785ACE}"/>
              </a:ext>
            </a:extLst>
          </p:cNvPr>
          <p:cNvSpPr txBox="1"/>
          <p:nvPr/>
        </p:nvSpPr>
        <p:spPr>
          <a:xfrm>
            <a:off x="6795632" y="1764433"/>
            <a:ext cx="4270608" cy="4093428"/>
          </a:xfrm>
          <a:prstGeom prst="rect">
            <a:avLst/>
          </a:prstGeom>
          <a:noFill/>
        </p:spPr>
        <p:txBody>
          <a:bodyPr wrap="square" rtlCol="0">
            <a:noAutofit/>
          </a:bodyPr>
          <a:lstStyle/>
          <a:p>
            <a:pPr>
              <a:spcBef>
                <a:spcPts val="1500"/>
              </a:spcBef>
            </a:pPr>
            <a:r>
              <a:rPr lang="en-GB" sz="1900" b="1" dirty="0">
                <a:solidFill>
                  <a:srgbClr val="63666A"/>
                </a:solidFill>
                <a:latin typeface="Arial" panose="020B0604020202020204" pitchFamily="34" charset="0"/>
                <a:cs typeface="Arial" panose="020B0604020202020204" pitchFamily="34" charset="0"/>
              </a:rPr>
              <a:t>At </a:t>
            </a:r>
            <a:r>
              <a:rPr lang="en-GB" sz="1900" b="1" dirty="0" err="1">
                <a:solidFill>
                  <a:srgbClr val="63666A"/>
                </a:solidFill>
                <a:latin typeface="Arial" panose="020B0604020202020204" pitchFamily="34" charset="0"/>
                <a:cs typeface="Arial" panose="020B0604020202020204" pitchFamily="34" charset="0"/>
              </a:rPr>
              <a:t>Soneva</a:t>
            </a:r>
            <a:r>
              <a:rPr lang="en-GB" sz="1900" b="1" dirty="0">
                <a:solidFill>
                  <a:srgbClr val="63666A"/>
                </a:solidFill>
                <a:latin typeface="Arial" panose="020B0604020202020204" pitchFamily="34" charset="0"/>
                <a:cs typeface="Arial" panose="020B0604020202020204" pitchFamily="34" charset="0"/>
              </a:rPr>
              <a:t>, fogging was stopped for two reasons:</a:t>
            </a:r>
            <a:endParaRPr lang="en-GB" sz="1900" dirty="0">
              <a:solidFill>
                <a:srgbClr val="63666A"/>
              </a:solidFill>
              <a:latin typeface="Arial" panose="020B0604020202020204" pitchFamily="34" charset="0"/>
              <a:cs typeface="Arial" panose="020B0604020202020204" pitchFamily="34" charset="0"/>
            </a:endParaRPr>
          </a:p>
          <a:p>
            <a:pPr marL="342900" indent="-342900">
              <a:spcBef>
                <a:spcPts val="1500"/>
              </a:spcBef>
              <a:buFont typeface="+mj-lt"/>
              <a:buAutoNum type="arabicPeriod"/>
            </a:pPr>
            <a:r>
              <a:rPr lang="en-GB" sz="1900" dirty="0">
                <a:solidFill>
                  <a:srgbClr val="63666A"/>
                </a:solidFill>
                <a:latin typeface="Arial" panose="020B0604020202020204" pitchFamily="34" charset="0"/>
                <a:cs typeface="Arial" panose="020B0604020202020204" pitchFamily="34" charset="0"/>
              </a:rPr>
              <a:t>Fogging has a big negative impact on other animals and plants, not just mosquitoes.</a:t>
            </a:r>
          </a:p>
          <a:p>
            <a:pPr marL="342900" indent="-342900">
              <a:spcBef>
                <a:spcPts val="1500"/>
              </a:spcBef>
              <a:buFont typeface="+mj-lt"/>
              <a:buAutoNum type="arabicPeriod"/>
            </a:pPr>
            <a:r>
              <a:rPr lang="en-GB" sz="1900" dirty="0">
                <a:solidFill>
                  <a:srgbClr val="63666A"/>
                </a:solidFill>
                <a:latin typeface="Arial" panose="020B0604020202020204" pitchFamily="34" charset="0"/>
                <a:cs typeface="Arial" panose="020B0604020202020204" pitchFamily="34" charset="0"/>
              </a:rPr>
              <a:t>The mosquitoes on </a:t>
            </a:r>
            <a:r>
              <a:rPr lang="en-GB" sz="1900" dirty="0" err="1">
                <a:solidFill>
                  <a:srgbClr val="63666A"/>
                </a:solidFill>
                <a:latin typeface="Arial" panose="020B0604020202020204" pitchFamily="34" charset="0"/>
                <a:cs typeface="Arial" panose="020B0604020202020204" pitchFamily="34" charset="0"/>
              </a:rPr>
              <a:t>Soneva</a:t>
            </a:r>
            <a:r>
              <a:rPr lang="en-GB" sz="1900" dirty="0">
                <a:solidFill>
                  <a:srgbClr val="63666A"/>
                </a:solidFill>
                <a:latin typeface="Arial" panose="020B0604020202020204" pitchFamily="34" charset="0"/>
                <a:cs typeface="Arial" panose="020B0604020202020204" pitchFamily="34" charset="0"/>
              </a:rPr>
              <a:t> </a:t>
            </a:r>
            <a:r>
              <a:rPr lang="en-GB" sz="1900" dirty="0" err="1">
                <a:solidFill>
                  <a:srgbClr val="63666A"/>
                </a:solidFill>
                <a:latin typeface="Arial" panose="020B0604020202020204" pitchFamily="34" charset="0"/>
                <a:cs typeface="Arial" panose="020B0604020202020204" pitchFamily="34" charset="0"/>
              </a:rPr>
              <a:t>Fushi</a:t>
            </a:r>
            <a:r>
              <a:rPr lang="en-GB" sz="1900" dirty="0">
                <a:solidFill>
                  <a:srgbClr val="63666A"/>
                </a:solidFill>
                <a:latin typeface="Arial" panose="020B0604020202020204" pitchFamily="34" charset="0"/>
                <a:cs typeface="Arial" panose="020B0604020202020204" pitchFamily="34" charset="0"/>
              </a:rPr>
              <a:t> slowly became resistant to the insecticides sprayed, which reduced its efficacy.</a:t>
            </a:r>
          </a:p>
          <a:p>
            <a:pPr>
              <a:spcBef>
                <a:spcPts val="1500"/>
              </a:spcBef>
            </a:pPr>
            <a:r>
              <a:rPr lang="en-GB" sz="1900" dirty="0">
                <a:solidFill>
                  <a:srgbClr val="63666A"/>
                </a:solidFill>
                <a:latin typeface="Arial" panose="020B0604020202020204" pitchFamily="34" charset="0"/>
                <a:cs typeface="Arial" panose="020B0604020202020204" pitchFamily="34" charset="0"/>
              </a:rPr>
              <a:t>This is what’s now being</a:t>
            </a:r>
            <a:br>
              <a:rPr lang="en-GB" sz="1900" dirty="0">
                <a:solidFill>
                  <a:srgbClr val="63666A"/>
                </a:solidFill>
                <a:latin typeface="Arial" panose="020B0604020202020204" pitchFamily="34" charset="0"/>
                <a:cs typeface="Arial" panose="020B0604020202020204" pitchFamily="34" charset="0"/>
              </a:rPr>
            </a:br>
            <a:r>
              <a:rPr lang="en-GB" sz="1900" dirty="0">
                <a:solidFill>
                  <a:srgbClr val="63666A"/>
                </a:solidFill>
                <a:latin typeface="Arial" panose="020B0604020202020204" pitchFamily="34" charset="0"/>
                <a:cs typeface="Arial" panose="020B0604020202020204" pitchFamily="34" charset="0"/>
              </a:rPr>
              <a:t>done instead…</a:t>
            </a:r>
          </a:p>
        </p:txBody>
      </p:sp>
      <p:sp>
        <p:nvSpPr>
          <p:cNvPr id="8" name="TextBox 7">
            <a:extLst>
              <a:ext uri="{FF2B5EF4-FFF2-40B4-BE49-F238E27FC236}">
                <a16:creationId xmlns:a16="http://schemas.microsoft.com/office/drawing/2014/main" id="{14B28A9E-B7A5-C14B-B1BB-C51BF231A5F3}"/>
              </a:ext>
            </a:extLst>
          </p:cNvPr>
          <p:cNvSpPr txBox="1"/>
          <p:nvPr/>
        </p:nvSpPr>
        <p:spPr>
          <a:xfrm>
            <a:off x="0" y="8008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Mosquitoes at </a:t>
            </a:r>
            <a:r>
              <a:rPr lang="en-US" sz="3000" b="1" dirty="0" err="1">
                <a:solidFill>
                  <a:srgbClr val="996017"/>
                </a:solidFill>
                <a:latin typeface="Arial" panose="020B0604020202020204" pitchFamily="34" charset="0"/>
                <a:cs typeface="Arial" panose="020B0604020202020204" pitchFamily="34" charset="0"/>
              </a:rPr>
              <a:t>Soneva</a:t>
            </a:r>
            <a:endParaRPr lang="en-US" sz="3000" b="1" dirty="0">
              <a:solidFill>
                <a:srgbClr val="99601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8434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513DB41-41AF-0A45-85AE-78A302785ACE}"/>
              </a:ext>
            </a:extLst>
          </p:cNvPr>
          <p:cNvSpPr txBox="1"/>
          <p:nvPr/>
        </p:nvSpPr>
        <p:spPr>
          <a:xfrm>
            <a:off x="1133607" y="1503374"/>
            <a:ext cx="9803566" cy="553998"/>
          </a:xfrm>
          <a:prstGeom prst="rect">
            <a:avLst/>
          </a:prstGeom>
          <a:noFill/>
        </p:spPr>
        <p:txBody>
          <a:bodyPr wrap="square" rtlCol="0">
            <a:noAutofit/>
          </a:bodyPr>
          <a:lstStyle/>
          <a:p>
            <a:pPr>
              <a:spcBef>
                <a:spcPts val="1000"/>
              </a:spcBef>
            </a:pPr>
            <a:r>
              <a:rPr lang="en-GB" dirty="0">
                <a:solidFill>
                  <a:srgbClr val="63666A"/>
                </a:solidFill>
                <a:latin typeface="Arial" panose="020B0604020202020204" pitchFamily="34" charset="0"/>
                <a:cs typeface="Arial" panose="020B0604020202020204" pitchFamily="34" charset="0"/>
              </a:rPr>
              <a:t>At </a:t>
            </a:r>
            <a:r>
              <a:rPr lang="en-GB" dirty="0" err="1">
                <a:solidFill>
                  <a:srgbClr val="63666A"/>
                </a:solidFill>
                <a:latin typeface="Arial" panose="020B0604020202020204" pitchFamily="34" charset="0"/>
                <a:cs typeface="Arial" panose="020B0604020202020204" pitchFamily="34" charset="0"/>
              </a:rPr>
              <a:t>Soneva</a:t>
            </a:r>
            <a:r>
              <a:rPr lang="en-GB" dirty="0">
                <a:solidFill>
                  <a:srgbClr val="63666A"/>
                </a:solidFill>
                <a:latin typeface="Arial" panose="020B0604020202020204" pitchFamily="34" charset="0"/>
                <a:cs typeface="Arial" panose="020B0604020202020204" pitchFamily="34" charset="0"/>
              </a:rPr>
              <a:t>, two different traps are used to reduce the number of mosquitoes on the island.</a:t>
            </a:r>
          </a:p>
          <a:p>
            <a:pPr>
              <a:spcBef>
                <a:spcPts val="1000"/>
              </a:spcBef>
            </a:pPr>
            <a:endParaRPr lang="en-GB" dirty="0">
              <a:solidFill>
                <a:srgbClr val="63666A"/>
              </a:solidFill>
              <a:latin typeface="Arial" panose="020B0604020202020204" pitchFamily="34" charset="0"/>
              <a:cs typeface="Arial" panose="020B0604020202020204" pitchFamily="34" charset="0"/>
            </a:endParaRPr>
          </a:p>
          <a:p>
            <a:pPr>
              <a:spcBef>
                <a:spcPts val="1000"/>
              </a:spcBef>
            </a:pPr>
            <a:endParaRPr lang="en-GB" dirty="0">
              <a:solidFill>
                <a:srgbClr val="63666A"/>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710D62B6-F97E-C94B-B2BC-87B813C3B53B}"/>
              </a:ext>
            </a:extLst>
          </p:cNvPr>
          <p:cNvSpPr txBox="1"/>
          <p:nvPr/>
        </p:nvSpPr>
        <p:spPr>
          <a:xfrm>
            <a:off x="0" y="8008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Mosquito traps at </a:t>
            </a:r>
            <a:r>
              <a:rPr lang="en-US" sz="3000" b="1" dirty="0" err="1">
                <a:solidFill>
                  <a:srgbClr val="996017"/>
                </a:solidFill>
                <a:latin typeface="Arial" panose="020B0604020202020204" pitchFamily="34" charset="0"/>
                <a:cs typeface="Arial" panose="020B0604020202020204" pitchFamily="34" charset="0"/>
              </a:rPr>
              <a:t>Soneva</a:t>
            </a:r>
            <a:endParaRPr lang="en-US" sz="3000" b="1" dirty="0">
              <a:solidFill>
                <a:srgbClr val="996017"/>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DC2830A4-F10A-BE4F-A179-B05115E5F706}"/>
              </a:ext>
            </a:extLst>
          </p:cNvPr>
          <p:cNvSpPr txBox="1"/>
          <p:nvPr/>
        </p:nvSpPr>
        <p:spPr>
          <a:xfrm>
            <a:off x="1133607" y="5283296"/>
            <a:ext cx="3826312" cy="923330"/>
          </a:xfrm>
          <a:prstGeom prst="rect">
            <a:avLst/>
          </a:prstGeom>
          <a:noFill/>
        </p:spPr>
        <p:txBody>
          <a:bodyPr wrap="square" rtlCol="0">
            <a:spAutoFit/>
          </a:bodyPr>
          <a:lstStyle/>
          <a:p>
            <a:pPr marL="342900" indent="-342900">
              <a:buFont typeface="+mj-lt"/>
              <a:buAutoNum type="arabicPeriod"/>
            </a:pPr>
            <a:r>
              <a:rPr lang="en-GB" dirty="0">
                <a:solidFill>
                  <a:srgbClr val="63666A"/>
                </a:solidFill>
                <a:latin typeface="Arial" panose="020B0604020202020204" pitchFamily="34" charset="0"/>
                <a:cs typeface="Arial" panose="020B0604020202020204" pitchFamily="34" charset="0"/>
              </a:rPr>
              <a:t>To capture mosquitoes when they look for blood.</a:t>
            </a:r>
          </a:p>
          <a:p>
            <a:endParaRPr lang="en-NL" dirty="0"/>
          </a:p>
        </p:txBody>
      </p:sp>
      <p:sp>
        <p:nvSpPr>
          <p:cNvPr id="8" name="TextBox 7">
            <a:extLst>
              <a:ext uri="{FF2B5EF4-FFF2-40B4-BE49-F238E27FC236}">
                <a16:creationId xmlns:a16="http://schemas.microsoft.com/office/drawing/2014/main" id="{E91D7787-EAC3-8E49-A405-2A3ADD0C5489}"/>
              </a:ext>
            </a:extLst>
          </p:cNvPr>
          <p:cNvSpPr txBox="1"/>
          <p:nvPr/>
        </p:nvSpPr>
        <p:spPr>
          <a:xfrm>
            <a:off x="5711935" y="5283296"/>
            <a:ext cx="4239597" cy="923330"/>
          </a:xfrm>
          <a:prstGeom prst="rect">
            <a:avLst/>
          </a:prstGeom>
          <a:noFill/>
        </p:spPr>
        <p:txBody>
          <a:bodyPr wrap="square" rtlCol="0">
            <a:spAutoFit/>
          </a:bodyPr>
          <a:lstStyle/>
          <a:p>
            <a:pPr marL="342900" indent="-342900">
              <a:buFont typeface="+mj-lt"/>
              <a:buAutoNum type="arabicPeriod" startAt="2"/>
            </a:pPr>
            <a:r>
              <a:rPr lang="en-GB" dirty="0">
                <a:solidFill>
                  <a:srgbClr val="63666A"/>
                </a:solidFill>
                <a:latin typeface="Arial" panose="020B0604020202020204" pitchFamily="34" charset="0"/>
                <a:cs typeface="Arial" panose="020B0604020202020204" pitchFamily="34" charset="0"/>
              </a:rPr>
              <a:t>To capture mosquitoes when they look for a place to lay their eggs.</a:t>
            </a:r>
          </a:p>
          <a:p>
            <a:endParaRPr lang="en-NL" dirty="0"/>
          </a:p>
        </p:txBody>
      </p:sp>
      <p:pic>
        <p:nvPicPr>
          <p:cNvPr id="13" name="Picture 12">
            <a:extLst>
              <a:ext uri="{FF2B5EF4-FFF2-40B4-BE49-F238E27FC236}">
                <a16:creationId xmlns:a16="http://schemas.microsoft.com/office/drawing/2014/main" id="{6E9E4C84-B953-3E46-BB92-BD22ABA1627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11935" y="2161370"/>
            <a:ext cx="2170206" cy="2893606"/>
          </a:xfrm>
          <a:prstGeom prst="rect">
            <a:avLst/>
          </a:prstGeom>
        </p:spPr>
      </p:pic>
      <p:pic>
        <p:nvPicPr>
          <p:cNvPr id="4" name="Picture 3" descr="A picture containing ground, outdoor, plant, trash&#10;&#10;Description automatically generated">
            <a:extLst>
              <a:ext uri="{FF2B5EF4-FFF2-40B4-BE49-F238E27FC236}">
                <a16:creationId xmlns:a16="http://schemas.microsoft.com/office/drawing/2014/main" id="{A374BF1D-54BC-B146-874B-7624C9ABF5B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33607" y="2161370"/>
            <a:ext cx="3826312" cy="2893606"/>
          </a:xfrm>
          <a:prstGeom prst="rect">
            <a:avLst/>
          </a:prstGeom>
        </p:spPr>
      </p:pic>
      <p:pic>
        <p:nvPicPr>
          <p:cNvPr id="11" name="Picture 10" descr="A group of ants flying&#10;&#10;Description automatically generated with low confidence">
            <a:extLst>
              <a:ext uri="{FF2B5EF4-FFF2-40B4-BE49-F238E27FC236}">
                <a16:creationId xmlns:a16="http://schemas.microsoft.com/office/drawing/2014/main" id="{5AA23FB4-AD6F-4640-9085-372F50B635FA}"/>
              </a:ext>
            </a:extLst>
          </p:cNvPr>
          <p:cNvPicPr>
            <a:picLocks noChangeAspect="1"/>
          </p:cNvPicPr>
          <p:nvPr/>
        </p:nvPicPr>
        <p:blipFill rotWithShape="1">
          <a:blip r:embed="rId5" cstate="screen">
            <a:alphaModFix/>
            <a:extLst>
              <a:ext uri="{28A0092B-C50C-407E-A947-70E740481C1C}">
                <a14:useLocalDpi xmlns:a14="http://schemas.microsoft.com/office/drawing/2010/main"/>
              </a:ext>
            </a:extLst>
          </a:blip>
          <a:srcRect/>
          <a:stretch/>
        </p:blipFill>
        <p:spPr>
          <a:xfrm>
            <a:off x="8377939" y="2249404"/>
            <a:ext cx="2559234" cy="2420662"/>
          </a:xfrm>
          <a:prstGeom prst="rect">
            <a:avLst/>
          </a:prstGeom>
        </p:spPr>
      </p:pic>
    </p:spTree>
    <p:extLst>
      <p:ext uri="{BB962C8B-B14F-4D97-AF65-F5344CB8AC3E}">
        <p14:creationId xmlns:p14="http://schemas.microsoft.com/office/powerpoint/2010/main" val="1541663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513DB41-41AF-0A45-85AE-78A302785ACE}"/>
              </a:ext>
            </a:extLst>
          </p:cNvPr>
          <p:cNvSpPr txBox="1"/>
          <p:nvPr/>
        </p:nvSpPr>
        <p:spPr>
          <a:xfrm>
            <a:off x="7133642" y="1039382"/>
            <a:ext cx="3981662" cy="5226040"/>
          </a:xfrm>
          <a:prstGeom prst="rect">
            <a:avLst/>
          </a:prstGeom>
          <a:noFill/>
        </p:spPr>
        <p:txBody>
          <a:bodyPr wrap="square" rtlCol="0">
            <a:noAutofit/>
          </a:bodyPr>
          <a:lstStyle/>
          <a:p>
            <a:pPr marL="342900" indent="-342900">
              <a:spcBef>
                <a:spcPts val="1000"/>
              </a:spcBef>
              <a:buFont typeface="+mj-lt"/>
              <a:buAutoNum type="arabicPeriod"/>
            </a:pPr>
            <a:r>
              <a:rPr lang="en-GB" b="1" dirty="0">
                <a:solidFill>
                  <a:srgbClr val="63666A"/>
                </a:solidFill>
                <a:latin typeface="Arial" panose="020B0604020202020204" pitchFamily="34" charset="0"/>
                <a:cs typeface="Arial" panose="020B0604020202020204" pitchFamily="34" charset="0"/>
              </a:rPr>
              <a:t>A trap for mosquitoes looking for blood</a:t>
            </a:r>
            <a:endParaRPr lang="en-GB" dirty="0">
              <a:solidFill>
                <a:srgbClr val="63666A"/>
              </a:solidFill>
              <a:latin typeface="Arial" panose="020B0604020202020204" pitchFamily="34" charset="0"/>
              <a:cs typeface="Arial" panose="020B0604020202020204" pitchFamily="34" charset="0"/>
            </a:endParaRPr>
          </a:p>
          <a:p>
            <a:pPr>
              <a:spcBef>
                <a:spcPts val="1000"/>
              </a:spcBef>
            </a:pPr>
            <a:r>
              <a:rPr lang="en-GB" dirty="0">
                <a:solidFill>
                  <a:srgbClr val="63666A"/>
                </a:solidFill>
                <a:latin typeface="Arial" panose="020B0604020202020204" pitchFamily="34" charset="0"/>
                <a:cs typeface="Arial" panose="020B0604020202020204" pitchFamily="34" charset="0"/>
              </a:rPr>
              <a:t>This trap attracts mosquitoes in two different ways:</a:t>
            </a:r>
          </a:p>
          <a:p>
            <a:pPr marL="342900" indent="-342900">
              <a:spcBef>
                <a:spcPts val="1000"/>
              </a:spcBef>
              <a:buAutoNum type="arabicPeriod"/>
            </a:pPr>
            <a:r>
              <a:rPr lang="en-GB" dirty="0">
                <a:solidFill>
                  <a:srgbClr val="63666A"/>
                </a:solidFill>
                <a:latin typeface="Arial" panose="020B0604020202020204" pitchFamily="34" charset="0"/>
                <a:cs typeface="Arial" panose="020B0604020202020204" pitchFamily="34" charset="0"/>
              </a:rPr>
              <a:t>By sight, using contrasting colours (black and white)</a:t>
            </a:r>
          </a:p>
          <a:p>
            <a:pPr marL="342900" indent="-342900">
              <a:spcBef>
                <a:spcPts val="1000"/>
              </a:spcBef>
              <a:buAutoNum type="arabicPeriod"/>
            </a:pPr>
            <a:r>
              <a:rPr lang="en-GB" dirty="0">
                <a:solidFill>
                  <a:srgbClr val="63666A"/>
                </a:solidFill>
                <a:latin typeface="Arial" panose="020B0604020202020204" pitchFamily="34" charset="0"/>
                <a:cs typeface="Arial" panose="020B0604020202020204" pitchFamily="34" charset="0"/>
              </a:rPr>
              <a:t>By smell:</a:t>
            </a:r>
          </a:p>
          <a:p>
            <a:pPr marL="285750" lvl="1" indent="-285750">
              <a:spcBef>
                <a:spcPts val="10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Sachet in the trap that smells</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like human sweat (lactic acid).</a:t>
            </a:r>
          </a:p>
          <a:p>
            <a:pPr marL="285750" lvl="1" indent="-285750">
              <a:spcBef>
                <a:spcPts val="10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A mix of sugar, water and yeast</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produces Carbon Dioxide. This</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is the smell of human breath.</a:t>
            </a:r>
          </a:p>
          <a:p>
            <a:pPr marL="0" lvl="1">
              <a:spcBef>
                <a:spcPts val="1000"/>
              </a:spcBef>
            </a:pPr>
            <a:r>
              <a:rPr lang="en-NL" dirty="0">
                <a:solidFill>
                  <a:srgbClr val="63666A"/>
                </a:solidFill>
                <a:latin typeface="Arial" panose="020B0604020202020204" pitchFamily="34" charset="0"/>
                <a:cs typeface="Arial" panose="020B0604020202020204" pitchFamily="34" charset="0"/>
              </a:rPr>
              <a:t>If the mosquito comes close,</a:t>
            </a:r>
            <a:r>
              <a:rPr lang="en-GB" dirty="0">
                <a:solidFill>
                  <a:srgbClr val="63666A"/>
                </a:solidFill>
                <a:latin typeface="Arial" panose="020B0604020202020204" pitchFamily="34" charset="0"/>
                <a:cs typeface="Arial" panose="020B0604020202020204" pitchFamily="34" charset="0"/>
              </a:rPr>
              <a:t> </a:t>
            </a:r>
            <a:r>
              <a:rPr lang="en-NL" dirty="0">
                <a:solidFill>
                  <a:srgbClr val="63666A"/>
                </a:solidFill>
                <a:latin typeface="Arial" panose="020B0604020202020204" pitchFamily="34" charset="0"/>
                <a:cs typeface="Arial" panose="020B0604020202020204" pitchFamily="34" charset="0"/>
              </a:rPr>
              <a:t>it gets sucked into the trap and</a:t>
            </a:r>
            <a:r>
              <a:rPr lang="en-GB" dirty="0">
                <a:solidFill>
                  <a:srgbClr val="63666A"/>
                </a:solidFill>
                <a:latin typeface="Arial" panose="020B0604020202020204" pitchFamily="34" charset="0"/>
                <a:cs typeface="Arial" panose="020B0604020202020204" pitchFamily="34" charset="0"/>
              </a:rPr>
              <a:t> </a:t>
            </a:r>
            <a:r>
              <a:rPr lang="en-NL" dirty="0">
                <a:solidFill>
                  <a:srgbClr val="63666A"/>
                </a:solidFill>
                <a:latin typeface="Arial" panose="020B0604020202020204" pitchFamily="34" charset="0"/>
                <a:cs typeface="Arial" panose="020B0604020202020204" pitchFamily="34" charset="0"/>
              </a:rPr>
              <a:t>is caught.</a:t>
            </a:r>
            <a:endParaRPr lang="en-GB" dirty="0">
              <a:solidFill>
                <a:srgbClr val="63666A"/>
              </a:solidFill>
              <a:latin typeface="Arial" panose="020B0604020202020204" pitchFamily="34" charset="0"/>
              <a:cs typeface="Arial" panose="020B0604020202020204" pitchFamily="34" charset="0"/>
            </a:endParaRPr>
          </a:p>
          <a:p>
            <a:pPr>
              <a:spcBef>
                <a:spcPts val="1000"/>
              </a:spcBef>
            </a:pPr>
            <a:endParaRPr lang="en-GB" dirty="0">
              <a:solidFill>
                <a:srgbClr val="63666A"/>
              </a:solidFill>
              <a:latin typeface="Arial" panose="020B0604020202020204" pitchFamily="34" charset="0"/>
              <a:cs typeface="Arial" panose="020B0604020202020204" pitchFamily="34" charset="0"/>
            </a:endParaRPr>
          </a:p>
        </p:txBody>
      </p:sp>
      <p:pic>
        <p:nvPicPr>
          <p:cNvPr id="9" name="Picture 8" descr="A picture containing ground, outdoor, plant, trash&#10;&#10;Description automatically generated">
            <a:extLst>
              <a:ext uri="{FF2B5EF4-FFF2-40B4-BE49-F238E27FC236}">
                <a16:creationId xmlns:a16="http://schemas.microsoft.com/office/drawing/2014/main" id="{02B990EB-F959-A845-BAAB-75A7F54282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3064" y="454446"/>
            <a:ext cx="5841402" cy="5949108"/>
          </a:xfrm>
          <a:prstGeom prst="rect">
            <a:avLst/>
          </a:prstGeom>
        </p:spPr>
      </p:pic>
      <p:sp>
        <p:nvSpPr>
          <p:cNvPr id="27" name="Down Arrow 26">
            <a:extLst>
              <a:ext uri="{FF2B5EF4-FFF2-40B4-BE49-F238E27FC236}">
                <a16:creationId xmlns:a16="http://schemas.microsoft.com/office/drawing/2014/main" id="{FA62B047-3C55-CE41-81F3-3E816517B3AE}"/>
              </a:ext>
            </a:extLst>
          </p:cNvPr>
          <p:cNvSpPr/>
          <p:nvPr/>
        </p:nvSpPr>
        <p:spPr>
          <a:xfrm rot="4003098">
            <a:off x="2896783" y="753486"/>
            <a:ext cx="568831" cy="812624"/>
          </a:xfrm>
          <a:prstGeom prst="down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 name="Down Arrow 27">
            <a:extLst>
              <a:ext uri="{FF2B5EF4-FFF2-40B4-BE49-F238E27FC236}">
                <a16:creationId xmlns:a16="http://schemas.microsoft.com/office/drawing/2014/main" id="{BDD86E75-D4AD-B44F-B69F-41B86BC8A4BC}"/>
              </a:ext>
            </a:extLst>
          </p:cNvPr>
          <p:cNvSpPr/>
          <p:nvPr/>
        </p:nvSpPr>
        <p:spPr>
          <a:xfrm rot="5400000">
            <a:off x="3207822" y="3485945"/>
            <a:ext cx="568831" cy="812624"/>
          </a:xfrm>
          <a:prstGeom prst="down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Down Arrow 28">
            <a:extLst>
              <a:ext uri="{FF2B5EF4-FFF2-40B4-BE49-F238E27FC236}">
                <a16:creationId xmlns:a16="http://schemas.microsoft.com/office/drawing/2014/main" id="{0BC4C3E7-DD67-674E-A8D4-51207109F016}"/>
              </a:ext>
            </a:extLst>
          </p:cNvPr>
          <p:cNvSpPr/>
          <p:nvPr/>
        </p:nvSpPr>
        <p:spPr>
          <a:xfrm rot="7221224">
            <a:off x="2521457" y="5088278"/>
            <a:ext cx="568831" cy="812624"/>
          </a:xfrm>
          <a:prstGeom prst="down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0" name="Down Arrow 29">
            <a:extLst>
              <a:ext uri="{FF2B5EF4-FFF2-40B4-BE49-F238E27FC236}">
                <a16:creationId xmlns:a16="http://schemas.microsoft.com/office/drawing/2014/main" id="{B6E20000-1404-3645-86B6-2C0707996A07}"/>
              </a:ext>
            </a:extLst>
          </p:cNvPr>
          <p:cNvSpPr/>
          <p:nvPr/>
        </p:nvSpPr>
        <p:spPr>
          <a:xfrm>
            <a:off x="1828801" y="2155901"/>
            <a:ext cx="364273" cy="483221"/>
          </a:xfrm>
          <a:prstGeom prst="down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eft Arrow 30">
            <a:extLst>
              <a:ext uri="{FF2B5EF4-FFF2-40B4-BE49-F238E27FC236}">
                <a16:creationId xmlns:a16="http://schemas.microsoft.com/office/drawing/2014/main" id="{BD4B9EC3-CE84-AE48-9EDB-F37AAC71C284}"/>
              </a:ext>
            </a:extLst>
          </p:cNvPr>
          <p:cNvSpPr/>
          <p:nvPr/>
        </p:nvSpPr>
        <p:spPr>
          <a:xfrm rot="21105432">
            <a:off x="5444807" y="3804965"/>
            <a:ext cx="743415" cy="505522"/>
          </a:xfrm>
          <a:prstGeom prst="lef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Mosquito" descr="A close up of a fly&#10;&#10;Description automatically generated with medium confidence">
            <a:extLst>
              <a:ext uri="{FF2B5EF4-FFF2-40B4-BE49-F238E27FC236}">
                <a16:creationId xmlns:a16="http://schemas.microsoft.com/office/drawing/2014/main" id="{C52CE1B8-4B69-A043-9BF7-9F135AC863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68261" y="650056"/>
            <a:ext cx="613043" cy="568833"/>
          </a:xfrm>
          <a:prstGeom prst="rect">
            <a:avLst/>
          </a:prstGeom>
        </p:spPr>
      </p:pic>
    </p:spTree>
    <p:extLst>
      <p:ext uri="{BB962C8B-B14F-4D97-AF65-F5344CB8AC3E}">
        <p14:creationId xmlns:p14="http://schemas.microsoft.com/office/powerpoint/2010/main" val="1796124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53" presetClass="entr" presetSubtype="16"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27"/>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28"/>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29"/>
                                        </p:tgtEl>
                                        <p:attrNameLst>
                                          <p:attrName>style.visibility</p:attrName>
                                        </p:attrNameLst>
                                      </p:cBhvr>
                                      <p:to>
                                        <p:strVal val="hidden"/>
                                      </p:to>
                                    </p:set>
                                  </p:childTnLst>
                                </p:cTn>
                              </p:par>
                              <p:par>
                                <p:cTn id="34" presetID="1" presetClass="entr" presetSubtype="0" fill="hold" nodeType="withEffect">
                                  <p:stCondLst>
                                    <p:cond delay="0"/>
                                  </p:stCondLst>
                                  <p:childTnLst>
                                    <p:set>
                                      <p:cBhvr>
                                        <p:cTn id="35"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childTnLst>
                                </p:cTn>
                              </p:par>
                              <p:par>
                                <p:cTn id="40" presetID="1" presetClass="entr" presetSubtype="0" fill="hold" grpId="2" nodeType="withEffect">
                                  <p:stCondLst>
                                    <p:cond delay="0"/>
                                  </p:stCondLst>
                                  <p:childTnLst>
                                    <p:set>
                                      <p:cBhvr>
                                        <p:cTn id="41" dur="1" fill="hold">
                                          <p:stCondLst>
                                            <p:cond delay="0"/>
                                          </p:stCondLst>
                                        </p:cTn>
                                        <p:tgtEl>
                                          <p:spTgt spid="30"/>
                                        </p:tgtEl>
                                        <p:attrNameLst>
                                          <p:attrName>style.visibility</p:attrName>
                                        </p:attrNameLst>
                                      </p:cBhvr>
                                      <p:to>
                                        <p:strVal val="visible"/>
                                      </p:to>
                                    </p:set>
                                  </p:childTnLst>
                                </p:cTn>
                              </p:par>
                              <p:par>
                                <p:cTn id="42" presetID="0" presetClass="path" presetSubtype="0" repeatCount="2000" accel="50000" decel="50000" fill="hold" grpId="0" nodeType="withEffect">
                                  <p:stCondLst>
                                    <p:cond delay="0"/>
                                  </p:stCondLst>
                                  <p:childTnLst>
                                    <p:animMotion origin="layout" path="M -0.00078 0.01134 L -0.00078 0.10694 " pathEditMode="relative" ptsTypes="AA">
                                      <p:cBhvr>
                                        <p:cTn id="43" dur="2000" fill="hold"/>
                                        <p:tgtEl>
                                          <p:spTgt spid="30"/>
                                        </p:tgtEl>
                                        <p:attrNameLst>
                                          <p:attrName>ppt_x</p:attrName>
                                          <p:attrName>ppt_y</p:attrName>
                                        </p:attrNameLst>
                                      </p:cBhvr>
                                    </p:animMotion>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grpId="1" nodeType="clickEffect">
                                  <p:stCondLst>
                                    <p:cond delay="0"/>
                                  </p:stCondLst>
                                  <p:childTnLst>
                                    <p:set>
                                      <p:cBhvr>
                                        <p:cTn id="47" dur="1" fill="hold">
                                          <p:stCondLst>
                                            <p:cond delay="0"/>
                                          </p:stCondLst>
                                        </p:cTn>
                                        <p:tgtEl>
                                          <p:spTgt spid="30"/>
                                        </p:tgtEl>
                                        <p:attrNameLst>
                                          <p:attrName>style.visibility</p:attrName>
                                        </p:attrNameLst>
                                      </p:cBhvr>
                                      <p:to>
                                        <p:strVal val="hidden"/>
                                      </p:to>
                                    </p:set>
                                  </p:childTnLst>
                                </p:cTn>
                              </p:par>
                              <p:par>
                                <p:cTn id="48" presetID="1" presetClass="entr" presetSubtype="0" fill="hold" nodeType="withEffect">
                                  <p:stCondLst>
                                    <p:cond delay="0"/>
                                  </p:stCondLst>
                                  <p:childTnLst>
                                    <p:set>
                                      <p:cBhvr>
                                        <p:cTn id="49" dur="1" fill="hold">
                                          <p:stCondLst>
                                            <p:cond delay="0"/>
                                          </p:stCondLst>
                                        </p:cTn>
                                        <p:tgtEl>
                                          <p:spTgt spid="6">
                                            <p:txEl>
                                              <p:pRg st="5" end="5"/>
                                            </p:txEl>
                                          </p:spTgt>
                                        </p:tgtEl>
                                        <p:attrNameLst>
                                          <p:attrName>style.visibility</p:attrName>
                                        </p:attrNameLst>
                                      </p:cBhvr>
                                      <p:to>
                                        <p:strVal val="visible"/>
                                      </p:to>
                                    </p:set>
                                  </p:childTnLst>
                                </p:cTn>
                              </p:par>
                              <p:par>
                                <p:cTn id="50" presetID="1" presetClass="entr" presetSubtype="0" fill="hold" grpId="1" nodeType="withEffect">
                                  <p:stCondLst>
                                    <p:cond delay="0"/>
                                  </p:stCondLst>
                                  <p:childTnLst>
                                    <p:set>
                                      <p:cBhvr>
                                        <p:cTn id="51" dur="1" fill="hold">
                                          <p:stCondLst>
                                            <p:cond delay="0"/>
                                          </p:stCondLst>
                                        </p:cTn>
                                        <p:tgtEl>
                                          <p:spTgt spid="31"/>
                                        </p:tgtEl>
                                        <p:attrNameLst>
                                          <p:attrName>style.visibility</p:attrName>
                                        </p:attrNameLst>
                                      </p:cBhvr>
                                      <p:to>
                                        <p:strVal val="visible"/>
                                      </p:to>
                                    </p:set>
                                  </p:childTnLst>
                                </p:cTn>
                              </p:par>
                              <p:par>
                                <p:cTn id="52" presetID="0" presetClass="path" presetSubtype="0" repeatCount="2000" accel="50000" decel="50000" fill="hold" grpId="0" nodeType="withEffect">
                                  <p:stCondLst>
                                    <p:cond delay="0"/>
                                  </p:stCondLst>
                                  <p:childTnLst>
                                    <p:animMotion origin="layout" path="M -3.33333E-6 3.33333E-6 L -0.0582 0.01736 " pathEditMode="relative" rAng="0" ptsTypes="AA">
                                      <p:cBhvr>
                                        <p:cTn id="53" dur="2000" fill="hold"/>
                                        <p:tgtEl>
                                          <p:spTgt spid="31"/>
                                        </p:tgtEl>
                                        <p:attrNameLst>
                                          <p:attrName>ppt_x</p:attrName>
                                          <p:attrName>ppt_y</p:attrName>
                                        </p:attrNameLst>
                                      </p:cBhvr>
                                      <p:rCtr x="-2917" y="856"/>
                                    </p:animMotion>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grpId="2" nodeType="clickEffect">
                                  <p:stCondLst>
                                    <p:cond delay="0"/>
                                  </p:stCondLst>
                                  <p:childTnLst>
                                    <p:set>
                                      <p:cBhvr>
                                        <p:cTn id="57" dur="1" fill="hold">
                                          <p:stCondLst>
                                            <p:cond delay="0"/>
                                          </p:stCondLst>
                                        </p:cTn>
                                        <p:tgtEl>
                                          <p:spTgt spid="31"/>
                                        </p:tgtEl>
                                        <p:attrNameLst>
                                          <p:attrName>style.visibility</p:attrName>
                                        </p:attrNameLst>
                                      </p:cBhvr>
                                      <p:to>
                                        <p:strVal val="hidden"/>
                                      </p:to>
                                    </p:set>
                                  </p:childTnLst>
                                </p:cTn>
                              </p:par>
                              <p:par>
                                <p:cTn id="58" presetID="1" presetClass="entr" presetSubtype="0" fill="hold" nodeType="withEffect">
                                  <p:stCondLst>
                                    <p:cond delay="0"/>
                                  </p:stCondLst>
                                  <p:childTnLst>
                                    <p:set>
                                      <p:cBhvr>
                                        <p:cTn id="59" dur="1" fill="hold">
                                          <p:stCondLst>
                                            <p:cond delay="0"/>
                                          </p:stCondLst>
                                        </p:cTn>
                                        <p:tgtEl>
                                          <p:spTgt spid="6">
                                            <p:txEl>
                                              <p:pRg st="6" end="6"/>
                                            </p:txEl>
                                          </p:spTgt>
                                        </p:tgtEl>
                                        <p:attrNameLst>
                                          <p:attrName>style.visibility</p:attrName>
                                        </p:attrNameLst>
                                      </p:cBhvr>
                                      <p:to>
                                        <p:strVal val="visible"/>
                                      </p:to>
                                    </p:set>
                                  </p:childTnLst>
                                </p:cTn>
                              </p:par>
                              <p:par>
                                <p:cTn id="60" presetID="2" presetClass="entr" presetSubtype="3" fill="hold" nodeType="with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1000" fill="hold"/>
                                        <p:tgtEl>
                                          <p:spTgt spid="3"/>
                                        </p:tgtEl>
                                        <p:attrNameLst>
                                          <p:attrName>ppt_x</p:attrName>
                                        </p:attrNameLst>
                                      </p:cBhvr>
                                      <p:tavLst>
                                        <p:tav tm="0">
                                          <p:val>
                                            <p:strVal val="1+#ppt_w/2"/>
                                          </p:val>
                                        </p:tav>
                                        <p:tav tm="100000">
                                          <p:val>
                                            <p:strVal val="#ppt_x"/>
                                          </p:val>
                                        </p:tav>
                                      </p:tavLst>
                                    </p:anim>
                                    <p:anim calcmode="lin" valueType="num">
                                      <p:cBhvr additive="base">
                                        <p:cTn id="63" dur="1000" fill="hold"/>
                                        <p:tgtEl>
                                          <p:spTgt spid="3"/>
                                        </p:tgtEl>
                                        <p:attrNameLst>
                                          <p:attrName>ppt_y</p:attrName>
                                        </p:attrNameLst>
                                      </p:cBhvr>
                                      <p:tavLst>
                                        <p:tav tm="0">
                                          <p:val>
                                            <p:strVal val="0-#ppt_h/2"/>
                                          </p:val>
                                        </p:tav>
                                        <p:tav tm="100000">
                                          <p:val>
                                            <p:strVal val="#ppt_y"/>
                                          </p:val>
                                        </p:tav>
                                      </p:tavLst>
                                    </p:anim>
                                  </p:childTnLst>
                                </p:cTn>
                              </p:par>
                            </p:childTnLst>
                          </p:cTn>
                        </p:par>
                        <p:par>
                          <p:cTn id="64" fill="hold">
                            <p:stCondLst>
                              <p:cond delay="1000"/>
                            </p:stCondLst>
                            <p:childTnLst>
                              <p:par>
                                <p:cTn id="65" presetID="0" presetClass="path" presetSubtype="0" accel="50000" decel="50000" fill="hold" nodeType="afterEffect">
                                  <p:stCondLst>
                                    <p:cond delay="0"/>
                                  </p:stCondLst>
                                  <p:childTnLst>
                                    <p:animMotion origin="layout" path="M -0.01133 0.01551 L -0.39883 0.34838 " pathEditMode="relative" ptsTypes="AA">
                                      <p:cBhvr>
                                        <p:cTn id="66" dur="2000" fill="hold"/>
                                        <p:tgtEl>
                                          <p:spTgt spid="3"/>
                                        </p:tgtEl>
                                        <p:attrNameLst>
                                          <p:attrName>ppt_x</p:attrName>
                                          <p:attrName>ppt_y</p:attrName>
                                        </p:attrNameLst>
                                      </p:cBhvr>
                                    </p:animMotion>
                                  </p:childTnLst>
                                </p:cTn>
                              </p:par>
                            </p:childTnLst>
                          </p:cTn>
                        </p:par>
                        <p:par>
                          <p:cTn id="67" fill="hold">
                            <p:stCondLst>
                              <p:cond delay="3000"/>
                            </p:stCondLst>
                            <p:childTnLst>
                              <p:par>
                                <p:cTn id="68" presetID="1" presetClass="exit" presetSubtype="0" fill="hold" nodeType="afterEffect">
                                  <p:stCondLst>
                                    <p:cond delay="0"/>
                                  </p:stCondLst>
                                  <p:childTnLst>
                                    <p:set>
                                      <p:cBhvr>
                                        <p:cTn id="69"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8" grpId="0" animBg="1"/>
      <p:bldP spid="28" grpId="1" animBg="1"/>
      <p:bldP spid="29" grpId="0" animBg="1"/>
      <p:bldP spid="29" grpId="1" animBg="1"/>
      <p:bldP spid="30" grpId="0" animBg="1"/>
      <p:bldP spid="30" grpId="1" animBg="1"/>
      <p:bldP spid="30" grpId="2" animBg="1"/>
      <p:bldP spid="31" grpId="0" animBg="1"/>
      <p:bldP spid="31" grpId="1" animBg="1"/>
      <p:bldP spid="31" grpId="2"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quatting in the woods&#10;&#10;Description automatically generated with medium confidence">
            <a:extLst>
              <a:ext uri="{FF2B5EF4-FFF2-40B4-BE49-F238E27FC236}">
                <a16:creationId xmlns:a16="http://schemas.microsoft.com/office/drawing/2014/main" id="{0E844617-58B4-2B44-9DFE-D0E9C1C97E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39838" y="1737323"/>
            <a:ext cx="6697343" cy="3590572"/>
          </a:xfrm>
          <a:prstGeom prst="rect">
            <a:avLst/>
          </a:prstGeom>
        </p:spPr>
      </p:pic>
      <p:pic>
        <p:nvPicPr>
          <p:cNvPr id="12" name="Picture 11" descr="Icon&#10;&#10;Description automatically generated">
            <a:hlinkClick r:id="rId4"/>
            <a:extLst>
              <a:ext uri="{FF2B5EF4-FFF2-40B4-BE49-F238E27FC236}">
                <a16:creationId xmlns:a16="http://schemas.microsoft.com/office/drawing/2014/main" id="{B8FFEAB5-67DC-B140-95D3-2D305569B9F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981" b="1912"/>
          <a:stretch/>
        </p:blipFill>
        <p:spPr>
          <a:xfrm>
            <a:off x="2739839" y="1737323"/>
            <a:ext cx="6704832" cy="3590572"/>
          </a:xfrm>
          <a:prstGeom prst="rect">
            <a:avLst/>
          </a:prstGeom>
        </p:spPr>
      </p:pic>
      <p:sp>
        <p:nvSpPr>
          <p:cNvPr id="7" name="TextBox 6">
            <a:extLst>
              <a:ext uri="{FF2B5EF4-FFF2-40B4-BE49-F238E27FC236}">
                <a16:creationId xmlns:a16="http://schemas.microsoft.com/office/drawing/2014/main" id="{7732DA16-1859-6649-B788-CFCA10277DD6}"/>
              </a:ext>
            </a:extLst>
          </p:cNvPr>
          <p:cNvSpPr txBox="1"/>
          <p:nvPr/>
        </p:nvSpPr>
        <p:spPr>
          <a:xfrm>
            <a:off x="0" y="997963"/>
            <a:ext cx="12192000" cy="385775"/>
          </a:xfrm>
          <a:prstGeom prst="rect">
            <a:avLst/>
          </a:prstGeom>
          <a:noFill/>
        </p:spPr>
        <p:txBody>
          <a:bodyPr wrap="square" rtlCol="0">
            <a:noAutofit/>
          </a:bodyPr>
          <a:lstStyle/>
          <a:p>
            <a:pPr algn="ctr"/>
            <a:r>
              <a:rPr lang="en-GB" dirty="0">
                <a:solidFill>
                  <a:srgbClr val="63666A"/>
                </a:solidFill>
                <a:latin typeface="Arial" panose="020B0604020202020204" pitchFamily="34" charset="0"/>
                <a:cs typeface="Arial" panose="020B0604020202020204" pitchFamily="34" charset="0"/>
              </a:rPr>
              <a:t>Let’s watch this video of the mosquito traps at Soneva in action!</a:t>
            </a:r>
          </a:p>
        </p:txBody>
      </p:sp>
      <p:sp>
        <p:nvSpPr>
          <p:cNvPr id="9" name="TextBox 8">
            <a:extLst>
              <a:ext uri="{FF2B5EF4-FFF2-40B4-BE49-F238E27FC236}">
                <a16:creationId xmlns:a16="http://schemas.microsoft.com/office/drawing/2014/main" id="{34FD2D57-B1AD-8641-A556-3480F8B93D5E}"/>
              </a:ext>
            </a:extLst>
          </p:cNvPr>
          <p:cNvSpPr txBox="1"/>
          <p:nvPr/>
        </p:nvSpPr>
        <p:spPr>
          <a:xfrm>
            <a:off x="0" y="5616537"/>
            <a:ext cx="12192000" cy="894337"/>
          </a:xfrm>
          <a:prstGeom prst="rect">
            <a:avLst/>
          </a:prstGeom>
          <a:noFill/>
        </p:spPr>
        <p:txBody>
          <a:bodyPr wrap="square" rtlCol="0">
            <a:noAutofit/>
          </a:bodyPr>
          <a:lstStyle/>
          <a:p>
            <a:pPr algn="ctr"/>
            <a:r>
              <a:rPr lang="en-GB" sz="1500" dirty="0">
                <a:solidFill>
                  <a:srgbClr val="00ABCF"/>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https://youtu.be/Hqu3VhHGuMg</a:t>
            </a:r>
            <a:endParaRPr lang="en-GB" sz="1500" u="sng" dirty="0">
              <a:solidFill>
                <a:srgbClr val="00ABC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40361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10;&#10;Description automatically generated">
            <a:extLst>
              <a:ext uri="{FF2B5EF4-FFF2-40B4-BE49-F238E27FC236}">
                <a16:creationId xmlns:a16="http://schemas.microsoft.com/office/drawing/2014/main" id="{172DDE64-684A-6D40-998D-7AAB8E2F35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46727" y="1419518"/>
            <a:ext cx="6682362" cy="3590572"/>
          </a:xfrm>
          <a:prstGeom prst="rect">
            <a:avLst/>
          </a:prstGeom>
        </p:spPr>
      </p:pic>
      <p:pic>
        <p:nvPicPr>
          <p:cNvPr id="6" name="Picture 5" descr="Icon&#10;&#10;Description automatically generated">
            <a:hlinkClick r:id="rId4"/>
            <a:extLst>
              <a:ext uri="{FF2B5EF4-FFF2-40B4-BE49-F238E27FC236}">
                <a16:creationId xmlns:a16="http://schemas.microsoft.com/office/drawing/2014/main" id="{1CCB5F7E-615E-AE4E-BC94-71891CBDA21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981" b="1912"/>
          <a:stretch/>
        </p:blipFill>
        <p:spPr>
          <a:xfrm>
            <a:off x="2739839" y="1419519"/>
            <a:ext cx="6704832" cy="3590572"/>
          </a:xfrm>
          <a:prstGeom prst="rect">
            <a:avLst/>
          </a:prstGeom>
        </p:spPr>
      </p:pic>
      <p:sp>
        <p:nvSpPr>
          <p:cNvPr id="7" name="TextBox 6">
            <a:extLst>
              <a:ext uri="{FF2B5EF4-FFF2-40B4-BE49-F238E27FC236}">
                <a16:creationId xmlns:a16="http://schemas.microsoft.com/office/drawing/2014/main" id="{7732DA16-1859-6649-B788-CFCA10277DD6}"/>
              </a:ext>
            </a:extLst>
          </p:cNvPr>
          <p:cNvSpPr txBox="1"/>
          <p:nvPr/>
        </p:nvSpPr>
        <p:spPr>
          <a:xfrm>
            <a:off x="0" y="779880"/>
            <a:ext cx="12192000" cy="894337"/>
          </a:xfrm>
          <a:prstGeom prst="rect">
            <a:avLst/>
          </a:prstGeom>
          <a:noFill/>
        </p:spPr>
        <p:txBody>
          <a:bodyPr wrap="square" rtlCol="0">
            <a:noAutofit/>
          </a:bodyPr>
          <a:lstStyle/>
          <a:p>
            <a:pPr algn="ctr"/>
            <a:r>
              <a:rPr lang="en-GB" dirty="0">
                <a:solidFill>
                  <a:srgbClr val="63666A"/>
                </a:solidFill>
                <a:latin typeface="Arial" panose="020B0604020202020204" pitchFamily="34" charset="0"/>
                <a:cs typeface="Arial" panose="020B0604020202020204" pitchFamily="34" charset="0"/>
              </a:rPr>
              <a:t>Here are the mosquitoes trapped in the net.</a:t>
            </a:r>
          </a:p>
        </p:txBody>
      </p:sp>
      <p:sp>
        <p:nvSpPr>
          <p:cNvPr id="9" name="TextBox 8">
            <a:extLst>
              <a:ext uri="{FF2B5EF4-FFF2-40B4-BE49-F238E27FC236}">
                <a16:creationId xmlns:a16="http://schemas.microsoft.com/office/drawing/2014/main" id="{34FD2D57-B1AD-8641-A556-3480F8B93D5E}"/>
              </a:ext>
            </a:extLst>
          </p:cNvPr>
          <p:cNvSpPr txBox="1"/>
          <p:nvPr/>
        </p:nvSpPr>
        <p:spPr>
          <a:xfrm>
            <a:off x="0" y="5202315"/>
            <a:ext cx="12192000" cy="447169"/>
          </a:xfrm>
          <a:prstGeom prst="rect">
            <a:avLst/>
          </a:prstGeom>
          <a:noFill/>
        </p:spPr>
        <p:txBody>
          <a:bodyPr wrap="square" rtlCol="0">
            <a:noAutofit/>
          </a:bodyPr>
          <a:lstStyle/>
          <a:p>
            <a:pPr algn="ctr"/>
            <a:r>
              <a:rPr lang="en-GB" sz="1500" dirty="0">
                <a:solidFill>
                  <a:srgbClr val="00ABCF"/>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https://youtu.be/gdWpzETWTvc</a:t>
            </a:r>
            <a:endParaRPr lang="en-GB" sz="1500" u="sng" dirty="0">
              <a:solidFill>
                <a:srgbClr val="00ABCF"/>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64A72F09-5340-D54F-A118-715FD42CD104}"/>
              </a:ext>
            </a:extLst>
          </p:cNvPr>
          <p:cNvSpPr txBox="1"/>
          <p:nvPr/>
        </p:nvSpPr>
        <p:spPr>
          <a:xfrm>
            <a:off x="0" y="5649484"/>
            <a:ext cx="12192000" cy="369332"/>
          </a:xfrm>
          <a:prstGeom prst="rect">
            <a:avLst/>
          </a:prstGeom>
          <a:noFill/>
        </p:spPr>
        <p:txBody>
          <a:bodyPr wrap="square">
            <a:spAutoFit/>
          </a:bodyPr>
          <a:lstStyle/>
          <a:p>
            <a:pPr algn="ctr"/>
            <a:r>
              <a:rPr lang="en-GB" u="none" strike="noStrike" dirty="0">
                <a:solidFill>
                  <a:srgbClr val="63666A"/>
                </a:solidFill>
                <a:effectLst/>
                <a:latin typeface="Arial" panose="020B0604020202020204" pitchFamily="34" charset="0"/>
                <a:cs typeface="Arial" panose="020B0604020202020204" pitchFamily="34" charset="0"/>
              </a:rPr>
              <a:t>This is the catch from a single trap over 24 hours. It contains 2,972 mosquitoes!</a:t>
            </a:r>
            <a:endParaRPr lang="en-US"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1421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cake, indoor, piece&#10;&#10;Description automatically generated">
            <a:extLst>
              <a:ext uri="{FF2B5EF4-FFF2-40B4-BE49-F238E27FC236}">
                <a16:creationId xmlns:a16="http://schemas.microsoft.com/office/drawing/2014/main" id="{36A6BE5C-10F6-7942-903A-E14406D90A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54818" y="1795183"/>
            <a:ext cx="6682363" cy="3604872"/>
          </a:xfrm>
          <a:prstGeom prst="rect">
            <a:avLst/>
          </a:prstGeom>
        </p:spPr>
      </p:pic>
      <p:pic>
        <p:nvPicPr>
          <p:cNvPr id="9" name="Picture 8" descr="Icon&#10;&#10;Description automatically generated">
            <a:hlinkClick r:id="rId4"/>
            <a:extLst>
              <a:ext uri="{FF2B5EF4-FFF2-40B4-BE49-F238E27FC236}">
                <a16:creationId xmlns:a16="http://schemas.microsoft.com/office/drawing/2014/main" id="{DBCD3381-3350-7042-9FD8-44A81145042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981" b="1912"/>
          <a:stretch/>
        </p:blipFill>
        <p:spPr>
          <a:xfrm>
            <a:off x="2739839" y="1809483"/>
            <a:ext cx="6704832" cy="3590572"/>
          </a:xfrm>
          <a:prstGeom prst="rect">
            <a:avLst/>
          </a:prstGeom>
        </p:spPr>
      </p:pic>
      <p:sp>
        <p:nvSpPr>
          <p:cNvPr id="6" name="TextBox 5">
            <a:extLst>
              <a:ext uri="{FF2B5EF4-FFF2-40B4-BE49-F238E27FC236}">
                <a16:creationId xmlns:a16="http://schemas.microsoft.com/office/drawing/2014/main" id="{CE3031B9-0559-0C41-9D10-70C291AA8BCE}"/>
              </a:ext>
            </a:extLst>
          </p:cNvPr>
          <p:cNvSpPr txBox="1"/>
          <p:nvPr/>
        </p:nvSpPr>
        <p:spPr>
          <a:xfrm>
            <a:off x="0" y="692905"/>
            <a:ext cx="12192000" cy="943641"/>
          </a:xfrm>
          <a:prstGeom prst="rect">
            <a:avLst/>
          </a:prstGeom>
          <a:noFill/>
        </p:spPr>
        <p:txBody>
          <a:bodyPr wrap="square" rtlCol="0">
            <a:noAutofit/>
          </a:bodyPr>
          <a:lstStyle/>
          <a:p>
            <a:pPr algn="ctr"/>
            <a:r>
              <a:rPr lang="en-GB" sz="1700" dirty="0">
                <a:solidFill>
                  <a:srgbClr val="63666A"/>
                </a:solidFill>
                <a:latin typeface="Arial" panose="020B0604020202020204" pitchFamily="34" charset="0"/>
                <a:cs typeface="Arial" panose="020B0604020202020204" pitchFamily="34" charset="0"/>
              </a:rPr>
              <a:t>After the mosquitoes are caught in the trap, every single one of them is counted by hand.</a:t>
            </a:r>
            <a:br>
              <a:rPr lang="en-GB" sz="1700" dirty="0">
                <a:solidFill>
                  <a:srgbClr val="63666A"/>
                </a:solidFill>
                <a:latin typeface="Arial" panose="020B0604020202020204" pitchFamily="34" charset="0"/>
                <a:cs typeface="Arial" panose="020B0604020202020204" pitchFamily="34" charset="0"/>
              </a:rPr>
            </a:br>
            <a:r>
              <a:rPr lang="en-GB" sz="1700" dirty="0">
                <a:solidFill>
                  <a:srgbClr val="63666A"/>
                </a:solidFill>
                <a:latin typeface="Arial" panose="020B0604020202020204" pitchFamily="34" charset="0"/>
                <a:cs typeface="Arial" panose="020B0604020202020204" pitchFamily="34" charset="0"/>
              </a:rPr>
              <a:t>This allows scientists to track what is happening to the number of mosquitoes over time.</a:t>
            </a:r>
          </a:p>
          <a:p>
            <a:pPr algn="ctr"/>
            <a:r>
              <a:rPr lang="en-GB" sz="1700" dirty="0">
                <a:solidFill>
                  <a:srgbClr val="63666A"/>
                </a:solidFill>
                <a:latin typeface="Arial" panose="020B0604020202020204" pitchFamily="34" charset="0"/>
                <a:cs typeface="Arial" panose="020B0604020202020204" pitchFamily="34" charset="0"/>
              </a:rPr>
              <a:t>Let’s watch this video of the mosquitoes that have been caught being counted, and see how it’s done!</a:t>
            </a:r>
          </a:p>
        </p:txBody>
      </p:sp>
      <p:sp>
        <p:nvSpPr>
          <p:cNvPr id="12" name="TextBox 11">
            <a:extLst>
              <a:ext uri="{FF2B5EF4-FFF2-40B4-BE49-F238E27FC236}">
                <a16:creationId xmlns:a16="http://schemas.microsoft.com/office/drawing/2014/main" id="{A9367979-952D-8B49-A2AB-89B575C3A9AD}"/>
              </a:ext>
            </a:extLst>
          </p:cNvPr>
          <p:cNvSpPr txBox="1"/>
          <p:nvPr/>
        </p:nvSpPr>
        <p:spPr>
          <a:xfrm>
            <a:off x="0" y="5616537"/>
            <a:ext cx="12192000" cy="894337"/>
          </a:xfrm>
          <a:prstGeom prst="rect">
            <a:avLst/>
          </a:prstGeom>
          <a:noFill/>
        </p:spPr>
        <p:txBody>
          <a:bodyPr wrap="square" rtlCol="0">
            <a:noAutofit/>
          </a:bodyPr>
          <a:lstStyle/>
          <a:p>
            <a:pPr algn="ctr"/>
            <a:r>
              <a:rPr lang="en-GB" u="sng" dirty="0">
                <a:solidFill>
                  <a:srgbClr val="00ABCF"/>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a:t>
            </a:r>
            <a:r>
              <a:rPr lang="en-GB" u="sng" dirty="0" err="1">
                <a:solidFill>
                  <a:srgbClr val="00ABCF"/>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youtu.be</a:t>
            </a:r>
            <a:r>
              <a:rPr lang="en-GB" u="sng" dirty="0">
                <a:solidFill>
                  <a:srgbClr val="00ABCF"/>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/AYM95lA_tr8</a:t>
            </a:r>
            <a:endParaRPr lang="en-GB" u="sng" dirty="0">
              <a:solidFill>
                <a:srgbClr val="00ABC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7292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bug&#10;&#10;Description automatically generated with medium confidence">
            <a:extLst>
              <a:ext uri="{FF2B5EF4-FFF2-40B4-BE49-F238E27FC236}">
                <a16:creationId xmlns:a16="http://schemas.microsoft.com/office/drawing/2014/main" id="{CAFF43F7-293B-694D-AB9E-166304105E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4949" y="2191339"/>
            <a:ext cx="4150161" cy="2737679"/>
          </a:xfrm>
          <a:prstGeom prst="rect">
            <a:avLst/>
          </a:prstGeom>
        </p:spPr>
      </p:pic>
      <p:sp>
        <p:nvSpPr>
          <p:cNvPr id="5" name="TextBox 4">
            <a:extLst>
              <a:ext uri="{FF2B5EF4-FFF2-40B4-BE49-F238E27FC236}">
                <a16:creationId xmlns:a16="http://schemas.microsoft.com/office/drawing/2014/main" id="{9F6FB5B5-7399-0541-BB00-D899A1F2E341}"/>
              </a:ext>
            </a:extLst>
          </p:cNvPr>
          <p:cNvSpPr txBox="1"/>
          <p:nvPr/>
        </p:nvSpPr>
        <p:spPr>
          <a:xfrm>
            <a:off x="6515382" y="2191339"/>
            <a:ext cx="5035389" cy="3016210"/>
          </a:xfrm>
          <a:prstGeom prst="rect">
            <a:avLst/>
          </a:prstGeom>
          <a:noFill/>
        </p:spPr>
        <p:txBody>
          <a:bodyPr wrap="square" rtlCol="0">
            <a:spAutoFit/>
          </a:bodyPr>
          <a:lstStyle/>
          <a:p>
            <a:pPr>
              <a:spcBef>
                <a:spcPts val="1500"/>
              </a:spcBef>
            </a:pPr>
            <a:r>
              <a:rPr lang="en-US" sz="1900" dirty="0">
                <a:solidFill>
                  <a:srgbClr val="63666A"/>
                </a:solidFill>
                <a:latin typeface="Arial" panose="020B0604020202020204" pitchFamily="34" charset="0"/>
                <a:cs typeface="Arial" panose="020B0604020202020204" pitchFamily="34" charset="0"/>
              </a:rPr>
              <a:t>What do you know about </a:t>
            </a:r>
            <a:r>
              <a:rPr lang="en-US" sz="1900" b="1" dirty="0">
                <a:solidFill>
                  <a:srgbClr val="63666A"/>
                </a:solidFill>
                <a:latin typeface="Arial" panose="020B0604020202020204" pitchFamily="34" charset="0"/>
                <a:cs typeface="Arial" panose="020B0604020202020204" pitchFamily="34" charset="0"/>
              </a:rPr>
              <a:t>mosquitoes</a:t>
            </a:r>
            <a:r>
              <a:rPr lang="en-US" sz="1900" dirty="0">
                <a:solidFill>
                  <a:srgbClr val="63666A"/>
                </a:solidFill>
                <a:latin typeface="Arial" panose="020B0604020202020204" pitchFamily="34" charset="0"/>
                <a:cs typeface="Arial" panose="020B0604020202020204" pitchFamily="34" charset="0"/>
              </a:rPr>
              <a:t>?</a:t>
            </a:r>
          </a:p>
          <a:p>
            <a:pPr>
              <a:spcBef>
                <a:spcPts val="1500"/>
              </a:spcBef>
            </a:pPr>
            <a:r>
              <a:rPr lang="en-US" sz="1900" dirty="0">
                <a:solidFill>
                  <a:srgbClr val="63666A"/>
                </a:solidFill>
                <a:latin typeface="Arial" panose="020B0604020202020204" pitchFamily="34" charset="0"/>
                <a:cs typeface="Arial" panose="020B0604020202020204" pitchFamily="34" charset="0"/>
              </a:rPr>
              <a:t>Has anyone ever been bitten by one?</a:t>
            </a:r>
          </a:p>
          <a:p>
            <a:pPr>
              <a:spcBef>
                <a:spcPts val="1500"/>
              </a:spcBef>
            </a:pPr>
            <a:r>
              <a:rPr lang="en-US" sz="1900" dirty="0">
                <a:solidFill>
                  <a:srgbClr val="63666A"/>
                </a:solidFill>
                <a:latin typeface="Arial" panose="020B0604020202020204" pitchFamily="34" charset="0"/>
                <a:cs typeface="Arial" panose="020B0604020202020204" pitchFamily="34" charset="0"/>
              </a:rPr>
              <a:t>Where were you when you got bitten</a:t>
            </a:r>
            <a:br>
              <a:rPr lang="en-US" sz="1900" dirty="0">
                <a:solidFill>
                  <a:srgbClr val="63666A"/>
                </a:solidFill>
                <a:latin typeface="Arial" panose="020B0604020202020204" pitchFamily="34" charset="0"/>
                <a:cs typeface="Arial" panose="020B0604020202020204" pitchFamily="34" charset="0"/>
              </a:rPr>
            </a:br>
            <a:r>
              <a:rPr lang="en-US" sz="1900" dirty="0">
                <a:solidFill>
                  <a:srgbClr val="63666A"/>
                </a:solidFill>
                <a:latin typeface="Arial" panose="020B0604020202020204" pitchFamily="34" charset="0"/>
                <a:cs typeface="Arial" panose="020B0604020202020204" pitchFamily="34" charset="0"/>
              </a:rPr>
              <a:t>and where was the bite on your body?</a:t>
            </a:r>
          </a:p>
          <a:p>
            <a:pPr>
              <a:spcBef>
                <a:spcPts val="1500"/>
              </a:spcBef>
            </a:pPr>
            <a:r>
              <a:rPr lang="en-US" sz="1900" dirty="0">
                <a:solidFill>
                  <a:srgbClr val="63666A"/>
                </a:solidFill>
                <a:latin typeface="Arial" panose="020B0604020202020204" pitchFamily="34" charset="0"/>
                <a:cs typeface="Arial" panose="020B0604020202020204" pitchFamily="34" charset="0"/>
              </a:rPr>
              <a:t>What do you think about mosquitoes?</a:t>
            </a:r>
          </a:p>
          <a:p>
            <a:pPr>
              <a:spcBef>
                <a:spcPts val="1500"/>
              </a:spcBef>
            </a:pPr>
            <a:r>
              <a:rPr lang="en-US" sz="1900" dirty="0">
                <a:solidFill>
                  <a:srgbClr val="63666A"/>
                </a:solidFill>
                <a:latin typeface="Arial" panose="020B0604020202020204" pitchFamily="34" charset="0"/>
                <a:cs typeface="Arial" panose="020B0604020202020204" pitchFamily="34" charset="0"/>
              </a:rPr>
              <a:t>Why do you think they are the deadliest creatures in the world?</a:t>
            </a:r>
          </a:p>
        </p:txBody>
      </p:sp>
      <p:sp>
        <p:nvSpPr>
          <p:cNvPr id="10" name="TextBox 9">
            <a:extLst>
              <a:ext uri="{FF2B5EF4-FFF2-40B4-BE49-F238E27FC236}">
                <a16:creationId xmlns:a16="http://schemas.microsoft.com/office/drawing/2014/main" id="{EBD5C576-50C4-6040-A622-BCC38677FFC6}"/>
              </a:ext>
            </a:extLst>
          </p:cNvPr>
          <p:cNvSpPr txBox="1"/>
          <p:nvPr/>
        </p:nvSpPr>
        <p:spPr>
          <a:xfrm>
            <a:off x="0" y="775402"/>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Class discussion</a:t>
            </a:r>
          </a:p>
        </p:txBody>
      </p:sp>
    </p:spTree>
    <p:extLst>
      <p:ext uri="{BB962C8B-B14F-4D97-AF65-F5344CB8AC3E}">
        <p14:creationId xmlns:p14="http://schemas.microsoft.com/office/powerpoint/2010/main" val="3026252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513DB41-41AF-0A45-85AE-78A302785ACE}"/>
              </a:ext>
            </a:extLst>
          </p:cNvPr>
          <p:cNvSpPr txBox="1"/>
          <p:nvPr/>
        </p:nvSpPr>
        <p:spPr>
          <a:xfrm>
            <a:off x="7164474" y="1447988"/>
            <a:ext cx="3938955" cy="3960994"/>
          </a:xfrm>
          <a:prstGeom prst="rect">
            <a:avLst/>
          </a:prstGeom>
          <a:noFill/>
        </p:spPr>
        <p:txBody>
          <a:bodyPr wrap="square" rtlCol="0">
            <a:noAutofit/>
          </a:bodyPr>
          <a:lstStyle/>
          <a:p>
            <a:pPr marL="268288" indent="-268288">
              <a:spcBef>
                <a:spcPts val="1000"/>
              </a:spcBef>
              <a:buFont typeface="+mj-lt"/>
              <a:buAutoNum type="arabicPeriod" startAt="2"/>
            </a:pPr>
            <a:r>
              <a:rPr lang="en-GB" sz="1900" b="1" dirty="0">
                <a:solidFill>
                  <a:srgbClr val="63666A"/>
                </a:solidFill>
                <a:latin typeface="Arial" panose="020B0604020202020204" pitchFamily="34" charset="0"/>
                <a:cs typeface="Arial" panose="020B0604020202020204" pitchFamily="34" charset="0"/>
              </a:rPr>
              <a:t>A trap for mosquitoes looking for a breeding spot</a:t>
            </a:r>
            <a:endParaRPr lang="en-GB" sz="1900" dirty="0">
              <a:solidFill>
                <a:srgbClr val="63666A"/>
              </a:solidFill>
              <a:latin typeface="Arial" panose="020B0604020202020204" pitchFamily="34" charset="0"/>
              <a:cs typeface="Arial" panose="020B0604020202020204" pitchFamily="34" charset="0"/>
            </a:endParaRPr>
          </a:p>
          <a:p>
            <a:pPr>
              <a:spcBef>
                <a:spcPts val="1000"/>
              </a:spcBef>
            </a:pPr>
            <a:r>
              <a:rPr lang="en-GB" sz="1900" dirty="0">
                <a:solidFill>
                  <a:srgbClr val="63666A"/>
                </a:solidFill>
                <a:latin typeface="Arial" panose="020B0604020202020204" pitchFamily="34" charset="0"/>
                <a:cs typeface="Arial" panose="020B0604020202020204" pitchFamily="34" charset="0"/>
              </a:rPr>
              <a:t>This trap has a little water in it that is perfect for a mosquito to lay her eggs in. </a:t>
            </a:r>
          </a:p>
          <a:p>
            <a:pPr>
              <a:spcBef>
                <a:spcPts val="1000"/>
              </a:spcBef>
            </a:pPr>
            <a:r>
              <a:rPr lang="en-GB" sz="1900" dirty="0">
                <a:solidFill>
                  <a:srgbClr val="63666A"/>
                </a:solidFill>
                <a:latin typeface="Arial" panose="020B0604020202020204" pitchFamily="34" charset="0"/>
                <a:cs typeface="Arial" panose="020B0604020202020204" pitchFamily="34" charset="0"/>
              </a:rPr>
              <a:t>However, once the mosquito is in the bucket, she cannot land on the water because of a netting layer. Instead, she will fly towards the light to get out, which is not possible. She then gets stuck on a sticky card.</a:t>
            </a:r>
          </a:p>
          <a:p>
            <a:pPr>
              <a:spcBef>
                <a:spcPts val="1000"/>
              </a:spcBef>
            </a:pPr>
            <a:endParaRPr lang="en-GB" dirty="0">
              <a:solidFill>
                <a:srgbClr val="63666A"/>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B112E146-8D35-A046-8D8C-2DEFF01749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1407" y="456171"/>
            <a:ext cx="5831784" cy="5944629"/>
          </a:xfrm>
          <a:prstGeom prst="rect">
            <a:avLst/>
          </a:prstGeom>
        </p:spPr>
      </p:pic>
    </p:spTree>
    <p:extLst>
      <p:ext uri="{BB962C8B-B14F-4D97-AF65-F5344CB8AC3E}">
        <p14:creationId xmlns:p14="http://schemas.microsoft.com/office/powerpoint/2010/main" val="705043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bug&#10;&#10;Description automatically generated with medium confidence">
            <a:extLst>
              <a:ext uri="{FF2B5EF4-FFF2-40B4-BE49-F238E27FC236}">
                <a16:creationId xmlns:a16="http://schemas.microsoft.com/office/drawing/2014/main" id="{96868048-1450-7147-8CD9-ECFCA00291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27738" y="4169159"/>
            <a:ext cx="2326589" cy="1534749"/>
          </a:xfrm>
          <a:prstGeom prst="rect">
            <a:avLst/>
          </a:prstGeom>
        </p:spPr>
      </p:pic>
      <p:sp>
        <p:nvSpPr>
          <p:cNvPr id="12" name="TextBox 11">
            <a:extLst>
              <a:ext uri="{FF2B5EF4-FFF2-40B4-BE49-F238E27FC236}">
                <a16:creationId xmlns:a16="http://schemas.microsoft.com/office/drawing/2014/main" id="{D2929892-EE69-284B-841F-871A6E24B9BB}"/>
              </a:ext>
            </a:extLst>
          </p:cNvPr>
          <p:cNvSpPr txBox="1"/>
          <p:nvPr/>
        </p:nvSpPr>
        <p:spPr>
          <a:xfrm>
            <a:off x="1050298" y="2122444"/>
            <a:ext cx="10179628" cy="4326907"/>
          </a:xfrm>
          <a:prstGeom prst="rect">
            <a:avLst/>
          </a:prstGeom>
          <a:noFill/>
        </p:spPr>
        <p:txBody>
          <a:bodyPr wrap="square" rtlCol="0">
            <a:noAutofit/>
          </a:bodyPr>
          <a:lstStyle/>
          <a:p>
            <a:pPr>
              <a:spcBef>
                <a:spcPts val="1000"/>
              </a:spcBef>
            </a:pPr>
            <a:r>
              <a:rPr lang="en-US" b="1" dirty="0">
                <a:solidFill>
                  <a:srgbClr val="63666A"/>
                </a:solidFill>
                <a:latin typeface="Arial" panose="020B0604020202020204" pitchFamily="34" charset="0"/>
                <a:cs typeface="Arial" panose="020B0604020202020204" pitchFamily="34" charset="0"/>
              </a:rPr>
              <a:t>Now we’ve learnt all about mosquitoes, why not try some of these additional activities:</a:t>
            </a:r>
          </a:p>
          <a:p>
            <a:pPr marL="215900" indent="-215900">
              <a:spcBef>
                <a:spcPts val="1000"/>
              </a:spcBef>
              <a:buClr>
                <a:srgbClr val="996017"/>
              </a:buClr>
              <a:buFont typeface="Arial" panose="020B0604020202020204" pitchFamily="34" charset="0"/>
              <a:buChar char="•"/>
            </a:pPr>
            <a:r>
              <a:rPr lang="en-GB" dirty="0">
                <a:solidFill>
                  <a:srgbClr val="63666A"/>
                </a:solidFill>
                <a:latin typeface="Arial" panose="020B0604020202020204" pitchFamily="34" charset="0"/>
                <a:cs typeface="Arial" panose="020B0604020202020204" pitchFamily="34" charset="0"/>
              </a:rPr>
              <a:t>Get up and active and </a:t>
            </a:r>
            <a:r>
              <a:rPr lang="en-GB" b="1" dirty="0">
                <a:solidFill>
                  <a:srgbClr val="63666A"/>
                </a:solidFill>
                <a:latin typeface="Arial" panose="020B0604020202020204" pitchFamily="34" charset="0"/>
                <a:cs typeface="Arial" panose="020B0604020202020204" pitchFamily="34" charset="0"/>
              </a:rPr>
              <a:t>play a mosquito game </a:t>
            </a:r>
            <a:r>
              <a:rPr lang="en-GB" dirty="0">
                <a:solidFill>
                  <a:srgbClr val="63666A"/>
                </a:solidFill>
                <a:latin typeface="Arial" panose="020B0604020202020204" pitchFamily="34" charset="0"/>
                <a:cs typeface="Arial" panose="020B0604020202020204" pitchFamily="34" charset="0"/>
              </a:rPr>
              <a:t>outside. S</a:t>
            </a:r>
            <a:r>
              <a:rPr lang="en-GB" i="1" dirty="0">
                <a:solidFill>
                  <a:srgbClr val="63666A"/>
                </a:solidFill>
                <a:latin typeface="Arial" panose="020B0604020202020204" pitchFamily="34" charset="0"/>
                <a:cs typeface="Arial" panose="020B0604020202020204" pitchFamily="34" charset="0"/>
              </a:rPr>
              <a:t>ee the teacher’s notes for instructions</a:t>
            </a:r>
            <a:r>
              <a:rPr lang="en-GB" dirty="0">
                <a:solidFill>
                  <a:srgbClr val="63666A"/>
                </a:solidFill>
                <a:latin typeface="Arial" panose="020B0604020202020204" pitchFamily="34" charset="0"/>
                <a:cs typeface="Arial" panose="020B0604020202020204" pitchFamily="34" charset="0"/>
              </a:rPr>
              <a:t>.</a:t>
            </a:r>
          </a:p>
          <a:p>
            <a:pPr marL="215900" indent="-215900">
              <a:spcBef>
                <a:spcPts val="1000"/>
              </a:spcBef>
              <a:buClr>
                <a:srgbClr val="996017"/>
              </a:buClr>
              <a:buFont typeface="Arial" panose="020B0604020202020204" pitchFamily="34" charset="0"/>
              <a:buChar char="•"/>
            </a:pPr>
            <a:r>
              <a:rPr lang="en-GB" b="1" dirty="0">
                <a:solidFill>
                  <a:srgbClr val="63666A"/>
                </a:solidFill>
                <a:latin typeface="Arial" panose="020B0604020202020204" pitchFamily="34" charset="0"/>
                <a:cs typeface="Arial" panose="020B0604020202020204" pitchFamily="34" charset="0"/>
              </a:rPr>
              <a:t>Make a model of a mosquito </a:t>
            </a:r>
            <a:r>
              <a:rPr lang="en-GB" dirty="0">
                <a:solidFill>
                  <a:srgbClr val="63666A"/>
                </a:solidFill>
                <a:latin typeface="Arial" panose="020B0604020202020204" pitchFamily="34" charset="0"/>
                <a:cs typeface="Arial" panose="020B0604020202020204" pitchFamily="34" charset="0"/>
              </a:rPr>
              <a:t>and label each of its body parts.</a:t>
            </a:r>
          </a:p>
          <a:p>
            <a:pPr marL="215900" indent="-215900">
              <a:spcBef>
                <a:spcPts val="1000"/>
              </a:spcBef>
              <a:buClr>
                <a:srgbClr val="996017"/>
              </a:buClr>
              <a:buFont typeface="Arial" panose="020B0604020202020204" pitchFamily="34" charset="0"/>
              <a:buChar char="•"/>
            </a:pPr>
            <a:r>
              <a:rPr lang="en-GB" b="1" dirty="0">
                <a:solidFill>
                  <a:srgbClr val="63666A"/>
                </a:solidFill>
                <a:latin typeface="Arial" panose="020B0604020202020204" pitchFamily="34" charset="0"/>
                <a:cs typeface="Arial" panose="020B0604020202020204" pitchFamily="34" charset="0"/>
              </a:rPr>
              <a:t>Make a mosquito fact file </a:t>
            </a:r>
            <a:r>
              <a:rPr lang="en-GB" dirty="0">
                <a:solidFill>
                  <a:srgbClr val="63666A"/>
                </a:solidFill>
                <a:latin typeface="Arial" panose="020B0604020202020204" pitchFamily="34" charset="0"/>
                <a:cs typeface="Arial" panose="020B0604020202020204" pitchFamily="34" charset="0"/>
              </a:rPr>
              <a:t>or ’passport’, outlining its key characteristics.</a:t>
            </a:r>
          </a:p>
          <a:p>
            <a:pPr marL="215900" indent="-215900">
              <a:spcBef>
                <a:spcPts val="1000"/>
              </a:spcBef>
              <a:buClr>
                <a:srgbClr val="996017"/>
              </a:buClr>
              <a:buFont typeface="Arial" panose="020B0604020202020204" pitchFamily="34" charset="0"/>
              <a:buChar char="•"/>
            </a:pPr>
            <a:r>
              <a:rPr lang="en-GB" b="1" dirty="0">
                <a:solidFill>
                  <a:srgbClr val="63666A"/>
                </a:solidFill>
                <a:latin typeface="Arial" panose="020B0604020202020204" pitchFamily="34" charset="0"/>
                <a:cs typeface="Arial" panose="020B0604020202020204" pitchFamily="34" charset="0"/>
              </a:rPr>
              <a:t>Make a mosquito map of the world </a:t>
            </a:r>
            <a:r>
              <a:rPr lang="en-GB" dirty="0">
                <a:solidFill>
                  <a:srgbClr val="63666A"/>
                </a:solidFill>
                <a:latin typeface="Arial" panose="020B0604020202020204" pitchFamily="34" charset="0"/>
                <a:cs typeface="Arial" panose="020B0604020202020204" pitchFamily="34" charset="0"/>
              </a:rPr>
              <a:t>as a wall display.</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Where can we find the most mosquitoes?</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Where can’t they be found and why?</a:t>
            </a:r>
          </a:p>
          <a:p>
            <a:pPr marL="215900" indent="-215900">
              <a:spcBef>
                <a:spcPts val="1000"/>
              </a:spcBef>
              <a:buClr>
                <a:srgbClr val="996017"/>
              </a:buClr>
              <a:buFont typeface="Arial" panose="020B0604020202020204" pitchFamily="34" charset="0"/>
              <a:buChar char="•"/>
            </a:pPr>
            <a:r>
              <a:rPr lang="en-GB" b="1" dirty="0">
                <a:solidFill>
                  <a:srgbClr val="63666A"/>
                </a:solidFill>
                <a:latin typeface="Arial" panose="020B0604020202020204" pitchFamily="34" charset="0"/>
                <a:cs typeface="Arial" panose="020B0604020202020204" pitchFamily="34" charset="0"/>
              </a:rPr>
              <a:t>Go outside and see if you can find a mosquito breeding spot?</a:t>
            </a:r>
            <a:br>
              <a:rPr lang="en-GB" b="1"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Can you spot any mosquitoes? Note down what you see and hear</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and keep a diary over time. What do you notice? </a:t>
            </a:r>
            <a:r>
              <a:rPr lang="en-GB" i="1" dirty="0">
                <a:solidFill>
                  <a:srgbClr val="63666A"/>
                </a:solidFill>
                <a:latin typeface="Arial" panose="020B0604020202020204" pitchFamily="34" charset="0"/>
                <a:cs typeface="Arial" panose="020B0604020202020204" pitchFamily="34" charset="0"/>
              </a:rPr>
              <a:t>See the teacher’s</a:t>
            </a:r>
            <a:br>
              <a:rPr lang="en-GB" i="1" dirty="0">
                <a:solidFill>
                  <a:srgbClr val="63666A"/>
                </a:solidFill>
                <a:latin typeface="Arial" panose="020B0604020202020204" pitchFamily="34" charset="0"/>
                <a:cs typeface="Arial" panose="020B0604020202020204" pitchFamily="34" charset="0"/>
              </a:rPr>
            </a:br>
            <a:r>
              <a:rPr lang="en-GB" i="1" dirty="0">
                <a:solidFill>
                  <a:srgbClr val="63666A"/>
                </a:solidFill>
                <a:latin typeface="Arial" panose="020B0604020202020204" pitchFamily="34" charset="0"/>
                <a:cs typeface="Arial" panose="020B0604020202020204" pitchFamily="34" charset="0"/>
              </a:rPr>
              <a:t>notes for a diary entry template</a:t>
            </a:r>
            <a:r>
              <a:rPr lang="en-GB" dirty="0">
                <a:solidFill>
                  <a:srgbClr val="63666A"/>
                </a:solidFill>
                <a:latin typeface="Arial" panose="020B0604020202020204" pitchFamily="34" charset="0"/>
                <a:cs typeface="Arial" panose="020B0604020202020204" pitchFamily="34" charset="0"/>
              </a:rPr>
              <a:t>.</a:t>
            </a:r>
          </a:p>
        </p:txBody>
      </p:sp>
      <p:sp>
        <p:nvSpPr>
          <p:cNvPr id="13" name="TextBox 12">
            <a:extLst>
              <a:ext uri="{FF2B5EF4-FFF2-40B4-BE49-F238E27FC236}">
                <a16:creationId xmlns:a16="http://schemas.microsoft.com/office/drawing/2014/main" id="{6CE10E6A-65B2-9949-9D66-B5C05BEB3D6B}"/>
              </a:ext>
            </a:extLst>
          </p:cNvPr>
          <p:cNvSpPr txBox="1"/>
          <p:nvPr/>
        </p:nvSpPr>
        <p:spPr>
          <a:xfrm>
            <a:off x="0" y="788213"/>
            <a:ext cx="12192000" cy="1015663"/>
          </a:xfrm>
          <a:prstGeom prst="rect">
            <a:avLst/>
          </a:prstGeom>
          <a:noFill/>
        </p:spPr>
        <p:txBody>
          <a:bodyPr wrap="square" rtlCol="0">
            <a:spAutoFit/>
          </a:bodyPr>
          <a:lstStyle/>
          <a:p>
            <a:pPr algn="ctr"/>
            <a:r>
              <a:rPr lang="en-GB" sz="3000" b="1" dirty="0">
                <a:solidFill>
                  <a:srgbClr val="996017"/>
                </a:solidFill>
                <a:latin typeface="Arial" panose="020B0604020202020204" pitchFamily="34" charset="0"/>
                <a:cs typeface="Arial" panose="020B0604020202020204" pitchFamily="34" charset="0"/>
              </a:rPr>
              <a:t>Additional activities and challenges for</a:t>
            </a:r>
            <a:br>
              <a:rPr lang="en-GB" sz="3000" b="1" dirty="0">
                <a:solidFill>
                  <a:srgbClr val="996017"/>
                </a:solidFill>
                <a:latin typeface="Arial" panose="020B0604020202020204" pitchFamily="34" charset="0"/>
                <a:cs typeface="Arial" panose="020B0604020202020204" pitchFamily="34" charset="0"/>
              </a:rPr>
            </a:br>
            <a:r>
              <a:rPr lang="en-GB" sz="3000" b="1" dirty="0">
                <a:solidFill>
                  <a:srgbClr val="996017"/>
                </a:solidFill>
                <a:latin typeface="Arial" panose="020B0604020202020204" pitchFamily="34" charset="0"/>
                <a:cs typeface="Arial" panose="020B0604020202020204" pitchFamily="34" charset="0"/>
              </a:rPr>
              <a:t>in the classroom or at home</a:t>
            </a:r>
            <a:endParaRPr lang="en-US" sz="3000" b="1" dirty="0">
              <a:solidFill>
                <a:srgbClr val="996017"/>
              </a:solidFill>
              <a:latin typeface="Arial" panose="020B0604020202020204" pitchFamily="34" charset="0"/>
              <a:cs typeface="Arial" panose="020B0604020202020204" pitchFamily="34" charset="0"/>
            </a:endParaRPr>
          </a:p>
        </p:txBody>
      </p:sp>
      <p:sp>
        <p:nvSpPr>
          <p:cNvPr id="7" name="Card 6">
            <a:extLst>
              <a:ext uri="{FF2B5EF4-FFF2-40B4-BE49-F238E27FC236}">
                <a16:creationId xmlns:a16="http://schemas.microsoft.com/office/drawing/2014/main" id="{93EB969C-8112-1141-A98D-F9D1D1BFDF24}"/>
              </a:ext>
            </a:extLst>
          </p:cNvPr>
          <p:cNvSpPr/>
          <p:nvPr/>
        </p:nvSpPr>
        <p:spPr>
          <a:xfrm>
            <a:off x="10289309" y="660987"/>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7E11667-22DE-B448-9F5B-FFBC22A60E8B}"/>
              </a:ext>
            </a:extLst>
          </p:cNvPr>
          <p:cNvSpPr txBox="1"/>
          <p:nvPr/>
        </p:nvSpPr>
        <p:spPr>
          <a:xfrm>
            <a:off x="10289309" y="797470"/>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936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4"/>
                                        </p:tgtEl>
                                        <p:attrNameLst>
                                          <p:attrName>r</p:attrName>
                                        </p:attrNameLst>
                                      </p:cBhvr>
                                    </p:animRot>
                                    <p:animRot by="-240000">
                                      <p:cBhvr>
                                        <p:cTn id="7" dur="200" fill="hold">
                                          <p:stCondLst>
                                            <p:cond delay="200"/>
                                          </p:stCondLst>
                                        </p:cTn>
                                        <p:tgtEl>
                                          <p:spTgt spid="14"/>
                                        </p:tgtEl>
                                        <p:attrNameLst>
                                          <p:attrName>r</p:attrName>
                                        </p:attrNameLst>
                                      </p:cBhvr>
                                    </p:animRot>
                                    <p:animRot by="240000">
                                      <p:cBhvr>
                                        <p:cTn id="8" dur="200" fill="hold">
                                          <p:stCondLst>
                                            <p:cond delay="400"/>
                                          </p:stCondLst>
                                        </p:cTn>
                                        <p:tgtEl>
                                          <p:spTgt spid="14"/>
                                        </p:tgtEl>
                                        <p:attrNameLst>
                                          <p:attrName>r</p:attrName>
                                        </p:attrNameLst>
                                      </p:cBhvr>
                                    </p:animRot>
                                    <p:animRot by="-240000">
                                      <p:cBhvr>
                                        <p:cTn id="9" dur="200" fill="hold">
                                          <p:stCondLst>
                                            <p:cond delay="600"/>
                                          </p:stCondLst>
                                        </p:cTn>
                                        <p:tgtEl>
                                          <p:spTgt spid="14"/>
                                        </p:tgtEl>
                                        <p:attrNameLst>
                                          <p:attrName>r</p:attrName>
                                        </p:attrNameLst>
                                      </p:cBhvr>
                                    </p:animRot>
                                    <p:animRot by="120000">
                                      <p:cBhvr>
                                        <p:cTn id="10"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4963054-8982-724A-9E1A-6ADD0DDE4068}"/>
              </a:ext>
            </a:extLst>
          </p:cNvPr>
          <p:cNvSpPr txBox="1"/>
          <p:nvPr/>
        </p:nvSpPr>
        <p:spPr>
          <a:xfrm>
            <a:off x="5668257" y="1191173"/>
            <a:ext cx="5656479" cy="3552290"/>
          </a:xfrm>
          <a:prstGeom prst="rect">
            <a:avLst/>
          </a:prstGeom>
          <a:noFill/>
        </p:spPr>
        <p:txBody>
          <a:bodyPr wrap="square" rtlCol="0">
            <a:noAutofit/>
          </a:bodyPr>
          <a:lstStyle/>
          <a:p>
            <a:pPr marL="215900" indent="-215900">
              <a:spcBef>
                <a:spcPts val="1000"/>
              </a:spcBef>
              <a:buClr>
                <a:srgbClr val="996017"/>
              </a:buClr>
              <a:buFont typeface="Arial" panose="020B0604020202020204" pitchFamily="34" charset="0"/>
              <a:buChar char="•"/>
            </a:pPr>
            <a:r>
              <a:rPr lang="en-GB" b="1" dirty="0">
                <a:solidFill>
                  <a:srgbClr val="63666A"/>
                </a:solidFill>
                <a:latin typeface="Arial" panose="020B0604020202020204" pitchFamily="34" charset="0"/>
                <a:cs typeface="Arial" panose="020B0604020202020204" pitchFamily="34" charset="0"/>
              </a:rPr>
              <a:t>How could you go about making your</a:t>
            </a:r>
            <a:br>
              <a:rPr lang="en-GB" b="1" dirty="0">
                <a:solidFill>
                  <a:srgbClr val="63666A"/>
                </a:solidFill>
                <a:latin typeface="Arial" panose="020B0604020202020204" pitchFamily="34" charset="0"/>
                <a:cs typeface="Arial" panose="020B0604020202020204" pitchFamily="34" charset="0"/>
              </a:rPr>
            </a:br>
            <a:r>
              <a:rPr lang="en-GB" b="1" dirty="0">
                <a:solidFill>
                  <a:srgbClr val="63666A"/>
                </a:solidFill>
                <a:latin typeface="Arial" panose="020B0604020202020204" pitchFamily="34" charset="0"/>
                <a:cs typeface="Arial" panose="020B0604020202020204" pitchFamily="34" charset="0"/>
              </a:rPr>
              <a:t>own mosquito trap? </a:t>
            </a:r>
            <a:r>
              <a:rPr lang="en-GB" dirty="0">
                <a:solidFill>
                  <a:srgbClr val="63666A"/>
                </a:solidFill>
                <a:latin typeface="Arial" panose="020B0604020202020204" pitchFamily="34" charset="0"/>
                <a:cs typeface="Arial" panose="020B0604020202020204" pitchFamily="34" charset="0"/>
              </a:rPr>
              <a:t>What would you</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need? How can you make sure that</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there are fewer mosquitoes in your classroom/playground?</a:t>
            </a:r>
          </a:p>
          <a:p>
            <a:pPr marL="215900" indent="-215900">
              <a:spcBef>
                <a:spcPts val="1000"/>
              </a:spcBef>
              <a:buClr>
                <a:srgbClr val="996017"/>
              </a:buClr>
              <a:buFont typeface="Arial" panose="020B0604020202020204" pitchFamily="34" charset="0"/>
              <a:buChar char="•"/>
            </a:pPr>
            <a:r>
              <a:rPr lang="en-GB" b="1" dirty="0">
                <a:solidFill>
                  <a:srgbClr val="63666A"/>
                </a:solidFill>
                <a:latin typeface="Arial" panose="020B0604020202020204" pitchFamily="34" charset="0"/>
                <a:cs typeface="Arial" panose="020B0604020202020204" pitchFamily="34" charset="0"/>
              </a:rPr>
              <a:t>Research one of the diseases mosquitoes</a:t>
            </a:r>
            <a:br>
              <a:rPr lang="en-GB" b="1" dirty="0">
                <a:solidFill>
                  <a:srgbClr val="63666A"/>
                </a:solidFill>
                <a:latin typeface="Arial" panose="020B0604020202020204" pitchFamily="34" charset="0"/>
                <a:cs typeface="Arial" panose="020B0604020202020204" pitchFamily="34" charset="0"/>
              </a:rPr>
            </a:br>
            <a:r>
              <a:rPr lang="en-GB" b="1" dirty="0">
                <a:solidFill>
                  <a:srgbClr val="63666A"/>
                </a:solidFill>
                <a:latin typeface="Arial" panose="020B0604020202020204" pitchFamily="34" charset="0"/>
                <a:cs typeface="Arial" panose="020B0604020202020204" pitchFamily="34" charset="0"/>
              </a:rPr>
              <a:t>carry, </a:t>
            </a:r>
            <a:r>
              <a:rPr lang="en-GB" dirty="0">
                <a:solidFill>
                  <a:srgbClr val="63666A"/>
                </a:solidFill>
                <a:latin typeface="Arial" panose="020B0604020202020204" pitchFamily="34" charset="0"/>
                <a:cs typeface="Arial" panose="020B0604020202020204" pitchFamily="34" charset="0"/>
              </a:rPr>
              <a:t>the impact around the world and how this</a:t>
            </a:r>
            <a:br>
              <a:rPr lang="en-GB" dirty="0">
                <a:solidFill>
                  <a:srgbClr val="63666A"/>
                </a:solidFill>
                <a:latin typeface="Arial" panose="020B0604020202020204" pitchFamily="34" charset="0"/>
                <a:cs typeface="Arial" panose="020B0604020202020204" pitchFamily="34" charset="0"/>
              </a:rPr>
            </a:br>
            <a:r>
              <a:rPr lang="en-GB" dirty="0">
                <a:solidFill>
                  <a:srgbClr val="63666A"/>
                </a:solidFill>
                <a:latin typeface="Arial" panose="020B0604020202020204" pitchFamily="34" charset="0"/>
                <a:cs typeface="Arial" panose="020B0604020202020204" pitchFamily="34" charset="0"/>
              </a:rPr>
              <a:t>is being dealt with.</a:t>
            </a:r>
          </a:p>
          <a:p>
            <a:pPr marL="215900" indent="-215900">
              <a:spcBef>
                <a:spcPts val="1000"/>
              </a:spcBef>
              <a:buClr>
                <a:srgbClr val="996017"/>
              </a:buClr>
              <a:buFont typeface="Arial" panose="020B0604020202020204" pitchFamily="34" charset="0"/>
              <a:buChar char="•"/>
            </a:pPr>
            <a:r>
              <a:rPr lang="en-GB" b="1" dirty="0">
                <a:solidFill>
                  <a:srgbClr val="63666A"/>
                </a:solidFill>
                <a:latin typeface="Arial" panose="020B0604020202020204" pitchFamily="34" charset="0"/>
                <a:cs typeface="Arial" panose="020B0604020202020204" pitchFamily="34" charset="0"/>
              </a:rPr>
              <a:t>Come up with a creative plan to help and protect children </a:t>
            </a:r>
            <a:r>
              <a:rPr lang="en-GB" dirty="0">
                <a:solidFill>
                  <a:srgbClr val="63666A"/>
                </a:solidFill>
                <a:latin typeface="Arial" panose="020B0604020202020204" pitchFamily="34" charset="0"/>
                <a:cs typeface="Arial" panose="020B0604020202020204" pitchFamily="34" charset="0"/>
              </a:rPr>
              <a:t>in other countries against mosquito bites (see, for example, printed mosquito nets, which is an idea by </a:t>
            </a:r>
            <a:r>
              <a:rPr lang="en-GB" dirty="0" err="1">
                <a:solidFill>
                  <a:srgbClr val="63666A"/>
                </a:solidFill>
                <a:latin typeface="Arial" panose="020B0604020202020204" pitchFamily="34" charset="0"/>
                <a:cs typeface="Arial" panose="020B0604020202020204" pitchFamily="34" charset="0"/>
              </a:rPr>
              <a:t>Dr.</a:t>
            </a:r>
            <a:r>
              <a:rPr lang="en-GB" dirty="0">
                <a:solidFill>
                  <a:srgbClr val="63666A"/>
                </a:solidFill>
                <a:latin typeface="Arial" panose="020B0604020202020204" pitchFamily="34" charset="0"/>
                <a:cs typeface="Arial" panose="020B0604020202020204" pitchFamily="34" charset="0"/>
              </a:rPr>
              <a:t> Bart Knols).</a:t>
            </a:r>
          </a:p>
          <a:p>
            <a:pPr>
              <a:spcBef>
                <a:spcPts val="1000"/>
              </a:spcBef>
              <a:buClr>
                <a:srgbClr val="996017"/>
              </a:buClr>
            </a:pPr>
            <a:endParaRPr lang="en-GB" dirty="0">
              <a:solidFill>
                <a:srgbClr val="63666A"/>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3F76E76D-C40F-4C9E-9AB3-7A5ECE53A2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6741" y="1303597"/>
            <a:ext cx="4230797" cy="3439865"/>
          </a:xfrm>
          <a:prstGeom prst="rect">
            <a:avLst/>
          </a:prstGeom>
        </p:spPr>
      </p:pic>
      <p:sp>
        <p:nvSpPr>
          <p:cNvPr id="7" name="TextBox 6">
            <a:extLst>
              <a:ext uri="{FF2B5EF4-FFF2-40B4-BE49-F238E27FC236}">
                <a16:creationId xmlns:a16="http://schemas.microsoft.com/office/drawing/2014/main" id="{A6932839-B78E-484B-B761-879898433FDF}"/>
              </a:ext>
            </a:extLst>
          </p:cNvPr>
          <p:cNvSpPr txBox="1"/>
          <p:nvPr/>
        </p:nvSpPr>
        <p:spPr>
          <a:xfrm>
            <a:off x="1137295" y="5071334"/>
            <a:ext cx="9917410" cy="985759"/>
          </a:xfrm>
          <a:prstGeom prst="rect">
            <a:avLst/>
          </a:prstGeom>
          <a:noFill/>
        </p:spPr>
        <p:txBody>
          <a:bodyPr wrap="square" rtlCol="0">
            <a:noAutofit/>
          </a:bodyPr>
          <a:lstStyle/>
          <a:p>
            <a:pPr marL="215900" indent="-215900">
              <a:spcBef>
                <a:spcPts val="1500"/>
              </a:spcBef>
              <a:buClr>
                <a:srgbClr val="996017"/>
              </a:buClr>
              <a:buFont typeface="Arial" panose="020B0604020202020204" pitchFamily="34" charset="0"/>
              <a:buChar char="•"/>
            </a:pPr>
            <a:r>
              <a:rPr lang="en-GB" b="1" dirty="0">
                <a:solidFill>
                  <a:srgbClr val="63666A"/>
                </a:solidFill>
                <a:latin typeface="Arial" panose="020B0604020202020204" pitchFamily="34" charset="0"/>
                <a:cs typeface="Arial" panose="020B0604020202020204" pitchFamily="34" charset="0"/>
              </a:rPr>
              <a:t>Complete the mosquito quiz </a:t>
            </a:r>
            <a:r>
              <a:rPr lang="en-GB" dirty="0">
                <a:solidFill>
                  <a:srgbClr val="63666A"/>
                </a:solidFill>
                <a:latin typeface="Arial" panose="020B0604020202020204" pitchFamily="34" charset="0"/>
                <a:cs typeface="Arial" panose="020B0604020202020204" pitchFamily="34" charset="0"/>
              </a:rPr>
              <a:t>and see how much you’ve learnt!</a:t>
            </a:r>
            <a:r>
              <a:rPr lang="en-GB" i="1" dirty="0">
                <a:solidFill>
                  <a:srgbClr val="63666A"/>
                </a:solidFill>
                <a:latin typeface="Arial" panose="020B0604020202020204" pitchFamily="34" charset="0"/>
                <a:cs typeface="Arial" panose="020B0604020202020204" pitchFamily="34" charset="0"/>
              </a:rPr>
              <a:t> See the teacher’s notes for the quiz questions and answers.</a:t>
            </a:r>
          </a:p>
          <a:p>
            <a:pPr marL="215900" indent="-215900">
              <a:spcBef>
                <a:spcPts val="1500"/>
              </a:spcBef>
              <a:buClr>
                <a:srgbClr val="996017"/>
              </a:buClr>
              <a:buFont typeface="Arial" panose="020B0604020202020204" pitchFamily="34" charset="0"/>
              <a:buChar char="•"/>
            </a:pPr>
            <a:endParaRPr lang="en-GB" dirty="0">
              <a:solidFill>
                <a:srgbClr val="63666A"/>
              </a:solidFill>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C25E1913-DBBD-4578-AC9A-78F4EFAD5781}"/>
              </a:ext>
            </a:extLst>
          </p:cNvPr>
          <p:cNvGrpSpPr/>
          <p:nvPr/>
        </p:nvGrpSpPr>
        <p:grpSpPr>
          <a:xfrm>
            <a:off x="10289309" y="660987"/>
            <a:ext cx="1294146" cy="973849"/>
            <a:chOff x="10289309" y="660987"/>
            <a:chExt cx="1294146" cy="973849"/>
          </a:xfrm>
        </p:grpSpPr>
        <p:sp>
          <p:nvSpPr>
            <p:cNvPr id="5" name="Card 4">
              <a:extLst>
                <a:ext uri="{FF2B5EF4-FFF2-40B4-BE49-F238E27FC236}">
                  <a16:creationId xmlns:a16="http://schemas.microsoft.com/office/drawing/2014/main" id="{69385F3E-5CF6-7B4E-988D-1A87A7456EDE}"/>
                </a:ext>
              </a:extLst>
            </p:cNvPr>
            <p:cNvSpPr/>
            <p:nvPr/>
          </p:nvSpPr>
          <p:spPr>
            <a:xfrm>
              <a:off x="10289309" y="660987"/>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53330C2-2950-314D-ADBC-F9D5E22F1FC9}"/>
                </a:ext>
              </a:extLst>
            </p:cNvPr>
            <p:cNvSpPr txBox="1"/>
            <p:nvPr/>
          </p:nvSpPr>
          <p:spPr>
            <a:xfrm>
              <a:off x="10327310" y="800907"/>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5390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young child using a microscope&#10;&#10;Description automatically generated with low confidence">
            <a:extLst>
              <a:ext uri="{FF2B5EF4-FFF2-40B4-BE49-F238E27FC236}">
                <a16:creationId xmlns:a16="http://schemas.microsoft.com/office/drawing/2014/main" id="{53D42A99-1252-E144-8ED7-A95BCEEE54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64531" y="2609906"/>
            <a:ext cx="4462938" cy="2692400"/>
          </a:xfrm>
          <a:prstGeom prst="rect">
            <a:avLst/>
          </a:prstGeom>
        </p:spPr>
      </p:pic>
      <p:sp>
        <p:nvSpPr>
          <p:cNvPr id="17" name="TextBox 16">
            <a:extLst>
              <a:ext uri="{FF2B5EF4-FFF2-40B4-BE49-F238E27FC236}">
                <a16:creationId xmlns:a16="http://schemas.microsoft.com/office/drawing/2014/main" id="{6B5DC338-F0D8-7044-B71E-3B9A568E6D0D}"/>
              </a:ext>
            </a:extLst>
          </p:cNvPr>
          <p:cNvSpPr txBox="1"/>
          <p:nvPr/>
        </p:nvSpPr>
        <p:spPr>
          <a:xfrm>
            <a:off x="1" y="5527440"/>
            <a:ext cx="12192000" cy="523220"/>
          </a:xfrm>
          <a:prstGeom prst="rect">
            <a:avLst/>
          </a:prstGeom>
          <a:noFill/>
        </p:spPr>
        <p:txBody>
          <a:bodyPr wrap="square" rtlCol="0">
            <a:spAutoFit/>
          </a:bodyPr>
          <a:lstStyle/>
          <a:p>
            <a:pPr algn="ctr"/>
            <a:r>
              <a:rPr lang="en-US" sz="2800" b="1" dirty="0">
                <a:solidFill>
                  <a:srgbClr val="996017"/>
                </a:solidFill>
                <a:latin typeface="Arial" panose="020B0604020202020204" pitchFamily="34" charset="0"/>
                <a:cs typeface="Arial" panose="020B0604020202020204" pitchFamily="34" charset="0"/>
              </a:rPr>
              <a:t>Well Done!</a:t>
            </a:r>
            <a:endParaRPr lang="en-US" sz="2800" dirty="0">
              <a:solidFill>
                <a:srgbClr val="996017"/>
              </a:solidFill>
              <a:latin typeface="Arial" panose="020B0604020202020204" pitchFamily="34" charset="0"/>
              <a:cs typeface="Arial" panose="020B0604020202020204" pitchFamily="34" charset="0"/>
            </a:endParaRPr>
          </a:p>
        </p:txBody>
      </p:sp>
      <p:sp>
        <p:nvSpPr>
          <p:cNvPr id="20" name="Subtitle 2">
            <a:extLst>
              <a:ext uri="{FF2B5EF4-FFF2-40B4-BE49-F238E27FC236}">
                <a16:creationId xmlns:a16="http://schemas.microsoft.com/office/drawing/2014/main" id="{B3DE7F48-1FC4-FD4A-BBA2-138A3A6754E4}"/>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Soneva and iChild. All rights reserved.</a:t>
            </a:r>
          </a:p>
        </p:txBody>
      </p:sp>
      <p:pic>
        <p:nvPicPr>
          <p:cNvPr id="21" name="Picture 20" descr="A picture containing text, clipart&#10;&#10;Description automatically generated">
            <a:extLst>
              <a:ext uri="{FF2B5EF4-FFF2-40B4-BE49-F238E27FC236}">
                <a16:creationId xmlns:a16="http://schemas.microsoft.com/office/drawing/2014/main" id="{1D53602C-8BE6-6E4E-BFF9-8E08903FDB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pic>
        <p:nvPicPr>
          <p:cNvPr id="10" name="Picture 9" descr="Logo&#10;&#10;Description automatically generated">
            <a:extLst>
              <a:ext uri="{FF2B5EF4-FFF2-40B4-BE49-F238E27FC236}">
                <a16:creationId xmlns:a16="http://schemas.microsoft.com/office/drawing/2014/main" id="{A0E7FB7A-0605-DA48-92A8-8C094CDB46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50066" y="648551"/>
            <a:ext cx="2302755" cy="1804070"/>
          </a:xfrm>
          <a:prstGeom prst="rect">
            <a:avLst/>
          </a:prstGeom>
        </p:spPr>
      </p:pic>
    </p:spTree>
    <p:extLst>
      <p:ext uri="{BB962C8B-B14F-4D97-AF65-F5344CB8AC3E}">
        <p14:creationId xmlns:p14="http://schemas.microsoft.com/office/powerpoint/2010/main" val="2618474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bug&#10;&#10;Description automatically generated with medium confidence">
            <a:extLst>
              <a:ext uri="{FF2B5EF4-FFF2-40B4-BE49-F238E27FC236}">
                <a16:creationId xmlns:a16="http://schemas.microsoft.com/office/drawing/2014/main" id="{CAFF43F7-293B-694D-AB9E-166304105E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4949" y="2191339"/>
            <a:ext cx="4150161" cy="2737679"/>
          </a:xfrm>
          <a:prstGeom prst="rect">
            <a:avLst/>
          </a:prstGeom>
        </p:spPr>
      </p:pic>
      <p:sp>
        <p:nvSpPr>
          <p:cNvPr id="5" name="TextBox 4">
            <a:extLst>
              <a:ext uri="{FF2B5EF4-FFF2-40B4-BE49-F238E27FC236}">
                <a16:creationId xmlns:a16="http://schemas.microsoft.com/office/drawing/2014/main" id="{9F6FB5B5-7399-0541-BB00-D899A1F2E341}"/>
              </a:ext>
            </a:extLst>
          </p:cNvPr>
          <p:cNvSpPr txBox="1"/>
          <p:nvPr/>
        </p:nvSpPr>
        <p:spPr>
          <a:xfrm>
            <a:off x="6436892" y="2775817"/>
            <a:ext cx="4432017" cy="1454244"/>
          </a:xfrm>
          <a:prstGeom prst="rect">
            <a:avLst/>
          </a:prstGeom>
          <a:noFill/>
        </p:spPr>
        <p:txBody>
          <a:bodyPr wrap="square" rtlCol="0">
            <a:spAutoFit/>
          </a:bodyPr>
          <a:lstStyle/>
          <a:p>
            <a:pPr>
              <a:spcBef>
                <a:spcPts val="1500"/>
              </a:spcBef>
            </a:pPr>
            <a:r>
              <a:rPr lang="en-GB" sz="1900" b="1" dirty="0">
                <a:solidFill>
                  <a:srgbClr val="63666A"/>
                </a:solidFill>
                <a:latin typeface="Arial" panose="020B0604020202020204" pitchFamily="34" charset="0"/>
                <a:cs typeface="Arial" panose="020B0604020202020204" pitchFamily="34" charset="0"/>
              </a:rPr>
              <a:t>Mosquitoes</a:t>
            </a:r>
            <a:r>
              <a:rPr lang="en-GB" sz="1900" dirty="0">
                <a:solidFill>
                  <a:srgbClr val="63666A"/>
                </a:solidFill>
                <a:latin typeface="Arial" panose="020B0604020202020204" pitchFamily="34" charset="0"/>
                <a:cs typeface="Arial" panose="020B0604020202020204" pitchFamily="34" charset="0"/>
              </a:rPr>
              <a:t> can carry and transmit deadly diseases, which kill up to a million people each year.</a:t>
            </a:r>
          </a:p>
          <a:p>
            <a:pPr>
              <a:spcBef>
                <a:spcPts val="1500"/>
              </a:spcBef>
            </a:pPr>
            <a:r>
              <a:rPr lang="en-GB" sz="1900" dirty="0">
                <a:solidFill>
                  <a:srgbClr val="63666A"/>
                </a:solidFill>
                <a:latin typeface="Arial" panose="020B0604020202020204" pitchFamily="34" charset="0"/>
                <a:cs typeface="Arial" panose="020B0604020202020204" pitchFamily="34" charset="0"/>
              </a:rPr>
              <a:t>Let’s learn more about the mosquito…</a:t>
            </a:r>
            <a:endParaRPr lang="en-US" sz="1900"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951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4802B1B4-3B5D-3747-B7F6-A009C5576844}"/>
              </a:ext>
            </a:extLst>
          </p:cNvPr>
          <p:cNvCxnSpPr>
            <a:cxnSpLocks/>
            <a:stCxn id="80" idx="1"/>
            <a:endCxn id="79" idx="1"/>
          </p:cNvCxnSpPr>
          <p:nvPr/>
        </p:nvCxnSpPr>
        <p:spPr>
          <a:xfrm rot="10800000" flipV="1">
            <a:off x="3396592" y="1479836"/>
            <a:ext cx="415080" cy="1201825"/>
          </a:xfrm>
          <a:prstGeom prst="bentConnector2">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11EEAE94-87F4-0C42-9F17-B20B49B79D8D}"/>
              </a:ext>
            </a:extLst>
          </p:cNvPr>
          <p:cNvCxnSpPr>
            <a:cxnSpLocks/>
            <a:stCxn id="80" idx="3"/>
          </p:cNvCxnSpPr>
          <p:nvPr/>
        </p:nvCxnSpPr>
        <p:spPr>
          <a:xfrm>
            <a:off x="7926962" y="1479837"/>
            <a:ext cx="367777" cy="3480098"/>
          </a:xfrm>
          <a:prstGeom prst="bentConnector2">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0ECCC190-D422-D142-B2FD-0557AFC2F08D}"/>
              </a:ext>
            </a:extLst>
          </p:cNvPr>
          <p:cNvSpPr txBox="1"/>
          <p:nvPr/>
        </p:nvSpPr>
        <p:spPr>
          <a:xfrm>
            <a:off x="0" y="680147"/>
            <a:ext cx="12192000" cy="446276"/>
          </a:xfrm>
          <a:prstGeom prst="rect">
            <a:avLst/>
          </a:prstGeom>
          <a:noFill/>
        </p:spPr>
        <p:txBody>
          <a:bodyPr wrap="square" rtlCol="0">
            <a:spAutoFit/>
          </a:bodyPr>
          <a:lstStyle/>
          <a:p>
            <a:pPr algn="ctr">
              <a:spcBef>
                <a:spcPts val="1000"/>
              </a:spcBef>
            </a:pPr>
            <a:r>
              <a:rPr lang="en-US" sz="2300" b="1" dirty="0">
                <a:solidFill>
                  <a:srgbClr val="996017"/>
                </a:solidFill>
                <a:latin typeface="Arial" panose="020B0604020202020204" pitchFamily="34" charset="0"/>
                <a:cs typeface="Arial" panose="020B0604020202020204" pitchFamily="34" charset="0"/>
              </a:rPr>
              <a:t>Classification of Animals</a:t>
            </a:r>
          </a:p>
        </p:txBody>
      </p:sp>
      <p:pic>
        <p:nvPicPr>
          <p:cNvPr id="12" name="Picture 11" descr="A close up of a spider&#10;&#10;Description automatically generated with medium confidence">
            <a:extLst>
              <a:ext uri="{FF2B5EF4-FFF2-40B4-BE49-F238E27FC236}">
                <a16:creationId xmlns:a16="http://schemas.microsoft.com/office/drawing/2014/main" id="{24C2F6F1-A7EE-0045-B792-0479C9E7C8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05300" y="5539318"/>
            <a:ext cx="533452" cy="584376"/>
          </a:xfrm>
          <a:prstGeom prst="rect">
            <a:avLst/>
          </a:prstGeom>
        </p:spPr>
      </p:pic>
      <p:pic>
        <p:nvPicPr>
          <p:cNvPr id="50" name="Picture 49" descr="A close up of a bug&#10;&#10;Description automatically generated with medium confidence">
            <a:extLst>
              <a:ext uri="{FF2B5EF4-FFF2-40B4-BE49-F238E27FC236}">
                <a16:creationId xmlns:a16="http://schemas.microsoft.com/office/drawing/2014/main" id="{1EF9D4AD-23D2-F446-9909-FEFA0008BF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973761" y="5622597"/>
            <a:ext cx="722024" cy="475052"/>
          </a:xfrm>
          <a:prstGeom prst="rect">
            <a:avLst/>
          </a:prstGeom>
        </p:spPr>
      </p:pic>
      <p:pic>
        <p:nvPicPr>
          <p:cNvPr id="62" name="Picture 61" descr="A red starfish on a white background&#10;&#10;Description automatically generated with medium confidence">
            <a:extLst>
              <a:ext uri="{FF2B5EF4-FFF2-40B4-BE49-F238E27FC236}">
                <a16:creationId xmlns:a16="http://schemas.microsoft.com/office/drawing/2014/main" id="{877E66AA-8D13-B24A-BE3A-70203A619FA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050804" y="2984724"/>
            <a:ext cx="607492" cy="577712"/>
          </a:xfrm>
          <a:prstGeom prst="rect">
            <a:avLst/>
          </a:prstGeom>
        </p:spPr>
      </p:pic>
      <p:sp>
        <p:nvSpPr>
          <p:cNvPr id="13" name="Rectangle 12">
            <a:extLst>
              <a:ext uri="{FF2B5EF4-FFF2-40B4-BE49-F238E27FC236}">
                <a16:creationId xmlns:a16="http://schemas.microsoft.com/office/drawing/2014/main" id="{EB151754-5DA2-E342-A4AB-28BC63A88477}"/>
              </a:ext>
            </a:extLst>
          </p:cNvPr>
          <p:cNvSpPr/>
          <p:nvPr/>
        </p:nvSpPr>
        <p:spPr>
          <a:xfrm>
            <a:off x="2170294" y="1776583"/>
            <a:ext cx="2444014" cy="529261"/>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btitle 2">
            <a:extLst>
              <a:ext uri="{FF2B5EF4-FFF2-40B4-BE49-F238E27FC236}">
                <a16:creationId xmlns:a16="http://schemas.microsoft.com/office/drawing/2014/main" id="{64C4E251-D64C-D44F-B326-D7EAB02586A6}"/>
              </a:ext>
            </a:extLst>
          </p:cNvPr>
          <p:cNvSpPr txBox="1">
            <a:spLocks/>
          </p:cNvSpPr>
          <p:nvPr/>
        </p:nvSpPr>
        <p:spPr>
          <a:xfrm>
            <a:off x="2160151" y="1782104"/>
            <a:ext cx="2444014" cy="35377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500" b="1" dirty="0">
                <a:solidFill>
                  <a:srgbClr val="63666A"/>
                </a:solidFill>
                <a:cs typeface="Calibri"/>
              </a:rPr>
              <a:t>Vertebrates</a:t>
            </a:r>
            <a:br>
              <a:rPr lang="en-US" sz="1200" dirty="0">
                <a:solidFill>
                  <a:srgbClr val="63666A"/>
                </a:solidFill>
                <a:cs typeface="Calibri"/>
              </a:rPr>
            </a:br>
            <a:r>
              <a:rPr lang="en-US" sz="1200" dirty="0">
                <a:solidFill>
                  <a:srgbClr val="63666A"/>
                </a:solidFill>
                <a:cs typeface="Calibri"/>
              </a:rPr>
              <a:t>Animals that do have a backbone</a:t>
            </a:r>
            <a:endParaRPr lang="en-US" sz="1200" dirty="0">
              <a:solidFill>
                <a:srgbClr val="AB710A"/>
              </a:solidFill>
            </a:endParaRPr>
          </a:p>
          <a:p>
            <a:pPr algn="ctr"/>
            <a:endParaRPr lang="en-US" sz="1200" dirty="0">
              <a:cs typeface="Calibri"/>
            </a:endParaRPr>
          </a:p>
        </p:txBody>
      </p:sp>
      <p:cxnSp>
        <p:nvCxnSpPr>
          <p:cNvPr id="16" name="Straight Connector 15">
            <a:extLst>
              <a:ext uri="{FF2B5EF4-FFF2-40B4-BE49-F238E27FC236}">
                <a16:creationId xmlns:a16="http://schemas.microsoft.com/office/drawing/2014/main" id="{D6946496-38AA-2046-8D85-F1AB90E7792E}"/>
              </a:ext>
            </a:extLst>
          </p:cNvPr>
          <p:cNvCxnSpPr>
            <a:cxnSpLocks/>
            <a:stCxn id="110" idx="1"/>
            <a:endCxn id="121" idx="1"/>
          </p:cNvCxnSpPr>
          <p:nvPr/>
        </p:nvCxnSpPr>
        <p:spPr>
          <a:xfrm rot="5400000" flipH="1" flipV="1">
            <a:off x="8296521" y="640273"/>
            <a:ext cx="12700" cy="4082779"/>
          </a:xfrm>
          <a:prstGeom prst="bentConnector3">
            <a:avLst>
              <a:gd name="adj1" fmla="val 1973669"/>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DE81225-435C-524E-8D77-5E67C24DFC9D}"/>
              </a:ext>
            </a:extLst>
          </p:cNvPr>
          <p:cNvCxnSpPr>
            <a:cxnSpLocks/>
          </p:cNvCxnSpPr>
          <p:nvPr/>
        </p:nvCxnSpPr>
        <p:spPr>
          <a:xfrm>
            <a:off x="2616400" y="2431395"/>
            <a:ext cx="0" cy="1476291"/>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sp>
        <p:nvSpPr>
          <p:cNvPr id="57" name="Subtitle 2">
            <a:extLst>
              <a:ext uri="{FF2B5EF4-FFF2-40B4-BE49-F238E27FC236}">
                <a16:creationId xmlns:a16="http://schemas.microsoft.com/office/drawing/2014/main" id="{96D36D47-5F23-7E48-96C3-EAB2C1AA5CFF}"/>
              </a:ext>
            </a:extLst>
          </p:cNvPr>
          <p:cNvSpPr txBox="1">
            <a:spLocks/>
          </p:cNvSpPr>
          <p:nvPr/>
        </p:nvSpPr>
        <p:spPr>
          <a:xfrm>
            <a:off x="1354400" y="2760971"/>
            <a:ext cx="999373" cy="398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Reptiles</a:t>
            </a:r>
            <a:endParaRPr lang="en-US" sz="1200" dirty="0">
              <a:cs typeface="Calibri"/>
            </a:endParaRPr>
          </a:p>
        </p:txBody>
      </p:sp>
      <p:sp>
        <p:nvSpPr>
          <p:cNvPr id="59" name="Rectangle 58">
            <a:extLst>
              <a:ext uri="{FF2B5EF4-FFF2-40B4-BE49-F238E27FC236}">
                <a16:creationId xmlns:a16="http://schemas.microsoft.com/office/drawing/2014/main" id="{4040733A-59D7-4242-9493-44DA2C104E49}"/>
              </a:ext>
            </a:extLst>
          </p:cNvPr>
          <p:cNvSpPr/>
          <p:nvPr/>
        </p:nvSpPr>
        <p:spPr>
          <a:xfrm rot="5400000">
            <a:off x="1376455" y="2659606"/>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F42E3F38-86A9-CB42-B5F5-7F181E7A01BA}"/>
              </a:ext>
            </a:extLst>
          </p:cNvPr>
          <p:cNvSpPr/>
          <p:nvPr/>
        </p:nvSpPr>
        <p:spPr>
          <a:xfrm>
            <a:off x="6531796" y="1776583"/>
            <a:ext cx="3478719" cy="529261"/>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Subtitle 2">
            <a:extLst>
              <a:ext uri="{FF2B5EF4-FFF2-40B4-BE49-F238E27FC236}">
                <a16:creationId xmlns:a16="http://schemas.microsoft.com/office/drawing/2014/main" id="{BD49DA93-3420-6B4D-9A4D-6D8C76255106}"/>
              </a:ext>
            </a:extLst>
          </p:cNvPr>
          <p:cNvSpPr txBox="1">
            <a:spLocks/>
          </p:cNvSpPr>
          <p:nvPr/>
        </p:nvSpPr>
        <p:spPr>
          <a:xfrm>
            <a:off x="6521653" y="1775550"/>
            <a:ext cx="3488861" cy="5369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500" b="1" dirty="0">
                <a:solidFill>
                  <a:srgbClr val="63666A"/>
                </a:solidFill>
                <a:cs typeface="Calibri"/>
              </a:rPr>
              <a:t>Invertebrates</a:t>
            </a:r>
            <a:br>
              <a:rPr lang="en-US" sz="1200" dirty="0">
                <a:solidFill>
                  <a:srgbClr val="63666A"/>
                </a:solidFill>
                <a:cs typeface="Calibri"/>
              </a:rPr>
            </a:br>
            <a:r>
              <a:rPr lang="en-US" sz="1200" dirty="0">
                <a:solidFill>
                  <a:srgbClr val="63666A"/>
                </a:solidFill>
                <a:cs typeface="Calibri"/>
              </a:rPr>
              <a:t>Animals that do not have a backbone</a:t>
            </a:r>
            <a:endParaRPr lang="en-US" sz="1200" dirty="0">
              <a:solidFill>
                <a:srgbClr val="AB710A"/>
              </a:solidFill>
            </a:endParaRPr>
          </a:p>
          <a:p>
            <a:pPr algn="ctr"/>
            <a:endParaRPr lang="en-US" sz="1200" dirty="0">
              <a:cs typeface="Calibri"/>
            </a:endParaRPr>
          </a:p>
        </p:txBody>
      </p:sp>
      <p:sp>
        <p:nvSpPr>
          <p:cNvPr id="79" name="Rectangle 78">
            <a:extLst>
              <a:ext uri="{FF2B5EF4-FFF2-40B4-BE49-F238E27FC236}">
                <a16:creationId xmlns:a16="http://schemas.microsoft.com/office/drawing/2014/main" id="{517F9F44-5097-094E-B3A9-D4764F83F6D1}"/>
              </a:ext>
            </a:extLst>
          </p:cNvPr>
          <p:cNvSpPr/>
          <p:nvPr/>
        </p:nvSpPr>
        <p:spPr>
          <a:xfrm rot="5400000">
            <a:off x="2918961" y="2659606"/>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Subtitle 2">
            <a:extLst>
              <a:ext uri="{FF2B5EF4-FFF2-40B4-BE49-F238E27FC236}">
                <a16:creationId xmlns:a16="http://schemas.microsoft.com/office/drawing/2014/main" id="{0D79FBBF-4075-6548-8A13-02D2656BF189}"/>
              </a:ext>
            </a:extLst>
          </p:cNvPr>
          <p:cNvSpPr txBox="1">
            <a:spLocks/>
          </p:cNvSpPr>
          <p:nvPr/>
        </p:nvSpPr>
        <p:spPr>
          <a:xfrm>
            <a:off x="4433675" y="2760971"/>
            <a:ext cx="999373" cy="398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Amphibians</a:t>
            </a:r>
            <a:endParaRPr lang="en-US" sz="800" dirty="0">
              <a:cs typeface="Calibri"/>
            </a:endParaRPr>
          </a:p>
        </p:txBody>
      </p:sp>
      <p:sp>
        <p:nvSpPr>
          <p:cNvPr id="84" name="Rectangle 83">
            <a:extLst>
              <a:ext uri="{FF2B5EF4-FFF2-40B4-BE49-F238E27FC236}">
                <a16:creationId xmlns:a16="http://schemas.microsoft.com/office/drawing/2014/main" id="{04787C16-9F22-2146-9CF5-D5F815868CD9}"/>
              </a:ext>
            </a:extLst>
          </p:cNvPr>
          <p:cNvSpPr/>
          <p:nvPr/>
        </p:nvSpPr>
        <p:spPr>
          <a:xfrm rot="5400000">
            <a:off x="4455730" y="2659606"/>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Connector 84">
            <a:extLst>
              <a:ext uri="{FF2B5EF4-FFF2-40B4-BE49-F238E27FC236}">
                <a16:creationId xmlns:a16="http://schemas.microsoft.com/office/drawing/2014/main" id="{EFB650EC-316D-6440-9B47-E52F6073D328}"/>
              </a:ext>
            </a:extLst>
          </p:cNvPr>
          <p:cNvCxnSpPr>
            <a:cxnSpLocks/>
          </p:cNvCxnSpPr>
          <p:nvPr/>
        </p:nvCxnSpPr>
        <p:spPr>
          <a:xfrm>
            <a:off x="4166500" y="2434793"/>
            <a:ext cx="0" cy="1508922"/>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sp>
        <p:nvSpPr>
          <p:cNvPr id="97" name="Rectangle 96">
            <a:extLst>
              <a:ext uri="{FF2B5EF4-FFF2-40B4-BE49-F238E27FC236}">
                <a16:creationId xmlns:a16="http://schemas.microsoft.com/office/drawing/2014/main" id="{9EEB6D8E-93AA-ED4B-B848-45EF698D37A2}"/>
              </a:ext>
            </a:extLst>
          </p:cNvPr>
          <p:cNvSpPr/>
          <p:nvPr/>
        </p:nvSpPr>
        <p:spPr>
          <a:xfrm rot="5400000">
            <a:off x="2139126" y="3807495"/>
            <a:ext cx="955261" cy="999372"/>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BBF88EB7-7E35-7344-A799-5B4C21D3D43F}"/>
              </a:ext>
            </a:extLst>
          </p:cNvPr>
          <p:cNvSpPr/>
          <p:nvPr/>
        </p:nvSpPr>
        <p:spPr>
          <a:xfrm rot="5400000">
            <a:off x="3688869" y="3792710"/>
            <a:ext cx="955261" cy="999372"/>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6" name="Straight Connector 105">
            <a:extLst>
              <a:ext uri="{FF2B5EF4-FFF2-40B4-BE49-F238E27FC236}">
                <a16:creationId xmlns:a16="http://schemas.microsoft.com/office/drawing/2014/main" id="{04FA936E-EDE3-4848-AFF9-F83D568A993D}"/>
              </a:ext>
            </a:extLst>
          </p:cNvPr>
          <p:cNvCxnSpPr>
            <a:cxnSpLocks/>
          </p:cNvCxnSpPr>
          <p:nvPr/>
        </p:nvCxnSpPr>
        <p:spPr>
          <a:xfrm>
            <a:off x="6935803" y="2431395"/>
            <a:ext cx="0" cy="1476291"/>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1403029E-3A35-C945-B2BA-BA6608997308}"/>
              </a:ext>
            </a:extLst>
          </p:cNvPr>
          <p:cNvCxnSpPr>
            <a:cxnSpLocks/>
          </p:cNvCxnSpPr>
          <p:nvPr/>
        </p:nvCxnSpPr>
        <p:spPr>
          <a:xfrm>
            <a:off x="7601091" y="2411734"/>
            <a:ext cx="0" cy="280382"/>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sp>
        <p:nvSpPr>
          <p:cNvPr id="108" name="Subtitle 2">
            <a:extLst>
              <a:ext uri="{FF2B5EF4-FFF2-40B4-BE49-F238E27FC236}">
                <a16:creationId xmlns:a16="http://schemas.microsoft.com/office/drawing/2014/main" id="{063AE740-C40D-B94A-867A-D22A85735147}"/>
              </a:ext>
            </a:extLst>
          </p:cNvPr>
          <p:cNvSpPr txBox="1">
            <a:spLocks/>
          </p:cNvSpPr>
          <p:nvPr/>
        </p:nvSpPr>
        <p:spPr>
          <a:xfrm>
            <a:off x="5755445" y="2760971"/>
            <a:ext cx="999373" cy="20633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Protozoa</a:t>
            </a:r>
            <a:endParaRPr lang="en-US" sz="1200" dirty="0">
              <a:cs typeface="Calibri"/>
            </a:endParaRPr>
          </a:p>
        </p:txBody>
      </p:sp>
      <p:sp>
        <p:nvSpPr>
          <p:cNvPr id="110" name="Rectangle 109">
            <a:extLst>
              <a:ext uri="{FF2B5EF4-FFF2-40B4-BE49-F238E27FC236}">
                <a16:creationId xmlns:a16="http://schemas.microsoft.com/office/drawing/2014/main" id="{B8A1ADB0-F2C4-704C-A925-1385628EA274}"/>
              </a:ext>
            </a:extLst>
          </p:cNvPr>
          <p:cNvSpPr/>
          <p:nvPr/>
        </p:nvSpPr>
        <p:spPr>
          <a:xfrm rot="5400000">
            <a:off x="5777501" y="2659606"/>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Subtitle 2">
            <a:extLst>
              <a:ext uri="{FF2B5EF4-FFF2-40B4-BE49-F238E27FC236}">
                <a16:creationId xmlns:a16="http://schemas.microsoft.com/office/drawing/2014/main" id="{328DB0A9-1E37-8E45-8A40-41DEE602AFEF}"/>
              </a:ext>
            </a:extLst>
          </p:cNvPr>
          <p:cNvSpPr txBox="1">
            <a:spLocks/>
          </p:cNvSpPr>
          <p:nvPr/>
        </p:nvSpPr>
        <p:spPr>
          <a:xfrm>
            <a:off x="7118050" y="2760972"/>
            <a:ext cx="999373" cy="24782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Flatworms</a:t>
            </a:r>
            <a:endParaRPr lang="en-US" sz="1200" dirty="0">
              <a:cs typeface="Calibri"/>
            </a:endParaRPr>
          </a:p>
        </p:txBody>
      </p:sp>
      <p:sp>
        <p:nvSpPr>
          <p:cNvPr id="112" name="Rectangle 111">
            <a:extLst>
              <a:ext uri="{FF2B5EF4-FFF2-40B4-BE49-F238E27FC236}">
                <a16:creationId xmlns:a16="http://schemas.microsoft.com/office/drawing/2014/main" id="{4D9D4B7D-9242-4C4D-A867-A04A76F2DDC5}"/>
              </a:ext>
            </a:extLst>
          </p:cNvPr>
          <p:cNvSpPr/>
          <p:nvPr/>
        </p:nvSpPr>
        <p:spPr>
          <a:xfrm rot="5400000">
            <a:off x="7140105" y="2659606"/>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3" name="Straight Connector 112">
            <a:extLst>
              <a:ext uri="{FF2B5EF4-FFF2-40B4-BE49-F238E27FC236}">
                <a16:creationId xmlns:a16="http://schemas.microsoft.com/office/drawing/2014/main" id="{515896B6-8406-8E4B-8C7C-29106D20A939}"/>
              </a:ext>
            </a:extLst>
          </p:cNvPr>
          <p:cNvCxnSpPr>
            <a:cxnSpLocks/>
          </p:cNvCxnSpPr>
          <p:nvPr/>
        </p:nvCxnSpPr>
        <p:spPr>
          <a:xfrm>
            <a:off x="8962330" y="2411734"/>
            <a:ext cx="0" cy="280382"/>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sp>
        <p:nvSpPr>
          <p:cNvPr id="114" name="Subtitle 2">
            <a:extLst>
              <a:ext uri="{FF2B5EF4-FFF2-40B4-BE49-F238E27FC236}">
                <a16:creationId xmlns:a16="http://schemas.microsoft.com/office/drawing/2014/main" id="{DC1FC436-2738-5347-B86F-E062794C0E48}"/>
              </a:ext>
            </a:extLst>
          </p:cNvPr>
          <p:cNvSpPr txBox="1">
            <a:spLocks/>
          </p:cNvSpPr>
          <p:nvPr/>
        </p:nvSpPr>
        <p:spPr>
          <a:xfrm>
            <a:off x="8479289" y="2705595"/>
            <a:ext cx="999373" cy="398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100" b="1" dirty="0" err="1">
                <a:solidFill>
                  <a:srgbClr val="63666A"/>
                </a:solidFill>
                <a:cs typeface="Calibri"/>
              </a:rPr>
              <a:t>Annolid</a:t>
            </a:r>
            <a:br>
              <a:rPr lang="en-US" sz="1100" b="1" dirty="0">
                <a:solidFill>
                  <a:srgbClr val="63666A"/>
                </a:solidFill>
                <a:cs typeface="Calibri"/>
              </a:rPr>
            </a:br>
            <a:r>
              <a:rPr lang="en-US" sz="1100" b="1" dirty="0">
                <a:solidFill>
                  <a:srgbClr val="63666A"/>
                </a:solidFill>
                <a:cs typeface="Calibri"/>
              </a:rPr>
              <a:t>Worms</a:t>
            </a:r>
            <a:endParaRPr lang="en-US" sz="1100" dirty="0">
              <a:cs typeface="Calibri"/>
            </a:endParaRPr>
          </a:p>
        </p:txBody>
      </p:sp>
      <p:sp>
        <p:nvSpPr>
          <p:cNvPr id="115" name="Rectangle 114">
            <a:extLst>
              <a:ext uri="{FF2B5EF4-FFF2-40B4-BE49-F238E27FC236}">
                <a16:creationId xmlns:a16="http://schemas.microsoft.com/office/drawing/2014/main" id="{A9DAAFA9-5B08-1347-95A4-5D30DBC7CD1C}"/>
              </a:ext>
            </a:extLst>
          </p:cNvPr>
          <p:cNvSpPr/>
          <p:nvPr/>
        </p:nvSpPr>
        <p:spPr>
          <a:xfrm rot="5400000">
            <a:off x="8501343" y="2659606"/>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a:extLst>
              <a:ext uri="{FF2B5EF4-FFF2-40B4-BE49-F238E27FC236}">
                <a16:creationId xmlns:a16="http://schemas.microsoft.com/office/drawing/2014/main" id="{DAC864B3-555E-3244-9918-E2A3E91EA9F6}"/>
              </a:ext>
            </a:extLst>
          </p:cNvPr>
          <p:cNvSpPr/>
          <p:nvPr/>
        </p:nvSpPr>
        <p:spPr>
          <a:xfrm rot="5400000">
            <a:off x="6458530" y="3813559"/>
            <a:ext cx="955261" cy="999372"/>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a:extLst>
              <a:ext uri="{FF2B5EF4-FFF2-40B4-BE49-F238E27FC236}">
                <a16:creationId xmlns:a16="http://schemas.microsoft.com/office/drawing/2014/main" id="{C3B13120-3263-B84D-8A5F-CD9F0C25E22F}"/>
              </a:ext>
            </a:extLst>
          </p:cNvPr>
          <p:cNvSpPr/>
          <p:nvPr/>
        </p:nvSpPr>
        <p:spPr>
          <a:xfrm rot="5400000">
            <a:off x="7826201" y="3798775"/>
            <a:ext cx="955261" cy="999372"/>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Subtitle 2">
            <a:extLst>
              <a:ext uri="{FF2B5EF4-FFF2-40B4-BE49-F238E27FC236}">
                <a16:creationId xmlns:a16="http://schemas.microsoft.com/office/drawing/2014/main" id="{9355CDBF-609F-C84E-AC29-9DB8173204FB}"/>
              </a:ext>
            </a:extLst>
          </p:cNvPr>
          <p:cNvSpPr txBox="1">
            <a:spLocks/>
          </p:cNvSpPr>
          <p:nvPr/>
        </p:nvSpPr>
        <p:spPr>
          <a:xfrm>
            <a:off x="9838225" y="2760971"/>
            <a:ext cx="999373" cy="24783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100" b="1" dirty="0">
                <a:solidFill>
                  <a:srgbClr val="63666A"/>
                </a:solidFill>
                <a:cs typeface="Calibri"/>
              </a:rPr>
              <a:t>Echinoderms</a:t>
            </a:r>
            <a:endParaRPr lang="en-US" sz="1100" dirty="0">
              <a:cs typeface="Calibri"/>
            </a:endParaRPr>
          </a:p>
        </p:txBody>
      </p:sp>
      <p:sp>
        <p:nvSpPr>
          <p:cNvPr id="121" name="Rectangle 120">
            <a:extLst>
              <a:ext uri="{FF2B5EF4-FFF2-40B4-BE49-F238E27FC236}">
                <a16:creationId xmlns:a16="http://schemas.microsoft.com/office/drawing/2014/main" id="{EDE93C2C-CD72-B840-8F93-93AEE030C0C0}"/>
              </a:ext>
            </a:extLst>
          </p:cNvPr>
          <p:cNvSpPr/>
          <p:nvPr/>
        </p:nvSpPr>
        <p:spPr>
          <a:xfrm rot="5400000">
            <a:off x="9860280" y="2659606"/>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2" name="Straight Connector 121">
            <a:extLst>
              <a:ext uri="{FF2B5EF4-FFF2-40B4-BE49-F238E27FC236}">
                <a16:creationId xmlns:a16="http://schemas.microsoft.com/office/drawing/2014/main" id="{CB582B23-8924-E448-BB72-3970214BF56E}"/>
              </a:ext>
            </a:extLst>
          </p:cNvPr>
          <p:cNvCxnSpPr>
            <a:cxnSpLocks/>
            <a:endCxn id="123" idx="1"/>
          </p:cNvCxnSpPr>
          <p:nvPr/>
        </p:nvCxnSpPr>
        <p:spPr>
          <a:xfrm flipH="1">
            <a:off x="9658440" y="2431395"/>
            <a:ext cx="1" cy="1389436"/>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sp>
        <p:nvSpPr>
          <p:cNvPr id="123" name="Rectangle 122">
            <a:extLst>
              <a:ext uri="{FF2B5EF4-FFF2-40B4-BE49-F238E27FC236}">
                <a16:creationId xmlns:a16="http://schemas.microsoft.com/office/drawing/2014/main" id="{F8C89145-D070-1049-A976-495EEB0F9511}"/>
              </a:ext>
            </a:extLst>
          </p:cNvPr>
          <p:cNvSpPr/>
          <p:nvPr/>
        </p:nvSpPr>
        <p:spPr>
          <a:xfrm rot="5400000">
            <a:off x="9180810" y="3798775"/>
            <a:ext cx="955261" cy="999372"/>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Subtitle 2">
            <a:extLst>
              <a:ext uri="{FF2B5EF4-FFF2-40B4-BE49-F238E27FC236}">
                <a16:creationId xmlns:a16="http://schemas.microsoft.com/office/drawing/2014/main" id="{41F58B09-58D7-A44D-8F61-B440099C7B8E}"/>
              </a:ext>
            </a:extLst>
          </p:cNvPr>
          <p:cNvSpPr txBox="1">
            <a:spLocks/>
          </p:cNvSpPr>
          <p:nvPr/>
        </p:nvSpPr>
        <p:spPr>
          <a:xfrm>
            <a:off x="7804146" y="3909682"/>
            <a:ext cx="989229" cy="86033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100" b="1" dirty="0">
                <a:solidFill>
                  <a:srgbClr val="63666A"/>
                </a:solidFill>
                <a:cs typeface="Calibri"/>
              </a:rPr>
              <a:t>Arthropods</a:t>
            </a:r>
          </a:p>
          <a:p>
            <a:pPr marL="0" indent="0" algn="ctr">
              <a:lnSpc>
                <a:spcPct val="100000"/>
              </a:lnSpc>
              <a:spcBef>
                <a:spcPts val="200"/>
              </a:spcBef>
              <a:buNone/>
            </a:pPr>
            <a:r>
              <a:rPr lang="en-US" sz="1000" dirty="0">
                <a:solidFill>
                  <a:srgbClr val="63666A"/>
                </a:solidFill>
                <a:cs typeface="Calibri"/>
              </a:rPr>
              <a:t>Hard external skeleton and jointed limbs</a:t>
            </a:r>
            <a:endParaRPr lang="en-US" sz="1000" dirty="0">
              <a:cs typeface="Calibri"/>
            </a:endParaRPr>
          </a:p>
        </p:txBody>
      </p:sp>
      <p:cxnSp>
        <p:nvCxnSpPr>
          <p:cNvPr id="142" name="Straight Connector 141">
            <a:extLst>
              <a:ext uri="{FF2B5EF4-FFF2-40B4-BE49-F238E27FC236}">
                <a16:creationId xmlns:a16="http://schemas.microsoft.com/office/drawing/2014/main" id="{638EE44F-AE96-BD45-A3D6-90221D6BD7FE}"/>
              </a:ext>
            </a:extLst>
          </p:cNvPr>
          <p:cNvCxnSpPr>
            <a:cxnSpLocks/>
            <a:stCxn id="147" idx="1"/>
            <a:endCxn id="155" idx="1"/>
          </p:cNvCxnSpPr>
          <p:nvPr/>
        </p:nvCxnSpPr>
        <p:spPr>
          <a:xfrm rot="5400000" flipH="1" flipV="1">
            <a:off x="8296521" y="3194867"/>
            <a:ext cx="12700" cy="4082779"/>
          </a:xfrm>
          <a:prstGeom prst="bentConnector3">
            <a:avLst>
              <a:gd name="adj1" fmla="val 1973669"/>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E7476132-2927-674E-BFC6-400AB68C1598}"/>
              </a:ext>
            </a:extLst>
          </p:cNvPr>
          <p:cNvCxnSpPr>
            <a:cxnSpLocks/>
          </p:cNvCxnSpPr>
          <p:nvPr/>
        </p:nvCxnSpPr>
        <p:spPr>
          <a:xfrm>
            <a:off x="7601091" y="4966329"/>
            <a:ext cx="0" cy="280382"/>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sp>
        <p:nvSpPr>
          <p:cNvPr id="145" name="Subtitle 2">
            <a:extLst>
              <a:ext uri="{FF2B5EF4-FFF2-40B4-BE49-F238E27FC236}">
                <a16:creationId xmlns:a16="http://schemas.microsoft.com/office/drawing/2014/main" id="{94E6139B-46FA-3844-A997-AC98F9DE4254}"/>
              </a:ext>
            </a:extLst>
          </p:cNvPr>
          <p:cNvSpPr txBox="1">
            <a:spLocks/>
          </p:cNvSpPr>
          <p:nvPr/>
        </p:nvSpPr>
        <p:spPr>
          <a:xfrm>
            <a:off x="5755445" y="5315566"/>
            <a:ext cx="999373" cy="398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Arachnid</a:t>
            </a:r>
            <a:endParaRPr lang="en-US" sz="1200" dirty="0">
              <a:cs typeface="Calibri"/>
            </a:endParaRPr>
          </a:p>
        </p:txBody>
      </p:sp>
      <p:sp>
        <p:nvSpPr>
          <p:cNvPr id="147" name="Rectangle 146">
            <a:extLst>
              <a:ext uri="{FF2B5EF4-FFF2-40B4-BE49-F238E27FC236}">
                <a16:creationId xmlns:a16="http://schemas.microsoft.com/office/drawing/2014/main" id="{650A3690-9843-C84B-BA58-4DF266E00827}"/>
              </a:ext>
            </a:extLst>
          </p:cNvPr>
          <p:cNvSpPr/>
          <p:nvPr/>
        </p:nvSpPr>
        <p:spPr>
          <a:xfrm rot="5400000">
            <a:off x="5777501" y="5214200"/>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Subtitle 2">
            <a:extLst>
              <a:ext uri="{FF2B5EF4-FFF2-40B4-BE49-F238E27FC236}">
                <a16:creationId xmlns:a16="http://schemas.microsoft.com/office/drawing/2014/main" id="{63EF4B87-3841-604F-9018-AD7DE08B334D}"/>
              </a:ext>
            </a:extLst>
          </p:cNvPr>
          <p:cNvSpPr txBox="1">
            <a:spLocks/>
          </p:cNvSpPr>
          <p:nvPr/>
        </p:nvSpPr>
        <p:spPr>
          <a:xfrm>
            <a:off x="7118050" y="5315566"/>
            <a:ext cx="999373" cy="398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Crustaceans</a:t>
            </a:r>
            <a:endParaRPr lang="en-US" sz="1200" dirty="0">
              <a:cs typeface="Calibri"/>
            </a:endParaRPr>
          </a:p>
        </p:txBody>
      </p:sp>
      <p:sp>
        <p:nvSpPr>
          <p:cNvPr id="149" name="Rectangle 148">
            <a:extLst>
              <a:ext uri="{FF2B5EF4-FFF2-40B4-BE49-F238E27FC236}">
                <a16:creationId xmlns:a16="http://schemas.microsoft.com/office/drawing/2014/main" id="{50AADC37-A5DB-3949-9F16-D2E92DE60F25}"/>
              </a:ext>
            </a:extLst>
          </p:cNvPr>
          <p:cNvSpPr/>
          <p:nvPr/>
        </p:nvSpPr>
        <p:spPr>
          <a:xfrm rot="5400000">
            <a:off x="7140105" y="5214200"/>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0" name="Straight Connector 149">
            <a:extLst>
              <a:ext uri="{FF2B5EF4-FFF2-40B4-BE49-F238E27FC236}">
                <a16:creationId xmlns:a16="http://schemas.microsoft.com/office/drawing/2014/main" id="{6E814D35-D094-0A49-8703-C3A0C07AFC93}"/>
              </a:ext>
            </a:extLst>
          </p:cNvPr>
          <p:cNvCxnSpPr>
            <a:cxnSpLocks/>
          </p:cNvCxnSpPr>
          <p:nvPr/>
        </p:nvCxnSpPr>
        <p:spPr>
          <a:xfrm>
            <a:off x="8962330" y="4966329"/>
            <a:ext cx="0" cy="280382"/>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C149AF86-C20F-8046-AD25-1005834BE193}"/>
              </a:ext>
            </a:extLst>
          </p:cNvPr>
          <p:cNvGrpSpPr/>
          <p:nvPr/>
        </p:nvGrpSpPr>
        <p:grpSpPr>
          <a:xfrm>
            <a:off x="8479288" y="5236256"/>
            <a:ext cx="999374" cy="955261"/>
            <a:chOff x="8708984" y="5087734"/>
            <a:chExt cx="1095691" cy="1047327"/>
          </a:xfrm>
        </p:grpSpPr>
        <p:sp>
          <p:nvSpPr>
            <p:cNvPr id="152" name="Rectangle 151">
              <a:extLst>
                <a:ext uri="{FF2B5EF4-FFF2-40B4-BE49-F238E27FC236}">
                  <a16:creationId xmlns:a16="http://schemas.microsoft.com/office/drawing/2014/main" id="{87BBC007-99B0-1343-B4F8-7E99ED985842}"/>
                </a:ext>
              </a:extLst>
            </p:cNvPr>
            <p:cNvSpPr/>
            <p:nvPr/>
          </p:nvSpPr>
          <p:spPr>
            <a:xfrm rot="5400000">
              <a:off x="8733165" y="5063553"/>
              <a:ext cx="1047327" cy="1095689"/>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49" name="Picture 48" descr="A picture containing insect, orange&#10;&#10;Description automatically generated">
              <a:extLst>
                <a:ext uri="{FF2B5EF4-FFF2-40B4-BE49-F238E27FC236}">
                  <a16:creationId xmlns:a16="http://schemas.microsoft.com/office/drawing/2014/main" id="{0BDF6B7C-66D6-B946-B7E9-04A63D8D661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014913" y="5448595"/>
              <a:ext cx="483829" cy="547613"/>
            </a:xfrm>
            <a:prstGeom prst="rect">
              <a:avLst/>
            </a:prstGeom>
          </p:spPr>
        </p:pic>
        <p:sp>
          <p:nvSpPr>
            <p:cNvPr id="151" name="Subtitle 2">
              <a:extLst>
                <a:ext uri="{FF2B5EF4-FFF2-40B4-BE49-F238E27FC236}">
                  <a16:creationId xmlns:a16="http://schemas.microsoft.com/office/drawing/2014/main" id="{C9B3453C-EC42-F24D-B5D5-DC7CE952B14B}"/>
                </a:ext>
              </a:extLst>
            </p:cNvPr>
            <p:cNvSpPr txBox="1">
              <a:spLocks/>
            </p:cNvSpPr>
            <p:nvPr/>
          </p:nvSpPr>
          <p:spPr>
            <a:xfrm>
              <a:off x="8708985" y="5174689"/>
              <a:ext cx="1095690" cy="43676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Insects</a:t>
              </a:r>
              <a:endParaRPr lang="en-US" sz="1200" dirty="0">
                <a:cs typeface="Calibri"/>
              </a:endParaRPr>
            </a:p>
          </p:txBody>
        </p:sp>
      </p:grpSp>
      <p:sp>
        <p:nvSpPr>
          <p:cNvPr id="154" name="Subtitle 2">
            <a:extLst>
              <a:ext uri="{FF2B5EF4-FFF2-40B4-BE49-F238E27FC236}">
                <a16:creationId xmlns:a16="http://schemas.microsoft.com/office/drawing/2014/main" id="{586CDB3D-FE6C-6344-B330-297F304BDDC6}"/>
              </a:ext>
            </a:extLst>
          </p:cNvPr>
          <p:cNvSpPr txBox="1">
            <a:spLocks/>
          </p:cNvSpPr>
          <p:nvPr/>
        </p:nvSpPr>
        <p:spPr>
          <a:xfrm>
            <a:off x="9838225" y="5315566"/>
            <a:ext cx="999373" cy="398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Myriapods</a:t>
            </a:r>
            <a:endParaRPr lang="en-US" sz="1200" dirty="0">
              <a:cs typeface="Calibri"/>
            </a:endParaRPr>
          </a:p>
        </p:txBody>
      </p:sp>
      <p:sp>
        <p:nvSpPr>
          <p:cNvPr id="155" name="Rectangle 154">
            <a:extLst>
              <a:ext uri="{FF2B5EF4-FFF2-40B4-BE49-F238E27FC236}">
                <a16:creationId xmlns:a16="http://schemas.microsoft.com/office/drawing/2014/main" id="{A7A59E60-A3F4-5843-A27C-2D9FC0FC8B16}"/>
              </a:ext>
            </a:extLst>
          </p:cNvPr>
          <p:cNvSpPr/>
          <p:nvPr/>
        </p:nvSpPr>
        <p:spPr>
          <a:xfrm rot="5400000">
            <a:off x="9860280" y="5214200"/>
            <a:ext cx="955261" cy="999372"/>
          </a:xfrm>
          <a:prstGeom prst="rect">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Subtitle 2">
            <a:extLst>
              <a:ext uri="{FF2B5EF4-FFF2-40B4-BE49-F238E27FC236}">
                <a16:creationId xmlns:a16="http://schemas.microsoft.com/office/drawing/2014/main" id="{E0D18802-E745-0F41-90AF-B85C54CCD12B}"/>
              </a:ext>
            </a:extLst>
          </p:cNvPr>
          <p:cNvSpPr txBox="1">
            <a:spLocks/>
          </p:cNvSpPr>
          <p:nvPr/>
        </p:nvSpPr>
        <p:spPr>
          <a:xfrm>
            <a:off x="6438422" y="3897077"/>
            <a:ext cx="999373" cy="24101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Cnidarian</a:t>
            </a:r>
            <a:endParaRPr lang="en-US" sz="1200" dirty="0">
              <a:cs typeface="Calibri"/>
            </a:endParaRPr>
          </a:p>
        </p:txBody>
      </p:sp>
      <p:sp>
        <p:nvSpPr>
          <p:cNvPr id="161" name="Subtitle 2">
            <a:extLst>
              <a:ext uri="{FF2B5EF4-FFF2-40B4-BE49-F238E27FC236}">
                <a16:creationId xmlns:a16="http://schemas.microsoft.com/office/drawing/2014/main" id="{CA634506-6AF1-5342-AA17-DF9F00FAE674}"/>
              </a:ext>
            </a:extLst>
          </p:cNvPr>
          <p:cNvSpPr txBox="1">
            <a:spLocks/>
          </p:cNvSpPr>
          <p:nvPr/>
        </p:nvSpPr>
        <p:spPr>
          <a:xfrm>
            <a:off x="9157193" y="3897077"/>
            <a:ext cx="999373" cy="24102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err="1">
                <a:solidFill>
                  <a:srgbClr val="63666A"/>
                </a:solidFill>
                <a:cs typeface="Calibri"/>
              </a:rPr>
              <a:t>Molluscs</a:t>
            </a:r>
            <a:endParaRPr lang="en-US" sz="1200" dirty="0">
              <a:cs typeface="Calibri"/>
            </a:endParaRPr>
          </a:p>
        </p:txBody>
      </p:sp>
      <p:pic>
        <p:nvPicPr>
          <p:cNvPr id="15" name="Picture 14" descr="A picture containing invertebrate, mollusk, snail&#10;&#10;Description automatically generated">
            <a:extLst>
              <a:ext uri="{FF2B5EF4-FFF2-40B4-BE49-F238E27FC236}">
                <a16:creationId xmlns:a16="http://schemas.microsoft.com/office/drawing/2014/main" id="{4867B02B-3346-5F43-B851-CE35697F297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64755" y="4222053"/>
            <a:ext cx="742436" cy="424066"/>
          </a:xfrm>
          <a:prstGeom prst="rect">
            <a:avLst/>
          </a:prstGeom>
        </p:spPr>
      </p:pic>
      <p:pic>
        <p:nvPicPr>
          <p:cNvPr id="162" name="Picture 161" descr="Icon&#10;&#10;Description automatically generated with low confidence">
            <a:extLst>
              <a:ext uri="{FF2B5EF4-FFF2-40B4-BE49-F238E27FC236}">
                <a16:creationId xmlns:a16="http://schemas.microsoft.com/office/drawing/2014/main" id="{1BA9D4A9-ABCA-7648-9AD6-672BD90FEBF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05300" y="3071642"/>
            <a:ext cx="418905" cy="426750"/>
          </a:xfrm>
          <a:prstGeom prst="rect">
            <a:avLst/>
          </a:prstGeom>
        </p:spPr>
      </p:pic>
      <p:pic>
        <p:nvPicPr>
          <p:cNvPr id="163" name="Picture 162" descr="A close-up of a pickle&#10;&#10;Description automatically generated with low confidence">
            <a:extLst>
              <a:ext uri="{FF2B5EF4-FFF2-40B4-BE49-F238E27FC236}">
                <a16:creationId xmlns:a16="http://schemas.microsoft.com/office/drawing/2014/main" id="{D8FDBBAB-0903-9040-A712-DE26073E083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254146" y="3026219"/>
            <a:ext cx="672815" cy="495329"/>
          </a:xfrm>
          <a:prstGeom prst="rect">
            <a:avLst/>
          </a:prstGeom>
        </p:spPr>
      </p:pic>
      <p:pic>
        <p:nvPicPr>
          <p:cNvPr id="164" name="Picture 163" descr="A picture containing invertebrate, worm&#10;&#10;Description automatically generated">
            <a:extLst>
              <a:ext uri="{FF2B5EF4-FFF2-40B4-BE49-F238E27FC236}">
                <a16:creationId xmlns:a16="http://schemas.microsoft.com/office/drawing/2014/main" id="{C91C2792-DBF9-DB45-BA03-F98501D10F3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571056" y="3099976"/>
            <a:ext cx="818936" cy="515253"/>
          </a:xfrm>
          <a:prstGeom prst="rect">
            <a:avLst/>
          </a:prstGeom>
        </p:spPr>
      </p:pic>
      <p:pic>
        <p:nvPicPr>
          <p:cNvPr id="165" name="Picture 164" descr="A picture containing stack&#10;&#10;Description automatically generated">
            <a:extLst>
              <a:ext uri="{FF2B5EF4-FFF2-40B4-BE49-F238E27FC236}">
                <a16:creationId xmlns:a16="http://schemas.microsoft.com/office/drawing/2014/main" id="{82849886-A1F3-3944-BA61-C7EF702C9B43}"/>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6637730" y="4191708"/>
            <a:ext cx="634637" cy="447287"/>
          </a:xfrm>
          <a:prstGeom prst="rect">
            <a:avLst/>
          </a:prstGeom>
        </p:spPr>
      </p:pic>
      <p:pic>
        <p:nvPicPr>
          <p:cNvPr id="166" name="Picture 165" descr="A close-up of a crab&#10;&#10;Description automatically generated">
            <a:extLst>
              <a:ext uri="{FF2B5EF4-FFF2-40B4-BE49-F238E27FC236}">
                <a16:creationId xmlns:a16="http://schemas.microsoft.com/office/drawing/2014/main" id="{56F5E184-0083-CC45-B678-88D5C1284DA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166029" y="5569198"/>
            <a:ext cx="869838" cy="436435"/>
          </a:xfrm>
          <a:prstGeom prst="rect">
            <a:avLst/>
          </a:prstGeom>
        </p:spPr>
      </p:pic>
      <p:cxnSp>
        <p:nvCxnSpPr>
          <p:cNvPr id="171" name="Straight Connector 170">
            <a:extLst>
              <a:ext uri="{FF2B5EF4-FFF2-40B4-BE49-F238E27FC236}">
                <a16:creationId xmlns:a16="http://schemas.microsoft.com/office/drawing/2014/main" id="{C4A13D93-9DEB-4049-8650-4907CEBD8FC8}"/>
              </a:ext>
            </a:extLst>
          </p:cNvPr>
          <p:cNvCxnSpPr>
            <a:cxnSpLocks/>
            <a:stCxn id="59" idx="1"/>
            <a:endCxn id="84" idx="1"/>
          </p:cNvCxnSpPr>
          <p:nvPr/>
        </p:nvCxnSpPr>
        <p:spPr>
          <a:xfrm rot="5400000" flipH="1" flipV="1">
            <a:off x="3393723" y="1142025"/>
            <a:ext cx="12700" cy="3079275"/>
          </a:xfrm>
          <a:prstGeom prst="bentConnector3">
            <a:avLst>
              <a:gd name="adj1" fmla="val 1973669"/>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pic>
        <p:nvPicPr>
          <p:cNvPr id="176" name="Picture 175" descr="A snake coiled up&#10;&#10;Description automatically generated with low confidence">
            <a:extLst>
              <a:ext uri="{FF2B5EF4-FFF2-40B4-BE49-F238E27FC236}">
                <a16:creationId xmlns:a16="http://schemas.microsoft.com/office/drawing/2014/main" id="{3BFE7DE4-E754-3948-8930-0415F06C5C2C}"/>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448758" y="2984724"/>
            <a:ext cx="832528" cy="615664"/>
          </a:xfrm>
          <a:prstGeom prst="rect">
            <a:avLst/>
          </a:prstGeom>
        </p:spPr>
      </p:pic>
      <p:pic>
        <p:nvPicPr>
          <p:cNvPr id="180" name="Picture 179" descr="A picture containing frog&#10;&#10;Description automatically generated">
            <a:extLst>
              <a:ext uri="{FF2B5EF4-FFF2-40B4-BE49-F238E27FC236}">
                <a16:creationId xmlns:a16="http://schemas.microsoft.com/office/drawing/2014/main" id="{EEA07807-32D0-6849-B434-7C231F2F2D25}"/>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4636902" y="3033252"/>
            <a:ext cx="618501" cy="486587"/>
          </a:xfrm>
          <a:prstGeom prst="rect">
            <a:avLst/>
          </a:prstGeom>
        </p:spPr>
      </p:pic>
      <p:sp>
        <p:nvSpPr>
          <p:cNvPr id="78" name="Subtitle 2">
            <a:extLst>
              <a:ext uri="{FF2B5EF4-FFF2-40B4-BE49-F238E27FC236}">
                <a16:creationId xmlns:a16="http://schemas.microsoft.com/office/drawing/2014/main" id="{011E5BA6-B286-184D-89F9-DD0B688397F2}"/>
              </a:ext>
            </a:extLst>
          </p:cNvPr>
          <p:cNvSpPr txBox="1">
            <a:spLocks/>
          </p:cNvSpPr>
          <p:nvPr/>
        </p:nvSpPr>
        <p:spPr>
          <a:xfrm>
            <a:off x="2896906" y="2760971"/>
            <a:ext cx="999373" cy="398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Fish</a:t>
            </a:r>
            <a:endParaRPr lang="en-US" sz="1200" dirty="0">
              <a:cs typeface="Calibri"/>
            </a:endParaRPr>
          </a:p>
        </p:txBody>
      </p:sp>
      <p:pic>
        <p:nvPicPr>
          <p:cNvPr id="186" name="Picture 185" descr="A close-up of a fish&#10;&#10;Description automatically generated">
            <a:extLst>
              <a:ext uri="{FF2B5EF4-FFF2-40B4-BE49-F238E27FC236}">
                <a16:creationId xmlns:a16="http://schemas.microsoft.com/office/drawing/2014/main" id="{AE7D3EEC-10E2-6047-9DD9-F76587B5F66E}"/>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948221" y="2998967"/>
            <a:ext cx="863450" cy="515558"/>
          </a:xfrm>
          <a:prstGeom prst="rect">
            <a:avLst/>
          </a:prstGeom>
        </p:spPr>
      </p:pic>
      <p:pic>
        <p:nvPicPr>
          <p:cNvPr id="188" name="Picture 187" descr="A pigeon with a colorful head&#10;&#10;Description automatically generated with low confidence">
            <a:extLst>
              <a:ext uri="{FF2B5EF4-FFF2-40B4-BE49-F238E27FC236}">
                <a16:creationId xmlns:a16="http://schemas.microsoft.com/office/drawing/2014/main" id="{31EF1AE9-1872-C048-A7F5-0C9269CC9647}"/>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2441723" y="4035343"/>
            <a:ext cx="567705" cy="671344"/>
          </a:xfrm>
          <a:prstGeom prst="rect">
            <a:avLst/>
          </a:prstGeom>
        </p:spPr>
      </p:pic>
      <p:sp>
        <p:nvSpPr>
          <p:cNvPr id="95" name="Subtitle 2">
            <a:extLst>
              <a:ext uri="{FF2B5EF4-FFF2-40B4-BE49-F238E27FC236}">
                <a16:creationId xmlns:a16="http://schemas.microsoft.com/office/drawing/2014/main" id="{7F1D190D-08D8-A248-ACD7-09AD0B9EF01E}"/>
              </a:ext>
            </a:extLst>
          </p:cNvPr>
          <p:cNvSpPr txBox="1">
            <a:spLocks/>
          </p:cNvSpPr>
          <p:nvPr/>
        </p:nvSpPr>
        <p:spPr>
          <a:xfrm>
            <a:off x="2117071" y="3908860"/>
            <a:ext cx="999373" cy="398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Birds</a:t>
            </a:r>
            <a:endParaRPr lang="en-US" sz="800" dirty="0">
              <a:cs typeface="Calibri"/>
            </a:endParaRPr>
          </a:p>
        </p:txBody>
      </p:sp>
      <p:pic>
        <p:nvPicPr>
          <p:cNvPr id="3" name="Picture 2" descr="A picture containing cow, standing, black, white&#10;&#10;Description automatically generated">
            <a:extLst>
              <a:ext uri="{FF2B5EF4-FFF2-40B4-BE49-F238E27FC236}">
                <a16:creationId xmlns:a16="http://schemas.microsoft.com/office/drawing/2014/main" id="{CEE72B3B-6FC9-4A49-B155-898AF544BFFD}"/>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t="-1422"/>
          <a:stretch/>
        </p:blipFill>
        <p:spPr>
          <a:xfrm>
            <a:off x="3700343" y="4075448"/>
            <a:ext cx="925119" cy="659389"/>
          </a:xfrm>
          <a:prstGeom prst="rect">
            <a:avLst/>
          </a:prstGeom>
        </p:spPr>
      </p:pic>
      <p:sp>
        <p:nvSpPr>
          <p:cNvPr id="98" name="Subtitle 2">
            <a:extLst>
              <a:ext uri="{FF2B5EF4-FFF2-40B4-BE49-F238E27FC236}">
                <a16:creationId xmlns:a16="http://schemas.microsoft.com/office/drawing/2014/main" id="{E539A587-E60C-1C48-AEC7-2E86BB523B2A}"/>
              </a:ext>
            </a:extLst>
          </p:cNvPr>
          <p:cNvSpPr txBox="1">
            <a:spLocks/>
          </p:cNvSpPr>
          <p:nvPr/>
        </p:nvSpPr>
        <p:spPr>
          <a:xfrm>
            <a:off x="3666814" y="3894075"/>
            <a:ext cx="999373" cy="398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Mammals</a:t>
            </a:r>
            <a:endParaRPr lang="en-US" sz="800" dirty="0">
              <a:cs typeface="Calibri"/>
            </a:endParaRPr>
          </a:p>
        </p:txBody>
      </p:sp>
      <p:sp>
        <p:nvSpPr>
          <p:cNvPr id="75" name="TextBox 74">
            <a:extLst>
              <a:ext uri="{FF2B5EF4-FFF2-40B4-BE49-F238E27FC236}">
                <a16:creationId xmlns:a16="http://schemas.microsoft.com/office/drawing/2014/main" id="{801901BC-B333-F44D-82E9-DDD6DB0428F5}"/>
              </a:ext>
            </a:extLst>
          </p:cNvPr>
          <p:cNvSpPr txBox="1"/>
          <p:nvPr/>
        </p:nvSpPr>
        <p:spPr>
          <a:xfrm>
            <a:off x="921317" y="5246711"/>
            <a:ext cx="4511730" cy="1177336"/>
          </a:xfrm>
          <a:prstGeom prst="rect">
            <a:avLst/>
          </a:prstGeom>
          <a:noFill/>
        </p:spPr>
        <p:txBody>
          <a:bodyPr wrap="square">
            <a:noAutofit/>
          </a:bodyPr>
          <a:lstStyle/>
          <a:p>
            <a:r>
              <a:rPr lang="en-GB" u="none" strike="noStrike" dirty="0">
                <a:solidFill>
                  <a:srgbClr val="63666A"/>
                </a:solidFill>
                <a:effectLst/>
                <a:latin typeface="Arial" panose="020B0604020202020204" pitchFamily="34" charset="0"/>
                <a:cs typeface="Arial" panose="020B0604020202020204" pitchFamily="34" charset="0"/>
              </a:rPr>
              <a:t>Where do you think </a:t>
            </a:r>
            <a:r>
              <a:rPr lang="en-GB" b="1" u="none" strike="noStrike" dirty="0">
                <a:solidFill>
                  <a:srgbClr val="63666A"/>
                </a:solidFill>
                <a:effectLst/>
                <a:latin typeface="Arial" panose="020B0604020202020204" pitchFamily="34" charset="0"/>
                <a:cs typeface="Arial" panose="020B0604020202020204" pitchFamily="34" charset="0"/>
              </a:rPr>
              <a:t>mosquitoes</a:t>
            </a:r>
            <a:r>
              <a:rPr lang="en-GB" u="none" strike="noStrike" dirty="0">
                <a:solidFill>
                  <a:srgbClr val="63666A"/>
                </a:solidFill>
                <a:effectLst/>
                <a:latin typeface="Arial" panose="020B0604020202020204" pitchFamily="34" charset="0"/>
                <a:cs typeface="Arial" panose="020B0604020202020204" pitchFamily="34" charset="0"/>
              </a:rPr>
              <a:t> fit in this animal classification chart?</a:t>
            </a:r>
            <a:endParaRPr lang="en-US" dirty="0">
              <a:solidFill>
                <a:srgbClr val="63666A"/>
              </a:solidFill>
              <a:latin typeface="Arial" panose="020B0604020202020204" pitchFamily="34" charset="0"/>
              <a:cs typeface="Arial" panose="020B0604020202020204" pitchFamily="34" charset="0"/>
            </a:endParaRPr>
          </a:p>
        </p:txBody>
      </p:sp>
      <p:sp>
        <p:nvSpPr>
          <p:cNvPr id="80" name="Rectangle 79">
            <a:extLst>
              <a:ext uri="{FF2B5EF4-FFF2-40B4-BE49-F238E27FC236}">
                <a16:creationId xmlns:a16="http://schemas.microsoft.com/office/drawing/2014/main" id="{11D7D3AE-6F5B-B842-BA47-F7AB61B512B8}"/>
              </a:ext>
            </a:extLst>
          </p:cNvPr>
          <p:cNvSpPr/>
          <p:nvPr/>
        </p:nvSpPr>
        <p:spPr>
          <a:xfrm>
            <a:off x="3811672" y="1299000"/>
            <a:ext cx="4115290" cy="361674"/>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63666A"/>
                </a:solidFill>
              </a:rPr>
              <a:t>Animals</a:t>
            </a:r>
          </a:p>
        </p:txBody>
      </p:sp>
    </p:spTree>
    <p:extLst>
      <p:ext uri="{BB962C8B-B14F-4D97-AF65-F5344CB8AC3E}">
        <p14:creationId xmlns:p14="http://schemas.microsoft.com/office/powerpoint/2010/main" val="92839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repeatCount="3000" fill="hold" nodeType="clickEffect">
                                  <p:stCondLst>
                                    <p:cond delay="0"/>
                                  </p:stCondLst>
                                  <p:childTnLst>
                                    <p:animEffect transition="out" filter="fade">
                                      <p:cBhvr>
                                        <p:cTn id="10" dur="500" tmFilter="0, 0; .2, .5; .8, .5; 1, 0"/>
                                        <p:tgtEl>
                                          <p:spTgt spid="6"/>
                                        </p:tgtEl>
                                      </p:cBhvr>
                                    </p:animEffect>
                                    <p:animScale>
                                      <p:cBhvr>
                                        <p:cTn id="11"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ECCC190-D422-D142-B2FD-0557AFC2F08D}"/>
              </a:ext>
            </a:extLst>
          </p:cNvPr>
          <p:cNvSpPr txBox="1"/>
          <p:nvPr/>
        </p:nvSpPr>
        <p:spPr>
          <a:xfrm>
            <a:off x="0" y="775402"/>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What is a Mosquito?</a:t>
            </a:r>
          </a:p>
        </p:txBody>
      </p:sp>
      <p:sp>
        <p:nvSpPr>
          <p:cNvPr id="6" name="TextBox 5">
            <a:extLst>
              <a:ext uri="{FF2B5EF4-FFF2-40B4-BE49-F238E27FC236}">
                <a16:creationId xmlns:a16="http://schemas.microsoft.com/office/drawing/2014/main" id="{92962133-4DC5-5145-8909-F48F7A676262}"/>
              </a:ext>
            </a:extLst>
          </p:cNvPr>
          <p:cNvSpPr txBox="1"/>
          <p:nvPr/>
        </p:nvSpPr>
        <p:spPr>
          <a:xfrm>
            <a:off x="5864994" y="1536242"/>
            <a:ext cx="5311005" cy="4483279"/>
          </a:xfrm>
          <a:prstGeom prst="rect">
            <a:avLst/>
          </a:prstGeom>
          <a:noFill/>
        </p:spPr>
        <p:txBody>
          <a:bodyPr wrap="square" rtlCol="0">
            <a:spAutoFit/>
          </a:bodyPr>
          <a:lstStyle/>
          <a:p>
            <a:pPr>
              <a:spcBef>
                <a:spcPts val="500"/>
              </a:spcBef>
            </a:pPr>
            <a:r>
              <a:rPr lang="en-US" dirty="0">
                <a:solidFill>
                  <a:srgbClr val="63666A"/>
                </a:solidFill>
                <a:latin typeface="Arial" panose="020B0604020202020204" pitchFamily="34" charset="0"/>
                <a:cs typeface="Arial" panose="020B0604020202020204" pitchFamily="34" charset="0"/>
              </a:rPr>
              <a:t>A mosquito is an insect.</a:t>
            </a:r>
          </a:p>
          <a:p>
            <a:pPr>
              <a:spcBef>
                <a:spcPts val="500"/>
              </a:spcBef>
            </a:pPr>
            <a:r>
              <a:rPr lang="en-US" dirty="0">
                <a:solidFill>
                  <a:srgbClr val="63666A"/>
                </a:solidFill>
                <a:latin typeface="Arial" panose="020B0604020202020204" pitchFamily="34" charset="0"/>
                <a:cs typeface="Arial" panose="020B0604020202020204" pitchFamily="34" charset="0"/>
              </a:rPr>
              <a:t>We know it’s an insect because it has:-</a:t>
            </a:r>
          </a:p>
          <a:p>
            <a:pPr marL="222250" indent="-222250">
              <a:spcBef>
                <a:spcPts val="500"/>
              </a:spcBef>
              <a:buClr>
                <a:srgbClr val="996017"/>
              </a:buClr>
              <a:buFont typeface="Arial" panose="020B0604020202020204" pitchFamily="34" charset="0"/>
              <a:buChar char="•"/>
            </a:pPr>
            <a:r>
              <a:rPr lang="en-US" dirty="0">
                <a:solidFill>
                  <a:srgbClr val="63666A"/>
                </a:solidFill>
                <a:latin typeface="Arial" panose="020B0604020202020204" pitchFamily="34" charset="0"/>
                <a:cs typeface="Arial" panose="020B0604020202020204" pitchFamily="34" charset="0"/>
              </a:rPr>
              <a:t>An </a:t>
            </a:r>
            <a:r>
              <a:rPr lang="en-US" b="1" dirty="0">
                <a:solidFill>
                  <a:srgbClr val="63666A"/>
                </a:solidFill>
                <a:latin typeface="Arial" panose="020B0604020202020204" pitchFamily="34" charset="0"/>
                <a:cs typeface="Arial" panose="020B0604020202020204" pitchFamily="34" charset="0"/>
              </a:rPr>
              <a:t>exoskeleton</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(a hard covering across its body)</a:t>
            </a:r>
          </a:p>
          <a:p>
            <a:pPr marL="222250" indent="-222250">
              <a:spcBef>
                <a:spcPts val="500"/>
              </a:spcBef>
              <a:buClr>
                <a:srgbClr val="996017"/>
              </a:buClr>
              <a:buFont typeface="Arial" panose="020B0604020202020204" pitchFamily="34" charset="0"/>
              <a:buChar char="•"/>
            </a:pPr>
            <a:r>
              <a:rPr lang="en-US" dirty="0">
                <a:solidFill>
                  <a:srgbClr val="63666A"/>
                </a:solidFill>
                <a:latin typeface="Arial" panose="020B0604020202020204" pitchFamily="34" charset="0"/>
                <a:cs typeface="Arial" panose="020B0604020202020204" pitchFamily="34" charset="0"/>
              </a:rPr>
              <a:t>A </a:t>
            </a:r>
            <a:r>
              <a:rPr lang="en-US" b="1" dirty="0">
                <a:solidFill>
                  <a:srgbClr val="63666A"/>
                </a:solidFill>
                <a:latin typeface="Arial" panose="020B0604020202020204" pitchFamily="34" charset="0"/>
                <a:cs typeface="Arial" panose="020B0604020202020204" pitchFamily="34" charset="0"/>
              </a:rPr>
              <a:t>three-part body</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(with a head, thorax and abdomen)</a:t>
            </a:r>
          </a:p>
          <a:p>
            <a:pPr marL="222250" indent="-222250">
              <a:spcBef>
                <a:spcPts val="500"/>
              </a:spcBef>
              <a:buClr>
                <a:srgbClr val="996017"/>
              </a:buClr>
              <a:buFont typeface="Arial" panose="020B0604020202020204" pitchFamily="34" charset="0"/>
              <a:buChar char="•"/>
            </a:pPr>
            <a:r>
              <a:rPr lang="en-US" b="1" dirty="0">
                <a:solidFill>
                  <a:srgbClr val="63666A"/>
                </a:solidFill>
                <a:latin typeface="Arial" panose="020B0604020202020204" pitchFamily="34" charset="0"/>
                <a:cs typeface="Arial" panose="020B0604020202020204" pitchFamily="34" charset="0"/>
              </a:rPr>
              <a:t>Compound eyes</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(eyes made up of lots of ‘units’ allowing them to see in different directions)</a:t>
            </a:r>
          </a:p>
          <a:p>
            <a:pPr marL="222250" indent="-222250">
              <a:spcBef>
                <a:spcPts val="500"/>
              </a:spcBef>
              <a:buClr>
                <a:srgbClr val="996017"/>
              </a:buClr>
              <a:buFont typeface="Arial" panose="020B0604020202020204" pitchFamily="34" charset="0"/>
              <a:buChar char="•"/>
            </a:pPr>
            <a:r>
              <a:rPr lang="en-US" b="1" dirty="0">
                <a:solidFill>
                  <a:srgbClr val="63666A"/>
                </a:solidFill>
                <a:latin typeface="Arial" panose="020B0604020202020204" pitchFamily="34" charset="0"/>
                <a:cs typeface="Arial" panose="020B0604020202020204" pitchFamily="34" charset="0"/>
              </a:rPr>
              <a:t>Antennae </a:t>
            </a:r>
            <a:r>
              <a:rPr lang="en-US" dirty="0">
                <a:solidFill>
                  <a:srgbClr val="63666A"/>
                </a:solidFill>
                <a:latin typeface="Arial" panose="020B0604020202020204" pitchFamily="34" charset="0"/>
                <a:cs typeface="Arial" panose="020B0604020202020204" pitchFamily="34" charset="0"/>
              </a:rPr>
              <a:t>(their nose which they use to smell)</a:t>
            </a:r>
          </a:p>
          <a:p>
            <a:pPr marL="222250" indent="-222250">
              <a:spcBef>
                <a:spcPts val="500"/>
              </a:spcBef>
              <a:buClr>
                <a:srgbClr val="996017"/>
              </a:buClr>
              <a:buFont typeface="Arial" panose="020B0604020202020204" pitchFamily="34" charset="0"/>
              <a:buChar char="•"/>
            </a:pPr>
            <a:r>
              <a:rPr lang="en-US" b="1" dirty="0">
                <a:solidFill>
                  <a:srgbClr val="63666A"/>
                </a:solidFill>
                <a:latin typeface="Arial" panose="020B0604020202020204" pitchFamily="34" charset="0"/>
                <a:cs typeface="Arial" panose="020B0604020202020204" pitchFamily="34" charset="0"/>
              </a:rPr>
              <a:t>6 legs </a:t>
            </a:r>
            <a:r>
              <a:rPr lang="en-US" dirty="0">
                <a:solidFill>
                  <a:srgbClr val="63666A"/>
                </a:solidFill>
                <a:latin typeface="Arial" panose="020B0604020202020204" pitchFamily="34" charset="0"/>
                <a:cs typeface="Arial" panose="020B0604020202020204" pitchFamily="34" charset="0"/>
              </a:rPr>
              <a:t>(3 pairs of legs) and </a:t>
            </a:r>
          </a:p>
          <a:p>
            <a:pPr marL="222250" indent="-222250">
              <a:spcBef>
                <a:spcPts val="500"/>
              </a:spcBef>
              <a:buClr>
                <a:srgbClr val="996017"/>
              </a:buClr>
              <a:buFont typeface="Arial" panose="020B0604020202020204" pitchFamily="34" charset="0"/>
              <a:buChar char="•"/>
            </a:pPr>
            <a:r>
              <a:rPr lang="en-US" b="1" dirty="0">
                <a:solidFill>
                  <a:srgbClr val="63666A"/>
                </a:solidFill>
                <a:latin typeface="Arial" panose="020B0604020202020204" pitchFamily="34" charset="0"/>
                <a:cs typeface="Arial" panose="020B0604020202020204" pitchFamily="34" charset="0"/>
              </a:rPr>
              <a:t>2 wings</a:t>
            </a:r>
            <a:endParaRPr lang="en-US" dirty="0">
              <a:solidFill>
                <a:srgbClr val="63666A"/>
              </a:solidFill>
              <a:latin typeface="Arial" panose="020B0604020202020204" pitchFamily="34" charset="0"/>
              <a:cs typeface="Arial" panose="020B0604020202020204" pitchFamily="34" charset="0"/>
            </a:endParaRPr>
          </a:p>
          <a:p>
            <a:pPr>
              <a:spcBef>
                <a:spcPts val="500"/>
              </a:spcBef>
            </a:pPr>
            <a:r>
              <a:rPr lang="en-US" dirty="0">
                <a:solidFill>
                  <a:srgbClr val="63666A"/>
                </a:solidFill>
                <a:latin typeface="Arial" panose="020B0604020202020204" pitchFamily="34" charset="0"/>
                <a:cs typeface="Arial" panose="020B0604020202020204" pitchFamily="34" charset="0"/>
              </a:rPr>
              <a:t>Mosquitoes do not have a backbone, so they</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are </a:t>
            </a:r>
            <a:r>
              <a:rPr lang="en-US" b="1" dirty="0">
                <a:solidFill>
                  <a:srgbClr val="63666A"/>
                </a:solidFill>
                <a:latin typeface="Arial" panose="020B0604020202020204" pitchFamily="34" charset="0"/>
                <a:cs typeface="Arial" panose="020B0604020202020204" pitchFamily="34" charset="0"/>
              </a:rPr>
              <a:t>invertebrates</a:t>
            </a:r>
            <a:r>
              <a:rPr lang="en-US" dirty="0">
                <a:solidFill>
                  <a:srgbClr val="63666A"/>
                </a:solidFill>
                <a:latin typeface="Arial" panose="020B0604020202020204" pitchFamily="34" charset="0"/>
                <a:cs typeface="Arial" panose="020B0604020202020204" pitchFamily="34" charset="0"/>
              </a:rPr>
              <a:t>.</a:t>
            </a:r>
          </a:p>
        </p:txBody>
      </p:sp>
      <p:pic>
        <p:nvPicPr>
          <p:cNvPr id="9" name="Picture 8" descr="A close up of a bug&#10;&#10;Description automatically generated with medium confidence">
            <a:extLst>
              <a:ext uri="{FF2B5EF4-FFF2-40B4-BE49-F238E27FC236}">
                <a16:creationId xmlns:a16="http://schemas.microsoft.com/office/drawing/2014/main" id="{BA86EA9A-8C76-0647-9A6E-5DADFECCAD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68851" y="2271175"/>
            <a:ext cx="4150161" cy="2737679"/>
          </a:xfrm>
          <a:prstGeom prst="rect">
            <a:avLst/>
          </a:prstGeom>
        </p:spPr>
      </p:pic>
    </p:spTree>
    <p:extLst>
      <p:ext uri="{BB962C8B-B14F-4D97-AF65-F5344CB8AC3E}">
        <p14:creationId xmlns:p14="http://schemas.microsoft.com/office/powerpoint/2010/main" val="193205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bug&#10;&#10;Description automatically generated with medium confidence">
            <a:extLst>
              <a:ext uri="{FF2B5EF4-FFF2-40B4-BE49-F238E27FC236}">
                <a16:creationId xmlns:a16="http://schemas.microsoft.com/office/drawing/2014/main" id="{E31F9E18-EB58-554A-B8D2-6E5322AA4D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4943948" y="2138874"/>
            <a:ext cx="5302774" cy="3498006"/>
          </a:xfrm>
          <a:prstGeom prst="rect">
            <a:avLst/>
          </a:prstGeom>
        </p:spPr>
      </p:pic>
      <p:sp>
        <p:nvSpPr>
          <p:cNvPr id="4" name="TextBox 3">
            <a:extLst>
              <a:ext uri="{FF2B5EF4-FFF2-40B4-BE49-F238E27FC236}">
                <a16:creationId xmlns:a16="http://schemas.microsoft.com/office/drawing/2014/main" id="{0ECCC190-D422-D142-B2FD-0557AFC2F08D}"/>
              </a:ext>
            </a:extLst>
          </p:cNvPr>
          <p:cNvSpPr txBox="1"/>
          <p:nvPr/>
        </p:nvSpPr>
        <p:spPr>
          <a:xfrm>
            <a:off x="0" y="775402"/>
            <a:ext cx="12192000" cy="553998"/>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cs typeface="Arial" panose="020B0604020202020204" pitchFamily="34" charset="0"/>
              </a:rPr>
              <a:t>Parts of a Mosquito?</a:t>
            </a:r>
          </a:p>
        </p:txBody>
      </p:sp>
      <p:sp>
        <p:nvSpPr>
          <p:cNvPr id="14" name="TextBox 13">
            <a:extLst>
              <a:ext uri="{FF2B5EF4-FFF2-40B4-BE49-F238E27FC236}">
                <a16:creationId xmlns:a16="http://schemas.microsoft.com/office/drawing/2014/main" id="{60419017-E835-1D4A-A8B4-5340042BBED4}"/>
              </a:ext>
            </a:extLst>
          </p:cNvPr>
          <p:cNvSpPr txBox="1"/>
          <p:nvPr/>
        </p:nvSpPr>
        <p:spPr>
          <a:xfrm>
            <a:off x="1784303" y="1966822"/>
            <a:ext cx="2777471" cy="3206006"/>
          </a:xfrm>
          <a:prstGeom prst="rect">
            <a:avLst/>
          </a:prstGeom>
          <a:noFill/>
        </p:spPr>
        <p:txBody>
          <a:bodyPr wrap="square" rtlCol="0">
            <a:spAutoFit/>
          </a:bodyPr>
          <a:lstStyle/>
          <a:p>
            <a:pPr>
              <a:spcBef>
                <a:spcPts val="1000"/>
              </a:spcBef>
            </a:pPr>
            <a:r>
              <a:rPr lang="en-US" b="1" dirty="0">
                <a:solidFill>
                  <a:srgbClr val="63666A"/>
                </a:solidFill>
                <a:latin typeface="Arial" panose="020B0604020202020204" pitchFamily="34" charset="0"/>
                <a:cs typeface="Arial" panose="020B0604020202020204" pitchFamily="34" charset="0"/>
              </a:rPr>
              <a:t>Head</a:t>
            </a:r>
          </a:p>
          <a:p>
            <a:pPr>
              <a:spcBef>
                <a:spcPts val="1000"/>
              </a:spcBef>
            </a:pPr>
            <a:r>
              <a:rPr lang="en-US" b="1" dirty="0">
                <a:solidFill>
                  <a:srgbClr val="63666A"/>
                </a:solidFill>
                <a:latin typeface="Arial" panose="020B0604020202020204" pitchFamily="34" charset="0"/>
                <a:cs typeface="Arial" panose="020B0604020202020204" pitchFamily="34" charset="0"/>
              </a:rPr>
              <a:t>Thorax</a:t>
            </a:r>
          </a:p>
          <a:p>
            <a:pPr>
              <a:spcBef>
                <a:spcPts val="1000"/>
              </a:spcBef>
            </a:pPr>
            <a:r>
              <a:rPr lang="en-US" b="1" dirty="0">
                <a:solidFill>
                  <a:srgbClr val="63666A"/>
                </a:solidFill>
                <a:latin typeface="Arial" panose="020B0604020202020204" pitchFamily="34" charset="0"/>
                <a:cs typeface="Arial" panose="020B0604020202020204" pitchFamily="34" charset="0"/>
              </a:rPr>
              <a:t>Abdomen</a:t>
            </a:r>
          </a:p>
          <a:p>
            <a:pPr>
              <a:spcBef>
                <a:spcPts val="1000"/>
              </a:spcBef>
            </a:pPr>
            <a:r>
              <a:rPr lang="en-US" b="1" dirty="0">
                <a:solidFill>
                  <a:srgbClr val="63666A"/>
                </a:solidFill>
                <a:latin typeface="Arial" panose="020B0604020202020204" pitchFamily="34" charset="0"/>
                <a:cs typeface="Arial" panose="020B0604020202020204" pitchFamily="34" charset="0"/>
              </a:rPr>
              <a:t>2 scaled wings</a:t>
            </a:r>
          </a:p>
          <a:p>
            <a:pPr>
              <a:spcBef>
                <a:spcPts val="1000"/>
              </a:spcBef>
            </a:pPr>
            <a:r>
              <a:rPr lang="en-US" b="1" dirty="0">
                <a:solidFill>
                  <a:srgbClr val="63666A"/>
                </a:solidFill>
                <a:latin typeface="Arial" panose="020B0604020202020204" pitchFamily="34" charset="0"/>
                <a:cs typeface="Arial" panose="020B0604020202020204" pitchFamily="34" charset="0"/>
              </a:rPr>
              <a:t>6 legs</a:t>
            </a:r>
          </a:p>
          <a:p>
            <a:pPr>
              <a:spcBef>
                <a:spcPts val="1000"/>
              </a:spcBef>
            </a:pPr>
            <a:r>
              <a:rPr lang="en-US" b="1" dirty="0">
                <a:solidFill>
                  <a:srgbClr val="63666A"/>
                </a:solidFill>
                <a:latin typeface="Arial" panose="020B0604020202020204" pitchFamily="34" charset="0"/>
                <a:cs typeface="Arial" panose="020B0604020202020204" pitchFamily="34" charset="0"/>
              </a:rPr>
              <a:t>Proboscis</a:t>
            </a:r>
          </a:p>
          <a:p>
            <a:pPr>
              <a:spcBef>
                <a:spcPts val="1000"/>
              </a:spcBef>
            </a:pPr>
            <a:r>
              <a:rPr lang="en-US" b="1" dirty="0">
                <a:solidFill>
                  <a:srgbClr val="63666A"/>
                </a:solidFill>
                <a:latin typeface="Arial" panose="020B0604020202020204" pitchFamily="34" charset="0"/>
                <a:cs typeface="Arial" panose="020B0604020202020204" pitchFamily="34" charset="0"/>
              </a:rPr>
              <a:t>Antennae</a:t>
            </a:r>
          </a:p>
          <a:p>
            <a:pPr>
              <a:spcBef>
                <a:spcPts val="1000"/>
              </a:spcBef>
            </a:pPr>
            <a:r>
              <a:rPr lang="en-US" b="1" dirty="0">
                <a:solidFill>
                  <a:srgbClr val="63666A"/>
                </a:solidFill>
                <a:latin typeface="Arial" panose="020B0604020202020204" pitchFamily="34" charset="0"/>
                <a:cs typeface="Arial" panose="020B0604020202020204" pitchFamily="34" charset="0"/>
              </a:rPr>
              <a:t>2 large compound eyes</a:t>
            </a:r>
          </a:p>
        </p:txBody>
      </p:sp>
      <p:pic>
        <p:nvPicPr>
          <p:cNvPr id="17" name="Picture 16" descr="Logo&#10;&#10;Description automatically generated">
            <a:extLst>
              <a:ext uri="{FF2B5EF4-FFF2-40B4-BE49-F238E27FC236}">
                <a16:creationId xmlns:a16="http://schemas.microsoft.com/office/drawing/2014/main" id="{737FEC56-76FE-C943-8F47-823792F182E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87960" y="1531070"/>
            <a:ext cx="1396038" cy="553998"/>
          </a:xfrm>
          <a:prstGeom prst="rect">
            <a:avLst/>
          </a:prstGeom>
        </p:spPr>
      </p:pic>
      <p:pic>
        <p:nvPicPr>
          <p:cNvPr id="19" name="Picture 18" descr="Logo&#10;&#10;Description automatically generated">
            <a:extLst>
              <a:ext uri="{FF2B5EF4-FFF2-40B4-BE49-F238E27FC236}">
                <a16:creationId xmlns:a16="http://schemas.microsoft.com/office/drawing/2014/main" id="{9C6BC61D-CACF-4F48-A167-9E13F5235F5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281019" y="1531070"/>
            <a:ext cx="1269525" cy="553998"/>
          </a:xfrm>
          <a:prstGeom prst="rect">
            <a:avLst/>
          </a:prstGeom>
        </p:spPr>
      </p:pic>
      <p:pic>
        <p:nvPicPr>
          <p:cNvPr id="21" name="Picture 20" descr="Logo&#10;&#10;Description automatically generated">
            <a:extLst>
              <a:ext uri="{FF2B5EF4-FFF2-40B4-BE49-F238E27FC236}">
                <a16:creationId xmlns:a16="http://schemas.microsoft.com/office/drawing/2014/main" id="{82571E3B-8CF6-E14B-97D5-F0D6C55B21F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009283" y="1548118"/>
            <a:ext cx="854015" cy="553998"/>
          </a:xfrm>
          <a:prstGeom prst="rect">
            <a:avLst/>
          </a:prstGeom>
        </p:spPr>
      </p:pic>
      <p:pic>
        <p:nvPicPr>
          <p:cNvPr id="22" name="Picture 21" descr="Logo&#10;&#10;Description automatically generated">
            <a:extLst>
              <a:ext uri="{FF2B5EF4-FFF2-40B4-BE49-F238E27FC236}">
                <a16:creationId xmlns:a16="http://schemas.microsoft.com/office/drawing/2014/main" id="{6F6FAE13-75EA-ED4A-9919-DF191C367D6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865259" y="4974433"/>
            <a:ext cx="2175016" cy="553998"/>
          </a:xfrm>
          <a:prstGeom prst="rect">
            <a:avLst/>
          </a:prstGeom>
        </p:spPr>
      </p:pic>
      <p:pic>
        <p:nvPicPr>
          <p:cNvPr id="23" name="Picture 22" descr="Logo&#10;&#10;Description automatically generated">
            <a:extLst>
              <a:ext uri="{FF2B5EF4-FFF2-40B4-BE49-F238E27FC236}">
                <a16:creationId xmlns:a16="http://schemas.microsoft.com/office/drawing/2014/main" id="{3BD9DA35-1BC2-6542-B498-85BAAB6BAB3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963073" y="3068830"/>
            <a:ext cx="1250832" cy="553998"/>
          </a:xfrm>
          <a:prstGeom prst="rect">
            <a:avLst/>
          </a:prstGeom>
        </p:spPr>
      </p:pic>
      <p:pic>
        <p:nvPicPr>
          <p:cNvPr id="24" name="Picture 23" descr="Logo&#10;&#10;Description automatically generated">
            <a:extLst>
              <a:ext uri="{FF2B5EF4-FFF2-40B4-BE49-F238E27FC236}">
                <a16:creationId xmlns:a16="http://schemas.microsoft.com/office/drawing/2014/main" id="{B6E7158A-3255-064E-AFDC-3348EB8374B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000968" y="4094061"/>
            <a:ext cx="1605954" cy="553998"/>
          </a:xfrm>
          <a:prstGeom prst="rect">
            <a:avLst/>
          </a:prstGeom>
        </p:spPr>
      </p:pic>
      <p:pic>
        <p:nvPicPr>
          <p:cNvPr id="25" name="Picture 24" descr="Logo&#10;&#10;Description automatically generated">
            <a:extLst>
              <a:ext uri="{FF2B5EF4-FFF2-40B4-BE49-F238E27FC236}">
                <a16:creationId xmlns:a16="http://schemas.microsoft.com/office/drawing/2014/main" id="{42FDA52B-FCE7-CE4B-ADF9-A42B0AF49AF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702131" y="3817062"/>
            <a:ext cx="1248992" cy="553998"/>
          </a:xfrm>
          <a:prstGeom prst="rect">
            <a:avLst/>
          </a:prstGeom>
        </p:spPr>
      </p:pic>
      <p:sp>
        <p:nvSpPr>
          <p:cNvPr id="28" name="TextBox 27">
            <a:extLst>
              <a:ext uri="{FF2B5EF4-FFF2-40B4-BE49-F238E27FC236}">
                <a16:creationId xmlns:a16="http://schemas.microsoft.com/office/drawing/2014/main" id="{86E357E3-5A62-344A-ABBB-381AFE4CE170}"/>
              </a:ext>
            </a:extLst>
          </p:cNvPr>
          <p:cNvSpPr txBox="1"/>
          <p:nvPr/>
        </p:nvSpPr>
        <p:spPr>
          <a:xfrm>
            <a:off x="5601018" y="1593668"/>
            <a:ext cx="1143005" cy="338554"/>
          </a:xfrm>
          <a:prstGeom prst="rect">
            <a:avLst/>
          </a:prstGeom>
          <a:noFill/>
        </p:spPr>
        <p:txBody>
          <a:bodyPr wrap="square">
            <a:spAutoFit/>
          </a:bodyPr>
          <a:lstStyle/>
          <a:p>
            <a:pPr algn="ctr"/>
            <a:r>
              <a:rPr lang="en-US" sz="1600" b="1" dirty="0">
                <a:solidFill>
                  <a:schemeClr val="bg1"/>
                </a:solidFill>
                <a:latin typeface="Arial" panose="020B0604020202020204" pitchFamily="34" charset="0"/>
                <a:cs typeface="Arial" panose="020B0604020202020204" pitchFamily="34" charset="0"/>
              </a:rPr>
              <a:t>Abdomen</a:t>
            </a:r>
            <a:endParaRPr lang="en-US" sz="1600" b="1" dirty="0">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24E16FE7-6218-AB48-89D5-44B57FBCD71F}"/>
              </a:ext>
            </a:extLst>
          </p:cNvPr>
          <p:cNvSpPr txBox="1"/>
          <p:nvPr/>
        </p:nvSpPr>
        <p:spPr>
          <a:xfrm>
            <a:off x="7407533" y="1593668"/>
            <a:ext cx="1065373" cy="338554"/>
          </a:xfrm>
          <a:prstGeom prst="rect">
            <a:avLst/>
          </a:prstGeom>
          <a:noFill/>
        </p:spPr>
        <p:txBody>
          <a:bodyPr wrap="square">
            <a:spAutoFit/>
          </a:bodyPr>
          <a:lstStyle/>
          <a:p>
            <a:pPr algn="ctr"/>
            <a:r>
              <a:rPr lang="en-US" sz="1600" b="1" dirty="0">
                <a:solidFill>
                  <a:schemeClr val="bg1"/>
                </a:solidFill>
                <a:latin typeface="Arial" panose="020B0604020202020204" pitchFamily="34" charset="0"/>
                <a:cs typeface="Arial" panose="020B0604020202020204" pitchFamily="34" charset="0"/>
              </a:rPr>
              <a:t>Thorax</a:t>
            </a:r>
            <a:endParaRPr lang="en-US" sz="1600" b="1"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BA21202D-61BB-CC4F-812E-57A2B7ACABAF}"/>
              </a:ext>
            </a:extLst>
          </p:cNvPr>
          <p:cNvSpPr txBox="1"/>
          <p:nvPr/>
        </p:nvSpPr>
        <p:spPr>
          <a:xfrm>
            <a:off x="9077170" y="1613160"/>
            <a:ext cx="703775" cy="338554"/>
          </a:xfrm>
          <a:prstGeom prst="rect">
            <a:avLst/>
          </a:prstGeom>
          <a:noFill/>
        </p:spPr>
        <p:txBody>
          <a:bodyPr wrap="square">
            <a:spAutoFit/>
          </a:bodyPr>
          <a:lstStyle/>
          <a:p>
            <a:pPr algn="ctr"/>
            <a:r>
              <a:rPr lang="en-US" sz="1600" b="1" dirty="0">
                <a:solidFill>
                  <a:schemeClr val="bg1"/>
                </a:solidFill>
                <a:latin typeface="Arial" panose="020B0604020202020204" pitchFamily="34" charset="0"/>
                <a:cs typeface="Arial" panose="020B0604020202020204" pitchFamily="34" charset="0"/>
              </a:rPr>
              <a:t>Head</a:t>
            </a:r>
            <a:endParaRPr lang="en-US" sz="1600" b="1" dirty="0">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36D604D4-382E-D24C-B31B-09E0F1E035B1}"/>
              </a:ext>
            </a:extLst>
          </p:cNvPr>
          <p:cNvSpPr txBox="1"/>
          <p:nvPr/>
        </p:nvSpPr>
        <p:spPr>
          <a:xfrm>
            <a:off x="6975229" y="5056216"/>
            <a:ext cx="2006891" cy="338554"/>
          </a:xfrm>
          <a:prstGeom prst="rect">
            <a:avLst/>
          </a:prstGeom>
          <a:noFill/>
        </p:spPr>
        <p:txBody>
          <a:bodyPr wrap="square">
            <a:spAutoFit/>
          </a:bodyPr>
          <a:lstStyle/>
          <a:p>
            <a:pPr algn="ctr"/>
            <a:r>
              <a:rPr lang="en-US" sz="1600" b="1" dirty="0">
                <a:solidFill>
                  <a:schemeClr val="bg1"/>
                </a:solidFill>
                <a:latin typeface="Arial" panose="020B0604020202020204" pitchFamily="34" charset="0"/>
                <a:cs typeface="Arial" panose="020B0604020202020204" pitchFamily="34" charset="0"/>
              </a:rPr>
              <a:t>2 Compound Eyes</a:t>
            </a:r>
            <a:endParaRPr lang="en-US" sz="1600" b="1" dirty="0">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F3636E73-1D45-4B48-9D0D-BED89693A703}"/>
              </a:ext>
            </a:extLst>
          </p:cNvPr>
          <p:cNvSpPr txBox="1"/>
          <p:nvPr/>
        </p:nvSpPr>
        <p:spPr>
          <a:xfrm>
            <a:off x="10021120" y="3165305"/>
            <a:ext cx="1085422" cy="338554"/>
          </a:xfrm>
          <a:prstGeom prst="rect">
            <a:avLst/>
          </a:prstGeom>
          <a:noFill/>
        </p:spPr>
        <p:txBody>
          <a:bodyPr wrap="square">
            <a:spAutoFit/>
          </a:bodyPr>
          <a:lstStyle/>
          <a:p>
            <a:pPr algn="ctr"/>
            <a:r>
              <a:rPr lang="en-US" sz="1600" b="1" dirty="0">
                <a:solidFill>
                  <a:schemeClr val="bg1"/>
                </a:solidFill>
                <a:latin typeface="Arial" panose="020B0604020202020204" pitchFamily="34" charset="0"/>
                <a:cs typeface="Arial" panose="020B0604020202020204" pitchFamily="34" charset="0"/>
              </a:rPr>
              <a:t>Antenna</a:t>
            </a:r>
            <a:endParaRPr lang="en-US" sz="1600" b="1" dirty="0">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61B5BA43-EA05-8348-B8D3-727F2DE54DA5}"/>
              </a:ext>
            </a:extLst>
          </p:cNvPr>
          <p:cNvSpPr txBox="1"/>
          <p:nvPr/>
        </p:nvSpPr>
        <p:spPr>
          <a:xfrm>
            <a:off x="10141324" y="4156003"/>
            <a:ext cx="1368640" cy="338554"/>
          </a:xfrm>
          <a:prstGeom prst="rect">
            <a:avLst/>
          </a:prstGeom>
          <a:noFill/>
        </p:spPr>
        <p:txBody>
          <a:bodyPr wrap="square">
            <a:spAutoFit/>
          </a:bodyPr>
          <a:lstStyle/>
          <a:p>
            <a:pPr algn="ctr"/>
            <a:r>
              <a:rPr lang="en-US" sz="1600" b="1" dirty="0">
                <a:solidFill>
                  <a:schemeClr val="bg1"/>
                </a:solidFill>
                <a:latin typeface="Arial" panose="020B0604020202020204" pitchFamily="34" charset="0"/>
                <a:cs typeface="Arial" panose="020B0604020202020204" pitchFamily="34" charset="0"/>
              </a:rPr>
              <a:t>Proboscis</a:t>
            </a:r>
            <a:endParaRPr lang="en-US" sz="1600" b="1" dirty="0">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E3BED97B-FC0E-9145-A565-11E01F8F0E4F}"/>
              </a:ext>
            </a:extLst>
          </p:cNvPr>
          <p:cNvSpPr txBox="1"/>
          <p:nvPr/>
        </p:nvSpPr>
        <p:spPr>
          <a:xfrm>
            <a:off x="4788507" y="3892259"/>
            <a:ext cx="1004147" cy="338554"/>
          </a:xfrm>
          <a:prstGeom prst="rect">
            <a:avLst/>
          </a:prstGeom>
          <a:noFill/>
        </p:spPr>
        <p:txBody>
          <a:bodyPr wrap="square">
            <a:spAutoFit/>
          </a:bodyPr>
          <a:lstStyle/>
          <a:p>
            <a:pPr algn="ctr"/>
            <a:r>
              <a:rPr lang="en-US" sz="1600" b="1" dirty="0">
                <a:solidFill>
                  <a:schemeClr val="bg1"/>
                </a:solidFill>
                <a:latin typeface="Arial" panose="020B0604020202020204" pitchFamily="34" charset="0"/>
                <a:cs typeface="Arial" panose="020B0604020202020204" pitchFamily="34" charset="0"/>
              </a:rPr>
              <a:t>2 Wings</a:t>
            </a:r>
            <a:endParaRPr lang="en-US" sz="1600" b="1" dirty="0">
              <a:latin typeface="Arial" panose="020B0604020202020204" pitchFamily="34" charset="0"/>
              <a:cs typeface="Arial" panose="020B0604020202020204" pitchFamily="34" charset="0"/>
            </a:endParaRPr>
          </a:p>
        </p:txBody>
      </p:sp>
      <p:cxnSp>
        <p:nvCxnSpPr>
          <p:cNvPr id="42" name="Straight Arrow Connector 41">
            <a:extLst>
              <a:ext uri="{FF2B5EF4-FFF2-40B4-BE49-F238E27FC236}">
                <a16:creationId xmlns:a16="http://schemas.microsoft.com/office/drawing/2014/main" id="{78FD9DEA-A60E-3045-89D0-A4A4F0C221FF}"/>
              </a:ext>
            </a:extLst>
          </p:cNvPr>
          <p:cNvCxnSpPr>
            <a:cxnSpLocks/>
          </p:cNvCxnSpPr>
          <p:nvPr/>
        </p:nvCxnSpPr>
        <p:spPr>
          <a:xfrm flipH="1">
            <a:off x="8508204" y="2022275"/>
            <a:ext cx="847153" cy="1861537"/>
          </a:xfrm>
          <a:prstGeom prst="straightConnector1">
            <a:avLst/>
          </a:prstGeom>
          <a:ln w="28575">
            <a:solidFill>
              <a:srgbClr val="00A3A6"/>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58BA3EED-FD05-5E46-AFEF-DE445BD9EFD4}"/>
              </a:ext>
            </a:extLst>
          </p:cNvPr>
          <p:cNvCxnSpPr>
            <a:cxnSpLocks/>
          </p:cNvCxnSpPr>
          <p:nvPr/>
        </p:nvCxnSpPr>
        <p:spPr>
          <a:xfrm flipV="1">
            <a:off x="8074199" y="4124725"/>
            <a:ext cx="398707" cy="920793"/>
          </a:xfrm>
          <a:prstGeom prst="straightConnector1">
            <a:avLst/>
          </a:prstGeom>
          <a:ln w="28575">
            <a:solidFill>
              <a:srgbClr val="00A3A6"/>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56ECA7F9-1110-7B4A-BD0C-1E772EB53BAB}"/>
              </a:ext>
            </a:extLst>
          </p:cNvPr>
          <p:cNvCxnSpPr>
            <a:cxnSpLocks/>
          </p:cNvCxnSpPr>
          <p:nvPr/>
        </p:nvCxnSpPr>
        <p:spPr>
          <a:xfrm>
            <a:off x="8015707" y="2022275"/>
            <a:ext cx="116984" cy="1406725"/>
          </a:xfrm>
          <a:prstGeom prst="straightConnector1">
            <a:avLst/>
          </a:prstGeom>
          <a:ln w="28575">
            <a:solidFill>
              <a:srgbClr val="00A3A6"/>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8151CF50-90A2-524C-85ED-45D6961D7B4E}"/>
              </a:ext>
            </a:extLst>
          </p:cNvPr>
          <p:cNvCxnSpPr>
            <a:cxnSpLocks/>
            <a:stCxn id="34" idx="3"/>
          </p:cNvCxnSpPr>
          <p:nvPr/>
        </p:nvCxnSpPr>
        <p:spPr>
          <a:xfrm flipV="1">
            <a:off x="5792654" y="3862828"/>
            <a:ext cx="535549" cy="198708"/>
          </a:xfrm>
          <a:prstGeom prst="straightConnector1">
            <a:avLst/>
          </a:prstGeom>
          <a:ln w="28575">
            <a:solidFill>
              <a:srgbClr val="00A3A6"/>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02513EF4-D041-E247-90FC-AC9C0227E804}"/>
              </a:ext>
            </a:extLst>
          </p:cNvPr>
          <p:cNvCxnSpPr>
            <a:cxnSpLocks/>
            <a:stCxn id="61" idx="0"/>
          </p:cNvCxnSpPr>
          <p:nvPr/>
        </p:nvCxnSpPr>
        <p:spPr>
          <a:xfrm flipH="1" flipV="1">
            <a:off x="6328204" y="5045518"/>
            <a:ext cx="107690" cy="547278"/>
          </a:xfrm>
          <a:prstGeom prst="straightConnector1">
            <a:avLst/>
          </a:prstGeom>
          <a:ln w="28575">
            <a:solidFill>
              <a:srgbClr val="00A3A6"/>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C6FBAE8B-8D24-F444-BCE5-46E8287B8A42}"/>
              </a:ext>
            </a:extLst>
          </p:cNvPr>
          <p:cNvCxnSpPr>
            <a:cxnSpLocks/>
          </p:cNvCxnSpPr>
          <p:nvPr/>
        </p:nvCxnSpPr>
        <p:spPr>
          <a:xfrm flipH="1">
            <a:off x="9662984" y="4346697"/>
            <a:ext cx="432486" cy="174967"/>
          </a:xfrm>
          <a:prstGeom prst="straightConnector1">
            <a:avLst/>
          </a:prstGeom>
          <a:ln w="28575">
            <a:solidFill>
              <a:srgbClr val="00A3A6"/>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879AB08D-2B53-984D-9D1F-DBDB95EF8B87}"/>
              </a:ext>
            </a:extLst>
          </p:cNvPr>
          <p:cNvCxnSpPr>
            <a:cxnSpLocks/>
          </p:cNvCxnSpPr>
          <p:nvPr/>
        </p:nvCxnSpPr>
        <p:spPr>
          <a:xfrm flipH="1">
            <a:off x="9040275" y="3332553"/>
            <a:ext cx="935738" cy="96447"/>
          </a:xfrm>
          <a:prstGeom prst="straightConnector1">
            <a:avLst/>
          </a:prstGeom>
          <a:ln w="28575">
            <a:solidFill>
              <a:srgbClr val="00A3A6"/>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219BBFC4-5540-F440-BCAF-EFE4BE13EF36}"/>
              </a:ext>
            </a:extLst>
          </p:cNvPr>
          <p:cNvCxnSpPr>
            <a:cxnSpLocks/>
          </p:cNvCxnSpPr>
          <p:nvPr/>
        </p:nvCxnSpPr>
        <p:spPr>
          <a:xfrm flipH="1">
            <a:off x="9085382" y="3332553"/>
            <a:ext cx="896353" cy="881510"/>
          </a:xfrm>
          <a:prstGeom prst="straightConnector1">
            <a:avLst/>
          </a:prstGeom>
          <a:ln w="28575">
            <a:solidFill>
              <a:srgbClr val="00A3A6"/>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1E6927F2-8F2C-0346-BCE6-EDB26FD48C2F}"/>
              </a:ext>
            </a:extLst>
          </p:cNvPr>
          <p:cNvCxnSpPr>
            <a:cxnSpLocks/>
            <a:stCxn id="17" idx="2"/>
          </p:cNvCxnSpPr>
          <p:nvPr/>
        </p:nvCxnSpPr>
        <p:spPr>
          <a:xfrm>
            <a:off x="6185979" y="2085068"/>
            <a:ext cx="499831" cy="1967524"/>
          </a:xfrm>
          <a:prstGeom prst="straightConnector1">
            <a:avLst/>
          </a:prstGeom>
          <a:ln w="28575">
            <a:solidFill>
              <a:srgbClr val="00A3A6"/>
            </a:solidFill>
            <a:tailEnd type="stealth" w="lg" len="lg"/>
          </a:ln>
        </p:spPr>
        <p:style>
          <a:lnRef idx="1">
            <a:schemeClr val="accent1"/>
          </a:lnRef>
          <a:fillRef idx="0">
            <a:schemeClr val="accent1"/>
          </a:fillRef>
          <a:effectRef idx="0">
            <a:schemeClr val="accent1"/>
          </a:effectRef>
          <a:fontRef idx="minor">
            <a:schemeClr val="tx1"/>
          </a:fontRef>
        </p:style>
      </p:cxnSp>
      <p:pic>
        <p:nvPicPr>
          <p:cNvPr id="61" name="Picture 60" descr="Logo&#10;&#10;Description automatically generated">
            <a:extLst>
              <a:ext uri="{FF2B5EF4-FFF2-40B4-BE49-F238E27FC236}">
                <a16:creationId xmlns:a16="http://schemas.microsoft.com/office/drawing/2014/main" id="{2D6981E7-D5FE-6D43-BAE4-522B592B9D8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348386" y="5592796"/>
            <a:ext cx="2175016" cy="553998"/>
          </a:xfrm>
          <a:prstGeom prst="rect">
            <a:avLst/>
          </a:prstGeom>
        </p:spPr>
      </p:pic>
      <p:sp>
        <p:nvSpPr>
          <p:cNvPr id="38" name="TextBox 37">
            <a:extLst>
              <a:ext uri="{FF2B5EF4-FFF2-40B4-BE49-F238E27FC236}">
                <a16:creationId xmlns:a16="http://schemas.microsoft.com/office/drawing/2014/main" id="{72A8DA65-D1F4-B54A-87A8-FB7B4038B0F6}"/>
              </a:ext>
            </a:extLst>
          </p:cNvPr>
          <p:cNvSpPr txBox="1"/>
          <p:nvPr/>
        </p:nvSpPr>
        <p:spPr>
          <a:xfrm>
            <a:off x="5487959" y="5676169"/>
            <a:ext cx="1919573" cy="338554"/>
          </a:xfrm>
          <a:prstGeom prst="rect">
            <a:avLst/>
          </a:prstGeom>
          <a:noFill/>
        </p:spPr>
        <p:txBody>
          <a:bodyPr wrap="square">
            <a:spAutoFit/>
          </a:bodyPr>
          <a:lstStyle/>
          <a:p>
            <a:pPr algn="ctr"/>
            <a:r>
              <a:rPr lang="en-US" sz="1600" b="1" dirty="0">
                <a:solidFill>
                  <a:schemeClr val="bg1"/>
                </a:solidFill>
                <a:latin typeface="Arial" panose="020B0604020202020204" pitchFamily="34" charset="0"/>
                <a:cs typeface="Arial" panose="020B0604020202020204" pitchFamily="34" charset="0"/>
              </a:rPr>
              <a:t>3 pairs of Legs</a:t>
            </a:r>
            <a:endParaRPr lang="en-US"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3828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22" presetClass="entr" presetSubtype="1"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up)">
                                      <p:cBhvr>
                                        <p:cTn id="13" dur="500"/>
                                        <p:tgtEl>
                                          <p:spTgt spid="4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4">
                                            <p:txEl>
                                              <p:pRg st="1" end="1"/>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par>
                                <p:cTn id="22" presetID="22" presetClass="entr" presetSubtype="1"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up)">
                                      <p:cBhvr>
                                        <p:cTn id="24" dur="500"/>
                                        <p:tgtEl>
                                          <p:spTgt spid="48"/>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22" presetClass="entr" presetSubtype="1" fill="hold"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up)">
                                      <p:cBhvr>
                                        <p:cTn id="35" dur="500"/>
                                        <p:tgtEl>
                                          <p:spTgt spid="8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4">
                                            <p:txEl>
                                              <p:pRg st="3" end="3"/>
                                            </p:txEl>
                                          </p:spTgt>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par>
                                <p:cTn id="44" presetID="22" presetClass="entr" presetSubtype="8"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wipe(left)">
                                      <p:cBhvr>
                                        <p:cTn id="46" dur="500"/>
                                        <p:tgtEl>
                                          <p:spTgt spid="54"/>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4">
                                            <p:txEl>
                                              <p:pRg st="4" end="4"/>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1"/>
                                        </p:tgtEl>
                                        <p:attrNameLst>
                                          <p:attrName>style.visibility</p:attrName>
                                        </p:attrNameLst>
                                      </p:cBhvr>
                                      <p:to>
                                        <p:strVal val="visible"/>
                                      </p:to>
                                    </p:set>
                                  </p:childTnLst>
                                </p:cTn>
                              </p:par>
                              <p:par>
                                <p:cTn id="55" presetID="22" presetClass="entr" presetSubtype="4" fill="hold" nodeType="with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down)">
                                      <p:cBhvr>
                                        <p:cTn id="57" dur="500"/>
                                        <p:tgtEl>
                                          <p:spTgt spid="60"/>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14">
                                            <p:txEl>
                                              <p:pRg st="5" end="5"/>
                                            </p:txEl>
                                          </p:spTgt>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24"/>
                                        </p:tgtEl>
                                        <p:attrNameLst>
                                          <p:attrName>style.visibility</p:attrName>
                                        </p:attrNameLst>
                                      </p:cBhvr>
                                      <p:to>
                                        <p:strVal val="visible"/>
                                      </p:to>
                                    </p:set>
                                  </p:childTnLst>
                                </p:cTn>
                              </p:par>
                              <p:par>
                                <p:cTn id="66" presetID="22" presetClass="entr" presetSubtype="2" fill="hold" nodeType="with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wipe(right)">
                                      <p:cBhvr>
                                        <p:cTn id="68" dur="500"/>
                                        <p:tgtEl>
                                          <p:spTgt spid="70"/>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4">
                                            <p:txEl>
                                              <p:pRg st="6" end="6"/>
                                            </p:txEl>
                                          </p:spTgt>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childTnLst>
                                </p:cTn>
                              </p:par>
                              <p:par>
                                <p:cTn id="77" presetID="22" presetClass="entr" presetSubtype="2" fill="hold" nodeType="with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right)">
                                      <p:cBhvr>
                                        <p:cTn id="79" dur="500"/>
                                        <p:tgtEl>
                                          <p:spTgt spid="78"/>
                                        </p:tgtEl>
                                      </p:cBhvr>
                                    </p:animEffect>
                                  </p:childTnLst>
                                </p:cTn>
                              </p:par>
                              <p:par>
                                <p:cTn id="80" presetID="22" presetClass="entr" presetSubtype="2" fill="hold" nodeType="with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wipe(right)">
                                      <p:cBhvr>
                                        <p:cTn id="82" dur="500"/>
                                        <p:tgtEl>
                                          <p:spTgt spid="74"/>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4">
                                            <p:txEl>
                                              <p:pRg st="7" end="7"/>
                                            </p:txEl>
                                          </p:spTgt>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22"/>
                                        </p:tgtEl>
                                        <p:attrNameLst>
                                          <p:attrName>style.visibility</p:attrName>
                                        </p:attrNameLst>
                                      </p:cBhvr>
                                      <p:to>
                                        <p:strVal val="visible"/>
                                      </p:to>
                                    </p:set>
                                  </p:childTnLst>
                                </p:cTn>
                              </p:par>
                              <p:par>
                                <p:cTn id="91" presetID="22" presetClass="entr" presetSubtype="4" fill="hold"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wipe(down)">
                                      <p:cBhvr>
                                        <p:cTn id="9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4C86D8F4350B438F473AE5C5430083" ma:contentTypeVersion="13" ma:contentTypeDescription="Create a new document." ma:contentTypeScope="" ma:versionID="e31c2c198590ed7b24f8a2290e89f281">
  <xsd:schema xmlns:xsd="http://www.w3.org/2001/XMLSchema" xmlns:xs="http://www.w3.org/2001/XMLSchema" xmlns:p="http://schemas.microsoft.com/office/2006/metadata/properties" xmlns:ns2="cd9395e4-72cd-4d72-a60e-8ad2925c2b28" xmlns:ns3="031c86a4-3099-4f5a-8885-357283e48888" targetNamespace="http://schemas.microsoft.com/office/2006/metadata/properties" ma:root="true" ma:fieldsID="2feb8681dcd4ac21a391f956e06654d0" ns2:_="" ns3:_="">
    <xsd:import namespace="cd9395e4-72cd-4d72-a60e-8ad2925c2b28"/>
    <xsd:import namespace="031c86a4-3099-4f5a-8885-357283e4888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9395e4-72cd-4d72-a60e-8ad2925c2b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31c86a4-3099-4f5a-8885-357283e48888"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CE8521-A902-4C27-A290-E5D4533B520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7160BA4-5725-4907-A9F4-314002316E3C}">
  <ds:schemaRefs>
    <ds:schemaRef ds:uri="http://schemas.microsoft.com/sharepoint/v3/contenttype/forms"/>
  </ds:schemaRefs>
</ds:datastoreItem>
</file>

<file path=customXml/itemProps3.xml><?xml version="1.0" encoding="utf-8"?>
<ds:datastoreItem xmlns:ds="http://schemas.openxmlformats.org/officeDocument/2006/customXml" ds:itemID="{3486FCF2-7E90-4D84-863A-2C41127128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9395e4-72cd-4d72-a60e-8ad2925c2b28"/>
    <ds:schemaRef ds:uri="031c86a4-3099-4f5a-8885-357283e488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20403</TotalTime>
  <Words>3494</Words>
  <Application>Microsoft Office PowerPoint</Application>
  <PresentationFormat>Widescreen</PresentationFormat>
  <Paragraphs>376</Paragraphs>
  <Slides>53</Slides>
  <Notes>53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53</vt:i4>
      </vt:variant>
    </vt:vector>
  </HeadingPairs>
  <TitlesOfParts>
    <vt:vector size="57"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Cecilia Weiss</cp:lastModifiedBy>
  <cp:revision>784</cp:revision>
  <dcterms:created xsi:type="dcterms:W3CDTF">2021-01-25T16:36:47Z</dcterms:created>
  <dcterms:modified xsi:type="dcterms:W3CDTF">2023-02-09T17:26:47Z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0x0101004B4C86D8F4350B438F473AE5C5430083</vt:lpwstr>
  </property>
</Properties>
</file>