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9" r:id="rId2"/>
    <p:sldId id="321" r:id="rId3"/>
    <p:sldId id="367" r:id="rId4"/>
    <p:sldId id="267" r:id="rId5"/>
    <p:sldId id="368" r:id="rId6"/>
    <p:sldId id="383" r:id="rId7"/>
    <p:sldId id="384" r:id="rId8"/>
    <p:sldId id="260" r:id="rId9"/>
    <p:sldId id="385" r:id="rId10"/>
    <p:sldId id="377" r:id="rId11"/>
    <p:sldId id="386" r:id="rId12"/>
    <p:sldId id="378" r:id="rId13"/>
    <p:sldId id="352" r:id="rId14"/>
    <p:sldId id="379" r:id="rId15"/>
    <p:sldId id="277" r:id="rId16"/>
    <p:sldId id="275" r:id="rId17"/>
    <p:sldId id="381" r:id="rId18"/>
    <p:sldId id="374" r:id="rId19"/>
    <p:sldId id="382" r:id="rId20"/>
    <p:sldId id="28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67"/>
            <p14:sldId id="267"/>
            <p14:sldId id="368"/>
            <p14:sldId id="383"/>
            <p14:sldId id="384"/>
            <p14:sldId id="260"/>
            <p14:sldId id="385"/>
            <p14:sldId id="377"/>
            <p14:sldId id="386"/>
            <p14:sldId id="378"/>
            <p14:sldId id="352"/>
            <p14:sldId id="379"/>
            <p14:sldId id="277"/>
            <p14:sldId id="275"/>
            <p14:sldId id="381"/>
            <p14:sldId id="374"/>
            <p14:sldId id="38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1" pos="801" userDrawn="1">
          <p15:clr>
            <a:srgbClr val="A4A3A4"/>
          </p15:clr>
        </p15:guide>
        <p15:guide id="15" pos="1255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9" pos="6425" userDrawn="1">
          <p15:clr>
            <a:srgbClr val="A4A3A4"/>
          </p15:clr>
        </p15:guide>
        <p15:guide id="20" pos="1028" userDrawn="1">
          <p15:clr>
            <a:srgbClr val="A4A3A4"/>
          </p15:clr>
        </p15:guide>
        <p15:guide id="21" pos="6652" userDrawn="1">
          <p15:clr>
            <a:srgbClr val="A4A3A4"/>
          </p15:clr>
        </p15:guide>
        <p15:guide id="22" orient="horz" pos="3612" userDrawn="1">
          <p15:clr>
            <a:srgbClr val="A4A3A4"/>
          </p15:clr>
        </p15:guide>
        <p15:guide id="23" orient="horz" pos="1026" userDrawn="1">
          <p15:clr>
            <a:srgbClr val="A4A3A4"/>
          </p15:clr>
        </p15:guide>
        <p15:guide id="24" orient="horz" pos="3906" userDrawn="1">
          <p15:clr>
            <a:srgbClr val="A4A3A4"/>
          </p15:clr>
        </p15:guide>
        <p15:guide id="25" orient="horz" pos="709" userDrawn="1">
          <p15:clr>
            <a:srgbClr val="A4A3A4"/>
          </p15:clr>
        </p15:guide>
        <p15:guide id="26" orient="horz" pos="2160" userDrawn="1">
          <p15:clr>
            <a:srgbClr val="A4A3A4"/>
          </p15:clr>
        </p15:guide>
        <p15:guide id="27" pos="6879" userDrawn="1">
          <p15:clr>
            <a:srgbClr val="A4A3A4"/>
          </p15:clr>
        </p15:guide>
        <p15:guide id="29" pos="574" userDrawn="1">
          <p15:clr>
            <a:srgbClr val="A4A3A4"/>
          </p15:clr>
        </p15:guide>
        <p15:guide id="30" pos="71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  <a:srgbClr val="000000"/>
    <a:srgbClr val="2F2F2F"/>
    <a:srgbClr val="951B81"/>
    <a:srgbClr val="EB8B2D"/>
    <a:srgbClr val="FF0036"/>
    <a:srgbClr val="FF4F35"/>
    <a:srgbClr val="39AB47"/>
    <a:srgbClr val="B6191F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76" autoAdjust="0"/>
    <p:restoredTop sz="95296"/>
  </p:normalViewPr>
  <p:slideViewPr>
    <p:cSldViewPr snapToGrid="0" snapToObjects="1">
      <p:cViewPr varScale="1">
        <p:scale>
          <a:sx n="82" d="100"/>
          <a:sy n="82" d="100"/>
        </p:scale>
        <p:origin x="360" y="72"/>
      </p:cViewPr>
      <p:guideLst>
        <p:guide pos="801"/>
        <p:guide pos="1255"/>
        <p:guide pos="3840"/>
        <p:guide pos="6425"/>
        <p:guide pos="1028"/>
        <p:guide pos="6652"/>
        <p:guide orient="horz" pos="3612"/>
        <p:guide orient="horz" pos="1026"/>
        <p:guide orient="horz" pos="3906"/>
        <p:guide orient="horz" pos="709"/>
        <p:guide orient="horz" pos="2160"/>
        <p:guide pos="6879"/>
        <p:guide pos="574"/>
        <p:guide pos="7106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26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1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442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78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54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22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1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1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04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7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535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98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09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15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846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5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E1AADF9-DB96-004D-BCE3-EFA2C2EF20F6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B33951-7680-B940-9B24-00693AC05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4604E0-BCBD-0C4B-B489-777D7FA87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1F4F41C-04DA-ED48-97A1-8D2649223323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DA665B-79A0-4E4F-B3E5-B89C63BCEB8C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0EDED7-F825-464E-96E6-823B128BC070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3880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2: The Solar System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50AAD7C-78FE-C64C-877E-B089334D00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13" b="21211"/>
          <a:stretch/>
        </p:blipFill>
        <p:spPr>
          <a:xfrm>
            <a:off x="0" y="1957040"/>
            <a:ext cx="12192001" cy="35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7E4E7B-CEE9-0A4A-BDBA-4F788849517B}"/>
              </a:ext>
            </a:extLst>
          </p:cNvPr>
          <p:cNvSpPr txBox="1"/>
          <p:nvPr/>
        </p:nvSpPr>
        <p:spPr>
          <a:xfrm>
            <a:off x="0" y="741404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0"/>
              </a:spcBef>
            </a:pPr>
            <a:r>
              <a:rPr lang="en-GB" sz="3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Day and Night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1FAE4D-C379-AF43-9D46-3F541BA67D9C}"/>
              </a:ext>
            </a:extLst>
          </p:cNvPr>
          <p:cNvSpPr txBox="1"/>
          <p:nvPr/>
        </p:nvSpPr>
        <p:spPr>
          <a:xfrm>
            <a:off x="7073908" y="1628775"/>
            <a:ext cx="3125780" cy="43561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2000"/>
              </a:spcBef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Planet 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Earth</a:t>
            </a: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 is a sphere, or ball, which rotates (spins) on its axis.</a:t>
            </a:r>
          </a:p>
          <a:p>
            <a:pPr>
              <a:spcBef>
                <a:spcPts val="2000"/>
              </a:spcBef>
            </a:pPr>
            <a:r>
              <a:rPr lang="en-GB" sz="2100" dirty="0">
                <a:solidFill>
                  <a:srgbClr val="272626"/>
                </a:solidFill>
                <a:latin typeface="Comic Sans MS" panose="030F0702030302020204" pitchFamily="66" charset="0"/>
              </a:rPr>
              <a:t>It takes Planet Earth 24 hours to complete one rotation.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805675-8A14-034C-8E05-DCF25670EAB6}"/>
              </a:ext>
            </a:extLst>
          </p:cNvPr>
          <p:cNvGrpSpPr/>
          <p:nvPr/>
        </p:nvGrpSpPr>
        <p:grpSpPr>
          <a:xfrm>
            <a:off x="1269029" y="1628775"/>
            <a:ext cx="5299921" cy="4356100"/>
            <a:chOff x="1728151" y="1606459"/>
            <a:chExt cx="4422061" cy="363457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75E68E8-9187-894E-8549-A780BEAC3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8151" y="1606459"/>
              <a:ext cx="4422061" cy="363457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F15CFC-D972-D341-822F-6D4F88227EAF}"/>
                </a:ext>
              </a:extLst>
            </p:cNvPr>
            <p:cNvSpPr txBox="1"/>
            <p:nvPr/>
          </p:nvSpPr>
          <p:spPr>
            <a:xfrm>
              <a:off x="5254090" y="3218307"/>
              <a:ext cx="671697" cy="41087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en-GB" sz="2600" b="1" dirty="0">
                  <a:solidFill>
                    <a:srgbClr val="252525"/>
                  </a:solidFill>
                  <a:latin typeface="Comic Sans MS" panose="030F0702030302020204" pitchFamily="66" charset="0"/>
                </a:rPr>
                <a:t>Sun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06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7" name="Picture 16" descr="A close-up of a planet&#10;&#10;Description automatically generated with low confidence">
            <a:extLst>
              <a:ext uri="{FF2B5EF4-FFF2-40B4-BE49-F238E27FC236}">
                <a16:creationId xmlns:a16="http://schemas.microsoft.com/office/drawing/2014/main" id="{A0C2AEF2-2204-784F-BCA3-0827A68850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400" y="1126711"/>
            <a:ext cx="5614170" cy="462718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74BD1B3-962C-E94C-88CA-A146717E7EBD}"/>
              </a:ext>
            </a:extLst>
          </p:cNvPr>
          <p:cNvSpPr txBox="1"/>
          <p:nvPr/>
        </p:nvSpPr>
        <p:spPr>
          <a:xfrm>
            <a:off x="5685183" y="3194081"/>
            <a:ext cx="1053547" cy="49244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6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Sun</a:t>
            </a:r>
          </a:p>
        </p:txBody>
      </p:sp>
      <p:pic>
        <p:nvPicPr>
          <p:cNvPr id="19" name="Picture 18" descr="Shape, arrow&#10;&#10;Description automatically generated">
            <a:extLst>
              <a:ext uri="{FF2B5EF4-FFF2-40B4-BE49-F238E27FC236}">
                <a16:creationId xmlns:a16="http://schemas.microsoft.com/office/drawing/2014/main" id="{4EB8FBCF-89E0-794D-9905-7764842B2D9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142" y="2598208"/>
            <a:ext cx="2740110" cy="17252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72B55BE-AE9B-2844-B95A-03C8464E925D}"/>
              </a:ext>
            </a:extLst>
          </p:cNvPr>
          <p:cNvSpPr txBox="1"/>
          <p:nvPr/>
        </p:nvSpPr>
        <p:spPr>
          <a:xfrm>
            <a:off x="1902390" y="2572327"/>
            <a:ext cx="1101531" cy="50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600" b="1" dirty="0">
                <a:solidFill>
                  <a:schemeClr val="bg1"/>
                </a:solidFill>
                <a:latin typeface="Comic Sans MS" panose="030F0702030302020204" pitchFamily="66" charset="0"/>
              </a:rPr>
              <a:t>Night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F84B76-9371-E548-8FFD-0FDA0DC9F4EC}"/>
              </a:ext>
            </a:extLst>
          </p:cNvPr>
          <p:cNvSpPr txBox="1"/>
          <p:nvPr/>
        </p:nvSpPr>
        <p:spPr>
          <a:xfrm>
            <a:off x="3440018" y="2571165"/>
            <a:ext cx="9567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600" b="1" dirty="0">
                <a:solidFill>
                  <a:srgbClr val="EB8B2D"/>
                </a:solidFill>
                <a:latin typeface="Comic Sans MS" panose="030F0702030302020204" pitchFamily="66" charset="0"/>
              </a:rPr>
              <a:t>Day</a:t>
            </a:r>
          </a:p>
        </p:txBody>
      </p:sp>
      <p:pic>
        <p:nvPicPr>
          <p:cNvPr id="22" name="Picture 21" descr="Shape, icon, arrow&#10;&#10;Description automatically generated">
            <a:extLst>
              <a:ext uri="{FF2B5EF4-FFF2-40B4-BE49-F238E27FC236}">
                <a16:creationId xmlns:a16="http://schemas.microsoft.com/office/drawing/2014/main" id="{C5FA8E57-A61E-6B44-998B-D715BEA3B14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7245" y="1825904"/>
            <a:ext cx="1773390" cy="322879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023A2A6-D62A-8243-8667-327616D26324}"/>
              </a:ext>
            </a:extLst>
          </p:cNvPr>
          <p:cNvSpPr txBox="1"/>
          <p:nvPr/>
        </p:nvSpPr>
        <p:spPr>
          <a:xfrm>
            <a:off x="7388950" y="1125538"/>
            <a:ext cx="3912960" cy="460851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As the Earth rotates, part of the planet is facing the sun.</a:t>
            </a:r>
          </a:p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time is it for that part of the planet?</a:t>
            </a:r>
          </a:p>
          <a:p>
            <a:pPr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 It’s day time.</a:t>
            </a:r>
          </a:p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time is it for the part of the planet facing away from the sun?</a:t>
            </a:r>
          </a:p>
          <a:p>
            <a:pPr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 It’s night time.</a:t>
            </a:r>
          </a:p>
        </p:txBody>
      </p:sp>
    </p:spTree>
    <p:extLst>
      <p:ext uri="{BB962C8B-B14F-4D97-AF65-F5344CB8AC3E}">
        <p14:creationId xmlns:p14="http://schemas.microsoft.com/office/powerpoint/2010/main" val="340810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F6B78D5-A551-8344-812F-3702FFCCD7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291D8C-783B-A641-BFC6-E45309C256B3}"/>
              </a:ext>
            </a:extLst>
          </p:cNvPr>
          <p:cNvSpPr txBox="1"/>
          <p:nvPr/>
        </p:nvSpPr>
        <p:spPr>
          <a:xfrm>
            <a:off x="0" y="4617179"/>
            <a:ext cx="12192000" cy="1364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As the Earth rotates, the sun appears to move across the sky.</a:t>
            </a:r>
          </a:p>
          <a:p>
            <a:pPr algn="ctr">
              <a:spcBef>
                <a:spcPts val="10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Earth rotates towards the east. </a:t>
            </a:r>
          </a:p>
          <a:p>
            <a:pPr algn="ctr">
              <a:spcBef>
                <a:spcPts val="10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That is why it looks like the sun rises in the east and sets in the west.</a:t>
            </a:r>
          </a:p>
        </p:txBody>
      </p:sp>
      <p:pic>
        <p:nvPicPr>
          <p:cNvPr id="9" name="Picture 8" descr="A close-up of a planet&#10;&#10;Description automatically generated with low confidence">
            <a:extLst>
              <a:ext uri="{FF2B5EF4-FFF2-40B4-BE49-F238E27FC236}">
                <a16:creationId xmlns:a16="http://schemas.microsoft.com/office/drawing/2014/main" id="{2291A934-2A85-BF4E-A054-C6988069B8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950" y="1056795"/>
            <a:ext cx="4036571" cy="33269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D4AE72-9071-5445-9EC3-0565CA703E1C}"/>
              </a:ext>
            </a:extLst>
          </p:cNvPr>
          <p:cNvSpPr txBox="1"/>
          <p:nvPr/>
        </p:nvSpPr>
        <p:spPr>
          <a:xfrm>
            <a:off x="4888229" y="2504592"/>
            <a:ext cx="983297" cy="431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Sun</a:t>
            </a:r>
          </a:p>
        </p:txBody>
      </p:sp>
      <p:pic>
        <p:nvPicPr>
          <p:cNvPr id="12" name="Picture 11" descr="Shape, arrow&#10;&#10;Description automatically generated">
            <a:extLst>
              <a:ext uri="{FF2B5EF4-FFF2-40B4-BE49-F238E27FC236}">
                <a16:creationId xmlns:a16="http://schemas.microsoft.com/office/drawing/2014/main" id="{B68EECC8-76B4-004B-92E1-B38F721724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7325" y="2216065"/>
            <a:ext cx="1970131" cy="124045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ACAD075-792E-844A-A418-B786E821432F}"/>
              </a:ext>
            </a:extLst>
          </p:cNvPr>
          <p:cNvSpPr txBox="1"/>
          <p:nvPr/>
        </p:nvSpPr>
        <p:spPr>
          <a:xfrm>
            <a:off x="2010863" y="2085281"/>
            <a:ext cx="989717" cy="431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b="1" dirty="0">
                <a:solidFill>
                  <a:schemeClr val="bg1"/>
                </a:solidFill>
                <a:latin typeface="Comic Sans MS" panose="030F0702030302020204" pitchFamily="66" charset="0"/>
              </a:rPr>
              <a:t>Night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8EEC76-3156-A642-A210-707C8CA9DCE9}"/>
              </a:ext>
            </a:extLst>
          </p:cNvPr>
          <p:cNvSpPr txBox="1"/>
          <p:nvPr/>
        </p:nvSpPr>
        <p:spPr>
          <a:xfrm>
            <a:off x="3109995" y="2085281"/>
            <a:ext cx="780918" cy="431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</a:t>
            </a:r>
          </a:p>
        </p:txBody>
      </p:sp>
      <p:pic>
        <p:nvPicPr>
          <p:cNvPr id="15" name="Picture 14" descr="Shape, icon, arrow&#10;&#10;Description automatically generated">
            <a:extLst>
              <a:ext uri="{FF2B5EF4-FFF2-40B4-BE49-F238E27FC236}">
                <a16:creationId xmlns:a16="http://schemas.microsoft.com/office/drawing/2014/main" id="{9D354544-75FD-9B4E-9801-7A5C633898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437" y="1559512"/>
            <a:ext cx="1275062" cy="2321494"/>
          </a:xfrm>
          <a:prstGeom prst="rect">
            <a:avLst/>
          </a:prstGeom>
        </p:spPr>
      </p:pic>
      <p:pic>
        <p:nvPicPr>
          <p:cNvPr id="17" name="Picture 16" descr="A picture containing transport&#10;&#10;Description automatically generated">
            <a:extLst>
              <a:ext uri="{FF2B5EF4-FFF2-40B4-BE49-F238E27FC236}">
                <a16:creationId xmlns:a16="http://schemas.microsoft.com/office/drawing/2014/main" id="{976C49F2-01D6-0C40-AD0C-37B24790859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834" y="1049754"/>
            <a:ext cx="4047762" cy="33410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E0CE0F5-003A-3C45-952E-72321EF8F43E}"/>
              </a:ext>
            </a:extLst>
          </p:cNvPr>
          <p:cNvSpPr txBox="1"/>
          <p:nvPr/>
        </p:nvSpPr>
        <p:spPr>
          <a:xfrm>
            <a:off x="9778092" y="2504592"/>
            <a:ext cx="983297" cy="431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Sun</a:t>
            </a:r>
          </a:p>
        </p:txBody>
      </p:sp>
      <p:pic>
        <p:nvPicPr>
          <p:cNvPr id="19" name="Picture 18" descr="Shape, arrow&#10;&#10;Description automatically generated">
            <a:extLst>
              <a:ext uri="{FF2B5EF4-FFF2-40B4-BE49-F238E27FC236}">
                <a16:creationId xmlns:a16="http://schemas.microsoft.com/office/drawing/2014/main" id="{DD046448-C141-8D42-AAC6-9DF52511536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2155" y="2132035"/>
            <a:ext cx="2103590" cy="132448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DE6326F-CF53-8948-B788-A1467E09FBCD}"/>
              </a:ext>
            </a:extLst>
          </p:cNvPr>
          <p:cNvSpPr txBox="1"/>
          <p:nvPr/>
        </p:nvSpPr>
        <p:spPr>
          <a:xfrm>
            <a:off x="6898747" y="2085281"/>
            <a:ext cx="983297" cy="431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b="1" dirty="0">
                <a:solidFill>
                  <a:schemeClr val="bg1"/>
                </a:solidFill>
                <a:latin typeface="Comic Sans MS" panose="030F0702030302020204" pitchFamily="66" charset="0"/>
              </a:rPr>
              <a:t>Night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A868AE-66E7-4F4F-B427-A45DD7CEA511}"/>
              </a:ext>
            </a:extLst>
          </p:cNvPr>
          <p:cNvSpPr txBox="1"/>
          <p:nvPr/>
        </p:nvSpPr>
        <p:spPr>
          <a:xfrm>
            <a:off x="7997879" y="2085281"/>
            <a:ext cx="750189" cy="431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</a:t>
            </a:r>
          </a:p>
        </p:txBody>
      </p:sp>
      <p:pic>
        <p:nvPicPr>
          <p:cNvPr id="22" name="Picture 21" descr="Shape, icon, arrow&#10;&#10;Description automatically generated">
            <a:extLst>
              <a:ext uri="{FF2B5EF4-FFF2-40B4-BE49-F238E27FC236}">
                <a16:creationId xmlns:a16="http://schemas.microsoft.com/office/drawing/2014/main" id="{545513A6-8D57-CF46-A063-7DD7EEC367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0321" y="1559512"/>
            <a:ext cx="1275062" cy="232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5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1657350" y="1679575"/>
            <a:ext cx="4464050" cy="159026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is the moon?</a:t>
            </a:r>
          </a:p>
          <a:p>
            <a:pPr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moon is a satellite.</a:t>
            </a:r>
          </a:p>
          <a:p>
            <a:pPr>
              <a:spcBef>
                <a:spcPts val="1800"/>
              </a:spcBef>
            </a:pP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does the moon orbit?</a:t>
            </a:r>
          </a:p>
          <a:p>
            <a:pPr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moon orbits planet Earth.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791470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Moon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7A89847-F578-AA4C-BF09-6CFF7298C6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43" t="482" r="69113" b="76342"/>
          <a:stretch/>
        </p:blipFill>
        <p:spPr>
          <a:xfrm>
            <a:off x="6299200" y="1628775"/>
            <a:ext cx="4260850" cy="200894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5CBDBA-C6F7-8642-AF36-531EF52C1B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02" b="13302"/>
          <a:stretch/>
        </p:blipFill>
        <p:spPr>
          <a:xfrm>
            <a:off x="6312024" y="3920232"/>
            <a:ext cx="4260850" cy="20089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1339DF7-ED38-CD4B-82A5-B07DFBAEDA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98" t="10475" r="5247" b="13211"/>
          <a:stretch/>
        </p:blipFill>
        <p:spPr>
          <a:xfrm>
            <a:off x="1631504" y="3920232"/>
            <a:ext cx="4260850" cy="200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9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6096001" y="1160463"/>
            <a:ext cx="4737652" cy="45735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1900" b="1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remember why the moon looks different throughout the month?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the moon orbits our planet, different parts of the moon catch the sun and we can see the reflected light. </a:t>
            </a: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MS Mincho" panose="02020609040205080304" pitchFamily="49" charset="-128"/>
            </a:endParaRPr>
          </a:p>
          <a:p>
            <a:pPr>
              <a:spcBef>
                <a:spcPts val="1200"/>
              </a:spcBef>
            </a:pPr>
            <a:r>
              <a:rPr lang="en-GB" sz="1900" b="1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remember what ‘waxing</a:t>
            </a:r>
          </a:p>
          <a:p>
            <a:r>
              <a:rPr lang="en-GB" sz="1900" b="1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moon’ means?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Waxing moon is when the reflected parts of the moon are growing from crescent (or new) moon. </a:t>
            </a:r>
          </a:p>
          <a:p>
            <a:pPr>
              <a:spcBef>
                <a:spcPts val="1200"/>
              </a:spcBef>
            </a:pPr>
            <a:r>
              <a:rPr lang="en-GB" sz="1900" b="1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remember what ‘waning</a:t>
            </a:r>
          </a:p>
          <a:p>
            <a:r>
              <a:rPr lang="en-GB" sz="1900" b="1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moon’ means?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Waning is when the reflection is shrinking from full back to crescent (or new) moon.  </a:t>
            </a: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MS Mincho" panose="02020609040205080304" pitchFamily="49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434FD9-B771-AC47-B3E8-F31CA356E9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94" t="6235" r="9884" b="2769"/>
          <a:stretch/>
        </p:blipFill>
        <p:spPr>
          <a:xfrm>
            <a:off x="1271589" y="1160463"/>
            <a:ext cx="4373837" cy="457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7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0F1BAA-7D2F-46BD-AB4E-22500CA3AC31}"/>
              </a:ext>
            </a:extLst>
          </p:cNvPr>
          <p:cNvSpPr txBox="1"/>
          <p:nvPr/>
        </p:nvSpPr>
        <p:spPr>
          <a:xfrm>
            <a:off x="1631950" y="897971"/>
            <a:ext cx="806423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moon takes 28 days to complete its orbit around the Earth.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known as the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lunar month</a:t>
            </a:r>
            <a:r>
              <a:rPr lang="en-GB" sz="2000" dirty="0">
                <a:solidFill>
                  <a:srgbClr val="7030A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B1DEDB-323B-40B2-B19B-A91B7CC7E501}"/>
              </a:ext>
            </a:extLst>
          </p:cNvPr>
          <p:cNvSpPr txBox="1"/>
          <p:nvPr/>
        </p:nvSpPr>
        <p:spPr>
          <a:xfrm>
            <a:off x="6640058" y="1594305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start with the new moon.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22884B-1701-415E-85BC-E0E4361AB3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E8BE44-8180-4C7C-BB1A-41C17C18DD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22D10E5-E6B6-4D92-9991-F03B8B9CEC8E}"/>
              </a:ext>
            </a:extLst>
          </p:cNvPr>
          <p:cNvSpPr txBox="1"/>
          <p:nvPr/>
        </p:nvSpPr>
        <p:spPr>
          <a:xfrm>
            <a:off x="6640058" y="2046060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waxing crescent moon.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CE6202-B642-4368-8A7D-6A0FCF588C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F65080-D72F-42BE-A7CD-2EED7E558EB2}"/>
              </a:ext>
            </a:extLst>
          </p:cNvPr>
          <p:cNvSpPr txBox="1"/>
          <p:nvPr/>
        </p:nvSpPr>
        <p:spPr>
          <a:xfrm>
            <a:off x="6640058" y="2497815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first quarter half moon.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6818423-D6D4-487A-B9D1-8D1A7391CB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0C40530-43FB-4DE4-B951-B57FE3F76555}"/>
              </a:ext>
            </a:extLst>
          </p:cNvPr>
          <p:cNvSpPr txBox="1"/>
          <p:nvPr/>
        </p:nvSpPr>
        <p:spPr>
          <a:xfrm>
            <a:off x="6640058" y="2949570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waxing gibbous moon.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D3933EE-D345-4CEE-BF3F-505982D0B8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0D3985-AAEA-406E-BCBA-8C9ED75753F0}"/>
              </a:ext>
            </a:extLst>
          </p:cNvPr>
          <p:cNvSpPr txBox="1"/>
          <p:nvPr/>
        </p:nvSpPr>
        <p:spPr>
          <a:xfrm>
            <a:off x="6640058" y="3401325"/>
            <a:ext cx="13293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…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8F2983-91A1-4C78-A2BC-6E77B88937AB}"/>
              </a:ext>
            </a:extLst>
          </p:cNvPr>
          <p:cNvSpPr txBox="1"/>
          <p:nvPr/>
        </p:nvSpPr>
        <p:spPr>
          <a:xfrm>
            <a:off x="8005869" y="3401325"/>
            <a:ext cx="123675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full moon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58F9828-3D67-4601-AECD-7BF53F9AD9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D189C29-4B30-4F8A-8CF5-2D9B89066A21}"/>
              </a:ext>
            </a:extLst>
          </p:cNvPr>
          <p:cNvSpPr txBox="1"/>
          <p:nvPr/>
        </p:nvSpPr>
        <p:spPr>
          <a:xfrm>
            <a:off x="6640058" y="3853080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waning gibbous moon.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412004C-6506-4D9A-97D8-27BB533CBA8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8260FAE-48FF-4E80-85DE-89853BFCCDD1}"/>
              </a:ext>
            </a:extLst>
          </p:cNvPr>
          <p:cNvSpPr txBox="1"/>
          <p:nvPr/>
        </p:nvSpPr>
        <p:spPr>
          <a:xfrm>
            <a:off x="6640058" y="4304835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waning half moon.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A3C4578-486A-4F2A-BC31-D79E43395D2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1623463"/>
            <a:ext cx="4573219" cy="411589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83AFBAD-46FF-41E9-A8B7-FA3515C1FD58}"/>
              </a:ext>
            </a:extLst>
          </p:cNvPr>
          <p:cNvSpPr txBox="1"/>
          <p:nvPr/>
        </p:nvSpPr>
        <p:spPr>
          <a:xfrm>
            <a:off x="6640058" y="4756590"/>
            <a:ext cx="62462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a waning crescent moon.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69E6FE-7581-4AFA-9958-905B34AB1DF9}"/>
              </a:ext>
            </a:extLst>
          </p:cNvPr>
          <p:cNvSpPr txBox="1"/>
          <p:nvPr/>
        </p:nvSpPr>
        <p:spPr>
          <a:xfrm>
            <a:off x="6640058" y="5208345"/>
            <a:ext cx="451633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takes 28 days. And then the moon goes round again! </a:t>
            </a:r>
          </a:p>
        </p:txBody>
      </p:sp>
    </p:spTree>
    <p:extLst>
      <p:ext uri="{BB962C8B-B14F-4D97-AF65-F5344CB8AC3E}">
        <p14:creationId xmlns:p14="http://schemas.microsoft.com/office/powerpoint/2010/main" val="363757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6" grpId="0"/>
      <p:bldP spid="19" grpId="0"/>
      <p:bldP spid="20" grpId="0"/>
      <p:bldP spid="23" grpId="0"/>
      <p:bldP spid="26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DD9779-60DD-4E6B-9B04-5FDBA71E200A}"/>
              </a:ext>
            </a:extLst>
          </p:cNvPr>
          <p:cNvSpPr txBox="1"/>
          <p:nvPr/>
        </p:nvSpPr>
        <p:spPr>
          <a:xfrm>
            <a:off x="0" y="73604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Practical demonstration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D16C43-5AE3-E54D-9988-E2D9BCF52E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39" b="1739"/>
          <a:stretch/>
        </p:blipFill>
        <p:spPr>
          <a:xfrm>
            <a:off x="1401696" y="1778000"/>
            <a:ext cx="9222838" cy="401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250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FF8BE18-8EB1-8E4C-A592-E64745511E71}"/>
              </a:ext>
            </a:extLst>
          </p:cNvPr>
          <p:cNvSpPr txBox="1"/>
          <p:nvPr/>
        </p:nvSpPr>
        <p:spPr>
          <a:xfrm>
            <a:off x="19878" y="755124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F01F77-85BD-A140-925D-FFE7707A42E6}"/>
              </a:ext>
            </a:extLst>
          </p:cNvPr>
          <p:cNvSpPr txBox="1"/>
          <p:nvPr/>
        </p:nvSpPr>
        <p:spPr>
          <a:xfrm>
            <a:off x="7415063" y="3077422"/>
            <a:ext cx="2382840" cy="7031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Complete your worksheet.</a:t>
            </a:r>
          </a:p>
          <a:p>
            <a:endParaRPr lang="en-GB" sz="2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3DC5FB-28D1-7F42-8BF2-682D2E5C84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8548">
            <a:off x="3845337" y="1905932"/>
            <a:ext cx="2638073" cy="3749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792DD0-A305-9D41-89A6-A92123D5D9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82748">
            <a:off x="2171082" y="1733288"/>
            <a:ext cx="2638073" cy="3749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7356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770936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7030A0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This is a homemade sundial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46352B-1602-5242-8D99-C6ECB22303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6782" y="2324941"/>
            <a:ext cx="3604260" cy="34004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9DE329-E13A-8142-A8AC-43EB2C453556}"/>
              </a:ext>
            </a:extLst>
          </p:cNvPr>
          <p:cNvSpPr txBox="1"/>
          <p:nvPr/>
        </p:nvSpPr>
        <p:spPr>
          <a:xfrm>
            <a:off x="5261109" y="2286000"/>
            <a:ext cx="5659303" cy="34480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For a sundial to work, you need to start when it is midday, when the sun is directly above you.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sun will cast a shadow.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mark where the shadow falls.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As the earth spins on its axis its position in relation to the sun will change.  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means that the shadow will move.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helped us tell the time, even without anything mechanical or electronic!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0C3AF8-94A7-3B4C-A4F6-88E5CD9A1561}"/>
              </a:ext>
            </a:extLst>
          </p:cNvPr>
          <p:cNvSpPr txBox="1"/>
          <p:nvPr/>
        </p:nvSpPr>
        <p:spPr>
          <a:xfrm>
            <a:off x="0" y="1390237"/>
            <a:ext cx="1219200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</a:rPr>
              <a:t>Before we all had clocks or watches (never mind phones!),</a:t>
            </a:r>
          </a:p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</a:rPr>
              <a:t>we could use sundials to tell the time. </a:t>
            </a:r>
          </a:p>
        </p:txBody>
      </p:sp>
    </p:spTree>
    <p:extLst>
      <p:ext uri="{BB962C8B-B14F-4D97-AF65-F5344CB8AC3E}">
        <p14:creationId xmlns:p14="http://schemas.microsoft.com/office/powerpoint/2010/main" val="23807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6849980" y="1628775"/>
            <a:ext cx="4070433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about the solar system and the planets which travel around the sun on their orbits.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that the Earth spins on its axis as it rotates around the sun.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how day and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night occur.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about the cycle of the moon as it orbits the Earth.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We have learned about the principals of a sundial.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24" t="961" r="4038"/>
          <a:stretch/>
        </p:blipFill>
        <p:spPr>
          <a:xfrm>
            <a:off x="1271589" y="1628774"/>
            <a:ext cx="5097128" cy="4131541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C43DFC0-0D21-9C40-9E5C-20E5DA4B3AA3}"/>
              </a:ext>
            </a:extLst>
          </p:cNvPr>
          <p:cNvSpPr txBox="1">
            <a:spLocks/>
          </p:cNvSpPr>
          <p:nvPr/>
        </p:nvSpPr>
        <p:spPr>
          <a:xfrm>
            <a:off x="0" y="805266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have we learned?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83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508405" y="5673377"/>
            <a:ext cx="7964736" cy="8614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42875" lvl="0" indent="-142875">
              <a:lnSpc>
                <a:spcPts val="1240"/>
              </a:lnSpc>
            </a:pPr>
            <a:r>
              <a:rPr lang="en-GB" sz="1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</a:p>
          <a:p>
            <a:pPr marL="142875" lvl="0" indent="-142875">
              <a:lnSpc>
                <a:spcPts val="124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describe the movement of the Earth, and other planets, relative to the Sun in the solar system </a:t>
            </a:r>
            <a:endParaRPr lang="en-GB" sz="1200" dirty="0">
              <a:solidFill>
                <a:srgbClr val="7030A0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142875" lvl="0" indent="-142875">
              <a:lnSpc>
                <a:spcPts val="124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describe the movement of the Moon relative to the Earth</a:t>
            </a:r>
          </a:p>
          <a:p>
            <a:pPr marL="142875" lvl="0" indent="-142875">
              <a:lnSpc>
                <a:spcPts val="124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solidFill>
                  <a:srgbClr val="7030A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</a:t>
            </a:r>
            <a:r>
              <a:rPr lang="en-GB" sz="1200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the idea of the Earth’s rotation to explain day and night and the apparent movement of the sun across the sky</a:t>
            </a:r>
            <a:endParaRPr lang="en-GB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694763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7030A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 and Space: Lesson 2</a:t>
            </a:r>
            <a:br>
              <a:rPr lang="en-US" sz="30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7040701" y="1959539"/>
            <a:ext cx="3097909" cy="3399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Learn about the planets within our solar system.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Learn how night and day occur.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CE096CA-1AFF-774C-890B-DA3FAC9D63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029" t="31690" r="14455" b="2158"/>
          <a:stretch/>
        </p:blipFill>
        <p:spPr>
          <a:xfrm>
            <a:off x="1271587" y="1950477"/>
            <a:ext cx="5184775" cy="3444021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E6E41A7-8906-9628-F1B4-7747AF8816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 – Lesson 2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316" t="24547" r="42446" b="40374"/>
          <a:stretch/>
        </p:blipFill>
        <p:spPr>
          <a:xfrm>
            <a:off x="4131681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CF8F0C-58F3-0648-A62E-EA21E340C2E2}"/>
              </a:ext>
            </a:extLst>
          </p:cNvPr>
          <p:cNvSpPr txBox="1">
            <a:spLocks/>
          </p:cNvSpPr>
          <p:nvPr/>
        </p:nvSpPr>
        <p:spPr>
          <a:xfrm>
            <a:off x="1271588" y="874482"/>
            <a:ext cx="9885887" cy="35221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2000"/>
              </a:spcBef>
              <a:buNone/>
            </a:pPr>
            <a:r>
              <a:rPr lang="en-GB" sz="3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can we remember about the solar system?</a:t>
            </a:r>
          </a:p>
        </p:txBody>
      </p:sp>
      <p:pic>
        <p:nvPicPr>
          <p:cNvPr id="5" name="Picture 4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4F942549-8492-2B43-A157-275F86E4BC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911225" y="1628775"/>
            <a:ext cx="5810417" cy="41148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A5F63B6-7853-994C-AFF1-6E00A4AC198A}"/>
              </a:ext>
            </a:extLst>
          </p:cNvPr>
          <p:cNvSpPr/>
          <p:nvPr/>
        </p:nvSpPr>
        <p:spPr>
          <a:xfrm>
            <a:off x="7184446" y="1628774"/>
            <a:ext cx="4025210" cy="410527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At the centre is our star - 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What do we call the objects around the sun? 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They are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planets</a:t>
            </a: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Let’s take a closer look at</a:t>
            </a:r>
          </a:p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each one.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954FF0-8CFC-7A45-92C4-FCB9057480C9}"/>
              </a:ext>
            </a:extLst>
          </p:cNvPr>
          <p:cNvSpPr/>
          <p:nvPr/>
        </p:nvSpPr>
        <p:spPr>
          <a:xfrm>
            <a:off x="10314266" y="2442205"/>
            <a:ext cx="120713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the sun</a:t>
            </a: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EA9CD2-0B28-FB49-AA2E-C792D15C5D59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24F3A-94D5-A34F-86BF-523066447D60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432A97-F49F-8648-805D-23AA91F07A3E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FAB45B-48E8-2148-8F3A-ACBC0A836EC2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F42772-0E53-3A4D-8C44-415C78E44A39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720B7-F619-C647-BC72-D5AC943CEA46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19F0DD-ED07-EA41-A6DD-CE77FFFA50D7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F354D8-AB51-B24B-B7B3-BC8CC0918F1D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BB7FE9-8EED-664B-8DD1-D35D643B154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</p:spTree>
    <p:extLst>
      <p:ext uri="{BB962C8B-B14F-4D97-AF65-F5344CB8AC3E}">
        <p14:creationId xmlns:p14="http://schemas.microsoft.com/office/powerpoint/2010/main" val="419303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8EF38E73-479B-C341-8333-5C2D5DEBFB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7502" r="669" b="860"/>
          <a:stretch/>
        </p:blipFill>
        <p:spPr>
          <a:xfrm>
            <a:off x="1655451" y="1487203"/>
            <a:ext cx="6541453" cy="452628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A52502E-3B99-5E44-A5FE-B9E221FC7E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0397441-8693-4FD7-80B4-300DFBA8A8D5}"/>
              </a:ext>
            </a:extLst>
          </p:cNvPr>
          <p:cNvSpPr txBox="1"/>
          <p:nvPr/>
        </p:nvSpPr>
        <p:spPr>
          <a:xfrm>
            <a:off x="0" y="744358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7030A0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The planets in the solar system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6969FC-9C87-4FF1-8D33-5AE2E914F947}"/>
              </a:ext>
            </a:extLst>
          </p:cNvPr>
          <p:cNvSpPr txBox="1"/>
          <p:nvPr/>
        </p:nvSpPr>
        <p:spPr>
          <a:xfrm>
            <a:off x="8955001" y="1442201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Mercury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0281D8-5439-4853-93E1-F097314AE9E3}"/>
              </a:ext>
            </a:extLst>
          </p:cNvPr>
          <p:cNvSpPr txBox="1"/>
          <p:nvPr/>
        </p:nvSpPr>
        <p:spPr>
          <a:xfrm>
            <a:off x="8955001" y="2042695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Venus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A82CAB-7B25-44A3-B99F-6264864AA0F6}"/>
              </a:ext>
            </a:extLst>
          </p:cNvPr>
          <p:cNvSpPr txBox="1"/>
          <p:nvPr/>
        </p:nvSpPr>
        <p:spPr>
          <a:xfrm>
            <a:off x="8955001" y="2643189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Earth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D335B42-2F83-4EF5-9AED-6CE6FBCB292E}"/>
              </a:ext>
            </a:extLst>
          </p:cNvPr>
          <p:cNvSpPr txBox="1"/>
          <p:nvPr/>
        </p:nvSpPr>
        <p:spPr>
          <a:xfrm>
            <a:off x="8955001" y="3243683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Mars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F1E55C-B2D3-47F0-A6E7-2578413720C7}"/>
              </a:ext>
            </a:extLst>
          </p:cNvPr>
          <p:cNvSpPr txBox="1"/>
          <p:nvPr/>
        </p:nvSpPr>
        <p:spPr>
          <a:xfrm>
            <a:off x="8955001" y="3844177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Jupiter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73AE9F6-6FC4-4447-9CB9-061B87AB13DD}"/>
              </a:ext>
            </a:extLst>
          </p:cNvPr>
          <p:cNvSpPr txBox="1"/>
          <p:nvPr/>
        </p:nvSpPr>
        <p:spPr>
          <a:xfrm>
            <a:off x="8955001" y="4444671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Saturn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1A73F6-A026-4DD5-B2DB-953A298A4D42}"/>
              </a:ext>
            </a:extLst>
          </p:cNvPr>
          <p:cNvSpPr txBox="1"/>
          <p:nvPr/>
        </p:nvSpPr>
        <p:spPr>
          <a:xfrm>
            <a:off x="8955001" y="5045165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Uranus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268914A-13BE-4160-8DB0-F77E6CF39401}"/>
              </a:ext>
            </a:extLst>
          </p:cNvPr>
          <p:cNvSpPr txBox="1"/>
          <p:nvPr/>
        </p:nvSpPr>
        <p:spPr>
          <a:xfrm>
            <a:off x="8955001" y="5645661"/>
            <a:ext cx="1407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702030302020204" pitchFamily="66" charset="0"/>
              </a:rPr>
              <a:t>Neptune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B1B026-3D69-AC4D-A695-E5F5CC18B728}"/>
              </a:ext>
            </a:extLst>
          </p:cNvPr>
          <p:cNvSpPr txBox="1"/>
          <p:nvPr/>
        </p:nvSpPr>
        <p:spPr>
          <a:xfrm>
            <a:off x="2978369" y="3793341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878F8B-2D1C-DF47-9AD4-30786D855E64}"/>
              </a:ext>
            </a:extLst>
          </p:cNvPr>
          <p:cNvSpPr txBox="1"/>
          <p:nvPr/>
        </p:nvSpPr>
        <p:spPr>
          <a:xfrm>
            <a:off x="6911943" y="2689439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EDFDD8-2B06-544C-8A67-A13646CAC090}"/>
              </a:ext>
            </a:extLst>
          </p:cNvPr>
          <p:cNvSpPr txBox="1"/>
          <p:nvPr/>
        </p:nvSpPr>
        <p:spPr>
          <a:xfrm>
            <a:off x="3436563" y="4530143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C8CB93-96AE-7E4B-81FD-8F3638B47D8C}"/>
              </a:ext>
            </a:extLst>
          </p:cNvPr>
          <p:cNvSpPr txBox="1"/>
          <p:nvPr/>
        </p:nvSpPr>
        <p:spPr>
          <a:xfrm>
            <a:off x="7286086" y="1815282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E7C9E6-522C-9B4D-B36E-4FB43B5DFA82}"/>
              </a:ext>
            </a:extLst>
          </p:cNvPr>
          <p:cNvSpPr txBox="1"/>
          <p:nvPr/>
        </p:nvSpPr>
        <p:spPr>
          <a:xfrm>
            <a:off x="6615033" y="4531838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36F510B-BA3C-CE42-831E-AAFB3923E272}"/>
              </a:ext>
            </a:extLst>
          </p:cNvPr>
          <p:cNvSpPr txBox="1"/>
          <p:nvPr/>
        </p:nvSpPr>
        <p:spPr>
          <a:xfrm>
            <a:off x="2156657" y="3088650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AA0874D-A408-DD40-A038-721E189C60A3}"/>
              </a:ext>
            </a:extLst>
          </p:cNvPr>
          <p:cNvSpPr txBox="1"/>
          <p:nvPr/>
        </p:nvSpPr>
        <p:spPr>
          <a:xfrm>
            <a:off x="3758360" y="2311172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58D489-D1EC-7245-B129-340AAC0D59B3}"/>
              </a:ext>
            </a:extLst>
          </p:cNvPr>
          <p:cNvSpPr txBox="1"/>
          <p:nvPr/>
        </p:nvSpPr>
        <p:spPr>
          <a:xfrm>
            <a:off x="6190129" y="2072450"/>
            <a:ext cx="82122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</p:spTree>
    <p:extLst>
      <p:ext uri="{BB962C8B-B14F-4D97-AF65-F5344CB8AC3E}">
        <p14:creationId xmlns:p14="http://schemas.microsoft.com/office/powerpoint/2010/main" val="421767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27" grpId="0"/>
      <p:bldP spid="27" grpId="1"/>
      <p:bldP spid="28" grpId="0"/>
      <p:bldP spid="28" grpId="1"/>
      <p:bldP spid="30" grpId="0"/>
      <p:bldP spid="30" grpId="1"/>
      <p:bldP spid="33" grpId="0"/>
      <p:bldP spid="33" grpId="1"/>
      <p:bldP spid="42" grpId="0"/>
      <p:bldP spid="42" grpId="1"/>
      <p:bldP spid="44" grpId="0"/>
      <p:bldP spid="44" grpId="1"/>
      <p:bldP spid="46" grpId="0"/>
      <p:bldP spid="46" grpId="1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A77B054-C7BD-094C-A50B-F91F2CFAD1A7}"/>
              </a:ext>
            </a:extLst>
          </p:cNvPr>
          <p:cNvGrpSpPr/>
          <p:nvPr/>
        </p:nvGrpSpPr>
        <p:grpSpPr>
          <a:xfrm>
            <a:off x="1280192" y="1686649"/>
            <a:ext cx="5505548" cy="3809500"/>
            <a:chOff x="911225" y="1628775"/>
            <a:chExt cx="5946775" cy="4114800"/>
          </a:xfrm>
        </p:grpSpPr>
        <p:pic>
          <p:nvPicPr>
            <p:cNvPr id="7" name="Picture 6" descr="A group of planets in space&#10;&#10;Description automatically generated with low confidence">
              <a:extLst>
                <a:ext uri="{FF2B5EF4-FFF2-40B4-BE49-F238E27FC236}">
                  <a16:creationId xmlns:a16="http://schemas.microsoft.com/office/drawing/2014/main" id="{F195BC37-E823-ED48-9F21-AD835230F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t="7502" r="669" b="860"/>
            <a:stretch/>
          </p:blipFill>
          <p:spPr>
            <a:xfrm>
              <a:off x="911225" y="1628775"/>
              <a:ext cx="5946775" cy="41148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E0EEAE-C96B-454D-9005-D56BDEE9CDAC}"/>
                </a:ext>
              </a:extLst>
            </p:cNvPr>
            <p:cNvSpPr txBox="1"/>
            <p:nvPr/>
          </p:nvSpPr>
          <p:spPr>
            <a:xfrm>
              <a:off x="2056481" y="3705149"/>
              <a:ext cx="869449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Mercury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0A93C07-2BA4-704C-9ACE-F57FAE0540E9}"/>
                </a:ext>
              </a:extLst>
            </p:cNvPr>
            <p:cNvSpPr txBox="1"/>
            <p:nvPr/>
          </p:nvSpPr>
          <p:spPr>
            <a:xfrm>
              <a:off x="5735722" y="2671274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Venus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967124B-747B-D84D-8FEA-BC61DF59F92D}"/>
                </a:ext>
              </a:extLst>
            </p:cNvPr>
            <p:cNvSpPr txBox="1"/>
            <p:nvPr/>
          </p:nvSpPr>
          <p:spPr>
            <a:xfrm>
              <a:off x="2578946" y="4381046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Earth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E93BABF-7A0A-B14D-89D6-A1FBC9C67FEC}"/>
                </a:ext>
              </a:extLst>
            </p:cNvPr>
            <p:cNvSpPr txBox="1"/>
            <p:nvPr/>
          </p:nvSpPr>
          <p:spPr>
            <a:xfrm>
              <a:off x="6063916" y="1869070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Mars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133FB0-BA63-6A45-8499-3ACC16606FA0}"/>
                </a:ext>
              </a:extLst>
            </p:cNvPr>
            <p:cNvSpPr txBox="1"/>
            <p:nvPr/>
          </p:nvSpPr>
          <p:spPr>
            <a:xfrm>
              <a:off x="5465428" y="4368115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Jupiter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8EB7A1-CC06-164B-924F-9B9DFF263660}"/>
                </a:ext>
              </a:extLst>
            </p:cNvPr>
            <p:cNvSpPr txBox="1"/>
            <p:nvPr/>
          </p:nvSpPr>
          <p:spPr>
            <a:xfrm>
              <a:off x="1404895" y="3029351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Saturn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140451-6F25-AC49-897A-7F0E0F99F125}"/>
                </a:ext>
              </a:extLst>
            </p:cNvPr>
            <p:cNvSpPr txBox="1"/>
            <p:nvPr/>
          </p:nvSpPr>
          <p:spPr>
            <a:xfrm>
              <a:off x="2854088" y="2357940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Uranus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696F7E9-7130-C146-8813-C34465E48AA7}"/>
                </a:ext>
              </a:extLst>
            </p:cNvPr>
            <p:cNvSpPr txBox="1"/>
            <p:nvPr/>
          </p:nvSpPr>
          <p:spPr>
            <a:xfrm>
              <a:off x="5007957" y="2163512"/>
              <a:ext cx="807661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Neptune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EE0E19D-B426-DB46-990F-B7D753AE4B89}"/>
                </a:ext>
              </a:extLst>
            </p:cNvPr>
            <p:cNvSpPr txBox="1"/>
            <p:nvPr/>
          </p:nvSpPr>
          <p:spPr>
            <a:xfrm>
              <a:off x="4078455" y="1874339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(Pluto)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643E2FA-C81D-2846-9C6D-940876E0B7B7}"/>
              </a:ext>
            </a:extLst>
          </p:cNvPr>
          <p:cNvSpPr txBox="1"/>
          <p:nvPr/>
        </p:nvSpPr>
        <p:spPr>
          <a:xfrm>
            <a:off x="1280191" y="852686"/>
            <a:ext cx="9640222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Here’s a mnemonic to help us remember:</a:t>
            </a:r>
          </a:p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My Very Excellent Mother Just Served Us N</a:t>
            </a: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oodle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 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anose="030F0702030302020204" pitchFamily="66" charset="0"/>
              <a:ea typeface="MS Mincho" panose="02020609040205080304" pitchFamily="49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8BE8B2-E303-6D45-A2EA-3DADA0C13B59}"/>
              </a:ext>
            </a:extLst>
          </p:cNvPr>
          <p:cNvSpPr/>
          <p:nvPr/>
        </p:nvSpPr>
        <p:spPr>
          <a:xfrm>
            <a:off x="7271467" y="1686650"/>
            <a:ext cx="3207303" cy="3809499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Mercury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V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ery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V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Venus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Excellent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Earth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other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Mars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J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ust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J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Jupiter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erved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Saturn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Uranus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oodles (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Neptune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876507-23BA-564D-83C8-111A3F8500F1}"/>
              </a:ext>
            </a:extLst>
          </p:cNvPr>
          <p:cNvSpPr txBox="1"/>
          <p:nvPr/>
        </p:nvSpPr>
        <p:spPr>
          <a:xfrm>
            <a:off x="1271589" y="5734734"/>
            <a:ext cx="9724996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MS Mincho" panose="02020609040205080304" pitchFamily="49" charset="-128"/>
              </a:rPr>
              <a:t>Or why not invent your own for your classroom? 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anose="030F0702030302020204" pitchFamily="66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183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28BE8B2-E303-6D45-A2EA-3DADA0C13B59}"/>
              </a:ext>
            </a:extLst>
          </p:cNvPr>
          <p:cNvSpPr/>
          <p:nvPr/>
        </p:nvSpPr>
        <p:spPr>
          <a:xfrm>
            <a:off x="7190187" y="1628776"/>
            <a:ext cx="3567665" cy="4105274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an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orbit?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 orbit is a planet’s path as it travels around its star.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planet has its own orbit.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orbit is a different length, and so takes a different amount of time</a:t>
            </a:r>
            <a:r>
              <a:rPr lang="en-GB" sz="2000" dirty="0"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Let’s find out how long the planets in our solar system take to orbit our sun.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62636B2-37A0-3C4F-8492-D6D51BDFE662}"/>
              </a:ext>
            </a:extLst>
          </p:cNvPr>
          <p:cNvSpPr txBox="1">
            <a:spLocks/>
          </p:cNvSpPr>
          <p:nvPr/>
        </p:nvSpPr>
        <p:spPr>
          <a:xfrm>
            <a:off x="0" y="866274"/>
            <a:ext cx="12192000" cy="342316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2000"/>
              </a:spcBef>
              <a:buNone/>
            </a:pPr>
            <a:r>
              <a:rPr lang="en-GB" sz="3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 planet’s orbit</a:t>
            </a:r>
          </a:p>
        </p:txBody>
      </p:sp>
      <p:pic>
        <p:nvPicPr>
          <p:cNvPr id="24" name="Picture 23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0627D936-90EF-4444-8DB9-135BEF996F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911225" y="1628775"/>
            <a:ext cx="5810417" cy="41148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732378C-EF23-EC49-8251-7093C9A79895}"/>
              </a:ext>
            </a:extLst>
          </p:cNvPr>
          <p:cNvSpPr txBox="1"/>
          <p:nvPr/>
        </p:nvSpPr>
        <p:spPr>
          <a:xfrm>
            <a:off x="2056481" y="3705149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B5B571B-F1C6-394C-889D-9CBD4E00082C}"/>
              </a:ext>
            </a:extLst>
          </p:cNvPr>
          <p:cNvSpPr txBox="1"/>
          <p:nvPr/>
        </p:nvSpPr>
        <p:spPr>
          <a:xfrm>
            <a:off x="5735722" y="2671274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73D7A-AE9D-5342-8E8C-3FD95BACCB12}"/>
              </a:ext>
            </a:extLst>
          </p:cNvPr>
          <p:cNvSpPr txBox="1"/>
          <p:nvPr/>
        </p:nvSpPr>
        <p:spPr>
          <a:xfrm>
            <a:off x="2578946" y="4381046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AB2F8C-7D49-894D-9C01-D5C0207943FD}"/>
              </a:ext>
            </a:extLst>
          </p:cNvPr>
          <p:cNvSpPr txBox="1"/>
          <p:nvPr/>
        </p:nvSpPr>
        <p:spPr>
          <a:xfrm>
            <a:off x="6063916" y="186907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95053E-F123-9849-8125-37241E7743C2}"/>
              </a:ext>
            </a:extLst>
          </p:cNvPr>
          <p:cNvSpPr txBox="1"/>
          <p:nvPr/>
        </p:nvSpPr>
        <p:spPr>
          <a:xfrm>
            <a:off x="5465428" y="43681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DDD8ED2-3F11-B34A-B6AD-A2ADE966BD52}"/>
              </a:ext>
            </a:extLst>
          </p:cNvPr>
          <p:cNvSpPr txBox="1"/>
          <p:nvPr/>
        </p:nvSpPr>
        <p:spPr>
          <a:xfrm>
            <a:off x="1404895" y="302935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AD5EE9-23BF-A548-8DDF-B99C1691729C}"/>
              </a:ext>
            </a:extLst>
          </p:cNvPr>
          <p:cNvSpPr txBox="1"/>
          <p:nvPr/>
        </p:nvSpPr>
        <p:spPr>
          <a:xfrm>
            <a:off x="2854088" y="235794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53B2B1-858F-3348-A4B5-8D10B0C6F108}"/>
              </a:ext>
            </a:extLst>
          </p:cNvPr>
          <p:cNvSpPr txBox="1"/>
          <p:nvPr/>
        </p:nvSpPr>
        <p:spPr>
          <a:xfrm>
            <a:off x="5007957" y="2163512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9D1E48-FE4A-3E4B-BAC7-0D43F7B0DEE4}"/>
              </a:ext>
            </a:extLst>
          </p:cNvPr>
          <p:cNvSpPr txBox="1"/>
          <p:nvPr/>
        </p:nvSpPr>
        <p:spPr>
          <a:xfrm>
            <a:off x="4078455" y="1874339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(Pluto)</a:t>
            </a:r>
          </a:p>
        </p:txBody>
      </p:sp>
    </p:spTree>
    <p:extLst>
      <p:ext uri="{BB962C8B-B14F-4D97-AF65-F5344CB8AC3E}">
        <p14:creationId xmlns:p14="http://schemas.microsoft.com/office/powerpoint/2010/main" val="129754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4" name="Picture 23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0627D936-90EF-4444-8DB9-135BEF996F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125538"/>
            <a:ext cx="6521027" cy="461803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732378C-EF23-EC49-8251-7093C9A79895}"/>
              </a:ext>
            </a:extLst>
          </p:cNvPr>
          <p:cNvSpPr txBox="1"/>
          <p:nvPr/>
        </p:nvSpPr>
        <p:spPr>
          <a:xfrm>
            <a:off x="2607812" y="3491748"/>
            <a:ext cx="869449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Mercury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B5B571B-F1C6-394C-889D-9CBD4E00082C}"/>
              </a:ext>
            </a:extLst>
          </p:cNvPr>
          <p:cNvSpPr txBox="1"/>
          <p:nvPr/>
        </p:nvSpPr>
        <p:spPr>
          <a:xfrm>
            <a:off x="6730804" y="233685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Venus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A73D7A-AE9D-5342-8E8C-3FD95BACCB12}"/>
              </a:ext>
            </a:extLst>
          </p:cNvPr>
          <p:cNvSpPr txBox="1"/>
          <p:nvPr/>
        </p:nvSpPr>
        <p:spPr>
          <a:xfrm>
            <a:off x="3184065" y="4234880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AB2F8C-7D49-894D-9C01-D5C0207943FD}"/>
              </a:ext>
            </a:extLst>
          </p:cNvPr>
          <p:cNvSpPr txBox="1"/>
          <p:nvPr/>
        </p:nvSpPr>
        <p:spPr>
          <a:xfrm>
            <a:off x="7099339" y="1467411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95053E-F123-9849-8125-37241E7743C2}"/>
              </a:ext>
            </a:extLst>
          </p:cNvPr>
          <p:cNvSpPr txBox="1"/>
          <p:nvPr/>
        </p:nvSpPr>
        <p:spPr>
          <a:xfrm>
            <a:off x="6427185" y="4208502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Jupiter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DDD8ED2-3F11-B34A-B6AD-A2ADE966BD52}"/>
              </a:ext>
            </a:extLst>
          </p:cNvPr>
          <p:cNvSpPr txBox="1"/>
          <p:nvPr/>
        </p:nvSpPr>
        <p:spPr>
          <a:xfrm>
            <a:off x="1875544" y="2748715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AD5EE9-23BF-A548-8DDF-B99C1691729C}"/>
              </a:ext>
            </a:extLst>
          </p:cNvPr>
          <p:cNvSpPr txBox="1"/>
          <p:nvPr/>
        </p:nvSpPr>
        <p:spPr>
          <a:xfrm>
            <a:off x="3512995" y="1996622"/>
            <a:ext cx="67869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Uranus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53B2B1-858F-3348-A4B5-8D10B0C6F108}"/>
              </a:ext>
            </a:extLst>
          </p:cNvPr>
          <p:cNvSpPr txBox="1"/>
          <p:nvPr/>
        </p:nvSpPr>
        <p:spPr>
          <a:xfrm>
            <a:off x="5906994" y="1721511"/>
            <a:ext cx="807661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Neptune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A97A76-2FB1-7C48-85D7-FBC10696A419}"/>
              </a:ext>
            </a:extLst>
          </p:cNvPr>
          <p:cNvSpPr txBox="1"/>
          <p:nvPr/>
        </p:nvSpPr>
        <p:spPr>
          <a:xfrm>
            <a:off x="8120114" y="1046026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Mercury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ADCDD4-E1C7-174F-8E41-45FBF5CE3BC1}"/>
              </a:ext>
            </a:extLst>
          </p:cNvPr>
          <p:cNvSpPr txBox="1"/>
          <p:nvPr/>
        </p:nvSpPr>
        <p:spPr>
          <a:xfrm>
            <a:off x="8120114" y="1669238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Venus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7E266D-3504-AE4C-B54E-73DD7E5A3B6F}"/>
              </a:ext>
            </a:extLst>
          </p:cNvPr>
          <p:cNvSpPr txBox="1"/>
          <p:nvPr/>
        </p:nvSpPr>
        <p:spPr>
          <a:xfrm>
            <a:off x="8120114" y="2292450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Earth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FF95FD-88E5-AC43-8FA1-D310996371C5}"/>
              </a:ext>
            </a:extLst>
          </p:cNvPr>
          <p:cNvSpPr txBox="1"/>
          <p:nvPr/>
        </p:nvSpPr>
        <p:spPr>
          <a:xfrm>
            <a:off x="8120114" y="2915662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Mars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1F9D2F-443B-0742-8576-473CD935A7C5}"/>
              </a:ext>
            </a:extLst>
          </p:cNvPr>
          <p:cNvSpPr txBox="1"/>
          <p:nvPr/>
        </p:nvSpPr>
        <p:spPr>
          <a:xfrm>
            <a:off x="8120114" y="3538874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Jupiter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0E0FB5-3381-634E-B84D-6AE91F465BC1}"/>
              </a:ext>
            </a:extLst>
          </p:cNvPr>
          <p:cNvSpPr txBox="1"/>
          <p:nvPr/>
        </p:nvSpPr>
        <p:spPr>
          <a:xfrm>
            <a:off x="8120114" y="4162086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Saturn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01F2BB5-3279-E647-AD7C-A0232B4DAFDA}"/>
              </a:ext>
            </a:extLst>
          </p:cNvPr>
          <p:cNvSpPr txBox="1"/>
          <p:nvPr/>
        </p:nvSpPr>
        <p:spPr>
          <a:xfrm>
            <a:off x="8120114" y="4785298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Uranus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8856A14-275A-4545-A96A-E06CBBB4D439}"/>
              </a:ext>
            </a:extLst>
          </p:cNvPr>
          <p:cNvSpPr txBox="1"/>
          <p:nvPr/>
        </p:nvSpPr>
        <p:spPr>
          <a:xfrm>
            <a:off x="8120114" y="5408510"/>
            <a:ext cx="1407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Neptune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89D1B2E-3F30-424C-ABF7-101613644EBB}"/>
              </a:ext>
            </a:extLst>
          </p:cNvPr>
          <p:cNvSpPr txBox="1"/>
          <p:nvPr/>
        </p:nvSpPr>
        <p:spPr>
          <a:xfrm>
            <a:off x="9379272" y="1046026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88 days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F3100E-D13D-D14B-8163-0BD54E42EBB0}"/>
              </a:ext>
            </a:extLst>
          </p:cNvPr>
          <p:cNvSpPr txBox="1"/>
          <p:nvPr/>
        </p:nvSpPr>
        <p:spPr>
          <a:xfrm>
            <a:off x="9379272" y="1669238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225 days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8C1FE2-E0ED-9A4E-8333-F3B797C3BACA}"/>
              </a:ext>
            </a:extLst>
          </p:cNvPr>
          <p:cNvSpPr txBox="1"/>
          <p:nvPr/>
        </p:nvSpPr>
        <p:spPr>
          <a:xfrm>
            <a:off x="9379272" y="2292450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365¼  days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E3996DF-27F3-7A43-B256-A79FBC34B60E}"/>
              </a:ext>
            </a:extLst>
          </p:cNvPr>
          <p:cNvSpPr txBox="1"/>
          <p:nvPr/>
        </p:nvSpPr>
        <p:spPr>
          <a:xfrm>
            <a:off x="9379272" y="2915662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687 days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BDC2F9E-50EC-4D4F-97AC-2DC4457EBEC7}"/>
              </a:ext>
            </a:extLst>
          </p:cNvPr>
          <p:cNvSpPr txBox="1"/>
          <p:nvPr/>
        </p:nvSpPr>
        <p:spPr>
          <a:xfrm>
            <a:off x="9379272" y="3538874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4,333 days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724B9AA-4D09-EC42-8AEB-A15E6210E84D}"/>
              </a:ext>
            </a:extLst>
          </p:cNvPr>
          <p:cNvSpPr txBox="1"/>
          <p:nvPr/>
        </p:nvSpPr>
        <p:spPr>
          <a:xfrm>
            <a:off x="9379272" y="4162086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10,759 days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5DA82E-2E31-6844-A78E-A75B0601109B}"/>
              </a:ext>
            </a:extLst>
          </p:cNvPr>
          <p:cNvSpPr txBox="1"/>
          <p:nvPr/>
        </p:nvSpPr>
        <p:spPr>
          <a:xfrm>
            <a:off x="9379272" y="4785298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30,687 days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BE553A0-5FE7-4848-B36D-7CE6050F5030}"/>
              </a:ext>
            </a:extLst>
          </p:cNvPr>
          <p:cNvSpPr txBox="1"/>
          <p:nvPr/>
        </p:nvSpPr>
        <p:spPr>
          <a:xfrm>
            <a:off x="9379272" y="5408510"/>
            <a:ext cx="2418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60,190 days</a:t>
            </a:r>
          </a:p>
        </p:txBody>
      </p:sp>
    </p:spTree>
    <p:extLst>
      <p:ext uri="{BB962C8B-B14F-4D97-AF65-F5344CB8AC3E}">
        <p14:creationId xmlns:p14="http://schemas.microsoft.com/office/powerpoint/2010/main" val="31375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859F4A-4208-7947-B1A6-D3B5A5166CB7}"/>
              </a:ext>
            </a:extLst>
          </p:cNvPr>
          <p:cNvSpPr txBox="1"/>
          <p:nvPr/>
        </p:nvSpPr>
        <p:spPr>
          <a:xfrm>
            <a:off x="911225" y="1419669"/>
            <a:ext cx="10369550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dirty="0">
                <a:solidFill>
                  <a:srgbClr val="252525"/>
                </a:solidFill>
                <a:latin typeface="Comic Sans MS" panose="030F0702030302020204" pitchFamily="66" charset="0"/>
              </a:rPr>
              <a:t>We’ve just found out that Planet Earth takes 365¼ days, or one year and a quarter of a day, to complete its orbit around the sun. </a:t>
            </a:r>
          </a:p>
          <a:p>
            <a:pPr algn="ctr">
              <a:spcBef>
                <a:spcPts val="1200"/>
              </a:spcBef>
            </a:pPr>
            <a:r>
              <a:rPr lang="en-GB" b="1" dirty="0">
                <a:solidFill>
                  <a:srgbClr val="7030A0"/>
                </a:solidFill>
                <a:latin typeface="Comic Sans MS" panose="030F0702030302020204" pitchFamily="66" charset="0"/>
              </a:rPr>
              <a:t> Who has heard of a leap year?</a:t>
            </a:r>
          </a:p>
          <a:p>
            <a:pPr algn="ctr">
              <a:spcBef>
                <a:spcPts val="400"/>
              </a:spcBef>
            </a:pPr>
            <a:r>
              <a:rPr lang="en-GB" dirty="0">
                <a:solidFill>
                  <a:srgbClr val="252525"/>
                </a:solidFill>
                <a:latin typeface="Comic Sans MS" panose="030F0702030302020204" pitchFamily="66" charset="0"/>
              </a:rPr>
              <a:t>Every four years our year has an extra day. This takes account of the extra quarter of a day. </a:t>
            </a:r>
          </a:p>
          <a:p>
            <a:pPr algn="ctr">
              <a:spcBef>
                <a:spcPts val="400"/>
              </a:spcBef>
            </a:pPr>
            <a:r>
              <a:rPr lang="en-GB" dirty="0">
                <a:solidFill>
                  <a:srgbClr val="252525"/>
                </a:solidFill>
                <a:latin typeface="Comic Sans MS" panose="030F0702030302020204" pitchFamily="66" charset="0"/>
              </a:rPr>
              <a:t>Four quarters equals one whole. </a:t>
            </a:r>
          </a:p>
          <a:p>
            <a:pPr algn="ctr">
              <a:spcBef>
                <a:spcPts val="400"/>
              </a:spcBef>
            </a:pPr>
            <a:r>
              <a:rPr lang="en-GB" dirty="0">
                <a:solidFill>
                  <a:srgbClr val="252525"/>
                </a:solidFill>
                <a:latin typeface="Comic Sans MS" panose="030F0702030302020204" pitchFamily="66" charset="0"/>
              </a:rPr>
              <a:t>So, every four years, we have that extra day.</a:t>
            </a:r>
          </a:p>
        </p:txBody>
      </p:sp>
      <p:pic>
        <p:nvPicPr>
          <p:cNvPr id="4" name="Picture 3" descr="A picture containing green, light, projector, colorful&#10;&#10;Description automatically generated">
            <a:extLst>
              <a:ext uri="{FF2B5EF4-FFF2-40B4-BE49-F238E27FC236}">
                <a16:creationId xmlns:a16="http://schemas.microsoft.com/office/drawing/2014/main" id="{030F57B3-7974-1E4D-80D2-01DEC31D0C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67" t="23173" r="11167" b="23160"/>
          <a:stretch/>
        </p:blipFill>
        <p:spPr>
          <a:xfrm>
            <a:off x="2787923" y="3580967"/>
            <a:ext cx="6654252" cy="24070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B8E6B0-E668-F24C-A854-67B8A7CAD5F1}"/>
              </a:ext>
            </a:extLst>
          </p:cNvPr>
          <p:cNvSpPr txBox="1"/>
          <p:nvPr/>
        </p:nvSpPr>
        <p:spPr>
          <a:xfrm>
            <a:off x="0" y="738883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Let’s take a closer at Earth’s orbit around the sun.</a:t>
            </a:r>
          </a:p>
        </p:txBody>
      </p:sp>
    </p:spTree>
    <p:extLst>
      <p:ext uri="{BB962C8B-B14F-4D97-AF65-F5344CB8AC3E}">
        <p14:creationId xmlns:p14="http://schemas.microsoft.com/office/powerpoint/2010/main" val="8432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859F4A-4208-7947-B1A6-D3B5A5166CB7}"/>
              </a:ext>
            </a:extLst>
          </p:cNvPr>
          <p:cNvSpPr txBox="1"/>
          <p:nvPr/>
        </p:nvSpPr>
        <p:spPr>
          <a:xfrm>
            <a:off x="911225" y="882957"/>
            <a:ext cx="10369550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The Earth is tilted on its </a:t>
            </a:r>
            <a:r>
              <a:rPr lang="en-GB" sz="2000" b="1" dirty="0">
                <a:solidFill>
                  <a:srgbClr val="252525"/>
                </a:solidFill>
                <a:latin typeface="Comic Sans MS" panose="030F0702030302020204" pitchFamily="66" charset="0"/>
              </a:rPr>
              <a:t>axis</a:t>
            </a: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 as it spins and orbits the sun.</a:t>
            </a:r>
          </a:p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This means that one half of the Earth leans towards or away from the sun.</a:t>
            </a:r>
          </a:p>
          <a:p>
            <a:pPr algn="ctr">
              <a:spcBef>
                <a:spcPts val="1200"/>
              </a:spcBef>
            </a:pP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What does this cause?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rgbClr val="252525"/>
                </a:solidFill>
                <a:latin typeface="Comic Sans MS" panose="030F0702030302020204" pitchFamily="66" charset="0"/>
              </a:rPr>
              <a:t>This causes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seasons</a:t>
            </a:r>
            <a:r>
              <a:rPr lang="en-GB" sz="2000" dirty="0">
                <a:solidFill>
                  <a:srgbClr val="7030A0"/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4" name="Picture 3" descr="A picture containing green, light, projector, colorful&#10;&#10;Description automatically generated">
            <a:extLst>
              <a:ext uri="{FF2B5EF4-FFF2-40B4-BE49-F238E27FC236}">
                <a16:creationId xmlns:a16="http://schemas.microsoft.com/office/drawing/2014/main" id="{030F57B3-7974-1E4D-80D2-01DEC31D0C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67" t="23173" r="11167" b="23160"/>
          <a:stretch/>
        </p:blipFill>
        <p:spPr>
          <a:xfrm>
            <a:off x="1631951" y="2740577"/>
            <a:ext cx="8928100" cy="322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9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9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27730</TotalTime>
  <Words>1076</Words>
  <Application>Microsoft Office PowerPoint</Application>
  <PresentationFormat>Widescreen</PresentationFormat>
  <Paragraphs>198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715</cp:revision>
  <dcterms:created xsi:type="dcterms:W3CDTF">2021-01-11T17:47:06Z</dcterms:created>
  <dcterms:modified xsi:type="dcterms:W3CDTF">2022-08-17T12:04:30Z</dcterms:modified>
</cp:coreProperties>
</file>