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handoutMasterIdLst>
    <p:handoutMasterId r:id="rId32"/>
  </p:handoutMasterIdLst>
  <p:sldIdLst>
    <p:sldId id="279" r:id="rId2"/>
    <p:sldId id="370" r:id="rId3"/>
    <p:sldId id="373" r:id="rId4"/>
    <p:sldId id="372" r:id="rId5"/>
    <p:sldId id="374" r:id="rId6"/>
    <p:sldId id="375" r:id="rId7"/>
    <p:sldId id="376" r:id="rId8"/>
    <p:sldId id="377" r:id="rId9"/>
    <p:sldId id="378" r:id="rId10"/>
    <p:sldId id="379" r:id="rId11"/>
    <p:sldId id="380" r:id="rId12"/>
    <p:sldId id="381" r:id="rId13"/>
    <p:sldId id="382" r:id="rId14"/>
    <p:sldId id="371" r:id="rId15"/>
    <p:sldId id="366" r:id="rId16"/>
    <p:sldId id="358" r:id="rId17"/>
    <p:sldId id="364" r:id="rId18"/>
    <p:sldId id="392" r:id="rId19"/>
    <p:sldId id="388" r:id="rId20"/>
    <p:sldId id="362" r:id="rId21"/>
    <p:sldId id="386" r:id="rId22"/>
    <p:sldId id="383" r:id="rId23"/>
    <p:sldId id="369" r:id="rId24"/>
    <p:sldId id="387" r:id="rId25"/>
    <p:sldId id="393" r:id="rId26"/>
    <p:sldId id="395" r:id="rId27"/>
    <p:sldId id="345" r:id="rId28"/>
    <p:sldId id="272" r:id="rId29"/>
    <p:sldId id="28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DBCF0D8C-1ADE-4F5D-B8A0-494C3A6BC2EC}">
          <p14:sldIdLst>
            <p14:sldId id="279"/>
            <p14:sldId id="370"/>
            <p14:sldId id="373"/>
            <p14:sldId id="372"/>
            <p14:sldId id="374"/>
            <p14:sldId id="375"/>
            <p14:sldId id="376"/>
            <p14:sldId id="377"/>
            <p14:sldId id="378"/>
            <p14:sldId id="379"/>
            <p14:sldId id="380"/>
            <p14:sldId id="381"/>
            <p14:sldId id="382"/>
            <p14:sldId id="371"/>
            <p14:sldId id="366"/>
            <p14:sldId id="358"/>
            <p14:sldId id="364"/>
            <p14:sldId id="392"/>
            <p14:sldId id="388"/>
            <p14:sldId id="362"/>
            <p14:sldId id="386"/>
            <p14:sldId id="383"/>
            <p14:sldId id="369"/>
            <p14:sldId id="387"/>
            <p14:sldId id="393"/>
            <p14:sldId id="395"/>
            <p14:sldId id="345"/>
            <p14:sldId id="272"/>
            <p14:sldId id="283"/>
          </p14:sldIdLst>
        </p14:section>
      </p14:sectionLst>
    </p:ext>
    <p:ext uri="{EFAFB233-063F-42B5-8137-9DF3F51BA10A}">
      <p15:sldGuideLst xmlns:p15="http://schemas.microsoft.com/office/powerpoint/2012/main">
        <p15:guide id="6" orient="horz" pos="2704" userDrawn="1">
          <p15:clr>
            <a:srgbClr val="A4A3A4"/>
          </p15:clr>
        </p15:guide>
        <p15:guide id="10" pos="3613" userDrawn="1">
          <p15:clr>
            <a:srgbClr val="A4A3A4"/>
          </p15:clr>
        </p15:guide>
        <p15:guide id="13" pos="6743" userDrawn="1">
          <p15:clr>
            <a:srgbClr val="A4A3A4"/>
          </p15:clr>
        </p15:guide>
        <p15:guide id="14" orient="horz" pos="686" userDrawn="1">
          <p15:clr>
            <a:srgbClr val="A4A3A4"/>
          </p15:clr>
        </p15:guide>
        <p15:guide id="16" pos="3840" userDrawn="1">
          <p15:clr>
            <a:srgbClr val="A4A3A4"/>
          </p15:clr>
        </p15:guide>
        <p15:guide id="18" pos="4044" userDrawn="1">
          <p15:clr>
            <a:srgbClr val="A4A3A4"/>
          </p15:clr>
        </p15:guide>
        <p15:guide id="24" pos="688" userDrawn="1">
          <p15:clr>
            <a:srgbClr val="A4A3A4"/>
          </p15:clr>
        </p15:guide>
        <p15:guide id="26" pos="243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1B81"/>
    <a:srgbClr val="286AA6"/>
    <a:srgbClr val="B6191F"/>
    <a:srgbClr val="EB8B2D"/>
    <a:srgbClr val="286AA7"/>
    <a:srgbClr val="272626"/>
    <a:srgbClr val="064B8D"/>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99" autoAdjust="0"/>
    <p:restoredTop sz="94830"/>
  </p:normalViewPr>
  <p:slideViewPr>
    <p:cSldViewPr snapToGrid="0" snapToObjects="1">
      <p:cViewPr varScale="1">
        <p:scale>
          <a:sx n="117" d="100"/>
          <a:sy n="117" d="100"/>
        </p:scale>
        <p:origin x="1064" y="168"/>
      </p:cViewPr>
      <p:guideLst>
        <p:guide orient="horz" pos="2704"/>
        <p:guide pos="3613"/>
        <p:guide pos="6743"/>
        <p:guide orient="horz" pos="686"/>
        <p:guide pos="3840"/>
        <p:guide pos="4044"/>
        <p:guide pos="688"/>
        <p:guide pos="2434"/>
      </p:guideLst>
    </p:cSldViewPr>
  </p:slideViewPr>
  <p:outlineViewPr>
    <p:cViewPr>
      <p:scale>
        <a:sx n="60" d="100"/>
        <a:sy n="60"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napToObjects="1" showGuides="1">
      <p:cViewPr varScale="1">
        <p:scale>
          <a:sx n="72" d="100"/>
          <a:sy n="72" d="100"/>
        </p:scale>
        <p:origin x="1808" y="21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7D4D1F8-B38F-DB48-93E6-99E4BA1CAB8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355710F-11A7-F44D-928D-87420087B82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DD6AEC-5591-1245-8800-A10A29F34680}" type="datetimeFigureOut">
              <a:rPr lang="en-US" smtClean="0"/>
              <a:t>1/17/23</a:t>
            </a:fld>
            <a:endParaRPr lang="en-US"/>
          </a:p>
        </p:txBody>
      </p:sp>
      <p:sp>
        <p:nvSpPr>
          <p:cNvPr id="4" name="Footer Placeholder 3">
            <a:extLst>
              <a:ext uri="{FF2B5EF4-FFF2-40B4-BE49-F238E27FC236}">
                <a16:creationId xmlns:a16="http://schemas.microsoft.com/office/drawing/2014/main" id="{555BC7CD-5823-D44E-A8C3-8B35866327A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E2BFEAC-1F86-4740-8423-109D564EAF9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DF682D-EA4A-3A40-9E0D-A6FC3BDEA7CC}" type="slidenum">
              <a:rPr lang="en-US" smtClean="0"/>
              <a:t>‹#›</a:t>
            </a:fld>
            <a:endParaRPr lang="en-US"/>
          </a:p>
        </p:txBody>
      </p:sp>
    </p:spTree>
    <p:extLst>
      <p:ext uri="{BB962C8B-B14F-4D97-AF65-F5344CB8AC3E}">
        <p14:creationId xmlns:p14="http://schemas.microsoft.com/office/powerpoint/2010/main" val="5288178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1/17/23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Click once to animate the countdown to two minutes.</a:t>
            </a:r>
            <a:endParaRPr lang="en-US" b="0"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dirty="0"/>
          </a:p>
        </p:txBody>
      </p:sp>
    </p:spTree>
    <p:extLst>
      <p:ext uri="{BB962C8B-B14F-4D97-AF65-F5344CB8AC3E}">
        <p14:creationId xmlns:p14="http://schemas.microsoft.com/office/powerpoint/2010/main" val="18383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3236539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1872752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11884045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903233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13746879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37606978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693304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Click once to animate the countdown to two minutes.</a:t>
            </a:r>
            <a:endParaRPr lang="en-US" b="0"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1234206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Click once to animate the countdown to two minutes.</a:t>
            </a:r>
            <a:endParaRPr lang="en-US" b="0"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3974934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34450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3853845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4193340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1071157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nice activity is to have the children in a large space. The areas are labelled “Natural Selection, mutation, adaptation and evolution”. They have to run to the corner they think is the right answer.</a:t>
            </a:r>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320185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625542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1/17/23</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1/17/23</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1/17/23</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1/17/23</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1/17/23</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1/17/23</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1/17/23</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1/17/23</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7D66E32-0E77-ED4D-88A9-6EF09981E287}"/>
              </a:ext>
            </a:extLst>
          </p:cNvPr>
          <p:cNvSpPr/>
          <p:nvPr userDrawn="1"/>
        </p:nvSpPr>
        <p:spPr>
          <a:xfrm>
            <a:off x="1065" y="0"/>
            <a:ext cx="12192000" cy="6858000"/>
          </a:xfrm>
          <a:prstGeom prst="rect">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C5AF3EC4-A842-7446-8950-A13B60AE2E1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1/17/23</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1/17/23</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png"/><Relationship Id="rId7" Type="http://schemas.openxmlformats.org/officeDocument/2006/relationships/image" Target="../media/image33.jpe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6.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39.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43.jpe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2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8" Type="http://schemas.openxmlformats.org/officeDocument/2006/relationships/hyperlink" Target="https://www.bbc.co.uk/bitesize/topics/zvhhvcw/articles/zxg7y4j" TargetMode="External"/><Relationship Id="rId3" Type="http://schemas.openxmlformats.org/officeDocument/2006/relationships/hyperlink" Target="https://youtu.be/03YKT7ytJdE" TargetMode="External"/><Relationship Id="rId7" Type="http://schemas.openxmlformats.org/officeDocument/2006/relationships/hyperlink" Target="https://www.bbc.co.uk/bitesize/topics/zpffr82/articles/z7hj2nb" TargetMode="External"/><Relationship Id="rId2" Type="http://schemas.openxmlformats.org/officeDocument/2006/relationships/hyperlink" Target="https://www.nationalgeographic.org/encyclopedia/fossil/" TargetMode="External"/><Relationship Id="rId1" Type="http://schemas.openxmlformats.org/officeDocument/2006/relationships/slideLayout" Target="../slideLayouts/slideLayout7.xml"/><Relationship Id="rId6" Type="http://schemas.openxmlformats.org/officeDocument/2006/relationships/hyperlink" Target="https://askabiologist.asu.edu/peppered-moths-game/play.html" TargetMode="External"/><Relationship Id="rId11" Type="http://schemas.openxmlformats.org/officeDocument/2006/relationships/hyperlink" Target="https://youtu.be/4l5IoZzBS8c" TargetMode="External"/><Relationship Id="rId5" Type="http://schemas.openxmlformats.org/officeDocument/2006/relationships/hyperlink" Target="https://youtu.be/ZT8YswmQuAg" TargetMode="External"/><Relationship Id="rId10" Type="http://schemas.openxmlformats.org/officeDocument/2006/relationships/hyperlink" Target="https://youtu.be/JOk_0mUT_JU" TargetMode="External"/><Relationship Id="rId4" Type="http://schemas.openxmlformats.org/officeDocument/2006/relationships/hyperlink" Target="https://youtu.be/l25MBq8T77w" TargetMode="External"/><Relationship Id="rId9" Type="http://schemas.openxmlformats.org/officeDocument/2006/relationships/hyperlink" Target="https://www.bbc.co.uk/bitesize/topics/zvhhvcw/articles/z9qs4qt"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Graphical user interface, text, application, chat or text message&#10;&#10;Description automatically generated">
            <a:extLst>
              <a:ext uri="{FF2B5EF4-FFF2-40B4-BE49-F238E27FC236}">
                <a16:creationId xmlns:a16="http://schemas.microsoft.com/office/drawing/2014/main" id="{377D014A-525F-574B-9394-F73FC996FC7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68938"/>
          <a:stretch/>
        </p:blipFill>
        <p:spPr>
          <a:xfrm>
            <a:off x="201918" y="5735456"/>
            <a:ext cx="1690777" cy="965741"/>
          </a:xfrm>
          <a:prstGeom prst="rect">
            <a:avLst/>
          </a:prstGeom>
        </p:spPr>
      </p:pic>
      <p:pic>
        <p:nvPicPr>
          <p:cNvPr id="19" name="Picture 18" descr="A picture containing text, clipart&#10;&#10;Description automatically generated">
            <a:extLst>
              <a:ext uri="{FF2B5EF4-FFF2-40B4-BE49-F238E27FC236}">
                <a16:creationId xmlns:a16="http://schemas.microsoft.com/office/drawing/2014/main" id="{087CF2DD-9ABF-4F47-8507-A701B43D3A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0" name="Title 1">
            <a:extLst>
              <a:ext uri="{FF2B5EF4-FFF2-40B4-BE49-F238E27FC236}">
                <a16:creationId xmlns:a16="http://schemas.microsoft.com/office/drawing/2014/main" id="{6F3103EB-284E-B14F-A501-735DDEE7FBE0}"/>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7" name="Title 1">
            <a:extLst>
              <a:ext uri="{FF2B5EF4-FFF2-40B4-BE49-F238E27FC236}">
                <a16:creationId xmlns:a16="http://schemas.microsoft.com/office/drawing/2014/main" id="{D4DFA516-4317-5C47-99A1-FDCD66A66163}"/>
              </a:ext>
            </a:extLst>
          </p:cNvPr>
          <p:cNvSpPr txBox="1">
            <a:spLocks/>
          </p:cNvSpPr>
          <p:nvPr/>
        </p:nvSpPr>
        <p:spPr>
          <a:xfrm>
            <a:off x="10550872" y="6022650"/>
            <a:ext cx="1446686"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2000">
                <a:solidFill>
                  <a:schemeClr val="bg1"/>
                </a:solidFill>
                <a:latin typeface="Arial" panose="020B0604020202020204" pitchFamily="34" charset="0"/>
                <a:cs typeface="Arial" panose="020B0604020202020204" pitchFamily="34" charset="0"/>
              </a:rPr>
              <a:t>Science</a:t>
            </a:r>
            <a:endParaRPr lang="en-US" sz="2000" b="1" dirty="0">
              <a:solidFill>
                <a:schemeClr val="bg1"/>
              </a:solidFill>
              <a:latin typeface="Arial" panose="020B0604020202020204" pitchFamily="34" charset="0"/>
              <a:cs typeface="Arial" panose="020B0604020202020204" pitchFamily="34" charset="0"/>
            </a:endParaRPr>
          </a:p>
        </p:txBody>
      </p:sp>
      <p:sp>
        <p:nvSpPr>
          <p:cNvPr id="11" name="Title 1">
            <a:extLst>
              <a:ext uri="{FF2B5EF4-FFF2-40B4-BE49-F238E27FC236}">
                <a16:creationId xmlns:a16="http://schemas.microsoft.com/office/drawing/2014/main" id="{DD8DDBDE-C55E-AE28-EFDC-BB2775722CA3}"/>
              </a:ext>
            </a:extLst>
          </p:cNvPr>
          <p:cNvSpPr txBox="1">
            <a:spLocks/>
          </p:cNvSpPr>
          <p:nvPr/>
        </p:nvSpPr>
        <p:spPr>
          <a:xfrm>
            <a:off x="161383" y="341943"/>
            <a:ext cx="12192002" cy="1215204"/>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Evolution and Inheritance: Lesson 7</a:t>
            </a:r>
          </a:p>
          <a:p>
            <a:pPr algn="ctr">
              <a:spcBef>
                <a:spcPts val="500"/>
              </a:spcBef>
            </a:pPr>
            <a:r>
              <a:rPr lang="en-US" sz="3200" dirty="0">
                <a:solidFill>
                  <a:schemeClr val="bg1"/>
                </a:solidFill>
                <a:latin typeface="Comic Sans MS" panose="030F0702030302020204" pitchFamily="66" charset="0"/>
                <a:cs typeface="Arial" panose="020B0604020202020204" pitchFamily="34" charset="0"/>
              </a:rPr>
              <a:t>Natural selection</a:t>
            </a:r>
          </a:p>
        </p:txBody>
      </p:sp>
      <p:sp>
        <p:nvSpPr>
          <p:cNvPr id="12" name="Rectangle 11">
            <a:extLst>
              <a:ext uri="{FF2B5EF4-FFF2-40B4-BE49-F238E27FC236}">
                <a16:creationId xmlns:a16="http://schemas.microsoft.com/office/drawing/2014/main" id="{C48054BF-4603-AD5C-D568-E47965E8C204}"/>
              </a:ext>
            </a:extLst>
          </p:cNvPr>
          <p:cNvSpPr/>
          <p:nvPr/>
        </p:nvSpPr>
        <p:spPr>
          <a:xfrm>
            <a:off x="0" y="1826538"/>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6446E940-AE55-8189-8F12-2A6EF92ABA63}"/>
              </a:ext>
            </a:extLst>
          </p:cNvPr>
          <p:cNvPicPr>
            <a:picLocks noChangeAspect="1"/>
          </p:cNvPicPr>
          <p:nvPr/>
        </p:nvPicPr>
        <p:blipFill>
          <a:blip r:embed="rId4" cstate="screen">
            <a:extLst>
              <a:ext uri="{28A0092B-C50C-407E-A947-70E740481C1C}">
                <a14:useLocalDpi xmlns:a14="http://schemas.microsoft.com/office/drawing/2010/main"/>
              </a:ext>
            </a:extLst>
          </a:blip>
          <a:srcRect t="238" b="238"/>
          <a:stretch/>
        </p:blipFill>
        <p:spPr>
          <a:xfrm>
            <a:off x="0" y="2009756"/>
            <a:ext cx="5701063" cy="3390920"/>
          </a:xfrm>
          <a:prstGeom prst="rect">
            <a:avLst/>
          </a:prstGeom>
        </p:spPr>
      </p:pic>
      <p:pic>
        <p:nvPicPr>
          <p:cNvPr id="15" name="Picture 14">
            <a:extLst>
              <a:ext uri="{FF2B5EF4-FFF2-40B4-BE49-F238E27FC236}">
                <a16:creationId xmlns:a16="http://schemas.microsoft.com/office/drawing/2014/main" id="{5FAC58EA-4321-266F-0039-5D217D44B9D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744" t="4622" r="-68180" b="3471"/>
          <a:stretch/>
        </p:blipFill>
        <p:spPr>
          <a:xfrm>
            <a:off x="5572125" y="1924031"/>
            <a:ext cx="6648451" cy="3597965"/>
          </a:xfrm>
          <a:prstGeom prst="rect">
            <a:avLst/>
          </a:prstGeom>
        </p:spPr>
      </p:pic>
      <p:pic>
        <p:nvPicPr>
          <p:cNvPr id="21" name="Picture 20">
            <a:extLst>
              <a:ext uri="{FF2B5EF4-FFF2-40B4-BE49-F238E27FC236}">
                <a16:creationId xmlns:a16="http://schemas.microsoft.com/office/drawing/2014/main" id="{8DE3435E-1C58-B87A-6230-40605F5762C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176" t="29473" r="68540" b="15337"/>
          <a:stretch/>
        </p:blipFill>
        <p:spPr>
          <a:xfrm>
            <a:off x="9229724" y="1921371"/>
            <a:ext cx="2962275" cy="3597965"/>
          </a:xfrm>
          <a:prstGeom prst="rect">
            <a:avLst/>
          </a:prstGeom>
        </p:spPr>
      </p:pic>
    </p:spTree>
    <p:extLst>
      <p:ext uri="{BB962C8B-B14F-4D97-AF65-F5344CB8AC3E}">
        <p14:creationId xmlns:p14="http://schemas.microsoft.com/office/powerpoint/2010/main" val="2425278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497585D-9BCC-A347-B655-161D2D69A4F6}"/>
              </a:ext>
            </a:extLst>
          </p:cNvPr>
          <p:cNvSpPr txBox="1">
            <a:spLocks/>
          </p:cNvSpPr>
          <p:nvPr/>
        </p:nvSpPr>
        <p:spPr>
          <a:xfrm>
            <a:off x="4740892" y="1513441"/>
            <a:ext cx="6338234" cy="4230134"/>
          </a:xfrm>
          <a:prstGeom prst="rect">
            <a:avLst/>
          </a:prstGeom>
        </p:spPr>
        <p:txBody>
          <a:bodyPr lIns="0" tIns="0" rIns="0" bIns="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951A81"/>
              </a:buClr>
              <a:buNone/>
            </a:pPr>
            <a:r>
              <a:rPr lang="en-GB" sz="20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Compare your results as a class!</a:t>
            </a:r>
          </a:p>
          <a:p>
            <a:pPr>
              <a:lnSpc>
                <a:spcPct val="100000"/>
              </a:lnSpc>
              <a:spcBef>
                <a:spcPts val="1500"/>
              </a:spcBef>
              <a:buClr>
                <a:srgbClr val="951A81"/>
              </a:buClr>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What were the food sources on each island?</a:t>
            </a:r>
          </a:p>
          <a:p>
            <a:pPr>
              <a:lnSpc>
                <a:spcPct val="100000"/>
              </a:lnSpc>
              <a:spcBef>
                <a:spcPts val="1500"/>
              </a:spcBef>
              <a:buClr>
                <a:srgbClr val="951A81"/>
              </a:buClr>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Which finch (beak) got the most/least food on each island?</a:t>
            </a:r>
          </a:p>
          <a:p>
            <a:pPr>
              <a:lnSpc>
                <a:spcPct val="100000"/>
              </a:lnSpc>
              <a:spcBef>
                <a:spcPts val="1500"/>
              </a:spcBef>
              <a:buClr>
                <a:srgbClr val="951A81"/>
              </a:buClr>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Why do you think this was? What made</a:t>
            </a:r>
          </a:p>
          <a:p>
            <a:pPr marL="252000" indent="0">
              <a:lnSpc>
                <a:spcPct val="100000"/>
              </a:lnSpc>
              <a:spcBef>
                <a:spcPts val="0"/>
              </a:spcBef>
              <a:buClr>
                <a:srgbClr val="951A81"/>
              </a:buClr>
              <a:buNone/>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 beak good or bad for eating different foods?</a:t>
            </a:r>
          </a:p>
        </p:txBody>
      </p:sp>
      <p:sp>
        <p:nvSpPr>
          <p:cNvPr id="4" name="Subtitle 2">
            <a:extLst>
              <a:ext uri="{FF2B5EF4-FFF2-40B4-BE49-F238E27FC236}">
                <a16:creationId xmlns:a16="http://schemas.microsoft.com/office/drawing/2014/main" id="{09675D16-E907-EA40-A787-BD33A37B29AD}"/>
              </a:ext>
            </a:extLst>
          </p:cNvPr>
          <p:cNvSpPr txBox="1">
            <a:spLocks/>
          </p:cNvSpPr>
          <p:nvPr/>
        </p:nvSpPr>
        <p:spPr>
          <a:xfrm>
            <a:off x="4837" y="67017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951B81"/>
                </a:solidFill>
                <a:latin typeface="Comic Sans MS" panose="030F0902030302020204" pitchFamily="66" charset="0"/>
                <a:cs typeface="Arial" panose="020B0604020202020204" pitchFamily="34" charset="0"/>
              </a:rPr>
              <a:t>The results! – Who ate the most?</a:t>
            </a:r>
          </a:p>
        </p:txBody>
      </p:sp>
      <p:sp>
        <p:nvSpPr>
          <p:cNvPr id="9" name="Rectangle 8">
            <a:extLst>
              <a:ext uri="{FF2B5EF4-FFF2-40B4-BE49-F238E27FC236}">
                <a16:creationId xmlns:a16="http://schemas.microsoft.com/office/drawing/2014/main" id="{58764F2B-ED17-F141-A112-F9D52AC9AB30}"/>
              </a:ext>
            </a:extLst>
          </p:cNvPr>
          <p:cNvSpPr/>
          <p:nvPr/>
        </p:nvSpPr>
        <p:spPr>
          <a:xfrm>
            <a:off x="1286237" y="1401247"/>
            <a:ext cx="2931893" cy="276999"/>
          </a:xfrm>
          <a:prstGeom prst="rect">
            <a:avLst/>
          </a:prstGeom>
        </p:spPr>
        <p:txBody>
          <a:bodyPr wrap="none" lIns="0" tIns="0" rIns="0" bIns="0">
            <a:spAutoFit/>
          </a:bodyPr>
          <a:lstStyle/>
          <a:p>
            <a:pPr>
              <a:spcBef>
                <a:spcPts val="600"/>
              </a:spcBef>
            </a:pPr>
            <a:r>
              <a:rPr lang="en-US"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Let’s fill in our worksheets</a:t>
            </a:r>
          </a:p>
        </p:txBody>
      </p:sp>
      <p:grpSp>
        <p:nvGrpSpPr>
          <p:cNvPr id="12" name="Group 11">
            <a:extLst>
              <a:ext uri="{FF2B5EF4-FFF2-40B4-BE49-F238E27FC236}">
                <a16:creationId xmlns:a16="http://schemas.microsoft.com/office/drawing/2014/main" id="{AB7E5C79-6D2F-0918-3743-FD2B71CB3F6C}"/>
              </a:ext>
            </a:extLst>
          </p:cNvPr>
          <p:cNvGrpSpPr/>
          <p:nvPr/>
        </p:nvGrpSpPr>
        <p:grpSpPr>
          <a:xfrm>
            <a:off x="1282875" y="1856922"/>
            <a:ext cx="2997200" cy="4195028"/>
            <a:chOff x="1282875" y="1856922"/>
            <a:chExt cx="2997200" cy="4195028"/>
          </a:xfrm>
        </p:grpSpPr>
        <p:sp>
          <p:nvSpPr>
            <p:cNvPr id="13" name="Rectangle 12">
              <a:extLst>
                <a:ext uri="{FF2B5EF4-FFF2-40B4-BE49-F238E27FC236}">
                  <a16:creationId xmlns:a16="http://schemas.microsoft.com/office/drawing/2014/main" id="{72A21C64-29D8-86F3-8002-6841D7136106}"/>
                </a:ext>
              </a:extLst>
            </p:cNvPr>
            <p:cNvSpPr/>
            <p:nvPr/>
          </p:nvSpPr>
          <p:spPr>
            <a:xfrm>
              <a:off x="1282875" y="1856922"/>
              <a:ext cx="2997200" cy="4195028"/>
            </a:xfrm>
            <a:prstGeom prst="rect">
              <a:avLst/>
            </a:prstGeom>
            <a:solidFill>
              <a:schemeClr val="bg1"/>
            </a:solidFill>
            <a:ln>
              <a:solidFill>
                <a:schemeClr val="tx1">
                  <a:lumMod val="95000"/>
                  <a:lumOff val="5000"/>
                </a:schemeClr>
              </a:solidFill>
            </a:ln>
            <a:effectLst>
              <a:outerShdw blurRad="50800" dist="38100" dir="2700000" sx="101018" sy="101018"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929A7B04-9DF6-E9E7-C90D-737CAE8BD558}"/>
                </a:ext>
              </a:extLst>
            </p:cNvPr>
            <p:cNvPicPr>
              <a:picLocks noChangeAspect="1"/>
            </p:cNvPicPr>
            <p:nvPr/>
          </p:nvPicPr>
          <p:blipFill>
            <a:blip r:embed="rId2"/>
            <a:srcRect/>
            <a:stretch/>
          </p:blipFill>
          <p:spPr>
            <a:xfrm>
              <a:off x="1345110" y="1904260"/>
              <a:ext cx="2872731" cy="4100352"/>
            </a:xfrm>
            <a:prstGeom prst="rect">
              <a:avLst/>
            </a:prstGeom>
          </p:spPr>
        </p:pic>
      </p:grpSp>
    </p:spTree>
    <p:extLst>
      <p:ext uri="{BB962C8B-B14F-4D97-AF65-F5344CB8AC3E}">
        <p14:creationId xmlns:p14="http://schemas.microsoft.com/office/powerpoint/2010/main" val="19286971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04314257-47E1-2345-A9E9-7CF107195F45}"/>
              </a:ext>
            </a:extLst>
          </p:cNvPr>
          <p:cNvSpPr txBox="1">
            <a:spLocks/>
          </p:cNvSpPr>
          <p:nvPr/>
        </p:nvSpPr>
        <p:spPr>
          <a:xfrm>
            <a:off x="4740892" y="1513440"/>
            <a:ext cx="6485908" cy="4566517"/>
          </a:xfrm>
          <a:prstGeom prst="rect">
            <a:avLst/>
          </a:prstGeom>
        </p:spPr>
        <p:txBody>
          <a:bodyPr lIns="0" tIns="0" rIns="0" bIns="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951A81"/>
              </a:buClr>
              <a:buNone/>
            </a:pPr>
            <a:r>
              <a:rPr lang="en-GB" sz="20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Compare your results as a class!</a:t>
            </a:r>
          </a:p>
          <a:p>
            <a:pPr>
              <a:spcBef>
                <a:spcPts val="1500"/>
              </a:spcBef>
              <a:buClr>
                <a:srgbClr val="951A81"/>
              </a:buClr>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Which finch (beak) were there the most of at the end of three rounds for each island? Who starved?</a:t>
            </a:r>
          </a:p>
          <a:p>
            <a:pPr>
              <a:spcBef>
                <a:spcPts val="1500"/>
              </a:spcBef>
              <a:buClr>
                <a:srgbClr val="951A81"/>
              </a:buClr>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Why was this?</a:t>
            </a:r>
          </a:p>
          <a:p>
            <a:pPr>
              <a:spcBef>
                <a:spcPts val="1500"/>
              </a:spcBef>
              <a:buClr>
                <a:srgbClr val="951A81"/>
              </a:buClr>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What would happen after 10 rounds? Would the most successful finch take over the island?</a:t>
            </a:r>
          </a:p>
          <a:p>
            <a:pPr>
              <a:buClr>
                <a:srgbClr val="951A81"/>
              </a:buClr>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What would happen if the food source on</a:t>
            </a:r>
          </a:p>
          <a:p>
            <a:pPr marL="252000" indent="0">
              <a:spcBef>
                <a:spcPts val="0"/>
              </a:spcBef>
              <a:buClr>
                <a:srgbClr val="951A81"/>
              </a:buClr>
              <a:buNone/>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each island changed?</a:t>
            </a:r>
          </a:p>
        </p:txBody>
      </p:sp>
      <p:sp>
        <p:nvSpPr>
          <p:cNvPr id="4" name="Subtitle 2">
            <a:extLst>
              <a:ext uri="{FF2B5EF4-FFF2-40B4-BE49-F238E27FC236}">
                <a16:creationId xmlns:a16="http://schemas.microsoft.com/office/drawing/2014/main" id="{5B4512EF-A8E7-154C-A448-F8EEB5124085}"/>
              </a:ext>
            </a:extLst>
          </p:cNvPr>
          <p:cNvSpPr txBox="1">
            <a:spLocks/>
          </p:cNvSpPr>
          <p:nvPr/>
        </p:nvSpPr>
        <p:spPr>
          <a:xfrm>
            <a:off x="4837" y="68402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951B81"/>
                </a:solidFill>
                <a:latin typeface="Comic Sans MS" panose="030F0902030302020204" pitchFamily="66" charset="0"/>
                <a:cs typeface="Arial" panose="020B0604020202020204" pitchFamily="34" charset="0"/>
              </a:rPr>
              <a:t>The results! – Which finch rules the island?</a:t>
            </a:r>
          </a:p>
        </p:txBody>
      </p:sp>
      <p:sp>
        <p:nvSpPr>
          <p:cNvPr id="9" name="Rectangle 8">
            <a:extLst>
              <a:ext uri="{FF2B5EF4-FFF2-40B4-BE49-F238E27FC236}">
                <a16:creationId xmlns:a16="http://schemas.microsoft.com/office/drawing/2014/main" id="{CE9DBC43-B2D3-974F-854B-6C1DAAEC10C3}"/>
              </a:ext>
            </a:extLst>
          </p:cNvPr>
          <p:cNvSpPr/>
          <p:nvPr/>
        </p:nvSpPr>
        <p:spPr>
          <a:xfrm>
            <a:off x="1286237" y="1401247"/>
            <a:ext cx="2931893" cy="276999"/>
          </a:xfrm>
          <a:prstGeom prst="rect">
            <a:avLst/>
          </a:prstGeom>
        </p:spPr>
        <p:txBody>
          <a:bodyPr wrap="none" lIns="0" tIns="0" rIns="0" bIns="0">
            <a:spAutoFit/>
          </a:bodyPr>
          <a:lstStyle/>
          <a:p>
            <a:pPr>
              <a:spcBef>
                <a:spcPts val="600"/>
              </a:spcBef>
            </a:pPr>
            <a:r>
              <a:rPr lang="en-US" b="1" dirty="0">
                <a:latin typeface="Comic Sans MS" panose="030F0702030302020204" pitchFamily="66" charset="0"/>
                <a:ea typeface="Calibri" panose="020F0502020204030204" pitchFamily="34" charset="0"/>
                <a:cs typeface="Times New Roman" panose="02020603050405020304" pitchFamily="18" charset="0"/>
              </a:rPr>
              <a:t>Let’s fill in our worksheets</a:t>
            </a:r>
          </a:p>
        </p:txBody>
      </p:sp>
      <p:grpSp>
        <p:nvGrpSpPr>
          <p:cNvPr id="12" name="Group 11">
            <a:extLst>
              <a:ext uri="{FF2B5EF4-FFF2-40B4-BE49-F238E27FC236}">
                <a16:creationId xmlns:a16="http://schemas.microsoft.com/office/drawing/2014/main" id="{5B62B635-9D8E-F113-1ECC-831424B22D97}"/>
              </a:ext>
            </a:extLst>
          </p:cNvPr>
          <p:cNvGrpSpPr/>
          <p:nvPr/>
        </p:nvGrpSpPr>
        <p:grpSpPr>
          <a:xfrm>
            <a:off x="1282875" y="1856922"/>
            <a:ext cx="2997200" cy="4195028"/>
            <a:chOff x="1282875" y="1856922"/>
            <a:chExt cx="2997200" cy="4195028"/>
          </a:xfrm>
        </p:grpSpPr>
        <p:sp>
          <p:nvSpPr>
            <p:cNvPr id="13" name="Rectangle 12">
              <a:extLst>
                <a:ext uri="{FF2B5EF4-FFF2-40B4-BE49-F238E27FC236}">
                  <a16:creationId xmlns:a16="http://schemas.microsoft.com/office/drawing/2014/main" id="{C6A1DC87-FB75-0A44-40F4-77F1E172F7A2}"/>
                </a:ext>
              </a:extLst>
            </p:cNvPr>
            <p:cNvSpPr/>
            <p:nvPr/>
          </p:nvSpPr>
          <p:spPr>
            <a:xfrm>
              <a:off x="1282875" y="1856922"/>
              <a:ext cx="2997200" cy="4195028"/>
            </a:xfrm>
            <a:prstGeom prst="rect">
              <a:avLst/>
            </a:prstGeom>
            <a:solidFill>
              <a:schemeClr val="bg1"/>
            </a:solidFill>
            <a:ln>
              <a:solidFill>
                <a:schemeClr val="tx1">
                  <a:lumMod val="95000"/>
                  <a:lumOff val="5000"/>
                </a:schemeClr>
              </a:solidFill>
            </a:ln>
            <a:effectLst>
              <a:outerShdw blurRad="50800" dist="38100" dir="2700000" sx="101018" sy="101018"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ABFF087-8A18-7C1E-8351-EF0C4FA5CC25}"/>
                </a:ext>
              </a:extLst>
            </p:cNvPr>
            <p:cNvPicPr>
              <a:picLocks noChangeAspect="1"/>
            </p:cNvPicPr>
            <p:nvPr/>
          </p:nvPicPr>
          <p:blipFill>
            <a:blip r:embed="rId2"/>
            <a:srcRect/>
            <a:stretch/>
          </p:blipFill>
          <p:spPr>
            <a:xfrm>
              <a:off x="1345110" y="1904260"/>
              <a:ext cx="2872731" cy="4100352"/>
            </a:xfrm>
            <a:prstGeom prst="rect">
              <a:avLst/>
            </a:prstGeom>
          </p:spPr>
        </p:pic>
      </p:grpSp>
    </p:spTree>
    <p:extLst>
      <p:ext uri="{BB962C8B-B14F-4D97-AF65-F5344CB8AC3E}">
        <p14:creationId xmlns:p14="http://schemas.microsoft.com/office/powerpoint/2010/main" val="35056355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5E8BCEB-1E5C-7C41-89AA-1C149E695909}"/>
              </a:ext>
            </a:extLst>
          </p:cNvPr>
          <p:cNvSpPr txBox="1">
            <a:spLocks/>
          </p:cNvSpPr>
          <p:nvPr/>
        </p:nvSpPr>
        <p:spPr>
          <a:xfrm>
            <a:off x="4837" y="644008"/>
            <a:ext cx="12192000" cy="4797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951B81"/>
                </a:solidFill>
                <a:latin typeface="Comic Sans MS" panose="030F0702030302020204" pitchFamily="66" charset="0"/>
              </a:rPr>
              <a:t>Our conclusions</a:t>
            </a:r>
          </a:p>
        </p:txBody>
      </p:sp>
      <p:sp>
        <p:nvSpPr>
          <p:cNvPr id="4" name="TextBox 3">
            <a:extLst>
              <a:ext uri="{FF2B5EF4-FFF2-40B4-BE49-F238E27FC236}">
                <a16:creationId xmlns:a16="http://schemas.microsoft.com/office/drawing/2014/main" id="{5668F7F1-413D-124E-9381-75FC97209688}"/>
              </a:ext>
            </a:extLst>
          </p:cNvPr>
          <p:cNvSpPr txBox="1"/>
          <p:nvPr/>
        </p:nvSpPr>
        <p:spPr>
          <a:xfrm>
            <a:off x="1271587" y="1233039"/>
            <a:ext cx="9648826" cy="624472"/>
          </a:xfrm>
          <a:prstGeom prst="rect">
            <a:avLst/>
          </a:prstGeom>
          <a:noFill/>
        </p:spPr>
        <p:txBody>
          <a:bodyPr wrap="square" lIns="0" tIns="0" rIns="0" bIns="0" rtlCol="0">
            <a:noAutofit/>
          </a:bodyPr>
          <a:lstStyle/>
          <a:p>
            <a:pPr>
              <a:lnSpc>
                <a:spcPts val="2300"/>
              </a:lnSpc>
              <a:spcBef>
                <a:spcPts val="600"/>
              </a:spcBef>
            </a:pPr>
            <a:r>
              <a:rPr lang="en-GB"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We had a set of islands with different vegetation and food on each. The finches had different shaped beaks on each island. </a:t>
            </a:r>
          </a:p>
        </p:txBody>
      </p:sp>
      <p:pic>
        <p:nvPicPr>
          <p:cNvPr id="5" name="Picture 4" descr="A picture containing text, vector graphics, plant&#10;&#10;Description automatically generated">
            <a:extLst>
              <a:ext uri="{FF2B5EF4-FFF2-40B4-BE49-F238E27FC236}">
                <a16:creationId xmlns:a16="http://schemas.microsoft.com/office/drawing/2014/main" id="{6DCB29E2-06DE-B24A-A08A-AFE1BBD585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2857" y="2056169"/>
            <a:ext cx="1722642" cy="1838376"/>
          </a:xfrm>
          <a:prstGeom prst="rect">
            <a:avLst/>
          </a:prstGeom>
        </p:spPr>
      </p:pic>
      <p:pic>
        <p:nvPicPr>
          <p:cNvPr id="6" name="Picture 5" descr="A picture containing text, vector graphics, plant&#10;&#10;Description automatically generated">
            <a:extLst>
              <a:ext uri="{FF2B5EF4-FFF2-40B4-BE49-F238E27FC236}">
                <a16:creationId xmlns:a16="http://schemas.microsoft.com/office/drawing/2014/main" id="{941F446F-998C-AB42-8456-6D25542D10B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54322" y="2056169"/>
            <a:ext cx="1722642" cy="1838376"/>
          </a:xfrm>
          <a:prstGeom prst="rect">
            <a:avLst/>
          </a:prstGeom>
        </p:spPr>
      </p:pic>
      <p:pic>
        <p:nvPicPr>
          <p:cNvPr id="8" name="Picture 7" descr="A picture containing text, vector graphics, plant&#10;&#10;Description automatically generated">
            <a:extLst>
              <a:ext uri="{FF2B5EF4-FFF2-40B4-BE49-F238E27FC236}">
                <a16:creationId xmlns:a16="http://schemas.microsoft.com/office/drawing/2014/main" id="{5EAC8BD5-FABF-2447-8EEA-C2254F51EAC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45787" y="2056169"/>
            <a:ext cx="1722642" cy="1838376"/>
          </a:xfrm>
          <a:prstGeom prst="rect">
            <a:avLst/>
          </a:prstGeom>
        </p:spPr>
      </p:pic>
      <p:pic>
        <p:nvPicPr>
          <p:cNvPr id="9" name="Picture 8" descr="A picture containing text, vector graphics, plant&#10;&#10;Description automatically generated">
            <a:extLst>
              <a:ext uri="{FF2B5EF4-FFF2-40B4-BE49-F238E27FC236}">
                <a16:creationId xmlns:a16="http://schemas.microsoft.com/office/drawing/2014/main" id="{F53E347C-4045-3743-957D-9FBB6D11E94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737252" y="2056169"/>
            <a:ext cx="1722642" cy="1838376"/>
          </a:xfrm>
          <a:prstGeom prst="rect">
            <a:avLst/>
          </a:prstGeom>
        </p:spPr>
      </p:pic>
      <p:sp>
        <p:nvSpPr>
          <p:cNvPr id="10" name="TextBox 9">
            <a:extLst>
              <a:ext uri="{FF2B5EF4-FFF2-40B4-BE49-F238E27FC236}">
                <a16:creationId xmlns:a16="http://schemas.microsoft.com/office/drawing/2014/main" id="{379E7065-6668-DB40-93CA-B41078DB6102}"/>
              </a:ext>
            </a:extLst>
          </p:cNvPr>
          <p:cNvSpPr txBox="1"/>
          <p:nvPr/>
        </p:nvSpPr>
        <p:spPr>
          <a:xfrm>
            <a:off x="1271464" y="4416152"/>
            <a:ext cx="9648826" cy="1627021"/>
          </a:xfrm>
          <a:prstGeom prst="rect">
            <a:avLst/>
          </a:prstGeom>
          <a:noFill/>
        </p:spPr>
        <p:txBody>
          <a:bodyPr wrap="square" lIns="0" tIns="0" rIns="0" bIns="0" rtlCol="0">
            <a:noAutofit/>
          </a:bodyPr>
          <a:lstStyle/>
          <a:p>
            <a:pPr>
              <a:lnSpc>
                <a:spcPts val="2300"/>
              </a:lnSpc>
              <a:spcBef>
                <a:spcPts val="600"/>
              </a:spcBef>
            </a:pPr>
            <a:r>
              <a:rPr lang="en-GB"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Finches with the best beak for eating food on that island thrived. They reproduced and took over the island.</a:t>
            </a:r>
          </a:p>
          <a:p>
            <a:pPr>
              <a:lnSpc>
                <a:spcPts val="2300"/>
              </a:lnSpc>
              <a:spcBef>
                <a:spcPts val="600"/>
              </a:spcBef>
            </a:pPr>
            <a:r>
              <a:rPr lang="en-GB"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Finches with beaks that couldn’t eat the food starved. They disappeared from the island.</a:t>
            </a:r>
          </a:p>
          <a:p>
            <a:pPr>
              <a:lnSpc>
                <a:spcPts val="2300"/>
              </a:lnSpc>
              <a:spcBef>
                <a:spcPts val="600"/>
              </a:spcBef>
            </a:pPr>
            <a:r>
              <a:rPr lang="en-GB"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 same finches that starved on one island may have thrived on another island, where their beak was perfect for eating the food on that island.</a:t>
            </a:r>
          </a:p>
        </p:txBody>
      </p:sp>
      <p:sp>
        <p:nvSpPr>
          <p:cNvPr id="11" name="Rectangle 10">
            <a:extLst>
              <a:ext uri="{FF2B5EF4-FFF2-40B4-BE49-F238E27FC236}">
                <a16:creationId xmlns:a16="http://schemas.microsoft.com/office/drawing/2014/main" id="{7D2AF965-A5D9-7C4D-8FAB-10B39782354B}"/>
              </a:ext>
            </a:extLst>
          </p:cNvPr>
          <p:cNvSpPr/>
          <p:nvPr/>
        </p:nvSpPr>
        <p:spPr>
          <a:xfrm>
            <a:off x="2258697" y="3037584"/>
            <a:ext cx="1076425" cy="1076425"/>
          </a:xfrm>
          <a:prstGeom prst="rect">
            <a:avLst/>
          </a:prstGeom>
          <a:solidFill>
            <a:schemeClr val="bg1"/>
          </a:solid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2541A4E-5F68-954A-971A-ED6889459A19}"/>
              </a:ext>
            </a:extLst>
          </p:cNvPr>
          <p:cNvSpPr/>
          <p:nvPr/>
        </p:nvSpPr>
        <p:spPr>
          <a:xfrm>
            <a:off x="4845740" y="3037584"/>
            <a:ext cx="1076425" cy="1076425"/>
          </a:xfrm>
          <a:prstGeom prst="rect">
            <a:avLst/>
          </a:prstGeom>
          <a:solidFill>
            <a:schemeClr val="bg1"/>
          </a:solid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CA920F5-4FF7-5042-8EA8-5B3917847C2F}"/>
              </a:ext>
            </a:extLst>
          </p:cNvPr>
          <p:cNvSpPr/>
          <p:nvPr/>
        </p:nvSpPr>
        <p:spPr>
          <a:xfrm>
            <a:off x="7432783" y="3037584"/>
            <a:ext cx="1076425" cy="1076425"/>
          </a:xfrm>
          <a:prstGeom prst="rect">
            <a:avLst/>
          </a:prstGeom>
          <a:solidFill>
            <a:schemeClr val="bg1"/>
          </a:solid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8543F74-6A0C-6F4A-9DB6-92A549AADF82}"/>
              </a:ext>
            </a:extLst>
          </p:cNvPr>
          <p:cNvSpPr/>
          <p:nvPr/>
        </p:nvSpPr>
        <p:spPr>
          <a:xfrm>
            <a:off x="10019827" y="3037584"/>
            <a:ext cx="1076425" cy="1076425"/>
          </a:xfrm>
          <a:prstGeom prst="rect">
            <a:avLst/>
          </a:prstGeom>
          <a:solidFill>
            <a:schemeClr val="bg1"/>
          </a:solid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36BA404A-3D8A-6445-A290-C2B5CA70C84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504956" y="3112583"/>
            <a:ext cx="926725" cy="926725"/>
          </a:xfrm>
          <a:prstGeom prst="rect">
            <a:avLst/>
          </a:prstGeom>
        </p:spPr>
      </p:pic>
      <p:pic>
        <p:nvPicPr>
          <p:cNvPr id="16" name="Picture 15">
            <a:extLst>
              <a:ext uri="{FF2B5EF4-FFF2-40B4-BE49-F238E27FC236}">
                <a16:creationId xmlns:a16="http://schemas.microsoft.com/office/drawing/2014/main" id="{6DA9AC7A-A44D-C245-82C1-8AA1F638AF9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337215" y="3115168"/>
            <a:ext cx="926725" cy="926725"/>
          </a:xfrm>
          <a:prstGeom prst="rect">
            <a:avLst/>
          </a:prstGeom>
        </p:spPr>
      </p:pic>
      <p:pic>
        <p:nvPicPr>
          <p:cNvPr id="17" name="Picture 16">
            <a:extLst>
              <a:ext uri="{FF2B5EF4-FFF2-40B4-BE49-F238E27FC236}">
                <a16:creationId xmlns:a16="http://schemas.microsoft.com/office/drawing/2014/main" id="{767C693D-9B64-1449-B3E9-C0B67160C7B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092908" y="3106048"/>
            <a:ext cx="926725" cy="926725"/>
          </a:xfrm>
          <a:prstGeom prst="rect">
            <a:avLst/>
          </a:prstGeom>
        </p:spPr>
      </p:pic>
      <p:pic>
        <p:nvPicPr>
          <p:cNvPr id="18" name="Picture 17">
            <a:extLst>
              <a:ext uri="{FF2B5EF4-FFF2-40B4-BE49-F238E27FC236}">
                <a16:creationId xmlns:a16="http://schemas.microsoft.com/office/drawing/2014/main" id="{6531B624-4487-604C-A98E-F9165CEF8FB2}"/>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923866" y="3108632"/>
            <a:ext cx="926725" cy="926725"/>
          </a:xfrm>
          <a:prstGeom prst="rect">
            <a:avLst/>
          </a:prstGeom>
        </p:spPr>
      </p:pic>
    </p:spTree>
    <p:extLst>
      <p:ext uri="{BB962C8B-B14F-4D97-AF65-F5344CB8AC3E}">
        <p14:creationId xmlns:p14="http://schemas.microsoft.com/office/powerpoint/2010/main" val="2372294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A0645A-4C97-6D49-9351-C433C5B5E00A}"/>
              </a:ext>
            </a:extLst>
          </p:cNvPr>
          <p:cNvSpPr txBox="1"/>
          <p:nvPr/>
        </p:nvSpPr>
        <p:spPr>
          <a:xfrm>
            <a:off x="1271587" y="687486"/>
            <a:ext cx="9648826" cy="988912"/>
          </a:xfrm>
          <a:prstGeom prst="rect">
            <a:avLst/>
          </a:prstGeom>
          <a:noFill/>
        </p:spPr>
        <p:txBody>
          <a:bodyPr wrap="square" lIns="0" tIns="0" rIns="0" bIns="0" rtlCol="0">
            <a:noAutofit/>
          </a:bodyPr>
          <a:lstStyle/>
          <a:p>
            <a:pPr>
              <a:spcBef>
                <a:spcPts val="600"/>
              </a:spcBef>
            </a:pPr>
            <a:r>
              <a:rPr lang="en-GB"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This is exactly what Charles Darwin observed when he studied the finches on the Galapagos islands. He saw the same thing happen in other species, too.</a:t>
            </a:r>
            <a:endParaRPr lang="en-GB"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endParaRPr>
          </a:p>
          <a:p>
            <a:pPr>
              <a:spcBef>
                <a:spcPts val="600"/>
              </a:spcBef>
            </a:pPr>
            <a:r>
              <a:rPr lang="en-GB"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He also thought about Mary Anning’s fossils. Why were these creatures extinct?</a:t>
            </a:r>
          </a:p>
        </p:txBody>
      </p:sp>
      <p:sp>
        <p:nvSpPr>
          <p:cNvPr id="4" name="TextBox 3">
            <a:extLst>
              <a:ext uri="{FF2B5EF4-FFF2-40B4-BE49-F238E27FC236}">
                <a16:creationId xmlns:a16="http://schemas.microsoft.com/office/drawing/2014/main" id="{4CBD946C-9E5D-DC40-8891-BB93647B6F0D}"/>
              </a:ext>
            </a:extLst>
          </p:cNvPr>
          <p:cNvSpPr txBox="1"/>
          <p:nvPr/>
        </p:nvSpPr>
        <p:spPr>
          <a:xfrm>
            <a:off x="6399595" y="4422303"/>
            <a:ext cx="3883386" cy="1627021"/>
          </a:xfrm>
          <a:prstGeom prst="rect">
            <a:avLst/>
          </a:prstGeom>
          <a:noFill/>
        </p:spPr>
        <p:txBody>
          <a:bodyPr wrap="square" lIns="0" tIns="0" rIns="0" bIns="0" rtlCol="0">
            <a:noAutofit/>
          </a:bodyPr>
          <a:lstStyle/>
          <a:p>
            <a:pPr>
              <a:lnSpc>
                <a:spcPts val="2300"/>
              </a:lnSpc>
              <a:spcBef>
                <a:spcPts val="600"/>
              </a:spcBef>
            </a:pPr>
            <a:r>
              <a:rPr lang="en-US"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Scientists at the time, including Charles Darwin and Alfred Wallace, tried to come up with an explanation for these observations.</a:t>
            </a:r>
          </a:p>
          <a:p>
            <a:pPr>
              <a:lnSpc>
                <a:spcPts val="2300"/>
              </a:lnSpc>
              <a:spcBef>
                <a:spcPts val="600"/>
              </a:spcBef>
            </a:pPr>
            <a:r>
              <a:rPr lang="en-US"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What was going on?</a:t>
            </a:r>
            <a:endParaRPr lang="en-GB"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endParaRPr>
          </a:p>
        </p:txBody>
      </p:sp>
      <p:pic>
        <p:nvPicPr>
          <p:cNvPr id="5" name="Picture 4" descr="A picture containing text, vector graphics, plant&#10;&#10;Description automatically generated">
            <a:extLst>
              <a:ext uri="{FF2B5EF4-FFF2-40B4-BE49-F238E27FC236}">
                <a16:creationId xmlns:a16="http://schemas.microsoft.com/office/drawing/2014/main" id="{D5811E31-0540-B342-9B6C-83F1BCE5DBE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2857" y="1828075"/>
            <a:ext cx="1722642" cy="1838376"/>
          </a:xfrm>
          <a:prstGeom prst="rect">
            <a:avLst/>
          </a:prstGeom>
        </p:spPr>
      </p:pic>
      <p:pic>
        <p:nvPicPr>
          <p:cNvPr id="6" name="Picture 5" descr="A picture containing text, vector graphics, plant&#10;&#10;Description automatically generated">
            <a:extLst>
              <a:ext uri="{FF2B5EF4-FFF2-40B4-BE49-F238E27FC236}">
                <a16:creationId xmlns:a16="http://schemas.microsoft.com/office/drawing/2014/main" id="{EBDDB69A-183B-2942-BD61-920536BAC2A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54322" y="1828075"/>
            <a:ext cx="1722642" cy="1838376"/>
          </a:xfrm>
          <a:prstGeom prst="rect">
            <a:avLst/>
          </a:prstGeom>
        </p:spPr>
      </p:pic>
      <p:pic>
        <p:nvPicPr>
          <p:cNvPr id="8" name="Picture 7" descr="A picture containing text, vector graphics, plant&#10;&#10;Description automatically generated">
            <a:extLst>
              <a:ext uri="{FF2B5EF4-FFF2-40B4-BE49-F238E27FC236}">
                <a16:creationId xmlns:a16="http://schemas.microsoft.com/office/drawing/2014/main" id="{6E4EA4E9-FCED-8743-9653-2CB6326C7F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45787" y="1828075"/>
            <a:ext cx="1722642" cy="1838376"/>
          </a:xfrm>
          <a:prstGeom prst="rect">
            <a:avLst/>
          </a:prstGeom>
        </p:spPr>
      </p:pic>
      <p:pic>
        <p:nvPicPr>
          <p:cNvPr id="9" name="Picture 8" descr="A picture containing text, vector graphics, plant&#10;&#10;Description automatically generated">
            <a:extLst>
              <a:ext uri="{FF2B5EF4-FFF2-40B4-BE49-F238E27FC236}">
                <a16:creationId xmlns:a16="http://schemas.microsoft.com/office/drawing/2014/main" id="{A26FF943-FC6C-1A41-AEBD-DC28D7CAE9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737252" y="1828075"/>
            <a:ext cx="1722642" cy="1838376"/>
          </a:xfrm>
          <a:prstGeom prst="rect">
            <a:avLst/>
          </a:prstGeom>
        </p:spPr>
      </p:pic>
      <p:sp>
        <p:nvSpPr>
          <p:cNvPr id="10" name="Rectangle 9">
            <a:extLst>
              <a:ext uri="{FF2B5EF4-FFF2-40B4-BE49-F238E27FC236}">
                <a16:creationId xmlns:a16="http://schemas.microsoft.com/office/drawing/2014/main" id="{2CC3A481-14DD-AA49-81D3-D059973B82DE}"/>
              </a:ext>
            </a:extLst>
          </p:cNvPr>
          <p:cNvSpPr/>
          <p:nvPr/>
        </p:nvSpPr>
        <p:spPr>
          <a:xfrm>
            <a:off x="2258697" y="2862880"/>
            <a:ext cx="1076425" cy="1076425"/>
          </a:xfrm>
          <a:prstGeom prst="rect">
            <a:avLst/>
          </a:prstGeom>
          <a:solidFill>
            <a:schemeClr val="bg1"/>
          </a:solid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97380AE-FBAC-0D48-87EA-66A7B72CCEA1}"/>
              </a:ext>
            </a:extLst>
          </p:cNvPr>
          <p:cNvSpPr/>
          <p:nvPr/>
        </p:nvSpPr>
        <p:spPr>
          <a:xfrm>
            <a:off x="4845740" y="2862880"/>
            <a:ext cx="1076425" cy="1076425"/>
          </a:xfrm>
          <a:prstGeom prst="rect">
            <a:avLst/>
          </a:prstGeom>
          <a:solidFill>
            <a:schemeClr val="bg1"/>
          </a:solid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7607996-EE90-CF42-8AD9-AF5CC02C22D3}"/>
              </a:ext>
            </a:extLst>
          </p:cNvPr>
          <p:cNvSpPr/>
          <p:nvPr/>
        </p:nvSpPr>
        <p:spPr>
          <a:xfrm>
            <a:off x="7432783" y="2862880"/>
            <a:ext cx="1076425" cy="1076425"/>
          </a:xfrm>
          <a:prstGeom prst="rect">
            <a:avLst/>
          </a:prstGeom>
          <a:solidFill>
            <a:schemeClr val="bg1"/>
          </a:solid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A2989F2-1779-9E49-B561-DA133AEE0DCA}"/>
              </a:ext>
            </a:extLst>
          </p:cNvPr>
          <p:cNvSpPr/>
          <p:nvPr/>
        </p:nvSpPr>
        <p:spPr>
          <a:xfrm>
            <a:off x="10019827" y="2862880"/>
            <a:ext cx="1076425" cy="1076425"/>
          </a:xfrm>
          <a:prstGeom prst="rect">
            <a:avLst/>
          </a:prstGeom>
          <a:solidFill>
            <a:schemeClr val="bg1"/>
          </a:solid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7CD1B726-C2DC-F146-891D-E30F8678890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504956" y="2937879"/>
            <a:ext cx="926725" cy="926725"/>
          </a:xfrm>
          <a:prstGeom prst="rect">
            <a:avLst/>
          </a:prstGeom>
        </p:spPr>
      </p:pic>
      <p:pic>
        <p:nvPicPr>
          <p:cNvPr id="15" name="Picture 14">
            <a:extLst>
              <a:ext uri="{FF2B5EF4-FFF2-40B4-BE49-F238E27FC236}">
                <a16:creationId xmlns:a16="http://schemas.microsoft.com/office/drawing/2014/main" id="{9E482E11-EEF0-EB4E-B2B8-E92E035F303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337215" y="2940464"/>
            <a:ext cx="926725" cy="926725"/>
          </a:xfrm>
          <a:prstGeom prst="rect">
            <a:avLst/>
          </a:prstGeom>
        </p:spPr>
      </p:pic>
      <p:pic>
        <p:nvPicPr>
          <p:cNvPr id="16" name="Picture 15">
            <a:extLst>
              <a:ext uri="{FF2B5EF4-FFF2-40B4-BE49-F238E27FC236}">
                <a16:creationId xmlns:a16="http://schemas.microsoft.com/office/drawing/2014/main" id="{ACC04EC3-BD85-2D40-B858-EBAC6D4ADF4A}"/>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092908" y="2931344"/>
            <a:ext cx="926725" cy="926725"/>
          </a:xfrm>
          <a:prstGeom prst="rect">
            <a:avLst/>
          </a:prstGeom>
        </p:spPr>
      </p:pic>
      <p:pic>
        <p:nvPicPr>
          <p:cNvPr id="17" name="Picture 16">
            <a:extLst>
              <a:ext uri="{FF2B5EF4-FFF2-40B4-BE49-F238E27FC236}">
                <a16:creationId xmlns:a16="http://schemas.microsoft.com/office/drawing/2014/main" id="{E526FCC1-A2A3-094C-BC4C-34F8A37FC75B}"/>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923866" y="2933928"/>
            <a:ext cx="926725" cy="926725"/>
          </a:xfrm>
          <a:prstGeom prst="rect">
            <a:avLst/>
          </a:prstGeom>
        </p:spPr>
      </p:pic>
      <p:pic>
        <p:nvPicPr>
          <p:cNvPr id="18" name="Picture 17" descr="A person with a long beard&#10;&#10;Description automatically generated with medium confidence">
            <a:extLst>
              <a:ext uri="{FF2B5EF4-FFF2-40B4-BE49-F238E27FC236}">
                <a16:creationId xmlns:a16="http://schemas.microsoft.com/office/drawing/2014/main" id="{0B899538-4DB5-814C-8FA4-6FAB66F55A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5373" y="4379880"/>
            <a:ext cx="1886595" cy="1826703"/>
          </a:xfrm>
          <a:prstGeom prst="rect">
            <a:avLst/>
          </a:prstGeom>
        </p:spPr>
      </p:pic>
      <p:pic>
        <p:nvPicPr>
          <p:cNvPr id="19" name="Picture 18" descr="A person with a beard&#10;&#10;Description automatically generated with low confidence">
            <a:extLst>
              <a:ext uri="{FF2B5EF4-FFF2-40B4-BE49-F238E27FC236}">
                <a16:creationId xmlns:a16="http://schemas.microsoft.com/office/drawing/2014/main" id="{041690A9-9DD2-174F-BAD6-D3F04509E01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4603" t="6519" r="17494" b="12993"/>
          <a:stretch/>
        </p:blipFill>
        <p:spPr>
          <a:xfrm>
            <a:off x="4614728" y="4328855"/>
            <a:ext cx="1327710" cy="1844039"/>
          </a:xfrm>
          <a:prstGeom prst="rect">
            <a:avLst/>
          </a:prstGeom>
        </p:spPr>
      </p:pic>
      <p:grpSp>
        <p:nvGrpSpPr>
          <p:cNvPr id="27" name="Group 26">
            <a:extLst>
              <a:ext uri="{FF2B5EF4-FFF2-40B4-BE49-F238E27FC236}">
                <a16:creationId xmlns:a16="http://schemas.microsoft.com/office/drawing/2014/main" id="{9AC77E18-9999-9C4A-97C3-DEB28AAAB960}"/>
              </a:ext>
            </a:extLst>
          </p:cNvPr>
          <p:cNvGrpSpPr/>
          <p:nvPr/>
        </p:nvGrpSpPr>
        <p:grpSpPr>
          <a:xfrm>
            <a:off x="2822373" y="4217999"/>
            <a:ext cx="1525299" cy="1134800"/>
            <a:chOff x="2836228" y="4217999"/>
            <a:chExt cx="1525299" cy="1134800"/>
          </a:xfrm>
        </p:grpSpPr>
        <p:grpSp>
          <p:nvGrpSpPr>
            <p:cNvPr id="20" name="Group 19">
              <a:extLst>
                <a:ext uri="{FF2B5EF4-FFF2-40B4-BE49-F238E27FC236}">
                  <a16:creationId xmlns:a16="http://schemas.microsoft.com/office/drawing/2014/main" id="{A9FB559E-1A82-7A45-9BB9-E11A7B4A6502}"/>
                </a:ext>
              </a:extLst>
            </p:cNvPr>
            <p:cNvGrpSpPr/>
            <p:nvPr/>
          </p:nvGrpSpPr>
          <p:grpSpPr>
            <a:xfrm>
              <a:off x="2836228" y="4217999"/>
              <a:ext cx="1524545" cy="1134800"/>
              <a:chOff x="5271374" y="2482443"/>
              <a:chExt cx="2232085" cy="2211403"/>
            </a:xfrm>
            <a:solidFill>
              <a:schemeClr val="bg1"/>
            </a:solidFill>
          </p:grpSpPr>
          <p:sp>
            <p:nvSpPr>
              <p:cNvPr id="21" name="Freeform 20">
                <a:extLst>
                  <a:ext uri="{FF2B5EF4-FFF2-40B4-BE49-F238E27FC236}">
                    <a16:creationId xmlns:a16="http://schemas.microsoft.com/office/drawing/2014/main" id="{85B15487-2A33-C54E-AA6F-ED861DD8BDC6}"/>
                  </a:ext>
                </a:extLst>
              </p:cNvPr>
              <p:cNvSpPr/>
              <p:nvPr/>
            </p:nvSpPr>
            <p:spPr>
              <a:xfrm>
                <a:off x="5271374" y="2482443"/>
                <a:ext cx="2232085" cy="1681168"/>
              </a:xfrm>
              <a:custGeom>
                <a:avLst/>
                <a:gdLst>
                  <a:gd name="connsiteX0" fmla="*/ 1188768 w 2232085"/>
                  <a:gd name="connsiteY0" fmla="*/ 0 h 1681168"/>
                  <a:gd name="connsiteX1" fmla="*/ 1666873 w 2232085"/>
                  <a:gd name="connsiteY1" fmla="*/ 309589 h 1681168"/>
                  <a:gd name="connsiteX2" fmla="*/ 1669959 w 2232085"/>
                  <a:gd name="connsiteY2" fmla="*/ 319301 h 1681168"/>
                  <a:gd name="connsiteX3" fmla="*/ 1676273 w 2232085"/>
                  <a:gd name="connsiteY3" fmla="*/ 318660 h 1681168"/>
                  <a:gd name="connsiteX4" fmla="*/ 2232085 w 2232085"/>
                  <a:gd name="connsiteY4" fmla="*/ 878455 h 1681168"/>
                  <a:gd name="connsiteX5" fmla="*/ 1676273 w 2232085"/>
                  <a:gd name="connsiteY5" fmla="*/ 1438250 h 1681168"/>
                  <a:gd name="connsiteX6" fmla="*/ 1620607 w 2232085"/>
                  <a:gd name="connsiteY6" fmla="*/ 1432598 h 1681168"/>
                  <a:gd name="connsiteX7" fmla="*/ 1619658 w 2232085"/>
                  <a:gd name="connsiteY7" fmla="*/ 1434360 h 1681168"/>
                  <a:gd name="connsiteX8" fmla="*/ 1158770 w 2232085"/>
                  <a:gd name="connsiteY8" fmla="*/ 1681168 h 1681168"/>
                  <a:gd name="connsiteX9" fmla="*/ 697882 w 2232085"/>
                  <a:gd name="connsiteY9" fmla="*/ 1434360 h 1681168"/>
                  <a:gd name="connsiteX10" fmla="*/ 688763 w 2232085"/>
                  <a:gd name="connsiteY10" fmla="*/ 1417438 h 1681168"/>
                  <a:gd name="connsiteX11" fmla="*/ 596407 w 2232085"/>
                  <a:gd name="connsiteY11" fmla="*/ 1446312 h 1681168"/>
                  <a:gd name="connsiteX12" fmla="*/ 496371 w 2232085"/>
                  <a:gd name="connsiteY12" fmla="*/ 1456469 h 1681168"/>
                  <a:gd name="connsiteX13" fmla="*/ 0 w 2232085"/>
                  <a:gd name="connsiteY13" fmla="*/ 956541 h 1681168"/>
                  <a:gd name="connsiteX14" fmla="*/ 84772 w 2232085"/>
                  <a:gd name="connsiteY14" fmla="*/ 677026 h 1681168"/>
                  <a:gd name="connsiteX15" fmla="*/ 113396 w 2232085"/>
                  <a:gd name="connsiteY15" fmla="*/ 642086 h 1681168"/>
                  <a:gd name="connsiteX16" fmla="*/ 112350 w 2232085"/>
                  <a:gd name="connsiteY16" fmla="*/ 631636 h 1681168"/>
                  <a:gd name="connsiteX17" fmla="*/ 566090 w 2232085"/>
                  <a:gd name="connsiteY17" fmla="*/ 174644 h 1681168"/>
                  <a:gd name="connsiteX18" fmla="*/ 722102 w 2232085"/>
                  <a:gd name="connsiteY18" fmla="*/ 202374 h 1681168"/>
                  <a:gd name="connsiteX19" fmla="*/ 760927 w 2232085"/>
                  <a:gd name="connsiteY19" fmla="*/ 220617 h 1681168"/>
                  <a:gd name="connsiteX20" fmla="*/ 821864 w 2232085"/>
                  <a:gd name="connsiteY20" fmla="*/ 148466 h 1681168"/>
                  <a:gd name="connsiteX21" fmla="*/ 1188768 w 2232085"/>
                  <a:gd name="connsiteY21" fmla="*/ 0 h 168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32085" h="1681168">
                    <a:moveTo>
                      <a:pt x="1188768" y="0"/>
                    </a:moveTo>
                    <a:cubicBezTo>
                      <a:pt x="1403696" y="0"/>
                      <a:pt x="1588103" y="127656"/>
                      <a:pt x="1666873" y="309589"/>
                    </a:cubicBezTo>
                    <a:lnTo>
                      <a:pt x="1669959" y="319301"/>
                    </a:lnTo>
                    <a:lnTo>
                      <a:pt x="1676273" y="318660"/>
                    </a:lnTo>
                    <a:cubicBezTo>
                      <a:pt x="1983239" y="318660"/>
                      <a:pt x="2232085" y="569289"/>
                      <a:pt x="2232085" y="878455"/>
                    </a:cubicBezTo>
                    <a:cubicBezTo>
                      <a:pt x="2232085" y="1187621"/>
                      <a:pt x="1983239" y="1438250"/>
                      <a:pt x="1676273" y="1438250"/>
                    </a:cubicBezTo>
                    <a:lnTo>
                      <a:pt x="1620607" y="1432598"/>
                    </a:lnTo>
                    <a:lnTo>
                      <a:pt x="1619658" y="1434360"/>
                    </a:lnTo>
                    <a:cubicBezTo>
                      <a:pt x="1519775" y="1583266"/>
                      <a:pt x="1350624" y="1681168"/>
                      <a:pt x="1158770" y="1681168"/>
                    </a:cubicBezTo>
                    <a:cubicBezTo>
                      <a:pt x="966917" y="1681168"/>
                      <a:pt x="797766" y="1583266"/>
                      <a:pt x="697882" y="1434360"/>
                    </a:cubicBezTo>
                    <a:lnTo>
                      <a:pt x="688763" y="1417438"/>
                    </a:lnTo>
                    <a:lnTo>
                      <a:pt x="596407" y="1446312"/>
                    </a:lnTo>
                    <a:cubicBezTo>
                      <a:pt x="564095" y="1452972"/>
                      <a:pt x="530639" y="1456469"/>
                      <a:pt x="496371" y="1456469"/>
                    </a:cubicBezTo>
                    <a:cubicBezTo>
                      <a:pt x="222233" y="1456469"/>
                      <a:pt x="0" y="1232644"/>
                      <a:pt x="0" y="956541"/>
                    </a:cubicBezTo>
                    <a:cubicBezTo>
                      <a:pt x="0" y="853002"/>
                      <a:pt x="31251" y="756815"/>
                      <a:pt x="84772" y="677026"/>
                    </a:cubicBezTo>
                    <a:lnTo>
                      <a:pt x="113396" y="642086"/>
                    </a:lnTo>
                    <a:lnTo>
                      <a:pt x="112350" y="631636"/>
                    </a:lnTo>
                    <a:cubicBezTo>
                      <a:pt x="112350" y="379246"/>
                      <a:pt x="315496" y="174644"/>
                      <a:pt x="566090" y="174644"/>
                    </a:cubicBezTo>
                    <a:cubicBezTo>
                      <a:pt x="620908" y="174644"/>
                      <a:pt x="673455" y="184435"/>
                      <a:pt x="722102" y="202374"/>
                    </a:cubicBezTo>
                    <a:lnTo>
                      <a:pt x="760927" y="220617"/>
                    </a:lnTo>
                    <a:lnTo>
                      <a:pt x="821864" y="148466"/>
                    </a:lnTo>
                    <a:cubicBezTo>
                      <a:pt x="915763" y="56736"/>
                      <a:pt x="1045483" y="0"/>
                      <a:pt x="1188768" y="0"/>
                    </a:cubicBezTo>
                    <a:close/>
                  </a:path>
                </a:pathLst>
              </a:custGeom>
              <a:grpFill/>
              <a:ln w="31750">
                <a:solidFill>
                  <a:srgbClr val="951B8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951B81"/>
                  </a:solidFill>
                </a:endParaRPr>
              </a:p>
            </p:txBody>
          </p:sp>
          <p:sp>
            <p:nvSpPr>
              <p:cNvPr id="22" name="Oval 21">
                <a:extLst>
                  <a:ext uri="{FF2B5EF4-FFF2-40B4-BE49-F238E27FC236}">
                    <a16:creationId xmlns:a16="http://schemas.microsoft.com/office/drawing/2014/main" id="{B70E7F72-8BA5-1C45-AA30-26FD96F34874}"/>
                  </a:ext>
                </a:extLst>
              </p:cNvPr>
              <p:cNvSpPr/>
              <p:nvPr/>
            </p:nvSpPr>
            <p:spPr>
              <a:xfrm>
                <a:off x="5484762" y="4088726"/>
                <a:ext cx="336178" cy="336176"/>
              </a:xfrm>
              <a:prstGeom prst="ellipse">
                <a:avLst/>
              </a:prstGeom>
              <a:grpFill/>
              <a:ln w="31750">
                <a:solidFill>
                  <a:srgbClr val="951B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51B81"/>
                  </a:solidFill>
                </a:endParaRPr>
              </a:p>
            </p:txBody>
          </p:sp>
          <p:sp>
            <p:nvSpPr>
              <p:cNvPr id="23" name="Oval 22">
                <a:extLst>
                  <a:ext uri="{FF2B5EF4-FFF2-40B4-BE49-F238E27FC236}">
                    <a16:creationId xmlns:a16="http://schemas.microsoft.com/office/drawing/2014/main" id="{C1D4D4F5-1C2E-1741-897B-A9825351285E}"/>
                  </a:ext>
                </a:extLst>
              </p:cNvPr>
              <p:cNvSpPr/>
              <p:nvPr/>
            </p:nvSpPr>
            <p:spPr>
              <a:xfrm>
                <a:off x="5287701" y="4459185"/>
                <a:ext cx="234661" cy="234661"/>
              </a:xfrm>
              <a:prstGeom prst="ellipse">
                <a:avLst/>
              </a:prstGeom>
              <a:grpFill/>
              <a:ln w="31750">
                <a:solidFill>
                  <a:srgbClr val="951B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51B81"/>
                  </a:solidFill>
                </a:endParaRPr>
              </a:p>
            </p:txBody>
          </p:sp>
        </p:grpSp>
        <p:sp>
          <p:nvSpPr>
            <p:cNvPr id="24" name="TextBox 23">
              <a:extLst>
                <a:ext uri="{FF2B5EF4-FFF2-40B4-BE49-F238E27FC236}">
                  <a16:creationId xmlns:a16="http://schemas.microsoft.com/office/drawing/2014/main" id="{EB6FAD82-4E2A-B94C-8870-402F71D3FBF9}"/>
                </a:ext>
              </a:extLst>
            </p:cNvPr>
            <p:cNvSpPr txBox="1"/>
            <p:nvPr/>
          </p:nvSpPr>
          <p:spPr>
            <a:xfrm>
              <a:off x="3117275" y="4430488"/>
              <a:ext cx="955963" cy="432451"/>
            </a:xfrm>
            <a:prstGeom prst="rect">
              <a:avLst/>
            </a:prstGeom>
            <a:noFill/>
          </p:spPr>
          <p:txBody>
            <a:bodyPr wrap="square" rtlCol="0">
              <a:noAutofit/>
            </a:bodyPr>
            <a:lstStyle/>
            <a:p>
              <a:pPr algn="ctr"/>
              <a:r>
                <a:rPr lang="en-GB" sz="2200" dirty="0">
                  <a:latin typeface="Comic Sans MS" panose="030F0702030302020204" pitchFamily="66" charset="0"/>
                </a:rPr>
                <a:t>Why?</a:t>
              </a:r>
            </a:p>
          </p:txBody>
        </p:sp>
        <p:grpSp>
          <p:nvGrpSpPr>
            <p:cNvPr id="2" name="Group 1">
              <a:extLst>
                <a:ext uri="{FF2B5EF4-FFF2-40B4-BE49-F238E27FC236}">
                  <a16:creationId xmlns:a16="http://schemas.microsoft.com/office/drawing/2014/main" id="{4D3B20E4-5F26-824B-87BF-99E3BEA1A61C}"/>
                </a:ext>
              </a:extLst>
            </p:cNvPr>
            <p:cNvGrpSpPr/>
            <p:nvPr/>
          </p:nvGrpSpPr>
          <p:grpSpPr>
            <a:xfrm flipH="1">
              <a:off x="3997318" y="5042277"/>
              <a:ext cx="364209" cy="310522"/>
              <a:chOff x="3332300" y="5402502"/>
              <a:chExt cx="364209" cy="310522"/>
            </a:xfrm>
          </p:grpSpPr>
          <p:sp>
            <p:nvSpPr>
              <p:cNvPr id="25" name="Oval 24">
                <a:extLst>
                  <a:ext uri="{FF2B5EF4-FFF2-40B4-BE49-F238E27FC236}">
                    <a16:creationId xmlns:a16="http://schemas.microsoft.com/office/drawing/2014/main" id="{57B339D3-B533-C649-ABC4-657BF335811F}"/>
                  </a:ext>
                </a:extLst>
              </p:cNvPr>
              <p:cNvSpPr/>
              <p:nvPr/>
            </p:nvSpPr>
            <p:spPr>
              <a:xfrm flipH="1">
                <a:off x="3466895" y="5402502"/>
                <a:ext cx="229614" cy="172512"/>
              </a:xfrm>
              <a:prstGeom prst="ellipse">
                <a:avLst/>
              </a:prstGeom>
              <a:solidFill>
                <a:schemeClr val="bg1"/>
              </a:solidFill>
              <a:ln w="31750">
                <a:solidFill>
                  <a:srgbClr val="951B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51B81"/>
                  </a:solidFill>
                </a:endParaRPr>
              </a:p>
            </p:txBody>
          </p:sp>
          <p:sp>
            <p:nvSpPr>
              <p:cNvPr id="26" name="Oval 25">
                <a:extLst>
                  <a:ext uri="{FF2B5EF4-FFF2-40B4-BE49-F238E27FC236}">
                    <a16:creationId xmlns:a16="http://schemas.microsoft.com/office/drawing/2014/main" id="{EE35611E-D506-0B46-9CB8-1521A5E87CC0}"/>
                  </a:ext>
                </a:extLst>
              </p:cNvPr>
              <p:cNvSpPr/>
              <p:nvPr/>
            </p:nvSpPr>
            <p:spPr>
              <a:xfrm flipH="1">
                <a:off x="3332300" y="5592606"/>
                <a:ext cx="160277" cy="120418"/>
              </a:xfrm>
              <a:prstGeom prst="ellipse">
                <a:avLst/>
              </a:prstGeom>
              <a:solidFill>
                <a:schemeClr val="bg1"/>
              </a:solidFill>
              <a:ln w="31750">
                <a:solidFill>
                  <a:srgbClr val="951B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51B81"/>
                  </a:solidFill>
                </a:endParaRPr>
              </a:p>
            </p:txBody>
          </p:sp>
        </p:grpSp>
      </p:grpSp>
    </p:spTree>
    <p:extLst>
      <p:ext uri="{BB962C8B-B14F-4D97-AF65-F5344CB8AC3E}">
        <p14:creationId xmlns:p14="http://schemas.microsoft.com/office/powerpoint/2010/main" val="3545061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296FCB-AAF1-F149-878E-7F82B10CB233}"/>
              </a:ext>
            </a:extLst>
          </p:cNvPr>
          <p:cNvSpPr txBox="1"/>
          <p:nvPr/>
        </p:nvSpPr>
        <p:spPr>
          <a:xfrm>
            <a:off x="0" y="608905"/>
            <a:ext cx="12192000" cy="502626"/>
          </a:xfrm>
          <a:prstGeom prst="rect">
            <a:avLst/>
          </a:prstGeom>
          <a:noFill/>
        </p:spPr>
        <p:txBody>
          <a:bodyPr wrap="square" rtlCol="0">
            <a:noAutofit/>
          </a:bodyPr>
          <a:lstStyle/>
          <a:p>
            <a:pPr algn="ctr">
              <a:spcBef>
                <a:spcPts val="1500"/>
              </a:spcBef>
            </a:pPr>
            <a:r>
              <a:rPr lang="en-GB" sz="24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Charles Darwin published his theory first.</a:t>
            </a:r>
            <a:endParaRPr lang="en-GB" sz="24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8D09D04A-644E-7E40-AAD7-5CA6D7DD9A38}"/>
              </a:ext>
            </a:extLst>
          </p:cNvPr>
          <p:cNvSpPr txBox="1"/>
          <p:nvPr/>
        </p:nvSpPr>
        <p:spPr>
          <a:xfrm>
            <a:off x="1271587" y="1461590"/>
            <a:ext cx="9648825" cy="4939210"/>
          </a:xfrm>
          <a:prstGeom prst="rect">
            <a:avLst/>
          </a:prstGeom>
          <a:noFill/>
        </p:spPr>
        <p:txBody>
          <a:bodyPr wrap="square" lIns="0" tIns="0" rIns="0" bIns="0" rtlCol="0">
            <a:noAutofit/>
          </a:bodyPr>
          <a:lstStyle/>
          <a:p>
            <a:pPr algn="ctr">
              <a:spcBef>
                <a:spcPts val="3600"/>
              </a:spcBef>
            </a:pPr>
            <a:r>
              <a:rPr lang="en-GB" sz="175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He hypothesised that </a:t>
            </a:r>
            <a:r>
              <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a:t>
            </a:r>
            <a:r>
              <a:rPr lang="en-GB" sz="175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hen the finches flew from the main</a:t>
            </a:r>
          </a:p>
          <a:p>
            <a:pPr algn="ctr"/>
            <a:r>
              <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a:t>
            </a:r>
            <a:r>
              <a:rPr lang="en-GB" sz="175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and</a:t>
            </a:r>
            <a:r>
              <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a:t>
            </a:r>
            <a:r>
              <a:rPr lang="en-GB" sz="175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to the Galapagos Islands they all looked similar.</a:t>
            </a:r>
          </a:p>
          <a:p>
            <a:pPr algn="ctr">
              <a:spcBef>
                <a:spcPts val="3400"/>
              </a:spcBef>
            </a:pPr>
            <a:r>
              <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Over time, changes occurred in the shape of the finches’ beaks.</a:t>
            </a:r>
          </a:p>
          <a:p>
            <a:pPr algn="ctr">
              <a:spcBef>
                <a:spcPts val="3400"/>
              </a:spcBef>
            </a:pPr>
            <a:r>
              <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Some beak shapes enabled finches to eat certain foods e.g. large beaks</a:t>
            </a:r>
          </a:p>
          <a:p>
            <a:pPr algn="ctr"/>
            <a:r>
              <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(for cracking open nuts). On islands where this was the main food source</a:t>
            </a:r>
          </a:p>
          <a:p>
            <a:pPr algn="ctr"/>
            <a:r>
              <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 finches with these beaks reproduced and their numbers increased.</a:t>
            </a:r>
          </a:p>
          <a:p>
            <a:pPr algn="ctr"/>
            <a:r>
              <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They “</a:t>
            </a:r>
            <a:r>
              <a:rPr lang="en-GB" sz="175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adapted</a:t>
            </a:r>
            <a:r>
              <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to life on this island.</a:t>
            </a:r>
          </a:p>
          <a:p>
            <a:pPr algn="ctr">
              <a:spcBef>
                <a:spcPts val="3400"/>
              </a:spcBef>
            </a:pPr>
            <a:r>
              <a:rPr lang="en-GB" sz="175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Birds whose beaks were not the right shape starved. They died and could not</a:t>
            </a:r>
          </a:p>
          <a:p>
            <a:pPr algn="ctr"/>
            <a:r>
              <a:rPr lang="en-GB" sz="175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reproduce. The numbers of these finches decreased. Some even became extinct!</a:t>
            </a:r>
          </a:p>
          <a:p>
            <a:pPr algn="ctr">
              <a:spcBef>
                <a:spcPts val="3400"/>
              </a:spcBef>
            </a:pPr>
            <a:r>
              <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Charles Darwin called this process “</a:t>
            </a:r>
            <a:r>
              <a:rPr lang="en-GB" sz="175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Natural Selection</a:t>
            </a:r>
            <a:r>
              <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The finches had become “</a:t>
            </a:r>
            <a:r>
              <a:rPr lang="en-GB" sz="175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adapted</a:t>
            </a:r>
            <a:r>
              <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to the food available on the different islands.</a:t>
            </a:r>
            <a:endParaRPr lang="en-GB" sz="175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endParaRPr>
          </a:p>
          <a:p>
            <a:pPr algn="ctr">
              <a:spcBef>
                <a:spcPts val="3600"/>
              </a:spcBef>
            </a:pPr>
            <a:endPar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endParaRPr>
          </a:p>
          <a:p>
            <a:pPr algn="ctr">
              <a:spcBef>
                <a:spcPts val="3600"/>
              </a:spcBef>
            </a:pPr>
            <a:endParaRPr lang="en-GB" sz="175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endParaRPr>
          </a:p>
          <a:p>
            <a:pPr algn="ctr">
              <a:spcBef>
                <a:spcPts val="3600"/>
              </a:spcBef>
            </a:pPr>
            <a:endParaRPr lang="en-GB" sz="175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a:p>
            <a:pPr algn="ctr">
              <a:spcBef>
                <a:spcPts val="3600"/>
              </a:spcBef>
            </a:pPr>
            <a:endParaRPr lang="en-GB" sz="175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p:txBody>
      </p:sp>
      <p:sp>
        <p:nvSpPr>
          <p:cNvPr id="17" name="Arrow: Down 1">
            <a:extLst>
              <a:ext uri="{FF2B5EF4-FFF2-40B4-BE49-F238E27FC236}">
                <a16:creationId xmlns:a16="http://schemas.microsoft.com/office/drawing/2014/main" id="{7179DB74-F5F5-A24B-821B-D605DE30FA77}"/>
              </a:ext>
            </a:extLst>
          </p:cNvPr>
          <p:cNvSpPr/>
          <p:nvPr/>
        </p:nvSpPr>
        <p:spPr>
          <a:xfrm>
            <a:off x="5925450" y="1132456"/>
            <a:ext cx="361321" cy="313050"/>
          </a:xfrm>
          <a:prstGeom prst="downArrow">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rrow: Down 1">
            <a:extLst>
              <a:ext uri="{FF2B5EF4-FFF2-40B4-BE49-F238E27FC236}">
                <a16:creationId xmlns:a16="http://schemas.microsoft.com/office/drawing/2014/main" id="{591E92FB-46A9-F04F-88C4-AC2C1ADBABA3}"/>
              </a:ext>
            </a:extLst>
          </p:cNvPr>
          <p:cNvSpPr/>
          <p:nvPr/>
        </p:nvSpPr>
        <p:spPr>
          <a:xfrm>
            <a:off x="5925450" y="2090472"/>
            <a:ext cx="361321" cy="313050"/>
          </a:xfrm>
          <a:prstGeom prst="downArrow">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Arrow: Down 1">
            <a:extLst>
              <a:ext uri="{FF2B5EF4-FFF2-40B4-BE49-F238E27FC236}">
                <a16:creationId xmlns:a16="http://schemas.microsoft.com/office/drawing/2014/main" id="{F2353CD4-FB72-3444-8C36-4CB82106D72C}"/>
              </a:ext>
            </a:extLst>
          </p:cNvPr>
          <p:cNvSpPr/>
          <p:nvPr/>
        </p:nvSpPr>
        <p:spPr>
          <a:xfrm>
            <a:off x="5925450" y="2774512"/>
            <a:ext cx="361321" cy="313050"/>
          </a:xfrm>
          <a:prstGeom prst="downArrow">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Arrow: Down 1">
            <a:extLst>
              <a:ext uri="{FF2B5EF4-FFF2-40B4-BE49-F238E27FC236}">
                <a16:creationId xmlns:a16="http://schemas.microsoft.com/office/drawing/2014/main" id="{FF1B87F0-16D5-8A45-BF4C-4A0A455E24E5}"/>
              </a:ext>
            </a:extLst>
          </p:cNvPr>
          <p:cNvSpPr/>
          <p:nvPr/>
        </p:nvSpPr>
        <p:spPr>
          <a:xfrm>
            <a:off x="5925450" y="4267431"/>
            <a:ext cx="361321" cy="313050"/>
          </a:xfrm>
          <a:prstGeom prst="downArrow">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Down 1">
            <a:extLst>
              <a:ext uri="{FF2B5EF4-FFF2-40B4-BE49-F238E27FC236}">
                <a16:creationId xmlns:a16="http://schemas.microsoft.com/office/drawing/2014/main" id="{FFE8F711-A1BB-7348-9FAB-6B5ED5A606F6}"/>
              </a:ext>
            </a:extLst>
          </p:cNvPr>
          <p:cNvSpPr/>
          <p:nvPr/>
        </p:nvSpPr>
        <p:spPr>
          <a:xfrm>
            <a:off x="5925450" y="5239819"/>
            <a:ext cx="361321" cy="313050"/>
          </a:xfrm>
          <a:prstGeom prst="downArrow">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2" name="Picture 21">
            <a:extLst>
              <a:ext uri="{FF2B5EF4-FFF2-40B4-BE49-F238E27FC236}">
                <a16:creationId xmlns:a16="http://schemas.microsoft.com/office/drawing/2014/main" id="{3F8401C0-E621-7944-8C0A-A83AB97731D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0356" t="-99" r="16380" b="5667"/>
          <a:stretch/>
        </p:blipFill>
        <p:spPr>
          <a:xfrm rot="330291">
            <a:off x="9653079" y="679056"/>
            <a:ext cx="1644215" cy="1323336"/>
          </a:xfrm>
          <a:prstGeom prst="rect">
            <a:avLst/>
          </a:prstGeom>
          <a:solidFill>
            <a:srgbClr val="FFFFFF">
              <a:shade val="85000"/>
            </a:srgbClr>
          </a:solidFill>
          <a:ln w="63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 name="Group 1">
            <a:extLst>
              <a:ext uri="{FF2B5EF4-FFF2-40B4-BE49-F238E27FC236}">
                <a16:creationId xmlns:a16="http://schemas.microsoft.com/office/drawing/2014/main" id="{825B32CA-63A4-864B-AAA4-CDF0962FFC27}"/>
              </a:ext>
            </a:extLst>
          </p:cNvPr>
          <p:cNvGrpSpPr/>
          <p:nvPr/>
        </p:nvGrpSpPr>
        <p:grpSpPr>
          <a:xfrm>
            <a:off x="10363500" y="3560197"/>
            <a:ext cx="1076425" cy="1076425"/>
            <a:chOff x="7492418" y="-1401903"/>
            <a:chExt cx="1076425" cy="1076425"/>
          </a:xfrm>
        </p:grpSpPr>
        <p:sp>
          <p:nvSpPr>
            <p:cNvPr id="24" name="Rectangle 23">
              <a:extLst>
                <a:ext uri="{FF2B5EF4-FFF2-40B4-BE49-F238E27FC236}">
                  <a16:creationId xmlns:a16="http://schemas.microsoft.com/office/drawing/2014/main" id="{01DB2050-696A-8644-BB30-8C5B2F1084D5}"/>
                </a:ext>
              </a:extLst>
            </p:cNvPr>
            <p:cNvSpPr/>
            <p:nvPr/>
          </p:nvSpPr>
          <p:spPr>
            <a:xfrm>
              <a:off x="7492418" y="-1401903"/>
              <a:ext cx="1076425" cy="1076425"/>
            </a:xfrm>
            <a:prstGeom prst="rect">
              <a:avLst/>
            </a:prstGeom>
            <a:solidFill>
              <a:schemeClr val="bg1"/>
            </a:solid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7C558C83-2AA3-AB4D-8349-DB777512B4E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564591" y="-1326904"/>
              <a:ext cx="926725" cy="926725"/>
            </a:xfrm>
            <a:prstGeom prst="rect">
              <a:avLst/>
            </a:prstGeom>
          </p:spPr>
        </p:pic>
      </p:grpSp>
      <p:grpSp>
        <p:nvGrpSpPr>
          <p:cNvPr id="3" name="Group 2">
            <a:extLst>
              <a:ext uri="{FF2B5EF4-FFF2-40B4-BE49-F238E27FC236}">
                <a16:creationId xmlns:a16="http://schemas.microsoft.com/office/drawing/2014/main" id="{9EA0319D-A27F-3C44-B9D6-49DD89BF23D9}"/>
              </a:ext>
            </a:extLst>
          </p:cNvPr>
          <p:cNvGrpSpPr/>
          <p:nvPr/>
        </p:nvGrpSpPr>
        <p:grpSpPr>
          <a:xfrm>
            <a:off x="10363500" y="2347020"/>
            <a:ext cx="1076425" cy="1076425"/>
            <a:chOff x="4905375" y="-1401903"/>
            <a:chExt cx="1076425" cy="1076425"/>
          </a:xfrm>
        </p:grpSpPr>
        <p:sp>
          <p:nvSpPr>
            <p:cNvPr id="23" name="Rectangle 22">
              <a:extLst>
                <a:ext uri="{FF2B5EF4-FFF2-40B4-BE49-F238E27FC236}">
                  <a16:creationId xmlns:a16="http://schemas.microsoft.com/office/drawing/2014/main" id="{6C152BBE-42B4-D448-9BD6-1068A442D0EC}"/>
                </a:ext>
              </a:extLst>
            </p:cNvPr>
            <p:cNvSpPr/>
            <p:nvPr/>
          </p:nvSpPr>
          <p:spPr>
            <a:xfrm>
              <a:off x="4905375" y="-1401903"/>
              <a:ext cx="1076425" cy="1076425"/>
            </a:xfrm>
            <a:prstGeom prst="rect">
              <a:avLst/>
            </a:prstGeom>
            <a:solidFill>
              <a:schemeClr val="bg1"/>
            </a:solid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EF75DE73-4EA1-6744-8CC9-C308732B85F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983501" y="-1330855"/>
              <a:ext cx="926725" cy="926725"/>
            </a:xfrm>
            <a:prstGeom prst="rect">
              <a:avLst/>
            </a:prstGeom>
          </p:spPr>
        </p:pic>
      </p:grpSp>
      <p:grpSp>
        <p:nvGrpSpPr>
          <p:cNvPr id="28" name="Group 27">
            <a:extLst>
              <a:ext uri="{FF2B5EF4-FFF2-40B4-BE49-F238E27FC236}">
                <a16:creationId xmlns:a16="http://schemas.microsoft.com/office/drawing/2014/main" id="{BAB35B2E-085A-7F4A-82D3-3543EEE6558B}"/>
              </a:ext>
            </a:extLst>
          </p:cNvPr>
          <p:cNvGrpSpPr/>
          <p:nvPr/>
        </p:nvGrpSpPr>
        <p:grpSpPr>
          <a:xfrm>
            <a:off x="620784" y="4327405"/>
            <a:ext cx="1137462" cy="993486"/>
            <a:chOff x="512411" y="4317245"/>
            <a:chExt cx="1137462" cy="993486"/>
          </a:xfrm>
        </p:grpSpPr>
        <p:pic>
          <p:nvPicPr>
            <p:cNvPr id="5" name="Picture 4" descr="A picture containing text, vector graphics, projector&#10;&#10;Description automatically generated">
              <a:extLst>
                <a:ext uri="{FF2B5EF4-FFF2-40B4-BE49-F238E27FC236}">
                  <a16:creationId xmlns:a16="http://schemas.microsoft.com/office/drawing/2014/main" id="{EBFB6EDF-C6B9-B743-87D8-F482F583CF2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2512" y="4572761"/>
              <a:ext cx="967361" cy="535190"/>
            </a:xfrm>
            <a:prstGeom prst="rect">
              <a:avLst/>
            </a:prstGeom>
          </p:spPr>
        </p:pic>
        <p:sp>
          <p:nvSpPr>
            <p:cNvPr id="27" name="Cross 26">
              <a:extLst>
                <a:ext uri="{FF2B5EF4-FFF2-40B4-BE49-F238E27FC236}">
                  <a16:creationId xmlns:a16="http://schemas.microsoft.com/office/drawing/2014/main" id="{50721148-6EBF-7A4E-ABCD-F0D0944BBC17}"/>
                </a:ext>
              </a:extLst>
            </p:cNvPr>
            <p:cNvSpPr/>
            <p:nvPr/>
          </p:nvSpPr>
          <p:spPr>
            <a:xfrm rot="18900000">
              <a:off x="512411" y="4317245"/>
              <a:ext cx="993486" cy="993486"/>
            </a:xfrm>
            <a:prstGeom prst="plus">
              <a:avLst>
                <a:gd name="adj" fmla="val 46192"/>
              </a:avLst>
            </a:prstGeom>
            <a:solidFill>
              <a:srgbClr val="B61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Map&#10;&#10;Description automatically generated">
            <a:extLst>
              <a:ext uri="{FF2B5EF4-FFF2-40B4-BE49-F238E27FC236}">
                <a16:creationId xmlns:a16="http://schemas.microsoft.com/office/drawing/2014/main" id="{2364F98D-3D25-FE47-A187-C7E9EFA89E3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7899" t="18545" r="33641" b="23852"/>
          <a:stretch/>
        </p:blipFill>
        <p:spPr>
          <a:xfrm rot="21352171">
            <a:off x="771910" y="810018"/>
            <a:ext cx="1755140" cy="1880955"/>
          </a:xfrm>
          <a:prstGeom prst="rect">
            <a:avLst/>
          </a:prstGeom>
          <a:solidFill>
            <a:srgbClr val="FFFFFF">
              <a:shade val="85000"/>
            </a:srgbClr>
          </a:solidFill>
          <a:ln w="63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0557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1" presetClass="entr" presetSubtype="0" fill="hold" nodeType="withEffect">
                                  <p:stCondLst>
                                    <p:cond delay="500"/>
                                  </p:stCondLst>
                                  <p:childTnLst>
                                    <p:set>
                                      <p:cBhvr>
                                        <p:cTn id="9" dur="1" fill="hold">
                                          <p:stCondLst>
                                            <p:cond delay="0"/>
                                          </p:stCondLst>
                                        </p:cTn>
                                        <p:tgtEl>
                                          <p:spTgt spid="11">
                                            <p:txEl>
                                              <p:pRg st="0" end="0"/>
                                            </p:txEl>
                                          </p:spTgt>
                                        </p:tgtEl>
                                        <p:attrNameLst>
                                          <p:attrName>style.visibility</p:attrName>
                                        </p:attrNameLst>
                                      </p:cBhvr>
                                      <p:to>
                                        <p:strVal val="visible"/>
                                      </p:to>
                                    </p:set>
                                  </p:childTnLst>
                                </p:cTn>
                              </p:par>
                              <p:par>
                                <p:cTn id="10" presetID="1" presetClass="entr" presetSubtype="0" fill="hold" nodeType="withEffect">
                                  <p:stCondLst>
                                    <p:cond delay="500"/>
                                  </p:stCondLst>
                                  <p:childTnLst>
                                    <p:set>
                                      <p:cBhvr>
                                        <p:cTn id="11"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par>
                                <p:cTn id="17" presetID="1" presetClass="entr" presetSubtype="0" fill="hold" nodeType="withEffect">
                                  <p:stCondLst>
                                    <p:cond delay="500"/>
                                  </p:stCondLst>
                                  <p:childTnLst>
                                    <p:set>
                                      <p:cBhvr>
                                        <p:cTn id="18"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1" presetClass="entr" presetSubtype="0" fill="hold" nodeType="withEffect">
                                  <p:stCondLst>
                                    <p:cond delay="500"/>
                                  </p:stCondLst>
                                  <p:childTnLst>
                                    <p:set>
                                      <p:cBhvr>
                                        <p:cTn id="25" dur="1" fill="hold">
                                          <p:stCondLst>
                                            <p:cond delay="0"/>
                                          </p:stCondLst>
                                        </p:cTn>
                                        <p:tgtEl>
                                          <p:spTgt spid="11">
                                            <p:txEl>
                                              <p:pRg st="3" end="3"/>
                                            </p:txEl>
                                          </p:spTgt>
                                        </p:tgtEl>
                                        <p:attrNameLst>
                                          <p:attrName>style.visibility</p:attrName>
                                        </p:attrNameLst>
                                      </p:cBhvr>
                                      <p:to>
                                        <p:strVal val="visible"/>
                                      </p:to>
                                    </p:set>
                                  </p:childTnLst>
                                </p:cTn>
                              </p:par>
                              <p:par>
                                <p:cTn id="26" presetID="1" presetClass="entr" presetSubtype="0" fill="hold" nodeType="withEffect">
                                  <p:stCondLst>
                                    <p:cond delay="500"/>
                                  </p:stCondLst>
                                  <p:childTnLst>
                                    <p:set>
                                      <p:cBhvr>
                                        <p:cTn id="27" dur="1" fill="hold">
                                          <p:stCondLst>
                                            <p:cond delay="0"/>
                                          </p:stCondLst>
                                        </p:cTn>
                                        <p:tgtEl>
                                          <p:spTgt spid="11">
                                            <p:txEl>
                                              <p:pRg st="4" end="4"/>
                                            </p:txEl>
                                          </p:spTgt>
                                        </p:tgtEl>
                                        <p:attrNameLst>
                                          <p:attrName>style.visibility</p:attrName>
                                        </p:attrNameLst>
                                      </p:cBhvr>
                                      <p:to>
                                        <p:strVal val="visible"/>
                                      </p:to>
                                    </p:set>
                                  </p:childTnLst>
                                </p:cTn>
                              </p:par>
                              <p:par>
                                <p:cTn id="28" presetID="1" presetClass="entr" presetSubtype="0" fill="hold" nodeType="withEffect">
                                  <p:stCondLst>
                                    <p:cond delay="500"/>
                                  </p:stCondLst>
                                  <p:childTnLst>
                                    <p:set>
                                      <p:cBhvr>
                                        <p:cTn id="29" dur="1" fill="hold">
                                          <p:stCondLst>
                                            <p:cond delay="0"/>
                                          </p:stCondLst>
                                        </p:cTn>
                                        <p:tgtEl>
                                          <p:spTgt spid="11">
                                            <p:txEl>
                                              <p:pRg st="5" end="5"/>
                                            </p:txEl>
                                          </p:spTgt>
                                        </p:tgtEl>
                                        <p:attrNameLst>
                                          <p:attrName>style.visibility</p:attrName>
                                        </p:attrNameLst>
                                      </p:cBhvr>
                                      <p:to>
                                        <p:strVal val="visible"/>
                                      </p:to>
                                    </p:set>
                                  </p:childTnLst>
                                </p:cTn>
                              </p:par>
                              <p:par>
                                <p:cTn id="30" presetID="1" presetClass="entr" presetSubtype="0" fill="hold" nodeType="withEffect">
                                  <p:stCondLst>
                                    <p:cond delay="500"/>
                                  </p:stCondLst>
                                  <p:childTnLst>
                                    <p:set>
                                      <p:cBhvr>
                                        <p:cTn id="31" dur="1" fill="hold">
                                          <p:stCondLst>
                                            <p:cond delay="0"/>
                                          </p:stCondLst>
                                        </p:cTn>
                                        <p:tgtEl>
                                          <p:spTgt spid="11">
                                            <p:txEl>
                                              <p:pRg st="6" end="6"/>
                                            </p:txEl>
                                          </p:spTgt>
                                        </p:tgtEl>
                                        <p:attrNameLst>
                                          <p:attrName>style.visibility</p:attrName>
                                        </p:attrNameLst>
                                      </p:cBhvr>
                                      <p:to>
                                        <p:strVal val="visible"/>
                                      </p:to>
                                    </p:set>
                                  </p:childTnLst>
                                </p:cTn>
                              </p:par>
                              <p:par>
                                <p:cTn id="32" presetID="10" presetClass="entr" presetSubtype="0" fill="hold" nodeType="withEffect">
                                  <p:stCondLst>
                                    <p:cond delay="50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par>
                                <p:cTn id="40" presetID="1" presetClass="entr" presetSubtype="0" fill="hold" nodeType="withEffect">
                                  <p:stCondLst>
                                    <p:cond delay="500"/>
                                  </p:stCondLst>
                                  <p:childTnLst>
                                    <p:set>
                                      <p:cBhvr>
                                        <p:cTn id="41" dur="1" fill="hold">
                                          <p:stCondLst>
                                            <p:cond delay="0"/>
                                          </p:stCondLst>
                                        </p:cTn>
                                        <p:tgtEl>
                                          <p:spTgt spid="11">
                                            <p:txEl>
                                              <p:pRg st="7" end="7"/>
                                            </p:txEl>
                                          </p:spTgt>
                                        </p:tgtEl>
                                        <p:attrNameLst>
                                          <p:attrName>style.visibility</p:attrName>
                                        </p:attrNameLst>
                                      </p:cBhvr>
                                      <p:to>
                                        <p:strVal val="visible"/>
                                      </p:to>
                                    </p:set>
                                  </p:childTnLst>
                                </p:cTn>
                              </p:par>
                              <p:par>
                                <p:cTn id="42" presetID="1" presetClass="entr" presetSubtype="0" fill="hold" nodeType="withEffect">
                                  <p:stCondLst>
                                    <p:cond delay="500"/>
                                  </p:stCondLst>
                                  <p:childTnLst>
                                    <p:set>
                                      <p:cBhvr>
                                        <p:cTn id="43" dur="1" fill="hold">
                                          <p:stCondLst>
                                            <p:cond delay="0"/>
                                          </p:stCondLst>
                                        </p:cTn>
                                        <p:tgtEl>
                                          <p:spTgt spid="11">
                                            <p:txEl>
                                              <p:pRg st="8" end="8"/>
                                            </p:txEl>
                                          </p:spTgt>
                                        </p:tgtEl>
                                        <p:attrNameLst>
                                          <p:attrName>style.visibility</p:attrName>
                                        </p:attrNameLst>
                                      </p:cBhvr>
                                      <p:to>
                                        <p:strVal val="visible"/>
                                      </p:to>
                                    </p:set>
                                  </p:childTnLst>
                                </p:cTn>
                              </p:par>
                              <p:par>
                                <p:cTn id="44" presetID="10" presetClass="entr" presetSubtype="0" fill="hold" nodeType="withEffect">
                                  <p:stCondLst>
                                    <p:cond delay="50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500"/>
                                        <p:tgtEl>
                                          <p:spTgt spid="2"/>
                                        </p:tgtEl>
                                      </p:cBhvr>
                                    </p:animEffect>
                                  </p:childTnLst>
                                </p:cTn>
                              </p:par>
                              <p:par>
                                <p:cTn id="47" presetID="10" presetClass="entr" presetSubtype="0" fill="hold" nodeType="withEffect">
                                  <p:stCondLst>
                                    <p:cond delay="50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up)">
                                      <p:cBhvr>
                                        <p:cTn id="54" dur="500"/>
                                        <p:tgtEl>
                                          <p:spTgt spid="21"/>
                                        </p:tgtEl>
                                      </p:cBhvr>
                                    </p:animEffect>
                                  </p:childTnLst>
                                </p:cTn>
                              </p:par>
                              <p:par>
                                <p:cTn id="55" presetID="1" presetClass="entr" presetSubtype="0" fill="hold" nodeType="withEffect">
                                  <p:stCondLst>
                                    <p:cond delay="500"/>
                                  </p:stCondLst>
                                  <p:childTnLst>
                                    <p:set>
                                      <p:cBhvr>
                                        <p:cTn id="56"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8EBF37E-5F5E-4952-B70A-27F64F7A7E4E}"/>
              </a:ext>
            </a:extLst>
          </p:cNvPr>
          <p:cNvSpPr txBox="1"/>
          <p:nvPr/>
        </p:nvSpPr>
        <p:spPr>
          <a:xfrm>
            <a:off x="3263989" y="1658721"/>
            <a:ext cx="7516426" cy="458336"/>
          </a:xfrm>
          <a:prstGeom prst="rect">
            <a:avLst/>
          </a:prstGeom>
          <a:noFill/>
        </p:spPr>
        <p:txBody>
          <a:bodyPr wrap="square" rtlCol="0">
            <a:noAutofit/>
          </a:bodyPr>
          <a:lstStyle/>
          <a:p>
            <a:pPr algn="ctr">
              <a:spcBef>
                <a:spcPts val="1500"/>
              </a:spcBef>
            </a:pPr>
            <a:endParaRPr lang="en-GB" sz="2000" b="1" dirty="0">
              <a:solidFill>
                <a:srgbClr val="951B81"/>
              </a:solidFill>
              <a:effectLst/>
              <a:latin typeface="Comic Sans MS" panose="030F0702030302020204" pitchFamily="66" charset="0"/>
              <a:ea typeface="Calibri" panose="020F0502020204030204" pitchFamily="34" charset="0"/>
              <a:cs typeface="Times New Roman" panose="02020603050405020304" pitchFamily="18" charset="0"/>
            </a:endParaRPr>
          </a:p>
          <a:p>
            <a:pPr algn="ctr">
              <a:spcBef>
                <a:spcPts val="1500"/>
              </a:spcBef>
            </a:pPr>
            <a:endParaRPr lang="en-GB" sz="2400" b="1" dirty="0">
              <a:solidFill>
                <a:srgbClr val="951B81"/>
              </a:solidFill>
              <a:effectLst/>
              <a:latin typeface="Comic Sans MS" panose="030F0702030302020204" pitchFamily="66" charset="0"/>
              <a:ea typeface="Calibri" panose="020F0502020204030204" pitchFamily="34" charset="0"/>
              <a:cs typeface="Times New Roman" panose="02020603050405020304" pitchFamily="18" charset="0"/>
            </a:endParaRPr>
          </a:p>
        </p:txBody>
      </p:sp>
      <p:grpSp>
        <p:nvGrpSpPr>
          <p:cNvPr id="56" name="Group 55">
            <a:extLst>
              <a:ext uri="{FF2B5EF4-FFF2-40B4-BE49-F238E27FC236}">
                <a16:creationId xmlns:a16="http://schemas.microsoft.com/office/drawing/2014/main" id="{04C61A0F-3B9A-1741-8251-2D911706620F}"/>
              </a:ext>
            </a:extLst>
          </p:cNvPr>
          <p:cNvGrpSpPr/>
          <p:nvPr/>
        </p:nvGrpSpPr>
        <p:grpSpPr>
          <a:xfrm>
            <a:off x="1038886" y="2020946"/>
            <a:ext cx="2953885" cy="406421"/>
            <a:chOff x="1344598" y="745458"/>
            <a:chExt cx="3931621" cy="540946"/>
          </a:xfrm>
        </p:grpSpPr>
        <p:sp>
          <p:nvSpPr>
            <p:cNvPr id="57" name="Oval 56">
              <a:extLst>
                <a:ext uri="{FF2B5EF4-FFF2-40B4-BE49-F238E27FC236}">
                  <a16:creationId xmlns:a16="http://schemas.microsoft.com/office/drawing/2014/main" id="{D95F288B-A396-3341-902A-0AF5B5E954F2}"/>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latin typeface="Comic Sans MS" panose="030F0902030302020204" pitchFamily="66" charset="0"/>
                </a:rPr>
                <a:t>G</a:t>
              </a:r>
              <a:endParaRPr lang="en-GB" dirty="0">
                <a:solidFill>
                  <a:schemeClr val="tx1">
                    <a:lumMod val="95000"/>
                    <a:lumOff val="5000"/>
                  </a:schemeClr>
                </a:solidFill>
                <a:latin typeface="Comic Sans MS" panose="030F0902030302020204" pitchFamily="66" charset="0"/>
              </a:endParaRPr>
            </a:p>
          </p:txBody>
        </p:sp>
        <p:sp>
          <p:nvSpPr>
            <p:cNvPr id="58" name="Oval 57">
              <a:extLst>
                <a:ext uri="{FF2B5EF4-FFF2-40B4-BE49-F238E27FC236}">
                  <a16:creationId xmlns:a16="http://schemas.microsoft.com/office/drawing/2014/main" id="{44028F79-B791-7449-AB14-49FD612E66FE}"/>
                </a:ext>
              </a:extLst>
            </p:cNvPr>
            <p:cNvSpPr/>
            <p:nvPr/>
          </p:nvSpPr>
          <p:spPr>
            <a:xfrm>
              <a:off x="1344598"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latin typeface="Comic Sans MS" panose="030F0902030302020204" pitchFamily="66" charset="0"/>
                </a:rPr>
                <a:t>C</a:t>
              </a:r>
              <a:endParaRPr lang="en-GB" dirty="0">
                <a:solidFill>
                  <a:schemeClr val="tx1">
                    <a:lumMod val="95000"/>
                    <a:lumOff val="5000"/>
                  </a:schemeClr>
                </a:solidFill>
                <a:latin typeface="Comic Sans MS" panose="030F0902030302020204" pitchFamily="66" charset="0"/>
              </a:endParaRPr>
            </a:p>
          </p:txBody>
        </p:sp>
        <p:sp>
          <p:nvSpPr>
            <p:cNvPr id="59" name="Oval 58">
              <a:extLst>
                <a:ext uri="{FF2B5EF4-FFF2-40B4-BE49-F238E27FC236}">
                  <a16:creationId xmlns:a16="http://schemas.microsoft.com/office/drawing/2014/main" id="{DB1F4538-C07C-5040-BE8D-0775BC21AAEE}"/>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latin typeface="Comic Sans MS" panose="030F0902030302020204" pitchFamily="66" charset="0"/>
                </a:rPr>
                <a:t>A</a:t>
              </a:r>
              <a:endParaRPr lang="en-GB" dirty="0">
                <a:solidFill>
                  <a:schemeClr val="tx1">
                    <a:lumMod val="95000"/>
                    <a:lumOff val="5000"/>
                  </a:schemeClr>
                </a:solidFill>
                <a:latin typeface="Comic Sans MS" panose="030F0902030302020204" pitchFamily="66" charset="0"/>
              </a:endParaRPr>
            </a:p>
          </p:txBody>
        </p:sp>
        <p:sp>
          <p:nvSpPr>
            <p:cNvPr id="60" name="Oval 59">
              <a:extLst>
                <a:ext uri="{FF2B5EF4-FFF2-40B4-BE49-F238E27FC236}">
                  <a16:creationId xmlns:a16="http://schemas.microsoft.com/office/drawing/2014/main" id="{9D4EC2BF-3184-154A-B451-3140CF5F8B95}"/>
                </a:ext>
              </a:extLst>
            </p:cNvPr>
            <p:cNvSpPr/>
            <p:nvPr/>
          </p:nvSpPr>
          <p:spPr>
            <a:xfrm>
              <a:off x="4024682"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latin typeface="Comic Sans MS" panose="030F0902030302020204" pitchFamily="66" charset="0"/>
                </a:rPr>
                <a:t>G</a:t>
              </a:r>
              <a:endParaRPr lang="en-GB" dirty="0">
                <a:solidFill>
                  <a:schemeClr val="tx1">
                    <a:lumMod val="95000"/>
                    <a:lumOff val="5000"/>
                  </a:schemeClr>
                </a:solidFill>
                <a:latin typeface="Comic Sans MS" panose="030F0902030302020204" pitchFamily="66" charset="0"/>
              </a:endParaRPr>
            </a:p>
          </p:txBody>
        </p:sp>
        <p:sp>
          <p:nvSpPr>
            <p:cNvPr id="61" name="Oval 60">
              <a:extLst>
                <a:ext uri="{FF2B5EF4-FFF2-40B4-BE49-F238E27FC236}">
                  <a16:creationId xmlns:a16="http://schemas.microsoft.com/office/drawing/2014/main" id="{284EE9D2-305B-2447-855A-E3D10C50922B}"/>
                </a:ext>
              </a:extLst>
            </p:cNvPr>
            <p:cNvSpPr/>
            <p:nvPr/>
          </p:nvSpPr>
          <p:spPr>
            <a:xfrm>
              <a:off x="4735273"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latin typeface="Comic Sans MS" panose="030F0902030302020204" pitchFamily="66" charset="0"/>
                </a:rPr>
                <a:t>T</a:t>
              </a:r>
              <a:endParaRPr lang="en-GB" dirty="0">
                <a:solidFill>
                  <a:schemeClr val="tx1">
                    <a:lumMod val="95000"/>
                    <a:lumOff val="5000"/>
                  </a:schemeClr>
                </a:solidFill>
                <a:latin typeface="Comic Sans MS" panose="030F0902030302020204" pitchFamily="66" charset="0"/>
              </a:endParaRPr>
            </a:p>
          </p:txBody>
        </p:sp>
        <p:sp>
          <p:nvSpPr>
            <p:cNvPr id="62" name="Oval 61">
              <a:extLst>
                <a:ext uri="{FF2B5EF4-FFF2-40B4-BE49-F238E27FC236}">
                  <a16:creationId xmlns:a16="http://schemas.microsoft.com/office/drawing/2014/main" id="{E1FA8823-A408-474E-94D4-D7A8AF07B68B}"/>
                </a:ext>
              </a:extLst>
            </p:cNvPr>
            <p:cNvSpPr/>
            <p:nvPr/>
          </p:nvSpPr>
          <p:spPr>
            <a:xfrm>
              <a:off x="2684640"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latin typeface="Comic Sans MS" panose="030F0902030302020204" pitchFamily="66" charset="0"/>
                </a:rPr>
                <a:t>C</a:t>
              </a:r>
              <a:endParaRPr lang="en-GB" dirty="0">
                <a:solidFill>
                  <a:schemeClr val="tx1">
                    <a:lumMod val="95000"/>
                    <a:lumOff val="5000"/>
                  </a:schemeClr>
                </a:solidFill>
                <a:latin typeface="Comic Sans MS" panose="030F0902030302020204" pitchFamily="66" charset="0"/>
              </a:endParaRPr>
            </a:p>
          </p:txBody>
        </p:sp>
      </p:grpSp>
      <p:grpSp>
        <p:nvGrpSpPr>
          <p:cNvPr id="63" name="Group 62">
            <a:extLst>
              <a:ext uri="{FF2B5EF4-FFF2-40B4-BE49-F238E27FC236}">
                <a16:creationId xmlns:a16="http://schemas.microsoft.com/office/drawing/2014/main" id="{0B6D372D-6505-3A4B-983C-72A43E9EF759}"/>
              </a:ext>
            </a:extLst>
          </p:cNvPr>
          <p:cNvGrpSpPr/>
          <p:nvPr/>
        </p:nvGrpSpPr>
        <p:grpSpPr>
          <a:xfrm>
            <a:off x="1038886" y="2904114"/>
            <a:ext cx="2953885" cy="406421"/>
            <a:chOff x="1344598" y="665248"/>
            <a:chExt cx="3931621" cy="540946"/>
          </a:xfrm>
        </p:grpSpPr>
        <p:sp>
          <p:nvSpPr>
            <p:cNvPr id="64" name="Oval 63">
              <a:extLst>
                <a:ext uri="{FF2B5EF4-FFF2-40B4-BE49-F238E27FC236}">
                  <a16:creationId xmlns:a16="http://schemas.microsoft.com/office/drawing/2014/main" id="{A37AEDF2-5886-9B4C-AE47-62BEF7925EEE}"/>
                </a:ext>
              </a:extLst>
            </p:cNvPr>
            <p:cNvSpPr/>
            <p:nvPr/>
          </p:nvSpPr>
          <p:spPr>
            <a:xfrm>
              <a:off x="2014619" y="66524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latin typeface="Comic Sans MS" panose="030F0902030302020204" pitchFamily="66" charset="0"/>
                </a:rPr>
                <a:t>G</a:t>
              </a:r>
              <a:endParaRPr lang="en-GB" dirty="0">
                <a:solidFill>
                  <a:schemeClr val="tx1">
                    <a:lumMod val="95000"/>
                    <a:lumOff val="5000"/>
                  </a:schemeClr>
                </a:solidFill>
                <a:latin typeface="Comic Sans MS" panose="030F0902030302020204" pitchFamily="66" charset="0"/>
              </a:endParaRPr>
            </a:p>
          </p:txBody>
        </p:sp>
        <p:sp>
          <p:nvSpPr>
            <p:cNvPr id="65" name="Oval 64">
              <a:extLst>
                <a:ext uri="{FF2B5EF4-FFF2-40B4-BE49-F238E27FC236}">
                  <a16:creationId xmlns:a16="http://schemas.microsoft.com/office/drawing/2014/main" id="{1840E08B-3685-F348-A429-B35352338274}"/>
                </a:ext>
              </a:extLst>
            </p:cNvPr>
            <p:cNvSpPr/>
            <p:nvPr/>
          </p:nvSpPr>
          <p:spPr>
            <a:xfrm>
              <a:off x="1344598" y="66524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latin typeface="Comic Sans MS" panose="030F0902030302020204" pitchFamily="66" charset="0"/>
                </a:rPr>
                <a:t>C</a:t>
              </a:r>
              <a:endParaRPr lang="en-GB" dirty="0">
                <a:solidFill>
                  <a:schemeClr val="tx1">
                    <a:lumMod val="95000"/>
                    <a:lumOff val="5000"/>
                  </a:schemeClr>
                </a:solidFill>
                <a:latin typeface="Comic Sans MS" panose="030F0902030302020204" pitchFamily="66" charset="0"/>
              </a:endParaRPr>
            </a:p>
          </p:txBody>
        </p:sp>
        <p:sp>
          <p:nvSpPr>
            <p:cNvPr id="66" name="Oval 65">
              <a:extLst>
                <a:ext uri="{FF2B5EF4-FFF2-40B4-BE49-F238E27FC236}">
                  <a16:creationId xmlns:a16="http://schemas.microsoft.com/office/drawing/2014/main" id="{E5033B60-5652-814C-8780-7867623F4DB5}"/>
                </a:ext>
              </a:extLst>
            </p:cNvPr>
            <p:cNvSpPr/>
            <p:nvPr/>
          </p:nvSpPr>
          <p:spPr>
            <a:xfrm>
              <a:off x="3354661" y="66524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latin typeface="Comic Sans MS" panose="030F0902030302020204" pitchFamily="66" charset="0"/>
                </a:rPr>
                <a:t>A</a:t>
              </a:r>
              <a:endParaRPr lang="en-GB" dirty="0">
                <a:solidFill>
                  <a:schemeClr val="tx1">
                    <a:lumMod val="95000"/>
                    <a:lumOff val="5000"/>
                  </a:schemeClr>
                </a:solidFill>
                <a:latin typeface="Comic Sans MS" panose="030F0902030302020204" pitchFamily="66" charset="0"/>
              </a:endParaRPr>
            </a:p>
          </p:txBody>
        </p:sp>
        <p:sp>
          <p:nvSpPr>
            <p:cNvPr id="67" name="Oval 66">
              <a:extLst>
                <a:ext uri="{FF2B5EF4-FFF2-40B4-BE49-F238E27FC236}">
                  <a16:creationId xmlns:a16="http://schemas.microsoft.com/office/drawing/2014/main" id="{574E8859-916A-8D41-AA8E-0B3DE724CB00}"/>
                </a:ext>
              </a:extLst>
            </p:cNvPr>
            <p:cNvSpPr/>
            <p:nvPr/>
          </p:nvSpPr>
          <p:spPr>
            <a:xfrm>
              <a:off x="4024682" y="66524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latin typeface="Comic Sans MS" panose="030F0902030302020204" pitchFamily="66" charset="0"/>
                </a:rPr>
                <a:t>G</a:t>
              </a:r>
              <a:endParaRPr lang="en-GB" dirty="0">
                <a:solidFill>
                  <a:schemeClr val="tx1">
                    <a:lumMod val="95000"/>
                    <a:lumOff val="5000"/>
                  </a:schemeClr>
                </a:solidFill>
                <a:latin typeface="Comic Sans MS" panose="030F0902030302020204" pitchFamily="66" charset="0"/>
              </a:endParaRPr>
            </a:p>
          </p:txBody>
        </p:sp>
        <p:sp>
          <p:nvSpPr>
            <p:cNvPr id="69" name="Oval 68">
              <a:extLst>
                <a:ext uri="{FF2B5EF4-FFF2-40B4-BE49-F238E27FC236}">
                  <a16:creationId xmlns:a16="http://schemas.microsoft.com/office/drawing/2014/main" id="{922720DE-EBA8-544D-8AC2-48C9E998300D}"/>
                </a:ext>
              </a:extLst>
            </p:cNvPr>
            <p:cNvSpPr/>
            <p:nvPr/>
          </p:nvSpPr>
          <p:spPr>
            <a:xfrm>
              <a:off x="4735273" y="66524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latin typeface="Comic Sans MS" panose="030F0902030302020204" pitchFamily="66" charset="0"/>
                </a:rPr>
                <a:t>A</a:t>
              </a:r>
              <a:endParaRPr lang="en-GB" dirty="0">
                <a:solidFill>
                  <a:schemeClr val="tx1">
                    <a:lumMod val="95000"/>
                    <a:lumOff val="5000"/>
                  </a:schemeClr>
                </a:solidFill>
                <a:latin typeface="Comic Sans MS" panose="030F0902030302020204" pitchFamily="66" charset="0"/>
              </a:endParaRPr>
            </a:p>
          </p:txBody>
        </p:sp>
        <p:sp>
          <p:nvSpPr>
            <p:cNvPr id="70" name="Oval 69">
              <a:extLst>
                <a:ext uri="{FF2B5EF4-FFF2-40B4-BE49-F238E27FC236}">
                  <a16:creationId xmlns:a16="http://schemas.microsoft.com/office/drawing/2014/main" id="{10D8FC9A-FD20-CA4E-A837-2D8BC424FB75}"/>
                </a:ext>
              </a:extLst>
            </p:cNvPr>
            <p:cNvSpPr/>
            <p:nvPr/>
          </p:nvSpPr>
          <p:spPr>
            <a:xfrm>
              <a:off x="2684640" y="66524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latin typeface="Comic Sans MS" panose="030F0902030302020204" pitchFamily="66" charset="0"/>
                </a:rPr>
                <a:t>C</a:t>
              </a:r>
              <a:endParaRPr lang="en-GB" dirty="0">
                <a:solidFill>
                  <a:schemeClr val="tx1">
                    <a:lumMod val="95000"/>
                    <a:lumOff val="5000"/>
                  </a:schemeClr>
                </a:solidFill>
                <a:latin typeface="Comic Sans MS" panose="030F0902030302020204" pitchFamily="66" charset="0"/>
              </a:endParaRPr>
            </a:p>
          </p:txBody>
        </p:sp>
      </p:grpSp>
      <p:sp>
        <p:nvSpPr>
          <p:cNvPr id="71" name="Oval 70">
            <a:extLst>
              <a:ext uri="{FF2B5EF4-FFF2-40B4-BE49-F238E27FC236}">
                <a16:creationId xmlns:a16="http://schemas.microsoft.com/office/drawing/2014/main" id="{6A0DB02E-BBBC-7B4C-827D-6AED81CC77F8}"/>
              </a:ext>
            </a:extLst>
          </p:cNvPr>
          <p:cNvSpPr/>
          <p:nvPr/>
        </p:nvSpPr>
        <p:spPr>
          <a:xfrm>
            <a:off x="3481100" y="1774021"/>
            <a:ext cx="622018" cy="1791202"/>
          </a:xfrm>
          <a:prstGeom prst="ellipse">
            <a:avLst/>
          </a:prstGeom>
          <a:noFill/>
          <a:ln w="44450">
            <a:solidFill>
              <a:srgbClr val="951B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a:p>
        </p:txBody>
      </p:sp>
      <p:sp>
        <p:nvSpPr>
          <p:cNvPr id="72" name="TextBox 71">
            <a:extLst>
              <a:ext uri="{FF2B5EF4-FFF2-40B4-BE49-F238E27FC236}">
                <a16:creationId xmlns:a16="http://schemas.microsoft.com/office/drawing/2014/main" id="{9CEA64D6-A50F-CD40-8E09-3EF7CA05D149}"/>
              </a:ext>
            </a:extLst>
          </p:cNvPr>
          <p:cNvSpPr txBox="1"/>
          <p:nvPr/>
        </p:nvSpPr>
        <p:spPr>
          <a:xfrm>
            <a:off x="0" y="690793"/>
            <a:ext cx="12192000" cy="502626"/>
          </a:xfrm>
          <a:prstGeom prst="rect">
            <a:avLst/>
          </a:prstGeom>
          <a:noFill/>
        </p:spPr>
        <p:txBody>
          <a:bodyPr wrap="square" rtlCol="0">
            <a:noAutofit/>
          </a:bodyPr>
          <a:lstStyle/>
          <a:p>
            <a:pPr algn="ctr">
              <a:spcBef>
                <a:spcPts val="1500"/>
              </a:spcBef>
            </a:pPr>
            <a:r>
              <a:rPr lang="en-GB" sz="22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of course Charles Darwin didn’t know about DNA!</a:t>
            </a:r>
          </a:p>
        </p:txBody>
      </p:sp>
      <p:sp>
        <p:nvSpPr>
          <p:cNvPr id="73" name="TextBox 72">
            <a:extLst>
              <a:ext uri="{FF2B5EF4-FFF2-40B4-BE49-F238E27FC236}">
                <a16:creationId xmlns:a16="http://schemas.microsoft.com/office/drawing/2014/main" id="{0DDDC0B7-455D-E849-BF10-37758806D723}"/>
              </a:ext>
            </a:extLst>
          </p:cNvPr>
          <p:cNvSpPr txBox="1"/>
          <p:nvPr/>
        </p:nvSpPr>
        <p:spPr>
          <a:xfrm>
            <a:off x="0" y="1171973"/>
            <a:ext cx="12192000" cy="399598"/>
          </a:xfrm>
          <a:prstGeom prst="rect">
            <a:avLst/>
          </a:prstGeom>
          <a:noFill/>
        </p:spPr>
        <p:txBody>
          <a:bodyPr wrap="square" rtlCol="0">
            <a:noAutofit/>
          </a:bodyPr>
          <a:lstStyle/>
          <a:p>
            <a:pPr algn="ctr">
              <a:spcBef>
                <a:spcPts val="1500"/>
              </a:spcBef>
            </a:pPr>
            <a:r>
              <a:rPr lang="en-GB" sz="20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What do you think caused changes and variation in the shape of the finches beaks?</a:t>
            </a:r>
          </a:p>
          <a:p>
            <a:pPr algn="ctr">
              <a:spcBef>
                <a:spcPts val="1500"/>
              </a:spcBef>
            </a:pPr>
            <a:endParaRPr lang="en-GB" sz="24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76" name="Picture 75">
            <a:extLst>
              <a:ext uri="{FF2B5EF4-FFF2-40B4-BE49-F238E27FC236}">
                <a16:creationId xmlns:a16="http://schemas.microsoft.com/office/drawing/2014/main" id="{686A1C4E-8EC7-CF4E-9482-943DAC0041E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13831" y="2684382"/>
            <a:ext cx="926725" cy="926725"/>
          </a:xfrm>
          <a:prstGeom prst="rect">
            <a:avLst/>
          </a:prstGeom>
        </p:spPr>
      </p:pic>
      <p:pic>
        <p:nvPicPr>
          <p:cNvPr id="86" name="Picture 85">
            <a:extLst>
              <a:ext uri="{FF2B5EF4-FFF2-40B4-BE49-F238E27FC236}">
                <a16:creationId xmlns:a16="http://schemas.microsoft.com/office/drawing/2014/main" id="{6412CAD0-F8D6-EA48-B5FE-791883E9504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817518" y="1765556"/>
            <a:ext cx="926725" cy="926725"/>
          </a:xfrm>
          <a:prstGeom prst="rect">
            <a:avLst/>
          </a:prstGeom>
        </p:spPr>
      </p:pic>
      <p:sp>
        <p:nvSpPr>
          <p:cNvPr id="89" name="TextBox 88">
            <a:extLst>
              <a:ext uri="{FF2B5EF4-FFF2-40B4-BE49-F238E27FC236}">
                <a16:creationId xmlns:a16="http://schemas.microsoft.com/office/drawing/2014/main" id="{5E8A7EB7-67E6-9445-958D-CA4685AF302E}"/>
              </a:ext>
            </a:extLst>
          </p:cNvPr>
          <p:cNvSpPr txBox="1"/>
          <p:nvPr/>
        </p:nvSpPr>
        <p:spPr>
          <a:xfrm>
            <a:off x="7813215" y="2039511"/>
            <a:ext cx="3278462" cy="1231106"/>
          </a:xfrm>
          <a:prstGeom prst="rect">
            <a:avLst/>
          </a:prstGeom>
          <a:noFill/>
        </p:spPr>
        <p:txBody>
          <a:bodyPr wrap="none" rtlCol="0">
            <a:spAutoFit/>
          </a:bodyPr>
          <a:lstStyle/>
          <a:p>
            <a:pPr>
              <a:spcBef>
                <a:spcPts val="4800"/>
              </a:spcBef>
            </a:pP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Did you get it right? </a:t>
            </a:r>
          </a:p>
          <a:p>
            <a:pPr>
              <a:spcBef>
                <a:spcPts val="4800"/>
              </a:spcBef>
            </a:pP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It was </a:t>
            </a:r>
            <a:r>
              <a:rPr lang="en-GB" sz="17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mutations</a:t>
            </a: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in their </a:t>
            </a:r>
            <a:r>
              <a:rPr lang="en-GB" sz="17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DNA</a:t>
            </a:r>
            <a:endParaRPr lang="en-GB" sz="1700" dirty="0">
              <a:solidFill>
                <a:schemeClr val="tx1">
                  <a:lumMod val="95000"/>
                  <a:lumOff val="5000"/>
                </a:schemeClr>
              </a:solidFill>
              <a:latin typeface="Comic Sans MS" panose="030F0702030302020204" pitchFamily="66" charset="0"/>
            </a:endParaRPr>
          </a:p>
        </p:txBody>
      </p:sp>
      <p:sp>
        <p:nvSpPr>
          <p:cNvPr id="90" name="TextBox 89">
            <a:extLst>
              <a:ext uri="{FF2B5EF4-FFF2-40B4-BE49-F238E27FC236}">
                <a16:creationId xmlns:a16="http://schemas.microsoft.com/office/drawing/2014/main" id="{6DD70BA7-9C02-A54A-89F5-901A2A9168C6}"/>
              </a:ext>
            </a:extLst>
          </p:cNvPr>
          <p:cNvSpPr txBox="1"/>
          <p:nvPr/>
        </p:nvSpPr>
        <p:spPr>
          <a:xfrm>
            <a:off x="4357240" y="3786016"/>
            <a:ext cx="6833924" cy="2421892"/>
          </a:xfrm>
          <a:prstGeom prst="rect">
            <a:avLst/>
          </a:prstGeom>
          <a:noFill/>
        </p:spPr>
        <p:txBody>
          <a:bodyPr wrap="square" rtlCol="0">
            <a:noAutofit/>
          </a:bodyPr>
          <a:lstStyle/>
          <a:p>
            <a:pPr>
              <a:spcBef>
                <a:spcPts val="1000"/>
              </a:spcBef>
            </a:pP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We know that </a:t>
            </a:r>
            <a:r>
              <a:rPr lang="en-GB" sz="17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mutations</a:t>
            </a: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happen by </a:t>
            </a:r>
            <a:r>
              <a:rPr lang="en-GB" sz="17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chance</a:t>
            </a: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but how they are passed down from their parents </a:t>
            </a:r>
            <a:r>
              <a:rPr lang="en-GB" sz="17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(inherited) </a:t>
            </a: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is not random at all.</a:t>
            </a:r>
          </a:p>
          <a:p>
            <a:pPr>
              <a:spcBef>
                <a:spcPts val="1000"/>
              </a:spcBef>
            </a:pP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Remember how </a:t>
            </a:r>
            <a:r>
              <a:rPr lang="en-GB" sz="17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natural selection</a:t>
            </a: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meant the finches with the best </a:t>
            </a:r>
            <a:r>
              <a:rPr lang="en-GB" sz="17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adapted </a:t>
            </a: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beaks could eat and survive. They reproduced so their beak shape was passed on (</a:t>
            </a:r>
            <a:r>
              <a:rPr lang="en-GB" sz="17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inherited</a:t>
            </a: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to the next generation.</a:t>
            </a:r>
          </a:p>
          <a:p>
            <a:pPr>
              <a:spcBef>
                <a:spcPts val="1000"/>
              </a:spcBef>
            </a:pP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Finches whose beaks meant they couldn’t eat starved and died. They couldn’t pass that beak on to the next generation.</a:t>
            </a:r>
          </a:p>
          <a:p>
            <a:pPr>
              <a:spcBef>
                <a:spcPts val="1000"/>
              </a:spcBef>
            </a:pP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a:t>
            </a:r>
          </a:p>
          <a:p>
            <a:pPr>
              <a:spcBef>
                <a:spcPts val="1000"/>
              </a:spcBef>
            </a:pPr>
            <a:endParaRPr lang="en-GB" sz="17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a:p>
            <a:pPr>
              <a:spcBef>
                <a:spcPts val="1000"/>
              </a:spcBef>
            </a:pPr>
            <a:endParaRPr lang="en-GB" sz="1700" b="1"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94" name="Picture 93" descr="A picture containing text, vector graphics, projector&#10;&#10;Description automatically generated">
            <a:extLst>
              <a:ext uri="{FF2B5EF4-FFF2-40B4-BE49-F238E27FC236}">
                <a16:creationId xmlns:a16="http://schemas.microsoft.com/office/drawing/2014/main" id="{199B7F70-8EFF-264D-89EC-59A1AF4CB8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4367" y="5272034"/>
            <a:ext cx="967361" cy="535190"/>
          </a:xfrm>
          <a:prstGeom prst="rect">
            <a:avLst/>
          </a:prstGeom>
        </p:spPr>
      </p:pic>
      <p:sp>
        <p:nvSpPr>
          <p:cNvPr id="95" name="Cross 94">
            <a:extLst>
              <a:ext uri="{FF2B5EF4-FFF2-40B4-BE49-F238E27FC236}">
                <a16:creationId xmlns:a16="http://schemas.microsoft.com/office/drawing/2014/main" id="{6BF1DFD7-794A-6A4B-99D0-1D7DC7BED86F}"/>
              </a:ext>
            </a:extLst>
          </p:cNvPr>
          <p:cNvSpPr/>
          <p:nvPr/>
        </p:nvSpPr>
        <p:spPr>
          <a:xfrm rot="18900000">
            <a:off x="927333" y="5016518"/>
            <a:ext cx="993486" cy="993486"/>
          </a:xfrm>
          <a:prstGeom prst="plus">
            <a:avLst>
              <a:gd name="adj" fmla="val 46192"/>
            </a:avLst>
          </a:prstGeom>
          <a:solidFill>
            <a:srgbClr val="B61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AC0BD660-3498-40B4-8394-427E5AB2FDC5}"/>
              </a:ext>
            </a:extLst>
          </p:cNvPr>
          <p:cNvSpPr txBox="1"/>
          <p:nvPr/>
        </p:nvSpPr>
        <p:spPr>
          <a:xfrm>
            <a:off x="4303397" y="2039511"/>
            <a:ext cx="2225289" cy="1231106"/>
          </a:xfrm>
          <a:prstGeom prst="rect">
            <a:avLst/>
          </a:prstGeom>
          <a:noFill/>
        </p:spPr>
        <p:txBody>
          <a:bodyPr wrap="none" rtlCol="0">
            <a:spAutoFit/>
          </a:bodyPr>
          <a:lstStyle/>
          <a:p>
            <a:pPr>
              <a:spcBef>
                <a:spcPts val="4800"/>
              </a:spcBef>
            </a:pPr>
            <a:r>
              <a:rPr lang="en-US" sz="1700" dirty="0">
                <a:solidFill>
                  <a:schemeClr val="tx1">
                    <a:lumMod val="95000"/>
                    <a:lumOff val="5000"/>
                  </a:schemeClr>
                </a:solidFill>
                <a:latin typeface="Comic Sans MS" panose="030F0702030302020204" pitchFamily="66" charset="0"/>
              </a:rPr>
              <a:t>Large, strong beak</a:t>
            </a:r>
          </a:p>
          <a:p>
            <a:pPr>
              <a:spcBef>
                <a:spcPts val="4800"/>
              </a:spcBef>
            </a:pPr>
            <a:r>
              <a:rPr lang="en-US" sz="1700" dirty="0">
                <a:solidFill>
                  <a:schemeClr val="tx1">
                    <a:lumMod val="95000"/>
                    <a:lumOff val="5000"/>
                  </a:schemeClr>
                </a:solidFill>
                <a:latin typeface="Comic Sans MS" panose="030F0702030302020204" pitchFamily="66" charset="0"/>
              </a:rPr>
              <a:t>Sharp, pointed beak</a:t>
            </a:r>
            <a:endParaRPr lang="en-GB" sz="1700" dirty="0">
              <a:solidFill>
                <a:schemeClr val="tx1">
                  <a:lumMod val="95000"/>
                  <a:lumOff val="5000"/>
                </a:schemeClr>
              </a:solidFill>
              <a:latin typeface="Comic Sans MS" panose="030F0702030302020204" pitchFamily="66" charset="0"/>
            </a:endParaRPr>
          </a:p>
        </p:txBody>
      </p:sp>
      <p:pic>
        <p:nvPicPr>
          <p:cNvPr id="96" name="Picture 95" descr="A picture containing text, vector graphics, plant&#10;&#10;Description automatically generated">
            <a:extLst>
              <a:ext uri="{FF2B5EF4-FFF2-40B4-BE49-F238E27FC236}">
                <a16:creationId xmlns:a16="http://schemas.microsoft.com/office/drawing/2014/main" id="{E4A36B65-4BB8-754C-AB01-2DBB58ACDA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72426" y="3785705"/>
            <a:ext cx="1894906" cy="2207865"/>
          </a:xfrm>
          <a:prstGeom prst="rect">
            <a:avLst/>
          </a:prstGeom>
        </p:spPr>
      </p:pic>
      <p:pic>
        <p:nvPicPr>
          <p:cNvPr id="5" name="Picture 4" descr="Logo&#10;&#10;Description automatically generated with medium confidence">
            <a:extLst>
              <a:ext uri="{FF2B5EF4-FFF2-40B4-BE49-F238E27FC236}">
                <a16:creationId xmlns:a16="http://schemas.microsoft.com/office/drawing/2014/main" id="{96C910C1-CE53-6240-BE65-676197476C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23289" y="3990045"/>
            <a:ext cx="978417" cy="945250"/>
          </a:xfrm>
          <a:prstGeom prst="rect">
            <a:avLst/>
          </a:prstGeom>
        </p:spPr>
      </p:pic>
    </p:spTree>
    <p:extLst>
      <p:ext uri="{BB962C8B-B14F-4D97-AF65-F5344CB8AC3E}">
        <p14:creationId xmlns:p14="http://schemas.microsoft.com/office/powerpoint/2010/main" val="333830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wheel(1)">
                                      <p:cBhvr>
                                        <p:cTn id="35" dur="2000"/>
                                        <p:tgtEl>
                                          <p:spTgt spid="71"/>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89">
                                            <p:txEl>
                                              <p:pRg st="0" end="0"/>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89">
                                            <p:txEl>
                                              <p:pRg st="1" end="1"/>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90">
                                            <p:txEl>
                                              <p:pRg st="0" end="0"/>
                                            </p:txEl>
                                          </p:spTgt>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94"/>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5"/>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96"/>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90">
                                            <p:txEl>
                                              <p:pRg st="1" end="1"/>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90">
                                            <p:txEl>
                                              <p:pRg st="2" end="2"/>
                                            </p:txEl>
                                          </p:spTgt>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9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BD91046C-2C1F-495C-A8F5-9C4A7A970F4F}"/>
              </a:ext>
            </a:extLst>
          </p:cNvPr>
          <p:cNvSpPr txBox="1"/>
          <p:nvPr/>
        </p:nvSpPr>
        <p:spPr>
          <a:xfrm>
            <a:off x="1081749" y="1271283"/>
            <a:ext cx="9946613" cy="2247772"/>
          </a:xfrm>
          <a:prstGeom prst="rect">
            <a:avLst/>
          </a:prstGeom>
          <a:noFill/>
        </p:spPr>
        <p:txBody>
          <a:bodyPr wrap="square" rtlCol="0">
            <a:noAutofit/>
          </a:bodyPr>
          <a:lstStyle/>
          <a:p>
            <a:pPr>
              <a:spcBef>
                <a:spcPts val="1000"/>
              </a:spcBef>
            </a:pPr>
            <a:r>
              <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 Large Ground Finch has </a:t>
            </a:r>
            <a:r>
              <a:rPr lang="en-GB" sz="19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adapted</a:t>
            </a:r>
            <a:r>
              <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to be able to eat the available food on the island in order to survive. </a:t>
            </a:r>
            <a:r>
              <a:rPr lang="en-GB" sz="19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Adaptation</a:t>
            </a:r>
            <a:r>
              <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is where a living thing has a set of characteristics which enable it to survive in an environment.</a:t>
            </a:r>
          </a:p>
          <a:p>
            <a:pPr>
              <a:spcBef>
                <a:spcPts val="1000"/>
              </a:spcBef>
            </a:pPr>
            <a:r>
              <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 process where finches with one shaped beak are successful at eating the available food, reproducing and increasing in numbers, and where other finches with different shaped beaks cannot eat the available food and starve and die, (the numbers</a:t>
            </a:r>
          </a:p>
          <a:p>
            <a:r>
              <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reduce) is called “</a:t>
            </a:r>
            <a:r>
              <a:rPr lang="en-GB" sz="19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Natural Selection</a:t>
            </a:r>
            <a:r>
              <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a:t>
            </a:r>
            <a:endParaRPr lang="en-GB" sz="19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17" name="Picture 16" descr="A picture containing text, vector graphics, projector&#10;&#10;Description automatically generated">
            <a:extLst>
              <a:ext uri="{FF2B5EF4-FFF2-40B4-BE49-F238E27FC236}">
                <a16:creationId xmlns:a16="http://schemas.microsoft.com/office/drawing/2014/main" id="{F10AC427-4837-F547-9770-95CC2D097E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90631" y="4519856"/>
            <a:ext cx="1588344" cy="878747"/>
          </a:xfrm>
          <a:prstGeom prst="rect">
            <a:avLst/>
          </a:prstGeom>
        </p:spPr>
      </p:pic>
      <p:sp>
        <p:nvSpPr>
          <p:cNvPr id="19" name="Cross 18">
            <a:extLst>
              <a:ext uri="{FF2B5EF4-FFF2-40B4-BE49-F238E27FC236}">
                <a16:creationId xmlns:a16="http://schemas.microsoft.com/office/drawing/2014/main" id="{F14BED6E-8945-544D-92F6-E28F548907C0}"/>
              </a:ext>
            </a:extLst>
          </p:cNvPr>
          <p:cNvSpPr/>
          <p:nvPr/>
        </p:nvSpPr>
        <p:spPr>
          <a:xfrm rot="18900000">
            <a:off x="4955745" y="4313543"/>
            <a:ext cx="1434979" cy="1434978"/>
          </a:xfrm>
          <a:prstGeom prst="plus">
            <a:avLst>
              <a:gd name="adj" fmla="val 46192"/>
            </a:avLst>
          </a:prstGeom>
          <a:solidFill>
            <a:srgbClr val="B61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picture containing text, vector graphics, plant&#10;&#10;Description automatically generated">
            <a:extLst>
              <a:ext uri="{FF2B5EF4-FFF2-40B4-BE49-F238E27FC236}">
                <a16:creationId xmlns:a16="http://schemas.microsoft.com/office/drawing/2014/main" id="{2DBC4FFD-F720-D645-96B8-D27F05ED2A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83184" y="3725332"/>
            <a:ext cx="1931576" cy="2250591"/>
          </a:xfrm>
          <a:prstGeom prst="rect">
            <a:avLst/>
          </a:prstGeom>
        </p:spPr>
      </p:pic>
      <p:pic>
        <p:nvPicPr>
          <p:cNvPr id="23" name="Picture 22" descr="Logo&#10;&#10;Description automatically generated with medium confidence">
            <a:extLst>
              <a:ext uri="{FF2B5EF4-FFF2-40B4-BE49-F238E27FC236}">
                <a16:creationId xmlns:a16="http://schemas.microsoft.com/office/drawing/2014/main" id="{38C4B623-2231-4C40-9C89-37A2142B4E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65956" y="4460563"/>
            <a:ext cx="978417" cy="945250"/>
          </a:xfrm>
          <a:prstGeom prst="rect">
            <a:avLst/>
          </a:prstGeom>
        </p:spPr>
      </p:pic>
      <p:sp>
        <p:nvSpPr>
          <p:cNvPr id="25" name="TextBox 24">
            <a:extLst>
              <a:ext uri="{FF2B5EF4-FFF2-40B4-BE49-F238E27FC236}">
                <a16:creationId xmlns:a16="http://schemas.microsoft.com/office/drawing/2014/main" id="{42CAD0F9-C02A-A247-9998-C2099FD0055D}"/>
              </a:ext>
            </a:extLst>
          </p:cNvPr>
          <p:cNvSpPr txBox="1"/>
          <p:nvPr/>
        </p:nvSpPr>
        <p:spPr>
          <a:xfrm>
            <a:off x="0" y="662984"/>
            <a:ext cx="12191999" cy="553998"/>
          </a:xfrm>
          <a:prstGeom prst="rect">
            <a:avLst/>
          </a:prstGeom>
          <a:noFill/>
        </p:spPr>
        <p:txBody>
          <a:bodyPr wrap="square" rtlCol="0">
            <a:spAutoFit/>
          </a:bodyPr>
          <a:lstStyle/>
          <a:p>
            <a:pPr algn="ctr"/>
            <a:r>
              <a:rPr lang="en-GB" sz="3000" b="1" dirty="0">
                <a:solidFill>
                  <a:srgbClr val="951B81"/>
                </a:solidFill>
                <a:latin typeface="Comic Sans MS" panose="030F0902030302020204" pitchFamily="66" charset="0"/>
                <a:cs typeface="Arial" panose="020B0604020202020204" pitchFamily="34" charset="0"/>
              </a:rPr>
              <a:t>Let’s recap!</a:t>
            </a:r>
          </a:p>
        </p:txBody>
      </p:sp>
      <p:pic>
        <p:nvPicPr>
          <p:cNvPr id="5" name="Picture 4">
            <a:extLst>
              <a:ext uri="{FF2B5EF4-FFF2-40B4-BE49-F238E27FC236}">
                <a16:creationId xmlns:a16="http://schemas.microsoft.com/office/drawing/2014/main" id="{C0B9CE61-6648-6446-A760-C9DF1201CE9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46559" y="4034226"/>
            <a:ext cx="2733459" cy="1805925"/>
          </a:xfrm>
          <a:prstGeom prst="rect">
            <a:avLst/>
          </a:prstGeom>
        </p:spPr>
      </p:pic>
    </p:spTree>
    <p:extLst>
      <p:ext uri="{BB962C8B-B14F-4D97-AF65-F5344CB8AC3E}">
        <p14:creationId xmlns:p14="http://schemas.microsoft.com/office/powerpoint/2010/main" val="3688401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4B5419D7-522F-464A-8983-A9C4A67D1E50}"/>
              </a:ext>
            </a:extLst>
          </p:cNvPr>
          <p:cNvSpPr txBox="1"/>
          <p:nvPr/>
        </p:nvSpPr>
        <p:spPr>
          <a:xfrm>
            <a:off x="1161464" y="778551"/>
            <a:ext cx="10218854" cy="1499266"/>
          </a:xfrm>
          <a:prstGeom prst="rect">
            <a:avLst/>
          </a:prstGeom>
          <a:noFill/>
        </p:spPr>
        <p:txBody>
          <a:bodyPr wrap="square" lIns="0" tIns="0" rIns="0" bIns="0" rtlCol="0">
            <a:noAutofit/>
          </a:bodyPr>
          <a:lstStyle/>
          <a:p>
            <a:pPr>
              <a:spcBef>
                <a:spcPts val="1200"/>
              </a:spcBef>
            </a:pPr>
            <a:r>
              <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Living things are constantly fighting for survival in environments which are constantly changing. A change might mean they can no longer survive. </a:t>
            </a:r>
          </a:p>
          <a:p>
            <a:pPr>
              <a:spcBef>
                <a:spcPts val="1200"/>
              </a:spcBef>
            </a:pPr>
            <a:r>
              <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It’s not just food they need for survival. What else might they need to protect themselves against to survive? What else do they need to do for the species to survive?</a:t>
            </a:r>
          </a:p>
        </p:txBody>
      </p:sp>
      <p:sp>
        <p:nvSpPr>
          <p:cNvPr id="11" name="TextBox 10">
            <a:extLst>
              <a:ext uri="{FF2B5EF4-FFF2-40B4-BE49-F238E27FC236}">
                <a16:creationId xmlns:a16="http://schemas.microsoft.com/office/drawing/2014/main" id="{769874CD-E91A-46CB-87CC-7479922A1E5E}"/>
              </a:ext>
            </a:extLst>
          </p:cNvPr>
          <p:cNvSpPr txBox="1"/>
          <p:nvPr/>
        </p:nvSpPr>
        <p:spPr>
          <a:xfrm>
            <a:off x="1161464" y="2281102"/>
            <a:ext cx="2806636" cy="897682"/>
          </a:xfrm>
          <a:prstGeom prst="rect">
            <a:avLst/>
          </a:prstGeom>
          <a:noFill/>
        </p:spPr>
        <p:txBody>
          <a:bodyPr wrap="square" lIns="0" tIns="0" rIns="0" bIns="0">
            <a:spAutoFit/>
          </a:bodyPr>
          <a:lstStyle/>
          <a:p>
            <a:r>
              <a:rPr lang="en-GB" sz="19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Predators. </a:t>
            </a:r>
          </a:p>
          <a:p>
            <a:pPr>
              <a:spcBef>
                <a:spcPts val="400"/>
              </a:spcBef>
            </a:pP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How does this stick insect protect itself?</a:t>
            </a:r>
          </a:p>
        </p:txBody>
      </p:sp>
      <p:sp>
        <p:nvSpPr>
          <p:cNvPr id="13" name="TextBox 12">
            <a:extLst>
              <a:ext uri="{FF2B5EF4-FFF2-40B4-BE49-F238E27FC236}">
                <a16:creationId xmlns:a16="http://schemas.microsoft.com/office/drawing/2014/main" id="{06E1236E-5139-43DC-ACCB-43E7368CF0D6}"/>
              </a:ext>
            </a:extLst>
          </p:cNvPr>
          <p:cNvSpPr txBox="1"/>
          <p:nvPr/>
        </p:nvSpPr>
        <p:spPr>
          <a:xfrm>
            <a:off x="4621836" y="2281102"/>
            <a:ext cx="3075219" cy="897682"/>
          </a:xfrm>
          <a:prstGeom prst="rect">
            <a:avLst/>
          </a:prstGeom>
          <a:noFill/>
        </p:spPr>
        <p:txBody>
          <a:bodyPr wrap="square" lIns="0" tIns="0" rIns="0" bIns="0">
            <a:spAutoFit/>
          </a:bodyPr>
          <a:lstStyle/>
          <a:p>
            <a:r>
              <a:rPr lang="en-GB" sz="19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Diseases. </a:t>
            </a:r>
          </a:p>
          <a:p>
            <a:pPr>
              <a:spcBef>
                <a:spcPts val="400"/>
              </a:spcBef>
            </a:pP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For example the vaccine against Covid-19.</a:t>
            </a:r>
          </a:p>
        </p:txBody>
      </p:sp>
      <p:sp>
        <p:nvSpPr>
          <p:cNvPr id="15" name="TextBox 14">
            <a:extLst>
              <a:ext uri="{FF2B5EF4-FFF2-40B4-BE49-F238E27FC236}">
                <a16:creationId xmlns:a16="http://schemas.microsoft.com/office/drawing/2014/main" id="{3102993F-569F-4F93-BCDA-E93CE15E1BCE}"/>
              </a:ext>
            </a:extLst>
          </p:cNvPr>
          <p:cNvSpPr txBox="1"/>
          <p:nvPr/>
        </p:nvSpPr>
        <p:spPr>
          <a:xfrm>
            <a:off x="8059156" y="2281102"/>
            <a:ext cx="3673240" cy="913070"/>
          </a:xfrm>
          <a:prstGeom prst="rect">
            <a:avLst/>
          </a:prstGeom>
          <a:noFill/>
        </p:spPr>
        <p:txBody>
          <a:bodyPr wrap="square" lIns="0" tIns="0" rIns="0" bIns="0">
            <a:spAutoFit/>
          </a:bodyPr>
          <a:lstStyle/>
          <a:p>
            <a:r>
              <a:rPr lang="en-GB" sz="19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Getting a mate for reproduction.</a:t>
            </a:r>
          </a:p>
          <a:p>
            <a:pPr>
              <a:spcBef>
                <a:spcPts val="400"/>
              </a:spcBef>
            </a:pPr>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Like this flamboyant peacock!</a:t>
            </a:r>
            <a:endParaRPr lang="en-GB" sz="17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12" name="Picture 11" descr="A picture containing person, indoor, cosmetic&#10;&#10;Description automatically generated">
            <a:extLst>
              <a:ext uri="{FF2B5EF4-FFF2-40B4-BE49-F238E27FC236}">
                <a16:creationId xmlns:a16="http://schemas.microsoft.com/office/drawing/2014/main" id="{FD1AA27B-6FC1-244D-B786-F2D79DDB306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207" t="692" r="16102" b="1"/>
          <a:stretch/>
        </p:blipFill>
        <p:spPr>
          <a:xfrm>
            <a:off x="4615012" y="3283390"/>
            <a:ext cx="2962485" cy="2625985"/>
          </a:xfrm>
          <a:prstGeom prst="rect">
            <a:avLst/>
          </a:prstGeom>
        </p:spPr>
      </p:pic>
      <p:pic>
        <p:nvPicPr>
          <p:cNvPr id="18" name="Picture 17">
            <a:extLst>
              <a:ext uri="{FF2B5EF4-FFF2-40B4-BE49-F238E27FC236}">
                <a16:creationId xmlns:a16="http://schemas.microsoft.com/office/drawing/2014/main" id="{3A03468A-A4F8-8445-B398-CC2AC6FD29F5}"/>
              </a:ext>
            </a:extLst>
          </p:cNvPr>
          <p:cNvPicPr>
            <a:picLocks noChangeAspect="1"/>
          </p:cNvPicPr>
          <p:nvPr/>
        </p:nvPicPr>
        <p:blipFill>
          <a:blip r:embed="rId4" cstate="screen">
            <a:extLst>
              <a:ext uri="{28A0092B-C50C-407E-A947-70E740481C1C}">
                <a14:useLocalDpi xmlns:a14="http://schemas.microsoft.com/office/drawing/2010/main"/>
              </a:ext>
            </a:extLst>
          </a:blip>
          <a:srcRect l="18329" r="18329"/>
          <a:stretch/>
        </p:blipFill>
        <p:spPr>
          <a:xfrm>
            <a:off x="1170868" y="3283390"/>
            <a:ext cx="2962485" cy="2625985"/>
          </a:xfrm>
          <a:prstGeom prst="rect">
            <a:avLst/>
          </a:prstGeom>
        </p:spPr>
      </p:pic>
      <p:pic>
        <p:nvPicPr>
          <p:cNvPr id="19" name="Picture 18">
            <a:extLst>
              <a:ext uri="{FF2B5EF4-FFF2-40B4-BE49-F238E27FC236}">
                <a16:creationId xmlns:a16="http://schemas.microsoft.com/office/drawing/2014/main" id="{6696E256-5344-7946-BE33-20ADBE35603C}"/>
              </a:ext>
            </a:extLst>
          </p:cNvPr>
          <p:cNvPicPr>
            <a:picLocks noChangeAspect="1"/>
          </p:cNvPicPr>
          <p:nvPr/>
        </p:nvPicPr>
        <p:blipFill>
          <a:blip r:embed="rId5" cstate="screen">
            <a:extLst>
              <a:ext uri="{28A0092B-C50C-407E-A947-70E740481C1C}">
                <a14:useLocalDpi xmlns:a14="http://schemas.microsoft.com/office/drawing/2010/main"/>
              </a:ext>
            </a:extLst>
          </a:blip>
          <a:srcRect l="12429" r="12429"/>
          <a:stretch/>
        </p:blipFill>
        <p:spPr>
          <a:xfrm>
            <a:off x="8059156" y="3283390"/>
            <a:ext cx="2962485" cy="2625985"/>
          </a:xfrm>
          <a:prstGeom prst="rect">
            <a:avLst/>
          </a:prstGeom>
        </p:spPr>
      </p:pic>
    </p:spTree>
    <p:extLst>
      <p:ext uri="{BB962C8B-B14F-4D97-AF65-F5344CB8AC3E}">
        <p14:creationId xmlns:p14="http://schemas.microsoft.com/office/powerpoint/2010/main" val="1445243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4ED5F1AB-9A2C-4905-8CF2-BDEA807839DF}"/>
              </a:ext>
            </a:extLst>
          </p:cNvPr>
          <p:cNvSpPr txBox="1"/>
          <p:nvPr/>
        </p:nvSpPr>
        <p:spPr>
          <a:xfrm>
            <a:off x="1077931" y="909534"/>
            <a:ext cx="9966728" cy="2057186"/>
          </a:xfrm>
          <a:prstGeom prst="rect">
            <a:avLst/>
          </a:prstGeom>
          <a:noFill/>
        </p:spPr>
        <p:txBody>
          <a:bodyPr wrap="square" rtlCol="0">
            <a:noAutofit/>
          </a:bodyPr>
          <a:lstStyle/>
          <a:p>
            <a:pPr>
              <a:spcBef>
                <a:spcPts val="12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a:t>
            </a:r>
            <a:r>
              <a:rPr lang="en-GB" sz="20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iving things </a:t>
            </a: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are able to</a:t>
            </a:r>
            <a:r>
              <a:rPr lang="en-GB" sz="20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 adapt to these changes </a:t>
            </a: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because of mutations</a:t>
            </a:r>
          </a:p>
          <a:p>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and variation. </a:t>
            </a:r>
          </a:p>
          <a:p>
            <a:pPr>
              <a:spcBef>
                <a:spcPts val="12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If the mutation is successful, that living thing will survive and reproduce.</a:t>
            </a:r>
          </a:p>
          <a:p>
            <a:pPr>
              <a:spcBef>
                <a:spcPts val="12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If not, it will reduce in numbers or even become extinct - </a:t>
            </a:r>
            <a:r>
              <a:rPr lang="en-GB" sz="2000" b="1"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natural selection.</a:t>
            </a:r>
          </a:p>
          <a:p>
            <a:pPr>
              <a:spcBef>
                <a:spcPts val="1200"/>
              </a:spcBef>
            </a:pPr>
            <a:r>
              <a:rPr lang="en-GB" sz="20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Over time, </a:t>
            </a: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living things change through a combination of:</a:t>
            </a:r>
            <a:endParaRPr lang="en-GB" sz="2000" b="1"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p:txBody>
      </p:sp>
      <p:sp>
        <p:nvSpPr>
          <p:cNvPr id="11" name="Rectangle 10">
            <a:extLst>
              <a:ext uri="{FF2B5EF4-FFF2-40B4-BE49-F238E27FC236}">
                <a16:creationId xmlns:a16="http://schemas.microsoft.com/office/drawing/2014/main" id="{AB1405D1-BFB2-7442-93FB-709A1175F80D}"/>
              </a:ext>
            </a:extLst>
          </p:cNvPr>
          <p:cNvSpPr/>
          <p:nvPr/>
        </p:nvSpPr>
        <p:spPr>
          <a:xfrm>
            <a:off x="1064076" y="3682710"/>
            <a:ext cx="2917786" cy="400110"/>
          </a:xfrm>
          <a:prstGeom prst="rect">
            <a:avLst/>
          </a:prstGeom>
        </p:spPr>
        <p:txBody>
          <a:bodyPr wrap="none">
            <a:spAutoFit/>
          </a:bodyPr>
          <a:lstStyle/>
          <a:p>
            <a:pPr algn="ctr">
              <a:spcBef>
                <a:spcPts val="15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We call this </a:t>
            </a:r>
            <a:r>
              <a:rPr lang="en-GB" sz="20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Evolution</a:t>
            </a:r>
            <a:r>
              <a:rPr lang="en-GB" sz="2000" b="1" dirty="0">
                <a:latin typeface="Comic Sans MS" panose="030F0702030302020204" pitchFamily="66" charset="0"/>
                <a:ea typeface="Calibri" panose="020F0502020204030204" pitchFamily="34" charset="0"/>
                <a:cs typeface="Times New Roman" panose="02020603050405020304" pitchFamily="18" charset="0"/>
              </a:rPr>
              <a:t>.</a:t>
            </a:r>
            <a:r>
              <a:rPr lang="en-GB" sz="20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 </a:t>
            </a:r>
          </a:p>
        </p:txBody>
      </p:sp>
      <p:pic>
        <p:nvPicPr>
          <p:cNvPr id="13" name="Picture 12" descr="A picture containing text&#10;&#10;Description automatically generated">
            <a:extLst>
              <a:ext uri="{FF2B5EF4-FFF2-40B4-BE49-F238E27FC236}">
                <a16:creationId xmlns:a16="http://schemas.microsoft.com/office/drawing/2014/main" id="{07A1105A-2159-4DCD-AEE5-1E7B9095259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49640"/>
          <a:stretch/>
        </p:blipFill>
        <p:spPr>
          <a:xfrm>
            <a:off x="709662" y="4300559"/>
            <a:ext cx="5376064" cy="1618002"/>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8FD105B0-ACA4-4BEA-9A9C-002941207AC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405" t="49640"/>
          <a:stretch/>
        </p:blipFill>
        <p:spPr>
          <a:xfrm>
            <a:off x="6181484" y="4358436"/>
            <a:ext cx="4924238" cy="1618002"/>
          </a:xfrm>
          <a:prstGeom prst="rect">
            <a:avLst/>
          </a:prstGeom>
        </p:spPr>
      </p:pic>
      <p:sp>
        <p:nvSpPr>
          <p:cNvPr id="2" name="Arrow: Right 1">
            <a:extLst>
              <a:ext uri="{FF2B5EF4-FFF2-40B4-BE49-F238E27FC236}">
                <a16:creationId xmlns:a16="http://schemas.microsoft.com/office/drawing/2014/main" id="{686F4956-D43F-4F40-AF5B-2E929F967067}"/>
              </a:ext>
            </a:extLst>
          </p:cNvPr>
          <p:cNvSpPr/>
          <p:nvPr/>
        </p:nvSpPr>
        <p:spPr>
          <a:xfrm>
            <a:off x="2390372" y="3206644"/>
            <a:ext cx="421880" cy="261938"/>
          </a:xfrm>
          <a:prstGeom prst="rightArrow">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A32D3D5E-A963-6D48-B8B8-F8AD8DD7893B}"/>
              </a:ext>
            </a:extLst>
          </p:cNvPr>
          <p:cNvSpPr/>
          <p:nvPr/>
        </p:nvSpPr>
        <p:spPr>
          <a:xfrm>
            <a:off x="1074907" y="3121343"/>
            <a:ext cx="1282723" cy="415498"/>
          </a:xfrm>
          <a:prstGeom prst="rect">
            <a:avLst/>
          </a:prstGeom>
        </p:spPr>
        <p:txBody>
          <a:bodyPr wrap="none">
            <a:spAutoFit/>
          </a:bodyPr>
          <a:lstStyle/>
          <a:p>
            <a:r>
              <a:rPr lang="en-GB" sz="21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mutation</a:t>
            </a:r>
            <a:endParaRPr lang="en-US" sz="2100" dirty="0"/>
          </a:p>
        </p:txBody>
      </p:sp>
      <p:sp>
        <p:nvSpPr>
          <p:cNvPr id="6" name="Rectangle 5">
            <a:extLst>
              <a:ext uri="{FF2B5EF4-FFF2-40B4-BE49-F238E27FC236}">
                <a16:creationId xmlns:a16="http://schemas.microsoft.com/office/drawing/2014/main" id="{5F881E5A-5C86-CE45-9E93-AE2F65BA5157}"/>
              </a:ext>
            </a:extLst>
          </p:cNvPr>
          <p:cNvSpPr/>
          <p:nvPr/>
        </p:nvSpPr>
        <p:spPr>
          <a:xfrm>
            <a:off x="2859766" y="3121343"/>
            <a:ext cx="1281120" cy="415498"/>
          </a:xfrm>
          <a:prstGeom prst="rect">
            <a:avLst/>
          </a:prstGeom>
        </p:spPr>
        <p:txBody>
          <a:bodyPr wrap="none">
            <a:spAutoFit/>
          </a:bodyPr>
          <a:lstStyle/>
          <a:p>
            <a:r>
              <a:rPr lang="en-GB" sz="21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variation</a:t>
            </a:r>
            <a:endParaRPr lang="en-US" sz="2100" dirty="0"/>
          </a:p>
        </p:txBody>
      </p:sp>
      <p:sp>
        <p:nvSpPr>
          <p:cNvPr id="9" name="Rectangle 8">
            <a:extLst>
              <a:ext uri="{FF2B5EF4-FFF2-40B4-BE49-F238E27FC236}">
                <a16:creationId xmlns:a16="http://schemas.microsoft.com/office/drawing/2014/main" id="{0D0546C0-ABE6-6145-A7E2-BF3CAB0C2EFF}"/>
              </a:ext>
            </a:extLst>
          </p:cNvPr>
          <p:cNvSpPr/>
          <p:nvPr/>
        </p:nvSpPr>
        <p:spPr>
          <a:xfrm>
            <a:off x="4650697" y="3121343"/>
            <a:ext cx="2273379" cy="415498"/>
          </a:xfrm>
          <a:prstGeom prst="rect">
            <a:avLst/>
          </a:prstGeom>
        </p:spPr>
        <p:txBody>
          <a:bodyPr wrap="none">
            <a:spAutoFit/>
          </a:bodyPr>
          <a:lstStyle/>
          <a:p>
            <a:r>
              <a:rPr lang="en-GB" sz="21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natural selection</a:t>
            </a:r>
            <a:endParaRPr lang="en-US" sz="2100" dirty="0"/>
          </a:p>
        </p:txBody>
      </p:sp>
      <p:sp>
        <p:nvSpPr>
          <p:cNvPr id="10" name="Rectangle 9">
            <a:extLst>
              <a:ext uri="{FF2B5EF4-FFF2-40B4-BE49-F238E27FC236}">
                <a16:creationId xmlns:a16="http://schemas.microsoft.com/office/drawing/2014/main" id="{48BFA91A-B927-B447-B50C-F94E2BD51282}"/>
              </a:ext>
            </a:extLst>
          </p:cNvPr>
          <p:cNvSpPr/>
          <p:nvPr/>
        </p:nvSpPr>
        <p:spPr>
          <a:xfrm>
            <a:off x="7451200" y="3121343"/>
            <a:ext cx="1600118" cy="415498"/>
          </a:xfrm>
          <a:prstGeom prst="rect">
            <a:avLst/>
          </a:prstGeom>
        </p:spPr>
        <p:txBody>
          <a:bodyPr wrap="none">
            <a:spAutoFit/>
          </a:bodyPr>
          <a:lstStyle/>
          <a:p>
            <a:r>
              <a:rPr lang="en-GB" sz="21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inheritance</a:t>
            </a:r>
            <a:endParaRPr lang="en-US" sz="2100" dirty="0"/>
          </a:p>
        </p:txBody>
      </p:sp>
      <p:sp>
        <p:nvSpPr>
          <p:cNvPr id="16" name="Rectangle 15">
            <a:extLst>
              <a:ext uri="{FF2B5EF4-FFF2-40B4-BE49-F238E27FC236}">
                <a16:creationId xmlns:a16="http://schemas.microsoft.com/office/drawing/2014/main" id="{C45A6D81-B57E-1E7B-2392-C4287BEE4696}"/>
              </a:ext>
            </a:extLst>
          </p:cNvPr>
          <p:cNvSpPr/>
          <p:nvPr/>
        </p:nvSpPr>
        <p:spPr>
          <a:xfrm>
            <a:off x="9618064" y="3121343"/>
            <a:ext cx="1511952" cy="415498"/>
          </a:xfrm>
          <a:prstGeom prst="rect">
            <a:avLst/>
          </a:prstGeom>
        </p:spPr>
        <p:txBody>
          <a:bodyPr wrap="none">
            <a:spAutoFit/>
          </a:bodyPr>
          <a:lstStyle/>
          <a:p>
            <a:r>
              <a:rPr lang="en-GB" sz="21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adaptation</a:t>
            </a:r>
            <a:endParaRPr lang="en-US" sz="2100" dirty="0"/>
          </a:p>
        </p:txBody>
      </p:sp>
      <p:sp>
        <p:nvSpPr>
          <p:cNvPr id="17" name="Arrow: Right 16">
            <a:extLst>
              <a:ext uri="{FF2B5EF4-FFF2-40B4-BE49-F238E27FC236}">
                <a16:creationId xmlns:a16="http://schemas.microsoft.com/office/drawing/2014/main" id="{56A2CE41-0BF3-24F9-0A7A-BCF07CBD900C}"/>
              </a:ext>
            </a:extLst>
          </p:cNvPr>
          <p:cNvSpPr/>
          <p:nvPr/>
        </p:nvSpPr>
        <p:spPr>
          <a:xfrm>
            <a:off x="4168541" y="3203661"/>
            <a:ext cx="421880" cy="261938"/>
          </a:xfrm>
          <a:prstGeom prst="rightArrow">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rrow: Right 17">
            <a:extLst>
              <a:ext uri="{FF2B5EF4-FFF2-40B4-BE49-F238E27FC236}">
                <a16:creationId xmlns:a16="http://schemas.microsoft.com/office/drawing/2014/main" id="{EBAC63F8-DD06-06DF-9765-491DE6678622}"/>
              </a:ext>
            </a:extLst>
          </p:cNvPr>
          <p:cNvSpPr/>
          <p:nvPr/>
        </p:nvSpPr>
        <p:spPr>
          <a:xfrm>
            <a:off x="6972681" y="3203661"/>
            <a:ext cx="421880" cy="261938"/>
          </a:xfrm>
          <a:prstGeom prst="rightArrow">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Arrow: Right 19">
            <a:extLst>
              <a:ext uri="{FF2B5EF4-FFF2-40B4-BE49-F238E27FC236}">
                <a16:creationId xmlns:a16="http://schemas.microsoft.com/office/drawing/2014/main" id="{CE4EFD5E-514D-7027-ADC2-A865B921B7EA}"/>
              </a:ext>
            </a:extLst>
          </p:cNvPr>
          <p:cNvSpPr/>
          <p:nvPr/>
        </p:nvSpPr>
        <p:spPr>
          <a:xfrm>
            <a:off x="9117328" y="3225092"/>
            <a:ext cx="421880" cy="261938"/>
          </a:xfrm>
          <a:prstGeom prst="rightArrow">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58188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500"/>
                            </p:stCondLst>
                            <p:childTnLst>
                              <p:par>
                                <p:cTn id="41" presetID="1"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par>
                          <p:cTn id="48" fill="hold">
                            <p:stCondLst>
                              <p:cond delay="500"/>
                            </p:stCondLst>
                            <p:childTnLst>
                              <p:par>
                                <p:cTn id="49" presetID="1"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animBg="1"/>
      <p:bldP spid="5" grpId="0"/>
      <p:bldP spid="6" grpId="0"/>
      <p:bldP spid="9" grpId="0"/>
      <p:bldP spid="10" grpId="0"/>
      <p:bldP spid="16" grpId="0"/>
      <p:bldP spid="17" grpId="0" animBg="1"/>
      <p:bldP spid="18"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7891268-2FB3-AB4D-B84D-A098B55DB99C}"/>
              </a:ext>
            </a:extLst>
          </p:cNvPr>
          <p:cNvSpPr txBox="1"/>
          <p:nvPr/>
        </p:nvSpPr>
        <p:spPr>
          <a:xfrm>
            <a:off x="0" y="704518"/>
            <a:ext cx="12192000" cy="436856"/>
          </a:xfrm>
          <a:prstGeom prst="rect">
            <a:avLst/>
          </a:prstGeom>
          <a:noFill/>
        </p:spPr>
        <p:txBody>
          <a:bodyPr wrap="square" rtlCol="0">
            <a:noAutofit/>
          </a:bodyPr>
          <a:lstStyle/>
          <a:p>
            <a:pPr algn="ctr">
              <a:spcBef>
                <a:spcPts val="1500"/>
              </a:spcBef>
            </a:pPr>
            <a:r>
              <a:rPr lang="en-GB" sz="28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Quick Quiz! Can you match the clues?</a:t>
            </a:r>
            <a:endParaRPr lang="en-GB" sz="2800" b="1" dirty="0">
              <a:solidFill>
                <a:srgbClr val="951B81"/>
              </a:solidFill>
              <a:effectLst/>
              <a:latin typeface="Comic Sans MS" panose="030F0702030302020204" pitchFamily="66" charset="0"/>
              <a:ea typeface="Calibri" panose="020F0502020204030204" pitchFamily="34" charset="0"/>
              <a:cs typeface="Times New Roman" panose="02020603050405020304" pitchFamily="18" charset="0"/>
            </a:endParaRPr>
          </a:p>
          <a:p>
            <a:pPr algn="ctr">
              <a:spcBef>
                <a:spcPts val="1500"/>
              </a:spcBef>
            </a:pPr>
            <a:endParaRPr lang="en-GB" sz="2800" b="1" dirty="0">
              <a:solidFill>
                <a:srgbClr val="951B81"/>
              </a:solidFill>
              <a:effectLst/>
              <a:latin typeface="Comic Sans MS" panose="030F0702030302020204" pitchFamily="66"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E3AE1293-E8CC-4D31-8B36-5B7B951FA929}"/>
              </a:ext>
            </a:extLst>
          </p:cNvPr>
          <p:cNvSpPr txBox="1"/>
          <p:nvPr/>
        </p:nvSpPr>
        <p:spPr>
          <a:xfrm>
            <a:off x="1804449" y="1403128"/>
            <a:ext cx="7354797" cy="458336"/>
          </a:xfrm>
          <a:prstGeom prst="rect">
            <a:avLst/>
          </a:prstGeom>
          <a:noFill/>
        </p:spPr>
        <p:txBody>
          <a:bodyPr wrap="square" rtlCol="0">
            <a:noAutofit/>
          </a:bodyPr>
          <a:lstStyle/>
          <a:p>
            <a:pPr algn="ctr">
              <a:spcBef>
                <a:spcPts val="1500"/>
              </a:spcBef>
            </a:pPr>
            <a:r>
              <a:rPr lang="en-GB" sz="21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This is Woody, the “Woodpecker Finch”</a:t>
            </a:r>
          </a:p>
          <a:p>
            <a:pPr algn="ctr">
              <a:spcBef>
                <a:spcPts val="1500"/>
              </a:spcBef>
            </a:pPr>
            <a:endParaRPr lang="en-GB" sz="21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A3A48B6F-7211-41E6-BCB8-71DBFEEF6CC6}"/>
              </a:ext>
            </a:extLst>
          </p:cNvPr>
          <p:cNvSpPr txBox="1"/>
          <p:nvPr/>
        </p:nvSpPr>
        <p:spPr>
          <a:xfrm>
            <a:off x="1090467" y="2109432"/>
            <a:ext cx="5397623" cy="4106600"/>
          </a:xfrm>
          <a:prstGeom prst="rect">
            <a:avLst/>
          </a:prstGeom>
          <a:noFill/>
        </p:spPr>
        <p:txBody>
          <a:bodyPr wrap="square" rtlCol="0">
            <a:noAutofit/>
          </a:bodyPr>
          <a:lstStyle/>
          <a:p>
            <a:pPr>
              <a:spcBef>
                <a:spcPts val="1500"/>
              </a:spcBef>
            </a:pPr>
            <a:r>
              <a:rPr lang="en-GB" sz="19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A mistake happened in Woody’s DNA, it changed the shape of Woody’s beak.</a:t>
            </a:r>
          </a:p>
          <a:p>
            <a:pPr>
              <a:spcBef>
                <a:spcPts val="1500"/>
              </a:spcBef>
            </a:pPr>
            <a:r>
              <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Woody’s beak was the perfect shape for eating insects hidden in holes in trees.</a:t>
            </a:r>
          </a:p>
          <a:p>
            <a:pPr>
              <a:spcBef>
                <a:spcPts val="1500"/>
              </a:spcBef>
            </a:pPr>
            <a:r>
              <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Woody had plenty to eat. He had lots of offspring and soon the island was filled with birds just like him.</a:t>
            </a:r>
          </a:p>
          <a:p>
            <a:pPr>
              <a:spcBef>
                <a:spcPts val="1500"/>
              </a:spcBef>
            </a:pPr>
            <a:r>
              <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Many, many years ago Woody’s great, great, great grandparents had different shaped beaks to Woody. The food on the island was different back then. </a:t>
            </a:r>
          </a:p>
          <a:p>
            <a:pPr>
              <a:spcBef>
                <a:spcPts val="1500"/>
              </a:spcBef>
            </a:pPr>
            <a:endPar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endPar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endParaRPr lang="en-GB" sz="19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endParaRPr lang="en-GB" sz="19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9F1BEF5F-7B28-4F3F-B729-A2A0776D2BA9}"/>
              </a:ext>
            </a:extLst>
          </p:cNvPr>
          <p:cNvSpPr txBox="1"/>
          <p:nvPr/>
        </p:nvSpPr>
        <p:spPr>
          <a:xfrm>
            <a:off x="7552146" y="2251693"/>
            <a:ext cx="2590546" cy="458336"/>
          </a:xfrm>
          <a:prstGeom prst="rect">
            <a:avLst/>
          </a:prstGeom>
          <a:noFill/>
        </p:spPr>
        <p:txBody>
          <a:bodyPr wrap="square" rtlCol="0">
            <a:noAutofit/>
          </a:bodyPr>
          <a:lstStyle/>
          <a:p>
            <a:pPr algn="ctr">
              <a:spcBef>
                <a:spcPts val="1500"/>
              </a:spcBef>
            </a:pPr>
            <a:r>
              <a:rPr lang="en-US" sz="22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Mutation</a:t>
            </a:r>
            <a:endParaRPr lang="en-GB" sz="2200" b="1" dirty="0">
              <a:solidFill>
                <a:srgbClr val="951B81"/>
              </a:solidFill>
              <a:effectLst/>
              <a:latin typeface="Comic Sans MS" panose="030F0702030302020204" pitchFamily="66" charset="0"/>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13F775E5-38E5-47BD-913E-D21C89AC8B72}"/>
              </a:ext>
            </a:extLst>
          </p:cNvPr>
          <p:cNvSpPr txBox="1"/>
          <p:nvPr/>
        </p:nvSpPr>
        <p:spPr>
          <a:xfrm>
            <a:off x="7552146" y="3023060"/>
            <a:ext cx="2590546" cy="458336"/>
          </a:xfrm>
          <a:prstGeom prst="rect">
            <a:avLst/>
          </a:prstGeom>
          <a:noFill/>
        </p:spPr>
        <p:txBody>
          <a:bodyPr wrap="square" rtlCol="0">
            <a:noAutofit/>
          </a:bodyPr>
          <a:lstStyle/>
          <a:p>
            <a:pPr algn="ctr">
              <a:spcBef>
                <a:spcPts val="1500"/>
              </a:spcBef>
            </a:pPr>
            <a:r>
              <a:rPr lang="en-US" sz="22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Adaptation</a:t>
            </a:r>
            <a:endParaRPr lang="en-GB" sz="22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endParaRPr>
          </a:p>
        </p:txBody>
      </p:sp>
      <p:sp>
        <p:nvSpPr>
          <p:cNvPr id="16" name="TextBox 15">
            <a:extLst>
              <a:ext uri="{FF2B5EF4-FFF2-40B4-BE49-F238E27FC236}">
                <a16:creationId xmlns:a16="http://schemas.microsoft.com/office/drawing/2014/main" id="{81F00514-4BEA-4884-9F72-4E8C04A0515B}"/>
              </a:ext>
            </a:extLst>
          </p:cNvPr>
          <p:cNvSpPr txBox="1"/>
          <p:nvPr/>
        </p:nvSpPr>
        <p:spPr>
          <a:xfrm>
            <a:off x="7552146" y="3937772"/>
            <a:ext cx="2590546" cy="458336"/>
          </a:xfrm>
          <a:prstGeom prst="rect">
            <a:avLst/>
          </a:prstGeom>
          <a:noFill/>
        </p:spPr>
        <p:txBody>
          <a:bodyPr wrap="square" rtlCol="0">
            <a:noAutofit/>
          </a:bodyPr>
          <a:lstStyle/>
          <a:p>
            <a:pPr algn="ctr">
              <a:spcBef>
                <a:spcPts val="1500"/>
              </a:spcBef>
            </a:pPr>
            <a:r>
              <a:rPr lang="en-US" sz="22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Natural Selection</a:t>
            </a:r>
            <a:endParaRPr lang="en-GB" sz="22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E5419A92-064D-40A4-8F70-37AE51781B36}"/>
              </a:ext>
            </a:extLst>
          </p:cNvPr>
          <p:cNvSpPr txBox="1"/>
          <p:nvPr/>
        </p:nvSpPr>
        <p:spPr>
          <a:xfrm>
            <a:off x="7552146" y="5091989"/>
            <a:ext cx="2590546" cy="458336"/>
          </a:xfrm>
          <a:prstGeom prst="rect">
            <a:avLst/>
          </a:prstGeom>
          <a:noFill/>
        </p:spPr>
        <p:txBody>
          <a:bodyPr wrap="square" rtlCol="0">
            <a:noAutofit/>
          </a:bodyPr>
          <a:lstStyle/>
          <a:p>
            <a:pPr algn="ctr">
              <a:spcBef>
                <a:spcPts val="1500"/>
              </a:spcBef>
            </a:pPr>
            <a:r>
              <a:rPr lang="en-US" sz="22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Evolution</a:t>
            </a:r>
            <a:endParaRPr lang="en-GB" sz="2200" b="1" dirty="0">
              <a:solidFill>
                <a:srgbClr val="951B81"/>
              </a:solidFill>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19" name="Picture 18" descr="A picture containing text, vector graphics, projector&#10;&#10;Description automatically generated">
            <a:extLst>
              <a:ext uri="{FF2B5EF4-FFF2-40B4-BE49-F238E27FC236}">
                <a16:creationId xmlns:a16="http://schemas.microsoft.com/office/drawing/2014/main" id="{5072E4AD-C556-6C43-BB61-00C2737A95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01820" y="1284322"/>
            <a:ext cx="1128465" cy="624320"/>
          </a:xfrm>
          <a:prstGeom prst="rect">
            <a:avLst/>
          </a:prstGeom>
        </p:spPr>
      </p:pic>
      <p:sp>
        <p:nvSpPr>
          <p:cNvPr id="20" name="Rectangle 19">
            <a:extLst>
              <a:ext uri="{FF2B5EF4-FFF2-40B4-BE49-F238E27FC236}">
                <a16:creationId xmlns:a16="http://schemas.microsoft.com/office/drawing/2014/main" id="{72C150BB-CF14-6043-BDA1-213B36997C7E}"/>
              </a:ext>
            </a:extLst>
          </p:cNvPr>
          <p:cNvSpPr/>
          <p:nvPr/>
        </p:nvSpPr>
        <p:spPr>
          <a:xfrm>
            <a:off x="6660810" y="2107568"/>
            <a:ext cx="4373218" cy="695739"/>
          </a:xfrm>
          <a:prstGeom prst="rect">
            <a:avLst/>
          </a:prstGeom>
          <a:noFill/>
          <a:ln w="25400">
            <a:solidFill>
              <a:srgbClr val="951B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06EF93F-35A6-1648-BDA9-F77A1081AC3E}"/>
              </a:ext>
            </a:extLst>
          </p:cNvPr>
          <p:cNvSpPr/>
          <p:nvPr/>
        </p:nvSpPr>
        <p:spPr>
          <a:xfrm>
            <a:off x="6660810" y="2895572"/>
            <a:ext cx="4373218" cy="695739"/>
          </a:xfrm>
          <a:prstGeom prst="rect">
            <a:avLst/>
          </a:prstGeom>
          <a:noFill/>
          <a:ln w="25400">
            <a:solidFill>
              <a:srgbClr val="951B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6168AFE-C6E1-3A4A-AB89-DCD6CF13D862}"/>
              </a:ext>
            </a:extLst>
          </p:cNvPr>
          <p:cNvSpPr/>
          <p:nvPr/>
        </p:nvSpPr>
        <p:spPr>
          <a:xfrm>
            <a:off x="6660810" y="3670819"/>
            <a:ext cx="4373218" cy="969419"/>
          </a:xfrm>
          <a:prstGeom prst="rect">
            <a:avLst/>
          </a:prstGeom>
          <a:noFill/>
          <a:ln w="25400">
            <a:solidFill>
              <a:srgbClr val="951B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5B20B39-497D-7A42-BAD7-A5B8B81AA246}"/>
              </a:ext>
            </a:extLst>
          </p:cNvPr>
          <p:cNvSpPr/>
          <p:nvPr/>
        </p:nvSpPr>
        <p:spPr>
          <a:xfrm>
            <a:off x="6660810" y="4723468"/>
            <a:ext cx="4373218" cy="1240602"/>
          </a:xfrm>
          <a:prstGeom prst="rect">
            <a:avLst/>
          </a:prstGeom>
          <a:noFill/>
          <a:ln w="25400">
            <a:solidFill>
              <a:srgbClr val="951B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570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20" grpId="0" animBg="1"/>
      <p:bldP spid="21" grpId="0" animBg="1"/>
      <p:bldP spid="22"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702DAD5C-2F62-A540-80B3-BC36D5B519CB}"/>
              </a:ext>
            </a:extLst>
          </p:cNvPr>
          <p:cNvPicPr>
            <a:picLocks noChangeAspect="1"/>
          </p:cNvPicPr>
          <p:nvPr/>
        </p:nvPicPr>
        <p:blipFill>
          <a:blip r:embed="rId2" cstate="screen">
            <a:extLst>
              <a:ext uri="{28A0092B-C50C-407E-A947-70E740481C1C}">
                <a14:useLocalDpi xmlns:a14="http://schemas.microsoft.com/office/drawing/2010/main"/>
              </a:ext>
            </a:extLst>
          </a:blip>
          <a:srcRect l="2479" r="2479"/>
          <a:stretch/>
        </p:blipFill>
        <p:spPr>
          <a:xfrm>
            <a:off x="1276016" y="2342091"/>
            <a:ext cx="4691647" cy="2950146"/>
          </a:xfrm>
          <a:prstGeom prst="rect">
            <a:avLst/>
          </a:prstGeom>
        </p:spPr>
      </p:pic>
      <p:sp>
        <p:nvSpPr>
          <p:cNvPr id="35" name="Subtitle 2">
            <a:extLst>
              <a:ext uri="{FF2B5EF4-FFF2-40B4-BE49-F238E27FC236}">
                <a16:creationId xmlns:a16="http://schemas.microsoft.com/office/drawing/2014/main" id="{C3DE44F6-CC1A-204D-A052-2017A3977161}"/>
              </a:ext>
            </a:extLst>
          </p:cNvPr>
          <p:cNvSpPr txBox="1">
            <a:spLocks/>
          </p:cNvSpPr>
          <p:nvPr/>
        </p:nvSpPr>
        <p:spPr>
          <a:xfrm>
            <a:off x="0" y="831422"/>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951B81"/>
                </a:solidFill>
                <a:latin typeface="Comic Sans MS" panose="030F0702030302020204" pitchFamily="66" charset="0"/>
                <a:cs typeface="Arial" panose="020B0604020202020204" pitchFamily="34" charset="0"/>
              </a:rPr>
              <a:t>Evolution &amp; Inheritance: Lesson 7</a:t>
            </a:r>
            <a:br>
              <a:rPr lang="en-US" sz="3000" b="1" dirty="0">
                <a:solidFill>
                  <a:srgbClr val="951B81"/>
                </a:solidFill>
                <a:latin typeface="Comic Sans MS" panose="030F0902030302020204" pitchFamily="66" charset="0"/>
                <a:cs typeface="Arial" panose="020B0604020202020204" pitchFamily="34" charset="0"/>
              </a:rPr>
            </a:br>
            <a:r>
              <a:rPr lang="en-US" sz="3000" b="1" dirty="0">
                <a:solidFill>
                  <a:srgbClr val="951B81"/>
                </a:solidFill>
                <a:latin typeface="Comic Sans MS" panose="030F0902030302020204" pitchFamily="66" charset="0"/>
                <a:cs typeface="Arial" panose="020B0604020202020204" pitchFamily="34" charset="0"/>
              </a:rPr>
              <a:t> Learning aims</a:t>
            </a:r>
          </a:p>
        </p:txBody>
      </p:sp>
      <p:sp>
        <p:nvSpPr>
          <p:cNvPr id="36" name="TextBox 35">
            <a:extLst>
              <a:ext uri="{FF2B5EF4-FFF2-40B4-BE49-F238E27FC236}">
                <a16:creationId xmlns:a16="http://schemas.microsoft.com/office/drawing/2014/main" id="{33721F2F-61AB-8F44-A9B7-2333E66FC779}"/>
              </a:ext>
            </a:extLst>
          </p:cNvPr>
          <p:cNvSpPr txBox="1"/>
          <p:nvPr/>
        </p:nvSpPr>
        <p:spPr>
          <a:xfrm>
            <a:off x="6465551" y="2378363"/>
            <a:ext cx="4238961" cy="2927035"/>
          </a:xfrm>
          <a:prstGeom prst="rect">
            <a:avLst/>
          </a:prstGeom>
          <a:noFill/>
        </p:spPr>
        <p:txBody>
          <a:bodyPr wrap="square" lIns="0" tIns="0" rIns="0" bIns="0" rtlCol="0" anchor="ctr" anchorCtr="0">
            <a:noAutofit/>
          </a:bodyPr>
          <a:lstStyle/>
          <a:p>
            <a:pPr>
              <a:spcBef>
                <a:spcPts val="1500"/>
              </a:spcBef>
            </a:pPr>
            <a:r>
              <a:rPr lang="en-GB" sz="21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Learn about </a:t>
            </a:r>
            <a:r>
              <a:rPr lang="en-GB" sz="21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mutations</a:t>
            </a:r>
            <a:r>
              <a:rPr lang="en-GB" sz="21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a:t>
            </a:r>
            <a:r>
              <a:rPr lang="en-GB" sz="21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variation</a:t>
            </a:r>
            <a:r>
              <a:rPr lang="en-GB" sz="21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a:t>
            </a:r>
            <a:r>
              <a:rPr lang="en-GB" sz="21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natural selection, inheritance, adaptation and evolution </a:t>
            </a:r>
            <a:r>
              <a:rPr lang="en-GB" sz="21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using examples of Darwin’s finches and African Elephants.</a:t>
            </a:r>
          </a:p>
        </p:txBody>
      </p:sp>
      <p:sp>
        <p:nvSpPr>
          <p:cNvPr id="8" name="TextBox 7">
            <a:extLst>
              <a:ext uri="{FF2B5EF4-FFF2-40B4-BE49-F238E27FC236}">
                <a16:creationId xmlns:a16="http://schemas.microsoft.com/office/drawing/2014/main" id="{7189C4DA-84B0-D441-0A2D-CE228B5085AB}"/>
              </a:ext>
            </a:extLst>
          </p:cNvPr>
          <p:cNvSpPr txBox="1"/>
          <p:nvPr/>
        </p:nvSpPr>
        <p:spPr>
          <a:xfrm>
            <a:off x="504991" y="5758756"/>
            <a:ext cx="10467949" cy="646331"/>
          </a:xfrm>
          <a:prstGeom prst="rect">
            <a:avLst/>
          </a:prstGeom>
          <a:noFill/>
        </p:spPr>
        <p:txBody>
          <a:bodyPr wrap="square" rtlCol="0">
            <a:spAutoFit/>
          </a:bodyPr>
          <a:lstStyle/>
          <a:p>
            <a:r>
              <a:rPr lang="en-GB" sz="1200" b="1" dirty="0">
                <a:solidFill>
                  <a:srgbClr val="951B81"/>
                </a:solidFill>
                <a:latin typeface="Arial" panose="020B0604020202020204" pitchFamily="34" charset="0"/>
                <a:cs typeface="Arial" panose="020B0604020202020204" pitchFamily="34" charset="0"/>
              </a:rPr>
              <a:t>Curriculum links: </a:t>
            </a:r>
          </a:p>
          <a:p>
            <a:pPr marL="171450" indent="-171450">
              <a:buFont typeface="Arial" panose="020B0604020202020204" pitchFamily="34" charset="0"/>
              <a:buChar char="•"/>
            </a:pPr>
            <a:r>
              <a:rPr lang="en-GB" sz="1200" dirty="0">
                <a:solidFill>
                  <a:srgbClr val="951B81"/>
                </a:solidFill>
                <a:latin typeface="Arial" panose="020B0604020202020204" pitchFamily="34" charset="0"/>
                <a:ea typeface="Times New Roman" panose="02020603050405020304" pitchFamily="18" charset="0"/>
                <a:cs typeface="Arial" panose="020B0604020202020204" pitchFamily="34" charset="0"/>
              </a:rPr>
              <a:t>Identify how animals and plants are adapted to suit their environment in different ways and that adaptation may lead to evolution.</a:t>
            </a:r>
          </a:p>
          <a:p>
            <a:pPr marL="171450" indent="-171450">
              <a:buFont typeface="Arial" panose="020B0604020202020204" pitchFamily="34" charset="0"/>
              <a:buChar char="•"/>
            </a:pPr>
            <a:r>
              <a:rPr lang="en-GB" sz="1200" dirty="0">
                <a:solidFill>
                  <a:srgbClr val="951B81"/>
                </a:solidFill>
                <a:latin typeface="Arial" panose="020B0604020202020204" pitchFamily="34" charset="0"/>
                <a:ea typeface="Times New Roman" panose="02020603050405020304" pitchFamily="18" charset="0"/>
                <a:cs typeface="Arial" panose="020B0604020202020204" pitchFamily="34" charset="0"/>
              </a:rPr>
              <a:t>Working scientifically.</a:t>
            </a:r>
            <a:endParaRPr lang="en-GB" sz="1200" dirty="0">
              <a:solidFill>
                <a:srgbClr val="951B8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621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E4D9102-73A2-4C11-B23B-5DBA3411CE3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7211" t="14387" r="9062" b="11796"/>
          <a:stretch/>
        </p:blipFill>
        <p:spPr>
          <a:xfrm>
            <a:off x="2249916" y="1453806"/>
            <a:ext cx="3638828" cy="3332254"/>
          </a:xfrm>
          <a:prstGeom prst="rect">
            <a:avLst/>
          </a:prstGeom>
        </p:spPr>
      </p:pic>
      <p:sp>
        <p:nvSpPr>
          <p:cNvPr id="8" name="TextBox 7">
            <a:extLst>
              <a:ext uri="{FF2B5EF4-FFF2-40B4-BE49-F238E27FC236}">
                <a16:creationId xmlns:a16="http://schemas.microsoft.com/office/drawing/2014/main" id="{BB5C5F17-0F5E-47EB-8E07-1FA1CBEAEED2}"/>
              </a:ext>
            </a:extLst>
          </p:cNvPr>
          <p:cNvSpPr txBox="1"/>
          <p:nvPr/>
        </p:nvSpPr>
        <p:spPr>
          <a:xfrm>
            <a:off x="2438479" y="684452"/>
            <a:ext cx="7354797" cy="458336"/>
          </a:xfrm>
          <a:prstGeom prst="rect">
            <a:avLst/>
          </a:prstGeom>
          <a:noFill/>
        </p:spPr>
        <p:txBody>
          <a:bodyPr wrap="square" rtlCol="0">
            <a:noAutofit/>
          </a:bodyPr>
          <a:lstStyle/>
          <a:p>
            <a:pPr algn="ctr">
              <a:spcBef>
                <a:spcPts val="1500"/>
              </a:spcBef>
            </a:pPr>
            <a:r>
              <a:rPr lang="en-GB" sz="3000" b="1" dirty="0">
                <a:solidFill>
                  <a:srgbClr val="951B81"/>
                </a:solidFill>
                <a:latin typeface="Comic Sans MS" panose="030F0702030302020204" pitchFamily="66" charset="0"/>
                <a:ea typeface="Calibri" panose="020F0502020204030204" pitchFamily="34" charset="0"/>
                <a:cs typeface="Times New Roman" panose="02020603050405020304" pitchFamily="18" charset="0"/>
              </a:rPr>
              <a:t>Let’s look at another example!</a:t>
            </a:r>
            <a:endParaRPr lang="en-GB" sz="3000" b="1" dirty="0">
              <a:solidFill>
                <a:srgbClr val="951B81"/>
              </a:solidFill>
              <a:effectLst/>
              <a:latin typeface="Comic Sans MS" panose="030F0702030302020204" pitchFamily="66" charset="0"/>
              <a:ea typeface="Calibri" panose="020F0502020204030204" pitchFamily="34" charset="0"/>
              <a:cs typeface="Times New Roman" panose="02020603050405020304" pitchFamily="18" charset="0"/>
            </a:endParaRPr>
          </a:p>
          <a:p>
            <a:pPr algn="ctr">
              <a:spcBef>
                <a:spcPts val="1500"/>
              </a:spcBef>
            </a:pPr>
            <a:endParaRPr lang="en-GB" sz="3000" b="1" dirty="0">
              <a:solidFill>
                <a:srgbClr val="951B81"/>
              </a:solidFill>
              <a:effectLst/>
              <a:latin typeface="Comic Sans MS" panose="030F0702030302020204" pitchFamily="66" charset="0"/>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29358CF3-87A0-4709-B4AB-7F47D52C1719}"/>
              </a:ext>
            </a:extLst>
          </p:cNvPr>
          <p:cNvSpPr txBox="1"/>
          <p:nvPr/>
        </p:nvSpPr>
        <p:spPr>
          <a:xfrm>
            <a:off x="1335501" y="5040029"/>
            <a:ext cx="9545053" cy="923330"/>
          </a:xfrm>
          <a:prstGeom prst="rect">
            <a:avLst/>
          </a:prstGeom>
          <a:noFill/>
        </p:spPr>
        <p:txBody>
          <a:bodyPr wrap="square" rtlCol="0">
            <a:spAutoFit/>
          </a:bodyPr>
          <a:lstStyle/>
          <a:p>
            <a:pPr algn="ctr">
              <a:spcBef>
                <a:spcPts val="1200"/>
              </a:spcBef>
            </a:pPr>
            <a:r>
              <a:rPr lang="en-GB" sz="2100" dirty="0">
                <a:solidFill>
                  <a:schemeClr val="tx1">
                    <a:lumMod val="95000"/>
                    <a:lumOff val="5000"/>
                  </a:schemeClr>
                </a:solidFill>
                <a:latin typeface="Comic Sans MS" panose="030F0702030302020204" pitchFamily="66" charset="0"/>
              </a:rPr>
              <a:t>What animal is this?</a:t>
            </a:r>
          </a:p>
          <a:p>
            <a:pPr algn="ctr">
              <a:spcBef>
                <a:spcPts val="1200"/>
              </a:spcBef>
            </a:pPr>
            <a:r>
              <a:rPr lang="en-GB" sz="2100" dirty="0">
                <a:solidFill>
                  <a:schemeClr val="tx1">
                    <a:lumMod val="95000"/>
                    <a:lumOff val="5000"/>
                  </a:schemeClr>
                </a:solidFill>
                <a:latin typeface="Comic Sans MS" panose="030F0702030302020204" pitchFamily="66" charset="0"/>
              </a:rPr>
              <a:t>Can you spot the difference between these elephants?</a:t>
            </a:r>
          </a:p>
        </p:txBody>
      </p:sp>
      <p:pic>
        <p:nvPicPr>
          <p:cNvPr id="13" name="Picture 12">
            <a:extLst>
              <a:ext uri="{FF2B5EF4-FFF2-40B4-BE49-F238E27FC236}">
                <a16:creationId xmlns:a16="http://schemas.microsoft.com/office/drawing/2014/main" id="{14B6CE10-130E-6642-B59E-8DAC938A9BD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68" t="30350" r="62167" b="18586"/>
          <a:stretch/>
        </p:blipFill>
        <p:spPr>
          <a:xfrm>
            <a:off x="6325763" y="1453806"/>
            <a:ext cx="3638828" cy="3332254"/>
          </a:xfrm>
          <a:prstGeom prst="rect">
            <a:avLst/>
          </a:prstGeom>
        </p:spPr>
      </p:pic>
    </p:spTree>
    <p:extLst>
      <p:ext uri="{BB962C8B-B14F-4D97-AF65-F5344CB8AC3E}">
        <p14:creationId xmlns:p14="http://schemas.microsoft.com/office/powerpoint/2010/main" val="4079880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3AE1293-E8CC-4D31-8B36-5B7B951FA929}"/>
              </a:ext>
            </a:extLst>
          </p:cNvPr>
          <p:cNvSpPr txBox="1"/>
          <p:nvPr/>
        </p:nvSpPr>
        <p:spPr>
          <a:xfrm>
            <a:off x="2197576" y="467862"/>
            <a:ext cx="7354797" cy="458336"/>
          </a:xfrm>
          <a:prstGeom prst="rect">
            <a:avLst/>
          </a:prstGeom>
          <a:noFill/>
        </p:spPr>
        <p:txBody>
          <a:bodyPr wrap="square" rtlCol="0">
            <a:noAutofit/>
          </a:bodyPr>
          <a:lstStyle/>
          <a:p>
            <a:pPr algn="ctr">
              <a:spcBef>
                <a:spcPts val="1500"/>
              </a:spcBef>
            </a:pPr>
            <a:endParaRPr lang="en-GB" sz="2400" b="1" dirty="0">
              <a:solidFill>
                <a:srgbClr val="951B81"/>
              </a:solidFill>
              <a:effectLst/>
              <a:latin typeface="Comic Sans MS" panose="030F0702030302020204" pitchFamily="66" charset="0"/>
              <a:ea typeface="Calibri" panose="020F0502020204030204" pitchFamily="34" charset="0"/>
              <a:cs typeface="Times New Roman" panose="02020603050405020304" pitchFamily="18" charset="0"/>
            </a:endParaRPr>
          </a:p>
          <a:p>
            <a:pPr algn="ctr">
              <a:spcBef>
                <a:spcPts val="1500"/>
              </a:spcBef>
            </a:pPr>
            <a:endParaRPr lang="en-GB" sz="2400" b="1" dirty="0">
              <a:solidFill>
                <a:srgbClr val="951B81"/>
              </a:solidFill>
              <a:effectLst/>
              <a:latin typeface="Comic Sans MS" panose="030F0702030302020204" pitchFamily="66" charset="0"/>
              <a:ea typeface="Calibri" panose="020F0502020204030204"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E5419A92-064D-40A4-8F70-37AE51781B36}"/>
              </a:ext>
            </a:extLst>
          </p:cNvPr>
          <p:cNvSpPr txBox="1"/>
          <p:nvPr/>
        </p:nvSpPr>
        <p:spPr>
          <a:xfrm>
            <a:off x="2586247" y="4208698"/>
            <a:ext cx="7087237" cy="2031497"/>
          </a:xfrm>
          <a:prstGeom prst="rect">
            <a:avLst/>
          </a:prstGeom>
          <a:noFill/>
        </p:spPr>
        <p:txBody>
          <a:bodyPr wrap="square" rtlCol="0">
            <a:noAutofit/>
          </a:bodyPr>
          <a:lstStyle/>
          <a:p>
            <a:pPr algn="ctr">
              <a:spcBef>
                <a:spcPts val="600"/>
              </a:spcBef>
            </a:pPr>
            <a:r>
              <a:rPr lang="en-GB" sz="20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Yes, one elephant has tusks, the other doesn’t.</a:t>
            </a:r>
          </a:p>
          <a:p>
            <a:pPr algn="ctr">
              <a:spcBef>
                <a:spcPts val="6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 lack of tusks is caused by a mutation which occurs in 2% – 6% of female elephants.</a:t>
            </a:r>
          </a:p>
          <a:p>
            <a:pPr algn="ctr">
              <a:spcBef>
                <a:spcPts val="600"/>
              </a:spcBef>
            </a:pPr>
            <a:r>
              <a:rPr lang="en-GB" sz="20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What is the advantage of having tusks?</a:t>
            </a:r>
          </a:p>
          <a:p>
            <a:pPr algn="ctr">
              <a:spcBef>
                <a:spcPts val="6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What is the disadvantage of having tusks?</a:t>
            </a:r>
            <a:endParaRPr lang="en-GB" sz="20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EF4DF2B3-9DAE-6A45-85B7-4B8900C9EE1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7211" t="14387" r="9062" b="11796"/>
          <a:stretch/>
        </p:blipFill>
        <p:spPr>
          <a:xfrm>
            <a:off x="2553868" y="915304"/>
            <a:ext cx="3308025" cy="3029322"/>
          </a:xfrm>
          <a:prstGeom prst="rect">
            <a:avLst/>
          </a:prstGeom>
        </p:spPr>
      </p:pic>
      <p:pic>
        <p:nvPicPr>
          <p:cNvPr id="10" name="Picture 9">
            <a:extLst>
              <a:ext uri="{FF2B5EF4-FFF2-40B4-BE49-F238E27FC236}">
                <a16:creationId xmlns:a16="http://schemas.microsoft.com/office/drawing/2014/main" id="{8EDE29F3-E781-7944-9E21-1D062DAD67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68" t="30350" r="62167" b="18586"/>
          <a:stretch/>
        </p:blipFill>
        <p:spPr>
          <a:xfrm>
            <a:off x="6352615" y="915304"/>
            <a:ext cx="3308025" cy="3029322"/>
          </a:xfrm>
          <a:prstGeom prst="rect">
            <a:avLst/>
          </a:prstGeom>
        </p:spPr>
      </p:pic>
    </p:spTree>
    <p:extLst>
      <p:ext uri="{BB962C8B-B14F-4D97-AF65-F5344CB8AC3E}">
        <p14:creationId xmlns:p14="http://schemas.microsoft.com/office/powerpoint/2010/main" val="253971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3AE1293-E8CC-4D31-8B36-5B7B951FA929}"/>
              </a:ext>
            </a:extLst>
          </p:cNvPr>
          <p:cNvSpPr txBox="1"/>
          <p:nvPr/>
        </p:nvSpPr>
        <p:spPr>
          <a:xfrm>
            <a:off x="2197576" y="467862"/>
            <a:ext cx="7354797" cy="458336"/>
          </a:xfrm>
          <a:prstGeom prst="rect">
            <a:avLst/>
          </a:prstGeom>
          <a:noFill/>
        </p:spPr>
        <p:txBody>
          <a:bodyPr wrap="square" rtlCol="0">
            <a:noAutofit/>
          </a:bodyPr>
          <a:lstStyle/>
          <a:p>
            <a:pPr algn="ctr">
              <a:spcBef>
                <a:spcPts val="1500"/>
              </a:spcBef>
            </a:pPr>
            <a:endParaRPr lang="en-GB" sz="2400" b="1" dirty="0">
              <a:solidFill>
                <a:srgbClr val="951B81"/>
              </a:solidFill>
              <a:effectLst/>
              <a:latin typeface="Comic Sans MS" panose="030F0702030302020204" pitchFamily="66" charset="0"/>
              <a:ea typeface="Calibri" panose="020F0502020204030204" pitchFamily="34" charset="0"/>
              <a:cs typeface="Times New Roman" panose="02020603050405020304" pitchFamily="18" charset="0"/>
            </a:endParaRPr>
          </a:p>
          <a:p>
            <a:pPr algn="ctr">
              <a:spcBef>
                <a:spcPts val="1500"/>
              </a:spcBef>
            </a:pPr>
            <a:endParaRPr lang="en-GB" sz="2400" b="1" dirty="0">
              <a:solidFill>
                <a:srgbClr val="951B81"/>
              </a:solidFill>
              <a:effectLst/>
              <a:latin typeface="Comic Sans MS" panose="030F0702030302020204" pitchFamily="66" charset="0"/>
              <a:ea typeface="Calibri" panose="020F0502020204030204"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E5419A92-064D-40A4-8F70-37AE51781B36}"/>
              </a:ext>
            </a:extLst>
          </p:cNvPr>
          <p:cNvSpPr txBox="1"/>
          <p:nvPr/>
        </p:nvSpPr>
        <p:spPr>
          <a:xfrm>
            <a:off x="1683220" y="4222346"/>
            <a:ext cx="8791694" cy="2180260"/>
          </a:xfrm>
          <a:prstGeom prst="rect">
            <a:avLst/>
          </a:prstGeom>
          <a:noFill/>
        </p:spPr>
        <p:txBody>
          <a:bodyPr wrap="square" rtlCol="0">
            <a:noAutofit/>
          </a:bodyPr>
          <a:lstStyle/>
          <a:p>
            <a:pPr algn="ctr">
              <a:spcBef>
                <a:spcPts val="600"/>
              </a:spcBef>
            </a:pPr>
            <a:r>
              <a:rPr lang="en-US" sz="20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The Ga</a:t>
            </a:r>
            <a:r>
              <a:rPr lang="en-US"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lapagos Island finches that </a:t>
            </a:r>
            <a:r>
              <a:rPr lang="en-US" sz="20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did not have the right beak shape could not feed and they starved.</a:t>
            </a:r>
          </a:p>
          <a:p>
            <a:pPr algn="ctr">
              <a:spcBef>
                <a:spcPts val="600"/>
              </a:spcBef>
            </a:pPr>
            <a:r>
              <a:rPr lang="en-US"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In some parts of Africa, elephants are hunted and killed for their tusks. </a:t>
            </a:r>
          </a:p>
          <a:p>
            <a:pPr algn="ctr">
              <a:spcBef>
                <a:spcPts val="600"/>
              </a:spcBef>
            </a:pPr>
            <a:r>
              <a:rPr lang="en-US"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What do you think scientists have seen regarding the numbers of female elephants with and without tusks? </a:t>
            </a:r>
            <a:endPar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endParaRPr>
          </a:p>
          <a:p>
            <a:pPr algn="ctr">
              <a:spcBef>
                <a:spcPts val="600"/>
              </a:spcBef>
            </a:pPr>
            <a:endParaRPr lang="en-GB" sz="20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11" name="Picture 10">
            <a:extLst>
              <a:ext uri="{FF2B5EF4-FFF2-40B4-BE49-F238E27FC236}">
                <a16:creationId xmlns:a16="http://schemas.microsoft.com/office/drawing/2014/main" id="{8FB83590-BB3A-3C17-E3B5-31909F9F9BF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7211" t="14387" r="9062" b="11796"/>
          <a:stretch/>
        </p:blipFill>
        <p:spPr>
          <a:xfrm>
            <a:off x="2553868" y="915304"/>
            <a:ext cx="3308025" cy="3029322"/>
          </a:xfrm>
          <a:prstGeom prst="rect">
            <a:avLst/>
          </a:prstGeom>
        </p:spPr>
      </p:pic>
      <p:pic>
        <p:nvPicPr>
          <p:cNvPr id="12" name="Picture 11">
            <a:extLst>
              <a:ext uri="{FF2B5EF4-FFF2-40B4-BE49-F238E27FC236}">
                <a16:creationId xmlns:a16="http://schemas.microsoft.com/office/drawing/2014/main" id="{08180E6F-3DBA-5621-F5D0-CA2848C8BB0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68" t="30350" r="62167" b="18586"/>
          <a:stretch/>
        </p:blipFill>
        <p:spPr>
          <a:xfrm>
            <a:off x="6352615" y="915304"/>
            <a:ext cx="3308025" cy="3029322"/>
          </a:xfrm>
          <a:prstGeom prst="rect">
            <a:avLst/>
          </a:prstGeom>
        </p:spPr>
      </p:pic>
    </p:spTree>
    <p:extLst>
      <p:ext uri="{BB962C8B-B14F-4D97-AF65-F5344CB8AC3E}">
        <p14:creationId xmlns:p14="http://schemas.microsoft.com/office/powerpoint/2010/main" val="62162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ADDF41EB-9F88-3F4B-88CA-98E1FAC2E7E3}"/>
              </a:ext>
            </a:extLst>
          </p:cNvPr>
          <p:cNvSpPr txBox="1"/>
          <p:nvPr/>
        </p:nvSpPr>
        <p:spPr>
          <a:xfrm>
            <a:off x="4774997" y="881348"/>
            <a:ext cx="6053483" cy="5149997"/>
          </a:xfrm>
          <a:prstGeom prst="rect">
            <a:avLst/>
          </a:prstGeom>
          <a:noFill/>
        </p:spPr>
        <p:txBody>
          <a:bodyPr wrap="square" rtlCol="0" anchor="ctr" anchorCtr="0">
            <a:noAutofit/>
          </a:bodyPr>
          <a:lstStyle/>
          <a:p>
            <a:pPr>
              <a:spcBef>
                <a:spcPts val="12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Female elephants with tusks are hunted by poachers and killed for their ivory. Their numbers have decreased.</a:t>
            </a:r>
          </a:p>
          <a:p>
            <a:pPr>
              <a:spcBef>
                <a:spcPts val="12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Female elephants which carry the mutation and have no tusks are of no value to the poachers. They are not killed. They survive and reproduce, passing this mutation onto the next generation of female elephants.</a:t>
            </a:r>
          </a:p>
          <a:p>
            <a:pPr>
              <a:spcBef>
                <a:spcPts val="12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Over about 30 years, scientists have observed that the number of tuskless female African elephants have increased in herds. </a:t>
            </a:r>
          </a:p>
          <a:p>
            <a:pPr>
              <a:spcBef>
                <a:spcPts val="12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This is the result of natural selection introduced by humans through hunting.</a:t>
            </a:r>
          </a:p>
        </p:txBody>
      </p:sp>
      <p:pic>
        <p:nvPicPr>
          <p:cNvPr id="9" name="Picture 8">
            <a:extLst>
              <a:ext uri="{FF2B5EF4-FFF2-40B4-BE49-F238E27FC236}">
                <a16:creationId xmlns:a16="http://schemas.microsoft.com/office/drawing/2014/main" id="{95DF34F4-D698-834B-A8BD-FD28E1F2AA9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7211" t="14387" r="9062" b="11796"/>
          <a:stretch/>
        </p:blipFill>
        <p:spPr>
          <a:xfrm>
            <a:off x="1494728" y="874627"/>
            <a:ext cx="2733905" cy="2503573"/>
          </a:xfrm>
          <a:prstGeom prst="rect">
            <a:avLst/>
          </a:prstGeom>
        </p:spPr>
      </p:pic>
      <p:pic>
        <p:nvPicPr>
          <p:cNvPr id="10" name="Picture 9">
            <a:extLst>
              <a:ext uri="{FF2B5EF4-FFF2-40B4-BE49-F238E27FC236}">
                <a16:creationId xmlns:a16="http://schemas.microsoft.com/office/drawing/2014/main" id="{C03F3DE9-083A-B649-B13E-C313680BA9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68" t="30350" r="62167" b="18586"/>
          <a:stretch/>
        </p:blipFill>
        <p:spPr>
          <a:xfrm>
            <a:off x="1494728" y="3516227"/>
            <a:ext cx="2733905" cy="2503573"/>
          </a:xfrm>
          <a:prstGeom prst="rect">
            <a:avLst/>
          </a:prstGeom>
        </p:spPr>
      </p:pic>
    </p:spTree>
    <p:extLst>
      <p:ext uri="{BB962C8B-B14F-4D97-AF65-F5344CB8AC3E}">
        <p14:creationId xmlns:p14="http://schemas.microsoft.com/office/powerpoint/2010/main" val="2707367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DAA4E73-C55E-9B4C-ACCF-FD014FE2770D}"/>
              </a:ext>
            </a:extLst>
          </p:cNvPr>
          <p:cNvSpPr txBox="1"/>
          <p:nvPr/>
        </p:nvSpPr>
        <p:spPr>
          <a:xfrm>
            <a:off x="1182039" y="4397036"/>
            <a:ext cx="9839067" cy="1643549"/>
          </a:xfrm>
          <a:prstGeom prst="rect">
            <a:avLst/>
          </a:prstGeom>
          <a:noFill/>
        </p:spPr>
        <p:txBody>
          <a:bodyPr wrap="square" rtlCol="0">
            <a:noAutofit/>
          </a:bodyPr>
          <a:lstStyle/>
          <a:p>
            <a:pPr algn="ctr">
              <a:spcBef>
                <a:spcPts val="6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At the moment, this mutation only effects female African elephants.</a:t>
            </a:r>
          </a:p>
          <a:p>
            <a:pPr algn="ctr">
              <a:spcBef>
                <a:spcPts val="6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Male elephants with this mutation die before they are born.</a:t>
            </a:r>
          </a:p>
          <a:p>
            <a:pPr algn="ctr">
              <a:spcBef>
                <a:spcPts val="6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But who knows what may happen later this century or into the next in terms of the evolution of our mighty African elephants?</a:t>
            </a:r>
          </a:p>
        </p:txBody>
      </p:sp>
      <p:pic>
        <p:nvPicPr>
          <p:cNvPr id="6" name="Picture 5">
            <a:extLst>
              <a:ext uri="{FF2B5EF4-FFF2-40B4-BE49-F238E27FC236}">
                <a16:creationId xmlns:a16="http://schemas.microsoft.com/office/drawing/2014/main" id="{FB155636-2EAF-FE25-3B83-D6F1124ACAD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7211" t="14387" r="9062" b="11796"/>
          <a:stretch/>
        </p:blipFill>
        <p:spPr>
          <a:xfrm>
            <a:off x="2553868" y="970724"/>
            <a:ext cx="3308025" cy="3029322"/>
          </a:xfrm>
          <a:prstGeom prst="rect">
            <a:avLst/>
          </a:prstGeom>
        </p:spPr>
      </p:pic>
      <p:pic>
        <p:nvPicPr>
          <p:cNvPr id="8" name="Picture 7">
            <a:extLst>
              <a:ext uri="{FF2B5EF4-FFF2-40B4-BE49-F238E27FC236}">
                <a16:creationId xmlns:a16="http://schemas.microsoft.com/office/drawing/2014/main" id="{C4D9FBD7-F88E-7F36-6EB4-7525BBE2B1F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68" t="30350" r="62167" b="18586"/>
          <a:stretch/>
        </p:blipFill>
        <p:spPr>
          <a:xfrm>
            <a:off x="6352615" y="970724"/>
            <a:ext cx="3308025" cy="3029322"/>
          </a:xfrm>
          <a:prstGeom prst="rect">
            <a:avLst/>
          </a:prstGeom>
        </p:spPr>
      </p:pic>
    </p:spTree>
    <p:extLst>
      <p:ext uri="{BB962C8B-B14F-4D97-AF65-F5344CB8AC3E}">
        <p14:creationId xmlns:p14="http://schemas.microsoft.com/office/powerpoint/2010/main" val="103848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9ACC040-26C6-EA47-8448-885643BFEA5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67" t="26939" r="64042" b="16691"/>
          <a:stretch/>
        </p:blipFill>
        <p:spPr>
          <a:xfrm>
            <a:off x="1437600" y="3289068"/>
            <a:ext cx="2447925" cy="2606040"/>
          </a:xfrm>
          <a:prstGeom prst="rect">
            <a:avLst/>
          </a:prstGeom>
        </p:spPr>
      </p:pic>
      <p:sp>
        <p:nvSpPr>
          <p:cNvPr id="2" name="TextBox 1">
            <a:extLst>
              <a:ext uri="{FF2B5EF4-FFF2-40B4-BE49-F238E27FC236}">
                <a16:creationId xmlns:a16="http://schemas.microsoft.com/office/drawing/2014/main" id="{B603453B-1673-46FE-AE2C-CACA3139541D}"/>
              </a:ext>
            </a:extLst>
          </p:cNvPr>
          <p:cNvSpPr txBox="1"/>
          <p:nvPr/>
        </p:nvSpPr>
        <p:spPr>
          <a:xfrm>
            <a:off x="0" y="678271"/>
            <a:ext cx="12191999" cy="553998"/>
          </a:xfrm>
          <a:prstGeom prst="rect">
            <a:avLst/>
          </a:prstGeom>
          <a:noFill/>
        </p:spPr>
        <p:txBody>
          <a:bodyPr wrap="square" rtlCol="0">
            <a:spAutoFit/>
          </a:bodyPr>
          <a:lstStyle/>
          <a:p>
            <a:pPr algn="ctr"/>
            <a:r>
              <a:rPr lang="en-GB" sz="3000" b="1" dirty="0">
                <a:solidFill>
                  <a:srgbClr val="951B81"/>
                </a:solidFill>
                <a:latin typeface="Comic Sans MS" panose="030F0702030302020204" pitchFamily="66" charset="0"/>
              </a:rPr>
              <a:t>What have we learned?</a:t>
            </a:r>
          </a:p>
        </p:txBody>
      </p:sp>
      <p:sp>
        <p:nvSpPr>
          <p:cNvPr id="8" name="TextBox 7">
            <a:extLst>
              <a:ext uri="{FF2B5EF4-FFF2-40B4-BE49-F238E27FC236}">
                <a16:creationId xmlns:a16="http://schemas.microsoft.com/office/drawing/2014/main" id="{5C2B9145-8AE6-A850-AC16-8B3BD1F51C9F}"/>
              </a:ext>
            </a:extLst>
          </p:cNvPr>
          <p:cNvSpPr txBox="1"/>
          <p:nvPr/>
        </p:nvSpPr>
        <p:spPr>
          <a:xfrm>
            <a:off x="4310299" y="1542009"/>
            <a:ext cx="6397919" cy="4350792"/>
          </a:xfrm>
          <a:prstGeom prst="rect">
            <a:avLst/>
          </a:prstGeom>
          <a:noFill/>
        </p:spPr>
        <p:txBody>
          <a:bodyPr wrap="square" rtlCol="0" anchor="ctr" anchorCtr="0">
            <a:noAutofit/>
          </a:bodyPr>
          <a:lstStyle/>
          <a:p>
            <a:pPr>
              <a:spcBef>
                <a:spcPts val="1800"/>
              </a:spcBef>
            </a:pPr>
            <a:r>
              <a:rPr lang="en-GB" sz="1900" dirty="0">
                <a:solidFill>
                  <a:schemeClr val="tx1">
                    <a:lumMod val="95000"/>
                    <a:lumOff val="5000"/>
                  </a:schemeClr>
                </a:solidFill>
                <a:latin typeface="Comic Sans MS" panose="030F0702030302020204" pitchFamily="66" charset="0"/>
              </a:rPr>
              <a:t>In this lesson we have looked at examples of mutations, variation, natural selection and evolution in finches and female African elephants.</a:t>
            </a:r>
          </a:p>
          <a:p>
            <a:pPr>
              <a:spcBef>
                <a:spcPts val="1800"/>
              </a:spcBef>
            </a:pPr>
            <a:r>
              <a:rPr lang="en-GB" sz="1900" dirty="0">
                <a:solidFill>
                  <a:schemeClr val="tx1">
                    <a:lumMod val="95000"/>
                    <a:lumOff val="5000"/>
                  </a:schemeClr>
                </a:solidFill>
                <a:latin typeface="Comic Sans MS" panose="030F0702030302020204" pitchFamily="66" charset="0"/>
              </a:rPr>
              <a:t>We looked at chance mutations in their DNA which led to changes in a single feature. In the finches, it led to variation in the size and shape of their beaks. In the female African elephant, it changed whether they had tusks or not.</a:t>
            </a:r>
          </a:p>
          <a:p>
            <a:pPr>
              <a:spcBef>
                <a:spcPts val="1800"/>
              </a:spcBef>
            </a:pPr>
            <a:r>
              <a:rPr lang="en-GB" sz="1900" dirty="0">
                <a:solidFill>
                  <a:schemeClr val="tx1">
                    <a:lumMod val="95000"/>
                    <a:lumOff val="5000"/>
                  </a:schemeClr>
                </a:solidFill>
                <a:latin typeface="Comic Sans MS" panose="030F0702030302020204" pitchFamily="66" charset="0"/>
              </a:rPr>
              <a:t>In reality, these animals will have mutations which affect many other features. This could include features to help them survive warm/cool environments, escaping from predators and getting enough food and also finding a mate.</a:t>
            </a:r>
            <a:endPar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3065A60D-92AF-0A10-DF2D-2862E188CF6C}"/>
              </a:ext>
            </a:extLst>
          </p:cNvPr>
          <p:cNvGrpSpPr/>
          <p:nvPr/>
        </p:nvGrpSpPr>
        <p:grpSpPr>
          <a:xfrm>
            <a:off x="1448568" y="1527447"/>
            <a:ext cx="2424546" cy="1559135"/>
            <a:chOff x="1330036" y="1645978"/>
            <a:chExt cx="2424546" cy="1559135"/>
          </a:xfrm>
        </p:grpSpPr>
        <p:pic>
          <p:nvPicPr>
            <p:cNvPr id="6" name="Picture 5">
              <a:extLst>
                <a:ext uri="{FF2B5EF4-FFF2-40B4-BE49-F238E27FC236}">
                  <a16:creationId xmlns:a16="http://schemas.microsoft.com/office/drawing/2014/main" id="{5A87A583-5A2E-4448-8FBF-A7BCD68C3EDB}"/>
                </a:ext>
              </a:extLst>
            </p:cNvPr>
            <p:cNvPicPr>
              <a:picLocks noChangeAspect="1"/>
            </p:cNvPicPr>
            <p:nvPr/>
          </p:nvPicPr>
          <p:blipFill>
            <a:blip r:embed="rId4" cstate="screen">
              <a:extLst>
                <a:ext uri="{28A0092B-C50C-407E-A947-70E740481C1C}">
                  <a14:useLocalDpi xmlns:a14="http://schemas.microsoft.com/office/drawing/2010/main"/>
                </a:ext>
              </a:extLst>
            </a:blip>
            <a:srcRect l="2479" r="2479"/>
            <a:stretch/>
          </p:blipFill>
          <p:spPr>
            <a:xfrm>
              <a:off x="1367407" y="1655411"/>
              <a:ext cx="2367895" cy="1488951"/>
            </a:xfrm>
            <a:prstGeom prst="rect">
              <a:avLst/>
            </a:prstGeom>
          </p:spPr>
        </p:pic>
        <p:sp>
          <p:nvSpPr>
            <p:cNvPr id="3" name="Rectangle 2">
              <a:extLst>
                <a:ext uri="{FF2B5EF4-FFF2-40B4-BE49-F238E27FC236}">
                  <a16:creationId xmlns:a16="http://schemas.microsoft.com/office/drawing/2014/main" id="{8FD80461-8503-BCB4-8671-093DE56BC514}"/>
                </a:ext>
              </a:extLst>
            </p:cNvPr>
            <p:cNvSpPr/>
            <p:nvPr/>
          </p:nvSpPr>
          <p:spPr>
            <a:xfrm>
              <a:off x="1330036" y="1645978"/>
              <a:ext cx="2424546" cy="1559135"/>
            </a:xfrm>
            <a:prstGeom prst="rect">
              <a:avLst/>
            </a:prstGeom>
            <a:noFill/>
            <a:ln w="25400">
              <a:solidFill>
                <a:srgbClr val="951B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98863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9ACC040-26C6-EA47-8448-885643BFEA5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67" t="26939" r="64042" b="16691"/>
          <a:stretch/>
        </p:blipFill>
        <p:spPr>
          <a:xfrm>
            <a:off x="1437600" y="3289068"/>
            <a:ext cx="2447925" cy="2606040"/>
          </a:xfrm>
          <a:prstGeom prst="rect">
            <a:avLst/>
          </a:prstGeom>
        </p:spPr>
      </p:pic>
      <p:sp>
        <p:nvSpPr>
          <p:cNvPr id="2" name="TextBox 1">
            <a:extLst>
              <a:ext uri="{FF2B5EF4-FFF2-40B4-BE49-F238E27FC236}">
                <a16:creationId xmlns:a16="http://schemas.microsoft.com/office/drawing/2014/main" id="{B603453B-1673-46FE-AE2C-CACA3139541D}"/>
              </a:ext>
            </a:extLst>
          </p:cNvPr>
          <p:cNvSpPr txBox="1"/>
          <p:nvPr/>
        </p:nvSpPr>
        <p:spPr>
          <a:xfrm>
            <a:off x="0" y="678271"/>
            <a:ext cx="12191999" cy="553998"/>
          </a:xfrm>
          <a:prstGeom prst="rect">
            <a:avLst/>
          </a:prstGeom>
          <a:noFill/>
        </p:spPr>
        <p:txBody>
          <a:bodyPr wrap="square" rtlCol="0">
            <a:spAutoFit/>
          </a:bodyPr>
          <a:lstStyle/>
          <a:p>
            <a:pPr algn="ctr"/>
            <a:r>
              <a:rPr lang="en-GB" sz="3000" b="1" dirty="0">
                <a:solidFill>
                  <a:srgbClr val="951B81"/>
                </a:solidFill>
                <a:latin typeface="Comic Sans MS" panose="030F0702030302020204" pitchFamily="66" charset="0"/>
              </a:rPr>
              <a:t>What have we learned?</a:t>
            </a:r>
          </a:p>
        </p:txBody>
      </p:sp>
      <p:sp>
        <p:nvSpPr>
          <p:cNvPr id="8" name="TextBox 7">
            <a:extLst>
              <a:ext uri="{FF2B5EF4-FFF2-40B4-BE49-F238E27FC236}">
                <a16:creationId xmlns:a16="http://schemas.microsoft.com/office/drawing/2014/main" id="{5C2B9145-8AE6-A850-AC16-8B3BD1F51C9F}"/>
              </a:ext>
            </a:extLst>
          </p:cNvPr>
          <p:cNvSpPr txBox="1"/>
          <p:nvPr/>
        </p:nvSpPr>
        <p:spPr>
          <a:xfrm>
            <a:off x="4310299" y="1542009"/>
            <a:ext cx="6397919" cy="4350792"/>
          </a:xfrm>
          <a:prstGeom prst="rect">
            <a:avLst/>
          </a:prstGeom>
          <a:noFill/>
        </p:spPr>
        <p:txBody>
          <a:bodyPr wrap="square" rtlCol="0" anchor="ctr" anchorCtr="0">
            <a:noAutofit/>
          </a:bodyPr>
          <a:lstStyle/>
          <a:p>
            <a:pPr>
              <a:spcBef>
                <a:spcPts val="1800"/>
              </a:spcBef>
            </a:pPr>
            <a:r>
              <a:rPr lang="en-GB" sz="1900" dirty="0">
                <a:solidFill>
                  <a:schemeClr val="tx1">
                    <a:lumMod val="95000"/>
                    <a:lumOff val="5000"/>
                  </a:schemeClr>
                </a:solidFill>
                <a:latin typeface="Comic Sans MS" panose="030F0702030302020204" pitchFamily="66" charset="0"/>
                <a:ea typeface="Times New Roman" panose="02020603050405020304" pitchFamily="18" charset="0"/>
                <a:cs typeface="Times New Roman" panose="02020603050405020304" pitchFamily="18" charset="0"/>
              </a:rPr>
              <a:t>Through natural selection those features which help the animal survive will be passed on to the next generation. Over time an animal’s features will change.</a:t>
            </a:r>
          </a:p>
          <a:p>
            <a:pPr>
              <a:spcBef>
                <a:spcPts val="1800"/>
              </a:spcBef>
            </a:pPr>
            <a:r>
              <a:rPr lang="en-GB" sz="1900" dirty="0">
                <a:solidFill>
                  <a:schemeClr val="tx1">
                    <a:lumMod val="95000"/>
                    <a:lumOff val="5000"/>
                  </a:schemeClr>
                </a:solidFill>
                <a:latin typeface="Comic Sans MS" panose="030F0702030302020204" pitchFamily="66" charset="0"/>
                <a:ea typeface="Times New Roman" panose="02020603050405020304" pitchFamily="18" charset="0"/>
                <a:cs typeface="Times New Roman" panose="02020603050405020304" pitchFamily="18" charset="0"/>
              </a:rPr>
              <a:t>We learnt in this lesson that this process is</a:t>
            </a:r>
          </a:p>
          <a:p>
            <a:r>
              <a:rPr lang="en-GB" sz="1900" dirty="0">
                <a:solidFill>
                  <a:schemeClr val="tx1">
                    <a:lumMod val="95000"/>
                    <a:lumOff val="5000"/>
                  </a:schemeClr>
                </a:solidFill>
                <a:latin typeface="Comic Sans MS" panose="030F0702030302020204" pitchFamily="66" charset="0"/>
                <a:ea typeface="Times New Roman" panose="02020603050405020304" pitchFamily="18" charset="0"/>
                <a:cs typeface="Times New Roman" panose="02020603050405020304" pitchFamily="18" charset="0"/>
              </a:rPr>
              <a:t>called Evolution.</a:t>
            </a:r>
          </a:p>
          <a:p>
            <a:pPr>
              <a:spcBef>
                <a:spcPts val="1800"/>
              </a:spcBef>
            </a:pPr>
            <a:r>
              <a:rPr lang="en-GB" sz="1900" dirty="0">
                <a:solidFill>
                  <a:schemeClr val="tx1">
                    <a:lumMod val="95000"/>
                    <a:lumOff val="5000"/>
                  </a:schemeClr>
                </a:solidFill>
                <a:latin typeface="Comic Sans MS" panose="030F0702030302020204" pitchFamily="66" charset="0"/>
                <a:ea typeface="Times New Roman" panose="02020603050405020304" pitchFamily="18" charset="0"/>
                <a:cs typeface="Times New Roman" panose="02020603050405020304" pitchFamily="18" charset="0"/>
              </a:rPr>
              <a:t>Over time the animal will accumulate a number of different features which give them the best chance of survival in their environment. </a:t>
            </a:r>
          </a:p>
          <a:p>
            <a:pPr>
              <a:spcBef>
                <a:spcPts val="1800"/>
              </a:spcBef>
            </a:pPr>
            <a:r>
              <a:rPr lang="en-GB" sz="1900" dirty="0">
                <a:solidFill>
                  <a:schemeClr val="tx1">
                    <a:lumMod val="95000"/>
                    <a:lumOff val="5000"/>
                  </a:schemeClr>
                </a:solidFill>
                <a:latin typeface="Comic Sans MS" panose="030F0702030302020204" pitchFamily="66" charset="0"/>
                <a:ea typeface="Times New Roman" panose="02020603050405020304" pitchFamily="18" charset="0"/>
                <a:cs typeface="Times New Roman" panose="02020603050405020304" pitchFamily="18" charset="0"/>
              </a:rPr>
              <a:t>We call this adaptation.  </a:t>
            </a:r>
          </a:p>
          <a:p>
            <a:pPr>
              <a:spcBef>
                <a:spcPts val="1800"/>
              </a:spcBef>
            </a:pPr>
            <a:r>
              <a:rPr lang="en-GB" sz="1900" dirty="0">
                <a:solidFill>
                  <a:schemeClr val="tx1">
                    <a:lumMod val="95000"/>
                    <a:lumOff val="5000"/>
                  </a:schemeClr>
                </a:solidFill>
                <a:latin typeface="Comic Sans MS" panose="030F0702030302020204" pitchFamily="66" charset="0"/>
                <a:ea typeface="Times New Roman" panose="02020603050405020304" pitchFamily="18" charset="0"/>
                <a:cs typeface="Times New Roman" panose="02020603050405020304" pitchFamily="18" charset="0"/>
              </a:rPr>
              <a:t>We will look at examples of how different plants and animals adapt to their environments in the next lesson. </a:t>
            </a:r>
            <a:endParaRPr lang="en-GB" sz="19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3065A60D-92AF-0A10-DF2D-2862E188CF6C}"/>
              </a:ext>
            </a:extLst>
          </p:cNvPr>
          <p:cNvGrpSpPr/>
          <p:nvPr/>
        </p:nvGrpSpPr>
        <p:grpSpPr>
          <a:xfrm>
            <a:off x="1448568" y="1527447"/>
            <a:ext cx="2424546" cy="1559135"/>
            <a:chOff x="1330036" y="1645978"/>
            <a:chExt cx="2424546" cy="1559135"/>
          </a:xfrm>
        </p:grpSpPr>
        <p:pic>
          <p:nvPicPr>
            <p:cNvPr id="6" name="Picture 5">
              <a:extLst>
                <a:ext uri="{FF2B5EF4-FFF2-40B4-BE49-F238E27FC236}">
                  <a16:creationId xmlns:a16="http://schemas.microsoft.com/office/drawing/2014/main" id="{5A87A583-5A2E-4448-8FBF-A7BCD68C3EDB}"/>
                </a:ext>
              </a:extLst>
            </p:cNvPr>
            <p:cNvPicPr>
              <a:picLocks noChangeAspect="1"/>
            </p:cNvPicPr>
            <p:nvPr/>
          </p:nvPicPr>
          <p:blipFill>
            <a:blip r:embed="rId4" cstate="screen">
              <a:extLst>
                <a:ext uri="{28A0092B-C50C-407E-A947-70E740481C1C}">
                  <a14:useLocalDpi xmlns:a14="http://schemas.microsoft.com/office/drawing/2010/main"/>
                </a:ext>
              </a:extLst>
            </a:blip>
            <a:srcRect l="2479" r="2479"/>
            <a:stretch/>
          </p:blipFill>
          <p:spPr>
            <a:xfrm>
              <a:off x="1367407" y="1655411"/>
              <a:ext cx="2367895" cy="1488951"/>
            </a:xfrm>
            <a:prstGeom prst="rect">
              <a:avLst/>
            </a:prstGeom>
          </p:spPr>
        </p:pic>
        <p:sp>
          <p:nvSpPr>
            <p:cNvPr id="3" name="Rectangle 2">
              <a:extLst>
                <a:ext uri="{FF2B5EF4-FFF2-40B4-BE49-F238E27FC236}">
                  <a16:creationId xmlns:a16="http://schemas.microsoft.com/office/drawing/2014/main" id="{8FD80461-8503-BCB4-8671-093DE56BC514}"/>
                </a:ext>
              </a:extLst>
            </p:cNvPr>
            <p:cNvSpPr/>
            <p:nvPr/>
          </p:nvSpPr>
          <p:spPr>
            <a:xfrm>
              <a:off x="1330036" y="1645978"/>
              <a:ext cx="2424546" cy="1559135"/>
            </a:xfrm>
            <a:prstGeom prst="rect">
              <a:avLst/>
            </a:prstGeom>
            <a:noFill/>
            <a:ln w="25400">
              <a:solidFill>
                <a:srgbClr val="951B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71815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0D3A8520-BD3E-7947-AC71-4C29A025BFE1}"/>
              </a:ext>
            </a:extLst>
          </p:cNvPr>
          <p:cNvSpPr txBox="1">
            <a:spLocks/>
          </p:cNvSpPr>
          <p:nvPr/>
        </p:nvSpPr>
        <p:spPr>
          <a:xfrm>
            <a:off x="0" y="70934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951B81"/>
                </a:solidFill>
                <a:latin typeface="Comic Sans MS" panose="030F0902030302020204" pitchFamily="66" charset="0"/>
                <a:cs typeface="Arial" panose="020B0604020202020204" pitchFamily="34" charset="0"/>
              </a:rPr>
              <a:t>Useful links</a:t>
            </a:r>
          </a:p>
        </p:txBody>
      </p:sp>
      <p:sp>
        <p:nvSpPr>
          <p:cNvPr id="7" name="TextBox 6">
            <a:extLst>
              <a:ext uri="{FF2B5EF4-FFF2-40B4-BE49-F238E27FC236}">
                <a16:creationId xmlns:a16="http://schemas.microsoft.com/office/drawing/2014/main" id="{97E61B55-7FBB-824B-903A-BC4B5BB5B234}"/>
              </a:ext>
            </a:extLst>
          </p:cNvPr>
          <p:cNvSpPr txBox="1"/>
          <p:nvPr/>
        </p:nvSpPr>
        <p:spPr>
          <a:xfrm>
            <a:off x="1440922" y="1482112"/>
            <a:ext cx="9641577" cy="4595484"/>
          </a:xfrm>
          <a:prstGeom prst="rect">
            <a:avLst/>
          </a:prstGeom>
          <a:noFill/>
        </p:spPr>
        <p:txBody>
          <a:bodyPr wrap="square" lIns="0" tIns="0" rIns="0" bIns="0" rtlCol="0">
            <a:noAutofit/>
          </a:bodyPr>
          <a:lstStyle/>
          <a:p>
            <a:r>
              <a:rPr lang="en-GB" sz="1400" dirty="0">
                <a:solidFill>
                  <a:schemeClr val="tx1">
                    <a:lumMod val="95000"/>
                    <a:lumOff val="5000"/>
                  </a:schemeClr>
                </a:solidFill>
                <a:latin typeface="Comic Sans MS" panose="030F0702030302020204" pitchFamily="66" charset="0"/>
                <a:cs typeface="Arial" panose="020B0604020202020204" pitchFamily="34" charset="0"/>
              </a:rPr>
              <a:t>Find out more about Charles Darwin’s voyage on the HMS Beagle (via Nat. </a:t>
            </a:r>
            <a:r>
              <a:rPr lang="en-GB" sz="1400" dirty="0" err="1">
                <a:solidFill>
                  <a:schemeClr val="tx1">
                    <a:lumMod val="95000"/>
                    <a:lumOff val="5000"/>
                  </a:schemeClr>
                </a:solidFill>
                <a:latin typeface="Comic Sans MS" panose="030F0702030302020204" pitchFamily="66" charset="0"/>
                <a:cs typeface="Arial" panose="020B0604020202020204" pitchFamily="34" charset="0"/>
              </a:rPr>
              <a:t>Geog</a:t>
            </a:r>
            <a:r>
              <a:rPr lang="en-GB" sz="1400" dirty="0">
                <a:solidFill>
                  <a:schemeClr val="tx1">
                    <a:lumMod val="95000"/>
                    <a:lumOff val="5000"/>
                  </a:schemeClr>
                </a:solidFill>
                <a:latin typeface="Comic Sans MS" panose="030F0702030302020204" pitchFamily="66" charset="0"/>
                <a:cs typeface="Arial" panose="020B0604020202020204" pitchFamily="34" charset="0"/>
              </a:rPr>
              <a:t>) </a:t>
            </a:r>
            <a:endParaRPr lang="en-GB" sz="1400" dirty="0">
              <a:solidFill>
                <a:schemeClr val="tx1">
                  <a:lumMod val="95000"/>
                  <a:lumOff val="5000"/>
                </a:schemeClr>
              </a:solidFill>
              <a:latin typeface="Comic Sans MS" panose="030F0702030302020204" pitchFamily="66" charset="0"/>
              <a:cs typeface="Arial" panose="020B0604020202020204" pitchFamily="34" charset="0"/>
              <a:hlinkClick r:id="rId2">
                <a:extLst>
                  <a:ext uri="{A12FA001-AC4F-418D-AE19-62706E023703}">
                    <ahyp:hlinkClr xmlns:ahyp="http://schemas.microsoft.com/office/drawing/2018/hyperlinkcolor" val="tx"/>
                  </a:ext>
                </a:extLst>
              </a:hlinkClick>
            </a:endParaRPr>
          </a:p>
          <a:p>
            <a:r>
              <a:rPr lang="en-US" sz="1400" dirty="0">
                <a:solidFill>
                  <a:srgbClr val="951B81"/>
                </a:solidFill>
                <a:latin typeface="Comic Sans MS" panose="030F0702030302020204" pitchFamily="66" charset="0"/>
                <a:hlinkClick r:id="rId3">
                  <a:extLst>
                    <a:ext uri="{A12FA001-AC4F-418D-AE19-62706E023703}">
                      <ahyp:hlinkClr xmlns:ahyp="http://schemas.microsoft.com/office/drawing/2018/hyperlinkcolor" val="tx"/>
                    </a:ext>
                  </a:extLst>
                </a:hlinkClick>
              </a:rPr>
              <a:t>https://youtu.be/03YKT7ytJdE</a:t>
            </a:r>
            <a:endParaRPr lang="en-US" sz="1400" dirty="0">
              <a:solidFill>
                <a:srgbClr val="951B81"/>
              </a:solidFill>
              <a:latin typeface="Comic Sans MS" panose="030F0702030302020204" pitchFamily="66" charset="0"/>
            </a:endParaRPr>
          </a:p>
          <a:p>
            <a:pPr>
              <a:spcBef>
                <a:spcPts val="600"/>
              </a:spcBef>
            </a:pPr>
            <a:r>
              <a:rPr lang="en-GB" sz="1400" dirty="0">
                <a:solidFill>
                  <a:schemeClr val="tx1">
                    <a:lumMod val="95000"/>
                    <a:lumOff val="5000"/>
                  </a:schemeClr>
                </a:solidFill>
                <a:latin typeface="Comic Sans MS" panose="030F0702030302020204" pitchFamily="66" charset="0"/>
                <a:cs typeface="Arial" panose="020B0604020202020204" pitchFamily="34" charset="0"/>
              </a:rPr>
              <a:t>Find out more about the finches which live on the Galapagos.  </a:t>
            </a:r>
          </a:p>
          <a:p>
            <a:r>
              <a:rPr lang="en-US" sz="1400" dirty="0">
                <a:solidFill>
                  <a:srgbClr val="951B81"/>
                </a:solidFill>
                <a:latin typeface="Comic Sans MS" panose="030F0702030302020204" pitchFamily="66" charset="0"/>
                <a:hlinkClick r:id="rId4">
                  <a:extLst>
                    <a:ext uri="{A12FA001-AC4F-418D-AE19-62706E023703}">
                      <ahyp:hlinkClr xmlns:ahyp="http://schemas.microsoft.com/office/drawing/2018/hyperlinkcolor" val="tx"/>
                    </a:ext>
                  </a:extLst>
                </a:hlinkClick>
              </a:rPr>
              <a:t>https://youtu.be/l25MBq8T77w</a:t>
            </a:r>
            <a:endParaRPr lang="en-US" sz="1400" dirty="0">
              <a:solidFill>
                <a:srgbClr val="951B81"/>
              </a:solidFill>
              <a:latin typeface="Comic Sans MS" panose="030F0702030302020204" pitchFamily="66" charset="0"/>
            </a:endParaRPr>
          </a:p>
          <a:p>
            <a:pPr>
              <a:spcBef>
                <a:spcPts val="600"/>
              </a:spcBef>
            </a:pPr>
            <a:r>
              <a:rPr lang="en-GB" sz="1400" dirty="0">
                <a:solidFill>
                  <a:schemeClr val="tx1">
                    <a:lumMod val="95000"/>
                    <a:lumOff val="5000"/>
                  </a:schemeClr>
                </a:solidFill>
                <a:latin typeface="Comic Sans MS" panose="030F0702030302020204" pitchFamily="66" charset="0"/>
                <a:cs typeface="Arial" panose="020B0604020202020204" pitchFamily="34" charset="0"/>
              </a:rPr>
              <a:t>Have a look at these amazing animal adaptations</a:t>
            </a:r>
          </a:p>
          <a:p>
            <a:r>
              <a:rPr lang="en-GB" sz="1400" dirty="0">
                <a:solidFill>
                  <a:srgbClr val="951B81"/>
                </a:solidFill>
                <a:latin typeface="Comic Sans MS" panose="030F0702030302020204" pitchFamily="66" charset="0"/>
                <a:cs typeface="Arial" panose="020B0604020202020204" pitchFamily="34" charset="0"/>
                <a:hlinkClick r:id="rId5">
                  <a:extLst>
                    <a:ext uri="{A12FA001-AC4F-418D-AE19-62706E023703}">
                      <ahyp:hlinkClr xmlns:ahyp="http://schemas.microsoft.com/office/drawing/2018/hyperlinkcolor" val="tx"/>
                    </a:ext>
                  </a:extLst>
                </a:hlinkClick>
              </a:rPr>
              <a:t>https://youtu.be/ZT8YswmQuAg</a:t>
            </a:r>
            <a:endParaRPr lang="en-GB" sz="1400" dirty="0">
              <a:solidFill>
                <a:srgbClr val="951B81"/>
              </a:solidFill>
              <a:latin typeface="Comic Sans MS" panose="030F0702030302020204" pitchFamily="66" charset="0"/>
              <a:cs typeface="Arial" panose="020B0604020202020204" pitchFamily="34" charset="0"/>
            </a:endParaRPr>
          </a:p>
          <a:p>
            <a:pPr>
              <a:spcBef>
                <a:spcPts val="600"/>
              </a:spcBef>
            </a:pPr>
            <a:r>
              <a:rPr lang="en-GB" sz="1400" dirty="0">
                <a:solidFill>
                  <a:schemeClr val="tx1">
                    <a:lumMod val="95000"/>
                    <a:lumOff val="5000"/>
                  </a:schemeClr>
                </a:solidFill>
                <a:latin typeface="Comic Sans MS" panose="030F0702030302020204" pitchFamily="66" charset="0"/>
                <a:cs typeface="Arial" panose="020B0604020202020204" pitchFamily="34" charset="0"/>
              </a:rPr>
              <a:t>Try this online game to find out about adaptation in the Peppered Moth</a:t>
            </a:r>
          </a:p>
          <a:p>
            <a:r>
              <a:rPr lang="en-US" sz="1400" dirty="0">
                <a:solidFill>
                  <a:srgbClr val="951B81"/>
                </a:solidFill>
                <a:latin typeface="Comic Sans MS" panose="030F0702030302020204" pitchFamily="66" charset="0"/>
                <a:hlinkClick r:id="rId6">
                  <a:extLst>
                    <a:ext uri="{A12FA001-AC4F-418D-AE19-62706E023703}">
                      <ahyp:hlinkClr xmlns:ahyp="http://schemas.microsoft.com/office/drawing/2018/hyperlinkcolor" val="tx"/>
                    </a:ext>
                  </a:extLst>
                </a:hlinkClick>
              </a:rPr>
              <a:t>Peppered Moths | Natural Selection Game (asu.edu)</a:t>
            </a:r>
            <a:endParaRPr lang="en-GB" sz="1400" dirty="0">
              <a:solidFill>
                <a:srgbClr val="951B81"/>
              </a:solidFill>
              <a:latin typeface="Comic Sans MS" panose="030F0702030302020204" pitchFamily="66" charset="0"/>
              <a:cs typeface="Arial" panose="020B0604020202020204" pitchFamily="34" charset="0"/>
            </a:endParaRPr>
          </a:p>
          <a:p>
            <a:pPr>
              <a:spcBef>
                <a:spcPts val="600"/>
              </a:spcBef>
            </a:pPr>
            <a:r>
              <a:rPr lang="en-GB" sz="1400" dirty="0">
                <a:solidFill>
                  <a:schemeClr val="tx1">
                    <a:lumMod val="95000"/>
                    <a:lumOff val="5000"/>
                  </a:schemeClr>
                </a:solidFill>
                <a:latin typeface="Comic Sans MS" panose="030F0702030302020204" pitchFamily="66" charset="0"/>
                <a:cs typeface="Arial" panose="020B0604020202020204" pitchFamily="34" charset="0"/>
              </a:rPr>
              <a:t>Click on this link to find out more about natural selection</a:t>
            </a:r>
          </a:p>
          <a:p>
            <a:r>
              <a:rPr lang="en-US" sz="1400" dirty="0">
                <a:solidFill>
                  <a:srgbClr val="951B81"/>
                </a:solidFill>
                <a:latin typeface="Comic Sans MS" panose="030F0702030302020204" pitchFamily="66" charset="0"/>
                <a:hlinkClick r:id="rId7">
                  <a:extLst>
                    <a:ext uri="{A12FA001-AC4F-418D-AE19-62706E023703}">
                      <ahyp:hlinkClr xmlns:ahyp="http://schemas.microsoft.com/office/drawing/2018/hyperlinkcolor" val="tx"/>
                    </a:ext>
                  </a:extLst>
                </a:hlinkClick>
              </a:rPr>
              <a:t>What is natural selection? - BBC Bitesize</a:t>
            </a:r>
            <a:endParaRPr lang="en-US" sz="1400" dirty="0">
              <a:solidFill>
                <a:srgbClr val="951B81"/>
              </a:solidFill>
              <a:latin typeface="Comic Sans MS" panose="030F0702030302020204" pitchFamily="66" charset="0"/>
            </a:endParaRPr>
          </a:p>
          <a:p>
            <a:pPr>
              <a:spcBef>
                <a:spcPts val="600"/>
              </a:spcBef>
            </a:pPr>
            <a:r>
              <a:rPr lang="en-US" sz="1400" dirty="0">
                <a:solidFill>
                  <a:schemeClr val="tx1">
                    <a:lumMod val="95000"/>
                    <a:lumOff val="5000"/>
                  </a:schemeClr>
                </a:solidFill>
                <a:latin typeface="Comic Sans MS" panose="030F0702030302020204" pitchFamily="66" charset="0"/>
              </a:rPr>
              <a:t>Click on this link to find out more about adaptation</a:t>
            </a:r>
          </a:p>
          <a:p>
            <a:r>
              <a:rPr lang="en-US" sz="1400" dirty="0">
                <a:solidFill>
                  <a:srgbClr val="951B81"/>
                </a:solidFill>
                <a:latin typeface="Comic Sans MS" panose="030F0702030302020204" pitchFamily="66" charset="0"/>
                <a:hlinkClick r:id="rId8">
                  <a:extLst>
                    <a:ext uri="{A12FA001-AC4F-418D-AE19-62706E023703}">
                      <ahyp:hlinkClr xmlns:ahyp="http://schemas.microsoft.com/office/drawing/2018/hyperlinkcolor" val="tx"/>
                    </a:ext>
                  </a:extLst>
                </a:hlinkClick>
              </a:rPr>
              <a:t>What is adaptation? - BBC Bitesize</a:t>
            </a:r>
            <a:endParaRPr lang="en-US" sz="1400" dirty="0">
              <a:solidFill>
                <a:srgbClr val="951B81"/>
              </a:solidFill>
              <a:latin typeface="Comic Sans MS" panose="030F0702030302020204" pitchFamily="66" charset="0"/>
            </a:endParaRPr>
          </a:p>
          <a:p>
            <a:pPr>
              <a:spcBef>
                <a:spcPts val="600"/>
              </a:spcBef>
            </a:pPr>
            <a:r>
              <a:rPr lang="en-GB" sz="1400" dirty="0">
                <a:solidFill>
                  <a:schemeClr val="tx1">
                    <a:lumMod val="95000"/>
                    <a:lumOff val="5000"/>
                  </a:schemeClr>
                </a:solidFill>
                <a:latin typeface="Comic Sans MS" panose="030F0702030302020204" pitchFamily="66" charset="0"/>
                <a:cs typeface="Arial" panose="020B0604020202020204" pitchFamily="34" charset="0"/>
              </a:rPr>
              <a:t>Click on this link to find out more about evolution</a:t>
            </a:r>
          </a:p>
          <a:p>
            <a:r>
              <a:rPr lang="en-US" sz="1400" dirty="0">
                <a:solidFill>
                  <a:srgbClr val="951B81"/>
                </a:solidFill>
                <a:latin typeface="Comic Sans MS" panose="030F0702030302020204" pitchFamily="66" charset="0"/>
                <a:hlinkClick r:id="rId9">
                  <a:extLst>
                    <a:ext uri="{A12FA001-AC4F-418D-AE19-62706E023703}">
                      <ahyp:hlinkClr xmlns:ahyp="http://schemas.microsoft.com/office/drawing/2018/hyperlinkcolor" val="tx"/>
                    </a:ext>
                  </a:extLst>
                </a:hlinkClick>
              </a:rPr>
              <a:t>What is evolution? - BBC Bitesize</a:t>
            </a:r>
            <a:endParaRPr lang="en-US" sz="1400" dirty="0">
              <a:solidFill>
                <a:srgbClr val="951B81"/>
              </a:solidFill>
              <a:latin typeface="Comic Sans MS" panose="030F0702030302020204" pitchFamily="66" charset="0"/>
            </a:endParaRPr>
          </a:p>
          <a:p>
            <a:pPr>
              <a:spcBef>
                <a:spcPts val="600"/>
              </a:spcBef>
            </a:pPr>
            <a:r>
              <a:rPr lang="en-US" sz="1400" dirty="0">
                <a:solidFill>
                  <a:schemeClr val="tx1">
                    <a:lumMod val="95000"/>
                    <a:lumOff val="5000"/>
                  </a:schemeClr>
                </a:solidFill>
                <a:latin typeface="Comic Sans MS" panose="030F0702030302020204" pitchFamily="66" charset="0"/>
                <a:cs typeface="Arial" panose="020B0604020202020204" pitchFamily="34" charset="0"/>
              </a:rPr>
              <a:t>Watch this video to find out more about Charles Darwin’s Theory of Evolution</a:t>
            </a:r>
          </a:p>
          <a:p>
            <a:r>
              <a:rPr lang="en-GB" sz="1400" dirty="0">
                <a:solidFill>
                  <a:srgbClr val="951B81"/>
                </a:solidFill>
                <a:latin typeface="Comic Sans MS" panose="030F0702030302020204" pitchFamily="66" charset="0"/>
                <a:cs typeface="Arial" panose="020B0604020202020204" pitchFamily="34" charset="0"/>
                <a:hlinkClick r:id="rId10">
                  <a:extLst>
                    <a:ext uri="{A12FA001-AC4F-418D-AE19-62706E023703}">
                      <ahyp:hlinkClr xmlns:ahyp="http://schemas.microsoft.com/office/drawing/2018/hyperlinkcolor" val="tx"/>
                    </a:ext>
                  </a:extLst>
                </a:hlinkClick>
              </a:rPr>
              <a:t>https://youtu.be/JOk_0mUT_JU</a:t>
            </a:r>
            <a:endParaRPr lang="en-US" sz="1400" dirty="0">
              <a:solidFill>
                <a:srgbClr val="951B81"/>
              </a:solidFill>
              <a:latin typeface="Comic Sans MS" panose="030F0702030302020204" pitchFamily="66" charset="0"/>
              <a:cs typeface="Arial" panose="020B0604020202020204" pitchFamily="34" charset="0"/>
            </a:endParaRPr>
          </a:p>
          <a:p>
            <a:pPr>
              <a:spcBef>
                <a:spcPts val="600"/>
              </a:spcBef>
            </a:pPr>
            <a:r>
              <a:rPr lang="en-US" sz="1400" dirty="0">
                <a:solidFill>
                  <a:schemeClr val="tx1">
                    <a:lumMod val="85000"/>
                    <a:lumOff val="15000"/>
                  </a:schemeClr>
                </a:solidFill>
                <a:latin typeface="Comic Sans MS" panose="030F0702030302020204" pitchFamily="66" charset="0"/>
              </a:rPr>
              <a:t>C</a:t>
            </a:r>
            <a:r>
              <a:rPr lang="en-GB" sz="1400" dirty="0">
                <a:solidFill>
                  <a:schemeClr val="tx1">
                    <a:lumMod val="85000"/>
                    <a:lumOff val="15000"/>
                  </a:schemeClr>
                </a:solidFill>
                <a:latin typeface="Comic Sans MS" panose="030F0702030302020204" pitchFamily="66" charset="0"/>
              </a:rPr>
              <a:t>lick on the link to listen to the news report about the evolution of African Elephants. </a:t>
            </a:r>
            <a:r>
              <a:rPr lang="en-GB" sz="1400" u="sng" dirty="0">
                <a:solidFill>
                  <a:srgbClr val="951B81"/>
                </a:solidFill>
                <a:latin typeface="Comic Sans MS" panose="030F0702030302020204" pitchFamily="66" charset="0"/>
                <a:hlinkClick r:id="rId11">
                  <a:extLst>
                    <a:ext uri="{A12FA001-AC4F-418D-AE19-62706E023703}">
                      <ahyp:hlinkClr xmlns:ahyp="http://schemas.microsoft.com/office/drawing/2018/hyperlinkcolor" val="tx"/>
                    </a:ext>
                  </a:extLst>
                </a:hlinkClick>
              </a:rPr>
              <a:t>https://</a:t>
            </a:r>
            <a:r>
              <a:rPr lang="en-GB" sz="1400" u="sng" dirty="0" err="1">
                <a:solidFill>
                  <a:srgbClr val="951B81"/>
                </a:solidFill>
                <a:latin typeface="Comic Sans MS" panose="030F0702030302020204" pitchFamily="66" charset="0"/>
                <a:hlinkClick r:id="rId11">
                  <a:extLst>
                    <a:ext uri="{A12FA001-AC4F-418D-AE19-62706E023703}">
                      <ahyp:hlinkClr xmlns:ahyp="http://schemas.microsoft.com/office/drawing/2018/hyperlinkcolor" val="tx"/>
                    </a:ext>
                  </a:extLst>
                </a:hlinkClick>
              </a:rPr>
              <a:t>youtu.be</a:t>
            </a:r>
            <a:r>
              <a:rPr lang="en-GB" sz="1400" u="sng" dirty="0">
                <a:solidFill>
                  <a:srgbClr val="951B81"/>
                </a:solidFill>
                <a:latin typeface="Comic Sans MS" panose="030F0702030302020204" pitchFamily="66" charset="0"/>
                <a:hlinkClick r:id="rId11">
                  <a:extLst>
                    <a:ext uri="{A12FA001-AC4F-418D-AE19-62706E023703}">
                      <ahyp:hlinkClr xmlns:ahyp="http://schemas.microsoft.com/office/drawing/2018/hyperlinkcolor" val="tx"/>
                    </a:ext>
                  </a:extLst>
                </a:hlinkClick>
              </a:rPr>
              <a:t>/4l5IoZzBS8c</a:t>
            </a:r>
            <a:endParaRPr lang="en-GB" sz="1400" u="sng" dirty="0">
              <a:solidFill>
                <a:srgbClr val="951B81"/>
              </a:solidFill>
            </a:endParaRPr>
          </a:p>
        </p:txBody>
      </p:sp>
    </p:spTree>
    <p:extLst>
      <p:ext uri="{BB962C8B-B14F-4D97-AF65-F5344CB8AC3E}">
        <p14:creationId xmlns:p14="http://schemas.microsoft.com/office/powerpoint/2010/main" val="8581441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3AF3CE4F-D9C9-CF4A-9296-44499B9BEB41}"/>
              </a:ext>
            </a:extLst>
          </p:cNvPr>
          <p:cNvSpPr txBox="1"/>
          <p:nvPr/>
        </p:nvSpPr>
        <p:spPr>
          <a:xfrm>
            <a:off x="0" y="678229"/>
            <a:ext cx="12191999" cy="553998"/>
          </a:xfrm>
          <a:prstGeom prst="rect">
            <a:avLst/>
          </a:prstGeom>
          <a:noFill/>
        </p:spPr>
        <p:txBody>
          <a:bodyPr wrap="square" rtlCol="0">
            <a:spAutoFit/>
          </a:bodyPr>
          <a:lstStyle/>
          <a:p>
            <a:pPr algn="ctr"/>
            <a:r>
              <a:rPr lang="en-GB" sz="3000" b="1" dirty="0">
                <a:solidFill>
                  <a:srgbClr val="951B81"/>
                </a:solidFill>
                <a:latin typeface="Comic Sans MS" panose="030F0902030302020204" pitchFamily="66" charset="0"/>
                <a:cs typeface="Arial" panose="020B0604020202020204" pitchFamily="34" charset="0"/>
              </a:rPr>
              <a:t>Your questions</a:t>
            </a:r>
          </a:p>
        </p:txBody>
      </p:sp>
    </p:spTree>
    <p:extLst>
      <p:ext uri="{BB962C8B-B14F-4D97-AF65-F5344CB8AC3E}">
        <p14:creationId xmlns:p14="http://schemas.microsoft.com/office/powerpoint/2010/main" val="1103036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6B04EE1C-AC4B-5542-A3B6-E44FFB24150B}"/>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0" name="Picture 9" descr="A picture containing text, clipart&#10;&#10;Description automatically generated">
            <a:extLst>
              <a:ext uri="{FF2B5EF4-FFF2-40B4-BE49-F238E27FC236}">
                <a16:creationId xmlns:a16="http://schemas.microsoft.com/office/drawing/2014/main" id="{41DA5B87-F6E0-B147-8E38-5BB1908B3E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1" name="Subtitle 2">
            <a:extLst>
              <a:ext uri="{FF2B5EF4-FFF2-40B4-BE49-F238E27FC236}">
                <a16:creationId xmlns:a16="http://schemas.microsoft.com/office/drawing/2014/main" id="{83533DA3-5599-5246-B3BF-BC5A013E5AA9}"/>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Evolution &amp; Inheritance: </a:t>
            </a:r>
            <a:r>
              <a:rPr lang="en-US" sz="3500" b="1">
                <a:solidFill>
                  <a:schemeClr val="bg1"/>
                </a:solidFill>
                <a:latin typeface="Comic Sans MS" panose="030F0902030302020204" pitchFamily="66" charset="0"/>
                <a:cs typeface="Arial" panose="020B0604020202020204" pitchFamily="34" charset="0"/>
              </a:rPr>
              <a:t>Lesson 7</a:t>
            </a:r>
            <a:endParaRPr lang="en-US" sz="3500" b="1" dirty="0">
              <a:solidFill>
                <a:schemeClr val="bg1"/>
              </a:solidFill>
              <a:latin typeface="Comic Sans MS" panose="030F0902030302020204" pitchFamily="66" charset="0"/>
              <a:cs typeface="Arial" panose="020B0604020202020204" pitchFamily="34" charset="0"/>
            </a:endParaRPr>
          </a:p>
        </p:txBody>
      </p:sp>
      <p:sp>
        <p:nvSpPr>
          <p:cNvPr id="8" name="Subtitle 2">
            <a:extLst>
              <a:ext uri="{FF2B5EF4-FFF2-40B4-BE49-F238E27FC236}">
                <a16:creationId xmlns:a16="http://schemas.microsoft.com/office/drawing/2014/main" id="{E386F56A-D70D-B14B-B060-4A4188C64BD5}"/>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6" name="Picture 15">
            <a:extLst>
              <a:ext uri="{FF2B5EF4-FFF2-40B4-BE49-F238E27FC236}">
                <a16:creationId xmlns:a16="http://schemas.microsoft.com/office/drawing/2014/main" id="{9B8DCCA9-1399-3A45-8C6E-A7AAD8CDC49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15" t="30366" r="53516" b="19633"/>
          <a:stretch/>
        </p:blipFill>
        <p:spPr>
          <a:xfrm>
            <a:off x="4140766" y="1993127"/>
            <a:ext cx="3940449" cy="2848362"/>
          </a:xfrm>
          <a:prstGeom prst="rect">
            <a:avLst/>
          </a:prstGeom>
          <a:ln w="101600" cap="sq">
            <a:solidFill>
              <a:schemeClr val="bg1"/>
            </a:solidFill>
            <a:miter lim="800000"/>
          </a:ln>
        </p:spPr>
      </p:pic>
    </p:spTree>
    <p:extLst>
      <p:ext uri="{BB962C8B-B14F-4D97-AF65-F5344CB8AC3E}">
        <p14:creationId xmlns:p14="http://schemas.microsoft.com/office/powerpoint/2010/main" val="1216005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B20AA48-0DB4-5C4A-B0AC-65790A93F896}"/>
              </a:ext>
            </a:extLst>
          </p:cNvPr>
          <p:cNvSpPr txBox="1">
            <a:spLocks/>
          </p:cNvSpPr>
          <p:nvPr/>
        </p:nvSpPr>
        <p:spPr>
          <a:xfrm>
            <a:off x="4837" y="86145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951B81"/>
                </a:solidFill>
                <a:latin typeface="Comic Sans MS" panose="030F0702030302020204" pitchFamily="66" charset="0"/>
              </a:rPr>
              <a:t>Are you ready? We are off to the Galapagos Islands! </a:t>
            </a:r>
          </a:p>
        </p:txBody>
      </p:sp>
      <p:sp>
        <p:nvSpPr>
          <p:cNvPr id="4" name="TextBox 3">
            <a:extLst>
              <a:ext uri="{FF2B5EF4-FFF2-40B4-BE49-F238E27FC236}">
                <a16:creationId xmlns:a16="http://schemas.microsoft.com/office/drawing/2014/main" id="{4EFD6111-6917-F94E-87C2-87E6C5402EEC}"/>
              </a:ext>
            </a:extLst>
          </p:cNvPr>
          <p:cNvSpPr txBox="1"/>
          <p:nvPr/>
        </p:nvSpPr>
        <p:spPr>
          <a:xfrm>
            <a:off x="1271588" y="1841563"/>
            <a:ext cx="4464050" cy="3525456"/>
          </a:xfrm>
          <a:prstGeom prst="rect">
            <a:avLst/>
          </a:prstGeom>
          <a:noFill/>
        </p:spPr>
        <p:txBody>
          <a:bodyPr wrap="square" lIns="0" tIns="0" rIns="0" bIns="0" rtlCol="0" anchor="ctr">
            <a:noAutofit/>
          </a:bodyPr>
          <a:lstStyle/>
          <a:p>
            <a:pPr>
              <a:spcBef>
                <a:spcPts val="12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In 1831, Charles Darwin set off on a voyage around the world on board the ship, HMS Beagle. </a:t>
            </a:r>
          </a:p>
          <a:p>
            <a:pPr>
              <a:spcBef>
                <a:spcPts val="12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In 1835 he reached the Galapagos Islands. </a:t>
            </a:r>
          </a:p>
          <a:p>
            <a:pPr>
              <a:spcBef>
                <a:spcPts val="12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He studied many plants and animals on the islands.</a:t>
            </a:r>
          </a:p>
          <a:p>
            <a:pPr>
              <a:spcBef>
                <a:spcPts val="1200"/>
              </a:spcBef>
            </a:pPr>
            <a:r>
              <a:rPr lang="en-GB" sz="20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Today we will be studying a group of Finches just like Charles Darwin did in 1835!</a:t>
            </a:r>
          </a:p>
        </p:txBody>
      </p:sp>
      <p:pic>
        <p:nvPicPr>
          <p:cNvPr id="6" name="Picture 5">
            <a:extLst>
              <a:ext uri="{FF2B5EF4-FFF2-40B4-BE49-F238E27FC236}">
                <a16:creationId xmlns:a16="http://schemas.microsoft.com/office/drawing/2014/main" id="{5BB1AF15-9591-5040-A1D2-3DFED420383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3051" t="3299" r="3932" b="5820"/>
          <a:stretch/>
        </p:blipFill>
        <p:spPr>
          <a:xfrm>
            <a:off x="6096000" y="1851703"/>
            <a:ext cx="4824413" cy="3515315"/>
          </a:xfrm>
          <a:prstGeom prst="rect">
            <a:avLst/>
          </a:prstGeom>
        </p:spPr>
      </p:pic>
    </p:spTree>
    <p:extLst>
      <p:ext uri="{BB962C8B-B14F-4D97-AF65-F5344CB8AC3E}">
        <p14:creationId xmlns:p14="http://schemas.microsoft.com/office/powerpoint/2010/main" val="593024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EAA9868F-7347-0E4F-B8F9-8505A7AECA87}"/>
              </a:ext>
            </a:extLst>
          </p:cNvPr>
          <p:cNvSpPr txBox="1">
            <a:spLocks/>
          </p:cNvSpPr>
          <p:nvPr/>
        </p:nvSpPr>
        <p:spPr>
          <a:xfrm>
            <a:off x="4837" y="62860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951B81"/>
                </a:solidFill>
                <a:latin typeface="Comic Sans MS" panose="030F0702030302020204" pitchFamily="66" charset="0"/>
              </a:rPr>
              <a:t>Welcome to the Galapagos Islands! </a:t>
            </a:r>
          </a:p>
        </p:txBody>
      </p:sp>
      <p:sp>
        <p:nvSpPr>
          <p:cNvPr id="4" name="TextBox 3">
            <a:extLst>
              <a:ext uri="{FF2B5EF4-FFF2-40B4-BE49-F238E27FC236}">
                <a16:creationId xmlns:a16="http://schemas.microsoft.com/office/drawing/2014/main" id="{8A92FA12-597D-DA47-8489-3E78D21F8BCF}"/>
              </a:ext>
            </a:extLst>
          </p:cNvPr>
          <p:cNvSpPr txBox="1"/>
          <p:nvPr/>
        </p:nvSpPr>
        <p:spPr>
          <a:xfrm>
            <a:off x="1271587" y="1241303"/>
            <a:ext cx="9648826" cy="624472"/>
          </a:xfrm>
          <a:prstGeom prst="rect">
            <a:avLst/>
          </a:prstGeom>
          <a:noFill/>
        </p:spPr>
        <p:txBody>
          <a:bodyPr wrap="square" lIns="0" tIns="0" rIns="0" bIns="0" rtlCol="0">
            <a:noAutofit/>
          </a:bodyPr>
          <a:lstStyle/>
          <a:p>
            <a:r>
              <a:rPr lang="en-GB" sz="17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In our classroom we have four different islands. The vegetation and food the finches eat is different on each island. Can you prepare the islands with food for the finches’ dinner?</a:t>
            </a:r>
          </a:p>
        </p:txBody>
      </p:sp>
      <p:sp>
        <p:nvSpPr>
          <p:cNvPr id="5" name="TextBox 4">
            <a:extLst>
              <a:ext uri="{FF2B5EF4-FFF2-40B4-BE49-F238E27FC236}">
                <a16:creationId xmlns:a16="http://schemas.microsoft.com/office/drawing/2014/main" id="{45532AB5-4881-0E4A-B6D3-35EBD73281B0}"/>
              </a:ext>
            </a:extLst>
          </p:cNvPr>
          <p:cNvSpPr txBox="1"/>
          <p:nvPr/>
        </p:nvSpPr>
        <p:spPr>
          <a:xfrm>
            <a:off x="747596" y="3966388"/>
            <a:ext cx="2244341" cy="2060786"/>
          </a:xfrm>
          <a:prstGeom prst="rect">
            <a:avLst/>
          </a:prstGeom>
          <a:noFill/>
        </p:spPr>
        <p:txBody>
          <a:bodyPr wrap="square" lIns="0" tIns="0" rIns="0" bIns="0" rtlCol="0" anchor="t" anchorCtr="0">
            <a:noAutofit/>
          </a:bodyPr>
          <a:lstStyle/>
          <a:p>
            <a:pPr algn="ctr">
              <a:lnSpc>
                <a:spcPts val="1700"/>
              </a:lnSpc>
              <a:spcBef>
                <a:spcPts val="400"/>
              </a:spcBef>
            </a:pPr>
            <a:r>
              <a:rPr lang="en-GB" sz="1500" u="sng"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Island 1</a:t>
            </a:r>
          </a:p>
          <a:p>
            <a:pPr algn="ctr">
              <a:lnSpc>
                <a:spcPts val="1700"/>
              </a:lnSpc>
              <a:spcBef>
                <a:spcPts val="400"/>
              </a:spcBef>
            </a:pPr>
            <a:r>
              <a:rPr lang="en-GB" sz="15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This island is full of cacti. The cacti are covered in fruit</a:t>
            </a:r>
          </a:p>
          <a:p>
            <a:pPr algn="ctr">
              <a:lnSpc>
                <a:spcPts val="1700"/>
              </a:lnSpc>
            </a:pPr>
            <a:r>
              <a:rPr lang="en-GB" sz="15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and flowers.</a:t>
            </a:r>
          </a:p>
          <a:p>
            <a:pPr algn="ctr">
              <a:lnSpc>
                <a:spcPts val="1700"/>
              </a:lnSpc>
              <a:spcBef>
                <a:spcPts val="400"/>
              </a:spcBef>
            </a:pPr>
            <a:r>
              <a:rPr lang="en-GB" sz="15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Food: bristles of a hair brush with raisins tucked inside.</a:t>
            </a:r>
          </a:p>
        </p:txBody>
      </p:sp>
      <p:sp>
        <p:nvSpPr>
          <p:cNvPr id="6" name="TextBox 5">
            <a:extLst>
              <a:ext uri="{FF2B5EF4-FFF2-40B4-BE49-F238E27FC236}">
                <a16:creationId xmlns:a16="http://schemas.microsoft.com/office/drawing/2014/main" id="{7322EF98-97C0-DE4E-B33B-4581BA7CD234}"/>
              </a:ext>
            </a:extLst>
          </p:cNvPr>
          <p:cNvSpPr txBox="1"/>
          <p:nvPr/>
        </p:nvSpPr>
        <p:spPr>
          <a:xfrm>
            <a:off x="3541165" y="3966388"/>
            <a:ext cx="1995552" cy="1331566"/>
          </a:xfrm>
          <a:prstGeom prst="rect">
            <a:avLst/>
          </a:prstGeom>
          <a:noFill/>
        </p:spPr>
        <p:txBody>
          <a:bodyPr wrap="square" lIns="0" tIns="0" rIns="0" bIns="0" rtlCol="0" anchor="t" anchorCtr="0">
            <a:noAutofit/>
          </a:bodyPr>
          <a:lstStyle/>
          <a:p>
            <a:pPr algn="ctr">
              <a:lnSpc>
                <a:spcPts val="1700"/>
              </a:lnSpc>
              <a:spcBef>
                <a:spcPts val="400"/>
              </a:spcBef>
            </a:pPr>
            <a:r>
              <a:rPr lang="en-GB" sz="1500" u="sng"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Island 2</a:t>
            </a:r>
          </a:p>
          <a:p>
            <a:pPr algn="ctr">
              <a:lnSpc>
                <a:spcPts val="1700"/>
              </a:lnSpc>
              <a:spcBef>
                <a:spcPts val="400"/>
              </a:spcBef>
            </a:pPr>
            <a:r>
              <a:rPr lang="en-GB" sz="15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There are many plants on this island resulting in lots of seeds and nuts.</a:t>
            </a:r>
          </a:p>
          <a:p>
            <a:pPr algn="ctr">
              <a:lnSpc>
                <a:spcPts val="1700"/>
              </a:lnSpc>
              <a:spcBef>
                <a:spcPts val="400"/>
              </a:spcBef>
            </a:pPr>
            <a:r>
              <a:rPr lang="en-GB" sz="15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Food: Bird seed.</a:t>
            </a:r>
          </a:p>
        </p:txBody>
      </p:sp>
      <p:sp>
        <p:nvSpPr>
          <p:cNvPr id="8" name="TextBox 7">
            <a:extLst>
              <a:ext uri="{FF2B5EF4-FFF2-40B4-BE49-F238E27FC236}">
                <a16:creationId xmlns:a16="http://schemas.microsoft.com/office/drawing/2014/main" id="{12982A5B-86A3-BE4A-A883-342D819B25E8}"/>
              </a:ext>
            </a:extLst>
          </p:cNvPr>
          <p:cNvSpPr txBox="1"/>
          <p:nvPr/>
        </p:nvSpPr>
        <p:spPr>
          <a:xfrm>
            <a:off x="5888182" y="3966388"/>
            <a:ext cx="2770909" cy="2170945"/>
          </a:xfrm>
          <a:prstGeom prst="rect">
            <a:avLst/>
          </a:prstGeom>
          <a:noFill/>
        </p:spPr>
        <p:txBody>
          <a:bodyPr wrap="square" lIns="0" tIns="0" rIns="0" bIns="0" rtlCol="0" anchor="t" anchorCtr="0">
            <a:noAutofit/>
          </a:bodyPr>
          <a:lstStyle/>
          <a:p>
            <a:pPr algn="ctr">
              <a:lnSpc>
                <a:spcPts val="1700"/>
              </a:lnSpc>
              <a:spcBef>
                <a:spcPts val="400"/>
              </a:spcBef>
            </a:pPr>
            <a:r>
              <a:rPr lang="en-GB" sz="1500" u="sng"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Island 3</a:t>
            </a:r>
          </a:p>
          <a:p>
            <a:pPr algn="ctr">
              <a:lnSpc>
                <a:spcPts val="1700"/>
              </a:lnSpc>
              <a:spcBef>
                <a:spcPts val="400"/>
              </a:spcBef>
            </a:pPr>
            <a:r>
              <a:rPr lang="en-GB" sz="15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There are lots of trees on</a:t>
            </a:r>
          </a:p>
          <a:p>
            <a:pPr algn="ctr">
              <a:lnSpc>
                <a:spcPts val="1700"/>
              </a:lnSpc>
            </a:pPr>
            <a:r>
              <a:rPr lang="en-GB" sz="15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this island with insects hiding inside the bark and</a:t>
            </a:r>
          </a:p>
          <a:p>
            <a:pPr algn="ctr">
              <a:lnSpc>
                <a:spcPts val="1700"/>
              </a:lnSpc>
            </a:pPr>
            <a:r>
              <a:rPr lang="en-GB" sz="15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tree trunks.</a:t>
            </a:r>
          </a:p>
          <a:p>
            <a:pPr algn="ctr">
              <a:lnSpc>
                <a:spcPts val="1700"/>
              </a:lnSpc>
              <a:spcBef>
                <a:spcPts val="400"/>
              </a:spcBef>
            </a:pPr>
            <a:r>
              <a:rPr lang="en-GB" sz="15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Food: kitchen rolls (cut into selection of sizes) taped together, or tall plastic pots filled with wool. Bark with raisins pushed inside.</a:t>
            </a:r>
          </a:p>
        </p:txBody>
      </p:sp>
      <p:sp>
        <p:nvSpPr>
          <p:cNvPr id="9" name="TextBox 8">
            <a:extLst>
              <a:ext uri="{FF2B5EF4-FFF2-40B4-BE49-F238E27FC236}">
                <a16:creationId xmlns:a16="http://schemas.microsoft.com/office/drawing/2014/main" id="{49AFAEBB-7E93-F642-A085-5D0E94F1751D}"/>
              </a:ext>
            </a:extLst>
          </p:cNvPr>
          <p:cNvSpPr txBox="1"/>
          <p:nvPr/>
        </p:nvSpPr>
        <p:spPr>
          <a:xfrm>
            <a:off x="8939284" y="3966388"/>
            <a:ext cx="2160176" cy="1558806"/>
          </a:xfrm>
          <a:prstGeom prst="rect">
            <a:avLst/>
          </a:prstGeom>
          <a:noFill/>
        </p:spPr>
        <p:txBody>
          <a:bodyPr wrap="square" lIns="0" tIns="0" rIns="0" bIns="0" rtlCol="0" anchor="t" anchorCtr="0">
            <a:noAutofit/>
          </a:bodyPr>
          <a:lstStyle/>
          <a:p>
            <a:pPr algn="ctr">
              <a:lnSpc>
                <a:spcPts val="1700"/>
              </a:lnSpc>
              <a:spcBef>
                <a:spcPts val="400"/>
              </a:spcBef>
            </a:pPr>
            <a:r>
              <a:rPr lang="en-GB" sz="1500" u="sng"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Island 4</a:t>
            </a:r>
          </a:p>
          <a:p>
            <a:pPr algn="ctr">
              <a:lnSpc>
                <a:spcPts val="1700"/>
              </a:lnSpc>
              <a:spcBef>
                <a:spcPts val="400"/>
              </a:spcBef>
            </a:pPr>
            <a:r>
              <a:rPr lang="en-GB" sz="15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There are lots of shrubs and flowers on this island. They are full of insects.</a:t>
            </a:r>
          </a:p>
          <a:p>
            <a:pPr algn="ctr">
              <a:lnSpc>
                <a:spcPts val="1700"/>
              </a:lnSpc>
              <a:spcBef>
                <a:spcPts val="400"/>
              </a:spcBef>
            </a:pPr>
            <a:r>
              <a:rPr lang="en-GB" sz="15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Food: Flower heads</a:t>
            </a:r>
          </a:p>
          <a:p>
            <a:pPr algn="ctr">
              <a:lnSpc>
                <a:spcPts val="1700"/>
              </a:lnSpc>
            </a:pPr>
            <a:r>
              <a:rPr lang="en-GB" sz="15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(pot </a:t>
            </a:r>
            <a:r>
              <a:rPr lang="en-GB" sz="1500" dirty="0" err="1">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pourri</a:t>
            </a:r>
            <a:r>
              <a:rPr lang="en-GB" sz="15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and leaves.</a:t>
            </a:r>
          </a:p>
        </p:txBody>
      </p:sp>
      <p:pic>
        <p:nvPicPr>
          <p:cNvPr id="10" name="Picture 9">
            <a:extLst>
              <a:ext uri="{FF2B5EF4-FFF2-40B4-BE49-F238E27FC236}">
                <a16:creationId xmlns:a16="http://schemas.microsoft.com/office/drawing/2014/main" id="{3DCF2052-774D-BB4D-A1A8-493B1480054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0496300" y="2741621"/>
            <a:ext cx="558781" cy="581132"/>
          </a:xfrm>
          <a:prstGeom prst="rect">
            <a:avLst/>
          </a:prstGeom>
        </p:spPr>
      </p:pic>
      <p:pic>
        <p:nvPicPr>
          <p:cNvPr id="11" name="Picture 10" descr="Logo&#10;&#10;Description automatically generated">
            <a:extLst>
              <a:ext uri="{FF2B5EF4-FFF2-40B4-BE49-F238E27FC236}">
                <a16:creationId xmlns:a16="http://schemas.microsoft.com/office/drawing/2014/main" id="{07018817-F8A9-E743-843C-492B9D3B29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5387" y="2717692"/>
            <a:ext cx="463364" cy="629831"/>
          </a:xfrm>
          <a:prstGeom prst="rect">
            <a:avLst/>
          </a:prstGeom>
        </p:spPr>
      </p:pic>
      <p:pic>
        <p:nvPicPr>
          <p:cNvPr id="12" name="Picture 11" descr="A close-up of a skeleton&#10;&#10;Description automatically generated with medium confidence">
            <a:extLst>
              <a:ext uri="{FF2B5EF4-FFF2-40B4-BE49-F238E27FC236}">
                <a16:creationId xmlns:a16="http://schemas.microsoft.com/office/drawing/2014/main" id="{87B450A0-4F28-014B-8EED-441B08BE6C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76188" y="2671858"/>
            <a:ext cx="706028" cy="690925"/>
          </a:xfrm>
          <a:prstGeom prst="rect">
            <a:avLst/>
          </a:prstGeom>
        </p:spPr>
      </p:pic>
      <p:pic>
        <p:nvPicPr>
          <p:cNvPr id="13" name="Picture 12" descr="Logo&#10;&#10;Description automatically generated with medium confidence">
            <a:extLst>
              <a:ext uri="{FF2B5EF4-FFF2-40B4-BE49-F238E27FC236}">
                <a16:creationId xmlns:a16="http://schemas.microsoft.com/office/drawing/2014/main" id="{0986B915-F8F1-0B42-8D9B-F8F21365B9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46158" y="2654451"/>
            <a:ext cx="808609" cy="781198"/>
          </a:xfrm>
          <a:prstGeom prst="rect">
            <a:avLst/>
          </a:prstGeom>
        </p:spPr>
      </p:pic>
      <p:pic>
        <p:nvPicPr>
          <p:cNvPr id="14" name="Picture 13" descr="A picture containing text, vector graphics, plant&#10;&#10;Description automatically generated">
            <a:extLst>
              <a:ext uri="{FF2B5EF4-FFF2-40B4-BE49-F238E27FC236}">
                <a16:creationId xmlns:a16="http://schemas.microsoft.com/office/drawing/2014/main" id="{E1CE93C3-3353-2B43-BCB6-7072AE0FED7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1509" y="1987104"/>
            <a:ext cx="1722642" cy="1838376"/>
          </a:xfrm>
          <a:prstGeom prst="rect">
            <a:avLst/>
          </a:prstGeom>
        </p:spPr>
      </p:pic>
      <p:pic>
        <p:nvPicPr>
          <p:cNvPr id="15" name="Picture 14" descr="A picture containing text, vector graphics, plant&#10;&#10;Description automatically generated">
            <a:extLst>
              <a:ext uri="{FF2B5EF4-FFF2-40B4-BE49-F238E27FC236}">
                <a16:creationId xmlns:a16="http://schemas.microsoft.com/office/drawing/2014/main" id="{CA94F24F-8633-BB42-A331-FA61207F49F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89569" y="1987104"/>
            <a:ext cx="1722642" cy="1838376"/>
          </a:xfrm>
          <a:prstGeom prst="rect">
            <a:avLst/>
          </a:prstGeom>
        </p:spPr>
      </p:pic>
      <p:pic>
        <p:nvPicPr>
          <p:cNvPr id="16" name="Picture 15" descr="A picture containing text, vector graphics, plant&#10;&#10;Description automatically generated">
            <a:extLst>
              <a:ext uri="{FF2B5EF4-FFF2-40B4-BE49-F238E27FC236}">
                <a16:creationId xmlns:a16="http://schemas.microsoft.com/office/drawing/2014/main" id="{4084D6AC-CE26-BF48-88DA-645F1803571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67629" y="1987104"/>
            <a:ext cx="1722642" cy="1838376"/>
          </a:xfrm>
          <a:prstGeom prst="rect">
            <a:avLst/>
          </a:prstGeom>
        </p:spPr>
      </p:pic>
      <p:pic>
        <p:nvPicPr>
          <p:cNvPr id="17" name="Picture 16" descr="A picture containing text, vector graphics, plant&#10;&#10;Description automatically generated">
            <a:extLst>
              <a:ext uri="{FF2B5EF4-FFF2-40B4-BE49-F238E27FC236}">
                <a16:creationId xmlns:a16="http://schemas.microsoft.com/office/drawing/2014/main" id="{704D211E-D15C-4A44-ADBD-3A6C5D008D6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045689" y="1987104"/>
            <a:ext cx="1722642" cy="1838376"/>
          </a:xfrm>
          <a:prstGeom prst="rect">
            <a:avLst/>
          </a:prstGeom>
        </p:spPr>
      </p:pic>
      <p:sp>
        <p:nvSpPr>
          <p:cNvPr id="18" name="Rectangle 17">
            <a:extLst>
              <a:ext uri="{FF2B5EF4-FFF2-40B4-BE49-F238E27FC236}">
                <a16:creationId xmlns:a16="http://schemas.microsoft.com/office/drawing/2014/main" id="{BD2F414B-E73D-9E4A-811F-FC7EC16986B4}"/>
              </a:ext>
            </a:extLst>
          </p:cNvPr>
          <p:cNvSpPr/>
          <p:nvPr/>
        </p:nvSpPr>
        <p:spPr>
          <a:xfrm>
            <a:off x="2369006" y="2653690"/>
            <a:ext cx="735213" cy="735213"/>
          </a:xfrm>
          <a:prstGeom prst="rect">
            <a:avLst/>
          </a:prstGeom>
          <a:no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C79CFD3-30BD-1143-955E-1C30AAB5B3CC}"/>
              </a:ext>
            </a:extLst>
          </p:cNvPr>
          <p:cNvSpPr/>
          <p:nvPr/>
        </p:nvSpPr>
        <p:spPr>
          <a:xfrm>
            <a:off x="5062886" y="2653690"/>
            <a:ext cx="735213" cy="735213"/>
          </a:xfrm>
          <a:prstGeom prst="rect">
            <a:avLst/>
          </a:prstGeom>
          <a:no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35CB407-0ACF-EC44-9783-BEC9E0E371C0}"/>
              </a:ext>
            </a:extLst>
          </p:cNvPr>
          <p:cNvSpPr/>
          <p:nvPr/>
        </p:nvSpPr>
        <p:spPr>
          <a:xfrm>
            <a:off x="7753943" y="2653690"/>
            <a:ext cx="735213" cy="735213"/>
          </a:xfrm>
          <a:prstGeom prst="rect">
            <a:avLst/>
          </a:prstGeom>
          <a:no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2176E8A-A73A-A54C-A226-68027CEF9645}"/>
              </a:ext>
            </a:extLst>
          </p:cNvPr>
          <p:cNvSpPr/>
          <p:nvPr/>
        </p:nvSpPr>
        <p:spPr>
          <a:xfrm>
            <a:off x="10419610" y="2653690"/>
            <a:ext cx="735213" cy="735213"/>
          </a:xfrm>
          <a:prstGeom prst="rect">
            <a:avLst/>
          </a:prstGeom>
          <a:noFill/>
          <a:ln w="25400">
            <a:solidFill>
              <a:srgbClr val="951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8040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8" grpId="0" animBg="1"/>
      <p:bldP spid="19" grpId="0" animBg="1"/>
      <p:bldP spid="20"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F37D1A5-6AB5-DB48-A782-1CC96630D842}"/>
              </a:ext>
            </a:extLst>
          </p:cNvPr>
          <p:cNvSpPr txBox="1"/>
          <p:nvPr/>
        </p:nvSpPr>
        <p:spPr>
          <a:xfrm>
            <a:off x="6456363" y="2202505"/>
            <a:ext cx="4259479" cy="2436870"/>
          </a:xfrm>
          <a:prstGeom prst="rect">
            <a:avLst/>
          </a:prstGeom>
          <a:noFill/>
        </p:spPr>
        <p:txBody>
          <a:bodyPr wrap="square" lIns="0" tIns="0" rIns="0" bIns="0" rtlCol="0" anchor="ctr">
            <a:noAutofit/>
          </a:bodyPr>
          <a:lstStyle/>
          <a:p>
            <a:pPr>
              <a:spcBef>
                <a:spcPts val="1200"/>
              </a:spcBef>
            </a:pPr>
            <a:r>
              <a:rPr lang="en-GB" sz="21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Darwin noticed the finches had different shaped beaks. We will use different objects to represent their beaks.</a:t>
            </a:r>
          </a:p>
          <a:p>
            <a:pPr>
              <a:spcBef>
                <a:spcPts val="1200"/>
              </a:spcBef>
            </a:pPr>
            <a:r>
              <a:rPr lang="en-GB" sz="21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Which beaks do you think will</a:t>
            </a:r>
          </a:p>
          <a:p>
            <a:r>
              <a:rPr lang="en-GB" sz="21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be best for eating the</a:t>
            </a:r>
          </a:p>
          <a:p>
            <a:r>
              <a:rPr lang="en-GB" sz="21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different foods?</a:t>
            </a:r>
          </a:p>
          <a:p>
            <a:pPr>
              <a:spcBef>
                <a:spcPts val="1200"/>
              </a:spcBef>
            </a:pPr>
            <a:r>
              <a:rPr lang="en-GB" sz="21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Let’s investigate this! </a:t>
            </a:r>
            <a:endParaRPr lang="en-GB" sz="2100"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4" name="Picture 6">
            <a:extLst>
              <a:ext uri="{FF2B5EF4-FFF2-40B4-BE49-F238E27FC236}">
                <a16:creationId xmlns:a16="http://schemas.microsoft.com/office/drawing/2014/main" id="{42FE9B26-FFC9-464C-8111-BFAFAE33E8F4}"/>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0090" r="13196"/>
          <a:stretch/>
        </p:blipFill>
        <p:spPr bwMode="auto">
          <a:xfrm>
            <a:off x="3630304" y="4548693"/>
            <a:ext cx="1665028" cy="144696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a16="http://schemas.microsoft.com/office/drawing/2014/main" id="{708FD065-4B35-9043-A773-8C0DDAA409B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3512363" y="2166017"/>
            <a:ext cx="2119679" cy="144815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a:extLst>
              <a:ext uri="{FF2B5EF4-FFF2-40B4-BE49-F238E27FC236}">
                <a16:creationId xmlns:a16="http://schemas.microsoft.com/office/drawing/2014/main" id="{21822047-3B7D-E24F-B168-975D7B0660A5}"/>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692" r="66460"/>
          <a:stretch/>
        </p:blipFill>
        <p:spPr bwMode="auto">
          <a:xfrm rot="16200000">
            <a:off x="4169719" y="3154591"/>
            <a:ext cx="805580" cy="195319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a:extLst>
              <a:ext uri="{FF2B5EF4-FFF2-40B4-BE49-F238E27FC236}">
                <a16:creationId xmlns:a16="http://schemas.microsoft.com/office/drawing/2014/main" id="{4CC6D602-0E55-384B-A1AD-0D476D4EB30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3845458" y="930699"/>
            <a:ext cx="1670674" cy="111378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BEA37AD4-F8B8-E946-8812-3C008EBD0CEE}"/>
              </a:ext>
            </a:extLst>
          </p:cNvPr>
          <p:cNvPicPr>
            <a:picLocks noChangeAspect="1"/>
          </p:cNvPicPr>
          <p:nvPr/>
        </p:nvPicPr>
        <p:blipFill>
          <a:blip r:embed="rId6"/>
          <a:stretch>
            <a:fillRect/>
          </a:stretch>
        </p:blipFill>
        <p:spPr>
          <a:xfrm flipH="1">
            <a:off x="1687131" y="800235"/>
            <a:ext cx="1526702" cy="1322673"/>
          </a:xfrm>
          <a:prstGeom prst="rect">
            <a:avLst/>
          </a:prstGeom>
        </p:spPr>
      </p:pic>
      <p:pic>
        <p:nvPicPr>
          <p:cNvPr id="10" name="Picture 9">
            <a:extLst>
              <a:ext uri="{FF2B5EF4-FFF2-40B4-BE49-F238E27FC236}">
                <a16:creationId xmlns:a16="http://schemas.microsoft.com/office/drawing/2014/main" id="{E2171342-A198-BF46-BB49-2696BC4BF040}"/>
              </a:ext>
            </a:extLst>
          </p:cNvPr>
          <p:cNvPicPr>
            <a:picLocks noChangeAspect="1"/>
          </p:cNvPicPr>
          <p:nvPr/>
        </p:nvPicPr>
        <p:blipFill>
          <a:blip r:embed="rId7"/>
          <a:stretch>
            <a:fillRect/>
          </a:stretch>
        </p:blipFill>
        <p:spPr>
          <a:xfrm flipH="1">
            <a:off x="1529415" y="2243436"/>
            <a:ext cx="1684418" cy="1230017"/>
          </a:xfrm>
          <a:prstGeom prst="rect">
            <a:avLst/>
          </a:prstGeom>
        </p:spPr>
      </p:pic>
      <p:pic>
        <p:nvPicPr>
          <p:cNvPr id="11" name="Picture 10">
            <a:extLst>
              <a:ext uri="{FF2B5EF4-FFF2-40B4-BE49-F238E27FC236}">
                <a16:creationId xmlns:a16="http://schemas.microsoft.com/office/drawing/2014/main" id="{31C9A8A7-CD01-4745-82CF-DCAAFCDF8876}"/>
              </a:ext>
            </a:extLst>
          </p:cNvPr>
          <p:cNvPicPr>
            <a:picLocks noChangeAspect="1"/>
          </p:cNvPicPr>
          <p:nvPr/>
        </p:nvPicPr>
        <p:blipFill>
          <a:blip r:embed="rId8"/>
          <a:stretch>
            <a:fillRect/>
          </a:stretch>
        </p:blipFill>
        <p:spPr>
          <a:xfrm flipH="1">
            <a:off x="1431312" y="3611220"/>
            <a:ext cx="1815630" cy="1110030"/>
          </a:xfrm>
          <a:prstGeom prst="rect">
            <a:avLst/>
          </a:prstGeom>
        </p:spPr>
      </p:pic>
      <p:pic>
        <p:nvPicPr>
          <p:cNvPr id="12" name="Picture 11">
            <a:extLst>
              <a:ext uri="{FF2B5EF4-FFF2-40B4-BE49-F238E27FC236}">
                <a16:creationId xmlns:a16="http://schemas.microsoft.com/office/drawing/2014/main" id="{78EA9617-E2BB-0746-BC1D-EE0E2424DE2C}"/>
              </a:ext>
            </a:extLst>
          </p:cNvPr>
          <p:cNvPicPr>
            <a:picLocks noChangeAspect="1"/>
          </p:cNvPicPr>
          <p:nvPr/>
        </p:nvPicPr>
        <p:blipFill>
          <a:blip r:embed="rId9"/>
          <a:stretch>
            <a:fillRect/>
          </a:stretch>
        </p:blipFill>
        <p:spPr>
          <a:xfrm flipH="1">
            <a:off x="1638141" y="4908494"/>
            <a:ext cx="1534748" cy="946810"/>
          </a:xfrm>
          <a:prstGeom prst="rect">
            <a:avLst/>
          </a:prstGeom>
        </p:spPr>
      </p:pic>
    </p:spTree>
    <p:extLst>
      <p:ext uri="{BB962C8B-B14F-4D97-AF65-F5344CB8AC3E}">
        <p14:creationId xmlns:p14="http://schemas.microsoft.com/office/powerpoint/2010/main" val="2698737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ircle&#10;&#10;Description automatically generated with medium confidence">
            <a:extLst>
              <a:ext uri="{FF2B5EF4-FFF2-40B4-BE49-F238E27FC236}">
                <a16:creationId xmlns:a16="http://schemas.microsoft.com/office/drawing/2014/main" id="{A0D0D6CF-ED77-6549-BBE3-9B97C91262EC}"/>
              </a:ext>
            </a:extLst>
          </p:cNvPr>
          <p:cNvPicPr>
            <a:picLocks noChangeAspect="1"/>
          </p:cNvPicPr>
          <p:nvPr/>
        </p:nvPicPr>
        <p:blipFill>
          <a:blip r:embed="rId4">
            <a:alphaModFix/>
          </a:blip>
          <a:stretch>
            <a:fillRect/>
          </a:stretch>
        </p:blipFill>
        <p:spPr>
          <a:xfrm>
            <a:off x="9309179" y="3970661"/>
            <a:ext cx="1946814" cy="2140476"/>
          </a:xfrm>
          <a:prstGeom prst="rect">
            <a:avLst/>
          </a:prstGeom>
        </p:spPr>
      </p:pic>
      <p:sp>
        <p:nvSpPr>
          <p:cNvPr id="5" name="Oval 4">
            <a:extLst>
              <a:ext uri="{FF2B5EF4-FFF2-40B4-BE49-F238E27FC236}">
                <a16:creationId xmlns:a16="http://schemas.microsoft.com/office/drawing/2014/main" id="{B5B179D5-E210-7246-BA44-0A994B5CFC8E}"/>
              </a:ext>
            </a:extLst>
          </p:cNvPr>
          <p:cNvSpPr/>
          <p:nvPr/>
        </p:nvSpPr>
        <p:spPr>
          <a:xfrm>
            <a:off x="9838124" y="4687093"/>
            <a:ext cx="843273" cy="843273"/>
          </a:xfrm>
          <a:prstGeom prst="ellipse">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1 mins">
            <a:extLst>
              <a:ext uri="{FF2B5EF4-FFF2-40B4-BE49-F238E27FC236}">
                <a16:creationId xmlns:a16="http://schemas.microsoft.com/office/drawing/2014/main" id="{0659DD37-B782-5340-8BE1-A4D7899FFB1E}"/>
              </a:ext>
            </a:extLst>
          </p:cNvPr>
          <p:cNvSpPr/>
          <p:nvPr/>
        </p:nvSpPr>
        <p:spPr>
          <a:xfrm>
            <a:off x="10010491" y="4859460"/>
            <a:ext cx="498538" cy="4985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340"/>
              </a:lnSpc>
            </a:pPr>
            <a:r>
              <a:rPr lang="en-US" sz="1300" b="1" dirty="0">
                <a:solidFill>
                  <a:srgbClr val="951B81"/>
                </a:solidFill>
                <a:latin typeface="Comic Sans MS" panose="030F0902030302020204" pitchFamily="66" charset="0"/>
              </a:rPr>
              <a:t>1 mins</a:t>
            </a:r>
          </a:p>
        </p:txBody>
      </p:sp>
      <p:sp>
        <p:nvSpPr>
          <p:cNvPr id="8" name="Subtitle 2">
            <a:extLst>
              <a:ext uri="{FF2B5EF4-FFF2-40B4-BE49-F238E27FC236}">
                <a16:creationId xmlns:a16="http://schemas.microsoft.com/office/drawing/2014/main" id="{523794B9-C3A5-4448-A576-BDF9F40114A9}"/>
              </a:ext>
            </a:extLst>
          </p:cNvPr>
          <p:cNvSpPr txBox="1">
            <a:spLocks/>
          </p:cNvSpPr>
          <p:nvPr/>
        </p:nvSpPr>
        <p:spPr>
          <a:xfrm>
            <a:off x="4740891" y="1465315"/>
            <a:ext cx="6646437" cy="4614643"/>
          </a:xfrm>
          <a:prstGeom prst="rect">
            <a:avLst/>
          </a:prstGeom>
        </p:spPr>
        <p:txBody>
          <a:bodyPr lIns="0" tIns="0" rIns="0" bIns="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600"/>
              </a:spcBef>
              <a:buClr>
                <a:srgbClr val="951B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Which island are you on?</a:t>
            </a:r>
          </a:p>
          <a:p>
            <a:pPr marL="0">
              <a:lnSpc>
                <a:spcPct val="100000"/>
              </a:lnSpc>
              <a:spcBef>
                <a:spcPts val="600"/>
              </a:spcBef>
              <a:buClr>
                <a:srgbClr val="951B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What is the food?</a:t>
            </a:r>
          </a:p>
          <a:p>
            <a:pPr marL="0">
              <a:lnSpc>
                <a:spcPct val="100000"/>
              </a:lnSpc>
              <a:spcBef>
                <a:spcPts val="600"/>
              </a:spcBef>
              <a:buClr>
                <a:srgbClr val="951B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How many types of each finch (beak) are there?</a:t>
            </a:r>
          </a:p>
          <a:p>
            <a:pPr marL="0">
              <a:lnSpc>
                <a:spcPct val="100000"/>
              </a:lnSpc>
              <a:spcBef>
                <a:spcPts val="600"/>
              </a:spcBef>
              <a:buClr>
                <a:srgbClr val="951B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How can we make sure it is a fair test?</a:t>
            </a:r>
          </a:p>
          <a:p>
            <a:pPr marL="0">
              <a:lnSpc>
                <a:spcPct val="100000"/>
              </a:lnSpc>
              <a:spcBef>
                <a:spcPts val="600"/>
              </a:spcBef>
              <a:buClr>
                <a:srgbClr val="951B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What is your hypothesis? </a:t>
            </a:r>
          </a:p>
          <a:p>
            <a:pPr marL="0">
              <a:lnSpc>
                <a:spcPct val="100000"/>
              </a:lnSpc>
              <a:spcBef>
                <a:spcPts val="600"/>
              </a:spcBef>
              <a:buClr>
                <a:srgbClr val="951B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Which finch (beak) will get</a:t>
            </a:r>
            <a:r>
              <a:rPr lang="en-GB"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the most</a:t>
            </a:r>
          </a:p>
          <a:p>
            <a:pPr marL="252000" indent="0">
              <a:lnSpc>
                <a:spcPct val="100000"/>
              </a:lnSpc>
              <a:spcBef>
                <a:spcPts val="0"/>
              </a:spcBef>
              <a:buClr>
                <a:srgbClr val="951B81"/>
              </a:buClr>
              <a:buNone/>
            </a:pPr>
            <a:r>
              <a:rPr lang="en-GB"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food and survive?       </a:t>
            </a:r>
          </a:p>
          <a:p>
            <a:pPr marL="0">
              <a:lnSpc>
                <a:spcPct val="100000"/>
              </a:lnSpc>
              <a:spcBef>
                <a:spcPts val="600"/>
              </a:spcBef>
              <a:buClr>
                <a:srgbClr val="951B81"/>
              </a:buClr>
            </a:pPr>
            <a:r>
              <a:rPr lang="en-GB"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Which finch (beak) will get the least</a:t>
            </a:r>
          </a:p>
          <a:p>
            <a:pPr marL="252000" indent="0">
              <a:lnSpc>
                <a:spcPct val="100000"/>
              </a:lnSpc>
              <a:spcBef>
                <a:spcPts val="0"/>
              </a:spcBef>
              <a:buClr>
                <a:srgbClr val="951B81"/>
              </a:buClr>
              <a:buNone/>
            </a:pPr>
            <a:r>
              <a:rPr lang="en-GB"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food and starve?</a:t>
            </a:r>
          </a:p>
          <a:p>
            <a:pPr marL="0" indent="0">
              <a:spcBef>
                <a:spcPts val="2000"/>
              </a:spcBef>
              <a:buNone/>
            </a:pPr>
            <a:r>
              <a:rPr lang="en-GB"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Food in the middle. Beaks at the ready!</a:t>
            </a:r>
          </a:p>
          <a:p>
            <a:pPr marL="0" indent="0">
              <a:spcBef>
                <a:spcPts val="400"/>
              </a:spcBef>
              <a:buNone/>
            </a:pPr>
            <a:r>
              <a:rPr lang="en-GB"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You have 1 minutes to collect as much</a:t>
            </a:r>
          </a:p>
          <a:p>
            <a:pPr marL="0" indent="0">
              <a:spcBef>
                <a:spcPts val="400"/>
              </a:spcBef>
              <a:buNone/>
            </a:pPr>
            <a:r>
              <a:rPr lang="en-GB"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food as possible!                  </a:t>
            </a:r>
            <a:endPar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endParaRPr>
          </a:p>
        </p:txBody>
      </p:sp>
      <p:sp>
        <p:nvSpPr>
          <p:cNvPr id="9" name="Subtitle 2">
            <a:extLst>
              <a:ext uri="{FF2B5EF4-FFF2-40B4-BE49-F238E27FC236}">
                <a16:creationId xmlns:a16="http://schemas.microsoft.com/office/drawing/2014/main" id="{61DFA94C-5267-B44D-85D4-3C15DF85FAFE}"/>
              </a:ext>
            </a:extLst>
          </p:cNvPr>
          <p:cNvSpPr txBox="1">
            <a:spLocks/>
          </p:cNvSpPr>
          <p:nvPr/>
        </p:nvSpPr>
        <p:spPr>
          <a:xfrm>
            <a:off x="5217" y="68392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951B81"/>
                </a:solidFill>
                <a:latin typeface="Comic Sans MS" panose="030F0902030302020204" pitchFamily="66" charset="0"/>
                <a:cs typeface="Arial" panose="020B0604020202020204" pitchFamily="34" charset="0"/>
              </a:rPr>
              <a:t>Battle of the Beaks! – Round 1</a:t>
            </a:r>
          </a:p>
        </p:txBody>
      </p:sp>
      <p:sp>
        <p:nvSpPr>
          <p:cNvPr id="13" name="Rectangle 12">
            <a:extLst>
              <a:ext uri="{FF2B5EF4-FFF2-40B4-BE49-F238E27FC236}">
                <a16:creationId xmlns:a16="http://schemas.microsoft.com/office/drawing/2014/main" id="{883BD63F-AA06-2347-91B2-BADA143D4BCA}"/>
              </a:ext>
            </a:extLst>
          </p:cNvPr>
          <p:cNvSpPr/>
          <p:nvPr/>
        </p:nvSpPr>
        <p:spPr>
          <a:xfrm>
            <a:off x="1286237" y="1401247"/>
            <a:ext cx="2931893" cy="276999"/>
          </a:xfrm>
          <a:prstGeom prst="rect">
            <a:avLst/>
          </a:prstGeom>
        </p:spPr>
        <p:txBody>
          <a:bodyPr wrap="none" lIns="0" tIns="0" rIns="0" bIns="0">
            <a:spAutoFit/>
          </a:bodyPr>
          <a:lstStyle/>
          <a:p>
            <a:pPr>
              <a:spcBef>
                <a:spcPts val="600"/>
              </a:spcBef>
            </a:pPr>
            <a:r>
              <a:rPr lang="en-US"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Let’s fill in our worksheets</a:t>
            </a:r>
          </a:p>
        </p:txBody>
      </p:sp>
      <p:grpSp>
        <p:nvGrpSpPr>
          <p:cNvPr id="19" name="Group 18">
            <a:extLst>
              <a:ext uri="{FF2B5EF4-FFF2-40B4-BE49-F238E27FC236}">
                <a16:creationId xmlns:a16="http://schemas.microsoft.com/office/drawing/2014/main" id="{FD6F3180-17D8-74F4-1657-5D75D85609F4}"/>
              </a:ext>
            </a:extLst>
          </p:cNvPr>
          <p:cNvGrpSpPr/>
          <p:nvPr/>
        </p:nvGrpSpPr>
        <p:grpSpPr>
          <a:xfrm>
            <a:off x="1282875" y="1856922"/>
            <a:ext cx="2997200" cy="4195028"/>
            <a:chOff x="1282875" y="1856922"/>
            <a:chExt cx="2997200" cy="4195028"/>
          </a:xfrm>
        </p:grpSpPr>
        <p:sp>
          <p:nvSpPr>
            <p:cNvPr id="15" name="Rectangle 14">
              <a:extLst>
                <a:ext uri="{FF2B5EF4-FFF2-40B4-BE49-F238E27FC236}">
                  <a16:creationId xmlns:a16="http://schemas.microsoft.com/office/drawing/2014/main" id="{FA34C7B7-4F55-BBE6-42AB-99E3B9CA40B6}"/>
                </a:ext>
              </a:extLst>
            </p:cNvPr>
            <p:cNvSpPr/>
            <p:nvPr/>
          </p:nvSpPr>
          <p:spPr>
            <a:xfrm>
              <a:off x="1282875" y="1856922"/>
              <a:ext cx="2997200" cy="4195028"/>
            </a:xfrm>
            <a:prstGeom prst="rect">
              <a:avLst/>
            </a:prstGeom>
            <a:solidFill>
              <a:schemeClr val="bg1"/>
            </a:solidFill>
            <a:ln>
              <a:solidFill>
                <a:schemeClr val="tx1">
                  <a:lumMod val="95000"/>
                  <a:lumOff val="5000"/>
                </a:schemeClr>
              </a:solidFill>
            </a:ln>
            <a:effectLst>
              <a:outerShdw blurRad="50800" dist="38100" dir="2700000" sx="101018" sy="101018"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B54504AA-FF62-6ED1-D9BD-E8B163BB61F2}"/>
                </a:ext>
              </a:extLst>
            </p:cNvPr>
            <p:cNvPicPr>
              <a:picLocks noChangeAspect="1"/>
            </p:cNvPicPr>
            <p:nvPr/>
          </p:nvPicPr>
          <p:blipFill>
            <a:blip r:embed="rId5"/>
            <a:stretch>
              <a:fillRect/>
            </a:stretch>
          </p:blipFill>
          <p:spPr>
            <a:xfrm>
              <a:off x="1345109" y="1904260"/>
              <a:ext cx="2872733" cy="4100352"/>
            </a:xfrm>
            <a:prstGeom prst="rect">
              <a:avLst/>
            </a:prstGeom>
          </p:spPr>
        </p:pic>
      </p:grpSp>
    </p:spTree>
    <p:extLst>
      <p:ext uri="{BB962C8B-B14F-4D97-AF65-F5344CB8AC3E}">
        <p14:creationId xmlns:p14="http://schemas.microsoft.com/office/powerpoint/2010/main" val="213285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60000"/>
                                        <p:tgtEl>
                                          <p:spTgt spid="5"/>
                                        </p:tgtEl>
                                      </p:cBhvr>
                                    </p:animEffect>
                                  </p:childTnLst>
                                </p:cTn>
                              </p:par>
                            </p:childTnLst>
                          </p:cTn>
                        </p:par>
                        <p:par>
                          <p:cTn id="8" fill="hold">
                            <p:stCondLst>
                              <p:cond delay="600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subTnLst>
                                    <p:audio>
                                      <p:cMediaNode>
                                        <p:cTn display="0" masterRel="sameClick">
                                          <p:stCondLst>
                                            <p:cond evt="begin" delay="0">
                                              <p:tn val="9"/>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B922504-EE45-0E40-B8D4-FE6B0081CE6F}"/>
              </a:ext>
            </a:extLst>
          </p:cNvPr>
          <p:cNvSpPr txBox="1">
            <a:spLocks/>
          </p:cNvSpPr>
          <p:nvPr/>
        </p:nvSpPr>
        <p:spPr>
          <a:xfrm>
            <a:off x="4740892" y="1361901"/>
            <a:ext cx="6316576" cy="4636169"/>
          </a:xfrm>
          <a:prstGeom prst="rect">
            <a:avLst/>
          </a:prstGeom>
        </p:spPr>
        <p:txBody>
          <a:bodyPr lIns="0" tIns="0" rIns="0" bIns="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Count the number of food items you have.</a:t>
            </a:r>
          </a:p>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Who ate the </a:t>
            </a:r>
            <a:r>
              <a:rPr lang="en-US" sz="18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most</a:t>
            </a: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food?</a:t>
            </a:r>
          </a:p>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Who ate the </a:t>
            </a:r>
            <a:r>
              <a:rPr lang="en-US" sz="18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least</a:t>
            </a: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food? </a:t>
            </a:r>
          </a:p>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 finch who ate the </a:t>
            </a:r>
            <a:r>
              <a:rPr lang="en-US" sz="18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least</a:t>
            </a: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food has starved and died. It cannot produce any offspring and cannot go through to the next round. </a:t>
            </a:r>
          </a:p>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Remove this beak from the experiment</a:t>
            </a:r>
          </a:p>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 finch who ate the </a:t>
            </a:r>
            <a:r>
              <a:rPr lang="en-US" sz="18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most</a:t>
            </a: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food has reproduced. </a:t>
            </a:r>
          </a:p>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Replace the finch who starved with the</a:t>
            </a:r>
          </a:p>
          <a:p>
            <a:pPr marL="252000" indent="0">
              <a:spcBef>
                <a:spcPts val="0"/>
              </a:spcBef>
              <a:buClr>
                <a:srgbClr val="951A81"/>
              </a:buClr>
              <a:buNone/>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finch who ate the most.</a:t>
            </a:r>
          </a:p>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How many of each finch are there</a:t>
            </a:r>
          </a:p>
          <a:p>
            <a:pPr marL="252000" indent="0">
              <a:spcBef>
                <a:spcPts val="0"/>
              </a:spcBef>
              <a:buClr>
                <a:srgbClr val="951A81"/>
              </a:buClr>
              <a:buNone/>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now on the island?</a:t>
            </a:r>
          </a:p>
          <a:p>
            <a:pPr marL="0" indent="0">
              <a:spcBef>
                <a:spcPts val="2000"/>
              </a:spcBef>
              <a:buClr>
                <a:srgbClr val="951A81"/>
              </a:buClr>
              <a:buNone/>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Return all the food to the middle.</a:t>
            </a:r>
          </a:p>
          <a:p>
            <a:pPr marL="0" indent="0">
              <a:spcBef>
                <a:spcPts val="0"/>
              </a:spcBef>
              <a:buClr>
                <a:srgbClr val="951A81"/>
              </a:buClr>
              <a:buNone/>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Beaks at the ready! You have </a:t>
            </a:r>
            <a:r>
              <a:rPr lang="en-GB"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1 minutes</a:t>
            </a:r>
          </a:p>
          <a:p>
            <a:pPr marL="0" indent="0">
              <a:spcBef>
                <a:spcPts val="0"/>
              </a:spcBef>
              <a:buClr>
                <a:srgbClr val="951A81"/>
              </a:buClr>
              <a:buNone/>
            </a:pPr>
            <a:r>
              <a:rPr lang="en-GB"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to collect as much food as possible!</a:t>
            </a:r>
          </a:p>
        </p:txBody>
      </p:sp>
      <p:sp>
        <p:nvSpPr>
          <p:cNvPr id="4" name="Subtitle 2">
            <a:extLst>
              <a:ext uri="{FF2B5EF4-FFF2-40B4-BE49-F238E27FC236}">
                <a16:creationId xmlns:a16="http://schemas.microsoft.com/office/drawing/2014/main" id="{021C4CBF-7415-9D44-B576-86B08F073707}"/>
              </a:ext>
            </a:extLst>
          </p:cNvPr>
          <p:cNvSpPr txBox="1">
            <a:spLocks/>
          </p:cNvSpPr>
          <p:nvPr/>
        </p:nvSpPr>
        <p:spPr>
          <a:xfrm>
            <a:off x="4837" y="67017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951B81"/>
                </a:solidFill>
                <a:latin typeface="Comic Sans MS" panose="030F0902030302020204" pitchFamily="66" charset="0"/>
                <a:cs typeface="Arial" panose="020B0604020202020204" pitchFamily="34" charset="0"/>
              </a:rPr>
              <a:t>The results! – Round 1</a:t>
            </a:r>
          </a:p>
        </p:txBody>
      </p:sp>
      <p:sp>
        <p:nvSpPr>
          <p:cNvPr id="9" name="Rectangle 8">
            <a:extLst>
              <a:ext uri="{FF2B5EF4-FFF2-40B4-BE49-F238E27FC236}">
                <a16:creationId xmlns:a16="http://schemas.microsoft.com/office/drawing/2014/main" id="{D2D40504-C913-5947-87F3-BD1821A5459D}"/>
              </a:ext>
            </a:extLst>
          </p:cNvPr>
          <p:cNvSpPr/>
          <p:nvPr/>
        </p:nvSpPr>
        <p:spPr>
          <a:xfrm>
            <a:off x="1286237" y="1401247"/>
            <a:ext cx="2931893" cy="276999"/>
          </a:xfrm>
          <a:prstGeom prst="rect">
            <a:avLst/>
          </a:prstGeom>
        </p:spPr>
        <p:txBody>
          <a:bodyPr wrap="none" lIns="0" tIns="0" rIns="0" bIns="0">
            <a:spAutoFit/>
          </a:bodyPr>
          <a:lstStyle/>
          <a:p>
            <a:pPr>
              <a:spcBef>
                <a:spcPts val="600"/>
              </a:spcBef>
            </a:pPr>
            <a:r>
              <a:rPr lang="en-US"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Let’s fill in our worksheets</a:t>
            </a:r>
          </a:p>
        </p:txBody>
      </p:sp>
      <p:grpSp>
        <p:nvGrpSpPr>
          <p:cNvPr id="12" name="Group 11">
            <a:extLst>
              <a:ext uri="{FF2B5EF4-FFF2-40B4-BE49-F238E27FC236}">
                <a16:creationId xmlns:a16="http://schemas.microsoft.com/office/drawing/2014/main" id="{9014BD22-1781-9070-DBD2-1565F3A3A66E}"/>
              </a:ext>
            </a:extLst>
          </p:cNvPr>
          <p:cNvGrpSpPr/>
          <p:nvPr/>
        </p:nvGrpSpPr>
        <p:grpSpPr>
          <a:xfrm>
            <a:off x="1282875" y="1856922"/>
            <a:ext cx="2997200" cy="4195028"/>
            <a:chOff x="1282875" y="1856922"/>
            <a:chExt cx="2997200" cy="4195028"/>
          </a:xfrm>
        </p:grpSpPr>
        <p:sp>
          <p:nvSpPr>
            <p:cNvPr id="13" name="Rectangle 12">
              <a:extLst>
                <a:ext uri="{FF2B5EF4-FFF2-40B4-BE49-F238E27FC236}">
                  <a16:creationId xmlns:a16="http://schemas.microsoft.com/office/drawing/2014/main" id="{A856918E-3684-4D62-4CF5-822FBB9F2EFB}"/>
                </a:ext>
              </a:extLst>
            </p:cNvPr>
            <p:cNvSpPr/>
            <p:nvPr/>
          </p:nvSpPr>
          <p:spPr>
            <a:xfrm>
              <a:off x="1282875" y="1856922"/>
              <a:ext cx="2997200" cy="4195028"/>
            </a:xfrm>
            <a:prstGeom prst="rect">
              <a:avLst/>
            </a:prstGeom>
            <a:solidFill>
              <a:schemeClr val="bg1"/>
            </a:solidFill>
            <a:ln>
              <a:solidFill>
                <a:schemeClr val="tx1">
                  <a:lumMod val="95000"/>
                  <a:lumOff val="5000"/>
                </a:schemeClr>
              </a:solidFill>
            </a:ln>
            <a:effectLst>
              <a:outerShdw blurRad="50800" dist="38100" dir="2700000" sx="101018" sy="101018"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B34A6F64-97B7-AE2C-CF48-BF72B39697F6}"/>
                </a:ext>
              </a:extLst>
            </p:cNvPr>
            <p:cNvPicPr>
              <a:picLocks noChangeAspect="1"/>
            </p:cNvPicPr>
            <p:nvPr/>
          </p:nvPicPr>
          <p:blipFill>
            <a:blip r:embed="rId4"/>
            <a:srcRect/>
            <a:stretch/>
          </p:blipFill>
          <p:spPr>
            <a:xfrm>
              <a:off x="1345110" y="1904260"/>
              <a:ext cx="2872731" cy="4100352"/>
            </a:xfrm>
            <a:prstGeom prst="rect">
              <a:avLst/>
            </a:prstGeom>
          </p:spPr>
        </p:pic>
      </p:grpSp>
      <p:pic>
        <p:nvPicPr>
          <p:cNvPr id="18" name="Picture 17" descr="Circle&#10;&#10;Description automatically generated with medium confidence">
            <a:extLst>
              <a:ext uri="{FF2B5EF4-FFF2-40B4-BE49-F238E27FC236}">
                <a16:creationId xmlns:a16="http://schemas.microsoft.com/office/drawing/2014/main" id="{08356507-89D3-4049-90D8-59184063D332}"/>
              </a:ext>
            </a:extLst>
          </p:cNvPr>
          <p:cNvPicPr>
            <a:picLocks noChangeAspect="1"/>
          </p:cNvPicPr>
          <p:nvPr/>
        </p:nvPicPr>
        <p:blipFill>
          <a:blip r:embed="rId5">
            <a:alphaModFix/>
          </a:blip>
          <a:stretch>
            <a:fillRect/>
          </a:stretch>
        </p:blipFill>
        <p:spPr>
          <a:xfrm>
            <a:off x="9309179" y="3970661"/>
            <a:ext cx="1946814" cy="2140476"/>
          </a:xfrm>
          <a:prstGeom prst="rect">
            <a:avLst/>
          </a:prstGeom>
        </p:spPr>
      </p:pic>
      <p:sp>
        <p:nvSpPr>
          <p:cNvPr id="19" name="Oval 18">
            <a:extLst>
              <a:ext uri="{FF2B5EF4-FFF2-40B4-BE49-F238E27FC236}">
                <a16:creationId xmlns:a16="http://schemas.microsoft.com/office/drawing/2014/main" id="{8117D892-F1A1-7F45-A9C4-DBC165C57533}"/>
              </a:ext>
            </a:extLst>
          </p:cNvPr>
          <p:cNvSpPr/>
          <p:nvPr/>
        </p:nvSpPr>
        <p:spPr>
          <a:xfrm>
            <a:off x="9838124" y="4687093"/>
            <a:ext cx="843273" cy="843273"/>
          </a:xfrm>
          <a:prstGeom prst="ellipse">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1 mins">
            <a:extLst>
              <a:ext uri="{FF2B5EF4-FFF2-40B4-BE49-F238E27FC236}">
                <a16:creationId xmlns:a16="http://schemas.microsoft.com/office/drawing/2014/main" id="{CFA01772-8FB8-CE49-8EE6-94A3506CB84E}"/>
              </a:ext>
            </a:extLst>
          </p:cNvPr>
          <p:cNvSpPr/>
          <p:nvPr/>
        </p:nvSpPr>
        <p:spPr>
          <a:xfrm>
            <a:off x="10010491" y="4859460"/>
            <a:ext cx="498538" cy="4985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340"/>
              </a:lnSpc>
            </a:pPr>
            <a:r>
              <a:rPr lang="en-US" sz="1300" b="1" dirty="0">
                <a:solidFill>
                  <a:srgbClr val="951B81"/>
                </a:solidFill>
                <a:latin typeface="Comic Sans MS" panose="030F0902030302020204" pitchFamily="66" charset="0"/>
              </a:rPr>
              <a:t>1 mins</a:t>
            </a:r>
          </a:p>
        </p:txBody>
      </p:sp>
    </p:spTree>
    <p:extLst>
      <p:ext uri="{BB962C8B-B14F-4D97-AF65-F5344CB8AC3E}">
        <p14:creationId xmlns:p14="http://schemas.microsoft.com/office/powerpoint/2010/main" val="3214826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60000"/>
                                        <p:tgtEl>
                                          <p:spTgt spid="19"/>
                                        </p:tgtEl>
                                      </p:cBhvr>
                                    </p:animEffect>
                                  </p:childTnLst>
                                </p:cTn>
                              </p:par>
                            </p:childTnLst>
                          </p:cTn>
                        </p:par>
                        <p:par>
                          <p:cTn id="8" fill="hold">
                            <p:stCondLst>
                              <p:cond delay="60000"/>
                            </p:stCondLst>
                            <p:childTnLst>
                              <p:par>
                                <p:cTn id="9" presetID="53" presetClass="entr" presetSubtype="16"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subTnLst>
                                    <p:audio>
                                      <p:cMediaNode>
                                        <p:cTn display="0" masterRel="sameClick">
                                          <p:stCondLst>
                                            <p:cond evt="begin" delay="0">
                                              <p:tn val="9"/>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FECD225-1AA2-FE46-99C9-8B8CFC0B21B0}"/>
              </a:ext>
            </a:extLst>
          </p:cNvPr>
          <p:cNvSpPr txBox="1">
            <a:spLocks/>
          </p:cNvSpPr>
          <p:nvPr/>
        </p:nvSpPr>
        <p:spPr>
          <a:xfrm>
            <a:off x="4740892" y="1343972"/>
            <a:ext cx="6316576" cy="4666178"/>
          </a:xfrm>
          <a:prstGeom prst="rect">
            <a:avLst/>
          </a:prstGeom>
        </p:spPr>
        <p:txBody>
          <a:bodyPr lIns="0" tIns="0" rIns="0" bIns="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Count the number of food items you have.</a:t>
            </a:r>
          </a:p>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Who ate the </a:t>
            </a:r>
            <a:r>
              <a:rPr lang="en-US" sz="18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most</a:t>
            </a: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food?</a:t>
            </a:r>
          </a:p>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Who ate the </a:t>
            </a:r>
            <a:r>
              <a:rPr lang="en-US" sz="18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least</a:t>
            </a: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food? </a:t>
            </a:r>
          </a:p>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 finch who ate the </a:t>
            </a:r>
            <a:r>
              <a:rPr lang="en-US" sz="1800" b="1" i="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least</a:t>
            </a: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food has starved and died. It cannot produce any offspring and cannot go through to the next round. </a:t>
            </a:r>
          </a:p>
          <a:p>
            <a:pPr>
              <a:spcBef>
                <a:spcPts val="600"/>
              </a:spcBef>
              <a:buClr>
                <a:srgbClr val="951A81"/>
              </a:buClr>
            </a:pPr>
            <a:r>
              <a:rPr lang="en-US" sz="18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Remove this beak from the experiment</a:t>
            </a:r>
          </a:p>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 finch who ate the most food has reproduced. </a:t>
            </a:r>
          </a:p>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Replace the finch who starved with the</a:t>
            </a:r>
          </a:p>
          <a:p>
            <a:pPr marL="252000" indent="0">
              <a:spcBef>
                <a:spcPts val="0"/>
              </a:spcBef>
              <a:buClr>
                <a:srgbClr val="951A81"/>
              </a:buClr>
              <a:buNone/>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finch who ate the most.</a:t>
            </a:r>
          </a:p>
          <a:p>
            <a:pPr>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How many of each finch are there</a:t>
            </a:r>
          </a:p>
          <a:p>
            <a:pPr marL="252000" indent="0">
              <a:spcBef>
                <a:spcPts val="0"/>
              </a:spcBef>
              <a:buClr>
                <a:srgbClr val="951A81"/>
              </a:buClr>
              <a:buNone/>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now on the island?</a:t>
            </a:r>
          </a:p>
          <a:p>
            <a:pPr marL="0" indent="0">
              <a:spcBef>
                <a:spcPts val="2000"/>
              </a:spcBef>
              <a:buClr>
                <a:srgbClr val="951A81"/>
              </a:buClr>
              <a:buNone/>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Return all the food to the middle.</a:t>
            </a:r>
          </a:p>
          <a:p>
            <a:pPr marL="0" indent="0">
              <a:spcBef>
                <a:spcPts val="0"/>
              </a:spcBef>
              <a:buClr>
                <a:srgbClr val="951A81"/>
              </a:buClr>
              <a:buNone/>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Beaks at the ready! You have </a:t>
            </a:r>
            <a:r>
              <a:rPr lang="en-GB"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1 minutes</a:t>
            </a:r>
          </a:p>
          <a:p>
            <a:pPr marL="0" indent="0">
              <a:spcBef>
                <a:spcPts val="0"/>
              </a:spcBef>
              <a:buClr>
                <a:srgbClr val="951A81"/>
              </a:buClr>
              <a:buNone/>
            </a:pPr>
            <a:r>
              <a:rPr lang="en-GB"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to collect as much food as possible!</a:t>
            </a:r>
          </a:p>
        </p:txBody>
      </p:sp>
      <p:sp>
        <p:nvSpPr>
          <p:cNvPr id="8" name="Subtitle 2">
            <a:extLst>
              <a:ext uri="{FF2B5EF4-FFF2-40B4-BE49-F238E27FC236}">
                <a16:creationId xmlns:a16="http://schemas.microsoft.com/office/drawing/2014/main" id="{1717483A-0D64-4441-A475-07673DC7DBC9}"/>
              </a:ext>
            </a:extLst>
          </p:cNvPr>
          <p:cNvSpPr txBox="1">
            <a:spLocks/>
          </p:cNvSpPr>
          <p:nvPr/>
        </p:nvSpPr>
        <p:spPr>
          <a:xfrm>
            <a:off x="4837" y="67017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951B81"/>
                </a:solidFill>
                <a:latin typeface="Comic Sans MS" panose="030F0902030302020204" pitchFamily="66" charset="0"/>
                <a:cs typeface="Arial" panose="020B0604020202020204" pitchFamily="34" charset="0"/>
              </a:rPr>
              <a:t>The results! – Round 2</a:t>
            </a:r>
          </a:p>
        </p:txBody>
      </p:sp>
      <p:sp>
        <p:nvSpPr>
          <p:cNvPr id="9" name="Rectangle 8">
            <a:extLst>
              <a:ext uri="{FF2B5EF4-FFF2-40B4-BE49-F238E27FC236}">
                <a16:creationId xmlns:a16="http://schemas.microsoft.com/office/drawing/2014/main" id="{0E2F5A6D-C342-9B4B-AF1D-6D99D0FDED2D}"/>
              </a:ext>
            </a:extLst>
          </p:cNvPr>
          <p:cNvSpPr/>
          <p:nvPr/>
        </p:nvSpPr>
        <p:spPr>
          <a:xfrm>
            <a:off x="1286237" y="1401247"/>
            <a:ext cx="2931893" cy="276999"/>
          </a:xfrm>
          <a:prstGeom prst="rect">
            <a:avLst/>
          </a:prstGeom>
        </p:spPr>
        <p:txBody>
          <a:bodyPr wrap="none" lIns="0" tIns="0" rIns="0" bIns="0">
            <a:spAutoFit/>
          </a:bodyPr>
          <a:lstStyle/>
          <a:p>
            <a:pPr>
              <a:spcBef>
                <a:spcPts val="600"/>
              </a:spcBef>
            </a:pPr>
            <a:r>
              <a:rPr lang="en-US"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Let’s fill in our worksheets</a:t>
            </a:r>
          </a:p>
        </p:txBody>
      </p:sp>
      <p:grpSp>
        <p:nvGrpSpPr>
          <p:cNvPr id="12" name="Group 11">
            <a:extLst>
              <a:ext uri="{FF2B5EF4-FFF2-40B4-BE49-F238E27FC236}">
                <a16:creationId xmlns:a16="http://schemas.microsoft.com/office/drawing/2014/main" id="{7AA45883-C058-F9AC-A271-81DFEA07C2A1}"/>
              </a:ext>
            </a:extLst>
          </p:cNvPr>
          <p:cNvGrpSpPr/>
          <p:nvPr/>
        </p:nvGrpSpPr>
        <p:grpSpPr>
          <a:xfrm>
            <a:off x="1282875" y="1856922"/>
            <a:ext cx="2997200" cy="4195028"/>
            <a:chOff x="1282875" y="1856922"/>
            <a:chExt cx="2997200" cy="4195028"/>
          </a:xfrm>
        </p:grpSpPr>
        <p:sp>
          <p:nvSpPr>
            <p:cNvPr id="13" name="Rectangle 12">
              <a:extLst>
                <a:ext uri="{FF2B5EF4-FFF2-40B4-BE49-F238E27FC236}">
                  <a16:creationId xmlns:a16="http://schemas.microsoft.com/office/drawing/2014/main" id="{F136855A-EB36-C534-3FDA-B80415BE2F9C}"/>
                </a:ext>
              </a:extLst>
            </p:cNvPr>
            <p:cNvSpPr/>
            <p:nvPr/>
          </p:nvSpPr>
          <p:spPr>
            <a:xfrm>
              <a:off x="1282875" y="1856922"/>
              <a:ext cx="2997200" cy="4195028"/>
            </a:xfrm>
            <a:prstGeom prst="rect">
              <a:avLst/>
            </a:prstGeom>
            <a:solidFill>
              <a:schemeClr val="bg1"/>
            </a:solidFill>
            <a:ln>
              <a:solidFill>
                <a:schemeClr val="tx1">
                  <a:lumMod val="95000"/>
                  <a:lumOff val="5000"/>
                </a:schemeClr>
              </a:solidFill>
            </a:ln>
            <a:effectLst>
              <a:outerShdw blurRad="50800" dist="38100" dir="2700000" sx="101018" sy="101018"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030E2B8F-28EC-335C-0DD7-FFF5522C8C2D}"/>
                </a:ext>
              </a:extLst>
            </p:cNvPr>
            <p:cNvPicPr>
              <a:picLocks noChangeAspect="1"/>
            </p:cNvPicPr>
            <p:nvPr/>
          </p:nvPicPr>
          <p:blipFill>
            <a:blip r:embed="rId4"/>
            <a:srcRect/>
            <a:stretch/>
          </p:blipFill>
          <p:spPr>
            <a:xfrm>
              <a:off x="1345110" y="1904260"/>
              <a:ext cx="2872731" cy="4100352"/>
            </a:xfrm>
            <a:prstGeom prst="rect">
              <a:avLst/>
            </a:prstGeom>
          </p:spPr>
        </p:pic>
      </p:grpSp>
      <p:pic>
        <p:nvPicPr>
          <p:cNvPr id="18" name="Picture 17" descr="Circle&#10;&#10;Description automatically generated with medium confidence">
            <a:extLst>
              <a:ext uri="{FF2B5EF4-FFF2-40B4-BE49-F238E27FC236}">
                <a16:creationId xmlns:a16="http://schemas.microsoft.com/office/drawing/2014/main" id="{6D9558E4-EC1D-ED41-A4F8-B3CCD05986CC}"/>
              </a:ext>
            </a:extLst>
          </p:cNvPr>
          <p:cNvPicPr>
            <a:picLocks noChangeAspect="1"/>
          </p:cNvPicPr>
          <p:nvPr/>
        </p:nvPicPr>
        <p:blipFill>
          <a:blip r:embed="rId5">
            <a:alphaModFix/>
          </a:blip>
          <a:stretch>
            <a:fillRect/>
          </a:stretch>
        </p:blipFill>
        <p:spPr>
          <a:xfrm>
            <a:off x="9309179" y="3970661"/>
            <a:ext cx="1946814" cy="2140476"/>
          </a:xfrm>
          <a:prstGeom prst="rect">
            <a:avLst/>
          </a:prstGeom>
        </p:spPr>
      </p:pic>
      <p:sp>
        <p:nvSpPr>
          <p:cNvPr id="19" name="Oval 18">
            <a:extLst>
              <a:ext uri="{FF2B5EF4-FFF2-40B4-BE49-F238E27FC236}">
                <a16:creationId xmlns:a16="http://schemas.microsoft.com/office/drawing/2014/main" id="{A2C99222-93D9-B748-91B0-989062AF87FE}"/>
              </a:ext>
            </a:extLst>
          </p:cNvPr>
          <p:cNvSpPr/>
          <p:nvPr/>
        </p:nvSpPr>
        <p:spPr>
          <a:xfrm>
            <a:off x="9838124" y="4687093"/>
            <a:ext cx="843273" cy="843273"/>
          </a:xfrm>
          <a:prstGeom prst="ellipse">
            <a:avLst/>
          </a:pr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1 mins">
            <a:extLst>
              <a:ext uri="{FF2B5EF4-FFF2-40B4-BE49-F238E27FC236}">
                <a16:creationId xmlns:a16="http://schemas.microsoft.com/office/drawing/2014/main" id="{9E897C97-2EA3-4249-A2EC-DC8CB8A60965}"/>
              </a:ext>
            </a:extLst>
          </p:cNvPr>
          <p:cNvSpPr/>
          <p:nvPr/>
        </p:nvSpPr>
        <p:spPr>
          <a:xfrm>
            <a:off x="10010491" y="4859460"/>
            <a:ext cx="498538" cy="4985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340"/>
              </a:lnSpc>
            </a:pPr>
            <a:r>
              <a:rPr lang="en-US" sz="1300" b="1" dirty="0">
                <a:solidFill>
                  <a:srgbClr val="951B81"/>
                </a:solidFill>
                <a:latin typeface="Comic Sans MS" panose="030F0902030302020204" pitchFamily="66" charset="0"/>
              </a:rPr>
              <a:t>1 mins</a:t>
            </a:r>
          </a:p>
        </p:txBody>
      </p:sp>
    </p:spTree>
    <p:extLst>
      <p:ext uri="{BB962C8B-B14F-4D97-AF65-F5344CB8AC3E}">
        <p14:creationId xmlns:p14="http://schemas.microsoft.com/office/powerpoint/2010/main" val="1164821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60000"/>
                                        <p:tgtEl>
                                          <p:spTgt spid="19"/>
                                        </p:tgtEl>
                                      </p:cBhvr>
                                    </p:animEffect>
                                  </p:childTnLst>
                                </p:cTn>
                              </p:par>
                            </p:childTnLst>
                          </p:cTn>
                        </p:par>
                        <p:par>
                          <p:cTn id="8" fill="hold">
                            <p:stCondLst>
                              <p:cond delay="60000"/>
                            </p:stCondLst>
                            <p:childTnLst>
                              <p:par>
                                <p:cTn id="9" presetID="53" presetClass="entr" presetSubtype="16"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subTnLst>
                                    <p:audio>
                                      <p:cMediaNode>
                                        <p:cTn display="0" masterRel="sameClick">
                                          <p:stCondLst>
                                            <p:cond evt="begin" delay="0">
                                              <p:tn val="9"/>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87876AC-F13C-A24E-85A7-12543121F55B}"/>
              </a:ext>
            </a:extLst>
          </p:cNvPr>
          <p:cNvSpPr txBox="1">
            <a:spLocks/>
          </p:cNvSpPr>
          <p:nvPr/>
        </p:nvSpPr>
        <p:spPr>
          <a:xfrm>
            <a:off x="4740892" y="1459832"/>
            <a:ext cx="5531821" cy="4652210"/>
          </a:xfrm>
          <a:prstGeom prst="rect">
            <a:avLst/>
          </a:prstGeom>
        </p:spPr>
        <p:txBody>
          <a:bodyPr lIns="0" tIns="0" rIns="0" bIns="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Count the number of food items you have.</a:t>
            </a:r>
          </a:p>
          <a:p>
            <a:pPr>
              <a:lnSpc>
                <a:spcPct val="100000"/>
              </a:lnSpc>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Who ate the most food?</a:t>
            </a:r>
          </a:p>
          <a:p>
            <a:pPr>
              <a:lnSpc>
                <a:spcPct val="100000"/>
              </a:lnSpc>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Who ate the least food? </a:t>
            </a:r>
          </a:p>
          <a:p>
            <a:pPr>
              <a:lnSpc>
                <a:spcPct val="100000"/>
              </a:lnSpc>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 finch who ate the </a:t>
            </a:r>
            <a:r>
              <a:rPr lang="en-US" sz="18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least</a:t>
            </a: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food has starved and died. It cannot produce any offspring and cannot go through to the next round. </a:t>
            </a:r>
          </a:p>
          <a:p>
            <a:pPr>
              <a:lnSpc>
                <a:spcPct val="100000"/>
              </a:lnSpc>
              <a:spcBef>
                <a:spcPts val="600"/>
              </a:spcBef>
              <a:buClr>
                <a:srgbClr val="951A81"/>
              </a:buClr>
            </a:pPr>
            <a:r>
              <a:rPr lang="en-US" sz="18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Remove this beak from the experiment.</a:t>
            </a:r>
          </a:p>
          <a:p>
            <a:pPr>
              <a:lnSpc>
                <a:spcPct val="100000"/>
              </a:lnSpc>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The finch who ate the </a:t>
            </a:r>
            <a:r>
              <a:rPr lang="en-US" sz="1800"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most</a:t>
            </a: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food has reproduced. </a:t>
            </a:r>
          </a:p>
          <a:p>
            <a:pPr>
              <a:lnSpc>
                <a:spcPct val="100000"/>
              </a:lnSpc>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Replace the finch who starved with the finch who ate the most.</a:t>
            </a:r>
          </a:p>
          <a:p>
            <a:pPr>
              <a:lnSpc>
                <a:spcPct val="100000"/>
              </a:lnSpc>
              <a:spcBef>
                <a:spcPts val="600"/>
              </a:spcBef>
              <a:buClr>
                <a:srgbClr val="951A81"/>
              </a:buClr>
            </a:pPr>
            <a:r>
              <a:rPr lang="en-US"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How many of each finch are there now on the island?</a:t>
            </a:r>
            <a:endParaRPr lang="en-GB" sz="18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endParaRPr>
          </a:p>
        </p:txBody>
      </p:sp>
      <p:sp>
        <p:nvSpPr>
          <p:cNvPr id="4" name="Subtitle 2">
            <a:extLst>
              <a:ext uri="{FF2B5EF4-FFF2-40B4-BE49-F238E27FC236}">
                <a16:creationId xmlns:a16="http://schemas.microsoft.com/office/drawing/2014/main" id="{CC4485D6-F8A0-804A-8213-82C025F31737}"/>
              </a:ext>
            </a:extLst>
          </p:cNvPr>
          <p:cNvSpPr txBox="1">
            <a:spLocks/>
          </p:cNvSpPr>
          <p:nvPr/>
        </p:nvSpPr>
        <p:spPr>
          <a:xfrm>
            <a:off x="4837" y="67017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951B81"/>
                </a:solidFill>
                <a:latin typeface="Comic Sans MS" panose="030F0902030302020204" pitchFamily="66" charset="0"/>
                <a:cs typeface="Arial" panose="020B0604020202020204" pitchFamily="34" charset="0"/>
              </a:rPr>
              <a:t>The results! – Round 3</a:t>
            </a:r>
          </a:p>
        </p:txBody>
      </p:sp>
      <p:sp>
        <p:nvSpPr>
          <p:cNvPr id="9" name="Rectangle 8">
            <a:extLst>
              <a:ext uri="{FF2B5EF4-FFF2-40B4-BE49-F238E27FC236}">
                <a16:creationId xmlns:a16="http://schemas.microsoft.com/office/drawing/2014/main" id="{A456D3C5-7DF1-E24B-A1BE-5A2DB391A763}"/>
              </a:ext>
            </a:extLst>
          </p:cNvPr>
          <p:cNvSpPr/>
          <p:nvPr/>
        </p:nvSpPr>
        <p:spPr>
          <a:xfrm>
            <a:off x="1286237" y="1401247"/>
            <a:ext cx="2931893" cy="276999"/>
          </a:xfrm>
          <a:prstGeom prst="rect">
            <a:avLst/>
          </a:prstGeom>
        </p:spPr>
        <p:txBody>
          <a:bodyPr wrap="none" lIns="0" tIns="0" rIns="0" bIns="0">
            <a:spAutoFit/>
          </a:bodyPr>
          <a:lstStyle/>
          <a:p>
            <a:pPr>
              <a:spcBef>
                <a:spcPts val="600"/>
              </a:spcBef>
            </a:pPr>
            <a:r>
              <a:rPr lang="en-US" b="1"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Let’s fill in our worksheets</a:t>
            </a:r>
          </a:p>
        </p:txBody>
      </p:sp>
      <p:grpSp>
        <p:nvGrpSpPr>
          <p:cNvPr id="12" name="Group 11">
            <a:extLst>
              <a:ext uri="{FF2B5EF4-FFF2-40B4-BE49-F238E27FC236}">
                <a16:creationId xmlns:a16="http://schemas.microsoft.com/office/drawing/2014/main" id="{B307C31F-1EFD-D7CC-107B-3C8226449CCB}"/>
              </a:ext>
            </a:extLst>
          </p:cNvPr>
          <p:cNvGrpSpPr/>
          <p:nvPr/>
        </p:nvGrpSpPr>
        <p:grpSpPr>
          <a:xfrm>
            <a:off x="1282875" y="1856922"/>
            <a:ext cx="2997200" cy="4195028"/>
            <a:chOff x="1282875" y="1856922"/>
            <a:chExt cx="2997200" cy="4195028"/>
          </a:xfrm>
        </p:grpSpPr>
        <p:sp>
          <p:nvSpPr>
            <p:cNvPr id="13" name="Rectangle 12">
              <a:extLst>
                <a:ext uri="{FF2B5EF4-FFF2-40B4-BE49-F238E27FC236}">
                  <a16:creationId xmlns:a16="http://schemas.microsoft.com/office/drawing/2014/main" id="{550E4B2A-29F2-9E66-E351-138EA6DABEAB}"/>
                </a:ext>
              </a:extLst>
            </p:cNvPr>
            <p:cNvSpPr/>
            <p:nvPr/>
          </p:nvSpPr>
          <p:spPr>
            <a:xfrm>
              <a:off x="1282875" y="1856922"/>
              <a:ext cx="2997200" cy="4195028"/>
            </a:xfrm>
            <a:prstGeom prst="rect">
              <a:avLst/>
            </a:prstGeom>
            <a:solidFill>
              <a:schemeClr val="bg1"/>
            </a:solidFill>
            <a:ln>
              <a:solidFill>
                <a:schemeClr val="tx1">
                  <a:lumMod val="95000"/>
                  <a:lumOff val="5000"/>
                </a:schemeClr>
              </a:solidFill>
            </a:ln>
            <a:effectLst>
              <a:outerShdw blurRad="50800" dist="38100" dir="2700000" sx="101018" sy="101018"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AD5AA473-4755-3C2A-5CC5-FAA2247A8D02}"/>
                </a:ext>
              </a:extLst>
            </p:cNvPr>
            <p:cNvPicPr>
              <a:picLocks noChangeAspect="1"/>
            </p:cNvPicPr>
            <p:nvPr/>
          </p:nvPicPr>
          <p:blipFill>
            <a:blip r:embed="rId2"/>
            <a:srcRect/>
            <a:stretch/>
          </p:blipFill>
          <p:spPr>
            <a:xfrm>
              <a:off x="1345110" y="1904260"/>
              <a:ext cx="2872731" cy="4100352"/>
            </a:xfrm>
            <a:prstGeom prst="rect">
              <a:avLst/>
            </a:prstGeom>
          </p:spPr>
        </p:pic>
      </p:grpSp>
    </p:spTree>
    <p:extLst>
      <p:ext uri="{BB962C8B-B14F-4D97-AF65-F5344CB8AC3E}">
        <p14:creationId xmlns:p14="http://schemas.microsoft.com/office/powerpoint/2010/main" val="2094044200"/>
      </p:ext>
    </p:extLst>
  </p:cSld>
  <p:clrMapOvr>
    <a:masterClrMapping/>
  </p:clrMapOvr>
</p:sld>
</file>

<file path=ppt/theme/theme1.xml><?xml version="1.0" encoding="utf-8"?>
<a:theme xmlns:a="http://schemas.openxmlformats.org/drawingml/2006/main" name="Office Theme">
  <a:themeElements>
    <a:clrScheme name="Custom 43">
      <a:dk1>
        <a:srgbClr val="1C1C1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18812</TotalTime>
  <Words>2520</Words>
  <Application>Microsoft Macintosh PowerPoint</Application>
  <PresentationFormat>Widescreen</PresentationFormat>
  <Paragraphs>259</Paragraphs>
  <Slides>29</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788</cp:revision>
  <dcterms:created xsi:type="dcterms:W3CDTF">2021-01-11T17:47:06Z</dcterms:created>
  <dcterms:modified xsi:type="dcterms:W3CDTF">2023-01-17T14:49:32Z</dcterms:modified>
</cp:coreProperties>
</file>