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handoutMasterIdLst>
    <p:handoutMasterId r:id="rId24"/>
  </p:handoutMasterIdLst>
  <p:sldIdLst>
    <p:sldId id="279" r:id="rId2"/>
    <p:sldId id="321" r:id="rId3"/>
    <p:sldId id="260" r:id="rId4"/>
    <p:sldId id="347" r:id="rId5"/>
    <p:sldId id="358" r:id="rId6"/>
    <p:sldId id="359" r:id="rId7"/>
    <p:sldId id="360" r:id="rId8"/>
    <p:sldId id="361" r:id="rId9"/>
    <p:sldId id="365" r:id="rId10"/>
    <p:sldId id="363" r:id="rId11"/>
    <p:sldId id="349" r:id="rId12"/>
    <p:sldId id="355" r:id="rId13"/>
    <p:sldId id="338" r:id="rId14"/>
    <p:sldId id="357" r:id="rId15"/>
    <p:sldId id="350" r:id="rId16"/>
    <p:sldId id="366" r:id="rId17"/>
    <p:sldId id="367" r:id="rId18"/>
    <p:sldId id="356" r:id="rId19"/>
    <p:sldId id="364" r:id="rId20"/>
    <p:sldId id="325" r:id="rId21"/>
    <p:sldId id="32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DBCF0D8C-1ADE-4F5D-B8A0-494C3A6BC2EC}">
          <p14:sldIdLst>
            <p14:sldId id="279"/>
            <p14:sldId id="321"/>
            <p14:sldId id="260"/>
            <p14:sldId id="347"/>
            <p14:sldId id="358"/>
            <p14:sldId id="359"/>
            <p14:sldId id="360"/>
            <p14:sldId id="361"/>
            <p14:sldId id="365"/>
            <p14:sldId id="363"/>
            <p14:sldId id="349"/>
            <p14:sldId id="355"/>
            <p14:sldId id="338"/>
            <p14:sldId id="357"/>
            <p14:sldId id="350"/>
            <p14:sldId id="366"/>
            <p14:sldId id="367"/>
            <p14:sldId id="356"/>
            <p14:sldId id="364"/>
            <p14:sldId id="325"/>
            <p14:sldId id="320"/>
          </p14:sldIdLst>
        </p14:section>
      </p14:sectionLst>
    </p:ext>
    <p:ext uri="{EFAFB233-063F-42B5-8137-9DF3F51BA10A}">
      <p15:sldGuideLst xmlns:p15="http://schemas.microsoft.com/office/powerpoint/2012/main">
        <p15:guide id="6" orient="horz" pos="1956" userDrawn="1">
          <p15:clr>
            <a:srgbClr val="A4A3A4"/>
          </p15:clr>
        </p15:guide>
        <p15:guide id="10" pos="3613" userDrawn="1">
          <p15:clr>
            <a:srgbClr val="A4A3A4"/>
          </p15:clr>
        </p15:guide>
        <p15:guide id="11" pos="801" userDrawn="1">
          <p15:clr>
            <a:srgbClr val="A4A3A4"/>
          </p15:clr>
        </p15:guide>
        <p15:guide id="13" pos="6879" userDrawn="1">
          <p15:clr>
            <a:srgbClr val="A4A3A4"/>
          </p15:clr>
        </p15:guide>
        <p15:guide id="14" orient="horz" pos="709" userDrawn="1">
          <p15:clr>
            <a:srgbClr val="A4A3A4"/>
          </p15:clr>
        </p15:guide>
        <p15:guide id="16" pos="3840" userDrawn="1">
          <p15:clr>
            <a:srgbClr val="A4A3A4"/>
          </p15:clr>
        </p15:guide>
        <p15:guide id="17" orient="horz" pos="3589" userDrawn="1">
          <p15:clr>
            <a:srgbClr val="A4A3A4"/>
          </p15:clr>
        </p15:guide>
        <p15:guide id="18" pos="4180" userDrawn="1">
          <p15:clr>
            <a:srgbClr val="A4A3A4"/>
          </p15:clr>
        </p15:guide>
        <p15:guide id="22" orient="horz" pos="1003" userDrawn="1">
          <p15:clr>
            <a:srgbClr val="A4A3A4"/>
          </p15:clr>
        </p15:guide>
        <p15:guide id="23" orient="horz" pos="222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8B2D"/>
    <a:srgbClr val="996600"/>
    <a:srgbClr val="286AA6"/>
    <a:srgbClr val="663300"/>
    <a:srgbClr val="B6191F"/>
    <a:srgbClr val="286AA7"/>
    <a:srgbClr val="272626"/>
    <a:srgbClr val="064B8D"/>
    <a:srgbClr val="3692C4"/>
    <a:srgbClr val="2E93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62" autoAdjust="0"/>
    <p:restoredTop sz="95035"/>
  </p:normalViewPr>
  <p:slideViewPr>
    <p:cSldViewPr snapToGrid="0" snapToObjects="1">
      <p:cViewPr varScale="1">
        <p:scale>
          <a:sx n="78" d="100"/>
          <a:sy n="78" d="100"/>
        </p:scale>
        <p:origin x="398" y="67"/>
      </p:cViewPr>
      <p:guideLst>
        <p:guide orient="horz" pos="1956"/>
        <p:guide pos="3613"/>
        <p:guide pos="801"/>
        <p:guide pos="6879"/>
        <p:guide orient="horz" pos="709"/>
        <p:guide pos="3840"/>
        <p:guide orient="horz" pos="3589"/>
        <p:guide pos="4180"/>
        <p:guide orient="horz" pos="1003"/>
        <p:guide orient="horz" pos="2228"/>
      </p:guideLst>
    </p:cSldViewPr>
  </p:slideViewPr>
  <p:outlineViewPr>
    <p:cViewPr>
      <p:scale>
        <a:sx n="60" d="100"/>
        <a:sy n="60"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snapToObjects="1" showGuides="1">
      <p:cViewPr varScale="1">
        <p:scale>
          <a:sx n="72" d="100"/>
          <a:sy n="72" d="100"/>
        </p:scale>
        <p:origin x="1808"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7D4D1F8-B38F-DB48-93E6-99E4BA1CAB8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355710F-11A7-F44D-928D-87420087B82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DD6AEC-5591-1245-8800-A10A29F34680}" type="datetimeFigureOut">
              <a:rPr lang="en-US" smtClean="0"/>
              <a:t>9/15/2022</a:t>
            </a:fld>
            <a:endParaRPr lang="en-US" dirty="0"/>
          </a:p>
        </p:txBody>
      </p:sp>
      <p:sp>
        <p:nvSpPr>
          <p:cNvPr id="4" name="Footer Placeholder 3">
            <a:extLst>
              <a:ext uri="{FF2B5EF4-FFF2-40B4-BE49-F238E27FC236}">
                <a16:creationId xmlns:a16="http://schemas.microsoft.com/office/drawing/2014/main" id="{555BC7CD-5823-D44E-A8C3-8B35866327A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E2BFEAC-1F86-4740-8423-109D564EAF9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DF682D-EA4A-3A40-9E0D-A6FC3BDEA7CC}" type="slidenum">
              <a:rPr lang="en-US" smtClean="0"/>
              <a:t>‹#›</a:t>
            </a:fld>
            <a:endParaRPr lang="en-US" dirty="0"/>
          </a:p>
        </p:txBody>
      </p:sp>
    </p:spTree>
    <p:extLst>
      <p:ext uri="{BB962C8B-B14F-4D97-AF65-F5344CB8AC3E}">
        <p14:creationId xmlns:p14="http://schemas.microsoft.com/office/powerpoint/2010/main" val="5288178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9/15/2022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dirty="0"/>
          </a:p>
        </p:txBody>
      </p:sp>
    </p:spTree>
    <p:extLst>
      <p:ext uri="{BB962C8B-B14F-4D97-AF65-F5344CB8AC3E}">
        <p14:creationId xmlns:p14="http://schemas.microsoft.com/office/powerpoint/2010/main" val="2356596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42647315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dirty="0"/>
          </a:p>
        </p:txBody>
      </p:sp>
    </p:spTree>
    <p:extLst>
      <p:ext uri="{BB962C8B-B14F-4D97-AF65-F5344CB8AC3E}">
        <p14:creationId xmlns:p14="http://schemas.microsoft.com/office/powerpoint/2010/main" val="1663598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dirty="0"/>
          </a:p>
        </p:txBody>
      </p:sp>
    </p:spTree>
    <p:extLst>
      <p:ext uri="{BB962C8B-B14F-4D97-AF65-F5344CB8AC3E}">
        <p14:creationId xmlns:p14="http://schemas.microsoft.com/office/powerpoint/2010/main" val="15872530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class if they have any questions.</a:t>
            </a:r>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dirty="0"/>
          </a:p>
        </p:txBody>
      </p:sp>
    </p:spTree>
    <p:extLst>
      <p:ext uri="{BB962C8B-B14F-4D97-AF65-F5344CB8AC3E}">
        <p14:creationId xmlns:p14="http://schemas.microsoft.com/office/powerpoint/2010/main" val="3018125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dirty="0"/>
          </a:p>
        </p:txBody>
      </p:sp>
    </p:spTree>
    <p:extLst>
      <p:ext uri="{BB962C8B-B14F-4D97-AF65-F5344CB8AC3E}">
        <p14:creationId xmlns:p14="http://schemas.microsoft.com/office/powerpoint/2010/main" val="1687719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dirty="0"/>
          </a:p>
        </p:txBody>
      </p:sp>
    </p:spTree>
    <p:extLst>
      <p:ext uri="{BB962C8B-B14F-4D97-AF65-F5344CB8AC3E}">
        <p14:creationId xmlns:p14="http://schemas.microsoft.com/office/powerpoint/2010/main" val="27403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dirty="0"/>
          </a:p>
        </p:txBody>
      </p:sp>
    </p:spTree>
    <p:extLst>
      <p:ext uri="{BB962C8B-B14F-4D97-AF65-F5344CB8AC3E}">
        <p14:creationId xmlns:p14="http://schemas.microsoft.com/office/powerpoint/2010/main" val="2714749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dirty="0"/>
          </a:p>
        </p:txBody>
      </p:sp>
    </p:spTree>
    <p:extLst>
      <p:ext uri="{BB962C8B-B14F-4D97-AF65-F5344CB8AC3E}">
        <p14:creationId xmlns:p14="http://schemas.microsoft.com/office/powerpoint/2010/main" val="6431756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dirty="0"/>
          </a:p>
        </p:txBody>
      </p:sp>
    </p:spTree>
    <p:extLst>
      <p:ext uri="{BB962C8B-B14F-4D97-AF65-F5344CB8AC3E}">
        <p14:creationId xmlns:p14="http://schemas.microsoft.com/office/powerpoint/2010/main" val="42558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dirty="0"/>
          </a:p>
        </p:txBody>
      </p:sp>
    </p:spTree>
    <p:extLst>
      <p:ext uri="{BB962C8B-B14F-4D97-AF65-F5344CB8AC3E}">
        <p14:creationId xmlns:p14="http://schemas.microsoft.com/office/powerpoint/2010/main" val="2634833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4266349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dirty="0"/>
          </a:p>
        </p:txBody>
      </p:sp>
    </p:spTree>
    <p:extLst>
      <p:ext uri="{BB962C8B-B14F-4D97-AF65-F5344CB8AC3E}">
        <p14:creationId xmlns:p14="http://schemas.microsoft.com/office/powerpoint/2010/main" val="2862518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dirty="0"/>
          </a:p>
        </p:txBody>
      </p:sp>
    </p:spTree>
    <p:extLst>
      <p:ext uri="{BB962C8B-B14F-4D97-AF65-F5344CB8AC3E}">
        <p14:creationId xmlns:p14="http://schemas.microsoft.com/office/powerpoint/2010/main" val="2058055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could do this section by making the DNA sequences out of beads, indoor hocky balls or soft play balls which are strung together. The children can physically match together the DNA sequences. Then they can build a model of their person either using a girl’s world, </a:t>
            </a:r>
            <a:r>
              <a:rPr lang="en-US" dirty="0" err="1"/>
              <a:t>coloured</a:t>
            </a:r>
            <a:r>
              <a:rPr lang="en-US" dirty="0"/>
              <a:t> tights for skin, wigs and Velcro eyes or creating paper/card cut outs.</a:t>
            </a:r>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dirty="0"/>
          </a:p>
        </p:txBody>
      </p:sp>
    </p:spTree>
    <p:extLst>
      <p:ext uri="{BB962C8B-B14F-4D97-AF65-F5344CB8AC3E}">
        <p14:creationId xmlns:p14="http://schemas.microsoft.com/office/powerpoint/2010/main" val="2312566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 can do this section by making the DNA sequences out of beads, indoor hocky balls or soft play balls which are strung together. The children can physically match together the DNA sequences. Then they can build a model of their person either using a girls world, </a:t>
            </a:r>
            <a:r>
              <a:rPr lang="en-US" dirty="0" err="1"/>
              <a:t>coloured</a:t>
            </a:r>
            <a:r>
              <a:rPr lang="en-US" dirty="0"/>
              <a:t> tights for skin, wigs and Velcro eyes or creating paper/card cut outs.</a:t>
            </a:r>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dirty="0"/>
          </a:p>
        </p:txBody>
      </p:sp>
    </p:spTree>
    <p:extLst>
      <p:ext uri="{BB962C8B-B14F-4D97-AF65-F5344CB8AC3E}">
        <p14:creationId xmlns:p14="http://schemas.microsoft.com/office/powerpoint/2010/main" val="4273423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89987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2166556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3493170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9/15/2022</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9/15/2022</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9/15/2022</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9/15/2022</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9/15/2022</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9/15/2022</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9/15/2022</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9/15/2022</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7D66E32-0E77-ED4D-88A9-6EF09981E287}"/>
              </a:ext>
            </a:extLst>
          </p:cNvPr>
          <p:cNvSpPr/>
          <p:nvPr userDrawn="1"/>
        </p:nvSpPr>
        <p:spPr>
          <a:xfrm>
            <a:off x="1065" y="0"/>
            <a:ext cx="12192000" cy="6858000"/>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9/15/2022</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9/15/2022</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EB8B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hyperlink" Target="https://youtu.be/lWDWVDu01P0" TargetMode="External"/><Relationship Id="rId7" Type="http://schemas.openxmlformats.org/officeDocument/2006/relationships/hyperlink" Target="https://youtu.be/Ha6yUxze1vk" TargetMode="Externa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hyperlink" Target="https://insightandperspective.co.uk/publications/2021/4/23/the-dna-detectives-podcast" TargetMode="External"/><Relationship Id="rId5" Type="http://schemas.openxmlformats.org/officeDocument/2006/relationships/hyperlink" Target="https://www.nhm.ac.uk/discover/cheddar-man-mesolithic-britain-blue-eyed-boy.html" TargetMode="External"/><Relationship Id="rId4" Type="http://schemas.openxmlformats.org/officeDocument/2006/relationships/hyperlink" Target="https://www.nationalgeographic.org/encyclopedia/fossi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audio" Target="../media/audio1.wav"/><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05014413-C757-AD45-9874-2468F64CA098}"/>
              </a:ext>
            </a:extLst>
          </p:cNvPr>
          <p:cNvSpPr txBox="1">
            <a:spLocks/>
          </p:cNvSpPr>
          <p:nvPr/>
        </p:nvSpPr>
        <p:spPr>
          <a:xfrm>
            <a:off x="10550872" y="6022650"/>
            <a:ext cx="1446686"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Science</a:t>
            </a:r>
            <a:endParaRPr lang="en-US" sz="2000" b="1" dirty="0">
              <a:solidFill>
                <a:schemeClr val="bg1"/>
              </a:solidFill>
              <a:latin typeface="Arial" panose="020B0604020202020204" pitchFamily="34" charset="0"/>
              <a:cs typeface="Arial" panose="020B0604020202020204" pitchFamily="34" charset="0"/>
            </a:endParaRPr>
          </a:p>
        </p:txBody>
      </p:sp>
      <p:pic>
        <p:nvPicPr>
          <p:cNvPr id="18" name="Picture 17" descr="Graphical user interface, text, application, chat or text message&#10;&#10;Description automatically generated">
            <a:extLst>
              <a:ext uri="{FF2B5EF4-FFF2-40B4-BE49-F238E27FC236}">
                <a16:creationId xmlns:a16="http://schemas.microsoft.com/office/drawing/2014/main" id="{6F01AB7E-1778-A643-B7BD-D549ED714C2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68938"/>
          <a:stretch/>
        </p:blipFill>
        <p:spPr>
          <a:xfrm>
            <a:off x="201918" y="5735456"/>
            <a:ext cx="1690777" cy="965741"/>
          </a:xfrm>
          <a:prstGeom prst="rect">
            <a:avLst/>
          </a:prstGeom>
        </p:spPr>
      </p:pic>
      <p:pic>
        <p:nvPicPr>
          <p:cNvPr id="19" name="Picture 18" descr="A picture containing text, clipart&#10;&#10;Description automatically generated">
            <a:extLst>
              <a:ext uri="{FF2B5EF4-FFF2-40B4-BE49-F238E27FC236}">
                <a16:creationId xmlns:a16="http://schemas.microsoft.com/office/drawing/2014/main" id="{96AFCFFB-1C39-D44A-8E11-E90716E327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0" name="Title 1">
            <a:extLst>
              <a:ext uri="{FF2B5EF4-FFF2-40B4-BE49-F238E27FC236}">
                <a16:creationId xmlns:a16="http://schemas.microsoft.com/office/drawing/2014/main" id="{00FB39DD-9DE1-3449-BB2B-30100EFC62B3}"/>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C6319935-57E4-1E09-DA4F-A14511B23EF9}"/>
              </a:ext>
            </a:extLst>
          </p:cNvPr>
          <p:cNvSpPr txBox="1">
            <a:spLocks/>
          </p:cNvSpPr>
          <p:nvPr/>
        </p:nvSpPr>
        <p:spPr>
          <a:xfrm>
            <a:off x="161383" y="341943"/>
            <a:ext cx="12192002" cy="1215204"/>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Evolution and Inheritance: Lesson 5</a:t>
            </a:r>
          </a:p>
          <a:p>
            <a:pPr algn="ctr">
              <a:lnSpc>
                <a:spcPct val="100000"/>
              </a:lnSpc>
              <a:spcBef>
                <a:spcPts val="200"/>
              </a:spcBef>
            </a:pPr>
            <a:r>
              <a:rPr lang="en-GB" sz="3200" dirty="0">
                <a:solidFill>
                  <a:schemeClr val="bg1"/>
                </a:solidFill>
                <a:latin typeface="Comic Sans MS" panose="030F0702030302020204" pitchFamily="66" charset="0"/>
                <a:cs typeface="Arial" panose="020B0604020202020204" pitchFamily="34" charset="0"/>
              </a:rPr>
              <a:t>DNA &amp; Variation</a:t>
            </a:r>
            <a:endParaRPr lang="en-GB" sz="3200" dirty="0">
              <a:solidFill>
                <a:schemeClr val="bg1"/>
              </a:solidFill>
              <a:latin typeface="Comic Sans MS" panose="030F0902030302020204" pitchFamily="66" charset="0"/>
              <a:cs typeface="Arial" panose="020B0604020202020204" pitchFamily="34" charset="0"/>
            </a:endParaRPr>
          </a:p>
        </p:txBody>
      </p:sp>
      <p:sp>
        <p:nvSpPr>
          <p:cNvPr id="10" name="Rectangle 9">
            <a:extLst>
              <a:ext uri="{FF2B5EF4-FFF2-40B4-BE49-F238E27FC236}">
                <a16:creationId xmlns:a16="http://schemas.microsoft.com/office/drawing/2014/main" id="{8B43D300-17A7-ED3A-09F6-C8099B427D7F}"/>
              </a:ext>
            </a:extLst>
          </p:cNvPr>
          <p:cNvSpPr/>
          <p:nvPr/>
        </p:nvSpPr>
        <p:spPr>
          <a:xfrm>
            <a:off x="0" y="1826538"/>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8DE1B82-1EB3-2363-7F2D-56FC8F4104F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2371" b="43321"/>
          <a:stretch/>
        </p:blipFill>
        <p:spPr>
          <a:xfrm>
            <a:off x="-1" y="1924029"/>
            <a:ext cx="12192001" cy="3599845"/>
          </a:xfrm>
          <a:prstGeom prst="rect">
            <a:avLst/>
          </a:prstGeom>
        </p:spPr>
      </p:pic>
    </p:spTree>
    <p:extLst>
      <p:ext uri="{BB962C8B-B14F-4D97-AF65-F5344CB8AC3E}">
        <p14:creationId xmlns:p14="http://schemas.microsoft.com/office/powerpoint/2010/main" val="2425278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F3DAFC-A7D0-F54D-BA9E-185AFA532837}"/>
              </a:ext>
            </a:extLst>
          </p:cNvPr>
          <p:cNvSpPr txBox="1"/>
          <p:nvPr/>
        </p:nvSpPr>
        <p:spPr>
          <a:xfrm>
            <a:off x="4811552" y="1545072"/>
            <a:ext cx="6281913" cy="1384995"/>
          </a:xfrm>
          <a:prstGeom prst="rect">
            <a:avLst/>
          </a:prstGeom>
          <a:noFill/>
        </p:spPr>
        <p:txBody>
          <a:bodyPr wrap="square" lIns="0" tIns="0" rIns="0" bIns="0" rtlCol="0">
            <a:spAutoFit/>
          </a:bodyPr>
          <a:lstStyle/>
          <a:p>
            <a:pPr>
              <a:spcBef>
                <a:spcPts val="1200"/>
              </a:spcBef>
            </a:pPr>
            <a:r>
              <a:rPr lang="en-US" sz="2000" dirty="0">
                <a:solidFill>
                  <a:schemeClr val="tx1">
                    <a:lumMod val="95000"/>
                    <a:lumOff val="5000"/>
                  </a:schemeClr>
                </a:solidFill>
                <a:latin typeface="Comic Sans MS" panose="030F0702030302020204" pitchFamily="66" charset="0"/>
              </a:rPr>
              <a:t>The skeleton of “Cheddar Man” is over 10,000 years old. He comes from the Stone Age and was discovered in a cave in Cheddar.</a:t>
            </a:r>
            <a:endParaRPr lang="en-US" sz="2000" b="1" dirty="0">
              <a:solidFill>
                <a:schemeClr val="tx1">
                  <a:lumMod val="95000"/>
                  <a:lumOff val="5000"/>
                </a:schemeClr>
              </a:solidFill>
              <a:latin typeface="Comic Sans MS" panose="030F0702030302020204" pitchFamily="66" charset="0"/>
            </a:endParaRPr>
          </a:p>
          <a:p>
            <a:pPr>
              <a:spcBef>
                <a:spcPts val="1200"/>
              </a:spcBef>
            </a:pPr>
            <a:r>
              <a:rPr lang="en-US" sz="2000" dirty="0">
                <a:solidFill>
                  <a:schemeClr val="tx1">
                    <a:lumMod val="95000"/>
                    <a:lumOff val="5000"/>
                  </a:schemeClr>
                </a:solidFill>
                <a:latin typeface="Comic Sans MS" panose="030F0702030302020204" pitchFamily="66" charset="0"/>
              </a:rPr>
              <a:t>Scientists used </a:t>
            </a:r>
            <a:r>
              <a:rPr lang="en-US" sz="2000" b="1" dirty="0">
                <a:solidFill>
                  <a:srgbClr val="EB8B2D"/>
                </a:solidFill>
                <a:latin typeface="Comic Sans MS" panose="030F0702030302020204" pitchFamily="66" charset="0"/>
              </a:rPr>
              <a:t>DNA</a:t>
            </a:r>
            <a:r>
              <a:rPr lang="en-US" sz="2000" dirty="0">
                <a:solidFill>
                  <a:schemeClr val="tx1">
                    <a:lumMod val="95000"/>
                    <a:lumOff val="5000"/>
                  </a:schemeClr>
                </a:solidFill>
                <a:latin typeface="Comic Sans MS" panose="030F0702030302020204" pitchFamily="66" charset="0"/>
              </a:rPr>
              <a:t> to find out what he looked like.</a:t>
            </a:r>
            <a:endParaRPr lang="en-GB" sz="2000" dirty="0">
              <a:solidFill>
                <a:schemeClr val="tx1">
                  <a:lumMod val="95000"/>
                  <a:lumOff val="5000"/>
                </a:schemeClr>
              </a:solidFill>
              <a:latin typeface="Comic Sans MS" panose="030F0702030302020204" pitchFamily="66" charset="0"/>
            </a:endParaRPr>
          </a:p>
        </p:txBody>
      </p:sp>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extBox 1">
            <a:extLst>
              <a:ext uri="{FF2B5EF4-FFF2-40B4-BE49-F238E27FC236}">
                <a16:creationId xmlns:a16="http://schemas.microsoft.com/office/drawing/2014/main" id="{A4BE33FE-C845-4E20-907C-9C175D932DE9}"/>
              </a:ext>
            </a:extLst>
          </p:cNvPr>
          <p:cNvSpPr txBox="1"/>
          <p:nvPr/>
        </p:nvSpPr>
        <p:spPr>
          <a:xfrm>
            <a:off x="0" y="760856"/>
            <a:ext cx="12192000" cy="545656"/>
          </a:xfrm>
          <a:prstGeom prst="rect">
            <a:avLst/>
          </a:prstGeom>
          <a:noFill/>
        </p:spPr>
        <p:txBody>
          <a:bodyPr wrap="square" lIns="0" tIns="0" rIns="0" bIns="0" rtlCol="0">
            <a:noAutofit/>
          </a:bodyPr>
          <a:lstStyle/>
          <a:p>
            <a:pPr algn="ctr">
              <a:spcBef>
                <a:spcPts val="1200"/>
              </a:spcBef>
            </a:pPr>
            <a:r>
              <a:rPr lang="en-GB" sz="3000" b="1" dirty="0">
                <a:solidFill>
                  <a:srgbClr val="EB8B2D"/>
                </a:solidFill>
                <a:latin typeface="Comic Sans MS" panose="030F0702030302020204" pitchFamily="66" charset="0"/>
              </a:rPr>
              <a:t>Cheddar Man</a:t>
            </a:r>
          </a:p>
        </p:txBody>
      </p:sp>
      <p:sp>
        <p:nvSpPr>
          <p:cNvPr id="49" name="TextBox 48">
            <a:extLst>
              <a:ext uri="{FF2B5EF4-FFF2-40B4-BE49-F238E27FC236}">
                <a16:creationId xmlns:a16="http://schemas.microsoft.com/office/drawing/2014/main" id="{024E46AB-896B-F24D-A096-B2341D32730F}"/>
              </a:ext>
            </a:extLst>
          </p:cNvPr>
          <p:cNvSpPr txBox="1"/>
          <p:nvPr/>
        </p:nvSpPr>
        <p:spPr>
          <a:xfrm>
            <a:off x="6267189" y="3349802"/>
            <a:ext cx="3740253" cy="2187000"/>
          </a:xfrm>
          <a:prstGeom prst="rect">
            <a:avLst/>
          </a:prstGeom>
          <a:noFill/>
        </p:spPr>
        <p:txBody>
          <a:bodyPr wrap="square" lIns="0" tIns="0" rIns="0" bIns="0" rtlCol="0" anchor="t" anchorCtr="0">
            <a:noAutofit/>
          </a:bodyPr>
          <a:lstStyle/>
          <a:p>
            <a:pPr>
              <a:spcBef>
                <a:spcPts val="1800"/>
              </a:spcBef>
            </a:pPr>
            <a:r>
              <a:rPr lang="en-GB" sz="2000" b="1" dirty="0">
                <a:solidFill>
                  <a:srgbClr val="EB8B2D"/>
                </a:solidFill>
                <a:latin typeface="Comic Sans MS" panose="030F0702030302020204" pitchFamily="66" charset="0"/>
              </a:rPr>
              <a:t>They found he had:</a:t>
            </a:r>
          </a:p>
          <a:p>
            <a:pPr>
              <a:spcBef>
                <a:spcPts val="1800"/>
              </a:spcBef>
            </a:pPr>
            <a:r>
              <a:rPr lang="en-GB" sz="2000" dirty="0">
                <a:solidFill>
                  <a:schemeClr val="tx1">
                    <a:lumMod val="95000"/>
                    <a:lumOff val="5000"/>
                  </a:schemeClr>
                </a:solidFill>
                <a:latin typeface="Comic Sans MS" panose="030F0702030302020204" pitchFamily="66" charset="0"/>
              </a:rPr>
              <a:t>Dark skin</a:t>
            </a:r>
          </a:p>
          <a:p>
            <a:pPr>
              <a:spcBef>
                <a:spcPts val="1800"/>
              </a:spcBef>
            </a:pPr>
            <a:r>
              <a:rPr lang="en-GB" sz="2000" dirty="0">
                <a:solidFill>
                  <a:schemeClr val="tx1">
                    <a:lumMod val="95000"/>
                    <a:lumOff val="5000"/>
                  </a:schemeClr>
                </a:solidFill>
                <a:latin typeface="Comic Sans MS" panose="030F0702030302020204" pitchFamily="66" charset="0"/>
              </a:rPr>
              <a:t>Dark hair</a:t>
            </a:r>
          </a:p>
          <a:p>
            <a:pPr>
              <a:spcBef>
                <a:spcPts val="1800"/>
              </a:spcBef>
            </a:pPr>
            <a:r>
              <a:rPr lang="en-GB" sz="2000" dirty="0">
                <a:solidFill>
                  <a:schemeClr val="tx1">
                    <a:lumMod val="95000"/>
                    <a:lumOff val="5000"/>
                  </a:schemeClr>
                </a:solidFill>
                <a:latin typeface="Comic Sans MS" panose="030F0702030302020204" pitchFamily="66" charset="0"/>
              </a:rPr>
              <a:t>Blue eyes</a:t>
            </a:r>
          </a:p>
          <a:p>
            <a:pPr>
              <a:spcBef>
                <a:spcPts val="1800"/>
              </a:spcBef>
            </a:pPr>
            <a:r>
              <a:rPr lang="en-GB" sz="2000" dirty="0">
                <a:solidFill>
                  <a:schemeClr val="tx1">
                    <a:lumMod val="95000"/>
                    <a:lumOff val="5000"/>
                  </a:schemeClr>
                </a:solidFill>
                <a:latin typeface="Comic Sans MS" panose="030F0702030302020204" pitchFamily="66" charset="0"/>
              </a:rPr>
              <a:t>Even that he had curly hair!</a:t>
            </a:r>
          </a:p>
        </p:txBody>
      </p:sp>
      <p:pic>
        <p:nvPicPr>
          <p:cNvPr id="8" name="Picture 2" descr="See the source image">
            <a:extLst>
              <a:ext uri="{FF2B5EF4-FFF2-40B4-BE49-F238E27FC236}">
                <a16:creationId xmlns:a16="http://schemas.microsoft.com/office/drawing/2014/main" id="{A54D3C2C-BE83-4A43-6625-8CA4E4164E07}"/>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l="11118" t="2879" r="4739" b="8240"/>
          <a:stretch/>
        </p:blipFill>
        <p:spPr bwMode="auto">
          <a:xfrm>
            <a:off x="1288222" y="1576305"/>
            <a:ext cx="3184387" cy="3068977"/>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4978635E-6DEB-2743-A1F6-CFF03CDC511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8298" r="5702"/>
          <a:stretch/>
        </p:blipFill>
        <p:spPr>
          <a:xfrm>
            <a:off x="3935893" y="3337438"/>
            <a:ext cx="2038281" cy="2408616"/>
          </a:xfrm>
          <a:prstGeom prst="rect">
            <a:avLst/>
          </a:prstGeom>
        </p:spPr>
      </p:pic>
    </p:spTree>
    <p:extLst>
      <p:ext uri="{BB962C8B-B14F-4D97-AF65-F5344CB8AC3E}">
        <p14:creationId xmlns:p14="http://schemas.microsoft.com/office/powerpoint/2010/main" val="1421720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1000"/>
                                  </p:stCondLst>
                                  <p:childTnLst>
                                    <p:set>
                                      <p:cBhvr>
                                        <p:cTn id="8" dur="1" fill="hold">
                                          <p:stCondLst>
                                            <p:cond delay="0"/>
                                          </p:stCondLst>
                                        </p:cTn>
                                        <p:tgtEl>
                                          <p:spTgt spid="4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9">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9">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F3698A4F-6F34-274D-96E7-B3D6C02D5D2F}"/>
              </a:ext>
            </a:extLst>
          </p:cNvPr>
          <p:cNvSpPr txBox="1"/>
          <p:nvPr/>
        </p:nvSpPr>
        <p:spPr>
          <a:xfrm>
            <a:off x="0" y="857840"/>
            <a:ext cx="12192000" cy="545656"/>
          </a:xfrm>
          <a:prstGeom prst="rect">
            <a:avLst/>
          </a:prstGeom>
          <a:noFill/>
        </p:spPr>
        <p:txBody>
          <a:bodyPr wrap="square" lIns="0" tIns="0" rIns="0" bIns="0" rtlCol="0">
            <a:noAutofit/>
          </a:bodyPr>
          <a:lstStyle/>
          <a:p>
            <a:pPr algn="ctr">
              <a:spcBef>
                <a:spcPts val="1200"/>
              </a:spcBef>
            </a:pPr>
            <a:r>
              <a:rPr lang="en-GB" sz="3000" b="1" dirty="0">
                <a:solidFill>
                  <a:srgbClr val="EB8B2D"/>
                </a:solidFill>
                <a:latin typeface="Comic Sans MS" panose="030F0702030302020204" pitchFamily="66" charset="0"/>
              </a:rPr>
              <a:t>Catching Criminals</a:t>
            </a:r>
          </a:p>
        </p:txBody>
      </p:sp>
      <p:sp>
        <p:nvSpPr>
          <p:cNvPr id="9" name="TextBox 8">
            <a:extLst>
              <a:ext uri="{FF2B5EF4-FFF2-40B4-BE49-F238E27FC236}">
                <a16:creationId xmlns:a16="http://schemas.microsoft.com/office/drawing/2014/main" id="{7791292A-B192-1D4F-BB6F-80288881600A}"/>
              </a:ext>
            </a:extLst>
          </p:cNvPr>
          <p:cNvSpPr txBox="1"/>
          <p:nvPr/>
        </p:nvSpPr>
        <p:spPr>
          <a:xfrm>
            <a:off x="1305455" y="2447811"/>
            <a:ext cx="3121118" cy="2616101"/>
          </a:xfrm>
          <a:prstGeom prst="rect">
            <a:avLst/>
          </a:prstGeom>
          <a:noFill/>
        </p:spPr>
        <p:txBody>
          <a:bodyPr wrap="square" lIns="0" tIns="0" rIns="0" bIns="0" rtlCol="0">
            <a:spAutoFit/>
          </a:bodyPr>
          <a:lstStyle/>
          <a:p>
            <a:pPr>
              <a:spcBef>
                <a:spcPts val="1200"/>
              </a:spcBef>
            </a:pPr>
            <a:r>
              <a:rPr lang="en-US" sz="2000" dirty="0">
                <a:solidFill>
                  <a:schemeClr val="tx1">
                    <a:lumMod val="95000"/>
                    <a:lumOff val="5000"/>
                  </a:schemeClr>
                </a:solidFill>
                <a:latin typeface="Comic Sans MS" panose="030F0702030302020204" pitchFamily="66" charset="0"/>
              </a:rPr>
              <a:t>In America and Australia forensic scientists use this DNA technology to identify what hair, skin and eye </a:t>
            </a:r>
            <a:r>
              <a:rPr lang="en-US" sz="2000" dirty="0" err="1">
                <a:solidFill>
                  <a:schemeClr val="tx1">
                    <a:lumMod val="95000"/>
                    <a:lumOff val="5000"/>
                  </a:schemeClr>
                </a:solidFill>
                <a:latin typeface="Comic Sans MS" panose="030F0702030302020204" pitchFamily="66" charset="0"/>
              </a:rPr>
              <a:t>colour</a:t>
            </a:r>
            <a:r>
              <a:rPr lang="en-US" sz="2000" dirty="0">
                <a:solidFill>
                  <a:schemeClr val="tx1">
                    <a:lumMod val="95000"/>
                    <a:lumOff val="5000"/>
                  </a:schemeClr>
                </a:solidFill>
                <a:latin typeface="Comic Sans MS" panose="030F0702030302020204" pitchFamily="66" charset="0"/>
              </a:rPr>
              <a:t> a criminal might have.</a:t>
            </a:r>
          </a:p>
          <a:p>
            <a:pPr>
              <a:spcBef>
                <a:spcPts val="1200"/>
              </a:spcBef>
            </a:pPr>
            <a:r>
              <a:rPr lang="en-US" sz="2000" dirty="0">
                <a:solidFill>
                  <a:schemeClr val="tx1">
                    <a:lumMod val="95000"/>
                    <a:lumOff val="5000"/>
                  </a:schemeClr>
                </a:solidFill>
                <a:latin typeface="Comic Sans MS" panose="030F0702030302020204" pitchFamily="66" charset="0"/>
              </a:rPr>
              <a:t>They are testing this technology in the UK too!</a:t>
            </a:r>
            <a:endParaRPr lang="en-GB" sz="2000" dirty="0">
              <a:solidFill>
                <a:schemeClr val="tx1">
                  <a:lumMod val="95000"/>
                  <a:lumOff val="5000"/>
                </a:schemeClr>
              </a:solidFill>
              <a:latin typeface="Comic Sans MS" panose="030F0702030302020204" pitchFamily="66" charset="0"/>
            </a:endParaRPr>
          </a:p>
        </p:txBody>
      </p:sp>
      <p:pic>
        <p:nvPicPr>
          <p:cNvPr id="10" name="Picture 2">
            <a:extLst>
              <a:ext uri="{FF2B5EF4-FFF2-40B4-BE49-F238E27FC236}">
                <a16:creationId xmlns:a16="http://schemas.microsoft.com/office/drawing/2014/main" id="{4E12EB6E-C58A-9647-85C2-DCF4A1B312D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t="166" b="166"/>
          <a:stretch/>
        </p:blipFill>
        <p:spPr bwMode="auto">
          <a:xfrm>
            <a:off x="4895352" y="1688476"/>
            <a:ext cx="2843449" cy="4009062"/>
          </a:xfrm>
          <a:prstGeom prst="rect">
            <a:avLst/>
          </a:prstGeom>
          <a:ln w="952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ACC1F706-7471-5949-9FEC-C3AE34BCEA5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8059793" y="1688477"/>
            <a:ext cx="2833991" cy="4009060"/>
          </a:xfrm>
          <a:prstGeom prst="rect">
            <a:avLst/>
          </a:prstGeom>
          <a:ln w="952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1050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3" name="TextBox 2">
            <a:extLst>
              <a:ext uri="{FF2B5EF4-FFF2-40B4-BE49-F238E27FC236}">
                <a16:creationId xmlns:a16="http://schemas.microsoft.com/office/drawing/2014/main" id="{C21A78EF-A8E0-4AD1-82F9-6868C621D222}"/>
              </a:ext>
            </a:extLst>
          </p:cNvPr>
          <p:cNvSpPr txBox="1"/>
          <p:nvPr/>
        </p:nvSpPr>
        <p:spPr>
          <a:xfrm>
            <a:off x="1806145" y="2600277"/>
            <a:ext cx="1754155" cy="384721"/>
          </a:xfrm>
          <a:prstGeom prst="rect">
            <a:avLst/>
          </a:prstGeom>
          <a:noFill/>
        </p:spPr>
        <p:txBody>
          <a:bodyPr wrap="square" rtlCol="0">
            <a:spAutoFit/>
          </a:bodyPr>
          <a:lstStyle/>
          <a:p>
            <a:r>
              <a:rPr lang="en-US" sz="1900" b="1" dirty="0">
                <a:latin typeface="Comic Sans MS" panose="030F0702030302020204" pitchFamily="66" charset="0"/>
              </a:rPr>
              <a:t>Case 1</a:t>
            </a:r>
            <a:endParaRPr lang="en-GB" sz="1900" b="1" dirty="0">
              <a:latin typeface="Comic Sans MS" panose="030F0702030302020204" pitchFamily="66" charset="0"/>
            </a:endParaRPr>
          </a:p>
        </p:txBody>
      </p:sp>
      <p:sp>
        <p:nvSpPr>
          <p:cNvPr id="9" name="TextBox 8">
            <a:extLst>
              <a:ext uri="{FF2B5EF4-FFF2-40B4-BE49-F238E27FC236}">
                <a16:creationId xmlns:a16="http://schemas.microsoft.com/office/drawing/2014/main" id="{3127F362-BB5C-4002-8856-311CA73ADCCD}"/>
              </a:ext>
            </a:extLst>
          </p:cNvPr>
          <p:cNvSpPr txBox="1"/>
          <p:nvPr/>
        </p:nvSpPr>
        <p:spPr>
          <a:xfrm>
            <a:off x="4917914" y="2600277"/>
            <a:ext cx="1754155" cy="384721"/>
          </a:xfrm>
          <a:prstGeom prst="rect">
            <a:avLst/>
          </a:prstGeom>
          <a:noFill/>
        </p:spPr>
        <p:txBody>
          <a:bodyPr wrap="square" rtlCol="0">
            <a:spAutoFit/>
          </a:bodyPr>
          <a:lstStyle/>
          <a:p>
            <a:r>
              <a:rPr lang="en-US" sz="1900" b="1" dirty="0">
                <a:latin typeface="Comic Sans MS" panose="030F0702030302020204" pitchFamily="66" charset="0"/>
              </a:rPr>
              <a:t>Case 2</a:t>
            </a:r>
            <a:endParaRPr lang="en-GB" sz="1900" b="1" dirty="0">
              <a:latin typeface="Comic Sans MS" panose="030F0702030302020204" pitchFamily="66" charset="0"/>
            </a:endParaRPr>
          </a:p>
        </p:txBody>
      </p:sp>
      <p:sp>
        <p:nvSpPr>
          <p:cNvPr id="11" name="TextBox 10">
            <a:extLst>
              <a:ext uri="{FF2B5EF4-FFF2-40B4-BE49-F238E27FC236}">
                <a16:creationId xmlns:a16="http://schemas.microsoft.com/office/drawing/2014/main" id="{94ADAFEA-15FF-461F-A372-93FEDBC3580F}"/>
              </a:ext>
            </a:extLst>
          </p:cNvPr>
          <p:cNvSpPr txBox="1"/>
          <p:nvPr/>
        </p:nvSpPr>
        <p:spPr>
          <a:xfrm>
            <a:off x="8013056" y="2600277"/>
            <a:ext cx="1754155" cy="384721"/>
          </a:xfrm>
          <a:prstGeom prst="rect">
            <a:avLst/>
          </a:prstGeom>
          <a:noFill/>
        </p:spPr>
        <p:txBody>
          <a:bodyPr wrap="square" rtlCol="0">
            <a:spAutoFit/>
          </a:bodyPr>
          <a:lstStyle/>
          <a:p>
            <a:r>
              <a:rPr lang="en-US" sz="1900" b="1" dirty="0">
                <a:latin typeface="Comic Sans MS" panose="030F0702030302020204" pitchFamily="66" charset="0"/>
              </a:rPr>
              <a:t>Case 3</a:t>
            </a:r>
            <a:endParaRPr lang="en-GB" sz="1900" b="1" dirty="0">
              <a:latin typeface="Comic Sans MS" panose="030F0702030302020204" pitchFamily="66" charset="0"/>
            </a:endParaRPr>
          </a:p>
        </p:txBody>
      </p:sp>
      <p:sp>
        <p:nvSpPr>
          <p:cNvPr id="12" name="TextBox 11">
            <a:extLst>
              <a:ext uri="{FF2B5EF4-FFF2-40B4-BE49-F238E27FC236}">
                <a16:creationId xmlns:a16="http://schemas.microsoft.com/office/drawing/2014/main" id="{529CE174-2B1A-5741-BB83-7F5112C6B152}"/>
              </a:ext>
            </a:extLst>
          </p:cNvPr>
          <p:cNvSpPr txBox="1"/>
          <p:nvPr/>
        </p:nvSpPr>
        <p:spPr>
          <a:xfrm>
            <a:off x="0" y="698816"/>
            <a:ext cx="12192000" cy="545656"/>
          </a:xfrm>
          <a:prstGeom prst="rect">
            <a:avLst/>
          </a:prstGeom>
          <a:noFill/>
        </p:spPr>
        <p:txBody>
          <a:bodyPr wrap="square" lIns="0" tIns="0" rIns="0" bIns="0" rtlCol="0">
            <a:noAutofit/>
          </a:bodyPr>
          <a:lstStyle/>
          <a:p>
            <a:pPr algn="ctr">
              <a:spcBef>
                <a:spcPts val="1200"/>
              </a:spcBef>
            </a:pPr>
            <a:r>
              <a:rPr lang="en-GB" sz="3000" b="1" dirty="0">
                <a:solidFill>
                  <a:srgbClr val="EB8B2D"/>
                </a:solidFill>
                <a:latin typeface="Comic Sans MS" panose="030F0702030302020204" pitchFamily="66" charset="0"/>
              </a:rPr>
              <a:t>Can you catch the Criminals?</a:t>
            </a:r>
          </a:p>
        </p:txBody>
      </p:sp>
      <p:sp>
        <p:nvSpPr>
          <p:cNvPr id="13" name="TextBox 12">
            <a:extLst>
              <a:ext uri="{FF2B5EF4-FFF2-40B4-BE49-F238E27FC236}">
                <a16:creationId xmlns:a16="http://schemas.microsoft.com/office/drawing/2014/main" id="{C5E9E208-6D02-6A42-A19B-1F4C2338F074}"/>
              </a:ext>
            </a:extLst>
          </p:cNvPr>
          <p:cNvSpPr txBox="1"/>
          <p:nvPr/>
        </p:nvSpPr>
        <p:spPr>
          <a:xfrm>
            <a:off x="1306777" y="1321229"/>
            <a:ext cx="9578446" cy="1251440"/>
          </a:xfrm>
          <a:prstGeom prst="rect">
            <a:avLst/>
          </a:prstGeom>
          <a:noFill/>
        </p:spPr>
        <p:txBody>
          <a:bodyPr wrap="square" lIns="0" tIns="0" rIns="0" bIns="0" rtlCol="0">
            <a:noAutofit/>
          </a:bodyPr>
          <a:lstStyle/>
          <a:p>
            <a:pPr algn="ctr">
              <a:spcBef>
                <a:spcPts val="600"/>
              </a:spcBef>
            </a:pPr>
            <a:r>
              <a:rPr lang="en-US" sz="1900" dirty="0">
                <a:solidFill>
                  <a:schemeClr val="tx1">
                    <a:lumMod val="95000"/>
                    <a:lumOff val="5000"/>
                  </a:schemeClr>
                </a:solidFill>
                <a:latin typeface="Comic Sans MS" panose="030F0702030302020204" pitchFamily="66" charset="0"/>
              </a:rPr>
              <a:t>Use the worksheet to identify the hair, eye and skin </a:t>
            </a:r>
            <a:r>
              <a:rPr lang="en-US" sz="1900" dirty="0" err="1">
                <a:solidFill>
                  <a:schemeClr val="tx1">
                    <a:lumMod val="95000"/>
                    <a:lumOff val="5000"/>
                  </a:schemeClr>
                </a:solidFill>
                <a:latin typeface="Comic Sans MS" panose="030F0702030302020204" pitchFamily="66" charset="0"/>
              </a:rPr>
              <a:t>colour</a:t>
            </a:r>
            <a:r>
              <a:rPr lang="en-US" sz="1900" dirty="0">
                <a:solidFill>
                  <a:schemeClr val="tx1">
                    <a:lumMod val="95000"/>
                    <a:lumOff val="5000"/>
                  </a:schemeClr>
                </a:solidFill>
                <a:latin typeface="Comic Sans MS" panose="030F0702030302020204" pitchFamily="66" charset="0"/>
              </a:rPr>
              <a:t> of three criminals.</a:t>
            </a:r>
          </a:p>
          <a:p>
            <a:pPr algn="ctr">
              <a:spcBef>
                <a:spcPts val="600"/>
              </a:spcBef>
            </a:pPr>
            <a:r>
              <a:rPr lang="en-US" sz="1900" dirty="0">
                <a:solidFill>
                  <a:schemeClr val="tx1">
                    <a:lumMod val="95000"/>
                    <a:lumOff val="5000"/>
                  </a:schemeClr>
                </a:solidFill>
                <a:latin typeface="Comic Sans MS" panose="030F0702030302020204" pitchFamily="66" charset="0"/>
              </a:rPr>
              <a:t>Can you help the police catch them?</a:t>
            </a:r>
            <a:endParaRPr lang="en-US" sz="1900" b="1" dirty="0">
              <a:solidFill>
                <a:schemeClr val="tx1">
                  <a:lumMod val="95000"/>
                  <a:lumOff val="5000"/>
                </a:schemeClr>
              </a:solidFill>
              <a:latin typeface="Comic Sans MS" panose="030F0702030302020204" pitchFamily="66" charset="0"/>
            </a:endParaRPr>
          </a:p>
          <a:p>
            <a:pPr algn="ctr">
              <a:spcBef>
                <a:spcPts val="600"/>
              </a:spcBef>
            </a:pPr>
            <a:r>
              <a:rPr lang="en-US" sz="1900" dirty="0">
                <a:solidFill>
                  <a:schemeClr val="tx1">
                    <a:lumMod val="95000"/>
                    <a:lumOff val="5000"/>
                  </a:schemeClr>
                </a:solidFill>
                <a:latin typeface="Comic Sans MS" panose="030F0702030302020204" pitchFamily="66" charset="0"/>
              </a:rPr>
              <a:t>Did you correctly identify what the criminals looked like?</a:t>
            </a:r>
            <a:endParaRPr lang="en-GB" sz="1900" dirty="0">
              <a:solidFill>
                <a:schemeClr val="tx1">
                  <a:lumMod val="95000"/>
                  <a:lumOff val="5000"/>
                </a:schemeClr>
              </a:solidFill>
              <a:latin typeface="Comic Sans MS" panose="030F0702030302020204" pitchFamily="66" charset="0"/>
            </a:endParaRPr>
          </a:p>
        </p:txBody>
      </p:sp>
      <p:grpSp>
        <p:nvGrpSpPr>
          <p:cNvPr id="2" name="Group 1">
            <a:extLst>
              <a:ext uri="{FF2B5EF4-FFF2-40B4-BE49-F238E27FC236}">
                <a16:creationId xmlns:a16="http://schemas.microsoft.com/office/drawing/2014/main" id="{DB1C446C-B40B-3740-8B3D-EBD153F1A00C}"/>
              </a:ext>
            </a:extLst>
          </p:cNvPr>
          <p:cNvGrpSpPr/>
          <p:nvPr/>
        </p:nvGrpSpPr>
        <p:grpSpPr>
          <a:xfrm>
            <a:off x="1886021" y="3024397"/>
            <a:ext cx="8419959" cy="3127504"/>
            <a:chOff x="1347206" y="3163543"/>
            <a:chExt cx="8419959" cy="3127504"/>
          </a:xfrm>
        </p:grpSpPr>
        <p:pic>
          <p:nvPicPr>
            <p:cNvPr id="16" name="Picture 2">
              <a:extLst>
                <a:ext uri="{FF2B5EF4-FFF2-40B4-BE49-F238E27FC236}">
                  <a16:creationId xmlns:a16="http://schemas.microsoft.com/office/drawing/2014/main" id="{1BE68B5B-CC61-E540-8A8B-A193F12CF7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t="15" b="15"/>
            <a:stretch/>
          </p:blipFill>
          <p:spPr bwMode="auto">
            <a:xfrm>
              <a:off x="1347206" y="3170479"/>
              <a:ext cx="2196633" cy="3106514"/>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127FFFB1-A921-B448-9BDD-FE1B67DD1CD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p:blipFill>
          <p:spPr bwMode="auto">
            <a:xfrm>
              <a:off x="4452421" y="3170479"/>
              <a:ext cx="2195984" cy="3106513"/>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9" name="Picture 2">
              <a:extLst>
                <a:ext uri="{FF2B5EF4-FFF2-40B4-BE49-F238E27FC236}">
                  <a16:creationId xmlns:a16="http://schemas.microsoft.com/office/drawing/2014/main" id="{3DBD3F40-6E9D-F14E-AEFF-2C61AE8232D4}"/>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p:blipFill>
          <p:spPr bwMode="auto">
            <a:xfrm>
              <a:off x="7556343" y="3163543"/>
              <a:ext cx="2210822" cy="3127504"/>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54566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3" name="drumroll.wav"/>
                                        </p:tgtEl>
                                      </p:cMediaNode>
                                    </p:audio>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4" name="TextBox 3">
            <a:extLst>
              <a:ext uri="{FF2B5EF4-FFF2-40B4-BE49-F238E27FC236}">
                <a16:creationId xmlns:a16="http://schemas.microsoft.com/office/drawing/2014/main" id="{A6BC17C5-E020-4324-9948-6416C429B9D5}"/>
              </a:ext>
            </a:extLst>
          </p:cNvPr>
          <p:cNvSpPr txBox="1"/>
          <p:nvPr/>
        </p:nvSpPr>
        <p:spPr>
          <a:xfrm>
            <a:off x="0" y="771823"/>
            <a:ext cx="12192000" cy="461665"/>
          </a:xfrm>
          <a:prstGeom prst="rect">
            <a:avLst/>
          </a:prstGeom>
          <a:noFill/>
        </p:spPr>
        <p:txBody>
          <a:bodyPr wrap="square" lIns="0" tIns="0" rIns="0" bIns="0" rtlCol="0">
            <a:spAutoFit/>
          </a:bodyPr>
          <a:lstStyle/>
          <a:p>
            <a:pPr algn="ctr"/>
            <a:r>
              <a:rPr lang="en-US" sz="3000" b="1" dirty="0">
                <a:solidFill>
                  <a:srgbClr val="EB8B2D"/>
                </a:solidFill>
                <a:latin typeface="Comic Sans MS" panose="030F0702030302020204" pitchFamily="66" charset="0"/>
              </a:rPr>
              <a:t>W</a:t>
            </a:r>
            <a:r>
              <a:rPr lang="en-GB" sz="3000" b="1" dirty="0">
                <a:solidFill>
                  <a:srgbClr val="EB8B2D"/>
                </a:solidFill>
                <a:latin typeface="Comic Sans MS" panose="030F0702030302020204" pitchFamily="66" charset="0"/>
              </a:rPr>
              <a:t>hat causes </a:t>
            </a:r>
            <a:r>
              <a:rPr lang="en-GB" sz="3000" b="1" u="sng" dirty="0">
                <a:solidFill>
                  <a:srgbClr val="EB8B2D"/>
                </a:solidFill>
                <a:latin typeface="Comic Sans MS" panose="030F0702030302020204" pitchFamily="66" charset="0"/>
              </a:rPr>
              <a:t>variation</a:t>
            </a:r>
            <a:r>
              <a:rPr lang="en-GB" sz="3000" b="1" dirty="0">
                <a:solidFill>
                  <a:srgbClr val="EB8B2D"/>
                </a:solidFill>
                <a:latin typeface="Comic Sans MS" panose="030F0702030302020204" pitchFamily="66" charset="0"/>
              </a:rPr>
              <a:t> in hair, skin and eye colour?</a:t>
            </a:r>
          </a:p>
        </p:txBody>
      </p:sp>
      <p:sp>
        <p:nvSpPr>
          <p:cNvPr id="14" name="TextBox 13">
            <a:extLst>
              <a:ext uri="{FF2B5EF4-FFF2-40B4-BE49-F238E27FC236}">
                <a16:creationId xmlns:a16="http://schemas.microsoft.com/office/drawing/2014/main" id="{0FA76AAF-D946-4B4B-832C-7170FB5A3087}"/>
              </a:ext>
            </a:extLst>
          </p:cNvPr>
          <p:cNvSpPr txBox="1"/>
          <p:nvPr/>
        </p:nvSpPr>
        <p:spPr>
          <a:xfrm>
            <a:off x="7096536" y="1632019"/>
            <a:ext cx="3896140" cy="2880346"/>
          </a:xfrm>
          <a:prstGeom prst="rect">
            <a:avLst/>
          </a:prstGeom>
          <a:noFill/>
        </p:spPr>
        <p:txBody>
          <a:bodyPr wrap="square" lIns="0" tIns="0" rIns="0" bIns="0" rtlCol="0">
            <a:noAutofit/>
          </a:bodyPr>
          <a:lstStyle/>
          <a:p>
            <a:pPr>
              <a:spcBef>
                <a:spcPts val="1000"/>
              </a:spcBef>
            </a:pPr>
            <a:r>
              <a:rPr lang="en-US" sz="1900" dirty="0">
                <a:solidFill>
                  <a:schemeClr val="tx1">
                    <a:lumMod val="95000"/>
                    <a:lumOff val="5000"/>
                  </a:schemeClr>
                </a:solidFill>
                <a:latin typeface="Comic Sans MS" panose="030F0702030302020204" pitchFamily="66" charset="0"/>
              </a:rPr>
              <a:t>L</a:t>
            </a:r>
            <a:r>
              <a:rPr lang="en-GB" sz="1900" dirty="0" err="1">
                <a:solidFill>
                  <a:schemeClr val="tx1">
                    <a:lumMod val="95000"/>
                    <a:lumOff val="5000"/>
                  </a:schemeClr>
                </a:solidFill>
                <a:latin typeface="Comic Sans MS" panose="030F0702030302020204" pitchFamily="66" charset="0"/>
              </a:rPr>
              <a:t>ook</a:t>
            </a:r>
            <a:r>
              <a:rPr lang="en-GB" sz="1900" dirty="0">
                <a:solidFill>
                  <a:schemeClr val="tx1">
                    <a:lumMod val="95000"/>
                    <a:lumOff val="5000"/>
                  </a:schemeClr>
                </a:solidFill>
                <a:latin typeface="Comic Sans MS" panose="030F0702030302020204" pitchFamily="66" charset="0"/>
              </a:rPr>
              <a:t> at the </a:t>
            </a:r>
            <a:r>
              <a:rPr lang="en-GB" sz="1900" b="1" dirty="0">
                <a:solidFill>
                  <a:srgbClr val="EB8B2D"/>
                </a:solidFill>
                <a:latin typeface="Comic Sans MS" panose="030F0702030302020204" pitchFamily="66" charset="0"/>
              </a:rPr>
              <a:t>DNA sequence </a:t>
            </a:r>
            <a:r>
              <a:rPr lang="en-GB" sz="1900" dirty="0">
                <a:solidFill>
                  <a:schemeClr val="tx1">
                    <a:lumMod val="95000"/>
                    <a:lumOff val="5000"/>
                  </a:schemeClr>
                </a:solidFill>
                <a:latin typeface="Comic Sans MS" panose="030F0702030302020204" pitchFamily="66" charset="0"/>
              </a:rPr>
              <a:t>for hair colour. Can you see the differences?</a:t>
            </a:r>
          </a:p>
          <a:p>
            <a:pPr>
              <a:spcBef>
                <a:spcPts val="1000"/>
              </a:spcBef>
            </a:pPr>
            <a:r>
              <a:rPr lang="en-GB" sz="1900" dirty="0">
                <a:solidFill>
                  <a:schemeClr val="tx1">
                    <a:lumMod val="95000"/>
                    <a:lumOff val="5000"/>
                  </a:schemeClr>
                </a:solidFill>
                <a:latin typeface="Comic Sans MS" panose="030F0702030302020204" pitchFamily="66" charset="0"/>
              </a:rPr>
              <a:t>When humans first appeared on earth one to two million years ago it is thought we all had black (dark) hair. Why are there now so many different types of hair colour today?</a:t>
            </a:r>
          </a:p>
        </p:txBody>
      </p:sp>
      <p:sp>
        <p:nvSpPr>
          <p:cNvPr id="38" name="TextBox 37">
            <a:extLst>
              <a:ext uri="{FF2B5EF4-FFF2-40B4-BE49-F238E27FC236}">
                <a16:creationId xmlns:a16="http://schemas.microsoft.com/office/drawing/2014/main" id="{AC404179-E3A9-4B38-9221-0E843E9E5731}"/>
              </a:ext>
            </a:extLst>
          </p:cNvPr>
          <p:cNvSpPr txBox="1"/>
          <p:nvPr/>
        </p:nvSpPr>
        <p:spPr>
          <a:xfrm>
            <a:off x="1308100" y="4606589"/>
            <a:ext cx="9725863" cy="753774"/>
          </a:xfrm>
          <a:prstGeom prst="rect">
            <a:avLst/>
          </a:prstGeom>
          <a:noFill/>
        </p:spPr>
        <p:txBody>
          <a:bodyPr wrap="square" lIns="0" tIns="0" rIns="0" bIns="0" rtlCol="0">
            <a:noAutofit/>
          </a:bodyPr>
          <a:lstStyle/>
          <a:p>
            <a:pPr>
              <a:spcBef>
                <a:spcPts val="600"/>
              </a:spcBef>
            </a:pPr>
            <a:r>
              <a:rPr lang="en-GB" sz="1900" dirty="0">
                <a:solidFill>
                  <a:schemeClr val="tx1">
                    <a:lumMod val="95000"/>
                    <a:lumOff val="5000"/>
                  </a:schemeClr>
                </a:solidFill>
                <a:latin typeface="Comic Sans MS" panose="030F0702030302020204" pitchFamily="66" charset="0"/>
              </a:rPr>
              <a:t>Over time mistakes occurred in the </a:t>
            </a:r>
            <a:r>
              <a:rPr lang="en-GB" sz="1900" b="1" dirty="0">
                <a:solidFill>
                  <a:srgbClr val="EB8B2D"/>
                </a:solidFill>
                <a:latin typeface="Comic Sans MS" panose="030F0702030302020204" pitchFamily="66" charset="0"/>
              </a:rPr>
              <a:t>DNA</a:t>
            </a:r>
            <a:r>
              <a:rPr lang="en-GB" sz="1900" dirty="0">
                <a:solidFill>
                  <a:srgbClr val="FF0000"/>
                </a:solidFill>
                <a:latin typeface="Comic Sans MS" panose="030F0702030302020204" pitchFamily="66" charset="0"/>
              </a:rPr>
              <a:t> </a:t>
            </a:r>
            <a:r>
              <a:rPr lang="en-GB" sz="1900" b="1" dirty="0">
                <a:solidFill>
                  <a:srgbClr val="EB8B2D"/>
                </a:solidFill>
                <a:latin typeface="Comic Sans MS" panose="030F0702030302020204" pitchFamily="66" charset="0"/>
              </a:rPr>
              <a:t>sequence</a:t>
            </a:r>
            <a:r>
              <a:rPr lang="en-GB" sz="1900" dirty="0">
                <a:solidFill>
                  <a:schemeClr val="tx1">
                    <a:lumMod val="95000"/>
                    <a:lumOff val="5000"/>
                  </a:schemeClr>
                </a:solidFill>
                <a:latin typeface="Comic Sans MS" panose="030F0702030302020204" pitchFamily="66" charset="0"/>
              </a:rPr>
              <a:t>, like a spelling mistake. In this example the “G” became an “A” which gave this person brown hair instead of black.</a:t>
            </a:r>
          </a:p>
          <a:p>
            <a:pPr>
              <a:spcBef>
                <a:spcPts val="1200"/>
              </a:spcBef>
            </a:pPr>
            <a:endParaRPr lang="en-GB" sz="1900" dirty="0">
              <a:solidFill>
                <a:schemeClr val="tx1">
                  <a:lumMod val="95000"/>
                  <a:lumOff val="5000"/>
                </a:schemeClr>
              </a:solidFill>
              <a:latin typeface="Comic Sans MS" panose="030F0702030302020204" pitchFamily="66" charset="0"/>
            </a:endParaRPr>
          </a:p>
          <a:p>
            <a:pPr>
              <a:spcBef>
                <a:spcPts val="600"/>
              </a:spcBef>
            </a:pPr>
            <a:endParaRPr lang="en-GB" sz="1900" dirty="0">
              <a:solidFill>
                <a:schemeClr val="tx1">
                  <a:lumMod val="95000"/>
                  <a:lumOff val="5000"/>
                </a:schemeClr>
              </a:solidFill>
              <a:latin typeface="Comic Sans MS" panose="030F0702030302020204" pitchFamily="66" charset="0"/>
            </a:endParaRPr>
          </a:p>
        </p:txBody>
      </p:sp>
      <p:sp>
        <p:nvSpPr>
          <p:cNvPr id="3" name="Rectangle 2">
            <a:extLst>
              <a:ext uri="{FF2B5EF4-FFF2-40B4-BE49-F238E27FC236}">
                <a16:creationId xmlns:a16="http://schemas.microsoft.com/office/drawing/2014/main" id="{83B59D12-C75F-4328-BDB9-0F4EB11B5243}"/>
              </a:ext>
            </a:extLst>
          </p:cNvPr>
          <p:cNvSpPr/>
          <p:nvPr/>
        </p:nvSpPr>
        <p:spPr>
          <a:xfrm>
            <a:off x="1235241" y="3068638"/>
            <a:ext cx="5406190" cy="912066"/>
          </a:xfrm>
          <a:prstGeom prst="rect">
            <a:avLst/>
          </a:prstGeom>
          <a:noFill/>
          <a:ln w="25400">
            <a:solidFill>
              <a:srgbClr val="EB8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9" name="Picture 38">
            <a:extLst>
              <a:ext uri="{FF2B5EF4-FFF2-40B4-BE49-F238E27FC236}">
                <a16:creationId xmlns:a16="http://schemas.microsoft.com/office/drawing/2014/main" id="{44F0E1F8-824A-DC4B-BF57-42F002AC138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563453" y="3264689"/>
            <a:ext cx="829173" cy="566777"/>
          </a:xfrm>
          <a:prstGeom prst="rect">
            <a:avLst/>
          </a:prstGeom>
        </p:spPr>
      </p:pic>
      <p:pic>
        <p:nvPicPr>
          <p:cNvPr id="44" name="Picture 43">
            <a:extLst>
              <a:ext uri="{FF2B5EF4-FFF2-40B4-BE49-F238E27FC236}">
                <a16:creationId xmlns:a16="http://schemas.microsoft.com/office/drawing/2014/main" id="{A628EE15-7CE9-D343-88D4-75F98AD3436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563453" y="1832825"/>
            <a:ext cx="829173" cy="566776"/>
          </a:xfrm>
          <a:prstGeom prst="rect">
            <a:avLst/>
          </a:prstGeom>
        </p:spPr>
      </p:pic>
      <p:grpSp>
        <p:nvGrpSpPr>
          <p:cNvPr id="7" name="Group 6">
            <a:extLst>
              <a:ext uri="{FF2B5EF4-FFF2-40B4-BE49-F238E27FC236}">
                <a16:creationId xmlns:a16="http://schemas.microsoft.com/office/drawing/2014/main" id="{C56B14E8-8DB2-5C49-B459-A59C34D56390}"/>
              </a:ext>
            </a:extLst>
          </p:cNvPr>
          <p:cNvGrpSpPr/>
          <p:nvPr/>
        </p:nvGrpSpPr>
        <p:grpSpPr>
          <a:xfrm>
            <a:off x="1420394" y="1853192"/>
            <a:ext cx="3891052" cy="540946"/>
            <a:chOff x="1344598" y="745458"/>
            <a:chExt cx="3891052" cy="540946"/>
          </a:xfrm>
        </p:grpSpPr>
        <p:sp>
          <p:nvSpPr>
            <p:cNvPr id="95" name="Oval 94">
              <a:extLst>
                <a:ext uri="{FF2B5EF4-FFF2-40B4-BE49-F238E27FC236}">
                  <a16:creationId xmlns:a16="http://schemas.microsoft.com/office/drawing/2014/main" id="{DE8E984A-559B-374D-9908-9958E296E987}"/>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lumMod val="95000"/>
                      <a:lumOff val="5000"/>
                    </a:schemeClr>
                  </a:solidFill>
                  <a:latin typeface="Comic Sans MS" panose="030F0902030302020204" pitchFamily="66" charset="0"/>
                </a:rPr>
                <a:t>G</a:t>
              </a:r>
              <a:endParaRPr lang="en-GB" sz="2500" dirty="0">
                <a:solidFill>
                  <a:schemeClr val="tx1">
                    <a:lumMod val="95000"/>
                    <a:lumOff val="5000"/>
                  </a:schemeClr>
                </a:solidFill>
                <a:latin typeface="Comic Sans MS" panose="030F0902030302020204" pitchFamily="66" charset="0"/>
              </a:endParaRPr>
            </a:p>
          </p:txBody>
        </p:sp>
        <p:sp>
          <p:nvSpPr>
            <p:cNvPr id="96" name="Oval 95">
              <a:extLst>
                <a:ext uri="{FF2B5EF4-FFF2-40B4-BE49-F238E27FC236}">
                  <a16:creationId xmlns:a16="http://schemas.microsoft.com/office/drawing/2014/main" id="{8E07C6F0-61DB-4E44-BB77-8FB623B45F77}"/>
                </a:ext>
              </a:extLst>
            </p:cNvPr>
            <p:cNvSpPr/>
            <p:nvPr/>
          </p:nvSpPr>
          <p:spPr>
            <a:xfrm>
              <a:off x="1344598"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lumMod val="95000"/>
                      <a:lumOff val="5000"/>
                    </a:schemeClr>
                  </a:solidFill>
                  <a:latin typeface="Comic Sans MS" panose="030F0902030302020204" pitchFamily="66" charset="0"/>
                </a:rPr>
                <a:t>C</a:t>
              </a:r>
              <a:endParaRPr lang="en-GB" sz="2500" dirty="0">
                <a:solidFill>
                  <a:schemeClr val="tx1">
                    <a:lumMod val="95000"/>
                    <a:lumOff val="5000"/>
                  </a:schemeClr>
                </a:solidFill>
                <a:latin typeface="Comic Sans MS" panose="030F0902030302020204" pitchFamily="66" charset="0"/>
              </a:endParaRPr>
            </a:p>
          </p:txBody>
        </p:sp>
        <p:sp>
          <p:nvSpPr>
            <p:cNvPr id="97" name="Oval 96">
              <a:extLst>
                <a:ext uri="{FF2B5EF4-FFF2-40B4-BE49-F238E27FC236}">
                  <a16:creationId xmlns:a16="http://schemas.microsoft.com/office/drawing/2014/main" id="{E1455E80-F4A6-784B-A3B2-3B094D33D363}"/>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lumMod val="95000"/>
                      <a:lumOff val="5000"/>
                    </a:schemeClr>
                  </a:solidFill>
                  <a:latin typeface="Comic Sans MS" panose="030F0902030302020204" pitchFamily="66" charset="0"/>
                </a:rPr>
                <a:t>A</a:t>
              </a:r>
              <a:endParaRPr lang="en-GB" sz="2500" dirty="0">
                <a:solidFill>
                  <a:schemeClr val="tx1">
                    <a:lumMod val="95000"/>
                    <a:lumOff val="5000"/>
                  </a:schemeClr>
                </a:solidFill>
                <a:latin typeface="Comic Sans MS" panose="030F0902030302020204" pitchFamily="66" charset="0"/>
              </a:endParaRPr>
            </a:p>
          </p:txBody>
        </p:sp>
        <p:sp>
          <p:nvSpPr>
            <p:cNvPr id="98" name="Oval 97">
              <a:extLst>
                <a:ext uri="{FF2B5EF4-FFF2-40B4-BE49-F238E27FC236}">
                  <a16:creationId xmlns:a16="http://schemas.microsoft.com/office/drawing/2014/main" id="{5504B93D-60C4-1642-BE7D-177C8D49DD12}"/>
                </a:ext>
              </a:extLst>
            </p:cNvPr>
            <p:cNvSpPr/>
            <p:nvPr/>
          </p:nvSpPr>
          <p:spPr>
            <a:xfrm>
              <a:off x="4024682"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lumMod val="95000"/>
                      <a:lumOff val="5000"/>
                    </a:schemeClr>
                  </a:solidFill>
                  <a:latin typeface="Comic Sans MS" panose="030F0902030302020204" pitchFamily="66" charset="0"/>
                </a:rPr>
                <a:t>A</a:t>
              </a:r>
              <a:endParaRPr lang="en-GB" sz="2500" dirty="0">
                <a:solidFill>
                  <a:schemeClr val="tx1">
                    <a:lumMod val="95000"/>
                    <a:lumOff val="5000"/>
                  </a:schemeClr>
                </a:solidFill>
                <a:latin typeface="Comic Sans MS" panose="030F0902030302020204" pitchFamily="66" charset="0"/>
              </a:endParaRPr>
            </a:p>
          </p:txBody>
        </p:sp>
        <p:sp>
          <p:nvSpPr>
            <p:cNvPr id="99" name="Oval 98">
              <a:extLst>
                <a:ext uri="{FF2B5EF4-FFF2-40B4-BE49-F238E27FC236}">
                  <a16:creationId xmlns:a16="http://schemas.microsoft.com/office/drawing/2014/main" id="{86EB5FC9-021C-0040-AF2C-E43DD3CA05D2}"/>
                </a:ext>
              </a:extLst>
            </p:cNvPr>
            <p:cNvSpPr/>
            <p:nvPr/>
          </p:nvSpPr>
          <p:spPr>
            <a:xfrm>
              <a:off x="4694704"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lumMod val="95000"/>
                      <a:lumOff val="5000"/>
                    </a:schemeClr>
                  </a:solidFill>
                  <a:latin typeface="Comic Sans MS" panose="030F0902030302020204" pitchFamily="66" charset="0"/>
                </a:rPr>
                <a:t>T</a:t>
              </a:r>
              <a:endParaRPr lang="en-GB" sz="2500" dirty="0">
                <a:solidFill>
                  <a:schemeClr val="tx1">
                    <a:lumMod val="95000"/>
                    <a:lumOff val="5000"/>
                  </a:schemeClr>
                </a:solidFill>
                <a:latin typeface="Comic Sans MS" panose="030F0902030302020204" pitchFamily="66" charset="0"/>
              </a:endParaRPr>
            </a:p>
          </p:txBody>
        </p:sp>
        <p:sp>
          <p:nvSpPr>
            <p:cNvPr id="100" name="Oval 99">
              <a:extLst>
                <a:ext uri="{FF2B5EF4-FFF2-40B4-BE49-F238E27FC236}">
                  <a16:creationId xmlns:a16="http://schemas.microsoft.com/office/drawing/2014/main" id="{F5331B07-8C7E-1F47-B194-97F55A3CEE08}"/>
                </a:ext>
              </a:extLst>
            </p:cNvPr>
            <p:cNvSpPr/>
            <p:nvPr/>
          </p:nvSpPr>
          <p:spPr>
            <a:xfrm>
              <a:off x="2684640"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lumMod val="95000"/>
                      <a:lumOff val="5000"/>
                    </a:schemeClr>
                  </a:solidFill>
                  <a:latin typeface="Comic Sans MS" panose="030F0902030302020204" pitchFamily="66" charset="0"/>
                </a:rPr>
                <a:t>C</a:t>
              </a:r>
              <a:endParaRPr lang="en-GB" sz="2500" dirty="0">
                <a:solidFill>
                  <a:schemeClr val="tx1">
                    <a:lumMod val="95000"/>
                    <a:lumOff val="5000"/>
                  </a:schemeClr>
                </a:solidFill>
                <a:latin typeface="Comic Sans MS" panose="030F0902030302020204" pitchFamily="66" charset="0"/>
              </a:endParaRPr>
            </a:p>
          </p:txBody>
        </p:sp>
      </p:grpSp>
      <p:grpSp>
        <p:nvGrpSpPr>
          <p:cNvPr id="101" name="Group 100">
            <a:extLst>
              <a:ext uri="{FF2B5EF4-FFF2-40B4-BE49-F238E27FC236}">
                <a16:creationId xmlns:a16="http://schemas.microsoft.com/office/drawing/2014/main" id="{26429406-DEAB-124F-AC51-9446BDB206F1}"/>
              </a:ext>
            </a:extLst>
          </p:cNvPr>
          <p:cNvGrpSpPr/>
          <p:nvPr/>
        </p:nvGrpSpPr>
        <p:grpSpPr>
          <a:xfrm>
            <a:off x="1420394" y="3263136"/>
            <a:ext cx="3891052" cy="540946"/>
            <a:chOff x="1344598" y="665248"/>
            <a:chExt cx="3891052" cy="540946"/>
          </a:xfrm>
        </p:grpSpPr>
        <p:sp>
          <p:nvSpPr>
            <p:cNvPr id="102" name="Oval 101">
              <a:extLst>
                <a:ext uri="{FF2B5EF4-FFF2-40B4-BE49-F238E27FC236}">
                  <a16:creationId xmlns:a16="http://schemas.microsoft.com/office/drawing/2014/main" id="{5529B8E5-49DA-EB46-AE78-7323CA795E12}"/>
                </a:ext>
              </a:extLst>
            </p:cNvPr>
            <p:cNvSpPr/>
            <p:nvPr/>
          </p:nvSpPr>
          <p:spPr>
            <a:xfrm>
              <a:off x="2014619" y="66524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lumMod val="95000"/>
                      <a:lumOff val="5000"/>
                    </a:schemeClr>
                  </a:solidFill>
                  <a:latin typeface="Comic Sans MS" panose="030F0902030302020204" pitchFamily="66" charset="0"/>
                </a:rPr>
                <a:t>A</a:t>
              </a:r>
              <a:endParaRPr lang="en-GB" sz="2500" dirty="0">
                <a:solidFill>
                  <a:schemeClr val="tx1">
                    <a:lumMod val="95000"/>
                    <a:lumOff val="5000"/>
                  </a:schemeClr>
                </a:solidFill>
                <a:latin typeface="Comic Sans MS" panose="030F0902030302020204" pitchFamily="66" charset="0"/>
              </a:endParaRPr>
            </a:p>
          </p:txBody>
        </p:sp>
        <p:sp>
          <p:nvSpPr>
            <p:cNvPr id="103" name="Oval 102">
              <a:extLst>
                <a:ext uri="{FF2B5EF4-FFF2-40B4-BE49-F238E27FC236}">
                  <a16:creationId xmlns:a16="http://schemas.microsoft.com/office/drawing/2014/main" id="{124A7350-398C-DF49-A3AC-1309591D0EC4}"/>
                </a:ext>
              </a:extLst>
            </p:cNvPr>
            <p:cNvSpPr/>
            <p:nvPr/>
          </p:nvSpPr>
          <p:spPr>
            <a:xfrm>
              <a:off x="1344598" y="66524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lumMod val="95000"/>
                      <a:lumOff val="5000"/>
                    </a:schemeClr>
                  </a:solidFill>
                  <a:latin typeface="Comic Sans MS" panose="030F0902030302020204" pitchFamily="66" charset="0"/>
                </a:rPr>
                <a:t>C</a:t>
              </a:r>
              <a:endParaRPr lang="en-GB" sz="2500" dirty="0">
                <a:solidFill>
                  <a:schemeClr val="tx1">
                    <a:lumMod val="95000"/>
                    <a:lumOff val="5000"/>
                  </a:schemeClr>
                </a:solidFill>
                <a:latin typeface="Comic Sans MS" panose="030F0902030302020204" pitchFamily="66" charset="0"/>
              </a:endParaRPr>
            </a:p>
          </p:txBody>
        </p:sp>
        <p:sp>
          <p:nvSpPr>
            <p:cNvPr id="104" name="Oval 103">
              <a:extLst>
                <a:ext uri="{FF2B5EF4-FFF2-40B4-BE49-F238E27FC236}">
                  <a16:creationId xmlns:a16="http://schemas.microsoft.com/office/drawing/2014/main" id="{9F49C234-79B7-8045-B9A6-76311290E159}"/>
                </a:ext>
              </a:extLst>
            </p:cNvPr>
            <p:cNvSpPr/>
            <p:nvPr/>
          </p:nvSpPr>
          <p:spPr>
            <a:xfrm>
              <a:off x="3354661" y="66524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lumMod val="95000"/>
                      <a:lumOff val="5000"/>
                    </a:schemeClr>
                  </a:solidFill>
                  <a:latin typeface="Comic Sans MS" panose="030F0902030302020204" pitchFamily="66" charset="0"/>
                </a:rPr>
                <a:t>A</a:t>
              </a:r>
              <a:endParaRPr lang="en-GB" sz="2500" dirty="0">
                <a:solidFill>
                  <a:schemeClr val="tx1">
                    <a:lumMod val="95000"/>
                    <a:lumOff val="5000"/>
                  </a:schemeClr>
                </a:solidFill>
                <a:latin typeface="Comic Sans MS" panose="030F0902030302020204" pitchFamily="66" charset="0"/>
              </a:endParaRPr>
            </a:p>
          </p:txBody>
        </p:sp>
        <p:sp>
          <p:nvSpPr>
            <p:cNvPr id="105" name="Oval 104">
              <a:extLst>
                <a:ext uri="{FF2B5EF4-FFF2-40B4-BE49-F238E27FC236}">
                  <a16:creationId xmlns:a16="http://schemas.microsoft.com/office/drawing/2014/main" id="{2FE5D3D7-588B-DF45-8706-01186DBC953F}"/>
                </a:ext>
              </a:extLst>
            </p:cNvPr>
            <p:cNvSpPr/>
            <p:nvPr/>
          </p:nvSpPr>
          <p:spPr>
            <a:xfrm>
              <a:off x="4024682" y="66524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lumMod val="95000"/>
                      <a:lumOff val="5000"/>
                    </a:schemeClr>
                  </a:solidFill>
                  <a:latin typeface="Comic Sans MS" panose="030F0902030302020204" pitchFamily="66" charset="0"/>
                </a:rPr>
                <a:t>A</a:t>
              </a:r>
              <a:endParaRPr lang="en-GB" sz="2500" dirty="0">
                <a:solidFill>
                  <a:schemeClr val="tx1">
                    <a:lumMod val="95000"/>
                    <a:lumOff val="5000"/>
                  </a:schemeClr>
                </a:solidFill>
                <a:latin typeface="Comic Sans MS" panose="030F0902030302020204" pitchFamily="66" charset="0"/>
              </a:endParaRPr>
            </a:p>
          </p:txBody>
        </p:sp>
        <p:sp>
          <p:nvSpPr>
            <p:cNvPr id="106" name="Oval 105">
              <a:extLst>
                <a:ext uri="{FF2B5EF4-FFF2-40B4-BE49-F238E27FC236}">
                  <a16:creationId xmlns:a16="http://schemas.microsoft.com/office/drawing/2014/main" id="{F10CF530-FA27-D144-B178-A257088FD23F}"/>
                </a:ext>
              </a:extLst>
            </p:cNvPr>
            <p:cNvSpPr/>
            <p:nvPr/>
          </p:nvSpPr>
          <p:spPr>
            <a:xfrm>
              <a:off x="4694704" y="66524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lumMod val="95000"/>
                      <a:lumOff val="5000"/>
                    </a:schemeClr>
                  </a:solidFill>
                  <a:latin typeface="Comic Sans MS" panose="030F0902030302020204" pitchFamily="66" charset="0"/>
                </a:rPr>
                <a:t>T</a:t>
              </a:r>
              <a:endParaRPr lang="en-GB" sz="2500" dirty="0">
                <a:solidFill>
                  <a:schemeClr val="tx1">
                    <a:lumMod val="95000"/>
                    <a:lumOff val="5000"/>
                  </a:schemeClr>
                </a:solidFill>
                <a:latin typeface="Comic Sans MS" panose="030F0902030302020204" pitchFamily="66" charset="0"/>
              </a:endParaRPr>
            </a:p>
          </p:txBody>
        </p:sp>
        <p:sp>
          <p:nvSpPr>
            <p:cNvPr id="107" name="Oval 106">
              <a:extLst>
                <a:ext uri="{FF2B5EF4-FFF2-40B4-BE49-F238E27FC236}">
                  <a16:creationId xmlns:a16="http://schemas.microsoft.com/office/drawing/2014/main" id="{CC5B25ED-6E25-3742-81AB-8804F4417A93}"/>
                </a:ext>
              </a:extLst>
            </p:cNvPr>
            <p:cNvSpPr/>
            <p:nvPr/>
          </p:nvSpPr>
          <p:spPr>
            <a:xfrm>
              <a:off x="2684640" y="66524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lumMod val="95000"/>
                      <a:lumOff val="5000"/>
                    </a:schemeClr>
                  </a:solidFill>
                  <a:latin typeface="Comic Sans MS" panose="030F0902030302020204" pitchFamily="66" charset="0"/>
                </a:rPr>
                <a:t>C</a:t>
              </a:r>
              <a:endParaRPr lang="en-GB" sz="2500" dirty="0">
                <a:solidFill>
                  <a:schemeClr val="tx1">
                    <a:lumMod val="95000"/>
                    <a:lumOff val="5000"/>
                  </a:schemeClr>
                </a:solidFill>
                <a:latin typeface="Comic Sans MS" panose="030F0902030302020204" pitchFamily="66" charset="0"/>
              </a:endParaRPr>
            </a:p>
          </p:txBody>
        </p:sp>
      </p:grpSp>
      <p:sp>
        <p:nvSpPr>
          <p:cNvPr id="9" name="Oval 8">
            <a:extLst>
              <a:ext uri="{FF2B5EF4-FFF2-40B4-BE49-F238E27FC236}">
                <a16:creationId xmlns:a16="http://schemas.microsoft.com/office/drawing/2014/main" id="{36A50EC7-5084-4844-A9B6-F447724D9B45}"/>
              </a:ext>
            </a:extLst>
          </p:cNvPr>
          <p:cNvSpPr/>
          <p:nvPr/>
        </p:nvSpPr>
        <p:spPr>
          <a:xfrm>
            <a:off x="1957136" y="1505001"/>
            <a:ext cx="802106" cy="2616080"/>
          </a:xfrm>
          <a:prstGeom prst="ellipse">
            <a:avLst/>
          </a:prstGeom>
          <a:noFill/>
          <a:ln w="25400">
            <a:solidFill>
              <a:srgbClr val="EB8B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08A63603-1E6B-4E1C-B949-B9ED2B50DCA8}"/>
              </a:ext>
            </a:extLst>
          </p:cNvPr>
          <p:cNvSpPr txBox="1"/>
          <p:nvPr/>
        </p:nvSpPr>
        <p:spPr>
          <a:xfrm>
            <a:off x="1235241" y="5300687"/>
            <a:ext cx="8934106" cy="677108"/>
          </a:xfrm>
          <a:prstGeom prst="rect">
            <a:avLst/>
          </a:prstGeom>
          <a:noFill/>
        </p:spPr>
        <p:txBody>
          <a:bodyPr wrap="square" rtlCol="0">
            <a:spAutoFit/>
          </a:bodyPr>
          <a:lstStyle/>
          <a:p>
            <a:pPr>
              <a:spcBef>
                <a:spcPts val="600"/>
              </a:spcBef>
            </a:pPr>
            <a:r>
              <a:rPr lang="en-GB" sz="1900" dirty="0">
                <a:solidFill>
                  <a:schemeClr val="tx1">
                    <a:lumMod val="95000"/>
                    <a:lumOff val="5000"/>
                  </a:schemeClr>
                </a:solidFill>
                <a:latin typeface="Comic Sans MS" panose="030F0702030302020204" pitchFamily="66" charset="0"/>
              </a:rPr>
              <a:t>We call this a “</a:t>
            </a:r>
            <a:r>
              <a:rPr lang="en-GB" sz="1900" b="1" dirty="0">
                <a:solidFill>
                  <a:srgbClr val="EB8B2D"/>
                </a:solidFill>
                <a:latin typeface="Comic Sans MS" panose="030F0702030302020204" pitchFamily="66" charset="0"/>
              </a:rPr>
              <a:t>mutation</a:t>
            </a:r>
            <a:r>
              <a:rPr lang="en-GB" sz="1900" dirty="0">
                <a:solidFill>
                  <a:schemeClr val="tx1">
                    <a:lumMod val="95000"/>
                    <a:lumOff val="5000"/>
                  </a:schemeClr>
                </a:solidFill>
                <a:latin typeface="Comic Sans MS" panose="030F0702030302020204" pitchFamily="66" charset="0"/>
              </a:rPr>
              <a:t>”. </a:t>
            </a:r>
            <a:r>
              <a:rPr lang="en-GB" sz="1900" dirty="0">
                <a:solidFill>
                  <a:srgbClr val="EB8B2D"/>
                </a:solidFill>
                <a:latin typeface="Comic Sans MS" panose="030F0702030302020204" pitchFamily="66" charset="0"/>
              </a:rPr>
              <a:t>Mutations</a:t>
            </a:r>
            <a:r>
              <a:rPr lang="en-GB" sz="1900" dirty="0">
                <a:solidFill>
                  <a:schemeClr val="tx1">
                    <a:lumMod val="95000"/>
                    <a:lumOff val="5000"/>
                  </a:schemeClr>
                </a:solidFill>
                <a:latin typeface="Comic Sans MS" panose="030F0702030302020204" pitchFamily="66" charset="0"/>
              </a:rPr>
              <a:t> occur by chance and lead to </a:t>
            </a:r>
            <a:r>
              <a:rPr lang="en-GB" sz="1900" b="1" dirty="0">
                <a:solidFill>
                  <a:srgbClr val="EB8B2D"/>
                </a:solidFill>
                <a:latin typeface="Comic Sans MS" panose="030F0702030302020204" pitchFamily="66" charset="0"/>
              </a:rPr>
              <a:t>variation</a:t>
            </a:r>
            <a:r>
              <a:rPr lang="en-GB" sz="1900" dirty="0">
                <a:solidFill>
                  <a:schemeClr val="tx1">
                    <a:lumMod val="95000"/>
                    <a:lumOff val="5000"/>
                  </a:schemeClr>
                </a:solidFill>
                <a:latin typeface="Comic Sans MS" panose="030F0702030302020204" pitchFamily="66" charset="0"/>
              </a:rPr>
              <a:t>. It is this </a:t>
            </a:r>
            <a:r>
              <a:rPr lang="en-GB" sz="1900" b="1" dirty="0">
                <a:solidFill>
                  <a:srgbClr val="EB8B2D"/>
                </a:solidFill>
                <a:latin typeface="Comic Sans MS" panose="030F0702030302020204" pitchFamily="66" charset="0"/>
              </a:rPr>
              <a:t>variation</a:t>
            </a:r>
            <a:r>
              <a:rPr lang="en-GB" sz="1900" dirty="0">
                <a:solidFill>
                  <a:schemeClr val="tx1">
                    <a:lumMod val="95000"/>
                    <a:lumOff val="5000"/>
                  </a:schemeClr>
                </a:solidFill>
                <a:latin typeface="Comic Sans MS" panose="030F0702030302020204" pitchFamily="66" charset="0"/>
              </a:rPr>
              <a:t> which allows living things to change over time.</a:t>
            </a:r>
          </a:p>
        </p:txBody>
      </p:sp>
    </p:spTree>
    <p:extLst>
      <p:ext uri="{BB962C8B-B14F-4D97-AF65-F5344CB8AC3E}">
        <p14:creationId xmlns:p14="http://schemas.microsoft.com/office/powerpoint/2010/main" val="3848161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38" name="TextBox 37">
            <a:extLst>
              <a:ext uri="{FF2B5EF4-FFF2-40B4-BE49-F238E27FC236}">
                <a16:creationId xmlns:a16="http://schemas.microsoft.com/office/drawing/2014/main" id="{AC404179-E3A9-4B38-9221-0E843E9E5731}"/>
              </a:ext>
            </a:extLst>
          </p:cNvPr>
          <p:cNvSpPr txBox="1"/>
          <p:nvPr/>
        </p:nvSpPr>
        <p:spPr>
          <a:xfrm>
            <a:off x="967519" y="4028118"/>
            <a:ext cx="10290825" cy="2017922"/>
          </a:xfrm>
          <a:prstGeom prst="rect">
            <a:avLst/>
          </a:prstGeom>
          <a:noFill/>
        </p:spPr>
        <p:txBody>
          <a:bodyPr wrap="square" lIns="0" tIns="0" rIns="0" bIns="0" rtlCol="0">
            <a:noAutofit/>
          </a:bodyPr>
          <a:lstStyle/>
          <a:p>
            <a:pPr algn="ctr">
              <a:spcBef>
                <a:spcPts val="1200"/>
              </a:spcBef>
            </a:pPr>
            <a:r>
              <a:rPr lang="en-GB" sz="1900" dirty="0">
                <a:solidFill>
                  <a:schemeClr val="tx1">
                    <a:lumMod val="95000"/>
                    <a:lumOff val="5000"/>
                  </a:schemeClr>
                </a:solidFill>
                <a:latin typeface="Comic Sans MS" panose="030F0702030302020204" pitchFamily="66" charset="0"/>
              </a:rPr>
              <a:t>Who can remember the story of the evolution of the polar bear? </a:t>
            </a:r>
          </a:p>
          <a:p>
            <a:pPr algn="ctr">
              <a:spcBef>
                <a:spcPts val="1200"/>
              </a:spcBef>
            </a:pPr>
            <a:r>
              <a:rPr lang="en-GB" sz="1900" dirty="0">
                <a:solidFill>
                  <a:schemeClr val="tx1">
                    <a:lumMod val="95000"/>
                    <a:lumOff val="5000"/>
                  </a:schemeClr>
                </a:solidFill>
                <a:latin typeface="Comic Sans MS" panose="030F0702030302020204" pitchFamily="66" charset="0"/>
              </a:rPr>
              <a:t>The appearance of pale fur was due to a mutation in the DNA sequence of the brown bear. </a:t>
            </a:r>
          </a:p>
          <a:p>
            <a:pPr algn="ctr">
              <a:spcBef>
                <a:spcPts val="1200"/>
              </a:spcBef>
            </a:pPr>
            <a:r>
              <a:rPr lang="en-GB" sz="1900" dirty="0">
                <a:solidFill>
                  <a:schemeClr val="tx1">
                    <a:lumMod val="95000"/>
                    <a:lumOff val="5000"/>
                  </a:schemeClr>
                </a:solidFill>
                <a:latin typeface="Comic Sans MS" panose="030F0702030302020204" pitchFamily="66" charset="0"/>
              </a:rPr>
              <a:t>This mutation gave brown bears living in snowy environments an advantage. Being pale helped them avoid predators and catch prey. </a:t>
            </a:r>
          </a:p>
          <a:p>
            <a:pPr algn="ctr">
              <a:spcBef>
                <a:spcPts val="1200"/>
              </a:spcBef>
            </a:pPr>
            <a:r>
              <a:rPr lang="en-GB" sz="1900" dirty="0">
                <a:solidFill>
                  <a:schemeClr val="tx1">
                    <a:lumMod val="95000"/>
                    <a:lumOff val="5000"/>
                  </a:schemeClr>
                </a:solidFill>
                <a:latin typeface="Comic Sans MS" panose="030F0702030302020204" pitchFamily="66" charset="0"/>
              </a:rPr>
              <a:t>Bears with this mutation survived and reproduced. Over time, this change helped them evolve from brown bears into polar bears. </a:t>
            </a:r>
          </a:p>
          <a:p>
            <a:pPr algn="ctr">
              <a:spcBef>
                <a:spcPts val="1200"/>
              </a:spcBef>
            </a:pPr>
            <a:endParaRPr lang="en-GB" sz="1900" dirty="0">
              <a:solidFill>
                <a:schemeClr val="tx1">
                  <a:lumMod val="95000"/>
                  <a:lumOff val="5000"/>
                </a:schemeClr>
              </a:solidFill>
              <a:latin typeface="Comic Sans MS" panose="030F0702030302020204" pitchFamily="66" charset="0"/>
            </a:endParaRPr>
          </a:p>
          <a:p>
            <a:pPr algn="ctr">
              <a:spcBef>
                <a:spcPts val="1200"/>
              </a:spcBef>
            </a:pPr>
            <a:endParaRPr lang="en-GB" sz="1900" dirty="0">
              <a:solidFill>
                <a:schemeClr val="tx1">
                  <a:lumMod val="95000"/>
                  <a:lumOff val="5000"/>
                </a:schemeClr>
              </a:solidFill>
              <a:latin typeface="Comic Sans MS" panose="030F0702030302020204" pitchFamily="66" charset="0"/>
            </a:endParaRPr>
          </a:p>
        </p:txBody>
      </p:sp>
      <p:pic>
        <p:nvPicPr>
          <p:cNvPr id="8" name="Picture 7">
            <a:extLst>
              <a:ext uri="{FF2B5EF4-FFF2-40B4-BE49-F238E27FC236}">
                <a16:creationId xmlns:a16="http://schemas.microsoft.com/office/drawing/2014/main" id="{4758B3E8-D7B6-F0F2-A159-7A52AF7C84D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78" t="11562" r="4173" b="4463"/>
          <a:stretch/>
        </p:blipFill>
        <p:spPr>
          <a:xfrm>
            <a:off x="1291466" y="1145416"/>
            <a:ext cx="4429125" cy="2637514"/>
          </a:xfrm>
          <a:prstGeom prst="rect">
            <a:avLst/>
          </a:prstGeom>
        </p:spPr>
      </p:pic>
      <p:pic>
        <p:nvPicPr>
          <p:cNvPr id="9" name="Picture 8">
            <a:extLst>
              <a:ext uri="{FF2B5EF4-FFF2-40B4-BE49-F238E27FC236}">
                <a16:creationId xmlns:a16="http://schemas.microsoft.com/office/drawing/2014/main" id="{825EE71F-519A-6339-10C6-05EEFF9F385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513" t="17539" r="4780" b="4344"/>
          <a:stretch/>
        </p:blipFill>
        <p:spPr>
          <a:xfrm flipH="1">
            <a:off x="6478386" y="1145416"/>
            <a:ext cx="4429125" cy="2632435"/>
          </a:xfrm>
          <a:prstGeom prst="rect">
            <a:avLst/>
          </a:prstGeom>
        </p:spPr>
      </p:pic>
    </p:spTree>
    <p:extLst>
      <p:ext uri="{BB962C8B-B14F-4D97-AF65-F5344CB8AC3E}">
        <p14:creationId xmlns:p14="http://schemas.microsoft.com/office/powerpoint/2010/main" val="2417913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2298B071-5A72-0F47-9164-4B4019800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Subtitle 2">
            <a:extLst>
              <a:ext uri="{FF2B5EF4-FFF2-40B4-BE49-F238E27FC236}">
                <a16:creationId xmlns:a16="http://schemas.microsoft.com/office/drawing/2014/main" id="{60D4E229-D46E-5742-9427-27408162B718}"/>
              </a:ext>
            </a:extLst>
          </p:cNvPr>
          <p:cNvSpPr txBox="1">
            <a:spLocks/>
          </p:cNvSpPr>
          <p:nvPr/>
        </p:nvSpPr>
        <p:spPr>
          <a:xfrm>
            <a:off x="0" y="396148"/>
            <a:ext cx="12192000" cy="5387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endParaRPr lang="en-US" sz="3000" b="1" dirty="0">
              <a:solidFill>
                <a:srgbClr val="286AA6"/>
              </a:solidFill>
              <a:latin typeface="Comic Sans MS" panose="030F0902030302020204" pitchFamily="66" charset="0"/>
              <a:cs typeface="Arial" panose="020B0604020202020204" pitchFamily="34" charset="0"/>
            </a:endParaRPr>
          </a:p>
        </p:txBody>
      </p:sp>
      <p:sp>
        <p:nvSpPr>
          <p:cNvPr id="7" name="TextBox 6">
            <a:extLst>
              <a:ext uri="{FF2B5EF4-FFF2-40B4-BE49-F238E27FC236}">
                <a16:creationId xmlns:a16="http://schemas.microsoft.com/office/drawing/2014/main" id="{0A713CA3-5033-AA4E-8D34-656423AE32FE}"/>
              </a:ext>
            </a:extLst>
          </p:cNvPr>
          <p:cNvSpPr txBox="1"/>
          <p:nvPr/>
        </p:nvSpPr>
        <p:spPr>
          <a:xfrm>
            <a:off x="0" y="777805"/>
            <a:ext cx="12192000" cy="461665"/>
          </a:xfrm>
          <a:prstGeom prst="rect">
            <a:avLst/>
          </a:prstGeom>
          <a:noFill/>
        </p:spPr>
        <p:txBody>
          <a:bodyPr wrap="square" lIns="0" tIns="0" rIns="0" bIns="0" rtlCol="0">
            <a:spAutoFit/>
          </a:bodyPr>
          <a:lstStyle/>
          <a:p>
            <a:pPr algn="ctr"/>
            <a:r>
              <a:rPr lang="en-US" sz="3000" b="1" dirty="0">
                <a:solidFill>
                  <a:srgbClr val="EB8B2D"/>
                </a:solidFill>
                <a:latin typeface="Comic Sans MS" panose="030F0702030302020204" pitchFamily="66" charset="0"/>
              </a:rPr>
              <a:t>Some living things change very quickly over time.</a:t>
            </a:r>
          </a:p>
        </p:txBody>
      </p:sp>
      <p:pic>
        <p:nvPicPr>
          <p:cNvPr id="17" name="Picture 16" descr="A picture containing ceramic ware, porcelain&#10;&#10;Description automatically generated">
            <a:extLst>
              <a:ext uri="{FF2B5EF4-FFF2-40B4-BE49-F238E27FC236}">
                <a16:creationId xmlns:a16="http://schemas.microsoft.com/office/drawing/2014/main" id="{BB66D1C4-FDB5-884D-A36E-7FE00EC8FF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8935" t="5804" r="19456"/>
          <a:stretch/>
        </p:blipFill>
        <p:spPr>
          <a:xfrm rot="5400000">
            <a:off x="1347199" y="1527499"/>
            <a:ext cx="3997325" cy="4103688"/>
          </a:xfrm>
          <a:prstGeom prst="rect">
            <a:avLst/>
          </a:prstGeom>
        </p:spPr>
      </p:pic>
      <p:sp>
        <p:nvSpPr>
          <p:cNvPr id="9" name="TextBox 8">
            <a:extLst>
              <a:ext uri="{FF2B5EF4-FFF2-40B4-BE49-F238E27FC236}">
                <a16:creationId xmlns:a16="http://schemas.microsoft.com/office/drawing/2014/main" id="{02AB398F-99DE-0041-A70B-985000F577DF}"/>
              </a:ext>
            </a:extLst>
          </p:cNvPr>
          <p:cNvSpPr txBox="1"/>
          <p:nvPr/>
        </p:nvSpPr>
        <p:spPr>
          <a:xfrm>
            <a:off x="5735638" y="1629756"/>
            <a:ext cx="5244409" cy="4093428"/>
          </a:xfrm>
          <a:prstGeom prst="rect">
            <a:avLst/>
          </a:prstGeom>
          <a:noFill/>
        </p:spPr>
        <p:txBody>
          <a:bodyPr wrap="square" rtlCol="0" anchor="ctr" anchorCtr="0">
            <a:spAutoFit/>
          </a:bodyPr>
          <a:lstStyle/>
          <a:p>
            <a:pPr>
              <a:spcBef>
                <a:spcPts val="1200"/>
              </a:spcBef>
            </a:pPr>
            <a:r>
              <a:rPr lang="en-GB" sz="2000" dirty="0">
                <a:solidFill>
                  <a:srgbClr val="272626"/>
                </a:solidFill>
                <a:latin typeface="Comic Sans MS" panose="030F0702030302020204" pitchFamily="66" charset="0"/>
              </a:rPr>
              <a:t>In 2020 our world was turned upside down by Covid-19. </a:t>
            </a:r>
            <a:r>
              <a:rPr lang="en-US" sz="2000" dirty="0">
                <a:solidFill>
                  <a:schemeClr val="tx1">
                    <a:lumMod val="95000"/>
                    <a:lumOff val="5000"/>
                  </a:schemeClr>
                </a:solidFill>
                <a:latin typeface="Comic Sans MS" panose="030F0702030302020204" pitchFamily="66" charset="0"/>
              </a:rPr>
              <a:t>The corona virus mutates very quickly. We know this because scientists are looking at the </a:t>
            </a:r>
            <a:r>
              <a:rPr lang="en-US" sz="2000" b="1" dirty="0">
                <a:solidFill>
                  <a:srgbClr val="EB8B2D"/>
                </a:solidFill>
                <a:latin typeface="Comic Sans MS" panose="030F0702030302020204" pitchFamily="66" charset="0"/>
              </a:rPr>
              <a:t>DNA sequences </a:t>
            </a:r>
            <a:r>
              <a:rPr lang="en-US" sz="2000" dirty="0">
                <a:solidFill>
                  <a:schemeClr val="tx1">
                    <a:lumMod val="95000"/>
                    <a:lumOff val="5000"/>
                  </a:schemeClr>
                </a:solidFill>
                <a:latin typeface="Comic Sans MS" panose="030F0702030302020204" pitchFamily="66" charset="0"/>
              </a:rPr>
              <a:t>of the virus in people who</a:t>
            </a:r>
          </a:p>
          <a:p>
            <a:r>
              <a:rPr lang="en-US" sz="2000" dirty="0">
                <a:solidFill>
                  <a:schemeClr val="tx1">
                    <a:lumMod val="95000"/>
                    <a:lumOff val="5000"/>
                  </a:schemeClr>
                </a:solidFill>
                <a:latin typeface="Comic Sans MS" panose="030F0702030302020204" pitchFamily="66" charset="0"/>
              </a:rPr>
              <a:t>test positive.</a:t>
            </a:r>
          </a:p>
          <a:p>
            <a:pPr>
              <a:spcBef>
                <a:spcPts val="1200"/>
              </a:spcBef>
            </a:pPr>
            <a:r>
              <a:rPr lang="en-US" sz="2000" dirty="0">
                <a:solidFill>
                  <a:schemeClr val="tx1">
                    <a:lumMod val="95000"/>
                    <a:lumOff val="5000"/>
                  </a:schemeClr>
                </a:solidFill>
                <a:latin typeface="Comic Sans MS" panose="030F0702030302020204" pitchFamily="66" charset="0"/>
              </a:rPr>
              <a:t>They can identify which </a:t>
            </a:r>
            <a:r>
              <a:rPr lang="en-US" sz="2000" b="1" dirty="0">
                <a:solidFill>
                  <a:srgbClr val="EB8B2D"/>
                </a:solidFill>
                <a:latin typeface="Comic Sans MS" panose="030F0702030302020204" pitchFamily="66" charset="0"/>
              </a:rPr>
              <a:t>mutation</a:t>
            </a:r>
            <a:r>
              <a:rPr lang="en-US" sz="2000" dirty="0">
                <a:solidFill>
                  <a:schemeClr val="tx1">
                    <a:lumMod val="95000"/>
                    <a:lumOff val="5000"/>
                  </a:schemeClr>
                </a:solidFill>
                <a:latin typeface="Comic Sans MS" panose="030F0702030302020204" pitchFamily="66" charset="0"/>
              </a:rPr>
              <a:t> (</a:t>
            </a:r>
            <a:r>
              <a:rPr lang="en-US" sz="2000" b="1" dirty="0">
                <a:solidFill>
                  <a:srgbClr val="EB8B2D"/>
                </a:solidFill>
                <a:latin typeface="Comic Sans MS" panose="030F0702030302020204" pitchFamily="66" charset="0"/>
              </a:rPr>
              <a:t>variant</a:t>
            </a:r>
            <a:r>
              <a:rPr lang="en-US" sz="2000" dirty="0">
                <a:solidFill>
                  <a:schemeClr val="tx1">
                    <a:lumMod val="95000"/>
                    <a:lumOff val="5000"/>
                  </a:schemeClr>
                </a:solidFill>
                <a:latin typeface="Comic Sans MS" panose="030F0702030302020204" pitchFamily="66" charset="0"/>
              </a:rPr>
              <a:t>) is most common in Britain at any one time.</a:t>
            </a:r>
          </a:p>
          <a:p>
            <a:pPr>
              <a:spcBef>
                <a:spcPts val="1200"/>
              </a:spcBef>
            </a:pPr>
            <a:r>
              <a:rPr lang="en-US" sz="2000" dirty="0">
                <a:solidFill>
                  <a:schemeClr val="tx1">
                    <a:lumMod val="95000"/>
                    <a:lumOff val="5000"/>
                  </a:schemeClr>
                </a:solidFill>
                <a:latin typeface="Comic Sans MS" panose="030F0702030302020204" pitchFamily="66" charset="0"/>
              </a:rPr>
              <a:t>Can you name any of these </a:t>
            </a:r>
            <a:r>
              <a:rPr lang="en-US" sz="2000" b="1" dirty="0">
                <a:solidFill>
                  <a:srgbClr val="EB8B2D"/>
                </a:solidFill>
                <a:latin typeface="Comic Sans MS" panose="030F0702030302020204" pitchFamily="66" charset="0"/>
              </a:rPr>
              <a:t>variants</a:t>
            </a:r>
            <a:r>
              <a:rPr lang="en-US" sz="2000" dirty="0">
                <a:solidFill>
                  <a:schemeClr val="tx1">
                    <a:lumMod val="95000"/>
                    <a:lumOff val="5000"/>
                  </a:schemeClr>
                </a:solidFill>
                <a:latin typeface="Comic Sans MS" panose="030F0702030302020204" pitchFamily="66" charset="0"/>
              </a:rPr>
              <a:t>? </a:t>
            </a:r>
          </a:p>
          <a:p>
            <a:pPr>
              <a:spcBef>
                <a:spcPts val="1200"/>
              </a:spcBef>
            </a:pPr>
            <a:r>
              <a:rPr lang="en-US" sz="2000" b="1" dirty="0">
                <a:solidFill>
                  <a:schemeClr val="tx1">
                    <a:lumMod val="95000"/>
                    <a:lumOff val="5000"/>
                  </a:schemeClr>
                </a:solidFill>
                <a:latin typeface="Comic Sans MS" panose="030F0702030302020204" pitchFamily="66" charset="0"/>
              </a:rPr>
              <a:t>Omicron</a:t>
            </a:r>
          </a:p>
          <a:p>
            <a:pPr>
              <a:spcBef>
                <a:spcPts val="1200"/>
              </a:spcBef>
            </a:pPr>
            <a:r>
              <a:rPr lang="en-US" sz="2000" b="1" dirty="0">
                <a:solidFill>
                  <a:schemeClr val="tx1">
                    <a:lumMod val="95000"/>
                    <a:lumOff val="5000"/>
                  </a:schemeClr>
                </a:solidFill>
                <a:latin typeface="Comic Sans MS" panose="030F0702030302020204" pitchFamily="66" charset="0"/>
              </a:rPr>
              <a:t>Delta</a:t>
            </a:r>
            <a:endParaRPr lang="en-GB" sz="2000" dirty="0">
              <a:solidFill>
                <a:schemeClr val="tx1">
                  <a:lumMod val="95000"/>
                  <a:lumOff val="5000"/>
                </a:schemeClr>
              </a:solidFill>
              <a:latin typeface="Comic Sans MS" panose="030F0702030302020204" pitchFamily="66" charset="0"/>
            </a:endParaRPr>
          </a:p>
        </p:txBody>
      </p:sp>
    </p:spTree>
    <p:extLst>
      <p:ext uri="{BB962C8B-B14F-4D97-AF65-F5344CB8AC3E}">
        <p14:creationId xmlns:p14="http://schemas.microsoft.com/office/powerpoint/2010/main" val="538850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F52195-5FE1-2746-A8B6-693A203281C3}"/>
              </a:ext>
            </a:extLst>
          </p:cNvPr>
          <p:cNvSpPr txBox="1">
            <a:spLocks/>
          </p:cNvSpPr>
          <p:nvPr/>
        </p:nvSpPr>
        <p:spPr>
          <a:xfrm>
            <a:off x="6639338" y="2275990"/>
            <a:ext cx="4281075" cy="3048824"/>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200"/>
              </a:spcBef>
              <a:buNone/>
            </a:pPr>
            <a:r>
              <a:rPr lang="en-GB" sz="2000" dirty="0">
                <a:solidFill>
                  <a:schemeClr val="tx1">
                    <a:lumMod val="95000"/>
                    <a:lumOff val="5000"/>
                  </a:schemeClr>
                </a:solidFill>
                <a:latin typeface="Comic Sans MS" panose="030F0702030302020204" pitchFamily="66" charset="0"/>
              </a:rPr>
              <a:t>How do we know? </a:t>
            </a:r>
          </a:p>
          <a:p>
            <a:pPr marL="0" indent="0">
              <a:lnSpc>
                <a:spcPct val="100000"/>
              </a:lnSpc>
              <a:spcBef>
                <a:spcPts val="1200"/>
              </a:spcBef>
              <a:buNone/>
            </a:pPr>
            <a:r>
              <a:rPr lang="en-GB" sz="2000" dirty="0">
                <a:solidFill>
                  <a:schemeClr val="tx1">
                    <a:lumMod val="95000"/>
                    <a:lumOff val="5000"/>
                  </a:schemeClr>
                </a:solidFill>
                <a:latin typeface="Comic Sans MS" panose="030F0702030302020204" pitchFamily="66" charset="0"/>
              </a:rPr>
              <a:t>By looking at </a:t>
            </a:r>
            <a:r>
              <a:rPr lang="en-GB" sz="2000" b="1" dirty="0">
                <a:solidFill>
                  <a:srgbClr val="EB8B2D"/>
                </a:solidFill>
                <a:latin typeface="Comic Sans MS" panose="030F0702030302020204" pitchFamily="66" charset="0"/>
              </a:rPr>
              <a:t>fossil</a:t>
            </a:r>
            <a:r>
              <a:rPr lang="en-GB" sz="2000" dirty="0">
                <a:solidFill>
                  <a:schemeClr val="tx1">
                    <a:lumMod val="95000"/>
                    <a:lumOff val="5000"/>
                  </a:schemeClr>
                </a:solidFill>
                <a:latin typeface="Comic Sans MS" panose="030F0702030302020204" pitchFamily="66" charset="0"/>
              </a:rPr>
              <a:t> records.</a:t>
            </a:r>
          </a:p>
          <a:p>
            <a:pPr marL="0" indent="0">
              <a:lnSpc>
                <a:spcPct val="100000"/>
              </a:lnSpc>
              <a:spcBef>
                <a:spcPts val="1200"/>
              </a:spcBef>
              <a:buNone/>
            </a:pPr>
            <a:r>
              <a:rPr lang="en-GB" sz="2000" dirty="0">
                <a:solidFill>
                  <a:schemeClr val="tx1">
                    <a:lumMod val="95000"/>
                    <a:lumOff val="5000"/>
                  </a:schemeClr>
                </a:solidFill>
                <a:latin typeface="Comic Sans MS" panose="030F0702030302020204" pitchFamily="66" charset="0"/>
              </a:rPr>
              <a:t>A </a:t>
            </a:r>
            <a:r>
              <a:rPr lang="en-GB" sz="2000" b="1" dirty="0">
                <a:solidFill>
                  <a:srgbClr val="EB8B2D"/>
                </a:solidFill>
                <a:latin typeface="Comic Sans MS" panose="030F0702030302020204" pitchFamily="66" charset="0"/>
              </a:rPr>
              <a:t>fossil</a:t>
            </a:r>
            <a:r>
              <a:rPr lang="en-GB" sz="2000" dirty="0">
                <a:solidFill>
                  <a:schemeClr val="tx1">
                    <a:lumMod val="95000"/>
                    <a:lumOff val="5000"/>
                  </a:schemeClr>
                </a:solidFill>
                <a:latin typeface="Comic Sans MS" panose="030F0702030302020204" pitchFamily="66" charset="0"/>
              </a:rPr>
              <a:t> is the preserved remains of prehistoric plants and animals that have died and been turned to stone over time.</a:t>
            </a:r>
          </a:p>
          <a:p>
            <a:pPr marL="0" indent="0">
              <a:lnSpc>
                <a:spcPct val="100000"/>
              </a:lnSpc>
              <a:spcBef>
                <a:spcPts val="1200"/>
              </a:spcBef>
              <a:buNone/>
            </a:pPr>
            <a:r>
              <a:rPr lang="en-GB" sz="2000" b="1" dirty="0">
                <a:solidFill>
                  <a:srgbClr val="EB8B2D"/>
                </a:solidFill>
                <a:latin typeface="Comic Sans MS" panose="030F0702030302020204" pitchFamily="66" charset="0"/>
              </a:rPr>
              <a:t>Fossils</a:t>
            </a:r>
            <a:r>
              <a:rPr lang="en-GB" sz="2000" dirty="0">
                <a:solidFill>
                  <a:schemeClr val="tx1">
                    <a:lumMod val="95000"/>
                    <a:lumOff val="5000"/>
                  </a:schemeClr>
                </a:solidFill>
                <a:latin typeface="Comic Sans MS" panose="030F0702030302020204" pitchFamily="66" charset="0"/>
              </a:rPr>
              <a:t> can tell us about the history of life on earth and how living things have changed over time. </a:t>
            </a:r>
          </a:p>
        </p:txBody>
      </p:sp>
      <p:pic>
        <p:nvPicPr>
          <p:cNvPr id="6" name="Picture 5" descr="A picture containing text, clipart&#10;&#10;Description automatically generated">
            <a:extLst>
              <a:ext uri="{FF2B5EF4-FFF2-40B4-BE49-F238E27FC236}">
                <a16:creationId xmlns:a16="http://schemas.microsoft.com/office/drawing/2014/main" id="{2298B071-5A72-0F47-9164-4B4019800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Subtitle 2">
            <a:extLst>
              <a:ext uri="{FF2B5EF4-FFF2-40B4-BE49-F238E27FC236}">
                <a16:creationId xmlns:a16="http://schemas.microsoft.com/office/drawing/2014/main" id="{60D4E229-D46E-5742-9427-27408162B718}"/>
              </a:ext>
            </a:extLst>
          </p:cNvPr>
          <p:cNvSpPr txBox="1">
            <a:spLocks/>
          </p:cNvSpPr>
          <p:nvPr/>
        </p:nvSpPr>
        <p:spPr>
          <a:xfrm>
            <a:off x="0" y="396148"/>
            <a:ext cx="12192000" cy="5387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endParaRPr lang="en-US" sz="3000" b="1" dirty="0">
              <a:solidFill>
                <a:srgbClr val="286AA6"/>
              </a:solidFill>
              <a:latin typeface="Comic Sans MS" panose="030F0902030302020204" pitchFamily="66" charset="0"/>
              <a:cs typeface="Arial" panose="020B0604020202020204" pitchFamily="34" charset="0"/>
            </a:endParaRPr>
          </a:p>
        </p:txBody>
      </p:sp>
      <p:sp>
        <p:nvSpPr>
          <p:cNvPr id="10" name="TextBox 9">
            <a:extLst>
              <a:ext uri="{FF2B5EF4-FFF2-40B4-BE49-F238E27FC236}">
                <a16:creationId xmlns:a16="http://schemas.microsoft.com/office/drawing/2014/main" id="{30407D00-7EBF-4F05-A375-5CFE6C5F8A03}"/>
              </a:ext>
            </a:extLst>
          </p:cNvPr>
          <p:cNvSpPr txBox="1"/>
          <p:nvPr/>
        </p:nvSpPr>
        <p:spPr>
          <a:xfrm>
            <a:off x="-2555" y="831801"/>
            <a:ext cx="12192000" cy="769441"/>
          </a:xfrm>
          <a:prstGeom prst="rect">
            <a:avLst/>
          </a:prstGeom>
          <a:noFill/>
        </p:spPr>
        <p:txBody>
          <a:bodyPr wrap="square" lIns="0" tIns="0" rIns="0" bIns="0" rtlCol="0">
            <a:spAutoFit/>
          </a:bodyPr>
          <a:lstStyle/>
          <a:p>
            <a:pPr algn="ctr"/>
            <a:r>
              <a:rPr lang="en-US" sz="2500" b="1" dirty="0">
                <a:solidFill>
                  <a:srgbClr val="EB8B2D"/>
                </a:solidFill>
                <a:latin typeface="Comic Sans MS" panose="030F0702030302020204" pitchFamily="66" charset="0"/>
              </a:rPr>
              <a:t>Some living things change very slowly over time.</a:t>
            </a:r>
          </a:p>
          <a:p>
            <a:pPr algn="ctr"/>
            <a:r>
              <a:rPr lang="en-US" sz="2500" b="1" dirty="0">
                <a:solidFill>
                  <a:srgbClr val="EB8B2D"/>
                </a:solidFill>
                <a:latin typeface="Comic Sans MS" panose="030F0702030302020204" pitchFamily="66" charset="0"/>
              </a:rPr>
              <a:t>They look very different today than they did millions of years ago!</a:t>
            </a:r>
          </a:p>
        </p:txBody>
      </p:sp>
      <p:sp>
        <p:nvSpPr>
          <p:cNvPr id="2" name="TextBox 1">
            <a:extLst>
              <a:ext uri="{FF2B5EF4-FFF2-40B4-BE49-F238E27FC236}">
                <a16:creationId xmlns:a16="http://schemas.microsoft.com/office/drawing/2014/main" id="{E241ECDA-59A3-4842-9214-8B117D26ABB6}"/>
              </a:ext>
            </a:extLst>
          </p:cNvPr>
          <p:cNvSpPr txBox="1"/>
          <p:nvPr/>
        </p:nvSpPr>
        <p:spPr>
          <a:xfrm>
            <a:off x="5682343" y="2971800"/>
            <a:ext cx="914400" cy="914400"/>
          </a:xfrm>
          <a:prstGeom prst="rect">
            <a:avLst/>
          </a:prstGeom>
          <a:noFill/>
        </p:spPr>
        <p:txBody>
          <a:bodyPr wrap="square" rtlCol="0">
            <a:spAutoFit/>
          </a:bodyPr>
          <a:lstStyle/>
          <a:p>
            <a:endParaRPr lang="en-GB" dirty="0"/>
          </a:p>
        </p:txBody>
      </p:sp>
      <p:pic>
        <p:nvPicPr>
          <p:cNvPr id="12" name="Picture 11" descr="A close-up of a lizard&#10;&#10;Description automatically generated with low confidence">
            <a:extLst>
              <a:ext uri="{FF2B5EF4-FFF2-40B4-BE49-F238E27FC236}">
                <a16:creationId xmlns:a16="http://schemas.microsoft.com/office/drawing/2014/main" id="{AA380B0B-E76C-CC49-827E-ED4F5A1935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71588" y="2135692"/>
            <a:ext cx="4994130" cy="3329420"/>
          </a:xfrm>
          <a:prstGeom prst="rect">
            <a:avLst/>
          </a:prstGeom>
        </p:spPr>
      </p:pic>
    </p:spTree>
    <p:extLst>
      <p:ext uri="{BB962C8B-B14F-4D97-AF65-F5344CB8AC3E}">
        <p14:creationId xmlns:p14="http://schemas.microsoft.com/office/powerpoint/2010/main" val="1431968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F52195-5FE1-2746-A8B6-693A203281C3}"/>
              </a:ext>
            </a:extLst>
          </p:cNvPr>
          <p:cNvSpPr txBox="1">
            <a:spLocks/>
          </p:cNvSpPr>
          <p:nvPr/>
        </p:nvSpPr>
        <p:spPr>
          <a:xfrm>
            <a:off x="6635750" y="2427521"/>
            <a:ext cx="4284663" cy="2579194"/>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200"/>
              </a:spcBef>
              <a:buNone/>
            </a:pPr>
            <a:r>
              <a:rPr lang="en-GB" sz="2000" dirty="0">
                <a:solidFill>
                  <a:schemeClr val="tx1">
                    <a:lumMod val="95000"/>
                    <a:lumOff val="5000"/>
                  </a:schemeClr>
                </a:solidFill>
                <a:latin typeface="Comic Sans MS" panose="030F0702030302020204" pitchFamily="66" charset="0"/>
              </a:rPr>
              <a:t>As we learnt in our previous lesson, this process is called </a:t>
            </a:r>
            <a:r>
              <a:rPr lang="en-GB" sz="2000" b="1" dirty="0">
                <a:solidFill>
                  <a:srgbClr val="EB8B2D"/>
                </a:solidFill>
                <a:latin typeface="Comic Sans MS" panose="030F0702030302020204" pitchFamily="66" charset="0"/>
              </a:rPr>
              <a:t>evolution</a:t>
            </a:r>
            <a:r>
              <a:rPr lang="en-GB" sz="2000" dirty="0">
                <a:solidFill>
                  <a:schemeClr val="tx1">
                    <a:lumMod val="95000"/>
                    <a:lumOff val="5000"/>
                  </a:schemeClr>
                </a:solidFill>
                <a:latin typeface="Comic Sans MS" panose="030F0702030302020204" pitchFamily="66" charset="0"/>
              </a:rPr>
              <a:t>. </a:t>
            </a:r>
          </a:p>
          <a:p>
            <a:pPr marL="0" indent="0">
              <a:lnSpc>
                <a:spcPct val="100000"/>
              </a:lnSpc>
              <a:spcBef>
                <a:spcPts val="1200"/>
              </a:spcBef>
              <a:buNone/>
            </a:pPr>
            <a:r>
              <a:rPr lang="en-GB" sz="2000" dirty="0">
                <a:solidFill>
                  <a:schemeClr val="tx1">
                    <a:lumMod val="95000"/>
                    <a:lumOff val="5000"/>
                  </a:schemeClr>
                </a:solidFill>
                <a:latin typeface="Comic Sans MS" panose="030F0702030302020204" pitchFamily="66" charset="0"/>
              </a:rPr>
              <a:t>It is made possible by mutations which appear by chance in the DNA of living things, leading to variations in different features.</a:t>
            </a:r>
          </a:p>
        </p:txBody>
      </p:sp>
      <p:pic>
        <p:nvPicPr>
          <p:cNvPr id="6" name="Picture 5" descr="A picture containing text, clipart&#10;&#10;Description automatically generated">
            <a:extLst>
              <a:ext uri="{FF2B5EF4-FFF2-40B4-BE49-F238E27FC236}">
                <a16:creationId xmlns:a16="http://schemas.microsoft.com/office/drawing/2014/main" id="{2298B071-5A72-0F47-9164-4B4019800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Subtitle 2">
            <a:extLst>
              <a:ext uri="{FF2B5EF4-FFF2-40B4-BE49-F238E27FC236}">
                <a16:creationId xmlns:a16="http://schemas.microsoft.com/office/drawing/2014/main" id="{60D4E229-D46E-5742-9427-27408162B718}"/>
              </a:ext>
            </a:extLst>
          </p:cNvPr>
          <p:cNvSpPr txBox="1">
            <a:spLocks/>
          </p:cNvSpPr>
          <p:nvPr/>
        </p:nvSpPr>
        <p:spPr>
          <a:xfrm>
            <a:off x="0" y="396148"/>
            <a:ext cx="12192000" cy="5387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endParaRPr lang="en-US" sz="3000" b="1" dirty="0">
              <a:solidFill>
                <a:srgbClr val="286AA6"/>
              </a:solidFill>
              <a:latin typeface="Comic Sans MS" panose="030F0902030302020204" pitchFamily="66" charset="0"/>
              <a:cs typeface="Arial" panose="020B0604020202020204" pitchFamily="34" charset="0"/>
            </a:endParaRPr>
          </a:p>
        </p:txBody>
      </p:sp>
      <p:sp>
        <p:nvSpPr>
          <p:cNvPr id="2" name="TextBox 1">
            <a:extLst>
              <a:ext uri="{FF2B5EF4-FFF2-40B4-BE49-F238E27FC236}">
                <a16:creationId xmlns:a16="http://schemas.microsoft.com/office/drawing/2014/main" id="{E241ECDA-59A3-4842-9214-8B117D26ABB6}"/>
              </a:ext>
            </a:extLst>
          </p:cNvPr>
          <p:cNvSpPr txBox="1"/>
          <p:nvPr/>
        </p:nvSpPr>
        <p:spPr>
          <a:xfrm>
            <a:off x="5682343" y="2971800"/>
            <a:ext cx="914400" cy="914400"/>
          </a:xfrm>
          <a:prstGeom prst="rect">
            <a:avLst/>
          </a:prstGeom>
          <a:noFill/>
        </p:spPr>
        <p:txBody>
          <a:bodyPr wrap="square" rtlCol="0">
            <a:spAutoFit/>
          </a:bodyPr>
          <a:lstStyle/>
          <a:p>
            <a:endParaRPr lang="en-GB" dirty="0"/>
          </a:p>
        </p:txBody>
      </p:sp>
      <p:sp>
        <p:nvSpPr>
          <p:cNvPr id="11" name="TextBox 10">
            <a:extLst>
              <a:ext uri="{FF2B5EF4-FFF2-40B4-BE49-F238E27FC236}">
                <a16:creationId xmlns:a16="http://schemas.microsoft.com/office/drawing/2014/main" id="{E0B8238E-9274-EE9C-0083-9444017075B7}"/>
              </a:ext>
            </a:extLst>
          </p:cNvPr>
          <p:cNvSpPr txBox="1"/>
          <p:nvPr/>
        </p:nvSpPr>
        <p:spPr>
          <a:xfrm>
            <a:off x="-2555" y="831801"/>
            <a:ext cx="12192000" cy="769441"/>
          </a:xfrm>
          <a:prstGeom prst="rect">
            <a:avLst/>
          </a:prstGeom>
          <a:noFill/>
        </p:spPr>
        <p:txBody>
          <a:bodyPr wrap="square" lIns="0" tIns="0" rIns="0" bIns="0" rtlCol="0">
            <a:spAutoFit/>
          </a:bodyPr>
          <a:lstStyle/>
          <a:p>
            <a:pPr algn="ctr"/>
            <a:r>
              <a:rPr lang="en-US" sz="2500" b="1" dirty="0">
                <a:solidFill>
                  <a:srgbClr val="EB8B2D"/>
                </a:solidFill>
                <a:latin typeface="Comic Sans MS" panose="030F0702030302020204" pitchFamily="66" charset="0"/>
              </a:rPr>
              <a:t>Some living things change very slowly over time.</a:t>
            </a:r>
          </a:p>
          <a:p>
            <a:pPr algn="ctr"/>
            <a:r>
              <a:rPr lang="en-US" sz="2500" b="1" dirty="0">
                <a:solidFill>
                  <a:srgbClr val="EB8B2D"/>
                </a:solidFill>
                <a:latin typeface="Comic Sans MS" panose="030F0702030302020204" pitchFamily="66" charset="0"/>
              </a:rPr>
              <a:t>They look very different today than they did millions of years ago!</a:t>
            </a:r>
          </a:p>
        </p:txBody>
      </p:sp>
      <p:pic>
        <p:nvPicPr>
          <p:cNvPr id="14" name="Picture 13" descr="A close-up of a lizard&#10;&#10;Description automatically generated with low confidence">
            <a:extLst>
              <a:ext uri="{FF2B5EF4-FFF2-40B4-BE49-F238E27FC236}">
                <a16:creationId xmlns:a16="http://schemas.microsoft.com/office/drawing/2014/main" id="{15D7AF6A-A976-E843-44EA-2F876A6DCDE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71588" y="2135692"/>
            <a:ext cx="4994130" cy="3329420"/>
          </a:xfrm>
          <a:prstGeom prst="rect">
            <a:avLst/>
          </a:prstGeom>
        </p:spPr>
      </p:pic>
    </p:spTree>
    <p:extLst>
      <p:ext uri="{BB962C8B-B14F-4D97-AF65-F5344CB8AC3E}">
        <p14:creationId xmlns:p14="http://schemas.microsoft.com/office/powerpoint/2010/main" val="2285676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2298B071-5A72-0F47-9164-4B4019800F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Subtitle 2">
            <a:extLst>
              <a:ext uri="{FF2B5EF4-FFF2-40B4-BE49-F238E27FC236}">
                <a16:creationId xmlns:a16="http://schemas.microsoft.com/office/drawing/2014/main" id="{60D4E229-D46E-5742-9427-27408162B718}"/>
              </a:ext>
            </a:extLst>
          </p:cNvPr>
          <p:cNvSpPr txBox="1">
            <a:spLocks/>
          </p:cNvSpPr>
          <p:nvPr/>
        </p:nvSpPr>
        <p:spPr>
          <a:xfrm>
            <a:off x="0" y="396148"/>
            <a:ext cx="12192000" cy="5387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endParaRPr lang="en-US" sz="3000" b="1" dirty="0">
              <a:solidFill>
                <a:srgbClr val="286AA6"/>
              </a:solidFill>
              <a:latin typeface="Comic Sans MS" panose="030F0902030302020204" pitchFamily="66" charset="0"/>
              <a:cs typeface="Arial" panose="020B0604020202020204" pitchFamily="34" charset="0"/>
            </a:endParaRPr>
          </a:p>
        </p:txBody>
      </p:sp>
      <p:sp>
        <p:nvSpPr>
          <p:cNvPr id="2" name="TextBox 1">
            <a:extLst>
              <a:ext uri="{FF2B5EF4-FFF2-40B4-BE49-F238E27FC236}">
                <a16:creationId xmlns:a16="http://schemas.microsoft.com/office/drawing/2014/main" id="{E241ECDA-59A3-4842-9214-8B117D26ABB6}"/>
              </a:ext>
            </a:extLst>
          </p:cNvPr>
          <p:cNvSpPr txBox="1"/>
          <p:nvPr/>
        </p:nvSpPr>
        <p:spPr>
          <a:xfrm>
            <a:off x="5682343" y="2971800"/>
            <a:ext cx="914400" cy="914400"/>
          </a:xfrm>
          <a:prstGeom prst="rect">
            <a:avLst/>
          </a:prstGeom>
          <a:noFill/>
        </p:spPr>
        <p:txBody>
          <a:bodyPr wrap="square" rtlCol="0">
            <a:spAutoFit/>
          </a:bodyPr>
          <a:lstStyle/>
          <a:p>
            <a:endParaRPr lang="en-GB" dirty="0"/>
          </a:p>
        </p:txBody>
      </p:sp>
      <p:sp>
        <p:nvSpPr>
          <p:cNvPr id="5" name="TextBox 4">
            <a:extLst>
              <a:ext uri="{FF2B5EF4-FFF2-40B4-BE49-F238E27FC236}">
                <a16:creationId xmlns:a16="http://schemas.microsoft.com/office/drawing/2014/main" id="{A0806EE9-56D1-4887-BCF2-7CAC611707B9}"/>
              </a:ext>
            </a:extLst>
          </p:cNvPr>
          <p:cNvSpPr txBox="1"/>
          <p:nvPr/>
        </p:nvSpPr>
        <p:spPr>
          <a:xfrm>
            <a:off x="6556238" y="2907850"/>
            <a:ext cx="4335236" cy="1785104"/>
          </a:xfrm>
          <a:prstGeom prst="rect">
            <a:avLst/>
          </a:prstGeom>
          <a:noFill/>
        </p:spPr>
        <p:txBody>
          <a:bodyPr wrap="square" rtlCol="0" anchor="ctr" anchorCtr="0">
            <a:spAutoFit/>
          </a:bodyPr>
          <a:lstStyle/>
          <a:p>
            <a:pPr marL="0" indent="0">
              <a:lnSpc>
                <a:spcPct val="100000"/>
              </a:lnSpc>
              <a:spcBef>
                <a:spcPts val="1200"/>
              </a:spcBef>
              <a:buNone/>
            </a:pPr>
            <a:r>
              <a:rPr lang="en-GB" sz="2000" dirty="0">
                <a:solidFill>
                  <a:schemeClr val="tx1">
                    <a:lumMod val="95000"/>
                    <a:lumOff val="5000"/>
                  </a:schemeClr>
                </a:solidFill>
                <a:latin typeface="Comic Sans MS" panose="030F0702030302020204" pitchFamily="66" charset="0"/>
              </a:rPr>
              <a:t>Fossils also provide a record of plants and animals that have become </a:t>
            </a:r>
            <a:r>
              <a:rPr lang="en-GB" sz="2000" b="1" dirty="0">
                <a:solidFill>
                  <a:srgbClr val="EB8B2D"/>
                </a:solidFill>
                <a:latin typeface="Comic Sans MS" panose="030F0702030302020204" pitchFamily="66" charset="0"/>
              </a:rPr>
              <a:t>extinct</a:t>
            </a:r>
            <a:r>
              <a:rPr lang="en-GB" sz="2000" dirty="0">
                <a:solidFill>
                  <a:schemeClr val="tx1">
                    <a:lumMod val="95000"/>
                    <a:lumOff val="5000"/>
                  </a:schemeClr>
                </a:solidFill>
                <a:latin typeface="Comic Sans MS" panose="030F0702030302020204" pitchFamily="66" charset="0"/>
              </a:rPr>
              <a:t>.</a:t>
            </a:r>
          </a:p>
          <a:p>
            <a:pPr>
              <a:spcBef>
                <a:spcPts val="1200"/>
              </a:spcBef>
            </a:pPr>
            <a:r>
              <a:rPr lang="en-GB" sz="2000" dirty="0">
                <a:solidFill>
                  <a:schemeClr val="tx1">
                    <a:lumMod val="95000"/>
                    <a:lumOff val="5000"/>
                  </a:schemeClr>
                </a:solidFill>
                <a:latin typeface="Comic Sans MS" panose="030F0702030302020204" pitchFamily="66" charset="0"/>
              </a:rPr>
              <a:t>We’re going to find out much more about fossils in our next lesson. </a:t>
            </a:r>
          </a:p>
        </p:txBody>
      </p:sp>
      <p:sp>
        <p:nvSpPr>
          <p:cNvPr id="9" name="TextBox 8">
            <a:extLst>
              <a:ext uri="{FF2B5EF4-FFF2-40B4-BE49-F238E27FC236}">
                <a16:creationId xmlns:a16="http://schemas.microsoft.com/office/drawing/2014/main" id="{9CA3FF1C-58B7-EE97-0A70-31F7BB0AA55A}"/>
              </a:ext>
            </a:extLst>
          </p:cNvPr>
          <p:cNvSpPr txBox="1"/>
          <p:nvPr/>
        </p:nvSpPr>
        <p:spPr>
          <a:xfrm>
            <a:off x="-2555" y="831801"/>
            <a:ext cx="12192000" cy="769441"/>
          </a:xfrm>
          <a:prstGeom prst="rect">
            <a:avLst/>
          </a:prstGeom>
          <a:noFill/>
        </p:spPr>
        <p:txBody>
          <a:bodyPr wrap="square" lIns="0" tIns="0" rIns="0" bIns="0" rtlCol="0">
            <a:spAutoFit/>
          </a:bodyPr>
          <a:lstStyle/>
          <a:p>
            <a:pPr algn="ctr"/>
            <a:r>
              <a:rPr lang="en-US" sz="2500" b="1" dirty="0">
                <a:solidFill>
                  <a:srgbClr val="EB8B2D"/>
                </a:solidFill>
                <a:latin typeface="Comic Sans MS" panose="030F0702030302020204" pitchFamily="66" charset="0"/>
              </a:rPr>
              <a:t>Some living things change very slowly over time.</a:t>
            </a:r>
          </a:p>
          <a:p>
            <a:pPr algn="ctr"/>
            <a:r>
              <a:rPr lang="en-US" sz="2500" b="1" dirty="0">
                <a:solidFill>
                  <a:srgbClr val="EB8B2D"/>
                </a:solidFill>
                <a:latin typeface="Comic Sans MS" panose="030F0702030302020204" pitchFamily="66" charset="0"/>
              </a:rPr>
              <a:t>They look very different today than they did millions of years ago!</a:t>
            </a:r>
          </a:p>
        </p:txBody>
      </p:sp>
      <p:pic>
        <p:nvPicPr>
          <p:cNvPr id="11" name="Picture 10" descr="A close-up of a lizard&#10;&#10;Description automatically generated with low confidence">
            <a:extLst>
              <a:ext uri="{FF2B5EF4-FFF2-40B4-BE49-F238E27FC236}">
                <a16:creationId xmlns:a16="http://schemas.microsoft.com/office/drawing/2014/main" id="{622AE64E-1CC4-6701-7C95-5B8BE13663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71588" y="2135692"/>
            <a:ext cx="4994130" cy="3329420"/>
          </a:xfrm>
          <a:prstGeom prst="rect">
            <a:avLst/>
          </a:prstGeom>
        </p:spPr>
      </p:pic>
    </p:spTree>
    <p:extLst>
      <p:ext uri="{BB962C8B-B14F-4D97-AF65-F5344CB8AC3E}">
        <p14:creationId xmlns:p14="http://schemas.microsoft.com/office/powerpoint/2010/main" val="2364146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11C3AA3D-04AF-674A-B0E3-AD23712390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Subtitle 2">
            <a:extLst>
              <a:ext uri="{FF2B5EF4-FFF2-40B4-BE49-F238E27FC236}">
                <a16:creationId xmlns:a16="http://schemas.microsoft.com/office/drawing/2014/main" id="{0D3A8520-BD3E-7947-AC71-4C29A025BFE1}"/>
              </a:ext>
            </a:extLst>
          </p:cNvPr>
          <p:cNvSpPr txBox="1">
            <a:spLocks/>
          </p:cNvSpPr>
          <p:nvPr/>
        </p:nvSpPr>
        <p:spPr>
          <a:xfrm>
            <a:off x="0" y="783532"/>
            <a:ext cx="12192000" cy="4290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EB8B2D"/>
                </a:solidFill>
                <a:latin typeface="Comic Sans MS" panose="030F0902030302020204" pitchFamily="66" charset="0"/>
                <a:cs typeface="Arial" panose="020B0604020202020204" pitchFamily="34" charset="0"/>
              </a:rPr>
              <a:t>Useful links</a:t>
            </a:r>
          </a:p>
        </p:txBody>
      </p:sp>
      <p:sp>
        <p:nvSpPr>
          <p:cNvPr id="7" name="TextBox 6">
            <a:extLst>
              <a:ext uri="{FF2B5EF4-FFF2-40B4-BE49-F238E27FC236}">
                <a16:creationId xmlns:a16="http://schemas.microsoft.com/office/drawing/2014/main" id="{97E61B55-7FBB-824B-903A-BC4B5BB5B234}"/>
              </a:ext>
            </a:extLst>
          </p:cNvPr>
          <p:cNvSpPr txBox="1"/>
          <p:nvPr/>
        </p:nvSpPr>
        <p:spPr>
          <a:xfrm>
            <a:off x="1285229" y="1578033"/>
            <a:ext cx="9826720" cy="4882402"/>
          </a:xfrm>
          <a:prstGeom prst="rect">
            <a:avLst/>
          </a:prstGeom>
          <a:noFill/>
        </p:spPr>
        <p:txBody>
          <a:bodyPr wrap="square" lIns="0" tIns="0" rIns="0" bIns="0" rtlCol="0">
            <a:noAutofit/>
          </a:bodyPr>
          <a:lstStyle/>
          <a:p>
            <a:pPr>
              <a:spcBef>
                <a:spcPts val="1200"/>
              </a:spcBef>
            </a:pPr>
            <a:r>
              <a:rPr lang="en-US" sz="1900" dirty="0">
                <a:solidFill>
                  <a:schemeClr val="tx1">
                    <a:lumMod val="95000"/>
                    <a:lumOff val="5000"/>
                  </a:schemeClr>
                </a:solidFill>
                <a:latin typeface="Comic Sans MS" panose="030F0702030302020204" pitchFamily="66" charset="0"/>
              </a:rPr>
              <a:t>Click on this link to see Cheddar Man’s face being revealed by scientists at the</a:t>
            </a:r>
          </a:p>
          <a:p>
            <a:r>
              <a:rPr lang="en-US" sz="1900" dirty="0">
                <a:solidFill>
                  <a:schemeClr val="tx1">
                    <a:lumMod val="95000"/>
                    <a:lumOff val="5000"/>
                  </a:schemeClr>
                </a:solidFill>
                <a:latin typeface="Comic Sans MS" panose="030F0702030302020204" pitchFamily="66" charset="0"/>
              </a:rPr>
              <a:t>Natural history Museum. </a:t>
            </a:r>
            <a:r>
              <a:rPr lang="en-US" sz="1900" dirty="0">
                <a:solidFill>
                  <a:srgbClr val="EB8B2D"/>
                </a:solidFill>
                <a:latin typeface="Comic Sans MS" panose="030F0702030302020204" pitchFamily="66" charset="0"/>
                <a:hlinkClick r:id="rId3">
                  <a:extLst>
                    <a:ext uri="{A12FA001-AC4F-418D-AE19-62706E023703}">
                      <ahyp:hlinkClr xmlns:ahyp="http://schemas.microsoft.com/office/drawing/2018/hyperlinkcolor" val="tx"/>
                    </a:ext>
                  </a:extLst>
                </a:hlinkClick>
              </a:rPr>
              <a:t>https://youtu.be/lWDWVDu01P0</a:t>
            </a:r>
            <a:r>
              <a:rPr lang="en-US" sz="1900" dirty="0">
                <a:solidFill>
                  <a:srgbClr val="EB8B2D"/>
                </a:solidFill>
                <a:latin typeface="Comic Sans MS" panose="030F0702030302020204" pitchFamily="66" charset="0"/>
              </a:rPr>
              <a:t>.</a:t>
            </a:r>
          </a:p>
          <a:p>
            <a:r>
              <a:rPr lang="en-US" sz="1900" dirty="0">
                <a:solidFill>
                  <a:schemeClr val="tx1">
                    <a:lumMod val="95000"/>
                    <a:lumOff val="5000"/>
                  </a:schemeClr>
                </a:solidFill>
                <a:latin typeface="Comic Sans MS" panose="030F0702030302020204" pitchFamily="66" charset="0"/>
              </a:rPr>
              <a:t>Click on the weblinks at the end to find out more. </a:t>
            </a:r>
          </a:p>
          <a:p>
            <a:pPr>
              <a:spcBef>
                <a:spcPts val="1200"/>
              </a:spcBef>
            </a:pPr>
            <a:r>
              <a:rPr lang="en-GB" sz="1900" dirty="0">
                <a:solidFill>
                  <a:schemeClr val="tx1">
                    <a:lumMod val="95000"/>
                    <a:lumOff val="5000"/>
                  </a:schemeClr>
                </a:solidFill>
                <a:latin typeface="Comic Sans MS" panose="030F0702030302020204" pitchFamily="66" charset="0"/>
                <a:cs typeface="Arial" panose="020B0604020202020204" pitchFamily="34" charset="0"/>
              </a:rPr>
              <a:t>Find out more about Cheddar Man </a:t>
            </a:r>
            <a:endParaRPr lang="en-GB" sz="1900" dirty="0">
              <a:solidFill>
                <a:schemeClr val="tx1">
                  <a:lumMod val="95000"/>
                  <a:lumOff val="5000"/>
                </a:schemeClr>
              </a:solidFill>
              <a:latin typeface="Comic Sans MS" panose="030F0702030302020204" pitchFamily="66" charset="0"/>
              <a:cs typeface="Arial" panose="020B0604020202020204" pitchFamily="34" charset="0"/>
              <a:hlinkClick r:id="rId4">
                <a:extLst>
                  <a:ext uri="{A12FA001-AC4F-418D-AE19-62706E023703}">
                    <ahyp:hlinkClr xmlns:ahyp="http://schemas.microsoft.com/office/drawing/2018/hyperlinkcolor" val="tx"/>
                  </a:ext>
                </a:extLst>
              </a:hlinkClick>
            </a:endParaRPr>
          </a:p>
          <a:p>
            <a:r>
              <a:rPr lang="en-US" sz="1900" dirty="0">
                <a:solidFill>
                  <a:srgbClr val="EB8B2D"/>
                </a:solidFill>
                <a:latin typeface="Comic Sans MS" panose="030F0702030302020204" pitchFamily="66" charset="0"/>
                <a:hlinkClick r:id="rId5">
                  <a:extLst>
                    <a:ext uri="{A12FA001-AC4F-418D-AE19-62706E023703}">
                      <ahyp:hlinkClr xmlns:ahyp="http://schemas.microsoft.com/office/drawing/2018/hyperlinkcolor" val="tx"/>
                    </a:ext>
                  </a:extLst>
                </a:hlinkClick>
              </a:rPr>
              <a:t>Cheddar Man: Mesolithic Britain's blue-eyed boy | Natural History Museum (nhm.ac.uk)</a:t>
            </a:r>
            <a:endParaRPr lang="en-GB" sz="1900" dirty="0">
              <a:solidFill>
                <a:srgbClr val="EB8B2D"/>
              </a:solidFill>
              <a:latin typeface="Comic Sans MS" panose="030F0702030302020204" pitchFamily="66" charset="0"/>
              <a:cs typeface="Arial" panose="020B0604020202020204" pitchFamily="34" charset="0"/>
            </a:endParaRPr>
          </a:p>
          <a:p>
            <a:pPr>
              <a:spcBef>
                <a:spcPts val="1200"/>
              </a:spcBef>
            </a:pPr>
            <a:r>
              <a:rPr lang="en-GB" sz="1900" dirty="0">
                <a:solidFill>
                  <a:schemeClr val="tx1">
                    <a:lumMod val="95000"/>
                    <a:lumOff val="5000"/>
                  </a:schemeClr>
                </a:solidFill>
                <a:latin typeface="Comic Sans MS" panose="030F0702030302020204" pitchFamily="66" charset="0"/>
                <a:cs typeface="Arial" panose="020B0604020202020204" pitchFamily="34" charset="0"/>
              </a:rPr>
              <a:t>Listen to a podcast with </a:t>
            </a:r>
            <a:r>
              <a:rPr lang="en-GB" sz="1900" dirty="0" err="1">
                <a:solidFill>
                  <a:schemeClr val="tx1">
                    <a:lumMod val="95000"/>
                    <a:lumOff val="5000"/>
                  </a:schemeClr>
                </a:solidFill>
                <a:latin typeface="Comic Sans MS" panose="030F0702030302020204" pitchFamily="66" charset="0"/>
                <a:cs typeface="Arial" panose="020B0604020202020204" pitchFamily="34" charset="0"/>
              </a:rPr>
              <a:t>Dr.</a:t>
            </a:r>
            <a:r>
              <a:rPr lang="en-GB" sz="1900" dirty="0">
                <a:solidFill>
                  <a:schemeClr val="tx1">
                    <a:lumMod val="95000"/>
                    <a:lumOff val="5000"/>
                  </a:schemeClr>
                </a:solidFill>
                <a:latin typeface="Comic Sans MS" panose="030F0702030302020204" pitchFamily="66" charset="0"/>
                <a:cs typeface="Arial" panose="020B0604020202020204" pitchFamily="34" charset="0"/>
              </a:rPr>
              <a:t> Selina Brace who was involved with analysing the DNA from Cheddar Man.  </a:t>
            </a:r>
          </a:p>
          <a:p>
            <a:pPr>
              <a:spcBef>
                <a:spcPts val="1200"/>
              </a:spcBef>
            </a:pPr>
            <a:r>
              <a:rPr lang="en-US" sz="1900" dirty="0">
                <a:solidFill>
                  <a:srgbClr val="EB8B2D"/>
                </a:solidFill>
                <a:latin typeface="Comic Sans MS" panose="030F0702030302020204" pitchFamily="66" charset="0"/>
                <a:hlinkClick r:id="rId6">
                  <a:extLst>
                    <a:ext uri="{A12FA001-AC4F-418D-AE19-62706E023703}">
                      <ahyp:hlinkClr xmlns:ahyp="http://schemas.microsoft.com/office/drawing/2018/hyperlinkcolor" val="tx"/>
                    </a:ext>
                  </a:extLst>
                </a:hlinkClick>
              </a:rPr>
              <a:t>The DNA Detectives Podcast — Insight &amp; Perspective (insightandperspective.co.uk)</a:t>
            </a:r>
            <a:endParaRPr lang="en-GB" sz="1900" dirty="0">
              <a:solidFill>
                <a:srgbClr val="EB8B2D"/>
              </a:solidFill>
              <a:latin typeface="Comic Sans MS" panose="030F0702030302020204" pitchFamily="66" charset="0"/>
              <a:cs typeface="Arial" panose="020B0604020202020204" pitchFamily="34" charset="0"/>
            </a:endParaRPr>
          </a:p>
          <a:p>
            <a:pPr>
              <a:spcBef>
                <a:spcPts val="1200"/>
              </a:spcBef>
            </a:pPr>
            <a:r>
              <a:rPr lang="en-GB" sz="1900" dirty="0">
                <a:solidFill>
                  <a:schemeClr val="tx1">
                    <a:lumMod val="95000"/>
                    <a:lumOff val="5000"/>
                  </a:schemeClr>
                </a:solidFill>
                <a:latin typeface="Comic Sans MS" panose="030F0702030302020204" pitchFamily="66" charset="0"/>
                <a:cs typeface="Arial" panose="020B0604020202020204" pitchFamily="34" charset="0"/>
              </a:rPr>
              <a:t>Find out more about why we get variation in the Covid-19 virus</a:t>
            </a:r>
          </a:p>
          <a:p>
            <a:r>
              <a:rPr lang="en-GB" sz="1900" dirty="0">
                <a:solidFill>
                  <a:srgbClr val="EB8B2D"/>
                </a:solidFill>
                <a:latin typeface="Comic Sans MS" panose="030F0702030302020204" pitchFamily="66" charset="0"/>
                <a:cs typeface="Arial" panose="020B0604020202020204" pitchFamily="34" charset="0"/>
                <a:hlinkClick r:id="rId7">
                  <a:extLst>
                    <a:ext uri="{A12FA001-AC4F-418D-AE19-62706E023703}">
                      <ahyp:hlinkClr xmlns:ahyp="http://schemas.microsoft.com/office/drawing/2018/hyperlinkcolor" val="tx"/>
                    </a:ext>
                  </a:extLst>
                </a:hlinkClick>
              </a:rPr>
              <a:t>https://youtu.be/Ha6yUxze1vk</a:t>
            </a:r>
            <a:endParaRPr lang="en-GB" sz="1900" dirty="0">
              <a:solidFill>
                <a:srgbClr val="EB8B2D"/>
              </a:solidFill>
              <a:latin typeface="Comic Sans MS" panose="030F0702030302020204" pitchFamily="66" charset="0"/>
              <a:cs typeface="Arial" panose="020B0604020202020204" pitchFamily="34" charset="0"/>
            </a:endParaRPr>
          </a:p>
          <a:p>
            <a:pPr>
              <a:spcBef>
                <a:spcPts val="1200"/>
              </a:spcBef>
            </a:pPr>
            <a:endParaRPr lang="en-GB" sz="1900" dirty="0"/>
          </a:p>
        </p:txBody>
      </p:sp>
    </p:spTree>
    <p:extLst>
      <p:ext uri="{BB962C8B-B14F-4D97-AF65-F5344CB8AC3E}">
        <p14:creationId xmlns:p14="http://schemas.microsoft.com/office/powerpoint/2010/main" val="586108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B6257ED3-3F43-314B-841A-1A1DD8584550}"/>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iChild and its licensors. All rights reserved. Not for commercial use.</a:t>
            </a:r>
          </a:p>
        </p:txBody>
      </p:sp>
      <p:sp>
        <p:nvSpPr>
          <p:cNvPr id="12" name="TextBox 11">
            <a:extLst>
              <a:ext uri="{FF2B5EF4-FFF2-40B4-BE49-F238E27FC236}">
                <a16:creationId xmlns:a16="http://schemas.microsoft.com/office/drawing/2014/main" id="{562BAA89-5C46-D94D-8D80-13F5B9A9D04A}"/>
              </a:ext>
            </a:extLst>
          </p:cNvPr>
          <p:cNvSpPr txBox="1"/>
          <p:nvPr/>
        </p:nvSpPr>
        <p:spPr>
          <a:xfrm>
            <a:off x="510927" y="5739667"/>
            <a:ext cx="10919073" cy="646331"/>
          </a:xfrm>
          <a:prstGeom prst="rect">
            <a:avLst/>
          </a:prstGeom>
          <a:noFill/>
        </p:spPr>
        <p:txBody>
          <a:bodyPr wrap="square" rtlCol="0">
            <a:spAutoFit/>
          </a:bodyPr>
          <a:lstStyle/>
          <a:p>
            <a:pPr marL="93663" indent="-93663"/>
            <a:r>
              <a:rPr lang="en-GB" sz="1200" b="1" dirty="0">
                <a:solidFill>
                  <a:srgbClr val="EB8B2D"/>
                </a:solidFill>
                <a:latin typeface="Arial" panose="020B0604020202020204" pitchFamily="34" charset="0"/>
                <a:cs typeface="Arial" panose="020B0604020202020204" pitchFamily="34" charset="0"/>
              </a:rPr>
              <a:t>Curriculum links:</a:t>
            </a:r>
          </a:p>
          <a:p>
            <a:pPr marL="171450" indent="-171450">
              <a:buFont typeface="Arial" panose="020B0604020202020204" pitchFamily="34" charset="0"/>
              <a:buChar char="•"/>
            </a:pPr>
            <a:r>
              <a:rPr lang="en-GB" sz="1200" dirty="0">
                <a:solidFill>
                  <a:srgbClr val="EB8B2D"/>
                </a:solidFill>
                <a:latin typeface="Arial" panose="020B0604020202020204" pitchFamily="34" charset="0"/>
                <a:ea typeface="Times New Roman" panose="02020603050405020304" pitchFamily="18" charset="0"/>
                <a:cs typeface="Arial" panose="020B0604020202020204" pitchFamily="34" charset="0"/>
              </a:rPr>
              <a:t>recognise that living things have changed over time and that fossils provide information about living things that inhabited the Earth millions of years ago</a:t>
            </a:r>
          </a:p>
          <a:p>
            <a:pPr marL="171450" indent="-171450">
              <a:buFont typeface="Arial" panose="020B0604020202020204" pitchFamily="34" charset="0"/>
              <a:buChar char="•"/>
            </a:pPr>
            <a:r>
              <a:rPr lang="en-GB" sz="1200" dirty="0">
                <a:solidFill>
                  <a:srgbClr val="EB8B2D"/>
                </a:solidFill>
                <a:latin typeface="Arial" panose="020B0604020202020204" pitchFamily="34" charset="0"/>
                <a:ea typeface="Times New Roman" panose="02020603050405020304" pitchFamily="18" charset="0"/>
                <a:cs typeface="Arial" panose="020B0604020202020204" pitchFamily="34" charset="0"/>
              </a:rPr>
              <a:t>work scientifically</a:t>
            </a:r>
          </a:p>
        </p:txBody>
      </p:sp>
      <p:sp>
        <p:nvSpPr>
          <p:cNvPr id="15" name="Subtitle 2">
            <a:extLst>
              <a:ext uri="{FF2B5EF4-FFF2-40B4-BE49-F238E27FC236}">
                <a16:creationId xmlns:a16="http://schemas.microsoft.com/office/drawing/2014/main" id="{0CB1CB03-17AC-014B-B96B-8EA966AA3495}"/>
              </a:ext>
            </a:extLst>
          </p:cNvPr>
          <p:cNvSpPr txBox="1">
            <a:spLocks/>
          </p:cNvSpPr>
          <p:nvPr/>
        </p:nvSpPr>
        <p:spPr>
          <a:xfrm>
            <a:off x="0" y="831422"/>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EB8B2D"/>
                </a:solidFill>
                <a:latin typeface="Comic Sans MS" panose="030F0702030302020204" pitchFamily="66" charset="0"/>
                <a:cs typeface="Arial" panose="020B0604020202020204" pitchFamily="34" charset="0"/>
              </a:rPr>
              <a:t>Evolution &amp; Inheritance: Lesson 5</a:t>
            </a:r>
            <a:br>
              <a:rPr lang="en-US" sz="3000" b="1" dirty="0">
                <a:solidFill>
                  <a:srgbClr val="EB8B2D"/>
                </a:solidFill>
                <a:latin typeface="Comic Sans MS" panose="030F0902030302020204" pitchFamily="66" charset="0"/>
                <a:cs typeface="Arial" panose="020B0604020202020204" pitchFamily="34" charset="0"/>
              </a:rPr>
            </a:br>
            <a:r>
              <a:rPr lang="en-US" sz="3000" b="1" dirty="0">
                <a:solidFill>
                  <a:srgbClr val="EB8B2D"/>
                </a:solidFill>
                <a:latin typeface="Comic Sans MS" panose="030F0902030302020204" pitchFamily="66" charset="0"/>
                <a:cs typeface="Arial" panose="020B0604020202020204" pitchFamily="34" charset="0"/>
              </a:rPr>
              <a:t> Learning aims</a:t>
            </a:r>
          </a:p>
        </p:txBody>
      </p:sp>
      <p:pic>
        <p:nvPicPr>
          <p:cNvPr id="16" name="Picture 15">
            <a:extLst>
              <a:ext uri="{FF2B5EF4-FFF2-40B4-BE49-F238E27FC236}">
                <a16:creationId xmlns:a16="http://schemas.microsoft.com/office/drawing/2014/main" id="{E0E6674F-A24A-A845-95A9-48400CD98E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625" t="6767" r="3458" b="3025"/>
          <a:stretch/>
        </p:blipFill>
        <p:spPr>
          <a:xfrm>
            <a:off x="1406805" y="2267196"/>
            <a:ext cx="3927423" cy="3030101"/>
          </a:xfrm>
          <a:prstGeom prst="rect">
            <a:avLst/>
          </a:prstGeom>
        </p:spPr>
      </p:pic>
      <p:sp>
        <p:nvSpPr>
          <p:cNvPr id="17" name="TextBox 16">
            <a:extLst>
              <a:ext uri="{FF2B5EF4-FFF2-40B4-BE49-F238E27FC236}">
                <a16:creationId xmlns:a16="http://schemas.microsoft.com/office/drawing/2014/main" id="{AFDB4D4B-6E1D-E04C-8325-8106D584E76B}"/>
              </a:ext>
            </a:extLst>
          </p:cNvPr>
          <p:cNvSpPr txBox="1"/>
          <p:nvPr/>
        </p:nvSpPr>
        <p:spPr>
          <a:xfrm>
            <a:off x="5809604" y="2272578"/>
            <a:ext cx="5192524" cy="2997799"/>
          </a:xfrm>
          <a:prstGeom prst="rect">
            <a:avLst/>
          </a:prstGeom>
          <a:noFill/>
        </p:spPr>
        <p:txBody>
          <a:bodyPr wrap="square" lIns="0" tIns="0" rIns="0" bIns="0" rtlCol="0" anchor="ctr" anchorCtr="0">
            <a:noAutofit/>
          </a:bodyPr>
          <a:lstStyle/>
          <a:p>
            <a:pPr>
              <a:spcBef>
                <a:spcPts val="600"/>
              </a:spcBef>
            </a:pPr>
            <a:r>
              <a:rPr lang="en-GB" dirty="0">
                <a:solidFill>
                  <a:schemeClr val="tx1">
                    <a:lumMod val="95000"/>
                    <a:lumOff val="5000"/>
                  </a:schemeClr>
                </a:solidFill>
                <a:latin typeface="Comic Sans MS" panose="030F0702030302020204" pitchFamily="66" charset="0"/>
              </a:rPr>
              <a:t>Learn that </a:t>
            </a:r>
            <a:r>
              <a:rPr lang="en-GB" b="1" dirty="0">
                <a:solidFill>
                  <a:srgbClr val="EB8B2D"/>
                </a:solidFill>
                <a:latin typeface="Comic Sans MS" panose="030F0702030302020204" pitchFamily="66" charset="0"/>
              </a:rPr>
              <a:t>variation</a:t>
            </a:r>
            <a:r>
              <a:rPr lang="en-GB" dirty="0">
                <a:solidFill>
                  <a:schemeClr val="tx1">
                    <a:lumMod val="95000"/>
                    <a:lumOff val="5000"/>
                  </a:schemeClr>
                </a:solidFill>
                <a:latin typeface="Comic Sans MS" panose="030F0702030302020204" pitchFamily="66" charset="0"/>
              </a:rPr>
              <a:t> we see in our </a:t>
            </a:r>
            <a:r>
              <a:rPr lang="en-GB" b="1" dirty="0">
                <a:solidFill>
                  <a:srgbClr val="EB8B2D"/>
                </a:solidFill>
                <a:latin typeface="Comic Sans MS" panose="030F0702030302020204" pitchFamily="66" charset="0"/>
              </a:rPr>
              <a:t>DNA</a:t>
            </a:r>
            <a:r>
              <a:rPr lang="en-GB" dirty="0">
                <a:solidFill>
                  <a:schemeClr val="tx1">
                    <a:lumMod val="95000"/>
                    <a:lumOff val="5000"/>
                  </a:schemeClr>
                </a:solidFill>
                <a:latin typeface="Comic Sans MS" panose="030F0702030302020204" pitchFamily="66" charset="0"/>
              </a:rPr>
              <a:t> for features like hair, skin and eye colour comes from chance </a:t>
            </a:r>
            <a:r>
              <a:rPr lang="en-GB" b="1" dirty="0">
                <a:solidFill>
                  <a:srgbClr val="EB8B2D"/>
                </a:solidFill>
                <a:latin typeface="Comic Sans MS" panose="030F0702030302020204" pitchFamily="66" charset="0"/>
              </a:rPr>
              <a:t>mutations</a:t>
            </a:r>
            <a:r>
              <a:rPr lang="en-GB" dirty="0">
                <a:solidFill>
                  <a:schemeClr val="tx1">
                    <a:lumMod val="95000"/>
                    <a:lumOff val="5000"/>
                  </a:schemeClr>
                </a:solidFill>
                <a:latin typeface="Comic Sans MS" panose="030F0702030302020204" pitchFamily="66" charset="0"/>
              </a:rPr>
              <a:t>. </a:t>
            </a:r>
          </a:p>
          <a:p>
            <a:pPr>
              <a:spcBef>
                <a:spcPts val="600"/>
              </a:spcBef>
            </a:pPr>
            <a:r>
              <a:rPr lang="en-GB" dirty="0">
                <a:latin typeface="Comic Sans MS" panose="030F0702030302020204" pitchFamily="66" charset="0"/>
                <a:ea typeface="Times New Roman" panose="02020603050405020304" pitchFamily="18" charset="0"/>
              </a:rPr>
              <a:t>Learn how scientists are using </a:t>
            </a:r>
            <a:r>
              <a:rPr lang="en-GB" b="1" dirty="0">
                <a:solidFill>
                  <a:srgbClr val="EB8B2D"/>
                </a:solidFill>
                <a:latin typeface="Comic Sans MS" panose="030F0702030302020204" pitchFamily="66" charset="0"/>
                <a:ea typeface="Times New Roman" panose="02020603050405020304" pitchFamily="18" charset="0"/>
              </a:rPr>
              <a:t>DNA</a:t>
            </a:r>
            <a:r>
              <a:rPr lang="en-GB" dirty="0">
                <a:latin typeface="Comic Sans MS" panose="030F0702030302020204" pitchFamily="66" charset="0"/>
                <a:ea typeface="Times New Roman" panose="02020603050405020304" pitchFamily="18" charset="0"/>
              </a:rPr>
              <a:t> to predict hair, skin and eye colour for ancient skeletons and to catch criminals.</a:t>
            </a:r>
            <a:endParaRPr lang="en-GB" dirty="0">
              <a:solidFill>
                <a:schemeClr val="tx1">
                  <a:lumMod val="95000"/>
                  <a:lumOff val="5000"/>
                </a:schemeClr>
              </a:solidFill>
              <a:latin typeface="Comic Sans MS" panose="030F0702030302020204" pitchFamily="66" charset="0"/>
            </a:endParaRPr>
          </a:p>
          <a:p>
            <a:pPr>
              <a:spcBef>
                <a:spcPts val="600"/>
              </a:spcBef>
            </a:pPr>
            <a:r>
              <a:rPr lang="en-GB" dirty="0">
                <a:solidFill>
                  <a:schemeClr val="tx1">
                    <a:lumMod val="95000"/>
                    <a:lumOff val="5000"/>
                  </a:schemeClr>
                </a:solidFill>
                <a:latin typeface="Comic Sans MS" panose="030F0702030302020204" pitchFamily="66" charset="0"/>
              </a:rPr>
              <a:t>Look at examples of </a:t>
            </a:r>
            <a:r>
              <a:rPr lang="en-GB" b="1" dirty="0">
                <a:solidFill>
                  <a:srgbClr val="EB8B2D"/>
                </a:solidFill>
                <a:latin typeface="Comic Sans MS" panose="030F0702030302020204" pitchFamily="66" charset="0"/>
              </a:rPr>
              <a:t>variation</a:t>
            </a:r>
            <a:r>
              <a:rPr lang="en-GB" dirty="0">
                <a:solidFill>
                  <a:schemeClr val="tx1">
                    <a:lumMod val="95000"/>
                    <a:lumOff val="5000"/>
                  </a:schemeClr>
                </a:solidFill>
                <a:latin typeface="Comic Sans MS" panose="030F0702030302020204" pitchFamily="66" charset="0"/>
              </a:rPr>
              <a:t> in Covid-19 and fossil records to see how living things change over time or become </a:t>
            </a:r>
            <a:r>
              <a:rPr lang="en-GB" b="1" dirty="0">
                <a:solidFill>
                  <a:srgbClr val="EB8B2D"/>
                </a:solidFill>
                <a:latin typeface="Comic Sans MS" panose="030F0702030302020204" pitchFamily="66" charset="0"/>
              </a:rPr>
              <a:t>extinct</a:t>
            </a:r>
            <a:r>
              <a:rPr lang="en-GB" dirty="0">
                <a:solidFill>
                  <a:schemeClr val="tx1">
                    <a:lumMod val="95000"/>
                    <a:lumOff val="5000"/>
                  </a:schemeClr>
                </a:solidFill>
                <a:latin typeface="Comic Sans MS" panose="030F0702030302020204" pitchFamily="66" charset="0"/>
              </a:rPr>
              <a:t>.</a:t>
            </a:r>
          </a:p>
          <a:p>
            <a:pPr>
              <a:spcBef>
                <a:spcPts val="600"/>
              </a:spcBef>
            </a:pPr>
            <a:r>
              <a:rPr lang="en-GB"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Recap what </a:t>
            </a:r>
            <a:r>
              <a:rPr lang="en-GB" b="1" dirty="0">
                <a:solidFill>
                  <a:srgbClr val="EB8B2D"/>
                </a:solidFill>
                <a:latin typeface="Comic Sans MS" panose="030F0702030302020204" pitchFamily="66" charset="0"/>
                <a:ea typeface="Calibri" panose="020F0502020204030204" pitchFamily="34" charset="0"/>
                <a:cs typeface="Times New Roman" panose="02020603050405020304" pitchFamily="18" charset="0"/>
              </a:rPr>
              <a:t>evolution</a:t>
            </a:r>
            <a:r>
              <a:rPr lang="en-GB" dirty="0">
                <a:solidFill>
                  <a:schemeClr val="tx1">
                    <a:lumMod val="95000"/>
                    <a:lumOff val="5000"/>
                  </a:schemeClr>
                </a:solidFill>
                <a:latin typeface="Comic Sans MS" panose="030F0702030302020204" pitchFamily="66" charset="0"/>
                <a:ea typeface="Calibri" panose="020F0502020204030204" pitchFamily="34" charset="0"/>
                <a:cs typeface="Times New Roman" panose="02020603050405020304" pitchFamily="18" charset="0"/>
              </a:rPr>
              <a:t> means.</a:t>
            </a:r>
          </a:p>
        </p:txBody>
      </p:sp>
      <p:pic>
        <p:nvPicPr>
          <p:cNvPr id="8" name="Picture 7" descr="A picture containing text, clipart&#10;&#10;Description automatically generated">
            <a:extLst>
              <a:ext uri="{FF2B5EF4-FFF2-40B4-BE49-F238E27FC236}">
                <a16:creationId xmlns:a16="http://schemas.microsoft.com/office/drawing/2014/main" id="{B1FE87E6-6649-AAB7-350E-2D61D9AAA9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364815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Subtitle 2">
            <a:extLst>
              <a:ext uri="{FF2B5EF4-FFF2-40B4-BE49-F238E27FC236}">
                <a16:creationId xmlns:a16="http://schemas.microsoft.com/office/drawing/2014/main" id="{26D4DA6F-12BF-BE49-A97B-B433AE353ACE}"/>
              </a:ext>
            </a:extLst>
          </p:cNvPr>
          <p:cNvSpPr txBox="1">
            <a:spLocks/>
          </p:cNvSpPr>
          <p:nvPr/>
        </p:nvSpPr>
        <p:spPr>
          <a:xfrm>
            <a:off x="135467" y="78353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EB8B2D"/>
                </a:solidFill>
                <a:latin typeface="Comic Sans MS" panose="030F0702030302020204" pitchFamily="66" charset="0"/>
              </a:rPr>
              <a:t>Your questions</a:t>
            </a:r>
          </a:p>
        </p:txBody>
      </p:sp>
    </p:spTree>
    <p:extLst>
      <p:ext uri="{BB962C8B-B14F-4D97-AF65-F5344CB8AC3E}">
        <p14:creationId xmlns:p14="http://schemas.microsoft.com/office/powerpoint/2010/main" val="22919469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345FEC9-E6C0-2247-B2C4-31965A13249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a:t>
            </a:r>
            <a:r>
              <a:rPr lang="en-GB" sz="800">
                <a:solidFill>
                  <a:schemeClr val="bg1"/>
                </a:solidFill>
                <a:latin typeface="Arial" panose="020B0604020202020204" pitchFamily="34" charset="0"/>
                <a:cs typeface="Arial" panose="020B0604020202020204" pitchFamily="34" charset="0"/>
              </a:rPr>
              <a:t>©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4" name="Picture 3" descr="A picture containing text, clipart&#10;&#10;Description automatically generated">
            <a:extLst>
              <a:ext uri="{FF2B5EF4-FFF2-40B4-BE49-F238E27FC236}">
                <a16:creationId xmlns:a16="http://schemas.microsoft.com/office/drawing/2014/main" id="{6C714B0E-3A41-3F4C-B0F0-BB62AC3F289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8" name="Subtitle 2">
            <a:extLst>
              <a:ext uri="{FF2B5EF4-FFF2-40B4-BE49-F238E27FC236}">
                <a16:creationId xmlns:a16="http://schemas.microsoft.com/office/drawing/2014/main" id="{DB6B8C80-7444-594A-89EE-22F1BD68F5F8}"/>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Evolution and inheritance: Lesson 5</a:t>
            </a:r>
          </a:p>
        </p:txBody>
      </p:sp>
      <p:sp>
        <p:nvSpPr>
          <p:cNvPr id="9" name="Subtitle 2">
            <a:extLst>
              <a:ext uri="{FF2B5EF4-FFF2-40B4-BE49-F238E27FC236}">
                <a16:creationId xmlns:a16="http://schemas.microsoft.com/office/drawing/2014/main" id="{992DB8A6-CD52-F942-92B3-8BFE9C560FE1}"/>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2" name="Picture 11">
            <a:extLst>
              <a:ext uri="{FF2B5EF4-FFF2-40B4-BE49-F238E27FC236}">
                <a16:creationId xmlns:a16="http://schemas.microsoft.com/office/drawing/2014/main" id="{33932EFE-F536-174B-B36A-3B0F0BF221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559" t="9534" r="3631" b="6065"/>
          <a:stretch/>
        </p:blipFill>
        <p:spPr>
          <a:xfrm flipH="1">
            <a:off x="4140766" y="1993127"/>
            <a:ext cx="3940449" cy="2848362"/>
          </a:xfrm>
          <a:prstGeom prst="rect">
            <a:avLst/>
          </a:prstGeom>
          <a:ln w="101600">
            <a:solidFill>
              <a:schemeClr val="bg1"/>
            </a:solidFill>
            <a:miter lim="800000"/>
          </a:ln>
        </p:spPr>
      </p:pic>
    </p:spTree>
    <p:extLst>
      <p:ext uri="{BB962C8B-B14F-4D97-AF65-F5344CB8AC3E}">
        <p14:creationId xmlns:p14="http://schemas.microsoft.com/office/powerpoint/2010/main" val="3336197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0CFAEE-F7A5-C8FC-8736-F252A8E0BA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6" r="-346"/>
          <a:stretch/>
        </p:blipFill>
        <p:spPr>
          <a:xfrm>
            <a:off x="1242006" y="3066793"/>
            <a:ext cx="4425036" cy="2837050"/>
          </a:xfrm>
          <a:prstGeom prst="rect">
            <a:avLst/>
          </a:prstGeom>
        </p:spPr>
      </p:pic>
      <p:pic>
        <p:nvPicPr>
          <p:cNvPr id="7" name="Picture 6" descr="A picture containing text, clipart&#10;&#10;Description automatically generated">
            <a:extLst>
              <a:ext uri="{FF2B5EF4-FFF2-40B4-BE49-F238E27FC236}">
                <a16:creationId xmlns:a16="http://schemas.microsoft.com/office/drawing/2014/main" id="{24B70D46-4232-BF40-8295-9E5209650A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1" name="TextBox 10">
            <a:extLst>
              <a:ext uri="{FF2B5EF4-FFF2-40B4-BE49-F238E27FC236}">
                <a16:creationId xmlns:a16="http://schemas.microsoft.com/office/drawing/2014/main" id="{C6CF7417-A717-4F40-A962-3E847DEB50C3}"/>
              </a:ext>
            </a:extLst>
          </p:cNvPr>
          <p:cNvSpPr txBox="1"/>
          <p:nvPr/>
        </p:nvSpPr>
        <p:spPr>
          <a:xfrm>
            <a:off x="0" y="715627"/>
            <a:ext cx="12191999" cy="553998"/>
          </a:xfrm>
          <a:prstGeom prst="rect">
            <a:avLst/>
          </a:prstGeom>
          <a:noFill/>
        </p:spPr>
        <p:txBody>
          <a:bodyPr wrap="square" rtlCol="0">
            <a:spAutoFit/>
          </a:bodyPr>
          <a:lstStyle/>
          <a:p>
            <a:pPr algn="ctr">
              <a:lnSpc>
                <a:spcPct val="107000"/>
              </a:lnSpc>
              <a:spcBef>
                <a:spcPts val="1500"/>
              </a:spcBef>
            </a:pPr>
            <a:r>
              <a:rPr lang="en-GB" sz="3000" b="1" dirty="0">
                <a:solidFill>
                  <a:srgbClr val="EB8B2D"/>
                </a:solidFill>
                <a:latin typeface="Comic Sans MS" panose="030F0702030302020204" pitchFamily="66" charset="0"/>
                <a:ea typeface="Calibri" panose="020F0502020204030204" pitchFamily="34" charset="0"/>
                <a:cs typeface="Times New Roman" panose="02020603050405020304" pitchFamily="18" charset="0"/>
              </a:rPr>
              <a:t>Where does </a:t>
            </a:r>
            <a:r>
              <a:rPr lang="en-GB" sz="3000" b="1" u="sng" dirty="0">
                <a:solidFill>
                  <a:srgbClr val="EB8B2D"/>
                </a:solidFill>
                <a:latin typeface="Comic Sans MS" panose="030F0702030302020204" pitchFamily="66" charset="0"/>
                <a:ea typeface="Calibri" panose="020F0502020204030204" pitchFamily="34" charset="0"/>
                <a:cs typeface="Times New Roman" panose="02020603050405020304" pitchFamily="18" charset="0"/>
              </a:rPr>
              <a:t>variation</a:t>
            </a:r>
            <a:r>
              <a:rPr lang="en-GB" sz="3000" b="1" dirty="0">
                <a:solidFill>
                  <a:srgbClr val="EB8B2D"/>
                </a:solidFill>
                <a:latin typeface="Comic Sans MS" panose="030F0702030302020204" pitchFamily="66" charset="0"/>
                <a:ea typeface="Calibri" panose="020F0502020204030204" pitchFamily="34" charset="0"/>
                <a:cs typeface="Times New Roman" panose="02020603050405020304" pitchFamily="18" charset="0"/>
              </a:rPr>
              <a:t> come from?</a:t>
            </a:r>
          </a:p>
        </p:txBody>
      </p:sp>
      <p:sp>
        <p:nvSpPr>
          <p:cNvPr id="8" name="Content Placeholder 2">
            <a:extLst>
              <a:ext uri="{FF2B5EF4-FFF2-40B4-BE49-F238E27FC236}">
                <a16:creationId xmlns:a16="http://schemas.microsoft.com/office/drawing/2014/main" id="{11C9BDAC-EB26-4D42-8C8A-806A0B8D6883}"/>
              </a:ext>
            </a:extLst>
          </p:cNvPr>
          <p:cNvSpPr txBox="1">
            <a:spLocks/>
          </p:cNvSpPr>
          <p:nvPr/>
        </p:nvSpPr>
        <p:spPr>
          <a:xfrm>
            <a:off x="1524247" y="1428237"/>
            <a:ext cx="9467297" cy="1730595"/>
          </a:xfrm>
          <a:prstGeom prst="rect">
            <a:avLst/>
          </a:prstGeom>
        </p:spPr>
        <p:txBody>
          <a:bodyPr lIns="0" tIns="0" rIns="0" bIns="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None/>
            </a:pPr>
            <a:r>
              <a:rPr lang="en-US" sz="1900" dirty="0">
                <a:solidFill>
                  <a:schemeClr val="tx1">
                    <a:lumMod val="95000"/>
                    <a:lumOff val="5000"/>
                  </a:schemeClr>
                </a:solidFill>
                <a:latin typeface="Comic Sans MS" panose="030F0702030302020204" pitchFamily="66" charset="0"/>
              </a:rPr>
              <a:t>We found out in our last lesson that we are all unique, but we look similar to our biological parents. We discovered we have a lot of </a:t>
            </a:r>
            <a:r>
              <a:rPr lang="en-US" sz="1900" b="1" dirty="0">
                <a:solidFill>
                  <a:srgbClr val="EB8B2D"/>
                </a:solidFill>
                <a:latin typeface="Comic Sans MS" panose="030F0702030302020204" pitchFamily="66" charset="0"/>
              </a:rPr>
              <a:t>variation</a:t>
            </a:r>
            <a:r>
              <a:rPr lang="en-US" sz="1900" dirty="0">
                <a:solidFill>
                  <a:schemeClr val="tx1">
                    <a:lumMod val="95000"/>
                    <a:lumOff val="5000"/>
                  </a:schemeClr>
                </a:solidFill>
                <a:latin typeface="Comic Sans MS" panose="030F0702030302020204" pitchFamily="66" charset="0"/>
              </a:rPr>
              <a:t> in our hair and other physical features.</a:t>
            </a:r>
          </a:p>
          <a:p>
            <a:pPr marL="0" indent="0">
              <a:lnSpc>
                <a:spcPct val="100000"/>
              </a:lnSpc>
              <a:spcBef>
                <a:spcPts val="700"/>
              </a:spcBef>
              <a:buNone/>
            </a:pPr>
            <a:r>
              <a:rPr lang="en-US" sz="1900" dirty="0">
                <a:solidFill>
                  <a:schemeClr val="tx1">
                    <a:lumMod val="95000"/>
                    <a:lumOff val="5000"/>
                  </a:schemeClr>
                </a:solidFill>
                <a:latin typeface="Comic Sans MS" panose="030F0702030302020204" pitchFamily="66" charset="0"/>
              </a:rPr>
              <a:t>This variation is in our </a:t>
            </a:r>
            <a:r>
              <a:rPr lang="en-US" sz="1900" b="1" dirty="0">
                <a:solidFill>
                  <a:srgbClr val="EB8B2D"/>
                </a:solidFill>
                <a:latin typeface="Comic Sans MS" panose="030F0702030302020204" pitchFamily="66" charset="0"/>
              </a:rPr>
              <a:t>DNA</a:t>
            </a:r>
            <a:r>
              <a:rPr lang="en-US" sz="1900" dirty="0">
                <a:solidFill>
                  <a:schemeClr val="tx1">
                    <a:lumMod val="95000"/>
                    <a:lumOff val="5000"/>
                  </a:schemeClr>
                </a:solidFill>
                <a:latin typeface="Comic Sans MS" panose="030F0702030302020204" pitchFamily="66" charset="0"/>
              </a:rPr>
              <a:t>. But where does it come from? Let’s find out!</a:t>
            </a:r>
          </a:p>
          <a:p>
            <a:pPr marL="0" indent="0">
              <a:lnSpc>
                <a:spcPct val="100000"/>
              </a:lnSpc>
              <a:spcBef>
                <a:spcPts val="800"/>
              </a:spcBef>
              <a:buNone/>
            </a:pPr>
            <a:r>
              <a:rPr lang="en-US" sz="1900" dirty="0">
                <a:solidFill>
                  <a:schemeClr val="tx1">
                    <a:lumMod val="95000"/>
                    <a:lumOff val="5000"/>
                  </a:schemeClr>
                </a:solidFill>
                <a:latin typeface="Comic Sans MS" panose="030F0702030302020204" pitchFamily="66" charset="0"/>
              </a:rPr>
              <a:t>Today, this beautiful old magic lamp was discovered in the classroom.</a:t>
            </a:r>
          </a:p>
        </p:txBody>
      </p:sp>
      <p:sp>
        <p:nvSpPr>
          <p:cNvPr id="12" name="TextBox 11">
            <a:extLst>
              <a:ext uri="{FF2B5EF4-FFF2-40B4-BE49-F238E27FC236}">
                <a16:creationId xmlns:a16="http://schemas.microsoft.com/office/drawing/2014/main" id="{C28D4D5B-3EA3-1246-8681-C986DAA013EB}"/>
              </a:ext>
            </a:extLst>
          </p:cNvPr>
          <p:cNvSpPr txBox="1"/>
          <p:nvPr/>
        </p:nvSpPr>
        <p:spPr>
          <a:xfrm>
            <a:off x="5947456" y="3252848"/>
            <a:ext cx="4766928" cy="2700739"/>
          </a:xfrm>
          <a:prstGeom prst="rect">
            <a:avLst/>
          </a:prstGeom>
          <a:noFill/>
        </p:spPr>
        <p:txBody>
          <a:bodyPr wrap="square">
            <a:spAutoFit/>
          </a:bodyPr>
          <a:lstStyle/>
          <a:p>
            <a:pPr>
              <a:spcBef>
                <a:spcPts val="700"/>
              </a:spcBef>
            </a:pPr>
            <a:r>
              <a:rPr lang="en-US" sz="1900" dirty="0">
                <a:solidFill>
                  <a:schemeClr val="tx1">
                    <a:lumMod val="95000"/>
                    <a:lumOff val="5000"/>
                  </a:schemeClr>
                </a:solidFill>
                <a:latin typeface="Comic Sans MS" panose="030F0702030302020204" pitchFamily="66" charset="0"/>
              </a:rPr>
              <a:t>Who does it belong to?</a:t>
            </a:r>
            <a:endParaRPr lang="en-GB" sz="1900" dirty="0"/>
          </a:p>
          <a:p>
            <a:pPr>
              <a:spcBef>
                <a:spcPts val="700"/>
              </a:spcBef>
            </a:pPr>
            <a:r>
              <a:rPr lang="en-US" sz="1900" dirty="0">
                <a:solidFill>
                  <a:schemeClr val="tx1">
                    <a:lumMod val="95000"/>
                    <a:lumOff val="5000"/>
                  </a:schemeClr>
                </a:solidFill>
                <a:latin typeface="Comic Sans MS" panose="030F0702030302020204" pitchFamily="66" charset="0"/>
              </a:rPr>
              <a:t>We are going to use </a:t>
            </a:r>
            <a:r>
              <a:rPr lang="en-US" sz="1900" b="1" dirty="0">
                <a:solidFill>
                  <a:srgbClr val="EB8B2D"/>
                </a:solidFill>
                <a:latin typeface="Comic Sans MS" panose="030F0702030302020204" pitchFamily="66" charset="0"/>
              </a:rPr>
              <a:t>DNA</a:t>
            </a:r>
            <a:r>
              <a:rPr lang="en-US" sz="1900" dirty="0">
                <a:solidFill>
                  <a:schemeClr val="tx1">
                    <a:lumMod val="95000"/>
                    <a:lumOff val="5000"/>
                  </a:schemeClr>
                </a:solidFill>
                <a:latin typeface="Comic Sans MS" panose="030F0702030302020204" pitchFamily="66" charset="0"/>
              </a:rPr>
              <a:t> to work out what the lamp’s owner looks like.</a:t>
            </a:r>
            <a:r>
              <a:rPr lang="en-GB" sz="1900" dirty="0">
                <a:solidFill>
                  <a:schemeClr val="tx1">
                    <a:lumMod val="95000"/>
                    <a:lumOff val="5000"/>
                  </a:schemeClr>
                </a:solidFill>
                <a:latin typeface="Comic Sans MS" panose="030F0702030302020204" pitchFamily="66" charset="0"/>
              </a:rPr>
              <a:t> </a:t>
            </a:r>
          </a:p>
          <a:p>
            <a:pPr>
              <a:spcBef>
                <a:spcPts val="700"/>
              </a:spcBef>
            </a:pPr>
            <a:r>
              <a:rPr lang="en-GB" sz="1900" dirty="0">
                <a:solidFill>
                  <a:schemeClr val="tx1">
                    <a:lumMod val="95000"/>
                    <a:lumOff val="5000"/>
                  </a:schemeClr>
                </a:solidFill>
                <a:latin typeface="Comic Sans MS" panose="030F0702030302020204" pitchFamily="66" charset="0"/>
              </a:rPr>
              <a:t>We will find out what their hair, eye and skin colour is.</a:t>
            </a:r>
          </a:p>
          <a:p>
            <a:pPr>
              <a:spcBef>
                <a:spcPts val="700"/>
              </a:spcBef>
            </a:pPr>
            <a:r>
              <a:rPr lang="en-GB" sz="1900" dirty="0">
                <a:solidFill>
                  <a:schemeClr val="tx1">
                    <a:lumMod val="95000"/>
                    <a:lumOff val="5000"/>
                  </a:schemeClr>
                </a:solidFill>
                <a:latin typeface="Comic Sans MS" panose="030F0702030302020204" pitchFamily="66" charset="0"/>
              </a:rPr>
              <a:t>Once we know what they look like, we can track them down and return the lamp to them!</a:t>
            </a:r>
            <a:r>
              <a:rPr lang="en-US" sz="1900" dirty="0">
                <a:solidFill>
                  <a:schemeClr val="tx1">
                    <a:lumMod val="95000"/>
                    <a:lumOff val="5000"/>
                  </a:schemeClr>
                </a:solidFill>
                <a:latin typeface="Comic Sans MS" panose="030F0702030302020204" pitchFamily="66" charset="0"/>
              </a:rPr>
              <a:t> </a:t>
            </a:r>
          </a:p>
        </p:txBody>
      </p:sp>
    </p:spTree>
    <p:extLst>
      <p:ext uri="{BB962C8B-B14F-4D97-AF65-F5344CB8AC3E}">
        <p14:creationId xmlns:p14="http://schemas.microsoft.com/office/powerpoint/2010/main" val="84320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par>
                                <p:cTn id="15" presetID="10" presetClass="entr" presetSubtype="0" fill="hold" nodeType="withEffect">
                                  <p:stCondLst>
                                    <p:cond delay="3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F3DAFC-A7D0-F54D-BA9E-185AFA532837}"/>
              </a:ext>
            </a:extLst>
          </p:cNvPr>
          <p:cNvSpPr txBox="1"/>
          <p:nvPr/>
        </p:nvSpPr>
        <p:spPr>
          <a:xfrm>
            <a:off x="1271587" y="1667935"/>
            <a:ext cx="9648825" cy="4549964"/>
          </a:xfrm>
          <a:prstGeom prst="rect">
            <a:avLst/>
          </a:prstGeom>
          <a:noFill/>
        </p:spPr>
        <p:txBody>
          <a:bodyPr wrap="square" lIns="0" tIns="0" rIns="0" bIns="0" rtlCol="0">
            <a:spAutoFit/>
          </a:bodyPr>
          <a:lstStyle/>
          <a:p>
            <a:pPr algn="ctr">
              <a:spcBef>
                <a:spcPts val="1600"/>
              </a:spcBef>
            </a:pPr>
            <a:r>
              <a:rPr lang="en-GB" sz="2100" dirty="0">
                <a:solidFill>
                  <a:schemeClr val="tx1">
                    <a:lumMod val="95000"/>
                    <a:lumOff val="5000"/>
                  </a:schemeClr>
                </a:solidFill>
                <a:latin typeface="Comic Sans MS" panose="030F0702030302020204" pitchFamily="66" charset="0"/>
              </a:rPr>
              <a:t>How many letters are there in the alphabet? </a:t>
            </a:r>
          </a:p>
          <a:p>
            <a:pPr algn="ctr">
              <a:spcBef>
                <a:spcPts val="1600"/>
              </a:spcBef>
            </a:pPr>
            <a:r>
              <a:rPr lang="en-GB" sz="2100" b="1" dirty="0">
                <a:solidFill>
                  <a:srgbClr val="EB8B2D"/>
                </a:solidFill>
                <a:latin typeface="Comic Sans MS" panose="030F0702030302020204" pitchFamily="66" charset="0"/>
              </a:rPr>
              <a:t>DNA</a:t>
            </a:r>
            <a:r>
              <a:rPr lang="en-GB" sz="2100" dirty="0">
                <a:solidFill>
                  <a:srgbClr val="FF0000"/>
                </a:solidFill>
                <a:latin typeface="Comic Sans MS" panose="030F0702030302020204" pitchFamily="66" charset="0"/>
              </a:rPr>
              <a:t> </a:t>
            </a:r>
            <a:r>
              <a:rPr lang="en-GB" sz="2100" dirty="0">
                <a:solidFill>
                  <a:schemeClr val="tx1">
                    <a:lumMod val="95000"/>
                    <a:lumOff val="5000"/>
                  </a:schemeClr>
                </a:solidFill>
                <a:latin typeface="Comic Sans MS" panose="030F0702030302020204" pitchFamily="66" charset="0"/>
              </a:rPr>
              <a:t>has just four: A, C, G, T</a:t>
            </a:r>
          </a:p>
          <a:p>
            <a:pPr algn="ctr">
              <a:spcBef>
                <a:spcPts val="1600"/>
              </a:spcBef>
            </a:pPr>
            <a:endParaRPr lang="en-GB" sz="2100" dirty="0">
              <a:solidFill>
                <a:schemeClr val="tx1">
                  <a:lumMod val="95000"/>
                  <a:lumOff val="5000"/>
                </a:schemeClr>
              </a:solidFill>
              <a:latin typeface="Comic Sans MS" panose="030F0702030302020204" pitchFamily="66" charset="0"/>
            </a:endParaRPr>
          </a:p>
          <a:p>
            <a:pPr algn="ctr">
              <a:spcBef>
                <a:spcPts val="1600"/>
              </a:spcBef>
            </a:pPr>
            <a:endParaRPr lang="en-GB" sz="2100" dirty="0">
              <a:solidFill>
                <a:schemeClr val="tx1">
                  <a:lumMod val="95000"/>
                  <a:lumOff val="5000"/>
                </a:schemeClr>
              </a:solidFill>
              <a:latin typeface="Comic Sans MS" panose="030F0702030302020204" pitchFamily="66" charset="0"/>
            </a:endParaRPr>
          </a:p>
          <a:p>
            <a:pPr algn="ctr">
              <a:spcBef>
                <a:spcPts val="1600"/>
              </a:spcBef>
            </a:pPr>
            <a:endParaRPr lang="en-GB" sz="2100" dirty="0">
              <a:solidFill>
                <a:schemeClr val="tx1">
                  <a:lumMod val="95000"/>
                  <a:lumOff val="5000"/>
                </a:schemeClr>
              </a:solidFill>
              <a:latin typeface="Comic Sans MS" panose="030F0702030302020204" pitchFamily="66" charset="0"/>
            </a:endParaRPr>
          </a:p>
          <a:p>
            <a:pPr algn="ctr">
              <a:spcBef>
                <a:spcPts val="1600"/>
              </a:spcBef>
            </a:pPr>
            <a:r>
              <a:rPr lang="en-GB" sz="2100" dirty="0">
                <a:solidFill>
                  <a:schemeClr val="tx1">
                    <a:lumMod val="95000"/>
                    <a:lumOff val="5000"/>
                  </a:schemeClr>
                </a:solidFill>
                <a:latin typeface="Comic Sans MS" panose="030F0702030302020204" pitchFamily="66" charset="0"/>
              </a:rPr>
              <a:t>Humans have </a:t>
            </a:r>
            <a:r>
              <a:rPr lang="en-GB" sz="2100" b="1" dirty="0">
                <a:solidFill>
                  <a:srgbClr val="EB8B2D"/>
                </a:solidFill>
                <a:latin typeface="Comic Sans MS" panose="030F0702030302020204" pitchFamily="66" charset="0"/>
              </a:rPr>
              <a:t>3.5 billion </a:t>
            </a:r>
            <a:r>
              <a:rPr lang="en-GB" sz="2100" dirty="0">
                <a:solidFill>
                  <a:schemeClr val="tx1">
                    <a:lumMod val="95000"/>
                    <a:lumOff val="5000"/>
                  </a:schemeClr>
                </a:solidFill>
                <a:latin typeface="Comic Sans MS" panose="030F0702030302020204" pitchFamily="66" charset="0"/>
              </a:rPr>
              <a:t>As, Cs, Gs and Ts that make up our DNA!</a:t>
            </a:r>
            <a:endParaRPr lang="en-GB" sz="2100" b="1" dirty="0">
              <a:solidFill>
                <a:schemeClr val="tx1">
                  <a:lumMod val="95000"/>
                  <a:lumOff val="5000"/>
                </a:schemeClr>
              </a:solidFill>
              <a:latin typeface="Comic Sans MS" panose="030F0702030302020204" pitchFamily="66" charset="0"/>
            </a:endParaRPr>
          </a:p>
          <a:p>
            <a:pPr algn="ctr">
              <a:spcBef>
                <a:spcPts val="1600"/>
              </a:spcBef>
            </a:pPr>
            <a:r>
              <a:rPr lang="en-GB" sz="2100" dirty="0">
                <a:solidFill>
                  <a:schemeClr val="tx1">
                    <a:lumMod val="95000"/>
                    <a:lumOff val="5000"/>
                  </a:schemeClr>
                </a:solidFill>
                <a:latin typeface="Comic Sans MS" panose="030F0702030302020204" pitchFamily="66" charset="0"/>
              </a:rPr>
              <a:t>Imagine we have extracted </a:t>
            </a:r>
            <a:r>
              <a:rPr lang="en-GB" sz="2100" b="1" dirty="0">
                <a:solidFill>
                  <a:srgbClr val="EB8B2D"/>
                </a:solidFill>
                <a:latin typeface="Comic Sans MS" panose="030F0702030302020204" pitchFamily="66" charset="0"/>
              </a:rPr>
              <a:t>DNA</a:t>
            </a:r>
            <a:r>
              <a:rPr lang="en-GB" sz="2100" dirty="0">
                <a:solidFill>
                  <a:schemeClr val="tx1">
                    <a:lumMod val="95000"/>
                    <a:lumOff val="5000"/>
                  </a:schemeClr>
                </a:solidFill>
                <a:latin typeface="Comic Sans MS" panose="030F0702030302020204" pitchFamily="66" charset="0"/>
              </a:rPr>
              <a:t> from the item we found in the classroom.</a:t>
            </a:r>
          </a:p>
          <a:p>
            <a:pPr algn="ctr">
              <a:spcBef>
                <a:spcPts val="1600"/>
              </a:spcBef>
            </a:pPr>
            <a:r>
              <a:rPr lang="en-GB" sz="2100" dirty="0">
                <a:solidFill>
                  <a:schemeClr val="tx1">
                    <a:lumMod val="95000"/>
                    <a:lumOff val="5000"/>
                  </a:schemeClr>
                </a:solidFill>
                <a:latin typeface="Comic Sans MS" panose="030F0702030302020204" pitchFamily="66" charset="0"/>
              </a:rPr>
              <a:t>How can we use this </a:t>
            </a:r>
            <a:r>
              <a:rPr lang="en-GB" sz="2100" b="1" dirty="0">
                <a:solidFill>
                  <a:srgbClr val="EB8B2D"/>
                </a:solidFill>
                <a:latin typeface="Comic Sans MS" panose="030F0702030302020204" pitchFamily="66" charset="0"/>
              </a:rPr>
              <a:t>DNA</a:t>
            </a:r>
            <a:r>
              <a:rPr lang="en-GB" sz="2100" dirty="0">
                <a:solidFill>
                  <a:schemeClr val="tx1">
                    <a:lumMod val="95000"/>
                    <a:lumOff val="5000"/>
                  </a:schemeClr>
                </a:solidFill>
                <a:latin typeface="Comic Sans MS" panose="030F0702030302020204" pitchFamily="66" charset="0"/>
              </a:rPr>
              <a:t> to find out what our person looked like?</a:t>
            </a:r>
          </a:p>
          <a:p>
            <a:pPr algn="ctr">
              <a:spcBef>
                <a:spcPts val="1600"/>
              </a:spcBef>
            </a:pPr>
            <a:endParaRPr lang="en-US" sz="2100" dirty="0"/>
          </a:p>
        </p:txBody>
      </p:sp>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extBox 1">
            <a:extLst>
              <a:ext uri="{FF2B5EF4-FFF2-40B4-BE49-F238E27FC236}">
                <a16:creationId xmlns:a16="http://schemas.microsoft.com/office/drawing/2014/main" id="{A4BE33FE-C845-4E20-907C-9C175D932DE9}"/>
              </a:ext>
            </a:extLst>
          </p:cNvPr>
          <p:cNvSpPr txBox="1"/>
          <p:nvPr/>
        </p:nvSpPr>
        <p:spPr>
          <a:xfrm>
            <a:off x="0" y="822743"/>
            <a:ext cx="12192000" cy="545656"/>
          </a:xfrm>
          <a:prstGeom prst="rect">
            <a:avLst/>
          </a:prstGeom>
          <a:noFill/>
        </p:spPr>
        <p:txBody>
          <a:bodyPr wrap="square" lIns="0" tIns="0" rIns="0" bIns="0" rtlCol="0">
            <a:noAutofit/>
          </a:bodyPr>
          <a:lstStyle/>
          <a:p>
            <a:pPr algn="ctr">
              <a:spcBef>
                <a:spcPts val="600"/>
              </a:spcBef>
            </a:pPr>
            <a:r>
              <a:rPr lang="en-GB" sz="2500" b="1" dirty="0">
                <a:solidFill>
                  <a:srgbClr val="EB8B2D"/>
                </a:solidFill>
                <a:latin typeface="Comic Sans MS" panose="030F0702030302020204" pitchFamily="66" charset="0"/>
              </a:rPr>
              <a:t>How can we use DNA to find out what the lamp’s owner looks like?</a:t>
            </a:r>
          </a:p>
        </p:txBody>
      </p:sp>
      <p:sp>
        <p:nvSpPr>
          <p:cNvPr id="6" name="Rectangle 5">
            <a:extLst>
              <a:ext uri="{FF2B5EF4-FFF2-40B4-BE49-F238E27FC236}">
                <a16:creationId xmlns:a16="http://schemas.microsoft.com/office/drawing/2014/main" id="{0DDF2034-359D-334A-A631-0393DCA2CA24}"/>
              </a:ext>
            </a:extLst>
          </p:cNvPr>
          <p:cNvSpPr/>
          <p:nvPr/>
        </p:nvSpPr>
        <p:spPr>
          <a:xfrm>
            <a:off x="8848320" y="1628196"/>
            <a:ext cx="514885" cy="415498"/>
          </a:xfrm>
          <a:prstGeom prst="rect">
            <a:avLst/>
          </a:prstGeom>
        </p:spPr>
        <p:txBody>
          <a:bodyPr wrap="none">
            <a:spAutoFit/>
          </a:bodyPr>
          <a:lstStyle/>
          <a:p>
            <a:r>
              <a:rPr lang="en-GB" sz="2100" b="1" dirty="0">
                <a:solidFill>
                  <a:srgbClr val="EB8B2D"/>
                </a:solidFill>
                <a:latin typeface="Comic Sans MS" panose="030F0702030302020204" pitchFamily="66" charset="0"/>
              </a:rPr>
              <a:t>26</a:t>
            </a:r>
            <a:endParaRPr lang="en-US" sz="2100" b="1" dirty="0">
              <a:solidFill>
                <a:srgbClr val="EB8B2D"/>
              </a:solidFill>
            </a:endParaRPr>
          </a:p>
        </p:txBody>
      </p:sp>
      <p:sp>
        <p:nvSpPr>
          <p:cNvPr id="68" name="Oval 67">
            <a:extLst>
              <a:ext uri="{FF2B5EF4-FFF2-40B4-BE49-F238E27FC236}">
                <a16:creationId xmlns:a16="http://schemas.microsoft.com/office/drawing/2014/main" id="{A5A214FD-C659-C64B-BF82-E6077C7657A7}"/>
              </a:ext>
            </a:extLst>
          </p:cNvPr>
          <p:cNvSpPr/>
          <p:nvPr/>
        </p:nvSpPr>
        <p:spPr>
          <a:xfrm>
            <a:off x="4887212" y="2914245"/>
            <a:ext cx="958319" cy="95832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lumMod val="95000"/>
                    <a:lumOff val="5000"/>
                  </a:schemeClr>
                </a:solidFill>
                <a:latin typeface="Comic Sans MS" panose="030F0902030302020204" pitchFamily="66" charset="0"/>
              </a:rPr>
              <a:t>C</a:t>
            </a:r>
            <a:endParaRPr lang="en-GB" sz="4000" b="1" dirty="0">
              <a:solidFill>
                <a:schemeClr val="tx1">
                  <a:lumMod val="95000"/>
                  <a:lumOff val="5000"/>
                </a:schemeClr>
              </a:solidFill>
              <a:latin typeface="Comic Sans MS" panose="030F0902030302020204" pitchFamily="66" charset="0"/>
            </a:endParaRPr>
          </a:p>
        </p:txBody>
      </p:sp>
      <p:sp>
        <p:nvSpPr>
          <p:cNvPr id="69" name="Oval 68">
            <a:extLst>
              <a:ext uri="{FF2B5EF4-FFF2-40B4-BE49-F238E27FC236}">
                <a16:creationId xmlns:a16="http://schemas.microsoft.com/office/drawing/2014/main" id="{F7D1CD98-A583-A241-88E5-FE117191BAFD}"/>
              </a:ext>
            </a:extLst>
          </p:cNvPr>
          <p:cNvSpPr/>
          <p:nvPr/>
        </p:nvSpPr>
        <p:spPr>
          <a:xfrm>
            <a:off x="6388607" y="2914245"/>
            <a:ext cx="958319" cy="95832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lumMod val="95000"/>
                    <a:lumOff val="5000"/>
                  </a:schemeClr>
                </a:solidFill>
                <a:latin typeface="Comic Sans MS" panose="030F0902030302020204" pitchFamily="66" charset="0"/>
              </a:rPr>
              <a:t>G</a:t>
            </a:r>
            <a:endParaRPr lang="en-GB" sz="4000" b="1" dirty="0">
              <a:solidFill>
                <a:schemeClr val="tx1">
                  <a:lumMod val="95000"/>
                  <a:lumOff val="5000"/>
                </a:schemeClr>
              </a:solidFill>
              <a:latin typeface="Comic Sans MS" panose="030F0902030302020204" pitchFamily="66" charset="0"/>
            </a:endParaRPr>
          </a:p>
        </p:txBody>
      </p:sp>
      <p:sp>
        <p:nvSpPr>
          <p:cNvPr id="70" name="Oval 69">
            <a:extLst>
              <a:ext uri="{FF2B5EF4-FFF2-40B4-BE49-F238E27FC236}">
                <a16:creationId xmlns:a16="http://schemas.microsoft.com/office/drawing/2014/main" id="{0773FA32-CC32-F74E-B24A-45CFA6798DC6}"/>
              </a:ext>
            </a:extLst>
          </p:cNvPr>
          <p:cNvSpPr/>
          <p:nvPr/>
        </p:nvSpPr>
        <p:spPr>
          <a:xfrm>
            <a:off x="7890001" y="2914245"/>
            <a:ext cx="958319" cy="95832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lumMod val="95000"/>
                    <a:lumOff val="5000"/>
                  </a:schemeClr>
                </a:solidFill>
                <a:latin typeface="Comic Sans MS" panose="030F0902030302020204" pitchFamily="66" charset="0"/>
              </a:rPr>
              <a:t>T</a:t>
            </a:r>
            <a:endParaRPr lang="en-GB" sz="4000" b="1" dirty="0">
              <a:solidFill>
                <a:schemeClr val="tx1">
                  <a:lumMod val="95000"/>
                  <a:lumOff val="5000"/>
                </a:schemeClr>
              </a:solidFill>
              <a:latin typeface="Comic Sans MS" panose="030F0902030302020204" pitchFamily="66" charset="0"/>
            </a:endParaRPr>
          </a:p>
        </p:txBody>
      </p:sp>
      <p:sp>
        <p:nvSpPr>
          <p:cNvPr id="71" name="Oval 70">
            <a:extLst>
              <a:ext uri="{FF2B5EF4-FFF2-40B4-BE49-F238E27FC236}">
                <a16:creationId xmlns:a16="http://schemas.microsoft.com/office/drawing/2014/main" id="{5B5D51B5-C3FB-BE4B-A556-98583F5F40A5}"/>
              </a:ext>
            </a:extLst>
          </p:cNvPr>
          <p:cNvSpPr/>
          <p:nvPr/>
        </p:nvSpPr>
        <p:spPr>
          <a:xfrm>
            <a:off x="3385817" y="2914245"/>
            <a:ext cx="958319" cy="95832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lumMod val="95000"/>
                    <a:lumOff val="5000"/>
                  </a:schemeClr>
                </a:solidFill>
                <a:latin typeface="Comic Sans MS" panose="030F0902030302020204" pitchFamily="66" charset="0"/>
              </a:rPr>
              <a:t>A</a:t>
            </a:r>
            <a:endParaRPr lang="en-GB" sz="4000" b="1" dirty="0">
              <a:solidFill>
                <a:schemeClr val="tx1">
                  <a:lumMod val="95000"/>
                  <a:lumOff val="5000"/>
                </a:schemeClr>
              </a:solidFill>
              <a:latin typeface="Comic Sans MS" panose="030F0902030302020204" pitchFamily="66" charset="0"/>
            </a:endParaRPr>
          </a:p>
        </p:txBody>
      </p:sp>
    </p:spTree>
    <p:extLst>
      <p:ext uri="{BB962C8B-B14F-4D97-AF65-F5344CB8AC3E}">
        <p14:creationId xmlns:p14="http://schemas.microsoft.com/office/powerpoint/2010/main" val="1166863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8" grpId="0" animBg="1"/>
      <p:bldP spid="69" grpId="0" animBg="1"/>
      <p:bldP spid="70" grpId="0" animBg="1"/>
      <p:bldP spid="7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1" name="TextBox 60">
            <a:extLst>
              <a:ext uri="{FF2B5EF4-FFF2-40B4-BE49-F238E27FC236}">
                <a16:creationId xmlns:a16="http://schemas.microsoft.com/office/drawing/2014/main" id="{DD94AB4E-8D65-4115-8C5F-801307117800}"/>
              </a:ext>
            </a:extLst>
          </p:cNvPr>
          <p:cNvSpPr txBox="1"/>
          <p:nvPr/>
        </p:nvSpPr>
        <p:spPr>
          <a:xfrm>
            <a:off x="0" y="767148"/>
            <a:ext cx="12192000" cy="515802"/>
          </a:xfrm>
          <a:prstGeom prst="rect">
            <a:avLst/>
          </a:prstGeom>
          <a:noFill/>
        </p:spPr>
        <p:txBody>
          <a:bodyPr wrap="square" lIns="0" tIns="0" rIns="0" bIns="0" rtlCol="0">
            <a:noAutofit/>
          </a:bodyPr>
          <a:lstStyle/>
          <a:p>
            <a:pPr algn="ctr">
              <a:spcBef>
                <a:spcPts val="1200"/>
              </a:spcBef>
            </a:pPr>
            <a:r>
              <a:rPr lang="en-GB" sz="3000" b="1" dirty="0">
                <a:solidFill>
                  <a:srgbClr val="EB8B2D"/>
                </a:solidFill>
                <a:latin typeface="Comic Sans MS" panose="030F0702030302020204" pitchFamily="66" charset="0"/>
              </a:rPr>
              <a:t>Activity - DNA Sequences</a:t>
            </a:r>
          </a:p>
        </p:txBody>
      </p:sp>
      <p:sp>
        <p:nvSpPr>
          <p:cNvPr id="2" name="TextBox 1">
            <a:extLst>
              <a:ext uri="{FF2B5EF4-FFF2-40B4-BE49-F238E27FC236}">
                <a16:creationId xmlns:a16="http://schemas.microsoft.com/office/drawing/2014/main" id="{6C7D3688-5C49-4D8B-8CCC-C71FB2A0542D}"/>
              </a:ext>
            </a:extLst>
          </p:cNvPr>
          <p:cNvSpPr txBox="1"/>
          <p:nvPr/>
        </p:nvSpPr>
        <p:spPr>
          <a:xfrm>
            <a:off x="8690104" y="3961696"/>
            <a:ext cx="1411590" cy="292388"/>
          </a:xfrm>
          <a:prstGeom prst="rect">
            <a:avLst/>
          </a:prstGeom>
          <a:noFill/>
        </p:spPr>
        <p:txBody>
          <a:bodyPr wrap="square" lIns="0" tIns="0" rIns="0" bIns="0" rtlCol="0">
            <a:spAutoFit/>
          </a:bodyPr>
          <a:lstStyle/>
          <a:p>
            <a:r>
              <a:rPr lang="en-US" sz="1900" dirty="0">
                <a:latin typeface="Comic Sans MS" panose="030F0702030302020204" pitchFamily="66" charset="0"/>
              </a:rPr>
              <a:t>Black hair</a:t>
            </a:r>
            <a:endParaRPr lang="en-GB" sz="1900" dirty="0">
              <a:latin typeface="Comic Sans MS" panose="030F0702030302020204" pitchFamily="66" charset="0"/>
            </a:endParaRPr>
          </a:p>
        </p:txBody>
      </p:sp>
      <p:sp>
        <p:nvSpPr>
          <p:cNvPr id="67" name="TextBox 66">
            <a:extLst>
              <a:ext uri="{FF2B5EF4-FFF2-40B4-BE49-F238E27FC236}">
                <a16:creationId xmlns:a16="http://schemas.microsoft.com/office/drawing/2014/main" id="{E46CE89C-B3EF-49FB-B144-3D92F7CD3C15}"/>
              </a:ext>
            </a:extLst>
          </p:cNvPr>
          <p:cNvSpPr txBox="1"/>
          <p:nvPr/>
        </p:nvSpPr>
        <p:spPr>
          <a:xfrm>
            <a:off x="8690104" y="4735023"/>
            <a:ext cx="1411590" cy="292388"/>
          </a:xfrm>
          <a:prstGeom prst="rect">
            <a:avLst/>
          </a:prstGeom>
          <a:noFill/>
        </p:spPr>
        <p:txBody>
          <a:bodyPr wrap="square" lIns="0" tIns="0" rIns="0" bIns="0" rtlCol="0">
            <a:spAutoFit/>
          </a:bodyPr>
          <a:lstStyle/>
          <a:p>
            <a:r>
              <a:rPr lang="en-US" sz="1900" dirty="0">
                <a:latin typeface="Comic Sans MS" panose="030F0702030302020204" pitchFamily="66" charset="0"/>
              </a:rPr>
              <a:t>Blonde hair</a:t>
            </a:r>
            <a:endParaRPr lang="en-GB" sz="1900" dirty="0">
              <a:latin typeface="Comic Sans MS" panose="030F0702030302020204" pitchFamily="66" charset="0"/>
            </a:endParaRPr>
          </a:p>
        </p:txBody>
      </p:sp>
      <p:sp>
        <p:nvSpPr>
          <p:cNvPr id="68" name="TextBox 67">
            <a:extLst>
              <a:ext uri="{FF2B5EF4-FFF2-40B4-BE49-F238E27FC236}">
                <a16:creationId xmlns:a16="http://schemas.microsoft.com/office/drawing/2014/main" id="{21E3499E-940A-4091-9ABA-595856954CE2}"/>
              </a:ext>
            </a:extLst>
          </p:cNvPr>
          <p:cNvSpPr txBox="1"/>
          <p:nvPr/>
        </p:nvSpPr>
        <p:spPr>
          <a:xfrm>
            <a:off x="8690104" y="5508349"/>
            <a:ext cx="1461431" cy="292388"/>
          </a:xfrm>
          <a:prstGeom prst="rect">
            <a:avLst/>
          </a:prstGeom>
          <a:noFill/>
        </p:spPr>
        <p:txBody>
          <a:bodyPr wrap="square" lIns="0" tIns="0" rIns="0" bIns="0" rtlCol="0">
            <a:spAutoFit/>
          </a:bodyPr>
          <a:lstStyle/>
          <a:p>
            <a:r>
              <a:rPr lang="en-US" sz="1900" dirty="0">
                <a:latin typeface="Comic Sans MS" panose="030F0702030302020204" pitchFamily="66" charset="0"/>
              </a:rPr>
              <a:t>Ginger hair</a:t>
            </a:r>
            <a:endParaRPr lang="en-GB" sz="1900" dirty="0">
              <a:latin typeface="Comic Sans MS" panose="030F0702030302020204" pitchFamily="66" charset="0"/>
            </a:endParaRPr>
          </a:p>
        </p:txBody>
      </p:sp>
      <p:sp>
        <p:nvSpPr>
          <p:cNvPr id="15" name="TextBox 14">
            <a:extLst>
              <a:ext uri="{FF2B5EF4-FFF2-40B4-BE49-F238E27FC236}">
                <a16:creationId xmlns:a16="http://schemas.microsoft.com/office/drawing/2014/main" id="{6C98BD47-4795-F14A-9968-AC42662D8FD0}"/>
              </a:ext>
            </a:extLst>
          </p:cNvPr>
          <p:cNvSpPr txBox="1"/>
          <p:nvPr/>
        </p:nvSpPr>
        <p:spPr>
          <a:xfrm>
            <a:off x="1314118" y="1479250"/>
            <a:ext cx="9619397" cy="1508105"/>
          </a:xfrm>
          <a:prstGeom prst="rect">
            <a:avLst/>
          </a:prstGeom>
          <a:noFill/>
        </p:spPr>
        <p:txBody>
          <a:bodyPr wrap="square" lIns="0" tIns="0" rIns="0" bIns="0" rtlCol="0">
            <a:spAutoFit/>
          </a:bodyPr>
          <a:lstStyle/>
          <a:p>
            <a:pPr>
              <a:spcBef>
                <a:spcPts val="1200"/>
              </a:spcBef>
            </a:pPr>
            <a:r>
              <a:rPr lang="en-GB" sz="1900" dirty="0">
                <a:solidFill>
                  <a:schemeClr val="tx1">
                    <a:lumMod val="95000"/>
                    <a:lumOff val="5000"/>
                  </a:schemeClr>
                </a:solidFill>
                <a:latin typeface="Comic Sans MS" panose="030F0702030302020204" pitchFamily="66" charset="0"/>
              </a:rPr>
              <a:t>The pattern of As, Cs, Gs and Ts in </a:t>
            </a:r>
            <a:r>
              <a:rPr lang="en-GB" sz="1900" b="1" dirty="0">
                <a:solidFill>
                  <a:srgbClr val="EB8B2D"/>
                </a:solidFill>
                <a:latin typeface="Comic Sans MS" panose="030F0702030302020204" pitchFamily="66" charset="0"/>
              </a:rPr>
              <a:t>DNA</a:t>
            </a:r>
            <a:r>
              <a:rPr lang="en-GB" sz="1900" dirty="0">
                <a:solidFill>
                  <a:schemeClr val="tx1">
                    <a:lumMod val="95000"/>
                    <a:lumOff val="5000"/>
                  </a:schemeClr>
                </a:solidFill>
                <a:latin typeface="Comic Sans MS" panose="030F0702030302020204" pitchFamily="66" charset="0"/>
              </a:rPr>
              <a:t> is called a </a:t>
            </a:r>
            <a:r>
              <a:rPr lang="en-GB" sz="1900" b="1" dirty="0">
                <a:solidFill>
                  <a:srgbClr val="EB8B2D"/>
                </a:solidFill>
                <a:latin typeface="Comic Sans MS" panose="030F0702030302020204" pitchFamily="66" charset="0"/>
              </a:rPr>
              <a:t>DNA sequence</a:t>
            </a:r>
            <a:r>
              <a:rPr lang="en-GB" sz="1900" dirty="0">
                <a:solidFill>
                  <a:schemeClr val="tx1">
                    <a:lumMod val="95000"/>
                    <a:lumOff val="5000"/>
                  </a:schemeClr>
                </a:solidFill>
                <a:latin typeface="Comic Sans MS" panose="030F0702030302020204" pitchFamily="66" charset="0"/>
              </a:rPr>
              <a:t>. </a:t>
            </a:r>
          </a:p>
          <a:p>
            <a:pPr>
              <a:spcBef>
                <a:spcPts val="1200"/>
              </a:spcBef>
            </a:pPr>
            <a:r>
              <a:rPr lang="en-GB" sz="1900" dirty="0">
                <a:solidFill>
                  <a:schemeClr val="tx1">
                    <a:lumMod val="95000"/>
                    <a:lumOff val="5000"/>
                  </a:schemeClr>
                </a:solidFill>
                <a:latin typeface="Comic Sans MS" panose="030F0702030302020204" pitchFamily="66" charset="0"/>
              </a:rPr>
              <a:t>We are going to compare the unknown </a:t>
            </a:r>
            <a:r>
              <a:rPr lang="en-GB" sz="1900" b="1" dirty="0">
                <a:solidFill>
                  <a:srgbClr val="EB8B2D"/>
                </a:solidFill>
                <a:latin typeface="Comic Sans MS" panose="030F0702030302020204" pitchFamily="66" charset="0"/>
              </a:rPr>
              <a:t>DNA sequence </a:t>
            </a:r>
            <a:r>
              <a:rPr lang="en-GB" sz="1900" dirty="0">
                <a:solidFill>
                  <a:schemeClr val="tx1">
                    <a:lumMod val="95000"/>
                    <a:lumOff val="5000"/>
                  </a:schemeClr>
                </a:solidFill>
                <a:latin typeface="Comic Sans MS" panose="030F0702030302020204" pitchFamily="66" charset="0"/>
              </a:rPr>
              <a:t>from our person, with known </a:t>
            </a:r>
            <a:r>
              <a:rPr lang="en-GB" sz="1900" b="1" dirty="0">
                <a:solidFill>
                  <a:srgbClr val="EB8B2D"/>
                </a:solidFill>
                <a:latin typeface="Comic Sans MS" panose="030F0702030302020204" pitchFamily="66" charset="0"/>
              </a:rPr>
              <a:t>DNA sequences </a:t>
            </a:r>
            <a:r>
              <a:rPr lang="en-GB" sz="1900" dirty="0">
                <a:solidFill>
                  <a:schemeClr val="tx1">
                    <a:lumMod val="95000"/>
                    <a:lumOff val="5000"/>
                  </a:schemeClr>
                </a:solidFill>
                <a:latin typeface="Comic Sans MS" panose="030F0702030302020204" pitchFamily="66" charset="0"/>
              </a:rPr>
              <a:t>for hair, eye and skin colour to work out what our person looks like. </a:t>
            </a:r>
          </a:p>
          <a:p>
            <a:pPr>
              <a:spcBef>
                <a:spcPts val="1200"/>
              </a:spcBef>
            </a:pPr>
            <a:r>
              <a:rPr lang="en-GB" sz="1900" dirty="0">
                <a:solidFill>
                  <a:schemeClr val="tx1">
                    <a:lumMod val="95000"/>
                    <a:lumOff val="5000"/>
                  </a:schemeClr>
                </a:solidFill>
                <a:latin typeface="Comic Sans MS" panose="030F0702030302020204" pitchFamily="66" charset="0"/>
              </a:rPr>
              <a:t>Can you work out what hair colour our person has? </a:t>
            </a:r>
          </a:p>
        </p:txBody>
      </p:sp>
      <p:sp>
        <p:nvSpPr>
          <p:cNvPr id="66" name="TextBox 65">
            <a:extLst>
              <a:ext uri="{FF2B5EF4-FFF2-40B4-BE49-F238E27FC236}">
                <a16:creationId xmlns:a16="http://schemas.microsoft.com/office/drawing/2014/main" id="{823D5383-B1ED-3E4A-85BA-530406CDC74D}"/>
              </a:ext>
            </a:extLst>
          </p:cNvPr>
          <p:cNvSpPr txBox="1"/>
          <p:nvPr/>
        </p:nvSpPr>
        <p:spPr>
          <a:xfrm>
            <a:off x="1316315" y="3236210"/>
            <a:ext cx="3874570" cy="292388"/>
          </a:xfrm>
          <a:prstGeom prst="rect">
            <a:avLst/>
          </a:prstGeom>
          <a:noFill/>
        </p:spPr>
        <p:txBody>
          <a:bodyPr wrap="square" lIns="0" tIns="0" rIns="0" bIns="0" rtlCol="0">
            <a:spAutoFit/>
          </a:bodyPr>
          <a:lstStyle/>
          <a:p>
            <a:pPr>
              <a:spcBef>
                <a:spcPts val="1200"/>
              </a:spcBef>
            </a:pPr>
            <a:r>
              <a:rPr lang="en-GB" sz="1900" dirty="0">
                <a:solidFill>
                  <a:schemeClr val="tx1">
                    <a:lumMod val="95000"/>
                    <a:lumOff val="5000"/>
                  </a:schemeClr>
                </a:solidFill>
                <a:latin typeface="Comic Sans MS" panose="030F0702030302020204" pitchFamily="66" charset="0"/>
              </a:rPr>
              <a:t>Unknown DNA from our person </a:t>
            </a:r>
          </a:p>
        </p:txBody>
      </p:sp>
      <p:sp>
        <p:nvSpPr>
          <p:cNvPr id="73" name="TextBox 72">
            <a:extLst>
              <a:ext uri="{FF2B5EF4-FFF2-40B4-BE49-F238E27FC236}">
                <a16:creationId xmlns:a16="http://schemas.microsoft.com/office/drawing/2014/main" id="{F7B151A0-ED64-A548-81CC-11B1AFA18363}"/>
              </a:ext>
            </a:extLst>
          </p:cNvPr>
          <p:cNvSpPr txBox="1"/>
          <p:nvPr/>
        </p:nvSpPr>
        <p:spPr>
          <a:xfrm>
            <a:off x="5500975" y="3236210"/>
            <a:ext cx="3382224" cy="292388"/>
          </a:xfrm>
          <a:prstGeom prst="rect">
            <a:avLst/>
          </a:prstGeom>
          <a:noFill/>
        </p:spPr>
        <p:txBody>
          <a:bodyPr wrap="square" lIns="0" tIns="0" rIns="0" bIns="0" rtlCol="0">
            <a:spAutoFit/>
          </a:bodyPr>
          <a:lstStyle/>
          <a:p>
            <a:pPr>
              <a:spcBef>
                <a:spcPts val="1200"/>
              </a:spcBef>
            </a:pPr>
            <a:r>
              <a:rPr lang="en-GB" sz="1900" dirty="0">
                <a:solidFill>
                  <a:schemeClr val="tx1">
                    <a:lumMod val="95000"/>
                    <a:lumOff val="5000"/>
                  </a:schemeClr>
                </a:solidFill>
                <a:latin typeface="Comic Sans MS" panose="030F0702030302020204" pitchFamily="66" charset="0"/>
              </a:rPr>
              <a:t>Known DNA sequences</a:t>
            </a:r>
          </a:p>
        </p:txBody>
      </p:sp>
      <p:pic>
        <p:nvPicPr>
          <p:cNvPr id="20" name="Picture 19" descr="Icon&#10;&#10;Description automatically generated">
            <a:extLst>
              <a:ext uri="{FF2B5EF4-FFF2-40B4-BE49-F238E27FC236}">
                <a16:creationId xmlns:a16="http://schemas.microsoft.com/office/drawing/2014/main" id="{21260423-27A4-F148-892E-1998AC9BC1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85191" y="4442739"/>
            <a:ext cx="527885" cy="840706"/>
          </a:xfrm>
          <a:prstGeom prst="rect">
            <a:avLst/>
          </a:prstGeom>
        </p:spPr>
      </p:pic>
      <p:pic>
        <p:nvPicPr>
          <p:cNvPr id="22" name="Picture 21">
            <a:extLst>
              <a:ext uri="{FF2B5EF4-FFF2-40B4-BE49-F238E27FC236}">
                <a16:creationId xmlns:a16="http://schemas.microsoft.com/office/drawing/2014/main" id="{CF7F85DA-DDFC-6748-A38F-4B080829967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364750" y="5389108"/>
            <a:ext cx="568766" cy="568766"/>
          </a:xfrm>
          <a:prstGeom prst="rect">
            <a:avLst/>
          </a:prstGeom>
        </p:spPr>
      </p:pic>
      <p:pic>
        <p:nvPicPr>
          <p:cNvPr id="24" name="Picture 23">
            <a:extLst>
              <a:ext uri="{FF2B5EF4-FFF2-40B4-BE49-F238E27FC236}">
                <a16:creationId xmlns:a16="http://schemas.microsoft.com/office/drawing/2014/main" id="{AA325389-BDD5-9542-9FCE-A1B0744FBDA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391708" y="3954195"/>
            <a:ext cx="514851" cy="351924"/>
          </a:xfrm>
          <a:prstGeom prst="rect">
            <a:avLst/>
          </a:prstGeom>
        </p:spPr>
      </p:pic>
      <p:grpSp>
        <p:nvGrpSpPr>
          <p:cNvPr id="133" name="Group 132">
            <a:extLst>
              <a:ext uri="{FF2B5EF4-FFF2-40B4-BE49-F238E27FC236}">
                <a16:creationId xmlns:a16="http://schemas.microsoft.com/office/drawing/2014/main" id="{E1D5EE60-8999-4A46-B654-75BB9225E23A}"/>
              </a:ext>
            </a:extLst>
          </p:cNvPr>
          <p:cNvGrpSpPr/>
          <p:nvPr/>
        </p:nvGrpSpPr>
        <p:grpSpPr>
          <a:xfrm>
            <a:off x="5514013" y="3903027"/>
            <a:ext cx="2923405" cy="406421"/>
            <a:chOff x="1344598" y="745458"/>
            <a:chExt cx="3891052" cy="540946"/>
          </a:xfrm>
        </p:grpSpPr>
        <p:sp>
          <p:nvSpPr>
            <p:cNvPr id="134" name="Oval 133">
              <a:extLst>
                <a:ext uri="{FF2B5EF4-FFF2-40B4-BE49-F238E27FC236}">
                  <a16:creationId xmlns:a16="http://schemas.microsoft.com/office/drawing/2014/main" id="{B308DD73-D2D5-5345-A33F-D55871007669}"/>
                </a:ext>
              </a:extLst>
            </p:cNvPr>
            <p:cNvSpPr/>
            <p:nvPr/>
          </p:nvSpPr>
          <p:spPr>
            <a:xfrm>
              <a:off x="2014619"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138" name="Oval 137">
              <a:extLst>
                <a:ext uri="{FF2B5EF4-FFF2-40B4-BE49-F238E27FC236}">
                  <a16:creationId xmlns:a16="http://schemas.microsoft.com/office/drawing/2014/main" id="{45E54052-C04A-2842-AC31-3FEAD23A8F1C}"/>
                </a:ext>
              </a:extLst>
            </p:cNvPr>
            <p:cNvSpPr/>
            <p:nvPr/>
          </p:nvSpPr>
          <p:spPr>
            <a:xfrm>
              <a:off x="1344598"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sp>
          <p:nvSpPr>
            <p:cNvPr id="139" name="Oval 138">
              <a:extLst>
                <a:ext uri="{FF2B5EF4-FFF2-40B4-BE49-F238E27FC236}">
                  <a16:creationId xmlns:a16="http://schemas.microsoft.com/office/drawing/2014/main" id="{CA61DFC9-9D9E-7441-B6A7-D7D427F4EE61}"/>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140" name="Oval 139">
              <a:extLst>
                <a:ext uri="{FF2B5EF4-FFF2-40B4-BE49-F238E27FC236}">
                  <a16:creationId xmlns:a16="http://schemas.microsoft.com/office/drawing/2014/main" id="{1083040A-DBCB-7D44-9501-B5A3F66F75EE}"/>
                </a:ext>
              </a:extLst>
            </p:cNvPr>
            <p:cNvSpPr/>
            <p:nvPr/>
          </p:nvSpPr>
          <p:spPr>
            <a:xfrm>
              <a:off x="4024682"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144" name="Oval 143">
              <a:extLst>
                <a:ext uri="{FF2B5EF4-FFF2-40B4-BE49-F238E27FC236}">
                  <a16:creationId xmlns:a16="http://schemas.microsoft.com/office/drawing/2014/main" id="{5040E969-3A5D-334A-AD47-DD7647C76B06}"/>
                </a:ext>
              </a:extLst>
            </p:cNvPr>
            <p:cNvSpPr/>
            <p:nvPr/>
          </p:nvSpPr>
          <p:spPr>
            <a:xfrm>
              <a:off x="4694704"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145" name="Oval 144">
              <a:extLst>
                <a:ext uri="{FF2B5EF4-FFF2-40B4-BE49-F238E27FC236}">
                  <a16:creationId xmlns:a16="http://schemas.microsoft.com/office/drawing/2014/main" id="{C1C43D04-3817-AD47-AE56-EC09A1E38000}"/>
                </a:ext>
              </a:extLst>
            </p:cNvPr>
            <p:cNvSpPr/>
            <p:nvPr/>
          </p:nvSpPr>
          <p:spPr>
            <a:xfrm>
              <a:off x="2684640"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grpSp>
      <p:grpSp>
        <p:nvGrpSpPr>
          <p:cNvPr id="146" name="Group 145">
            <a:extLst>
              <a:ext uri="{FF2B5EF4-FFF2-40B4-BE49-F238E27FC236}">
                <a16:creationId xmlns:a16="http://schemas.microsoft.com/office/drawing/2014/main" id="{3F674345-FC89-E843-8D5B-26415CE8995F}"/>
              </a:ext>
            </a:extLst>
          </p:cNvPr>
          <p:cNvGrpSpPr/>
          <p:nvPr/>
        </p:nvGrpSpPr>
        <p:grpSpPr>
          <a:xfrm>
            <a:off x="5514013" y="4680441"/>
            <a:ext cx="2923405" cy="406421"/>
            <a:chOff x="1344598" y="745458"/>
            <a:chExt cx="3891052" cy="540946"/>
          </a:xfrm>
        </p:grpSpPr>
        <p:sp>
          <p:nvSpPr>
            <p:cNvPr id="147" name="Oval 146">
              <a:extLst>
                <a:ext uri="{FF2B5EF4-FFF2-40B4-BE49-F238E27FC236}">
                  <a16:creationId xmlns:a16="http://schemas.microsoft.com/office/drawing/2014/main" id="{B6460A94-034D-564D-B3E3-4B602F4F51A5}"/>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148" name="Oval 147">
              <a:extLst>
                <a:ext uri="{FF2B5EF4-FFF2-40B4-BE49-F238E27FC236}">
                  <a16:creationId xmlns:a16="http://schemas.microsoft.com/office/drawing/2014/main" id="{4BEF661D-7C86-FC46-8260-D76CA7A297B8}"/>
                </a:ext>
              </a:extLst>
            </p:cNvPr>
            <p:cNvSpPr/>
            <p:nvPr/>
          </p:nvSpPr>
          <p:spPr>
            <a:xfrm>
              <a:off x="1344598"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sp>
          <p:nvSpPr>
            <p:cNvPr id="149" name="Oval 148">
              <a:extLst>
                <a:ext uri="{FF2B5EF4-FFF2-40B4-BE49-F238E27FC236}">
                  <a16:creationId xmlns:a16="http://schemas.microsoft.com/office/drawing/2014/main" id="{5975BF52-FFD8-394A-8CEA-3CC04D3EDBC6}"/>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150" name="Oval 149">
              <a:extLst>
                <a:ext uri="{FF2B5EF4-FFF2-40B4-BE49-F238E27FC236}">
                  <a16:creationId xmlns:a16="http://schemas.microsoft.com/office/drawing/2014/main" id="{1F451B92-1C6C-B849-B4F0-9921900BFDDE}"/>
                </a:ext>
              </a:extLst>
            </p:cNvPr>
            <p:cNvSpPr/>
            <p:nvPr/>
          </p:nvSpPr>
          <p:spPr>
            <a:xfrm>
              <a:off x="4024682"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151" name="Oval 150">
              <a:extLst>
                <a:ext uri="{FF2B5EF4-FFF2-40B4-BE49-F238E27FC236}">
                  <a16:creationId xmlns:a16="http://schemas.microsoft.com/office/drawing/2014/main" id="{50D9FF76-4911-EF47-982C-8701F86FB1BF}"/>
                </a:ext>
              </a:extLst>
            </p:cNvPr>
            <p:cNvSpPr/>
            <p:nvPr/>
          </p:nvSpPr>
          <p:spPr>
            <a:xfrm>
              <a:off x="4694704"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152" name="Oval 151">
              <a:extLst>
                <a:ext uri="{FF2B5EF4-FFF2-40B4-BE49-F238E27FC236}">
                  <a16:creationId xmlns:a16="http://schemas.microsoft.com/office/drawing/2014/main" id="{90123151-74F9-C74E-8197-315694770A06}"/>
                </a:ext>
              </a:extLst>
            </p:cNvPr>
            <p:cNvSpPr/>
            <p:nvPr/>
          </p:nvSpPr>
          <p:spPr>
            <a:xfrm>
              <a:off x="2684640"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grpSp>
      <p:grpSp>
        <p:nvGrpSpPr>
          <p:cNvPr id="153" name="Group 152">
            <a:extLst>
              <a:ext uri="{FF2B5EF4-FFF2-40B4-BE49-F238E27FC236}">
                <a16:creationId xmlns:a16="http://schemas.microsoft.com/office/drawing/2014/main" id="{5EEDA480-2CCB-E64C-B85F-8FA137DB4878}"/>
              </a:ext>
            </a:extLst>
          </p:cNvPr>
          <p:cNvGrpSpPr/>
          <p:nvPr/>
        </p:nvGrpSpPr>
        <p:grpSpPr>
          <a:xfrm>
            <a:off x="5514013" y="5457855"/>
            <a:ext cx="2923405" cy="406421"/>
            <a:chOff x="1344598" y="745458"/>
            <a:chExt cx="3891052" cy="540946"/>
          </a:xfrm>
        </p:grpSpPr>
        <p:sp>
          <p:nvSpPr>
            <p:cNvPr id="154" name="Oval 153">
              <a:extLst>
                <a:ext uri="{FF2B5EF4-FFF2-40B4-BE49-F238E27FC236}">
                  <a16:creationId xmlns:a16="http://schemas.microsoft.com/office/drawing/2014/main" id="{39F711A9-A702-E547-9BF3-088416C175CC}"/>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155" name="Oval 154">
              <a:extLst>
                <a:ext uri="{FF2B5EF4-FFF2-40B4-BE49-F238E27FC236}">
                  <a16:creationId xmlns:a16="http://schemas.microsoft.com/office/drawing/2014/main" id="{46098A10-82F2-CA47-84A1-19DFCB363005}"/>
                </a:ext>
              </a:extLst>
            </p:cNvPr>
            <p:cNvSpPr/>
            <p:nvPr/>
          </p:nvSpPr>
          <p:spPr>
            <a:xfrm>
              <a:off x="1344598"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sp>
          <p:nvSpPr>
            <p:cNvPr id="156" name="Oval 155">
              <a:extLst>
                <a:ext uri="{FF2B5EF4-FFF2-40B4-BE49-F238E27FC236}">
                  <a16:creationId xmlns:a16="http://schemas.microsoft.com/office/drawing/2014/main" id="{7E35A8B1-950A-A143-8757-008C370DE225}"/>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157" name="Oval 156">
              <a:extLst>
                <a:ext uri="{FF2B5EF4-FFF2-40B4-BE49-F238E27FC236}">
                  <a16:creationId xmlns:a16="http://schemas.microsoft.com/office/drawing/2014/main" id="{3B16A225-94EC-154A-BD1A-895AA2241DE3}"/>
                </a:ext>
              </a:extLst>
            </p:cNvPr>
            <p:cNvSpPr/>
            <p:nvPr/>
          </p:nvSpPr>
          <p:spPr>
            <a:xfrm>
              <a:off x="4024682"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158" name="Oval 157">
              <a:extLst>
                <a:ext uri="{FF2B5EF4-FFF2-40B4-BE49-F238E27FC236}">
                  <a16:creationId xmlns:a16="http://schemas.microsoft.com/office/drawing/2014/main" id="{B4B21C58-07A1-D04A-9250-AE600F99C859}"/>
                </a:ext>
              </a:extLst>
            </p:cNvPr>
            <p:cNvSpPr/>
            <p:nvPr/>
          </p:nvSpPr>
          <p:spPr>
            <a:xfrm>
              <a:off x="4694704"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159" name="Oval 158">
              <a:extLst>
                <a:ext uri="{FF2B5EF4-FFF2-40B4-BE49-F238E27FC236}">
                  <a16:creationId xmlns:a16="http://schemas.microsoft.com/office/drawing/2014/main" id="{EA3786B0-2F5E-9A42-BD58-298A1A2FFBF9}"/>
                </a:ext>
              </a:extLst>
            </p:cNvPr>
            <p:cNvSpPr/>
            <p:nvPr/>
          </p:nvSpPr>
          <p:spPr>
            <a:xfrm>
              <a:off x="2684640"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grpSp>
      <p:grpSp>
        <p:nvGrpSpPr>
          <p:cNvPr id="160" name="Group 159">
            <a:extLst>
              <a:ext uri="{FF2B5EF4-FFF2-40B4-BE49-F238E27FC236}">
                <a16:creationId xmlns:a16="http://schemas.microsoft.com/office/drawing/2014/main" id="{DE19AE57-0356-E146-AE06-C50DBFFE9AB8}"/>
              </a:ext>
            </a:extLst>
          </p:cNvPr>
          <p:cNvGrpSpPr/>
          <p:nvPr/>
        </p:nvGrpSpPr>
        <p:grpSpPr>
          <a:xfrm>
            <a:off x="1308100" y="3903027"/>
            <a:ext cx="2923405" cy="406421"/>
            <a:chOff x="1344598" y="745458"/>
            <a:chExt cx="3891052" cy="540946"/>
          </a:xfrm>
        </p:grpSpPr>
        <p:sp>
          <p:nvSpPr>
            <p:cNvPr id="161" name="Oval 160">
              <a:extLst>
                <a:ext uri="{FF2B5EF4-FFF2-40B4-BE49-F238E27FC236}">
                  <a16:creationId xmlns:a16="http://schemas.microsoft.com/office/drawing/2014/main" id="{3E5BA7AE-6EC2-D44B-8AF1-89D78845854F}"/>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162" name="Oval 161">
              <a:extLst>
                <a:ext uri="{FF2B5EF4-FFF2-40B4-BE49-F238E27FC236}">
                  <a16:creationId xmlns:a16="http://schemas.microsoft.com/office/drawing/2014/main" id="{33493445-56B9-6443-879F-11183AE27B35}"/>
                </a:ext>
              </a:extLst>
            </p:cNvPr>
            <p:cNvSpPr/>
            <p:nvPr/>
          </p:nvSpPr>
          <p:spPr>
            <a:xfrm>
              <a:off x="1344598"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sp>
          <p:nvSpPr>
            <p:cNvPr id="163" name="Oval 162">
              <a:extLst>
                <a:ext uri="{FF2B5EF4-FFF2-40B4-BE49-F238E27FC236}">
                  <a16:creationId xmlns:a16="http://schemas.microsoft.com/office/drawing/2014/main" id="{E5033538-462C-204F-873A-09311A69DEB9}"/>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164" name="Oval 163">
              <a:extLst>
                <a:ext uri="{FF2B5EF4-FFF2-40B4-BE49-F238E27FC236}">
                  <a16:creationId xmlns:a16="http://schemas.microsoft.com/office/drawing/2014/main" id="{B5850135-EC85-434A-AFA5-DB90D4318FDA}"/>
                </a:ext>
              </a:extLst>
            </p:cNvPr>
            <p:cNvSpPr/>
            <p:nvPr/>
          </p:nvSpPr>
          <p:spPr>
            <a:xfrm>
              <a:off x="4024682"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165" name="Oval 164">
              <a:extLst>
                <a:ext uri="{FF2B5EF4-FFF2-40B4-BE49-F238E27FC236}">
                  <a16:creationId xmlns:a16="http://schemas.microsoft.com/office/drawing/2014/main" id="{7AB7B2A9-3693-9F41-BCCD-71ECA8B99C26}"/>
                </a:ext>
              </a:extLst>
            </p:cNvPr>
            <p:cNvSpPr/>
            <p:nvPr/>
          </p:nvSpPr>
          <p:spPr>
            <a:xfrm>
              <a:off x="4694704"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166" name="Oval 165">
              <a:extLst>
                <a:ext uri="{FF2B5EF4-FFF2-40B4-BE49-F238E27FC236}">
                  <a16:creationId xmlns:a16="http://schemas.microsoft.com/office/drawing/2014/main" id="{39528932-E801-6D42-83E6-AB0BE09E64A3}"/>
                </a:ext>
              </a:extLst>
            </p:cNvPr>
            <p:cNvSpPr/>
            <p:nvPr/>
          </p:nvSpPr>
          <p:spPr>
            <a:xfrm>
              <a:off x="2684640"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dirty="0">
                  <a:solidFill>
                    <a:schemeClr val="tx1">
                      <a:lumMod val="95000"/>
                      <a:lumOff val="5000"/>
                    </a:schemeClr>
                  </a:solidFill>
                  <a:latin typeface="Comic Sans MS" panose="030F0902030302020204" pitchFamily="66" charset="0"/>
                </a:rPr>
                <a:t>C</a:t>
              </a:r>
            </a:p>
          </p:txBody>
        </p:sp>
      </p:grpSp>
    </p:spTree>
    <p:extLst>
      <p:ext uri="{BB962C8B-B14F-4D97-AF65-F5344CB8AC3E}">
        <p14:creationId xmlns:p14="http://schemas.microsoft.com/office/powerpoint/2010/main" val="3929956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p:bldP spid="68" grpId="0"/>
      <p:bldP spid="66" grpId="0"/>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extBox 1">
            <a:extLst>
              <a:ext uri="{FF2B5EF4-FFF2-40B4-BE49-F238E27FC236}">
                <a16:creationId xmlns:a16="http://schemas.microsoft.com/office/drawing/2014/main" id="{6C7D3688-5C49-4D8B-8CCC-C71FB2A0542D}"/>
              </a:ext>
            </a:extLst>
          </p:cNvPr>
          <p:cNvSpPr txBox="1"/>
          <p:nvPr/>
        </p:nvSpPr>
        <p:spPr>
          <a:xfrm>
            <a:off x="8690104" y="3613741"/>
            <a:ext cx="1622296" cy="292388"/>
          </a:xfrm>
          <a:prstGeom prst="rect">
            <a:avLst/>
          </a:prstGeom>
          <a:noFill/>
        </p:spPr>
        <p:txBody>
          <a:bodyPr wrap="square" lIns="0" tIns="0" rIns="0" bIns="0" rtlCol="0">
            <a:spAutoFit/>
          </a:bodyPr>
          <a:lstStyle/>
          <a:p>
            <a:r>
              <a:rPr lang="en-US" sz="1900" dirty="0">
                <a:latin typeface="Comic Sans MS" panose="030F0702030302020204" pitchFamily="66" charset="0"/>
              </a:rPr>
              <a:t>Medium skin</a:t>
            </a:r>
            <a:endParaRPr lang="en-GB" sz="1900" dirty="0">
              <a:latin typeface="Comic Sans MS" panose="030F0702030302020204" pitchFamily="66" charset="0"/>
            </a:endParaRPr>
          </a:p>
        </p:txBody>
      </p:sp>
      <p:sp>
        <p:nvSpPr>
          <p:cNvPr id="67" name="TextBox 66">
            <a:extLst>
              <a:ext uri="{FF2B5EF4-FFF2-40B4-BE49-F238E27FC236}">
                <a16:creationId xmlns:a16="http://schemas.microsoft.com/office/drawing/2014/main" id="{E46CE89C-B3EF-49FB-B144-3D92F7CD3C15}"/>
              </a:ext>
            </a:extLst>
          </p:cNvPr>
          <p:cNvSpPr txBox="1"/>
          <p:nvPr/>
        </p:nvSpPr>
        <p:spPr>
          <a:xfrm>
            <a:off x="8690104" y="4535922"/>
            <a:ext cx="1411590" cy="292388"/>
          </a:xfrm>
          <a:prstGeom prst="rect">
            <a:avLst/>
          </a:prstGeom>
          <a:noFill/>
        </p:spPr>
        <p:txBody>
          <a:bodyPr wrap="square" lIns="0" tIns="0" rIns="0" bIns="0" rtlCol="0">
            <a:spAutoFit/>
          </a:bodyPr>
          <a:lstStyle/>
          <a:p>
            <a:r>
              <a:rPr lang="en-US" sz="1900" dirty="0">
                <a:latin typeface="Comic Sans MS" panose="030F0702030302020204" pitchFamily="66" charset="0"/>
              </a:rPr>
              <a:t>Pale skin</a:t>
            </a:r>
            <a:endParaRPr lang="en-GB" sz="1900" dirty="0">
              <a:latin typeface="Comic Sans MS" panose="030F0702030302020204" pitchFamily="66" charset="0"/>
            </a:endParaRPr>
          </a:p>
        </p:txBody>
      </p:sp>
      <p:sp>
        <p:nvSpPr>
          <p:cNvPr id="68" name="TextBox 67">
            <a:extLst>
              <a:ext uri="{FF2B5EF4-FFF2-40B4-BE49-F238E27FC236}">
                <a16:creationId xmlns:a16="http://schemas.microsoft.com/office/drawing/2014/main" id="{21E3499E-940A-4091-9ABA-595856954CE2}"/>
              </a:ext>
            </a:extLst>
          </p:cNvPr>
          <p:cNvSpPr txBox="1"/>
          <p:nvPr/>
        </p:nvSpPr>
        <p:spPr>
          <a:xfrm>
            <a:off x="8690104" y="5458104"/>
            <a:ext cx="1461431" cy="292388"/>
          </a:xfrm>
          <a:prstGeom prst="rect">
            <a:avLst/>
          </a:prstGeom>
          <a:noFill/>
        </p:spPr>
        <p:txBody>
          <a:bodyPr wrap="square" lIns="0" tIns="0" rIns="0" bIns="0" rtlCol="0">
            <a:spAutoFit/>
          </a:bodyPr>
          <a:lstStyle/>
          <a:p>
            <a:r>
              <a:rPr lang="en-US" sz="1900" dirty="0">
                <a:latin typeface="Comic Sans MS" panose="030F0702030302020204" pitchFamily="66" charset="0"/>
              </a:rPr>
              <a:t>Dark skin</a:t>
            </a:r>
            <a:endParaRPr lang="en-GB" sz="1900" dirty="0">
              <a:latin typeface="Comic Sans MS" panose="030F0702030302020204" pitchFamily="66" charset="0"/>
            </a:endParaRPr>
          </a:p>
        </p:txBody>
      </p:sp>
      <p:sp>
        <p:nvSpPr>
          <p:cNvPr id="15" name="TextBox 14">
            <a:extLst>
              <a:ext uri="{FF2B5EF4-FFF2-40B4-BE49-F238E27FC236}">
                <a16:creationId xmlns:a16="http://schemas.microsoft.com/office/drawing/2014/main" id="{6C98BD47-4795-F14A-9968-AC42662D8FD0}"/>
              </a:ext>
            </a:extLst>
          </p:cNvPr>
          <p:cNvSpPr txBox="1"/>
          <p:nvPr/>
        </p:nvSpPr>
        <p:spPr>
          <a:xfrm>
            <a:off x="1314118" y="1369070"/>
            <a:ext cx="9870545" cy="846386"/>
          </a:xfrm>
          <a:prstGeom prst="rect">
            <a:avLst/>
          </a:prstGeom>
          <a:noFill/>
        </p:spPr>
        <p:txBody>
          <a:bodyPr wrap="square" lIns="0" tIns="0" rIns="0" bIns="0" rtlCol="0">
            <a:spAutoFit/>
          </a:bodyPr>
          <a:lstStyle/>
          <a:p>
            <a:pPr>
              <a:spcBef>
                <a:spcPts val="1800"/>
              </a:spcBef>
            </a:pPr>
            <a:r>
              <a:rPr lang="en-GB" sz="1900" dirty="0">
                <a:solidFill>
                  <a:schemeClr val="tx1">
                    <a:lumMod val="95000"/>
                    <a:lumOff val="5000"/>
                  </a:schemeClr>
                </a:solidFill>
                <a:latin typeface="Comic Sans MS" panose="030F0702030302020204" pitchFamily="66" charset="0"/>
              </a:rPr>
              <a:t>Did you work it out? What colour hair does our person have?</a:t>
            </a:r>
          </a:p>
          <a:p>
            <a:pPr>
              <a:spcBef>
                <a:spcPts val="1800"/>
              </a:spcBef>
            </a:pPr>
            <a:r>
              <a:rPr lang="en-GB" sz="1900" dirty="0">
                <a:solidFill>
                  <a:schemeClr val="tx1">
                    <a:lumMod val="95000"/>
                    <a:lumOff val="5000"/>
                  </a:schemeClr>
                </a:solidFill>
                <a:latin typeface="Comic Sans MS" panose="030F0702030302020204" pitchFamily="66" charset="0"/>
              </a:rPr>
              <a:t>What skin colour does our person have? </a:t>
            </a:r>
          </a:p>
        </p:txBody>
      </p:sp>
      <p:sp>
        <p:nvSpPr>
          <p:cNvPr id="99" name="Rectangle 98">
            <a:extLst>
              <a:ext uri="{FF2B5EF4-FFF2-40B4-BE49-F238E27FC236}">
                <a16:creationId xmlns:a16="http://schemas.microsoft.com/office/drawing/2014/main" id="{2CC443F2-05BB-C948-9464-AD878423502B}"/>
              </a:ext>
            </a:extLst>
          </p:cNvPr>
          <p:cNvSpPr/>
          <p:nvPr/>
        </p:nvSpPr>
        <p:spPr>
          <a:xfrm>
            <a:off x="10364254" y="3483372"/>
            <a:ext cx="673826" cy="568233"/>
          </a:xfrm>
          <a:prstGeom prst="rect">
            <a:avLst/>
          </a:prstGeom>
          <a:solidFill>
            <a:srgbClr val="99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0" name="Rectangle 99">
            <a:extLst>
              <a:ext uri="{FF2B5EF4-FFF2-40B4-BE49-F238E27FC236}">
                <a16:creationId xmlns:a16="http://schemas.microsoft.com/office/drawing/2014/main" id="{C46C1D88-367B-9E4B-80B9-97801915EAE4}"/>
              </a:ext>
            </a:extLst>
          </p:cNvPr>
          <p:cNvSpPr/>
          <p:nvPr/>
        </p:nvSpPr>
        <p:spPr>
          <a:xfrm>
            <a:off x="10363199" y="4408134"/>
            <a:ext cx="666639" cy="56823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1" name="Rectangle 100">
            <a:extLst>
              <a:ext uri="{FF2B5EF4-FFF2-40B4-BE49-F238E27FC236}">
                <a16:creationId xmlns:a16="http://schemas.microsoft.com/office/drawing/2014/main" id="{63BD2D3D-B21B-5D4C-8578-DBF3A228BFA9}"/>
              </a:ext>
            </a:extLst>
          </p:cNvPr>
          <p:cNvSpPr/>
          <p:nvPr/>
        </p:nvSpPr>
        <p:spPr>
          <a:xfrm>
            <a:off x="10359857" y="5332897"/>
            <a:ext cx="673827" cy="568233"/>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8" name="TextBox 107">
            <a:extLst>
              <a:ext uri="{FF2B5EF4-FFF2-40B4-BE49-F238E27FC236}">
                <a16:creationId xmlns:a16="http://schemas.microsoft.com/office/drawing/2014/main" id="{3988C255-41F5-1544-A62E-CB558FAF5D5F}"/>
              </a:ext>
            </a:extLst>
          </p:cNvPr>
          <p:cNvSpPr txBox="1"/>
          <p:nvPr/>
        </p:nvSpPr>
        <p:spPr>
          <a:xfrm>
            <a:off x="8350239" y="1369071"/>
            <a:ext cx="1712581" cy="292388"/>
          </a:xfrm>
          <a:prstGeom prst="rect">
            <a:avLst/>
          </a:prstGeom>
          <a:noFill/>
        </p:spPr>
        <p:txBody>
          <a:bodyPr wrap="square" lIns="0" tIns="0" rIns="0" bIns="0" rtlCol="0">
            <a:spAutoFit/>
          </a:bodyPr>
          <a:lstStyle/>
          <a:p>
            <a:pPr>
              <a:spcBef>
                <a:spcPts val="1200"/>
              </a:spcBef>
            </a:pPr>
            <a:r>
              <a:rPr lang="en-GB" sz="1900" b="1" dirty="0">
                <a:solidFill>
                  <a:srgbClr val="EB8B2D"/>
                </a:solidFill>
                <a:latin typeface="Comic Sans MS" panose="030F0702030302020204" pitchFamily="66" charset="0"/>
              </a:rPr>
              <a:t>Ginger hair</a:t>
            </a:r>
          </a:p>
        </p:txBody>
      </p:sp>
      <p:pic>
        <p:nvPicPr>
          <p:cNvPr id="109" name="Picture 108">
            <a:extLst>
              <a:ext uri="{FF2B5EF4-FFF2-40B4-BE49-F238E27FC236}">
                <a16:creationId xmlns:a16="http://schemas.microsoft.com/office/drawing/2014/main" id="{FFAC3A75-D679-BC4E-BF4A-905F219ABCB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962093" y="1244770"/>
            <a:ext cx="568766" cy="568766"/>
          </a:xfrm>
          <a:prstGeom prst="rect">
            <a:avLst/>
          </a:prstGeom>
        </p:spPr>
      </p:pic>
      <p:sp>
        <p:nvSpPr>
          <p:cNvPr id="91" name="TextBox 90">
            <a:extLst>
              <a:ext uri="{FF2B5EF4-FFF2-40B4-BE49-F238E27FC236}">
                <a16:creationId xmlns:a16="http://schemas.microsoft.com/office/drawing/2014/main" id="{4105CF4A-4BD9-A14A-A5B9-3951BA60C47F}"/>
              </a:ext>
            </a:extLst>
          </p:cNvPr>
          <p:cNvSpPr txBox="1"/>
          <p:nvPr/>
        </p:nvSpPr>
        <p:spPr>
          <a:xfrm>
            <a:off x="542611" y="401934"/>
            <a:ext cx="1746187" cy="553998"/>
          </a:xfrm>
          <a:prstGeom prst="rect">
            <a:avLst/>
          </a:prstGeom>
          <a:noFill/>
        </p:spPr>
        <p:txBody>
          <a:bodyPr wrap="square" rtlCol="0">
            <a:spAutoFit/>
          </a:bodyPr>
          <a:lstStyle/>
          <a:p>
            <a:r>
              <a:rPr lang="en-GB" sz="3000" b="1" dirty="0">
                <a:solidFill>
                  <a:srgbClr val="EB8B2D"/>
                </a:solidFill>
                <a:latin typeface="Comic Sans MS" panose="030F0902030302020204" pitchFamily="66" charset="0"/>
              </a:rPr>
              <a:t>Activity</a:t>
            </a:r>
          </a:p>
        </p:txBody>
      </p:sp>
      <p:sp>
        <p:nvSpPr>
          <p:cNvPr id="92" name="TextBox 91">
            <a:extLst>
              <a:ext uri="{FF2B5EF4-FFF2-40B4-BE49-F238E27FC236}">
                <a16:creationId xmlns:a16="http://schemas.microsoft.com/office/drawing/2014/main" id="{70C39EF5-C6A7-734E-9ACD-00C58E1267C2}"/>
              </a:ext>
            </a:extLst>
          </p:cNvPr>
          <p:cNvSpPr txBox="1"/>
          <p:nvPr/>
        </p:nvSpPr>
        <p:spPr>
          <a:xfrm>
            <a:off x="1334438" y="2857022"/>
            <a:ext cx="3874570" cy="292388"/>
          </a:xfrm>
          <a:prstGeom prst="rect">
            <a:avLst/>
          </a:prstGeom>
          <a:noFill/>
        </p:spPr>
        <p:txBody>
          <a:bodyPr wrap="square" lIns="0" tIns="0" rIns="0" bIns="0" rtlCol="0">
            <a:spAutoFit/>
          </a:bodyPr>
          <a:lstStyle/>
          <a:p>
            <a:pPr>
              <a:spcBef>
                <a:spcPts val="1200"/>
              </a:spcBef>
            </a:pPr>
            <a:r>
              <a:rPr lang="en-GB" sz="1900" dirty="0">
                <a:solidFill>
                  <a:schemeClr val="tx1">
                    <a:lumMod val="95000"/>
                    <a:lumOff val="5000"/>
                  </a:schemeClr>
                </a:solidFill>
                <a:latin typeface="Comic Sans MS" panose="030F0702030302020204" pitchFamily="66" charset="0"/>
              </a:rPr>
              <a:t>Unknown DNA from our person</a:t>
            </a:r>
          </a:p>
        </p:txBody>
      </p:sp>
      <p:sp>
        <p:nvSpPr>
          <p:cNvPr id="110" name="TextBox 109">
            <a:extLst>
              <a:ext uri="{FF2B5EF4-FFF2-40B4-BE49-F238E27FC236}">
                <a16:creationId xmlns:a16="http://schemas.microsoft.com/office/drawing/2014/main" id="{2BCF374D-3489-164D-8405-A31F03869AEC}"/>
              </a:ext>
            </a:extLst>
          </p:cNvPr>
          <p:cNvSpPr txBox="1"/>
          <p:nvPr/>
        </p:nvSpPr>
        <p:spPr>
          <a:xfrm>
            <a:off x="5521295" y="2857022"/>
            <a:ext cx="3382224" cy="292388"/>
          </a:xfrm>
          <a:prstGeom prst="rect">
            <a:avLst/>
          </a:prstGeom>
          <a:noFill/>
        </p:spPr>
        <p:txBody>
          <a:bodyPr wrap="square" lIns="0" tIns="0" rIns="0" bIns="0" rtlCol="0">
            <a:spAutoFit/>
          </a:bodyPr>
          <a:lstStyle/>
          <a:p>
            <a:pPr>
              <a:spcBef>
                <a:spcPts val="1200"/>
              </a:spcBef>
            </a:pPr>
            <a:r>
              <a:rPr lang="en-GB" sz="1900" dirty="0">
                <a:solidFill>
                  <a:schemeClr val="tx1">
                    <a:lumMod val="95000"/>
                    <a:lumOff val="5000"/>
                  </a:schemeClr>
                </a:solidFill>
                <a:latin typeface="Comic Sans MS" panose="030F0702030302020204" pitchFamily="66" charset="0"/>
              </a:rPr>
              <a:t>Known DNA sequences</a:t>
            </a:r>
          </a:p>
        </p:txBody>
      </p:sp>
      <p:grpSp>
        <p:nvGrpSpPr>
          <p:cNvPr id="210" name="Group 209">
            <a:extLst>
              <a:ext uri="{FF2B5EF4-FFF2-40B4-BE49-F238E27FC236}">
                <a16:creationId xmlns:a16="http://schemas.microsoft.com/office/drawing/2014/main" id="{4B2D66E9-A108-9C43-ADA8-886DDB66D7E4}"/>
              </a:ext>
            </a:extLst>
          </p:cNvPr>
          <p:cNvGrpSpPr/>
          <p:nvPr/>
        </p:nvGrpSpPr>
        <p:grpSpPr>
          <a:xfrm>
            <a:off x="5514013" y="3561909"/>
            <a:ext cx="2923405" cy="406421"/>
            <a:chOff x="1344598" y="745458"/>
            <a:chExt cx="3891052" cy="540946"/>
          </a:xfrm>
        </p:grpSpPr>
        <p:sp>
          <p:nvSpPr>
            <p:cNvPr id="232" name="Oval 231">
              <a:extLst>
                <a:ext uri="{FF2B5EF4-FFF2-40B4-BE49-F238E27FC236}">
                  <a16:creationId xmlns:a16="http://schemas.microsoft.com/office/drawing/2014/main" id="{D6B9647C-1451-4749-BB71-F3083F135887}"/>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233" name="Oval 232">
              <a:extLst>
                <a:ext uri="{FF2B5EF4-FFF2-40B4-BE49-F238E27FC236}">
                  <a16:creationId xmlns:a16="http://schemas.microsoft.com/office/drawing/2014/main" id="{2FBD80CF-86D7-C94A-8E40-3706B11F791D}"/>
                </a:ext>
              </a:extLst>
            </p:cNvPr>
            <p:cNvSpPr/>
            <p:nvPr/>
          </p:nvSpPr>
          <p:spPr>
            <a:xfrm>
              <a:off x="1344598"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sp>
          <p:nvSpPr>
            <p:cNvPr id="234" name="Oval 233">
              <a:extLst>
                <a:ext uri="{FF2B5EF4-FFF2-40B4-BE49-F238E27FC236}">
                  <a16:creationId xmlns:a16="http://schemas.microsoft.com/office/drawing/2014/main" id="{1B65746D-0AF6-704E-BC12-B550D8DD50F4}"/>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235" name="Oval 234">
              <a:extLst>
                <a:ext uri="{FF2B5EF4-FFF2-40B4-BE49-F238E27FC236}">
                  <a16:creationId xmlns:a16="http://schemas.microsoft.com/office/drawing/2014/main" id="{39E6B961-5CF6-9344-A5E7-8E59189AC4B4}"/>
                </a:ext>
              </a:extLst>
            </p:cNvPr>
            <p:cNvSpPr/>
            <p:nvPr/>
          </p:nvSpPr>
          <p:spPr>
            <a:xfrm>
              <a:off x="4024682"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236" name="Oval 235">
              <a:extLst>
                <a:ext uri="{FF2B5EF4-FFF2-40B4-BE49-F238E27FC236}">
                  <a16:creationId xmlns:a16="http://schemas.microsoft.com/office/drawing/2014/main" id="{C885E179-1227-C044-A828-A5D12AC225B7}"/>
                </a:ext>
              </a:extLst>
            </p:cNvPr>
            <p:cNvSpPr/>
            <p:nvPr/>
          </p:nvSpPr>
          <p:spPr>
            <a:xfrm>
              <a:off x="4694704"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237" name="Oval 236">
              <a:extLst>
                <a:ext uri="{FF2B5EF4-FFF2-40B4-BE49-F238E27FC236}">
                  <a16:creationId xmlns:a16="http://schemas.microsoft.com/office/drawing/2014/main" id="{06871BAE-825F-1A4A-81D4-005360958D0C}"/>
                </a:ext>
              </a:extLst>
            </p:cNvPr>
            <p:cNvSpPr/>
            <p:nvPr/>
          </p:nvSpPr>
          <p:spPr>
            <a:xfrm>
              <a:off x="2684640"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grpSp>
      <p:grpSp>
        <p:nvGrpSpPr>
          <p:cNvPr id="211" name="Group 210">
            <a:extLst>
              <a:ext uri="{FF2B5EF4-FFF2-40B4-BE49-F238E27FC236}">
                <a16:creationId xmlns:a16="http://schemas.microsoft.com/office/drawing/2014/main" id="{7DCD5F3F-CB61-7B45-B590-B703F5E0E6AB}"/>
              </a:ext>
            </a:extLst>
          </p:cNvPr>
          <p:cNvGrpSpPr/>
          <p:nvPr/>
        </p:nvGrpSpPr>
        <p:grpSpPr>
          <a:xfrm>
            <a:off x="5514013" y="4435015"/>
            <a:ext cx="2923405" cy="406421"/>
            <a:chOff x="1344598" y="745458"/>
            <a:chExt cx="3891052" cy="540946"/>
          </a:xfrm>
        </p:grpSpPr>
        <p:sp>
          <p:nvSpPr>
            <p:cNvPr id="226" name="Oval 225">
              <a:extLst>
                <a:ext uri="{FF2B5EF4-FFF2-40B4-BE49-F238E27FC236}">
                  <a16:creationId xmlns:a16="http://schemas.microsoft.com/office/drawing/2014/main" id="{56C20393-9E4D-C849-9A8B-9C492034BD27}"/>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227" name="Oval 226">
              <a:extLst>
                <a:ext uri="{FF2B5EF4-FFF2-40B4-BE49-F238E27FC236}">
                  <a16:creationId xmlns:a16="http://schemas.microsoft.com/office/drawing/2014/main" id="{BE49729F-DA4E-1445-9C73-AB3402C471BF}"/>
                </a:ext>
              </a:extLst>
            </p:cNvPr>
            <p:cNvSpPr/>
            <p:nvPr/>
          </p:nvSpPr>
          <p:spPr>
            <a:xfrm>
              <a:off x="1344598"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sp>
          <p:nvSpPr>
            <p:cNvPr id="228" name="Oval 227">
              <a:extLst>
                <a:ext uri="{FF2B5EF4-FFF2-40B4-BE49-F238E27FC236}">
                  <a16:creationId xmlns:a16="http://schemas.microsoft.com/office/drawing/2014/main" id="{F6751801-65EB-2842-884E-B8EC43A80547}"/>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229" name="Oval 228">
              <a:extLst>
                <a:ext uri="{FF2B5EF4-FFF2-40B4-BE49-F238E27FC236}">
                  <a16:creationId xmlns:a16="http://schemas.microsoft.com/office/drawing/2014/main" id="{B68F1440-D535-EE43-BF77-39F8810FB407}"/>
                </a:ext>
              </a:extLst>
            </p:cNvPr>
            <p:cNvSpPr/>
            <p:nvPr/>
          </p:nvSpPr>
          <p:spPr>
            <a:xfrm>
              <a:off x="4024682"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230" name="Oval 229">
              <a:extLst>
                <a:ext uri="{FF2B5EF4-FFF2-40B4-BE49-F238E27FC236}">
                  <a16:creationId xmlns:a16="http://schemas.microsoft.com/office/drawing/2014/main" id="{674344E8-7063-744E-A1E6-BC220421C8CC}"/>
                </a:ext>
              </a:extLst>
            </p:cNvPr>
            <p:cNvSpPr/>
            <p:nvPr/>
          </p:nvSpPr>
          <p:spPr>
            <a:xfrm>
              <a:off x="4694704"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231" name="Oval 230">
              <a:extLst>
                <a:ext uri="{FF2B5EF4-FFF2-40B4-BE49-F238E27FC236}">
                  <a16:creationId xmlns:a16="http://schemas.microsoft.com/office/drawing/2014/main" id="{F13E4D94-CEB2-AE4B-A7FD-B670585A0D32}"/>
                </a:ext>
              </a:extLst>
            </p:cNvPr>
            <p:cNvSpPr/>
            <p:nvPr/>
          </p:nvSpPr>
          <p:spPr>
            <a:xfrm>
              <a:off x="2684640"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grpSp>
      <p:grpSp>
        <p:nvGrpSpPr>
          <p:cNvPr id="212" name="Group 211">
            <a:extLst>
              <a:ext uri="{FF2B5EF4-FFF2-40B4-BE49-F238E27FC236}">
                <a16:creationId xmlns:a16="http://schemas.microsoft.com/office/drawing/2014/main" id="{8017A3F2-75E1-164F-9411-29D9FE3FB5C7}"/>
              </a:ext>
            </a:extLst>
          </p:cNvPr>
          <p:cNvGrpSpPr/>
          <p:nvPr/>
        </p:nvGrpSpPr>
        <p:grpSpPr>
          <a:xfrm>
            <a:off x="5514013" y="5308122"/>
            <a:ext cx="2923405" cy="406421"/>
            <a:chOff x="1344598" y="745458"/>
            <a:chExt cx="3891052" cy="540946"/>
          </a:xfrm>
        </p:grpSpPr>
        <p:sp>
          <p:nvSpPr>
            <p:cNvPr id="220" name="Oval 219">
              <a:extLst>
                <a:ext uri="{FF2B5EF4-FFF2-40B4-BE49-F238E27FC236}">
                  <a16:creationId xmlns:a16="http://schemas.microsoft.com/office/drawing/2014/main" id="{D036B12B-3C10-3F40-AE57-21DAEE1D0A7C}"/>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221" name="Oval 220">
              <a:extLst>
                <a:ext uri="{FF2B5EF4-FFF2-40B4-BE49-F238E27FC236}">
                  <a16:creationId xmlns:a16="http://schemas.microsoft.com/office/drawing/2014/main" id="{72D3FFC1-A411-664D-A27B-822E40AF25FF}"/>
                </a:ext>
              </a:extLst>
            </p:cNvPr>
            <p:cNvSpPr/>
            <p:nvPr/>
          </p:nvSpPr>
          <p:spPr>
            <a:xfrm>
              <a:off x="1344598"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sp>
          <p:nvSpPr>
            <p:cNvPr id="222" name="Oval 221">
              <a:extLst>
                <a:ext uri="{FF2B5EF4-FFF2-40B4-BE49-F238E27FC236}">
                  <a16:creationId xmlns:a16="http://schemas.microsoft.com/office/drawing/2014/main" id="{DE8959C7-B3D1-DE41-B9D6-8C48F1C9D0D2}"/>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223" name="Oval 222">
              <a:extLst>
                <a:ext uri="{FF2B5EF4-FFF2-40B4-BE49-F238E27FC236}">
                  <a16:creationId xmlns:a16="http://schemas.microsoft.com/office/drawing/2014/main" id="{5E4E8A9B-ABDD-2D40-87CB-29CAA1A40B84}"/>
                </a:ext>
              </a:extLst>
            </p:cNvPr>
            <p:cNvSpPr/>
            <p:nvPr/>
          </p:nvSpPr>
          <p:spPr>
            <a:xfrm>
              <a:off x="4024682"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224" name="Oval 223">
              <a:extLst>
                <a:ext uri="{FF2B5EF4-FFF2-40B4-BE49-F238E27FC236}">
                  <a16:creationId xmlns:a16="http://schemas.microsoft.com/office/drawing/2014/main" id="{129FCBA4-AE93-614D-A7CE-2C080C769F9D}"/>
                </a:ext>
              </a:extLst>
            </p:cNvPr>
            <p:cNvSpPr/>
            <p:nvPr/>
          </p:nvSpPr>
          <p:spPr>
            <a:xfrm>
              <a:off x="4694704"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225" name="Oval 224">
              <a:extLst>
                <a:ext uri="{FF2B5EF4-FFF2-40B4-BE49-F238E27FC236}">
                  <a16:creationId xmlns:a16="http://schemas.microsoft.com/office/drawing/2014/main" id="{5A89DD06-2840-7241-A908-0A0F4FCE4B36}"/>
                </a:ext>
              </a:extLst>
            </p:cNvPr>
            <p:cNvSpPr/>
            <p:nvPr/>
          </p:nvSpPr>
          <p:spPr>
            <a:xfrm>
              <a:off x="2684640"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grpSp>
      <p:grpSp>
        <p:nvGrpSpPr>
          <p:cNvPr id="213" name="Group 212">
            <a:extLst>
              <a:ext uri="{FF2B5EF4-FFF2-40B4-BE49-F238E27FC236}">
                <a16:creationId xmlns:a16="http://schemas.microsoft.com/office/drawing/2014/main" id="{19985AD9-A62D-B44A-9262-897DF212E96A}"/>
              </a:ext>
            </a:extLst>
          </p:cNvPr>
          <p:cNvGrpSpPr/>
          <p:nvPr/>
        </p:nvGrpSpPr>
        <p:grpSpPr>
          <a:xfrm>
            <a:off x="1308100" y="3561909"/>
            <a:ext cx="2923405" cy="406421"/>
            <a:chOff x="1344598" y="745458"/>
            <a:chExt cx="3891052" cy="540946"/>
          </a:xfrm>
        </p:grpSpPr>
        <p:sp>
          <p:nvSpPr>
            <p:cNvPr id="214" name="Oval 213">
              <a:extLst>
                <a:ext uri="{FF2B5EF4-FFF2-40B4-BE49-F238E27FC236}">
                  <a16:creationId xmlns:a16="http://schemas.microsoft.com/office/drawing/2014/main" id="{DBCF0C12-BB60-524E-A901-BAEA52378EC1}"/>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215" name="Oval 214">
              <a:extLst>
                <a:ext uri="{FF2B5EF4-FFF2-40B4-BE49-F238E27FC236}">
                  <a16:creationId xmlns:a16="http://schemas.microsoft.com/office/drawing/2014/main" id="{F7220793-0A60-3C4C-B6F3-FFE94AF02B23}"/>
                </a:ext>
              </a:extLst>
            </p:cNvPr>
            <p:cNvSpPr/>
            <p:nvPr/>
          </p:nvSpPr>
          <p:spPr>
            <a:xfrm>
              <a:off x="1344598"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sp>
          <p:nvSpPr>
            <p:cNvPr id="216" name="Oval 215">
              <a:extLst>
                <a:ext uri="{FF2B5EF4-FFF2-40B4-BE49-F238E27FC236}">
                  <a16:creationId xmlns:a16="http://schemas.microsoft.com/office/drawing/2014/main" id="{EF208BCD-2860-664A-98AD-B7EE4AC42D2D}"/>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217" name="Oval 216">
              <a:extLst>
                <a:ext uri="{FF2B5EF4-FFF2-40B4-BE49-F238E27FC236}">
                  <a16:creationId xmlns:a16="http://schemas.microsoft.com/office/drawing/2014/main" id="{9363662B-0682-3141-99F0-C86CBB32D3F7}"/>
                </a:ext>
              </a:extLst>
            </p:cNvPr>
            <p:cNvSpPr/>
            <p:nvPr/>
          </p:nvSpPr>
          <p:spPr>
            <a:xfrm>
              <a:off x="4024682"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218" name="Oval 217">
              <a:extLst>
                <a:ext uri="{FF2B5EF4-FFF2-40B4-BE49-F238E27FC236}">
                  <a16:creationId xmlns:a16="http://schemas.microsoft.com/office/drawing/2014/main" id="{1B99B96F-0D6E-6242-B915-3CEA5DC7613E}"/>
                </a:ext>
              </a:extLst>
            </p:cNvPr>
            <p:cNvSpPr/>
            <p:nvPr/>
          </p:nvSpPr>
          <p:spPr>
            <a:xfrm>
              <a:off x="4694704"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219" name="Oval 218">
              <a:extLst>
                <a:ext uri="{FF2B5EF4-FFF2-40B4-BE49-F238E27FC236}">
                  <a16:creationId xmlns:a16="http://schemas.microsoft.com/office/drawing/2014/main" id="{3BDFE971-A9CB-3F48-B123-BE68DD2FE31E}"/>
                </a:ext>
              </a:extLst>
            </p:cNvPr>
            <p:cNvSpPr/>
            <p:nvPr/>
          </p:nvSpPr>
          <p:spPr>
            <a:xfrm>
              <a:off x="2684640"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grpSp>
    </p:spTree>
    <p:extLst>
      <p:ext uri="{BB962C8B-B14F-4D97-AF65-F5344CB8AC3E}">
        <p14:creationId xmlns:p14="http://schemas.microsoft.com/office/powerpoint/2010/main" val="3235898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1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p:bldP spid="68" grpId="0"/>
      <p:bldP spid="99" grpId="0" animBg="1"/>
      <p:bldP spid="100" grpId="0" animBg="1"/>
      <p:bldP spid="101" grpId="0" animBg="1"/>
      <p:bldP spid="108" grpId="0"/>
      <p:bldP spid="92" grpId="0"/>
      <p:bldP spid="1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extBox 1">
            <a:extLst>
              <a:ext uri="{FF2B5EF4-FFF2-40B4-BE49-F238E27FC236}">
                <a16:creationId xmlns:a16="http://schemas.microsoft.com/office/drawing/2014/main" id="{6C7D3688-5C49-4D8B-8CCC-C71FB2A0542D}"/>
              </a:ext>
            </a:extLst>
          </p:cNvPr>
          <p:cNvSpPr txBox="1"/>
          <p:nvPr/>
        </p:nvSpPr>
        <p:spPr>
          <a:xfrm>
            <a:off x="8690104" y="3603105"/>
            <a:ext cx="1622296" cy="292388"/>
          </a:xfrm>
          <a:prstGeom prst="rect">
            <a:avLst/>
          </a:prstGeom>
          <a:noFill/>
        </p:spPr>
        <p:txBody>
          <a:bodyPr wrap="square" lIns="0" tIns="0" rIns="0" bIns="0" rtlCol="0">
            <a:spAutoFit/>
          </a:bodyPr>
          <a:lstStyle/>
          <a:p>
            <a:r>
              <a:rPr lang="en-US" sz="1900" dirty="0">
                <a:latin typeface="Comic Sans MS" panose="030F0702030302020204" pitchFamily="66" charset="0"/>
              </a:rPr>
              <a:t>Brown eyes</a:t>
            </a:r>
            <a:endParaRPr lang="en-GB" sz="1900" dirty="0">
              <a:latin typeface="Comic Sans MS" panose="030F0702030302020204" pitchFamily="66" charset="0"/>
            </a:endParaRPr>
          </a:p>
        </p:txBody>
      </p:sp>
      <p:sp>
        <p:nvSpPr>
          <p:cNvPr id="67" name="TextBox 66">
            <a:extLst>
              <a:ext uri="{FF2B5EF4-FFF2-40B4-BE49-F238E27FC236}">
                <a16:creationId xmlns:a16="http://schemas.microsoft.com/office/drawing/2014/main" id="{E46CE89C-B3EF-49FB-B144-3D92F7CD3C15}"/>
              </a:ext>
            </a:extLst>
          </p:cNvPr>
          <p:cNvSpPr txBox="1"/>
          <p:nvPr/>
        </p:nvSpPr>
        <p:spPr>
          <a:xfrm>
            <a:off x="8690104" y="4488072"/>
            <a:ext cx="1411590" cy="292388"/>
          </a:xfrm>
          <a:prstGeom prst="rect">
            <a:avLst/>
          </a:prstGeom>
          <a:noFill/>
        </p:spPr>
        <p:txBody>
          <a:bodyPr wrap="square" lIns="0" tIns="0" rIns="0" bIns="0" rtlCol="0">
            <a:spAutoFit/>
          </a:bodyPr>
          <a:lstStyle/>
          <a:p>
            <a:r>
              <a:rPr lang="en-US" sz="1900" dirty="0">
                <a:latin typeface="Comic Sans MS" panose="030F0702030302020204" pitchFamily="66" charset="0"/>
              </a:rPr>
              <a:t>Blue eyes</a:t>
            </a:r>
            <a:endParaRPr lang="en-GB" sz="1900" dirty="0">
              <a:latin typeface="Comic Sans MS" panose="030F0702030302020204" pitchFamily="66" charset="0"/>
            </a:endParaRPr>
          </a:p>
        </p:txBody>
      </p:sp>
      <p:sp>
        <p:nvSpPr>
          <p:cNvPr id="68" name="TextBox 67">
            <a:extLst>
              <a:ext uri="{FF2B5EF4-FFF2-40B4-BE49-F238E27FC236}">
                <a16:creationId xmlns:a16="http://schemas.microsoft.com/office/drawing/2014/main" id="{21E3499E-940A-4091-9ABA-595856954CE2}"/>
              </a:ext>
            </a:extLst>
          </p:cNvPr>
          <p:cNvSpPr txBox="1"/>
          <p:nvPr/>
        </p:nvSpPr>
        <p:spPr>
          <a:xfrm>
            <a:off x="8690104" y="5373040"/>
            <a:ext cx="1461431" cy="292388"/>
          </a:xfrm>
          <a:prstGeom prst="rect">
            <a:avLst/>
          </a:prstGeom>
          <a:noFill/>
        </p:spPr>
        <p:txBody>
          <a:bodyPr wrap="square" lIns="0" tIns="0" rIns="0" bIns="0" rtlCol="0">
            <a:spAutoFit/>
          </a:bodyPr>
          <a:lstStyle/>
          <a:p>
            <a:r>
              <a:rPr lang="en-US" sz="1900" dirty="0">
                <a:latin typeface="Comic Sans MS" panose="030F0702030302020204" pitchFamily="66" charset="0"/>
              </a:rPr>
              <a:t>Green eyes</a:t>
            </a:r>
            <a:endParaRPr lang="en-GB" sz="1900" dirty="0">
              <a:latin typeface="Comic Sans MS" panose="030F0702030302020204" pitchFamily="66" charset="0"/>
            </a:endParaRPr>
          </a:p>
        </p:txBody>
      </p:sp>
      <p:sp>
        <p:nvSpPr>
          <p:cNvPr id="15" name="TextBox 14">
            <a:extLst>
              <a:ext uri="{FF2B5EF4-FFF2-40B4-BE49-F238E27FC236}">
                <a16:creationId xmlns:a16="http://schemas.microsoft.com/office/drawing/2014/main" id="{6C98BD47-4795-F14A-9968-AC42662D8FD0}"/>
              </a:ext>
            </a:extLst>
          </p:cNvPr>
          <p:cNvSpPr txBox="1"/>
          <p:nvPr/>
        </p:nvSpPr>
        <p:spPr>
          <a:xfrm>
            <a:off x="1314118" y="1365290"/>
            <a:ext cx="9870545" cy="1384995"/>
          </a:xfrm>
          <a:prstGeom prst="rect">
            <a:avLst/>
          </a:prstGeom>
          <a:noFill/>
        </p:spPr>
        <p:txBody>
          <a:bodyPr wrap="square" lIns="0" tIns="0" rIns="0" bIns="0" rtlCol="0">
            <a:spAutoFit/>
          </a:bodyPr>
          <a:lstStyle/>
          <a:p>
            <a:pPr>
              <a:spcBef>
                <a:spcPts val="1800"/>
              </a:spcBef>
            </a:pPr>
            <a:r>
              <a:rPr lang="en-GB" sz="1900" dirty="0">
                <a:solidFill>
                  <a:schemeClr val="tx1">
                    <a:lumMod val="95000"/>
                    <a:lumOff val="5000"/>
                  </a:schemeClr>
                </a:solidFill>
                <a:latin typeface="Comic Sans MS" panose="030F0702030302020204" pitchFamily="66" charset="0"/>
              </a:rPr>
              <a:t>Did you work it out? What colour skin does our person have?</a:t>
            </a:r>
          </a:p>
          <a:p>
            <a:pPr>
              <a:spcBef>
                <a:spcPts val="1800"/>
              </a:spcBef>
            </a:pPr>
            <a:r>
              <a:rPr lang="en-GB" sz="1900" dirty="0">
                <a:solidFill>
                  <a:schemeClr val="tx1">
                    <a:lumMod val="95000"/>
                    <a:lumOff val="5000"/>
                  </a:schemeClr>
                </a:solidFill>
                <a:latin typeface="Comic Sans MS" panose="030F0702030302020204" pitchFamily="66" charset="0"/>
              </a:rPr>
              <a:t>What colour eyes does our person have? </a:t>
            </a:r>
          </a:p>
          <a:p>
            <a:pPr>
              <a:spcBef>
                <a:spcPts val="1800"/>
              </a:spcBef>
            </a:pPr>
            <a:endParaRPr lang="en-GB" sz="1900" dirty="0">
              <a:solidFill>
                <a:schemeClr val="tx1">
                  <a:lumMod val="95000"/>
                  <a:lumOff val="5000"/>
                </a:schemeClr>
              </a:solidFill>
              <a:latin typeface="Comic Sans MS" panose="030F0702030302020204" pitchFamily="66" charset="0"/>
            </a:endParaRPr>
          </a:p>
        </p:txBody>
      </p:sp>
      <p:sp>
        <p:nvSpPr>
          <p:cNvPr id="108" name="TextBox 107">
            <a:extLst>
              <a:ext uri="{FF2B5EF4-FFF2-40B4-BE49-F238E27FC236}">
                <a16:creationId xmlns:a16="http://schemas.microsoft.com/office/drawing/2014/main" id="{3988C255-41F5-1544-A62E-CB558FAF5D5F}"/>
              </a:ext>
            </a:extLst>
          </p:cNvPr>
          <p:cNvSpPr txBox="1"/>
          <p:nvPr/>
        </p:nvSpPr>
        <p:spPr>
          <a:xfrm>
            <a:off x="8392770" y="1365291"/>
            <a:ext cx="1069114" cy="292388"/>
          </a:xfrm>
          <a:prstGeom prst="rect">
            <a:avLst/>
          </a:prstGeom>
          <a:noFill/>
        </p:spPr>
        <p:txBody>
          <a:bodyPr wrap="square" lIns="0" tIns="0" rIns="0" bIns="0" rtlCol="0">
            <a:spAutoFit/>
          </a:bodyPr>
          <a:lstStyle/>
          <a:p>
            <a:pPr>
              <a:spcBef>
                <a:spcPts val="1200"/>
              </a:spcBef>
            </a:pPr>
            <a:r>
              <a:rPr lang="en-GB" sz="1900" b="1" dirty="0">
                <a:solidFill>
                  <a:srgbClr val="EB8B2D"/>
                </a:solidFill>
                <a:latin typeface="Comic Sans MS" panose="030F0702030302020204" pitchFamily="66" charset="0"/>
              </a:rPr>
              <a:t>Pale skin</a:t>
            </a:r>
          </a:p>
        </p:txBody>
      </p:sp>
      <p:sp>
        <p:nvSpPr>
          <p:cNvPr id="91" name="Rectangle 90">
            <a:extLst>
              <a:ext uri="{FF2B5EF4-FFF2-40B4-BE49-F238E27FC236}">
                <a16:creationId xmlns:a16="http://schemas.microsoft.com/office/drawing/2014/main" id="{7A0EC517-139E-3248-A99A-4FA389010716}"/>
              </a:ext>
            </a:extLst>
          </p:cNvPr>
          <p:cNvSpPr/>
          <p:nvPr/>
        </p:nvSpPr>
        <p:spPr>
          <a:xfrm>
            <a:off x="9654405" y="1233541"/>
            <a:ext cx="666639" cy="56823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a:extLst>
              <a:ext uri="{FF2B5EF4-FFF2-40B4-BE49-F238E27FC236}">
                <a16:creationId xmlns:a16="http://schemas.microsoft.com/office/drawing/2014/main" id="{D410A568-AB5F-2D47-86F6-2F58FE68BFB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280405" y="3469924"/>
            <a:ext cx="902277" cy="398567"/>
          </a:xfrm>
          <a:prstGeom prst="rect">
            <a:avLst/>
          </a:prstGeom>
        </p:spPr>
      </p:pic>
      <p:pic>
        <p:nvPicPr>
          <p:cNvPr id="144" name="Picture 143">
            <a:extLst>
              <a:ext uri="{FF2B5EF4-FFF2-40B4-BE49-F238E27FC236}">
                <a16:creationId xmlns:a16="http://schemas.microsoft.com/office/drawing/2014/main" id="{03637FC5-BF3A-D246-95F3-119EAA77212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245652" y="4369616"/>
            <a:ext cx="902277" cy="398567"/>
          </a:xfrm>
          <a:prstGeom prst="rect">
            <a:avLst/>
          </a:prstGeom>
        </p:spPr>
      </p:pic>
      <p:pic>
        <p:nvPicPr>
          <p:cNvPr id="145" name="Picture 144">
            <a:extLst>
              <a:ext uri="{FF2B5EF4-FFF2-40B4-BE49-F238E27FC236}">
                <a16:creationId xmlns:a16="http://schemas.microsoft.com/office/drawing/2014/main" id="{C3033EDB-2B5C-404F-9E5A-A4462B97BF9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245652" y="5269309"/>
            <a:ext cx="902277" cy="398567"/>
          </a:xfrm>
          <a:prstGeom prst="rect">
            <a:avLst/>
          </a:prstGeom>
        </p:spPr>
      </p:pic>
      <p:sp>
        <p:nvSpPr>
          <p:cNvPr id="92" name="TextBox 91">
            <a:extLst>
              <a:ext uri="{FF2B5EF4-FFF2-40B4-BE49-F238E27FC236}">
                <a16:creationId xmlns:a16="http://schemas.microsoft.com/office/drawing/2014/main" id="{4C98196E-4C10-464B-BC7C-2E05CBB9439C}"/>
              </a:ext>
            </a:extLst>
          </p:cNvPr>
          <p:cNvSpPr txBox="1"/>
          <p:nvPr/>
        </p:nvSpPr>
        <p:spPr>
          <a:xfrm>
            <a:off x="542611" y="401934"/>
            <a:ext cx="1746187" cy="553998"/>
          </a:xfrm>
          <a:prstGeom prst="rect">
            <a:avLst/>
          </a:prstGeom>
          <a:noFill/>
        </p:spPr>
        <p:txBody>
          <a:bodyPr wrap="square" rtlCol="0">
            <a:spAutoFit/>
          </a:bodyPr>
          <a:lstStyle/>
          <a:p>
            <a:r>
              <a:rPr lang="en-GB" sz="3000" b="1" dirty="0">
                <a:solidFill>
                  <a:srgbClr val="EB8B2D"/>
                </a:solidFill>
                <a:latin typeface="Comic Sans MS" panose="030F0902030302020204" pitchFamily="66" charset="0"/>
              </a:rPr>
              <a:t>Activity</a:t>
            </a:r>
          </a:p>
        </p:txBody>
      </p:sp>
      <p:sp>
        <p:nvSpPr>
          <p:cNvPr id="99" name="TextBox 98">
            <a:extLst>
              <a:ext uri="{FF2B5EF4-FFF2-40B4-BE49-F238E27FC236}">
                <a16:creationId xmlns:a16="http://schemas.microsoft.com/office/drawing/2014/main" id="{A52829AF-5CF0-554E-9255-F9BC4BDC998B}"/>
              </a:ext>
            </a:extLst>
          </p:cNvPr>
          <p:cNvSpPr txBox="1"/>
          <p:nvPr/>
        </p:nvSpPr>
        <p:spPr>
          <a:xfrm>
            <a:off x="1334438" y="2857022"/>
            <a:ext cx="3874570" cy="292388"/>
          </a:xfrm>
          <a:prstGeom prst="rect">
            <a:avLst/>
          </a:prstGeom>
          <a:noFill/>
        </p:spPr>
        <p:txBody>
          <a:bodyPr wrap="square" lIns="0" tIns="0" rIns="0" bIns="0" rtlCol="0">
            <a:spAutoFit/>
          </a:bodyPr>
          <a:lstStyle/>
          <a:p>
            <a:pPr>
              <a:spcBef>
                <a:spcPts val="1200"/>
              </a:spcBef>
            </a:pPr>
            <a:r>
              <a:rPr lang="en-GB" sz="1900" dirty="0">
                <a:solidFill>
                  <a:schemeClr val="tx1">
                    <a:lumMod val="95000"/>
                    <a:lumOff val="5000"/>
                  </a:schemeClr>
                </a:solidFill>
                <a:latin typeface="Comic Sans MS" panose="030F0702030302020204" pitchFamily="66" charset="0"/>
              </a:rPr>
              <a:t>Unknown DNA from our person</a:t>
            </a:r>
          </a:p>
        </p:txBody>
      </p:sp>
      <p:sp>
        <p:nvSpPr>
          <p:cNvPr id="100" name="TextBox 99">
            <a:extLst>
              <a:ext uri="{FF2B5EF4-FFF2-40B4-BE49-F238E27FC236}">
                <a16:creationId xmlns:a16="http://schemas.microsoft.com/office/drawing/2014/main" id="{5DA6473A-E434-3A4F-93C0-0DC189385780}"/>
              </a:ext>
            </a:extLst>
          </p:cNvPr>
          <p:cNvSpPr txBox="1"/>
          <p:nvPr/>
        </p:nvSpPr>
        <p:spPr>
          <a:xfrm>
            <a:off x="5521295" y="2857022"/>
            <a:ext cx="3382224" cy="292388"/>
          </a:xfrm>
          <a:prstGeom prst="rect">
            <a:avLst/>
          </a:prstGeom>
          <a:noFill/>
        </p:spPr>
        <p:txBody>
          <a:bodyPr wrap="square" lIns="0" tIns="0" rIns="0" bIns="0" rtlCol="0">
            <a:spAutoFit/>
          </a:bodyPr>
          <a:lstStyle/>
          <a:p>
            <a:pPr>
              <a:spcBef>
                <a:spcPts val="1200"/>
              </a:spcBef>
            </a:pPr>
            <a:r>
              <a:rPr lang="en-GB" sz="1900" dirty="0">
                <a:solidFill>
                  <a:schemeClr val="tx1">
                    <a:lumMod val="95000"/>
                    <a:lumOff val="5000"/>
                  </a:schemeClr>
                </a:solidFill>
                <a:latin typeface="Comic Sans MS" panose="030F0702030302020204" pitchFamily="66" charset="0"/>
              </a:rPr>
              <a:t>Known DNA sequences</a:t>
            </a:r>
          </a:p>
        </p:txBody>
      </p:sp>
      <p:grpSp>
        <p:nvGrpSpPr>
          <p:cNvPr id="101" name="Group 100">
            <a:extLst>
              <a:ext uri="{FF2B5EF4-FFF2-40B4-BE49-F238E27FC236}">
                <a16:creationId xmlns:a16="http://schemas.microsoft.com/office/drawing/2014/main" id="{5427CD1C-4CBC-3043-B742-5F2DA9036403}"/>
              </a:ext>
            </a:extLst>
          </p:cNvPr>
          <p:cNvGrpSpPr/>
          <p:nvPr/>
        </p:nvGrpSpPr>
        <p:grpSpPr>
          <a:xfrm>
            <a:off x="5514013" y="3561909"/>
            <a:ext cx="2923405" cy="406421"/>
            <a:chOff x="1344598" y="745458"/>
            <a:chExt cx="3891052" cy="540946"/>
          </a:xfrm>
        </p:grpSpPr>
        <p:sp>
          <p:nvSpPr>
            <p:cNvPr id="109" name="Oval 108">
              <a:extLst>
                <a:ext uri="{FF2B5EF4-FFF2-40B4-BE49-F238E27FC236}">
                  <a16:creationId xmlns:a16="http://schemas.microsoft.com/office/drawing/2014/main" id="{27709868-A61D-5D46-9B01-4B06AF567100}"/>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110" name="Oval 109">
              <a:extLst>
                <a:ext uri="{FF2B5EF4-FFF2-40B4-BE49-F238E27FC236}">
                  <a16:creationId xmlns:a16="http://schemas.microsoft.com/office/drawing/2014/main" id="{7E68CFF8-7E2B-2043-8591-69B6AEA57D97}"/>
                </a:ext>
              </a:extLst>
            </p:cNvPr>
            <p:cNvSpPr/>
            <p:nvPr/>
          </p:nvSpPr>
          <p:spPr>
            <a:xfrm>
              <a:off x="1344598"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146" name="Oval 145">
              <a:extLst>
                <a:ext uri="{FF2B5EF4-FFF2-40B4-BE49-F238E27FC236}">
                  <a16:creationId xmlns:a16="http://schemas.microsoft.com/office/drawing/2014/main" id="{2053AF4C-CCF3-6F41-A376-51240D761424}"/>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147" name="Oval 146">
              <a:extLst>
                <a:ext uri="{FF2B5EF4-FFF2-40B4-BE49-F238E27FC236}">
                  <a16:creationId xmlns:a16="http://schemas.microsoft.com/office/drawing/2014/main" id="{F09614F2-B254-1B49-B473-3D6240D127BC}"/>
                </a:ext>
              </a:extLst>
            </p:cNvPr>
            <p:cNvSpPr/>
            <p:nvPr/>
          </p:nvSpPr>
          <p:spPr>
            <a:xfrm>
              <a:off x="4024682"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148" name="Oval 147">
              <a:extLst>
                <a:ext uri="{FF2B5EF4-FFF2-40B4-BE49-F238E27FC236}">
                  <a16:creationId xmlns:a16="http://schemas.microsoft.com/office/drawing/2014/main" id="{E68DF9B8-2735-9149-AFB3-D7593F62926A}"/>
                </a:ext>
              </a:extLst>
            </p:cNvPr>
            <p:cNvSpPr/>
            <p:nvPr/>
          </p:nvSpPr>
          <p:spPr>
            <a:xfrm>
              <a:off x="4694704"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149" name="Oval 148">
              <a:extLst>
                <a:ext uri="{FF2B5EF4-FFF2-40B4-BE49-F238E27FC236}">
                  <a16:creationId xmlns:a16="http://schemas.microsoft.com/office/drawing/2014/main" id="{C86CD029-2D54-8745-8267-66BEC867B6F2}"/>
                </a:ext>
              </a:extLst>
            </p:cNvPr>
            <p:cNvSpPr/>
            <p:nvPr/>
          </p:nvSpPr>
          <p:spPr>
            <a:xfrm>
              <a:off x="2684640"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grpSp>
      <p:grpSp>
        <p:nvGrpSpPr>
          <p:cNvPr id="150" name="Group 149">
            <a:extLst>
              <a:ext uri="{FF2B5EF4-FFF2-40B4-BE49-F238E27FC236}">
                <a16:creationId xmlns:a16="http://schemas.microsoft.com/office/drawing/2014/main" id="{11C1D1A8-D216-2742-87B5-EC4A6EB2A376}"/>
              </a:ext>
            </a:extLst>
          </p:cNvPr>
          <p:cNvGrpSpPr/>
          <p:nvPr/>
        </p:nvGrpSpPr>
        <p:grpSpPr>
          <a:xfrm>
            <a:off x="5514013" y="4435015"/>
            <a:ext cx="2923405" cy="406421"/>
            <a:chOff x="1344598" y="745458"/>
            <a:chExt cx="3891052" cy="540946"/>
          </a:xfrm>
        </p:grpSpPr>
        <p:sp>
          <p:nvSpPr>
            <p:cNvPr id="151" name="Oval 150">
              <a:extLst>
                <a:ext uri="{FF2B5EF4-FFF2-40B4-BE49-F238E27FC236}">
                  <a16:creationId xmlns:a16="http://schemas.microsoft.com/office/drawing/2014/main" id="{1185CAE5-B84E-6A4C-8505-A44DFF2E1B79}"/>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152" name="Oval 151">
              <a:extLst>
                <a:ext uri="{FF2B5EF4-FFF2-40B4-BE49-F238E27FC236}">
                  <a16:creationId xmlns:a16="http://schemas.microsoft.com/office/drawing/2014/main" id="{09D411CF-39E7-5649-B6C3-6896A316B448}"/>
                </a:ext>
              </a:extLst>
            </p:cNvPr>
            <p:cNvSpPr/>
            <p:nvPr/>
          </p:nvSpPr>
          <p:spPr>
            <a:xfrm>
              <a:off x="1344598"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153" name="Oval 152">
              <a:extLst>
                <a:ext uri="{FF2B5EF4-FFF2-40B4-BE49-F238E27FC236}">
                  <a16:creationId xmlns:a16="http://schemas.microsoft.com/office/drawing/2014/main" id="{208D0AE1-B6C9-B54C-B654-AFAE7B362065}"/>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154" name="Oval 153">
              <a:extLst>
                <a:ext uri="{FF2B5EF4-FFF2-40B4-BE49-F238E27FC236}">
                  <a16:creationId xmlns:a16="http://schemas.microsoft.com/office/drawing/2014/main" id="{FE3511B7-9EEC-7D4B-AAF7-BEFE524CADDA}"/>
                </a:ext>
              </a:extLst>
            </p:cNvPr>
            <p:cNvSpPr/>
            <p:nvPr/>
          </p:nvSpPr>
          <p:spPr>
            <a:xfrm>
              <a:off x="4024682"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155" name="Oval 154">
              <a:extLst>
                <a:ext uri="{FF2B5EF4-FFF2-40B4-BE49-F238E27FC236}">
                  <a16:creationId xmlns:a16="http://schemas.microsoft.com/office/drawing/2014/main" id="{E99BF962-40A3-4941-BCC7-8CDEF1C7CFCD}"/>
                </a:ext>
              </a:extLst>
            </p:cNvPr>
            <p:cNvSpPr/>
            <p:nvPr/>
          </p:nvSpPr>
          <p:spPr>
            <a:xfrm>
              <a:off x="4694704"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sp>
          <p:nvSpPr>
            <p:cNvPr id="156" name="Oval 155">
              <a:extLst>
                <a:ext uri="{FF2B5EF4-FFF2-40B4-BE49-F238E27FC236}">
                  <a16:creationId xmlns:a16="http://schemas.microsoft.com/office/drawing/2014/main" id="{3889B5D5-6483-C342-AD6F-995236EE76C0}"/>
                </a:ext>
              </a:extLst>
            </p:cNvPr>
            <p:cNvSpPr/>
            <p:nvPr/>
          </p:nvSpPr>
          <p:spPr>
            <a:xfrm>
              <a:off x="2684640"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grpSp>
      <p:grpSp>
        <p:nvGrpSpPr>
          <p:cNvPr id="157" name="Group 156">
            <a:extLst>
              <a:ext uri="{FF2B5EF4-FFF2-40B4-BE49-F238E27FC236}">
                <a16:creationId xmlns:a16="http://schemas.microsoft.com/office/drawing/2014/main" id="{770B2D4A-62C9-784D-876E-8AE1C8DF14EE}"/>
              </a:ext>
            </a:extLst>
          </p:cNvPr>
          <p:cNvGrpSpPr/>
          <p:nvPr/>
        </p:nvGrpSpPr>
        <p:grpSpPr>
          <a:xfrm>
            <a:off x="5514013" y="5308122"/>
            <a:ext cx="2923405" cy="406421"/>
            <a:chOff x="1344598" y="745458"/>
            <a:chExt cx="3891052" cy="540946"/>
          </a:xfrm>
        </p:grpSpPr>
        <p:sp>
          <p:nvSpPr>
            <p:cNvPr id="158" name="Oval 157">
              <a:extLst>
                <a:ext uri="{FF2B5EF4-FFF2-40B4-BE49-F238E27FC236}">
                  <a16:creationId xmlns:a16="http://schemas.microsoft.com/office/drawing/2014/main" id="{B4927BCB-8438-3240-B736-CB47A53E4F80}"/>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159" name="Oval 158">
              <a:extLst>
                <a:ext uri="{FF2B5EF4-FFF2-40B4-BE49-F238E27FC236}">
                  <a16:creationId xmlns:a16="http://schemas.microsoft.com/office/drawing/2014/main" id="{D726012C-3EB5-1844-B730-9ED98727CEC2}"/>
                </a:ext>
              </a:extLst>
            </p:cNvPr>
            <p:cNvSpPr/>
            <p:nvPr/>
          </p:nvSpPr>
          <p:spPr>
            <a:xfrm>
              <a:off x="1344598"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160" name="Oval 159">
              <a:extLst>
                <a:ext uri="{FF2B5EF4-FFF2-40B4-BE49-F238E27FC236}">
                  <a16:creationId xmlns:a16="http://schemas.microsoft.com/office/drawing/2014/main" id="{CF8D6DC0-1365-DF46-875C-8ECFCBFCAB50}"/>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161" name="Oval 160">
              <a:extLst>
                <a:ext uri="{FF2B5EF4-FFF2-40B4-BE49-F238E27FC236}">
                  <a16:creationId xmlns:a16="http://schemas.microsoft.com/office/drawing/2014/main" id="{B48E6837-CB56-3143-825F-F79981261D7D}"/>
                </a:ext>
              </a:extLst>
            </p:cNvPr>
            <p:cNvSpPr/>
            <p:nvPr/>
          </p:nvSpPr>
          <p:spPr>
            <a:xfrm>
              <a:off x="4024682"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162" name="Oval 161">
              <a:extLst>
                <a:ext uri="{FF2B5EF4-FFF2-40B4-BE49-F238E27FC236}">
                  <a16:creationId xmlns:a16="http://schemas.microsoft.com/office/drawing/2014/main" id="{444B57C8-5145-F24C-A002-6C2C361466CA}"/>
                </a:ext>
              </a:extLst>
            </p:cNvPr>
            <p:cNvSpPr/>
            <p:nvPr/>
          </p:nvSpPr>
          <p:spPr>
            <a:xfrm>
              <a:off x="4694704"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163" name="Oval 162">
              <a:extLst>
                <a:ext uri="{FF2B5EF4-FFF2-40B4-BE49-F238E27FC236}">
                  <a16:creationId xmlns:a16="http://schemas.microsoft.com/office/drawing/2014/main" id="{7D6FE4A1-228D-3349-92D5-517506C26F05}"/>
                </a:ext>
              </a:extLst>
            </p:cNvPr>
            <p:cNvSpPr/>
            <p:nvPr/>
          </p:nvSpPr>
          <p:spPr>
            <a:xfrm>
              <a:off x="2684640"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C</a:t>
              </a:r>
              <a:endParaRPr lang="en-GB" sz="2200" dirty="0">
                <a:solidFill>
                  <a:schemeClr val="tx1">
                    <a:lumMod val="95000"/>
                    <a:lumOff val="5000"/>
                  </a:schemeClr>
                </a:solidFill>
                <a:latin typeface="Comic Sans MS" panose="030F0902030302020204" pitchFamily="66" charset="0"/>
              </a:endParaRPr>
            </a:p>
          </p:txBody>
        </p:sp>
      </p:grpSp>
      <p:grpSp>
        <p:nvGrpSpPr>
          <p:cNvPr id="164" name="Group 163">
            <a:extLst>
              <a:ext uri="{FF2B5EF4-FFF2-40B4-BE49-F238E27FC236}">
                <a16:creationId xmlns:a16="http://schemas.microsoft.com/office/drawing/2014/main" id="{3A77F508-0E88-E64A-9193-9B8BF699C68B}"/>
              </a:ext>
            </a:extLst>
          </p:cNvPr>
          <p:cNvGrpSpPr/>
          <p:nvPr/>
        </p:nvGrpSpPr>
        <p:grpSpPr>
          <a:xfrm>
            <a:off x="1308100" y="3561909"/>
            <a:ext cx="2923405" cy="406421"/>
            <a:chOff x="1344598" y="745458"/>
            <a:chExt cx="3891052" cy="540946"/>
          </a:xfrm>
        </p:grpSpPr>
        <p:sp>
          <p:nvSpPr>
            <p:cNvPr id="165" name="Oval 164">
              <a:extLst>
                <a:ext uri="{FF2B5EF4-FFF2-40B4-BE49-F238E27FC236}">
                  <a16:creationId xmlns:a16="http://schemas.microsoft.com/office/drawing/2014/main" id="{7DDECB42-0AC3-6449-A88C-B7B7B7D06EBF}"/>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166" name="Oval 165">
              <a:extLst>
                <a:ext uri="{FF2B5EF4-FFF2-40B4-BE49-F238E27FC236}">
                  <a16:creationId xmlns:a16="http://schemas.microsoft.com/office/drawing/2014/main" id="{798A992B-FB86-3A41-8E86-B41AE49FCD53}"/>
                </a:ext>
              </a:extLst>
            </p:cNvPr>
            <p:cNvSpPr/>
            <p:nvPr/>
          </p:nvSpPr>
          <p:spPr>
            <a:xfrm>
              <a:off x="1344598"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167" name="Oval 166">
              <a:extLst>
                <a:ext uri="{FF2B5EF4-FFF2-40B4-BE49-F238E27FC236}">
                  <a16:creationId xmlns:a16="http://schemas.microsoft.com/office/drawing/2014/main" id="{81D22B9E-FAE1-144D-B7F7-E90B419FDA3F}"/>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A</a:t>
              </a:r>
              <a:endParaRPr lang="en-GB" sz="2200" dirty="0">
                <a:solidFill>
                  <a:schemeClr val="tx1">
                    <a:lumMod val="95000"/>
                    <a:lumOff val="5000"/>
                  </a:schemeClr>
                </a:solidFill>
                <a:latin typeface="Comic Sans MS" panose="030F0902030302020204" pitchFamily="66" charset="0"/>
              </a:endParaRPr>
            </a:p>
          </p:txBody>
        </p:sp>
        <p:sp>
          <p:nvSpPr>
            <p:cNvPr id="168" name="Oval 167">
              <a:extLst>
                <a:ext uri="{FF2B5EF4-FFF2-40B4-BE49-F238E27FC236}">
                  <a16:creationId xmlns:a16="http://schemas.microsoft.com/office/drawing/2014/main" id="{70EFDCC4-D7A9-9C40-8BC3-220ACEE8243D}"/>
                </a:ext>
              </a:extLst>
            </p:cNvPr>
            <p:cNvSpPr/>
            <p:nvPr/>
          </p:nvSpPr>
          <p:spPr>
            <a:xfrm>
              <a:off x="4024682"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sp>
          <p:nvSpPr>
            <p:cNvPr id="169" name="Oval 168">
              <a:extLst>
                <a:ext uri="{FF2B5EF4-FFF2-40B4-BE49-F238E27FC236}">
                  <a16:creationId xmlns:a16="http://schemas.microsoft.com/office/drawing/2014/main" id="{EB729D80-396F-0442-BACD-B259508A5593}"/>
                </a:ext>
              </a:extLst>
            </p:cNvPr>
            <p:cNvSpPr/>
            <p:nvPr/>
          </p:nvSpPr>
          <p:spPr>
            <a:xfrm>
              <a:off x="4694704"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T</a:t>
              </a:r>
              <a:endParaRPr lang="en-GB" sz="2200" dirty="0">
                <a:solidFill>
                  <a:schemeClr val="tx1">
                    <a:lumMod val="95000"/>
                    <a:lumOff val="5000"/>
                  </a:schemeClr>
                </a:solidFill>
                <a:latin typeface="Comic Sans MS" panose="030F0902030302020204" pitchFamily="66" charset="0"/>
              </a:endParaRPr>
            </a:p>
          </p:txBody>
        </p:sp>
        <p:sp>
          <p:nvSpPr>
            <p:cNvPr id="170" name="Oval 169">
              <a:extLst>
                <a:ext uri="{FF2B5EF4-FFF2-40B4-BE49-F238E27FC236}">
                  <a16:creationId xmlns:a16="http://schemas.microsoft.com/office/drawing/2014/main" id="{E6DA42B0-636B-C646-920B-C59507E1474E}"/>
                </a:ext>
              </a:extLst>
            </p:cNvPr>
            <p:cNvSpPr/>
            <p:nvPr/>
          </p:nvSpPr>
          <p:spPr>
            <a:xfrm>
              <a:off x="2684640"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lumMod val="95000"/>
                      <a:lumOff val="5000"/>
                    </a:schemeClr>
                  </a:solidFill>
                  <a:latin typeface="Comic Sans MS" panose="030F0902030302020204" pitchFamily="66" charset="0"/>
                </a:rPr>
                <a:t>G</a:t>
              </a:r>
              <a:endParaRPr lang="en-GB" sz="2200" dirty="0">
                <a:solidFill>
                  <a:schemeClr val="tx1">
                    <a:lumMod val="95000"/>
                    <a:lumOff val="5000"/>
                  </a:schemeClr>
                </a:solidFill>
                <a:latin typeface="Comic Sans MS" panose="030F0902030302020204" pitchFamily="66" charset="0"/>
              </a:endParaRPr>
            </a:p>
          </p:txBody>
        </p:sp>
      </p:grpSp>
    </p:spTree>
    <p:extLst>
      <p:ext uri="{BB962C8B-B14F-4D97-AF65-F5344CB8AC3E}">
        <p14:creationId xmlns:p14="http://schemas.microsoft.com/office/powerpoint/2010/main" val="260001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4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p:bldP spid="68" grpId="0"/>
      <p:bldP spid="108" grpId="0"/>
      <p:bldP spid="91" grpId="0" animBg="1"/>
      <p:bldP spid="99" grpId="0"/>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Picture 100">
            <a:extLst>
              <a:ext uri="{FF2B5EF4-FFF2-40B4-BE49-F238E27FC236}">
                <a16:creationId xmlns:a16="http://schemas.microsoft.com/office/drawing/2014/main" id="{CC38455B-DB98-164E-996A-A900FFE7E1C3}"/>
              </a:ext>
            </a:extLst>
          </p:cNvPr>
          <p:cNvPicPr>
            <a:picLocks noChangeAspect="1"/>
          </p:cNvPicPr>
          <p:nvPr/>
        </p:nvPicPr>
        <p:blipFill>
          <a:blip r:embed="rId4"/>
          <a:srcRect/>
          <a:stretch/>
        </p:blipFill>
        <p:spPr>
          <a:xfrm>
            <a:off x="4729667" y="2913165"/>
            <a:ext cx="2613461" cy="2967368"/>
          </a:xfrm>
          <a:prstGeom prst="rect">
            <a:avLst/>
          </a:prstGeom>
        </p:spPr>
      </p:pic>
      <p:pic>
        <p:nvPicPr>
          <p:cNvPr id="100" name="Picture 99">
            <a:extLst>
              <a:ext uri="{FF2B5EF4-FFF2-40B4-BE49-F238E27FC236}">
                <a16:creationId xmlns:a16="http://schemas.microsoft.com/office/drawing/2014/main" id="{DEEE9D8D-E981-F24A-B61A-8C31D27CCB1C}"/>
              </a:ext>
            </a:extLst>
          </p:cNvPr>
          <p:cNvPicPr>
            <a:picLocks noChangeAspect="1"/>
          </p:cNvPicPr>
          <p:nvPr/>
        </p:nvPicPr>
        <p:blipFill>
          <a:blip r:embed="rId5"/>
          <a:srcRect/>
          <a:stretch/>
        </p:blipFill>
        <p:spPr>
          <a:xfrm>
            <a:off x="4729667" y="2913165"/>
            <a:ext cx="2613462" cy="2967368"/>
          </a:xfrm>
          <a:prstGeom prst="rect">
            <a:avLst/>
          </a:prstGeom>
        </p:spPr>
      </p:pic>
      <p:pic>
        <p:nvPicPr>
          <p:cNvPr id="9" name="Picture 8">
            <a:extLst>
              <a:ext uri="{FF2B5EF4-FFF2-40B4-BE49-F238E27FC236}">
                <a16:creationId xmlns:a16="http://schemas.microsoft.com/office/drawing/2014/main" id="{235BF950-E66F-A546-9651-9B81DE6EE6F2}"/>
              </a:ext>
            </a:extLst>
          </p:cNvPr>
          <p:cNvPicPr>
            <a:picLocks noChangeAspect="1"/>
          </p:cNvPicPr>
          <p:nvPr/>
        </p:nvPicPr>
        <p:blipFill>
          <a:blip r:embed="rId6"/>
          <a:srcRect/>
          <a:stretch/>
        </p:blipFill>
        <p:spPr>
          <a:xfrm>
            <a:off x="4729667" y="2913165"/>
            <a:ext cx="2613462" cy="2967369"/>
          </a:xfrm>
          <a:prstGeom prst="rect">
            <a:avLst/>
          </a:prstGeom>
        </p:spPr>
      </p:pic>
      <p:pic>
        <p:nvPicPr>
          <p:cNvPr id="14" name="ichild"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5" name="TextBox 14">
            <a:extLst>
              <a:ext uri="{FF2B5EF4-FFF2-40B4-BE49-F238E27FC236}">
                <a16:creationId xmlns:a16="http://schemas.microsoft.com/office/drawing/2014/main" id="{6C98BD47-4795-F14A-9968-AC42662D8FD0}"/>
              </a:ext>
            </a:extLst>
          </p:cNvPr>
          <p:cNvSpPr txBox="1"/>
          <p:nvPr/>
        </p:nvSpPr>
        <p:spPr>
          <a:xfrm>
            <a:off x="1300163" y="1369940"/>
            <a:ext cx="9870545" cy="1923604"/>
          </a:xfrm>
          <a:prstGeom prst="rect">
            <a:avLst/>
          </a:prstGeom>
          <a:noFill/>
        </p:spPr>
        <p:txBody>
          <a:bodyPr wrap="square" lIns="0" tIns="0" rIns="0" bIns="0" rtlCol="0">
            <a:spAutoFit/>
          </a:bodyPr>
          <a:lstStyle/>
          <a:p>
            <a:pPr>
              <a:spcBef>
                <a:spcPts val="1800"/>
              </a:spcBef>
            </a:pPr>
            <a:r>
              <a:rPr lang="en-GB" sz="1900" dirty="0">
                <a:solidFill>
                  <a:schemeClr val="tx1">
                    <a:lumMod val="95000"/>
                    <a:lumOff val="5000"/>
                  </a:schemeClr>
                </a:solidFill>
                <a:latin typeface="Comic Sans MS" panose="030F0702030302020204" pitchFamily="66" charset="0"/>
              </a:rPr>
              <a:t>Did you work it out? What colour eyes does our person have?</a:t>
            </a:r>
          </a:p>
          <a:p>
            <a:pPr>
              <a:spcBef>
                <a:spcPts val="1800"/>
              </a:spcBef>
            </a:pPr>
            <a:r>
              <a:rPr lang="en-GB" sz="1900" dirty="0">
                <a:solidFill>
                  <a:schemeClr val="tx1">
                    <a:lumMod val="95000"/>
                    <a:lumOff val="5000"/>
                  </a:schemeClr>
                </a:solidFill>
                <a:latin typeface="Comic Sans MS" panose="030F0702030302020204" pitchFamily="66" charset="0"/>
              </a:rPr>
              <a:t>Are you ready for the big reveal to see what your person looks like?</a:t>
            </a:r>
          </a:p>
          <a:p>
            <a:pPr>
              <a:spcBef>
                <a:spcPts val="1800"/>
              </a:spcBef>
            </a:pPr>
            <a:r>
              <a:rPr lang="en-GB" sz="1900" dirty="0">
                <a:solidFill>
                  <a:schemeClr val="tx1">
                    <a:lumMod val="95000"/>
                    <a:lumOff val="5000"/>
                  </a:schemeClr>
                </a:solidFill>
                <a:latin typeface="Comic Sans MS" panose="030F0702030302020204" pitchFamily="66" charset="0"/>
              </a:rPr>
              <a:t>Drum roll please! </a:t>
            </a:r>
          </a:p>
          <a:p>
            <a:pPr>
              <a:spcBef>
                <a:spcPts val="1800"/>
              </a:spcBef>
            </a:pPr>
            <a:endParaRPr lang="en-GB" sz="1900" dirty="0">
              <a:solidFill>
                <a:schemeClr val="tx1">
                  <a:lumMod val="95000"/>
                  <a:lumOff val="5000"/>
                </a:schemeClr>
              </a:solidFill>
              <a:latin typeface="Comic Sans MS" panose="030F0702030302020204" pitchFamily="66" charset="0"/>
            </a:endParaRPr>
          </a:p>
        </p:txBody>
      </p:sp>
      <p:sp>
        <p:nvSpPr>
          <p:cNvPr id="108" name="TextBox 107">
            <a:extLst>
              <a:ext uri="{FF2B5EF4-FFF2-40B4-BE49-F238E27FC236}">
                <a16:creationId xmlns:a16="http://schemas.microsoft.com/office/drawing/2014/main" id="{3988C255-41F5-1544-A62E-CB558FAF5D5F}"/>
              </a:ext>
            </a:extLst>
          </p:cNvPr>
          <p:cNvSpPr txBox="1"/>
          <p:nvPr/>
        </p:nvSpPr>
        <p:spPr>
          <a:xfrm>
            <a:off x="8616751" y="1369940"/>
            <a:ext cx="1462203" cy="292388"/>
          </a:xfrm>
          <a:prstGeom prst="rect">
            <a:avLst/>
          </a:prstGeom>
          <a:noFill/>
        </p:spPr>
        <p:txBody>
          <a:bodyPr wrap="square" lIns="0" tIns="0" rIns="0" bIns="0" rtlCol="0">
            <a:spAutoFit/>
          </a:bodyPr>
          <a:lstStyle/>
          <a:p>
            <a:pPr>
              <a:spcBef>
                <a:spcPts val="1200"/>
              </a:spcBef>
            </a:pPr>
            <a:r>
              <a:rPr lang="en-GB" sz="1900" b="1" dirty="0">
                <a:solidFill>
                  <a:srgbClr val="EB8B2D"/>
                </a:solidFill>
                <a:latin typeface="Comic Sans MS" panose="030F0702030302020204" pitchFamily="66" charset="0"/>
              </a:rPr>
              <a:t>Brown eyes</a:t>
            </a:r>
          </a:p>
        </p:txBody>
      </p:sp>
      <p:pic>
        <p:nvPicPr>
          <p:cNvPr id="92" name="eyes">
            <a:extLst>
              <a:ext uri="{FF2B5EF4-FFF2-40B4-BE49-F238E27FC236}">
                <a16:creationId xmlns:a16="http://schemas.microsoft.com/office/drawing/2014/main" id="{A3F79466-5B6C-9148-8C72-4F141A3D1CDB}"/>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125511" y="1238925"/>
            <a:ext cx="1091753" cy="482264"/>
          </a:xfrm>
          <a:prstGeom prst="rect">
            <a:avLst/>
          </a:prstGeom>
        </p:spPr>
      </p:pic>
      <p:sp>
        <p:nvSpPr>
          <p:cNvPr id="10" name="TextBox 9">
            <a:extLst>
              <a:ext uri="{FF2B5EF4-FFF2-40B4-BE49-F238E27FC236}">
                <a16:creationId xmlns:a16="http://schemas.microsoft.com/office/drawing/2014/main" id="{EB420B6B-5D42-DB4B-B343-880CBDED3EDA}"/>
              </a:ext>
            </a:extLst>
          </p:cNvPr>
          <p:cNvSpPr txBox="1"/>
          <p:nvPr/>
        </p:nvSpPr>
        <p:spPr>
          <a:xfrm>
            <a:off x="542611" y="401934"/>
            <a:ext cx="1746187" cy="553998"/>
          </a:xfrm>
          <a:prstGeom prst="rect">
            <a:avLst/>
          </a:prstGeom>
          <a:noFill/>
        </p:spPr>
        <p:txBody>
          <a:bodyPr wrap="square" rtlCol="0">
            <a:spAutoFit/>
          </a:bodyPr>
          <a:lstStyle/>
          <a:p>
            <a:r>
              <a:rPr lang="en-GB" sz="3000" b="1" dirty="0">
                <a:solidFill>
                  <a:srgbClr val="EB8B2D"/>
                </a:solidFill>
                <a:latin typeface="Comic Sans MS" panose="030F0902030302020204" pitchFamily="66" charset="0"/>
              </a:rPr>
              <a:t>Activity</a:t>
            </a:r>
          </a:p>
        </p:txBody>
      </p:sp>
      <p:sp>
        <p:nvSpPr>
          <p:cNvPr id="2" name="TextBox 1">
            <a:extLst>
              <a:ext uri="{FF2B5EF4-FFF2-40B4-BE49-F238E27FC236}">
                <a16:creationId xmlns:a16="http://schemas.microsoft.com/office/drawing/2014/main" id="{1DFECEDF-454A-4AB0-A857-D38D7CB7A3F3}"/>
              </a:ext>
            </a:extLst>
          </p:cNvPr>
          <p:cNvSpPr txBox="1"/>
          <p:nvPr/>
        </p:nvSpPr>
        <p:spPr>
          <a:xfrm>
            <a:off x="7927381" y="3695978"/>
            <a:ext cx="2896885" cy="1846659"/>
          </a:xfrm>
          <a:prstGeom prst="rect">
            <a:avLst/>
          </a:prstGeom>
          <a:noFill/>
        </p:spPr>
        <p:txBody>
          <a:bodyPr wrap="square" rtlCol="0">
            <a:spAutoFit/>
          </a:bodyPr>
          <a:lstStyle/>
          <a:p>
            <a:r>
              <a:rPr lang="en-GB" sz="1900" dirty="0">
                <a:latin typeface="Comic Sans MS" panose="030F0702030302020204" pitchFamily="66" charset="0"/>
              </a:rPr>
              <a:t>Now that we know what the magic lamp’s owner looks like, it will be much easier to find them and return the magic lamp!</a:t>
            </a:r>
          </a:p>
        </p:txBody>
      </p:sp>
    </p:spTree>
    <p:extLst>
      <p:ext uri="{BB962C8B-B14F-4D97-AF65-F5344CB8AC3E}">
        <p14:creationId xmlns:p14="http://schemas.microsoft.com/office/powerpoint/2010/main" val="594548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3" name="drumroll.wav"/>
                                        </p:tgtEl>
                                      </p:cMediaNode>
                                    </p:audio>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0F3DAFC-A7D0-F54D-BA9E-185AFA532837}"/>
              </a:ext>
            </a:extLst>
          </p:cNvPr>
          <p:cNvSpPr txBox="1"/>
          <p:nvPr/>
        </p:nvSpPr>
        <p:spPr>
          <a:xfrm>
            <a:off x="5414964" y="1530648"/>
            <a:ext cx="5562601" cy="4293483"/>
          </a:xfrm>
          <a:prstGeom prst="rect">
            <a:avLst/>
          </a:prstGeom>
          <a:noFill/>
        </p:spPr>
        <p:txBody>
          <a:bodyPr wrap="square" lIns="0" tIns="0" rIns="0" bIns="0" rtlCol="0">
            <a:spAutoFit/>
          </a:bodyPr>
          <a:lstStyle/>
          <a:p>
            <a:pPr>
              <a:spcBef>
                <a:spcPts val="1200"/>
              </a:spcBef>
            </a:pPr>
            <a:r>
              <a:rPr lang="en-GB" sz="1900" dirty="0">
                <a:solidFill>
                  <a:schemeClr val="tx1">
                    <a:lumMod val="95000"/>
                    <a:lumOff val="5000"/>
                  </a:schemeClr>
                </a:solidFill>
                <a:latin typeface="Comic Sans MS" panose="030F0702030302020204" pitchFamily="66" charset="0"/>
              </a:rPr>
              <a:t>In real life the </a:t>
            </a:r>
            <a:r>
              <a:rPr lang="en-GB" sz="1900" b="1" dirty="0">
                <a:solidFill>
                  <a:srgbClr val="EB8B2D"/>
                </a:solidFill>
                <a:latin typeface="Comic Sans MS" panose="030F0702030302020204" pitchFamily="66" charset="0"/>
              </a:rPr>
              <a:t>DNA sequences </a:t>
            </a:r>
            <a:r>
              <a:rPr lang="en-GB" sz="1900" dirty="0">
                <a:solidFill>
                  <a:schemeClr val="tx1">
                    <a:lumMod val="95000"/>
                    <a:lumOff val="5000"/>
                  </a:schemeClr>
                </a:solidFill>
                <a:latin typeface="Comic Sans MS" panose="030F0702030302020204" pitchFamily="66" charset="0"/>
              </a:rPr>
              <a:t>for hair, skin and eye colour are not six letters long, but can be thousands of letters long!</a:t>
            </a:r>
          </a:p>
          <a:p>
            <a:pPr>
              <a:spcBef>
                <a:spcPts val="1200"/>
              </a:spcBef>
            </a:pPr>
            <a:endParaRPr lang="en-GB" sz="1900" dirty="0">
              <a:solidFill>
                <a:schemeClr val="tx1">
                  <a:lumMod val="95000"/>
                  <a:lumOff val="5000"/>
                </a:schemeClr>
              </a:solidFill>
              <a:latin typeface="Comic Sans MS" panose="030F0702030302020204" pitchFamily="66" charset="0"/>
            </a:endParaRPr>
          </a:p>
          <a:p>
            <a:pPr>
              <a:spcBef>
                <a:spcPts val="4800"/>
              </a:spcBef>
            </a:pPr>
            <a:r>
              <a:rPr lang="en-GB" sz="1900" dirty="0">
                <a:solidFill>
                  <a:schemeClr val="tx1">
                    <a:lumMod val="95000"/>
                    <a:lumOff val="5000"/>
                  </a:schemeClr>
                </a:solidFill>
                <a:latin typeface="Comic Sans MS" panose="030F0702030302020204" pitchFamily="66" charset="0"/>
              </a:rPr>
              <a:t>Also, there is not just one region of DNA for hair, skin and eye colour, there are at least</a:t>
            </a:r>
          </a:p>
          <a:p>
            <a:r>
              <a:rPr lang="en-GB" sz="1900" dirty="0">
                <a:solidFill>
                  <a:schemeClr val="tx1">
                    <a:lumMod val="95000"/>
                    <a:lumOff val="5000"/>
                  </a:schemeClr>
                </a:solidFill>
                <a:latin typeface="Comic Sans MS" panose="030F0702030302020204" pitchFamily="66" charset="0"/>
              </a:rPr>
              <a:t>13 – 15 for each one. We call them </a:t>
            </a:r>
            <a:r>
              <a:rPr lang="en-GB" sz="1900" b="1" dirty="0">
                <a:solidFill>
                  <a:srgbClr val="EB8B2D"/>
                </a:solidFill>
                <a:latin typeface="Comic Sans MS" panose="030F0702030302020204" pitchFamily="66" charset="0"/>
              </a:rPr>
              <a:t>genes</a:t>
            </a:r>
            <a:r>
              <a:rPr lang="en-GB" sz="1900" dirty="0">
                <a:solidFill>
                  <a:schemeClr val="tx1">
                    <a:lumMod val="95000"/>
                    <a:lumOff val="5000"/>
                  </a:schemeClr>
                </a:solidFill>
                <a:latin typeface="Comic Sans MS" panose="030F0702030302020204" pitchFamily="66" charset="0"/>
              </a:rPr>
              <a:t>.</a:t>
            </a:r>
          </a:p>
          <a:p>
            <a:pPr>
              <a:spcBef>
                <a:spcPts val="1200"/>
              </a:spcBef>
            </a:pPr>
            <a:r>
              <a:rPr lang="en-GB" sz="1900" dirty="0">
                <a:solidFill>
                  <a:schemeClr val="tx1">
                    <a:lumMod val="95000"/>
                    <a:lumOff val="5000"/>
                  </a:schemeClr>
                </a:solidFill>
                <a:latin typeface="Comic Sans MS" panose="030F0702030302020204" pitchFamily="66" charset="0"/>
              </a:rPr>
              <a:t>Scientists don’t compare the </a:t>
            </a:r>
            <a:r>
              <a:rPr lang="en-GB" sz="1900" b="1" dirty="0">
                <a:solidFill>
                  <a:srgbClr val="EB8B2D"/>
                </a:solidFill>
                <a:latin typeface="Comic Sans MS" panose="030F0702030302020204" pitchFamily="66" charset="0"/>
              </a:rPr>
              <a:t>DNA sequences </a:t>
            </a:r>
            <a:r>
              <a:rPr lang="en-GB" sz="1900" dirty="0">
                <a:solidFill>
                  <a:schemeClr val="tx1">
                    <a:lumMod val="95000"/>
                    <a:lumOff val="5000"/>
                  </a:schemeClr>
                </a:solidFill>
                <a:latin typeface="Comic Sans MS" panose="030F0702030302020204" pitchFamily="66" charset="0"/>
              </a:rPr>
              <a:t>using their eyes like we did. They use computers.</a:t>
            </a:r>
          </a:p>
          <a:p>
            <a:pPr>
              <a:spcBef>
                <a:spcPts val="1200"/>
              </a:spcBef>
            </a:pPr>
            <a:r>
              <a:rPr lang="en-GB" sz="1900" dirty="0">
                <a:solidFill>
                  <a:schemeClr val="tx1">
                    <a:lumMod val="95000"/>
                    <a:lumOff val="5000"/>
                  </a:schemeClr>
                </a:solidFill>
                <a:latin typeface="Comic Sans MS" panose="030F0702030302020204" pitchFamily="66" charset="0"/>
              </a:rPr>
              <a:t>Let’s find out how scientists and archaeologists are using this technology.</a:t>
            </a:r>
          </a:p>
        </p:txBody>
      </p:sp>
      <p:pic>
        <p:nvPicPr>
          <p:cNvPr id="14" name="Picture 13" descr="A picture containing text, clipart&#10;&#10;Description automatically generated">
            <a:extLst>
              <a:ext uri="{FF2B5EF4-FFF2-40B4-BE49-F238E27FC236}">
                <a16:creationId xmlns:a16="http://schemas.microsoft.com/office/drawing/2014/main" id="{37731E9E-9699-3042-AA45-D83E44D328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extBox 1">
            <a:extLst>
              <a:ext uri="{FF2B5EF4-FFF2-40B4-BE49-F238E27FC236}">
                <a16:creationId xmlns:a16="http://schemas.microsoft.com/office/drawing/2014/main" id="{A4BE33FE-C845-4E20-907C-9C175D932DE9}"/>
              </a:ext>
            </a:extLst>
          </p:cNvPr>
          <p:cNvSpPr txBox="1"/>
          <p:nvPr/>
        </p:nvSpPr>
        <p:spPr>
          <a:xfrm>
            <a:off x="0" y="798205"/>
            <a:ext cx="12192000" cy="545656"/>
          </a:xfrm>
          <a:prstGeom prst="rect">
            <a:avLst/>
          </a:prstGeom>
          <a:noFill/>
        </p:spPr>
        <p:txBody>
          <a:bodyPr wrap="square" lIns="0" tIns="0" rIns="0" bIns="0" rtlCol="0">
            <a:noAutofit/>
          </a:bodyPr>
          <a:lstStyle/>
          <a:p>
            <a:pPr algn="ctr">
              <a:spcBef>
                <a:spcPts val="1200"/>
              </a:spcBef>
            </a:pPr>
            <a:r>
              <a:rPr lang="en-GB" sz="3000" b="1" dirty="0">
                <a:solidFill>
                  <a:srgbClr val="EB8B2D"/>
                </a:solidFill>
                <a:latin typeface="Comic Sans MS" panose="030F0702030302020204" pitchFamily="66" charset="0"/>
              </a:rPr>
              <a:t>Real life</a:t>
            </a:r>
          </a:p>
        </p:txBody>
      </p:sp>
      <p:pic>
        <p:nvPicPr>
          <p:cNvPr id="46" name="Picture 2">
            <a:extLst>
              <a:ext uri="{FF2B5EF4-FFF2-40B4-BE49-F238E27FC236}">
                <a16:creationId xmlns:a16="http://schemas.microsoft.com/office/drawing/2014/main" id="{C7A08FFD-8379-F549-B83A-BC8314E4CDF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15289" t="5186" r="39245" b="2221"/>
          <a:stretch/>
        </p:blipFill>
        <p:spPr bwMode="auto">
          <a:xfrm>
            <a:off x="1288223" y="1583240"/>
            <a:ext cx="3849688" cy="4134176"/>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a:extLst>
              <a:ext uri="{FF2B5EF4-FFF2-40B4-BE49-F238E27FC236}">
                <a16:creationId xmlns:a16="http://schemas.microsoft.com/office/drawing/2014/main" id="{05C14132-6096-6479-31BA-260735AA9889}"/>
              </a:ext>
            </a:extLst>
          </p:cNvPr>
          <p:cNvGrpSpPr/>
          <p:nvPr/>
        </p:nvGrpSpPr>
        <p:grpSpPr>
          <a:xfrm>
            <a:off x="5419625" y="2683472"/>
            <a:ext cx="3891053" cy="540946"/>
            <a:chOff x="1344598" y="745458"/>
            <a:chExt cx="3891052" cy="540946"/>
          </a:xfrm>
        </p:grpSpPr>
        <p:sp>
          <p:nvSpPr>
            <p:cNvPr id="47" name="Oval 46">
              <a:extLst>
                <a:ext uri="{FF2B5EF4-FFF2-40B4-BE49-F238E27FC236}">
                  <a16:creationId xmlns:a16="http://schemas.microsoft.com/office/drawing/2014/main" id="{6E147308-9B69-1E12-D9FE-29968D9B14FF}"/>
                </a:ext>
              </a:extLst>
            </p:cNvPr>
            <p:cNvSpPr/>
            <p:nvPr/>
          </p:nvSpPr>
          <p:spPr>
            <a:xfrm>
              <a:off x="2014619" y="745458"/>
              <a:ext cx="540946" cy="5409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lumMod val="95000"/>
                      <a:lumOff val="5000"/>
                    </a:schemeClr>
                  </a:solidFill>
                  <a:latin typeface="Comic Sans MS" panose="030F0902030302020204" pitchFamily="66" charset="0"/>
                </a:rPr>
                <a:t>G</a:t>
              </a:r>
              <a:endParaRPr lang="en-GB" sz="2400" dirty="0">
                <a:solidFill>
                  <a:schemeClr val="tx1">
                    <a:lumMod val="95000"/>
                    <a:lumOff val="5000"/>
                  </a:schemeClr>
                </a:solidFill>
                <a:latin typeface="Comic Sans MS" panose="030F0902030302020204" pitchFamily="66" charset="0"/>
              </a:endParaRPr>
            </a:p>
          </p:txBody>
        </p:sp>
        <p:sp>
          <p:nvSpPr>
            <p:cNvPr id="48" name="Oval 47">
              <a:extLst>
                <a:ext uri="{FF2B5EF4-FFF2-40B4-BE49-F238E27FC236}">
                  <a16:creationId xmlns:a16="http://schemas.microsoft.com/office/drawing/2014/main" id="{F3B49FA2-ACB7-0902-6F5D-380440F23AE5}"/>
                </a:ext>
              </a:extLst>
            </p:cNvPr>
            <p:cNvSpPr/>
            <p:nvPr/>
          </p:nvSpPr>
          <p:spPr>
            <a:xfrm>
              <a:off x="1344598"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lumMod val="95000"/>
                      <a:lumOff val="5000"/>
                    </a:schemeClr>
                  </a:solidFill>
                  <a:latin typeface="Comic Sans MS" panose="030F0902030302020204" pitchFamily="66" charset="0"/>
                </a:rPr>
                <a:t>T</a:t>
              </a:r>
              <a:endParaRPr lang="en-GB" sz="2400" dirty="0">
                <a:solidFill>
                  <a:schemeClr val="tx1">
                    <a:lumMod val="95000"/>
                    <a:lumOff val="5000"/>
                  </a:schemeClr>
                </a:solidFill>
                <a:latin typeface="Comic Sans MS" panose="030F0902030302020204" pitchFamily="66" charset="0"/>
              </a:endParaRPr>
            </a:p>
          </p:txBody>
        </p:sp>
        <p:sp>
          <p:nvSpPr>
            <p:cNvPr id="49" name="Oval 48">
              <a:extLst>
                <a:ext uri="{FF2B5EF4-FFF2-40B4-BE49-F238E27FC236}">
                  <a16:creationId xmlns:a16="http://schemas.microsoft.com/office/drawing/2014/main" id="{46B2578D-2E07-4167-7B61-4BB67265C777}"/>
                </a:ext>
              </a:extLst>
            </p:cNvPr>
            <p:cNvSpPr/>
            <p:nvPr/>
          </p:nvSpPr>
          <p:spPr>
            <a:xfrm>
              <a:off x="3354661" y="745458"/>
              <a:ext cx="540946" cy="54094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lumMod val="95000"/>
                      <a:lumOff val="5000"/>
                    </a:schemeClr>
                  </a:solidFill>
                  <a:latin typeface="Comic Sans MS" panose="030F0902030302020204" pitchFamily="66" charset="0"/>
                </a:rPr>
                <a:t>A</a:t>
              </a:r>
              <a:endParaRPr lang="en-GB" sz="2400" dirty="0">
                <a:solidFill>
                  <a:schemeClr val="tx1">
                    <a:lumMod val="95000"/>
                    <a:lumOff val="5000"/>
                  </a:schemeClr>
                </a:solidFill>
                <a:latin typeface="Comic Sans MS" panose="030F0902030302020204" pitchFamily="66" charset="0"/>
              </a:endParaRPr>
            </a:p>
          </p:txBody>
        </p:sp>
        <p:sp>
          <p:nvSpPr>
            <p:cNvPr id="50" name="Oval 49">
              <a:extLst>
                <a:ext uri="{FF2B5EF4-FFF2-40B4-BE49-F238E27FC236}">
                  <a16:creationId xmlns:a16="http://schemas.microsoft.com/office/drawing/2014/main" id="{34D7CDE1-9242-E84F-C9D9-90538F4F2E1C}"/>
                </a:ext>
              </a:extLst>
            </p:cNvPr>
            <p:cNvSpPr/>
            <p:nvPr/>
          </p:nvSpPr>
          <p:spPr>
            <a:xfrm>
              <a:off x="4024682" y="745458"/>
              <a:ext cx="540946" cy="54094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lumMod val="95000"/>
                      <a:lumOff val="5000"/>
                    </a:schemeClr>
                  </a:solidFill>
                  <a:latin typeface="Comic Sans MS" panose="030F0902030302020204" pitchFamily="66" charset="0"/>
                </a:rPr>
                <a:t>T</a:t>
              </a:r>
              <a:endParaRPr lang="en-GB" sz="2400" dirty="0">
                <a:solidFill>
                  <a:schemeClr val="tx1">
                    <a:lumMod val="95000"/>
                    <a:lumOff val="5000"/>
                  </a:schemeClr>
                </a:solidFill>
                <a:latin typeface="Comic Sans MS" panose="030F0902030302020204" pitchFamily="66" charset="0"/>
              </a:endParaRPr>
            </a:p>
          </p:txBody>
        </p:sp>
        <p:sp>
          <p:nvSpPr>
            <p:cNvPr id="51" name="Oval 50">
              <a:extLst>
                <a:ext uri="{FF2B5EF4-FFF2-40B4-BE49-F238E27FC236}">
                  <a16:creationId xmlns:a16="http://schemas.microsoft.com/office/drawing/2014/main" id="{EA488F81-9E66-5407-A809-140D650AF1D1}"/>
                </a:ext>
              </a:extLst>
            </p:cNvPr>
            <p:cNvSpPr/>
            <p:nvPr/>
          </p:nvSpPr>
          <p:spPr>
            <a:xfrm>
              <a:off x="4694704"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lumMod val="95000"/>
                      <a:lumOff val="5000"/>
                    </a:schemeClr>
                  </a:solidFill>
                  <a:latin typeface="Comic Sans MS" panose="030F0902030302020204" pitchFamily="66" charset="0"/>
                </a:rPr>
                <a:t>C</a:t>
              </a:r>
              <a:endParaRPr lang="en-GB" sz="2400" dirty="0">
                <a:solidFill>
                  <a:schemeClr val="tx1">
                    <a:lumMod val="95000"/>
                    <a:lumOff val="5000"/>
                  </a:schemeClr>
                </a:solidFill>
                <a:latin typeface="Comic Sans MS" panose="030F0902030302020204" pitchFamily="66" charset="0"/>
              </a:endParaRPr>
            </a:p>
          </p:txBody>
        </p:sp>
        <p:sp>
          <p:nvSpPr>
            <p:cNvPr id="52" name="Oval 51">
              <a:extLst>
                <a:ext uri="{FF2B5EF4-FFF2-40B4-BE49-F238E27FC236}">
                  <a16:creationId xmlns:a16="http://schemas.microsoft.com/office/drawing/2014/main" id="{54C727DA-8D79-B117-3680-1A1A79B49F72}"/>
                </a:ext>
              </a:extLst>
            </p:cNvPr>
            <p:cNvSpPr/>
            <p:nvPr/>
          </p:nvSpPr>
          <p:spPr>
            <a:xfrm>
              <a:off x="2684640" y="745458"/>
              <a:ext cx="540946" cy="5409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lumMod val="95000"/>
                      <a:lumOff val="5000"/>
                    </a:schemeClr>
                  </a:solidFill>
                  <a:latin typeface="Comic Sans MS" panose="030F0902030302020204" pitchFamily="66" charset="0"/>
                </a:rPr>
                <a:t>C</a:t>
              </a:r>
              <a:endParaRPr lang="en-GB" sz="2400" dirty="0">
                <a:solidFill>
                  <a:schemeClr val="tx1">
                    <a:lumMod val="95000"/>
                    <a:lumOff val="5000"/>
                  </a:schemeClr>
                </a:solidFill>
                <a:latin typeface="Comic Sans MS" panose="030F0902030302020204" pitchFamily="66" charset="0"/>
              </a:endParaRPr>
            </a:p>
          </p:txBody>
        </p:sp>
      </p:grpSp>
    </p:spTree>
    <p:extLst>
      <p:ext uri="{BB962C8B-B14F-4D97-AF65-F5344CB8AC3E}">
        <p14:creationId xmlns:p14="http://schemas.microsoft.com/office/powerpoint/2010/main" val="3418146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41">
      <a:dk1>
        <a:srgbClr val="1C1C1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24791</TotalTime>
  <Words>1677</Words>
  <Application>Microsoft Office PowerPoint</Application>
  <PresentationFormat>Widescreen</PresentationFormat>
  <Paragraphs>249</Paragraphs>
  <Slides>21</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729</cp:revision>
  <dcterms:created xsi:type="dcterms:W3CDTF">2021-01-11T17:47:06Z</dcterms:created>
  <dcterms:modified xsi:type="dcterms:W3CDTF">2022-09-15T18:10:37Z</dcterms:modified>
</cp:coreProperties>
</file>