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sldIdLst>
    <p:sldId id="279" r:id="rId2"/>
    <p:sldId id="321" r:id="rId3"/>
    <p:sldId id="341" r:id="rId4"/>
    <p:sldId id="312" r:id="rId5"/>
    <p:sldId id="371" r:id="rId6"/>
    <p:sldId id="338" r:id="rId7"/>
    <p:sldId id="336" r:id="rId8"/>
    <p:sldId id="339" r:id="rId9"/>
    <p:sldId id="365" r:id="rId10"/>
    <p:sldId id="333" r:id="rId11"/>
    <p:sldId id="356" r:id="rId12"/>
    <p:sldId id="363" r:id="rId13"/>
    <p:sldId id="367" r:id="rId14"/>
    <p:sldId id="368" r:id="rId15"/>
    <p:sldId id="322" r:id="rId16"/>
    <p:sldId id="359" r:id="rId17"/>
    <p:sldId id="361" r:id="rId18"/>
    <p:sldId id="358" r:id="rId19"/>
    <p:sldId id="369" r:id="rId20"/>
    <p:sldId id="370" r:id="rId21"/>
    <p:sldId id="364" r:id="rId22"/>
    <p:sldId id="266" r:id="rId23"/>
    <p:sldId id="353" r:id="rId24"/>
    <p:sldId id="337" r:id="rId25"/>
    <p:sldId id="352" r:id="rId26"/>
    <p:sldId id="351" r:id="rId27"/>
    <p:sldId id="324" r:id="rId28"/>
    <p:sldId id="345" r:id="rId29"/>
    <p:sldId id="366" r:id="rId30"/>
    <p:sldId id="354" r:id="rId31"/>
    <p:sldId id="283"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DBCF0D8C-1ADE-4F5D-B8A0-494C3A6BC2EC}">
          <p14:sldIdLst>
            <p14:sldId id="279"/>
            <p14:sldId id="321"/>
            <p14:sldId id="341"/>
            <p14:sldId id="312"/>
            <p14:sldId id="371"/>
            <p14:sldId id="338"/>
            <p14:sldId id="336"/>
            <p14:sldId id="339"/>
            <p14:sldId id="365"/>
            <p14:sldId id="333"/>
            <p14:sldId id="356"/>
            <p14:sldId id="363"/>
            <p14:sldId id="367"/>
            <p14:sldId id="368"/>
            <p14:sldId id="322"/>
            <p14:sldId id="359"/>
            <p14:sldId id="361"/>
            <p14:sldId id="358"/>
            <p14:sldId id="369"/>
            <p14:sldId id="370"/>
            <p14:sldId id="364"/>
            <p14:sldId id="266"/>
            <p14:sldId id="353"/>
            <p14:sldId id="337"/>
            <p14:sldId id="352"/>
            <p14:sldId id="351"/>
            <p14:sldId id="324"/>
            <p14:sldId id="345"/>
            <p14:sldId id="366"/>
            <p14:sldId id="354"/>
            <p14:sldId id="283"/>
          </p14:sldIdLst>
        </p14:section>
      </p14:sectionLst>
    </p:ext>
    <p:ext uri="{EFAFB233-063F-42B5-8137-9DF3F51BA10A}">
      <p15:sldGuideLst xmlns:p15="http://schemas.microsoft.com/office/powerpoint/2012/main">
        <p15:guide id="5" pos="6788" userDrawn="1">
          <p15:clr>
            <a:srgbClr val="A4A3A4"/>
          </p15:clr>
        </p15:guide>
        <p15:guide id="11" pos="892" userDrawn="1">
          <p15:clr>
            <a:srgbClr val="A4A3A4"/>
          </p15:clr>
        </p15:guide>
        <p15:guide id="13" pos="4951" userDrawn="1">
          <p15:clr>
            <a:srgbClr val="A4A3A4"/>
          </p15:clr>
        </p15:guide>
        <p15:guide id="15" orient="horz" pos="1003" userDrawn="1">
          <p15:clr>
            <a:srgbClr val="A4A3A4"/>
          </p15:clr>
        </p15:guide>
        <p15:guide id="16" orient="horz" pos="777" userDrawn="1">
          <p15:clr>
            <a:srgbClr val="A4A3A4"/>
          </p15:clr>
        </p15:guide>
        <p15:guide id="17" orient="horz" pos="3113" userDrawn="1">
          <p15:clr>
            <a:srgbClr val="A4A3A4"/>
          </p15:clr>
        </p15:guide>
        <p15:guide id="18" pos="3681" userDrawn="1">
          <p15:clr>
            <a:srgbClr val="A4A3A4"/>
          </p15:clr>
        </p15:guide>
        <p15:guide id="19" pos="277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6AA7"/>
    <a:srgbClr val="286AA6"/>
    <a:srgbClr val="272626"/>
    <a:srgbClr val="064B8D"/>
    <a:srgbClr val="3692C4"/>
    <a:srgbClr val="2E93C5"/>
    <a:srgbClr val="2294C6"/>
    <a:srgbClr val="EB8B2D"/>
    <a:srgbClr val="0A8B42"/>
    <a:srgbClr val="D822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05" autoAdjust="0"/>
    <p:restoredTop sz="90592" autoAdjust="0"/>
  </p:normalViewPr>
  <p:slideViewPr>
    <p:cSldViewPr snapToGrid="0" snapToObjects="1">
      <p:cViewPr varScale="1">
        <p:scale>
          <a:sx n="71" d="100"/>
          <a:sy n="71" d="100"/>
        </p:scale>
        <p:origin x="176" y="552"/>
      </p:cViewPr>
      <p:guideLst>
        <p:guide pos="6788"/>
        <p:guide pos="892"/>
        <p:guide pos="4951"/>
        <p:guide orient="horz" pos="1003"/>
        <p:guide orient="horz" pos="777"/>
        <p:guide orient="horz" pos="3113"/>
        <p:guide pos="3681"/>
        <p:guide pos="2774"/>
      </p:guideLst>
    </p:cSldViewPr>
  </p:slideViewPr>
  <p:outlineViewPr>
    <p:cViewPr>
      <p:scale>
        <a:sx n="60" d="100"/>
        <a:sy n="60"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62" d="100"/>
          <a:sy n="62" d="100"/>
        </p:scale>
        <p:origin x="3154" y="7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6/6/22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dirty="0"/>
          </a:p>
        </p:txBody>
      </p:sp>
    </p:spTree>
    <p:extLst>
      <p:ext uri="{BB962C8B-B14F-4D97-AF65-F5344CB8AC3E}">
        <p14:creationId xmlns:p14="http://schemas.microsoft.com/office/powerpoint/2010/main" val="41301281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dirty="0"/>
          </a:p>
        </p:txBody>
      </p:sp>
    </p:spTree>
    <p:extLst>
      <p:ext uri="{BB962C8B-B14F-4D97-AF65-F5344CB8AC3E}">
        <p14:creationId xmlns:p14="http://schemas.microsoft.com/office/powerpoint/2010/main" val="13242276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dirty="0"/>
          </a:p>
        </p:txBody>
      </p:sp>
    </p:spTree>
    <p:extLst>
      <p:ext uri="{BB962C8B-B14F-4D97-AF65-F5344CB8AC3E}">
        <p14:creationId xmlns:p14="http://schemas.microsoft.com/office/powerpoint/2010/main" val="37180400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dirty="0"/>
          </a:p>
        </p:txBody>
      </p:sp>
    </p:spTree>
    <p:extLst>
      <p:ext uri="{BB962C8B-B14F-4D97-AF65-F5344CB8AC3E}">
        <p14:creationId xmlns:p14="http://schemas.microsoft.com/office/powerpoint/2010/main" val="11729421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dirty="0"/>
          </a:p>
        </p:txBody>
      </p:sp>
    </p:spTree>
    <p:extLst>
      <p:ext uri="{BB962C8B-B14F-4D97-AF65-F5344CB8AC3E}">
        <p14:creationId xmlns:p14="http://schemas.microsoft.com/office/powerpoint/2010/main" val="32220977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dirty="0"/>
          </a:p>
        </p:txBody>
      </p:sp>
    </p:spTree>
    <p:extLst>
      <p:ext uri="{BB962C8B-B14F-4D97-AF65-F5344CB8AC3E}">
        <p14:creationId xmlns:p14="http://schemas.microsoft.com/office/powerpoint/2010/main" val="3537443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dirty="0"/>
          </a:p>
        </p:txBody>
      </p:sp>
    </p:spTree>
    <p:extLst>
      <p:ext uri="{BB962C8B-B14F-4D97-AF65-F5344CB8AC3E}">
        <p14:creationId xmlns:p14="http://schemas.microsoft.com/office/powerpoint/2010/main" val="33856556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dirty="0"/>
          </a:p>
        </p:txBody>
      </p:sp>
    </p:spTree>
    <p:extLst>
      <p:ext uri="{BB962C8B-B14F-4D97-AF65-F5344CB8AC3E}">
        <p14:creationId xmlns:p14="http://schemas.microsoft.com/office/powerpoint/2010/main" val="23969640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dirty="0"/>
          </a:p>
        </p:txBody>
      </p:sp>
    </p:spTree>
    <p:extLst>
      <p:ext uri="{BB962C8B-B14F-4D97-AF65-F5344CB8AC3E}">
        <p14:creationId xmlns:p14="http://schemas.microsoft.com/office/powerpoint/2010/main" val="7124744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dirty="0"/>
          </a:p>
        </p:txBody>
      </p:sp>
    </p:spTree>
    <p:extLst>
      <p:ext uri="{BB962C8B-B14F-4D97-AF65-F5344CB8AC3E}">
        <p14:creationId xmlns:p14="http://schemas.microsoft.com/office/powerpoint/2010/main" val="31994579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dirty="0"/>
          </a:p>
        </p:txBody>
      </p:sp>
    </p:spTree>
    <p:extLst>
      <p:ext uri="{BB962C8B-B14F-4D97-AF65-F5344CB8AC3E}">
        <p14:creationId xmlns:p14="http://schemas.microsoft.com/office/powerpoint/2010/main" val="9027461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42663499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dirty="0"/>
          </a:p>
        </p:txBody>
      </p:sp>
    </p:spTree>
    <p:extLst>
      <p:ext uri="{BB962C8B-B14F-4D97-AF65-F5344CB8AC3E}">
        <p14:creationId xmlns:p14="http://schemas.microsoft.com/office/powerpoint/2010/main" val="11822713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dirty="0"/>
          </a:p>
        </p:txBody>
      </p:sp>
    </p:spTree>
    <p:extLst>
      <p:ext uri="{BB962C8B-B14F-4D97-AF65-F5344CB8AC3E}">
        <p14:creationId xmlns:p14="http://schemas.microsoft.com/office/powerpoint/2010/main" val="31835375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dirty="0"/>
          </a:p>
        </p:txBody>
      </p:sp>
    </p:spTree>
    <p:extLst>
      <p:ext uri="{BB962C8B-B14F-4D97-AF65-F5344CB8AC3E}">
        <p14:creationId xmlns:p14="http://schemas.microsoft.com/office/powerpoint/2010/main" val="28969313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dirty="0"/>
          </a:p>
        </p:txBody>
      </p:sp>
    </p:spTree>
    <p:extLst>
      <p:ext uri="{BB962C8B-B14F-4D97-AF65-F5344CB8AC3E}">
        <p14:creationId xmlns:p14="http://schemas.microsoft.com/office/powerpoint/2010/main" val="17977853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dirty="0"/>
          </a:p>
        </p:txBody>
      </p:sp>
    </p:spTree>
    <p:extLst>
      <p:ext uri="{BB962C8B-B14F-4D97-AF65-F5344CB8AC3E}">
        <p14:creationId xmlns:p14="http://schemas.microsoft.com/office/powerpoint/2010/main" val="3304689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dirty="0"/>
          </a:p>
        </p:txBody>
      </p:sp>
    </p:spTree>
    <p:extLst>
      <p:ext uri="{BB962C8B-B14F-4D97-AF65-F5344CB8AC3E}">
        <p14:creationId xmlns:p14="http://schemas.microsoft.com/office/powerpoint/2010/main" val="37326592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dirty="0"/>
          </a:p>
        </p:txBody>
      </p:sp>
    </p:spTree>
    <p:extLst>
      <p:ext uri="{BB962C8B-B14F-4D97-AF65-F5344CB8AC3E}">
        <p14:creationId xmlns:p14="http://schemas.microsoft.com/office/powerpoint/2010/main" val="19804684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dirty="0"/>
          </a:p>
        </p:txBody>
      </p:sp>
    </p:spTree>
    <p:extLst>
      <p:ext uri="{BB962C8B-B14F-4D97-AF65-F5344CB8AC3E}">
        <p14:creationId xmlns:p14="http://schemas.microsoft.com/office/powerpoint/2010/main" val="11862081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dirty="0"/>
          </a:p>
        </p:txBody>
      </p:sp>
    </p:spTree>
    <p:extLst>
      <p:ext uri="{BB962C8B-B14F-4D97-AF65-F5344CB8AC3E}">
        <p14:creationId xmlns:p14="http://schemas.microsoft.com/office/powerpoint/2010/main" val="35786592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dirty="0"/>
          </a:p>
        </p:txBody>
      </p:sp>
    </p:spTree>
    <p:extLst>
      <p:ext uri="{BB962C8B-B14F-4D97-AF65-F5344CB8AC3E}">
        <p14:creationId xmlns:p14="http://schemas.microsoft.com/office/powerpoint/2010/main" val="3578659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1200"/>
              </a:spcBef>
              <a:buNone/>
            </a:pPr>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dirty="0"/>
          </a:p>
        </p:txBody>
      </p:sp>
    </p:spTree>
    <p:extLst>
      <p:ext uri="{BB962C8B-B14F-4D97-AF65-F5344CB8AC3E}">
        <p14:creationId xmlns:p14="http://schemas.microsoft.com/office/powerpoint/2010/main" val="37678900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dirty="0"/>
          </a:p>
        </p:txBody>
      </p:sp>
    </p:spTree>
    <p:extLst>
      <p:ext uri="{BB962C8B-B14F-4D97-AF65-F5344CB8AC3E}">
        <p14:creationId xmlns:p14="http://schemas.microsoft.com/office/powerpoint/2010/main" val="32461576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dirty="0"/>
          </a:p>
        </p:txBody>
      </p:sp>
    </p:spTree>
    <p:extLst>
      <p:ext uri="{BB962C8B-B14F-4D97-AF65-F5344CB8AC3E}">
        <p14:creationId xmlns:p14="http://schemas.microsoft.com/office/powerpoint/2010/main" val="2409901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dirty="0"/>
          </a:p>
        </p:txBody>
      </p:sp>
    </p:spTree>
    <p:extLst>
      <p:ext uri="{BB962C8B-B14F-4D97-AF65-F5344CB8AC3E}">
        <p14:creationId xmlns:p14="http://schemas.microsoft.com/office/powerpoint/2010/main" val="16398148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dirty="0"/>
          </a:p>
        </p:txBody>
      </p:sp>
    </p:spTree>
    <p:extLst>
      <p:ext uri="{BB962C8B-B14F-4D97-AF65-F5344CB8AC3E}">
        <p14:creationId xmlns:p14="http://schemas.microsoft.com/office/powerpoint/2010/main" val="1029774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dirty="0"/>
          </a:p>
        </p:txBody>
      </p:sp>
    </p:spTree>
    <p:extLst>
      <p:ext uri="{BB962C8B-B14F-4D97-AF65-F5344CB8AC3E}">
        <p14:creationId xmlns:p14="http://schemas.microsoft.com/office/powerpoint/2010/main" val="741765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dirty="0"/>
          </a:p>
        </p:txBody>
      </p:sp>
    </p:spTree>
    <p:extLst>
      <p:ext uri="{BB962C8B-B14F-4D97-AF65-F5344CB8AC3E}">
        <p14:creationId xmlns:p14="http://schemas.microsoft.com/office/powerpoint/2010/main" val="3314760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7D66E32-0E77-ED4D-88A9-6EF09981E287}"/>
              </a:ext>
            </a:extLst>
          </p:cNvPr>
          <p:cNvSpPr/>
          <p:nvPr userDrawn="1"/>
        </p:nvSpPr>
        <p:spPr>
          <a:xfrm>
            <a:off x="1065" y="0"/>
            <a:ext cx="12192000" cy="6858000"/>
          </a:xfrm>
          <a:prstGeom prst="rect">
            <a:avLst/>
          </a:prstGeom>
          <a:solidFill>
            <a:srgbClr val="286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FD8CB153-5991-8D4B-AA62-35C139E2DC30}"/>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6/6/22</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1841E0-D35A-D546-9084-51E4493639EC}"/>
              </a:ext>
            </a:extLst>
          </p:cNvPr>
          <p:cNvSpPr/>
          <p:nvPr userDrawn="1"/>
        </p:nvSpPr>
        <p:spPr>
          <a:xfrm>
            <a:off x="0" y="0"/>
            <a:ext cx="12192000" cy="6858000"/>
          </a:xfrm>
          <a:prstGeom prst="rect">
            <a:avLst/>
          </a:prstGeom>
          <a:solidFill>
            <a:srgbClr val="286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2.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image" Target="../media/image27.jpeg"/><Relationship Id="rId4" Type="http://schemas.openxmlformats.org/officeDocument/2006/relationships/image" Target="../media/image40.jpe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43.jp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28.xml.rels><?xml version="1.0" encoding="UTF-8" standalone="yes"?>
<Relationships xmlns="http://schemas.openxmlformats.org/package/2006/relationships"><Relationship Id="rId8" Type="http://schemas.openxmlformats.org/officeDocument/2006/relationships/hyperlink" Target="https://www.bbc.co.uk/bitesize/topics/z9bbkqt/articles/z2ym2p3" TargetMode="External"/><Relationship Id="rId13" Type="http://schemas.openxmlformats.org/officeDocument/2006/relationships/hyperlink" Target="https://www.nhm.ac.uk/discover/dinosaurs.html" TargetMode="External"/><Relationship Id="rId3" Type="http://schemas.openxmlformats.org/officeDocument/2006/relationships/image" Target="../media/image5.png"/><Relationship Id="rId7" Type="http://schemas.openxmlformats.org/officeDocument/2006/relationships/hyperlink" Target="https://www.nhm.ac.uk/discover/how-are-fossils-formed.html" TargetMode="External"/><Relationship Id="rId12" Type="http://schemas.openxmlformats.org/officeDocument/2006/relationships/hyperlink" Target="https://www.nhm.ac.uk/discover/human-evolution.html" TargetMode="External"/><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hyperlink" Target="https://www.nhm.ac.uk/discover/fossils.html" TargetMode="External"/><Relationship Id="rId11" Type="http://schemas.openxmlformats.org/officeDocument/2006/relationships/hyperlink" Target="https://www.bbc.co.uk/bitesize/topics/zd8fv9q/articles/zf6vb82" TargetMode="External"/><Relationship Id="rId5" Type="http://schemas.openxmlformats.org/officeDocument/2006/relationships/hyperlink" Target="https://www.nationalgeographic.org/encyclopedia/fossil/" TargetMode="External"/><Relationship Id="rId15" Type="http://schemas.openxmlformats.org/officeDocument/2006/relationships/hyperlink" Target="https://youtu.be/eaWb0UUNc00" TargetMode="External"/><Relationship Id="rId10" Type="http://schemas.openxmlformats.org/officeDocument/2006/relationships/hyperlink" Target="https://classroomjarvis.weebly.com/early-man.html" TargetMode="External"/><Relationship Id="rId4" Type="http://schemas.openxmlformats.org/officeDocument/2006/relationships/hyperlink" Target="https://www.bbc.co.uk/programmes/m0016djt" TargetMode="External"/><Relationship Id="rId9" Type="http://schemas.openxmlformats.org/officeDocument/2006/relationships/hyperlink" Target="https://www.dkfindout.com/uk/dinosaurs-and-prehistoric-life/fossils/" TargetMode="External"/><Relationship Id="rId14" Type="http://schemas.openxmlformats.org/officeDocument/2006/relationships/hyperlink" Target="https://www.newdinosaurs.com/" TargetMode="External"/></Relationships>
</file>

<file path=ppt/slides/_rels/slide29.xml.rels><?xml version="1.0" encoding="UTF-8" standalone="yes"?>
<Relationships xmlns="http://schemas.openxmlformats.org/package/2006/relationships"><Relationship Id="rId8" Type="http://schemas.openxmlformats.org/officeDocument/2006/relationships/hyperlink" Target="https://www.nhm.ac.uk/discover/how-to-become-a-palaeontologist.html" TargetMode="External"/><Relationship Id="rId3" Type="http://schemas.openxmlformats.org/officeDocument/2006/relationships/image" Target="../media/image5.png"/><Relationship Id="rId7" Type="http://schemas.openxmlformats.org/officeDocument/2006/relationships/hyperlink" Target="https://youtu.be/zm3YMVWht4c" TargetMode="External"/><Relationship Id="rId12" Type="http://schemas.openxmlformats.org/officeDocument/2006/relationships/hyperlink" Target="https://www.nhm.ac.uk/discover/mary-anning-unsung-hero.html" TargetMode="External"/><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hyperlink" Target="https://www.bbc.co.uk/teach/class-clips-video/archaeologist/zmqg92p" TargetMode="External"/><Relationship Id="rId11" Type="http://schemas.openxmlformats.org/officeDocument/2006/relationships/hyperlink" Target="https://youtu.be/N_UyUL6vDcE" TargetMode="External"/><Relationship Id="rId5" Type="http://schemas.openxmlformats.org/officeDocument/2006/relationships/hyperlink" Target="https://youtu.be/DZv8VyIQ7YU" TargetMode="External"/><Relationship Id="rId10" Type="http://schemas.openxmlformats.org/officeDocument/2006/relationships/hyperlink" Target="https://youtu.be/eaWb0UUNc00" TargetMode="External"/><Relationship Id="rId4" Type="http://schemas.openxmlformats.org/officeDocument/2006/relationships/hyperlink" Target="https://youtu.be/fEYJUk3sz8c" TargetMode="External"/><Relationship Id="rId9" Type="http://schemas.openxmlformats.org/officeDocument/2006/relationships/hyperlink" Target="https://youtu.be/JOk_0mUT_JU"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B232139-5EE6-7D48-9022-56818AB204A6}"/>
              </a:ext>
            </a:extLst>
          </p:cNvPr>
          <p:cNvSpPr txBox="1">
            <a:spLocks/>
          </p:cNvSpPr>
          <p:nvPr/>
        </p:nvSpPr>
        <p:spPr>
          <a:xfrm>
            <a:off x="10550872" y="6022650"/>
            <a:ext cx="1446686"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Science</a:t>
            </a:r>
            <a:endParaRPr lang="en-US" sz="2000" b="1" dirty="0">
              <a:solidFill>
                <a:schemeClr val="bg1"/>
              </a:solidFill>
              <a:latin typeface="Arial" panose="020B0604020202020204" pitchFamily="34" charset="0"/>
              <a:cs typeface="Arial" panose="020B0604020202020204" pitchFamily="34" charset="0"/>
            </a:endParaRPr>
          </a:p>
        </p:txBody>
      </p:sp>
      <p:pic>
        <p:nvPicPr>
          <p:cNvPr id="13" name="Picture 12" descr="Graphical user interface, text, application, chat or text message&#10;&#10;Description automatically generated">
            <a:extLst>
              <a:ext uri="{FF2B5EF4-FFF2-40B4-BE49-F238E27FC236}">
                <a16:creationId xmlns:a16="http://schemas.microsoft.com/office/drawing/2014/main" id="{92D66333-3DA8-594C-8B8F-12101D7A562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68938"/>
          <a:stretch/>
        </p:blipFill>
        <p:spPr>
          <a:xfrm>
            <a:off x="201918" y="5735456"/>
            <a:ext cx="1690777" cy="965741"/>
          </a:xfrm>
          <a:prstGeom prst="rect">
            <a:avLst/>
          </a:prstGeom>
        </p:spPr>
      </p:pic>
      <p:pic>
        <p:nvPicPr>
          <p:cNvPr id="15" name="Picture 14" descr="A picture containing text, clipart&#10;&#10;Description automatically generated">
            <a:extLst>
              <a:ext uri="{FF2B5EF4-FFF2-40B4-BE49-F238E27FC236}">
                <a16:creationId xmlns:a16="http://schemas.microsoft.com/office/drawing/2014/main" id="{172EAB4F-51B1-5D4B-A208-377E250CE71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6" name="Title 1">
            <a:extLst>
              <a:ext uri="{FF2B5EF4-FFF2-40B4-BE49-F238E27FC236}">
                <a16:creationId xmlns:a16="http://schemas.microsoft.com/office/drawing/2014/main" id="{74A00E72-F877-714D-9717-69A2E68BE5E8}"/>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9A4CCB43-FA84-81DD-564B-B539DEF877E5}"/>
              </a:ext>
            </a:extLst>
          </p:cNvPr>
          <p:cNvSpPr txBox="1">
            <a:spLocks/>
          </p:cNvSpPr>
          <p:nvPr/>
        </p:nvSpPr>
        <p:spPr>
          <a:xfrm>
            <a:off x="161383" y="341943"/>
            <a:ext cx="12192002" cy="1215204"/>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4000" b="1" dirty="0">
                <a:solidFill>
                  <a:schemeClr val="bg1"/>
                </a:solidFill>
                <a:latin typeface="Comic Sans MS" panose="030F0902030302020204" pitchFamily="66" charset="0"/>
                <a:cs typeface="Arial" panose="020B0604020202020204" pitchFamily="34" charset="0"/>
              </a:rPr>
              <a:t>Evolution and Inheritance: Lesson 6</a:t>
            </a:r>
          </a:p>
          <a:p>
            <a:pPr algn="ctr">
              <a:lnSpc>
                <a:spcPct val="100000"/>
              </a:lnSpc>
              <a:spcBef>
                <a:spcPts val="200"/>
              </a:spcBef>
            </a:pPr>
            <a:r>
              <a:rPr lang="en-GB" sz="3200" dirty="0">
                <a:solidFill>
                  <a:schemeClr val="bg1"/>
                </a:solidFill>
                <a:latin typeface="Comic Sans MS" panose="030F0702030302020204" pitchFamily="66" charset="0"/>
                <a:cs typeface="Arial" panose="020B0604020202020204" pitchFamily="34" charset="0"/>
              </a:rPr>
              <a:t>Fossils</a:t>
            </a:r>
            <a:endParaRPr lang="en-GB" sz="3200" dirty="0">
              <a:solidFill>
                <a:schemeClr val="bg1"/>
              </a:solidFill>
              <a:latin typeface="Comic Sans MS" panose="030F0902030302020204" pitchFamily="66" charset="0"/>
              <a:cs typeface="Arial" panose="020B0604020202020204" pitchFamily="34" charset="0"/>
            </a:endParaRPr>
          </a:p>
        </p:txBody>
      </p:sp>
      <p:sp>
        <p:nvSpPr>
          <p:cNvPr id="11" name="Rectangle 10">
            <a:extLst>
              <a:ext uri="{FF2B5EF4-FFF2-40B4-BE49-F238E27FC236}">
                <a16:creationId xmlns:a16="http://schemas.microsoft.com/office/drawing/2014/main" id="{06048B61-953E-3062-33C6-D7AC9AA94E57}"/>
              </a:ext>
            </a:extLst>
          </p:cNvPr>
          <p:cNvSpPr/>
          <p:nvPr/>
        </p:nvSpPr>
        <p:spPr>
          <a:xfrm>
            <a:off x="0" y="1826538"/>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E971B4B-4BB5-805C-17AD-239B5CF0F32B}"/>
              </a:ext>
            </a:extLst>
          </p:cNvPr>
          <p:cNvPicPr>
            <a:picLocks noChangeAspect="1"/>
          </p:cNvPicPr>
          <p:nvPr/>
        </p:nvPicPr>
        <p:blipFill>
          <a:blip r:embed="rId5"/>
          <a:srcRect l="785" r="785"/>
          <a:stretch/>
        </p:blipFill>
        <p:spPr>
          <a:xfrm>
            <a:off x="-1" y="1924029"/>
            <a:ext cx="12192001" cy="3599845"/>
          </a:xfrm>
          <a:prstGeom prst="rect">
            <a:avLst/>
          </a:prstGeom>
        </p:spPr>
      </p:pic>
    </p:spTree>
    <p:extLst>
      <p:ext uri="{BB962C8B-B14F-4D97-AF65-F5344CB8AC3E}">
        <p14:creationId xmlns:p14="http://schemas.microsoft.com/office/powerpoint/2010/main" val="24252783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Subtitle 2">
            <a:extLst>
              <a:ext uri="{FF2B5EF4-FFF2-40B4-BE49-F238E27FC236}">
                <a16:creationId xmlns:a16="http://schemas.microsoft.com/office/drawing/2014/main" id="{1ABBD044-D1A5-4926-A64A-95C5E458997A}"/>
              </a:ext>
            </a:extLst>
          </p:cNvPr>
          <p:cNvSpPr txBox="1">
            <a:spLocks/>
          </p:cNvSpPr>
          <p:nvPr/>
        </p:nvSpPr>
        <p:spPr>
          <a:xfrm>
            <a:off x="0" y="832821"/>
            <a:ext cx="12192000" cy="52184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600" b="1" dirty="0">
                <a:solidFill>
                  <a:srgbClr val="286AA6"/>
                </a:solidFill>
                <a:latin typeface="Comic Sans MS" panose="030F0902030302020204" pitchFamily="66" charset="0"/>
                <a:cs typeface="Arial" panose="020B0604020202020204" pitchFamily="34" charset="0"/>
              </a:rPr>
              <a:t>What can fossils us about how humans have changed over time?</a:t>
            </a:r>
          </a:p>
        </p:txBody>
      </p:sp>
      <p:sp>
        <p:nvSpPr>
          <p:cNvPr id="21" name="TextBox 20">
            <a:extLst>
              <a:ext uri="{FF2B5EF4-FFF2-40B4-BE49-F238E27FC236}">
                <a16:creationId xmlns:a16="http://schemas.microsoft.com/office/drawing/2014/main" id="{02F9E9BF-754A-41A8-AB28-4C0F31097E68}"/>
              </a:ext>
            </a:extLst>
          </p:cNvPr>
          <p:cNvSpPr txBox="1"/>
          <p:nvPr/>
        </p:nvSpPr>
        <p:spPr>
          <a:xfrm>
            <a:off x="5276657" y="1599074"/>
            <a:ext cx="6022714" cy="4239622"/>
          </a:xfrm>
          <a:prstGeom prst="rect">
            <a:avLst/>
          </a:prstGeom>
          <a:noFill/>
        </p:spPr>
        <p:txBody>
          <a:bodyPr wrap="square" lIns="0" tIns="0" rIns="0" bIns="0" rtlCol="0" anchor="ctr">
            <a:spAutoFit/>
          </a:bodyPr>
          <a:lstStyle/>
          <a:p>
            <a:pPr>
              <a:spcBef>
                <a:spcPts val="1400"/>
              </a:spcBef>
            </a:pPr>
            <a:r>
              <a:rPr lang="en-US" sz="1850" dirty="0">
                <a:solidFill>
                  <a:schemeClr val="tx1">
                    <a:lumMod val="95000"/>
                    <a:lumOff val="5000"/>
                  </a:schemeClr>
                </a:solidFill>
                <a:latin typeface="Comic Sans MS" panose="030F0702030302020204" pitchFamily="66" charset="0"/>
              </a:rPr>
              <a:t>As we saw from the last slide in the most recent layers, scientists are discovering the remains of ancient humans. Some of these bones are </a:t>
            </a:r>
            <a:r>
              <a:rPr lang="en-US" sz="1850" dirty="0" err="1">
                <a:solidFill>
                  <a:schemeClr val="tx1">
                    <a:lumMod val="95000"/>
                    <a:lumOff val="5000"/>
                  </a:schemeClr>
                </a:solidFill>
                <a:latin typeface="Comic Sans MS" panose="030F0702030302020204" pitchFamily="66" charset="0"/>
              </a:rPr>
              <a:t>fossilised</a:t>
            </a:r>
            <a:r>
              <a:rPr lang="en-US" sz="1850" dirty="0">
                <a:solidFill>
                  <a:schemeClr val="tx1">
                    <a:lumMod val="95000"/>
                    <a:lumOff val="5000"/>
                  </a:schemeClr>
                </a:solidFill>
                <a:latin typeface="Comic Sans MS" panose="030F0702030302020204" pitchFamily="66" charset="0"/>
              </a:rPr>
              <a:t>, but of those that have been preserved most have not had time to turn to stone and are still bone. </a:t>
            </a:r>
          </a:p>
          <a:p>
            <a:pPr>
              <a:spcBef>
                <a:spcPts val="1400"/>
              </a:spcBef>
            </a:pPr>
            <a:r>
              <a:rPr lang="en-US" sz="1850" dirty="0">
                <a:solidFill>
                  <a:schemeClr val="tx1">
                    <a:lumMod val="95000"/>
                    <a:lumOff val="5000"/>
                  </a:schemeClr>
                </a:solidFill>
                <a:latin typeface="Comic Sans MS" panose="030F0702030302020204" pitchFamily="66" charset="0"/>
              </a:rPr>
              <a:t>Scientists who study human history and prehistory (this means human history before any written records) are called </a:t>
            </a:r>
            <a:r>
              <a:rPr lang="en-US" sz="1850" b="1" dirty="0">
                <a:solidFill>
                  <a:schemeClr val="tx1">
                    <a:lumMod val="95000"/>
                    <a:lumOff val="5000"/>
                  </a:schemeClr>
                </a:solidFill>
                <a:latin typeface="Comic Sans MS" panose="030F0702030302020204" pitchFamily="66" charset="0"/>
              </a:rPr>
              <a:t>Archaeologists</a:t>
            </a:r>
            <a:r>
              <a:rPr lang="en-US" sz="1850" dirty="0">
                <a:solidFill>
                  <a:schemeClr val="tx1">
                    <a:lumMod val="95000"/>
                    <a:lumOff val="5000"/>
                  </a:schemeClr>
                </a:solidFill>
                <a:latin typeface="Comic Sans MS" panose="030F0702030302020204" pitchFamily="66" charset="0"/>
              </a:rPr>
              <a:t>.</a:t>
            </a:r>
          </a:p>
          <a:p>
            <a:pPr>
              <a:spcBef>
                <a:spcPts val="1400"/>
              </a:spcBef>
            </a:pPr>
            <a:r>
              <a:rPr lang="en-GB" sz="1850" dirty="0">
                <a:solidFill>
                  <a:schemeClr val="tx1">
                    <a:lumMod val="95000"/>
                    <a:lumOff val="5000"/>
                  </a:schemeClr>
                </a:solidFill>
                <a:latin typeface="Comic Sans MS" panose="030F0702030302020204" pitchFamily="66" charset="0"/>
                <a:ea typeface="Times New Roman" panose="02020603050405020304" pitchFamily="18" charset="0"/>
              </a:rPr>
              <a:t>They do this by carefully</a:t>
            </a:r>
            <a:r>
              <a:rPr lang="en-GB" sz="1850" dirty="0">
                <a:solidFill>
                  <a:schemeClr val="tx1">
                    <a:lumMod val="95000"/>
                    <a:lumOff val="5000"/>
                  </a:schemeClr>
                </a:solidFill>
                <a:effectLst/>
                <a:latin typeface="Comic Sans MS" panose="030F0702030302020204" pitchFamily="66" charset="0"/>
                <a:ea typeface="Times New Roman" panose="02020603050405020304" pitchFamily="18" charset="0"/>
              </a:rPr>
              <a:t> excavating (digging, exposing, processing and recording) sites and physical remains (skeletons).</a:t>
            </a:r>
          </a:p>
          <a:p>
            <a:pPr>
              <a:spcBef>
                <a:spcPts val="1400"/>
              </a:spcBef>
            </a:pPr>
            <a:r>
              <a:rPr lang="en-GB" sz="1850" dirty="0">
                <a:solidFill>
                  <a:schemeClr val="tx1">
                    <a:lumMod val="95000"/>
                    <a:lumOff val="5000"/>
                  </a:schemeClr>
                </a:solidFill>
                <a:effectLst/>
                <a:latin typeface="Comic Sans MS" panose="030F0702030302020204" pitchFamily="66" charset="0"/>
                <a:ea typeface="Times New Roman" panose="02020603050405020304" pitchFamily="18" charset="0"/>
              </a:rPr>
              <a:t>They analyse artefacts (ancient objects) and other physical remains. </a:t>
            </a:r>
          </a:p>
        </p:txBody>
      </p:sp>
      <p:pic>
        <p:nvPicPr>
          <p:cNvPr id="9" name="Picture 8" descr="A picture containing ground, outdoor, rock, mountain&#10;&#10;Description automatically generated">
            <a:extLst>
              <a:ext uri="{FF2B5EF4-FFF2-40B4-BE49-F238E27FC236}">
                <a16:creationId xmlns:a16="http://schemas.microsoft.com/office/drawing/2014/main" id="{D8D749E4-152E-2D4A-85B9-8DB72F98CBA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3566" r="28733" b="2592"/>
          <a:stretch/>
        </p:blipFill>
        <p:spPr>
          <a:xfrm>
            <a:off x="1243692" y="1707926"/>
            <a:ext cx="3582726" cy="4032250"/>
          </a:xfrm>
          <a:prstGeom prst="rect">
            <a:avLst/>
          </a:prstGeom>
        </p:spPr>
      </p:pic>
    </p:spTree>
    <p:extLst>
      <p:ext uri="{BB962C8B-B14F-4D97-AF65-F5344CB8AC3E}">
        <p14:creationId xmlns:p14="http://schemas.microsoft.com/office/powerpoint/2010/main" val="1834441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9" name="TextBox 8">
            <a:extLst>
              <a:ext uri="{FF2B5EF4-FFF2-40B4-BE49-F238E27FC236}">
                <a16:creationId xmlns:a16="http://schemas.microsoft.com/office/drawing/2014/main" id="{B3D376F9-23E8-4B53-8C98-A4016902E5E7}"/>
              </a:ext>
            </a:extLst>
          </p:cNvPr>
          <p:cNvSpPr txBox="1"/>
          <p:nvPr/>
        </p:nvSpPr>
        <p:spPr>
          <a:xfrm>
            <a:off x="1422124" y="5159489"/>
            <a:ext cx="9353825" cy="907941"/>
          </a:xfrm>
          <a:prstGeom prst="rect">
            <a:avLst/>
          </a:prstGeom>
          <a:noFill/>
        </p:spPr>
        <p:txBody>
          <a:bodyPr wrap="square" lIns="0" tIns="0" rIns="0" bIns="0">
            <a:spAutoFit/>
          </a:bodyPr>
          <a:lstStyle/>
          <a:p>
            <a:pPr>
              <a:spcBef>
                <a:spcPts val="400"/>
              </a:spcBef>
            </a:pPr>
            <a:r>
              <a:rPr lang="en-US" dirty="0">
                <a:solidFill>
                  <a:schemeClr val="tx1">
                    <a:lumMod val="95000"/>
                    <a:lumOff val="5000"/>
                  </a:schemeClr>
                </a:solidFill>
                <a:latin typeface="Comic Sans MS" panose="030F0702030302020204" pitchFamily="66" charset="0"/>
              </a:rPr>
              <a:t>Archaeologists can see how physical changes have occurred, like the shape of the skull and the size of the brain. </a:t>
            </a:r>
          </a:p>
          <a:p>
            <a:pPr>
              <a:spcBef>
                <a:spcPts val="400"/>
              </a:spcBef>
            </a:pPr>
            <a:r>
              <a:rPr lang="en-US" dirty="0">
                <a:solidFill>
                  <a:schemeClr val="tx1">
                    <a:lumMod val="95000"/>
                    <a:lumOff val="5000"/>
                  </a:schemeClr>
                </a:solidFill>
                <a:latin typeface="Comic Sans MS" panose="030F0702030302020204" pitchFamily="66" charset="0"/>
              </a:rPr>
              <a:t>They can also look at the size and shape of their bones and their height. </a:t>
            </a:r>
          </a:p>
        </p:txBody>
      </p:sp>
      <p:pic>
        <p:nvPicPr>
          <p:cNvPr id="10" name="Picture 9">
            <a:extLst>
              <a:ext uri="{FF2B5EF4-FFF2-40B4-BE49-F238E27FC236}">
                <a16:creationId xmlns:a16="http://schemas.microsoft.com/office/drawing/2014/main" id="{123CBB73-9EE2-4BF5-9380-9436C860565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 t="-3262" r="-4283" b="-3367"/>
          <a:stretch/>
        </p:blipFill>
        <p:spPr>
          <a:xfrm>
            <a:off x="1511576" y="2844041"/>
            <a:ext cx="1468678" cy="1612945"/>
          </a:xfrm>
          <a:prstGeom prst="rect">
            <a:avLst/>
          </a:prstGeom>
        </p:spPr>
      </p:pic>
      <p:pic>
        <p:nvPicPr>
          <p:cNvPr id="12" name="Picture 11">
            <a:extLst>
              <a:ext uri="{FF2B5EF4-FFF2-40B4-BE49-F238E27FC236}">
                <a16:creationId xmlns:a16="http://schemas.microsoft.com/office/drawing/2014/main" id="{CAB6BDEE-D774-49F1-A62E-C22E752FF71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6223" t="-9464" r="-6109" b="-3928"/>
          <a:stretch/>
        </p:blipFill>
        <p:spPr>
          <a:xfrm>
            <a:off x="3766842" y="2841935"/>
            <a:ext cx="1793839" cy="1600222"/>
          </a:xfrm>
          <a:prstGeom prst="rect">
            <a:avLst/>
          </a:prstGeom>
        </p:spPr>
      </p:pic>
      <p:pic>
        <p:nvPicPr>
          <p:cNvPr id="14" name="Picture 13">
            <a:extLst>
              <a:ext uri="{FF2B5EF4-FFF2-40B4-BE49-F238E27FC236}">
                <a16:creationId xmlns:a16="http://schemas.microsoft.com/office/drawing/2014/main" id="{CD79C369-E477-4B26-99CE-42DB97EBB5F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158" t="-8617" r="-15072" b="-15178"/>
          <a:stretch/>
        </p:blipFill>
        <p:spPr>
          <a:xfrm>
            <a:off x="6500160" y="2856675"/>
            <a:ext cx="1717505" cy="1689277"/>
          </a:xfrm>
          <a:prstGeom prst="rect">
            <a:avLst/>
          </a:prstGeom>
        </p:spPr>
      </p:pic>
      <p:pic>
        <p:nvPicPr>
          <p:cNvPr id="16" name="Picture 15">
            <a:extLst>
              <a:ext uri="{FF2B5EF4-FFF2-40B4-BE49-F238E27FC236}">
                <a16:creationId xmlns:a16="http://schemas.microsoft.com/office/drawing/2014/main" id="{738A9106-F0D6-4A0A-BBC5-E5A5837843C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9855" t="-8646" r="-13777" b="-4063"/>
          <a:stretch/>
        </p:blipFill>
        <p:spPr>
          <a:xfrm>
            <a:off x="9083412" y="2837726"/>
            <a:ext cx="1542972" cy="1574777"/>
          </a:xfrm>
          <a:prstGeom prst="rect">
            <a:avLst/>
          </a:prstGeom>
        </p:spPr>
      </p:pic>
      <p:sp>
        <p:nvSpPr>
          <p:cNvPr id="18" name="TextBox 17">
            <a:extLst>
              <a:ext uri="{FF2B5EF4-FFF2-40B4-BE49-F238E27FC236}">
                <a16:creationId xmlns:a16="http://schemas.microsoft.com/office/drawing/2014/main" id="{0D725057-11A3-4C30-AAD6-540825AA74CE}"/>
              </a:ext>
            </a:extLst>
          </p:cNvPr>
          <p:cNvSpPr txBox="1"/>
          <p:nvPr/>
        </p:nvSpPr>
        <p:spPr>
          <a:xfrm>
            <a:off x="1422124" y="1313284"/>
            <a:ext cx="9353825" cy="907941"/>
          </a:xfrm>
          <a:prstGeom prst="rect">
            <a:avLst/>
          </a:prstGeom>
          <a:noFill/>
        </p:spPr>
        <p:txBody>
          <a:bodyPr wrap="square" lIns="0" tIns="0" rIns="0" bIns="0" rtlCol="0" anchor="ctr">
            <a:spAutoFit/>
          </a:bodyPr>
          <a:lstStyle/>
          <a:p>
            <a:pPr>
              <a:spcBef>
                <a:spcPts val="400"/>
              </a:spcBef>
            </a:pPr>
            <a:r>
              <a:rPr lang="en-US" dirty="0">
                <a:solidFill>
                  <a:schemeClr val="tx1">
                    <a:lumMod val="95000"/>
                    <a:lumOff val="5000"/>
                  </a:schemeClr>
                </a:solidFill>
                <a:latin typeface="Comic Sans MS" panose="030F0702030302020204" pitchFamily="66" charset="0"/>
              </a:rPr>
              <a:t>Archaeologists compare skeletons and artefacts to study how humans have changed over time (evolved) and work out what has led to these changes. </a:t>
            </a:r>
          </a:p>
          <a:p>
            <a:pPr>
              <a:spcBef>
                <a:spcPts val="400"/>
              </a:spcBef>
            </a:pPr>
            <a:r>
              <a:rPr lang="en-US" dirty="0">
                <a:solidFill>
                  <a:schemeClr val="tx1">
                    <a:lumMod val="95000"/>
                    <a:lumOff val="5000"/>
                  </a:schemeClr>
                </a:solidFill>
                <a:latin typeface="Comic Sans MS" panose="030F0702030302020204" pitchFamily="66" charset="0"/>
              </a:rPr>
              <a:t>See how our human ancestors have changed!</a:t>
            </a:r>
          </a:p>
        </p:txBody>
      </p:sp>
      <p:sp>
        <p:nvSpPr>
          <p:cNvPr id="17" name="TextBox 16">
            <a:extLst>
              <a:ext uri="{FF2B5EF4-FFF2-40B4-BE49-F238E27FC236}">
                <a16:creationId xmlns:a16="http://schemas.microsoft.com/office/drawing/2014/main" id="{DFAD722A-7964-4C98-81B8-ED1CF2B9A081}"/>
              </a:ext>
            </a:extLst>
          </p:cNvPr>
          <p:cNvSpPr txBox="1"/>
          <p:nvPr/>
        </p:nvSpPr>
        <p:spPr>
          <a:xfrm>
            <a:off x="1097110" y="2435187"/>
            <a:ext cx="2356603" cy="246221"/>
          </a:xfrm>
          <a:prstGeom prst="rect">
            <a:avLst/>
          </a:prstGeom>
          <a:noFill/>
        </p:spPr>
        <p:txBody>
          <a:bodyPr wrap="square" lIns="0" tIns="0" rIns="0" bIns="0" rtlCol="0">
            <a:spAutoFit/>
          </a:bodyPr>
          <a:lstStyle/>
          <a:p>
            <a:pPr algn="ctr"/>
            <a:r>
              <a:rPr lang="en-GB" sz="1550" b="1" dirty="0">
                <a:solidFill>
                  <a:schemeClr val="tx1">
                    <a:lumMod val="95000"/>
                    <a:lumOff val="5000"/>
                  </a:schemeClr>
                </a:solidFill>
                <a:latin typeface="Comic Sans MS" panose="030F0702030302020204" pitchFamily="66" charset="0"/>
              </a:rPr>
              <a:t>Australopithecus</a:t>
            </a:r>
          </a:p>
        </p:txBody>
      </p:sp>
      <p:sp>
        <p:nvSpPr>
          <p:cNvPr id="20" name="TextBox 19">
            <a:extLst>
              <a:ext uri="{FF2B5EF4-FFF2-40B4-BE49-F238E27FC236}">
                <a16:creationId xmlns:a16="http://schemas.microsoft.com/office/drawing/2014/main" id="{92DBC038-E7CF-4A83-82F0-462DF60383A5}"/>
              </a:ext>
            </a:extLst>
          </p:cNvPr>
          <p:cNvSpPr txBox="1"/>
          <p:nvPr/>
        </p:nvSpPr>
        <p:spPr>
          <a:xfrm>
            <a:off x="3485460" y="2435187"/>
            <a:ext cx="2356603" cy="246221"/>
          </a:xfrm>
          <a:prstGeom prst="rect">
            <a:avLst/>
          </a:prstGeom>
          <a:noFill/>
        </p:spPr>
        <p:txBody>
          <a:bodyPr wrap="square" lIns="0" tIns="0" rIns="0" bIns="0" rtlCol="0">
            <a:spAutoFit/>
          </a:bodyPr>
          <a:lstStyle/>
          <a:p>
            <a:pPr algn="ctr"/>
            <a:r>
              <a:rPr lang="en-GB" sz="1550" b="1" dirty="0">
                <a:solidFill>
                  <a:schemeClr val="tx1">
                    <a:lumMod val="95000"/>
                    <a:lumOff val="5000"/>
                  </a:schemeClr>
                </a:solidFill>
                <a:latin typeface="Comic Sans MS" panose="030F0702030302020204" pitchFamily="66" charset="0"/>
              </a:rPr>
              <a:t>Home Erectus</a:t>
            </a:r>
          </a:p>
        </p:txBody>
      </p:sp>
      <p:sp>
        <p:nvSpPr>
          <p:cNvPr id="22" name="TextBox 21">
            <a:extLst>
              <a:ext uri="{FF2B5EF4-FFF2-40B4-BE49-F238E27FC236}">
                <a16:creationId xmlns:a16="http://schemas.microsoft.com/office/drawing/2014/main" id="{52576A74-CBCE-459C-AF0B-51D04C83672D}"/>
              </a:ext>
            </a:extLst>
          </p:cNvPr>
          <p:cNvSpPr txBox="1"/>
          <p:nvPr/>
        </p:nvSpPr>
        <p:spPr>
          <a:xfrm>
            <a:off x="6154056" y="2362740"/>
            <a:ext cx="2356603" cy="492443"/>
          </a:xfrm>
          <a:prstGeom prst="rect">
            <a:avLst/>
          </a:prstGeom>
          <a:noFill/>
        </p:spPr>
        <p:txBody>
          <a:bodyPr wrap="square" lIns="0" tIns="0" rIns="0" bIns="0" rtlCol="0">
            <a:spAutoFit/>
          </a:bodyPr>
          <a:lstStyle/>
          <a:p>
            <a:pPr algn="ctr"/>
            <a:r>
              <a:rPr lang="en-GB" sz="1550" b="1" dirty="0">
                <a:solidFill>
                  <a:schemeClr val="tx1">
                    <a:lumMod val="95000"/>
                    <a:lumOff val="5000"/>
                  </a:schemeClr>
                </a:solidFill>
                <a:latin typeface="Comic Sans MS" panose="030F0702030302020204" pitchFamily="66" charset="0"/>
              </a:rPr>
              <a:t>Homo Sapiens</a:t>
            </a:r>
          </a:p>
          <a:p>
            <a:pPr algn="ctr"/>
            <a:r>
              <a:rPr lang="en-GB" sz="1550" b="1" dirty="0">
                <a:solidFill>
                  <a:schemeClr val="tx1">
                    <a:lumMod val="95000"/>
                    <a:lumOff val="5000"/>
                  </a:schemeClr>
                </a:solidFill>
                <a:latin typeface="Comic Sans MS" panose="030F0702030302020204" pitchFamily="66" charset="0"/>
              </a:rPr>
              <a:t>Neanderthalensis</a:t>
            </a:r>
          </a:p>
        </p:txBody>
      </p:sp>
      <p:sp>
        <p:nvSpPr>
          <p:cNvPr id="23" name="TextBox 22">
            <a:extLst>
              <a:ext uri="{FF2B5EF4-FFF2-40B4-BE49-F238E27FC236}">
                <a16:creationId xmlns:a16="http://schemas.microsoft.com/office/drawing/2014/main" id="{47CECA2F-4746-42EA-A626-0732E871E8CD}"/>
              </a:ext>
            </a:extLst>
          </p:cNvPr>
          <p:cNvSpPr txBox="1"/>
          <p:nvPr/>
        </p:nvSpPr>
        <p:spPr>
          <a:xfrm>
            <a:off x="8676597" y="2435187"/>
            <a:ext cx="2356603" cy="246221"/>
          </a:xfrm>
          <a:prstGeom prst="rect">
            <a:avLst/>
          </a:prstGeom>
          <a:noFill/>
        </p:spPr>
        <p:txBody>
          <a:bodyPr wrap="square" lIns="0" tIns="0" rIns="0" bIns="0" rtlCol="0">
            <a:spAutoFit/>
          </a:bodyPr>
          <a:lstStyle/>
          <a:p>
            <a:pPr algn="ctr"/>
            <a:r>
              <a:rPr lang="en-GB" sz="1550" b="1" dirty="0">
                <a:solidFill>
                  <a:schemeClr val="tx1">
                    <a:lumMod val="95000"/>
                    <a:lumOff val="5000"/>
                  </a:schemeClr>
                </a:solidFill>
                <a:latin typeface="Comic Sans MS" panose="030F0702030302020204" pitchFamily="66" charset="0"/>
              </a:rPr>
              <a:t>Homo sapiens – us!</a:t>
            </a:r>
          </a:p>
        </p:txBody>
      </p:sp>
      <p:sp>
        <p:nvSpPr>
          <p:cNvPr id="24" name="TextBox 23">
            <a:extLst>
              <a:ext uri="{FF2B5EF4-FFF2-40B4-BE49-F238E27FC236}">
                <a16:creationId xmlns:a16="http://schemas.microsoft.com/office/drawing/2014/main" id="{3E084FB5-046E-432B-BD31-AE9A240E9112}"/>
              </a:ext>
            </a:extLst>
          </p:cNvPr>
          <p:cNvSpPr txBox="1"/>
          <p:nvPr/>
        </p:nvSpPr>
        <p:spPr>
          <a:xfrm>
            <a:off x="6410646" y="4488134"/>
            <a:ext cx="1896533" cy="492443"/>
          </a:xfrm>
          <a:prstGeom prst="rect">
            <a:avLst/>
          </a:prstGeom>
          <a:noFill/>
        </p:spPr>
        <p:txBody>
          <a:bodyPr wrap="square" lIns="0" tIns="0" rIns="0" bIns="0" rtlCol="0">
            <a:spAutoFit/>
          </a:bodyPr>
          <a:lstStyle/>
          <a:p>
            <a:pPr algn="ctr"/>
            <a:r>
              <a:rPr lang="en-GB" sz="1550" dirty="0">
                <a:solidFill>
                  <a:schemeClr val="tx1">
                    <a:lumMod val="95000"/>
                    <a:lumOff val="5000"/>
                  </a:schemeClr>
                </a:solidFill>
                <a:latin typeface="Comic Sans MS" panose="030F0702030302020204" pitchFamily="66" charset="0"/>
              </a:rPr>
              <a:t>100,000 to 40,000 years ago</a:t>
            </a:r>
          </a:p>
        </p:txBody>
      </p:sp>
      <p:sp>
        <p:nvSpPr>
          <p:cNvPr id="25" name="TextBox 24">
            <a:extLst>
              <a:ext uri="{FF2B5EF4-FFF2-40B4-BE49-F238E27FC236}">
                <a16:creationId xmlns:a16="http://schemas.microsoft.com/office/drawing/2014/main" id="{99FD6B31-7502-4639-ACEA-E1530686CF1B}"/>
              </a:ext>
            </a:extLst>
          </p:cNvPr>
          <p:cNvSpPr txBox="1"/>
          <p:nvPr/>
        </p:nvSpPr>
        <p:spPr>
          <a:xfrm>
            <a:off x="3770944" y="4488134"/>
            <a:ext cx="1785634" cy="492443"/>
          </a:xfrm>
          <a:prstGeom prst="rect">
            <a:avLst/>
          </a:prstGeom>
          <a:noFill/>
        </p:spPr>
        <p:txBody>
          <a:bodyPr wrap="square" lIns="0" tIns="0" rIns="0" bIns="0" rtlCol="0">
            <a:spAutoFit/>
          </a:bodyPr>
          <a:lstStyle/>
          <a:p>
            <a:pPr algn="ctr"/>
            <a:r>
              <a:rPr lang="en-GB" sz="1550" dirty="0">
                <a:solidFill>
                  <a:schemeClr val="tx1">
                    <a:lumMod val="95000"/>
                    <a:lumOff val="5000"/>
                  </a:schemeClr>
                </a:solidFill>
                <a:latin typeface="Comic Sans MS" panose="030F0702030302020204" pitchFamily="66" charset="0"/>
              </a:rPr>
              <a:t>750,000 </a:t>
            </a:r>
          </a:p>
          <a:p>
            <a:pPr algn="ctr"/>
            <a:r>
              <a:rPr lang="en-GB" sz="1550" dirty="0">
                <a:solidFill>
                  <a:schemeClr val="tx1">
                    <a:lumMod val="95000"/>
                    <a:lumOff val="5000"/>
                  </a:schemeClr>
                </a:solidFill>
                <a:latin typeface="Comic Sans MS" panose="030F0702030302020204" pitchFamily="66" charset="0"/>
              </a:rPr>
              <a:t>years ago</a:t>
            </a:r>
          </a:p>
        </p:txBody>
      </p:sp>
      <p:sp>
        <p:nvSpPr>
          <p:cNvPr id="26" name="TextBox 25">
            <a:extLst>
              <a:ext uri="{FF2B5EF4-FFF2-40B4-BE49-F238E27FC236}">
                <a16:creationId xmlns:a16="http://schemas.microsoft.com/office/drawing/2014/main" id="{3E455893-5278-4506-8742-58581067BC88}"/>
              </a:ext>
            </a:extLst>
          </p:cNvPr>
          <p:cNvSpPr txBox="1"/>
          <p:nvPr/>
        </p:nvSpPr>
        <p:spPr>
          <a:xfrm>
            <a:off x="1315525" y="4488134"/>
            <a:ext cx="1774632" cy="492443"/>
          </a:xfrm>
          <a:prstGeom prst="rect">
            <a:avLst/>
          </a:prstGeom>
          <a:noFill/>
        </p:spPr>
        <p:txBody>
          <a:bodyPr wrap="square" lIns="0" tIns="0" rIns="0" bIns="0" rtlCol="0">
            <a:spAutoFit/>
          </a:bodyPr>
          <a:lstStyle/>
          <a:p>
            <a:pPr algn="ctr"/>
            <a:r>
              <a:rPr lang="en-GB" sz="1550" dirty="0">
                <a:solidFill>
                  <a:schemeClr val="tx1">
                    <a:lumMod val="95000"/>
                    <a:lumOff val="5000"/>
                  </a:schemeClr>
                </a:solidFill>
                <a:latin typeface="Comic Sans MS" panose="030F0702030302020204" pitchFamily="66" charset="0"/>
              </a:rPr>
              <a:t>2 and 3 million years ago</a:t>
            </a:r>
          </a:p>
        </p:txBody>
      </p:sp>
      <p:sp>
        <p:nvSpPr>
          <p:cNvPr id="27" name="TextBox 26">
            <a:extLst>
              <a:ext uri="{FF2B5EF4-FFF2-40B4-BE49-F238E27FC236}">
                <a16:creationId xmlns:a16="http://schemas.microsoft.com/office/drawing/2014/main" id="{9DE1E9E5-C418-42EC-B9EC-3F80176443A0}"/>
              </a:ext>
            </a:extLst>
          </p:cNvPr>
          <p:cNvSpPr txBox="1"/>
          <p:nvPr/>
        </p:nvSpPr>
        <p:spPr>
          <a:xfrm>
            <a:off x="8932978" y="4488133"/>
            <a:ext cx="1843840" cy="246221"/>
          </a:xfrm>
          <a:prstGeom prst="rect">
            <a:avLst/>
          </a:prstGeom>
          <a:noFill/>
        </p:spPr>
        <p:txBody>
          <a:bodyPr wrap="square" lIns="0" tIns="0" rIns="0" bIns="0" rtlCol="0">
            <a:spAutoFit/>
          </a:bodyPr>
          <a:lstStyle/>
          <a:p>
            <a:pPr algn="ctr"/>
            <a:r>
              <a:rPr lang="en-GB" sz="1550" dirty="0">
                <a:solidFill>
                  <a:schemeClr val="tx1">
                    <a:lumMod val="95000"/>
                    <a:lumOff val="5000"/>
                  </a:schemeClr>
                </a:solidFill>
                <a:latin typeface="Comic Sans MS" panose="030F0702030302020204" pitchFamily="66" charset="0"/>
              </a:rPr>
              <a:t>40,000 years ago</a:t>
            </a:r>
          </a:p>
        </p:txBody>
      </p:sp>
      <p:sp>
        <p:nvSpPr>
          <p:cNvPr id="19" name="Subtitle 2">
            <a:extLst>
              <a:ext uri="{FF2B5EF4-FFF2-40B4-BE49-F238E27FC236}">
                <a16:creationId xmlns:a16="http://schemas.microsoft.com/office/drawing/2014/main" id="{43A7129D-2BEC-229D-C5E1-90FE5008A381}"/>
              </a:ext>
            </a:extLst>
          </p:cNvPr>
          <p:cNvSpPr txBox="1">
            <a:spLocks/>
          </p:cNvSpPr>
          <p:nvPr/>
        </p:nvSpPr>
        <p:spPr>
          <a:xfrm>
            <a:off x="-11182" y="596765"/>
            <a:ext cx="12192000" cy="5962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286AA6"/>
                </a:solidFill>
                <a:latin typeface="Comic Sans MS" panose="030F0902030302020204" pitchFamily="66" charset="0"/>
                <a:cs typeface="Arial" panose="020B0604020202020204" pitchFamily="34" charset="0"/>
              </a:rPr>
              <a:t>Archaeologist</a:t>
            </a:r>
          </a:p>
        </p:txBody>
      </p:sp>
    </p:spTree>
    <p:extLst>
      <p:ext uri="{BB962C8B-B14F-4D97-AF65-F5344CB8AC3E}">
        <p14:creationId xmlns:p14="http://schemas.microsoft.com/office/powerpoint/2010/main" val="3066521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2" grpId="0"/>
      <p:bldP spid="23" grpId="0"/>
      <p:bldP spid="24" grpId="0"/>
      <p:bldP spid="25" grpId="0"/>
      <p:bldP spid="2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1" name="TextBox 20">
            <a:extLst>
              <a:ext uri="{FF2B5EF4-FFF2-40B4-BE49-F238E27FC236}">
                <a16:creationId xmlns:a16="http://schemas.microsoft.com/office/drawing/2014/main" id="{02F9E9BF-754A-41A8-AB28-4C0F31097E68}"/>
              </a:ext>
            </a:extLst>
          </p:cNvPr>
          <p:cNvSpPr txBox="1"/>
          <p:nvPr/>
        </p:nvSpPr>
        <p:spPr>
          <a:xfrm>
            <a:off x="1243117" y="4711585"/>
            <a:ext cx="9935300" cy="1261884"/>
          </a:xfrm>
          <a:prstGeom prst="rect">
            <a:avLst/>
          </a:prstGeom>
          <a:noFill/>
        </p:spPr>
        <p:txBody>
          <a:bodyPr wrap="square" lIns="0" tIns="0" rIns="0" bIns="0" rtlCol="0" anchor="ctr">
            <a:spAutoFit/>
          </a:bodyPr>
          <a:lstStyle/>
          <a:p>
            <a:pPr>
              <a:spcBef>
                <a:spcPts val="1200"/>
              </a:spcBef>
            </a:pPr>
            <a:r>
              <a:rPr lang="en-US" dirty="0">
                <a:solidFill>
                  <a:schemeClr val="tx1">
                    <a:lumMod val="95000"/>
                    <a:lumOff val="5000"/>
                  </a:schemeClr>
                </a:solidFill>
                <a:latin typeface="Comic Sans MS" panose="030F0702030302020204" pitchFamily="66" charset="0"/>
              </a:rPr>
              <a:t>Archeologists can get evidence of human’s </a:t>
            </a:r>
            <a:r>
              <a:rPr lang="en-US" dirty="0" err="1">
                <a:solidFill>
                  <a:schemeClr val="tx1">
                    <a:lumMod val="95000"/>
                    <a:lumOff val="5000"/>
                  </a:schemeClr>
                </a:solidFill>
                <a:latin typeface="Comic Sans MS" panose="030F0702030302020204" pitchFamily="66" charset="0"/>
              </a:rPr>
              <a:t>behaviour</a:t>
            </a:r>
            <a:r>
              <a:rPr lang="en-US" dirty="0">
                <a:solidFill>
                  <a:schemeClr val="tx1">
                    <a:lumMod val="95000"/>
                    <a:lumOff val="5000"/>
                  </a:schemeClr>
                </a:solidFill>
                <a:latin typeface="Comic Sans MS" panose="030F0702030302020204" pitchFamily="66" charset="0"/>
              </a:rPr>
              <a:t> through objects found buried with them. They can also find out about their diet by looking at the plants and animals that lived nearby to build up a picture of what life was like. </a:t>
            </a:r>
          </a:p>
          <a:p>
            <a:pPr>
              <a:spcBef>
                <a:spcPts val="1200"/>
              </a:spcBef>
            </a:pPr>
            <a:r>
              <a:rPr lang="en-US" dirty="0">
                <a:solidFill>
                  <a:schemeClr val="tx1">
                    <a:lumMod val="95000"/>
                    <a:lumOff val="5000"/>
                  </a:schemeClr>
                </a:solidFill>
                <a:latin typeface="Comic Sans MS" panose="030F0702030302020204" pitchFamily="66" charset="0"/>
              </a:rPr>
              <a:t>They look at what features these people had and at the </a:t>
            </a:r>
            <a:r>
              <a:rPr lang="en-US" dirty="0" err="1">
                <a:solidFill>
                  <a:schemeClr val="tx1">
                    <a:lumMod val="95000"/>
                    <a:lumOff val="5000"/>
                  </a:schemeClr>
                </a:solidFill>
                <a:latin typeface="Comic Sans MS" panose="030F0702030302020204" pitchFamily="66" charset="0"/>
              </a:rPr>
              <a:t>behaviour</a:t>
            </a:r>
            <a:r>
              <a:rPr lang="en-US" dirty="0">
                <a:solidFill>
                  <a:schemeClr val="tx1">
                    <a:lumMod val="95000"/>
                    <a:lumOff val="5000"/>
                  </a:schemeClr>
                </a:solidFill>
                <a:latin typeface="Comic Sans MS" panose="030F0702030302020204" pitchFamily="66" charset="0"/>
              </a:rPr>
              <a:t> that helped them survive.</a:t>
            </a:r>
            <a:endParaRPr lang="en-GB" sz="1800" dirty="0">
              <a:solidFill>
                <a:schemeClr val="tx1">
                  <a:lumMod val="95000"/>
                  <a:lumOff val="5000"/>
                </a:schemeClr>
              </a:solidFill>
              <a:effectLst/>
              <a:latin typeface="Comic Sans MS" panose="030F0702030302020204" pitchFamily="66" charset="0"/>
              <a:ea typeface="Times New Roman" panose="02020603050405020304" pitchFamily="18" charset="0"/>
            </a:endParaRPr>
          </a:p>
        </p:txBody>
      </p:sp>
      <p:sp>
        <p:nvSpPr>
          <p:cNvPr id="5" name="Subtitle 2">
            <a:extLst>
              <a:ext uri="{FF2B5EF4-FFF2-40B4-BE49-F238E27FC236}">
                <a16:creationId xmlns:a16="http://schemas.microsoft.com/office/drawing/2014/main" id="{1F85A651-CA1F-7657-DF96-FB20566CFEFD}"/>
              </a:ext>
            </a:extLst>
          </p:cNvPr>
          <p:cNvSpPr txBox="1">
            <a:spLocks/>
          </p:cNvSpPr>
          <p:nvPr/>
        </p:nvSpPr>
        <p:spPr>
          <a:xfrm>
            <a:off x="0" y="773829"/>
            <a:ext cx="12192000" cy="52184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286AA6"/>
                </a:solidFill>
                <a:latin typeface="Comic Sans MS" panose="030F0902030302020204" pitchFamily="66" charset="0"/>
                <a:cs typeface="Arial" panose="020B0604020202020204" pitchFamily="34" charset="0"/>
              </a:rPr>
              <a:t>Evolution of the skull</a:t>
            </a:r>
          </a:p>
        </p:txBody>
      </p:sp>
      <p:grpSp>
        <p:nvGrpSpPr>
          <p:cNvPr id="31" name="Group 30">
            <a:extLst>
              <a:ext uri="{FF2B5EF4-FFF2-40B4-BE49-F238E27FC236}">
                <a16:creationId xmlns:a16="http://schemas.microsoft.com/office/drawing/2014/main" id="{8558FDE8-104C-45E6-AAA3-E1F12BEC64EC}"/>
              </a:ext>
            </a:extLst>
          </p:cNvPr>
          <p:cNvGrpSpPr/>
          <p:nvPr/>
        </p:nvGrpSpPr>
        <p:grpSpPr>
          <a:xfrm>
            <a:off x="6036294" y="1639227"/>
            <a:ext cx="1947605" cy="2508388"/>
            <a:chOff x="6122554" y="1465834"/>
            <a:chExt cx="2356603" cy="3035149"/>
          </a:xfrm>
        </p:grpSpPr>
        <p:pic>
          <p:nvPicPr>
            <p:cNvPr id="20" name="Picture 19">
              <a:extLst>
                <a:ext uri="{FF2B5EF4-FFF2-40B4-BE49-F238E27FC236}">
                  <a16:creationId xmlns:a16="http://schemas.microsoft.com/office/drawing/2014/main" id="{A3F3BEBE-262C-D90D-C235-B9C6E47D6B1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158" t="-8617" r="-15072" b="-15178"/>
            <a:stretch/>
          </p:blipFill>
          <p:spPr>
            <a:xfrm>
              <a:off x="6442104" y="2179816"/>
              <a:ext cx="1717505" cy="1689277"/>
            </a:xfrm>
            <a:prstGeom prst="rect">
              <a:avLst/>
            </a:prstGeom>
          </p:spPr>
        </p:pic>
        <p:sp>
          <p:nvSpPr>
            <p:cNvPr id="25" name="TextBox 24">
              <a:extLst>
                <a:ext uri="{FF2B5EF4-FFF2-40B4-BE49-F238E27FC236}">
                  <a16:creationId xmlns:a16="http://schemas.microsoft.com/office/drawing/2014/main" id="{45D94457-AEAB-6229-84FC-EC40B23565BF}"/>
                </a:ext>
              </a:extLst>
            </p:cNvPr>
            <p:cNvSpPr txBox="1"/>
            <p:nvPr/>
          </p:nvSpPr>
          <p:spPr>
            <a:xfrm>
              <a:off x="6122554" y="1465834"/>
              <a:ext cx="2356603" cy="558615"/>
            </a:xfrm>
            <a:prstGeom prst="rect">
              <a:avLst/>
            </a:prstGeom>
            <a:noFill/>
          </p:spPr>
          <p:txBody>
            <a:bodyPr wrap="square" lIns="0" tIns="0" rIns="0" bIns="0" rtlCol="0">
              <a:spAutoFit/>
            </a:bodyPr>
            <a:lstStyle/>
            <a:p>
              <a:pPr algn="ctr"/>
              <a:r>
                <a:rPr lang="en-GB" sz="1500" dirty="0">
                  <a:solidFill>
                    <a:schemeClr val="tx1">
                      <a:lumMod val="95000"/>
                      <a:lumOff val="5000"/>
                    </a:schemeClr>
                  </a:solidFill>
                  <a:latin typeface="Comic Sans MS" panose="030F0702030302020204" pitchFamily="66" charset="0"/>
                </a:rPr>
                <a:t>Homo Sapiens</a:t>
              </a:r>
            </a:p>
            <a:p>
              <a:pPr algn="ctr"/>
              <a:r>
                <a:rPr lang="en-GB" sz="1500" dirty="0">
                  <a:solidFill>
                    <a:schemeClr val="tx1">
                      <a:lumMod val="95000"/>
                      <a:lumOff val="5000"/>
                    </a:schemeClr>
                  </a:solidFill>
                  <a:latin typeface="Comic Sans MS" panose="030F0702030302020204" pitchFamily="66" charset="0"/>
                </a:rPr>
                <a:t>Neanderthalensis</a:t>
              </a:r>
            </a:p>
          </p:txBody>
        </p:sp>
        <p:sp>
          <p:nvSpPr>
            <p:cNvPr id="27" name="TextBox 26">
              <a:extLst>
                <a:ext uri="{FF2B5EF4-FFF2-40B4-BE49-F238E27FC236}">
                  <a16:creationId xmlns:a16="http://schemas.microsoft.com/office/drawing/2014/main" id="{B96DCAE2-D1A6-B2A8-D21F-AEE49BC47012}"/>
                </a:ext>
              </a:extLst>
            </p:cNvPr>
            <p:cNvSpPr txBox="1"/>
            <p:nvPr/>
          </p:nvSpPr>
          <p:spPr>
            <a:xfrm>
              <a:off x="6352590" y="3942368"/>
              <a:ext cx="1896533" cy="558615"/>
            </a:xfrm>
            <a:prstGeom prst="rect">
              <a:avLst/>
            </a:prstGeom>
            <a:noFill/>
          </p:spPr>
          <p:txBody>
            <a:bodyPr wrap="square" lIns="0" tIns="0" rIns="0" bIns="0" rtlCol="0">
              <a:spAutoFit/>
            </a:bodyPr>
            <a:lstStyle/>
            <a:p>
              <a:pPr algn="ctr"/>
              <a:r>
                <a:rPr lang="en-GB" sz="1500" dirty="0">
                  <a:solidFill>
                    <a:schemeClr val="tx1">
                      <a:lumMod val="95000"/>
                      <a:lumOff val="5000"/>
                    </a:schemeClr>
                  </a:solidFill>
                  <a:latin typeface="Comic Sans MS" panose="030F0702030302020204" pitchFamily="66" charset="0"/>
                </a:rPr>
                <a:t>100,00 to 40,000 years ago</a:t>
              </a:r>
            </a:p>
          </p:txBody>
        </p:sp>
      </p:grpSp>
      <p:grpSp>
        <p:nvGrpSpPr>
          <p:cNvPr id="4" name="Group 3">
            <a:extLst>
              <a:ext uri="{FF2B5EF4-FFF2-40B4-BE49-F238E27FC236}">
                <a16:creationId xmlns:a16="http://schemas.microsoft.com/office/drawing/2014/main" id="{DEDCC515-B735-75C2-72FC-94D3CBF47A50}"/>
              </a:ext>
            </a:extLst>
          </p:cNvPr>
          <p:cNvGrpSpPr/>
          <p:nvPr/>
        </p:nvGrpSpPr>
        <p:grpSpPr>
          <a:xfrm>
            <a:off x="3991244" y="1771959"/>
            <a:ext cx="1947605" cy="2375656"/>
            <a:chOff x="3354834" y="1626439"/>
            <a:chExt cx="2356603" cy="2874544"/>
          </a:xfrm>
        </p:grpSpPr>
        <p:pic>
          <p:nvPicPr>
            <p:cNvPr id="19" name="Picture 18">
              <a:extLst>
                <a:ext uri="{FF2B5EF4-FFF2-40B4-BE49-F238E27FC236}">
                  <a16:creationId xmlns:a16="http://schemas.microsoft.com/office/drawing/2014/main" id="{553C072B-65C3-CEBA-2BDE-C426D3F0036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6223" t="-9464" r="-6109" b="-3928"/>
            <a:stretch/>
          </p:blipFill>
          <p:spPr>
            <a:xfrm>
              <a:off x="3636216" y="2165076"/>
              <a:ext cx="1793839" cy="1600222"/>
            </a:xfrm>
            <a:prstGeom prst="rect">
              <a:avLst/>
            </a:prstGeom>
          </p:spPr>
        </p:pic>
        <p:sp>
          <p:nvSpPr>
            <p:cNvPr id="24" name="TextBox 23">
              <a:extLst>
                <a:ext uri="{FF2B5EF4-FFF2-40B4-BE49-F238E27FC236}">
                  <a16:creationId xmlns:a16="http://schemas.microsoft.com/office/drawing/2014/main" id="{D5AE76DD-9398-BF01-BD13-30C5743950C9}"/>
                </a:ext>
              </a:extLst>
            </p:cNvPr>
            <p:cNvSpPr txBox="1"/>
            <p:nvPr/>
          </p:nvSpPr>
          <p:spPr>
            <a:xfrm>
              <a:off x="3354834" y="1626439"/>
              <a:ext cx="2356603" cy="279307"/>
            </a:xfrm>
            <a:prstGeom prst="rect">
              <a:avLst/>
            </a:prstGeom>
            <a:noFill/>
          </p:spPr>
          <p:txBody>
            <a:bodyPr wrap="square" lIns="0" tIns="0" rIns="0" bIns="0" rtlCol="0">
              <a:spAutoFit/>
            </a:bodyPr>
            <a:lstStyle/>
            <a:p>
              <a:pPr algn="ctr"/>
              <a:r>
                <a:rPr lang="en-GB" sz="1500" dirty="0">
                  <a:solidFill>
                    <a:schemeClr val="tx1">
                      <a:lumMod val="95000"/>
                      <a:lumOff val="5000"/>
                    </a:schemeClr>
                  </a:solidFill>
                  <a:latin typeface="Comic Sans MS" panose="030F0702030302020204" pitchFamily="66" charset="0"/>
                </a:rPr>
                <a:t>Home Erectus</a:t>
              </a:r>
            </a:p>
          </p:txBody>
        </p:sp>
        <p:sp>
          <p:nvSpPr>
            <p:cNvPr id="28" name="TextBox 27">
              <a:extLst>
                <a:ext uri="{FF2B5EF4-FFF2-40B4-BE49-F238E27FC236}">
                  <a16:creationId xmlns:a16="http://schemas.microsoft.com/office/drawing/2014/main" id="{0AE4FDE4-A623-50F1-38A2-FB0102BE95D1}"/>
                </a:ext>
              </a:extLst>
            </p:cNvPr>
            <p:cNvSpPr txBox="1"/>
            <p:nvPr/>
          </p:nvSpPr>
          <p:spPr>
            <a:xfrm>
              <a:off x="3640318" y="3942368"/>
              <a:ext cx="1785634" cy="558615"/>
            </a:xfrm>
            <a:prstGeom prst="rect">
              <a:avLst/>
            </a:prstGeom>
            <a:noFill/>
          </p:spPr>
          <p:txBody>
            <a:bodyPr wrap="square" lIns="0" tIns="0" rIns="0" bIns="0" rtlCol="0">
              <a:spAutoFit/>
            </a:bodyPr>
            <a:lstStyle/>
            <a:p>
              <a:pPr algn="ctr"/>
              <a:r>
                <a:rPr lang="en-GB" sz="1500" dirty="0">
                  <a:solidFill>
                    <a:schemeClr val="tx1">
                      <a:lumMod val="95000"/>
                      <a:lumOff val="5000"/>
                    </a:schemeClr>
                  </a:solidFill>
                  <a:latin typeface="Comic Sans MS" panose="030F0702030302020204" pitchFamily="66" charset="0"/>
                </a:rPr>
                <a:t>750,000 </a:t>
              </a:r>
            </a:p>
            <a:p>
              <a:pPr algn="ctr"/>
              <a:r>
                <a:rPr lang="en-GB" sz="1500" dirty="0">
                  <a:solidFill>
                    <a:schemeClr val="tx1">
                      <a:lumMod val="95000"/>
                      <a:lumOff val="5000"/>
                    </a:schemeClr>
                  </a:solidFill>
                  <a:latin typeface="Comic Sans MS" panose="030F0702030302020204" pitchFamily="66" charset="0"/>
                </a:rPr>
                <a:t>years ago</a:t>
              </a:r>
            </a:p>
          </p:txBody>
        </p:sp>
      </p:grpSp>
      <p:grpSp>
        <p:nvGrpSpPr>
          <p:cNvPr id="2" name="Group 1">
            <a:extLst>
              <a:ext uri="{FF2B5EF4-FFF2-40B4-BE49-F238E27FC236}">
                <a16:creationId xmlns:a16="http://schemas.microsoft.com/office/drawing/2014/main" id="{6B46D4D5-2E4C-8761-2925-30C52D828718}"/>
              </a:ext>
            </a:extLst>
          </p:cNvPr>
          <p:cNvGrpSpPr/>
          <p:nvPr/>
        </p:nvGrpSpPr>
        <p:grpSpPr>
          <a:xfrm>
            <a:off x="2083731" y="1771959"/>
            <a:ext cx="1947605" cy="2375656"/>
            <a:chOff x="842647" y="1626439"/>
            <a:chExt cx="2356603" cy="2874544"/>
          </a:xfrm>
        </p:grpSpPr>
        <p:pic>
          <p:nvPicPr>
            <p:cNvPr id="18" name="Picture 17">
              <a:extLst>
                <a:ext uri="{FF2B5EF4-FFF2-40B4-BE49-F238E27FC236}">
                  <a16:creationId xmlns:a16="http://schemas.microsoft.com/office/drawing/2014/main" id="{CFE8B26C-9421-2B72-FD60-0F191FEE12D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 t="-3262" r="-4283" b="-3367"/>
            <a:stretch/>
          </p:blipFill>
          <p:spPr>
            <a:xfrm>
              <a:off x="1286609" y="2167182"/>
              <a:ext cx="1468678" cy="1612945"/>
            </a:xfrm>
            <a:prstGeom prst="rect">
              <a:avLst/>
            </a:prstGeom>
          </p:spPr>
        </p:pic>
        <p:sp>
          <p:nvSpPr>
            <p:cNvPr id="23" name="TextBox 22">
              <a:extLst>
                <a:ext uri="{FF2B5EF4-FFF2-40B4-BE49-F238E27FC236}">
                  <a16:creationId xmlns:a16="http://schemas.microsoft.com/office/drawing/2014/main" id="{0E974ACE-EC63-376E-32A7-C089E0CC789E}"/>
                </a:ext>
              </a:extLst>
            </p:cNvPr>
            <p:cNvSpPr txBox="1"/>
            <p:nvPr/>
          </p:nvSpPr>
          <p:spPr>
            <a:xfrm>
              <a:off x="842647" y="1626439"/>
              <a:ext cx="2356603" cy="279307"/>
            </a:xfrm>
            <a:prstGeom prst="rect">
              <a:avLst/>
            </a:prstGeom>
            <a:noFill/>
          </p:spPr>
          <p:txBody>
            <a:bodyPr wrap="square" lIns="0" tIns="0" rIns="0" bIns="0" rtlCol="0">
              <a:spAutoFit/>
            </a:bodyPr>
            <a:lstStyle/>
            <a:p>
              <a:pPr algn="ctr"/>
              <a:r>
                <a:rPr lang="en-GB" sz="1500" dirty="0">
                  <a:solidFill>
                    <a:schemeClr val="tx1">
                      <a:lumMod val="95000"/>
                      <a:lumOff val="5000"/>
                    </a:schemeClr>
                  </a:solidFill>
                  <a:latin typeface="Comic Sans MS" panose="030F0702030302020204" pitchFamily="66" charset="0"/>
                </a:rPr>
                <a:t>Australopithecus</a:t>
              </a:r>
            </a:p>
          </p:txBody>
        </p:sp>
        <p:sp>
          <p:nvSpPr>
            <p:cNvPr id="29" name="TextBox 28">
              <a:extLst>
                <a:ext uri="{FF2B5EF4-FFF2-40B4-BE49-F238E27FC236}">
                  <a16:creationId xmlns:a16="http://schemas.microsoft.com/office/drawing/2014/main" id="{E17FA01A-1731-36B6-AC0E-49A83739FA43}"/>
                </a:ext>
              </a:extLst>
            </p:cNvPr>
            <p:cNvSpPr txBox="1"/>
            <p:nvPr/>
          </p:nvSpPr>
          <p:spPr>
            <a:xfrm>
              <a:off x="1120999" y="3942368"/>
              <a:ext cx="1799899" cy="558615"/>
            </a:xfrm>
            <a:prstGeom prst="rect">
              <a:avLst/>
            </a:prstGeom>
            <a:noFill/>
          </p:spPr>
          <p:txBody>
            <a:bodyPr wrap="square" lIns="0" tIns="0" rIns="0" bIns="0" rtlCol="0">
              <a:spAutoFit/>
            </a:bodyPr>
            <a:lstStyle/>
            <a:p>
              <a:pPr algn="ctr"/>
              <a:r>
                <a:rPr lang="en-GB" sz="1500" dirty="0">
                  <a:solidFill>
                    <a:schemeClr val="tx1">
                      <a:lumMod val="95000"/>
                      <a:lumOff val="5000"/>
                    </a:schemeClr>
                  </a:solidFill>
                  <a:latin typeface="Comic Sans MS" panose="030F0702030302020204" pitchFamily="66" charset="0"/>
                </a:rPr>
                <a:t>2 and 3 million years ago</a:t>
              </a:r>
            </a:p>
          </p:txBody>
        </p:sp>
      </p:grpSp>
      <p:grpSp>
        <p:nvGrpSpPr>
          <p:cNvPr id="32" name="Group 31">
            <a:extLst>
              <a:ext uri="{FF2B5EF4-FFF2-40B4-BE49-F238E27FC236}">
                <a16:creationId xmlns:a16="http://schemas.microsoft.com/office/drawing/2014/main" id="{4712303E-6EB2-B3EF-38D8-31E277A31A65}"/>
              </a:ext>
            </a:extLst>
          </p:cNvPr>
          <p:cNvGrpSpPr/>
          <p:nvPr/>
        </p:nvGrpSpPr>
        <p:grpSpPr>
          <a:xfrm>
            <a:off x="8088430" y="1751928"/>
            <a:ext cx="1947605" cy="2375655"/>
            <a:chOff x="8705626" y="1626439"/>
            <a:chExt cx="2356603" cy="2874543"/>
          </a:xfrm>
        </p:grpSpPr>
        <p:pic>
          <p:nvPicPr>
            <p:cNvPr id="22" name="Picture 21">
              <a:extLst>
                <a:ext uri="{FF2B5EF4-FFF2-40B4-BE49-F238E27FC236}">
                  <a16:creationId xmlns:a16="http://schemas.microsoft.com/office/drawing/2014/main" id="{F2EC8DBB-18E7-1861-ED12-6ABC6DE7F25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9855" t="-8646" r="-13777" b="-4063"/>
            <a:stretch/>
          </p:blipFill>
          <p:spPr>
            <a:xfrm>
              <a:off x="9112441" y="2160867"/>
              <a:ext cx="1542972" cy="1574777"/>
            </a:xfrm>
            <a:prstGeom prst="rect">
              <a:avLst/>
            </a:prstGeom>
          </p:spPr>
        </p:pic>
        <p:sp>
          <p:nvSpPr>
            <p:cNvPr id="26" name="TextBox 25">
              <a:extLst>
                <a:ext uri="{FF2B5EF4-FFF2-40B4-BE49-F238E27FC236}">
                  <a16:creationId xmlns:a16="http://schemas.microsoft.com/office/drawing/2014/main" id="{DDA4216B-DEC3-E7E1-F265-01BF3D53B658}"/>
                </a:ext>
              </a:extLst>
            </p:cNvPr>
            <p:cNvSpPr txBox="1"/>
            <p:nvPr/>
          </p:nvSpPr>
          <p:spPr>
            <a:xfrm>
              <a:off x="8705626" y="1626439"/>
              <a:ext cx="2356603" cy="279307"/>
            </a:xfrm>
            <a:prstGeom prst="rect">
              <a:avLst/>
            </a:prstGeom>
            <a:noFill/>
          </p:spPr>
          <p:txBody>
            <a:bodyPr wrap="square" lIns="0" tIns="0" rIns="0" bIns="0" rtlCol="0">
              <a:spAutoFit/>
            </a:bodyPr>
            <a:lstStyle/>
            <a:p>
              <a:pPr algn="ctr"/>
              <a:r>
                <a:rPr lang="en-GB" sz="1500" dirty="0">
                  <a:solidFill>
                    <a:schemeClr val="tx1">
                      <a:lumMod val="95000"/>
                      <a:lumOff val="5000"/>
                    </a:schemeClr>
                  </a:solidFill>
                  <a:latin typeface="Comic Sans MS" panose="030F0702030302020204" pitchFamily="66" charset="0"/>
                </a:rPr>
                <a:t>Homo sapiens – us!</a:t>
              </a:r>
            </a:p>
          </p:txBody>
        </p:sp>
        <p:sp>
          <p:nvSpPr>
            <p:cNvPr id="30" name="TextBox 29">
              <a:extLst>
                <a:ext uri="{FF2B5EF4-FFF2-40B4-BE49-F238E27FC236}">
                  <a16:creationId xmlns:a16="http://schemas.microsoft.com/office/drawing/2014/main" id="{106EBC0B-3B94-B496-F337-8CBAB69C564C}"/>
                </a:ext>
              </a:extLst>
            </p:cNvPr>
            <p:cNvSpPr txBox="1"/>
            <p:nvPr/>
          </p:nvSpPr>
          <p:spPr>
            <a:xfrm>
              <a:off x="8962007" y="3942367"/>
              <a:ext cx="1843840" cy="558615"/>
            </a:xfrm>
            <a:prstGeom prst="rect">
              <a:avLst/>
            </a:prstGeom>
            <a:noFill/>
          </p:spPr>
          <p:txBody>
            <a:bodyPr wrap="square" lIns="0" tIns="0" rIns="0" bIns="0" rtlCol="0">
              <a:spAutoFit/>
            </a:bodyPr>
            <a:lstStyle/>
            <a:p>
              <a:pPr algn="ctr"/>
              <a:r>
                <a:rPr lang="en-GB" sz="1500" dirty="0">
                  <a:solidFill>
                    <a:schemeClr val="tx1">
                      <a:lumMod val="95000"/>
                      <a:lumOff val="5000"/>
                    </a:schemeClr>
                  </a:solidFill>
                  <a:latin typeface="Comic Sans MS" panose="030F0702030302020204" pitchFamily="66" charset="0"/>
                </a:rPr>
                <a:t>40,000 years ago</a:t>
              </a:r>
            </a:p>
          </p:txBody>
        </p:sp>
      </p:grpSp>
      <p:sp>
        <p:nvSpPr>
          <p:cNvPr id="3" name="Rectangle 2">
            <a:extLst>
              <a:ext uri="{FF2B5EF4-FFF2-40B4-BE49-F238E27FC236}">
                <a16:creationId xmlns:a16="http://schemas.microsoft.com/office/drawing/2014/main" id="{6513A4D7-E972-83C7-8F14-6C2156AE742F}"/>
              </a:ext>
            </a:extLst>
          </p:cNvPr>
          <p:cNvSpPr/>
          <p:nvPr/>
        </p:nvSpPr>
        <p:spPr>
          <a:xfrm>
            <a:off x="1933437" y="1497313"/>
            <a:ext cx="8342673" cy="2944059"/>
          </a:xfrm>
          <a:prstGeom prst="rect">
            <a:avLst/>
          </a:prstGeom>
          <a:noFill/>
          <a:ln w="31750">
            <a:solidFill>
              <a:srgbClr val="286A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5331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1" name="TextBox 10">
            <a:extLst>
              <a:ext uri="{FF2B5EF4-FFF2-40B4-BE49-F238E27FC236}">
                <a16:creationId xmlns:a16="http://schemas.microsoft.com/office/drawing/2014/main" id="{94CB609B-E257-4865-BB26-6591B2371EC0}"/>
              </a:ext>
            </a:extLst>
          </p:cNvPr>
          <p:cNvSpPr txBox="1"/>
          <p:nvPr/>
        </p:nvSpPr>
        <p:spPr>
          <a:xfrm>
            <a:off x="1411006" y="1381179"/>
            <a:ext cx="11918185" cy="692497"/>
          </a:xfrm>
          <a:prstGeom prst="rect">
            <a:avLst/>
          </a:prstGeom>
          <a:noFill/>
        </p:spPr>
        <p:txBody>
          <a:bodyPr wrap="square" lIns="0" rIns="0" rtlCol="0">
            <a:spAutoFit/>
          </a:bodyPr>
          <a:lstStyle/>
          <a:p>
            <a:pPr>
              <a:spcBef>
                <a:spcPts val="400"/>
              </a:spcBef>
              <a:buClr>
                <a:srgbClr val="286AA6"/>
              </a:buClr>
            </a:pPr>
            <a:r>
              <a:rPr lang="en-GB" sz="1700" dirty="0">
                <a:solidFill>
                  <a:schemeClr val="tx1">
                    <a:lumMod val="95000"/>
                    <a:lumOff val="5000"/>
                  </a:schemeClr>
                </a:solidFill>
                <a:latin typeface="Comic Sans MS" panose="030F0702030302020204" pitchFamily="66" charset="0"/>
              </a:rPr>
              <a:t>We know from the geological timeline that we can follow changes in fossils over time. </a:t>
            </a:r>
          </a:p>
          <a:p>
            <a:pPr>
              <a:spcBef>
                <a:spcPts val="400"/>
              </a:spcBef>
              <a:buClr>
                <a:srgbClr val="286AA6"/>
              </a:buClr>
            </a:pPr>
            <a:r>
              <a:rPr lang="en-GB" sz="1700" dirty="0">
                <a:solidFill>
                  <a:schemeClr val="tx1">
                    <a:lumMod val="95000"/>
                    <a:lumOff val="5000"/>
                  </a:schemeClr>
                </a:solidFill>
                <a:latin typeface="Comic Sans MS" panose="030F0702030302020204" pitchFamily="66" charset="0"/>
              </a:rPr>
              <a:t>What else can fossils can tell us?</a:t>
            </a:r>
          </a:p>
        </p:txBody>
      </p:sp>
      <p:sp>
        <p:nvSpPr>
          <p:cNvPr id="13" name="Subtitle 2">
            <a:extLst>
              <a:ext uri="{FF2B5EF4-FFF2-40B4-BE49-F238E27FC236}">
                <a16:creationId xmlns:a16="http://schemas.microsoft.com/office/drawing/2014/main" id="{3B527FBF-5DDA-C240-AF28-4CAE47C1B067}"/>
              </a:ext>
            </a:extLst>
          </p:cNvPr>
          <p:cNvSpPr txBox="1">
            <a:spLocks/>
          </p:cNvSpPr>
          <p:nvPr/>
        </p:nvSpPr>
        <p:spPr>
          <a:xfrm>
            <a:off x="8576" y="762055"/>
            <a:ext cx="12192000" cy="5387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200" b="1" dirty="0">
                <a:solidFill>
                  <a:srgbClr val="286AA6"/>
                </a:solidFill>
                <a:latin typeface="Comic Sans MS" panose="030F0702030302020204" pitchFamily="66" charset="0"/>
              </a:rPr>
              <a:t>What can fossils tell us about how plants and animals have changed over time?</a:t>
            </a:r>
          </a:p>
        </p:txBody>
      </p:sp>
      <p:sp>
        <p:nvSpPr>
          <p:cNvPr id="14" name="TextBox 13">
            <a:extLst>
              <a:ext uri="{FF2B5EF4-FFF2-40B4-BE49-F238E27FC236}">
                <a16:creationId xmlns:a16="http://schemas.microsoft.com/office/drawing/2014/main" id="{AC0B47A2-725C-4FFE-B299-60DFC43B68B9}"/>
              </a:ext>
            </a:extLst>
          </p:cNvPr>
          <p:cNvSpPr txBox="1"/>
          <p:nvPr/>
        </p:nvSpPr>
        <p:spPr>
          <a:xfrm>
            <a:off x="1411006" y="2154025"/>
            <a:ext cx="9344530" cy="1413207"/>
          </a:xfrm>
          <a:prstGeom prst="rect">
            <a:avLst/>
          </a:prstGeom>
          <a:noFill/>
        </p:spPr>
        <p:txBody>
          <a:bodyPr wrap="square" lIns="0" rIns="0" rtlCol="0">
            <a:spAutoFit/>
          </a:bodyPr>
          <a:lstStyle/>
          <a:p>
            <a:pPr marL="236538" indent="-236538">
              <a:lnSpc>
                <a:spcPts val="1940"/>
              </a:lnSpc>
              <a:spcBef>
                <a:spcPts val="400"/>
              </a:spcBef>
              <a:buClr>
                <a:srgbClr val="286AA6"/>
              </a:buClr>
              <a:buFont typeface="Arial" panose="020B0604020202020204" pitchFamily="34" charset="0"/>
              <a:buChar char="•"/>
            </a:pPr>
            <a:r>
              <a:rPr lang="en-GB" sz="1700" dirty="0">
                <a:solidFill>
                  <a:schemeClr val="tx1">
                    <a:lumMod val="95000"/>
                    <a:lumOff val="5000"/>
                  </a:schemeClr>
                </a:solidFill>
                <a:latin typeface="Comic Sans MS" panose="030F0702030302020204" pitchFamily="66" charset="0"/>
              </a:rPr>
              <a:t>How long ago this animal or plant lived.</a:t>
            </a:r>
          </a:p>
          <a:p>
            <a:pPr marL="236538" indent="-236538">
              <a:lnSpc>
                <a:spcPts val="1940"/>
              </a:lnSpc>
              <a:spcBef>
                <a:spcPts val="400"/>
              </a:spcBef>
              <a:buClr>
                <a:srgbClr val="286AA6"/>
              </a:buClr>
              <a:buFont typeface="Arial" panose="020B0604020202020204" pitchFamily="34" charset="0"/>
              <a:buChar char="•"/>
            </a:pPr>
            <a:r>
              <a:rPr lang="en-GB" sz="1700" dirty="0">
                <a:solidFill>
                  <a:schemeClr val="tx1">
                    <a:lumMod val="95000"/>
                    <a:lumOff val="5000"/>
                  </a:schemeClr>
                </a:solidFill>
                <a:latin typeface="Comic Sans MS" panose="030F0702030302020204" pitchFamily="66" charset="0"/>
              </a:rPr>
              <a:t>We can piece the fossils together to see what the animal looked like.</a:t>
            </a:r>
          </a:p>
          <a:p>
            <a:pPr marL="236538" indent="-236538">
              <a:lnSpc>
                <a:spcPts val="1940"/>
              </a:lnSpc>
              <a:spcBef>
                <a:spcPts val="400"/>
              </a:spcBef>
              <a:buClr>
                <a:srgbClr val="286AA6"/>
              </a:buClr>
              <a:buFont typeface="Arial" panose="020B0604020202020204" pitchFamily="34" charset="0"/>
              <a:buChar char="•"/>
            </a:pPr>
            <a:r>
              <a:rPr lang="en-GB" sz="1700" dirty="0">
                <a:solidFill>
                  <a:schemeClr val="tx1">
                    <a:lumMod val="95000"/>
                    <a:lumOff val="5000"/>
                  </a:schemeClr>
                </a:solidFill>
                <a:latin typeface="Comic Sans MS" panose="030F0702030302020204" pitchFamily="66" charset="0"/>
              </a:rPr>
              <a:t>If we know how long ago the animal or plant lived, by looking at the rocks from those layers and the types of plant fossils that are present, we can identify what the climate was like then.  Which is interesting and also important!</a:t>
            </a:r>
          </a:p>
        </p:txBody>
      </p:sp>
      <p:pic>
        <p:nvPicPr>
          <p:cNvPr id="8" name="Picture 7" descr="A picture containing arthropod, old&#10;&#10;Description automatically generated">
            <a:extLst>
              <a:ext uri="{FF2B5EF4-FFF2-40B4-BE49-F238E27FC236}">
                <a16:creationId xmlns:a16="http://schemas.microsoft.com/office/drawing/2014/main" id="{F689FB81-1A2B-0857-BC73-7C1CAE014C4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320" t="41504" r="737" b="25600"/>
          <a:stretch/>
        </p:blipFill>
        <p:spPr>
          <a:xfrm>
            <a:off x="1411006" y="3866558"/>
            <a:ext cx="8669866" cy="2229387"/>
          </a:xfrm>
          <a:prstGeom prst="rect">
            <a:avLst/>
          </a:prstGeom>
        </p:spPr>
      </p:pic>
    </p:spTree>
    <p:extLst>
      <p:ext uri="{BB962C8B-B14F-4D97-AF65-F5344CB8AC3E}">
        <p14:creationId xmlns:p14="http://schemas.microsoft.com/office/powerpoint/2010/main" val="1545480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4" name="TextBox 13">
            <a:extLst>
              <a:ext uri="{FF2B5EF4-FFF2-40B4-BE49-F238E27FC236}">
                <a16:creationId xmlns:a16="http://schemas.microsoft.com/office/drawing/2014/main" id="{AC0B47A2-725C-4FFE-B299-60DFC43B68B9}"/>
              </a:ext>
            </a:extLst>
          </p:cNvPr>
          <p:cNvSpPr txBox="1"/>
          <p:nvPr/>
        </p:nvSpPr>
        <p:spPr>
          <a:xfrm>
            <a:off x="1417863" y="603806"/>
            <a:ext cx="9220707" cy="630942"/>
          </a:xfrm>
          <a:prstGeom prst="rect">
            <a:avLst/>
          </a:prstGeom>
          <a:noFill/>
        </p:spPr>
        <p:txBody>
          <a:bodyPr wrap="square" lIns="0" rIns="0" rtlCol="0">
            <a:spAutoFit/>
          </a:bodyPr>
          <a:lstStyle/>
          <a:p>
            <a:pPr>
              <a:lnSpc>
                <a:spcPts val="1940"/>
              </a:lnSpc>
              <a:spcBef>
                <a:spcPts val="400"/>
              </a:spcBef>
              <a:buClr>
                <a:srgbClr val="286AA6"/>
              </a:buClr>
            </a:pPr>
            <a:r>
              <a:rPr lang="en-US" sz="1700" dirty="0">
                <a:solidFill>
                  <a:schemeClr val="tx1">
                    <a:lumMod val="95000"/>
                    <a:lumOff val="5000"/>
                  </a:schemeClr>
                </a:solidFill>
                <a:latin typeface="Comic Sans MS" panose="030F0702030302020204" pitchFamily="66" charset="0"/>
              </a:rPr>
              <a:t>The fossils let us look at the features the animal or plant had to adapt to its environment. </a:t>
            </a:r>
          </a:p>
          <a:p>
            <a:pPr>
              <a:lnSpc>
                <a:spcPts val="1940"/>
              </a:lnSpc>
              <a:spcBef>
                <a:spcPts val="400"/>
              </a:spcBef>
              <a:buClr>
                <a:srgbClr val="286AA6"/>
              </a:buClr>
            </a:pPr>
            <a:r>
              <a:rPr lang="en-US" sz="1700" dirty="0">
                <a:solidFill>
                  <a:schemeClr val="tx1">
                    <a:lumMod val="95000"/>
                    <a:lumOff val="5000"/>
                  </a:schemeClr>
                </a:solidFill>
                <a:latin typeface="Comic Sans MS" panose="030F0702030302020204" pitchFamily="66" charset="0"/>
              </a:rPr>
              <a:t>For example:</a:t>
            </a:r>
          </a:p>
        </p:txBody>
      </p:sp>
      <p:sp>
        <p:nvSpPr>
          <p:cNvPr id="8" name="TextBox 7">
            <a:extLst>
              <a:ext uri="{FF2B5EF4-FFF2-40B4-BE49-F238E27FC236}">
                <a16:creationId xmlns:a16="http://schemas.microsoft.com/office/drawing/2014/main" id="{0A2E3766-28D3-1E7E-E008-473EF0CD6D86}"/>
              </a:ext>
            </a:extLst>
          </p:cNvPr>
          <p:cNvSpPr txBox="1"/>
          <p:nvPr/>
        </p:nvSpPr>
        <p:spPr>
          <a:xfrm>
            <a:off x="1417862" y="1259354"/>
            <a:ext cx="9220707" cy="2528897"/>
          </a:xfrm>
          <a:prstGeom prst="rect">
            <a:avLst/>
          </a:prstGeom>
          <a:noFill/>
        </p:spPr>
        <p:txBody>
          <a:bodyPr wrap="square" lIns="0" rIns="0" rtlCol="0">
            <a:spAutoFit/>
          </a:bodyPr>
          <a:lstStyle/>
          <a:p>
            <a:pPr marL="285750" indent="-285750">
              <a:lnSpc>
                <a:spcPts val="1840"/>
              </a:lnSpc>
              <a:spcBef>
                <a:spcPts val="400"/>
              </a:spcBef>
              <a:buClr>
                <a:srgbClr val="286AA6"/>
              </a:buClr>
              <a:buFont typeface="Arial" panose="020B0604020202020204" pitchFamily="34" charset="0"/>
              <a:buChar char="•"/>
            </a:pPr>
            <a:r>
              <a:rPr lang="en-US" sz="1700" dirty="0">
                <a:solidFill>
                  <a:schemeClr val="tx1">
                    <a:lumMod val="95000"/>
                    <a:lumOff val="5000"/>
                  </a:schemeClr>
                </a:solidFill>
                <a:latin typeface="Comic Sans MS" panose="030F0702030302020204" pitchFamily="66" charset="0"/>
              </a:rPr>
              <a:t>What features did they have to catch their prey?</a:t>
            </a:r>
          </a:p>
          <a:p>
            <a:pPr marL="285750" indent="-285750">
              <a:lnSpc>
                <a:spcPts val="1840"/>
              </a:lnSpc>
              <a:spcBef>
                <a:spcPts val="400"/>
              </a:spcBef>
              <a:buClr>
                <a:srgbClr val="286AA6"/>
              </a:buClr>
              <a:buFont typeface="Arial" panose="020B0604020202020204" pitchFamily="34" charset="0"/>
              <a:buChar char="•"/>
            </a:pPr>
            <a:r>
              <a:rPr lang="en-US" sz="1700" dirty="0">
                <a:solidFill>
                  <a:schemeClr val="tx1">
                    <a:lumMod val="95000"/>
                    <a:lumOff val="5000"/>
                  </a:schemeClr>
                </a:solidFill>
                <a:latin typeface="Comic Sans MS" panose="030F0702030302020204" pitchFamily="66" charset="0"/>
              </a:rPr>
              <a:t>What features did they have to defend themselves against predators?</a:t>
            </a:r>
          </a:p>
          <a:p>
            <a:pPr marL="285750" indent="-285750">
              <a:lnSpc>
                <a:spcPts val="1840"/>
              </a:lnSpc>
              <a:spcBef>
                <a:spcPts val="400"/>
              </a:spcBef>
              <a:buClr>
                <a:srgbClr val="286AA6"/>
              </a:buClr>
              <a:buFont typeface="Arial" panose="020B0604020202020204" pitchFamily="34" charset="0"/>
              <a:buChar char="•"/>
            </a:pPr>
            <a:r>
              <a:rPr lang="en-US" sz="1700" dirty="0">
                <a:solidFill>
                  <a:schemeClr val="tx1">
                    <a:lumMod val="95000"/>
                    <a:lumOff val="5000"/>
                  </a:schemeClr>
                </a:solidFill>
                <a:latin typeface="Comic Sans MS" panose="030F0702030302020204" pitchFamily="66" charset="0"/>
              </a:rPr>
              <a:t>Could they run fast? </a:t>
            </a:r>
          </a:p>
          <a:p>
            <a:pPr marL="285750" indent="-285750">
              <a:lnSpc>
                <a:spcPts val="1840"/>
              </a:lnSpc>
              <a:spcBef>
                <a:spcPts val="400"/>
              </a:spcBef>
              <a:buClr>
                <a:srgbClr val="286AA6"/>
              </a:buClr>
              <a:buFont typeface="Arial" panose="020B0604020202020204" pitchFamily="34" charset="0"/>
              <a:buChar char="•"/>
            </a:pPr>
            <a:r>
              <a:rPr lang="en-US" sz="1700" dirty="0">
                <a:solidFill>
                  <a:schemeClr val="tx1">
                    <a:lumMod val="95000"/>
                    <a:lumOff val="5000"/>
                  </a:schemeClr>
                </a:solidFill>
                <a:latin typeface="Comic Sans MS" panose="030F0702030302020204" pitchFamily="66" charset="0"/>
              </a:rPr>
              <a:t>Could they fly?</a:t>
            </a:r>
          </a:p>
          <a:p>
            <a:pPr marL="285750" indent="-285750">
              <a:lnSpc>
                <a:spcPts val="1840"/>
              </a:lnSpc>
              <a:spcBef>
                <a:spcPts val="400"/>
              </a:spcBef>
              <a:buClr>
                <a:srgbClr val="286AA6"/>
              </a:buClr>
              <a:buFont typeface="Arial" panose="020B0604020202020204" pitchFamily="34" charset="0"/>
              <a:buChar char="•"/>
            </a:pPr>
            <a:r>
              <a:rPr lang="en-US" sz="1700" dirty="0">
                <a:solidFill>
                  <a:schemeClr val="tx1">
                    <a:lumMod val="95000"/>
                    <a:lumOff val="5000"/>
                  </a:schemeClr>
                </a:solidFill>
                <a:latin typeface="Comic Sans MS" panose="030F0702030302020204" pitchFamily="66" charset="0"/>
              </a:rPr>
              <a:t>Were they cold blooded?</a:t>
            </a:r>
          </a:p>
          <a:p>
            <a:pPr marL="285750" indent="-285750">
              <a:lnSpc>
                <a:spcPts val="1840"/>
              </a:lnSpc>
              <a:spcBef>
                <a:spcPts val="400"/>
              </a:spcBef>
              <a:buClr>
                <a:srgbClr val="286AA6"/>
              </a:buClr>
              <a:buFont typeface="Arial" panose="020B0604020202020204" pitchFamily="34" charset="0"/>
              <a:buChar char="•"/>
            </a:pPr>
            <a:r>
              <a:rPr lang="en-US" sz="1700" dirty="0">
                <a:solidFill>
                  <a:schemeClr val="tx1">
                    <a:lumMod val="95000"/>
                    <a:lumOff val="5000"/>
                  </a:schemeClr>
                </a:solidFill>
                <a:latin typeface="Comic Sans MS" panose="030F0702030302020204" pitchFamily="66" charset="0"/>
              </a:rPr>
              <a:t>Their teeth tell us whether they were they carnivore, herbivores or omnivores.</a:t>
            </a:r>
          </a:p>
          <a:p>
            <a:pPr marL="285750" indent="-285750">
              <a:lnSpc>
                <a:spcPts val="1840"/>
              </a:lnSpc>
              <a:spcBef>
                <a:spcPts val="400"/>
              </a:spcBef>
              <a:buClr>
                <a:srgbClr val="286AA6"/>
              </a:buClr>
              <a:buFont typeface="Arial" panose="020B0604020202020204" pitchFamily="34" charset="0"/>
              <a:buChar char="•"/>
            </a:pPr>
            <a:r>
              <a:rPr lang="en-GB" sz="1700" dirty="0">
                <a:solidFill>
                  <a:schemeClr val="tx1">
                    <a:lumMod val="95000"/>
                    <a:lumOff val="5000"/>
                  </a:schemeClr>
                </a:solidFill>
                <a:latin typeface="Comic Sans MS" panose="030F0702030302020204" pitchFamily="66" charset="0"/>
              </a:rPr>
              <a:t>What food the animal may have eaten.</a:t>
            </a:r>
            <a:endParaRPr lang="en-US" sz="1700" dirty="0">
              <a:solidFill>
                <a:schemeClr val="tx1">
                  <a:lumMod val="95000"/>
                  <a:lumOff val="5000"/>
                </a:schemeClr>
              </a:solidFill>
              <a:latin typeface="Comic Sans MS" panose="030F0702030302020204" pitchFamily="66" charset="0"/>
            </a:endParaRPr>
          </a:p>
          <a:p>
            <a:pPr marL="285750" indent="-285750">
              <a:lnSpc>
                <a:spcPts val="1840"/>
              </a:lnSpc>
              <a:spcBef>
                <a:spcPts val="400"/>
              </a:spcBef>
              <a:buClr>
                <a:srgbClr val="286AA6"/>
              </a:buClr>
              <a:buFont typeface="Arial" panose="020B0604020202020204" pitchFamily="34" charset="0"/>
              <a:buChar char="•"/>
            </a:pPr>
            <a:r>
              <a:rPr lang="en-US" sz="1700" dirty="0">
                <a:solidFill>
                  <a:schemeClr val="tx1">
                    <a:lumMod val="95000"/>
                    <a:lumOff val="5000"/>
                  </a:schemeClr>
                </a:solidFill>
                <a:latin typeface="Comic Sans MS" panose="030F0702030302020204" pitchFamily="66" charset="0"/>
              </a:rPr>
              <a:t>We can examine fossils to see what the animal looked like. Some fossils even show us whether the dinosaur had feathers or scales!</a:t>
            </a:r>
            <a:endParaRPr lang="en-GB" sz="1700" dirty="0">
              <a:solidFill>
                <a:schemeClr val="tx1">
                  <a:lumMod val="95000"/>
                  <a:lumOff val="5000"/>
                </a:schemeClr>
              </a:solidFill>
              <a:latin typeface="Comic Sans MS" panose="030F0702030302020204" pitchFamily="66" charset="0"/>
            </a:endParaRPr>
          </a:p>
        </p:txBody>
      </p:sp>
      <p:pic>
        <p:nvPicPr>
          <p:cNvPr id="6" name="Picture 5" descr="A picture containing arthropod, old&#10;&#10;Description automatically generated">
            <a:extLst>
              <a:ext uri="{FF2B5EF4-FFF2-40B4-BE49-F238E27FC236}">
                <a16:creationId xmlns:a16="http://schemas.microsoft.com/office/drawing/2014/main" id="{5BD9059D-9EA6-F11B-F216-D8765610DB7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320" t="41504" r="737" b="25600"/>
          <a:stretch/>
        </p:blipFill>
        <p:spPr>
          <a:xfrm>
            <a:off x="1411006" y="3866558"/>
            <a:ext cx="8669866" cy="2229387"/>
          </a:xfrm>
          <a:prstGeom prst="rect">
            <a:avLst/>
          </a:prstGeom>
        </p:spPr>
      </p:pic>
    </p:spTree>
    <p:extLst>
      <p:ext uri="{BB962C8B-B14F-4D97-AF65-F5344CB8AC3E}">
        <p14:creationId xmlns:p14="http://schemas.microsoft.com/office/powerpoint/2010/main" val="1341167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1" name="TextBox 10">
            <a:extLst>
              <a:ext uri="{FF2B5EF4-FFF2-40B4-BE49-F238E27FC236}">
                <a16:creationId xmlns:a16="http://schemas.microsoft.com/office/drawing/2014/main" id="{7DB25FCD-8513-4DF2-81C3-08DAEC83009C}"/>
              </a:ext>
            </a:extLst>
          </p:cNvPr>
          <p:cNvSpPr txBox="1"/>
          <p:nvPr/>
        </p:nvSpPr>
        <p:spPr>
          <a:xfrm>
            <a:off x="1432449" y="4651923"/>
            <a:ext cx="9210989" cy="1461939"/>
          </a:xfrm>
          <a:prstGeom prst="rect">
            <a:avLst/>
          </a:prstGeom>
          <a:noFill/>
        </p:spPr>
        <p:txBody>
          <a:bodyPr wrap="square" lIns="0" tIns="0" rIns="0" bIns="0" rtlCol="0">
            <a:spAutoFit/>
          </a:bodyPr>
          <a:lstStyle/>
          <a:p>
            <a:pPr>
              <a:spcBef>
                <a:spcPts val="600"/>
              </a:spcBef>
            </a:pPr>
            <a:r>
              <a:rPr lang="en-GB" dirty="0">
                <a:solidFill>
                  <a:schemeClr val="tx1">
                    <a:lumMod val="95000"/>
                    <a:lumOff val="5000"/>
                  </a:schemeClr>
                </a:solidFill>
                <a:latin typeface="Comic Sans MS" panose="030F0702030302020204" pitchFamily="66" charset="0"/>
              </a:rPr>
              <a:t>Did you know that scientists believe that a group of dinosaurs called ‘theropods’, which include the Tyrannosaurus-rex, changed over millions of years to become the birds we see today! </a:t>
            </a:r>
          </a:p>
          <a:p>
            <a:pPr>
              <a:spcBef>
                <a:spcPts val="600"/>
              </a:spcBef>
            </a:pPr>
            <a:r>
              <a:rPr lang="en-GB" dirty="0">
                <a:solidFill>
                  <a:schemeClr val="tx1">
                    <a:lumMod val="95000"/>
                    <a:lumOff val="5000"/>
                  </a:schemeClr>
                </a:solidFill>
                <a:latin typeface="Comic Sans MS" panose="030F0702030302020204" pitchFamily="66" charset="0"/>
              </a:rPr>
              <a:t>Theropods changed from large, bipedal (two-legged) dinosaurs with teeth, to small, winged flying birds with beaks. </a:t>
            </a:r>
          </a:p>
        </p:txBody>
      </p:sp>
      <p:sp>
        <p:nvSpPr>
          <p:cNvPr id="9" name="TextBox 8">
            <a:extLst>
              <a:ext uri="{FF2B5EF4-FFF2-40B4-BE49-F238E27FC236}">
                <a16:creationId xmlns:a16="http://schemas.microsoft.com/office/drawing/2014/main" id="{433FE5D9-F319-402D-90B8-576795689031}"/>
              </a:ext>
            </a:extLst>
          </p:cNvPr>
          <p:cNvSpPr txBox="1"/>
          <p:nvPr/>
        </p:nvSpPr>
        <p:spPr>
          <a:xfrm>
            <a:off x="-32" y="662298"/>
            <a:ext cx="12192032" cy="800219"/>
          </a:xfrm>
          <a:prstGeom prst="rect">
            <a:avLst/>
          </a:prstGeom>
          <a:noFill/>
        </p:spPr>
        <p:txBody>
          <a:bodyPr wrap="square">
            <a:spAutoFit/>
          </a:bodyPr>
          <a:lstStyle/>
          <a:p>
            <a:pPr algn="ctr"/>
            <a:r>
              <a:rPr lang="en-GB" sz="2300" b="1" dirty="0">
                <a:solidFill>
                  <a:srgbClr val="286AA6"/>
                </a:solidFill>
                <a:latin typeface="Comic Sans MS" panose="030F0702030302020204" pitchFamily="66" charset="0"/>
              </a:rPr>
              <a:t>Studying and linking together fossils from different time periods </a:t>
            </a:r>
          </a:p>
          <a:p>
            <a:pPr algn="ctr"/>
            <a:r>
              <a:rPr lang="en-GB" sz="2300" b="1" dirty="0">
                <a:solidFill>
                  <a:srgbClr val="286AA6"/>
                </a:solidFill>
                <a:latin typeface="Comic Sans MS" panose="030F0702030302020204" pitchFamily="66" charset="0"/>
              </a:rPr>
              <a:t>helps show us how living things have changed over millions of years.</a:t>
            </a:r>
          </a:p>
        </p:txBody>
      </p:sp>
      <p:pic>
        <p:nvPicPr>
          <p:cNvPr id="8" name="Picture 7">
            <a:extLst>
              <a:ext uri="{FF2B5EF4-FFF2-40B4-BE49-F238E27FC236}">
                <a16:creationId xmlns:a16="http://schemas.microsoft.com/office/drawing/2014/main" id="{BE9264AF-F615-F49B-F04B-2926E35782E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3408" t="5869" r="13081" b="10977"/>
          <a:stretch/>
        </p:blipFill>
        <p:spPr>
          <a:xfrm>
            <a:off x="6374921" y="1683780"/>
            <a:ext cx="4405889" cy="2728800"/>
          </a:xfrm>
          <a:prstGeom prst="rect">
            <a:avLst/>
          </a:prstGeom>
        </p:spPr>
      </p:pic>
      <p:pic>
        <p:nvPicPr>
          <p:cNvPr id="12" name="Picture 11">
            <a:extLst>
              <a:ext uri="{FF2B5EF4-FFF2-40B4-BE49-F238E27FC236}">
                <a16:creationId xmlns:a16="http://schemas.microsoft.com/office/drawing/2014/main" id="{2834B051-7E65-AA9F-0379-5F639392E0C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7268" t="5997" r="5417" b="5095"/>
          <a:stretch/>
        </p:blipFill>
        <p:spPr>
          <a:xfrm>
            <a:off x="1431023" y="1683780"/>
            <a:ext cx="4240918" cy="2728800"/>
          </a:xfrm>
          <a:prstGeom prst="rect">
            <a:avLst/>
          </a:prstGeom>
        </p:spPr>
      </p:pic>
    </p:spTree>
    <p:extLst>
      <p:ext uri="{BB962C8B-B14F-4D97-AF65-F5344CB8AC3E}">
        <p14:creationId xmlns:p14="http://schemas.microsoft.com/office/powerpoint/2010/main" val="3203640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4" name="TextBox 13">
            <a:extLst>
              <a:ext uri="{FF2B5EF4-FFF2-40B4-BE49-F238E27FC236}">
                <a16:creationId xmlns:a16="http://schemas.microsoft.com/office/drawing/2014/main" id="{127960A0-5B3F-40F0-86A5-ABB6642783A8}"/>
              </a:ext>
            </a:extLst>
          </p:cNvPr>
          <p:cNvSpPr txBox="1"/>
          <p:nvPr/>
        </p:nvSpPr>
        <p:spPr>
          <a:xfrm>
            <a:off x="1416050" y="3883643"/>
            <a:ext cx="4389266" cy="2103140"/>
          </a:xfrm>
          <a:prstGeom prst="rect">
            <a:avLst/>
          </a:prstGeom>
          <a:noFill/>
        </p:spPr>
        <p:txBody>
          <a:bodyPr wrap="square" lIns="0" tIns="0" rIns="0" bIns="0" rtlCol="0">
            <a:spAutoFit/>
          </a:bodyPr>
          <a:lstStyle/>
          <a:p>
            <a:pPr>
              <a:lnSpc>
                <a:spcPts val="1940"/>
              </a:lnSpc>
              <a:spcBef>
                <a:spcPts val="600"/>
              </a:spcBef>
            </a:pPr>
            <a:r>
              <a:rPr lang="en-GB" sz="1700" dirty="0">
                <a:solidFill>
                  <a:schemeClr val="tx1">
                    <a:lumMod val="95000"/>
                    <a:lumOff val="5000"/>
                  </a:schemeClr>
                </a:solidFill>
                <a:effectLst/>
                <a:latin typeface="Comic Sans MS" panose="030F0702030302020204" pitchFamily="66" charset="0"/>
                <a:ea typeface="Times New Roman" panose="02020603050405020304" pitchFamily="18" charset="0"/>
                <a:cs typeface="Times New Roman" panose="02020603050405020304" pitchFamily="18" charset="0"/>
              </a:rPr>
              <a:t>Scientists have been able to track the evolutionary changes that made this possible using fossil records.</a:t>
            </a:r>
          </a:p>
          <a:p>
            <a:pPr>
              <a:lnSpc>
                <a:spcPts val="1940"/>
              </a:lnSpc>
              <a:spcBef>
                <a:spcPts val="600"/>
              </a:spcBef>
            </a:pPr>
            <a:r>
              <a:rPr lang="en-GB" sz="1700" dirty="0">
                <a:solidFill>
                  <a:schemeClr val="tx1">
                    <a:lumMod val="95000"/>
                    <a:lumOff val="5000"/>
                  </a:schemeClr>
                </a:solidFill>
                <a:latin typeface="Comic Sans MS" panose="030F0702030302020204" pitchFamily="66" charset="0"/>
                <a:ea typeface="Times New Roman" panose="02020603050405020304" pitchFamily="18" charset="0"/>
                <a:cs typeface="Times New Roman" panose="02020603050405020304" pitchFamily="18" charset="0"/>
              </a:rPr>
              <a:t>T</a:t>
            </a:r>
            <a:r>
              <a:rPr lang="en-GB" sz="1700" dirty="0">
                <a:solidFill>
                  <a:schemeClr val="tx1">
                    <a:lumMod val="95000"/>
                    <a:lumOff val="5000"/>
                  </a:schemeClr>
                </a:solidFill>
                <a:effectLst/>
                <a:latin typeface="Comic Sans MS" panose="030F0702030302020204" pitchFamily="66" charset="0"/>
                <a:ea typeface="Times New Roman" panose="02020603050405020304" pitchFamily="18" charset="0"/>
                <a:cs typeface="Times New Roman" panose="02020603050405020304" pitchFamily="18" charset="0"/>
              </a:rPr>
              <a:t>hey were able to track how their front limbs evolved into wings and how their tails shrunk. </a:t>
            </a:r>
          </a:p>
          <a:p>
            <a:pPr>
              <a:lnSpc>
                <a:spcPts val="1940"/>
              </a:lnSpc>
              <a:spcBef>
                <a:spcPts val="600"/>
              </a:spcBef>
            </a:pPr>
            <a:r>
              <a:rPr lang="en-GB" sz="1700" dirty="0">
                <a:solidFill>
                  <a:schemeClr val="tx1">
                    <a:lumMod val="95000"/>
                    <a:lumOff val="5000"/>
                  </a:schemeClr>
                </a:solidFill>
                <a:effectLst/>
                <a:latin typeface="Comic Sans MS" panose="030F0702030302020204" pitchFamily="66" charset="0"/>
                <a:ea typeface="Times New Roman" panose="02020603050405020304" pitchFamily="18" charset="0"/>
                <a:cs typeface="Times New Roman" panose="02020603050405020304" pitchFamily="18" charset="0"/>
              </a:rPr>
              <a:t>They also identified behaviours that could have led to flight. </a:t>
            </a:r>
          </a:p>
        </p:txBody>
      </p:sp>
      <p:sp>
        <p:nvSpPr>
          <p:cNvPr id="11" name="TextBox 10">
            <a:extLst>
              <a:ext uri="{FF2B5EF4-FFF2-40B4-BE49-F238E27FC236}">
                <a16:creationId xmlns:a16="http://schemas.microsoft.com/office/drawing/2014/main" id="{1DBFC097-167B-4345-926C-143520A0746E}"/>
              </a:ext>
            </a:extLst>
          </p:cNvPr>
          <p:cNvSpPr txBox="1"/>
          <p:nvPr/>
        </p:nvSpPr>
        <p:spPr>
          <a:xfrm>
            <a:off x="6384349" y="3869355"/>
            <a:ext cx="4390234" cy="1538883"/>
          </a:xfrm>
          <a:prstGeom prst="rect">
            <a:avLst/>
          </a:prstGeom>
          <a:noFill/>
        </p:spPr>
        <p:txBody>
          <a:bodyPr wrap="square" lIns="0" tIns="0" rIns="0" bIns="0">
            <a:spAutoFit/>
          </a:bodyPr>
          <a:lstStyle/>
          <a:p>
            <a:pPr>
              <a:lnSpc>
                <a:spcPts val="1940"/>
              </a:lnSpc>
              <a:spcBef>
                <a:spcPts val="600"/>
              </a:spcBef>
            </a:pPr>
            <a:r>
              <a:rPr lang="en-GB" sz="1700" dirty="0">
                <a:effectLst/>
                <a:latin typeface="Comic Sans MS" panose="030F0702030302020204" pitchFamily="66" charset="0"/>
                <a:ea typeface="Times New Roman" panose="02020603050405020304" pitchFamily="18" charset="0"/>
              </a:rPr>
              <a:t>They have found evidence that, like birds, some dinosaurs laid eggs and some even had feathers. </a:t>
            </a:r>
            <a:endParaRPr lang="en-GB" sz="1700" dirty="0">
              <a:effectLst/>
              <a:latin typeface="Comic Sans MS" panose="030F0702030302020204" pitchFamily="66" charset="0"/>
              <a:ea typeface="Calibri" panose="020F0502020204030204" pitchFamily="34" charset="0"/>
            </a:endParaRPr>
          </a:p>
          <a:p>
            <a:pPr>
              <a:lnSpc>
                <a:spcPts val="1940"/>
              </a:lnSpc>
              <a:spcBef>
                <a:spcPts val="600"/>
              </a:spcBef>
            </a:pPr>
            <a:r>
              <a:rPr lang="en-GB" sz="1700" dirty="0">
                <a:solidFill>
                  <a:schemeClr val="tx1">
                    <a:lumMod val="95000"/>
                    <a:lumOff val="5000"/>
                  </a:schemeClr>
                </a:solidFill>
                <a:effectLst/>
                <a:latin typeface="Comic Sans MS" panose="030F0702030302020204" pitchFamily="66" charset="0"/>
                <a:ea typeface="Times New Roman" panose="02020603050405020304" pitchFamily="18" charset="0"/>
                <a:cs typeface="Times New Roman" panose="02020603050405020304" pitchFamily="18" charset="0"/>
              </a:rPr>
              <a:t>There are stages in this evolutionary story that are missing. But as more discoveries are made the pieces are falling into place.</a:t>
            </a:r>
            <a:endParaRPr lang="en-GB" sz="1700" dirty="0">
              <a:solidFill>
                <a:schemeClr val="tx1">
                  <a:lumMod val="95000"/>
                  <a:lumOff val="5000"/>
                </a:schemeClr>
              </a:solidFill>
              <a:latin typeface="Comic Sans MS" panose="030F0702030302020204" pitchFamily="66" charset="0"/>
            </a:endParaRPr>
          </a:p>
        </p:txBody>
      </p:sp>
      <p:sp>
        <p:nvSpPr>
          <p:cNvPr id="19" name="TextBox 18">
            <a:extLst>
              <a:ext uri="{FF2B5EF4-FFF2-40B4-BE49-F238E27FC236}">
                <a16:creationId xmlns:a16="http://schemas.microsoft.com/office/drawing/2014/main" id="{7DB98E5E-6B9E-48BB-89D3-A5D80495141D}"/>
              </a:ext>
            </a:extLst>
          </p:cNvPr>
          <p:cNvSpPr txBox="1"/>
          <p:nvPr/>
        </p:nvSpPr>
        <p:spPr>
          <a:xfrm>
            <a:off x="1401672" y="823961"/>
            <a:ext cx="3916680" cy="243656"/>
          </a:xfrm>
          <a:prstGeom prst="rect">
            <a:avLst/>
          </a:prstGeom>
          <a:noFill/>
        </p:spPr>
        <p:txBody>
          <a:bodyPr wrap="square" lIns="0" tIns="0" rIns="0" bIns="0" rtlCol="0">
            <a:spAutoFit/>
          </a:bodyPr>
          <a:lstStyle/>
          <a:p>
            <a:pPr>
              <a:lnSpc>
                <a:spcPts val="1940"/>
              </a:lnSpc>
            </a:pPr>
            <a:r>
              <a:rPr lang="en-GB" b="1" dirty="0">
                <a:solidFill>
                  <a:schemeClr val="tx1">
                    <a:lumMod val="95000"/>
                    <a:lumOff val="5000"/>
                  </a:schemeClr>
                </a:solidFill>
                <a:effectLst/>
                <a:latin typeface="Comic Sans MS" panose="030F0702030302020204" pitchFamily="66" charset="0"/>
                <a:ea typeface="Times New Roman" panose="02020603050405020304" pitchFamily="18" charset="0"/>
                <a:cs typeface="Times New Roman" panose="02020603050405020304" pitchFamily="18" charset="0"/>
              </a:rPr>
              <a:t>Archaeopteryx</a:t>
            </a:r>
            <a:endParaRPr lang="en-GB" b="1" dirty="0">
              <a:solidFill>
                <a:schemeClr val="tx1">
                  <a:lumMod val="95000"/>
                  <a:lumOff val="5000"/>
                </a:schemeClr>
              </a:solidFill>
              <a:latin typeface="Comic Sans MS" panose="030F0702030302020204" pitchFamily="66" charset="0"/>
            </a:endParaRPr>
          </a:p>
        </p:txBody>
      </p:sp>
      <p:sp>
        <p:nvSpPr>
          <p:cNvPr id="20" name="TextBox 19">
            <a:extLst>
              <a:ext uri="{FF2B5EF4-FFF2-40B4-BE49-F238E27FC236}">
                <a16:creationId xmlns:a16="http://schemas.microsoft.com/office/drawing/2014/main" id="{4D8133F2-BF64-44AD-9A55-771708A298FE}"/>
              </a:ext>
            </a:extLst>
          </p:cNvPr>
          <p:cNvSpPr txBox="1"/>
          <p:nvPr/>
        </p:nvSpPr>
        <p:spPr>
          <a:xfrm>
            <a:off x="6370061" y="823961"/>
            <a:ext cx="3916680" cy="243656"/>
          </a:xfrm>
          <a:prstGeom prst="rect">
            <a:avLst/>
          </a:prstGeom>
          <a:noFill/>
        </p:spPr>
        <p:txBody>
          <a:bodyPr wrap="square" lIns="0" tIns="0" rIns="0" bIns="0" rtlCol="0">
            <a:spAutoFit/>
          </a:bodyPr>
          <a:lstStyle/>
          <a:p>
            <a:pPr>
              <a:lnSpc>
                <a:spcPts val="1940"/>
              </a:lnSpc>
            </a:pPr>
            <a:r>
              <a:rPr lang="en-GB" b="1" dirty="0">
                <a:solidFill>
                  <a:schemeClr val="tx1">
                    <a:lumMod val="95000"/>
                    <a:lumOff val="5000"/>
                  </a:schemeClr>
                </a:solidFill>
                <a:latin typeface="Comic Sans MS" panose="030F0702030302020204" pitchFamily="66" charset="0"/>
                <a:cs typeface="Times New Roman" panose="02020603050405020304" pitchFamily="18" charset="0"/>
              </a:rPr>
              <a:t>Fossil dinosaur egg</a:t>
            </a:r>
            <a:endParaRPr lang="en-GB" b="1" dirty="0">
              <a:solidFill>
                <a:schemeClr val="tx1">
                  <a:lumMod val="95000"/>
                  <a:lumOff val="5000"/>
                </a:schemeClr>
              </a:solidFill>
              <a:latin typeface="Comic Sans MS" panose="030F0702030302020204" pitchFamily="66" charset="0"/>
            </a:endParaRPr>
          </a:p>
        </p:txBody>
      </p:sp>
      <p:pic>
        <p:nvPicPr>
          <p:cNvPr id="9" name="Picture 8">
            <a:extLst>
              <a:ext uri="{FF2B5EF4-FFF2-40B4-BE49-F238E27FC236}">
                <a16:creationId xmlns:a16="http://schemas.microsoft.com/office/drawing/2014/main" id="{5E9DE32B-E0A6-8035-6EC4-26055096CA9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123" b="25068"/>
          <a:stretch/>
        </p:blipFill>
        <p:spPr>
          <a:xfrm>
            <a:off x="1416050" y="1182437"/>
            <a:ext cx="4405889" cy="2542738"/>
          </a:xfrm>
          <a:prstGeom prst="rect">
            <a:avLst/>
          </a:prstGeom>
        </p:spPr>
      </p:pic>
      <p:pic>
        <p:nvPicPr>
          <p:cNvPr id="10" name="Picture 9">
            <a:extLst>
              <a:ext uri="{FF2B5EF4-FFF2-40B4-BE49-F238E27FC236}">
                <a16:creationId xmlns:a16="http://schemas.microsoft.com/office/drawing/2014/main" id="{7F0F428C-1ADF-7535-10B5-547D5819227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3255" r="3861" b="13229"/>
          <a:stretch/>
        </p:blipFill>
        <p:spPr>
          <a:xfrm>
            <a:off x="6370061" y="1182437"/>
            <a:ext cx="4405889" cy="2542738"/>
          </a:xfrm>
          <a:prstGeom prst="rect">
            <a:avLst/>
          </a:prstGeom>
        </p:spPr>
      </p:pic>
    </p:spTree>
    <p:extLst>
      <p:ext uri="{BB962C8B-B14F-4D97-AF65-F5344CB8AC3E}">
        <p14:creationId xmlns:p14="http://schemas.microsoft.com/office/powerpoint/2010/main" val="774845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4" name="Picture 3">
            <a:extLst>
              <a:ext uri="{FF2B5EF4-FFF2-40B4-BE49-F238E27FC236}">
                <a16:creationId xmlns:a16="http://schemas.microsoft.com/office/drawing/2014/main" id="{EDFF5AD9-0E49-4B77-A1A3-166C3B33328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202946" y="731487"/>
            <a:ext cx="5648699" cy="3771602"/>
          </a:xfrm>
          <a:prstGeom prst="rect">
            <a:avLst/>
          </a:prstGeom>
        </p:spPr>
      </p:pic>
      <p:sp>
        <p:nvSpPr>
          <p:cNvPr id="6" name="TextBox 5">
            <a:extLst>
              <a:ext uri="{FF2B5EF4-FFF2-40B4-BE49-F238E27FC236}">
                <a16:creationId xmlns:a16="http://schemas.microsoft.com/office/drawing/2014/main" id="{2BAAA6AD-DB16-3ACD-CBEB-F3ED149C194A}"/>
              </a:ext>
            </a:extLst>
          </p:cNvPr>
          <p:cNvSpPr txBox="1"/>
          <p:nvPr/>
        </p:nvSpPr>
        <p:spPr>
          <a:xfrm>
            <a:off x="1430572" y="4330394"/>
            <a:ext cx="9216043" cy="1231106"/>
          </a:xfrm>
          <a:prstGeom prst="rect">
            <a:avLst/>
          </a:prstGeom>
          <a:noFill/>
        </p:spPr>
        <p:txBody>
          <a:bodyPr wrap="square" lIns="0" tIns="0" rIns="0" bIns="0" rtlCol="0">
            <a:spAutoFit/>
          </a:bodyPr>
          <a:lstStyle/>
          <a:p>
            <a:pPr>
              <a:spcBef>
                <a:spcPts val="1200"/>
              </a:spcBef>
            </a:pPr>
            <a:r>
              <a:rPr lang="en-GB" sz="2000" dirty="0">
                <a:solidFill>
                  <a:schemeClr val="tx1">
                    <a:lumMod val="95000"/>
                    <a:lumOff val="5000"/>
                  </a:schemeClr>
                </a:solidFill>
                <a:latin typeface="Comic Sans MS" panose="030F0702030302020204" pitchFamily="66" charset="0"/>
              </a:rPr>
              <a:t>Scientists have found fossilised remains inside the poo. For example, bone fragments with teeth marks, remains of fish scale or bone, which tell us this dinosaur ate meat. Or seeds, leaves, pollen or bark, which tell us the dinosaur was a plant –eater. </a:t>
            </a:r>
          </a:p>
        </p:txBody>
      </p:sp>
      <p:sp>
        <p:nvSpPr>
          <p:cNvPr id="7" name="TextBox 6">
            <a:extLst>
              <a:ext uri="{FF2B5EF4-FFF2-40B4-BE49-F238E27FC236}">
                <a16:creationId xmlns:a16="http://schemas.microsoft.com/office/drawing/2014/main" id="{AB48D1C1-FB0C-CD1B-009A-7B27FEFD7F57}"/>
              </a:ext>
            </a:extLst>
          </p:cNvPr>
          <p:cNvSpPr txBox="1"/>
          <p:nvPr/>
        </p:nvSpPr>
        <p:spPr>
          <a:xfrm>
            <a:off x="7169686" y="1723867"/>
            <a:ext cx="3319403" cy="2077492"/>
          </a:xfrm>
          <a:prstGeom prst="rect">
            <a:avLst/>
          </a:prstGeom>
          <a:noFill/>
        </p:spPr>
        <p:txBody>
          <a:bodyPr wrap="square" lIns="0" tIns="0" rIns="0" bIns="0" rtlCol="0">
            <a:spAutoFit/>
          </a:bodyPr>
          <a:lstStyle/>
          <a:p>
            <a:pPr>
              <a:spcBef>
                <a:spcPts val="1800"/>
              </a:spcBef>
            </a:pPr>
            <a:r>
              <a:rPr lang="en-GB" sz="2000" dirty="0">
                <a:solidFill>
                  <a:schemeClr val="tx1">
                    <a:lumMod val="95000"/>
                    <a:lumOff val="5000"/>
                  </a:schemeClr>
                </a:solidFill>
                <a:latin typeface="Comic Sans MS" panose="030F0702030302020204" pitchFamily="66" charset="0"/>
              </a:rPr>
              <a:t>This is fossilised dinosaur poo! Or </a:t>
            </a:r>
            <a:r>
              <a:rPr lang="en-GB" sz="2000" b="1" dirty="0">
                <a:solidFill>
                  <a:schemeClr val="tx1">
                    <a:lumMod val="95000"/>
                    <a:lumOff val="5000"/>
                  </a:schemeClr>
                </a:solidFill>
                <a:latin typeface="Comic Sans MS" panose="030F0702030302020204" pitchFamily="66" charset="0"/>
              </a:rPr>
              <a:t>coprolite</a:t>
            </a:r>
            <a:r>
              <a:rPr lang="en-GB" sz="2000" dirty="0">
                <a:solidFill>
                  <a:schemeClr val="tx1">
                    <a:lumMod val="95000"/>
                    <a:lumOff val="5000"/>
                  </a:schemeClr>
                </a:solidFill>
                <a:latin typeface="Comic Sans MS" panose="030F0702030302020204" pitchFamily="66" charset="0"/>
              </a:rPr>
              <a:t>.</a:t>
            </a:r>
          </a:p>
          <a:p>
            <a:pPr>
              <a:spcBef>
                <a:spcPts val="1800"/>
              </a:spcBef>
            </a:pPr>
            <a:r>
              <a:rPr lang="en-GB" sz="2000" dirty="0">
                <a:solidFill>
                  <a:schemeClr val="tx1">
                    <a:lumMod val="95000"/>
                    <a:lumOff val="5000"/>
                  </a:schemeClr>
                </a:solidFill>
                <a:latin typeface="Comic Sans MS" panose="030F0702030302020204" pitchFamily="66" charset="0"/>
              </a:rPr>
              <a:t>Like teeth, coprolite can tell us whether the dinosaur was </a:t>
            </a:r>
            <a:r>
              <a:rPr lang="en-GB" sz="2000" b="1" dirty="0">
                <a:solidFill>
                  <a:schemeClr val="tx1">
                    <a:lumMod val="95000"/>
                    <a:lumOff val="5000"/>
                  </a:schemeClr>
                </a:solidFill>
                <a:latin typeface="Comic Sans MS" panose="030F0702030302020204" pitchFamily="66" charset="0"/>
              </a:rPr>
              <a:t>carnivore, herbivore or omnivore.</a:t>
            </a:r>
            <a:r>
              <a:rPr lang="en-GB" sz="2000" dirty="0">
                <a:solidFill>
                  <a:schemeClr val="tx1">
                    <a:lumMod val="95000"/>
                    <a:lumOff val="5000"/>
                  </a:schemeClr>
                </a:solidFill>
                <a:latin typeface="Comic Sans MS" panose="030F0702030302020204" pitchFamily="66" charset="0"/>
              </a:rPr>
              <a:t> </a:t>
            </a:r>
          </a:p>
        </p:txBody>
      </p:sp>
    </p:spTree>
    <p:extLst>
      <p:ext uri="{BB962C8B-B14F-4D97-AF65-F5344CB8AC3E}">
        <p14:creationId xmlns:p14="http://schemas.microsoft.com/office/powerpoint/2010/main" val="34468921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8" name="TextBox 17">
            <a:extLst>
              <a:ext uri="{FF2B5EF4-FFF2-40B4-BE49-F238E27FC236}">
                <a16:creationId xmlns:a16="http://schemas.microsoft.com/office/drawing/2014/main" id="{12A26F21-E4DA-450D-BE14-EEDDF34C053D}"/>
              </a:ext>
            </a:extLst>
          </p:cNvPr>
          <p:cNvSpPr txBox="1"/>
          <p:nvPr/>
        </p:nvSpPr>
        <p:spPr>
          <a:xfrm>
            <a:off x="7217328" y="1763938"/>
            <a:ext cx="3823855" cy="3400931"/>
          </a:xfrm>
          <a:prstGeom prst="rect">
            <a:avLst/>
          </a:prstGeom>
          <a:noFill/>
        </p:spPr>
        <p:txBody>
          <a:bodyPr wrap="square" rtlCol="0">
            <a:spAutoFit/>
          </a:bodyPr>
          <a:lstStyle/>
          <a:p>
            <a:pPr>
              <a:spcBef>
                <a:spcPts val="1200"/>
              </a:spcBef>
            </a:pPr>
            <a:r>
              <a:rPr lang="en-US" sz="2000" dirty="0">
                <a:solidFill>
                  <a:schemeClr val="tx1">
                    <a:lumMod val="95000"/>
                    <a:lumOff val="5000"/>
                  </a:schemeClr>
                </a:solidFill>
                <a:effectLst/>
                <a:latin typeface="Comic Sans MS" panose="030F0702030302020204" pitchFamily="66" charset="0"/>
                <a:ea typeface="Times New Roman" panose="02020603050405020304" pitchFamily="18" charset="0"/>
                <a:cs typeface="Times New Roman" panose="02020603050405020304" pitchFamily="18" charset="0"/>
              </a:rPr>
              <a:t>Plant fossils can tell us about the environment the dinosaurs lived in and the potential food sources available to herbivores and omnivores. </a:t>
            </a:r>
          </a:p>
          <a:p>
            <a:pPr>
              <a:spcBef>
                <a:spcPts val="1800"/>
              </a:spcBef>
            </a:pPr>
            <a:r>
              <a:rPr lang="en-US" sz="2000" dirty="0">
                <a:solidFill>
                  <a:schemeClr val="tx1">
                    <a:lumMod val="95000"/>
                    <a:lumOff val="5000"/>
                  </a:schemeClr>
                </a:solidFill>
                <a:effectLst/>
                <a:latin typeface="Comic Sans MS" panose="030F0702030302020204" pitchFamily="66" charset="0"/>
                <a:ea typeface="Times New Roman" panose="02020603050405020304" pitchFamily="18" charset="0"/>
                <a:cs typeface="Times New Roman" panose="02020603050405020304" pitchFamily="18" charset="0"/>
              </a:rPr>
              <a:t>Plant fossils can also tell us about significant changes to plant life which would have influenced the survival of</a:t>
            </a:r>
          </a:p>
          <a:p>
            <a:r>
              <a:rPr lang="en-US" sz="2000" dirty="0">
                <a:solidFill>
                  <a:schemeClr val="tx1">
                    <a:lumMod val="95000"/>
                    <a:lumOff val="5000"/>
                  </a:schemeClr>
                </a:solidFill>
                <a:effectLst/>
                <a:latin typeface="Comic Sans MS" panose="030F0702030302020204" pitchFamily="66" charset="0"/>
                <a:ea typeface="Times New Roman" panose="02020603050405020304" pitchFamily="18" charset="0"/>
                <a:cs typeface="Times New Roman" panose="02020603050405020304" pitchFamily="18" charset="0"/>
              </a:rPr>
              <a:t>the dinosaurs.</a:t>
            </a:r>
            <a:endParaRPr lang="en-GB" sz="2000" dirty="0">
              <a:solidFill>
                <a:schemeClr val="tx1">
                  <a:lumMod val="95000"/>
                  <a:lumOff val="5000"/>
                </a:schemeClr>
              </a:solidFill>
              <a:latin typeface="Comic Sans MS" panose="030F0702030302020204" pitchFamily="66" charset="0"/>
            </a:endParaRPr>
          </a:p>
        </p:txBody>
      </p:sp>
      <p:pic>
        <p:nvPicPr>
          <p:cNvPr id="3" name="Picture 2" descr="A close-up of a sculpture&#10;&#10;Description automatically generated with low confidence">
            <a:extLst>
              <a:ext uri="{FF2B5EF4-FFF2-40B4-BE49-F238E27FC236}">
                <a16:creationId xmlns:a16="http://schemas.microsoft.com/office/drawing/2014/main" id="{2C606D68-EB37-E367-DE09-ACA0DFF41D5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996" r="-3892"/>
          <a:stretch/>
        </p:blipFill>
        <p:spPr>
          <a:xfrm rot="16200000">
            <a:off x="2064147" y="630520"/>
            <a:ext cx="4035350" cy="5667768"/>
          </a:xfrm>
          <a:prstGeom prst="rect">
            <a:avLst/>
          </a:prstGeom>
        </p:spPr>
      </p:pic>
    </p:spTree>
    <p:extLst>
      <p:ext uri="{BB962C8B-B14F-4D97-AF65-F5344CB8AC3E}">
        <p14:creationId xmlns:p14="http://schemas.microsoft.com/office/powerpoint/2010/main" val="42918530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4" name="TextBox 13">
            <a:extLst>
              <a:ext uri="{FF2B5EF4-FFF2-40B4-BE49-F238E27FC236}">
                <a16:creationId xmlns:a16="http://schemas.microsoft.com/office/drawing/2014/main" id="{127960A0-5B3F-40F0-86A5-ABB6642783A8}"/>
              </a:ext>
            </a:extLst>
          </p:cNvPr>
          <p:cNvSpPr txBox="1"/>
          <p:nvPr/>
        </p:nvSpPr>
        <p:spPr>
          <a:xfrm>
            <a:off x="7772318" y="1298522"/>
            <a:ext cx="3282657" cy="4268842"/>
          </a:xfrm>
          <a:prstGeom prst="rect">
            <a:avLst/>
          </a:prstGeom>
          <a:noFill/>
        </p:spPr>
        <p:txBody>
          <a:bodyPr wrap="square" rtlCol="0" anchor="ctr" anchorCtr="0">
            <a:noAutofit/>
          </a:bodyPr>
          <a:lstStyle/>
          <a:p>
            <a:pPr>
              <a:lnSpc>
                <a:spcPts val="2080"/>
              </a:lnSpc>
              <a:spcBef>
                <a:spcPts val="1200"/>
              </a:spcBef>
            </a:pPr>
            <a:r>
              <a:rPr lang="en-US" sz="1900" dirty="0">
                <a:solidFill>
                  <a:schemeClr val="tx1">
                    <a:lumMod val="95000"/>
                    <a:lumOff val="5000"/>
                  </a:schemeClr>
                </a:solidFill>
                <a:latin typeface="Comic Sans MS" panose="030F0702030302020204" pitchFamily="66" charset="0"/>
              </a:rPr>
              <a:t>Fossil records show us that some creatures are now extinct.</a:t>
            </a:r>
          </a:p>
          <a:p>
            <a:pPr>
              <a:lnSpc>
                <a:spcPts val="2080"/>
              </a:lnSpc>
              <a:spcBef>
                <a:spcPts val="1200"/>
              </a:spcBef>
            </a:pPr>
            <a:r>
              <a:rPr lang="en-GB" sz="1900" dirty="0">
                <a:solidFill>
                  <a:schemeClr val="tx1">
                    <a:lumMod val="95000"/>
                    <a:lumOff val="5000"/>
                  </a:schemeClr>
                </a:solidFill>
                <a:latin typeface="Comic Sans MS" panose="030F0702030302020204" pitchFamily="66" charset="0"/>
              </a:rPr>
              <a:t>They lived millions of years ago but did not survive and are not around today. </a:t>
            </a:r>
          </a:p>
          <a:p>
            <a:pPr>
              <a:lnSpc>
                <a:spcPts val="2080"/>
              </a:lnSpc>
              <a:spcBef>
                <a:spcPts val="1200"/>
              </a:spcBef>
            </a:pPr>
            <a:r>
              <a:rPr lang="en-GB" sz="1900" b="1" dirty="0">
                <a:solidFill>
                  <a:schemeClr val="tx1">
                    <a:lumMod val="95000"/>
                    <a:lumOff val="5000"/>
                  </a:schemeClr>
                </a:solidFill>
                <a:latin typeface="Comic Sans MS" panose="030F0702030302020204" pitchFamily="66" charset="0"/>
              </a:rPr>
              <a:t>Why?</a:t>
            </a:r>
          </a:p>
          <a:p>
            <a:pPr>
              <a:lnSpc>
                <a:spcPts val="2080"/>
              </a:lnSpc>
              <a:spcBef>
                <a:spcPts val="1200"/>
              </a:spcBef>
            </a:pPr>
            <a:r>
              <a:rPr lang="en-US" sz="1900" dirty="0">
                <a:solidFill>
                  <a:schemeClr val="tx1">
                    <a:lumMod val="95000"/>
                    <a:lumOff val="5000"/>
                  </a:schemeClr>
                </a:solidFill>
                <a:effectLst/>
                <a:latin typeface="Comic Sans MS" panose="030F0702030302020204" pitchFamily="66" charset="0"/>
                <a:ea typeface="Times New Roman" panose="02020603050405020304" pitchFamily="18" charset="0"/>
                <a:cs typeface="Times New Roman" panose="02020603050405020304" pitchFamily="18" charset="0"/>
              </a:rPr>
              <a:t>Scientists think a huge asteroid hit the earth</a:t>
            </a:r>
            <a:r>
              <a:rPr lang="en-US" sz="1900" dirty="0">
                <a:solidFill>
                  <a:schemeClr val="tx1">
                    <a:lumMod val="95000"/>
                    <a:lumOff val="5000"/>
                  </a:schemeClr>
                </a:solidFill>
                <a:latin typeface="Comic Sans MS" panose="030F0702030302020204" pitchFamily="66" charset="0"/>
                <a:ea typeface="Times New Roman" panose="02020603050405020304" pitchFamily="18" charset="0"/>
                <a:cs typeface="Times New Roman" panose="02020603050405020304" pitchFamily="18" charset="0"/>
              </a:rPr>
              <a:t>. </a:t>
            </a:r>
          </a:p>
          <a:p>
            <a:pPr>
              <a:lnSpc>
                <a:spcPts val="2080"/>
              </a:lnSpc>
              <a:spcBef>
                <a:spcPts val="1200"/>
              </a:spcBef>
            </a:pPr>
            <a:r>
              <a:rPr lang="en-US" sz="1900" dirty="0">
                <a:solidFill>
                  <a:schemeClr val="tx1">
                    <a:lumMod val="95000"/>
                    <a:lumOff val="5000"/>
                  </a:schemeClr>
                </a:solidFill>
                <a:latin typeface="Comic Sans MS" panose="030F0702030302020204" pitchFamily="66" charset="0"/>
                <a:ea typeface="Times New Roman" panose="02020603050405020304" pitchFamily="18" charset="0"/>
                <a:cs typeface="Times New Roman" panose="02020603050405020304" pitchFamily="18" charset="0"/>
              </a:rPr>
              <a:t>T</a:t>
            </a:r>
            <a:r>
              <a:rPr lang="en-US" sz="1900" dirty="0">
                <a:solidFill>
                  <a:schemeClr val="tx1">
                    <a:lumMod val="95000"/>
                    <a:lumOff val="5000"/>
                  </a:schemeClr>
                </a:solidFill>
                <a:effectLst/>
                <a:latin typeface="Comic Sans MS" panose="030F0702030302020204" pitchFamily="66" charset="0"/>
                <a:ea typeface="Times New Roman" panose="02020603050405020304" pitchFamily="18" charset="0"/>
                <a:cs typeface="Times New Roman" panose="02020603050405020304" pitchFamily="18" charset="0"/>
              </a:rPr>
              <a:t>he blast sent out a heatwave and sent soot out around the world. </a:t>
            </a:r>
            <a:endParaRPr lang="en-GB" sz="1900" dirty="0">
              <a:solidFill>
                <a:schemeClr val="tx1">
                  <a:lumMod val="95000"/>
                  <a:lumOff val="5000"/>
                </a:schemeClr>
              </a:solidFill>
              <a:latin typeface="Comic Sans MS" panose="030F0702030302020204" pitchFamily="66" charset="0"/>
            </a:endParaRPr>
          </a:p>
        </p:txBody>
      </p:sp>
      <p:pic>
        <p:nvPicPr>
          <p:cNvPr id="9" name="Picture 8">
            <a:extLst>
              <a:ext uri="{FF2B5EF4-FFF2-40B4-BE49-F238E27FC236}">
                <a16:creationId xmlns:a16="http://schemas.microsoft.com/office/drawing/2014/main" id="{E1399F43-5737-D3DC-4D47-342054AD38A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8468"/>
          <a:stretch/>
        </p:blipFill>
        <p:spPr>
          <a:xfrm>
            <a:off x="1163638" y="1484313"/>
            <a:ext cx="6300787" cy="3852862"/>
          </a:xfrm>
          <a:prstGeom prst="rect">
            <a:avLst/>
          </a:prstGeom>
        </p:spPr>
      </p:pic>
      <p:pic>
        <p:nvPicPr>
          <p:cNvPr id="8" name="Picture 7">
            <a:extLst>
              <a:ext uri="{FF2B5EF4-FFF2-40B4-BE49-F238E27FC236}">
                <a16:creationId xmlns:a16="http://schemas.microsoft.com/office/drawing/2014/main" id="{DE1D06D3-E66E-EED0-CAF4-174D4AFAA05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18468"/>
          <a:stretch/>
        </p:blipFill>
        <p:spPr>
          <a:xfrm>
            <a:off x="1163638" y="1484313"/>
            <a:ext cx="6300787" cy="3852862"/>
          </a:xfrm>
          <a:prstGeom prst="rect">
            <a:avLst/>
          </a:prstGeom>
        </p:spPr>
      </p:pic>
    </p:spTree>
    <p:extLst>
      <p:ext uri="{BB962C8B-B14F-4D97-AF65-F5344CB8AC3E}">
        <p14:creationId xmlns:p14="http://schemas.microsoft.com/office/powerpoint/2010/main" val="1238665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3" end="3"/>
                                            </p:txEl>
                                          </p:spTgt>
                                        </p:tgtEl>
                                        <p:attrNameLst>
                                          <p:attrName>style.visibility</p:attrName>
                                        </p:attrNameLst>
                                      </p:cBhvr>
                                      <p:to>
                                        <p:strVal val="visible"/>
                                      </p:to>
                                    </p:set>
                                  </p:childTnLst>
                                </p:cTn>
                              </p:par>
                              <p:par>
                                <p:cTn id="15" presetID="22" presetClass="entr" presetSubtype="8"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2000"/>
                                        <p:tgtEl>
                                          <p:spTgt spid="8"/>
                                        </p:tgtEl>
                                      </p:cBhvr>
                                    </p:animEffect>
                                  </p:childTnLst>
                                  <p:subTnLst>
                                    <p:audio>
                                      <p:cMediaNode>
                                        <p:cTn display="0" masterRel="sameClick">
                                          <p:stCondLst>
                                            <p:cond evt="begin" delay="0">
                                              <p:tn val="15"/>
                                            </p:cond>
                                          </p:stCondLst>
                                          <p:endCondLst>
                                            <p:cond evt="onStopAudio" delay="0">
                                              <p:tgtEl>
                                                <p:sldTgt/>
                                              </p:tgtEl>
                                            </p:cond>
                                          </p:endCondLst>
                                        </p:cTn>
                                        <p:tgtEl>
                                          <p:sndTgt r:embed="rId3" name="explode.wav"/>
                                        </p:tgtEl>
                                      </p:cMediaNode>
                                    </p:audio>
                                  </p:sub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B6257ED3-3F43-314B-841A-1A1DD8584550}"/>
              </a:ext>
            </a:extLst>
          </p:cNvPr>
          <p:cNvSpPr txBox="1">
            <a:spLocks/>
          </p:cNvSpPr>
          <p:nvPr/>
        </p:nvSpPr>
        <p:spPr>
          <a:xfrm>
            <a:off x="29618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
        <p:nvSpPr>
          <p:cNvPr id="10" name="Subtitle 2">
            <a:extLst>
              <a:ext uri="{FF2B5EF4-FFF2-40B4-BE49-F238E27FC236}">
                <a16:creationId xmlns:a16="http://schemas.microsoft.com/office/drawing/2014/main" id="{4EB915F7-C9E7-6746-A5BB-5159F0BD7DC3}"/>
              </a:ext>
            </a:extLst>
          </p:cNvPr>
          <p:cNvSpPr txBox="1">
            <a:spLocks/>
          </p:cNvSpPr>
          <p:nvPr/>
        </p:nvSpPr>
        <p:spPr>
          <a:xfrm>
            <a:off x="0" y="831422"/>
            <a:ext cx="12192000" cy="9453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286AA7"/>
                </a:solidFill>
                <a:latin typeface="Comic Sans MS" panose="030F0702030302020204" pitchFamily="66" charset="0"/>
                <a:cs typeface="Arial" panose="020B0604020202020204" pitchFamily="34" charset="0"/>
              </a:rPr>
              <a:t>Evolution &amp; Inheritance: Lesson 6</a:t>
            </a:r>
            <a:br>
              <a:rPr lang="en-US" sz="3000" b="1" dirty="0">
                <a:solidFill>
                  <a:srgbClr val="286AA7"/>
                </a:solidFill>
                <a:latin typeface="Comic Sans MS" panose="030F0902030302020204" pitchFamily="66" charset="0"/>
                <a:cs typeface="Arial" panose="020B0604020202020204" pitchFamily="34" charset="0"/>
              </a:rPr>
            </a:br>
            <a:r>
              <a:rPr lang="en-US" sz="3000" b="1" dirty="0">
                <a:solidFill>
                  <a:srgbClr val="286AA7"/>
                </a:solidFill>
                <a:latin typeface="Comic Sans MS" panose="030F0902030302020204" pitchFamily="66" charset="0"/>
                <a:cs typeface="Arial" panose="020B0604020202020204" pitchFamily="34" charset="0"/>
              </a:rPr>
              <a:t> Learning aims</a:t>
            </a:r>
          </a:p>
        </p:txBody>
      </p:sp>
      <p:sp>
        <p:nvSpPr>
          <p:cNvPr id="14" name="TextBox 13">
            <a:extLst>
              <a:ext uri="{FF2B5EF4-FFF2-40B4-BE49-F238E27FC236}">
                <a16:creationId xmlns:a16="http://schemas.microsoft.com/office/drawing/2014/main" id="{5A88164A-1E0D-C748-BFC0-DC37CD6384D6}"/>
              </a:ext>
            </a:extLst>
          </p:cNvPr>
          <p:cNvSpPr txBox="1"/>
          <p:nvPr/>
        </p:nvSpPr>
        <p:spPr>
          <a:xfrm>
            <a:off x="6600612" y="2346439"/>
            <a:ext cx="3974623" cy="2927035"/>
          </a:xfrm>
          <a:prstGeom prst="rect">
            <a:avLst/>
          </a:prstGeom>
          <a:noFill/>
        </p:spPr>
        <p:txBody>
          <a:bodyPr wrap="square" lIns="0" tIns="0" rIns="0" bIns="0" rtlCol="0" anchor="ctr" anchorCtr="0">
            <a:noAutofit/>
          </a:bodyPr>
          <a:lstStyle/>
          <a:p>
            <a:pPr>
              <a:spcBef>
                <a:spcPts val="1500"/>
              </a:spcBef>
            </a:pPr>
            <a:r>
              <a:rPr lang="en-GB" sz="2100" dirty="0">
                <a:solidFill>
                  <a:schemeClr val="tx1">
                    <a:lumMod val="95000"/>
                    <a:lumOff val="5000"/>
                  </a:schemeClr>
                </a:solidFill>
                <a:latin typeface="Comic Sans MS" panose="030F0702030302020204" pitchFamily="66" charset="0"/>
              </a:rPr>
              <a:t>How living things have changed over millions of years.</a:t>
            </a:r>
          </a:p>
          <a:p>
            <a:pPr>
              <a:spcBef>
                <a:spcPts val="1500"/>
              </a:spcBef>
            </a:pPr>
            <a:r>
              <a:rPr lang="en-GB" sz="2100" dirty="0">
                <a:solidFill>
                  <a:schemeClr val="tx1">
                    <a:lumMod val="95000"/>
                    <a:lumOff val="5000"/>
                  </a:schemeClr>
                </a:solidFill>
                <a:latin typeface="Comic Sans MS" panose="030F0702030302020204" pitchFamily="66" charset="0"/>
              </a:rPr>
              <a:t>How fossils have allowed us to discover this.</a:t>
            </a:r>
          </a:p>
          <a:p>
            <a:pPr>
              <a:spcBef>
                <a:spcPts val="1500"/>
              </a:spcBef>
            </a:pPr>
            <a:r>
              <a:rPr lang="en-GB" sz="2100" dirty="0">
                <a:solidFill>
                  <a:schemeClr val="tx1">
                    <a:lumMod val="95000"/>
                    <a:lumOff val="5000"/>
                  </a:schemeClr>
                </a:solidFill>
                <a:latin typeface="Comic Sans MS" panose="030F0702030302020204" pitchFamily="66" charset="0"/>
              </a:rPr>
              <a:t>The scientists who study fossils and the natural history of life on Earth.</a:t>
            </a:r>
          </a:p>
        </p:txBody>
      </p:sp>
      <p:pic>
        <p:nvPicPr>
          <p:cNvPr id="12" name="Picture 11" descr="A close-up of a spider&#10;&#10;Description automatically generated with low confidence">
            <a:extLst>
              <a:ext uri="{FF2B5EF4-FFF2-40B4-BE49-F238E27FC236}">
                <a16:creationId xmlns:a16="http://schemas.microsoft.com/office/drawing/2014/main" id="{6255D731-E12F-2544-95A5-EFED7584D36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7869" r="1391" b="2327"/>
          <a:stretch/>
        </p:blipFill>
        <p:spPr>
          <a:xfrm>
            <a:off x="1565712" y="2143401"/>
            <a:ext cx="4649141" cy="3333111"/>
          </a:xfrm>
          <a:prstGeom prst="rect">
            <a:avLst/>
          </a:prstGeom>
        </p:spPr>
      </p:pic>
      <p:pic>
        <p:nvPicPr>
          <p:cNvPr id="8" name="Picture 7" descr="A picture containing text, clipart&#10;&#10;Description automatically generated">
            <a:extLst>
              <a:ext uri="{FF2B5EF4-FFF2-40B4-BE49-F238E27FC236}">
                <a16:creationId xmlns:a16="http://schemas.microsoft.com/office/drawing/2014/main" id="{BB84DD50-FC94-F1CC-8349-85651816BE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3" name="TextBox 12">
            <a:extLst>
              <a:ext uri="{FF2B5EF4-FFF2-40B4-BE49-F238E27FC236}">
                <a16:creationId xmlns:a16="http://schemas.microsoft.com/office/drawing/2014/main" id="{D1837D0E-45D4-3401-47D5-190139CAFA9B}"/>
              </a:ext>
            </a:extLst>
          </p:cNvPr>
          <p:cNvSpPr txBox="1"/>
          <p:nvPr/>
        </p:nvSpPr>
        <p:spPr>
          <a:xfrm>
            <a:off x="504992" y="5916435"/>
            <a:ext cx="9495352" cy="461665"/>
          </a:xfrm>
          <a:prstGeom prst="rect">
            <a:avLst/>
          </a:prstGeom>
          <a:noFill/>
        </p:spPr>
        <p:txBody>
          <a:bodyPr wrap="square" rtlCol="0">
            <a:spAutoFit/>
          </a:bodyPr>
          <a:lstStyle/>
          <a:p>
            <a:r>
              <a:rPr lang="en-GB" sz="1200" b="1" dirty="0">
                <a:solidFill>
                  <a:srgbClr val="286AA7"/>
                </a:solidFill>
                <a:latin typeface="Arial" panose="020B0604020202020204" pitchFamily="34" charset="0"/>
                <a:cs typeface="Arial" panose="020B0604020202020204" pitchFamily="34" charset="0"/>
              </a:rPr>
              <a:t>Curriculum link: </a:t>
            </a:r>
            <a:r>
              <a:rPr lang="en-GB" sz="1200" dirty="0">
                <a:solidFill>
                  <a:srgbClr val="286AA7"/>
                </a:solidFill>
                <a:latin typeface="Arial" panose="020B0604020202020204" pitchFamily="34" charset="0"/>
                <a:ea typeface="Times New Roman" panose="02020603050405020304" pitchFamily="18" charset="0"/>
                <a:cs typeface="Arial" panose="020B0604020202020204" pitchFamily="34" charset="0"/>
              </a:rPr>
              <a:t>recognise that living things have changed over time and that fossils provide information about living things that inhabited the Earth millions of years ago.</a:t>
            </a:r>
            <a:endParaRPr lang="en-GB" sz="1200" dirty="0">
              <a:solidFill>
                <a:srgbClr val="286AA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64815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4" name="TextBox 13">
            <a:extLst>
              <a:ext uri="{FF2B5EF4-FFF2-40B4-BE49-F238E27FC236}">
                <a16:creationId xmlns:a16="http://schemas.microsoft.com/office/drawing/2014/main" id="{127960A0-5B3F-40F0-86A5-ABB6642783A8}"/>
              </a:ext>
            </a:extLst>
          </p:cNvPr>
          <p:cNvSpPr txBox="1"/>
          <p:nvPr/>
        </p:nvSpPr>
        <p:spPr>
          <a:xfrm>
            <a:off x="7859685" y="1205095"/>
            <a:ext cx="3113116" cy="3846648"/>
          </a:xfrm>
          <a:prstGeom prst="rect">
            <a:avLst/>
          </a:prstGeom>
          <a:noFill/>
        </p:spPr>
        <p:txBody>
          <a:bodyPr wrap="square" lIns="0" tIns="0" rIns="0" bIns="0" rtlCol="0" anchor="ctr" anchorCtr="0">
            <a:noAutofit/>
          </a:bodyPr>
          <a:lstStyle/>
          <a:p>
            <a:pPr>
              <a:lnSpc>
                <a:spcPts val="2260"/>
              </a:lnSpc>
              <a:spcBef>
                <a:spcPts val="1000"/>
              </a:spcBef>
            </a:pPr>
            <a:r>
              <a:rPr lang="en-US" dirty="0">
                <a:solidFill>
                  <a:schemeClr val="tx1">
                    <a:lumMod val="95000"/>
                    <a:lumOff val="5000"/>
                  </a:schemeClr>
                </a:solidFill>
                <a:effectLst/>
                <a:latin typeface="Comic Sans MS" panose="030F0702030302020204" pitchFamily="66" charset="0"/>
                <a:ea typeface="Times New Roman" panose="02020603050405020304" pitchFamily="18" charset="0"/>
                <a:cs typeface="Times New Roman" panose="02020603050405020304" pitchFamily="18" charset="0"/>
              </a:rPr>
              <a:t>This reduced the amount</a:t>
            </a:r>
          </a:p>
          <a:p>
            <a:pPr>
              <a:lnSpc>
                <a:spcPts val="2260"/>
              </a:lnSpc>
            </a:pPr>
            <a:r>
              <a:rPr lang="en-US" dirty="0">
                <a:solidFill>
                  <a:schemeClr val="tx1">
                    <a:lumMod val="95000"/>
                    <a:lumOff val="5000"/>
                  </a:schemeClr>
                </a:solidFill>
                <a:effectLst/>
                <a:latin typeface="Comic Sans MS" panose="030F0702030302020204" pitchFamily="66" charset="0"/>
                <a:ea typeface="Times New Roman" panose="02020603050405020304" pitchFamily="18" charset="0"/>
                <a:cs typeface="Times New Roman" panose="02020603050405020304" pitchFamily="18" charset="0"/>
              </a:rPr>
              <a:t>of light which affected</a:t>
            </a:r>
          </a:p>
          <a:p>
            <a:pPr>
              <a:lnSpc>
                <a:spcPts val="2260"/>
              </a:lnSpc>
            </a:pPr>
            <a:r>
              <a:rPr lang="en-US" dirty="0">
                <a:solidFill>
                  <a:schemeClr val="tx1">
                    <a:lumMod val="95000"/>
                    <a:lumOff val="5000"/>
                  </a:schemeClr>
                </a:solidFill>
                <a:effectLst/>
                <a:latin typeface="Comic Sans MS" panose="030F0702030302020204" pitchFamily="66" charset="0"/>
                <a:ea typeface="Times New Roman" panose="02020603050405020304" pitchFamily="18" charset="0"/>
                <a:cs typeface="Times New Roman" panose="02020603050405020304" pitchFamily="18" charset="0"/>
              </a:rPr>
              <a:t>plant life. </a:t>
            </a:r>
          </a:p>
          <a:p>
            <a:pPr>
              <a:lnSpc>
                <a:spcPts val="2260"/>
              </a:lnSpc>
              <a:spcBef>
                <a:spcPts val="1200"/>
              </a:spcBef>
            </a:pPr>
            <a:r>
              <a:rPr lang="en-US" dirty="0">
                <a:solidFill>
                  <a:schemeClr val="tx1">
                    <a:lumMod val="95000"/>
                    <a:lumOff val="5000"/>
                  </a:schemeClr>
                </a:solidFill>
                <a:effectLst/>
                <a:latin typeface="Comic Sans MS" panose="030F0702030302020204" pitchFamily="66" charset="0"/>
                <a:ea typeface="Times New Roman" panose="02020603050405020304" pitchFamily="18" charset="0"/>
                <a:cs typeface="Times New Roman" panose="02020603050405020304" pitchFamily="18" charset="0"/>
              </a:rPr>
              <a:t>Like a domino effect, this affected all life on Earth from microbes to dinosaurs, passing down the food chain. </a:t>
            </a:r>
          </a:p>
          <a:p>
            <a:pPr>
              <a:lnSpc>
                <a:spcPts val="2260"/>
              </a:lnSpc>
              <a:spcBef>
                <a:spcPts val="1200"/>
              </a:spcBef>
            </a:pPr>
            <a:r>
              <a:rPr lang="en-US" dirty="0">
                <a:solidFill>
                  <a:schemeClr val="tx1">
                    <a:lumMod val="95000"/>
                    <a:lumOff val="5000"/>
                  </a:schemeClr>
                </a:solidFill>
                <a:latin typeface="Comic Sans MS" panose="030F0702030302020204" pitchFamily="66" charset="0"/>
                <a:ea typeface="Times New Roman" panose="02020603050405020304" pitchFamily="18" charset="0"/>
                <a:cs typeface="Times New Roman" panose="02020603050405020304" pitchFamily="18" charset="0"/>
              </a:rPr>
              <a:t>Scientists think this led to food shortages and the large dinosaurs starved to death. There were no alternative food sources to save them. </a:t>
            </a:r>
            <a:endParaRPr lang="en-US" dirty="0">
              <a:solidFill>
                <a:schemeClr val="tx1">
                  <a:lumMod val="95000"/>
                  <a:lumOff val="5000"/>
                </a:schemeClr>
              </a:solidFill>
              <a:effectLst/>
              <a:latin typeface="Comic Sans MS" panose="030F0702030302020204" pitchFamily="66" charset="0"/>
              <a:ea typeface="Times New Roman" panose="02020603050405020304" pitchFamily="18" charset="0"/>
              <a:cs typeface="Times New Roman" panose="02020603050405020304" pitchFamily="18" charset="0"/>
            </a:endParaRPr>
          </a:p>
        </p:txBody>
      </p:sp>
      <p:pic>
        <p:nvPicPr>
          <p:cNvPr id="5" name="no explosion" descr="A picture containing outdoor, mammal, shore, day&#10;&#10;Description automatically generated">
            <a:extLst>
              <a:ext uri="{FF2B5EF4-FFF2-40B4-BE49-F238E27FC236}">
                <a16:creationId xmlns:a16="http://schemas.microsoft.com/office/drawing/2014/main" id="{58085ECF-1F80-2256-61BA-A15D5570835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8425"/>
          <a:stretch/>
        </p:blipFill>
        <p:spPr>
          <a:xfrm>
            <a:off x="1163638" y="1189041"/>
            <a:ext cx="6302206" cy="3864282"/>
          </a:xfrm>
          <a:prstGeom prst="rect">
            <a:avLst/>
          </a:prstGeom>
        </p:spPr>
      </p:pic>
      <p:pic>
        <p:nvPicPr>
          <p:cNvPr id="3" name="explosion">
            <a:extLst>
              <a:ext uri="{FF2B5EF4-FFF2-40B4-BE49-F238E27FC236}">
                <a16:creationId xmlns:a16="http://schemas.microsoft.com/office/drawing/2014/main" id="{F1C47B3A-8165-F5C5-23CD-32D9495FC047}"/>
              </a:ext>
            </a:extLst>
          </p:cNvPr>
          <p:cNvPicPr>
            <a:picLocks noChangeAspect="1"/>
          </p:cNvPicPr>
          <p:nvPr/>
        </p:nvPicPr>
        <p:blipFill rotWithShape="1">
          <a:blip r:embed="rId6" cstate="screen">
            <a:alphaModFix/>
            <a:extLst>
              <a:ext uri="{28A0092B-C50C-407E-A947-70E740481C1C}">
                <a14:useLocalDpi xmlns:a14="http://schemas.microsoft.com/office/drawing/2010/main"/>
              </a:ext>
            </a:extLst>
          </a:blip>
          <a:srcRect l="8425"/>
          <a:stretch/>
        </p:blipFill>
        <p:spPr>
          <a:xfrm>
            <a:off x="1163638" y="1189041"/>
            <a:ext cx="6302206" cy="3864282"/>
          </a:xfrm>
          <a:prstGeom prst="rect">
            <a:avLst/>
          </a:prstGeom>
        </p:spPr>
      </p:pic>
      <p:pic>
        <p:nvPicPr>
          <p:cNvPr id="7" name="explosion">
            <a:extLst>
              <a:ext uri="{FF2B5EF4-FFF2-40B4-BE49-F238E27FC236}">
                <a16:creationId xmlns:a16="http://schemas.microsoft.com/office/drawing/2014/main" id="{725D6F22-6F50-5115-A103-9E038FAB14C0}"/>
              </a:ext>
            </a:extLst>
          </p:cNvPr>
          <p:cNvPicPr>
            <a:picLocks noChangeAspect="1"/>
          </p:cNvPicPr>
          <p:nvPr/>
        </p:nvPicPr>
        <p:blipFill rotWithShape="1">
          <a:blip r:embed="rId7" cstate="screen">
            <a:alphaModFix/>
            <a:extLst>
              <a:ext uri="{28A0092B-C50C-407E-A947-70E740481C1C}">
                <a14:useLocalDpi xmlns:a14="http://schemas.microsoft.com/office/drawing/2010/main"/>
              </a:ext>
            </a:extLst>
          </a:blip>
          <a:srcRect l="8450" r="-25"/>
          <a:stretch/>
        </p:blipFill>
        <p:spPr>
          <a:xfrm>
            <a:off x="1163638" y="1189041"/>
            <a:ext cx="6302206" cy="3864282"/>
          </a:xfrm>
          <a:prstGeom prst="rect">
            <a:avLst/>
          </a:prstGeom>
        </p:spPr>
      </p:pic>
      <p:sp>
        <p:nvSpPr>
          <p:cNvPr id="8" name="TextBox 7">
            <a:extLst>
              <a:ext uri="{FF2B5EF4-FFF2-40B4-BE49-F238E27FC236}">
                <a16:creationId xmlns:a16="http://schemas.microsoft.com/office/drawing/2014/main" id="{B54346A9-B41C-466B-BF7D-670CDA82CB0E}"/>
              </a:ext>
            </a:extLst>
          </p:cNvPr>
          <p:cNvSpPr txBox="1"/>
          <p:nvPr/>
        </p:nvSpPr>
        <p:spPr>
          <a:xfrm>
            <a:off x="1967707" y="5326966"/>
            <a:ext cx="8285162" cy="656590"/>
          </a:xfrm>
          <a:prstGeom prst="rect">
            <a:avLst/>
          </a:prstGeom>
          <a:noFill/>
        </p:spPr>
        <p:txBody>
          <a:bodyPr wrap="square">
            <a:spAutoFit/>
          </a:bodyPr>
          <a:lstStyle/>
          <a:p>
            <a:pPr algn="ctr">
              <a:lnSpc>
                <a:spcPts val="2180"/>
              </a:lnSpc>
              <a:spcBef>
                <a:spcPts val="1000"/>
              </a:spcBef>
            </a:pPr>
            <a:r>
              <a:rPr lang="en-US" dirty="0">
                <a:solidFill>
                  <a:schemeClr val="tx1">
                    <a:lumMod val="95000"/>
                    <a:lumOff val="5000"/>
                  </a:schemeClr>
                </a:solidFill>
                <a:latin typeface="Comic Sans MS" panose="030F0702030302020204" pitchFamily="66" charset="0"/>
                <a:ea typeface="Times New Roman" panose="02020603050405020304" pitchFamily="18" charset="0"/>
                <a:cs typeface="Times New Roman" panose="02020603050405020304" pitchFamily="18" charset="0"/>
              </a:rPr>
              <a:t>A scientist called Robert de Palma has made some exciting discoveries in North Dakota which support this theory.</a:t>
            </a:r>
          </a:p>
        </p:txBody>
      </p:sp>
    </p:spTree>
    <p:extLst>
      <p:ext uri="{BB962C8B-B14F-4D97-AF65-F5344CB8AC3E}">
        <p14:creationId xmlns:p14="http://schemas.microsoft.com/office/powerpoint/2010/main" val="3573780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repeatCount="1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explode.wav"/>
                                        </p:tgtEl>
                                      </p:cMediaNode>
                                    </p:audio>
                                  </p:subTnLst>
                                </p:cTn>
                              </p:par>
                              <p:par>
                                <p:cTn id="8" presetID="1" presetClass="entr" presetSubtype="0" fill="hold" nodeType="withEffect">
                                  <p:stCondLst>
                                    <p:cond delay="0"/>
                                  </p:stCondLst>
                                  <p:childTnLst>
                                    <p:set>
                                      <p:cBhvr>
                                        <p:cTn id="9" dur="1" fill="hold">
                                          <p:stCondLst>
                                            <p:cond delay="0"/>
                                          </p:stCondLst>
                                        </p:cTn>
                                        <p:tgtEl>
                                          <p:spTgt spid="14">
                                            <p:txEl>
                                              <p:pRg st="0" end="0"/>
                                            </p:txEl>
                                          </p:spTgt>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4">
                                            <p:txEl>
                                              <p:pRg st="2" end="2"/>
                                            </p:txEl>
                                          </p:spTgt>
                                        </p:tgtEl>
                                        <p:attrNameLst>
                                          <p:attrName>style.visibility</p:attrName>
                                        </p:attrNameLst>
                                      </p:cBhvr>
                                      <p:to>
                                        <p:strVal val="visible"/>
                                      </p:to>
                                    </p:se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2050" name="Picture 2" descr="Image result for pteradatyl fossil">
            <a:extLst>
              <a:ext uri="{FF2B5EF4-FFF2-40B4-BE49-F238E27FC236}">
                <a16:creationId xmlns:a16="http://schemas.microsoft.com/office/drawing/2014/main" id="{466350AA-4D7E-4958-8608-A46E9A7C49D0}"/>
              </a:ext>
            </a:extLst>
          </p:cNvPr>
          <p:cNvPicPr>
            <a:picLocks noChangeAspect="1" noChangeArrowheads="1"/>
          </p:cNvPicPr>
          <p:nvPr/>
        </p:nvPicPr>
        <p:blipFill rotWithShape="1">
          <a:blip r:embed="rId4">
            <a:extLst>
              <a:ext uri="{28A0092B-C50C-407E-A947-70E740481C1C}">
                <a14:useLocalDpi xmlns:a14="http://schemas.microsoft.com/office/drawing/2010/main"/>
              </a:ext>
            </a:extLst>
          </a:blip>
          <a:srcRect l="9458"/>
          <a:stretch/>
        </p:blipFill>
        <p:spPr bwMode="auto">
          <a:xfrm>
            <a:off x="8089873" y="2947760"/>
            <a:ext cx="2940034" cy="210415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ichthyosaurus fossil">
            <a:extLst>
              <a:ext uri="{FF2B5EF4-FFF2-40B4-BE49-F238E27FC236}">
                <a16:creationId xmlns:a16="http://schemas.microsoft.com/office/drawing/2014/main" id="{61AA281F-470A-4763-904E-3154C7E72AB4}"/>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413407" y="2947760"/>
            <a:ext cx="3413867" cy="210415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pleisiosaurus fossil">
            <a:extLst>
              <a:ext uri="{FF2B5EF4-FFF2-40B4-BE49-F238E27FC236}">
                <a16:creationId xmlns:a16="http://schemas.microsoft.com/office/drawing/2014/main" id="{130183DD-66DE-4358-A57E-A55579C4346B}"/>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179924" y="2947760"/>
            <a:ext cx="2937632" cy="209627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A073D305-0EF0-4F08-89E5-3C229BDA781C}"/>
              </a:ext>
            </a:extLst>
          </p:cNvPr>
          <p:cNvSpPr txBox="1"/>
          <p:nvPr/>
        </p:nvSpPr>
        <p:spPr>
          <a:xfrm>
            <a:off x="1179924" y="2437174"/>
            <a:ext cx="2931922" cy="415498"/>
          </a:xfrm>
          <a:prstGeom prst="rect">
            <a:avLst/>
          </a:prstGeom>
          <a:noFill/>
        </p:spPr>
        <p:txBody>
          <a:bodyPr wrap="square" rtlCol="0">
            <a:spAutoFit/>
          </a:bodyPr>
          <a:lstStyle/>
          <a:p>
            <a:pPr algn="ctr"/>
            <a:r>
              <a:rPr lang="en-US" sz="2100" b="1" dirty="0">
                <a:solidFill>
                  <a:schemeClr val="tx1">
                    <a:lumMod val="95000"/>
                    <a:lumOff val="5000"/>
                  </a:schemeClr>
                </a:solidFill>
                <a:latin typeface="Comic Sans MS" panose="030F0702030302020204" pitchFamily="66" charset="0"/>
              </a:rPr>
              <a:t>Plesiosaurus</a:t>
            </a:r>
            <a:endParaRPr lang="en-GB" sz="2100" b="1" dirty="0">
              <a:solidFill>
                <a:schemeClr val="tx1">
                  <a:lumMod val="95000"/>
                  <a:lumOff val="5000"/>
                </a:schemeClr>
              </a:solidFill>
              <a:latin typeface="Comic Sans MS" panose="030F0702030302020204" pitchFamily="66" charset="0"/>
            </a:endParaRPr>
          </a:p>
        </p:txBody>
      </p:sp>
      <p:sp>
        <p:nvSpPr>
          <p:cNvPr id="9" name="TextBox 8">
            <a:extLst>
              <a:ext uri="{FF2B5EF4-FFF2-40B4-BE49-F238E27FC236}">
                <a16:creationId xmlns:a16="http://schemas.microsoft.com/office/drawing/2014/main" id="{4F127B5D-4D93-4736-B7F9-170539F793C8}"/>
              </a:ext>
            </a:extLst>
          </p:cNvPr>
          <p:cNvSpPr txBox="1"/>
          <p:nvPr/>
        </p:nvSpPr>
        <p:spPr>
          <a:xfrm>
            <a:off x="4452368" y="2437174"/>
            <a:ext cx="3365633" cy="415498"/>
          </a:xfrm>
          <a:prstGeom prst="rect">
            <a:avLst/>
          </a:prstGeom>
          <a:noFill/>
        </p:spPr>
        <p:txBody>
          <a:bodyPr wrap="square" rtlCol="0">
            <a:spAutoFit/>
          </a:bodyPr>
          <a:lstStyle/>
          <a:p>
            <a:pPr algn="ctr"/>
            <a:r>
              <a:rPr lang="en-US" sz="2100" b="1" dirty="0">
                <a:solidFill>
                  <a:schemeClr val="tx1">
                    <a:lumMod val="95000"/>
                    <a:lumOff val="5000"/>
                  </a:schemeClr>
                </a:solidFill>
                <a:latin typeface="Comic Sans MS" panose="030F0702030302020204" pitchFamily="66" charset="0"/>
              </a:rPr>
              <a:t>Ichthyosaurus</a:t>
            </a:r>
            <a:endParaRPr lang="en-GB" sz="2100" b="1" dirty="0">
              <a:solidFill>
                <a:schemeClr val="tx1">
                  <a:lumMod val="95000"/>
                  <a:lumOff val="5000"/>
                </a:schemeClr>
              </a:solidFill>
              <a:latin typeface="Comic Sans MS" panose="030F0702030302020204" pitchFamily="66" charset="0"/>
            </a:endParaRPr>
          </a:p>
        </p:txBody>
      </p:sp>
      <p:sp>
        <p:nvSpPr>
          <p:cNvPr id="11" name="TextBox 10">
            <a:extLst>
              <a:ext uri="{FF2B5EF4-FFF2-40B4-BE49-F238E27FC236}">
                <a16:creationId xmlns:a16="http://schemas.microsoft.com/office/drawing/2014/main" id="{D42BA9F3-BFDF-4008-9B1C-0F3B34A11A9F}"/>
              </a:ext>
            </a:extLst>
          </p:cNvPr>
          <p:cNvSpPr txBox="1"/>
          <p:nvPr/>
        </p:nvSpPr>
        <p:spPr>
          <a:xfrm>
            <a:off x="8125695" y="2437174"/>
            <a:ext cx="2904212" cy="415498"/>
          </a:xfrm>
          <a:prstGeom prst="rect">
            <a:avLst/>
          </a:prstGeom>
          <a:noFill/>
        </p:spPr>
        <p:txBody>
          <a:bodyPr wrap="square" rtlCol="0">
            <a:spAutoFit/>
          </a:bodyPr>
          <a:lstStyle/>
          <a:p>
            <a:pPr algn="ctr"/>
            <a:r>
              <a:rPr lang="en-US" sz="2100" b="1" dirty="0">
                <a:solidFill>
                  <a:schemeClr val="tx1">
                    <a:lumMod val="95000"/>
                    <a:lumOff val="5000"/>
                  </a:schemeClr>
                </a:solidFill>
                <a:latin typeface="Comic Sans MS" panose="030F0702030302020204" pitchFamily="66" charset="0"/>
              </a:rPr>
              <a:t>Pterodactyl</a:t>
            </a:r>
            <a:endParaRPr lang="en-GB" sz="2100" b="1" dirty="0">
              <a:solidFill>
                <a:schemeClr val="tx1">
                  <a:lumMod val="95000"/>
                  <a:lumOff val="5000"/>
                </a:schemeClr>
              </a:solidFill>
              <a:latin typeface="Comic Sans MS" panose="030F0702030302020204" pitchFamily="66" charset="0"/>
            </a:endParaRPr>
          </a:p>
        </p:txBody>
      </p:sp>
      <p:sp>
        <p:nvSpPr>
          <p:cNvPr id="15" name="TextBox 14">
            <a:extLst>
              <a:ext uri="{FF2B5EF4-FFF2-40B4-BE49-F238E27FC236}">
                <a16:creationId xmlns:a16="http://schemas.microsoft.com/office/drawing/2014/main" id="{A22DB7C9-6C64-451C-9D2C-EECD5DEB6772}"/>
              </a:ext>
            </a:extLst>
          </p:cNvPr>
          <p:cNvSpPr txBox="1"/>
          <p:nvPr/>
        </p:nvSpPr>
        <p:spPr>
          <a:xfrm>
            <a:off x="0" y="1019263"/>
            <a:ext cx="12192000" cy="683047"/>
          </a:xfrm>
          <a:prstGeom prst="rect">
            <a:avLst/>
          </a:prstGeom>
          <a:noFill/>
        </p:spPr>
        <p:txBody>
          <a:bodyPr wrap="square" lIns="0" tIns="0" rIns="0" bIns="0" rtlCol="0">
            <a:noAutofit/>
          </a:bodyPr>
          <a:lstStyle/>
          <a:p>
            <a:pPr algn="ctr">
              <a:spcBef>
                <a:spcPts val="1200"/>
              </a:spcBef>
            </a:pPr>
            <a:r>
              <a:rPr lang="en-US" sz="2100" dirty="0">
                <a:solidFill>
                  <a:schemeClr val="tx1">
                    <a:lumMod val="95000"/>
                    <a:lumOff val="5000"/>
                  </a:schemeClr>
                </a:solidFill>
                <a:latin typeface="Comic Sans MS" panose="030F0702030302020204" pitchFamily="66" charset="0"/>
              </a:rPr>
              <a:t>These fossils are from creatures that lived over 200 million years ago.</a:t>
            </a:r>
          </a:p>
          <a:p>
            <a:pPr algn="ctr">
              <a:spcBef>
                <a:spcPts val="1200"/>
              </a:spcBef>
            </a:pPr>
            <a:r>
              <a:rPr lang="en-US" sz="2100" dirty="0">
                <a:solidFill>
                  <a:schemeClr val="tx1">
                    <a:lumMod val="95000"/>
                    <a:lumOff val="5000"/>
                  </a:schemeClr>
                </a:solidFill>
                <a:latin typeface="Comic Sans MS" panose="030F0702030302020204" pitchFamily="66" charset="0"/>
              </a:rPr>
              <a:t>They do not exist today. Do you know what they are called?</a:t>
            </a:r>
          </a:p>
          <a:p>
            <a:pPr algn="ctr">
              <a:spcBef>
                <a:spcPts val="1200"/>
              </a:spcBef>
            </a:pPr>
            <a:endParaRPr lang="en-US" sz="2100" b="1" dirty="0">
              <a:solidFill>
                <a:schemeClr val="tx1">
                  <a:lumMod val="95000"/>
                  <a:lumOff val="5000"/>
                </a:schemeClr>
              </a:solidFill>
              <a:latin typeface="Comic Sans MS" panose="030F0702030302020204" pitchFamily="66" charset="0"/>
            </a:endParaRPr>
          </a:p>
        </p:txBody>
      </p:sp>
    </p:spTree>
    <p:extLst>
      <p:ext uri="{BB962C8B-B14F-4D97-AF65-F5344CB8AC3E}">
        <p14:creationId xmlns:p14="http://schemas.microsoft.com/office/powerpoint/2010/main" val="4197466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13" name="Picture 12">
            <a:extLst>
              <a:ext uri="{FF2B5EF4-FFF2-40B4-BE49-F238E27FC236}">
                <a16:creationId xmlns:a16="http://schemas.microsoft.com/office/drawing/2014/main" id="{7C37CD5F-AD74-1735-0BB1-C6D91A2B0E0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611" t="2347" r="2809" b="2332"/>
          <a:stretch/>
        </p:blipFill>
        <p:spPr>
          <a:xfrm>
            <a:off x="940569" y="1921898"/>
            <a:ext cx="3214254" cy="2644825"/>
          </a:xfrm>
          <a:prstGeom prst="rect">
            <a:avLst/>
          </a:prstGeom>
        </p:spPr>
      </p:pic>
      <p:pic>
        <p:nvPicPr>
          <p:cNvPr id="21" name="Picture 20">
            <a:extLst>
              <a:ext uri="{FF2B5EF4-FFF2-40B4-BE49-F238E27FC236}">
                <a16:creationId xmlns:a16="http://schemas.microsoft.com/office/drawing/2014/main" id="{F5E04931-D569-D361-3906-BF7A356917A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7268" t="5997" r="5417" b="5095"/>
          <a:stretch/>
        </p:blipFill>
        <p:spPr>
          <a:xfrm>
            <a:off x="4507194" y="1483946"/>
            <a:ext cx="3197473" cy="2057400"/>
          </a:xfrm>
          <a:prstGeom prst="rect">
            <a:avLst/>
          </a:prstGeom>
        </p:spPr>
      </p:pic>
      <p:sp>
        <p:nvSpPr>
          <p:cNvPr id="24" name="Subtitle 2">
            <a:extLst>
              <a:ext uri="{FF2B5EF4-FFF2-40B4-BE49-F238E27FC236}">
                <a16:creationId xmlns:a16="http://schemas.microsoft.com/office/drawing/2014/main" id="{CB92FD8D-A54D-8BE7-BDF0-8520147E14D2}"/>
              </a:ext>
            </a:extLst>
          </p:cNvPr>
          <p:cNvSpPr txBox="1">
            <a:spLocks/>
          </p:cNvSpPr>
          <p:nvPr/>
        </p:nvSpPr>
        <p:spPr>
          <a:xfrm>
            <a:off x="0" y="644830"/>
            <a:ext cx="12192000" cy="5962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286AA6"/>
                </a:solidFill>
                <a:latin typeface="Comic Sans MS" panose="030F0902030302020204" pitchFamily="66" charset="0"/>
                <a:cs typeface="Arial" panose="020B0604020202020204" pitchFamily="34" charset="0"/>
              </a:rPr>
              <a:t>What about these?</a:t>
            </a:r>
          </a:p>
        </p:txBody>
      </p:sp>
      <p:sp>
        <p:nvSpPr>
          <p:cNvPr id="7" name="TextBox 6">
            <a:extLst>
              <a:ext uri="{FF2B5EF4-FFF2-40B4-BE49-F238E27FC236}">
                <a16:creationId xmlns:a16="http://schemas.microsoft.com/office/drawing/2014/main" id="{96E37CB9-D241-7D42-1467-89C31C5FBC7B}"/>
              </a:ext>
            </a:extLst>
          </p:cNvPr>
          <p:cNvSpPr txBox="1"/>
          <p:nvPr/>
        </p:nvSpPr>
        <p:spPr>
          <a:xfrm>
            <a:off x="947738" y="4606101"/>
            <a:ext cx="3200929" cy="369332"/>
          </a:xfrm>
          <a:prstGeom prst="rect">
            <a:avLst/>
          </a:prstGeom>
          <a:noFill/>
        </p:spPr>
        <p:txBody>
          <a:bodyPr wrap="square">
            <a:spAutoFit/>
          </a:bodyPr>
          <a:lstStyle/>
          <a:p>
            <a:pPr algn="ctr"/>
            <a:r>
              <a:rPr lang="en-GB" b="1"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rPr>
              <a:t>Archaeopteryx</a:t>
            </a:r>
            <a:endParaRPr lang="en-GB" b="1" dirty="0">
              <a:solidFill>
                <a:schemeClr val="tx1">
                  <a:lumMod val="95000"/>
                  <a:lumOff val="5000"/>
                </a:schemeClr>
              </a:solidFill>
              <a:latin typeface="Comic Sans MS" panose="030F0702030302020204" pitchFamily="66" charset="0"/>
            </a:endParaRPr>
          </a:p>
        </p:txBody>
      </p:sp>
      <p:sp>
        <p:nvSpPr>
          <p:cNvPr id="8" name="TextBox 7">
            <a:extLst>
              <a:ext uri="{FF2B5EF4-FFF2-40B4-BE49-F238E27FC236}">
                <a16:creationId xmlns:a16="http://schemas.microsoft.com/office/drawing/2014/main" id="{3D89115B-8AC1-8E2F-7D70-513920F44E06}"/>
              </a:ext>
            </a:extLst>
          </p:cNvPr>
          <p:cNvSpPr txBox="1"/>
          <p:nvPr/>
        </p:nvSpPr>
        <p:spPr>
          <a:xfrm>
            <a:off x="4541648" y="5850709"/>
            <a:ext cx="3163019" cy="371640"/>
          </a:xfrm>
          <a:prstGeom prst="rect">
            <a:avLst/>
          </a:prstGeom>
          <a:noFill/>
        </p:spPr>
        <p:txBody>
          <a:bodyPr wrap="square">
            <a:spAutoFit/>
          </a:bodyPr>
          <a:lstStyle/>
          <a:p>
            <a:pPr algn="ctr"/>
            <a:r>
              <a:rPr lang="en-GB" b="1" dirty="0">
                <a:solidFill>
                  <a:schemeClr val="tx1">
                    <a:lumMod val="95000"/>
                    <a:lumOff val="5000"/>
                  </a:schemeClr>
                </a:solidFill>
                <a:effectLst/>
                <a:latin typeface="Comic Sans MS" panose="030F0702030302020204" pitchFamily="66" charset="0"/>
                <a:ea typeface="Calibri" panose="020F0502020204030204" pitchFamily="34" charset="0"/>
                <a:cs typeface="Times New Roman" panose="02020603050405020304" pitchFamily="18" charset="0"/>
              </a:rPr>
              <a:t>Deinonychus</a:t>
            </a:r>
            <a:endParaRPr lang="en-GB" b="1" dirty="0">
              <a:solidFill>
                <a:schemeClr val="tx1">
                  <a:lumMod val="95000"/>
                  <a:lumOff val="5000"/>
                </a:schemeClr>
              </a:solidFill>
              <a:latin typeface="Comic Sans MS" panose="030F0702030302020204" pitchFamily="66" charset="0"/>
            </a:endParaRPr>
          </a:p>
        </p:txBody>
      </p:sp>
      <p:sp>
        <p:nvSpPr>
          <p:cNvPr id="9" name="TextBox 8">
            <a:extLst>
              <a:ext uri="{FF2B5EF4-FFF2-40B4-BE49-F238E27FC236}">
                <a16:creationId xmlns:a16="http://schemas.microsoft.com/office/drawing/2014/main" id="{CF449E7C-24B3-0E47-E363-3A6746B7F1F7}"/>
              </a:ext>
            </a:extLst>
          </p:cNvPr>
          <p:cNvSpPr txBox="1"/>
          <p:nvPr/>
        </p:nvSpPr>
        <p:spPr>
          <a:xfrm>
            <a:off x="4504268" y="3570127"/>
            <a:ext cx="3200399" cy="369332"/>
          </a:xfrm>
          <a:prstGeom prst="rect">
            <a:avLst/>
          </a:prstGeom>
          <a:noFill/>
        </p:spPr>
        <p:txBody>
          <a:bodyPr wrap="square">
            <a:spAutoFit/>
          </a:bodyPr>
          <a:lstStyle/>
          <a:p>
            <a:pPr algn="ctr"/>
            <a:r>
              <a:rPr lang="en-GB" b="1" dirty="0">
                <a:solidFill>
                  <a:schemeClr val="tx1">
                    <a:lumMod val="95000"/>
                    <a:lumOff val="5000"/>
                  </a:schemeClr>
                </a:solidFill>
                <a:latin typeface="Comic Sans MS" panose="030F0702030302020204" pitchFamily="66" charset="0"/>
              </a:rPr>
              <a:t>Tyrannosaurus Rex</a:t>
            </a:r>
          </a:p>
        </p:txBody>
      </p:sp>
      <p:sp>
        <p:nvSpPr>
          <p:cNvPr id="10" name="TextBox 9">
            <a:extLst>
              <a:ext uri="{FF2B5EF4-FFF2-40B4-BE49-F238E27FC236}">
                <a16:creationId xmlns:a16="http://schemas.microsoft.com/office/drawing/2014/main" id="{54D9739A-FC3C-69A5-7A1B-3E5B96A31674}"/>
              </a:ext>
            </a:extLst>
          </p:cNvPr>
          <p:cNvSpPr txBox="1"/>
          <p:nvPr/>
        </p:nvSpPr>
        <p:spPr>
          <a:xfrm>
            <a:off x="8043335" y="4555897"/>
            <a:ext cx="3183996" cy="646331"/>
          </a:xfrm>
          <a:prstGeom prst="rect">
            <a:avLst/>
          </a:prstGeom>
          <a:noFill/>
        </p:spPr>
        <p:txBody>
          <a:bodyPr wrap="square">
            <a:spAutoFit/>
          </a:bodyPr>
          <a:lstStyle/>
          <a:p>
            <a:pPr algn="ctr"/>
            <a:r>
              <a:rPr lang="en-GB" b="1" dirty="0" err="1">
                <a:solidFill>
                  <a:schemeClr val="tx1">
                    <a:lumMod val="95000"/>
                    <a:lumOff val="5000"/>
                  </a:schemeClr>
                </a:solidFill>
                <a:latin typeface="Comic Sans MS" panose="030F0702030302020204" pitchFamily="66" charset="0"/>
              </a:rPr>
              <a:t>Triceratop</a:t>
            </a:r>
            <a:r>
              <a:rPr lang="en-GB" dirty="0">
                <a:solidFill>
                  <a:schemeClr val="tx1">
                    <a:lumMod val="95000"/>
                    <a:lumOff val="5000"/>
                  </a:schemeClr>
                </a:solidFill>
                <a:latin typeface="Comic Sans MS" panose="030F0702030302020204" pitchFamily="66" charset="0"/>
              </a:rPr>
              <a:t> </a:t>
            </a:r>
          </a:p>
          <a:p>
            <a:pPr algn="ctr"/>
            <a:r>
              <a:rPr lang="en-GB" dirty="0">
                <a:solidFill>
                  <a:schemeClr val="tx1">
                    <a:lumMod val="95000"/>
                    <a:lumOff val="5000"/>
                  </a:schemeClr>
                </a:solidFill>
                <a:latin typeface="Comic Sans MS" panose="030F0702030302020204" pitchFamily="66" charset="0"/>
              </a:rPr>
              <a:t>(reconstruction)</a:t>
            </a:r>
          </a:p>
        </p:txBody>
      </p:sp>
      <p:pic>
        <p:nvPicPr>
          <p:cNvPr id="11" name="Picture 10">
            <a:extLst>
              <a:ext uri="{FF2B5EF4-FFF2-40B4-BE49-F238E27FC236}">
                <a16:creationId xmlns:a16="http://schemas.microsoft.com/office/drawing/2014/main" id="{8C87B840-9C98-91AF-4291-EC14D54438E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4811" r="14543"/>
          <a:stretch/>
        </p:blipFill>
        <p:spPr>
          <a:xfrm>
            <a:off x="8021542" y="1897696"/>
            <a:ext cx="3214254" cy="2644825"/>
          </a:xfrm>
          <a:prstGeom prst="rect">
            <a:avLst/>
          </a:prstGeom>
        </p:spPr>
      </p:pic>
      <p:pic>
        <p:nvPicPr>
          <p:cNvPr id="16" name="Picture 15" descr="A close up of a bug&#10;&#10;Description automatically generated with low confidence">
            <a:extLst>
              <a:ext uri="{FF2B5EF4-FFF2-40B4-BE49-F238E27FC236}">
                <a16:creationId xmlns:a16="http://schemas.microsoft.com/office/drawing/2014/main" id="{CAB5841A-695F-5E49-AB39-7C5101879BD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15858" r="1489" b="1237"/>
          <a:stretch/>
        </p:blipFill>
        <p:spPr>
          <a:xfrm>
            <a:off x="4507193" y="4041310"/>
            <a:ext cx="3193929" cy="1791425"/>
          </a:xfrm>
          <a:prstGeom prst="rect">
            <a:avLst/>
          </a:prstGeom>
        </p:spPr>
      </p:pic>
    </p:spTree>
    <p:extLst>
      <p:ext uri="{BB962C8B-B14F-4D97-AF65-F5344CB8AC3E}">
        <p14:creationId xmlns:p14="http://schemas.microsoft.com/office/powerpoint/2010/main" val="998903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2" name="TextBox 11">
            <a:extLst>
              <a:ext uri="{FF2B5EF4-FFF2-40B4-BE49-F238E27FC236}">
                <a16:creationId xmlns:a16="http://schemas.microsoft.com/office/drawing/2014/main" id="{800F2F36-00D6-41A1-BAED-DAA3A6433792}"/>
              </a:ext>
            </a:extLst>
          </p:cNvPr>
          <p:cNvSpPr txBox="1"/>
          <p:nvPr/>
        </p:nvSpPr>
        <p:spPr>
          <a:xfrm>
            <a:off x="0" y="4648784"/>
            <a:ext cx="12191999" cy="1323439"/>
          </a:xfrm>
          <a:prstGeom prst="rect">
            <a:avLst/>
          </a:prstGeom>
          <a:noFill/>
        </p:spPr>
        <p:txBody>
          <a:bodyPr wrap="square" lIns="0" tIns="0" rIns="0" bIns="0" rtlCol="0">
            <a:spAutoFit/>
          </a:bodyPr>
          <a:lstStyle/>
          <a:p>
            <a:pPr algn="ctr">
              <a:spcBef>
                <a:spcPts val="1200"/>
              </a:spcBef>
            </a:pPr>
            <a:r>
              <a:rPr lang="en-US" sz="2100" dirty="0">
                <a:solidFill>
                  <a:schemeClr val="tx1">
                    <a:lumMod val="95000"/>
                    <a:lumOff val="5000"/>
                  </a:schemeClr>
                </a:solidFill>
                <a:latin typeface="Comic Sans MS" panose="030F0702030302020204" pitchFamily="66" charset="0"/>
              </a:rPr>
              <a:t>These three fossils were discovered by the first ever female </a:t>
            </a:r>
            <a:r>
              <a:rPr lang="en-US" sz="2100" b="1" dirty="0">
                <a:solidFill>
                  <a:srgbClr val="286AA6"/>
                </a:solidFill>
                <a:latin typeface="Comic Sans MS" panose="030F0702030302020204" pitchFamily="66" charset="0"/>
              </a:rPr>
              <a:t>paleontologist</a:t>
            </a:r>
            <a:r>
              <a:rPr lang="en-US" sz="2100" dirty="0">
                <a:solidFill>
                  <a:schemeClr val="tx1">
                    <a:lumMod val="95000"/>
                    <a:lumOff val="5000"/>
                  </a:schemeClr>
                </a:solidFill>
                <a:latin typeface="Comic Sans MS" panose="030F0702030302020204" pitchFamily="66" charset="0"/>
              </a:rPr>
              <a:t>.</a:t>
            </a:r>
          </a:p>
          <a:p>
            <a:pPr algn="ctr">
              <a:spcBef>
                <a:spcPts val="1200"/>
              </a:spcBef>
            </a:pPr>
            <a:r>
              <a:rPr lang="en-US" sz="2100" dirty="0">
                <a:solidFill>
                  <a:schemeClr val="tx1">
                    <a:lumMod val="95000"/>
                    <a:lumOff val="5000"/>
                  </a:schemeClr>
                </a:solidFill>
                <a:latin typeface="Comic Sans MS" panose="030F0702030302020204" pitchFamily="66" charset="0"/>
              </a:rPr>
              <a:t>Do you know what she was called?</a:t>
            </a:r>
          </a:p>
          <a:p>
            <a:pPr algn="ctr">
              <a:spcBef>
                <a:spcPts val="1200"/>
              </a:spcBef>
            </a:pPr>
            <a:r>
              <a:rPr lang="en-US" sz="2100" dirty="0">
                <a:solidFill>
                  <a:schemeClr val="tx1">
                    <a:lumMod val="95000"/>
                    <a:lumOff val="5000"/>
                  </a:schemeClr>
                </a:solidFill>
                <a:latin typeface="Comic Sans MS" panose="030F0702030302020204" pitchFamily="66" charset="0"/>
              </a:rPr>
              <a:t>Do you know what a paleontologist is?</a:t>
            </a:r>
          </a:p>
        </p:txBody>
      </p:sp>
      <p:pic>
        <p:nvPicPr>
          <p:cNvPr id="11" name="Picture 2" descr="Image result for pteradatyl fossil">
            <a:extLst>
              <a:ext uri="{FF2B5EF4-FFF2-40B4-BE49-F238E27FC236}">
                <a16:creationId xmlns:a16="http://schemas.microsoft.com/office/drawing/2014/main" id="{745E2E12-022F-14A8-00E6-C475952605A9}"/>
              </a:ext>
            </a:extLst>
          </p:cNvPr>
          <p:cNvPicPr>
            <a:picLocks noChangeAspect="1" noChangeArrowheads="1"/>
          </p:cNvPicPr>
          <p:nvPr/>
        </p:nvPicPr>
        <p:blipFill rotWithShape="1">
          <a:blip r:embed="rId4">
            <a:extLst>
              <a:ext uri="{28A0092B-C50C-407E-A947-70E740481C1C}">
                <a14:useLocalDpi xmlns:a14="http://schemas.microsoft.com/office/drawing/2010/main"/>
              </a:ext>
            </a:extLst>
          </a:blip>
          <a:srcRect l="9458"/>
          <a:stretch/>
        </p:blipFill>
        <p:spPr bwMode="auto">
          <a:xfrm>
            <a:off x="8089873" y="2084614"/>
            <a:ext cx="2940034" cy="210415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Image result for ichthyosaurus fossil">
            <a:extLst>
              <a:ext uri="{FF2B5EF4-FFF2-40B4-BE49-F238E27FC236}">
                <a16:creationId xmlns:a16="http://schemas.microsoft.com/office/drawing/2014/main" id="{59E9A609-45E1-CF9C-1107-5885EB9D8B19}"/>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413407" y="2084614"/>
            <a:ext cx="3413867" cy="210415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descr="Image result for pleisiosaurus fossil">
            <a:extLst>
              <a:ext uri="{FF2B5EF4-FFF2-40B4-BE49-F238E27FC236}">
                <a16:creationId xmlns:a16="http://schemas.microsoft.com/office/drawing/2014/main" id="{9FE9B984-F3E8-287F-8E5A-C3D67B47CDC9}"/>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179924" y="2084614"/>
            <a:ext cx="2937632" cy="2096275"/>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F230D52B-7AF4-3AF1-8E4A-F6B52FBDBC48}"/>
              </a:ext>
            </a:extLst>
          </p:cNvPr>
          <p:cNvSpPr txBox="1"/>
          <p:nvPr/>
        </p:nvSpPr>
        <p:spPr>
          <a:xfrm>
            <a:off x="1179924" y="1552257"/>
            <a:ext cx="2931922" cy="415498"/>
          </a:xfrm>
          <a:prstGeom prst="rect">
            <a:avLst/>
          </a:prstGeom>
          <a:noFill/>
        </p:spPr>
        <p:txBody>
          <a:bodyPr wrap="square" rtlCol="0">
            <a:spAutoFit/>
          </a:bodyPr>
          <a:lstStyle/>
          <a:p>
            <a:pPr algn="ctr"/>
            <a:r>
              <a:rPr lang="en-US" sz="2100" b="1" dirty="0">
                <a:solidFill>
                  <a:schemeClr val="tx1">
                    <a:lumMod val="95000"/>
                    <a:lumOff val="5000"/>
                  </a:schemeClr>
                </a:solidFill>
                <a:latin typeface="Comic Sans MS" panose="030F0702030302020204" pitchFamily="66" charset="0"/>
              </a:rPr>
              <a:t>Plesiosaurus</a:t>
            </a:r>
            <a:endParaRPr lang="en-GB" sz="2100" b="1" dirty="0">
              <a:solidFill>
                <a:schemeClr val="tx1">
                  <a:lumMod val="95000"/>
                  <a:lumOff val="5000"/>
                </a:schemeClr>
              </a:solidFill>
              <a:latin typeface="Comic Sans MS" panose="030F0702030302020204" pitchFamily="66" charset="0"/>
            </a:endParaRPr>
          </a:p>
        </p:txBody>
      </p:sp>
      <p:sp>
        <p:nvSpPr>
          <p:cNvPr id="24" name="TextBox 23">
            <a:extLst>
              <a:ext uri="{FF2B5EF4-FFF2-40B4-BE49-F238E27FC236}">
                <a16:creationId xmlns:a16="http://schemas.microsoft.com/office/drawing/2014/main" id="{A984A11E-93C6-09B4-817A-48D3F6584A78}"/>
              </a:ext>
            </a:extLst>
          </p:cNvPr>
          <p:cNvSpPr txBox="1"/>
          <p:nvPr/>
        </p:nvSpPr>
        <p:spPr>
          <a:xfrm>
            <a:off x="4452368" y="1552257"/>
            <a:ext cx="3365633" cy="415498"/>
          </a:xfrm>
          <a:prstGeom prst="rect">
            <a:avLst/>
          </a:prstGeom>
          <a:noFill/>
        </p:spPr>
        <p:txBody>
          <a:bodyPr wrap="square" rtlCol="0">
            <a:spAutoFit/>
          </a:bodyPr>
          <a:lstStyle/>
          <a:p>
            <a:pPr algn="ctr"/>
            <a:r>
              <a:rPr lang="en-US" sz="2100" b="1" dirty="0">
                <a:solidFill>
                  <a:schemeClr val="tx1">
                    <a:lumMod val="95000"/>
                    <a:lumOff val="5000"/>
                  </a:schemeClr>
                </a:solidFill>
                <a:latin typeface="Comic Sans MS" panose="030F0702030302020204" pitchFamily="66" charset="0"/>
              </a:rPr>
              <a:t>Ichthyosaurus</a:t>
            </a:r>
            <a:endParaRPr lang="en-GB" sz="2100" b="1" dirty="0">
              <a:solidFill>
                <a:schemeClr val="tx1">
                  <a:lumMod val="95000"/>
                  <a:lumOff val="5000"/>
                </a:schemeClr>
              </a:solidFill>
              <a:latin typeface="Comic Sans MS" panose="030F0702030302020204" pitchFamily="66" charset="0"/>
            </a:endParaRPr>
          </a:p>
        </p:txBody>
      </p:sp>
      <p:sp>
        <p:nvSpPr>
          <p:cNvPr id="25" name="TextBox 24">
            <a:extLst>
              <a:ext uri="{FF2B5EF4-FFF2-40B4-BE49-F238E27FC236}">
                <a16:creationId xmlns:a16="http://schemas.microsoft.com/office/drawing/2014/main" id="{6FFB83CD-9B05-E154-C438-AE14B6CFA377}"/>
              </a:ext>
            </a:extLst>
          </p:cNvPr>
          <p:cNvSpPr txBox="1"/>
          <p:nvPr/>
        </p:nvSpPr>
        <p:spPr>
          <a:xfrm>
            <a:off x="8125695" y="1552257"/>
            <a:ext cx="2904212" cy="415498"/>
          </a:xfrm>
          <a:prstGeom prst="rect">
            <a:avLst/>
          </a:prstGeom>
          <a:noFill/>
        </p:spPr>
        <p:txBody>
          <a:bodyPr wrap="square" rtlCol="0">
            <a:spAutoFit/>
          </a:bodyPr>
          <a:lstStyle/>
          <a:p>
            <a:pPr algn="ctr"/>
            <a:r>
              <a:rPr lang="en-US" sz="2100" b="1" dirty="0">
                <a:solidFill>
                  <a:schemeClr val="tx1">
                    <a:lumMod val="95000"/>
                    <a:lumOff val="5000"/>
                  </a:schemeClr>
                </a:solidFill>
                <a:latin typeface="Comic Sans MS" panose="030F0702030302020204" pitchFamily="66" charset="0"/>
              </a:rPr>
              <a:t>Pterodactyl</a:t>
            </a:r>
            <a:endParaRPr lang="en-GB" sz="2100" b="1" dirty="0">
              <a:solidFill>
                <a:schemeClr val="tx1">
                  <a:lumMod val="95000"/>
                  <a:lumOff val="5000"/>
                </a:schemeClr>
              </a:solidFill>
              <a:latin typeface="Comic Sans MS" panose="030F0702030302020204" pitchFamily="66" charset="0"/>
            </a:endParaRPr>
          </a:p>
        </p:txBody>
      </p:sp>
      <p:sp>
        <p:nvSpPr>
          <p:cNvPr id="27" name="TextBox 26">
            <a:extLst>
              <a:ext uri="{FF2B5EF4-FFF2-40B4-BE49-F238E27FC236}">
                <a16:creationId xmlns:a16="http://schemas.microsoft.com/office/drawing/2014/main" id="{8D76C6F2-BE98-1DF7-B85B-A59106375838}"/>
              </a:ext>
            </a:extLst>
          </p:cNvPr>
          <p:cNvSpPr txBox="1"/>
          <p:nvPr/>
        </p:nvSpPr>
        <p:spPr>
          <a:xfrm>
            <a:off x="401783" y="796646"/>
            <a:ext cx="11374582" cy="553998"/>
          </a:xfrm>
          <a:prstGeom prst="rect">
            <a:avLst/>
          </a:prstGeom>
          <a:noFill/>
        </p:spPr>
        <p:txBody>
          <a:bodyPr wrap="square">
            <a:spAutoFit/>
          </a:bodyPr>
          <a:lstStyle/>
          <a:p>
            <a:pPr algn="ctr">
              <a:spcBef>
                <a:spcPts val="600"/>
              </a:spcBef>
            </a:pPr>
            <a:r>
              <a:rPr lang="en-GB" sz="3000" b="1" dirty="0">
                <a:solidFill>
                  <a:srgbClr val="286AA6"/>
                </a:solidFill>
                <a:latin typeface="Comic Sans MS" panose="030F0702030302020204" pitchFamily="66" charset="0"/>
              </a:rPr>
              <a:t>Did you get their names right?</a:t>
            </a:r>
          </a:p>
        </p:txBody>
      </p:sp>
    </p:spTree>
    <p:extLst>
      <p:ext uri="{BB962C8B-B14F-4D97-AF65-F5344CB8AC3E}">
        <p14:creationId xmlns:p14="http://schemas.microsoft.com/office/powerpoint/2010/main" val="1849367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Subtitle 2">
            <a:extLst>
              <a:ext uri="{FF2B5EF4-FFF2-40B4-BE49-F238E27FC236}">
                <a16:creationId xmlns:a16="http://schemas.microsoft.com/office/drawing/2014/main" id="{1ABBD044-D1A5-4926-A64A-95C5E458997A}"/>
              </a:ext>
            </a:extLst>
          </p:cNvPr>
          <p:cNvSpPr txBox="1">
            <a:spLocks/>
          </p:cNvSpPr>
          <p:nvPr/>
        </p:nvSpPr>
        <p:spPr>
          <a:xfrm>
            <a:off x="0" y="811557"/>
            <a:ext cx="12192000" cy="5962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286AA6"/>
                </a:solidFill>
                <a:latin typeface="Comic Sans MS" panose="030F0902030302020204" pitchFamily="66" charset="0"/>
                <a:cs typeface="Arial" panose="020B0604020202020204" pitchFamily="34" charset="0"/>
              </a:rPr>
              <a:t>What is a paleontologist?</a:t>
            </a:r>
          </a:p>
        </p:txBody>
      </p:sp>
      <p:sp>
        <p:nvSpPr>
          <p:cNvPr id="21" name="TextBox 20">
            <a:extLst>
              <a:ext uri="{FF2B5EF4-FFF2-40B4-BE49-F238E27FC236}">
                <a16:creationId xmlns:a16="http://schemas.microsoft.com/office/drawing/2014/main" id="{02F9E9BF-754A-41A8-AB28-4C0F31097E68}"/>
              </a:ext>
            </a:extLst>
          </p:cNvPr>
          <p:cNvSpPr txBox="1"/>
          <p:nvPr/>
        </p:nvSpPr>
        <p:spPr>
          <a:xfrm>
            <a:off x="5325263" y="1893632"/>
            <a:ext cx="5538679" cy="3742662"/>
          </a:xfrm>
          <a:prstGeom prst="rect">
            <a:avLst/>
          </a:prstGeom>
          <a:noFill/>
        </p:spPr>
        <p:txBody>
          <a:bodyPr wrap="square" lIns="0" tIns="0" rIns="0" bIns="0" rtlCol="0" anchor="ctr" anchorCtr="0">
            <a:noAutofit/>
          </a:bodyPr>
          <a:lstStyle/>
          <a:p>
            <a:pPr>
              <a:spcBef>
                <a:spcPts val="1100"/>
              </a:spcBef>
            </a:pPr>
            <a:r>
              <a:rPr lang="en-GB" sz="2000" b="1" i="0" dirty="0" err="1">
                <a:solidFill>
                  <a:schemeClr val="tx1">
                    <a:lumMod val="95000"/>
                    <a:lumOff val="5000"/>
                  </a:schemeClr>
                </a:solidFill>
                <a:effectLst/>
                <a:latin typeface="Comic Sans MS" panose="030F0702030302020204" pitchFamily="66" charset="0"/>
              </a:rPr>
              <a:t>Paleontologists</a:t>
            </a:r>
            <a:r>
              <a:rPr lang="en-GB" sz="2000" b="0" i="0" dirty="0">
                <a:solidFill>
                  <a:schemeClr val="tx1">
                    <a:lumMod val="95000"/>
                    <a:lumOff val="5000"/>
                  </a:schemeClr>
                </a:solidFill>
                <a:effectLst/>
                <a:latin typeface="Comic Sans MS" panose="030F0702030302020204" pitchFamily="66" charset="0"/>
              </a:rPr>
              <a:t> study the origins and development of early life using fossil remains. </a:t>
            </a:r>
          </a:p>
          <a:p>
            <a:pPr>
              <a:spcBef>
                <a:spcPts val="1100"/>
              </a:spcBef>
            </a:pPr>
            <a:r>
              <a:rPr lang="en-GB" sz="2000" b="0" i="0" dirty="0">
                <a:solidFill>
                  <a:schemeClr val="tx1">
                    <a:lumMod val="95000"/>
                    <a:lumOff val="5000"/>
                  </a:schemeClr>
                </a:solidFill>
                <a:effectLst/>
                <a:latin typeface="Comic Sans MS" panose="030F0702030302020204" pitchFamily="66" charset="0"/>
              </a:rPr>
              <a:t>They use biological evidence such as fossilised skeletal remains</a:t>
            </a:r>
            <a:r>
              <a:rPr lang="en-GB" sz="2000" dirty="0">
                <a:solidFill>
                  <a:schemeClr val="tx1">
                    <a:lumMod val="95000"/>
                    <a:lumOff val="5000"/>
                  </a:schemeClr>
                </a:solidFill>
                <a:latin typeface="Comic Sans MS" panose="030F0702030302020204" pitchFamily="66" charset="0"/>
              </a:rPr>
              <a:t> and </a:t>
            </a:r>
            <a:r>
              <a:rPr lang="en-GB" sz="2000" b="0" i="0" dirty="0">
                <a:solidFill>
                  <a:schemeClr val="tx1">
                    <a:lumMod val="95000"/>
                    <a:lumOff val="5000"/>
                  </a:schemeClr>
                </a:solidFill>
                <a:effectLst/>
                <a:latin typeface="Comic Sans MS" panose="030F0702030302020204" pitchFamily="66" charset="0"/>
              </a:rPr>
              <a:t>trace fossils to discover how life developed and evolved.</a:t>
            </a:r>
          </a:p>
          <a:p>
            <a:pPr>
              <a:spcBef>
                <a:spcPts val="1100"/>
              </a:spcBef>
            </a:pPr>
            <a:r>
              <a:rPr lang="en-GB" sz="2000" dirty="0">
                <a:solidFill>
                  <a:schemeClr val="tx1">
                    <a:lumMod val="95000"/>
                    <a:lumOff val="5000"/>
                  </a:schemeClr>
                </a:solidFill>
                <a:latin typeface="Comic Sans MS" panose="030F0702030302020204" pitchFamily="66" charset="0"/>
              </a:rPr>
              <a:t>Studying teeth and coprolite (dinosaur poo) will give them a good idea whether the animal was carnivorous, omnivorous or vegetarian.</a:t>
            </a:r>
            <a:endParaRPr lang="en-GB" sz="2000" b="0" i="0" dirty="0">
              <a:solidFill>
                <a:schemeClr val="tx1">
                  <a:lumMod val="95000"/>
                  <a:lumOff val="5000"/>
                </a:schemeClr>
              </a:solidFill>
              <a:effectLst/>
              <a:latin typeface="Comic Sans MS" panose="030F0702030302020204" pitchFamily="66" charset="0"/>
            </a:endParaRPr>
          </a:p>
          <a:p>
            <a:pPr>
              <a:spcBef>
                <a:spcPts val="1100"/>
              </a:spcBef>
            </a:pPr>
            <a:r>
              <a:rPr lang="en-GB" sz="2000" dirty="0">
                <a:solidFill>
                  <a:schemeClr val="tx1">
                    <a:lumMod val="95000"/>
                    <a:lumOff val="5000"/>
                  </a:schemeClr>
                </a:solidFill>
                <a:effectLst/>
                <a:latin typeface="Comic Sans MS" panose="030F0702030302020204" pitchFamily="66" charset="0"/>
                <a:ea typeface="Times New Roman" panose="02020603050405020304" pitchFamily="18" charset="0"/>
              </a:rPr>
              <a:t>Palaeontologists can work out how old fossils are. This helps them determine the evolutionary relationships between organisms.</a:t>
            </a:r>
          </a:p>
        </p:txBody>
      </p:sp>
      <p:pic>
        <p:nvPicPr>
          <p:cNvPr id="7" name="Picture 6">
            <a:extLst>
              <a:ext uri="{FF2B5EF4-FFF2-40B4-BE49-F238E27FC236}">
                <a16:creationId xmlns:a16="http://schemas.microsoft.com/office/drawing/2014/main" id="{4CD7F2B2-FA60-DC4C-93EA-4036C55D1C6C}"/>
              </a:ext>
            </a:extLst>
          </p:cNvPr>
          <p:cNvPicPr>
            <a:picLocks noChangeAspect="1"/>
          </p:cNvPicPr>
          <p:nvPr/>
        </p:nvPicPr>
        <p:blipFill rotWithShape="1">
          <a:blip r:embed="rId4"/>
          <a:srcRect l="39293" t="6539" r="11290" b="15429"/>
          <a:stretch/>
        </p:blipFill>
        <p:spPr>
          <a:xfrm>
            <a:off x="1246087" y="1857375"/>
            <a:ext cx="3627310" cy="3757613"/>
          </a:xfrm>
          <a:prstGeom prst="rect">
            <a:avLst/>
          </a:prstGeom>
        </p:spPr>
      </p:pic>
    </p:spTree>
    <p:extLst>
      <p:ext uri="{BB962C8B-B14F-4D97-AF65-F5344CB8AC3E}">
        <p14:creationId xmlns:p14="http://schemas.microsoft.com/office/powerpoint/2010/main" val="3710461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2" name="TextBox 11">
            <a:extLst>
              <a:ext uri="{FF2B5EF4-FFF2-40B4-BE49-F238E27FC236}">
                <a16:creationId xmlns:a16="http://schemas.microsoft.com/office/drawing/2014/main" id="{800F2F36-00D6-41A1-BAED-DAA3A6433792}"/>
              </a:ext>
            </a:extLst>
          </p:cNvPr>
          <p:cNvSpPr txBox="1"/>
          <p:nvPr/>
        </p:nvSpPr>
        <p:spPr>
          <a:xfrm>
            <a:off x="5560453" y="1229947"/>
            <a:ext cx="5514696" cy="3203279"/>
          </a:xfrm>
          <a:prstGeom prst="rect">
            <a:avLst/>
          </a:prstGeom>
          <a:noFill/>
        </p:spPr>
        <p:txBody>
          <a:bodyPr wrap="square" lIns="0" tIns="0" rIns="0" bIns="0" rtlCol="0" anchor="ctr">
            <a:noAutofit/>
          </a:bodyPr>
          <a:lstStyle/>
          <a:p>
            <a:pPr>
              <a:spcBef>
                <a:spcPts val="1000"/>
              </a:spcBef>
            </a:pPr>
            <a:r>
              <a:rPr lang="en-US" sz="1950" dirty="0">
                <a:solidFill>
                  <a:schemeClr val="tx1">
                    <a:lumMod val="95000"/>
                    <a:lumOff val="5000"/>
                  </a:schemeClr>
                </a:solidFill>
                <a:latin typeface="Comic Sans MS" panose="030F0702030302020204" pitchFamily="66" charset="0"/>
              </a:rPr>
              <a:t>Did you guess who the first ever female paleontologist was?</a:t>
            </a:r>
          </a:p>
          <a:p>
            <a:pPr>
              <a:spcBef>
                <a:spcPts val="1000"/>
              </a:spcBef>
            </a:pPr>
            <a:r>
              <a:rPr lang="en-US" sz="1950" dirty="0">
                <a:solidFill>
                  <a:schemeClr val="tx1">
                    <a:lumMod val="95000"/>
                    <a:lumOff val="5000"/>
                  </a:schemeClr>
                </a:solidFill>
                <a:latin typeface="Comic Sans MS" panose="030F0702030302020204" pitchFamily="66" charset="0"/>
              </a:rPr>
              <a:t>It was Mary Anning!</a:t>
            </a:r>
            <a:endParaRPr lang="en-US" sz="1950" b="1" dirty="0">
              <a:solidFill>
                <a:schemeClr val="tx1">
                  <a:lumMod val="95000"/>
                  <a:lumOff val="5000"/>
                </a:schemeClr>
              </a:solidFill>
              <a:latin typeface="Comic Sans MS" panose="030F0702030302020204" pitchFamily="66" charset="0"/>
            </a:endParaRPr>
          </a:p>
          <a:p>
            <a:pPr>
              <a:spcBef>
                <a:spcPts val="1000"/>
              </a:spcBef>
            </a:pPr>
            <a:r>
              <a:rPr lang="en-US" sz="1950" dirty="0">
                <a:solidFill>
                  <a:schemeClr val="tx1">
                    <a:lumMod val="95000"/>
                    <a:lumOff val="5000"/>
                  </a:schemeClr>
                </a:solidFill>
                <a:latin typeface="Comic Sans MS" panose="030F0702030302020204" pitchFamily="66" charset="0"/>
              </a:rPr>
              <a:t>She was a </a:t>
            </a:r>
            <a:r>
              <a:rPr lang="en-US" sz="1950" b="1" dirty="0">
                <a:solidFill>
                  <a:schemeClr val="tx1">
                    <a:lumMod val="95000"/>
                    <a:lumOff val="5000"/>
                  </a:schemeClr>
                </a:solidFill>
                <a:latin typeface="Comic Sans MS" panose="030F0702030302020204" pitchFamily="66" charset="0"/>
              </a:rPr>
              <a:t>Paleontologist</a:t>
            </a:r>
            <a:r>
              <a:rPr lang="en-US" sz="1950" dirty="0">
                <a:solidFill>
                  <a:schemeClr val="tx1">
                    <a:lumMod val="95000"/>
                    <a:lumOff val="5000"/>
                  </a:schemeClr>
                </a:solidFill>
                <a:latin typeface="Comic Sans MS" panose="030F0702030302020204" pitchFamily="66" charset="0"/>
              </a:rPr>
              <a:t>, who lived at the beginning of the 19</a:t>
            </a:r>
            <a:r>
              <a:rPr lang="en-US" sz="1950" baseline="30000" dirty="0">
                <a:solidFill>
                  <a:schemeClr val="tx1">
                    <a:lumMod val="95000"/>
                    <a:lumOff val="5000"/>
                  </a:schemeClr>
                </a:solidFill>
                <a:latin typeface="Comic Sans MS" panose="030F0702030302020204" pitchFamily="66" charset="0"/>
              </a:rPr>
              <a:t>th</a:t>
            </a:r>
            <a:r>
              <a:rPr lang="en-US" sz="1950" dirty="0">
                <a:solidFill>
                  <a:schemeClr val="tx1">
                    <a:lumMod val="95000"/>
                    <a:lumOff val="5000"/>
                  </a:schemeClr>
                </a:solidFill>
                <a:latin typeface="Comic Sans MS" panose="030F0702030302020204" pitchFamily="66" charset="0"/>
              </a:rPr>
              <a:t> century.</a:t>
            </a:r>
          </a:p>
          <a:p>
            <a:pPr>
              <a:spcBef>
                <a:spcPts val="1000"/>
              </a:spcBef>
            </a:pPr>
            <a:r>
              <a:rPr lang="en-US" sz="1950" dirty="0">
                <a:solidFill>
                  <a:schemeClr val="tx1">
                    <a:lumMod val="95000"/>
                    <a:lumOff val="5000"/>
                  </a:schemeClr>
                </a:solidFill>
                <a:latin typeface="Comic Sans MS" panose="030F0702030302020204" pitchFamily="66" charset="0"/>
              </a:rPr>
              <a:t>Mary discovered her first </a:t>
            </a:r>
            <a:r>
              <a:rPr lang="en-US" sz="1950" dirty="0" err="1">
                <a:solidFill>
                  <a:schemeClr val="tx1">
                    <a:lumMod val="95000"/>
                    <a:lumOff val="5000"/>
                  </a:schemeClr>
                </a:solidFill>
                <a:latin typeface="Comic Sans MS" panose="030F0702030302020204" pitchFamily="66" charset="0"/>
              </a:rPr>
              <a:t>Icthyosaurus</a:t>
            </a:r>
            <a:r>
              <a:rPr lang="en-US" sz="1950" dirty="0">
                <a:solidFill>
                  <a:schemeClr val="tx1">
                    <a:lumMod val="95000"/>
                    <a:lumOff val="5000"/>
                  </a:schemeClr>
                </a:solidFill>
                <a:latin typeface="Comic Sans MS" panose="030F0702030302020204" pitchFamily="66" charset="0"/>
              </a:rPr>
              <a:t> when she was 12 years old. She went on to discover many fossils including the ones on the previous slide. She even came up with the theory that coprolites were dinosaur poo!</a:t>
            </a:r>
          </a:p>
        </p:txBody>
      </p:sp>
      <p:pic>
        <p:nvPicPr>
          <p:cNvPr id="15" name="Picture 14" descr="A person sitting on a chair&#10;&#10;Description automatically generated with low confidence">
            <a:extLst>
              <a:ext uri="{FF2B5EF4-FFF2-40B4-BE49-F238E27FC236}">
                <a16:creationId xmlns:a16="http://schemas.microsoft.com/office/drawing/2014/main" id="{0794E922-1C5F-451A-8DC9-D18629F7952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576" t="744" r="11062" b="1887"/>
          <a:stretch/>
        </p:blipFill>
        <p:spPr>
          <a:xfrm>
            <a:off x="1259861" y="1165778"/>
            <a:ext cx="3912570" cy="3371021"/>
          </a:xfrm>
          <a:prstGeom prst="rect">
            <a:avLst/>
          </a:prstGeom>
        </p:spPr>
      </p:pic>
      <p:sp>
        <p:nvSpPr>
          <p:cNvPr id="3" name="Rectangle 2">
            <a:extLst>
              <a:ext uri="{FF2B5EF4-FFF2-40B4-BE49-F238E27FC236}">
                <a16:creationId xmlns:a16="http://schemas.microsoft.com/office/drawing/2014/main" id="{A1530C90-4641-824A-A6AD-401E1D584984}"/>
              </a:ext>
            </a:extLst>
          </p:cNvPr>
          <p:cNvSpPr/>
          <p:nvPr/>
        </p:nvSpPr>
        <p:spPr>
          <a:xfrm>
            <a:off x="1250722" y="4788261"/>
            <a:ext cx="9828212" cy="1000274"/>
          </a:xfrm>
          <a:prstGeom prst="rect">
            <a:avLst/>
          </a:prstGeom>
        </p:spPr>
        <p:txBody>
          <a:bodyPr wrap="square" lIns="0" tIns="0" rIns="0" bIns="0">
            <a:spAutoFit/>
          </a:bodyPr>
          <a:lstStyle/>
          <a:p>
            <a:pPr>
              <a:spcBef>
                <a:spcPts val="600"/>
              </a:spcBef>
            </a:pPr>
            <a:r>
              <a:rPr lang="en-US" sz="1950" dirty="0">
                <a:solidFill>
                  <a:schemeClr val="tx1">
                    <a:lumMod val="95000"/>
                    <a:lumOff val="5000"/>
                  </a:schemeClr>
                </a:solidFill>
                <a:latin typeface="Comic Sans MS" panose="030F0702030302020204" pitchFamily="66" charset="0"/>
              </a:rPr>
              <a:t>Mary’s discoveries needed to be explained. Why had some creatures become extinct while others were still alive but had changed over time?</a:t>
            </a:r>
          </a:p>
          <a:p>
            <a:pPr>
              <a:spcBef>
                <a:spcPts val="600"/>
              </a:spcBef>
            </a:pPr>
            <a:r>
              <a:rPr lang="en-US" sz="1950" dirty="0">
                <a:solidFill>
                  <a:schemeClr val="tx1">
                    <a:lumMod val="95000"/>
                    <a:lumOff val="5000"/>
                  </a:schemeClr>
                </a:solidFill>
                <a:latin typeface="Comic Sans MS" panose="030F0702030302020204" pitchFamily="66" charset="0"/>
              </a:rPr>
              <a:t>Scientists needed to come up with an explanation!</a:t>
            </a:r>
          </a:p>
        </p:txBody>
      </p:sp>
    </p:spTree>
    <p:extLst>
      <p:ext uri="{BB962C8B-B14F-4D97-AF65-F5344CB8AC3E}">
        <p14:creationId xmlns:p14="http://schemas.microsoft.com/office/powerpoint/2010/main" val="3492411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11" name="Picture 4">
            <a:extLst>
              <a:ext uri="{FF2B5EF4-FFF2-40B4-BE49-F238E27FC236}">
                <a16:creationId xmlns:a16="http://schemas.microsoft.com/office/drawing/2014/main" id="{5D49198D-9BE1-4042-A61A-E794052DB6F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845926" y="1149678"/>
            <a:ext cx="4629890" cy="448291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17AD5FDD-BA27-4089-867A-3F380CDC39D2}"/>
              </a:ext>
            </a:extLst>
          </p:cNvPr>
          <p:cNvSpPr txBox="1"/>
          <p:nvPr/>
        </p:nvSpPr>
        <p:spPr>
          <a:xfrm rot="10800000" flipV="1">
            <a:off x="5426766" y="1551151"/>
            <a:ext cx="5546035" cy="3813865"/>
          </a:xfrm>
          <a:prstGeom prst="rect">
            <a:avLst/>
          </a:prstGeom>
          <a:noFill/>
        </p:spPr>
        <p:txBody>
          <a:bodyPr wrap="square" lIns="0" tIns="0" rIns="0" bIns="0" rtlCol="0">
            <a:spAutoFit/>
          </a:bodyPr>
          <a:lstStyle/>
          <a:p>
            <a:pPr>
              <a:spcBef>
                <a:spcPts val="800"/>
              </a:spcBef>
            </a:pPr>
            <a:r>
              <a:rPr lang="en-US" sz="1950" dirty="0">
                <a:solidFill>
                  <a:schemeClr val="tx1">
                    <a:lumMod val="95000"/>
                    <a:lumOff val="5000"/>
                  </a:schemeClr>
                </a:solidFill>
                <a:latin typeface="Comic Sans MS" panose="030F0702030302020204" pitchFamily="66" charset="0"/>
              </a:rPr>
              <a:t>This led a famous scientist called Charles Darwin to come up with his</a:t>
            </a:r>
            <a:r>
              <a:rPr lang="en-US" sz="1950" b="1" dirty="0">
                <a:solidFill>
                  <a:schemeClr val="tx1">
                    <a:lumMod val="95000"/>
                    <a:lumOff val="5000"/>
                  </a:schemeClr>
                </a:solidFill>
                <a:latin typeface="Comic Sans MS" panose="030F0702030302020204" pitchFamily="66" charset="0"/>
              </a:rPr>
              <a:t> Theory of Evolution</a:t>
            </a:r>
            <a:r>
              <a:rPr lang="en-US" sz="1950" dirty="0">
                <a:solidFill>
                  <a:schemeClr val="tx1">
                    <a:lumMod val="95000"/>
                    <a:lumOff val="5000"/>
                  </a:schemeClr>
                </a:solidFill>
                <a:latin typeface="Comic Sans MS" panose="030F0702030302020204" pitchFamily="66" charset="0"/>
              </a:rPr>
              <a:t>.</a:t>
            </a:r>
          </a:p>
          <a:p>
            <a:pPr>
              <a:spcBef>
                <a:spcPts val="800"/>
              </a:spcBef>
            </a:pPr>
            <a:r>
              <a:rPr lang="en-US" sz="1950" dirty="0">
                <a:solidFill>
                  <a:schemeClr val="tx1">
                    <a:lumMod val="95000"/>
                    <a:lumOff val="5000"/>
                  </a:schemeClr>
                </a:solidFill>
                <a:latin typeface="Comic Sans MS" panose="030F0702030302020204" pitchFamily="66" charset="0"/>
              </a:rPr>
              <a:t>Charles Darwin’s </a:t>
            </a:r>
            <a:r>
              <a:rPr lang="en-US" sz="1950" b="1" dirty="0">
                <a:solidFill>
                  <a:schemeClr val="tx1">
                    <a:lumMod val="95000"/>
                    <a:lumOff val="5000"/>
                  </a:schemeClr>
                </a:solidFill>
                <a:latin typeface="Comic Sans MS" panose="030F0702030302020204" pitchFamily="66" charset="0"/>
              </a:rPr>
              <a:t>Theory of Evolution</a:t>
            </a:r>
            <a:r>
              <a:rPr lang="en-US" sz="1950" dirty="0">
                <a:solidFill>
                  <a:schemeClr val="tx1">
                    <a:lumMod val="95000"/>
                    <a:lumOff val="5000"/>
                  </a:schemeClr>
                </a:solidFill>
                <a:latin typeface="Comic Sans MS" panose="030F0702030302020204" pitchFamily="66" charset="0"/>
              </a:rPr>
              <a:t> was the idea that living things can change over time.……. like the theropods evolving into birds!</a:t>
            </a:r>
          </a:p>
          <a:p>
            <a:pPr>
              <a:spcBef>
                <a:spcPts val="800"/>
              </a:spcBef>
            </a:pPr>
            <a:r>
              <a:rPr lang="en-US" sz="1950" dirty="0">
                <a:solidFill>
                  <a:schemeClr val="tx1">
                    <a:lumMod val="95000"/>
                    <a:lumOff val="5000"/>
                  </a:schemeClr>
                </a:solidFill>
                <a:latin typeface="Comic Sans MS" panose="030F0702030302020204" pitchFamily="66" charset="0"/>
              </a:rPr>
              <a:t>We’ve learnt that chance mutations which lead to variation enable these changes to happen.</a:t>
            </a:r>
          </a:p>
          <a:p>
            <a:pPr>
              <a:spcBef>
                <a:spcPts val="800"/>
              </a:spcBef>
            </a:pPr>
            <a:r>
              <a:rPr lang="en-US" sz="1950" dirty="0">
                <a:solidFill>
                  <a:schemeClr val="tx1">
                    <a:lumMod val="95000"/>
                    <a:lumOff val="5000"/>
                  </a:schemeClr>
                </a:solidFill>
                <a:latin typeface="Comic Sans MS" panose="030F0702030302020204" pitchFamily="66" charset="0"/>
              </a:rPr>
              <a:t>But why do some </a:t>
            </a:r>
            <a:r>
              <a:rPr lang="en-US" sz="1950" b="1" dirty="0">
                <a:solidFill>
                  <a:schemeClr val="tx1">
                    <a:lumMod val="95000"/>
                    <a:lumOff val="5000"/>
                  </a:schemeClr>
                </a:solidFill>
                <a:latin typeface="Comic Sans MS" panose="030F0702030302020204" pitchFamily="66" charset="0"/>
              </a:rPr>
              <a:t>mutations</a:t>
            </a:r>
            <a:r>
              <a:rPr lang="en-US" sz="1950" dirty="0">
                <a:solidFill>
                  <a:schemeClr val="tx1">
                    <a:lumMod val="95000"/>
                    <a:lumOff val="5000"/>
                  </a:schemeClr>
                </a:solidFill>
                <a:latin typeface="Comic Sans MS" panose="030F0702030302020204" pitchFamily="66" charset="0"/>
              </a:rPr>
              <a:t> allow a living thing to survive, and others become </a:t>
            </a:r>
            <a:r>
              <a:rPr lang="en-US" sz="1950" b="1" dirty="0">
                <a:solidFill>
                  <a:schemeClr val="tx1">
                    <a:lumMod val="95000"/>
                    <a:lumOff val="5000"/>
                  </a:schemeClr>
                </a:solidFill>
                <a:latin typeface="Comic Sans MS" panose="030F0702030302020204" pitchFamily="66" charset="0"/>
              </a:rPr>
              <a:t>extinct</a:t>
            </a:r>
            <a:r>
              <a:rPr lang="en-US" sz="1950" dirty="0">
                <a:solidFill>
                  <a:schemeClr val="tx1">
                    <a:lumMod val="95000"/>
                    <a:lumOff val="5000"/>
                  </a:schemeClr>
                </a:solidFill>
                <a:latin typeface="Comic Sans MS" panose="030F0702030302020204" pitchFamily="66" charset="0"/>
              </a:rPr>
              <a:t>?</a:t>
            </a:r>
          </a:p>
          <a:p>
            <a:pPr>
              <a:spcBef>
                <a:spcPts val="800"/>
              </a:spcBef>
            </a:pPr>
            <a:r>
              <a:rPr lang="en-US" sz="1950" dirty="0">
                <a:solidFill>
                  <a:schemeClr val="tx1">
                    <a:lumMod val="95000"/>
                    <a:lumOff val="5000"/>
                  </a:schemeClr>
                </a:solidFill>
                <a:latin typeface="Comic Sans MS" panose="030F0702030302020204" pitchFamily="66" charset="0"/>
              </a:rPr>
              <a:t>We’ll find out more in the next lesson, which</a:t>
            </a:r>
          </a:p>
          <a:p>
            <a:r>
              <a:rPr lang="en-US" sz="1950" dirty="0">
                <a:solidFill>
                  <a:schemeClr val="tx1">
                    <a:lumMod val="95000"/>
                    <a:lumOff val="5000"/>
                  </a:schemeClr>
                </a:solidFill>
                <a:latin typeface="Comic Sans MS" panose="030F0702030302020204" pitchFamily="66" charset="0"/>
              </a:rPr>
              <a:t>is about </a:t>
            </a:r>
            <a:r>
              <a:rPr lang="en-US" sz="1950" b="1" dirty="0">
                <a:solidFill>
                  <a:schemeClr val="tx1">
                    <a:lumMod val="95000"/>
                    <a:lumOff val="5000"/>
                  </a:schemeClr>
                </a:solidFill>
                <a:latin typeface="Comic Sans MS" panose="030F0702030302020204" pitchFamily="66" charset="0"/>
              </a:rPr>
              <a:t>Natural Selection</a:t>
            </a:r>
            <a:r>
              <a:rPr lang="en-US" sz="1950" dirty="0">
                <a:solidFill>
                  <a:schemeClr val="tx1">
                    <a:lumMod val="95000"/>
                    <a:lumOff val="5000"/>
                  </a:schemeClr>
                </a:solidFill>
                <a:latin typeface="Comic Sans MS" panose="030F0702030302020204" pitchFamily="66" charset="0"/>
              </a:rPr>
              <a:t>.</a:t>
            </a:r>
          </a:p>
        </p:txBody>
      </p:sp>
    </p:spTree>
    <p:extLst>
      <p:ext uri="{BB962C8B-B14F-4D97-AF65-F5344CB8AC3E}">
        <p14:creationId xmlns:p14="http://schemas.microsoft.com/office/powerpoint/2010/main" val="1095990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4" name="TextBox 3">
            <a:extLst>
              <a:ext uri="{FF2B5EF4-FFF2-40B4-BE49-F238E27FC236}">
                <a16:creationId xmlns:a16="http://schemas.microsoft.com/office/drawing/2014/main" id="{A9D05015-06F4-418A-8836-52AAB3901A57}"/>
              </a:ext>
            </a:extLst>
          </p:cNvPr>
          <p:cNvSpPr txBox="1"/>
          <p:nvPr/>
        </p:nvSpPr>
        <p:spPr>
          <a:xfrm>
            <a:off x="6239842" y="1654673"/>
            <a:ext cx="4587488" cy="4167963"/>
          </a:xfrm>
          <a:prstGeom prst="rect">
            <a:avLst/>
          </a:prstGeom>
          <a:noFill/>
        </p:spPr>
        <p:txBody>
          <a:bodyPr wrap="square" lIns="0" tIns="0" rIns="0" bIns="0" rtlCol="0" anchor="ctr" anchorCtr="0">
            <a:noAutofit/>
          </a:bodyPr>
          <a:lstStyle/>
          <a:p>
            <a:pPr marL="231775" indent="-231775">
              <a:lnSpc>
                <a:spcPts val="1960"/>
              </a:lnSpc>
              <a:buClr>
                <a:srgbClr val="286AA6"/>
              </a:buClr>
              <a:buFont typeface="Arial" panose="020B0604020202020204" pitchFamily="34" charset="0"/>
              <a:buChar char="•"/>
            </a:pPr>
            <a:r>
              <a:rPr lang="en-GB" sz="1650" dirty="0">
                <a:solidFill>
                  <a:schemeClr val="tx1">
                    <a:lumMod val="95000"/>
                    <a:lumOff val="5000"/>
                  </a:schemeClr>
                </a:solidFill>
                <a:latin typeface="Comic Sans MS" panose="030F0702030302020204" pitchFamily="66" charset="0"/>
              </a:rPr>
              <a:t>what is its name?</a:t>
            </a:r>
          </a:p>
          <a:p>
            <a:pPr marL="231775" indent="-231775">
              <a:lnSpc>
                <a:spcPts val="1960"/>
              </a:lnSpc>
              <a:buClr>
                <a:srgbClr val="286AA6"/>
              </a:buClr>
              <a:buFont typeface="Arial" panose="020B0604020202020204" pitchFamily="34" charset="0"/>
              <a:buChar char="•"/>
            </a:pPr>
            <a:r>
              <a:rPr lang="en-GB" sz="1650" dirty="0">
                <a:solidFill>
                  <a:schemeClr val="tx1">
                    <a:lumMod val="95000"/>
                    <a:lumOff val="5000"/>
                  </a:schemeClr>
                </a:solidFill>
                <a:latin typeface="Comic Sans MS" panose="030F0702030302020204" pitchFamily="66" charset="0"/>
              </a:rPr>
              <a:t>what do you think it ate (was it carnivorous or omnivorous)?</a:t>
            </a:r>
          </a:p>
          <a:p>
            <a:pPr marL="231775" indent="-231775">
              <a:lnSpc>
                <a:spcPts val="1960"/>
              </a:lnSpc>
              <a:buClr>
                <a:srgbClr val="286AA6"/>
              </a:buClr>
              <a:buFont typeface="Arial" panose="020B0604020202020204" pitchFamily="34" charset="0"/>
              <a:buChar char="•"/>
            </a:pPr>
            <a:r>
              <a:rPr lang="en-GB" sz="1650" dirty="0">
                <a:solidFill>
                  <a:schemeClr val="tx1">
                    <a:lumMod val="95000"/>
                    <a:lumOff val="5000"/>
                  </a:schemeClr>
                </a:solidFill>
                <a:latin typeface="Comic Sans MS" panose="030F0702030302020204" pitchFamily="66" charset="0"/>
              </a:rPr>
              <a:t>where do you think it lived?</a:t>
            </a:r>
          </a:p>
          <a:p>
            <a:pPr marL="231775" indent="-231775">
              <a:lnSpc>
                <a:spcPts val="1960"/>
              </a:lnSpc>
              <a:buClr>
                <a:srgbClr val="286AA6"/>
              </a:buClr>
              <a:buFont typeface="Arial" panose="020B0604020202020204" pitchFamily="34" charset="0"/>
              <a:buChar char="•"/>
            </a:pPr>
            <a:r>
              <a:rPr lang="en-GB" sz="1650" dirty="0">
                <a:solidFill>
                  <a:schemeClr val="tx1">
                    <a:lumMod val="95000"/>
                    <a:lumOff val="5000"/>
                  </a:schemeClr>
                </a:solidFill>
                <a:latin typeface="Comic Sans MS" panose="030F0702030302020204" pitchFamily="66" charset="0"/>
              </a:rPr>
              <a:t>how did it get around?</a:t>
            </a:r>
          </a:p>
          <a:p>
            <a:pPr marL="231775" indent="-231775">
              <a:lnSpc>
                <a:spcPts val="1960"/>
              </a:lnSpc>
              <a:buClr>
                <a:srgbClr val="286AA6"/>
              </a:buClr>
              <a:buFont typeface="Arial" panose="020B0604020202020204" pitchFamily="34" charset="0"/>
              <a:buChar char="•"/>
            </a:pPr>
            <a:r>
              <a:rPr lang="en-GB" sz="1650" dirty="0">
                <a:solidFill>
                  <a:schemeClr val="tx1">
                    <a:lumMod val="95000"/>
                    <a:lumOff val="5000"/>
                  </a:schemeClr>
                </a:solidFill>
                <a:latin typeface="Comic Sans MS" panose="030F0702030302020204" pitchFamily="66" charset="0"/>
              </a:rPr>
              <a:t>how would you know?</a:t>
            </a:r>
          </a:p>
          <a:p>
            <a:pPr marL="231775" indent="-231775">
              <a:lnSpc>
                <a:spcPts val="1960"/>
              </a:lnSpc>
              <a:buClr>
                <a:srgbClr val="286AA6"/>
              </a:buClr>
              <a:buFont typeface="Arial" panose="020B0604020202020204" pitchFamily="34" charset="0"/>
              <a:buChar char="•"/>
            </a:pPr>
            <a:r>
              <a:rPr lang="en-GB" sz="1650" dirty="0">
                <a:solidFill>
                  <a:schemeClr val="tx1">
                    <a:lumMod val="95000"/>
                    <a:lumOff val="5000"/>
                  </a:schemeClr>
                </a:solidFill>
                <a:latin typeface="Comic Sans MS" panose="030F0702030302020204" pitchFamily="66" charset="0"/>
              </a:rPr>
              <a:t>is this fossilised creature extinct or has it evolved into another living thing that we see on Earth today?</a:t>
            </a:r>
          </a:p>
          <a:p>
            <a:pPr marL="231775" indent="-231775">
              <a:lnSpc>
                <a:spcPts val="1960"/>
              </a:lnSpc>
              <a:buClr>
                <a:srgbClr val="286AA6"/>
              </a:buClr>
              <a:buFont typeface="Arial" panose="020B0604020202020204" pitchFamily="34" charset="0"/>
              <a:buChar char="•"/>
            </a:pPr>
            <a:r>
              <a:rPr lang="en-GB" sz="1650" dirty="0">
                <a:solidFill>
                  <a:schemeClr val="tx1">
                    <a:lumMod val="95000"/>
                    <a:lumOff val="5000"/>
                  </a:schemeClr>
                </a:solidFill>
                <a:latin typeface="Comic Sans MS" panose="030F0702030302020204" pitchFamily="66" charset="0"/>
              </a:rPr>
              <a:t>if so, which one?</a:t>
            </a:r>
          </a:p>
          <a:p>
            <a:pPr marL="231775" indent="-231775">
              <a:lnSpc>
                <a:spcPts val="1960"/>
              </a:lnSpc>
              <a:buClr>
                <a:srgbClr val="286AA6"/>
              </a:buClr>
            </a:pPr>
            <a:r>
              <a:rPr lang="en-GB" sz="1650" dirty="0">
                <a:solidFill>
                  <a:schemeClr val="tx1">
                    <a:lumMod val="95000"/>
                    <a:lumOff val="5000"/>
                  </a:schemeClr>
                </a:solidFill>
                <a:latin typeface="Comic Sans MS" panose="030F0702030302020204" pitchFamily="66" charset="0"/>
              </a:rPr>
              <a:t>Research another fossilised creature:</a:t>
            </a:r>
          </a:p>
          <a:p>
            <a:pPr marL="231775" indent="-231775">
              <a:lnSpc>
                <a:spcPts val="1960"/>
              </a:lnSpc>
              <a:buClr>
                <a:srgbClr val="286AA6"/>
              </a:buClr>
              <a:buFont typeface="Arial" panose="020B0604020202020204" pitchFamily="34" charset="0"/>
              <a:buChar char="•"/>
            </a:pPr>
            <a:r>
              <a:rPr lang="en-GB" sz="1650" dirty="0">
                <a:solidFill>
                  <a:schemeClr val="tx1">
                    <a:lumMod val="95000"/>
                    <a:lumOff val="5000"/>
                  </a:schemeClr>
                </a:solidFill>
                <a:latin typeface="Comic Sans MS" panose="030F0702030302020204" pitchFamily="66" charset="0"/>
              </a:rPr>
              <a:t>what is its name?</a:t>
            </a:r>
          </a:p>
          <a:p>
            <a:pPr marL="231775" indent="-231775">
              <a:lnSpc>
                <a:spcPts val="1960"/>
              </a:lnSpc>
              <a:buClr>
                <a:srgbClr val="286AA6"/>
              </a:buClr>
              <a:buFont typeface="Arial" panose="020B0604020202020204" pitchFamily="34" charset="0"/>
              <a:buChar char="•"/>
            </a:pPr>
            <a:r>
              <a:rPr lang="en-GB" sz="1650" dirty="0">
                <a:solidFill>
                  <a:schemeClr val="tx1">
                    <a:lumMod val="95000"/>
                    <a:lumOff val="5000"/>
                  </a:schemeClr>
                </a:solidFill>
                <a:latin typeface="Comic Sans MS" panose="030F0702030302020204" pitchFamily="66" charset="0"/>
              </a:rPr>
              <a:t>where do you think it lived?</a:t>
            </a:r>
          </a:p>
          <a:p>
            <a:pPr marL="231775" indent="-231775">
              <a:lnSpc>
                <a:spcPts val="1960"/>
              </a:lnSpc>
              <a:buClr>
                <a:srgbClr val="286AA6"/>
              </a:buClr>
              <a:buFont typeface="Arial" panose="020B0604020202020204" pitchFamily="34" charset="0"/>
              <a:buChar char="•"/>
            </a:pPr>
            <a:r>
              <a:rPr lang="en-GB" sz="1650" dirty="0">
                <a:solidFill>
                  <a:schemeClr val="tx1">
                    <a:lumMod val="95000"/>
                    <a:lumOff val="5000"/>
                  </a:schemeClr>
                </a:solidFill>
                <a:latin typeface="Comic Sans MS" panose="030F0702030302020204" pitchFamily="66" charset="0"/>
              </a:rPr>
              <a:t>what did it eat?</a:t>
            </a:r>
          </a:p>
          <a:p>
            <a:pPr marL="231775" indent="-231775">
              <a:lnSpc>
                <a:spcPts val="1960"/>
              </a:lnSpc>
              <a:buClr>
                <a:srgbClr val="286AA6"/>
              </a:buClr>
              <a:buFont typeface="Arial" panose="020B0604020202020204" pitchFamily="34" charset="0"/>
              <a:buChar char="•"/>
            </a:pPr>
            <a:r>
              <a:rPr lang="en-GB" sz="1650" dirty="0">
                <a:solidFill>
                  <a:schemeClr val="tx1">
                    <a:lumMod val="95000"/>
                    <a:lumOff val="5000"/>
                  </a:schemeClr>
                </a:solidFill>
                <a:latin typeface="Comic Sans MS" panose="030F0702030302020204" pitchFamily="66" charset="0"/>
              </a:rPr>
              <a:t>how did it get around?</a:t>
            </a:r>
          </a:p>
          <a:p>
            <a:pPr marL="231775" indent="-231775">
              <a:lnSpc>
                <a:spcPts val="1960"/>
              </a:lnSpc>
              <a:buClr>
                <a:srgbClr val="286AA6"/>
              </a:buClr>
              <a:buFont typeface="Arial" panose="020B0604020202020204" pitchFamily="34" charset="0"/>
              <a:buChar char="•"/>
            </a:pPr>
            <a:r>
              <a:rPr lang="en-GB" sz="1650" dirty="0">
                <a:solidFill>
                  <a:schemeClr val="tx1">
                    <a:lumMod val="95000"/>
                    <a:lumOff val="5000"/>
                  </a:schemeClr>
                </a:solidFill>
                <a:latin typeface="Comic Sans MS" panose="030F0702030302020204" pitchFamily="66" charset="0"/>
              </a:rPr>
              <a:t>what else would you like to tell us about it?</a:t>
            </a:r>
          </a:p>
          <a:p>
            <a:pPr marL="231775" indent="-231775">
              <a:lnSpc>
                <a:spcPts val="1960"/>
              </a:lnSpc>
              <a:buClr>
                <a:srgbClr val="286AA6"/>
              </a:buClr>
              <a:buFont typeface="Arial" panose="020B0604020202020204" pitchFamily="34" charset="0"/>
              <a:buChar char="•"/>
            </a:pPr>
            <a:r>
              <a:rPr lang="en-GB" sz="1650" dirty="0">
                <a:solidFill>
                  <a:schemeClr val="tx1">
                    <a:lumMod val="95000"/>
                    <a:lumOff val="5000"/>
                  </a:schemeClr>
                </a:solidFill>
                <a:latin typeface="Comic Sans MS" panose="030F0702030302020204" pitchFamily="66" charset="0"/>
              </a:rPr>
              <a:t>how do you know, or how would you find out?</a:t>
            </a:r>
          </a:p>
        </p:txBody>
      </p:sp>
      <p:pic>
        <p:nvPicPr>
          <p:cNvPr id="7" name="Picture 6" descr="A close-up of a spider&#10;&#10;Description automatically generated with low confidence">
            <a:extLst>
              <a:ext uri="{FF2B5EF4-FFF2-40B4-BE49-F238E27FC236}">
                <a16:creationId xmlns:a16="http://schemas.microsoft.com/office/drawing/2014/main" id="{4487C1BB-93B1-4C35-8565-4DE7AED2608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0829" r="9551"/>
          <a:stretch/>
        </p:blipFill>
        <p:spPr>
          <a:xfrm>
            <a:off x="1428150" y="1629459"/>
            <a:ext cx="4439252" cy="4246929"/>
          </a:xfrm>
          <a:prstGeom prst="rect">
            <a:avLst/>
          </a:prstGeom>
        </p:spPr>
      </p:pic>
      <p:sp>
        <p:nvSpPr>
          <p:cNvPr id="8" name="TextBox 7">
            <a:extLst>
              <a:ext uri="{FF2B5EF4-FFF2-40B4-BE49-F238E27FC236}">
                <a16:creationId xmlns:a16="http://schemas.microsoft.com/office/drawing/2014/main" id="{482F2DF5-359D-4644-A124-4A37AA3AB57D}"/>
              </a:ext>
            </a:extLst>
          </p:cNvPr>
          <p:cNvSpPr txBox="1"/>
          <p:nvPr/>
        </p:nvSpPr>
        <p:spPr>
          <a:xfrm>
            <a:off x="0" y="982064"/>
            <a:ext cx="12192000" cy="430887"/>
          </a:xfrm>
          <a:prstGeom prst="rect">
            <a:avLst/>
          </a:prstGeom>
          <a:noFill/>
        </p:spPr>
        <p:txBody>
          <a:bodyPr wrap="square">
            <a:spAutoFit/>
          </a:bodyPr>
          <a:lstStyle/>
          <a:p>
            <a:pPr algn="ctr"/>
            <a:r>
              <a:rPr lang="en-GB" sz="2200" dirty="0">
                <a:solidFill>
                  <a:schemeClr val="tx1">
                    <a:lumMod val="95000"/>
                    <a:lumOff val="5000"/>
                  </a:schemeClr>
                </a:solidFill>
                <a:latin typeface="Comic Sans MS" panose="030F0702030302020204" pitchFamily="66" charset="0"/>
              </a:rPr>
              <a:t>Look at the fossils on your worksheet. Fill in the details:</a:t>
            </a:r>
          </a:p>
        </p:txBody>
      </p:sp>
      <p:sp>
        <p:nvSpPr>
          <p:cNvPr id="9" name="TextBox 8">
            <a:extLst>
              <a:ext uri="{FF2B5EF4-FFF2-40B4-BE49-F238E27FC236}">
                <a16:creationId xmlns:a16="http://schemas.microsoft.com/office/drawing/2014/main" id="{DE68D085-4ACC-333E-BBDA-2C9E16D12A8F}"/>
              </a:ext>
            </a:extLst>
          </p:cNvPr>
          <p:cNvSpPr txBox="1"/>
          <p:nvPr/>
        </p:nvSpPr>
        <p:spPr>
          <a:xfrm>
            <a:off x="542611" y="401934"/>
            <a:ext cx="1746187" cy="553998"/>
          </a:xfrm>
          <a:prstGeom prst="rect">
            <a:avLst/>
          </a:prstGeom>
          <a:noFill/>
        </p:spPr>
        <p:txBody>
          <a:bodyPr wrap="square" rtlCol="0">
            <a:spAutoFit/>
          </a:bodyPr>
          <a:lstStyle/>
          <a:p>
            <a:r>
              <a:rPr lang="en-GB" sz="3000" b="1" dirty="0">
                <a:solidFill>
                  <a:srgbClr val="286AA6"/>
                </a:solidFill>
                <a:latin typeface="Comic Sans MS" panose="030F0902030302020204" pitchFamily="66" charset="0"/>
              </a:rPr>
              <a:t>Activity</a:t>
            </a:r>
          </a:p>
        </p:txBody>
      </p:sp>
    </p:spTree>
    <p:extLst>
      <p:ext uri="{BB962C8B-B14F-4D97-AF65-F5344CB8AC3E}">
        <p14:creationId xmlns:p14="http://schemas.microsoft.com/office/powerpoint/2010/main" val="30785664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5" name="Subtitle 2">
            <a:extLst>
              <a:ext uri="{FF2B5EF4-FFF2-40B4-BE49-F238E27FC236}">
                <a16:creationId xmlns:a16="http://schemas.microsoft.com/office/drawing/2014/main" id="{0D3A8520-BD3E-7947-AC71-4C29A025BFE1}"/>
              </a:ext>
            </a:extLst>
          </p:cNvPr>
          <p:cNvSpPr txBox="1">
            <a:spLocks/>
          </p:cNvSpPr>
          <p:nvPr/>
        </p:nvSpPr>
        <p:spPr>
          <a:xfrm>
            <a:off x="-69238" y="862510"/>
            <a:ext cx="12192000" cy="4155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286AA6"/>
                </a:solidFill>
                <a:latin typeface="Comic Sans MS" panose="030F0902030302020204" pitchFamily="66" charset="0"/>
                <a:cs typeface="Arial" panose="020B0604020202020204" pitchFamily="34" charset="0"/>
              </a:rPr>
              <a:t>Useful links</a:t>
            </a:r>
          </a:p>
        </p:txBody>
      </p:sp>
      <p:sp>
        <p:nvSpPr>
          <p:cNvPr id="7" name="TextBox 6">
            <a:extLst>
              <a:ext uri="{FF2B5EF4-FFF2-40B4-BE49-F238E27FC236}">
                <a16:creationId xmlns:a16="http://schemas.microsoft.com/office/drawing/2014/main" id="{97E61B55-7FBB-824B-903A-BC4B5BB5B234}"/>
              </a:ext>
            </a:extLst>
          </p:cNvPr>
          <p:cNvSpPr txBox="1"/>
          <p:nvPr/>
        </p:nvSpPr>
        <p:spPr>
          <a:xfrm>
            <a:off x="1163638" y="1577611"/>
            <a:ext cx="10724827" cy="5098943"/>
          </a:xfrm>
          <a:prstGeom prst="rect">
            <a:avLst/>
          </a:prstGeom>
          <a:noFill/>
        </p:spPr>
        <p:txBody>
          <a:bodyPr wrap="square" lIns="0" tIns="0" rIns="0" bIns="0" rtlCol="0">
            <a:noAutofit/>
          </a:bodyPr>
          <a:lstStyle/>
          <a:p>
            <a:pPr>
              <a:lnSpc>
                <a:spcPts val="1780"/>
              </a:lnSpc>
              <a:spcBef>
                <a:spcPts val="800"/>
              </a:spcBef>
            </a:pPr>
            <a:r>
              <a:rPr lang="en-GB" sz="1600" dirty="0">
                <a:solidFill>
                  <a:schemeClr val="tx1">
                    <a:lumMod val="95000"/>
                    <a:lumOff val="5000"/>
                  </a:schemeClr>
                </a:solidFill>
                <a:latin typeface="Comic Sans MS" panose="030F0702030302020204" pitchFamily="66" charset="0"/>
                <a:cs typeface="Arial" panose="020B0604020202020204" pitchFamily="34" charset="0"/>
              </a:rPr>
              <a:t>Find out what happened to the dinosaurs when an asteroid hit Earth:</a:t>
            </a:r>
            <a:endParaRPr lang="en-US" sz="1600" dirty="0">
              <a:solidFill>
                <a:schemeClr val="tx1">
                  <a:lumMod val="95000"/>
                  <a:lumOff val="5000"/>
                </a:schemeClr>
              </a:solidFill>
              <a:effectLst/>
              <a:latin typeface="Comic Sans MS" panose="030F0702030302020204" pitchFamily="66"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endParaRPr>
          </a:p>
          <a:p>
            <a:pPr>
              <a:lnSpc>
                <a:spcPts val="1780"/>
              </a:lnSpc>
            </a:pPr>
            <a:r>
              <a:rPr lang="en-US" sz="1600" dirty="0">
                <a:solidFill>
                  <a:srgbClr val="286AA6"/>
                </a:solidFill>
                <a:effectLst/>
                <a:latin typeface="Comic Sans MS" panose="030F0702030302020204" pitchFamily="66"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BBC One - Dinosaurs: The Final Day with David Attenborough</a:t>
            </a:r>
            <a:endParaRPr lang="en-US" sz="1600" dirty="0">
              <a:solidFill>
                <a:srgbClr val="286AA6"/>
              </a:solidFill>
              <a:effectLst/>
              <a:latin typeface="Comic Sans MS" panose="030F0702030302020204" pitchFamily="66" charset="0"/>
              <a:ea typeface="Times New Roman" panose="02020603050405020304" pitchFamily="18" charset="0"/>
              <a:cs typeface="Times New Roman" panose="02020603050405020304" pitchFamily="18" charset="0"/>
            </a:endParaRPr>
          </a:p>
          <a:p>
            <a:pPr>
              <a:lnSpc>
                <a:spcPts val="1780"/>
              </a:lnSpc>
              <a:spcBef>
                <a:spcPts val="800"/>
              </a:spcBef>
            </a:pPr>
            <a:r>
              <a:rPr lang="en-GB" sz="1600" dirty="0">
                <a:solidFill>
                  <a:schemeClr val="tx1">
                    <a:lumMod val="95000"/>
                    <a:lumOff val="5000"/>
                  </a:schemeClr>
                </a:solidFill>
                <a:latin typeface="Comic Sans MS" panose="030F0702030302020204" pitchFamily="66" charset="0"/>
                <a:cs typeface="Arial" panose="020B0604020202020204" pitchFamily="34" charset="0"/>
              </a:rPr>
              <a:t>Find out more about fossils: </a:t>
            </a:r>
            <a:r>
              <a:rPr lang="en-GB" sz="1600" dirty="0">
                <a:solidFill>
                  <a:srgbClr val="286AA6"/>
                </a:solidFill>
                <a:latin typeface="Comic Sans MS" panose="030F0702030302020204" pitchFamily="66" charset="0"/>
                <a:cs typeface="Arial" panose="020B0604020202020204" pitchFamily="34" charset="0"/>
                <a:hlinkClick r:id="rId5">
                  <a:extLst>
                    <a:ext uri="{A12FA001-AC4F-418D-AE19-62706E023703}">
                      <ahyp:hlinkClr xmlns:ahyp="http://schemas.microsoft.com/office/drawing/2018/hyperlinkcolor" val="tx"/>
                    </a:ext>
                  </a:extLst>
                </a:hlinkClick>
              </a:rPr>
              <a:t>https://www.nationalgeographic.org/encyclopedia/fossil/</a:t>
            </a:r>
            <a:endParaRPr lang="en-GB" sz="1600" dirty="0">
              <a:solidFill>
                <a:srgbClr val="286AA6"/>
              </a:solidFill>
              <a:latin typeface="Comic Sans MS" panose="030F0702030302020204" pitchFamily="66" charset="0"/>
              <a:cs typeface="Arial" panose="020B0604020202020204" pitchFamily="34" charset="0"/>
            </a:endParaRPr>
          </a:p>
          <a:p>
            <a:pPr marL="2700000">
              <a:lnSpc>
                <a:spcPts val="1780"/>
              </a:lnSpc>
              <a:spcBef>
                <a:spcPts val="200"/>
              </a:spcBef>
            </a:pPr>
            <a:r>
              <a:rPr lang="en-GB" sz="1600" dirty="0">
                <a:solidFill>
                  <a:srgbClr val="286AA6"/>
                </a:solidFill>
                <a:latin typeface="Comic Sans MS" panose="030F0702030302020204" pitchFamily="66" charset="0"/>
                <a:cs typeface="Arial" panose="020B0604020202020204" pitchFamily="34" charset="0"/>
                <a:hlinkClick r:id="rId6">
                  <a:extLst>
                    <a:ext uri="{A12FA001-AC4F-418D-AE19-62706E023703}">
                      <ahyp:hlinkClr xmlns:ahyp="http://schemas.microsoft.com/office/drawing/2018/hyperlinkcolor" val="tx"/>
                    </a:ext>
                  </a:extLst>
                </a:hlinkClick>
              </a:rPr>
              <a:t>https://www.nhm.ac.uk/discover/fossils.html </a:t>
            </a:r>
            <a:endParaRPr lang="en-GB" sz="1600" dirty="0">
              <a:solidFill>
                <a:srgbClr val="286AA6"/>
              </a:solidFill>
              <a:latin typeface="Comic Sans MS" panose="030F0702030302020204" pitchFamily="66" charset="0"/>
              <a:cs typeface="Arial" panose="020B0604020202020204" pitchFamily="34" charset="0"/>
            </a:endParaRPr>
          </a:p>
          <a:p>
            <a:pPr>
              <a:lnSpc>
                <a:spcPts val="1780"/>
              </a:lnSpc>
              <a:spcBef>
                <a:spcPts val="800"/>
              </a:spcBef>
            </a:pPr>
            <a:r>
              <a:rPr lang="en-GB" sz="1600" dirty="0">
                <a:solidFill>
                  <a:schemeClr val="tx1">
                    <a:lumMod val="95000"/>
                    <a:lumOff val="5000"/>
                  </a:schemeClr>
                </a:solidFill>
                <a:latin typeface="Comic Sans MS" panose="030F0702030302020204" pitchFamily="66" charset="0"/>
                <a:cs typeface="Arial" panose="020B0604020202020204" pitchFamily="34" charset="0"/>
              </a:rPr>
              <a:t>How are dinosaur fossils formed? Natural History Museum: </a:t>
            </a:r>
            <a:br>
              <a:rPr lang="en-GB" sz="1600" dirty="0">
                <a:solidFill>
                  <a:schemeClr val="tx1">
                    <a:lumMod val="95000"/>
                    <a:lumOff val="5000"/>
                  </a:schemeClr>
                </a:solidFill>
                <a:latin typeface="Comic Sans MS" panose="030F0702030302020204" pitchFamily="66" charset="0"/>
                <a:cs typeface="Arial" panose="020B0604020202020204" pitchFamily="34" charset="0"/>
              </a:rPr>
            </a:br>
            <a:r>
              <a:rPr lang="en-GB" sz="1600" u="sng" dirty="0">
                <a:solidFill>
                  <a:srgbClr val="286AA6"/>
                </a:solidFill>
                <a:effectLst/>
                <a:latin typeface="Comic Sans MS" panose="030F0902030302020204" pitchFamily="66" charset="0"/>
                <a:ea typeface="Times New Roman" panose="02020603050405020304" pitchFamily="18" charset="0"/>
                <a:hlinkClick r:id="rId7">
                  <a:extLst>
                    <a:ext uri="{A12FA001-AC4F-418D-AE19-62706E023703}">
                      <ahyp:hlinkClr xmlns:ahyp="http://schemas.microsoft.com/office/drawing/2018/hyperlinkcolor" val="tx"/>
                    </a:ext>
                  </a:extLst>
                </a:hlinkClick>
              </a:rPr>
              <a:t>https://www.nhm.ac.uk/discover/how-are-fossils-formed.html</a:t>
            </a:r>
            <a:endParaRPr lang="en-GB" sz="1600" dirty="0">
              <a:solidFill>
                <a:srgbClr val="286AA6"/>
              </a:solidFill>
              <a:latin typeface="Comic Sans MS" panose="030F0902030302020204" pitchFamily="66" charset="0"/>
              <a:cs typeface="Arial" panose="020B0604020202020204" pitchFamily="34" charset="0"/>
            </a:endParaRPr>
          </a:p>
          <a:p>
            <a:pPr>
              <a:lnSpc>
                <a:spcPts val="1780"/>
              </a:lnSpc>
              <a:spcBef>
                <a:spcPts val="800"/>
              </a:spcBef>
            </a:pPr>
            <a:r>
              <a:rPr lang="en-GB" sz="1600" dirty="0">
                <a:solidFill>
                  <a:schemeClr val="tx1">
                    <a:lumMod val="95000"/>
                    <a:lumOff val="5000"/>
                  </a:schemeClr>
                </a:solidFill>
                <a:latin typeface="Comic Sans MS" panose="030F0702030302020204" pitchFamily="66" charset="0"/>
                <a:cs typeface="Arial" panose="020B0604020202020204" pitchFamily="34" charset="0"/>
              </a:rPr>
              <a:t>How are fossils made?  </a:t>
            </a:r>
            <a:r>
              <a:rPr lang="en-GB" sz="1600" dirty="0">
                <a:solidFill>
                  <a:srgbClr val="286AA6"/>
                </a:solidFill>
                <a:latin typeface="Comic Sans MS" panose="030F0702030302020204" pitchFamily="66" charset="0"/>
                <a:cs typeface="Arial" panose="020B0604020202020204" pitchFamily="34" charset="0"/>
                <a:hlinkClick r:id="rId8">
                  <a:extLst>
                    <a:ext uri="{A12FA001-AC4F-418D-AE19-62706E023703}">
                      <ahyp:hlinkClr xmlns:ahyp="http://schemas.microsoft.com/office/drawing/2018/hyperlinkcolor" val="tx"/>
                    </a:ext>
                  </a:extLst>
                </a:hlinkClick>
              </a:rPr>
              <a:t>https://www.bbc.co.uk/bitesize/topics/z9bbkqt/articles/z2ym2p3</a:t>
            </a:r>
            <a:endParaRPr lang="en-GB" sz="1600" dirty="0">
              <a:solidFill>
                <a:srgbClr val="286AA6"/>
              </a:solidFill>
              <a:latin typeface="Comic Sans MS" panose="030F0702030302020204" pitchFamily="66" charset="0"/>
              <a:cs typeface="Arial" panose="020B0604020202020204" pitchFamily="34" charset="0"/>
            </a:endParaRPr>
          </a:p>
          <a:p>
            <a:pPr>
              <a:lnSpc>
                <a:spcPts val="1780"/>
              </a:lnSpc>
              <a:spcBef>
                <a:spcPts val="800"/>
              </a:spcBef>
            </a:pPr>
            <a:r>
              <a:rPr lang="en-GB" sz="1600" dirty="0">
                <a:solidFill>
                  <a:schemeClr val="tx1">
                    <a:lumMod val="95000"/>
                    <a:lumOff val="5000"/>
                  </a:schemeClr>
                </a:solidFill>
                <a:latin typeface="Comic Sans MS" panose="030F0702030302020204" pitchFamily="66" charset="0"/>
                <a:cs typeface="Arial" panose="020B0604020202020204" pitchFamily="34" charset="0"/>
              </a:rPr>
              <a:t>Fossil facts for kids  </a:t>
            </a:r>
            <a:r>
              <a:rPr lang="en-GB" sz="1600" dirty="0">
                <a:solidFill>
                  <a:srgbClr val="286AA6"/>
                </a:solidFill>
                <a:latin typeface="Comic Sans MS" panose="030F0702030302020204" pitchFamily="66" charset="0"/>
                <a:cs typeface="Arial" panose="020B0604020202020204" pitchFamily="34" charset="0"/>
                <a:hlinkClick r:id="rId9">
                  <a:extLst>
                    <a:ext uri="{A12FA001-AC4F-418D-AE19-62706E023703}">
                      <ahyp:hlinkClr xmlns:ahyp="http://schemas.microsoft.com/office/drawing/2018/hyperlinkcolor" val="tx"/>
                    </a:ext>
                  </a:extLst>
                </a:hlinkClick>
              </a:rPr>
              <a:t>https://www.dkfindout.com/uk/dinosaurs-and-prehistoric-life/fossils/</a:t>
            </a:r>
            <a:endParaRPr lang="en-GB" sz="1600" dirty="0">
              <a:solidFill>
                <a:srgbClr val="286AA6"/>
              </a:solidFill>
              <a:latin typeface="Comic Sans MS" panose="030F0702030302020204" pitchFamily="66" charset="0"/>
              <a:cs typeface="Arial" panose="020B0604020202020204" pitchFamily="34" charset="0"/>
            </a:endParaRPr>
          </a:p>
          <a:p>
            <a:pPr>
              <a:lnSpc>
                <a:spcPts val="1780"/>
              </a:lnSpc>
              <a:spcBef>
                <a:spcPts val="800"/>
              </a:spcBef>
            </a:pPr>
            <a:r>
              <a:rPr lang="en-US" sz="16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Early man: </a:t>
            </a:r>
            <a:r>
              <a:rPr lang="en-US" sz="1600" dirty="0">
                <a:solidFill>
                  <a:srgbClr val="286AA6"/>
                </a:solidFill>
                <a:latin typeface="Comic Sans MS" panose="030F0702030302020204" pitchFamily="66" charset="0"/>
                <a:ea typeface="Calibri" panose="020F0502020204030204" pitchFamily="34" charset="0"/>
                <a:cs typeface="Times New Roman" panose="02020603050405020304" pitchFamily="18" charset="0"/>
                <a:hlinkClick r:id="rId10">
                  <a:extLst>
                    <a:ext uri="{A12FA001-AC4F-418D-AE19-62706E023703}">
                      <ahyp:hlinkClr xmlns:ahyp="http://schemas.microsoft.com/office/drawing/2018/hyperlinkcolor" val="tx"/>
                    </a:ext>
                  </a:extLst>
                </a:hlinkClick>
              </a:rPr>
              <a:t>https://classroomjarvis.weebly.com/early-man.html</a:t>
            </a:r>
            <a:endParaRPr lang="en-US" sz="1600" dirty="0">
              <a:solidFill>
                <a:srgbClr val="286AA6"/>
              </a:solidFill>
              <a:latin typeface="Comic Sans MS" panose="030F0702030302020204" pitchFamily="66" charset="0"/>
              <a:ea typeface="Calibri" panose="020F0502020204030204" pitchFamily="34" charset="0"/>
              <a:cs typeface="Times New Roman" panose="02020603050405020304" pitchFamily="18" charset="0"/>
            </a:endParaRPr>
          </a:p>
          <a:p>
            <a:pPr>
              <a:lnSpc>
                <a:spcPts val="1780"/>
              </a:lnSpc>
              <a:spcBef>
                <a:spcPts val="800"/>
              </a:spcBef>
            </a:pPr>
            <a:r>
              <a:rPr lang="en-US" sz="1600" dirty="0">
                <a:latin typeface="Comic Sans MS" panose="030F0702030302020204" pitchFamily="66" charset="0"/>
                <a:ea typeface="Calibri" panose="020F0502020204030204" pitchFamily="34" charset="0"/>
                <a:cs typeface="Times New Roman" panose="02020603050405020304" pitchFamily="18" charset="0"/>
              </a:rPr>
              <a:t>Mary Anning Fossil Hunter </a:t>
            </a:r>
            <a:r>
              <a:rPr lang="en-US" sz="1600" dirty="0">
                <a:solidFill>
                  <a:srgbClr val="286AA6"/>
                </a:solidFill>
                <a:latin typeface="Comic Sans MS" panose="030F0702030302020204" pitchFamily="66" charset="0"/>
                <a:ea typeface="Calibri" panose="020F0502020204030204" pitchFamily="34" charset="0"/>
                <a:cs typeface="Times New Roman" panose="02020603050405020304" pitchFamily="18" charset="0"/>
                <a:hlinkClick r:id="rId11">
                  <a:extLst>
                    <a:ext uri="{A12FA001-AC4F-418D-AE19-62706E023703}">
                      <ahyp:hlinkClr xmlns:ahyp="http://schemas.microsoft.com/office/drawing/2018/hyperlinkcolor" val="tx"/>
                    </a:ext>
                  </a:extLst>
                </a:hlinkClick>
              </a:rPr>
              <a:t>https://www.bbc.co.uk/bitesize/topics/zd8fv9q/articles/zf6vb82</a:t>
            </a:r>
            <a:endParaRPr lang="en-US" sz="1600" dirty="0">
              <a:solidFill>
                <a:srgbClr val="286AA6"/>
              </a:solidFill>
              <a:latin typeface="Comic Sans MS" panose="030F0702030302020204" pitchFamily="66" charset="0"/>
              <a:ea typeface="Calibri" panose="020F0502020204030204" pitchFamily="34" charset="0"/>
              <a:cs typeface="Times New Roman" panose="02020603050405020304" pitchFamily="18" charset="0"/>
            </a:endParaRPr>
          </a:p>
          <a:p>
            <a:pPr>
              <a:lnSpc>
                <a:spcPts val="1780"/>
              </a:lnSpc>
              <a:spcBef>
                <a:spcPts val="800"/>
              </a:spcBef>
            </a:pPr>
            <a:r>
              <a:rPr lang="en-US" sz="16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Natural History Museum, Human evolution</a:t>
            </a:r>
            <a:r>
              <a:rPr lang="en-US" sz="1600" dirty="0">
                <a:latin typeface="Comic Sans MS" panose="030F0702030302020204" pitchFamily="66" charset="0"/>
                <a:ea typeface="Calibri" panose="020F0502020204030204" pitchFamily="34" charset="0"/>
                <a:cs typeface="Times New Roman" panose="02020603050405020304" pitchFamily="18" charset="0"/>
              </a:rPr>
              <a:t> </a:t>
            </a:r>
            <a:r>
              <a:rPr lang="en-US" sz="1600" dirty="0">
                <a:solidFill>
                  <a:srgbClr val="286AA6"/>
                </a:solidFill>
                <a:latin typeface="Comic Sans MS" panose="030F0702030302020204" pitchFamily="66" charset="0"/>
                <a:ea typeface="Calibri" panose="020F0502020204030204" pitchFamily="34" charset="0"/>
                <a:cs typeface="Times New Roman" panose="02020603050405020304" pitchFamily="18" charset="0"/>
                <a:hlinkClick r:id="rId12">
                  <a:extLst>
                    <a:ext uri="{A12FA001-AC4F-418D-AE19-62706E023703}">
                      <ahyp:hlinkClr xmlns:ahyp="http://schemas.microsoft.com/office/drawing/2018/hyperlinkcolor" val="tx"/>
                    </a:ext>
                  </a:extLst>
                </a:hlinkClick>
              </a:rPr>
              <a:t>https://www.nhm.ac.uk/discover/human-evolution.html</a:t>
            </a:r>
            <a:endParaRPr lang="en-US" sz="1600" dirty="0">
              <a:solidFill>
                <a:srgbClr val="286AA6"/>
              </a:solidFill>
              <a:latin typeface="Comic Sans MS" panose="030F0702030302020204" pitchFamily="66" charset="0"/>
              <a:ea typeface="Calibri" panose="020F0502020204030204" pitchFamily="34" charset="0"/>
              <a:cs typeface="Times New Roman" panose="02020603050405020304" pitchFamily="18" charset="0"/>
            </a:endParaRPr>
          </a:p>
          <a:p>
            <a:pPr>
              <a:lnSpc>
                <a:spcPts val="1780"/>
              </a:lnSpc>
              <a:spcBef>
                <a:spcPts val="800"/>
              </a:spcBef>
            </a:pPr>
            <a:r>
              <a:rPr lang="en-US" sz="1600" dirty="0">
                <a:latin typeface="Comic Sans MS" panose="030F0702030302020204" pitchFamily="66" charset="0"/>
                <a:ea typeface="Calibri" panose="020F0502020204030204" pitchFamily="34" charset="0"/>
                <a:cs typeface="Times New Roman" panose="02020603050405020304" pitchFamily="18" charset="0"/>
              </a:rPr>
              <a:t>Natural History Museum, Dinosaurs </a:t>
            </a:r>
            <a:r>
              <a:rPr lang="en-US" sz="1600" dirty="0">
                <a:solidFill>
                  <a:srgbClr val="286AA6"/>
                </a:solidFill>
                <a:latin typeface="Comic Sans MS" panose="030F0702030302020204" pitchFamily="66" charset="0"/>
                <a:ea typeface="Calibri" panose="020F0502020204030204" pitchFamily="34" charset="0"/>
                <a:cs typeface="Times New Roman" panose="02020603050405020304" pitchFamily="18" charset="0"/>
                <a:hlinkClick r:id="rId13">
                  <a:extLst>
                    <a:ext uri="{A12FA001-AC4F-418D-AE19-62706E023703}">
                      <ahyp:hlinkClr xmlns:ahyp="http://schemas.microsoft.com/office/drawing/2018/hyperlinkcolor" val="tx"/>
                    </a:ext>
                  </a:extLst>
                </a:hlinkClick>
              </a:rPr>
              <a:t>https://www.nhm.ac.uk/discover/dinosaurs.html</a:t>
            </a:r>
            <a:endParaRPr lang="en-US" sz="1600" dirty="0">
              <a:solidFill>
                <a:srgbClr val="286AA6"/>
              </a:solidFill>
              <a:latin typeface="Comic Sans MS" panose="030F0702030302020204" pitchFamily="66" charset="0"/>
              <a:ea typeface="Calibri" panose="020F0502020204030204" pitchFamily="34" charset="0"/>
              <a:cs typeface="Times New Roman" panose="02020603050405020304" pitchFamily="18" charset="0"/>
            </a:endParaRPr>
          </a:p>
          <a:p>
            <a:pPr>
              <a:lnSpc>
                <a:spcPts val="1780"/>
              </a:lnSpc>
              <a:spcBef>
                <a:spcPts val="800"/>
              </a:spcBef>
            </a:pPr>
            <a:r>
              <a:rPr lang="en-US" sz="16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New Dinosaurs </a:t>
            </a:r>
            <a:r>
              <a:rPr lang="en-GB" sz="1600" u="sng" dirty="0">
                <a:solidFill>
                  <a:srgbClr val="286AA6"/>
                </a:solidFill>
                <a:effectLst/>
                <a:latin typeface="Comic Sans MS" panose="030F0702030302020204" pitchFamily="66" charset="0"/>
                <a:ea typeface="Calibri" panose="020F0502020204030204" pitchFamily="34" charset="0"/>
                <a:cs typeface="Times New Roman" panose="02020603050405020304" pitchFamily="18" charset="0"/>
                <a:hlinkClick r:id="rId14">
                  <a:extLst>
                    <a:ext uri="{A12FA001-AC4F-418D-AE19-62706E023703}">
                      <ahyp:hlinkClr xmlns:ahyp="http://schemas.microsoft.com/office/drawing/2018/hyperlinkcolor" val="tx"/>
                    </a:ext>
                  </a:extLst>
                </a:hlinkClick>
              </a:rPr>
              <a:t>https://www.newdinosaurs.com</a:t>
            </a:r>
            <a:endParaRPr lang="en-GB" sz="1600" u="sng" dirty="0">
              <a:solidFill>
                <a:srgbClr val="286AA6"/>
              </a:solidFill>
              <a:effectLst/>
              <a:latin typeface="Comic Sans MS" panose="030F0702030302020204" pitchFamily="66" charset="0"/>
              <a:ea typeface="Calibri" panose="020F0502020204030204" pitchFamily="34" charset="0"/>
              <a:cs typeface="Times New Roman" panose="02020603050405020304" pitchFamily="18" charset="0"/>
            </a:endParaRPr>
          </a:p>
          <a:p>
            <a:pPr>
              <a:lnSpc>
                <a:spcPts val="1780"/>
              </a:lnSpc>
              <a:spcBef>
                <a:spcPts val="800"/>
              </a:spcBef>
            </a:pPr>
            <a:r>
              <a:rPr lang="en-GB" sz="16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National Geographic Association: s</a:t>
            </a:r>
            <a:r>
              <a:rPr lang="en-US" sz="1600" dirty="0" err="1">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cientists</a:t>
            </a:r>
            <a:r>
              <a:rPr lang="en-US" sz="16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and paleontologists </a:t>
            </a:r>
            <a:r>
              <a:rPr lang="en-GB" sz="1600" u="sng" dirty="0">
                <a:solidFill>
                  <a:srgbClr val="286AA6"/>
                </a:solidFill>
                <a:latin typeface="Comic Sans MS" panose="030F0702030302020204" pitchFamily="66" charset="0"/>
                <a:ea typeface="Calibri" panose="020F0502020204030204" pitchFamily="34" charset="0"/>
                <a:cs typeface="Times New Roman" panose="02020603050405020304" pitchFamily="18" charset="0"/>
                <a:hlinkClick r:id="rId15">
                  <a:extLst>
                    <a:ext uri="{A12FA001-AC4F-418D-AE19-62706E023703}">
                      <ahyp:hlinkClr xmlns:ahyp="http://schemas.microsoft.com/office/drawing/2018/hyperlinkcolor" val="tx"/>
                    </a:ext>
                  </a:extLst>
                </a:hlinkClick>
              </a:rPr>
              <a:t>https://youtu.be/eaWb0UUNc00</a:t>
            </a:r>
            <a:r>
              <a:rPr lang="en-GB" sz="1600" dirty="0">
                <a:solidFill>
                  <a:srgbClr val="286AA6"/>
                </a:solidFill>
                <a:latin typeface="Comic Sans MS" panose="030F0702030302020204" pitchFamily="66"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8581441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5" name="Subtitle 2">
            <a:extLst>
              <a:ext uri="{FF2B5EF4-FFF2-40B4-BE49-F238E27FC236}">
                <a16:creationId xmlns:a16="http://schemas.microsoft.com/office/drawing/2014/main" id="{0D3A8520-BD3E-7947-AC71-4C29A025BFE1}"/>
              </a:ext>
            </a:extLst>
          </p:cNvPr>
          <p:cNvSpPr txBox="1">
            <a:spLocks/>
          </p:cNvSpPr>
          <p:nvPr/>
        </p:nvSpPr>
        <p:spPr>
          <a:xfrm>
            <a:off x="-69238" y="87068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286AA6"/>
                </a:solidFill>
                <a:latin typeface="Comic Sans MS" panose="030F0902030302020204" pitchFamily="66" charset="0"/>
                <a:cs typeface="Arial" panose="020B0604020202020204" pitchFamily="34" charset="0"/>
              </a:rPr>
              <a:t>More useful links</a:t>
            </a:r>
          </a:p>
        </p:txBody>
      </p:sp>
      <p:sp>
        <p:nvSpPr>
          <p:cNvPr id="7" name="TextBox 6">
            <a:extLst>
              <a:ext uri="{FF2B5EF4-FFF2-40B4-BE49-F238E27FC236}">
                <a16:creationId xmlns:a16="http://schemas.microsoft.com/office/drawing/2014/main" id="{97E61B55-7FBB-824B-903A-BC4B5BB5B234}"/>
              </a:ext>
            </a:extLst>
          </p:cNvPr>
          <p:cNvSpPr txBox="1"/>
          <p:nvPr/>
        </p:nvSpPr>
        <p:spPr>
          <a:xfrm>
            <a:off x="1163638" y="1561301"/>
            <a:ext cx="9494093" cy="4248150"/>
          </a:xfrm>
          <a:prstGeom prst="rect">
            <a:avLst/>
          </a:prstGeom>
          <a:noFill/>
        </p:spPr>
        <p:txBody>
          <a:bodyPr wrap="square" lIns="0" tIns="0" rIns="0" bIns="0" rtlCol="0">
            <a:noAutofit/>
          </a:bodyPr>
          <a:lstStyle/>
          <a:p>
            <a:pPr>
              <a:lnSpc>
                <a:spcPts val="1780"/>
              </a:lnSpc>
              <a:spcBef>
                <a:spcPts val="1000"/>
              </a:spcBef>
            </a:pPr>
            <a:r>
              <a:rPr lang="en-GB" sz="1600" dirty="0">
                <a:solidFill>
                  <a:schemeClr val="tx1">
                    <a:lumMod val="95000"/>
                    <a:lumOff val="5000"/>
                  </a:schemeClr>
                </a:solidFill>
                <a:latin typeface="Comic Sans MS" panose="030F0702030302020204" pitchFamily="66" charset="0"/>
                <a:cs typeface="Arial" panose="020B0604020202020204" pitchFamily="34" charset="0"/>
              </a:rPr>
              <a:t>What can fossils tell us about evolution, BBC Teach:</a:t>
            </a:r>
          </a:p>
          <a:p>
            <a:pPr>
              <a:lnSpc>
                <a:spcPts val="1780"/>
              </a:lnSpc>
            </a:pPr>
            <a:r>
              <a:rPr lang="en-GB" sz="1600" dirty="0">
                <a:solidFill>
                  <a:srgbClr val="286AA6"/>
                </a:solidFill>
                <a:latin typeface="Comic Sans MS" panose="030F0702030302020204" pitchFamily="66" charset="0"/>
                <a:cs typeface="Arial" panose="020B0604020202020204" pitchFamily="34" charset="0"/>
                <a:hlinkClick r:id="rId4">
                  <a:extLst>
                    <a:ext uri="{A12FA001-AC4F-418D-AE19-62706E023703}">
                      <ahyp:hlinkClr xmlns:ahyp="http://schemas.microsoft.com/office/drawing/2018/hyperlinkcolor" val="tx"/>
                    </a:ext>
                  </a:extLst>
                </a:hlinkClick>
              </a:rPr>
              <a:t>https://youtu.be/fEYJUk3sz8c</a:t>
            </a:r>
            <a:endParaRPr lang="en-GB" sz="1600" dirty="0">
              <a:solidFill>
                <a:srgbClr val="286AA6"/>
              </a:solidFill>
              <a:latin typeface="Comic Sans MS" panose="030F0702030302020204" pitchFamily="66" charset="0"/>
              <a:cs typeface="Arial" panose="020B0604020202020204" pitchFamily="34" charset="0"/>
            </a:endParaRPr>
          </a:p>
          <a:p>
            <a:pPr>
              <a:lnSpc>
                <a:spcPts val="1780"/>
              </a:lnSpc>
              <a:spcBef>
                <a:spcPts val="1000"/>
              </a:spcBef>
            </a:pPr>
            <a:r>
              <a:rPr lang="en-GB" sz="1600" dirty="0">
                <a:solidFill>
                  <a:schemeClr val="tx1">
                    <a:lumMod val="95000"/>
                    <a:lumOff val="5000"/>
                  </a:schemeClr>
                </a:solidFill>
                <a:latin typeface="Comic Sans MS" panose="030F0702030302020204" pitchFamily="66" charset="0"/>
                <a:cs typeface="Arial" panose="020B0604020202020204" pitchFamily="34" charset="0"/>
              </a:rPr>
              <a:t>Find out how fossils records have helped us understand evolution of humans, American Museum of Natural History:</a:t>
            </a:r>
          </a:p>
          <a:p>
            <a:pPr>
              <a:lnSpc>
                <a:spcPts val="1780"/>
              </a:lnSpc>
            </a:pPr>
            <a:r>
              <a:rPr lang="en-GB" sz="1600" dirty="0">
                <a:solidFill>
                  <a:srgbClr val="286AA6"/>
                </a:solidFill>
                <a:latin typeface="Comic Sans MS" panose="030F0702030302020204" pitchFamily="66" charset="0"/>
                <a:cs typeface="Arial" panose="020B0604020202020204" pitchFamily="34" charset="0"/>
                <a:hlinkClick r:id="rId5">
                  <a:extLst>
                    <a:ext uri="{A12FA001-AC4F-418D-AE19-62706E023703}">
                      <ahyp:hlinkClr xmlns:ahyp="http://schemas.microsoft.com/office/drawing/2018/hyperlinkcolor" val="tx"/>
                    </a:ext>
                  </a:extLst>
                </a:hlinkClick>
              </a:rPr>
              <a:t>https://youtu.be/DZv8VyIQ7YU</a:t>
            </a:r>
            <a:endParaRPr lang="en-GB" sz="1600" dirty="0">
              <a:solidFill>
                <a:srgbClr val="286AA6"/>
              </a:solidFill>
              <a:latin typeface="Comic Sans MS" panose="030F0702030302020204" pitchFamily="66" charset="0"/>
              <a:cs typeface="Arial" panose="020B0604020202020204" pitchFamily="34" charset="0"/>
            </a:endParaRPr>
          </a:p>
          <a:p>
            <a:pPr>
              <a:lnSpc>
                <a:spcPts val="1780"/>
              </a:lnSpc>
              <a:spcBef>
                <a:spcPts val="1000"/>
              </a:spcBef>
            </a:pPr>
            <a:r>
              <a:rPr lang="en-US" sz="16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Find out what its like to be an archaeologist, geologist and paleontologist</a:t>
            </a:r>
          </a:p>
          <a:p>
            <a:pPr>
              <a:lnSpc>
                <a:spcPts val="1780"/>
              </a:lnSpc>
            </a:pPr>
            <a:r>
              <a:rPr lang="en-US" sz="1600" dirty="0">
                <a:solidFill>
                  <a:srgbClr val="286AA6"/>
                </a:solidFill>
                <a:latin typeface="Comic Sans MS" panose="030F0702030302020204" pitchFamily="66" charset="0"/>
                <a:hlinkClick r:id="rId6">
                  <a:extLst>
                    <a:ext uri="{A12FA001-AC4F-418D-AE19-62706E023703}">
                      <ahyp:hlinkClr xmlns:ahyp="http://schemas.microsoft.com/office/drawing/2018/hyperlinkcolor" val="tx"/>
                    </a:ext>
                  </a:extLst>
                </a:hlinkClick>
              </a:rPr>
              <a:t>PSHE KS1 / KS2: Proud to be an archaeologist - BBC Teach</a:t>
            </a:r>
            <a:endParaRPr lang="en-US" sz="1600" dirty="0">
              <a:solidFill>
                <a:srgbClr val="286AA6"/>
              </a:solidFill>
              <a:latin typeface="Comic Sans MS" panose="030F0702030302020204" pitchFamily="66" charset="0"/>
            </a:endParaRPr>
          </a:p>
          <a:p>
            <a:pPr>
              <a:lnSpc>
                <a:spcPts val="1780"/>
              </a:lnSpc>
            </a:pPr>
            <a:r>
              <a:rPr lang="en-GB" sz="1600" dirty="0">
                <a:solidFill>
                  <a:srgbClr val="286AA6"/>
                </a:solidFill>
                <a:latin typeface="Comic Sans MS" panose="030F0702030302020204" pitchFamily="66" charset="0"/>
                <a:ea typeface="Calibri" panose="020F0502020204030204" pitchFamily="34" charset="0"/>
                <a:cs typeface="Times New Roman" panose="02020603050405020304" pitchFamily="18" charset="0"/>
                <a:hlinkClick r:id="rId7">
                  <a:extLst>
                    <a:ext uri="{A12FA001-AC4F-418D-AE19-62706E023703}">
                      <ahyp:hlinkClr xmlns:ahyp="http://schemas.microsoft.com/office/drawing/2018/hyperlinkcolor" val="tx"/>
                    </a:ext>
                  </a:extLst>
                </a:hlinkClick>
              </a:rPr>
              <a:t>https://youtu.be/zm3YMVWht4c</a:t>
            </a:r>
            <a:endParaRPr lang="en-US" sz="1600" dirty="0">
              <a:solidFill>
                <a:srgbClr val="286AA6"/>
              </a:solidFill>
              <a:latin typeface="Comic Sans MS" panose="030F0702030302020204" pitchFamily="66" charset="0"/>
              <a:ea typeface="Calibri" panose="020F0502020204030204" pitchFamily="34" charset="0"/>
              <a:cs typeface="Times New Roman" panose="02020603050405020304" pitchFamily="18" charset="0"/>
            </a:endParaRPr>
          </a:p>
          <a:p>
            <a:pPr>
              <a:lnSpc>
                <a:spcPts val="1780"/>
              </a:lnSpc>
            </a:pPr>
            <a:r>
              <a:rPr lang="en-US" sz="1600" dirty="0">
                <a:solidFill>
                  <a:srgbClr val="286AA6"/>
                </a:solidFill>
                <a:latin typeface="Comic Sans MS" panose="030F0702030302020204" pitchFamily="66" charset="0"/>
                <a:hlinkClick r:id="rId8">
                  <a:extLst>
                    <a:ext uri="{A12FA001-AC4F-418D-AE19-62706E023703}">
                      <ahyp:hlinkClr xmlns:ahyp="http://schemas.microsoft.com/office/drawing/2018/hyperlinkcolor" val="tx"/>
                    </a:ext>
                  </a:extLst>
                </a:hlinkClick>
              </a:rPr>
              <a:t>How to become a </a:t>
            </a:r>
            <a:r>
              <a:rPr lang="en-US" sz="1600" dirty="0" err="1">
                <a:solidFill>
                  <a:srgbClr val="286AA6"/>
                </a:solidFill>
                <a:latin typeface="Comic Sans MS" panose="030F0702030302020204" pitchFamily="66" charset="0"/>
                <a:hlinkClick r:id="rId8">
                  <a:extLst>
                    <a:ext uri="{A12FA001-AC4F-418D-AE19-62706E023703}">
                      <ahyp:hlinkClr xmlns:ahyp="http://schemas.microsoft.com/office/drawing/2018/hyperlinkcolor" val="tx"/>
                    </a:ext>
                  </a:extLst>
                </a:hlinkClick>
              </a:rPr>
              <a:t>palaeontologist</a:t>
            </a:r>
            <a:r>
              <a:rPr lang="en-US" sz="1600" dirty="0">
                <a:solidFill>
                  <a:srgbClr val="286AA6"/>
                </a:solidFill>
                <a:latin typeface="Comic Sans MS" panose="030F0702030302020204" pitchFamily="66" charset="0"/>
                <a:hlinkClick r:id="rId8">
                  <a:extLst>
                    <a:ext uri="{A12FA001-AC4F-418D-AE19-62706E023703}">
                      <ahyp:hlinkClr xmlns:ahyp="http://schemas.microsoft.com/office/drawing/2018/hyperlinkcolor" val="tx"/>
                    </a:ext>
                  </a:extLst>
                </a:hlinkClick>
              </a:rPr>
              <a:t> | Natural History Museum (nhm.ac.uk)</a:t>
            </a:r>
            <a:endParaRPr lang="en-GB" sz="1600" dirty="0">
              <a:solidFill>
                <a:srgbClr val="286AA6"/>
              </a:solidFill>
              <a:latin typeface="Comic Sans MS" panose="030F0702030302020204" pitchFamily="66" charset="0"/>
              <a:cs typeface="Arial" panose="020B0604020202020204" pitchFamily="34" charset="0"/>
            </a:endParaRPr>
          </a:p>
          <a:p>
            <a:pPr>
              <a:lnSpc>
                <a:spcPts val="1780"/>
              </a:lnSpc>
              <a:spcBef>
                <a:spcPts val="1000"/>
              </a:spcBef>
            </a:pPr>
            <a:r>
              <a:rPr lang="en-GB" sz="1600" dirty="0">
                <a:solidFill>
                  <a:schemeClr val="tx1">
                    <a:lumMod val="95000"/>
                    <a:lumOff val="5000"/>
                  </a:schemeClr>
                </a:solidFill>
                <a:latin typeface="Comic Sans MS" panose="030F0702030302020204" pitchFamily="66" charset="0"/>
                <a:cs typeface="Arial" panose="020B0604020202020204" pitchFamily="34" charset="0"/>
              </a:rPr>
              <a:t>Find out more about how Charles Darwin came up with his “Theory of Evolution”, BBC:</a:t>
            </a:r>
          </a:p>
          <a:p>
            <a:pPr>
              <a:lnSpc>
                <a:spcPts val="1780"/>
              </a:lnSpc>
            </a:pPr>
            <a:r>
              <a:rPr lang="en-GB" sz="1600" dirty="0">
                <a:solidFill>
                  <a:srgbClr val="286AA6"/>
                </a:solidFill>
                <a:latin typeface="Comic Sans MS" panose="030F0702030302020204" pitchFamily="66" charset="0"/>
                <a:cs typeface="Arial" panose="020B0604020202020204" pitchFamily="34" charset="0"/>
                <a:hlinkClick r:id="rId9">
                  <a:extLst>
                    <a:ext uri="{A12FA001-AC4F-418D-AE19-62706E023703}">
                      <ahyp:hlinkClr xmlns:ahyp="http://schemas.microsoft.com/office/drawing/2018/hyperlinkcolor" val="tx"/>
                    </a:ext>
                  </a:extLst>
                </a:hlinkClick>
              </a:rPr>
              <a:t>https://youtu.be/JOk_0mUT_JU</a:t>
            </a:r>
            <a:endParaRPr lang="en-GB" sz="1600" dirty="0">
              <a:solidFill>
                <a:srgbClr val="286AA6"/>
              </a:solidFill>
              <a:latin typeface="Comic Sans MS" panose="030F0702030302020204" pitchFamily="66" charset="0"/>
              <a:cs typeface="Arial" panose="020B0604020202020204" pitchFamily="34" charset="0"/>
            </a:endParaRPr>
          </a:p>
          <a:p>
            <a:pPr>
              <a:lnSpc>
                <a:spcPts val="1780"/>
              </a:lnSpc>
              <a:spcBef>
                <a:spcPts val="1000"/>
              </a:spcBef>
            </a:pPr>
            <a:r>
              <a:rPr lang="en-GB" sz="16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Click on this link to find out more about the evolution of birds from dinosaurs.</a:t>
            </a:r>
            <a:endParaRPr lang="en-GB" sz="1600" dirty="0">
              <a:solidFill>
                <a:schemeClr val="tx1">
                  <a:lumMod val="95000"/>
                  <a:lumOff val="5000"/>
                </a:schemeClr>
              </a:solidFill>
              <a:latin typeface="Comic Sans MS" panose="030F0702030302020204" pitchFamily="66" charset="0"/>
              <a:ea typeface="Calibri" panose="020F0502020204030204" pitchFamily="34" charset="0"/>
              <a:cs typeface="Arial" panose="020B0604020202020204" pitchFamily="34" charset="0"/>
            </a:endParaRPr>
          </a:p>
          <a:p>
            <a:pPr>
              <a:lnSpc>
                <a:spcPts val="1780"/>
              </a:lnSpc>
            </a:pPr>
            <a:r>
              <a:rPr lang="en-GB" sz="1600" u="sng" dirty="0">
                <a:solidFill>
                  <a:srgbClr val="286AA6"/>
                </a:solidFill>
                <a:latin typeface="Comic Sans MS" panose="030F0702030302020204" pitchFamily="66" charset="0"/>
                <a:ea typeface="Calibri" panose="020F0502020204030204" pitchFamily="34" charset="0"/>
                <a:cs typeface="Times New Roman" panose="02020603050405020304" pitchFamily="18" charset="0"/>
                <a:hlinkClick r:id="rId10">
                  <a:extLst>
                    <a:ext uri="{A12FA001-AC4F-418D-AE19-62706E023703}">
                      <ahyp:hlinkClr xmlns:ahyp="http://schemas.microsoft.com/office/drawing/2018/hyperlinkcolor" val="tx"/>
                    </a:ext>
                  </a:extLst>
                </a:hlinkClick>
              </a:rPr>
              <a:t>https://youtu.be/eaWb0UUNc00</a:t>
            </a:r>
            <a:r>
              <a:rPr lang="en-GB" sz="1600" dirty="0">
                <a:solidFill>
                  <a:srgbClr val="286AA6"/>
                </a:solidFill>
                <a:latin typeface="Comic Sans MS" panose="030F0702030302020204" pitchFamily="66" charset="0"/>
                <a:ea typeface="Calibri" panose="020F0502020204030204" pitchFamily="34" charset="0"/>
                <a:cs typeface="Times New Roman" panose="02020603050405020304" pitchFamily="18" charset="0"/>
              </a:rPr>
              <a:t> (National Geographic Association) </a:t>
            </a:r>
          </a:p>
          <a:p>
            <a:pPr>
              <a:lnSpc>
                <a:spcPts val="1780"/>
              </a:lnSpc>
              <a:spcBef>
                <a:spcPts val="1000"/>
              </a:spcBef>
            </a:pPr>
            <a:r>
              <a:rPr lang="en-GB" sz="1600"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Click on these links to find out more about Mary Anning</a:t>
            </a:r>
          </a:p>
          <a:p>
            <a:pPr>
              <a:lnSpc>
                <a:spcPts val="1780"/>
              </a:lnSpc>
            </a:pPr>
            <a:r>
              <a:rPr lang="en-GB" sz="1600" dirty="0">
                <a:solidFill>
                  <a:srgbClr val="286AA6"/>
                </a:solidFill>
                <a:latin typeface="Comic Sans MS" panose="030F0702030302020204" pitchFamily="66" charset="0"/>
                <a:ea typeface="Calibri" panose="020F0502020204030204" pitchFamily="34" charset="0"/>
                <a:cs typeface="Times New Roman" panose="02020603050405020304" pitchFamily="18" charset="0"/>
                <a:hlinkClick r:id="rId11">
                  <a:extLst>
                    <a:ext uri="{A12FA001-AC4F-418D-AE19-62706E023703}">
                      <ahyp:hlinkClr xmlns:ahyp="http://schemas.microsoft.com/office/drawing/2018/hyperlinkcolor" val="tx"/>
                    </a:ext>
                  </a:extLst>
                </a:hlinkClick>
              </a:rPr>
              <a:t>https://youtu.be/N_UyUL6vDcE</a:t>
            </a:r>
            <a:endParaRPr lang="en-GB" sz="1600" dirty="0">
              <a:solidFill>
                <a:srgbClr val="286AA6"/>
              </a:solidFill>
              <a:latin typeface="Comic Sans MS" panose="030F0702030302020204" pitchFamily="66" charset="0"/>
              <a:ea typeface="Calibri" panose="020F0502020204030204" pitchFamily="34" charset="0"/>
              <a:cs typeface="Times New Roman" panose="02020603050405020304" pitchFamily="18" charset="0"/>
            </a:endParaRPr>
          </a:p>
          <a:p>
            <a:pPr>
              <a:lnSpc>
                <a:spcPts val="1780"/>
              </a:lnSpc>
            </a:pPr>
            <a:r>
              <a:rPr lang="en-US" sz="1600" dirty="0">
                <a:solidFill>
                  <a:srgbClr val="286AA6"/>
                </a:solidFill>
                <a:latin typeface="Comic Sans MS" panose="030F0702030302020204" pitchFamily="66" charset="0"/>
                <a:hlinkClick r:id="rId12">
                  <a:extLst>
                    <a:ext uri="{A12FA001-AC4F-418D-AE19-62706E023703}">
                      <ahyp:hlinkClr xmlns:ahyp="http://schemas.microsoft.com/office/drawing/2018/hyperlinkcolor" val="tx"/>
                    </a:ext>
                  </a:extLst>
                </a:hlinkClick>
              </a:rPr>
              <a:t>Mary Anning: the unsung hero of fossil discovery | Natural History Museum (nhm.ac.uk)</a:t>
            </a:r>
            <a:endParaRPr lang="en-GB" sz="1600" dirty="0">
              <a:solidFill>
                <a:srgbClr val="286AA6"/>
              </a:solidFill>
              <a:latin typeface="Comic Sans MS" panose="030F0702030302020204" pitchFamily="66" charset="0"/>
              <a:ea typeface="Calibri" panose="020F0502020204030204" pitchFamily="34" charset="0"/>
              <a:cs typeface="Times New Roman" panose="02020603050405020304" pitchFamily="18" charset="0"/>
            </a:endParaRPr>
          </a:p>
          <a:p>
            <a:pPr>
              <a:lnSpc>
                <a:spcPts val="1780"/>
              </a:lnSpc>
              <a:spcBef>
                <a:spcPts val="1000"/>
              </a:spcBef>
              <a:spcAft>
                <a:spcPts val="800"/>
              </a:spcAft>
            </a:pPr>
            <a:endParaRPr lang="en-GB" sz="1200" dirty="0">
              <a:latin typeface="Comic Sans MS" panose="030F0702030302020204" pitchFamily="66"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8445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2298B071-5A72-0F47-9164-4B4019800F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7" name="Picture 6" descr="A close-up of a lizard&#10;&#10;Description automatically generated with low confidence">
            <a:extLst>
              <a:ext uri="{FF2B5EF4-FFF2-40B4-BE49-F238E27FC236}">
                <a16:creationId xmlns:a16="http://schemas.microsoft.com/office/drawing/2014/main" id="{42C73569-A3D1-3A40-D4E2-F2697F54CC8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447" r="1716"/>
          <a:stretch/>
        </p:blipFill>
        <p:spPr>
          <a:xfrm>
            <a:off x="1245729" y="1900816"/>
            <a:ext cx="5319776" cy="3662362"/>
          </a:xfrm>
          <a:prstGeom prst="rect">
            <a:avLst/>
          </a:prstGeom>
        </p:spPr>
      </p:pic>
      <p:sp>
        <p:nvSpPr>
          <p:cNvPr id="9" name="Content Placeholder 2">
            <a:extLst>
              <a:ext uri="{FF2B5EF4-FFF2-40B4-BE49-F238E27FC236}">
                <a16:creationId xmlns:a16="http://schemas.microsoft.com/office/drawing/2014/main" id="{524F4BD2-7DDC-EBBF-0875-905E8C9D01A4}"/>
              </a:ext>
            </a:extLst>
          </p:cNvPr>
          <p:cNvSpPr txBox="1">
            <a:spLocks/>
          </p:cNvSpPr>
          <p:nvPr/>
        </p:nvSpPr>
        <p:spPr>
          <a:xfrm>
            <a:off x="6863780" y="1905401"/>
            <a:ext cx="4233857" cy="3662361"/>
          </a:xfrm>
          <a:prstGeom prst="rect">
            <a:avLst/>
          </a:prstGeom>
        </p:spPr>
        <p:txBody>
          <a:bodyPr lIns="0" tIns="0" rIns="0" bIns="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900" dirty="0">
                <a:solidFill>
                  <a:schemeClr val="tx1">
                    <a:lumMod val="95000"/>
                    <a:lumOff val="5000"/>
                  </a:schemeClr>
                </a:solidFill>
                <a:latin typeface="Comic Sans MS" panose="030F0702030302020204" pitchFamily="66" charset="0"/>
              </a:rPr>
              <a:t>Fossils are the preserved remains of prehistoric plants and animals which have died and been turned into stone over time.</a:t>
            </a:r>
            <a:endParaRPr lang="en-GB" sz="1900" dirty="0">
              <a:solidFill>
                <a:schemeClr val="tx1">
                  <a:lumMod val="95000"/>
                  <a:lumOff val="5000"/>
                </a:schemeClr>
              </a:solidFill>
              <a:latin typeface="Comic Sans MS" panose="030F0702030302020204" pitchFamily="66" charset="0"/>
            </a:endParaRPr>
          </a:p>
          <a:p>
            <a:pPr marL="0" indent="0">
              <a:lnSpc>
                <a:spcPct val="100000"/>
              </a:lnSpc>
              <a:buNone/>
            </a:pPr>
            <a:r>
              <a:rPr lang="en-GB" sz="1900" dirty="0">
                <a:solidFill>
                  <a:schemeClr val="tx1">
                    <a:lumMod val="95000"/>
                    <a:lumOff val="5000"/>
                  </a:schemeClr>
                </a:solidFill>
                <a:latin typeface="Comic Sans MS" panose="030F0702030302020204" pitchFamily="66" charset="0"/>
              </a:rPr>
              <a:t>The process by which fossils are formed is called fossilisation and takes place over millions of years.</a:t>
            </a:r>
          </a:p>
          <a:p>
            <a:pPr marL="0" indent="0">
              <a:lnSpc>
                <a:spcPct val="100000"/>
              </a:lnSpc>
              <a:buNone/>
            </a:pPr>
            <a:r>
              <a:rPr lang="en-GB" sz="1900" b="1" dirty="0">
                <a:solidFill>
                  <a:schemeClr val="tx1">
                    <a:lumMod val="95000"/>
                    <a:lumOff val="5000"/>
                  </a:schemeClr>
                </a:solidFill>
                <a:latin typeface="Comic Sans MS" panose="030F0702030302020204" pitchFamily="66" charset="0"/>
              </a:rPr>
              <a:t>Fossils</a:t>
            </a:r>
            <a:r>
              <a:rPr lang="en-GB" sz="1900" dirty="0">
                <a:solidFill>
                  <a:schemeClr val="tx1">
                    <a:lumMod val="95000"/>
                    <a:lumOff val="5000"/>
                  </a:schemeClr>
                </a:solidFill>
                <a:latin typeface="Comic Sans MS" panose="030F0702030302020204" pitchFamily="66" charset="0"/>
              </a:rPr>
              <a:t> can tell us about the history of life on earth and how living things have changed over time. They also provide a record of plants and animals that have become </a:t>
            </a:r>
            <a:r>
              <a:rPr lang="en-GB" sz="1900" b="1" dirty="0">
                <a:solidFill>
                  <a:schemeClr val="tx1">
                    <a:lumMod val="95000"/>
                    <a:lumOff val="5000"/>
                  </a:schemeClr>
                </a:solidFill>
                <a:latin typeface="Comic Sans MS" panose="030F0702030302020204" pitchFamily="66" charset="0"/>
              </a:rPr>
              <a:t>extinct.</a:t>
            </a:r>
            <a:endParaRPr lang="en-GB" sz="1900" dirty="0">
              <a:solidFill>
                <a:schemeClr val="tx1">
                  <a:lumMod val="95000"/>
                  <a:lumOff val="5000"/>
                </a:schemeClr>
              </a:solidFill>
              <a:latin typeface="Comic Sans MS" panose="030F0702030302020204" pitchFamily="66" charset="0"/>
            </a:endParaRPr>
          </a:p>
        </p:txBody>
      </p:sp>
      <p:sp>
        <p:nvSpPr>
          <p:cNvPr id="11" name="Subtitle 2">
            <a:extLst>
              <a:ext uri="{FF2B5EF4-FFF2-40B4-BE49-F238E27FC236}">
                <a16:creationId xmlns:a16="http://schemas.microsoft.com/office/drawing/2014/main" id="{EC15D054-219D-45BB-CE69-518C96E92BA7}"/>
              </a:ext>
            </a:extLst>
          </p:cNvPr>
          <p:cNvSpPr txBox="1">
            <a:spLocks/>
          </p:cNvSpPr>
          <p:nvPr/>
        </p:nvSpPr>
        <p:spPr>
          <a:xfrm>
            <a:off x="0" y="777888"/>
            <a:ext cx="12192000" cy="5387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286AA6"/>
                </a:solidFill>
                <a:latin typeface="Comic Sans MS" panose="030F0702030302020204" pitchFamily="66" charset="0"/>
              </a:rPr>
              <a:t>Who remembers what a fossil is?</a:t>
            </a:r>
            <a:endParaRPr lang="en-US" sz="3000" b="1" dirty="0">
              <a:solidFill>
                <a:srgbClr val="286AA6"/>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538850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Subtitle 2">
            <a:extLst>
              <a:ext uri="{FF2B5EF4-FFF2-40B4-BE49-F238E27FC236}">
                <a16:creationId xmlns:a16="http://schemas.microsoft.com/office/drawing/2014/main" id="{EADA7A31-A072-4D16-B9EC-383EDCB2549C}"/>
              </a:ext>
            </a:extLst>
          </p:cNvPr>
          <p:cNvSpPr txBox="1">
            <a:spLocks/>
          </p:cNvSpPr>
          <p:nvPr/>
        </p:nvSpPr>
        <p:spPr>
          <a:xfrm>
            <a:off x="0" y="84316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286AA6"/>
                </a:solidFill>
                <a:latin typeface="Comic Sans MS" panose="030F0902030302020204" pitchFamily="66" charset="0"/>
                <a:cs typeface="Arial" panose="020B0604020202020204" pitchFamily="34" charset="0"/>
              </a:rPr>
              <a:t>Your questions</a:t>
            </a:r>
          </a:p>
        </p:txBody>
      </p:sp>
    </p:spTree>
    <p:extLst>
      <p:ext uri="{BB962C8B-B14F-4D97-AF65-F5344CB8AC3E}">
        <p14:creationId xmlns:p14="http://schemas.microsoft.com/office/powerpoint/2010/main" val="9641674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6B04EE1C-AC4B-5542-A3B6-E44FFB24150B}"/>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a:t>
            </a:r>
            <a:r>
              <a:rPr lang="en-GB" sz="800">
                <a:solidFill>
                  <a:schemeClr val="bg1"/>
                </a:solidFill>
                <a:latin typeface="Arial" panose="020B0604020202020204" pitchFamily="34" charset="0"/>
                <a:cs typeface="Arial" panose="020B0604020202020204" pitchFamily="34" charset="0"/>
              </a:rPr>
              <a:t>©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10" name="Picture 9" descr="A picture containing text, clipart&#10;&#10;Description automatically generated">
            <a:extLst>
              <a:ext uri="{FF2B5EF4-FFF2-40B4-BE49-F238E27FC236}">
                <a16:creationId xmlns:a16="http://schemas.microsoft.com/office/drawing/2014/main" id="{41DA5B87-F6E0-B147-8E38-5BB1908B3E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1" name="Subtitle 2">
            <a:extLst>
              <a:ext uri="{FF2B5EF4-FFF2-40B4-BE49-F238E27FC236}">
                <a16:creationId xmlns:a16="http://schemas.microsoft.com/office/drawing/2014/main" id="{83533DA3-5599-5246-B3BF-BC5A013E5AA9}"/>
              </a:ext>
            </a:extLst>
          </p:cNvPr>
          <p:cNvSpPr txBox="1">
            <a:spLocks/>
          </p:cNvSpPr>
          <p:nvPr/>
        </p:nvSpPr>
        <p:spPr>
          <a:xfrm>
            <a:off x="0" y="7406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Evolution &amp; Inheritance: Fossils – Lesson 6</a:t>
            </a:r>
          </a:p>
        </p:txBody>
      </p:sp>
      <p:sp>
        <p:nvSpPr>
          <p:cNvPr id="12" name="Subtitle 2">
            <a:extLst>
              <a:ext uri="{FF2B5EF4-FFF2-40B4-BE49-F238E27FC236}">
                <a16:creationId xmlns:a16="http://schemas.microsoft.com/office/drawing/2014/main" id="{A3525B5B-FF66-B141-B021-E1767A7374B1}"/>
              </a:ext>
            </a:extLst>
          </p:cNvPr>
          <p:cNvSpPr txBox="1">
            <a:spLocks/>
          </p:cNvSpPr>
          <p:nvPr/>
        </p:nvSpPr>
        <p:spPr>
          <a:xfrm>
            <a:off x="0" y="547976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 </a:t>
            </a:r>
            <a:endParaRPr lang="en-GB" sz="3600" dirty="0">
              <a:solidFill>
                <a:schemeClr val="bg1"/>
              </a:solidFill>
              <a:latin typeface="Comic Sans MS" panose="030F0702030302020204" pitchFamily="66" charset="0"/>
            </a:endParaRPr>
          </a:p>
        </p:txBody>
      </p:sp>
      <p:pic>
        <p:nvPicPr>
          <p:cNvPr id="14" name="Picture 13">
            <a:extLst>
              <a:ext uri="{FF2B5EF4-FFF2-40B4-BE49-F238E27FC236}">
                <a16:creationId xmlns:a16="http://schemas.microsoft.com/office/drawing/2014/main" id="{BB172809-5D17-7C40-925A-D706F1CF80A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011" t="4111" r="3720" b="6350"/>
          <a:stretch/>
        </p:blipFill>
        <p:spPr>
          <a:xfrm flipH="1">
            <a:off x="4140766" y="1993127"/>
            <a:ext cx="3940449" cy="2848362"/>
          </a:xfrm>
          <a:prstGeom prst="rect">
            <a:avLst/>
          </a:prstGeom>
          <a:ln w="101600">
            <a:solidFill>
              <a:schemeClr val="bg1"/>
            </a:solidFill>
            <a:miter lim="800000"/>
          </a:ln>
        </p:spPr>
      </p:pic>
    </p:spTree>
    <p:extLst>
      <p:ext uri="{BB962C8B-B14F-4D97-AF65-F5344CB8AC3E}">
        <p14:creationId xmlns:p14="http://schemas.microsoft.com/office/powerpoint/2010/main" val="1216005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reptile, ground&#10;&#10;Description automatically generated">
            <a:extLst>
              <a:ext uri="{FF2B5EF4-FFF2-40B4-BE49-F238E27FC236}">
                <a16:creationId xmlns:a16="http://schemas.microsoft.com/office/drawing/2014/main" id="{F0C4DA40-F9A3-A041-BB62-3A2CFFB377F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4270" r="4436" b="18012"/>
          <a:stretch/>
        </p:blipFill>
        <p:spPr>
          <a:xfrm>
            <a:off x="1424476" y="1490188"/>
            <a:ext cx="3942150" cy="2133607"/>
          </a:xfrm>
          <a:prstGeom prst="rect">
            <a:avLst/>
          </a:prstGeom>
          <a:ln w="9525">
            <a:solidFill>
              <a:srgbClr val="286AA6"/>
            </a:solidFill>
          </a:ln>
        </p:spPr>
      </p:pic>
      <p:sp>
        <p:nvSpPr>
          <p:cNvPr id="3" name="Content Placeholder 2">
            <a:extLst>
              <a:ext uri="{FF2B5EF4-FFF2-40B4-BE49-F238E27FC236}">
                <a16:creationId xmlns:a16="http://schemas.microsoft.com/office/drawing/2014/main" id="{75F52195-5FE1-2746-A8B6-693A203281C3}"/>
              </a:ext>
            </a:extLst>
          </p:cNvPr>
          <p:cNvSpPr txBox="1">
            <a:spLocks/>
          </p:cNvSpPr>
          <p:nvPr/>
        </p:nvSpPr>
        <p:spPr>
          <a:xfrm>
            <a:off x="5845750" y="1490189"/>
            <a:ext cx="4894872" cy="2130836"/>
          </a:xfrm>
          <a:prstGeom prst="rect">
            <a:avLst/>
          </a:prstGeom>
        </p:spPr>
        <p:txBody>
          <a:bodyPr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000"/>
              </a:lnSpc>
              <a:spcBef>
                <a:spcPts val="1200"/>
              </a:spcBef>
              <a:buNone/>
            </a:pPr>
            <a:r>
              <a:rPr lang="en-GB" sz="1900" dirty="0">
                <a:solidFill>
                  <a:schemeClr val="tx1">
                    <a:lumMod val="95000"/>
                    <a:lumOff val="5000"/>
                  </a:schemeClr>
                </a:solidFill>
                <a:latin typeface="Comic Sans MS" panose="030F0702030302020204" pitchFamily="66" charset="0"/>
              </a:rPr>
              <a:t>When an animal dies, the soft parts of its body, like skin and muscle, decompose and leave behind the hard skeleton.</a:t>
            </a:r>
          </a:p>
          <a:p>
            <a:pPr marL="0" indent="0">
              <a:lnSpc>
                <a:spcPts val="2000"/>
              </a:lnSpc>
              <a:spcBef>
                <a:spcPts val="1200"/>
              </a:spcBef>
              <a:buNone/>
            </a:pPr>
            <a:r>
              <a:rPr lang="en-US" sz="1900" dirty="0">
                <a:solidFill>
                  <a:schemeClr val="tx1">
                    <a:lumMod val="95000"/>
                    <a:lumOff val="5000"/>
                  </a:schemeClr>
                </a:solidFill>
                <a:latin typeface="Comic Sans MS" panose="030F0702030302020204" pitchFamily="66" charset="0"/>
              </a:rPr>
              <a:t>Over time, the skeleton is covered in small particles of </a:t>
            </a:r>
            <a:r>
              <a:rPr lang="en-US" sz="1900" b="1" dirty="0">
                <a:solidFill>
                  <a:schemeClr val="tx1">
                    <a:lumMod val="95000"/>
                    <a:lumOff val="5000"/>
                  </a:schemeClr>
                </a:solidFill>
                <a:latin typeface="Comic Sans MS" panose="030F0702030302020204" pitchFamily="66" charset="0"/>
              </a:rPr>
              <a:t>mud</a:t>
            </a:r>
            <a:r>
              <a:rPr lang="en-US" sz="1900" dirty="0">
                <a:solidFill>
                  <a:schemeClr val="tx1">
                    <a:lumMod val="95000"/>
                    <a:lumOff val="5000"/>
                  </a:schemeClr>
                </a:solidFill>
                <a:latin typeface="Comic Sans MS" panose="030F0702030302020204" pitchFamily="66" charset="0"/>
              </a:rPr>
              <a:t>, </a:t>
            </a:r>
            <a:r>
              <a:rPr lang="en-US" sz="1900" b="1" dirty="0">
                <a:solidFill>
                  <a:schemeClr val="tx1">
                    <a:lumMod val="95000"/>
                    <a:lumOff val="5000"/>
                  </a:schemeClr>
                </a:solidFill>
                <a:latin typeface="Comic Sans MS" panose="030F0702030302020204" pitchFamily="66" charset="0"/>
              </a:rPr>
              <a:t>silt</a:t>
            </a:r>
            <a:r>
              <a:rPr lang="en-US" sz="1900" dirty="0">
                <a:solidFill>
                  <a:schemeClr val="tx1">
                    <a:lumMod val="95000"/>
                    <a:lumOff val="5000"/>
                  </a:schemeClr>
                </a:solidFill>
                <a:latin typeface="Comic Sans MS" panose="030F0702030302020204" pitchFamily="66" charset="0"/>
              </a:rPr>
              <a:t> and </a:t>
            </a:r>
            <a:r>
              <a:rPr lang="en-US" sz="1900" b="1" dirty="0">
                <a:solidFill>
                  <a:schemeClr val="tx1">
                    <a:lumMod val="95000"/>
                    <a:lumOff val="5000"/>
                  </a:schemeClr>
                </a:solidFill>
                <a:latin typeface="Comic Sans MS" panose="030F0702030302020204" pitchFamily="66" charset="0"/>
              </a:rPr>
              <a:t>sand</a:t>
            </a:r>
            <a:r>
              <a:rPr lang="en-US" sz="1900" dirty="0">
                <a:solidFill>
                  <a:schemeClr val="tx1">
                    <a:lumMod val="95000"/>
                    <a:lumOff val="5000"/>
                  </a:schemeClr>
                </a:solidFill>
                <a:latin typeface="Comic Sans MS" panose="030F0702030302020204" pitchFamily="66" charset="0"/>
              </a:rPr>
              <a:t>. </a:t>
            </a:r>
          </a:p>
          <a:p>
            <a:pPr marL="0" indent="0">
              <a:lnSpc>
                <a:spcPts val="2000"/>
              </a:lnSpc>
              <a:spcBef>
                <a:spcPts val="1200"/>
              </a:spcBef>
              <a:buNone/>
            </a:pPr>
            <a:r>
              <a:rPr lang="en-US" sz="1900" dirty="0">
                <a:solidFill>
                  <a:schemeClr val="tx1">
                    <a:lumMod val="95000"/>
                    <a:lumOff val="5000"/>
                  </a:schemeClr>
                </a:solidFill>
                <a:latin typeface="Comic Sans MS" panose="030F0702030302020204" pitchFamily="66" charset="0"/>
              </a:rPr>
              <a:t>This is called </a:t>
            </a:r>
            <a:r>
              <a:rPr lang="en-US" sz="1900" b="1" dirty="0">
                <a:solidFill>
                  <a:schemeClr val="tx1">
                    <a:lumMod val="95000"/>
                    <a:lumOff val="5000"/>
                  </a:schemeClr>
                </a:solidFill>
                <a:latin typeface="Comic Sans MS" panose="030F0702030302020204" pitchFamily="66" charset="0"/>
              </a:rPr>
              <a:t>sediment</a:t>
            </a:r>
            <a:r>
              <a:rPr lang="en-US" sz="1900" dirty="0">
                <a:solidFill>
                  <a:schemeClr val="tx1">
                    <a:lumMod val="95000"/>
                    <a:lumOff val="5000"/>
                  </a:schemeClr>
                </a:solidFill>
                <a:latin typeface="Comic Sans MS" panose="030F0702030302020204" pitchFamily="66" charset="0"/>
              </a:rPr>
              <a:t>.</a:t>
            </a:r>
            <a:endParaRPr lang="en-GB" sz="1900" dirty="0">
              <a:solidFill>
                <a:schemeClr val="tx1">
                  <a:lumMod val="95000"/>
                  <a:lumOff val="5000"/>
                </a:schemeClr>
              </a:solidFill>
              <a:latin typeface="Comic Sans MS" panose="030F0702030302020204" pitchFamily="66" charset="0"/>
            </a:endParaRPr>
          </a:p>
        </p:txBody>
      </p:sp>
      <p:pic>
        <p:nvPicPr>
          <p:cNvPr id="6" name="Picture 5" descr="A picture containing text, clipart&#10;&#10;Description automatically generated">
            <a:extLst>
              <a:ext uri="{FF2B5EF4-FFF2-40B4-BE49-F238E27FC236}">
                <a16:creationId xmlns:a16="http://schemas.microsoft.com/office/drawing/2014/main" id="{2298B071-5A72-0F47-9164-4B4019800F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7" name="Picture 6">
            <a:extLst>
              <a:ext uri="{FF2B5EF4-FFF2-40B4-BE49-F238E27FC236}">
                <a16:creationId xmlns:a16="http://schemas.microsoft.com/office/drawing/2014/main" id="{DD242765-0679-47E4-A517-399D59BEA64B}"/>
              </a:ext>
            </a:extLst>
          </p:cNvPr>
          <p:cNvPicPr>
            <a:picLocks/>
          </p:cNvPicPr>
          <p:nvPr/>
        </p:nvPicPr>
        <p:blipFill>
          <a:blip r:embed="rId5" cstate="screen">
            <a:extLst>
              <a:ext uri="{28A0092B-C50C-407E-A947-70E740481C1C}">
                <a14:useLocalDpi xmlns:a14="http://schemas.microsoft.com/office/drawing/2010/main"/>
              </a:ext>
            </a:extLst>
          </a:blip>
          <a:srcRect l="17376" r="17376"/>
          <a:stretch/>
        </p:blipFill>
        <p:spPr>
          <a:xfrm>
            <a:off x="1424472" y="3865004"/>
            <a:ext cx="3942151" cy="2152378"/>
          </a:xfrm>
          <a:prstGeom prst="rect">
            <a:avLst/>
          </a:prstGeom>
          <a:ln>
            <a:solidFill>
              <a:srgbClr val="286AA6"/>
            </a:solidFill>
          </a:ln>
        </p:spPr>
      </p:pic>
      <p:sp>
        <p:nvSpPr>
          <p:cNvPr id="10" name="Content Placeholder 3">
            <a:extLst>
              <a:ext uri="{FF2B5EF4-FFF2-40B4-BE49-F238E27FC236}">
                <a16:creationId xmlns:a16="http://schemas.microsoft.com/office/drawing/2014/main" id="{6A35877A-CDA1-4559-A943-7798CFB590D9}"/>
              </a:ext>
            </a:extLst>
          </p:cNvPr>
          <p:cNvSpPr txBox="1">
            <a:spLocks/>
          </p:cNvSpPr>
          <p:nvPr/>
        </p:nvSpPr>
        <p:spPr>
          <a:xfrm>
            <a:off x="5845750" y="3877056"/>
            <a:ext cx="5112535" cy="2157984"/>
          </a:xfrm>
          <a:prstGeom prst="rect">
            <a:avLst/>
          </a:prstGeom>
        </p:spPr>
        <p:txBody>
          <a:bodyPr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000"/>
              </a:lnSpc>
              <a:spcBef>
                <a:spcPts val="1200"/>
              </a:spcBef>
              <a:buNone/>
            </a:pPr>
            <a:r>
              <a:rPr lang="en-US" sz="1900" dirty="0">
                <a:solidFill>
                  <a:schemeClr val="tx1">
                    <a:lumMod val="95000"/>
                    <a:lumOff val="5000"/>
                  </a:schemeClr>
                </a:solidFill>
                <a:latin typeface="Comic Sans MS" panose="030F0702030302020204" pitchFamily="66" charset="0"/>
              </a:rPr>
              <a:t>Over time, more layers of sediment build up. </a:t>
            </a:r>
          </a:p>
          <a:p>
            <a:pPr marL="0" indent="0">
              <a:lnSpc>
                <a:spcPts val="2000"/>
              </a:lnSpc>
              <a:spcBef>
                <a:spcPts val="1200"/>
              </a:spcBef>
              <a:buNone/>
            </a:pPr>
            <a:r>
              <a:rPr lang="en-US" sz="1900" dirty="0">
                <a:solidFill>
                  <a:schemeClr val="tx1">
                    <a:lumMod val="95000"/>
                    <a:lumOff val="5000"/>
                  </a:schemeClr>
                </a:solidFill>
                <a:latin typeface="Comic Sans MS" panose="030F0702030302020204" pitchFamily="66" charset="0"/>
              </a:rPr>
              <a:t>The weight of these layers causes them</a:t>
            </a:r>
          </a:p>
          <a:p>
            <a:pPr marL="0" indent="0">
              <a:lnSpc>
                <a:spcPts val="2000"/>
              </a:lnSpc>
              <a:spcBef>
                <a:spcPts val="0"/>
              </a:spcBef>
              <a:buNone/>
            </a:pPr>
            <a:r>
              <a:rPr lang="en-US" sz="1900" dirty="0">
                <a:solidFill>
                  <a:schemeClr val="tx1">
                    <a:lumMod val="95000"/>
                    <a:lumOff val="5000"/>
                  </a:schemeClr>
                </a:solidFill>
                <a:latin typeface="Comic Sans MS" panose="030F0702030302020204" pitchFamily="66" charset="0"/>
              </a:rPr>
              <a:t>to compact around the skeleton and turn</a:t>
            </a:r>
          </a:p>
          <a:p>
            <a:pPr marL="0" indent="0">
              <a:lnSpc>
                <a:spcPts val="2000"/>
              </a:lnSpc>
              <a:spcBef>
                <a:spcPts val="0"/>
              </a:spcBef>
              <a:buNone/>
            </a:pPr>
            <a:r>
              <a:rPr lang="en-US" sz="1900" dirty="0">
                <a:solidFill>
                  <a:schemeClr val="tx1">
                    <a:lumMod val="95000"/>
                    <a:lumOff val="5000"/>
                  </a:schemeClr>
                </a:solidFill>
                <a:latin typeface="Comic Sans MS" panose="030F0702030302020204" pitchFamily="66" charset="0"/>
              </a:rPr>
              <a:t>to rock. </a:t>
            </a:r>
          </a:p>
          <a:p>
            <a:pPr marL="0" indent="0">
              <a:lnSpc>
                <a:spcPts val="2000"/>
              </a:lnSpc>
              <a:spcBef>
                <a:spcPts val="1200"/>
              </a:spcBef>
              <a:buNone/>
            </a:pPr>
            <a:r>
              <a:rPr lang="en-US" sz="1900" dirty="0">
                <a:solidFill>
                  <a:schemeClr val="tx1">
                    <a:lumMod val="95000"/>
                    <a:lumOff val="5000"/>
                  </a:schemeClr>
                </a:solidFill>
                <a:latin typeface="Comic Sans MS" panose="030F0702030302020204" pitchFamily="66" charset="0"/>
              </a:rPr>
              <a:t>We call this </a:t>
            </a:r>
            <a:r>
              <a:rPr lang="en-US" sz="1900" b="1" dirty="0">
                <a:solidFill>
                  <a:schemeClr val="tx1">
                    <a:lumMod val="95000"/>
                    <a:lumOff val="5000"/>
                  </a:schemeClr>
                </a:solidFill>
                <a:latin typeface="Comic Sans MS" panose="030F0702030302020204" pitchFamily="66" charset="0"/>
              </a:rPr>
              <a:t>sedimentary rock</a:t>
            </a:r>
            <a:r>
              <a:rPr lang="en-US" sz="1900" dirty="0">
                <a:solidFill>
                  <a:schemeClr val="tx1">
                    <a:lumMod val="95000"/>
                    <a:lumOff val="5000"/>
                  </a:schemeClr>
                </a:solidFill>
                <a:latin typeface="Comic Sans MS" panose="030F0702030302020204" pitchFamily="66" charset="0"/>
              </a:rPr>
              <a:t>.</a:t>
            </a:r>
            <a:endParaRPr lang="en-GB" sz="1900" dirty="0">
              <a:solidFill>
                <a:schemeClr val="tx1">
                  <a:lumMod val="95000"/>
                  <a:lumOff val="5000"/>
                </a:schemeClr>
              </a:solidFill>
              <a:latin typeface="Comic Sans MS" panose="030F0702030302020204" pitchFamily="66" charset="0"/>
            </a:endParaRPr>
          </a:p>
        </p:txBody>
      </p:sp>
      <p:sp>
        <p:nvSpPr>
          <p:cNvPr id="8" name="Subtitle 2">
            <a:extLst>
              <a:ext uri="{FF2B5EF4-FFF2-40B4-BE49-F238E27FC236}">
                <a16:creationId xmlns:a16="http://schemas.microsoft.com/office/drawing/2014/main" id="{1811F529-B3D6-3E07-C4DA-C8FAFA1F0593}"/>
              </a:ext>
            </a:extLst>
          </p:cNvPr>
          <p:cNvSpPr txBox="1">
            <a:spLocks/>
          </p:cNvSpPr>
          <p:nvPr/>
        </p:nvSpPr>
        <p:spPr>
          <a:xfrm>
            <a:off x="-2332" y="733031"/>
            <a:ext cx="12192000" cy="38829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286AA6"/>
                </a:solidFill>
                <a:latin typeface="Comic Sans MS" panose="030F0702030302020204" pitchFamily="66" charset="0"/>
              </a:rPr>
              <a:t>How are animal fossils formed?</a:t>
            </a:r>
            <a:endParaRPr lang="en-US" sz="3000" b="1" dirty="0">
              <a:solidFill>
                <a:srgbClr val="286AA6"/>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1328775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2298B071-5A72-0F47-9164-4B4019800F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9" name="Picture 8" descr="A picture containing rock, ground, rocky, outdoor&#10;&#10;Description automatically generated">
            <a:extLst>
              <a:ext uri="{FF2B5EF4-FFF2-40B4-BE49-F238E27FC236}">
                <a16:creationId xmlns:a16="http://schemas.microsoft.com/office/drawing/2014/main" id="{235EE81C-D9CD-4C6F-8ED9-4B7750CF30F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0731" b="12665"/>
          <a:stretch/>
        </p:blipFill>
        <p:spPr>
          <a:xfrm flipH="1">
            <a:off x="1434014" y="3583024"/>
            <a:ext cx="3942151" cy="1749288"/>
          </a:xfrm>
          <a:prstGeom prst="rect">
            <a:avLst/>
          </a:prstGeom>
          <a:ln>
            <a:solidFill>
              <a:srgbClr val="286AA6"/>
            </a:solidFill>
          </a:ln>
        </p:spPr>
      </p:pic>
      <p:sp>
        <p:nvSpPr>
          <p:cNvPr id="13" name="Subtitle 2">
            <a:extLst>
              <a:ext uri="{FF2B5EF4-FFF2-40B4-BE49-F238E27FC236}">
                <a16:creationId xmlns:a16="http://schemas.microsoft.com/office/drawing/2014/main" id="{1A93D44D-678A-5447-A7E8-77CBD0034000}"/>
              </a:ext>
            </a:extLst>
          </p:cNvPr>
          <p:cNvSpPr txBox="1">
            <a:spLocks/>
          </p:cNvSpPr>
          <p:nvPr/>
        </p:nvSpPr>
        <p:spPr>
          <a:xfrm>
            <a:off x="-2332" y="733031"/>
            <a:ext cx="12192000" cy="38829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286AA6"/>
                </a:solidFill>
                <a:latin typeface="Comic Sans MS" panose="030F0702030302020204" pitchFamily="66" charset="0"/>
              </a:rPr>
              <a:t>How are animal fossils formed?</a:t>
            </a:r>
            <a:endParaRPr lang="en-US" sz="3000" b="1" dirty="0">
              <a:solidFill>
                <a:srgbClr val="286AA6"/>
              </a:solidFill>
              <a:latin typeface="Comic Sans MS" panose="030F0902030302020204" pitchFamily="66" charset="0"/>
              <a:cs typeface="Arial" panose="020B0604020202020204" pitchFamily="34" charset="0"/>
            </a:endParaRPr>
          </a:p>
        </p:txBody>
      </p:sp>
      <p:sp>
        <p:nvSpPr>
          <p:cNvPr id="15" name="TextBox 14">
            <a:extLst>
              <a:ext uri="{FF2B5EF4-FFF2-40B4-BE49-F238E27FC236}">
                <a16:creationId xmlns:a16="http://schemas.microsoft.com/office/drawing/2014/main" id="{127221CF-A6A4-0078-0D4D-FF58A71E6F2D}"/>
              </a:ext>
            </a:extLst>
          </p:cNvPr>
          <p:cNvSpPr txBox="1"/>
          <p:nvPr/>
        </p:nvSpPr>
        <p:spPr>
          <a:xfrm>
            <a:off x="5873211" y="1542884"/>
            <a:ext cx="5063013" cy="1785532"/>
          </a:xfrm>
          <a:prstGeom prst="rect">
            <a:avLst/>
          </a:prstGeom>
          <a:noFill/>
        </p:spPr>
        <p:txBody>
          <a:bodyPr wrap="square" lIns="0" tIns="0" rIns="0" bIns="0" rtlCol="0" anchor="ctr" anchorCtr="0">
            <a:noAutofit/>
          </a:bodyPr>
          <a:lstStyle/>
          <a:p>
            <a:pPr>
              <a:lnSpc>
                <a:spcPts val="2000"/>
              </a:lnSpc>
              <a:spcBef>
                <a:spcPts val="1200"/>
              </a:spcBef>
            </a:pPr>
            <a:r>
              <a:rPr lang="en-US" sz="1900" dirty="0">
                <a:solidFill>
                  <a:schemeClr val="tx1">
                    <a:lumMod val="95000"/>
                    <a:lumOff val="5000"/>
                  </a:schemeClr>
                </a:solidFill>
                <a:latin typeface="Comic Sans MS" panose="030F0702030302020204" pitchFamily="66" charset="0"/>
              </a:rPr>
              <a:t>When water seeps through the sedimentary rock, the bones in the skeleton start</a:t>
            </a:r>
          </a:p>
          <a:p>
            <a:pPr>
              <a:lnSpc>
                <a:spcPts val="2000"/>
              </a:lnSpc>
            </a:pPr>
            <a:r>
              <a:rPr lang="en-US" sz="1900" dirty="0">
                <a:solidFill>
                  <a:schemeClr val="tx1">
                    <a:lumMod val="95000"/>
                    <a:lumOff val="5000"/>
                  </a:schemeClr>
                </a:solidFill>
                <a:latin typeface="Comic Sans MS" panose="030F0702030302020204" pitchFamily="66" charset="0"/>
              </a:rPr>
              <a:t>to dissolve. </a:t>
            </a:r>
          </a:p>
          <a:p>
            <a:pPr>
              <a:lnSpc>
                <a:spcPts val="2000"/>
              </a:lnSpc>
              <a:spcBef>
                <a:spcPts val="1200"/>
              </a:spcBef>
            </a:pPr>
            <a:r>
              <a:rPr lang="en-US" sz="1900" dirty="0">
                <a:solidFill>
                  <a:schemeClr val="tx1">
                    <a:lumMod val="95000"/>
                    <a:lumOff val="5000"/>
                  </a:schemeClr>
                </a:solidFill>
                <a:latin typeface="Comic Sans MS" panose="030F0702030302020204" pitchFamily="66" charset="0"/>
              </a:rPr>
              <a:t>Minerals in the water replace the bone</a:t>
            </a:r>
          </a:p>
          <a:p>
            <a:pPr>
              <a:lnSpc>
                <a:spcPts val="2000"/>
              </a:lnSpc>
            </a:pPr>
            <a:r>
              <a:rPr lang="en-US" sz="1900" dirty="0">
                <a:solidFill>
                  <a:schemeClr val="tx1">
                    <a:lumMod val="95000"/>
                    <a:lumOff val="5000"/>
                  </a:schemeClr>
                </a:solidFill>
                <a:latin typeface="Comic Sans MS" panose="030F0702030302020204" pitchFamily="66" charset="0"/>
              </a:rPr>
              <a:t>and harden.</a:t>
            </a:r>
            <a:endParaRPr lang="en-GB" sz="1900" dirty="0">
              <a:solidFill>
                <a:schemeClr val="tx1">
                  <a:lumMod val="95000"/>
                  <a:lumOff val="5000"/>
                </a:schemeClr>
              </a:solidFill>
              <a:latin typeface="Comic Sans MS" panose="030F0702030302020204" pitchFamily="66" charset="0"/>
            </a:endParaRPr>
          </a:p>
        </p:txBody>
      </p:sp>
      <p:sp>
        <p:nvSpPr>
          <p:cNvPr id="16" name="TextBox 15">
            <a:extLst>
              <a:ext uri="{FF2B5EF4-FFF2-40B4-BE49-F238E27FC236}">
                <a16:creationId xmlns:a16="http://schemas.microsoft.com/office/drawing/2014/main" id="{92C3B1EB-7E7F-BF8A-C5D3-337B48EC2E2C}"/>
              </a:ext>
            </a:extLst>
          </p:cNvPr>
          <p:cNvSpPr txBox="1"/>
          <p:nvPr/>
        </p:nvSpPr>
        <p:spPr>
          <a:xfrm>
            <a:off x="5873211" y="3592962"/>
            <a:ext cx="4902739" cy="1740168"/>
          </a:xfrm>
          <a:prstGeom prst="rect">
            <a:avLst/>
          </a:prstGeom>
          <a:noFill/>
        </p:spPr>
        <p:txBody>
          <a:bodyPr wrap="square" lIns="0" tIns="0" rIns="0" bIns="0" rtlCol="0" anchor="ctr" anchorCtr="0">
            <a:noAutofit/>
          </a:bodyPr>
          <a:lstStyle/>
          <a:p>
            <a:pPr>
              <a:lnSpc>
                <a:spcPts val="2000"/>
              </a:lnSpc>
              <a:spcBef>
                <a:spcPts val="1200"/>
              </a:spcBef>
            </a:pPr>
            <a:r>
              <a:rPr lang="en-US" sz="1900" dirty="0">
                <a:solidFill>
                  <a:schemeClr val="tx1">
                    <a:lumMod val="95000"/>
                    <a:lumOff val="5000"/>
                  </a:schemeClr>
                </a:solidFill>
                <a:latin typeface="Comic Sans MS" panose="030F0702030302020204" pitchFamily="66" charset="0"/>
              </a:rPr>
              <a:t>They make a stone replica of the original bone. We call this a </a:t>
            </a:r>
            <a:r>
              <a:rPr lang="en-US" sz="1900" b="1" dirty="0">
                <a:solidFill>
                  <a:schemeClr val="tx1">
                    <a:lumMod val="95000"/>
                    <a:lumOff val="5000"/>
                  </a:schemeClr>
                </a:solidFill>
                <a:latin typeface="Comic Sans MS" panose="030F0702030302020204" pitchFamily="66" charset="0"/>
              </a:rPr>
              <a:t>fossil</a:t>
            </a:r>
            <a:r>
              <a:rPr lang="en-US" sz="1900" dirty="0">
                <a:solidFill>
                  <a:schemeClr val="tx1">
                    <a:lumMod val="95000"/>
                    <a:lumOff val="5000"/>
                  </a:schemeClr>
                </a:solidFill>
                <a:latin typeface="Comic Sans MS" panose="030F0702030302020204" pitchFamily="66" charset="0"/>
              </a:rPr>
              <a:t>. </a:t>
            </a:r>
          </a:p>
          <a:p>
            <a:pPr>
              <a:lnSpc>
                <a:spcPts val="2000"/>
              </a:lnSpc>
              <a:spcBef>
                <a:spcPts val="1200"/>
              </a:spcBef>
            </a:pPr>
            <a:r>
              <a:rPr lang="en-US" sz="1900" dirty="0">
                <a:solidFill>
                  <a:schemeClr val="tx1">
                    <a:lumMod val="95000"/>
                    <a:lumOff val="5000"/>
                  </a:schemeClr>
                </a:solidFill>
                <a:latin typeface="Comic Sans MS" panose="030F0702030302020204" pitchFamily="66" charset="0"/>
              </a:rPr>
              <a:t>This is why sedimentary rocks like chalk and limestone are usually full of fossils!</a:t>
            </a:r>
          </a:p>
        </p:txBody>
      </p:sp>
      <p:sp>
        <p:nvSpPr>
          <p:cNvPr id="17" name="TextBox 16">
            <a:extLst>
              <a:ext uri="{FF2B5EF4-FFF2-40B4-BE49-F238E27FC236}">
                <a16:creationId xmlns:a16="http://schemas.microsoft.com/office/drawing/2014/main" id="{1057BC5D-4EDD-B973-BC66-67BBB5915372}"/>
              </a:ext>
            </a:extLst>
          </p:cNvPr>
          <p:cNvSpPr txBox="1"/>
          <p:nvPr/>
        </p:nvSpPr>
        <p:spPr>
          <a:xfrm>
            <a:off x="1319718" y="5524574"/>
            <a:ext cx="9437944" cy="605294"/>
          </a:xfrm>
          <a:prstGeom prst="rect">
            <a:avLst/>
          </a:prstGeom>
          <a:noFill/>
        </p:spPr>
        <p:txBody>
          <a:bodyPr wrap="square">
            <a:spAutoFit/>
          </a:bodyPr>
          <a:lstStyle/>
          <a:p>
            <a:pPr>
              <a:lnSpc>
                <a:spcPts val="2000"/>
              </a:lnSpc>
              <a:spcBef>
                <a:spcPts val="600"/>
              </a:spcBef>
            </a:pPr>
            <a:r>
              <a:rPr lang="en-GB" dirty="0">
                <a:solidFill>
                  <a:schemeClr val="tx1">
                    <a:lumMod val="95000"/>
                    <a:lumOff val="5000"/>
                  </a:schemeClr>
                </a:solidFill>
                <a:latin typeface="Comic Sans MS" panose="030F0702030302020204" pitchFamily="66" charset="0"/>
              </a:rPr>
              <a:t>Many fossils are from aquatic animals such as shellfish and sharks. This is because they lived in water, where sand or mud buried their remains quickly after they died.</a:t>
            </a:r>
          </a:p>
        </p:txBody>
      </p:sp>
      <p:pic>
        <p:nvPicPr>
          <p:cNvPr id="12" name="bone dino">
            <a:extLst>
              <a:ext uri="{FF2B5EF4-FFF2-40B4-BE49-F238E27FC236}">
                <a16:creationId xmlns:a16="http://schemas.microsoft.com/office/drawing/2014/main" id="{2411996C-7913-BAAF-5074-9C97B985F836}"/>
              </a:ext>
            </a:extLst>
          </p:cNvPr>
          <p:cNvPicPr>
            <a:picLocks noChangeAspect="1"/>
          </p:cNvPicPr>
          <p:nvPr/>
        </p:nvPicPr>
        <p:blipFill>
          <a:blip r:embed="rId5" cstate="screen">
            <a:extLst>
              <a:ext uri="{28A0092B-C50C-407E-A947-70E740481C1C}">
                <a14:useLocalDpi xmlns:a14="http://schemas.microsoft.com/office/drawing/2010/main"/>
              </a:ext>
            </a:extLst>
          </a:blip>
          <a:srcRect l="191" r="191"/>
          <a:stretch/>
        </p:blipFill>
        <p:spPr>
          <a:xfrm>
            <a:off x="1434014" y="1484312"/>
            <a:ext cx="3906336" cy="1880613"/>
          </a:xfrm>
          <a:prstGeom prst="rect">
            <a:avLst/>
          </a:prstGeom>
          <a:ln>
            <a:solidFill>
              <a:srgbClr val="286AA6"/>
            </a:solidFill>
          </a:ln>
        </p:spPr>
      </p:pic>
      <p:pic>
        <p:nvPicPr>
          <p:cNvPr id="14" name="water dino">
            <a:extLst>
              <a:ext uri="{FF2B5EF4-FFF2-40B4-BE49-F238E27FC236}">
                <a16:creationId xmlns:a16="http://schemas.microsoft.com/office/drawing/2014/main" id="{062705C4-0A71-4456-09BF-9525512C397B}"/>
              </a:ext>
            </a:extLst>
          </p:cNvPr>
          <p:cNvPicPr>
            <a:picLocks noChangeAspect="1"/>
          </p:cNvPicPr>
          <p:nvPr/>
        </p:nvPicPr>
        <p:blipFill>
          <a:blip r:embed="rId6" cstate="screen">
            <a:extLst>
              <a:ext uri="{28A0092B-C50C-407E-A947-70E740481C1C}">
                <a14:useLocalDpi xmlns:a14="http://schemas.microsoft.com/office/drawing/2010/main"/>
              </a:ext>
            </a:extLst>
          </a:blip>
          <a:srcRect l="191" r="191"/>
          <a:stretch/>
        </p:blipFill>
        <p:spPr>
          <a:xfrm>
            <a:off x="1434014" y="1484312"/>
            <a:ext cx="3906336" cy="1880613"/>
          </a:xfrm>
          <a:prstGeom prst="rect">
            <a:avLst/>
          </a:prstGeom>
          <a:ln>
            <a:solidFill>
              <a:srgbClr val="286AA6"/>
            </a:solidFill>
          </a:ln>
        </p:spPr>
      </p:pic>
      <p:pic>
        <p:nvPicPr>
          <p:cNvPr id="18" name="fossil dino">
            <a:extLst>
              <a:ext uri="{FF2B5EF4-FFF2-40B4-BE49-F238E27FC236}">
                <a16:creationId xmlns:a16="http://schemas.microsoft.com/office/drawing/2014/main" id="{3904D7C1-C8C7-D84D-FC9A-0AE7D15D5089}"/>
              </a:ext>
            </a:extLst>
          </p:cNvPr>
          <p:cNvPicPr>
            <a:picLocks noChangeAspect="1"/>
          </p:cNvPicPr>
          <p:nvPr/>
        </p:nvPicPr>
        <p:blipFill>
          <a:blip r:embed="rId7" cstate="screen">
            <a:extLst>
              <a:ext uri="{28A0092B-C50C-407E-A947-70E740481C1C}">
                <a14:useLocalDpi xmlns:a14="http://schemas.microsoft.com/office/drawing/2010/main"/>
              </a:ext>
            </a:extLst>
          </a:blip>
          <a:srcRect l="191" r="191"/>
          <a:stretch/>
        </p:blipFill>
        <p:spPr>
          <a:xfrm>
            <a:off x="1434014" y="1484312"/>
            <a:ext cx="3906336" cy="1880613"/>
          </a:xfrm>
          <a:prstGeom prst="rect">
            <a:avLst/>
          </a:prstGeom>
          <a:ln>
            <a:solidFill>
              <a:srgbClr val="286AA6"/>
            </a:solidFill>
          </a:ln>
        </p:spPr>
      </p:pic>
    </p:spTree>
    <p:extLst>
      <p:ext uri="{BB962C8B-B14F-4D97-AF65-F5344CB8AC3E}">
        <p14:creationId xmlns:p14="http://schemas.microsoft.com/office/powerpoint/2010/main" val="3021962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5">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7" name="Subtitle 2">
            <a:extLst>
              <a:ext uri="{FF2B5EF4-FFF2-40B4-BE49-F238E27FC236}">
                <a16:creationId xmlns:a16="http://schemas.microsoft.com/office/drawing/2014/main" id="{043C03E3-3D3C-43C7-A0DE-835918AE6233}"/>
              </a:ext>
            </a:extLst>
          </p:cNvPr>
          <p:cNvSpPr txBox="1">
            <a:spLocks/>
          </p:cNvSpPr>
          <p:nvPr/>
        </p:nvSpPr>
        <p:spPr>
          <a:xfrm>
            <a:off x="0" y="777690"/>
            <a:ext cx="12192000" cy="5962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286AA6"/>
                </a:solidFill>
                <a:latin typeface="Comic Sans MS" panose="030F0902030302020204" pitchFamily="66" charset="0"/>
                <a:cs typeface="Arial" panose="020B0604020202020204" pitchFamily="34" charset="0"/>
              </a:rPr>
              <a:t>Geologist</a:t>
            </a:r>
          </a:p>
        </p:txBody>
      </p:sp>
      <p:sp>
        <p:nvSpPr>
          <p:cNvPr id="10" name="TextBox 9">
            <a:extLst>
              <a:ext uri="{FF2B5EF4-FFF2-40B4-BE49-F238E27FC236}">
                <a16:creationId xmlns:a16="http://schemas.microsoft.com/office/drawing/2014/main" id="{57913318-C1D5-ED99-038B-F982CFFE9824}"/>
              </a:ext>
            </a:extLst>
          </p:cNvPr>
          <p:cNvSpPr txBox="1"/>
          <p:nvPr/>
        </p:nvSpPr>
        <p:spPr>
          <a:xfrm>
            <a:off x="5176434" y="1822359"/>
            <a:ext cx="5743979" cy="3782275"/>
          </a:xfrm>
          <a:prstGeom prst="rect">
            <a:avLst/>
          </a:prstGeom>
          <a:noFill/>
        </p:spPr>
        <p:txBody>
          <a:bodyPr wrap="square" lIns="0" tIns="0" rIns="0" bIns="0" rtlCol="0" anchor="ctr" anchorCtr="0">
            <a:noAutofit/>
          </a:bodyPr>
          <a:lstStyle/>
          <a:p>
            <a:pPr>
              <a:spcBef>
                <a:spcPts val="1200"/>
              </a:spcBef>
            </a:pPr>
            <a:r>
              <a:rPr lang="en-US" sz="2000" dirty="0">
                <a:solidFill>
                  <a:schemeClr val="tx1">
                    <a:lumMod val="95000"/>
                    <a:lumOff val="5000"/>
                  </a:schemeClr>
                </a:solidFill>
                <a:latin typeface="Comic Sans MS" panose="030F0702030302020204" pitchFamily="66" charset="0"/>
              </a:rPr>
              <a:t>Scientists called geologists discovered that certain fossils were associated with different layers of rock. </a:t>
            </a:r>
          </a:p>
          <a:p>
            <a:pPr>
              <a:spcBef>
                <a:spcPts val="1200"/>
              </a:spcBef>
            </a:pPr>
            <a:r>
              <a:rPr lang="en-US" sz="2000" dirty="0">
                <a:solidFill>
                  <a:schemeClr val="tx1">
                    <a:lumMod val="95000"/>
                    <a:lumOff val="5000"/>
                  </a:schemeClr>
                </a:solidFill>
                <a:latin typeface="Comic Sans MS" panose="030F0702030302020204" pitchFamily="66" charset="0"/>
              </a:rPr>
              <a:t>The deeper the layer under the surface, the older the fossils. </a:t>
            </a:r>
          </a:p>
          <a:p>
            <a:pPr>
              <a:spcBef>
                <a:spcPts val="1200"/>
              </a:spcBef>
            </a:pPr>
            <a:r>
              <a:rPr lang="en-GB" sz="2000" dirty="0">
                <a:solidFill>
                  <a:schemeClr val="tx1">
                    <a:lumMod val="95000"/>
                    <a:lumOff val="5000"/>
                  </a:schemeClr>
                </a:solidFill>
                <a:latin typeface="Comic Sans MS" panose="030F0702030302020204" pitchFamily="66" charset="0"/>
              </a:rPr>
              <a:t>They could determine the age of the rock, and so find out how old the fossils were. </a:t>
            </a:r>
          </a:p>
          <a:p>
            <a:pPr>
              <a:spcBef>
                <a:spcPts val="1200"/>
              </a:spcBef>
            </a:pPr>
            <a:r>
              <a:rPr lang="en-GB" sz="2000" dirty="0">
                <a:solidFill>
                  <a:schemeClr val="tx1">
                    <a:lumMod val="95000"/>
                    <a:lumOff val="5000"/>
                  </a:schemeClr>
                </a:solidFill>
                <a:latin typeface="Comic Sans MS" panose="030F0702030302020204" pitchFamily="66" charset="0"/>
              </a:rPr>
              <a:t>This information can help us understand the life of our planet, and the living things that have changed over time.</a:t>
            </a:r>
          </a:p>
        </p:txBody>
      </p:sp>
      <p:pic>
        <p:nvPicPr>
          <p:cNvPr id="9" name="Picture 8">
            <a:extLst>
              <a:ext uri="{FF2B5EF4-FFF2-40B4-BE49-F238E27FC236}">
                <a16:creationId xmlns:a16="http://schemas.microsoft.com/office/drawing/2014/main" id="{1E8BF811-97DF-80C2-452E-1721AED70DF0}"/>
              </a:ext>
            </a:extLst>
          </p:cNvPr>
          <p:cNvPicPr>
            <a:picLocks noChangeAspect="1"/>
          </p:cNvPicPr>
          <p:nvPr/>
        </p:nvPicPr>
        <p:blipFill rotWithShape="1">
          <a:blip r:embed="rId4"/>
          <a:srcRect l="29576" t="5639" r="15535" b="1825"/>
          <a:stretch/>
        </p:blipFill>
        <p:spPr>
          <a:xfrm>
            <a:off x="1245505" y="1693726"/>
            <a:ext cx="3604260" cy="4032250"/>
          </a:xfrm>
          <a:prstGeom prst="rect">
            <a:avLst/>
          </a:prstGeom>
        </p:spPr>
      </p:pic>
    </p:spTree>
    <p:extLst>
      <p:ext uri="{BB962C8B-B14F-4D97-AF65-F5344CB8AC3E}">
        <p14:creationId xmlns:p14="http://schemas.microsoft.com/office/powerpoint/2010/main" val="3085340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Subtitle 2">
            <a:extLst>
              <a:ext uri="{FF2B5EF4-FFF2-40B4-BE49-F238E27FC236}">
                <a16:creationId xmlns:a16="http://schemas.microsoft.com/office/drawing/2014/main" id="{1ABBD044-D1A5-4926-A64A-95C5E458997A}"/>
              </a:ext>
            </a:extLst>
          </p:cNvPr>
          <p:cNvSpPr txBox="1">
            <a:spLocks/>
          </p:cNvSpPr>
          <p:nvPr/>
        </p:nvSpPr>
        <p:spPr>
          <a:xfrm>
            <a:off x="0" y="777690"/>
            <a:ext cx="12192000" cy="5962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286AA6"/>
                </a:solidFill>
                <a:latin typeface="Comic Sans MS" panose="030F0902030302020204" pitchFamily="66" charset="0"/>
                <a:cs typeface="Arial" panose="020B0604020202020204" pitchFamily="34" charset="0"/>
              </a:rPr>
              <a:t>Geologist</a:t>
            </a:r>
          </a:p>
        </p:txBody>
      </p:sp>
      <p:pic>
        <p:nvPicPr>
          <p:cNvPr id="9" name="Picture 8">
            <a:extLst>
              <a:ext uri="{FF2B5EF4-FFF2-40B4-BE49-F238E27FC236}">
                <a16:creationId xmlns:a16="http://schemas.microsoft.com/office/drawing/2014/main" id="{AD9B30C4-6E6A-E363-9E67-6784E02DE175}"/>
              </a:ext>
            </a:extLst>
          </p:cNvPr>
          <p:cNvPicPr>
            <a:picLocks noChangeAspect="1"/>
          </p:cNvPicPr>
          <p:nvPr/>
        </p:nvPicPr>
        <p:blipFill rotWithShape="1">
          <a:blip r:embed="rId4"/>
          <a:srcRect l="29576" t="5639" r="15535" b="1825"/>
          <a:stretch/>
        </p:blipFill>
        <p:spPr>
          <a:xfrm>
            <a:off x="1245505" y="1693726"/>
            <a:ext cx="3604260" cy="4032250"/>
          </a:xfrm>
          <a:prstGeom prst="rect">
            <a:avLst/>
          </a:prstGeom>
        </p:spPr>
      </p:pic>
      <p:sp>
        <p:nvSpPr>
          <p:cNvPr id="10" name="TextBox 9">
            <a:extLst>
              <a:ext uri="{FF2B5EF4-FFF2-40B4-BE49-F238E27FC236}">
                <a16:creationId xmlns:a16="http://schemas.microsoft.com/office/drawing/2014/main" id="{1739576E-162C-1BFB-8518-7CFBD4F30FE5}"/>
              </a:ext>
            </a:extLst>
          </p:cNvPr>
          <p:cNvSpPr txBox="1"/>
          <p:nvPr/>
        </p:nvSpPr>
        <p:spPr>
          <a:xfrm>
            <a:off x="5235426" y="1636642"/>
            <a:ext cx="5851929" cy="4154984"/>
          </a:xfrm>
          <a:prstGeom prst="rect">
            <a:avLst/>
          </a:prstGeom>
          <a:noFill/>
        </p:spPr>
        <p:txBody>
          <a:bodyPr wrap="square" lIns="0" tIns="0" rIns="0" bIns="0" rtlCol="0" anchor="ctr" anchorCtr="0">
            <a:spAutoFit/>
          </a:bodyPr>
          <a:lstStyle/>
          <a:p>
            <a:pPr>
              <a:spcBef>
                <a:spcPts val="1200"/>
              </a:spcBef>
            </a:pPr>
            <a:r>
              <a:rPr lang="en-GB" sz="2000" dirty="0">
                <a:latin typeface="Comic Sans MS" panose="030F0702030302020204" pitchFamily="66" charset="0"/>
              </a:rPr>
              <a:t>Geologists also use the age of rocks, to try to understand how land masses were formed and how the planet changed over time. </a:t>
            </a:r>
          </a:p>
          <a:p>
            <a:pPr>
              <a:spcBef>
                <a:spcPts val="1200"/>
              </a:spcBef>
            </a:pPr>
            <a:r>
              <a:rPr lang="en-GB" sz="2000" dirty="0">
                <a:solidFill>
                  <a:schemeClr val="tx1">
                    <a:lumMod val="95000"/>
                    <a:lumOff val="5000"/>
                  </a:schemeClr>
                </a:solidFill>
                <a:latin typeface="Comic Sans MS" panose="030F0702030302020204" pitchFamily="66" charset="0"/>
              </a:rPr>
              <a:t>They</a:t>
            </a:r>
            <a:r>
              <a:rPr lang="en-GB" sz="2000" dirty="0">
                <a:latin typeface="Comic Sans MS" panose="030F0702030302020204" pitchFamily="66" charset="0"/>
              </a:rPr>
              <a:t> use rocks to help them understand the history of the Earth in order to predict how events in the past might affect the future. </a:t>
            </a:r>
          </a:p>
          <a:p>
            <a:pPr>
              <a:spcBef>
                <a:spcPts val="1200"/>
              </a:spcBef>
            </a:pPr>
            <a:r>
              <a:rPr lang="en-GB" sz="2000" dirty="0">
                <a:latin typeface="Comic Sans MS" panose="030F0702030302020204" pitchFamily="66" charset="0"/>
              </a:rPr>
              <a:t>They try to understand the processes such as landslides, earthquakes, floods and volcanic eruptions. </a:t>
            </a:r>
          </a:p>
          <a:p>
            <a:pPr>
              <a:spcBef>
                <a:spcPts val="1200"/>
              </a:spcBef>
            </a:pPr>
            <a:r>
              <a:rPr lang="en-GB" sz="2000" dirty="0">
                <a:latin typeface="Comic Sans MS" panose="030F0702030302020204" pitchFamily="66" charset="0"/>
              </a:rPr>
              <a:t>By studying rocks, geologists can study past climates on Earth, which gives an understanding how our climate is changing. Very important!</a:t>
            </a:r>
            <a:endParaRPr lang="en-GB" sz="2000" dirty="0">
              <a:solidFill>
                <a:schemeClr val="tx1">
                  <a:lumMod val="95000"/>
                  <a:lumOff val="5000"/>
                </a:schemeClr>
              </a:solidFill>
              <a:latin typeface="Comic Sans MS" panose="030F0702030302020204" pitchFamily="66" charset="0"/>
              <a:ea typeface="Times New Roman" panose="02020603050405020304" pitchFamily="18" charset="0"/>
            </a:endParaRPr>
          </a:p>
        </p:txBody>
      </p:sp>
    </p:spTree>
    <p:extLst>
      <p:ext uri="{BB962C8B-B14F-4D97-AF65-F5344CB8AC3E}">
        <p14:creationId xmlns:p14="http://schemas.microsoft.com/office/powerpoint/2010/main" val="3674378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8" name="Picture 7">
            <a:extLst>
              <a:ext uri="{FF2B5EF4-FFF2-40B4-BE49-F238E27FC236}">
                <a16:creationId xmlns:a16="http://schemas.microsoft.com/office/drawing/2014/main" id="{F5791F6E-BD41-D84F-B1EA-0E5DF7D6F8D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7808" t="12961" r="7350" b="4393"/>
          <a:stretch/>
        </p:blipFill>
        <p:spPr>
          <a:xfrm>
            <a:off x="5980055" y="614373"/>
            <a:ext cx="4920178" cy="5626439"/>
          </a:xfrm>
          <a:prstGeom prst="rect">
            <a:avLst/>
          </a:prstGeom>
        </p:spPr>
      </p:pic>
      <p:sp>
        <p:nvSpPr>
          <p:cNvPr id="7" name="TextBox 6">
            <a:extLst>
              <a:ext uri="{FF2B5EF4-FFF2-40B4-BE49-F238E27FC236}">
                <a16:creationId xmlns:a16="http://schemas.microsoft.com/office/drawing/2014/main" id="{120451E3-B7A9-6ECF-E34F-A1239ED5CAFB}"/>
              </a:ext>
            </a:extLst>
          </p:cNvPr>
          <p:cNvSpPr txBox="1"/>
          <p:nvPr/>
        </p:nvSpPr>
        <p:spPr>
          <a:xfrm>
            <a:off x="1449983" y="1899840"/>
            <a:ext cx="4255824" cy="3077766"/>
          </a:xfrm>
          <a:prstGeom prst="rect">
            <a:avLst/>
          </a:prstGeom>
          <a:noFill/>
        </p:spPr>
        <p:txBody>
          <a:bodyPr wrap="square" lIns="0" tIns="0" rIns="0" bIns="0" rtlCol="0" anchor="ctr" anchorCtr="0">
            <a:spAutoFit/>
          </a:bodyPr>
          <a:lstStyle/>
          <a:p>
            <a:pPr>
              <a:spcBef>
                <a:spcPts val="1200"/>
              </a:spcBef>
            </a:pPr>
            <a:r>
              <a:rPr lang="en-US" sz="2000" dirty="0">
                <a:solidFill>
                  <a:schemeClr val="tx1">
                    <a:lumMod val="95000"/>
                    <a:lumOff val="5000"/>
                  </a:schemeClr>
                </a:solidFill>
                <a:effectLst/>
                <a:latin typeface="Comic Sans MS" panose="030F0702030302020204" pitchFamily="66" charset="0"/>
                <a:ea typeface="Times New Roman" panose="02020603050405020304" pitchFamily="18" charset="0"/>
                <a:cs typeface="Times New Roman" panose="02020603050405020304" pitchFamily="18" charset="0"/>
              </a:rPr>
              <a:t>This is a geological timeline. </a:t>
            </a:r>
          </a:p>
          <a:p>
            <a:pPr>
              <a:spcBef>
                <a:spcPts val="1200"/>
              </a:spcBef>
            </a:pPr>
            <a:r>
              <a:rPr lang="en-US" sz="2000" dirty="0">
                <a:solidFill>
                  <a:schemeClr val="tx1">
                    <a:lumMod val="95000"/>
                    <a:lumOff val="5000"/>
                  </a:schemeClr>
                </a:solidFill>
                <a:effectLst/>
                <a:latin typeface="Comic Sans MS" panose="030F0702030302020204" pitchFamily="66" charset="0"/>
                <a:ea typeface="Times New Roman" panose="02020603050405020304" pitchFamily="18" charset="0"/>
                <a:cs typeface="Times New Roman" panose="02020603050405020304" pitchFamily="18" charset="0"/>
              </a:rPr>
              <a:t>It shows the most recent fossils towards the surface, with the fossils getting older the deeper down you go! </a:t>
            </a:r>
          </a:p>
          <a:p>
            <a:pPr>
              <a:spcBef>
                <a:spcPts val="1200"/>
              </a:spcBef>
            </a:pPr>
            <a:r>
              <a:rPr lang="en-US" sz="2000" dirty="0">
                <a:solidFill>
                  <a:schemeClr val="tx1">
                    <a:lumMod val="95000"/>
                    <a:lumOff val="5000"/>
                  </a:schemeClr>
                </a:solidFill>
                <a:effectLst/>
                <a:latin typeface="Comic Sans MS" panose="030F0702030302020204" pitchFamily="66" charset="0"/>
                <a:ea typeface="Times New Roman" panose="02020603050405020304" pitchFamily="18" charset="0"/>
                <a:cs typeface="Times New Roman" panose="02020603050405020304" pitchFamily="18" charset="0"/>
              </a:rPr>
              <a:t>It helps us to piece together where different fossils fit in the timeline and enables us to see how they have changed over time</a:t>
            </a:r>
            <a:endParaRPr lang="en-GB" sz="2000" dirty="0">
              <a:solidFill>
                <a:schemeClr val="tx1">
                  <a:lumMod val="95000"/>
                  <a:lumOff val="5000"/>
                </a:schemeClr>
              </a:solidFill>
              <a:latin typeface="Comic Sans MS" panose="030F0702030302020204" pitchFamily="66" charset="0"/>
            </a:endParaRPr>
          </a:p>
        </p:txBody>
      </p:sp>
    </p:spTree>
    <p:extLst>
      <p:ext uri="{BB962C8B-B14F-4D97-AF65-F5344CB8AC3E}">
        <p14:creationId xmlns:p14="http://schemas.microsoft.com/office/powerpoint/2010/main" val="1862895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TextBox 7">
            <a:extLst>
              <a:ext uri="{FF2B5EF4-FFF2-40B4-BE49-F238E27FC236}">
                <a16:creationId xmlns:a16="http://schemas.microsoft.com/office/drawing/2014/main" id="{9DB6FE2B-7EC9-C9A3-4408-25ED21E24877}"/>
              </a:ext>
            </a:extLst>
          </p:cNvPr>
          <p:cNvSpPr txBox="1"/>
          <p:nvPr/>
        </p:nvSpPr>
        <p:spPr>
          <a:xfrm>
            <a:off x="6096000" y="876607"/>
            <a:ext cx="4595283" cy="467832"/>
          </a:xfrm>
          <a:prstGeom prst="rect">
            <a:avLst/>
          </a:prstGeom>
          <a:noFill/>
        </p:spPr>
        <p:txBody>
          <a:bodyPr wrap="square" lIns="0" tIns="0" rIns="0" bIns="0" rtlCol="0" anchor="ctr">
            <a:noAutofit/>
          </a:bodyPr>
          <a:lstStyle/>
          <a:p>
            <a:pPr marL="180000" lvl="0" indent="-180000">
              <a:lnSpc>
                <a:spcPts val="1700"/>
              </a:lnSpc>
              <a:buClr>
                <a:srgbClr val="A1C97E"/>
              </a:buClr>
              <a:buFont typeface="Arial" panose="020B0604020202020204" pitchFamily="34" charset="0"/>
              <a:buChar char="•"/>
            </a:pPr>
            <a:r>
              <a:rPr lang="en-GB" sz="1600" dirty="0">
                <a:solidFill>
                  <a:schemeClr val="tx1">
                    <a:lumMod val="95000"/>
                    <a:lumOff val="5000"/>
                  </a:schemeClr>
                </a:solidFill>
                <a:latin typeface="Comic Sans MS" panose="030F0902030302020204" pitchFamily="66" charset="0"/>
              </a:rPr>
              <a:t>Leading, eventually to the evolution of humans, and – finally (so far!) – to homo sapiens (us).</a:t>
            </a:r>
          </a:p>
        </p:txBody>
      </p:sp>
      <p:sp>
        <p:nvSpPr>
          <p:cNvPr id="9" name="TextBox 8">
            <a:extLst>
              <a:ext uri="{FF2B5EF4-FFF2-40B4-BE49-F238E27FC236}">
                <a16:creationId xmlns:a16="http://schemas.microsoft.com/office/drawing/2014/main" id="{3984B54C-2B3E-1441-FF06-8868F26D344A}"/>
              </a:ext>
            </a:extLst>
          </p:cNvPr>
          <p:cNvSpPr txBox="1"/>
          <p:nvPr/>
        </p:nvSpPr>
        <p:spPr>
          <a:xfrm>
            <a:off x="0" y="5881786"/>
            <a:ext cx="12192000" cy="372538"/>
          </a:xfrm>
          <a:prstGeom prst="rect">
            <a:avLst/>
          </a:prstGeom>
          <a:noFill/>
        </p:spPr>
        <p:txBody>
          <a:bodyPr wrap="square">
            <a:spAutoFit/>
          </a:bodyPr>
          <a:lstStyle/>
          <a:p>
            <a:pPr algn="ctr">
              <a:lnSpc>
                <a:spcPct val="107000"/>
              </a:lnSpc>
              <a:spcAft>
                <a:spcPts val="800"/>
              </a:spcAft>
            </a:pPr>
            <a:r>
              <a:rPr lang="en-GB" sz="1800" dirty="0">
                <a:solidFill>
                  <a:schemeClr val="tx1">
                    <a:lumMod val="95000"/>
                    <a:lumOff val="5000"/>
                  </a:schemeClr>
                </a:solidFill>
                <a:effectLst/>
                <a:latin typeface="Comic Sans MS" panose="030F0902030302020204" pitchFamily="66" charset="0"/>
                <a:ea typeface="Calibri" panose="020F0502020204030204" pitchFamily="34" charset="0"/>
                <a:cs typeface="Times New Roman" panose="02020603050405020304" pitchFamily="18" charset="0"/>
              </a:rPr>
              <a:t>We know this thanks to scientists’ research on fossils.</a:t>
            </a:r>
          </a:p>
        </p:txBody>
      </p:sp>
      <p:sp>
        <p:nvSpPr>
          <p:cNvPr id="10" name="TextBox 9">
            <a:extLst>
              <a:ext uri="{FF2B5EF4-FFF2-40B4-BE49-F238E27FC236}">
                <a16:creationId xmlns:a16="http://schemas.microsoft.com/office/drawing/2014/main" id="{91DEA18F-116B-3234-241F-966EABAACDFC}"/>
              </a:ext>
            </a:extLst>
          </p:cNvPr>
          <p:cNvSpPr txBox="1"/>
          <p:nvPr/>
        </p:nvSpPr>
        <p:spPr>
          <a:xfrm>
            <a:off x="6096000" y="5124231"/>
            <a:ext cx="4595283" cy="296864"/>
          </a:xfrm>
          <a:prstGeom prst="rect">
            <a:avLst/>
          </a:prstGeom>
          <a:noFill/>
        </p:spPr>
        <p:txBody>
          <a:bodyPr wrap="square" lIns="0" tIns="0" rIns="0" bIns="0" rtlCol="0" anchor="ctr">
            <a:noAutofit/>
          </a:bodyPr>
          <a:lstStyle/>
          <a:p>
            <a:pPr marL="180000" lvl="0" indent="-180000">
              <a:lnSpc>
                <a:spcPts val="1700"/>
              </a:lnSpc>
              <a:buClr>
                <a:srgbClr val="F18146"/>
              </a:buClr>
              <a:buFont typeface="Arial" panose="020B0604020202020204" pitchFamily="34" charset="0"/>
              <a:buChar char="•"/>
            </a:pPr>
            <a:r>
              <a:rPr lang="en-GB" sz="1600" dirty="0">
                <a:solidFill>
                  <a:schemeClr val="tx1">
                    <a:lumMod val="95000"/>
                    <a:lumOff val="5000"/>
                  </a:schemeClr>
                </a:solidFill>
                <a:latin typeface="Comic Sans MS" panose="030F0902030302020204" pitchFamily="66" charset="0"/>
              </a:rPr>
              <a:t>First came single-cell life in an ancient sea. </a:t>
            </a:r>
          </a:p>
        </p:txBody>
      </p:sp>
      <p:sp>
        <p:nvSpPr>
          <p:cNvPr id="11" name="TextBox 10">
            <a:extLst>
              <a:ext uri="{FF2B5EF4-FFF2-40B4-BE49-F238E27FC236}">
                <a16:creationId xmlns:a16="http://schemas.microsoft.com/office/drawing/2014/main" id="{18F3A68C-B1B8-1E58-5D65-840B2688FD65}"/>
              </a:ext>
            </a:extLst>
          </p:cNvPr>
          <p:cNvSpPr txBox="1"/>
          <p:nvPr/>
        </p:nvSpPr>
        <p:spPr>
          <a:xfrm>
            <a:off x="6096000" y="4307787"/>
            <a:ext cx="4932363" cy="489449"/>
          </a:xfrm>
          <a:prstGeom prst="rect">
            <a:avLst/>
          </a:prstGeom>
          <a:noFill/>
        </p:spPr>
        <p:txBody>
          <a:bodyPr wrap="square" lIns="0" tIns="0" rIns="0" bIns="0" rtlCol="0" anchor="ctr">
            <a:noAutofit/>
          </a:bodyPr>
          <a:lstStyle/>
          <a:p>
            <a:pPr marL="180000" lvl="0" indent="-180000">
              <a:lnSpc>
                <a:spcPts val="1700"/>
              </a:lnSpc>
              <a:buClr>
                <a:srgbClr val="6F76AE"/>
              </a:buClr>
              <a:buFont typeface="Arial" panose="020B0604020202020204" pitchFamily="34" charset="0"/>
              <a:buChar char="•"/>
            </a:pPr>
            <a:r>
              <a:rPr lang="en-GB" sz="1600" dirty="0">
                <a:solidFill>
                  <a:schemeClr val="tx1">
                    <a:lumMod val="95000"/>
                    <a:lumOff val="5000"/>
                  </a:schemeClr>
                </a:solidFill>
                <a:latin typeface="Comic Sans MS" panose="030F0902030302020204" pitchFamily="66" charset="0"/>
              </a:rPr>
              <a:t>Over millions of years, more complex plants and animal life evolved.</a:t>
            </a:r>
          </a:p>
        </p:txBody>
      </p:sp>
      <p:sp>
        <p:nvSpPr>
          <p:cNvPr id="12" name="TextBox 11">
            <a:extLst>
              <a:ext uri="{FF2B5EF4-FFF2-40B4-BE49-F238E27FC236}">
                <a16:creationId xmlns:a16="http://schemas.microsoft.com/office/drawing/2014/main" id="{C50E9BE5-F4EF-0E8B-4988-EEE93E888BB3}"/>
              </a:ext>
            </a:extLst>
          </p:cNvPr>
          <p:cNvSpPr txBox="1"/>
          <p:nvPr/>
        </p:nvSpPr>
        <p:spPr>
          <a:xfrm>
            <a:off x="6096000" y="2806567"/>
            <a:ext cx="4932363" cy="1206710"/>
          </a:xfrm>
          <a:prstGeom prst="rect">
            <a:avLst/>
          </a:prstGeom>
          <a:noFill/>
        </p:spPr>
        <p:txBody>
          <a:bodyPr wrap="square" lIns="0" tIns="0" rIns="0" bIns="0" rtlCol="0" anchor="ctr">
            <a:noAutofit/>
          </a:bodyPr>
          <a:lstStyle/>
          <a:p>
            <a:pPr marL="180000" lvl="0" indent="-180000">
              <a:lnSpc>
                <a:spcPts val="1700"/>
              </a:lnSpc>
              <a:buClr>
                <a:srgbClr val="7DBCE7"/>
              </a:buClr>
              <a:buFont typeface="Arial" panose="020B0604020202020204" pitchFamily="34" charset="0"/>
              <a:buChar char="•"/>
            </a:pPr>
            <a:r>
              <a:rPr lang="en-GB" sz="1600" dirty="0">
                <a:solidFill>
                  <a:schemeClr val="tx1">
                    <a:lumMod val="95000"/>
                    <a:lumOff val="5000"/>
                  </a:schemeClr>
                </a:solidFill>
                <a:latin typeface="Comic Sans MS" panose="030F0902030302020204" pitchFamily="66" charset="0"/>
              </a:rPr>
              <a:t>Over more millennia, the famous ‘giant lizards’ or dinosaurs emerged. They were actually almost certainly not lizards at all, but were probably the ancestors of all our modern birds. They’re certainly among the most exciting of fossil discoveries!</a:t>
            </a:r>
          </a:p>
        </p:txBody>
      </p:sp>
      <p:sp>
        <p:nvSpPr>
          <p:cNvPr id="13" name="TextBox 12">
            <a:extLst>
              <a:ext uri="{FF2B5EF4-FFF2-40B4-BE49-F238E27FC236}">
                <a16:creationId xmlns:a16="http://schemas.microsoft.com/office/drawing/2014/main" id="{ACA0422E-F72D-F018-D8FE-DCBC947B7BDA}"/>
              </a:ext>
            </a:extLst>
          </p:cNvPr>
          <p:cNvSpPr txBox="1"/>
          <p:nvPr/>
        </p:nvSpPr>
        <p:spPr>
          <a:xfrm>
            <a:off x="6095999" y="1345837"/>
            <a:ext cx="4932363" cy="1265645"/>
          </a:xfrm>
          <a:prstGeom prst="rect">
            <a:avLst/>
          </a:prstGeom>
          <a:noFill/>
        </p:spPr>
        <p:txBody>
          <a:bodyPr wrap="square" lIns="0" tIns="0" rIns="0" bIns="0" rtlCol="0" anchor="ctr">
            <a:noAutofit/>
          </a:bodyPr>
          <a:lstStyle/>
          <a:p>
            <a:pPr marL="180000" lvl="0" indent="-180000">
              <a:lnSpc>
                <a:spcPts val="1700"/>
              </a:lnSpc>
              <a:buClr>
                <a:srgbClr val="79A358"/>
              </a:buClr>
              <a:buFont typeface="Arial" panose="020B0604020202020204" pitchFamily="34" charset="0"/>
              <a:buChar char="•"/>
            </a:pPr>
            <a:r>
              <a:rPr lang="en-GB" sz="1600" dirty="0">
                <a:solidFill>
                  <a:schemeClr val="tx1">
                    <a:lumMod val="95000"/>
                    <a:lumOff val="5000"/>
                  </a:schemeClr>
                </a:solidFill>
                <a:latin typeface="Comic Sans MS" panose="030F0902030302020204" pitchFamily="66" charset="0"/>
              </a:rPr>
              <a:t>Towards the end of the dinosaurs’ reign, a small mammal evolved. This small mammal was the ancestor of all mammals on the planet. Scientists believe that this small mammal began to rise when the dinosaur became extinct. </a:t>
            </a:r>
          </a:p>
        </p:txBody>
      </p:sp>
      <p:sp>
        <p:nvSpPr>
          <p:cNvPr id="14" name="Rectangle 13">
            <a:extLst>
              <a:ext uri="{FF2B5EF4-FFF2-40B4-BE49-F238E27FC236}">
                <a16:creationId xmlns:a16="http://schemas.microsoft.com/office/drawing/2014/main" id="{305AB09E-9F60-BD71-4E46-3D98B5408EB3}"/>
              </a:ext>
            </a:extLst>
          </p:cNvPr>
          <p:cNvSpPr/>
          <p:nvPr/>
        </p:nvSpPr>
        <p:spPr>
          <a:xfrm>
            <a:off x="5376514" y="963451"/>
            <a:ext cx="378502" cy="278327"/>
          </a:xfrm>
          <a:prstGeom prst="rect">
            <a:avLst/>
          </a:prstGeom>
          <a:noFill/>
          <a:ln w="31750">
            <a:solidFill>
              <a:srgbClr val="A1C9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87B19A9-BA23-5805-CC33-0395955CCF6D}"/>
              </a:ext>
            </a:extLst>
          </p:cNvPr>
          <p:cNvSpPr/>
          <p:nvPr/>
        </p:nvSpPr>
        <p:spPr>
          <a:xfrm>
            <a:off x="5376514" y="1309510"/>
            <a:ext cx="378502" cy="265291"/>
          </a:xfrm>
          <a:prstGeom prst="rect">
            <a:avLst/>
          </a:prstGeom>
          <a:noFill/>
          <a:ln w="31750">
            <a:solidFill>
              <a:srgbClr val="79A3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E02E644-9390-BD56-8702-5FB980468CCF}"/>
              </a:ext>
            </a:extLst>
          </p:cNvPr>
          <p:cNvSpPr/>
          <p:nvPr/>
        </p:nvSpPr>
        <p:spPr>
          <a:xfrm>
            <a:off x="5376514" y="1648178"/>
            <a:ext cx="378502" cy="1876198"/>
          </a:xfrm>
          <a:prstGeom prst="rect">
            <a:avLst/>
          </a:prstGeom>
          <a:noFill/>
          <a:ln w="31750">
            <a:solidFill>
              <a:srgbClr val="96CF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975F398-B24C-41B9-B92E-E1CCA1C07B92}"/>
              </a:ext>
            </a:extLst>
          </p:cNvPr>
          <p:cNvSpPr/>
          <p:nvPr/>
        </p:nvSpPr>
        <p:spPr>
          <a:xfrm>
            <a:off x="5376514" y="3597042"/>
            <a:ext cx="378502" cy="1223237"/>
          </a:xfrm>
          <a:prstGeom prst="rect">
            <a:avLst/>
          </a:prstGeom>
          <a:noFill/>
          <a:ln w="31750">
            <a:solidFill>
              <a:srgbClr val="6F76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0DAE38B-A167-719D-6A3E-47959B064293}"/>
              </a:ext>
            </a:extLst>
          </p:cNvPr>
          <p:cNvSpPr/>
          <p:nvPr/>
        </p:nvSpPr>
        <p:spPr>
          <a:xfrm>
            <a:off x="5376514" y="4901481"/>
            <a:ext cx="378502" cy="742365"/>
          </a:xfrm>
          <a:prstGeom prst="rect">
            <a:avLst/>
          </a:prstGeom>
          <a:noFill/>
          <a:ln w="31750">
            <a:solidFill>
              <a:srgbClr val="F181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6CB1367-F6C3-E7CA-C18A-73CE64D698C4}"/>
              </a:ext>
            </a:extLst>
          </p:cNvPr>
          <p:cNvSpPr/>
          <p:nvPr/>
        </p:nvSpPr>
        <p:spPr>
          <a:xfrm>
            <a:off x="5354955" y="908710"/>
            <a:ext cx="106094" cy="4832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06C1646D-EDA0-9B33-3C99-3089148A907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1077" t="5750" r="271" b="-487"/>
          <a:stretch/>
        </p:blipFill>
        <p:spPr>
          <a:xfrm>
            <a:off x="678873" y="577295"/>
            <a:ext cx="4849172" cy="5171235"/>
          </a:xfrm>
          <a:prstGeom prst="rect">
            <a:avLst/>
          </a:prstGeom>
        </p:spPr>
      </p:pic>
    </p:spTree>
    <p:extLst>
      <p:ext uri="{BB962C8B-B14F-4D97-AF65-F5344CB8AC3E}">
        <p14:creationId xmlns:p14="http://schemas.microsoft.com/office/powerpoint/2010/main" val="793903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22" presetClass="entr" presetSubtype="2"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animEffect transition="in" filter="wipe(right)">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par>
                                <p:cTn id="14" presetID="22" presetClass="entr" presetSubtype="2"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right)">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22" presetClass="entr" presetSubtype="2"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right)">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childTnLst>
                                </p:cTn>
                              </p:par>
                              <p:par>
                                <p:cTn id="28" presetID="22" presetClass="entr" presetSubtype="2"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right)">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22" presetClass="entr" presetSubtype="2"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right)">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animBg="1"/>
      <p:bldP spid="15" grpId="0" animBg="1"/>
      <p:bldP spid="16" grpId="0" animBg="1"/>
      <p:bldP spid="17" grpId="0" animBg="1"/>
      <p:bldP spid="18" grpId="0" animBg="1"/>
    </p:bldLst>
  </p:timing>
</p:sld>
</file>

<file path=ppt/theme/theme1.xml><?xml version="1.0" encoding="utf-8"?>
<a:theme xmlns:a="http://schemas.openxmlformats.org/drawingml/2006/main" name="Office Theme">
  <a:themeElements>
    <a:clrScheme name="Custom 42">
      <a:dk1>
        <a:srgbClr val="1C1C1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11355</TotalTime>
  <Words>2624</Words>
  <Application>Microsoft Macintosh PowerPoint</Application>
  <PresentationFormat>Widescreen</PresentationFormat>
  <Paragraphs>245</Paragraphs>
  <Slides>31</Slides>
  <Notes>29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eleri stedman</cp:lastModifiedBy>
  <cp:revision>774</cp:revision>
  <dcterms:created xsi:type="dcterms:W3CDTF">2021-01-11T17:47:06Z</dcterms:created>
  <dcterms:modified xsi:type="dcterms:W3CDTF">2022-06-06T11:29:47Z</dcterms:modified>
</cp:coreProperties>
</file>