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79" r:id="rId2"/>
    <p:sldId id="321" r:id="rId3"/>
    <p:sldId id="260" r:id="rId4"/>
    <p:sldId id="322" r:id="rId5"/>
    <p:sldId id="323" r:id="rId6"/>
    <p:sldId id="263" r:id="rId7"/>
    <p:sldId id="348" r:id="rId8"/>
    <p:sldId id="324" r:id="rId9"/>
    <p:sldId id="325" r:id="rId10"/>
    <p:sldId id="349" r:id="rId11"/>
    <p:sldId id="350" r:id="rId12"/>
    <p:sldId id="327" r:id="rId13"/>
    <p:sldId id="266" r:id="rId14"/>
    <p:sldId id="328" r:id="rId15"/>
    <p:sldId id="340" r:id="rId16"/>
    <p:sldId id="341" r:id="rId17"/>
    <p:sldId id="342" r:id="rId18"/>
    <p:sldId id="334" r:id="rId19"/>
    <p:sldId id="335" r:id="rId20"/>
    <p:sldId id="336" r:id="rId21"/>
    <p:sldId id="286" r:id="rId22"/>
    <p:sldId id="289" r:id="rId23"/>
    <p:sldId id="339" r:id="rId24"/>
    <p:sldId id="352" r:id="rId25"/>
    <p:sldId id="344" r:id="rId26"/>
    <p:sldId id="351" r:id="rId27"/>
    <p:sldId id="345" r:id="rId28"/>
    <p:sldId id="333" r:id="rId29"/>
    <p:sldId id="346" r:id="rId30"/>
    <p:sldId id="347" r:id="rId31"/>
    <p:sldId id="28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260"/>
            <p14:sldId id="322"/>
            <p14:sldId id="323"/>
            <p14:sldId id="263"/>
            <p14:sldId id="348"/>
            <p14:sldId id="324"/>
            <p14:sldId id="325"/>
            <p14:sldId id="349"/>
            <p14:sldId id="350"/>
            <p14:sldId id="327"/>
            <p14:sldId id="266"/>
            <p14:sldId id="328"/>
            <p14:sldId id="340"/>
            <p14:sldId id="341"/>
            <p14:sldId id="342"/>
            <p14:sldId id="334"/>
            <p14:sldId id="335"/>
            <p14:sldId id="336"/>
            <p14:sldId id="286"/>
            <p14:sldId id="289"/>
            <p14:sldId id="339"/>
            <p14:sldId id="352"/>
            <p14:sldId id="344"/>
            <p14:sldId id="351"/>
            <p14:sldId id="345"/>
            <p14:sldId id="333"/>
            <p14:sldId id="346"/>
            <p14:sldId id="347"/>
            <p14:sldId id="283"/>
          </p14:sldIdLst>
        </p14:section>
      </p14:sectionLst>
    </p:ext>
    <p:ext uri="{EFAFB233-063F-42B5-8137-9DF3F51BA10A}">
      <p15:sldGuideLst xmlns:p15="http://schemas.microsoft.com/office/powerpoint/2012/main">
        <p15:guide id="6" orient="horz" pos="2160" userDrawn="1">
          <p15:clr>
            <a:srgbClr val="A4A3A4"/>
          </p15:clr>
        </p15:guide>
        <p15:guide id="9" orient="horz" pos="1502" userDrawn="1">
          <p15:clr>
            <a:srgbClr val="A4A3A4"/>
          </p15:clr>
        </p15:guide>
        <p15:guide id="11" pos="756" userDrawn="1">
          <p15:clr>
            <a:srgbClr val="A4A3A4"/>
          </p15:clr>
        </p15:guide>
        <p15:guide id="13" pos="6924" userDrawn="1">
          <p15:clr>
            <a:srgbClr val="A4A3A4"/>
          </p15:clr>
        </p15:guide>
        <p15:guide id="14" orient="horz" pos="822" userDrawn="1">
          <p15:clr>
            <a:srgbClr val="A4A3A4"/>
          </p15:clr>
        </p15:guide>
        <p15:guide id="17" orient="horz" pos="3498" userDrawn="1">
          <p15:clr>
            <a:srgbClr val="A4A3A4"/>
          </p15:clr>
        </p15:guide>
        <p15:guide id="18" pos="4203" userDrawn="1">
          <p15:clr>
            <a:srgbClr val="A4A3A4"/>
          </p15:clr>
        </p15:guide>
        <p15:guide id="22" orient="horz" pos="1117" userDrawn="1">
          <p15:clr>
            <a:srgbClr val="A4A3A4"/>
          </p15:clr>
        </p15:guide>
        <p15:guide id="23"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B2D"/>
    <a:srgbClr val="272626"/>
    <a:srgbClr val="B6191F"/>
    <a:srgbClr val="286AA6"/>
    <a:srgbClr val="286AA7"/>
    <a:srgbClr val="064B8D"/>
    <a:srgbClr val="3692C4"/>
    <a:srgbClr val="2E93C5"/>
    <a:srgbClr val="2294C6"/>
    <a:srgbClr val="0A8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65" autoAdjust="0"/>
    <p:restoredTop sz="95296"/>
  </p:normalViewPr>
  <p:slideViewPr>
    <p:cSldViewPr snapToGrid="0" snapToObjects="1">
      <p:cViewPr varScale="1">
        <p:scale>
          <a:sx n="93" d="100"/>
          <a:sy n="93" d="100"/>
        </p:scale>
        <p:origin x="672" y="208"/>
      </p:cViewPr>
      <p:guideLst>
        <p:guide orient="horz" pos="2160"/>
        <p:guide orient="horz" pos="1502"/>
        <p:guide pos="756"/>
        <p:guide pos="6924"/>
        <p:guide orient="horz" pos="822"/>
        <p:guide orient="horz" pos="3498"/>
        <p:guide pos="4203"/>
        <p:guide orient="horz" pos="1117"/>
        <p:guide pos="3840"/>
      </p:guideLst>
    </p:cSldViewPr>
  </p:slideViewPr>
  <p:outlineViewPr>
    <p:cViewPr>
      <p:scale>
        <a:sx n="60" d="100"/>
        <a:sy n="60"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6/6/22</a:t>
            </a:fld>
            <a:endParaRPr lang="en-US"/>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6/6/22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428437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896931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899531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471745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948335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544082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621566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874437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702951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860677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885452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3562482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2186194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837303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9887430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772383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4191826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727713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460680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92553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4109433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832707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839315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hyperlink" Target="https://www.nationalgeographic.org/encyclopedia/fossil/" TargetMode="Externa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hyperlink" Target="https://www.woodlandtrust.org.uk/blog/2019/12/what-do-robins-eat/" TargetMode="External"/><Relationship Id="rId5" Type="http://schemas.openxmlformats.org/officeDocument/2006/relationships/hyperlink" Target="https://www.bbc.co.uk/bitesize/topics/zvhhvcw/articles/zxg7y4j" TargetMode="External"/><Relationship Id="rId4" Type="http://schemas.openxmlformats.org/officeDocument/2006/relationships/hyperlink" Target="https://animalcorner.org/animals/galapagos-marine-iguan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05014413-C757-AD45-9874-2468F64CA098}"/>
              </a:ext>
            </a:extLst>
          </p:cNvPr>
          <p:cNvSpPr txBox="1">
            <a:spLocks/>
          </p:cNvSpPr>
          <p:nvPr/>
        </p:nvSpPr>
        <p:spPr>
          <a:xfrm>
            <a:off x="10550872" y="6022650"/>
            <a:ext cx="1446686"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8" name="Picture 17" descr="Graphical user interface, text, application, chat or text message&#10;&#10;Description automatically generated">
            <a:extLst>
              <a:ext uri="{FF2B5EF4-FFF2-40B4-BE49-F238E27FC236}">
                <a16:creationId xmlns:a16="http://schemas.microsoft.com/office/drawing/2014/main" id="{6F01AB7E-1778-A643-B7BD-D549ED714C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96AFCFFB-1C39-D44A-8E11-E90716E327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0" name="Title 1">
            <a:extLst>
              <a:ext uri="{FF2B5EF4-FFF2-40B4-BE49-F238E27FC236}">
                <a16:creationId xmlns:a16="http://schemas.microsoft.com/office/drawing/2014/main" id="{00FB39DD-9DE1-3449-BB2B-30100EFC62B3}"/>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E7AEA6AE-92B8-565C-D9AA-D01D8ECC8A03}"/>
              </a:ext>
            </a:extLst>
          </p:cNvPr>
          <p:cNvSpPr txBox="1">
            <a:spLocks/>
          </p:cNvSpPr>
          <p:nvPr/>
        </p:nvSpPr>
        <p:spPr>
          <a:xfrm>
            <a:off x="161383" y="341943"/>
            <a:ext cx="12192002" cy="12152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Evolution and Inheritance: Lesson 8</a:t>
            </a:r>
          </a:p>
          <a:p>
            <a:pPr algn="ctr">
              <a:spcBef>
                <a:spcPts val="500"/>
              </a:spcBef>
            </a:pPr>
            <a:r>
              <a:rPr lang="en-US" sz="3200" dirty="0">
                <a:solidFill>
                  <a:schemeClr val="bg1"/>
                </a:solidFill>
                <a:latin typeface="Comic Sans MS" panose="030F0702030302020204" pitchFamily="66" charset="0"/>
                <a:cs typeface="Arial" panose="020B0604020202020204" pitchFamily="34" charset="0"/>
              </a:rPr>
              <a:t>Adaptation</a:t>
            </a:r>
          </a:p>
        </p:txBody>
      </p:sp>
      <p:sp>
        <p:nvSpPr>
          <p:cNvPr id="12" name="Rectangle 11">
            <a:extLst>
              <a:ext uri="{FF2B5EF4-FFF2-40B4-BE49-F238E27FC236}">
                <a16:creationId xmlns:a16="http://schemas.microsoft.com/office/drawing/2014/main" id="{20CF85DC-A4F7-1616-0C28-3007E62DD66E}"/>
              </a:ext>
            </a:extLst>
          </p:cNvPr>
          <p:cNvSpPr/>
          <p:nvPr/>
        </p:nvSpPr>
        <p:spPr>
          <a:xfrm>
            <a:off x="0" y="182653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F9F773F-9075-5E29-AE4D-2125DDBAF720}"/>
              </a:ext>
            </a:extLst>
          </p:cNvPr>
          <p:cNvPicPr>
            <a:picLocks noChangeAspect="1"/>
          </p:cNvPicPr>
          <p:nvPr/>
        </p:nvPicPr>
        <p:blipFill>
          <a:blip r:embed="rId4" cstate="screen">
            <a:extLst>
              <a:ext uri="{28A0092B-C50C-407E-A947-70E740481C1C}">
                <a14:useLocalDpi xmlns:a14="http://schemas.microsoft.com/office/drawing/2010/main"/>
              </a:ext>
            </a:extLst>
          </a:blip>
          <a:srcRect t="5391" b="5391"/>
          <a:stretch/>
        </p:blipFill>
        <p:spPr>
          <a:xfrm>
            <a:off x="0" y="1924030"/>
            <a:ext cx="6049162" cy="3597965"/>
          </a:xfrm>
          <a:prstGeom prst="rect">
            <a:avLst/>
          </a:prstGeom>
        </p:spPr>
      </p:pic>
      <p:pic>
        <p:nvPicPr>
          <p:cNvPr id="21" name="Picture 20">
            <a:extLst>
              <a:ext uri="{FF2B5EF4-FFF2-40B4-BE49-F238E27FC236}">
                <a16:creationId xmlns:a16="http://schemas.microsoft.com/office/drawing/2014/main" id="{24C2DAF3-CF16-C02A-55F7-20F0266A77E0}"/>
              </a:ext>
            </a:extLst>
          </p:cNvPr>
          <p:cNvPicPr>
            <a:picLocks noChangeAspect="1"/>
          </p:cNvPicPr>
          <p:nvPr/>
        </p:nvPicPr>
        <p:blipFill>
          <a:blip r:embed="rId5" cstate="screen">
            <a:extLst>
              <a:ext uri="{28A0092B-C50C-407E-A947-70E740481C1C}">
                <a14:useLocalDpi xmlns:a14="http://schemas.microsoft.com/office/drawing/2010/main"/>
              </a:ext>
            </a:extLst>
          </a:blip>
          <a:srcRect t="5346" b="5346"/>
          <a:stretch/>
        </p:blipFill>
        <p:spPr>
          <a:xfrm>
            <a:off x="6154891" y="1924031"/>
            <a:ext cx="6037110" cy="3597965"/>
          </a:xfrm>
          <a:prstGeom prst="rect">
            <a:avLst/>
          </a:prstGeom>
        </p:spPr>
      </p:pic>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49C43599-9E18-4CD4-9749-4EDF2121AAC6}"/>
              </a:ext>
            </a:extLst>
          </p:cNvPr>
          <p:cNvSpPr txBox="1"/>
          <p:nvPr/>
        </p:nvSpPr>
        <p:spPr>
          <a:xfrm>
            <a:off x="6959601" y="1557339"/>
            <a:ext cx="4199466" cy="3779836"/>
          </a:xfrm>
          <a:prstGeom prst="rect">
            <a:avLst/>
          </a:prstGeom>
          <a:noFill/>
        </p:spPr>
        <p:txBody>
          <a:bodyPr wrap="square" lIns="0" tIns="0" rIns="0" bIns="0" rtlCol="0" anchor="ctr" anchorCtr="0">
            <a:noAutofit/>
          </a:bodyPr>
          <a:lstStyle/>
          <a:p>
            <a:pPr>
              <a:spcBef>
                <a:spcPts val="1200"/>
              </a:spcBef>
            </a:pPr>
            <a:r>
              <a:rPr lang="en-GB" sz="1900" dirty="0">
                <a:solidFill>
                  <a:schemeClr val="tx1">
                    <a:lumMod val="95000"/>
                    <a:lumOff val="5000"/>
                  </a:schemeClr>
                </a:solidFill>
                <a:latin typeface="Comic Sans MS" panose="030F0702030302020204" pitchFamily="66" charset="0"/>
              </a:rPr>
              <a:t>The polar bear is a strong swimmer.</a:t>
            </a:r>
          </a:p>
          <a:p>
            <a:pPr>
              <a:spcBef>
                <a:spcPts val="1200"/>
              </a:spcBef>
            </a:pPr>
            <a:r>
              <a:rPr lang="en-GB" sz="1900" dirty="0">
                <a:solidFill>
                  <a:schemeClr val="tx1">
                    <a:lumMod val="95000"/>
                    <a:lumOff val="5000"/>
                  </a:schemeClr>
                </a:solidFill>
                <a:latin typeface="Comic Sans MS" panose="030F0702030302020204" pitchFamily="66" charset="0"/>
              </a:rPr>
              <a:t>How does this adaptation help?</a:t>
            </a:r>
          </a:p>
          <a:p>
            <a:pPr>
              <a:spcBef>
                <a:spcPts val="1200"/>
              </a:spcBef>
            </a:pPr>
            <a:r>
              <a:rPr lang="en-GB" sz="1900" dirty="0">
                <a:solidFill>
                  <a:schemeClr val="tx1">
                    <a:lumMod val="95000"/>
                    <a:lumOff val="5000"/>
                  </a:schemeClr>
                </a:solidFill>
                <a:latin typeface="Comic Sans MS" panose="030F0702030302020204" pitchFamily="66" charset="0"/>
              </a:rPr>
              <a:t>The polar bear lives in a world of ice and water. Being a strong swimmer helps it get around.</a:t>
            </a:r>
          </a:p>
          <a:p>
            <a:pPr>
              <a:spcBef>
                <a:spcPts val="1200"/>
              </a:spcBef>
            </a:pPr>
            <a:r>
              <a:rPr lang="en-GB" sz="1900" dirty="0">
                <a:solidFill>
                  <a:schemeClr val="tx1">
                    <a:lumMod val="95000"/>
                    <a:lumOff val="5000"/>
                  </a:schemeClr>
                </a:solidFill>
                <a:latin typeface="Comic Sans MS" panose="030F0702030302020204" pitchFamily="66" charset="0"/>
              </a:rPr>
              <a:t>The polar bear has strong, sharp teeth and claws. </a:t>
            </a:r>
          </a:p>
          <a:p>
            <a:pPr>
              <a:spcBef>
                <a:spcPts val="1200"/>
              </a:spcBef>
            </a:pPr>
            <a:r>
              <a:rPr lang="en-GB" sz="1900" dirty="0">
                <a:solidFill>
                  <a:schemeClr val="tx1">
                    <a:lumMod val="95000"/>
                    <a:lumOff val="5000"/>
                  </a:schemeClr>
                </a:solidFill>
                <a:latin typeface="Comic Sans MS" panose="030F0702030302020204" pitchFamily="66" charset="0"/>
              </a:rPr>
              <a:t>How does this adaptation help?</a:t>
            </a:r>
          </a:p>
          <a:p>
            <a:pPr>
              <a:spcBef>
                <a:spcPts val="1200"/>
              </a:spcBef>
            </a:pPr>
            <a:r>
              <a:rPr lang="en-GB" sz="1900" dirty="0">
                <a:solidFill>
                  <a:schemeClr val="tx1">
                    <a:lumMod val="95000"/>
                    <a:lumOff val="5000"/>
                  </a:schemeClr>
                </a:solidFill>
                <a:latin typeface="Comic Sans MS" panose="030F0702030302020204" pitchFamily="66" charset="0"/>
              </a:rPr>
              <a:t>The polar bear uses its strong, sharp teeth and claws to hunt its prey.</a:t>
            </a:r>
          </a:p>
        </p:txBody>
      </p:sp>
      <p:pic>
        <p:nvPicPr>
          <p:cNvPr id="6" name="Picture 5">
            <a:extLst>
              <a:ext uri="{FF2B5EF4-FFF2-40B4-BE49-F238E27FC236}">
                <a16:creationId xmlns:a16="http://schemas.microsoft.com/office/drawing/2014/main" id="{9DBB733B-0338-4E9B-85CA-66B4FD0CCAF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500" t="12325" r="5353" b="-100"/>
          <a:stretch/>
        </p:blipFill>
        <p:spPr>
          <a:xfrm>
            <a:off x="1207727" y="1563436"/>
            <a:ext cx="5298544" cy="3778035"/>
          </a:xfrm>
          <a:prstGeom prst="rect">
            <a:avLst/>
          </a:prstGeom>
        </p:spPr>
      </p:pic>
    </p:spTree>
    <p:extLst>
      <p:ext uri="{BB962C8B-B14F-4D97-AF65-F5344CB8AC3E}">
        <p14:creationId xmlns:p14="http://schemas.microsoft.com/office/powerpoint/2010/main" val="98148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49C43599-9E18-4CD4-9749-4EDF2121AAC6}"/>
              </a:ext>
            </a:extLst>
          </p:cNvPr>
          <p:cNvSpPr txBox="1"/>
          <p:nvPr/>
        </p:nvSpPr>
        <p:spPr>
          <a:xfrm>
            <a:off x="6959601" y="1557339"/>
            <a:ext cx="4032249" cy="3779836"/>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These changes happened over a long time. </a:t>
            </a:r>
          </a:p>
          <a:p>
            <a:pPr>
              <a:spcBef>
                <a:spcPts val="1200"/>
              </a:spcBef>
            </a:pPr>
            <a:r>
              <a:rPr lang="en-GB" sz="2000" dirty="0">
                <a:solidFill>
                  <a:schemeClr val="tx1">
                    <a:lumMod val="95000"/>
                    <a:lumOff val="5000"/>
                  </a:schemeClr>
                </a:solidFill>
                <a:latin typeface="Comic Sans MS" panose="030F0702030302020204" pitchFamily="66" charset="0"/>
              </a:rPr>
              <a:t>Evolution meant that there were so many differences between this bear and its ancestor, the brown bear, that a new species of bear was born …the Polar Bear. </a:t>
            </a:r>
          </a:p>
          <a:p>
            <a:pPr>
              <a:spcBef>
                <a:spcPts val="1200"/>
              </a:spcBef>
            </a:pPr>
            <a:r>
              <a:rPr lang="en-GB" sz="2000" dirty="0">
                <a:solidFill>
                  <a:schemeClr val="tx1">
                    <a:lumMod val="95000"/>
                    <a:lumOff val="5000"/>
                  </a:schemeClr>
                </a:solidFill>
                <a:latin typeface="Comic Sans MS" panose="030F0702030302020204" pitchFamily="66" charset="0"/>
              </a:rPr>
              <a:t>The Polar bear has evolved to become perfectly adapted for survival in the freezing Arctic environment.</a:t>
            </a:r>
          </a:p>
        </p:txBody>
      </p:sp>
      <p:pic>
        <p:nvPicPr>
          <p:cNvPr id="6" name="Picture 5">
            <a:extLst>
              <a:ext uri="{FF2B5EF4-FFF2-40B4-BE49-F238E27FC236}">
                <a16:creationId xmlns:a16="http://schemas.microsoft.com/office/drawing/2014/main" id="{3E62C092-2EFB-579F-B733-ED37838BF3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500" t="12325" r="5353" b="-100"/>
          <a:stretch/>
        </p:blipFill>
        <p:spPr>
          <a:xfrm>
            <a:off x="1207727" y="1563436"/>
            <a:ext cx="5298544" cy="3778035"/>
          </a:xfrm>
          <a:prstGeom prst="rect">
            <a:avLst/>
          </a:prstGeom>
        </p:spPr>
      </p:pic>
    </p:spTree>
    <p:extLst>
      <p:ext uri="{BB962C8B-B14F-4D97-AF65-F5344CB8AC3E}">
        <p14:creationId xmlns:p14="http://schemas.microsoft.com/office/powerpoint/2010/main" val="152879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a:extLst>
              <a:ext uri="{FF2B5EF4-FFF2-40B4-BE49-F238E27FC236}">
                <a16:creationId xmlns:a16="http://schemas.microsoft.com/office/drawing/2014/main" id="{0C2E9AEB-FC86-4EED-A74F-155637522D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007" t="2923" r="1187" b="3682"/>
          <a:stretch/>
        </p:blipFill>
        <p:spPr>
          <a:xfrm>
            <a:off x="1207384" y="1585254"/>
            <a:ext cx="5091816" cy="3648161"/>
          </a:xfrm>
          <a:prstGeom prst="rect">
            <a:avLst/>
          </a:prstGeom>
        </p:spPr>
      </p:pic>
      <p:sp>
        <p:nvSpPr>
          <p:cNvPr id="6" name="TextBox 5">
            <a:extLst>
              <a:ext uri="{FF2B5EF4-FFF2-40B4-BE49-F238E27FC236}">
                <a16:creationId xmlns:a16="http://schemas.microsoft.com/office/drawing/2014/main" id="{017B2876-F51A-4A85-9B79-2A8891EF9577}"/>
              </a:ext>
            </a:extLst>
          </p:cNvPr>
          <p:cNvSpPr txBox="1"/>
          <p:nvPr/>
        </p:nvSpPr>
        <p:spPr>
          <a:xfrm>
            <a:off x="0" y="786541"/>
            <a:ext cx="12192000" cy="553998"/>
          </a:xfrm>
          <a:prstGeom prst="rect">
            <a:avLst/>
          </a:prstGeom>
          <a:noFill/>
        </p:spPr>
        <p:txBody>
          <a:bodyPr wrap="square" rtlCol="0">
            <a:spAutoFit/>
          </a:bodyPr>
          <a:lstStyle/>
          <a:p>
            <a:pPr algn="ctr"/>
            <a:r>
              <a:rPr lang="en-GB" sz="3000" b="1" dirty="0">
                <a:solidFill>
                  <a:srgbClr val="EB8B2D"/>
                </a:solidFill>
                <a:latin typeface="Comic Sans MS" panose="030F0702030302020204" pitchFamily="66" charset="0"/>
              </a:rPr>
              <a:t>Marvellous marine iguana adaptations</a:t>
            </a:r>
          </a:p>
        </p:txBody>
      </p:sp>
      <p:sp>
        <p:nvSpPr>
          <p:cNvPr id="7" name="TextBox 6">
            <a:extLst>
              <a:ext uri="{FF2B5EF4-FFF2-40B4-BE49-F238E27FC236}">
                <a16:creationId xmlns:a16="http://schemas.microsoft.com/office/drawing/2014/main" id="{1E1660FD-F256-4AE1-BA66-F89D75580740}"/>
              </a:ext>
            </a:extLst>
          </p:cNvPr>
          <p:cNvSpPr txBox="1"/>
          <p:nvPr/>
        </p:nvSpPr>
        <p:spPr>
          <a:xfrm>
            <a:off x="6690664" y="1603024"/>
            <a:ext cx="4182653" cy="3629376"/>
          </a:xfrm>
          <a:prstGeom prst="rect">
            <a:avLst/>
          </a:prstGeom>
          <a:noFill/>
        </p:spPr>
        <p:txBody>
          <a:bodyPr wrap="square" lIns="0" tIns="0" rIns="0" bIns="0" rtlCol="0" anchor="ctr" anchorCtr="0">
            <a:noAutofit/>
          </a:bodyPr>
          <a:lstStyle/>
          <a:p>
            <a:pPr>
              <a:spcBef>
                <a:spcPts val="600"/>
              </a:spcBef>
            </a:pPr>
            <a:r>
              <a:rPr lang="en-GB" sz="1900" dirty="0">
                <a:solidFill>
                  <a:schemeClr val="tx1">
                    <a:lumMod val="95000"/>
                    <a:lumOff val="5000"/>
                  </a:schemeClr>
                </a:solidFill>
                <a:latin typeface="Comic Sans MS" panose="030F0702030302020204" pitchFamily="66" charset="0"/>
              </a:rPr>
              <a:t>The marine iguana is a lizard.</a:t>
            </a:r>
          </a:p>
          <a:p>
            <a:pPr>
              <a:spcBef>
                <a:spcPts val="600"/>
              </a:spcBef>
            </a:pPr>
            <a:r>
              <a:rPr lang="en-GB" sz="1900" dirty="0">
                <a:solidFill>
                  <a:schemeClr val="tx1">
                    <a:lumMod val="95000"/>
                    <a:lumOff val="5000"/>
                  </a:schemeClr>
                </a:solidFill>
                <a:latin typeface="Comic Sans MS" panose="030F0702030302020204" pitchFamily="66" charset="0"/>
              </a:rPr>
              <a:t>It lives in the Galapagos Islands and is adapted to life on land</a:t>
            </a:r>
          </a:p>
          <a:p>
            <a:r>
              <a:rPr lang="en-GB" sz="1900" dirty="0">
                <a:solidFill>
                  <a:schemeClr val="tx1">
                    <a:lumMod val="95000"/>
                    <a:lumOff val="5000"/>
                  </a:schemeClr>
                </a:solidFill>
                <a:latin typeface="Comic Sans MS" panose="030F0702030302020204" pitchFamily="66" charset="0"/>
              </a:rPr>
              <a:t>and sea. </a:t>
            </a:r>
          </a:p>
          <a:p>
            <a:pPr>
              <a:spcBef>
                <a:spcPts val="600"/>
              </a:spcBef>
            </a:pPr>
            <a:r>
              <a:rPr lang="en-GB" sz="1900" dirty="0">
                <a:solidFill>
                  <a:schemeClr val="tx1">
                    <a:lumMod val="95000"/>
                    <a:lumOff val="5000"/>
                  </a:schemeClr>
                </a:solidFill>
                <a:latin typeface="Comic Sans MS" panose="030F0702030302020204" pitchFamily="66" charset="0"/>
              </a:rPr>
              <a:t>The marine iguana’s food is a few species of green or red algae (or seaweed), and they have to feed underwater.</a:t>
            </a:r>
          </a:p>
          <a:p>
            <a:pPr>
              <a:spcBef>
                <a:spcPts val="600"/>
              </a:spcBef>
            </a:pPr>
            <a:r>
              <a:rPr lang="en-GB" sz="1900" dirty="0">
                <a:solidFill>
                  <a:schemeClr val="tx1">
                    <a:lumMod val="95000"/>
                    <a:lumOff val="5000"/>
                  </a:schemeClr>
                </a:solidFill>
                <a:latin typeface="Comic Sans MS" panose="030F0702030302020204" pitchFamily="66" charset="0"/>
              </a:rPr>
              <a:t>Like all lizards, the marine iguana is cold-blooded. This means that it needs the sun to warm up, it can’t warm itself up.</a:t>
            </a:r>
          </a:p>
        </p:txBody>
      </p:sp>
      <p:sp>
        <p:nvSpPr>
          <p:cNvPr id="8" name="TextBox 7">
            <a:extLst>
              <a:ext uri="{FF2B5EF4-FFF2-40B4-BE49-F238E27FC236}">
                <a16:creationId xmlns:a16="http://schemas.microsoft.com/office/drawing/2014/main" id="{8BB3F9BC-E958-4AA3-8CD9-F23DF818380A}"/>
              </a:ext>
            </a:extLst>
          </p:cNvPr>
          <p:cNvSpPr txBox="1"/>
          <p:nvPr/>
        </p:nvSpPr>
        <p:spPr>
          <a:xfrm>
            <a:off x="1200674" y="5448303"/>
            <a:ext cx="8874659" cy="584775"/>
          </a:xfrm>
          <a:prstGeom prst="rect">
            <a:avLst/>
          </a:prstGeom>
          <a:noFill/>
        </p:spPr>
        <p:txBody>
          <a:bodyPr wrap="square" lIns="0" tIns="0" rIns="0" bIns="0">
            <a:spAutoFit/>
          </a:bodyPr>
          <a:lstStyle/>
          <a:p>
            <a:pPr>
              <a:spcBef>
                <a:spcPts val="1200"/>
              </a:spcBef>
            </a:pPr>
            <a:r>
              <a:rPr lang="en-GB" sz="1900" dirty="0">
                <a:solidFill>
                  <a:schemeClr val="tx1">
                    <a:lumMod val="95000"/>
                    <a:lumOff val="5000"/>
                  </a:schemeClr>
                </a:solidFill>
                <a:latin typeface="Comic Sans MS" panose="030F0702030302020204" pitchFamily="66" charset="0"/>
              </a:rPr>
              <a:t>Let’s look at the special features that make the marine iguana perfectly adapted to its environment.</a:t>
            </a:r>
          </a:p>
        </p:txBody>
      </p:sp>
    </p:spTree>
    <p:extLst>
      <p:ext uri="{BB962C8B-B14F-4D97-AF65-F5344CB8AC3E}">
        <p14:creationId xmlns:p14="http://schemas.microsoft.com/office/powerpoint/2010/main" val="381349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1E1660FD-F256-4AE1-BA66-F89D75580740}"/>
              </a:ext>
            </a:extLst>
          </p:cNvPr>
          <p:cNvSpPr txBox="1"/>
          <p:nvPr/>
        </p:nvSpPr>
        <p:spPr>
          <a:xfrm>
            <a:off x="6672264" y="1557337"/>
            <a:ext cx="4361516" cy="3779837"/>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The waters of the Galapagos are cold, but iguanas can go further into the ocean for their food because they are cold-blooded. Their temperature can drop by up to 10º centigrade.</a:t>
            </a:r>
          </a:p>
          <a:p>
            <a:pPr>
              <a:spcBef>
                <a:spcPts val="1200"/>
              </a:spcBef>
            </a:pPr>
            <a:r>
              <a:rPr lang="en-GB" sz="2000" dirty="0">
                <a:solidFill>
                  <a:schemeClr val="tx1">
                    <a:lumMod val="95000"/>
                    <a:lumOff val="5000"/>
                  </a:schemeClr>
                </a:solidFill>
                <a:latin typeface="Comic Sans MS" panose="030F0702030302020204" pitchFamily="66" charset="0"/>
              </a:rPr>
              <a:t>We would not survive if our temperature dropped that far. But all the marine iguana has to do is lie on rocks in the sun and wait to warm up again. </a:t>
            </a:r>
          </a:p>
        </p:txBody>
      </p:sp>
      <p:pic>
        <p:nvPicPr>
          <p:cNvPr id="8" name="Picture 7">
            <a:extLst>
              <a:ext uri="{FF2B5EF4-FFF2-40B4-BE49-F238E27FC236}">
                <a16:creationId xmlns:a16="http://schemas.microsoft.com/office/drawing/2014/main" id="{98B8E066-E068-8F66-A9D3-B876D9C805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007" t="2923" r="1187" b="3682"/>
          <a:stretch/>
        </p:blipFill>
        <p:spPr>
          <a:xfrm>
            <a:off x="1207384" y="1585254"/>
            <a:ext cx="5091816" cy="3648161"/>
          </a:xfrm>
          <a:prstGeom prst="rect">
            <a:avLst/>
          </a:prstGeom>
        </p:spPr>
      </p:pic>
    </p:spTree>
    <p:extLst>
      <p:ext uri="{BB962C8B-B14F-4D97-AF65-F5344CB8AC3E}">
        <p14:creationId xmlns:p14="http://schemas.microsoft.com/office/powerpoint/2010/main" val="99890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1E1660FD-F256-4AE1-BA66-F89D75580740}"/>
              </a:ext>
            </a:extLst>
          </p:cNvPr>
          <p:cNvSpPr txBox="1"/>
          <p:nvPr/>
        </p:nvSpPr>
        <p:spPr>
          <a:xfrm>
            <a:off x="6057335" y="1092731"/>
            <a:ext cx="4946274" cy="4732336"/>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The marine iguana has several adaptations which help it feed.</a:t>
            </a:r>
          </a:p>
          <a:p>
            <a:pPr>
              <a:spcBef>
                <a:spcPts val="1200"/>
              </a:spcBef>
            </a:pPr>
            <a:r>
              <a:rPr lang="en-GB" sz="2000" dirty="0">
                <a:solidFill>
                  <a:schemeClr val="tx1">
                    <a:lumMod val="95000"/>
                    <a:lumOff val="5000"/>
                  </a:schemeClr>
                </a:solidFill>
                <a:latin typeface="Comic Sans MS" panose="030F0702030302020204" pitchFamily="66" charset="0"/>
              </a:rPr>
              <a:t>The marine iguana can hold its breath for up to half an hour. This adaptation helps it have plenty of time to feed underwater.</a:t>
            </a:r>
          </a:p>
          <a:p>
            <a:pPr>
              <a:spcBef>
                <a:spcPts val="1200"/>
              </a:spcBef>
            </a:pPr>
            <a:r>
              <a:rPr lang="en-GB" sz="2000" dirty="0">
                <a:solidFill>
                  <a:schemeClr val="tx1">
                    <a:lumMod val="95000"/>
                    <a:lumOff val="5000"/>
                  </a:schemeClr>
                </a:solidFill>
                <a:latin typeface="Comic Sans MS" panose="030F0702030302020204" pitchFamily="66" charset="0"/>
              </a:rPr>
              <a:t>The marine iguana’s mouth is a special rounded shape. This adaptation helps it graze on its food of algae (or seaweed).</a:t>
            </a:r>
          </a:p>
          <a:p>
            <a:pPr>
              <a:spcBef>
                <a:spcPts val="1200"/>
              </a:spcBef>
            </a:pPr>
            <a:r>
              <a:rPr lang="en-GB" sz="2000" dirty="0">
                <a:solidFill>
                  <a:schemeClr val="tx1">
                    <a:lumMod val="95000"/>
                    <a:lumOff val="5000"/>
                  </a:schemeClr>
                </a:solidFill>
                <a:latin typeface="Comic Sans MS" panose="030F0702030302020204" pitchFamily="66" charset="0"/>
              </a:rPr>
              <a:t>The marine iguana has a powerful tail. This adaptation helps it swim to its food and back to shore to rest. </a:t>
            </a:r>
          </a:p>
        </p:txBody>
      </p:sp>
      <p:pic>
        <p:nvPicPr>
          <p:cNvPr id="3" name="Picture 2">
            <a:extLst>
              <a:ext uri="{FF2B5EF4-FFF2-40B4-BE49-F238E27FC236}">
                <a16:creationId xmlns:a16="http://schemas.microsoft.com/office/drawing/2014/main" id="{229B4CE3-BA9D-46C0-BAC1-88FEE25B10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913" t="13856" r="-291" b="15096"/>
          <a:stretch/>
        </p:blipFill>
        <p:spPr>
          <a:xfrm>
            <a:off x="1370251" y="1078681"/>
            <a:ext cx="4323641" cy="2262070"/>
          </a:xfrm>
          <a:prstGeom prst="rect">
            <a:avLst/>
          </a:prstGeom>
        </p:spPr>
      </p:pic>
      <p:pic>
        <p:nvPicPr>
          <p:cNvPr id="6" name="Picture 5">
            <a:extLst>
              <a:ext uri="{FF2B5EF4-FFF2-40B4-BE49-F238E27FC236}">
                <a16:creationId xmlns:a16="http://schemas.microsoft.com/office/drawing/2014/main" id="{2D433371-6F1A-2741-9033-9EFDBB1026F1}"/>
              </a:ext>
            </a:extLst>
          </p:cNvPr>
          <p:cNvPicPr>
            <a:picLocks noChangeAspect="1"/>
          </p:cNvPicPr>
          <p:nvPr/>
        </p:nvPicPr>
        <p:blipFill>
          <a:blip r:embed="rId5" cstate="screen">
            <a:extLst>
              <a:ext uri="{28A0092B-C50C-407E-A947-70E740481C1C}">
                <a14:useLocalDpi xmlns:a14="http://schemas.microsoft.com/office/drawing/2010/main"/>
              </a:ext>
            </a:extLst>
          </a:blip>
          <a:srcRect t="15121" b="15121"/>
          <a:stretch/>
        </p:blipFill>
        <p:spPr>
          <a:xfrm>
            <a:off x="1369482" y="3562997"/>
            <a:ext cx="4323641" cy="2262070"/>
          </a:xfrm>
          <a:prstGeom prst="rect">
            <a:avLst/>
          </a:prstGeom>
        </p:spPr>
      </p:pic>
    </p:spTree>
    <p:extLst>
      <p:ext uri="{BB962C8B-B14F-4D97-AF65-F5344CB8AC3E}">
        <p14:creationId xmlns:p14="http://schemas.microsoft.com/office/powerpoint/2010/main" val="210372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017B2876-F51A-4A85-9B79-2A8891EF9577}"/>
              </a:ext>
            </a:extLst>
          </p:cNvPr>
          <p:cNvSpPr txBox="1"/>
          <p:nvPr/>
        </p:nvSpPr>
        <p:spPr>
          <a:xfrm>
            <a:off x="385011" y="767826"/>
            <a:ext cx="11389894" cy="553998"/>
          </a:xfrm>
          <a:prstGeom prst="rect">
            <a:avLst/>
          </a:prstGeom>
          <a:noFill/>
        </p:spPr>
        <p:txBody>
          <a:bodyPr wrap="square" rtlCol="0">
            <a:spAutoFit/>
          </a:bodyPr>
          <a:lstStyle/>
          <a:p>
            <a:pPr algn="ctr"/>
            <a:r>
              <a:rPr lang="en-GB" sz="3000" b="1" dirty="0">
                <a:solidFill>
                  <a:srgbClr val="EB8B2D"/>
                </a:solidFill>
                <a:latin typeface="Comic Sans MS" panose="030F0702030302020204" pitchFamily="66" charset="0"/>
              </a:rPr>
              <a:t>Perfect penguin adaptations</a:t>
            </a:r>
          </a:p>
        </p:txBody>
      </p:sp>
      <p:sp>
        <p:nvSpPr>
          <p:cNvPr id="7" name="TextBox 6">
            <a:extLst>
              <a:ext uri="{FF2B5EF4-FFF2-40B4-BE49-F238E27FC236}">
                <a16:creationId xmlns:a16="http://schemas.microsoft.com/office/drawing/2014/main" id="{1E1660FD-F256-4AE1-BA66-F89D75580740}"/>
              </a:ext>
            </a:extLst>
          </p:cNvPr>
          <p:cNvSpPr txBox="1"/>
          <p:nvPr/>
        </p:nvSpPr>
        <p:spPr>
          <a:xfrm>
            <a:off x="6959599" y="1557339"/>
            <a:ext cx="3893081" cy="3779836"/>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Almost all penguins live</a:t>
            </a:r>
          </a:p>
          <a:p>
            <a:r>
              <a:rPr lang="en-GB" sz="2000" dirty="0">
                <a:solidFill>
                  <a:schemeClr val="tx1">
                    <a:lumMod val="95000"/>
                    <a:lumOff val="5000"/>
                  </a:schemeClr>
                </a:solidFill>
                <a:latin typeface="Comic Sans MS" panose="030F0702030302020204" pitchFamily="66" charset="0"/>
              </a:rPr>
              <a:t>in Antarctica.</a:t>
            </a:r>
          </a:p>
          <a:p>
            <a:pPr>
              <a:spcBef>
                <a:spcPts val="1200"/>
              </a:spcBef>
            </a:pPr>
            <a:r>
              <a:rPr lang="en-GB" sz="2000" dirty="0">
                <a:solidFill>
                  <a:schemeClr val="tx1">
                    <a:lumMod val="95000"/>
                    <a:lumOff val="5000"/>
                  </a:schemeClr>
                </a:solidFill>
                <a:latin typeface="Comic Sans MS" panose="030F0702030302020204" pitchFamily="66" charset="0"/>
              </a:rPr>
              <a:t>Very little grows in the cold snow and there are no insects. </a:t>
            </a:r>
          </a:p>
          <a:p>
            <a:pPr>
              <a:spcBef>
                <a:spcPts val="1200"/>
              </a:spcBef>
            </a:pPr>
            <a:r>
              <a:rPr lang="en-GB" sz="2000" dirty="0">
                <a:solidFill>
                  <a:schemeClr val="tx1">
                    <a:lumMod val="95000"/>
                    <a:lumOff val="5000"/>
                  </a:schemeClr>
                </a:solidFill>
                <a:latin typeface="Comic Sans MS" panose="030F0702030302020204" pitchFamily="66" charset="0"/>
              </a:rPr>
              <a:t>Food for all animals in the South Pole is to be found in the sea.</a:t>
            </a:r>
          </a:p>
          <a:p>
            <a:pPr>
              <a:spcBef>
                <a:spcPts val="1200"/>
              </a:spcBef>
            </a:pPr>
            <a:r>
              <a:rPr lang="en-GB" sz="2000" dirty="0">
                <a:solidFill>
                  <a:schemeClr val="tx1">
                    <a:lumMod val="95000"/>
                    <a:lumOff val="5000"/>
                  </a:schemeClr>
                </a:solidFill>
                <a:latin typeface="Comic Sans MS" panose="030F0702030302020204" pitchFamily="66" charset="0"/>
              </a:rPr>
              <a:t>Let’s take a look at the special features that make the penguin perfectly adapted to its environment.</a:t>
            </a:r>
          </a:p>
        </p:txBody>
      </p:sp>
      <p:pic>
        <p:nvPicPr>
          <p:cNvPr id="11" name="Picture 10">
            <a:extLst>
              <a:ext uri="{FF2B5EF4-FFF2-40B4-BE49-F238E27FC236}">
                <a16:creationId xmlns:a16="http://schemas.microsoft.com/office/drawing/2014/main" id="{BD1836BF-DF88-0F4D-A5FC-912D9B60053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009" t="7927" r="7480" b="7331"/>
          <a:stretch/>
        </p:blipFill>
        <p:spPr>
          <a:xfrm>
            <a:off x="1200150" y="1547522"/>
            <a:ext cx="5291138" cy="3789653"/>
          </a:xfrm>
          <a:prstGeom prst="rect">
            <a:avLst/>
          </a:prstGeom>
        </p:spPr>
      </p:pic>
    </p:spTree>
    <p:extLst>
      <p:ext uri="{BB962C8B-B14F-4D97-AF65-F5344CB8AC3E}">
        <p14:creationId xmlns:p14="http://schemas.microsoft.com/office/powerpoint/2010/main" val="396929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1E1660FD-F256-4AE1-BA66-F89D75580740}"/>
              </a:ext>
            </a:extLst>
          </p:cNvPr>
          <p:cNvSpPr txBox="1"/>
          <p:nvPr/>
        </p:nvSpPr>
        <p:spPr>
          <a:xfrm>
            <a:off x="5796642" y="1550423"/>
            <a:ext cx="5195207" cy="3779837"/>
          </a:xfrm>
          <a:prstGeom prst="rect">
            <a:avLst/>
          </a:prstGeom>
          <a:noFill/>
        </p:spPr>
        <p:txBody>
          <a:bodyPr wrap="square" lIns="0" tIns="0" rIns="0" bIns="0" rtlCol="0" anchor="ctr" anchorCtr="0">
            <a:noAutofit/>
          </a:bodyPr>
          <a:lstStyle/>
          <a:p>
            <a:pPr>
              <a:spcBef>
                <a:spcPts val="600"/>
              </a:spcBef>
            </a:pPr>
            <a:r>
              <a:rPr lang="en-GB" sz="1900" dirty="0">
                <a:solidFill>
                  <a:schemeClr val="tx1">
                    <a:lumMod val="95000"/>
                    <a:lumOff val="5000"/>
                  </a:schemeClr>
                </a:solidFill>
                <a:latin typeface="Comic Sans MS" panose="030F0702030302020204" pitchFamily="66" charset="0"/>
              </a:rPr>
              <a:t>During its evolution, the penguin had to leave the skies and enter the water to find food.</a:t>
            </a:r>
          </a:p>
          <a:p>
            <a:pPr>
              <a:spcBef>
                <a:spcPts val="600"/>
              </a:spcBef>
            </a:pPr>
            <a:r>
              <a:rPr lang="en-GB" sz="1900" dirty="0">
                <a:solidFill>
                  <a:schemeClr val="tx1">
                    <a:lumMod val="95000"/>
                    <a:lumOff val="5000"/>
                  </a:schemeClr>
                </a:solidFill>
                <a:latin typeface="Comic Sans MS" panose="030F0702030302020204" pitchFamily="66" charset="0"/>
              </a:rPr>
              <a:t>The penguin lost the ability to fly and became the world’s best bird-swimmer so that it could catch fish in the ocean.</a:t>
            </a:r>
          </a:p>
          <a:p>
            <a:pPr>
              <a:spcBef>
                <a:spcPts val="600"/>
              </a:spcBef>
            </a:pPr>
            <a:r>
              <a:rPr lang="en-GB" sz="1900" dirty="0">
                <a:solidFill>
                  <a:schemeClr val="tx1">
                    <a:lumMod val="95000"/>
                    <a:lumOff val="5000"/>
                  </a:schemeClr>
                </a:solidFill>
                <a:latin typeface="Comic Sans MS" panose="030F0702030302020204" pitchFamily="66" charset="0"/>
              </a:rPr>
              <a:t>Their wings became flippers, and now penguins ‘fly’ through the water. </a:t>
            </a:r>
          </a:p>
          <a:p>
            <a:pPr>
              <a:spcBef>
                <a:spcPts val="600"/>
              </a:spcBef>
            </a:pPr>
            <a:r>
              <a:rPr lang="en-GB" sz="1900" dirty="0">
                <a:solidFill>
                  <a:schemeClr val="tx1">
                    <a:lumMod val="95000"/>
                    <a:lumOff val="5000"/>
                  </a:schemeClr>
                </a:solidFill>
                <a:latin typeface="Comic Sans MS" panose="030F0702030302020204" pitchFamily="66" charset="0"/>
              </a:rPr>
              <a:t>The penguin has a layer of blubber, or fat, under its skin to keep it warm in the water. </a:t>
            </a:r>
          </a:p>
          <a:p>
            <a:pPr>
              <a:spcBef>
                <a:spcPts val="600"/>
              </a:spcBef>
            </a:pPr>
            <a:r>
              <a:rPr lang="en-GB" sz="1900" dirty="0">
                <a:solidFill>
                  <a:schemeClr val="tx1">
                    <a:lumMod val="95000"/>
                    <a:lumOff val="5000"/>
                  </a:schemeClr>
                </a:solidFill>
                <a:latin typeface="Comic Sans MS" panose="030F0702030302020204" pitchFamily="66" charset="0"/>
              </a:rPr>
              <a:t>The penguin’s feathers are covered with a special, waterproof oil. This stops the feathers becoming water-logged (which would make them sink!) and keeps the penguin warm.</a:t>
            </a:r>
          </a:p>
        </p:txBody>
      </p:sp>
      <p:pic>
        <p:nvPicPr>
          <p:cNvPr id="8" name="Picture 7">
            <a:extLst>
              <a:ext uri="{FF2B5EF4-FFF2-40B4-BE49-F238E27FC236}">
                <a16:creationId xmlns:a16="http://schemas.microsoft.com/office/drawing/2014/main" id="{0E38FBB6-07DE-9B44-A9D4-62AEE10CE1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4731" t="1118" r="4320" b="680"/>
          <a:stretch/>
        </p:blipFill>
        <p:spPr>
          <a:xfrm>
            <a:off x="1200150" y="1478191"/>
            <a:ext cx="4240366" cy="3924300"/>
          </a:xfrm>
          <a:prstGeom prst="rect">
            <a:avLst/>
          </a:prstGeom>
        </p:spPr>
      </p:pic>
    </p:spTree>
    <p:extLst>
      <p:ext uri="{BB962C8B-B14F-4D97-AF65-F5344CB8AC3E}">
        <p14:creationId xmlns:p14="http://schemas.microsoft.com/office/powerpoint/2010/main" val="53685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1E1660FD-F256-4AE1-BA66-F89D75580740}"/>
              </a:ext>
            </a:extLst>
          </p:cNvPr>
          <p:cNvSpPr txBox="1"/>
          <p:nvPr/>
        </p:nvSpPr>
        <p:spPr>
          <a:xfrm>
            <a:off x="6959600" y="1557338"/>
            <a:ext cx="4032249" cy="3779837"/>
          </a:xfrm>
          <a:prstGeom prst="rect">
            <a:avLst/>
          </a:prstGeom>
          <a:noFill/>
        </p:spPr>
        <p:txBody>
          <a:bodyPr wrap="square" lIns="0" tIns="0" rIns="0" bIns="0" rtlCol="0" anchor="ctr">
            <a:noAutofit/>
          </a:bodyPr>
          <a:lstStyle/>
          <a:p>
            <a:pPr>
              <a:spcBef>
                <a:spcPts val="800"/>
              </a:spcBef>
            </a:pPr>
            <a:r>
              <a:rPr lang="en-GB" sz="1900" dirty="0">
                <a:solidFill>
                  <a:schemeClr val="tx1">
                    <a:lumMod val="95000"/>
                    <a:lumOff val="5000"/>
                  </a:schemeClr>
                </a:solidFill>
                <a:latin typeface="Comic Sans MS" panose="030F0702030302020204" pitchFamily="66" charset="0"/>
              </a:rPr>
              <a:t>On land, penguins have evolved a great system to keep everyone warm, in temperatures that can be as cold as minus 60º Centigrade.</a:t>
            </a:r>
          </a:p>
          <a:p>
            <a:pPr>
              <a:spcBef>
                <a:spcPts val="800"/>
              </a:spcBef>
            </a:pPr>
            <a:r>
              <a:rPr lang="en-GB" sz="1900" dirty="0">
                <a:solidFill>
                  <a:schemeClr val="tx1">
                    <a:lumMod val="95000"/>
                    <a:lumOff val="5000"/>
                  </a:schemeClr>
                </a:solidFill>
                <a:latin typeface="Comic Sans MS" panose="030F0702030302020204" pitchFamily="66" charset="0"/>
              </a:rPr>
              <a:t>They huddle together and keep the chicks in the middle to protect them from the biting cold and wind.</a:t>
            </a:r>
          </a:p>
          <a:p>
            <a:pPr>
              <a:spcBef>
                <a:spcPts val="800"/>
              </a:spcBef>
            </a:pPr>
            <a:r>
              <a:rPr lang="en-GB" sz="1900" dirty="0">
                <a:solidFill>
                  <a:schemeClr val="tx1">
                    <a:lumMod val="95000"/>
                    <a:lumOff val="5000"/>
                  </a:schemeClr>
                </a:solidFill>
                <a:latin typeface="Comic Sans MS" panose="030F0702030302020204" pitchFamily="66" charset="0"/>
              </a:rPr>
              <a:t>The penguins on the outside help keep the inside penguins warm.</a:t>
            </a:r>
          </a:p>
          <a:p>
            <a:pPr>
              <a:spcBef>
                <a:spcPts val="800"/>
              </a:spcBef>
            </a:pPr>
            <a:r>
              <a:rPr lang="en-GB" sz="1900" dirty="0">
                <a:solidFill>
                  <a:schemeClr val="tx1">
                    <a:lumMod val="95000"/>
                    <a:lumOff val="5000"/>
                  </a:schemeClr>
                </a:solidFill>
                <a:latin typeface="Comic Sans MS" panose="030F0702030302020204" pitchFamily="66" charset="0"/>
              </a:rPr>
              <a:t>When the outside penguins get too cold, they go inside the huddle and other penguins take their place.</a:t>
            </a:r>
          </a:p>
        </p:txBody>
      </p:sp>
      <p:pic>
        <p:nvPicPr>
          <p:cNvPr id="8" name="Picture 7">
            <a:extLst>
              <a:ext uri="{FF2B5EF4-FFF2-40B4-BE49-F238E27FC236}">
                <a16:creationId xmlns:a16="http://schemas.microsoft.com/office/drawing/2014/main" id="{0E38FBB6-07DE-9B44-A9D4-62AEE10CE1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914" t="10221" r="8516" b="9222"/>
          <a:stretch/>
        </p:blipFill>
        <p:spPr>
          <a:xfrm>
            <a:off x="1200151" y="1567543"/>
            <a:ext cx="5291137" cy="3769632"/>
          </a:xfrm>
          <a:prstGeom prst="rect">
            <a:avLst/>
          </a:prstGeom>
        </p:spPr>
      </p:pic>
    </p:spTree>
    <p:extLst>
      <p:ext uri="{BB962C8B-B14F-4D97-AF65-F5344CB8AC3E}">
        <p14:creationId xmlns:p14="http://schemas.microsoft.com/office/powerpoint/2010/main" val="17342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9A36141-CCEF-3948-AFE9-683930E107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312" t="3708" r="3556" b="23938"/>
          <a:stretch/>
        </p:blipFill>
        <p:spPr>
          <a:xfrm>
            <a:off x="6461071" y="1792713"/>
            <a:ext cx="4524658" cy="2583973"/>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0" y="707466"/>
            <a:ext cx="12192000" cy="461665"/>
          </a:xfrm>
          <a:prstGeom prst="rect">
            <a:avLst/>
          </a:prstGeom>
          <a:noFill/>
        </p:spPr>
        <p:txBody>
          <a:bodyPr wrap="square" lIns="0" tIns="0" rIns="0" bIns="0" rtlCol="0">
            <a:spAutoFit/>
          </a:bodyPr>
          <a:lstStyle/>
          <a:p>
            <a:pPr algn="ctr"/>
            <a:r>
              <a:rPr lang="en-GB" sz="3000" b="1" dirty="0">
                <a:solidFill>
                  <a:srgbClr val="EB8B2D"/>
                </a:solidFill>
                <a:latin typeface="Comic Sans MS" panose="030F0702030302020204" pitchFamily="66" charset="0"/>
              </a:rPr>
              <a:t>Let’s look at some adaptations in plants</a:t>
            </a:r>
          </a:p>
        </p:txBody>
      </p:sp>
      <p:pic>
        <p:nvPicPr>
          <p:cNvPr id="3" name="Picture 2">
            <a:extLst>
              <a:ext uri="{FF2B5EF4-FFF2-40B4-BE49-F238E27FC236}">
                <a16:creationId xmlns:a16="http://schemas.microsoft.com/office/drawing/2014/main" id="{50FE5006-E154-48F4-8045-2A129FFA398A}"/>
              </a:ext>
            </a:extLst>
          </p:cNvPr>
          <p:cNvPicPr>
            <a:picLocks noChangeAspect="1"/>
          </p:cNvPicPr>
          <p:nvPr/>
        </p:nvPicPr>
        <p:blipFill rotWithShape="1">
          <a:blip r:embed="rId5"/>
          <a:srcRect l="2147" t="26613" r="26829" b="18644"/>
          <a:stretch/>
        </p:blipFill>
        <p:spPr>
          <a:xfrm>
            <a:off x="1222601" y="1792754"/>
            <a:ext cx="4504964" cy="2583088"/>
          </a:xfrm>
          <a:prstGeom prst="rect">
            <a:avLst/>
          </a:prstGeom>
        </p:spPr>
      </p:pic>
      <p:sp>
        <p:nvSpPr>
          <p:cNvPr id="14" name="TextBox 13">
            <a:extLst>
              <a:ext uri="{FF2B5EF4-FFF2-40B4-BE49-F238E27FC236}">
                <a16:creationId xmlns:a16="http://schemas.microsoft.com/office/drawing/2014/main" id="{0FA76AAF-D946-4B4B-832C-7170FB5A3087}"/>
              </a:ext>
            </a:extLst>
          </p:cNvPr>
          <p:cNvSpPr txBox="1"/>
          <p:nvPr/>
        </p:nvSpPr>
        <p:spPr>
          <a:xfrm>
            <a:off x="1524015" y="4660468"/>
            <a:ext cx="9170095" cy="1528061"/>
          </a:xfrm>
          <a:prstGeom prst="rect">
            <a:avLst/>
          </a:prstGeom>
          <a:noFill/>
        </p:spPr>
        <p:txBody>
          <a:bodyPr wrap="square" lIns="0" tIns="0" rIns="0" bIns="0" rtlCol="0">
            <a:noAutofit/>
          </a:bodyPr>
          <a:lstStyle/>
          <a:p>
            <a:pPr algn="ctr">
              <a:spcBef>
                <a:spcPts val="600"/>
              </a:spcBef>
            </a:pPr>
            <a:r>
              <a:rPr lang="en-GB" sz="2000" b="1" dirty="0">
                <a:solidFill>
                  <a:schemeClr val="tx1">
                    <a:lumMod val="95000"/>
                    <a:lumOff val="5000"/>
                  </a:schemeClr>
                </a:solidFill>
                <a:latin typeface="Comic Sans MS" panose="030F0702030302020204" pitchFamily="66" charset="0"/>
              </a:rPr>
              <a:t>What do plants need to survive?</a:t>
            </a:r>
          </a:p>
          <a:p>
            <a:pPr algn="ctr">
              <a:spcBef>
                <a:spcPts val="600"/>
              </a:spcBef>
            </a:pPr>
            <a:r>
              <a:rPr lang="en-GB" sz="2000" b="1" dirty="0">
                <a:solidFill>
                  <a:srgbClr val="EB8B2D"/>
                </a:solidFill>
                <a:latin typeface="Comic Sans MS" panose="030F0702030302020204" pitchFamily="66" charset="0"/>
              </a:rPr>
              <a:t>Sunshine (light), water, soil (nutrients), air</a:t>
            </a:r>
          </a:p>
          <a:p>
            <a:pPr algn="ctr">
              <a:spcBef>
                <a:spcPts val="600"/>
              </a:spcBef>
            </a:pPr>
            <a:r>
              <a:rPr lang="en-GB" sz="2000" dirty="0">
                <a:solidFill>
                  <a:schemeClr val="tx1">
                    <a:lumMod val="95000"/>
                    <a:lumOff val="5000"/>
                  </a:schemeClr>
                </a:solidFill>
                <a:latin typeface="Comic Sans MS" panose="030F0702030302020204" pitchFamily="66" charset="0"/>
              </a:rPr>
              <a:t>Can you remember how these plants have adapted to survive with too much or too little of these essential elements? </a:t>
            </a:r>
          </a:p>
          <a:p>
            <a:pPr algn="ctr">
              <a:spcBef>
                <a:spcPts val="600"/>
              </a:spcBef>
            </a:pPr>
            <a:endParaRPr lang="en-GB" sz="2000" dirty="0">
              <a:solidFill>
                <a:schemeClr val="tx1">
                  <a:lumMod val="95000"/>
                  <a:lumOff val="5000"/>
                </a:schemeClr>
              </a:solidFill>
              <a:latin typeface="Comic Sans MS" panose="030F0702030302020204" pitchFamily="66" charset="0"/>
            </a:endParaRPr>
          </a:p>
          <a:p>
            <a:pPr algn="ctr">
              <a:spcBef>
                <a:spcPts val="600"/>
              </a:spcBef>
            </a:pPr>
            <a:endParaRPr lang="en-GB" sz="2000" dirty="0">
              <a:solidFill>
                <a:schemeClr val="tx1">
                  <a:lumMod val="95000"/>
                  <a:lumOff val="5000"/>
                </a:schemeClr>
              </a:solidFill>
              <a:latin typeface="Comic Sans MS" panose="030F0702030302020204" pitchFamily="66" charset="0"/>
            </a:endParaRPr>
          </a:p>
        </p:txBody>
      </p:sp>
      <p:sp>
        <p:nvSpPr>
          <p:cNvPr id="8" name="TextBox 7">
            <a:extLst>
              <a:ext uri="{FF2B5EF4-FFF2-40B4-BE49-F238E27FC236}">
                <a16:creationId xmlns:a16="http://schemas.microsoft.com/office/drawing/2014/main" id="{C41D8B0E-2A3B-C441-A4F1-B0AA3F8E8377}"/>
              </a:ext>
            </a:extLst>
          </p:cNvPr>
          <p:cNvSpPr txBox="1"/>
          <p:nvPr/>
        </p:nvSpPr>
        <p:spPr>
          <a:xfrm>
            <a:off x="1222601" y="1389173"/>
            <a:ext cx="4033348" cy="323165"/>
          </a:xfrm>
          <a:prstGeom prst="rect">
            <a:avLst/>
          </a:prstGeom>
          <a:noFill/>
        </p:spPr>
        <p:txBody>
          <a:bodyPr wrap="square" lIns="0" tIns="0" rIns="0" bIns="0" rtlCol="0">
            <a:spAutoFit/>
          </a:bodyPr>
          <a:lstStyle/>
          <a:p>
            <a:r>
              <a:rPr lang="en-GB" sz="2100" b="1" dirty="0">
                <a:solidFill>
                  <a:srgbClr val="EB8B2D"/>
                </a:solidFill>
                <a:latin typeface="Comic Sans MS" panose="030F0702030302020204" pitchFamily="66" charset="0"/>
              </a:rPr>
              <a:t>Cactus</a:t>
            </a:r>
            <a:endParaRPr lang="en-GB" sz="2100" dirty="0">
              <a:solidFill>
                <a:srgbClr val="EB8B2D"/>
              </a:solidFill>
              <a:latin typeface="Comic Sans MS" panose="030F0702030302020204" pitchFamily="66" charset="0"/>
            </a:endParaRPr>
          </a:p>
        </p:txBody>
      </p:sp>
      <p:sp>
        <p:nvSpPr>
          <p:cNvPr id="13" name="TextBox 12">
            <a:extLst>
              <a:ext uri="{FF2B5EF4-FFF2-40B4-BE49-F238E27FC236}">
                <a16:creationId xmlns:a16="http://schemas.microsoft.com/office/drawing/2014/main" id="{6F8C7022-4841-6749-A35D-CC0E69EFF26F}"/>
              </a:ext>
            </a:extLst>
          </p:cNvPr>
          <p:cNvSpPr txBox="1"/>
          <p:nvPr/>
        </p:nvSpPr>
        <p:spPr>
          <a:xfrm>
            <a:off x="6461071" y="1389174"/>
            <a:ext cx="4107875" cy="323165"/>
          </a:xfrm>
          <a:prstGeom prst="rect">
            <a:avLst/>
          </a:prstGeom>
          <a:noFill/>
        </p:spPr>
        <p:txBody>
          <a:bodyPr wrap="square" lIns="0" tIns="0" rIns="0" bIns="0" rtlCol="0">
            <a:spAutoFit/>
          </a:bodyPr>
          <a:lstStyle/>
          <a:p>
            <a:r>
              <a:rPr lang="en-GB" sz="2100" b="1" dirty="0">
                <a:solidFill>
                  <a:srgbClr val="EB8B2D"/>
                </a:solidFill>
                <a:latin typeface="Comic Sans MS" panose="030F0702030302020204" pitchFamily="66" charset="0"/>
              </a:rPr>
              <a:t>Water lilies</a:t>
            </a:r>
            <a:endParaRPr lang="en-GB" sz="2100" dirty="0">
              <a:solidFill>
                <a:srgbClr val="EB8B2D"/>
              </a:solidFill>
              <a:latin typeface="Comic Sans MS" panose="030F0702030302020204" pitchFamily="66" charset="0"/>
            </a:endParaRPr>
          </a:p>
        </p:txBody>
      </p:sp>
    </p:spTree>
    <p:extLst>
      <p:ext uri="{BB962C8B-B14F-4D97-AF65-F5344CB8AC3E}">
        <p14:creationId xmlns:p14="http://schemas.microsoft.com/office/powerpoint/2010/main" val="84023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1ABBD044-D1A5-4926-A64A-95C5E458997A}"/>
              </a:ext>
            </a:extLst>
          </p:cNvPr>
          <p:cNvSpPr txBox="1">
            <a:spLocks/>
          </p:cNvSpPr>
          <p:nvPr/>
        </p:nvSpPr>
        <p:spPr>
          <a:xfrm>
            <a:off x="0" y="798739"/>
            <a:ext cx="12192000" cy="5218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The cactus</a:t>
            </a:r>
          </a:p>
        </p:txBody>
      </p:sp>
      <p:sp>
        <p:nvSpPr>
          <p:cNvPr id="21" name="TextBox 20">
            <a:extLst>
              <a:ext uri="{FF2B5EF4-FFF2-40B4-BE49-F238E27FC236}">
                <a16:creationId xmlns:a16="http://schemas.microsoft.com/office/drawing/2014/main" id="{02F9E9BF-754A-41A8-AB28-4C0F31097E68}"/>
              </a:ext>
            </a:extLst>
          </p:cNvPr>
          <p:cNvSpPr txBox="1"/>
          <p:nvPr/>
        </p:nvSpPr>
        <p:spPr>
          <a:xfrm>
            <a:off x="5698338" y="1561705"/>
            <a:ext cx="5293512" cy="4239305"/>
          </a:xfrm>
          <a:prstGeom prst="rect">
            <a:avLst/>
          </a:prstGeom>
          <a:noFill/>
        </p:spPr>
        <p:txBody>
          <a:bodyPr wrap="square" lIns="0" tIns="0" rIns="0" bIns="0" rtlCol="0" anchor="ctr">
            <a:noAutofit/>
          </a:bodyPr>
          <a:lstStyle/>
          <a:p>
            <a:pPr>
              <a:spcBef>
                <a:spcPts val="500"/>
              </a:spcBef>
            </a:pPr>
            <a:r>
              <a:rPr lang="en-GB" sz="1900" dirty="0">
                <a:solidFill>
                  <a:schemeClr val="tx1">
                    <a:lumMod val="95000"/>
                    <a:lumOff val="5000"/>
                  </a:schemeClr>
                </a:solidFill>
                <a:latin typeface="Comic Sans MS" panose="030F0702030302020204" pitchFamily="66" charset="0"/>
              </a:rPr>
              <a:t>Cacti live in the desert. </a:t>
            </a:r>
          </a:p>
          <a:p>
            <a:pPr>
              <a:spcBef>
                <a:spcPts val="500"/>
              </a:spcBef>
            </a:pPr>
            <a:r>
              <a:rPr lang="en-GB" sz="1900" dirty="0">
                <a:solidFill>
                  <a:schemeClr val="tx1">
                    <a:lumMod val="95000"/>
                    <a:lumOff val="5000"/>
                  </a:schemeClr>
                </a:solidFill>
                <a:latin typeface="Comic Sans MS" panose="030F0702030302020204" pitchFamily="66" charset="0"/>
              </a:rPr>
              <a:t>Deserts are very dry. So the cactus has to cope without much water.</a:t>
            </a:r>
          </a:p>
          <a:p>
            <a:pPr>
              <a:spcBef>
                <a:spcPts val="500"/>
              </a:spcBef>
            </a:pPr>
            <a:r>
              <a:rPr lang="en-GB" sz="1900" dirty="0">
                <a:solidFill>
                  <a:schemeClr val="tx1">
                    <a:lumMod val="95000"/>
                    <a:lumOff val="5000"/>
                  </a:schemeClr>
                </a:solidFill>
                <a:latin typeface="Comic Sans MS" panose="030F0702030302020204" pitchFamily="66" charset="0"/>
              </a:rPr>
              <a:t>Cacti are ‘succulent plants’. Their stem is thickened, so that it can store water. It only rains in the desert every few years. When it does, the cacti are able to store enough water to last till the next rains.</a:t>
            </a:r>
          </a:p>
          <a:p>
            <a:pPr>
              <a:spcBef>
                <a:spcPts val="500"/>
              </a:spcBef>
            </a:pPr>
            <a:r>
              <a:rPr lang="en-GB" sz="1900" dirty="0">
                <a:solidFill>
                  <a:schemeClr val="tx1">
                    <a:lumMod val="95000"/>
                    <a:lumOff val="5000"/>
                  </a:schemeClr>
                </a:solidFill>
                <a:latin typeface="Comic Sans MS" panose="030F0702030302020204" pitchFamily="66" charset="0"/>
              </a:rPr>
              <a:t>Cacti have long roots to collect water from a very large area.</a:t>
            </a:r>
          </a:p>
          <a:p>
            <a:pPr>
              <a:spcBef>
                <a:spcPts val="500"/>
              </a:spcBef>
            </a:pPr>
            <a:r>
              <a:rPr lang="en-GB" sz="1900" dirty="0">
                <a:solidFill>
                  <a:schemeClr val="tx1">
                    <a:lumMod val="95000"/>
                    <a:lumOff val="5000"/>
                  </a:schemeClr>
                </a:solidFill>
                <a:latin typeface="Comic Sans MS" panose="030F0702030302020204" pitchFamily="66" charset="0"/>
              </a:rPr>
              <a:t>The long, thin spines work much better than normal flat leaves to prevent water being lost. Those spines also protect the cactus from any animal that fancies eating it!</a:t>
            </a:r>
          </a:p>
        </p:txBody>
      </p:sp>
      <p:pic>
        <p:nvPicPr>
          <p:cNvPr id="9" name="Picture 8">
            <a:extLst>
              <a:ext uri="{FF2B5EF4-FFF2-40B4-BE49-F238E27FC236}">
                <a16:creationId xmlns:a16="http://schemas.microsoft.com/office/drawing/2014/main" id="{D8D749E4-152E-2D4A-85B9-8DB72F98CBA1}"/>
              </a:ext>
            </a:extLst>
          </p:cNvPr>
          <p:cNvPicPr>
            <a:picLocks noChangeAspect="1"/>
          </p:cNvPicPr>
          <p:nvPr/>
        </p:nvPicPr>
        <p:blipFill rotWithShape="1">
          <a:blip r:embed="rId3"/>
          <a:srcRect l="1597" t="11600" r="40832" b="5438"/>
          <a:stretch/>
        </p:blipFill>
        <p:spPr>
          <a:xfrm>
            <a:off x="1231617" y="1557338"/>
            <a:ext cx="3962837" cy="4248038"/>
          </a:xfrm>
          <a:prstGeom prst="rect">
            <a:avLst/>
          </a:prstGeom>
        </p:spPr>
      </p:pic>
    </p:spTree>
    <p:extLst>
      <p:ext uri="{BB962C8B-B14F-4D97-AF65-F5344CB8AC3E}">
        <p14:creationId xmlns:p14="http://schemas.microsoft.com/office/powerpoint/2010/main" val="183444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EEA7D8-B0B6-0840-8DDA-BD13EEC416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2" t="9532" r="1589" b="8070"/>
          <a:stretch/>
        </p:blipFill>
        <p:spPr>
          <a:xfrm>
            <a:off x="1265465" y="2384425"/>
            <a:ext cx="4691647" cy="2950146"/>
          </a:xfrm>
          <a:prstGeom prst="rect">
            <a:avLst/>
          </a:prstGeom>
        </p:spPr>
      </p:pic>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83142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702030302020204" pitchFamily="66" charset="0"/>
                <a:cs typeface="Arial" panose="020B0604020202020204" pitchFamily="34" charset="0"/>
              </a:rPr>
              <a:t>Evolution &amp; Inheritance: Lesson 8</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 Learning aims</a:t>
            </a:r>
          </a:p>
        </p:txBody>
      </p:sp>
      <p:sp>
        <p:nvSpPr>
          <p:cNvPr id="14" name="TextBox 13">
            <a:extLst>
              <a:ext uri="{FF2B5EF4-FFF2-40B4-BE49-F238E27FC236}">
                <a16:creationId xmlns:a16="http://schemas.microsoft.com/office/drawing/2014/main" id="{5A88164A-1E0D-C748-BFC0-DC37CD6384D6}"/>
              </a:ext>
            </a:extLst>
          </p:cNvPr>
          <p:cNvSpPr txBox="1"/>
          <p:nvPr/>
        </p:nvSpPr>
        <p:spPr>
          <a:xfrm>
            <a:off x="6439244" y="2384425"/>
            <a:ext cx="4552605" cy="2927035"/>
          </a:xfrm>
          <a:prstGeom prst="rect">
            <a:avLst/>
          </a:prstGeom>
          <a:noFill/>
        </p:spPr>
        <p:txBody>
          <a:bodyPr wrap="square" lIns="0" tIns="0" rIns="0" bIns="0" rtlCol="0" anchor="ctr" anchorCtr="0">
            <a:noAutofit/>
          </a:bodyPr>
          <a:lstStyle/>
          <a:p>
            <a:pPr>
              <a:lnSpc>
                <a:spcPts val="2180"/>
              </a:lnSpc>
              <a:spcBef>
                <a:spcPts val="1200"/>
              </a:spcBef>
            </a:pPr>
            <a:r>
              <a:rPr lang="en-GB" sz="2000" dirty="0">
                <a:solidFill>
                  <a:schemeClr val="tx1">
                    <a:lumMod val="95000"/>
                    <a:lumOff val="5000"/>
                  </a:schemeClr>
                </a:solidFill>
                <a:latin typeface="Comic Sans MS" panose="030F0702030302020204" pitchFamily="66" charset="0"/>
              </a:rPr>
              <a:t>Recap, what is adaptation?</a:t>
            </a:r>
          </a:p>
          <a:p>
            <a:pPr>
              <a:lnSpc>
                <a:spcPts val="2180"/>
              </a:lnSpc>
              <a:spcBef>
                <a:spcPts val="1200"/>
              </a:spcBef>
            </a:pPr>
            <a:r>
              <a:rPr lang="en-GB" sz="2000" dirty="0">
                <a:solidFill>
                  <a:schemeClr val="tx1">
                    <a:lumMod val="95000"/>
                    <a:lumOff val="5000"/>
                  </a:schemeClr>
                </a:solidFill>
                <a:latin typeface="Comic Sans MS" panose="030F0702030302020204" pitchFamily="66" charset="0"/>
              </a:rPr>
              <a:t>Look at examples of plants and animals that have features which help them survive and adapt to</a:t>
            </a:r>
          </a:p>
          <a:p>
            <a:pPr>
              <a:lnSpc>
                <a:spcPts val="2180"/>
              </a:lnSpc>
            </a:pPr>
            <a:r>
              <a:rPr lang="en-GB" sz="2000" dirty="0">
                <a:solidFill>
                  <a:schemeClr val="tx1">
                    <a:lumMod val="95000"/>
                    <a:lumOff val="5000"/>
                  </a:schemeClr>
                </a:solidFill>
                <a:latin typeface="Comic Sans MS" panose="030F0702030302020204" pitchFamily="66" charset="0"/>
              </a:rPr>
              <a:t>their environment. </a:t>
            </a:r>
          </a:p>
          <a:p>
            <a:pPr>
              <a:lnSpc>
                <a:spcPts val="2180"/>
              </a:lnSpc>
              <a:spcBef>
                <a:spcPts val="1200"/>
              </a:spcBef>
            </a:pPr>
            <a:r>
              <a:rPr lang="en-GB" sz="2000" dirty="0">
                <a:solidFill>
                  <a:schemeClr val="tx1">
                    <a:lumMod val="95000"/>
                    <a:lumOff val="5000"/>
                  </a:schemeClr>
                </a:solidFill>
                <a:latin typeface="Comic Sans MS" panose="030F0702030302020204" pitchFamily="66" charset="0"/>
              </a:rPr>
              <a:t>Find out what can happen when environments change suddenly.</a:t>
            </a:r>
          </a:p>
          <a:p>
            <a:pPr>
              <a:lnSpc>
                <a:spcPts val="2180"/>
              </a:lnSpc>
              <a:spcBef>
                <a:spcPts val="1200"/>
              </a:spcBef>
            </a:pPr>
            <a:r>
              <a:rPr lang="en-GB" sz="2000" dirty="0">
                <a:solidFill>
                  <a:schemeClr val="tx1">
                    <a:lumMod val="95000"/>
                    <a:lumOff val="5000"/>
                  </a:schemeClr>
                </a:solidFill>
                <a:latin typeface="Comic Sans MS" panose="030F0702030302020204" pitchFamily="66" charset="0"/>
              </a:rPr>
              <a:t>Look at how some of our local animals are adapted for their environment.</a:t>
            </a:r>
            <a:endPar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pic>
        <p:nvPicPr>
          <p:cNvPr id="8" name="Picture 7" descr="A picture containing text, clipart&#10;&#10;Description automatically generated">
            <a:extLst>
              <a:ext uri="{FF2B5EF4-FFF2-40B4-BE49-F238E27FC236}">
                <a16:creationId xmlns:a16="http://schemas.microsoft.com/office/drawing/2014/main" id="{BF6A0456-5E88-8FA2-C738-46B78BF795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TextBox 12">
            <a:extLst>
              <a:ext uri="{FF2B5EF4-FFF2-40B4-BE49-F238E27FC236}">
                <a16:creationId xmlns:a16="http://schemas.microsoft.com/office/drawing/2014/main" id="{2F531816-6B01-2E46-E22A-1EB606A97270}"/>
              </a:ext>
            </a:extLst>
          </p:cNvPr>
          <p:cNvSpPr txBox="1"/>
          <p:nvPr/>
        </p:nvSpPr>
        <p:spPr>
          <a:xfrm>
            <a:off x="504991" y="6105120"/>
            <a:ext cx="10467949" cy="276999"/>
          </a:xfrm>
          <a:prstGeom prst="rect">
            <a:avLst/>
          </a:prstGeom>
          <a:noFill/>
        </p:spPr>
        <p:txBody>
          <a:bodyPr wrap="square" rtlCol="0">
            <a:spAutoFit/>
          </a:bodyPr>
          <a:lstStyle/>
          <a:p>
            <a:r>
              <a:rPr lang="en-GB" sz="1200" b="1" dirty="0">
                <a:solidFill>
                  <a:srgbClr val="EB8B2D"/>
                </a:solidFill>
                <a:latin typeface="Arial" panose="020B0604020202020204" pitchFamily="34" charset="0"/>
                <a:cs typeface="Arial" panose="020B0604020202020204" pitchFamily="34" charset="0"/>
              </a:rPr>
              <a:t>Curriculum link: </a:t>
            </a:r>
            <a:r>
              <a:rPr lang="en-GB" sz="1200" dirty="0">
                <a:solidFill>
                  <a:srgbClr val="EB8B2D"/>
                </a:solidFill>
                <a:latin typeface="Arial" panose="020B0604020202020204" pitchFamily="34" charset="0"/>
                <a:ea typeface="Times New Roman" panose="02020603050405020304" pitchFamily="18" charset="0"/>
                <a:cs typeface="Arial" panose="020B0604020202020204" pitchFamily="34" charset="0"/>
              </a:rPr>
              <a:t>identify how animals and plants are adapted to suit their environment in different ways and that adaptation may lead to evolution.</a:t>
            </a:r>
            <a:endParaRPr lang="en-GB" sz="1200" dirty="0">
              <a:solidFill>
                <a:srgbClr val="EB8B2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1ABBD044-D1A5-4926-A64A-95C5E458997A}"/>
              </a:ext>
            </a:extLst>
          </p:cNvPr>
          <p:cNvSpPr txBox="1">
            <a:spLocks/>
          </p:cNvSpPr>
          <p:nvPr/>
        </p:nvSpPr>
        <p:spPr>
          <a:xfrm>
            <a:off x="0" y="782410"/>
            <a:ext cx="12192000" cy="5218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902030302020204" pitchFamily="66" charset="0"/>
                <a:cs typeface="Arial" panose="020B0604020202020204" pitchFamily="34" charset="0"/>
              </a:rPr>
              <a:t>The water lily</a:t>
            </a:r>
          </a:p>
        </p:txBody>
      </p:sp>
      <p:sp>
        <p:nvSpPr>
          <p:cNvPr id="21" name="TextBox 20">
            <a:extLst>
              <a:ext uri="{FF2B5EF4-FFF2-40B4-BE49-F238E27FC236}">
                <a16:creationId xmlns:a16="http://schemas.microsoft.com/office/drawing/2014/main" id="{02F9E9BF-754A-41A8-AB28-4C0F31097E68}"/>
              </a:ext>
            </a:extLst>
          </p:cNvPr>
          <p:cNvSpPr txBox="1"/>
          <p:nvPr/>
        </p:nvSpPr>
        <p:spPr>
          <a:xfrm>
            <a:off x="6351815" y="1524414"/>
            <a:ext cx="4736732" cy="4314001"/>
          </a:xfrm>
          <a:prstGeom prst="rect">
            <a:avLst/>
          </a:prstGeom>
          <a:noFill/>
        </p:spPr>
        <p:txBody>
          <a:bodyPr wrap="square" lIns="0" tIns="0" rIns="0" bIns="0" rtlCol="0" anchor="ctr">
            <a:spAutoFit/>
          </a:bodyPr>
          <a:lstStyle/>
          <a:p>
            <a:pPr>
              <a:spcBef>
                <a:spcPts val="800"/>
              </a:spcBef>
            </a:pPr>
            <a:r>
              <a:rPr lang="en-GB" sz="1900" dirty="0">
                <a:solidFill>
                  <a:schemeClr val="tx1">
                    <a:lumMod val="95000"/>
                    <a:lumOff val="5000"/>
                  </a:schemeClr>
                </a:solidFill>
                <a:latin typeface="Comic Sans MS" panose="030F0702030302020204" pitchFamily="66" charset="0"/>
              </a:rPr>
              <a:t>No shortage of water for the water lily!</a:t>
            </a:r>
          </a:p>
          <a:p>
            <a:pPr>
              <a:spcBef>
                <a:spcPts val="800"/>
              </a:spcBef>
            </a:pPr>
            <a:r>
              <a:rPr lang="en-GB" sz="1900" dirty="0">
                <a:solidFill>
                  <a:schemeClr val="tx1">
                    <a:lumMod val="95000"/>
                    <a:lumOff val="5000"/>
                  </a:schemeClr>
                </a:solidFill>
                <a:latin typeface="Comic Sans MS" panose="030F0702030302020204" pitchFamily="66" charset="0"/>
              </a:rPr>
              <a:t>But the water lily has adapted to living </a:t>
            </a:r>
          </a:p>
          <a:p>
            <a:r>
              <a:rPr lang="en-GB" sz="1900" dirty="0">
                <a:solidFill>
                  <a:schemeClr val="tx1">
                    <a:lumMod val="95000"/>
                    <a:lumOff val="5000"/>
                  </a:schemeClr>
                </a:solidFill>
                <a:latin typeface="Comic Sans MS" panose="030F0702030302020204" pitchFamily="66" charset="0"/>
              </a:rPr>
              <a:t>without soil.</a:t>
            </a:r>
          </a:p>
          <a:p>
            <a:pPr>
              <a:spcBef>
                <a:spcPts val="800"/>
              </a:spcBef>
            </a:pPr>
            <a:r>
              <a:rPr lang="en-GB" sz="1900" dirty="0">
                <a:solidFill>
                  <a:schemeClr val="tx1">
                    <a:lumMod val="95000"/>
                    <a:lumOff val="5000"/>
                  </a:schemeClr>
                </a:solidFill>
                <a:latin typeface="Comic Sans MS" panose="030F0702030302020204" pitchFamily="66" charset="0"/>
              </a:rPr>
              <a:t>Their roots spread out below them and absorb nutrients through the water.</a:t>
            </a:r>
          </a:p>
          <a:p>
            <a:pPr>
              <a:spcBef>
                <a:spcPts val="800"/>
              </a:spcBef>
            </a:pPr>
            <a:r>
              <a:rPr lang="en-GB" sz="1900" dirty="0">
                <a:solidFill>
                  <a:schemeClr val="tx1">
                    <a:lumMod val="95000"/>
                    <a:lumOff val="5000"/>
                  </a:schemeClr>
                </a:solidFill>
                <a:latin typeface="Comic Sans MS" panose="030F0702030302020204" pitchFamily="66" charset="0"/>
              </a:rPr>
              <a:t>Their leaves are large and float on the water to absorb as much sunshine as possible. </a:t>
            </a:r>
          </a:p>
          <a:p>
            <a:pPr>
              <a:spcBef>
                <a:spcPts val="800"/>
              </a:spcBef>
            </a:pPr>
            <a:r>
              <a:rPr lang="en-GB" sz="1900" dirty="0">
                <a:solidFill>
                  <a:schemeClr val="tx1">
                    <a:lumMod val="95000"/>
                    <a:lumOff val="5000"/>
                  </a:schemeClr>
                </a:solidFill>
                <a:latin typeface="Comic Sans MS" panose="030F0702030302020204" pitchFamily="66" charset="0"/>
              </a:rPr>
              <a:t>Their leaves are also covered with a coating to keep them as dry as possible. </a:t>
            </a:r>
          </a:p>
          <a:p>
            <a:pPr>
              <a:spcBef>
                <a:spcPts val="800"/>
              </a:spcBef>
            </a:pPr>
            <a:r>
              <a:rPr lang="en-GB" sz="1900" dirty="0">
                <a:solidFill>
                  <a:schemeClr val="tx1">
                    <a:lumMod val="95000"/>
                    <a:lumOff val="5000"/>
                  </a:schemeClr>
                </a:solidFill>
                <a:latin typeface="Comic Sans MS" panose="030F0702030302020204" pitchFamily="66" charset="0"/>
              </a:rPr>
              <a:t>And the underside of the leaves has thorns to protect it from predators, such as greedy fish!</a:t>
            </a:r>
          </a:p>
        </p:txBody>
      </p:sp>
      <p:pic>
        <p:nvPicPr>
          <p:cNvPr id="9" name="Picture 8">
            <a:extLst>
              <a:ext uri="{FF2B5EF4-FFF2-40B4-BE49-F238E27FC236}">
                <a16:creationId xmlns:a16="http://schemas.microsoft.com/office/drawing/2014/main" id="{D8D749E4-152E-2D4A-85B9-8DB72F98CB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178" r="19812" b="1654"/>
          <a:stretch/>
        </p:blipFill>
        <p:spPr>
          <a:xfrm>
            <a:off x="1200150" y="1557339"/>
            <a:ext cx="4629150" cy="4248150"/>
          </a:xfrm>
          <a:prstGeom prst="rect">
            <a:avLst/>
          </a:prstGeom>
        </p:spPr>
      </p:pic>
    </p:spTree>
    <p:extLst>
      <p:ext uri="{BB962C8B-B14F-4D97-AF65-F5344CB8AC3E}">
        <p14:creationId xmlns:p14="http://schemas.microsoft.com/office/powerpoint/2010/main" val="215835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700713" y="1316177"/>
            <a:ext cx="5291137" cy="4248150"/>
          </a:xfrm>
          <a:prstGeom prst="rect">
            <a:avLst/>
          </a:prstGeom>
          <a:noFill/>
        </p:spPr>
        <p:txBody>
          <a:bodyPr wrap="square" lIns="0" tIns="0" rIns="0" bIns="0" rtlCol="0" anchor="ctr">
            <a:noAutofit/>
          </a:bodyPr>
          <a:lstStyle/>
          <a:p>
            <a:pPr>
              <a:spcBef>
                <a:spcPts val="600"/>
              </a:spcBef>
            </a:pPr>
            <a:r>
              <a:rPr lang="en-GB" sz="2000" b="1" dirty="0">
                <a:latin typeface="Comic Sans MS" panose="030F0702030302020204" pitchFamily="66" charset="0"/>
              </a:rPr>
              <a:t>Who remembers the story of the</a:t>
            </a:r>
          </a:p>
          <a:p>
            <a:r>
              <a:rPr lang="en-GB" sz="2000" b="1" dirty="0">
                <a:latin typeface="Comic Sans MS" panose="030F0702030302020204" pitchFamily="66" charset="0"/>
              </a:rPr>
              <a:t>peppered moth?</a:t>
            </a:r>
          </a:p>
          <a:p>
            <a:pPr>
              <a:spcBef>
                <a:spcPts val="6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The peppered moth used to be whitish with black markings. </a:t>
            </a:r>
          </a:p>
          <a:p>
            <a:pPr>
              <a:spcBef>
                <a:spcPts val="6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During the Industrial Revolution, the trees in their environment became darker (because of the soot and pollution). This led to the survival of the moth with the dark mutation.</a:t>
            </a:r>
          </a:p>
          <a:p>
            <a:pPr>
              <a:spcBef>
                <a:spcPts val="6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Natural selection led to more black peppered moths in towns and cities.</a:t>
            </a:r>
          </a:p>
          <a:p>
            <a:pPr>
              <a:spcBef>
                <a:spcPts val="6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Here’s how another animal has adapted to a change in its environment.</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7" name="Group 6">
            <a:extLst>
              <a:ext uri="{FF2B5EF4-FFF2-40B4-BE49-F238E27FC236}">
                <a16:creationId xmlns:a16="http://schemas.microsoft.com/office/drawing/2014/main" id="{DD560428-A206-544C-BA13-4A8A47E43858}"/>
              </a:ext>
            </a:extLst>
          </p:cNvPr>
          <p:cNvGrpSpPr/>
          <p:nvPr/>
        </p:nvGrpSpPr>
        <p:grpSpPr>
          <a:xfrm>
            <a:off x="1211158" y="1298589"/>
            <a:ext cx="3984730" cy="4267334"/>
            <a:chOff x="1558924" y="1439335"/>
            <a:chExt cx="4046998" cy="4334019"/>
          </a:xfrm>
        </p:grpSpPr>
        <p:sp>
          <p:nvSpPr>
            <p:cNvPr id="8" name="Rectangle 7">
              <a:extLst>
                <a:ext uri="{FF2B5EF4-FFF2-40B4-BE49-F238E27FC236}">
                  <a16:creationId xmlns:a16="http://schemas.microsoft.com/office/drawing/2014/main" id="{AC22CC7B-817B-6F46-8CC0-9BB0E59AC933}"/>
                </a:ext>
              </a:extLst>
            </p:cNvPr>
            <p:cNvSpPr/>
            <p:nvPr/>
          </p:nvSpPr>
          <p:spPr>
            <a:xfrm>
              <a:off x="1558924" y="1439335"/>
              <a:ext cx="4046997" cy="9313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B4F4AFE-3B4B-D04A-B960-56FC7A02713B}"/>
                </a:ext>
              </a:extLst>
            </p:cNvPr>
            <p:cNvSpPr txBox="1"/>
            <p:nvPr/>
          </p:nvSpPr>
          <p:spPr>
            <a:xfrm>
              <a:off x="1558925" y="1480087"/>
              <a:ext cx="4046997" cy="457199"/>
            </a:xfrm>
            <a:prstGeom prst="rect">
              <a:avLst/>
            </a:prstGeom>
            <a:noFill/>
            <a:ln>
              <a:noFill/>
            </a:ln>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peppered moth</a:t>
              </a:r>
            </a:p>
          </p:txBody>
        </p:sp>
        <p:pic>
          <p:nvPicPr>
            <p:cNvPr id="11" name="Picture 10">
              <a:extLst>
                <a:ext uri="{FF2B5EF4-FFF2-40B4-BE49-F238E27FC236}">
                  <a16:creationId xmlns:a16="http://schemas.microsoft.com/office/drawing/2014/main" id="{EAE5F0EF-B419-B240-9D7C-5368E13C7F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638" t="-4" r="16226" b="31"/>
            <a:stretch/>
          </p:blipFill>
          <p:spPr>
            <a:xfrm>
              <a:off x="1558925" y="1981737"/>
              <a:ext cx="4046997" cy="3791617"/>
            </a:xfrm>
            <a:prstGeom prst="rect">
              <a:avLst/>
            </a:prstGeom>
          </p:spPr>
        </p:pic>
      </p:grpSp>
    </p:spTree>
    <p:extLst>
      <p:ext uri="{BB962C8B-B14F-4D97-AF65-F5344CB8AC3E}">
        <p14:creationId xmlns:p14="http://schemas.microsoft.com/office/powerpoint/2010/main" val="7539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700713" y="1303339"/>
            <a:ext cx="5291137" cy="4248150"/>
          </a:xfrm>
          <a:prstGeom prst="rect">
            <a:avLst/>
          </a:prstGeom>
          <a:noFill/>
        </p:spPr>
        <p:txBody>
          <a:bodyPr wrap="square" lIns="0" tIns="0" rIns="0" bIns="0" rtlCol="0" anchor="ctr" anchorCtr="0">
            <a:noAutofit/>
          </a:bodyPr>
          <a:lstStyle/>
          <a:p>
            <a:pPr>
              <a:lnSpc>
                <a:spcPts val="2100"/>
              </a:lnSpc>
              <a:spcBef>
                <a:spcPts val="10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Tawny owls come in two colours, brown</a:t>
            </a:r>
          </a:p>
          <a:p>
            <a:r>
              <a:rPr lang="en-GB" sz="2000" dirty="0">
                <a:solidFill>
                  <a:schemeClr val="tx1">
                    <a:lumMod val="95000"/>
                    <a:lumOff val="5000"/>
                  </a:schemeClr>
                </a:solidFill>
                <a:latin typeface="Comic Sans MS" panose="030F0702030302020204" pitchFamily="66" charset="0"/>
                <a:cs typeface="Arial" panose="020B0604020202020204" pitchFamily="34" charset="0"/>
              </a:rPr>
              <a:t>or grey.</a:t>
            </a:r>
          </a:p>
          <a:p>
            <a:pPr>
              <a:lnSpc>
                <a:spcPts val="2100"/>
              </a:lnSpc>
              <a:spcBef>
                <a:spcPts val="10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In lands with cold winters, there are more grey tawny owls, because they are better camouflaged against the snowy landscape. </a:t>
            </a:r>
          </a:p>
          <a:p>
            <a:pPr>
              <a:lnSpc>
                <a:spcPts val="2100"/>
              </a:lnSpc>
              <a:spcBef>
                <a:spcPts val="10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However, climate change has meant that some countries have had less snow in winter. Trees are no longer covered in snow, but have bare brown branches.</a:t>
            </a:r>
          </a:p>
          <a:p>
            <a:pPr>
              <a:lnSpc>
                <a:spcPts val="2100"/>
              </a:lnSpc>
              <a:spcBef>
                <a:spcPts val="10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This makes hunting easier for the brown tawny owl than for the grey.</a:t>
            </a:r>
          </a:p>
          <a:p>
            <a:pPr>
              <a:lnSpc>
                <a:spcPts val="2100"/>
              </a:lnSpc>
              <a:spcBef>
                <a:spcPts val="10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In Finland, researchers have noticed that there now appear to be more brown tawny owls than grey ones. </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13" name="Group 12">
            <a:extLst>
              <a:ext uri="{FF2B5EF4-FFF2-40B4-BE49-F238E27FC236}">
                <a16:creationId xmlns:a16="http://schemas.microsoft.com/office/drawing/2014/main" id="{FB74322E-2F83-8926-55AB-1FDA2DE96E78}"/>
              </a:ext>
            </a:extLst>
          </p:cNvPr>
          <p:cNvGrpSpPr/>
          <p:nvPr/>
        </p:nvGrpSpPr>
        <p:grpSpPr>
          <a:xfrm>
            <a:off x="1211158" y="1303339"/>
            <a:ext cx="3984730" cy="4267334"/>
            <a:chOff x="1558924" y="1439335"/>
            <a:chExt cx="4046998" cy="4334019"/>
          </a:xfrm>
        </p:grpSpPr>
        <p:sp>
          <p:nvSpPr>
            <p:cNvPr id="14" name="Rectangle 13">
              <a:extLst>
                <a:ext uri="{FF2B5EF4-FFF2-40B4-BE49-F238E27FC236}">
                  <a16:creationId xmlns:a16="http://schemas.microsoft.com/office/drawing/2014/main" id="{56AB8E7E-62D8-20FC-AF91-30814AF6C824}"/>
                </a:ext>
              </a:extLst>
            </p:cNvPr>
            <p:cNvSpPr/>
            <p:nvPr/>
          </p:nvSpPr>
          <p:spPr>
            <a:xfrm>
              <a:off x="1558924" y="1439335"/>
              <a:ext cx="4046997" cy="9313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908D130-9BFA-5759-029F-32A3EDAB6B15}"/>
                </a:ext>
              </a:extLst>
            </p:cNvPr>
            <p:cNvSpPr txBox="1"/>
            <p:nvPr/>
          </p:nvSpPr>
          <p:spPr>
            <a:xfrm>
              <a:off x="1558925" y="1480087"/>
              <a:ext cx="4046997" cy="457199"/>
            </a:xfrm>
            <a:prstGeom prst="rect">
              <a:avLst/>
            </a:prstGeom>
            <a:noFill/>
            <a:ln>
              <a:noFill/>
            </a:ln>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tawny owl</a:t>
              </a:r>
            </a:p>
          </p:txBody>
        </p:sp>
        <p:pic>
          <p:nvPicPr>
            <p:cNvPr id="16" name="Picture 15">
              <a:extLst>
                <a:ext uri="{FF2B5EF4-FFF2-40B4-BE49-F238E27FC236}">
                  <a16:creationId xmlns:a16="http://schemas.microsoft.com/office/drawing/2014/main" id="{EBA69DBA-ABBA-7215-FCCC-5288855D2315}"/>
                </a:ext>
              </a:extLst>
            </p:cNvPr>
            <p:cNvPicPr>
              <a:picLocks noChangeAspect="1"/>
            </p:cNvPicPr>
            <p:nvPr/>
          </p:nvPicPr>
          <p:blipFill>
            <a:blip r:embed="rId4"/>
            <a:srcRect l="14585" r="14585"/>
            <a:stretch/>
          </p:blipFill>
          <p:spPr>
            <a:xfrm>
              <a:off x="1558925" y="1981737"/>
              <a:ext cx="4046997" cy="3791617"/>
            </a:xfrm>
            <a:prstGeom prst="rect">
              <a:avLst/>
            </a:prstGeom>
          </p:spPr>
        </p:pic>
      </p:grpSp>
    </p:spTree>
    <p:extLst>
      <p:ext uri="{BB962C8B-B14F-4D97-AF65-F5344CB8AC3E}">
        <p14:creationId xmlns:p14="http://schemas.microsoft.com/office/powerpoint/2010/main" val="405626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9A36141-CCEF-3948-AFE9-683930E107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94" t="5009" r="4620" b="8138"/>
          <a:stretch/>
        </p:blipFill>
        <p:spPr>
          <a:xfrm>
            <a:off x="6456363" y="1770591"/>
            <a:ext cx="4543887" cy="2882372"/>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0" y="846614"/>
            <a:ext cx="12192000" cy="461665"/>
          </a:xfrm>
          <a:prstGeom prst="rect">
            <a:avLst/>
          </a:prstGeom>
          <a:noFill/>
        </p:spPr>
        <p:txBody>
          <a:bodyPr wrap="square" lIns="0" tIns="0" rIns="0" bIns="0" rtlCol="0">
            <a:spAutoFit/>
          </a:bodyPr>
          <a:lstStyle/>
          <a:p>
            <a:pPr algn="ctr"/>
            <a:r>
              <a:rPr lang="en-GB" sz="3000" b="1" dirty="0">
                <a:solidFill>
                  <a:srgbClr val="EB8B2D"/>
                </a:solidFill>
                <a:latin typeface="Comic Sans MS" panose="030F0702030302020204" pitchFamily="66" charset="0"/>
              </a:rPr>
              <a:t>Local animals</a:t>
            </a:r>
          </a:p>
        </p:txBody>
      </p:sp>
      <p:pic>
        <p:nvPicPr>
          <p:cNvPr id="3" name="Picture 2">
            <a:extLst>
              <a:ext uri="{FF2B5EF4-FFF2-40B4-BE49-F238E27FC236}">
                <a16:creationId xmlns:a16="http://schemas.microsoft.com/office/drawing/2014/main" id="{50FE5006-E154-48F4-8045-2A129FFA39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378" t="11879" r="4089"/>
          <a:stretch/>
        </p:blipFill>
        <p:spPr>
          <a:xfrm>
            <a:off x="1214322" y="1770591"/>
            <a:ext cx="4486391" cy="2882372"/>
          </a:xfrm>
          <a:prstGeom prst="rect">
            <a:avLst/>
          </a:prstGeom>
        </p:spPr>
      </p:pic>
      <p:sp>
        <p:nvSpPr>
          <p:cNvPr id="14" name="TextBox 13">
            <a:extLst>
              <a:ext uri="{FF2B5EF4-FFF2-40B4-BE49-F238E27FC236}">
                <a16:creationId xmlns:a16="http://schemas.microsoft.com/office/drawing/2014/main" id="{0FA76AAF-D946-4B4B-832C-7170FB5A3087}"/>
              </a:ext>
            </a:extLst>
          </p:cNvPr>
          <p:cNvSpPr txBox="1"/>
          <p:nvPr/>
        </p:nvSpPr>
        <p:spPr>
          <a:xfrm>
            <a:off x="2364251" y="4991600"/>
            <a:ext cx="7480300" cy="843312"/>
          </a:xfrm>
          <a:prstGeom prst="rect">
            <a:avLst/>
          </a:prstGeom>
          <a:noFill/>
        </p:spPr>
        <p:txBody>
          <a:bodyPr wrap="square" lIns="0" tIns="0" rIns="0" bIns="0" rtlCol="0">
            <a:noAutofit/>
          </a:bodyPr>
          <a:lstStyle/>
          <a:p>
            <a:pPr algn="ctr"/>
            <a:r>
              <a:rPr lang="en-GB" sz="2100" dirty="0">
                <a:solidFill>
                  <a:schemeClr val="tx1">
                    <a:lumMod val="95000"/>
                    <a:lumOff val="5000"/>
                  </a:schemeClr>
                </a:solidFill>
                <a:latin typeface="Comic Sans MS" panose="030F0702030302020204" pitchFamily="66" charset="0"/>
              </a:rPr>
              <a:t>Let’s look at animals that we can see in our own locality.</a:t>
            </a:r>
          </a:p>
          <a:p>
            <a:pPr algn="ctr">
              <a:spcBef>
                <a:spcPts val="1200"/>
              </a:spcBef>
            </a:pPr>
            <a:r>
              <a:rPr lang="en-GB" sz="2100" b="1" dirty="0">
                <a:solidFill>
                  <a:schemeClr val="tx1">
                    <a:lumMod val="95000"/>
                    <a:lumOff val="5000"/>
                  </a:schemeClr>
                </a:solidFill>
                <a:latin typeface="Comic Sans MS" panose="030F0702030302020204" pitchFamily="66" charset="0"/>
              </a:rPr>
              <a:t>How are they adapted to their environment?</a:t>
            </a:r>
          </a:p>
          <a:p>
            <a:pPr algn="ctr">
              <a:spcBef>
                <a:spcPts val="1200"/>
              </a:spcBef>
            </a:pPr>
            <a:endParaRPr lang="en-GB" sz="2100" dirty="0">
              <a:solidFill>
                <a:schemeClr val="tx1">
                  <a:lumMod val="95000"/>
                  <a:lumOff val="5000"/>
                </a:schemeClr>
              </a:solidFill>
              <a:latin typeface="Comic Sans MS" panose="030F0702030302020204" pitchFamily="66" charset="0"/>
            </a:endParaRPr>
          </a:p>
          <a:p>
            <a:pPr algn="ctr">
              <a:spcBef>
                <a:spcPts val="600"/>
              </a:spcBef>
            </a:pPr>
            <a:endParaRPr lang="en-GB" sz="2100" dirty="0">
              <a:solidFill>
                <a:schemeClr val="tx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21926608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700713" y="1304925"/>
            <a:ext cx="5291137" cy="4246564"/>
          </a:xfrm>
          <a:prstGeom prst="rect">
            <a:avLst/>
          </a:prstGeom>
          <a:noFill/>
        </p:spPr>
        <p:txBody>
          <a:bodyPr wrap="square" lIns="0" tIns="0" rIns="0" bIns="0" rtlCol="0" anchor="ctr" anchorCtr="0">
            <a:noAutofit/>
          </a:bodyPr>
          <a:lstStyle/>
          <a:p>
            <a:pPr>
              <a:spcBef>
                <a:spcPts val="1200"/>
              </a:spcBef>
            </a:pPr>
            <a:r>
              <a:rPr lang="en-GB" sz="2000" b="1" dirty="0">
                <a:solidFill>
                  <a:schemeClr val="tx1">
                    <a:lumMod val="95000"/>
                    <a:lumOff val="5000"/>
                  </a:schemeClr>
                </a:solidFill>
                <a:latin typeface="Comic Sans MS" panose="030F0702030302020204" pitchFamily="66" charset="0"/>
              </a:rPr>
              <a:t>Where do robins live?</a:t>
            </a:r>
          </a:p>
          <a:p>
            <a:pPr>
              <a:spcBef>
                <a:spcPts val="600"/>
              </a:spcBef>
            </a:pPr>
            <a:r>
              <a:rPr lang="en-GB" sz="2000" dirty="0">
                <a:solidFill>
                  <a:schemeClr val="tx1">
                    <a:lumMod val="95000"/>
                    <a:lumOff val="5000"/>
                  </a:schemeClr>
                </a:solidFill>
                <a:latin typeface="Comic Sans MS" panose="030F0702030302020204" pitchFamily="66" charset="0"/>
              </a:rPr>
              <a:t>They live in nests, which they build in small tight spaces in trees and hedges. </a:t>
            </a:r>
          </a:p>
          <a:p>
            <a:pPr>
              <a:spcBef>
                <a:spcPts val="600"/>
              </a:spcBef>
            </a:pPr>
            <a:r>
              <a:rPr lang="en-GB" sz="2000" dirty="0">
                <a:solidFill>
                  <a:schemeClr val="tx1">
                    <a:lumMod val="95000"/>
                    <a:lumOff val="5000"/>
                  </a:schemeClr>
                </a:solidFill>
                <a:latin typeface="Comic Sans MS" panose="030F0702030302020204" pitchFamily="66" charset="0"/>
              </a:rPr>
              <a:t>Their small size means they can build their nest in spaces which other animals can’t easily reach. </a:t>
            </a:r>
          </a:p>
          <a:p>
            <a:pPr>
              <a:spcBef>
                <a:spcPts val="1200"/>
              </a:spcBef>
            </a:pPr>
            <a:r>
              <a:rPr lang="en-GB" sz="2000" b="1" dirty="0">
                <a:solidFill>
                  <a:schemeClr val="tx1">
                    <a:lumMod val="95000"/>
                    <a:lumOff val="5000"/>
                  </a:schemeClr>
                </a:solidFill>
                <a:latin typeface="Comic Sans MS" panose="030F0702030302020204" pitchFamily="66" charset="0"/>
              </a:rPr>
              <a:t>What do robins eat?</a:t>
            </a:r>
          </a:p>
          <a:p>
            <a:pPr>
              <a:spcBef>
                <a:spcPts val="600"/>
              </a:spcBef>
            </a:pPr>
            <a:r>
              <a:rPr lang="en-GB" sz="2000" dirty="0">
                <a:solidFill>
                  <a:schemeClr val="tx1">
                    <a:lumMod val="95000"/>
                    <a:lumOff val="5000"/>
                  </a:schemeClr>
                </a:solidFill>
                <a:latin typeface="Comic Sans MS" panose="030F0702030302020204" pitchFamily="66" charset="0"/>
              </a:rPr>
              <a:t>Robins eat insects, worms, seeds.</a:t>
            </a:r>
          </a:p>
          <a:p>
            <a:pPr>
              <a:spcBef>
                <a:spcPts val="1200"/>
              </a:spcBef>
            </a:pPr>
            <a:r>
              <a:rPr lang="en-GB" sz="2000" b="1" dirty="0">
                <a:solidFill>
                  <a:schemeClr val="tx1">
                    <a:lumMod val="95000"/>
                    <a:lumOff val="5000"/>
                  </a:schemeClr>
                </a:solidFill>
                <a:latin typeface="Comic Sans MS" panose="030F0702030302020204" pitchFamily="66" charset="0"/>
              </a:rPr>
              <a:t>What do they use to pick up their food?</a:t>
            </a:r>
          </a:p>
          <a:p>
            <a:pPr>
              <a:spcBef>
                <a:spcPts val="600"/>
              </a:spcBef>
            </a:pPr>
            <a:r>
              <a:rPr lang="en-GB" sz="2000" dirty="0">
                <a:solidFill>
                  <a:schemeClr val="tx1">
                    <a:lumMod val="95000"/>
                    <a:lumOff val="5000"/>
                  </a:schemeClr>
                </a:solidFill>
                <a:latin typeface="Comic Sans MS" panose="030F0702030302020204" pitchFamily="66" charset="0"/>
              </a:rPr>
              <a:t>Their beak is a perfect tool to pick up worms and peck at seeds.</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13" name="Group 12">
            <a:extLst>
              <a:ext uri="{FF2B5EF4-FFF2-40B4-BE49-F238E27FC236}">
                <a16:creationId xmlns:a16="http://schemas.microsoft.com/office/drawing/2014/main" id="{FB74322E-2F83-8926-55AB-1FDA2DE96E78}"/>
              </a:ext>
            </a:extLst>
          </p:cNvPr>
          <p:cNvGrpSpPr/>
          <p:nvPr/>
        </p:nvGrpSpPr>
        <p:grpSpPr>
          <a:xfrm>
            <a:off x="1211158" y="1303339"/>
            <a:ext cx="3984730" cy="4267334"/>
            <a:chOff x="1558924" y="1439335"/>
            <a:chExt cx="4046998" cy="4334019"/>
          </a:xfrm>
        </p:grpSpPr>
        <p:sp>
          <p:nvSpPr>
            <p:cNvPr id="14" name="Rectangle 13">
              <a:extLst>
                <a:ext uri="{FF2B5EF4-FFF2-40B4-BE49-F238E27FC236}">
                  <a16:creationId xmlns:a16="http://schemas.microsoft.com/office/drawing/2014/main" id="{56AB8E7E-62D8-20FC-AF91-30814AF6C824}"/>
                </a:ext>
              </a:extLst>
            </p:cNvPr>
            <p:cNvSpPr/>
            <p:nvPr/>
          </p:nvSpPr>
          <p:spPr>
            <a:xfrm>
              <a:off x="1558924" y="1439335"/>
              <a:ext cx="4046997" cy="9313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908D130-9BFA-5759-029F-32A3EDAB6B15}"/>
                </a:ext>
              </a:extLst>
            </p:cNvPr>
            <p:cNvSpPr txBox="1"/>
            <p:nvPr/>
          </p:nvSpPr>
          <p:spPr>
            <a:xfrm>
              <a:off x="1558925" y="1480087"/>
              <a:ext cx="4046997" cy="457199"/>
            </a:xfrm>
            <a:prstGeom prst="rect">
              <a:avLst/>
            </a:prstGeom>
            <a:noFill/>
            <a:ln>
              <a:noFill/>
            </a:ln>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robin</a:t>
              </a:r>
            </a:p>
          </p:txBody>
        </p:sp>
        <p:pic>
          <p:nvPicPr>
            <p:cNvPr id="16" name="Picture 15">
              <a:extLst>
                <a:ext uri="{FF2B5EF4-FFF2-40B4-BE49-F238E27FC236}">
                  <a16:creationId xmlns:a16="http://schemas.microsoft.com/office/drawing/2014/main" id="{EBA69DBA-ABBA-7215-FCCC-5288855D2315}"/>
                </a:ext>
              </a:extLst>
            </p:cNvPr>
            <p:cNvPicPr>
              <a:picLocks noChangeAspect="1"/>
            </p:cNvPicPr>
            <p:nvPr/>
          </p:nvPicPr>
          <p:blipFill>
            <a:blip r:embed="rId4" cstate="screen">
              <a:extLst>
                <a:ext uri="{28A0092B-C50C-407E-A947-70E740481C1C}">
                  <a14:useLocalDpi xmlns:a14="http://schemas.microsoft.com/office/drawing/2010/main"/>
                </a:ext>
              </a:extLst>
            </a:blip>
            <a:srcRect l="13873" r="13873"/>
            <a:stretch/>
          </p:blipFill>
          <p:spPr>
            <a:xfrm>
              <a:off x="1558925" y="1981737"/>
              <a:ext cx="4046997" cy="3791617"/>
            </a:xfrm>
            <a:prstGeom prst="rect">
              <a:avLst/>
            </a:prstGeom>
          </p:spPr>
        </p:pic>
      </p:grpSp>
    </p:spTree>
    <p:extLst>
      <p:ext uri="{BB962C8B-B14F-4D97-AF65-F5344CB8AC3E}">
        <p14:creationId xmlns:p14="http://schemas.microsoft.com/office/powerpoint/2010/main" val="89059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1E1660FD-F256-4AE1-BA66-F89D75580740}"/>
              </a:ext>
            </a:extLst>
          </p:cNvPr>
          <p:cNvSpPr txBox="1"/>
          <p:nvPr/>
        </p:nvSpPr>
        <p:spPr>
          <a:xfrm>
            <a:off x="5730238" y="1304926"/>
            <a:ext cx="5411895" cy="4248150"/>
          </a:xfrm>
          <a:prstGeom prst="rect">
            <a:avLst/>
          </a:prstGeom>
          <a:noFill/>
        </p:spPr>
        <p:txBody>
          <a:bodyPr wrap="square" lIns="0" tIns="0" rIns="0" bIns="0" rtlCol="0" anchor="ctr" anchorCtr="0">
            <a:noAutofit/>
          </a:bodyPr>
          <a:lstStyle/>
          <a:p>
            <a:pPr>
              <a:spcBef>
                <a:spcPts val="1200"/>
              </a:spcBef>
            </a:pPr>
            <a:r>
              <a:rPr lang="en-GB" sz="2000" b="1" dirty="0">
                <a:solidFill>
                  <a:schemeClr val="tx1">
                    <a:lumMod val="95000"/>
                    <a:lumOff val="5000"/>
                  </a:schemeClr>
                </a:solidFill>
                <a:latin typeface="Comic Sans MS" panose="030F0702030302020204" pitchFamily="66" charset="0"/>
              </a:rPr>
              <a:t>Where do ducks spend almost all their time?</a:t>
            </a:r>
          </a:p>
          <a:p>
            <a:pPr>
              <a:spcBef>
                <a:spcPts val="600"/>
              </a:spcBef>
            </a:pPr>
            <a:r>
              <a:rPr lang="en-GB" sz="2000" dirty="0">
                <a:solidFill>
                  <a:schemeClr val="tx1">
                    <a:lumMod val="95000"/>
                    <a:lumOff val="5000"/>
                  </a:schemeClr>
                </a:solidFill>
                <a:latin typeface="Comic Sans MS" panose="030F0702030302020204" pitchFamily="66" charset="0"/>
              </a:rPr>
              <a:t>In the water.</a:t>
            </a:r>
          </a:p>
          <a:p>
            <a:pPr>
              <a:spcBef>
                <a:spcPts val="1200"/>
              </a:spcBef>
            </a:pPr>
            <a:r>
              <a:rPr lang="en-GB" sz="2000" b="1" dirty="0">
                <a:solidFill>
                  <a:schemeClr val="tx1">
                    <a:lumMod val="95000"/>
                    <a:lumOff val="5000"/>
                  </a:schemeClr>
                </a:solidFill>
                <a:latin typeface="Comic Sans MS" panose="030F0702030302020204" pitchFamily="66" charset="0"/>
              </a:rPr>
              <a:t>How are they adapted to living on water?</a:t>
            </a:r>
          </a:p>
          <a:p>
            <a:pPr>
              <a:spcBef>
                <a:spcPts val="600"/>
              </a:spcBef>
            </a:pPr>
            <a:r>
              <a:rPr lang="en-GB" sz="2000" dirty="0">
                <a:solidFill>
                  <a:schemeClr val="tx1">
                    <a:lumMod val="95000"/>
                    <a:lumOff val="5000"/>
                  </a:schemeClr>
                </a:solidFill>
                <a:latin typeface="Comic Sans MS" panose="030F0702030302020204" pitchFamily="66" charset="0"/>
              </a:rPr>
              <a:t>Webbed feet. These help them swim to get food and to escape from predators.</a:t>
            </a:r>
          </a:p>
          <a:p>
            <a:pPr>
              <a:spcBef>
                <a:spcPts val="600"/>
              </a:spcBef>
            </a:pPr>
            <a:r>
              <a:rPr lang="en-GB" sz="2000" dirty="0">
                <a:solidFill>
                  <a:schemeClr val="tx1">
                    <a:lumMod val="95000"/>
                    <a:lumOff val="5000"/>
                  </a:schemeClr>
                </a:solidFill>
                <a:latin typeface="Comic Sans MS" panose="030F0702030302020204" pitchFamily="66" charset="0"/>
              </a:rPr>
              <a:t>Oily, waterproof feathers. These stop the feathers getting water-logged and makes sure the duck can swim.</a:t>
            </a:r>
          </a:p>
          <a:p>
            <a:pPr>
              <a:spcBef>
                <a:spcPts val="600"/>
              </a:spcBef>
            </a:pPr>
            <a:endParaRPr lang="en-GB" sz="2000" dirty="0">
              <a:solidFill>
                <a:schemeClr val="tx1">
                  <a:lumMod val="95000"/>
                  <a:lumOff val="5000"/>
                </a:schemeClr>
              </a:solidFill>
              <a:latin typeface="Comic Sans MS" panose="030F0702030302020204" pitchFamily="66" charset="0"/>
            </a:endParaRPr>
          </a:p>
        </p:txBody>
      </p:sp>
      <p:grpSp>
        <p:nvGrpSpPr>
          <p:cNvPr id="9" name="Group 8">
            <a:extLst>
              <a:ext uri="{FF2B5EF4-FFF2-40B4-BE49-F238E27FC236}">
                <a16:creationId xmlns:a16="http://schemas.microsoft.com/office/drawing/2014/main" id="{9F41D345-7DAA-7AC8-364D-321027E91103}"/>
              </a:ext>
            </a:extLst>
          </p:cNvPr>
          <p:cNvGrpSpPr/>
          <p:nvPr/>
        </p:nvGrpSpPr>
        <p:grpSpPr>
          <a:xfrm>
            <a:off x="1211158" y="1303339"/>
            <a:ext cx="3984730" cy="4267334"/>
            <a:chOff x="1558924" y="1439335"/>
            <a:chExt cx="4046998" cy="4334019"/>
          </a:xfrm>
        </p:grpSpPr>
        <p:sp>
          <p:nvSpPr>
            <p:cNvPr id="11" name="Rectangle 10">
              <a:extLst>
                <a:ext uri="{FF2B5EF4-FFF2-40B4-BE49-F238E27FC236}">
                  <a16:creationId xmlns:a16="http://schemas.microsoft.com/office/drawing/2014/main" id="{F2803606-C962-4E11-487D-96401A055AFB}"/>
                </a:ext>
              </a:extLst>
            </p:cNvPr>
            <p:cNvSpPr/>
            <p:nvPr/>
          </p:nvSpPr>
          <p:spPr>
            <a:xfrm>
              <a:off x="1558924" y="1439335"/>
              <a:ext cx="4046997" cy="9313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473521A-2AD7-FE1F-E965-F2199F3EA884}"/>
                </a:ext>
              </a:extLst>
            </p:cNvPr>
            <p:cNvSpPr txBox="1"/>
            <p:nvPr/>
          </p:nvSpPr>
          <p:spPr>
            <a:xfrm>
              <a:off x="1558925" y="1480087"/>
              <a:ext cx="4046997" cy="457199"/>
            </a:xfrm>
            <a:prstGeom prst="rect">
              <a:avLst/>
            </a:prstGeom>
            <a:noFill/>
            <a:ln>
              <a:noFill/>
            </a:ln>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duck</a:t>
              </a:r>
            </a:p>
          </p:txBody>
        </p:sp>
        <p:pic>
          <p:nvPicPr>
            <p:cNvPr id="13" name="Picture 12">
              <a:extLst>
                <a:ext uri="{FF2B5EF4-FFF2-40B4-BE49-F238E27FC236}">
                  <a16:creationId xmlns:a16="http://schemas.microsoft.com/office/drawing/2014/main" id="{DFC45C4B-4528-AE05-CF76-57964D013882}"/>
                </a:ext>
              </a:extLst>
            </p:cNvPr>
            <p:cNvPicPr>
              <a:picLocks noChangeAspect="1"/>
            </p:cNvPicPr>
            <p:nvPr/>
          </p:nvPicPr>
          <p:blipFill>
            <a:blip r:embed="rId4" cstate="screen">
              <a:extLst>
                <a:ext uri="{28A0092B-C50C-407E-A947-70E740481C1C}">
                  <a14:useLocalDpi xmlns:a14="http://schemas.microsoft.com/office/drawing/2010/main"/>
                </a:ext>
              </a:extLst>
            </a:blip>
            <a:srcRect l="14387" r="14387"/>
            <a:stretch/>
          </p:blipFill>
          <p:spPr>
            <a:xfrm>
              <a:off x="1558925" y="1981737"/>
              <a:ext cx="4046997" cy="3791617"/>
            </a:xfrm>
            <a:prstGeom prst="rect">
              <a:avLst/>
            </a:prstGeom>
          </p:spPr>
        </p:pic>
      </p:grpSp>
    </p:spTree>
    <p:extLst>
      <p:ext uri="{BB962C8B-B14F-4D97-AF65-F5344CB8AC3E}">
        <p14:creationId xmlns:p14="http://schemas.microsoft.com/office/powerpoint/2010/main" val="3324920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06428A37-A30B-6472-5E14-5B2F70662B59}"/>
              </a:ext>
            </a:extLst>
          </p:cNvPr>
          <p:cNvSpPr txBox="1"/>
          <p:nvPr/>
        </p:nvSpPr>
        <p:spPr>
          <a:xfrm>
            <a:off x="5730238" y="1304926"/>
            <a:ext cx="5513495" cy="4248150"/>
          </a:xfrm>
          <a:prstGeom prst="rect">
            <a:avLst/>
          </a:prstGeom>
          <a:noFill/>
        </p:spPr>
        <p:txBody>
          <a:bodyPr wrap="square" lIns="0" tIns="0" rIns="0" bIns="0" rtlCol="0" anchor="ctr" anchorCtr="0">
            <a:noAutofit/>
          </a:bodyPr>
          <a:lstStyle/>
          <a:p>
            <a:pPr>
              <a:spcBef>
                <a:spcPts val="600"/>
              </a:spcBef>
            </a:pPr>
            <a:r>
              <a:rPr lang="en-GB" sz="2000" b="1" dirty="0">
                <a:solidFill>
                  <a:schemeClr val="tx1">
                    <a:lumMod val="95000"/>
                    <a:lumOff val="5000"/>
                  </a:schemeClr>
                </a:solidFill>
                <a:latin typeface="Comic Sans MS" panose="030F0702030302020204" pitchFamily="66" charset="0"/>
              </a:rPr>
              <a:t>Where do ducks get their food?</a:t>
            </a:r>
          </a:p>
          <a:p>
            <a:pPr>
              <a:spcBef>
                <a:spcPts val="600"/>
              </a:spcBef>
            </a:pPr>
            <a:r>
              <a:rPr lang="en-GB" sz="2000" dirty="0">
                <a:solidFill>
                  <a:schemeClr val="tx1">
                    <a:lumMod val="95000"/>
                    <a:lumOff val="5000"/>
                  </a:schemeClr>
                </a:solidFill>
                <a:latin typeface="Comic Sans MS" panose="030F0702030302020204" pitchFamily="66" charset="0"/>
              </a:rPr>
              <a:t>In the water. Ducks eat small fish, snails, insects, worms, underwater plants. </a:t>
            </a:r>
          </a:p>
          <a:p>
            <a:pPr>
              <a:spcBef>
                <a:spcPts val="1200"/>
              </a:spcBef>
            </a:pPr>
            <a:r>
              <a:rPr lang="en-GB" sz="2000" b="1" dirty="0">
                <a:solidFill>
                  <a:schemeClr val="tx1">
                    <a:lumMod val="95000"/>
                    <a:lumOff val="5000"/>
                  </a:schemeClr>
                </a:solidFill>
                <a:latin typeface="Comic Sans MS" panose="030F0702030302020204" pitchFamily="66" charset="0"/>
              </a:rPr>
              <a:t>What helps them get their food under water?</a:t>
            </a:r>
          </a:p>
          <a:p>
            <a:pPr>
              <a:spcBef>
                <a:spcPts val="600"/>
              </a:spcBef>
            </a:pPr>
            <a:r>
              <a:rPr lang="en-GB" sz="2000" dirty="0">
                <a:solidFill>
                  <a:schemeClr val="tx1">
                    <a:lumMod val="95000"/>
                    <a:lumOff val="5000"/>
                  </a:schemeClr>
                </a:solidFill>
                <a:latin typeface="Comic Sans MS" panose="030F0702030302020204" pitchFamily="66" charset="0"/>
              </a:rPr>
              <a:t>Their beak (which we also sometimes call </a:t>
            </a:r>
          </a:p>
          <a:p>
            <a:r>
              <a:rPr lang="en-GB" sz="2000" dirty="0">
                <a:solidFill>
                  <a:schemeClr val="tx1">
                    <a:lumMod val="95000"/>
                    <a:lumOff val="5000"/>
                  </a:schemeClr>
                </a:solidFill>
                <a:latin typeface="Comic Sans MS" panose="030F0702030302020204" pitchFamily="66" charset="0"/>
              </a:rPr>
              <a:t>a bill).</a:t>
            </a:r>
          </a:p>
          <a:p>
            <a:pPr>
              <a:spcBef>
                <a:spcPts val="1200"/>
              </a:spcBef>
            </a:pPr>
            <a:r>
              <a:rPr lang="en-GB" sz="2000" b="1" dirty="0">
                <a:solidFill>
                  <a:schemeClr val="tx1">
                    <a:lumMod val="95000"/>
                    <a:lumOff val="5000"/>
                  </a:schemeClr>
                </a:solidFill>
                <a:latin typeface="Comic Sans MS" panose="030F0702030302020204" pitchFamily="66" charset="0"/>
              </a:rPr>
              <a:t>Ducks can also fly. How does this help them survive?</a:t>
            </a:r>
          </a:p>
          <a:p>
            <a:pPr>
              <a:spcBef>
                <a:spcPts val="600"/>
              </a:spcBef>
            </a:pPr>
            <a:r>
              <a:rPr lang="en-GB" sz="2000" dirty="0">
                <a:solidFill>
                  <a:schemeClr val="tx1">
                    <a:lumMod val="95000"/>
                    <a:lumOff val="5000"/>
                  </a:schemeClr>
                </a:solidFill>
                <a:latin typeface="Comic Sans MS" panose="030F0702030302020204" pitchFamily="66" charset="0"/>
              </a:rPr>
              <a:t>Being able to fly helps ducks escape</a:t>
            </a:r>
          </a:p>
          <a:p>
            <a:r>
              <a:rPr lang="en-GB" sz="2000" dirty="0">
                <a:solidFill>
                  <a:schemeClr val="tx1">
                    <a:lumMod val="95000"/>
                    <a:lumOff val="5000"/>
                  </a:schemeClr>
                </a:solidFill>
                <a:latin typeface="Comic Sans MS" panose="030F0702030302020204" pitchFamily="66" charset="0"/>
              </a:rPr>
              <a:t>predators and also helps them reach new places more quickly.</a:t>
            </a:r>
          </a:p>
        </p:txBody>
      </p:sp>
      <p:grpSp>
        <p:nvGrpSpPr>
          <p:cNvPr id="9" name="Group 8">
            <a:extLst>
              <a:ext uri="{FF2B5EF4-FFF2-40B4-BE49-F238E27FC236}">
                <a16:creationId xmlns:a16="http://schemas.microsoft.com/office/drawing/2014/main" id="{1FE96500-158F-106A-76EC-B253EB335F6F}"/>
              </a:ext>
            </a:extLst>
          </p:cNvPr>
          <p:cNvGrpSpPr/>
          <p:nvPr/>
        </p:nvGrpSpPr>
        <p:grpSpPr>
          <a:xfrm>
            <a:off x="1211158" y="1303339"/>
            <a:ext cx="3984730" cy="4267334"/>
            <a:chOff x="1558924" y="1439335"/>
            <a:chExt cx="4046998" cy="4334019"/>
          </a:xfrm>
        </p:grpSpPr>
        <p:sp>
          <p:nvSpPr>
            <p:cNvPr id="11" name="Rectangle 10">
              <a:extLst>
                <a:ext uri="{FF2B5EF4-FFF2-40B4-BE49-F238E27FC236}">
                  <a16:creationId xmlns:a16="http://schemas.microsoft.com/office/drawing/2014/main" id="{6CF8A701-31FD-4857-88B1-7B2AAC75DD4A}"/>
                </a:ext>
              </a:extLst>
            </p:cNvPr>
            <p:cNvSpPr/>
            <p:nvPr/>
          </p:nvSpPr>
          <p:spPr>
            <a:xfrm>
              <a:off x="1558924" y="1439335"/>
              <a:ext cx="4046997" cy="931334"/>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4F5470F-D216-9380-6B3D-E9D25D215211}"/>
                </a:ext>
              </a:extLst>
            </p:cNvPr>
            <p:cNvSpPr txBox="1"/>
            <p:nvPr/>
          </p:nvSpPr>
          <p:spPr>
            <a:xfrm>
              <a:off x="1558925" y="1480087"/>
              <a:ext cx="4046997" cy="457199"/>
            </a:xfrm>
            <a:prstGeom prst="rect">
              <a:avLst/>
            </a:prstGeom>
            <a:noFill/>
            <a:ln>
              <a:noFill/>
            </a:ln>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duck</a:t>
              </a:r>
            </a:p>
          </p:txBody>
        </p:sp>
        <p:pic>
          <p:nvPicPr>
            <p:cNvPr id="13" name="Picture 12">
              <a:extLst>
                <a:ext uri="{FF2B5EF4-FFF2-40B4-BE49-F238E27FC236}">
                  <a16:creationId xmlns:a16="http://schemas.microsoft.com/office/drawing/2014/main" id="{749E8881-10FC-C50B-25C0-E2F1387399DC}"/>
                </a:ext>
              </a:extLst>
            </p:cNvPr>
            <p:cNvPicPr>
              <a:picLocks noChangeAspect="1"/>
            </p:cNvPicPr>
            <p:nvPr/>
          </p:nvPicPr>
          <p:blipFill>
            <a:blip r:embed="rId4" cstate="screen">
              <a:extLst>
                <a:ext uri="{28A0092B-C50C-407E-A947-70E740481C1C}">
                  <a14:useLocalDpi xmlns:a14="http://schemas.microsoft.com/office/drawing/2010/main"/>
                </a:ext>
              </a:extLst>
            </a:blip>
            <a:srcRect l="14387" r="14387"/>
            <a:stretch/>
          </p:blipFill>
          <p:spPr>
            <a:xfrm>
              <a:off x="1558925" y="1981737"/>
              <a:ext cx="4046997" cy="3791617"/>
            </a:xfrm>
            <a:prstGeom prst="rect">
              <a:avLst/>
            </a:prstGeom>
          </p:spPr>
        </p:pic>
      </p:grpSp>
    </p:spTree>
    <p:extLst>
      <p:ext uri="{BB962C8B-B14F-4D97-AF65-F5344CB8AC3E}">
        <p14:creationId xmlns:p14="http://schemas.microsoft.com/office/powerpoint/2010/main" val="226723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9A36141-CCEF-3948-AFE9-683930E107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72" t="9374" r="1260" b="11703"/>
          <a:stretch/>
        </p:blipFill>
        <p:spPr>
          <a:xfrm>
            <a:off x="6456363" y="1773238"/>
            <a:ext cx="4535487" cy="2879726"/>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0" y="864663"/>
            <a:ext cx="12192000" cy="461665"/>
          </a:xfrm>
          <a:prstGeom prst="rect">
            <a:avLst/>
          </a:prstGeom>
          <a:noFill/>
        </p:spPr>
        <p:txBody>
          <a:bodyPr wrap="square" lIns="0" tIns="0" rIns="0" bIns="0" rtlCol="0">
            <a:spAutoFit/>
          </a:bodyPr>
          <a:lstStyle/>
          <a:p>
            <a:pPr algn="ctr"/>
            <a:r>
              <a:rPr lang="en-GB" sz="3000" b="1" dirty="0">
                <a:solidFill>
                  <a:srgbClr val="EB8B2D"/>
                </a:solidFill>
                <a:latin typeface="Comic Sans MS" panose="030F0702030302020204" pitchFamily="66" charset="0"/>
              </a:rPr>
              <a:t>What do these animals eat, how are they adapted?</a:t>
            </a:r>
          </a:p>
        </p:txBody>
      </p:sp>
      <p:pic>
        <p:nvPicPr>
          <p:cNvPr id="3" name="Picture 2">
            <a:extLst>
              <a:ext uri="{FF2B5EF4-FFF2-40B4-BE49-F238E27FC236}">
                <a16:creationId xmlns:a16="http://schemas.microsoft.com/office/drawing/2014/main" id="{50FE5006-E154-48F4-8045-2A129FFA39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3720" t="13413" r="35817" b="28127"/>
          <a:stretch/>
        </p:blipFill>
        <p:spPr>
          <a:xfrm>
            <a:off x="1212685" y="1773238"/>
            <a:ext cx="4508845" cy="2858425"/>
          </a:xfrm>
          <a:prstGeom prst="rect">
            <a:avLst/>
          </a:prstGeom>
        </p:spPr>
      </p:pic>
      <p:sp>
        <p:nvSpPr>
          <p:cNvPr id="14" name="TextBox 13">
            <a:extLst>
              <a:ext uri="{FF2B5EF4-FFF2-40B4-BE49-F238E27FC236}">
                <a16:creationId xmlns:a16="http://schemas.microsoft.com/office/drawing/2014/main" id="{0FA76AAF-D946-4B4B-832C-7170FB5A3087}"/>
              </a:ext>
            </a:extLst>
          </p:cNvPr>
          <p:cNvSpPr txBox="1"/>
          <p:nvPr/>
        </p:nvSpPr>
        <p:spPr>
          <a:xfrm>
            <a:off x="1257302" y="4843876"/>
            <a:ext cx="4227068" cy="1205743"/>
          </a:xfrm>
          <a:prstGeom prst="rect">
            <a:avLst/>
          </a:prstGeom>
          <a:noFill/>
        </p:spPr>
        <p:txBody>
          <a:bodyPr wrap="square" lIns="0" tIns="0" rIns="0" bIns="0" rtlCol="0">
            <a:noAutofit/>
          </a:bodyPr>
          <a:lstStyle/>
          <a:p>
            <a:pPr>
              <a:spcBef>
                <a:spcPts val="1200"/>
              </a:spcBef>
            </a:pPr>
            <a:r>
              <a:rPr lang="en-GB" sz="2000" dirty="0">
                <a:solidFill>
                  <a:schemeClr val="tx1">
                    <a:lumMod val="95000"/>
                    <a:lumOff val="5000"/>
                  </a:schemeClr>
                </a:solidFill>
                <a:latin typeface="Comic Sans MS" panose="030F0702030302020204" pitchFamily="66" charset="0"/>
              </a:rPr>
              <a:t>The crow eats a lot of carrion (dead animals). </a:t>
            </a:r>
          </a:p>
          <a:p>
            <a:pPr>
              <a:spcBef>
                <a:spcPts val="1200"/>
              </a:spcBef>
            </a:pPr>
            <a:r>
              <a:rPr lang="en-GB" sz="2000" b="1" dirty="0">
                <a:solidFill>
                  <a:schemeClr val="tx1">
                    <a:lumMod val="95000"/>
                    <a:lumOff val="5000"/>
                  </a:schemeClr>
                </a:solidFill>
                <a:latin typeface="Comic Sans MS" panose="030F0702030302020204" pitchFamily="66" charset="0"/>
              </a:rPr>
              <a:t>What helps them eat their meat?</a:t>
            </a:r>
          </a:p>
          <a:p>
            <a:pPr>
              <a:spcBef>
                <a:spcPts val="1200"/>
              </a:spcBef>
            </a:pPr>
            <a:endParaRPr lang="en-GB" sz="2000" dirty="0">
              <a:solidFill>
                <a:schemeClr val="tx1">
                  <a:lumMod val="95000"/>
                  <a:lumOff val="5000"/>
                </a:schemeClr>
              </a:solidFill>
              <a:latin typeface="Comic Sans MS" panose="030F0702030302020204" pitchFamily="66" charset="0"/>
            </a:endParaRPr>
          </a:p>
          <a:p>
            <a:pPr>
              <a:spcBef>
                <a:spcPts val="1200"/>
              </a:spcBef>
            </a:pPr>
            <a:endParaRPr lang="en-GB" sz="2000" dirty="0">
              <a:solidFill>
                <a:schemeClr val="tx1">
                  <a:lumMod val="95000"/>
                  <a:lumOff val="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2F35FF0B-CA5B-EC4F-BBCB-AD1D004A8302}"/>
              </a:ext>
            </a:extLst>
          </p:cNvPr>
          <p:cNvSpPr txBox="1"/>
          <p:nvPr/>
        </p:nvSpPr>
        <p:spPr>
          <a:xfrm>
            <a:off x="6475590" y="4843876"/>
            <a:ext cx="4317673" cy="1205743"/>
          </a:xfrm>
          <a:prstGeom prst="rect">
            <a:avLst/>
          </a:prstGeom>
          <a:noFill/>
        </p:spPr>
        <p:txBody>
          <a:bodyPr wrap="square" lIns="0" tIns="0" rIns="0" bIns="0" rtlCol="0">
            <a:noAutofit/>
          </a:bodyPr>
          <a:lstStyle/>
          <a:p>
            <a:r>
              <a:rPr lang="en-GB" sz="2000" dirty="0">
                <a:solidFill>
                  <a:schemeClr val="tx1">
                    <a:lumMod val="95000"/>
                    <a:lumOff val="5000"/>
                  </a:schemeClr>
                </a:solidFill>
                <a:latin typeface="Comic Sans MS" panose="030F0702030302020204" pitchFamily="66" charset="0"/>
              </a:rPr>
              <a:t>Squirrels eat nuts.</a:t>
            </a:r>
          </a:p>
          <a:p>
            <a:pPr>
              <a:spcBef>
                <a:spcPts val="1200"/>
              </a:spcBef>
            </a:pPr>
            <a:r>
              <a:rPr lang="en-GB" sz="2000" b="1" dirty="0">
                <a:solidFill>
                  <a:schemeClr val="tx1">
                    <a:lumMod val="95000"/>
                    <a:lumOff val="5000"/>
                  </a:schemeClr>
                </a:solidFill>
                <a:latin typeface="Comic Sans MS" panose="030F0702030302020204" pitchFamily="66" charset="0"/>
              </a:rPr>
              <a:t>What helps them hold the nuts and then bite them?</a:t>
            </a:r>
          </a:p>
          <a:p>
            <a:pPr>
              <a:spcBef>
                <a:spcPts val="1200"/>
              </a:spcBef>
            </a:pPr>
            <a:endParaRPr lang="en-GB" sz="2000" dirty="0">
              <a:solidFill>
                <a:schemeClr val="tx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249950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0E886DEC-925D-4F97-8902-B091D56C7030}"/>
              </a:ext>
            </a:extLst>
          </p:cNvPr>
          <p:cNvSpPr txBox="1"/>
          <p:nvPr/>
        </p:nvSpPr>
        <p:spPr>
          <a:xfrm>
            <a:off x="6043216" y="1463068"/>
            <a:ext cx="5395384" cy="4632037"/>
          </a:xfrm>
          <a:prstGeom prst="rect">
            <a:avLst/>
          </a:prstGeom>
          <a:noFill/>
        </p:spPr>
        <p:txBody>
          <a:bodyPr wrap="square" lIns="0" tIns="0" rIns="0" bIns="0" rtlCol="0">
            <a:spAutoFit/>
          </a:bodyPr>
          <a:lstStyle/>
          <a:p>
            <a:pPr>
              <a:spcBef>
                <a:spcPts val="1200"/>
              </a:spcBef>
            </a:pPr>
            <a:r>
              <a:rPr lang="en-GB" sz="2100" dirty="0">
                <a:solidFill>
                  <a:schemeClr val="tx1">
                    <a:lumMod val="95000"/>
                    <a:lumOff val="5000"/>
                  </a:schemeClr>
                </a:solidFill>
                <a:latin typeface="Comic Sans MS" panose="030F0702030302020204" pitchFamily="66" charset="0"/>
              </a:rPr>
              <a:t>Research a plant or animal which has adaptations to help it survive in a particular environment.</a:t>
            </a:r>
          </a:p>
          <a:p>
            <a:pPr>
              <a:spcBef>
                <a:spcPts val="1200"/>
              </a:spcBef>
            </a:pPr>
            <a:r>
              <a:rPr lang="en-GB" sz="2100" dirty="0">
                <a:solidFill>
                  <a:schemeClr val="tx1">
                    <a:lumMod val="95000"/>
                    <a:lumOff val="5000"/>
                  </a:schemeClr>
                </a:solidFill>
                <a:latin typeface="Comic Sans MS" panose="030F0702030302020204" pitchFamily="66" charset="0"/>
              </a:rPr>
              <a:t>Write an information text.</a:t>
            </a:r>
          </a:p>
          <a:p>
            <a:pPr>
              <a:spcBef>
                <a:spcPts val="1200"/>
              </a:spcBef>
            </a:pPr>
            <a:r>
              <a:rPr lang="en-GB" sz="2100" b="1" dirty="0">
                <a:solidFill>
                  <a:srgbClr val="EB8B2D"/>
                </a:solidFill>
                <a:latin typeface="Comic Sans MS" panose="030F0702030302020204" pitchFamily="66" charset="0"/>
              </a:rPr>
              <a:t>Remember to think about:</a:t>
            </a:r>
          </a:p>
          <a:p>
            <a:pPr marL="285750" indent="-285750">
              <a:spcBef>
                <a:spcPts val="1200"/>
              </a:spcBef>
              <a:buClr>
                <a:srgbClr val="EB8B2D"/>
              </a:buClr>
              <a:buFont typeface="Arial" panose="020B0604020202020204" pitchFamily="34" charset="0"/>
              <a:buChar char="•"/>
            </a:pPr>
            <a:r>
              <a:rPr lang="en-GB" sz="2100" dirty="0">
                <a:solidFill>
                  <a:schemeClr val="tx1">
                    <a:lumMod val="95000"/>
                    <a:lumOff val="5000"/>
                  </a:schemeClr>
                </a:solidFill>
                <a:latin typeface="Comic Sans MS" panose="030F0702030302020204" pitchFamily="66" charset="0"/>
              </a:rPr>
              <a:t>adaptation to its habitat (staying warm or cool)</a:t>
            </a:r>
          </a:p>
          <a:p>
            <a:pPr marL="285750" indent="-285750">
              <a:spcBef>
                <a:spcPts val="1200"/>
              </a:spcBef>
              <a:buClr>
                <a:srgbClr val="EB8B2D"/>
              </a:buClr>
              <a:buFont typeface="Arial" panose="020B0604020202020204" pitchFamily="34" charset="0"/>
              <a:buChar char="•"/>
            </a:pPr>
            <a:r>
              <a:rPr lang="en-GB" sz="2100" dirty="0">
                <a:solidFill>
                  <a:schemeClr val="tx1">
                    <a:lumMod val="95000"/>
                    <a:lumOff val="5000"/>
                  </a:schemeClr>
                </a:solidFill>
                <a:latin typeface="Comic Sans MS" panose="030F0702030302020204" pitchFamily="66" charset="0"/>
              </a:rPr>
              <a:t>adaptation to obtaining food</a:t>
            </a:r>
          </a:p>
          <a:p>
            <a:pPr marL="285750" indent="-285750">
              <a:spcBef>
                <a:spcPts val="1200"/>
              </a:spcBef>
              <a:buClr>
                <a:srgbClr val="EB8B2D"/>
              </a:buClr>
              <a:buFont typeface="Arial" panose="020B0604020202020204" pitchFamily="34" charset="0"/>
              <a:buChar char="•"/>
            </a:pPr>
            <a:r>
              <a:rPr lang="en-GB" sz="2100" dirty="0">
                <a:solidFill>
                  <a:schemeClr val="tx1">
                    <a:lumMod val="95000"/>
                    <a:lumOff val="5000"/>
                  </a:schemeClr>
                </a:solidFill>
                <a:latin typeface="Comic Sans MS" panose="030F0702030302020204" pitchFamily="66" charset="0"/>
              </a:rPr>
              <a:t>adaptation to catching prey</a:t>
            </a:r>
          </a:p>
          <a:p>
            <a:pPr marL="285750" indent="-285750">
              <a:spcBef>
                <a:spcPts val="1200"/>
              </a:spcBef>
              <a:buClr>
                <a:srgbClr val="EB8B2D"/>
              </a:buClr>
              <a:buFont typeface="Arial" panose="020B0604020202020204" pitchFamily="34" charset="0"/>
              <a:buChar char="•"/>
            </a:pPr>
            <a:r>
              <a:rPr lang="en-GB" sz="2100" dirty="0">
                <a:solidFill>
                  <a:schemeClr val="tx1">
                    <a:lumMod val="95000"/>
                    <a:lumOff val="5000"/>
                  </a:schemeClr>
                </a:solidFill>
                <a:latin typeface="Comic Sans MS" panose="030F0702030302020204" pitchFamily="66" charset="0"/>
              </a:rPr>
              <a:t>adaptation to avoiding predators</a:t>
            </a:r>
          </a:p>
          <a:p>
            <a:pPr marL="285750" indent="-285750">
              <a:spcBef>
                <a:spcPts val="1200"/>
              </a:spcBef>
              <a:buClr>
                <a:srgbClr val="EB8B2D"/>
              </a:buClr>
              <a:buFont typeface="Arial" panose="020B0604020202020204" pitchFamily="34" charset="0"/>
              <a:buChar char="•"/>
            </a:pPr>
            <a:r>
              <a:rPr lang="en-GB" sz="2100" dirty="0">
                <a:solidFill>
                  <a:schemeClr val="tx1">
                    <a:lumMod val="95000"/>
                    <a:lumOff val="5000"/>
                  </a:schemeClr>
                </a:solidFill>
                <a:latin typeface="Comic Sans MS" panose="030F0702030302020204" pitchFamily="66" charset="0"/>
              </a:rPr>
              <a:t>adaptation for finding a mate</a:t>
            </a:r>
          </a:p>
        </p:txBody>
      </p:sp>
      <p:sp>
        <p:nvSpPr>
          <p:cNvPr id="9" name="TextBox 8">
            <a:extLst>
              <a:ext uri="{FF2B5EF4-FFF2-40B4-BE49-F238E27FC236}">
                <a16:creationId xmlns:a16="http://schemas.microsoft.com/office/drawing/2014/main" id="{AB0ED16F-8E84-E94F-8DE8-EA75C3F9D96E}"/>
              </a:ext>
            </a:extLst>
          </p:cNvPr>
          <p:cNvSpPr txBox="1"/>
          <p:nvPr/>
        </p:nvSpPr>
        <p:spPr>
          <a:xfrm>
            <a:off x="0" y="762895"/>
            <a:ext cx="12191999" cy="553998"/>
          </a:xfrm>
          <a:prstGeom prst="rect">
            <a:avLst/>
          </a:prstGeom>
          <a:noFill/>
        </p:spPr>
        <p:txBody>
          <a:bodyPr wrap="square" rtlCol="0">
            <a:spAutoFit/>
          </a:bodyPr>
          <a:lstStyle/>
          <a:p>
            <a:pPr algn="ctr"/>
            <a:r>
              <a:rPr lang="en-GB" sz="3000" b="1" dirty="0">
                <a:solidFill>
                  <a:srgbClr val="EB8B2D"/>
                </a:solidFill>
                <a:latin typeface="Comic Sans MS" panose="030F0902030302020204" pitchFamily="66" charset="0"/>
                <a:cs typeface="Arial" panose="020B0604020202020204" pitchFamily="34" charset="0"/>
              </a:rPr>
              <a:t>Activity</a:t>
            </a:r>
          </a:p>
        </p:txBody>
      </p:sp>
      <p:pic>
        <p:nvPicPr>
          <p:cNvPr id="12" name="Picture 11">
            <a:extLst>
              <a:ext uri="{FF2B5EF4-FFF2-40B4-BE49-F238E27FC236}">
                <a16:creationId xmlns:a16="http://schemas.microsoft.com/office/drawing/2014/main" id="{1AFE4310-3904-054A-B62D-E9CED58F4C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47" t="23928" r="32594" b="4183"/>
          <a:stretch/>
        </p:blipFill>
        <p:spPr>
          <a:xfrm rot="21227384" flipH="1">
            <a:off x="2422328" y="1300398"/>
            <a:ext cx="2370583" cy="1887637"/>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E3FAA6AC-2B3C-AA4A-B666-A87415752F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592" t="5712" r="777" b="-5712"/>
          <a:stretch/>
        </p:blipFill>
        <p:spPr>
          <a:xfrm rot="20945458">
            <a:off x="1496449" y="2591223"/>
            <a:ext cx="2409212" cy="1870671"/>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a:extLst>
              <a:ext uri="{FF2B5EF4-FFF2-40B4-BE49-F238E27FC236}">
                <a16:creationId xmlns:a16="http://schemas.microsoft.com/office/drawing/2014/main" id="{37B60F04-94DB-B648-A2F9-84468DE48F69}"/>
              </a:ext>
            </a:extLst>
          </p:cNvPr>
          <p:cNvPicPr>
            <a:picLocks noChangeAspect="1"/>
          </p:cNvPicPr>
          <p:nvPr/>
        </p:nvPicPr>
        <p:blipFill>
          <a:blip r:embed="rId6" cstate="screen">
            <a:extLst>
              <a:ext uri="{28A0092B-C50C-407E-A947-70E740481C1C}">
                <a14:useLocalDpi xmlns:a14="http://schemas.microsoft.com/office/drawing/2010/main"/>
              </a:ext>
            </a:extLst>
          </a:blip>
          <a:srcRect t="26" b="26"/>
          <a:stretch/>
        </p:blipFill>
        <p:spPr>
          <a:xfrm rot="21270755" flipH="1">
            <a:off x="2382093" y="4098594"/>
            <a:ext cx="2576676" cy="1718593"/>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69192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Subtitle 2">
            <a:extLst>
              <a:ext uri="{FF2B5EF4-FFF2-40B4-BE49-F238E27FC236}">
                <a16:creationId xmlns:a16="http://schemas.microsoft.com/office/drawing/2014/main" id="{0D3A8520-BD3E-7947-AC71-4C29A025BFE1}"/>
              </a:ext>
            </a:extLst>
          </p:cNvPr>
          <p:cNvSpPr txBox="1">
            <a:spLocks/>
          </p:cNvSpPr>
          <p:nvPr/>
        </p:nvSpPr>
        <p:spPr>
          <a:xfrm>
            <a:off x="0" y="825413"/>
            <a:ext cx="12192000" cy="5033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EB8B2D"/>
                </a:solidFill>
                <a:latin typeface="Comic Sans MS" panose="030F0902030302020204" pitchFamily="66" charset="0"/>
                <a:cs typeface="Arial" panose="020B0604020202020204" pitchFamily="34" charset="0"/>
              </a:rPr>
              <a:t>Useful links</a:t>
            </a:r>
          </a:p>
        </p:txBody>
      </p:sp>
      <p:sp>
        <p:nvSpPr>
          <p:cNvPr id="8" name="TextBox 7">
            <a:extLst>
              <a:ext uri="{FF2B5EF4-FFF2-40B4-BE49-F238E27FC236}">
                <a16:creationId xmlns:a16="http://schemas.microsoft.com/office/drawing/2014/main" id="{CEBC608F-8306-1040-A1ED-0BC9A037E01D}"/>
              </a:ext>
            </a:extLst>
          </p:cNvPr>
          <p:cNvSpPr txBox="1"/>
          <p:nvPr/>
        </p:nvSpPr>
        <p:spPr>
          <a:xfrm>
            <a:off x="1200150" y="1723808"/>
            <a:ext cx="8123115" cy="3366642"/>
          </a:xfrm>
          <a:prstGeom prst="rect">
            <a:avLst/>
          </a:prstGeom>
          <a:noFill/>
        </p:spPr>
        <p:txBody>
          <a:bodyPr wrap="square" lIns="0" tIns="0" rIns="0" bIns="0" rtlCol="0">
            <a:noAutofit/>
          </a:bodyPr>
          <a:lstStyle/>
          <a:p>
            <a:r>
              <a:rPr lang="en-GB" sz="1900" dirty="0">
                <a:solidFill>
                  <a:schemeClr val="tx1">
                    <a:lumMod val="95000"/>
                    <a:lumOff val="5000"/>
                  </a:schemeClr>
                </a:solidFill>
                <a:latin typeface="Comic Sans MS" panose="030F0902030302020204" pitchFamily="66" charset="0"/>
                <a:cs typeface="Arial" panose="020B0604020202020204" pitchFamily="34" charset="0"/>
              </a:rPr>
              <a:t>Animal corner: Galapagos Marine Iguana </a:t>
            </a:r>
            <a:endParaRPr lang="en-GB" sz="1900" dirty="0">
              <a:solidFill>
                <a:schemeClr val="tx1">
                  <a:lumMod val="95000"/>
                  <a:lumOff val="5000"/>
                </a:schemeClr>
              </a:solidFill>
              <a:latin typeface="Comic Sans MS" panose="030F09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endParaRPr>
          </a:p>
          <a:p>
            <a:r>
              <a:rPr lang="en-GB" sz="1900" dirty="0">
                <a:solidFill>
                  <a:srgbClr val="EB8B2D"/>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https://</a:t>
            </a:r>
            <a:r>
              <a:rPr lang="en-GB" sz="1900" dirty="0" err="1">
                <a:solidFill>
                  <a:srgbClr val="EB8B2D"/>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animalcorner.org</a:t>
            </a:r>
            <a:r>
              <a:rPr lang="en-GB" sz="1900" dirty="0">
                <a:solidFill>
                  <a:srgbClr val="EB8B2D"/>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/animals/</a:t>
            </a:r>
            <a:r>
              <a:rPr lang="en-GB" sz="1900" dirty="0" err="1">
                <a:solidFill>
                  <a:srgbClr val="EB8B2D"/>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galapagos</a:t>
            </a:r>
            <a:r>
              <a:rPr lang="en-GB" sz="1900" dirty="0">
                <a:solidFill>
                  <a:srgbClr val="EB8B2D"/>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-marine-iguana/</a:t>
            </a:r>
            <a:endParaRPr lang="en-GB" sz="1900" dirty="0">
              <a:solidFill>
                <a:srgbClr val="EB8B2D"/>
              </a:solidFill>
              <a:latin typeface="Comic Sans MS" panose="030F0902030302020204" pitchFamily="66" charset="0"/>
              <a:cs typeface="Arial" panose="020B0604020202020204" pitchFamily="34" charset="0"/>
            </a:endParaRPr>
          </a:p>
          <a:p>
            <a:pPr>
              <a:spcBef>
                <a:spcPts val="1200"/>
              </a:spcBef>
            </a:pPr>
            <a:r>
              <a:rPr lang="en-GB" sz="1900" dirty="0">
                <a:solidFill>
                  <a:schemeClr val="tx1">
                    <a:lumMod val="95000"/>
                    <a:lumOff val="5000"/>
                  </a:schemeClr>
                </a:solidFill>
                <a:latin typeface="Comic Sans MS" panose="030F0902030302020204" pitchFamily="66" charset="0"/>
                <a:cs typeface="Arial" panose="020B0604020202020204" pitchFamily="34" charset="0"/>
              </a:rPr>
              <a:t>BBC Bitesize: What is adaptation?</a:t>
            </a:r>
          </a:p>
          <a:p>
            <a:r>
              <a:rPr lang="en-GB" sz="1900" dirty="0">
                <a:solidFill>
                  <a:srgbClr val="EB8B2D"/>
                </a:solidFill>
                <a:latin typeface="Comic Sans MS" panose="030F09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https://www.bbc.co.uk/bitesize/topics/zvhhvcw/articles/zxg7y4j</a:t>
            </a:r>
            <a:endParaRPr lang="en-GB" sz="1900" dirty="0">
              <a:solidFill>
                <a:srgbClr val="EB8B2D"/>
              </a:solidFill>
              <a:latin typeface="Comic Sans MS" panose="030F0902030302020204" pitchFamily="66" charset="0"/>
              <a:cs typeface="Arial" panose="020B0604020202020204" pitchFamily="34" charset="0"/>
            </a:endParaRPr>
          </a:p>
          <a:p>
            <a:pPr>
              <a:spcBef>
                <a:spcPts val="1200"/>
              </a:spcBef>
            </a:pPr>
            <a:r>
              <a:rPr lang="en-GB" sz="1900" dirty="0">
                <a:solidFill>
                  <a:schemeClr val="tx1">
                    <a:lumMod val="95000"/>
                    <a:lumOff val="5000"/>
                  </a:schemeClr>
                </a:solidFill>
                <a:latin typeface="Comic Sans MS" panose="030F0902030302020204" pitchFamily="66" charset="0"/>
                <a:cs typeface="Arial" panose="020B0604020202020204" pitchFamily="34" charset="0"/>
              </a:rPr>
              <a:t>Woodland Trust: What do robins eat?</a:t>
            </a:r>
          </a:p>
          <a:p>
            <a:r>
              <a:rPr lang="en-GB" sz="1900" dirty="0">
                <a:solidFill>
                  <a:srgbClr val="EB8B2D"/>
                </a:solidFill>
                <a:latin typeface="Comic Sans MS" panose="030F09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https://</a:t>
            </a:r>
            <a:r>
              <a:rPr lang="en-GB" sz="1900" dirty="0" err="1">
                <a:solidFill>
                  <a:srgbClr val="EB8B2D"/>
                </a:solidFill>
                <a:latin typeface="Comic Sans MS" panose="030F09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www.woodlandtrust.org.uk</a:t>
            </a:r>
            <a:r>
              <a:rPr lang="en-GB" sz="1900" dirty="0">
                <a:solidFill>
                  <a:srgbClr val="EB8B2D"/>
                </a:solidFill>
                <a:latin typeface="Comic Sans MS" panose="030F09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/blog/2019/12/what-do-robins-eat/</a:t>
            </a:r>
            <a:endParaRPr lang="en-GB" sz="1900" dirty="0">
              <a:solidFill>
                <a:srgbClr val="EB8B2D"/>
              </a:solidFill>
            </a:endParaRPr>
          </a:p>
        </p:txBody>
      </p:sp>
    </p:spTree>
    <p:extLst>
      <p:ext uri="{BB962C8B-B14F-4D97-AF65-F5344CB8AC3E}">
        <p14:creationId xmlns:p14="http://schemas.microsoft.com/office/powerpoint/2010/main" val="858144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8" name="Picture 7">
            <a:extLst>
              <a:ext uri="{FF2B5EF4-FFF2-40B4-BE49-F238E27FC236}">
                <a16:creationId xmlns:a16="http://schemas.microsoft.com/office/drawing/2014/main" id="{83BAFB29-5134-4F72-9B54-F876288B8C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066" t="12530" r="12550" b="3678"/>
          <a:stretch/>
        </p:blipFill>
        <p:spPr>
          <a:xfrm>
            <a:off x="1201761" y="1584476"/>
            <a:ext cx="4097298" cy="3089124"/>
          </a:xfrm>
          <a:prstGeom prst="rect">
            <a:avLst/>
          </a:prstGeom>
        </p:spPr>
      </p:pic>
      <p:sp>
        <p:nvSpPr>
          <p:cNvPr id="9" name="TextBox 8">
            <a:extLst>
              <a:ext uri="{FF2B5EF4-FFF2-40B4-BE49-F238E27FC236}">
                <a16:creationId xmlns:a16="http://schemas.microsoft.com/office/drawing/2014/main" id="{CA6FECE9-D0C7-4EBF-8851-E16FAB0AC29F}"/>
              </a:ext>
            </a:extLst>
          </p:cNvPr>
          <p:cNvSpPr txBox="1"/>
          <p:nvPr/>
        </p:nvSpPr>
        <p:spPr>
          <a:xfrm>
            <a:off x="5566307" y="1609960"/>
            <a:ext cx="5570006" cy="3043681"/>
          </a:xfrm>
          <a:prstGeom prst="rect">
            <a:avLst/>
          </a:prstGeom>
          <a:noFill/>
        </p:spPr>
        <p:txBody>
          <a:bodyPr wrap="square" lIns="0" tIns="0" rIns="0" bIns="0" rtlCol="0" anchor="ctr">
            <a:noAutofit/>
          </a:bodyPr>
          <a:lstStyle/>
          <a:p>
            <a:pPr>
              <a:lnSpc>
                <a:spcPts val="2180"/>
              </a:lnSpc>
              <a:spcBef>
                <a:spcPts val="1300"/>
              </a:spcBef>
            </a:pPr>
            <a:r>
              <a:rPr lang="en-GB" sz="1900" dirty="0">
                <a:solidFill>
                  <a:schemeClr val="tx1">
                    <a:lumMod val="95000"/>
                    <a:lumOff val="5000"/>
                  </a:schemeClr>
                </a:solidFill>
                <a:latin typeface="Comic Sans MS" panose="030F0702030302020204" pitchFamily="66" charset="0"/>
              </a:rPr>
              <a:t>Do you remember our last lesson? We looked at examples of one particular feature which helped two animals survive: finches’ beaks and female African elephants losing their tusks. </a:t>
            </a:r>
          </a:p>
          <a:p>
            <a:pPr>
              <a:lnSpc>
                <a:spcPts val="2180"/>
              </a:lnSpc>
              <a:spcBef>
                <a:spcPts val="1300"/>
              </a:spcBef>
            </a:pPr>
            <a:r>
              <a:rPr lang="en-GB" sz="1900" dirty="0">
                <a:solidFill>
                  <a:schemeClr val="tx1">
                    <a:lumMod val="95000"/>
                    <a:lumOff val="5000"/>
                  </a:schemeClr>
                </a:solidFill>
                <a:latin typeface="Comic Sans MS" panose="030F0702030302020204" pitchFamily="66" charset="0"/>
              </a:rPr>
              <a:t>We saw how chance mutations led to variation in these animals. </a:t>
            </a:r>
          </a:p>
          <a:p>
            <a:pPr>
              <a:lnSpc>
                <a:spcPts val="2180"/>
              </a:lnSpc>
              <a:spcBef>
                <a:spcPts val="1300"/>
              </a:spcBef>
            </a:pPr>
            <a:r>
              <a:rPr lang="en-GB" sz="1900" dirty="0">
                <a:solidFill>
                  <a:schemeClr val="tx1">
                    <a:lumMod val="95000"/>
                    <a:lumOff val="5000"/>
                  </a:schemeClr>
                </a:solidFill>
                <a:latin typeface="Comic Sans MS" panose="030F0702030302020204" pitchFamily="66" charset="0"/>
              </a:rPr>
              <a:t>Natural selection meant that animals with a feature which gave them an advantage would survive and pass their mutation on to their offspring (</a:t>
            </a:r>
            <a:r>
              <a:rPr lang="en-GB" sz="1900" b="1" dirty="0">
                <a:solidFill>
                  <a:schemeClr val="tx1">
                    <a:lumMod val="95000"/>
                    <a:lumOff val="5000"/>
                  </a:schemeClr>
                </a:solidFill>
                <a:latin typeface="Comic Sans MS" panose="030F0702030302020204" pitchFamily="66" charset="0"/>
              </a:rPr>
              <a:t>inheritance</a:t>
            </a:r>
            <a:r>
              <a:rPr lang="en-GB" sz="1900" dirty="0">
                <a:solidFill>
                  <a:schemeClr val="tx1">
                    <a:lumMod val="95000"/>
                    <a:lumOff val="5000"/>
                  </a:schemeClr>
                </a:solidFill>
                <a:latin typeface="Comic Sans MS" panose="030F0702030302020204" pitchFamily="66" charset="0"/>
              </a:rPr>
              <a:t>).</a:t>
            </a:r>
          </a:p>
        </p:txBody>
      </p:sp>
      <p:sp>
        <p:nvSpPr>
          <p:cNvPr id="10" name="Subtitle 2">
            <a:extLst>
              <a:ext uri="{FF2B5EF4-FFF2-40B4-BE49-F238E27FC236}">
                <a16:creationId xmlns:a16="http://schemas.microsoft.com/office/drawing/2014/main" id="{02644DD9-2EAA-A843-AD94-B127B93A518C}"/>
              </a:ext>
            </a:extLst>
          </p:cNvPr>
          <p:cNvSpPr txBox="1">
            <a:spLocks/>
          </p:cNvSpPr>
          <p:nvPr/>
        </p:nvSpPr>
        <p:spPr>
          <a:xfrm>
            <a:off x="0" y="788419"/>
            <a:ext cx="12192000" cy="3837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7000"/>
              </a:lnSpc>
              <a:spcBef>
                <a:spcPts val="1500"/>
              </a:spcBef>
              <a:buNone/>
            </a:pPr>
            <a:r>
              <a:rPr lang="en-GB" sz="3000" b="1" dirty="0">
                <a:solidFill>
                  <a:srgbClr val="EB8B2D"/>
                </a:solidFill>
                <a:latin typeface="Comic Sans MS" panose="030F0702030302020204" pitchFamily="66" charset="0"/>
                <a:ea typeface="Calibri" panose="020F0502020204030204" pitchFamily="34" charset="0"/>
                <a:cs typeface="Times New Roman" panose="02020603050405020304" pitchFamily="18" charset="0"/>
              </a:rPr>
              <a:t>What does adaptation mean?</a:t>
            </a:r>
          </a:p>
        </p:txBody>
      </p:sp>
      <p:sp>
        <p:nvSpPr>
          <p:cNvPr id="12" name="TextBox 11">
            <a:extLst>
              <a:ext uri="{FF2B5EF4-FFF2-40B4-BE49-F238E27FC236}">
                <a16:creationId xmlns:a16="http://schemas.microsoft.com/office/drawing/2014/main" id="{F136F361-2FE1-4371-821F-CB61987929CC}"/>
              </a:ext>
            </a:extLst>
          </p:cNvPr>
          <p:cNvSpPr txBox="1"/>
          <p:nvPr/>
        </p:nvSpPr>
        <p:spPr>
          <a:xfrm>
            <a:off x="1103402" y="5333250"/>
            <a:ext cx="10175787" cy="677108"/>
          </a:xfrm>
          <a:prstGeom prst="rect">
            <a:avLst/>
          </a:prstGeom>
          <a:noFill/>
        </p:spPr>
        <p:txBody>
          <a:bodyPr wrap="square">
            <a:spAutoFit/>
          </a:bodyPr>
          <a:lstStyle/>
          <a:p>
            <a:r>
              <a:rPr lang="en-GB" sz="1900" dirty="0">
                <a:solidFill>
                  <a:schemeClr val="tx1">
                    <a:lumMod val="95000"/>
                    <a:lumOff val="5000"/>
                  </a:schemeClr>
                </a:solidFill>
                <a:latin typeface="Comic Sans MS" panose="030F0702030302020204" pitchFamily="66" charset="0"/>
              </a:rPr>
              <a:t>Many animals have features which help them survive in their environment. These are called </a:t>
            </a:r>
            <a:r>
              <a:rPr lang="en-GB" sz="1900" b="1" dirty="0">
                <a:solidFill>
                  <a:schemeClr val="tx1">
                    <a:lumMod val="95000"/>
                    <a:lumOff val="5000"/>
                  </a:schemeClr>
                </a:solidFill>
                <a:latin typeface="Comic Sans MS" panose="030F0702030302020204" pitchFamily="66" charset="0"/>
              </a:rPr>
              <a:t>adaptations. </a:t>
            </a:r>
            <a:r>
              <a:rPr lang="en-GB" sz="1900" dirty="0">
                <a:solidFill>
                  <a:schemeClr val="tx1">
                    <a:lumMod val="95000"/>
                    <a:lumOff val="5000"/>
                  </a:schemeClr>
                </a:solidFill>
                <a:latin typeface="Comic Sans MS" panose="030F0702030302020204" pitchFamily="66" charset="0"/>
              </a:rPr>
              <a:t>Let’s look at some examples. </a:t>
            </a:r>
            <a:endParaRPr lang="en-GB" sz="1900" dirty="0">
              <a:solidFill>
                <a:schemeClr val="tx1">
                  <a:lumMod val="95000"/>
                  <a:lumOff val="5000"/>
                </a:schemeClr>
              </a:solidFill>
            </a:endParaRPr>
          </a:p>
        </p:txBody>
      </p:sp>
      <p:sp>
        <p:nvSpPr>
          <p:cNvPr id="13" name="Arrow: Right 1">
            <a:extLst>
              <a:ext uri="{FF2B5EF4-FFF2-40B4-BE49-F238E27FC236}">
                <a16:creationId xmlns:a16="http://schemas.microsoft.com/office/drawing/2014/main" id="{40F8AC24-679B-09CB-CDA0-04C128B8FCFA}"/>
              </a:ext>
            </a:extLst>
          </p:cNvPr>
          <p:cNvSpPr/>
          <p:nvPr/>
        </p:nvSpPr>
        <p:spPr>
          <a:xfrm>
            <a:off x="2262616" y="4963707"/>
            <a:ext cx="327974" cy="288132"/>
          </a:xfrm>
          <a:prstGeom prst="rightArrow">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EB8B2D"/>
              </a:solidFill>
            </a:endParaRPr>
          </a:p>
        </p:txBody>
      </p:sp>
      <p:sp>
        <p:nvSpPr>
          <p:cNvPr id="11" name="TextBox 10">
            <a:extLst>
              <a:ext uri="{FF2B5EF4-FFF2-40B4-BE49-F238E27FC236}">
                <a16:creationId xmlns:a16="http://schemas.microsoft.com/office/drawing/2014/main" id="{9D483931-3973-49D6-888F-27579513AC6E}"/>
              </a:ext>
            </a:extLst>
          </p:cNvPr>
          <p:cNvSpPr txBox="1"/>
          <p:nvPr/>
        </p:nvSpPr>
        <p:spPr>
          <a:xfrm>
            <a:off x="1107751" y="4902983"/>
            <a:ext cx="1205715" cy="384721"/>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mutation</a:t>
            </a:r>
          </a:p>
        </p:txBody>
      </p:sp>
      <p:sp>
        <p:nvSpPr>
          <p:cNvPr id="14" name="TextBox 13">
            <a:extLst>
              <a:ext uri="{FF2B5EF4-FFF2-40B4-BE49-F238E27FC236}">
                <a16:creationId xmlns:a16="http://schemas.microsoft.com/office/drawing/2014/main" id="{C15AF54E-3422-7825-42A3-4C14365D44A4}"/>
              </a:ext>
            </a:extLst>
          </p:cNvPr>
          <p:cNvSpPr txBox="1"/>
          <p:nvPr/>
        </p:nvSpPr>
        <p:spPr>
          <a:xfrm>
            <a:off x="2574162" y="4902983"/>
            <a:ext cx="1246584" cy="384721"/>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variation</a:t>
            </a:r>
          </a:p>
        </p:txBody>
      </p:sp>
      <p:sp>
        <p:nvSpPr>
          <p:cNvPr id="15" name="TextBox 14">
            <a:extLst>
              <a:ext uri="{FF2B5EF4-FFF2-40B4-BE49-F238E27FC236}">
                <a16:creationId xmlns:a16="http://schemas.microsoft.com/office/drawing/2014/main" id="{AE0DFBF8-21E4-019D-C330-3DFE81012B12}"/>
              </a:ext>
            </a:extLst>
          </p:cNvPr>
          <p:cNvSpPr txBox="1"/>
          <p:nvPr/>
        </p:nvSpPr>
        <p:spPr>
          <a:xfrm>
            <a:off x="4073359" y="4902983"/>
            <a:ext cx="2104676" cy="381643"/>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natural selection</a:t>
            </a:r>
          </a:p>
        </p:txBody>
      </p:sp>
      <p:sp>
        <p:nvSpPr>
          <p:cNvPr id="16" name="TextBox 15">
            <a:extLst>
              <a:ext uri="{FF2B5EF4-FFF2-40B4-BE49-F238E27FC236}">
                <a16:creationId xmlns:a16="http://schemas.microsoft.com/office/drawing/2014/main" id="{2DC1EED3-C592-A960-FB74-1821CEF2FC96}"/>
              </a:ext>
            </a:extLst>
          </p:cNvPr>
          <p:cNvSpPr txBox="1"/>
          <p:nvPr/>
        </p:nvSpPr>
        <p:spPr>
          <a:xfrm>
            <a:off x="9917979" y="4902983"/>
            <a:ext cx="1236341" cy="384721"/>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evolution</a:t>
            </a:r>
          </a:p>
        </p:txBody>
      </p:sp>
      <p:sp>
        <p:nvSpPr>
          <p:cNvPr id="17" name="TextBox 16">
            <a:extLst>
              <a:ext uri="{FF2B5EF4-FFF2-40B4-BE49-F238E27FC236}">
                <a16:creationId xmlns:a16="http://schemas.microsoft.com/office/drawing/2014/main" id="{3B9565BD-6AA0-7F6C-6CCF-68AC0BA2F64F}"/>
              </a:ext>
            </a:extLst>
          </p:cNvPr>
          <p:cNvSpPr txBox="1"/>
          <p:nvPr/>
        </p:nvSpPr>
        <p:spPr>
          <a:xfrm>
            <a:off x="6439187" y="4902983"/>
            <a:ext cx="1466749" cy="384721"/>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inheritance</a:t>
            </a:r>
          </a:p>
        </p:txBody>
      </p:sp>
      <p:sp>
        <p:nvSpPr>
          <p:cNvPr id="18" name="TextBox 17">
            <a:extLst>
              <a:ext uri="{FF2B5EF4-FFF2-40B4-BE49-F238E27FC236}">
                <a16:creationId xmlns:a16="http://schemas.microsoft.com/office/drawing/2014/main" id="{4EAC893D-F6AB-9D18-3C66-155CEF01103B}"/>
              </a:ext>
            </a:extLst>
          </p:cNvPr>
          <p:cNvSpPr txBox="1"/>
          <p:nvPr/>
        </p:nvSpPr>
        <p:spPr>
          <a:xfrm>
            <a:off x="8204128" y="4902983"/>
            <a:ext cx="1423460" cy="396798"/>
          </a:xfrm>
          <a:prstGeom prst="rect">
            <a:avLst/>
          </a:prstGeom>
          <a:noFill/>
        </p:spPr>
        <p:txBody>
          <a:bodyPr wrap="square">
            <a:spAutoFit/>
          </a:bodyPr>
          <a:lstStyle/>
          <a:p>
            <a:pPr>
              <a:spcBef>
                <a:spcPts val="600"/>
              </a:spcBef>
            </a:pPr>
            <a:r>
              <a:rPr lang="en-GB" sz="1880" b="1" dirty="0">
                <a:solidFill>
                  <a:srgbClr val="EB8B2D"/>
                </a:solidFill>
                <a:latin typeface="Comic Sans MS" panose="030F0702030302020204" pitchFamily="66" charset="0"/>
              </a:rPr>
              <a:t>adaptation</a:t>
            </a:r>
          </a:p>
        </p:txBody>
      </p:sp>
      <p:sp>
        <p:nvSpPr>
          <p:cNvPr id="19" name="Arrow: Right 1">
            <a:extLst>
              <a:ext uri="{FF2B5EF4-FFF2-40B4-BE49-F238E27FC236}">
                <a16:creationId xmlns:a16="http://schemas.microsoft.com/office/drawing/2014/main" id="{4EEEAAEA-8DCA-56FD-F524-43C9ACBF6C89}"/>
              </a:ext>
            </a:extLst>
          </p:cNvPr>
          <p:cNvSpPr/>
          <p:nvPr/>
        </p:nvSpPr>
        <p:spPr>
          <a:xfrm>
            <a:off x="3753924" y="4963707"/>
            <a:ext cx="327974" cy="288132"/>
          </a:xfrm>
          <a:prstGeom prst="rightArrow">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EB8B2D"/>
              </a:solidFill>
            </a:endParaRPr>
          </a:p>
        </p:txBody>
      </p:sp>
      <p:sp>
        <p:nvSpPr>
          <p:cNvPr id="20" name="Arrow: Right 1">
            <a:extLst>
              <a:ext uri="{FF2B5EF4-FFF2-40B4-BE49-F238E27FC236}">
                <a16:creationId xmlns:a16="http://schemas.microsoft.com/office/drawing/2014/main" id="{3A4C2751-7DA3-34F3-A200-820C4DCAAB27}"/>
              </a:ext>
            </a:extLst>
          </p:cNvPr>
          <p:cNvSpPr/>
          <p:nvPr/>
        </p:nvSpPr>
        <p:spPr>
          <a:xfrm>
            <a:off x="6127100" y="4963707"/>
            <a:ext cx="327974" cy="288132"/>
          </a:xfrm>
          <a:prstGeom prst="rightArrow">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EB8B2D"/>
              </a:solidFill>
            </a:endParaRPr>
          </a:p>
        </p:txBody>
      </p:sp>
      <p:sp>
        <p:nvSpPr>
          <p:cNvPr id="21" name="Arrow: Right 1">
            <a:extLst>
              <a:ext uri="{FF2B5EF4-FFF2-40B4-BE49-F238E27FC236}">
                <a16:creationId xmlns:a16="http://schemas.microsoft.com/office/drawing/2014/main" id="{3798D6CA-6068-46AA-20B1-FA9C581143B5}"/>
              </a:ext>
            </a:extLst>
          </p:cNvPr>
          <p:cNvSpPr/>
          <p:nvPr/>
        </p:nvSpPr>
        <p:spPr>
          <a:xfrm>
            <a:off x="7894916" y="4963707"/>
            <a:ext cx="327974" cy="288132"/>
          </a:xfrm>
          <a:prstGeom prst="rightArrow">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EB8B2D"/>
              </a:solidFill>
            </a:endParaRPr>
          </a:p>
        </p:txBody>
      </p:sp>
      <p:sp>
        <p:nvSpPr>
          <p:cNvPr id="22" name="Arrow: Right 1">
            <a:extLst>
              <a:ext uri="{FF2B5EF4-FFF2-40B4-BE49-F238E27FC236}">
                <a16:creationId xmlns:a16="http://schemas.microsoft.com/office/drawing/2014/main" id="{95478DDF-DB0C-F4F4-9F80-A957AF9C35BF}"/>
              </a:ext>
            </a:extLst>
          </p:cNvPr>
          <p:cNvSpPr/>
          <p:nvPr/>
        </p:nvSpPr>
        <p:spPr>
          <a:xfrm>
            <a:off x="9616188" y="4963707"/>
            <a:ext cx="327974" cy="288132"/>
          </a:xfrm>
          <a:prstGeom prst="rightArrow">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EB8B2D"/>
              </a:solidFill>
            </a:endParaRPr>
          </a:p>
        </p:txBody>
      </p:sp>
    </p:spTree>
    <p:extLst>
      <p:ext uri="{BB962C8B-B14F-4D97-AF65-F5344CB8AC3E}">
        <p14:creationId xmlns:p14="http://schemas.microsoft.com/office/powerpoint/2010/main" val="8432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1" grpId="0"/>
      <p:bldP spid="14" grpId="0"/>
      <p:bldP spid="15" grpId="0"/>
      <p:bldP spid="16" grpId="0"/>
      <p:bldP spid="17" grpId="0"/>
      <p:bldP spid="18" grpId="0"/>
      <p:bldP spid="19" grpId="0" animBg="1"/>
      <p:bldP spid="20" grpId="0" animBg="1"/>
      <p:bldP spid="21" grpId="0" animBg="1"/>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Subtitle 2">
            <a:extLst>
              <a:ext uri="{FF2B5EF4-FFF2-40B4-BE49-F238E27FC236}">
                <a16:creationId xmlns:a16="http://schemas.microsoft.com/office/drawing/2014/main" id="{0D3A8520-BD3E-7947-AC71-4C29A025BFE1}"/>
              </a:ext>
            </a:extLst>
          </p:cNvPr>
          <p:cNvSpPr txBox="1">
            <a:spLocks/>
          </p:cNvSpPr>
          <p:nvPr/>
        </p:nvSpPr>
        <p:spPr>
          <a:xfrm>
            <a:off x="0" y="82336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EB8B2D"/>
                </a:solidFill>
                <a:latin typeface="Comic Sans MS" panose="030F0902030302020204" pitchFamily="66" charset="0"/>
                <a:cs typeface="Arial" panose="020B0604020202020204" pitchFamily="34" charset="0"/>
              </a:rPr>
              <a:t>Your questions</a:t>
            </a:r>
          </a:p>
        </p:txBody>
      </p:sp>
    </p:spTree>
    <p:extLst>
      <p:ext uri="{BB962C8B-B14F-4D97-AF65-F5344CB8AC3E}">
        <p14:creationId xmlns:p14="http://schemas.microsoft.com/office/powerpoint/2010/main" val="2223749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Evolution &amp; Inheritance: Adaptation – Lesson 8</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14" name="Picture 13">
            <a:extLst>
              <a:ext uri="{FF2B5EF4-FFF2-40B4-BE49-F238E27FC236}">
                <a16:creationId xmlns:a16="http://schemas.microsoft.com/office/drawing/2014/main" id="{BB172809-5D17-7C40-925A-D706F1CF80A1}"/>
              </a:ext>
            </a:extLst>
          </p:cNvPr>
          <p:cNvPicPr>
            <a:picLocks noChangeAspect="1"/>
          </p:cNvPicPr>
          <p:nvPr/>
        </p:nvPicPr>
        <p:blipFill>
          <a:blip r:embed="rId3" cstate="screen">
            <a:extLst>
              <a:ext uri="{28A0092B-C50C-407E-A947-70E740481C1C}">
                <a14:useLocalDpi xmlns:a14="http://schemas.microsoft.com/office/drawing/2010/main"/>
              </a:ext>
            </a:extLst>
          </a:blip>
          <a:srcRect t="1829" b="1829"/>
          <a:stretch/>
        </p:blipFill>
        <p:spPr>
          <a:xfrm>
            <a:off x="4140766"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38453AD-DAD6-8546-BE27-943D0827E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686" t="25525" r="7571" b="8343"/>
          <a:stretch/>
        </p:blipFill>
        <p:spPr>
          <a:xfrm flipH="1">
            <a:off x="1220788" y="2404533"/>
            <a:ext cx="5865082" cy="3413902"/>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4BE33FE-C845-4E20-907C-9C175D932DE9}"/>
              </a:ext>
            </a:extLst>
          </p:cNvPr>
          <p:cNvSpPr txBox="1"/>
          <p:nvPr/>
        </p:nvSpPr>
        <p:spPr>
          <a:xfrm>
            <a:off x="1220788" y="1436684"/>
            <a:ext cx="8097397" cy="851392"/>
          </a:xfrm>
          <a:prstGeom prst="rect">
            <a:avLst/>
          </a:prstGeom>
          <a:noFill/>
        </p:spPr>
        <p:txBody>
          <a:bodyPr wrap="square" lIns="0" tIns="0" rIns="0" bIns="0" rtlCol="0">
            <a:noAutofit/>
          </a:bodyPr>
          <a:lstStyle/>
          <a:p>
            <a:pPr>
              <a:spcBef>
                <a:spcPts val="600"/>
              </a:spcBef>
            </a:pPr>
            <a:r>
              <a:rPr lang="en-GB" sz="2000" b="1" dirty="0">
                <a:solidFill>
                  <a:srgbClr val="EB8B2D"/>
                </a:solidFill>
                <a:latin typeface="Comic Sans MS" panose="030F0702030302020204" pitchFamily="66" charset="0"/>
              </a:rPr>
              <a:t>Deserts are very hot. </a:t>
            </a:r>
          </a:p>
          <a:p>
            <a:pPr>
              <a:spcBef>
                <a:spcPts val="600"/>
              </a:spcBef>
            </a:pPr>
            <a:r>
              <a:rPr lang="en-GB" sz="2000" b="1" dirty="0">
                <a:solidFill>
                  <a:schemeClr val="tx1">
                    <a:lumMod val="95000"/>
                    <a:lumOff val="5000"/>
                  </a:schemeClr>
                </a:solidFill>
                <a:latin typeface="Comic Sans MS" panose="030F0702030302020204" pitchFamily="66" charset="0"/>
              </a:rPr>
              <a:t>Can we think of an animal that lives in a desert?</a:t>
            </a:r>
          </a:p>
        </p:txBody>
      </p:sp>
      <p:sp>
        <p:nvSpPr>
          <p:cNvPr id="5" name="TextBox 4">
            <a:extLst>
              <a:ext uri="{FF2B5EF4-FFF2-40B4-BE49-F238E27FC236}">
                <a16:creationId xmlns:a16="http://schemas.microsoft.com/office/drawing/2014/main" id="{49C43599-9E18-4CD4-9749-4EDF2121AAC6}"/>
              </a:ext>
            </a:extLst>
          </p:cNvPr>
          <p:cNvSpPr txBox="1"/>
          <p:nvPr/>
        </p:nvSpPr>
        <p:spPr>
          <a:xfrm>
            <a:off x="7682583" y="2421468"/>
            <a:ext cx="3125982" cy="3386666"/>
          </a:xfrm>
          <a:prstGeom prst="rect">
            <a:avLst/>
          </a:prstGeom>
          <a:noFill/>
        </p:spPr>
        <p:txBody>
          <a:bodyPr wrap="square" lIns="0" tIns="0" rIns="0" bIns="0" rtlCol="0" anchor="ctr" anchorCtr="0">
            <a:noAutofit/>
          </a:bodyPr>
          <a:lstStyle/>
          <a:p>
            <a:pPr>
              <a:spcBef>
                <a:spcPts val="1200"/>
              </a:spcBef>
            </a:pPr>
            <a:r>
              <a:rPr lang="en-GB" sz="2000" b="1" dirty="0">
                <a:solidFill>
                  <a:srgbClr val="EB8B2D"/>
                </a:solidFill>
                <a:latin typeface="Comic Sans MS" panose="030F0702030302020204" pitchFamily="66" charset="0"/>
              </a:rPr>
              <a:t>A camel.</a:t>
            </a:r>
          </a:p>
          <a:p>
            <a:pPr>
              <a:spcBef>
                <a:spcPts val="1200"/>
              </a:spcBef>
            </a:pPr>
            <a:r>
              <a:rPr lang="en-GB" sz="2000" dirty="0">
                <a:solidFill>
                  <a:schemeClr val="tx1">
                    <a:lumMod val="95000"/>
                    <a:lumOff val="5000"/>
                  </a:schemeClr>
                </a:solidFill>
                <a:latin typeface="Comic Sans MS" panose="030F0702030302020204" pitchFamily="66" charset="0"/>
              </a:rPr>
              <a:t>Let’s look at how well adapted camels are to living in the hot, dry habitat of a sandy desert.</a:t>
            </a:r>
          </a:p>
        </p:txBody>
      </p:sp>
      <p:sp>
        <p:nvSpPr>
          <p:cNvPr id="8" name="TextBox 7">
            <a:extLst>
              <a:ext uri="{FF2B5EF4-FFF2-40B4-BE49-F238E27FC236}">
                <a16:creationId xmlns:a16="http://schemas.microsoft.com/office/drawing/2014/main" id="{4D4BCEB0-3C28-44EE-BA14-8E26387619F9}"/>
              </a:ext>
            </a:extLst>
          </p:cNvPr>
          <p:cNvSpPr txBox="1"/>
          <p:nvPr/>
        </p:nvSpPr>
        <p:spPr>
          <a:xfrm>
            <a:off x="-1" y="780484"/>
            <a:ext cx="12192001" cy="553998"/>
          </a:xfrm>
          <a:prstGeom prst="rect">
            <a:avLst/>
          </a:prstGeom>
          <a:noFill/>
        </p:spPr>
        <p:txBody>
          <a:bodyPr wrap="square">
            <a:spAutoFit/>
          </a:bodyPr>
          <a:lstStyle/>
          <a:p>
            <a:pPr algn="ctr">
              <a:spcBef>
                <a:spcPts val="1200"/>
              </a:spcBef>
            </a:pPr>
            <a:r>
              <a:rPr lang="en-GB" sz="3000" b="1" dirty="0">
                <a:solidFill>
                  <a:srgbClr val="EB8B2D"/>
                </a:solidFill>
                <a:latin typeface="Comic Sans MS" panose="030F0702030302020204" pitchFamily="66" charset="0"/>
              </a:rPr>
              <a:t>Clever camel adaptations</a:t>
            </a:r>
          </a:p>
        </p:txBody>
      </p:sp>
    </p:spTree>
    <p:extLst>
      <p:ext uri="{BB962C8B-B14F-4D97-AF65-F5344CB8AC3E}">
        <p14:creationId xmlns:p14="http://schemas.microsoft.com/office/powerpoint/2010/main" val="60437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 presetClass="entr" presetSubtype="0" fill="hold" nodeType="withEffect">
                                  <p:stCondLst>
                                    <p:cond delay="50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a:extLst>
              <a:ext uri="{FF2B5EF4-FFF2-40B4-BE49-F238E27FC236}">
                <a16:creationId xmlns:a16="http://schemas.microsoft.com/office/drawing/2014/main" id="{6A006800-029E-45C5-BEDA-5304402F91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6048" t="21370" r="7311" b="8287"/>
          <a:stretch/>
        </p:blipFill>
        <p:spPr>
          <a:xfrm>
            <a:off x="1210419" y="1189259"/>
            <a:ext cx="5251784" cy="3213408"/>
          </a:xfrm>
          <a:prstGeom prst="rect">
            <a:avLst/>
          </a:prstGeom>
        </p:spPr>
      </p:pic>
      <p:sp>
        <p:nvSpPr>
          <p:cNvPr id="7" name="TextBox 6">
            <a:extLst>
              <a:ext uri="{FF2B5EF4-FFF2-40B4-BE49-F238E27FC236}">
                <a16:creationId xmlns:a16="http://schemas.microsoft.com/office/drawing/2014/main" id="{E756B4CA-7297-40A1-83C3-7C58B74544B3}"/>
              </a:ext>
            </a:extLst>
          </p:cNvPr>
          <p:cNvSpPr txBox="1"/>
          <p:nvPr/>
        </p:nvSpPr>
        <p:spPr>
          <a:xfrm>
            <a:off x="6822187" y="1259352"/>
            <a:ext cx="4108386" cy="3172456"/>
          </a:xfrm>
          <a:prstGeom prst="rect">
            <a:avLst/>
          </a:prstGeom>
          <a:noFill/>
        </p:spPr>
        <p:txBody>
          <a:bodyPr wrap="square" lIns="0" tIns="0" rIns="0" bIns="0" rtlCol="0" anchor="ctr">
            <a:noAutofit/>
          </a:bodyPr>
          <a:lstStyle/>
          <a:p>
            <a:pPr>
              <a:spcBef>
                <a:spcPts val="1200"/>
              </a:spcBef>
            </a:pPr>
            <a:r>
              <a:rPr lang="en-GB" sz="2000" dirty="0">
                <a:solidFill>
                  <a:schemeClr val="tx1">
                    <a:lumMod val="95000"/>
                    <a:lumOff val="5000"/>
                  </a:schemeClr>
                </a:solidFill>
                <a:latin typeface="Comic Sans MS" panose="030F0702030302020204" pitchFamily="66" charset="0"/>
              </a:rPr>
              <a:t>They have thick fur on their back to protect their skin and keep out the heat of the sun.</a:t>
            </a:r>
          </a:p>
          <a:p>
            <a:pPr>
              <a:spcBef>
                <a:spcPts val="1200"/>
              </a:spcBef>
            </a:pPr>
            <a:r>
              <a:rPr lang="en-GB" sz="2000" dirty="0">
                <a:solidFill>
                  <a:schemeClr val="tx1">
                    <a:lumMod val="95000"/>
                    <a:lumOff val="5000"/>
                  </a:schemeClr>
                </a:solidFill>
                <a:latin typeface="Comic Sans MS" panose="030F0702030302020204" pitchFamily="66" charset="0"/>
              </a:rPr>
              <a:t>Camels store fat in their hump. They use this fat for energy and as a water source.</a:t>
            </a:r>
          </a:p>
          <a:p>
            <a:pPr>
              <a:spcBef>
                <a:spcPts val="1200"/>
              </a:spcBef>
            </a:pPr>
            <a:r>
              <a:rPr lang="en-GB" sz="2000" dirty="0">
                <a:solidFill>
                  <a:schemeClr val="tx1">
                    <a:lumMod val="95000"/>
                    <a:lumOff val="5000"/>
                  </a:schemeClr>
                </a:solidFill>
                <a:latin typeface="Comic Sans MS" panose="030F0702030302020204" pitchFamily="66" charset="0"/>
              </a:rPr>
              <a:t>The camel’s underside is covered with very thin hair, to help them keep cool.</a:t>
            </a:r>
          </a:p>
        </p:txBody>
      </p:sp>
      <p:sp>
        <p:nvSpPr>
          <p:cNvPr id="9" name="TextBox 8">
            <a:extLst>
              <a:ext uri="{FF2B5EF4-FFF2-40B4-BE49-F238E27FC236}">
                <a16:creationId xmlns:a16="http://schemas.microsoft.com/office/drawing/2014/main" id="{BDC037D8-745F-4AF9-9765-1FAA36987468}"/>
              </a:ext>
            </a:extLst>
          </p:cNvPr>
          <p:cNvSpPr txBox="1"/>
          <p:nvPr/>
        </p:nvSpPr>
        <p:spPr>
          <a:xfrm>
            <a:off x="1218747" y="4680904"/>
            <a:ext cx="9409134" cy="1077218"/>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A camel can even let its body temperature rise a few degrees.</a:t>
            </a:r>
          </a:p>
          <a:p>
            <a:pPr>
              <a:spcBef>
                <a:spcPts val="1200"/>
              </a:spcBef>
            </a:pPr>
            <a:r>
              <a:rPr lang="en-GB" sz="2000" dirty="0">
                <a:solidFill>
                  <a:schemeClr val="tx1">
                    <a:lumMod val="95000"/>
                    <a:lumOff val="5000"/>
                  </a:schemeClr>
                </a:solidFill>
                <a:latin typeface="Comic Sans MS" panose="030F0702030302020204" pitchFamily="66" charset="0"/>
              </a:rPr>
              <a:t>If our temperature rises a few degrees, we have a temperature and don’t feel well. But it’s no problem for a heat-resistant camel!</a:t>
            </a:r>
          </a:p>
        </p:txBody>
      </p:sp>
      <p:cxnSp>
        <p:nvCxnSpPr>
          <p:cNvPr id="12" name="Straight Arrow Connector 11">
            <a:extLst>
              <a:ext uri="{FF2B5EF4-FFF2-40B4-BE49-F238E27FC236}">
                <a16:creationId xmlns:a16="http://schemas.microsoft.com/office/drawing/2014/main" id="{A72D9B06-CABA-0A4B-9AA9-C84200E3A70D}"/>
              </a:ext>
            </a:extLst>
          </p:cNvPr>
          <p:cNvCxnSpPr>
            <a:cxnSpLocks/>
          </p:cNvCxnSpPr>
          <p:nvPr/>
        </p:nvCxnSpPr>
        <p:spPr>
          <a:xfrm flipH="1">
            <a:off x="4529667" y="1840077"/>
            <a:ext cx="2114974" cy="0"/>
          </a:xfrm>
          <a:prstGeom prst="straightConnector1">
            <a:avLst/>
          </a:prstGeom>
          <a:ln w="28575">
            <a:solidFill>
              <a:srgbClr val="EB8B2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F88D6E2-C42E-A448-9E82-935D0F7F4722}"/>
              </a:ext>
            </a:extLst>
          </p:cNvPr>
          <p:cNvCxnSpPr>
            <a:cxnSpLocks/>
          </p:cNvCxnSpPr>
          <p:nvPr/>
        </p:nvCxnSpPr>
        <p:spPr>
          <a:xfrm flipH="1" flipV="1">
            <a:off x="4495800" y="2032000"/>
            <a:ext cx="2184400" cy="533401"/>
          </a:xfrm>
          <a:prstGeom prst="straightConnector1">
            <a:avLst/>
          </a:prstGeom>
          <a:ln w="28575">
            <a:solidFill>
              <a:srgbClr val="EB8B2D"/>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26B1196-9A75-5A44-9721-E62805A547D6}"/>
              </a:ext>
            </a:extLst>
          </p:cNvPr>
          <p:cNvCxnSpPr>
            <a:cxnSpLocks/>
          </p:cNvCxnSpPr>
          <p:nvPr/>
        </p:nvCxnSpPr>
        <p:spPr>
          <a:xfrm flipH="1" flipV="1">
            <a:off x="4512733" y="3005667"/>
            <a:ext cx="2168483" cy="871389"/>
          </a:xfrm>
          <a:prstGeom prst="straightConnector1">
            <a:avLst/>
          </a:prstGeom>
          <a:ln w="28575">
            <a:solidFill>
              <a:srgbClr val="EB8B2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14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a:extLst>
              <a:ext uri="{FF2B5EF4-FFF2-40B4-BE49-F238E27FC236}">
                <a16:creationId xmlns:a16="http://schemas.microsoft.com/office/drawing/2014/main" id="{6A006800-029E-45C5-BEDA-5304402F914D}"/>
              </a:ext>
            </a:extLst>
          </p:cNvPr>
          <p:cNvPicPr>
            <a:picLocks noChangeAspect="1"/>
          </p:cNvPicPr>
          <p:nvPr/>
        </p:nvPicPr>
        <p:blipFill rotWithShape="1">
          <a:blip r:embed="rId4"/>
          <a:srcRect l="6305" t="32867" r="8984" b="2472"/>
          <a:stretch/>
        </p:blipFill>
        <p:spPr>
          <a:xfrm>
            <a:off x="1213179" y="1797297"/>
            <a:ext cx="4582632" cy="2750997"/>
          </a:xfrm>
          <a:prstGeom prst="rect">
            <a:avLst/>
          </a:prstGeom>
        </p:spPr>
      </p:pic>
      <p:sp>
        <p:nvSpPr>
          <p:cNvPr id="5" name="TextBox 4">
            <a:extLst>
              <a:ext uri="{FF2B5EF4-FFF2-40B4-BE49-F238E27FC236}">
                <a16:creationId xmlns:a16="http://schemas.microsoft.com/office/drawing/2014/main" id="{49C43599-9E18-4CD4-9749-4EDF2121AAC6}"/>
              </a:ext>
            </a:extLst>
          </p:cNvPr>
          <p:cNvSpPr txBox="1"/>
          <p:nvPr/>
        </p:nvSpPr>
        <p:spPr>
          <a:xfrm>
            <a:off x="1243559" y="4916716"/>
            <a:ext cx="4070222" cy="615553"/>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Large, flat feet to spread their weight on the sand. </a:t>
            </a:r>
          </a:p>
        </p:txBody>
      </p:sp>
      <p:pic>
        <p:nvPicPr>
          <p:cNvPr id="6" name="Picture 5">
            <a:extLst>
              <a:ext uri="{FF2B5EF4-FFF2-40B4-BE49-F238E27FC236}">
                <a16:creationId xmlns:a16="http://schemas.microsoft.com/office/drawing/2014/main" id="{8C1813D7-F366-43FF-8C33-952C90EE3D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812" t="15298" r="19443" b="8469"/>
          <a:stretch/>
        </p:blipFill>
        <p:spPr>
          <a:xfrm>
            <a:off x="6097397" y="1797297"/>
            <a:ext cx="2033694" cy="3584542"/>
          </a:xfrm>
          <a:prstGeom prst="rect">
            <a:avLst/>
          </a:prstGeom>
        </p:spPr>
      </p:pic>
      <p:sp>
        <p:nvSpPr>
          <p:cNvPr id="8" name="TextBox 7">
            <a:extLst>
              <a:ext uri="{FF2B5EF4-FFF2-40B4-BE49-F238E27FC236}">
                <a16:creationId xmlns:a16="http://schemas.microsoft.com/office/drawing/2014/main" id="{88FAB424-F015-40D1-897B-E6A85938F74B}"/>
              </a:ext>
            </a:extLst>
          </p:cNvPr>
          <p:cNvSpPr txBox="1"/>
          <p:nvPr/>
        </p:nvSpPr>
        <p:spPr>
          <a:xfrm>
            <a:off x="8699515" y="1831163"/>
            <a:ext cx="2214321" cy="2154436"/>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Two eyelids and two rows of long eyelashes to help keep out the sand.</a:t>
            </a:r>
          </a:p>
          <a:p>
            <a:r>
              <a:rPr lang="en-GB" sz="2000" dirty="0">
                <a:solidFill>
                  <a:schemeClr val="tx1">
                    <a:lumMod val="95000"/>
                    <a:lumOff val="5000"/>
                  </a:schemeClr>
                </a:solidFill>
                <a:latin typeface="Comic Sans MS" panose="030F0702030302020204" pitchFamily="66" charset="0"/>
              </a:rPr>
              <a:t>They can close their inner eyelids and still see.  </a:t>
            </a:r>
          </a:p>
        </p:txBody>
      </p:sp>
      <p:sp>
        <p:nvSpPr>
          <p:cNvPr id="9" name="TextBox 8">
            <a:extLst>
              <a:ext uri="{FF2B5EF4-FFF2-40B4-BE49-F238E27FC236}">
                <a16:creationId xmlns:a16="http://schemas.microsoft.com/office/drawing/2014/main" id="{11327001-7A32-4F5B-B874-C27BFE4B3AB3}"/>
              </a:ext>
            </a:extLst>
          </p:cNvPr>
          <p:cNvSpPr txBox="1"/>
          <p:nvPr/>
        </p:nvSpPr>
        <p:spPr>
          <a:xfrm>
            <a:off x="8699515" y="4167633"/>
            <a:ext cx="2293834" cy="923330"/>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Slit-like nostrils which also help keep out the sand.</a:t>
            </a:r>
          </a:p>
        </p:txBody>
      </p:sp>
      <p:cxnSp>
        <p:nvCxnSpPr>
          <p:cNvPr id="10" name="Straight Arrow Connector 9">
            <a:extLst>
              <a:ext uri="{FF2B5EF4-FFF2-40B4-BE49-F238E27FC236}">
                <a16:creationId xmlns:a16="http://schemas.microsoft.com/office/drawing/2014/main" id="{96475F43-C958-479C-AB56-0E8ABCC2FDD3}"/>
              </a:ext>
            </a:extLst>
          </p:cNvPr>
          <p:cNvCxnSpPr>
            <a:cxnSpLocks/>
          </p:cNvCxnSpPr>
          <p:nvPr/>
        </p:nvCxnSpPr>
        <p:spPr>
          <a:xfrm flipV="1">
            <a:off x="3279648" y="4146698"/>
            <a:ext cx="1398678" cy="717910"/>
          </a:xfrm>
          <a:prstGeom prst="straightConnector1">
            <a:avLst/>
          </a:prstGeom>
          <a:ln w="28575">
            <a:solidFill>
              <a:srgbClr val="EB8B2D"/>
            </a:solidFill>
            <a:tailEnd type="triangle"/>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38A4B69-CB48-4B4F-AD60-514956B0D172}"/>
              </a:ext>
            </a:extLst>
          </p:cNvPr>
          <p:cNvCxnSpPr>
            <a:cxnSpLocks/>
          </p:cNvCxnSpPr>
          <p:nvPr/>
        </p:nvCxnSpPr>
        <p:spPr>
          <a:xfrm flipH="1">
            <a:off x="7796767" y="2532464"/>
            <a:ext cx="712233" cy="0"/>
          </a:xfrm>
          <a:prstGeom prst="straightConnector1">
            <a:avLst/>
          </a:prstGeom>
          <a:ln w="28575">
            <a:solidFill>
              <a:srgbClr val="EB8B2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3B9EEC1-312E-48DB-9446-0BAEBF9DC0E8}"/>
              </a:ext>
            </a:extLst>
          </p:cNvPr>
          <p:cNvCxnSpPr>
            <a:cxnSpLocks/>
          </p:cNvCxnSpPr>
          <p:nvPr/>
        </p:nvCxnSpPr>
        <p:spPr>
          <a:xfrm flipH="1" flipV="1">
            <a:off x="7433114" y="2740858"/>
            <a:ext cx="1075886" cy="1839609"/>
          </a:xfrm>
          <a:prstGeom prst="straightConnector1">
            <a:avLst/>
          </a:prstGeom>
          <a:ln w="28575">
            <a:solidFill>
              <a:srgbClr val="EB8B2D"/>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2419246-9FD1-B6FA-1701-A268EB1BBD2F}"/>
              </a:ext>
            </a:extLst>
          </p:cNvPr>
          <p:cNvSpPr txBox="1"/>
          <p:nvPr/>
        </p:nvSpPr>
        <p:spPr>
          <a:xfrm>
            <a:off x="-1" y="780484"/>
            <a:ext cx="12192001" cy="553998"/>
          </a:xfrm>
          <a:prstGeom prst="rect">
            <a:avLst/>
          </a:prstGeom>
          <a:noFill/>
        </p:spPr>
        <p:txBody>
          <a:bodyPr wrap="square">
            <a:spAutoFit/>
          </a:bodyPr>
          <a:lstStyle/>
          <a:p>
            <a:pPr algn="ctr">
              <a:spcBef>
                <a:spcPts val="1200"/>
              </a:spcBef>
            </a:pPr>
            <a:r>
              <a:rPr lang="en-GB" sz="3000" b="1" dirty="0">
                <a:solidFill>
                  <a:srgbClr val="EB8B2D"/>
                </a:solidFill>
                <a:latin typeface="Comic Sans MS" panose="030F0702030302020204" pitchFamily="66" charset="0"/>
              </a:rPr>
              <a:t>Other clever camel adaptations</a:t>
            </a:r>
          </a:p>
        </p:txBody>
      </p:sp>
    </p:spTree>
    <p:extLst>
      <p:ext uri="{BB962C8B-B14F-4D97-AF65-F5344CB8AC3E}">
        <p14:creationId xmlns:p14="http://schemas.microsoft.com/office/powerpoint/2010/main" val="3429815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38453AD-DAD6-8546-BE27-943D0827E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819" t="22068" r="9539" b="4796"/>
          <a:stretch/>
        </p:blipFill>
        <p:spPr>
          <a:xfrm flipH="1">
            <a:off x="1208909" y="1566544"/>
            <a:ext cx="5547491" cy="3775484"/>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49C43599-9E18-4CD4-9749-4EDF2121AAC6}"/>
              </a:ext>
            </a:extLst>
          </p:cNvPr>
          <p:cNvSpPr txBox="1"/>
          <p:nvPr/>
        </p:nvSpPr>
        <p:spPr>
          <a:xfrm>
            <a:off x="7255712" y="1574800"/>
            <a:ext cx="3736138" cy="3752652"/>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All these features come from chance mutations in their DNA. </a:t>
            </a:r>
          </a:p>
          <a:p>
            <a:pPr>
              <a:spcBef>
                <a:spcPts val="1200"/>
              </a:spcBef>
            </a:pPr>
            <a:r>
              <a:rPr lang="en-GB" sz="2000" dirty="0">
                <a:solidFill>
                  <a:schemeClr val="tx1">
                    <a:lumMod val="95000"/>
                    <a:lumOff val="5000"/>
                  </a:schemeClr>
                </a:solidFill>
                <a:latin typeface="Comic Sans MS" panose="030F0702030302020204" pitchFamily="66" charset="0"/>
              </a:rPr>
              <a:t>These mutations have been inherited as they help the camel survive in this harsh environment. </a:t>
            </a:r>
          </a:p>
          <a:p>
            <a:pPr>
              <a:spcBef>
                <a:spcPts val="1200"/>
              </a:spcBef>
            </a:pPr>
            <a:r>
              <a:rPr lang="en-GB" sz="2000" dirty="0">
                <a:solidFill>
                  <a:schemeClr val="tx1">
                    <a:lumMod val="95000"/>
                    <a:lumOff val="5000"/>
                  </a:schemeClr>
                </a:solidFill>
                <a:latin typeface="Comic Sans MS" panose="030F0702030302020204" pitchFamily="66" charset="0"/>
              </a:rPr>
              <a:t>These changes happened over a long time. Evolution has meant that the camels we see today are very different from</a:t>
            </a:r>
          </a:p>
          <a:p>
            <a:r>
              <a:rPr lang="en-GB" sz="2000" dirty="0">
                <a:solidFill>
                  <a:schemeClr val="tx1">
                    <a:lumMod val="95000"/>
                    <a:lumOff val="5000"/>
                  </a:schemeClr>
                </a:solidFill>
                <a:latin typeface="Comic Sans MS" panose="030F0702030302020204" pitchFamily="66" charset="0"/>
              </a:rPr>
              <a:t>their ancestors.</a:t>
            </a:r>
          </a:p>
        </p:txBody>
      </p:sp>
    </p:spTree>
    <p:extLst>
      <p:ext uri="{BB962C8B-B14F-4D97-AF65-F5344CB8AC3E}">
        <p14:creationId xmlns:p14="http://schemas.microsoft.com/office/powerpoint/2010/main" val="294512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F15B7EE-6420-9A42-81D3-A0E6C6D45F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70" t="14301" r="85" b="1058"/>
          <a:stretch/>
        </p:blipFill>
        <p:spPr>
          <a:xfrm flipH="1">
            <a:off x="1205330" y="2384425"/>
            <a:ext cx="5863606" cy="3434010"/>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6" name="TextBox 15">
            <a:extLst>
              <a:ext uri="{FF2B5EF4-FFF2-40B4-BE49-F238E27FC236}">
                <a16:creationId xmlns:a16="http://schemas.microsoft.com/office/drawing/2014/main" id="{99E02C48-CB72-4DA8-AAE9-7A413AF20FEE}"/>
              </a:ext>
            </a:extLst>
          </p:cNvPr>
          <p:cNvSpPr txBox="1"/>
          <p:nvPr/>
        </p:nvSpPr>
        <p:spPr>
          <a:xfrm>
            <a:off x="1205331" y="1411385"/>
            <a:ext cx="7580651" cy="384721"/>
          </a:xfrm>
          <a:prstGeom prst="rect">
            <a:avLst/>
          </a:prstGeom>
          <a:noFill/>
        </p:spPr>
        <p:txBody>
          <a:bodyPr wrap="square" lIns="0" tIns="0" rIns="0" bIns="0" rtlCol="0">
            <a:noAutofit/>
          </a:bodyPr>
          <a:lstStyle/>
          <a:p>
            <a:pPr>
              <a:spcBef>
                <a:spcPts val="600"/>
              </a:spcBef>
            </a:pPr>
            <a:r>
              <a:rPr lang="en-GB" sz="2000" b="1" dirty="0">
                <a:solidFill>
                  <a:srgbClr val="EB8B2D"/>
                </a:solidFill>
                <a:latin typeface="Comic Sans MS" panose="030F0702030302020204" pitchFamily="66" charset="0"/>
              </a:rPr>
              <a:t>The Arctic Circle is very cold.</a:t>
            </a:r>
          </a:p>
          <a:p>
            <a:pPr>
              <a:spcBef>
                <a:spcPts val="600"/>
              </a:spcBef>
            </a:pPr>
            <a:r>
              <a:rPr lang="en-GB" sz="2000" b="1" dirty="0">
                <a:solidFill>
                  <a:schemeClr val="tx1">
                    <a:lumMod val="95000"/>
                    <a:lumOff val="5000"/>
                  </a:schemeClr>
                </a:solidFill>
                <a:latin typeface="Comic Sans MS" panose="030F0702030302020204" pitchFamily="66" charset="0"/>
              </a:rPr>
              <a:t>Can we think of an animal that lives in the Arctic Circle?</a:t>
            </a:r>
          </a:p>
        </p:txBody>
      </p:sp>
      <p:sp>
        <p:nvSpPr>
          <p:cNvPr id="17" name="TextBox 16">
            <a:extLst>
              <a:ext uri="{FF2B5EF4-FFF2-40B4-BE49-F238E27FC236}">
                <a16:creationId xmlns:a16="http://schemas.microsoft.com/office/drawing/2014/main" id="{B723052E-E9A7-4250-8CD2-6D0EAC7A3065}"/>
              </a:ext>
            </a:extLst>
          </p:cNvPr>
          <p:cNvSpPr txBox="1"/>
          <p:nvPr/>
        </p:nvSpPr>
        <p:spPr>
          <a:xfrm>
            <a:off x="7697169" y="2384425"/>
            <a:ext cx="3081668" cy="3434010"/>
          </a:xfrm>
          <a:prstGeom prst="rect">
            <a:avLst/>
          </a:prstGeom>
          <a:noFill/>
        </p:spPr>
        <p:txBody>
          <a:bodyPr wrap="square" lIns="0" tIns="0" rIns="0" bIns="0" rtlCol="0" anchor="ctr" anchorCtr="0">
            <a:noAutofit/>
          </a:bodyPr>
          <a:lstStyle/>
          <a:p>
            <a:pPr>
              <a:spcBef>
                <a:spcPts val="1800"/>
              </a:spcBef>
            </a:pPr>
            <a:r>
              <a:rPr lang="en-GB" sz="2000" b="1" dirty="0">
                <a:solidFill>
                  <a:srgbClr val="EB8B2D"/>
                </a:solidFill>
                <a:latin typeface="Comic Sans MS" panose="030F0702030302020204" pitchFamily="66" charset="0"/>
              </a:rPr>
              <a:t>The polar bear.</a:t>
            </a:r>
          </a:p>
          <a:p>
            <a:pPr>
              <a:spcBef>
                <a:spcPts val="1200"/>
              </a:spcBef>
            </a:pPr>
            <a:r>
              <a:rPr lang="en-GB" sz="2000" dirty="0">
                <a:solidFill>
                  <a:schemeClr val="tx1">
                    <a:lumMod val="95000"/>
                    <a:lumOff val="5000"/>
                  </a:schemeClr>
                </a:solidFill>
                <a:latin typeface="Comic Sans MS" panose="030F0702030302020204" pitchFamily="66" charset="0"/>
              </a:rPr>
              <a:t>Who remembers the story of how the brown bear evolved into the polar bear?</a:t>
            </a:r>
          </a:p>
          <a:p>
            <a:pPr>
              <a:spcBef>
                <a:spcPts val="1200"/>
              </a:spcBef>
            </a:pPr>
            <a:r>
              <a:rPr lang="en-GB" sz="2000" dirty="0">
                <a:solidFill>
                  <a:schemeClr val="tx1">
                    <a:lumMod val="95000"/>
                    <a:lumOff val="5000"/>
                  </a:schemeClr>
                </a:solidFill>
                <a:latin typeface="Comic Sans MS" panose="030F0702030302020204" pitchFamily="66" charset="0"/>
              </a:rPr>
              <a:t>Let’s take a closer look at how well adapted the polar bear is to living in its cold, frozen habitat.</a:t>
            </a:r>
          </a:p>
        </p:txBody>
      </p:sp>
      <p:sp>
        <p:nvSpPr>
          <p:cNvPr id="7" name="TextBox 6">
            <a:extLst>
              <a:ext uri="{FF2B5EF4-FFF2-40B4-BE49-F238E27FC236}">
                <a16:creationId xmlns:a16="http://schemas.microsoft.com/office/drawing/2014/main" id="{17E4BCDC-5B74-4F0B-ABC0-7FCE17CFC79D}"/>
              </a:ext>
            </a:extLst>
          </p:cNvPr>
          <p:cNvSpPr txBox="1"/>
          <p:nvPr/>
        </p:nvSpPr>
        <p:spPr>
          <a:xfrm>
            <a:off x="1" y="775799"/>
            <a:ext cx="12192000" cy="553998"/>
          </a:xfrm>
          <a:prstGeom prst="rect">
            <a:avLst/>
          </a:prstGeom>
          <a:noFill/>
        </p:spPr>
        <p:txBody>
          <a:bodyPr wrap="square">
            <a:spAutoFit/>
          </a:bodyPr>
          <a:lstStyle/>
          <a:p>
            <a:pPr algn="ctr">
              <a:spcBef>
                <a:spcPts val="1200"/>
              </a:spcBef>
            </a:pPr>
            <a:r>
              <a:rPr lang="en-GB" sz="3000" b="1" dirty="0">
                <a:solidFill>
                  <a:srgbClr val="EB8B2D"/>
                </a:solidFill>
                <a:latin typeface="Comic Sans MS" panose="030F0702030302020204" pitchFamily="66" charset="0"/>
              </a:rPr>
              <a:t>Brilliant polar bear adaptations</a:t>
            </a:r>
          </a:p>
        </p:txBody>
      </p:sp>
    </p:spTree>
    <p:extLst>
      <p:ext uri="{BB962C8B-B14F-4D97-AF65-F5344CB8AC3E}">
        <p14:creationId xmlns:p14="http://schemas.microsoft.com/office/powerpoint/2010/main" val="67274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1" presetClass="entr" presetSubtype="0" fill="hold"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49C43599-9E18-4CD4-9749-4EDF2121AAC6}"/>
              </a:ext>
            </a:extLst>
          </p:cNvPr>
          <p:cNvSpPr txBox="1"/>
          <p:nvPr/>
        </p:nvSpPr>
        <p:spPr>
          <a:xfrm>
            <a:off x="6959605" y="1559579"/>
            <a:ext cx="4053386" cy="3777596"/>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The polar bear has very thick fur. </a:t>
            </a:r>
          </a:p>
          <a:p>
            <a:pPr>
              <a:spcBef>
                <a:spcPts val="1200"/>
              </a:spcBef>
            </a:pPr>
            <a:r>
              <a:rPr lang="en-GB" sz="2000" dirty="0">
                <a:solidFill>
                  <a:schemeClr val="tx1">
                    <a:lumMod val="95000"/>
                    <a:lumOff val="5000"/>
                  </a:schemeClr>
                </a:solidFill>
                <a:latin typeface="Comic Sans MS" panose="030F0702030302020204" pitchFamily="66" charset="0"/>
              </a:rPr>
              <a:t>How does this adaptation help?</a:t>
            </a:r>
          </a:p>
          <a:p>
            <a:pPr>
              <a:spcBef>
                <a:spcPts val="1200"/>
              </a:spcBef>
            </a:pPr>
            <a:r>
              <a:rPr lang="en-GB" sz="2000" dirty="0">
                <a:solidFill>
                  <a:schemeClr val="tx1">
                    <a:lumMod val="95000"/>
                    <a:lumOff val="5000"/>
                  </a:schemeClr>
                </a:solidFill>
                <a:latin typeface="Comic Sans MS" panose="030F0702030302020204" pitchFamily="66" charset="0"/>
              </a:rPr>
              <a:t>The polar bear’s thick fur keeps the polar bear warm.</a:t>
            </a:r>
          </a:p>
          <a:p>
            <a:pPr>
              <a:spcBef>
                <a:spcPts val="1200"/>
              </a:spcBef>
            </a:pPr>
            <a:r>
              <a:rPr lang="en-GB" sz="2000" dirty="0">
                <a:solidFill>
                  <a:schemeClr val="tx1">
                    <a:lumMod val="95000"/>
                    <a:lumOff val="5000"/>
                  </a:schemeClr>
                </a:solidFill>
                <a:latin typeface="Comic Sans MS" panose="030F0702030302020204" pitchFamily="66" charset="0"/>
              </a:rPr>
              <a:t>The polar bear’s fur is white.</a:t>
            </a:r>
          </a:p>
          <a:p>
            <a:pPr>
              <a:spcBef>
                <a:spcPts val="1200"/>
              </a:spcBef>
            </a:pPr>
            <a:r>
              <a:rPr lang="en-GB" sz="2000" dirty="0">
                <a:solidFill>
                  <a:schemeClr val="tx1">
                    <a:lumMod val="95000"/>
                    <a:lumOff val="5000"/>
                  </a:schemeClr>
                </a:solidFill>
                <a:latin typeface="Comic Sans MS" panose="030F0702030302020204" pitchFamily="66" charset="0"/>
              </a:rPr>
              <a:t>How does this adaptation help?</a:t>
            </a:r>
          </a:p>
          <a:p>
            <a:pPr>
              <a:spcBef>
                <a:spcPts val="1200"/>
              </a:spcBef>
            </a:pPr>
            <a:r>
              <a:rPr lang="en-GB" sz="2000" dirty="0">
                <a:solidFill>
                  <a:schemeClr val="tx1">
                    <a:lumMod val="95000"/>
                    <a:lumOff val="5000"/>
                  </a:schemeClr>
                </a:solidFill>
                <a:latin typeface="Comic Sans MS" panose="030F0702030302020204" pitchFamily="66" charset="0"/>
              </a:rPr>
              <a:t>The polar bear’s white fur provides camouflage, which helps it hunt.</a:t>
            </a:r>
          </a:p>
        </p:txBody>
      </p:sp>
      <p:pic>
        <p:nvPicPr>
          <p:cNvPr id="7" name="Picture 6">
            <a:extLst>
              <a:ext uri="{FF2B5EF4-FFF2-40B4-BE49-F238E27FC236}">
                <a16:creationId xmlns:a16="http://schemas.microsoft.com/office/drawing/2014/main" id="{B79E23F9-7C08-6B46-AE30-A14668FFA4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500" t="12325" r="5353" b="-100"/>
          <a:stretch/>
        </p:blipFill>
        <p:spPr>
          <a:xfrm>
            <a:off x="1207727" y="1563436"/>
            <a:ext cx="5298544" cy="3778035"/>
          </a:xfrm>
          <a:prstGeom prst="rect">
            <a:avLst/>
          </a:prstGeom>
        </p:spPr>
      </p:pic>
    </p:spTree>
    <p:extLst>
      <p:ext uri="{BB962C8B-B14F-4D97-AF65-F5344CB8AC3E}">
        <p14:creationId xmlns:p14="http://schemas.microsoft.com/office/powerpoint/2010/main" val="27151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4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16067</TotalTime>
  <Words>2129</Words>
  <Application>Microsoft Macintosh PowerPoint</Application>
  <PresentationFormat>Widescreen</PresentationFormat>
  <Paragraphs>202</Paragraphs>
  <Slides>31</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eleri stedman</cp:lastModifiedBy>
  <cp:revision>721</cp:revision>
  <dcterms:created xsi:type="dcterms:W3CDTF">2021-01-11T17:47:06Z</dcterms:created>
  <dcterms:modified xsi:type="dcterms:W3CDTF">2022-06-06T11:44:02Z</dcterms:modified>
</cp:coreProperties>
</file>