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262" r:id="rId3"/>
    <p:sldId id="268" r:id="rId4"/>
    <p:sldId id="294" r:id="rId5"/>
    <p:sldId id="295" r:id="rId6"/>
    <p:sldId id="297" r:id="rId7"/>
    <p:sldId id="299" r:id="rId8"/>
    <p:sldId id="300" r:id="rId9"/>
    <p:sldId id="301" r:id="rId10"/>
    <p:sldId id="302" r:id="rId11"/>
    <p:sldId id="303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3" orient="horz" pos="3589" userDrawn="1">
          <p15:clr>
            <a:srgbClr val="A4A3A4"/>
          </p15:clr>
        </p15:guide>
        <p15:guide id="4" pos="4452" userDrawn="1">
          <p15:clr>
            <a:srgbClr val="A4A3A4"/>
          </p15:clr>
        </p15:guide>
        <p15:guide id="5" pos="6879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pos="3840" userDrawn="1">
          <p15:clr>
            <a:srgbClr val="A4A3A4"/>
          </p15:clr>
        </p15:guide>
        <p15:guide id="12" orient="horz" pos="5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755C"/>
    <a:srgbClr val="DB2A46"/>
    <a:srgbClr val="DB2A6F"/>
    <a:srgbClr val="EB8B2D"/>
    <a:srgbClr val="EA5B0C"/>
    <a:srgbClr val="F8C623"/>
    <a:srgbClr val="272626"/>
    <a:srgbClr val="F9B233"/>
    <a:srgbClr val="951B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419" autoAdjust="0"/>
    <p:restoredTop sz="94700"/>
  </p:normalViewPr>
  <p:slideViewPr>
    <p:cSldViewPr snapToGrid="0" snapToObjects="1">
      <p:cViewPr varScale="1">
        <p:scale>
          <a:sx n="75" d="100"/>
          <a:sy n="75" d="100"/>
        </p:scale>
        <p:origin x="53" y="216"/>
      </p:cViewPr>
      <p:guideLst>
        <p:guide orient="horz" pos="731"/>
        <p:guide orient="horz" pos="3589"/>
        <p:guide pos="4452"/>
        <p:guide pos="6879"/>
        <p:guide pos="801"/>
        <p:guide pos="3840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223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69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04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07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09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628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61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304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07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102056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90B29-DF11-5343-849F-ECECBFF496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6D4663-C96D-584F-9361-A77375285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AD517-602C-5443-8728-519884F3E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966DE-F8B2-D645-A029-4FBADDAE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35CB8-9B48-2C49-AE33-43E38A5F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93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0C64C-8396-6C4C-9117-2AD30A8D3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F340E6-E1F3-2647-AE01-8A5AA6D19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38598-20E8-8245-944A-15BED0E3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89282-C93F-5F43-93F0-9B7F04D2F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D8AB9-5F8A-854C-A62D-200B24924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69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BA4F5-C161-F14B-B3EE-81D8A3BFB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A59B0-717F-8446-9BA9-CEEC581AD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091F6-44B3-074C-BFAD-89BEA1479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16843-385B-E144-8243-5C5483AA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C2E1F-C389-914B-B143-8440BB37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02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68ECA-3765-264D-9406-1D1FDD4BA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D6DE7-77A3-684E-931F-65E7357E7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DEA75D-8912-8E4E-B49D-6EB2102A9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C7D62-48D8-F44D-A271-10F809580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41089-A419-3749-9FD5-3420277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9C16F-0140-C243-A04B-FC7AFD39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25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14B70-10C6-DB41-80BE-9345A54F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DB7D-1931-834E-AE38-D2EDBFD74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9D56A6-DD3D-7540-8FCE-FF3BAA6E4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6B2F9-8020-1B42-94CA-088F721F93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3FA17B-76D6-9543-80B6-0B7F4ADA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C95EE1-EA1C-454B-929C-2780EC350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A5A4D2-21A4-8C40-929E-1FE08B4A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117140-812A-9C48-97FF-6370ED217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42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1C32D-D8C9-2C4A-9FC1-B2D00A1B7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18B9EA-F770-8541-876A-A5BC6517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C3D448-EB1F-724E-AB9B-61B4096D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6FF476-A20C-6D48-B4DD-761220DB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5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7B5400-0B95-F743-9B89-8A2BE6FB4D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7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64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A6D65-97DC-D248-ADB8-84F0FAF75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5C440-C231-2044-82A7-3509BAC8A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9CFD89-AC40-9A40-8347-A7933E0A1C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258129-10C4-D14F-BAC0-8587DD7A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6C23F-E1CD-554F-B774-06821C7A6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89D7D-FAC4-124B-9857-B5B36B2E7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2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2056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1A507-5EBA-B949-9191-C7FC88803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C71AFD-EADA-7F47-A44F-923C60B66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E26A2-28EC-6948-AA76-912F45B03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9D8195-5918-B947-BC5B-92EBEE849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E541E2-FF71-3F4E-855D-784266FD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0E361-5E2B-2044-9280-88AF4A37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52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2C424-A7B9-0D4C-8F39-0CEAC219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DF9514-B3BB-6444-BF49-FCB1E2F78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A64C5-C65D-B640-A148-F40235666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E1027-53C7-4A42-8CAE-89F11C502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7241E-851A-4749-8F4C-D5B6C0209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36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4EC05E-D0D3-D145-9DC5-E76B662900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57B45F-8744-3C42-AF5C-FA3E0C484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F8AB6-DBEE-5B42-A20F-9A51499A7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BE7C7-FFF2-EF40-936B-DF3491E5D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832A7-7A38-A549-83D5-12013A005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83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00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6151" y="4988725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73772" y="501257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0844" y="5028482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D1859ED-9036-414A-A188-5FFF17C29E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7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7D9AEFB3-9AD2-2E44-932A-63A7A96385D6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12C18A-0915-074D-B2A5-D3A3DE65C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B221DC-9DE9-7741-9922-379AEECA4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11867-63C5-CC4F-A5F3-640F71B546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664B-B604-754D-A480-59B5500F1CE9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905B4-E592-E94A-9FF0-C17AF850D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41F87-9ECB-F94C-8C76-3E259075DD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5C991-4A81-F849-AAE3-85E5D0A470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FB1483B-96D6-F54F-BC69-C2D80C33BA95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D27D70C-636C-F340-997F-E66201BE6E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F3D12C8-9631-B441-8B9F-F350ED6D0A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8F49545-6D51-5340-B11A-7D9652B1D25C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A51FD4-321F-F84B-860B-A41183B7DCC1}"/>
              </a:ext>
            </a:extLst>
          </p:cNvPr>
          <p:cNvSpPr/>
          <p:nvPr/>
        </p:nvSpPr>
        <p:spPr>
          <a:xfrm>
            <a:off x="0" y="2358189"/>
            <a:ext cx="12192000" cy="3272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6AD6203-0C19-FF4B-B57B-1CA7E1DA5747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230063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4: </a:t>
            </a:r>
            <a:r>
              <a:rPr lang="en-US" sz="32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Make a Knowledge </a:t>
            </a:r>
            <a:r>
              <a:rPr lang="en-US" sz="3200" b="1" dirty="0" err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Organiser</a:t>
            </a:r>
            <a:r>
              <a:rPr lang="en-US" sz="32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and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  Create a Leaflet</a:t>
            </a:r>
            <a:r>
              <a:rPr lang="en-US" sz="32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on the Solar System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39DB8BD-A6F6-6549-B848-93A84DC891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55" b="29894"/>
          <a:stretch/>
        </p:blipFill>
        <p:spPr>
          <a:xfrm>
            <a:off x="0" y="2468254"/>
            <a:ext cx="12192000" cy="305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90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34751A-F61C-4D76-9923-CE55EE174214}"/>
              </a:ext>
            </a:extLst>
          </p:cNvPr>
          <p:cNvSpPr txBox="1"/>
          <p:nvPr/>
        </p:nvSpPr>
        <p:spPr>
          <a:xfrm>
            <a:off x="1535098" y="1907092"/>
            <a:ext cx="5788109" cy="21698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  <a:buClr>
                <a:srgbClr val="EB8B2D"/>
              </a:buClr>
            </a:pPr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Consider: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marL="342900" indent="-342900">
              <a:spcBef>
                <a:spcPts val="1800"/>
              </a:spcBef>
              <a:buClr>
                <a:srgbClr val="FF755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title</a:t>
            </a:r>
          </a:p>
          <a:p>
            <a:pPr marL="342900" indent="-342900">
              <a:spcBef>
                <a:spcPts val="1800"/>
              </a:spcBef>
              <a:buClr>
                <a:srgbClr val="FF755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Any sub-headings</a:t>
            </a:r>
          </a:p>
          <a:p>
            <a:pPr marL="342900" indent="-342900">
              <a:spcBef>
                <a:spcPts val="1800"/>
              </a:spcBef>
              <a:buClr>
                <a:srgbClr val="FF755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organisational device to be used.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7D089A-19D1-7744-A465-E2DDD469D435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My Leaflet on the Solar System</a:t>
            </a:r>
          </a:p>
        </p:txBody>
      </p:sp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66E3137A-8AEC-9C48-AFE4-BBFA8E032F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7354" y="2762434"/>
            <a:ext cx="236883" cy="222078"/>
          </a:xfrm>
          <a:prstGeom prst="rect">
            <a:avLst/>
          </a:prstGeom>
        </p:spPr>
      </p:pic>
      <p:pic>
        <p:nvPicPr>
          <p:cNvPr id="35" name="Picture 34" descr="Icon&#10;&#10;Description automatically generated with medium confidence">
            <a:extLst>
              <a:ext uri="{FF2B5EF4-FFF2-40B4-BE49-F238E27FC236}">
                <a16:creationId xmlns:a16="http://schemas.microsoft.com/office/drawing/2014/main" id="{B4253845-7C64-2D42-9E48-627A8F8E88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6887" y="2772071"/>
            <a:ext cx="518182" cy="518182"/>
          </a:xfrm>
          <a:prstGeom prst="rect">
            <a:avLst/>
          </a:prstGeom>
        </p:spPr>
      </p:pic>
      <p:pic>
        <p:nvPicPr>
          <p:cNvPr id="37" name="Picture 36" descr="Shape, circle&#10;&#10;Description automatically generated with medium confidence">
            <a:extLst>
              <a:ext uri="{FF2B5EF4-FFF2-40B4-BE49-F238E27FC236}">
                <a16:creationId xmlns:a16="http://schemas.microsoft.com/office/drawing/2014/main" id="{27798F3A-A4FF-4841-B577-585F930E45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1082" y="3123602"/>
            <a:ext cx="592208" cy="592208"/>
          </a:xfrm>
          <a:prstGeom prst="rect">
            <a:avLst/>
          </a:prstGeom>
        </p:spPr>
      </p:pic>
      <p:pic>
        <p:nvPicPr>
          <p:cNvPr id="39" name="Picture 38" descr="A picture containing transport, aircraft, balloon&#10;&#10;Description automatically generated">
            <a:extLst>
              <a:ext uri="{FF2B5EF4-FFF2-40B4-BE49-F238E27FC236}">
                <a16:creationId xmlns:a16="http://schemas.microsoft.com/office/drawing/2014/main" id="{072C0C43-80B3-DC4E-9CF2-8BB46E499C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6086" y="4498025"/>
            <a:ext cx="977143" cy="977143"/>
          </a:xfrm>
          <a:prstGeom prst="rect">
            <a:avLst/>
          </a:prstGeom>
        </p:spPr>
      </p:pic>
      <p:pic>
        <p:nvPicPr>
          <p:cNvPr id="41" name="Picture 40" descr="A picture containing icon&#10;&#10;Description automatically generated">
            <a:extLst>
              <a:ext uri="{FF2B5EF4-FFF2-40B4-BE49-F238E27FC236}">
                <a16:creationId xmlns:a16="http://schemas.microsoft.com/office/drawing/2014/main" id="{5F76F536-8F8D-9044-9978-2070A095A2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6337" y="5089972"/>
            <a:ext cx="444156" cy="44415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65F036A-9F25-A540-B088-248DE20103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7544" y="4912115"/>
            <a:ext cx="518182" cy="518182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F1BA91E0-F690-E34C-8ED0-D5D301F485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3054" y="5326207"/>
            <a:ext cx="473766" cy="473766"/>
          </a:xfrm>
          <a:prstGeom prst="rect">
            <a:avLst/>
          </a:prstGeom>
        </p:spPr>
      </p:pic>
      <p:pic>
        <p:nvPicPr>
          <p:cNvPr id="47" name="Picture 46" descr="A picture containing disk brake, transport, wheel&#10;&#10;Description automatically generated">
            <a:extLst>
              <a:ext uri="{FF2B5EF4-FFF2-40B4-BE49-F238E27FC236}">
                <a16:creationId xmlns:a16="http://schemas.microsoft.com/office/drawing/2014/main" id="{A7717D70-B3D7-F448-BB5A-4993D2BECC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30280" y="5296128"/>
            <a:ext cx="207273" cy="207273"/>
          </a:xfrm>
          <a:prstGeom prst="rect">
            <a:avLst/>
          </a:prstGeom>
        </p:spPr>
      </p:pic>
      <p:pic>
        <p:nvPicPr>
          <p:cNvPr id="49" name="Picture 48" descr="A picture containing tableware, dishware&#10;&#10;Description automatically generated">
            <a:extLst>
              <a:ext uri="{FF2B5EF4-FFF2-40B4-BE49-F238E27FC236}">
                <a16:creationId xmlns:a16="http://schemas.microsoft.com/office/drawing/2014/main" id="{2A999973-AD7F-7949-B947-4D0C97B975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44420" y="3817868"/>
            <a:ext cx="1909871" cy="79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01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5167BBEE-53FB-8A47-845F-476559644863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AB52BA8-BE81-FD41-A839-4F6F60FDC7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0EA280B-32EF-FB48-AF59-8B3C008F7890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Earth and Space – Lesson 4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222CB70-F9C5-C34E-A635-6191BCEB2400}"/>
              </a:ext>
            </a:extLst>
          </p:cNvPr>
          <p:cNvSpPr txBox="1">
            <a:spLocks/>
          </p:cNvSpPr>
          <p:nvPr/>
        </p:nvSpPr>
        <p:spPr>
          <a:xfrm>
            <a:off x="0" y="510424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  <a:p>
            <a:pPr marL="0" indent="0" algn="ctr">
              <a:spcBef>
                <a:spcPts val="400"/>
              </a:spcBef>
              <a:buNone/>
            </a:pPr>
            <a:r>
              <a:rPr lang="en-US" sz="32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You are out of this world!</a:t>
            </a:r>
            <a:endParaRPr lang="en-GB" sz="32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BE9E074-D790-9245-8B5F-54ECAB4735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56" t="3179" r="28540" b="2755"/>
          <a:stretch/>
        </p:blipFill>
        <p:spPr>
          <a:xfrm>
            <a:off x="4131681" y="174547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59141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0335A08-EA2D-554E-A77D-BF676DA9B220}"/>
              </a:ext>
            </a:extLst>
          </p:cNvPr>
          <p:cNvSpPr txBox="1"/>
          <p:nvPr/>
        </p:nvSpPr>
        <p:spPr>
          <a:xfrm>
            <a:off x="504857" y="5928155"/>
            <a:ext cx="10781842" cy="442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en-GB" sz="1200" b="1" dirty="0">
                <a:solidFill>
                  <a:srgbClr val="FF75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FF755C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reporting and presenting findings from enquiries, including conclusions, causal relationships and explanations of and degree of trust</a:t>
            </a:r>
          </a:p>
          <a:p>
            <a:pPr lvl="0"/>
            <a:r>
              <a:rPr lang="en-GB" sz="1200" dirty="0">
                <a:solidFill>
                  <a:srgbClr val="FF755C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in results, in oral and written forms such as displays and other presentations.</a:t>
            </a:r>
            <a:endParaRPr lang="en-GB" sz="1200" dirty="0">
              <a:solidFill>
                <a:srgbClr val="FF755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GB" sz="1200" dirty="0">
              <a:solidFill>
                <a:srgbClr val="FF75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EE128FBA-16D0-3A42-A625-9FD8D2E5E80B}"/>
              </a:ext>
            </a:extLst>
          </p:cNvPr>
          <p:cNvSpPr txBox="1">
            <a:spLocks/>
          </p:cNvSpPr>
          <p:nvPr/>
        </p:nvSpPr>
        <p:spPr>
          <a:xfrm>
            <a:off x="0" y="78889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F755C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Earth and Space: Lesson 1</a:t>
            </a:r>
            <a:br>
              <a:rPr lang="en-US" sz="3000" b="1" dirty="0">
                <a:solidFill>
                  <a:srgbClr val="FF755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FF755C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B4CBD2-A76A-A54E-B877-E01D1D55F5C6}"/>
              </a:ext>
            </a:extLst>
          </p:cNvPr>
          <p:cNvSpPr txBox="1"/>
          <p:nvPr/>
        </p:nvSpPr>
        <p:spPr>
          <a:xfrm>
            <a:off x="6976533" y="2416162"/>
            <a:ext cx="3943880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Create a knowledge organiser about the solar system.</a:t>
            </a:r>
          </a:p>
          <a:p>
            <a:pPr>
              <a:spcBef>
                <a:spcPts val="15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Create a leaflet about the solar system.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457932-FEEF-864A-8962-D98FE894BD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66" t="19807" r="61621" b="37338"/>
          <a:stretch/>
        </p:blipFill>
        <p:spPr>
          <a:xfrm>
            <a:off x="1271587" y="2157669"/>
            <a:ext cx="5184775" cy="344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44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E5F92E8-0A86-4742-9214-CAD1219FB1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460365"/>
              </p:ext>
            </p:extLst>
          </p:nvPr>
        </p:nvGraphicFramePr>
        <p:xfrm>
          <a:off x="911224" y="1456666"/>
          <a:ext cx="10369550" cy="4470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46289">
                  <a:extLst>
                    <a:ext uri="{9D8B030D-6E8A-4147-A177-3AD203B41FA5}">
                      <a16:colId xmlns:a16="http://schemas.microsoft.com/office/drawing/2014/main" val="3281899160"/>
                    </a:ext>
                  </a:extLst>
                </a:gridCol>
                <a:gridCol w="2101531">
                  <a:extLst>
                    <a:ext uri="{9D8B030D-6E8A-4147-A177-3AD203B41FA5}">
                      <a16:colId xmlns:a16="http://schemas.microsoft.com/office/drawing/2014/main" val="4072479394"/>
                    </a:ext>
                  </a:extLst>
                </a:gridCol>
                <a:gridCol w="2098994">
                  <a:extLst>
                    <a:ext uri="{9D8B030D-6E8A-4147-A177-3AD203B41FA5}">
                      <a16:colId xmlns:a16="http://schemas.microsoft.com/office/drawing/2014/main" val="343772649"/>
                    </a:ext>
                  </a:extLst>
                </a:gridCol>
                <a:gridCol w="2085975">
                  <a:extLst>
                    <a:ext uri="{9D8B030D-6E8A-4147-A177-3AD203B41FA5}">
                      <a16:colId xmlns:a16="http://schemas.microsoft.com/office/drawing/2014/main" val="1056916813"/>
                    </a:ext>
                  </a:extLst>
                </a:gridCol>
                <a:gridCol w="2036761">
                  <a:extLst>
                    <a:ext uri="{9D8B030D-6E8A-4147-A177-3AD203B41FA5}">
                      <a16:colId xmlns:a16="http://schemas.microsoft.com/office/drawing/2014/main" val="1652792346"/>
                    </a:ext>
                  </a:extLst>
                </a:gridCol>
              </a:tblGrid>
              <a:tr h="1186522"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The Solar System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Earth’s Rotation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Day and Night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Cycle of the Moon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Shadows</a:t>
                      </a: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655438"/>
                  </a:ext>
                </a:extLst>
              </a:tr>
              <a:tr h="2519297"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678425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882EE36-2333-A243-92FA-1F82FE22E3F9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Earth and Space Knowledge Organiser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5AE8C0-7F1F-2C40-9782-79A56C25EF0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61105" y="1778640"/>
            <a:ext cx="1928230" cy="78882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2C46EF-6623-5643-B023-3CDA9133066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052163" y="1778640"/>
            <a:ext cx="1928230" cy="7888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30E21E-F1E3-2C4C-BC5E-7E754922856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143221" y="1778640"/>
            <a:ext cx="1928230" cy="7888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FCF77E-6563-4D49-8FA0-F7BBFA193EE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234279" y="1778640"/>
            <a:ext cx="1928230" cy="7888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80D4CC2-2D05-3F4C-A29A-DB64434B7BE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9325336" y="1778640"/>
            <a:ext cx="1928230" cy="78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59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E5F92E8-0A86-4742-9214-CAD1219FB1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162802"/>
              </p:ext>
            </p:extLst>
          </p:nvPr>
        </p:nvGraphicFramePr>
        <p:xfrm>
          <a:off x="911225" y="834189"/>
          <a:ext cx="10369550" cy="5028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1920">
                  <a:extLst>
                    <a:ext uri="{9D8B030D-6E8A-4147-A177-3AD203B41FA5}">
                      <a16:colId xmlns:a16="http://schemas.microsoft.com/office/drawing/2014/main" val="3281899160"/>
                    </a:ext>
                  </a:extLst>
                </a:gridCol>
                <a:gridCol w="2101908">
                  <a:extLst>
                    <a:ext uri="{9D8B030D-6E8A-4147-A177-3AD203B41FA5}">
                      <a16:colId xmlns:a16="http://schemas.microsoft.com/office/drawing/2014/main" val="4072479394"/>
                    </a:ext>
                  </a:extLst>
                </a:gridCol>
                <a:gridCol w="1963629">
                  <a:extLst>
                    <a:ext uri="{9D8B030D-6E8A-4147-A177-3AD203B41FA5}">
                      <a16:colId xmlns:a16="http://schemas.microsoft.com/office/drawing/2014/main" val="343772649"/>
                    </a:ext>
                  </a:extLst>
                </a:gridCol>
                <a:gridCol w="2164977">
                  <a:extLst>
                    <a:ext uri="{9D8B030D-6E8A-4147-A177-3AD203B41FA5}">
                      <a16:colId xmlns:a16="http://schemas.microsoft.com/office/drawing/2014/main" val="1056916813"/>
                    </a:ext>
                  </a:extLst>
                </a:gridCol>
                <a:gridCol w="2177116">
                  <a:extLst>
                    <a:ext uri="{9D8B030D-6E8A-4147-A177-3AD203B41FA5}">
                      <a16:colId xmlns:a16="http://schemas.microsoft.com/office/drawing/2014/main" val="1652792346"/>
                    </a:ext>
                  </a:extLst>
                </a:gridCol>
              </a:tblGrid>
              <a:tr h="834190"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The Solar System</a:t>
                      </a: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Earth’s Rotation</a:t>
                      </a: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Day and Night</a:t>
                      </a: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Cycle of the Moon</a:t>
                      </a: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Shadows</a:t>
                      </a: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655438"/>
                  </a:ext>
                </a:extLst>
              </a:tr>
              <a:tr h="4194311">
                <a:tc>
                  <a:txBody>
                    <a:bodyPr/>
                    <a:lstStyle/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Earth, sun and moon are spherical.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The sun is a star.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Earth is a planet.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Earth and other planets orbit the sun.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The moon is a satellite which orbits the earth.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The solar system is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very big!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Length of other planets’ orbits.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endParaRPr lang="en-GB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Earth takes 365¼ days to orbit the sun.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Leap years.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Earth’s orbit makes seasons.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Rotates towards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the East.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The sun appears to move around the Earth (but really the Earth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is moving).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endParaRPr lang="en-GB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Planet Earth rotates on its axis as it spins around the sun.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It takes Planet Earth 24 hours to complete one rotation.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Earth’s rotation makes day and night.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endParaRPr lang="en-GB" sz="14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l">
                        <a:spcBef>
                          <a:spcPts val="800"/>
                        </a:spcBef>
                      </a:pPr>
                      <a:endParaRPr lang="en-GB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New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Waxing crescent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First quarter half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Waxing gibbous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(3/4)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Full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Waning gibbous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(3/4)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Waning half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Waning crescent moon.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Length of lunar month.</a:t>
                      </a: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shadow is a dark area.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shadow is a two-dimensional silhouette.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shadow is a reverse projection of an object which is blocking light.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A shadows covers all of the three-dimensional behind an opaque object that is blocking light.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How do we make shadows.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Shadows move with the position of the sun.</a:t>
                      </a:r>
                    </a:p>
                    <a:p>
                      <a:pPr algn="l">
                        <a:spcBef>
                          <a:spcPts val="800"/>
                        </a:spcBef>
                      </a:pPr>
                      <a:r>
                        <a:rPr lang="en-GB" sz="14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Light cannot go through opaque objects.</a:t>
                      </a:r>
                      <a:endParaRPr lang="en-GB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83127" marR="83127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678425"/>
                  </a:ext>
                </a:extLst>
              </a:tr>
            </a:tbl>
          </a:graphicData>
        </a:graphic>
      </p:graphicFrame>
      <p:pic>
        <p:nvPicPr>
          <p:cNvPr id="12" name="Picture 11" descr="Shape, circle&#10;&#10;Description automatically generated">
            <a:extLst>
              <a:ext uri="{FF2B5EF4-FFF2-40B4-BE49-F238E27FC236}">
                <a16:creationId xmlns:a16="http://schemas.microsoft.com/office/drawing/2014/main" id="{2829F0E9-DE8F-E746-9E24-B25C8B93EC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858" b="24940"/>
          <a:stretch/>
        </p:blipFill>
        <p:spPr>
          <a:xfrm>
            <a:off x="7146946" y="1175656"/>
            <a:ext cx="1746818" cy="457201"/>
          </a:xfrm>
          <a:prstGeom prst="rect">
            <a:avLst/>
          </a:prstGeom>
        </p:spPr>
      </p:pic>
      <p:pic>
        <p:nvPicPr>
          <p:cNvPr id="15" name="Picture 14" descr="A picture containing text, gear&#10;&#10;Description automatically generated">
            <a:extLst>
              <a:ext uri="{FF2B5EF4-FFF2-40B4-BE49-F238E27FC236}">
                <a16:creationId xmlns:a16="http://schemas.microsoft.com/office/drawing/2014/main" id="{28A56601-51D5-6348-A182-6DC23AB863F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48" t="24001" r="3846" b="28238"/>
          <a:stretch/>
        </p:blipFill>
        <p:spPr>
          <a:xfrm>
            <a:off x="926804" y="1096070"/>
            <a:ext cx="1909371" cy="4844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244539-6425-1B47-A356-2E06A568B4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468" b="21725"/>
          <a:stretch/>
        </p:blipFill>
        <p:spPr>
          <a:xfrm>
            <a:off x="3047368" y="1150570"/>
            <a:ext cx="1727974" cy="465912"/>
          </a:xfrm>
          <a:prstGeom prst="rect">
            <a:avLst/>
          </a:prstGeom>
        </p:spPr>
      </p:pic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7F82F41-C687-C74F-A4BA-84925485E5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50" t="23148" r="5683" b="29561"/>
          <a:stretch/>
        </p:blipFill>
        <p:spPr>
          <a:xfrm>
            <a:off x="5146766" y="1162593"/>
            <a:ext cx="1613263" cy="4310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4448CDF-8859-3049-99B2-22DD9F7A2A7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9096" b="6145"/>
          <a:stretch/>
        </p:blipFill>
        <p:spPr>
          <a:xfrm>
            <a:off x="9314688" y="1132558"/>
            <a:ext cx="1760675" cy="47431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79608F4-D9CB-B14D-A8FF-188084BE1DA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2136"/>
          <a:stretch/>
        </p:blipFill>
        <p:spPr>
          <a:xfrm>
            <a:off x="10766581" y="836909"/>
            <a:ext cx="463296" cy="26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21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DDF63B47-7B02-4714-A77B-D9CB3F9B50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857374"/>
            <a:ext cx="5306694" cy="375807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79B0B28-E44C-44CE-97BE-FFB91A5AC17E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My Leaflet on the Solar System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6C6095-C0A3-4151-828C-A4F136B08753}"/>
              </a:ext>
            </a:extLst>
          </p:cNvPr>
          <p:cNvSpPr txBox="1"/>
          <p:nvPr/>
        </p:nvSpPr>
        <p:spPr>
          <a:xfrm>
            <a:off x="6988038" y="2936192"/>
            <a:ext cx="39475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Let’s recap the facts we have learned so far.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This will help us decide what to include in our leaflet.</a:t>
            </a:r>
          </a:p>
        </p:txBody>
      </p:sp>
    </p:spTree>
    <p:extLst>
      <p:ext uri="{BB962C8B-B14F-4D97-AF65-F5344CB8AC3E}">
        <p14:creationId xmlns:p14="http://schemas.microsoft.com/office/powerpoint/2010/main" val="639498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8A3318-BFFC-459A-8768-FD76BC1A5836}"/>
              </a:ext>
            </a:extLst>
          </p:cNvPr>
          <p:cNvSpPr/>
          <p:nvPr/>
        </p:nvSpPr>
        <p:spPr>
          <a:xfrm>
            <a:off x="7075736" y="1872788"/>
            <a:ext cx="3844677" cy="3721188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at the centre of our solar system?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FF755C"/>
                </a:solidFill>
                <a:latin typeface="Comic Sans MS" panose="030F0702030302020204" pitchFamily="66" charset="0"/>
              </a:rPr>
              <a:t>The sun.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we call the objects that travel around the sun?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FF755C"/>
                </a:solidFill>
                <a:latin typeface="Comic Sans MS" panose="030F0702030302020204" pitchFamily="66" charset="0"/>
              </a:rPr>
              <a:t>Planets.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19AB5E0-6407-4FBE-BE9B-7E0C79FD2ED1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My Leaflet on the Solar System</a:t>
            </a:r>
          </a:p>
        </p:txBody>
      </p:sp>
      <p:pic>
        <p:nvPicPr>
          <p:cNvPr id="12" name="Picture 11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017F78F6-DC66-FC48-B10A-4F1AD1531F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857374"/>
            <a:ext cx="5306694" cy="375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8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8A3318-BFFC-459A-8768-FD76BC1A5836}"/>
              </a:ext>
            </a:extLst>
          </p:cNvPr>
          <p:cNvSpPr/>
          <p:nvPr/>
        </p:nvSpPr>
        <p:spPr>
          <a:xfrm>
            <a:off x="7075734" y="1857374"/>
            <a:ext cx="3979155" cy="375807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we call the journey that all planets make around the sun?</a:t>
            </a:r>
          </a:p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FF755C"/>
                </a:solidFill>
                <a:latin typeface="Comic Sans MS" panose="030F0702030302020204" pitchFamily="66" charset="0"/>
              </a:rPr>
              <a:t>An orbit.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of the bodies that travels around the sun is not a planet. Who can remember what its name and what it is?</a:t>
            </a:r>
          </a:p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FF755C"/>
                </a:solidFill>
                <a:latin typeface="Comic Sans MS" panose="030F0702030302020204" pitchFamily="66" charset="0"/>
              </a:rPr>
              <a:t>Pluto. It is a dwarf planet.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8DA30AD-D000-421E-B48D-50D856070B4D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My Leaflet on the Solar System</a:t>
            </a:r>
          </a:p>
        </p:txBody>
      </p:sp>
      <p:pic>
        <p:nvPicPr>
          <p:cNvPr id="7" name="Picture 6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C0F8E944-AB7A-F741-AE74-EB78AE9E34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857374"/>
            <a:ext cx="5306694" cy="375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5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8A3318-BFFC-459A-8768-FD76BC1A5836}"/>
              </a:ext>
            </a:extLst>
          </p:cNvPr>
          <p:cNvSpPr/>
          <p:nvPr/>
        </p:nvSpPr>
        <p:spPr>
          <a:xfrm>
            <a:off x="7095611" y="1857374"/>
            <a:ext cx="3985688" cy="375807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remember all the planets in our solar system?</a:t>
            </a:r>
          </a:p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Mercury, Venus, Earth, Mars, Jupiter, Saturn, Uranus, Neptune.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long does it take Earth to orbit the sun?</a:t>
            </a:r>
          </a:p>
          <a:p>
            <a:pPr>
              <a:spcBef>
                <a:spcPts val="1200"/>
              </a:spcBef>
            </a:pPr>
            <a:r>
              <a:rPr lang="en-GB" sz="2100" b="1" dirty="0">
                <a:solidFill>
                  <a:srgbClr val="FF755C"/>
                </a:solidFill>
                <a:latin typeface="Comic Sans MS" panose="030F0702030302020204" pitchFamily="66" charset="0"/>
              </a:rPr>
              <a:t>365¼ days.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425161E-FA90-484E-AE22-8BA461E9DC3C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My Leaflet on the Solar System</a:t>
            </a:r>
          </a:p>
        </p:txBody>
      </p:sp>
      <p:pic>
        <p:nvPicPr>
          <p:cNvPr id="7" name="Picture 6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A58A4916-6D0B-3C41-BF26-B8C4AF84C4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857374"/>
            <a:ext cx="5306694" cy="375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4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B5D03E3-639A-5045-AEC6-7ABF8116C7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8A3318-BFFC-459A-8768-FD76BC1A5836}"/>
              </a:ext>
            </a:extLst>
          </p:cNvPr>
          <p:cNvSpPr/>
          <p:nvPr/>
        </p:nvSpPr>
        <p:spPr>
          <a:xfrm>
            <a:off x="7067550" y="1857374"/>
            <a:ext cx="3852862" cy="3758075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else can we remember?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3FE5618-9D55-4280-AAC9-CE8411465B37}"/>
              </a:ext>
            </a:extLst>
          </p:cNvPr>
          <p:cNvSpPr txBox="1">
            <a:spLocks/>
          </p:cNvSpPr>
          <p:nvPr/>
        </p:nvSpPr>
        <p:spPr>
          <a:xfrm>
            <a:off x="0" y="810313"/>
            <a:ext cx="12192000" cy="45701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FF755C"/>
                </a:solidFill>
                <a:latin typeface="Comic Sans MS" panose="030F0702030302020204" pitchFamily="66" charset="0"/>
              </a:rPr>
              <a:t>My Leaflet on the Solar System</a:t>
            </a:r>
          </a:p>
        </p:txBody>
      </p:sp>
      <p:pic>
        <p:nvPicPr>
          <p:cNvPr id="11" name="Picture 10" descr="A group of planets in space&#10;&#10;Description automatically generated with low confidence">
            <a:extLst>
              <a:ext uri="{FF2B5EF4-FFF2-40B4-BE49-F238E27FC236}">
                <a16:creationId xmlns:a16="http://schemas.microsoft.com/office/drawing/2014/main" id="{EDB93C53-C4D0-2A4E-A558-AEB6934A24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2" r="2946" b="860"/>
          <a:stretch/>
        </p:blipFill>
        <p:spPr>
          <a:xfrm>
            <a:off x="1271588" y="1857374"/>
            <a:ext cx="5306694" cy="375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1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3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5200</TotalTime>
  <Words>584</Words>
  <Application>Microsoft Office PowerPoint</Application>
  <PresentationFormat>Widescreen</PresentationFormat>
  <Paragraphs>108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230</cp:revision>
  <dcterms:created xsi:type="dcterms:W3CDTF">2021-01-11T17:47:06Z</dcterms:created>
  <dcterms:modified xsi:type="dcterms:W3CDTF">2022-08-17T12:05:33Z</dcterms:modified>
</cp:coreProperties>
</file>