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4"/>
  </p:notesMasterIdLst>
  <p:sldIdLst>
    <p:sldId id="279" r:id="rId3"/>
    <p:sldId id="335" r:id="rId4"/>
    <p:sldId id="309" r:id="rId5"/>
    <p:sldId id="350" r:id="rId6"/>
    <p:sldId id="351" r:id="rId7"/>
    <p:sldId id="310" r:id="rId8"/>
    <p:sldId id="352" r:id="rId9"/>
    <p:sldId id="317" r:id="rId10"/>
    <p:sldId id="353" r:id="rId11"/>
    <p:sldId id="361" r:id="rId12"/>
    <p:sldId id="362" r:id="rId13"/>
    <p:sldId id="359" r:id="rId14"/>
    <p:sldId id="354" r:id="rId15"/>
    <p:sldId id="347" r:id="rId16"/>
    <p:sldId id="355" r:id="rId17"/>
    <p:sldId id="356" r:id="rId18"/>
    <p:sldId id="357" r:id="rId19"/>
    <p:sldId id="358" r:id="rId20"/>
    <p:sldId id="349" r:id="rId21"/>
    <p:sldId id="348" r:id="rId22"/>
    <p:sldId id="32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11" pos="3885" userDrawn="1">
          <p15:clr>
            <a:srgbClr val="A4A3A4"/>
          </p15:clr>
        </p15:guide>
        <p15:guide id="15" orient="horz" pos="2908" userDrawn="1">
          <p15:clr>
            <a:srgbClr val="A4A3A4"/>
          </p15:clr>
        </p15:guide>
        <p15:guide id="16" pos="846" userDrawn="1">
          <p15:clr>
            <a:srgbClr val="A4A3A4"/>
          </p15:clr>
        </p15:guide>
        <p15:guide id="17" pos="6834" userDrawn="1">
          <p15:clr>
            <a:srgbClr val="A4A3A4"/>
          </p15:clr>
        </p15:guide>
        <p15:guide id="19" pos="4044" userDrawn="1">
          <p15:clr>
            <a:srgbClr val="A4A3A4"/>
          </p15:clr>
        </p15:guide>
        <p15:guide id="20" pos="3613" userDrawn="1">
          <p15:clr>
            <a:srgbClr val="A4A3A4"/>
          </p15:clr>
        </p15:guide>
        <p15:guide id="21" orient="horz" pos="70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9A6"/>
    <a:srgbClr val="D92229"/>
    <a:srgbClr val="39AB47"/>
    <a:srgbClr val="3692C4"/>
    <a:srgbClr val="D9222A"/>
    <a:srgbClr val="272626"/>
    <a:srgbClr val="3FAA4C"/>
    <a:srgbClr val="41AE62"/>
    <a:srgbClr val="C9D950"/>
    <a:srgbClr val="286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78" autoAdjust="0"/>
    <p:restoredTop sz="88045" autoAdjust="0"/>
  </p:normalViewPr>
  <p:slideViewPr>
    <p:cSldViewPr snapToGrid="0" snapToObjects="1">
      <p:cViewPr varScale="1">
        <p:scale>
          <a:sx n="85" d="100"/>
          <a:sy n="85" d="100"/>
        </p:scale>
        <p:origin x="720" y="184"/>
      </p:cViewPr>
      <p:guideLst>
        <p:guide orient="horz" pos="2160"/>
        <p:guide pos="3885"/>
        <p:guide orient="horz" pos="2908"/>
        <p:guide pos="846"/>
        <p:guide pos="6834"/>
        <p:guide pos="4044"/>
        <p:guide pos="3613"/>
        <p:guide orient="horz" pos="7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008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7008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533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0039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9251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6260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833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238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96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83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3134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267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416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525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204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69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6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8/16/22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helittlestorytellingcompany.co.uk/books/" TargetMode="External"/><Relationship Id="rId3" Type="http://schemas.openxmlformats.org/officeDocument/2006/relationships/hyperlink" Target="https://www.youtube.com/watch?v=Awnb-w2sspM&amp;t=1135" TargetMode="External"/><Relationship Id="rId7" Type="http://schemas.openxmlformats.org/officeDocument/2006/relationships/hyperlink" Target="https://insightandperspective.co.uk/primary-science-the-dna-detectives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home.oxfordowl.co.uk/blog/science-at-home-how-to-extract-dna-from-a-banana/" TargetMode="External"/><Relationship Id="rId5" Type="http://schemas.openxmlformats.org/officeDocument/2006/relationships/hyperlink" Target="https://learn.genetics.utah.edu/content/labs/extraction/" TargetMode="External"/><Relationship Id="rId4" Type="http://schemas.openxmlformats.org/officeDocument/2006/relationships/hyperlink" Target="https://www.youtube.com/watch?v=Awnb-w2sspM&amp;t=85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77D014A-525F-574B-9394-F73FC996FC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87CF2DD-9ABF-4F47-8507-A701B43D3A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6F3103EB-284E-B14F-A501-735DDEE7FBE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4DFA516-4317-5C47-99A1-FDCD66A66163}"/>
              </a:ext>
            </a:extLst>
          </p:cNvPr>
          <p:cNvSpPr txBox="1">
            <a:spLocks/>
          </p:cNvSpPr>
          <p:nvPr/>
        </p:nvSpPr>
        <p:spPr>
          <a:xfrm>
            <a:off x="10550872" y="6022650"/>
            <a:ext cx="1446686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D8D46733-A806-18F7-24CC-900BFCD3481E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15204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Evolution and Inheritance: Lesson 3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Conducting an experiment to extract DNA from fruit</a:t>
            </a:r>
            <a:endParaRPr lang="en-GB" sz="3200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B05BBF1-2A5F-D01F-7806-3A85E32B24ED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79ED3CB1-736F-F231-2999-DAFBFED790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7" b="5327"/>
          <a:stretch/>
        </p:blipFill>
        <p:spPr>
          <a:xfrm>
            <a:off x="6154891" y="1924031"/>
            <a:ext cx="6037110" cy="3597965"/>
          </a:xfrm>
          <a:prstGeom prst="rect">
            <a:avLst/>
          </a:prstGeom>
        </p:spPr>
      </p:pic>
      <p:pic>
        <p:nvPicPr>
          <p:cNvPr id="10" name="Picture 9" descr="A yellow banana with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5F221AA-D61B-A2B1-5896-74205B94C2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19794" flipH="1">
            <a:off x="200622" y="1964793"/>
            <a:ext cx="5581337" cy="36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person, wall, indoor, table&#10;&#10;Description automatically generated">
            <a:extLst>
              <a:ext uri="{FF2B5EF4-FFF2-40B4-BE49-F238E27FC236}">
                <a16:creationId xmlns:a16="http://schemas.microsoft.com/office/drawing/2014/main" id="{72AD2282-30FE-0143-A5E0-CA0B43E03C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42" t="13705" r="5133" b="8999"/>
          <a:stretch/>
        </p:blipFill>
        <p:spPr>
          <a:xfrm>
            <a:off x="3084087" y="1824072"/>
            <a:ext cx="1908563" cy="2257602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1A93D44D-678A-5447-A7E8-77CBD0034000}"/>
              </a:ext>
            </a:extLst>
          </p:cNvPr>
          <p:cNvSpPr txBox="1">
            <a:spLocks/>
          </p:cNvSpPr>
          <p:nvPr/>
        </p:nvSpPr>
        <p:spPr>
          <a:xfrm>
            <a:off x="7205018" y="4361338"/>
            <a:ext cx="1909012" cy="1518091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60"/>
              </a:lnSpc>
              <a:spcBef>
                <a:spcPts val="0"/>
              </a:spcBef>
              <a:buClr>
                <a:srgbClr val="2869A6"/>
              </a:buClr>
              <a:buNone/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</a:t>
            </a:r>
            <a:r>
              <a:rPr lang="en-GB" sz="17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arefully</a:t>
            </a: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, mash your fruit by squeezing it with your hands. Don’t bash the bag – it will break!</a:t>
            </a:r>
          </a:p>
          <a:p>
            <a:pPr marL="0" indent="0">
              <a:lnSpc>
                <a:spcPts val="1860"/>
              </a:lnSpc>
              <a:spcBef>
                <a:spcPts val="0"/>
              </a:spcBef>
              <a:buClr>
                <a:srgbClr val="2869A6"/>
              </a:buClr>
              <a:buNone/>
            </a:pPr>
            <a:endParaRPr lang="en-GB" sz="17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ED1E439-DC33-8646-A7CC-C2A2DAE7C798}"/>
              </a:ext>
            </a:extLst>
          </p:cNvPr>
          <p:cNvSpPr txBox="1">
            <a:spLocks/>
          </p:cNvSpPr>
          <p:nvPr/>
        </p:nvSpPr>
        <p:spPr>
          <a:xfrm>
            <a:off x="5071026" y="6294818"/>
            <a:ext cx="2948305" cy="1627492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GB" sz="21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EE0FED2-E125-A844-845A-0D041C1CE0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49" t="-365" r="6432" b="9984"/>
          <a:stretch/>
        </p:blipFill>
        <p:spPr>
          <a:xfrm rot="5400000">
            <a:off x="4970030" y="1997838"/>
            <a:ext cx="2257608" cy="1910076"/>
          </a:xfrm>
          <a:prstGeom prst="rect">
            <a:avLst/>
          </a:prstGeom>
        </p:spPr>
      </p:pic>
      <p:pic>
        <p:nvPicPr>
          <p:cNvPr id="5" name="Picture 4" descr="A picture containing person, indoor, gambling house, room&#10;&#10;Description automatically generated">
            <a:extLst>
              <a:ext uri="{FF2B5EF4-FFF2-40B4-BE49-F238E27FC236}">
                <a16:creationId xmlns:a16="http://schemas.microsoft.com/office/drawing/2014/main" id="{0487848E-FC2B-0C47-A1CE-C9FB214ECBD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64" t="16227" r="6112" b="6010"/>
          <a:stretch/>
        </p:blipFill>
        <p:spPr>
          <a:xfrm>
            <a:off x="7205018" y="1824072"/>
            <a:ext cx="1910069" cy="22576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D4813CB-0B64-4A75-A649-62F4933FFE60}"/>
              </a:ext>
            </a:extLst>
          </p:cNvPr>
          <p:cNvSpPr txBox="1"/>
          <p:nvPr/>
        </p:nvSpPr>
        <p:spPr>
          <a:xfrm>
            <a:off x="1019175" y="4361338"/>
            <a:ext cx="1756109" cy="5232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Clr>
                <a:srgbClr val="2869A6"/>
              </a:buClr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Peel your fruit – if it has any peel.</a:t>
            </a:r>
            <a:endParaRPr lang="en-GB" sz="17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07AC35-276A-487C-AC7E-3A4AFFADB449}"/>
              </a:ext>
            </a:extLst>
          </p:cNvPr>
          <p:cNvSpPr txBox="1"/>
          <p:nvPr/>
        </p:nvSpPr>
        <p:spPr>
          <a:xfrm>
            <a:off x="3084087" y="4361338"/>
            <a:ext cx="1909011" cy="12003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ts val="186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Cu</a:t>
            </a: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 up your fruit into small pieces using the knife.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98A27C-305D-44B6-8A13-82C2CB2ECEF4}"/>
              </a:ext>
            </a:extLst>
          </p:cNvPr>
          <p:cNvSpPr txBox="1"/>
          <p:nvPr/>
        </p:nvSpPr>
        <p:spPr>
          <a:xfrm>
            <a:off x="5143796" y="4361338"/>
            <a:ext cx="1625972" cy="73096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ts val="186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Place it into the bag and seal the bag.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65C526-950E-4FBC-8ABA-C6D3BB7C2E70}"/>
              </a:ext>
            </a:extLst>
          </p:cNvPr>
          <p:cNvSpPr txBox="1"/>
          <p:nvPr/>
        </p:nvSpPr>
        <p:spPr>
          <a:xfrm>
            <a:off x="9266233" y="4361338"/>
            <a:ext cx="1738651" cy="73096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ts val="1860"/>
              </a:lnSpc>
              <a:spcBef>
                <a:spcPts val="0"/>
              </a:spcBef>
              <a:buClr>
                <a:srgbClr val="2869A6"/>
              </a:buClr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Mash your fruit until there are no lumps!</a:t>
            </a:r>
          </a:p>
        </p:txBody>
      </p:sp>
      <p:pic>
        <p:nvPicPr>
          <p:cNvPr id="22" name="Picture 21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7CBD8C63-9595-49E1-BC4F-D99EB47F5B5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64" r="1225" b="6864"/>
          <a:stretch/>
        </p:blipFill>
        <p:spPr>
          <a:xfrm rot="5400000">
            <a:off x="9092131" y="1998174"/>
            <a:ext cx="2254796" cy="1906592"/>
          </a:xfrm>
          <a:prstGeom prst="rect">
            <a:avLst/>
          </a:prstGeom>
        </p:spPr>
      </p:pic>
      <p:sp>
        <p:nvSpPr>
          <p:cNvPr id="19" name="Subtitle 2">
            <a:extLst>
              <a:ext uri="{FF2B5EF4-FFF2-40B4-BE49-F238E27FC236}">
                <a16:creationId xmlns:a16="http://schemas.microsoft.com/office/drawing/2014/main" id="{821787F6-0B16-646C-461A-69AD83F7465B}"/>
              </a:ext>
            </a:extLst>
          </p:cNvPr>
          <p:cNvSpPr txBox="1">
            <a:spLocks/>
          </p:cNvSpPr>
          <p:nvPr/>
        </p:nvSpPr>
        <p:spPr>
          <a:xfrm>
            <a:off x="-69238" y="725038"/>
            <a:ext cx="12192000" cy="56216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Time to start our DNA extraction experiment!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BB7E77-AB17-3A46-D0B4-67E44B147D9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75" t="10968" r="19554" b="10545"/>
          <a:stretch/>
        </p:blipFill>
        <p:spPr>
          <a:xfrm rot="5400000">
            <a:off x="848909" y="1997776"/>
            <a:ext cx="2257736" cy="1910328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E6E3CDFC-1BF1-8C7C-35A4-0C903B521A55}"/>
              </a:ext>
            </a:extLst>
          </p:cNvPr>
          <p:cNvSpPr/>
          <p:nvPr/>
        </p:nvSpPr>
        <p:spPr>
          <a:xfrm>
            <a:off x="740768" y="155806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1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71A5FB5-AB63-37E7-B688-E3A679DEAEF9}"/>
              </a:ext>
            </a:extLst>
          </p:cNvPr>
          <p:cNvSpPr/>
          <p:nvPr/>
        </p:nvSpPr>
        <p:spPr>
          <a:xfrm>
            <a:off x="2806211" y="155806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2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2F5C0D5-E4DB-1C9A-B94B-19536822A60A}"/>
              </a:ext>
            </a:extLst>
          </p:cNvPr>
          <p:cNvSpPr/>
          <p:nvPr/>
        </p:nvSpPr>
        <p:spPr>
          <a:xfrm>
            <a:off x="4871653" y="155806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F2523B5-2EB7-CE94-B69B-364957340D8E}"/>
              </a:ext>
            </a:extLst>
          </p:cNvPr>
          <p:cNvSpPr/>
          <p:nvPr/>
        </p:nvSpPr>
        <p:spPr>
          <a:xfrm>
            <a:off x="6937096" y="155806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4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8379CF1-87BA-ED23-0B6A-0722DC7BE496}"/>
              </a:ext>
            </a:extLst>
          </p:cNvPr>
          <p:cNvSpPr/>
          <p:nvPr/>
        </p:nvSpPr>
        <p:spPr>
          <a:xfrm>
            <a:off x="9002538" y="155806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674577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person, indoor, wall, toddler&#10;&#10;Description automatically generated">
            <a:extLst>
              <a:ext uri="{FF2B5EF4-FFF2-40B4-BE49-F238E27FC236}">
                <a16:creationId xmlns:a16="http://schemas.microsoft.com/office/drawing/2014/main" id="{1C39F505-D258-B95F-AD6A-E64B5457CF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9" t="10197" r="17693" b="4524"/>
          <a:stretch/>
        </p:blipFill>
        <p:spPr>
          <a:xfrm rot="5400000">
            <a:off x="798418" y="2044829"/>
            <a:ext cx="2358986" cy="19174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811A93C-507E-91D3-BE1E-CDE8EAD301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65" r="3865"/>
          <a:stretch/>
        </p:blipFill>
        <p:spPr>
          <a:xfrm rot="5400000">
            <a:off x="6975550" y="2044829"/>
            <a:ext cx="2358986" cy="191747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99A6700-86EA-011E-EE96-9D61D7CEFE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65" r="3865"/>
          <a:stretch/>
        </p:blipFill>
        <p:spPr>
          <a:xfrm rot="5400000">
            <a:off x="2857462" y="2044829"/>
            <a:ext cx="2358986" cy="191747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D9F2D35-B0C0-6A39-F84A-1CFAF8027F2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65" r="3865"/>
          <a:stretch/>
        </p:blipFill>
        <p:spPr>
          <a:xfrm rot="5400000">
            <a:off x="9034596" y="2044829"/>
            <a:ext cx="2358986" cy="191747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9F6262F-23EB-A2FD-7EFE-2B3A596101F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65" r="3865"/>
          <a:stretch/>
        </p:blipFill>
        <p:spPr>
          <a:xfrm rot="5400000">
            <a:off x="4916506" y="2044829"/>
            <a:ext cx="2358986" cy="1917472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1A93D44D-678A-5447-A7E8-77CBD0034000}"/>
              </a:ext>
            </a:extLst>
          </p:cNvPr>
          <p:cNvSpPr txBox="1">
            <a:spLocks/>
          </p:cNvSpPr>
          <p:nvPr/>
        </p:nvSpPr>
        <p:spPr>
          <a:xfrm>
            <a:off x="7205018" y="4361338"/>
            <a:ext cx="1909012" cy="1518091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2869A6"/>
              </a:buClr>
              <a:buNone/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Add the liquid to your bag and seal the top.</a:t>
            </a:r>
          </a:p>
          <a:p>
            <a:pPr marL="0" indent="0">
              <a:lnSpc>
                <a:spcPts val="1860"/>
              </a:lnSpc>
              <a:spcBef>
                <a:spcPts val="0"/>
              </a:spcBef>
              <a:buClr>
                <a:srgbClr val="2869A6"/>
              </a:buClr>
              <a:buNone/>
            </a:pPr>
            <a:endParaRPr lang="en-GB" sz="17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ED1E439-DC33-8646-A7CC-C2A2DAE7C798}"/>
              </a:ext>
            </a:extLst>
          </p:cNvPr>
          <p:cNvSpPr txBox="1">
            <a:spLocks/>
          </p:cNvSpPr>
          <p:nvPr/>
        </p:nvSpPr>
        <p:spPr>
          <a:xfrm>
            <a:off x="5071026" y="6294818"/>
            <a:ext cx="2948305" cy="1627492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GB" sz="21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4813CB-0B64-4A75-A649-62F4933FFE60}"/>
              </a:ext>
            </a:extLst>
          </p:cNvPr>
          <p:cNvSpPr txBox="1"/>
          <p:nvPr/>
        </p:nvSpPr>
        <p:spPr>
          <a:xfrm>
            <a:off x="1019175" y="4361338"/>
            <a:ext cx="1740067" cy="7848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ts val="1600"/>
              </a:spcBef>
              <a:buClr>
                <a:srgbClr val="2869A6"/>
              </a:buClr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Half fill your beaker with warm water.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07AC35-276A-487C-AC7E-3A4AFFADB449}"/>
              </a:ext>
            </a:extLst>
          </p:cNvPr>
          <p:cNvSpPr txBox="1"/>
          <p:nvPr/>
        </p:nvSpPr>
        <p:spPr>
          <a:xfrm>
            <a:off x="3084087" y="4361338"/>
            <a:ext cx="1909011" cy="12003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00000"/>
              </a:lnSpc>
              <a:buClr>
                <a:srgbClr val="2869A6"/>
              </a:buClr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Add the salt and stir it with a spoon till it dissolves.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98A27C-305D-44B6-8A13-82C2CB2ECEF4}"/>
              </a:ext>
            </a:extLst>
          </p:cNvPr>
          <p:cNvSpPr txBox="1"/>
          <p:nvPr/>
        </p:nvSpPr>
        <p:spPr>
          <a:xfrm>
            <a:off x="5143796" y="4361338"/>
            <a:ext cx="1892968" cy="7848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2869A6"/>
              </a:buClr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Add the washing up liquid and stir it to mix.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65C526-950E-4FBC-8ABA-C6D3BB7C2E70}"/>
              </a:ext>
            </a:extLst>
          </p:cNvPr>
          <p:cNvSpPr txBox="1"/>
          <p:nvPr/>
        </p:nvSpPr>
        <p:spPr>
          <a:xfrm>
            <a:off x="9266233" y="4361338"/>
            <a:ext cx="1916531" cy="7848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  <a:buClr>
                <a:srgbClr val="2869A6"/>
              </a:buClr>
            </a:pPr>
            <a:r>
              <a:rPr lang="en-US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Gently mash your fruit for at least 10 minutes.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821787F6-0B16-646C-461A-69AD83F7465B}"/>
              </a:ext>
            </a:extLst>
          </p:cNvPr>
          <p:cNvSpPr txBox="1">
            <a:spLocks/>
          </p:cNvSpPr>
          <p:nvPr/>
        </p:nvSpPr>
        <p:spPr>
          <a:xfrm>
            <a:off x="-69238" y="725038"/>
            <a:ext cx="12192000" cy="56216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600"/>
              </a:spcBef>
              <a:buClr>
                <a:srgbClr val="2869A6"/>
              </a:buClr>
              <a:buNone/>
            </a:pPr>
            <a:r>
              <a:rPr lang="en-US" sz="3000" b="1" dirty="0">
                <a:solidFill>
                  <a:srgbClr val="2869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Time to make your DNA extraction buffer!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6E3CDFC-1BF1-8C7C-35A4-0C903B521A55}"/>
              </a:ext>
            </a:extLst>
          </p:cNvPr>
          <p:cNvSpPr/>
          <p:nvPr/>
        </p:nvSpPr>
        <p:spPr>
          <a:xfrm>
            <a:off x="740768" y="155806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6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71A5FB5-AB63-37E7-B688-E3A679DEAEF9}"/>
              </a:ext>
            </a:extLst>
          </p:cNvPr>
          <p:cNvSpPr/>
          <p:nvPr/>
        </p:nvSpPr>
        <p:spPr>
          <a:xfrm>
            <a:off x="2806211" y="155806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7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2F5C0D5-E4DB-1C9A-B94B-19536822A60A}"/>
              </a:ext>
            </a:extLst>
          </p:cNvPr>
          <p:cNvSpPr/>
          <p:nvPr/>
        </p:nvSpPr>
        <p:spPr>
          <a:xfrm>
            <a:off x="4871653" y="155806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8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F2523B5-2EB7-CE94-B69B-364957340D8E}"/>
              </a:ext>
            </a:extLst>
          </p:cNvPr>
          <p:cNvSpPr/>
          <p:nvPr/>
        </p:nvSpPr>
        <p:spPr>
          <a:xfrm>
            <a:off x="6937096" y="155806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9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7AC0B53-5E41-5BA4-9A56-DBDFADD9A32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801" r="-11085"/>
          <a:stretch/>
        </p:blipFill>
        <p:spPr>
          <a:xfrm>
            <a:off x="10474157" y="1376374"/>
            <a:ext cx="1275417" cy="1179195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977B951F-3BB4-9B4D-F411-E25593D3E895}"/>
              </a:ext>
            </a:extLst>
          </p:cNvPr>
          <p:cNvSpPr/>
          <p:nvPr/>
        </p:nvSpPr>
        <p:spPr>
          <a:xfrm>
            <a:off x="8967773" y="155806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74222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ABBD044-D1A5-4926-A64A-95C5E458997A}"/>
              </a:ext>
            </a:extLst>
          </p:cNvPr>
          <p:cNvSpPr txBox="1">
            <a:spLocks/>
          </p:cNvSpPr>
          <p:nvPr/>
        </p:nvSpPr>
        <p:spPr>
          <a:xfrm>
            <a:off x="-8463" y="740760"/>
            <a:ext cx="12192000" cy="5926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is happening?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B20A14E-86A6-4944-8919-34B6C4586EC3}"/>
              </a:ext>
            </a:extLst>
          </p:cNvPr>
          <p:cNvSpPr txBox="1"/>
          <p:nvPr/>
        </p:nvSpPr>
        <p:spPr>
          <a:xfrm>
            <a:off x="2037749" y="1817936"/>
            <a:ext cx="2963333" cy="3847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1900" b="1" dirty="0">
                <a:solidFill>
                  <a:schemeClr val="bg1"/>
                </a:solidFill>
                <a:latin typeface="Comic Sans MS" panose="030F0702030302020204" pitchFamily="66" charset="0"/>
              </a:rPr>
              <a:t>Paleontologist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CCCEEBF-D68A-482B-9DA1-E620B2255CAE}"/>
              </a:ext>
            </a:extLst>
          </p:cNvPr>
          <p:cNvSpPr txBox="1">
            <a:spLocks/>
          </p:cNvSpPr>
          <p:nvPr/>
        </p:nvSpPr>
        <p:spPr>
          <a:xfrm>
            <a:off x="5044" y="5543788"/>
            <a:ext cx="12192000" cy="53877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DNA is dissolved in the liquid (DNA extraction buffer) and you can’t see it!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A62498-E365-6A4C-A474-4D6054401299}"/>
              </a:ext>
            </a:extLst>
          </p:cNvPr>
          <p:cNvSpPr/>
          <p:nvPr/>
        </p:nvSpPr>
        <p:spPr>
          <a:xfrm>
            <a:off x="1276800" y="3828809"/>
            <a:ext cx="4392613" cy="131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80"/>
              </a:lnSpc>
              <a:spcBef>
                <a:spcPts val="400"/>
              </a:spcBef>
            </a:pPr>
            <a:r>
              <a:rPr lang="en-US" sz="1900" b="1" dirty="0">
                <a:latin typeface="Comic Sans MS" panose="030F0902030302020204" pitchFamily="66" charset="0"/>
              </a:rPr>
              <a:t>Soap</a:t>
            </a:r>
          </a:p>
          <a:p>
            <a:pPr algn="ctr">
              <a:lnSpc>
                <a:spcPts val="2180"/>
              </a:lnSpc>
              <a:spcBef>
                <a:spcPts val="400"/>
              </a:spcBef>
            </a:pPr>
            <a:r>
              <a:rPr lang="en-US" sz="1900" dirty="0">
                <a:latin typeface="Comic Sans MS" panose="030F0902030302020204" pitchFamily="66" charset="0"/>
              </a:rPr>
              <a:t>The soap dissolves the membrane around the cells, releasing the DNA into the liquid in the bag.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A9C5C4-F735-CD42-8E5E-87830DDB464C}"/>
              </a:ext>
            </a:extLst>
          </p:cNvPr>
          <p:cNvSpPr/>
          <p:nvPr/>
        </p:nvSpPr>
        <p:spPr>
          <a:xfrm>
            <a:off x="6869665" y="3859289"/>
            <a:ext cx="3643717" cy="1020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80"/>
              </a:lnSpc>
              <a:spcBef>
                <a:spcPts val="400"/>
              </a:spcBef>
            </a:pPr>
            <a:r>
              <a:rPr lang="en-US" sz="1900" b="1" dirty="0">
                <a:latin typeface="Comic Sans MS" panose="030F0902030302020204" pitchFamily="66" charset="0"/>
              </a:rPr>
              <a:t>Salt</a:t>
            </a:r>
          </a:p>
          <a:p>
            <a:pPr algn="ctr">
              <a:lnSpc>
                <a:spcPts val="2180"/>
              </a:lnSpc>
              <a:spcBef>
                <a:spcPts val="400"/>
              </a:spcBef>
            </a:pPr>
            <a:r>
              <a:rPr lang="en-US" sz="1900" dirty="0">
                <a:latin typeface="Comic Sans MS" panose="030F0902030302020204" pitchFamily="66" charset="0"/>
              </a:rPr>
              <a:t>The salt makes the DNA clump together</a:t>
            </a:r>
          </a:p>
        </p:txBody>
      </p:sp>
      <p:pic>
        <p:nvPicPr>
          <p:cNvPr id="9" name="Picture 8" descr="Diagram&#10;&#10;Description automatically generated with low confidence">
            <a:extLst>
              <a:ext uri="{FF2B5EF4-FFF2-40B4-BE49-F238E27FC236}">
                <a16:creationId xmlns:a16="http://schemas.microsoft.com/office/drawing/2014/main" id="{E9809843-795E-CD42-81C0-3E4CC8B2CE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1857" y="1798320"/>
            <a:ext cx="4154766" cy="1963696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21C4EC34-D52A-9E43-8154-2ADECE0EEC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864" y="1799446"/>
            <a:ext cx="4464025" cy="196472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1206821-CA45-1047-9F8F-059ABEAF2347}"/>
              </a:ext>
            </a:extLst>
          </p:cNvPr>
          <p:cNvSpPr/>
          <p:nvPr/>
        </p:nvSpPr>
        <p:spPr>
          <a:xfrm>
            <a:off x="1128409" y="1589773"/>
            <a:ext cx="4745391" cy="3585342"/>
          </a:xfrm>
          <a:prstGeom prst="rect">
            <a:avLst/>
          </a:prstGeom>
          <a:noFill/>
          <a:ln w="44450">
            <a:solidFill>
              <a:srgbClr val="286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7980CD8-AC96-804A-8C69-E1780682D8E3}"/>
              </a:ext>
            </a:extLst>
          </p:cNvPr>
          <p:cNvSpPr/>
          <p:nvPr/>
        </p:nvSpPr>
        <p:spPr>
          <a:xfrm>
            <a:off x="1128409" y="1589772"/>
            <a:ext cx="4745391" cy="2221832"/>
          </a:xfrm>
          <a:prstGeom prst="rect">
            <a:avLst/>
          </a:prstGeom>
          <a:noFill/>
          <a:ln w="44450">
            <a:solidFill>
              <a:srgbClr val="286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088B2B3-7FD5-A746-9EB4-89A90A25A51A}"/>
              </a:ext>
            </a:extLst>
          </p:cNvPr>
          <p:cNvSpPr/>
          <p:nvPr/>
        </p:nvSpPr>
        <p:spPr>
          <a:xfrm>
            <a:off x="6288335" y="1589773"/>
            <a:ext cx="4745391" cy="3585342"/>
          </a:xfrm>
          <a:prstGeom prst="rect">
            <a:avLst/>
          </a:prstGeom>
          <a:noFill/>
          <a:ln w="44450">
            <a:solidFill>
              <a:srgbClr val="286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E4B9D84-B1FF-284D-B526-FAF79AE57761}"/>
              </a:ext>
            </a:extLst>
          </p:cNvPr>
          <p:cNvSpPr/>
          <p:nvPr/>
        </p:nvSpPr>
        <p:spPr>
          <a:xfrm>
            <a:off x="6288335" y="1589772"/>
            <a:ext cx="4745391" cy="2221832"/>
          </a:xfrm>
          <a:prstGeom prst="rect">
            <a:avLst/>
          </a:prstGeom>
          <a:noFill/>
          <a:ln w="44450">
            <a:solidFill>
              <a:srgbClr val="286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93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ABBD044-D1A5-4926-A64A-95C5E458997A}"/>
              </a:ext>
            </a:extLst>
          </p:cNvPr>
          <p:cNvSpPr txBox="1">
            <a:spLocks/>
          </p:cNvSpPr>
          <p:nvPr/>
        </p:nvSpPr>
        <p:spPr>
          <a:xfrm>
            <a:off x="0" y="734498"/>
            <a:ext cx="12192000" cy="5218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 need to filter our solution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D0BAA82-F600-4219-A83F-24004AE76ED1}"/>
              </a:ext>
            </a:extLst>
          </p:cNvPr>
          <p:cNvSpPr txBox="1">
            <a:spLocks/>
          </p:cNvSpPr>
          <p:nvPr/>
        </p:nvSpPr>
        <p:spPr>
          <a:xfrm>
            <a:off x="9319693" y="2014340"/>
            <a:ext cx="1526107" cy="310002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  <a:buNone/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Pour the contents of the bag into the filter.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Clr>
                <a:srgbClr val="2869A6"/>
              </a:buClr>
              <a:buNone/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Be patient until all the liquid comes through.</a:t>
            </a:r>
          </a:p>
        </p:txBody>
      </p:sp>
      <p:pic>
        <p:nvPicPr>
          <p:cNvPr id="3" name="Picture 2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D13898A2-47D2-324B-9823-F68E6635F4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32" t="1947" r="6995" b="2878"/>
          <a:stretch/>
        </p:blipFill>
        <p:spPr>
          <a:xfrm rot="5400000">
            <a:off x="6229591" y="2229998"/>
            <a:ext cx="3110583" cy="2679267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75E8CD6F-4285-415A-8B03-A9ABF98B5C4C}"/>
              </a:ext>
            </a:extLst>
          </p:cNvPr>
          <p:cNvSpPr txBox="1">
            <a:spLocks/>
          </p:cNvSpPr>
          <p:nvPr/>
        </p:nvSpPr>
        <p:spPr>
          <a:xfrm>
            <a:off x="4195418" y="2014340"/>
            <a:ext cx="1671982" cy="311347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Clr>
                <a:srgbClr val="2869A6"/>
              </a:buClr>
              <a:buNone/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Place the sieve/tea strainer on top of the jug or beaker.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Clr>
                <a:srgbClr val="2869A6"/>
              </a:buClr>
              <a:buNone/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Then place a J cloth over the sieve/tea strainer.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8137A0-E7D0-E929-9821-D07D2BEE11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456" y="2009215"/>
            <a:ext cx="2581275" cy="310515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D2DFBFF0-C812-D2B1-E02D-1B423C321483}"/>
              </a:ext>
            </a:extLst>
          </p:cNvPr>
          <p:cNvSpPr/>
          <p:nvPr/>
        </p:nvSpPr>
        <p:spPr>
          <a:xfrm>
            <a:off x="1064618" y="175986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11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878E479-9F2F-1BCE-FCAE-6D1AC3B22B16}"/>
              </a:ext>
            </a:extLst>
          </p:cNvPr>
          <p:cNvSpPr/>
          <p:nvPr/>
        </p:nvSpPr>
        <p:spPr>
          <a:xfrm>
            <a:off x="6164938" y="175986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834441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ABBD044-D1A5-4926-A64A-95C5E458997A}"/>
              </a:ext>
            </a:extLst>
          </p:cNvPr>
          <p:cNvSpPr txBox="1">
            <a:spLocks/>
          </p:cNvSpPr>
          <p:nvPr/>
        </p:nvSpPr>
        <p:spPr>
          <a:xfrm>
            <a:off x="-4526" y="740107"/>
            <a:ext cx="12192000" cy="53877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is happening?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B3F4EA-DB15-4A7A-9406-05C049CA532E}"/>
              </a:ext>
            </a:extLst>
          </p:cNvPr>
          <p:cNvSpPr txBox="1"/>
          <p:nvPr/>
        </p:nvSpPr>
        <p:spPr>
          <a:xfrm>
            <a:off x="4633577" y="2719750"/>
            <a:ext cx="2963333" cy="3847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900" b="1" dirty="0">
                <a:solidFill>
                  <a:schemeClr val="bg1"/>
                </a:solidFill>
                <a:latin typeface="Comic Sans MS" panose="030F0702030302020204" pitchFamily="66" charset="0"/>
              </a:rPr>
              <a:t>S</a:t>
            </a:r>
            <a:r>
              <a:rPr lang="en-GB" sz="1900" b="1" dirty="0">
                <a:solidFill>
                  <a:schemeClr val="bg1"/>
                </a:solidFill>
                <a:latin typeface="Comic Sans MS" panose="030F0702030302020204" pitchFamily="66" charset="0"/>
              </a:rPr>
              <a:t>alt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19DF32D5-47B2-7646-8F5E-0DD595CCA0A0}"/>
              </a:ext>
            </a:extLst>
          </p:cNvPr>
          <p:cNvSpPr txBox="1">
            <a:spLocks/>
          </p:cNvSpPr>
          <p:nvPr/>
        </p:nvSpPr>
        <p:spPr>
          <a:xfrm>
            <a:off x="6175514" y="1757225"/>
            <a:ext cx="4712226" cy="334355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broken-down cells stay in the filter.</a:t>
            </a:r>
          </a:p>
          <a:p>
            <a:pPr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DNA which is dissolved in the liquid runs through.</a:t>
            </a:r>
          </a:p>
          <a:p>
            <a:pPr marL="0" indent="0">
              <a:lnSpc>
                <a:spcPct val="100000"/>
              </a:lnSpc>
              <a:spcBef>
                <a:spcPts val="2400"/>
              </a:spcBef>
              <a:buClr>
                <a:srgbClr val="2869A6"/>
              </a:buClr>
              <a:buNone/>
            </a:pPr>
            <a:r>
              <a:rPr lang="en-US" sz="2200" b="1" dirty="0">
                <a:solidFill>
                  <a:srgbClr val="2869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Are you ready to see some DNA?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5CEE9E8-CB2A-7141-AAFF-B477CA8BE1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40" t="7087" r="9952"/>
          <a:stretch/>
        </p:blipFill>
        <p:spPr>
          <a:xfrm rot="5400000">
            <a:off x="1392263" y="1743061"/>
            <a:ext cx="4094917" cy="390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68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ABBD044-D1A5-4926-A64A-95C5E458997A}"/>
              </a:ext>
            </a:extLst>
          </p:cNvPr>
          <p:cNvSpPr txBox="1">
            <a:spLocks/>
          </p:cNvSpPr>
          <p:nvPr/>
        </p:nvSpPr>
        <p:spPr>
          <a:xfrm>
            <a:off x="1281738" y="663255"/>
            <a:ext cx="9746625" cy="73839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5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It was this moment, many years ago, when Dr. Hartley first saw DNA, that made her want to be a scientist!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CA4C66-4FD5-0346-A7B3-9BE09DC1C1E3}"/>
              </a:ext>
            </a:extLst>
          </p:cNvPr>
          <p:cNvSpPr/>
          <p:nvPr/>
        </p:nvSpPr>
        <p:spPr>
          <a:xfrm>
            <a:off x="1225829" y="4836504"/>
            <a:ext cx="2232641" cy="5500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Make sure you have your safety glasses!</a:t>
            </a:r>
          </a:p>
        </p:txBody>
      </p:sp>
      <p:pic>
        <p:nvPicPr>
          <p:cNvPr id="9" name="Picture 8" descr="A picture containing person, indoor, wall, toddler&#10;&#10;Description automatically generated">
            <a:extLst>
              <a:ext uri="{FF2B5EF4-FFF2-40B4-BE49-F238E27FC236}">
                <a16:creationId xmlns:a16="http://schemas.microsoft.com/office/drawing/2014/main" id="{89FD3576-0D08-B445-B2F7-632F5691D3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78" t="13701" r="26236" b="8824"/>
          <a:stretch/>
        </p:blipFill>
        <p:spPr>
          <a:xfrm rot="5400000">
            <a:off x="1002106" y="2187171"/>
            <a:ext cx="2680087" cy="21784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DCE2E8E-1AF2-2F40-BA3F-E3B1699C5E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939" t="4440" r="2216" b="9026"/>
          <a:stretch/>
        </p:blipFill>
        <p:spPr>
          <a:xfrm rot="5400000">
            <a:off x="6037592" y="2187171"/>
            <a:ext cx="2680087" cy="21784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CBBA799-EEEE-7944-8B55-7ED8AAA39F7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390" t="15689" r="7420" b="1738"/>
          <a:stretch/>
        </p:blipFill>
        <p:spPr>
          <a:xfrm rot="5400000">
            <a:off x="3519818" y="2187172"/>
            <a:ext cx="2680086" cy="21784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6FCD6F6-AB17-DB46-96A2-203B0F23A68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65" r="3865"/>
          <a:stretch/>
        </p:blipFill>
        <p:spPr>
          <a:xfrm rot="5400000">
            <a:off x="8555367" y="2187171"/>
            <a:ext cx="2680085" cy="217847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0AD86FD2-029B-9645-A4E7-57B23CE0B6AE}"/>
              </a:ext>
            </a:extLst>
          </p:cNvPr>
          <p:cNvSpPr/>
          <p:nvPr/>
        </p:nvSpPr>
        <p:spPr>
          <a:xfrm>
            <a:off x="3727979" y="4836504"/>
            <a:ext cx="2216206" cy="8079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Tip the liquid into a beaker and place it on some black card.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A138B11-CBCA-B443-8E0C-A1A1C4D9D63E}"/>
              </a:ext>
            </a:extLst>
          </p:cNvPr>
          <p:cNvSpPr/>
          <p:nvPr/>
        </p:nvSpPr>
        <p:spPr>
          <a:xfrm>
            <a:off x="6254554" y="4836504"/>
            <a:ext cx="2275992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Ask your teacher to add some ice-cold alcohol to</a:t>
            </a:r>
          </a:p>
          <a:p>
            <a:pPr algn="ctr"/>
            <a:r>
              <a:rPr lang="en-US" sz="17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your beaker.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CF5E40-09CB-CE4C-8710-7B73ABB350AC}"/>
              </a:ext>
            </a:extLst>
          </p:cNvPr>
          <p:cNvSpPr/>
          <p:nvPr/>
        </p:nvSpPr>
        <p:spPr>
          <a:xfrm>
            <a:off x="8758126" y="4836504"/>
            <a:ext cx="2272398" cy="2678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175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do you see?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8F73F06-7308-0C05-918E-737B4E2A201F}"/>
              </a:ext>
            </a:extLst>
          </p:cNvPr>
          <p:cNvSpPr/>
          <p:nvPr/>
        </p:nvSpPr>
        <p:spPr>
          <a:xfrm>
            <a:off x="985106" y="166047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13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BB918AA-E339-C5C6-D622-672434FB548B}"/>
              </a:ext>
            </a:extLst>
          </p:cNvPr>
          <p:cNvSpPr/>
          <p:nvPr/>
        </p:nvSpPr>
        <p:spPr>
          <a:xfrm>
            <a:off x="3507119" y="166047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14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E807D5A-8B2F-527A-92CC-0DF51DF00B7E}"/>
              </a:ext>
            </a:extLst>
          </p:cNvPr>
          <p:cNvSpPr/>
          <p:nvPr/>
        </p:nvSpPr>
        <p:spPr>
          <a:xfrm>
            <a:off x="6037750" y="1660476"/>
            <a:ext cx="517059" cy="5170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7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902030302020204" pitchFamily="66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674378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7B3F4EA-DB15-4A7A-9406-05C049CA532E}"/>
              </a:ext>
            </a:extLst>
          </p:cNvPr>
          <p:cNvSpPr txBox="1"/>
          <p:nvPr/>
        </p:nvSpPr>
        <p:spPr>
          <a:xfrm>
            <a:off x="4633577" y="2719750"/>
            <a:ext cx="2963333" cy="3847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900" b="1" dirty="0">
                <a:solidFill>
                  <a:schemeClr val="bg1"/>
                </a:solidFill>
                <a:latin typeface="Comic Sans MS" panose="030F0702030302020204" pitchFamily="66" charset="0"/>
              </a:rPr>
              <a:t>S</a:t>
            </a:r>
            <a:r>
              <a:rPr lang="en-GB" sz="1900" b="1" dirty="0">
                <a:solidFill>
                  <a:schemeClr val="bg1"/>
                </a:solidFill>
                <a:latin typeface="Comic Sans MS" panose="030F0702030302020204" pitchFamily="66" charset="0"/>
              </a:rPr>
              <a:t>alt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0170795-F23F-2249-A263-12DDB1D8A466}"/>
              </a:ext>
            </a:extLst>
          </p:cNvPr>
          <p:cNvSpPr txBox="1">
            <a:spLocks/>
          </p:cNvSpPr>
          <p:nvPr/>
        </p:nvSpPr>
        <p:spPr>
          <a:xfrm>
            <a:off x="6167438" y="1827557"/>
            <a:ext cx="4790016" cy="373960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Use a skewer to scoop out the DNA.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DNA is no longer dissolved.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It </a:t>
            </a:r>
            <a:r>
              <a:rPr lang="en-US" sz="2000" b="1" dirty="0">
                <a:solidFill>
                  <a:srgbClr val="2869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precipitates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and we are able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to see it.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colour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is the DNA?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does the DNA look like?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You are looking at the instructions to make that fruit!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31AE1E8-36E1-CF46-A0EC-56A6E2271A87}"/>
              </a:ext>
            </a:extLst>
          </p:cNvPr>
          <p:cNvSpPr txBox="1">
            <a:spLocks/>
          </p:cNvSpPr>
          <p:nvPr/>
        </p:nvSpPr>
        <p:spPr>
          <a:xfrm>
            <a:off x="-4526" y="740107"/>
            <a:ext cx="12192000" cy="53877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is happening?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4730362-A486-994B-BAD1-819B26C26E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55" t="6481" r="14149" b="1161"/>
          <a:stretch/>
        </p:blipFill>
        <p:spPr>
          <a:xfrm rot="5400000">
            <a:off x="1386579" y="1748741"/>
            <a:ext cx="4094917" cy="389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67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ABBD044-D1A5-4926-A64A-95C5E458997A}"/>
              </a:ext>
            </a:extLst>
          </p:cNvPr>
          <p:cNvSpPr txBox="1">
            <a:spLocks/>
          </p:cNvSpPr>
          <p:nvPr/>
        </p:nvSpPr>
        <p:spPr>
          <a:xfrm>
            <a:off x="-32171" y="749469"/>
            <a:ext cx="12192000" cy="53877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Complete your worksheet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B3F4EA-DB15-4A7A-9406-05C049CA532E}"/>
              </a:ext>
            </a:extLst>
          </p:cNvPr>
          <p:cNvSpPr txBox="1"/>
          <p:nvPr/>
        </p:nvSpPr>
        <p:spPr>
          <a:xfrm>
            <a:off x="4633577" y="2719750"/>
            <a:ext cx="2963333" cy="3847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900" b="1" dirty="0">
                <a:solidFill>
                  <a:schemeClr val="bg1"/>
                </a:solidFill>
                <a:latin typeface="Comic Sans MS" panose="030F0702030302020204" pitchFamily="66" charset="0"/>
              </a:rPr>
              <a:t>S</a:t>
            </a:r>
            <a:r>
              <a:rPr lang="en-GB" sz="1900" b="1" dirty="0">
                <a:solidFill>
                  <a:schemeClr val="bg1"/>
                </a:solidFill>
                <a:latin typeface="Comic Sans MS" panose="030F0702030302020204" pitchFamily="66" charset="0"/>
              </a:rPr>
              <a:t>alt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CC9592A-4EA5-E34A-8728-0EFEA75B181E}"/>
              </a:ext>
            </a:extLst>
          </p:cNvPr>
          <p:cNvSpPr txBox="1">
            <a:spLocks/>
          </p:cNvSpPr>
          <p:nvPr/>
        </p:nvSpPr>
        <p:spPr>
          <a:xfrm>
            <a:off x="6096291" y="1636061"/>
            <a:ext cx="4317709" cy="4251959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Measure your DNA.</a:t>
            </a:r>
          </a:p>
          <a:p>
            <a:pPr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Record your results.</a:t>
            </a:r>
          </a:p>
          <a:p>
            <a:pPr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Was your hypothesis correct?</a:t>
            </a:r>
          </a:p>
          <a:p>
            <a:pPr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Why might some groups get more DNA?</a:t>
            </a:r>
          </a:p>
          <a:p>
            <a:pPr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Is it just because of the number of </a:t>
            </a:r>
            <a:r>
              <a:rPr lang="en-US" sz="2100" b="1" dirty="0">
                <a:solidFill>
                  <a:srgbClr val="2869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chromosomes</a:t>
            </a: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61140D3-4450-53F5-16B7-02500333E867}"/>
              </a:ext>
            </a:extLst>
          </p:cNvPr>
          <p:cNvGrpSpPr/>
          <p:nvPr/>
        </p:nvGrpSpPr>
        <p:grpSpPr>
          <a:xfrm>
            <a:off x="2245894" y="1533387"/>
            <a:ext cx="3176336" cy="4445756"/>
            <a:chOff x="1282875" y="1856922"/>
            <a:chExt cx="2997200" cy="419502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A53E521-6099-7D48-BD42-2D58C10F857A}"/>
                </a:ext>
              </a:extLst>
            </p:cNvPr>
            <p:cNvSpPr/>
            <p:nvPr/>
          </p:nvSpPr>
          <p:spPr>
            <a:xfrm>
              <a:off x="1282875" y="1856922"/>
              <a:ext cx="2997200" cy="4195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sx="101018" sy="101018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DBCC6CA-C36E-2AD2-C608-06D3ABFE7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345110" y="1904260"/>
              <a:ext cx="2872731" cy="41003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447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7B3F4EA-DB15-4A7A-9406-05C049CA532E}"/>
              </a:ext>
            </a:extLst>
          </p:cNvPr>
          <p:cNvSpPr txBox="1"/>
          <p:nvPr/>
        </p:nvSpPr>
        <p:spPr>
          <a:xfrm>
            <a:off x="4633577" y="2719750"/>
            <a:ext cx="2963333" cy="3847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900" b="1" dirty="0">
                <a:solidFill>
                  <a:schemeClr val="bg1"/>
                </a:solidFill>
                <a:latin typeface="Comic Sans MS" panose="030F0702030302020204" pitchFamily="66" charset="0"/>
              </a:rPr>
              <a:t>S</a:t>
            </a:r>
            <a:r>
              <a:rPr lang="en-GB" sz="1900" b="1" dirty="0">
                <a:solidFill>
                  <a:schemeClr val="bg1"/>
                </a:solidFill>
                <a:latin typeface="Comic Sans MS" panose="030F0702030302020204" pitchFamily="66" charset="0"/>
              </a:rPr>
              <a:t>alt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0EE5D06-08A3-F54A-9AF5-9B666A37C2EA}"/>
              </a:ext>
            </a:extLst>
          </p:cNvPr>
          <p:cNvSpPr txBox="1">
            <a:spLocks/>
          </p:cNvSpPr>
          <p:nvPr/>
        </p:nvSpPr>
        <p:spPr>
          <a:xfrm>
            <a:off x="-32171" y="749469"/>
            <a:ext cx="12192000" cy="53877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Complete your worksheet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B05D090-D24A-1C44-AD29-53FBB246D48E}"/>
              </a:ext>
            </a:extLst>
          </p:cNvPr>
          <p:cNvSpPr txBox="1">
            <a:spLocks/>
          </p:cNvSpPr>
          <p:nvPr/>
        </p:nvSpPr>
        <p:spPr>
          <a:xfrm>
            <a:off x="6096291" y="1636062"/>
            <a:ext cx="4520909" cy="4251959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If you could do it all again, what would you do differently?</a:t>
            </a:r>
          </a:p>
          <a:p>
            <a:pPr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How did you feel when you saw the DNA? Was it exciting?</a:t>
            </a:r>
          </a:p>
          <a:p>
            <a:pPr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Did you know humans share 60% of their DNA with a banana!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197A45A-700A-A7D1-6490-C6B3201304EE}"/>
              </a:ext>
            </a:extLst>
          </p:cNvPr>
          <p:cNvGrpSpPr/>
          <p:nvPr/>
        </p:nvGrpSpPr>
        <p:grpSpPr>
          <a:xfrm>
            <a:off x="2245894" y="1533387"/>
            <a:ext cx="3176336" cy="4445756"/>
            <a:chOff x="1282875" y="1856922"/>
            <a:chExt cx="2997200" cy="419502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D2D0DEC-7F16-B866-90B5-B41CA92BC25C}"/>
                </a:ext>
              </a:extLst>
            </p:cNvPr>
            <p:cNvSpPr/>
            <p:nvPr/>
          </p:nvSpPr>
          <p:spPr>
            <a:xfrm>
              <a:off x="1282875" y="1856922"/>
              <a:ext cx="2997200" cy="4195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sx="101018" sy="101018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8A9607E-5396-810F-3D43-ECE4D8E04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345110" y="1904260"/>
              <a:ext cx="2872731" cy="41003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990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0D3A8520-BD3E-7947-AC71-4C29A025BFE1}"/>
              </a:ext>
            </a:extLst>
          </p:cNvPr>
          <p:cNvSpPr txBox="1">
            <a:spLocks/>
          </p:cNvSpPr>
          <p:nvPr/>
        </p:nvSpPr>
        <p:spPr>
          <a:xfrm>
            <a:off x="0" y="783532"/>
            <a:ext cx="12192000" cy="4290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2869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Useful links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E61B55-7FBB-824B-903A-BC4B5BB5B234}"/>
              </a:ext>
            </a:extLst>
          </p:cNvPr>
          <p:cNvSpPr txBox="1"/>
          <p:nvPr/>
        </p:nvSpPr>
        <p:spPr>
          <a:xfrm>
            <a:off x="1343885" y="1588785"/>
            <a:ext cx="9131958" cy="41560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 video by Dr. Hartley all about DNA. Skip to 14 minutes and 10 seconds to see the DNA extraction experiment described in this lesson.</a:t>
            </a:r>
            <a:endParaRPr lang="en-GB" sz="16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0"/>
            <a:r>
              <a:rPr lang="en-GB" sz="1600" dirty="0">
                <a:solidFill>
                  <a:srgbClr val="2869A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https://www.youtube.com/watch?v=Awnb-w2sspM&amp;t=850</a:t>
            </a:r>
            <a:endParaRPr lang="en-GB" sz="1600" dirty="0">
              <a:solidFill>
                <a:srgbClr val="2869A6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Bef>
                <a:spcPts val="1200"/>
              </a:spcBef>
            </a:pPr>
            <a:r>
              <a:rPr lang="en-GB" sz="16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Why not have a go at extracting DNA like a real scientist using tubes, pipettes and centrifuges using this virtual laboratory. It’s lots of fun!</a:t>
            </a:r>
          </a:p>
          <a:p>
            <a:pPr lvl="0"/>
            <a:r>
              <a:rPr lang="en-GB" sz="1600" dirty="0">
                <a:solidFill>
                  <a:srgbClr val="2869A6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DNA Extraction (utah.edu)</a:t>
            </a:r>
            <a:endParaRPr lang="en-GB" sz="1600" dirty="0">
              <a:solidFill>
                <a:srgbClr val="2869A6"/>
              </a:solidFill>
              <a:latin typeface="Comic Sans MS" panose="030F0702030302020204" pitchFamily="66" charset="0"/>
            </a:endParaRPr>
          </a:p>
          <a:p>
            <a:pPr lvl="0">
              <a:spcBef>
                <a:spcPts val="1200"/>
              </a:spcBef>
            </a:pPr>
            <a:r>
              <a:rPr lang="en-GB" sz="1600" dirty="0">
                <a:latin typeface="Comic Sans MS" panose="030F0702030302020204" pitchFamily="66" charset="0"/>
              </a:rPr>
              <a:t>You can have a go at extracting DNA from other fruits at home.</a:t>
            </a:r>
          </a:p>
          <a:p>
            <a:pPr lvl="0"/>
            <a:r>
              <a:rPr lang="en-US" sz="1600" dirty="0">
                <a:solidFill>
                  <a:srgbClr val="2869A6"/>
                </a:solidFill>
                <a:latin typeface="Comic Sans MS" panose="030F0702030302020204" pitchFamily="66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to extract DNA from a banana | Oxford Owl</a:t>
            </a:r>
            <a:endParaRPr lang="en-GB" sz="1600" dirty="0">
              <a:solidFill>
                <a:srgbClr val="2869A6"/>
              </a:solidFill>
              <a:latin typeface="Comic Sans MS" panose="030F0702030302020204" pitchFamily="66" charset="0"/>
            </a:endParaRPr>
          </a:p>
          <a:p>
            <a:pPr lvl="0">
              <a:spcBef>
                <a:spcPts val="1200"/>
              </a:spcBef>
            </a:pPr>
            <a:r>
              <a:rPr lang="en-GB" sz="16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Why not read “The DNA Detectives – To Catch a Thief”? In Chapter 9 the characters extract DNA in their Mum’s laboratory. But will they get enough evidence to catch the pet thief who has stolen their dog, Milly?</a:t>
            </a:r>
          </a:p>
          <a:p>
            <a:pPr lvl="0"/>
            <a:r>
              <a:rPr lang="en-US" sz="1600" dirty="0">
                <a:solidFill>
                  <a:srgbClr val="2869A6"/>
                </a:solidFill>
                <a:latin typeface="Comic Sans MS" panose="030F0702030302020204" pitchFamily="66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Primary Science - The DNA Detectives — Insight &amp; Perspective (insightandperspective.co.uk)</a:t>
            </a:r>
            <a:endParaRPr lang="en-US" sz="1600" dirty="0">
              <a:solidFill>
                <a:srgbClr val="2869A6"/>
              </a:solidFill>
              <a:latin typeface="Comic Sans MS" panose="030F0702030302020204" pitchFamily="66" charset="0"/>
            </a:endParaRPr>
          </a:p>
          <a:p>
            <a:pPr lvl="0"/>
            <a:r>
              <a:rPr lang="en-US" sz="1600" dirty="0">
                <a:solidFill>
                  <a:srgbClr val="2869A6"/>
                </a:solidFill>
                <a:latin typeface="Comic Sans MS" panose="030F0702030302020204" pitchFamily="66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Books | Story telling and published Author (thelittlestorytellingcompany.co.uk)</a:t>
            </a:r>
            <a:endParaRPr lang="en-US" sz="1600" dirty="0">
              <a:solidFill>
                <a:srgbClr val="2869A6"/>
              </a:solidFill>
              <a:latin typeface="Comic Sans MS" panose="030F0702030302020204" pitchFamily="66" charset="0"/>
            </a:endParaRPr>
          </a:p>
          <a:p>
            <a:pPr>
              <a:spcBef>
                <a:spcPts val="600"/>
              </a:spcBef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858144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iChild and its licensors. All rights reserved. Not for commercial use.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71C91267-536E-A642-9EF5-D6AA285B7E28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9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Evolution &amp; Inheritance: Lesson 3</a:t>
            </a:r>
            <a:br>
              <a:rPr lang="en-US" sz="3000" b="1" dirty="0">
                <a:solidFill>
                  <a:srgbClr val="2869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2869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5F0E9E-F391-854C-A777-D527F9D0D03D}"/>
              </a:ext>
            </a:extLst>
          </p:cNvPr>
          <p:cNvSpPr txBox="1"/>
          <p:nvPr/>
        </p:nvSpPr>
        <p:spPr>
          <a:xfrm>
            <a:off x="5761855" y="2307272"/>
            <a:ext cx="5012871" cy="327991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4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To extract DNA from different fruits and see what it looks like.</a:t>
            </a:r>
          </a:p>
          <a:p>
            <a:pPr>
              <a:spcBef>
                <a:spcPts val="1400"/>
              </a:spcBef>
            </a:pPr>
            <a:r>
              <a:rPr lang="en-GB" sz="2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To make a hypothesis for our experiment.</a:t>
            </a:r>
          </a:p>
          <a:p>
            <a:pPr>
              <a:spcBef>
                <a:spcPts val="1400"/>
              </a:spcBef>
            </a:pPr>
            <a:r>
              <a:rPr lang="en-GB" sz="2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To make sure we carry out a fair test and decide how we will measure our results.</a:t>
            </a:r>
          </a:p>
          <a:p>
            <a:pPr>
              <a:spcBef>
                <a:spcPts val="1400"/>
              </a:spcBef>
            </a:pPr>
            <a:r>
              <a:rPr lang="en-GB" sz="2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To record our results. </a:t>
            </a:r>
          </a:p>
          <a:p>
            <a:pPr>
              <a:spcBef>
                <a:spcPts val="1400"/>
              </a:spcBef>
            </a:pPr>
            <a:r>
              <a:rPr lang="en-GB" sz="2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To analyse our results and reach</a:t>
            </a:r>
          </a:p>
          <a:p>
            <a:r>
              <a:rPr lang="en-GB" sz="2000" dirty="0">
                <a:latin typeface="Comic Sans MS" panose="030F0702030302020204" pitchFamily="66" charset="0"/>
                <a:ea typeface="Times New Roman" panose="02020603050405020304" pitchFamily="18" charset="0"/>
              </a:rPr>
              <a:t>a conclusion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 </a:t>
            </a:r>
          </a:p>
        </p:txBody>
      </p:sp>
      <p:pic>
        <p:nvPicPr>
          <p:cNvPr id="3" name="Picture 2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830DB4BC-5586-0B61-2400-F0F4CCC3B7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688" t="327" r="13519" b="3609"/>
          <a:stretch/>
        </p:blipFill>
        <p:spPr>
          <a:xfrm rot="5400000">
            <a:off x="1685303" y="1913036"/>
            <a:ext cx="3339548" cy="4024105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FFD194-DB77-340D-109A-FF27BE0EF6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862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26D4DA6F-12BF-BE49-A97B-B433AE353ACE}"/>
              </a:ext>
            </a:extLst>
          </p:cNvPr>
          <p:cNvSpPr txBox="1">
            <a:spLocks/>
          </p:cNvSpPr>
          <p:nvPr/>
        </p:nvSpPr>
        <p:spPr>
          <a:xfrm>
            <a:off x="16199" y="783531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2869A6"/>
                </a:solidFill>
                <a:latin typeface="Comic Sans MS" panose="030F0702030302020204" pitchFamily="66" charset="0"/>
              </a:rPr>
              <a:t>Your questions</a:t>
            </a:r>
          </a:p>
        </p:txBody>
      </p:sp>
    </p:spTree>
    <p:extLst>
      <p:ext uri="{BB962C8B-B14F-4D97-AF65-F5344CB8AC3E}">
        <p14:creationId xmlns:p14="http://schemas.microsoft.com/office/powerpoint/2010/main" val="2493279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Evolution and inheritance: </a:t>
            </a:r>
            <a:r>
              <a:rPr lang="en-US" sz="3500" b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</a:t>
            </a: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0DFBED-38D5-6047-BAA5-1C5370FE4E9F}"/>
              </a:ext>
            </a:extLst>
          </p:cNvPr>
          <p:cNvSpPr/>
          <p:nvPr/>
        </p:nvSpPr>
        <p:spPr>
          <a:xfrm>
            <a:off x="4026310" y="1888761"/>
            <a:ext cx="4151191" cy="3057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64" t="11165" r="4860" b="2277"/>
          <a:stretch/>
        </p:blipFill>
        <p:spPr>
          <a:xfrm>
            <a:off x="4140766" y="1993127"/>
            <a:ext cx="3940449" cy="284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>
            <a:extLst>
              <a:ext uri="{FF2B5EF4-FFF2-40B4-BE49-F238E27FC236}">
                <a16:creationId xmlns:a16="http://schemas.microsoft.com/office/drawing/2014/main" id="{B643ECE7-5AA2-BB45-BB36-9A01200C2849}"/>
              </a:ext>
            </a:extLst>
          </p:cNvPr>
          <p:cNvSpPr txBox="1">
            <a:spLocks/>
          </p:cNvSpPr>
          <p:nvPr/>
        </p:nvSpPr>
        <p:spPr>
          <a:xfrm>
            <a:off x="6366423" y="4429965"/>
            <a:ext cx="4382020" cy="14093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ow many sets of instructions does a human have?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We call these instructions </a:t>
            </a:r>
            <a:r>
              <a:rPr lang="en-US" sz="2000" b="1" dirty="0">
                <a:solidFill>
                  <a:srgbClr val="2869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chromosomes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.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7" name="Subtitle 2">
            <a:extLst>
              <a:ext uri="{FF2B5EF4-FFF2-40B4-BE49-F238E27FC236}">
                <a16:creationId xmlns:a16="http://schemas.microsoft.com/office/drawing/2014/main" id="{F711B6E6-F721-4201-AB2B-3C561F3D98C8}"/>
              </a:ext>
            </a:extLst>
          </p:cNvPr>
          <p:cNvSpPr txBox="1">
            <a:spLocks/>
          </p:cNvSpPr>
          <p:nvPr/>
        </p:nvSpPr>
        <p:spPr>
          <a:xfrm>
            <a:off x="1785143" y="1245102"/>
            <a:ext cx="8564381" cy="4969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b="1" dirty="0">
                <a:solidFill>
                  <a:srgbClr val="2869A6"/>
                </a:solidFill>
                <a:latin typeface="Comic Sans MS" panose="030F0702030302020204" pitchFamily="66" charset="0"/>
              </a:rPr>
              <a:t>The instructions!</a:t>
            </a:r>
            <a:endParaRPr lang="en-US" b="1" dirty="0">
              <a:solidFill>
                <a:srgbClr val="2869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70B305FA-F1F0-44BA-91C2-0B792ED713C5}"/>
              </a:ext>
            </a:extLst>
          </p:cNvPr>
          <p:cNvSpPr txBox="1">
            <a:spLocks/>
          </p:cNvSpPr>
          <p:nvPr/>
        </p:nvSpPr>
        <p:spPr>
          <a:xfrm>
            <a:off x="1254777" y="5125276"/>
            <a:ext cx="4382020" cy="7782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paper craft video has one set of instructions.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AFBD8D07-2F6A-40D9-AF49-C177BC48DCA7}"/>
              </a:ext>
            </a:extLst>
          </p:cNvPr>
          <p:cNvSpPr txBox="1">
            <a:spLocks/>
          </p:cNvSpPr>
          <p:nvPr/>
        </p:nvSpPr>
        <p:spPr>
          <a:xfrm>
            <a:off x="8684990" y="4765553"/>
            <a:ext cx="621006" cy="43304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2869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46</a:t>
            </a:r>
            <a:endParaRPr lang="en-US" sz="2000" b="1" dirty="0">
              <a:solidFill>
                <a:srgbClr val="2869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ADE11C6-5745-E242-8D4C-3C6F750AE1FA}"/>
              </a:ext>
            </a:extLst>
          </p:cNvPr>
          <p:cNvSpPr txBox="1">
            <a:spLocks/>
          </p:cNvSpPr>
          <p:nvPr/>
        </p:nvSpPr>
        <p:spPr>
          <a:xfrm>
            <a:off x="-28667" y="757025"/>
            <a:ext cx="12192000" cy="37292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Do you remember what </a:t>
            </a:r>
            <a:r>
              <a:rPr lang="en-GB" b="1" dirty="0">
                <a:solidFill>
                  <a:srgbClr val="2869A6"/>
                </a:solidFill>
                <a:latin typeface="Comic Sans MS" panose="030F0702030302020204" pitchFamily="66" charset="0"/>
              </a:rPr>
              <a:t>DNA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is?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82E1D9F-4946-4AAB-B9D4-AB13986EFE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1934" y="2029816"/>
            <a:ext cx="879251" cy="2248777"/>
          </a:xfrm>
          <a:prstGeom prst="rect">
            <a:avLst/>
          </a:prstGeom>
        </p:spPr>
      </p:pic>
      <p:pic>
        <p:nvPicPr>
          <p:cNvPr id="4" name="Picture 3" descr="A young child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BBEDBD6C-1433-4D0D-A28C-63D69FFE22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48" t="3892" b="1983"/>
          <a:stretch/>
        </p:blipFill>
        <p:spPr>
          <a:xfrm>
            <a:off x="1343025" y="1984901"/>
            <a:ext cx="4392613" cy="30041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25B81F-7A4E-0948-99A2-5DF0C4013D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4168" y="2029816"/>
            <a:ext cx="3071425" cy="222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81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0D4E229-D46E-5742-9427-27408162B718}"/>
              </a:ext>
            </a:extLst>
          </p:cNvPr>
          <p:cNvSpPr txBox="1">
            <a:spLocks/>
          </p:cNvSpPr>
          <p:nvPr/>
        </p:nvSpPr>
        <p:spPr>
          <a:xfrm>
            <a:off x="0" y="825123"/>
            <a:ext cx="12192000" cy="864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Look at the number of </a:t>
            </a:r>
            <a:r>
              <a:rPr lang="en-GB" sz="2000" b="1" dirty="0">
                <a:solidFill>
                  <a:srgbClr val="2869A6"/>
                </a:solidFill>
                <a:latin typeface="Comic Sans MS" panose="030F0702030302020204" pitchFamily="66" charset="0"/>
              </a:rPr>
              <a:t>chromosomes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for these fruits?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Which fruit do you think will have the most </a:t>
            </a:r>
            <a:r>
              <a:rPr lang="en-GB" sz="2000" b="1" dirty="0">
                <a:solidFill>
                  <a:srgbClr val="2869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DNA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? Why?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881BC06-5501-467A-8503-5320FB53F9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296660"/>
              </p:ext>
            </p:extLst>
          </p:nvPr>
        </p:nvGraphicFramePr>
        <p:xfrm>
          <a:off x="1995943" y="1848295"/>
          <a:ext cx="8112382" cy="2453297"/>
        </p:xfrm>
        <a:graphic>
          <a:graphicData uri="http://schemas.openxmlformats.org/drawingml/2006/table">
            <a:tbl>
              <a:tblPr firstRow="1" firstCol="1" bandRow="1">
                <a:solidFill>
                  <a:srgbClr val="FFFFFF">
                    <a:alpha val="63137"/>
                  </a:srgbClr>
                </a:solidFill>
                <a:tableStyleId>{5C22544A-7EE6-4342-B048-85BDC9FD1C3A}</a:tableStyleId>
              </a:tblPr>
              <a:tblGrid>
                <a:gridCol w="4105222">
                  <a:extLst>
                    <a:ext uri="{9D8B030D-6E8A-4147-A177-3AD203B41FA5}">
                      <a16:colId xmlns:a16="http://schemas.microsoft.com/office/drawing/2014/main" val="1030733795"/>
                    </a:ext>
                  </a:extLst>
                </a:gridCol>
                <a:gridCol w="4007160">
                  <a:extLst>
                    <a:ext uri="{9D8B030D-6E8A-4147-A177-3AD203B41FA5}">
                      <a16:colId xmlns:a16="http://schemas.microsoft.com/office/drawing/2014/main" val="1971901502"/>
                    </a:ext>
                  </a:extLst>
                </a:gridCol>
              </a:tblGrid>
              <a:tr h="3513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Fruit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Number of Chromosomes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279729"/>
                  </a:ext>
                </a:extLst>
              </a:tr>
              <a:tr h="350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Strawberry (The “Common” Strawberry)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56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343846"/>
                  </a:ext>
                </a:extLst>
              </a:tr>
              <a:tr h="3752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Bananas (cultivated bananas)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44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040202"/>
                  </a:ext>
                </a:extLst>
              </a:tr>
              <a:tr h="368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Blueberries (Northern High Bush)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48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4337494"/>
                  </a:ext>
                </a:extLst>
              </a:tr>
              <a:tr h="3360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Pears (European Pear)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34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152667"/>
                  </a:ext>
                </a:extLst>
              </a:tr>
              <a:tr h="3360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Oranges (Citrus sinensis)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18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411687"/>
                  </a:ext>
                </a:extLst>
              </a:tr>
              <a:tr h="3360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Kiwi (cultivated kiwi)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omic Sans MS" panose="030F0902030302020204" pitchFamily="66" charset="0"/>
                        </a:rPr>
                        <a:t>174</a:t>
                      </a:r>
                      <a:endParaRPr lang="en-GB" sz="1400" dirty="0">
                        <a:effectLst/>
                        <a:latin typeface="Comic Sans MS" panose="030F09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280" marR="91280" marT="0" marB="0" anchor="ctr">
                    <a:solidFill>
                      <a:srgbClr val="2869A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301162"/>
                  </a:ext>
                </a:extLst>
              </a:tr>
            </a:tbl>
          </a:graphicData>
        </a:graphic>
      </p:graphicFrame>
      <p:sp>
        <p:nvSpPr>
          <p:cNvPr id="12" name="Subtitle 2">
            <a:extLst>
              <a:ext uri="{FF2B5EF4-FFF2-40B4-BE49-F238E27FC236}">
                <a16:creationId xmlns:a16="http://schemas.microsoft.com/office/drawing/2014/main" id="{C80047A9-4ED6-40F3-AAC0-8194C2FD561A}"/>
              </a:ext>
            </a:extLst>
          </p:cNvPr>
          <p:cNvSpPr txBox="1">
            <a:spLocks/>
          </p:cNvSpPr>
          <p:nvPr/>
        </p:nvSpPr>
        <p:spPr>
          <a:xfrm>
            <a:off x="-16444" y="4528368"/>
            <a:ext cx="12192000" cy="185817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hat is your hypothesis? 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2000" b="1" dirty="0">
                <a:solidFill>
                  <a:srgbClr val="2869A6"/>
                </a:solidFill>
                <a:latin typeface="Comic Sans MS" panose="030F0702030302020204" pitchFamily="66" charset="0"/>
              </a:rPr>
              <a:t>I think ____ will have the most DNA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can extract DNA from these fruits to find out </a:t>
            </a:r>
          </a:p>
          <a:p>
            <a:pPr marL="0" indent="0" algn="ctr">
              <a:lnSpc>
                <a:spcPct val="100000"/>
              </a:lnSpc>
              <a:spcBef>
                <a:spcPts val="400"/>
              </a:spcBef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 your hypothesis is correct!</a:t>
            </a:r>
          </a:p>
        </p:txBody>
      </p:sp>
    </p:spTree>
    <p:extLst>
      <p:ext uri="{BB962C8B-B14F-4D97-AF65-F5344CB8AC3E}">
        <p14:creationId xmlns:p14="http://schemas.microsoft.com/office/powerpoint/2010/main" val="53885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CE7E2AA-ACC5-AA2A-4947-62318D368DB0}"/>
              </a:ext>
            </a:extLst>
          </p:cNvPr>
          <p:cNvGrpSpPr/>
          <p:nvPr/>
        </p:nvGrpSpPr>
        <p:grpSpPr>
          <a:xfrm>
            <a:off x="2245894" y="1533387"/>
            <a:ext cx="3176336" cy="4445756"/>
            <a:chOff x="1282875" y="1856922"/>
            <a:chExt cx="2997200" cy="419502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981AC63-0951-C22B-ED5B-26A5734C422D}"/>
                </a:ext>
              </a:extLst>
            </p:cNvPr>
            <p:cNvSpPr/>
            <p:nvPr/>
          </p:nvSpPr>
          <p:spPr>
            <a:xfrm>
              <a:off x="1282875" y="1856922"/>
              <a:ext cx="2997200" cy="4195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sx="101018" sy="101018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915A1DD-45FF-2AD1-FC76-62F43B9EE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345110" y="1904260"/>
              <a:ext cx="2872731" cy="4100352"/>
            </a:xfrm>
            <a:prstGeom prst="rect">
              <a:avLst/>
            </a:prstGeom>
          </p:spPr>
        </p:pic>
      </p:grp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ABBD044-D1A5-4926-A64A-95C5E458997A}"/>
              </a:ext>
            </a:extLst>
          </p:cNvPr>
          <p:cNvSpPr txBox="1">
            <a:spLocks/>
          </p:cNvSpPr>
          <p:nvPr/>
        </p:nvSpPr>
        <p:spPr>
          <a:xfrm>
            <a:off x="-8463" y="719819"/>
            <a:ext cx="12192000" cy="44526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Complete your worksheet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B3F4EA-DB15-4A7A-9406-05C049CA532E}"/>
              </a:ext>
            </a:extLst>
          </p:cNvPr>
          <p:cNvSpPr txBox="1"/>
          <p:nvPr/>
        </p:nvSpPr>
        <p:spPr>
          <a:xfrm>
            <a:off x="4633577" y="2719750"/>
            <a:ext cx="2963333" cy="3847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900" b="1" dirty="0">
                <a:solidFill>
                  <a:schemeClr val="bg1"/>
                </a:solidFill>
                <a:latin typeface="Comic Sans MS" panose="030F0702030302020204" pitchFamily="66" charset="0"/>
              </a:rPr>
              <a:t>S</a:t>
            </a:r>
            <a:r>
              <a:rPr lang="en-GB" sz="1900" b="1" dirty="0">
                <a:solidFill>
                  <a:schemeClr val="bg1"/>
                </a:solidFill>
                <a:latin typeface="Comic Sans MS" panose="030F0702030302020204" pitchFamily="66" charset="0"/>
              </a:rPr>
              <a:t>alt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8366787-D8C7-A741-A3B6-097B913CDC94}"/>
              </a:ext>
            </a:extLst>
          </p:cNvPr>
          <p:cNvSpPr txBox="1">
            <a:spLocks/>
          </p:cNvSpPr>
          <p:nvPr/>
        </p:nvSpPr>
        <p:spPr>
          <a:xfrm>
            <a:off x="6096291" y="2557032"/>
            <a:ext cx="4165309" cy="239846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</a:t>
            </a:r>
            <a:r>
              <a:rPr lang="en-GB" sz="21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hich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fruit did we decide should give us the most DNA?</a:t>
            </a:r>
          </a:p>
          <a:p>
            <a:pPr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 we think this?</a:t>
            </a:r>
          </a:p>
          <a:p>
            <a:pPr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write our hypothesis on our worksheets.</a:t>
            </a:r>
          </a:p>
        </p:txBody>
      </p:sp>
    </p:spTree>
    <p:extLst>
      <p:ext uri="{BB962C8B-B14F-4D97-AF65-F5344CB8AC3E}">
        <p14:creationId xmlns:p14="http://schemas.microsoft.com/office/powerpoint/2010/main" val="55921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AED466D1-5C02-2E48-92A0-F58F2B7339C4}"/>
              </a:ext>
            </a:extLst>
          </p:cNvPr>
          <p:cNvSpPr txBox="1">
            <a:spLocks/>
          </p:cNvSpPr>
          <p:nvPr/>
        </p:nvSpPr>
        <p:spPr>
          <a:xfrm>
            <a:off x="5914523" y="1758662"/>
            <a:ext cx="5038825" cy="3785217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buClr>
                <a:srgbClr val="2869A6"/>
              </a:buCl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can we make sure this is a</a:t>
            </a:r>
          </a:p>
          <a:p>
            <a:pPr marL="216000" indent="0">
              <a:lnSpc>
                <a:spcPct val="100000"/>
              </a:lnSpc>
              <a:spcBef>
                <a:spcPts val="0"/>
              </a:spcBef>
              <a:buClr>
                <a:srgbClr val="2869A6"/>
              </a:buClr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fair test? </a:t>
            </a:r>
          </a:p>
          <a:p>
            <a:pPr>
              <a:lnSpc>
                <a:spcPct val="100000"/>
              </a:lnSpc>
              <a:spcBef>
                <a:spcPts val="1200"/>
              </a:spcBef>
              <a:buClr>
                <a:srgbClr val="2869A6"/>
              </a:buCl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is this important?</a:t>
            </a:r>
          </a:p>
          <a:p>
            <a:pPr>
              <a:lnSpc>
                <a:spcPct val="100000"/>
              </a:lnSpc>
              <a:spcBef>
                <a:spcPts val="1200"/>
              </a:spcBef>
              <a:buClr>
                <a:srgbClr val="2869A6"/>
              </a:buCl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are we going to measure the amount of DNA we get for each fruit?</a:t>
            </a:r>
          </a:p>
          <a:p>
            <a:pPr>
              <a:lnSpc>
                <a:spcPct val="100000"/>
              </a:lnSpc>
              <a:spcBef>
                <a:spcPts val="1200"/>
              </a:spcBef>
              <a:buClr>
                <a:srgbClr val="2869A6"/>
              </a:buCl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are we going to record our results?</a:t>
            </a:r>
          </a:p>
          <a:p>
            <a:pPr>
              <a:lnSpc>
                <a:spcPct val="100000"/>
              </a:lnSpc>
              <a:spcBef>
                <a:spcPts val="1200"/>
              </a:spcBef>
              <a:buClr>
                <a:srgbClr val="2869A6"/>
              </a:buCl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are we going to decide if our hypothesis was correct?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416B1C9F-9591-4E38-9144-3A49276D6EC1}"/>
              </a:ext>
            </a:extLst>
          </p:cNvPr>
          <p:cNvSpPr txBox="1">
            <a:spLocks/>
          </p:cNvSpPr>
          <p:nvPr/>
        </p:nvSpPr>
        <p:spPr>
          <a:xfrm>
            <a:off x="3545" y="723944"/>
            <a:ext cx="12192000" cy="56935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D</a:t>
            </a: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iscussion</a:t>
            </a:r>
          </a:p>
        </p:txBody>
      </p:sp>
      <p:pic>
        <p:nvPicPr>
          <p:cNvPr id="3" name="Picture 2" descr="A bunch of bananas&#10;&#10;Description automatically generated">
            <a:extLst>
              <a:ext uri="{FF2B5EF4-FFF2-40B4-BE49-F238E27FC236}">
                <a16:creationId xmlns:a16="http://schemas.microsoft.com/office/drawing/2014/main" id="{A8E036ED-7698-2A48-BB89-C412F814F4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854" y="1440864"/>
            <a:ext cx="1957087" cy="17563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ABA2FE-B263-8F42-8D84-63D4DD7919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4681" y="1942548"/>
            <a:ext cx="1370535" cy="13011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3DDE51-B0CD-4C4D-B60E-AFC8700FA0D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34" t="31274" r="53430" b="11455"/>
          <a:stretch/>
        </p:blipFill>
        <p:spPr>
          <a:xfrm>
            <a:off x="1634854" y="3662465"/>
            <a:ext cx="1426708" cy="2417023"/>
          </a:xfrm>
          <a:prstGeom prst="rect">
            <a:avLst/>
          </a:prstGeom>
        </p:spPr>
      </p:pic>
      <p:pic>
        <p:nvPicPr>
          <p:cNvPr id="10" name="Picture 9" descr="A picture containing text, screenshot, display, picture frame&#10;&#10;Description automatically generated">
            <a:extLst>
              <a:ext uri="{FF2B5EF4-FFF2-40B4-BE49-F238E27FC236}">
                <a16:creationId xmlns:a16="http://schemas.microsoft.com/office/drawing/2014/main" id="{906F94EB-6240-504F-8752-E42F5B4E6EA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41820">
            <a:off x="3532369" y="3541626"/>
            <a:ext cx="1518986" cy="2185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13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>
            <a:extLst>
              <a:ext uri="{FF2B5EF4-FFF2-40B4-BE49-F238E27FC236}">
                <a16:creationId xmlns:a16="http://schemas.microsoft.com/office/drawing/2014/main" id="{CFDA2CDC-AFE5-5B44-AABF-14D4C391F843}"/>
              </a:ext>
            </a:extLst>
          </p:cNvPr>
          <p:cNvSpPr txBox="1">
            <a:spLocks/>
          </p:cNvSpPr>
          <p:nvPr/>
        </p:nvSpPr>
        <p:spPr>
          <a:xfrm>
            <a:off x="6096291" y="2213214"/>
            <a:ext cx="4063709" cy="3086100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write down how we are going to make this a fair test.</a:t>
            </a:r>
          </a:p>
          <a:p>
            <a:pPr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write down how we are going to measure how much DNA we get for each fruit.</a:t>
            </a:r>
          </a:p>
          <a:p>
            <a:pPr>
              <a:lnSpc>
                <a:spcPct val="100000"/>
              </a:lnSpc>
              <a:spcBef>
                <a:spcPts val="1800"/>
              </a:spcBef>
              <a:buClr>
                <a:srgbClr val="2869A6"/>
              </a:buClr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How are we going to record our results?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7F01A62A-7B93-1A42-9E14-9C6C5F664000}"/>
              </a:ext>
            </a:extLst>
          </p:cNvPr>
          <p:cNvSpPr txBox="1">
            <a:spLocks/>
          </p:cNvSpPr>
          <p:nvPr/>
        </p:nvSpPr>
        <p:spPr>
          <a:xfrm>
            <a:off x="-8463" y="739696"/>
            <a:ext cx="12192000" cy="44526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Complete your worksheet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1758FF4-B181-2BF1-2BF1-ECC2861002EF}"/>
              </a:ext>
            </a:extLst>
          </p:cNvPr>
          <p:cNvGrpSpPr/>
          <p:nvPr/>
        </p:nvGrpSpPr>
        <p:grpSpPr>
          <a:xfrm>
            <a:off x="2245894" y="1533387"/>
            <a:ext cx="3176336" cy="4445756"/>
            <a:chOff x="1282875" y="1856922"/>
            <a:chExt cx="2997200" cy="419502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AE2045E-06B7-7B1B-CFAF-8BFE3F682EA5}"/>
                </a:ext>
              </a:extLst>
            </p:cNvPr>
            <p:cNvSpPr/>
            <p:nvPr/>
          </p:nvSpPr>
          <p:spPr>
            <a:xfrm>
              <a:off x="1282875" y="1856922"/>
              <a:ext cx="2997200" cy="4195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sx="101018" sy="101018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1FDAAA5-34FA-971F-7E9D-3DA95EC6A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345110" y="1904260"/>
              <a:ext cx="2872731" cy="41003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817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F1DC49D0-1164-42C4-B90A-0A557707154E}"/>
              </a:ext>
            </a:extLst>
          </p:cNvPr>
          <p:cNvSpPr txBox="1">
            <a:spLocks/>
          </p:cNvSpPr>
          <p:nvPr/>
        </p:nvSpPr>
        <p:spPr>
          <a:xfrm>
            <a:off x="0" y="739197"/>
            <a:ext cx="12192000" cy="50389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3000" b="1" dirty="0">
                <a:solidFill>
                  <a:srgbClr val="286AA6"/>
                </a:solidFill>
                <a:latin typeface="Comic Sans MS" panose="030F0702030302020204" pitchFamily="66" charset="0"/>
              </a:rPr>
              <a:t>We are ready to be real scientists!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EBF2537C-859E-4BB0-A1EC-FF685BCAEB8E}"/>
              </a:ext>
            </a:extLst>
          </p:cNvPr>
          <p:cNvSpPr txBox="1">
            <a:spLocks/>
          </p:cNvSpPr>
          <p:nvPr/>
        </p:nvSpPr>
        <p:spPr>
          <a:xfrm>
            <a:off x="2647262" y="1378129"/>
            <a:ext cx="3512906" cy="39099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buClr>
                <a:srgbClr val="2869A6"/>
              </a:buClr>
              <a:buNone/>
            </a:pPr>
            <a:r>
              <a:rPr lang="en-US" sz="1800" b="1" dirty="0">
                <a:solidFill>
                  <a:srgbClr val="2869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Laboratory Rules:</a:t>
            </a:r>
          </a:p>
          <a:p>
            <a:pPr marL="269875" indent="-269875">
              <a:lnSpc>
                <a:spcPct val="100000"/>
              </a:lnSpc>
              <a:spcBef>
                <a:spcPts val="1300"/>
              </a:spcBef>
              <a:buClr>
                <a:srgbClr val="2869A6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</a:t>
            </a:r>
            <a:r>
              <a:rPr lang="en-GB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 need our safety glasses.</a:t>
            </a:r>
          </a:p>
          <a:p>
            <a:pPr marL="269875" indent="-269875">
              <a:lnSpc>
                <a:spcPct val="100000"/>
              </a:lnSpc>
              <a:spcBef>
                <a:spcPts val="1300"/>
              </a:spcBef>
              <a:buClr>
                <a:srgbClr val="2869A6"/>
              </a:buClr>
              <a:buAutoNum type="arabicPeriod"/>
            </a:pP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 mustn’t run in the laboratory.</a:t>
            </a:r>
          </a:p>
          <a:p>
            <a:pPr marL="269875" indent="-269875">
              <a:lnSpc>
                <a:spcPct val="100000"/>
              </a:lnSpc>
              <a:spcBef>
                <a:spcPts val="1300"/>
              </a:spcBef>
              <a:buClr>
                <a:srgbClr val="2869A6"/>
              </a:buClr>
              <a:buAutoNum type="arabicPeriod"/>
            </a:pP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 need to listen and follow instructions.</a:t>
            </a:r>
          </a:p>
          <a:p>
            <a:pPr marL="269875" indent="-269875">
              <a:lnSpc>
                <a:spcPct val="100000"/>
              </a:lnSpc>
              <a:spcBef>
                <a:spcPts val="1300"/>
              </a:spcBef>
              <a:buClr>
                <a:srgbClr val="2869A6"/>
              </a:buClr>
              <a:buAutoNum type="arabicPeriod"/>
            </a:pP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 must respect the chemicals we are using – they could be dangerous. We mustn’t smell them, touch or put them in our mouths.</a:t>
            </a:r>
            <a:endParaRPr lang="en-GB" sz="18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FA1F1B9B-6546-4846-8823-C76861B2A3A5}"/>
              </a:ext>
            </a:extLst>
          </p:cNvPr>
          <p:cNvSpPr txBox="1">
            <a:spLocks/>
          </p:cNvSpPr>
          <p:nvPr/>
        </p:nvSpPr>
        <p:spPr>
          <a:xfrm>
            <a:off x="6473695" y="1378129"/>
            <a:ext cx="4601782" cy="413480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2869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</a:t>
            </a:r>
            <a:r>
              <a:rPr lang="en-GB" sz="1800" b="1" dirty="0">
                <a:solidFill>
                  <a:srgbClr val="2869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 need to check we have our equipment: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Two clear glasses/cups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Sealable plastic bag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Banana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Blunt knife and teaspoon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Plate/chopping board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Measuring jug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Either a colander/sieve/tea strainer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Either a coffee filter/dish cloth/paper towel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Black paper/card/black t-shirt/black jumper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Vodka/surgical spirit/rubbing alcohol </a:t>
            </a:r>
            <a:endParaRPr lang="en-GB" sz="15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 marL="216000" indent="0"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None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(keep in freezer)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4 teaspoons salt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2 teaspoons washing up liquid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Warm water</a:t>
            </a:r>
          </a:p>
          <a:p>
            <a:pPr fontAlgn="base">
              <a:lnSpc>
                <a:spcPts val="1480"/>
              </a:lnSpc>
              <a:spcBef>
                <a:spcPts val="5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Skewer</a:t>
            </a:r>
            <a:endParaRPr lang="en-GB" sz="1500" b="0" i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Source Sans Pro" panose="020B0503030403020204" pitchFamily="34" charset="0"/>
            </a:endParaRPr>
          </a:p>
          <a:p>
            <a:pPr fontAlgn="base">
              <a:spcBef>
                <a:spcPts val="400"/>
              </a:spcBef>
              <a:buClr>
                <a:srgbClr val="2869A6"/>
              </a:buClr>
              <a:buFont typeface="Arial" panose="020B0604020202020204" pitchFamily="34" charset="0"/>
              <a:buChar char="•"/>
            </a:pPr>
            <a:endParaRPr lang="en-GB" sz="14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E77B387-943D-4F9F-B7E6-580FFB8EB855}"/>
              </a:ext>
            </a:extLst>
          </p:cNvPr>
          <p:cNvSpPr txBox="1">
            <a:spLocks/>
          </p:cNvSpPr>
          <p:nvPr/>
        </p:nvSpPr>
        <p:spPr>
          <a:xfrm>
            <a:off x="0" y="5673892"/>
            <a:ext cx="12192000" cy="54292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2600" b="1" dirty="0">
                <a:solidFill>
                  <a:srgbClr val="286AA6"/>
                </a:solidFill>
                <a:latin typeface="Comic Sans MS" panose="030F0702030302020204" pitchFamily="66" charset="0"/>
              </a:rPr>
              <a:t>Remember to put the alcohol in the freezer!</a:t>
            </a:r>
            <a:endParaRPr lang="en-US" sz="26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A1710CE-F7A6-A648-B74D-BF1E7803E5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8123" y="1739745"/>
            <a:ext cx="1157859" cy="7581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943CE5-D88A-0E45-A5F0-7B92A2D597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533" t="-15726" r="-8468" b="-9053"/>
          <a:stretch/>
        </p:blipFill>
        <p:spPr>
          <a:xfrm>
            <a:off x="1113083" y="3932417"/>
            <a:ext cx="1027939" cy="1249639"/>
          </a:xfrm>
          <a:prstGeom prst="rect">
            <a:avLst/>
          </a:prstGeom>
        </p:spPr>
      </p:pic>
      <p:pic>
        <p:nvPicPr>
          <p:cNvPr id="3" name="Picture 2" descr="Logo, icon&#10;&#10;Description automatically generated">
            <a:extLst>
              <a:ext uri="{FF2B5EF4-FFF2-40B4-BE49-F238E27FC236}">
                <a16:creationId xmlns:a16="http://schemas.microsoft.com/office/drawing/2014/main" id="{8A3063B8-EE88-A845-91A8-22E1B8BBF4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523" y="2641570"/>
            <a:ext cx="1021059" cy="101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446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298B071-5A72-0F47-9164-4B4019800F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1A93D44D-678A-5447-A7E8-77CBD0034000}"/>
              </a:ext>
            </a:extLst>
          </p:cNvPr>
          <p:cNvSpPr txBox="1">
            <a:spLocks/>
          </p:cNvSpPr>
          <p:nvPr/>
        </p:nvSpPr>
        <p:spPr>
          <a:xfrm>
            <a:off x="-18439" y="733044"/>
            <a:ext cx="12192000" cy="38829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286AA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Time to put on your safety glasses!</a:t>
            </a:r>
            <a:endParaRPr lang="en-US" sz="3000" b="1" dirty="0">
              <a:solidFill>
                <a:srgbClr val="286AA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AD0B009-B009-407F-8192-AAE0CB789C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10" t="6627" r="2848" b="17030"/>
          <a:stretch/>
        </p:blipFill>
        <p:spPr bwMode="auto">
          <a:xfrm>
            <a:off x="3160294" y="1753772"/>
            <a:ext cx="5887804" cy="392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650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9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20343</TotalTime>
  <Words>1231</Words>
  <Application>Microsoft Macintosh PowerPoint</Application>
  <PresentationFormat>Widescreen</PresentationFormat>
  <Paragraphs>180</Paragraphs>
  <Slides>21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Comic Sans MS</vt:lpstr>
      <vt:lpstr>Source Sans Pro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485</cp:revision>
  <dcterms:created xsi:type="dcterms:W3CDTF">2021-01-11T17:47:06Z</dcterms:created>
  <dcterms:modified xsi:type="dcterms:W3CDTF">2022-08-16T08:20:43Z</dcterms:modified>
</cp:coreProperties>
</file>