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0"/>
  </p:notesMasterIdLst>
  <p:sldIdLst>
    <p:sldId id="346" r:id="rId5"/>
    <p:sldId id="326" r:id="rId6"/>
    <p:sldId id="372" r:id="rId7"/>
    <p:sldId id="404" r:id="rId8"/>
    <p:sldId id="405" r:id="rId9"/>
    <p:sldId id="407" r:id="rId10"/>
    <p:sldId id="373" r:id="rId11"/>
    <p:sldId id="374" r:id="rId12"/>
    <p:sldId id="375" r:id="rId13"/>
    <p:sldId id="376" r:id="rId14"/>
    <p:sldId id="420" r:id="rId15"/>
    <p:sldId id="425" r:id="rId16"/>
    <p:sldId id="426" r:id="rId17"/>
    <p:sldId id="427" r:id="rId18"/>
    <p:sldId id="377" r:id="rId19"/>
    <p:sldId id="378" r:id="rId20"/>
    <p:sldId id="422" r:id="rId21"/>
    <p:sldId id="379" r:id="rId22"/>
    <p:sldId id="430" r:id="rId23"/>
    <p:sldId id="380" r:id="rId24"/>
    <p:sldId id="381" r:id="rId25"/>
    <p:sldId id="382" r:id="rId26"/>
    <p:sldId id="390" r:id="rId27"/>
    <p:sldId id="384" r:id="rId28"/>
    <p:sldId id="385" r:id="rId29"/>
    <p:sldId id="423" r:id="rId30"/>
    <p:sldId id="386" r:id="rId31"/>
    <p:sldId id="383" r:id="rId32"/>
    <p:sldId id="389" r:id="rId33"/>
    <p:sldId id="387" r:id="rId34"/>
    <p:sldId id="431" r:id="rId35"/>
    <p:sldId id="391" r:id="rId36"/>
    <p:sldId id="392" r:id="rId37"/>
    <p:sldId id="393" r:id="rId38"/>
    <p:sldId id="394" r:id="rId39"/>
    <p:sldId id="395" r:id="rId40"/>
    <p:sldId id="397" r:id="rId41"/>
    <p:sldId id="398" r:id="rId42"/>
    <p:sldId id="399" r:id="rId43"/>
    <p:sldId id="400" r:id="rId44"/>
    <p:sldId id="401" r:id="rId45"/>
    <p:sldId id="402" r:id="rId46"/>
    <p:sldId id="403" r:id="rId47"/>
    <p:sldId id="411" r:id="rId48"/>
    <p:sldId id="412" r:id="rId49"/>
    <p:sldId id="428" r:id="rId50"/>
    <p:sldId id="410" r:id="rId51"/>
    <p:sldId id="413" r:id="rId52"/>
    <p:sldId id="429" r:id="rId53"/>
    <p:sldId id="414" r:id="rId54"/>
    <p:sldId id="415" r:id="rId55"/>
    <p:sldId id="416" r:id="rId56"/>
    <p:sldId id="417" r:id="rId57"/>
    <p:sldId id="419" r:id="rId58"/>
    <p:sldId id="371"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57" userDrawn="1">
          <p15:clr>
            <a:srgbClr val="A4A3A4"/>
          </p15:clr>
        </p15:guide>
        <p15:guide id="2" pos="2570" userDrawn="1">
          <p15:clr>
            <a:srgbClr val="A4A3A4"/>
          </p15:clr>
        </p15:guide>
        <p15:guide id="4" orient="horz" pos="1548" userDrawn="1">
          <p15:clr>
            <a:srgbClr val="A4A3A4"/>
          </p15:clr>
        </p15:guide>
        <p15:guide id="5" pos="619" userDrawn="1">
          <p15:clr>
            <a:srgbClr val="A4A3A4"/>
          </p15:clr>
        </p15:guide>
        <p15:guide id="6" orient="horz" pos="981" userDrawn="1">
          <p15:clr>
            <a:srgbClr val="A4A3A4"/>
          </p15:clr>
        </p15:guide>
        <p15:guide id="7" pos="7582" userDrawn="1">
          <p15:clr>
            <a:srgbClr val="A4A3A4"/>
          </p15:clr>
        </p15:guide>
        <p15:guide id="8" pos="4815" userDrawn="1">
          <p15:clr>
            <a:srgbClr val="A4A3A4"/>
          </p15:clr>
        </p15:guide>
        <p15:guide id="9" pos="7537" userDrawn="1">
          <p15:clr>
            <a:srgbClr val="A4A3A4"/>
          </p15:clr>
        </p15:guide>
        <p15:guide id="10" orient="horz" pos="3680" userDrawn="1">
          <p15:clr>
            <a:srgbClr val="A4A3A4"/>
          </p15:clr>
        </p15:guide>
        <p15:guide id="11" orient="horz" pos="1162" userDrawn="1">
          <p15:clr>
            <a:srgbClr val="A4A3A4"/>
          </p15:clr>
        </p15:guide>
        <p15:guide id="12" pos="2842" userDrawn="1">
          <p15:clr>
            <a:srgbClr val="A4A3A4"/>
          </p15:clr>
        </p15:guide>
        <p15:guide id="13" pos="5087" userDrawn="1">
          <p15:clr>
            <a:srgbClr val="A4A3A4"/>
          </p15:clr>
        </p15:guide>
        <p15:guide id="14" pos="708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nnah Boerakker" initials="JB" lastIdx="168" clrIdx="0">
    <p:extLst>
      <p:ext uri="{19B8F6BF-5375-455C-9EA6-DF929625EA0E}">
        <p15:presenceInfo xmlns:p15="http://schemas.microsoft.com/office/powerpoint/2012/main" userId="S::seg-fushi@soneva.com::c78a5461-f64f-49d3-94bf-cb035d88abfd" providerId="AD"/>
      </p:ext>
    </p:extLst>
  </p:cmAuthor>
  <p:cmAuthor id="2" name="Sara Maslin" initials="SM" lastIdx="8" clrIdx="1">
    <p:extLst>
      <p:ext uri="{19B8F6BF-5375-455C-9EA6-DF929625EA0E}">
        <p15:presenceInfo xmlns:p15="http://schemas.microsoft.com/office/powerpoint/2012/main" userId="982d4e009d589f2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A9A"/>
    <a:srgbClr val="00A3A6"/>
    <a:srgbClr val="996017"/>
    <a:srgbClr val="63666A"/>
    <a:srgbClr val="00ABCF"/>
    <a:srgbClr val="E31577"/>
    <a:srgbClr val="AB71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685208-A772-472F-9460-65D64ACBF6FE}" v="2" dt="2022-09-23T15:51:58.8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02" autoAdjust="0"/>
    <p:restoredTop sz="91398" autoAdjust="0"/>
  </p:normalViewPr>
  <p:slideViewPr>
    <p:cSldViewPr snapToGrid="0" snapToObjects="1">
      <p:cViewPr varScale="1">
        <p:scale>
          <a:sx n="72" d="100"/>
          <a:sy n="72" d="100"/>
        </p:scale>
        <p:origin x="90" y="342"/>
      </p:cViewPr>
      <p:guideLst>
        <p:guide orient="horz" pos="1457"/>
        <p:guide pos="2570"/>
        <p:guide orient="horz" pos="1548"/>
        <p:guide pos="619"/>
        <p:guide orient="horz" pos="981"/>
        <p:guide pos="7582"/>
        <p:guide pos="4815"/>
        <p:guide pos="7537"/>
        <p:guide orient="horz" pos="3680"/>
        <p:guide orient="horz" pos="1162"/>
        <p:guide pos="2842"/>
        <p:guide pos="5087"/>
        <p:guide pos="708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E7685208-A772-472F-9460-65D64ACBF6FE}"/>
    <pc:docChg chg="modSld">
      <pc:chgData name="Sara Maslin" userId="982d4e009d589f26" providerId="LiveId" clId="{E7685208-A772-472F-9460-65D64ACBF6FE}" dt="2022-09-23T15:53:26.096" v="4" actId="20577"/>
      <pc:docMkLst>
        <pc:docMk/>
      </pc:docMkLst>
      <pc:sldChg chg="addSp modSp mod">
        <pc:chgData name="Sara Maslin" userId="982d4e009d589f26" providerId="LiveId" clId="{E7685208-A772-472F-9460-65D64ACBF6FE}" dt="2022-09-23T15:53:26.096" v="4" actId="20577"/>
        <pc:sldMkLst>
          <pc:docMk/>
          <pc:sldMk cId="4000498910" sldId="403"/>
        </pc:sldMkLst>
        <pc:spChg chg="add mod">
          <ac:chgData name="Sara Maslin" userId="982d4e009d589f26" providerId="LiveId" clId="{E7685208-A772-472F-9460-65D64ACBF6FE}" dt="2022-09-23T15:51:58.883" v="1"/>
          <ac:spMkLst>
            <pc:docMk/>
            <pc:sldMk cId="4000498910" sldId="403"/>
            <ac:spMk id="2" creationId="{ECB54969-0C9F-22DD-9DED-A0F0F9AA4C99}"/>
          </ac:spMkLst>
        </pc:spChg>
        <pc:spChg chg="mod">
          <ac:chgData name="Sara Maslin" userId="982d4e009d589f26" providerId="LiveId" clId="{E7685208-A772-472F-9460-65D64ACBF6FE}" dt="2022-09-23T15:53:26.096" v="4" actId="20577"/>
          <ac:spMkLst>
            <pc:docMk/>
            <pc:sldMk cId="4000498910" sldId="403"/>
            <ac:spMk id="11" creationId="{7C42A682-85FE-E347-A91F-C379CCB19698}"/>
          </ac:spMkLst>
        </pc:spChg>
      </pc:sldChg>
      <pc:sldChg chg="addSp modSp">
        <pc:chgData name="Sara Maslin" userId="982d4e009d589f26" providerId="LiveId" clId="{E7685208-A772-472F-9460-65D64ACBF6FE}" dt="2022-09-23T15:51:49.974" v="0"/>
        <pc:sldMkLst>
          <pc:docMk/>
          <pc:sldMk cId="2818536542" sldId="411"/>
        </pc:sldMkLst>
        <pc:spChg chg="add mod">
          <ac:chgData name="Sara Maslin" userId="982d4e009d589f26" providerId="LiveId" clId="{E7685208-A772-472F-9460-65D64ACBF6FE}" dt="2022-09-23T15:51:49.974" v="0"/>
          <ac:spMkLst>
            <pc:docMk/>
            <pc:sldMk cId="2818536542" sldId="411"/>
            <ac:spMk id="2" creationId="{0E19FC88-28EB-EDD7-DFFA-96CBB5B8269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BFFF95-602A-4148-ABA6-378D53A36A4F}" type="datetimeFigureOut">
              <a:rPr lang="en-GB" smtClean="0"/>
              <a:t>09/02/2023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5787EA-EB48-411A-95E7-A36CEF822150}" type="slidenum">
              <a:rPr lang="en-GB" smtClean="0"/>
              <a:t>‹#›</a:t>
            </a:fld>
            <a:endParaRPr lang="en-GB"/>
          </a:p>
        </p:txBody>
      </p:sp>
    </p:spTree>
    <p:extLst>
      <p:ext uri="{BB962C8B-B14F-4D97-AF65-F5344CB8AC3E}">
        <p14:creationId xmlns:p14="http://schemas.microsoft.com/office/powerpoint/2010/main" val="1074786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a:t>
            </a:fld>
            <a:endParaRPr lang="en-GB"/>
          </a:p>
        </p:txBody>
      </p:sp>
    </p:spTree>
    <p:extLst>
      <p:ext uri="{BB962C8B-B14F-4D97-AF65-F5344CB8AC3E}">
        <p14:creationId xmlns:p14="http://schemas.microsoft.com/office/powerpoint/2010/main" val="2522925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10</a:t>
            </a:fld>
            <a:endParaRPr lang="en-GB"/>
          </a:p>
        </p:txBody>
      </p:sp>
    </p:spTree>
    <p:extLst>
      <p:ext uri="{BB962C8B-B14F-4D97-AF65-F5344CB8AC3E}">
        <p14:creationId xmlns:p14="http://schemas.microsoft.com/office/powerpoint/2010/main" val="2165503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11</a:t>
            </a:fld>
            <a:endParaRPr lang="en-GB"/>
          </a:p>
        </p:txBody>
      </p:sp>
    </p:spTree>
    <p:extLst>
      <p:ext uri="{BB962C8B-B14F-4D97-AF65-F5344CB8AC3E}">
        <p14:creationId xmlns:p14="http://schemas.microsoft.com/office/powerpoint/2010/main" val="293040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12</a:t>
            </a:fld>
            <a:endParaRPr lang="en-GB"/>
          </a:p>
        </p:txBody>
      </p:sp>
    </p:spTree>
    <p:extLst>
      <p:ext uri="{BB962C8B-B14F-4D97-AF65-F5344CB8AC3E}">
        <p14:creationId xmlns:p14="http://schemas.microsoft.com/office/powerpoint/2010/main" val="2390135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13</a:t>
            </a:fld>
            <a:endParaRPr lang="en-GB"/>
          </a:p>
        </p:txBody>
      </p:sp>
    </p:spTree>
    <p:extLst>
      <p:ext uri="{BB962C8B-B14F-4D97-AF65-F5344CB8AC3E}">
        <p14:creationId xmlns:p14="http://schemas.microsoft.com/office/powerpoint/2010/main" val="642427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14</a:t>
            </a:fld>
            <a:endParaRPr lang="en-GB"/>
          </a:p>
        </p:txBody>
      </p:sp>
    </p:spTree>
    <p:extLst>
      <p:ext uri="{BB962C8B-B14F-4D97-AF65-F5344CB8AC3E}">
        <p14:creationId xmlns:p14="http://schemas.microsoft.com/office/powerpoint/2010/main" val="3567007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15</a:t>
            </a:fld>
            <a:endParaRPr lang="en-GB"/>
          </a:p>
        </p:txBody>
      </p:sp>
    </p:spTree>
    <p:extLst>
      <p:ext uri="{BB962C8B-B14F-4D97-AF65-F5344CB8AC3E}">
        <p14:creationId xmlns:p14="http://schemas.microsoft.com/office/powerpoint/2010/main" val="26005282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16</a:t>
            </a:fld>
            <a:endParaRPr lang="en-GB"/>
          </a:p>
        </p:txBody>
      </p:sp>
    </p:spTree>
    <p:extLst>
      <p:ext uri="{BB962C8B-B14F-4D97-AF65-F5344CB8AC3E}">
        <p14:creationId xmlns:p14="http://schemas.microsoft.com/office/powerpoint/2010/main" val="3990431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17</a:t>
            </a:fld>
            <a:endParaRPr lang="en-GB"/>
          </a:p>
        </p:txBody>
      </p:sp>
    </p:spTree>
    <p:extLst>
      <p:ext uri="{BB962C8B-B14F-4D97-AF65-F5344CB8AC3E}">
        <p14:creationId xmlns:p14="http://schemas.microsoft.com/office/powerpoint/2010/main" val="3563545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18</a:t>
            </a:fld>
            <a:endParaRPr lang="en-GB"/>
          </a:p>
        </p:txBody>
      </p:sp>
    </p:spTree>
    <p:extLst>
      <p:ext uri="{BB962C8B-B14F-4D97-AF65-F5344CB8AC3E}">
        <p14:creationId xmlns:p14="http://schemas.microsoft.com/office/powerpoint/2010/main" val="33391662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19</a:t>
            </a:fld>
            <a:endParaRPr lang="en-GB"/>
          </a:p>
        </p:txBody>
      </p:sp>
    </p:spTree>
    <p:extLst>
      <p:ext uri="{BB962C8B-B14F-4D97-AF65-F5344CB8AC3E}">
        <p14:creationId xmlns:p14="http://schemas.microsoft.com/office/powerpoint/2010/main" val="1583988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a:t>
            </a:fld>
            <a:endParaRPr lang="en-GB"/>
          </a:p>
        </p:txBody>
      </p:sp>
    </p:spTree>
    <p:extLst>
      <p:ext uri="{BB962C8B-B14F-4D97-AF65-F5344CB8AC3E}">
        <p14:creationId xmlns:p14="http://schemas.microsoft.com/office/powerpoint/2010/main" val="9900123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20</a:t>
            </a:fld>
            <a:endParaRPr lang="en-GB"/>
          </a:p>
        </p:txBody>
      </p:sp>
    </p:spTree>
    <p:extLst>
      <p:ext uri="{BB962C8B-B14F-4D97-AF65-F5344CB8AC3E}">
        <p14:creationId xmlns:p14="http://schemas.microsoft.com/office/powerpoint/2010/main" val="1097138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21</a:t>
            </a:fld>
            <a:endParaRPr lang="en-GB"/>
          </a:p>
        </p:txBody>
      </p:sp>
    </p:spTree>
    <p:extLst>
      <p:ext uri="{BB962C8B-B14F-4D97-AF65-F5344CB8AC3E}">
        <p14:creationId xmlns:p14="http://schemas.microsoft.com/office/powerpoint/2010/main" val="39001429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22</a:t>
            </a:fld>
            <a:endParaRPr lang="en-GB"/>
          </a:p>
        </p:txBody>
      </p:sp>
    </p:spTree>
    <p:extLst>
      <p:ext uri="{BB962C8B-B14F-4D97-AF65-F5344CB8AC3E}">
        <p14:creationId xmlns:p14="http://schemas.microsoft.com/office/powerpoint/2010/main" val="12665845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23</a:t>
            </a:fld>
            <a:endParaRPr lang="en-GB"/>
          </a:p>
        </p:txBody>
      </p:sp>
    </p:spTree>
    <p:extLst>
      <p:ext uri="{BB962C8B-B14F-4D97-AF65-F5344CB8AC3E}">
        <p14:creationId xmlns:p14="http://schemas.microsoft.com/office/powerpoint/2010/main" val="41919177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24</a:t>
            </a:fld>
            <a:endParaRPr lang="en-GB"/>
          </a:p>
        </p:txBody>
      </p:sp>
    </p:spTree>
    <p:extLst>
      <p:ext uri="{BB962C8B-B14F-4D97-AF65-F5344CB8AC3E}">
        <p14:creationId xmlns:p14="http://schemas.microsoft.com/office/powerpoint/2010/main" val="3678160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25</a:t>
            </a:fld>
            <a:endParaRPr lang="en-GB"/>
          </a:p>
        </p:txBody>
      </p:sp>
    </p:spTree>
    <p:extLst>
      <p:ext uri="{BB962C8B-B14F-4D97-AF65-F5344CB8AC3E}">
        <p14:creationId xmlns:p14="http://schemas.microsoft.com/office/powerpoint/2010/main" val="4166405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26</a:t>
            </a:fld>
            <a:endParaRPr lang="en-GB"/>
          </a:p>
        </p:txBody>
      </p:sp>
    </p:spTree>
    <p:extLst>
      <p:ext uri="{BB962C8B-B14F-4D97-AF65-F5344CB8AC3E}">
        <p14:creationId xmlns:p14="http://schemas.microsoft.com/office/powerpoint/2010/main" val="12518346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27</a:t>
            </a:fld>
            <a:endParaRPr lang="en-GB"/>
          </a:p>
        </p:txBody>
      </p:sp>
    </p:spTree>
    <p:extLst>
      <p:ext uri="{BB962C8B-B14F-4D97-AF65-F5344CB8AC3E}">
        <p14:creationId xmlns:p14="http://schemas.microsoft.com/office/powerpoint/2010/main" val="26259128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28</a:t>
            </a:fld>
            <a:endParaRPr lang="en-GB"/>
          </a:p>
        </p:txBody>
      </p:sp>
    </p:spTree>
    <p:extLst>
      <p:ext uri="{BB962C8B-B14F-4D97-AF65-F5344CB8AC3E}">
        <p14:creationId xmlns:p14="http://schemas.microsoft.com/office/powerpoint/2010/main" val="35574395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29</a:t>
            </a:fld>
            <a:endParaRPr lang="en-GB"/>
          </a:p>
        </p:txBody>
      </p:sp>
    </p:spTree>
    <p:extLst>
      <p:ext uri="{BB962C8B-B14F-4D97-AF65-F5344CB8AC3E}">
        <p14:creationId xmlns:p14="http://schemas.microsoft.com/office/powerpoint/2010/main" val="1105992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a:t>
            </a:fld>
            <a:endParaRPr lang="en-GB"/>
          </a:p>
        </p:txBody>
      </p:sp>
    </p:spTree>
    <p:extLst>
      <p:ext uri="{BB962C8B-B14F-4D97-AF65-F5344CB8AC3E}">
        <p14:creationId xmlns:p14="http://schemas.microsoft.com/office/powerpoint/2010/main" val="25554453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30</a:t>
            </a:fld>
            <a:endParaRPr lang="en-GB"/>
          </a:p>
        </p:txBody>
      </p:sp>
    </p:spTree>
    <p:extLst>
      <p:ext uri="{BB962C8B-B14F-4D97-AF65-F5344CB8AC3E}">
        <p14:creationId xmlns:p14="http://schemas.microsoft.com/office/powerpoint/2010/main" val="1659688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31</a:t>
            </a:fld>
            <a:endParaRPr lang="en-GB"/>
          </a:p>
        </p:txBody>
      </p:sp>
    </p:spTree>
    <p:extLst>
      <p:ext uri="{BB962C8B-B14F-4D97-AF65-F5344CB8AC3E}">
        <p14:creationId xmlns:p14="http://schemas.microsoft.com/office/powerpoint/2010/main" val="20759340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32</a:t>
            </a:fld>
            <a:endParaRPr lang="en-GB"/>
          </a:p>
        </p:txBody>
      </p:sp>
    </p:spTree>
    <p:extLst>
      <p:ext uri="{BB962C8B-B14F-4D97-AF65-F5344CB8AC3E}">
        <p14:creationId xmlns:p14="http://schemas.microsoft.com/office/powerpoint/2010/main" val="41113593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33</a:t>
            </a:fld>
            <a:endParaRPr lang="en-GB"/>
          </a:p>
        </p:txBody>
      </p:sp>
    </p:spTree>
    <p:extLst>
      <p:ext uri="{BB962C8B-B14F-4D97-AF65-F5344CB8AC3E}">
        <p14:creationId xmlns:p14="http://schemas.microsoft.com/office/powerpoint/2010/main" val="29842531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34</a:t>
            </a:fld>
            <a:endParaRPr lang="en-GB"/>
          </a:p>
        </p:txBody>
      </p:sp>
    </p:spTree>
    <p:extLst>
      <p:ext uri="{BB962C8B-B14F-4D97-AF65-F5344CB8AC3E}">
        <p14:creationId xmlns:p14="http://schemas.microsoft.com/office/powerpoint/2010/main" val="20318020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35</a:t>
            </a:fld>
            <a:endParaRPr lang="en-GB"/>
          </a:p>
        </p:txBody>
      </p:sp>
    </p:spTree>
    <p:extLst>
      <p:ext uri="{BB962C8B-B14F-4D97-AF65-F5344CB8AC3E}">
        <p14:creationId xmlns:p14="http://schemas.microsoft.com/office/powerpoint/2010/main" val="22958007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36</a:t>
            </a:fld>
            <a:endParaRPr lang="en-GB"/>
          </a:p>
        </p:txBody>
      </p:sp>
    </p:spTree>
    <p:extLst>
      <p:ext uri="{BB962C8B-B14F-4D97-AF65-F5344CB8AC3E}">
        <p14:creationId xmlns:p14="http://schemas.microsoft.com/office/powerpoint/2010/main" val="7756346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37</a:t>
            </a:fld>
            <a:endParaRPr lang="en-GB"/>
          </a:p>
        </p:txBody>
      </p:sp>
    </p:spTree>
    <p:extLst>
      <p:ext uri="{BB962C8B-B14F-4D97-AF65-F5344CB8AC3E}">
        <p14:creationId xmlns:p14="http://schemas.microsoft.com/office/powerpoint/2010/main" val="31547194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38</a:t>
            </a:fld>
            <a:endParaRPr lang="en-GB"/>
          </a:p>
        </p:txBody>
      </p:sp>
    </p:spTree>
    <p:extLst>
      <p:ext uri="{BB962C8B-B14F-4D97-AF65-F5344CB8AC3E}">
        <p14:creationId xmlns:p14="http://schemas.microsoft.com/office/powerpoint/2010/main" val="4913682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39</a:t>
            </a:fld>
            <a:endParaRPr lang="en-GB"/>
          </a:p>
        </p:txBody>
      </p:sp>
    </p:spTree>
    <p:extLst>
      <p:ext uri="{BB962C8B-B14F-4D97-AF65-F5344CB8AC3E}">
        <p14:creationId xmlns:p14="http://schemas.microsoft.com/office/powerpoint/2010/main" val="3593788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a:t>
            </a:fld>
            <a:endParaRPr lang="en-GB"/>
          </a:p>
        </p:txBody>
      </p:sp>
    </p:spTree>
    <p:extLst>
      <p:ext uri="{BB962C8B-B14F-4D97-AF65-F5344CB8AC3E}">
        <p14:creationId xmlns:p14="http://schemas.microsoft.com/office/powerpoint/2010/main" val="35047235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40</a:t>
            </a:fld>
            <a:endParaRPr lang="en-GB"/>
          </a:p>
        </p:txBody>
      </p:sp>
    </p:spTree>
    <p:extLst>
      <p:ext uri="{BB962C8B-B14F-4D97-AF65-F5344CB8AC3E}">
        <p14:creationId xmlns:p14="http://schemas.microsoft.com/office/powerpoint/2010/main" val="12992516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41</a:t>
            </a:fld>
            <a:endParaRPr lang="en-GB"/>
          </a:p>
        </p:txBody>
      </p:sp>
    </p:spTree>
    <p:extLst>
      <p:ext uri="{BB962C8B-B14F-4D97-AF65-F5344CB8AC3E}">
        <p14:creationId xmlns:p14="http://schemas.microsoft.com/office/powerpoint/2010/main" val="42374819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42</a:t>
            </a:fld>
            <a:endParaRPr lang="en-GB"/>
          </a:p>
        </p:txBody>
      </p:sp>
    </p:spTree>
    <p:extLst>
      <p:ext uri="{BB962C8B-B14F-4D97-AF65-F5344CB8AC3E}">
        <p14:creationId xmlns:p14="http://schemas.microsoft.com/office/powerpoint/2010/main" val="2779455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43</a:t>
            </a:fld>
            <a:endParaRPr lang="en-GB"/>
          </a:p>
        </p:txBody>
      </p:sp>
    </p:spTree>
    <p:extLst>
      <p:ext uri="{BB962C8B-B14F-4D97-AF65-F5344CB8AC3E}">
        <p14:creationId xmlns:p14="http://schemas.microsoft.com/office/powerpoint/2010/main" val="18628754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44</a:t>
            </a:fld>
            <a:endParaRPr lang="en-GB"/>
          </a:p>
        </p:txBody>
      </p:sp>
    </p:spTree>
    <p:extLst>
      <p:ext uri="{BB962C8B-B14F-4D97-AF65-F5344CB8AC3E}">
        <p14:creationId xmlns:p14="http://schemas.microsoft.com/office/powerpoint/2010/main" val="36112363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45</a:t>
            </a:fld>
            <a:endParaRPr lang="en-GB"/>
          </a:p>
        </p:txBody>
      </p:sp>
    </p:spTree>
    <p:extLst>
      <p:ext uri="{BB962C8B-B14F-4D97-AF65-F5344CB8AC3E}">
        <p14:creationId xmlns:p14="http://schemas.microsoft.com/office/powerpoint/2010/main" val="293982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46</a:t>
            </a:fld>
            <a:endParaRPr lang="en-GB"/>
          </a:p>
        </p:txBody>
      </p:sp>
    </p:spTree>
    <p:extLst>
      <p:ext uri="{BB962C8B-B14F-4D97-AF65-F5344CB8AC3E}">
        <p14:creationId xmlns:p14="http://schemas.microsoft.com/office/powerpoint/2010/main" val="953160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47</a:t>
            </a:fld>
            <a:endParaRPr lang="en-GB"/>
          </a:p>
        </p:txBody>
      </p:sp>
    </p:spTree>
    <p:extLst>
      <p:ext uri="{BB962C8B-B14F-4D97-AF65-F5344CB8AC3E}">
        <p14:creationId xmlns:p14="http://schemas.microsoft.com/office/powerpoint/2010/main" val="30790832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48</a:t>
            </a:fld>
            <a:endParaRPr lang="en-GB"/>
          </a:p>
        </p:txBody>
      </p:sp>
    </p:spTree>
    <p:extLst>
      <p:ext uri="{BB962C8B-B14F-4D97-AF65-F5344CB8AC3E}">
        <p14:creationId xmlns:p14="http://schemas.microsoft.com/office/powerpoint/2010/main" val="21452617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49</a:t>
            </a:fld>
            <a:endParaRPr lang="en-GB"/>
          </a:p>
        </p:txBody>
      </p:sp>
    </p:spTree>
    <p:extLst>
      <p:ext uri="{BB962C8B-B14F-4D97-AF65-F5344CB8AC3E}">
        <p14:creationId xmlns:p14="http://schemas.microsoft.com/office/powerpoint/2010/main" val="4143003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a:t>
            </a:fld>
            <a:endParaRPr lang="en-GB"/>
          </a:p>
        </p:txBody>
      </p:sp>
    </p:spTree>
    <p:extLst>
      <p:ext uri="{BB962C8B-B14F-4D97-AF65-F5344CB8AC3E}">
        <p14:creationId xmlns:p14="http://schemas.microsoft.com/office/powerpoint/2010/main" val="1557908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50</a:t>
            </a:fld>
            <a:endParaRPr lang="en-GB"/>
          </a:p>
        </p:txBody>
      </p:sp>
    </p:spTree>
    <p:extLst>
      <p:ext uri="{BB962C8B-B14F-4D97-AF65-F5344CB8AC3E}">
        <p14:creationId xmlns:p14="http://schemas.microsoft.com/office/powerpoint/2010/main" val="27840682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51</a:t>
            </a:fld>
            <a:endParaRPr lang="en-GB"/>
          </a:p>
        </p:txBody>
      </p:sp>
    </p:spTree>
    <p:extLst>
      <p:ext uri="{BB962C8B-B14F-4D97-AF65-F5344CB8AC3E}">
        <p14:creationId xmlns:p14="http://schemas.microsoft.com/office/powerpoint/2010/main" val="22401168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52</a:t>
            </a:fld>
            <a:endParaRPr lang="en-GB"/>
          </a:p>
        </p:txBody>
      </p:sp>
    </p:spTree>
    <p:extLst>
      <p:ext uri="{BB962C8B-B14F-4D97-AF65-F5344CB8AC3E}">
        <p14:creationId xmlns:p14="http://schemas.microsoft.com/office/powerpoint/2010/main" val="222067737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53</a:t>
            </a:fld>
            <a:endParaRPr lang="en-GB"/>
          </a:p>
        </p:txBody>
      </p:sp>
    </p:spTree>
    <p:extLst>
      <p:ext uri="{BB962C8B-B14F-4D97-AF65-F5344CB8AC3E}">
        <p14:creationId xmlns:p14="http://schemas.microsoft.com/office/powerpoint/2010/main" val="35594722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54</a:t>
            </a:fld>
            <a:endParaRPr lang="en-GB"/>
          </a:p>
        </p:txBody>
      </p:sp>
    </p:spTree>
    <p:extLst>
      <p:ext uri="{BB962C8B-B14F-4D97-AF65-F5344CB8AC3E}">
        <p14:creationId xmlns:p14="http://schemas.microsoft.com/office/powerpoint/2010/main" val="1104658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55</a:t>
            </a:fld>
            <a:endParaRPr lang="en-GB"/>
          </a:p>
        </p:txBody>
      </p:sp>
    </p:spTree>
    <p:extLst>
      <p:ext uri="{BB962C8B-B14F-4D97-AF65-F5344CB8AC3E}">
        <p14:creationId xmlns:p14="http://schemas.microsoft.com/office/powerpoint/2010/main" val="424698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6</a:t>
            </a:fld>
            <a:endParaRPr lang="en-GB"/>
          </a:p>
        </p:txBody>
      </p:sp>
    </p:spTree>
    <p:extLst>
      <p:ext uri="{BB962C8B-B14F-4D97-AF65-F5344CB8AC3E}">
        <p14:creationId xmlns:p14="http://schemas.microsoft.com/office/powerpoint/2010/main" val="2144462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7</a:t>
            </a:fld>
            <a:endParaRPr lang="en-GB"/>
          </a:p>
        </p:txBody>
      </p:sp>
    </p:spTree>
    <p:extLst>
      <p:ext uri="{BB962C8B-B14F-4D97-AF65-F5344CB8AC3E}">
        <p14:creationId xmlns:p14="http://schemas.microsoft.com/office/powerpoint/2010/main" val="749143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8</a:t>
            </a:fld>
            <a:endParaRPr lang="en-GB"/>
          </a:p>
        </p:txBody>
      </p:sp>
    </p:spTree>
    <p:extLst>
      <p:ext uri="{BB962C8B-B14F-4D97-AF65-F5344CB8AC3E}">
        <p14:creationId xmlns:p14="http://schemas.microsoft.com/office/powerpoint/2010/main" val="320569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787EA-EB48-411A-95E7-A36CEF822150}" type="slidenum">
              <a:rPr lang="en-GB" smtClean="0"/>
              <a:t>9</a:t>
            </a:fld>
            <a:endParaRPr lang="en-GB"/>
          </a:p>
        </p:txBody>
      </p:sp>
    </p:spTree>
    <p:extLst>
      <p:ext uri="{BB962C8B-B14F-4D97-AF65-F5344CB8AC3E}">
        <p14:creationId xmlns:p14="http://schemas.microsoft.com/office/powerpoint/2010/main" val="1215620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77C25-4637-7D41-A9BB-B72EDE86C2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01282F-150F-2347-9293-2775AF2FCD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1B4A9FA8-8503-6C4A-AB76-5D9E55D66C1D}"/>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4990DBE7-0D33-8B41-A444-0BDE1EAF99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BFA0FA-A186-0648-8614-A9D194F4109A}"/>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278609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B9942-14A5-EC49-BBA5-C03C69CB20A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1B6E38-E6DA-BC4B-B825-987C23DC42A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D81BCD-9911-BC4F-98FF-6ADC4E20129D}"/>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112972C4-8760-F949-994D-651F513728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5033F3-C4DC-BC49-A7F0-701EB5DF065E}"/>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718068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609E6B-F00F-F84A-AA43-7A4C447CDE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5992289-5A32-AD4A-90F9-56E807C5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E6D03C-1F9E-0B49-A6E9-7611F872E3A6}"/>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5A10DD93-EB77-754C-ADCA-29F3F069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58B620-6416-B04F-985E-769A0BA64159}"/>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4122020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CBCF0-C014-7149-BA54-7EDB1BFF40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077E8E-1894-594E-A671-6B48AFBD317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C1491D-7A6F-374D-ABD7-4E207EA69732}"/>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120019C3-948E-D744-931E-CE9B551E7D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7B647A-9AA7-F947-BE26-BDADFD5F70AE}"/>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170348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EFD44-BCCB-D343-B4A7-3884EF569B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266DE06-6817-1A42-8862-71C0BEF42B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834DD2B-5788-A846-B92F-A864D38B0F1E}"/>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52DB1C52-D46B-C143-922F-6CBC7A31DC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21AA14-37C3-EE4C-A1DE-CD1590C53E5B}"/>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2421231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261A3-8CDF-B147-96CA-BA32AF5755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F8CA95-E454-194E-9181-32E5EA11459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13358A5-7D99-DC4B-9C9A-AC6444103FC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C061232-F6AF-2D49-B54D-9029D272ED53}"/>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6" name="Footer Placeholder 5">
            <a:extLst>
              <a:ext uri="{FF2B5EF4-FFF2-40B4-BE49-F238E27FC236}">
                <a16:creationId xmlns:a16="http://schemas.microsoft.com/office/drawing/2014/main" id="{1E94F8BE-84A7-AB49-9C5B-E954038A5D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DADBD7-B449-3D47-ADD1-266410992736}"/>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3116950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F9E10-4B3D-3145-95E9-3DD03AF7BAB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AE2FA78-EE73-004E-BB8A-F0CB171C0E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3C3B688-C456-954D-BF45-8889025E1A4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D6A955-6699-E144-87F2-BA671073296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E6453BC-CC5F-9E48-8BD6-E5FFE597742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3D2FB5B-3FEB-F142-BD0E-A1A070172476}"/>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8" name="Footer Placeholder 7">
            <a:extLst>
              <a:ext uri="{FF2B5EF4-FFF2-40B4-BE49-F238E27FC236}">
                <a16:creationId xmlns:a16="http://schemas.microsoft.com/office/drawing/2014/main" id="{2ED2533A-B331-6B4A-9E38-9D1183E062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A76748-C77E-F241-A30C-BC0F3CB885D0}"/>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4228322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D4113-A2A9-454F-BE4C-8F9D2F49A4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FCF8B7F-B779-164C-97EC-35717AF2C82C}"/>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4" name="Footer Placeholder 3">
            <a:extLst>
              <a:ext uri="{FF2B5EF4-FFF2-40B4-BE49-F238E27FC236}">
                <a16:creationId xmlns:a16="http://schemas.microsoft.com/office/drawing/2014/main" id="{FDD87F25-D339-204E-9A86-1E590FEF68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7C21565-D9AA-AD45-947A-3D8BE3DF66A2}"/>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1842258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descr="A person swimming in water&#10;&#10;Description automatically generated with low confidence">
            <a:extLst>
              <a:ext uri="{FF2B5EF4-FFF2-40B4-BE49-F238E27FC236}">
                <a16:creationId xmlns:a16="http://schemas.microsoft.com/office/drawing/2014/main" id="{624A7ACA-EBFA-D941-A236-FBE82D1251C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205203" cy="6858000"/>
          </a:xfrm>
          <a:prstGeom prst="rect">
            <a:avLst/>
          </a:prstGeom>
        </p:spPr>
      </p:pic>
      <p:sp>
        <p:nvSpPr>
          <p:cNvPr id="7" name="Rectangle 6">
            <a:extLst>
              <a:ext uri="{FF2B5EF4-FFF2-40B4-BE49-F238E27FC236}">
                <a16:creationId xmlns:a16="http://schemas.microsoft.com/office/drawing/2014/main" id="{458149CA-854E-9C44-85B1-98E3F46B8959}"/>
              </a:ext>
            </a:extLst>
          </p:cNvPr>
          <p:cNvSpPr/>
          <p:nvPr userDrawn="1"/>
        </p:nvSpPr>
        <p:spPr>
          <a:xfrm>
            <a:off x="471577" y="457200"/>
            <a:ext cx="11276424" cy="594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6507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24BA0-C2D5-164D-A38A-E8998BCE5D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328B04-3ECD-FE4F-A011-EE7CEE4EF9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E2A9EC1-F439-8C43-BF0F-C4ADDDB0D2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7C8D50A-EA89-DE45-ADD4-F6980DC4C604}"/>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6" name="Footer Placeholder 5">
            <a:extLst>
              <a:ext uri="{FF2B5EF4-FFF2-40B4-BE49-F238E27FC236}">
                <a16:creationId xmlns:a16="http://schemas.microsoft.com/office/drawing/2014/main" id="{6505A293-93DD-9D44-815F-E4A70413A94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00D894-7536-494B-9D30-3627C2B60884}"/>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3072193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FFB56-BC4C-CD41-9FD8-6A3AD6450B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43902B-9F6E-6241-9BD4-BC49FE8BC0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1F8844-C2BB-704F-8EA3-4F587DD3F1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7BDC65E-B577-3641-B0BA-FD8508F01AA8}"/>
              </a:ext>
            </a:extLst>
          </p:cNvPr>
          <p:cNvSpPr>
            <a:spLocks noGrp="1"/>
          </p:cNvSpPr>
          <p:nvPr>
            <p:ph type="dt" sz="half" idx="10"/>
          </p:nvPr>
        </p:nvSpPr>
        <p:spPr/>
        <p:txBody>
          <a:bodyPr/>
          <a:lstStyle/>
          <a:p>
            <a:fld id="{0BDD8D05-D847-EB40-B0BB-24E14441A9BC}" type="datetimeFigureOut">
              <a:rPr lang="en-US" smtClean="0"/>
              <a:t>2/9/2023</a:t>
            </a:fld>
            <a:endParaRPr lang="en-US"/>
          </a:p>
        </p:txBody>
      </p:sp>
      <p:sp>
        <p:nvSpPr>
          <p:cNvPr id="6" name="Footer Placeholder 5">
            <a:extLst>
              <a:ext uri="{FF2B5EF4-FFF2-40B4-BE49-F238E27FC236}">
                <a16:creationId xmlns:a16="http://schemas.microsoft.com/office/drawing/2014/main" id="{DF1B4DEE-E594-DF46-9C8B-7717598E6E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463C20-3B7B-EA45-85C8-BBE1BDD9C407}"/>
              </a:ext>
            </a:extLst>
          </p:cNvPr>
          <p:cNvSpPr>
            <a:spLocks noGrp="1"/>
          </p:cNvSpPr>
          <p:nvPr>
            <p:ph type="sldNum" sz="quarter" idx="12"/>
          </p:nvPr>
        </p:nvSpPr>
        <p:spPr/>
        <p:txBody>
          <a:bodyPr/>
          <a:lstStyle/>
          <a:p>
            <a:fld id="{05BAFC75-1422-2F4C-AB50-13B744E44207}" type="slidenum">
              <a:rPr lang="en-US" smtClean="0"/>
              <a:t>‹#›</a:t>
            </a:fld>
            <a:endParaRPr lang="en-US"/>
          </a:p>
        </p:txBody>
      </p:sp>
    </p:spTree>
    <p:extLst>
      <p:ext uri="{BB962C8B-B14F-4D97-AF65-F5344CB8AC3E}">
        <p14:creationId xmlns:p14="http://schemas.microsoft.com/office/powerpoint/2010/main" val="2500596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1BC690-1001-3349-897B-0AE6BCF8CE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CCC2F609-B419-7A48-BF73-5E89D53ED6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4680FF1-93FA-EA42-84DE-82B41F04C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DD8D05-D847-EB40-B0BB-24E14441A9BC}" type="datetimeFigureOut">
              <a:rPr lang="en-US" smtClean="0"/>
              <a:t>2/9/2023</a:t>
            </a:fld>
            <a:endParaRPr lang="en-US"/>
          </a:p>
        </p:txBody>
      </p:sp>
      <p:sp>
        <p:nvSpPr>
          <p:cNvPr id="5" name="Footer Placeholder 4">
            <a:extLst>
              <a:ext uri="{FF2B5EF4-FFF2-40B4-BE49-F238E27FC236}">
                <a16:creationId xmlns:a16="http://schemas.microsoft.com/office/drawing/2014/main" id="{36BDD3DA-5527-D649-8403-9591CB35C9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2A28B87-46B8-E149-BDC3-FAEA422563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BAFC75-1422-2F4C-AB50-13B744E44207}" type="slidenum">
              <a:rPr lang="en-US" smtClean="0"/>
              <a:t>‹#›</a:t>
            </a:fld>
            <a:endParaRPr lang="en-US"/>
          </a:p>
        </p:txBody>
      </p:sp>
    </p:spTree>
    <p:extLst>
      <p:ext uri="{BB962C8B-B14F-4D97-AF65-F5344CB8AC3E}">
        <p14:creationId xmlns:p14="http://schemas.microsoft.com/office/powerpoint/2010/main" val="408114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41.jpeg"/><Relationship Id="rId4" Type="http://schemas.openxmlformats.org/officeDocument/2006/relationships/image" Target="../media/image40.jpeg"/></Relationships>
</file>

<file path=ppt/slides/_rels/slide24.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10" Type="http://schemas.openxmlformats.org/officeDocument/2006/relationships/image" Target="../media/image49.jpeg"/><Relationship Id="rId4" Type="http://schemas.openxmlformats.org/officeDocument/2006/relationships/image" Target="../media/image43.jpeg"/><Relationship Id="rId9" Type="http://schemas.openxmlformats.org/officeDocument/2006/relationships/image" Target="../media/image48.jpeg"/></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53.jpeg"/><Relationship Id="rId4" Type="http://schemas.openxmlformats.org/officeDocument/2006/relationships/image" Target="../media/image52.jpeg"/></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hyperlink" Target="https://youtu.be/wY1q8onyErU"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png"/><Relationship Id="rId3" Type="http://schemas.openxmlformats.org/officeDocument/2006/relationships/image" Target="../media/image57.jpeg"/><Relationship Id="rId7" Type="http://schemas.openxmlformats.org/officeDocument/2006/relationships/image" Target="../media/image61.png"/><Relationship Id="rId12" Type="http://schemas.openxmlformats.org/officeDocument/2006/relationships/image" Target="../media/image66.png"/><Relationship Id="rId17" Type="http://schemas.openxmlformats.org/officeDocument/2006/relationships/image" Target="../media/image71.png"/><Relationship Id="rId2" Type="http://schemas.openxmlformats.org/officeDocument/2006/relationships/notesSlide" Target="../notesSlides/notesSlide30.xml"/><Relationship Id="rId16"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image" Target="../media/image59.png"/><Relationship Id="rId15" Type="http://schemas.openxmlformats.org/officeDocument/2006/relationships/image" Target="../media/image6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 Id="rId14" Type="http://schemas.openxmlformats.org/officeDocument/2006/relationships/image" Target="../media/image68.png"/></Relationships>
</file>

<file path=ppt/slides/_rels/slide31.xml.rels><?xml version="1.0" encoding="UTF-8" standalone="yes"?>
<Relationships xmlns="http://schemas.openxmlformats.org/package/2006/relationships"><Relationship Id="rId8" Type="http://schemas.openxmlformats.org/officeDocument/2006/relationships/image" Target="../media/image77.jpeg"/><Relationship Id="rId13" Type="http://schemas.openxmlformats.org/officeDocument/2006/relationships/image" Target="../media/image82.jpeg"/><Relationship Id="rId3" Type="http://schemas.openxmlformats.org/officeDocument/2006/relationships/image" Target="../media/image72.jpeg"/><Relationship Id="rId7" Type="http://schemas.openxmlformats.org/officeDocument/2006/relationships/image" Target="../media/image76.jpeg"/><Relationship Id="rId12" Type="http://schemas.openxmlformats.org/officeDocument/2006/relationships/image" Target="../media/image81.jpeg"/><Relationship Id="rId2" Type="http://schemas.openxmlformats.org/officeDocument/2006/relationships/notesSlide" Target="../notesSlides/notesSlide31.xml"/><Relationship Id="rId16" Type="http://schemas.openxmlformats.org/officeDocument/2006/relationships/image" Target="../media/image85.jpeg"/><Relationship Id="rId1" Type="http://schemas.openxmlformats.org/officeDocument/2006/relationships/slideLayout" Target="../slideLayouts/slideLayout7.xml"/><Relationship Id="rId6" Type="http://schemas.openxmlformats.org/officeDocument/2006/relationships/image" Target="../media/image75.jpeg"/><Relationship Id="rId11" Type="http://schemas.openxmlformats.org/officeDocument/2006/relationships/image" Target="../media/image80.jpeg"/><Relationship Id="rId5" Type="http://schemas.openxmlformats.org/officeDocument/2006/relationships/image" Target="../media/image74.jpeg"/><Relationship Id="rId15" Type="http://schemas.openxmlformats.org/officeDocument/2006/relationships/image" Target="../media/image84.png"/><Relationship Id="rId10" Type="http://schemas.openxmlformats.org/officeDocument/2006/relationships/image" Target="../media/image79.jpeg"/><Relationship Id="rId4" Type="http://schemas.openxmlformats.org/officeDocument/2006/relationships/image" Target="../media/image73.jpeg"/><Relationship Id="rId9" Type="http://schemas.openxmlformats.org/officeDocument/2006/relationships/image" Target="../media/image78.jpeg"/><Relationship Id="rId14" Type="http://schemas.openxmlformats.org/officeDocument/2006/relationships/image" Target="../media/image83.jpeg"/></Relationships>
</file>

<file path=ppt/slides/_rels/slide3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91.png"/></Relationships>
</file>

<file path=ppt/slides/_rels/slide3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s>
</file>

<file path=ppt/slides/_rels/slide38.xml.rels><?xml version="1.0" encoding="UTF-8" standalone="yes"?>
<Relationships xmlns="http://schemas.openxmlformats.org/package/2006/relationships"><Relationship Id="rId8" Type="http://schemas.openxmlformats.org/officeDocument/2006/relationships/image" Target="../media/image101.jpeg"/><Relationship Id="rId3" Type="http://schemas.openxmlformats.org/officeDocument/2006/relationships/image" Target="../media/image96.jpeg"/><Relationship Id="rId7" Type="http://schemas.openxmlformats.org/officeDocument/2006/relationships/image" Target="../media/image100.jpe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99.jpeg"/><Relationship Id="rId5" Type="http://schemas.openxmlformats.org/officeDocument/2006/relationships/image" Target="../media/image98.jpeg"/><Relationship Id="rId10" Type="http://schemas.openxmlformats.org/officeDocument/2006/relationships/image" Target="../media/image103.jpeg"/><Relationship Id="rId4" Type="http://schemas.openxmlformats.org/officeDocument/2006/relationships/image" Target="../media/image97.jpeg"/><Relationship Id="rId9" Type="http://schemas.openxmlformats.org/officeDocument/2006/relationships/image" Target="../media/image102.jpeg"/></Relationships>
</file>

<file path=ppt/slides/_rels/slide3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109.jpeg"/></Relationships>
</file>

<file path=ppt/slides/_rels/slide44.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111.jpeg"/></Relationships>
</file>

<file path=ppt/slides/_rels/slide4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117.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122.jpeg"/></Relationships>
</file>

<file path=ppt/slides/_rels/slide54.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125.jpeg"/><Relationship Id="rId4" Type="http://schemas.openxmlformats.org/officeDocument/2006/relationships/image" Target="../media/image124.jpeg"/></Relationships>
</file>

<file path=ppt/slides/_rels/slide55.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hyperlink" Target="https://youtu.be/7siK8eMabl8"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school of fish swimming in the ocean&#10;&#10;Description automatically generated with medium confidence">
            <a:extLst>
              <a:ext uri="{FF2B5EF4-FFF2-40B4-BE49-F238E27FC236}">
                <a16:creationId xmlns:a16="http://schemas.microsoft.com/office/drawing/2014/main" id="{50EADA75-2481-DD4B-A5A6-6E329C6E33A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959545" y="2097198"/>
            <a:ext cx="2550016" cy="2416859"/>
          </a:xfrm>
          <a:prstGeom prst="rect">
            <a:avLst/>
          </a:prstGeom>
        </p:spPr>
      </p:pic>
      <p:pic>
        <p:nvPicPr>
          <p:cNvPr id="4" name="Picture 3" descr="A group of fish swimming in water&#10;&#10;Description automatically generated with medium confidence">
            <a:extLst>
              <a:ext uri="{FF2B5EF4-FFF2-40B4-BE49-F238E27FC236}">
                <a16:creationId xmlns:a16="http://schemas.microsoft.com/office/drawing/2014/main" id="{0BC5DD3F-D467-A04D-94CA-6ED9AC52FFD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22774" y="2092163"/>
            <a:ext cx="2452576" cy="2437158"/>
          </a:xfrm>
          <a:prstGeom prst="rect">
            <a:avLst/>
          </a:prstGeom>
        </p:spPr>
      </p:pic>
      <p:sp>
        <p:nvSpPr>
          <p:cNvPr id="10" name="TextBox 9">
            <a:extLst>
              <a:ext uri="{FF2B5EF4-FFF2-40B4-BE49-F238E27FC236}">
                <a16:creationId xmlns:a16="http://schemas.microsoft.com/office/drawing/2014/main" id="{C6B4836E-39B8-5948-BDE2-110673C0CCC5}"/>
              </a:ext>
            </a:extLst>
          </p:cNvPr>
          <p:cNvSpPr txBox="1"/>
          <p:nvPr/>
        </p:nvSpPr>
        <p:spPr>
          <a:xfrm>
            <a:off x="0" y="775807"/>
            <a:ext cx="12191993" cy="430887"/>
          </a:xfrm>
          <a:prstGeom prst="rect">
            <a:avLst/>
          </a:prstGeom>
          <a:noFill/>
        </p:spPr>
        <p:txBody>
          <a:bodyPr wrap="square" rtlCol="0">
            <a:spAutoFit/>
          </a:bodyPr>
          <a:lstStyle/>
          <a:p>
            <a:pPr algn="ctr"/>
            <a:r>
              <a:rPr lang="en-US" sz="2200" dirty="0">
                <a:solidFill>
                  <a:srgbClr val="996017"/>
                </a:solidFill>
                <a:latin typeface="Arial" panose="020B0604020202020204" pitchFamily="34" charset="0"/>
                <a:cs typeface="Arial" panose="020B0604020202020204" pitchFamily="34" charset="0"/>
              </a:rPr>
              <a:t>Lessons from the Maldives</a:t>
            </a:r>
          </a:p>
        </p:txBody>
      </p:sp>
      <p:sp>
        <p:nvSpPr>
          <p:cNvPr id="11" name="TextBox 10">
            <a:extLst>
              <a:ext uri="{FF2B5EF4-FFF2-40B4-BE49-F238E27FC236}">
                <a16:creationId xmlns:a16="http://schemas.microsoft.com/office/drawing/2014/main" id="{C712BD76-D87E-B74B-A5EF-642A142B6A3D}"/>
              </a:ext>
            </a:extLst>
          </p:cNvPr>
          <p:cNvSpPr txBox="1"/>
          <p:nvPr/>
        </p:nvSpPr>
        <p:spPr>
          <a:xfrm>
            <a:off x="1" y="1165691"/>
            <a:ext cx="12192000" cy="600164"/>
          </a:xfrm>
          <a:prstGeom prst="rect">
            <a:avLst/>
          </a:prstGeom>
          <a:noFill/>
        </p:spPr>
        <p:txBody>
          <a:bodyPr wrap="square" rtlCol="0">
            <a:spAutoFit/>
          </a:bodyPr>
          <a:lstStyle/>
          <a:p>
            <a:pPr algn="ctr"/>
            <a:r>
              <a:rPr lang="en-US" sz="3300" b="1" dirty="0">
                <a:solidFill>
                  <a:srgbClr val="996017"/>
                </a:solidFill>
                <a:latin typeface="Arial" panose="020B0604020202020204" pitchFamily="34" charset="0"/>
                <a:cs typeface="Arial" panose="020B0604020202020204" pitchFamily="34" charset="0"/>
              </a:rPr>
              <a:t>Explore the coral reefs</a:t>
            </a:r>
            <a:r>
              <a:rPr lang="en-US" sz="3300" dirty="0">
                <a:solidFill>
                  <a:srgbClr val="996017"/>
                </a:solidFill>
                <a:latin typeface="Arial" panose="020B0604020202020204" pitchFamily="34" charset="0"/>
                <a:cs typeface="Arial" panose="020B0604020202020204" pitchFamily="34" charset="0"/>
              </a:rPr>
              <a:t> KS2</a:t>
            </a:r>
          </a:p>
        </p:txBody>
      </p:sp>
      <p:pic>
        <p:nvPicPr>
          <p:cNvPr id="9" name="Picture 8" descr="A family posing for a picture&#10;&#10;Description automatically generated with low confidence">
            <a:extLst>
              <a:ext uri="{FF2B5EF4-FFF2-40B4-BE49-F238E27FC236}">
                <a16:creationId xmlns:a16="http://schemas.microsoft.com/office/drawing/2014/main" id="{A7B55EB9-E78F-5643-9302-01C17686062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90122" y="2091526"/>
            <a:ext cx="5759352" cy="2423867"/>
          </a:xfrm>
          <a:prstGeom prst="rect">
            <a:avLst/>
          </a:prstGeom>
        </p:spPr>
      </p:pic>
      <p:cxnSp>
        <p:nvCxnSpPr>
          <p:cNvPr id="12" name="Straight Connector 11">
            <a:extLst>
              <a:ext uri="{FF2B5EF4-FFF2-40B4-BE49-F238E27FC236}">
                <a16:creationId xmlns:a16="http://schemas.microsoft.com/office/drawing/2014/main" id="{10176C1F-BF22-6748-915F-34F9CB2BA662}"/>
              </a:ext>
            </a:extLst>
          </p:cNvPr>
          <p:cNvCxnSpPr>
            <a:cxnSpLocks/>
          </p:cNvCxnSpPr>
          <p:nvPr/>
        </p:nvCxnSpPr>
        <p:spPr>
          <a:xfrm flipV="1">
            <a:off x="3190122" y="2034207"/>
            <a:ext cx="0" cy="2495114"/>
          </a:xfrm>
          <a:prstGeom prst="line">
            <a:avLst/>
          </a:prstGeom>
          <a:ln w="57150">
            <a:solidFill>
              <a:schemeClr val="bg1"/>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34530E0D-3AB0-BA4A-9ECD-C0B6ED8BA6ED}"/>
              </a:ext>
            </a:extLst>
          </p:cNvPr>
          <p:cNvCxnSpPr>
            <a:cxnSpLocks/>
          </p:cNvCxnSpPr>
          <p:nvPr/>
        </p:nvCxnSpPr>
        <p:spPr>
          <a:xfrm flipV="1">
            <a:off x="8944771" y="2034207"/>
            <a:ext cx="0" cy="2495114"/>
          </a:xfrm>
          <a:prstGeom prst="line">
            <a:avLst/>
          </a:prstGeom>
          <a:ln w="57150">
            <a:solidFill>
              <a:schemeClr val="bg1"/>
            </a:solidFill>
          </a:ln>
        </p:spPr>
        <p:style>
          <a:lnRef idx="1">
            <a:schemeClr val="dk1"/>
          </a:lnRef>
          <a:fillRef idx="0">
            <a:schemeClr val="dk1"/>
          </a:fillRef>
          <a:effectRef idx="0">
            <a:schemeClr val="dk1"/>
          </a:effectRef>
          <a:fontRef idx="minor">
            <a:schemeClr val="tx1"/>
          </a:fontRef>
        </p:style>
      </p:cxnSp>
      <p:pic>
        <p:nvPicPr>
          <p:cNvPr id="16" name="Picture 15" descr="A picture containing text, clipart&#10;&#10;Description automatically generated">
            <a:extLst>
              <a:ext uri="{FF2B5EF4-FFF2-40B4-BE49-F238E27FC236}">
                <a16:creationId xmlns:a16="http://schemas.microsoft.com/office/drawing/2014/main" id="{B85112C6-78FC-4BD5-ADE8-2C10BC34DC0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grpSp>
        <p:nvGrpSpPr>
          <p:cNvPr id="5" name="Group 4">
            <a:extLst>
              <a:ext uri="{FF2B5EF4-FFF2-40B4-BE49-F238E27FC236}">
                <a16:creationId xmlns:a16="http://schemas.microsoft.com/office/drawing/2014/main" id="{EB9AE03D-0384-D446-A912-45DE601E33ED}"/>
              </a:ext>
            </a:extLst>
          </p:cNvPr>
          <p:cNvGrpSpPr/>
          <p:nvPr/>
        </p:nvGrpSpPr>
        <p:grpSpPr>
          <a:xfrm>
            <a:off x="3166326" y="4753490"/>
            <a:ext cx="5730248" cy="1425534"/>
            <a:chOff x="2155103" y="648736"/>
            <a:chExt cx="7251853" cy="1804070"/>
          </a:xfrm>
        </p:grpSpPr>
        <p:pic>
          <p:nvPicPr>
            <p:cNvPr id="17" name="Picture 16" descr="Logo&#10;&#10;Description automatically generated">
              <a:extLst>
                <a:ext uri="{FF2B5EF4-FFF2-40B4-BE49-F238E27FC236}">
                  <a16:creationId xmlns:a16="http://schemas.microsoft.com/office/drawing/2014/main" id="{C48A9A1A-FB4B-9D44-B8B0-66589DAE039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104200" y="648736"/>
              <a:ext cx="2302756" cy="1804070"/>
            </a:xfrm>
            <a:prstGeom prst="rect">
              <a:avLst/>
            </a:prstGeom>
          </p:spPr>
        </p:pic>
        <p:pic>
          <p:nvPicPr>
            <p:cNvPr id="3" name="Picture 2" descr="Icon&#10;&#10;Description automatically generated">
              <a:extLst>
                <a:ext uri="{FF2B5EF4-FFF2-40B4-BE49-F238E27FC236}">
                  <a16:creationId xmlns:a16="http://schemas.microsoft.com/office/drawing/2014/main" id="{18483C15-3D27-994D-834C-5F92C466B5BA}"/>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r="40215"/>
            <a:stretch/>
          </p:blipFill>
          <p:spPr>
            <a:xfrm>
              <a:off x="2155103" y="876093"/>
              <a:ext cx="3294372" cy="1404967"/>
            </a:xfrm>
            <a:prstGeom prst="rect">
              <a:avLst/>
            </a:prstGeom>
          </p:spPr>
        </p:pic>
        <p:sp>
          <p:nvSpPr>
            <p:cNvPr id="20" name="TextBox 19">
              <a:extLst>
                <a:ext uri="{FF2B5EF4-FFF2-40B4-BE49-F238E27FC236}">
                  <a16:creationId xmlns:a16="http://schemas.microsoft.com/office/drawing/2014/main" id="{7D1AF9A5-52F7-464C-A013-DE7697139FC3}"/>
                </a:ext>
              </a:extLst>
            </p:cNvPr>
            <p:cNvSpPr txBox="1"/>
            <p:nvPr/>
          </p:nvSpPr>
          <p:spPr>
            <a:xfrm>
              <a:off x="5243153" y="1393911"/>
              <a:ext cx="2456322" cy="370029"/>
            </a:xfrm>
            <a:prstGeom prst="rect">
              <a:avLst/>
            </a:prstGeom>
            <a:noFill/>
          </p:spPr>
          <p:txBody>
            <a:bodyPr wrap="square" rtlCol="0">
              <a:spAutoFit/>
            </a:bodyPr>
            <a:lstStyle/>
            <a:p>
              <a:pPr algn="ctr"/>
              <a:r>
                <a:rPr lang="en-GB" sz="1300" u="none" strike="noStrike" dirty="0">
                  <a:solidFill>
                    <a:srgbClr val="63666A"/>
                  </a:solidFill>
                  <a:effectLst/>
                  <a:latin typeface="Arial" panose="020B0604020202020204" pitchFamily="34" charset="0"/>
                  <a:cs typeface="Arial" panose="020B0604020202020204" pitchFamily="34" charset="0"/>
                </a:rPr>
                <a:t>in association with</a:t>
              </a:r>
              <a:endParaRPr lang="en-US" sz="1300" dirty="0">
                <a:solidFill>
                  <a:srgbClr val="63666A"/>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1323980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purple flower&#10;&#10;Description automatically generated with medium confidence">
            <a:extLst>
              <a:ext uri="{FF2B5EF4-FFF2-40B4-BE49-F238E27FC236}">
                <a16:creationId xmlns:a16="http://schemas.microsoft.com/office/drawing/2014/main" id="{D76F0FBA-F135-7941-B53D-614A526B0B2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1" y="1881189"/>
            <a:ext cx="5025442" cy="3816349"/>
          </a:xfrm>
          <a:prstGeom prst="rect">
            <a:avLst/>
          </a:prstGeom>
        </p:spPr>
      </p:pic>
      <p:sp>
        <p:nvSpPr>
          <p:cNvPr id="6" name="Subtitle 2">
            <a:extLst>
              <a:ext uri="{FF2B5EF4-FFF2-40B4-BE49-F238E27FC236}">
                <a16:creationId xmlns:a16="http://schemas.microsoft.com/office/drawing/2014/main" id="{45993A39-0BA3-0B47-A634-76EE7B97EF5C}"/>
              </a:ext>
            </a:extLst>
          </p:cNvPr>
          <p:cNvSpPr txBox="1">
            <a:spLocks/>
          </p:cNvSpPr>
          <p:nvPr/>
        </p:nvSpPr>
        <p:spPr>
          <a:xfrm>
            <a:off x="6991178" y="2391509"/>
            <a:ext cx="3786238" cy="34854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US" sz="1800" b="1" dirty="0">
                <a:solidFill>
                  <a:srgbClr val="63666A"/>
                </a:solidFill>
                <a:cs typeface="Calibri"/>
              </a:rPr>
              <a:t>Corals</a:t>
            </a:r>
            <a:r>
              <a:rPr lang="en-US" sz="1800" dirty="0">
                <a:solidFill>
                  <a:srgbClr val="63666A"/>
                </a:solidFill>
                <a:cs typeface="Calibri"/>
              </a:rPr>
              <a:t> are made of hundreds of thousands of individual animals called polyps, which are fixed in one place. </a:t>
            </a:r>
          </a:p>
          <a:p>
            <a:pPr marL="0" indent="0">
              <a:lnSpc>
                <a:spcPct val="100000"/>
              </a:lnSpc>
              <a:spcBef>
                <a:spcPts val="1500"/>
              </a:spcBef>
              <a:buNone/>
            </a:pPr>
            <a:r>
              <a:rPr lang="en-US" sz="1800" dirty="0">
                <a:solidFill>
                  <a:srgbClr val="63666A"/>
                </a:solidFill>
                <a:cs typeface="Calibri"/>
              </a:rPr>
              <a:t>They live and grow while connected to each other, this</a:t>
            </a:r>
            <a:br>
              <a:rPr lang="en-US" sz="1800" dirty="0">
                <a:solidFill>
                  <a:srgbClr val="63666A"/>
                </a:solidFill>
                <a:cs typeface="Calibri"/>
              </a:rPr>
            </a:br>
            <a:r>
              <a:rPr lang="en-US" sz="1800" dirty="0">
                <a:solidFill>
                  <a:srgbClr val="63666A"/>
                </a:solidFill>
                <a:cs typeface="Calibri"/>
              </a:rPr>
              <a:t>is known as a colony. </a:t>
            </a:r>
          </a:p>
          <a:p>
            <a:pPr marL="0" indent="0">
              <a:lnSpc>
                <a:spcPct val="100000"/>
              </a:lnSpc>
              <a:spcBef>
                <a:spcPts val="1500"/>
              </a:spcBef>
              <a:buNone/>
            </a:pPr>
            <a:r>
              <a:rPr lang="en-US" sz="1800" dirty="0">
                <a:solidFill>
                  <a:srgbClr val="63666A"/>
                </a:solidFill>
                <a:cs typeface="Calibri"/>
              </a:rPr>
              <a:t>They need each other to survive. </a:t>
            </a:r>
            <a:endParaRPr lang="en-US" sz="1800" dirty="0">
              <a:solidFill>
                <a:srgbClr val="63666A"/>
              </a:solidFill>
            </a:endParaRPr>
          </a:p>
        </p:txBody>
      </p:sp>
      <p:sp>
        <p:nvSpPr>
          <p:cNvPr id="8" name="TextBox 7">
            <a:extLst>
              <a:ext uri="{FF2B5EF4-FFF2-40B4-BE49-F238E27FC236}">
                <a16:creationId xmlns:a16="http://schemas.microsoft.com/office/drawing/2014/main" id="{0DF9909A-855C-6E43-B06B-57EE3E46572B}"/>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What is coral?</a:t>
            </a:r>
          </a:p>
        </p:txBody>
      </p:sp>
    </p:spTree>
    <p:extLst>
      <p:ext uri="{BB962C8B-B14F-4D97-AF65-F5344CB8AC3E}">
        <p14:creationId xmlns:p14="http://schemas.microsoft.com/office/powerpoint/2010/main" val="3281454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42BC4956-BB9C-C647-9DEA-4773A440E52F}"/>
              </a:ext>
            </a:extLst>
          </p:cNvPr>
          <p:cNvSpPr txBox="1">
            <a:spLocks/>
          </p:cNvSpPr>
          <p:nvPr/>
        </p:nvSpPr>
        <p:spPr>
          <a:xfrm>
            <a:off x="6619653" y="1695274"/>
            <a:ext cx="4633609" cy="470923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None/>
            </a:pPr>
            <a:r>
              <a:rPr lang="en-GB" sz="1700" b="1" dirty="0">
                <a:solidFill>
                  <a:srgbClr val="00ABCF"/>
                </a:solidFill>
              </a:rPr>
              <a:t>Mouth -</a:t>
            </a:r>
            <a:r>
              <a:rPr lang="en-GB" sz="1700" b="1" dirty="0">
                <a:solidFill>
                  <a:srgbClr val="63666A"/>
                </a:solidFill>
              </a:rPr>
              <a:t> </a:t>
            </a:r>
            <a:r>
              <a:rPr lang="en-GB" sz="1700" dirty="0">
                <a:solidFill>
                  <a:srgbClr val="63666A"/>
                </a:solidFill>
              </a:rPr>
              <a:t>the only opening to the stomach, for both eating and excreting.</a:t>
            </a:r>
          </a:p>
          <a:p>
            <a:pPr marL="0" indent="0">
              <a:lnSpc>
                <a:spcPct val="100000"/>
              </a:lnSpc>
              <a:spcBef>
                <a:spcPts val="700"/>
              </a:spcBef>
              <a:buNone/>
            </a:pPr>
            <a:r>
              <a:rPr lang="en-GB" sz="1700" b="1" dirty="0">
                <a:solidFill>
                  <a:srgbClr val="00ABCF"/>
                </a:solidFill>
              </a:rPr>
              <a:t>Tentacles with stinging cells/nematocysts -</a:t>
            </a:r>
            <a:r>
              <a:rPr lang="en-GB" sz="1700" b="1" dirty="0">
                <a:solidFill>
                  <a:srgbClr val="63666A"/>
                </a:solidFill>
              </a:rPr>
              <a:t> </a:t>
            </a:r>
            <a:br>
              <a:rPr lang="en-GB" sz="1700" b="1" dirty="0">
                <a:solidFill>
                  <a:srgbClr val="00ABCF"/>
                </a:solidFill>
              </a:rPr>
            </a:br>
            <a:r>
              <a:rPr lang="en-GB" sz="1700" dirty="0">
                <a:solidFill>
                  <a:srgbClr val="63666A"/>
                </a:solidFill>
              </a:rPr>
              <a:t>these surround the mouth. They are used to capture small animals for food, clear away debris and for defence. The stinging cells deliver toxins to catch prey. You have encountered these if you have ever been 'stung' by a jellyfish (family of the coral).</a:t>
            </a:r>
          </a:p>
          <a:p>
            <a:pPr marL="0" indent="0">
              <a:lnSpc>
                <a:spcPct val="100000"/>
              </a:lnSpc>
              <a:spcBef>
                <a:spcPts val="700"/>
              </a:spcBef>
              <a:buNone/>
            </a:pPr>
            <a:r>
              <a:rPr lang="en-GB" sz="1700" b="1" dirty="0">
                <a:solidFill>
                  <a:srgbClr val="00ABCF"/>
                </a:solidFill>
              </a:rPr>
              <a:t>Stomach -</a:t>
            </a:r>
            <a:r>
              <a:rPr lang="en-GB" sz="1700" b="1" dirty="0">
                <a:solidFill>
                  <a:srgbClr val="63666A"/>
                </a:solidFill>
              </a:rPr>
              <a:t> </a:t>
            </a:r>
            <a:r>
              <a:rPr lang="en-GB" sz="1700" dirty="0">
                <a:solidFill>
                  <a:srgbClr val="63666A"/>
                </a:solidFill>
              </a:rPr>
              <a:t>for food/digestion.</a:t>
            </a:r>
          </a:p>
          <a:p>
            <a:pPr marL="0" indent="0">
              <a:lnSpc>
                <a:spcPct val="100000"/>
              </a:lnSpc>
              <a:spcBef>
                <a:spcPts val="700"/>
              </a:spcBef>
              <a:buNone/>
            </a:pPr>
            <a:r>
              <a:rPr lang="en-GB" sz="1700" b="1" dirty="0">
                <a:solidFill>
                  <a:srgbClr val="00ABCF"/>
                </a:solidFill>
              </a:rPr>
              <a:t>Basal plate/skeleton -</a:t>
            </a:r>
            <a:r>
              <a:rPr lang="en-GB" sz="1700" b="1" dirty="0">
                <a:solidFill>
                  <a:srgbClr val="63666A"/>
                </a:solidFill>
              </a:rPr>
              <a:t> </a:t>
            </a:r>
            <a:r>
              <a:rPr lang="en-GB" sz="1700" dirty="0">
                <a:solidFill>
                  <a:srgbClr val="63666A"/>
                </a:solidFill>
              </a:rPr>
              <a:t>polyps grow a skeleton from the underside. They multiply basal plates on top of each other to grow. This leaves marks which you can compare with the growth rings in a tree. </a:t>
            </a:r>
            <a:endParaRPr lang="en-US" sz="1700" dirty="0">
              <a:solidFill>
                <a:srgbClr val="63666A"/>
              </a:solidFill>
            </a:endParaRPr>
          </a:p>
        </p:txBody>
      </p:sp>
      <p:sp>
        <p:nvSpPr>
          <p:cNvPr id="7" name="TextBox 6">
            <a:extLst>
              <a:ext uri="{FF2B5EF4-FFF2-40B4-BE49-F238E27FC236}">
                <a16:creationId xmlns:a16="http://schemas.microsoft.com/office/drawing/2014/main" id="{178DA462-0231-4108-A2FB-37E1D889670C}"/>
              </a:ext>
            </a:extLst>
          </p:cNvPr>
          <p:cNvSpPr txBox="1"/>
          <p:nvPr/>
        </p:nvSpPr>
        <p:spPr>
          <a:xfrm>
            <a:off x="0" y="895346"/>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Anatomy of a coral polyp</a:t>
            </a:r>
          </a:p>
        </p:txBody>
      </p:sp>
      <p:pic>
        <p:nvPicPr>
          <p:cNvPr id="3" name="Picture 2" descr="A picture containing diagram&#10;&#10;Description automatically generated">
            <a:extLst>
              <a:ext uri="{FF2B5EF4-FFF2-40B4-BE49-F238E27FC236}">
                <a16:creationId xmlns:a16="http://schemas.microsoft.com/office/drawing/2014/main" id="{40AF7C72-9FCC-9E48-9BB8-D1A09789F18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4964" y="2156041"/>
            <a:ext cx="3278686" cy="3686783"/>
          </a:xfrm>
          <a:prstGeom prst="rect">
            <a:avLst/>
          </a:prstGeom>
        </p:spPr>
      </p:pic>
      <p:sp>
        <p:nvSpPr>
          <p:cNvPr id="9" name="TextBox 8">
            <a:extLst>
              <a:ext uri="{FF2B5EF4-FFF2-40B4-BE49-F238E27FC236}">
                <a16:creationId xmlns:a16="http://schemas.microsoft.com/office/drawing/2014/main" id="{86DCDF8F-7C21-A34F-A7F5-6E1108F746DD}"/>
              </a:ext>
            </a:extLst>
          </p:cNvPr>
          <p:cNvSpPr txBox="1"/>
          <p:nvPr/>
        </p:nvSpPr>
        <p:spPr>
          <a:xfrm>
            <a:off x="3496426" y="1733536"/>
            <a:ext cx="875246" cy="369332"/>
          </a:xfrm>
          <a:prstGeom prst="rect">
            <a:avLst/>
          </a:prstGeom>
          <a:noFill/>
        </p:spPr>
        <p:txBody>
          <a:bodyPr wrap="square">
            <a:spAutoFit/>
          </a:bodyPr>
          <a:lstStyle/>
          <a:p>
            <a:pPr algn="ctr"/>
            <a:r>
              <a:rPr lang="en-GB" b="1" dirty="0">
                <a:solidFill>
                  <a:srgbClr val="00ABCF"/>
                </a:solidFill>
              </a:rPr>
              <a:t>Mouth</a:t>
            </a:r>
            <a:endParaRPr lang="en-US" dirty="0"/>
          </a:p>
        </p:txBody>
      </p:sp>
      <p:sp>
        <p:nvSpPr>
          <p:cNvPr id="10" name="TextBox 9">
            <a:extLst>
              <a:ext uri="{FF2B5EF4-FFF2-40B4-BE49-F238E27FC236}">
                <a16:creationId xmlns:a16="http://schemas.microsoft.com/office/drawing/2014/main" id="{91FA416E-A55F-B241-AB0A-C5BDA6A6EDBA}"/>
              </a:ext>
            </a:extLst>
          </p:cNvPr>
          <p:cNvSpPr txBox="1"/>
          <p:nvPr/>
        </p:nvSpPr>
        <p:spPr>
          <a:xfrm>
            <a:off x="868441" y="1456537"/>
            <a:ext cx="1984626" cy="923330"/>
          </a:xfrm>
          <a:prstGeom prst="rect">
            <a:avLst/>
          </a:prstGeom>
          <a:noFill/>
        </p:spPr>
        <p:txBody>
          <a:bodyPr wrap="square">
            <a:spAutoFit/>
          </a:bodyPr>
          <a:lstStyle/>
          <a:p>
            <a:pPr algn="ctr"/>
            <a:r>
              <a:rPr lang="en-GB" b="1" dirty="0">
                <a:solidFill>
                  <a:srgbClr val="00ABCF"/>
                </a:solidFill>
              </a:rPr>
              <a:t>Tentacles with stinging cells/nematocysts</a:t>
            </a:r>
            <a:endParaRPr lang="en-US" dirty="0"/>
          </a:p>
        </p:txBody>
      </p:sp>
      <p:sp>
        <p:nvSpPr>
          <p:cNvPr id="11" name="TextBox 10">
            <a:extLst>
              <a:ext uri="{FF2B5EF4-FFF2-40B4-BE49-F238E27FC236}">
                <a16:creationId xmlns:a16="http://schemas.microsoft.com/office/drawing/2014/main" id="{DC6BCCA7-C519-CC4E-A558-A5A9951E378A}"/>
              </a:ext>
            </a:extLst>
          </p:cNvPr>
          <p:cNvSpPr txBox="1"/>
          <p:nvPr/>
        </p:nvSpPr>
        <p:spPr>
          <a:xfrm>
            <a:off x="4564967" y="1918202"/>
            <a:ext cx="1641423" cy="646331"/>
          </a:xfrm>
          <a:prstGeom prst="rect">
            <a:avLst/>
          </a:prstGeom>
          <a:noFill/>
        </p:spPr>
        <p:txBody>
          <a:bodyPr wrap="square">
            <a:spAutoFit/>
          </a:bodyPr>
          <a:lstStyle/>
          <a:p>
            <a:pPr algn="ctr"/>
            <a:r>
              <a:rPr lang="en-GB" b="1" dirty="0">
                <a:solidFill>
                  <a:srgbClr val="00ABCF"/>
                </a:solidFill>
              </a:rPr>
              <a:t>Basal plate/skeleton</a:t>
            </a:r>
            <a:endParaRPr lang="en-US" dirty="0"/>
          </a:p>
        </p:txBody>
      </p:sp>
      <p:sp>
        <p:nvSpPr>
          <p:cNvPr id="12" name="TextBox 11">
            <a:extLst>
              <a:ext uri="{FF2B5EF4-FFF2-40B4-BE49-F238E27FC236}">
                <a16:creationId xmlns:a16="http://schemas.microsoft.com/office/drawing/2014/main" id="{2B9E899A-0220-9B4A-AD50-3332734F034D}"/>
              </a:ext>
            </a:extLst>
          </p:cNvPr>
          <p:cNvSpPr txBox="1"/>
          <p:nvPr/>
        </p:nvSpPr>
        <p:spPr>
          <a:xfrm>
            <a:off x="1033960" y="3657137"/>
            <a:ext cx="1113808" cy="369332"/>
          </a:xfrm>
          <a:prstGeom prst="rect">
            <a:avLst/>
          </a:prstGeom>
          <a:noFill/>
        </p:spPr>
        <p:txBody>
          <a:bodyPr wrap="square">
            <a:spAutoFit/>
          </a:bodyPr>
          <a:lstStyle/>
          <a:p>
            <a:pPr algn="ctr"/>
            <a:r>
              <a:rPr lang="en-GB" b="1" dirty="0">
                <a:solidFill>
                  <a:srgbClr val="00ABCF"/>
                </a:solidFill>
              </a:rPr>
              <a:t>Stomach</a:t>
            </a:r>
            <a:endParaRPr lang="en-US" dirty="0"/>
          </a:p>
        </p:txBody>
      </p:sp>
      <p:cxnSp>
        <p:nvCxnSpPr>
          <p:cNvPr id="14" name="Straight Arrow Connector 13">
            <a:extLst>
              <a:ext uri="{FF2B5EF4-FFF2-40B4-BE49-F238E27FC236}">
                <a16:creationId xmlns:a16="http://schemas.microsoft.com/office/drawing/2014/main" id="{813C9582-83C8-0844-BCA2-3993B7E92227}"/>
              </a:ext>
            </a:extLst>
          </p:cNvPr>
          <p:cNvCxnSpPr>
            <a:cxnSpLocks/>
          </p:cNvCxnSpPr>
          <p:nvPr/>
        </p:nvCxnSpPr>
        <p:spPr>
          <a:xfrm flipH="1">
            <a:off x="3520750" y="2100817"/>
            <a:ext cx="314133" cy="1371808"/>
          </a:xfrm>
          <a:prstGeom prst="straightConnector1">
            <a:avLst/>
          </a:prstGeom>
          <a:ln w="53975">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8B53310A-EE73-3046-9BA5-B3F2B5CBA743}"/>
              </a:ext>
            </a:extLst>
          </p:cNvPr>
          <p:cNvCxnSpPr>
            <a:cxnSpLocks/>
            <a:stCxn id="10" idx="2"/>
          </p:cNvCxnSpPr>
          <p:nvPr/>
        </p:nvCxnSpPr>
        <p:spPr>
          <a:xfrm>
            <a:off x="1860754" y="2379867"/>
            <a:ext cx="413993" cy="321732"/>
          </a:xfrm>
          <a:prstGeom prst="straightConnector1">
            <a:avLst/>
          </a:prstGeom>
          <a:ln w="53975">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AECFF3A2-1134-6B41-A082-2FCC08A2A011}"/>
              </a:ext>
            </a:extLst>
          </p:cNvPr>
          <p:cNvCxnSpPr>
            <a:cxnSpLocks/>
          </p:cNvCxnSpPr>
          <p:nvPr/>
        </p:nvCxnSpPr>
        <p:spPr>
          <a:xfrm flipH="1">
            <a:off x="4564968" y="2564533"/>
            <a:ext cx="709559" cy="2330852"/>
          </a:xfrm>
          <a:prstGeom prst="straightConnector1">
            <a:avLst/>
          </a:prstGeom>
          <a:ln w="53975">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6422420F-E53A-2640-806B-90EE1192A737}"/>
              </a:ext>
            </a:extLst>
          </p:cNvPr>
          <p:cNvCxnSpPr>
            <a:cxnSpLocks/>
            <a:stCxn id="12" idx="2"/>
          </p:cNvCxnSpPr>
          <p:nvPr/>
        </p:nvCxnSpPr>
        <p:spPr>
          <a:xfrm>
            <a:off x="1590864" y="4026469"/>
            <a:ext cx="1887929" cy="403405"/>
          </a:xfrm>
          <a:prstGeom prst="straightConnector1">
            <a:avLst/>
          </a:prstGeom>
          <a:ln w="53975">
            <a:solidFill>
              <a:srgbClr val="00ABC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4984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22" presetClass="entr" presetSubtype="1"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childTnLst>
                                </p:cTn>
                              </p:par>
                              <p:par>
                                <p:cTn id="18" presetID="22" presetClass="entr" presetSubtype="1"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22" presetClass="entr" presetSubtype="8"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par>
                                <p:cTn id="36" presetID="22" presetClass="entr" presetSubtype="1"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up)">
                                      <p:cBhvr>
                                        <p:cTn id="3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Graphical user interface, background pattern&#10;&#10;Description automatically generated">
            <a:extLst>
              <a:ext uri="{FF2B5EF4-FFF2-40B4-BE49-F238E27FC236}">
                <a16:creationId xmlns:a16="http://schemas.microsoft.com/office/drawing/2014/main" id="{E12DF81A-71F3-0943-B170-F61AB2263CF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0" y="1100521"/>
            <a:ext cx="5158769" cy="4637836"/>
          </a:xfrm>
          <a:prstGeom prst="rect">
            <a:avLst/>
          </a:prstGeom>
        </p:spPr>
      </p:pic>
      <p:sp>
        <p:nvSpPr>
          <p:cNvPr id="5" name="Subtitle 2">
            <a:extLst>
              <a:ext uri="{FF2B5EF4-FFF2-40B4-BE49-F238E27FC236}">
                <a16:creationId xmlns:a16="http://schemas.microsoft.com/office/drawing/2014/main" id="{42BC4956-BB9C-C647-9DEA-4773A440E52F}"/>
              </a:ext>
            </a:extLst>
          </p:cNvPr>
          <p:cNvSpPr txBox="1">
            <a:spLocks/>
          </p:cNvSpPr>
          <p:nvPr/>
        </p:nvSpPr>
        <p:spPr>
          <a:xfrm>
            <a:off x="7090073" y="2346959"/>
            <a:ext cx="4207191" cy="311195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800" b="1" dirty="0">
                <a:solidFill>
                  <a:srgbClr val="63666A"/>
                </a:solidFill>
              </a:rPr>
              <a:t>Zooxanthellae</a:t>
            </a:r>
            <a:r>
              <a:rPr lang="en-GB" sz="1800" dirty="0">
                <a:solidFill>
                  <a:srgbClr val="63666A"/>
                </a:solidFill>
              </a:rPr>
              <a:t> are tiny algae that live in the tissue of the coral and can carry out the process of </a:t>
            </a:r>
            <a:r>
              <a:rPr lang="en-GB" sz="1800" b="1" dirty="0">
                <a:solidFill>
                  <a:srgbClr val="63666A"/>
                </a:solidFill>
              </a:rPr>
              <a:t>photosynthesis</a:t>
            </a:r>
            <a:r>
              <a:rPr lang="en-GB" sz="1800" dirty="0">
                <a:solidFill>
                  <a:srgbClr val="63666A"/>
                </a:solidFill>
              </a:rPr>
              <a:t>. </a:t>
            </a:r>
          </a:p>
          <a:p>
            <a:pPr marL="0" indent="0">
              <a:lnSpc>
                <a:spcPct val="100000"/>
              </a:lnSpc>
              <a:spcBef>
                <a:spcPts val="1500"/>
              </a:spcBef>
              <a:buNone/>
            </a:pPr>
            <a:r>
              <a:rPr lang="en-GB" sz="1800" dirty="0">
                <a:solidFill>
                  <a:srgbClr val="63666A"/>
                </a:solidFill>
              </a:rPr>
              <a:t>Chloroplasts within the zooxanthellae absorb sunlight and carbon dioxide and turn them into oxygen and nutrients.</a:t>
            </a:r>
          </a:p>
          <a:p>
            <a:pPr marL="0" indent="0">
              <a:lnSpc>
                <a:spcPct val="100000"/>
              </a:lnSpc>
              <a:spcBef>
                <a:spcPts val="1500"/>
              </a:spcBef>
              <a:buNone/>
            </a:pPr>
            <a:r>
              <a:rPr lang="en-GB" sz="1800" dirty="0">
                <a:solidFill>
                  <a:srgbClr val="63666A"/>
                </a:solidFill>
              </a:rPr>
              <a:t>These are very important products that give the coral energy (and elements to build their skeleton). </a:t>
            </a:r>
          </a:p>
        </p:txBody>
      </p:sp>
      <p:sp>
        <p:nvSpPr>
          <p:cNvPr id="7" name="TextBox 6">
            <a:extLst>
              <a:ext uri="{FF2B5EF4-FFF2-40B4-BE49-F238E27FC236}">
                <a16:creationId xmlns:a16="http://schemas.microsoft.com/office/drawing/2014/main" id="{178DA462-0231-4108-A2FB-37E1D889670C}"/>
              </a:ext>
            </a:extLst>
          </p:cNvPr>
          <p:cNvSpPr txBox="1"/>
          <p:nvPr/>
        </p:nvSpPr>
        <p:spPr>
          <a:xfrm>
            <a:off x="6358919" y="1501572"/>
            <a:ext cx="5383901"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Zooxanthellae</a:t>
            </a:r>
          </a:p>
        </p:txBody>
      </p:sp>
      <p:pic>
        <p:nvPicPr>
          <p:cNvPr id="10" name="Picture 9" descr="A close-up of a hand&#10;&#10;Description automatically generated with medium confidence">
            <a:extLst>
              <a:ext uri="{FF2B5EF4-FFF2-40B4-BE49-F238E27FC236}">
                <a16:creationId xmlns:a16="http://schemas.microsoft.com/office/drawing/2014/main" id="{CC657F26-6F8A-8B4E-9C7A-4A5F5E5BB27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149798" y="3639441"/>
            <a:ext cx="3705716" cy="2098917"/>
          </a:xfrm>
          <a:prstGeom prst="rect">
            <a:avLst/>
          </a:prstGeom>
        </p:spPr>
      </p:pic>
      <p:sp>
        <p:nvSpPr>
          <p:cNvPr id="6" name="Oval 5">
            <a:extLst>
              <a:ext uri="{FF2B5EF4-FFF2-40B4-BE49-F238E27FC236}">
                <a16:creationId xmlns:a16="http://schemas.microsoft.com/office/drawing/2014/main" id="{00833D83-EBB1-A34D-AC7F-C66A62252B8C}"/>
              </a:ext>
            </a:extLst>
          </p:cNvPr>
          <p:cNvSpPr/>
          <p:nvPr/>
        </p:nvSpPr>
        <p:spPr>
          <a:xfrm>
            <a:off x="4878901" y="4231765"/>
            <a:ext cx="124006" cy="124006"/>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descr="A picture containing text, vector graphics&#10;&#10;Description automatically generated">
            <a:extLst>
              <a:ext uri="{FF2B5EF4-FFF2-40B4-BE49-F238E27FC236}">
                <a16:creationId xmlns:a16="http://schemas.microsoft.com/office/drawing/2014/main" id="{6968EA8D-DE92-CE40-A4FC-13C231BA502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0684172" flipH="1">
            <a:off x="2282848" y="1490142"/>
            <a:ext cx="2727427" cy="3036112"/>
          </a:xfrm>
          <a:prstGeom prst="rect">
            <a:avLst/>
          </a:prstGeom>
        </p:spPr>
      </p:pic>
      <p:sp>
        <p:nvSpPr>
          <p:cNvPr id="9" name="Oval 8">
            <a:extLst>
              <a:ext uri="{FF2B5EF4-FFF2-40B4-BE49-F238E27FC236}">
                <a16:creationId xmlns:a16="http://schemas.microsoft.com/office/drawing/2014/main" id="{59C91D6F-032D-EB45-9FA8-291E3CC0F43F}"/>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2524195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0A4998D6-0A46-AD4B-9270-EE1AC8B31528}"/>
              </a:ext>
            </a:extLst>
          </p:cNvPr>
          <p:cNvSpPr txBox="1">
            <a:spLocks/>
          </p:cNvSpPr>
          <p:nvPr/>
        </p:nvSpPr>
        <p:spPr>
          <a:xfrm>
            <a:off x="6150709" y="1069116"/>
            <a:ext cx="4947137" cy="508468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800" dirty="0">
                <a:solidFill>
                  <a:srgbClr val="63666A"/>
                </a:solidFill>
              </a:rPr>
              <a:t>Zooxanthellae are like having little solar panels all over your skin that provide you with energy!</a:t>
            </a:r>
          </a:p>
          <a:p>
            <a:pPr marL="0" indent="0">
              <a:lnSpc>
                <a:spcPct val="100000"/>
              </a:lnSpc>
              <a:spcBef>
                <a:spcPts val="1500"/>
              </a:spcBef>
              <a:buNone/>
            </a:pPr>
            <a:r>
              <a:rPr lang="en-GB" sz="1800" dirty="0">
                <a:solidFill>
                  <a:srgbClr val="63666A"/>
                </a:solidFill>
              </a:rPr>
              <a:t>They give the coral close to 90% of its energy, so less than 10% comes from food the</a:t>
            </a:r>
            <a:br>
              <a:rPr lang="en-GB" sz="1800" dirty="0">
                <a:solidFill>
                  <a:srgbClr val="63666A"/>
                </a:solidFill>
              </a:rPr>
            </a:br>
            <a:r>
              <a:rPr lang="en-GB" sz="1800" dirty="0">
                <a:solidFill>
                  <a:srgbClr val="63666A"/>
                </a:solidFill>
              </a:rPr>
              <a:t>coral catches.</a:t>
            </a:r>
          </a:p>
          <a:p>
            <a:pPr marL="0" indent="0">
              <a:lnSpc>
                <a:spcPct val="100000"/>
              </a:lnSpc>
              <a:spcBef>
                <a:spcPts val="1500"/>
              </a:spcBef>
              <a:buNone/>
            </a:pPr>
            <a:r>
              <a:rPr lang="en-GB" sz="1800" dirty="0">
                <a:solidFill>
                  <a:srgbClr val="63666A"/>
                </a:solidFill>
              </a:rPr>
              <a:t>In exchange, the corals offer the tiny algae</a:t>
            </a:r>
            <a:br>
              <a:rPr lang="en-GB" sz="1800" dirty="0">
                <a:solidFill>
                  <a:srgbClr val="63666A"/>
                </a:solidFill>
              </a:rPr>
            </a:br>
            <a:r>
              <a:rPr lang="en-GB" sz="1800" dirty="0">
                <a:solidFill>
                  <a:srgbClr val="63666A"/>
                </a:solidFill>
              </a:rPr>
              <a:t>a safe environment and the products to perform photosynthesis. </a:t>
            </a:r>
          </a:p>
          <a:p>
            <a:pPr marL="0" indent="0">
              <a:lnSpc>
                <a:spcPct val="100000"/>
              </a:lnSpc>
              <a:spcBef>
                <a:spcPts val="1500"/>
              </a:spcBef>
              <a:buNone/>
            </a:pPr>
            <a:r>
              <a:rPr lang="en-GB" sz="1800" dirty="0">
                <a:solidFill>
                  <a:srgbClr val="63666A"/>
                </a:solidFill>
              </a:rPr>
              <a:t>This collaboration between the coral and the tiny algae is a symbiotic relationship called </a:t>
            </a:r>
            <a:r>
              <a:rPr lang="en-GB" sz="1800" b="1" dirty="0">
                <a:solidFill>
                  <a:srgbClr val="63666A"/>
                </a:solidFill>
              </a:rPr>
              <a:t>Mutualism</a:t>
            </a:r>
            <a:r>
              <a:rPr lang="en-GB" sz="1800" dirty="0">
                <a:solidFill>
                  <a:srgbClr val="63666A"/>
                </a:solidFill>
              </a:rPr>
              <a:t>. Remember this word, it will</a:t>
            </a:r>
            <a:br>
              <a:rPr lang="en-GB" sz="1800" dirty="0">
                <a:solidFill>
                  <a:srgbClr val="63666A"/>
                </a:solidFill>
              </a:rPr>
            </a:br>
            <a:r>
              <a:rPr lang="en-GB" sz="1800" dirty="0">
                <a:solidFill>
                  <a:srgbClr val="63666A"/>
                </a:solidFill>
              </a:rPr>
              <a:t>come up later in this lesson!</a:t>
            </a:r>
          </a:p>
          <a:p>
            <a:pPr marL="0" indent="0">
              <a:lnSpc>
                <a:spcPct val="100000"/>
              </a:lnSpc>
              <a:spcBef>
                <a:spcPts val="1500"/>
              </a:spcBef>
              <a:buNone/>
            </a:pPr>
            <a:r>
              <a:rPr lang="en-GB" sz="1800" dirty="0">
                <a:solidFill>
                  <a:srgbClr val="63666A"/>
                </a:solidFill>
              </a:rPr>
              <a:t>The tiny algae are also responsible for the beautiful colours of the coral.</a:t>
            </a:r>
            <a:endParaRPr lang="en-US" sz="1800" dirty="0">
              <a:solidFill>
                <a:srgbClr val="63666A"/>
              </a:solidFill>
            </a:endParaRPr>
          </a:p>
        </p:txBody>
      </p:sp>
      <p:pic>
        <p:nvPicPr>
          <p:cNvPr id="9" name="Picture 8" descr="A close-up of a hand&#10;&#10;Description automatically generated with medium confidence">
            <a:extLst>
              <a:ext uri="{FF2B5EF4-FFF2-40B4-BE49-F238E27FC236}">
                <a16:creationId xmlns:a16="http://schemas.microsoft.com/office/drawing/2014/main" id="{FD0ED49F-37CC-BB43-9013-9439631C473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18877" y="3613679"/>
            <a:ext cx="3881252" cy="2787121"/>
          </a:xfrm>
          <a:prstGeom prst="rect">
            <a:avLst/>
          </a:prstGeom>
        </p:spPr>
      </p:pic>
      <p:pic>
        <p:nvPicPr>
          <p:cNvPr id="10" name="Picture 9" descr="Calendar&#10;&#10;Description automatically generated">
            <a:extLst>
              <a:ext uri="{FF2B5EF4-FFF2-40B4-BE49-F238E27FC236}">
                <a16:creationId xmlns:a16="http://schemas.microsoft.com/office/drawing/2014/main" id="{C38DA67B-6E8B-CA45-8E8D-A0DBBD59CCF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0698765" flipH="1">
            <a:off x="1379183" y="1323974"/>
            <a:ext cx="3248113" cy="3615729"/>
          </a:xfrm>
          <a:prstGeom prst="rect">
            <a:avLst/>
          </a:prstGeom>
        </p:spPr>
      </p:pic>
      <p:sp>
        <p:nvSpPr>
          <p:cNvPr id="11" name="Oval 10">
            <a:extLst>
              <a:ext uri="{FF2B5EF4-FFF2-40B4-BE49-F238E27FC236}">
                <a16:creationId xmlns:a16="http://schemas.microsoft.com/office/drawing/2014/main" id="{2C5BCCDF-C310-3049-A935-8B634CB64FDF}"/>
              </a:ext>
            </a:extLst>
          </p:cNvPr>
          <p:cNvSpPr/>
          <p:nvPr/>
        </p:nvSpPr>
        <p:spPr>
          <a:xfrm>
            <a:off x="4443829" y="4587018"/>
            <a:ext cx="146947" cy="146947"/>
          </a:xfrm>
          <a:prstGeom prst="ellipse">
            <a:avLst/>
          </a:prstGeom>
          <a:no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095DAFB6-4DDA-DF4F-A33F-35D8C829D9EA}"/>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1526437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42BC4956-BB9C-C647-9DEA-4773A440E52F}"/>
              </a:ext>
            </a:extLst>
          </p:cNvPr>
          <p:cNvSpPr txBox="1">
            <a:spLocks/>
          </p:cNvSpPr>
          <p:nvPr/>
        </p:nvSpPr>
        <p:spPr>
          <a:xfrm>
            <a:off x="904967" y="1320979"/>
            <a:ext cx="9230312" cy="154175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996017"/>
              </a:buClr>
              <a:buNone/>
            </a:pPr>
            <a:r>
              <a:rPr lang="en-GB" sz="1900" dirty="0">
                <a:solidFill>
                  <a:srgbClr val="63666A"/>
                </a:solidFill>
              </a:rPr>
              <a:t>There are many different types of polyps and they don't all look the same. </a:t>
            </a:r>
          </a:p>
          <a:p>
            <a:pPr marL="0" indent="0">
              <a:lnSpc>
                <a:spcPct val="100000"/>
              </a:lnSpc>
              <a:spcBef>
                <a:spcPts val="1500"/>
              </a:spcBef>
              <a:buClr>
                <a:srgbClr val="996017"/>
              </a:buClr>
              <a:buNone/>
            </a:pPr>
            <a:r>
              <a:rPr lang="en-GB" sz="1900" b="1" dirty="0">
                <a:solidFill>
                  <a:srgbClr val="63666A"/>
                </a:solidFill>
              </a:rPr>
              <a:t>Here are three very different types of coral </a:t>
            </a:r>
            <a:r>
              <a:rPr lang="en-GB" sz="1900" b="1" dirty="0" err="1">
                <a:solidFill>
                  <a:srgbClr val="63666A"/>
                </a:solidFill>
              </a:rPr>
              <a:t>poyps</a:t>
            </a:r>
            <a:r>
              <a:rPr lang="en-GB" sz="1900" b="1" dirty="0">
                <a:solidFill>
                  <a:srgbClr val="63666A"/>
                </a:solidFill>
              </a:rPr>
              <a:t>:</a:t>
            </a:r>
          </a:p>
        </p:txBody>
      </p:sp>
      <p:pic>
        <p:nvPicPr>
          <p:cNvPr id="3" name="Picture 2" descr="A picture containing coelenterate, invertebrate, coral&#10;&#10;Description automatically generated">
            <a:extLst>
              <a:ext uri="{FF2B5EF4-FFF2-40B4-BE49-F238E27FC236}">
                <a16:creationId xmlns:a16="http://schemas.microsoft.com/office/drawing/2014/main" id="{0D948AAF-DE35-274C-A29E-F9E749C865E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9045" y="2597996"/>
            <a:ext cx="3538671" cy="2359653"/>
          </a:xfrm>
          <a:prstGeom prst="rect">
            <a:avLst/>
          </a:prstGeom>
        </p:spPr>
      </p:pic>
      <p:pic>
        <p:nvPicPr>
          <p:cNvPr id="6" name="Picture 5" descr="A picture containing coelenterate, plant, polyp, coral&#10;&#10;Description automatically generated">
            <a:extLst>
              <a:ext uri="{FF2B5EF4-FFF2-40B4-BE49-F238E27FC236}">
                <a16:creationId xmlns:a16="http://schemas.microsoft.com/office/drawing/2014/main" id="{E9EA0B4D-753F-1B44-83C1-8F9F81F9F21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37038" y="2597772"/>
            <a:ext cx="3147838" cy="2360101"/>
          </a:xfrm>
          <a:prstGeom prst="rect">
            <a:avLst/>
          </a:prstGeom>
        </p:spPr>
      </p:pic>
      <p:pic>
        <p:nvPicPr>
          <p:cNvPr id="8" name="Picture 7" descr="A picture containing invertebrate, coelenterate, indoor, coral&#10;&#10;Description automatically generated">
            <a:extLst>
              <a:ext uri="{FF2B5EF4-FFF2-40B4-BE49-F238E27FC236}">
                <a16:creationId xmlns:a16="http://schemas.microsoft.com/office/drawing/2014/main" id="{4B1AB225-147E-2845-AA2A-6ABF93D4655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94199" y="2597772"/>
            <a:ext cx="3145699" cy="2359877"/>
          </a:xfrm>
          <a:prstGeom prst="rect">
            <a:avLst/>
          </a:prstGeom>
        </p:spPr>
      </p:pic>
      <p:sp>
        <p:nvSpPr>
          <p:cNvPr id="10" name="Subtitle 2">
            <a:extLst>
              <a:ext uri="{FF2B5EF4-FFF2-40B4-BE49-F238E27FC236}">
                <a16:creationId xmlns:a16="http://schemas.microsoft.com/office/drawing/2014/main" id="{17E12CAC-16A3-EC4E-972C-75953F47F146}"/>
              </a:ext>
            </a:extLst>
          </p:cNvPr>
          <p:cNvSpPr txBox="1">
            <a:spLocks/>
          </p:cNvSpPr>
          <p:nvPr/>
        </p:nvSpPr>
        <p:spPr>
          <a:xfrm>
            <a:off x="989044" y="5080180"/>
            <a:ext cx="3538671" cy="47957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Clr>
                <a:srgbClr val="996017"/>
              </a:buClr>
              <a:buNone/>
            </a:pPr>
            <a:r>
              <a:rPr lang="en-GB" sz="1900" b="1" dirty="0">
                <a:solidFill>
                  <a:srgbClr val="00ABCF"/>
                </a:solidFill>
              </a:rPr>
              <a:t>Acropora</a:t>
            </a:r>
          </a:p>
        </p:txBody>
      </p:sp>
      <p:sp>
        <p:nvSpPr>
          <p:cNvPr id="11" name="Subtitle 2">
            <a:extLst>
              <a:ext uri="{FF2B5EF4-FFF2-40B4-BE49-F238E27FC236}">
                <a16:creationId xmlns:a16="http://schemas.microsoft.com/office/drawing/2014/main" id="{BC74DBE7-5A14-734B-9C53-C76F0C6C84F7}"/>
              </a:ext>
            </a:extLst>
          </p:cNvPr>
          <p:cNvSpPr txBox="1">
            <a:spLocks/>
          </p:cNvSpPr>
          <p:nvPr/>
        </p:nvSpPr>
        <p:spPr>
          <a:xfrm>
            <a:off x="4778189" y="5080180"/>
            <a:ext cx="3065535" cy="47957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Clr>
                <a:srgbClr val="996017"/>
              </a:buClr>
              <a:buNone/>
            </a:pPr>
            <a:r>
              <a:rPr lang="en-GB" sz="1900" b="1" dirty="0" err="1">
                <a:solidFill>
                  <a:srgbClr val="00ABCF"/>
                </a:solidFill>
              </a:rPr>
              <a:t>Galaxea</a:t>
            </a:r>
            <a:endParaRPr lang="en-GB" sz="1900" b="1" dirty="0">
              <a:solidFill>
                <a:srgbClr val="00ABCF"/>
              </a:solidFill>
            </a:endParaRPr>
          </a:p>
        </p:txBody>
      </p:sp>
      <p:sp>
        <p:nvSpPr>
          <p:cNvPr id="12" name="Subtitle 2">
            <a:extLst>
              <a:ext uri="{FF2B5EF4-FFF2-40B4-BE49-F238E27FC236}">
                <a16:creationId xmlns:a16="http://schemas.microsoft.com/office/drawing/2014/main" id="{D836A9FA-1E8A-3A44-A08F-BB809BF284E6}"/>
              </a:ext>
            </a:extLst>
          </p:cNvPr>
          <p:cNvSpPr txBox="1">
            <a:spLocks/>
          </p:cNvSpPr>
          <p:nvPr/>
        </p:nvSpPr>
        <p:spPr>
          <a:xfrm>
            <a:off x="8094199" y="5080180"/>
            <a:ext cx="3145699" cy="47957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Clr>
                <a:srgbClr val="996017"/>
              </a:buClr>
              <a:buNone/>
            </a:pPr>
            <a:r>
              <a:rPr lang="en-GB" sz="1900" b="1" dirty="0" err="1">
                <a:solidFill>
                  <a:srgbClr val="00ABCF"/>
                </a:solidFill>
              </a:rPr>
              <a:t>Platygyra</a:t>
            </a:r>
            <a:endParaRPr lang="en-GB" sz="1900" b="1" dirty="0">
              <a:solidFill>
                <a:srgbClr val="00ABCF"/>
              </a:solidFill>
            </a:endParaRPr>
          </a:p>
        </p:txBody>
      </p:sp>
    </p:spTree>
    <p:extLst>
      <p:ext uri="{BB962C8B-B14F-4D97-AF65-F5344CB8AC3E}">
        <p14:creationId xmlns:p14="http://schemas.microsoft.com/office/powerpoint/2010/main" val="2231637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ose&#10;&#10;Description automatically generated">
            <a:extLst>
              <a:ext uri="{FF2B5EF4-FFF2-40B4-BE49-F238E27FC236}">
                <a16:creationId xmlns:a16="http://schemas.microsoft.com/office/drawing/2014/main" id="{5CE9AE17-C9BF-F145-AD09-C7833E0636E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49" y="1844675"/>
            <a:ext cx="5040314" cy="3844805"/>
          </a:xfrm>
          <a:prstGeom prst="rect">
            <a:avLst/>
          </a:prstGeom>
        </p:spPr>
      </p:pic>
      <p:sp>
        <p:nvSpPr>
          <p:cNvPr id="7" name="TextBox 6">
            <a:extLst>
              <a:ext uri="{FF2B5EF4-FFF2-40B4-BE49-F238E27FC236}">
                <a16:creationId xmlns:a16="http://schemas.microsoft.com/office/drawing/2014/main" id="{E84A082A-C6A8-ED40-960A-001F59349446}"/>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How is coral built?</a:t>
            </a:r>
          </a:p>
        </p:txBody>
      </p:sp>
      <p:sp>
        <p:nvSpPr>
          <p:cNvPr id="8" name="Subtitle 2">
            <a:extLst>
              <a:ext uri="{FF2B5EF4-FFF2-40B4-BE49-F238E27FC236}">
                <a16:creationId xmlns:a16="http://schemas.microsoft.com/office/drawing/2014/main" id="{9303109B-47E0-344C-8C16-8B9B99DD06D3}"/>
              </a:ext>
            </a:extLst>
          </p:cNvPr>
          <p:cNvSpPr txBox="1">
            <a:spLocks/>
          </p:cNvSpPr>
          <p:nvPr/>
        </p:nvSpPr>
        <p:spPr>
          <a:xfrm>
            <a:off x="6938651" y="2467597"/>
            <a:ext cx="3862211" cy="2730569"/>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500"/>
              </a:spcBef>
            </a:pPr>
            <a:r>
              <a:rPr lang="en-US" sz="1800" dirty="0">
                <a:solidFill>
                  <a:srgbClr val="63666A"/>
                </a:solidFill>
                <a:effectLst/>
                <a:latin typeface="Arial" panose="020B0604020202020204" pitchFamily="34" charset="0"/>
                <a:cs typeface="Arial" panose="020B0604020202020204" pitchFamily="34" charset="0"/>
              </a:rPr>
              <a:t>Free-swimming coral larvae attach themselves to submerged rocks or other hard surfaces at the edges of islands or continents to begin the process of forming coral reefs. </a:t>
            </a:r>
          </a:p>
          <a:p>
            <a:pPr algn="l">
              <a:lnSpc>
                <a:spcPct val="100000"/>
              </a:lnSpc>
              <a:spcBef>
                <a:spcPts val="1500"/>
              </a:spcBef>
            </a:pPr>
            <a:r>
              <a:rPr lang="en-US" sz="1800" dirty="0">
                <a:solidFill>
                  <a:srgbClr val="63666A"/>
                </a:solidFill>
                <a:effectLst/>
                <a:latin typeface="Arial" panose="020B0604020202020204" pitchFamily="34" charset="0"/>
                <a:cs typeface="Arial" panose="020B0604020202020204" pitchFamily="34" charset="0"/>
              </a:rPr>
              <a:t>The coral polyps then secrete skeletons from the underside</a:t>
            </a:r>
            <a:br>
              <a:rPr lang="en-US" sz="1800" dirty="0">
                <a:solidFill>
                  <a:srgbClr val="63666A"/>
                </a:solidFill>
                <a:effectLst/>
                <a:latin typeface="Arial" panose="020B0604020202020204" pitchFamily="34" charset="0"/>
                <a:cs typeface="Arial" panose="020B0604020202020204" pitchFamily="34" charset="0"/>
              </a:rPr>
            </a:br>
            <a:r>
              <a:rPr lang="en-US" sz="1800" dirty="0">
                <a:solidFill>
                  <a:srgbClr val="63666A"/>
                </a:solidFill>
                <a:effectLst/>
                <a:latin typeface="Arial" panose="020B0604020202020204" pitchFamily="34" charset="0"/>
                <a:cs typeface="Arial" panose="020B0604020202020204" pitchFamily="34" charset="0"/>
              </a:rPr>
              <a:t>of their skin.</a:t>
            </a:r>
            <a:endParaRPr lang="en-US" sz="1800" dirty="0">
              <a:solidFill>
                <a:srgbClr val="6366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1442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E2B487E0-4F20-ED4E-9417-E897A012AB3F}"/>
              </a:ext>
            </a:extLst>
          </p:cNvPr>
          <p:cNvSpPr txBox="1">
            <a:spLocks/>
          </p:cNvSpPr>
          <p:nvPr/>
        </p:nvSpPr>
        <p:spPr>
          <a:xfrm>
            <a:off x="7107938" y="980053"/>
            <a:ext cx="4083255" cy="4870173"/>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sz="1800" dirty="0">
                <a:solidFill>
                  <a:srgbClr val="63666A"/>
                </a:solidFill>
                <a:latin typeface="Arial" panose="020B0604020202020204" pitchFamily="34" charset="0"/>
                <a:cs typeface="Arial" panose="020B0604020202020204" pitchFamily="34" charset="0"/>
              </a:rPr>
              <a:t>Polyps grow slowly forming different shapes and sizes, depending on what species they are.</a:t>
            </a:r>
          </a:p>
          <a:p>
            <a:pPr algn="l">
              <a:lnSpc>
                <a:spcPct val="100000"/>
              </a:lnSpc>
            </a:pPr>
            <a:r>
              <a:rPr lang="en-US" sz="1800" dirty="0">
                <a:solidFill>
                  <a:srgbClr val="63666A"/>
                </a:solidFill>
                <a:latin typeface="Arial" panose="020B0604020202020204" pitchFamily="34" charset="0"/>
                <a:cs typeface="Arial" panose="020B0604020202020204" pitchFamily="34" charset="0"/>
              </a:rPr>
              <a:t>They can be soft or hard.</a:t>
            </a:r>
            <a:br>
              <a:rPr lang="en-US" sz="1800" dirty="0">
                <a:solidFill>
                  <a:srgbClr val="63666A"/>
                </a:solidFill>
                <a:latin typeface="Arial" panose="020B0604020202020204" pitchFamily="34" charset="0"/>
                <a:cs typeface="Arial" panose="020B0604020202020204" pitchFamily="34" charset="0"/>
              </a:rPr>
            </a:br>
            <a:r>
              <a:rPr lang="en-US" sz="1800" dirty="0">
                <a:solidFill>
                  <a:srgbClr val="63666A"/>
                </a:solidFill>
                <a:latin typeface="Arial" panose="020B0604020202020204" pitchFamily="34" charset="0"/>
                <a:cs typeface="Arial" panose="020B0604020202020204" pitchFamily="34" charset="0"/>
              </a:rPr>
              <a:t>Some corals only grow 1cm per year. Fast growing corals can grow up to</a:t>
            </a:r>
            <a:br>
              <a:rPr lang="en-US" sz="1800" dirty="0">
                <a:solidFill>
                  <a:srgbClr val="63666A"/>
                </a:solidFill>
                <a:latin typeface="Arial" panose="020B0604020202020204" pitchFamily="34" charset="0"/>
                <a:cs typeface="Arial" panose="020B0604020202020204" pitchFamily="34" charset="0"/>
              </a:rPr>
            </a:br>
            <a:r>
              <a:rPr lang="en-US" sz="1800" dirty="0">
                <a:solidFill>
                  <a:srgbClr val="63666A"/>
                </a:solidFill>
                <a:effectLst/>
                <a:latin typeface="Arial" panose="020B0604020202020204" pitchFamily="34" charset="0"/>
                <a:cs typeface="Arial" panose="020B0604020202020204" pitchFamily="34" charset="0"/>
              </a:rPr>
              <a:t>10 cm per year.</a:t>
            </a:r>
          </a:p>
          <a:p>
            <a:pPr algn="l">
              <a:lnSpc>
                <a:spcPct val="100000"/>
              </a:lnSpc>
            </a:pPr>
            <a:r>
              <a:rPr lang="en-GB" sz="1800" dirty="0">
                <a:solidFill>
                  <a:srgbClr val="63666A"/>
                </a:solidFill>
                <a:latin typeface="Arial" panose="020B0604020202020204" pitchFamily="34" charset="0"/>
                <a:cs typeface="Arial" panose="020B0604020202020204" pitchFamily="34" charset="0"/>
              </a:rPr>
              <a:t>In a healthy coral reef you might find many different corals together; they are next to each other, over each other, almost fighting for space. Together in a community, they form</a:t>
            </a:r>
            <a:br>
              <a:rPr lang="en-GB" sz="1800" dirty="0">
                <a:solidFill>
                  <a:srgbClr val="63666A"/>
                </a:solidFill>
                <a:latin typeface="Arial" panose="020B0604020202020204" pitchFamily="34" charset="0"/>
                <a:cs typeface="Arial" panose="020B0604020202020204" pitchFamily="34" charset="0"/>
              </a:rPr>
            </a:br>
            <a:r>
              <a:rPr lang="en-GB" sz="1800" dirty="0">
                <a:solidFill>
                  <a:srgbClr val="63666A"/>
                </a:solidFill>
                <a:latin typeface="Arial" panose="020B0604020202020204" pitchFamily="34" charset="0"/>
                <a:cs typeface="Arial" panose="020B0604020202020204" pitchFamily="34" charset="0"/>
              </a:rPr>
              <a:t>a coral reef.</a:t>
            </a:r>
          </a:p>
          <a:p>
            <a:pPr algn="l">
              <a:lnSpc>
                <a:spcPct val="100000"/>
              </a:lnSpc>
            </a:pPr>
            <a:r>
              <a:rPr lang="en-US" sz="1800" dirty="0">
                <a:solidFill>
                  <a:srgbClr val="63666A"/>
                </a:solidFill>
                <a:effectLst/>
                <a:latin typeface="Arial" panose="020B0604020202020204" pitchFamily="34" charset="0"/>
                <a:cs typeface="Arial" panose="020B0604020202020204" pitchFamily="34" charset="0"/>
              </a:rPr>
              <a:t>Some coral</a:t>
            </a:r>
            <a:r>
              <a:rPr lang="en-US" sz="1800" dirty="0">
                <a:solidFill>
                  <a:srgbClr val="63666A"/>
                </a:solidFill>
                <a:latin typeface="Arial" panose="020B0604020202020204" pitchFamily="34" charset="0"/>
                <a:cs typeface="Arial" panose="020B0604020202020204" pitchFamily="34" charset="0"/>
              </a:rPr>
              <a:t> </a:t>
            </a:r>
            <a:r>
              <a:rPr lang="en-US" sz="1800" dirty="0">
                <a:solidFill>
                  <a:srgbClr val="63666A"/>
                </a:solidFill>
                <a:effectLst/>
                <a:latin typeface="Arial" panose="020B0604020202020204" pitchFamily="34" charset="0"/>
                <a:cs typeface="Arial" panose="020B0604020202020204" pitchFamily="34" charset="0"/>
              </a:rPr>
              <a:t>reefs are hundreds of thousands of years old, while others can be millions of years old.</a:t>
            </a:r>
            <a:endParaRPr lang="en-US" sz="1800" dirty="0">
              <a:solidFill>
                <a:srgbClr val="63666A"/>
              </a:solidFill>
              <a:latin typeface="Arial" panose="020B0604020202020204" pitchFamily="34" charset="0"/>
              <a:cs typeface="Arial" panose="020B0604020202020204" pitchFamily="34" charset="0"/>
            </a:endParaRPr>
          </a:p>
        </p:txBody>
      </p:sp>
      <p:pic>
        <p:nvPicPr>
          <p:cNvPr id="3" name="Picture 2" descr="A close-up of a coral reef&#10;&#10;Description automatically generated with medium confidence">
            <a:extLst>
              <a:ext uri="{FF2B5EF4-FFF2-40B4-BE49-F238E27FC236}">
                <a16:creationId xmlns:a16="http://schemas.microsoft.com/office/drawing/2014/main" id="{F39B02E1-20F9-6D42-9635-4BAC1A478F9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3385" y="453351"/>
            <a:ext cx="5946466" cy="5948218"/>
          </a:xfrm>
          <a:prstGeom prst="rect">
            <a:avLst/>
          </a:prstGeom>
        </p:spPr>
      </p:pic>
    </p:spTree>
    <p:extLst>
      <p:ext uri="{BB962C8B-B14F-4D97-AF65-F5344CB8AC3E}">
        <p14:creationId xmlns:p14="http://schemas.microsoft.com/office/powerpoint/2010/main" val="121453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nature, plant, coelenterate, reef&#10;&#10;Description automatically generated">
            <a:extLst>
              <a:ext uri="{FF2B5EF4-FFF2-40B4-BE49-F238E27FC236}">
                <a16:creationId xmlns:a16="http://schemas.microsoft.com/office/drawing/2014/main" id="{299B9642-379A-2245-A84A-C82BD5C12A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092608" y="2211156"/>
            <a:ext cx="3145700" cy="2357203"/>
          </a:xfrm>
          <a:prstGeom prst="rect">
            <a:avLst/>
          </a:prstGeom>
        </p:spPr>
      </p:pic>
      <p:pic>
        <p:nvPicPr>
          <p:cNvPr id="25" name="Picture 24" descr="A sea creature in the water&#10;&#10;Description automatically generated with low confidence">
            <a:extLst>
              <a:ext uri="{FF2B5EF4-FFF2-40B4-BE49-F238E27FC236}">
                <a16:creationId xmlns:a16="http://schemas.microsoft.com/office/drawing/2014/main" id="{446E27E1-61E7-2144-B8E2-3092219D1EF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87973" y="2211156"/>
            <a:ext cx="3110894" cy="2357203"/>
          </a:xfrm>
          <a:prstGeom prst="rect">
            <a:avLst/>
          </a:prstGeom>
        </p:spPr>
      </p:pic>
      <p:pic>
        <p:nvPicPr>
          <p:cNvPr id="5" name="Picture 4" descr="A picture containing coral&#10;&#10;Description automatically generated">
            <a:extLst>
              <a:ext uri="{FF2B5EF4-FFF2-40B4-BE49-F238E27FC236}">
                <a16:creationId xmlns:a16="http://schemas.microsoft.com/office/drawing/2014/main" id="{527EA8AB-B1F7-4041-A8B7-1979EB6EDDB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522887" y="2211157"/>
            <a:ext cx="3145700" cy="2360101"/>
          </a:xfrm>
          <a:prstGeom prst="rect">
            <a:avLst/>
          </a:prstGeom>
        </p:spPr>
      </p:pic>
      <p:sp>
        <p:nvSpPr>
          <p:cNvPr id="13" name="TextBox 12">
            <a:extLst>
              <a:ext uri="{FF2B5EF4-FFF2-40B4-BE49-F238E27FC236}">
                <a16:creationId xmlns:a16="http://schemas.microsoft.com/office/drawing/2014/main" id="{B870B7E4-3A79-EE42-A515-89113CF5B6A8}"/>
              </a:ext>
            </a:extLst>
          </p:cNvPr>
          <p:cNvSpPr txBox="1"/>
          <p:nvPr/>
        </p:nvSpPr>
        <p:spPr>
          <a:xfrm>
            <a:off x="0" y="884535"/>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Coral forms in different shapes</a:t>
            </a:r>
          </a:p>
        </p:txBody>
      </p:sp>
      <p:sp>
        <p:nvSpPr>
          <p:cNvPr id="8" name="Subtitle 2">
            <a:extLst>
              <a:ext uri="{FF2B5EF4-FFF2-40B4-BE49-F238E27FC236}">
                <a16:creationId xmlns:a16="http://schemas.microsoft.com/office/drawing/2014/main" id="{DCC5319D-7752-7442-8312-9E8A0AABC9C7}"/>
              </a:ext>
            </a:extLst>
          </p:cNvPr>
          <p:cNvSpPr txBox="1">
            <a:spLocks/>
          </p:cNvSpPr>
          <p:nvPr/>
        </p:nvSpPr>
        <p:spPr>
          <a:xfrm>
            <a:off x="895540" y="1618726"/>
            <a:ext cx="9230312" cy="48765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996017"/>
              </a:buClr>
              <a:buNone/>
            </a:pPr>
            <a:r>
              <a:rPr lang="en-GB" sz="1900" b="1" dirty="0">
                <a:solidFill>
                  <a:srgbClr val="63666A"/>
                </a:solidFill>
              </a:rPr>
              <a:t>Here are a few examples of some coral shapes:</a:t>
            </a:r>
          </a:p>
        </p:txBody>
      </p:sp>
      <p:sp>
        <p:nvSpPr>
          <p:cNvPr id="16" name="Subtitle 2">
            <a:extLst>
              <a:ext uri="{FF2B5EF4-FFF2-40B4-BE49-F238E27FC236}">
                <a16:creationId xmlns:a16="http://schemas.microsoft.com/office/drawing/2014/main" id="{1D414F41-E8B2-D44F-A28F-EAB20AF68EE6}"/>
              </a:ext>
            </a:extLst>
          </p:cNvPr>
          <p:cNvSpPr txBox="1">
            <a:spLocks/>
          </p:cNvSpPr>
          <p:nvPr/>
        </p:nvSpPr>
        <p:spPr>
          <a:xfrm>
            <a:off x="886113" y="4803284"/>
            <a:ext cx="3212754" cy="1151553"/>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500"/>
              </a:spcBef>
            </a:pPr>
            <a:r>
              <a:rPr lang="en-GB" sz="1900" b="1" dirty="0">
                <a:solidFill>
                  <a:srgbClr val="00ABCF"/>
                </a:solidFill>
                <a:latin typeface="Arial" panose="020B0604020202020204" pitchFamily="34" charset="0"/>
                <a:cs typeface="Arial" panose="020B0604020202020204" pitchFamily="34" charset="0"/>
              </a:rPr>
              <a:t>Boulder or dome</a:t>
            </a:r>
            <a:r>
              <a:rPr lang="en-GB" sz="1900" dirty="0">
                <a:solidFill>
                  <a:srgbClr val="00ABCF"/>
                </a:solidFill>
                <a:latin typeface="Arial" panose="020B0604020202020204" pitchFamily="34" charset="0"/>
                <a:cs typeface="Arial" panose="020B0604020202020204" pitchFamily="34" charset="0"/>
              </a:rPr>
              <a:t> </a:t>
            </a:r>
            <a:r>
              <a:rPr lang="en-GB" sz="1900" dirty="0">
                <a:solidFill>
                  <a:srgbClr val="63666A"/>
                </a:solidFill>
                <a:latin typeface="Arial" panose="020B0604020202020204" pitchFamily="34" charset="0"/>
                <a:cs typeface="Arial" panose="020B0604020202020204" pitchFamily="34" charset="0"/>
              </a:rPr>
              <a:t>corals are big clumps of ball shaped corals.</a:t>
            </a:r>
            <a:endParaRPr lang="en-US" sz="1900" dirty="0">
              <a:solidFill>
                <a:srgbClr val="63666A"/>
              </a:solidFill>
              <a:latin typeface="Arial" panose="020B0604020202020204" pitchFamily="34" charset="0"/>
              <a:cs typeface="Arial" panose="020B0604020202020204" pitchFamily="34" charset="0"/>
            </a:endParaRPr>
          </a:p>
        </p:txBody>
      </p:sp>
      <p:sp>
        <p:nvSpPr>
          <p:cNvPr id="19" name="Subtitle 2">
            <a:extLst>
              <a:ext uri="{FF2B5EF4-FFF2-40B4-BE49-F238E27FC236}">
                <a16:creationId xmlns:a16="http://schemas.microsoft.com/office/drawing/2014/main" id="{08C2204C-BD04-2145-9A2F-7A8774E909FD}"/>
              </a:ext>
            </a:extLst>
          </p:cNvPr>
          <p:cNvSpPr txBox="1">
            <a:spLocks/>
          </p:cNvSpPr>
          <p:nvPr/>
        </p:nvSpPr>
        <p:spPr>
          <a:xfrm>
            <a:off x="4441541" y="4803284"/>
            <a:ext cx="3538671" cy="1151553"/>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500"/>
              </a:spcBef>
            </a:pPr>
            <a:r>
              <a:rPr lang="en-GB" sz="1900" b="1" dirty="0">
                <a:solidFill>
                  <a:srgbClr val="00ABCF"/>
                </a:solidFill>
                <a:latin typeface="Arial" panose="020B0604020202020204" pitchFamily="34" charset="0"/>
                <a:cs typeface="Arial" panose="020B0604020202020204" pitchFamily="34" charset="0"/>
              </a:rPr>
              <a:t>Table</a:t>
            </a:r>
            <a:r>
              <a:rPr lang="en-GB" sz="1900" dirty="0">
                <a:solidFill>
                  <a:srgbClr val="63666A"/>
                </a:solidFill>
                <a:latin typeface="Arial" panose="020B0604020202020204" pitchFamily="34" charset="0"/>
                <a:cs typeface="Arial" panose="020B0604020202020204" pitchFamily="34" charset="0"/>
              </a:rPr>
              <a:t> corals form flat and broad table-like structures.</a:t>
            </a:r>
            <a:endParaRPr lang="en-US" sz="1900" dirty="0">
              <a:solidFill>
                <a:srgbClr val="63666A"/>
              </a:solidFill>
              <a:latin typeface="Arial" panose="020B0604020202020204" pitchFamily="34" charset="0"/>
              <a:cs typeface="Arial" panose="020B0604020202020204" pitchFamily="34" charset="0"/>
            </a:endParaRPr>
          </a:p>
        </p:txBody>
      </p:sp>
      <p:sp>
        <p:nvSpPr>
          <p:cNvPr id="20" name="Subtitle 2">
            <a:extLst>
              <a:ext uri="{FF2B5EF4-FFF2-40B4-BE49-F238E27FC236}">
                <a16:creationId xmlns:a16="http://schemas.microsoft.com/office/drawing/2014/main" id="{3BDB693E-9DF9-0043-96B1-083644756573}"/>
              </a:ext>
            </a:extLst>
          </p:cNvPr>
          <p:cNvSpPr txBox="1">
            <a:spLocks/>
          </p:cNvSpPr>
          <p:nvPr/>
        </p:nvSpPr>
        <p:spPr>
          <a:xfrm>
            <a:off x="7980212" y="4803284"/>
            <a:ext cx="3538671" cy="1151553"/>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500"/>
              </a:spcBef>
            </a:pPr>
            <a:r>
              <a:rPr lang="en-GB" sz="1900" b="1" dirty="0">
                <a:solidFill>
                  <a:srgbClr val="00ABCF"/>
                </a:solidFill>
                <a:latin typeface="Arial" panose="020B0604020202020204" pitchFamily="34" charset="0"/>
                <a:cs typeface="Arial" panose="020B0604020202020204" pitchFamily="34" charset="0"/>
              </a:rPr>
              <a:t>Branching</a:t>
            </a:r>
            <a:r>
              <a:rPr lang="en-GB" sz="1900" dirty="0">
                <a:solidFill>
                  <a:srgbClr val="63666A"/>
                </a:solidFill>
                <a:latin typeface="Arial" panose="020B0604020202020204" pitchFamily="34" charset="0"/>
                <a:cs typeface="Arial" panose="020B0604020202020204" pitchFamily="34" charset="0"/>
              </a:rPr>
              <a:t> corals have both smooth and pointed, thin branch tips.</a:t>
            </a:r>
            <a:endParaRPr lang="en-US" sz="1900" dirty="0">
              <a:solidFill>
                <a:srgbClr val="6366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8785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water, nature, reef, outdoor&#10;&#10;Description automatically generated">
            <a:extLst>
              <a:ext uri="{FF2B5EF4-FFF2-40B4-BE49-F238E27FC236}">
                <a16:creationId xmlns:a16="http://schemas.microsoft.com/office/drawing/2014/main" id="{85175B06-81A9-6147-BF52-56537209B7B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82664" y="2203848"/>
            <a:ext cx="3088007" cy="2352626"/>
          </a:xfrm>
          <a:prstGeom prst="rect">
            <a:avLst/>
          </a:prstGeom>
        </p:spPr>
      </p:pic>
      <p:pic>
        <p:nvPicPr>
          <p:cNvPr id="4" name="Picture 3" descr="A picture containing reef, nature&#10;&#10;Description automatically generated">
            <a:extLst>
              <a:ext uri="{FF2B5EF4-FFF2-40B4-BE49-F238E27FC236}">
                <a16:creationId xmlns:a16="http://schemas.microsoft.com/office/drawing/2014/main" id="{E0B72328-AFD1-814A-97A1-2B3DD1FA35E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101041" y="2203848"/>
            <a:ext cx="3136202" cy="2375024"/>
          </a:xfrm>
          <a:prstGeom prst="rect">
            <a:avLst/>
          </a:prstGeom>
        </p:spPr>
      </p:pic>
      <p:pic>
        <p:nvPicPr>
          <p:cNvPr id="3" name="Picture 2" descr="A picture containing water, nature, reef, ocean&#10;&#10;Description automatically generated">
            <a:extLst>
              <a:ext uri="{FF2B5EF4-FFF2-40B4-BE49-F238E27FC236}">
                <a16:creationId xmlns:a16="http://schemas.microsoft.com/office/drawing/2014/main" id="{3E77ECC7-A4BA-C74D-AA8B-96F63F59EF2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527899" y="2203848"/>
            <a:ext cx="3115914" cy="2391026"/>
          </a:xfrm>
          <a:prstGeom prst="rect">
            <a:avLst/>
          </a:prstGeom>
        </p:spPr>
      </p:pic>
      <p:sp>
        <p:nvSpPr>
          <p:cNvPr id="7" name="Content Placeholder 2">
            <a:extLst>
              <a:ext uri="{FF2B5EF4-FFF2-40B4-BE49-F238E27FC236}">
                <a16:creationId xmlns:a16="http://schemas.microsoft.com/office/drawing/2014/main" id="{D8F0D335-9280-374E-8638-0A5140A91D36}"/>
              </a:ext>
            </a:extLst>
          </p:cNvPr>
          <p:cNvSpPr txBox="1">
            <a:spLocks/>
          </p:cNvSpPr>
          <p:nvPr/>
        </p:nvSpPr>
        <p:spPr>
          <a:xfrm>
            <a:off x="7997147" y="4819276"/>
            <a:ext cx="3240095" cy="1201663"/>
          </a:xfrm>
          <a:prstGeom prst="rect">
            <a:avLst/>
          </a:prstGeom>
        </p:spPr>
        <p:txBody>
          <a:bodyPr wrap="square"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700" b="1" dirty="0">
                <a:solidFill>
                  <a:srgbClr val="00ABCF"/>
                </a:solidFill>
                <a:cs typeface="Calibri"/>
              </a:rPr>
              <a:t>Atoll</a:t>
            </a:r>
            <a:r>
              <a:rPr lang="en-US" sz="1700" dirty="0">
                <a:solidFill>
                  <a:srgbClr val="00ABCF"/>
                </a:solidFill>
                <a:cs typeface="Calibri"/>
              </a:rPr>
              <a:t>:</a:t>
            </a:r>
            <a:r>
              <a:rPr lang="en-US" sz="1700" dirty="0">
                <a:solidFill>
                  <a:srgbClr val="996017"/>
                </a:solidFill>
                <a:cs typeface="Calibri"/>
              </a:rPr>
              <a:t> </a:t>
            </a:r>
            <a:r>
              <a:rPr lang="en-US" sz="1700" dirty="0">
                <a:solidFill>
                  <a:srgbClr val="63666A"/>
                </a:solidFill>
                <a:cs typeface="Calibri"/>
              </a:rPr>
              <a:t>this is a ring of coral that grows on a submerged volcano or mountain.</a:t>
            </a:r>
            <a:endParaRPr lang="en-US" sz="1700" dirty="0">
              <a:cs typeface="Calibri"/>
            </a:endParaRPr>
          </a:p>
        </p:txBody>
      </p:sp>
      <p:sp>
        <p:nvSpPr>
          <p:cNvPr id="9" name="TextBox 8">
            <a:extLst>
              <a:ext uri="{FF2B5EF4-FFF2-40B4-BE49-F238E27FC236}">
                <a16:creationId xmlns:a16="http://schemas.microsoft.com/office/drawing/2014/main" id="{9DC47745-27C4-4347-BB2F-9D9FEDB2EE67}"/>
              </a:ext>
            </a:extLst>
          </p:cNvPr>
          <p:cNvSpPr txBox="1"/>
          <p:nvPr/>
        </p:nvSpPr>
        <p:spPr>
          <a:xfrm>
            <a:off x="0" y="864611"/>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Types of Coral Reefs</a:t>
            </a:r>
          </a:p>
        </p:txBody>
      </p:sp>
      <p:sp>
        <p:nvSpPr>
          <p:cNvPr id="11" name="Content Placeholder 2">
            <a:extLst>
              <a:ext uri="{FF2B5EF4-FFF2-40B4-BE49-F238E27FC236}">
                <a16:creationId xmlns:a16="http://schemas.microsoft.com/office/drawing/2014/main" id="{056D4DC9-B73B-DE48-B69F-B61495730D3F}"/>
              </a:ext>
            </a:extLst>
          </p:cNvPr>
          <p:cNvSpPr txBox="1">
            <a:spLocks/>
          </p:cNvSpPr>
          <p:nvPr/>
        </p:nvSpPr>
        <p:spPr>
          <a:xfrm>
            <a:off x="898196" y="1596121"/>
            <a:ext cx="4541070" cy="356124"/>
          </a:xfrm>
          <a:prstGeom prst="rect">
            <a:avLst/>
          </a:prstGeom>
        </p:spPr>
        <p:txBody>
          <a:bodyPr wrap="square"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900" dirty="0">
                <a:solidFill>
                  <a:srgbClr val="63666A"/>
                </a:solidFill>
                <a:cs typeface="Calibri"/>
              </a:rPr>
              <a:t>There are </a:t>
            </a:r>
            <a:r>
              <a:rPr lang="en-US" sz="1900" b="1" dirty="0">
                <a:solidFill>
                  <a:srgbClr val="63666A"/>
                </a:solidFill>
                <a:cs typeface="Calibri"/>
              </a:rPr>
              <a:t>three</a:t>
            </a:r>
            <a:r>
              <a:rPr lang="en-US" sz="1900" dirty="0">
                <a:solidFill>
                  <a:srgbClr val="63666A"/>
                </a:solidFill>
                <a:cs typeface="Calibri"/>
              </a:rPr>
              <a:t> types of </a:t>
            </a:r>
            <a:r>
              <a:rPr lang="en-US" sz="1900" b="1" dirty="0">
                <a:solidFill>
                  <a:srgbClr val="63666A"/>
                </a:solidFill>
                <a:cs typeface="Calibri"/>
              </a:rPr>
              <a:t>reef</a:t>
            </a:r>
            <a:r>
              <a:rPr lang="en-US" sz="1900" dirty="0">
                <a:solidFill>
                  <a:srgbClr val="63666A"/>
                </a:solidFill>
                <a:cs typeface="Calibri"/>
              </a:rPr>
              <a:t>:</a:t>
            </a:r>
            <a:endParaRPr lang="en-US" sz="1700" dirty="0">
              <a:cs typeface="Calibri"/>
            </a:endParaRPr>
          </a:p>
        </p:txBody>
      </p:sp>
      <p:sp>
        <p:nvSpPr>
          <p:cNvPr id="12" name="Content Placeholder 2">
            <a:extLst>
              <a:ext uri="{FF2B5EF4-FFF2-40B4-BE49-F238E27FC236}">
                <a16:creationId xmlns:a16="http://schemas.microsoft.com/office/drawing/2014/main" id="{3B8FE2B5-BC93-F64F-8B8E-9977B202DB68}"/>
              </a:ext>
            </a:extLst>
          </p:cNvPr>
          <p:cNvSpPr txBox="1">
            <a:spLocks/>
          </p:cNvSpPr>
          <p:nvPr/>
        </p:nvSpPr>
        <p:spPr>
          <a:xfrm>
            <a:off x="894383" y="4819276"/>
            <a:ext cx="3243714" cy="1141979"/>
          </a:xfrm>
          <a:prstGeom prst="rect">
            <a:avLst/>
          </a:prstGeom>
        </p:spPr>
        <p:txBody>
          <a:bodyPr wrap="square"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US" sz="1700" b="1" dirty="0">
                <a:solidFill>
                  <a:srgbClr val="00ABCF"/>
                </a:solidFill>
                <a:cs typeface="Calibri"/>
              </a:rPr>
              <a:t>Fringing reef</a:t>
            </a:r>
            <a:r>
              <a:rPr lang="en-US" sz="1700" dirty="0">
                <a:solidFill>
                  <a:srgbClr val="00ABCF"/>
                </a:solidFill>
                <a:cs typeface="Calibri"/>
              </a:rPr>
              <a:t>: </a:t>
            </a:r>
            <a:r>
              <a:rPr lang="en-US" sz="1700" dirty="0">
                <a:solidFill>
                  <a:srgbClr val="63666A"/>
                </a:solidFill>
                <a:cs typeface="Calibri"/>
              </a:rPr>
              <a:t>these reefs grow close to the shore.</a:t>
            </a:r>
          </a:p>
        </p:txBody>
      </p:sp>
      <p:sp>
        <p:nvSpPr>
          <p:cNvPr id="13" name="Content Placeholder 2">
            <a:extLst>
              <a:ext uri="{FF2B5EF4-FFF2-40B4-BE49-F238E27FC236}">
                <a16:creationId xmlns:a16="http://schemas.microsoft.com/office/drawing/2014/main" id="{DF7D7FD3-24BF-3348-8849-CB19F4F283AF}"/>
              </a:ext>
            </a:extLst>
          </p:cNvPr>
          <p:cNvSpPr txBox="1">
            <a:spLocks/>
          </p:cNvSpPr>
          <p:nvPr/>
        </p:nvSpPr>
        <p:spPr>
          <a:xfrm>
            <a:off x="4403718" y="4819276"/>
            <a:ext cx="3240095" cy="1375438"/>
          </a:xfrm>
          <a:prstGeom prst="rect">
            <a:avLst/>
          </a:prstGeom>
        </p:spPr>
        <p:txBody>
          <a:bodyPr wrap="square"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700" b="1" dirty="0">
                <a:solidFill>
                  <a:srgbClr val="00ABCF"/>
                </a:solidFill>
                <a:cs typeface="Calibri"/>
              </a:rPr>
              <a:t>Barrier reef</a:t>
            </a:r>
            <a:r>
              <a:rPr lang="en-US" sz="1700" dirty="0">
                <a:solidFill>
                  <a:srgbClr val="00ABCF"/>
                </a:solidFill>
                <a:cs typeface="Calibri"/>
              </a:rPr>
              <a:t>: </a:t>
            </a:r>
            <a:r>
              <a:rPr lang="en-US" sz="1700" dirty="0">
                <a:solidFill>
                  <a:srgbClr val="63666A"/>
                </a:solidFill>
                <a:cs typeface="Calibri"/>
              </a:rPr>
              <a:t>these reefs also grow close to the shore, however they have a lagoon that separates it from the reef.</a:t>
            </a:r>
            <a:endParaRPr lang="en-US" sz="1700" dirty="0">
              <a:cs typeface="Calibri"/>
            </a:endParaRPr>
          </a:p>
        </p:txBody>
      </p:sp>
    </p:spTree>
    <p:extLst>
      <p:ext uri="{BB962C8B-B14F-4D97-AF65-F5344CB8AC3E}">
        <p14:creationId xmlns:p14="http://schemas.microsoft.com/office/powerpoint/2010/main" val="218259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D8F0D335-9280-374E-8638-0A5140A91D36}"/>
              </a:ext>
            </a:extLst>
          </p:cNvPr>
          <p:cNvSpPr txBox="1">
            <a:spLocks/>
          </p:cNvSpPr>
          <p:nvPr/>
        </p:nvSpPr>
        <p:spPr>
          <a:xfrm>
            <a:off x="5845337" y="2566136"/>
            <a:ext cx="4962708" cy="2999868"/>
          </a:xfrm>
          <a:prstGeom prst="rect">
            <a:avLst/>
          </a:prstGeom>
        </p:spPr>
        <p:txBody>
          <a:bodyPr wrap="square"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900" dirty="0">
                <a:solidFill>
                  <a:srgbClr val="63666A"/>
                </a:solidFill>
                <a:cs typeface="Calibri"/>
              </a:rPr>
              <a:t>What type of coral reef do you think they have in the Maldives?</a:t>
            </a:r>
          </a:p>
          <a:p>
            <a:pPr marL="0" indent="0">
              <a:lnSpc>
                <a:spcPct val="100000"/>
              </a:lnSpc>
              <a:buNone/>
            </a:pPr>
            <a:r>
              <a:rPr lang="en-US" sz="1900" dirty="0">
                <a:solidFill>
                  <a:srgbClr val="63666A"/>
                </a:solidFill>
                <a:cs typeface="Calibri"/>
              </a:rPr>
              <a:t>Take a look at the picture, what do you see?</a:t>
            </a:r>
          </a:p>
          <a:p>
            <a:pPr marL="0" indent="0">
              <a:lnSpc>
                <a:spcPct val="100000"/>
              </a:lnSpc>
              <a:spcBef>
                <a:spcPts val="1500"/>
              </a:spcBef>
              <a:buNone/>
            </a:pPr>
            <a:r>
              <a:rPr lang="en-US" sz="2500" b="1" dirty="0">
                <a:solidFill>
                  <a:srgbClr val="00ABCF"/>
                </a:solidFill>
                <a:cs typeface="Calibri"/>
              </a:rPr>
              <a:t>…an Atoll!</a:t>
            </a:r>
            <a:endParaRPr lang="en-US" sz="2500" dirty="0">
              <a:cs typeface="Calibri"/>
            </a:endParaRPr>
          </a:p>
        </p:txBody>
      </p:sp>
      <p:pic>
        <p:nvPicPr>
          <p:cNvPr id="3" name="Picture 2" descr="A picture containing blue&#10;&#10;Description automatically generated">
            <a:extLst>
              <a:ext uri="{FF2B5EF4-FFF2-40B4-BE49-F238E27FC236}">
                <a16:creationId xmlns:a16="http://schemas.microsoft.com/office/drawing/2014/main" id="{D2C6F0E6-C5B6-9647-BFE6-B6A30D33287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72731" y="942578"/>
            <a:ext cx="3264025" cy="4934271"/>
          </a:xfrm>
          <a:prstGeom prst="rect">
            <a:avLst/>
          </a:prstGeom>
        </p:spPr>
      </p:pic>
    </p:spTree>
    <p:extLst>
      <p:ext uri="{BB962C8B-B14F-4D97-AF65-F5344CB8AC3E}">
        <p14:creationId xmlns:p14="http://schemas.microsoft.com/office/powerpoint/2010/main" val="4093661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5219AD-C8BE-C140-BE0C-B99A4B169E14}"/>
              </a:ext>
            </a:extLst>
          </p:cNvPr>
          <p:cNvSpPr txBox="1"/>
          <p:nvPr/>
        </p:nvSpPr>
        <p:spPr>
          <a:xfrm>
            <a:off x="0" y="775402"/>
            <a:ext cx="12192000" cy="938719"/>
          </a:xfrm>
          <a:prstGeom prst="rect">
            <a:avLst/>
          </a:prstGeom>
          <a:noFill/>
        </p:spPr>
        <p:txBody>
          <a:bodyPr wrap="square" rtlCol="0">
            <a:spAutoFit/>
          </a:bodyPr>
          <a:lstStyle/>
          <a:p>
            <a:pPr algn="ctr">
              <a:spcBef>
                <a:spcPts val="1000"/>
              </a:spcBef>
            </a:pPr>
            <a:r>
              <a:rPr lang="en-US" sz="3000" b="1" dirty="0">
                <a:solidFill>
                  <a:srgbClr val="996017"/>
                </a:solidFill>
                <a:latin typeface="Arial" panose="020B0604020202020204" pitchFamily="34" charset="0"/>
                <a:ea typeface="Cambria"/>
                <a:cs typeface="Arial" panose="020B0604020202020204" pitchFamily="34" charset="0"/>
              </a:rPr>
              <a:t>Explore the coral reefs</a:t>
            </a:r>
            <a:br>
              <a:rPr lang="en-US" sz="3000" b="1" dirty="0">
                <a:solidFill>
                  <a:srgbClr val="996017"/>
                </a:solidFill>
                <a:latin typeface="Arial" panose="020B0604020202020204" pitchFamily="34" charset="0"/>
                <a:ea typeface="Cambria"/>
                <a:cs typeface="Arial" panose="020B0604020202020204" pitchFamily="34" charset="0"/>
              </a:rPr>
            </a:br>
            <a:r>
              <a:rPr lang="en-US" sz="2500" dirty="0">
                <a:solidFill>
                  <a:srgbClr val="996017"/>
                </a:solidFill>
                <a:latin typeface="Arial" panose="020B0604020202020204" pitchFamily="34" charset="0"/>
                <a:cs typeface="Arial" panose="020B0604020202020204" pitchFamily="34" charset="0"/>
              </a:rPr>
              <a:t>Lesson aims</a:t>
            </a:r>
            <a:endParaRPr lang="en-US" sz="3000" b="1" dirty="0">
              <a:solidFill>
                <a:srgbClr val="996017"/>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B485CDBA-3CCA-9347-9573-3C27031608E0}"/>
              </a:ext>
            </a:extLst>
          </p:cNvPr>
          <p:cNvSpPr txBox="1"/>
          <p:nvPr/>
        </p:nvSpPr>
        <p:spPr>
          <a:xfrm>
            <a:off x="563792" y="5680361"/>
            <a:ext cx="10320955" cy="830997"/>
          </a:xfrm>
          <a:prstGeom prst="rect">
            <a:avLst/>
          </a:prstGeom>
          <a:noFill/>
        </p:spPr>
        <p:txBody>
          <a:bodyPr wrap="square" rtlCol="0">
            <a:spAutoFit/>
          </a:bodyPr>
          <a:lstStyle/>
          <a:p>
            <a:r>
              <a:rPr lang="en-US" sz="1200" b="1" dirty="0">
                <a:solidFill>
                  <a:srgbClr val="63666A"/>
                </a:solidFill>
                <a:latin typeface="Arial" panose="020B0604020202020204" pitchFamily="34" charset="0"/>
                <a:cs typeface="Arial" panose="020B0604020202020204" pitchFamily="34" charset="0"/>
              </a:rPr>
              <a:t>Curriculum links: Upper KS2: </a:t>
            </a:r>
            <a:r>
              <a:rPr lang="en-US" sz="1200" dirty="0">
                <a:solidFill>
                  <a:srgbClr val="63666A"/>
                </a:solidFill>
                <a:latin typeface="Arial" panose="020B0604020202020204" pitchFamily="34" charset="0"/>
                <a:cs typeface="Arial" panose="020B0604020202020204" pitchFamily="34" charset="0"/>
              </a:rPr>
              <a:t>Science - Living Things and Their Habitats, Working Scientifically </a:t>
            </a:r>
            <a:r>
              <a:rPr lang="en-GB" sz="1200" dirty="0">
                <a:solidFill>
                  <a:srgbClr val="63666A"/>
                </a:solidFill>
                <a:latin typeface="Arial" panose="020B0604020202020204" pitchFamily="34" charset="0"/>
                <a:cs typeface="Arial" panose="020B0604020202020204" pitchFamily="34" charset="0"/>
              </a:rPr>
              <a:t>and Animals, including humans</a:t>
            </a:r>
            <a:r>
              <a:rPr lang="en-US" sz="1200" dirty="0">
                <a:solidFill>
                  <a:srgbClr val="63666A"/>
                </a:solidFill>
                <a:latin typeface="Arial" panose="020B0604020202020204" pitchFamily="34" charset="0"/>
                <a:cs typeface="Arial" panose="020B0604020202020204" pitchFamily="34" charset="0"/>
              </a:rPr>
              <a:t>.</a:t>
            </a:r>
          </a:p>
          <a:p>
            <a:pPr>
              <a:lnSpc>
                <a:spcPct val="100000"/>
              </a:lnSpc>
              <a:spcBef>
                <a:spcPts val="0"/>
              </a:spcBef>
            </a:pPr>
            <a:r>
              <a:rPr lang="en-US" sz="1200" b="1" dirty="0">
                <a:solidFill>
                  <a:srgbClr val="63666A"/>
                </a:solidFill>
                <a:latin typeface="Arial" panose="020B0604020202020204" pitchFamily="34" charset="0"/>
                <a:cs typeface="Arial" panose="020B0604020202020204" pitchFamily="34" charset="0"/>
              </a:rPr>
              <a:t>KS3: </a:t>
            </a:r>
            <a:r>
              <a:rPr lang="en-US" sz="1200" dirty="0">
                <a:solidFill>
                  <a:srgbClr val="63666A"/>
                </a:solidFill>
                <a:latin typeface="Arial" panose="020B0604020202020204" pitchFamily="34" charset="0"/>
                <a:cs typeface="Arial" panose="020B0604020202020204" pitchFamily="34" charset="0"/>
              </a:rPr>
              <a:t>Biology - Materials, cycles and energy (Photosynthesis) and Interactions and Interdependencies (Relationships in an ecosystem).</a:t>
            </a:r>
          </a:p>
          <a:p>
            <a:pPr>
              <a:lnSpc>
                <a:spcPct val="100000"/>
              </a:lnSpc>
              <a:spcBef>
                <a:spcPts val="0"/>
              </a:spcBef>
            </a:pPr>
            <a:r>
              <a:rPr lang="en-US" sz="1200" dirty="0">
                <a:solidFill>
                  <a:srgbClr val="63666A"/>
                </a:solidFill>
                <a:latin typeface="Arial" panose="020B0604020202020204" pitchFamily="34" charset="0"/>
                <a:cs typeface="Arial" panose="020B0604020202020204" pitchFamily="34" charset="0"/>
              </a:rPr>
              <a:t>Geography - Human and Physical Geography.</a:t>
            </a:r>
          </a:p>
          <a:p>
            <a:endParaRPr lang="en-US" sz="1200" dirty="0">
              <a:solidFill>
                <a:srgbClr val="63666A"/>
              </a:solidFill>
              <a:latin typeface="Arial" panose="020B0604020202020204" pitchFamily="34" charset="0"/>
              <a:cs typeface="Arial" panose="020B0604020202020204" pitchFamily="34" charset="0"/>
            </a:endParaRPr>
          </a:p>
        </p:txBody>
      </p:sp>
      <p:sp>
        <p:nvSpPr>
          <p:cNvPr id="8" name="Subtitle 2">
            <a:extLst>
              <a:ext uri="{FF2B5EF4-FFF2-40B4-BE49-F238E27FC236}">
                <a16:creationId xmlns:a16="http://schemas.microsoft.com/office/drawing/2014/main" id="{FE58CD38-FEA3-FC4F-803B-D98D17D7432B}"/>
              </a:ext>
            </a:extLst>
          </p:cNvPr>
          <p:cNvSpPr txBox="1">
            <a:spLocks/>
          </p:cNvSpPr>
          <p:nvPr/>
        </p:nvSpPr>
        <p:spPr>
          <a:xfrm>
            <a:off x="4176374" y="2018453"/>
            <a:ext cx="7055785" cy="334359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2250" indent="-222250">
              <a:lnSpc>
                <a:spcPct val="100000"/>
              </a:lnSpc>
              <a:buClr>
                <a:srgbClr val="996017"/>
              </a:buClr>
            </a:pPr>
            <a:r>
              <a:rPr lang="en-US" sz="1500" dirty="0">
                <a:solidFill>
                  <a:srgbClr val="63666A"/>
                </a:solidFill>
                <a:latin typeface="Arial" panose="020B0604020202020204" pitchFamily="34" charset="0"/>
                <a:cs typeface="Arial" panose="020B0604020202020204" pitchFamily="34" charset="0"/>
              </a:rPr>
              <a:t>To learn about the ocean, in particular coral reefs and why they are so important for the entire planet. How they’re currently under threat and what</a:t>
            </a:r>
            <a:br>
              <a:rPr lang="en-US" sz="1500" dirty="0">
                <a:solidFill>
                  <a:srgbClr val="63666A"/>
                </a:solidFill>
                <a:latin typeface="Arial" panose="020B0604020202020204" pitchFamily="34" charset="0"/>
                <a:cs typeface="Arial" panose="020B0604020202020204" pitchFamily="34" charset="0"/>
              </a:rPr>
            </a:br>
            <a:r>
              <a:rPr lang="en-US" sz="1500" dirty="0">
                <a:solidFill>
                  <a:srgbClr val="63666A"/>
                </a:solidFill>
                <a:latin typeface="Arial" panose="020B0604020202020204" pitchFamily="34" charset="0"/>
                <a:cs typeface="Arial" panose="020B0604020202020204" pitchFamily="34" charset="0"/>
              </a:rPr>
              <a:t>we can do to help.</a:t>
            </a:r>
          </a:p>
          <a:p>
            <a:pPr marL="222250" indent="-222250">
              <a:lnSpc>
                <a:spcPct val="100000"/>
              </a:lnSpc>
              <a:buClr>
                <a:srgbClr val="996017"/>
              </a:buClr>
            </a:pPr>
            <a:r>
              <a:rPr lang="en-US" sz="1500" dirty="0">
                <a:solidFill>
                  <a:srgbClr val="63666A"/>
                </a:solidFill>
                <a:latin typeface="Arial" panose="020B0604020202020204" pitchFamily="34" charset="0"/>
                <a:cs typeface="Arial" panose="020B0604020202020204" pitchFamily="34" charset="0"/>
              </a:rPr>
              <a:t>To find out what corals are, how they are made and where in the world we</a:t>
            </a:r>
            <a:br>
              <a:rPr lang="en-US" sz="1500" dirty="0">
                <a:solidFill>
                  <a:srgbClr val="63666A"/>
                </a:solidFill>
                <a:latin typeface="Arial" panose="020B0604020202020204" pitchFamily="34" charset="0"/>
                <a:cs typeface="Arial" panose="020B0604020202020204" pitchFamily="34" charset="0"/>
              </a:rPr>
            </a:br>
            <a:r>
              <a:rPr lang="en-US" sz="1500" dirty="0">
                <a:solidFill>
                  <a:srgbClr val="63666A"/>
                </a:solidFill>
                <a:latin typeface="Arial" panose="020B0604020202020204" pitchFamily="34" charset="0"/>
                <a:cs typeface="Arial" panose="020B0604020202020204" pitchFamily="34" charset="0"/>
              </a:rPr>
              <a:t>find them.</a:t>
            </a:r>
          </a:p>
          <a:p>
            <a:pPr marL="222250" indent="-222250">
              <a:lnSpc>
                <a:spcPct val="100000"/>
              </a:lnSpc>
              <a:buClr>
                <a:srgbClr val="996017"/>
              </a:buClr>
            </a:pPr>
            <a:r>
              <a:rPr lang="en-US" sz="1500" dirty="0">
                <a:solidFill>
                  <a:srgbClr val="63666A"/>
                </a:solidFill>
                <a:latin typeface="Arial" panose="020B0604020202020204" pitchFamily="34" charset="0"/>
                <a:cs typeface="Arial" panose="020B0604020202020204" pitchFamily="34" charset="0"/>
              </a:rPr>
              <a:t>To find out about the coral reef ecosystem, how the plants and animals that live on coral reefs are classified, how they are linked together through food chains and food webs and to identify their different types of relationships.</a:t>
            </a:r>
          </a:p>
          <a:p>
            <a:pPr marL="222250" indent="-222250">
              <a:lnSpc>
                <a:spcPct val="100000"/>
              </a:lnSpc>
              <a:buClr>
                <a:srgbClr val="996017"/>
              </a:buClr>
            </a:pPr>
            <a:r>
              <a:rPr lang="en-US" sz="1500" dirty="0">
                <a:solidFill>
                  <a:srgbClr val="63666A"/>
                </a:solidFill>
                <a:latin typeface="Arial" panose="020B0604020202020204" pitchFamily="34" charset="0"/>
                <a:cs typeface="Arial" panose="020B0604020202020204" pitchFamily="34" charset="0"/>
              </a:rPr>
              <a:t>To learn about the diverse marine life at </a:t>
            </a:r>
            <a:r>
              <a:rPr lang="en-US" sz="1500" dirty="0" err="1">
                <a:solidFill>
                  <a:srgbClr val="63666A"/>
                </a:solidFill>
                <a:latin typeface="Arial" panose="020B0604020202020204" pitchFamily="34" charset="0"/>
                <a:cs typeface="Arial" panose="020B0604020202020204" pitchFamily="34" charset="0"/>
              </a:rPr>
              <a:t>Soneva</a:t>
            </a:r>
            <a:r>
              <a:rPr lang="en-US" sz="1500" dirty="0">
                <a:solidFill>
                  <a:srgbClr val="63666A"/>
                </a:solidFill>
                <a:latin typeface="Arial" panose="020B0604020202020204" pitchFamily="34" charset="0"/>
                <a:cs typeface="Arial" panose="020B0604020202020204" pitchFamily="34" charset="0"/>
              </a:rPr>
              <a:t> </a:t>
            </a:r>
            <a:r>
              <a:rPr lang="en-US" sz="1500" dirty="0" err="1">
                <a:solidFill>
                  <a:srgbClr val="63666A"/>
                </a:solidFill>
                <a:latin typeface="Arial" panose="020B0604020202020204" pitchFamily="34" charset="0"/>
                <a:cs typeface="Arial" panose="020B0604020202020204" pitchFamily="34" charset="0"/>
              </a:rPr>
              <a:t>Fushi</a:t>
            </a:r>
            <a:r>
              <a:rPr lang="en-US" sz="1500" dirty="0">
                <a:solidFill>
                  <a:srgbClr val="63666A"/>
                </a:solidFill>
                <a:latin typeface="Arial" panose="020B0604020202020204" pitchFamily="34" charset="0"/>
                <a:cs typeface="Arial" panose="020B0604020202020204" pitchFamily="34" charset="0"/>
              </a:rPr>
              <a:t> in the Maldives and</a:t>
            </a:r>
            <a:br>
              <a:rPr lang="en-US" sz="1500" dirty="0">
                <a:solidFill>
                  <a:srgbClr val="63666A"/>
                </a:solidFill>
                <a:latin typeface="Arial" panose="020B0604020202020204" pitchFamily="34" charset="0"/>
                <a:cs typeface="Arial" panose="020B0604020202020204" pitchFamily="34" charset="0"/>
              </a:rPr>
            </a:br>
            <a:r>
              <a:rPr lang="en-US" sz="1500" dirty="0">
                <a:solidFill>
                  <a:srgbClr val="63666A"/>
                </a:solidFill>
                <a:latin typeface="Arial" panose="020B0604020202020204" pitchFamily="34" charset="0"/>
                <a:cs typeface="Arial" panose="020B0604020202020204" pitchFamily="34" charset="0"/>
              </a:rPr>
              <a:t>the ways in which they are protecting their coral reefs.</a:t>
            </a:r>
          </a:p>
          <a:p>
            <a:pPr marL="222250" indent="-222250">
              <a:lnSpc>
                <a:spcPct val="100000"/>
              </a:lnSpc>
              <a:buClr>
                <a:srgbClr val="996017"/>
              </a:buClr>
            </a:pPr>
            <a:r>
              <a:rPr lang="en-US" sz="1500" dirty="0">
                <a:solidFill>
                  <a:srgbClr val="63666A"/>
                </a:solidFill>
                <a:latin typeface="Arial" panose="020B0604020202020204" pitchFamily="34" charset="0"/>
                <a:cs typeface="Arial" panose="020B0604020202020204" pitchFamily="34" charset="0"/>
              </a:rPr>
              <a:t>To find out how everyone can help to protect the health of our coral reefs</a:t>
            </a:r>
            <a:br>
              <a:rPr lang="en-US" sz="1500" dirty="0">
                <a:solidFill>
                  <a:srgbClr val="63666A"/>
                </a:solidFill>
                <a:latin typeface="Arial" panose="020B0604020202020204" pitchFamily="34" charset="0"/>
                <a:cs typeface="Arial" panose="020B0604020202020204" pitchFamily="34" charset="0"/>
              </a:rPr>
            </a:br>
            <a:r>
              <a:rPr lang="en-US" sz="1500" dirty="0">
                <a:solidFill>
                  <a:srgbClr val="63666A"/>
                </a:solidFill>
                <a:latin typeface="Arial" panose="020B0604020202020204" pitchFamily="34" charset="0"/>
                <a:cs typeface="Arial" panose="020B0604020202020204" pitchFamily="34" charset="0"/>
              </a:rPr>
              <a:t>and prevent them from further damage in the future.</a:t>
            </a:r>
          </a:p>
        </p:txBody>
      </p:sp>
      <p:pic>
        <p:nvPicPr>
          <p:cNvPr id="11" name="Picture 10" descr="A group of fish swimming in water&#10;&#10;Description automatically generated with medium confidence">
            <a:extLst>
              <a:ext uri="{FF2B5EF4-FFF2-40B4-BE49-F238E27FC236}">
                <a16:creationId xmlns:a16="http://schemas.microsoft.com/office/drawing/2014/main" id="{C13D6116-412E-5F4E-B993-C2F2A630236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53067" y="2111759"/>
            <a:ext cx="2674122" cy="3157893"/>
          </a:xfrm>
          <a:prstGeom prst="rect">
            <a:avLst/>
          </a:prstGeom>
        </p:spPr>
      </p:pic>
    </p:spTree>
    <p:extLst>
      <p:ext uri="{BB962C8B-B14F-4D97-AF65-F5344CB8AC3E}">
        <p14:creationId xmlns:p14="http://schemas.microsoft.com/office/powerpoint/2010/main" val="6047196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white flower&#10;&#10;Description automatically generated with medium confidence">
            <a:extLst>
              <a:ext uri="{FF2B5EF4-FFF2-40B4-BE49-F238E27FC236}">
                <a16:creationId xmlns:a16="http://schemas.microsoft.com/office/drawing/2014/main" id="{F3310850-EE7F-4848-8A84-2072ABE35C3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1" y="1834552"/>
            <a:ext cx="5040312" cy="3879409"/>
          </a:xfrm>
          <a:prstGeom prst="rect">
            <a:avLst/>
          </a:prstGeom>
        </p:spPr>
      </p:pic>
      <p:sp>
        <p:nvSpPr>
          <p:cNvPr id="11" name="TextBox 10">
            <a:extLst>
              <a:ext uri="{FF2B5EF4-FFF2-40B4-BE49-F238E27FC236}">
                <a16:creationId xmlns:a16="http://schemas.microsoft.com/office/drawing/2014/main" id="{DC97A220-E34A-4F43-BABE-6C30B13CB1F0}"/>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Where are coral reefs found?</a:t>
            </a:r>
          </a:p>
        </p:txBody>
      </p:sp>
      <p:sp>
        <p:nvSpPr>
          <p:cNvPr id="6" name="Subtitle 2">
            <a:extLst>
              <a:ext uri="{FF2B5EF4-FFF2-40B4-BE49-F238E27FC236}">
                <a16:creationId xmlns:a16="http://schemas.microsoft.com/office/drawing/2014/main" id="{FA23E64B-44B7-5348-AFF3-37A21C014031}"/>
              </a:ext>
            </a:extLst>
          </p:cNvPr>
          <p:cNvSpPr txBox="1">
            <a:spLocks/>
          </p:cNvSpPr>
          <p:nvPr/>
        </p:nvSpPr>
        <p:spPr>
          <a:xfrm>
            <a:off x="6810629" y="2402222"/>
            <a:ext cx="4165590" cy="385035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800" dirty="0">
                <a:solidFill>
                  <a:srgbClr val="63666A"/>
                </a:solidFill>
                <a:cs typeface="Calibri"/>
              </a:rPr>
              <a:t>With everything we’ve learnt about coral reefs so far, discuss as a class your thoughts on where they can be found in the world.</a:t>
            </a:r>
          </a:p>
          <a:p>
            <a:pPr marL="0" indent="0">
              <a:lnSpc>
                <a:spcPct val="100000"/>
              </a:lnSpc>
              <a:spcBef>
                <a:spcPts val="1500"/>
              </a:spcBef>
              <a:buNone/>
            </a:pPr>
            <a:r>
              <a:rPr lang="en-GB" sz="1800" dirty="0">
                <a:solidFill>
                  <a:srgbClr val="63666A"/>
                </a:solidFill>
                <a:cs typeface="Calibri"/>
              </a:rPr>
              <a:t>Coral reefs can be found in </a:t>
            </a:r>
            <a:r>
              <a:rPr lang="en-GB" sz="1800" b="1" dirty="0">
                <a:solidFill>
                  <a:srgbClr val="63666A"/>
                </a:solidFill>
                <a:cs typeface="Calibri"/>
              </a:rPr>
              <a:t>all five oceans</a:t>
            </a:r>
            <a:r>
              <a:rPr lang="en-GB" sz="1800" dirty="0">
                <a:solidFill>
                  <a:srgbClr val="63666A"/>
                </a:solidFill>
                <a:cs typeface="Calibri"/>
              </a:rPr>
              <a:t>. There are cold water/deep water reefs which can survive freezing temperatures. We even have cold-water coral reefs in the UK! </a:t>
            </a:r>
          </a:p>
          <a:p>
            <a:pPr marL="0" indent="0">
              <a:lnSpc>
                <a:spcPct val="100000"/>
              </a:lnSpc>
              <a:spcBef>
                <a:spcPts val="1500"/>
              </a:spcBef>
              <a:buNone/>
            </a:pPr>
            <a:endParaRPr lang="en-GB" sz="1900" dirty="0">
              <a:solidFill>
                <a:srgbClr val="63666A"/>
              </a:solidFill>
              <a:cs typeface="Calibri"/>
            </a:endParaRPr>
          </a:p>
        </p:txBody>
      </p:sp>
      <p:sp>
        <p:nvSpPr>
          <p:cNvPr id="10" name="Explosion: 8 Points 2">
            <a:extLst>
              <a:ext uri="{FF2B5EF4-FFF2-40B4-BE49-F238E27FC236}">
                <a16:creationId xmlns:a16="http://schemas.microsoft.com/office/drawing/2014/main" id="{197982EC-B79D-D64B-9919-C80947249CD1}"/>
              </a:ext>
            </a:extLst>
          </p:cNvPr>
          <p:cNvSpPr/>
          <p:nvPr/>
        </p:nvSpPr>
        <p:spPr>
          <a:xfrm>
            <a:off x="681057" y="794960"/>
            <a:ext cx="2839487" cy="2814816"/>
          </a:xfrm>
          <a:custGeom>
            <a:avLst/>
            <a:gdLst>
              <a:gd name="connsiteX0" fmla="*/ 10800 w 21600"/>
              <a:gd name="connsiteY0" fmla="*/ 5800 h 21600"/>
              <a:gd name="connsiteX1" fmla="*/ 14522 w 21600"/>
              <a:gd name="connsiteY1" fmla="*/ 0 h 21600"/>
              <a:gd name="connsiteX2" fmla="*/ 14155 w 21600"/>
              <a:gd name="connsiteY2" fmla="*/ 5325 h 21600"/>
              <a:gd name="connsiteX3" fmla="*/ 18380 w 21600"/>
              <a:gd name="connsiteY3" fmla="*/ 4457 h 21600"/>
              <a:gd name="connsiteX4" fmla="*/ 16702 w 21600"/>
              <a:gd name="connsiteY4" fmla="*/ 7315 h 21600"/>
              <a:gd name="connsiteX5" fmla="*/ 21097 w 21600"/>
              <a:gd name="connsiteY5" fmla="*/ 8137 h 21600"/>
              <a:gd name="connsiteX6" fmla="*/ 17607 w 21600"/>
              <a:gd name="connsiteY6" fmla="*/ 10475 h 21600"/>
              <a:gd name="connsiteX7" fmla="*/ 21600 w 21600"/>
              <a:gd name="connsiteY7" fmla="*/ 13290 h 21600"/>
              <a:gd name="connsiteX8" fmla="*/ 16837 w 21600"/>
              <a:gd name="connsiteY8" fmla="*/ 12942 h 21600"/>
              <a:gd name="connsiteX9" fmla="*/ 18145 w 21600"/>
              <a:gd name="connsiteY9" fmla="*/ 18095 h 21600"/>
              <a:gd name="connsiteX10" fmla="*/ 14020 w 21600"/>
              <a:gd name="connsiteY10" fmla="*/ 14457 h 21600"/>
              <a:gd name="connsiteX11" fmla="*/ 13247 w 21600"/>
              <a:gd name="connsiteY11" fmla="*/ 19737 h 21600"/>
              <a:gd name="connsiteX12" fmla="*/ 10532 w 21600"/>
              <a:gd name="connsiteY12" fmla="*/ 14935 h 21600"/>
              <a:gd name="connsiteX13" fmla="*/ 8485 w 21600"/>
              <a:gd name="connsiteY13" fmla="*/ 21600 h 21600"/>
              <a:gd name="connsiteX14" fmla="*/ 7715 w 21600"/>
              <a:gd name="connsiteY14" fmla="*/ 15627 h 21600"/>
              <a:gd name="connsiteX15" fmla="*/ 4762 w 21600"/>
              <a:gd name="connsiteY15" fmla="*/ 17617 h 21600"/>
              <a:gd name="connsiteX16" fmla="*/ 5667 w 21600"/>
              <a:gd name="connsiteY16" fmla="*/ 13937 h 21600"/>
              <a:gd name="connsiteX17" fmla="*/ 135 w 21600"/>
              <a:gd name="connsiteY17" fmla="*/ 14587 h 21600"/>
              <a:gd name="connsiteX18" fmla="*/ 3722 w 21600"/>
              <a:gd name="connsiteY18" fmla="*/ 11775 h 21600"/>
              <a:gd name="connsiteX19" fmla="*/ 0 w 21600"/>
              <a:gd name="connsiteY19" fmla="*/ 8615 h 21600"/>
              <a:gd name="connsiteX20" fmla="*/ 4627 w 21600"/>
              <a:gd name="connsiteY20" fmla="*/ 7617 h 21600"/>
              <a:gd name="connsiteX21" fmla="*/ 370 w 21600"/>
              <a:gd name="connsiteY21" fmla="*/ 2295 h 21600"/>
              <a:gd name="connsiteX22" fmla="*/ 7312 w 21600"/>
              <a:gd name="connsiteY22" fmla="*/ 6320 h 21600"/>
              <a:gd name="connsiteX23" fmla="*/ 8352 w 21600"/>
              <a:gd name="connsiteY23" fmla="*/ 2295 h 21600"/>
              <a:gd name="connsiteX24" fmla="*/ 10800 w 21600"/>
              <a:gd name="connsiteY24" fmla="*/ 5800 h 21600"/>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70 w 21600"/>
              <a:gd name="connsiteY21" fmla="*/ 229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3695 w 21600"/>
              <a:gd name="connsiteY21" fmla="*/ 4981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5800 h 19737"/>
              <a:gd name="connsiteX1" fmla="*/ 14522 w 21600"/>
              <a:gd name="connsiteY1" fmla="*/ 0 h 19737"/>
              <a:gd name="connsiteX2" fmla="*/ 14155 w 21600"/>
              <a:gd name="connsiteY2" fmla="*/ 5325 h 19737"/>
              <a:gd name="connsiteX3" fmla="*/ 18380 w 21600"/>
              <a:gd name="connsiteY3" fmla="*/ 4457 h 19737"/>
              <a:gd name="connsiteX4" fmla="*/ 16702 w 21600"/>
              <a:gd name="connsiteY4" fmla="*/ 7315 h 19737"/>
              <a:gd name="connsiteX5" fmla="*/ 21097 w 21600"/>
              <a:gd name="connsiteY5" fmla="*/ 8137 h 19737"/>
              <a:gd name="connsiteX6" fmla="*/ 17607 w 21600"/>
              <a:gd name="connsiteY6" fmla="*/ 10475 h 19737"/>
              <a:gd name="connsiteX7" fmla="*/ 21600 w 21600"/>
              <a:gd name="connsiteY7" fmla="*/ 13290 h 19737"/>
              <a:gd name="connsiteX8" fmla="*/ 16837 w 21600"/>
              <a:gd name="connsiteY8" fmla="*/ 12942 h 19737"/>
              <a:gd name="connsiteX9" fmla="*/ 18145 w 21600"/>
              <a:gd name="connsiteY9" fmla="*/ 18095 h 19737"/>
              <a:gd name="connsiteX10" fmla="*/ 14020 w 21600"/>
              <a:gd name="connsiteY10" fmla="*/ 14457 h 19737"/>
              <a:gd name="connsiteX11" fmla="*/ 13247 w 21600"/>
              <a:gd name="connsiteY11" fmla="*/ 19737 h 19737"/>
              <a:gd name="connsiteX12" fmla="*/ 10532 w 21600"/>
              <a:gd name="connsiteY12" fmla="*/ 14935 h 19737"/>
              <a:gd name="connsiteX13" fmla="*/ 8867 w 21600"/>
              <a:gd name="connsiteY13" fmla="*/ 18607 h 19737"/>
              <a:gd name="connsiteX14" fmla="*/ 7715 w 21600"/>
              <a:gd name="connsiteY14" fmla="*/ 15627 h 19737"/>
              <a:gd name="connsiteX15" fmla="*/ 4762 w 21600"/>
              <a:gd name="connsiteY15" fmla="*/ 17617 h 19737"/>
              <a:gd name="connsiteX16" fmla="*/ 5667 w 21600"/>
              <a:gd name="connsiteY16" fmla="*/ 13937 h 19737"/>
              <a:gd name="connsiteX17" fmla="*/ 135 w 21600"/>
              <a:gd name="connsiteY17" fmla="*/ 14587 h 19737"/>
              <a:gd name="connsiteX18" fmla="*/ 3722 w 21600"/>
              <a:gd name="connsiteY18" fmla="*/ 11775 h 19737"/>
              <a:gd name="connsiteX19" fmla="*/ 0 w 21600"/>
              <a:gd name="connsiteY19" fmla="*/ 8615 h 19737"/>
              <a:gd name="connsiteX20" fmla="*/ 4627 w 21600"/>
              <a:gd name="connsiteY20" fmla="*/ 7617 h 19737"/>
              <a:gd name="connsiteX21" fmla="*/ 4390 w 21600"/>
              <a:gd name="connsiteY21" fmla="*/ 4705 h 19737"/>
              <a:gd name="connsiteX22" fmla="*/ 7312 w 21600"/>
              <a:gd name="connsiteY22" fmla="*/ 6320 h 19737"/>
              <a:gd name="connsiteX23" fmla="*/ 8352 w 21600"/>
              <a:gd name="connsiteY23" fmla="*/ 2295 h 19737"/>
              <a:gd name="connsiteX24" fmla="*/ 10800 w 21600"/>
              <a:gd name="connsiteY24" fmla="*/ 5800 h 19737"/>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020 w 21600"/>
              <a:gd name="connsiteY10" fmla="*/ 12323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532 w 21600"/>
              <a:gd name="connsiteY12" fmla="*/ 12801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667 w 21600"/>
              <a:gd name="connsiteY16" fmla="*/ 11803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6837 w 21600"/>
              <a:gd name="connsiteY8" fmla="*/ 10808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627 w 21600"/>
              <a:gd name="connsiteY20" fmla="*/ 5483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702 w 21600"/>
              <a:gd name="connsiteY4" fmla="*/ 5181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135 w 21600"/>
              <a:gd name="connsiteY17" fmla="*/ 12453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 name="connsiteX0" fmla="*/ 10800 w 21600"/>
              <a:gd name="connsiteY0" fmla="*/ 3666 h 17603"/>
              <a:gd name="connsiteX1" fmla="*/ 13745 w 21600"/>
              <a:gd name="connsiteY1" fmla="*/ 0 h 17603"/>
              <a:gd name="connsiteX2" fmla="*/ 14155 w 21600"/>
              <a:gd name="connsiteY2" fmla="*/ 3191 h 17603"/>
              <a:gd name="connsiteX3" fmla="*/ 18380 w 21600"/>
              <a:gd name="connsiteY3" fmla="*/ 2323 h 17603"/>
              <a:gd name="connsiteX4" fmla="*/ 16823 w 21600"/>
              <a:gd name="connsiteY4" fmla="*/ 5514 h 17603"/>
              <a:gd name="connsiteX5" fmla="*/ 21097 w 21600"/>
              <a:gd name="connsiteY5" fmla="*/ 6003 h 17603"/>
              <a:gd name="connsiteX6" fmla="*/ 17607 w 21600"/>
              <a:gd name="connsiteY6" fmla="*/ 8341 h 17603"/>
              <a:gd name="connsiteX7" fmla="*/ 21600 w 21600"/>
              <a:gd name="connsiteY7" fmla="*/ 11156 h 17603"/>
              <a:gd name="connsiteX8" fmla="*/ 17564 w 21600"/>
              <a:gd name="connsiteY8" fmla="*/ 11505 h 17603"/>
              <a:gd name="connsiteX9" fmla="*/ 18145 w 21600"/>
              <a:gd name="connsiteY9" fmla="*/ 15961 h 17603"/>
              <a:gd name="connsiteX10" fmla="*/ 14414 w 21600"/>
              <a:gd name="connsiteY10" fmla="*/ 13384 h 17603"/>
              <a:gd name="connsiteX11" fmla="*/ 13247 w 21600"/>
              <a:gd name="connsiteY11" fmla="*/ 17603 h 17603"/>
              <a:gd name="connsiteX12" fmla="*/ 10714 w 21600"/>
              <a:gd name="connsiteY12" fmla="*/ 13468 h 17603"/>
              <a:gd name="connsiteX13" fmla="*/ 8867 w 21600"/>
              <a:gd name="connsiteY13" fmla="*/ 16473 h 17603"/>
              <a:gd name="connsiteX14" fmla="*/ 7715 w 21600"/>
              <a:gd name="connsiteY14" fmla="*/ 13493 h 17603"/>
              <a:gd name="connsiteX15" fmla="*/ 4762 w 21600"/>
              <a:gd name="connsiteY15" fmla="*/ 15483 h 17603"/>
              <a:gd name="connsiteX16" fmla="*/ 5031 w 21600"/>
              <a:gd name="connsiteY16" fmla="*/ 12409 h 17603"/>
              <a:gd name="connsiteX17" fmla="*/ 499 w 21600"/>
              <a:gd name="connsiteY17" fmla="*/ 12392 h 17603"/>
              <a:gd name="connsiteX18" fmla="*/ 3722 w 21600"/>
              <a:gd name="connsiteY18" fmla="*/ 9641 h 17603"/>
              <a:gd name="connsiteX19" fmla="*/ 0 w 21600"/>
              <a:gd name="connsiteY19" fmla="*/ 6481 h 17603"/>
              <a:gd name="connsiteX20" fmla="*/ 4506 w 21600"/>
              <a:gd name="connsiteY20" fmla="*/ 6180 h 17603"/>
              <a:gd name="connsiteX21" fmla="*/ 4390 w 21600"/>
              <a:gd name="connsiteY21" fmla="*/ 2571 h 17603"/>
              <a:gd name="connsiteX22" fmla="*/ 7312 w 21600"/>
              <a:gd name="connsiteY22" fmla="*/ 4186 h 17603"/>
              <a:gd name="connsiteX23" fmla="*/ 8352 w 21600"/>
              <a:gd name="connsiteY23" fmla="*/ 161 h 17603"/>
              <a:gd name="connsiteX24" fmla="*/ 10800 w 21600"/>
              <a:gd name="connsiteY24" fmla="*/ 3666 h 1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00" h="17603">
                <a:moveTo>
                  <a:pt x="10800" y="3666"/>
                </a:moveTo>
                <a:lnTo>
                  <a:pt x="13745" y="0"/>
                </a:lnTo>
                <a:cubicBezTo>
                  <a:pt x="13718" y="-21"/>
                  <a:pt x="14141" y="3212"/>
                  <a:pt x="14155" y="3191"/>
                </a:cubicBezTo>
                <a:lnTo>
                  <a:pt x="18380" y="2323"/>
                </a:lnTo>
                <a:lnTo>
                  <a:pt x="16823" y="5514"/>
                </a:lnTo>
                <a:lnTo>
                  <a:pt x="21097" y="6003"/>
                </a:lnTo>
                <a:lnTo>
                  <a:pt x="17607" y="8341"/>
                </a:lnTo>
                <a:lnTo>
                  <a:pt x="21600" y="11156"/>
                </a:lnTo>
                <a:lnTo>
                  <a:pt x="17564" y="11505"/>
                </a:lnTo>
                <a:cubicBezTo>
                  <a:pt x="17758" y="12990"/>
                  <a:pt x="17951" y="14476"/>
                  <a:pt x="18145" y="15961"/>
                </a:cubicBezTo>
                <a:lnTo>
                  <a:pt x="14414" y="13384"/>
                </a:lnTo>
                <a:lnTo>
                  <a:pt x="13247" y="17603"/>
                </a:lnTo>
                <a:lnTo>
                  <a:pt x="10714" y="13468"/>
                </a:lnTo>
                <a:lnTo>
                  <a:pt x="8867" y="16473"/>
                </a:lnTo>
                <a:cubicBezTo>
                  <a:pt x="8855" y="16355"/>
                  <a:pt x="7686" y="13442"/>
                  <a:pt x="7715" y="13493"/>
                </a:cubicBezTo>
                <a:lnTo>
                  <a:pt x="4762" y="15483"/>
                </a:lnTo>
                <a:cubicBezTo>
                  <a:pt x="4852" y="14458"/>
                  <a:pt x="4941" y="13434"/>
                  <a:pt x="5031" y="12409"/>
                </a:cubicBezTo>
                <a:lnTo>
                  <a:pt x="499" y="12392"/>
                </a:lnTo>
                <a:lnTo>
                  <a:pt x="3722" y="9641"/>
                </a:lnTo>
                <a:lnTo>
                  <a:pt x="0" y="6481"/>
                </a:lnTo>
                <a:lnTo>
                  <a:pt x="4506" y="6180"/>
                </a:lnTo>
                <a:cubicBezTo>
                  <a:pt x="4467" y="4977"/>
                  <a:pt x="4429" y="3774"/>
                  <a:pt x="4390" y="2571"/>
                </a:cubicBezTo>
                <a:lnTo>
                  <a:pt x="7312" y="4186"/>
                </a:lnTo>
                <a:lnTo>
                  <a:pt x="8352" y="161"/>
                </a:lnTo>
                <a:lnTo>
                  <a:pt x="10800" y="3666"/>
                </a:lnTo>
                <a:close/>
              </a:path>
            </a:pathLst>
          </a:custGeom>
          <a:solidFill>
            <a:srgbClr val="00ABC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latin typeface="Arial" panose="020B0604020202020204" pitchFamily="34" charset="0"/>
                <a:cs typeface="Arial" panose="020B0604020202020204" pitchFamily="34" charset="0"/>
              </a:rPr>
              <a:t>This is an image</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of </a:t>
            </a:r>
            <a:r>
              <a:rPr lang="en-US" sz="1500" b="1" dirty="0" err="1">
                <a:latin typeface="Arial" panose="020B0604020202020204" pitchFamily="34" charset="0"/>
                <a:cs typeface="Arial" panose="020B0604020202020204" pitchFamily="34" charset="0"/>
              </a:rPr>
              <a:t>Lophelia</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a:t>
            </a:r>
            <a:r>
              <a:rPr lang="en-US" sz="1500" dirty="0" err="1">
                <a:latin typeface="Arial" panose="020B0604020202020204" pitchFamily="34" charset="0"/>
                <a:cs typeface="Arial" panose="020B0604020202020204" pitchFamily="34" charset="0"/>
              </a:rPr>
              <a:t>Lophelia</a:t>
            </a:r>
            <a:r>
              <a:rPr lang="en-US" sz="1500" dirty="0">
                <a:latin typeface="Arial" panose="020B0604020202020204" pitchFamily="34" charset="0"/>
                <a:cs typeface="Arial" panose="020B0604020202020204" pitchFamily="34" charset="0"/>
              </a:rPr>
              <a:t> </a:t>
            </a:r>
            <a:r>
              <a:rPr lang="en-US" sz="1500" dirty="0" err="1">
                <a:latin typeface="Arial" panose="020B0604020202020204" pitchFamily="34" charset="0"/>
                <a:cs typeface="Arial" panose="020B0604020202020204" pitchFamily="34" charset="0"/>
              </a:rPr>
              <a:t>pertusa</a:t>
            </a:r>
            <a:r>
              <a:rPr lang="en-US" sz="1500" dirty="0">
                <a:latin typeface="Arial" panose="020B0604020202020204" pitchFamily="34" charset="0"/>
                <a:cs typeface="Arial" panose="020B0604020202020204" pitchFamily="34" charset="0"/>
              </a:rPr>
              <a:t>)</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which is the only</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reef-forming coral</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in British waters!</a:t>
            </a:r>
          </a:p>
        </p:txBody>
      </p:sp>
    </p:spTree>
    <p:extLst>
      <p:ext uri="{BB962C8B-B14F-4D97-AF65-F5344CB8AC3E}">
        <p14:creationId xmlns:p14="http://schemas.microsoft.com/office/powerpoint/2010/main" val="187106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83B35C40-241B-FC45-8360-947198806514}"/>
              </a:ext>
            </a:extLst>
          </p:cNvPr>
          <p:cNvSpPr txBox="1">
            <a:spLocks/>
          </p:cNvSpPr>
          <p:nvPr/>
        </p:nvSpPr>
        <p:spPr>
          <a:xfrm>
            <a:off x="7275792" y="2010795"/>
            <a:ext cx="3798607" cy="408165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800" dirty="0">
                <a:solidFill>
                  <a:srgbClr val="63666A"/>
                </a:solidFill>
              </a:rPr>
              <a:t>However, most reefs are found in tropical areas, and they need shallow and warm waters. These corals cannot tolerate temperatures below 18C. </a:t>
            </a:r>
          </a:p>
          <a:p>
            <a:pPr marL="0" indent="0">
              <a:lnSpc>
                <a:spcPct val="100000"/>
              </a:lnSpc>
              <a:spcBef>
                <a:spcPts val="1500"/>
              </a:spcBef>
              <a:buNone/>
            </a:pPr>
            <a:r>
              <a:rPr lang="en-US" sz="1800" dirty="0">
                <a:solidFill>
                  <a:srgbClr val="63666A"/>
                </a:solidFill>
              </a:rPr>
              <a:t>Many grow optimally in water temperatures between 23°–29°C, but some can tolerate temperatures as high as 40°C for short periods.</a:t>
            </a:r>
            <a:endParaRPr lang="en-GB" sz="1800" dirty="0">
              <a:solidFill>
                <a:srgbClr val="63666A"/>
              </a:solidFill>
            </a:endParaRPr>
          </a:p>
          <a:p>
            <a:endParaRPr lang="en-GB" sz="1700" dirty="0">
              <a:solidFill>
                <a:schemeClr val="tx1">
                  <a:lumMod val="85000"/>
                  <a:lumOff val="15000"/>
                </a:schemeClr>
              </a:solidFill>
              <a:cs typeface="Calibri"/>
            </a:endParaRPr>
          </a:p>
        </p:txBody>
      </p:sp>
      <p:pic>
        <p:nvPicPr>
          <p:cNvPr id="3" name="Picture 2" descr="A picture containing reef, nature, different, colorful&#10;&#10;Description automatically generated">
            <a:extLst>
              <a:ext uri="{FF2B5EF4-FFF2-40B4-BE49-F238E27FC236}">
                <a16:creationId xmlns:a16="http://schemas.microsoft.com/office/drawing/2014/main" id="{CA6641CE-126B-E44E-8697-27F5730D9E8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67973" y="458277"/>
            <a:ext cx="5951877" cy="5941445"/>
          </a:xfrm>
          <a:prstGeom prst="rect">
            <a:avLst/>
          </a:prstGeom>
        </p:spPr>
      </p:pic>
    </p:spTree>
    <p:extLst>
      <p:ext uri="{BB962C8B-B14F-4D97-AF65-F5344CB8AC3E}">
        <p14:creationId xmlns:p14="http://schemas.microsoft.com/office/powerpoint/2010/main" val="392346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FF547D1A-E2BB-5E4A-8A14-FDAF7218015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25931" y="1619063"/>
            <a:ext cx="6740138" cy="3448505"/>
          </a:xfrm>
          <a:prstGeom prst="rect">
            <a:avLst/>
          </a:prstGeom>
        </p:spPr>
      </p:pic>
      <p:cxnSp>
        <p:nvCxnSpPr>
          <p:cNvPr id="20" name="Straight Connector 19">
            <a:extLst>
              <a:ext uri="{FF2B5EF4-FFF2-40B4-BE49-F238E27FC236}">
                <a16:creationId xmlns:a16="http://schemas.microsoft.com/office/drawing/2014/main" id="{E159D3ED-D0C8-274A-A4DB-FA1DF8438924}"/>
              </a:ext>
            </a:extLst>
          </p:cNvPr>
          <p:cNvCxnSpPr>
            <a:cxnSpLocks/>
          </p:cNvCxnSpPr>
          <p:nvPr/>
        </p:nvCxnSpPr>
        <p:spPr>
          <a:xfrm>
            <a:off x="2725931" y="3791917"/>
            <a:ext cx="674013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Subtitle 2">
            <a:extLst>
              <a:ext uri="{FF2B5EF4-FFF2-40B4-BE49-F238E27FC236}">
                <a16:creationId xmlns:a16="http://schemas.microsoft.com/office/drawing/2014/main" id="{C528D0FB-14DC-1E4B-A826-D5068C1067B4}"/>
              </a:ext>
            </a:extLst>
          </p:cNvPr>
          <p:cNvSpPr txBox="1">
            <a:spLocks/>
          </p:cNvSpPr>
          <p:nvPr/>
        </p:nvSpPr>
        <p:spPr>
          <a:xfrm>
            <a:off x="0" y="5226301"/>
            <a:ext cx="12191999" cy="11346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200"/>
              </a:spcBef>
              <a:buNone/>
            </a:pPr>
            <a:r>
              <a:rPr lang="en-GB" sz="1800" dirty="0">
                <a:solidFill>
                  <a:srgbClr val="63666A"/>
                </a:solidFill>
                <a:cs typeface="Calibri"/>
              </a:rPr>
              <a:t>What do you notice about where they are located?</a:t>
            </a:r>
          </a:p>
          <a:p>
            <a:pPr marL="0" indent="0" algn="ctr">
              <a:lnSpc>
                <a:spcPct val="100000"/>
              </a:lnSpc>
              <a:spcBef>
                <a:spcPts val="200"/>
              </a:spcBef>
              <a:buNone/>
            </a:pPr>
            <a:r>
              <a:rPr lang="en-GB" sz="1800" dirty="0">
                <a:solidFill>
                  <a:srgbClr val="63666A"/>
                </a:solidFill>
                <a:cs typeface="Calibri"/>
              </a:rPr>
              <a:t>These hotspots are all close to the equator!</a:t>
            </a:r>
          </a:p>
          <a:p>
            <a:pPr marL="0" indent="0" algn="ctr">
              <a:lnSpc>
                <a:spcPct val="100000"/>
              </a:lnSpc>
              <a:spcBef>
                <a:spcPts val="200"/>
              </a:spcBef>
              <a:buNone/>
            </a:pPr>
            <a:r>
              <a:rPr lang="en-GB" sz="1800" b="1" dirty="0">
                <a:solidFill>
                  <a:srgbClr val="63666A"/>
                </a:solidFill>
                <a:cs typeface="Calibri"/>
              </a:rPr>
              <a:t>The Great Barrier Reef </a:t>
            </a:r>
            <a:r>
              <a:rPr lang="en-GB" sz="1800" dirty="0">
                <a:solidFill>
                  <a:srgbClr val="63666A"/>
                </a:solidFill>
                <a:cs typeface="Calibri"/>
              </a:rPr>
              <a:t>in </a:t>
            </a:r>
            <a:r>
              <a:rPr lang="en-GB" sz="1800" b="1" dirty="0">
                <a:solidFill>
                  <a:srgbClr val="63666A"/>
                </a:solidFill>
                <a:cs typeface="Calibri"/>
              </a:rPr>
              <a:t>Australia</a:t>
            </a:r>
            <a:r>
              <a:rPr lang="en-GB" sz="1800" dirty="0">
                <a:solidFill>
                  <a:srgbClr val="63666A"/>
                </a:solidFill>
                <a:cs typeface="Calibri"/>
              </a:rPr>
              <a:t> is the world’s largest coral reef system.</a:t>
            </a:r>
          </a:p>
        </p:txBody>
      </p:sp>
      <p:sp>
        <p:nvSpPr>
          <p:cNvPr id="42" name="TextBox 41">
            <a:extLst>
              <a:ext uri="{FF2B5EF4-FFF2-40B4-BE49-F238E27FC236}">
                <a16:creationId xmlns:a16="http://schemas.microsoft.com/office/drawing/2014/main" id="{342A5817-469A-DC43-A6C7-D8F816ABE992}"/>
              </a:ext>
            </a:extLst>
          </p:cNvPr>
          <p:cNvSpPr txBox="1"/>
          <p:nvPr/>
        </p:nvSpPr>
        <p:spPr>
          <a:xfrm>
            <a:off x="24965" y="820760"/>
            <a:ext cx="12192000" cy="375961"/>
          </a:xfrm>
          <a:prstGeom prst="rect">
            <a:avLst/>
          </a:prstGeom>
          <a:noFill/>
        </p:spPr>
        <p:txBody>
          <a:bodyPr wrap="square">
            <a:noAutofit/>
          </a:bodyPr>
          <a:lstStyle/>
          <a:p>
            <a:pPr marL="0" indent="0" algn="ctr">
              <a:lnSpc>
                <a:spcPct val="100000"/>
              </a:lnSpc>
              <a:spcBef>
                <a:spcPts val="1500"/>
              </a:spcBef>
              <a:buNone/>
            </a:pPr>
            <a:r>
              <a:rPr lang="en-GB" dirty="0">
                <a:solidFill>
                  <a:srgbClr val="63666A"/>
                </a:solidFill>
                <a:latin typeface="Arial" panose="020B0604020202020204" pitchFamily="34" charset="0"/>
                <a:cs typeface="Arial" panose="020B0604020202020204" pitchFamily="34" charset="0"/>
              </a:rPr>
              <a:t>Here are a few examples of hotspots in the world where you can find many coral reefs:</a:t>
            </a:r>
          </a:p>
        </p:txBody>
      </p:sp>
      <p:sp>
        <p:nvSpPr>
          <p:cNvPr id="45" name="Subtitle 2">
            <a:extLst>
              <a:ext uri="{FF2B5EF4-FFF2-40B4-BE49-F238E27FC236}">
                <a16:creationId xmlns:a16="http://schemas.microsoft.com/office/drawing/2014/main" id="{BF9FBA4C-DA1C-1545-B904-94568A691CB0}"/>
              </a:ext>
            </a:extLst>
          </p:cNvPr>
          <p:cNvSpPr txBox="1">
            <a:spLocks/>
          </p:cNvSpPr>
          <p:nvPr/>
        </p:nvSpPr>
        <p:spPr>
          <a:xfrm>
            <a:off x="1100121" y="2390373"/>
            <a:ext cx="1271938" cy="75985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b="1" dirty="0">
                <a:solidFill>
                  <a:srgbClr val="00ABCF"/>
                </a:solidFill>
                <a:cs typeface="Calibri"/>
              </a:rPr>
              <a:t>Australia</a:t>
            </a:r>
            <a:br>
              <a:rPr lang="en-GB" sz="1900" b="1" dirty="0">
                <a:solidFill>
                  <a:srgbClr val="00ABCF"/>
                </a:solidFill>
                <a:cs typeface="Calibri"/>
              </a:rPr>
            </a:br>
            <a:r>
              <a:rPr lang="en-GB" sz="1200" b="1" dirty="0">
                <a:solidFill>
                  <a:srgbClr val="00ABCF"/>
                </a:solidFill>
                <a:cs typeface="Calibri"/>
              </a:rPr>
              <a:t>The Great Barrier Reef</a:t>
            </a:r>
          </a:p>
        </p:txBody>
      </p:sp>
      <p:sp>
        <p:nvSpPr>
          <p:cNvPr id="49" name="Subtitle 2">
            <a:extLst>
              <a:ext uri="{FF2B5EF4-FFF2-40B4-BE49-F238E27FC236}">
                <a16:creationId xmlns:a16="http://schemas.microsoft.com/office/drawing/2014/main" id="{B7D51A98-E65A-5B45-8871-FE05CAA7E0A7}"/>
              </a:ext>
            </a:extLst>
          </p:cNvPr>
          <p:cNvSpPr txBox="1">
            <a:spLocks/>
          </p:cNvSpPr>
          <p:nvPr/>
        </p:nvSpPr>
        <p:spPr>
          <a:xfrm>
            <a:off x="1109069" y="3528153"/>
            <a:ext cx="1530415" cy="50132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b="1" dirty="0">
                <a:solidFill>
                  <a:srgbClr val="00ABCF"/>
                </a:solidFill>
                <a:cs typeface="Calibri"/>
              </a:rPr>
              <a:t>Indonesia</a:t>
            </a:r>
          </a:p>
        </p:txBody>
      </p:sp>
      <p:sp>
        <p:nvSpPr>
          <p:cNvPr id="50" name="Subtitle 2">
            <a:extLst>
              <a:ext uri="{FF2B5EF4-FFF2-40B4-BE49-F238E27FC236}">
                <a16:creationId xmlns:a16="http://schemas.microsoft.com/office/drawing/2014/main" id="{25BB6C28-ED00-EA44-B86E-1597606A46D6}"/>
              </a:ext>
            </a:extLst>
          </p:cNvPr>
          <p:cNvSpPr txBox="1">
            <a:spLocks/>
          </p:cNvSpPr>
          <p:nvPr/>
        </p:nvSpPr>
        <p:spPr>
          <a:xfrm>
            <a:off x="9713334" y="2389842"/>
            <a:ext cx="1751797" cy="60659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b="1" dirty="0">
                <a:solidFill>
                  <a:srgbClr val="00ABCF"/>
                </a:solidFill>
                <a:cs typeface="Calibri"/>
              </a:rPr>
              <a:t>Fiji</a:t>
            </a:r>
          </a:p>
        </p:txBody>
      </p:sp>
      <p:sp>
        <p:nvSpPr>
          <p:cNvPr id="51" name="Subtitle 2">
            <a:extLst>
              <a:ext uri="{FF2B5EF4-FFF2-40B4-BE49-F238E27FC236}">
                <a16:creationId xmlns:a16="http://schemas.microsoft.com/office/drawing/2014/main" id="{BF7DF231-E59F-D340-9614-CFE35B611034}"/>
              </a:ext>
            </a:extLst>
          </p:cNvPr>
          <p:cNvSpPr txBox="1">
            <a:spLocks/>
          </p:cNvSpPr>
          <p:nvPr/>
        </p:nvSpPr>
        <p:spPr>
          <a:xfrm>
            <a:off x="1091993" y="1659964"/>
            <a:ext cx="1517582" cy="56653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b="1" dirty="0">
                <a:solidFill>
                  <a:srgbClr val="00ABCF"/>
                </a:solidFill>
                <a:cs typeface="Calibri"/>
              </a:rPr>
              <a:t>Philippines</a:t>
            </a:r>
          </a:p>
        </p:txBody>
      </p:sp>
      <p:sp>
        <p:nvSpPr>
          <p:cNvPr id="63" name="Subtitle 2">
            <a:extLst>
              <a:ext uri="{FF2B5EF4-FFF2-40B4-BE49-F238E27FC236}">
                <a16:creationId xmlns:a16="http://schemas.microsoft.com/office/drawing/2014/main" id="{063A5A62-8F74-DC40-B86F-D9F2E44F4B7A}"/>
              </a:ext>
            </a:extLst>
          </p:cNvPr>
          <p:cNvSpPr txBox="1">
            <a:spLocks/>
          </p:cNvSpPr>
          <p:nvPr/>
        </p:nvSpPr>
        <p:spPr>
          <a:xfrm>
            <a:off x="1100121" y="4270185"/>
            <a:ext cx="1584951" cy="6488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b="1" dirty="0">
                <a:solidFill>
                  <a:srgbClr val="00ABCF"/>
                </a:solidFill>
                <a:cs typeface="Calibri"/>
              </a:rPr>
              <a:t>Papua New Guinea</a:t>
            </a:r>
          </a:p>
        </p:txBody>
      </p:sp>
      <p:sp>
        <p:nvSpPr>
          <p:cNvPr id="24" name="Subtitle 2">
            <a:extLst>
              <a:ext uri="{FF2B5EF4-FFF2-40B4-BE49-F238E27FC236}">
                <a16:creationId xmlns:a16="http://schemas.microsoft.com/office/drawing/2014/main" id="{1737AD68-1B52-CC40-97D5-9C1C5B569885}"/>
              </a:ext>
            </a:extLst>
          </p:cNvPr>
          <p:cNvSpPr txBox="1">
            <a:spLocks/>
          </p:cNvSpPr>
          <p:nvPr/>
        </p:nvSpPr>
        <p:spPr>
          <a:xfrm>
            <a:off x="9713334" y="1730202"/>
            <a:ext cx="1517582" cy="56653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b="1" dirty="0">
                <a:solidFill>
                  <a:srgbClr val="00ABCF"/>
                </a:solidFill>
                <a:cs typeface="Calibri"/>
              </a:rPr>
              <a:t>Maldives</a:t>
            </a:r>
          </a:p>
        </p:txBody>
      </p:sp>
      <p:sp>
        <p:nvSpPr>
          <p:cNvPr id="21" name="6-point Star 20">
            <a:extLst>
              <a:ext uri="{FF2B5EF4-FFF2-40B4-BE49-F238E27FC236}">
                <a16:creationId xmlns:a16="http://schemas.microsoft.com/office/drawing/2014/main" id="{0DEA7EAE-B95E-3E42-80CF-43EF8C9BA116}"/>
              </a:ext>
            </a:extLst>
          </p:cNvPr>
          <p:cNvSpPr/>
          <p:nvPr/>
        </p:nvSpPr>
        <p:spPr>
          <a:xfrm>
            <a:off x="3012247" y="3304931"/>
            <a:ext cx="273653" cy="320374"/>
          </a:xfrm>
          <a:prstGeom prst="star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6-point Star 42">
            <a:extLst>
              <a:ext uri="{FF2B5EF4-FFF2-40B4-BE49-F238E27FC236}">
                <a16:creationId xmlns:a16="http://schemas.microsoft.com/office/drawing/2014/main" id="{66F27755-0E27-3E4A-9755-ABA8049C0542}"/>
              </a:ext>
            </a:extLst>
          </p:cNvPr>
          <p:cNvSpPr/>
          <p:nvPr/>
        </p:nvSpPr>
        <p:spPr>
          <a:xfrm>
            <a:off x="3599599" y="3999074"/>
            <a:ext cx="273653" cy="320374"/>
          </a:xfrm>
          <a:prstGeom prst="star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6-point Star 43">
            <a:extLst>
              <a:ext uri="{FF2B5EF4-FFF2-40B4-BE49-F238E27FC236}">
                <a16:creationId xmlns:a16="http://schemas.microsoft.com/office/drawing/2014/main" id="{6E04E787-4231-3240-B279-E0C1EEBB0299}"/>
              </a:ext>
            </a:extLst>
          </p:cNvPr>
          <p:cNvSpPr/>
          <p:nvPr/>
        </p:nvSpPr>
        <p:spPr>
          <a:xfrm>
            <a:off x="2952177" y="3778817"/>
            <a:ext cx="273653" cy="320374"/>
          </a:xfrm>
          <a:prstGeom prst="star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6-point Star 45">
            <a:extLst>
              <a:ext uri="{FF2B5EF4-FFF2-40B4-BE49-F238E27FC236}">
                <a16:creationId xmlns:a16="http://schemas.microsoft.com/office/drawing/2014/main" id="{C32BA666-CBDF-B34C-98AE-0565AFA718C1}"/>
              </a:ext>
            </a:extLst>
          </p:cNvPr>
          <p:cNvSpPr/>
          <p:nvPr/>
        </p:nvSpPr>
        <p:spPr>
          <a:xfrm>
            <a:off x="4086834" y="3939004"/>
            <a:ext cx="273653" cy="320374"/>
          </a:xfrm>
          <a:prstGeom prst="star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6-point Star 46">
            <a:extLst>
              <a:ext uri="{FF2B5EF4-FFF2-40B4-BE49-F238E27FC236}">
                <a16:creationId xmlns:a16="http://schemas.microsoft.com/office/drawing/2014/main" id="{BB32A457-F9BE-3C47-8870-169883DBE24F}"/>
              </a:ext>
            </a:extLst>
          </p:cNvPr>
          <p:cNvSpPr/>
          <p:nvPr/>
        </p:nvSpPr>
        <p:spPr>
          <a:xfrm>
            <a:off x="3466110" y="3705398"/>
            <a:ext cx="273653" cy="320374"/>
          </a:xfrm>
          <a:prstGeom prst="star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6-point Star 47">
            <a:extLst>
              <a:ext uri="{FF2B5EF4-FFF2-40B4-BE49-F238E27FC236}">
                <a16:creationId xmlns:a16="http://schemas.microsoft.com/office/drawing/2014/main" id="{B119D858-598A-3F46-9B9E-D2DF6ABDB9D2}"/>
              </a:ext>
            </a:extLst>
          </p:cNvPr>
          <p:cNvSpPr/>
          <p:nvPr/>
        </p:nvSpPr>
        <p:spPr>
          <a:xfrm>
            <a:off x="8705555" y="3465117"/>
            <a:ext cx="273653" cy="320374"/>
          </a:xfrm>
          <a:prstGeom prst="star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4E54354-24A3-9344-9E67-98734A30A899}"/>
              </a:ext>
            </a:extLst>
          </p:cNvPr>
          <p:cNvSpPr txBox="1"/>
          <p:nvPr/>
        </p:nvSpPr>
        <p:spPr>
          <a:xfrm>
            <a:off x="12354412" y="660771"/>
            <a:ext cx="184731" cy="369332"/>
          </a:xfrm>
          <a:prstGeom prst="rect">
            <a:avLst/>
          </a:prstGeom>
          <a:noFill/>
        </p:spPr>
        <p:txBody>
          <a:bodyPr wrap="none" rtlCol="0">
            <a:spAutoFit/>
          </a:bodyPr>
          <a:lstStyle/>
          <a:p>
            <a:endParaRPr lang="en-US" dirty="0"/>
          </a:p>
        </p:txBody>
      </p:sp>
      <p:sp>
        <p:nvSpPr>
          <p:cNvPr id="54" name="Subtitle 2">
            <a:extLst>
              <a:ext uri="{FF2B5EF4-FFF2-40B4-BE49-F238E27FC236}">
                <a16:creationId xmlns:a16="http://schemas.microsoft.com/office/drawing/2014/main" id="{C3A3045B-F702-C441-BC28-8FE6927E6D57}"/>
              </a:ext>
            </a:extLst>
          </p:cNvPr>
          <p:cNvSpPr txBox="1">
            <a:spLocks/>
          </p:cNvSpPr>
          <p:nvPr/>
        </p:nvSpPr>
        <p:spPr>
          <a:xfrm>
            <a:off x="9679651" y="3096606"/>
            <a:ext cx="1751797" cy="60659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b="1" dirty="0">
                <a:solidFill>
                  <a:srgbClr val="00ABCF"/>
                </a:solidFill>
                <a:cs typeface="Calibri"/>
              </a:rPr>
              <a:t>Bahamas</a:t>
            </a:r>
          </a:p>
        </p:txBody>
      </p:sp>
      <p:sp>
        <p:nvSpPr>
          <p:cNvPr id="55" name="6-point Star 54">
            <a:extLst>
              <a:ext uri="{FF2B5EF4-FFF2-40B4-BE49-F238E27FC236}">
                <a16:creationId xmlns:a16="http://schemas.microsoft.com/office/drawing/2014/main" id="{E2A5FC05-EB42-F145-91FB-B6044CFDC2D6}"/>
              </a:ext>
            </a:extLst>
          </p:cNvPr>
          <p:cNvSpPr/>
          <p:nvPr/>
        </p:nvSpPr>
        <p:spPr>
          <a:xfrm>
            <a:off x="6111566" y="3183128"/>
            <a:ext cx="273653" cy="320374"/>
          </a:xfrm>
          <a:prstGeom prst="star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Subtitle 2">
            <a:extLst>
              <a:ext uri="{FF2B5EF4-FFF2-40B4-BE49-F238E27FC236}">
                <a16:creationId xmlns:a16="http://schemas.microsoft.com/office/drawing/2014/main" id="{B30E6900-C8C2-214C-A63D-F4FB7ABED811}"/>
              </a:ext>
            </a:extLst>
          </p:cNvPr>
          <p:cNvSpPr txBox="1">
            <a:spLocks/>
          </p:cNvSpPr>
          <p:nvPr/>
        </p:nvSpPr>
        <p:spPr>
          <a:xfrm>
            <a:off x="9679651" y="3774151"/>
            <a:ext cx="1751797" cy="60659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b="1" dirty="0">
                <a:solidFill>
                  <a:srgbClr val="00ABCF"/>
                </a:solidFill>
                <a:cs typeface="Calibri"/>
              </a:rPr>
              <a:t>Mexico</a:t>
            </a:r>
          </a:p>
        </p:txBody>
      </p:sp>
      <p:sp>
        <p:nvSpPr>
          <p:cNvPr id="59" name="6-point Star 58">
            <a:extLst>
              <a:ext uri="{FF2B5EF4-FFF2-40B4-BE49-F238E27FC236}">
                <a16:creationId xmlns:a16="http://schemas.microsoft.com/office/drawing/2014/main" id="{DBD29C51-47BA-C946-9C0E-F5801734439D}"/>
              </a:ext>
            </a:extLst>
          </p:cNvPr>
          <p:cNvSpPr/>
          <p:nvPr/>
        </p:nvSpPr>
        <p:spPr>
          <a:xfrm>
            <a:off x="5416905" y="3339072"/>
            <a:ext cx="273653" cy="320374"/>
          </a:xfrm>
          <a:prstGeom prst="star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6-point Star 60">
            <a:extLst>
              <a:ext uri="{FF2B5EF4-FFF2-40B4-BE49-F238E27FC236}">
                <a16:creationId xmlns:a16="http://schemas.microsoft.com/office/drawing/2014/main" id="{AF3990A8-DE65-DC48-9E0E-2A8AE91A3303}"/>
              </a:ext>
            </a:extLst>
          </p:cNvPr>
          <p:cNvSpPr/>
          <p:nvPr/>
        </p:nvSpPr>
        <p:spPr>
          <a:xfrm>
            <a:off x="8117220" y="3245377"/>
            <a:ext cx="273653" cy="320374"/>
          </a:xfrm>
          <a:prstGeom prst="star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Subtitle 2">
            <a:extLst>
              <a:ext uri="{FF2B5EF4-FFF2-40B4-BE49-F238E27FC236}">
                <a16:creationId xmlns:a16="http://schemas.microsoft.com/office/drawing/2014/main" id="{28679A09-17C3-FE49-B4D8-0363DA3908A4}"/>
              </a:ext>
            </a:extLst>
          </p:cNvPr>
          <p:cNvSpPr txBox="1">
            <a:spLocks/>
          </p:cNvSpPr>
          <p:nvPr/>
        </p:nvSpPr>
        <p:spPr>
          <a:xfrm>
            <a:off x="9679651" y="4519920"/>
            <a:ext cx="1751797" cy="60659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900" b="1" dirty="0">
                <a:solidFill>
                  <a:srgbClr val="00ABCF"/>
                </a:solidFill>
                <a:cs typeface="Calibri"/>
              </a:rPr>
              <a:t>The Red Sea</a:t>
            </a:r>
          </a:p>
        </p:txBody>
      </p:sp>
    </p:spTree>
    <p:extLst>
      <p:ext uri="{BB962C8B-B14F-4D97-AF65-F5344CB8AC3E}">
        <p14:creationId xmlns:p14="http://schemas.microsoft.com/office/powerpoint/2010/main" val="3875129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53" presetClass="entr" presetSubtype="16"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anim calcmode="lin" valueType="num">
                                      <p:cBhvr>
                                        <p:cTn id="9" dur="500" fill="hold"/>
                                        <p:tgtEl>
                                          <p:spTgt spid="21"/>
                                        </p:tgtEl>
                                        <p:attrNameLst>
                                          <p:attrName>ppt_w</p:attrName>
                                        </p:attrNameLst>
                                      </p:cBhvr>
                                      <p:tavLst>
                                        <p:tav tm="0">
                                          <p:val>
                                            <p:fltVal val="0"/>
                                          </p:val>
                                        </p:tav>
                                        <p:tav tm="100000">
                                          <p:val>
                                            <p:strVal val="#ppt_w"/>
                                          </p:val>
                                        </p:tav>
                                      </p:tavLst>
                                    </p:anim>
                                    <p:anim calcmode="lin" valueType="num">
                                      <p:cBhvr>
                                        <p:cTn id="10" dur="500" fill="hold"/>
                                        <p:tgtEl>
                                          <p:spTgt spid="21"/>
                                        </p:tgtEl>
                                        <p:attrNameLst>
                                          <p:attrName>ppt_h</p:attrName>
                                        </p:attrNameLst>
                                      </p:cBhvr>
                                      <p:tavLst>
                                        <p:tav tm="0">
                                          <p:val>
                                            <p:fltVal val="0"/>
                                          </p:val>
                                        </p:tav>
                                        <p:tav tm="100000">
                                          <p:val>
                                            <p:strVal val="#ppt_h"/>
                                          </p:val>
                                        </p:tav>
                                      </p:tavLst>
                                    </p:anim>
                                    <p:animEffect transition="in" filter="fade">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5">
                                            <p:txEl>
                                              <p:pRg st="0" end="0"/>
                                            </p:txEl>
                                          </p:spTgt>
                                        </p:tgtEl>
                                        <p:attrNameLst>
                                          <p:attrName>style.visibility</p:attrName>
                                        </p:attrNameLst>
                                      </p:cBhvr>
                                      <p:to>
                                        <p:strVal val="visible"/>
                                      </p:to>
                                    </p:set>
                                  </p:childTnLst>
                                </p:cTn>
                              </p:par>
                              <p:par>
                                <p:cTn id="16" presetID="53" presetClass="entr" presetSubtype="16"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Effect transition="in" filter="fade">
                                      <p:cBhvr>
                                        <p:cTn id="20" dur="500"/>
                                        <p:tgtEl>
                                          <p:spTgt spid="4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par>
                                <p:cTn id="25" presetID="53" presetClass="entr" presetSubtype="16"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63">
                                            <p:txEl>
                                              <p:pRg st="0" end="0"/>
                                            </p:txEl>
                                          </p:spTgt>
                                        </p:tgtEl>
                                        <p:attrNameLst>
                                          <p:attrName>style.visibility</p:attrName>
                                        </p:attrNameLst>
                                      </p:cBhvr>
                                      <p:to>
                                        <p:strVal val="visible"/>
                                      </p:to>
                                    </p:set>
                                  </p:childTnLst>
                                </p:cTn>
                              </p:par>
                              <p:par>
                                <p:cTn id="34" presetID="53" presetClass="entr" presetSubtype="16"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p:cTn id="36" dur="500" fill="hold"/>
                                        <p:tgtEl>
                                          <p:spTgt spid="47"/>
                                        </p:tgtEl>
                                        <p:attrNameLst>
                                          <p:attrName>ppt_w</p:attrName>
                                        </p:attrNameLst>
                                      </p:cBhvr>
                                      <p:tavLst>
                                        <p:tav tm="0">
                                          <p:val>
                                            <p:fltVal val="0"/>
                                          </p:val>
                                        </p:tav>
                                        <p:tav tm="100000">
                                          <p:val>
                                            <p:strVal val="#ppt_w"/>
                                          </p:val>
                                        </p:tav>
                                      </p:tavLst>
                                    </p:anim>
                                    <p:anim calcmode="lin" valueType="num">
                                      <p:cBhvr>
                                        <p:cTn id="37" dur="500" fill="hold"/>
                                        <p:tgtEl>
                                          <p:spTgt spid="47"/>
                                        </p:tgtEl>
                                        <p:attrNameLst>
                                          <p:attrName>ppt_h</p:attrName>
                                        </p:attrNameLst>
                                      </p:cBhvr>
                                      <p:tavLst>
                                        <p:tav tm="0">
                                          <p:val>
                                            <p:fltVal val="0"/>
                                          </p:val>
                                        </p:tav>
                                        <p:tav tm="100000">
                                          <p:val>
                                            <p:strVal val="#ppt_h"/>
                                          </p:val>
                                        </p:tav>
                                      </p:tavLst>
                                    </p:anim>
                                    <p:animEffect transition="in" filter="fade">
                                      <p:cBhvr>
                                        <p:cTn id="38" dur="500"/>
                                        <p:tgtEl>
                                          <p:spTgt spid="47"/>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
                                            <p:txEl>
                                              <p:pRg st="0" end="0"/>
                                            </p:txEl>
                                          </p:spTgt>
                                        </p:tgtEl>
                                        <p:attrNameLst>
                                          <p:attrName>style.visibility</p:attrName>
                                        </p:attrNameLst>
                                      </p:cBhvr>
                                      <p:to>
                                        <p:strVal val="visible"/>
                                      </p:to>
                                    </p:set>
                                  </p:childTnLst>
                                </p:cTn>
                              </p:par>
                              <p:par>
                                <p:cTn id="43" presetID="53" presetClass="entr" presetSubtype="16"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p:cTn id="45" dur="500" fill="hold"/>
                                        <p:tgtEl>
                                          <p:spTgt spid="48"/>
                                        </p:tgtEl>
                                        <p:attrNameLst>
                                          <p:attrName>ppt_w</p:attrName>
                                        </p:attrNameLst>
                                      </p:cBhvr>
                                      <p:tavLst>
                                        <p:tav tm="0">
                                          <p:val>
                                            <p:fltVal val="0"/>
                                          </p:val>
                                        </p:tav>
                                        <p:tav tm="100000">
                                          <p:val>
                                            <p:strVal val="#ppt_w"/>
                                          </p:val>
                                        </p:tav>
                                      </p:tavLst>
                                    </p:anim>
                                    <p:anim calcmode="lin" valueType="num">
                                      <p:cBhvr>
                                        <p:cTn id="46" dur="500" fill="hold"/>
                                        <p:tgtEl>
                                          <p:spTgt spid="48"/>
                                        </p:tgtEl>
                                        <p:attrNameLst>
                                          <p:attrName>ppt_h</p:attrName>
                                        </p:attrNameLst>
                                      </p:cBhvr>
                                      <p:tavLst>
                                        <p:tav tm="0">
                                          <p:val>
                                            <p:fltVal val="0"/>
                                          </p:val>
                                        </p:tav>
                                        <p:tav tm="100000">
                                          <p:val>
                                            <p:strVal val="#ppt_h"/>
                                          </p:val>
                                        </p:tav>
                                      </p:tavLst>
                                    </p:anim>
                                    <p:animEffect transition="in" filter="fade">
                                      <p:cBhvr>
                                        <p:cTn id="47" dur="500"/>
                                        <p:tgtEl>
                                          <p:spTgt spid="48"/>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50"/>
                                        </p:tgtEl>
                                        <p:attrNameLst>
                                          <p:attrName>style.visibility</p:attrName>
                                        </p:attrNameLst>
                                      </p:cBhvr>
                                      <p:to>
                                        <p:strVal val="visible"/>
                                      </p:to>
                                    </p:set>
                                  </p:childTnLst>
                                </p:cTn>
                              </p:par>
                              <p:par>
                                <p:cTn id="52" presetID="53" presetClass="entr" presetSubtype="16"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p:cTn id="54" dur="500" fill="hold"/>
                                        <p:tgtEl>
                                          <p:spTgt spid="46"/>
                                        </p:tgtEl>
                                        <p:attrNameLst>
                                          <p:attrName>ppt_w</p:attrName>
                                        </p:attrNameLst>
                                      </p:cBhvr>
                                      <p:tavLst>
                                        <p:tav tm="0">
                                          <p:val>
                                            <p:fltVal val="0"/>
                                          </p:val>
                                        </p:tav>
                                        <p:tav tm="100000">
                                          <p:val>
                                            <p:strVal val="#ppt_w"/>
                                          </p:val>
                                        </p:tav>
                                      </p:tavLst>
                                    </p:anim>
                                    <p:anim calcmode="lin" valueType="num">
                                      <p:cBhvr>
                                        <p:cTn id="55" dur="500" fill="hold"/>
                                        <p:tgtEl>
                                          <p:spTgt spid="46"/>
                                        </p:tgtEl>
                                        <p:attrNameLst>
                                          <p:attrName>ppt_h</p:attrName>
                                        </p:attrNameLst>
                                      </p:cBhvr>
                                      <p:tavLst>
                                        <p:tav tm="0">
                                          <p:val>
                                            <p:fltVal val="0"/>
                                          </p:val>
                                        </p:tav>
                                        <p:tav tm="100000">
                                          <p:val>
                                            <p:strVal val="#ppt_h"/>
                                          </p:val>
                                        </p:tav>
                                      </p:tavLst>
                                    </p:anim>
                                    <p:animEffect transition="in" filter="fade">
                                      <p:cBhvr>
                                        <p:cTn id="56" dur="500"/>
                                        <p:tgtEl>
                                          <p:spTgt spid="46"/>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54"/>
                                        </p:tgtEl>
                                        <p:attrNameLst>
                                          <p:attrName>style.visibility</p:attrName>
                                        </p:attrNameLst>
                                      </p:cBhvr>
                                      <p:to>
                                        <p:strVal val="visible"/>
                                      </p:to>
                                    </p:set>
                                  </p:childTnLst>
                                </p:cTn>
                              </p:par>
                              <p:par>
                                <p:cTn id="61" presetID="53" presetClass="entr" presetSubtype="16" fill="hold" grpId="0" nodeType="withEffect">
                                  <p:stCondLst>
                                    <p:cond delay="0"/>
                                  </p:stCondLst>
                                  <p:childTnLst>
                                    <p:set>
                                      <p:cBhvr>
                                        <p:cTn id="62" dur="1" fill="hold">
                                          <p:stCondLst>
                                            <p:cond delay="0"/>
                                          </p:stCondLst>
                                        </p:cTn>
                                        <p:tgtEl>
                                          <p:spTgt spid="55"/>
                                        </p:tgtEl>
                                        <p:attrNameLst>
                                          <p:attrName>style.visibility</p:attrName>
                                        </p:attrNameLst>
                                      </p:cBhvr>
                                      <p:to>
                                        <p:strVal val="visible"/>
                                      </p:to>
                                    </p:set>
                                    <p:anim calcmode="lin" valueType="num">
                                      <p:cBhvr>
                                        <p:cTn id="63" dur="500" fill="hold"/>
                                        <p:tgtEl>
                                          <p:spTgt spid="55"/>
                                        </p:tgtEl>
                                        <p:attrNameLst>
                                          <p:attrName>ppt_w</p:attrName>
                                        </p:attrNameLst>
                                      </p:cBhvr>
                                      <p:tavLst>
                                        <p:tav tm="0">
                                          <p:val>
                                            <p:fltVal val="0"/>
                                          </p:val>
                                        </p:tav>
                                        <p:tav tm="100000">
                                          <p:val>
                                            <p:strVal val="#ppt_w"/>
                                          </p:val>
                                        </p:tav>
                                      </p:tavLst>
                                    </p:anim>
                                    <p:anim calcmode="lin" valueType="num">
                                      <p:cBhvr>
                                        <p:cTn id="64" dur="500" fill="hold"/>
                                        <p:tgtEl>
                                          <p:spTgt spid="55"/>
                                        </p:tgtEl>
                                        <p:attrNameLst>
                                          <p:attrName>ppt_h</p:attrName>
                                        </p:attrNameLst>
                                      </p:cBhvr>
                                      <p:tavLst>
                                        <p:tav tm="0">
                                          <p:val>
                                            <p:fltVal val="0"/>
                                          </p:val>
                                        </p:tav>
                                        <p:tav tm="100000">
                                          <p:val>
                                            <p:strVal val="#ppt_h"/>
                                          </p:val>
                                        </p:tav>
                                      </p:tavLst>
                                    </p:anim>
                                    <p:animEffect transition="in" filter="fade">
                                      <p:cBhvr>
                                        <p:cTn id="65" dur="500"/>
                                        <p:tgtEl>
                                          <p:spTgt spid="55"/>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56"/>
                                        </p:tgtEl>
                                        <p:attrNameLst>
                                          <p:attrName>style.visibility</p:attrName>
                                        </p:attrNameLst>
                                      </p:cBhvr>
                                      <p:to>
                                        <p:strVal val="visible"/>
                                      </p:to>
                                    </p:set>
                                  </p:childTnLst>
                                </p:cTn>
                              </p:par>
                              <p:par>
                                <p:cTn id="70" presetID="53" presetClass="entr" presetSubtype="16"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 calcmode="lin" valueType="num">
                                      <p:cBhvr>
                                        <p:cTn id="72" dur="500" fill="hold"/>
                                        <p:tgtEl>
                                          <p:spTgt spid="59"/>
                                        </p:tgtEl>
                                        <p:attrNameLst>
                                          <p:attrName>ppt_w</p:attrName>
                                        </p:attrNameLst>
                                      </p:cBhvr>
                                      <p:tavLst>
                                        <p:tav tm="0">
                                          <p:val>
                                            <p:fltVal val="0"/>
                                          </p:val>
                                        </p:tav>
                                        <p:tav tm="100000">
                                          <p:val>
                                            <p:strVal val="#ppt_w"/>
                                          </p:val>
                                        </p:tav>
                                      </p:tavLst>
                                    </p:anim>
                                    <p:anim calcmode="lin" valueType="num">
                                      <p:cBhvr>
                                        <p:cTn id="73" dur="500" fill="hold"/>
                                        <p:tgtEl>
                                          <p:spTgt spid="59"/>
                                        </p:tgtEl>
                                        <p:attrNameLst>
                                          <p:attrName>ppt_h</p:attrName>
                                        </p:attrNameLst>
                                      </p:cBhvr>
                                      <p:tavLst>
                                        <p:tav tm="0">
                                          <p:val>
                                            <p:fltVal val="0"/>
                                          </p:val>
                                        </p:tav>
                                        <p:tav tm="100000">
                                          <p:val>
                                            <p:strVal val="#ppt_h"/>
                                          </p:val>
                                        </p:tav>
                                      </p:tavLst>
                                    </p:anim>
                                    <p:animEffect transition="in" filter="fade">
                                      <p:cBhvr>
                                        <p:cTn id="74" dur="500"/>
                                        <p:tgtEl>
                                          <p:spTgt spid="59"/>
                                        </p:tgtEl>
                                      </p:cBhvr>
                                    </p:animEffec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62"/>
                                        </p:tgtEl>
                                        <p:attrNameLst>
                                          <p:attrName>style.visibility</p:attrName>
                                        </p:attrNameLst>
                                      </p:cBhvr>
                                      <p:to>
                                        <p:strVal val="visible"/>
                                      </p:to>
                                    </p:set>
                                  </p:childTnLst>
                                </p:cTn>
                              </p:par>
                              <p:par>
                                <p:cTn id="79" presetID="53" presetClass="entr" presetSubtype="16" fill="hold" grpId="0" nodeType="withEffect">
                                  <p:stCondLst>
                                    <p:cond delay="0"/>
                                  </p:stCondLst>
                                  <p:childTnLst>
                                    <p:set>
                                      <p:cBhvr>
                                        <p:cTn id="80" dur="1" fill="hold">
                                          <p:stCondLst>
                                            <p:cond delay="0"/>
                                          </p:stCondLst>
                                        </p:cTn>
                                        <p:tgtEl>
                                          <p:spTgt spid="61"/>
                                        </p:tgtEl>
                                        <p:attrNameLst>
                                          <p:attrName>style.visibility</p:attrName>
                                        </p:attrNameLst>
                                      </p:cBhvr>
                                      <p:to>
                                        <p:strVal val="visible"/>
                                      </p:to>
                                    </p:set>
                                    <p:anim calcmode="lin" valueType="num">
                                      <p:cBhvr>
                                        <p:cTn id="81" dur="500" fill="hold"/>
                                        <p:tgtEl>
                                          <p:spTgt spid="61"/>
                                        </p:tgtEl>
                                        <p:attrNameLst>
                                          <p:attrName>ppt_w</p:attrName>
                                        </p:attrNameLst>
                                      </p:cBhvr>
                                      <p:tavLst>
                                        <p:tav tm="0">
                                          <p:val>
                                            <p:fltVal val="0"/>
                                          </p:val>
                                        </p:tav>
                                        <p:tav tm="100000">
                                          <p:val>
                                            <p:strVal val="#ppt_w"/>
                                          </p:val>
                                        </p:tav>
                                      </p:tavLst>
                                    </p:anim>
                                    <p:anim calcmode="lin" valueType="num">
                                      <p:cBhvr>
                                        <p:cTn id="82" dur="500" fill="hold"/>
                                        <p:tgtEl>
                                          <p:spTgt spid="61"/>
                                        </p:tgtEl>
                                        <p:attrNameLst>
                                          <p:attrName>ppt_h</p:attrName>
                                        </p:attrNameLst>
                                      </p:cBhvr>
                                      <p:tavLst>
                                        <p:tav tm="0">
                                          <p:val>
                                            <p:fltVal val="0"/>
                                          </p:val>
                                        </p:tav>
                                        <p:tav tm="100000">
                                          <p:val>
                                            <p:strVal val="#ppt_h"/>
                                          </p:val>
                                        </p:tav>
                                      </p:tavLst>
                                    </p:anim>
                                    <p:animEffect transition="in" filter="fade">
                                      <p:cBhvr>
                                        <p:cTn id="83" dur="500"/>
                                        <p:tgtEl>
                                          <p:spTgt spid="61"/>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nodeType="clickEffect">
                                  <p:stCondLst>
                                    <p:cond delay="0"/>
                                  </p:stCondLst>
                                  <p:childTnLst>
                                    <p:set>
                                      <p:cBhvr>
                                        <p:cTn id="87"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nodeType="clickEffect">
                                  <p:stCondLst>
                                    <p:cond delay="0"/>
                                  </p:stCondLst>
                                  <p:childTnLst>
                                    <p:set>
                                      <p:cBhvr>
                                        <p:cTn id="91"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nodeType="clickEffect">
                                  <p:stCondLst>
                                    <p:cond delay="0"/>
                                  </p:stCondLst>
                                  <p:childTnLst>
                                    <p:set>
                                      <p:cBhvr>
                                        <p:cTn id="95"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21" grpId="0" animBg="1"/>
      <p:bldP spid="43" grpId="0" animBg="1"/>
      <p:bldP spid="44" grpId="0" animBg="1"/>
      <p:bldP spid="46" grpId="0" animBg="1"/>
      <p:bldP spid="47" grpId="0" animBg="1"/>
      <p:bldP spid="48" grpId="0" animBg="1"/>
      <p:bldP spid="54" grpId="0"/>
      <p:bldP spid="55" grpId="0" animBg="1"/>
      <p:bldP spid="56" grpId="0"/>
      <p:bldP spid="59" grpId="0" animBg="1"/>
      <p:bldP spid="61" grpId="0" animBg="1"/>
      <p:bldP spid="6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colorful flowers&#10;&#10;Description automatically generated with low confidence">
            <a:extLst>
              <a:ext uri="{FF2B5EF4-FFF2-40B4-BE49-F238E27FC236}">
                <a16:creationId xmlns:a16="http://schemas.microsoft.com/office/drawing/2014/main" id="{933A904C-2B58-244D-BCB6-893E7D2399E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32115" y="3765294"/>
            <a:ext cx="2862204" cy="1908136"/>
          </a:xfrm>
          <a:prstGeom prst="rect">
            <a:avLst/>
          </a:prstGeom>
        </p:spPr>
      </p:pic>
      <p:pic>
        <p:nvPicPr>
          <p:cNvPr id="5" name="Picture 4" descr="A picture containing indoor, floor, colorful, decorated&#10;&#10;Description automatically generated">
            <a:extLst>
              <a:ext uri="{FF2B5EF4-FFF2-40B4-BE49-F238E27FC236}">
                <a16:creationId xmlns:a16="http://schemas.microsoft.com/office/drawing/2014/main" id="{6E6F4231-D73C-BD4A-BF1D-30769795950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190"/>
          <a:stretch/>
        </p:blipFill>
        <p:spPr>
          <a:xfrm>
            <a:off x="4097204" y="1738244"/>
            <a:ext cx="2351315" cy="3935186"/>
          </a:xfrm>
          <a:prstGeom prst="rect">
            <a:avLst/>
          </a:prstGeom>
        </p:spPr>
      </p:pic>
      <p:pic>
        <p:nvPicPr>
          <p:cNvPr id="7" name="Picture 6" descr="A picture containing colorful, decorated&#10;&#10;Description automatically generated">
            <a:extLst>
              <a:ext uri="{FF2B5EF4-FFF2-40B4-BE49-F238E27FC236}">
                <a16:creationId xmlns:a16="http://schemas.microsoft.com/office/drawing/2014/main" id="{F043E2CA-5552-1445-A28F-A9DFE7B9876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35033" y="1738244"/>
            <a:ext cx="2862204" cy="1908136"/>
          </a:xfrm>
          <a:prstGeom prst="rect">
            <a:avLst/>
          </a:prstGeom>
        </p:spPr>
      </p:pic>
      <p:sp>
        <p:nvSpPr>
          <p:cNvPr id="45" name="TextBox 44">
            <a:extLst>
              <a:ext uri="{FF2B5EF4-FFF2-40B4-BE49-F238E27FC236}">
                <a16:creationId xmlns:a16="http://schemas.microsoft.com/office/drawing/2014/main" id="{8B32045F-A701-7940-AABC-F2992F9715A1}"/>
              </a:ext>
            </a:extLst>
          </p:cNvPr>
          <p:cNvSpPr txBox="1"/>
          <p:nvPr/>
        </p:nvSpPr>
        <p:spPr>
          <a:xfrm>
            <a:off x="0" y="864612"/>
            <a:ext cx="12192000" cy="553998"/>
          </a:xfrm>
          <a:prstGeom prst="rect">
            <a:avLst/>
          </a:prstGeom>
          <a:noFill/>
        </p:spPr>
        <p:txBody>
          <a:bodyPr wrap="square" rtlCol="0">
            <a:noAutofit/>
          </a:bodyPr>
          <a:lstStyle/>
          <a:p>
            <a:pPr algn="ctr">
              <a:lnSpc>
                <a:spcPct val="100000"/>
              </a:lnSpc>
            </a:pPr>
            <a:r>
              <a:rPr lang="en-US" sz="3000" b="1" dirty="0">
                <a:solidFill>
                  <a:srgbClr val="996017"/>
                </a:solidFill>
                <a:latin typeface="Arial" panose="020B0604020202020204" pitchFamily="34" charset="0"/>
                <a:ea typeface="Cambria"/>
                <a:cs typeface="Arial" panose="020B0604020202020204" pitchFamily="34" charset="0"/>
              </a:rPr>
              <a:t>Coral reef artwork- Activity</a:t>
            </a:r>
          </a:p>
        </p:txBody>
      </p:sp>
      <p:sp>
        <p:nvSpPr>
          <p:cNvPr id="47" name="Subtitle 2">
            <a:extLst>
              <a:ext uri="{FF2B5EF4-FFF2-40B4-BE49-F238E27FC236}">
                <a16:creationId xmlns:a16="http://schemas.microsoft.com/office/drawing/2014/main" id="{5D391648-1FDE-4745-B5F3-14B0F5D9727D}"/>
              </a:ext>
            </a:extLst>
          </p:cNvPr>
          <p:cNvSpPr txBox="1">
            <a:spLocks/>
          </p:cNvSpPr>
          <p:nvPr/>
        </p:nvSpPr>
        <p:spPr>
          <a:xfrm>
            <a:off x="6786534" y="1791936"/>
            <a:ext cx="4543315" cy="388898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800" b="1" dirty="0">
                <a:solidFill>
                  <a:srgbClr val="63666A"/>
                </a:solidFill>
                <a:cs typeface="Calibri"/>
              </a:rPr>
              <a:t>Let’s step away from our screens and get creative!</a:t>
            </a:r>
          </a:p>
          <a:p>
            <a:pPr marL="0" indent="0">
              <a:lnSpc>
                <a:spcPct val="100000"/>
              </a:lnSpc>
              <a:buNone/>
            </a:pPr>
            <a:r>
              <a:rPr lang="en-GB" sz="1800" dirty="0">
                <a:solidFill>
                  <a:srgbClr val="63666A"/>
                </a:solidFill>
                <a:ea typeface="+mn-lt"/>
                <a:cs typeface="+mn-lt"/>
              </a:rPr>
              <a:t>Coral and fish in tropical waters are often very colourful. Make your own colourful artwork of a reef (or part of a reef), it could be 3D! Use any materials you’d like.</a:t>
            </a:r>
          </a:p>
          <a:p>
            <a:pPr marL="0" indent="0">
              <a:lnSpc>
                <a:spcPct val="100000"/>
              </a:lnSpc>
              <a:buNone/>
            </a:pPr>
            <a:r>
              <a:rPr lang="en-GB" sz="1800" b="1" dirty="0">
                <a:solidFill>
                  <a:srgbClr val="63666A"/>
                </a:solidFill>
                <a:ea typeface="+mn-lt"/>
                <a:cs typeface="+mn-lt"/>
              </a:rPr>
              <a:t>You could use:</a:t>
            </a:r>
          </a:p>
          <a:p>
            <a:pPr marL="0" indent="0">
              <a:lnSpc>
                <a:spcPct val="100000"/>
              </a:lnSpc>
              <a:spcBef>
                <a:spcPts val="500"/>
              </a:spcBef>
              <a:buNone/>
            </a:pPr>
            <a:r>
              <a:rPr lang="en-GB" sz="1800" dirty="0">
                <a:solidFill>
                  <a:srgbClr val="63666A"/>
                </a:solidFill>
                <a:ea typeface="+mn-lt"/>
                <a:cs typeface="+mn-lt"/>
              </a:rPr>
              <a:t>Paint, colouring pencils, clay, cardboard, different coloured tissue paper to create a collage, or different coloured material to create a textile artwork.</a:t>
            </a:r>
          </a:p>
          <a:p>
            <a:pPr marL="0" indent="0">
              <a:lnSpc>
                <a:spcPct val="100000"/>
              </a:lnSpc>
              <a:buNone/>
            </a:pPr>
            <a:r>
              <a:rPr lang="en-GB" sz="1800" b="1" i="1" dirty="0">
                <a:solidFill>
                  <a:srgbClr val="63666A"/>
                </a:solidFill>
                <a:ea typeface="+mn-lt"/>
                <a:cs typeface="+mn-lt"/>
              </a:rPr>
              <a:t>…Be as creative as you can!</a:t>
            </a:r>
          </a:p>
          <a:p>
            <a:pPr marL="0" indent="0">
              <a:lnSpc>
                <a:spcPct val="100000"/>
              </a:lnSpc>
              <a:spcBef>
                <a:spcPts val="1500"/>
              </a:spcBef>
              <a:buNone/>
            </a:pPr>
            <a:endParaRPr lang="en-GB" sz="1900" dirty="0">
              <a:solidFill>
                <a:srgbClr val="63666A"/>
              </a:solidFill>
              <a:cs typeface="Calibri"/>
            </a:endParaRPr>
          </a:p>
        </p:txBody>
      </p:sp>
    </p:spTree>
    <p:extLst>
      <p:ext uri="{BB962C8B-B14F-4D97-AF65-F5344CB8AC3E}">
        <p14:creationId xmlns:p14="http://schemas.microsoft.com/office/powerpoint/2010/main" val="3909740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9" name="Straight Arrow Connector 68">
            <a:extLst>
              <a:ext uri="{FF2B5EF4-FFF2-40B4-BE49-F238E27FC236}">
                <a16:creationId xmlns:a16="http://schemas.microsoft.com/office/drawing/2014/main" id="{8B24C324-C0A9-E946-AA90-0ABA1E59DC78}"/>
              </a:ext>
            </a:extLst>
          </p:cNvPr>
          <p:cNvCxnSpPr>
            <a:cxnSpLocks/>
          </p:cNvCxnSpPr>
          <p:nvPr/>
        </p:nvCxnSpPr>
        <p:spPr>
          <a:xfrm>
            <a:off x="6823745" y="3156559"/>
            <a:ext cx="0" cy="584057"/>
          </a:xfrm>
          <a:prstGeom prst="straightConnector1">
            <a:avLst/>
          </a:prstGeom>
          <a:ln w="50800">
            <a:solidFill>
              <a:srgbClr val="996017"/>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1584AEA4-8995-7943-92B1-DB7E0608AF71}"/>
              </a:ext>
            </a:extLst>
          </p:cNvPr>
          <p:cNvCxnSpPr>
            <a:cxnSpLocks/>
          </p:cNvCxnSpPr>
          <p:nvPr/>
        </p:nvCxnSpPr>
        <p:spPr>
          <a:xfrm flipH="1">
            <a:off x="7109354" y="3003424"/>
            <a:ext cx="1061337" cy="0"/>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268E7608-4870-A643-B1C2-F3F450F77887}"/>
              </a:ext>
            </a:extLst>
          </p:cNvPr>
          <p:cNvCxnSpPr>
            <a:cxnSpLocks/>
          </p:cNvCxnSpPr>
          <p:nvPr/>
        </p:nvCxnSpPr>
        <p:spPr>
          <a:xfrm flipH="1">
            <a:off x="7094688" y="2810123"/>
            <a:ext cx="2441248" cy="0"/>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0AD06811-EA0F-2C44-9226-99333A2B648A}"/>
              </a:ext>
            </a:extLst>
          </p:cNvPr>
          <p:cNvCxnSpPr>
            <a:cxnSpLocks/>
          </p:cNvCxnSpPr>
          <p:nvPr/>
        </p:nvCxnSpPr>
        <p:spPr>
          <a:xfrm flipH="1">
            <a:off x="7089974" y="2626850"/>
            <a:ext cx="3812479" cy="0"/>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F40483DC-7391-5344-8015-51BBB32459A6}"/>
              </a:ext>
            </a:extLst>
          </p:cNvPr>
          <p:cNvCxnSpPr/>
          <p:nvPr/>
        </p:nvCxnSpPr>
        <p:spPr>
          <a:xfrm>
            <a:off x="5441964" y="2999689"/>
            <a:ext cx="0" cy="740927"/>
          </a:xfrm>
          <a:prstGeom prst="straightConnector1">
            <a:avLst/>
          </a:prstGeom>
          <a:ln w="50800">
            <a:solidFill>
              <a:srgbClr val="996017"/>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43F53643-2DBF-8946-A9C7-F1C19AE7515D}"/>
              </a:ext>
            </a:extLst>
          </p:cNvPr>
          <p:cNvCxnSpPr>
            <a:cxnSpLocks/>
          </p:cNvCxnSpPr>
          <p:nvPr/>
        </p:nvCxnSpPr>
        <p:spPr>
          <a:xfrm>
            <a:off x="4035975" y="3003424"/>
            <a:ext cx="1061337" cy="0"/>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9F77A071-5E19-0C4D-830D-E7CE23BD38DC}"/>
              </a:ext>
            </a:extLst>
          </p:cNvPr>
          <p:cNvCxnSpPr>
            <a:cxnSpLocks/>
          </p:cNvCxnSpPr>
          <p:nvPr/>
        </p:nvCxnSpPr>
        <p:spPr>
          <a:xfrm>
            <a:off x="2656064" y="2810123"/>
            <a:ext cx="2441248" cy="0"/>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BF8AAD72-3227-DD4E-A91A-46F0BD806F6C}"/>
              </a:ext>
            </a:extLst>
          </p:cNvPr>
          <p:cNvCxnSpPr>
            <a:cxnSpLocks/>
          </p:cNvCxnSpPr>
          <p:nvPr/>
        </p:nvCxnSpPr>
        <p:spPr>
          <a:xfrm>
            <a:off x="1284833" y="2626850"/>
            <a:ext cx="3812479" cy="0"/>
          </a:xfrm>
          <a:prstGeom prst="line">
            <a:avLst/>
          </a:prstGeom>
          <a:ln w="50800">
            <a:solidFill>
              <a:srgbClr val="996017"/>
            </a:solidFill>
          </a:ln>
        </p:spPr>
        <p:style>
          <a:lnRef idx="1">
            <a:schemeClr val="accent1"/>
          </a:lnRef>
          <a:fillRef idx="0">
            <a:schemeClr val="accent1"/>
          </a:fillRef>
          <a:effectRef idx="0">
            <a:schemeClr val="accent1"/>
          </a:effectRef>
          <a:fontRef idx="minor">
            <a:schemeClr val="tx1"/>
          </a:fontRef>
        </p:style>
      </p:cxnSp>
      <p:sp>
        <p:nvSpPr>
          <p:cNvPr id="6" name="Subtitle 2">
            <a:extLst>
              <a:ext uri="{FF2B5EF4-FFF2-40B4-BE49-F238E27FC236}">
                <a16:creationId xmlns:a16="http://schemas.microsoft.com/office/drawing/2014/main" id="{7A41DCC0-8F9D-9841-BAE8-C5BEB3ECCFF7}"/>
              </a:ext>
            </a:extLst>
          </p:cNvPr>
          <p:cNvSpPr txBox="1">
            <a:spLocks/>
          </p:cNvSpPr>
          <p:nvPr/>
        </p:nvSpPr>
        <p:spPr>
          <a:xfrm>
            <a:off x="0" y="1247304"/>
            <a:ext cx="12192000" cy="76983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800" dirty="0">
                <a:solidFill>
                  <a:srgbClr val="63666A"/>
                </a:solidFill>
                <a:cs typeface="Calibri"/>
              </a:rPr>
              <a:t>We know that corals are animals, but how are they classified?</a:t>
            </a:r>
            <a:br>
              <a:rPr lang="en-US" sz="1800" dirty="0">
                <a:solidFill>
                  <a:srgbClr val="63666A"/>
                </a:solidFill>
                <a:cs typeface="Calibri"/>
              </a:rPr>
            </a:br>
            <a:r>
              <a:rPr lang="en-US" sz="1800" dirty="0">
                <a:solidFill>
                  <a:srgbClr val="63666A"/>
                </a:solidFill>
              </a:rPr>
              <a:t>A coral has no backbone so we know it is an invertebrate.</a:t>
            </a:r>
            <a:endParaRPr lang="en-US" sz="1800" dirty="0">
              <a:solidFill>
                <a:srgbClr val="AB710A"/>
              </a:solidFill>
            </a:endParaRPr>
          </a:p>
          <a:p>
            <a:pPr algn="ctr"/>
            <a:endParaRPr lang="en-US" sz="2000" dirty="0">
              <a:cs typeface="Calibri"/>
            </a:endParaRPr>
          </a:p>
        </p:txBody>
      </p:sp>
      <p:sp>
        <p:nvSpPr>
          <p:cNvPr id="9" name="TextBox 8">
            <a:extLst>
              <a:ext uri="{FF2B5EF4-FFF2-40B4-BE49-F238E27FC236}">
                <a16:creationId xmlns:a16="http://schemas.microsoft.com/office/drawing/2014/main" id="{1C87315D-1A7C-4E4B-994A-0DEFD34969C2}"/>
              </a:ext>
            </a:extLst>
          </p:cNvPr>
          <p:cNvSpPr txBox="1"/>
          <p:nvPr/>
        </p:nvSpPr>
        <p:spPr>
          <a:xfrm>
            <a:off x="0" y="692805"/>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Classification of Corals</a:t>
            </a:r>
          </a:p>
        </p:txBody>
      </p:sp>
      <p:sp>
        <p:nvSpPr>
          <p:cNvPr id="3" name="Rectangle 2">
            <a:extLst>
              <a:ext uri="{FF2B5EF4-FFF2-40B4-BE49-F238E27FC236}">
                <a16:creationId xmlns:a16="http://schemas.microsoft.com/office/drawing/2014/main" id="{9BB307C0-866C-554A-BCA7-E39959029439}"/>
              </a:ext>
            </a:extLst>
          </p:cNvPr>
          <p:cNvSpPr/>
          <p:nvPr/>
        </p:nvSpPr>
        <p:spPr>
          <a:xfrm>
            <a:off x="4865087" y="2425914"/>
            <a:ext cx="2495617" cy="730645"/>
          </a:xfrm>
          <a:prstGeom prst="rect">
            <a:avLst/>
          </a:prstGeom>
          <a:solidFill>
            <a:schemeClr val="bg1"/>
          </a:solid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ubtitle 2">
            <a:extLst>
              <a:ext uri="{FF2B5EF4-FFF2-40B4-BE49-F238E27FC236}">
                <a16:creationId xmlns:a16="http://schemas.microsoft.com/office/drawing/2014/main" id="{01F5816E-F3FE-A742-B7CF-96D73EDBDE8F}"/>
              </a:ext>
            </a:extLst>
          </p:cNvPr>
          <p:cNvSpPr txBox="1">
            <a:spLocks/>
          </p:cNvSpPr>
          <p:nvPr/>
        </p:nvSpPr>
        <p:spPr>
          <a:xfrm>
            <a:off x="4865087" y="2527964"/>
            <a:ext cx="2484823" cy="42399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500" b="1" dirty="0">
                <a:solidFill>
                  <a:srgbClr val="63666A"/>
                </a:solidFill>
                <a:cs typeface="Calibri"/>
              </a:rPr>
              <a:t>Invertebrates</a:t>
            </a:r>
            <a:br>
              <a:rPr lang="en-US" sz="1200" dirty="0">
                <a:solidFill>
                  <a:srgbClr val="63666A"/>
                </a:solidFill>
                <a:cs typeface="Calibri"/>
              </a:rPr>
            </a:br>
            <a:r>
              <a:rPr lang="en-US" sz="1200" dirty="0">
                <a:solidFill>
                  <a:srgbClr val="63666A"/>
                </a:solidFill>
                <a:cs typeface="Calibri"/>
              </a:rPr>
              <a:t>(without backbone)</a:t>
            </a:r>
            <a:endParaRPr lang="en-US" sz="1200" dirty="0">
              <a:solidFill>
                <a:srgbClr val="AB710A"/>
              </a:solidFill>
            </a:endParaRPr>
          </a:p>
          <a:p>
            <a:pPr algn="ctr"/>
            <a:endParaRPr lang="en-US" sz="1200" dirty="0">
              <a:cs typeface="Calibri"/>
            </a:endParaRPr>
          </a:p>
        </p:txBody>
      </p:sp>
      <p:grpSp>
        <p:nvGrpSpPr>
          <p:cNvPr id="5" name="Group 4">
            <a:extLst>
              <a:ext uri="{FF2B5EF4-FFF2-40B4-BE49-F238E27FC236}">
                <a16:creationId xmlns:a16="http://schemas.microsoft.com/office/drawing/2014/main" id="{88F01DF1-527D-0845-A9FE-56AEA46ACC81}"/>
              </a:ext>
            </a:extLst>
          </p:cNvPr>
          <p:cNvGrpSpPr/>
          <p:nvPr/>
        </p:nvGrpSpPr>
        <p:grpSpPr>
          <a:xfrm>
            <a:off x="3439499" y="3790009"/>
            <a:ext cx="1192489" cy="2157560"/>
            <a:chOff x="3436126" y="3790009"/>
            <a:chExt cx="1192489" cy="2157560"/>
          </a:xfrm>
        </p:grpSpPr>
        <p:pic>
          <p:nvPicPr>
            <p:cNvPr id="50" name="Picture 49" descr="A picture containing invertebrate, worm&#10;&#10;Description automatically generated">
              <a:extLst>
                <a:ext uri="{FF2B5EF4-FFF2-40B4-BE49-F238E27FC236}">
                  <a16:creationId xmlns:a16="http://schemas.microsoft.com/office/drawing/2014/main" id="{800D214B-D8A7-AF4F-803C-1876DF06B2E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03457" y="4269336"/>
              <a:ext cx="1057825" cy="665556"/>
            </a:xfrm>
            <a:prstGeom prst="rect">
              <a:avLst/>
            </a:prstGeom>
          </p:spPr>
        </p:pic>
        <p:sp>
          <p:nvSpPr>
            <p:cNvPr id="13" name="Subtitle 2">
              <a:extLst>
                <a:ext uri="{FF2B5EF4-FFF2-40B4-BE49-F238E27FC236}">
                  <a16:creationId xmlns:a16="http://schemas.microsoft.com/office/drawing/2014/main" id="{6A8652F1-BB61-4A4E-975C-DA8A7A9DDC4F}"/>
                </a:ext>
              </a:extLst>
            </p:cNvPr>
            <p:cNvSpPr txBox="1">
              <a:spLocks/>
            </p:cNvSpPr>
            <p:nvPr/>
          </p:nvSpPr>
          <p:spPr>
            <a:xfrm>
              <a:off x="3436126" y="3883896"/>
              <a:ext cx="1175593" cy="47744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Annelid</a:t>
              </a:r>
              <a:br>
                <a:rPr lang="en-US" sz="1200" b="1" dirty="0">
                  <a:solidFill>
                    <a:srgbClr val="63666A"/>
                  </a:solidFill>
                  <a:cs typeface="Calibri"/>
                </a:rPr>
              </a:br>
              <a:r>
                <a:rPr lang="en-US" sz="800" dirty="0">
                  <a:solidFill>
                    <a:srgbClr val="63666A"/>
                  </a:solidFill>
                  <a:cs typeface="Calibri"/>
                </a:rPr>
                <a:t>Worms</a:t>
              </a:r>
              <a:endParaRPr lang="en-US" sz="800" dirty="0">
                <a:cs typeface="Calibri"/>
              </a:endParaRPr>
            </a:p>
          </p:txBody>
        </p:sp>
        <p:sp>
          <p:nvSpPr>
            <p:cNvPr id="14" name="Subtitle 2">
              <a:extLst>
                <a:ext uri="{FF2B5EF4-FFF2-40B4-BE49-F238E27FC236}">
                  <a16:creationId xmlns:a16="http://schemas.microsoft.com/office/drawing/2014/main" id="{92768C09-745F-FA42-BE0D-343639C27C14}"/>
                </a:ext>
              </a:extLst>
            </p:cNvPr>
            <p:cNvSpPr txBox="1">
              <a:spLocks/>
            </p:cNvSpPr>
            <p:nvPr/>
          </p:nvSpPr>
          <p:spPr>
            <a:xfrm>
              <a:off x="3453022" y="4935114"/>
              <a:ext cx="1175593" cy="85226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488" indent="-90488">
                <a:lnSpc>
                  <a:spcPct val="100000"/>
                </a:lnSpc>
                <a:spcBef>
                  <a:spcPts val="500"/>
                </a:spcBef>
                <a:buClr>
                  <a:srgbClr val="996017"/>
                </a:buClr>
              </a:pPr>
              <a:r>
                <a:rPr lang="en-US" sz="800" dirty="0">
                  <a:solidFill>
                    <a:srgbClr val="63666A"/>
                  </a:solidFill>
                  <a:cs typeface="Calibri"/>
                </a:rPr>
                <a:t>Two body openings</a:t>
              </a:r>
            </a:p>
            <a:p>
              <a:pPr marL="90488" indent="-90488">
                <a:lnSpc>
                  <a:spcPct val="100000"/>
                </a:lnSpc>
                <a:spcBef>
                  <a:spcPts val="500"/>
                </a:spcBef>
                <a:buClr>
                  <a:srgbClr val="996017"/>
                </a:buClr>
              </a:pPr>
              <a:r>
                <a:rPr lang="en-US" sz="800" dirty="0">
                  <a:solidFill>
                    <a:srgbClr val="63666A"/>
                  </a:solidFill>
                  <a:cs typeface="Calibri"/>
                </a:rPr>
                <a:t>Simple nervous system</a:t>
              </a:r>
              <a:endParaRPr lang="en-US" sz="800" dirty="0">
                <a:cs typeface="Calibri"/>
              </a:endParaRPr>
            </a:p>
          </p:txBody>
        </p:sp>
        <p:sp>
          <p:nvSpPr>
            <p:cNvPr id="36" name="Rectangle 35">
              <a:extLst>
                <a:ext uri="{FF2B5EF4-FFF2-40B4-BE49-F238E27FC236}">
                  <a16:creationId xmlns:a16="http://schemas.microsoft.com/office/drawing/2014/main" id="{534B0C77-87EF-A14C-9CD5-1A836235C166}"/>
                </a:ext>
              </a:extLst>
            </p:cNvPr>
            <p:cNvSpPr/>
            <p:nvPr/>
          </p:nvSpPr>
          <p:spPr>
            <a:xfrm rot="5400000">
              <a:off x="2953591" y="4272544"/>
              <a:ext cx="2157560" cy="1192489"/>
            </a:xfrm>
            <a:prstGeom prst="rect">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33A0F708-2FFB-B24A-B406-6A55F87FC540}"/>
              </a:ext>
            </a:extLst>
          </p:cNvPr>
          <p:cNvGrpSpPr/>
          <p:nvPr/>
        </p:nvGrpSpPr>
        <p:grpSpPr>
          <a:xfrm>
            <a:off x="10295657" y="3790010"/>
            <a:ext cx="1192491" cy="2157560"/>
            <a:chOff x="10295657" y="3790010"/>
            <a:chExt cx="1192491" cy="2157560"/>
          </a:xfrm>
        </p:grpSpPr>
        <p:pic>
          <p:nvPicPr>
            <p:cNvPr id="62" name="Picture 61" descr="A close up of a cookie&#10;&#10;Description automatically generated">
              <a:extLst>
                <a:ext uri="{FF2B5EF4-FFF2-40B4-BE49-F238E27FC236}">
                  <a16:creationId xmlns:a16="http://schemas.microsoft.com/office/drawing/2014/main" id="{F836C576-9302-8E45-BE1E-B0F1BCE640E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02401" y="4306040"/>
              <a:ext cx="830082" cy="628851"/>
            </a:xfrm>
            <a:prstGeom prst="rect">
              <a:avLst/>
            </a:prstGeom>
          </p:spPr>
        </p:pic>
        <p:sp>
          <p:nvSpPr>
            <p:cNvPr id="31" name="Subtitle 2">
              <a:extLst>
                <a:ext uri="{FF2B5EF4-FFF2-40B4-BE49-F238E27FC236}">
                  <a16:creationId xmlns:a16="http://schemas.microsoft.com/office/drawing/2014/main" id="{BB4B4935-296A-D544-8ACB-FCA32EBB65EA}"/>
                </a:ext>
              </a:extLst>
            </p:cNvPr>
            <p:cNvSpPr txBox="1">
              <a:spLocks/>
            </p:cNvSpPr>
            <p:nvPr/>
          </p:nvSpPr>
          <p:spPr>
            <a:xfrm>
              <a:off x="10295657" y="3883898"/>
              <a:ext cx="1168696" cy="4774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Porifera</a:t>
              </a:r>
              <a:br>
                <a:rPr lang="en-US" sz="1200" b="1" dirty="0">
                  <a:solidFill>
                    <a:srgbClr val="63666A"/>
                  </a:solidFill>
                  <a:cs typeface="Calibri"/>
                </a:rPr>
              </a:br>
              <a:r>
                <a:rPr lang="en-US" sz="800" b="1" dirty="0">
                  <a:solidFill>
                    <a:srgbClr val="63666A"/>
                  </a:solidFill>
                  <a:cs typeface="Calibri"/>
                </a:rPr>
                <a:t>Sponge</a:t>
              </a:r>
              <a:endParaRPr lang="en-US" sz="800" dirty="0">
                <a:cs typeface="Calibri"/>
              </a:endParaRPr>
            </a:p>
          </p:txBody>
        </p:sp>
        <p:sp>
          <p:nvSpPr>
            <p:cNvPr id="32" name="Subtitle 2">
              <a:extLst>
                <a:ext uri="{FF2B5EF4-FFF2-40B4-BE49-F238E27FC236}">
                  <a16:creationId xmlns:a16="http://schemas.microsoft.com/office/drawing/2014/main" id="{C7723119-8E94-4F4F-8641-3A366E38A7A5}"/>
                </a:ext>
              </a:extLst>
            </p:cNvPr>
            <p:cNvSpPr txBox="1">
              <a:spLocks/>
            </p:cNvSpPr>
            <p:nvPr/>
          </p:nvSpPr>
          <p:spPr>
            <a:xfrm>
              <a:off x="10295658" y="4935115"/>
              <a:ext cx="1192490" cy="85226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488" indent="-90488">
                <a:lnSpc>
                  <a:spcPct val="100000"/>
                </a:lnSpc>
                <a:spcBef>
                  <a:spcPts val="500"/>
                </a:spcBef>
                <a:buClr>
                  <a:srgbClr val="996017"/>
                </a:buClr>
              </a:pPr>
              <a:r>
                <a:rPr lang="en-US" sz="800" dirty="0">
                  <a:solidFill>
                    <a:srgbClr val="63666A"/>
                  </a:solidFill>
                  <a:cs typeface="Calibri"/>
                </a:rPr>
                <a:t>No body</a:t>
              </a:r>
            </a:p>
            <a:p>
              <a:pPr marL="90488" indent="-90488">
                <a:lnSpc>
                  <a:spcPct val="100000"/>
                </a:lnSpc>
                <a:spcBef>
                  <a:spcPts val="500"/>
                </a:spcBef>
                <a:buClr>
                  <a:srgbClr val="996017"/>
                </a:buClr>
              </a:pPr>
              <a:r>
                <a:rPr lang="en-US" sz="800" dirty="0">
                  <a:solidFill>
                    <a:srgbClr val="63666A"/>
                  </a:solidFill>
                  <a:cs typeface="Calibri"/>
                </a:rPr>
                <a:t>No muscles, nerves or organs</a:t>
              </a:r>
            </a:p>
            <a:p>
              <a:pPr marL="90488" indent="-90488">
                <a:lnSpc>
                  <a:spcPct val="100000"/>
                </a:lnSpc>
                <a:spcBef>
                  <a:spcPts val="500"/>
                </a:spcBef>
                <a:buClr>
                  <a:srgbClr val="996017"/>
                </a:buClr>
              </a:pPr>
              <a:r>
                <a:rPr lang="en-US" sz="800" dirty="0">
                  <a:solidFill>
                    <a:srgbClr val="63666A"/>
                  </a:solidFill>
                  <a:cs typeface="Calibri"/>
                </a:rPr>
                <a:t>Live in water</a:t>
              </a:r>
              <a:endParaRPr lang="en-US" sz="800" dirty="0">
                <a:cs typeface="Calibri"/>
              </a:endParaRPr>
            </a:p>
          </p:txBody>
        </p:sp>
        <p:sp>
          <p:nvSpPr>
            <p:cNvPr id="40" name="Rectangle 39">
              <a:extLst>
                <a:ext uri="{FF2B5EF4-FFF2-40B4-BE49-F238E27FC236}">
                  <a16:creationId xmlns:a16="http://schemas.microsoft.com/office/drawing/2014/main" id="{5162DC29-78CA-584D-8E9E-9FD6656A2093}"/>
                </a:ext>
              </a:extLst>
            </p:cNvPr>
            <p:cNvSpPr/>
            <p:nvPr/>
          </p:nvSpPr>
          <p:spPr>
            <a:xfrm rot="5400000">
              <a:off x="9813124" y="4272545"/>
              <a:ext cx="2157560" cy="1192489"/>
            </a:xfrm>
            <a:prstGeom prst="rect">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76B3C2CD-5C10-F948-A7AD-2B98890B10ED}"/>
              </a:ext>
            </a:extLst>
          </p:cNvPr>
          <p:cNvGrpSpPr/>
          <p:nvPr/>
        </p:nvGrpSpPr>
        <p:grpSpPr>
          <a:xfrm>
            <a:off x="4810730" y="3790010"/>
            <a:ext cx="1192489" cy="2157560"/>
            <a:chOff x="4846024" y="3790010"/>
            <a:chExt cx="1192489" cy="2157560"/>
          </a:xfrm>
        </p:grpSpPr>
        <p:pic>
          <p:nvPicPr>
            <p:cNvPr id="56" name="Picture 55" descr="A close up of a bug&#10;&#10;Description automatically generated with medium confidence">
              <a:extLst>
                <a:ext uri="{FF2B5EF4-FFF2-40B4-BE49-F238E27FC236}">
                  <a16:creationId xmlns:a16="http://schemas.microsoft.com/office/drawing/2014/main" id="{D2768547-FC77-2346-9F77-490E7E8F3BF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900382" y="4269669"/>
              <a:ext cx="1083772" cy="713062"/>
            </a:xfrm>
            <a:prstGeom prst="rect">
              <a:avLst/>
            </a:prstGeom>
          </p:spPr>
        </p:pic>
        <p:sp>
          <p:nvSpPr>
            <p:cNvPr id="16" name="Subtitle 2">
              <a:extLst>
                <a:ext uri="{FF2B5EF4-FFF2-40B4-BE49-F238E27FC236}">
                  <a16:creationId xmlns:a16="http://schemas.microsoft.com/office/drawing/2014/main" id="{DE595600-B3E5-A943-8E00-08F9EAC4C6F2}"/>
                </a:ext>
              </a:extLst>
            </p:cNvPr>
            <p:cNvSpPr txBox="1">
              <a:spLocks/>
            </p:cNvSpPr>
            <p:nvPr/>
          </p:nvSpPr>
          <p:spPr>
            <a:xfrm>
              <a:off x="4846024" y="3883895"/>
              <a:ext cx="1192489" cy="47744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Arthropod</a:t>
              </a:r>
              <a:br>
                <a:rPr lang="en-US" sz="1200" b="1" dirty="0">
                  <a:solidFill>
                    <a:srgbClr val="63666A"/>
                  </a:solidFill>
                  <a:cs typeface="Calibri"/>
                </a:rPr>
              </a:br>
              <a:r>
                <a:rPr lang="en-US" sz="800" dirty="0">
                  <a:solidFill>
                    <a:srgbClr val="63666A"/>
                  </a:solidFill>
                  <a:cs typeface="Calibri"/>
                </a:rPr>
                <a:t>Jointed legs</a:t>
              </a:r>
              <a:endParaRPr lang="en-US" sz="800" dirty="0">
                <a:cs typeface="Calibri"/>
              </a:endParaRPr>
            </a:p>
          </p:txBody>
        </p:sp>
        <p:sp>
          <p:nvSpPr>
            <p:cNvPr id="17" name="Subtitle 2">
              <a:extLst>
                <a:ext uri="{FF2B5EF4-FFF2-40B4-BE49-F238E27FC236}">
                  <a16:creationId xmlns:a16="http://schemas.microsoft.com/office/drawing/2014/main" id="{001BB771-8D20-184A-BEF4-0D49235A96D7}"/>
                </a:ext>
              </a:extLst>
            </p:cNvPr>
            <p:cNvSpPr txBox="1">
              <a:spLocks/>
            </p:cNvSpPr>
            <p:nvPr/>
          </p:nvSpPr>
          <p:spPr>
            <a:xfrm>
              <a:off x="4864683" y="4935113"/>
              <a:ext cx="1173830" cy="85226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488" indent="-90488">
                <a:lnSpc>
                  <a:spcPct val="100000"/>
                </a:lnSpc>
                <a:spcBef>
                  <a:spcPts val="500"/>
                </a:spcBef>
                <a:buClr>
                  <a:srgbClr val="996017"/>
                </a:buClr>
              </a:pPr>
              <a:r>
                <a:rPr lang="en-US" sz="800" dirty="0">
                  <a:solidFill>
                    <a:srgbClr val="63666A"/>
                  </a:solidFill>
                  <a:cs typeface="Calibri"/>
                </a:rPr>
                <a:t>Jointed legs</a:t>
              </a:r>
            </a:p>
            <a:p>
              <a:pPr marL="90488" indent="-90488">
                <a:lnSpc>
                  <a:spcPct val="100000"/>
                </a:lnSpc>
                <a:spcBef>
                  <a:spcPts val="500"/>
                </a:spcBef>
                <a:buClr>
                  <a:srgbClr val="996017"/>
                </a:buClr>
              </a:pPr>
              <a:r>
                <a:rPr lang="en-US" sz="800" dirty="0">
                  <a:solidFill>
                    <a:srgbClr val="63666A"/>
                  </a:solidFill>
                  <a:cs typeface="Calibri"/>
                </a:rPr>
                <a:t>More than one body section</a:t>
              </a:r>
            </a:p>
            <a:p>
              <a:pPr marL="90488" indent="-90488">
                <a:lnSpc>
                  <a:spcPct val="100000"/>
                </a:lnSpc>
                <a:spcBef>
                  <a:spcPts val="500"/>
                </a:spcBef>
                <a:buClr>
                  <a:srgbClr val="996017"/>
                </a:buClr>
              </a:pPr>
              <a:r>
                <a:rPr lang="en-US" sz="800" dirty="0">
                  <a:solidFill>
                    <a:srgbClr val="63666A"/>
                  </a:solidFill>
                  <a:cs typeface="Calibri"/>
                </a:rPr>
                <a:t>Exoskeleton</a:t>
              </a:r>
              <a:endParaRPr lang="en-US" sz="800" dirty="0">
                <a:cs typeface="Calibri"/>
              </a:endParaRPr>
            </a:p>
          </p:txBody>
        </p:sp>
        <p:sp>
          <p:nvSpPr>
            <p:cNvPr id="41" name="Rectangle 40">
              <a:extLst>
                <a:ext uri="{FF2B5EF4-FFF2-40B4-BE49-F238E27FC236}">
                  <a16:creationId xmlns:a16="http://schemas.microsoft.com/office/drawing/2014/main" id="{A0808E91-91F6-FD4C-B9A0-C20AFC67F14C}"/>
                </a:ext>
              </a:extLst>
            </p:cNvPr>
            <p:cNvSpPr/>
            <p:nvPr/>
          </p:nvSpPr>
          <p:spPr>
            <a:xfrm rot="5400000">
              <a:off x="4363489" y="4272545"/>
              <a:ext cx="2157560" cy="1192489"/>
            </a:xfrm>
            <a:prstGeom prst="rect">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id="{2A10922C-95DD-704A-9C07-6ED3F0294390}"/>
              </a:ext>
            </a:extLst>
          </p:cNvPr>
          <p:cNvGrpSpPr/>
          <p:nvPr/>
        </p:nvGrpSpPr>
        <p:grpSpPr>
          <a:xfrm>
            <a:off x="7553193" y="3790011"/>
            <a:ext cx="1192491" cy="2157559"/>
            <a:chOff x="7575311" y="3790011"/>
            <a:chExt cx="1192491" cy="2157559"/>
          </a:xfrm>
        </p:grpSpPr>
        <p:pic>
          <p:nvPicPr>
            <p:cNvPr id="58" name="Picture 57" descr="A red starfish on a white background&#10;&#10;Description automatically generated with medium confidence">
              <a:extLst>
                <a:ext uri="{FF2B5EF4-FFF2-40B4-BE49-F238E27FC236}">
                  <a16:creationId xmlns:a16="http://schemas.microsoft.com/office/drawing/2014/main" id="{321DC1DC-7295-3542-950A-5154FCCD3D7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831421" y="4269669"/>
              <a:ext cx="700313" cy="665982"/>
            </a:xfrm>
            <a:prstGeom prst="rect">
              <a:avLst/>
            </a:prstGeom>
          </p:spPr>
        </p:pic>
        <p:sp>
          <p:nvSpPr>
            <p:cNvPr id="25" name="Subtitle 2">
              <a:extLst>
                <a:ext uri="{FF2B5EF4-FFF2-40B4-BE49-F238E27FC236}">
                  <a16:creationId xmlns:a16="http://schemas.microsoft.com/office/drawing/2014/main" id="{2C7F9063-000F-624E-8C1B-452FC7462C03}"/>
                </a:ext>
              </a:extLst>
            </p:cNvPr>
            <p:cNvSpPr txBox="1">
              <a:spLocks/>
            </p:cNvSpPr>
            <p:nvPr/>
          </p:nvSpPr>
          <p:spPr>
            <a:xfrm>
              <a:off x="7575312" y="3883897"/>
              <a:ext cx="1192490" cy="47744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Echinoderm</a:t>
              </a:r>
              <a:br>
                <a:rPr lang="en-US" sz="1200" b="1" dirty="0">
                  <a:solidFill>
                    <a:srgbClr val="63666A"/>
                  </a:solidFill>
                  <a:cs typeface="Calibri"/>
                </a:rPr>
              </a:br>
              <a:r>
                <a:rPr lang="en-US" sz="800" b="1" dirty="0">
                  <a:solidFill>
                    <a:srgbClr val="63666A"/>
                  </a:solidFill>
                  <a:cs typeface="Calibri"/>
                </a:rPr>
                <a:t>Spiny-skinned</a:t>
              </a:r>
              <a:endParaRPr lang="en-US" sz="800" dirty="0">
                <a:cs typeface="Calibri"/>
              </a:endParaRPr>
            </a:p>
          </p:txBody>
        </p:sp>
        <p:sp>
          <p:nvSpPr>
            <p:cNvPr id="26" name="Subtitle 2">
              <a:extLst>
                <a:ext uri="{FF2B5EF4-FFF2-40B4-BE49-F238E27FC236}">
                  <a16:creationId xmlns:a16="http://schemas.microsoft.com/office/drawing/2014/main" id="{175DC757-6D6A-DD46-AFF0-F4F76AAC6C0D}"/>
                </a:ext>
              </a:extLst>
            </p:cNvPr>
            <p:cNvSpPr txBox="1">
              <a:spLocks/>
            </p:cNvSpPr>
            <p:nvPr/>
          </p:nvSpPr>
          <p:spPr>
            <a:xfrm>
              <a:off x="7575311" y="4935114"/>
              <a:ext cx="1192490" cy="85226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488" indent="-90488">
                <a:lnSpc>
                  <a:spcPct val="100000"/>
                </a:lnSpc>
                <a:spcBef>
                  <a:spcPts val="500"/>
                </a:spcBef>
                <a:buClr>
                  <a:srgbClr val="996017"/>
                </a:buClr>
              </a:pPr>
              <a:r>
                <a:rPr lang="en-US" sz="800" dirty="0">
                  <a:solidFill>
                    <a:srgbClr val="63666A"/>
                  </a:solidFill>
                  <a:cs typeface="Calibri"/>
                </a:rPr>
                <a:t>Bodies in 5 parts</a:t>
              </a:r>
            </a:p>
            <a:p>
              <a:pPr marL="90488" indent="-90488">
                <a:lnSpc>
                  <a:spcPct val="100000"/>
                </a:lnSpc>
                <a:spcBef>
                  <a:spcPts val="500"/>
                </a:spcBef>
                <a:buClr>
                  <a:srgbClr val="996017"/>
                </a:buClr>
              </a:pPr>
              <a:r>
                <a:rPr lang="en-US" sz="800" dirty="0">
                  <a:solidFill>
                    <a:srgbClr val="63666A"/>
                  </a:solidFill>
                  <a:cs typeface="Calibri"/>
                </a:rPr>
                <a:t>Covered in spikes or spines</a:t>
              </a:r>
            </a:p>
            <a:p>
              <a:pPr marL="90488" indent="-90488">
                <a:lnSpc>
                  <a:spcPct val="100000"/>
                </a:lnSpc>
                <a:spcBef>
                  <a:spcPts val="500"/>
                </a:spcBef>
                <a:buClr>
                  <a:srgbClr val="996017"/>
                </a:buClr>
              </a:pPr>
              <a:r>
                <a:rPr lang="en-US" sz="800" dirty="0">
                  <a:solidFill>
                    <a:srgbClr val="63666A"/>
                  </a:solidFill>
                  <a:cs typeface="Calibri"/>
                </a:rPr>
                <a:t>Skeleton made</a:t>
              </a:r>
              <a:br>
                <a:rPr lang="en-US" sz="800" dirty="0">
                  <a:solidFill>
                    <a:srgbClr val="63666A"/>
                  </a:solidFill>
                  <a:cs typeface="Calibri"/>
                </a:rPr>
              </a:br>
              <a:r>
                <a:rPr lang="en-US" sz="800" dirty="0">
                  <a:solidFill>
                    <a:srgbClr val="63666A"/>
                  </a:solidFill>
                  <a:cs typeface="Calibri"/>
                </a:rPr>
                <a:t>of lime</a:t>
              </a:r>
              <a:endParaRPr lang="en-US" sz="800" dirty="0">
                <a:cs typeface="Calibri"/>
              </a:endParaRPr>
            </a:p>
          </p:txBody>
        </p:sp>
        <p:sp>
          <p:nvSpPr>
            <p:cNvPr id="43" name="Rectangle 42">
              <a:extLst>
                <a:ext uri="{FF2B5EF4-FFF2-40B4-BE49-F238E27FC236}">
                  <a16:creationId xmlns:a16="http://schemas.microsoft.com/office/drawing/2014/main" id="{5FB833E2-2CEF-4E43-84FB-9794606A9516}"/>
                </a:ext>
              </a:extLst>
            </p:cNvPr>
            <p:cNvSpPr/>
            <p:nvPr/>
          </p:nvSpPr>
          <p:spPr>
            <a:xfrm rot="5400000">
              <a:off x="7092777" y="4272546"/>
              <a:ext cx="2157559" cy="1192489"/>
            </a:xfrm>
            <a:prstGeom prst="rect">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91FBDC44-6217-314F-8958-9A058BE81E68}"/>
              </a:ext>
            </a:extLst>
          </p:cNvPr>
          <p:cNvGrpSpPr/>
          <p:nvPr/>
        </p:nvGrpSpPr>
        <p:grpSpPr>
          <a:xfrm>
            <a:off x="8924426" y="3790013"/>
            <a:ext cx="1192491" cy="2157560"/>
            <a:chOff x="8940928" y="3790013"/>
            <a:chExt cx="1192491" cy="2157560"/>
          </a:xfrm>
        </p:grpSpPr>
        <p:pic>
          <p:nvPicPr>
            <p:cNvPr id="60" name="Picture 59" descr="A picture containing invertebrate, mollusk, snail&#10;&#10;Description automatically generated">
              <a:extLst>
                <a:ext uri="{FF2B5EF4-FFF2-40B4-BE49-F238E27FC236}">
                  <a16:creationId xmlns:a16="http://schemas.microsoft.com/office/drawing/2014/main" id="{123ACCA3-D8E8-DC41-B7FD-7BBB273EC80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012716" y="4269669"/>
              <a:ext cx="1048913" cy="599118"/>
            </a:xfrm>
            <a:prstGeom prst="rect">
              <a:avLst/>
            </a:prstGeom>
          </p:spPr>
        </p:pic>
        <p:sp>
          <p:nvSpPr>
            <p:cNvPr id="28" name="Subtitle 2">
              <a:extLst>
                <a:ext uri="{FF2B5EF4-FFF2-40B4-BE49-F238E27FC236}">
                  <a16:creationId xmlns:a16="http://schemas.microsoft.com/office/drawing/2014/main" id="{5C1055B2-C844-624D-A547-060D826FD7D3}"/>
                </a:ext>
              </a:extLst>
            </p:cNvPr>
            <p:cNvSpPr txBox="1">
              <a:spLocks/>
            </p:cNvSpPr>
            <p:nvPr/>
          </p:nvSpPr>
          <p:spPr>
            <a:xfrm>
              <a:off x="8940929" y="3883897"/>
              <a:ext cx="1192490" cy="4774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err="1">
                  <a:solidFill>
                    <a:srgbClr val="63666A"/>
                  </a:solidFill>
                  <a:cs typeface="Calibri"/>
                </a:rPr>
                <a:t>Mollusc</a:t>
              </a:r>
              <a:br>
                <a:rPr lang="en-US" sz="1200" b="1" dirty="0">
                  <a:solidFill>
                    <a:srgbClr val="63666A"/>
                  </a:solidFill>
                  <a:cs typeface="Calibri"/>
                </a:rPr>
              </a:br>
              <a:r>
                <a:rPr lang="en-US" sz="800" b="1" dirty="0">
                  <a:solidFill>
                    <a:srgbClr val="63666A"/>
                  </a:solidFill>
                  <a:cs typeface="Calibri"/>
                </a:rPr>
                <a:t>Soft bodied</a:t>
              </a:r>
              <a:endParaRPr lang="en-US" sz="800" dirty="0">
                <a:cs typeface="Calibri"/>
              </a:endParaRPr>
            </a:p>
          </p:txBody>
        </p:sp>
        <p:sp>
          <p:nvSpPr>
            <p:cNvPr id="29" name="Subtitle 2">
              <a:extLst>
                <a:ext uri="{FF2B5EF4-FFF2-40B4-BE49-F238E27FC236}">
                  <a16:creationId xmlns:a16="http://schemas.microsoft.com/office/drawing/2014/main" id="{17CB263F-FCDD-6649-A77B-CD6226496868}"/>
                </a:ext>
              </a:extLst>
            </p:cNvPr>
            <p:cNvSpPr txBox="1">
              <a:spLocks/>
            </p:cNvSpPr>
            <p:nvPr/>
          </p:nvSpPr>
          <p:spPr>
            <a:xfrm>
              <a:off x="8940928" y="4935114"/>
              <a:ext cx="1192491" cy="85226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488" indent="-90488">
                <a:lnSpc>
                  <a:spcPct val="100000"/>
                </a:lnSpc>
                <a:spcBef>
                  <a:spcPts val="500"/>
                </a:spcBef>
                <a:buClr>
                  <a:srgbClr val="996017"/>
                </a:buClr>
              </a:pPr>
              <a:r>
                <a:rPr lang="en-US" sz="800" dirty="0">
                  <a:solidFill>
                    <a:srgbClr val="63666A"/>
                  </a:solidFill>
                  <a:cs typeface="Calibri"/>
                </a:rPr>
                <a:t>Soft bodied with external or internal shells</a:t>
              </a:r>
            </a:p>
            <a:p>
              <a:pPr marL="90488" indent="-90488">
                <a:lnSpc>
                  <a:spcPct val="100000"/>
                </a:lnSpc>
                <a:spcBef>
                  <a:spcPts val="500"/>
                </a:spcBef>
                <a:buClr>
                  <a:srgbClr val="996017"/>
                </a:buClr>
              </a:pPr>
              <a:r>
                <a:rPr lang="en-US" sz="800" dirty="0">
                  <a:solidFill>
                    <a:srgbClr val="63666A"/>
                  </a:solidFill>
                  <a:cs typeface="Calibri"/>
                </a:rPr>
                <a:t>Have a foot or tentacles</a:t>
              </a:r>
            </a:p>
            <a:p>
              <a:pPr marL="90488" indent="-90488">
                <a:lnSpc>
                  <a:spcPct val="100000"/>
                </a:lnSpc>
                <a:spcBef>
                  <a:spcPts val="500"/>
                </a:spcBef>
                <a:buClr>
                  <a:srgbClr val="996017"/>
                </a:buClr>
              </a:pPr>
              <a:r>
                <a:rPr lang="en-US" sz="800" dirty="0">
                  <a:solidFill>
                    <a:srgbClr val="63666A"/>
                  </a:solidFill>
                  <a:cs typeface="Calibri"/>
                </a:rPr>
                <a:t>Most have shells</a:t>
              </a:r>
              <a:endParaRPr lang="en-US" sz="800" dirty="0">
                <a:cs typeface="Calibri"/>
              </a:endParaRPr>
            </a:p>
          </p:txBody>
        </p:sp>
        <p:sp>
          <p:nvSpPr>
            <p:cNvPr id="44" name="Rectangle 43">
              <a:extLst>
                <a:ext uri="{FF2B5EF4-FFF2-40B4-BE49-F238E27FC236}">
                  <a16:creationId xmlns:a16="http://schemas.microsoft.com/office/drawing/2014/main" id="{10BFEE78-A0BB-1E4E-8D6E-6AF39073C1EA}"/>
                </a:ext>
              </a:extLst>
            </p:cNvPr>
            <p:cNvSpPr/>
            <p:nvPr/>
          </p:nvSpPr>
          <p:spPr>
            <a:xfrm rot="5400000">
              <a:off x="8458394" y="4272548"/>
              <a:ext cx="2157560" cy="1192489"/>
            </a:xfrm>
            <a:prstGeom prst="rect">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70" name="Straight Arrow Connector 69">
            <a:extLst>
              <a:ext uri="{FF2B5EF4-FFF2-40B4-BE49-F238E27FC236}">
                <a16:creationId xmlns:a16="http://schemas.microsoft.com/office/drawing/2014/main" id="{07096C8B-0069-A341-B33D-A90C1CB0EEC4}"/>
              </a:ext>
            </a:extLst>
          </p:cNvPr>
          <p:cNvCxnSpPr>
            <a:cxnSpLocks/>
          </p:cNvCxnSpPr>
          <p:nvPr/>
        </p:nvCxnSpPr>
        <p:spPr>
          <a:xfrm>
            <a:off x="8170691" y="2977464"/>
            <a:ext cx="0" cy="763152"/>
          </a:xfrm>
          <a:prstGeom prst="straightConnector1">
            <a:avLst/>
          </a:prstGeom>
          <a:ln w="50800">
            <a:solidFill>
              <a:srgbClr val="996017"/>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6017A5F8-DCD5-B74A-98E7-A158D1439908}"/>
              </a:ext>
            </a:extLst>
          </p:cNvPr>
          <p:cNvCxnSpPr>
            <a:cxnSpLocks/>
          </p:cNvCxnSpPr>
          <p:nvPr/>
        </p:nvCxnSpPr>
        <p:spPr>
          <a:xfrm flipH="1">
            <a:off x="9525143" y="2784475"/>
            <a:ext cx="10793" cy="956141"/>
          </a:xfrm>
          <a:prstGeom prst="straightConnector1">
            <a:avLst/>
          </a:prstGeom>
          <a:ln w="50800">
            <a:solidFill>
              <a:srgbClr val="996017"/>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98C7751C-FFB3-8640-8378-96F06A8C575C}"/>
              </a:ext>
            </a:extLst>
          </p:cNvPr>
          <p:cNvCxnSpPr>
            <a:cxnSpLocks/>
          </p:cNvCxnSpPr>
          <p:nvPr/>
        </p:nvCxnSpPr>
        <p:spPr>
          <a:xfrm>
            <a:off x="10883220" y="2600661"/>
            <a:ext cx="0" cy="1139955"/>
          </a:xfrm>
          <a:prstGeom prst="straightConnector1">
            <a:avLst/>
          </a:prstGeom>
          <a:ln w="50800">
            <a:solidFill>
              <a:srgbClr val="996017"/>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E57D5E4A-C67B-0049-B976-D6C35CB327D0}"/>
              </a:ext>
            </a:extLst>
          </p:cNvPr>
          <p:cNvCxnSpPr>
            <a:cxnSpLocks/>
          </p:cNvCxnSpPr>
          <p:nvPr/>
        </p:nvCxnSpPr>
        <p:spPr>
          <a:xfrm>
            <a:off x="4035975" y="2977464"/>
            <a:ext cx="0" cy="763153"/>
          </a:xfrm>
          <a:prstGeom prst="straightConnector1">
            <a:avLst/>
          </a:prstGeom>
          <a:ln w="50800">
            <a:solidFill>
              <a:srgbClr val="996017"/>
            </a:solidFill>
            <a:tailEnd type="triangle"/>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7223DE65-E4DF-6B47-9D62-5D8BCEE50766}"/>
              </a:ext>
            </a:extLst>
          </p:cNvPr>
          <p:cNvGrpSpPr/>
          <p:nvPr/>
        </p:nvGrpSpPr>
        <p:grpSpPr>
          <a:xfrm>
            <a:off x="6181961" y="3790011"/>
            <a:ext cx="1192490" cy="2157560"/>
            <a:chOff x="6227969" y="3790011"/>
            <a:chExt cx="1192490" cy="2157560"/>
          </a:xfrm>
        </p:grpSpPr>
        <p:sp>
          <p:nvSpPr>
            <p:cNvPr id="19" name="Subtitle 2">
              <a:extLst>
                <a:ext uri="{FF2B5EF4-FFF2-40B4-BE49-F238E27FC236}">
                  <a16:creationId xmlns:a16="http://schemas.microsoft.com/office/drawing/2014/main" id="{B4B06931-4B7D-954D-B88A-125906586656}"/>
                </a:ext>
              </a:extLst>
            </p:cNvPr>
            <p:cNvSpPr txBox="1">
              <a:spLocks/>
            </p:cNvSpPr>
            <p:nvPr/>
          </p:nvSpPr>
          <p:spPr>
            <a:xfrm>
              <a:off x="6227969" y="3883896"/>
              <a:ext cx="1192490" cy="47744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Cnidarian</a:t>
              </a:r>
              <a:br>
                <a:rPr lang="en-US" sz="1200" b="1" dirty="0">
                  <a:solidFill>
                    <a:srgbClr val="63666A"/>
                  </a:solidFill>
                  <a:cs typeface="Calibri"/>
                </a:rPr>
              </a:br>
              <a:r>
                <a:rPr lang="en-US" sz="800" dirty="0">
                  <a:solidFill>
                    <a:srgbClr val="63666A"/>
                  </a:solidFill>
                  <a:cs typeface="Calibri"/>
                </a:rPr>
                <a:t>Stinging cells</a:t>
              </a:r>
              <a:endParaRPr lang="en-US" sz="800" dirty="0">
                <a:cs typeface="Calibri"/>
              </a:endParaRPr>
            </a:p>
          </p:txBody>
        </p:sp>
        <p:sp>
          <p:nvSpPr>
            <p:cNvPr id="20" name="Subtitle 2">
              <a:extLst>
                <a:ext uri="{FF2B5EF4-FFF2-40B4-BE49-F238E27FC236}">
                  <a16:creationId xmlns:a16="http://schemas.microsoft.com/office/drawing/2014/main" id="{1DB6BB4D-F266-3E4C-88F6-2D187574E14E}"/>
                </a:ext>
              </a:extLst>
            </p:cNvPr>
            <p:cNvSpPr txBox="1">
              <a:spLocks/>
            </p:cNvSpPr>
            <p:nvPr/>
          </p:nvSpPr>
          <p:spPr>
            <a:xfrm>
              <a:off x="6227969" y="4935113"/>
              <a:ext cx="1178745" cy="85226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488" indent="-90488">
                <a:lnSpc>
                  <a:spcPct val="100000"/>
                </a:lnSpc>
                <a:spcBef>
                  <a:spcPts val="500"/>
                </a:spcBef>
                <a:buClr>
                  <a:srgbClr val="996017"/>
                </a:buClr>
              </a:pPr>
              <a:r>
                <a:rPr lang="en-US" sz="800" dirty="0">
                  <a:solidFill>
                    <a:srgbClr val="63666A"/>
                  </a:solidFill>
                  <a:cs typeface="Calibri"/>
                </a:rPr>
                <a:t>Tentacles with stinging cells</a:t>
              </a:r>
            </a:p>
            <a:p>
              <a:pPr marL="90488" indent="-90488">
                <a:lnSpc>
                  <a:spcPct val="100000"/>
                </a:lnSpc>
                <a:spcBef>
                  <a:spcPts val="500"/>
                </a:spcBef>
                <a:buClr>
                  <a:srgbClr val="996017"/>
                </a:buClr>
              </a:pPr>
              <a:r>
                <a:rPr lang="en-US" sz="800" dirty="0">
                  <a:solidFill>
                    <a:srgbClr val="63666A"/>
                  </a:solidFill>
                  <a:cs typeface="Calibri"/>
                </a:rPr>
                <a:t>One body</a:t>
              </a:r>
            </a:p>
            <a:p>
              <a:pPr marL="90488" indent="-90488">
                <a:lnSpc>
                  <a:spcPct val="100000"/>
                </a:lnSpc>
                <a:spcBef>
                  <a:spcPts val="500"/>
                </a:spcBef>
                <a:buClr>
                  <a:srgbClr val="996017"/>
                </a:buClr>
              </a:pPr>
              <a:r>
                <a:rPr lang="en-US" sz="800" dirty="0">
                  <a:solidFill>
                    <a:srgbClr val="63666A"/>
                  </a:solidFill>
                  <a:cs typeface="Calibri"/>
                </a:rPr>
                <a:t>Live in water</a:t>
              </a:r>
              <a:endParaRPr lang="en-US" sz="800" dirty="0">
                <a:cs typeface="Calibri"/>
              </a:endParaRPr>
            </a:p>
          </p:txBody>
        </p:sp>
        <p:sp>
          <p:nvSpPr>
            <p:cNvPr id="42" name="Rectangle 41">
              <a:extLst>
                <a:ext uri="{FF2B5EF4-FFF2-40B4-BE49-F238E27FC236}">
                  <a16:creationId xmlns:a16="http://schemas.microsoft.com/office/drawing/2014/main" id="{DA21864C-9437-094F-B1BF-41AD155EA3B5}"/>
                </a:ext>
              </a:extLst>
            </p:cNvPr>
            <p:cNvSpPr/>
            <p:nvPr/>
          </p:nvSpPr>
          <p:spPr>
            <a:xfrm rot="5400000">
              <a:off x="5745435" y="4272546"/>
              <a:ext cx="2157560" cy="1192489"/>
            </a:xfrm>
            <a:prstGeom prst="rect">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tack&#10;&#10;Description automatically generated">
              <a:extLst>
                <a:ext uri="{FF2B5EF4-FFF2-40B4-BE49-F238E27FC236}">
                  <a16:creationId xmlns:a16="http://schemas.microsoft.com/office/drawing/2014/main" id="{9089A1CD-9C5F-524B-9D59-132D04D302AD}"/>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369117" y="4305072"/>
              <a:ext cx="889102" cy="626631"/>
            </a:xfrm>
            <a:prstGeom prst="rect">
              <a:avLst/>
            </a:prstGeom>
          </p:spPr>
        </p:pic>
      </p:grpSp>
      <p:sp>
        <p:nvSpPr>
          <p:cNvPr id="45" name="TextBox 44">
            <a:extLst>
              <a:ext uri="{FF2B5EF4-FFF2-40B4-BE49-F238E27FC236}">
                <a16:creationId xmlns:a16="http://schemas.microsoft.com/office/drawing/2014/main" id="{22073D2C-D251-EA4E-8732-8A3BAFB6EE10}"/>
              </a:ext>
            </a:extLst>
          </p:cNvPr>
          <p:cNvSpPr txBox="1"/>
          <p:nvPr/>
        </p:nvSpPr>
        <p:spPr>
          <a:xfrm>
            <a:off x="0" y="1925420"/>
            <a:ext cx="12192000" cy="384721"/>
          </a:xfrm>
          <a:prstGeom prst="rect">
            <a:avLst/>
          </a:prstGeom>
          <a:noFill/>
        </p:spPr>
        <p:txBody>
          <a:bodyPr wrap="square">
            <a:noAutofit/>
          </a:bodyPr>
          <a:lstStyle/>
          <a:p>
            <a:pPr algn="ctr"/>
            <a:r>
              <a:rPr lang="en-GB" u="none" strike="noStrike" dirty="0">
                <a:solidFill>
                  <a:srgbClr val="63666A"/>
                </a:solidFill>
                <a:effectLst/>
                <a:latin typeface="Arial" panose="020B0604020202020204" pitchFamily="34" charset="0"/>
                <a:cs typeface="Arial" panose="020B0604020202020204" pitchFamily="34" charset="0"/>
              </a:rPr>
              <a:t>Which group do you think corals belong to?</a:t>
            </a:r>
            <a:endParaRPr lang="en-US" dirty="0">
              <a:solidFill>
                <a:srgbClr val="63666A"/>
              </a:solidFill>
              <a:latin typeface="Arial" panose="020B060402020202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id="{B396B99A-745B-3E47-B7BF-84D8C78BF281}"/>
              </a:ext>
            </a:extLst>
          </p:cNvPr>
          <p:cNvGrpSpPr/>
          <p:nvPr/>
        </p:nvGrpSpPr>
        <p:grpSpPr>
          <a:xfrm>
            <a:off x="2068268" y="3790009"/>
            <a:ext cx="1192489" cy="2157560"/>
            <a:chOff x="2070508" y="3790009"/>
            <a:chExt cx="1192489" cy="2157560"/>
          </a:xfrm>
        </p:grpSpPr>
        <p:sp>
          <p:nvSpPr>
            <p:cNvPr id="48" name="Subtitle 2">
              <a:extLst>
                <a:ext uri="{FF2B5EF4-FFF2-40B4-BE49-F238E27FC236}">
                  <a16:creationId xmlns:a16="http://schemas.microsoft.com/office/drawing/2014/main" id="{E855C08F-2683-CB42-8A11-BD57E7630083}"/>
                </a:ext>
              </a:extLst>
            </p:cNvPr>
            <p:cNvSpPr txBox="1">
              <a:spLocks/>
            </p:cNvSpPr>
            <p:nvPr/>
          </p:nvSpPr>
          <p:spPr>
            <a:xfrm>
              <a:off x="2070508" y="3883896"/>
              <a:ext cx="1175593" cy="47744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Flatworms</a:t>
              </a:r>
              <a:endParaRPr lang="en-US" sz="800" dirty="0">
                <a:cs typeface="Calibri"/>
              </a:endParaRPr>
            </a:p>
          </p:txBody>
        </p:sp>
        <p:sp>
          <p:nvSpPr>
            <p:cNvPr id="51" name="Rectangle 50">
              <a:extLst>
                <a:ext uri="{FF2B5EF4-FFF2-40B4-BE49-F238E27FC236}">
                  <a16:creationId xmlns:a16="http://schemas.microsoft.com/office/drawing/2014/main" id="{5D397971-0E9B-EC44-A1C2-1DEF635CD525}"/>
                </a:ext>
              </a:extLst>
            </p:cNvPr>
            <p:cNvSpPr/>
            <p:nvPr/>
          </p:nvSpPr>
          <p:spPr>
            <a:xfrm rot="5400000">
              <a:off x="1587973" y="4272544"/>
              <a:ext cx="2157560" cy="1192489"/>
            </a:xfrm>
            <a:prstGeom prst="rect">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2" name="Straight Arrow Connector 51">
            <a:extLst>
              <a:ext uri="{FF2B5EF4-FFF2-40B4-BE49-F238E27FC236}">
                <a16:creationId xmlns:a16="http://schemas.microsoft.com/office/drawing/2014/main" id="{EA9D3F5E-BABC-EB48-99A9-CE61113352BD}"/>
              </a:ext>
            </a:extLst>
          </p:cNvPr>
          <p:cNvCxnSpPr>
            <a:cxnSpLocks/>
          </p:cNvCxnSpPr>
          <p:nvPr/>
        </p:nvCxnSpPr>
        <p:spPr>
          <a:xfrm>
            <a:off x="2670357" y="2784475"/>
            <a:ext cx="0" cy="956142"/>
          </a:xfrm>
          <a:prstGeom prst="straightConnector1">
            <a:avLst/>
          </a:prstGeom>
          <a:ln w="50800">
            <a:solidFill>
              <a:srgbClr val="996017"/>
            </a:solidFill>
            <a:tailEnd type="triangle"/>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5061076D-1FC3-3743-97DC-0D5B31761E4A}"/>
              </a:ext>
            </a:extLst>
          </p:cNvPr>
          <p:cNvGrpSpPr/>
          <p:nvPr/>
        </p:nvGrpSpPr>
        <p:grpSpPr>
          <a:xfrm>
            <a:off x="697037" y="3790009"/>
            <a:ext cx="1192489" cy="2157560"/>
            <a:chOff x="697037" y="3790009"/>
            <a:chExt cx="1192489" cy="2157560"/>
          </a:xfrm>
        </p:grpSpPr>
        <p:sp>
          <p:nvSpPr>
            <p:cNvPr id="54" name="Subtitle 2">
              <a:extLst>
                <a:ext uri="{FF2B5EF4-FFF2-40B4-BE49-F238E27FC236}">
                  <a16:creationId xmlns:a16="http://schemas.microsoft.com/office/drawing/2014/main" id="{A345B881-BB3B-C848-A8F5-FB2FF050B92F}"/>
                </a:ext>
              </a:extLst>
            </p:cNvPr>
            <p:cNvSpPr txBox="1">
              <a:spLocks/>
            </p:cNvSpPr>
            <p:nvPr/>
          </p:nvSpPr>
          <p:spPr>
            <a:xfrm>
              <a:off x="697037" y="3883896"/>
              <a:ext cx="1175593" cy="47744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Protozoa</a:t>
              </a:r>
              <a:endParaRPr lang="en-US" sz="800" dirty="0">
                <a:cs typeface="Calibri"/>
              </a:endParaRPr>
            </a:p>
          </p:txBody>
        </p:sp>
        <p:sp>
          <p:nvSpPr>
            <p:cNvPr id="57" name="Rectangle 56">
              <a:extLst>
                <a:ext uri="{FF2B5EF4-FFF2-40B4-BE49-F238E27FC236}">
                  <a16:creationId xmlns:a16="http://schemas.microsoft.com/office/drawing/2014/main" id="{3BFE0DC5-A9FB-0440-A039-9B56417D60C4}"/>
                </a:ext>
              </a:extLst>
            </p:cNvPr>
            <p:cNvSpPr/>
            <p:nvPr/>
          </p:nvSpPr>
          <p:spPr>
            <a:xfrm rot="5400000">
              <a:off x="214502" y="4272544"/>
              <a:ext cx="2157560" cy="1192489"/>
            </a:xfrm>
            <a:prstGeom prst="rect">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9" name="Straight Arrow Connector 58">
            <a:extLst>
              <a:ext uri="{FF2B5EF4-FFF2-40B4-BE49-F238E27FC236}">
                <a16:creationId xmlns:a16="http://schemas.microsoft.com/office/drawing/2014/main" id="{B80F8C7C-0658-9B47-9032-9312B671D496}"/>
              </a:ext>
            </a:extLst>
          </p:cNvPr>
          <p:cNvCxnSpPr>
            <a:cxnSpLocks/>
          </p:cNvCxnSpPr>
          <p:nvPr/>
        </p:nvCxnSpPr>
        <p:spPr>
          <a:xfrm>
            <a:off x="1296886" y="2600661"/>
            <a:ext cx="0" cy="1139956"/>
          </a:xfrm>
          <a:prstGeom prst="straightConnector1">
            <a:avLst/>
          </a:prstGeom>
          <a:ln w="50800">
            <a:solidFill>
              <a:srgbClr val="996017"/>
            </a:solidFill>
            <a:tailEnd type="triangle"/>
          </a:ln>
        </p:spPr>
        <p:style>
          <a:lnRef idx="1">
            <a:schemeClr val="accent1"/>
          </a:lnRef>
          <a:fillRef idx="0">
            <a:schemeClr val="accent1"/>
          </a:fillRef>
          <a:effectRef idx="0">
            <a:schemeClr val="accent1"/>
          </a:effectRef>
          <a:fontRef idx="minor">
            <a:schemeClr val="tx1"/>
          </a:fontRef>
        </p:style>
      </p:cxnSp>
      <p:sp>
        <p:nvSpPr>
          <p:cNvPr id="91" name="Subtitle 2">
            <a:extLst>
              <a:ext uri="{FF2B5EF4-FFF2-40B4-BE49-F238E27FC236}">
                <a16:creationId xmlns:a16="http://schemas.microsoft.com/office/drawing/2014/main" id="{721F6AA6-1651-2944-8558-D2AEBB95B2F8}"/>
              </a:ext>
            </a:extLst>
          </p:cNvPr>
          <p:cNvSpPr txBox="1">
            <a:spLocks/>
          </p:cNvSpPr>
          <p:nvPr/>
        </p:nvSpPr>
        <p:spPr>
          <a:xfrm>
            <a:off x="2142388" y="4931703"/>
            <a:ext cx="934776" cy="59910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3663" indent="-93663">
              <a:lnSpc>
                <a:spcPct val="100000"/>
              </a:lnSpc>
              <a:spcBef>
                <a:spcPts val="500"/>
              </a:spcBef>
              <a:buClr>
                <a:srgbClr val="996017"/>
              </a:buClr>
            </a:pPr>
            <a:r>
              <a:rPr lang="en-US" sz="800" dirty="0">
                <a:solidFill>
                  <a:srgbClr val="63666A"/>
                </a:solidFill>
                <a:cs typeface="Calibri"/>
              </a:rPr>
              <a:t>Simple and soft bodied. (Tape Worm)</a:t>
            </a:r>
            <a:endParaRPr lang="en-US" sz="800" dirty="0">
              <a:cs typeface="Calibri"/>
            </a:endParaRPr>
          </a:p>
        </p:txBody>
      </p:sp>
      <p:sp>
        <p:nvSpPr>
          <p:cNvPr id="93" name="Subtitle 2">
            <a:extLst>
              <a:ext uri="{FF2B5EF4-FFF2-40B4-BE49-F238E27FC236}">
                <a16:creationId xmlns:a16="http://schemas.microsoft.com/office/drawing/2014/main" id="{4E88D226-61DF-9A4B-85B4-737603B1E325}"/>
              </a:ext>
            </a:extLst>
          </p:cNvPr>
          <p:cNvSpPr txBox="1">
            <a:spLocks/>
          </p:cNvSpPr>
          <p:nvPr/>
        </p:nvSpPr>
        <p:spPr>
          <a:xfrm>
            <a:off x="769460" y="4931703"/>
            <a:ext cx="780467" cy="59910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3663" indent="-93663">
              <a:lnSpc>
                <a:spcPct val="100000"/>
              </a:lnSpc>
              <a:spcBef>
                <a:spcPts val="500"/>
              </a:spcBef>
              <a:buClr>
                <a:srgbClr val="996017"/>
              </a:buClr>
            </a:pPr>
            <a:r>
              <a:rPr lang="en-US" sz="800" dirty="0">
                <a:solidFill>
                  <a:srgbClr val="63666A"/>
                </a:solidFill>
                <a:cs typeface="Calibri"/>
              </a:rPr>
              <a:t>Single cell organisms</a:t>
            </a:r>
            <a:endParaRPr lang="en-US" sz="800" dirty="0">
              <a:cs typeface="Calibri"/>
            </a:endParaRPr>
          </a:p>
        </p:txBody>
      </p:sp>
      <p:pic>
        <p:nvPicPr>
          <p:cNvPr id="94" name="Picture 93" descr="A close-up of a pickle&#10;&#10;Description automatically generated with low confidence">
            <a:extLst>
              <a:ext uri="{FF2B5EF4-FFF2-40B4-BE49-F238E27FC236}">
                <a16:creationId xmlns:a16="http://schemas.microsoft.com/office/drawing/2014/main" id="{09D94A7F-791F-7145-BAFB-E371799F01F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275266" y="4258441"/>
            <a:ext cx="747861" cy="550579"/>
          </a:xfrm>
          <a:prstGeom prst="rect">
            <a:avLst/>
          </a:prstGeom>
        </p:spPr>
      </p:pic>
      <p:pic>
        <p:nvPicPr>
          <p:cNvPr id="95" name="Picture 94" descr="Icon&#10;&#10;Description automatically generated with low confidence">
            <a:extLst>
              <a:ext uri="{FF2B5EF4-FFF2-40B4-BE49-F238E27FC236}">
                <a16:creationId xmlns:a16="http://schemas.microsoft.com/office/drawing/2014/main" id="{0549DF08-90D2-6A47-8760-6F6490ADCCDA}"/>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70010" y="4148721"/>
            <a:ext cx="601747" cy="613016"/>
          </a:xfrm>
          <a:prstGeom prst="rect">
            <a:avLst/>
          </a:prstGeom>
        </p:spPr>
      </p:pic>
    </p:spTree>
    <p:extLst>
      <p:ext uri="{BB962C8B-B14F-4D97-AF65-F5344CB8AC3E}">
        <p14:creationId xmlns:p14="http://schemas.microsoft.com/office/powerpoint/2010/main" val="749111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repeatCount="3000" fill="hold" nodeType="clickEffect">
                                  <p:stCondLst>
                                    <p:cond delay="0"/>
                                  </p:stCondLst>
                                  <p:childTnLst>
                                    <p:animEffect transition="out" filter="fade">
                                      <p:cBhvr>
                                        <p:cTn id="10" dur="500" tmFilter="0, 0; .2, .5; .8, .5; 1, 0"/>
                                        <p:tgtEl>
                                          <p:spTgt spid="22"/>
                                        </p:tgtEl>
                                      </p:cBhvr>
                                    </p:animEffect>
                                    <p:animScale>
                                      <p:cBhvr>
                                        <p:cTn id="11" dur="25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ubtitle 2">
            <a:extLst>
              <a:ext uri="{FF2B5EF4-FFF2-40B4-BE49-F238E27FC236}">
                <a16:creationId xmlns:a16="http://schemas.microsoft.com/office/drawing/2014/main" id="{A06723C9-FBC9-5049-AB30-E8C5891D787F}"/>
              </a:ext>
            </a:extLst>
          </p:cNvPr>
          <p:cNvSpPr txBox="1">
            <a:spLocks/>
          </p:cNvSpPr>
          <p:nvPr/>
        </p:nvSpPr>
        <p:spPr>
          <a:xfrm>
            <a:off x="7189837" y="1618181"/>
            <a:ext cx="4091077" cy="380920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US" sz="1800" b="1" dirty="0">
                <a:solidFill>
                  <a:srgbClr val="63666A"/>
                </a:solidFill>
              </a:rPr>
              <a:t>A Coral </a:t>
            </a:r>
            <a:r>
              <a:rPr lang="en-US" sz="1800" dirty="0">
                <a:solidFill>
                  <a:srgbClr val="63666A"/>
                </a:solidFill>
              </a:rPr>
              <a:t>is a </a:t>
            </a:r>
            <a:r>
              <a:rPr lang="en-US" sz="1800" b="1" dirty="0">
                <a:solidFill>
                  <a:srgbClr val="63666A"/>
                </a:solidFill>
              </a:rPr>
              <a:t>cnidarian</a:t>
            </a:r>
            <a:r>
              <a:rPr lang="en-US" sz="1800" dirty="0">
                <a:solidFill>
                  <a:srgbClr val="63666A"/>
                </a:solidFill>
              </a:rPr>
              <a:t>.</a:t>
            </a:r>
          </a:p>
          <a:p>
            <a:pPr marL="0" indent="0">
              <a:lnSpc>
                <a:spcPct val="100000"/>
              </a:lnSpc>
              <a:buNone/>
            </a:pPr>
            <a:r>
              <a:rPr lang="en-US" sz="1800" b="1" dirty="0">
                <a:solidFill>
                  <a:srgbClr val="63666A"/>
                </a:solidFill>
              </a:rPr>
              <a:t>We know this because it:</a:t>
            </a:r>
          </a:p>
          <a:p>
            <a:pPr>
              <a:lnSpc>
                <a:spcPct val="100000"/>
              </a:lnSpc>
              <a:buClr>
                <a:srgbClr val="996017"/>
              </a:buClr>
            </a:pPr>
            <a:r>
              <a:rPr lang="en-US" sz="1800" dirty="0">
                <a:solidFill>
                  <a:srgbClr val="63666A"/>
                </a:solidFill>
              </a:rPr>
              <a:t>Lives in (mostly marine) water</a:t>
            </a:r>
          </a:p>
          <a:p>
            <a:pPr>
              <a:lnSpc>
                <a:spcPct val="100000"/>
              </a:lnSpc>
              <a:buClr>
                <a:srgbClr val="996017"/>
              </a:buClr>
            </a:pPr>
            <a:r>
              <a:rPr lang="en-US" sz="1800" dirty="0">
                <a:solidFill>
                  <a:srgbClr val="63666A"/>
                </a:solidFill>
              </a:rPr>
              <a:t>Has tentacles with stinging cells</a:t>
            </a:r>
          </a:p>
          <a:p>
            <a:pPr>
              <a:lnSpc>
                <a:spcPct val="100000"/>
              </a:lnSpc>
              <a:buClr>
                <a:srgbClr val="996017"/>
              </a:buClr>
            </a:pPr>
            <a:r>
              <a:rPr lang="en-US" sz="1800" dirty="0">
                <a:solidFill>
                  <a:srgbClr val="63666A"/>
                </a:solidFill>
              </a:rPr>
              <a:t>Has one body opening</a:t>
            </a:r>
          </a:p>
          <a:p>
            <a:pPr>
              <a:lnSpc>
                <a:spcPct val="100000"/>
              </a:lnSpc>
              <a:buClr>
                <a:srgbClr val="996017"/>
              </a:buClr>
            </a:pPr>
            <a:r>
              <a:rPr lang="en-US" sz="1800" dirty="0">
                <a:solidFill>
                  <a:srgbClr val="63666A"/>
                </a:solidFill>
              </a:rPr>
              <a:t>Most have radial symmetry</a:t>
            </a:r>
          </a:p>
          <a:p>
            <a:pPr>
              <a:lnSpc>
                <a:spcPct val="100000"/>
              </a:lnSpc>
              <a:buClr>
                <a:srgbClr val="996017"/>
              </a:buClr>
            </a:pPr>
            <a:r>
              <a:rPr lang="en-US" sz="1800" dirty="0">
                <a:solidFill>
                  <a:srgbClr val="63666A"/>
                </a:solidFill>
              </a:rPr>
              <a:t>Most have both sexual and asexual reproduction stages in their reproduction cycle.</a:t>
            </a:r>
            <a:endParaRPr lang="en-US" sz="2000" dirty="0">
              <a:cs typeface="Calibri"/>
            </a:endParaRPr>
          </a:p>
        </p:txBody>
      </p:sp>
      <p:pic>
        <p:nvPicPr>
          <p:cNvPr id="4" name="Picture 3" descr="A close up of a sea anemone&#10;&#10;Description automatically generated with medium confidence">
            <a:extLst>
              <a:ext uri="{FF2B5EF4-FFF2-40B4-BE49-F238E27FC236}">
                <a16:creationId xmlns:a16="http://schemas.microsoft.com/office/drawing/2014/main" id="{DAB3EAD4-985A-8A42-8928-018486F7551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64838" y="455666"/>
            <a:ext cx="5955012" cy="5950214"/>
          </a:xfrm>
          <a:prstGeom prst="rect">
            <a:avLst/>
          </a:prstGeom>
        </p:spPr>
      </p:pic>
    </p:spTree>
    <p:extLst>
      <p:ext uri="{BB962C8B-B14F-4D97-AF65-F5344CB8AC3E}">
        <p14:creationId xmlns:p14="http://schemas.microsoft.com/office/powerpoint/2010/main" val="28038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ray, fish, wave&#10;&#10;Description automatically generated">
            <a:extLst>
              <a:ext uri="{FF2B5EF4-FFF2-40B4-BE49-F238E27FC236}">
                <a16:creationId xmlns:a16="http://schemas.microsoft.com/office/drawing/2014/main" id="{CF633526-1C6B-2B46-B18B-731C413C1B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93481" y="3607670"/>
            <a:ext cx="2452060" cy="2452060"/>
          </a:xfrm>
          <a:prstGeom prst="ellipse">
            <a:avLst/>
          </a:prstGeom>
        </p:spPr>
      </p:pic>
      <p:sp>
        <p:nvSpPr>
          <p:cNvPr id="45" name="Subtitle 2">
            <a:extLst>
              <a:ext uri="{FF2B5EF4-FFF2-40B4-BE49-F238E27FC236}">
                <a16:creationId xmlns:a16="http://schemas.microsoft.com/office/drawing/2014/main" id="{A06723C9-FBC9-5049-AB30-E8C5891D787F}"/>
              </a:ext>
            </a:extLst>
          </p:cNvPr>
          <p:cNvSpPr txBox="1">
            <a:spLocks/>
          </p:cNvSpPr>
          <p:nvPr/>
        </p:nvSpPr>
        <p:spPr>
          <a:xfrm>
            <a:off x="1564580" y="2464954"/>
            <a:ext cx="4091077" cy="314772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US" sz="1900" dirty="0">
                <a:solidFill>
                  <a:srgbClr val="63666A"/>
                </a:solidFill>
              </a:rPr>
              <a:t>Can you think of any other animals which are </a:t>
            </a:r>
            <a:r>
              <a:rPr lang="en-US" sz="1900" b="1" dirty="0">
                <a:solidFill>
                  <a:srgbClr val="63666A"/>
                </a:solidFill>
              </a:rPr>
              <a:t>“Cnidarians?”</a:t>
            </a:r>
          </a:p>
          <a:p>
            <a:pPr marL="0" indent="0">
              <a:lnSpc>
                <a:spcPct val="100000"/>
              </a:lnSpc>
              <a:spcBef>
                <a:spcPts val="1500"/>
              </a:spcBef>
              <a:buNone/>
            </a:pPr>
            <a:r>
              <a:rPr lang="en-US" sz="1900" dirty="0">
                <a:solidFill>
                  <a:srgbClr val="63666A"/>
                </a:solidFill>
              </a:rPr>
              <a:t>Did you get them all?</a:t>
            </a:r>
          </a:p>
          <a:p>
            <a:pPr marL="0" indent="0">
              <a:lnSpc>
                <a:spcPct val="100000"/>
              </a:lnSpc>
              <a:spcBef>
                <a:spcPts val="700"/>
              </a:spcBef>
              <a:buNone/>
            </a:pPr>
            <a:r>
              <a:rPr lang="en-US" sz="1900" b="1" dirty="0">
                <a:solidFill>
                  <a:srgbClr val="00ABCF"/>
                </a:solidFill>
              </a:rPr>
              <a:t>Jellyfish</a:t>
            </a:r>
          </a:p>
          <a:p>
            <a:pPr marL="0" indent="0">
              <a:lnSpc>
                <a:spcPct val="100000"/>
              </a:lnSpc>
              <a:spcBef>
                <a:spcPts val="500"/>
              </a:spcBef>
              <a:buNone/>
            </a:pPr>
            <a:r>
              <a:rPr lang="en-US" sz="1900" b="1" dirty="0">
                <a:solidFill>
                  <a:srgbClr val="00ABCF"/>
                </a:solidFill>
              </a:rPr>
              <a:t>Anemones </a:t>
            </a:r>
          </a:p>
          <a:p>
            <a:pPr marL="0" indent="0">
              <a:lnSpc>
                <a:spcPct val="100000"/>
              </a:lnSpc>
              <a:spcBef>
                <a:spcPts val="500"/>
              </a:spcBef>
              <a:buNone/>
            </a:pPr>
            <a:r>
              <a:rPr lang="en-US" sz="1900" b="1" dirty="0">
                <a:solidFill>
                  <a:srgbClr val="00ABCF"/>
                </a:solidFill>
              </a:rPr>
              <a:t>Hydrozoa</a:t>
            </a:r>
            <a:endParaRPr lang="en-US" sz="1900" dirty="0">
              <a:solidFill>
                <a:srgbClr val="63666A"/>
              </a:solidFill>
            </a:endParaRPr>
          </a:p>
          <a:p>
            <a:pPr marL="0" indent="0">
              <a:buNone/>
            </a:pPr>
            <a:endParaRPr lang="en-US" sz="2000" dirty="0">
              <a:cs typeface="Calibri"/>
            </a:endParaRPr>
          </a:p>
        </p:txBody>
      </p:sp>
      <p:pic>
        <p:nvPicPr>
          <p:cNvPr id="6" name="Picture 5" descr="A pink sea anemone&#10;&#10;Description automatically generated with low confidence">
            <a:extLst>
              <a:ext uri="{FF2B5EF4-FFF2-40B4-BE49-F238E27FC236}">
                <a16:creationId xmlns:a16="http://schemas.microsoft.com/office/drawing/2014/main" id="{9A1F7CC3-6F9E-E04A-933C-F4DACEFB62B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742867" y="2104981"/>
            <a:ext cx="2452059" cy="2452059"/>
          </a:xfrm>
          <a:prstGeom prst="ellipse">
            <a:avLst/>
          </a:prstGeom>
        </p:spPr>
      </p:pic>
      <p:pic>
        <p:nvPicPr>
          <p:cNvPr id="8" name="Picture 7" descr="A jellyfish in the water&#10;&#10;Description automatically generated">
            <a:extLst>
              <a:ext uri="{FF2B5EF4-FFF2-40B4-BE49-F238E27FC236}">
                <a16:creationId xmlns:a16="http://schemas.microsoft.com/office/drawing/2014/main" id="{33B40C31-5BB3-BB44-A682-AF23F66CEA5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174266" y="798270"/>
            <a:ext cx="2452060" cy="2452060"/>
          </a:xfrm>
          <a:prstGeom prst="ellipse">
            <a:avLst/>
          </a:prstGeom>
        </p:spPr>
      </p:pic>
    </p:spTree>
    <p:extLst>
      <p:ext uri="{BB962C8B-B14F-4D97-AF65-F5344CB8AC3E}">
        <p14:creationId xmlns:p14="http://schemas.microsoft.com/office/powerpoint/2010/main" val="2185427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xEl>
                                              <p:pRg st="2" end="2"/>
                                            </p:txEl>
                                          </p:spTgt>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5">
                                            <p:txEl>
                                              <p:pRg st="3" end="3"/>
                                            </p:txEl>
                                          </p:spTgt>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5">
                                            <p:txEl>
                                              <p:pRg st="4" end="4"/>
                                            </p:txEl>
                                          </p:spTgt>
                                        </p:tgtEl>
                                        <p:attrNameLst>
                                          <p:attrName>style.visibility</p:attrName>
                                        </p:attrNameLst>
                                      </p:cBhvr>
                                      <p:to>
                                        <p:strVal val="visible"/>
                                      </p:to>
                                    </p:set>
                                  </p:childTnLst>
                                </p:cTn>
                              </p:par>
                              <p:par>
                                <p:cTn id="25" presetID="10"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hool of fish swimming in the ocean&#10;&#10;Description automatically generated with low confidence">
            <a:extLst>
              <a:ext uri="{FF2B5EF4-FFF2-40B4-BE49-F238E27FC236}">
                <a16:creationId xmlns:a16="http://schemas.microsoft.com/office/drawing/2014/main" id="{3510ACE7-D5A1-0742-84CA-26001ED6815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2" y="1844676"/>
            <a:ext cx="5040312" cy="3869286"/>
          </a:xfrm>
          <a:prstGeom prst="rect">
            <a:avLst/>
          </a:prstGeom>
        </p:spPr>
      </p:pic>
      <p:sp>
        <p:nvSpPr>
          <p:cNvPr id="11" name="TextBox 10">
            <a:extLst>
              <a:ext uri="{FF2B5EF4-FFF2-40B4-BE49-F238E27FC236}">
                <a16:creationId xmlns:a16="http://schemas.microsoft.com/office/drawing/2014/main" id="{DC97A220-E34A-4F43-BABE-6C30B13CB1F0}"/>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Ecosystems</a:t>
            </a:r>
          </a:p>
        </p:txBody>
      </p:sp>
      <p:sp>
        <p:nvSpPr>
          <p:cNvPr id="7" name="Content Placeholder 2">
            <a:extLst>
              <a:ext uri="{FF2B5EF4-FFF2-40B4-BE49-F238E27FC236}">
                <a16:creationId xmlns:a16="http://schemas.microsoft.com/office/drawing/2014/main" id="{439D74A0-5E2C-CA43-9394-00A60269CF21}"/>
              </a:ext>
            </a:extLst>
          </p:cNvPr>
          <p:cNvSpPr txBox="1">
            <a:spLocks/>
          </p:cNvSpPr>
          <p:nvPr/>
        </p:nvSpPr>
        <p:spPr>
          <a:xfrm>
            <a:off x="6791581" y="1857125"/>
            <a:ext cx="4575982" cy="4542390"/>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600" dirty="0">
                <a:solidFill>
                  <a:srgbClr val="63666A"/>
                </a:solidFill>
                <a:latin typeface="Arial" panose="020B0604020202020204" pitchFamily="34" charset="0"/>
                <a:ea typeface="+mn-lt"/>
                <a:cs typeface="Arial" panose="020B0604020202020204" pitchFamily="34" charset="0"/>
              </a:rPr>
              <a:t>An ecosystem is a natural environment which can be very big or very small. It includes living organisms, such as the flora (plants) and fauna (animals) that live and interact within that environment. Plus, also non-living elements such as rocks and temperature.</a:t>
            </a:r>
          </a:p>
          <a:p>
            <a:pPr marL="0" indent="0">
              <a:lnSpc>
                <a:spcPct val="100000"/>
              </a:lnSpc>
              <a:buNone/>
            </a:pPr>
            <a:r>
              <a:rPr lang="en-GB" sz="1600" dirty="0">
                <a:solidFill>
                  <a:srgbClr val="63666A"/>
                </a:solidFill>
                <a:latin typeface="Arial" panose="020B0604020202020204" pitchFamily="34" charset="0"/>
                <a:ea typeface="+mn-lt"/>
                <a:cs typeface="Arial" panose="020B0604020202020204" pitchFamily="34" charset="0"/>
              </a:rPr>
              <a:t>All factors in an ecosystem depend on each other either directly or indirectly for survival.</a:t>
            </a:r>
          </a:p>
          <a:p>
            <a:pPr marL="0" indent="0">
              <a:lnSpc>
                <a:spcPct val="100000"/>
              </a:lnSpc>
              <a:buNone/>
            </a:pPr>
            <a:r>
              <a:rPr lang="en-US" sz="1600" dirty="0">
                <a:solidFill>
                  <a:srgbClr val="63666A"/>
                </a:solidFill>
                <a:latin typeface="Arial" panose="020B0604020202020204" pitchFamily="34" charset="0"/>
                <a:ea typeface="+mn-lt"/>
                <a:cs typeface="Arial" panose="020B0604020202020204" pitchFamily="34" charset="0"/>
              </a:rPr>
              <a:t>Coral reef ecosystems are often called “the rainforest of the sea” as they contain such</a:t>
            </a:r>
            <a:br>
              <a:rPr lang="en-US" sz="1600" dirty="0">
                <a:solidFill>
                  <a:srgbClr val="63666A"/>
                </a:solidFill>
                <a:latin typeface="Arial" panose="020B0604020202020204" pitchFamily="34" charset="0"/>
                <a:ea typeface="+mn-lt"/>
                <a:cs typeface="Arial" panose="020B0604020202020204" pitchFamily="34" charset="0"/>
              </a:rPr>
            </a:br>
            <a:r>
              <a:rPr lang="en-US" sz="1600" dirty="0">
                <a:solidFill>
                  <a:srgbClr val="63666A"/>
                </a:solidFill>
                <a:latin typeface="Arial" panose="020B0604020202020204" pitchFamily="34" charset="0"/>
                <a:ea typeface="+mn-lt"/>
                <a:cs typeface="Arial" panose="020B0604020202020204" pitchFamily="34" charset="0"/>
              </a:rPr>
              <a:t>a high diversity of plants and animals.</a:t>
            </a:r>
          </a:p>
          <a:p>
            <a:pPr marL="0" indent="0">
              <a:lnSpc>
                <a:spcPct val="100000"/>
              </a:lnSpc>
              <a:buNone/>
            </a:pPr>
            <a:r>
              <a:rPr lang="en-US" sz="1600" dirty="0">
                <a:solidFill>
                  <a:srgbClr val="63666A"/>
                </a:solidFill>
                <a:effectLst/>
                <a:latin typeface="Arial" panose="020B0604020202020204" pitchFamily="34" charset="0"/>
                <a:cs typeface="Arial" panose="020B0604020202020204" pitchFamily="34" charset="0"/>
              </a:rPr>
              <a:t>Although they cover less than 0.1% of the world's ocean surface, they provide a home</a:t>
            </a:r>
            <a:br>
              <a:rPr lang="en-US" sz="1600" dirty="0">
                <a:solidFill>
                  <a:srgbClr val="63666A"/>
                </a:solidFill>
                <a:effectLst/>
                <a:latin typeface="Arial" panose="020B0604020202020204" pitchFamily="34" charset="0"/>
                <a:cs typeface="Arial" panose="020B0604020202020204" pitchFamily="34" charset="0"/>
              </a:rPr>
            </a:br>
            <a:r>
              <a:rPr lang="en-US" sz="1600" dirty="0">
                <a:solidFill>
                  <a:srgbClr val="63666A"/>
                </a:solidFill>
                <a:effectLst/>
                <a:latin typeface="Arial" panose="020B0604020202020204" pitchFamily="34" charset="0"/>
                <a:cs typeface="Arial" panose="020B0604020202020204" pitchFamily="34" charset="0"/>
              </a:rPr>
              <a:t>for at least 25% of all marine species.</a:t>
            </a:r>
            <a:endParaRPr lang="en-US" sz="1600" dirty="0">
              <a:solidFill>
                <a:srgbClr val="63666A"/>
              </a:solidFill>
              <a:latin typeface="Arial" panose="020B0604020202020204" pitchFamily="34" charset="0"/>
              <a:cs typeface="Arial" panose="020B0604020202020204" pitchFamily="34" charset="0"/>
            </a:endParaRPr>
          </a:p>
          <a:p>
            <a:pPr marL="0" indent="0">
              <a:lnSpc>
                <a:spcPct val="100000"/>
              </a:lnSpc>
              <a:spcBef>
                <a:spcPts val="1500"/>
              </a:spcBef>
              <a:buFont typeface="Arial" panose="020B0604020202020204" pitchFamily="34" charset="0"/>
              <a:buNone/>
            </a:pPr>
            <a:endParaRPr lang="en-US" sz="1900" dirty="0">
              <a:solidFill>
                <a:srgbClr val="6366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7474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sky, outdoor, display&#10;&#10;Description automatically generated">
            <a:extLst>
              <a:ext uri="{FF2B5EF4-FFF2-40B4-BE49-F238E27FC236}">
                <a16:creationId xmlns:a16="http://schemas.microsoft.com/office/drawing/2014/main" id="{55338338-58A9-E847-88B0-F2D11837C95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954023" y="1956021"/>
            <a:ext cx="6078320" cy="3220953"/>
          </a:xfrm>
          <a:prstGeom prst="rect">
            <a:avLst/>
          </a:prstGeom>
        </p:spPr>
      </p:pic>
      <p:pic>
        <p:nvPicPr>
          <p:cNvPr id="8" name="Picture 7" descr="Icon&#10;&#10;Description automatically generated">
            <a:hlinkClick r:id="rId4"/>
            <a:extLst>
              <a:ext uri="{FF2B5EF4-FFF2-40B4-BE49-F238E27FC236}">
                <a16:creationId xmlns:a16="http://schemas.microsoft.com/office/drawing/2014/main" id="{B92BA4F3-5507-414D-BEC3-C0C9F51D3B1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t="1981" b="1912"/>
          <a:stretch/>
        </p:blipFill>
        <p:spPr>
          <a:xfrm>
            <a:off x="2954023" y="1903845"/>
            <a:ext cx="6115837" cy="3275153"/>
          </a:xfrm>
          <a:prstGeom prst="rect">
            <a:avLst/>
          </a:prstGeom>
        </p:spPr>
      </p:pic>
      <p:sp>
        <p:nvSpPr>
          <p:cNvPr id="23" name="Subtitle 2">
            <a:extLst>
              <a:ext uri="{FF2B5EF4-FFF2-40B4-BE49-F238E27FC236}">
                <a16:creationId xmlns:a16="http://schemas.microsoft.com/office/drawing/2014/main" id="{9416E97B-2738-F748-8F66-07CF4913186D}"/>
              </a:ext>
            </a:extLst>
          </p:cNvPr>
          <p:cNvSpPr txBox="1">
            <a:spLocks/>
          </p:cNvSpPr>
          <p:nvPr/>
        </p:nvSpPr>
        <p:spPr>
          <a:xfrm>
            <a:off x="1309912" y="755361"/>
            <a:ext cx="9572175" cy="133944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solidFill>
                  <a:srgbClr val="63666A"/>
                </a:solidFill>
                <a:cs typeface="Calibri"/>
              </a:rPr>
              <a:t>Watch this short video of a coral reef at </a:t>
            </a:r>
            <a:r>
              <a:rPr lang="en-US" sz="1800" b="1" dirty="0" err="1">
                <a:solidFill>
                  <a:srgbClr val="63666A"/>
                </a:solidFill>
                <a:cs typeface="Calibri"/>
              </a:rPr>
              <a:t>Soneva</a:t>
            </a:r>
            <a:r>
              <a:rPr lang="en-US" sz="1800" dirty="0">
                <a:solidFill>
                  <a:srgbClr val="63666A"/>
                </a:solidFill>
                <a:cs typeface="Calibri"/>
              </a:rPr>
              <a:t> in the </a:t>
            </a:r>
            <a:r>
              <a:rPr lang="en-US" sz="1800" b="1" dirty="0">
                <a:solidFill>
                  <a:srgbClr val="63666A"/>
                </a:solidFill>
                <a:cs typeface="Calibri"/>
              </a:rPr>
              <a:t>Maldives</a:t>
            </a:r>
            <a:r>
              <a:rPr lang="en-US" sz="1800" dirty="0">
                <a:solidFill>
                  <a:srgbClr val="63666A"/>
                </a:solidFill>
                <a:cs typeface="Calibri"/>
              </a:rPr>
              <a:t>.</a:t>
            </a:r>
          </a:p>
          <a:p>
            <a:pPr marL="0" indent="0">
              <a:lnSpc>
                <a:spcPct val="100000"/>
              </a:lnSpc>
              <a:buNone/>
            </a:pPr>
            <a:r>
              <a:rPr lang="en-GB" sz="1800" dirty="0">
                <a:solidFill>
                  <a:srgbClr val="63666A"/>
                </a:solidFill>
                <a:cs typeface="Calibri"/>
              </a:rPr>
              <a:t>What kind of organisms can you see in this video? </a:t>
            </a:r>
            <a:endParaRPr lang="en-US" sz="1800" dirty="0">
              <a:solidFill>
                <a:srgbClr val="63666A"/>
              </a:solidFill>
              <a:cs typeface="Calibri"/>
            </a:endParaRPr>
          </a:p>
        </p:txBody>
      </p:sp>
      <p:sp>
        <p:nvSpPr>
          <p:cNvPr id="9" name="TextBox 8">
            <a:extLst>
              <a:ext uri="{FF2B5EF4-FFF2-40B4-BE49-F238E27FC236}">
                <a16:creationId xmlns:a16="http://schemas.microsoft.com/office/drawing/2014/main" id="{61DDFE74-31FD-B342-A241-8300783808B5}"/>
              </a:ext>
            </a:extLst>
          </p:cNvPr>
          <p:cNvSpPr txBox="1"/>
          <p:nvPr/>
        </p:nvSpPr>
        <p:spPr>
          <a:xfrm>
            <a:off x="0" y="5517854"/>
            <a:ext cx="12192000" cy="584785"/>
          </a:xfrm>
          <a:prstGeom prst="rect">
            <a:avLst/>
          </a:prstGeom>
          <a:noFill/>
        </p:spPr>
        <p:txBody>
          <a:bodyPr wrap="square" rtlCol="0">
            <a:noAutofit/>
          </a:bodyPr>
          <a:lstStyle/>
          <a:p>
            <a:pPr algn="ctr"/>
            <a:r>
              <a:rPr lang="en-GB" sz="1400" u="sng" dirty="0">
                <a:solidFill>
                  <a:srgbClr val="00ABCF"/>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https://youtu.be/wY1q8onyErU</a:t>
            </a:r>
            <a:endParaRPr lang="en-GB" sz="1400" u="sng" dirty="0">
              <a:solidFill>
                <a:srgbClr val="00ABC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42729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7824269-0C2B-7240-ADEA-899587C6F1BA}"/>
              </a:ext>
            </a:extLst>
          </p:cNvPr>
          <p:cNvSpPr txBox="1"/>
          <p:nvPr/>
        </p:nvSpPr>
        <p:spPr>
          <a:xfrm>
            <a:off x="0" y="811713"/>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Which organisms live in a coral reef?</a:t>
            </a:r>
          </a:p>
        </p:txBody>
      </p:sp>
      <p:sp>
        <p:nvSpPr>
          <p:cNvPr id="10" name="Subtitle 2">
            <a:extLst>
              <a:ext uri="{FF2B5EF4-FFF2-40B4-BE49-F238E27FC236}">
                <a16:creationId xmlns:a16="http://schemas.microsoft.com/office/drawing/2014/main" id="{92D98C87-15C8-9946-A742-EE0AA08BEEFD}"/>
              </a:ext>
            </a:extLst>
          </p:cNvPr>
          <p:cNvSpPr txBox="1">
            <a:spLocks/>
          </p:cNvSpPr>
          <p:nvPr/>
        </p:nvSpPr>
        <p:spPr>
          <a:xfrm>
            <a:off x="1179994" y="1365711"/>
            <a:ext cx="9832009" cy="97064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800" dirty="0">
                <a:solidFill>
                  <a:srgbClr val="63666A"/>
                </a:solidFill>
                <a:cs typeface="Calibri"/>
              </a:rPr>
              <a:t>The Maldivian coral reefs are home to thousands of species of plants and animal. The coral reefs are very important, as a lot of marine life depends on them. Let’s dive down and observe the reef again!</a:t>
            </a:r>
          </a:p>
        </p:txBody>
      </p:sp>
      <p:pic>
        <p:nvPicPr>
          <p:cNvPr id="3" name="Picture 2" descr="A picture containing sport, swimming, ocean floor&#10;&#10;Description automatically generated">
            <a:extLst>
              <a:ext uri="{FF2B5EF4-FFF2-40B4-BE49-F238E27FC236}">
                <a16:creationId xmlns:a16="http://schemas.microsoft.com/office/drawing/2014/main" id="{037EA839-75A2-EC46-9781-3CFC828C925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100"/>
          <a:stretch/>
        </p:blipFill>
        <p:spPr>
          <a:xfrm>
            <a:off x="2344566" y="2586722"/>
            <a:ext cx="7502866" cy="2701881"/>
          </a:xfrm>
          <a:prstGeom prst="rect">
            <a:avLst/>
          </a:prstGeom>
        </p:spPr>
      </p:pic>
      <p:sp>
        <p:nvSpPr>
          <p:cNvPr id="7" name="Subtitle 2">
            <a:extLst>
              <a:ext uri="{FF2B5EF4-FFF2-40B4-BE49-F238E27FC236}">
                <a16:creationId xmlns:a16="http://schemas.microsoft.com/office/drawing/2014/main" id="{4E3A23D5-0942-F745-937A-2EE3AB9C3515}"/>
              </a:ext>
            </a:extLst>
          </p:cNvPr>
          <p:cNvSpPr txBox="1">
            <a:spLocks/>
          </p:cNvSpPr>
          <p:nvPr/>
        </p:nvSpPr>
        <p:spPr>
          <a:xfrm>
            <a:off x="1100450" y="5613555"/>
            <a:ext cx="10650724" cy="43273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solidFill>
                  <a:srgbClr val="63666A"/>
                </a:solidFill>
              </a:rPr>
              <a:t>How many different plants and animals can you spot?</a:t>
            </a:r>
            <a:endParaRPr lang="en-US" sz="1800" dirty="0">
              <a:solidFill>
                <a:srgbClr val="63666A"/>
              </a:solidFill>
            </a:endParaRPr>
          </a:p>
        </p:txBody>
      </p:sp>
    </p:spTree>
    <p:extLst>
      <p:ext uri="{BB962C8B-B14F-4D97-AF65-F5344CB8AC3E}">
        <p14:creationId xmlns:p14="http://schemas.microsoft.com/office/powerpoint/2010/main" val="239317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4F1F5CA-A86A-3341-8749-BF89C99BF217}"/>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What is an Ocean?</a:t>
            </a:r>
          </a:p>
        </p:txBody>
      </p:sp>
      <p:sp>
        <p:nvSpPr>
          <p:cNvPr id="10" name="Subtitle 2">
            <a:extLst>
              <a:ext uri="{FF2B5EF4-FFF2-40B4-BE49-F238E27FC236}">
                <a16:creationId xmlns:a16="http://schemas.microsoft.com/office/drawing/2014/main" id="{CED30420-ED37-4943-9F03-DDA342DB5BB5}"/>
              </a:ext>
            </a:extLst>
          </p:cNvPr>
          <p:cNvSpPr txBox="1">
            <a:spLocks/>
          </p:cNvSpPr>
          <p:nvPr/>
        </p:nvSpPr>
        <p:spPr>
          <a:xfrm>
            <a:off x="6455674" y="1822858"/>
            <a:ext cx="4892265" cy="454211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996017"/>
              </a:buClr>
              <a:buNone/>
            </a:pPr>
            <a:r>
              <a:rPr lang="en-US" sz="1800" dirty="0">
                <a:solidFill>
                  <a:srgbClr val="63666A"/>
                </a:solidFill>
                <a:ea typeface="Cambria" panose="02040503050406030204" pitchFamily="18" charset="0"/>
              </a:rPr>
              <a:t>An</a:t>
            </a:r>
            <a:r>
              <a:rPr lang="en-US" sz="1800" b="1" dirty="0">
                <a:solidFill>
                  <a:srgbClr val="63666A"/>
                </a:solidFill>
                <a:ea typeface="Cambria" panose="02040503050406030204" pitchFamily="18" charset="0"/>
              </a:rPr>
              <a:t> ocean </a:t>
            </a:r>
            <a:r>
              <a:rPr lang="en-US" sz="1800" dirty="0">
                <a:solidFill>
                  <a:srgbClr val="63666A"/>
                </a:solidFill>
                <a:ea typeface="Cambria" panose="02040503050406030204" pitchFamily="18" charset="0"/>
              </a:rPr>
              <a:t>is a large area of </a:t>
            </a:r>
            <a:r>
              <a:rPr lang="en-US" sz="1800" b="1" dirty="0">
                <a:solidFill>
                  <a:srgbClr val="63666A"/>
                </a:solidFill>
                <a:ea typeface="Cambria" panose="02040503050406030204" pitchFamily="18" charset="0"/>
              </a:rPr>
              <a:t>salt water</a:t>
            </a:r>
            <a:r>
              <a:rPr lang="en-US" sz="1800" dirty="0">
                <a:solidFill>
                  <a:srgbClr val="63666A"/>
                </a:solidFill>
                <a:ea typeface="Cambria" panose="02040503050406030204" pitchFamily="18" charset="0"/>
              </a:rPr>
              <a:t>.</a:t>
            </a:r>
          </a:p>
          <a:p>
            <a:pPr marL="0" indent="0">
              <a:lnSpc>
                <a:spcPct val="100000"/>
              </a:lnSpc>
              <a:buClr>
                <a:srgbClr val="996017"/>
              </a:buClr>
              <a:buNone/>
            </a:pPr>
            <a:r>
              <a:rPr lang="en-US" sz="1800" dirty="0">
                <a:solidFill>
                  <a:srgbClr val="63666A"/>
                </a:solidFill>
                <a:ea typeface="Cambria" panose="02040503050406030204" pitchFamily="18" charset="0"/>
              </a:rPr>
              <a:t>There is one World Ocean, which is divided into 5 different bodies of water known as the:</a:t>
            </a:r>
          </a:p>
          <a:p>
            <a:pPr marL="222250" indent="-222250">
              <a:lnSpc>
                <a:spcPct val="100000"/>
              </a:lnSpc>
              <a:buClr>
                <a:srgbClr val="996017"/>
              </a:buClr>
              <a:tabLst>
                <a:tab pos="215900" algn="l"/>
              </a:tabLst>
            </a:pPr>
            <a:r>
              <a:rPr lang="en-US" sz="1800" dirty="0">
                <a:solidFill>
                  <a:srgbClr val="63666A"/>
                </a:solidFill>
                <a:cs typeface="Calibri"/>
              </a:rPr>
              <a:t>Pacific ocean</a:t>
            </a:r>
          </a:p>
          <a:p>
            <a:pPr marL="222250" indent="-222250">
              <a:lnSpc>
                <a:spcPct val="100000"/>
              </a:lnSpc>
              <a:buClr>
                <a:srgbClr val="996017"/>
              </a:buClr>
              <a:tabLst>
                <a:tab pos="215900" algn="l"/>
              </a:tabLst>
            </a:pPr>
            <a:r>
              <a:rPr lang="en-US" sz="1800" dirty="0">
                <a:solidFill>
                  <a:srgbClr val="63666A"/>
                </a:solidFill>
                <a:cs typeface="Calibri"/>
              </a:rPr>
              <a:t>Atlantic ocean</a:t>
            </a:r>
          </a:p>
          <a:p>
            <a:pPr marL="222250" indent="-222250">
              <a:lnSpc>
                <a:spcPct val="100000"/>
              </a:lnSpc>
              <a:buClr>
                <a:srgbClr val="996017"/>
              </a:buClr>
              <a:tabLst>
                <a:tab pos="215900" algn="l"/>
              </a:tabLst>
            </a:pPr>
            <a:r>
              <a:rPr lang="en-US" sz="1800" dirty="0">
                <a:solidFill>
                  <a:srgbClr val="63666A"/>
                </a:solidFill>
                <a:cs typeface="Calibri"/>
              </a:rPr>
              <a:t>Indian ocean</a:t>
            </a:r>
          </a:p>
          <a:p>
            <a:pPr marL="222250" indent="-222250">
              <a:lnSpc>
                <a:spcPct val="100000"/>
              </a:lnSpc>
              <a:buClr>
                <a:srgbClr val="996017"/>
              </a:buClr>
              <a:tabLst>
                <a:tab pos="215900" algn="l"/>
              </a:tabLst>
            </a:pPr>
            <a:r>
              <a:rPr lang="en-US" sz="1800" dirty="0">
                <a:solidFill>
                  <a:srgbClr val="63666A"/>
                </a:solidFill>
                <a:cs typeface="Calibri"/>
              </a:rPr>
              <a:t>Arctic ocean and</a:t>
            </a:r>
          </a:p>
          <a:p>
            <a:pPr marL="222250" indent="-222250">
              <a:lnSpc>
                <a:spcPct val="100000"/>
              </a:lnSpc>
              <a:buClr>
                <a:srgbClr val="996017"/>
              </a:buClr>
              <a:tabLst>
                <a:tab pos="215900" algn="l"/>
              </a:tabLst>
            </a:pPr>
            <a:r>
              <a:rPr lang="en-US" sz="1800" dirty="0">
                <a:solidFill>
                  <a:srgbClr val="63666A"/>
                </a:solidFill>
                <a:cs typeface="Calibri"/>
              </a:rPr>
              <a:t>Southern ocean</a:t>
            </a:r>
          </a:p>
          <a:p>
            <a:pPr marL="0" indent="0">
              <a:lnSpc>
                <a:spcPct val="100000"/>
              </a:lnSpc>
              <a:buClr>
                <a:srgbClr val="996017"/>
              </a:buClr>
              <a:buNone/>
            </a:pPr>
            <a:r>
              <a:rPr lang="en-US" sz="1800" dirty="0">
                <a:solidFill>
                  <a:srgbClr val="63666A"/>
                </a:solidFill>
                <a:ea typeface="Cambria" panose="02040503050406030204" pitchFamily="18" charset="0"/>
              </a:rPr>
              <a:t>These oceans cover over 70% of planet</a:t>
            </a:r>
            <a:br>
              <a:rPr lang="en-US" sz="1800" dirty="0">
                <a:solidFill>
                  <a:srgbClr val="63666A"/>
                </a:solidFill>
                <a:ea typeface="Cambria" panose="02040503050406030204" pitchFamily="18" charset="0"/>
              </a:rPr>
            </a:br>
            <a:r>
              <a:rPr lang="en-US" sz="1800" dirty="0">
                <a:solidFill>
                  <a:srgbClr val="63666A"/>
                </a:solidFill>
                <a:ea typeface="Cambria" panose="02040503050406030204" pitchFamily="18" charset="0"/>
              </a:rPr>
              <a:t>Earth and contain 97% of the Earth’s water.</a:t>
            </a:r>
            <a:endParaRPr lang="en-US" sz="1800" dirty="0">
              <a:solidFill>
                <a:schemeClr val="tx1">
                  <a:lumMod val="85000"/>
                  <a:lumOff val="15000"/>
                </a:schemeClr>
              </a:solidFill>
              <a:cs typeface="Calibri"/>
            </a:endParaRPr>
          </a:p>
        </p:txBody>
      </p:sp>
      <p:pic>
        <p:nvPicPr>
          <p:cNvPr id="3" name="Picture 2" descr="Waves crashing on a beach&#10;&#10;Description automatically generated with low confidence">
            <a:extLst>
              <a:ext uri="{FF2B5EF4-FFF2-40B4-BE49-F238E27FC236}">
                <a16:creationId xmlns:a16="http://schemas.microsoft.com/office/drawing/2014/main" id="{BBA31567-E231-5E40-B180-B41DA048858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0" y="1881188"/>
            <a:ext cx="4798650" cy="3644123"/>
          </a:xfrm>
          <a:prstGeom prst="rect">
            <a:avLst/>
          </a:prstGeom>
        </p:spPr>
      </p:pic>
    </p:spTree>
    <p:extLst>
      <p:ext uri="{BB962C8B-B14F-4D97-AF65-F5344CB8AC3E}">
        <p14:creationId xmlns:p14="http://schemas.microsoft.com/office/powerpoint/2010/main" val="1667626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nature, reef, underwater, ocean floor&#10;&#10;Description automatically generated">
            <a:extLst>
              <a:ext uri="{FF2B5EF4-FFF2-40B4-BE49-F238E27FC236}">
                <a16:creationId xmlns:a16="http://schemas.microsoft.com/office/drawing/2014/main" id="{EA7E59E1-BE07-634E-8E7A-062C2517EEF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1435" y="1376101"/>
            <a:ext cx="11300506" cy="5024699"/>
          </a:xfrm>
          <a:prstGeom prst="rect">
            <a:avLst/>
          </a:prstGeom>
        </p:spPr>
      </p:pic>
      <p:pic>
        <p:nvPicPr>
          <p:cNvPr id="6" name="Starfish" descr="A close-up of a star&#10;&#10;Description automatically generated with medium confidence">
            <a:extLst>
              <a:ext uri="{FF2B5EF4-FFF2-40B4-BE49-F238E27FC236}">
                <a16:creationId xmlns:a16="http://schemas.microsoft.com/office/drawing/2014/main" id="{E7D88666-6111-5A48-9F1E-7B840932B89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38139" y="2028615"/>
            <a:ext cx="1202292" cy="1205423"/>
          </a:xfrm>
          <a:prstGeom prst="rect">
            <a:avLst/>
          </a:prstGeom>
        </p:spPr>
      </p:pic>
      <p:pic>
        <p:nvPicPr>
          <p:cNvPr id="10" name="Grey reef shark" descr="A close-up of a leaf&#10;&#10;Description automatically generated with medium confidence">
            <a:extLst>
              <a:ext uri="{FF2B5EF4-FFF2-40B4-BE49-F238E27FC236}">
                <a16:creationId xmlns:a16="http://schemas.microsoft.com/office/drawing/2014/main" id="{E10567D2-3FF5-E64D-8C44-FB7A0E06C82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772406" flipH="1">
            <a:off x="859610" y="1467223"/>
            <a:ext cx="4985327" cy="2097168"/>
          </a:xfrm>
          <a:prstGeom prst="rect">
            <a:avLst/>
          </a:prstGeom>
        </p:spPr>
      </p:pic>
      <p:sp>
        <p:nvSpPr>
          <p:cNvPr id="5" name="TextBox 4">
            <a:extLst>
              <a:ext uri="{FF2B5EF4-FFF2-40B4-BE49-F238E27FC236}">
                <a16:creationId xmlns:a16="http://schemas.microsoft.com/office/drawing/2014/main" id="{0A31E44D-5D2D-B04D-B78A-01935FB50E83}"/>
              </a:ext>
            </a:extLst>
          </p:cNvPr>
          <p:cNvSpPr txBox="1"/>
          <p:nvPr/>
        </p:nvSpPr>
        <p:spPr>
          <a:xfrm>
            <a:off x="0" y="638623"/>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The Coral Reef</a:t>
            </a:r>
          </a:p>
        </p:txBody>
      </p:sp>
      <p:pic>
        <p:nvPicPr>
          <p:cNvPr id="7" name="Seahorse" descr="A close-up of a fish&#10;&#10;Description automatically generated with medium confidence">
            <a:extLst>
              <a:ext uri="{FF2B5EF4-FFF2-40B4-BE49-F238E27FC236}">
                <a16:creationId xmlns:a16="http://schemas.microsoft.com/office/drawing/2014/main" id="{AF0CDDA6-FD07-5942-ACD2-A1D982FDCF3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43887">
            <a:off x="4649120" y="3429217"/>
            <a:ext cx="954181" cy="1611590"/>
          </a:xfrm>
          <a:prstGeom prst="rect">
            <a:avLst/>
          </a:prstGeom>
        </p:spPr>
      </p:pic>
      <p:pic>
        <p:nvPicPr>
          <p:cNvPr id="18" name="Octopus" descr="A close-up of a sea creature&#10;&#10;Description automatically generated with low confidence">
            <a:extLst>
              <a:ext uri="{FF2B5EF4-FFF2-40B4-BE49-F238E27FC236}">
                <a16:creationId xmlns:a16="http://schemas.microsoft.com/office/drawing/2014/main" id="{369CDD02-AD78-884C-BACE-3DE7C650EE9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121688" y="3234038"/>
            <a:ext cx="3492247" cy="3097184"/>
          </a:xfrm>
          <a:prstGeom prst="rect">
            <a:avLst/>
          </a:prstGeom>
        </p:spPr>
      </p:pic>
      <p:pic>
        <p:nvPicPr>
          <p:cNvPr id="24" name="Jellyfish" descr="A close-up of a sea animal&#10;&#10;Description automatically generated with low confidence">
            <a:extLst>
              <a:ext uri="{FF2B5EF4-FFF2-40B4-BE49-F238E27FC236}">
                <a16:creationId xmlns:a16="http://schemas.microsoft.com/office/drawing/2014/main" id="{D7730A64-1C7D-E24A-90A1-C62E9B7AC4B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620427" y="4032462"/>
            <a:ext cx="2428011" cy="2036240"/>
          </a:xfrm>
          <a:prstGeom prst="rect">
            <a:avLst/>
          </a:prstGeom>
        </p:spPr>
      </p:pic>
      <p:pic>
        <p:nvPicPr>
          <p:cNvPr id="22" name="Turtle" descr="A turtle swimming in water&#10;&#10;Description automatically generated with medium confidence">
            <a:extLst>
              <a:ext uri="{FF2B5EF4-FFF2-40B4-BE49-F238E27FC236}">
                <a16:creationId xmlns:a16="http://schemas.microsoft.com/office/drawing/2014/main" id="{0CE88C06-139B-AE4A-9B78-77AE7001682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371978" y="1676964"/>
            <a:ext cx="3995176" cy="2211486"/>
          </a:xfrm>
          <a:prstGeom prst="rect">
            <a:avLst/>
          </a:prstGeom>
        </p:spPr>
      </p:pic>
      <p:pic>
        <p:nvPicPr>
          <p:cNvPr id="32" name="Clownfish" descr="A close up of a fish&#10;&#10;Description automatically generated with medium confidence">
            <a:extLst>
              <a:ext uri="{FF2B5EF4-FFF2-40B4-BE49-F238E27FC236}">
                <a16:creationId xmlns:a16="http://schemas.microsoft.com/office/drawing/2014/main" id="{747E8F00-3A8E-F442-BC33-144A01F199D3}"/>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flipH="1">
            <a:off x="9833912" y="2932670"/>
            <a:ext cx="1226200" cy="697991"/>
          </a:xfrm>
          <a:prstGeom prst="rect">
            <a:avLst/>
          </a:prstGeom>
        </p:spPr>
      </p:pic>
      <p:grpSp>
        <p:nvGrpSpPr>
          <p:cNvPr id="37" name="Group 36">
            <a:extLst>
              <a:ext uri="{FF2B5EF4-FFF2-40B4-BE49-F238E27FC236}">
                <a16:creationId xmlns:a16="http://schemas.microsoft.com/office/drawing/2014/main" id="{788B5851-8D5C-7A47-8ACE-CD58941F3BE5}"/>
              </a:ext>
            </a:extLst>
          </p:cNvPr>
          <p:cNvGrpSpPr/>
          <p:nvPr/>
        </p:nvGrpSpPr>
        <p:grpSpPr>
          <a:xfrm rot="21322010">
            <a:off x="1102727" y="4065661"/>
            <a:ext cx="1476766" cy="1360938"/>
            <a:chOff x="708765" y="4081598"/>
            <a:chExt cx="1886653" cy="1738676"/>
          </a:xfrm>
        </p:grpSpPr>
        <p:pic>
          <p:nvPicPr>
            <p:cNvPr id="14" name="Clownfish 2" descr="A close up of a fish&#10;&#10;Description automatically generated with medium confidence">
              <a:extLst>
                <a:ext uri="{FF2B5EF4-FFF2-40B4-BE49-F238E27FC236}">
                  <a16:creationId xmlns:a16="http://schemas.microsoft.com/office/drawing/2014/main" id="{DE5A56CE-3B8C-8E49-9BC7-B51719EF0FA2}"/>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20952238">
              <a:off x="851206" y="4081598"/>
              <a:ext cx="1675875" cy="953960"/>
            </a:xfrm>
            <a:prstGeom prst="rect">
              <a:avLst/>
            </a:prstGeom>
          </p:spPr>
        </p:pic>
        <p:pic>
          <p:nvPicPr>
            <p:cNvPr id="36" name="Clownfish 2" descr="A close up of a fish&#10;&#10;Description automatically generated with medium confidence">
              <a:extLst>
                <a:ext uri="{FF2B5EF4-FFF2-40B4-BE49-F238E27FC236}">
                  <a16:creationId xmlns:a16="http://schemas.microsoft.com/office/drawing/2014/main" id="{96BDBFC7-21C2-604C-BD1D-F0EEC451C756}"/>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rot="20680278">
              <a:off x="708765" y="4746333"/>
              <a:ext cx="1886653" cy="1073941"/>
            </a:xfrm>
            <a:prstGeom prst="rect">
              <a:avLst/>
            </a:prstGeom>
          </p:spPr>
        </p:pic>
      </p:grpSp>
      <p:grpSp>
        <p:nvGrpSpPr>
          <p:cNvPr id="45" name="Group 44">
            <a:extLst>
              <a:ext uri="{FF2B5EF4-FFF2-40B4-BE49-F238E27FC236}">
                <a16:creationId xmlns:a16="http://schemas.microsoft.com/office/drawing/2014/main" id="{5F676391-681A-1E45-8D8A-0484C79AAD8F}"/>
              </a:ext>
            </a:extLst>
          </p:cNvPr>
          <p:cNvGrpSpPr/>
          <p:nvPr/>
        </p:nvGrpSpPr>
        <p:grpSpPr>
          <a:xfrm>
            <a:off x="1375177" y="2363003"/>
            <a:ext cx="2322263" cy="1323603"/>
            <a:chOff x="1300702" y="-714087"/>
            <a:chExt cx="3137510" cy="1788263"/>
          </a:xfrm>
        </p:grpSpPr>
        <p:pic>
          <p:nvPicPr>
            <p:cNvPr id="39" name="Anglefish" descr="A close-up of a fish&#10;&#10;Description automatically generated">
              <a:extLst>
                <a:ext uri="{FF2B5EF4-FFF2-40B4-BE49-F238E27FC236}">
                  <a16:creationId xmlns:a16="http://schemas.microsoft.com/office/drawing/2014/main" id="{A6E16ED4-59FE-5B43-B3CA-FC36E9E475EF}"/>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rot="812874" flipH="1">
              <a:off x="1300702" y="-60748"/>
              <a:ext cx="2115254" cy="1134924"/>
            </a:xfrm>
            <a:prstGeom prst="rect">
              <a:avLst/>
            </a:prstGeom>
          </p:spPr>
        </p:pic>
        <p:pic>
          <p:nvPicPr>
            <p:cNvPr id="40" name="Anglefish" descr="A close-up of a fish&#10;&#10;Description automatically generated">
              <a:extLst>
                <a:ext uri="{FF2B5EF4-FFF2-40B4-BE49-F238E27FC236}">
                  <a16:creationId xmlns:a16="http://schemas.microsoft.com/office/drawing/2014/main" id="{DA8B36BF-64A3-754F-8B80-9CE260F6576D}"/>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rot="812874" flipH="1">
              <a:off x="2600707" y="-714087"/>
              <a:ext cx="1837505" cy="985900"/>
            </a:xfrm>
            <a:prstGeom prst="rect">
              <a:avLst/>
            </a:prstGeom>
          </p:spPr>
        </p:pic>
      </p:grpSp>
      <p:pic>
        <p:nvPicPr>
          <p:cNvPr id="8" name="Reef Lobster" descr="A close up of a bug&#10;&#10;Description automatically generated with medium confidence">
            <a:extLst>
              <a:ext uri="{FF2B5EF4-FFF2-40B4-BE49-F238E27FC236}">
                <a16:creationId xmlns:a16="http://schemas.microsoft.com/office/drawing/2014/main" id="{0D42F40F-AFE7-A74B-B95A-29DBE14B00C6}"/>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flipH="1">
            <a:off x="2370118" y="3829954"/>
            <a:ext cx="3012508" cy="2284234"/>
          </a:xfrm>
          <a:prstGeom prst="rect">
            <a:avLst/>
          </a:prstGeom>
        </p:spPr>
      </p:pic>
      <p:pic>
        <p:nvPicPr>
          <p:cNvPr id="28" name="Coral" descr="A close-up of a human hand&#10;&#10;Description automatically generated with low confidence">
            <a:extLst>
              <a:ext uri="{FF2B5EF4-FFF2-40B4-BE49-F238E27FC236}">
                <a16:creationId xmlns:a16="http://schemas.microsoft.com/office/drawing/2014/main" id="{47FAE49B-5204-414F-86A0-0DC9E10465BB}"/>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rot="418545">
            <a:off x="4852992" y="4865189"/>
            <a:ext cx="2285445" cy="1625699"/>
          </a:xfrm>
          <a:prstGeom prst="rect">
            <a:avLst/>
          </a:prstGeom>
        </p:spPr>
      </p:pic>
      <p:sp>
        <p:nvSpPr>
          <p:cNvPr id="11" name="TextBox 10">
            <a:extLst>
              <a:ext uri="{FF2B5EF4-FFF2-40B4-BE49-F238E27FC236}">
                <a16:creationId xmlns:a16="http://schemas.microsoft.com/office/drawing/2014/main" id="{56E3EAB7-3341-2044-B2F2-DB9527EF5873}"/>
              </a:ext>
            </a:extLst>
          </p:cNvPr>
          <p:cNvSpPr txBox="1"/>
          <p:nvPr/>
        </p:nvSpPr>
        <p:spPr>
          <a:xfrm>
            <a:off x="5658678" y="258417"/>
            <a:ext cx="184731" cy="369332"/>
          </a:xfrm>
          <a:prstGeom prst="rect">
            <a:avLst/>
          </a:prstGeom>
          <a:noFill/>
        </p:spPr>
        <p:txBody>
          <a:bodyPr wrap="none" rtlCol="0">
            <a:spAutoFit/>
          </a:bodyPr>
          <a:lstStyle/>
          <a:p>
            <a:endParaRPr lang="en-US" dirty="0"/>
          </a:p>
        </p:txBody>
      </p:sp>
      <p:pic>
        <p:nvPicPr>
          <p:cNvPr id="12" name="Stingray" descr="A close-up of a jellyfish&#10;&#10;Description automatically generated with medium confidence">
            <a:extLst>
              <a:ext uri="{FF2B5EF4-FFF2-40B4-BE49-F238E27FC236}">
                <a16:creationId xmlns:a16="http://schemas.microsoft.com/office/drawing/2014/main" id="{A3491631-2CC4-F34D-8325-1ECD7B3D4292}"/>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8692340" y="2807119"/>
            <a:ext cx="2637971" cy="2204056"/>
          </a:xfrm>
          <a:prstGeom prst="rect">
            <a:avLst/>
          </a:prstGeom>
        </p:spPr>
      </p:pic>
      <p:sp>
        <p:nvSpPr>
          <p:cNvPr id="4" name="Rectangle 3">
            <a:extLst>
              <a:ext uri="{FF2B5EF4-FFF2-40B4-BE49-F238E27FC236}">
                <a16:creationId xmlns:a16="http://schemas.microsoft.com/office/drawing/2014/main" id="{CF55A4EA-B4E5-B342-A8C1-1A25CB73C17F}"/>
              </a:ext>
            </a:extLst>
          </p:cNvPr>
          <p:cNvSpPr/>
          <p:nvPr/>
        </p:nvSpPr>
        <p:spPr>
          <a:xfrm>
            <a:off x="9703447" y="1953020"/>
            <a:ext cx="1947528" cy="3852192"/>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96F15BBA-A4B1-8442-9720-96ADD1F8BF48}"/>
              </a:ext>
            </a:extLst>
          </p:cNvPr>
          <p:cNvSpPr txBox="1">
            <a:spLocks/>
          </p:cNvSpPr>
          <p:nvPr/>
        </p:nvSpPr>
        <p:spPr>
          <a:xfrm>
            <a:off x="9782246" y="2064876"/>
            <a:ext cx="1947528" cy="4032210"/>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400"/>
              </a:spcBef>
              <a:buNone/>
            </a:pPr>
            <a:r>
              <a:rPr lang="en-US" sz="1800" dirty="0">
                <a:solidFill>
                  <a:srgbClr val="63666A"/>
                </a:solidFill>
                <a:latin typeface="Arial" panose="020B0604020202020204" pitchFamily="34" charset="0"/>
                <a:cs typeface="Arial" panose="020B0604020202020204" pitchFamily="34" charset="0"/>
              </a:rPr>
              <a:t>Seahorse</a:t>
            </a:r>
          </a:p>
          <a:p>
            <a:pPr marL="0" indent="0">
              <a:lnSpc>
                <a:spcPct val="100000"/>
              </a:lnSpc>
              <a:spcBef>
                <a:spcPts val="400"/>
              </a:spcBef>
              <a:buNone/>
            </a:pPr>
            <a:r>
              <a:rPr lang="en-US" sz="1800" dirty="0">
                <a:solidFill>
                  <a:srgbClr val="63666A"/>
                </a:solidFill>
                <a:latin typeface="Arial" panose="020B0604020202020204" pitchFamily="34" charset="0"/>
                <a:cs typeface="Arial" panose="020B0604020202020204" pitchFamily="34" charset="0"/>
              </a:rPr>
              <a:t>Lobster</a:t>
            </a:r>
          </a:p>
          <a:p>
            <a:pPr marL="0" indent="0">
              <a:lnSpc>
                <a:spcPct val="100000"/>
              </a:lnSpc>
              <a:spcBef>
                <a:spcPts val="400"/>
              </a:spcBef>
              <a:buNone/>
            </a:pPr>
            <a:r>
              <a:rPr lang="en-US" sz="1800" dirty="0">
                <a:solidFill>
                  <a:srgbClr val="63666A"/>
                </a:solidFill>
                <a:latin typeface="Arial" panose="020B0604020202020204" pitchFamily="34" charset="0"/>
                <a:cs typeface="Arial" panose="020B0604020202020204" pitchFamily="34" charset="0"/>
              </a:rPr>
              <a:t>Octopus</a:t>
            </a:r>
          </a:p>
          <a:p>
            <a:pPr marL="0" indent="0">
              <a:lnSpc>
                <a:spcPct val="100000"/>
              </a:lnSpc>
              <a:spcBef>
                <a:spcPts val="400"/>
              </a:spcBef>
              <a:buNone/>
            </a:pPr>
            <a:r>
              <a:rPr lang="en-US" sz="1800" dirty="0">
                <a:solidFill>
                  <a:srgbClr val="63666A"/>
                </a:solidFill>
                <a:latin typeface="Arial" panose="020B0604020202020204" pitchFamily="34" charset="0"/>
                <a:cs typeface="Arial" panose="020B0604020202020204" pitchFamily="34" charset="0"/>
              </a:rPr>
              <a:t>Starfish</a:t>
            </a:r>
          </a:p>
          <a:p>
            <a:pPr marL="0" indent="0">
              <a:lnSpc>
                <a:spcPct val="100000"/>
              </a:lnSpc>
              <a:spcBef>
                <a:spcPts val="400"/>
              </a:spcBef>
              <a:buNone/>
            </a:pPr>
            <a:r>
              <a:rPr lang="en-US" sz="1800" dirty="0">
                <a:solidFill>
                  <a:srgbClr val="63666A"/>
                </a:solidFill>
                <a:latin typeface="Arial" panose="020B0604020202020204" pitchFamily="34" charset="0"/>
                <a:cs typeface="Arial" panose="020B0604020202020204" pitchFamily="34" charset="0"/>
              </a:rPr>
              <a:t>Sea turtle</a:t>
            </a:r>
          </a:p>
          <a:p>
            <a:pPr marL="0" indent="0">
              <a:lnSpc>
                <a:spcPct val="100000"/>
              </a:lnSpc>
              <a:spcBef>
                <a:spcPts val="400"/>
              </a:spcBef>
              <a:buNone/>
            </a:pPr>
            <a:r>
              <a:rPr lang="en-US" sz="1800" dirty="0">
                <a:solidFill>
                  <a:srgbClr val="63666A"/>
                </a:solidFill>
                <a:latin typeface="Arial" panose="020B0604020202020204" pitchFamily="34" charset="0"/>
                <a:cs typeface="Arial" panose="020B0604020202020204" pitchFamily="34" charset="0"/>
              </a:rPr>
              <a:t>Angelfish</a:t>
            </a:r>
          </a:p>
          <a:p>
            <a:pPr marL="0" indent="0">
              <a:lnSpc>
                <a:spcPct val="100000"/>
              </a:lnSpc>
              <a:spcBef>
                <a:spcPts val="400"/>
              </a:spcBef>
              <a:buNone/>
            </a:pPr>
            <a:r>
              <a:rPr lang="en-US" sz="1800" dirty="0">
                <a:solidFill>
                  <a:srgbClr val="63666A"/>
                </a:solidFill>
                <a:latin typeface="Arial" panose="020B0604020202020204" pitchFamily="34" charset="0"/>
                <a:cs typeface="Arial" panose="020B0604020202020204" pitchFamily="34" charset="0"/>
              </a:rPr>
              <a:t>Clownfish</a:t>
            </a:r>
          </a:p>
          <a:p>
            <a:pPr marL="0" indent="0">
              <a:lnSpc>
                <a:spcPct val="100000"/>
              </a:lnSpc>
              <a:spcBef>
                <a:spcPts val="400"/>
              </a:spcBef>
              <a:buNone/>
            </a:pPr>
            <a:r>
              <a:rPr lang="en-US" sz="1800" dirty="0">
                <a:solidFill>
                  <a:srgbClr val="63666A"/>
                </a:solidFill>
                <a:latin typeface="Arial" panose="020B0604020202020204" pitchFamily="34" charset="0"/>
                <a:cs typeface="Arial" panose="020B0604020202020204" pitchFamily="34" charset="0"/>
              </a:rPr>
              <a:t>Coral</a:t>
            </a:r>
          </a:p>
          <a:p>
            <a:pPr marL="0" indent="0">
              <a:lnSpc>
                <a:spcPct val="100000"/>
              </a:lnSpc>
              <a:spcBef>
                <a:spcPts val="400"/>
              </a:spcBef>
              <a:buNone/>
            </a:pPr>
            <a:r>
              <a:rPr lang="en-US" sz="1800" dirty="0">
                <a:solidFill>
                  <a:srgbClr val="63666A"/>
                </a:solidFill>
                <a:latin typeface="Arial" panose="020B0604020202020204" pitchFamily="34" charset="0"/>
                <a:cs typeface="Arial" panose="020B0604020202020204" pitchFamily="34" charset="0"/>
              </a:rPr>
              <a:t>Jellyfish</a:t>
            </a:r>
          </a:p>
          <a:p>
            <a:pPr marL="0" indent="0">
              <a:lnSpc>
                <a:spcPct val="100000"/>
              </a:lnSpc>
              <a:spcBef>
                <a:spcPts val="400"/>
              </a:spcBef>
              <a:buNone/>
            </a:pPr>
            <a:r>
              <a:rPr lang="en-US" sz="1800" dirty="0">
                <a:solidFill>
                  <a:srgbClr val="63666A"/>
                </a:solidFill>
                <a:latin typeface="Arial" panose="020B0604020202020204" pitchFamily="34" charset="0"/>
                <a:cs typeface="Arial" panose="020B0604020202020204" pitchFamily="34" charset="0"/>
              </a:rPr>
              <a:t>Grey reef shark</a:t>
            </a:r>
          </a:p>
          <a:p>
            <a:pPr marL="0" indent="0">
              <a:lnSpc>
                <a:spcPct val="100000"/>
              </a:lnSpc>
              <a:spcBef>
                <a:spcPts val="400"/>
              </a:spcBef>
              <a:buNone/>
            </a:pPr>
            <a:r>
              <a:rPr lang="en-US" sz="1800" dirty="0">
                <a:solidFill>
                  <a:srgbClr val="63666A"/>
                </a:solidFill>
                <a:latin typeface="Arial" panose="020B0604020202020204" pitchFamily="34" charset="0"/>
                <a:cs typeface="Arial" panose="020B0604020202020204" pitchFamily="34" charset="0"/>
              </a:rPr>
              <a:t>Stingray</a:t>
            </a:r>
          </a:p>
        </p:txBody>
      </p:sp>
      <p:sp>
        <p:nvSpPr>
          <p:cNvPr id="23" name="Card 22">
            <a:extLst>
              <a:ext uri="{FF2B5EF4-FFF2-40B4-BE49-F238E27FC236}">
                <a16:creationId xmlns:a16="http://schemas.microsoft.com/office/drawing/2014/main" id="{07362CD1-F6A1-5742-8E20-2498B597BAD1}"/>
              </a:ext>
            </a:extLst>
          </p:cNvPr>
          <p:cNvSpPr/>
          <p:nvPr/>
        </p:nvSpPr>
        <p:spPr>
          <a:xfrm>
            <a:off x="10302014" y="634789"/>
            <a:ext cx="1256145" cy="973849"/>
          </a:xfrm>
          <a:prstGeom prst="flowChartPunchedCard">
            <a:avLst/>
          </a:prstGeom>
          <a:solidFill>
            <a:srgbClr val="00ABC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D2B21625-9A53-D443-AD01-CE9F5F04A180}"/>
              </a:ext>
            </a:extLst>
          </p:cNvPr>
          <p:cNvSpPr txBox="1"/>
          <p:nvPr/>
        </p:nvSpPr>
        <p:spPr>
          <a:xfrm>
            <a:off x="10302014" y="771272"/>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1748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18"/>
                                        </p:tgtEl>
                                        <p:attrNameLst>
                                          <p:attrName>r</p:attrName>
                                        </p:attrNameLst>
                                      </p:cBhvr>
                                    </p:animRot>
                                    <p:animRot by="-240000">
                                      <p:cBhvr>
                                        <p:cTn id="13" dur="200" fill="hold">
                                          <p:stCondLst>
                                            <p:cond delay="200"/>
                                          </p:stCondLst>
                                        </p:cTn>
                                        <p:tgtEl>
                                          <p:spTgt spid="18"/>
                                        </p:tgtEl>
                                        <p:attrNameLst>
                                          <p:attrName>r</p:attrName>
                                        </p:attrNameLst>
                                      </p:cBhvr>
                                    </p:animRot>
                                    <p:animRot by="240000">
                                      <p:cBhvr>
                                        <p:cTn id="14" dur="200" fill="hold">
                                          <p:stCondLst>
                                            <p:cond delay="400"/>
                                          </p:stCondLst>
                                        </p:cTn>
                                        <p:tgtEl>
                                          <p:spTgt spid="18"/>
                                        </p:tgtEl>
                                        <p:attrNameLst>
                                          <p:attrName>r</p:attrName>
                                        </p:attrNameLst>
                                      </p:cBhvr>
                                    </p:animRot>
                                    <p:animRot by="-240000">
                                      <p:cBhvr>
                                        <p:cTn id="15" dur="200" fill="hold">
                                          <p:stCondLst>
                                            <p:cond delay="600"/>
                                          </p:stCondLst>
                                        </p:cTn>
                                        <p:tgtEl>
                                          <p:spTgt spid="18"/>
                                        </p:tgtEl>
                                        <p:attrNameLst>
                                          <p:attrName>r</p:attrName>
                                        </p:attrNameLst>
                                      </p:cBhvr>
                                    </p:animRot>
                                    <p:animRot by="120000">
                                      <p:cBhvr>
                                        <p:cTn id="16" dur="200" fill="hold">
                                          <p:stCondLst>
                                            <p:cond delay="800"/>
                                          </p:stCondLst>
                                        </p:cTn>
                                        <p:tgtEl>
                                          <p:spTgt spid="18"/>
                                        </p:tgtEl>
                                        <p:attrNameLst>
                                          <p:attrName>r</p:attrName>
                                        </p:attrNameLst>
                                      </p:cBhvr>
                                    </p:animRot>
                                  </p:childTnLst>
                                </p:cTn>
                              </p:par>
                            </p:childTnLst>
                          </p:cTn>
                        </p:par>
                        <p:par>
                          <p:cTn id="17" fill="hold">
                            <p:stCondLst>
                              <p:cond delay="1000"/>
                            </p:stCondLst>
                            <p:childTnLst>
                              <p:par>
                                <p:cTn id="18" presetID="32" presetClass="emph" presetSubtype="0" repeatCount="indefinite" fill="hold" nodeType="afterEffect">
                                  <p:stCondLst>
                                    <p:cond delay="0"/>
                                  </p:stCondLst>
                                  <p:endCondLst>
                                    <p:cond evt="onNext" delay="0">
                                      <p:tgtEl>
                                        <p:sldTgt/>
                                      </p:tgtEl>
                                    </p:cond>
                                  </p:endCondLst>
                                  <p:childTnLst>
                                    <p:animRot by="120000">
                                      <p:cBhvr>
                                        <p:cTn id="19" dur="100" fill="hold">
                                          <p:stCondLst>
                                            <p:cond delay="0"/>
                                          </p:stCondLst>
                                        </p:cTn>
                                        <p:tgtEl>
                                          <p:spTgt spid="8"/>
                                        </p:tgtEl>
                                        <p:attrNameLst>
                                          <p:attrName>r</p:attrName>
                                        </p:attrNameLst>
                                      </p:cBhvr>
                                    </p:animRot>
                                    <p:animRot by="-240000">
                                      <p:cBhvr>
                                        <p:cTn id="20" dur="200" fill="hold">
                                          <p:stCondLst>
                                            <p:cond delay="200"/>
                                          </p:stCondLst>
                                        </p:cTn>
                                        <p:tgtEl>
                                          <p:spTgt spid="8"/>
                                        </p:tgtEl>
                                        <p:attrNameLst>
                                          <p:attrName>r</p:attrName>
                                        </p:attrNameLst>
                                      </p:cBhvr>
                                    </p:animRot>
                                    <p:animRot by="240000">
                                      <p:cBhvr>
                                        <p:cTn id="21" dur="200" fill="hold">
                                          <p:stCondLst>
                                            <p:cond delay="400"/>
                                          </p:stCondLst>
                                        </p:cTn>
                                        <p:tgtEl>
                                          <p:spTgt spid="8"/>
                                        </p:tgtEl>
                                        <p:attrNameLst>
                                          <p:attrName>r</p:attrName>
                                        </p:attrNameLst>
                                      </p:cBhvr>
                                    </p:animRot>
                                    <p:animRot by="-240000">
                                      <p:cBhvr>
                                        <p:cTn id="22" dur="200" fill="hold">
                                          <p:stCondLst>
                                            <p:cond delay="600"/>
                                          </p:stCondLst>
                                        </p:cTn>
                                        <p:tgtEl>
                                          <p:spTgt spid="8"/>
                                        </p:tgtEl>
                                        <p:attrNameLst>
                                          <p:attrName>r</p:attrName>
                                        </p:attrNameLst>
                                      </p:cBhvr>
                                    </p:animRot>
                                    <p:animRot by="120000">
                                      <p:cBhvr>
                                        <p:cTn id="23" dur="200" fill="hold">
                                          <p:stCondLst>
                                            <p:cond delay="800"/>
                                          </p:stCondLst>
                                        </p:cTn>
                                        <p:tgtEl>
                                          <p:spTgt spid="8"/>
                                        </p:tgtEl>
                                        <p:attrNameLst>
                                          <p:attrName>r</p:attrName>
                                        </p:attrNameLst>
                                      </p:cBhvr>
                                    </p:animRot>
                                  </p:childTnLst>
                                </p:cTn>
                              </p:par>
                              <p:par>
                                <p:cTn id="24" presetID="32" presetClass="emph" presetSubtype="0" repeatCount="indefinite" fill="hold" nodeType="withEffect">
                                  <p:stCondLst>
                                    <p:cond delay="0"/>
                                  </p:stCondLst>
                                  <p:childTnLst>
                                    <p:animRot by="120000">
                                      <p:cBhvr>
                                        <p:cTn id="25" dur="100" fill="hold">
                                          <p:stCondLst>
                                            <p:cond delay="0"/>
                                          </p:stCondLst>
                                        </p:cTn>
                                        <p:tgtEl>
                                          <p:spTgt spid="6"/>
                                        </p:tgtEl>
                                        <p:attrNameLst>
                                          <p:attrName>r</p:attrName>
                                        </p:attrNameLst>
                                      </p:cBhvr>
                                    </p:animRot>
                                    <p:animRot by="-240000">
                                      <p:cBhvr>
                                        <p:cTn id="26" dur="200" fill="hold">
                                          <p:stCondLst>
                                            <p:cond delay="200"/>
                                          </p:stCondLst>
                                        </p:cTn>
                                        <p:tgtEl>
                                          <p:spTgt spid="6"/>
                                        </p:tgtEl>
                                        <p:attrNameLst>
                                          <p:attrName>r</p:attrName>
                                        </p:attrNameLst>
                                      </p:cBhvr>
                                    </p:animRot>
                                    <p:animRot by="240000">
                                      <p:cBhvr>
                                        <p:cTn id="27" dur="200" fill="hold">
                                          <p:stCondLst>
                                            <p:cond delay="400"/>
                                          </p:stCondLst>
                                        </p:cTn>
                                        <p:tgtEl>
                                          <p:spTgt spid="6"/>
                                        </p:tgtEl>
                                        <p:attrNameLst>
                                          <p:attrName>r</p:attrName>
                                        </p:attrNameLst>
                                      </p:cBhvr>
                                    </p:animRot>
                                    <p:animRot by="-240000">
                                      <p:cBhvr>
                                        <p:cTn id="28" dur="200" fill="hold">
                                          <p:stCondLst>
                                            <p:cond delay="600"/>
                                          </p:stCondLst>
                                        </p:cTn>
                                        <p:tgtEl>
                                          <p:spTgt spid="6"/>
                                        </p:tgtEl>
                                        <p:attrNameLst>
                                          <p:attrName>r</p:attrName>
                                        </p:attrNameLst>
                                      </p:cBhvr>
                                    </p:animRot>
                                    <p:animRot by="120000">
                                      <p:cBhvr>
                                        <p:cTn id="29" dur="200" fill="hold">
                                          <p:stCondLst>
                                            <p:cond delay="800"/>
                                          </p:stCondLst>
                                        </p:cTn>
                                        <p:tgtEl>
                                          <p:spTgt spid="6"/>
                                        </p:tgtEl>
                                        <p:attrNameLst>
                                          <p:attrName>r</p:attrName>
                                        </p:attrNameLst>
                                      </p:cBhvr>
                                    </p:animRot>
                                  </p:childTnLst>
                                </p:cTn>
                              </p:par>
                              <p:par>
                                <p:cTn id="30" presetID="32" presetClass="emph" presetSubtype="0" repeatCount="indefinite" fill="hold" nodeType="withEffect">
                                  <p:stCondLst>
                                    <p:cond delay="0"/>
                                  </p:stCondLst>
                                  <p:childTnLst>
                                    <p:animRot by="120000">
                                      <p:cBhvr>
                                        <p:cTn id="31" dur="100" fill="hold">
                                          <p:stCondLst>
                                            <p:cond delay="0"/>
                                          </p:stCondLst>
                                        </p:cTn>
                                        <p:tgtEl>
                                          <p:spTgt spid="7"/>
                                        </p:tgtEl>
                                        <p:attrNameLst>
                                          <p:attrName>r</p:attrName>
                                        </p:attrNameLst>
                                      </p:cBhvr>
                                    </p:animRot>
                                    <p:animRot by="-240000">
                                      <p:cBhvr>
                                        <p:cTn id="32" dur="200" fill="hold">
                                          <p:stCondLst>
                                            <p:cond delay="200"/>
                                          </p:stCondLst>
                                        </p:cTn>
                                        <p:tgtEl>
                                          <p:spTgt spid="7"/>
                                        </p:tgtEl>
                                        <p:attrNameLst>
                                          <p:attrName>r</p:attrName>
                                        </p:attrNameLst>
                                      </p:cBhvr>
                                    </p:animRot>
                                    <p:animRot by="240000">
                                      <p:cBhvr>
                                        <p:cTn id="33" dur="200" fill="hold">
                                          <p:stCondLst>
                                            <p:cond delay="400"/>
                                          </p:stCondLst>
                                        </p:cTn>
                                        <p:tgtEl>
                                          <p:spTgt spid="7"/>
                                        </p:tgtEl>
                                        <p:attrNameLst>
                                          <p:attrName>r</p:attrName>
                                        </p:attrNameLst>
                                      </p:cBhvr>
                                    </p:animRot>
                                    <p:animRot by="-240000">
                                      <p:cBhvr>
                                        <p:cTn id="34" dur="200" fill="hold">
                                          <p:stCondLst>
                                            <p:cond delay="600"/>
                                          </p:stCondLst>
                                        </p:cTn>
                                        <p:tgtEl>
                                          <p:spTgt spid="7"/>
                                        </p:tgtEl>
                                        <p:attrNameLst>
                                          <p:attrName>r</p:attrName>
                                        </p:attrNameLst>
                                      </p:cBhvr>
                                    </p:animRot>
                                    <p:animRot by="120000">
                                      <p:cBhvr>
                                        <p:cTn id="35" dur="200" fill="hold">
                                          <p:stCondLst>
                                            <p:cond delay="800"/>
                                          </p:stCondLst>
                                        </p:cTn>
                                        <p:tgtEl>
                                          <p:spTgt spid="7"/>
                                        </p:tgtEl>
                                        <p:attrNameLst>
                                          <p:attrName>r</p:attrName>
                                        </p:attrNameLst>
                                      </p:cBhvr>
                                    </p:animRot>
                                  </p:childTnLst>
                                </p:cTn>
                              </p:par>
                              <p:par>
                                <p:cTn id="36" presetID="32" presetClass="emph" presetSubtype="0" repeatCount="indefinite" fill="hold" nodeType="withEffect">
                                  <p:stCondLst>
                                    <p:cond delay="0"/>
                                  </p:stCondLst>
                                  <p:childTnLst>
                                    <p:animRot by="120000">
                                      <p:cBhvr>
                                        <p:cTn id="37" dur="100" fill="hold">
                                          <p:stCondLst>
                                            <p:cond delay="0"/>
                                          </p:stCondLst>
                                        </p:cTn>
                                        <p:tgtEl>
                                          <p:spTgt spid="28"/>
                                        </p:tgtEl>
                                        <p:attrNameLst>
                                          <p:attrName>r</p:attrName>
                                        </p:attrNameLst>
                                      </p:cBhvr>
                                    </p:animRot>
                                    <p:animRot by="-240000">
                                      <p:cBhvr>
                                        <p:cTn id="38" dur="200" fill="hold">
                                          <p:stCondLst>
                                            <p:cond delay="200"/>
                                          </p:stCondLst>
                                        </p:cTn>
                                        <p:tgtEl>
                                          <p:spTgt spid="28"/>
                                        </p:tgtEl>
                                        <p:attrNameLst>
                                          <p:attrName>r</p:attrName>
                                        </p:attrNameLst>
                                      </p:cBhvr>
                                    </p:animRot>
                                    <p:animRot by="240000">
                                      <p:cBhvr>
                                        <p:cTn id="39" dur="200" fill="hold">
                                          <p:stCondLst>
                                            <p:cond delay="400"/>
                                          </p:stCondLst>
                                        </p:cTn>
                                        <p:tgtEl>
                                          <p:spTgt spid="28"/>
                                        </p:tgtEl>
                                        <p:attrNameLst>
                                          <p:attrName>r</p:attrName>
                                        </p:attrNameLst>
                                      </p:cBhvr>
                                    </p:animRot>
                                    <p:animRot by="-240000">
                                      <p:cBhvr>
                                        <p:cTn id="40" dur="200" fill="hold">
                                          <p:stCondLst>
                                            <p:cond delay="600"/>
                                          </p:stCondLst>
                                        </p:cTn>
                                        <p:tgtEl>
                                          <p:spTgt spid="28"/>
                                        </p:tgtEl>
                                        <p:attrNameLst>
                                          <p:attrName>r</p:attrName>
                                        </p:attrNameLst>
                                      </p:cBhvr>
                                    </p:animRot>
                                    <p:animRot by="120000">
                                      <p:cBhvr>
                                        <p:cTn id="41" dur="200" fill="hold">
                                          <p:stCondLst>
                                            <p:cond delay="800"/>
                                          </p:stCondLst>
                                        </p:cTn>
                                        <p:tgtEl>
                                          <p:spTgt spid="28"/>
                                        </p:tgtEl>
                                        <p:attrNameLst>
                                          <p:attrName>r</p:attrName>
                                        </p:attrNameLst>
                                      </p:cBhvr>
                                    </p:animRot>
                                  </p:childTnLst>
                                </p:cTn>
                              </p:par>
                              <p:par>
                                <p:cTn id="42" presetID="1" presetClass="entr" presetSubtype="0"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childTnLst>
                                </p:cTn>
                              </p:par>
                              <p:par>
                                <p:cTn id="44" presetID="0" presetClass="path" presetSubtype="0" accel="50000" decel="50000" fill="hold" nodeType="withEffect">
                                  <p:stCondLst>
                                    <p:cond delay="0"/>
                                  </p:stCondLst>
                                  <p:childTnLst>
                                    <p:animMotion origin="layout" path="M 4.81115E-17 2.22222E-6 L 0.4638 0.07453 " pathEditMode="relative" rAng="0" ptsTypes="AA">
                                      <p:cBhvr>
                                        <p:cTn id="45" dur="2000" fill="hold"/>
                                        <p:tgtEl>
                                          <p:spTgt spid="10"/>
                                        </p:tgtEl>
                                        <p:attrNameLst>
                                          <p:attrName>ppt_x</p:attrName>
                                          <p:attrName>ppt_y</p:attrName>
                                        </p:attrNameLst>
                                      </p:cBhvr>
                                      <p:rCtr x="23177" y="3796"/>
                                    </p:animMotion>
                                  </p:childTnLst>
                                </p:cTn>
                              </p:par>
                            </p:childTnLst>
                          </p:cTn>
                        </p:par>
                        <p:par>
                          <p:cTn id="46" fill="hold">
                            <p:stCondLst>
                              <p:cond delay="3000"/>
                            </p:stCondLst>
                            <p:childTnLst>
                              <p:par>
                                <p:cTn id="47" presetID="1" presetClass="exit" presetSubtype="0" fill="hold" nodeType="afterEffect">
                                  <p:stCondLst>
                                    <p:cond delay="0"/>
                                  </p:stCondLst>
                                  <p:childTnLst>
                                    <p:set>
                                      <p:cBhvr>
                                        <p:cTn id="48" dur="1" fill="hold">
                                          <p:stCondLst>
                                            <p:cond delay="0"/>
                                          </p:stCondLst>
                                        </p:cTn>
                                        <p:tgtEl>
                                          <p:spTgt spid="10"/>
                                        </p:tgtEl>
                                        <p:attrNameLst>
                                          <p:attrName>style.visibility</p:attrName>
                                        </p:attrNameLst>
                                      </p:cBhvr>
                                      <p:to>
                                        <p:strVal val="hidden"/>
                                      </p:to>
                                    </p:set>
                                  </p:childTnLst>
                                </p:cTn>
                              </p:par>
                            </p:childTnLst>
                          </p:cTn>
                        </p:par>
                        <p:par>
                          <p:cTn id="49" fill="hold">
                            <p:stCondLst>
                              <p:cond delay="3000"/>
                            </p:stCondLst>
                            <p:childTnLst>
                              <p:par>
                                <p:cTn id="50" presetID="1" presetClass="entr" presetSubtype="0"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childTnLst>
                                </p:cTn>
                              </p:par>
                              <p:par>
                                <p:cTn id="52" presetID="0" presetClass="path" presetSubtype="0" accel="50000" decel="50000" fill="hold" nodeType="withEffect">
                                  <p:stCondLst>
                                    <p:cond delay="0"/>
                                  </p:stCondLst>
                                  <p:childTnLst>
                                    <p:animMotion origin="layout" path="M -0.13971 -0.04561 L -0.51276 0.28726 " pathEditMode="relative" rAng="0" ptsTypes="AA">
                                      <p:cBhvr>
                                        <p:cTn id="53" dur="2000" fill="hold"/>
                                        <p:tgtEl>
                                          <p:spTgt spid="22"/>
                                        </p:tgtEl>
                                        <p:attrNameLst>
                                          <p:attrName>ppt_x</p:attrName>
                                          <p:attrName>ppt_y</p:attrName>
                                        </p:attrNameLst>
                                      </p:cBhvr>
                                      <p:rCtr x="-18659" y="16644"/>
                                    </p:animMotion>
                                  </p:childTnLst>
                                </p:cTn>
                              </p:par>
                            </p:childTnLst>
                          </p:cTn>
                        </p:par>
                        <p:par>
                          <p:cTn id="54" fill="hold">
                            <p:stCondLst>
                              <p:cond delay="5000"/>
                            </p:stCondLst>
                            <p:childTnLst>
                              <p:par>
                                <p:cTn id="55" presetID="1" presetClass="exit" presetSubtype="0" fill="hold" nodeType="afterEffect">
                                  <p:stCondLst>
                                    <p:cond delay="0"/>
                                  </p:stCondLst>
                                  <p:childTnLst>
                                    <p:set>
                                      <p:cBhvr>
                                        <p:cTn id="56" dur="1" fill="hold">
                                          <p:stCondLst>
                                            <p:cond delay="0"/>
                                          </p:stCondLst>
                                        </p:cTn>
                                        <p:tgtEl>
                                          <p:spTgt spid="22"/>
                                        </p:tgtEl>
                                        <p:attrNameLst>
                                          <p:attrName>style.visibility</p:attrName>
                                        </p:attrNameLst>
                                      </p:cBhvr>
                                      <p:to>
                                        <p:strVal val="hidden"/>
                                      </p:to>
                                    </p:set>
                                  </p:childTnLst>
                                </p:cTn>
                              </p:par>
                            </p:childTnLst>
                          </p:cTn>
                        </p:par>
                        <p:par>
                          <p:cTn id="57" fill="hold">
                            <p:stCondLst>
                              <p:cond delay="5000"/>
                            </p:stCondLst>
                            <p:childTnLst>
                              <p:par>
                                <p:cTn id="58" presetID="1" presetClass="entr" presetSubtype="0"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childTnLst>
                                </p:cTn>
                              </p:par>
                              <p:par>
                                <p:cTn id="60" presetID="0" presetClass="path" presetSubtype="0" accel="50000" decel="50000" fill="hold" nodeType="withEffect">
                                  <p:stCondLst>
                                    <p:cond delay="0"/>
                                  </p:stCondLst>
                                  <p:childTnLst>
                                    <p:animMotion origin="layout" path="M -1.25E-6 -1.48148E-6 L -0.55416 0.16088 " pathEditMode="relative" rAng="0" ptsTypes="AA">
                                      <p:cBhvr>
                                        <p:cTn id="61" dur="2000" fill="hold"/>
                                        <p:tgtEl>
                                          <p:spTgt spid="12"/>
                                        </p:tgtEl>
                                        <p:attrNameLst>
                                          <p:attrName>ppt_x</p:attrName>
                                          <p:attrName>ppt_y</p:attrName>
                                        </p:attrNameLst>
                                      </p:cBhvr>
                                      <p:rCtr x="-27630" y="8079"/>
                                    </p:animMotion>
                                  </p:childTnLst>
                                </p:cTn>
                              </p:par>
                            </p:childTnLst>
                          </p:cTn>
                        </p:par>
                        <p:par>
                          <p:cTn id="62" fill="hold">
                            <p:stCondLst>
                              <p:cond delay="7000"/>
                            </p:stCondLst>
                            <p:childTnLst>
                              <p:par>
                                <p:cTn id="63" presetID="1" presetClass="exit" presetSubtype="0" fill="hold" nodeType="afterEffect">
                                  <p:stCondLst>
                                    <p:cond delay="0"/>
                                  </p:stCondLst>
                                  <p:childTnLst>
                                    <p:set>
                                      <p:cBhvr>
                                        <p:cTn id="64" dur="1" fill="hold">
                                          <p:stCondLst>
                                            <p:cond delay="0"/>
                                          </p:stCondLst>
                                        </p:cTn>
                                        <p:tgtEl>
                                          <p:spTgt spid="12"/>
                                        </p:tgtEl>
                                        <p:attrNameLst>
                                          <p:attrName>style.visibility</p:attrName>
                                        </p:attrNameLst>
                                      </p:cBhvr>
                                      <p:to>
                                        <p:strVal val="hidden"/>
                                      </p:to>
                                    </p:set>
                                  </p:childTnLst>
                                </p:cTn>
                              </p:par>
                            </p:childTnLst>
                          </p:cTn>
                        </p:par>
                        <p:par>
                          <p:cTn id="65" fill="hold">
                            <p:stCondLst>
                              <p:cond delay="7000"/>
                            </p:stCondLst>
                            <p:childTnLst>
                              <p:par>
                                <p:cTn id="66" presetID="1" presetClass="entr" presetSubtype="0" fill="hold" nodeType="afterEffect">
                                  <p:stCondLst>
                                    <p:cond delay="0"/>
                                  </p:stCondLst>
                                  <p:childTnLst>
                                    <p:set>
                                      <p:cBhvr>
                                        <p:cTn id="67" dur="1" fill="hold">
                                          <p:stCondLst>
                                            <p:cond delay="0"/>
                                          </p:stCondLst>
                                        </p:cTn>
                                        <p:tgtEl>
                                          <p:spTgt spid="32"/>
                                        </p:tgtEl>
                                        <p:attrNameLst>
                                          <p:attrName>style.visibility</p:attrName>
                                        </p:attrNameLst>
                                      </p:cBhvr>
                                      <p:to>
                                        <p:strVal val="visible"/>
                                      </p:to>
                                    </p:set>
                                  </p:childTnLst>
                                </p:cTn>
                              </p:par>
                              <p:par>
                                <p:cTn id="68" presetID="0" presetClass="path" presetSubtype="0" accel="50000" decel="50000" fill="hold" nodeType="withEffect">
                                  <p:stCondLst>
                                    <p:cond delay="0"/>
                                  </p:stCondLst>
                                  <p:childTnLst>
                                    <p:animMotion origin="layout" path="M -0.06536 -0.01481 L -0.71979 0.25695 " pathEditMode="relative" rAng="0" ptsTypes="AA">
                                      <p:cBhvr>
                                        <p:cTn id="69" dur="2000" fill="hold"/>
                                        <p:tgtEl>
                                          <p:spTgt spid="32"/>
                                        </p:tgtEl>
                                        <p:attrNameLst>
                                          <p:attrName>ppt_x</p:attrName>
                                          <p:attrName>ppt_y</p:attrName>
                                        </p:attrNameLst>
                                      </p:cBhvr>
                                      <p:rCtr x="-32721" y="13588"/>
                                    </p:animMotion>
                                  </p:childTnLst>
                                </p:cTn>
                              </p:par>
                            </p:childTnLst>
                          </p:cTn>
                        </p:par>
                        <p:par>
                          <p:cTn id="70" fill="hold">
                            <p:stCondLst>
                              <p:cond delay="9000"/>
                            </p:stCondLst>
                            <p:childTnLst>
                              <p:par>
                                <p:cTn id="71" presetID="1" presetClass="exit" presetSubtype="0" fill="hold" nodeType="afterEffect">
                                  <p:stCondLst>
                                    <p:cond delay="0"/>
                                  </p:stCondLst>
                                  <p:childTnLst>
                                    <p:set>
                                      <p:cBhvr>
                                        <p:cTn id="72" dur="1" fill="hold">
                                          <p:stCondLst>
                                            <p:cond delay="0"/>
                                          </p:stCondLst>
                                        </p:cTn>
                                        <p:tgtEl>
                                          <p:spTgt spid="32"/>
                                        </p:tgtEl>
                                        <p:attrNameLst>
                                          <p:attrName>style.visibility</p:attrName>
                                        </p:attrNameLst>
                                      </p:cBhvr>
                                      <p:to>
                                        <p:strVal val="hidden"/>
                                      </p:to>
                                    </p:set>
                                  </p:childTnLst>
                                </p:cTn>
                              </p:par>
                              <p:par>
                                <p:cTn id="73" presetID="1" presetClass="entr" presetSubtype="0" fill="hold" nodeType="withEffect">
                                  <p:stCondLst>
                                    <p:cond delay="0"/>
                                  </p:stCondLst>
                                  <p:childTnLst>
                                    <p:set>
                                      <p:cBhvr>
                                        <p:cTn id="74" dur="1" fill="hold">
                                          <p:stCondLst>
                                            <p:cond delay="0"/>
                                          </p:stCondLst>
                                        </p:cTn>
                                        <p:tgtEl>
                                          <p:spTgt spid="37"/>
                                        </p:tgtEl>
                                        <p:attrNameLst>
                                          <p:attrName>style.visibility</p:attrName>
                                        </p:attrNameLst>
                                      </p:cBhvr>
                                      <p:to>
                                        <p:strVal val="visible"/>
                                      </p:to>
                                    </p:set>
                                  </p:childTnLst>
                                </p:cTn>
                              </p:par>
                              <p:par>
                                <p:cTn id="75" presetID="0" presetClass="path" presetSubtype="0" accel="50000" decel="50000" fill="hold" nodeType="withEffect">
                                  <p:stCondLst>
                                    <p:cond delay="0"/>
                                  </p:stCondLst>
                                  <p:childTnLst>
                                    <p:animMotion origin="layout" path="M 0.10456 -0.02431 L 0.68711 0.00092 " pathEditMode="relative" rAng="0" ptsTypes="AA">
                                      <p:cBhvr>
                                        <p:cTn id="76" dur="3000" fill="hold"/>
                                        <p:tgtEl>
                                          <p:spTgt spid="37"/>
                                        </p:tgtEl>
                                        <p:attrNameLst>
                                          <p:attrName>ppt_x</p:attrName>
                                          <p:attrName>ppt_y</p:attrName>
                                        </p:attrNameLst>
                                      </p:cBhvr>
                                      <p:rCtr x="29128" y="1250"/>
                                    </p:animMotion>
                                  </p:childTnLst>
                                </p:cTn>
                              </p:par>
                            </p:childTnLst>
                          </p:cTn>
                        </p:par>
                        <p:par>
                          <p:cTn id="77" fill="hold">
                            <p:stCondLst>
                              <p:cond delay="12000"/>
                            </p:stCondLst>
                            <p:childTnLst>
                              <p:par>
                                <p:cTn id="78" presetID="1" presetClass="exit" presetSubtype="0" fill="hold" nodeType="afterEffect">
                                  <p:stCondLst>
                                    <p:cond delay="0"/>
                                  </p:stCondLst>
                                  <p:childTnLst>
                                    <p:set>
                                      <p:cBhvr>
                                        <p:cTn id="79" dur="1" fill="hold">
                                          <p:stCondLst>
                                            <p:cond delay="0"/>
                                          </p:stCondLst>
                                        </p:cTn>
                                        <p:tgtEl>
                                          <p:spTgt spid="37"/>
                                        </p:tgtEl>
                                        <p:attrNameLst>
                                          <p:attrName>style.visibility</p:attrName>
                                        </p:attrNameLst>
                                      </p:cBhvr>
                                      <p:to>
                                        <p:strVal val="hidden"/>
                                      </p:to>
                                    </p:set>
                                  </p:childTnLst>
                                </p:cTn>
                              </p:par>
                            </p:childTnLst>
                          </p:cTn>
                        </p:par>
                        <p:par>
                          <p:cTn id="80" fill="hold">
                            <p:stCondLst>
                              <p:cond delay="12000"/>
                            </p:stCondLst>
                            <p:childTnLst>
                              <p:par>
                                <p:cTn id="81" presetID="0" presetClass="path" presetSubtype="0" accel="50000" decel="50000" fill="hold" nodeType="afterEffect">
                                  <p:stCondLst>
                                    <p:cond delay="0"/>
                                  </p:stCondLst>
                                  <p:childTnLst>
                                    <p:animMotion origin="layout" path="M 0.06354 -0.07546 L 0.38307 -0.31065 " pathEditMode="relative" ptsTypes="AA">
                                      <p:cBhvr>
                                        <p:cTn id="82" dur="3000" fill="hold"/>
                                        <p:tgtEl>
                                          <p:spTgt spid="24"/>
                                        </p:tgtEl>
                                        <p:attrNameLst>
                                          <p:attrName>ppt_x</p:attrName>
                                          <p:attrName>ppt_y</p:attrName>
                                        </p:attrNameLst>
                                      </p:cBhvr>
                                    </p:animMotion>
                                  </p:childTnLst>
                                </p:cTn>
                              </p:par>
                            </p:childTnLst>
                          </p:cTn>
                        </p:par>
                        <p:par>
                          <p:cTn id="83" fill="hold">
                            <p:stCondLst>
                              <p:cond delay="15000"/>
                            </p:stCondLst>
                            <p:childTnLst>
                              <p:par>
                                <p:cTn id="84" presetID="1" presetClass="exit" presetSubtype="0" fill="hold" nodeType="afterEffect">
                                  <p:stCondLst>
                                    <p:cond delay="0"/>
                                  </p:stCondLst>
                                  <p:childTnLst>
                                    <p:set>
                                      <p:cBhvr>
                                        <p:cTn id="85" dur="1" fill="hold">
                                          <p:stCondLst>
                                            <p:cond delay="0"/>
                                          </p:stCondLst>
                                        </p:cTn>
                                        <p:tgtEl>
                                          <p:spTgt spid="24"/>
                                        </p:tgtEl>
                                        <p:attrNameLst>
                                          <p:attrName>style.visibility</p:attrName>
                                        </p:attrNameLst>
                                      </p:cBhvr>
                                      <p:to>
                                        <p:strVal val="hidden"/>
                                      </p:to>
                                    </p:set>
                                  </p:childTnLst>
                                </p:cTn>
                              </p:par>
                              <p:par>
                                <p:cTn id="86" presetID="1" presetClass="entr" presetSubtype="0" fill="hold" nodeType="withEffect">
                                  <p:stCondLst>
                                    <p:cond delay="0"/>
                                  </p:stCondLst>
                                  <p:childTnLst>
                                    <p:set>
                                      <p:cBhvr>
                                        <p:cTn id="87" dur="1" fill="hold">
                                          <p:stCondLst>
                                            <p:cond delay="0"/>
                                          </p:stCondLst>
                                        </p:cTn>
                                        <p:tgtEl>
                                          <p:spTgt spid="45"/>
                                        </p:tgtEl>
                                        <p:attrNameLst>
                                          <p:attrName>style.visibility</p:attrName>
                                        </p:attrNameLst>
                                      </p:cBhvr>
                                      <p:to>
                                        <p:strVal val="visible"/>
                                      </p:to>
                                    </p:set>
                                  </p:childTnLst>
                                </p:cTn>
                              </p:par>
                            </p:childTnLst>
                          </p:cTn>
                        </p:par>
                        <p:par>
                          <p:cTn id="88" fill="hold">
                            <p:stCondLst>
                              <p:cond delay="15000"/>
                            </p:stCondLst>
                            <p:childTnLst>
                              <p:par>
                                <p:cTn id="89" presetID="0" presetClass="path" presetSubtype="0" accel="50000" decel="50000" fill="hold" nodeType="afterEffect">
                                  <p:stCondLst>
                                    <p:cond delay="0"/>
                                  </p:stCondLst>
                                  <p:childTnLst>
                                    <p:animMotion origin="layout" path="M 0.10274 -0.00856 L 0.56315 0.0125 " pathEditMode="relative" rAng="0" ptsTypes="AA">
                                      <p:cBhvr>
                                        <p:cTn id="90" dur="2000" fill="hold"/>
                                        <p:tgtEl>
                                          <p:spTgt spid="45"/>
                                        </p:tgtEl>
                                        <p:attrNameLst>
                                          <p:attrName>ppt_x</p:attrName>
                                          <p:attrName>ppt_y</p:attrName>
                                        </p:attrNameLst>
                                      </p:cBhvr>
                                      <p:rCtr x="23021" y="1042"/>
                                    </p:animMotion>
                                  </p:childTnLst>
                                </p:cTn>
                              </p:par>
                            </p:childTnLst>
                          </p:cTn>
                        </p:par>
                        <p:par>
                          <p:cTn id="91" fill="hold">
                            <p:stCondLst>
                              <p:cond delay="17000"/>
                            </p:stCondLst>
                            <p:childTnLst>
                              <p:par>
                                <p:cTn id="92" presetID="1" presetClass="exit" presetSubtype="0" fill="hold" nodeType="afterEffect">
                                  <p:stCondLst>
                                    <p:cond delay="0"/>
                                  </p:stCondLst>
                                  <p:childTnLst>
                                    <p:set>
                                      <p:cBhvr>
                                        <p:cTn id="93" dur="1" fill="hold">
                                          <p:stCondLst>
                                            <p:cond delay="0"/>
                                          </p:stCondLst>
                                        </p:cTn>
                                        <p:tgtEl>
                                          <p:spTgt spid="45"/>
                                        </p:tgtEl>
                                        <p:attrNameLst>
                                          <p:attrName>style.visibility</p:attrName>
                                        </p:attrNameLst>
                                      </p:cBhvr>
                                      <p:to>
                                        <p:strVal val="hidden"/>
                                      </p:to>
                                    </p:set>
                                  </p:childTnLst>
                                </p:cTn>
                              </p:par>
                            </p:childTnLst>
                          </p:cTn>
                        </p:par>
                        <p:par>
                          <p:cTn id="94" fill="hold">
                            <p:stCondLst>
                              <p:cond delay="17000"/>
                            </p:stCondLst>
                            <p:childTnLst>
                              <p:par>
                                <p:cTn id="95" presetID="0" presetClass="path" presetSubtype="0" accel="50000" decel="50000" fill="hold" nodeType="afterEffect">
                                  <p:stCondLst>
                                    <p:cond delay="0"/>
                                  </p:stCondLst>
                                  <p:childTnLst>
                                    <p:animMotion origin="layout" path="M 0.01563 -0.07662 L -0.20898 -0.22199 " pathEditMode="relative" ptsTypes="AA">
                                      <p:cBhvr>
                                        <p:cTn id="96" dur="3000" fill="hold"/>
                                        <p:tgtEl>
                                          <p:spTgt spid="7"/>
                                        </p:tgtEl>
                                        <p:attrNameLst>
                                          <p:attrName>ppt_x</p:attrName>
                                          <p:attrName>ppt_y</p:attrName>
                                        </p:attrNameLst>
                                      </p:cBhvr>
                                    </p:animMotion>
                                  </p:childTnLst>
                                </p:cTn>
                              </p:par>
                            </p:childTnLst>
                          </p:cTn>
                        </p:par>
                        <p:par>
                          <p:cTn id="97" fill="hold">
                            <p:stCondLst>
                              <p:cond delay="20000"/>
                            </p:stCondLst>
                            <p:childTnLst>
                              <p:par>
                                <p:cTn id="98" presetID="0" presetClass="path" presetSubtype="0" accel="50000" decel="50000" fill="hold" nodeType="afterEffect">
                                  <p:stCondLst>
                                    <p:cond delay="0"/>
                                  </p:stCondLst>
                                  <p:childTnLst>
                                    <p:animMotion origin="layout" path="M -0.06302 -0.07453 L -0.18255 -0.1537 " pathEditMode="relative" ptsTypes="AA">
                                      <p:cBhvr>
                                        <p:cTn id="99" dur="2000" fill="hold"/>
                                        <p:tgtEl>
                                          <p:spTgt spid="18"/>
                                        </p:tgtEl>
                                        <p:attrNameLst>
                                          <p:attrName>ppt_x</p:attrName>
                                          <p:attrName>ppt_y</p:attrName>
                                        </p:attrNameLst>
                                      </p:cBhvr>
                                    </p:animMotion>
                                  </p:childTnLst>
                                </p:cTn>
                              </p:par>
                              <p:par>
                                <p:cTn id="100" presetID="0" presetClass="path" presetSubtype="0" accel="50000" decel="50000" fill="hold" nodeType="withEffect">
                                  <p:stCondLst>
                                    <p:cond delay="0"/>
                                  </p:stCondLst>
                                  <p:childTnLst>
                                    <p:animMotion origin="layout" path="M 1.25E-6 1.11022E-16 L -0.15469 0.01921 " pathEditMode="relative" rAng="0" ptsTypes="AA">
                                      <p:cBhvr>
                                        <p:cTn id="101" dur="2000" fill="hold"/>
                                        <p:tgtEl>
                                          <p:spTgt spid="8"/>
                                        </p:tgtEl>
                                        <p:attrNameLst>
                                          <p:attrName>ppt_x</p:attrName>
                                          <p:attrName>ppt_y</p:attrName>
                                        </p:attrNameLst>
                                      </p:cBhvr>
                                      <p:rCtr x="-7734" y="949"/>
                                    </p:animMotion>
                                  </p:childTnLst>
                                </p:cTn>
                              </p:par>
                            </p:childTnLst>
                          </p:cTn>
                        </p:par>
                        <p:par>
                          <p:cTn id="102" fill="hold">
                            <p:stCondLst>
                              <p:cond delay="22000"/>
                            </p:stCondLst>
                            <p:childTnLst>
                              <p:par>
                                <p:cTn id="103" presetID="0" presetClass="path" presetSubtype="0" accel="50000" decel="50000" fill="hold" nodeType="afterEffect">
                                  <p:stCondLst>
                                    <p:cond delay="0"/>
                                  </p:stCondLst>
                                  <p:childTnLst>
                                    <p:animMotion origin="layout" path="M 0.02761 0.06806 L 0.12435 0.34144 " pathEditMode="relative" ptsTypes="AA">
                                      <p:cBhvr>
                                        <p:cTn id="104" dur="2000" fill="hold"/>
                                        <p:tgtEl>
                                          <p:spTgt spid="6"/>
                                        </p:tgtEl>
                                        <p:attrNameLst>
                                          <p:attrName>ppt_x</p:attrName>
                                          <p:attrName>ppt_y</p:attrName>
                                        </p:attrNameLst>
                                      </p:cBhvr>
                                    </p:animMotion>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9"/>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4"/>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32" presetClass="emph" presetSubtype="0" repeatCount="indefinite" fill="hold" nodeType="clickEffect">
                                  <p:stCondLst>
                                    <p:cond delay="0"/>
                                  </p:stCondLst>
                                  <p:childTnLst>
                                    <p:animRot by="120000">
                                      <p:cBhvr>
                                        <p:cTn id="114" dur="100" fill="hold">
                                          <p:stCondLst>
                                            <p:cond delay="0"/>
                                          </p:stCondLst>
                                        </p:cTn>
                                        <p:tgtEl>
                                          <p:spTgt spid="8"/>
                                        </p:tgtEl>
                                        <p:attrNameLst>
                                          <p:attrName>r</p:attrName>
                                        </p:attrNameLst>
                                      </p:cBhvr>
                                    </p:animRot>
                                    <p:animRot by="-240000">
                                      <p:cBhvr>
                                        <p:cTn id="115" dur="200" fill="hold">
                                          <p:stCondLst>
                                            <p:cond delay="200"/>
                                          </p:stCondLst>
                                        </p:cTn>
                                        <p:tgtEl>
                                          <p:spTgt spid="8"/>
                                        </p:tgtEl>
                                        <p:attrNameLst>
                                          <p:attrName>r</p:attrName>
                                        </p:attrNameLst>
                                      </p:cBhvr>
                                    </p:animRot>
                                    <p:animRot by="240000">
                                      <p:cBhvr>
                                        <p:cTn id="116" dur="200" fill="hold">
                                          <p:stCondLst>
                                            <p:cond delay="400"/>
                                          </p:stCondLst>
                                        </p:cTn>
                                        <p:tgtEl>
                                          <p:spTgt spid="8"/>
                                        </p:tgtEl>
                                        <p:attrNameLst>
                                          <p:attrName>r</p:attrName>
                                        </p:attrNameLst>
                                      </p:cBhvr>
                                    </p:animRot>
                                    <p:animRot by="-240000">
                                      <p:cBhvr>
                                        <p:cTn id="117" dur="200" fill="hold">
                                          <p:stCondLst>
                                            <p:cond delay="600"/>
                                          </p:stCondLst>
                                        </p:cTn>
                                        <p:tgtEl>
                                          <p:spTgt spid="8"/>
                                        </p:tgtEl>
                                        <p:attrNameLst>
                                          <p:attrName>r</p:attrName>
                                        </p:attrNameLst>
                                      </p:cBhvr>
                                    </p:animRot>
                                    <p:animRot by="120000">
                                      <p:cBhvr>
                                        <p:cTn id="118" dur="200" fill="hold">
                                          <p:stCondLst>
                                            <p:cond delay="8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617755F-B6E9-4184-8196-9742755FCD66}"/>
              </a:ext>
            </a:extLst>
          </p:cNvPr>
          <p:cNvGrpSpPr/>
          <p:nvPr/>
        </p:nvGrpSpPr>
        <p:grpSpPr>
          <a:xfrm>
            <a:off x="2926641" y="4255272"/>
            <a:ext cx="1077975" cy="1247402"/>
            <a:chOff x="3067309" y="4388181"/>
            <a:chExt cx="1077975" cy="1247402"/>
          </a:xfrm>
        </p:grpSpPr>
        <p:sp>
          <p:nvSpPr>
            <p:cNvPr id="207" name="Rectangle 206">
              <a:extLst>
                <a:ext uri="{FF2B5EF4-FFF2-40B4-BE49-F238E27FC236}">
                  <a16:creationId xmlns:a16="http://schemas.microsoft.com/office/drawing/2014/main" id="{D1BC6DE5-E1EC-1947-8A3B-19396DFBCDE7}"/>
                </a:ext>
              </a:extLst>
            </p:cNvPr>
            <p:cNvSpPr/>
            <p:nvPr/>
          </p:nvSpPr>
          <p:spPr>
            <a:xfrm>
              <a:off x="3067309" y="4388181"/>
              <a:ext cx="1077975" cy="1247402"/>
            </a:xfrm>
            <a:prstGeom prst="rect">
              <a:avLst/>
            </a:prstGeom>
            <a:solidFill>
              <a:schemeClr val="bg1"/>
            </a:solid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 name="Picture 48" descr="A close-up of a fish&#10;&#10;Description automatically generated">
              <a:extLst>
                <a:ext uri="{FF2B5EF4-FFF2-40B4-BE49-F238E27FC236}">
                  <a16:creationId xmlns:a16="http://schemas.microsoft.com/office/drawing/2014/main" id="{6D0FE380-FFD2-E044-8AC3-AE1F9A1D7D5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11118" y="4855145"/>
              <a:ext cx="1014065" cy="605490"/>
            </a:xfrm>
            <a:prstGeom prst="rect">
              <a:avLst/>
            </a:prstGeom>
          </p:spPr>
        </p:pic>
        <p:sp>
          <p:nvSpPr>
            <p:cNvPr id="236" name="Subtitle 2">
              <a:extLst>
                <a:ext uri="{FF2B5EF4-FFF2-40B4-BE49-F238E27FC236}">
                  <a16:creationId xmlns:a16="http://schemas.microsoft.com/office/drawing/2014/main" id="{9F27997B-992B-0347-96F6-9495D105926B}"/>
                </a:ext>
              </a:extLst>
            </p:cNvPr>
            <p:cNvSpPr txBox="1">
              <a:spLocks/>
            </p:cNvSpPr>
            <p:nvPr/>
          </p:nvSpPr>
          <p:spPr>
            <a:xfrm>
              <a:off x="3076944" y="4474143"/>
              <a:ext cx="1057359" cy="26271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Bony fish</a:t>
              </a:r>
              <a:endParaRPr lang="en-US" sz="1200" dirty="0">
                <a:cs typeface="Calibri"/>
              </a:endParaRPr>
            </a:p>
          </p:txBody>
        </p:sp>
      </p:grpSp>
      <p:cxnSp>
        <p:nvCxnSpPr>
          <p:cNvPr id="27" name="Straight Connector 26">
            <a:extLst>
              <a:ext uri="{FF2B5EF4-FFF2-40B4-BE49-F238E27FC236}">
                <a16:creationId xmlns:a16="http://schemas.microsoft.com/office/drawing/2014/main" id="{7566602F-1D15-A045-B833-86F1B22D8829}"/>
              </a:ext>
            </a:extLst>
          </p:cNvPr>
          <p:cNvCxnSpPr>
            <a:cxnSpLocks/>
            <a:stCxn id="79" idx="0"/>
            <a:endCxn id="82" idx="0"/>
          </p:cNvCxnSpPr>
          <p:nvPr/>
        </p:nvCxnSpPr>
        <p:spPr>
          <a:xfrm rot="16200000" flipH="1">
            <a:off x="2372126" y="1855048"/>
            <a:ext cx="1560343" cy="3256504"/>
          </a:xfrm>
          <a:prstGeom prst="bentConnector3">
            <a:avLst>
              <a:gd name="adj1" fmla="val -14651"/>
            </a:avLst>
          </a:prstGeom>
          <a:ln w="28575">
            <a:solidFill>
              <a:srgbClr val="996017"/>
            </a:solidFill>
          </a:ln>
        </p:spPr>
        <p:style>
          <a:lnRef idx="1">
            <a:schemeClr val="accent1"/>
          </a:lnRef>
          <a:fillRef idx="0">
            <a:schemeClr val="accent1"/>
          </a:fillRef>
          <a:effectRef idx="0">
            <a:schemeClr val="accent1"/>
          </a:effectRef>
          <a:fontRef idx="minor">
            <a:schemeClr val="tx1"/>
          </a:fontRef>
        </p:style>
      </p:cxnSp>
      <p:sp>
        <p:nvSpPr>
          <p:cNvPr id="349" name="Card 348">
            <a:extLst>
              <a:ext uri="{FF2B5EF4-FFF2-40B4-BE49-F238E27FC236}">
                <a16:creationId xmlns:a16="http://schemas.microsoft.com/office/drawing/2014/main" id="{A706AEB6-DA84-0847-BF30-4DD5F980E6F2}"/>
              </a:ext>
            </a:extLst>
          </p:cNvPr>
          <p:cNvSpPr/>
          <p:nvPr/>
        </p:nvSpPr>
        <p:spPr>
          <a:xfrm>
            <a:off x="10343577" y="5232812"/>
            <a:ext cx="1256145" cy="973849"/>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0" name="TextBox 349">
            <a:extLst>
              <a:ext uri="{FF2B5EF4-FFF2-40B4-BE49-F238E27FC236}">
                <a16:creationId xmlns:a16="http://schemas.microsoft.com/office/drawing/2014/main" id="{9125DB7A-033D-6748-95B7-4D1E2A8AB928}"/>
              </a:ext>
            </a:extLst>
          </p:cNvPr>
          <p:cNvSpPr txBox="1"/>
          <p:nvPr/>
        </p:nvSpPr>
        <p:spPr>
          <a:xfrm>
            <a:off x="10343577" y="5369295"/>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cxnSp>
        <p:nvCxnSpPr>
          <p:cNvPr id="305" name="Straight Connector 304">
            <a:extLst>
              <a:ext uri="{FF2B5EF4-FFF2-40B4-BE49-F238E27FC236}">
                <a16:creationId xmlns:a16="http://schemas.microsoft.com/office/drawing/2014/main" id="{B70C922E-03BC-8448-B341-406737050580}"/>
              </a:ext>
            </a:extLst>
          </p:cNvPr>
          <p:cNvCxnSpPr>
            <a:cxnSpLocks/>
          </p:cNvCxnSpPr>
          <p:nvPr/>
        </p:nvCxnSpPr>
        <p:spPr>
          <a:xfrm flipV="1">
            <a:off x="6263230" y="2681754"/>
            <a:ext cx="4429664" cy="12083"/>
          </a:xfrm>
          <a:prstGeom prst="bentConnector4">
            <a:avLst>
              <a:gd name="adj1" fmla="val -273"/>
              <a:gd name="adj2" fmla="val 1799123"/>
            </a:avLst>
          </a:prstGeom>
          <a:ln w="28575">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DC2543CB-FE63-3E45-A947-89955467DB0E}"/>
              </a:ext>
            </a:extLst>
          </p:cNvPr>
          <p:cNvCxnSpPr>
            <a:cxnSpLocks/>
          </p:cNvCxnSpPr>
          <p:nvPr/>
        </p:nvCxnSpPr>
        <p:spPr>
          <a:xfrm rot="10800000" flipV="1">
            <a:off x="2814900" y="1546489"/>
            <a:ext cx="1966738" cy="1278958"/>
          </a:xfrm>
          <a:prstGeom prst="bentConnector2">
            <a:avLst/>
          </a:prstGeom>
          <a:ln w="28575">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a:extLst>
              <a:ext uri="{FF2B5EF4-FFF2-40B4-BE49-F238E27FC236}">
                <a16:creationId xmlns:a16="http://schemas.microsoft.com/office/drawing/2014/main" id="{E9CCEB94-F383-D74A-A5A2-86398A1B6B9C}"/>
              </a:ext>
            </a:extLst>
          </p:cNvPr>
          <p:cNvCxnSpPr>
            <a:cxnSpLocks/>
            <a:stCxn id="403" idx="3"/>
            <a:endCxn id="271" idx="0"/>
          </p:cNvCxnSpPr>
          <p:nvPr/>
        </p:nvCxnSpPr>
        <p:spPr>
          <a:xfrm>
            <a:off x="7145940" y="1551613"/>
            <a:ext cx="1326034" cy="1109373"/>
          </a:xfrm>
          <a:prstGeom prst="bentConnector2">
            <a:avLst/>
          </a:prstGeom>
          <a:ln w="28575">
            <a:solidFill>
              <a:srgbClr val="996017"/>
            </a:solidFill>
          </a:ln>
        </p:spPr>
        <p:style>
          <a:lnRef idx="1">
            <a:schemeClr val="accent1"/>
          </a:lnRef>
          <a:fillRef idx="0">
            <a:schemeClr val="accent1"/>
          </a:fillRef>
          <a:effectRef idx="0">
            <a:schemeClr val="accent1"/>
          </a:effectRef>
          <a:fontRef idx="minor">
            <a:schemeClr val="tx1"/>
          </a:fontRef>
        </p:style>
      </p:cxnSp>
      <p:sp>
        <p:nvSpPr>
          <p:cNvPr id="31" name="Subtitle 2">
            <a:extLst>
              <a:ext uri="{FF2B5EF4-FFF2-40B4-BE49-F238E27FC236}">
                <a16:creationId xmlns:a16="http://schemas.microsoft.com/office/drawing/2014/main" id="{92336ECB-DBDD-CA40-AFFF-D18DCD37BDE1}"/>
              </a:ext>
            </a:extLst>
          </p:cNvPr>
          <p:cNvSpPr txBox="1">
            <a:spLocks/>
          </p:cNvSpPr>
          <p:nvPr/>
        </p:nvSpPr>
        <p:spPr>
          <a:xfrm>
            <a:off x="1524046" y="1859290"/>
            <a:ext cx="2593776" cy="451309"/>
          </a:xfrm>
          <a:prstGeom prst="rect">
            <a:avLst/>
          </a:prstGeom>
          <a:solidFill>
            <a:schemeClr val="bg1"/>
          </a:solidFill>
          <a:ln w="28575">
            <a:solidFill>
              <a:srgbClr val="00ABCF"/>
            </a:solidFill>
          </a:ln>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300" b="1" dirty="0">
                <a:solidFill>
                  <a:srgbClr val="00ABCF"/>
                </a:solidFill>
                <a:cs typeface="Calibri"/>
              </a:rPr>
              <a:t>Vertebrates</a:t>
            </a:r>
            <a:br>
              <a:rPr lang="en-US" sz="1200" dirty="0">
                <a:solidFill>
                  <a:srgbClr val="00ABCF"/>
                </a:solidFill>
                <a:cs typeface="Calibri"/>
              </a:rPr>
            </a:br>
            <a:r>
              <a:rPr lang="en-US" sz="1000" dirty="0">
                <a:solidFill>
                  <a:srgbClr val="63666A"/>
                </a:solidFill>
                <a:cs typeface="Calibri"/>
              </a:rPr>
              <a:t>Animals that do have a backbone</a:t>
            </a:r>
            <a:endParaRPr lang="en-US" sz="1000" dirty="0">
              <a:solidFill>
                <a:srgbClr val="63666A"/>
              </a:solidFill>
            </a:endParaRPr>
          </a:p>
          <a:p>
            <a:pPr algn="ctr"/>
            <a:endParaRPr lang="en-US" sz="1200" dirty="0">
              <a:solidFill>
                <a:srgbClr val="00ABCF"/>
              </a:solidFill>
              <a:cs typeface="Calibri"/>
            </a:endParaRPr>
          </a:p>
        </p:txBody>
      </p:sp>
      <p:cxnSp>
        <p:nvCxnSpPr>
          <p:cNvPr id="217" name="Straight Connector 216">
            <a:extLst>
              <a:ext uri="{FF2B5EF4-FFF2-40B4-BE49-F238E27FC236}">
                <a16:creationId xmlns:a16="http://schemas.microsoft.com/office/drawing/2014/main" id="{0D78F021-0BCF-234B-8E6F-C34B33B333A8}"/>
              </a:ext>
            </a:extLst>
          </p:cNvPr>
          <p:cNvCxnSpPr>
            <a:cxnSpLocks/>
          </p:cNvCxnSpPr>
          <p:nvPr/>
        </p:nvCxnSpPr>
        <p:spPr>
          <a:xfrm>
            <a:off x="2165732" y="2473121"/>
            <a:ext cx="4381" cy="1926914"/>
          </a:xfrm>
          <a:prstGeom prst="line">
            <a:avLst/>
          </a:prstGeom>
          <a:ln w="28575">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a:extLst>
              <a:ext uri="{FF2B5EF4-FFF2-40B4-BE49-F238E27FC236}">
                <a16:creationId xmlns:a16="http://schemas.microsoft.com/office/drawing/2014/main" id="{55EA6827-72EB-0246-8E77-CE5FF1412D68}"/>
              </a:ext>
            </a:extLst>
          </p:cNvPr>
          <p:cNvCxnSpPr>
            <a:cxnSpLocks/>
            <a:endCxn id="207" idx="0"/>
          </p:cNvCxnSpPr>
          <p:nvPr/>
        </p:nvCxnSpPr>
        <p:spPr>
          <a:xfrm>
            <a:off x="3456502" y="2474468"/>
            <a:ext cx="9127" cy="1780804"/>
          </a:xfrm>
          <a:prstGeom prst="line">
            <a:avLst/>
          </a:prstGeom>
          <a:ln w="28575">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a:extLst>
              <a:ext uri="{FF2B5EF4-FFF2-40B4-BE49-F238E27FC236}">
                <a16:creationId xmlns:a16="http://schemas.microsoft.com/office/drawing/2014/main" id="{205935E4-2FBA-A94F-A715-C01871FF4C1C}"/>
              </a:ext>
            </a:extLst>
          </p:cNvPr>
          <p:cNvCxnSpPr>
            <a:cxnSpLocks/>
          </p:cNvCxnSpPr>
          <p:nvPr/>
        </p:nvCxnSpPr>
        <p:spPr>
          <a:xfrm>
            <a:off x="7430112" y="2461637"/>
            <a:ext cx="1824" cy="354699"/>
          </a:xfrm>
          <a:prstGeom prst="line">
            <a:avLst/>
          </a:prstGeom>
          <a:ln w="28575">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317" name="Straight Connector 316">
            <a:extLst>
              <a:ext uri="{FF2B5EF4-FFF2-40B4-BE49-F238E27FC236}">
                <a16:creationId xmlns:a16="http://schemas.microsoft.com/office/drawing/2014/main" id="{24D7C24A-3CF6-9646-8D27-F7F4C174A93F}"/>
              </a:ext>
            </a:extLst>
          </p:cNvPr>
          <p:cNvCxnSpPr>
            <a:cxnSpLocks/>
          </p:cNvCxnSpPr>
          <p:nvPr/>
        </p:nvCxnSpPr>
        <p:spPr>
          <a:xfrm>
            <a:off x="9648500" y="2461637"/>
            <a:ext cx="1824" cy="354699"/>
          </a:xfrm>
          <a:prstGeom prst="line">
            <a:avLst/>
          </a:prstGeom>
          <a:ln w="28575">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a:extLst>
              <a:ext uri="{FF2B5EF4-FFF2-40B4-BE49-F238E27FC236}">
                <a16:creationId xmlns:a16="http://schemas.microsoft.com/office/drawing/2014/main" id="{5BF724DD-445A-354D-ADA8-2494ED6DD7A0}"/>
              </a:ext>
            </a:extLst>
          </p:cNvPr>
          <p:cNvCxnSpPr>
            <a:cxnSpLocks/>
          </p:cNvCxnSpPr>
          <p:nvPr/>
        </p:nvCxnSpPr>
        <p:spPr>
          <a:xfrm>
            <a:off x="7895945" y="2484477"/>
            <a:ext cx="0" cy="1994589"/>
          </a:xfrm>
          <a:prstGeom prst="line">
            <a:avLst/>
          </a:prstGeom>
          <a:ln w="28575">
            <a:solidFill>
              <a:srgbClr val="996017"/>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59508177-73AD-4ADC-8C85-5C7FC9247DBE}"/>
              </a:ext>
            </a:extLst>
          </p:cNvPr>
          <p:cNvGrpSpPr/>
          <p:nvPr/>
        </p:nvGrpSpPr>
        <p:grpSpPr>
          <a:xfrm>
            <a:off x="1630933" y="4255607"/>
            <a:ext cx="1082356" cy="1247402"/>
            <a:chOff x="1576180" y="4386390"/>
            <a:chExt cx="1082356" cy="1247402"/>
          </a:xfrm>
        </p:grpSpPr>
        <p:sp>
          <p:nvSpPr>
            <p:cNvPr id="202" name="Rectangle 201">
              <a:extLst>
                <a:ext uri="{FF2B5EF4-FFF2-40B4-BE49-F238E27FC236}">
                  <a16:creationId xmlns:a16="http://schemas.microsoft.com/office/drawing/2014/main" id="{1B5BFE64-9B9D-884E-8AD0-92EAEECFFCF3}"/>
                </a:ext>
              </a:extLst>
            </p:cNvPr>
            <p:cNvSpPr/>
            <p:nvPr/>
          </p:nvSpPr>
          <p:spPr>
            <a:xfrm>
              <a:off x="1580561" y="4386390"/>
              <a:ext cx="1077975" cy="1247402"/>
            </a:xfrm>
            <a:prstGeom prst="rect">
              <a:avLst/>
            </a:prstGeom>
            <a:solidFill>
              <a:schemeClr val="bg1"/>
            </a:solid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49" descr="A pigeon with a colorful head&#10;&#10;Description automatically generated with low confidence">
              <a:extLst>
                <a:ext uri="{FF2B5EF4-FFF2-40B4-BE49-F238E27FC236}">
                  <a16:creationId xmlns:a16="http://schemas.microsoft.com/office/drawing/2014/main" id="{F18A5062-938E-DF49-9AED-A72D610AB05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784511" y="4701494"/>
              <a:ext cx="683036" cy="807730"/>
            </a:xfrm>
            <a:prstGeom prst="rect">
              <a:avLst/>
            </a:prstGeom>
          </p:spPr>
        </p:pic>
        <p:sp>
          <p:nvSpPr>
            <p:cNvPr id="51" name="Subtitle 2">
              <a:extLst>
                <a:ext uri="{FF2B5EF4-FFF2-40B4-BE49-F238E27FC236}">
                  <a16:creationId xmlns:a16="http://schemas.microsoft.com/office/drawing/2014/main" id="{2D8322B9-4F59-C741-AFCE-8BE00C9BD32F}"/>
                </a:ext>
              </a:extLst>
            </p:cNvPr>
            <p:cNvSpPr txBox="1">
              <a:spLocks/>
            </p:cNvSpPr>
            <p:nvPr/>
          </p:nvSpPr>
          <p:spPr>
            <a:xfrm>
              <a:off x="1576180" y="4473033"/>
              <a:ext cx="1077975" cy="27696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Birds</a:t>
              </a:r>
              <a:endParaRPr lang="en-US" sz="800" dirty="0">
                <a:cs typeface="Calibri"/>
              </a:endParaRPr>
            </a:p>
          </p:txBody>
        </p:sp>
      </p:grpSp>
      <p:grpSp>
        <p:nvGrpSpPr>
          <p:cNvPr id="7" name="Group 6">
            <a:extLst>
              <a:ext uri="{FF2B5EF4-FFF2-40B4-BE49-F238E27FC236}">
                <a16:creationId xmlns:a16="http://schemas.microsoft.com/office/drawing/2014/main" id="{C74DEADD-4789-4898-AA3A-DF3E18F702AC}"/>
              </a:ext>
            </a:extLst>
          </p:cNvPr>
          <p:cNvGrpSpPr/>
          <p:nvPr/>
        </p:nvGrpSpPr>
        <p:grpSpPr>
          <a:xfrm>
            <a:off x="2275912" y="2703420"/>
            <a:ext cx="1077975" cy="1247402"/>
            <a:chOff x="2319302" y="2824172"/>
            <a:chExt cx="1077975" cy="1247402"/>
          </a:xfrm>
        </p:grpSpPr>
        <p:sp>
          <p:nvSpPr>
            <p:cNvPr id="192" name="Rectangle 191">
              <a:extLst>
                <a:ext uri="{FF2B5EF4-FFF2-40B4-BE49-F238E27FC236}">
                  <a16:creationId xmlns:a16="http://schemas.microsoft.com/office/drawing/2014/main" id="{68C31B58-96EC-9E4F-AF9A-96020405971C}"/>
                </a:ext>
              </a:extLst>
            </p:cNvPr>
            <p:cNvSpPr/>
            <p:nvPr/>
          </p:nvSpPr>
          <p:spPr>
            <a:xfrm>
              <a:off x="2319302" y="2824172"/>
              <a:ext cx="1077975" cy="1247402"/>
            </a:xfrm>
            <a:prstGeom prst="rect">
              <a:avLst/>
            </a:prstGeom>
            <a:solidFill>
              <a:schemeClr val="bg1"/>
            </a:solid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descr="A picture containing frog&#10;&#10;Description automatically generated">
              <a:extLst>
                <a:ext uri="{FF2B5EF4-FFF2-40B4-BE49-F238E27FC236}">
                  <a16:creationId xmlns:a16="http://schemas.microsoft.com/office/drawing/2014/main" id="{AA838198-38C1-E04C-B95C-4E17ABD9438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540851" y="3236641"/>
              <a:ext cx="744152" cy="585439"/>
            </a:xfrm>
            <a:prstGeom prst="rect">
              <a:avLst/>
            </a:prstGeom>
          </p:spPr>
        </p:pic>
        <p:sp>
          <p:nvSpPr>
            <p:cNvPr id="237" name="Subtitle 2">
              <a:extLst>
                <a:ext uri="{FF2B5EF4-FFF2-40B4-BE49-F238E27FC236}">
                  <a16:creationId xmlns:a16="http://schemas.microsoft.com/office/drawing/2014/main" id="{5C73149E-638B-F941-8167-A4388C9ACFFA}"/>
                </a:ext>
              </a:extLst>
            </p:cNvPr>
            <p:cNvSpPr txBox="1">
              <a:spLocks/>
            </p:cNvSpPr>
            <p:nvPr/>
          </p:nvSpPr>
          <p:spPr>
            <a:xfrm>
              <a:off x="2330127" y="2893206"/>
              <a:ext cx="1057359" cy="26271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Amphibians</a:t>
              </a:r>
              <a:endParaRPr lang="en-US" sz="800" dirty="0">
                <a:cs typeface="Calibri"/>
              </a:endParaRPr>
            </a:p>
          </p:txBody>
        </p:sp>
      </p:grpSp>
      <p:grpSp>
        <p:nvGrpSpPr>
          <p:cNvPr id="6" name="Group 5">
            <a:extLst>
              <a:ext uri="{FF2B5EF4-FFF2-40B4-BE49-F238E27FC236}">
                <a16:creationId xmlns:a16="http://schemas.microsoft.com/office/drawing/2014/main" id="{E516608C-61EF-4AF1-8269-ADE4D8C3C54E}"/>
              </a:ext>
            </a:extLst>
          </p:cNvPr>
          <p:cNvGrpSpPr/>
          <p:nvPr/>
        </p:nvGrpSpPr>
        <p:grpSpPr>
          <a:xfrm>
            <a:off x="3583803" y="2718690"/>
            <a:ext cx="1079379" cy="1247402"/>
            <a:chOff x="3808302" y="2829693"/>
            <a:chExt cx="1079379" cy="1247402"/>
          </a:xfrm>
        </p:grpSpPr>
        <p:sp>
          <p:nvSpPr>
            <p:cNvPr id="197" name="Rectangle 196">
              <a:extLst>
                <a:ext uri="{FF2B5EF4-FFF2-40B4-BE49-F238E27FC236}">
                  <a16:creationId xmlns:a16="http://schemas.microsoft.com/office/drawing/2014/main" id="{7ABCDD48-8EA5-CF48-9EF2-29171B7A3291}"/>
                </a:ext>
              </a:extLst>
            </p:cNvPr>
            <p:cNvSpPr/>
            <p:nvPr/>
          </p:nvSpPr>
          <p:spPr>
            <a:xfrm>
              <a:off x="3808302" y="2829693"/>
              <a:ext cx="1077975" cy="1247402"/>
            </a:xfrm>
            <a:prstGeom prst="rect">
              <a:avLst/>
            </a:prstGeom>
            <a:solidFill>
              <a:schemeClr val="bg1"/>
            </a:solid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Picture 51" descr="A picture containing cow, standing, black, white&#10;&#10;Description automatically generated">
              <a:extLst>
                <a:ext uri="{FF2B5EF4-FFF2-40B4-BE49-F238E27FC236}">
                  <a16:creationId xmlns:a16="http://schemas.microsoft.com/office/drawing/2014/main" id="{BB083473-C26B-ED44-828F-E9565401DB00}"/>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t="-1422"/>
            <a:stretch/>
          </p:blipFill>
          <p:spPr>
            <a:xfrm>
              <a:off x="3834649" y="3191742"/>
              <a:ext cx="1033730" cy="760784"/>
            </a:xfrm>
            <a:prstGeom prst="rect">
              <a:avLst/>
            </a:prstGeom>
          </p:spPr>
        </p:pic>
        <p:sp>
          <p:nvSpPr>
            <p:cNvPr id="241" name="Subtitle 2">
              <a:extLst>
                <a:ext uri="{FF2B5EF4-FFF2-40B4-BE49-F238E27FC236}">
                  <a16:creationId xmlns:a16="http://schemas.microsoft.com/office/drawing/2014/main" id="{DFD5253F-9329-AD43-B1D8-0C144FC2D4CE}"/>
                </a:ext>
              </a:extLst>
            </p:cNvPr>
            <p:cNvSpPr txBox="1">
              <a:spLocks/>
            </p:cNvSpPr>
            <p:nvPr/>
          </p:nvSpPr>
          <p:spPr>
            <a:xfrm>
              <a:off x="3809706" y="2916336"/>
              <a:ext cx="1077975" cy="27696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Mammals</a:t>
              </a:r>
              <a:endParaRPr lang="en-US" sz="800" dirty="0">
                <a:cs typeface="Calibri"/>
              </a:endParaRPr>
            </a:p>
            <a:p>
              <a:pPr marL="0" indent="0" algn="ctr">
                <a:lnSpc>
                  <a:spcPct val="100000"/>
                </a:lnSpc>
                <a:buNone/>
              </a:pPr>
              <a:endParaRPr lang="en-US" sz="800" dirty="0">
                <a:cs typeface="Calibri"/>
              </a:endParaRPr>
            </a:p>
          </p:txBody>
        </p:sp>
      </p:grpSp>
      <p:sp>
        <p:nvSpPr>
          <p:cNvPr id="246" name="Rectangle 245">
            <a:extLst>
              <a:ext uri="{FF2B5EF4-FFF2-40B4-BE49-F238E27FC236}">
                <a16:creationId xmlns:a16="http://schemas.microsoft.com/office/drawing/2014/main" id="{A7E6EEA8-5406-D64A-94CE-EB69B153E051}"/>
              </a:ext>
            </a:extLst>
          </p:cNvPr>
          <p:cNvSpPr/>
          <p:nvPr/>
        </p:nvSpPr>
        <p:spPr>
          <a:xfrm>
            <a:off x="6758623" y="1864677"/>
            <a:ext cx="3441786" cy="440630"/>
          </a:xfrm>
          <a:prstGeom prst="rect">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7" name="Subtitle 2">
            <a:extLst>
              <a:ext uri="{FF2B5EF4-FFF2-40B4-BE49-F238E27FC236}">
                <a16:creationId xmlns:a16="http://schemas.microsoft.com/office/drawing/2014/main" id="{DFBACA72-166C-3449-8C23-F3C7FB2ABA3A}"/>
              </a:ext>
            </a:extLst>
          </p:cNvPr>
          <p:cNvSpPr txBox="1">
            <a:spLocks/>
          </p:cNvSpPr>
          <p:nvPr/>
        </p:nvSpPr>
        <p:spPr>
          <a:xfrm>
            <a:off x="6272338" y="1860150"/>
            <a:ext cx="4394425" cy="40877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300" b="1" dirty="0">
                <a:solidFill>
                  <a:srgbClr val="00ABCF"/>
                </a:solidFill>
                <a:cs typeface="Calibri"/>
              </a:rPr>
              <a:t>Invertebrates</a:t>
            </a:r>
            <a:br>
              <a:rPr lang="en-US" sz="1200" dirty="0">
                <a:solidFill>
                  <a:srgbClr val="00ABCF"/>
                </a:solidFill>
                <a:cs typeface="Calibri"/>
              </a:rPr>
            </a:br>
            <a:r>
              <a:rPr lang="en-US" sz="1000" dirty="0">
                <a:solidFill>
                  <a:srgbClr val="63666A"/>
                </a:solidFill>
                <a:cs typeface="Calibri"/>
              </a:rPr>
              <a:t>Animals without a backbone</a:t>
            </a:r>
            <a:endParaRPr lang="en-US" sz="1000" dirty="0">
              <a:solidFill>
                <a:srgbClr val="63666A"/>
              </a:solidFill>
            </a:endParaRPr>
          </a:p>
        </p:txBody>
      </p:sp>
      <p:grpSp>
        <p:nvGrpSpPr>
          <p:cNvPr id="299" name="Group 298">
            <a:extLst>
              <a:ext uri="{FF2B5EF4-FFF2-40B4-BE49-F238E27FC236}">
                <a16:creationId xmlns:a16="http://schemas.microsoft.com/office/drawing/2014/main" id="{66582C98-8676-424A-80E5-28F3519313D8}"/>
              </a:ext>
            </a:extLst>
          </p:cNvPr>
          <p:cNvGrpSpPr/>
          <p:nvPr/>
        </p:nvGrpSpPr>
        <p:grpSpPr>
          <a:xfrm>
            <a:off x="5696178" y="2648904"/>
            <a:ext cx="962463" cy="1629061"/>
            <a:chOff x="5484640" y="2279339"/>
            <a:chExt cx="1071642" cy="1813857"/>
          </a:xfrm>
        </p:grpSpPr>
        <p:sp>
          <p:nvSpPr>
            <p:cNvPr id="162" name="Rectangle 161">
              <a:extLst>
                <a:ext uri="{FF2B5EF4-FFF2-40B4-BE49-F238E27FC236}">
                  <a16:creationId xmlns:a16="http://schemas.microsoft.com/office/drawing/2014/main" id="{E3943F68-FD3E-D948-BA9F-E5F95641011B}"/>
                </a:ext>
              </a:extLst>
            </p:cNvPr>
            <p:cNvSpPr/>
            <p:nvPr/>
          </p:nvSpPr>
          <p:spPr>
            <a:xfrm>
              <a:off x="5489613" y="2279339"/>
              <a:ext cx="1066669" cy="1813857"/>
            </a:xfrm>
            <a:prstGeom prst="rect">
              <a:avLst/>
            </a:prstGeom>
            <a:solidFill>
              <a:schemeClr val="bg1"/>
            </a:solid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Subtitle 2">
              <a:extLst>
                <a:ext uri="{FF2B5EF4-FFF2-40B4-BE49-F238E27FC236}">
                  <a16:creationId xmlns:a16="http://schemas.microsoft.com/office/drawing/2014/main" id="{99BB6387-CCF4-014F-B190-4B4DFD6D5A9B}"/>
                </a:ext>
              </a:extLst>
            </p:cNvPr>
            <p:cNvSpPr txBox="1">
              <a:spLocks/>
            </p:cNvSpPr>
            <p:nvPr/>
          </p:nvSpPr>
          <p:spPr>
            <a:xfrm>
              <a:off x="5489614" y="2292791"/>
              <a:ext cx="1064602" cy="39590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Protozoa</a:t>
              </a:r>
              <a:endParaRPr lang="en-US" sz="1200" dirty="0">
                <a:cs typeface="Calibri"/>
              </a:endParaRPr>
            </a:p>
          </p:txBody>
        </p:sp>
        <p:sp>
          <p:nvSpPr>
            <p:cNvPr id="165" name="Subtitle 2">
              <a:extLst>
                <a:ext uri="{FF2B5EF4-FFF2-40B4-BE49-F238E27FC236}">
                  <a16:creationId xmlns:a16="http://schemas.microsoft.com/office/drawing/2014/main" id="{DC40B227-3CEA-964A-9F77-E6A3912976BC}"/>
                </a:ext>
              </a:extLst>
            </p:cNvPr>
            <p:cNvSpPr txBox="1">
              <a:spLocks/>
            </p:cNvSpPr>
            <p:nvPr/>
          </p:nvSpPr>
          <p:spPr>
            <a:xfrm>
              <a:off x="5484640" y="3042008"/>
              <a:ext cx="992229" cy="73457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Single cell organisms</a:t>
              </a:r>
            </a:p>
          </p:txBody>
        </p:sp>
        <p:pic>
          <p:nvPicPr>
            <p:cNvPr id="254" name="Picture 253" descr="Icon&#10;&#10;Description automatically generated with low confidence">
              <a:extLst>
                <a:ext uri="{FF2B5EF4-FFF2-40B4-BE49-F238E27FC236}">
                  <a16:creationId xmlns:a16="http://schemas.microsoft.com/office/drawing/2014/main" id="{F62019F1-EA8B-4D43-B626-C97981D25E7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82312" y="2600314"/>
              <a:ext cx="404499" cy="412074"/>
            </a:xfrm>
            <a:prstGeom prst="rect">
              <a:avLst/>
            </a:prstGeom>
          </p:spPr>
        </p:pic>
      </p:grpSp>
      <p:pic>
        <p:nvPicPr>
          <p:cNvPr id="262" name="Picture 261" descr="A close-up of a crab&#10;&#10;Description automatically generated">
            <a:extLst>
              <a:ext uri="{FF2B5EF4-FFF2-40B4-BE49-F238E27FC236}">
                <a16:creationId xmlns:a16="http://schemas.microsoft.com/office/drawing/2014/main" id="{A8F3E1A0-1F56-5F4A-AF22-DF4C80396DE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585702" y="4895157"/>
            <a:ext cx="908872" cy="456020"/>
          </a:xfrm>
          <a:prstGeom prst="rect">
            <a:avLst/>
          </a:prstGeom>
        </p:spPr>
      </p:pic>
      <p:grpSp>
        <p:nvGrpSpPr>
          <p:cNvPr id="300" name="Group 299">
            <a:extLst>
              <a:ext uri="{FF2B5EF4-FFF2-40B4-BE49-F238E27FC236}">
                <a16:creationId xmlns:a16="http://schemas.microsoft.com/office/drawing/2014/main" id="{7AA49138-F02D-7E43-B26F-0BF0DEBBB1CE}"/>
              </a:ext>
            </a:extLst>
          </p:cNvPr>
          <p:cNvGrpSpPr/>
          <p:nvPr/>
        </p:nvGrpSpPr>
        <p:grpSpPr>
          <a:xfrm>
            <a:off x="6845902" y="2648904"/>
            <a:ext cx="964312" cy="1629061"/>
            <a:chOff x="6718049" y="2279339"/>
            <a:chExt cx="1073701" cy="1813857"/>
          </a:xfrm>
        </p:grpSpPr>
        <p:sp>
          <p:nvSpPr>
            <p:cNvPr id="157" name="Rectangle 156">
              <a:extLst>
                <a:ext uri="{FF2B5EF4-FFF2-40B4-BE49-F238E27FC236}">
                  <a16:creationId xmlns:a16="http://schemas.microsoft.com/office/drawing/2014/main" id="{F20AB37D-C795-7E4A-A8F3-CACA35372871}"/>
                </a:ext>
              </a:extLst>
            </p:cNvPr>
            <p:cNvSpPr/>
            <p:nvPr/>
          </p:nvSpPr>
          <p:spPr>
            <a:xfrm>
              <a:off x="6718049" y="2279339"/>
              <a:ext cx="1066669" cy="1813857"/>
            </a:xfrm>
            <a:prstGeom prst="rect">
              <a:avLst/>
            </a:prstGeom>
            <a:solidFill>
              <a:schemeClr val="bg1"/>
            </a:solid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5" name="Picture 254" descr="A close-up of a pickle&#10;&#10;Description automatically generated with low confidence">
              <a:extLst>
                <a:ext uri="{FF2B5EF4-FFF2-40B4-BE49-F238E27FC236}">
                  <a16:creationId xmlns:a16="http://schemas.microsoft.com/office/drawing/2014/main" id="{9667852F-8BFD-E747-9CED-CFC2429F654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910214" y="2552114"/>
              <a:ext cx="670557" cy="493667"/>
            </a:xfrm>
            <a:prstGeom prst="rect">
              <a:avLst/>
            </a:prstGeom>
          </p:spPr>
        </p:pic>
        <p:sp>
          <p:nvSpPr>
            <p:cNvPr id="268" name="Subtitle 2">
              <a:extLst>
                <a:ext uri="{FF2B5EF4-FFF2-40B4-BE49-F238E27FC236}">
                  <a16:creationId xmlns:a16="http://schemas.microsoft.com/office/drawing/2014/main" id="{48349BD3-03AC-3349-81FE-759C5CB64432}"/>
                </a:ext>
              </a:extLst>
            </p:cNvPr>
            <p:cNvSpPr txBox="1">
              <a:spLocks/>
            </p:cNvSpPr>
            <p:nvPr/>
          </p:nvSpPr>
          <p:spPr>
            <a:xfrm>
              <a:off x="6727148" y="2292791"/>
              <a:ext cx="1064602" cy="39590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Flatworms</a:t>
              </a:r>
              <a:endParaRPr lang="en-US" sz="800" dirty="0">
                <a:cs typeface="Calibri"/>
              </a:endParaRPr>
            </a:p>
          </p:txBody>
        </p:sp>
        <p:sp>
          <p:nvSpPr>
            <p:cNvPr id="269" name="Subtitle 2">
              <a:extLst>
                <a:ext uri="{FF2B5EF4-FFF2-40B4-BE49-F238E27FC236}">
                  <a16:creationId xmlns:a16="http://schemas.microsoft.com/office/drawing/2014/main" id="{84A5D73A-8932-8947-9300-D5063D850830}"/>
                </a:ext>
              </a:extLst>
            </p:cNvPr>
            <p:cNvSpPr txBox="1">
              <a:spLocks/>
            </p:cNvSpPr>
            <p:nvPr/>
          </p:nvSpPr>
          <p:spPr>
            <a:xfrm>
              <a:off x="6722174" y="3042008"/>
              <a:ext cx="1061583" cy="73457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3663" indent="-93663">
                <a:lnSpc>
                  <a:spcPct val="100000"/>
                </a:lnSpc>
                <a:spcBef>
                  <a:spcPts val="5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Simple and soft bodied. (Tape Worm)</a:t>
              </a:r>
              <a:endParaRPr lang="en-US" sz="800" dirty="0">
                <a:latin typeface="Arial Narrow" panose="020B0604020202020204" pitchFamily="34" charset="0"/>
                <a:cs typeface="Arial Narrow" panose="020B0604020202020204" pitchFamily="34" charset="0"/>
              </a:endParaRPr>
            </a:p>
          </p:txBody>
        </p:sp>
      </p:grpSp>
      <p:grpSp>
        <p:nvGrpSpPr>
          <p:cNvPr id="301" name="Group 300">
            <a:extLst>
              <a:ext uri="{FF2B5EF4-FFF2-40B4-BE49-F238E27FC236}">
                <a16:creationId xmlns:a16="http://schemas.microsoft.com/office/drawing/2014/main" id="{FB8EA3ED-737D-3742-BEC1-114E096F3E3A}"/>
              </a:ext>
            </a:extLst>
          </p:cNvPr>
          <p:cNvGrpSpPr/>
          <p:nvPr/>
        </p:nvGrpSpPr>
        <p:grpSpPr>
          <a:xfrm>
            <a:off x="7983262" y="2648904"/>
            <a:ext cx="966782" cy="1629061"/>
            <a:chOff x="7945958" y="2279339"/>
            <a:chExt cx="1076451" cy="1813857"/>
          </a:xfrm>
        </p:grpSpPr>
        <p:sp>
          <p:nvSpPr>
            <p:cNvPr id="152" name="Rectangle 151">
              <a:extLst>
                <a:ext uri="{FF2B5EF4-FFF2-40B4-BE49-F238E27FC236}">
                  <a16:creationId xmlns:a16="http://schemas.microsoft.com/office/drawing/2014/main" id="{D2519331-7653-6C4A-BE9D-8713D2296B7A}"/>
                </a:ext>
              </a:extLst>
            </p:cNvPr>
            <p:cNvSpPr/>
            <p:nvPr/>
          </p:nvSpPr>
          <p:spPr>
            <a:xfrm>
              <a:off x="7946485" y="2279339"/>
              <a:ext cx="1066669" cy="1813857"/>
            </a:xfrm>
            <a:prstGeom prst="rect">
              <a:avLst/>
            </a:prstGeom>
            <a:solidFill>
              <a:schemeClr val="bg1"/>
            </a:solid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1" name="Picture 260" descr="A picture containing invertebrate, worm&#10;&#10;Description automatically generated">
              <a:extLst>
                <a:ext uri="{FF2B5EF4-FFF2-40B4-BE49-F238E27FC236}">
                  <a16:creationId xmlns:a16="http://schemas.microsoft.com/office/drawing/2014/main" id="{2D3854CE-17F5-A04A-A7AB-4392AC11F92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999460" y="2691943"/>
              <a:ext cx="943227" cy="593454"/>
            </a:xfrm>
            <a:prstGeom prst="rect">
              <a:avLst/>
            </a:prstGeom>
          </p:spPr>
        </p:pic>
        <p:sp>
          <p:nvSpPr>
            <p:cNvPr id="270" name="Subtitle 2">
              <a:extLst>
                <a:ext uri="{FF2B5EF4-FFF2-40B4-BE49-F238E27FC236}">
                  <a16:creationId xmlns:a16="http://schemas.microsoft.com/office/drawing/2014/main" id="{045696EE-F84A-4A40-8293-ABF909BE6CD0}"/>
                </a:ext>
              </a:extLst>
            </p:cNvPr>
            <p:cNvSpPr txBox="1">
              <a:spLocks/>
            </p:cNvSpPr>
            <p:nvPr/>
          </p:nvSpPr>
          <p:spPr>
            <a:xfrm>
              <a:off x="7945958" y="3289519"/>
              <a:ext cx="1061583" cy="73457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3663" indent="-93663">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Two body openings</a:t>
              </a:r>
            </a:p>
            <a:p>
              <a:pPr marL="93663" indent="-93663">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Simple nervous system</a:t>
              </a:r>
            </a:p>
          </p:txBody>
        </p:sp>
        <p:sp>
          <p:nvSpPr>
            <p:cNvPr id="271" name="Subtitle 2">
              <a:extLst>
                <a:ext uri="{FF2B5EF4-FFF2-40B4-BE49-F238E27FC236}">
                  <a16:creationId xmlns:a16="http://schemas.microsoft.com/office/drawing/2014/main" id="{C77229C2-5350-994D-8507-4B928128B997}"/>
                </a:ext>
              </a:extLst>
            </p:cNvPr>
            <p:cNvSpPr txBox="1">
              <a:spLocks/>
            </p:cNvSpPr>
            <p:nvPr/>
          </p:nvSpPr>
          <p:spPr>
            <a:xfrm>
              <a:off x="7957807" y="2292791"/>
              <a:ext cx="1064602" cy="39590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Annelid</a:t>
              </a:r>
              <a:br>
                <a:rPr lang="en-US" sz="1200" b="1" dirty="0">
                  <a:solidFill>
                    <a:srgbClr val="63666A"/>
                  </a:solidFill>
                  <a:cs typeface="Calibri"/>
                </a:rPr>
              </a:br>
              <a:r>
                <a:rPr lang="en-US" sz="800" dirty="0">
                  <a:solidFill>
                    <a:srgbClr val="63666A"/>
                  </a:solidFill>
                  <a:cs typeface="Calibri"/>
                </a:rPr>
                <a:t>Worms</a:t>
              </a:r>
              <a:endParaRPr lang="en-US" sz="800" dirty="0">
                <a:cs typeface="Calibri"/>
              </a:endParaRPr>
            </a:p>
          </p:txBody>
        </p:sp>
      </p:grpSp>
      <p:grpSp>
        <p:nvGrpSpPr>
          <p:cNvPr id="302" name="Group 301">
            <a:extLst>
              <a:ext uri="{FF2B5EF4-FFF2-40B4-BE49-F238E27FC236}">
                <a16:creationId xmlns:a16="http://schemas.microsoft.com/office/drawing/2014/main" id="{F571AAAE-5E8A-F641-A96A-E90CF727914D}"/>
              </a:ext>
            </a:extLst>
          </p:cNvPr>
          <p:cNvGrpSpPr/>
          <p:nvPr/>
        </p:nvGrpSpPr>
        <p:grpSpPr>
          <a:xfrm>
            <a:off x="9102959" y="2648904"/>
            <a:ext cx="992088" cy="1629061"/>
            <a:chOff x="9141565" y="2279339"/>
            <a:chExt cx="1104628" cy="1813857"/>
          </a:xfrm>
        </p:grpSpPr>
        <p:sp>
          <p:nvSpPr>
            <p:cNvPr id="139" name="Rectangle 138">
              <a:extLst>
                <a:ext uri="{FF2B5EF4-FFF2-40B4-BE49-F238E27FC236}">
                  <a16:creationId xmlns:a16="http://schemas.microsoft.com/office/drawing/2014/main" id="{755E2E3E-D167-CC4A-87BE-27EEAB315FC6}"/>
                </a:ext>
              </a:extLst>
            </p:cNvPr>
            <p:cNvSpPr/>
            <p:nvPr/>
          </p:nvSpPr>
          <p:spPr>
            <a:xfrm>
              <a:off x="9174921" y="2279339"/>
              <a:ext cx="1066669" cy="1813857"/>
            </a:xfrm>
            <a:prstGeom prst="rect">
              <a:avLst/>
            </a:prstGeom>
            <a:solidFill>
              <a:schemeClr val="bg1"/>
            </a:solid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5" name="Picture 264" descr="A picture containing invertebrate, mollusk, snail&#10;&#10;Description automatically generated">
              <a:extLst>
                <a:ext uri="{FF2B5EF4-FFF2-40B4-BE49-F238E27FC236}">
                  <a16:creationId xmlns:a16="http://schemas.microsoft.com/office/drawing/2014/main" id="{D6D2091C-02F2-9A49-8CED-C326BD4BD297}"/>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269307" y="2674274"/>
              <a:ext cx="876804" cy="500814"/>
            </a:xfrm>
            <a:prstGeom prst="rect">
              <a:avLst/>
            </a:prstGeom>
          </p:spPr>
        </p:pic>
        <p:sp>
          <p:nvSpPr>
            <p:cNvPr id="272" name="Subtitle 2">
              <a:extLst>
                <a:ext uri="{FF2B5EF4-FFF2-40B4-BE49-F238E27FC236}">
                  <a16:creationId xmlns:a16="http://schemas.microsoft.com/office/drawing/2014/main" id="{119B0018-60DA-9341-84A8-E6AFA53621A7}"/>
                </a:ext>
              </a:extLst>
            </p:cNvPr>
            <p:cNvSpPr txBox="1">
              <a:spLocks/>
            </p:cNvSpPr>
            <p:nvPr/>
          </p:nvSpPr>
          <p:spPr>
            <a:xfrm>
              <a:off x="9181591" y="2292791"/>
              <a:ext cx="1064602" cy="39590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err="1">
                  <a:solidFill>
                    <a:srgbClr val="63666A"/>
                  </a:solidFill>
                  <a:cs typeface="Calibri"/>
                </a:rPr>
                <a:t>Mollusc</a:t>
              </a:r>
              <a:br>
                <a:rPr lang="en-US" sz="1200" b="1" dirty="0">
                  <a:solidFill>
                    <a:srgbClr val="63666A"/>
                  </a:solidFill>
                  <a:cs typeface="Calibri"/>
                </a:rPr>
              </a:br>
              <a:r>
                <a:rPr lang="en-US" sz="800" dirty="0">
                  <a:solidFill>
                    <a:srgbClr val="63666A"/>
                  </a:solidFill>
                  <a:cs typeface="Calibri"/>
                </a:rPr>
                <a:t>Soft bodied</a:t>
              </a:r>
              <a:endParaRPr lang="en-US" sz="800" dirty="0">
                <a:cs typeface="Calibri"/>
              </a:endParaRPr>
            </a:p>
          </p:txBody>
        </p:sp>
        <p:sp>
          <p:nvSpPr>
            <p:cNvPr id="273" name="Subtitle 2">
              <a:extLst>
                <a:ext uri="{FF2B5EF4-FFF2-40B4-BE49-F238E27FC236}">
                  <a16:creationId xmlns:a16="http://schemas.microsoft.com/office/drawing/2014/main" id="{F27EADE5-040A-C84A-A475-ACAE8270C4B3}"/>
                </a:ext>
              </a:extLst>
            </p:cNvPr>
            <p:cNvSpPr txBox="1">
              <a:spLocks/>
            </p:cNvSpPr>
            <p:nvPr/>
          </p:nvSpPr>
          <p:spPr>
            <a:xfrm>
              <a:off x="9141565" y="3151365"/>
              <a:ext cx="1098353" cy="85741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Soft bodied with external or internal shells</a:t>
              </a:r>
            </a:p>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Have a foot or tentacles</a:t>
              </a:r>
            </a:p>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Most have shells</a:t>
              </a:r>
              <a:endParaRPr lang="en-US" sz="800" dirty="0">
                <a:latin typeface="Arial Narrow" panose="020B0604020202020204" pitchFamily="34" charset="0"/>
                <a:cs typeface="Arial Narrow" panose="020B0604020202020204" pitchFamily="34" charset="0"/>
              </a:endParaRPr>
            </a:p>
          </p:txBody>
        </p:sp>
      </p:grpSp>
      <p:grpSp>
        <p:nvGrpSpPr>
          <p:cNvPr id="303" name="Group 302">
            <a:extLst>
              <a:ext uri="{FF2B5EF4-FFF2-40B4-BE49-F238E27FC236}">
                <a16:creationId xmlns:a16="http://schemas.microsoft.com/office/drawing/2014/main" id="{1ADE347B-249F-8441-A72F-C6C8B60EDEB4}"/>
              </a:ext>
            </a:extLst>
          </p:cNvPr>
          <p:cNvGrpSpPr/>
          <p:nvPr/>
        </p:nvGrpSpPr>
        <p:grpSpPr>
          <a:xfrm>
            <a:off x="10277569" y="2648904"/>
            <a:ext cx="986453" cy="1629061"/>
            <a:chOff x="10400400" y="2279339"/>
            <a:chExt cx="1098353" cy="1813857"/>
          </a:xfrm>
        </p:grpSpPr>
        <p:sp>
          <p:nvSpPr>
            <p:cNvPr id="248" name="Rectangle 247">
              <a:extLst>
                <a:ext uri="{FF2B5EF4-FFF2-40B4-BE49-F238E27FC236}">
                  <a16:creationId xmlns:a16="http://schemas.microsoft.com/office/drawing/2014/main" id="{762AEA6F-DF9F-B147-84D6-4EA40F10E4CE}"/>
                </a:ext>
              </a:extLst>
            </p:cNvPr>
            <p:cNvSpPr/>
            <p:nvPr/>
          </p:nvSpPr>
          <p:spPr>
            <a:xfrm>
              <a:off x="10403359" y="2279339"/>
              <a:ext cx="1066669" cy="1813857"/>
            </a:xfrm>
            <a:prstGeom prst="rect">
              <a:avLst/>
            </a:prstGeom>
            <a:solidFill>
              <a:schemeClr val="bg1"/>
            </a:solid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6" name="Picture 265" descr="A close up of a cookie&#10;&#10;Description automatically generated">
              <a:extLst>
                <a:ext uri="{FF2B5EF4-FFF2-40B4-BE49-F238E27FC236}">
                  <a16:creationId xmlns:a16="http://schemas.microsoft.com/office/drawing/2014/main" id="{B45500AD-D610-1240-B85C-07D98ED149C1}"/>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0580700" y="2716318"/>
              <a:ext cx="674768" cy="511189"/>
            </a:xfrm>
            <a:prstGeom prst="rect">
              <a:avLst/>
            </a:prstGeom>
          </p:spPr>
        </p:pic>
        <p:sp>
          <p:nvSpPr>
            <p:cNvPr id="280" name="Subtitle 2">
              <a:extLst>
                <a:ext uri="{FF2B5EF4-FFF2-40B4-BE49-F238E27FC236}">
                  <a16:creationId xmlns:a16="http://schemas.microsoft.com/office/drawing/2014/main" id="{59372105-DD46-3A49-8C4B-D8B257CCD6F5}"/>
                </a:ext>
              </a:extLst>
            </p:cNvPr>
            <p:cNvSpPr txBox="1">
              <a:spLocks/>
            </p:cNvSpPr>
            <p:nvPr/>
          </p:nvSpPr>
          <p:spPr>
            <a:xfrm>
              <a:off x="10412250" y="2292791"/>
              <a:ext cx="1064602" cy="39590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Porifera</a:t>
              </a:r>
              <a:br>
                <a:rPr lang="en-US" sz="1200" b="1" dirty="0">
                  <a:solidFill>
                    <a:srgbClr val="63666A"/>
                  </a:solidFill>
                  <a:cs typeface="Calibri"/>
                </a:rPr>
              </a:br>
              <a:r>
                <a:rPr lang="en-US" sz="800" dirty="0">
                  <a:solidFill>
                    <a:srgbClr val="63666A"/>
                  </a:solidFill>
                  <a:cs typeface="Calibri"/>
                </a:rPr>
                <a:t>Sponge</a:t>
              </a:r>
              <a:endParaRPr lang="en-US" sz="800" dirty="0">
                <a:cs typeface="Calibri"/>
              </a:endParaRPr>
            </a:p>
          </p:txBody>
        </p:sp>
        <p:sp>
          <p:nvSpPr>
            <p:cNvPr id="281" name="Subtitle 2">
              <a:extLst>
                <a:ext uri="{FF2B5EF4-FFF2-40B4-BE49-F238E27FC236}">
                  <a16:creationId xmlns:a16="http://schemas.microsoft.com/office/drawing/2014/main" id="{FDE295F1-BD58-BB40-A62F-05582358A33A}"/>
                </a:ext>
              </a:extLst>
            </p:cNvPr>
            <p:cNvSpPr txBox="1">
              <a:spLocks/>
            </p:cNvSpPr>
            <p:nvPr/>
          </p:nvSpPr>
          <p:spPr>
            <a:xfrm>
              <a:off x="10400400" y="3289519"/>
              <a:ext cx="1098353" cy="73457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3663" indent="-93663">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No body</a:t>
              </a:r>
            </a:p>
            <a:p>
              <a:pPr marL="93663" indent="-93663">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No muscles, nerves or organs</a:t>
              </a:r>
            </a:p>
            <a:p>
              <a:pPr marL="93663" indent="-93663">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Live in water</a:t>
              </a:r>
            </a:p>
          </p:txBody>
        </p:sp>
      </p:grpSp>
      <p:grpSp>
        <p:nvGrpSpPr>
          <p:cNvPr id="343" name="Group 342">
            <a:extLst>
              <a:ext uri="{FF2B5EF4-FFF2-40B4-BE49-F238E27FC236}">
                <a16:creationId xmlns:a16="http://schemas.microsoft.com/office/drawing/2014/main" id="{85517A07-BE38-C24F-9F83-AF7EA5925F87}"/>
              </a:ext>
            </a:extLst>
          </p:cNvPr>
          <p:cNvGrpSpPr/>
          <p:nvPr/>
        </p:nvGrpSpPr>
        <p:grpSpPr>
          <a:xfrm>
            <a:off x="6274815" y="4483116"/>
            <a:ext cx="962463" cy="1629061"/>
            <a:chOff x="6104173" y="4214984"/>
            <a:chExt cx="1071642" cy="1813857"/>
          </a:xfrm>
        </p:grpSpPr>
        <p:pic>
          <p:nvPicPr>
            <p:cNvPr id="263" name="Picture 262" descr="A picture containing stack&#10;&#10;Description automatically generated">
              <a:extLst>
                <a:ext uri="{FF2B5EF4-FFF2-40B4-BE49-F238E27FC236}">
                  <a16:creationId xmlns:a16="http://schemas.microsoft.com/office/drawing/2014/main" id="{48411168-03DC-564D-9880-9A4420E5EF4C}"/>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6259025" y="4699359"/>
              <a:ext cx="744543" cy="524747"/>
            </a:xfrm>
            <a:prstGeom prst="rect">
              <a:avLst/>
            </a:prstGeom>
          </p:spPr>
        </p:pic>
        <p:sp>
          <p:nvSpPr>
            <p:cNvPr id="285" name="Rectangle 284">
              <a:extLst>
                <a:ext uri="{FF2B5EF4-FFF2-40B4-BE49-F238E27FC236}">
                  <a16:creationId xmlns:a16="http://schemas.microsoft.com/office/drawing/2014/main" id="{0EC9D373-DDE7-F245-915E-93ECD620AA0B}"/>
                </a:ext>
              </a:extLst>
            </p:cNvPr>
            <p:cNvSpPr/>
            <p:nvPr/>
          </p:nvSpPr>
          <p:spPr>
            <a:xfrm>
              <a:off x="6109146" y="4214984"/>
              <a:ext cx="1066669" cy="1813857"/>
            </a:xfrm>
            <a:prstGeom prst="rect">
              <a:avLst/>
            </a:prstGeom>
            <a:no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7" name="Subtitle 2">
              <a:extLst>
                <a:ext uri="{FF2B5EF4-FFF2-40B4-BE49-F238E27FC236}">
                  <a16:creationId xmlns:a16="http://schemas.microsoft.com/office/drawing/2014/main" id="{A48F49A6-08F8-6947-B621-3CC21CD466BD}"/>
                </a:ext>
              </a:extLst>
            </p:cNvPr>
            <p:cNvSpPr txBox="1">
              <a:spLocks/>
            </p:cNvSpPr>
            <p:nvPr/>
          </p:nvSpPr>
          <p:spPr>
            <a:xfrm>
              <a:off x="6104173" y="5235364"/>
              <a:ext cx="992229" cy="73457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Tentacles with stinging cells</a:t>
              </a:r>
            </a:p>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One body</a:t>
              </a:r>
            </a:p>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Live in water</a:t>
              </a:r>
            </a:p>
          </p:txBody>
        </p:sp>
        <p:sp>
          <p:nvSpPr>
            <p:cNvPr id="295" name="Subtitle 2">
              <a:extLst>
                <a:ext uri="{FF2B5EF4-FFF2-40B4-BE49-F238E27FC236}">
                  <a16:creationId xmlns:a16="http://schemas.microsoft.com/office/drawing/2014/main" id="{B6B44C9E-A585-D242-BABB-26E358D6021F}"/>
                </a:ext>
              </a:extLst>
            </p:cNvPr>
            <p:cNvSpPr txBox="1">
              <a:spLocks/>
            </p:cNvSpPr>
            <p:nvPr/>
          </p:nvSpPr>
          <p:spPr>
            <a:xfrm>
              <a:off x="6114332" y="4224790"/>
              <a:ext cx="1061483" cy="46296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Cnidarian</a:t>
              </a:r>
              <a:br>
                <a:rPr lang="en-US" sz="1200" b="1" dirty="0">
                  <a:solidFill>
                    <a:srgbClr val="63666A"/>
                  </a:solidFill>
                  <a:cs typeface="Calibri"/>
                </a:rPr>
              </a:br>
              <a:r>
                <a:rPr lang="en-US" sz="800" dirty="0">
                  <a:solidFill>
                    <a:srgbClr val="63666A"/>
                  </a:solidFill>
                  <a:cs typeface="Calibri"/>
                </a:rPr>
                <a:t>Stinging cells</a:t>
              </a:r>
              <a:endParaRPr lang="en-US" sz="800" dirty="0">
                <a:cs typeface="Calibri"/>
              </a:endParaRPr>
            </a:p>
          </p:txBody>
        </p:sp>
      </p:grpSp>
      <p:grpSp>
        <p:nvGrpSpPr>
          <p:cNvPr id="342" name="Group 341">
            <a:extLst>
              <a:ext uri="{FF2B5EF4-FFF2-40B4-BE49-F238E27FC236}">
                <a16:creationId xmlns:a16="http://schemas.microsoft.com/office/drawing/2014/main" id="{54E85E4D-BFD6-A84D-A50D-A3CD8931E536}"/>
              </a:ext>
            </a:extLst>
          </p:cNvPr>
          <p:cNvGrpSpPr/>
          <p:nvPr/>
        </p:nvGrpSpPr>
        <p:grpSpPr>
          <a:xfrm>
            <a:off x="7420109" y="4483116"/>
            <a:ext cx="961235" cy="1629061"/>
            <a:chOff x="7948077" y="4214984"/>
            <a:chExt cx="1070275" cy="1813857"/>
          </a:xfrm>
        </p:grpSpPr>
        <p:pic>
          <p:nvPicPr>
            <p:cNvPr id="264" name="Picture 263" descr="A red starfish on a white background&#10;&#10;Description automatically generated with medium confidence">
              <a:extLst>
                <a:ext uri="{FF2B5EF4-FFF2-40B4-BE49-F238E27FC236}">
                  <a16:creationId xmlns:a16="http://schemas.microsoft.com/office/drawing/2014/main" id="{90114358-688B-6E43-AD59-72E62AF559D2}"/>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8143143" y="4593228"/>
              <a:ext cx="633789" cy="602719"/>
            </a:xfrm>
            <a:prstGeom prst="rect">
              <a:avLst/>
            </a:prstGeom>
          </p:spPr>
        </p:pic>
        <p:sp>
          <p:nvSpPr>
            <p:cNvPr id="284" name="Rectangle 283">
              <a:extLst>
                <a:ext uri="{FF2B5EF4-FFF2-40B4-BE49-F238E27FC236}">
                  <a16:creationId xmlns:a16="http://schemas.microsoft.com/office/drawing/2014/main" id="{466CE380-CCDC-7240-9C47-1CE16B6E64DF}"/>
                </a:ext>
              </a:extLst>
            </p:cNvPr>
            <p:cNvSpPr/>
            <p:nvPr/>
          </p:nvSpPr>
          <p:spPr>
            <a:xfrm>
              <a:off x="7948077" y="4214984"/>
              <a:ext cx="1066669" cy="1813857"/>
            </a:xfrm>
            <a:prstGeom prst="rect">
              <a:avLst/>
            </a:prstGeom>
            <a:no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1" name="Subtitle 2">
              <a:extLst>
                <a:ext uri="{FF2B5EF4-FFF2-40B4-BE49-F238E27FC236}">
                  <a16:creationId xmlns:a16="http://schemas.microsoft.com/office/drawing/2014/main" id="{1CF1DAE5-F051-E747-92C6-6503D8587F19}"/>
                </a:ext>
              </a:extLst>
            </p:cNvPr>
            <p:cNvSpPr txBox="1">
              <a:spLocks/>
            </p:cNvSpPr>
            <p:nvPr/>
          </p:nvSpPr>
          <p:spPr>
            <a:xfrm>
              <a:off x="7952202" y="5196374"/>
              <a:ext cx="1061583" cy="73457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Bodies in 5 parts</a:t>
              </a:r>
            </a:p>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Covered in spikes or spines</a:t>
              </a:r>
            </a:p>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Skeleton made</a:t>
              </a:r>
              <a:br>
                <a:rPr lang="en-US" sz="800" dirty="0">
                  <a:solidFill>
                    <a:srgbClr val="63666A"/>
                  </a:solidFill>
                  <a:latin typeface="Arial Narrow" panose="020B0604020202020204" pitchFamily="34" charset="0"/>
                  <a:cs typeface="Arial Narrow" panose="020B0604020202020204" pitchFamily="34" charset="0"/>
                </a:rPr>
              </a:br>
              <a:r>
                <a:rPr lang="en-US" sz="800" dirty="0">
                  <a:solidFill>
                    <a:srgbClr val="63666A"/>
                  </a:solidFill>
                  <a:latin typeface="Arial Narrow" panose="020B0604020202020204" pitchFamily="34" charset="0"/>
                  <a:cs typeface="Arial Narrow" panose="020B0604020202020204" pitchFamily="34" charset="0"/>
                </a:rPr>
                <a:t>of lime</a:t>
              </a:r>
              <a:endParaRPr lang="en-US" sz="800" dirty="0">
                <a:latin typeface="Arial Narrow" panose="020B0604020202020204" pitchFamily="34" charset="0"/>
                <a:cs typeface="Arial Narrow" panose="020B0604020202020204" pitchFamily="34" charset="0"/>
              </a:endParaRPr>
            </a:p>
          </p:txBody>
        </p:sp>
        <p:sp>
          <p:nvSpPr>
            <p:cNvPr id="296" name="Subtitle 2">
              <a:extLst>
                <a:ext uri="{FF2B5EF4-FFF2-40B4-BE49-F238E27FC236}">
                  <a16:creationId xmlns:a16="http://schemas.microsoft.com/office/drawing/2014/main" id="{03BA32EB-E708-1240-B02F-3AEF5B8EF45C}"/>
                </a:ext>
              </a:extLst>
            </p:cNvPr>
            <p:cNvSpPr txBox="1">
              <a:spLocks/>
            </p:cNvSpPr>
            <p:nvPr/>
          </p:nvSpPr>
          <p:spPr>
            <a:xfrm>
              <a:off x="7951683" y="4229862"/>
              <a:ext cx="1066669" cy="5193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000" b="1" dirty="0">
                  <a:solidFill>
                    <a:srgbClr val="63666A"/>
                  </a:solidFill>
                  <a:cs typeface="Calibri"/>
                </a:rPr>
                <a:t>Echinoderm</a:t>
              </a:r>
              <a:br>
                <a:rPr lang="en-US" sz="1200" b="1" dirty="0">
                  <a:solidFill>
                    <a:srgbClr val="63666A"/>
                  </a:solidFill>
                  <a:cs typeface="Calibri"/>
                </a:rPr>
              </a:br>
              <a:r>
                <a:rPr lang="en-US" sz="800" dirty="0">
                  <a:solidFill>
                    <a:srgbClr val="63666A"/>
                  </a:solidFill>
                  <a:cs typeface="Calibri"/>
                </a:rPr>
                <a:t>Spiny-skinned</a:t>
              </a:r>
              <a:endParaRPr lang="en-US" sz="800" dirty="0">
                <a:cs typeface="Calibri"/>
              </a:endParaRPr>
            </a:p>
          </p:txBody>
        </p:sp>
      </p:grpSp>
      <p:grpSp>
        <p:nvGrpSpPr>
          <p:cNvPr id="341" name="Group 340">
            <a:extLst>
              <a:ext uri="{FF2B5EF4-FFF2-40B4-BE49-F238E27FC236}">
                <a16:creationId xmlns:a16="http://schemas.microsoft.com/office/drawing/2014/main" id="{32E318A0-EBCE-6549-B4B3-42F26F93FD1C}"/>
              </a:ext>
            </a:extLst>
          </p:cNvPr>
          <p:cNvGrpSpPr/>
          <p:nvPr/>
        </p:nvGrpSpPr>
        <p:grpSpPr>
          <a:xfrm>
            <a:off x="8563424" y="4483116"/>
            <a:ext cx="958470" cy="1629061"/>
            <a:chOff x="9800889" y="4214984"/>
            <a:chExt cx="1067196" cy="1813857"/>
          </a:xfrm>
        </p:grpSpPr>
        <p:sp>
          <p:nvSpPr>
            <p:cNvPr id="283" name="Rectangle 282">
              <a:extLst>
                <a:ext uri="{FF2B5EF4-FFF2-40B4-BE49-F238E27FC236}">
                  <a16:creationId xmlns:a16="http://schemas.microsoft.com/office/drawing/2014/main" id="{7B35F914-F011-0444-BF55-6759619AA429}"/>
                </a:ext>
              </a:extLst>
            </p:cNvPr>
            <p:cNvSpPr/>
            <p:nvPr/>
          </p:nvSpPr>
          <p:spPr>
            <a:xfrm>
              <a:off x="9801416" y="4214984"/>
              <a:ext cx="1066669" cy="1813857"/>
            </a:xfrm>
            <a:prstGeom prst="rect">
              <a:avLst/>
            </a:prstGeom>
            <a:no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2" name="Subtitle 2">
              <a:extLst>
                <a:ext uri="{FF2B5EF4-FFF2-40B4-BE49-F238E27FC236}">
                  <a16:creationId xmlns:a16="http://schemas.microsoft.com/office/drawing/2014/main" id="{BF0B8A4F-9514-0448-9BDF-780DF0F311E8}"/>
                </a:ext>
              </a:extLst>
            </p:cNvPr>
            <p:cNvSpPr txBox="1">
              <a:spLocks/>
            </p:cNvSpPr>
            <p:nvPr/>
          </p:nvSpPr>
          <p:spPr>
            <a:xfrm>
              <a:off x="9800889" y="5225164"/>
              <a:ext cx="1061583" cy="73457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Jointed legs</a:t>
              </a:r>
            </a:p>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More than one body section</a:t>
              </a:r>
            </a:p>
            <a:p>
              <a:pPr marL="90488" indent="-90488">
                <a:lnSpc>
                  <a:spcPct val="100000"/>
                </a:lnSpc>
                <a:spcBef>
                  <a:spcPts val="100"/>
                </a:spcBef>
                <a:buClr>
                  <a:srgbClr val="996017"/>
                </a:buClr>
              </a:pPr>
              <a:r>
                <a:rPr lang="en-US" sz="800" dirty="0">
                  <a:solidFill>
                    <a:srgbClr val="63666A"/>
                  </a:solidFill>
                  <a:latin typeface="Arial Narrow" panose="020B0604020202020204" pitchFamily="34" charset="0"/>
                  <a:cs typeface="Arial Narrow" panose="020B0604020202020204" pitchFamily="34" charset="0"/>
                </a:rPr>
                <a:t>Exoskeleton</a:t>
              </a:r>
            </a:p>
          </p:txBody>
        </p:sp>
        <p:sp>
          <p:nvSpPr>
            <p:cNvPr id="297" name="Subtitle 2">
              <a:extLst>
                <a:ext uri="{FF2B5EF4-FFF2-40B4-BE49-F238E27FC236}">
                  <a16:creationId xmlns:a16="http://schemas.microsoft.com/office/drawing/2014/main" id="{1770DBD9-430D-1240-89A5-E561CD0AC12E}"/>
                </a:ext>
              </a:extLst>
            </p:cNvPr>
            <p:cNvSpPr txBox="1">
              <a:spLocks/>
            </p:cNvSpPr>
            <p:nvPr/>
          </p:nvSpPr>
          <p:spPr>
            <a:xfrm>
              <a:off x="9801528" y="4225038"/>
              <a:ext cx="1060944" cy="47744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Arthropod</a:t>
              </a:r>
              <a:br>
                <a:rPr lang="en-US" sz="1200" b="1" dirty="0">
                  <a:solidFill>
                    <a:srgbClr val="63666A"/>
                  </a:solidFill>
                  <a:cs typeface="Calibri"/>
                </a:rPr>
              </a:br>
              <a:r>
                <a:rPr lang="en-US" sz="800" dirty="0">
                  <a:solidFill>
                    <a:srgbClr val="63666A"/>
                  </a:solidFill>
                  <a:cs typeface="Calibri"/>
                </a:rPr>
                <a:t>Jointed legs</a:t>
              </a:r>
              <a:endParaRPr lang="en-US" sz="800" dirty="0">
                <a:cs typeface="Calibri"/>
              </a:endParaRPr>
            </a:p>
          </p:txBody>
        </p:sp>
      </p:grpSp>
      <p:cxnSp>
        <p:nvCxnSpPr>
          <p:cNvPr id="326" name="Straight Connector 325">
            <a:extLst>
              <a:ext uri="{FF2B5EF4-FFF2-40B4-BE49-F238E27FC236}">
                <a16:creationId xmlns:a16="http://schemas.microsoft.com/office/drawing/2014/main" id="{2BA4FFC3-0D61-0E4A-9A67-9782CFA3A2B3}"/>
              </a:ext>
            </a:extLst>
          </p:cNvPr>
          <p:cNvCxnSpPr>
            <a:cxnSpLocks/>
          </p:cNvCxnSpPr>
          <p:nvPr/>
        </p:nvCxnSpPr>
        <p:spPr>
          <a:xfrm>
            <a:off x="9045454" y="2476541"/>
            <a:ext cx="0" cy="2009793"/>
          </a:xfrm>
          <a:prstGeom prst="line">
            <a:avLst/>
          </a:prstGeom>
          <a:ln w="28575">
            <a:solidFill>
              <a:srgbClr val="996017"/>
            </a:solidFill>
          </a:ln>
        </p:spPr>
        <p:style>
          <a:lnRef idx="1">
            <a:schemeClr val="accent1"/>
          </a:lnRef>
          <a:fillRef idx="0">
            <a:schemeClr val="accent1"/>
          </a:fillRef>
          <a:effectRef idx="0">
            <a:schemeClr val="accent1"/>
          </a:effectRef>
          <a:fontRef idx="minor">
            <a:schemeClr val="tx1"/>
          </a:fontRef>
        </p:style>
      </p:cxnSp>
      <p:cxnSp>
        <p:nvCxnSpPr>
          <p:cNvPr id="338" name="Straight Connector 337">
            <a:extLst>
              <a:ext uri="{FF2B5EF4-FFF2-40B4-BE49-F238E27FC236}">
                <a16:creationId xmlns:a16="http://schemas.microsoft.com/office/drawing/2014/main" id="{EBA74644-CA57-D047-AE54-4459F5ECB80A}"/>
              </a:ext>
            </a:extLst>
          </p:cNvPr>
          <p:cNvCxnSpPr>
            <a:cxnSpLocks/>
          </p:cNvCxnSpPr>
          <p:nvPr/>
        </p:nvCxnSpPr>
        <p:spPr>
          <a:xfrm>
            <a:off x="6758623" y="2478163"/>
            <a:ext cx="0" cy="1994408"/>
          </a:xfrm>
          <a:prstGeom prst="line">
            <a:avLst/>
          </a:prstGeom>
          <a:ln w="28575">
            <a:solidFill>
              <a:srgbClr val="996017"/>
            </a:solidFill>
          </a:ln>
        </p:spPr>
        <p:style>
          <a:lnRef idx="1">
            <a:schemeClr val="accent1"/>
          </a:lnRef>
          <a:fillRef idx="0">
            <a:schemeClr val="accent1"/>
          </a:fillRef>
          <a:effectRef idx="0">
            <a:schemeClr val="accent1"/>
          </a:effectRef>
          <a:fontRef idx="minor">
            <a:schemeClr val="tx1"/>
          </a:fontRef>
        </p:style>
      </p:cxnSp>
      <p:sp>
        <p:nvSpPr>
          <p:cNvPr id="403" name="Rectangle 402">
            <a:extLst>
              <a:ext uri="{FF2B5EF4-FFF2-40B4-BE49-F238E27FC236}">
                <a16:creationId xmlns:a16="http://schemas.microsoft.com/office/drawing/2014/main" id="{609FB130-6FDB-DE48-8610-A8188BDFFC6D}"/>
              </a:ext>
            </a:extLst>
          </p:cNvPr>
          <p:cNvSpPr/>
          <p:nvPr/>
        </p:nvSpPr>
        <p:spPr>
          <a:xfrm>
            <a:off x="4341965" y="1407325"/>
            <a:ext cx="2803975" cy="288575"/>
          </a:xfrm>
          <a:prstGeom prst="rect">
            <a:avLst/>
          </a:prstGeom>
          <a:solidFill>
            <a:schemeClr val="bg1"/>
          </a:solidFill>
          <a:ln w="28575">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rgbClr val="00ABCF"/>
                </a:solidFill>
                <a:latin typeface="Arial" panose="020B0604020202020204" pitchFamily="34" charset="0"/>
                <a:cs typeface="Arial" panose="020B0604020202020204" pitchFamily="34" charset="0"/>
              </a:rPr>
              <a:t>Animals</a:t>
            </a:r>
          </a:p>
        </p:txBody>
      </p:sp>
      <p:sp>
        <p:nvSpPr>
          <p:cNvPr id="78" name="TextBox 77">
            <a:extLst>
              <a:ext uri="{FF2B5EF4-FFF2-40B4-BE49-F238E27FC236}">
                <a16:creationId xmlns:a16="http://schemas.microsoft.com/office/drawing/2014/main" id="{90A674B1-C0CC-4143-B5BF-66745CC02356}"/>
              </a:ext>
            </a:extLst>
          </p:cNvPr>
          <p:cNvSpPr txBox="1"/>
          <p:nvPr/>
        </p:nvSpPr>
        <p:spPr>
          <a:xfrm>
            <a:off x="733678" y="730833"/>
            <a:ext cx="9959216" cy="492443"/>
          </a:xfrm>
          <a:prstGeom prst="rect">
            <a:avLst/>
          </a:prstGeom>
          <a:noFill/>
        </p:spPr>
        <p:txBody>
          <a:bodyPr wrap="square">
            <a:spAutoFit/>
          </a:bodyPr>
          <a:lstStyle/>
          <a:p>
            <a:pPr algn="l"/>
            <a:r>
              <a:rPr lang="en-GB" sz="1300" u="none" strike="noStrike" dirty="0">
                <a:solidFill>
                  <a:srgbClr val="63666A"/>
                </a:solidFill>
                <a:effectLst/>
                <a:latin typeface="Arial" panose="020B0604020202020204" pitchFamily="34" charset="0"/>
                <a:cs typeface="Arial" panose="020B0604020202020204" pitchFamily="34" charset="0"/>
              </a:rPr>
              <a:t>Using the supporting activity within the teachers notes, try to see if you can classify the organisms you found living in the coral reef.</a:t>
            </a:r>
            <a:br>
              <a:rPr lang="en-GB" sz="1300" u="none" strike="noStrike" dirty="0">
                <a:solidFill>
                  <a:srgbClr val="63666A"/>
                </a:solidFill>
                <a:effectLst/>
                <a:latin typeface="Arial" panose="020B0604020202020204" pitchFamily="34" charset="0"/>
                <a:cs typeface="Arial" panose="020B0604020202020204" pitchFamily="34" charset="0"/>
              </a:rPr>
            </a:br>
            <a:r>
              <a:rPr lang="en-GB" sz="1300" u="none" strike="noStrike" dirty="0">
                <a:solidFill>
                  <a:srgbClr val="63666A"/>
                </a:solidFill>
                <a:effectLst/>
                <a:latin typeface="Arial" panose="020B0604020202020204" pitchFamily="34" charset="0"/>
                <a:cs typeface="Arial" panose="020B0604020202020204" pitchFamily="34" charset="0"/>
              </a:rPr>
              <a:t>Are there any that you can’t classify into the charts below?</a:t>
            </a:r>
          </a:p>
        </p:txBody>
      </p:sp>
      <p:grpSp>
        <p:nvGrpSpPr>
          <p:cNvPr id="3" name="Group 2">
            <a:extLst>
              <a:ext uri="{FF2B5EF4-FFF2-40B4-BE49-F238E27FC236}">
                <a16:creationId xmlns:a16="http://schemas.microsoft.com/office/drawing/2014/main" id="{96F1F57F-5707-4BBE-9927-5976FA124283}"/>
              </a:ext>
            </a:extLst>
          </p:cNvPr>
          <p:cNvGrpSpPr/>
          <p:nvPr/>
        </p:nvGrpSpPr>
        <p:grpSpPr>
          <a:xfrm>
            <a:off x="4181704" y="4263472"/>
            <a:ext cx="1173585" cy="1247402"/>
            <a:chOff x="4310676" y="4384524"/>
            <a:chExt cx="1173585" cy="1247402"/>
          </a:xfrm>
        </p:grpSpPr>
        <p:sp>
          <p:nvSpPr>
            <p:cNvPr id="82" name="Rectangle 81">
              <a:extLst>
                <a:ext uri="{FF2B5EF4-FFF2-40B4-BE49-F238E27FC236}">
                  <a16:creationId xmlns:a16="http://schemas.microsoft.com/office/drawing/2014/main" id="{07295299-C8B4-D348-801E-2F8AE4BEE269}"/>
                </a:ext>
              </a:extLst>
            </p:cNvPr>
            <p:cNvSpPr/>
            <p:nvPr/>
          </p:nvSpPr>
          <p:spPr>
            <a:xfrm>
              <a:off x="4370534" y="4384524"/>
              <a:ext cx="1077975" cy="1247402"/>
            </a:xfrm>
            <a:prstGeom prst="rect">
              <a:avLst/>
            </a:prstGeom>
            <a:solidFill>
              <a:schemeClr val="bg1"/>
            </a:solid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Subtitle 2">
              <a:extLst>
                <a:ext uri="{FF2B5EF4-FFF2-40B4-BE49-F238E27FC236}">
                  <a16:creationId xmlns:a16="http://schemas.microsoft.com/office/drawing/2014/main" id="{CFA77C56-A00E-9C43-96D2-64D55939D50A}"/>
                </a:ext>
              </a:extLst>
            </p:cNvPr>
            <p:cNvSpPr txBox="1">
              <a:spLocks/>
            </p:cNvSpPr>
            <p:nvPr/>
          </p:nvSpPr>
          <p:spPr>
            <a:xfrm>
              <a:off x="4310676" y="4453558"/>
              <a:ext cx="1173585" cy="37034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100" b="1" dirty="0">
                  <a:solidFill>
                    <a:srgbClr val="63666A"/>
                  </a:solidFill>
                  <a:cs typeface="Calibri"/>
                </a:rPr>
                <a:t>Cartilaginous fish</a:t>
              </a:r>
              <a:endParaRPr lang="en-US" sz="1100" dirty="0">
                <a:cs typeface="Calibri"/>
              </a:endParaRPr>
            </a:p>
          </p:txBody>
        </p:sp>
        <p:pic>
          <p:nvPicPr>
            <p:cNvPr id="84" name="Grey reef shark" descr="A close-up of a leaf&#10;&#10;Description automatically generated with medium confidence">
              <a:extLst>
                <a:ext uri="{FF2B5EF4-FFF2-40B4-BE49-F238E27FC236}">
                  <a16:creationId xmlns:a16="http://schemas.microsoft.com/office/drawing/2014/main" id="{70A7CA07-F1A3-2444-ADED-57571826EFE8}"/>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rot="21346617" flipH="1">
              <a:off x="4413433" y="4956267"/>
              <a:ext cx="992177" cy="417377"/>
            </a:xfrm>
            <a:prstGeom prst="rect">
              <a:avLst/>
            </a:prstGeom>
          </p:spPr>
        </p:pic>
      </p:grpSp>
      <p:grpSp>
        <p:nvGrpSpPr>
          <p:cNvPr id="8" name="Group 7">
            <a:extLst>
              <a:ext uri="{FF2B5EF4-FFF2-40B4-BE49-F238E27FC236}">
                <a16:creationId xmlns:a16="http://schemas.microsoft.com/office/drawing/2014/main" id="{581DF28E-7D2B-4635-85BF-A0871450D916}"/>
              </a:ext>
            </a:extLst>
          </p:cNvPr>
          <p:cNvGrpSpPr/>
          <p:nvPr/>
        </p:nvGrpSpPr>
        <p:grpSpPr>
          <a:xfrm>
            <a:off x="985058" y="2703129"/>
            <a:ext cx="1077975" cy="1247402"/>
            <a:chOff x="845774" y="2824172"/>
            <a:chExt cx="1077975" cy="1247402"/>
          </a:xfrm>
        </p:grpSpPr>
        <p:sp>
          <p:nvSpPr>
            <p:cNvPr id="79" name="Rectangle 78">
              <a:extLst>
                <a:ext uri="{FF2B5EF4-FFF2-40B4-BE49-F238E27FC236}">
                  <a16:creationId xmlns:a16="http://schemas.microsoft.com/office/drawing/2014/main" id="{B27CC108-199C-BF4F-8C7F-64D1FD773B81}"/>
                </a:ext>
              </a:extLst>
            </p:cNvPr>
            <p:cNvSpPr/>
            <p:nvPr/>
          </p:nvSpPr>
          <p:spPr>
            <a:xfrm>
              <a:off x="845774" y="2824172"/>
              <a:ext cx="1077975" cy="1247402"/>
            </a:xfrm>
            <a:prstGeom prst="rect">
              <a:avLst/>
            </a:prstGeom>
            <a:solidFill>
              <a:schemeClr val="bg1"/>
            </a:solidFill>
            <a:ln w="1905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Subtitle 2">
              <a:extLst>
                <a:ext uri="{FF2B5EF4-FFF2-40B4-BE49-F238E27FC236}">
                  <a16:creationId xmlns:a16="http://schemas.microsoft.com/office/drawing/2014/main" id="{69CB3252-E050-F943-B0CB-084079D6CA0D}"/>
                </a:ext>
              </a:extLst>
            </p:cNvPr>
            <p:cNvSpPr txBox="1">
              <a:spLocks/>
            </p:cNvSpPr>
            <p:nvPr/>
          </p:nvSpPr>
          <p:spPr>
            <a:xfrm>
              <a:off x="857442" y="2903696"/>
              <a:ext cx="1057359" cy="26271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b="1" dirty="0">
                  <a:solidFill>
                    <a:srgbClr val="63666A"/>
                  </a:solidFill>
                  <a:cs typeface="Calibri"/>
                </a:rPr>
                <a:t>Reptiles</a:t>
              </a:r>
              <a:endParaRPr lang="en-US" sz="1200" dirty="0">
                <a:cs typeface="Calibri"/>
              </a:endParaRPr>
            </a:p>
          </p:txBody>
        </p:sp>
        <p:pic>
          <p:nvPicPr>
            <p:cNvPr id="87" name="Picture 86" descr="A snake coiled up&#10;&#10;Description automatically generated with low confidence">
              <a:extLst>
                <a:ext uri="{FF2B5EF4-FFF2-40B4-BE49-F238E27FC236}">
                  <a16:creationId xmlns:a16="http://schemas.microsoft.com/office/drawing/2014/main" id="{E0AEB24E-96A8-9F40-BDDE-AF4B30A7A9B6}"/>
                </a:ext>
              </a:extLst>
            </p:cNvPr>
            <p:cNvPicPr>
              <a:picLocks noChangeAspect="1"/>
            </p:cNvPicPr>
            <p:nvPr/>
          </p:nvPicPr>
          <p:blipFill rotWithShape="1">
            <a:blip r:embed="rId16" cstate="email">
              <a:extLst>
                <a:ext uri="{28A0092B-C50C-407E-A947-70E740481C1C}">
                  <a14:useLocalDpi xmlns:a14="http://schemas.microsoft.com/office/drawing/2010/main"/>
                </a:ext>
              </a:extLst>
            </a:blip>
            <a:srcRect/>
            <a:stretch/>
          </p:blipFill>
          <p:spPr>
            <a:xfrm>
              <a:off x="892671" y="3289169"/>
              <a:ext cx="1001659" cy="740738"/>
            </a:xfrm>
            <a:prstGeom prst="rect">
              <a:avLst/>
            </a:prstGeom>
          </p:spPr>
        </p:pic>
      </p:grpSp>
      <p:sp>
        <p:nvSpPr>
          <p:cNvPr id="85" name="Oval 84">
            <a:extLst>
              <a:ext uri="{FF2B5EF4-FFF2-40B4-BE49-F238E27FC236}">
                <a16:creationId xmlns:a16="http://schemas.microsoft.com/office/drawing/2014/main" id="{66BD8089-8542-954F-86F7-4FC4D3A2FD01}"/>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12588166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Content Placeholder 2">
            <a:extLst>
              <a:ext uri="{FF2B5EF4-FFF2-40B4-BE49-F238E27FC236}">
                <a16:creationId xmlns:a16="http://schemas.microsoft.com/office/drawing/2014/main" id="{63C7A0AF-EDC7-4045-B2B8-1EDB8749FC77}"/>
              </a:ext>
            </a:extLst>
          </p:cNvPr>
          <p:cNvSpPr txBox="1">
            <a:spLocks/>
          </p:cNvSpPr>
          <p:nvPr/>
        </p:nvSpPr>
        <p:spPr>
          <a:xfrm>
            <a:off x="7021570" y="952074"/>
            <a:ext cx="4293137" cy="4647868"/>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1" dirty="0">
                <a:solidFill>
                  <a:srgbClr val="63666A"/>
                </a:solidFill>
                <a:latin typeface="Arial" panose="020B0604020202020204" pitchFamily="34" charset="0"/>
                <a:ea typeface="Cambria"/>
                <a:cs typeface="Arial" panose="020B0604020202020204" pitchFamily="34" charset="0"/>
              </a:rPr>
              <a:t>What do the organisms</a:t>
            </a:r>
            <a:br>
              <a:rPr lang="en-US" sz="1800" b="1" dirty="0">
                <a:solidFill>
                  <a:srgbClr val="63666A"/>
                </a:solidFill>
                <a:latin typeface="Arial" panose="020B0604020202020204" pitchFamily="34" charset="0"/>
                <a:ea typeface="Cambria"/>
                <a:cs typeface="Arial" panose="020B0604020202020204" pitchFamily="34" charset="0"/>
              </a:rPr>
            </a:br>
            <a:r>
              <a:rPr lang="en-US" sz="1800" b="1" dirty="0">
                <a:solidFill>
                  <a:srgbClr val="63666A"/>
                </a:solidFill>
                <a:latin typeface="Arial" panose="020B0604020202020204" pitchFamily="34" charset="0"/>
                <a:ea typeface="Cambria"/>
                <a:cs typeface="Arial" panose="020B0604020202020204" pitchFamily="34" charset="0"/>
              </a:rPr>
              <a:t>living in the coral reef</a:t>
            </a:r>
            <a:br>
              <a:rPr lang="en-US" sz="1800" b="1" dirty="0">
                <a:solidFill>
                  <a:srgbClr val="63666A"/>
                </a:solidFill>
                <a:latin typeface="Arial" panose="020B0604020202020204" pitchFamily="34" charset="0"/>
                <a:ea typeface="Cambria"/>
                <a:cs typeface="Arial" panose="020B0604020202020204" pitchFamily="34" charset="0"/>
              </a:rPr>
            </a:br>
            <a:r>
              <a:rPr lang="en-US" sz="1800" b="1" dirty="0">
                <a:solidFill>
                  <a:srgbClr val="63666A"/>
                </a:solidFill>
                <a:latin typeface="Arial" panose="020B0604020202020204" pitchFamily="34" charset="0"/>
                <a:ea typeface="Cambria"/>
                <a:cs typeface="Arial" panose="020B0604020202020204" pitchFamily="34" charset="0"/>
              </a:rPr>
              <a:t>rely on each other for…?</a:t>
            </a:r>
          </a:p>
          <a:p>
            <a:pPr marL="0" indent="0">
              <a:lnSpc>
                <a:spcPct val="100000"/>
              </a:lnSpc>
              <a:buNone/>
            </a:pPr>
            <a:r>
              <a:rPr lang="en-GB" sz="1800" dirty="0">
                <a:solidFill>
                  <a:srgbClr val="63666A"/>
                </a:solidFill>
                <a:latin typeface="Arial" panose="020B0604020202020204" pitchFamily="34" charset="0"/>
                <a:ea typeface="+mn-lt"/>
                <a:cs typeface="Arial" panose="020B0604020202020204" pitchFamily="34" charset="0"/>
              </a:rPr>
              <a:t>Food, protection, shelter and to</a:t>
            </a:r>
            <a:br>
              <a:rPr lang="en-GB" sz="1800" dirty="0">
                <a:solidFill>
                  <a:srgbClr val="63666A"/>
                </a:solidFill>
                <a:latin typeface="Arial" panose="020B0604020202020204" pitchFamily="34" charset="0"/>
                <a:ea typeface="+mn-lt"/>
                <a:cs typeface="Arial" panose="020B0604020202020204" pitchFamily="34" charset="0"/>
              </a:rPr>
            </a:br>
            <a:r>
              <a:rPr lang="en-GB" sz="1800" dirty="0">
                <a:solidFill>
                  <a:srgbClr val="63666A"/>
                </a:solidFill>
                <a:latin typeface="Arial" panose="020B0604020202020204" pitchFamily="34" charset="0"/>
                <a:ea typeface="+mn-lt"/>
                <a:cs typeface="Arial" panose="020B0604020202020204" pitchFamily="34" charset="0"/>
              </a:rPr>
              <a:t>help with reproduction. </a:t>
            </a:r>
          </a:p>
          <a:p>
            <a:pPr marL="0" indent="0">
              <a:lnSpc>
                <a:spcPct val="100000"/>
              </a:lnSpc>
              <a:buNone/>
            </a:pPr>
            <a:r>
              <a:rPr lang="en-GB" sz="1800" dirty="0">
                <a:solidFill>
                  <a:srgbClr val="63666A"/>
                </a:solidFill>
                <a:latin typeface="Arial" panose="020B0604020202020204" pitchFamily="34" charset="0"/>
                <a:ea typeface="+mn-lt"/>
                <a:cs typeface="Arial" panose="020B0604020202020204" pitchFamily="34" charset="0"/>
              </a:rPr>
              <a:t>The coral reef has a vital role in the survival of these organisms as it provides an environment in which many organisms can live.</a:t>
            </a:r>
          </a:p>
          <a:p>
            <a:pPr marL="0" indent="0">
              <a:lnSpc>
                <a:spcPct val="100000"/>
              </a:lnSpc>
              <a:buNone/>
            </a:pPr>
            <a:r>
              <a:rPr lang="en-GB" sz="1800" dirty="0">
                <a:solidFill>
                  <a:srgbClr val="63666A"/>
                </a:solidFill>
                <a:latin typeface="Arial" panose="020B0604020202020204" pitchFamily="34" charset="0"/>
                <a:ea typeface="+mn-lt"/>
                <a:cs typeface="Arial" panose="020B0604020202020204" pitchFamily="34" charset="0"/>
              </a:rPr>
              <a:t>We call this relationship “</a:t>
            </a:r>
            <a:r>
              <a:rPr lang="en-GB" sz="1800" b="1" dirty="0">
                <a:solidFill>
                  <a:srgbClr val="63666A"/>
                </a:solidFill>
                <a:latin typeface="Arial" panose="020B0604020202020204" pitchFamily="34" charset="0"/>
                <a:ea typeface="+mn-lt"/>
                <a:cs typeface="Arial" panose="020B0604020202020204" pitchFamily="34" charset="0"/>
              </a:rPr>
              <a:t>Symbiosis</a:t>
            </a:r>
            <a:r>
              <a:rPr lang="en-GB" sz="1800" dirty="0">
                <a:solidFill>
                  <a:srgbClr val="63666A"/>
                </a:solidFill>
                <a:latin typeface="Arial" panose="020B0604020202020204" pitchFamily="34" charset="0"/>
                <a:ea typeface="+mn-lt"/>
                <a:cs typeface="Arial" panose="020B0604020202020204" pitchFamily="34" charset="0"/>
              </a:rPr>
              <a:t>”.</a:t>
            </a:r>
          </a:p>
          <a:p>
            <a:pPr marL="0" indent="0">
              <a:lnSpc>
                <a:spcPct val="100000"/>
              </a:lnSpc>
              <a:buNone/>
            </a:pPr>
            <a:r>
              <a:rPr lang="en-GB" sz="1800" dirty="0">
                <a:solidFill>
                  <a:srgbClr val="63666A"/>
                </a:solidFill>
                <a:latin typeface="Arial" panose="020B0604020202020204" pitchFamily="34" charset="0"/>
                <a:ea typeface="+mn-lt"/>
                <a:cs typeface="Arial" panose="020B0604020202020204" pitchFamily="34" charset="0"/>
              </a:rPr>
              <a:t>This relationship can be divided into three types:</a:t>
            </a:r>
            <a:endParaRPr lang="en-US" sz="1800" dirty="0">
              <a:solidFill>
                <a:srgbClr val="63666A"/>
              </a:solidFill>
              <a:latin typeface="Arial" panose="020B0604020202020204" pitchFamily="34" charset="0"/>
              <a:ea typeface="+mn-lt"/>
              <a:cs typeface="Arial" panose="020B0604020202020204" pitchFamily="34" charset="0"/>
            </a:endParaRPr>
          </a:p>
          <a:p>
            <a:pPr marL="0" lvl="1" indent="0">
              <a:lnSpc>
                <a:spcPct val="100000"/>
              </a:lnSpc>
              <a:spcBef>
                <a:spcPts val="700"/>
              </a:spcBef>
              <a:buClr>
                <a:srgbClr val="996017"/>
              </a:buClr>
              <a:buNone/>
            </a:pPr>
            <a:r>
              <a:rPr lang="en-US" sz="1800" b="1" dirty="0">
                <a:solidFill>
                  <a:srgbClr val="00ABCF"/>
                </a:solidFill>
                <a:latin typeface="Arial" panose="020B0604020202020204" pitchFamily="34" charset="0"/>
                <a:ea typeface="+mn-lt"/>
                <a:cs typeface="Arial" panose="020B0604020202020204" pitchFamily="34" charset="0"/>
              </a:rPr>
              <a:t>Mutualism</a:t>
            </a:r>
          </a:p>
          <a:p>
            <a:pPr marL="0" lvl="1" indent="0">
              <a:lnSpc>
                <a:spcPct val="100000"/>
              </a:lnSpc>
              <a:spcBef>
                <a:spcPts val="700"/>
              </a:spcBef>
              <a:buClr>
                <a:srgbClr val="996017"/>
              </a:buClr>
              <a:buNone/>
            </a:pPr>
            <a:r>
              <a:rPr lang="en-US" sz="1800" b="1" dirty="0">
                <a:solidFill>
                  <a:srgbClr val="00ABCF"/>
                </a:solidFill>
                <a:latin typeface="Arial" panose="020B0604020202020204" pitchFamily="34" charset="0"/>
                <a:ea typeface="+mn-lt"/>
                <a:cs typeface="Arial" panose="020B0604020202020204" pitchFamily="34" charset="0"/>
              </a:rPr>
              <a:t>Commensalism</a:t>
            </a:r>
          </a:p>
          <a:p>
            <a:pPr marL="0" lvl="1" indent="0">
              <a:lnSpc>
                <a:spcPct val="100000"/>
              </a:lnSpc>
              <a:spcBef>
                <a:spcPts val="700"/>
              </a:spcBef>
              <a:buClr>
                <a:srgbClr val="996017"/>
              </a:buClr>
              <a:buNone/>
            </a:pPr>
            <a:r>
              <a:rPr lang="en-US" sz="1800" b="1" dirty="0">
                <a:solidFill>
                  <a:srgbClr val="00ABCF"/>
                </a:solidFill>
                <a:latin typeface="Arial" panose="020B0604020202020204" pitchFamily="34" charset="0"/>
                <a:ea typeface="+mn-lt"/>
                <a:cs typeface="Arial" panose="020B0604020202020204" pitchFamily="34" charset="0"/>
              </a:rPr>
              <a:t>Parasitism</a:t>
            </a:r>
            <a:endParaRPr lang="en-US" sz="1800" dirty="0">
              <a:solidFill>
                <a:srgbClr val="63666A"/>
              </a:solidFill>
              <a:latin typeface="Arial" panose="020B0604020202020204" pitchFamily="34" charset="0"/>
              <a:cs typeface="Arial" panose="020B0604020202020204" pitchFamily="34" charset="0"/>
            </a:endParaRPr>
          </a:p>
        </p:txBody>
      </p:sp>
      <p:pic>
        <p:nvPicPr>
          <p:cNvPr id="3" name="Picture 2" descr="A picture containing nature, reef, colorful, ocean floor&#10;&#10;Description automatically generated">
            <a:extLst>
              <a:ext uri="{FF2B5EF4-FFF2-40B4-BE49-F238E27FC236}">
                <a16:creationId xmlns:a16="http://schemas.microsoft.com/office/drawing/2014/main" id="{893ED398-AD91-1D4B-9AFF-891F26E0E22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1"/>
          <a:stretch/>
        </p:blipFill>
        <p:spPr>
          <a:xfrm>
            <a:off x="468536" y="456018"/>
            <a:ext cx="5951314" cy="5944781"/>
          </a:xfrm>
          <a:prstGeom prst="rect">
            <a:avLst/>
          </a:prstGeom>
        </p:spPr>
      </p:pic>
      <p:sp>
        <p:nvSpPr>
          <p:cNvPr id="4" name="Card 3">
            <a:extLst>
              <a:ext uri="{FF2B5EF4-FFF2-40B4-BE49-F238E27FC236}">
                <a16:creationId xmlns:a16="http://schemas.microsoft.com/office/drawing/2014/main" id="{32D9DA4B-8052-5A47-85EE-778E413A94A8}"/>
              </a:ext>
            </a:extLst>
          </p:cNvPr>
          <p:cNvSpPr/>
          <p:nvPr/>
        </p:nvSpPr>
        <p:spPr>
          <a:xfrm>
            <a:off x="10302014" y="5196850"/>
            <a:ext cx="1256145" cy="973849"/>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465FD235-5B47-0C4C-8910-885D631F251F}"/>
              </a:ext>
            </a:extLst>
          </p:cNvPr>
          <p:cNvSpPr txBox="1"/>
          <p:nvPr/>
        </p:nvSpPr>
        <p:spPr>
          <a:xfrm>
            <a:off x="10302014" y="5333333"/>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
        <p:nvSpPr>
          <p:cNvPr id="6" name="Oval 5">
            <a:extLst>
              <a:ext uri="{FF2B5EF4-FFF2-40B4-BE49-F238E27FC236}">
                <a16:creationId xmlns:a16="http://schemas.microsoft.com/office/drawing/2014/main" id="{CB080219-65E7-E348-9158-9209787768C3}"/>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303946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piny-finned fish, plant, fish, colorful&#10;&#10;Description automatically generated">
            <a:extLst>
              <a:ext uri="{FF2B5EF4-FFF2-40B4-BE49-F238E27FC236}">
                <a16:creationId xmlns:a16="http://schemas.microsoft.com/office/drawing/2014/main" id="{F305DAB6-488B-8F44-912A-B89A20B0BE9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1" y="1844675"/>
            <a:ext cx="5040312" cy="3869286"/>
          </a:xfrm>
          <a:prstGeom prst="rect">
            <a:avLst/>
          </a:prstGeom>
        </p:spPr>
      </p:pic>
      <p:sp>
        <p:nvSpPr>
          <p:cNvPr id="12" name="TextBox 11">
            <a:extLst>
              <a:ext uri="{FF2B5EF4-FFF2-40B4-BE49-F238E27FC236}">
                <a16:creationId xmlns:a16="http://schemas.microsoft.com/office/drawing/2014/main" id="{6A8BBCEB-2D97-AF47-84EC-2321AB8F61D8}"/>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Mutualism</a:t>
            </a:r>
          </a:p>
        </p:txBody>
      </p:sp>
      <p:sp>
        <p:nvSpPr>
          <p:cNvPr id="13" name="Subtitle 2">
            <a:extLst>
              <a:ext uri="{FF2B5EF4-FFF2-40B4-BE49-F238E27FC236}">
                <a16:creationId xmlns:a16="http://schemas.microsoft.com/office/drawing/2014/main" id="{C933E3E1-382D-B141-9366-0F04D65CCC92}"/>
              </a:ext>
            </a:extLst>
          </p:cNvPr>
          <p:cNvSpPr txBox="1">
            <a:spLocks/>
          </p:cNvSpPr>
          <p:nvPr/>
        </p:nvSpPr>
        <p:spPr>
          <a:xfrm>
            <a:off x="6744687" y="2295437"/>
            <a:ext cx="4247161" cy="385035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US" sz="1800" dirty="0">
                <a:solidFill>
                  <a:srgbClr val="63666A"/>
                </a:solidFill>
                <a:ea typeface="+mn-lt"/>
                <a:cs typeface="+mn-lt"/>
              </a:rPr>
              <a:t>This is a relationship where both organisms benefit.</a:t>
            </a:r>
          </a:p>
          <a:p>
            <a:pPr marL="0" indent="0">
              <a:lnSpc>
                <a:spcPct val="100000"/>
              </a:lnSpc>
              <a:spcBef>
                <a:spcPts val="1500"/>
              </a:spcBef>
              <a:buNone/>
            </a:pPr>
            <a:r>
              <a:rPr lang="en-US" sz="1800" dirty="0">
                <a:solidFill>
                  <a:srgbClr val="63666A"/>
                </a:solidFill>
                <a:ea typeface="+mn-lt"/>
                <a:cs typeface="+mn-lt"/>
              </a:rPr>
              <a:t>Such as clown fish living in an anemone. The anemone protects</a:t>
            </a:r>
            <a:br>
              <a:rPr lang="en-US" sz="1800" dirty="0">
                <a:solidFill>
                  <a:srgbClr val="63666A"/>
                </a:solidFill>
                <a:ea typeface="+mn-lt"/>
                <a:cs typeface="+mn-lt"/>
              </a:rPr>
            </a:br>
            <a:r>
              <a:rPr lang="en-US" sz="1800" dirty="0">
                <a:solidFill>
                  <a:srgbClr val="63666A"/>
                </a:solidFill>
                <a:ea typeface="+mn-lt"/>
                <a:cs typeface="+mn-lt"/>
              </a:rPr>
              <a:t>the fish from predators with its sting.</a:t>
            </a:r>
            <a:br>
              <a:rPr lang="en-US" sz="1800" dirty="0">
                <a:solidFill>
                  <a:srgbClr val="63666A"/>
                </a:solidFill>
                <a:ea typeface="+mn-lt"/>
                <a:cs typeface="+mn-lt"/>
              </a:rPr>
            </a:br>
            <a:r>
              <a:rPr lang="en-US" sz="1800" dirty="0">
                <a:solidFill>
                  <a:srgbClr val="63666A"/>
                </a:solidFill>
                <a:ea typeface="+mn-lt"/>
                <a:cs typeface="+mn-lt"/>
              </a:rPr>
              <a:t>In return, the fish cleans the anemone of parasites and keeps it healthy.</a:t>
            </a:r>
          </a:p>
          <a:p>
            <a:pPr marL="0" indent="0">
              <a:lnSpc>
                <a:spcPct val="100000"/>
              </a:lnSpc>
              <a:spcBef>
                <a:spcPts val="1500"/>
              </a:spcBef>
              <a:buNone/>
            </a:pPr>
            <a:r>
              <a:rPr lang="en-GB" sz="1800" dirty="0">
                <a:solidFill>
                  <a:srgbClr val="63666A"/>
                </a:solidFill>
                <a:cs typeface="Calibri"/>
              </a:rPr>
              <a:t>Can you think of any other examples</a:t>
            </a:r>
            <a:br>
              <a:rPr lang="en-GB" sz="1800" dirty="0">
                <a:solidFill>
                  <a:srgbClr val="63666A"/>
                </a:solidFill>
                <a:cs typeface="Calibri"/>
              </a:rPr>
            </a:br>
            <a:r>
              <a:rPr lang="en-GB" sz="1800" dirty="0">
                <a:solidFill>
                  <a:srgbClr val="63666A"/>
                </a:solidFill>
                <a:cs typeface="Calibri"/>
              </a:rPr>
              <a:t>of mutualism?</a:t>
            </a:r>
            <a:endParaRPr lang="en-US" sz="1800" dirty="0">
              <a:solidFill>
                <a:srgbClr val="63666A"/>
              </a:solidFill>
              <a:cs typeface="Calibri"/>
            </a:endParaRPr>
          </a:p>
        </p:txBody>
      </p:sp>
      <p:sp>
        <p:nvSpPr>
          <p:cNvPr id="5" name="Oval 4">
            <a:extLst>
              <a:ext uri="{FF2B5EF4-FFF2-40B4-BE49-F238E27FC236}">
                <a16:creationId xmlns:a16="http://schemas.microsoft.com/office/drawing/2014/main" id="{FC828589-EBFE-4F4D-AD52-5F5D68D3BCFB}"/>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455278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whale jumping out of the water&#10;&#10;Description automatically generated with medium confidence">
            <a:extLst>
              <a:ext uri="{FF2B5EF4-FFF2-40B4-BE49-F238E27FC236}">
                <a16:creationId xmlns:a16="http://schemas.microsoft.com/office/drawing/2014/main" id="{3225E8DF-8A84-434C-8383-0918E92AE19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0" y="1844675"/>
            <a:ext cx="5040313" cy="3869286"/>
          </a:xfrm>
          <a:prstGeom prst="rect">
            <a:avLst/>
          </a:prstGeom>
        </p:spPr>
      </p:pic>
      <p:sp>
        <p:nvSpPr>
          <p:cNvPr id="12" name="TextBox 11">
            <a:extLst>
              <a:ext uri="{FF2B5EF4-FFF2-40B4-BE49-F238E27FC236}">
                <a16:creationId xmlns:a16="http://schemas.microsoft.com/office/drawing/2014/main" id="{6A8BBCEB-2D97-AF47-84EC-2321AB8F61D8}"/>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Commensalism</a:t>
            </a:r>
          </a:p>
        </p:txBody>
      </p:sp>
      <p:sp>
        <p:nvSpPr>
          <p:cNvPr id="13" name="Subtitle 2">
            <a:extLst>
              <a:ext uri="{FF2B5EF4-FFF2-40B4-BE49-F238E27FC236}">
                <a16:creationId xmlns:a16="http://schemas.microsoft.com/office/drawing/2014/main" id="{C933E3E1-382D-B141-9366-0F04D65CCC92}"/>
              </a:ext>
            </a:extLst>
          </p:cNvPr>
          <p:cNvSpPr txBox="1">
            <a:spLocks/>
          </p:cNvSpPr>
          <p:nvPr/>
        </p:nvSpPr>
        <p:spPr>
          <a:xfrm>
            <a:off x="6775947" y="2277180"/>
            <a:ext cx="4464087" cy="342035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US" sz="1800" dirty="0">
                <a:solidFill>
                  <a:srgbClr val="63666A"/>
                </a:solidFill>
                <a:ea typeface="+mn-lt"/>
                <a:cs typeface="+mn-lt"/>
              </a:rPr>
              <a:t>This is where one-party benefits and the other is not affected.</a:t>
            </a:r>
          </a:p>
          <a:p>
            <a:pPr marL="0" indent="0">
              <a:lnSpc>
                <a:spcPct val="100000"/>
              </a:lnSpc>
              <a:spcBef>
                <a:spcPts val="1500"/>
              </a:spcBef>
              <a:buNone/>
            </a:pPr>
            <a:r>
              <a:rPr lang="en-US" sz="1800" dirty="0">
                <a:solidFill>
                  <a:srgbClr val="63666A"/>
                </a:solidFill>
                <a:ea typeface="+mn-lt"/>
                <a:cs typeface="+mn-lt"/>
              </a:rPr>
              <a:t>Such as a </a:t>
            </a:r>
            <a:r>
              <a:rPr lang="en-US" sz="1800" b="1" dirty="0">
                <a:solidFill>
                  <a:srgbClr val="63666A"/>
                </a:solidFill>
                <a:ea typeface="+mn-lt"/>
                <a:cs typeface="+mn-lt"/>
              </a:rPr>
              <a:t>barnacle</a:t>
            </a:r>
            <a:r>
              <a:rPr lang="en-US" sz="1800" dirty="0">
                <a:solidFill>
                  <a:srgbClr val="63666A"/>
                </a:solidFill>
                <a:ea typeface="+mn-lt"/>
                <a:cs typeface="+mn-lt"/>
              </a:rPr>
              <a:t> attaching itself to a whale and feeding off the plankton-rich water where the whale eats. The whale isn’t affected by the barnacles</a:t>
            </a:r>
            <a:br>
              <a:rPr lang="en-US" sz="1800" dirty="0">
                <a:solidFill>
                  <a:srgbClr val="63666A"/>
                </a:solidFill>
                <a:ea typeface="+mn-lt"/>
                <a:cs typeface="+mn-lt"/>
              </a:rPr>
            </a:br>
            <a:r>
              <a:rPr lang="en-US" sz="1800" dirty="0">
                <a:solidFill>
                  <a:srgbClr val="63666A"/>
                </a:solidFill>
                <a:ea typeface="+mn-lt"/>
                <a:cs typeface="+mn-lt"/>
              </a:rPr>
              <a:t>being there!</a:t>
            </a:r>
          </a:p>
          <a:p>
            <a:pPr marL="0" indent="0">
              <a:lnSpc>
                <a:spcPct val="100000"/>
              </a:lnSpc>
              <a:spcBef>
                <a:spcPts val="1500"/>
              </a:spcBef>
              <a:buNone/>
            </a:pPr>
            <a:r>
              <a:rPr lang="en-GB" sz="1800" dirty="0">
                <a:solidFill>
                  <a:srgbClr val="63666A"/>
                </a:solidFill>
                <a:cs typeface="Calibri"/>
              </a:rPr>
              <a:t>Can you think of any other examples</a:t>
            </a:r>
            <a:br>
              <a:rPr lang="en-GB" sz="1800" dirty="0">
                <a:solidFill>
                  <a:srgbClr val="63666A"/>
                </a:solidFill>
                <a:cs typeface="Calibri"/>
              </a:rPr>
            </a:br>
            <a:r>
              <a:rPr lang="en-GB" sz="1800" dirty="0">
                <a:solidFill>
                  <a:srgbClr val="63666A"/>
                </a:solidFill>
                <a:cs typeface="Calibri"/>
              </a:rPr>
              <a:t>of commensalism?</a:t>
            </a:r>
            <a:endParaRPr lang="en-US" sz="1800" dirty="0">
              <a:solidFill>
                <a:srgbClr val="63666A"/>
              </a:solidFill>
              <a:cs typeface="Calibri"/>
            </a:endParaRPr>
          </a:p>
          <a:p>
            <a:pPr marL="0" indent="0">
              <a:lnSpc>
                <a:spcPct val="100000"/>
              </a:lnSpc>
              <a:spcBef>
                <a:spcPts val="1500"/>
              </a:spcBef>
              <a:buNone/>
            </a:pPr>
            <a:endParaRPr lang="en-US" sz="1900" dirty="0">
              <a:solidFill>
                <a:srgbClr val="63666A"/>
              </a:solidFill>
              <a:cs typeface="Calibri"/>
            </a:endParaRPr>
          </a:p>
        </p:txBody>
      </p:sp>
      <p:cxnSp>
        <p:nvCxnSpPr>
          <p:cNvPr id="4" name="Straight Arrow Connector 3">
            <a:extLst>
              <a:ext uri="{FF2B5EF4-FFF2-40B4-BE49-F238E27FC236}">
                <a16:creationId xmlns:a16="http://schemas.microsoft.com/office/drawing/2014/main" id="{838BDE0D-10E0-824A-9247-52B72E79F14B}"/>
              </a:ext>
            </a:extLst>
          </p:cNvPr>
          <p:cNvCxnSpPr>
            <a:cxnSpLocks/>
          </p:cNvCxnSpPr>
          <p:nvPr/>
        </p:nvCxnSpPr>
        <p:spPr>
          <a:xfrm flipH="1" flipV="1">
            <a:off x="4322244" y="3148810"/>
            <a:ext cx="2230956" cy="481896"/>
          </a:xfrm>
          <a:prstGeom prst="straightConnector1">
            <a:avLst/>
          </a:prstGeom>
          <a:ln w="82550">
            <a:solidFill>
              <a:srgbClr val="00ABCF"/>
            </a:solidFill>
            <a:tailEnd type="triangle"/>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DFDB2D44-1165-8048-AA6C-7DADF4DF7C9F}"/>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297418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par>
                                <p:cTn id="11" presetID="22" presetClass="entr" presetSubtype="2"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cean floor&#10;&#10;Description automatically generated">
            <a:extLst>
              <a:ext uri="{FF2B5EF4-FFF2-40B4-BE49-F238E27FC236}">
                <a16:creationId xmlns:a16="http://schemas.microsoft.com/office/drawing/2014/main" id="{35CF0055-42EA-AD44-A1A6-5CF4A3DC60C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0" y="1844675"/>
            <a:ext cx="5040313" cy="3869286"/>
          </a:xfrm>
          <a:prstGeom prst="rect">
            <a:avLst/>
          </a:prstGeom>
        </p:spPr>
      </p:pic>
      <p:sp>
        <p:nvSpPr>
          <p:cNvPr id="12" name="TextBox 11">
            <a:extLst>
              <a:ext uri="{FF2B5EF4-FFF2-40B4-BE49-F238E27FC236}">
                <a16:creationId xmlns:a16="http://schemas.microsoft.com/office/drawing/2014/main" id="{6A8BBCEB-2D97-AF47-84EC-2321AB8F61D8}"/>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Parasitism</a:t>
            </a:r>
          </a:p>
        </p:txBody>
      </p:sp>
      <p:sp>
        <p:nvSpPr>
          <p:cNvPr id="8" name="Subtitle 2">
            <a:extLst>
              <a:ext uri="{FF2B5EF4-FFF2-40B4-BE49-F238E27FC236}">
                <a16:creationId xmlns:a16="http://schemas.microsoft.com/office/drawing/2014/main" id="{5158F046-51D2-0940-8E5F-B7B1C02521E5}"/>
              </a:ext>
            </a:extLst>
          </p:cNvPr>
          <p:cNvSpPr txBox="1">
            <a:spLocks/>
          </p:cNvSpPr>
          <p:nvPr/>
        </p:nvSpPr>
        <p:spPr>
          <a:xfrm>
            <a:off x="6783765" y="2442142"/>
            <a:ext cx="4134328" cy="256249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US" sz="1800" dirty="0">
                <a:solidFill>
                  <a:srgbClr val="63666A"/>
                </a:solidFill>
                <a:ea typeface="+mn-lt"/>
                <a:cs typeface="+mn-lt"/>
              </a:rPr>
              <a:t>This is where one-party benefits whilst the other is harmed.</a:t>
            </a:r>
            <a:endParaRPr lang="en-US" sz="1800" dirty="0">
              <a:solidFill>
                <a:srgbClr val="63666A"/>
              </a:solidFill>
              <a:ea typeface="+mn-lt"/>
              <a:cs typeface="Calibri"/>
            </a:endParaRPr>
          </a:p>
          <a:p>
            <a:pPr marL="0" indent="0">
              <a:lnSpc>
                <a:spcPct val="100000"/>
              </a:lnSpc>
              <a:spcBef>
                <a:spcPts val="1500"/>
              </a:spcBef>
              <a:buNone/>
            </a:pPr>
            <a:r>
              <a:rPr lang="en-US" sz="1800" dirty="0">
                <a:solidFill>
                  <a:srgbClr val="63666A"/>
                </a:solidFill>
                <a:ea typeface="+mn-lt"/>
                <a:cs typeface="Calibri"/>
              </a:rPr>
              <a:t>Such as sea spider larvae piercing a coral polyp and living inside it. The sea spider takes food and nutrients from the coral, which eventually kills it.</a:t>
            </a:r>
          </a:p>
          <a:p>
            <a:pPr marL="0" indent="0">
              <a:lnSpc>
                <a:spcPct val="100000"/>
              </a:lnSpc>
              <a:spcBef>
                <a:spcPts val="1500"/>
              </a:spcBef>
              <a:buNone/>
            </a:pPr>
            <a:r>
              <a:rPr lang="en-GB" sz="1800" dirty="0">
                <a:solidFill>
                  <a:srgbClr val="63666A"/>
                </a:solidFill>
                <a:cs typeface="Calibri"/>
              </a:rPr>
              <a:t>Can you think of any other examples of parasitism?</a:t>
            </a:r>
            <a:endParaRPr lang="en-US" sz="1800" dirty="0">
              <a:solidFill>
                <a:srgbClr val="63666A"/>
              </a:solidFill>
              <a:cs typeface="Calibri"/>
            </a:endParaRPr>
          </a:p>
          <a:p>
            <a:pPr marL="0" indent="0">
              <a:lnSpc>
                <a:spcPct val="100000"/>
              </a:lnSpc>
              <a:spcBef>
                <a:spcPts val="1500"/>
              </a:spcBef>
              <a:buNone/>
            </a:pPr>
            <a:endParaRPr lang="en-US" sz="1900" dirty="0">
              <a:solidFill>
                <a:srgbClr val="63666A"/>
              </a:solidFill>
              <a:ea typeface="+mn-lt"/>
              <a:cs typeface="Calibri"/>
            </a:endParaRPr>
          </a:p>
        </p:txBody>
      </p:sp>
      <p:sp>
        <p:nvSpPr>
          <p:cNvPr id="5" name="Oval 4">
            <a:extLst>
              <a:ext uri="{FF2B5EF4-FFF2-40B4-BE49-F238E27FC236}">
                <a16:creationId xmlns:a16="http://schemas.microsoft.com/office/drawing/2014/main" id="{D4B91509-4D8A-154D-990F-ED6DDDBD6718}"/>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400177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ature, reef, colorful, ocean floor&#10;&#10;Description automatically generated">
            <a:extLst>
              <a:ext uri="{FF2B5EF4-FFF2-40B4-BE49-F238E27FC236}">
                <a16:creationId xmlns:a16="http://schemas.microsoft.com/office/drawing/2014/main" id="{18587593-0983-3D4A-80FC-5E9FFC640BB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49" y="1880211"/>
            <a:ext cx="5025441" cy="3833750"/>
          </a:xfrm>
          <a:prstGeom prst="rect">
            <a:avLst/>
          </a:prstGeom>
        </p:spPr>
      </p:pic>
      <p:sp>
        <p:nvSpPr>
          <p:cNvPr id="12" name="TextBox 11">
            <a:extLst>
              <a:ext uri="{FF2B5EF4-FFF2-40B4-BE49-F238E27FC236}">
                <a16:creationId xmlns:a16="http://schemas.microsoft.com/office/drawing/2014/main" id="{6A8BBCEB-2D97-AF47-84EC-2321AB8F61D8}"/>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Food chains</a:t>
            </a:r>
          </a:p>
        </p:txBody>
      </p:sp>
      <p:sp>
        <p:nvSpPr>
          <p:cNvPr id="13" name="Subtitle 2">
            <a:extLst>
              <a:ext uri="{FF2B5EF4-FFF2-40B4-BE49-F238E27FC236}">
                <a16:creationId xmlns:a16="http://schemas.microsoft.com/office/drawing/2014/main" id="{C933E3E1-382D-B141-9366-0F04D65CCC92}"/>
              </a:ext>
            </a:extLst>
          </p:cNvPr>
          <p:cNvSpPr txBox="1">
            <a:spLocks/>
          </p:cNvSpPr>
          <p:nvPr/>
        </p:nvSpPr>
        <p:spPr>
          <a:xfrm>
            <a:off x="6807210" y="1942733"/>
            <a:ext cx="4367813" cy="419007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US" sz="1800" dirty="0">
                <a:solidFill>
                  <a:srgbClr val="63666A"/>
                </a:solidFill>
              </a:rPr>
              <a:t>All the plants and animals that make up the coral reef are connected through food chains and food webs.</a:t>
            </a:r>
          </a:p>
          <a:p>
            <a:pPr marL="0" indent="0">
              <a:lnSpc>
                <a:spcPct val="100000"/>
              </a:lnSpc>
              <a:spcBef>
                <a:spcPts val="1500"/>
              </a:spcBef>
              <a:buNone/>
            </a:pPr>
            <a:r>
              <a:rPr lang="en-US" sz="1800" dirty="0">
                <a:solidFill>
                  <a:srgbClr val="63666A"/>
                </a:solidFill>
              </a:rPr>
              <a:t>All food chains start with one or many </a:t>
            </a:r>
            <a:r>
              <a:rPr lang="en-US" sz="1800" b="1" dirty="0">
                <a:solidFill>
                  <a:srgbClr val="63666A"/>
                </a:solidFill>
              </a:rPr>
              <a:t>producers</a:t>
            </a:r>
            <a:r>
              <a:rPr lang="en-US" sz="1800" dirty="0">
                <a:solidFill>
                  <a:srgbClr val="63666A"/>
                </a:solidFill>
              </a:rPr>
              <a:t>, organisms which make the food. This is usually a green plant, because plants make their own food through photosynthesis.</a:t>
            </a:r>
          </a:p>
          <a:p>
            <a:pPr marL="0" indent="0">
              <a:lnSpc>
                <a:spcPct val="100000"/>
              </a:lnSpc>
              <a:spcBef>
                <a:spcPts val="1500"/>
              </a:spcBef>
              <a:buNone/>
            </a:pPr>
            <a:r>
              <a:rPr lang="en-US" sz="1800" dirty="0">
                <a:solidFill>
                  <a:srgbClr val="63666A"/>
                </a:solidFill>
              </a:rPr>
              <a:t>What do you think are the main “</a:t>
            </a:r>
            <a:r>
              <a:rPr lang="en-US" sz="1800" b="1" dirty="0">
                <a:solidFill>
                  <a:srgbClr val="63666A"/>
                </a:solidFill>
              </a:rPr>
              <a:t>producers</a:t>
            </a:r>
            <a:r>
              <a:rPr lang="en-US" sz="1800" dirty="0">
                <a:solidFill>
                  <a:srgbClr val="63666A"/>
                </a:solidFill>
              </a:rPr>
              <a:t>” in a coral reef?</a:t>
            </a:r>
          </a:p>
          <a:p>
            <a:pPr marL="0" indent="0">
              <a:lnSpc>
                <a:spcPct val="100000"/>
              </a:lnSpc>
              <a:spcBef>
                <a:spcPts val="1500"/>
              </a:spcBef>
              <a:buNone/>
            </a:pPr>
            <a:r>
              <a:rPr lang="en-GB" sz="1800" dirty="0">
                <a:solidFill>
                  <a:srgbClr val="63666A"/>
                </a:solidFill>
              </a:rPr>
              <a:t>Algae, phytoplankton and seagrass.</a:t>
            </a:r>
          </a:p>
        </p:txBody>
      </p:sp>
      <p:pic>
        <p:nvPicPr>
          <p:cNvPr id="3" name="Picture 2" descr="Icon&#10;&#10;Description automatically generated">
            <a:extLst>
              <a:ext uri="{FF2B5EF4-FFF2-40B4-BE49-F238E27FC236}">
                <a16:creationId xmlns:a16="http://schemas.microsoft.com/office/drawing/2014/main" id="{C0F67157-66DE-134A-9132-5C14639EE5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63070" y="1547580"/>
            <a:ext cx="2252068" cy="1881420"/>
          </a:xfrm>
          <a:prstGeom prst="rect">
            <a:avLst/>
          </a:prstGeom>
          <a:effectLst>
            <a:outerShdw blurRad="139700" dist="63500" sx="102000" sy="102000" algn="l" rotWithShape="0">
              <a:prstClr val="black">
                <a:alpha val="18000"/>
              </a:prstClr>
            </a:outerShdw>
          </a:effectLst>
        </p:spPr>
      </p:pic>
    </p:spTree>
    <p:extLst>
      <p:ext uri="{BB962C8B-B14F-4D97-AF65-F5344CB8AC3E}">
        <p14:creationId xmlns:p14="http://schemas.microsoft.com/office/powerpoint/2010/main" val="197441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id="{A2B18C79-FF2F-D74A-BAF4-5F2E145DD8FF}"/>
              </a:ext>
            </a:extLst>
          </p:cNvPr>
          <p:cNvGrpSpPr/>
          <p:nvPr/>
        </p:nvGrpSpPr>
        <p:grpSpPr>
          <a:xfrm>
            <a:off x="1201887" y="3863551"/>
            <a:ext cx="1735006" cy="1377676"/>
            <a:chOff x="1201887" y="3863551"/>
            <a:chExt cx="1735006" cy="1377676"/>
          </a:xfrm>
        </p:grpSpPr>
        <p:sp>
          <p:nvSpPr>
            <p:cNvPr id="19" name="TextBox 18">
              <a:extLst>
                <a:ext uri="{FF2B5EF4-FFF2-40B4-BE49-F238E27FC236}">
                  <a16:creationId xmlns:a16="http://schemas.microsoft.com/office/drawing/2014/main" id="{7E2531EE-C5DD-6D46-A208-2D5DE8C2BCEC}"/>
                </a:ext>
              </a:extLst>
            </p:cNvPr>
            <p:cNvSpPr txBox="1"/>
            <p:nvPr/>
          </p:nvSpPr>
          <p:spPr>
            <a:xfrm>
              <a:off x="1201887" y="4933450"/>
              <a:ext cx="1733208" cy="307777"/>
            </a:xfrm>
            <a:prstGeom prst="rect">
              <a:avLst/>
            </a:prstGeom>
            <a:noFill/>
          </p:spPr>
          <p:txBody>
            <a:bodyPr wrap="square">
              <a:spAutoFit/>
            </a:bodyPr>
            <a:lstStyle/>
            <a:p>
              <a:pPr algn="ctr"/>
              <a:r>
                <a:rPr lang="en-US" sz="1400" b="1" dirty="0">
                  <a:solidFill>
                    <a:srgbClr val="00ABCF"/>
                  </a:solidFill>
                  <a:latin typeface="Arial" panose="020B0604020202020204" pitchFamily="34" charset="0"/>
                  <a:cs typeface="Arial" panose="020B0604020202020204" pitchFamily="34" charset="0"/>
                </a:rPr>
                <a:t>Phytoplankton</a:t>
              </a:r>
            </a:p>
          </p:txBody>
        </p:sp>
        <p:pic>
          <p:nvPicPr>
            <p:cNvPr id="44" name="Picture 43">
              <a:extLst>
                <a:ext uri="{FF2B5EF4-FFF2-40B4-BE49-F238E27FC236}">
                  <a16:creationId xmlns:a16="http://schemas.microsoft.com/office/drawing/2014/main" id="{1EB4A6F3-D0CB-6841-8E4F-DA223B75FDB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3685" y="3863551"/>
              <a:ext cx="1733208" cy="959224"/>
            </a:xfrm>
            <a:prstGeom prst="rect">
              <a:avLst/>
            </a:prstGeom>
          </p:spPr>
        </p:pic>
      </p:grpSp>
      <p:sp>
        <p:nvSpPr>
          <p:cNvPr id="53" name="Right Arrow 52">
            <a:extLst>
              <a:ext uri="{FF2B5EF4-FFF2-40B4-BE49-F238E27FC236}">
                <a16:creationId xmlns:a16="http://schemas.microsoft.com/office/drawing/2014/main" id="{5AA073E6-FA2F-F646-948B-C4A8C4013B3B}"/>
              </a:ext>
            </a:extLst>
          </p:cNvPr>
          <p:cNvSpPr/>
          <p:nvPr/>
        </p:nvSpPr>
        <p:spPr>
          <a:xfrm>
            <a:off x="3087627" y="4005146"/>
            <a:ext cx="662616" cy="676033"/>
          </a:xfrm>
          <a:prstGeom prst="right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ight Arrow 53">
            <a:extLst>
              <a:ext uri="{FF2B5EF4-FFF2-40B4-BE49-F238E27FC236}">
                <a16:creationId xmlns:a16="http://schemas.microsoft.com/office/drawing/2014/main" id="{D6F17BC7-22ED-B94E-A918-EA3B2D4BC412}"/>
              </a:ext>
            </a:extLst>
          </p:cNvPr>
          <p:cNvSpPr/>
          <p:nvPr/>
        </p:nvSpPr>
        <p:spPr>
          <a:xfrm>
            <a:off x="5794968" y="4005146"/>
            <a:ext cx="662616" cy="676033"/>
          </a:xfrm>
          <a:prstGeom prst="right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ight Arrow 54">
            <a:extLst>
              <a:ext uri="{FF2B5EF4-FFF2-40B4-BE49-F238E27FC236}">
                <a16:creationId xmlns:a16="http://schemas.microsoft.com/office/drawing/2014/main" id="{EE95C15E-E985-5140-B512-D93A2DFAB749}"/>
              </a:ext>
            </a:extLst>
          </p:cNvPr>
          <p:cNvSpPr/>
          <p:nvPr/>
        </p:nvSpPr>
        <p:spPr>
          <a:xfrm>
            <a:off x="8493345" y="4005146"/>
            <a:ext cx="662616" cy="676033"/>
          </a:xfrm>
          <a:prstGeom prst="rightArrow">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a:extLst>
              <a:ext uri="{FF2B5EF4-FFF2-40B4-BE49-F238E27FC236}">
                <a16:creationId xmlns:a16="http://schemas.microsoft.com/office/drawing/2014/main" id="{BB19581F-F447-6C4A-BECC-C807C1CB3D19}"/>
              </a:ext>
            </a:extLst>
          </p:cNvPr>
          <p:cNvGrpSpPr/>
          <p:nvPr/>
        </p:nvGrpSpPr>
        <p:grpSpPr>
          <a:xfrm>
            <a:off x="3892014" y="3863551"/>
            <a:ext cx="1765137" cy="1377676"/>
            <a:chOff x="3892014" y="3863551"/>
            <a:chExt cx="1765137" cy="1377676"/>
          </a:xfrm>
        </p:grpSpPr>
        <p:pic>
          <p:nvPicPr>
            <p:cNvPr id="42" name="Picture 41" descr="A picture containing invertebrate, arthropod, branchiopod crustacean, cloth&#10;&#10;Description automatically generated">
              <a:extLst>
                <a:ext uri="{FF2B5EF4-FFF2-40B4-BE49-F238E27FC236}">
                  <a16:creationId xmlns:a16="http://schemas.microsoft.com/office/drawing/2014/main" id="{9E4CF2CB-8F42-7340-890A-FEB23A1F379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530"/>
            <a:stretch/>
          </p:blipFill>
          <p:spPr>
            <a:xfrm>
              <a:off x="3892014" y="3863551"/>
              <a:ext cx="1765137" cy="959225"/>
            </a:xfrm>
            <a:prstGeom prst="rect">
              <a:avLst/>
            </a:prstGeom>
          </p:spPr>
        </p:pic>
        <p:sp>
          <p:nvSpPr>
            <p:cNvPr id="56" name="TextBox 55">
              <a:extLst>
                <a:ext uri="{FF2B5EF4-FFF2-40B4-BE49-F238E27FC236}">
                  <a16:creationId xmlns:a16="http://schemas.microsoft.com/office/drawing/2014/main" id="{9D62FE5D-C721-BF46-B3FE-35E8DB95038A}"/>
                </a:ext>
              </a:extLst>
            </p:cNvPr>
            <p:cNvSpPr txBox="1"/>
            <p:nvPr/>
          </p:nvSpPr>
          <p:spPr>
            <a:xfrm>
              <a:off x="3909228" y="4933450"/>
              <a:ext cx="1733208" cy="307777"/>
            </a:xfrm>
            <a:prstGeom prst="rect">
              <a:avLst/>
            </a:prstGeom>
            <a:noFill/>
          </p:spPr>
          <p:txBody>
            <a:bodyPr wrap="square">
              <a:spAutoFit/>
            </a:bodyPr>
            <a:lstStyle/>
            <a:p>
              <a:pPr algn="ctr"/>
              <a:r>
                <a:rPr lang="en-US" sz="1400" b="1" dirty="0">
                  <a:solidFill>
                    <a:srgbClr val="00ABCF"/>
                  </a:solidFill>
                  <a:latin typeface="Arial" panose="020B0604020202020204" pitchFamily="34" charset="0"/>
                  <a:cs typeface="Arial" panose="020B0604020202020204" pitchFamily="34" charset="0"/>
                </a:rPr>
                <a:t>Zooplankton</a:t>
              </a:r>
            </a:p>
          </p:txBody>
        </p:sp>
      </p:grpSp>
      <p:grpSp>
        <p:nvGrpSpPr>
          <p:cNvPr id="63" name="Group 62">
            <a:extLst>
              <a:ext uri="{FF2B5EF4-FFF2-40B4-BE49-F238E27FC236}">
                <a16:creationId xmlns:a16="http://schemas.microsoft.com/office/drawing/2014/main" id="{9EE8A9AB-7AA6-1E4A-B406-A50771282EAB}"/>
              </a:ext>
            </a:extLst>
          </p:cNvPr>
          <p:cNvGrpSpPr/>
          <p:nvPr/>
        </p:nvGrpSpPr>
        <p:grpSpPr>
          <a:xfrm>
            <a:off x="6598639" y="3863551"/>
            <a:ext cx="1737879" cy="1377676"/>
            <a:chOff x="6598639" y="3863551"/>
            <a:chExt cx="1737879" cy="1377676"/>
          </a:xfrm>
        </p:grpSpPr>
        <p:pic>
          <p:nvPicPr>
            <p:cNvPr id="3" name="Picture 2" descr="A blue fish swimming in the water&#10;&#10;Description automatically generated with low confidence">
              <a:extLst>
                <a:ext uri="{FF2B5EF4-FFF2-40B4-BE49-F238E27FC236}">
                  <a16:creationId xmlns:a16="http://schemas.microsoft.com/office/drawing/2014/main" id="{97D8315F-BC0E-9D48-A6AE-C22AAAA22B9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603310" y="3863551"/>
              <a:ext cx="1733208" cy="959224"/>
            </a:xfrm>
            <a:prstGeom prst="rect">
              <a:avLst/>
            </a:prstGeom>
          </p:spPr>
        </p:pic>
        <p:sp>
          <p:nvSpPr>
            <p:cNvPr id="57" name="TextBox 56">
              <a:extLst>
                <a:ext uri="{FF2B5EF4-FFF2-40B4-BE49-F238E27FC236}">
                  <a16:creationId xmlns:a16="http://schemas.microsoft.com/office/drawing/2014/main" id="{AFD25B70-10EA-F740-AF58-837A074AFF62}"/>
                </a:ext>
              </a:extLst>
            </p:cNvPr>
            <p:cNvSpPr txBox="1"/>
            <p:nvPr/>
          </p:nvSpPr>
          <p:spPr>
            <a:xfrm>
              <a:off x="6598639" y="4933450"/>
              <a:ext cx="1733208" cy="307777"/>
            </a:xfrm>
            <a:prstGeom prst="rect">
              <a:avLst/>
            </a:prstGeom>
            <a:noFill/>
          </p:spPr>
          <p:txBody>
            <a:bodyPr wrap="square">
              <a:spAutoFit/>
            </a:bodyPr>
            <a:lstStyle/>
            <a:p>
              <a:pPr algn="ctr"/>
              <a:r>
                <a:rPr lang="en-US" sz="1400" b="1" dirty="0" err="1">
                  <a:solidFill>
                    <a:srgbClr val="00ABCF"/>
                  </a:solidFill>
                  <a:latin typeface="Arial" panose="020B0604020202020204" pitchFamily="34" charset="0"/>
                  <a:cs typeface="Arial" panose="020B0604020202020204" pitchFamily="34" charset="0"/>
                </a:rPr>
                <a:t>Chromis</a:t>
              </a:r>
              <a:r>
                <a:rPr lang="en-US" sz="1400" b="1" dirty="0">
                  <a:solidFill>
                    <a:srgbClr val="00ABCF"/>
                  </a:solidFill>
                  <a:latin typeface="Arial" panose="020B0604020202020204" pitchFamily="34" charset="0"/>
                  <a:cs typeface="Arial" panose="020B0604020202020204" pitchFamily="34" charset="0"/>
                </a:rPr>
                <a:t> fish</a:t>
              </a:r>
            </a:p>
          </p:txBody>
        </p:sp>
      </p:grpSp>
      <p:sp>
        <p:nvSpPr>
          <p:cNvPr id="20" name="Title 1">
            <a:extLst>
              <a:ext uri="{FF2B5EF4-FFF2-40B4-BE49-F238E27FC236}">
                <a16:creationId xmlns:a16="http://schemas.microsoft.com/office/drawing/2014/main" id="{6E928D4D-E5D3-B04A-98B5-614725FABB62}"/>
              </a:ext>
            </a:extLst>
          </p:cNvPr>
          <p:cNvSpPr txBox="1">
            <a:spLocks/>
          </p:cNvSpPr>
          <p:nvPr/>
        </p:nvSpPr>
        <p:spPr>
          <a:xfrm>
            <a:off x="1126678" y="1245517"/>
            <a:ext cx="9060059" cy="1874672"/>
          </a:xfrm>
          <a:prstGeom prst="rect">
            <a:avLst/>
          </a:prstGeom>
        </p:spPr>
        <p:txBody>
          <a:bodyPr>
            <a:noAutofit/>
          </a:bodyPr>
          <a:lst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spcBef>
                <a:spcPts val="1500"/>
              </a:spcBef>
            </a:pPr>
            <a:r>
              <a:rPr lang="en-US" sz="1800" b="0" dirty="0">
                <a:solidFill>
                  <a:srgbClr val="63666A"/>
                </a:solidFill>
              </a:rPr>
              <a:t>Food chains end with a consumer, an animal that eats another animal or plant.</a:t>
            </a:r>
            <a:br>
              <a:rPr lang="en-US" sz="1800" b="0" dirty="0">
                <a:solidFill>
                  <a:srgbClr val="63666A"/>
                </a:solidFill>
              </a:rPr>
            </a:br>
            <a:r>
              <a:rPr lang="en-US" sz="1800" b="0" dirty="0">
                <a:solidFill>
                  <a:srgbClr val="63666A"/>
                </a:solidFill>
              </a:rPr>
              <a:t>Who are the consumers on the coral reef?</a:t>
            </a:r>
          </a:p>
          <a:p>
            <a:pPr>
              <a:lnSpc>
                <a:spcPct val="100000"/>
              </a:lnSpc>
              <a:spcBef>
                <a:spcPts val="1500"/>
              </a:spcBef>
            </a:pPr>
            <a:r>
              <a:rPr lang="en-US" sz="1800" b="0" dirty="0">
                <a:solidFill>
                  <a:srgbClr val="63666A"/>
                </a:solidFill>
              </a:rPr>
              <a:t>The first consumer is called a primary consumer, the second a secondary consumer and the third a tertiary consumer. Can you identify them in this food chain?</a:t>
            </a:r>
          </a:p>
        </p:txBody>
      </p:sp>
      <p:sp>
        <p:nvSpPr>
          <p:cNvPr id="26" name="TextBox 25">
            <a:extLst>
              <a:ext uri="{FF2B5EF4-FFF2-40B4-BE49-F238E27FC236}">
                <a16:creationId xmlns:a16="http://schemas.microsoft.com/office/drawing/2014/main" id="{EC6549AB-6DE9-2145-AD40-BA2BA4D73FDA}"/>
              </a:ext>
            </a:extLst>
          </p:cNvPr>
          <p:cNvSpPr txBox="1"/>
          <p:nvPr/>
        </p:nvSpPr>
        <p:spPr>
          <a:xfrm>
            <a:off x="3860404" y="3420208"/>
            <a:ext cx="1791514" cy="307777"/>
          </a:xfrm>
          <a:prstGeom prst="rect">
            <a:avLst/>
          </a:prstGeom>
          <a:noFill/>
        </p:spPr>
        <p:txBody>
          <a:bodyPr wrap="square">
            <a:spAutoFit/>
          </a:bodyPr>
          <a:lstStyle/>
          <a:p>
            <a:pPr algn="ctr"/>
            <a:r>
              <a:rPr lang="en-US" sz="1400" b="1" dirty="0">
                <a:solidFill>
                  <a:srgbClr val="00ABCF"/>
                </a:solidFill>
                <a:latin typeface="Arial" panose="020B0604020202020204" pitchFamily="34" charset="0"/>
                <a:cs typeface="Arial" panose="020B0604020202020204" pitchFamily="34" charset="0"/>
              </a:rPr>
              <a:t>Primary consumer</a:t>
            </a:r>
          </a:p>
        </p:txBody>
      </p:sp>
      <p:sp>
        <p:nvSpPr>
          <p:cNvPr id="27" name="TextBox 26">
            <a:extLst>
              <a:ext uri="{FF2B5EF4-FFF2-40B4-BE49-F238E27FC236}">
                <a16:creationId xmlns:a16="http://schemas.microsoft.com/office/drawing/2014/main" id="{536E354B-F9B3-9C46-BA41-C7B56F5161E5}"/>
              </a:ext>
            </a:extLst>
          </p:cNvPr>
          <p:cNvSpPr txBox="1"/>
          <p:nvPr/>
        </p:nvSpPr>
        <p:spPr>
          <a:xfrm>
            <a:off x="6457584" y="3420208"/>
            <a:ext cx="2026145" cy="523220"/>
          </a:xfrm>
          <a:prstGeom prst="rect">
            <a:avLst/>
          </a:prstGeom>
          <a:noFill/>
        </p:spPr>
        <p:txBody>
          <a:bodyPr wrap="square">
            <a:spAutoFit/>
          </a:bodyPr>
          <a:lstStyle/>
          <a:p>
            <a:pPr algn="ctr"/>
            <a:r>
              <a:rPr lang="en-US" sz="1400" b="1" dirty="0">
                <a:solidFill>
                  <a:srgbClr val="00ABCF"/>
                </a:solidFill>
                <a:latin typeface="Arial" panose="020B0604020202020204" pitchFamily="34" charset="0"/>
                <a:cs typeface="Arial" panose="020B0604020202020204" pitchFamily="34" charset="0"/>
              </a:rPr>
              <a:t>Secondary consumer</a:t>
            </a:r>
          </a:p>
          <a:p>
            <a:pPr algn="ctr"/>
            <a:endParaRPr lang="en-US" sz="1400" b="1" dirty="0">
              <a:solidFill>
                <a:srgbClr val="00ABCF"/>
              </a:solidFill>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6A1387B9-997B-F240-A604-AEB9962492CF}"/>
              </a:ext>
            </a:extLst>
          </p:cNvPr>
          <p:cNvSpPr txBox="1"/>
          <p:nvPr/>
        </p:nvSpPr>
        <p:spPr>
          <a:xfrm>
            <a:off x="9282018" y="3420208"/>
            <a:ext cx="1733208" cy="523220"/>
          </a:xfrm>
          <a:prstGeom prst="rect">
            <a:avLst/>
          </a:prstGeom>
          <a:noFill/>
        </p:spPr>
        <p:txBody>
          <a:bodyPr wrap="square">
            <a:spAutoFit/>
          </a:bodyPr>
          <a:lstStyle/>
          <a:p>
            <a:pPr algn="ctr"/>
            <a:r>
              <a:rPr lang="en-US" sz="1400" b="1" dirty="0">
                <a:solidFill>
                  <a:srgbClr val="00ABCF"/>
                </a:solidFill>
                <a:latin typeface="Arial" panose="020B0604020202020204" pitchFamily="34" charset="0"/>
                <a:cs typeface="Arial" panose="020B0604020202020204" pitchFamily="34" charset="0"/>
              </a:rPr>
              <a:t>Tertiary consumer</a:t>
            </a:r>
          </a:p>
          <a:p>
            <a:pPr algn="ctr"/>
            <a:endParaRPr lang="en-US" sz="1400" b="1" dirty="0">
              <a:solidFill>
                <a:srgbClr val="00ABCF"/>
              </a:solidFill>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75CE3732-FD4B-4B6B-87CE-F0A711E85B0D}"/>
              </a:ext>
            </a:extLst>
          </p:cNvPr>
          <p:cNvGrpSpPr/>
          <p:nvPr/>
        </p:nvGrpSpPr>
        <p:grpSpPr>
          <a:xfrm>
            <a:off x="9288051" y="3863551"/>
            <a:ext cx="1840099" cy="1377676"/>
            <a:chOff x="9288051" y="3863551"/>
            <a:chExt cx="1840099" cy="1377676"/>
          </a:xfrm>
        </p:grpSpPr>
        <p:sp>
          <p:nvSpPr>
            <p:cNvPr id="58" name="TextBox 57">
              <a:extLst>
                <a:ext uri="{FF2B5EF4-FFF2-40B4-BE49-F238E27FC236}">
                  <a16:creationId xmlns:a16="http://schemas.microsoft.com/office/drawing/2014/main" id="{C5CD3029-9047-5F4A-A529-5F8FD0A1E388}"/>
                </a:ext>
              </a:extLst>
            </p:cNvPr>
            <p:cNvSpPr txBox="1"/>
            <p:nvPr/>
          </p:nvSpPr>
          <p:spPr>
            <a:xfrm>
              <a:off x="9288051" y="4933450"/>
              <a:ext cx="1733208" cy="307777"/>
            </a:xfrm>
            <a:prstGeom prst="rect">
              <a:avLst/>
            </a:prstGeom>
            <a:noFill/>
          </p:spPr>
          <p:txBody>
            <a:bodyPr wrap="square">
              <a:spAutoFit/>
            </a:bodyPr>
            <a:lstStyle/>
            <a:p>
              <a:pPr algn="ctr"/>
              <a:r>
                <a:rPr lang="en-US" sz="1400" b="1" dirty="0">
                  <a:solidFill>
                    <a:srgbClr val="00ABCF"/>
                  </a:solidFill>
                  <a:latin typeface="Arial" panose="020B0604020202020204" pitchFamily="34" charset="0"/>
                  <a:cs typeface="Arial" panose="020B0604020202020204" pitchFamily="34" charset="0"/>
                </a:rPr>
                <a:t>Reef shark</a:t>
              </a:r>
            </a:p>
          </p:txBody>
        </p:sp>
        <p:pic>
          <p:nvPicPr>
            <p:cNvPr id="21" name="Picture 20" descr="A shark swimming in the water&#10;&#10;Description automatically generated with low confidence">
              <a:extLst>
                <a:ext uri="{FF2B5EF4-FFF2-40B4-BE49-F238E27FC236}">
                  <a16:creationId xmlns:a16="http://schemas.microsoft.com/office/drawing/2014/main" id="{E03E9EA8-2445-4944-8336-BACB628CDCB2}"/>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394937" y="3863551"/>
              <a:ext cx="1733213" cy="959225"/>
            </a:xfrm>
            <a:prstGeom prst="rect">
              <a:avLst/>
            </a:prstGeom>
          </p:spPr>
        </p:pic>
      </p:grpSp>
    </p:spTree>
    <p:extLst>
      <p:ext uri="{BB962C8B-B14F-4D97-AF65-F5344CB8AC3E}">
        <p14:creationId xmlns:p14="http://schemas.microsoft.com/office/powerpoint/2010/main" val="3977533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53"/>
                                        </p:tgtEl>
                                        <p:attrNameLst>
                                          <p:attrName>style.visibility</p:attrName>
                                        </p:attrNameLst>
                                      </p:cBhvr>
                                      <p:to>
                                        <p:strVal val="visible"/>
                                      </p:to>
                                    </p:set>
                                    <p:animEffect transition="in" filter="wipe(left)">
                                      <p:cBhvr>
                                        <p:cTn id="9" dur="500"/>
                                        <p:tgtEl>
                                          <p:spTgt spid="5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2"/>
                                        </p:tgtEl>
                                        <p:attrNameLst>
                                          <p:attrName>style.visibility</p:attrName>
                                        </p:attrNameLst>
                                      </p:cBhvr>
                                      <p:to>
                                        <p:strVal val="visible"/>
                                      </p:to>
                                    </p:set>
                                  </p:childTnLst>
                                </p:cTn>
                              </p:par>
                              <p:par>
                                <p:cTn id="14" presetID="22" presetClass="entr" presetSubtype="8"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par>
                                <p:cTn id="21" presetID="22" presetClass="entr" presetSubtype="8"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26" grpId="0"/>
      <p:bldP spid="27" grpId="0"/>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F90D484-1834-A643-9FD4-6506DCACC367}"/>
              </a:ext>
            </a:extLst>
          </p:cNvPr>
          <p:cNvSpPr txBox="1">
            <a:spLocks/>
          </p:cNvSpPr>
          <p:nvPr/>
        </p:nvSpPr>
        <p:spPr>
          <a:xfrm>
            <a:off x="998345" y="1297427"/>
            <a:ext cx="3952800" cy="4774956"/>
          </a:xfrm>
          <a:prstGeom prst="rect">
            <a:avLst/>
          </a:prstGeom>
        </p:spPr>
        <p:txBody>
          <a:bodyPr>
            <a:noAutofit/>
          </a:bodyPr>
          <a:lst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spcBef>
                <a:spcPts val="1500"/>
              </a:spcBef>
            </a:pPr>
            <a:r>
              <a:rPr lang="en-US" sz="1800" b="0" dirty="0">
                <a:solidFill>
                  <a:srgbClr val="63666A"/>
                </a:solidFill>
              </a:rPr>
              <a:t>When food chains joins together in an Ecosystem, they form a food web.</a:t>
            </a:r>
            <a:r>
              <a:rPr lang="en-GB" sz="1800" b="0" dirty="0">
                <a:solidFill>
                  <a:srgbClr val="63666A"/>
                </a:solidFill>
              </a:rPr>
              <a:t> </a:t>
            </a:r>
            <a:r>
              <a:rPr lang="en-US" sz="1800" b="0" dirty="0">
                <a:solidFill>
                  <a:srgbClr val="63666A"/>
                </a:solidFill>
              </a:rPr>
              <a:t>Food chains and food webs describe feeding relationships.</a:t>
            </a:r>
          </a:p>
          <a:p>
            <a:pPr>
              <a:lnSpc>
                <a:spcPct val="100000"/>
              </a:lnSpc>
              <a:spcBef>
                <a:spcPts val="1500"/>
              </a:spcBef>
            </a:pPr>
            <a:r>
              <a:rPr lang="en-US" sz="1800" b="0" dirty="0">
                <a:solidFill>
                  <a:srgbClr val="63666A"/>
                </a:solidFill>
              </a:rPr>
              <a:t>Organisms in an ecosystem affect each other’s populations.</a:t>
            </a:r>
          </a:p>
          <a:p>
            <a:pPr>
              <a:lnSpc>
                <a:spcPct val="100000"/>
              </a:lnSpc>
              <a:spcBef>
                <a:spcPts val="1500"/>
              </a:spcBef>
            </a:pPr>
            <a:r>
              <a:rPr lang="en-US" sz="1800" b="0" dirty="0">
                <a:solidFill>
                  <a:srgbClr val="63666A"/>
                </a:solidFill>
              </a:rPr>
              <a:t>What would happen if the numbers of one of the organisms in the food web suddenly fell? </a:t>
            </a:r>
          </a:p>
          <a:p>
            <a:pPr>
              <a:lnSpc>
                <a:spcPct val="100000"/>
              </a:lnSpc>
              <a:spcBef>
                <a:spcPts val="1500"/>
              </a:spcBef>
            </a:pPr>
            <a:r>
              <a:rPr lang="en-US" sz="1800" b="0" dirty="0">
                <a:solidFill>
                  <a:srgbClr val="63666A"/>
                </a:solidFill>
              </a:rPr>
              <a:t>The ecosystem would be disrupted with a potentially disastrous knock-on effect to other organisms within the food chain.</a:t>
            </a:r>
          </a:p>
        </p:txBody>
      </p:sp>
      <p:sp>
        <p:nvSpPr>
          <p:cNvPr id="59" name="TextBox 58">
            <a:extLst>
              <a:ext uri="{FF2B5EF4-FFF2-40B4-BE49-F238E27FC236}">
                <a16:creationId xmlns:a16="http://schemas.microsoft.com/office/drawing/2014/main" id="{B34A579B-6552-4E49-B743-06DCA91E4297}"/>
              </a:ext>
            </a:extLst>
          </p:cNvPr>
          <p:cNvSpPr txBox="1"/>
          <p:nvPr/>
        </p:nvSpPr>
        <p:spPr>
          <a:xfrm>
            <a:off x="8436649" y="1852146"/>
            <a:ext cx="1166671"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Jellyfish</a:t>
            </a:r>
          </a:p>
        </p:txBody>
      </p:sp>
      <p:pic>
        <p:nvPicPr>
          <p:cNvPr id="104" name="Picture 103" descr="A picture containing rambutan, polyp, coelenterate, orange&#10;&#10;Description automatically generated">
            <a:extLst>
              <a:ext uri="{FF2B5EF4-FFF2-40B4-BE49-F238E27FC236}">
                <a16:creationId xmlns:a16="http://schemas.microsoft.com/office/drawing/2014/main" id="{A6CB7CE1-FE24-894D-A87A-4334B1EE254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22"/>
          <a:stretch/>
        </p:blipFill>
        <p:spPr>
          <a:xfrm>
            <a:off x="6738617" y="4015664"/>
            <a:ext cx="1166671" cy="645681"/>
          </a:xfrm>
          <a:prstGeom prst="rect">
            <a:avLst/>
          </a:prstGeom>
        </p:spPr>
      </p:pic>
      <p:pic>
        <p:nvPicPr>
          <p:cNvPr id="102" name="Picture 101" descr="A yellow and black fish&#10;&#10;Description automatically generated with low confidence">
            <a:extLst>
              <a:ext uri="{FF2B5EF4-FFF2-40B4-BE49-F238E27FC236}">
                <a16:creationId xmlns:a16="http://schemas.microsoft.com/office/drawing/2014/main" id="{CAA5D659-6625-B248-9E69-D22915C08CD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21980" y="4941673"/>
            <a:ext cx="1159800" cy="645681"/>
          </a:xfrm>
          <a:prstGeom prst="rect">
            <a:avLst/>
          </a:prstGeom>
        </p:spPr>
      </p:pic>
      <p:pic>
        <p:nvPicPr>
          <p:cNvPr id="100" name="Picture 99" descr="A shark swimming in the water&#10;&#10;Description automatically generated with low confidence">
            <a:extLst>
              <a:ext uri="{FF2B5EF4-FFF2-40B4-BE49-F238E27FC236}">
                <a16:creationId xmlns:a16="http://schemas.microsoft.com/office/drawing/2014/main" id="{21B8A8BB-E05E-7740-B8C6-5AFF1FFF656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107531" y="3042689"/>
            <a:ext cx="1166674" cy="645681"/>
          </a:xfrm>
          <a:prstGeom prst="rect">
            <a:avLst/>
          </a:prstGeom>
        </p:spPr>
      </p:pic>
      <p:pic>
        <p:nvPicPr>
          <p:cNvPr id="98" name="Picture 97" descr="A jellyfish in the water&#10;&#10;Description automatically generated">
            <a:extLst>
              <a:ext uri="{FF2B5EF4-FFF2-40B4-BE49-F238E27FC236}">
                <a16:creationId xmlns:a16="http://schemas.microsoft.com/office/drawing/2014/main" id="{DBD6023C-427F-2746-8A67-2B4A4AD9AA4B}"/>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429774" y="1156994"/>
            <a:ext cx="1152006" cy="645682"/>
          </a:xfrm>
          <a:prstGeom prst="rect">
            <a:avLst/>
          </a:prstGeom>
        </p:spPr>
      </p:pic>
      <p:pic>
        <p:nvPicPr>
          <p:cNvPr id="13" name="Picture 12" descr="A picture containing invertebrate, arthropod, branchiopod crustacean, cloth&#10;&#10;Description automatically generated">
            <a:extLst>
              <a:ext uri="{FF2B5EF4-FFF2-40B4-BE49-F238E27FC236}">
                <a16:creationId xmlns:a16="http://schemas.microsoft.com/office/drawing/2014/main" id="{9965DF90-FAAA-BB49-81B8-2B0653CD6CA3}"/>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r="-530"/>
          <a:stretch/>
        </p:blipFill>
        <p:spPr>
          <a:xfrm>
            <a:off x="6742363" y="2089557"/>
            <a:ext cx="1162926" cy="631967"/>
          </a:xfrm>
          <a:prstGeom prst="rect">
            <a:avLst/>
          </a:prstGeom>
        </p:spPr>
      </p:pic>
      <p:pic>
        <p:nvPicPr>
          <p:cNvPr id="16" name="Picture 15" descr="A blue fish swimming in the water&#10;&#10;Description automatically generated with low confidence">
            <a:extLst>
              <a:ext uri="{FF2B5EF4-FFF2-40B4-BE49-F238E27FC236}">
                <a16:creationId xmlns:a16="http://schemas.microsoft.com/office/drawing/2014/main" id="{D2C9C7DE-1064-2249-AB46-FDF17DA5671E}"/>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8421980" y="3053340"/>
            <a:ext cx="1166674" cy="645682"/>
          </a:xfrm>
          <a:prstGeom prst="rect">
            <a:avLst/>
          </a:prstGeom>
        </p:spPr>
      </p:pic>
      <p:sp>
        <p:nvSpPr>
          <p:cNvPr id="22" name="TextBox 21">
            <a:extLst>
              <a:ext uri="{FF2B5EF4-FFF2-40B4-BE49-F238E27FC236}">
                <a16:creationId xmlns:a16="http://schemas.microsoft.com/office/drawing/2014/main" id="{930F1244-B2DB-CA45-9531-7E996620301D}"/>
              </a:ext>
            </a:extLst>
          </p:cNvPr>
          <p:cNvSpPr txBox="1"/>
          <p:nvPr/>
        </p:nvSpPr>
        <p:spPr>
          <a:xfrm>
            <a:off x="5069759" y="3743988"/>
            <a:ext cx="1166671"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Phytoplankton</a:t>
            </a:r>
          </a:p>
        </p:txBody>
      </p:sp>
      <p:pic>
        <p:nvPicPr>
          <p:cNvPr id="23" name="Picture 22">
            <a:extLst>
              <a:ext uri="{FF2B5EF4-FFF2-40B4-BE49-F238E27FC236}">
                <a16:creationId xmlns:a16="http://schemas.microsoft.com/office/drawing/2014/main" id="{5FEB2889-D1ED-8140-BB8E-BCBEC3FAFDBF}"/>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5055094" y="3048836"/>
            <a:ext cx="1166671" cy="645681"/>
          </a:xfrm>
          <a:prstGeom prst="rect">
            <a:avLst/>
          </a:prstGeom>
        </p:spPr>
      </p:pic>
      <p:sp>
        <p:nvSpPr>
          <p:cNvPr id="42" name="TextBox 41">
            <a:extLst>
              <a:ext uri="{FF2B5EF4-FFF2-40B4-BE49-F238E27FC236}">
                <a16:creationId xmlns:a16="http://schemas.microsoft.com/office/drawing/2014/main" id="{43D3ADC4-41F4-744D-B640-6F917BF31BF4}"/>
              </a:ext>
            </a:extLst>
          </p:cNvPr>
          <p:cNvSpPr txBox="1"/>
          <p:nvPr/>
        </p:nvSpPr>
        <p:spPr>
          <a:xfrm>
            <a:off x="6757028" y="2787226"/>
            <a:ext cx="1148260"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Zooplankton</a:t>
            </a:r>
          </a:p>
        </p:txBody>
      </p:sp>
      <p:sp>
        <p:nvSpPr>
          <p:cNvPr id="44" name="TextBox 43">
            <a:extLst>
              <a:ext uri="{FF2B5EF4-FFF2-40B4-BE49-F238E27FC236}">
                <a16:creationId xmlns:a16="http://schemas.microsoft.com/office/drawing/2014/main" id="{3EA12EA6-8E64-6544-A230-FE4F8C59F5C4}"/>
              </a:ext>
            </a:extLst>
          </p:cNvPr>
          <p:cNvSpPr txBox="1"/>
          <p:nvPr/>
        </p:nvSpPr>
        <p:spPr>
          <a:xfrm>
            <a:off x="6742363" y="4710816"/>
            <a:ext cx="1173644"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Coral polyps</a:t>
            </a:r>
          </a:p>
        </p:txBody>
      </p:sp>
      <p:cxnSp>
        <p:nvCxnSpPr>
          <p:cNvPr id="49" name="Straight Arrow Connector 48">
            <a:extLst>
              <a:ext uri="{FF2B5EF4-FFF2-40B4-BE49-F238E27FC236}">
                <a16:creationId xmlns:a16="http://schemas.microsoft.com/office/drawing/2014/main" id="{48C6C70D-D961-4A4C-924C-F9870D99CE43}"/>
              </a:ext>
            </a:extLst>
          </p:cNvPr>
          <p:cNvCxnSpPr>
            <a:cxnSpLocks/>
          </p:cNvCxnSpPr>
          <p:nvPr/>
        </p:nvCxnSpPr>
        <p:spPr>
          <a:xfrm flipV="1">
            <a:off x="5638429" y="2405540"/>
            <a:ext cx="1021578" cy="512492"/>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1BB77809-57E7-AB44-8246-EA40A8E0B121}"/>
              </a:ext>
            </a:extLst>
          </p:cNvPr>
          <p:cNvSpPr txBox="1"/>
          <p:nvPr/>
        </p:nvSpPr>
        <p:spPr>
          <a:xfrm>
            <a:off x="8436649" y="5641566"/>
            <a:ext cx="1166671"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Butterfly fish</a:t>
            </a:r>
          </a:p>
        </p:txBody>
      </p:sp>
      <p:sp>
        <p:nvSpPr>
          <p:cNvPr id="57" name="TextBox 56">
            <a:extLst>
              <a:ext uri="{FF2B5EF4-FFF2-40B4-BE49-F238E27FC236}">
                <a16:creationId xmlns:a16="http://schemas.microsoft.com/office/drawing/2014/main" id="{322891AA-6262-D346-9F68-08396188163E}"/>
              </a:ext>
            </a:extLst>
          </p:cNvPr>
          <p:cNvSpPr txBox="1"/>
          <p:nvPr/>
        </p:nvSpPr>
        <p:spPr>
          <a:xfrm>
            <a:off x="8430013" y="3743988"/>
            <a:ext cx="1173307" cy="261610"/>
          </a:xfrm>
          <a:prstGeom prst="rect">
            <a:avLst/>
          </a:prstGeom>
          <a:noFill/>
        </p:spPr>
        <p:txBody>
          <a:bodyPr wrap="square">
            <a:spAutoFit/>
          </a:bodyPr>
          <a:lstStyle/>
          <a:p>
            <a:pPr algn="ctr"/>
            <a:r>
              <a:rPr lang="en-US" sz="1100" b="1" dirty="0" err="1">
                <a:solidFill>
                  <a:srgbClr val="00ABCF"/>
                </a:solidFill>
                <a:latin typeface="Arial" panose="020B0604020202020204" pitchFamily="34" charset="0"/>
                <a:cs typeface="Arial" panose="020B0604020202020204" pitchFamily="34" charset="0"/>
              </a:rPr>
              <a:t>Chromis</a:t>
            </a:r>
            <a:r>
              <a:rPr lang="en-US" sz="1100" b="1" dirty="0">
                <a:solidFill>
                  <a:srgbClr val="00ABCF"/>
                </a:solidFill>
                <a:latin typeface="Arial" panose="020B0604020202020204" pitchFamily="34" charset="0"/>
                <a:cs typeface="Arial" panose="020B0604020202020204" pitchFamily="34" charset="0"/>
              </a:rPr>
              <a:t> fish</a:t>
            </a:r>
          </a:p>
        </p:txBody>
      </p:sp>
      <p:sp>
        <p:nvSpPr>
          <p:cNvPr id="61" name="TextBox 60">
            <a:extLst>
              <a:ext uri="{FF2B5EF4-FFF2-40B4-BE49-F238E27FC236}">
                <a16:creationId xmlns:a16="http://schemas.microsoft.com/office/drawing/2014/main" id="{2FADEAF0-F510-A24F-8A6B-DA8779C485A4}"/>
              </a:ext>
            </a:extLst>
          </p:cNvPr>
          <p:cNvSpPr txBox="1"/>
          <p:nvPr/>
        </p:nvSpPr>
        <p:spPr>
          <a:xfrm>
            <a:off x="10122198" y="3737851"/>
            <a:ext cx="1166671"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Reef shark</a:t>
            </a:r>
          </a:p>
        </p:txBody>
      </p:sp>
      <p:cxnSp>
        <p:nvCxnSpPr>
          <p:cNvPr id="63" name="Straight Arrow Connector 62">
            <a:extLst>
              <a:ext uri="{FF2B5EF4-FFF2-40B4-BE49-F238E27FC236}">
                <a16:creationId xmlns:a16="http://schemas.microsoft.com/office/drawing/2014/main" id="{257B06EE-E59E-394E-B5C9-192E86CFBB2C}"/>
              </a:ext>
            </a:extLst>
          </p:cNvPr>
          <p:cNvCxnSpPr>
            <a:cxnSpLocks/>
          </p:cNvCxnSpPr>
          <p:nvPr/>
        </p:nvCxnSpPr>
        <p:spPr>
          <a:xfrm>
            <a:off x="7340363" y="3053340"/>
            <a:ext cx="0" cy="842547"/>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285FD08E-4A0F-424A-9D2B-4A33917FB69C}"/>
              </a:ext>
            </a:extLst>
          </p:cNvPr>
          <p:cNvCxnSpPr>
            <a:cxnSpLocks/>
          </p:cNvCxnSpPr>
          <p:nvPr/>
        </p:nvCxnSpPr>
        <p:spPr>
          <a:xfrm>
            <a:off x="7987644" y="4338504"/>
            <a:ext cx="847911" cy="503117"/>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31A86E35-BF3C-F245-BCE3-F10803A555FB}"/>
              </a:ext>
            </a:extLst>
          </p:cNvPr>
          <p:cNvCxnSpPr>
            <a:cxnSpLocks/>
          </p:cNvCxnSpPr>
          <p:nvPr/>
        </p:nvCxnSpPr>
        <p:spPr>
          <a:xfrm flipV="1">
            <a:off x="7335760" y="1474108"/>
            <a:ext cx="959468" cy="538243"/>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33643FB5-2C39-2246-AF9C-14E4374FABE1}"/>
              </a:ext>
            </a:extLst>
          </p:cNvPr>
          <p:cNvCxnSpPr>
            <a:cxnSpLocks/>
          </p:cNvCxnSpPr>
          <p:nvPr/>
        </p:nvCxnSpPr>
        <p:spPr>
          <a:xfrm>
            <a:off x="7987644" y="2442158"/>
            <a:ext cx="898010" cy="447651"/>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802C8C66-D429-7F43-AD8C-3C54EB20033B}"/>
              </a:ext>
            </a:extLst>
          </p:cNvPr>
          <p:cNvCxnSpPr>
            <a:cxnSpLocks/>
          </p:cNvCxnSpPr>
          <p:nvPr/>
        </p:nvCxnSpPr>
        <p:spPr>
          <a:xfrm flipV="1">
            <a:off x="8994938" y="3812041"/>
            <a:ext cx="1191543" cy="1029581"/>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F2B2DBFB-6AB8-BA43-93C2-4958239BC32C}"/>
              </a:ext>
            </a:extLst>
          </p:cNvPr>
          <p:cNvCxnSpPr>
            <a:cxnSpLocks/>
          </p:cNvCxnSpPr>
          <p:nvPr/>
        </p:nvCxnSpPr>
        <p:spPr>
          <a:xfrm>
            <a:off x="9695229" y="3429000"/>
            <a:ext cx="334320" cy="0"/>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descr="A sea turtle swimming in the water&#10;&#10;Description automatically generated with low confidence">
            <a:extLst>
              <a:ext uri="{FF2B5EF4-FFF2-40B4-BE49-F238E27FC236}">
                <a16:creationId xmlns:a16="http://schemas.microsoft.com/office/drawing/2014/main" id="{085B5636-A058-0D44-839F-01F3D3A0EF20}"/>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10107531" y="1156995"/>
            <a:ext cx="1156631" cy="645680"/>
          </a:xfrm>
          <a:prstGeom prst="rect">
            <a:avLst/>
          </a:prstGeom>
        </p:spPr>
      </p:pic>
      <p:cxnSp>
        <p:nvCxnSpPr>
          <p:cNvPr id="36" name="Straight Arrow Connector 35">
            <a:extLst>
              <a:ext uri="{FF2B5EF4-FFF2-40B4-BE49-F238E27FC236}">
                <a16:creationId xmlns:a16="http://schemas.microsoft.com/office/drawing/2014/main" id="{98D65183-4589-8642-8ACC-706152549664}"/>
              </a:ext>
            </a:extLst>
          </p:cNvPr>
          <p:cNvCxnSpPr>
            <a:cxnSpLocks/>
          </p:cNvCxnSpPr>
          <p:nvPr/>
        </p:nvCxnSpPr>
        <p:spPr>
          <a:xfrm>
            <a:off x="9677495" y="1478108"/>
            <a:ext cx="352054" cy="1"/>
          </a:xfrm>
          <a:prstGeom prst="straightConnector1">
            <a:avLst/>
          </a:prstGeom>
          <a:ln w="28575">
            <a:solidFill>
              <a:srgbClr val="00ABCF"/>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07EE502B-0561-1E45-A5CA-119E5FE1E752}"/>
              </a:ext>
            </a:extLst>
          </p:cNvPr>
          <p:cNvSpPr txBox="1"/>
          <p:nvPr/>
        </p:nvSpPr>
        <p:spPr>
          <a:xfrm>
            <a:off x="10113049" y="1852146"/>
            <a:ext cx="1166671" cy="261610"/>
          </a:xfrm>
          <a:prstGeom prst="rect">
            <a:avLst/>
          </a:prstGeom>
          <a:noFill/>
        </p:spPr>
        <p:txBody>
          <a:bodyPr wrap="square">
            <a:spAutoFit/>
          </a:bodyPr>
          <a:lstStyle/>
          <a:p>
            <a:pPr algn="ctr"/>
            <a:r>
              <a:rPr lang="en-US" sz="1100" b="1" dirty="0">
                <a:solidFill>
                  <a:srgbClr val="00ABCF"/>
                </a:solidFill>
                <a:latin typeface="Arial" panose="020B0604020202020204" pitchFamily="34" charset="0"/>
                <a:cs typeface="Arial" panose="020B0604020202020204" pitchFamily="34" charset="0"/>
              </a:rPr>
              <a:t>Turtle</a:t>
            </a:r>
          </a:p>
        </p:txBody>
      </p:sp>
    </p:spTree>
    <p:extLst>
      <p:ext uri="{BB962C8B-B14F-4D97-AF65-F5344CB8AC3E}">
        <p14:creationId xmlns:p14="http://schemas.microsoft.com/office/powerpoint/2010/main" val="131120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690C963-39F3-2347-88DC-C2CED13F440C}"/>
              </a:ext>
            </a:extLst>
          </p:cNvPr>
          <p:cNvSpPr txBox="1">
            <a:spLocks/>
          </p:cNvSpPr>
          <p:nvPr/>
        </p:nvSpPr>
        <p:spPr>
          <a:xfrm>
            <a:off x="6458773" y="2876222"/>
            <a:ext cx="4377839" cy="1523058"/>
          </a:xfrm>
          <a:prstGeom prst="rect">
            <a:avLst/>
          </a:prstGeom>
        </p:spPr>
        <p:txBody>
          <a:bodyPr>
            <a:noAutofit/>
          </a:bodyPr>
          <a:lst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spcBef>
                <a:spcPts val="1500"/>
              </a:spcBef>
            </a:pPr>
            <a:r>
              <a:rPr lang="en-US" sz="1900" b="0" dirty="0">
                <a:solidFill>
                  <a:srgbClr val="63666A"/>
                </a:solidFill>
                <a:ea typeface="Cambria"/>
              </a:rPr>
              <a:t>Why are </a:t>
            </a:r>
            <a:r>
              <a:rPr lang="en-US" sz="1900" dirty="0">
                <a:solidFill>
                  <a:srgbClr val="63666A"/>
                </a:solidFill>
                <a:ea typeface="Cambria"/>
              </a:rPr>
              <a:t>coral reefs </a:t>
            </a:r>
            <a:r>
              <a:rPr lang="en-US" sz="1900" b="0" dirty="0">
                <a:solidFill>
                  <a:srgbClr val="63666A"/>
                </a:solidFill>
                <a:ea typeface="Cambria"/>
              </a:rPr>
              <a:t>so important in both nature, but also for humans?</a:t>
            </a:r>
          </a:p>
          <a:p>
            <a:pPr>
              <a:lnSpc>
                <a:spcPct val="100000"/>
              </a:lnSpc>
              <a:spcBef>
                <a:spcPts val="1500"/>
              </a:spcBef>
            </a:pPr>
            <a:r>
              <a:rPr lang="en-US" sz="1900" b="0" dirty="0">
                <a:solidFill>
                  <a:srgbClr val="63666A"/>
                </a:solidFill>
                <a:ea typeface="Cambria"/>
              </a:rPr>
              <a:t>Discuss your ideas with your partner and then share as a class.</a:t>
            </a:r>
          </a:p>
        </p:txBody>
      </p:sp>
      <p:sp>
        <p:nvSpPr>
          <p:cNvPr id="11" name="TextBox 10">
            <a:extLst>
              <a:ext uri="{FF2B5EF4-FFF2-40B4-BE49-F238E27FC236}">
                <a16:creationId xmlns:a16="http://schemas.microsoft.com/office/drawing/2014/main" id="{7C42A682-85FE-E347-A91F-C379CCB19698}"/>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Class discussion</a:t>
            </a:r>
          </a:p>
        </p:txBody>
      </p:sp>
      <p:pic>
        <p:nvPicPr>
          <p:cNvPr id="6" name="Picture 5" descr="A picture containing window&#10;&#10;Description automatically generated">
            <a:extLst>
              <a:ext uri="{FF2B5EF4-FFF2-40B4-BE49-F238E27FC236}">
                <a16:creationId xmlns:a16="http://schemas.microsoft.com/office/drawing/2014/main" id="{66C69490-29A3-564F-8903-BD3F42BF7A1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87197" y="1595793"/>
            <a:ext cx="2816077" cy="4299354"/>
          </a:xfrm>
          <a:prstGeom prst="rect">
            <a:avLst/>
          </a:prstGeom>
        </p:spPr>
      </p:pic>
    </p:spTree>
    <p:extLst>
      <p:ext uri="{BB962C8B-B14F-4D97-AF65-F5344CB8AC3E}">
        <p14:creationId xmlns:p14="http://schemas.microsoft.com/office/powerpoint/2010/main" val="233286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tree, garden&#10;&#10;Description automatically generated">
            <a:extLst>
              <a:ext uri="{FF2B5EF4-FFF2-40B4-BE49-F238E27FC236}">
                <a16:creationId xmlns:a16="http://schemas.microsoft.com/office/drawing/2014/main" id="{04FB8E51-32E0-FE40-A40B-9D07ED30282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99500" y="1850659"/>
            <a:ext cx="5026094" cy="3891036"/>
          </a:xfrm>
          <a:prstGeom prst="rect">
            <a:avLst/>
          </a:prstGeom>
        </p:spPr>
      </p:pic>
      <p:sp>
        <p:nvSpPr>
          <p:cNvPr id="11" name="TextBox 10">
            <a:extLst>
              <a:ext uri="{FF2B5EF4-FFF2-40B4-BE49-F238E27FC236}">
                <a16:creationId xmlns:a16="http://schemas.microsoft.com/office/drawing/2014/main" id="{7C42A682-85FE-E347-A91F-C379CCB19698}"/>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The Ocean and Oxygen</a:t>
            </a:r>
          </a:p>
        </p:txBody>
      </p:sp>
      <p:sp>
        <p:nvSpPr>
          <p:cNvPr id="13" name="TextBox 12">
            <a:extLst>
              <a:ext uri="{FF2B5EF4-FFF2-40B4-BE49-F238E27FC236}">
                <a16:creationId xmlns:a16="http://schemas.microsoft.com/office/drawing/2014/main" id="{A4A8B7C5-3D39-B34E-A85F-807F95907814}"/>
              </a:ext>
            </a:extLst>
          </p:cNvPr>
          <p:cNvSpPr txBox="1"/>
          <p:nvPr/>
        </p:nvSpPr>
        <p:spPr>
          <a:xfrm>
            <a:off x="6804122" y="2361198"/>
            <a:ext cx="4374161" cy="4554975"/>
          </a:xfrm>
          <a:prstGeom prst="rect">
            <a:avLst/>
          </a:prstGeom>
          <a:noFill/>
        </p:spPr>
        <p:txBody>
          <a:bodyPr wrap="square" rtlCol="0">
            <a:noAutofit/>
          </a:bodyPr>
          <a:lstStyle/>
          <a:p>
            <a:pPr>
              <a:spcBef>
                <a:spcPts val="1500"/>
              </a:spcBef>
            </a:pPr>
            <a:r>
              <a:rPr lang="en-US" dirty="0">
                <a:solidFill>
                  <a:srgbClr val="63666A"/>
                </a:solidFill>
                <a:latin typeface="Arial" panose="020B0604020202020204" pitchFamily="34" charset="0"/>
                <a:cs typeface="Arial" panose="020B0604020202020204" pitchFamily="34" charset="0"/>
              </a:rPr>
              <a:t>Which do you think provides the</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most oxygen? The </a:t>
            </a:r>
            <a:r>
              <a:rPr lang="en-US" b="1" dirty="0">
                <a:solidFill>
                  <a:srgbClr val="63666A"/>
                </a:solidFill>
                <a:latin typeface="Arial" panose="020B0604020202020204" pitchFamily="34" charset="0"/>
                <a:cs typeface="Arial" panose="020B0604020202020204" pitchFamily="34" charset="0"/>
              </a:rPr>
              <a:t>rainforest</a:t>
            </a:r>
            <a:r>
              <a:rPr lang="en-US" dirty="0">
                <a:solidFill>
                  <a:srgbClr val="63666A"/>
                </a:solidFill>
                <a:latin typeface="Arial" panose="020B0604020202020204" pitchFamily="34" charset="0"/>
                <a:cs typeface="Arial" panose="020B0604020202020204" pitchFamily="34" charset="0"/>
              </a:rPr>
              <a:t> or</a:t>
            </a:r>
            <a:br>
              <a:rPr lang="en-US" dirty="0">
                <a:solidFill>
                  <a:srgbClr val="63666A"/>
                </a:solidFill>
                <a:latin typeface="Arial" panose="020B0604020202020204" pitchFamily="34" charset="0"/>
                <a:cs typeface="Arial" panose="020B0604020202020204" pitchFamily="34" charset="0"/>
              </a:rPr>
            </a:br>
            <a:r>
              <a:rPr lang="en-US" b="1" dirty="0">
                <a:solidFill>
                  <a:srgbClr val="63666A"/>
                </a:solidFill>
                <a:latin typeface="Arial" panose="020B0604020202020204" pitchFamily="34" charset="0"/>
                <a:cs typeface="Arial" panose="020B0604020202020204" pitchFamily="34" charset="0"/>
              </a:rPr>
              <a:t>the ocean</a:t>
            </a:r>
            <a:r>
              <a:rPr lang="en-US" dirty="0">
                <a:solidFill>
                  <a:srgbClr val="63666A"/>
                </a:solidFill>
                <a:latin typeface="Arial" panose="020B0604020202020204" pitchFamily="34" charset="0"/>
                <a:cs typeface="Arial" panose="020B0604020202020204" pitchFamily="34" charset="0"/>
              </a:rPr>
              <a:t>?</a:t>
            </a:r>
          </a:p>
          <a:p>
            <a:pPr>
              <a:spcBef>
                <a:spcPts val="1500"/>
              </a:spcBef>
            </a:pPr>
            <a:r>
              <a:rPr lang="en-US" dirty="0">
                <a:solidFill>
                  <a:srgbClr val="63666A"/>
                </a:solidFill>
                <a:latin typeface="Arial" panose="020B0604020202020204" pitchFamily="34" charset="0"/>
                <a:cs typeface="Arial" panose="020B0604020202020204" pitchFamily="34" charset="0"/>
              </a:rPr>
              <a:t>That’s right – the </a:t>
            </a:r>
            <a:r>
              <a:rPr lang="en-US" b="1" dirty="0">
                <a:solidFill>
                  <a:srgbClr val="63666A"/>
                </a:solidFill>
                <a:latin typeface="Arial" panose="020B0604020202020204" pitchFamily="34" charset="0"/>
                <a:cs typeface="Arial" panose="020B0604020202020204" pitchFamily="34" charset="0"/>
              </a:rPr>
              <a:t>ocean!</a:t>
            </a:r>
          </a:p>
          <a:p>
            <a:pPr>
              <a:spcBef>
                <a:spcPts val="1500"/>
              </a:spcBef>
            </a:pPr>
            <a:r>
              <a:rPr lang="en-US" dirty="0">
                <a:solidFill>
                  <a:srgbClr val="63666A"/>
                </a:solidFill>
                <a:latin typeface="Arial" panose="020B0604020202020204" pitchFamily="34" charset="0"/>
                <a:cs typeface="Arial" panose="020B0604020202020204" pitchFamily="34" charset="0"/>
              </a:rPr>
              <a:t>50-80% of the oxygen in the Earth’s atmosphere comes from the ocean.</a:t>
            </a:r>
          </a:p>
          <a:p>
            <a:pPr>
              <a:spcBef>
                <a:spcPts val="1500"/>
              </a:spcBef>
            </a:pPr>
            <a:r>
              <a:rPr lang="en-GB" dirty="0">
                <a:solidFill>
                  <a:srgbClr val="63666A"/>
                </a:solidFill>
                <a:latin typeface="Arial" panose="020B0604020202020204" pitchFamily="34" charset="0"/>
                <a:cs typeface="Arial" panose="020B0604020202020204" pitchFamily="34" charset="0"/>
              </a:rPr>
              <a:t>Just like rainforests, the ocean is often considered as the lungs of our world.</a:t>
            </a:r>
            <a:endParaRPr lang="en-US" dirty="0">
              <a:solidFill>
                <a:srgbClr val="63666A"/>
              </a:solidFill>
              <a:latin typeface="Arial" panose="020B0604020202020204" pitchFamily="34" charset="0"/>
              <a:cs typeface="Arial" panose="020B0604020202020204" pitchFamily="34" charset="0"/>
            </a:endParaRPr>
          </a:p>
          <a:p>
            <a:pPr>
              <a:spcBef>
                <a:spcPts val="1500"/>
              </a:spcBef>
            </a:pPr>
            <a:endParaRPr lang="en-US" sz="1900" dirty="0">
              <a:solidFill>
                <a:srgbClr val="63666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8097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hool of fish swimming in the ocean&#10;&#10;Description automatically generated with low confidence">
            <a:extLst>
              <a:ext uri="{FF2B5EF4-FFF2-40B4-BE49-F238E27FC236}">
                <a16:creationId xmlns:a16="http://schemas.microsoft.com/office/drawing/2014/main" id="{BCB15E36-5057-D24F-AC1E-B2E68D834CD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2" y="1844675"/>
            <a:ext cx="5040311" cy="3869286"/>
          </a:xfrm>
          <a:prstGeom prst="rect">
            <a:avLst/>
          </a:prstGeom>
        </p:spPr>
      </p:pic>
      <p:sp>
        <p:nvSpPr>
          <p:cNvPr id="5" name="Title 1">
            <a:extLst>
              <a:ext uri="{FF2B5EF4-FFF2-40B4-BE49-F238E27FC236}">
                <a16:creationId xmlns:a16="http://schemas.microsoft.com/office/drawing/2014/main" id="{2690C963-39F3-2347-88DC-C2CED13F440C}"/>
              </a:ext>
            </a:extLst>
          </p:cNvPr>
          <p:cNvSpPr txBox="1">
            <a:spLocks/>
          </p:cNvSpPr>
          <p:nvPr/>
        </p:nvSpPr>
        <p:spPr>
          <a:xfrm>
            <a:off x="6786831" y="1969646"/>
            <a:ext cx="4530993" cy="4551037"/>
          </a:xfrm>
          <a:prstGeom prst="rect">
            <a:avLst/>
          </a:prstGeom>
        </p:spPr>
        <p:txBody>
          <a:bodyPr>
            <a:noAutofit/>
          </a:bodyPr>
          <a:lst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spcBef>
                <a:spcPts val="1000"/>
              </a:spcBef>
            </a:pPr>
            <a:r>
              <a:rPr lang="en-US" sz="1800" dirty="0">
                <a:solidFill>
                  <a:srgbClr val="996017"/>
                </a:solidFill>
                <a:ea typeface="+mn-lt"/>
                <a:cs typeface="+mn-lt"/>
              </a:rPr>
              <a:t>In nature</a:t>
            </a:r>
          </a:p>
          <a:p>
            <a:pPr>
              <a:lnSpc>
                <a:spcPct val="100000"/>
              </a:lnSpc>
              <a:spcBef>
                <a:spcPts val="1000"/>
              </a:spcBef>
            </a:pPr>
            <a:r>
              <a:rPr lang="en-US" sz="1800" b="0" dirty="0">
                <a:solidFill>
                  <a:srgbClr val="63666A"/>
                </a:solidFill>
                <a:ea typeface="+mn-lt"/>
                <a:cs typeface="+mn-lt"/>
              </a:rPr>
              <a:t>They cover less than 0.1% of the ocean floor, but support over </a:t>
            </a:r>
            <a:r>
              <a:rPr lang="en-US" sz="1800" dirty="0">
                <a:solidFill>
                  <a:srgbClr val="63666A"/>
                </a:solidFill>
                <a:ea typeface="+mn-lt"/>
                <a:cs typeface="+mn-lt"/>
              </a:rPr>
              <a:t>25%</a:t>
            </a:r>
            <a:r>
              <a:rPr lang="en-US" sz="1800" b="0" dirty="0">
                <a:solidFill>
                  <a:srgbClr val="63666A"/>
                </a:solidFill>
                <a:ea typeface="+mn-lt"/>
                <a:cs typeface="+mn-lt"/>
              </a:rPr>
              <a:t> of all marine plants and animals. The variety</a:t>
            </a:r>
            <a:br>
              <a:rPr lang="en-US" sz="1800" b="0" dirty="0">
                <a:solidFill>
                  <a:srgbClr val="63666A"/>
                </a:solidFill>
                <a:ea typeface="+mn-lt"/>
                <a:cs typeface="+mn-lt"/>
              </a:rPr>
            </a:br>
            <a:r>
              <a:rPr lang="en-US" sz="1800" b="0" dirty="0">
                <a:solidFill>
                  <a:srgbClr val="63666A"/>
                </a:solidFill>
                <a:ea typeface="+mn-lt"/>
                <a:cs typeface="+mn-lt"/>
              </a:rPr>
              <a:t>of species (the ‘biodiversity’), is high. </a:t>
            </a:r>
          </a:p>
          <a:p>
            <a:pPr>
              <a:lnSpc>
                <a:spcPct val="100000"/>
              </a:lnSpc>
              <a:spcBef>
                <a:spcPts val="1000"/>
              </a:spcBef>
            </a:pPr>
            <a:r>
              <a:rPr lang="en-US" sz="1800" b="0" dirty="0">
                <a:solidFill>
                  <a:srgbClr val="63666A"/>
                </a:solidFill>
                <a:ea typeface="+mn-lt"/>
                <a:cs typeface="+mn-lt"/>
              </a:rPr>
              <a:t>Animals can </a:t>
            </a:r>
            <a:r>
              <a:rPr lang="en-US" sz="1800" dirty="0">
                <a:solidFill>
                  <a:srgbClr val="63666A"/>
                </a:solidFill>
                <a:ea typeface="+mn-lt"/>
                <a:cs typeface="+mn-lt"/>
              </a:rPr>
              <a:t>mate and nest </a:t>
            </a:r>
            <a:r>
              <a:rPr lang="en-US" sz="1800" b="0" dirty="0">
                <a:solidFill>
                  <a:srgbClr val="63666A"/>
                </a:solidFill>
                <a:ea typeface="+mn-lt"/>
                <a:cs typeface="+mn-lt"/>
              </a:rPr>
              <a:t>in the reef.</a:t>
            </a:r>
          </a:p>
          <a:p>
            <a:pPr>
              <a:lnSpc>
                <a:spcPct val="100000"/>
              </a:lnSpc>
              <a:spcBef>
                <a:spcPts val="1000"/>
              </a:spcBef>
            </a:pPr>
            <a:r>
              <a:rPr lang="en-US" sz="1800" b="0" dirty="0">
                <a:solidFill>
                  <a:srgbClr val="63666A"/>
                </a:solidFill>
                <a:ea typeface="+mn-lt"/>
                <a:cs typeface="+mn-lt"/>
              </a:rPr>
              <a:t>A </a:t>
            </a:r>
            <a:r>
              <a:rPr lang="en-US" sz="1800" dirty="0">
                <a:solidFill>
                  <a:srgbClr val="63666A"/>
                </a:solidFill>
                <a:ea typeface="+mn-lt"/>
                <a:cs typeface="+mn-lt"/>
              </a:rPr>
              <a:t>quarter of a million </a:t>
            </a:r>
            <a:r>
              <a:rPr lang="en-US" sz="1800" b="0" dirty="0">
                <a:solidFill>
                  <a:srgbClr val="63666A"/>
                </a:solidFill>
                <a:ea typeface="+mn-lt"/>
                <a:cs typeface="+mn-lt"/>
              </a:rPr>
              <a:t>species live on coral reefs and feed there. </a:t>
            </a:r>
          </a:p>
          <a:p>
            <a:pPr>
              <a:lnSpc>
                <a:spcPct val="100000"/>
              </a:lnSpc>
              <a:spcBef>
                <a:spcPts val="1000"/>
              </a:spcBef>
            </a:pPr>
            <a:r>
              <a:rPr lang="en-US" sz="1800" b="0" dirty="0">
                <a:solidFill>
                  <a:srgbClr val="63666A"/>
                </a:solidFill>
                <a:ea typeface="+mn-lt"/>
                <a:cs typeface="+mn-lt"/>
              </a:rPr>
              <a:t>Coral reefs are </a:t>
            </a:r>
            <a:r>
              <a:rPr lang="en-US" sz="1800" dirty="0">
                <a:solidFill>
                  <a:srgbClr val="63666A"/>
                </a:solidFill>
                <a:ea typeface="+mn-lt"/>
                <a:cs typeface="+mn-lt"/>
              </a:rPr>
              <a:t>vital for the survival</a:t>
            </a:r>
            <a:br>
              <a:rPr lang="en-US" sz="1800" dirty="0">
                <a:solidFill>
                  <a:srgbClr val="63666A"/>
                </a:solidFill>
                <a:ea typeface="+mn-lt"/>
                <a:cs typeface="+mn-lt"/>
              </a:rPr>
            </a:br>
            <a:r>
              <a:rPr lang="en-US" sz="1800" b="0" dirty="0">
                <a:solidFill>
                  <a:srgbClr val="63666A"/>
                </a:solidFill>
                <a:ea typeface="+mn-lt"/>
                <a:cs typeface="+mn-lt"/>
              </a:rPr>
              <a:t>of these species. They can hide and protect themselves from predators.  </a:t>
            </a:r>
          </a:p>
        </p:txBody>
      </p:sp>
      <p:sp>
        <p:nvSpPr>
          <p:cNvPr id="11" name="TextBox 10">
            <a:extLst>
              <a:ext uri="{FF2B5EF4-FFF2-40B4-BE49-F238E27FC236}">
                <a16:creationId xmlns:a16="http://schemas.microsoft.com/office/drawing/2014/main" id="{7C42A682-85FE-E347-A91F-C379CCB19698}"/>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The coral reef ecosystem is important because…</a:t>
            </a:r>
          </a:p>
        </p:txBody>
      </p:sp>
    </p:spTree>
    <p:extLst>
      <p:ext uri="{BB962C8B-B14F-4D97-AF65-F5344CB8AC3E}">
        <p14:creationId xmlns:p14="http://schemas.microsoft.com/office/powerpoint/2010/main" val="2310487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C42A682-85FE-E347-A91F-C379CCB19698}"/>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Coral reefs are an important food source</a:t>
            </a:r>
          </a:p>
        </p:txBody>
      </p:sp>
      <p:pic>
        <p:nvPicPr>
          <p:cNvPr id="3" name="Picture 2" descr="A picture containing water, sky, outdoor, beach&#10;&#10;Description automatically generated">
            <a:extLst>
              <a:ext uri="{FF2B5EF4-FFF2-40B4-BE49-F238E27FC236}">
                <a16:creationId xmlns:a16="http://schemas.microsoft.com/office/drawing/2014/main" id="{9D14115C-7DC4-9E44-97D2-F45C5F8CEE6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0" y="1844675"/>
            <a:ext cx="5051674" cy="3852863"/>
          </a:xfrm>
          <a:prstGeom prst="rect">
            <a:avLst/>
          </a:prstGeom>
        </p:spPr>
      </p:pic>
      <p:sp>
        <p:nvSpPr>
          <p:cNvPr id="10" name="Title 1">
            <a:extLst>
              <a:ext uri="{FF2B5EF4-FFF2-40B4-BE49-F238E27FC236}">
                <a16:creationId xmlns:a16="http://schemas.microsoft.com/office/drawing/2014/main" id="{DBA32551-486D-E641-BA9E-B9060EA579F7}"/>
              </a:ext>
            </a:extLst>
          </p:cNvPr>
          <p:cNvSpPr txBox="1">
            <a:spLocks/>
          </p:cNvSpPr>
          <p:nvPr/>
        </p:nvSpPr>
        <p:spPr>
          <a:xfrm>
            <a:off x="6779017" y="2519083"/>
            <a:ext cx="3857721" cy="2811010"/>
          </a:xfrm>
          <a:prstGeom prst="rect">
            <a:avLst/>
          </a:prstGeom>
        </p:spPr>
        <p:txBody>
          <a:bodyPr>
            <a:noAutofit/>
          </a:bodyPr>
          <a:lst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spcBef>
                <a:spcPts val="1500"/>
              </a:spcBef>
            </a:pPr>
            <a:r>
              <a:rPr lang="en-US" sz="1800" dirty="0">
                <a:solidFill>
                  <a:srgbClr val="996017"/>
                </a:solidFill>
                <a:ea typeface="+mn-lt"/>
                <a:cs typeface="+mn-lt"/>
              </a:rPr>
              <a:t>For humans</a:t>
            </a:r>
          </a:p>
          <a:p>
            <a:pPr>
              <a:lnSpc>
                <a:spcPct val="100000"/>
              </a:lnSpc>
              <a:spcBef>
                <a:spcPts val="1000"/>
              </a:spcBef>
            </a:pPr>
            <a:r>
              <a:rPr lang="en-US" sz="1800" b="0" dirty="0">
                <a:solidFill>
                  <a:srgbClr val="63666A"/>
                </a:solidFill>
                <a:ea typeface="+mn-lt"/>
                <a:cs typeface="+mn-lt"/>
              </a:rPr>
              <a:t>Many coastal communities around the world rely on fish to survive. It is a </a:t>
            </a:r>
            <a:r>
              <a:rPr lang="en-US" sz="1800" dirty="0">
                <a:solidFill>
                  <a:srgbClr val="63666A"/>
                </a:solidFill>
                <a:ea typeface="+mn-lt"/>
                <a:cs typeface="+mn-lt"/>
              </a:rPr>
              <a:t>food source </a:t>
            </a:r>
            <a:r>
              <a:rPr lang="en-US" sz="1800" b="0" dirty="0">
                <a:solidFill>
                  <a:srgbClr val="63666A"/>
                </a:solidFill>
                <a:ea typeface="+mn-lt"/>
                <a:cs typeface="+mn-lt"/>
              </a:rPr>
              <a:t>and </a:t>
            </a:r>
            <a:r>
              <a:rPr lang="en-US" sz="1800" dirty="0">
                <a:solidFill>
                  <a:srgbClr val="63666A"/>
                </a:solidFill>
                <a:ea typeface="+mn-lt"/>
                <a:cs typeface="+mn-lt"/>
              </a:rPr>
              <a:t>provides an income </a:t>
            </a:r>
            <a:r>
              <a:rPr lang="en-US" sz="1800" b="0" dirty="0">
                <a:solidFill>
                  <a:srgbClr val="63666A"/>
                </a:solidFill>
                <a:ea typeface="+mn-lt"/>
                <a:cs typeface="+mn-lt"/>
              </a:rPr>
              <a:t>to many families.</a:t>
            </a:r>
          </a:p>
          <a:p>
            <a:pPr>
              <a:lnSpc>
                <a:spcPct val="100000"/>
              </a:lnSpc>
              <a:spcBef>
                <a:spcPts val="1000"/>
              </a:spcBef>
            </a:pPr>
            <a:r>
              <a:rPr lang="en-US" sz="1800" b="0" dirty="0">
                <a:solidFill>
                  <a:srgbClr val="63666A"/>
                </a:solidFill>
                <a:ea typeface="+mn-lt"/>
                <a:cs typeface="+mn-lt"/>
              </a:rPr>
              <a:t>130 million people depend on</a:t>
            </a:r>
            <a:br>
              <a:rPr lang="en-US" sz="1800" b="0" dirty="0">
                <a:solidFill>
                  <a:srgbClr val="63666A"/>
                </a:solidFill>
                <a:ea typeface="+mn-lt"/>
                <a:cs typeface="+mn-lt"/>
              </a:rPr>
            </a:br>
            <a:r>
              <a:rPr lang="en-US" sz="1800" b="0" dirty="0">
                <a:solidFill>
                  <a:srgbClr val="63666A"/>
                </a:solidFill>
                <a:ea typeface="+mn-lt"/>
                <a:cs typeface="+mn-lt"/>
              </a:rPr>
              <a:t>fish resources for food, income</a:t>
            </a:r>
            <a:br>
              <a:rPr lang="en-US" sz="1800" b="0" dirty="0">
                <a:solidFill>
                  <a:srgbClr val="63666A"/>
                </a:solidFill>
                <a:ea typeface="+mn-lt"/>
                <a:cs typeface="+mn-lt"/>
              </a:rPr>
            </a:br>
            <a:r>
              <a:rPr lang="en-US" sz="1800" b="0" dirty="0">
                <a:solidFill>
                  <a:srgbClr val="63666A"/>
                </a:solidFill>
                <a:ea typeface="+mn-lt"/>
                <a:cs typeface="+mn-lt"/>
              </a:rPr>
              <a:t>and livelihood.</a:t>
            </a:r>
            <a:endParaRPr lang="en-US" sz="1800" b="0" dirty="0">
              <a:solidFill>
                <a:srgbClr val="63666A"/>
              </a:solidFill>
              <a:cs typeface="Calibri"/>
            </a:endParaRPr>
          </a:p>
        </p:txBody>
      </p:sp>
      <p:sp>
        <p:nvSpPr>
          <p:cNvPr id="5" name="Card 4">
            <a:extLst>
              <a:ext uri="{FF2B5EF4-FFF2-40B4-BE49-F238E27FC236}">
                <a16:creationId xmlns:a16="http://schemas.microsoft.com/office/drawing/2014/main" id="{117FEF3E-285C-4D4B-88D4-A5A099B044BC}"/>
              </a:ext>
            </a:extLst>
          </p:cNvPr>
          <p:cNvSpPr/>
          <p:nvPr/>
        </p:nvSpPr>
        <p:spPr>
          <a:xfrm>
            <a:off x="10302014" y="634789"/>
            <a:ext cx="1256145" cy="973849"/>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67A57E-BD2A-064F-B97A-3411C7BC832A}"/>
              </a:ext>
            </a:extLst>
          </p:cNvPr>
          <p:cNvSpPr txBox="1"/>
          <p:nvPr/>
        </p:nvSpPr>
        <p:spPr>
          <a:xfrm>
            <a:off x="10302014" y="771272"/>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1404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108412C-D096-D549-A146-D23762D5B52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1" y="1850658"/>
            <a:ext cx="5025443" cy="3863301"/>
          </a:xfrm>
          <a:prstGeom prst="rect">
            <a:avLst/>
          </a:prstGeom>
        </p:spPr>
      </p:pic>
      <p:sp>
        <p:nvSpPr>
          <p:cNvPr id="5" name="Title 1">
            <a:extLst>
              <a:ext uri="{FF2B5EF4-FFF2-40B4-BE49-F238E27FC236}">
                <a16:creationId xmlns:a16="http://schemas.microsoft.com/office/drawing/2014/main" id="{2690C963-39F3-2347-88DC-C2CED13F440C}"/>
              </a:ext>
            </a:extLst>
          </p:cNvPr>
          <p:cNvSpPr txBox="1">
            <a:spLocks/>
          </p:cNvSpPr>
          <p:nvPr/>
        </p:nvSpPr>
        <p:spPr>
          <a:xfrm>
            <a:off x="6786835" y="2546463"/>
            <a:ext cx="3638888" cy="3835015"/>
          </a:xfrm>
          <a:prstGeom prst="rect">
            <a:avLst/>
          </a:prstGeom>
        </p:spPr>
        <p:txBody>
          <a:bodyPr>
            <a:noAutofit/>
          </a:bodyPr>
          <a:lst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spcBef>
                <a:spcPts val="1500"/>
              </a:spcBef>
            </a:pPr>
            <a:r>
              <a:rPr lang="en-US" sz="1800" b="0" dirty="0">
                <a:solidFill>
                  <a:srgbClr val="63666A"/>
                </a:solidFill>
                <a:ea typeface="+mn-lt"/>
                <a:cs typeface="+mn-lt"/>
              </a:rPr>
              <a:t>Many countries rely on </a:t>
            </a:r>
            <a:r>
              <a:rPr lang="en-US" sz="1800" dirty="0">
                <a:solidFill>
                  <a:srgbClr val="63666A"/>
                </a:solidFill>
                <a:ea typeface="+mn-lt"/>
                <a:cs typeface="+mn-lt"/>
              </a:rPr>
              <a:t>tourism </a:t>
            </a:r>
            <a:r>
              <a:rPr lang="en-US" sz="1800" b="0" dirty="0">
                <a:solidFill>
                  <a:srgbClr val="63666A"/>
                </a:solidFill>
                <a:ea typeface="+mn-lt"/>
                <a:cs typeface="+mn-lt"/>
              </a:rPr>
              <a:t>as a main source of income. </a:t>
            </a:r>
          </a:p>
          <a:p>
            <a:pPr>
              <a:lnSpc>
                <a:spcPct val="100000"/>
              </a:lnSpc>
              <a:spcBef>
                <a:spcPts val="1500"/>
              </a:spcBef>
            </a:pPr>
            <a:r>
              <a:rPr lang="en-US" sz="1800" b="0" dirty="0">
                <a:solidFill>
                  <a:srgbClr val="63666A"/>
                </a:solidFill>
                <a:ea typeface="+mn-lt"/>
                <a:cs typeface="+mn-lt"/>
              </a:rPr>
              <a:t>1.7 million people visited the Maldives in 2019.</a:t>
            </a:r>
          </a:p>
          <a:p>
            <a:pPr>
              <a:lnSpc>
                <a:spcPct val="100000"/>
              </a:lnSpc>
              <a:spcBef>
                <a:spcPts val="1500"/>
              </a:spcBef>
            </a:pPr>
            <a:r>
              <a:rPr lang="en-US" sz="1800" b="0" dirty="0">
                <a:solidFill>
                  <a:srgbClr val="63666A"/>
                </a:solidFill>
                <a:ea typeface="+mn-lt"/>
                <a:cs typeface="+mn-lt"/>
              </a:rPr>
              <a:t>Diving and snorkeling in the Maldives is ranked amongst the best in the world.</a:t>
            </a:r>
          </a:p>
        </p:txBody>
      </p:sp>
      <p:sp>
        <p:nvSpPr>
          <p:cNvPr id="11" name="TextBox 10">
            <a:extLst>
              <a:ext uri="{FF2B5EF4-FFF2-40B4-BE49-F238E27FC236}">
                <a16:creationId xmlns:a16="http://schemas.microsoft.com/office/drawing/2014/main" id="{7C42A682-85FE-E347-A91F-C379CCB19698}"/>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Coral reefs are important for tourism</a:t>
            </a:r>
          </a:p>
        </p:txBody>
      </p:sp>
    </p:spTree>
    <p:extLst>
      <p:ext uri="{BB962C8B-B14F-4D97-AF65-F5344CB8AC3E}">
        <p14:creationId xmlns:p14="http://schemas.microsoft.com/office/powerpoint/2010/main" val="3445426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ky, outdoor, water, ship&#10;&#10;Description automatically generated">
            <a:extLst>
              <a:ext uri="{FF2B5EF4-FFF2-40B4-BE49-F238E27FC236}">
                <a16:creationId xmlns:a16="http://schemas.microsoft.com/office/drawing/2014/main" id="{168D190A-D410-7442-B3B5-63592E2B2A9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11157" y="1640295"/>
            <a:ext cx="2772002" cy="2134931"/>
          </a:xfrm>
          <a:prstGeom prst="rect">
            <a:avLst/>
          </a:prstGeom>
        </p:spPr>
      </p:pic>
      <p:sp>
        <p:nvSpPr>
          <p:cNvPr id="5" name="Title 1">
            <a:extLst>
              <a:ext uri="{FF2B5EF4-FFF2-40B4-BE49-F238E27FC236}">
                <a16:creationId xmlns:a16="http://schemas.microsoft.com/office/drawing/2014/main" id="{2690C963-39F3-2347-88DC-C2CED13F440C}"/>
              </a:ext>
            </a:extLst>
          </p:cNvPr>
          <p:cNvSpPr txBox="1">
            <a:spLocks/>
          </p:cNvSpPr>
          <p:nvPr/>
        </p:nvSpPr>
        <p:spPr>
          <a:xfrm>
            <a:off x="1934469" y="4034391"/>
            <a:ext cx="8323062" cy="2142291"/>
          </a:xfrm>
          <a:prstGeom prst="rect">
            <a:avLst/>
          </a:prstGeom>
        </p:spPr>
        <p:txBody>
          <a:bodyPr>
            <a:noAutofit/>
          </a:bodyPr>
          <a:lst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spcBef>
                <a:spcPts val="1000"/>
              </a:spcBef>
            </a:pPr>
            <a:r>
              <a:rPr lang="en-US" sz="1700" b="0" dirty="0">
                <a:solidFill>
                  <a:srgbClr val="63666A"/>
                </a:solidFill>
                <a:cs typeface="Calibri"/>
              </a:rPr>
              <a:t>Coral reefs dissipate (or break up) 97% of wave action. This </a:t>
            </a:r>
            <a:r>
              <a:rPr lang="en-US" sz="1700" dirty="0">
                <a:solidFill>
                  <a:srgbClr val="63666A"/>
                </a:solidFill>
                <a:cs typeface="Calibri"/>
              </a:rPr>
              <a:t>protects shorelines from erosion </a:t>
            </a:r>
            <a:r>
              <a:rPr lang="en-US" sz="1700" b="0" dirty="0">
                <a:solidFill>
                  <a:srgbClr val="63666A"/>
                </a:solidFill>
                <a:cs typeface="Calibri"/>
              </a:rPr>
              <a:t>and damage.</a:t>
            </a:r>
          </a:p>
          <a:p>
            <a:pPr>
              <a:lnSpc>
                <a:spcPct val="100000"/>
              </a:lnSpc>
              <a:spcBef>
                <a:spcPts val="1000"/>
              </a:spcBef>
            </a:pPr>
            <a:r>
              <a:rPr lang="en-US" sz="1700" b="0" dirty="0">
                <a:solidFill>
                  <a:srgbClr val="63666A"/>
                </a:solidFill>
                <a:cs typeface="Calibri"/>
              </a:rPr>
              <a:t>They are a natural and first line of defense.</a:t>
            </a:r>
          </a:p>
          <a:p>
            <a:pPr>
              <a:lnSpc>
                <a:spcPct val="100000"/>
              </a:lnSpc>
              <a:spcBef>
                <a:spcPts val="1000"/>
              </a:spcBef>
            </a:pPr>
            <a:r>
              <a:rPr lang="en-US" sz="1700" b="0" dirty="0">
                <a:solidFill>
                  <a:srgbClr val="63666A"/>
                </a:solidFill>
                <a:cs typeface="Calibri"/>
              </a:rPr>
              <a:t>Much better than ugly, expensive man-made breakwaters!</a:t>
            </a:r>
          </a:p>
          <a:p>
            <a:pPr>
              <a:lnSpc>
                <a:spcPct val="100000"/>
              </a:lnSpc>
              <a:spcBef>
                <a:spcPts val="1000"/>
              </a:spcBef>
            </a:pPr>
            <a:r>
              <a:rPr lang="en-US" sz="1700" b="0" dirty="0">
                <a:solidFill>
                  <a:srgbClr val="63666A"/>
                </a:solidFill>
                <a:cs typeface="Calibri"/>
              </a:rPr>
              <a:t>Worldwide, £7.9 billion is spent on man-made breakwaters each year. Coral reefs therefore provide much better value for money!</a:t>
            </a:r>
          </a:p>
        </p:txBody>
      </p:sp>
      <p:sp>
        <p:nvSpPr>
          <p:cNvPr id="11" name="TextBox 10">
            <a:extLst>
              <a:ext uri="{FF2B5EF4-FFF2-40B4-BE49-F238E27FC236}">
                <a16:creationId xmlns:a16="http://schemas.microsoft.com/office/drawing/2014/main" id="{7C42A682-85FE-E347-A91F-C379CCB19698}"/>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Coral reefs are an important coastal defense</a:t>
            </a:r>
          </a:p>
        </p:txBody>
      </p:sp>
      <p:pic>
        <p:nvPicPr>
          <p:cNvPr id="6" name="Picture 5" descr="A picture containing water, swimming, pool, blue&#10;&#10;Description automatically generated">
            <a:extLst>
              <a:ext uri="{FF2B5EF4-FFF2-40B4-BE49-F238E27FC236}">
                <a16:creationId xmlns:a16="http://schemas.microsoft.com/office/drawing/2014/main" id="{50CD86E4-E9DD-AB40-AA48-3C688FA01D9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146616" y="1656479"/>
            <a:ext cx="2772002" cy="2118748"/>
          </a:xfrm>
          <a:prstGeom prst="rect">
            <a:avLst/>
          </a:prstGeom>
        </p:spPr>
      </p:pic>
      <p:sp>
        <p:nvSpPr>
          <p:cNvPr id="2" name="Oval 1">
            <a:extLst>
              <a:ext uri="{FF2B5EF4-FFF2-40B4-BE49-F238E27FC236}">
                <a16:creationId xmlns:a16="http://schemas.microsoft.com/office/drawing/2014/main" id="{ECB54969-0C9F-22DD-9DED-A0F0F9AA4C99}"/>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400049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7B45FFDE-BEE1-AB4A-9079-4BE444B97754}"/>
              </a:ext>
            </a:extLst>
          </p:cNvPr>
          <p:cNvSpPr txBox="1">
            <a:spLocks/>
          </p:cNvSpPr>
          <p:nvPr/>
        </p:nvSpPr>
        <p:spPr>
          <a:xfrm>
            <a:off x="461108" y="1474799"/>
            <a:ext cx="11295463" cy="55399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dirty="0">
                <a:solidFill>
                  <a:srgbClr val="63666A"/>
                </a:solidFill>
                <a:cs typeface="Calibri"/>
              </a:rPr>
              <a:t>What are the differences between these two images? </a:t>
            </a:r>
          </a:p>
        </p:txBody>
      </p:sp>
      <p:sp>
        <p:nvSpPr>
          <p:cNvPr id="9" name="TextBox 8">
            <a:extLst>
              <a:ext uri="{FF2B5EF4-FFF2-40B4-BE49-F238E27FC236}">
                <a16:creationId xmlns:a16="http://schemas.microsoft.com/office/drawing/2014/main" id="{E053FB16-1475-A543-AE72-94E39FEC1B77}"/>
              </a:ext>
            </a:extLst>
          </p:cNvPr>
          <p:cNvSpPr txBox="1"/>
          <p:nvPr/>
        </p:nvSpPr>
        <p:spPr>
          <a:xfrm>
            <a:off x="0" y="78810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Class discussion</a:t>
            </a:r>
          </a:p>
        </p:txBody>
      </p:sp>
      <p:pic>
        <p:nvPicPr>
          <p:cNvPr id="4" name="Picture 3" descr="A picture containing rock, nature, reef, surrounded&#10;&#10;Description automatically generated">
            <a:extLst>
              <a:ext uri="{FF2B5EF4-FFF2-40B4-BE49-F238E27FC236}">
                <a16:creationId xmlns:a16="http://schemas.microsoft.com/office/drawing/2014/main" id="{D0A91D1B-558C-7445-A5C1-CE3257843C2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72455" y="2161496"/>
            <a:ext cx="4760257" cy="3012373"/>
          </a:xfrm>
          <a:prstGeom prst="rect">
            <a:avLst/>
          </a:prstGeom>
        </p:spPr>
      </p:pic>
      <p:pic>
        <p:nvPicPr>
          <p:cNvPr id="10" name="Picture 9" descr="A picture containing rock, nature, reef, surrounded&#10;&#10;Description automatically generated">
            <a:extLst>
              <a:ext uri="{FF2B5EF4-FFF2-40B4-BE49-F238E27FC236}">
                <a16:creationId xmlns:a16="http://schemas.microsoft.com/office/drawing/2014/main" id="{2CADEB7F-525A-9C40-82C1-527666297C9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239437" y="2161496"/>
            <a:ext cx="4760257" cy="3012373"/>
          </a:xfrm>
          <a:prstGeom prst="rect">
            <a:avLst/>
          </a:prstGeom>
        </p:spPr>
      </p:pic>
      <p:sp>
        <p:nvSpPr>
          <p:cNvPr id="7" name="TextBox 6">
            <a:extLst>
              <a:ext uri="{FF2B5EF4-FFF2-40B4-BE49-F238E27FC236}">
                <a16:creationId xmlns:a16="http://schemas.microsoft.com/office/drawing/2014/main" id="{6C07E2C1-1116-42E0-B3F6-EC265E6EA90F}"/>
              </a:ext>
            </a:extLst>
          </p:cNvPr>
          <p:cNvSpPr txBox="1"/>
          <p:nvPr/>
        </p:nvSpPr>
        <p:spPr>
          <a:xfrm>
            <a:off x="461108" y="5620434"/>
            <a:ext cx="11295463" cy="369332"/>
          </a:xfrm>
          <a:prstGeom prst="rect">
            <a:avLst/>
          </a:prstGeom>
          <a:noFill/>
        </p:spPr>
        <p:txBody>
          <a:bodyPr wrap="square">
            <a:spAutoFit/>
          </a:bodyPr>
          <a:lstStyle/>
          <a:p>
            <a:pPr marL="0" indent="0" algn="ctr">
              <a:buNone/>
            </a:pPr>
            <a:r>
              <a:rPr lang="en-GB" dirty="0">
                <a:solidFill>
                  <a:srgbClr val="63666A"/>
                </a:solidFill>
                <a:latin typeface="Arial" panose="020B0604020202020204" pitchFamily="34" charset="0"/>
                <a:cs typeface="Arial" panose="020B0604020202020204" pitchFamily="34" charset="0"/>
              </a:rPr>
              <a:t>What has happened to the colour of the first coral picture and why?</a:t>
            </a:r>
            <a:endParaRPr lang="en-US" dirty="0">
              <a:solidFill>
                <a:srgbClr val="63666A"/>
              </a:solidFill>
              <a:latin typeface="Arial" panose="020B0604020202020204" pitchFamily="34" charset="0"/>
              <a:cs typeface="Arial" panose="020B0604020202020204" pitchFamily="34" charset="0"/>
            </a:endParaRPr>
          </a:p>
        </p:txBody>
      </p:sp>
      <p:sp>
        <p:nvSpPr>
          <p:cNvPr id="2" name="Oval 1">
            <a:extLst>
              <a:ext uri="{FF2B5EF4-FFF2-40B4-BE49-F238E27FC236}">
                <a16:creationId xmlns:a16="http://schemas.microsoft.com/office/drawing/2014/main" id="{0E19FC88-28EB-EDD7-DFFA-96CBB5B82692}"/>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281853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par>
                                <p:cTn id="10" presetID="10"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5F9D00-DD34-074A-B6DB-EBECFD45CDF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0" y="1844675"/>
            <a:ext cx="5046132" cy="3852864"/>
          </a:xfrm>
          <a:prstGeom prst="rect">
            <a:avLst/>
          </a:prstGeom>
        </p:spPr>
      </p:pic>
      <p:sp>
        <p:nvSpPr>
          <p:cNvPr id="6" name="Subtitle 2">
            <a:extLst>
              <a:ext uri="{FF2B5EF4-FFF2-40B4-BE49-F238E27FC236}">
                <a16:creationId xmlns:a16="http://schemas.microsoft.com/office/drawing/2014/main" id="{DF4A6A2B-537F-9740-A854-1CFECEDBA610}"/>
              </a:ext>
            </a:extLst>
          </p:cNvPr>
          <p:cNvSpPr txBox="1">
            <a:spLocks/>
          </p:cNvSpPr>
          <p:nvPr/>
        </p:nvSpPr>
        <p:spPr>
          <a:xfrm>
            <a:off x="6781422" y="1808815"/>
            <a:ext cx="4252953" cy="409255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700" b="1" dirty="0">
                <a:solidFill>
                  <a:srgbClr val="63666A"/>
                </a:solidFill>
                <a:cs typeface="Calibri"/>
              </a:rPr>
              <a:t>Coral bleaching </a:t>
            </a:r>
            <a:r>
              <a:rPr lang="en-GB" sz="1700" dirty="0">
                <a:solidFill>
                  <a:srgbClr val="63666A"/>
                </a:solidFill>
                <a:cs typeface="Calibri"/>
              </a:rPr>
              <a:t>is when corals respond to stressful conditions. The two main causes of this are:- </a:t>
            </a:r>
          </a:p>
          <a:p>
            <a:pPr marL="342900" indent="-342900">
              <a:lnSpc>
                <a:spcPct val="100000"/>
              </a:lnSpc>
              <a:buAutoNum type="arabicParenR"/>
            </a:pPr>
            <a:r>
              <a:rPr lang="en-GB" sz="1700" b="1" dirty="0">
                <a:solidFill>
                  <a:srgbClr val="63666A"/>
                </a:solidFill>
                <a:cs typeface="Calibri"/>
              </a:rPr>
              <a:t>A change in sea temperature</a:t>
            </a:r>
            <a:r>
              <a:rPr lang="en-GB" sz="1700" dirty="0">
                <a:solidFill>
                  <a:srgbClr val="63666A"/>
                </a:solidFill>
                <a:cs typeface="Calibri"/>
              </a:rPr>
              <a:t>. Due to climate change, where the earth and sea are getting hotter. The sea exceeds the temperature in which many corals like to live.</a:t>
            </a:r>
          </a:p>
          <a:p>
            <a:pPr marL="342900" indent="-342900">
              <a:lnSpc>
                <a:spcPct val="100000"/>
              </a:lnSpc>
              <a:buAutoNum type="arabicParenR"/>
            </a:pPr>
            <a:r>
              <a:rPr lang="en-GB" sz="1700" b="1" dirty="0">
                <a:solidFill>
                  <a:srgbClr val="63666A"/>
                </a:solidFill>
                <a:cs typeface="Calibri"/>
              </a:rPr>
              <a:t>Acidification</a:t>
            </a:r>
            <a:r>
              <a:rPr lang="en-GB" sz="1700" dirty="0">
                <a:solidFill>
                  <a:srgbClr val="63666A"/>
                </a:solidFill>
                <a:cs typeface="Calibri"/>
              </a:rPr>
              <a:t>. The ocean absorbs a large proportion of CO2 in the atmosphere. This change in chemistry of the water and increase in acidity, stops corals from being able to build new skeletons and grow.</a:t>
            </a:r>
          </a:p>
          <a:p>
            <a:pPr marL="0" indent="0">
              <a:lnSpc>
                <a:spcPct val="100000"/>
              </a:lnSpc>
              <a:buNone/>
            </a:pPr>
            <a:endParaRPr lang="en-GB" sz="1800" dirty="0">
              <a:solidFill>
                <a:srgbClr val="63666A"/>
              </a:solidFill>
              <a:cs typeface="Calibri"/>
            </a:endParaRPr>
          </a:p>
        </p:txBody>
      </p:sp>
      <p:sp>
        <p:nvSpPr>
          <p:cNvPr id="11" name="TextBox 10">
            <a:extLst>
              <a:ext uri="{FF2B5EF4-FFF2-40B4-BE49-F238E27FC236}">
                <a16:creationId xmlns:a16="http://schemas.microsoft.com/office/drawing/2014/main" id="{E84B7DC3-3511-4849-BCC3-7D91FBAF04CE}"/>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Coral bleaching</a:t>
            </a:r>
          </a:p>
        </p:txBody>
      </p:sp>
      <p:sp>
        <p:nvSpPr>
          <p:cNvPr id="5" name="Oval 4">
            <a:extLst>
              <a:ext uri="{FF2B5EF4-FFF2-40B4-BE49-F238E27FC236}">
                <a16:creationId xmlns:a16="http://schemas.microsoft.com/office/drawing/2014/main" id="{17FACF16-1E33-B443-AA43-D77A0CA1EEE1}"/>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1892108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DF4A6A2B-537F-9740-A854-1CFECEDBA610}"/>
              </a:ext>
            </a:extLst>
          </p:cNvPr>
          <p:cNvSpPr txBox="1">
            <a:spLocks/>
          </p:cNvSpPr>
          <p:nvPr/>
        </p:nvSpPr>
        <p:spPr>
          <a:xfrm>
            <a:off x="7035278" y="939382"/>
            <a:ext cx="4201341" cy="507643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1700" dirty="0">
                <a:solidFill>
                  <a:srgbClr val="63666A"/>
                </a:solidFill>
                <a:cs typeface="Calibri"/>
              </a:rPr>
              <a:t>The corals expel the algae living in their tissues, turning it completely white.</a:t>
            </a:r>
          </a:p>
          <a:p>
            <a:pPr marL="0" indent="0">
              <a:lnSpc>
                <a:spcPct val="100000"/>
              </a:lnSpc>
              <a:spcBef>
                <a:spcPts val="1500"/>
              </a:spcBef>
              <a:buNone/>
            </a:pPr>
            <a:r>
              <a:rPr lang="en-GB" sz="1700" dirty="0">
                <a:solidFill>
                  <a:srgbClr val="63666A"/>
                </a:solidFill>
                <a:cs typeface="Calibri"/>
              </a:rPr>
              <a:t>At this point the coral is not necessarily dead and it can survive bleaching. If it is still alive the coral tissue will become transparent and underneath you will see the white colour of its skeleton. </a:t>
            </a:r>
          </a:p>
          <a:p>
            <a:pPr marL="0" indent="0">
              <a:lnSpc>
                <a:spcPct val="100000"/>
              </a:lnSpc>
              <a:spcBef>
                <a:spcPts val="1500"/>
              </a:spcBef>
              <a:buNone/>
            </a:pPr>
            <a:r>
              <a:rPr lang="en-GB" sz="1700" dirty="0">
                <a:solidFill>
                  <a:srgbClr val="63666A"/>
                </a:solidFill>
                <a:cs typeface="Calibri"/>
              </a:rPr>
              <a:t>However, many corals don’t survive bleaching. Without the algae, the corals have lost their main food source, so that is why they slowly start to perish.</a:t>
            </a:r>
          </a:p>
          <a:p>
            <a:pPr marL="0" indent="0">
              <a:lnSpc>
                <a:spcPct val="100000"/>
              </a:lnSpc>
              <a:spcBef>
                <a:spcPts val="1500"/>
              </a:spcBef>
              <a:buNone/>
            </a:pPr>
            <a:r>
              <a:rPr lang="en-GB" sz="1700" dirty="0">
                <a:solidFill>
                  <a:srgbClr val="63666A"/>
                </a:solidFill>
                <a:cs typeface="Calibri"/>
              </a:rPr>
              <a:t>Coral reefs are very sensitive, which is why we need to protect them.</a:t>
            </a:r>
          </a:p>
          <a:p>
            <a:pPr marL="0" indent="0">
              <a:lnSpc>
                <a:spcPct val="100000"/>
              </a:lnSpc>
              <a:spcBef>
                <a:spcPts val="1500"/>
              </a:spcBef>
              <a:buNone/>
            </a:pPr>
            <a:r>
              <a:rPr lang="en-GB" sz="1700" dirty="0">
                <a:solidFill>
                  <a:srgbClr val="63666A"/>
                </a:solidFill>
                <a:cs typeface="Calibri"/>
              </a:rPr>
              <a:t>If we don’t act now, 90% of the world’s corals may be gone by 2050. So now is the time to do something!</a:t>
            </a:r>
            <a:endParaRPr lang="en-US" sz="1700" dirty="0">
              <a:solidFill>
                <a:srgbClr val="63666A"/>
              </a:solidFill>
              <a:cs typeface="Calibri"/>
            </a:endParaRPr>
          </a:p>
        </p:txBody>
      </p:sp>
      <p:pic>
        <p:nvPicPr>
          <p:cNvPr id="3" name="Picture 2" descr="A picture containing invertebrate, coelenterate, coral, ocean floor&#10;&#10;Description automatically generated">
            <a:extLst>
              <a:ext uri="{FF2B5EF4-FFF2-40B4-BE49-F238E27FC236}">
                <a16:creationId xmlns:a16="http://schemas.microsoft.com/office/drawing/2014/main" id="{999BB4AA-0EC2-114E-A893-467F84C0960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50"/>
          <a:stretch/>
        </p:blipFill>
        <p:spPr>
          <a:xfrm>
            <a:off x="466662" y="453604"/>
            <a:ext cx="5930963" cy="5960264"/>
          </a:xfrm>
          <a:prstGeom prst="rect">
            <a:avLst/>
          </a:prstGeom>
        </p:spPr>
      </p:pic>
      <p:sp>
        <p:nvSpPr>
          <p:cNvPr id="4" name="Oval 3">
            <a:extLst>
              <a:ext uri="{FF2B5EF4-FFF2-40B4-BE49-F238E27FC236}">
                <a16:creationId xmlns:a16="http://schemas.microsoft.com/office/drawing/2014/main" id="{59D54378-FE85-504F-82EE-0709D78A7168}"/>
              </a:ext>
            </a:extLst>
          </p:cNvPr>
          <p:cNvSpPr/>
          <p:nvPr/>
        </p:nvSpPr>
        <p:spPr>
          <a:xfrm>
            <a:off x="10957403" y="132231"/>
            <a:ext cx="1091045" cy="1091045"/>
          </a:xfrm>
          <a:prstGeom prst="ellipse">
            <a:avLst/>
          </a:prstGeom>
          <a:solidFill>
            <a:srgbClr val="009A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t>KS3</a:t>
            </a:r>
          </a:p>
        </p:txBody>
      </p:sp>
    </p:spTree>
    <p:extLst>
      <p:ext uri="{BB962C8B-B14F-4D97-AF65-F5344CB8AC3E}">
        <p14:creationId xmlns:p14="http://schemas.microsoft.com/office/powerpoint/2010/main" val="413998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ky, outdoor, smoke, building&#10;&#10;Description automatically generated">
            <a:extLst>
              <a:ext uri="{FF2B5EF4-FFF2-40B4-BE49-F238E27FC236}">
                <a16:creationId xmlns:a16="http://schemas.microsoft.com/office/drawing/2014/main" id="{E288B4E7-8E3D-5149-AB4D-58C768AA968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8131" y="1850657"/>
            <a:ext cx="4301715" cy="3846881"/>
          </a:xfrm>
          <a:prstGeom prst="rect">
            <a:avLst/>
          </a:prstGeom>
        </p:spPr>
      </p:pic>
      <p:sp>
        <p:nvSpPr>
          <p:cNvPr id="7" name="Subtitle 2">
            <a:extLst>
              <a:ext uri="{FF2B5EF4-FFF2-40B4-BE49-F238E27FC236}">
                <a16:creationId xmlns:a16="http://schemas.microsoft.com/office/drawing/2014/main" id="{F104CA0C-988A-AB41-9410-F54716111E5B}"/>
              </a:ext>
            </a:extLst>
          </p:cNvPr>
          <p:cNvSpPr txBox="1">
            <a:spLocks/>
          </p:cNvSpPr>
          <p:nvPr/>
        </p:nvSpPr>
        <p:spPr>
          <a:xfrm>
            <a:off x="6012840" y="1876693"/>
            <a:ext cx="5334845" cy="473181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None/>
            </a:pPr>
            <a:r>
              <a:rPr lang="en-GB" sz="1700" dirty="0">
                <a:solidFill>
                  <a:srgbClr val="63666A"/>
                </a:solidFill>
                <a:cs typeface="Calibri"/>
              </a:rPr>
              <a:t>Most of the world’s coral reefs are currently</a:t>
            </a:r>
            <a:br>
              <a:rPr lang="en-GB" sz="1700" dirty="0">
                <a:solidFill>
                  <a:srgbClr val="63666A"/>
                </a:solidFill>
                <a:cs typeface="Calibri"/>
              </a:rPr>
            </a:br>
            <a:r>
              <a:rPr lang="en-GB" sz="1700" dirty="0">
                <a:solidFill>
                  <a:srgbClr val="63666A"/>
                </a:solidFill>
                <a:cs typeface="Calibri"/>
              </a:rPr>
              <a:t>under threat.</a:t>
            </a:r>
          </a:p>
          <a:p>
            <a:pPr marL="0" indent="0">
              <a:lnSpc>
                <a:spcPct val="100000"/>
              </a:lnSpc>
              <a:spcBef>
                <a:spcPts val="700"/>
              </a:spcBef>
              <a:buNone/>
            </a:pPr>
            <a:r>
              <a:rPr lang="en-GB" sz="1700" dirty="0">
                <a:solidFill>
                  <a:srgbClr val="63666A"/>
                </a:solidFill>
                <a:cs typeface="Calibri"/>
              </a:rPr>
              <a:t>Can you think of what any of these threats might be?</a:t>
            </a:r>
          </a:p>
          <a:p>
            <a:pPr marL="0" indent="0">
              <a:lnSpc>
                <a:spcPct val="100000"/>
              </a:lnSpc>
              <a:spcBef>
                <a:spcPts val="700"/>
              </a:spcBef>
              <a:buNone/>
            </a:pPr>
            <a:r>
              <a:rPr lang="en-GB" sz="1700" b="1" dirty="0">
                <a:solidFill>
                  <a:srgbClr val="63666A"/>
                </a:solidFill>
                <a:cs typeface="Calibri"/>
              </a:rPr>
              <a:t>Some examples include:</a:t>
            </a:r>
          </a:p>
          <a:p>
            <a:pPr>
              <a:lnSpc>
                <a:spcPct val="100000"/>
              </a:lnSpc>
              <a:spcBef>
                <a:spcPts val="700"/>
              </a:spcBef>
              <a:buClr>
                <a:srgbClr val="996017"/>
              </a:buClr>
            </a:pPr>
            <a:r>
              <a:rPr lang="en-GB" sz="1700" dirty="0">
                <a:solidFill>
                  <a:srgbClr val="63666A"/>
                </a:solidFill>
                <a:cs typeface="Calibri"/>
              </a:rPr>
              <a:t>Destructive fishing methods and overfishing.</a:t>
            </a:r>
          </a:p>
          <a:p>
            <a:pPr>
              <a:lnSpc>
                <a:spcPct val="100000"/>
              </a:lnSpc>
              <a:spcBef>
                <a:spcPts val="700"/>
              </a:spcBef>
              <a:buClr>
                <a:srgbClr val="996017"/>
              </a:buClr>
            </a:pPr>
            <a:r>
              <a:rPr lang="en-GB" sz="1700" dirty="0">
                <a:solidFill>
                  <a:srgbClr val="63666A"/>
                </a:solidFill>
                <a:cs typeface="Calibri"/>
              </a:rPr>
              <a:t>Tourists touching/removing coral.</a:t>
            </a:r>
          </a:p>
          <a:p>
            <a:pPr>
              <a:lnSpc>
                <a:spcPct val="100000"/>
              </a:lnSpc>
              <a:spcBef>
                <a:spcPts val="700"/>
              </a:spcBef>
              <a:buClr>
                <a:srgbClr val="996017"/>
              </a:buClr>
            </a:pPr>
            <a:r>
              <a:rPr lang="en-GB" sz="1700" dirty="0">
                <a:solidFill>
                  <a:srgbClr val="63666A"/>
                </a:solidFill>
                <a:cs typeface="Calibri"/>
              </a:rPr>
              <a:t>Pollution into the sea, for example through agriculture, plastic and chemical waste.</a:t>
            </a:r>
          </a:p>
          <a:p>
            <a:pPr>
              <a:lnSpc>
                <a:spcPct val="100000"/>
              </a:lnSpc>
              <a:spcBef>
                <a:spcPts val="700"/>
              </a:spcBef>
              <a:buClr>
                <a:srgbClr val="996017"/>
              </a:buClr>
            </a:pPr>
            <a:r>
              <a:rPr lang="en-GB" sz="1700" dirty="0">
                <a:solidFill>
                  <a:srgbClr val="63666A"/>
                </a:solidFill>
                <a:cs typeface="Calibri"/>
              </a:rPr>
              <a:t>Climate change and the sea</a:t>
            </a:r>
            <a:br>
              <a:rPr lang="en-GB" sz="1700" dirty="0">
                <a:solidFill>
                  <a:srgbClr val="63666A"/>
                </a:solidFill>
                <a:cs typeface="Calibri"/>
              </a:rPr>
            </a:br>
            <a:r>
              <a:rPr lang="en-GB" sz="1700" dirty="0">
                <a:solidFill>
                  <a:srgbClr val="63666A"/>
                </a:solidFill>
                <a:cs typeface="Calibri"/>
              </a:rPr>
              <a:t>temperature rising.</a:t>
            </a:r>
          </a:p>
          <a:p>
            <a:pPr>
              <a:lnSpc>
                <a:spcPct val="100000"/>
              </a:lnSpc>
              <a:spcBef>
                <a:spcPts val="700"/>
              </a:spcBef>
              <a:buClr>
                <a:srgbClr val="996017"/>
              </a:buClr>
            </a:pPr>
            <a:r>
              <a:rPr lang="en-GB" sz="1700" dirty="0">
                <a:solidFill>
                  <a:srgbClr val="63666A"/>
                </a:solidFill>
                <a:cs typeface="Calibri"/>
              </a:rPr>
              <a:t>Coastal development, where resorts and islands reclaim the land by building on top of the reef. </a:t>
            </a:r>
            <a:endParaRPr lang="en-US" sz="1700" dirty="0">
              <a:solidFill>
                <a:srgbClr val="63666A"/>
              </a:solidFill>
              <a:cs typeface="Calibri"/>
            </a:endParaRPr>
          </a:p>
        </p:txBody>
      </p:sp>
      <p:sp>
        <p:nvSpPr>
          <p:cNvPr id="12" name="TextBox 11">
            <a:extLst>
              <a:ext uri="{FF2B5EF4-FFF2-40B4-BE49-F238E27FC236}">
                <a16:creationId xmlns:a16="http://schemas.microsoft.com/office/drawing/2014/main" id="{2DF9C0B7-F2D8-F441-A454-671E30B9CCDF}"/>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Threats to coral reefs</a:t>
            </a:r>
          </a:p>
        </p:txBody>
      </p:sp>
    </p:spTree>
    <p:extLst>
      <p:ext uri="{BB962C8B-B14F-4D97-AF65-F5344CB8AC3E}">
        <p14:creationId xmlns:p14="http://schemas.microsoft.com/office/powerpoint/2010/main" val="3124881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84B7DC3-3511-4849-BCC3-7D91FBAF04CE}"/>
              </a:ext>
            </a:extLst>
          </p:cNvPr>
          <p:cNvSpPr txBox="1"/>
          <p:nvPr/>
        </p:nvSpPr>
        <p:spPr>
          <a:xfrm>
            <a:off x="0" y="733141"/>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Coral restoration</a:t>
            </a:r>
          </a:p>
        </p:txBody>
      </p:sp>
      <p:sp>
        <p:nvSpPr>
          <p:cNvPr id="7" name="Subtitle 2">
            <a:extLst>
              <a:ext uri="{FF2B5EF4-FFF2-40B4-BE49-F238E27FC236}">
                <a16:creationId xmlns:a16="http://schemas.microsoft.com/office/drawing/2014/main" id="{E0A04560-AF53-6145-A836-D4AF5440073D}"/>
              </a:ext>
            </a:extLst>
          </p:cNvPr>
          <p:cNvSpPr txBox="1">
            <a:spLocks/>
          </p:cNvSpPr>
          <p:nvPr/>
        </p:nvSpPr>
        <p:spPr>
          <a:xfrm>
            <a:off x="1118188" y="1418610"/>
            <a:ext cx="10682577" cy="46451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800" dirty="0">
                <a:solidFill>
                  <a:srgbClr val="63666A"/>
                </a:solidFill>
                <a:cs typeface="Calibri"/>
              </a:rPr>
              <a:t>There are various ways that people and organisations are protecting and restoring coral reefs:</a:t>
            </a:r>
            <a:endParaRPr lang="en-US" sz="1800" dirty="0">
              <a:solidFill>
                <a:srgbClr val="63666A"/>
              </a:solidFill>
              <a:cs typeface="Calibri"/>
            </a:endParaRPr>
          </a:p>
        </p:txBody>
      </p:sp>
      <p:sp>
        <p:nvSpPr>
          <p:cNvPr id="9" name="Subtitle 2">
            <a:extLst>
              <a:ext uri="{FF2B5EF4-FFF2-40B4-BE49-F238E27FC236}">
                <a16:creationId xmlns:a16="http://schemas.microsoft.com/office/drawing/2014/main" id="{EB9CB5F5-FD3B-D449-8BCC-9F8E66835E7A}"/>
              </a:ext>
            </a:extLst>
          </p:cNvPr>
          <p:cNvSpPr txBox="1">
            <a:spLocks/>
          </p:cNvSpPr>
          <p:nvPr/>
        </p:nvSpPr>
        <p:spPr>
          <a:xfrm>
            <a:off x="7636677" y="2190307"/>
            <a:ext cx="3682606" cy="43727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rgbClr val="996017"/>
              </a:buClr>
            </a:pPr>
            <a:r>
              <a:rPr lang="en-GB" sz="1600" b="1" dirty="0">
                <a:solidFill>
                  <a:srgbClr val="63666A"/>
                </a:solidFill>
                <a:cs typeface="Calibri"/>
              </a:rPr>
              <a:t>Large marine protected areas</a:t>
            </a:r>
            <a:r>
              <a:rPr lang="en-GB" sz="1600" dirty="0">
                <a:solidFill>
                  <a:srgbClr val="63666A"/>
                </a:solidFill>
                <a:cs typeface="Calibri"/>
              </a:rPr>
              <a:t>: these areas are being identified and protected for long-term conservation. Rules are set as to how people can use the reef. </a:t>
            </a:r>
          </a:p>
          <a:p>
            <a:pPr>
              <a:lnSpc>
                <a:spcPct val="100000"/>
              </a:lnSpc>
              <a:buClr>
                <a:srgbClr val="996017"/>
              </a:buClr>
            </a:pPr>
            <a:r>
              <a:rPr lang="en-GB" sz="1600" b="1" dirty="0">
                <a:solidFill>
                  <a:srgbClr val="63666A"/>
                </a:solidFill>
                <a:cs typeface="Calibri"/>
              </a:rPr>
              <a:t>Coral restoration</a:t>
            </a:r>
            <a:r>
              <a:rPr lang="en-GB" sz="1600" dirty="0">
                <a:solidFill>
                  <a:srgbClr val="63666A"/>
                </a:solidFill>
                <a:cs typeface="Calibri"/>
              </a:rPr>
              <a:t>: when pieces of coral break off (e.g. due to a storm). People can re-attach these pieces to the reef or a rack/cord/table in the hope they will grow back strongly and propagate more corals. </a:t>
            </a:r>
          </a:p>
          <a:p>
            <a:pPr>
              <a:lnSpc>
                <a:spcPct val="100000"/>
              </a:lnSpc>
              <a:buClr>
                <a:srgbClr val="996017"/>
              </a:buClr>
            </a:pPr>
            <a:r>
              <a:rPr lang="en-GB" sz="1600" b="1" dirty="0">
                <a:solidFill>
                  <a:srgbClr val="63666A"/>
                </a:solidFill>
                <a:cs typeface="Calibri"/>
              </a:rPr>
              <a:t>New research</a:t>
            </a:r>
            <a:r>
              <a:rPr lang="en-GB" sz="1600" dirty="0">
                <a:solidFill>
                  <a:srgbClr val="63666A"/>
                </a:solidFill>
                <a:cs typeface="Calibri"/>
              </a:rPr>
              <a:t>: can we breed super corals that are more resilient?</a:t>
            </a:r>
            <a:endParaRPr lang="en-US" sz="1600" dirty="0">
              <a:solidFill>
                <a:srgbClr val="63666A"/>
              </a:solidFill>
              <a:cs typeface="Calibri"/>
            </a:endParaRPr>
          </a:p>
        </p:txBody>
      </p:sp>
      <p:pic>
        <p:nvPicPr>
          <p:cNvPr id="38" name="Picture 37" descr="Map&#10;&#10;Description automatically generated">
            <a:extLst>
              <a:ext uri="{FF2B5EF4-FFF2-40B4-BE49-F238E27FC236}">
                <a16:creationId xmlns:a16="http://schemas.microsoft.com/office/drawing/2014/main" id="{4824EBA9-E057-EC43-9231-C0D21CDD221C}"/>
              </a:ext>
            </a:extLst>
          </p:cNvPr>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1203043" y="2081250"/>
            <a:ext cx="6061358" cy="3768069"/>
          </a:xfrm>
          <a:prstGeom prst="rect">
            <a:avLst/>
          </a:prstGeom>
        </p:spPr>
      </p:pic>
      <p:grpSp>
        <p:nvGrpSpPr>
          <p:cNvPr id="40" name="Group 39">
            <a:extLst>
              <a:ext uri="{FF2B5EF4-FFF2-40B4-BE49-F238E27FC236}">
                <a16:creationId xmlns:a16="http://schemas.microsoft.com/office/drawing/2014/main" id="{8C402576-0A4F-5B42-90FF-8ADB8DB428A1}"/>
              </a:ext>
            </a:extLst>
          </p:cNvPr>
          <p:cNvGrpSpPr/>
          <p:nvPr/>
        </p:nvGrpSpPr>
        <p:grpSpPr>
          <a:xfrm>
            <a:off x="1234071" y="2190387"/>
            <a:ext cx="5505045" cy="3499996"/>
            <a:chOff x="1234071" y="2190387"/>
            <a:chExt cx="5505045" cy="3499996"/>
          </a:xfrm>
        </p:grpSpPr>
        <p:sp>
          <p:nvSpPr>
            <p:cNvPr id="4" name="Oval 3">
              <a:extLst>
                <a:ext uri="{FF2B5EF4-FFF2-40B4-BE49-F238E27FC236}">
                  <a16:creationId xmlns:a16="http://schemas.microsoft.com/office/drawing/2014/main" id="{5058D7F8-25F8-044F-BD35-1A83F50DB692}"/>
                </a:ext>
              </a:extLst>
            </p:cNvPr>
            <p:cNvSpPr/>
            <p:nvPr/>
          </p:nvSpPr>
          <p:spPr>
            <a:xfrm>
              <a:off x="2318769" y="2190387"/>
              <a:ext cx="311643" cy="311643"/>
            </a:xfrm>
            <a:prstGeom prst="ellipse">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3810FDD2-259C-BE4A-8DF4-E969C1938C39}"/>
                </a:ext>
              </a:extLst>
            </p:cNvPr>
            <p:cNvSpPr/>
            <p:nvPr/>
          </p:nvSpPr>
          <p:spPr>
            <a:xfrm>
              <a:off x="1635081" y="3156754"/>
              <a:ext cx="311643" cy="311643"/>
            </a:xfrm>
            <a:prstGeom prst="ellipse">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38423655-9404-9A45-A1BB-AEA7AC4A8EA8}"/>
                </a:ext>
              </a:extLst>
            </p:cNvPr>
            <p:cNvSpPr/>
            <p:nvPr/>
          </p:nvSpPr>
          <p:spPr>
            <a:xfrm>
              <a:off x="1234071" y="3853590"/>
              <a:ext cx="311643" cy="311643"/>
            </a:xfrm>
            <a:prstGeom prst="ellipse">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0EB772CD-53DF-0C41-8F2C-F1CF2E289DB1}"/>
                </a:ext>
              </a:extLst>
            </p:cNvPr>
            <p:cNvSpPr/>
            <p:nvPr/>
          </p:nvSpPr>
          <p:spPr>
            <a:xfrm>
              <a:off x="1240645" y="4248026"/>
              <a:ext cx="311643" cy="311643"/>
            </a:xfrm>
            <a:prstGeom prst="ellipse">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91EC7128-5EB6-A344-8811-A5092C10F140}"/>
                </a:ext>
              </a:extLst>
            </p:cNvPr>
            <p:cNvSpPr/>
            <p:nvPr/>
          </p:nvSpPr>
          <p:spPr>
            <a:xfrm>
              <a:off x="3002457" y="5378740"/>
              <a:ext cx="311643" cy="311643"/>
            </a:xfrm>
            <a:prstGeom prst="ellipse">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667CE669-9361-9142-8FB7-D8D4BB0368B4}"/>
                </a:ext>
              </a:extLst>
            </p:cNvPr>
            <p:cNvSpPr/>
            <p:nvPr/>
          </p:nvSpPr>
          <p:spPr>
            <a:xfrm>
              <a:off x="2864404" y="3459154"/>
              <a:ext cx="311643" cy="311643"/>
            </a:xfrm>
            <a:prstGeom prst="ellipse">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3EF1A243-CFF0-A846-8515-2613FD01E306}"/>
                </a:ext>
              </a:extLst>
            </p:cNvPr>
            <p:cNvSpPr/>
            <p:nvPr/>
          </p:nvSpPr>
          <p:spPr>
            <a:xfrm>
              <a:off x="4691956" y="5214392"/>
              <a:ext cx="311643" cy="311643"/>
            </a:xfrm>
            <a:prstGeom prst="ellipse">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B77D053D-9B2E-284D-9ED8-506B4A53D42E}"/>
                </a:ext>
              </a:extLst>
            </p:cNvPr>
            <p:cNvSpPr/>
            <p:nvPr/>
          </p:nvSpPr>
          <p:spPr>
            <a:xfrm>
              <a:off x="5020652" y="4990879"/>
              <a:ext cx="311643" cy="311643"/>
            </a:xfrm>
            <a:prstGeom prst="ellipse">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30C13B06-EB5C-2149-8679-C3A831C4FC54}"/>
                </a:ext>
              </a:extLst>
            </p:cNvPr>
            <p:cNvSpPr/>
            <p:nvPr/>
          </p:nvSpPr>
          <p:spPr>
            <a:xfrm>
              <a:off x="6085628" y="5174949"/>
              <a:ext cx="311643" cy="311643"/>
            </a:xfrm>
            <a:prstGeom prst="ellipse">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8B6C2A3F-98BE-4345-8B74-5AB47D2FA69B}"/>
                </a:ext>
              </a:extLst>
            </p:cNvPr>
            <p:cNvSpPr/>
            <p:nvPr/>
          </p:nvSpPr>
          <p:spPr>
            <a:xfrm>
              <a:off x="6427473" y="4517557"/>
              <a:ext cx="311643" cy="311643"/>
            </a:xfrm>
            <a:prstGeom prst="ellipse">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B242B833-7296-D040-B089-FD1429B63E8F}"/>
                </a:ext>
              </a:extLst>
            </p:cNvPr>
            <p:cNvSpPr/>
            <p:nvPr/>
          </p:nvSpPr>
          <p:spPr>
            <a:xfrm>
              <a:off x="6157942" y="4103399"/>
              <a:ext cx="311643" cy="311643"/>
            </a:xfrm>
            <a:prstGeom prst="ellipse">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D2A06EB5-0FC1-5C42-BE44-4235A846821C}"/>
                </a:ext>
              </a:extLst>
            </p:cNvPr>
            <p:cNvSpPr/>
            <p:nvPr/>
          </p:nvSpPr>
          <p:spPr>
            <a:xfrm>
              <a:off x="4731400" y="4287469"/>
              <a:ext cx="311643" cy="311643"/>
            </a:xfrm>
            <a:prstGeom prst="ellipse">
              <a:avLst/>
            </a:prstGeom>
            <a:noFill/>
            <a:ln w="38100">
              <a:solidFill>
                <a:srgbClr val="00AB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73203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40"/>
                                        </p:tgtEl>
                                        <p:attrNameLst>
                                          <p:attrName>style.visibility</p:attrName>
                                        </p:attrNameLst>
                                      </p:cBhvr>
                                      <p:to>
                                        <p:strVal val="visible"/>
                                      </p:to>
                                    </p:set>
                                    <p:anim calcmode="lin" valueType="num">
                                      <p:cBhvr>
                                        <p:cTn id="9" dur="500" fill="hold"/>
                                        <p:tgtEl>
                                          <p:spTgt spid="40"/>
                                        </p:tgtEl>
                                        <p:attrNameLst>
                                          <p:attrName>ppt_w</p:attrName>
                                        </p:attrNameLst>
                                      </p:cBhvr>
                                      <p:tavLst>
                                        <p:tav tm="0">
                                          <p:val>
                                            <p:fltVal val="0"/>
                                          </p:val>
                                        </p:tav>
                                        <p:tav tm="100000">
                                          <p:val>
                                            <p:strVal val="#ppt_w"/>
                                          </p:val>
                                        </p:tav>
                                      </p:tavLst>
                                    </p:anim>
                                    <p:anim calcmode="lin" valueType="num">
                                      <p:cBhvr>
                                        <p:cTn id="10" dur="500" fill="hold"/>
                                        <p:tgtEl>
                                          <p:spTgt spid="40"/>
                                        </p:tgtEl>
                                        <p:attrNameLst>
                                          <p:attrName>ppt_h</p:attrName>
                                        </p:attrNameLst>
                                      </p:cBhvr>
                                      <p:tavLst>
                                        <p:tav tm="0">
                                          <p:val>
                                            <p:fltVal val="0"/>
                                          </p:val>
                                        </p:tav>
                                        <p:tav tm="100000">
                                          <p:val>
                                            <p:strVal val="#ppt_h"/>
                                          </p:val>
                                        </p:tav>
                                      </p:tavLst>
                                    </p:anim>
                                    <p:animEffect transition="in" filter="fade">
                                      <p:cBhvr>
                                        <p:cTn id="11" dur="500"/>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84B7DC3-3511-4849-BCC3-7D91FBAF04CE}"/>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Coral restoration project at </a:t>
            </a:r>
            <a:r>
              <a:rPr lang="en-US" sz="3000" b="1" dirty="0" err="1">
                <a:solidFill>
                  <a:srgbClr val="996017"/>
                </a:solidFill>
                <a:latin typeface="Arial" panose="020B0604020202020204" pitchFamily="34" charset="0"/>
                <a:cs typeface="Arial" panose="020B0604020202020204" pitchFamily="34" charset="0"/>
              </a:rPr>
              <a:t>Soneva</a:t>
            </a:r>
            <a:r>
              <a:rPr lang="en-US" sz="3000" b="1" dirty="0">
                <a:solidFill>
                  <a:srgbClr val="996017"/>
                </a:solidFill>
                <a:latin typeface="Arial" panose="020B0604020202020204" pitchFamily="34" charset="0"/>
                <a:cs typeface="Arial" panose="020B0604020202020204" pitchFamily="34" charset="0"/>
              </a:rPr>
              <a:t> </a:t>
            </a:r>
            <a:r>
              <a:rPr lang="en-US" sz="3000" b="1" dirty="0" err="1">
                <a:solidFill>
                  <a:srgbClr val="996017"/>
                </a:solidFill>
                <a:latin typeface="Arial" panose="020B0604020202020204" pitchFamily="34" charset="0"/>
                <a:cs typeface="Arial" panose="020B0604020202020204" pitchFamily="34" charset="0"/>
              </a:rPr>
              <a:t>Fushi</a:t>
            </a:r>
            <a:endParaRPr lang="en-US" sz="3000" b="1" dirty="0">
              <a:solidFill>
                <a:srgbClr val="996017"/>
              </a:solidFill>
              <a:latin typeface="Arial" panose="020B0604020202020204" pitchFamily="34" charset="0"/>
              <a:cs typeface="Arial" panose="020B0604020202020204" pitchFamily="34" charset="0"/>
            </a:endParaRPr>
          </a:p>
        </p:txBody>
      </p:sp>
      <p:sp>
        <p:nvSpPr>
          <p:cNvPr id="7" name="Subtitle 2">
            <a:extLst>
              <a:ext uri="{FF2B5EF4-FFF2-40B4-BE49-F238E27FC236}">
                <a16:creationId xmlns:a16="http://schemas.microsoft.com/office/drawing/2014/main" id="{E0A04560-AF53-6145-A836-D4AF5440073D}"/>
              </a:ext>
            </a:extLst>
          </p:cNvPr>
          <p:cNvSpPr txBox="1">
            <a:spLocks/>
          </p:cNvSpPr>
          <p:nvPr/>
        </p:nvSpPr>
        <p:spPr>
          <a:xfrm>
            <a:off x="5438795" y="1633735"/>
            <a:ext cx="5736305" cy="420873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996017"/>
              </a:buClr>
              <a:buNone/>
            </a:pPr>
            <a:r>
              <a:rPr lang="en-GB" sz="1700" b="1" dirty="0">
                <a:solidFill>
                  <a:srgbClr val="63666A"/>
                </a:solidFill>
                <a:cs typeface="Calibri"/>
              </a:rPr>
              <a:t>Soneva </a:t>
            </a:r>
            <a:r>
              <a:rPr lang="en-GB" sz="1700" b="1" dirty="0" err="1">
                <a:solidFill>
                  <a:srgbClr val="63666A"/>
                </a:solidFill>
                <a:cs typeface="Calibri"/>
              </a:rPr>
              <a:t>Fushi</a:t>
            </a:r>
            <a:r>
              <a:rPr lang="en-GB" sz="1700" b="1" dirty="0">
                <a:solidFill>
                  <a:srgbClr val="63666A"/>
                </a:solidFill>
                <a:cs typeface="Calibri"/>
              </a:rPr>
              <a:t> </a:t>
            </a:r>
            <a:r>
              <a:rPr lang="en-GB" sz="1700" dirty="0">
                <a:solidFill>
                  <a:srgbClr val="63666A"/>
                </a:solidFill>
                <a:cs typeface="Calibri"/>
              </a:rPr>
              <a:t>in the </a:t>
            </a:r>
            <a:r>
              <a:rPr lang="en-GB" sz="1700" b="1" dirty="0">
                <a:solidFill>
                  <a:srgbClr val="63666A"/>
                </a:solidFill>
                <a:cs typeface="Calibri"/>
              </a:rPr>
              <a:t>Maldives</a:t>
            </a:r>
            <a:r>
              <a:rPr lang="en-GB" sz="1700" dirty="0">
                <a:solidFill>
                  <a:srgbClr val="63666A"/>
                </a:solidFill>
                <a:cs typeface="Calibri"/>
              </a:rPr>
              <a:t> has already started to restore its coral reef, by setting up one of the world’s biggest coral restoration projects. </a:t>
            </a:r>
          </a:p>
          <a:p>
            <a:pPr>
              <a:lnSpc>
                <a:spcPct val="100000"/>
              </a:lnSpc>
              <a:spcBef>
                <a:spcPts val="1500"/>
              </a:spcBef>
              <a:buClr>
                <a:srgbClr val="996017"/>
              </a:buClr>
            </a:pPr>
            <a:r>
              <a:rPr lang="en-GB" sz="1700" dirty="0">
                <a:solidFill>
                  <a:srgbClr val="63666A"/>
                </a:solidFill>
                <a:cs typeface="Calibri"/>
              </a:rPr>
              <a:t>A coral nursery will be built using a technology called Mineral Accretion Technology. </a:t>
            </a:r>
          </a:p>
          <a:p>
            <a:pPr>
              <a:lnSpc>
                <a:spcPct val="100000"/>
              </a:lnSpc>
              <a:spcBef>
                <a:spcPts val="1500"/>
              </a:spcBef>
              <a:buClr>
                <a:srgbClr val="996017"/>
              </a:buClr>
            </a:pPr>
            <a:r>
              <a:rPr lang="en-GB" sz="1700" dirty="0">
                <a:solidFill>
                  <a:srgbClr val="63666A"/>
                </a:solidFill>
                <a:cs typeface="Calibri"/>
              </a:rPr>
              <a:t>Pieces of coral will be placed on metal frames out in the ocean and electricity will be sent to the metal frames to help the corals grow faster and stronger.</a:t>
            </a:r>
          </a:p>
          <a:p>
            <a:pPr>
              <a:lnSpc>
                <a:spcPct val="100000"/>
              </a:lnSpc>
              <a:spcBef>
                <a:spcPts val="1500"/>
              </a:spcBef>
              <a:buClr>
                <a:srgbClr val="996017"/>
              </a:buClr>
            </a:pPr>
            <a:r>
              <a:rPr lang="en-GB" sz="1700" dirty="0">
                <a:solidFill>
                  <a:srgbClr val="63666A"/>
                </a:solidFill>
                <a:cs typeface="Calibri"/>
              </a:rPr>
              <a:t>This technology is about creating a chemical reaction, called electrolysis. The by-product of this is calcium carbonate, which is the 'growing material' for corals.</a:t>
            </a:r>
            <a:br>
              <a:rPr lang="en-GB" sz="1700" dirty="0">
                <a:solidFill>
                  <a:srgbClr val="63666A"/>
                </a:solidFill>
                <a:cs typeface="Calibri"/>
              </a:rPr>
            </a:br>
            <a:r>
              <a:rPr lang="en-GB" sz="1700" dirty="0">
                <a:solidFill>
                  <a:srgbClr val="63666A"/>
                </a:solidFill>
                <a:cs typeface="Calibri"/>
              </a:rPr>
              <a:t>It increases survival and growth rates, because the corals don't need to put as much energy into making the rock/skeleton themselves.</a:t>
            </a:r>
            <a:endParaRPr lang="en-US" sz="1700" dirty="0">
              <a:solidFill>
                <a:srgbClr val="63666A"/>
              </a:solidFill>
              <a:cs typeface="Calibri"/>
            </a:endParaRPr>
          </a:p>
          <a:p>
            <a:pPr marL="0" indent="0">
              <a:buNone/>
            </a:pPr>
            <a:endParaRPr lang="en-US" sz="1800" dirty="0">
              <a:solidFill>
                <a:srgbClr val="63666A"/>
              </a:solidFill>
              <a:cs typeface="Calibri"/>
            </a:endParaRPr>
          </a:p>
        </p:txBody>
      </p:sp>
      <p:pic>
        <p:nvPicPr>
          <p:cNvPr id="3" name="Picture 2" descr="A close-up of some cactus&#10;&#10;Description automatically generated with low confidence">
            <a:extLst>
              <a:ext uri="{FF2B5EF4-FFF2-40B4-BE49-F238E27FC236}">
                <a16:creationId xmlns:a16="http://schemas.microsoft.com/office/drawing/2014/main" id="{8C2C10AA-C079-974D-8E1C-D60AE7FFABC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53558" y="3934946"/>
            <a:ext cx="3358307" cy="1907053"/>
          </a:xfrm>
          <a:prstGeom prst="rect">
            <a:avLst/>
          </a:prstGeom>
        </p:spPr>
      </p:pic>
      <p:pic>
        <p:nvPicPr>
          <p:cNvPr id="5" name="Picture 4" descr="A picture containing outdoor, ocean floor&#10;&#10;Description automatically generated">
            <a:extLst>
              <a:ext uri="{FF2B5EF4-FFF2-40B4-BE49-F238E27FC236}">
                <a16:creationId xmlns:a16="http://schemas.microsoft.com/office/drawing/2014/main" id="{1D80331C-6167-764B-B378-99020737D05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553558" y="1714862"/>
            <a:ext cx="3358307" cy="1907053"/>
          </a:xfrm>
          <a:prstGeom prst="rect">
            <a:avLst/>
          </a:prstGeom>
        </p:spPr>
      </p:pic>
    </p:spTree>
    <p:extLst>
      <p:ext uri="{BB962C8B-B14F-4D97-AF65-F5344CB8AC3E}">
        <p14:creationId xmlns:p14="http://schemas.microsoft.com/office/powerpoint/2010/main" val="3601248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3713EDF1-FCE0-CE4E-8CEE-4F2E51094C48}"/>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Breathing Exercise Activity</a:t>
            </a:r>
          </a:p>
        </p:txBody>
      </p:sp>
      <p:pic>
        <p:nvPicPr>
          <p:cNvPr id="19" name="Picture 18" descr="A picture containing tree, garden&#10;&#10;Description automatically generated">
            <a:extLst>
              <a:ext uri="{FF2B5EF4-FFF2-40B4-BE49-F238E27FC236}">
                <a16:creationId xmlns:a16="http://schemas.microsoft.com/office/drawing/2014/main" id="{5FCABEDB-D9B5-F24D-BCED-AA1322CF00A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06608" y="1756073"/>
            <a:ext cx="9978783" cy="2836476"/>
          </a:xfrm>
          <a:prstGeom prst="rect">
            <a:avLst/>
          </a:prstGeom>
        </p:spPr>
      </p:pic>
      <p:sp>
        <p:nvSpPr>
          <p:cNvPr id="20" name="TextBox 19">
            <a:extLst>
              <a:ext uri="{FF2B5EF4-FFF2-40B4-BE49-F238E27FC236}">
                <a16:creationId xmlns:a16="http://schemas.microsoft.com/office/drawing/2014/main" id="{A7520E86-DA4C-E343-B769-8731BC803A5D}"/>
              </a:ext>
            </a:extLst>
          </p:cNvPr>
          <p:cNvSpPr txBox="1"/>
          <p:nvPr/>
        </p:nvSpPr>
        <p:spPr>
          <a:xfrm>
            <a:off x="472611" y="4918519"/>
            <a:ext cx="11270751" cy="1338443"/>
          </a:xfrm>
          <a:prstGeom prst="rect">
            <a:avLst/>
          </a:prstGeom>
          <a:noFill/>
        </p:spPr>
        <p:txBody>
          <a:bodyPr wrap="square" rtlCol="0">
            <a:noAutofit/>
          </a:bodyPr>
          <a:lstStyle/>
          <a:p>
            <a:pPr algn="ctr">
              <a:spcBef>
                <a:spcPts val="1000"/>
              </a:spcBef>
            </a:pPr>
            <a:r>
              <a:rPr lang="en-US" dirty="0">
                <a:solidFill>
                  <a:srgbClr val="63666A"/>
                </a:solidFill>
                <a:latin typeface="Arial" panose="020B0604020202020204" pitchFamily="34" charset="0"/>
                <a:cs typeface="Arial" panose="020B0604020202020204" pitchFamily="34" charset="0"/>
              </a:rPr>
              <a:t>It’s really important to be able to breathe and have a supply of oxygen.</a:t>
            </a:r>
          </a:p>
          <a:p>
            <a:pPr algn="ctr">
              <a:spcBef>
                <a:spcPts val="1000"/>
              </a:spcBef>
            </a:pPr>
            <a:r>
              <a:rPr lang="en-US" dirty="0">
                <a:solidFill>
                  <a:srgbClr val="63666A"/>
                </a:solidFill>
                <a:latin typeface="Arial" panose="020B0604020202020204" pitchFamily="34" charset="0"/>
                <a:cs typeface="Arial" panose="020B0604020202020204" pitchFamily="34" charset="0"/>
              </a:rPr>
              <a:t>Let’s watch a short video and take part in a breathing exercise</a:t>
            </a:r>
            <a:br>
              <a:rPr lang="en-US" dirty="0">
                <a:solidFill>
                  <a:srgbClr val="63666A"/>
                </a:solidFill>
                <a:latin typeface="Arial" panose="020B0604020202020204" pitchFamily="34" charset="0"/>
                <a:cs typeface="Arial" panose="020B0604020202020204" pitchFamily="34" charset="0"/>
              </a:rPr>
            </a:br>
            <a:r>
              <a:rPr lang="en-US" dirty="0">
                <a:solidFill>
                  <a:srgbClr val="63666A"/>
                </a:solidFill>
                <a:latin typeface="Arial" panose="020B0604020202020204" pitchFamily="34" charset="0"/>
                <a:cs typeface="Arial" panose="020B0604020202020204" pitchFamily="34" charset="0"/>
              </a:rPr>
              <a:t>as a class. We’re going to be using our senses. </a:t>
            </a:r>
          </a:p>
        </p:txBody>
      </p:sp>
    </p:spTree>
    <p:extLst>
      <p:ext uri="{BB962C8B-B14F-4D97-AF65-F5344CB8AC3E}">
        <p14:creationId xmlns:p14="http://schemas.microsoft.com/office/powerpoint/2010/main" val="334071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FB7CC04-7CD7-3245-BA88-61F607B589FF}"/>
              </a:ext>
            </a:extLst>
          </p:cNvPr>
          <p:cNvSpPr txBox="1">
            <a:spLocks/>
          </p:cNvSpPr>
          <p:nvPr/>
        </p:nvSpPr>
        <p:spPr>
          <a:xfrm>
            <a:off x="6780007" y="1735622"/>
            <a:ext cx="4319581" cy="454215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700" b="1" dirty="0">
                <a:solidFill>
                  <a:srgbClr val="63666A"/>
                </a:solidFill>
                <a:cs typeface="Calibri"/>
              </a:rPr>
              <a:t>If you are on holiday near a coral reef, you can help by doing the following:</a:t>
            </a:r>
          </a:p>
          <a:p>
            <a:pPr>
              <a:lnSpc>
                <a:spcPct val="100000"/>
              </a:lnSpc>
              <a:buClr>
                <a:srgbClr val="996017"/>
              </a:buClr>
            </a:pPr>
            <a:r>
              <a:rPr lang="en-GB" sz="1700" dirty="0">
                <a:solidFill>
                  <a:srgbClr val="63666A"/>
                </a:solidFill>
                <a:cs typeface="Calibri"/>
              </a:rPr>
              <a:t>Not touching corals if you see them when diving or snorkelling and ensuring no boats anchor on the reef.</a:t>
            </a:r>
          </a:p>
          <a:p>
            <a:pPr>
              <a:lnSpc>
                <a:spcPct val="100000"/>
              </a:lnSpc>
              <a:buClr>
                <a:srgbClr val="996017"/>
              </a:buClr>
            </a:pPr>
            <a:r>
              <a:rPr lang="en-GB" sz="1700" dirty="0">
                <a:solidFill>
                  <a:srgbClr val="63666A"/>
                </a:solidFill>
                <a:cs typeface="Calibri"/>
              </a:rPr>
              <a:t>Wearing coral friendly sunscreen.</a:t>
            </a:r>
          </a:p>
          <a:p>
            <a:pPr>
              <a:lnSpc>
                <a:spcPct val="100000"/>
              </a:lnSpc>
              <a:buClr>
                <a:srgbClr val="996017"/>
              </a:buClr>
            </a:pPr>
            <a:r>
              <a:rPr lang="en-GB" sz="1700" dirty="0">
                <a:solidFill>
                  <a:srgbClr val="63666A"/>
                </a:solidFill>
                <a:cs typeface="Calibri"/>
              </a:rPr>
              <a:t>Don’t leave any rubbish on the beach which might then make its way into</a:t>
            </a:r>
            <a:br>
              <a:rPr lang="en-GB" sz="1700" dirty="0">
                <a:solidFill>
                  <a:srgbClr val="63666A"/>
                </a:solidFill>
                <a:cs typeface="Calibri"/>
              </a:rPr>
            </a:br>
            <a:r>
              <a:rPr lang="en-GB" sz="1700" dirty="0">
                <a:solidFill>
                  <a:srgbClr val="63666A"/>
                </a:solidFill>
                <a:cs typeface="Calibri"/>
              </a:rPr>
              <a:t>the ocean.</a:t>
            </a:r>
          </a:p>
          <a:p>
            <a:pPr>
              <a:lnSpc>
                <a:spcPct val="100000"/>
              </a:lnSpc>
              <a:buClr>
                <a:srgbClr val="996017"/>
              </a:buClr>
            </a:pPr>
            <a:r>
              <a:rPr lang="en-GB" sz="1700" dirty="0">
                <a:solidFill>
                  <a:srgbClr val="63666A"/>
                </a:solidFill>
                <a:cs typeface="Calibri"/>
              </a:rPr>
              <a:t>Picking up any litter you may see</a:t>
            </a:r>
            <a:br>
              <a:rPr lang="en-GB" sz="1700" dirty="0">
                <a:solidFill>
                  <a:srgbClr val="63666A"/>
                </a:solidFill>
                <a:cs typeface="Calibri"/>
              </a:rPr>
            </a:br>
            <a:r>
              <a:rPr lang="en-GB" sz="1700" dirty="0">
                <a:solidFill>
                  <a:srgbClr val="63666A"/>
                </a:solidFill>
                <a:cs typeface="Calibri"/>
              </a:rPr>
              <a:t>on the beach.</a:t>
            </a:r>
          </a:p>
          <a:p>
            <a:pPr>
              <a:lnSpc>
                <a:spcPct val="100000"/>
              </a:lnSpc>
              <a:buClr>
                <a:srgbClr val="996017"/>
              </a:buClr>
            </a:pPr>
            <a:r>
              <a:rPr lang="en-GB" sz="1700" dirty="0">
                <a:solidFill>
                  <a:srgbClr val="63666A"/>
                </a:solidFill>
                <a:cs typeface="Calibri"/>
              </a:rPr>
              <a:t>Be careful not to contaminate the</a:t>
            </a:r>
            <a:br>
              <a:rPr lang="en-GB" sz="1700" dirty="0">
                <a:solidFill>
                  <a:srgbClr val="63666A"/>
                </a:solidFill>
                <a:cs typeface="Calibri"/>
              </a:rPr>
            </a:br>
            <a:r>
              <a:rPr lang="en-GB" sz="1700" dirty="0">
                <a:solidFill>
                  <a:srgbClr val="63666A"/>
                </a:solidFill>
                <a:cs typeface="Calibri"/>
              </a:rPr>
              <a:t>sea with other chemicals.</a:t>
            </a:r>
            <a:endParaRPr lang="en-US" sz="2000" dirty="0">
              <a:solidFill>
                <a:schemeClr val="tx1">
                  <a:lumMod val="85000"/>
                  <a:lumOff val="15000"/>
                </a:schemeClr>
              </a:solidFill>
              <a:cs typeface="Calibri"/>
            </a:endParaRPr>
          </a:p>
        </p:txBody>
      </p:sp>
      <p:sp>
        <p:nvSpPr>
          <p:cNvPr id="4" name="TextBox 3">
            <a:extLst>
              <a:ext uri="{FF2B5EF4-FFF2-40B4-BE49-F238E27FC236}">
                <a16:creationId xmlns:a16="http://schemas.microsoft.com/office/drawing/2014/main" id="{974F03DB-154F-46F1-8113-11CBD79B856F}"/>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How we can help</a:t>
            </a:r>
          </a:p>
        </p:txBody>
      </p:sp>
      <p:pic>
        <p:nvPicPr>
          <p:cNvPr id="5" name="Picture 4" descr="A picture containing person, toothbrush, sweet, hand&#10;&#10;Description automatically generated">
            <a:extLst>
              <a:ext uri="{FF2B5EF4-FFF2-40B4-BE49-F238E27FC236}">
                <a16:creationId xmlns:a16="http://schemas.microsoft.com/office/drawing/2014/main" id="{EF420121-9297-0947-8466-A84136148DE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0" y="1844676"/>
            <a:ext cx="5040313" cy="3880977"/>
          </a:xfrm>
          <a:prstGeom prst="rect">
            <a:avLst/>
          </a:prstGeom>
        </p:spPr>
      </p:pic>
      <p:sp>
        <p:nvSpPr>
          <p:cNvPr id="7" name="Card 6">
            <a:extLst>
              <a:ext uri="{FF2B5EF4-FFF2-40B4-BE49-F238E27FC236}">
                <a16:creationId xmlns:a16="http://schemas.microsoft.com/office/drawing/2014/main" id="{5E43075F-78D3-264C-95AB-136C32988000}"/>
              </a:ext>
            </a:extLst>
          </p:cNvPr>
          <p:cNvSpPr/>
          <p:nvPr/>
        </p:nvSpPr>
        <p:spPr>
          <a:xfrm>
            <a:off x="10302014" y="634789"/>
            <a:ext cx="1256145" cy="973849"/>
          </a:xfrm>
          <a:prstGeom prst="flowChartPunchedCard">
            <a:avLst/>
          </a:prstGeom>
          <a:solidFill>
            <a:srgbClr val="00A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103D187-D383-0A46-A10D-B5A816310545}"/>
              </a:ext>
            </a:extLst>
          </p:cNvPr>
          <p:cNvSpPr txBox="1"/>
          <p:nvPr/>
        </p:nvSpPr>
        <p:spPr>
          <a:xfrm>
            <a:off x="10302014" y="771272"/>
            <a:ext cx="1256145" cy="692497"/>
          </a:xfrm>
          <a:prstGeom prst="rect">
            <a:avLst/>
          </a:prstGeom>
          <a:noFill/>
        </p:spPr>
        <p:txBody>
          <a:bodyPr wrap="square" rtlCol="0">
            <a:spAutoFit/>
          </a:bodyPr>
          <a:lstStyle/>
          <a:p>
            <a:pPr algn="ctr"/>
            <a:r>
              <a:rPr lang="en-GB" sz="1300" dirty="0">
                <a:solidFill>
                  <a:schemeClr val="bg1"/>
                </a:solidFill>
                <a:latin typeface="Arial" panose="020B0604020202020204" pitchFamily="34" charset="0"/>
                <a:cs typeface="Arial" panose="020B0604020202020204" pitchFamily="34" charset="0"/>
              </a:rPr>
              <a:t>Supporting</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Activity</a:t>
            </a:r>
            <a:br>
              <a:rPr lang="en-GB" sz="1300" dirty="0">
                <a:solidFill>
                  <a:schemeClr val="bg1"/>
                </a:solidFill>
                <a:latin typeface="Arial" panose="020B0604020202020204" pitchFamily="34" charset="0"/>
                <a:cs typeface="Arial" panose="020B0604020202020204" pitchFamily="34" charset="0"/>
              </a:rPr>
            </a:br>
            <a:r>
              <a:rPr lang="en-GB" sz="1300" dirty="0">
                <a:solidFill>
                  <a:schemeClr val="bg1"/>
                </a:solidFill>
                <a:latin typeface="Arial" panose="020B0604020202020204" pitchFamily="34" charset="0"/>
                <a:cs typeface="Arial" panose="020B0604020202020204" pitchFamily="34" charset="0"/>
              </a:rPr>
              <a:t>Available</a:t>
            </a:r>
            <a:endParaRPr lang="en-US" sz="13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2337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oup of people riding bikes in the woods&#10;&#10;Description automatically generated with medium confidence">
            <a:extLst>
              <a:ext uri="{FF2B5EF4-FFF2-40B4-BE49-F238E27FC236}">
                <a16:creationId xmlns:a16="http://schemas.microsoft.com/office/drawing/2014/main" id="{C9E1ADC5-5AAA-8645-B3BC-1530B8B3B73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7200" y="453097"/>
            <a:ext cx="5962650" cy="5943604"/>
          </a:xfrm>
          <a:prstGeom prst="rect">
            <a:avLst/>
          </a:prstGeom>
        </p:spPr>
      </p:pic>
      <p:sp>
        <p:nvSpPr>
          <p:cNvPr id="4" name="Subtitle 2">
            <a:extLst>
              <a:ext uri="{FF2B5EF4-FFF2-40B4-BE49-F238E27FC236}">
                <a16:creationId xmlns:a16="http://schemas.microsoft.com/office/drawing/2014/main" id="{D88A72AC-32B2-6E4D-899C-9BBD7311F483}"/>
              </a:ext>
            </a:extLst>
          </p:cNvPr>
          <p:cNvSpPr txBox="1">
            <a:spLocks/>
          </p:cNvSpPr>
          <p:nvPr/>
        </p:nvSpPr>
        <p:spPr>
          <a:xfrm>
            <a:off x="7066876" y="890011"/>
            <a:ext cx="4243549" cy="525678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800" dirty="0">
                <a:solidFill>
                  <a:srgbClr val="63666A"/>
                </a:solidFill>
                <a:cs typeface="Calibri"/>
              </a:rPr>
              <a:t>There are also many things that you can do at home to help!</a:t>
            </a:r>
          </a:p>
          <a:p>
            <a:pPr marL="0" indent="0">
              <a:lnSpc>
                <a:spcPct val="100000"/>
              </a:lnSpc>
              <a:buNone/>
            </a:pPr>
            <a:r>
              <a:rPr lang="en-GB" sz="1800" dirty="0">
                <a:solidFill>
                  <a:srgbClr val="63666A"/>
                </a:solidFill>
                <a:ea typeface="+mn-lt"/>
                <a:cs typeface="Calibri"/>
              </a:rPr>
              <a:t>Living a more environmentally friendly and sustainable life, will help to reduce some of the problems coral reefs</a:t>
            </a:r>
            <a:br>
              <a:rPr lang="en-GB" sz="1800" dirty="0">
                <a:solidFill>
                  <a:srgbClr val="63666A"/>
                </a:solidFill>
                <a:ea typeface="+mn-lt"/>
                <a:cs typeface="Calibri"/>
              </a:rPr>
            </a:br>
            <a:r>
              <a:rPr lang="en-GB" sz="1800" dirty="0">
                <a:solidFill>
                  <a:srgbClr val="63666A"/>
                </a:solidFill>
                <a:ea typeface="+mn-lt"/>
                <a:cs typeface="Calibri"/>
              </a:rPr>
              <a:t>are facing.</a:t>
            </a:r>
          </a:p>
          <a:p>
            <a:pPr marL="0" indent="0">
              <a:lnSpc>
                <a:spcPct val="100000"/>
              </a:lnSpc>
              <a:buNone/>
            </a:pPr>
            <a:r>
              <a:rPr lang="en-GB" sz="1800" b="1" dirty="0">
                <a:solidFill>
                  <a:srgbClr val="63666A"/>
                </a:solidFill>
                <a:ea typeface="+mn-lt"/>
                <a:cs typeface="Calibri"/>
              </a:rPr>
              <a:t>Such as:</a:t>
            </a:r>
          </a:p>
          <a:p>
            <a:pPr>
              <a:lnSpc>
                <a:spcPct val="100000"/>
              </a:lnSpc>
              <a:spcBef>
                <a:spcPts val="700"/>
              </a:spcBef>
              <a:buClr>
                <a:srgbClr val="996017"/>
              </a:buClr>
            </a:pPr>
            <a:r>
              <a:rPr lang="en-GB" sz="1800" dirty="0">
                <a:solidFill>
                  <a:srgbClr val="63666A"/>
                </a:solidFill>
                <a:ea typeface="+mn-lt"/>
                <a:cs typeface="Calibri"/>
              </a:rPr>
              <a:t>Reducing our use of plastics and recycling them if we do have to</a:t>
            </a:r>
            <a:br>
              <a:rPr lang="en-GB" sz="1800" dirty="0">
                <a:solidFill>
                  <a:srgbClr val="63666A"/>
                </a:solidFill>
                <a:ea typeface="+mn-lt"/>
                <a:cs typeface="Calibri"/>
              </a:rPr>
            </a:br>
            <a:r>
              <a:rPr lang="en-GB" sz="1800" dirty="0">
                <a:solidFill>
                  <a:srgbClr val="63666A"/>
                </a:solidFill>
                <a:ea typeface="+mn-lt"/>
                <a:cs typeface="Calibri"/>
              </a:rPr>
              <a:t>use them.</a:t>
            </a:r>
          </a:p>
          <a:p>
            <a:pPr>
              <a:lnSpc>
                <a:spcPct val="100000"/>
              </a:lnSpc>
              <a:buClr>
                <a:srgbClr val="996017"/>
              </a:buClr>
            </a:pPr>
            <a:r>
              <a:rPr lang="en-GB" sz="1800" dirty="0">
                <a:solidFill>
                  <a:srgbClr val="63666A"/>
                </a:solidFill>
                <a:ea typeface="+mn-lt"/>
                <a:cs typeface="Calibri"/>
              </a:rPr>
              <a:t>Not wasting water at home, when washing for example.</a:t>
            </a:r>
          </a:p>
          <a:p>
            <a:pPr>
              <a:lnSpc>
                <a:spcPct val="100000"/>
              </a:lnSpc>
              <a:buClr>
                <a:srgbClr val="996017"/>
              </a:buClr>
            </a:pPr>
            <a:r>
              <a:rPr lang="en-GB" sz="1800" dirty="0">
                <a:solidFill>
                  <a:srgbClr val="63666A"/>
                </a:solidFill>
                <a:ea typeface="+mn-lt"/>
                <a:cs typeface="Calibri"/>
              </a:rPr>
              <a:t>Walking or cycling where we can,</a:t>
            </a:r>
            <a:br>
              <a:rPr lang="en-GB" sz="1800" dirty="0">
                <a:solidFill>
                  <a:srgbClr val="63666A"/>
                </a:solidFill>
                <a:ea typeface="+mn-lt"/>
                <a:cs typeface="Calibri"/>
              </a:rPr>
            </a:br>
            <a:r>
              <a:rPr lang="en-GB" sz="1800" dirty="0">
                <a:solidFill>
                  <a:srgbClr val="63666A"/>
                </a:solidFill>
                <a:ea typeface="+mn-lt"/>
                <a:cs typeface="Calibri"/>
              </a:rPr>
              <a:t>to reduce the carbon emissions</a:t>
            </a:r>
            <a:br>
              <a:rPr lang="en-GB" sz="1800" dirty="0">
                <a:solidFill>
                  <a:srgbClr val="63666A"/>
                </a:solidFill>
                <a:ea typeface="+mn-lt"/>
                <a:cs typeface="Calibri"/>
              </a:rPr>
            </a:br>
            <a:r>
              <a:rPr lang="en-GB" sz="1800" dirty="0">
                <a:solidFill>
                  <a:srgbClr val="63666A"/>
                </a:solidFill>
                <a:ea typeface="+mn-lt"/>
                <a:cs typeface="Calibri"/>
              </a:rPr>
              <a:t>from our cars. This will help to</a:t>
            </a:r>
            <a:br>
              <a:rPr lang="en-GB" sz="1800" dirty="0">
                <a:solidFill>
                  <a:srgbClr val="63666A"/>
                </a:solidFill>
                <a:ea typeface="+mn-lt"/>
                <a:cs typeface="Calibri"/>
              </a:rPr>
            </a:br>
            <a:r>
              <a:rPr lang="en-GB" sz="1800" dirty="0">
                <a:solidFill>
                  <a:srgbClr val="63666A"/>
                </a:solidFill>
                <a:ea typeface="+mn-lt"/>
                <a:cs typeface="Calibri"/>
              </a:rPr>
              <a:t>reduce climate change.</a:t>
            </a:r>
            <a:endParaRPr lang="en-US" sz="2000" dirty="0">
              <a:solidFill>
                <a:srgbClr val="63666A"/>
              </a:solidFill>
              <a:cs typeface="Calibri"/>
            </a:endParaRPr>
          </a:p>
          <a:p>
            <a:pPr marL="0" indent="0">
              <a:lnSpc>
                <a:spcPct val="100000"/>
              </a:lnSpc>
              <a:buNone/>
            </a:pPr>
            <a:endParaRPr lang="en-US" sz="2000" dirty="0">
              <a:solidFill>
                <a:srgbClr val="63666A"/>
              </a:solidFill>
              <a:cs typeface="Calibri"/>
            </a:endParaRPr>
          </a:p>
        </p:txBody>
      </p:sp>
    </p:spTree>
    <p:extLst>
      <p:ext uri="{BB962C8B-B14F-4D97-AF65-F5344CB8AC3E}">
        <p14:creationId xmlns:p14="http://schemas.microsoft.com/office/powerpoint/2010/main" val="1697080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A35642BB-C031-0F42-A805-08D20EC6DFA9}"/>
              </a:ext>
            </a:extLst>
          </p:cNvPr>
          <p:cNvSpPr txBox="1">
            <a:spLocks/>
          </p:cNvSpPr>
          <p:nvPr/>
        </p:nvSpPr>
        <p:spPr>
          <a:xfrm>
            <a:off x="6995731" y="1298486"/>
            <a:ext cx="4281870" cy="526021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996017"/>
              </a:buClr>
            </a:pPr>
            <a:r>
              <a:rPr lang="en-GB" sz="1700" dirty="0">
                <a:solidFill>
                  <a:srgbClr val="63666A"/>
                </a:solidFill>
                <a:ea typeface="+mn-lt"/>
                <a:cs typeface="Calibri"/>
              </a:rPr>
              <a:t>Using energy efficient bulbs at home and turning off lights and electrical equipment when we’re not using them, can help reduce green-house gases.</a:t>
            </a:r>
          </a:p>
          <a:p>
            <a:pPr>
              <a:lnSpc>
                <a:spcPct val="100000"/>
              </a:lnSpc>
              <a:spcBef>
                <a:spcPts val="1500"/>
              </a:spcBef>
              <a:buClr>
                <a:srgbClr val="996017"/>
              </a:buClr>
            </a:pPr>
            <a:r>
              <a:rPr lang="en-GB" sz="1700" dirty="0">
                <a:solidFill>
                  <a:srgbClr val="63666A"/>
                </a:solidFill>
                <a:ea typeface="+mn-lt"/>
                <a:cs typeface="Calibri"/>
              </a:rPr>
              <a:t>Planting a tree to help with</a:t>
            </a:r>
            <a:br>
              <a:rPr lang="en-GB" sz="1700" dirty="0">
                <a:solidFill>
                  <a:srgbClr val="63666A"/>
                </a:solidFill>
                <a:ea typeface="+mn-lt"/>
                <a:cs typeface="Calibri"/>
              </a:rPr>
            </a:br>
            <a:r>
              <a:rPr lang="en-GB" sz="1700" dirty="0">
                <a:solidFill>
                  <a:srgbClr val="63666A"/>
                </a:solidFill>
                <a:ea typeface="+mn-lt"/>
                <a:cs typeface="Calibri"/>
              </a:rPr>
              <a:t>climate change.</a:t>
            </a:r>
          </a:p>
          <a:p>
            <a:pPr>
              <a:lnSpc>
                <a:spcPct val="100000"/>
              </a:lnSpc>
              <a:spcBef>
                <a:spcPts val="1500"/>
              </a:spcBef>
              <a:buClr>
                <a:srgbClr val="996017"/>
              </a:buClr>
            </a:pPr>
            <a:r>
              <a:rPr lang="en-GB" sz="1700" dirty="0">
                <a:solidFill>
                  <a:srgbClr val="63666A"/>
                </a:solidFill>
                <a:ea typeface="+mn-lt"/>
                <a:cs typeface="Calibri"/>
              </a:rPr>
              <a:t>Choosing sustainable seafood to eat.</a:t>
            </a:r>
          </a:p>
          <a:p>
            <a:pPr>
              <a:lnSpc>
                <a:spcPct val="100000"/>
              </a:lnSpc>
              <a:spcBef>
                <a:spcPts val="1500"/>
              </a:spcBef>
              <a:buClr>
                <a:srgbClr val="996017"/>
              </a:buClr>
            </a:pPr>
            <a:r>
              <a:rPr lang="en-GB" sz="1700" dirty="0">
                <a:solidFill>
                  <a:srgbClr val="63666A"/>
                </a:solidFill>
                <a:ea typeface="+mn-lt"/>
                <a:cs typeface="Calibri"/>
              </a:rPr>
              <a:t>Do some of your own research to</a:t>
            </a:r>
            <a:br>
              <a:rPr lang="en-GB" sz="1700" dirty="0">
                <a:solidFill>
                  <a:srgbClr val="63666A"/>
                </a:solidFill>
                <a:ea typeface="+mn-lt"/>
                <a:cs typeface="Calibri"/>
              </a:rPr>
            </a:br>
            <a:r>
              <a:rPr lang="en-GB" sz="1700" dirty="0">
                <a:solidFill>
                  <a:srgbClr val="63666A"/>
                </a:solidFill>
                <a:ea typeface="+mn-lt"/>
                <a:cs typeface="Calibri"/>
              </a:rPr>
              <a:t>see how else you might be able</a:t>
            </a:r>
            <a:br>
              <a:rPr lang="en-GB" sz="1700" dirty="0">
                <a:solidFill>
                  <a:srgbClr val="63666A"/>
                </a:solidFill>
                <a:ea typeface="+mn-lt"/>
                <a:cs typeface="Calibri"/>
              </a:rPr>
            </a:br>
            <a:r>
              <a:rPr lang="en-GB" sz="1700" dirty="0">
                <a:solidFill>
                  <a:srgbClr val="63666A"/>
                </a:solidFill>
                <a:ea typeface="+mn-lt"/>
                <a:cs typeface="Calibri"/>
              </a:rPr>
              <a:t>to help coral reefs!</a:t>
            </a:r>
          </a:p>
          <a:p>
            <a:pPr marL="0" indent="0">
              <a:lnSpc>
                <a:spcPct val="100000"/>
              </a:lnSpc>
              <a:spcBef>
                <a:spcPts val="1500"/>
              </a:spcBef>
              <a:buClr>
                <a:srgbClr val="996017"/>
              </a:buClr>
              <a:buNone/>
            </a:pPr>
            <a:r>
              <a:rPr lang="en-GB" sz="1700" dirty="0">
                <a:solidFill>
                  <a:srgbClr val="63666A"/>
                </a:solidFill>
                <a:ea typeface="+mn-lt"/>
                <a:cs typeface="Calibri"/>
              </a:rPr>
              <a:t>If corals have the right environment, they can live forever! Let’s give these amazing creatures the chance to survive and thrive!</a:t>
            </a:r>
            <a:endParaRPr lang="en-US" sz="2000" dirty="0">
              <a:solidFill>
                <a:schemeClr val="tx1">
                  <a:lumMod val="85000"/>
                  <a:lumOff val="15000"/>
                </a:schemeClr>
              </a:solidFill>
              <a:cs typeface="Calibri"/>
            </a:endParaRPr>
          </a:p>
        </p:txBody>
      </p:sp>
      <p:pic>
        <p:nvPicPr>
          <p:cNvPr id="9" name="Picture 8" descr="A picture containing grass, outdoor, person, sky&#10;&#10;Description automatically generated">
            <a:extLst>
              <a:ext uri="{FF2B5EF4-FFF2-40B4-BE49-F238E27FC236}">
                <a16:creationId xmlns:a16="http://schemas.microsoft.com/office/drawing/2014/main" id="{0B2E3172-134F-114E-ABCB-BC283F9AC99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7200" y="454948"/>
            <a:ext cx="5962650" cy="5944240"/>
          </a:xfrm>
          <a:prstGeom prst="rect">
            <a:avLst/>
          </a:prstGeom>
        </p:spPr>
      </p:pic>
    </p:spTree>
    <p:extLst>
      <p:ext uri="{BB962C8B-B14F-4D97-AF65-F5344CB8AC3E}">
        <p14:creationId xmlns:p14="http://schemas.microsoft.com/office/powerpoint/2010/main" val="1372385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AABBF03A-AA97-1149-9951-782F665E0F8F}"/>
              </a:ext>
            </a:extLst>
          </p:cNvPr>
          <p:cNvSpPr txBox="1">
            <a:spLocks/>
          </p:cNvSpPr>
          <p:nvPr/>
        </p:nvSpPr>
        <p:spPr>
          <a:xfrm>
            <a:off x="970352" y="2605743"/>
            <a:ext cx="7162341" cy="3681831"/>
          </a:xfrm>
          <a:prstGeom prst="rect">
            <a:avLst/>
          </a:prstGeom>
        </p:spPr>
        <p:txBody>
          <a:bodyPr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900"/>
              </a:spcBef>
              <a:buClr>
                <a:srgbClr val="996017"/>
              </a:buClr>
            </a:pPr>
            <a:r>
              <a:rPr lang="en-GB" sz="1550" dirty="0">
                <a:solidFill>
                  <a:srgbClr val="63666A"/>
                </a:solidFill>
                <a:ea typeface="+mn-lt"/>
              </a:rPr>
              <a:t>There are many beautiful fish around the island of </a:t>
            </a:r>
            <a:r>
              <a:rPr lang="en-GB" sz="1550" dirty="0" err="1">
                <a:solidFill>
                  <a:srgbClr val="63666A"/>
                </a:solidFill>
                <a:ea typeface="+mn-lt"/>
              </a:rPr>
              <a:t>Soneva</a:t>
            </a:r>
            <a:r>
              <a:rPr lang="en-GB" sz="1550" dirty="0">
                <a:solidFill>
                  <a:srgbClr val="63666A"/>
                </a:solidFill>
                <a:ea typeface="+mn-lt"/>
              </a:rPr>
              <a:t> </a:t>
            </a:r>
            <a:r>
              <a:rPr lang="en-GB" sz="1550" dirty="0" err="1">
                <a:solidFill>
                  <a:srgbClr val="63666A"/>
                </a:solidFill>
                <a:ea typeface="+mn-lt"/>
              </a:rPr>
              <a:t>Fushi</a:t>
            </a:r>
            <a:r>
              <a:rPr lang="en-GB" sz="1550" dirty="0">
                <a:solidFill>
                  <a:srgbClr val="63666A"/>
                </a:solidFill>
                <a:ea typeface="+mn-lt"/>
              </a:rPr>
              <a:t>. </a:t>
            </a:r>
            <a:r>
              <a:rPr lang="en-GB" sz="1550" b="1" dirty="0">
                <a:solidFill>
                  <a:srgbClr val="63666A"/>
                </a:solidFill>
                <a:ea typeface="+mn-lt"/>
              </a:rPr>
              <a:t>Where can you find fish near to where you live? </a:t>
            </a:r>
            <a:r>
              <a:rPr lang="en-GB" sz="1550" dirty="0">
                <a:solidFill>
                  <a:srgbClr val="63666A"/>
                </a:solidFill>
                <a:ea typeface="+mn-lt"/>
              </a:rPr>
              <a:t>(e.g. lakes, streams, reservoirs, a fish market, ocean, aquarium). Record all of your fish encounters as homework and report this back to class.</a:t>
            </a:r>
          </a:p>
          <a:p>
            <a:pPr>
              <a:lnSpc>
                <a:spcPct val="100000"/>
              </a:lnSpc>
              <a:spcBef>
                <a:spcPts val="900"/>
              </a:spcBef>
              <a:buClr>
                <a:srgbClr val="996017"/>
              </a:buClr>
            </a:pPr>
            <a:r>
              <a:rPr lang="en-GB" sz="1550" b="1" dirty="0">
                <a:solidFill>
                  <a:srgbClr val="63666A"/>
                </a:solidFill>
                <a:ea typeface="+mn-lt"/>
              </a:rPr>
              <a:t>Using books or the internet, research a coral reef that is near to you in the world</a:t>
            </a:r>
            <a:r>
              <a:rPr lang="en-GB" sz="1550" dirty="0">
                <a:solidFill>
                  <a:srgbClr val="63666A"/>
                </a:solidFill>
                <a:ea typeface="+mn-lt"/>
              </a:rPr>
              <a:t>. What marine life lives there? How might you group or categorise those living things?</a:t>
            </a:r>
          </a:p>
          <a:p>
            <a:pPr>
              <a:lnSpc>
                <a:spcPct val="100000"/>
              </a:lnSpc>
              <a:spcBef>
                <a:spcPts val="900"/>
              </a:spcBef>
              <a:buClr>
                <a:srgbClr val="996017"/>
              </a:buClr>
            </a:pPr>
            <a:r>
              <a:rPr lang="en-GB" sz="1550" dirty="0">
                <a:solidFill>
                  <a:srgbClr val="63666A"/>
                </a:solidFill>
                <a:ea typeface="+mn-lt"/>
              </a:rPr>
              <a:t>Some fish are able to swim together (or school!) perfectly by using their sight and their lateral lines. </a:t>
            </a:r>
            <a:r>
              <a:rPr lang="en-GB" sz="1550" b="1" dirty="0">
                <a:solidFill>
                  <a:srgbClr val="63666A"/>
                </a:solidFill>
                <a:ea typeface="+mn-lt"/>
              </a:rPr>
              <a:t>Where can you find movement like this in other parts of the natural world? </a:t>
            </a:r>
            <a:r>
              <a:rPr lang="en-GB" sz="1550" dirty="0">
                <a:solidFill>
                  <a:srgbClr val="63666A"/>
                </a:solidFill>
                <a:ea typeface="+mn-lt"/>
              </a:rPr>
              <a:t>Do humans also move like this at times? (e.g. cars on a road, people on public transport, creating paths of desire in nature). Develop a movement, play or dance work with the class, that reflects this.</a:t>
            </a:r>
          </a:p>
        </p:txBody>
      </p:sp>
      <p:sp>
        <p:nvSpPr>
          <p:cNvPr id="8" name="TextBox 7">
            <a:extLst>
              <a:ext uri="{FF2B5EF4-FFF2-40B4-BE49-F238E27FC236}">
                <a16:creationId xmlns:a16="http://schemas.microsoft.com/office/drawing/2014/main" id="{B88392CA-6DA8-3B40-BF75-65E6A22A4238}"/>
              </a:ext>
            </a:extLst>
          </p:cNvPr>
          <p:cNvSpPr txBox="1"/>
          <p:nvPr/>
        </p:nvSpPr>
        <p:spPr>
          <a:xfrm>
            <a:off x="0" y="864612"/>
            <a:ext cx="12192000" cy="1015663"/>
          </a:xfrm>
          <a:prstGeom prst="rect">
            <a:avLst/>
          </a:prstGeom>
          <a:noFill/>
        </p:spPr>
        <p:txBody>
          <a:bodyPr wrap="square" rtlCol="0">
            <a:spAutoFit/>
          </a:bodyPr>
          <a:lstStyle/>
          <a:p>
            <a:pPr algn="ctr"/>
            <a:r>
              <a:rPr lang="en-US" sz="3000" b="1" dirty="0">
                <a:solidFill>
                  <a:srgbClr val="996017"/>
                </a:solidFill>
                <a:ea typeface="Cambria"/>
              </a:rPr>
              <a:t>Additional activities and challenges for</a:t>
            </a:r>
            <a:br>
              <a:rPr lang="en-US" sz="3000" b="1" dirty="0">
                <a:solidFill>
                  <a:srgbClr val="996017"/>
                </a:solidFill>
                <a:ea typeface="Cambria"/>
              </a:rPr>
            </a:br>
            <a:r>
              <a:rPr lang="en-US" sz="3000" b="1" dirty="0">
                <a:solidFill>
                  <a:srgbClr val="996017"/>
                </a:solidFill>
                <a:ea typeface="Cambria"/>
              </a:rPr>
              <a:t>in the classroom or at home</a:t>
            </a:r>
          </a:p>
        </p:txBody>
      </p:sp>
      <p:pic>
        <p:nvPicPr>
          <p:cNvPr id="3" name="Picture 2" descr="A group of fish swimming in the ocean&#10;&#10;Description automatically generated with low confidence">
            <a:extLst>
              <a:ext uri="{FF2B5EF4-FFF2-40B4-BE49-F238E27FC236}">
                <a16:creationId xmlns:a16="http://schemas.microsoft.com/office/drawing/2014/main" id="{E7837109-867D-0541-BEC1-B99733AE2A9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585234" y="2659966"/>
            <a:ext cx="2464901" cy="1349299"/>
          </a:xfrm>
          <a:prstGeom prst="rect">
            <a:avLst/>
          </a:prstGeom>
        </p:spPr>
      </p:pic>
      <p:pic>
        <p:nvPicPr>
          <p:cNvPr id="11" name="Picture 10">
            <a:extLst>
              <a:ext uri="{FF2B5EF4-FFF2-40B4-BE49-F238E27FC236}">
                <a16:creationId xmlns:a16="http://schemas.microsoft.com/office/drawing/2014/main" id="{FD78DE8C-777A-B548-B9DA-D85FCD3F668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585234" y="4327854"/>
            <a:ext cx="2464901" cy="1319541"/>
          </a:xfrm>
          <a:prstGeom prst="rect">
            <a:avLst/>
          </a:prstGeom>
        </p:spPr>
      </p:pic>
      <p:sp>
        <p:nvSpPr>
          <p:cNvPr id="15" name="TextBox 14">
            <a:extLst>
              <a:ext uri="{FF2B5EF4-FFF2-40B4-BE49-F238E27FC236}">
                <a16:creationId xmlns:a16="http://schemas.microsoft.com/office/drawing/2014/main" id="{4DFC9C43-42F8-2548-B54B-C40FD55BB478}"/>
              </a:ext>
            </a:extLst>
          </p:cNvPr>
          <p:cNvSpPr txBox="1"/>
          <p:nvPr/>
        </p:nvSpPr>
        <p:spPr>
          <a:xfrm>
            <a:off x="970352" y="2077760"/>
            <a:ext cx="10079783" cy="353943"/>
          </a:xfrm>
          <a:prstGeom prst="rect">
            <a:avLst/>
          </a:prstGeom>
          <a:noFill/>
        </p:spPr>
        <p:txBody>
          <a:bodyPr wrap="square">
            <a:spAutoFit/>
          </a:bodyPr>
          <a:lstStyle/>
          <a:p>
            <a:pPr marL="0" indent="0">
              <a:lnSpc>
                <a:spcPct val="100000"/>
              </a:lnSpc>
              <a:spcBef>
                <a:spcPts val="1500"/>
              </a:spcBef>
              <a:buNone/>
            </a:pPr>
            <a:r>
              <a:rPr lang="en-GB" sz="1700" b="1" dirty="0">
                <a:solidFill>
                  <a:srgbClr val="63666A"/>
                </a:solidFill>
                <a:latin typeface="Arial" panose="020B0604020202020204" pitchFamily="34" charset="0"/>
                <a:ea typeface="+mn-lt"/>
                <a:cs typeface="Arial" panose="020B0604020202020204" pitchFamily="34" charset="0"/>
              </a:rPr>
              <a:t>Now that you’ve learnt all about coral reefs, let’s also try some of the following activities:</a:t>
            </a:r>
          </a:p>
        </p:txBody>
      </p:sp>
    </p:spTree>
    <p:extLst>
      <p:ext uri="{BB962C8B-B14F-4D97-AF65-F5344CB8AC3E}">
        <p14:creationId xmlns:p14="http://schemas.microsoft.com/office/powerpoint/2010/main" val="825585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person, clock, watch&#10;&#10;Description automatically generated">
            <a:extLst>
              <a:ext uri="{FF2B5EF4-FFF2-40B4-BE49-F238E27FC236}">
                <a16:creationId xmlns:a16="http://schemas.microsoft.com/office/drawing/2014/main" id="{DF2560AA-4C63-934E-B7BC-0B6B230C44D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14091" y="1119567"/>
            <a:ext cx="4248116" cy="2832077"/>
          </a:xfrm>
          <a:prstGeom prst="rect">
            <a:avLst/>
          </a:prstGeom>
        </p:spPr>
      </p:pic>
      <p:sp>
        <p:nvSpPr>
          <p:cNvPr id="7" name="Content Placeholder 2">
            <a:extLst>
              <a:ext uri="{FF2B5EF4-FFF2-40B4-BE49-F238E27FC236}">
                <a16:creationId xmlns:a16="http://schemas.microsoft.com/office/drawing/2014/main" id="{900ED6C3-95A5-C747-8312-3A541D9BBC49}"/>
              </a:ext>
            </a:extLst>
          </p:cNvPr>
          <p:cNvSpPr txBox="1">
            <a:spLocks/>
          </p:cNvSpPr>
          <p:nvPr/>
        </p:nvSpPr>
        <p:spPr>
          <a:xfrm>
            <a:off x="1314657" y="4322395"/>
            <a:ext cx="4648482" cy="2023426"/>
          </a:xfrm>
          <a:prstGeom prst="rect">
            <a:avLst/>
          </a:prstGeom>
        </p:spPr>
        <p:txBody>
          <a:bodyPr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996017"/>
              </a:buClr>
            </a:pPr>
            <a:r>
              <a:rPr lang="en-GB" sz="1700" b="1" dirty="0">
                <a:solidFill>
                  <a:srgbClr val="63666A"/>
                </a:solidFill>
                <a:ea typeface="+mn-lt"/>
              </a:rPr>
              <a:t>Have a think about a few easy ways you can help to protect the coral reefs and slow down climate change</a:t>
            </a:r>
            <a:r>
              <a:rPr lang="en-GB" sz="1700" dirty="0">
                <a:solidFill>
                  <a:srgbClr val="63666A"/>
                </a:solidFill>
                <a:ea typeface="+mn-lt"/>
              </a:rPr>
              <a:t>. You could make a poster or give a presentation. Then pick one idea and put it into action at home. Every small action matters!</a:t>
            </a:r>
          </a:p>
          <a:p>
            <a:endParaRPr lang="en-GB" sz="1800" dirty="0">
              <a:ea typeface="+mn-lt"/>
            </a:endParaRPr>
          </a:p>
        </p:txBody>
      </p:sp>
      <p:sp>
        <p:nvSpPr>
          <p:cNvPr id="12" name="Content Placeholder 2">
            <a:extLst>
              <a:ext uri="{FF2B5EF4-FFF2-40B4-BE49-F238E27FC236}">
                <a16:creationId xmlns:a16="http://schemas.microsoft.com/office/drawing/2014/main" id="{1CF4F738-AEB5-0743-90A5-9E5B19640CDB}"/>
              </a:ext>
            </a:extLst>
          </p:cNvPr>
          <p:cNvSpPr txBox="1">
            <a:spLocks/>
          </p:cNvSpPr>
          <p:nvPr/>
        </p:nvSpPr>
        <p:spPr>
          <a:xfrm>
            <a:off x="6439906" y="4322395"/>
            <a:ext cx="4648482" cy="1407846"/>
          </a:xfrm>
          <a:prstGeom prst="rect">
            <a:avLst/>
          </a:prstGeom>
        </p:spPr>
        <p:txBody>
          <a:bodyPr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996017"/>
              </a:buClr>
            </a:pPr>
            <a:r>
              <a:rPr lang="en-GB" sz="1700" b="1" dirty="0">
                <a:solidFill>
                  <a:srgbClr val="63666A"/>
                </a:solidFill>
                <a:ea typeface="+mn-lt"/>
              </a:rPr>
              <a:t>What would happen to the world if all the coral reefs were gone? </a:t>
            </a:r>
            <a:r>
              <a:rPr lang="en-GB" sz="1700" dirty="0">
                <a:solidFill>
                  <a:srgbClr val="63666A"/>
                </a:solidFill>
                <a:ea typeface="+mn-lt"/>
              </a:rPr>
              <a:t>Research your findings and then write a newspaper report on the impact it would have on the planet.</a:t>
            </a:r>
          </a:p>
          <a:p>
            <a:endParaRPr lang="en-GB" sz="1800" dirty="0">
              <a:ea typeface="+mn-lt"/>
            </a:endParaRPr>
          </a:p>
        </p:txBody>
      </p:sp>
      <p:pic>
        <p:nvPicPr>
          <p:cNvPr id="9" name="Picture 8" descr="Text, shape, letter&#10;&#10;Description automatically generated">
            <a:extLst>
              <a:ext uri="{FF2B5EF4-FFF2-40B4-BE49-F238E27FC236}">
                <a16:creationId xmlns:a16="http://schemas.microsoft.com/office/drawing/2014/main" id="{BF051CE9-C44D-F947-BF40-BEC0011C752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186829">
            <a:off x="7424036" y="1047680"/>
            <a:ext cx="2053596" cy="2902646"/>
          </a:xfrm>
          <a:prstGeom prst="rect">
            <a:avLst/>
          </a:prstGeom>
          <a:ln>
            <a:solidFill>
              <a:schemeClr val="bg1">
                <a:lumMod val="65000"/>
              </a:schemeClr>
            </a:solidFill>
          </a:ln>
          <a:effectLst>
            <a:outerShdw blurRad="139700" dist="38100" dir="2160000" sx="102000" sy="102000" algn="l" rotWithShape="0">
              <a:prstClr val="black">
                <a:alpha val="11000"/>
              </a:prstClr>
            </a:outerShdw>
          </a:effectLst>
        </p:spPr>
      </p:pic>
      <p:pic>
        <p:nvPicPr>
          <p:cNvPr id="14" name="Picture 13" descr="A picture containing reef, nature, different, colorful&#10;&#10;Description automatically generated">
            <a:extLst>
              <a:ext uri="{FF2B5EF4-FFF2-40B4-BE49-F238E27FC236}">
                <a16:creationId xmlns:a16="http://schemas.microsoft.com/office/drawing/2014/main" id="{ED13707F-039B-FF44-8EB0-D09D908D1ED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106"/>
          <a:stretch/>
        </p:blipFill>
        <p:spPr>
          <a:xfrm rot="617118">
            <a:off x="9449935" y="1585078"/>
            <a:ext cx="770084" cy="954183"/>
          </a:xfrm>
          <a:prstGeom prst="rect">
            <a:avLst/>
          </a:prstGeom>
          <a:effectLst>
            <a:outerShdw blurRad="38100" dist="38100" dir="2280000" algn="bl" rotWithShape="0">
              <a:prstClr val="black">
                <a:alpha val="21000"/>
              </a:prstClr>
            </a:outerShdw>
          </a:effectLst>
        </p:spPr>
      </p:pic>
    </p:spTree>
    <p:extLst>
      <p:ext uri="{BB962C8B-B14F-4D97-AF65-F5344CB8AC3E}">
        <p14:creationId xmlns:p14="http://schemas.microsoft.com/office/powerpoint/2010/main" val="174605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hool of fish swimming in the ocean&#10;&#10;Description automatically generated with medium confidence">
            <a:extLst>
              <a:ext uri="{FF2B5EF4-FFF2-40B4-BE49-F238E27FC236}">
                <a16:creationId xmlns:a16="http://schemas.microsoft.com/office/drawing/2014/main" id="{6D8F9EB0-A577-A543-A57A-6C13165F218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864531" y="2609906"/>
            <a:ext cx="4462938" cy="2692400"/>
          </a:xfrm>
          <a:prstGeom prst="rect">
            <a:avLst/>
          </a:prstGeom>
        </p:spPr>
      </p:pic>
      <p:sp>
        <p:nvSpPr>
          <p:cNvPr id="17" name="TextBox 16">
            <a:extLst>
              <a:ext uri="{FF2B5EF4-FFF2-40B4-BE49-F238E27FC236}">
                <a16:creationId xmlns:a16="http://schemas.microsoft.com/office/drawing/2014/main" id="{6B5DC338-F0D8-7044-B71E-3B9A568E6D0D}"/>
              </a:ext>
            </a:extLst>
          </p:cNvPr>
          <p:cNvSpPr txBox="1"/>
          <p:nvPr/>
        </p:nvSpPr>
        <p:spPr>
          <a:xfrm>
            <a:off x="1" y="5527440"/>
            <a:ext cx="12192000" cy="523220"/>
          </a:xfrm>
          <a:prstGeom prst="rect">
            <a:avLst/>
          </a:prstGeom>
          <a:noFill/>
        </p:spPr>
        <p:txBody>
          <a:bodyPr wrap="square" rtlCol="0">
            <a:spAutoFit/>
          </a:bodyPr>
          <a:lstStyle/>
          <a:p>
            <a:pPr algn="ctr"/>
            <a:r>
              <a:rPr lang="en-US" sz="2800" b="1" dirty="0">
                <a:solidFill>
                  <a:srgbClr val="996017"/>
                </a:solidFill>
                <a:latin typeface="Arial" panose="020B0604020202020204" pitchFamily="34" charset="0"/>
                <a:cs typeface="Arial" panose="020B0604020202020204" pitchFamily="34" charset="0"/>
              </a:rPr>
              <a:t>Well Done!</a:t>
            </a:r>
            <a:endParaRPr lang="en-US" sz="2800" dirty="0">
              <a:solidFill>
                <a:srgbClr val="996017"/>
              </a:solidFill>
              <a:latin typeface="Arial" panose="020B0604020202020204" pitchFamily="34" charset="0"/>
              <a:cs typeface="Arial" panose="020B0604020202020204" pitchFamily="34" charset="0"/>
            </a:endParaRPr>
          </a:p>
        </p:txBody>
      </p:sp>
      <p:sp>
        <p:nvSpPr>
          <p:cNvPr id="20" name="Subtitle 2">
            <a:extLst>
              <a:ext uri="{FF2B5EF4-FFF2-40B4-BE49-F238E27FC236}">
                <a16:creationId xmlns:a16="http://schemas.microsoft.com/office/drawing/2014/main" id="{B3DE7F48-1FC4-FD4A-BBA2-138A3A6754E4}"/>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Soneva and iChild. All rights reserved.</a:t>
            </a:r>
          </a:p>
        </p:txBody>
      </p:sp>
      <p:pic>
        <p:nvPicPr>
          <p:cNvPr id="21" name="Picture 20" descr="A picture containing text, clipart&#10;&#10;Description automatically generated">
            <a:extLst>
              <a:ext uri="{FF2B5EF4-FFF2-40B4-BE49-F238E27FC236}">
                <a16:creationId xmlns:a16="http://schemas.microsoft.com/office/drawing/2014/main" id="{1D53602C-8BE6-6E4E-BFF9-8E08903FDBF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grpSp>
        <p:nvGrpSpPr>
          <p:cNvPr id="8" name="Group 7">
            <a:extLst>
              <a:ext uri="{FF2B5EF4-FFF2-40B4-BE49-F238E27FC236}">
                <a16:creationId xmlns:a16="http://schemas.microsoft.com/office/drawing/2014/main" id="{FA9261AF-F8D3-CD43-86AC-1FFC2B62B5C7}"/>
              </a:ext>
            </a:extLst>
          </p:cNvPr>
          <p:cNvGrpSpPr/>
          <p:nvPr/>
        </p:nvGrpSpPr>
        <p:grpSpPr>
          <a:xfrm>
            <a:off x="3166326" y="842927"/>
            <a:ext cx="5730248" cy="1425534"/>
            <a:chOff x="2155103" y="648736"/>
            <a:chExt cx="7251853" cy="1804070"/>
          </a:xfrm>
        </p:grpSpPr>
        <p:pic>
          <p:nvPicPr>
            <p:cNvPr id="9" name="Picture 8" descr="Logo&#10;&#10;Description automatically generated">
              <a:extLst>
                <a:ext uri="{FF2B5EF4-FFF2-40B4-BE49-F238E27FC236}">
                  <a16:creationId xmlns:a16="http://schemas.microsoft.com/office/drawing/2014/main" id="{15DD1AC8-A995-9B44-965C-94FC53B2F0D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04200" y="648736"/>
              <a:ext cx="2302756" cy="1804070"/>
            </a:xfrm>
            <a:prstGeom prst="rect">
              <a:avLst/>
            </a:prstGeom>
          </p:spPr>
        </p:pic>
        <p:pic>
          <p:nvPicPr>
            <p:cNvPr id="11" name="Picture 10" descr="Icon&#10;&#10;Description automatically generated">
              <a:extLst>
                <a:ext uri="{FF2B5EF4-FFF2-40B4-BE49-F238E27FC236}">
                  <a16:creationId xmlns:a16="http://schemas.microsoft.com/office/drawing/2014/main" id="{0D2FADE0-0B9B-9A49-A288-1E04D0F89CD3}"/>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r="40215"/>
            <a:stretch/>
          </p:blipFill>
          <p:spPr>
            <a:xfrm>
              <a:off x="2155103" y="876093"/>
              <a:ext cx="3294372" cy="1404967"/>
            </a:xfrm>
            <a:prstGeom prst="rect">
              <a:avLst/>
            </a:prstGeom>
          </p:spPr>
        </p:pic>
        <p:sp>
          <p:nvSpPr>
            <p:cNvPr id="12" name="TextBox 11">
              <a:extLst>
                <a:ext uri="{FF2B5EF4-FFF2-40B4-BE49-F238E27FC236}">
                  <a16:creationId xmlns:a16="http://schemas.microsoft.com/office/drawing/2014/main" id="{6C58CAE8-914D-0143-BA82-4AA9DFFC8BDA}"/>
                </a:ext>
              </a:extLst>
            </p:cNvPr>
            <p:cNvSpPr txBox="1"/>
            <p:nvPr/>
          </p:nvSpPr>
          <p:spPr>
            <a:xfrm>
              <a:off x="5243153" y="1393911"/>
              <a:ext cx="2456322" cy="370029"/>
            </a:xfrm>
            <a:prstGeom prst="rect">
              <a:avLst/>
            </a:prstGeom>
            <a:noFill/>
          </p:spPr>
          <p:txBody>
            <a:bodyPr wrap="square" rtlCol="0">
              <a:spAutoFit/>
            </a:bodyPr>
            <a:lstStyle/>
            <a:p>
              <a:pPr algn="ctr"/>
              <a:r>
                <a:rPr lang="en-GB" sz="1300" u="none" strike="noStrike" dirty="0">
                  <a:solidFill>
                    <a:srgbClr val="63666A"/>
                  </a:solidFill>
                  <a:effectLst/>
                  <a:latin typeface="Arial" panose="020B0604020202020204" pitchFamily="34" charset="0"/>
                  <a:cs typeface="Arial" panose="020B0604020202020204" pitchFamily="34" charset="0"/>
                </a:rPr>
                <a:t>in association with</a:t>
              </a:r>
              <a:endParaRPr lang="en-US" sz="1300" dirty="0">
                <a:solidFill>
                  <a:srgbClr val="63666A"/>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618474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sky, water, nature&#10;&#10;Description automatically generated">
            <a:extLst>
              <a:ext uri="{FF2B5EF4-FFF2-40B4-BE49-F238E27FC236}">
                <a16:creationId xmlns:a16="http://schemas.microsoft.com/office/drawing/2014/main" id="{373CBA05-F278-7441-A6AD-3FC238BED16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954023" y="1901821"/>
            <a:ext cx="6109005" cy="3277177"/>
          </a:xfrm>
          <a:prstGeom prst="rect">
            <a:avLst/>
          </a:prstGeom>
        </p:spPr>
      </p:pic>
      <p:pic>
        <p:nvPicPr>
          <p:cNvPr id="11" name="Picture 10" descr="Icon&#10;&#10;Description automatically generated">
            <a:hlinkClick r:id="rId4"/>
            <a:extLst>
              <a:ext uri="{FF2B5EF4-FFF2-40B4-BE49-F238E27FC236}">
                <a16:creationId xmlns:a16="http://schemas.microsoft.com/office/drawing/2014/main" id="{F1473D01-6D3C-5648-9B4F-4C8F4C211B6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t="1981" b="1912"/>
          <a:stretch/>
        </p:blipFill>
        <p:spPr>
          <a:xfrm>
            <a:off x="2954023" y="1903845"/>
            <a:ext cx="6115837" cy="3275153"/>
          </a:xfrm>
          <a:prstGeom prst="rect">
            <a:avLst/>
          </a:prstGeom>
        </p:spPr>
      </p:pic>
      <p:sp>
        <p:nvSpPr>
          <p:cNvPr id="6" name="Subtitle 2">
            <a:extLst>
              <a:ext uri="{FF2B5EF4-FFF2-40B4-BE49-F238E27FC236}">
                <a16:creationId xmlns:a16="http://schemas.microsoft.com/office/drawing/2014/main" id="{4B4C2EFF-4BE6-F943-91C0-FE02C5E1D12F}"/>
              </a:ext>
            </a:extLst>
          </p:cNvPr>
          <p:cNvSpPr txBox="1">
            <a:spLocks/>
          </p:cNvSpPr>
          <p:nvPr/>
        </p:nvSpPr>
        <p:spPr>
          <a:xfrm>
            <a:off x="1309911" y="748578"/>
            <a:ext cx="9847824" cy="150056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None/>
            </a:pPr>
            <a:r>
              <a:rPr lang="en-US" sz="1700" dirty="0">
                <a:solidFill>
                  <a:srgbClr val="63666A"/>
                </a:solidFill>
                <a:cs typeface="Calibri"/>
              </a:rPr>
              <a:t>Watch the movement of the waves as they break onto the beach.</a:t>
            </a:r>
          </a:p>
          <a:p>
            <a:pPr marL="0" indent="0">
              <a:lnSpc>
                <a:spcPct val="100000"/>
              </a:lnSpc>
              <a:spcBef>
                <a:spcPts val="700"/>
              </a:spcBef>
              <a:buNone/>
            </a:pPr>
            <a:r>
              <a:rPr lang="en-US" sz="1700" dirty="0">
                <a:solidFill>
                  <a:srgbClr val="63666A"/>
                </a:solidFill>
                <a:cs typeface="Calibri"/>
              </a:rPr>
              <a:t>Close your eyes and listen to the sound of the waves. Breathe in and out slowly for one minute. Focus on your heartbeat and see if this changes at the end of the exercise. </a:t>
            </a:r>
          </a:p>
        </p:txBody>
      </p:sp>
      <p:sp>
        <p:nvSpPr>
          <p:cNvPr id="9" name="Subtitle 2">
            <a:extLst>
              <a:ext uri="{FF2B5EF4-FFF2-40B4-BE49-F238E27FC236}">
                <a16:creationId xmlns:a16="http://schemas.microsoft.com/office/drawing/2014/main" id="{C2D29BBA-E736-AB4E-8820-969F13E58C63}"/>
              </a:ext>
            </a:extLst>
          </p:cNvPr>
          <p:cNvSpPr txBox="1">
            <a:spLocks/>
          </p:cNvSpPr>
          <p:nvPr/>
        </p:nvSpPr>
        <p:spPr>
          <a:xfrm>
            <a:off x="1309911" y="5748144"/>
            <a:ext cx="9572175" cy="45000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None/>
            </a:pPr>
            <a:r>
              <a:rPr lang="en-US" sz="1700" dirty="0">
                <a:solidFill>
                  <a:srgbClr val="63666A"/>
                </a:solidFill>
                <a:cs typeface="Calibri"/>
              </a:rPr>
              <a:t>How do you feel? What do you notice?</a:t>
            </a:r>
          </a:p>
        </p:txBody>
      </p:sp>
      <p:sp>
        <p:nvSpPr>
          <p:cNvPr id="12" name="TextBox 11">
            <a:extLst>
              <a:ext uri="{FF2B5EF4-FFF2-40B4-BE49-F238E27FC236}">
                <a16:creationId xmlns:a16="http://schemas.microsoft.com/office/drawing/2014/main" id="{95A1419D-942C-B142-B1F6-A4995ACF073A}"/>
              </a:ext>
            </a:extLst>
          </p:cNvPr>
          <p:cNvSpPr txBox="1"/>
          <p:nvPr/>
        </p:nvSpPr>
        <p:spPr>
          <a:xfrm>
            <a:off x="0" y="5308661"/>
            <a:ext cx="12192000" cy="309820"/>
          </a:xfrm>
          <a:prstGeom prst="rect">
            <a:avLst/>
          </a:prstGeom>
          <a:noFill/>
        </p:spPr>
        <p:txBody>
          <a:bodyPr wrap="square" rtlCol="0">
            <a:noAutofit/>
          </a:bodyPr>
          <a:lstStyle/>
          <a:p>
            <a:pPr algn="ctr"/>
            <a:r>
              <a:rPr lang="en-GB" sz="1400" dirty="0"/>
              <a:t> </a:t>
            </a:r>
            <a:r>
              <a:rPr lang="en-US" sz="1400" u="sng" dirty="0">
                <a:solidFill>
                  <a:srgbClr val="00ABCF"/>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https://youtu.be/7siK8eMabl8</a:t>
            </a:r>
            <a:endParaRPr lang="en-US" sz="1400" u="sng" dirty="0">
              <a:solidFill>
                <a:srgbClr val="00ABC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2962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CED30420-ED37-4943-9F03-DDA342DB5BB5}"/>
              </a:ext>
            </a:extLst>
          </p:cNvPr>
          <p:cNvSpPr txBox="1">
            <a:spLocks/>
          </p:cNvSpPr>
          <p:nvPr/>
        </p:nvSpPr>
        <p:spPr>
          <a:xfrm>
            <a:off x="7279539" y="1717962"/>
            <a:ext cx="3855186" cy="359698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Clr>
                <a:srgbClr val="996017"/>
              </a:buClr>
              <a:buNone/>
            </a:pPr>
            <a:r>
              <a:rPr lang="en-US" sz="1800" dirty="0">
                <a:solidFill>
                  <a:srgbClr val="63666A"/>
                </a:solidFill>
                <a:ea typeface="Cambria" panose="02040503050406030204" pitchFamily="18" charset="0"/>
              </a:rPr>
              <a:t>Coral reefs occur in less than</a:t>
            </a:r>
            <a:br>
              <a:rPr lang="en-US" sz="1800" dirty="0">
                <a:solidFill>
                  <a:srgbClr val="63666A"/>
                </a:solidFill>
                <a:ea typeface="Cambria" panose="02040503050406030204" pitchFamily="18" charset="0"/>
              </a:rPr>
            </a:br>
            <a:r>
              <a:rPr lang="en-US" sz="1800" dirty="0">
                <a:solidFill>
                  <a:srgbClr val="63666A"/>
                </a:solidFill>
                <a:ea typeface="Cambria" panose="02040503050406030204" pitchFamily="18" charset="0"/>
              </a:rPr>
              <a:t>1% of the Earth’s oceans, but</a:t>
            </a:r>
            <a:br>
              <a:rPr lang="en-US" sz="1800" dirty="0">
                <a:solidFill>
                  <a:srgbClr val="63666A"/>
                </a:solidFill>
                <a:ea typeface="Cambria" panose="02040503050406030204" pitchFamily="18" charset="0"/>
              </a:rPr>
            </a:br>
            <a:r>
              <a:rPr lang="en-US" sz="1800" dirty="0">
                <a:solidFill>
                  <a:srgbClr val="63666A"/>
                </a:solidFill>
                <a:ea typeface="Cambria" panose="02040503050406030204" pitchFamily="18" charset="0"/>
              </a:rPr>
              <a:t>they contain over 25% of all</a:t>
            </a:r>
            <a:br>
              <a:rPr lang="en-US" sz="1800" dirty="0">
                <a:solidFill>
                  <a:srgbClr val="63666A"/>
                </a:solidFill>
                <a:ea typeface="Cambria" panose="02040503050406030204" pitchFamily="18" charset="0"/>
              </a:rPr>
            </a:br>
            <a:r>
              <a:rPr lang="en-US" sz="1800" dirty="0">
                <a:solidFill>
                  <a:srgbClr val="63666A"/>
                </a:solidFill>
                <a:ea typeface="Cambria" panose="02040503050406030204" pitchFamily="18" charset="0"/>
              </a:rPr>
              <a:t>marine species.</a:t>
            </a:r>
          </a:p>
          <a:p>
            <a:pPr marL="0" indent="0">
              <a:lnSpc>
                <a:spcPct val="100000"/>
              </a:lnSpc>
              <a:spcBef>
                <a:spcPts val="1500"/>
              </a:spcBef>
              <a:buClr>
                <a:srgbClr val="996017"/>
              </a:buClr>
              <a:buNone/>
            </a:pPr>
            <a:r>
              <a:rPr lang="en-US" sz="1800" dirty="0">
                <a:solidFill>
                  <a:srgbClr val="63666A"/>
                </a:solidFill>
                <a:ea typeface="Cambria" panose="02040503050406030204" pitchFamily="18" charset="0"/>
              </a:rPr>
              <a:t>We are going to find out about the 8</a:t>
            </a:r>
            <a:r>
              <a:rPr lang="en-US" sz="1800" baseline="30000" dirty="0">
                <a:solidFill>
                  <a:srgbClr val="63666A"/>
                </a:solidFill>
                <a:ea typeface="Cambria" panose="02040503050406030204" pitchFamily="18" charset="0"/>
              </a:rPr>
              <a:t>th</a:t>
            </a:r>
            <a:r>
              <a:rPr lang="en-US" sz="1800" dirty="0">
                <a:solidFill>
                  <a:srgbClr val="63666A"/>
                </a:solidFill>
                <a:ea typeface="Cambria" panose="02040503050406030204" pitchFamily="18" charset="0"/>
              </a:rPr>
              <a:t> largest coral reef in the world, which is located in the Maldives.</a:t>
            </a:r>
          </a:p>
          <a:p>
            <a:pPr marL="0" indent="0">
              <a:lnSpc>
                <a:spcPct val="100000"/>
              </a:lnSpc>
              <a:spcBef>
                <a:spcPts val="1500"/>
              </a:spcBef>
              <a:buClr>
                <a:srgbClr val="996017"/>
              </a:buClr>
              <a:buNone/>
            </a:pPr>
            <a:r>
              <a:rPr lang="en-US" sz="1800" dirty="0">
                <a:solidFill>
                  <a:srgbClr val="63666A"/>
                </a:solidFill>
                <a:ea typeface="Cambria" panose="02040503050406030204" pitchFamily="18" charset="0"/>
              </a:rPr>
              <a:t>The Maldives are a group of 1,192 coral islands found in the</a:t>
            </a:r>
            <a:br>
              <a:rPr lang="en-US" sz="1800" dirty="0">
                <a:solidFill>
                  <a:srgbClr val="63666A"/>
                </a:solidFill>
                <a:ea typeface="Cambria" panose="02040503050406030204" pitchFamily="18" charset="0"/>
              </a:rPr>
            </a:br>
            <a:r>
              <a:rPr lang="en-US" sz="1800" dirty="0">
                <a:solidFill>
                  <a:srgbClr val="63666A"/>
                </a:solidFill>
                <a:ea typeface="Cambria" panose="02040503050406030204" pitchFamily="18" charset="0"/>
              </a:rPr>
              <a:t>Indian Ocean.</a:t>
            </a:r>
          </a:p>
        </p:txBody>
      </p:sp>
      <p:pic>
        <p:nvPicPr>
          <p:cNvPr id="9" name="Picture 8" descr="Map&#10;&#10;Description automatically generated">
            <a:extLst>
              <a:ext uri="{FF2B5EF4-FFF2-40B4-BE49-F238E27FC236}">
                <a16:creationId xmlns:a16="http://schemas.microsoft.com/office/drawing/2014/main" id="{80622683-E9CC-0846-8CD7-1B38D1CA24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0212" y="459058"/>
            <a:ext cx="5938176" cy="5938176"/>
          </a:xfrm>
          <a:prstGeom prst="rect">
            <a:avLst/>
          </a:prstGeom>
        </p:spPr>
      </p:pic>
    </p:spTree>
    <p:extLst>
      <p:ext uri="{BB962C8B-B14F-4D97-AF65-F5344CB8AC3E}">
        <p14:creationId xmlns:p14="http://schemas.microsoft.com/office/powerpoint/2010/main" val="2988155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42BC4956-BB9C-C647-9DEA-4773A440E52F}"/>
              </a:ext>
            </a:extLst>
          </p:cNvPr>
          <p:cNvSpPr txBox="1">
            <a:spLocks/>
          </p:cNvSpPr>
          <p:nvPr/>
        </p:nvSpPr>
        <p:spPr>
          <a:xfrm>
            <a:off x="6822841" y="1904633"/>
            <a:ext cx="4507515" cy="408875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Clr>
                <a:srgbClr val="996017"/>
              </a:buClr>
              <a:buNone/>
            </a:pPr>
            <a:r>
              <a:rPr lang="en-US" sz="1800" dirty="0">
                <a:solidFill>
                  <a:srgbClr val="63666A"/>
                </a:solidFill>
              </a:rPr>
              <a:t>Today we’re going to look at coral</a:t>
            </a:r>
            <a:br>
              <a:rPr lang="en-US" sz="1800" dirty="0">
                <a:solidFill>
                  <a:srgbClr val="63666A"/>
                </a:solidFill>
              </a:rPr>
            </a:br>
            <a:r>
              <a:rPr lang="en-US" sz="1800" dirty="0">
                <a:solidFill>
                  <a:srgbClr val="63666A"/>
                </a:solidFill>
              </a:rPr>
              <a:t>and coral reefs in more detail.</a:t>
            </a:r>
          </a:p>
          <a:p>
            <a:pPr marL="0" indent="0">
              <a:lnSpc>
                <a:spcPct val="100000"/>
              </a:lnSpc>
              <a:spcBef>
                <a:spcPts val="600"/>
              </a:spcBef>
              <a:buClr>
                <a:srgbClr val="996017"/>
              </a:buClr>
              <a:buNone/>
            </a:pPr>
            <a:r>
              <a:rPr lang="en-US" sz="1800" b="1" dirty="0">
                <a:solidFill>
                  <a:srgbClr val="63666A"/>
                </a:solidFill>
              </a:rPr>
              <a:t>We are going to find out:</a:t>
            </a:r>
          </a:p>
          <a:p>
            <a:pPr>
              <a:lnSpc>
                <a:spcPct val="100000"/>
              </a:lnSpc>
              <a:spcBef>
                <a:spcPts val="600"/>
              </a:spcBef>
              <a:buClr>
                <a:srgbClr val="996017"/>
              </a:buClr>
            </a:pPr>
            <a:r>
              <a:rPr lang="en-US" sz="1800" dirty="0">
                <a:solidFill>
                  <a:srgbClr val="63666A"/>
                </a:solidFill>
              </a:rPr>
              <a:t>What coral and coral reefs are.</a:t>
            </a:r>
          </a:p>
          <a:p>
            <a:pPr>
              <a:lnSpc>
                <a:spcPct val="100000"/>
              </a:lnSpc>
              <a:spcBef>
                <a:spcPts val="600"/>
              </a:spcBef>
              <a:buClr>
                <a:srgbClr val="996017"/>
              </a:buClr>
            </a:pPr>
            <a:r>
              <a:rPr lang="en-US" sz="1800" dirty="0">
                <a:solidFill>
                  <a:srgbClr val="63666A"/>
                </a:solidFill>
              </a:rPr>
              <a:t>How they are built.</a:t>
            </a:r>
          </a:p>
          <a:p>
            <a:pPr>
              <a:lnSpc>
                <a:spcPct val="100000"/>
              </a:lnSpc>
              <a:spcBef>
                <a:spcPts val="600"/>
              </a:spcBef>
              <a:buClr>
                <a:srgbClr val="996017"/>
              </a:buClr>
            </a:pPr>
            <a:r>
              <a:rPr lang="en-US" sz="1800" dirty="0">
                <a:solidFill>
                  <a:srgbClr val="63666A"/>
                </a:solidFill>
              </a:rPr>
              <a:t>Where they are found.</a:t>
            </a:r>
          </a:p>
          <a:p>
            <a:pPr>
              <a:lnSpc>
                <a:spcPct val="100000"/>
              </a:lnSpc>
              <a:spcBef>
                <a:spcPts val="600"/>
              </a:spcBef>
              <a:buClr>
                <a:srgbClr val="996017"/>
              </a:buClr>
            </a:pPr>
            <a:r>
              <a:rPr lang="en-US" sz="1800" dirty="0">
                <a:solidFill>
                  <a:srgbClr val="63666A"/>
                </a:solidFill>
              </a:rPr>
              <a:t>Who lives on them and why they </a:t>
            </a:r>
            <a:br>
              <a:rPr lang="en-US" sz="1800" dirty="0">
                <a:solidFill>
                  <a:srgbClr val="63666A"/>
                </a:solidFill>
              </a:rPr>
            </a:br>
            <a:r>
              <a:rPr lang="en-US" sz="1800" dirty="0">
                <a:solidFill>
                  <a:srgbClr val="63666A"/>
                </a:solidFill>
              </a:rPr>
              <a:t>are known as the ‘rainforest of the sea’.</a:t>
            </a:r>
          </a:p>
          <a:p>
            <a:pPr>
              <a:lnSpc>
                <a:spcPct val="100000"/>
              </a:lnSpc>
              <a:spcBef>
                <a:spcPts val="600"/>
              </a:spcBef>
              <a:buClr>
                <a:srgbClr val="996017"/>
              </a:buClr>
            </a:pPr>
            <a:r>
              <a:rPr lang="en-US" sz="1800" dirty="0">
                <a:solidFill>
                  <a:srgbClr val="63666A"/>
                </a:solidFill>
              </a:rPr>
              <a:t>Why they are so important. </a:t>
            </a:r>
          </a:p>
          <a:p>
            <a:pPr>
              <a:lnSpc>
                <a:spcPct val="100000"/>
              </a:lnSpc>
              <a:spcBef>
                <a:spcPts val="600"/>
              </a:spcBef>
              <a:buClr>
                <a:srgbClr val="996017"/>
              </a:buClr>
            </a:pPr>
            <a:r>
              <a:rPr lang="en-US" sz="1800" dirty="0">
                <a:solidFill>
                  <a:srgbClr val="63666A"/>
                </a:solidFill>
              </a:rPr>
              <a:t>The threats they are currently facing.</a:t>
            </a:r>
          </a:p>
          <a:p>
            <a:pPr>
              <a:lnSpc>
                <a:spcPct val="100000"/>
              </a:lnSpc>
              <a:spcBef>
                <a:spcPts val="600"/>
              </a:spcBef>
              <a:buClr>
                <a:srgbClr val="996017"/>
              </a:buClr>
            </a:pPr>
            <a:r>
              <a:rPr lang="en-US" sz="1800" dirty="0">
                <a:solidFill>
                  <a:srgbClr val="63666A"/>
                </a:solidFill>
              </a:rPr>
              <a:t>And how we can help.</a:t>
            </a:r>
            <a:endParaRPr lang="en-US" sz="1800" dirty="0">
              <a:solidFill>
                <a:schemeClr val="tx1">
                  <a:lumMod val="85000"/>
                  <a:lumOff val="15000"/>
                </a:schemeClr>
              </a:solidFill>
              <a:cs typeface="Calibri"/>
            </a:endParaRPr>
          </a:p>
        </p:txBody>
      </p:sp>
      <p:pic>
        <p:nvPicPr>
          <p:cNvPr id="3" name="Picture 2" descr="A picture containing rock, nature, reef, ocean floor&#10;&#10;Description automatically generated">
            <a:extLst>
              <a:ext uri="{FF2B5EF4-FFF2-40B4-BE49-F238E27FC236}">
                <a16:creationId xmlns:a16="http://schemas.microsoft.com/office/drawing/2014/main" id="{EE2A5CE3-2FD5-C547-AD7A-87E6E3822B4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0" y="1844675"/>
            <a:ext cx="5040314" cy="3852863"/>
          </a:xfrm>
          <a:prstGeom prst="rect">
            <a:avLst/>
          </a:prstGeom>
        </p:spPr>
      </p:pic>
      <p:sp>
        <p:nvSpPr>
          <p:cNvPr id="11" name="TextBox 10">
            <a:extLst>
              <a:ext uri="{FF2B5EF4-FFF2-40B4-BE49-F238E27FC236}">
                <a16:creationId xmlns:a16="http://schemas.microsoft.com/office/drawing/2014/main" id="{DC97A220-E34A-4F43-BABE-6C30B13CB1F0}"/>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Coral Reef Ecology</a:t>
            </a:r>
          </a:p>
        </p:txBody>
      </p:sp>
    </p:spTree>
    <p:extLst>
      <p:ext uri="{BB962C8B-B14F-4D97-AF65-F5344CB8AC3E}">
        <p14:creationId xmlns:p14="http://schemas.microsoft.com/office/powerpoint/2010/main" val="31768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ndoor, close&#10;&#10;Description automatically generated">
            <a:extLst>
              <a:ext uri="{FF2B5EF4-FFF2-40B4-BE49-F238E27FC236}">
                <a16:creationId xmlns:a16="http://schemas.microsoft.com/office/drawing/2014/main" id="{312F8853-6EE1-C94D-858C-E1A2BF43310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00150" y="1844676"/>
            <a:ext cx="5040313" cy="3852862"/>
          </a:xfrm>
          <a:prstGeom prst="rect">
            <a:avLst/>
          </a:prstGeom>
        </p:spPr>
      </p:pic>
      <p:sp>
        <p:nvSpPr>
          <p:cNvPr id="5" name="Subtitle 2">
            <a:extLst>
              <a:ext uri="{FF2B5EF4-FFF2-40B4-BE49-F238E27FC236}">
                <a16:creationId xmlns:a16="http://schemas.microsoft.com/office/drawing/2014/main" id="{42BC4956-BB9C-C647-9DEA-4773A440E52F}"/>
              </a:ext>
            </a:extLst>
          </p:cNvPr>
          <p:cNvSpPr txBox="1">
            <a:spLocks/>
          </p:cNvSpPr>
          <p:nvPr/>
        </p:nvSpPr>
        <p:spPr>
          <a:xfrm>
            <a:off x="7017249" y="2055858"/>
            <a:ext cx="4634513" cy="34854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996017"/>
              </a:buClr>
            </a:pPr>
            <a:r>
              <a:rPr lang="en-US" sz="1900" dirty="0">
                <a:solidFill>
                  <a:srgbClr val="63666A"/>
                </a:solidFill>
                <a:cs typeface="Calibri"/>
              </a:rPr>
              <a:t>What is a coral?</a:t>
            </a:r>
          </a:p>
          <a:p>
            <a:pPr>
              <a:lnSpc>
                <a:spcPct val="100000"/>
              </a:lnSpc>
              <a:spcBef>
                <a:spcPts val="1500"/>
              </a:spcBef>
              <a:buClr>
                <a:srgbClr val="996017"/>
              </a:buClr>
            </a:pPr>
            <a:r>
              <a:rPr lang="en-US" sz="1900" dirty="0">
                <a:solidFill>
                  <a:srgbClr val="63666A"/>
                </a:solidFill>
                <a:cs typeface="Calibri"/>
              </a:rPr>
              <a:t>Do you think it is a plant, animal</a:t>
            </a:r>
            <a:br>
              <a:rPr lang="en-US" sz="1900" dirty="0">
                <a:solidFill>
                  <a:srgbClr val="63666A"/>
                </a:solidFill>
                <a:cs typeface="Calibri"/>
              </a:rPr>
            </a:br>
            <a:r>
              <a:rPr lang="en-US" sz="1900" dirty="0">
                <a:solidFill>
                  <a:srgbClr val="63666A"/>
                </a:solidFill>
                <a:cs typeface="Calibri"/>
              </a:rPr>
              <a:t>or a rock? </a:t>
            </a:r>
          </a:p>
          <a:p>
            <a:pPr>
              <a:lnSpc>
                <a:spcPct val="100000"/>
              </a:lnSpc>
              <a:spcBef>
                <a:spcPts val="1500"/>
              </a:spcBef>
              <a:buClr>
                <a:srgbClr val="996017"/>
              </a:buClr>
            </a:pPr>
            <a:r>
              <a:rPr lang="en-US" sz="1900" dirty="0">
                <a:solidFill>
                  <a:srgbClr val="63666A"/>
                </a:solidFill>
                <a:cs typeface="Calibri"/>
              </a:rPr>
              <a:t>Discuss as a class and share</a:t>
            </a:r>
            <a:br>
              <a:rPr lang="en-US" sz="1900" dirty="0">
                <a:solidFill>
                  <a:srgbClr val="63666A"/>
                </a:solidFill>
                <a:cs typeface="Calibri"/>
              </a:rPr>
            </a:br>
            <a:r>
              <a:rPr lang="en-US" sz="1900" dirty="0">
                <a:solidFill>
                  <a:srgbClr val="63666A"/>
                </a:solidFill>
                <a:cs typeface="Calibri"/>
              </a:rPr>
              <a:t>your ideas.</a:t>
            </a:r>
          </a:p>
          <a:p>
            <a:pPr>
              <a:lnSpc>
                <a:spcPct val="100000"/>
              </a:lnSpc>
              <a:spcBef>
                <a:spcPts val="1500"/>
              </a:spcBef>
              <a:buClr>
                <a:srgbClr val="996017"/>
              </a:buClr>
            </a:pPr>
            <a:r>
              <a:rPr lang="en-US" sz="1900" dirty="0">
                <a:solidFill>
                  <a:srgbClr val="63666A"/>
                </a:solidFill>
                <a:cs typeface="Calibri"/>
              </a:rPr>
              <a:t>Was anyone correct?</a:t>
            </a:r>
          </a:p>
          <a:p>
            <a:pPr marL="0" indent="0">
              <a:lnSpc>
                <a:spcPct val="100000"/>
              </a:lnSpc>
              <a:spcBef>
                <a:spcPts val="1500"/>
              </a:spcBef>
              <a:buClr>
                <a:srgbClr val="996017"/>
              </a:buClr>
              <a:buNone/>
            </a:pPr>
            <a:r>
              <a:rPr lang="en-US" sz="1900" dirty="0">
                <a:solidFill>
                  <a:srgbClr val="63666A"/>
                </a:solidFill>
                <a:cs typeface="Calibri"/>
              </a:rPr>
              <a:t>A coral is…</a:t>
            </a:r>
          </a:p>
          <a:p>
            <a:pPr marL="0" indent="0">
              <a:lnSpc>
                <a:spcPct val="100000"/>
              </a:lnSpc>
              <a:spcBef>
                <a:spcPts val="1500"/>
              </a:spcBef>
              <a:buClr>
                <a:srgbClr val="996017"/>
              </a:buClr>
              <a:buNone/>
            </a:pPr>
            <a:r>
              <a:rPr lang="en-US" sz="2500" b="1" dirty="0">
                <a:solidFill>
                  <a:srgbClr val="63666A"/>
                </a:solidFill>
                <a:cs typeface="Calibri"/>
              </a:rPr>
              <a:t>…an animal!</a:t>
            </a:r>
          </a:p>
        </p:txBody>
      </p:sp>
      <p:sp>
        <p:nvSpPr>
          <p:cNvPr id="11" name="TextBox 10">
            <a:extLst>
              <a:ext uri="{FF2B5EF4-FFF2-40B4-BE49-F238E27FC236}">
                <a16:creationId xmlns:a16="http://schemas.microsoft.com/office/drawing/2014/main" id="{DC97A220-E34A-4F43-BABE-6C30B13CB1F0}"/>
              </a:ext>
            </a:extLst>
          </p:cNvPr>
          <p:cNvSpPr txBox="1"/>
          <p:nvPr/>
        </p:nvSpPr>
        <p:spPr>
          <a:xfrm>
            <a:off x="0" y="864612"/>
            <a:ext cx="12192000" cy="553998"/>
          </a:xfrm>
          <a:prstGeom prst="rect">
            <a:avLst/>
          </a:prstGeom>
          <a:noFill/>
        </p:spPr>
        <p:txBody>
          <a:bodyPr wrap="square" rtlCol="0">
            <a:spAutoFit/>
          </a:bodyPr>
          <a:lstStyle/>
          <a:p>
            <a:pPr algn="ctr"/>
            <a:r>
              <a:rPr lang="en-US" sz="3000" b="1" dirty="0">
                <a:solidFill>
                  <a:srgbClr val="996017"/>
                </a:solidFill>
                <a:latin typeface="Arial" panose="020B0604020202020204" pitchFamily="34" charset="0"/>
                <a:cs typeface="Arial" panose="020B0604020202020204" pitchFamily="34" charset="0"/>
              </a:rPr>
              <a:t>Class discussion</a:t>
            </a:r>
          </a:p>
        </p:txBody>
      </p:sp>
    </p:spTree>
    <p:extLst>
      <p:ext uri="{BB962C8B-B14F-4D97-AF65-F5344CB8AC3E}">
        <p14:creationId xmlns:p14="http://schemas.microsoft.com/office/powerpoint/2010/main" val="504716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B4C86D8F4350B438F473AE5C5430083" ma:contentTypeVersion="13" ma:contentTypeDescription="Create a new document." ma:contentTypeScope="" ma:versionID="e31c2c198590ed7b24f8a2290e89f281">
  <xsd:schema xmlns:xsd="http://www.w3.org/2001/XMLSchema" xmlns:xs="http://www.w3.org/2001/XMLSchema" xmlns:p="http://schemas.microsoft.com/office/2006/metadata/properties" xmlns:ns2="cd9395e4-72cd-4d72-a60e-8ad2925c2b28" xmlns:ns3="031c86a4-3099-4f5a-8885-357283e48888" targetNamespace="http://schemas.microsoft.com/office/2006/metadata/properties" ma:root="true" ma:fieldsID="2feb8681dcd4ac21a391f956e06654d0" ns2:_="" ns3:_="">
    <xsd:import namespace="cd9395e4-72cd-4d72-a60e-8ad2925c2b28"/>
    <xsd:import namespace="031c86a4-3099-4f5a-8885-357283e4888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9395e4-72cd-4d72-a60e-8ad2925c2b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31c86a4-3099-4f5a-8885-357283e48888"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CE8521-A902-4C27-A290-E5D4533B520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486FCF2-7E90-4D84-863A-2C41127128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9395e4-72cd-4d72-a60e-8ad2925c2b28"/>
    <ds:schemaRef ds:uri="031c86a4-3099-4f5a-8885-357283e488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7160BA4-5725-4907-A9F4-314002316E3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20629</TotalTime>
  <Words>4192</Words>
  <Application>Microsoft Office PowerPoint</Application>
  <PresentationFormat>Widescreen</PresentationFormat>
  <Paragraphs>426</Paragraphs>
  <Slides>55</Slides>
  <Notes>55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55</vt:i4>
      </vt:variant>
    </vt:vector>
  </HeadingPairs>
  <TitlesOfParts>
    <vt:vector size="59" baseType="lpstr">
      <vt:lpstr>Arial</vt:lpstr>
      <vt:lpstr>Arial Narrow</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Cecilia Weiss</cp:lastModifiedBy>
  <cp:revision>1230</cp:revision>
  <dcterms:created xsi:type="dcterms:W3CDTF">2021-01-25T16:36:47Z</dcterms:created>
  <dcterms:modified xsi:type="dcterms:W3CDTF">2023-02-09T17:23:14Z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0x0101004B4C86D8F4350B438F473AE5C5430083</vt:lpwstr>
  </property>
</Properties>
</file>