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79" r:id="rId2"/>
    <p:sldId id="321" r:id="rId3"/>
    <p:sldId id="367" r:id="rId4"/>
    <p:sldId id="387" r:id="rId5"/>
    <p:sldId id="384" r:id="rId6"/>
    <p:sldId id="388" r:id="rId7"/>
    <p:sldId id="389" r:id="rId8"/>
    <p:sldId id="398" r:id="rId9"/>
    <p:sldId id="399" r:id="rId10"/>
    <p:sldId id="391" r:id="rId11"/>
    <p:sldId id="392" r:id="rId12"/>
    <p:sldId id="385" r:id="rId13"/>
    <p:sldId id="393" r:id="rId14"/>
    <p:sldId id="381" r:id="rId15"/>
    <p:sldId id="394" r:id="rId16"/>
    <p:sldId id="386" r:id="rId17"/>
    <p:sldId id="382" r:id="rId18"/>
    <p:sldId id="283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DBCF0D8C-1ADE-4F5D-B8A0-494C3A6BC2EC}">
          <p14:sldIdLst>
            <p14:sldId id="279"/>
            <p14:sldId id="321"/>
            <p14:sldId id="367"/>
            <p14:sldId id="387"/>
            <p14:sldId id="384"/>
            <p14:sldId id="388"/>
            <p14:sldId id="389"/>
            <p14:sldId id="398"/>
            <p14:sldId id="399"/>
            <p14:sldId id="391"/>
            <p14:sldId id="392"/>
            <p14:sldId id="385"/>
            <p14:sldId id="393"/>
            <p14:sldId id="381"/>
            <p14:sldId id="394"/>
            <p14:sldId id="386"/>
            <p14:sldId id="382"/>
            <p14:sldId id="283"/>
          </p14:sldIdLst>
        </p14:section>
      </p14:sectionLst>
    </p:ext>
    <p:ext uri="{EFAFB233-063F-42B5-8137-9DF3F51BA10A}">
      <p15:sldGuideLst xmlns:p15="http://schemas.microsoft.com/office/powerpoint/2012/main">
        <p15:guide id="11" pos="801" userDrawn="1">
          <p15:clr>
            <a:srgbClr val="A4A3A4"/>
          </p15:clr>
        </p15:guide>
        <p15:guide id="15" pos="2320" userDrawn="1">
          <p15:clr>
            <a:srgbClr val="A4A3A4"/>
          </p15:clr>
        </p15:guide>
        <p15:guide id="16" pos="3840" userDrawn="1">
          <p15:clr>
            <a:srgbClr val="A4A3A4"/>
          </p15:clr>
        </p15:guide>
        <p15:guide id="19" pos="6425" userDrawn="1">
          <p15:clr>
            <a:srgbClr val="A4A3A4"/>
          </p15:clr>
        </p15:guide>
        <p15:guide id="20" pos="1028" userDrawn="1">
          <p15:clr>
            <a:srgbClr val="A4A3A4"/>
          </p15:clr>
        </p15:guide>
        <p15:guide id="21" pos="6652" userDrawn="1">
          <p15:clr>
            <a:srgbClr val="A4A3A4"/>
          </p15:clr>
        </p15:guide>
        <p15:guide id="22" orient="horz" pos="3612" userDrawn="1">
          <p15:clr>
            <a:srgbClr val="A4A3A4"/>
          </p15:clr>
        </p15:guide>
        <p15:guide id="23" orient="horz" pos="709" userDrawn="1">
          <p15:clr>
            <a:srgbClr val="A4A3A4"/>
          </p15:clr>
        </p15:guide>
        <p15:guide id="24" orient="horz" pos="3906" userDrawn="1">
          <p15:clr>
            <a:srgbClr val="A4A3A4"/>
          </p15:clr>
        </p15:guide>
        <p15:guide id="25" orient="horz" pos="2772" userDrawn="1">
          <p15:clr>
            <a:srgbClr val="A4A3A4"/>
          </p15:clr>
        </p15:guide>
        <p15:guide id="26" orient="horz" pos="2115" userDrawn="1">
          <p15:clr>
            <a:srgbClr val="A4A3A4"/>
          </p15:clr>
        </p15:guide>
        <p15:guide id="27" pos="6879" userDrawn="1">
          <p15:clr>
            <a:srgbClr val="A4A3A4"/>
          </p15:clr>
        </p15:guide>
        <p15:guide id="29" pos="574" userDrawn="1">
          <p15:clr>
            <a:srgbClr val="A4A3A4"/>
          </p15:clr>
        </p15:guide>
        <p15:guide id="30" pos="4180" userDrawn="1">
          <p15:clr>
            <a:srgbClr val="A4A3A4"/>
          </p15:clr>
        </p15:guide>
        <p15:guide id="31" pos="447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2525"/>
    <a:srgbClr val="951B81"/>
    <a:srgbClr val="EB8B2D"/>
    <a:srgbClr val="FF0036"/>
    <a:srgbClr val="FF4F35"/>
    <a:srgbClr val="39AB47"/>
    <a:srgbClr val="B6191F"/>
    <a:srgbClr val="286AA6"/>
    <a:srgbClr val="286AA7"/>
    <a:srgbClr val="27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604" autoAdjust="0"/>
    <p:restoredTop sz="95296"/>
  </p:normalViewPr>
  <p:slideViewPr>
    <p:cSldViewPr snapToGrid="0" snapToObjects="1">
      <p:cViewPr varScale="1">
        <p:scale>
          <a:sx n="82" d="100"/>
          <a:sy n="82" d="100"/>
        </p:scale>
        <p:origin x="389" y="72"/>
      </p:cViewPr>
      <p:guideLst>
        <p:guide pos="801"/>
        <p:guide pos="2320"/>
        <p:guide pos="3840"/>
        <p:guide pos="6425"/>
        <p:guide pos="1028"/>
        <p:guide pos="6652"/>
        <p:guide orient="horz" pos="3612"/>
        <p:guide orient="horz" pos="709"/>
        <p:guide orient="horz" pos="3906"/>
        <p:guide orient="horz" pos="2772"/>
        <p:guide orient="horz" pos="2115"/>
        <p:guide pos="6879"/>
        <p:guide pos="574"/>
        <p:guide pos="4180"/>
        <p:guide pos="4475"/>
      </p:guideLst>
    </p:cSldViewPr>
  </p:slideViewPr>
  <p:outlineViewPr>
    <p:cViewPr>
      <p:scale>
        <a:sx n="60" d="100"/>
        <a:sy n="6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 showGuides="1">
      <p:cViewPr varScale="1">
        <p:scale>
          <a:sx n="72" d="100"/>
          <a:sy n="72" d="100"/>
        </p:scale>
        <p:origin x="1808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7D4D1F8-B38F-DB48-93E6-99E4BA1CAB8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55710F-11A7-F44D-928D-87420087B82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DD6AEC-5591-1245-8800-A10A29F34680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5BC7CD-5823-D44E-A8C3-8B35866327A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2BFEAC-1F86-4740-8423-109D564EAF9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F682D-EA4A-3A40-9E0D-A6FC3BDEA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8178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499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5778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7546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0037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4159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5185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3116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7262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5988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8811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2358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8674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9343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1161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7D66E32-0E77-ED4D-88A9-6EF09981E287}"/>
              </a:ext>
            </a:extLst>
          </p:cNvPr>
          <p:cNvSpPr/>
          <p:nvPr userDrawn="1"/>
        </p:nvSpPr>
        <p:spPr>
          <a:xfrm>
            <a:off x="1065" y="0"/>
            <a:ext cx="12192000" cy="68580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91841E0-D35A-D546-9084-51E4493639E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8E1AADF9-DB96-004D-BCE3-EFA2C2EF20F6}"/>
              </a:ext>
            </a:extLst>
          </p:cNvPr>
          <p:cNvSpPr txBox="1">
            <a:spLocks/>
          </p:cNvSpPr>
          <p:nvPr/>
        </p:nvSpPr>
        <p:spPr>
          <a:xfrm>
            <a:off x="8154649" y="6022650"/>
            <a:ext cx="3833345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Science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59B33951-7680-B940-9B24-00693AC05D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12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F4604E0-BCBD-0C4B-B489-777D7FA8776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C1F4F41C-04DA-ED48-97A1-8D2649223323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D0EDED7-F825-464E-96E6-823B128BC070}"/>
              </a:ext>
            </a:extLst>
          </p:cNvPr>
          <p:cNvSpPr txBox="1">
            <a:spLocks/>
          </p:cNvSpPr>
          <p:nvPr/>
        </p:nvSpPr>
        <p:spPr>
          <a:xfrm>
            <a:off x="-2" y="429237"/>
            <a:ext cx="12192002" cy="1238801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Earth and Space</a:t>
            </a:r>
          </a:p>
          <a:p>
            <a:pPr algn="ctr">
              <a:lnSpc>
                <a:spcPct val="100000"/>
              </a:lnSpc>
              <a:spcBef>
                <a:spcPts val="300"/>
              </a:spcBef>
            </a:pPr>
            <a:r>
              <a:rPr lang="en-GB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Lesson 3: Shadows</a:t>
            </a:r>
            <a:endParaRPr lang="en-US" sz="3200" b="1" dirty="0">
              <a:solidFill>
                <a:schemeClr val="bg1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2AEBF36-D471-784F-8969-DFB5B3816A64}"/>
              </a:ext>
            </a:extLst>
          </p:cNvPr>
          <p:cNvSpPr/>
          <p:nvPr/>
        </p:nvSpPr>
        <p:spPr>
          <a:xfrm>
            <a:off x="0" y="1839533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98AE6B-A678-6F42-875B-2A40FECF618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887" t="322" r="28827" b="67552"/>
          <a:stretch/>
        </p:blipFill>
        <p:spPr>
          <a:xfrm>
            <a:off x="0" y="1957040"/>
            <a:ext cx="6024563" cy="355593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0457481-2839-D044-92A7-F4C43D243EC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486" b="16486"/>
          <a:stretch/>
        </p:blipFill>
        <p:spPr>
          <a:xfrm>
            <a:off x="6152448" y="1957040"/>
            <a:ext cx="6039553" cy="3555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2783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FEA9CD2-0B28-FB49-AA2E-C792D15C5D59}"/>
              </a:ext>
            </a:extLst>
          </p:cNvPr>
          <p:cNvSpPr txBox="1"/>
          <p:nvPr/>
        </p:nvSpPr>
        <p:spPr>
          <a:xfrm>
            <a:off x="2056481" y="3705149"/>
            <a:ext cx="869449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Mercury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024F3A-94D5-A34F-86BF-523066447D60}"/>
              </a:ext>
            </a:extLst>
          </p:cNvPr>
          <p:cNvSpPr txBox="1"/>
          <p:nvPr/>
        </p:nvSpPr>
        <p:spPr>
          <a:xfrm>
            <a:off x="5735722" y="2671274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Venus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B432A97-F49F-8648-805D-23AA91F07A3E}"/>
              </a:ext>
            </a:extLst>
          </p:cNvPr>
          <p:cNvSpPr txBox="1"/>
          <p:nvPr/>
        </p:nvSpPr>
        <p:spPr>
          <a:xfrm>
            <a:off x="2578946" y="4381046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Earth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CFAB45B-48E8-2148-8F3A-ACBC0A836EC2}"/>
              </a:ext>
            </a:extLst>
          </p:cNvPr>
          <p:cNvSpPr txBox="1"/>
          <p:nvPr/>
        </p:nvSpPr>
        <p:spPr>
          <a:xfrm>
            <a:off x="6063916" y="1869070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CF42772-0E53-3A4D-8C44-415C78E44A39}"/>
              </a:ext>
            </a:extLst>
          </p:cNvPr>
          <p:cNvSpPr txBox="1"/>
          <p:nvPr/>
        </p:nvSpPr>
        <p:spPr>
          <a:xfrm>
            <a:off x="5465428" y="4368115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Jupiter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C1720B7-F619-C647-BC72-D5AC943CEA46}"/>
              </a:ext>
            </a:extLst>
          </p:cNvPr>
          <p:cNvSpPr txBox="1"/>
          <p:nvPr/>
        </p:nvSpPr>
        <p:spPr>
          <a:xfrm>
            <a:off x="1404895" y="3029351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Saturn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A19F0DD-ED07-EA41-A6DD-CE77FFFA50D7}"/>
              </a:ext>
            </a:extLst>
          </p:cNvPr>
          <p:cNvSpPr txBox="1"/>
          <p:nvPr/>
        </p:nvSpPr>
        <p:spPr>
          <a:xfrm>
            <a:off x="2854088" y="2357940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Uranus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BF354D8-AB51-B24B-B7B3-BC8CC0918F1D}"/>
              </a:ext>
            </a:extLst>
          </p:cNvPr>
          <p:cNvSpPr txBox="1"/>
          <p:nvPr/>
        </p:nvSpPr>
        <p:spPr>
          <a:xfrm>
            <a:off x="5007957" y="2163512"/>
            <a:ext cx="807661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Neptune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8BB7FE9-8EED-664B-8DD1-D35D643B1544}"/>
              </a:ext>
            </a:extLst>
          </p:cNvPr>
          <p:cNvSpPr txBox="1"/>
          <p:nvPr/>
        </p:nvSpPr>
        <p:spPr>
          <a:xfrm>
            <a:off x="4078455" y="1874339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(Pluto)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E863A00-D3FD-0742-B68D-F466209D11A6}"/>
              </a:ext>
            </a:extLst>
          </p:cNvPr>
          <p:cNvSpPr txBox="1"/>
          <p:nvPr/>
        </p:nvSpPr>
        <p:spPr>
          <a:xfrm>
            <a:off x="0" y="761902"/>
            <a:ext cx="12192000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92D050"/>
                </a:solidFill>
                <a:latin typeface="Comic Sans MS" panose="030F0702030302020204" pitchFamily="66" charset="0"/>
              </a:rPr>
              <a:t>What do we need to make a shadow?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D044D2B-B121-8448-83E3-B20DA0D23D43}"/>
              </a:ext>
            </a:extLst>
          </p:cNvPr>
          <p:cNvSpPr/>
          <p:nvPr/>
        </p:nvSpPr>
        <p:spPr>
          <a:xfrm>
            <a:off x="911225" y="1533681"/>
            <a:ext cx="10369550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2200" dirty="0">
                <a:solidFill>
                  <a:srgbClr val="252525"/>
                </a:solidFill>
                <a:latin typeface="Comic Sans MS" panose="030F0702030302020204" pitchFamily="66" charset="0"/>
              </a:rPr>
              <a:t>We need light.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437D6594-6409-0F45-981B-F4B4D7B836C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708" r="28447" b="60620"/>
          <a:stretch/>
        </p:blipFill>
        <p:spPr>
          <a:xfrm>
            <a:off x="1271588" y="2413590"/>
            <a:ext cx="4632255" cy="330057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309C154-5076-3646-8837-9DECBA46ABE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04" r="3204"/>
          <a:stretch/>
        </p:blipFill>
        <p:spPr>
          <a:xfrm>
            <a:off x="6288158" y="2411148"/>
            <a:ext cx="4632255" cy="3300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467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FEA9CD2-0B28-FB49-AA2E-C792D15C5D59}"/>
              </a:ext>
            </a:extLst>
          </p:cNvPr>
          <p:cNvSpPr txBox="1"/>
          <p:nvPr/>
        </p:nvSpPr>
        <p:spPr>
          <a:xfrm>
            <a:off x="2056481" y="3705149"/>
            <a:ext cx="869449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Mercury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024F3A-94D5-A34F-86BF-523066447D60}"/>
              </a:ext>
            </a:extLst>
          </p:cNvPr>
          <p:cNvSpPr txBox="1"/>
          <p:nvPr/>
        </p:nvSpPr>
        <p:spPr>
          <a:xfrm>
            <a:off x="5735722" y="2671274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Venus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B432A97-F49F-8648-805D-23AA91F07A3E}"/>
              </a:ext>
            </a:extLst>
          </p:cNvPr>
          <p:cNvSpPr txBox="1"/>
          <p:nvPr/>
        </p:nvSpPr>
        <p:spPr>
          <a:xfrm>
            <a:off x="2578946" y="4381046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Earth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CF42772-0E53-3A4D-8C44-415C78E44A39}"/>
              </a:ext>
            </a:extLst>
          </p:cNvPr>
          <p:cNvSpPr txBox="1"/>
          <p:nvPr/>
        </p:nvSpPr>
        <p:spPr>
          <a:xfrm>
            <a:off x="5465428" y="4368115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Jupiter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C1720B7-F619-C647-BC72-D5AC943CEA46}"/>
              </a:ext>
            </a:extLst>
          </p:cNvPr>
          <p:cNvSpPr txBox="1"/>
          <p:nvPr/>
        </p:nvSpPr>
        <p:spPr>
          <a:xfrm>
            <a:off x="1404895" y="3029351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Saturn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A19F0DD-ED07-EA41-A6DD-CE77FFFA50D7}"/>
              </a:ext>
            </a:extLst>
          </p:cNvPr>
          <p:cNvSpPr txBox="1"/>
          <p:nvPr/>
        </p:nvSpPr>
        <p:spPr>
          <a:xfrm>
            <a:off x="2854088" y="2357940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Uranus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BF354D8-AB51-B24B-B7B3-BC8CC0918F1D}"/>
              </a:ext>
            </a:extLst>
          </p:cNvPr>
          <p:cNvSpPr txBox="1"/>
          <p:nvPr/>
        </p:nvSpPr>
        <p:spPr>
          <a:xfrm>
            <a:off x="5007957" y="2163512"/>
            <a:ext cx="807661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Neptune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8BB7FE9-8EED-664B-8DD1-D35D643B1544}"/>
              </a:ext>
            </a:extLst>
          </p:cNvPr>
          <p:cNvSpPr txBox="1"/>
          <p:nvPr/>
        </p:nvSpPr>
        <p:spPr>
          <a:xfrm>
            <a:off x="4078455" y="1874339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(Pluto)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33BB8A-0DA5-9C4C-B6A2-F8C9AE8F074A}"/>
              </a:ext>
            </a:extLst>
          </p:cNvPr>
          <p:cNvSpPr txBox="1"/>
          <p:nvPr/>
        </p:nvSpPr>
        <p:spPr>
          <a:xfrm>
            <a:off x="1271588" y="863225"/>
            <a:ext cx="576942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200" dirty="0">
                <a:solidFill>
                  <a:srgbClr val="252525"/>
                </a:solidFill>
                <a:latin typeface="Comic Sans MS" panose="030F0702030302020204" pitchFamily="66" charset="0"/>
              </a:rPr>
              <a:t>Then we need an object to block the light.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6040CB5-5226-6449-AA39-052A31B24956}"/>
              </a:ext>
            </a:extLst>
          </p:cNvPr>
          <p:cNvSpPr txBox="1"/>
          <p:nvPr/>
        </p:nvSpPr>
        <p:spPr>
          <a:xfrm>
            <a:off x="1631949" y="4790855"/>
            <a:ext cx="8928101" cy="1154162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</a:rPr>
              <a:t>Light plus an object to block the light make an area darker than the surrounding area.</a:t>
            </a:r>
          </a:p>
          <a:p>
            <a:pPr algn="ctr">
              <a:spcBef>
                <a:spcPts val="1800"/>
              </a:spcBef>
            </a:pPr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</a:rPr>
              <a:t>This area is the </a:t>
            </a:r>
            <a:r>
              <a:rPr lang="en-GB" sz="2000" dirty="0">
                <a:solidFill>
                  <a:schemeClr val="bg1"/>
                </a:solidFill>
                <a:latin typeface="Comic Sans MS" panose="030F0702030302020204" pitchFamily="66" charset="0"/>
              </a:rPr>
              <a:t>shadow.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</a:t>
            </a:r>
            <a:endParaRPr lang="en-GB" sz="2000" dirty="0">
              <a:ln w="28575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719FD0F-9258-084B-8481-B4042B50912D}"/>
              </a:ext>
            </a:extLst>
          </p:cNvPr>
          <p:cNvSpPr/>
          <p:nvPr/>
        </p:nvSpPr>
        <p:spPr>
          <a:xfrm>
            <a:off x="6552929" y="5503193"/>
            <a:ext cx="1491114" cy="492443"/>
          </a:xfrm>
          <a:prstGeom prst="rect">
            <a:avLst/>
          </a:prstGeom>
          <a:effectLst>
            <a:outerShdw blurRad="50800" dist="155575" dir="2400000" algn="tl" rotWithShape="0">
              <a:schemeClr val="tx1">
                <a:lumMod val="65000"/>
                <a:lumOff val="35000"/>
                <a:alpha val="62000"/>
              </a:schemeClr>
            </a:outerShdw>
          </a:effectLst>
        </p:spPr>
        <p:txBody>
          <a:bodyPr wrap="none">
            <a:spAutoFit/>
          </a:bodyPr>
          <a:lstStyle/>
          <a:p>
            <a:r>
              <a:rPr lang="en-GB" sz="2600" b="1" dirty="0">
                <a:solidFill>
                  <a:srgbClr val="252525"/>
                </a:solidFill>
                <a:latin typeface="Comic Sans MS" panose="030F0702030302020204" pitchFamily="66" charset="0"/>
              </a:rPr>
              <a:t>shadow. </a:t>
            </a:r>
            <a:endParaRPr lang="en-US" sz="2600" b="1" dirty="0">
              <a:solidFill>
                <a:srgbClr val="252525"/>
              </a:solidFill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4A04A5F3-8907-7742-89AC-DACA2FE3469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992" b="13992"/>
          <a:stretch/>
        </p:blipFill>
        <p:spPr>
          <a:xfrm>
            <a:off x="1271588" y="1502504"/>
            <a:ext cx="4632255" cy="293034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AB47F606-D8C9-5848-8D17-C45869A8446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540" r="5540"/>
          <a:stretch/>
        </p:blipFill>
        <p:spPr>
          <a:xfrm>
            <a:off x="6307154" y="1502504"/>
            <a:ext cx="4632255" cy="2930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070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0859F4A-4208-7947-B1A6-D3B5A5166CB7}"/>
              </a:ext>
            </a:extLst>
          </p:cNvPr>
          <p:cNvSpPr txBox="1"/>
          <p:nvPr/>
        </p:nvSpPr>
        <p:spPr>
          <a:xfrm>
            <a:off x="911225" y="761934"/>
            <a:ext cx="10369550" cy="16927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</a:rPr>
              <a:t>What is our biggest source of light?</a:t>
            </a:r>
          </a:p>
          <a:p>
            <a:pPr algn="ctr">
              <a:spcBef>
                <a:spcPts val="1200"/>
              </a:spcBef>
            </a:pPr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</a:rPr>
              <a:t>Well done! The sun is our biggest and brightest source of light.</a:t>
            </a:r>
          </a:p>
          <a:p>
            <a:pPr algn="ctr">
              <a:spcBef>
                <a:spcPts val="1200"/>
              </a:spcBef>
            </a:pPr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</a:rPr>
              <a:t>Who can remember what we should never do with the sun?</a:t>
            </a:r>
          </a:p>
          <a:p>
            <a:pPr algn="ctr">
              <a:spcBef>
                <a:spcPts val="1200"/>
              </a:spcBef>
            </a:pPr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</a:rPr>
              <a:t>Well done, we should never look directly into the sun.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0F57B3-7974-1E4D-80D2-01DEC31D0C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866" t="-185" r="21466" b="68165"/>
          <a:stretch/>
        </p:blipFill>
        <p:spPr>
          <a:xfrm>
            <a:off x="1631951" y="2859845"/>
            <a:ext cx="8928100" cy="2993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797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0859F4A-4208-7947-B1A6-D3B5A5166CB7}"/>
              </a:ext>
            </a:extLst>
          </p:cNvPr>
          <p:cNvSpPr txBox="1"/>
          <p:nvPr/>
        </p:nvSpPr>
        <p:spPr>
          <a:xfrm>
            <a:off x="0" y="929329"/>
            <a:ext cx="12192000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2100" dirty="0">
                <a:solidFill>
                  <a:srgbClr val="252525"/>
                </a:solidFill>
                <a:latin typeface="Comic Sans MS" panose="030F0702030302020204" pitchFamily="66" charset="0"/>
              </a:rPr>
              <a:t>What have you noticed about the movement of the sun in the sky during the day?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5E54475-9CEE-47C3-8BBA-701C1A89FE2D}"/>
              </a:ext>
            </a:extLst>
          </p:cNvPr>
          <p:cNvSpPr txBox="1"/>
          <p:nvPr/>
        </p:nvSpPr>
        <p:spPr>
          <a:xfrm>
            <a:off x="0" y="5166858"/>
            <a:ext cx="12192000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GB" sz="2100" dirty="0">
                <a:solidFill>
                  <a:srgbClr val="252525"/>
                </a:solidFill>
                <a:latin typeface="Comic Sans MS" panose="030F0702030302020204" pitchFamily="66" charset="0"/>
              </a:rPr>
              <a:t>Is the sun really moving across the sky?</a:t>
            </a:r>
          </a:p>
          <a:p>
            <a:pPr algn="ctr">
              <a:spcBef>
                <a:spcPts val="1200"/>
              </a:spcBef>
            </a:pPr>
            <a:r>
              <a:rPr lang="en-GB" sz="2100" b="1" dirty="0">
                <a:solidFill>
                  <a:srgbClr val="92D050"/>
                </a:solidFill>
                <a:latin typeface="Comic Sans MS" panose="030F0702030302020204" pitchFamily="66" charset="0"/>
              </a:rPr>
              <a:t>Well done! </a:t>
            </a:r>
            <a:r>
              <a:rPr lang="en-GB" sz="2100" dirty="0">
                <a:solidFill>
                  <a:srgbClr val="252525"/>
                </a:solidFill>
                <a:latin typeface="Comic Sans MS" panose="030F0702030302020204" pitchFamily="66" charset="0"/>
              </a:rPr>
              <a:t>The Earth is moving around, or orbiting, the sun.</a:t>
            </a:r>
          </a:p>
        </p:txBody>
      </p:sp>
      <p:pic>
        <p:nvPicPr>
          <p:cNvPr id="18" name="1" descr="A tree in a field&#10;&#10;Description automatically generated with medium confidence">
            <a:extLst>
              <a:ext uri="{FF2B5EF4-FFF2-40B4-BE49-F238E27FC236}">
                <a16:creationId xmlns:a16="http://schemas.microsoft.com/office/drawing/2014/main" id="{A6571079-E3BD-FB47-8520-240DB10E5D4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7103" y="1626151"/>
            <a:ext cx="5597793" cy="3199306"/>
          </a:xfrm>
          <a:prstGeom prst="rect">
            <a:avLst/>
          </a:prstGeom>
        </p:spPr>
      </p:pic>
      <p:pic>
        <p:nvPicPr>
          <p:cNvPr id="26" name="2" descr="A tree in a field&#10;&#10;Description automatically generated with medium confidence">
            <a:extLst>
              <a:ext uri="{FF2B5EF4-FFF2-40B4-BE49-F238E27FC236}">
                <a16:creationId xmlns:a16="http://schemas.microsoft.com/office/drawing/2014/main" id="{DF8EA9A4-7737-8743-B814-61D82A2A9D8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7103" y="1626151"/>
            <a:ext cx="5599707" cy="3200400"/>
          </a:xfrm>
          <a:prstGeom prst="rect">
            <a:avLst/>
          </a:prstGeom>
        </p:spPr>
      </p:pic>
      <p:pic>
        <p:nvPicPr>
          <p:cNvPr id="24" name="3" descr="A tree in a field&#10;&#10;Description automatically generated with medium confidence">
            <a:extLst>
              <a:ext uri="{FF2B5EF4-FFF2-40B4-BE49-F238E27FC236}">
                <a16:creationId xmlns:a16="http://schemas.microsoft.com/office/drawing/2014/main" id="{6D2ECB0F-93A1-4E42-921A-8EA9D3D2FA8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7103" y="1626151"/>
            <a:ext cx="5597793" cy="3199306"/>
          </a:xfrm>
          <a:prstGeom prst="rect">
            <a:avLst/>
          </a:prstGeom>
        </p:spPr>
      </p:pic>
      <p:pic>
        <p:nvPicPr>
          <p:cNvPr id="22" name="4" descr="A tree in a field&#10;&#10;Description automatically generated with medium confidence">
            <a:extLst>
              <a:ext uri="{FF2B5EF4-FFF2-40B4-BE49-F238E27FC236}">
                <a16:creationId xmlns:a16="http://schemas.microsoft.com/office/drawing/2014/main" id="{6FEDD894-5C53-AE4F-977B-2352F75BF9C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7103" y="1626151"/>
            <a:ext cx="5597793" cy="3199306"/>
          </a:xfrm>
          <a:prstGeom prst="rect">
            <a:avLst/>
          </a:prstGeom>
        </p:spPr>
      </p:pic>
      <p:pic>
        <p:nvPicPr>
          <p:cNvPr id="20" name="5">
            <a:extLst>
              <a:ext uri="{FF2B5EF4-FFF2-40B4-BE49-F238E27FC236}">
                <a16:creationId xmlns:a16="http://schemas.microsoft.com/office/drawing/2014/main" id="{8B1AA873-35B0-4743-B65F-EFA644B251C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7103" y="1626151"/>
            <a:ext cx="5597793" cy="3199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904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C531F1D-BF86-254E-807E-66C0CA7815B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633"/>
          <a:stretch/>
        </p:blipFill>
        <p:spPr>
          <a:xfrm>
            <a:off x="1424999" y="2089350"/>
            <a:ext cx="3794466" cy="363934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3A751D2-9F81-0F4F-9A7B-30F9B92FC48A}"/>
              </a:ext>
            </a:extLst>
          </p:cNvPr>
          <p:cNvSpPr txBox="1"/>
          <p:nvPr/>
        </p:nvSpPr>
        <p:spPr>
          <a:xfrm>
            <a:off x="5845917" y="2087217"/>
            <a:ext cx="5244452" cy="364683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200"/>
              </a:spcBef>
            </a:pPr>
            <a:r>
              <a:rPr lang="en-GB" sz="2000" b="1" dirty="0">
                <a:solidFill>
                  <a:srgbClr val="252525"/>
                </a:solidFill>
                <a:latin typeface="Comic Sans MS" panose="030F0702030302020204" pitchFamily="66" charset="0"/>
              </a:rPr>
              <a:t>We need to consider: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</a:rPr>
              <a:t>How will we observe shadows throughout the day?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</a:rPr>
              <a:t>How will we measure the changes to a shadow throughout the day?</a:t>
            </a:r>
          </a:p>
          <a:p>
            <a:pPr>
              <a:spcBef>
                <a:spcPts val="1200"/>
              </a:spcBef>
            </a:pPr>
            <a:r>
              <a:rPr lang="en-GB" sz="2000" b="1" dirty="0">
                <a:solidFill>
                  <a:srgbClr val="252525"/>
                </a:solidFill>
                <a:latin typeface="Comic Sans MS" panose="030F0702030302020204" pitchFamily="66" charset="0"/>
              </a:rPr>
              <a:t>We need to decide:</a:t>
            </a:r>
          </a:p>
          <a:p>
            <a:pPr marL="285750" indent="-285750">
              <a:spcBef>
                <a:spcPts val="600"/>
              </a:spcBef>
              <a:buClr>
                <a:srgbClr val="92D05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</a:rPr>
              <a:t>What unit of measure to use?</a:t>
            </a:r>
          </a:p>
          <a:p>
            <a:pPr marL="285750" indent="-285750">
              <a:spcBef>
                <a:spcPts val="600"/>
              </a:spcBef>
              <a:buClr>
                <a:srgbClr val="92D05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</a:rPr>
              <a:t>How often to measure?</a:t>
            </a:r>
          </a:p>
          <a:p>
            <a:pPr marL="285750" indent="-285750">
              <a:spcBef>
                <a:spcPts val="600"/>
              </a:spcBef>
              <a:buClr>
                <a:srgbClr val="92D05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</a:rPr>
              <a:t>How will we record our results?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54A4DA-A27B-B54E-B571-159099D48395}"/>
              </a:ext>
            </a:extLst>
          </p:cNvPr>
          <p:cNvSpPr txBox="1"/>
          <p:nvPr/>
        </p:nvSpPr>
        <p:spPr>
          <a:xfrm>
            <a:off x="19878" y="715551"/>
            <a:ext cx="121919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92D050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Activity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FD9E129-36A6-E344-9240-DD6BA1426452}"/>
              </a:ext>
            </a:extLst>
          </p:cNvPr>
          <p:cNvSpPr/>
          <p:nvPr/>
        </p:nvSpPr>
        <p:spPr>
          <a:xfrm>
            <a:off x="0" y="1384474"/>
            <a:ext cx="1219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rgbClr val="92D050"/>
                </a:solidFill>
                <a:latin typeface="Comic Sans MS" panose="030F0702030302020204" pitchFamily="66" charset="0"/>
              </a:rPr>
              <a:t>Using a sundial to observe shadows at different times of day </a:t>
            </a:r>
          </a:p>
        </p:txBody>
      </p:sp>
    </p:spTree>
    <p:extLst>
      <p:ext uri="{BB962C8B-B14F-4D97-AF65-F5344CB8AC3E}">
        <p14:creationId xmlns:p14="http://schemas.microsoft.com/office/powerpoint/2010/main" val="3167356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9F01F77-85BD-A140-925D-FFE7707A42E6}"/>
              </a:ext>
            </a:extLst>
          </p:cNvPr>
          <p:cNvSpPr txBox="1"/>
          <p:nvPr/>
        </p:nvSpPr>
        <p:spPr>
          <a:xfrm>
            <a:off x="7263697" y="3114866"/>
            <a:ext cx="2382840" cy="70315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2200" dirty="0">
                <a:solidFill>
                  <a:srgbClr val="252525"/>
                </a:solidFill>
                <a:latin typeface="Comic Sans MS" panose="030F0702030302020204" pitchFamily="66" charset="0"/>
              </a:rPr>
              <a:t>Let’s complete our worksheet.</a:t>
            </a:r>
          </a:p>
          <a:p>
            <a:endParaRPr lang="en-GB" dirty="0">
              <a:solidFill>
                <a:srgbClr val="252525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F3DC5FB-28D1-7F42-8BF2-682D2E5C841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446269">
            <a:off x="3486924" y="1628912"/>
            <a:ext cx="3046437" cy="43198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507C14C-41C7-E244-AB47-A7AB96DB95D7}"/>
              </a:ext>
            </a:extLst>
          </p:cNvPr>
          <p:cNvSpPr txBox="1"/>
          <p:nvPr/>
        </p:nvSpPr>
        <p:spPr>
          <a:xfrm>
            <a:off x="1" y="729083"/>
            <a:ext cx="121919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92D050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Activity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4DD0126-9875-4C4F-A0EC-295E96E764B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182748">
            <a:off x="2157271" y="1478602"/>
            <a:ext cx="3046437" cy="43100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910403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0C2AEF2-2204-784F-BCA3-0827A68850C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633"/>
          <a:stretch/>
        </p:blipFill>
        <p:spPr>
          <a:xfrm>
            <a:off x="1291466" y="1126711"/>
            <a:ext cx="4824412" cy="4627183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E023A2A6-D62A-8243-8667-327616D26324}"/>
              </a:ext>
            </a:extLst>
          </p:cNvPr>
          <p:cNvSpPr txBox="1"/>
          <p:nvPr/>
        </p:nvSpPr>
        <p:spPr>
          <a:xfrm>
            <a:off x="6635528" y="1125538"/>
            <a:ext cx="4102141" cy="460851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200"/>
              </a:spcBef>
            </a:pPr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  <a:ea typeface="MS Mincho" panose="02020609040205080304" pitchFamily="49" charset="-128"/>
              </a:rPr>
              <a:t>Did we place our sundial in the best place in the playground?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  <a:ea typeface="MS Mincho" panose="02020609040205080304" pitchFamily="49" charset="-128"/>
              </a:rPr>
              <a:t>Whereabouts in the playground would it not work?</a:t>
            </a:r>
          </a:p>
          <a:p>
            <a:pPr>
              <a:spcBef>
                <a:spcPts val="1800"/>
              </a:spcBef>
            </a:pPr>
            <a:r>
              <a:rPr lang="en-GB" sz="2000" b="1" dirty="0">
                <a:solidFill>
                  <a:srgbClr val="92D050"/>
                </a:solidFill>
                <a:latin typeface="Comic Sans MS" panose="030F0702030302020204" pitchFamily="66" charset="0"/>
                <a:ea typeface="MS Mincho" panose="02020609040205080304" pitchFamily="49" charset="-128"/>
              </a:rPr>
              <a:t>Why not?</a:t>
            </a:r>
          </a:p>
        </p:txBody>
      </p:sp>
    </p:spTree>
    <p:extLst>
      <p:ext uri="{BB962C8B-B14F-4D97-AF65-F5344CB8AC3E}">
        <p14:creationId xmlns:p14="http://schemas.microsoft.com/office/powerpoint/2010/main" val="3408108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DEAC338-E2EE-8B4C-9074-4F311DEA7D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C5BFAE-FD4F-4594-ADA7-9437195234CC}"/>
              </a:ext>
            </a:extLst>
          </p:cNvPr>
          <p:cNvSpPr txBox="1"/>
          <p:nvPr/>
        </p:nvSpPr>
        <p:spPr>
          <a:xfrm>
            <a:off x="6858000" y="1628775"/>
            <a:ext cx="4062413" cy="410527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800"/>
              </a:spcBef>
            </a:pPr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  <a:ea typeface="MS Mincho" panose="02020609040205080304" pitchFamily="49" charset="-128"/>
              </a:rPr>
              <a:t>We have learned that light cannot go through opaque objects.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  <a:ea typeface="MS Mincho" panose="02020609040205080304" pitchFamily="49" charset="-128"/>
              </a:rPr>
              <a:t>We have learned that a shadow is a two-dimensional silhouette cast by an object blocking the light.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  <a:ea typeface="MS Mincho" panose="02020609040205080304" pitchFamily="49" charset="-128"/>
              </a:rPr>
              <a:t>We have learned that shadows outside will move position as the Earth travels around the sun.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005633BC-59BF-9D49-AE45-F8CE13068D3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302" r="15302"/>
          <a:stretch/>
        </p:blipFill>
        <p:spPr>
          <a:xfrm>
            <a:off x="1271589" y="1628774"/>
            <a:ext cx="5097128" cy="4131541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7C43DFC0-0D21-9C40-9E5C-20E5DA4B3AA3}"/>
              </a:ext>
            </a:extLst>
          </p:cNvPr>
          <p:cNvSpPr txBox="1">
            <a:spLocks/>
          </p:cNvSpPr>
          <p:nvPr/>
        </p:nvSpPr>
        <p:spPr>
          <a:xfrm>
            <a:off x="0" y="765510"/>
            <a:ext cx="12192000" cy="46431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92D05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What have we learned?</a:t>
            </a:r>
          </a:p>
          <a:p>
            <a:pPr marL="0" indent="0" algn="ctr">
              <a:buNone/>
            </a:pPr>
            <a:endParaRPr lang="en-US" sz="3000" b="1" dirty="0">
              <a:solidFill>
                <a:srgbClr val="92D050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08340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6B04EE1C-AC4B-5542-A3B6-E44FFB24150B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1DA5B87-F6E0-B147-8E38-5BB1908B3E3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83533DA3-5599-5246-B3BF-BC5A013E5AA9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Earth and Space – Lesson 3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A3525B5B-FF66-B141-B021-E1767A7374B1}"/>
              </a:ext>
            </a:extLst>
          </p:cNvPr>
          <p:cNvSpPr txBox="1">
            <a:spLocks/>
          </p:cNvSpPr>
          <p:nvPr/>
        </p:nvSpPr>
        <p:spPr>
          <a:xfrm>
            <a:off x="0" y="5479762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  <a:endParaRPr lang="en-GB" sz="36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B172809-5D17-7C40-925A-D706F1CF80A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855" b="8855"/>
          <a:stretch/>
        </p:blipFill>
        <p:spPr>
          <a:xfrm>
            <a:off x="4131681" y="1993127"/>
            <a:ext cx="3940449" cy="2848362"/>
          </a:xfrm>
          <a:prstGeom prst="rect">
            <a:avLst/>
          </a:prstGeom>
          <a:ln w="101600">
            <a:solidFill>
              <a:schemeClr val="bg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1216005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82ADD26-2E09-274A-81B7-C2AF03DC7C3F}"/>
              </a:ext>
            </a:extLst>
          </p:cNvPr>
          <p:cNvSpPr txBox="1"/>
          <p:nvPr/>
        </p:nvSpPr>
        <p:spPr>
          <a:xfrm>
            <a:off x="494189" y="6114265"/>
            <a:ext cx="9433582" cy="2865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142875" lvl="0" indent="-142875"/>
            <a:r>
              <a:rPr lang="en-GB" sz="1200" b="1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link:</a:t>
            </a:r>
            <a:r>
              <a:rPr lang="en-GB" sz="1200" b="1" dirty="0">
                <a:solidFill>
                  <a:srgbClr val="92D050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en-GB" sz="1200" dirty="0">
                <a:solidFill>
                  <a:srgbClr val="92D050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u</a:t>
            </a:r>
            <a:r>
              <a:rPr lang="en-GB" sz="1200" dirty="0">
                <a:solidFill>
                  <a:srgbClr val="92D05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 the idea of the Earth’s rotation to explain day and night and the apparent movement of the sun across the sky. </a:t>
            </a:r>
            <a:endParaRPr lang="en-GB" sz="1200" dirty="0">
              <a:solidFill>
                <a:srgbClr val="92D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EB915F7-C9E7-6746-A5BB-5159F0BD7DC3}"/>
              </a:ext>
            </a:extLst>
          </p:cNvPr>
          <p:cNvSpPr txBox="1">
            <a:spLocks/>
          </p:cNvSpPr>
          <p:nvPr/>
        </p:nvSpPr>
        <p:spPr>
          <a:xfrm>
            <a:off x="0" y="788892"/>
            <a:ext cx="12192000" cy="945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92D05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Earth and Space: Lesson 3</a:t>
            </a:r>
            <a:br>
              <a:rPr lang="en-US" sz="3000" b="1" dirty="0">
                <a:solidFill>
                  <a:srgbClr val="92D050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92D050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Learning aims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253B4E6-63F7-2E48-A3B1-13552DCA70D1}"/>
              </a:ext>
            </a:extLst>
          </p:cNvPr>
          <p:cNvSpPr txBox="1"/>
          <p:nvPr/>
        </p:nvSpPr>
        <p:spPr>
          <a:xfrm>
            <a:off x="6583681" y="2438985"/>
            <a:ext cx="4415247" cy="292703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500"/>
              </a:spcBef>
            </a:pPr>
            <a:r>
              <a:rPr lang="en-GB" sz="2100" dirty="0">
                <a:solidFill>
                  <a:srgbClr val="252525"/>
                </a:solidFill>
                <a:latin typeface="Comic Sans MS" panose="030F0702030302020204" pitchFamily="66" charset="0"/>
              </a:rPr>
              <a:t>Understand how shadows are made. </a:t>
            </a:r>
          </a:p>
          <a:p>
            <a:pPr>
              <a:spcBef>
                <a:spcPts val="1500"/>
              </a:spcBef>
            </a:pPr>
            <a:r>
              <a:rPr lang="en-GB" sz="2100" dirty="0">
                <a:solidFill>
                  <a:srgbClr val="252525"/>
                </a:solidFill>
                <a:latin typeface="Comic Sans MS" panose="030F0702030302020204" pitchFamily="66" charset="0"/>
              </a:rPr>
              <a:t>Understand why shadows change.</a:t>
            </a:r>
          </a:p>
          <a:p>
            <a:pPr>
              <a:spcBef>
                <a:spcPts val="1500"/>
              </a:spcBef>
            </a:pPr>
            <a:r>
              <a:rPr lang="en-GB" sz="2100" dirty="0">
                <a:solidFill>
                  <a:srgbClr val="252525"/>
                </a:solidFill>
                <a:latin typeface="Comic Sans MS" panose="030F0702030302020204" pitchFamily="66" charset="0"/>
              </a:rPr>
              <a:t>Observe shadows at different times of the day. </a:t>
            </a:r>
          </a:p>
          <a:p>
            <a:pPr>
              <a:spcBef>
                <a:spcPts val="1500"/>
              </a:spcBef>
            </a:pPr>
            <a:r>
              <a:rPr lang="en-GB" sz="2100" dirty="0">
                <a:solidFill>
                  <a:srgbClr val="252525"/>
                </a:solidFill>
                <a:latin typeface="Comic Sans MS" panose="030F0702030302020204" pitchFamily="66" charset="0"/>
              </a:rPr>
              <a:t>Show your understanding with</a:t>
            </a:r>
          </a:p>
          <a:p>
            <a:r>
              <a:rPr lang="en-GB" sz="2100" dirty="0">
                <a:solidFill>
                  <a:srgbClr val="252525"/>
                </a:solidFill>
                <a:latin typeface="Comic Sans MS" panose="030F0702030302020204" pitchFamily="66" charset="0"/>
              </a:rPr>
              <a:t>a diagram.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299B824D-A5F3-4F4F-A443-8CE2DCEF48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6" r="6512"/>
          <a:stretch/>
        </p:blipFill>
        <p:spPr>
          <a:xfrm>
            <a:off x="1278068" y="2180492"/>
            <a:ext cx="4817932" cy="3444021"/>
          </a:xfrm>
          <a:prstGeom prst="rect">
            <a:avLst/>
          </a:prstGeom>
        </p:spPr>
      </p:pic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D295DA-F16E-139C-CCF8-5255CDCC437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12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A609A74-DE1D-B2E8-24C2-2E0C0231265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28449" y="67610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815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FEA9CD2-0B28-FB49-AA2E-C792D15C5D59}"/>
              </a:ext>
            </a:extLst>
          </p:cNvPr>
          <p:cNvSpPr txBox="1"/>
          <p:nvPr/>
        </p:nvSpPr>
        <p:spPr>
          <a:xfrm>
            <a:off x="2056481" y="3705149"/>
            <a:ext cx="869449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Mercury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024F3A-94D5-A34F-86BF-523066447D60}"/>
              </a:ext>
            </a:extLst>
          </p:cNvPr>
          <p:cNvSpPr txBox="1"/>
          <p:nvPr/>
        </p:nvSpPr>
        <p:spPr>
          <a:xfrm>
            <a:off x="5735722" y="2671274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Venus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B432A97-F49F-8648-805D-23AA91F07A3E}"/>
              </a:ext>
            </a:extLst>
          </p:cNvPr>
          <p:cNvSpPr txBox="1"/>
          <p:nvPr/>
        </p:nvSpPr>
        <p:spPr>
          <a:xfrm>
            <a:off x="2578946" y="4381046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Earth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CFAB45B-48E8-2148-8F3A-ACBC0A836EC2}"/>
              </a:ext>
            </a:extLst>
          </p:cNvPr>
          <p:cNvSpPr txBox="1"/>
          <p:nvPr/>
        </p:nvSpPr>
        <p:spPr>
          <a:xfrm>
            <a:off x="6063916" y="1869070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CF42772-0E53-3A4D-8C44-415C78E44A39}"/>
              </a:ext>
            </a:extLst>
          </p:cNvPr>
          <p:cNvSpPr txBox="1"/>
          <p:nvPr/>
        </p:nvSpPr>
        <p:spPr>
          <a:xfrm>
            <a:off x="5465428" y="4368115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Jupiter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C1720B7-F619-C647-BC72-D5AC943CEA46}"/>
              </a:ext>
            </a:extLst>
          </p:cNvPr>
          <p:cNvSpPr txBox="1"/>
          <p:nvPr/>
        </p:nvSpPr>
        <p:spPr>
          <a:xfrm>
            <a:off x="1404895" y="3029351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Saturn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A19F0DD-ED07-EA41-A6DD-CE77FFFA50D7}"/>
              </a:ext>
            </a:extLst>
          </p:cNvPr>
          <p:cNvSpPr txBox="1"/>
          <p:nvPr/>
        </p:nvSpPr>
        <p:spPr>
          <a:xfrm>
            <a:off x="2854088" y="2357940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Uranus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BF354D8-AB51-B24B-B7B3-BC8CC0918F1D}"/>
              </a:ext>
            </a:extLst>
          </p:cNvPr>
          <p:cNvSpPr txBox="1"/>
          <p:nvPr/>
        </p:nvSpPr>
        <p:spPr>
          <a:xfrm>
            <a:off x="5007957" y="2163512"/>
            <a:ext cx="807661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Neptune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8BB7FE9-8EED-664B-8DD1-D35D643B1544}"/>
              </a:ext>
            </a:extLst>
          </p:cNvPr>
          <p:cNvSpPr txBox="1"/>
          <p:nvPr/>
        </p:nvSpPr>
        <p:spPr>
          <a:xfrm>
            <a:off x="4078455" y="1874339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(Pluto)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E863A00-D3FD-0742-B68D-F466209D11A6}"/>
              </a:ext>
            </a:extLst>
          </p:cNvPr>
          <p:cNvSpPr txBox="1"/>
          <p:nvPr/>
        </p:nvSpPr>
        <p:spPr>
          <a:xfrm>
            <a:off x="0" y="765738"/>
            <a:ext cx="12192000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92D050"/>
                </a:solidFill>
                <a:latin typeface="Comic Sans MS" panose="030F0702030302020204" pitchFamily="66" charset="0"/>
              </a:rPr>
              <a:t>What is a shadow?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B02475B6-F1E3-784F-BDE5-56C0D6824B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499" r="17738"/>
          <a:stretch/>
        </p:blipFill>
        <p:spPr>
          <a:xfrm>
            <a:off x="7955280" y="1857375"/>
            <a:ext cx="3325495" cy="354522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CA65E986-B821-A640-B558-93771661A8A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944" t="1436" r="8352" b="1"/>
          <a:stretch/>
        </p:blipFill>
        <p:spPr>
          <a:xfrm>
            <a:off x="911424" y="1857375"/>
            <a:ext cx="3325495" cy="3545222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6C787245-64EC-D84F-B71B-27F57D880B3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23" t="1625" r="17418"/>
          <a:stretch/>
        </p:blipFill>
        <p:spPr>
          <a:xfrm>
            <a:off x="4433352" y="1857375"/>
            <a:ext cx="3325495" cy="3545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0335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FEA9CD2-0B28-FB49-AA2E-C792D15C5D59}"/>
              </a:ext>
            </a:extLst>
          </p:cNvPr>
          <p:cNvSpPr txBox="1"/>
          <p:nvPr/>
        </p:nvSpPr>
        <p:spPr>
          <a:xfrm>
            <a:off x="2056481" y="3705149"/>
            <a:ext cx="869449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Mercury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024F3A-94D5-A34F-86BF-523066447D60}"/>
              </a:ext>
            </a:extLst>
          </p:cNvPr>
          <p:cNvSpPr txBox="1"/>
          <p:nvPr/>
        </p:nvSpPr>
        <p:spPr>
          <a:xfrm>
            <a:off x="5735722" y="2671274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Venus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B432A97-F49F-8648-805D-23AA91F07A3E}"/>
              </a:ext>
            </a:extLst>
          </p:cNvPr>
          <p:cNvSpPr txBox="1"/>
          <p:nvPr/>
        </p:nvSpPr>
        <p:spPr>
          <a:xfrm>
            <a:off x="2578946" y="4381046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Earth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CFAB45B-48E8-2148-8F3A-ACBC0A836EC2}"/>
              </a:ext>
            </a:extLst>
          </p:cNvPr>
          <p:cNvSpPr txBox="1"/>
          <p:nvPr/>
        </p:nvSpPr>
        <p:spPr>
          <a:xfrm>
            <a:off x="6063916" y="1869070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CF42772-0E53-3A4D-8C44-415C78E44A39}"/>
              </a:ext>
            </a:extLst>
          </p:cNvPr>
          <p:cNvSpPr txBox="1"/>
          <p:nvPr/>
        </p:nvSpPr>
        <p:spPr>
          <a:xfrm>
            <a:off x="5465428" y="4368115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Jupiter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C1720B7-F619-C647-BC72-D5AC943CEA46}"/>
              </a:ext>
            </a:extLst>
          </p:cNvPr>
          <p:cNvSpPr txBox="1"/>
          <p:nvPr/>
        </p:nvSpPr>
        <p:spPr>
          <a:xfrm>
            <a:off x="1404895" y="3029351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Saturn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A19F0DD-ED07-EA41-A6DD-CE77FFFA50D7}"/>
              </a:ext>
            </a:extLst>
          </p:cNvPr>
          <p:cNvSpPr txBox="1"/>
          <p:nvPr/>
        </p:nvSpPr>
        <p:spPr>
          <a:xfrm>
            <a:off x="2854088" y="2357940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Uranus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BF354D8-AB51-B24B-B7B3-BC8CC0918F1D}"/>
              </a:ext>
            </a:extLst>
          </p:cNvPr>
          <p:cNvSpPr txBox="1"/>
          <p:nvPr/>
        </p:nvSpPr>
        <p:spPr>
          <a:xfrm>
            <a:off x="5007957" y="2163512"/>
            <a:ext cx="807661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Neptune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8BB7FE9-8EED-664B-8DD1-D35D643B1544}"/>
              </a:ext>
            </a:extLst>
          </p:cNvPr>
          <p:cNvSpPr txBox="1"/>
          <p:nvPr/>
        </p:nvSpPr>
        <p:spPr>
          <a:xfrm>
            <a:off x="4078455" y="1874339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(Pluto)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E863A00-D3FD-0742-B68D-F466209D11A6}"/>
              </a:ext>
            </a:extLst>
          </p:cNvPr>
          <p:cNvSpPr txBox="1"/>
          <p:nvPr/>
        </p:nvSpPr>
        <p:spPr>
          <a:xfrm>
            <a:off x="0" y="765738"/>
            <a:ext cx="12192000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92D050"/>
                </a:solidFill>
                <a:latin typeface="Comic Sans MS" panose="030F0702030302020204" pitchFamily="66" charset="0"/>
              </a:rPr>
              <a:t>What is a shadow?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CA65E986-B821-A640-B558-93771661A8A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269" t="2310" r="3398" b="1"/>
          <a:stretch/>
        </p:blipFill>
        <p:spPr>
          <a:xfrm>
            <a:off x="911424" y="2996952"/>
            <a:ext cx="3325495" cy="273294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D044D2B-B121-8448-83E3-B20DA0D23D43}"/>
              </a:ext>
            </a:extLst>
          </p:cNvPr>
          <p:cNvSpPr/>
          <p:nvPr/>
        </p:nvSpPr>
        <p:spPr>
          <a:xfrm>
            <a:off x="911224" y="1394535"/>
            <a:ext cx="9288463" cy="12311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</a:rPr>
              <a:t>A </a:t>
            </a:r>
            <a:r>
              <a:rPr lang="en-GB" sz="2000" b="1" dirty="0">
                <a:solidFill>
                  <a:srgbClr val="252525"/>
                </a:solidFill>
                <a:latin typeface="Comic Sans MS" panose="030F0702030302020204" pitchFamily="66" charset="0"/>
              </a:rPr>
              <a:t>shadow</a:t>
            </a:r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</a:rPr>
              <a:t> is a </a:t>
            </a:r>
            <a:r>
              <a:rPr lang="en-GB" sz="2000" b="1" dirty="0">
                <a:solidFill>
                  <a:srgbClr val="252525"/>
                </a:solidFill>
                <a:latin typeface="Comic Sans MS" panose="030F0702030302020204" pitchFamily="66" charset="0"/>
              </a:rPr>
              <a:t>dark area.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</a:rPr>
              <a:t>What causes a shadow?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</a:rPr>
              <a:t>A shadow is caused when an opaque object blocks light from a light source.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18305B47-6588-4A49-978A-A3957E1331E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22" b="3222"/>
          <a:stretch/>
        </p:blipFill>
        <p:spPr>
          <a:xfrm>
            <a:off x="4439816" y="2996952"/>
            <a:ext cx="3325495" cy="273294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BB56019-0297-A64B-B5EB-289EEC5FD86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777" r="15777"/>
          <a:stretch/>
        </p:blipFill>
        <p:spPr>
          <a:xfrm>
            <a:off x="7968208" y="2996952"/>
            <a:ext cx="3325495" cy="2732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432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12F61B70-3786-774B-B317-868C026DA11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327" t="34401" r="28028" b="7409"/>
          <a:stretch/>
        </p:blipFill>
        <p:spPr>
          <a:xfrm>
            <a:off x="1271588" y="1613108"/>
            <a:ext cx="5360706" cy="3662362"/>
          </a:xfrm>
          <a:prstGeom prst="rect">
            <a:avLst/>
          </a:prstGeom>
        </p:spPr>
      </p:pic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3E6CD307-1595-A948-AC5C-3A46B04F8F49}"/>
              </a:ext>
            </a:extLst>
          </p:cNvPr>
          <p:cNvSpPr txBox="1">
            <a:spLocks/>
          </p:cNvSpPr>
          <p:nvPr/>
        </p:nvSpPr>
        <p:spPr>
          <a:xfrm>
            <a:off x="7115991" y="1610140"/>
            <a:ext cx="3817052" cy="3676443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800"/>
              </a:spcBef>
              <a:buNone/>
            </a:pPr>
            <a:r>
              <a:rPr lang="en-GB" sz="2100" dirty="0">
                <a:solidFill>
                  <a:srgbClr val="252525"/>
                </a:solidFill>
                <a:latin typeface="Comic Sans MS" panose="030F0702030302020204" pitchFamily="66" charset="0"/>
              </a:rPr>
              <a:t>The sun is rising over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2100" dirty="0">
                <a:solidFill>
                  <a:srgbClr val="252525"/>
                </a:solidFill>
                <a:latin typeface="Comic Sans MS" panose="030F0702030302020204" pitchFamily="66" charset="0"/>
              </a:rPr>
              <a:t>this field.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GB" sz="2100" dirty="0">
                <a:solidFill>
                  <a:srgbClr val="252525"/>
                </a:solidFill>
                <a:latin typeface="Comic Sans MS" panose="030F0702030302020204" pitchFamily="66" charset="0"/>
              </a:rPr>
              <a:t>Are there any shadows in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2100" dirty="0">
                <a:solidFill>
                  <a:srgbClr val="252525"/>
                </a:solidFill>
                <a:latin typeface="Comic Sans MS" panose="030F0702030302020204" pitchFamily="66" charset="0"/>
              </a:rPr>
              <a:t>the field?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GB" sz="2100" dirty="0">
                <a:solidFill>
                  <a:srgbClr val="252525"/>
                </a:solidFill>
                <a:latin typeface="Comic Sans MS" panose="030F0702030302020204" pitchFamily="66" charset="0"/>
              </a:rPr>
              <a:t>The field has no shadows because no object is blocking the light of the sun.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GB" sz="2100" dirty="0">
                <a:solidFill>
                  <a:srgbClr val="252525"/>
                </a:solidFill>
                <a:latin typeface="Comic Sans MS" panose="030F0702030302020204" pitchFamily="66" charset="0"/>
              </a:rPr>
              <a:t>What happens if a tree blocks the light of the sun? </a:t>
            </a:r>
          </a:p>
        </p:txBody>
      </p:sp>
    </p:spTree>
    <p:extLst>
      <p:ext uri="{BB962C8B-B14F-4D97-AF65-F5344CB8AC3E}">
        <p14:creationId xmlns:p14="http://schemas.microsoft.com/office/powerpoint/2010/main" val="3137577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12F61B70-3786-774B-B317-868C026DA11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156" t="2558" r="1027" b="8569"/>
          <a:stretch/>
        </p:blipFill>
        <p:spPr>
          <a:xfrm>
            <a:off x="1271588" y="1613108"/>
            <a:ext cx="5360706" cy="3662362"/>
          </a:xfrm>
          <a:prstGeom prst="rect">
            <a:avLst/>
          </a:prstGeom>
        </p:spPr>
      </p:pic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3E6CD307-1595-A948-AC5C-3A46B04F8F49}"/>
              </a:ext>
            </a:extLst>
          </p:cNvPr>
          <p:cNvSpPr txBox="1">
            <a:spLocks/>
          </p:cNvSpPr>
          <p:nvPr/>
        </p:nvSpPr>
        <p:spPr>
          <a:xfrm>
            <a:off x="7115991" y="1610140"/>
            <a:ext cx="3804422" cy="3676443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800"/>
              </a:spcBef>
              <a:buNone/>
            </a:pPr>
            <a:r>
              <a:rPr lang="en-GB" sz="2100" dirty="0">
                <a:solidFill>
                  <a:srgbClr val="252525"/>
                </a:solidFill>
                <a:latin typeface="Comic Sans MS" panose="030F0702030302020204" pitchFamily="66" charset="0"/>
              </a:rPr>
              <a:t>If a tree blocks the light of the sun, it will cast a shadow.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GB" sz="2100" dirty="0">
                <a:solidFill>
                  <a:srgbClr val="252525"/>
                </a:solidFill>
                <a:latin typeface="Comic Sans MS" panose="030F0702030302020204" pitchFamily="66" charset="0"/>
              </a:rPr>
              <a:t>The light cannot pass through the tree because the tree is </a:t>
            </a:r>
            <a:r>
              <a:rPr lang="en-GB" sz="2100" b="1" dirty="0">
                <a:solidFill>
                  <a:srgbClr val="252525"/>
                </a:solidFill>
                <a:latin typeface="Comic Sans MS" panose="030F0702030302020204" pitchFamily="66" charset="0"/>
              </a:rPr>
              <a:t>opaque</a:t>
            </a:r>
            <a:r>
              <a:rPr lang="en-GB" sz="2100" dirty="0">
                <a:solidFill>
                  <a:srgbClr val="252525"/>
                </a:solidFill>
                <a:latin typeface="Comic Sans MS" panose="030F0702030302020204" pitchFamily="66" charset="0"/>
              </a:rPr>
              <a:t>. This means you cannot see through it.  </a:t>
            </a:r>
          </a:p>
        </p:txBody>
      </p:sp>
    </p:spTree>
    <p:extLst>
      <p:ext uri="{BB962C8B-B14F-4D97-AF65-F5344CB8AC3E}">
        <p14:creationId xmlns:p14="http://schemas.microsoft.com/office/powerpoint/2010/main" val="2567330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12F61B70-3786-774B-B317-868C026DA11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76" b="7900"/>
          <a:stretch/>
        </p:blipFill>
        <p:spPr>
          <a:xfrm>
            <a:off x="1271588" y="1613108"/>
            <a:ext cx="5360706" cy="3662362"/>
          </a:xfrm>
          <a:prstGeom prst="rect">
            <a:avLst/>
          </a:prstGeom>
        </p:spPr>
      </p:pic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3E6CD307-1595-A948-AC5C-3A46B04F8F49}"/>
              </a:ext>
            </a:extLst>
          </p:cNvPr>
          <p:cNvSpPr txBox="1">
            <a:spLocks/>
          </p:cNvSpPr>
          <p:nvPr/>
        </p:nvSpPr>
        <p:spPr>
          <a:xfrm>
            <a:off x="7115991" y="1610140"/>
            <a:ext cx="3444059" cy="3676443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800"/>
              </a:spcBef>
              <a:buNone/>
            </a:pPr>
            <a:r>
              <a:rPr lang="en-GB" sz="2100" dirty="0">
                <a:solidFill>
                  <a:srgbClr val="252525"/>
                </a:solidFill>
                <a:latin typeface="Comic Sans MS" panose="030F0702030302020204" pitchFamily="66" charset="0"/>
              </a:rPr>
              <a:t>Glass is not opaque. 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GB" sz="2100" dirty="0">
                <a:solidFill>
                  <a:srgbClr val="252525"/>
                </a:solidFill>
                <a:latin typeface="Comic Sans MS" panose="030F0702030302020204" pitchFamily="66" charset="0"/>
              </a:rPr>
              <a:t>We can see through glass. Glass is transparent. (That’s why glass makes very good windows!) 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GB" sz="2100" dirty="0">
                <a:solidFill>
                  <a:srgbClr val="252525"/>
                </a:solidFill>
                <a:latin typeface="Comic Sans MS" panose="030F0702030302020204" pitchFamily="66" charset="0"/>
              </a:rPr>
              <a:t>The blinds are opaque. 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GB" sz="2100" dirty="0">
                <a:solidFill>
                  <a:srgbClr val="252525"/>
                </a:solidFill>
                <a:latin typeface="Comic Sans MS" panose="030F0702030302020204" pitchFamily="66" charset="0"/>
              </a:rPr>
              <a:t>We can see the shadows made by the blinds through the window.</a:t>
            </a:r>
          </a:p>
        </p:txBody>
      </p:sp>
    </p:spTree>
    <p:extLst>
      <p:ext uri="{BB962C8B-B14F-4D97-AF65-F5344CB8AC3E}">
        <p14:creationId xmlns:p14="http://schemas.microsoft.com/office/powerpoint/2010/main" val="976215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FEA9CD2-0B28-FB49-AA2E-C792D15C5D59}"/>
              </a:ext>
            </a:extLst>
          </p:cNvPr>
          <p:cNvSpPr txBox="1"/>
          <p:nvPr/>
        </p:nvSpPr>
        <p:spPr>
          <a:xfrm>
            <a:off x="2056481" y="3705149"/>
            <a:ext cx="869449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Mercury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024F3A-94D5-A34F-86BF-523066447D60}"/>
              </a:ext>
            </a:extLst>
          </p:cNvPr>
          <p:cNvSpPr txBox="1"/>
          <p:nvPr/>
        </p:nvSpPr>
        <p:spPr>
          <a:xfrm>
            <a:off x="5735722" y="2671274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Venus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B432A97-F49F-8648-805D-23AA91F07A3E}"/>
              </a:ext>
            </a:extLst>
          </p:cNvPr>
          <p:cNvSpPr txBox="1"/>
          <p:nvPr/>
        </p:nvSpPr>
        <p:spPr>
          <a:xfrm>
            <a:off x="2578946" y="4381046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Earth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CFAB45B-48E8-2148-8F3A-ACBC0A836EC2}"/>
              </a:ext>
            </a:extLst>
          </p:cNvPr>
          <p:cNvSpPr txBox="1"/>
          <p:nvPr/>
        </p:nvSpPr>
        <p:spPr>
          <a:xfrm>
            <a:off x="6063916" y="1869070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CF42772-0E53-3A4D-8C44-415C78E44A39}"/>
              </a:ext>
            </a:extLst>
          </p:cNvPr>
          <p:cNvSpPr txBox="1"/>
          <p:nvPr/>
        </p:nvSpPr>
        <p:spPr>
          <a:xfrm>
            <a:off x="5465428" y="4368115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Jupiter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C1720B7-F619-C647-BC72-D5AC943CEA46}"/>
              </a:ext>
            </a:extLst>
          </p:cNvPr>
          <p:cNvSpPr txBox="1"/>
          <p:nvPr/>
        </p:nvSpPr>
        <p:spPr>
          <a:xfrm>
            <a:off x="1404895" y="3029351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Saturn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A19F0DD-ED07-EA41-A6DD-CE77FFFA50D7}"/>
              </a:ext>
            </a:extLst>
          </p:cNvPr>
          <p:cNvSpPr txBox="1"/>
          <p:nvPr/>
        </p:nvSpPr>
        <p:spPr>
          <a:xfrm>
            <a:off x="2854088" y="2357940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Uranus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BF354D8-AB51-B24B-B7B3-BC8CC0918F1D}"/>
              </a:ext>
            </a:extLst>
          </p:cNvPr>
          <p:cNvSpPr txBox="1"/>
          <p:nvPr/>
        </p:nvSpPr>
        <p:spPr>
          <a:xfrm>
            <a:off x="5007957" y="2163512"/>
            <a:ext cx="807661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Neptune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8BB7FE9-8EED-664B-8DD1-D35D643B1544}"/>
              </a:ext>
            </a:extLst>
          </p:cNvPr>
          <p:cNvSpPr txBox="1"/>
          <p:nvPr/>
        </p:nvSpPr>
        <p:spPr>
          <a:xfrm>
            <a:off x="4078455" y="1874339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(Pluto)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E863A00-D3FD-0742-B68D-F466209D11A6}"/>
              </a:ext>
            </a:extLst>
          </p:cNvPr>
          <p:cNvSpPr txBox="1"/>
          <p:nvPr/>
        </p:nvSpPr>
        <p:spPr>
          <a:xfrm>
            <a:off x="0" y="738844"/>
            <a:ext cx="121920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200" b="1" dirty="0">
                <a:solidFill>
                  <a:srgbClr val="92D050"/>
                </a:solidFill>
                <a:latin typeface="Comic Sans MS" panose="030F0702030302020204" pitchFamily="66" charset="0"/>
              </a:rPr>
              <a:t>Properties of a shadow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D044D2B-B121-8448-83E3-B20DA0D23D43}"/>
              </a:ext>
            </a:extLst>
          </p:cNvPr>
          <p:cNvSpPr/>
          <p:nvPr/>
        </p:nvSpPr>
        <p:spPr>
          <a:xfrm>
            <a:off x="1258783" y="1597171"/>
            <a:ext cx="6648673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200" dirty="0">
                <a:solidFill>
                  <a:srgbClr val="252525"/>
                </a:solidFill>
                <a:latin typeface="Comic Sans MS" panose="030F0702030302020204" pitchFamily="66" charset="0"/>
              </a:rPr>
              <a:t>A shadow is a two-dimensional silhouette.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C7750D1A-CF24-E94F-A22A-F4E7ABE9C81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443" b="9443"/>
          <a:stretch/>
        </p:blipFill>
        <p:spPr>
          <a:xfrm>
            <a:off x="1271588" y="2263180"/>
            <a:ext cx="4632255" cy="3300578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B27CD5B3-DF80-9243-AC4A-4CB60538C5C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527" r="10527"/>
          <a:stretch/>
        </p:blipFill>
        <p:spPr>
          <a:xfrm>
            <a:off x="6288158" y="2260738"/>
            <a:ext cx="4632255" cy="3300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7048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FEA9CD2-0B28-FB49-AA2E-C792D15C5D59}"/>
              </a:ext>
            </a:extLst>
          </p:cNvPr>
          <p:cNvSpPr txBox="1"/>
          <p:nvPr/>
        </p:nvSpPr>
        <p:spPr>
          <a:xfrm>
            <a:off x="2056481" y="3705149"/>
            <a:ext cx="869449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Mercury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024F3A-94D5-A34F-86BF-523066447D60}"/>
              </a:ext>
            </a:extLst>
          </p:cNvPr>
          <p:cNvSpPr txBox="1"/>
          <p:nvPr/>
        </p:nvSpPr>
        <p:spPr>
          <a:xfrm>
            <a:off x="5735722" y="2671274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Venus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B432A97-F49F-8648-805D-23AA91F07A3E}"/>
              </a:ext>
            </a:extLst>
          </p:cNvPr>
          <p:cNvSpPr txBox="1"/>
          <p:nvPr/>
        </p:nvSpPr>
        <p:spPr>
          <a:xfrm>
            <a:off x="2578946" y="4381046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Earth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CFAB45B-48E8-2148-8F3A-ACBC0A836EC2}"/>
              </a:ext>
            </a:extLst>
          </p:cNvPr>
          <p:cNvSpPr txBox="1"/>
          <p:nvPr/>
        </p:nvSpPr>
        <p:spPr>
          <a:xfrm>
            <a:off x="6063916" y="1869070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CF42772-0E53-3A4D-8C44-415C78E44A39}"/>
              </a:ext>
            </a:extLst>
          </p:cNvPr>
          <p:cNvSpPr txBox="1"/>
          <p:nvPr/>
        </p:nvSpPr>
        <p:spPr>
          <a:xfrm>
            <a:off x="5465428" y="4368115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Jupiter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C1720B7-F619-C647-BC72-D5AC943CEA46}"/>
              </a:ext>
            </a:extLst>
          </p:cNvPr>
          <p:cNvSpPr txBox="1"/>
          <p:nvPr/>
        </p:nvSpPr>
        <p:spPr>
          <a:xfrm>
            <a:off x="1404895" y="3029351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Saturn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A19F0DD-ED07-EA41-A6DD-CE77FFFA50D7}"/>
              </a:ext>
            </a:extLst>
          </p:cNvPr>
          <p:cNvSpPr txBox="1"/>
          <p:nvPr/>
        </p:nvSpPr>
        <p:spPr>
          <a:xfrm>
            <a:off x="2854088" y="2357940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Uranus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BF354D8-AB51-B24B-B7B3-BC8CC0918F1D}"/>
              </a:ext>
            </a:extLst>
          </p:cNvPr>
          <p:cNvSpPr txBox="1"/>
          <p:nvPr/>
        </p:nvSpPr>
        <p:spPr>
          <a:xfrm>
            <a:off x="5007957" y="2163512"/>
            <a:ext cx="807661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Neptune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8BB7FE9-8EED-664B-8DD1-D35D643B1544}"/>
              </a:ext>
            </a:extLst>
          </p:cNvPr>
          <p:cNvSpPr txBox="1"/>
          <p:nvPr/>
        </p:nvSpPr>
        <p:spPr>
          <a:xfrm>
            <a:off x="4078455" y="1874339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(Pluto)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E863A00-D3FD-0742-B68D-F466209D11A6}"/>
              </a:ext>
            </a:extLst>
          </p:cNvPr>
          <p:cNvSpPr txBox="1"/>
          <p:nvPr/>
        </p:nvSpPr>
        <p:spPr>
          <a:xfrm>
            <a:off x="0" y="738844"/>
            <a:ext cx="121920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200" b="1" dirty="0">
                <a:solidFill>
                  <a:srgbClr val="92D050"/>
                </a:solidFill>
                <a:latin typeface="Comic Sans MS" panose="030F0702030302020204" pitchFamily="66" charset="0"/>
              </a:rPr>
              <a:t>Properties of a shadow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B0FE65F3-8749-1A48-A230-1055A67CABE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156" t="2558" r="1027" b="8569"/>
          <a:stretch/>
        </p:blipFill>
        <p:spPr>
          <a:xfrm>
            <a:off x="1271588" y="1851644"/>
            <a:ext cx="5360706" cy="3662362"/>
          </a:xfrm>
          <a:prstGeom prst="rect">
            <a:avLst/>
          </a:prstGeom>
        </p:spPr>
      </p:pic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3383FC96-40D5-544B-96EB-0D1706D75329}"/>
              </a:ext>
            </a:extLst>
          </p:cNvPr>
          <p:cNvSpPr txBox="1">
            <a:spLocks/>
          </p:cNvSpPr>
          <p:nvPr/>
        </p:nvSpPr>
        <p:spPr>
          <a:xfrm>
            <a:off x="7115991" y="1848676"/>
            <a:ext cx="3804422" cy="3676443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en-GB" sz="2100" dirty="0">
                <a:solidFill>
                  <a:srgbClr val="252525"/>
                </a:solidFill>
                <a:latin typeface="Comic Sans MS" panose="030F0702030302020204" pitchFamily="66" charset="0"/>
              </a:rPr>
              <a:t>A shadow covers all of the three-dimensional volume behind the object that is blocking the light. </a:t>
            </a:r>
          </a:p>
        </p:txBody>
      </p:sp>
    </p:spTree>
    <p:extLst>
      <p:ext uri="{BB962C8B-B14F-4D97-AF65-F5344CB8AC3E}">
        <p14:creationId xmlns:p14="http://schemas.microsoft.com/office/powerpoint/2010/main" val="84392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theme/theme1.xml><?xml version="1.0" encoding="utf-8"?>
<a:theme xmlns:a="http://schemas.openxmlformats.org/drawingml/2006/main" name="Office Theme">
  <a:themeElements>
    <a:clrScheme name="Custom 2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29664</TotalTime>
  <Words>666</Words>
  <Application>Microsoft Office PowerPoint</Application>
  <PresentationFormat>Widescreen</PresentationFormat>
  <Paragraphs>134</Paragraphs>
  <Slides>18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746</cp:revision>
  <dcterms:created xsi:type="dcterms:W3CDTF">2021-01-11T17:47:06Z</dcterms:created>
  <dcterms:modified xsi:type="dcterms:W3CDTF">2022-08-17T12:05:02Z</dcterms:modified>
</cp:coreProperties>
</file>