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5"/>
  </p:notesMasterIdLst>
  <p:sldIdLst>
    <p:sldId id="346" r:id="rId5"/>
    <p:sldId id="326" r:id="rId6"/>
    <p:sldId id="372" r:id="rId7"/>
    <p:sldId id="373" r:id="rId8"/>
    <p:sldId id="375" r:id="rId9"/>
    <p:sldId id="374" r:id="rId10"/>
    <p:sldId id="377" r:id="rId11"/>
    <p:sldId id="378" r:id="rId12"/>
    <p:sldId id="418" r:id="rId13"/>
    <p:sldId id="376" r:id="rId14"/>
    <p:sldId id="380" r:id="rId15"/>
    <p:sldId id="382" r:id="rId16"/>
    <p:sldId id="421" r:id="rId17"/>
    <p:sldId id="422" r:id="rId18"/>
    <p:sldId id="419" r:id="rId19"/>
    <p:sldId id="420" r:id="rId20"/>
    <p:sldId id="423" r:id="rId21"/>
    <p:sldId id="386" r:id="rId22"/>
    <p:sldId id="417" r:id="rId23"/>
    <p:sldId id="391" r:id="rId24"/>
    <p:sldId id="415" r:id="rId25"/>
    <p:sldId id="394" r:id="rId26"/>
    <p:sldId id="393" r:id="rId27"/>
    <p:sldId id="396" r:id="rId28"/>
    <p:sldId id="392" r:id="rId29"/>
    <p:sldId id="397" r:id="rId30"/>
    <p:sldId id="398" r:id="rId31"/>
    <p:sldId id="416" r:id="rId32"/>
    <p:sldId id="399" r:id="rId33"/>
    <p:sldId id="400" r:id="rId34"/>
    <p:sldId id="402" r:id="rId35"/>
    <p:sldId id="401" r:id="rId36"/>
    <p:sldId id="403" r:id="rId37"/>
    <p:sldId id="405" r:id="rId38"/>
    <p:sldId id="408" r:id="rId39"/>
    <p:sldId id="409" r:id="rId40"/>
    <p:sldId id="410" r:id="rId41"/>
    <p:sldId id="412" r:id="rId42"/>
    <p:sldId id="413" r:id="rId43"/>
    <p:sldId id="371"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2" userDrawn="1">
          <p15:clr>
            <a:srgbClr val="A4A3A4"/>
          </p15:clr>
        </p15:guide>
        <p15:guide id="2" pos="3863" userDrawn="1">
          <p15:clr>
            <a:srgbClr val="A4A3A4"/>
          </p15:clr>
        </p15:guide>
        <p15:guide id="5" pos="756" userDrawn="1">
          <p15:clr>
            <a:srgbClr val="A4A3A4"/>
          </p15:clr>
        </p15:guide>
        <p15:guide id="7" pos="4271" userDrawn="1">
          <p15:clr>
            <a:srgbClr val="A4A3A4"/>
          </p15:clr>
        </p15:guide>
        <p15:guide id="8" orient="horz" pos="3725" userDrawn="1">
          <p15:clr>
            <a:srgbClr val="A4A3A4"/>
          </p15:clr>
        </p15:guide>
        <p15:guide id="9" pos="7514" userDrawn="1">
          <p15:clr>
            <a:srgbClr val="A4A3A4"/>
          </p15:clr>
        </p15:guide>
        <p15:guide id="10" orient="horz" pos="1117" userDrawn="1">
          <p15:clr>
            <a:srgbClr val="A4A3A4"/>
          </p15:clr>
        </p15:guide>
        <p15:guide id="11" orient="horz" pos="42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nnah Boerakker" initials="JB" lastIdx="202" clrIdx="0">
    <p:extLst>
      <p:ext uri="{19B8F6BF-5375-455C-9EA6-DF929625EA0E}">
        <p15:presenceInfo xmlns:p15="http://schemas.microsoft.com/office/powerpoint/2012/main" userId="S::seg-fushi@soneva.com::c78a5461-f64f-49d3-94bf-cb035d88abf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BCF"/>
    <a:srgbClr val="63666A"/>
    <a:srgbClr val="FDBF2D"/>
    <a:srgbClr val="996017"/>
    <a:srgbClr val="EC7206"/>
    <a:srgbClr val="BC00A4"/>
    <a:srgbClr val="902082"/>
    <a:srgbClr val="00A3A6"/>
    <a:srgbClr val="AB71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03" autoAdjust="0"/>
    <p:restoredTop sz="85756" autoAdjust="0"/>
  </p:normalViewPr>
  <p:slideViewPr>
    <p:cSldViewPr snapToGrid="0" snapToObjects="1">
      <p:cViewPr varScale="1">
        <p:scale>
          <a:sx n="75" d="100"/>
          <a:sy n="75" d="100"/>
        </p:scale>
        <p:origin x="84" y="162"/>
      </p:cViewPr>
      <p:guideLst>
        <p:guide orient="horz" pos="822"/>
        <p:guide pos="3863"/>
        <p:guide pos="756"/>
        <p:guide pos="4271"/>
        <p:guide orient="horz" pos="3725"/>
        <p:guide pos="7514"/>
        <p:guide orient="horz" pos="1117"/>
        <p:guide orient="horz" pos="42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BFFF95-602A-4148-ABA6-378D53A36A4F}" type="datetimeFigureOut">
              <a:rPr lang="en-GB" smtClean="0"/>
              <a:t>09/02/2023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5787EA-EB48-411A-95E7-A36CEF822150}" type="slidenum">
              <a:rPr lang="en-GB" smtClean="0"/>
              <a:t>‹#›</a:t>
            </a:fld>
            <a:endParaRPr lang="en-GB"/>
          </a:p>
        </p:txBody>
      </p:sp>
    </p:spTree>
    <p:extLst>
      <p:ext uri="{BB962C8B-B14F-4D97-AF65-F5344CB8AC3E}">
        <p14:creationId xmlns:p14="http://schemas.microsoft.com/office/powerpoint/2010/main" val="1074786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a:t>
            </a:fld>
            <a:endParaRPr lang="en-GB"/>
          </a:p>
        </p:txBody>
      </p:sp>
    </p:spTree>
    <p:extLst>
      <p:ext uri="{BB962C8B-B14F-4D97-AF65-F5344CB8AC3E}">
        <p14:creationId xmlns:p14="http://schemas.microsoft.com/office/powerpoint/2010/main" val="2522925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10</a:t>
            </a:fld>
            <a:endParaRPr lang="en-GB"/>
          </a:p>
        </p:txBody>
      </p:sp>
    </p:spTree>
    <p:extLst>
      <p:ext uri="{BB962C8B-B14F-4D97-AF65-F5344CB8AC3E}">
        <p14:creationId xmlns:p14="http://schemas.microsoft.com/office/powerpoint/2010/main" val="472020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11</a:t>
            </a:fld>
            <a:endParaRPr lang="en-GB"/>
          </a:p>
        </p:txBody>
      </p:sp>
    </p:spTree>
    <p:extLst>
      <p:ext uri="{BB962C8B-B14F-4D97-AF65-F5344CB8AC3E}">
        <p14:creationId xmlns:p14="http://schemas.microsoft.com/office/powerpoint/2010/main" val="3606312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12</a:t>
            </a:fld>
            <a:endParaRPr lang="en-GB"/>
          </a:p>
        </p:txBody>
      </p:sp>
    </p:spTree>
    <p:extLst>
      <p:ext uri="{BB962C8B-B14F-4D97-AF65-F5344CB8AC3E}">
        <p14:creationId xmlns:p14="http://schemas.microsoft.com/office/powerpoint/2010/main" val="590542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13</a:t>
            </a:fld>
            <a:endParaRPr lang="en-GB"/>
          </a:p>
        </p:txBody>
      </p:sp>
    </p:spTree>
    <p:extLst>
      <p:ext uri="{BB962C8B-B14F-4D97-AF65-F5344CB8AC3E}">
        <p14:creationId xmlns:p14="http://schemas.microsoft.com/office/powerpoint/2010/main" val="2398963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14</a:t>
            </a:fld>
            <a:endParaRPr lang="en-GB"/>
          </a:p>
        </p:txBody>
      </p:sp>
    </p:spTree>
    <p:extLst>
      <p:ext uri="{BB962C8B-B14F-4D97-AF65-F5344CB8AC3E}">
        <p14:creationId xmlns:p14="http://schemas.microsoft.com/office/powerpoint/2010/main" val="3502675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15</a:t>
            </a:fld>
            <a:endParaRPr lang="en-GB"/>
          </a:p>
        </p:txBody>
      </p:sp>
    </p:spTree>
    <p:extLst>
      <p:ext uri="{BB962C8B-B14F-4D97-AF65-F5344CB8AC3E}">
        <p14:creationId xmlns:p14="http://schemas.microsoft.com/office/powerpoint/2010/main" val="1506602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16</a:t>
            </a:fld>
            <a:endParaRPr lang="en-GB"/>
          </a:p>
        </p:txBody>
      </p:sp>
    </p:spTree>
    <p:extLst>
      <p:ext uri="{BB962C8B-B14F-4D97-AF65-F5344CB8AC3E}">
        <p14:creationId xmlns:p14="http://schemas.microsoft.com/office/powerpoint/2010/main" val="2838929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17</a:t>
            </a:fld>
            <a:endParaRPr lang="en-GB"/>
          </a:p>
        </p:txBody>
      </p:sp>
    </p:spTree>
    <p:extLst>
      <p:ext uri="{BB962C8B-B14F-4D97-AF65-F5344CB8AC3E}">
        <p14:creationId xmlns:p14="http://schemas.microsoft.com/office/powerpoint/2010/main" val="491368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18</a:t>
            </a:fld>
            <a:endParaRPr lang="en-GB"/>
          </a:p>
        </p:txBody>
      </p:sp>
    </p:spTree>
    <p:extLst>
      <p:ext uri="{BB962C8B-B14F-4D97-AF65-F5344CB8AC3E}">
        <p14:creationId xmlns:p14="http://schemas.microsoft.com/office/powerpoint/2010/main" val="75609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19</a:t>
            </a:fld>
            <a:endParaRPr lang="en-GB"/>
          </a:p>
        </p:txBody>
      </p:sp>
    </p:spTree>
    <p:extLst>
      <p:ext uri="{BB962C8B-B14F-4D97-AF65-F5344CB8AC3E}">
        <p14:creationId xmlns:p14="http://schemas.microsoft.com/office/powerpoint/2010/main" val="2007903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a:t>
            </a:fld>
            <a:endParaRPr lang="en-GB"/>
          </a:p>
        </p:txBody>
      </p:sp>
    </p:spTree>
    <p:extLst>
      <p:ext uri="{BB962C8B-B14F-4D97-AF65-F5344CB8AC3E}">
        <p14:creationId xmlns:p14="http://schemas.microsoft.com/office/powerpoint/2010/main" val="9900123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20</a:t>
            </a:fld>
            <a:endParaRPr lang="en-GB"/>
          </a:p>
        </p:txBody>
      </p:sp>
    </p:spTree>
    <p:extLst>
      <p:ext uri="{BB962C8B-B14F-4D97-AF65-F5344CB8AC3E}">
        <p14:creationId xmlns:p14="http://schemas.microsoft.com/office/powerpoint/2010/main" val="12758067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21</a:t>
            </a:fld>
            <a:endParaRPr lang="en-GB"/>
          </a:p>
        </p:txBody>
      </p:sp>
    </p:spTree>
    <p:extLst>
      <p:ext uri="{BB962C8B-B14F-4D97-AF65-F5344CB8AC3E}">
        <p14:creationId xmlns:p14="http://schemas.microsoft.com/office/powerpoint/2010/main" val="26644724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22</a:t>
            </a:fld>
            <a:endParaRPr lang="en-GB"/>
          </a:p>
        </p:txBody>
      </p:sp>
    </p:spTree>
    <p:extLst>
      <p:ext uri="{BB962C8B-B14F-4D97-AF65-F5344CB8AC3E}">
        <p14:creationId xmlns:p14="http://schemas.microsoft.com/office/powerpoint/2010/main" val="4286054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23</a:t>
            </a:fld>
            <a:endParaRPr lang="en-GB"/>
          </a:p>
        </p:txBody>
      </p:sp>
    </p:spTree>
    <p:extLst>
      <p:ext uri="{BB962C8B-B14F-4D97-AF65-F5344CB8AC3E}">
        <p14:creationId xmlns:p14="http://schemas.microsoft.com/office/powerpoint/2010/main" val="1168184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24</a:t>
            </a:fld>
            <a:endParaRPr lang="en-GB"/>
          </a:p>
        </p:txBody>
      </p:sp>
    </p:spTree>
    <p:extLst>
      <p:ext uri="{BB962C8B-B14F-4D97-AF65-F5344CB8AC3E}">
        <p14:creationId xmlns:p14="http://schemas.microsoft.com/office/powerpoint/2010/main" val="9916916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25</a:t>
            </a:fld>
            <a:endParaRPr lang="en-GB"/>
          </a:p>
        </p:txBody>
      </p:sp>
    </p:spTree>
    <p:extLst>
      <p:ext uri="{BB962C8B-B14F-4D97-AF65-F5344CB8AC3E}">
        <p14:creationId xmlns:p14="http://schemas.microsoft.com/office/powerpoint/2010/main" val="37330648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26</a:t>
            </a:fld>
            <a:endParaRPr lang="en-GB"/>
          </a:p>
        </p:txBody>
      </p:sp>
    </p:spTree>
    <p:extLst>
      <p:ext uri="{BB962C8B-B14F-4D97-AF65-F5344CB8AC3E}">
        <p14:creationId xmlns:p14="http://schemas.microsoft.com/office/powerpoint/2010/main" val="32250683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27</a:t>
            </a:fld>
            <a:endParaRPr lang="en-GB"/>
          </a:p>
        </p:txBody>
      </p:sp>
    </p:spTree>
    <p:extLst>
      <p:ext uri="{BB962C8B-B14F-4D97-AF65-F5344CB8AC3E}">
        <p14:creationId xmlns:p14="http://schemas.microsoft.com/office/powerpoint/2010/main" val="3371922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28</a:t>
            </a:fld>
            <a:endParaRPr lang="en-GB"/>
          </a:p>
        </p:txBody>
      </p:sp>
    </p:spTree>
    <p:extLst>
      <p:ext uri="{BB962C8B-B14F-4D97-AF65-F5344CB8AC3E}">
        <p14:creationId xmlns:p14="http://schemas.microsoft.com/office/powerpoint/2010/main" val="32690755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29</a:t>
            </a:fld>
            <a:endParaRPr lang="en-GB"/>
          </a:p>
        </p:txBody>
      </p:sp>
    </p:spTree>
    <p:extLst>
      <p:ext uri="{BB962C8B-B14F-4D97-AF65-F5344CB8AC3E}">
        <p14:creationId xmlns:p14="http://schemas.microsoft.com/office/powerpoint/2010/main" val="1972435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a:t>
            </a:fld>
            <a:endParaRPr lang="en-GB"/>
          </a:p>
        </p:txBody>
      </p:sp>
    </p:spTree>
    <p:extLst>
      <p:ext uri="{BB962C8B-B14F-4D97-AF65-F5344CB8AC3E}">
        <p14:creationId xmlns:p14="http://schemas.microsoft.com/office/powerpoint/2010/main" val="26977394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30</a:t>
            </a:fld>
            <a:endParaRPr lang="en-GB"/>
          </a:p>
        </p:txBody>
      </p:sp>
    </p:spTree>
    <p:extLst>
      <p:ext uri="{BB962C8B-B14F-4D97-AF65-F5344CB8AC3E}">
        <p14:creationId xmlns:p14="http://schemas.microsoft.com/office/powerpoint/2010/main" val="19146851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31</a:t>
            </a:fld>
            <a:endParaRPr lang="en-GB"/>
          </a:p>
        </p:txBody>
      </p:sp>
    </p:spTree>
    <p:extLst>
      <p:ext uri="{BB962C8B-B14F-4D97-AF65-F5344CB8AC3E}">
        <p14:creationId xmlns:p14="http://schemas.microsoft.com/office/powerpoint/2010/main" val="19823771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32</a:t>
            </a:fld>
            <a:endParaRPr lang="en-GB"/>
          </a:p>
        </p:txBody>
      </p:sp>
    </p:spTree>
    <p:extLst>
      <p:ext uri="{BB962C8B-B14F-4D97-AF65-F5344CB8AC3E}">
        <p14:creationId xmlns:p14="http://schemas.microsoft.com/office/powerpoint/2010/main" val="5084749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33</a:t>
            </a:fld>
            <a:endParaRPr lang="en-GB"/>
          </a:p>
        </p:txBody>
      </p:sp>
    </p:spTree>
    <p:extLst>
      <p:ext uri="{BB962C8B-B14F-4D97-AF65-F5344CB8AC3E}">
        <p14:creationId xmlns:p14="http://schemas.microsoft.com/office/powerpoint/2010/main" val="40906032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34</a:t>
            </a:fld>
            <a:endParaRPr lang="en-GB"/>
          </a:p>
        </p:txBody>
      </p:sp>
    </p:spTree>
    <p:extLst>
      <p:ext uri="{BB962C8B-B14F-4D97-AF65-F5344CB8AC3E}">
        <p14:creationId xmlns:p14="http://schemas.microsoft.com/office/powerpoint/2010/main" val="22659498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35</a:t>
            </a:fld>
            <a:endParaRPr lang="en-GB"/>
          </a:p>
        </p:txBody>
      </p:sp>
    </p:spTree>
    <p:extLst>
      <p:ext uri="{BB962C8B-B14F-4D97-AF65-F5344CB8AC3E}">
        <p14:creationId xmlns:p14="http://schemas.microsoft.com/office/powerpoint/2010/main" val="39909005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36</a:t>
            </a:fld>
            <a:endParaRPr lang="en-GB"/>
          </a:p>
        </p:txBody>
      </p:sp>
    </p:spTree>
    <p:extLst>
      <p:ext uri="{BB962C8B-B14F-4D97-AF65-F5344CB8AC3E}">
        <p14:creationId xmlns:p14="http://schemas.microsoft.com/office/powerpoint/2010/main" val="35940516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37</a:t>
            </a:fld>
            <a:endParaRPr lang="en-GB"/>
          </a:p>
        </p:txBody>
      </p:sp>
    </p:spTree>
    <p:extLst>
      <p:ext uri="{BB962C8B-B14F-4D97-AF65-F5344CB8AC3E}">
        <p14:creationId xmlns:p14="http://schemas.microsoft.com/office/powerpoint/2010/main" val="36832693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38</a:t>
            </a:fld>
            <a:endParaRPr lang="en-GB"/>
          </a:p>
        </p:txBody>
      </p:sp>
    </p:spTree>
    <p:extLst>
      <p:ext uri="{BB962C8B-B14F-4D97-AF65-F5344CB8AC3E}">
        <p14:creationId xmlns:p14="http://schemas.microsoft.com/office/powerpoint/2010/main" val="5575625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39</a:t>
            </a:fld>
            <a:endParaRPr lang="en-GB"/>
          </a:p>
        </p:txBody>
      </p:sp>
    </p:spTree>
    <p:extLst>
      <p:ext uri="{BB962C8B-B14F-4D97-AF65-F5344CB8AC3E}">
        <p14:creationId xmlns:p14="http://schemas.microsoft.com/office/powerpoint/2010/main" val="3860245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a:t>
            </a:fld>
            <a:endParaRPr lang="en-GB"/>
          </a:p>
        </p:txBody>
      </p:sp>
    </p:spTree>
    <p:extLst>
      <p:ext uri="{BB962C8B-B14F-4D97-AF65-F5344CB8AC3E}">
        <p14:creationId xmlns:p14="http://schemas.microsoft.com/office/powerpoint/2010/main" val="25851015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40</a:t>
            </a:fld>
            <a:endParaRPr lang="en-GB"/>
          </a:p>
        </p:txBody>
      </p:sp>
    </p:spTree>
    <p:extLst>
      <p:ext uri="{BB962C8B-B14F-4D97-AF65-F5344CB8AC3E}">
        <p14:creationId xmlns:p14="http://schemas.microsoft.com/office/powerpoint/2010/main" val="424698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a:t>
            </a:fld>
            <a:endParaRPr lang="en-GB"/>
          </a:p>
        </p:txBody>
      </p:sp>
    </p:spTree>
    <p:extLst>
      <p:ext uri="{BB962C8B-B14F-4D97-AF65-F5344CB8AC3E}">
        <p14:creationId xmlns:p14="http://schemas.microsoft.com/office/powerpoint/2010/main" val="776653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6</a:t>
            </a:fld>
            <a:endParaRPr lang="en-GB"/>
          </a:p>
        </p:txBody>
      </p:sp>
    </p:spTree>
    <p:extLst>
      <p:ext uri="{BB962C8B-B14F-4D97-AF65-F5344CB8AC3E}">
        <p14:creationId xmlns:p14="http://schemas.microsoft.com/office/powerpoint/2010/main" val="2753624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7</a:t>
            </a:fld>
            <a:endParaRPr lang="en-GB"/>
          </a:p>
        </p:txBody>
      </p:sp>
    </p:spTree>
    <p:extLst>
      <p:ext uri="{BB962C8B-B14F-4D97-AF65-F5344CB8AC3E}">
        <p14:creationId xmlns:p14="http://schemas.microsoft.com/office/powerpoint/2010/main" val="4195642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8</a:t>
            </a:fld>
            <a:endParaRPr lang="en-GB"/>
          </a:p>
        </p:txBody>
      </p:sp>
    </p:spTree>
    <p:extLst>
      <p:ext uri="{BB962C8B-B14F-4D97-AF65-F5344CB8AC3E}">
        <p14:creationId xmlns:p14="http://schemas.microsoft.com/office/powerpoint/2010/main" val="2996020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9</a:t>
            </a:fld>
            <a:endParaRPr lang="en-GB"/>
          </a:p>
        </p:txBody>
      </p:sp>
    </p:spTree>
    <p:extLst>
      <p:ext uri="{BB962C8B-B14F-4D97-AF65-F5344CB8AC3E}">
        <p14:creationId xmlns:p14="http://schemas.microsoft.com/office/powerpoint/2010/main" val="1506062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77C25-4637-7D41-A9BB-B72EDE86C2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01282F-150F-2347-9293-2775AF2FCD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4A9FA8-8503-6C4A-AB76-5D9E55D66C1D}"/>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4990DBE7-0D33-8B41-A444-0BDE1EAF99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BFA0FA-A186-0648-8614-A9D194F4109A}"/>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278609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B9942-14A5-EC49-BBA5-C03C69CB20A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1B6E38-E6DA-BC4B-B825-987C23DC42A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D81BCD-9911-BC4F-98FF-6ADC4E20129D}"/>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112972C4-8760-F949-994D-651F513728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5033F3-C4DC-BC49-A7F0-701EB5DF065E}"/>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718068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609E6B-F00F-F84A-AA43-7A4C447CDE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5992289-5A32-AD4A-90F9-56E807C5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E6D03C-1F9E-0B49-A6E9-7611F872E3A6}"/>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5A10DD93-EB77-754C-ADCA-29F3F069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58B620-6416-B04F-985E-769A0BA64159}"/>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4122020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CBCF0-C014-7149-BA54-7EDB1BFF40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077E8E-1894-594E-A671-6B48AFBD317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C1491D-7A6F-374D-ABD7-4E207EA69732}"/>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120019C3-948E-D744-931E-CE9B551E7D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7B647A-9AA7-F947-BE26-BDADFD5F70AE}"/>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170348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EFD44-BCCB-D343-B4A7-3884EF569B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266DE06-6817-1A42-8862-71C0BEF42B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834DD2B-5788-A846-B92F-A864D38B0F1E}"/>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52DB1C52-D46B-C143-922F-6CBC7A31DC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21AA14-37C3-EE4C-A1DE-CD1590C53E5B}"/>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2421231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261A3-8CDF-B147-96CA-BA32AF5755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F8CA95-E454-194E-9181-32E5EA11459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13358A5-7D99-DC4B-9C9A-AC6444103FC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C061232-F6AF-2D49-B54D-9029D272ED53}"/>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6" name="Footer Placeholder 5">
            <a:extLst>
              <a:ext uri="{FF2B5EF4-FFF2-40B4-BE49-F238E27FC236}">
                <a16:creationId xmlns:a16="http://schemas.microsoft.com/office/drawing/2014/main" id="{1E94F8BE-84A7-AB49-9C5B-E954038A5D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DADBD7-B449-3D47-ADD1-266410992736}"/>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3116950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F9E10-4B3D-3145-95E9-3DD03AF7BAB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E2FA78-EE73-004E-BB8A-F0CB171C0E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3C3B688-C456-954D-BF45-8889025E1A4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D6A955-6699-E144-87F2-BA67107329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E6453BC-CC5F-9E48-8BD6-E5FFE597742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3D2FB5B-3FEB-F142-BD0E-A1A070172476}"/>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8" name="Footer Placeholder 7">
            <a:extLst>
              <a:ext uri="{FF2B5EF4-FFF2-40B4-BE49-F238E27FC236}">
                <a16:creationId xmlns:a16="http://schemas.microsoft.com/office/drawing/2014/main" id="{2ED2533A-B331-6B4A-9E38-9D1183E062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A76748-C77E-F241-A30C-BC0F3CB885D0}"/>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4228322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D4113-A2A9-454F-BE4C-8F9D2F49A4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FCF8B7F-B779-164C-97EC-35717AF2C82C}"/>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4" name="Footer Placeholder 3">
            <a:extLst>
              <a:ext uri="{FF2B5EF4-FFF2-40B4-BE49-F238E27FC236}">
                <a16:creationId xmlns:a16="http://schemas.microsoft.com/office/drawing/2014/main" id="{FDD87F25-D339-204E-9A86-1E590FEF68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7C21565-D9AA-AD45-947A-3D8BE3DF66A2}"/>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1842258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A person swimming in water&#10;&#10;Description automatically generated with low confidence">
            <a:extLst>
              <a:ext uri="{FF2B5EF4-FFF2-40B4-BE49-F238E27FC236}">
                <a16:creationId xmlns:a16="http://schemas.microsoft.com/office/drawing/2014/main" id="{624A7ACA-EBFA-D941-A236-FBE82D1251C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205203" cy="6858000"/>
          </a:xfrm>
          <a:prstGeom prst="rect">
            <a:avLst/>
          </a:prstGeom>
        </p:spPr>
      </p:pic>
      <p:sp>
        <p:nvSpPr>
          <p:cNvPr id="7" name="Rectangle 6">
            <a:extLst>
              <a:ext uri="{FF2B5EF4-FFF2-40B4-BE49-F238E27FC236}">
                <a16:creationId xmlns:a16="http://schemas.microsoft.com/office/drawing/2014/main" id="{458149CA-854E-9C44-85B1-98E3F46B8959}"/>
              </a:ext>
            </a:extLst>
          </p:cNvPr>
          <p:cNvSpPr/>
          <p:nvPr userDrawn="1"/>
        </p:nvSpPr>
        <p:spPr>
          <a:xfrm>
            <a:off x="471577" y="457200"/>
            <a:ext cx="11276424"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6507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24BA0-C2D5-164D-A38A-E8998BCE5D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328B04-3ECD-FE4F-A011-EE7CEE4EF9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E2A9EC1-F439-8C43-BF0F-C4ADDDB0D2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7C8D50A-EA89-DE45-ADD4-F6980DC4C604}"/>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6" name="Footer Placeholder 5">
            <a:extLst>
              <a:ext uri="{FF2B5EF4-FFF2-40B4-BE49-F238E27FC236}">
                <a16:creationId xmlns:a16="http://schemas.microsoft.com/office/drawing/2014/main" id="{6505A293-93DD-9D44-815F-E4A70413A9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00D894-7536-494B-9D30-3627C2B60884}"/>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3072193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FFB56-BC4C-CD41-9FD8-6A3AD6450B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43902B-9F6E-6241-9BD4-BC49FE8BC0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1F8844-C2BB-704F-8EA3-4F587DD3F1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BDC65E-B577-3641-B0BA-FD8508F01AA8}"/>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6" name="Footer Placeholder 5">
            <a:extLst>
              <a:ext uri="{FF2B5EF4-FFF2-40B4-BE49-F238E27FC236}">
                <a16:creationId xmlns:a16="http://schemas.microsoft.com/office/drawing/2014/main" id="{DF1B4DEE-E594-DF46-9C8B-7717598E6E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463C20-3B7B-EA45-85C8-BBE1BDD9C407}"/>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2500596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1BC690-1001-3349-897B-0AE6BCF8CE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CC2F609-B419-7A48-BF73-5E89D53ED6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680FF1-93FA-EA42-84DE-82B41F04C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36BDD3DA-5527-D649-8403-9591CB35C9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2A28B87-46B8-E149-BDC3-FAEA422563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BAFC75-1422-2F4C-AB50-13B744E44207}" type="slidenum">
              <a:rPr lang="en-US" smtClean="0"/>
              <a:t>‹#›</a:t>
            </a:fld>
            <a:endParaRPr lang="en-US"/>
          </a:p>
        </p:txBody>
      </p:sp>
    </p:spTree>
    <p:extLst>
      <p:ext uri="{BB962C8B-B14F-4D97-AF65-F5344CB8AC3E}">
        <p14:creationId xmlns:p14="http://schemas.microsoft.com/office/powerpoint/2010/main" val="408114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10" Type="http://schemas.openxmlformats.org/officeDocument/2006/relationships/image" Target="../media/image47.jpeg"/><Relationship Id="rId4" Type="http://schemas.openxmlformats.org/officeDocument/2006/relationships/image" Target="../media/image41.png"/><Relationship Id="rId9" Type="http://schemas.openxmlformats.org/officeDocument/2006/relationships/image" Target="../media/image46.jpeg"/></Relationships>
</file>

<file path=ppt/slides/_rels/slide12.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10" Type="http://schemas.openxmlformats.org/officeDocument/2006/relationships/image" Target="../media/image55.jpeg"/><Relationship Id="rId4" Type="http://schemas.openxmlformats.org/officeDocument/2006/relationships/image" Target="../media/image49.png"/><Relationship Id="rId9" Type="http://schemas.openxmlformats.org/officeDocument/2006/relationships/image" Target="../media/image54.jpeg"/></Relationships>
</file>

<file path=ppt/slides/_rels/slide13.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56.jpeg"/><Relationship Id="rId7" Type="http://schemas.openxmlformats.org/officeDocument/2006/relationships/image" Target="../media/image58.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10" Type="http://schemas.openxmlformats.org/officeDocument/2006/relationships/image" Target="../media/image55.jpeg"/><Relationship Id="rId4" Type="http://schemas.openxmlformats.org/officeDocument/2006/relationships/image" Target="../media/image57.png"/><Relationship Id="rId9" Type="http://schemas.openxmlformats.org/officeDocument/2006/relationships/image" Target="../media/image54.jpeg"/></Relationships>
</file>

<file path=ppt/slides/_rels/slide14.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2.jpeg"/><Relationship Id="rId5" Type="http://schemas.openxmlformats.org/officeDocument/2006/relationships/image" Target="../media/image61.jpeg"/><Relationship Id="rId10" Type="http://schemas.openxmlformats.org/officeDocument/2006/relationships/image" Target="../media/image66.jpeg"/><Relationship Id="rId4" Type="http://schemas.openxmlformats.org/officeDocument/2006/relationships/image" Target="../media/image60.png"/><Relationship Id="rId9" Type="http://schemas.openxmlformats.org/officeDocument/2006/relationships/image" Target="../media/image65.jpeg"/></Relationships>
</file>

<file path=ppt/slides/_rels/slide1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17.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jpeg"/><Relationship Id="rId7" Type="http://schemas.openxmlformats.org/officeDocument/2006/relationships/image" Target="../media/image79.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8.jpeg"/><Relationship Id="rId5" Type="http://schemas.openxmlformats.org/officeDocument/2006/relationships/image" Target="../media/image77.png"/><Relationship Id="rId4" Type="http://schemas.openxmlformats.org/officeDocument/2006/relationships/image" Target="../media/image76.jpeg"/></Relationships>
</file>

<file path=ppt/slides/_rels/slide1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2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hyperlink" Target="https://youtu.be/ql4WgZJ0X0E" TargetMode="External"/><Relationship Id="rId5" Type="http://schemas.openxmlformats.org/officeDocument/2006/relationships/image" Target="../media/image89.png"/><Relationship Id="rId4" Type="http://schemas.openxmlformats.org/officeDocument/2006/relationships/hyperlink" Target="https://www.youtube.com/watch?v=ql4WgZJ0X0E&amp;list=PL_9i67nPpMHFi4ZQbMAUyg1fkCkneCmds&amp;index=6"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91.jpeg"/></Relationships>
</file>

<file path=ppt/slides/_rels/slide2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27.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2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107.png"/><Relationship Id="rId4" Type="http://schemas.openxmlformats.org/officeDocument/2006/relationships/image" Target="../media/image106.png"/></Relationships>
</file>

<file path=ppt/slides/_rels/slide29.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110.png"/><Relationship Id="rId10" Type="http://schemas.openxmlformats.org/officeDocument/2006/relationships/image" Target="../media/image115.png"/><Relationship Id="rId4" Type="http://schemas.openxmlformats.org/officeDocument/2006/relationships/image" Target="../media/image109.png"/><Relationship Id="rId9" Type="http://schemas.openxmlformats.org/officeDocument/2006/relationships/image" Target="../media/image114.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16.png"/><Relationship Id="rId7" Type="http://schemas.openxmlformats.org/officeDocument/2006/relationships/image" Target="../media/image120.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31.xml.rels><?xml version="1.0" encoding="UTF-8" standalone="yes"?>
<Relationships xmlns="http://schemas.openxmlformats.org/package/2006/relationships"><Relationship Id="rId3" Type="http://schemas.openxmlformats.org/officeDocument/2006/relationships/image" Target="../media/image122.png"/><Relationship Id="rId7" Type="http://schemas.openxmlformats.org/officeDocument/2006/relationships/image" Target="../media/image126.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32.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33.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png"/><Relationship Id="rId7" Type="http://schemas.openxmlformats.org/officeDocument/2006/relationships/image" Target="../media/image136.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35.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39.jpeg"/></Relationships>
</file>

<file path=ppt/slides/_rels/slide3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hyperlink" Target="https://youtu.be/Cyv4UFaWoY8" TargetMode="External"/><Relationship Id="rId5" Type="http://schemas.openxmlformats.org/officeDocument/2006/relationships/image" Target="../media/image141.png"/><Relationship Id="rId4" Type="http://schemas.openxmlformats.org/officeDocument/2006/relationships/hyperlink" Target="https://www.youtube.com/watch?v=Cyv4UFaWoY8"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hyperlink" Target="https://youtu.be/o9ZC9sK6BjM" TargetMode="External"/><Relationship Id="rId5" Type="http://schemas.openxmlformats.org/officeDocument/2006/relationships/image" Target="../media/image141.png"/><Relationship Id="rId4" Type="http://schemas.openxmlformats.org/officeDocument/2006/relationships/hyperlink" Target="https://www.youtube.com/watch?v=o9ZC9sK6BjM&amp;list=PL_9i67nPpMHFi4ZQbMAUyg1fkCkneCmds&amp;index=7"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144.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notesSlide" Target="../notesSlides/notesSlide7.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4E1B65-A695-EF43-81FB-FDDE7CF9B971}"/>
              </a:ext>
            </a:extLst>
          </p:cNvPr>
          <p:cNvGrpSpPr/>
          <p:nvPr/>
        </p:nvGrpSpPr>
        <p:grpSpPr>
          <a:xfrm>
            <a:off x="710929" y="2090928"/>
            <a:ext cx="10791485" cy="2495115"/>
            <a:chOff x="718073" y="2090928"/>
            <a:chExt cx="10791485" cy="2495115"/>
          </a:xfrm>
        </p:grpSpPr>
        <p:pic>
          <p:nvPicPr>
            <p:cNvPr id="7" name="Picture 6" descr="A picture containing indoor, toppings, decorated, colorful&#10;&#10;Description automatically generated">
              <a:extLst>
                <a:ext uri="{FF2B5EF4-FFF2-40B4-BE49-F238E27FC236}">
                  <a16:creationId xmlns:a16="http://schemas.microsoft.com/office/drawing/2014/main" id="{01FBA91F-79E3-9745-BF25-CD691335286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59545" y="2092264"/>
              <a:ext cx="2550013" cy="2422531"/>
            </a:xfrm>
            <a:prstGeom prst="rect">
              <a:avLst/>
            </a:prstGeom>
          </p:spPr>
        </p:pic>
        <p:pic>
          <p:nvPicPr>
            <p:cNvPr id="9" name="Picture 8" descr="A family posing for a picture&#10;&#10;Description automatically generated with low confidence">
              <a:extLst>
                <a:ext uri="{FF2B5EF4-FFF2-40B4-BE49-F238E27FC236}">
                  <a16:creationId xmlns:a16="http://schemas.microsoft.com/office/drawing/2014/main" id="{A7B55EB9-E78F-5643-9302-01C17686062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90122" y="2092265"/>
              <a:ext cx="5759352" cy="2423867"/>
            </a:xfrm>
            <a:prstGeom prst="rect">
              <a:avLst/>
            </a:prstGeom>
          </p:spPr>
        </p:pic>
        <p:cxnSp>
          <p:nvCxnSpPr>
            <p:cNvPr id="12" name="Straight Connector 11">
              <a:extLst>
                <a:ext uri="{FF2B5EF4-FFF2-40B4-BE49-F238E27FC236}">
                  <a16:creationId xmlns:a16="http://schemas.microsoft.com/office/drawing/2014/main" id="{10176C1F-BF22-6748-915F-34F9CB2BA662}"/>
                </a:ext>
              </a:extLst>
            </p:cNvPr>
            <p:cNvCxnSpPr>
              <a:cxnSpLocks/>
            </p:cNvCxnSpPr>
            <p:nvPr/>
          </p:nvCxnSpPr>
          <p:spPr>
            <a:xfrm flipV="1">
              <a:off x="3190122" y="2090929"/>
              <a:ext cx="0" cy="2495114"/>
            </a:xfrm>
            <a:prstGeom prst="line">
              <a:avLst/>
            </a:prstGeom>
            <a:ln w="57150">
              <a:solidFill>
                <a:schemeClr val="bg1"/>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34530E0D-3AB0-BA4A-9ECD-C0B6ED8BA6ED}"/>
                </a:ext>
              </a:extLst>
            </p:cNvPr>
            <p:cNvCxnSpPr>
              <a:cxnSpLocks/>
            </p:cNvCxnSpPr>
            <p:nvPr/>
          </p:nvCxnSpPr>
          <p:spPr>
            <a:xfrm flipV="1">
              <a:off x="8944771" y="2090929"/>
              <a:ext cx="0" cy="2495114"/>
            </a:xfrm>
            <a:prstGeom prst="line">
              <a:avLst/>
            </a:prstGeom>
            <a:ln w="57150">
              <a:solidFill>
                <a:schemeClr val="bg1"/>
              </a:solidFill>
            </a:ln>
          </p:spPr>
          <p:style>
            <a:lnRef idx="1">
              <a:schemeClr val="dk1"/>
            </a:lnRef>
            <a:fillRef idx="0">
              <a:schemeClr val="dk1"/>
            </a:fillRef>
            <a:effectRef idx="0">
              <a:schemeClr val="dk1"/>
            </a:effectRef>
            <a:fontRef idx="minor">
              <a:schemeClr val="tx1"/>
            </a:fontRef>
          </p:style>
        </p:cxnSp>
        <p:pic>
          <p:nvPicPr>
            <p:cNvPr id="4" name="Picture 3" descr="A group of people posing for a photo on a beach&#10;&#10;Description automatically generated with medium confidence">
              <a:extLst>
                <a:ext uri="{FF2B5EF4-FFF2-40B4-BE49-F238E27FC236}">
                  <a16:creationId xmlns:a16="http://schemas.microsoft.com/office/drawing/2014/main" id="{E9833D66-2097-7044-8529-B73ED6F2BCC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18073" y="2090928"/>
              <a:ext cx="2457276" cy="2423867"/>
            </a:xfrm>
            <a:prstGeom prst="rect">
              <a:avLst/>
            </a:prstGeom>
          </p:spPr>
        </p:pic>
      </p:grpSp>
      <p:pic>
        <p:nvPicPr>
          <p:cNvPr id="16" name="Picture 15" descr="A picture containing text, clipart&#10;&#10;Description automatically generated">
            <a:extLst>
              <a:ext uri="{FF2B5EF4-FFF2-40B4-BE49-F238E27FC236}">
                <a16:creationId xmlns:a16="http://schemas.microsoft.com/office/drawing/2014/main" id="{B85112C6-78FC-4BD5-ADE8-2C10BC34DC0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22" name="TextBox 21">
            <a:extLst>
              <a:ext uri="{FF2B5EF4-FFF2-40B4-BE49-F238E27FC236}">
                <a16:creationId xmlns:a16="http://schemas.microsoft.com/office/drawing/2014/main" id="{A077BEAD-9636-0E45-845A-FF029A398A56}"/>
              </a:ext>
            </a:extLst>
          </p:cNvPr>
          <p:cNvSpPr txBox="1"/>
          <p:nvPr/>
        </p:nvSpPr>
        <p:spPr>
          <a:xfrm>
            <a:off x="0" y="775807"/>
            <a:ext cx="12191993" cy="430887"/>
          </a:xfrm>
          <a:prstGeom prst="rect">
            <a:avLst/>
          </a:prstGeom>
          <a:noFill/>
        </p:spPr>
        <p:txBody>
          <a:bodyPr wrap="square" rtlCol="0">
            <a:spAutoFit/>
          </a:bodyPr>
          <a:lstStyle/>
          <a:p>
            <a:pPr algn="ctr"/>
            <a:r>
              <a:rPr lang="en-US" sz="2200" dirty="0">
                <a:solidFill>
                  <a:srgbClr val="996017"/>
                </a:solidFill>
                <a:latin typeface="Arial" panose="020B0604020202020204" pitchFamily="34" charset="0"/>
                <a:cs typeface="Arial" panose="020B0604020202020204" pitchFamily="34" charset="0"/>
              </a:rPr>
              <a:t>Lessons from the Maldives</a:t>
            </a:r>
          </a:p>
        </p:txBody>
      </p:sp>
      <p:sp>
        <p:nvSpPr>
          <p:cNvPr id="23" name="TextBox 22">
            <a:extLst>
              <a:ext uri="{FF2B5EF4-FFF2-40B4-BE49-F238E27FC236}">
                <a16:creationId xmlns:a16="http://schemas.microsoft.com/office/drawing/2014/main" id="{1A847130-C93F-1D4F-B162-9658701B8AD7}"/>
              </a:ext>
            </a:extLst>
          </p:cNvPr>
          <p:cNvSpPr txBox="1"/>
          <p:nvPr/>
        </p:nvSpPr>
        <p:spPr>
          <a:xfrm>
            <a:off x="1" y="1165691"/>
            <a:ext cx="12192000" cy="600164"/>
          </a:xfrm>
          <a:prstGeom prst="rect">
            <a:avLst/>
          </a:prstGeom>
          <a:noFill/>
        </p:spPr>
        <p:txBody>
          <a:bodyPr wrap="square" rtlCol="0">
            <a:spAutoFit/>
          </a:bodyPr>
          <a:lstStyle/>
          <a:p>
            <a:pPr algn="ctr"/>
            <a:r>
              <a:rPr lang="en-US" sz="3300" b="1" dirty="0">
                <a:solidFill>
                  <a:srgbClr val="996017"/>
                </a:solidFill>
                <a:latin typeface="Arial" panose="020B0604020202020204" pitchFamily="34" charset="0"/>
                <a:cs typeface="Arial" panose="020B0604020202020204" pitchFamily="34" charset="0"/>
              </a:rPr>
              <a:t>Plastic in our lives </a:t>
            </a:r>
            <a:r>
              <a:rPr lang="en-US" sz="3300" dirty="0">
                <a:solidFill>
                  <a:srgbClr val="996017"/>
                </a:solidFill>
                <a:latin typeface="Arial" panose="020B0604020202020204" pitchFamily="34" charset="0"/>
                <a:cs typeface="Arial" panose="020B0604020202020204" pitchFamily="34" charset="0"/>
              </a:rPr>
              <a:t>KS2</a:t>
            </a:r>
          </a:p>
        </p:txBody>
      </p:sp>
      <p:grpSp>
        <p:nvGrpSpPr>
          <p:cNvPr id="24" name="Group 23">
            <a:extLst>
              <a:ext uri="{FF2B5EF4-FFF2-40B4-BE49-F238E27FC236}">
                <a16:creationId xmlns:a16="http://schemas.microsoft.com/office/drawing/2014/main" id="{BCD90DCE-1CFF-174E-96AA-A2673A2AD4CD}"/>
              </a:ext>
            </a:extLst>
          </p:cNvPr>
          <p:cNvGrpSpPr/>
          <p:nvPr/>
        </p:nvGrpSpPr>
        <p:grpSpPr>
          <a:xfrm>
            <a:off x="3166326" y="4753490"/>
            <a:ext cx="5730248" cy="1425534"/>
            <a:chOff x="2155103" y="648736"/>
            <a:chExt cx="7251853" cy="1804070"/>
          </a:xfrm>
        </p:grpSpPr>
        <p:pic>
          <p:nvPicPr>
            <p:cNvPr id="25" name="Picture 24" descr="Logo&#10;&#10;Description automatically generated">
              <a:extLst>
                <a:ext uri="{FF2B5EF4-FFF2-40B4-BE49-F238E27FC236}">
                  <a16:creationId xmlns:a16="http://schemas.microsoft.com/office/drawing/2014/main" id="{42FBA4B3-05CE-EE4D-95EA-FEFF91CF8DC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4200" y="648736"/>
              <a:ext cx="2302756" cy="1804070"/>
            </a:xfrm>
            <a:prstGeom prst="rect">
              <a:avLst/>
            </a:prstGeom>
          </p:spPr>
        </p:pic>
        <p:pic>
          <p:nvPicPr>
            <p:cNvPr id="26" name="Picture 25" descr="Icon&#10;&#10;Description automatically generated">
              <a:extLst>
                <a:ext uri="{FF2B5EF4-FFF2-40B4-BE49-F238E27FC236}">
                  <a16:creationId xmlns:a16="http://schemas.microsoft.com/office/drawing/2014/main" id="{67C3BF86-7B34-B040-8F8A-47178063883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2155103" y="876093"/>
              <a:ext cx="3294372" cy="1404967"/>
            </a:xfrm>
            <a:prstGeom prst="rect">
              <a:avLst/>
            </a:prstGeom>
          </p:spPr>
        </p:pic>
        <p:sp>
          <p:nvSpPr>
            <p:cNvPr id="27" name="TextBox 26">
              <a:extLst>
                <a:ext uri="{FF2B5EF4-FFF2-40B4-BE49-F238E27FC236}">
                  <a16:creationId xmlns:a16="http://schemas.microsoft.com/office/drawing/2014/main" id="{C08AF730-36EC-1D45-B0A6-740B38E32509}"/>
                </a:ext>
              </a:extLst>
            </p:cNvPr>
            <p:cNvSpPr txBox="1"/>
            <p:nvPr/>
          </p:nvSpPr>
          <p:spPr>
            <a:xfrm>
              <a:off x="5243153" y="1393911"/>
              <a:ext cx="2456322" cy="370029"/>
            </a:xfrm>
            <a:prstGeom prst="rect">
              <a:avLst/>
            </a:prstGeom>
            <a:noFill/>
          </p:spPr>
          <p:txBody>
            <a:bodyPr wrap="square" rtlCol="0">
              <a:spAutoFit/>
            </a:bodyPr>
            <a:lstStyle/>
            <a:p>
              <a:pPr algn="ctr"/>
              <a:r>
                <a:rPr lang="en-GB" sz="1300" u="none" strike="noStrike" dirty="0">
                  <a:solidFill>
                    <a:srgbClr val="63666A"/>
                  </a:solidFill>
                  <a:effectLst/>
                  <a:latin typeface="Arial" panose="020B0604020202020204" pitchFamily="34" charset="0"/>
                  <a:cs typeface="Arial" panose="020B0604020202020204" pitchFamily="34" charset="0"/>
                </a:rPr>
                <a:t>in association with</a:t>
              </a:r>
              <a:endParaRPr lang="en-US" sz="1300" dirty="0">
                <a:solidFill>
                  <a:srgbClr val="63666A"/>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323980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ky, outdoor&#10;&#10;Description automatically generated">
            <a:extLst>
              <a:ext uri="{FF2B5EF4-FFF2-40B4-BE49-F238E27FC236}">
                <a16:creationId xmlns:a16="http://schemas.microsoft.com/office/drawing/2014/main" id="{0D27EFC0-0BAD-974B-88B2-A1C062AFB1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a:stretch/>
        </p:blipFill>
        <p:spPr>
          <a:xfrm>
            <a:off x="4679975" y="3958413"/>
            <a:ext cx="2838324" cy="2106312"/>
          </a:xfrm>
          <a:prstGeom prst="rect">
            <a:avLst/>
          </a:prstGeom>
          <a:ln w="12700">
            <a:solidFill>
              <a:srgbClr val="63666A"/>
            </a:solidFill>
          </a:ln>
        </p:spPr>
      </p:pic>
      <p:sp>
        <p:nvSpPr>
          <p:cNvPr id="5" name="Content Placeholder 2">
            <a:extLst>
              <a:ext uri="{FF2B5EF4-FFF2-40B4-BE49-F238E27FC236}">
                <a16:creationId xmlns:a16="http://schemas.microsoft.com/office/drawing/2014/main" id="{23F8C905-DBD1-B244-969D-CBE3B07DB4D7}"/>
              </a:ext>
            </a:extLst>
          </p:cNvPr>
          <p:cNvSpPr txBox="1">
            <a:spLocks/>
          </p:cNvSpPr>
          <p:nvPr/>
        </p:nvSpPr>
        <p:spPr>
          <a:xfrm>
            <a:off x="1177168" y="1304548"/>
            <a:ext cx="3339231" cy="2749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700" b="1" dirty="0">
                <a:solidFill>
                  <a:srgbClr val="63666A"/>
                </a:solidFill>
                <a:latin typeface="Arial" panose="020B0604020202020204" pitchFamily="34" charset="0"/>
                <a:cs typeface="Arial" panose="020B0604020202020204" pitchFamily="34" charset="0"/>
              </a:rPr>
              <a:t>Plastic</a:t>
            </a:r>
            <a:r>
              <a:rPr lang="en-GB" sz="1700" dirty="0">
                <a:solidFill>
                  <a:srgbClr val="63666A"/>
                </a:solidFill>
                <a:latin typeface="Arial" panose="020B0604020202020204" pitchFamily="34" charset="0"/>
                <a:cs typeface="Arial" panose="020B0604020202020204" pitchFamily="34" charset="0"/>
              </a:rPr>
              <a:t> is a hugely versatile material that is used in various industries, for example:-</a:t>
            </a:r>
          </a:p>
          <a:p>
            <a:pPr>
              <a:lnSpc>
                <a:spcPct val="100000"/>
              </a:lnSpc>
              <a:spcBef>
                <a:spcPts val="500"/>
              </a:spcBef>
              <a:buClr>
                <a:srgbClr val="996017"/>
              </a:buClr>
            </a:pPr>
            <a:r>
              <a:rPr lang="en-GB" sz="1700" b="1" dirty="0">
                <a:solidFill>
                  <a:srgbClr val="63666A"/>
                </a:solidFill>
                <a:latin typeface="Arial" panose="020B0604020202020204" pitchFamily="34" charset="0"/>
                <a:cs typeface="Arial" panose="020B0604020202020204" pitchFamily="34" charset="0"/>
              </a:rPr>
              <a:t>Packaging</a:t>
            </a:r>
          </a:p>
          <a:p>
            <a:pPr>
              <a:lnSpc>
                <a:spcPct val="100000"/>
              </a:lnSpc>
              <a:spcBef>
                <a:spcPts val="500"/>
              </a:spcBef>
              <a:buClr>
                <a:srgbClr val="996017"/>
              </a:buClr>
            </a:pPr>
            <a:r>
              <a:rPr lang="en-GB" sz="1700" b="1" dirty="0">
                <a:solidFill>
                  <a:srgbClr val="63666A"/>
                </a:solidFill>
                <a:latin typeface="Arial" panose="020B0604020202020204" pitchFamily="34" charset="0"/>
                <a:cs typeface="Arial" panose="020B0604020202020204" pitchFamily="34" charset="0"/>
              </a:rPr>
              <a:t>Textiles (fabrics)</a:t>
            </a:r>
          </a:p>
          <a:p>
            <a:pPr>
              <a:lnSpc>
                <a:spcPct val="100000"/>
              </a:lnSpc>
              <a:spcBef>
                <a:spcPts val="500"/>
              </a:spcBef>
              <a:buClr>
                <a:srgbClr val="996017"/>
              </a:buClr>
            </a:pPr>
            <a:r>
              <a:rPr lang="en-GB" sz="1700" b="1" dirty="0">
                <a:solidFill>
                  <a:srgbClr val="63666A"/>
                </a:solidFill>
                <a:latin typeface="Arial" panose="020B0604020202020204" pitchFamily="34" charset="0"/>
                <a:cs typeface="Arial" panose="020B0604020202020204" pitchFamily="34" charset="0"/>
              </a:rPr>
              <a:t>Transportation</a:t>
            </a:r>
          </a:p>
          <a:p>
            <a:pPr>
              <a:lnSpc>
                <a:spcPct val="100000"/>
              </a:lnSpc>
              <a:spcBef>
                <a:spcPts val="500"/>
              </a:spcBef>
              <a:buClr>
                <a:srgbClr val="996017"/>
              </a:buClr>
            </a:pPr>
            <a:r>
              <a:rPr lang="en-GB" sz="1700" b="1" dirty="0">
                <a:solidFill>
                  <a:srgbClr val="63666A"/>
                </a:solidFill>
                <a:latin typeface="Arial" panose="020B0604020202020204" pitchFamily="34" charset="0"/>
                <a:cs typeface="Arial" panose="020B0604020202020204" pitchFamily="34" charset="0"/>
              </a:rPr>
              <a:t>Building/construction </a:t>
            </a:r>
          </a:p>
          <a:p>
            <a:pPr>
              <a:lnSpc>
                <a:spcPct val="100000"/>
              </a:lnSpc>
              <a:spcBef>
                <a:spcPts val="500"/>
              </a:spcBef>
              <a:buClr>
                <a:srgbClr val="996017"/>
              </a:buClr>
            </a:pPr>
            <a:r>
              <a:rPr lang="en-GB" sz="1700" b="1" dirty="0">
                <a:solidFill>
                  <a:srgbClr val="63666A"/>
                </a:solidFill>
                <a:latin typeface="Arial" panose="020B0604020202020204" pitchFamily="34" charset="0"/>
                <a:cs typeface="Arial" panose="020B0604020202020204" pitchFamily="34" charset="0"/>
              </a:rPr>
              <a:t>Consumer products</a:t>
            </a:r>
          </a:p>
        </p:txBody>
      </p:sp>
      <p:pic>
        <p:nvPicPr>
          <p:cNvPr id="10" name="Picture 9" descr="The steering wheel and dashboard of a car&#10;&#10;Description automatically generated">
            <a:extLst>
              <a:ext uri="{FF2B5EF4-FFF2-40B4-BE49-F238E27FC236}">
                <a16:creationId xmlns:a16="http://schemas.microsoft.com/office/drawing/2014/main" id="{94A4918D-4C4D-0046-BF94-72745A8416B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63444" y="3970751"/>
            <a:ext cx="2847803" cy="2093973"/>
          </a:xfrm>
          <a:prstGeom prst="rect">
            <a:avLst/>
          </a:prstGeom>
          <a:ln w="12700">
            <a:solidFill>
              <a:srgbClr val="63666A"/>
            </a:solidFill>
          </a:ln>
        </p:spPr>
      </p:pic>
      <p:pic>
        <p:nvPicPr>
          <p:cNvPr id="8" name="Picture 7" descr="A picture containing text, container, indoor, cosmetic&#10;&#10;Description automatically generated">
            <a:extLst>
              <a:ext uri="{FF2B5EF4-FFF2-40B4-BE49-F238E27FC236}">
                <a16:creationId xmlns:a16="http://schemas.microsoft.com/office/drawing/2014/main" id="{8F3E2B22-F4D3-5643-A5E3-8851EB4EA8C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087028" y="1453887"/>
            <a:ext cx="2847801" cy="2093973"/>
          </a:xfrm>
          <a:prstGeom prst="rect">
            <a:avLst/>
          </a:prstGeom>
          <a:ln w="12700">
            <a:solidFill>
              <a:srgbClr val="63666A"/>
            </a:solidFill>
          </a:ln>
        </p:spPr>
      </p:pic>
      <p:pic>
        <p:nvPicPr>
          <p:cNvPr id="3" name="Picture 2" descr="A picture containing toilet, indoor, dishware, white&#10;&#10;Description automatically generated">
            <a:extLst>
              <a:ext uri="{FF2B5EF4-FFF2-40B4-BE49-F238E27FC236}">
                <a16:creationId xmlns:a16="http://schemas.microsoft.com/office/drawing/2014/main" id="{A0AEB58D-5EA1-AA45-817C-34B9A0DE3CC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101" r="-6270"/>
          <a:stretch/>
        </p:blipFill>
        <p:spPr>
          <a:xfrm>
            <a:off x="4706826" y="1453887"/>
            <a:ext cx="2843557" cy="2093973"/>
          </a:xfrm>
          <a:prstGeom prst="rect">
            <a:avLst/>
          </a:prstGeom>
          <a:ln w="12700">
            <a:solidFill>
              <a:srgbClr val="63666A"/>
            </a:solidFill>
          </a:ln>
        </p:spPr>
      </p:pic>
      <p:pic>
        <p:nvPicPr>
          <p:cNvPr id="6" name="Picture 5" descr="A picture containing cup, toiletry, indoor&#10;&#10;Description automatically generated">
            <a:extLst>
              <a:ext uri="{FF2B5EF4-FFF2-40B4-BE49-F238E27FC236}">
                <a16:creationId xmlns:a16="http://schemas.microsoft.com/office/drawing/2014/main" id="{6B27DAE7-63AF-2C47-A756-AD9A03687D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87027" y="3970751"/>
            <a:ext cx="2847803" cy="2093973"/>
          </a:xfrm>
          <a:prstGeom prst="rect">
            <a:avLst/>
          </a:prstGeom>
          <a:ln w="12700">
            <a:solidFill>
              <a:srgbClr val="63666A"/>
            </a:solidFill>
          </a:ln>
        </p:spPr>
      </p:pic>
      <p:sp>
        <p:nvSpPr>
          <p:cNvPr id="9" name="TextBox 8">
            <a:extLst>
              <a:ext uri="{FF2B5EF4-FFF2-40B4-BE49-F238E27FC236}">
                <a16:creationId xmlns:a16="http://schemas.microsoft.com/office/drawing/2014/main" id="{9CF160E5-CBFC-4262-976D-3199B61081EF}"/>
              </a:ext>
            </a:extLst>
          </p:cNvPr>
          <p:cNvSpPr txBox="1"/>
          <p:nvPr/>
        </p:nvSpPr>
        <p:spPr>
          <a:xfrm>
            <a:off x="0" y="611015"/>
            <a:ext cx="12192000" cy="553998"/>
          </a:xfrm>
          <a:prstGeom prst="rect">
            <a:avLst/>
          </a:prstGeom>
          <a:noFill/>
        </p:spPr>
        <p:txBody>
          <a:bodyPr wrap="square" rtlCol="0">
            <a:spAutoFit/>
          </a:bodyPr>
          <a:lstStyle/>
          <a:p>
            <a:pPr algn="ctr">
              <a:spcBef>
                <a:spcPts val="1000"/>
              </a:spcBef>
            </a:pPr>
            <a:r>
              <a:rPr lang="en-GB" sz="3000" b="1" dirty="0">
                <a:solidFill>
                  <a:srgbClr val="996017"/>
                </a:solidFill>
                <a:latin typeface="Arial" panose="020B0604020202020204" pitchFamily="34" charset="0"/>
                <a:cs typeface="Arial" panose="020B0604020202020204" pitchFamily="34" charset="0"/>
              </a:rPr>
              <a:t>What are plastics used for?</a:t>
            </a:r>
            <a:endParaRPr lang="en-US" sz="3000" b="1" dirty="0">
              <a:solidFill>
                <a:srgbClr val="99601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61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up of a leaf&#10;&#10;Description automatically generated">
            <a:extLst>
              <a:ext uri="{FF2B5EF4-FFF2-40B4-BE49-F238E27FC236}">
                <a16:creationId xmlns:a16="http://schemas.microsoft.com/office/drawing/2014/main" id="{BCBFCB8E-9960-F14D-98B7-76046C0515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8143107">
            <a:off x="1926953" y="3667459"/>
            <a:ext cx="2781893" cy="1179823"/>
          </a:xfrm>
          <a:prstGeom prst="rect">
            <a:avLst/>
          </a:prstGeom>
        </p:spPr>
      </p:pic>
      <p:sp>
        <p:nvSpPr>
          <p:cNvPr id="23" name="TextBox 22">
            <a:extLst>
              <a:ext uri="{FF2B5EF4-FFF2-40B4-BE49-F238E27FC236}">
                <a16:creationId xmlns:a16="http://schemas.microsoft.com/office/drawing/2014/main" id="{7E4C2A4B-1DA0-D44A-87B6-182100AF1871}"/>
              </a:ext>
            </a:extLst>
          </p:cNvPr>
          <p:cNvSpPr txBox="1"/>
          <p:nvPr/>
        </p:nvSpPr>
        <p:spPr>
          <a:xfrm>
            <a:off x="3094870" y="4435991"/>
            <a:ext cx="1461644" cy="663755"/>
          </a:xfrm>
          <a:prstGeom prst="rect">
            <a:avLst/>
          </a:prstGeom>
          <a:noFill/>
        </p:spPr>
        <p:txBody>
          <a:bodyPr wrap="square">
            <a:noAutofit/>
          </a:bodyPr>
          <a:lstStyle/>
          <a:p>
            <a:pPr algn="ctr"/>
            <a:r>
              <a:rPr lang="en-GB" sz="1500" dirty="0">
                <a:solidFill>
                  <a:srgbClr val="63666A"/>
                </a:solidFill>
                <a:latin typeface="Arial" panose="020B0604020202020204" pitchFamily="34" charset="0"/>
                <a:cs typeface="Arial" panose="020B0604020202020204" pitchFamily="34" charset="0"/>
              </a:rPr>
              <a:t>Banana</a:t>
            </a:r>
            <a:br>
              <a:rPr lang="en-GB" sz="1500" dirty="0">
                <a:solidFill>
                  <a:srgbClr val="63666A"/>
                </a:solidFill>
                <a:latin typeface="Arial" panose="020B0604020202020204" pitchFamily="34" charset="0"/>
                <a:cs typeface="Arial" panose="020B0604020202020204" pitchFamily="34" charset="0"/>
              </a:rPr>
            </a:br>
            <a:r>
              <a:rPr lang="en-GB" sz="1500" dirty="0">
                <a:solidFill>
                  <a:srgbClr val="63666A"/>
                </a:solidFill>
                <a:latin typeface="Arial" panose="020B0604020202020204" pitchFamily="34" charset="0"/>
                <a:cs typeface="Arial" panose="020B0604020202020204" pitchFamily="34" charset="0"/>
              </a:rPr>
              <a:t>Leaves</a:t>
            </a:r>
          </a:p>
        </p:txBody>
      </p:sp>
      <p:pic>
        <p:nvPicPr>
          <p:cNvPr id="17" name="Picture 16" descr="A green leaf with a dark background&#10;&#10;Description automatically generated with low confidence">
            <a:extLst>
              <a:ext uri="{FF2B5EF4-FFF2-40B4-BE49-F238E27FC236}">
                <a16:creationId xmlns:a16="http://schemas.microsoft.com/office/drawing/2014/main" id="{D00A5492-4CE8-A241-B8E8-1C9E548E4F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40439" y="4642876"/>
            <a:ext cx="1385253" cy="1463620"/>
          </a:xfrm>
          <a:prstGeom prst="rect">
            <a:avLst/>
          </a:prstGeom>
        </p:spPr>
      </p:pic>
      <p:sp>
        <p:nvSpPr>
          <p:cNvPr id="83" name="TextBox 82">
            <a:extLst>
              <a:ext uri="{FF2B5EF4-FFF2-40B4-BE49-F238E27FC236}">
                <a16:creationId xmlns:a16="http://schemas.microsoft.com/office/drawing/2014/main" id="{4ED3DE6A-1084-9C49-B0A5-52C20618A7FE}"/>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The evolution of packaging</a:t>
            </a:r>
          </a:p>
        </p:txBody>
      </p:sp>
      <p:sp>
        <p:nvSpPr>
          <p:cNvPr id="5" name="TextBox 4">
            <a:extLst>
              <a:ext uri="{FF2B5EF4-FFF2-40B4-BE49-F238E27FC236}">
                <a16:creationId xmlns:a16="http://schemas.microsoft.com/office/drawing/2014/main" id="{9E46144A-536E-2142-B24C-DAC8B9A96AA3}"/>
              </a:ext>
            </a:extLst>
          </p:cNvPr>
          <p:cNvSpPr txBox="1"/>
          <p:nvPr/>
        </p:nvSpPr>
        <p:spPr>
          <a:xfrm>
            <a:off x="0" y="1528272"/>
            <a:ext cx="12192000" cy="769441"/>
          </a:xfrm>
          <a:prstGeom prst="rect">
            <a:avLst/>
          </a:prstGeom>
          <a:noFill/>
        </p:spPr>
        <p:txBody>
          <a:bodyPr wrap="square">
            <a:noAutofit/>
          </a:bodyPr>
          <a:lstStyle/>
          <a:p>
            <a:pPr algn="ctr"/>
            <a:r>
              <a:rPr lang="en-US" dirty="0">
                <a:solidFill>
                  <a:srgbClr val="63666A"/>
                </a:solidFill>
                <a:latin typeface="Arial" panose="020B0604020202020204" pitchFamily="34" charset="0"/>
                <a:cs typeface="Arial" panose="020B0604020202020204" pitchFamily="34" charset="0"/>
              </a:rPr>
              <a:t>Now let’s focus on the evolution of packaging over time. Take a look at the following items and</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see if you can identify if they are </a:t>
            </a:r>
            <a:r>
              <a:rPr lang="en-US" b="1" dirty="0">
                <a:solidFill>
                  <a:srgbClr val="63666A"/>
                </a:solidFill>
                <a:latin typeface="Arial" panose="020B0604020202020204" pitchFamily="34" charset="0"/>
                <a:cs typeface="Arial" panose="020B0604020202020204" pitchFamily="34" charset="0"/>
              </a:rPr>
              <a:t>organic</a:t>
            </a:r>
            <a:r>
              <a:rPr lang="en-US" dirty="0">
                <a:solidFill>
                  <a:srgbClr val="63666A"/>
                </a:solidFill>
                <a:latin typeface="Arial" panose="020B0604020202020204" pitchFamily="34" charset="0"/>
                <a:cs typeface="Arial" panose="020B0604020202020204" pitchFamily="34" charset="0"/>
              </a:rPr>
              <a:t> (it rots away), or </a:t>
            </a:r>
            <a:r>
              <a:rPr lang="en-US" b="1" dirty="0">
                <a:solidFill>
                  <a:srgbClr val="63666A"/>
                </a:solidFill>
                <a:latin typeface="Arial" panose="020B0604020202020204" pitchFamily="34" charset="0"/>
                <a:cs typeface="Arial" panose="020B0604020202020204" pitchFamily="34" charset="0"/>
              </a:rPr>
              <a:t>non-organic</a:t>
            </a:r>
            <a:r>
              <a:rPr lang="en-US" dirty="0">
                <a:solidFill>
                  <a:srgbClr val="63666A"/>
                </a:solidFill>
                <a:latin typeface="Arial" panose="020B0604020202020204" pitchFamily="34" charset="0"/>
                <a:cs typeface="Arial" panose="020B0604020202020204" pitchFamily="34" charset="0"/>
              </a:rPr>
              <a:t> (it stays)?</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Discuss your findings with the class.</a:t>
            </a:r>
            <a:endParaRPr lang="en-GB" dirty="0">
              <a:solidFill>
                <a:srgbClr val="63666A"/>
              </a:solidFill>
              <a:latin typeface="Arial" panose="020B0604020202020204" pitchFamily="34" charset="0"/>
              <a:cs typeface="Arial" panose="020B0604020202020204" pitchFamily="34" charset="0"/>
            </a:endParaRPr>
          </a:p>
        </p:txBody>
      </p:sp>
      <p:pic>
        <p:nvPicPr>
          <p:cNvPr id="4" name="Picture 3" descr="A picture containing cup, indoor, sitting&#10;&#10;Description automatically generated">
            <a:extLst>
              <a:ext uri="{FF2B5EF4-FFF2-40B4-BE49-F238E27FC236}">
                <a16:creationId xmlns:a16="http://schemas.microsoft.com/office/drawing/2014/main" id="{4EDE0C55-E28E-954E-A10B-BAFD1D0582B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789189" y="4594860"/>
            <a:ext cx="808994" cy="1463885"/>
          </a:xfrm>
          <a:prstGeom prst="rect">
            <a:avLst/>
          </a:prstGeom>
        </p:spPr>
      </p:pic>
      <p:pic>
        <p:nvPicPr>
          <p:cNvPr id="16" name="Picture 15" descr="A picture containing tableware, beverage, bottle, drinking water&#10;&#10;Description automatically generated">
            <a:extLst>
              <a:ext uri="{FF2B5EF4-FFF2-40B4-BE49-F238E27FC236}">
                <a16:creationId xmlns:a16="http://schemas.microsoft.com/office/drawing/2014/main" id="{7E7F7666-788C-894A-BBBA-34A375389B0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704770" y="2682567"/>
            <a:ext cx="785428" cy="2184471"/>
          </a:xfrm>
          <a:prstGeom prst="rect">
            <a:avLst/>
          </a:prstGeom>
        </p:spPr>
      </p:pic>
      <p:pic>
        <p:nvPicPr>
          <p:cNvPr id="18" name="Picture 17" descr="A picture containing bottle&#10;&#10;Description automatically generated">
            <a:extLst>
              <a:ext uri="{FF2B5EF4-FFF2-40B4-BE49-F238E27FC236}">
                <a16:creationId xmlns:a16="http://schemas.microsoft.com/office/drawing/2014/main" id="{D2A12DFB-7A73-194E-8068-B134BAA787C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373440" y="2388524"/>
            <a:ext cx="825104" cy="3000853"/>
          </a:xfrm>
          <a:prstGeom prst="rect">
            <a:avLst/>
          </a:prstGeom>
        </p:spPr>
      </p:pic>
      <p:sp>
        <p:nvSpPr>
          <p:cNvPr id="24" name="TextBox 23">
            <a:extLst>
              <a:ext uri="{FF2B5EF4-FFF2-40B4-BE49-F238E27FC236}">
                <a16:creationId xmlns:a16="http://schemas.microsoft.com/office/drawing/2014/main" id="{CD2DE99C-FCB7-E643-A75E-8AE25341D8A4}"/>
              </a:ext>
            </a:extLst>
          </p:cNvPr>
          <p:cNvSpPr txBox="1"/>
          <p:nvPr/>
        </p:nvSpPr>
        <p:spPr>
          <a:xfrm>
            <a:off x="8155243" y="4098145"/>
            <a:ext cx="1461644" cy="394460"/>
          </a:xfrm>
          <a:prstGeom prst="rect">
            <a:avLst/>
          </a:prstGeom>
          <a:noFill/>
        </p:spPr>
        <p:txBody>
          <a:bodyPr wrap="square">
            <a:noAutofit/>
          </a:bodyPr>
          <a:lstStyle/>
          <a:p>
            <a:pPr algn="ctr"/>
            <a:r>
              <a:rPr lang="en-GB" sz="1500" dirty="0">
                <a:solidFill>
                  <a:srgbClr val="63666A"/>
                </a:solidFill>
                <a:latin typeface="Arial" panose="020B0604020202020204" pitchFamily="34" charset="0"/>
                <a:cs typeface="Arial" panose="020B0604020202020204" pitchFamily="34" charset="0"/>
              </a:rPr>
              <a:t>Wood Box</a:t>
            </a:r>
          </a:p>
        </p:txBody>
      </p:sp>
      <p:sp>
        <p:nvSpPr>
          <p:cNvPr id="25" name="TextBox 24">
            <a:extLst>
              <a:ext uri="{FF2B5EF4-FFF2-40B4-BE49-F238E27FC236}">
                <a16:creationId xmlns:a16="http://schemas.microsoft.com/office/drawing/2014/main" id="{AB8990BD-592E-8940-BA5F-0A86E194AF71}"/>
              </a:ext>
            </a:extLst>
          </p:cNvPr>
          <p:cNvSpPr txBox="1"/>
          <p:nvPr/>
        </p:nvSpPr>
        <p:spPr>
          <a:xfrm>
            <a:off x="5992617" y="5310925"/>
            <a:ext cx="1461644" cy="600974"/>
          </a:xfrm>
          <a:prstGeom prst="rect">
            <a:avLst/>
          </a:prstGeom>
          <a:noFill/>
        </p:spPr>
        <p:txBody>
          <a:bodyPr wrap="square">
            <a:noAutofit/>
          </a:bodyPr>
          <a:lstStyle/>
          <a:p>
            <a:pPr algn="ctr"/>
            <a:r>
              <a:rPr lang="en-GB" sz="1500" dirty="0">
                <a:solidFill>
                  <a:srgbClr val="63666A"/>
                </a:solidFill>
                <a:latin typeface="Arial" panose="020B0604020202020204" pitchFamily="34" charset="0"/>
                <a:cs typeface="Arial" panose="020B0604020202020204" pitchFamily="34" charset="0"/>
              </a:rPr>
              <a:t>Woven</a:t>
            </a:r>
            <a:br>
              <a:rPr lang="en-GB" sz="1500" dirty="0">
                <a:solidFill>
                  <a:srgbClr val="63666A"/>
                </a:solidFill>
                <a:latin typeface="Arial" panose="020B0604020202020204" pitchFamily="34" charset="0"/>
                <a:cs typeface="Arial" panose="020B0604020202020204" pitchFamily="34" charset="0"/>
              </a:rPr>
            </a:br>
            <a:r>
              <a:rPr lang="en-GB" sz="1500" dirty="0">
                <a:solidFill>
                  <a:srgbClr val="63666A"/>
                </a:solidFill>
                <a:latin typeface="Arial" panose="020B0604020202020204" pitchFamily="34" charset="0"/>
                <a:cs typeface="Arial" panose="020B0604020202020204" pitchFamily="34" charset="0"/>
              </a:rPr>
              <a:t>Grass</a:t>
            </a:r>
          </a:p>
        </p:txBody>
      </p:sp>
      <p:sp>
        <p:nvSpPr>
          <p:cNvPr id="27" name="TextBox 26">
            <a:extLst>
              <a:ext uri="{FF2B5EF4-FFF2-40B4-BE49-F238E27FC236}">
                <a16:creationId xmlns:a16="http://schemas.microsoft.com/office/drawing/2014/main" id="{A8A34F4F-97BA-414D-80BD-021B0982BA14}"/>
              </a:ext>
            </a:extLst>
          </p:cNvPr>
          <p:cNvSpPr txBox="1"/>
          <p:nvPr/>
        </p:nvSpPr>
        <p:spPr>
          <a:xfrm>
            <a:off x="8405979" y="4905005"/>
            <a:ext cx="1461644" cy="607201"/>
          </a:xfrm>
          <a:prstGeom prst="rect">
            <a:avLst/>
          </a:prstGeom>
          <a:noFill/>
        </p:spPr>
        <p:txBody>
          <a:bodyPr wrap="square">
            <a:noAutofit/>
          </a:bodyPr>
          <a:lstStyle/>
          <a:p>
            <a:pPr algn="ctr"/>
            <a:r>
              <a:rPr lang="en-GB" sz="1500" dirty="0">
                <a:solidFill>
                  <a:srgbClr val="63666A"/>
                </a:solidFill>
                <a:latin typeface="Arial" panose="020B0604020202020204" pitchFamily="34" charset="0"/>
                <a:cs typeface="Arial" panose="020B0604020202020204" pitchFamily="34" charset="0"/>
              </a:rPr>
              <a:t>Aluminium</a:t>
            </a:r>
            <a:br>
              <a:rPr lang="en-GB" sz="1500" dirty="0">
                <a:solidFill>
                  <a:srgbClr val="63666A"/>
                </a:solidFill>
                <a:latin typeface="Arial" panose="020B0604020202020204" pitchFamily="34" charset="0"/>
                <a:cs typeface="Arial" panose="020B0604020202020204" pitchFamily="34" charset="0"/>
              </a:rPr>
            </a:br>
            <a:r>
              <a:rPr lang="en-GB" sz="1500" dirty="0">
                <a:solidFill>
                  <a:srgbClr val="63666A"/>
                </a:solidFill>
                <a:latin typeface="Arial" panose="020B0604020202020204" pitchFamily="34" charset="0"/>
                <a:cs typeface="Arial" panose="020B0604020202020204" pitchFamily="34" charset="0"/>
              </a:rPr>
              <a:t>Can</a:t>
            </a:r>
          </a:p>
        </p:txBody>
      </p:sp>
      <p:sp>
        <p:nvSpPr>
          <p:cNvPr id="28" name="TextBox 27">
            <a:extLst>
              <a:ext uri="{FF2B5EF4-FFF2-40B4-BE49-F238E27FC236}">
                <a16:creationId xmlns:a16="http://schemas.microsoft.com/office/drawing/2014/main" id="{3402C3D5-30F9-9F4E-896E-D2C66B9F37E2}"/>
              </a:ext>
            </a:extLst>
          </p:cNvPr>
          <p:cNvSpPr txBox="1"/>
          <p:nvPr/>
        </p:nvSpPr>
        <p:spPr>
          <a:xfrm>
            <a:off x="4339932" y="4972150"/>
            <a:ext cx="1461644" cy="607201"/>
          </a:xfrm>
          <a:prstGeom prst="rect">
            <a:avLst/>
          </a:prstGeom>
          <a:noFill/>
        </p:spPr>
        <p:txBody>
          <a:bodyPr wrap="square">
            <a:noAutofit/>
          </a:bodyPr>
          <a:lstStyle/>
          <a:p>
            <a:pPr algn="ctr"/>
            <a:r>
              <a:rPr lang="en-GB" sz="1500" dirty="0">
                <a:solidFill>
                  <a:srgbClr val="63666A"/>
                </a:solidFill>
                <a:latin typeface="Arial" panose="020B0604020202020204" pitchFamily="34" charset="0"/>
                <a:cs typeface="Arial" panose="020B0604020202020204" pitchFamily="34" charset="0"/>
              </a:rPr>
              <a:t>Plastic</a:t>
            </a:r>
            <a:br>
              <a:rPr lang="en-GB" sz="1500" dirty="0">
                <a:solidFill>
                  <a:srgbClr val="63666A"/>
                </a:solidFill>
                <a:latin typeface="Arial" panose="020B0604020202020204" pitchFamily="34" charset="0"/>
                <a:cs typeface="Arial" panose="020B0604020202020204" pitchFamily="34" charset="0"/>
              </a:rPr>
            </a:br>
            <a:r>
              <a:rPr lang="en-GB" sz="1500" dirty="0">
                <a:solidFill>
                  <a:srgbClr val="63666A"/>
                </a:solidFill>
                <a:latin typeface="Arial" panose="020B0604020202020204" pitchFamily="34" charset="0"/>
                <a:cs typeface="Arial" panose="020B0604020202020204" pitchFamily="34" charset="0"/>
              </a:rPr>
              <a:t>Bottle</a:t>
            </a:r>
          </a:p>
        </p:txBody>
      </p:sp>
      <p:sp>
        <p:nvSpPr>
          <p:cNvPr id="30" name="TextBox 29">
            <a:extLst>
              <a:ext uri="{FF2B5EF4-FFF2-40B4-BE49-F238E27FC236}">
                <a16:creationId xmlns:a16="http://schemas.microsoft.com/office/drawing/2014/main" id="{364F91B7-3D8F-184C-9CDC-284FD5907075}"/>
              </a:ext>
            </a:extLst>
          </p:cNvPr>
          <p:cNvSpPr txBox="1"/>
          <p:nvPr/>
        </p:nvSpPr>
        <p:spPr>
          <a:xfrm>
            <a:off x="10443663" y="5499295"/>
            <a:ext cx="709399" cy="607201"/>
          </a:xfrm>
          <a:prstGeom prst="rect">
            <a:avLst/>
          </a:prstGeom>
          <a:noFill/>
        </p:spPr>
        <p:txBody>
          <a:bodyPr wrap="square">
            <a:noAutofit/>
          </a:bodyPr>
          <a:lstStyle/>
          <a:p>
            <a:pPr algn="ctr"/>
            <a:r>
              <a:rPr lang="en-GB" sz="1500" dirty="0">
                <a:solidFill>
                  <a:srgbClr val="63666A"/>
                </a:solidFill>
                <a:latin typeface="Arial" panose="020B0604020202020204" pitchFamily="34" charset="0"/>
                <a:cs typeface="Arial" panose="020B0604020202020204" pitchFamily="34" charset="0"/>
              </a:rPr>
              <a:t>Glass</a:t>
            </a:r>
          </a:p>
          <a:p>
            <a:pPr algn="ctr"/>
            <a:r>
              <a:rPr lang="en-GB" sz="1500" dirty="0">
                <a:solidFill>
                  <a:srgbClr val="63666A"/>
                </a:solidFill>
                <a:latin typeface="Arial" panose="020B0604020202020204" pitchFamily="34" charset="0"/>
                <a:cs typeface="Arial" panose="020B0604020202020204" pitchFamily="34" charset="0"/>
              </a:rPr>
              <a:t>Bottle</a:t>
            </a:r>
          </a:p>
        </p:txBody>
      </p:sp>
      <p:pic>
        <p:nvPicPr>
          <p:cNvPr id="6" name="Picture 5" descr="A picture containing bag&#10;&#10;Description automatically generated">
            <a:extLst>
              <a:ext uri="{FF2B5EF4-FFF2-40B4-BE49-F238E27FC236}">
                <a16:creationId xmlns:a16="http://schemas.microsoft.com/office/drawing/2014/main" id="{D353D1DD-3D09-9748-A010-0848F34A31E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35497" y="2899538"/>
            <a:ext cx="1492652" cy="1897784"/>
          </a:xfrm>
          <a:prstGeom prst="rect">
            <a:avLst/>
          </a:prstGeom>
        </p:spPr>
      </p:pic>
      <p:sp>
        <p:nvSpPr>
          <p:cNvPr id="31" name="TextBox 30">
            <a:extLst>
              <a:ext uri="{FF2B5EF4-FFF2-40B4-BE49-F238E27FC236}">
                <a16:creationId xmlns:a16="http://schemas.microsoft.com/office/drawing/2014/main" id="{6C1EC391-E861-3A4E-988D-11386CF52F69}"/>
              </a:ext>
            </a:extLst>
          </p:cNvPr>
          <p:cNvSpPr txBox="1"/>
          <p:nvPr/>
        </p:nvSpPr>
        <p:spPr>
          <a:xfrm>
            <a:off x="862733" y="4839289"/>
            <a:ext cx="1461644" cy="394460"/>
          </a:xfrm>
          <a:prstGeom prst="rect">
            <a:avLst/>
          </a:prstGeom>
          <a:noFill/>
        </p:spPr>
        <p:txBody>
          <a:bodyPr wrap="square">
            <a:noAutofit/>
          </a:bodyPr>
          <a:lstStyle/>
          <a:p>
            <a:pPr algn="ctr"/>
            <a:r>
              <a:rPr lang="en-GB" sz="1500" dirty="0">
                <a:solidFill>
                  <a:srgbClr val="63666A"/>
                </a:solidFill>
                <a:latin typeface="Arial" panose="020B0604020202020204" pitchFamily="34" charset="0"/>
                <a:cs typeface="Arial" panose="020B0604020202020204" pitchFamily="34" charset="0"/>
              </a:rPr>
              <a:t>Paper</a:t>
            </a:r>
          </a:p>
        </p:txBody>
      </p:sp>
      <p:pic>
        <p:nvPicPr>
          <p:cNvPr id="13" name="Picture 12" descr="A picture containing box, wooden, container, wood&#10;&#10;Description automatically generated">
            <a:extLst>
              <a:ext uri="{FF2B5EF4-FFF2-40B4-BE49-F238E27FC236}">
                <a16:creationId xmlns:a16="http://schemas.microsoft.com/office/drawing/2014/main" id="{CF36A369-73FC-BE4B-B791-4C70AAD535E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7746877" y="2663349"/>
            <a:ext cx="2307748" cy="1286070"/>
          </a:xfrm>
          <a:prstGeom prst="rect">
            <a:avLst/>
          </a:prstGeom>
        </p:spPr>
      </p:pic>
      <p:pic>
        <p:nvPicPr>
          <p:cNvPr id="22" name="Picture 21" descr="A picture containing container, basket, cup, indoor&#10;&#10;Description automatically generated">
            <a:extLst>
              <a:ext uri="{FF2B5EF4-FFF2-40B4-BE49-F238E27FC236}">
                <a16:creationId xmlns:a16="http://schemas.microsoft.com/office/drawing/2014/main" id="{4C9586B9-58AA-D042-892D-A9AE47D0F4B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713904" y="3638233"/>
            <a:ext cx="1717304" cy="1595516"/>
          </a:xfrm>
          <a:prstGeom prst="rect">
            <a:avLst/>
          </a:prstGeom>
        </p:spPr>
      </p:pic>
    </p:spTree>
    <p:extLst>
      <p:ext uri="{BB962C8B-B14F-4D97-AF65-F5344CB8AC3E}">
        <p14:creationId xmlns:p14="http://schemas.microsoft.com/office/powerpoint/2010/main" val="1558012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0" name="Group 139">
            <a:extLst>
              <a:ext uri="{FF2B5EF4-FFF2-40B4-BE49-F238E27FC236}">
                <a16:creationId xmlns:a16="http://schemas.microsoft.com/office/drawing/2014/main" id="{F4A2C125-8A28-0F41-8FD0-7907420EA97E}"/>
              </a:ext>
            </a:extLst>
          </p:cNvPr>
          <p:cNvGrpSpPr/>
          <p:nvPr/>
        </p:nvGrpSpPr>
        <p:grpSpPr>
          <a:xfrm>
            <a:off x="1387278" y="3262164"/>
            <a:ext cx="1356236" cy="1872860"/>
            <a:chOff x="2917517" y="-2673060"/>
            <a:chExt cx="2329283" cy="3216563"/>
          </a:xfrm>
        </p:grpSpPr>
        <p:pic>
          <p:nvPicPr>
            <p:cNvPr id="141" name="Picture 140" descr="A close-up of a leaf&#10;&#10;Description automatically generated">
              <a:extLst>
                <a:ext uri="{FF2B5EF4-FFF2-40B4-BE49-F238E27FC236}">
                  <a16:creationId xmlns:a16="http://schemas.microsoft.com/office/drawing/2014/main" id="{A2A23E79-CFF6-014A-A6BA-EDAE98E53DE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8143107">
              <a:off x="2404030" y="-1872025"/>
              <a:ext cx="2781893" cy="1179823"/>
            </a:xfrm>
            <a:prstGeom prst="rect">
              <a:avLst/>
            </a:prstGeom>
          </p:spPr>
        </p:pic>
        <p:sp>
          <p:nvSpPr>
            <p:cNvPr id="142" name="TextBox 141">
              <a:extLst>
                <a:ext uri="{FF2B5EF4-FFF2-40B4-BE49-F238E27FC236}">
                  <a16:creationId xmlns:a16="http://schemas.microsoft.com/office/drawing/2014/main" id="{0B46AF93-2F9B-4A45-96C2-DED2A3A776D4}"/>
                </a:ext>
              </a:extLst>
            </p:cNvPr>
            <p:cNvSpPr txBox="1"/>
            <p:nvPr/>
          </p:nvSpPr>
          <p:spPr>
            <a:xfrm>
              <a:off x="3785156" y="-1143067"/>
              <a:ext cx="1461644" cy="663755"/>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Banana</a:t>
              </a:r>
              <a:br>
                <a:rPr lang="en-GB" sz="1200" dirty="0">
                  <a:solidFill>
                    <a:srgbClr val="63666A"/>
                  </a:solidFill>
                  <a:latin typeface="Arial" panose="020B0604020202020204" pitchFamily="34" charset="0"/>
                  <a:cs typeface="Arial" panose="020B0604020202020204" pitchFamily="34" charset="0"/>
                </a:rPr>
              </a:br>
              <a:r>
                <a:rPr lang="en-GB" sz="1200" dirty="0">
                  <a:solidFill>
                    <a:srgbClr val="63666A"/>
                  </a:solidFill>
                  <a:latin typeface="Arial" panose="020B0604020202020204" pitchFamily="34" charset="0"/>
                  <a:cs typeface="Arial" panose="020B0604020202020204" pitchFamily="34" charset="0"/>
                </a:rPr>
                <a:t>Leaves</a:t>
              </a:r>
            </a:p>
          </p:txBody>
        </p:sp>
        <p:pic>
          <p:nvPicPr>
            <p:cNvPr id="143" name="Picture 142" descr="A green leaf with a dark background&#10;&#10;Description automatically generated with low confidence">
              <a:extLst>
                <a:ext uri="{FF2B5EF4-FFF2-40B4-BE49-F238E27FC236}">
                  <a16:creationId xmlns:a16="http://schemas.microsoft.com/office/drawing/2014/main" id="{C6EF84DB-70B2-274F-B986-89EDA17F5F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17517" y="-920117"/>
              <a:ext cx="1385253" cy="1463620"/>
            </a:xfrm>
            <a:prstGeom prst="rect">
              <a:avLst/>
            </a:prstGeom>
          </p:spPr>
        </p:pic>
      </p:grpSp>
      <p:sp>
        <p:nvSpPr>
          <p:cNvPr id="83" name="TextBox 82">
            <a:extLst>
              <a:ext uri="{FF2B5EF4-FFF2-40B4-BE49-F238E27FC236}">
                <a16:creationId xmlns:a16="http://schemas.microsoft.com/office/drawing/2014/main" id="{4ED3DE6A-1084-9C49-B0A5-52C20618A7FE}"/>
              </a:ext>
            </a:extLst>
          </p:cNvPr>
          <p:cNvSpPr txBox="1"/>
          <p:nvPr/>
        </p:nvSpPr>
        <p:spPr>
          <a:xfrm>
            <a:off x="1092174" y="1660744"/>
            <a:ext cx="5801792" cy="646331"/>
          </a:xfrm>
          <a:prstGeom prst="rect">
            <a:avLst/>
          </a:prstGeom>
          <a:noFill/>
        </p:spPr>
        <p:txBody>
          <a:bodyPr wrap="square" rtlCol="0">
            <a:spAutoFit/>
          </a:bodyPr>
          <a:lstStyle/>
          <a:p>
            <a:pPr algn="ctr">
              <a:spcBef>
                <a:spcPts val="1000"/>
              </a:spcBef>
            </a:pPr>
            <a:r>
              <a:rPr lang="en-US" sz="2000" b="1" dirty="0">
                <a:solidFill>
                  <a:srgbClr val="996017"/>
                </a:solidFill>
                <a:latin typeface="Arial" panose="020B0604020202020204" pitchFamily="34" charset="0"/>
                <a:cs typeface="Arial" panose="020B0604020202020204" pitchFamily="34" charset="0"/>
              </a:rPr>
              <a:t>Organic - </a:t>
            </a:r>
            <a:r>
              <a:rPr lang="en-US" sz="2000" dirty="0">
                <a:solidFill>
                  <a:srgbClr val="996017"/>
                </a:solidFill>
                <a:latin typeface="Arial" panose="020B0604020202020204" pitchFamily="34" charset="0"/>
                <a:cs typeface="Arial" panose="020B0604020202020204" pitchFamily="34" charset="0"/>
              </a:rPr>
              <a:t>Rots away (degrades)</a:t>
            </a:r>
            <a:br>
              <a:rPr lang="en-US" dirty="0">
                <a:solidFill>
                  <a:srgbClr val="996017"/>
                </a:solidFill>
                <a:latin typeface="Arial" panose="020B0604020202020204" pitchFamily="34" charset="0"/>
                <a:cs typeface="Arial" panose="020B0604020202020204" pitchFamily="34" charset="0"/>
              </a:rPr>
            </a:br>
            <a:r>
              <a:rPr lang="en-US" sz="1600" dirty="0">
                <a:solidFill>
                  <a:srgbClr val="63666A"/>
                </a:solidFill>
                <a:latin typeface="Arial" panose="020B0604020202020204" pitchFamily="34" charset="0"/>
                <a:cs typeface="Arial" panose="020B0604020202020204" pitchFamily="34" charset="0"/>
              </a:rPr>
              <a:t>(plants)</a:t>
            </a:r>
          </a:p>
        </p:txBody>
      </p:sp>
      <p:sp>
        <p:nvSpPr>
          <p:cNvPr id="5" name="TextBox 4">
            <a:extLst>
              <a:ext uri="{FF2B5EF4-FFF2-40B4-BE49-F238E27FC236}">
                <a16:creationId xmlns:a16="http://schemas.microsoft.com/office/drawing/2014/main" id="{9E46144A-536E-2142-B24C-DAC8B9A96AA3}"/>
              </a:ext>
            </a:extLst>
          </p:cNvPr>
          <p:cNvSpPr txBox="1"/>
          <p:nvPr/>
        </p:nvSpPr>
        <p:spPr>
          <a:xfrm>
            <a:off x="990826" y="792481"/>
            <a:ext cx="4553239" cy="506272"/>
          </a:xfrm>
          <a:prstGeom prst="rect">
            <a:avLst/>
          </a:prstGeom>
          <a:noFill/>
        </p:spPr>
        <p:txBody>
          <a:bodyPr wrap="square">
            <a:noAutofit/>
          </a:bodyPr>
          <a:lstStyle/>
          <a:p>
            <a:r>
              <a:rPr lang="en-US" dirty="0">
                <a:solidFill>
                  <a:srgbClr val="63666A"/>
                </a:solidFill>
                <a:latin typeface="Arial" panose="020B0604020202020204" pitchFamily="34" charset="0"/>
                <a:cs typeface="Arial" panose="020B0604020202020204" pitchFamily="34" charset="0"/>
              </a:rPr>
              <a:t>How many did you get correct?</a:t>
            </a:r>
            <a:endParaRPr lang="en-GB" dirty="0">
              <a:solidFill>
                <a:srgbClr val="63666A"/>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D26879FC-C5FB-6C44-B289-1295F41DF4AA}"/>
              </a:ext>
            </a:extLst>
          </p:cNvPr>
          <p:cNvSpPr txBox="1"/>
          <p:nvPr/>
        </p:nvSpPr>
        <p:spPr>
          <a:xfrm>
            <a:off x="6910096" y="1660744"/>
            <a:ext cx="4215076" cy="646331"/>
          </a:xfrm>
          <a:prstGeom prst="rect">
            <a:avLst/>
          </a:prstGeom>
          <a:noFill/>
        </p:spPr>
        <p:txBody>
          <a:bodyPr wrap="square" rtlCol="0">
            <a:spAutoFit/>
          </a:bodyPr>
          <a:lstStyle/>
          <a:p>
            <a:pPr algn="ctr">
              <a:spcBef>
                <a:spcPts val="1000"/>
              </a:spcBef>
            </a:pPr>
            <a:r>
              <a:rPr lang="en-US" sz="2000" b="1" dirty="0">
                <a:solidFill>
                  <a:srgbClr val="996017"/>
                </a:solidFill>
                <a:latin typeface="Arial" panose="020B0604020202020204" pitchFamily="34" charset="0"/>
                <a:cs typeface="Arial" panose="020B0604020202020204" pitchFamily="34" charset="0"/>
              </a:rPr>
              <a:t>Non-organic - </a:t>
            </a:r>
            <a:r>
              <a:rPr lang="en-US" sz="2000" dirty="0">
                <a:solidFill>
                  <a:srgbClr val="996017"/>
                </a:solidFill>
                <a:latin typeface="Arial" panose="020B0604020202020204" pitchFamily="34" charset="0"/>
                <a:cs typeface="Arial" panose="020B0604020202020204" pitchFamily="34" charset="0"/>
              </a:rPr>
              <a:t>Stays</a:t>
            </a:r>
            <a:br>
              <a:rPr lang="en-US" dirty="0">
                <a:solidFill>
                  <a:srgbClr val="996017"/>
                </a:solidFill>
                <a:latin typeface="Arial" panose="020B0604020202020204" pitchFamily="34" charset="0"/>
                <a:cs typeface="Arial" panose="020B0604020202020204" pitchFamily="34" charset="0"/>
              </a:rPr>
            </a:br>
            <a:r>
              <a:rPr lang="en-US" sz="1600" dirty="0">
                <a:solidFill>
                  <a:srgbClr val="63666A"/>
                </a:solidFill>
                <a:latin typeface="Arial" panose="020B0604020202020204" pitchFamily="34" charset="0"/>
                <a:cs typeface="Arial" panose="020B0604020202020204" pitchFamily="34" charset="0"/>
              </a:rPr>
              <a:t>(rocks, minerals or manmade)</a:t>
            </a:r>
          </a:p>
        </p:txBody>
      </p:sp>
      <p:cxnSp>
        <p:nvCxnSpPr>
          <p:cNvPr id="33" name="Straight Connector 32">
            <a:extLst>
              <a:ext uri="{FF2B5EF4-FFF2-40B4-BE49-F238E27FC236}">
                <a16:creationId xmlns:a16="http://schemas.microsoft.com/office/drawing/2014/main" id="{64E664EB-AA21-8240-8785-DA18AD1F9B4E}"/>
              </a:ext>
            </a:extLst>
          </p:cNvPr>
          <p:cNvCxnSpPr>
            <a:cxnSpLocks/>
          </p:cNvCxnSpPr>
          <p:nvPr/>
        </p:nvCxnSpPr>
        <p:spPr>
          <a:xfrm>
            <a:off x="6913554" y="1564701"/>
            <a:ext cx="0" cy="4040968"/>
          </a:xfrm>
          <a:prstGeom prst="line">
            <a:avLst/>
          </a:prstGeom>
          <a:ln w="38100">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3548C3D-50BB-A045-94F0-B9C3C60759F5}"/>
              </a:ext>
            </a:extLst>
          </p:cNvPr>
          <p:cNvCxnSpPr>
            <a:cxnSpLocks/>
          </p:cNvCxnSpPr>
          <p:nvPr/>
        </p:nvCxnSpPr>
        <p:spPr>
          <a:xfrm>
            <a:off x="1076044" y="2465423"/>
            <a:ext cx="10032998" cy="0"/>
          </a:xfrm>
          <a:prstGeom prst="line">
            <a:avLst/>
          </a:prstGeom>
          <a:ln w="38100">
            <a:solidFill>
              <a:srgbClr val="996017"/>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EBB2EA94-325E-6F47-9ED1-3DA373721772}"/>
              </a:ext>
            </a:extLst>
          </p:cNvPr>
          <p:cNvSpPr/>
          <p:nvPr/>
        </p:nvSpPr>
        <p:spPr>
          <a:xfrm>
            <a:off x="1076044" y="1558418"/>
            <a:ext cx="10032998" cy="4047251"/>
          </a:xfrm>
          <a:prstGeom prst="rect">
            <a:avLst/>
          </a:prstGeom>
          <a:noFill/>
          <a:ln w="38100">
            <a:solidFill>
              <a:srgbClr val="9960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DFCD7E08-4966-3E46-B84F-A13F484F1252}"/>
              </a:ext>
            </a:extLst>
          </p:cNvPr>
          <p:cNvGrpSpPr/>
          <p:nvPr/>
        </p:nvGrpSpPr>
        <p:grpSpPr>
          <a:xfrm>
            <a:off x="8317743" y="3970827"/>
            <a:ext cx="1331930" cy="1309677"/>
            <a:chOff x="6218604" y="2797008"/>
            <a:chExt cx="1793407" cy="1763445"/>
          </a:xfrm>
        </p:grpSpPr>
        <p:pic>
          <p:nvPicPr>
            <p:cNvPr id="15" name="Picture 14" descr="A picture containing cup, indoor, sitting&#10;&#10;Description automatically generated">
              <a:extLst>
                <a:ext uri="{FF2B5EF4-FFF2-40B4-BE49-F238E27FC236}">
                  <a16:creationId xmlns:a16="http://schemas.microsoft.com/office/drawing/2014/main" id="{F77DF4C1-BF09-1548-8D1E-7112FAEE5B3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749616" y="2797008"/>
              <a:ext cx="688826" cy="1246438"/>
            </a:xfrm>
            <a:prstGeom prst="rect">
              <a:avLst/>
            </a:prstGeom>
          </p:spPr>
        </p:pic>
        <p:sp>
          <p:nvSpPr>
            <p:cNvPr id="29" name="TextBox 28">
              <a:extLst>
                <a:ext uri="{FF2B5EF4-FFF2-40B4-BE49-F238E27FC236}">
                  <a16:creationId xmlns:a16="http://schemas.microsoft.com/office/drawing/2014/main" id="{147FE445-EE47-6E44-BD66-F0976197B47A}"/>
                </a:ext>
              </a:extLst>
            </p:cNvPr>
            <p:cNvSpPr txBox="1"/>
            <p:nvPr/>
          </p:nvSpPr>
          <p:spPr>
            <a:xfrm>
              <a:off x="6218604" y="4043446"/>
              <a:ext cx="1793407" cy="517007"/>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Aluminium Can</a:t>
              </a:r>
            </a:p>
          </p:txBody>
        </p:sp>
      </p:grpSp>
      <p:grpSp>
        <p:nvGrpSpPr>
          <p:cNvPr id="8" name="Group 7">
            <a:extLst>
              <a:ext uri="{FF2B5EF4-FFF2-40B4-BE49-F238E27FC236}">
                <a16:creationId xmlns:a16="http://schemas.microsoft.com/office/drawing/2014/main" id="{A18D7D53-A817-A349-A000-2AB33A86509D}"/>
              </a:ext>
            </a:extLst>
          </p:cNvPr>
          <p:cNvGrpSpPr/>
          <p:nvPr/>
        </p:nvGrpSpPr>
        <p:grpSpPr>
          <a:xfrm>
            <a:off x="7153018" y="2918769"/>
            <a:ext cx="1330835" cy="1657826"/>
            <a:chOff x="7475032" y="3339629"/>
            <a:chExt cx="1791933" cy="2232217"/>
          </a:xfrm>
        </p:grpSpPr>
        <p:pic>
          <p:nvPicPr>
            <p:cNvPr id="23" name="Picture 22" descr="A picture containing tableware, beverage, bottle, drinking water&#10;&#10;Description automatically generated">
              <a:extLst>
                <a:ext uri="{FF2B5EF4-FFF2-40B4-BE49-F238E27FC236}">
                  <a16:creationId xmlns:a16="http://schemas.microsoft.com/office/drawing/2014/main" id="{9032AA61-FA51-E64C-801B-0211763DCFE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036620" y="3339629"/>
              <a:ext cx="593028" cy="1649361"/>
            </a:xfrm>
            <a:prstGeom prst="rect">
              <a:avLst/>
            </a:prstGeom>
          </p:spPr>
        </p:pic>
        <p:sp>
          <p:nvSpPr>
            <p:cNvPr id="30" name="TextBox 29">
              <a:extLst>
                <a:ext uri="{FF2B5EF4-FFF2-40B4-BE49-F238E27FC236}">
                  <a16:creationId xmlns:a16="http://schemas.microsoft.com/office/drawing/2014/main" id="{BC8E7B2F-C9CE-D94F-9BB1-DD73ADAEBC8F}"/>
                </a:ext>
              </a:extLst>
            </p:cNvPr>
            <p:cNvSpPr txBox="1"/>
            <p:nvPr/>
          </p:nvSpPr>
          <p:spPr>
            <a:xfrm>
              <a:off x="7475032" y="5054840"/>
              <a:ext cx="1791933" cy="517006"/>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Plastic Bottle</a:t>
              </a:r>
            </a:p>
          </p:txBody>
        </p:sp>
      </p:grpSp>
      <p:grpSp>
        <p:nvGrpSpPr>
          <p:cNvPr id="10" name="Group 9">
            <a:extLst>
              <a:ext uri="{FF2B5EF4-FFF2-40B4-BE49-F238E27FC236}">
                <a16:creationId xmlns:a16="http://schemas.microsoft.com/office/drawing/2014/main" id="{BE641A34-1A19-E141-9F68-8E4D4BC8586E}"/>
              </a:ext>
            </a:extLst>
          </p:cNvPr>
          <p:cNvGrpSpPr/>
          <p:nvPr/>
        </p:nvGrpSpPr>
        <p:grpSpPr>
          <a:xfrm>
            <a:off x="9602313" y="2856723"/>
            <a:ext cx="1124028" cy="1995089"/>
            <a:chOff x="9747205" y="3066376"/>
            <a:chExt cx="1513473" cy="2686331"/>
          </a:xfrm>
        </p:grpSpPr>
        <p:sp>
          <p:nvSpPr>
            <p:cNvPr id="32" name="TextBox 31">
              <a:extLst>
                <a:ext uri="{FF2B5EF4-FFF2-40B4-BE49-F238E27FC236}">
                  <a16:creationId xmlns:a16="http://schemas.microsoft.com/office/drawing/2014/main" id="{C2001ED7-160A-EB43-B91A-992CA7205AFD}"/>
                </a:ext>
              </a:extLst>
            </p:cNvPr>
            <p:cNvSpPr txBox="1"/>
            <p:nvPr/>
          </p:nvSpPr>
          <p:spPr>
            <a:xfrm>
              <a:off x="9747205" y="5235701"/>
              <a:ext cx="1513473" cy="517006"/>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Glass Bottle</a:t>
              </a:r>
            </a:p>
          </p:txBody>
        </p:sp>
        <p:pic>
          <p:nvPicPr>
            <p:cNvPr id="47" name="Picture 46" descr="A picture containing bottle&#10;&#10;Description automatically generated">
              <a:extLst>
                <a:ext uri="{FF2B5EF4-FFF2-40B4-BE49-F238E27FC236}">
                  <a16:creationId xmlns:a16="http://schemas.microsoft.com/office/drawing/2014/main" id="{C029F4E0-8C57-F649-9AAD-FD374EDCCC4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198432" y="3066376"/>
              <a:ext cx="593019" cy="2156776"/>
            </a:xfrm>
            <a:prstGeom prst="rect">
              <a:avLst/>
            </a:prstGeom>
          </p:spPr>
        </p:pic>
      </p:grpSp>
      <p:grpSp>
        <p:nvGrpSpPr>
          <p:cNvPr id="11" name="Group 10">
            <a:extLst>
              <a:ext uri="{FF2B5EF4-FFF2-40B4-BE49-F238E27FC236}">
                <a16:creationId xmlns:a16="http://schemas.microsoft.com/office/drawing/2014/main" id="{32C813B0-C1DF-954A-8571-D481DE0EB287}"/>
              </a:ext>
            </a:extLst>
          </p:cNvPr>
          <p:cNvGrpSpPr/>
          <p:nvPr/>
        </p:nvGrpSpPr>
        <p:grpSpPr>
          <a:xfrm>
            <a:off x="5451248" y="2826691"/>
            <a:ext cx="899889" cy="1392035"/>
            <a:chOff x="1308803" y="-2638220"/>
            <a:chExt cx="1492652" cy="2308976"/>
          </a:xfrm>
        </p:grpSpPr>
        <p:pic>
          <p:nvPicPr>
            <p:cNvPr id="41" name="Picture 40" descr="A picture containing bag&#10;&#10;Description automatically generated">
              <a:extLst>
                <a:ext uri="{FF2B5EF4-FFF2-40B4-BE49-F238E27FC236}">
                  <a16:creationId xmlns:a16="http://schemas.microsoft.com/office/drawing/2014/main" id="{B159BF84-6399-454D-AE6C-FA74D3B5AFB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308803" y="-2638220"/>
              <a:ext cx="1492652" cy="1897784"/>
            </a:xfrm>
            <a:prstGeom prst="rect">
              <a:avLst/>
            </a:prstGeom>
          </p:spPr>
        </p:pic>
        <p:sp>
          <p:nvSpPr>
            <p:cNvPr id="42" name="TextBox 41">
              <a:extLst>
                <a:ext uri="{FF2B5EF4-FFF2-40B4-BE49-F238E27FC236}">
                  <a16:creationId xmlns:a16="http://schemas.microsoft.com/office/drawing/2014/main" id="{948B642D-2D25-E643-B5D0-D1EBE9529B27}"/>
                </a:ext>
              </a:extLst>
            </p:cNvPr>
            <p:cNvSpPr txBox="1"/>
            <p:nvPr/>
          </p:nvSpPr>
          <p:spPr>
            <a:xfrm>
              <a:off x="1339811" y="-723704"/>
              <a:ext cx="1461644" cy="394460"/>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Paper</a:t>
              </a:r>
            </a:p>
          </p:txBody>
        </p:sp>
      </p:grpSp>
      <p:grpSp>
        <p:nvGrpSpPr>
          <p:cNvPr id="16" name="Group 15">
            <a:extLst>
              <a:ext uri="{FF2B5EF4-FFF2-40B4-BE49-F238E27FC236}">
                <a16:creationId xmlns:a16="http://schemas.microsoft.com/office/drawing/2014/main" id="{0247613D-92CD-124A-A221-818BA7E83386}"/>
              </a:ext>
            </a:extLst>
          </p:cNvPr>
          <p:cNvGrpSpPr/>
          <p:nvPr/>
        </p:nvGrpSpPr>
        <p:grpSpPr>
          <a:xfrm>
            <a:off x="4146744" y="4261198"/>
            <a:ext cx="1347700" cy="999102"/>
            <a:chOff x="8223955" y="-2781211"/>
            <a:chExt cx="2307748" cy="1710823"/>
          </a:xfrm>
        </p:grpSpPr>
        <p:sp>
          <p:nvSpPr>
            <p:cNvPr id="39" name="TextBox 38">
              <a:extLst>
                <a:ext uri="{FF2B5EF4-FFF2-40B4-BE49-F238E27FC236}">
                  <a16:creationId xmlns:a16="http://schemas.microsoft.com/office/drawing/2014/main" id="{F935932B-6B20-0147-99C7-096F6D6CEA80}"/>
                </a:ext>
              </a:extLst>
            </p:cNvPr>
            <p:cNvSpPr txBox="1"/>
            <p:nvPr/>
          </p:nvSpPr>
          <p:spPr>
            <a:xfrm>
              <a:off x="8223955" y="-1464847"/>
              <a:ext cx="2207734" cy="394459"/>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Wood Box</a:t>
              </a:r>
            </a:p>
          </p:txBody>
        </p:sp>
        <p:pic>
          <p:nvPicPr>
            <p:cNvPr id="43" name="Picture 42" descr="A picture containing box, wooden, container, wood&#10;&#10;Description automatically generated">
              <a:extLst>
                <a:ext uri="{FF2B5EF4-FFF2-40B4-BE49-F238E27FC236}">
                  <a16:creationId xmlns:a16="http://schemas.microsoft.com/office/drawing/2014/main" id="{9130CA5A-E4C1-E644-9AC8-063A2C4E684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223955" y="-2781211"/>
              <a:ext cx="2307748" cy="1286070"/>
            </a:xfrm>
            <a:prstGeom prst="rect">
              <a:avLst/>
            </a:prstGeom>
          </p:spPr>
        </p:pic>
      </p:grpSp>
      <p:grpSp>
        <p:nvGrpSpPr>
          <p:cNvPr id="14" name="Group 13">
            <a:extLst>
              <a:ext uri="{FF2B5EF4-FFF2-40B4-BE49-F238E27FC236}">
                <a16:creationId xmlns:a16="http://schemas.microsoft.com/office/drawing/2014/main" id="{3C830A2D-4836-5346-833A-900D7515004C}"/>
              </a:ext>
            </a:extLst>
          </p:cNvPr>
          <p:cNvGrpSpPr/>
          <p:nvPr/>
        </p:nvGrpSpPr>
        <p:grpSpPr>
          <a:xfrm>
            <a:off x="2783775" y="2908629"/>
            <a:ext cx="1360453" cy="1397369"/>
            <a:chOff x="6156632" y="-1848121"/>
            <a:chExt cx="2153258" cy="2211686"/>
          </a:xfrm>
        </p:grpSpPr>
        <p:sp>
          <p:nvSpPr>
            <p:cNvPr id="40" name="TextBox 39">
              <a:extLst>
                <a:ext uri="{FF2B5EF4-FFF2-40B4-BE49-F238E27FC236}">
                  <a16:creationId xmlns:a16="http://schemas.microsoft.com/office/drawing/2014/main" id="{C9F01456-1A99-1146-B6D5-5B9EC17EDDFA}"/>
                </a:ext>
              </a:extLst>
            </p:cNvPr>
            <p:cNvSpPr txBox="1"/>
            <p:nvPr/>
          </p:nvSpPr>
          <p:spPr>
            <a:xfrm>
              <a:off x="6163307" y="-237410"/>
              <a:ext cx="2146583" cy="600975"/>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Woven Grass</a:t>
              </a:r>
            </a:p>
          </p:txBody>
        </p:sp>
        <p:pic>
          <p:nvPicPr>
            <p:cNvPr id="44" name="Picture 43" descr="A picture containing container, basket, cup, indoor&#10;&#10;Description automatically generated">
              <a:extLst>
                <a:ext uri="{FF2B5EF4-FFF2-40B4-BE49-F238E27FC236}">
                  <a16:creationId xmlns:a16="http://schemas.microsoft.com/office/drawing/2014/main" id="{95850E89-3A6B-7E44-A150-778BA1BEB3A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156632" y="-1848121"/>
              <a:ext cx="1717304" cy="1595516"/>
            </a:xfrm>
            <a:prstGeom prst="rect">
              <a:avLst/>
            </a:prstGeom>
          </p:spPr>
        </p:pic>
      </p:grpSp>
    </p:spTree>
    <p:extLst>
      <p:ext uri="{BB962C8B-B14F-4D97-AF65-F5344CB8AC3E}">
        <p14:creationId xmlns:p14="http://schemas.microsoft.com/office/powerpoint/2010/main" val="3917493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140"/>
                                        </p:tgtEl>
                                        <p:attrNameLst>
                                          <p:attrName>style.visibility</p:attrName>
                                        </p:attrNameLst>
                                      </p:cBhvr>
                                      <p:to>
                                        <p:strVal val="visible"/>
                                      </p:to>
                                    </p:set>
                                    <p:anim calcmode="lin" valueType="num">
                                      <p:cBhvr additive="base">
                                        <p:cTn id="25" dur="500" fill="hold"/>
                                        <p:tgtEl>
                                          <p:spTgt spid="140"/>
                                        </p:tgtEl>
                                        <p:attrNameLst>
                                          <p:attrName>ppt_x</p:attrName>
                                        </p:attrNameLst>
                                      </p:cBhvr>
                                      <p:tavLst>
                                        <p:tav tm="0">
                                          <p:val>
                                            <p:strVal val="1+#ppt_w/2"/>
                                          </p:val>
                                        </p:tav>
                                        <p:tav tm="100000">
                                          <p:val>
                                            <p:strVal val="#ppt_x"/>
                                          </p:val>
                                        </p:tav>
                                      </p:tavLst>
                                    </p:anim>
                                    <p:anim calcmode="lin" valueType="num">
                                      <p:cBhvr additive="base">
                                        <p:cTn id="26"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E46144A-536E-2142-B24C-DAC8B9A96AA3}"/>
              </a:ext>
            </a:extLst>
          </p:cNvPr>
          <p:cNvSpPr txBox="1"/>
          <p:nvPr/>
        </p:nvSpPr>
        <p:spPr>
          <a:xfrm>
            <a:off x="0" y="1299345"/>
            <a:ext cx="12192000" cy="506272"/>
          </a:xfrm>
          <a:prstGeom prst="rect">
            <a:avLst/>
          </a:prstGeom>
          <a:noFill/>
        </p:spPr>
        <p:txBody>
          <a:bodyPr wrap="square">
            <a:noAutofit/>
          </a:bodyPr>
          <a:lstStyle/>
          <a:p>
            <a:pPr algn="ctr"/>
            <a:r>
              <a:rPr lang="en-US" dirty="0">
                <a:solidFill>
                  <a:srgbClr val="63666A"/>
                </a:solidFill>
                <a:latin typeface="Arial" panose="020B0604020202020204" pitchFamily="34" charset="0"/>
                <a:cs typeface="Arial" panose="020B0604020202020204" pitchFamily="34" charset="0"/>
              </a:rPr>
              <a:t>Can you order the items, by how long it will take them to rot?</a:t>
            </a:r>
            <a:endParaRPr lang="en-GB" dirty="0">
              <a:solidFill>
                <a:srgbClr val="63666A"/>
              </a:solidFill>
              <a:latin typeface="Arial" panose="020B0604020202020204" pitchFamily="34" charset="0"/>
              <a:cs typeface="Arial" panose="020B0604020202020204" pitchFamily="34" charset="0"/>
            </a:endParaRPr>
          </a:p>
        </p:txBody>
      </p:sp>
      <p:grpSp>
        <p:nvGrpSpPr>
          <p:cNvPr id="174" name="Group 173">
            <a:extLst>
              <a:ext uri="{FF2B5EF4-FFF2-40B4-BE49-F238E27FC236}">
                <a16:creationId xmlns:a16="http://schemas.microsoft.com/office/drawing/2014/main" id="{5306BCF2-6E1D-6846-A4EC-7FF7F179EAA1}"/>
              </a:ext>
            </a:extLst>
          </p:cNvPr>
          <p:cNvGrpSpPr/>
          <p:nvPr/>
        </p:nvGrpSpPr>
        <p:grpSpPr>
          <a:xfrm>
            <a:off x="912367" y="5636021"/>
            <a:ext cx="10468355" cy="531103"/>
            <a:chOff x="912367" y="5805488"/>
            <a:chExt cx="10468355" cy="531103"/>
          </a:xfrm>
        </p:grpSpPr>
        <p:cxnSp>
          <p:nvCxnSpPr>
            <p:cNvPr id="133" name="Straight Connector 132">
              <a:extLst>
                <a:ext uri="{FF2B5EF4-FFF2-40B4-BE49-F238E27FC236}">
                  <a16:creationId xmlns:a16="http://schemas.microsoft.com/office/drawing/2014/main" id="{D10ECE55-8F12-1E4E-B04E-AE0F2EECEA93}"/>
                </a:ext>
              </a:extLst>
            </p:cNvPr>
            <p:cNvCxnSpPr>
              <a:cxnSpLocks/>
            </p:cNvCxnSpPr>
            <p:nvPr/>
          </p:nvCxnSpPr>
          <p:spPr>
            <a:xfrm flipH="1">
              <a:off x="10914927" y="5805488"/>
              <a:ext cx="1" cy="231917"/>
            </a:xfrm>
            <a:prstGeom prst="line">
              <a:avLst/>
            </a:prstGeom>
            <a:ln w="1143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9693AB64-AFBE-C949-99E4-BA5442B5DC58}"/>
                </a:ext>
              </a:extLst>
            </p:cNvPr>
            <p:cNvCxnSpPr>
              <a:cxnSpLocks/>
            </p:cNvCxnSpPr>
            <p:nvPr/>
          </p:nvCxnSpPr>
          <p:spPr>
            <a:xfrm flipH="1">
              <a:off x="6160031" y="5805488"/>
              <a:ext cx="1" cy="231917"/>
            </a:xfrm>
            <a:prstGeom prst="line">
              <a:avLst/>
            </a:prstGeom>
            <a:ln w="1143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2A6DB5E2-4482-4447-B5DE-27666800B74F}"/>
                </a:ext>
              </a:extLst>
            </p:cNvPr>
            <p:cNvCxnSpPr>
              <a:cxnSpLocks/>
            </p:cNvCxnSpPr>
            <p:nvPr/>
          </p:nvCxnSpPr>
          <p:spPr>
            <a:xfrm flipH="1">
              <a:off x="4593758" y="5805488"/>
              <a:ext cx="1" cy="231917"/>
            </a:xfrm>
            <a:prstGeom prst="line">
              <a:avLst/>
            </a:prstGeom>
            <a:ln w="114300">
              <a:solidFill>
                <a:srgbClr val="00ABCF"/>
              </a:solidFill>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00F51EA7-8EC2-C445-83E4-B00C1B1D1A5C}"/>
                </a:ext>
              </a:extLst>
            </p:cNvPr>
            <p:cNvSpPr txBox="1"/>
            <p:nvPr/>
          </p:nvSpPr>
          <p:spPr>
            <a:xfrm>
              <a:off x="912367" y="6048996"/>
              <a:ext cx="1027595" cy="262422"/>
            </a:xfrm>
            <a:prstGeom prst="rect">
              <a:avLst/>
            </a:prstGeom>
            <a:noFill/>
          </p:spPr>
          <p:txBody>
            <a:bodyPr wrap="square" rtlCol="0">
              <a:noAutofit/>
            </a:bodyPr>
            <a:lstStyle/>
            <a:p>
              <a:pPr algn="ctr"/>
              <a:r>
                <a:rPr lang="en-GB" sz="1200" b="1" dirty="0">
                  <a:solidFill>
                    <a:srgbClr val="63666A"/>
                  </a:solidFill>
                  <a:latin typeface="Arial" panose="020B0604020202020204" pitchFamily="34" charset="0"/>
                  <a:cs typeface="Arial" panose="020B0604020202020204" pitchFamily="34" charset="0"/>
                </a:rPr>
                <a:t>Quickest</a:t>
              </a:r>
            </a:p>
          </p:txBody>
        </p:sp>
        <p:sp>
          <p:nvSpPr>
            <p:cNvPr id="80" name="TextBox 79">
              <a:extLst>
                <a:ext uri="{FF2B5EF4-FFF2-40B4-BE49-F238E27FC236}">
                  <a16:creationId xmlns:a16="http://schemas.microsoft.com/office/drawing/2014/main" id="{DB1E9E71-F695-474E-91AC-655F5F05BF0B}"/>
                </a:ext>
              </a:extLst>
            </p:cNvPr>
            <p:cNvSpPr txBox="1"/>
            <p:nvPr/>
          </p:nvSpPr>
          <p:spPr>
            <a:xfrm>
              <a:off x="10467704" y="6048996"/>
              <a:ext cx="913018" cy="287595"/>
            </a:xfrm>
            <a:prstGeom prst="rect">
              <a:avLst/>
            </a:prstGeom>
            <a:noFill/>
          </p:spPr>
          <p:txBody>
            <a:bodyPr wrap="square" rtlCol="0">
              <a:noAutofit/>
            </a:bodyPr>
            <a:lstStyle/>
            <a:p>
              <a:pPr algn="ctr"/>
              <a:r>
                <a:rPr lang="en-GB" sz="1200" b="1" dirty="0">
                  <a:solidFill>
                    <a:srgbClr val="63666A"/>
                  </a:solidFill>
                  <a:latin typeface="Arial" panose="020B0604020202020204" pitchFamily="34" charset="0"/>
                  <a:cs typeface="Arial" panose="020B0604020202020204" pitchFamily="34" charset="0"/>
                </a:rPr>
                <a:t>Slowest</a:t>
              </a:r>
            </a:p>
          </p:txBody>
        </p:sp>
        <p:cxnSp>
          <p:nvCxnSpPr>
            <p:cNvPr id="81" name="Straight Connector 80">
              <a:extLst>
                <a:ext uri="{FF2B5EF4-FFF2-40B4-BE49-F238E27FC236}">
                  <a16:creationId xmlns:a16="http://schemas.microsoft.com/office/drawing/2014/main" id="{1210EBFB-9350-5349-B14D-787BB9198170}"/>
                </a:ext>
              </a:extLst>
            </p:cNvPr>
            <p:cNvCxnSpPr>
              <a:cxnSpLocks/>
            </p:cNvCxnSpPr>
            <p:nvPr/>
          </p:nvCxnSpPr>
          <p:spPr>
            <a:xfrm>
              <a:off x="1369419" y="6005170"/>
              <a:ext cx="9603381" cy="0"/>
            </a:xfrm>
            <a:prstGeom prst="line">
              <a:avLst/>
            </a:prstGeom>
            <a:ln w="1143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5288C674-E5C2-7644-AC75-0261EF31FF91}"/>
                </a:ext>
              </a:extLst>
            </p:cNvPr>
            <p:cNvCxnSpPr>
              <a:cxnSpLocks/>
            </p:cNvCxnSpPr>
            <p:nvPr/>
          </p:nvCxnSpPr>
          <p:spPr>
            <a:xfrm flipH="1">
              <a:off x="1426165" y="5805488"/>
              <a:ext cx="1" cy="231917"/>
            </a:xfrm>
            <a:prstGeom prst="line">
              <a:avLst/>
            </a:prstGeom>
            <a:ln w="1143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C4507209-4EB5-7E47-8CD0-18EDAF4D759B}"/>
                </a:ext>
              </a:extLst>
            </p:cNvPr>
            <p:cNvCxnSpPr>
              <a:cxnSpLocks/>
            </p:cNvCxnSpPr>
            <p:nvPr/>
          </p:nvCxnSpPr>
          <p:spPr>
            <a:xfrm>
              <a:off x="3006457" y="5805488"/>
              <a:ext cx="0" cy="231917"/>
            </a:xfrm>
            <a:prstGeom prst="line">
              <a:avLst/>
            </a:prstGeom>
            <a:ln w="1143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DBEBC456-6164-8940-9B02-909A81BC41AD}"/>
                </a:ext>
              </a:extLst>
            </p:cNvPr>
            <p:cNvCxnSpPr>
              <a:cxnSpLocks/>
            </p:cNvCxnSpPr>
            <p:nvPr/>
          </p:nvCxnSpPr>
          <p:spPr>
            <a:xfrm>
              <a:off x="7747333" y="5806015"/>
              <a:ext cx="0" cy="222154"/>
            </a:xfrm>
            <a:prstGeom prst="line">
              <a:avLst/>
            </a:prstGeom>
            <a:ln w="1143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D99274E-D107-B84A-AC9B-9B8928DE8D02}"/>
                </a:ext>
              </a:extLst>
            </p:cNvPr>
            <p:cNvCxnSpPr>
              <a:cxnSpLocks/>
            </p:cNvCxnSpPr>
            <p:nvPr/>
          </p:nvCxnSpPr>
          <p:spPr>
            <a:xfrm>
              <a:off x="9327625" y="5805488"/>
              <a:ext cx="0" cy="231917"/>
            </a:xfrm>
            <a:prstGeom prst="line">
              <a:avLst/>
            </a:prstGeom>
            <a:ln w="114300">
              <a:solidFill>
                <a:srgbClr val="00ABCF"/>
              </a:solidFill>
            </a:ln>
          </p:spPr>
          <p:style>
            <a:lnRef idx="1">
              <a:schemeClr val="accent1"/>
            </a:lnRef>
            <a:fillRef idx="0">
              <a:schemeClr val="accent1"/>
            </a:fillRef>
            <a:effectRef idx="0">
              <a:schemeClr val="accent1"/>
            </a:effectRef>
            <a:fontRef idx="minor">
              <a:schemeClr val="tx1"/>
            </a:fontRef>
          </p:style>
        </p:cxnSp>
      </p:grpSp>
      <p:sp>
        <p:nvSpPr>
          <p:cNvPr id="91" name="TextBox 90">
            <a:extLst>
              <a:ext uri="{FF2B5EF4-FFF2-40B4-BE49-F238E27FC236}">
                <a16:creationId xmlns:a16="http://schemas.microsoft.com/office/drawing/2014/main" id="{97D524F9-6ED5-5648-82A3-BB0146058C38}"/>
              </a:ext>
            </a:extLst>
          </p:cNvPr>
          <p:cNvSpPr txBox="1"/>
          <p:nvPr/>
        </p:nvSpPr>
        <p:spPr>
          <a:xfrm>
            <a:off x="662750" y="5367534"/>
            <a:ext cx="1532526" cy="643071"/>
          </a:xfrm>
          <a:prstGeom prst="rect">
            <a:avLst/>
          </a:prstGeom>
          <a:noFill/>
        </p:spPr>
        <p:txBody>
          <a:bodyPr wrap="square">
            <a:noAutofit/>
          </a:bodyPr>
          <a:lstStyle/>
          <a:p>
            <a:pPr algn="ctr"/>
            <a:r>
              <a:rPr lang="en-GB" sz="1200" b="1" dirty="0">
                <a:solidFill>
                  <a:srgbClr val="63666A"/>
                </a:solidFill>
                <a:latin typeface="Arial" panose="020B0604020202020204" pitchFamily="34" charset="0"/>
                <a:cs typeface="Arial" panose="020B0604020202020204" pitchFamily="34" charset="0"/>
              </a:rPr>
              <a:t>3 days</a:t>
            </a:r>
          </a:p>
        </p:txBody>
      </p:sp>
      <p:sp>
        <p:nvSpPr>
          <p:cNvPr id="72" name="TextBox 71">
            <a:extLst>
              <a:ext uri="{FF2B5EF4-FFF2-40B4-BE49-F238E27FC236}">
                <a16:creationId xmlns:a16="http://schemas.microsoft.com/office/drawing/2014/main" id="{F10A9149-85F9-1940-B6C2-6058212A0AB3}"/>
              </a:ext>
            </a:extLst>
          </p:cNvPr>
          <p:cNvSpPr txBox="1"/>
          <p:nvPr/>
        </p:nvSpPr>
        <p:spPr>
          <a:xfrm>
            <a:off x="8672725" y="5374715"/>
            <a:ext cx="1314299" cy="570941"/>
          </a:xfrm>
          <a:prstGeom prst="rect">
            <a:avLst/>
          </a:prstGeom>
          <a:noFill/>
        </p:spPr>
        <p:txBody>
          <a:bodyPr wrap="square">
            <a:noAutofit/>
          </a:bodyPr>
          <a:lstStyle/>
          <a:p>
            <a:pPr algn="ctr"/>
            <a:r>
              <a:rPr lang="en-GB" sz="1200" b="1" dirty="0">
                <a:solidFill>
                  <a:srgbClr val="63666A"/>
                </a:solidFill>
                <a:latin typeface="Arial" panose="020B0604020202020204" pitchFamily="34" charset="0"/>
                <a:cs typeface="Arial" panose="020B0604020202020204" pitchFamily="34" charset="0"/>
              </a:rPr>
              <a:t>450+ years</a:t>
            </a:r>
          </a:p>
        </p:txBody>
      </p:sp>
      <p:sp>
        <p:nvSpPr>
          <p:cNvPr id="69" name="TextBox 68">
            <a:extLst>
              <a:ext uri="{FF2B5EF4-FFF2-40B4-BE49-F238E27FC236}">
                <a16:creationId xmlns:a16="http://schemas.microsoft.com/office/drawing/2014/main" id="{1A384491-D22A-A941-9280-5C44531E4ADD}"/>
              </a:ext>
            </a:extLst>
          </p:cNvPr>
          <p:cNvSpPr txBox="1"/>
          <p:nvPr/>
        </p:nvSpPr>
        <p:spPr>
          <a:xfrm>
            <a:off x="6981070" y="5367534"/>
            <a:ext cx="1532526" cy="643071"/>
          </a:xfrm>
          <a:prstGeom prst="rect">
            <a:avLst/>
          </a:prstGeom>
          <a:noFill/>
        </p:spPr>
        <p:txBody>
          <a:bodyPr wrap="square">
            <a:noAutofit/>
          </a:bodyPr>
          <a:lstStyle/>
          <a:p>
            <a:pPr algn="ctr"/>
            <a:r>
              <a:rPr lang="en-GB" sz="1200" b="1" dirty="0">
                <a:solidFill>
                  <a:srgbClr val="63666A"/>
                </a:solidFill>
                <a:latin typeface="Arial" panose="020B0604020202020204" pitchFamily="34" charset="0"/>
                <a:cs typeface="Arial" panose="020B0604020202020204" pitchFamily="34" charset="0"/>
              </a:rPr>
              <a:t>200 years</a:t>
            </a:r>
          </a:p>
        </p:txBody>
      </p:sp>
      <p:sp>
        <p:nvSpPr>
          <p:cNvPr id="77" name="TextBox 76">
            <a:extLst>
              <a:ext uri="{FF2B5EF4-FFF2-40B4-BE49-F238E27FC236}">
                <a16:creationId xmlns:a16="http://schemas.microsoft.com/office/drawing/2014/main" id="{044F1F0D-292C-1241-A5D6-5468DDC2BFE0}"/>
              </a:ext>
            </a:extLst>
          </p:cNvPr>
          <p:cNvSpPr txBox="1"/>
          <p:nvPr/>
        </p:nvSpPr>
        <p:spPr>
          <a:xfrm>
            <a:off x="10193361" y="5369761"/>
            <a:ext cx="1437436" cy="709761"/>
          </a:xfrm>
          <a:prstGeom prst="rect">
            <a:avLst/>
          </a:prstGeom>
          <a:noFill/>
        </p:spPr>
        <p:txBody>
          <a:bodyPr wrap="square">
            <a:noAutofit/>
          </a:bodyPr>
          <a:lstStyle/>
          <a:p>
            <a:pPr algn="ctr"/>
            <a:r>
              <a:rPr lang="en-GB" sz="1200" b="1" dirty="0">
                <a:solidFill>
                  <a:srgbClr val="63666A"/>
                </a:solidFill>
                <a:latin typeface="Arial" panose="020B0604020202020204" pitchFamily="34" charset="0"/>
                <a:cs typeface="Arial" panose="020B0604020202020204" pitchFamily="34" charset="0"/>
              </a:rPr>
              <a:t>1 million years</a:t>
            </a:r>
          </a:p>
        </p:txBody>
      </p:sp>
      <p:sp>
        <p:nvSpPr>
          <p:cNvPr id="92" name="TextBox 91">
            <a:extLst>
              <a:ext uri="{FF2B5EF4-FFF2-40B4-BE49-F238E27FC236}">
                <a16:creationId xmlns:a16="http://schemas.microsoft.com/office/drawing/2014/main" id="{88925506-DB29-AE41-953A-BEFB5A07E2F2}"/>
              </a:ext>
            </a:extLst>
          </p:cNvPr>
          <p:cNvSpPr txBox="1"/>
          <p:nvPr/>
        </p:nvSpPr>
        <p:spPr>
          <a:xfrm>
            <a:off x="2343519" y="5374715"/>
            <a:ext cx="1314299" cy="570941"/>
          </a:xfrm>
          <a:prstGeom prst="rect">
            <a:avLst/>
          </a:prstGeom>
          <a:noFill/>
        </p:spPr>
        <p:txBody>
          <a:bodyPr wrap="square">
            <a:noAutofit/>
          </a:bodyPr>
          <a:lstStyle/>
          <a:p>
            <a:pPr algn="ctr"/>
            <a:r>
              <a:rPr lang="en-GB" sz="1200" b="1" dirty="0">
                <a:solidFill>
                  <a:srgbClr val="63666A"/>
                </a:solidFill>
                <a:latin typeface="Arial" panose="020B0604020202020204" pitchFamily="34" charset="0"/>
                <a:cs typeface="Arial" panose="020B0604020202020204" pitchFamily="34" charset="0"/>
              </a:rPr>
              <a:t>4 weeks</a:t>
            </a:r>
          </a:p>
        </p:txBody>
      </p:sp>
      <p:sp>
        <p:nvSpPr>
          <p:cNvPr id="94" name="TextBox 93">
            <a:extLst>
              <a:ext uri="{FF2B5EF4-FFF2-40B4-BE49-F238E27FC236}">
                <a16:creationId xmlns:a16="http://schemas.microsoft.com/office/drawing/2014/main" id="{CD2DC38E-31FA-7248-A9A8-421B5576D27C}"/>
              </a:ext>
            </a:extLst>
          </p:cNvPr>
          <p:cNvSpPr txBox="1"/>
          <p:nvPr/>
        </p:nvSpPr>
        <p:spPr>
          <a:xfrm>
            <a:off x="5448864" y="5369761"/>
            <a:ext cx="1437436" cy="709761"/>
          </a:xfrm>
          <a:prstGeom prst="rect">
            <a:avLst/>
          </a:prstGeom>
          <a:noFill/>
        </p:spPr>
        <p:txBody>
          <a:bodyPr wrap="square">
            <a:noAutofit/>
          </a:bodyPr>
          <a:lstStyle/>
          <a:p>
            <a:pPr algn="ctr"/>
            <a:r>
              <a:rPr lang="en-GB" sz="1200" b="1" dirty="0">
                <a:solidFill>
                  <a:srgbClr val="63666A"/>
                </a:solidFill>
                <a:latin typeface="Arial" panose="020B0604020202020204" pitchFamily="34" charset="0"/>
                <a:cs typeface="Arial" panose="020B0604020202020204" pitchFamily="34" charset="0"/>
              </a:rPr>
              <a:t>1 year</a:t>
            </a:r>
          </a:p>
        </p:txBody>
      </p:sp>
      <p:sp>
        <p:nvSpPr>
          <p:cNvPr id="93" name="TextBox 92">
            <a:extLst>
              <a:ext uri="{FF2B5EF4-FFF2-40B4-BE49-F238E27FC236}">
                <a16:creationId xmlns:a16="http://schemas.microsoft.com/office/drawing/2014/main" id="{7459FC4C-8CC1-C84E-96B8-AE88BDA842E9}"/>
              </a:ext>
            </a:extLst>
          </p:cNvPr>
          <p:cNvSpPr txBox="1"/>
          <p:nvPr/>
        </p:nvSpPr>
        <p:spPr>
          <a:xfrm>
            <a:off x="3875041" y="5369761"/>
            <a:ext cx="1437436" cy="709761"/>
          </a:xfrm>
          <a:prstGeom prst="rect">
            <a:avLst/>
          </a:prstGeom>
          <a:noFill/>
        </p:spPr>
        <p:txBody>
          <a:bodyPr wrap="square">
            <a:noAutofit/>
          </a:bodyPr>
          <a:lstStyle/>
          <a:p>
            <a:pPr algn="ctr"/>
            <a:r>
              <a:rPr lang="en-GB" sz="1200" b="1" dirty="0">
                <a:solidFill>
                  <a:srgbClr val="63666A"/>
                </a:solidFill>
                <a:latin typeface="Arial" panose="020B0604020202020204" pitchFamily="34" charset="0"/>
                <a:cs typeface="Arial" panose="020B0604020202020204" pitchFamily="34" charset="0"/>
              </a:rPr>
              <a:t>6 months</a:t>
            </a:r>
          </a:p>
        </p:txBody>
      </p:sp>
      <p:sp>
        <p:nvSpPr>
          <p:cNvPr id="78" name="TextBox 77">
            <a:extLst>
              <a:ext uri="{FF2B5EF4-FFF2-40B4-BE49-F238E27FC236}">
                <a16:creationId xmlns:a16="http://schemas.microsoft.com/office/drawing/2014/main" id="{BA89AF22-EB23-A94A-81E5-C113E0F40A68}"/>
              </a:ext>
            </a:extLst>
          </p:cNvPr>
          <p:cNvSpPr txBox="1"/>
          <p:nvPr/>
        </p:nvSpPr>
        <p:spPr>
          <a:xfrm>
            <a:off x="0" y="740909"/>
            <a:ext cx="12191999"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Which rots away quickest?</a:t>
            </a:r>
          </a:p>
        </p:txBody>
      </p:sp>
      <p:grpSp>
        <p:nvGrpSpPr>
          <p:cNvPr id="102" name="Group 101">
            <a:extLst>
              <a:ext uri="{FF2B5EF4-FFF2-40B4-BE49-F238E27FC236}">
                <a16:creationId xmlns:a16="http://schemas.microsoft.com/office/drawing/2014/main" id="{6333B647-4499-634E-ADAD-051B977E159D}"/>
              </a:ext>
            </a:extLst>
          </p:cNvPr>
          <p:cNvGrpSpPr/>
          <p:nvPr/>
        </p:nvGrpSpPr>
        <p:grpSpPr>
          <a:xfrm>
            <a:off x="5452346" y="2191965"/>
            <a:ext cx="1219979" cy="1527404"/>
            <a:chOff x="2917517" y="-2673060"/>
            <a:chExt cx="2569158" cy="3216563"/>
          </a:xfrm>
        </p:grpSpPr>
        <p:pic>
          <p:nvPicPr>
            <p:cNvPr id="103" name="Picture 102" descr="A close-up of a leaf&#10;&#10;Description automatically generated">
              <a:extLst>
                <a:ext uri="{FF2B5EF4-FFF2-40B4-BE49-F238E27FC236}">
                  <a16:creationId xmlns:a16="http://schemas.microsoft.com/office/drawing/2014/main" id="{733E6CCF-15EA-E44B-9F18-24A15C59E1D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8143107">
              <a:off x="2404030" y="-1872025"/>
              <a:ext cx="2781893" cy="1179823"/>
            </a:xfrm>
            <a:prstGeom prst="rect">
              <a:avLst/>
            </a:prstGeom>
          </p:spPr>
        </p:pic>
        <p:sp>
          <p:nvSpPr>
            <p:cNvPr id="104" name="TextBox 103">
              <a:extLst>
                <a:ext uri="{FF2B5EF4-FFF2-40B4-BE49-F238E27FC236}">
                  <a16:creationId xmlns:a16="http://schemas.microsoft.com/office/drawing/2014/main" id="{AACFB97E-FEF7-2D40-937D-356CB40406F1}"/>
                </a:ext>
              </a:extLst>
            </p:cNvPr>
            <p:cNvSpPr txBox="1"/>
            <p:nvPr/>
          </p:nvSpPr>
          <p:spPr>
            <a:xfrm>
              <a:off x="3785156" y="-1143068"/>
              <a:ext cx="1701519" cy="663755"/>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Banana</a:t>
              </a:r>
              <a:br>
                <a:rPr lang="en-GB" sz="1200" dirty="0">
                  <a:solidFill>
                    <a:srgbClr val="63666A"/>
                  </a:solidFill>
                  <a:latin typeface="Arial" panose="020B0604020202020204" pitchFamily="34" charset="0"/>
                  <a:cs typeface="Arial" panose="020B0604020202020204" pitchFamily="34" charset="0"/>
                </a:rPr>
              </a:br>
              <a:r>
                <a:rPr lang="en-GB" sz="1200" dirty="0">
                  <a:solidFill>
                    <a:srgbClr val="63666A"/>
                  </a:solidFill>
                  <a:latin typeface="Arial" panose="020B0604020202020204" pitchFamily="34" charset="0"/>
                  <a:cs typeface="Arial" panose="020B0604020202020204" pitchFamily="34" charset="0"/>
                </a:rPr>
                <a:t>Leaves</a:t>
              </a:r>
            </a:p>
          </p:txBody>
        </p:sp>
        <p:pic>
          <p:nvPicPr>
            <p:cNvPr id="105" name="Picture 104" descr="A green leaf with a dark background&#10;&#10;Description automatically generated with low confidence">
              <a:extLst>
                <a:ext uri="{FF2B5EF4-FFF2-40B4-BE49-F238E27FC236}">
                  <a16:creationId xmlns:a16="http://schemas.microsoft.com/office/drawing/2014/main" id="{DC6EAF35-B28C-E74E-B7FF-B42570474F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17517" y="-920117"/>
              <a:ext cx="1385253" cy="1463620"/>
            </a:xfrm>
            <a:prstGeom prst="rect">
              <a:avLst/>
            </a:prstGeom>
          </p:spPr>
        </p:pic>
      </p:grpSp>
      <p:grpSp>
        <p:nvGrpSpPr>
          <p:cNvPr id="106" name="Group 105">
            <a:extLst>
              <a:ext uri="{FF2B5EF4-FFF2-40B4-BE49-F238E27FC236}">
                <a16:creationId xmlns:a16="http://schemas.microsoft.com/office/drawing/2014/main" id="{40D4B5D7-8C5F-374E-8099-BD2A1AE80574}"/>
              </a:ext>
            </a:extLst>
          </p:cNvPr>
          <p:cNvGrpSpPr/>
          <p:nvPr/>
        </p:nvGrpSpPr>
        <p:grpSpPr>
          <a:xfrm>
            <a:off x="3822950" y="2557106"/>
            <a:ext cx="1331930" cy="1309677"/>
            <a:chOff x="6218604" y="2797008"/>
            <a:chExt cx="1793407" cy="1763445"/>
          </a:xfrm>
        </p:grpSpPr>
        <p:pic>
          <p:nvPicPr>
            <p:cNvPr id="107" name="Picture 106" descr="A picture containing cup, indoor, sitting&#10;&#10;Description automatically generated">
              <a:extLst>
                <a:ext uri="{FF2B5EF4-FFF2-40B4-BE49-F238E27FC236}">
                  <a16:creationId xmlns:a16="http://schemas.microsoft.com/office/drawing/2014/main" id="{E5811DD2-028C-4D40-A872-27D033A9F8A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749616" y="2797008"/>
              <a:ext cx="688826" cy="1246438"/>
            </a:xfrm>
            <a:prstGeom prst="rect">
              <a:avLst/>
            </a:prstGeom>
          </p:spPr>
        </p:pic>
        <p:sp>
          <p:nvSpPr>
            <p:cNvPr id="108" name="TextBox 107">
              <a:extLst>
                <a:ext uri="{FF2B5EF4-FFF2-40B4-BE49-F238E27FC236}">
                  <a16:creationId xmlns:a16="http://schemas.microsoft.com/office/drawing/2014/main" id="{4315DBDB-95D0-C445-9373-9D9E152F0143}"/>
                </a:ext>
              </a:extLst>
            </p:cNvPr>
            <p:cNvSpPr txBox="1"/>
            <p:nvPr/>
          </p:nvSpPr>
          <p:spPr>
            <a:xfrm>
              <a:off x="6218604" y="4043446"/>
              <a:ext cx="1793407" cy="517007"/>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Aluminium Can</a:t>
              </a:r>
            </a:p>
          </p:txBody>
        </p:sp>
      </p:grpSp>
      <p:grpSp>
        <p:nvGrpSpPr>
          <p:cNvPr id="109" name="Group 108">
            <a:extLst>
              <a:ext uri="{FF2B5EF4-FFF2-40B4-BE49-F238E27FC236}">
                <a16:creationId xmlns:a16="http://schemas.microsoft.com/office/drawing/2014/main" id="{E51BC2C8-41FF-4245-802B-8FC76B3A4BDA}"/>
              </a:ext>
            </a:extLst>
          </p:cNvPr>
          <p:cNvGrpSpPr/>
          <p:nvPr/>
        </p:nvGrpSpPr>
        <p:grpSpPr>
          <a:xfrm>
            <a:off x="843943" y="2276930"/>
            <a:ext cx="1330835" cy="1614285"/>
            <a:chOff x="7475032" y="3398254"/>
            <a:chExt cx="1791933" cy="2173592"/>
          </a:xfrm>
        </p:grpSpPr>
        <p:pic>
          <p:nvPicPr>
            <p:cNvPr id="110" name="Picture 109" descr="A picture containing tableware, beverage, bottle, drinking water&#10;&#10;Description automatically generated">
              <a:extLst>
                <a:ext uri="{FF2B5EF4-FFF2-40B4-BE49-F238E27FC236}">
                  <a16:creationId xmlns:a16="http://schemas.microsoft.com/office/drawing/2014/main" id="{C5E2726D-BBB6-7542-989E-53D97C5B221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036620" y="3398254"/>
              <a:ext cx="593028" cy="1649362"/>
            </a:xfrm>
            <a:prstGeom prst="rect">
              <a:avLst/>
            </a:prstGeom>
          </p:spPr>
        </p:pic>
        <p:sp>
          <p:nvSpPr>
            <p:cNvPr id="111" name="TextBox 110">
              <a:extLst>
                <a:ext uri="{FF2B5EF4-FFF2-40B4-BE49-F238E27FC236}">
                  <a16:creationId xmlns:a16="http://schemas.microsoft.com/office/drawing/2014/main" id="{ADA0A2DF-9C04-B544-BF45-250192E97675}"/>
                </a:ext>
              </a:extLst>
            </p:cNvPr>
            <p:cNvSpPr txBox="1"/>
            <p:nvPr/>
          </p:nvSpPr>
          <p:spPr>
            <a:xfrm>
              <a:off x="7475032" y="5054840"/>
              <a:ext cx="1791933" cy="517006"/>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Plastic Bottle</a:t>
              </a:r>
            </a:p>
          </p:txBody>
        </p:sp>
      </p:grpSp>
      <p:grpSp>
        <p:nvGrpSpPr>
          <p:cNvPr id="112" name="Group 111">
            <a:extLst>
              <a:ext uri="{FF2B5EF4-FFF2-40B4-BE49-F238E27FC236}">
                <a16:creationId xmlns:a16="http://schemas.microsoft.com/office/drawing/2014/main" id="{37D65BF4-7DF7-F64E-8FF7-6FAA7312F48F}"/>
              </a:ext>
            </a:extLst>
          </p:cNvPr>
          <p:cNvGrpSpPr/>
          <p:nvPr/>
        </p:nvGrpSpPr>
        <p:grpSpPr>
          <a:xfrm>
            <a:off x="2505336" y="2222508"/>
            <a:ext cx="1124028" cy="1660331"/>
            <a:chOff x="9747205" y="3476971"/>
            <a:chExt cx="1513473" cy="2235590"/>
          </a:xfrm>
        </p:grpSpPr>
        <p:sp>
          <p:nvSpPr>
            <p:cNvPr id="113" name="TextBox 112">
              <a:extLst>
                <a:ext uri="{FF2B5EF4-FFF2-40B4-BE49-F238E27FC236}">
                  <a16:creationId xmlns:a16="http://schemas.microsoft.com/office/drawing/2014/main" id="{DD22E99E-D986-7541-A6F9-B9548D62DD06}"/>
                </a:ext>
              </a:extLst>
            </p:cNvPr>
            <p:cNvSpPr txBox="1"/>
            <p:nvPr/>
          </p:nvSpPr>
          <p:spPr>
            <a:xfrm>
              <a:off x="9747205" y="5195555"/>
              <a:ext cx="1513473" cy="517006"/>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Glass Bottle</a:t>
              </a:r>
            </a:p>
          </p:txBody>
        </p:sp>
        <p:pic>
          <p:nvPicPr>
            <p:cNvPr id="114" name="Picture 113" descr="A picture containing bottle&#10;&#10;Description automatically generated">
              <a:extLst>
                <a:ext uri="{FF2B5EF4-FFF2-40B4-BE49-F238E27FC236}">
                  <a16:creationId xmlns:a16="http://schemas.microsoft.com/office/drawing/2014/main" id="{A2C611AB-FDA2-5949-B1EE-49B4B9F1293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196787" y="3476971"/>
              <a:ext cx="474799" cy="1726815"/>
            </a:xfrm>
            <a:prstGeom prst="rect">
              <a:avLst/>
            </a:prstGeom>
          </p:spPr>
        </p:pic>
      </p:grpSp>
      <p:grpSp>
        <p:nvGrpSpPr>
          <p:cNvPr id="115" name="Group 114">
            <a:extLst>
              <a:ext uri="{FF2B5EF4-FFF2-40B4-BE49-F238E27FC236}">
                <a16:creationId xmlns:a16="http://schemas.microsoft.com/office/drawing/2014/main" id="{9076FD81-E721-5341-9970-49B2B67CCFBD}"/>
              </a:ext>
            </a:extLst>
          </p:cNvPr>
          <p:cNvGrpSpPr/>
          <p:nvPr/>
        </p:nvGrpSpPr>
        <p:grpSpPr>
          <a:xfrm>
            <a:off x="7020976" y="2334925"/>
            <a:ext cx="899889" cy="1392035"/>
            <a:chOff x="1308803" y="-2638220"/>
            <a:chExt cx="1492652" cy="2308976"/>
          </a:xfrm>
        </p:grpSpPr>
        <p:pic>
          <p:nvPicPr>
            <p:cNvPr id="116" name="Picture 115" descr="A picture containing bag&#10;&#10;Description automatically generated">
              <a:extLst>
                <a:ext uri="{FF2B5EF4-FFF2-40B4-BE49-F238E27FC236}">
                  <a16:creationId xmlns:a16="http://schemas.microsoft.com/office/drawing/2014/main" id="{FD6AAB6D-FE73-3D43-B5CA-DC7A94CD3F9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308803" y="-2638220"/>
              <a:ext cx="1492652" cy="1897784"/>
            </a:xfrm>
            <a:prstGeom prst="rect">
              <a:avLst/>
            </a:prstGeom>
          </p:spPr>
        </p:pic>
        <p:sp>
          <p:nvSpPr>
            <p:cNvPr id="117" name="TextBox 116">
              <a:extLst>
                <a:ext uri="{FF2B5EF4-FFF2-40B4-BE49-F238E27FC236}">
                  <a16:creationId xmlns:a16="http://schemas.microsoft.com/office/drawing/2014/main" id="{051ECAA8-01CB-6A4D-93CD-8DE33FCCFD98}"/>
                </a:ext>
              </a:extLst>
            </p:cNvPr>
            <p:cNvSpPr txBox="1"/>
            <p:nvPr/>
          </p:nvSpPr>
          <p:spPr>
            <a:xfrm>
              <a:off x="1339811" y="-723704"/>
              <a:ext cx="1461644" cy="394460"/>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Paper</a:t>
              </a:r>
            </a:p>
          </p:txBody>
        </p:sp>
      </p:grpSp>
      <p:grpSp>
        <p:nvGrpSpPr>
          <p:cNvPr id="118" name="Group 117">
            <a:extLst>
              <a:ext uri="{FF2B5EF4-FFF2-40B4-BE49-F238E27FC236}">
                <a16:creationId xmlns:a16="http://schemas.microsoft.com/office/drawing/2014/main" id="{0B6E0FA4-A736-E44F-9A08-D368CE24B700}"/>
              </a:ext>
            </a:extLst>
          </p:cNvPr>
          <p:cNvGrpSpPr/>
          <p:nvPr/>
        </p:nvGrpSpPr>
        <p:grpSpPr>
          <a:xfrm>
            <a:off x="9952263" y="2726495"/>
            <a:ext cx="1347700" cy="999102"/>
            <a:chOff x="8223955" y="-2781211"/>
            <a:chExt cx="2307748" cy="1710823"/>
          </a:xfrm>
        </p:grpSpPr>
        <p:sp>
          <p:nvSpPr>
            <p:cNvPr id="119" name="TextBox 118">
              <a:extLst>
                <a:ext uri="{FF2B5EF4-FFF2-40B4-BE49-F238E27FC236}">
                  <a16:creationId xmlns:a16="http://schemas.microsoft.com/office/drawing/2014/main" id="{A62368BC-88E4-854A-946C-4F29CDCEC492}"/>
                </a:ext>
              </a:extLst>
            </p:cNvPr>
            <p:cNvSpPr txBox="1"/>
            <p:nvPr/>
          </p:nvSpPr>
          <p:spPr>
            <a:xfrm>
              <a:off x="8223955" y="-1464847"/>
              <a:ext cx="2207734" cy="394459"/>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Wood Box</a:t>
              </a:r>
            </a:p>
          </p:txBody>
        </p:sp>
        <p:pic>
          <p:nvPicPr>
            <p:cNvPr id="120" name="Picture 119" descr="A picture containing box, wooden, container, wood&#10;&#10;Description automatically generated">
              <a:extLst>
                <a:ext uri="{FF2B5EF4-FFF2-40B4-BE49-F238E27FC236}">
                  <a16:creationId xmlns:a16="http://schemas.microsoft.com/office/drawing/2014/main" id="{0D5EF3AC-0752-9E40-A7C8-F5311A41C50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223955" y="-2781211"/>
              <a:ext cx="2307748" cy="1286070"/>
            </a:xfrm>
            <a:prstGeom prst="rect">
              <a:avLst/>
            </a:prstGeom>
          </p:spPr>
        </p:pic>
      </p:grpSp>
      <p:grpSp>
        <p:nvGrpSpPr>
          <p:cNvPr id="121" name="Group 120">
            <a:extLst>
              <a:ext uri="{FF2B5EF4-FFF2-40B4-BE49-F238E27FC236}">
                <a16:creationId xmlns:a16="http://schemas.microsoft.com/office/drawing/2014/main" id="{2DA884DB-6601-1549-B8AE-E3254E2449B0}"/>
              </a:ext>
            </a:extLst>
          </p:cNvPr>
          <p:cNvGrpSpPr/>
          <p:nvPr/>
        </p:nvGrpSpPr>
        <p:grpSpPr>
          <a:xfrm>
            <a:off x="8326211" y="2484476"/>
            <a:ext cx="1360453" cy="1397369"/>
            <a:chOff x="6156632" y="-1848121"/>
            <a:chExt cx="2153258" cy="2211686"/>
          </a:xfrm>
        </p:grpSpPr>
        <p:sp>
          <p:nvSpPr>
            <p:cNvPr id="122" name="TextBox 121">
              <a:extLst>
                <a:ext uri="{FF2B5EF4-FFF2-40B4-BE49-F238E27FC236}">
                  <a16:creationId xmlns:a16="http://schemas.microsoft.com/office/drawing/2014/main" id="{61284221-2108-FF43-9158-B2AD441A4FE3}"/>
                </a:ext>
              </a:extLst>
            </p:cNvPr>
            <p:cNvSpPr txBox="1"/>
            <p:nvPr/>
          </p:nvSpPr>
          <p:spPr>
            <a:xfrm>
              <a:off x="6163307" y="-237410"/>
              <a:ext cx="2146583" cy="600975"/>
            </a:xfrm>
            <a:prstGeom prst="rect">
              <a:avLst/>
            </a:prstGeom>
            <a:noFill/>
          </p:spPr>
          <p:txBody>
            <a:bodyPr wrap="square">
              <a:noAutofit/>
            </a:bodyPr>
            <a:lstStyle/>
            <a:p>
              <a:pPr algn="ctr"/>
              <a:r>
                <a:rPr lang="en-GB" sz="1200" dirty="0">
                  <a:solidFill>
                    <a:srgbClr val="63666A"/>
                  </a:solidFill>
                  <a:latin typeface="Arial" panose="020B0604020202020204" pitchFamily="34" charset="0"/>
                  <a:cs typeface="Arial" panose="020B0604020202020204" pitchFamily="34" charset="0"/>
                </a:rPr>
                <a:t>Woven Grass</a:t>
              </a:r>
            </a:p>
          </p:txBody>
        </p:sp>
        <p:pic>
          <p:nvPicPr>
            <p:cNvPr id="123" name="Picture 122" descr="A picture containing container, basket, cup, indoor&#10;&#10;Description automatically generated">
              <a:extLst>
                <a:ext uri="{FF2B5EF4-FFF2-40B4-BE49-F238E27FC236}">
                  <a16:creationId xmlns:a16="http://schemas.microsoft.com/office/drawing/2014/main" id="{3C531616-C19B-3B4F-A60B-F40C94E59D3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156632" y="-1848121"/>
              <a:ext cx="1717304" cy="1595516"/>
            </a:xfrm>
            <a:prstGeom prst="rect">
              <a:avLst/>
            </a:prstGeom>
          </p:spPr>
        </p:pic>
      </p:grpSp>
      <p:sp>
        <p:nvSpPr>
          <p:cNvPr id="44" name="TextBox 43">
            <a:extLst>
              <a:ext uri="{FF2B5EF4-FFF2-40B4-BE49-F238E27FC236}">
                <a16:creationId xmlns:a16="http://schemas.microsoft.com/office/drawing/2014/main" id="{63EE017B-18B1-426F-9842-622BC9E6E83B}"/>
              </a:ext>
            </a:extLst>
          </p:cNvPr>
          <p:cNvSpPr txBox="1"/>
          <p:nvPr/>
        </p:nvSpPr>
        <p:spPr>
          <a:xfrm>
            <a:off x="-8167" y="1681293"/>
            <a:ext cx="12192000" cy="506272"/>
          </a:xfrm>
          <a:prstGeom prst="rect">
            <a:avLst/>
          </a:prstGeom>
          <a:noFill/>
        </p:spPr>
        <p:txBody>
          <a:bodyPr wrap="square">
            <a:noAutofit/>
          </a:bodyPr>
          <a:lstStyle/>
          <a:p>
            <a:pPr algn="ctr"/>
            <a:r>
              <a:rPr lang="en-US" sz="1500" i="1" dirty="0">
                <a:solidFill>
                  <a:srgbClr val="63666A"/>
                </a:solidFill>
                <a:latin typeface="Arial" panose="020B0604020202020204" pitchFamily="34" charset="0"/>
                <a:cs typeface="Arial" panose="020B0604020202020204" pitchFamily="34" charset="0"/>
              </a:rPr>
              <a:t>These times are an indication. Actual times will depend on the conditions the materials are in.</a:t>
            </a:r>
            <a:endParaRPr lang="en-GB" sz="1500" i="1"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6640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375E-6 1.48148E-6 L -0.38855 0.24375 " pathEditMode="relative" rAng="0" ptsTypes="AA">
                                      <p:cBhvr>
                                        <p:cTn id="6" dur="2000" fill="hold"/>
                                        <p:tgtEl>
                                          <p:spTgt spid="102"/>
                                        </p:tgtEl>
                                        <p:attrNameLst>
                                          <p:attrName>ppt_x</p:attrName>
                                          <p:attrName>ppt_y</p:attrName>
                                        </p:attrNameLst>
                                      </p:cBhvr>
                                      <p:rCtr x="-19427" y="12176"/>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00039 1.85185E-6 L -0.36693 0.23981 " pathEditMode="relative" rAng="0" ptsTypes="AA">
                                      <p:cBhvr>
                                        <p:cTn id="10" dur="2000" fill="hold"/>
                                        <p:tgtEl>
                                          <p:spTgt spid="115"/>
                                        </p:tgtEl>
                                        <p:attrNameLst>
                                          <p:attrName>ppt_x</p:attrName>
                                          <p:attrName>ppt_y</p:attrName>
                                        </p:attrNameLst>
                                      </p:cBhvr>
                                      <p:rCtr x="-18372" y="11991"/>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1.25E-6 7.40741E-7 L -0.36263 0.23958 " pathEditMode="relative" rAng="0" ptsTypes="AA">
                                      <p:cBhvr>
                                        <p:cTn id="14" dur="2000" fill="hold"/>
                                        <p:tgtEl>
                                          <p:spTgt spid="121"/>
                                        </p:tgtEl>
                                        <p:attrNameLst>
                                          <p:attrName>ppt_x</p:attrName>
                                          <p:attrName>ppt_y</p:attrName>
                                        </p:attrNameLst>
                                      </p:cBhvr>
                                      <p:rCtr x="-18112" y="11898"/>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4.58333E-6 3.7037E-6 L -0.36341 0.24028 " pathEditMode="relative" rAng="0" ptsTypes="AA">
                                      <p:cBhvr>
                                        <p:cTn id="18" dur="2000" fill="hold"/>
                                        <p:tgtEl>
                                          <p:spTgt spid="118"/>
                                        </p:tgtEl>
                                        <p:attrNameLst>
                                          <p:attrName>ppt_x</p:attrName>
                                          <p:attrName>ppt_y</p:attrName>
                                        </p:attrNameLst>
                                      </p:cBhvr>
                                      <p:rCtr x="-18203" y="11968"/>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1.04167E-6 2.96296E-6 L 0.26732 0.24236 " pathEditMode="relative" rAng="0" ptsTypes="AA">
                                      <p:cBhvr>
                                        <p:cTn id="22" dur="2000" fill="hold"/>
                                        <p:tgtEl>
                                          <p:spTgt spid="106"/>
                                        </p:tgtEl>
                                        <p:attrNameLst>
                                          <p:attrName>ppt_x</p:attrName>
                                          <p:attrName>ppt_y</p:attrName>
                                        </p:attrNameLst>
                                      </p:cBhvr>
                                      <p:rCtr x="13359" y="12106"/>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4.58333E-6 -3.7037E-7 L 0.64414 0.24028 " pathEditMode="relative" rAng="0" ptsTypes="AA">
                                      <p:cBhvr>
                                        <p:cTn id="26" dur="2000" fill="hold"/>
                                        <p:tgtEl>
                                          <p:spTgt spid="112"/>
                                        </p:tgtEl>
                                        <p:attrNameLst>
                                          <p:attrName>ppt_x</p:attrName>
                                          <p:attrName>ppt_y</p:attrName>
                                        </p:attrNameLst>
                                      </p:cBhvr>
                                      <p:rCtr x="32135" y="12315"/>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1.875E-6 2.96296E-6 L 0.64127 0.23727 " pathEditMode="relative" rAng="0" ptsTypes="AA">
                                      <p:cBhvr>
                                        <p:cTn id="30" dur="2000" fill="hold"/>
                                        <p:tgtEl>
                                          <p:spTgt spid="109"/>
                                        </p:tgtEl>
                                        <p:attrNameLst>
                                          <p:attrName>ppt_x</p:attrName>
                                          <p:attrName>ppt_y</p:attrName>
                                        </p:attrNameLst>
                                      </p:cBhvr>
                                      <p:rCtr x="32057" y="11852"/>
                                    </p:animMotion>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16077FE-57F8-694C-8426-BAC32C974675}"/>
              </a:ext>
            </a:extLst>
          </p:cNvPr>
          <p:cNvSpPr txBox="1"/>
          <p:nvPr/>
        </p:nvSpPr>
        <p:spPr>
          <a:xfrm>
            <a:off x="0" y="590990"/>
            <a:ext cx="12192000" cy="477054"/>
          </a:xfrm>
          <a:prstGeom prst="rect">
            <a:avLst/>
          </a:prstGeom>
          <a:noFill/>
        </p:spPr>
        <p:txBody>
          <a:bodyPr wrap="square" rtlCol="0">
            <a:spAutoFit/>
          </a:bodyPr>
          <a:lstStyle/>
          <a:p>
            <a:pPr algn="ctr">
              <a:spcBef>
                <a:spcPts val="1000"/>
              </a:spcBef>
            </a:pPr>
            <a:r>
              <a:rPr lang="en-US" sz="2500" b="1" dirty="0">
                <a:solidFill>
                  <a:srgbClr val="996017"/>
                </a:solidFill>
                <a:latin typeface="Arial" panose="020B0604020202020204" pitchFamily="34" charset="0"/>
                <a:cs typeface="Arial" panose="020B0604020202020204" pitchFamily="34" charset="0"/>
              </a:rPr>
              <a:t>Packaging materials</a:t>
            </a:r>
          </a:p>
        </p:txBody>
      </p:sp>
      <p:sp>
        <p:nvSpPr>
          <p:cNvPr id="5" name="TextBox 4">
            <a:extLst>
              <a:ext uri="{FF2B5EF4-FFF2-40B4-BE49-F238E27FC236}">
                <a16:creationId xmlns:a16="http://schemas.microsoft.com/office/drawing/2014/main" id="{FB6E25B5-7E12-4930-912C-7DC200E27A80}"/>
              </a:ext>
            </a:extLst>
          </p:cNvPr>
          <p:cNvSpPr txBox="1"/>
          <p:nvPr/>
        </p:nvSpPr>
        <p:spPr>
          <a:xfrm>
            <a:off x="1392952" y="1103060"/>
            <a:ext cx="5701121" cy="292388"/>
          </a:xfrm>
          <a:prstGeom prst="rect">
            <a:avLst/>
          </a:prstGeom>
          <a:noFill/>
        </p:spPr>
        <p:txBody>
          <a:bodyPr wrap="square">
            <a:spAutoFit/>
          </a:bodyPr>
          <a:lstStyle/>
          <a:p>
            <a:r>
              <a:rPr lang="en-GB" sz="1300" b="1" dirty="0">
                <a:solidFill>
                  <a:srgbClr val="63666A"/>
                </a:solidFill>
                <a:latin typeface="Arial" panose="020B0604020202020204" pitchFamily="34" charset="0"/>
                <a:cs typeface="Arial" panose="020B0604020202020204" pitchFamily="34" charset="0"/>
              </a:rPr>
              <a:t>Historical u</a:t>
            </a:r>
            <a:r>
              <a:rPr lang="en-GB" sz="1300" b="1" dirty="0">
                <a:solidFill>
                  <a:srgbClr val="63666A"/>
                </a:solidFill>
                <a:effectLst/>
                <a:latin typeface="Arial" panose="020B0604020202020204" pitchFamily="34" charset="0"/>
                <a:cs typeface="Arial" panose="020B0604020202020204" pitchFamily="34" charset="0"/>
              </a:rPr>
              <a:t>se of packaging materials over time</a:t>
            </a:r>
          </a:p>
        </p:txBody>
      </p:sp>
      <p:grpSp>
        <p:nvGrpSpPr>
          <p:cNvPr id="10" name="Group 9">
            <a:extLst>
              <a:ext uri="{FF2B5EF4-FFF2-40B4-BE49-F238E27FC236}">
                <a16:creationId xmlns:a16="http://schemas.microsoft.com/office/drawing/2014/main" id="{A449E02C-70AA-BA43-97A8-76EDCD97E380}"/>
              </a:ext>
            </a:extLst>
          </p:cNvPr>
          <p:cNvGrpSpPr/>
          <p:nvPr/>
        </p:nvGrpSpPr>
        <p:grpSpPr>
          <a:xfrm>
            <a:off x="1450476" y="2007075"/>
            <a:ext cx="6689370" cy="161545"/>
            <a:chOff x="1369419" y="5805488"/>
            <a:chExt cx="9603381" cy="231917"/>
          </a:xfrm>
        </p:grpSpPr>
        <p:cxnSp>
          <p:nvCxnSpPr>
            <p:cNvPr id="11" name="Straight Connector 10">
              <a:extLst>
                <a:ext uri="{FF2B5EF4-FFF2-40B4-BE49-F238E27FC236}">
                  <a16:creationId xmlns:a16="http://schemas.microsoft.com/office/drawing/2014/main" id="{58D9000B-3BCE-644D-9F0F-D0BE76D03D4E}"/>
                </a:ext>
              </a:extLst>
            </p:cNvPr>
            <p:cNvCxnSpPr>
              <a:cxnSpLocks/>
            </p:cNvCxnSpPr>
            <p:nvPr/>
          </p:nvCxnSpPr>
          <p:spPr>
            <a:xfrm flipH="1">
              <a:off x="10933160" y="5805488"/>
              <a:ext cx="1" cy="231917"/>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A5D825E-2F4C-F14A-A38B-C4577BAB3E97}"/>
                </a:ext>
              </a:extLst>
            </p:cNvPr>
            <p:cNvCxnSpPr>
              <a:cxnSpLocks/>
            </p:cNvCxnSpPr>
            <p:nvPr/>
          </p:nvCxnSpPr>
          <p:spPr>
            <a:xfrm flipH="1">
              <a:off x="6160031" y="5805488"/>
              <a:ext cx="1" cy="231917"/>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AC37413-3CF4-CB44-9B5B-DB478745ECC4}"/>
                </a:ext>
              </a:extLst>
            </p:cNvPr>
            <p:cNvCxnSpPr>
              <a:cxnSpLocks/>
            </p:cNvCxnSpPr>
            <p:nvPr/>
          </p:nvCxnSpPr>
          <p:spPr>
            <a:xfrm flipH="1">
              <a:off x="4593758" y="5805488"/>
              <a:ext cx="1" cy="231917"/>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0F78565-C8F2-7C42-832D-10AE8380A19A}"/>
                </a:ext>
              </a:extLst>
            </p:cNvPr>
            <p:cNvCxnSpPr>
              <a:cxnSpLocks/>
            </p:cNvCxnSpPr>
            <p:nvPr/>
          </p:nvCxnSpPr>
          <p:spPr>
            <a:xfrm>
              <a:off x="1369419" y="6005170"/>
              <a:ext cx="9603381" cy="0"/>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22EAAB3-0A06-D64E-8A3C-882394B7238B}"/>
                </a:ext>
              </a:extLst>
            </p:cNvPr>
            <p:cNvCxnSpPr>
              <a:cxnSpLocks/>
            </p:cNvCxnSpPr>
            <p:nvPr/>
          </p:nvCxnSpPr>
          <p:spPr>
            <a:xfrm flipH="1">
              <a:off x="1407932" y="5805488"/>
              <a:ext cx="1" cy="231917"/>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AFA40FF-FC0F-7242-B1C4-6138506FD8DE}"/>
                </a:ext>
              </a:extLst>
            </p:cNvPr>
            <p:cNvCxnSpPr>
              <a:cxnSpLocks/>
            </p:cNvCxnSpPr>
            <p:nvPr/>
          </p:nvCxnSpPr>
          <p:spPr>
            <a:xfrm>
              <a:off x="3006457" y="5805488"/>
              <a:ext cx="0" cy="231917"/>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61609AD-5073-A543-ACBB-C6896D96CEA6}"/>
                </a:ext>
              </a:extLst>
            </p:cNvPr>
            <p:cNvCxnSpPr>
              <a:cxnSpLocks/>
            </p:cNvCxnSpPr>
            <p:nvPr/>
          </p:nvCxnSpPr>
          <p:spPr>
            <a:xfrm>
              <a:off x="7747333" y="5806015"/>
              <a:ext cx="0" cy="222154"/>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C5CC537-CFC6-D645-933A-DCD82F81470B}"/>
                </a:ext>
              </a:extLst>
            </p:cNvPr>
            <p:cNvCxnSpPr>
              <a:cxnSpLocks/>
            </p:cNvCxnSpPr>
            <p:nvPr/>
          </p:nvCxnSpPr>
          <p:spPr>
            <a:xfrm>
              <a:off x="9327625" y="5805488"/>
              <a:ext cx="0" cy="231917"/>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FFC8E37F-CBA6-624A-85EF-6B65A8742588}"/>
              </a:ext>
            </a:extLst>
          </p:cNvPr>
          <p:cNvGrpSpPr/>
          <p:nvPr/>
        </p:nvGrpSpPr>
        <p:grpSpPr>
          <a:xfrm>
            <a:off x="1413401" y="1387850"/>
            <a:ext cx="259711" cy="569302"/>
            <a:chOff x="1040521" y="935817"/>
            <a:chExt cx="696789" cy="1527404"/>
          </a:xfrm>
        </p:grpSpPr>
        <p:pic>
          <p:nvPicPr>
            <p:cNvPr id="29" name="Picture 28" descr="A close-up of a leaf&#10;&#10;Description automatically generated">
              <a:extLst>
                <a:ext uri="{FF2B5EF4-FFF2-40B4-BE49-F238E27FC236}">
                  <a16:creationId xmlns:a16="http://schemas.microsoft.com/office/drawing/2014/main" id="{A4E884EB-6B1E-8843-9BC0-085E31D333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8143107">
              <a:off x="796688" y="1316193"/>
              <a:ext cx="1320998" cy="560246"/>
            </a:xfrm>
            <a:prstGeom prst="rect">
              <a:avLst/>
            </a:prstGeom>
          </p:spPr>
        </p:pic>
        <p:pic>
          <p:nvPicPr>
            <p:cNvPr id="31" name="Picture 30" descr="A green leaf with a dark background&#10;&#10;Description automatically generated with low confidence">
              <a:extLst>
                <a:ext uri="{FF2B5EF4-FFF2-40B4-BE49-F238E27FC236}">
                  <a16:creationId xmlns:a16="http://schemas.microsoft.com/office/drawing/2014/main" id="{801BA848-2E66-804A-B76F-0F5DD44683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0521" y="1768212"/>
              <a:ext cx="657795" cy="695009"/>
            </a:xfrm>
            <a:prstGeom prst="rect">
              <a:avLst/>
            </a:prstGeom>
          </p:spPr>
        </p:pic>
      </p:grpSp>
      <p:pic>
        <p:nvPicPr>
          <p:cNvPr id="33" name="Picture 32" descr="A picture containing cup, indoor, sitting&#10;&#10;Description automatically generated">
            <a:extLst>
              <a:ext uri="{FF2B5EF4-FFF2-40B4-BE49-F238E27FC236}">
                <a16:creationId xmlns:a16="http://schemas.microsoft.com/office/drawing/2014/main" id="{7909E6DF-012B-724E-8521-0DB7D27875F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59199" y="1455099"/>
            <a:ext cx="267803" cy="484592"/>
          </a:xfrm>
          <a:prstGeom prst="rect">
            <a:avLst/>
          </a:prstGeom>
        </p:spPr>
      </p:pic>
      <p:pic>
        <p:nvPicPr>
          <p:cNvPr id="36" name="Picture 35" descr="A picture containing tableware, beverage, bottle, drinking water&#10;&#10;Description automatically generated">
            <a:extLst>
              <a:ext uri="{FF2B5EF4-FFF2-40B4-BE49-F238E27FC236}">
                <a16:creationId xmlns:a16="http://schemas.microsoft.com/office/drawing/2014/main" id="{E06DABAD-7D78-044C-8143-ABFD867C3FD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993354" y="1358858"/>
            <a:ext cx="212360" cy="590628"/>
          </a:xfrm>
          <a:prstGeom prst="rect">
            <a:avLst/>
          </a:prstGeom>
        </p:spPr>
      </p:pic>
      <p:pic>
        <p:nvPicPr>
          <p:cNvPr id="40" name="Picture 39" descr="A picture containing bottle&#10;&#10;Description automatically generated">
            <a:extLst>
              <a:ext uri="{FF2B5EF4-FFF2-40B4-BE49-F238E27FC236}">
                <a16:creationId xmlns:a16="http://schemas.microsoft.com/office/drawing/2014/main" id="{E95D1E4F-E6B9-6045-BB25-1400DB7E409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893678" y="1247721"/>
            <a:ext cx="200395" cy="728828"/>
          </a:xfrm>
          <a:prstGeom prst="rect">
            <a:avLst/>
          </a:prstGeom>
        </p:spPr>
      </p:pic>
      <p:pic>
        <p:nvPicPr>
          <p:cNvPr id="46" name="Picture 45" descr="A picture containing box, wooden, container, wood&#10;&#10;Description automatically generated">
            <a:extLst>
              <a:ext uri="{FF2B5EF4-FFF2-40B4-BE49-F238E27FC236}">
                <a16:creationId xmlns:a16="http://schemas.microsoft.com/office/drawing/2014/main" id="{53572844-908B-FF41-ACFA-537F5B611A1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403050" y="1605058"/>
            <a:ext cx="586511" cy="326854"/>
          </a:xfrm>
          <a:prstGeom prst="rect">
            <a:avLst/>
          </a:prstGeom>
        </p:spPr>
      </p:pic>
      <p:pic>
        <p:nvPicPr>
          <p:cNvPr id="49" name="Picture 48" descr="A picture containing container, basket, cup, indoor&#10;&#10;Description automatically generated">
            <a:extLst>
              <a:ext uri="{FF2B5EF4-FFF2-40B4-BE49-F238E27FC236}">
                <a16:creationId xmlns:a16="http://schemas.microsoft.com/office/drawing/2014/main" id="{4CE1725A-1FB4-E94C-BF3F-C6B4E44A87D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261663" y="1464883"/>
            <a:ext cx="521592" cy="484602"/>
          </a:xfrm>
          <a:prstGeom prst="rect">
            <a:avLst/>
          </a:prstGeom>
        </p:spPr>
      </p:pic>
      <p:pic>
        <p:nvPicPr>
          <p:cNvPr id="50" name="Picture 49" descr="A picture containing bag&#10;&#10;Description automatically generated">
            <a:extLst>
              <a:ext uri="{FF2B5EF4-FFF2-40B4-BE49-F238E27FC236}">
                <a16:creationId xmlns:a16="http://schemas.microsoft.com/office/drawing/2014/main" id="{EAACD07A-3E01-1C45-92CA-964B7E738A74}"/>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591367" y="1455099"/>
            <a:ext cx="402065" cy="511193"/>
          </a:xfrm>
          <a:prstGeom prst="rect">
            <a:avLst/>
          </a:prstGeom>
        </p:spPr>
      </p:pic>
      <p:sp>
        <p:nvSpPr>
          <p:cNvPr id="71" name="TextBox 70">
            <a:extLst>
              <a:ext uri="{FF2B5EF4-FFF2-40B4-BE49-F238E27FC236}">
                <a16:creationId xmlns:a16="http://schemas.microsoft.com/office/drawing/2014/main" id="{028BCD95-491C-CF4D-9D82-8B8D8C700CEF}"/>
              </a:ext>
            </a:extLst>
          </p:cNvPr>
          <p:cNvSpPr txBox="1"/>
          <p:nvPr/>
        </p:nvSpPr>
        <p:spPr>
          <a:xfrm>
            <a:off x="1635439" y="4552737"/>
            <a:ext cx="3434264" cy="292388"/>
          </a:xfrm>
          <a:prstGeom prst="rect">
            <a:avLst/>
          </a:prstGeom>
          <a:noFill/>
        </p:spPr>
        <p:txBody>
          <a:bodyPr wrap="square">
            <a:spAutoFit/>
          </a:bodyPr>
          <a:lstStyle/>
          <a:p>
            <a:r>
              <a:rPr lang="en-GB" sz="1300" b="1" dirty="0">
                <a:solidFill>
                  <a:srgbClr val="63666A"/>
                </a:solidFill>
                <a:latin typeface="Arial" panose="020B0604020202020204" pitchFamily="34" charset="0"/>
                <a:cs typeface="Arial" panose="020B0604020202020204" pitchFamily="34" charset="0"/>
              </a:rPr>
              <a:t>How long we use this packaging for</a:t>
            </a:r>
          </a:p>
        </p:txBody>
      </p:sp>
      <p:cxnSp>
        <p:nvCxnSpPr>
          <p:cNvPr id="73" name="Straight Connector 72">
            <a:extLst>
              <a:ext uri="{FF2B5EF4-FFF2-40B4-BE49-F238E27FC236}">
                <a16:creationId xmlns:a16="http://schemas.microsoft.com/office/drawing/2014/main" id="{451EFD33-DC48-B149-9292-54F344420451}"/>
              </a:ext>
            </a:extLst>
          </p:cNvPr>
          <p:cNvCxnSpPr>
            <a:cxnSpLocks/>
          </p:cNvCxnSpPr>
          <p:nvPr/>
        </p:nvCxnSpPr>
        <p:spPr>
          <a:xfrm flipH="1">
            <a:off x="8112234" y="5410816"/>
            <a:ext cx="1" cy="161545"/>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E2EB0B4E-97E5-0E4B-B24E-9FE0128CC230}"/>
              </a:ext>
            </a:extLst>
          </p:cNvPr>
          <p:cNvCxnSpPr>
            <a:cxnSpLocks/>
          </p:cNvCxnSpPr>
          <p:nvPr/>
        </p:nvCxnSpPr>
        <p:spPr>
          <a:xfrm flipH="1">
            <a:off x="4787445" y="5410816"/>
            <a:ext cx="1" cy="161545"/>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868223B6-D9E4-EB47-9CAC-9111C633A6C5}"/>
              </a:ext>
            </a:extLst>
          </p:cNvPr>
          <p:cNvCxnSpPr>
            <a:cxnSpLocks/>
          </p:cNvCxnSpPr>
          <p:nvPr/>
        </p:nvCxnSpPr>
        <p:spPr>
          <a:xfrm flipH="1">
            <a:off x="3696434" y="5410816"/>
            <a:ext cx="1" cy="161545"/>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F01919DB-A3E6-2E48-A2DB-562D863C03BD}"/>
              </a:ext>
            </a:extLst>
          </p:cNvPr>
          <p:cNvCxnSpPr>
            <a:cxnSpLocks/>
          </p:cNvCxnSpPr>
          <p:nvPr/>
        </p:nvCxnSpPr>
        <p:spPr>
          <a:xfrm>
            <a:off x="1450476" y="5427771"/>
            <a:ext cx="6689370" cy="0"/>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02F81D56-6F4C-124E-827E-F68A765BF260}"/>
              </a:ext>
            </a:extLst>
          </p:cNvPr>
          <p:cNvCxnSpPr>
            <a:cxnSpLocks/>
          </p:cNvCxnSpPr>
          <p:nvPr/>
        </p:nvCxnSpPr>
        <p:spPr>
          <a:xfrm>
            <a:off x="1477304" y="4769279"/>
            <a:ext cx="1" cy="680946"/>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89CA935C-3636-9F42-AC72-BA532ACCACD0}"/>
              </a:ext>
            </a:extLst>
          </p:cNvPr>
          <p:cNvCxnSpPr>
            <a:cxnSpLocks/>
          </p:cNvCxnSpPr>
          <p:nvPr/>
        </p:nvCxnSpPr>
        <p:spPr>
          <a:xfrm>
            <a:off x="2590778" y="5410816"/>
            <a:ext cx="0" cy="161545"/>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05C21E16-28F2-B04B-9E88-AAD85520D6BB}"/>
              </a:ext>
            </a:extLst>
          </p:cNvPr>
          <p:cNvCxnSpPr>
            <a:cxnSpLocks/>
          </p:cNvCxnSpPr>
          <p:nvPr/>
        </p:nvCxnSpPr>
        <p:spPr>
          <a:xfrm>
            <a:off x="5893102" y="5411184"/>
            <a:ext cx="0" cy="154744"/>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3E4FDE21-5AFF-BD4D-B209-AAED7DA4135E}"/>
              </a:ext>
            </a:extLst>
          </p:cNvPr>
          <p:cNvCxnSpPr>
            <a:cxnSpLocks/>
          </p:cNvCxnSpPr>
          <p:nvPr/>
        </p:nvCxnSpPr>
        <p:spPr>
          <a:xfrm>
            <a:off x="6993876" y="5410816"/>
            <a:ext cx="0" cy="161545"/>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D9361660-A742-8B42-9F5D-78E122123952}"/>
              </a:ext>
            </a:extLst>
          </p:cNvPr>
          <p:cNvGrpSpPr/>
          <p:nvPr/>
        </p:nvGrpSpPr>
        <p:grpSpPr>
          <a:xfrm>
            <a:off x="1413401" y="5589207"/>
            <a:ext cx="259711" cy="569302"/>
            <a:chOff x="1040521" y="935817"/>
            <a:chExt cx="696789" cy="1527404"/>
          </a:xfrm>
        </p:grpSpPr>
        <p:pic>
          <p:nvPicPr>
            <p:cNvPr id="82" name="Picture 81" descr="A close-up of a leaf&#10;&#10;Description automatically generated">
              <a:extLst>
                <a:ext uri="{FF2B5EF4-FFF2-40B4-BE49-F238E27FC236}">
                  <a16:creationId xmlns:a16="http://schemas.microsoft.com/office/drawing/2014/main" id="{45132805-9BA3-E047-95CF-438B888A80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8143107">
              <a:off x="796688" y="1316193"/>
              <a:ext cx="1320998" cy="560246"/>
            </a:xfrm>
            <a:prstGeom prst="rect">
              <a:avLst/>
            </a:prstGeom>
          </p:spPr>
        </p:pic>
        <p:pic>
          <p:nvPicPr>
            <p:cNvPr id="83" name="Picture 82" descr="A green leaf with a dark background&#10;&#10;Description automatically generated with low confidence">
              <a:extLst>
                <a:ext uri="{FF2B5EF4-FFF2-40B4-BE49-F238E27FC236}">
                  <a16:creationId xmlns:a16="http://schemas.microsoft.com/office/drawing/2014/main" id="{B11C79B6-974C-2C42-83A7-EDF9F6EEFC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0521" y="1768212"/>
              <a:ext cx="657795" cy="695009"/>
            </a:xfrm>
            <a:prstGeom prst="rect">
              <a:avLst/>
            </a:prstGeom>
          </p:spPr>
        </p:pic>
      </p:grpSp>
      <p:pic>
        <p:nvPicPr>
          <p:cNvPr id="84" name="Picture 83" descr="A picture containing cup, indoor, sitting&#10;&#10;Description automatically generated">
            <a:extLst>
              <a:ext uri="{FF2B5EF4-FFF2-40B4-BE49-F238E27FC236}">
                <a16:creationId xmlns:a16="http://schemas.microsoft.com/office/drawing/2014/main" id="{46D76D09-8433-D841-B789-BB0091DBEEB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59198" y="5719795"/>
            <a:ext cx="267803" cy="484592"/>
          </a:xfrm>
          <a:prstGeom prst="rect">
            <a:avLst/>
          </a:prstGeom>
        </p:spPr>
      </p:pic>
      <p:pic>
        <p:nvPicPr>
          <p:cNvPr id="85" name="Picture 84" descr="A picture containing tableware, beverage, bottle, drinking water&#10;&#10;Description automatically generated">
            <a:extLst>
              <a:ext uri="{FF2B5EF4-FFF2-40B4-BE49-F238E27FC236}">
                <a16:creationId xmlns:a16="http://schemas.microsoft.com/office/drawing/2014/main" id="{FC6780BE-232B-954F-B790-D042509E609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899373" y="5662883"/>
            <a:ext cx="212360" cy="590628"/>
          </a:xfrm>
          <a:prstGeom prst="rect">
            <a:avLst/>
          </a:prstGeom>
        </p:spPr>
      </p:pic>
      <p:pic>
        <p:nvPicPr>
          <p:cNvPr id="86" name="Picture 85" descr="A picture containing bottle&#10;&#10;Description automatically generated">
            <a:extLst>
              <a:ext uri="{FF2B5EF4-FFF2-40B4-BE49-F238E27FC236}">
                <a16:creationId xmlns:a16="http://schemas.microsoft.com/office/drawing/2014/main" id="{82DBDF3F-CA55-904C-9D81-057FB92672F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009530" y="5563965"/>
            <a:ext cx="200395" cy="728828"/>
          </a:xfrm>
          <a:prstGeom prst="rect">
            <a:avLst/>
          </a:prstGeom>
        </p:spPr>
      </p:pic>
      <p:pic>
        <p:nvPicPr>
          <p:cNvPr id="87" name="Picture 86" descr="A picture containing box, wooden, container, wood&#10;&#10;Description automatically generated">
            <a:extLst>
              <a:ext uri="{FF2B5EF4-FFF2-40B4-BE49-F238E27FC236}">
                <a16:creationId xmlns:a16="http://schemas.microsoft.com/office/drawing/2014/main" id="{97D31E30-4055-FE49-BBFA-4F49429B901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416781" y="5772355"/>
            <a:ext cx="586511" cy="326854"/>
          </a:xfrm>
          <a:prstGeom prst="rect">
            <a:avLst/>
          </a:prstGeom>
        </p:spPr>
      </p:pic>
      <p:pic>
        <p:nvPicPr>
          <p:cNvPr id="88" name="Picture 87" descr="A picture containing container, basket, cup, indoor&#10;&#10;Description automatically generated">
            <a:extLst>
              <a:ext uri="{FF2B5EF4-FFF2-40B4-BE49-F238E27FC236}">
                <a16:creationId xmlns:a16="http://schemas.microsoft.com/office/drawing/2014/main" id="{C8AC8741-4C2D-024B-BBEC-5429CAB0E57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214517" y="5646007"/>
            <a:ext cx="521592" cy="484602"/>
          </a:xfrm>
          <a:prstGeom prst="rect">
            <a:avLst/>
          </a:prstGeom>
        </p:spPr>
      </p:pic>
      <p:pic>
        <p:nvPicPr>
          <p:cNvPr id="89" name="Picture 88" descr="A picture containing bag&#10;&#10;Description automatically generated">
            <a:extLst>
              <a:ext uri="{FF2B5EF4-FFF2-40B4-BE49-F238E27FC236}">
                <a16:creationId xmlns:a16="http://schemas.microsoft.com/office/drawing/2014/main" id="{E22FA215-5261-3F4D-B6ED-82D76D3CDB4C}"/>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591367" y="5675065"/>
            <a:ext cx="402065" cy="511193"/>
          </a:xfrm>
          <a:prstGeom prst="rect">
            <a:avLst/>
          </a:prstGeom>
        </p:spPr>
      </p:pic>
      <p:sp>
        <p:nvSpPr>
          <p:cNvPr id="93" name="TextBox 92">
            <a:extLst>
              <a:ext uri="{FF2B5EF4-FFF2-40B4-BE49-F238E27FC236}">
                <a16:creationId xmlns:a16="http://schemas.microsoft.com/office/drawing/2014/main" id="{82FB5A65-D233-124E-BA05-536CF30461BC}"/>
              </a:ext>
            </a:extLst>
          </p:cNvPr>
          <p:cNvSpPr txBox="1"/>
          <p:nvPr/>
        </p:nvSpPr>
        <p:spPr>
          <a:xfrm>
            <a:off x="813684" y="4532595"/>
            <a:ext cx="909596" cy="553998"/>
          </a:xfrm>
          <a:prstGeom prst="rect">
            <a:avLst/>
          </a:prstGeom>
          <a:noFill/>
        </p:spPr>
        <p:txBody>
          <a:bodyPr wrap="square">
            <a:spAutoFit/>
          </a:bodyPr>
          <a:lstStyle/>
          <a:p>
            <a:r>
              <a:rPr lang="en-GB" sz="1000" b="1" dirty="0">
                <a:solidFill>
                  <a:srgbClr val="00ABCF"/>
                </a:solidFill>
                <a:latin typeface="Arial" panose="020B0604020202020204" pitchFamily="34" charset="0"/>
                <a:cs typeface="Arial" panose="020B0604020202020204" pitchFamily="34" charset="0"/>
              </a:rPr>
              <a:t>Long</a:t>
            </a:r>
            <a:br>
              <a:rPr lang="en-GB" sz="1000" b="1" dirty="0">
                <a:solidFill>
                  <a:srgbClr val="00ABCF"/>
                </a:solidFill>
                <a:latin typeface="Arial" panose="020B0604020202020204" pitchFamily="34" charset="0"/>
                <a:cs typeface="Arial" panose="020B0604020202020204" pitchFamily="34" charset="0"/>
              </a:rPr>
            </a:br>
            <a:r>
              <a:rPr lang="en-GB" sz="1000" b="1" dirty="0">
                <a:solidFill>
                  <a:srgbClr val="00ABCF"/>
                </a:solidFill>
                <a:latin typeface="Arial" panose="020B0604020202020204" pitchFamily="34" charset="0"/>
                <a:cs typeface="Arial" panose="020B0604020202020204" pitchFamily="34" charset="0"/>
              </a:rPr>
              <a:t>period</a:t>
            </a:r>
            <a:br>
              <a:rPr lang="en-GB" sz="1000" b="1" dirty="0">
                <a:solidFill>
                  <a:srgbClr val="00ABCF"/>
                </a:solidFill>
                <a:latin typeface="Arial" panose="020B0604020202020204" pitchFamily="34" charset="0"/>
                <a:cs typeface="Arial" panose="020B0604020202020204" pitchFamily="34" charset="0"/>
              </a:rPr>
            </a:br>
            <a:r>
              <a:rPr lang="en-GB" sz="1000" b="1" dirty="0">
                <a:solidFill>
                  <a:srgbClr val="00ABCF"/>
                </a:solidFill>
                <a:latin typeface="Arial" panose="020B0604020202020204" pitchFamily="34" charset="0"/>
                <a:cs typeface="Arial" panose="020B0604020202020204" pitchFamily="34" charset="0"/>
              </a:rPr>
              <a:t>of time</a:t>
            </a:r>
          </a:p>
        </p:txBody>
      </p:sp>
      <p:sp>
        <p:nvSpPr>
          <p:cNvPr id="98" name="Freeform 97">
            <a:extLst>
              <a:ext uri="{FF2B5EF4-FFF2-40B4-BE49-F238E27FC236}">
                <a16:creationId xmlns:a16="http://schemas.microsoft.com/office/drawing/2014/main" id="{7187C9AC-32BC-BE4B-B8C9-221D7F51F406}"/>
              </a:ext>
            </a:extLst>
          </p:cNvPr>
          <p:cNvSpPr/>
          <p:nvPr/>
        </p:nvSpPr>
        <p:spPr>
          <a:xfrm>
            <a:off x="1520595" y="4881431"/>
            <a:ext cx="6613028" cy="379596"/>
          </a:xfrm>
          <a:custGeom>
            <a:avLst/>
            <a:gdLst>
              <a:gd name="connsiteX0" fmla="*/ 0 w 7656022"/>
              <a:gd name="connsiteY0" fmla="*/ 0 h 719752"/>
              <a:gd name="connsiteX1" fmla="*/ 1695796 w 7656022"/>
              <a:gd name="connsiteY1" fmla="*/ 166255 h 719752"/>
              <a:gd name="connsiteX2" fmla="*/ 2227811 w 7656022"/>
              <a:gd name="connsiteY2" fmla="*/ 66502 h 719752"/>
              <a:gd name="connsiteX3" fmla="*/ 2660072 w 7656022"/>
              <a:gd name="connsiteY3" fmla="*/ 24938 h 719752"/>
              <a:gd name="connsiteX4" fmla="*/ 2809702 w 7656022"/>
              <a:gd name="connsiteY4" fmla="*/ 16626 h 719752"/>
              <a:gd name="connsiteX5" fmla="*/ 3167149 w 7656022"/>
              <a:gd name="connsiteY5" fmla="*/ 41564 h 719752"/>
              <a:gd name="connsiteX6" fmla="*/ 3832167 w 7656022"/>
              <a:gd name="connsiteY6" fmla="*/ 133004 h 719752"/>
              <a:gd name="connsiteX7" fmla="*/ 4646814 w 7656022"/>
              <a:gd name="connsiteY7" fmla="*/ 182880 h 719752"/>
              <a:gd name="connsiteX8" fmla="*/ 5428211 w 7656022"/>
              <a:gd name="connsiteY8" fmla="*/ 224444 h 719752"/>
              <a:gd name="connsiteX9" fmla="*/ 6342611 w 7656022"/>
              <a:gd name="connsiteY9" fmla="*/ 232757 h 719752"/>
              <a:gd name="connsiteX10" fmla="*/ 7448203 w 7656022"/>
              <a:gd name="connsiteY10" fmla="*/ 166255 h 719752"/>
              <a:gd name="connsiteX11" fmla="*/ 7622771 w 7656022"/>
              <a:gd name="connsiteY11" fmla="*/ 274320 h 719752"/>
              <a:gd name="connsiteX12" fmla="*/ 7656022 w 7656022"/>
              <a:gd name="connsiteY12" fmla="*/ 199506 h 719752"/>
              <a:gd name="connsiteX0" fmla="*/ 0 w 7755775"/>
              <a:gd name="connsiteY0" fmla="*/ 75854 h 704166"/>
              <a:gd name="connsiteX1" fmla="*/ 1795549 w 7755775"/>
              <a:gd name="connsiteY1" fmla="*/ 150669 h 704166"/>
              <a:gd name="connsiteX2" fmla="*/ 2327564 w 7755775"/>
              <a:gd name="connsiteY2" fmla="*/ 50916 h 704166"/>
              <a:gd name="connsiteX3" fmla="*/ 2759825 w 7755775"/>
              <a:gd name="connsiteY3" fmla="*/ 9352 h 704166"/>
              <a:gd name="connsiteX4" fmla="*/ 2909455 w 7755775"/>
              <a:gd name="connsiteY4" fmla="*/ 1040 h 704166"/>
              <a:gd name="connsiteX5" fmla="*/ 3266902 w 7755775"/>
              <a:gd name="connsiteY5" fmla="*/ 25978 h 704166"/>
              <a:gd name="connsiteX6" fmla="*/ 3931920 w 7755775"/>
              <a:gd name="connsiteY6" fmla="*/ 117418 h 704166"/>
              <a:gd name="connsiteX7" fmla="*/ 4746567 w 7755775"/>
              <a:gd name="connsiteY7" fmla="*/ 167294 h 704166"/>
              <a:gd name="connsiteX8" fmla="*/ 5527964 w 7755775"/>
              <a:gd name="connsiteY8" fmla="*/ 208858 h 704166"/>
              <a:gd name="connsiteX9" fmla="*/ 6442364 w 7755775"/>
              <a:gd name="connsiteY9" fmla="*/ 217171 h 704166"/>
              <a:gd name="connsiteX10" fmla="*/ 7547956 w 7755775"/>
              <a:gd name="connsiteY10" fmla="*/ 150669 h 704166"/>
              <a:gd name="connsiteX11" fmla="*/ 7722524 w 7755775"/>
              <a:gd name="connsiteY11" fmla="*/ 258734 h 704166"/>
              <a:gd name="connsiteX12" fmla="*/ 7755775 w 7755775"/>
              <a:gd name="connsiteY12" fmla="*/ 183920 h 704166"/>
              <a:gd name="connsiteX0" fmla="*/ 0 w 7755775"/>
              <a:gd name="connsiteY0" fmla="*/ 75854 h 704166"/>
              <a:gd name="connsiteX1" fmla="*/ 1795549 w 7755775"/>
              <a:gd name="connsiteY1" fmla="*/ 150669 h 704166"/>
              <a:gd name="connsiteX2" fmla="*/ 2327564 w 7755775"/>
              <a:gd name="connsiteY2" fmla="*/ 50916 h 704166"/>
              <a:gd name="connsiteX3" fmla="*/ 2759825 w 7755775"/>
              <a:gd name="connsiteY3" fmla="*/ 9352 h 704166"/>
              <a:gd name="connsiteX4" fmla="*/ 2909455 w 7755775"/>
              <a:gd name="connsiteY4" fmla="*/ 1040 h 704166"/>
              <a:gd name="connsiteX5" fmla="*/ 3266902 w 7755775"/>
              <a:gd name="connsiteY5" fmla="*/ 25978 h 704166"/>
              <a:gd name="connsiteX6" fmla="*/ 3931920 w 7755775"/>
              <a:gd name="connsiteY6" fmla="*/ 117418 h 704166"/>
              <a:gd name="connsiteX7" fmla="*/ 4746567 w 7755775"/>
              <a:gd name="connsiteY7" fmla="*/ 167294 h 704166"/>
              <a:gd name="connsiteX8" fmla="*/ 5527964 w 7755775"/>
              <a:gd name="connsiteY8" fmla="*/ 208858 h 704166"/>
              <a:gd name="connsiteX9" fmla="*/ 6442364 w 7755775"/>
              <a:gd name="connsiteY9" fmla="*/ 217171 h 704166"/>
              <a:gd name="connsiteX10" fmla="*/ 7547956 w 7755775"/>
              <a:gd name="connsiteY10" fmla="*/ 150669 h 704166"/>
              <a:gd name="connsiteX11" fmla="*/ 7722524 w 7755775"/>
              <a:gd name="connsiteY11" fmla="*/ 258734 h 704166"/>
              <a:gd name="connsiteX12" fmla="*/ 7755775 w 7755775"/>
              <a:gd name="connsiteY12" fmla="*/ 183920 h 704166"/>
              <a:gd name="connsiteX0" fmla="*/ 0 w 7755775"/>
              <a:gd name="connsiteY0" fmla="*/ 75854 h 704166"/>
              <a:gd name="connsiteX1" fmla="*/ 1704109 w 7755775"/>
              <a:gd name="connsiteY1" fmla="*/ 200545 h 704166"/>
              <a:gd name="connsiteX2" fmla="*/ 2327564 w 7755775"/>
              <a:gd name="connsiteY2" fmla="*/ 50916 h 704166"/>
              <a:gd name="connsiteX3" fmla="*/ 2759825 w 7755775"/>
              <a:gd name="connsiteY3" fmla="*/ 9352 h 704166"/>
              <a:gd name="connsiteX4" fmla="*/ 2909455 w 7755775"/>
              <a:gd name="connsiteY4" fmla="*/ 1040 h 704166"/>
              <a:gd name="connsiteX5" fmla="*/ 3266902 w 7755775"/>
              <a:gd name="connsiteY5" fmla="*/ 25978 h 704166"/>
              <a:gd name="connsiteX6" fmla="*/ 3931920 w 7755775"/>
              <a:gd name="connsiteY6" fmla="*/ 117418 h 704166"/>
              <a:gd name="connsiteX7" fmla="*/ 4746567 w 7755775"/>
              <a:gd name="connsiteY7" fmla="*/ 167294 h 704166"/>
              <a:gd name="connsiteX8" fmla="*/ 5527964 w 7755775"/>
              <a:gd name="connsiteY8" fmla="*/ 208858 h 704166"/>
              <a:gd name="connsiteX9" fmla="*/ 6442364 w 7755775"/>
              <a:gd name="connsiteY9" fmla="*/ 217171 h 704166"/>
              <a:gd name="connsiteX10" fmla="*/ 7547956 w 7755775"/>
              <a:gd name="connsiteY10" fmla="*/ 150669 h 704166"/>
              <a:gd name="connsiteX11" fmla="*/ 7722524 w 7755775"/>
              <a:gd name="connsiteY11" fmla="*/ 258734 h 704166"/>
              <a:gd name="connsiteX12" fmla="*/ 7755775 w 7755775"/>
              <a:gd name="connsiteY12" fmla="*/ 183920 h 704166"/>
              <a:gd name="connsiteX0" fmla="*/ 0 w 7755775"/>
              <a:gd name="connsiteY0" fmla="*/ 75764 h 704076"/>
              <a:gd name="connsiteX1" fmla="*/ 1704109 w 7755775"/>
              <a:gd name="connsiteY1" fmla="*/ 200455 h 704076"/>
              <a:gd name="connsiteX2" fmla="*/ 2327564 w 7755775"/>
              <a:gd name="connsiteY2" fmla="*/ 50826 h 704076"/>
              <a:gd name="connsiteX3" fmla="*/ 2909455 w 7755775"/>
              <a:gd name="connsiteY3" fmla="*/ 950 h 704076"/>
              <a:gd name="connsiteX4" fmla="*/ 3266902 w 7755775"/>
              <a:gd name="connsiteY4" fmla="*/ 25888 h 704076"/>
              <a:gd name="connsiteX5" fmla="*/ 3931920 w 7755775"/>
              <a:gd name="connsiteY5" fmla="*/ 117328 h 704076"/>
              <a:gd name="connsiteX6" fmla="*/ 4746567 w 7755775"/>
              <a:gd name="connsiteY6" fmla="*/ 167204 h 704076"/>
              <a:gd name="connsiteX7" fmla="*/ 5527964 w 7755775"/>
              <a:gd name="connsiteY7" fmla="*/ 208768 h 704076"/>
              <a:gd name="connsiteX8" fmla="*/ 6442364 w 7755775"/>
              <a:gd name="connsiteY8" fmla="*/ 217081 h 704076"/>
              <a:gd name="connsiteX9" fmla="*/ 7547956 w 7755775"/>
              <a:gd name="connsiteY9" fmla="*/ 150579 h 704076"/>
              <a:gd name="connsiteX10" fmla="*/ 7722524 w 7755775"/>
              <a:gd name="connsiteY10" fmla="*/ 258644 h 704076"/>
              <a:gd name="connsiteX11" fmla="*/ 7755775 w 7755775"/>
              <a:gd name="connsiteY11" fmla="*/ 183830 h 704076"/>
              <a:gd name="connsiteX0" fmla="*/ 0 w 7755775"/>
              <a:gd name="connsiteY0" fmla="*/ 54877 h 683189"/>
              <a:gd name="connsiteX1" fmla="*/ 1704109 w 7755775"/>
              <a:gd name="connsiteY1" fmla="*/ 179568 h 683189"/>
              <a:gd name="connsiteX2" fmla="*/ 2327564 w 7755775"/>
              <a:gd name="connsiteY2" fmla="*/ 29939 h 683189"/>
              <a:gd name="connsiteX3" fmla="*/ 3266902 w 7755775"/>
              <a:gd name="connsiteY3" fmla="*/ 5001 h 683189"/>
              <a:gd name="connsiteX4" fmla="*/ 3931920 w 7755775"/>
              <a:gd name="connsiteY4" fmla="*/ 96441 h 683189"/>
              <a:gd name="connsiteX5" fmla="*/ 4746567 w 7755775"/>
              <a:gd name="connsiteY5" fmla="*/ 146317 h 683189"/>
              <a:gd name="connsiteX6" fmla="*/ 5527964 w 7755775"/>
              <a:gd name="connsiteY6" fmla="*/ 187881 h 683189"/>
              <a:gd name="connsiteX7" fmla="*/ 6442364 w 7755775"/>
              <a:gd name="connsiteY7" fmla="*/ 196194 h 683189"/>
              <a:gd name="connsiteX8" fmla="*/ 7547956 w 7755775"/>
              <a:gd name="connsiteY8" fmla="*/ 129692 h 683189"/>
              <a:gd name="connsiteX9" fmla="*/ 7722524 w 7755775"/>
              <a:gd name="connsiteY9" fmla="*/ 237757 h 683189"/>
              <a:gd name="connsiteX10" fmla="*/ 7755775 w 7755775"/>
              <a:gd name="connsiteY10" fmla="*/ 162943 h 683189"/>
              <a:gd name="connsiteX0" fmla="*/ 0 w 7755775"/>
              <a:gd name="connsiteY0" fmla="*/ 24938 h 653250"/>
              <a:gd name="connsiteX1" fmla="*/ 1704109 w 7755775"/>
              <a:gd name="connsiteY1" fmla="*/ 149629 h 653250"/>
              <a:gd name="connsiteX2" fmla="*/ 2327564 w 7755775"/>
              <a:gd name="connsiteY2" fmla="*/ 0 h 653250"/>
              <a:gd name="connsiteX3" fmla="*/ 3931920 w 7755775"/>
              <a:gd name="connsiteY3" fmla="*/ 66502 h 653250"/>
              <a:gd name="connsiteX4" fmla="*/ 4746567 w 7755775"/>
              <a:gd name="connsiteY4" fmla="*/ 116378 h 653250"/>
              <a:gd name="connsiteX5" fmla="*/ 5527964 w 7755775"/>
              <a:gd name="connsiteY5" fmla="*/ 157942 h 653250"/>
              <a:gd name="connsiteX6" fmla="*/ 6442364 w 7755775"/>
              <a:gd name="connsiteY6" fmla="*/ 166255 h 653250"/>
              <a:gd name="connsiteX7" fmla="*/ 7547956 w 7755775"/>
              <a:gd name="connsiteY7" fmla="*/ 99753 h 653250"/>
              <a:gd name="connsiteX8" fmla="*/ 7722524 w 7755775"/>
              <a:gd name="connsiteY8" fmla="*/ 207818 h 653250"/>
              <a:gd name="connsiteX9" fmla="*/ 7755775 w 7755775"/>
              <a:gd name="connsiteY9" fmla="*/ 133004 h 653250"/>
              <a:gd name="connsiteX0" fmla="*/ 0 w 7755775"/>
              <a:gd name="connsiteY0" fmla="*/ 83127 h 711439"/>
              <a:gd name="connsiteX1" fmla="*/ 1704109 w 7755775"/>
              <a:gd name="connsiteY1" fmla="*/ 207818 h 711439"/>
              <a:gd name="connsiteX2" fmla="*/ 2793077 w 7755775"/>
              <a:gd name="connsiteY2" fmla="*/ 0 h 711439"/>
              <a:gd name="connsiteX3" fmla="*/ 3931920 w 7755775"/>
              <a:gd name="connsiteY3" fmla="*/ 124691 h 711439"/>
              <a:gd name="connsiteX4" fmla="*/ 4746567 w 7755775"/>
              <a:gd name="connsiteY4" fmla="*/ 174567 h 711439"/>
              <a:gd name="connsiteX5" fmla="*/ 5527964 w 7755775"/>
              <a:gd name="connsiteY5" fmla="*/ 216131 h 711439"/>
              <a:gd name="connsiteX6" fmla="*/ 6442364 w 7755775"/>
              <a:gd name="connsiteY6" fmla="*/ 224444 h 711439"/>
              <a:gd name="connsiteX7" fmla="*/ 7547956 w 7755775"/>
              <a:gd name="connsiteY7" fmla="*/ 157942 h 711439"/>
              <a:gd name="connsiteX8" fmla="*/ 7722524 w 7755775"/>
              <a:gd name="connsiteY8" fmla="*/ 266007 h 711439"/>
              <a:gd name="connsiteX9" fmla="*/ 7755775 w 7755775"/>
              <a:gd name="connsiteY9" fmla="*/ 191193 h 711439"/>
              <a:gd name="connsiteX0" fmla="*/ 0 w 7755775"/>
              <a:gd name="connsiteY0" fmla="*/ 86818 h 715130"/>
              <a:gd name="connsiteX1" fmla="*/ 1704109 w 7755775"/>
              <a:gd name="connsiteY1" fmla="*/ 211509 h 715130"/>
              <a:gd name="connsiteX2" fmla="*/ 2793077 w 7755775"/>
              <a:gd name="connsiteY2" fmla="*/ 3691 h 715130"/>
              <a:gd name="connsiteX3" fmla="*/ 3931920 w 7755775"/>
              <a:gd name="connsiteY3" fmla="*/ 128382 h 715130"/>
              <a:gd name="connsiteX4" fmla="*/ 4746567 w 7755775"/>
              <a:gd name="connsiteY4" fmla="*/ 178258 h 715130"/>
              <a:gd name="connsiteX5" fmla="*/ 5527964 w 7755775"/>
              <a:gd name="connsiteY5" fmla="*/ 219822 h 715130"/>
              <a:gd name="connsiteX6" fmla="*/ 6442364 w 7755775"/>
              <a:gd name="connsiteY6" fmla="*/ 228135 h 715130"/>
              <a:gd name="connsiteX7" fmla="*/ 7547956 w 7755775"/>
              <a:gd name="connsiteY7" fmla="*/ 161633 h 715130"/>
              <a:gd name="connsiteX8" fmla="*/ 7722524 w 7755775"/>
              <a:gd name="connsiteY8" fmla="*/ 269698 h 715130"/>
              <a:gd name="connsiteX9" fmla="*/ 7755775 w 7755775"/>
              <a:gd name="connsiteY9" fmla="*/ 194884 h 715130"/>
              <a:gd name="connsiteX0" fmla="*/ 0 w 7755775"/>
              <a:gd name="connsiteY0" fmla="*/ 91492 h 719804"/>
              <a:gd name="connsiteX1" fmla="*/ 1704109 w 7755775"/>
              <a:gd name="connsiteY1" fmla="*/ 216183 h 719804"/>
              <a:gd name="connsiteX2" fmla="*/ 2793077 w 7755775"/>
              <a:gd name="connsiteY2" fmla="*/ 8365 h 719804"/>
              <a:gd name="connsiteX3" fmla="*/ 3931920 w 7755775"/>
              <a:gd name="connsiteY3" fmla="*/ 133056 h 719804"/>
              <a:gd name="connsiteX4" fmla="*/ 4746567 w 7755775"/>
              <a:gd name="connsiteY4" fmla="*/ 182932 h 719804"/>
              <a:gd name="connsiteX5" fmla="*/ 5527964 w 7755775"/>
              <a:gd name="connsiteY5" fmla="*/ 224496 h 719804"/>
              <a:gd name="connsiteX6" fmla="*/ 6442364 w 7755775"/>
              <a:gd name="connsiteY6" fmla="*/ 232809 h 719804"/>
              <a:gd name="connsiteX7" fmla="*/ 7547956 w 7755775"/>
              <a:gd name="connsiteY7" fmla="*/ 166307 h 719804"/>
              <a:gd name="connsiteX8" fmla="*/ 7722524 w 7755775"/>
              <a:gd name="connsiteY8" fmla="*/ 274372 h 719804"/>
              <a:gd name="connsiteX9" fmla="*/ 7755775 w 7755775"/>
              <a:gd name="connsiteY9" fmla="*/ 199558 h 719804"/>
              <a:gd name="connsiteX0" fmla="*/ 0 w 7755775"/>
              <a:gd name="connsiteY0" fmla="*/ 114982 h 743294"/>
              <a:gd name="connsiteX1" fmla="*/ 1704109 w 7755775"/>
              <a:gd name="connsiteY1" fmla="*/ 239673 h 743294"/>
              <a:gd name="connsiteX2" fmla="*/ 2842954 w 7755775"/>
              <a:gd name="connsiteY2" fmla="*/ 6916 h 743294"/>
              <a:gd name="connsiteX3" fmla="*/ 3931920 w 7755775"/>
              <a:gd name="connsiteY3" fmla="*/ 156546 h 743294"/>
              <a:gd name="connsiteX4" fmla="*/ 4746567 w 7755775"/>
              <a:gd name="connsiteY4" fmla="*/ 206422 h 743294"/>
              <a:gd name="connsiteX5" fmla="*/ 5527964 w 7755775"/>
              <a:gd name="connsiteY5" fmla="*/ 247986 h 743294"/>
              <a:gd name="connsiteX6" fmla="*/ 6442364 w 7755775"/>
              <a:gd name="connsiteY6" fmla="*/ 256299 h 743294"/>
              <a:gd name="connsiteX7" fmla="*/ 7547956 w 7755775"/>
              <a:gd name="connsiteY7" fmla="*/ 189797 h 743294"/>
              <a:gd name="connsiteX8" fmla="*/ 7722524 w 7755775"/>
              <a:gd name="connsiteY8" fmla="*/ 297862 h 743294"/>
              <a:gd name="connsiteX9" fmla="*/ 7755775 w 7755775"/>
              <a:gd name="connsiteY9" fmla="*/ 223048 h 743294"/>
              <a:gd name="connsiteX0" fmla="*/ 0 w 7755775"/>
              <a:gd name="connsiteY0" fmla="*/ 112265 h 740577"/>
              <a:gd name="connsiteX1" fmla="*/ 1704109 w 7755775"/>
              <a:gd name="connsiteY1" fmla="*/ 236956 h 740577"/>
              <a:gd name="connsiteX2" fmla="*/ 2842954 w 7755775"/>
              <a:gd name="connsiteY2" fmla="*/ 4199 h 740577"/>
              <a:gd name="connsiteX3" fmla="*/ 4031673 w 7755775"/>
              <a:gd name="connsiteY3" fmla="*/ 95640 h 740577"/>
              <a:gd name="connsiteX4" fmla="*/ 4746567 w 7755775"/>
              <a:gd name="connsiteY4" fmla="*/ 203705 h 740577"/>
              <a:gd name="connsiteX5" fmla="*/ 5527964 w 7755775"/>
              <a:gd name="connsiteY5" fmla="*/ 245269 h 740577"/>
              <a:gd name="connsiteX6" fmla="*/ 6442364 w 7755775"/>
              <a:gd name="connsiteY6" fmla="*/ 253582 h 740577"/>
              <a:gd name="connsiteX7" fmla="*/ 7547956 w 7755775"/>
              <a:gd name="connsiteY7" fmla="*/ 187080 h 740577"/>
              <a:gd name="connsiteX8" fmla="*/ 7722524 w 7755775"/>
              <a:gd name="connsiteY8" fmla="*/ 295145 h 740577"/>
              <a:gd name="connsiteX9" fmla="*/ 7755775 w 7755775"/>
              <a:gd name="connsiteY9" fmla="*/ 220331 h 740577"/>
              <a:gd name="connsiteX0" fmla="*/ 0 w 7755775"/>
              <a:gd name="connsiteY0" fmla="*/ 108203 h 736515"/>
              <a:gd name="connsiteX1" fmla="*/ 1704109 w 7755775"/>
              <a:gd name="connsiteY1" fmla="*/ 232894 h 736515"/>
              <a:gd name="connsiteX2" fmla="*/ 2842954 w 7755775"/>
              <a:gd name="connsiteY2" fmla="*/ 137 h 736515"/>
              <a:gd name="connsiteX3" fmla="*/ 4746567 w 7755775"/>
              <a:gd name="connsiteY3" fmla="*/ 199643 h 736515"/>
              <a:gd name="connsiteX4" fmla="*/ 5527964 w 7755775"/>
              <a:gd name="connsiteY4" fmla="*/ 241207 h 736515"/>
              <a:gd name="connsiteX5" fmla="*/ 6442364 w 7755775"/>
              <a:gd name="connsiteY5" fmla="*/ 249520 h 736515"/>
              <a:gd name="connsiteX6" fmla="*/ 7547956 w 7755775"/>
              <a:gd name="connsiteY6" fmla="*/ 183018 h 736515"/>
              <a:gd name="connsiteX7" fmla="*/ 7722524 w 7755775"/>
              <a:gd name="connsiteY7" fmla="*/ 291083 h 736515"/>
              <a:gd name="connsiteX8" fmla="*/ 7755775 w 7755775"/>
              <a:gd name="connsiteY8" fmla="*/ 216269 h 736515"/>
              <a:gd name="connsiteX0" fmla="*/ 0 w 7755775"/>
              <a:gd name="connsiteY0" fmla="*/ 124817 h 753129"/>
              <a:gd name="connsiteX1" fmla="*/ 1704109 w 7755775"/>
              <a:gd name="connsiteY1" fmla="*/ 249508 h 753129"/>
              <a:gd name="connsiteX2" fmla="*/ 3084023 w 7755775"/>
              <a:gd name="connsiteY2" fmla="*/ 126 h 753129"/>
              <a:gd name="connsiteX3" fmla="*/ 4746567 w 7755775"/>
              <a:gd name="connsiteY3" fmla="*/ 216257 h 753129"/>
              <a:gd name="connsiteX4" fmla="*/ 5527964 w 7755775"/>
              <a:gd name="connsiteY4" fmla="*/ 257821 h 753129"/>
              <a:gd name="connsiteX5" fmla="*/ 6442364 w 7755775"/>
              <a:gd name="connsiteY5" fmla="*/ 266134 h 753129"/>
              <a:gd name="connsiteX6" fmla="*/ 7547956 w 7755775"/>
              <a:gd name="connsiteY6" fmla="*/ 199632 h 753129"/>
              <a:gd name="connsiteX7" fmla="*/ 7722524 w 7755775"/>
              <a:gd name="connsiteY7" fmla="*/ 307697 h 753129"/>
              <a:gd name="connsiteX8" fmla="*/ 7755775 w 7755775"/>
              <a:gd name="connsiteY8" fmla="*/ 232883 h 753129"/>
              <a:gd name="connsiteX0" fmla="*/ 0 w 7755775"/>
              <a:gd name="connsiteY0" fmla="*/ 124716 h 753028"/>
              <a:gd name="connsiteX1" fmla="*/ 1704109 w 7755775"/>
              <a:gd name="connsiteY1" fmla="*/ 249407 h 753028"/>
              <a:gd name="connsiteX2" fmla="*/ 3084023 w 7755775"/>
              <a:gd name="connsiteY2" fmla="*/ 25 h 753028"/>
              <a:gd name="connsiteX3" fmla="*/ 4746567 w 7755775"/>
              <a:gd name="connsiteY3" fmla="*/ 216156 h 753028"/>
              <a:gd name="connsiteX4" fmla="*/ 5527964 w 7755775"/>
              <a:gd name="connsiteY4" fmla="*/ 257720 h 753028"/>
              <a:gd name="connsiteX5" fmla="*/ 6442364 w 7755775"/>
              <a:gd name="connsiteY5" fmla="*/ 266033 h 753028"/>
              <a:gd name="connsiteX6" fmla="*/ 7547956 w 7755775"/>
              <a:gd name="connsiteY6" fmla="*/ 199531 h 753028"/>
              <a:gd name="connsiteX7" fmla="*/ 7722524 w 7755775"/>
              <a:gd name="connsiteY7" fmla="*/ 307596 h 753028"/>
              <a:gd name="connsiteX8" fmla="*/ 7755775 w 7755775"/>
              <a:gd name="connsiteY8" fmla="*/ 232782 h 753028"/>
              <a:gd name="connsiteX0" fmla="*/ 0 w 7755775"/>
              <a:gd name="connsiteY0" fmla="*/ 141339 h 769651"/>
              <a:gd name="connsiteX1" fmla="*/ 1704109 w 7755775"/>
              <a:gd name="connsiteY1" fmla="*/ 266030 h 769651"/>
              <a:gd name="connsiteX2" fmla="*/ 3059084 w 7755775"/>
              <a:gd name="connsiteY2" fmla="*/ 23 h 769651"/>
              <a:gd name="connsiteX3" fmla="*/ 4746567 w 7755775"/>
              <a:gd name="connsiteY3" fmla="*/ 232779 h 769651"/>
              <a:gd name="connsiteX4" fmla="*/ 5527964 w 7755775"/>
              <a:gd name="connsiteY4" fmla="*/ 274343 h 769651"/>
              <a:gd name="connsiteX5" fmla="*/ 6442364 w 7755775"/>
              <a:gd name="connsiteY5" fmla="*/ 282656 h 769651"/>
              <a:gd name="connsiteX6" fmla="*/ 7547956 w 7755775"/>
              <a:gd name="connsiteY6" fmla="*/ 216154 h 769651"/>
              <a:gd name="connsiteX7" fmla="*/ 7722524 w 7755775"/>
              <a:gd name="connsiteY7" fmla="*/ 324219 h 769651"/>
              <a:gd name="connsiteX8" fmla="*/ 7755775 w 7755775"/>
              <a:gd name="connsiteY8" fmla="*/ 249405 h 769651"/>
              <a:gd name="connsiteX0" fmla="*/ 0 w 7755775"/>
              <a:gd name="connsiteY0" fmla="*/ 141433 h 769745"/>
              <a:gd name="connsiteX1" fmla="*/ 1704109 w 7755775"/>
              <a:gd name="connsiteY1" fmla="*/ 266124 h 769745"/>
              <a:gd name="connsiteX2" fmla="*/ 3059084 w 7755775"/>
              <a:gd name="connsiteY2" fmla="*/ 117 h 769745"/>
              <a:gd name="connsiteX3" fmla="*/ 4746567 w 7755775"/>
              <a:gd name="connsiteY3" fmla="*/ 232873 h 769745"/>
              <a:gd name="connsiteX4" fmla="*/ 5527964 w 7755775"/>
              <a:gd name="connsiteY4" fmla="*/ 274437 h 769745"/>
              <a:gd name="connsiteX5" fmla="*/ 6442364 w 7755775"/>
              <a:gd name="connsiteY5" fmla="*/ 282750 h 769745"/>
              <a:gd name="connsiteX6" fmla="*/ 7547956 w 7755775"/>
              <a:gd name="connsiteY6" fmla="*/ 216248 h 769745"/>
              <a:gd name="connsiteX7" fmla="*/ 7722524 w 7755775"/>
              <a:gd name="connsiteY7" fmla="*/ 324313 h 769745"/>
              <a:gd name="connsiteX8" fmla="*/ 7755775 w 7755775"/>
              <a:gd name="connsiteY8" fmla="*/ 249499 h 769745"/>
              <a:gd name="connsiteX0" fmla="*/ 0 w 7755775"/>
              <a:gd name="connsiteY0" fmla="*/ 142483 h 770795"/>
              <a:gd name="connsiteX1" fmla="*/ 1704109 w 7755775"/>
              <a:gd name="connsiteY1" fmla="*/ 267174 h 770795"/>
              <a:gd name="connsiteX2" fmla="*/ 3059084 w 7755775"/>
              <a:gd name="connsiteY2" fmla="*/ 1167 h 770795"/>
              <a:gd name="connsiteX3" fmla="*/ 4746567 w 7755775"/>
              <a:gd name="connsiteY3" fmla="*/ 391865 h 770795"/>
              <a:gd name="connsiteX4" fmla="*/ 5527964 w 7755775"/>
              <a:gd name="connsiteY4" fmla="*/ 275487 h 770795"/>
              <a:gd name="connsiteX5" fmla="*/ 6442364 w 7755775"/>
              <a:gd name="connsiteY5" fmla="*/ 283800 h 770795"/>
              <a:gd name="connsiteX6" fmla="*/ 7547956 w 7755775"/>
              <a:gd name="connsiteY6" fmla="*/ 217298 h 770795"/>
              <a:gd name="connsiteX7" fmla="*/ 7722524 w 7755775"/>
              <a:gd name="connsiteY7" fmla="*/ 325363 h 770795"/>
              <a:gd name="connsiteX8" fmla="*/ 7755775 w 7755775"/>
              <a:gd name="connsiteY8" fmla="*/ 250549 h 770795"/>
              <a:gd name="connsiteX0" fmla="*/ 0 w 7755775"/>
              <a:gd name="connsiteY0" fmla="*/ 142483 h 770795"/>
              <a:gd name="connsiteX1" fmla="*/ 1704109 w 7755775"/>
              <a:gd name="connsiteY1" fmla="*/ 267174 h 770795"/>
              <a:gd name="connsiteX2" fmla="*/ 3059084 w 7755775"/>
              <a:gd name="connsiteY2" fmla="*/ 1167 h 770795"/>
              <a:gd name="connsiteX3" fmla="*/ 4746567 w 7755775"/>
              <a:gd name="connsiteY3" fmla="*/ 391865 h 770795"/>
              <a:gd name="connsiteX4" fmla="*/ 6442364 w 7755775"/>
              <a:gd name="connsiteY4" fmla="*/ 283800 h 770795"/>
              <a:gd name="connsiteX5" fmla="*/ 7547956 w 7755775"/>
              <a:gd name="connsiteY5" fmla="*/ 217298 h 770795"/>
              <a:gd name="connsiteX6" fmla="*/ 7722524 w 7755775"/>
              <a:gd name="connsiteY6" fmla="*/ 325363 h 770795"/>
              <a:gd name="connsiteX7" fmla="*/ 7755775 w 7755775"/>
              <a:gd name="connsiteY7" fmla="*/ 250549 h 770795"/>
              <a:gd name="connsiteX0" fmla="*/ 0 w 7755775"/>
              <a:gd name="connsiteY0" fmla="*/ 142483 h 770795"/>
              <a:gd name="connsiteX1" fmla="*/ 1704109 w 7755775"/>
              <a:gd name="connsiteY1" fmla="*/ 267174 h 770795"/>
              <a:gd name="connsiteX2" fmla="*/ 3059084 w 7755775"/>
              <a:gd name="connsiteY2" fmla="*/ 1167 h 770795"/>
              <a:gd name="connsiteX3" fmla="*/ 4746567 w 7755775"/>
              <a:gd name="connsiteY3" fmla="*/ 391865 h 770795"/>
              <a:gd name="connsiteX4" fmla="*/ 6442364 w 7755775"/>
              <a:gd name="connsiteY4" fmla="*/ 283800 h 770795"/>
              <a:gd name="connsiteX5" fmla="*/ 6442365 w 7755775"/>
              <a:gd name="connsiteY5" fmla="*/ 267174 h 770795"/>
              <a:gd name="connsiteX6" fmla="*/ 7547956 w 7755775"/>
              <a:gd name="connsiteY6" fmla="*/ 217298 h 770795"/>
              <a:gd name="connsiteX7" fmla="*/ 7722524 w 7755775"/>
              <a:gd name="connsiteY7" fmla="*/ 325363 h 770795"/>
              <a:gd name="connsiteX8" fmla="*/ 7755775 w 7755775"/>
              <a:gd name="connsiteY8" fmla="*/ 250549 h 770795"/>
              <a:gd name="connsiteX0" fmla="*/ 0 w 7755775"/>
              <a:gd name="connsiteY0" fmla="*/ 142483 h 401810"/>
              <a:gd name="connsiteX1" fmla="*/ 1704109 w 7755775"/>
              <a:gd name="connsiteY1" fmla="*/ 267174 h 401810"/>
              <a:gd name="connsiteX2" fmla="*/ 3059084 w 7755775"/>
              <a:gd name="connsiteY2" fmla="*/ 1167 h 401810"/>
              <a:gd name="connsiteX3" fmla="*/ 4746567 w 7755775"/>
              <a:gd name="connsiteY3" fmla="*/ 391865 h 401810"/>
              <a:gd name="connsiteX4" fmla="*/ 6442364 w 7755775"/>
              <a:gd name="connsiteY4" fmla="*/ 283800 h 401810"/>
              <a:gd name="connsiteX5" fmla="*/ 6442365 w 7755775"/>
              <a:gd name="connsiteY5" fmla="*/ 267174 h 401810"/>
              <a:gd name="connsiteX6" fmla="*/ 7547956 w 7755775"/>
              <a:gd name="connsiteY6" fmla="*/ 217298 h 401810"/>
              <a:gd name="connsiteX7" fmla="*/ 7755775 w 7755775"/>
              <a:gd name="connsiteY7" fmla="*/ 250549 h 401810"/>
              <a:gd name="connsiteX0" fmla="*/ 0 w 7547956"/>
              <a:gd name="connsiteY0" fmla="*/ 142483 h 401810"/>
              <a:gd name="connsiteX1" fmla="*/ 1704109 w 7547956"/>
              <a:gd name="connsiteY1" fmla="*/ 267174 h 401810"/>
              <a:gd name="connsiteX2" fmla="*/ 3059084 w 7547956"/>
              <a:gd name="connsiteY2" fmla="*/ 1167 h 401810"/>
              <a:gd name="connsiteX3" fmla="*/ 4746567 w 7547956"/>
              <a:gd name="connsiteY3" fmla="*/ 391865 h 401810"/>
              <a:gd name="connsiteX4" fmla="*/ 6442364 w 7547956"/>
              <a:gd name="connsiteY4" fmla="*/ 283800 h 401810"/>
              <a:gd name="connsiteX5" fmla="*/ 6442365 w 7547956"/>
              <a:gd name="connsiteY5" fmla="*/ 267174 h 401810"/>
              <a:gd name="connsiteX6" fmla="*/ 7547956 w 7547956"/>
              <a:gd name="connsiteY6" fmla="*/ 217298 h 401810"/>
              <a:gd name="connsiteX0" fmla="*/ 0 w 6535726"/>
              <a:gd name="connsiteY0" fmla="*/ 142483 h 401810"/>
              <a:gd name="connsiteX1" fmla="*/ 1704109 w 6535726"/>
              <a:gd name="connsiteY1" fmla="*/ 267174 h 401810"/>
              <a:gd name="connsiteX2" fmla="*/ 3059084 w 6535726"/>
              <a:gd name="connsiteY2" fmla="*/ 1167 h 401810"/>
              <a:gd name="connsiteX3" fmla="*/ 4746567 w 6535726"/>
              <a:gd name="connsiteY3" fmla="*/ 391865 h 401810"/>
              <a:gd name="connsiteX4" fmla="*/ 6442364 w 6535726"/>
              <a:gd name="connsiteY4" fmla="*/ 283800 h 401810"/>
              <a:gd name="connsiteX5" fmla="*/ 6442365 w 6535726"/>
              <a:gd name="connsiteY5" fmla="*/ 267174 h 401810"/>
              <a:gd name="connsiteX0" fmla="*/ 0 w 7739151"/>
              <a:gd name="connsiteY0" fmla="*/ 142483 h 417428"/>
              <a:gd name="connsiteX1" fmla="*/ 1704109 w 7739151"/>
              <a:gd name="connsiteY1" fmla="*/ 267174 h 417428"/>
              <a:gd name="connsiteX2" fmla="*/ 3059084 w 7739151"/>
              <a:gd name="connsiteY2" fmla="*/ 1167 h 417428"/>
              <a:gd name="connsiteX3" fmla="*/ 4746567 w 7739151"/>
              <a:gd name="connsiteY3" fmla="*/ 391865 h 417428"/>
              <a:gd name="connsiteX4" fmla="*/ 6442364 w 7739151"/>
              <a:gd name="connsiteY4" fmla="*/ 283800 h 417428"/>
              <a:gd name="connsiteX5" fmla="*/ 7739151 w 7739151"/>
              <a:gd name="connsiteY5" fmla="*/ 416803 h 417428"/>
              <a:gd name="connsiteX0" fmla="*/ 0 w 7739151"/>
              <a:gd name="connsiteY0" fmla="*/ 142483 h 429134"/>
              <a:gd name="connsiteX1" fmla="*/ 1704109 w 7739151"/>
              <a:gd name="connsiteY1" fmla="*/ 267174 h 429134"/>
              <a:gd name="connsiteX2" fmla="*/ 3059084 w 7739151"/>
              <a:gd name="connsiteY2" fmla="*/ 1167 h 429134"/>
              <a:gd name="connsiteX3" fmla="*/ 4746567 w 7739151"/>
              <a:gd name="connsiteY3" fmla="*/ 391865 h 429134"/>
              <a:gd name="connsiteX4" fmla="*/ 7739151 w 7739151"/>
              <a:gd name="connsiteY4" fmla="*/ 416803 h 429134"/>
              <a:gd name="connsiteX0" fmla="*/ 0 w 7739151"/>
              <a:gd name="connsiteY0" fmla="*/ 125920 h 411401"/>
              <a:gd name="connsiteX1" fmla="*/ 1704109 w 7739151"/>
              <a:gd name="connsiteY1" fmla="*/ 250611 h 411401"/>
              <a:gd name="connsiteX2" fmla="*/ 3657600 w 7739151"/>
              <a:gd name="connsiteY2" fmla="*/ 1229 h 411401"/>
              <a:gd name="connsiteX3" fmla="*/ 4746567 w 7739151"/>
              <a:gd name="connsiteY3" fmla="*/ 375302 h 411401"/>
              <a:gd name="connsiteX4" fmla="*/ 7739151 w 7739151"/>
              <a:gd name="connsiteY4" fmla="*/ 400240 h 411401"/>
              <a:gd name="connsiteX0" fmla="*/ 0 w 7739151"/>
              <a:gd name="connsiteY0" fmla="*/ 125263 h 399583"/>
              <a:gd name="connsiteX1" fmla="*/ 1704109 w 7739151"/>
              <a:gd name="connsiteY1" fmla="*/ 249954 h 399583"/>
              <a:gd name="connsiteX2" fmla="*/ 3657600 w 7739151"/>
              <a:gd name="connsiteY2" fmla="*/ 572 h 399583"/>
              <a:gd name="connsiteX3" fmla="*/ 5062450 w 7739151"/>
              <a:gd name="connsiteY3" fmla="*/ 333081 h 399583"/>
              <a:gd name="connsiteX4" fmla="*/ 7739151 w 7739151"/>
              <a:gd name="connsiteY4" fmla="*/ 399583 h 399583"/>
              <a:gd name="connsiteX0" fmla="*/ 0 w 7722525"/>
              <a:gd name="connsiteY0" fmla="*/ 166842 h 399598"/>
              <a:gd name="connsiteX1" fmla="*/ 1687483 w 7722525"/>
              <a:gd name="connsiteY1" fmla="*/ 249969 h 399598"/>
              <a:gd name="connsiteX2" fmla="*/ 3640974 w 7722525"/>
              <a:gd name="connsiteY2" fmla="*/ 587 h 399598"/>
              <a:gd name="connsiteX3" fmla="*/ 5045824 w 7722525"/>
              <a:gd name="connsiteY3" fmla="*/ 333096 h 399598"/>
              <a:gd name="connsiteX4" fmla="*/ 7722525 w 7722525"/>
              <a:gd name="connsiteY4" fmla="*/ 399598 h 399598"/>
              <a:gd name="connsiteX0" fmla="*/ 0 w 7722525"/>
              <a:gd name="connsiteY0" fmla="*/ 166842 h 399598"/>
              <a:gd name="connsiteX1" fmla="*/ 1687483 w 7722525"/>
              <a:gd name="connsiteY1" fmla="*/ 249969 h 399598"/>
              <a:gd name="connsiteX2" fmla="*/ 3640974 w 7722525"/>
              <a:gd name="connsiteY2" fmla="*/ 587 h 399598"/>
              <a:gd name="connsiteX3" fmla="*/ 5045824 w 7722525"/>
              <a:gd name="connsiteY3" fmla="*/ 333096 h 399598"/>
              <a:gd name="connsiteX4" fmla="*/ 7722525 w 7722525"/>
              <a:gd name="connsiteY4" fmla="*/ 399598 h 399598"/>
              <a:gd name="connsiteX0" fmla="*/ 0 w 7722525"/>
              <a:gd name="connsiteY0" fmla="*/ 169357 h 402113"/>
              <a:gd name="connsiteX1" fmla="*/ 2443941 w 7722525"/>
              <a:gd name="connsiteY1" fmla="*/ 169357 h 402113"/>
              <a:gd name="connsiteX2" fmla="*/ 3640974 w 7722525"/>
              <a:gd name="connsiteY2" fmla="*/ 3102 h 402113"/>
              <a:gd name="connsiteX3" fmla="*/ 5045824 w 7722525"/>
              <a:gd name="connsiteY3" fmla="*/ 335611 h 402113"/>
              <a:gd name="connsiteX4" fmla="*/ 7722525 w 7722525"/>
              <a:gd name="connsiteY4" fmla="*/ 402113 h 402113"/>
              <a:gd name="connsiteX0" fmla="*/ 0 w 7722525"/>
              <a:gd name="connsiteY0" fmla="*/ 170791 h 403547"/>
              <a:gd name="connsiteX1" fmla="*/ 2394065 w 7722525"/>
              <a:gd name="connsiteY1" fmla="*/ 145852 h 403547"/>
              <a:gd name="connsiteX2" fmla="*/ 3640974 w 7722525"/>
              <a:gd name="connsiteY2" fmla="*/ 4536 h 403547"/>
              <a:gd name="connsiteX3" fmla="*/ 5045824 w 7722525"/>
              <a:gd name="connsiteY3" fmla="*/ 337045 h 403547"/>
              <a:gd name="connsiteX4" fmla="*/ 7722525 w 7722525"/>
              <a:gd name="connsiteY4" fmla="*/ 403547 h 403547"/>
              <a:gd name="connsiteX0" fmla="*/ 0 w 7722525"/>
              <a:gd name="connsiteY0" fmla="*/ 171017 h 403773"/>
              <a:gd name="connsiteX1" fmla="*/ 2394065 w 7722525"/>
              <a:gd name="connsiteY1" fmla="*/ 146078 h 403773"/>
              <a:gd name="connsiteX2" fmla="*/ 3640974 w 7722525"/>
              <a:gd name="connsiteY2" fmla="*/ 4762 h 403773"/>
              <a:gd name="connsiteX3" fmla="*/ 5045824 w 7722525"/>
              <a:gd name="connsiteY3" fmla="*/ 337271 h 403773"/>
              <a:gd name="connsiteX4" fmla="*/ 7722525 w 7722525"/>
              <a:gd name="connsiteY4" fmla="*/ 403773 h 403773"/>
              <a:gd name="connsiteX0" fmla="*/ 0 w 7705899"/>
              <a:gd name="connsiteY0" fmla="*/ 187491 h 403621"/>
              <a:gd name="connsiteX1" fmla="*/ 2377439 w 7705899"/>
              <a:gd name="connsiteY1" fmla="*/ 145926 h 403621"/>
              <a:gd name="connsiteX2" fmla="*/ 3624348 w 7705899"/>
              <a:gd name="connsiteY2" fmla="*/ 4610 h 403621"/>
              <a:gd name="connsiteX3" fmla="*/ 5029198 w 7705899"/>
              <a:gd name="connsiteY3" fmla="*/ 337119 h 403621"/>
              <a:gd name="connsiteX4" fmla="*/ 7705899 w 7705899"/>
              <a:gd name="connsiteY4" fmla="*/ 403621 h 403621"/>
              <a:gd name="connsiteX0" fmla="*/ 0 w 7705899"/>
              <a:gd name="connsiteY0" fmla="*/ 187491 h 403621"/>
              <a:gd name="connsiteX1" fmla="*/ 2377439 w 7705899"/>
              <a:gd name="connsiteY1" fmla="*/ 145926 h 403621"/>
              <a:gd name="connsiteX2" fmla="*/ 3624348 w 7705899"/>
              <a:gd name="connsiteY2" fmla="*/ 4610 h 403621"/>
              <a:gd name="connsiteX3" fmla="*/ 5029198 w 7705899"/>
              <a:gd name="connsiteY3" fmla="*/ 337119 h 403621"/>
              <a:gd name="connsiteX4" fmla="*/ 7705899 w 7705899"/>
              <a:gd name="connsiteY4" fmla="*/ 403621 h 403621"/>
              <a:gd name="connsiteX0" fmla="*/ 0 w 7705899"/>
              <a:gd name="connsiteY0" fmla="*/ 187491 h 403621"/>
              <a:gd name="connsiteX1" fmla="*/ 2377439 w 7705899"/>
              <a:gd name="connsiteY1" fmla="*/ 145926 h 403621"/>
              <a:gd name="connsiteX2" fmla="*/ 3624348 w 7705899"/>
              <a:gd name="connsiteY2" fmla="*/ 4610 h 403621"/>
              <a:gd name="connsiteX3" fmla="*/ 5029198 w 7705899"/>
              <a:gd name="connsiteY3" fmla="*/ 337119 h 403621"/>
              <a:gd name="connsiteX4" fmla="*/ 7705899 w 7705899"/>
              <a:gd name="connsiteY4" fmla="*/ 403621 h 403621"/>
              <a:gd name="connsiteX0" fmla="*/ 0 w 7705899"/>
              <a:gd name="connsiteY0" fmla="*/ 188085 h 404215"/>
              <a:gd name="connsiteX1" fmla="*/ 2335875 w 7705899"/>
              <a:gd name="connsiteY1" fmla="*/ 138207 h 404215"/>
              <a:gd name="connsiteX2" fmla="*/ 3624348 w 7705899"/>
              <a:gd name="connsiteY2" fmla="*/ 5204 h 404215"/>
              <a:gd name="connsiteX3" fmla="*/ 5029198 w 7705899"/>
              <a:gd name="connsiteY3" fmla="*/ 337713 h 404215"/>
              <a:gd name="connsiteX4" fmla="*/ 7705899 w 7705899"/>
              <a:gd name="connsiteY4" fmla="*/ 404215 h 404215"/>
              <a:gd name="connsiteX0" fmla="*/ 0 w 7705899"/>
              <a:gd name="connsiteY0" fmla="*/ 188986 h 405116"/>
              <a:gd name="connsiteX1" fmla="*/ 2335875 w 7705899"/>
              <a:gd name="connsiteY1" fmla="*/ 139108 h 405116"/>
              <a:gd name="connsiteX2" fmla="*/ 3624348 w 7705899"/>
              <a:gd name="connsiteY2" fmla="*/ 6105 h 405116"/>
              <a:gd name="connsiteX3" fmla="*/ 5029198 w 7705899"/>
              <a:gd name="connsiteY3" fmla="*/ 338614 h 405116"/>
              <a:gd name="connsiteX4" fmla="*/ 7705899 w 7705899"/>
              <a:gd name="connsiteY4" fmla="*/ 405116 h 405116"/>
              <a:gd name="connsiteX0" fmla="*/ 0 w 7705899"/>
              <a:gd name="connsiteY0" fmla="*/ 212423 h 428553"/>
              <a:gd name="connsiteX1" fmla="*/ 2335875 w 7705899"/>
              <a:gd name="connsiteY1" fmla="*/ 162545 h 428553"/>
              <a:gd name="connsiteX2" fmla="*/ 3649286 w 7705899"/>
              <a:gd name="connsiteY2" fmla="*/ 4604 h 428553"/>
              <a:gd name="connsiteX3" fmla="*/ 5029198 w 7705899"/>
              <a:gd name="connsiteY3" fmla="*/ 362051 h 428553"/>
              <a:gd name="connsiteX4" fmla="*/ 7705899 w 7705899"/>
              <a:gd name="connsiteY4" fmla="*/ 428553 h 428553"/>
              <a:gd name="connsiteX0" fmla="*/ 0 w 7705899"/>
              <a:gd name="connsiteY0" fmla="*/ 209186 h 425316"/>
              <a:gd name="connsiteX1" fmla="*/ 2335875 w 7705899"/>
              <a:gd name="connsiteY1" fmla="*/ 159308 h 425316"/>
              <a:gd name="connsiteX2" fmla="*/ 3649286 w 7705899"/>
              <a:gd name="connsiteY2" fmla="*/ 1367 h 425316"/>
              <a:gd name="connsiteX3" fmla="*/ 5029198 w 7705899"/>
              <a:gd name="connsiteY3" fmla="*/ 358814 h 425316"/>
              <a:gd name="connsiteX4" fmla="*/ 7705899 w 7705899"/>
              <a:gd name="connsiteY4" fmla="*/ 425316 h 425316"/>
              <a:gd name="connsiteX0" fmla="*/ 0 w 7705899"/>
              <a:gd name="connsiteY0" fmla="*/ 212423 h 428553"/>
              <a:gd name="connsiteX1" fmla="*/ 2335875 w 7705899"/>
              <a:gd name="connsiteY1" fmla="*/ 162545 h 428553"/>
              <a:gd name="connsiteX2" fmla="*/ 3649286 w 7705899"/>
              <a:gd name="connsiteY2" fmla="*/ 4604 h 428553"/>
              <a:gd name="connsiteX3" fmla="*/ 5029198 w 7705899"/>
              <a:gd name="connsiteY3" fmla="*/ 362051 h 428553"/>
              <a:gd name="connsiteX4" fmla="*/ 7705899 w 7705899"/>
              <a:gd name="connsiteY4" fmla="*/ 428553 h 428553"/>
              <a:gd name="connsiteX0" fmla="*/ 0 w 7705899"/>
              <a:gd name="connsiteY0" fmla="*/ 209186 h 425316"/>
              <a:gd name="connsiteX1" fmla="*/ 2335875 w 7705899"/>
              <a:gd name="connsiteY1" fmla="*/ 159308 h 425316"/>
              <a:gd name="connsiteX2" fmla="*/ 3649286 w 7705899"/>
              <a:gd name="connsiteY2" fmla="*/ 1367 h 425316"/>
              <a:gd name="connsiteX3" fmla="*/ 5029198 w 7705899"/>
              <a:gd name="connsiteY3" fmla="*/ 358814 h 425316"/>
              <a:gd name="connsiteX4" fmla="*/ 7705899 w 7705899"/>
              <a:gd name="connsiteY4" fmla="*/ 425316 h 425316"/>
              <a:gd name="connsiteX0" fmla="*/ 0 w 7705899"/>
              <a:gd name="connsiteY0" fmla="*/ 234160 h 425352"/>
              <a:gd name="connsiteX1" fmla="*/ 2335875 w 7705899"/>
              <a:gd name="connsiteY1" fmla="*/ 159344 h 425352"/>
              <a:gd name="connsiteX2" fmla="*/ 3649286 w 7705899"/>
              <a:gd name="connsiteY2" fmla="*/ 1403 h 425352"/>
              <a:gd name="connsiteX3" fmla="*/ 5029198 w 7705899"/>
              <a:gd name="connsiteY3" fmla="*/ 358850 h 425352"/>
              <a:gd name="connsiteX4" fmla="*/ 7705899 w 7705899"/>
              <a:gd name="connsiteY4" fmla="*/ 425352 h 425352"/>
              <a:gd name="connsiteX0" fmla="*/ 0 w 7705899"/>
              <a:gd name="connsiteY0" fmla="*/ 232757 h 423949"/>
              <a:gd name="connsiteX1" fmla="*/ 2335875 w 7705899"/>
              <a:gd name="connsiteY1" fmla="*/ 157941 h 423949"/>
              <a:gd name="connsiteX2" fmla="*/ 3649286 w 7705899"/>
              <a:gd name="connsiteY2" fmla="*/ 0 h 423949"/>
              <a:gd name="connsiteX3" fmla="*/ 5029198 w 7705899"/>
              <a:gd name="connsiteY3" fmla="*/ 357447 h 423949"/>
              <a:gd name="connsiteX4" fmla="*/ 7705899 w 7705899"/>
              <a:gd name="connsiteY4" fmla="*/ 423949 h 423949"/>
              <a:gd name="connsiteX0" fmla="*/ 0 w 7705899"/>
              <a:gd name="connsiteY0" fmla="*/ 241070 h 432262"/>
              <a:gd name="connsiteX1" fmla="*/ 2335875 w 7705899"/>
              <a:gd name="connsiteY1" fmla="*/ 166254 h 432262"/>
              <a:gd name="connsiteX2" fmla="*/ 3707475 w 7705899"/>
              <a:gd name="connsiteY2" fmla="*/ 0 h 432262"/>
              <a:gd name="connsiteX3" fmla="*/ 5029198 w 7705899"/>
              <a:gd name="connsiteY3" fmla="*/ 365760 h 432262"/>
              <a:gd name="connsiteX4" fmla="*/ 7705899 w 7705899"/>
              <a:gd name="connsiteY4" fmla="*/ 432262 h 432262"/>
              <a:gd name="connsiteX0" fmla="*/ 0 w 7697586"/>
              <a:gd name="connsiteY0" fmla="*/ 241070 h 465513"/>
              <a:gd name="connsiteX1" fmla="*/ 2335875 w 7697586"/>
              <a:gd name="connsiteY1" fmla="*/ 166254 h 465513"/>
              <a:gd name="connsiteX2" fmla="*/ 3707475 w 7697586"/>
              <a:gd name="connsiteY2" fmla="*/ 0 h 465513"/>
              <a:gd name="connsiteX3" fmla="*/ 5029198 w 7697586"/>
              <a:gd name="connsiteY3" fmla="*/ 365760 h 465513"/>
              <a:gd name="connsiteX4" fmla="*/ 7697586 w 7697586"/>
              <a:gd name="connsiteY4" fmla="*/ 465513 h 465513"/>
              <a:gd name="connsiteX0" fmla="*/ 0 w 7697586"/>
              <a:gd name="connsiteY0" fmla="*/ 241070 h 470367"/>
              <a:gd name="connsiteX1" fmla="*/ 2335875 w 7697586"/>
              <a:gd name="connsiteY1" fmla="*/ 166254 h 470367"/>
              <a:gd name="connsiteX2" fmla="*/ 3707475 w 7697586"/>
              <a:gd name="connsiteY2" fmla="*/ 0 h 470367"/>
              <a:gd name="connsiteX3" fmla="*/ 5029198 w 7697586"/>
              <a:gd name="connsiteY3" fmla="*/ 365760 h 470367"/>
              <a:gd name="connsiteX4" fmla="*/ 7697586 w 7697586"/>
              <a:gd name="connsiteY4" fmla="*/ 465513 h 470367"/>
              <a:gd name="connsiteX0" fmla="*/ 0 w 7697586"/>
              <a:gd name="connsiteY0" fmla="*/ 247284 h 482657"/>
              <a:gd name="connsiteX1" fmla="*/ 2335875 w 7697586"/>
              <a:gd name="connsiteY1" fmla="*/ 172468 h 482657"/>
              <a:gd name="connsiteX2" fmla="*/ 3707475 w 7697586"/>
              <a:gd name="connsiteY2" fmla="*/ 6214 h 482657"/>
              <a:gd name="connsiteX3" fmla="*/ 5045823 w 7697586"/>
              <a:gd name="connsiteY3" fmla="*/ 413538 h 482657"/>
              <a:gd name="connsiteX4" fmla="*/ 7697586 w 7697586"/>
              <a:gd name="connsiteY4" fmla="*/ 471727 h 482657"/>
              <a:gd name="connsiteX0" fmla="*/ 0 w 7697586"/>
              <a:gd name="connsiteY0" fmla="*/ 244379 h 479752"/>
              <a:gd name="connsiteX1" fmla="*/ 1579417 w 7697586"/>
              <a:gd name="connsiteY1" fmla="*/ 219439 h 479752"/>
              <a:gd name="connsiteX2" fmla="*/ 3707475 w 7697586"/>
              <a:gd name="connsiteY2" fmla="*/ 3309 h 479752"/>
              <a:gd name="connsiteX3" fmla="*/ 5045823 w 7697586"/>
              <a:gd name="connsiteY3" fmla="*/ 410633 h 479752"/>
              <a:gd name="connsiteX4" fmla="*/ 7697586 w 7697586"/>
              <a:gd name="connsiteY4" fmla="*/ 468822 h 479752"/>
              <a:gd name="connsiteX0" fmla="*/ 0 w 7697586"/>
              <a:gd name="connsiteY0" fmla="*/ 195231 h 428905"/>
              <a:gd name="connsiteX1" fmla="*/ 1579417 w 7697586"/>
              <a:gd name="connsiteY1" fmla="*/ 170291 h 428905"/>
              <a:gd name="connsiteX2" fmla="*/ 2951017 w 7697586"/>
              <a:gd name="connsiteY2" fmla="*/ 4038 h 428905"/>
              <a:gd name="connsiteX3" fmla="*/ 5045823 w 7697586"/>
              <a:gd name="connsiteY3" fmla="*/ 361485 h 428905"/>
              <a:gd name="connsiteX4" fmla="*/ 7697586 w 7697586"/>
              <a:gd name="connsiteY4" fmla="*/ 419674 h 428905"/>
              <a:gd name="connsiteX0" fmla="*/ 0 w 7697586"/>
              <a:gd name="connsiteY0" fmla="*/ 206796 h 440470"/>
              <a:gd name="connsiteX1" fmla="*/ 1579417 w 7697586"/>
              <a:gd name="connsiteY1" fmla="*/ 181856 h 440470"/>
              <a:gd name="connsiteX2" fmla="*/ 2951017 w 7697586"/>
              <a:gd name="connsiteY2" fmla="*/ 15603 h 440470"/>
              <a:gd name="connsiteX3" fmla="*/ 5045823 w 7697586"/>
              <a:gd name="connsiteY3" fmla="*/ 373050 h 440470"/>
              <a:gd name="connsiteX4" fmla="*/ 7697586 w 7697586"/>
              <a:gd name="connsiteY4" fmla="*/ 431239 h 440470"/>
              <a:gd name="connsiteX0" fmla="*/ 0 w 7697586"/>
              <a:gd name="connsiteY0" fmla="*/ 206796 h 440470"/>
              <a:gd name="connsiteX1" fmla="*/ 1579417 w 7697586"/>
              <a:gd name="connsiteY1" fmla="*/ 181856 h 440470"/>
              <a:gd name="connsiteX2" fmla="*/ 3009206 w 7697586"/>
              <a:gd name="connsiteY2" fmla="*/ 15603 h 440470"/>
              <a:gd name="connsiteX3" fmla="*/ 5045823 w 7697586"/>
              <a:gd name="connsiteY3" fmla="*/ 373050 h 440470"/>
              <a:gd name="connsiteX4" fmla="*/ 7697586 w 7697586"/>
              <a:gd name="connsiteY4" fmla="*/ 431239 h 440470"/>
              <a:gd name="connsiteX0" fmla="*/ 0 w 7697586"/>
              <a:gd name="connsiteY0" fmla="*/ 195231 h 428905"/>
              <a:gd name="connsiteX1" fmla="*/ 1579417 w 7697586"/>
              <a:gd name="connsiteY1" fmla="*/ 170291 h 428905"/>
              <a:gd name="connsiteX2" fmla="*/ 3009206 w 7697586"/>
              <a:gd name="connsiteY2" fmla="*/ 4038 h 428905"/>
              <a:gd name="connsiteX3" fmla="*/ 5045823 w 7697586"/>
              <a:gd name="connsiteY3" fmla="*/ 361485 h 428905"/>
              <a:gd name="connsiteX4" fmla="*/ 7697586 w 7697586"/>
              <a:gd name="connsiteY4" fmla="*/ 419674 h 428905"/>
              <a:gd name="connsiteX0" fmla="*/ 0 w 7697586"/>
              <a:gd name="connsiteY0" fmla="*/ 195093 h 428767"/>
              <a:gd name="connsiteX1" fmla="*/ 1579417 w 7697586"/>
              <a:gd name="connsiteY1" fmla="*/ 170153 h 428767"/>
              <a:gd name="connsiteX2" fmla="*/ 3009206 w 7697586"/>
              <a:gd name="connsiteY2" fmla="*/ 3900 h 428767"/>
              <a:gd name="connsiteX3" fmla="*/ 5045823 w 7697586"/>
              <a:gd name="connsiteY3" fmla="*/ 361347 h 428767"/>
              <a:gd name="connsiteX4" fmla="*/ 7697586 w 7697586"/>
              <a:gd name="connsiteY4" fmla="*/ 419536 h 428767"/>
              <a:gd name="connsiteX0" fmla="*/ 0 w 7730837"/>
              <a:gd name="connsiteY0" fmla="*/ 236942 h 429052"/>
              <a:gd name="connsiteX1" fmla="*/ 1612668 w 7730837"/>
              <a:gd name="connsiteY1" fmla="*/ 170438 h 429052"/>
              <a:gd name="connsiteX2" fmla="*/ 3042457 w 7730837"/>
              <a:gd name="connsiteY2" fmla="*/ 4185 h 429052"/>
              <a:gd name="connsiteX3" fmla="*/ 5079074 w 7730837"/>
              <a:gd name="connsiteY3" fmla="*/ 361632 h 429052"/>
              <a:gd name="connsiteX4" fmla="*/ 7730837 w 7730837"/>
              <a:gd name="connsiteY4" fmla="*/ 419821 h 429052"/>
              <a:gd name="connsiteX0" fmla="*/ 0 w 7730837"/>
              <a:gd name="connsiteY0" fmla="*/ 236942 h 429052"/>
              <a:gd name="connsiteX1" fmla="*/ 1612668 w 7730837"/>
              <a:gd name="connsiteY1" fmla="*/ 170438 h 429052"/>
              <a:gd name="connsiteX2" fmla="*/ 3042457 w 7730837"/>
              <a:gd name="connsiteY2" fmla="*/ 4185 h 429052"/>
              <a:gd name="connsiteX3" fmla="*/ 5079074 w 7730837"/>
              <a:gd name="connsiteY3" fmla="*/ 361632 h 429052"/>
              <a:gd name="connsiteX4" fmla="*/ 7730837 w 7730837"/>
              <a:gd name="connsiteY4" fmla="*/ 419821 h 429052"/>
              <a:gd name="connsiteX0" fmla="*/ 0 w 7730837"/>
              <a:gd name="connsiteY0" fmla="*/ 261974 h 429146"/>
              <a:gd name="connsiteX1" fmla="*/ 1612668 w 7730837"/>
              <a:gd name="connsiteY1" fmla="*/ 170532 h 429146"/>
              <a:gd name="connsiteX2" fmla="*/ 3042457 w 7730837"/>
              <a:gd name="connsiteY2" fmla="*/ 4279 h 429146"/>
              <a:gd name="connsiteX3" fmla="*/ 5079074 w 7730837"/>
              <a:gd name="connsiteY3" fmla="*/ 361726 h 429146"/>
              <a:gd name="connsiteX4" fmla="*/ 7730837 w 7730837"/>
              <a:gd name="connsiteY4" fmla="*/ 419915 h 429146"/>
              <a:gd name="connsiteX0" fmla="*/ 0 w 7730837"/>
              <a:gd name="connsiteY0" fmla="*/ 261974 h 429146"/>
              <a:gd name="connsiteX1" fmla="*/ 1612668 w 7730837"/>
              <a:gd name="connsiteY1" fmla="*/ 170532 h 429146"/>
              <a:gd name="connsiteX2" fmla="*/ 3042457 w 7730837"/>
              <a:gd name="connsiteY2" fmla="*/ 4279 h 429146"/>
              <a:gd name="connsiteX3" fmla="*/ 5079074 w 7730837"/>
              <a:gd name="connsiteY3" fmla="*/ 361726 h 429146"/>
              <a:gd name="connsiteX4" fmla="*/ 7730837 w 7730837"/>
              <a:gd name="connsiteY4" fmla="*/ 419915 h 429146"/>
              <a:gd name="connsiteX0" fmla="*/ 0 w 7730837"/>
              <a:gd name="connsiteY0" fmla="*/ 286465 h 454449"/>
              <a:gd name="connsiteX1" fmla="*/ 1612668 w 7730837"/>
              <a:gd name="connsiteY1" fmla="*/ 195023 h 454449"/>
              <a:gd name="connsiteX2" fmla="*/ 3050770 w 7730837"/>
              <a:gd name="connsiteY2" fmla="*/ 3832 h 454449"/>
              <a:gd name="connsiteX3" fmla="*/ 5079074 w 7730837"/>
              <a:gd name="connsiteY3" fmla="*/ 386217 h 454449"/>
              <a:gd name="connsiteX4" fmla="*/ 7730837 w 7730837"/>
              <a:gd name="connsiteY4" fmla="*/ 444406 h 454449"/>
              <a:gd name="connsiteX0" fmla="*/ 0 w 7730837"/>
              <a:gd name="connsiteY0" fmla="*/ 293778 h 461762"/>
              <a:gd name="connsiteX1" fmla="*/ 1704108 w 7730837"/>
              <a:gd name="connsiteY1" fmla="*/ 119208 h 461762"/>
              <a:gd name="connsiteX2" fmla="*/ 3050770 w 7730837"/>
              <a:gd name="connsiteY2" fmla="*/ 11145 h 461762"/>
              <a:gd name="connsiteX3" fmla="*/ 5079074 w 7730837"/>
              <a:gd name="connsiteY3" fmla="*/ 393530 h 461762"/>
              <a:gd name="connsiteX4" fmla="*/ 7730837 w 7730837"/>
              <a:gd name="connsiteY4" fmla="*/ 451719 h 461762"/>
              <a:gd name="connsiteX0" fmla="*/ 0 w 7730837"/>
              <a:gd name="connsiteY0" fmla="*/ 293208 h 461192"/>
              <a:gd name="connsiteX1" fmla="*/ 1704108 w 7730837"/>
              <a:gd name="connsiteY1" fmla="*/ 118638 h 461192"/>
              <a:gd name="connsiteX2" fmla="*/ 3050770 w 7730837"/>
              <a:gd name="connsiteY2" fmla="*/ 10575 h 461192"/>
              <a:gd name="connsiteX3" fmla="*/ 5079074 w 7730837"/>
              <a:gd name="connsiteY3" fmla="*/ 392960 h 461192"/>
              <a:gd name="connsiteX4" fmla="*/ 7730837 w 7730837"/>
              <a:gd name="connsiteY4" fmla="*/ 451149 h 461192"/>
              <a:gd name="connsiteX0" fmla="*/ 0 w 7730837"/>
              <a:gd name="connsiteY0" fmla="*/ 296865 h 464849"/>
              <a:gd name="connsiteX1" fmla="*/ 1679170 w 7730837"/>
              <a:gd name="connsiteY1" fmla="*/ 97357 h 464849"/>
              <a:gd name="connsiteX2" fmla="*/ 3050770 w 7730837"/>
              <a:gd name="connsiteY2" fmla="*/ 14232 h 464849"/>
              <a:gd name="connsiteX3" fmla="*/ 5079074 w 7730837"/>
              <a:gd name="connsiteY3" fmla="*/ 396617 h 464849"/>
              <a:gd name="connsiteX4" fmla="*/ 7730837 w 7730837"/>
              <a:gd name="connsiteY4" fmla="*/ 454806 h 464849"/>
              <a:gd name="connsiteX0" fmla="*/ 0 w 7730837"/>
              <a:gd name="connsiteY0" fmla="*/ 295400 h 463384"/>
              <a:gd name="connsiteX1" fmla="*/ 1679170 w 7730837"/>
              <a:gd name="connsiteY1" fmla="*/ 95892 h 463384"/>
              <a:gd name="connsiteX2" fmla="*/ 3050770 w 7730837"/>
              <a:gd name="connsiteY2" fmla="*/ 12767 h 463384"/>
              <a:gd name="connsiteX3" fmla="*/ 5079074 w 7730837"/>
              <a:gd name="connsiteY3" fmla="*/ 395152 h 463384"/>
              <a:gd name="connsiteX4" fmla="*/ 7730837 w 7730837"/>
              <a:gd name="connsiteY4" fmla="*/ 453341 h 463384"/>
              <a:gd name="connsiteX0" fmla="*/ 0 w 7730837"/>
              <a:gd name="connsiteY0" fmla="*/ 282921 h 450355"/>
              <a:gd name="connsiteX1" fmla="*/ 1679170 w 7730837"/>
              <a:gd name="connsiteY1" fmla="*/ 83413 h 450355"/>
              <a:gd name="connsiteX2" fmla="*/ 3025831 w 7730837"/>
              <a:gd name="connsiteY2" fmla="*/ 16913 h 450355"/>
              <a:gd name="connsiteX3" fmla="*/ 5079074 w 7730837"/>
              <a:gd name="connsiteY3" fmla="*/ 382673 h 450355"/>
              <a:gd name="connsiteX4" fmla="*/ 7730837 w 7730837"/>
              <a:gd name="connsiteY4" fmla="*/ 440862 h 450355"/>
              <a:gd name="connsiteX0" fmla="*/ 0 w 7740512"/>
              <a:gd name="connsiteY0" fmla="*/ 184248 h 448437"/>
              <a:gd name="connsiteX1" fmla="*/ 1688845 w 7740512"/>
              <a:gd name="connsiteY1" fmla="*/ 81495 h 448437"/>
              <a:gd name="connsiteX2" fmla="*/ 3035506 w 7740512"/>
              <a:gd name="connsiteY2" fmla="*/ 14995 h 448437"/>
              <a:gd name="connsiteX3" fmla="*/ 5088749 w 7740512"/>
              <a:gd name="connsiteY3" fmla="*/ 380755 h 448437"/>
              <a:gd name="connsiteX4" fmla="*/ 7740512 w 7740512"/>
              <a:gd name="connsiteY4" fmla="*/ 438944 h 448437"/>
              <a:gd name="connsiteX0" fmla="*/ 0 w 7759864"/>
              <a:gd name="connsiteY0" fmla="*/ 164559 h 448099"/>
              <a:gd name="connsiteX1" fmla="*/ 1708197 w 7759864"/>
              <a:gd name="connsiteY1" fmla="*/ 81157 h 448099"/>
              <a:gd name="connsiteX2" fmla="*/ 3054858 w 7759864"/>
              <a:gd name="connsiteY2" fmla="*/ 14657 h 448099"/>
              <a:gd name="connsiteX3" fmla="*/ 5108101 w 7759864"/>
              <a:gd name="connsiteY3" fmla="*/ 380417 h 448099"/>
              <a:gd name="connsiteX4" fmla="*/ 7759864 w 7759864"/>
              <a:gd name="connsiteY4" fmla="*/ 438606 h 448099"/>
              <a:gd name="connsiteX0" fmla="*/ 0 w 7759864"/>
              <a:gd name="connsiteY0" fmla="*/ 162939 h 446479"/>
              <a:gd name="connsiteX1" fmla="*/ 1543710 w 7759864"/>
              <a:gd name="connsiteY1" fmla="*/ 89214 h 446479"/>
              <a:gd name="connsiteX2" fmla="*/ 3054858 w 7759864"/>
              <a:gd name="connsiteY2" fmla="*/ 13037 h 446479"/>
              <a:gd name="connsiteX3" fmla="*/ 5108101 w 7759864"/>
              <a:gd name="connsiteY3" fmla="*/ 378797 h 446479"/>
              <a:gd name="connsiteX4" fmla="*/ 7759864 w 7759864"/>
              <a:gd name="connsiteY4" fmla="*/ 436986 h 446479"/>
              <a:gd name="connsiteX0" fmla="*/ 0 w 7759864"/>
              <a:gd name="connsiteY0" fmla="*/ 162132 h 445672"/>
              <a:gd name="connsiteX1" fmla="*/ 1543710 w 7759864"/>
              <a:gd name="connsiteY1" fmla="*/ 88407 h 445672"/>
              <a:gd name="connsiteX2" fmla="*/ 3054858 w 7759864"/>
              <a:gd name="connsiteY2" fmla="*/ 12230 h 445672"/>
              <a:gd name="connsiteX3" fmla="*/ 5108101 w 7759864"/>
              <a:gd name="connsiteY3" fmla="*/ 377990 h 445672"/>
              <a:gd name="connsiteX4" fmla="*/ 7759864 w 7759864"/>
              <a:gd name="connsiteY4" fmla="*/ 436179 h 445672"/>
              <a:gd name="connsiteX0" fmla="*/ 0 w 7759864"/>
              <a:gd name="connsiteY0" fmla="*/ 162132 h 445672"/>
              <a:gd name="connsiteX1" fmla="*/ 1543710 w 7759864"/>
              <a:gd name="connsiteY1" fmla="*/ 88407 h 445672"/>
              <a:gd name="connsiteX2" fmla="*/ 3054858 w 7759864"/>
              <a:gd name="connsiteY2" fmla="*/ 12230 h 445672"/>
              <a:gd name="connsiteX3" fmla="*/ 5108101 w 7759864"/>
              <a:gd name="connsiteY3" fmla="*/ 377990 h 445672"/>
              <a:gd name="connsiteX4" fmla="*/ 7759864 w 7759864"/>
              <a:gd name="connsiteY4" fmla="*/ 436179 h 445672"/>
              <a:gd name="connsiteX0" fmla="*/ 0 w 7759864"/>
              <a:gd name="connsiteY0" fmla="*/ 162938 h 446478"/>
              <a:gd name="connsiteX1" fmla="*/ 1543710 w 7759864"/>
              <a:gd name="connsiteY1" fmla="*/ 89213 h 446478"/>
              <a:gd name="connsiteX2" fmla="*/ 3054858 w 7759864"/>
              <a:gd name="connsiteY2" fmla="*/ 13036 h 446478"/>
              <a:gd name="connsiteX3" fmla="*/ 5108101 w 7759864"/>
              <a:gd name="connsiteY3" fmla="*/ 378796 h 446478"/>
              <a:gd name="connsiteX4" fmla="*/ 7759864 w 7759864"/>
              <a:gd name="connsiteY4" fmla="*/ 436985 h 446478"/>
              <a:gd name="connsiteX0" fmla="*/ 0 w 7815154"/>
              <a:gd name="connsiteY0" fmla="*/ 376904 h 450343"/>
              <a:gd name="connsiteX1" fmla="*/ 1599000 w 7815154"/>
              <a:gd name="connsiteY1" fmla="*/ 93078 h 450343"/>
              <a:gd name="connsiteX2" fmla="*/ 3110148 w 7815154"/>
              <a:gd name="connsiteY2" fmla="*/ 16901 h 450343"/>
              <a:gd name="connsiteX3" fmla="*/ 5163391 w 7815154"/>
              <a:gd name="connsiteY3" fmla="*/ 382661 h 450343"/>
              <a:gd name="connsiteX4" fmla="*/ 7815154 w 7815154"/>
              <a:gd name="connsiteY4" fmla="*/ 440850 h 450343"/>
              <a:gd name="connsiteX0" fmla="*/ 0 w 7815154"/>
              <a:gd name="connsiteY0" fmla="*/ 370950 h 444389"/>
              <a:gd name="connsiteX1" fmla="*/ 1223030 w 7815154"/>
              <a:gd name="connsiteY1" fmla="*/ 120299 h 444389"/>
              <a:gd name="connsiteX2" fmla="*/ 3110148 w 7815154"/>
              <a:gd name="connsiteY2" fmla="*/ 10947 h 444389"/>
              <a:gd name="connsiteX3" fmla="*/ 5163391 w 7815154"/>
              <a:gd name="connsiteY3" fmla="*/ 376707 h 444389"/>
              <a:gd name="connsiteX4" fmla="*/ 7815154 w 7815154"/>
              <a:gd name="connsiteY4" fmla="*/ 434896 h 444389"/>
              <a:gd name="connsiteX0" fmla="*/ 0 w 7815154"/>
              <a:gd name="connsiteY0" fmla="*/ 391690 h 465129"/>
              <a:gd name="connsiteX1" fmla="*/ 1223030 w 7815154"/>
              <a:gd name="connsiteY1" fmla="*/ 141039 h 465129"/>
              <a:gd name="connsiteX2" fmla="*/ 2557251 w 7815154"/>
              <a:gd name="connsiteY2" fmla="*/ 9571 h 465129"/>
              <a:gd name="connsiteX3" fmla="*/ 5163391 w 7815154"/>
              <a:gd name="connsiteY3" fmla="*/ 397447 h 465129"/>
              <a:gd name="connsiteX4" fmla="*/ 7815154 w 7815154"/>
              <a:gd name="connsiteY4" fmla="*/ 455636 h 465129"/>
              <a:gd name="connsiteX0" fmla="*/ 0 w 7815154"/>
              <a:gd name="connsiteY0" fmla="*/ 391690 h 465130"/>
              <a:gd name="connsiteX1" fmla="*/ 1223030 w 7815154"/>
              <a:gd name="connsiteY1" fmla="*/ 141039 h 465130"/>
              <a:gd name="connsiteX2" fmla="*/ 2557251 w 7815154"/>
              <a:gd name="connsiteY2" fmla="*/ 9571 h 465130"/>
              <a:gd name="connsiteX3" fmla="*/ 4499914 w 7815154"/>
              <a:gd name="connsiteY3" fmla="*/ 397448 h 465130"/>
              <a:gd name="connsiteX4" fmla="*/ 7815154 w 7815154"/>
              <a:gd name="connsiteY4" fmla="*/ 455636 h 465130"/>
              <a:gd name="connsiteX0" fmla="*/ 0 w 7837270"/>
              <a:gd name="connsiteY0" fmla="*/ 391690 h 449869"/>
              <a:gd name="connsiteX1" fmla="*/ 1223030 w 7837270"/>
              <a:gd name="connsiteY1" fmla="*/ 141039 h 449869"/>
              <a:gd name="connsiteX2" fmla="*/ 2557251 w 7837270"/>
              <a:gd name="connsiteY2" fmla="*/ 9571 h 449869"/>
              <a:gd name="connsiteX3" fmla="*/ 4499914 w 7837270"/>
              <a:gd name="connsiteY3" fmla="*/ 397448 h 449869"/>
              <a:gd name="connsiteX4" fmla="*/ 7837270 w 7837270"/>
              <a:gd name="connsiteY4" fmla="*/ 433520 h 449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7270" h="449869">
                <a:moveTo>
                  <a:pt x="0" y="391690"/>
                </a:moveTo>
                <a:cubicBezTo>
                  <a:pt x="551410" y="375064"/>
                  <a:pt x="796822" y="204725"/>
                  <a:pt x="1223030" y="141039"/>
                </a:cubicBezTo>
                <a:cubicBezTo>
                  <a:pt x="1649238" y="77353"/>
                  <a:pt x="2011104" y="-33164"/>
                  <a:pt x="2557251" y="9571"/>
                </a:cubicBezTo>
                <a:cubicBezTo>
                  <a:pt x="3103398" y="52306"/>
                  <a:pt x="3715746" y="326790"/>
                  <a:pt x="4499914" y="397448"/>
                </a:cubicBezTo>
                <a:cubicBezTo>
                  <a:pt x="5284082" y="468106"/>
                  <a:pt x="6473982" y="453264"/>
                  <a:pt x="7837270" y="433520"/>
                </a:cubicBezTo>
              </a:path>
            </a:pathLst>
          </a:custGeom>
          <a:noFill/>
          <a:ln w="28575">
            <a:solidFill>
              <a:srgbClr val="6366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extBox 71">
            <a:extLst>
              <a:ext uri="{FF2B5EF4-FFF2-40B4-BE49-F238E27FC236}">
                <a16:creationId xmlns:a16="http://schemas.microsoft.com/office/drawing/2014/main" id="{C35AB675-36A7-184E-8541-35C12EF1F0E7}"/>
              </a:ext>
            </a:extLst>
          </p:cNvPr>
          <p:cNvSpPr txBox="1"/>
          <p:nvPr/>
        </p:nvSpPr>
        <p:spPr>
          <a:xfrm>
            <a:off x="1281769" y="2203670"/>
            <a:ext cx="440051" cy="276999"/>
          </a:xfrm>
          <a:prstGeom prst="rect">
            <a:avLst/>
          </a:prstGeom>
          <a:noFill/>
        </p:spPr>
        <p:txBody>
          <a:bodyPr wrap="square">
            <a:spAutoFit/>
          </a:bodyPr>
          <a:lstStyle/>
          <a:p>
            <a:r>
              <a:rPr lang="en-GB" sz="1200" b="1" dirty="0">
                <a:solidFill>
                  <a:srgbClr val="00ABCF"/>
                </a:solidFill>
                <a:latin typeface="Arial" panose="020B0604020202020204" pitchFamily="34" charset="0"/>
                <a:cs typeface="Arial" panose="020B0604020202020204" pitchFamily="34" charset="0"/>
              </a:rPr>
              <a:t>BC</a:t>
            </a:r>
          </a:p>
        </p:txBody>
      </p:sp>
      <p:sp>
        <p:nvSpPr>
          <p:cNvPr id="90" name="TextBox 89">
            <a:extLst>
              <a:ext uri="{FF2B5EF4-FFF2-40B4-BE49-F238E27FC236}">
                <a16:creationId xmlns:a16="http://schemas.microsoft.com/office/drawing/2014/main" id="{69658587-BD45-9443-9FD7-43DAE9C4258F}"/>
              </a:ext>
            </a:extLst>
          </p:cNvPr>
          <p:cNvSpPr txBox="1"/>
          <p:nvPr/>
        </p:nvSpPr>
        <p:spPr>
          <a:xfrm>
            <a:off x="7526947" y="2203670"/>
            <a:ext cx="1118530" cy="276999"/>
          </a:xfrm>
          <a:prstGeom prst="rect">
            <a:avLst/>
          </a:prstGeom>
          <a:noFill/>
        </p:spPr>
        <p:txBody>
          <a:bodyPr wrap="square">
            <a:spAutoFit/>
          </a:bodyPr>
          <a:lstStyle/>
          <a:p>
            <a:r>
              <a:rPr lang="en-GB" sz="1200" b="1" dirty="0">
                <a:solidFill>
                  <a:srgbClr val="00ABCF"/>
                </a:solidFill>
                <a:latin typeface="Arial" panose="020B0604020202020204" pitchFamily="34" charset="0"/>
                <a:cs typeface="Arial" panose="020B0604020202020204" pitchFamily="34" charset="0"/>
              </a:rPr>
              <a:t>Present Day</a:t>
            </a:r>
          </a:p>
        </p:txBody>
      </p:sp>
      <p:cxnSp>
        <p:nvCxnSpPr>
          <p:cNvPr id="91" name="Straight Connector 90">
            <a:extLst>
              <a:ext uri="{FF2B5EF4-FFF2-40B4-BE49-F238E27FC236}">
                <a16:creationId xmlns:a16="http://schemas.microsoft.com/office/drawing/2014/main" id="{402508D6-A6DE-3841-8C8D-EC49276EE3AC}"/>
              </a:ext>
            </a:extLst>
          </p:cNvPr>
          <p:cNvCxnSpPr>
            <a:cxnSpLocks/>
          </p:cNvCxnSpPr>
          <p:nvPr/>
        </p:nvCxnSpPr>
        <p:spPr>
          <a:xfrm flipH="1">
            <a:off x="1357971" y="5427771"/>
            <a:ext cx="143823" cy="0"/>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7612AD48-CD10-4943-B4AC-4C573A242CF8}"/>
              </a:ext>
            </a:extLst>
          </p:cNvPr>
          <p:cNvCxnSpPr>
            <a:cxnSpLocks/>
          </p:cNvCxnSpPr>
          <p:nvPr/>
        </p:nvCxnSpPr>
        <p:spPr>
          <a:xfrm flipH="1">
            <a:off x="1357971" y="4795382"/>
            <a:ext cx="143823" cy="0"/>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63CE3409-2B39-1B47-8BA2-36D28956A118}"/>
              </a:ext>
            </a:extLst>
          </p:cNvPr>
          <p:cNvSpPr txBox="1"/>
          <p:nvPr/>
        </p:nvSpPr>
        <p:spPr>
          <a:xfrm>
            <a:off x="1635439" y="2932002"/>
            <a:ext cx="3640242" cy="292388"/>
          </a:xfrm>
          <a:prstGeom prst="rect">
            <a:avLst/>
          </a:prstGeom>
          <a:noFill/>
        </p:spPr>
        <p:txBody>
          <a:bodyPr wrap="square">
            <a:spAutoFit/>
          </a:bodyPr>
          <a:lstStyle/>
          <a:p>
            <a:r>
              <a:rPr lang="en-GB" sz="1300" b="1" dirty="0">
                <a:solidFill>
                  <a:srgbClr val="63666A"/>
                </a:solidFill>
                <a:latin typeface="Arial" panose="020B0604020202020204" pitchFamily="34" charset="0"/>
                <a:cs typeface="Arial" panose="020B0604020202020204" pitchFamily="34" charset="0"/>
              </a:rPr>
              <a:t>The time it takes to rot down</a:t>
            </a:r>
          </a:p>
        </p:txBody>
      </p:sp>
      <p:cxnSp>
        <p:nvCxnSpPr>
          <p:cNvPr id="96" name="Straight Connector 95">
            <a:extLst>
              <a:ext uri="{FF2B5EF4-FFF2-40B4-BE49-F238E27FC236}">
                <a16:creationId xmlns:a16="http://schemas.microsoft.com/office/drawing/2014/main" id="{81EA35B9-FD30-AC47-9793-CA7796013FC7}"/>
              </a:ext>
            </a:extLst>
          </p:cNvPr>
          <p:cNvCxnSpPr>
            <a:cxnSpLocks/>
          </p:cNvCxnSpPr>
          <p:nvPr/>
        </p:nvCxnSpPr>
        <p:spPr>
          <a:xfrm flipH="1">
            <a:off x="8112234" y="3611745"/>
            <a:ext cx="1" cy="161545"/>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CEE94A4E-39B2-CA4D-A870-FAA6D7B24C34}"/>
              </a:ext>
            </a:extLst>
          </p:cNvPr>
          <p:cNvCxnSpPr>
            <a:cxnSpLocks/>
          </p:cNvCxnSpPr>
          <p:nvPr/>
        </p:nvCxnSpPr>
        <p:spPr>
          <a:xfrm flipH="1">
            <a:off x="4787445" y="3611745"/>
            <a:ext cx="1" cy="161545"/>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072E0EC8-76D3-894A-89A4-9E7F15A4F24B}"/>
              </a:ext>
            </a:extLst>
          </p:cNvPr>
          <p:cNvCxnSpPr>
            <a:cxnSpLocks/>
          </p:cNvCxnSpPr>
          <p:nvPr/>
        </p:nvCxnSpPr>
        <p:spPr>
          <a:xfrm flipH="1">
            <a:off x="3696434" y="3611745"/>
            <a:ext cx="1" cy="161545"/>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853BFCC5-A935-B141-87A3-2BA3E1481E77}"/>
              </a:ext>
            </a:extLst>
          </p:cNvPr>
          <p:cNvCxnSpPr>
            <a:cxnSpLocks/>
          </p:cNvCxnSpPr>
          <p:nvPr/>
        </p:nvCxnSpPr>
        <p:spPr>
          <a:xfrm>
            <a:off x="1450476" y="3628700"/>
            <a:ext cx="6689370" cy="0"/>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F383A27E-0B40-DB43-BF62-2553C31379BC}"/>
              </a:ext>
            </a:extLst>
          </p:cNvPr>
          <p:cNvCxnSpPr>
            <a:cxnSpLocks/>
          </p:cNvCxnSpPr>
          <p:nvPr/>
        </p:nvCxnSpPr>
        <p:spPr>
          <a:xfrm>
            <a:off x="1477304" y="2970208"/>
            <a:ext cx="1" cy="680946"/>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A517D5A8-E7C1-E845-BD1B-FE683FE3FB72}"/>
              </a:ext>
            </a:extLst>
          </p:cNvPr>
          <p:cNvCxnSpPr>
            <a:cxnSpLocks/>
          </p:cNvCxnSpPr>
          <p:nvPr/>
        </p:nvCxnSpPr>
        <p:spPr>
          <a:xfrm>
            <a:off x="2590778" y="3611745"/>
            <a:ext cx="0" cy="161545"/>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5BD7CA53-3F91-D140-AE59-E3D19A5740C8}"/>
              </a:ext>
            </a:extLst>
          </p:cNvPr>
          <p:cNvCxnSpPr>
            <a:cxnSpLocks/>
          </p:cNvCxnSpPr>
          <p:nvPr/>
        </p:nvCxnSpPr>
        <p:spPr>
          <a:xfrm>
            <a:off x="5893102" y="3612113"/>
            <a:ext cx="0" cy="154744"/>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F1CE7C83-CB0A-604D-BDA4-3C17828A0301}"/>
              </a:ext>
            </a:extLst>
          </p:cNvPr>
          <p:cNvCxnSpPr>
            <a:cxnSpLocks/>
          </p:cNvCxnSpPr>
          <p:nvPr/>
        </p:nvCxnSpPr>
        <p:spPr>
          <a:xfrm>
            <a:off x="6993876" y="3611745"/>
            <a:ext cx="0" cy="161545"/>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grpSp>
        <p:nvGrpSpPr>
          <p:cNvPr id="105" name="Group 104">
            <a:extLst>
              <a:ext uri="{FF2B5EF4-FFF2-40B4-BE49-F238E27FC236}">
                <a16:creationId xmlns:a16="http://schemas.microsoft.com/office/drawing/2014/main" id="{94A7C873-50E2-7246-813C-245DFA736BAE}"/>
              </a:ext>
            </a:extLst>
          </p:cNvPr>
          <p:cNvGrpSpPr/>
          <p:nvPr/>
        </p:nvGrpSpPr>
        <p:grpSpPr>
          <a:xfrm>
            <a:off x="1413401" y="3790136"/>
            <a:ext cx="259711" cy="569302"/>
            <a:chOff x="1040521" y="935817"/>
            <a:chExt cx="696789" cy="1527404"/>
          </a:xfrm>
        </p:grpSpPr>
        <p:pic>
          <p:nvPicPr>
            <p:cNvPr id="106" name="Picture 105" descr="A close-up of a leaf&#10;&#10;Description automatically generated">
              <a:extLst>
                <a:ext uri="{FF2B5EF4-FFF2-40B4-BE49-F238E27FC236}">
                  <a16:creationId xmlns:a16="http://schemas.microsoft.com/office/drawing/2014/main" id="{D7B11B8B-920D-B64B-92C9-FE0C5E0464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8143107">
              <a:off x="796688" y="1316193"/>
              <a:ext cx="1320998" cy="560246"/>
            </a:xfrm>
            <a:prstGeom prst="rect">
              <a:avLst/>
            </a:prstGeom>
          </p:spPr>
        </p:pic>
        <p:pic>
          <p:nvPicPr>
            <p:cNvPr id="107" name="Picture 106" descr="A green leaf with a dark background&#10;&#10;Description automatically generated with low confidence">
              <a:extLst>
                <a:ext uri="{FF2B5EF4-FFF2-40B4-BE49-F238E27FC236}">
                  <a16:creationId xmlns:a16="http://schemas.microsoft.com/office/drawing/2014/main" id="{A4C91102-4D17-8D4F-BD42-E7DE99DBDC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0521" y="1768212"/>
              <a:ext cx="657795" cy="695009"/>
            </a:xfrm>
            <a:prstGeom prst="rect">
              <a:avLst/>
            </a:prstGeom>
          </p:spPr>
        </p:pic>
      </p:grpSp>
      <p:pic>
        <p:nvPicPr>
          <p:cNvPr id="108" name="Picture 107" descr="A picture containing cup, indoor, sitting&#10;&#10;Description automatically generated">
            <a:extLst>
              <a:ext uri="{FF2B5EF4-FFF2-40B4-BE49-F238E27FC236}">
                <a16:creationId xmlns:a16="http://schemas.microsoft.com/office/drawing/2014/main" id="{1FEEEBD6-ED92-2E49-BF08-3B2331F86B6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72290" y="3913580"/>
            <a:ext cx="267803" cy="484592"/>
          </a:xfrm>
          <a:prstGeom prst="rect">
            <a:avLst/>
          </a:prstGeom>
        </p:spPr>
      </p:pic>
      <p:pic>
        <p:nvPicPr>
          <p:cNvPr id="109" name="Picture 108" descr="A picture containing tableware, beverage, bottle, drinking water&#10;&#10;Description automatically generated">
            <a:extLst>
              <a:ext uri="{FF2B5EF4-FFF2-40B4-BE49-F238E27FC236}">
                <a16:creationId xmlns:a16="http://schemas.microsoft.com/office/drawing/2014/main" id="{82F9DF5F-D1C3-F04F-958A-E33BBD2C4FC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890391" y="3878669"/>
            <a:ext cx="212360" cy="590628"/>
          </a:xfrm>
          <a:prstGeom prst="rect">
            <a:avLst/>
          </a:prstGeom>
        </p:spPr>
      </p:pic>
      <p:pic>
        <p:nvPicPr>
          <p:cNvPr id="110" name="Picture 109" descr="A picture containing bottle&#10;&#10;Description automatically generated">
            <a:extLst>
              <a:ext uri="{FF2B5EF4-FFF2-40B4-BE49-F238E27FC236}">
                <a16:creationId xmlns:a16="http://schemas.microsoft.com/office/drawing/2014/main" id="{35BF3712-013D-0D4C-A52F-A0789794990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009530" y="3796426"/>
            <a:ext cx="200395" cy="728828"/>
          </a:xfrm>
          <a:prstGeom prst="rect">
            <a:avLst/>
          </a:prstGeom>
        </p:spPr>
      </p:pic>
      <p:pic>
        <p:nvPicPr>
          <p:cNvPr id="111" name="Picture 110" descr="A picture containing box, wooden, container, wood&#10;&#10;Description automatically generated">
            <a:extLst>
              <a:ext uri="{FF2B5EF4-FFF2-40B4-BE49-F238E27FC236}">
                <a16:creationId xmlns:a16="http://schemas.microsoft.com/office/drawing/2014/main" id="{8CBE94C9-0AE9-6849-B26D-900921B8FFF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501905" y="4015173"/>
            <a:ext cx="586511" cy="326854"/>
          </a:xfrm>
          <a:prstGeom prst="rect">
            <a:avLst/>
          </a:prstGeom>
        </p:spPr>
      </p:pic>
      <p:pic>
        <p:nvPicPr>
          <p:cNvPr id="112" name="Picture 111" descr="A picture containing container, basket, cup, indoor&#10;&#10;Description automatically generated">
            <a:extLst>
              <a:ext uri="{FF2B5EF4-FFF2-40B4-BE49-F238E27FC236}">
                <a16:creationId xmlns:a16="http://schemas.microsoft.com/office/drawing/2014/main" id="{C38D54CD-5924-0E40-AF77-87817822280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352571" y="3889963"/>
            <a:ext cx="521592" cy="484602"/>
          </a:xfrm>
          <a:prstGeom prst="rect">
            <a:avLst/>
          </a:prstGeom>
        </p:spPr>
      </p:pic>
      <p:pic>
        <p:nvPicPr>
          <p:cNvPr id="113" name="Picture 112" descr="A picture containing bag&#10;&#10;Description automatically generated">
            <a:extLst>
              <a:ext uri="{FF2B5EF4-FFF2-40B4-BE49-F238E27FC236}">
                <a16:creationId xmlns:a16="http://schemas.microsoft.com/office/drawing/2014/main" id="{7D97D8A7-CE06-2246-8994-DFF394D3CEB4}"/>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2389745" y="3891948"/>
            <a:ext cx="402065" cy="511193"/>
          </a:xfrm>
          <a:prstGeom prst="rect">
            <a:avLst/>
          </a:prstGeom>
        </p:spPr>
      </p:pic>
      <p:sp>
        <p:nvSpPr>
          <p:cNvPr id="114" name="TextBox 113">
            <a:extLst>
              <a:ext uri="{FF2B5EF4-FFF2-40B4-BE49-F238E27FC236}">
                <a16:creationId xmlns:a16="http://schemas.microsoft.com/office/drawing/2014/main" id="{B8C02AB1-E966-F141-99FA-B08B8D6A0586}"/>
              </a:ext>
            </a:extLst>
          </p:cNvPr>
          <p:cNvSpPr txBox="1"/>
          <p:nvPr/>
        </p:nvSpPr>
        <p:spPr>
          <a:xfrm>
            <a:off x="813684" y="2695424"/>
            <a:ext cx="909596" cy="553998"/>
          </a:xfrm>
          <a:prstGeom prst="rect">
            <a:avLst/>
          </a:prstGeom>
          <a:noFill/>
        </p:spPr>
        <p:txBody>
          <a:bodyPr wrap="square">
            <a:spAutoFit/>
          </a:bodyPr>
          <a:lstStyle/>
          <a:p>
            <a:r>
              <a:rPr lang="en-GB" sz="1000" b="1" dirty="0">
                <a:solidFill>
                  <a:srgbClr val="00ABCF"/>
                </a:solidFill>
                <a:latin typeface="Arial" panose="020B0604020202020204" pitchFamily="34" charset="0"/>
                <a:cs typeface="Arial" panose="020B0604020202020204" pitchFamily="34" charset="0"/>
              </a:rPr>
              <a:t>Long</a:t>
            </a:r>
            <a:br>
              <a:rPr lang="en-GB" sz="1000" b="1" dirty="0">
                <a:solidFill>
                  <a:srgbClr val="00ABCF"/>
                </a:solidFill>
                <a:latin typeface="Arial" panose="020B0604020202020204" pitchFamily="34" charset="0"/>
                <a:cs typeface="Arial" panose="020B0604020202020204" pitchFamily="34" charset="0"/>
              </a:rPr>
            </a:br>
            <a:r>
              <a:rPr lang="en-GB" sz="1000" b="1" dirty="0">
                <a:solidFill>
                  <a:srgbClr val="00ABCF"/>
                </a:solidFill>
                <a:latin typeface="Arial" panose="020B0604020202020204" pitchFamily="34" charset="0"/>
                <a:cs typeface="Arial" panose="020B0604020202020204" pitchFamily="34" charset="0"/>
              </a:rPr>
              <a:t>period</a:t>
            </a:r>
            <a:br>
              <a:rPr lang="en-GB" sz="1000" b="1" dirty="0">
                <a:solidFill>
                  <a:srgbClr val="00ABCF"/>
                </a:solidFill>
                <a:latin typeface="Arial" panose="020B0604020202020204" pitchFamily="34" charset="0"/>
                <a:cs typeface="Arial" panose="020B0604020202020204" pitchFamily="34" charset="0"/>
              </a:rPr>
            </a:br>
            <a:r>
              <a:rPr lang="en-GB" sz="1000" b="1" dirty="0">
                <a:solidFill>
                  <a:srgbClr val="00ABCF"/>
                </a:solidFill>
                <a:latin typeface="Arial" panose="020B0604020202020204" pitchFamily="34" charset="0"/>
                <a:cs typeface="Arial" panose="020B0604020202020204" pitchFamily="34" charset="0"/>
              </a:rPr>
              <a:t>of time</a:t>
            </a:r>
          </a:p>
        </p:txBody>
      </p:sp>
      <p:cxnSp>
        <p:nvCxnSpPr>
          <p:cNvPr id="116" name="Straight Connector 115">
            <a:extLst>
              <a:ext uri="{FF2B5EF4-FFF2-40B4-BE49-F238E27FC236}">
                <a16:creationId xmlns:a16="http://schemas.microsoft.com/office/drawing/2014/main" id="{E97B0376-E3E0-B443-A936-3E4BAC6E6B03}"/>
              </a:ext>
            </a:extLst>
          </p:cNvPr>
          <p:cNvCxnSpPr>
            <a:cxnSpLocks/>
          </p:cNvCxnSpPr>
          <p:nvPr/>
        </p:nvCxnSpPr>
        <p:spPr>
          <a:xfrm flipH="1">
            <a:off x="1357971" y="3628700"/>
            <a:ext cx="143823" cy="0"/>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DD48EC45-2B03-C241-B283-36111D5203AF}"/>
              </a:ext>
            </a:extLst>
          </p:cNvPr>
          <p:cNvCxnSpPr>
            <a:cxnSpLocks/>
          </p:cNvCxnSpPr>
          <p:nvPr/>
        </p:nvCxnSpPr>
        <p:spPr>
          <a:xfrm flipH="1">
            <a:off x="1357971" y="2996311"/>
            <a:ext cx="143823" cy="0"/>
          </a:xfrm>
          <a:prstGeom prst="line">
            <a:avLst/>
          </a:prstGeom>
          <a:ln w="57150">
            <a:solidFill>
              <a:srgbClr val="00ABCF"/>
            </a:solidFill>
          </a:ln>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a16="http://schemas.microsoft.com/office/drawing/2014/main" id="{1953B0B8-81C4-8141-AE65-8A2003DBFEB4}"/>
              </a:ext>
            </a:extLst>
          </p:cNvPr>
          <p:cNvSpPr txBox="1"/>
          <p:nvPr/>
        </p:nvSpPr>
        <p:spPr>
          <a:xfrm>
            <a:off x="813684" y="5155333"/>
            <a:ext cx="909596" cy="553998"/>
          </a:xfrm>
          <a:prstGeom prst="rect">
            <a:avLst/>
          </a:prstGeom>
          <a:noFill/>
        </p:spPr>
        <p:txBody>
          <a:bodyPr wrap="square">
            <a:spAutoFit/>
          </a:bodyPr>
          <a:lstStyle/>
          <a:p>
            <a:r>
              <a:rPr lang="en-GB" sz="1000" b="1" dirty="0">
                <a:solidFill>
                  <a:srgbClr val="00ABCF"/>
                </a:solidFill>
                <a:latin typeface="Arial" panose="020B0604020202020204" pitchFamily="34" charset="0"/>
                <a:cs typeface="Arial" panose="020B0604020202020204" pitchFamily="34" charset="0"/>
              </a:rPr>
              <a:t>Short</a:t>
            </a:r>
            <a:br>
              <a:rPr lang="en-GB" sz="1000" b="1" dirty="0">
                <a:solidFill>
                  <a:srgbClr val="00ABCF"/>
                </a:solidFill>
                <a:latin typeface="Arial" panose="020B0604020202020204" pitchFamily="34" charset="0"/>
                <a:cs typeface="Arial" panose="020B0604020202020204" pitchFamily="34" charset="0"/>
              </a:rPr>
            </a:br>
            <a:r>
              <a:rPr lang="en-GB" sz="1000" b="1" dirty="0">
                <a:solidFill>
                  <a:srgbClr val="00ABCF"/>
                </a:solidFill>
                <a:latin typeface="Arial" panose="020B0604020202020204" pitchFamily="34" charset="0"/>
                <a:cs typeface="Arial" panose="020B0604020202020204" pitchFamily="34" charset="0"/>
              </a:rPr>
              <a:t>period</a:t>
            </a:r>
            <a:br>
              <a:rPr lang="en-GB" sz="1000" b="1" dirty="0">
                <a:solidFill>
                  <a:srgbClr val="00ABCF"/>
                </a:solidFill>
                <a:latin typeface="Arial" panose="020B0604020202020204" pitchFamily="34" charset="0"/>
                <a:cs typeface="Arial" panose="020B0604020202020204" pitchFamily="34" charset="0"/>
              </a:rPr>
            </a:br>
            <a:r>
              <a:rPr lang="en-GB" sz="1000" b="1" dirty="0">
                <a:solidFill>
                  <a:srgbClr val="00ABCF"/>
                </a:solidFill>
                <a:latin typeface="Arial" panose="020B0604020202020204" pitchFamily="34" charset="0"/>
                <a:cs typeface="Arial" panose="020B0604020202020204" pitchFamily="34" charset="0"/>
              </a:rPr>
              <a:t>of time</a:t>
            </a:r>
          </a:p>
        </p:txBody>
      </p:sp>
      <p:sp>
        <p:nvSpPr>
          <p:cNvPr id="119" name="TextBox 118">
            <a:extLst>
              <a:ext uri="{FF2B5EF4-FFF2-40B4-BE49-F238E27FC236}">
                <a16:creationId xmlns:a16="http://schemas.microsoft.com/office/drawing/2014/main" id="{41DA87C5-6B00-2644-B3B6-215DBBF6C4F5}"/>
              </a:ext>
            </a:extLst>
          </p:cNvPr>
          <p:cNvSpPr txBox="1"/>
          <p:nvPr/>
        </p:nvSpPr>
        <p:spPr>
          <a:xfrm>
            <a:off x="813684" y="3304856"/>
            <a:ext cx="909596" cy="553998"/>
          </a:xfrm>
          <a:prstGeom prst="rect">
            <a:avLst/>
          </a:prstGeom>
          <a:noFill/>
        </p:spPr>
        <p:txBody>
          <a:bodyPr wrap="square">
            <a:spAutoFit/>
          </a:bodyPr>
          <a:lstStyle/>
          <a:p>
            <a:r>
              <a:rPr lang="en-GB" sz="1000" b="1" dirty="0">
                <a:solidFill>
                  <a:srgbClr val="00ABCF"/>
                </a:solidFill>
                <a:latin typeface="Arial" panose="020B0604020202020204" pitchFamily="34" charset="0"/>
                <a:cs typeface="Arial" panose="020B0604020202020204" pitchFamily="34" charset="0"/>
              </a:rPr>
              <a:t>Short</a:t>
            </a:r>
            <a:br>
              <a:rPr lang="en-GB" sz="1000" b="1" dirty="0">
                <a:solidFill>
                  <a:srgbClr val="00ABCF"/>
                </a:solidFill>
                <a:latin typeface="Arial" panose="020B0604020202020204" pitchFamily="34" charset="0"/>
                <a:cs typeface="Arial" panose="020B0604020202020204" pitchFamily="34" charset="0"/>
              </a:rPr>
            </a:br>
            <a:r>
              <a:rPr lang="en-GB" sz="1000" b="1" dirty="0">
                <a:solidFill>
                  <a:srgbClr val="00ABCF"/>
                </a:solidFill>
                <a:latin typeface="Arial" panose="020B0604020202020204" pitchFamily="34" charset="0"/>
                <a:cs typeface="Arial" panose="020B0604020202020204" pitchFamily="34" charset="0"/>
              </a:rPr>
              <a:t>period</a:t>
            </a:r>
            <a:br>
              <a:rPr lang="en-GB" sz="1000" b="1" dirty="0">
                <a:solidFill>
                  <a:srgbClr val="00ABCF"/>
                </a:solidFill>
                <a:latin typeface="Arial" panose="020B0604020202020204" pitchFamily="34" charset="0"/>
                <a:cs typeface="Arial" panose="020B0604020202020204" pitchFamily="34" charset="0"/>
              </a:rPr>
            </a:br>
            <a:r>
              <a:rPr lang="en-GB" sz="1000" b="1" dirty="0">
                <a:solidFill>
                  <a:srgbClr val="00ABCF"/>
                </a:solidFill>
                <a:latin typeface="Arial" panose="020B0604020202020204" pitchFamily="34" charset="0"/>
                <a:cs typeface="Arial" panose="020B0604020202020204" pitchFamily="34" charset="0"/>
              </a:rPr>
              <a:t>of time</a:t>
            </a:r>
          </a:p>
        </p:txBody>
      </p:sp>
      <p:sp>
        <p:nvSpPr>
          <p:cNvPr id="4" name="TextBox 3">
            <a:extLst>
              <a:ext uri="{FF2B5EF4-FFF2-40B4-BE49-F238E27FC236}">
                <a16:creationId xmlns:a16="http://schemas.microsoft.com/office/drawing/2014/main" id="{41D2D663-9E04-DA47-8E65-F2D9E1085E00}"/>
              </a:ext>
            </a:extLst>
          </p:cNvPr>
          <p:cNvSpPr txBox="1"/>
          <p:nvPr/>
        </p:nvSpPr>
        <p:spPr>
          <a:xfrm>
            <a:off x="8606555" y="1707184"/>
            <a:ext cx="2807307" cy="523220"/>
          </a:xfrm>
          <a:prstGeom prst="rect">
            <a:avLst/>
          </a:prstGeom>
          <a:noFill/>
        </p:spPr>
        <p:txBody>
          <a:bodyPr wrap="square" rtlCol="0">
            <a:spAutoFit/>
          </a:bodyPr>
          <a:lstStyle/>
          <a:p>
            <a:r>
              <a:rPr lang="en-NL" sz="1400" dirty="0">
                <a:solidFill>
                  <a:srgbClr val="63666A"/>
                </a:solidFill>
                <a:latin typeface="Arial" panose="020B0604020202020204" pitchFamily="34" charset="0"/>
                <a:cs typeface="Arial" panose="020B0604020202020204" pitchFamily="34" charset="0"/>
              </a:rPr>
              <a:t>Over time, we started using more </a:t>
            </a:r>
            <a:r>
              <a:rPr lang="en-GB" sz="1400" dirty="0">
                <a:solidFill>
                  <a:srgbClr val="63666A"/>
                </a:solidFill>
                <a:latin typeface="Arial" panose="020B0604020202020204" pitchFamily="34" charset="0"/>
                <a:cs typeface="Arial" panose="020B0604020202020204" pitchFamily="34" charset="0"/>
              </a:rPr>
              <a:t>n</a:t>
            </a:r>
            <a:r>
              <a:rPr lang="en-NL" sz="1400" dirty="0">
                <a:solidFill>
                  <a:srgbClr val="63666A"/>
                </a:solidFill>
                <a:latin typeface="Arial" panose="020B0604020202020204" pitchFamily="34" charset="0"/>
                <a:cs typeface="Arial" panose="020B0604020202020204" pitchFamily="34" charset="0"/>
              </a:rPr>
              <a:t>on-organic packaging </a:t>
            </a:r>
            <a:r>
              <a:rPr lang="en-NL" sz="1400">
                <a:solidFill>
                  <a:srgbClr val="63666A"/>
                </a:solidFill>
                <a:latin typeface="Arial" panose="020B0604020202020204" pitchFamily="34" charset="0"/>
                <a:cs typeface="Arial" panose="020B0604020202020204" pitchFamily="34" charset="0"/>
              </a:rPr>
              <a:t>materials.</a:t>
            </a:r>
            <a:endParaRPr lang="en-GB" sz="1400" dirty="0">
              <a:solidFill>
                <a:srgbClr val="63666A"/>
              </a:solidFill>
              <a:latin typeface="Arial" panose="020B0604020202020204" pitchFamily="34" charset="0"/>
              <a:cs typeface="Arial" panose="020B0604020202020204" pitchFamily="34" charset="0"/>
            </a:endParaRPr>
          </a:p>
        </p:txBody>
      </p:sp>
      <p:sp>
        <p:nvSpPr>
          <p:cNvPr id="15" name="Freeform 14">
            <a:extLst>
              <a:ext uri="{FF2B5EF4-FFF2-40B4-BE49-F238E27FC236}">
                <a16:creationId xmlns:a16="http://schemas.microsoft.com/office/drawing/2014/main" id="{325AD1A9-078D-5B49-9D55-5BC0DD538164}"/>
              </a:ext>
            </a:extLst>
          </p:cNvPr>
          <p:cNvSpPr/>
          <p:nvPr/>
        </p:nvSpPr>
        <p:spPr>
          <a:xfrm>
            <a:off x="1502502" y="2577997"/>
            <a:ext cx="6625909" cy="994513"/>
          </a:xfrm>
          <a:custGeom>
            <a:avLst/>
            <a:gdLst>
              <a:gd name="connsiteX0" fmla="*/ 0 w 6764694"/>
              <a:gd name="connsiteY0" fmla="*/ 1212980 h 1212980"/>
              <a:gd name="connsiteX1" fmla="*/ 1073021 w 6764694"/>
              <a:gd name="connsiteY1" fmla="*/ 1184988 h 1212980"/>
              <a:gd name="connsiteX2" fmla="*/ 2183363 w 6764694"/>
              <a:gd name="connsiteY2" fmla="*/ 1175657 h 1212980"/>
              <a:gd name="connsiteX3" fmla="*/ 3247053 w 6764694"/>
              <a:gd name="connsiteY3" fmla="*/ 1156996 h 1212980"/>
              <a:gd name="connsiteX4" fmla="*/ 4236098 w 6764694"/>
              <a:gd name="connsiteY4" fmla="*/ 1147666 h 1212980"/>
              <a:gd name="connsiteX5" fmla="*/ 4432041 w 6764694"/>
              <a:gd name="connsiteY5" fmla="*/ 877078 h 1212980"/>
              <a:gd name="connsiteX6" fmla="*/ 5281127 w 6764694"/>
              <a:gd name="connsiteY6" fmla="*/ 886408 h 1212980"/>
              <a:gd name="connsiteX7" fmla="*/ 5402425 w 6764694"/>
              <a:gd name="connsiteY7" fmla="*/ 522515 h 1212980"/>
              <a:gd name="connsiteX8" fmla="*/ 6559421 w 6764694"/>
              <a:gd name="connsiteY8" fmla="*/ 587829 h 1212980"/>
              <a:gd name="connsiteX9" fmla="*/ 6755363 w 6764694"/>
              <a:gd name="connsiteY9" fmla="*/ 9331 h 1212980"/>
              <a:gd name="connsiteX10" fmla="*/ 6755363 w 6764694"/>
              <a:gd name="connsiteY10" fmla="*/ 9331 h 1212980"/>
              <a:gd name="connsiteX11" fmla="*/ 6764694 w 6764694"/>
              <a:gd name="connsiteY11" fmla="*/ 0 h 1212980"/>
              <a:gd name="connsiteX0" fmla="*/ 0 w 6764694"/>
              <a:gd name="connsiteY0" fmla="*/ 1212980 h 1212980"/>
              <a:gd name="connsiteX1" fmla="*/ 1073021 w 6764694"/>
              <a:gd name="connsiteY1" fmla="*/ 1184988 h 1212980"/>
              <a:gd name="connsiteX2" fmla="*/ 2183363 w 6764694"/>
              <a:gd name="connsiteY2" fmla="*/ 1175657 h 1212980"/>
              <a:gd name="connsiteX3" fmla="*/ 3334788 w 6764694"/>
              <a:gd name="connsiteY3" fmla="*/ 1122144 h 1212980"/>
              <a:gd name="connsiteX4" fmla="*/ 4236098 w 6764694"/>
              <a:gd name="connsiteY4" fmla="*/ 1147666 h 1212980"/>
              <a:gd name="connsiteX5" fmla="*/ 4432041 w 6764694"/>
              <a:gd name="connsiteY5" fmla="*/ 877078 h 1212980"/>
              <a:gd name="connsiteX6" fmla="*/ 5281127 w 6764694"/>
              <a:gd name="connsiteY6" fmla="*/ 886408 h 1212980"/>
              <a:gd name="connsiteX7" fmla="*/ 5402425 w 6764694"/>
              <a:gd name="connsiteY7" fmla="*/ 522515 h 1212980"/>
              <a:gd name="connsiteX8" fmla="*/ 6559421 w 6764694"/>
              <a:gd name="connsiteY8" fmla="*/ 587829 h 1212980"/>
              <a:gd name="connsiteX9" fmla="*/ 6755363 w 6764694"/>
              <a:gd name="connsiteY9" fmla="*/ 9331 h 1212980"/>
              <a:gd name="connsiteX10" fmla="*/ 6755363 w 6764694"/>
              <a:gd name="connsiteY10" fmla="*/ 9331 h 1212980"/>
              <a:gd name="connsiteX11" fmla="*/ 6764694 w 6764694"/>
              <a:gd name="connsiteY11" fmla="*/ 0 h 1212980"/>
              <a:gd name="connsiteX0" fmla="*/ 0 w 6764694"/>
              <a:gd name="connsiteY0" fmla="*/ 1212980 h 1212980"/>
              <a:gd name="connsiteX1" fmla="*/ 1073021 w 6764694"/>
              <a:gd name="connsiteY1" fmla="*/ 1184988 h 1212980"/>
              <a:gd name="connsiteX2" fmla="*/ 2212608 w 6764694"/>
              <a:gd name="connsiteY2" fmla="*/ 1175657 h 1212980"/>
              <a:gd name="connsiteX3" fmla="*/ 3334788 w 6764694"/>
              <a:gd name="connsiteY3" fmla="*/ 1122144 h 1212980"/>
              <a:gd name="connsiteX4" fmla="*/ 4236098 w 6764694"/>
              <a:gd name="connsiteY4" fmla="*/ 1147666 h 1212980"/>
              <a:gd name="connsiteX5" fmla="*/ 4432041 w 6764694"/>
              <a:gd name="connsiteY5" fmla="*/ 877078 h 1212980"/>
              <a:gd name="connsiteX6" fmla="*/ 5281127 w 6764694"/>
              <a:gd name="connsiteY6" fmla="*/ 886408 h 1212980"/>
              <a:gd name="connsiteX7" fmla="*/ 5402425 w 6764694"/>
              <a:gd name="connsiteY7" fmla="*/ 522515 h 1212980"/>
              <a:gd name="connsiteX8" fmla="*/ 6559421 w 6764694"/>
              <a:gd name="connsiteY8" fmla="*/ 587829 h 1212980"/>
              <a:gd name="connsiteX9" fmla="*/ 6755363 w 6764694"/>
              <a:gd name="connsiteY9" fmla="*/ 9331 h 1212980"/>
              <a:gd name="connsiteX10" fmla="*/ 6755363 w 6764694"/>
              <a:gd name="connsiteY10" fmla="*/ 9331 h 1212980"/>
              <a:gd name="connsiteX11" fmla="*/ 6764694 w 6764694"/>
              <a:gd name="connsiteY11" fmla="*/ 0 h 1212980"/>
              <a:gd name="connsiteX0" fmla="*/ 0 w 6764694"/>
              <a:gd name="connsiteY0" fmla="*/ 1212980 h 1212980"/>
              <a:gd name="connsiteX1" fmla="*/ 1073021 w 6764694"/>
              <a:gd name="connsiteY1" fmla="*/ 1184988 h 1212980"/>
              <a:gd name="connsiteX2" fmla="*/ 2212608 w 6764694"/>
              <a:gd name="connsiteY2" fmla="*/ 1175657 h 1212980"/>
              <a:gd name="connsiteX3" fmla="*/ 3334788 w 6764694"/>
              <a:gd name="connsiteY3" fmla="*/ 1122144 h 1212980"/>
              <a:gd name="connsiteX4" fmla="*/ 4353078 w 6764694"/>
              <a:gd name="connsiteY4" fmla="*/ 1060537 h 1212980"/>
              <a:gd name="connsiteX5" fmla="*/ 4432041 w 6764694"/>
              <a:gd name="connsiteY5" fmla="*/ 877078 h 1212980"/>
              <a:gd name="connsiteX6" fmla="*/ 5281127 w 6764694"/>
              <a:gd name="connsiteY6" fmla="*/ 886408 h 1212980"/>
              <a:gd name="connsiteX7" fmla="*/ 5402425 w 6764694"/>
              <a:gd name="connsiteY7" fmla="*/ 522515 h 1212980"/>
              <a:gd name="connsiteX8" fmla="*/ 6559421 w 6764694"/>
              <a:gd name="connsiteY8" fmla="*/ 587829 h 1212980"/>
              <a:gd name="connsiteX9" fmla="*/ 6755363 w 6764694"/>
              <a:gd name="connsiteY9" fmla="*/ 9331 h 1212980"/>
              <a:gd name="connsiteX10" fmla="*/ 6755363 w 6764694"/>
              <a:gd name="connsiteY10" fmla="*/ 9331 h 1212980"/>
              <a:gd name="connsiteX11" fmla="*/ 6764694 w 6764694"/>
              <a:gd name="connsiteY11" fmla="*/ 0 h 1212980"/>
              <a:gd name="connsiteX0" fmla="*/ 0 w 6764694"/>
              <a:gd name="connsiteY0" fmla="*/ 1212980 h 1212980"/>
              <a:gd name="connsiteX1" fmla="*/ 1073021 w 6764694"/>
              <a:gd name="connsiteY1" fmla="*/ 1184988 h 1212980"/>
              <a:gd name="connsiteX2" fmla="*/ 2212608 w 6764694"/>
              <a:gd name="connsiteY2" fmla="*/ 1175657 h 1212980"/>
              <a:gd name="connsiteX3" fmla="*/ 3334788 w 6764694"/>
              <a:gd name="connsiteY3" fmla="*/ 1122144 h 1212980"/>
              <a:gd name="connsiteX4" fmla="*/ 4279965 w 6764694"/>
              <a:gd name="connsiteY4" fmla="*/ 1095389 h 1212980"/>
              <a:gd name="connsiteX5" fmla="*/ 4432041 w 6764694"/>
              <a:gd name="connsiteY5" fmla="*/ 877078 h 1212980"/>
              <a:gd name="connsiteX6" fmla="*/ 5281127 w 6764694"/>
              <a:gd name="connsiteY6" fmla="*/ 886408 h 1212980"/>
              <a:gd name="connsiteX7" fmla="*/ 5402425 w 6764694"/>
              <a:gd name="connsiteY7" fmla="*/ 522515 h 1212980"/>
              <a:gd name="connsiteX8" fmla="*/ 6559421 w 6764694"/>
              <a:gd name="connsiteY8" fmla="*/ 587829 h 1212980"/>
              <a:gd name="connsiteX9" fmla="*/ 6755363 w 6764694"/>
              <a:gd name="connsiteY9" fmla="*/ 9331 h 1212980"/>
              <a:gd name="connsiteX10" fmla="*/ 6755363 w 6764694"/>
              <a:gd name="connsiteY10" fmla="*/ 9331 h 1212980"/>
              <a:gd name="connsiteX11" fmla="*/ 6764694 w 6764694"/>
              <a:gd name="connsiteY11" fmla="*/ 0 h 1212980"/>
              <a:gd name="connsiteX0" fmla="*/ 0 w 6764694"/>
              <a:gd name="connsiteY0" fmla="*/ 1212980 h 1212980"/>
              <a:gd name="connsiteX1" fmla="*/ 1073021 w 6764694"/>
              <a:gd name="connsiteY1" fmla="*/ 1184988 h 1212980"/>
              <a:gd name="connsiteX2" fmla="*/ 2212608 w 6764694"/>
              <a:gd name="connsiteY2" fmla="*/ 1175657 h 1212980"/>
              <a:gd name="connsiteX3" fmla="*/ 3334788 w 6764694"/>
              <a:gd name="connsiteY3" fmla="*/ 1122144 h 1212980"/>
              <a:gd name="connsiteX4" fmla="*/ 4279965 w 6764694"/>
              <a:gd name="connsiteY4" fmla="*/ 1095389 h 1212980"/>
              <a:gd name="connsiteX5" fmla="*/ 4432041 w 6764694"/>
              <a:gd name="connsiteY5" fmla="*/ 877078 h 1212980"/>
              <a:gd name="connsiteX6" fmla="*/ 5310372 w 6764694"/>
              <a:gd name="connsiteY6" fmla="*/ 851556 h 1212980"/>
              <a:gd name="connsiteX7" fmla="*/ 5402425 w 6764694"/>
              <a:gd name="connsiteY7" fmla="*/ 522515 h 1212980"/>
              <a:gd name="connsiteX8" fmla="*/ 6559421 w 6764694"/>
              <a:gd name="connsiteY8" fmla="*/ 587829 h 1212980"/>
              <a:gd name="connsiteX9" fmla="*/ 6755363 w 6764694"/>
              <a:gd name="connsiteY9" fmla="*/ 9331 h 1212980"/>
              <a:gd name="connsiteX10" fmla="*/ 6755363 w 6764694"/>
              <a:gd name="connsiteY10" fmla="*/ 9331 h 1212980"/>
              <a:gd name="connsiteX11" fmla="*/ 6764694 w 6764694"/>
              <a:gd name="connsiteY11" fmla="*/ 0 h 1212980"/>
              <a:gd name="connsiteX0" fmla="*/ 0 w 6764694"/>
              <a:gd name="connsiteY0" fmla="*/ 1212980 h 1212980"/>
              <a:gd name="connsiteX1" fmla="*/ 1073021 w 6764694"/>
              <a:gd name="connsiteY1" fmla="*/ 1184988 h 1212980"/>
              <a:gd name="connsiteX2" fmla="*/ 2212608 w 6764694"/>
              <a:gd name="connsiteY2" fmla="*/ 1175657 h 1212980"/>
              <a:gd name="connsiteX3" fmla="*/ 3334788 w 6764694"/>
              <a:gd name="connsiteY3" fmla="*/ 1122144 h 1212980"/>
              <a:gd name="connsiteX4" fmla="*/ 4279965 w 6764694"/>
              <a:gd name="connsiteY4" fmla="*/ 1095389 h 1212980"/>
              <a:gd name="connsiteX5" fmla="*/ 4432041 w 6764694"/>
              <a:gd name="connsiteY5" fmla="*/ 877078 h 1212980"/>
              <a:gd name="connsiteX6" fmla="*/ 5310372 w 6764694"/>
              <a:gd name="connsiteY6" fmla="*/ 851556 h 1212980"/>
              <a:gd name="connsiteX7" fmla="*/ 5475538 w 6764694"/>
              <a:gd name="connsiteY7" fmla="*/ 505089 h 1212980"/>
              <a:gd name="connsiteX8" fmla="*/ 6559421 w 6764694"/>
              <a:gd name="connsiteY8" fmla="*/ 587829 h 1212980"/>
              <a:gd name="connsiteX9" fmla="*/ 6755363 w 6764694"/>
              <a:gd name="connsiteY9" fmla="*/ 9331 h 1212980"/>
              <a:gd name="connsiteX10" fmla="*/ 6755363 w 6764694"/>
              <a:gd name="connsiteY10" fmla="*/ 9331 h 1212980"/>
              <a:gd name="connsiteX11" fmla="*/ 6764694 w 6764694"/>
              <a:gd name="connsiteY11" fmla="*/ 0 h 1212980"/>
              <a:gd name="connsiteX0" fmla="*/ 0 w 6781252"/>
              <a:gd name="connsiteY0" fmla="*/ 1212980 h 1212980"/>
              <a:gd name="connsiteX1" fmla="*/ 1073021 w 6781252"/>
              <a:gd name="connsiteY1" fmla="*/ 1184988 h 1212980"/>
              <a:gd name="connsiteX2" fmla="*/ 2212608 w 6781252"/>
              <a:gd name="connsiteY2" fmla="*/ 1175657 h 1212980"/>
              <a:gd name="connsiteX3" fmla="*/ 3334788 w 6781252"/>
              <a:gd name="connsiteY3" fmla="*/ 1122144 h 1212980"/>
              <a:gd name="connsiteX4" fmla="*/ 4279965 w 6781252"/>
              <a:gd name="connsiteY4" fmla="*/ 1095389 h 1212980"/>
              <a:gd name="connsiteX5" fmla="*/ 4432041 w 6781252"/>
              <a:gd name="connsiteY5" fmla="*/ 877078 h 1212980"/>
              <a:gd name="connsiteX6" fmla="*/ 5310372 w 6781252"/>
              <a:gd name="connsiteY6" fmla="*/ 851556 h 1212980"/>
              <a:gd name="connsiteX7" fmla="*/ 5475538 w 6781252"/>
              <a:gd name="connsiteY7" fmla="*/ 505089 h 1212980"/>
              <a:gd name="connsiteX8" fmla="*/ 6647156 w 6781252"/>
              <a:gd name="connsiteY8" fmla="*/ 483273 h 1212980"/>
              <a:gd name="connsiteX9" fmla="*/ 6755363 w 6781252"/>
              <a:gd name="connsiteY9" fmla="*/ 9331 h 1212980"/>
              <a:gd name="connsiteX10" fmla="*/ 6755363 w 6781252"/>
              <a:gd name="connsiteY10" fmla="*/ 9331 h 1212980"/>
              <a:gd name="connsiteX11" fmla="*/ 6764694 w 6781252"/>
              <a:gd name="connsiteY11" fmla="*/ 0 h 121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81252" h="1212980">
                <a:moveTo>
                  <a:pt x="0" y="1212980"/>
                </a:moveTo>
                <a:lnTo>
                  <a:pt x="1073021" y="1184988"/>
                </a:lnTo>
                <a:lnTo>
                  <a:pt x="2212608" y="1175657"/>
                </a:lnTo>
                <a:cubicBezTo>
                  <a:pt x="2567171" y="1169437"/>
                  <a:pt x="2980225" y="1128364"/>
                  <a:pt x="3334788" y="1122144"/>
                </a:cubicBezTo>
                <a:cubicBezTo>
                  <a:pt x="3676911" y="1117479"/>
                  <a:pt x="4097090" y="1136233"/>
                  <a:pt x="4279965" y="1095389"/>
                </a:cubicBezTo>
                <a:cubicBezTo>
                  <a:pt x="4462840" y="1054545"/>
                  <a:pt x="4260307" y="917717"/>
                  <a:pt x="4432041" y="877078"/>
                </a:cubicBezTo>
                <a:cubicBezTo>
                  <a:pt x="4603776" y="836439"/>
                  <a:pt x="5136456" y="913554"/>
                  <a:pt x="5310372" y="851556"/>
                </a:cubicBezTo>
                <a:cubicBezTo>
                  <a:pt x="5484288" y="789558"/>
                  <a:pt x="5252741" y="566470"/>
                  <a:pt x="5475538" y="505089"/>
                </a:cubicBezTo>
                <a:cubicBezTo>
                  <a:pt x="5698335" y="443709"/>
                  <a:pt x="6433852" y="565899"/>
                  <a:pt x="6647156" y="483273"/>
                </a:cubicBezTo>
                <a:cubicBezTo>
                  <a:pt x="6860460" y="400647"/>
                  <a:pt x="6755363" y="9331"/>
                  <a:pt x="6755363" y="9331"/>
                </a:cubicBezTo>
                <a:lnTo>
                  <a:pt x="6755363" y="9331"/>
                </a:lnTo>
                <a:lnTo>
                  <a:pt x="6764694" y="0"/>
                </a:lnTo>
              </a:path>
            </a:pathLst>
          </a:custGeom>
          <a:noFill/>
          <a:ln w="28575">
            <a:solidFill>
              <a:srgbClr val="63666A"/>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115" name="TextBox 114">
            <a:extLst>
              <a:ext uri="{FF2B5EF4-FFF2-40B4-BE49-F238E27FC236}">
                <a16:creationId xmlns:a16="http://schemas.microsoft.com/office/drawing/2014/main" id="{F653D7B4-DBA5-4C97-AF08-4653991F2CC0}"/>
              </a:ext>
            </a:extLst>
          </p:cNvPr>
          <p:cNvSpPr txBox="1"/>
          <p:nvPr/>
        </p:nvSpPr>
        <p:spPr>
          <a:xfrm>
            <a:off x="8562861" y="5471899"/>
            <a:ext cx="2942927" cy="584775"/>
          </a:xfrm>
          <a:prstGeom prst="rect">
            <a:avLst/>
          </a:prstGeom>
          <a:noFill/>
        </p:spPr>
        <p:txBody>
          <a:bodyPr wrap="square">
            <a:spAutoFit/>
          </a:bodyPr>
          <a:lstStyle/>
          <a:p>
            <a:pPr algn="ctr"/>
            <a:r>
              <a:rPr lang="en-NL" sz="1600" b="1" dirty="0">
                <a:solidFill>
                  <a:srgbClr val="63666A"/>
                </a:solidFill>
                <a:latin typeface="Arial" panose="020B0604020202020204" pitchFamily="34" charset="0"/>
                <a:cs typeface="Arial" panose="020B0604020202020204" pitchFamily="34" charset="0"/>
              </a:rPr>
              <a:t>Can you see </a:t>
            </a:r>
            <a:r>
              <a:rPr lang="en-NL" sz="1600" b="1">
                <a:solidFill>
                  <a:srgbClr val="63666A"/>
                </a:solidFill>
                <a:latin typeface="Arial" panose="020B0604020202020204" pitchFamily="34" charset="0"/>
                <a:cs typeface="Arial" panose="020B0604020202020204" pitchFamily="34" charset="0"/>
              </a:rPr>
              <a:t>the problem</a:t>
            </a:r>
            <a:br>
              <a:rPr lang="en-GB" sz="1600" b="1" dirty="0">
                <a:solidFill>
                  <a:srgbClr val="63666A"/>
                </a:solidFill>
                <a:latin typeface="Arial" panose="020B0604020202020204" pitchFamily="34" charset="0"/>
                <a:cs typeface="Arial" panose="020B0604020202020204" pitchFamily="34" charset="0"/>
              </a:rPr>
            </a:br>
            <a:r>
              <a:rPr lang="en-NL" sz="1600" b="1">
                <a:solidFill>
                  <a:srgbClr val="63666A"/>
                </a:solidFill>
                <a:latin typeface="Arial" panose="020B0604020202020204" pitchFamily="34" charset="0"/>
                <a:cs typeface="Arial" panose="020B0604020202020204" pitchFamily="34" charset="0"/>
              </a:rPr>
              <a:t>of </a:t>
            </a:r>
            <a:r>
              <a:rPr lang="en-NL" sz="1600" b="1" dirty="0">
                <a:solidFill>
                  <a:srgbClr val="63666A"/>
                </a:solidFill>
                <a:latin typeface="Arial" panose="020B0604020202020204" pitchFamily="34" charset="0"/>
                <a:cs typeface="Arial" panose="020B0604020202020204" pitchFamily="34" charset="0"/>
              </a:rPr>
              <a:t>waste piling up?!</a:t>
            </a:r>
          </a:p>
        </p:txBody>
      </p:sp>
      <p:sp>
        <p:nvSpPr>
          <p:cNvPr id="92" name="TextBox 91">
            <a:extLst>
              <a:ext uri="{FF2B5EF4-FFF2-40B4-BE49-F238E27FC236}">
                <a16:creationId xmlns:a16="http://schemas.microsoft.com/office/drawing/2014/main" id="{2C220D88-666B-C44B-B543-F7FB8BB15B31}"/>
              </a:ext>
            </a:extLst>
          </p:cNvPr>
          <p:cNvSpPr txBox="1"/>
          <p:nvPr/>
        </p:nvSpPr>
        <p:spPr>
          <a:xfrm>
            <a:off x="8606555" y="3043246"/>
            <a:ext cx="2807325" cy="523220"/>
          </a:xfrm>
          <a:prstGeom prst="rect">
            <a:avLst/>
          </a:prstGeom>
          <a:noFill/>
        </p:spPr>
        <p:txBody>
          <a:bodyPr wrap="square" rtlCol="0">
            <a:spAutoFit/>
          </a:bodyPr>
          <a:lstStyle/>
          <a:p>
            <a:r>
              <a:rPr lang="en-GB" sz="1400" dirty="0">
                <a:solidFill>
                  <a:srgbClr val="63666A"/>
                </a:solidFill>
                <a:latin typeface="Arial" panose="020B0604020202020204" pitchFamily="34" charset="0"/>
                <a:cs typeface="Arial" panose="020B0604020202020204" pitchFamily="34" charset="0"/>
              </a:rPr>
              <a:t>N</a:t>
            </a:r>
            <a:r>
              <a:rPr lang="en-NL" sz="1400" dirty="0">
                <a:solidFill>
                  <a:srgbClr val="63666A"/>
                </a:solidFill>
                <a:latin typeface="Arial" panose="020B0604020202020204" pitchFamily="34" charset="0"/>
                <a:cs typeface="Arial" panose="020B0604020202020204" pitchFamily="34" charset="0"/>
              </a:rPr>
              <a:t>on-organic packaging materials </a:t>
            </a:r>
            <a:r>
              <a:rPr lang="en-GB" sz="1400" dirty="0">
                <a:solidFill>
                  <a:srgbClr val="63666A"/>
                </a:solidFill>
                <a:latin typeface="Arial" panose="020B0604020202020204" pitchFamily="34" charset="0"/>
                <a:cs typeface="Arial" panose="020B0604020202020204" pitchFamily="34" charset="0"/>
              </a:rPr>
              <a:t>t</a:t>
            </a:r>
            <a:r>
              <a:rPr lang="en-NL" sz="1400" dirty="0">
                <a:solidFill>
                  <a:srgbClr val="63666A"/>
                </a:solidFill>
                <a:latin typeface="Arial" panose="020B0604020202020204" pitchFamily="34" charset="0"/>
                <a:cs typeface="Arial" panose="020B0604020202020204" pitchFamily="34" charset="0"/>
              </a:rPr>
              <a:t>ake much longer to </a:t>
            </a:r>
            <a:r>
              <a:rPr lang="en-NL" sz="1400">
                <a:solidFill>
                  <a:srgbClr val="63666A"/>
                </a:solidFill>
                <a:latin typeface="Arial" panose="020B0604020202020204" pitchFamily="34" charset="0"/>
                <a:cs typeface="Arial" panose="020B0604020202020204" pitchFamily="34" charset="0"/>
              </a:rPr>
              <a:t>decompose.</a:t>
            </a:r>
            <a:endParaRPr lang="en-GB" sz="1400" dirty="0">
              <a:solidFill>
                <a:srgbClr val="63666A"/>
              </a:solidFill>
              <a:latin typeface="Arial" panose="020B0604020202020204" pitchFamily="34" charset="0"/>
              <a:cs typeface="Arial" panose="020B0604020202020204" pitchFamily="34" charset="0"/>
            </a:endParaRPr>
          </a:p>
        </p:txBody>
      </p:sp>
      <p:sp>
        <p:nvSpPr>
          <p:cNvPr id="121" name="TextBox 120">
            <a:extLst>
              <a:ext uri="{FF2B5EF4-FFF2-40B4-BE49-F238E27FC236}">
                <a16:creationId xmlns:a16="http://schemas.microsoft.com/office/drawing/2014/main" id="{3235F18F-459F-8F44-887A-1C154448D55C}"/>
              </a:ext>
            </a:extLst>
          </p:cNvPr>
          <p:cNvSpPr txBox="1"/>
          <p:nvPr/>
        </p:nvSpPr>
        <p:spPr>
          <a:xfrm>
            <a:off x="8606555" y="4301762"/>
            <a:ext cx="2942927" cy="954107"/>
          </a:xfrm>
          <a:prstGeom prst="rect">
            <a:avLst/>
          </a:prstGeom>
          <a:noFill/>
        </p:spPr>
        <p:txBody>
          <a:bodyPr wrap="square" rtlCol="0">
            <a:spAutoFit/>
          </a:bodyPr>
          <a:lstStyle/>
          <a:p>
            <a:r>
              <a:rPr lang="en-GB" sz="1400" dirty="0">
                <a:solidFill>
                  <a:srgbClr val="63666A"/>
                </a:solidFill>
                <a:latin typeface="Arial" panose="020B0604020202020204" pitchFamily="34" charset="0"/>
                <a:cs typeface="Arial" panose="020B0604020202020204" pitchFamily="34" charset="0"/>
              </a:rPr>
              <a:t>We </a:t>
            </a:r>
            <a:r>
              <a:rPr lang="en-NL" sz="1400" dirty="0">
                <a:solidFill>
                  <a:srgbClr val="63666A"/>
                </a:solidFill>
                <a:latin typeface="Arial" panose="020B0604020202020204" pitchFamily="34" charset="0"/>
                <a:cs typeface="Arial" panose="020B0604020202020204" pitchFamily="34" charset="0"/>
              </a:rPr>
              <a:t>use many of these non-organic packaging materials for a very short period of time (</a:t>
            </a:r>
            <a:r>
              <a:rPr lang="en-NL" sz="1400">
                <a:solidFill>
                  <a:srgbClr val="63666A"/>
                </a:solidFill>
                <a:latin typeface="Arial" panose="020B0604020202020204" pitchFamily="34" charset="0"/>
                <a:cs typeface="Arial" panose="020B0604020202020204" pitchFamily="34" charset="0"/>
              </a:rPr>
              <a:t>mostly,</a:t>
            </a:r>
            <a:br>
              <a:rPr lang="en-GB" sz="1400" dirty="0">
                <a:solidFill>
                  <a:srgbClr val="63666A"/>
                </a:solidFill>
                <a:latin typeface="Arial" panose="020B0604020202020204" pitchFamily="34" charset="0"/>
                <a:cs typeface="Arial" panose="020B0604020202020204" pitchFamily="34" charset="0"/>
              </a:rPr>
            </a:br>
            <a:r>
              <a:rPr lang="en-NL" sz="1400">
                <a:solidFill>
                  <a:srgbClr val="63666A"/>
                </a:solidFill>
                <a:latin typeface="Arial" panose="020B0604020202020204" pitchFamily="34" charset="0"/>
                <a:cs typeface="Arial" panose="020B0604020202020204" pitchFamily="34" charset="0"/>
              </a:rPr>
              <a:t>single-use</a:t>
            </a:r>
            <a:r>
              <a:rPr lang="en-NL" sz="1400" dirty="0">
                <a:solidFill>
                  <a:srgbClr val="63666A"/>
                </a:solidFill>
                <a:latin typeface="Arial" panose="020B0604020202020204" pitchFamily="34" charset="0"/>
                <a:cs typeface="Arial" panose="020B0604020202020204" pitchFamily="34" charset="0"/>
              </a:rPr>
              <a:t>)!</a:t>
            </a:r>
            <a:endParaRPr lang="en-GB" sz="1400"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0815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0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0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0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9"/>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11"/>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12"/>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1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4"/>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16"/>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1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19"/>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10"/>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92">
                                            <p:txEl>
                                              <p:pRg st="0" end="0"/>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73"/>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74"/>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75"/>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76"/>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77"/>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78"/>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79"/>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80"/>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81"/>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84"/>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85"/>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86"/>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87"/>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88"/>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89"/>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98"/>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91"/>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94"/>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18"/>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71"/>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93"/>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121">
                                            <p:txEl>
                                              <p:pRg st="0" end="0"/>
                                            </p:txEl>
                                          </p:spTgt>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1" grpId="0"/>
      <p:bldP spid="93" grpId="0"/>
      <p:bldP spid="98" grpId="0" animBg="1"/>
      <p:bldP spid="72" grpId="0"/>
      <p:bldP spid="90" grpId="0"/>
      <p:bldP spid="95" grpId="0"/>
      <p:bldP spid="114" grpId="0"/>
      <p:bldP spid="118" grpId="0"/>
      <p:bldP spid="119" grpId="0"/>
      <p:bldP spid="15" grpId="0" animBg="1"/>
      <p:bldP spid="1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outdoor, ground, way&#10;&#10;Description automatically generated">
            <a:extLst>
              <a:ext uri="{FF2B5EF4-FFF2-40B4-BE49-F238E27FC236}">
                <a16:creationId xmlns:a16="http://schemas.microsoft.com/office/drawing/2014/main" id="{E039B29A-C828-8842-87E8-9DD02F0D1D7C}"/>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1200149" y="1773238"/>
            <a:ext cx="4932363" cy="4152900"/>
          </a:xfrm>
          <a:prstGeom prst="rect">
            <a:avLst/>
          </a:prstGeom>
        </p:spPr>
      </p:pic>
      <p:sp>
        <p:nvSpPr>
          <p:cNvPr id="7" name="TextBox 6">
            <a:extLst>
              <a:ext uri="{FF2B5EF4-FFF2-40B4-BE49-F238E27FC236}">
                <a16:creationId xmlns:a16="http://schemas.microsoft.com/office/drawing/2014/main" id="{184AB84D-DC08-214A-871A-7BACE9F7B5BF}"/>
              </a:ext>
            </a:extLst>
          </p:cNvPr>
          <p:cNvSpPr txBox="1"/>
          <p:nvPr/>
        </p:nvSpPr>
        <p:spPr>
          <a:xfrm>
            <a:off x="6707403" y="1951696"/>
            <a:ext cx="4381776" cy="3662975"/>
          </a:xfrm>
          <a:prstGeom prst="rect">
            <a:avLst/>
          </a:prstGeom>
          <a:noFill/>
        </p:spPr>
        <p:txBody>
          <a:bodyPr wrap="square">
            <a:noAutofit/>
          </a:bodyPr>
          <a:lstStyle/>
          <a:p>
            <a:pPr algn="l">
              <a:spcBef>
                <a:spcPts val="1500"/>
              </a:spcBef>
            </a:pPr>
            <a:r>
              <a:rPr lang="en-GB" u="none" strike="noStrike" dirty="0">
                <a:solidFill>
                  <a:srgbClr val="63666A"/>
                </a:solidFill>
                <a:effectLst/>
                <a:latin typeface="Arial" panose="020B0604020202020204" pitchFamily="34" charset="0"/>
                <a:cs typeface="Arial" panose="020B0604020202020204" pitchFamily="34" charset="0"/>
              </a:rPr>
              <a:t>The majority of plastic is </a:t>
            </a:r>
            <a:r>
              <a:rPr lang="en-GB" b="1" u="none" strike="noStrike" dirty="0">
                <a:solidFill>
                  <a:srgbClr val="63666A"/>
                </a:solidFill>
                <a:effectLst/>
                <a:latin typeface="Arial" panose="020B0604020202020204" pitchFamily="34" charset="0"/>
                <a:cs typeface="Arial" panose="020B0604020202020204" pitchFamily="34" charset="0"/>
              </a:rPr>
              <a:t>single-use</a:t>
            </a:r>
            <a:r>
              <a:rPr lang="en-GB" u="none" strike="noStrike" dirty="0">
                <a:solidFill>
                  <a:srgbClr val="63666A"/>
                </a:solidFill>
                <a:effectLst/>
                <a:latin typeface="Arial" panose="020B0604020202020204" pitchFamily="34" charset="0"/>
                <a:cs typeface="Arial" panose="020B0604020202020204" pitchFamily="34" charset="0"/>
              </a:rPr>
              <a:t> i.e. designed to be used once and then thrown away. The most common single-use plastic found in the environment comes from packaging.</a:t>
            </a:r>
          </a:p>
          <a:p>
            <a:pPr algn="l">
              <a:spcBef>
                <a:spcPts val="1500"/>
              </a:spcBef>
            </a:pPr>
            <a:r>
              <a:rPr lang="en-GB" u="none" strike="noStrike" dirty="0">
                <a:solidFill>
                  <a:srgbClr val="63666A"/>
                </a:solidFill>
                <a:effectLst/>
                <a:latin typeface="Arial" panose="020B0604020202020204" pitchFamily="34" charset="0"/>
                <a:cs typeface="Arial" panose="020B0604020202020204" pitchFamily="34" charset="0"/>
              </a:rPr>
              <a:t>When thrown away, either in rubbish bins which end up in landfill, or when thrown on the floor as litter, rain and wind carry rubbish and plastic to drains and then into streams and rivers. </a:t>
            </a:r>
          </a:p>
          <a:p>
            <a:pPr algn="l">
              <a:spcBef>
                <a:spcPts val="1500"/>
              </a:spcBef>
            </a:pPr>
            <a:r>
              <a:rPr lang="en-GB" b="1" u="none" strike="noStrike" dirty="0">
                <a:solidFill>
                  <a:srgbClr val="63666A"/>
                </a:solidFill>
                <a:effectLst/>
                <a:latin typeface="Arial" panose="020B0604020202020204" pitchFamily="34" charset="0"/>
                <a:cs typeface="Arial" panose="020B0604020202020204" pitchFamily="34" charset="0"/>
              </a:rPr>
              <a:t>This plastic eventually reaches</a:t>
            </a:r>
            <a:br>
              <a:rPr lang="en-GB" b="1" u="none" strike="noStrike" dirty="0">
                <a:solidFill>
                  <a:srgbClr val="63666A"/>
                </a:solidFill>
                <a:effectLst/>
                <a:latin typeface="Arial" panose="020B0604020202020204" pitchFamily="34" charset="0"/>
                <a:cs typeface="Arial" panose="020B0604020202020204" pitchFamily="34" charset="0"/>
              </a:rPr>
            </a:br>
            <a:r>
              <a:rPr lang="en-GB" b="1" u="none" strike="noStrike" dirty="0">
                <a:solidFill>
                  <a:srgbClr val="63666A"/>
                </a:solidFill>
                <a:effectLst/>
                <a:latin typeface="Arial" panose="020B0604020202020204" pitchFamily="34" charset="0"/>
                <a:cs typeface="Arial" panose="020B0604020202020204" pitchFamily="34" charset="0"/>
              </a:rPr>
              <a:t>the ocean. </a:t>
            </a:r>
          </a:p>
        </p:txBody>
      </p:sp>
      <p:sp>
        <p:nvSpPr>
          <p:cNvPr id="8" name="TextBox 7">
            <a:extLst>
              <a:ext uri="{FF2B5EF4-FFF2-40B4-BE49-F238E27FC236}">
                <a16:creationId xmlns:a16="http://schemas.microsoft.com/office/drawing/2014/main" id="{AAF8D16F-95A1-1644-AFF8-6A776A901383}"/>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Plastic pollution</a:t>
            </a:r>
          </a:p>
        </p:txBody>
      </p:sp>
    </p:spTree>
    <p:extLst>
      <p:ext uri="{BB962C8B-B14F-4D97-AF65-F5344CB8AC3E}">
        <p14:creationId xmlns:p14="http://schemas.microsoft.com/office/powerpoint/2010/main" val="287736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AF8D16F-95A1-1644-AFF8-6A776A901383}"/>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From bin to ocean</a:t>
            </a:r>
          </a:p>
        </p:txBody>
      </p:sp>
      <p:sp>
        <p:nvSpPr>
          <p:cNvPr id="6" name="TextBox 5">
            <a:extLst>
              <a:ext uri="{FF2B5EF4-FFF2-40B4-BE49-F238E27FC236}">
                <a16:creationId xmlns:a16="http://schemas.microsoft.com/office/drawing/2014/main" id="{D80645B9-DC62-FE45-9F6B-C333D10C5FC1}"/>
              </a:ext>
            </a:extLst>
          </p:cNvPr>
          <p:cNvSpPr txBox="1"/>
          <p:nvPr/>
        </p:nvSpPr>
        <p:spPr>
          <a:xfrm>
            <a:off x="0" y="1631015"/>
            <a:ext cx="12191999" cy="369332"/>
          </a:xfrm>
          <a:prstGeom prst="rect">
            <a:avLst/>
          </a:prstGeom>
          <a:noFill/>
        </p:spPr>
        <p:txBody>
          <a:bodyPr wrap="square">
            <a:spAutoFit/>
          </a:bodyPr>
          <a:lstStyle/>
          <a:p>
            <a:pPr algn="ctr"/>
            <a:r>
              <a:rPr lang="en-GB" dirty="0">
                <a:solidFill>
                  <a:srgbClr val="63666A"/>
                </a:solidFill>
                <a:latin typeface="Arial" panose="020B0604020202020204" pitchFamily="34" charset="0"/>
                <a:cs typeface="Arial" panose="020B0604020202020204" pitchFamily="34" charset="0"/>
              </a:rPr>
              <a:t>Here’s an example of the journey that rubbish can take to reach the ocean.</a:t>
            </a:r>
            <a:endParaRPr lang="en-US" dirty="0"/>
          </a:p>
        </p:txBody>
      </p:sp>
      <p:grpSp>
        <p:nvGrpSpPr>
          <p:cNvPr id="73" name="Group 72">
            <a:extLst>
              <a:ext uri="{FF2B5EF4-FFF2-40B4-BE49-F238E27FC236}">
                <a16:creationId xmlns:a16="http://schemas.microsoft.com/office/drawing/2014/main" id="{3C22B176-481D-A744-955A-9DA64A0830EA}"/>
              </a:ext>
            </a:extLst>
          </p:cNvPr>
          <p:cNvGrpSpPr/>
          <p:nvPr/>
        </p:nvGrpSpPr>
        <p:grpSpPr>
          <a:xfrm>
            <a:off x="941464" y="2490939"/>
            <a:ext cx="1325778" cy="2630605"/>
            <a:chOff x="941464" y="2490939"/>
            <a:chExt cx="1325778" cy="2630605"/>
          </a:xfrm>
        </p:grpSpPr>
        <p:grpSp>
          <p:nvGrpSpPr>
            <p:cNvPr id="50" name="Group 49">
              <a:extLst>
                <a:ext uri="{FF2B5EF4-FFF2-40B4-BE49-F238E27FC236}">
                  <a16:creationId xmlns:a16="http://schemas.microsoft.com/office/drawing/2014/main" id="{B0C8F044-6B5B-8844-9E1B-13FB858D618D}"/>
                </a:ext>
              </a:extLst>
            </p:cNvPr>
            <p:cNvGrpSpPr/>
            <p:nvPr/>
          </p:nvGrpSpPr>
          <p:grpSpPr>
            <a:xfrm rot="10800000">
              <a:off x="941464" y="2490939"/>
              <a:ext cx="1325778" cy="2630605"/>
              <a:chOff x="734068" y="2314323"/>
              <a:chExt cx="1379340" cy="2736883"/>
            </a:xfrm>
          </p:grpSpPr>
          <p:sp>
            <p:nvSpPr>
              <p:cNvPr id="5" name="Rectangle 4">
                <a:extLst>
                  <a:ext uri="{FF2B5EF4-FFF2-40B4-BE49-F238E27FC236}">
                    <a16:creationId xmlns:a16="http://schemas.microsoft.com/office/drawing/2014/main" id="{BF165F21-353A-F34E-AEF9-4DB47827733E}"/>
                  </a:ext>
                </a:extLst>
              </p:cNvPr>
              <p:cNvSpPr/>
              <p:nvPr/>
            </p:nvSpPr>
            <p:spPr>
              <a:xfrm rot="10800000">
                <a:off x="735418" y="2314323"/>
                <a:ext cx="1376641" cy="2073039"/>
              </a:xfrm>
              <a:prstGeom prst="rect">
                <a:avLst/>
              </a:prstGeom>
              <a:solidFill>
                <a:srgbClr val="00ABCF"/>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br>
                  <a:rPr lang="en-GB" sz="1600" dirty="0">
                    <a:latin typeface="Arial" panose="020B0604020202020204" pitchFamily="34" charset="0"/>
                    <a:cs typeface="Arial" panose="020B0604020202020204" pitchFamily="34" charset="0"/>
                  </a:rPr>
                </a:br>
                <a:br>
                  <a:rPr lang="en-GB" sz="1600" dirty="0">
                    <a:latin typeface="Arial" panose="020B0604020202020204" pitchFamily="34" charset="0"/>
                    <a:cs typeface="Arial" panose="020B0604020202020204" pitchFamily="34" charset="0"/>
                  </a:rPr>
                </a:b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Rubbish</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thrown in</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the bin</a:t>
                </a:r>
                <a:endParaRPr lang="en-US" sz="1600" dirty="0">
                  <a:latin typeface="Arial" panose="020B0604020202020204" pitchFamily="34" charset="0"/>
                  <a:cs typeface="Arial" panose="020B0604020202020204" pitchFamily="34" charset="0"/>
                </a:endParaRPr>
              </a:p>
            </p:txBody>
          </p:sp>
          <p:sp>
            <p:nvSpPr>
              <p:cNvPr id="44" name="Oval 43">
                <a:extLst>
                  <a:ext uri="{FF2B5EF4-FFF2-40B4-BE49-F238E27FC236}">
                    <a16:creationId xmlns:a16="http://schemas.microsoft.com/office/drawing/2014/main" id="{55101879-C4A7-C34D-9C6E-2CFF8DAB5D73}"/>
                  </a:ext>
                </a:extLst>
              </p:cNvPr>
              <p:cNvSpPr/>
              <p:nvPr/>
            </p:nvSpPr>
            <p:spPr>
              <a:xfrm rot="10800000">
                <a:off x="734068" y="3671866"/>
                <a:ext cx="1379340" cy="1379340"/>
              </a:xfrm>
              <a:prstGeom prst="ellipse">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9" name="Picture 58" descr="Logo, company name&#10;&#10;Description automatically generated">
              <a:extLst>
                <a:ext uri="{FF2B5EF4-FFF2-40B4-BE49-F238E27FC236}">
                  <a16:creationId xmlns:a16="http://schemas.microsoft.com/office/drawing/2014/main" id="{F3DCDEE2-280D-9A41-8A2D-C17322E0C9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1686" y="2566287"/>
              <a:ext cx="974768" cy="1205831"/>
            </a:xfrm>
            <a:prstGeom prst="rect">
              <a:avLst/>
            </a:prstGeom>
          </p:spPr>
        </p:pic>
      </p:grpSp>
      <p:grpSp>
        <p:nvGrpSpPr>
          <p:cNvPr id="67" name="Group 66">
            <a:extLst>
              <a:ext uri="{FF2B5EF4-FFF2-40B4-BE49-F238E27FC236}">
                <a16:creationId xmlns:a16="http://schemas.microsoft.com/office/drawing/2014/main" id="{19648E9F-2E2C-324D-8364-5477A357B0CE}"/>
              </a:ext>
            </a:extLst>
          </p:cNvPr>
          <p:cNvGrpSpPr/>
          <p:nvPr/>
        </p:nvGrpSpPr>
        <p:grpSpPr>
          <a:xfrm>
            <a:off x="2395379" y="2490939"/>
            <a:ext cx="1429728" cy="2630605"/>
            <a:chOff x="2395379" y="2490939"/>
            <a:chExt cx="1429728" cy="2630605"/>
          </a:xfrm>
        </p:grpSpPr>
        <p:grpSp>
          <p:nvGrpSpPr>
            <p:cNvPr id="51" name="Group 50">
              <a:extLst>
                <a:ext uri="{FF2B5EF4-FFF2-40B4-BE49-F238E27FC236}">
                  <a16:creationId xmlns:a16="http://schemas.microsoft.com/office/drawing/2014/main" id="{04EB4BCC-AF98-FD4C-ABF9-0AA3F746C9A5}"/>
                </a:ext>
              </a:extLst>
            </p:cNvPr>
            <p:cNvGrpSpPr/>
            <p:nvPr/>
          </p:nvGrpSpPr>
          <p:grpSpPr>
            <a:xfrm>
              <a:off x="2438680" y="2490939"/>
              <a:ext cx="1325778" cy="2630605"/>
              <a:chOff x="2325475" y="2314323"/>
              <a:chExt cx="1379340" cy="2736883"/>
            </a:xfrm>
          </p:grpSpPr>
          <p:sp>
            <p:nvSpPr>
              <p:cNvPr id="17" name="Rectangle 16">
                <a:extLst>
                  <a:ext uri="{FF2B5EF4-FFF2-40B4-BE49-F238E27FC236}">
                    <a16:creationId xmlns:a16="http://schemas.microsoft.com/office/drawing/2014/main" id="{5A200417-C2BD-5B43-A891-901D438CEF15}"/>
                  </a:ext>
                </a:extLst>
              </p:cNvPr>
              <p:cNvSpPr/>
              <p:nvPr/>
            </p:nvSpPr>
            <p:spPr>
              <a:xfrm>
                <a:off x="2326824" y="2314323"/>
                <a:ext cx="1376641" cy="2073039"/>
              </a:xfrm>
              <a:prstGeom prst="rect">
                <a:avLst/>
              </a:prstGeom>
              <a:solidFill>
                <a:srgbClr val="00ABCF"/>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GB" sz="1550" dirty="0">
                    <a:latin typeface="Arial" panose="020B0604020202020204" pitchFamily="34" charset="0"/>
                    <a:cs typeface="Arial" panose="020B0604020202020204" pitchFamily="34" charset="0"/>
                  </a:rPr>
                  <a:t>Then blown out of the bin and washed down the drain</a:t>
                </a:r>
                <a:endParaRPr lang="en-US" sz="1550" dirty="0">
                  <a:latin typeface="Arial" panose="020B0604020202020204" pitchFamily="34" charset="0"/>
                  <a:cs typeface="Arial" panose="020B0604020202020204" pitchFamily="34" charset="0"/>
                </a:endParaRPr>
              </a:p>
            </p:txBody>
          </p:sp>
          <p:sp>
            <p:nvSpPr>
              <p:cNvPr id="4" name="Oval 3">
                <a:extLst>
                  <a:ext uri="{FF2B5EF4-FFF2-40B4-BE49-F238E27FC236}">
                    <a16:creationId xmlns:a16="http://schemas.microsoft.com/office/drawing/2014/main" id="{AA96D86D-FC54-D341-BBC7-BF653C013AF2}"/>
                  </a:ext>
                </a:extLst>
              </p:cNvPr>
              <p:cNvSpPr/>
              <p:nvPr/>
            </p:nvSpPr>
            <p:spPr>
              <a:xfrm rot="10800000">
                <a:off x="2325475" y="3671866"/>
                <a:ext cx="1379340" cy="1379340"/>
              </a:xfrm>
              <a:prstGeom prst="ellipse">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1" name="Picture 60" descr="Logo, company name&#10;&#10;Description automatically generated">
              <a:extLst>
                <a:ext uri="{FF2B5EF4-FFF2-40B4-BE49-F238E27FC236}">
                  <a16:creationId xmlns:a16="http://schemas.microsoft.com/office/drawing/2014/main" id="{880F068A-B82D-7B44-A8AC-CBD9E0F25F0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95379" y="3746926"/>
              <a:ext cx="1429728" cy="1325778"/>
            </a:xfrm>
            <a:prstGeom prst="rect">
              <a:avLst/>
            </a:prstGeom>
          </p:spPr>
        </p:pic>
      </p:grpSp>
      <p:grpSp>
        <p:nvGrpSpPr>
          <p:cNvPr id="68" name="Group 67">
            <a:extLst>
              <a:ext uri="{FF2B5EF4-FFF2-40B4-BE49-F238E27FC236}">
                <a16:creationId xmlns:a16="http://schemas.microsoft.com/office/drawing/2014/main" id="{61382BA0-3AE3-E44F-A8E1-D4851B83FB5D}"/>
              </a:ext>
            </a:extLst>
          </p:cNvPr>
          <p:cNvGrpSpPr/>
          <p:nvPr/>
        </p:nvGrpSpPr>
        <p:grpSpPr>
          <a:xfrm>
            <a:off x="3898358" y="2448898"/>
            <a:ext cx="1429728" cy="2672646"/>
            <a:chOff x="3898358" y="2448898"/>
            <a:chExt cx="1429728" cy="2672646"/>
          </a:xfrm>
        </p:grpSpPr>
        <p:grpSp>
          <p:nvGrpSpPr>
            <p:cNvPr id="52" name="Group 51">
              <a:extLst>
                <a:ext uri="{FF2B5EF4-FFF2-40B4-BE49-F238E27FC236}">
                  <a16:creationId xmlns:a16="http://schemas.microsoft.com/office/drawing/2014/main" id="{79529688-5E71-4B41-BBF5-710027A03345}"/>
                </a:ext>
              </a:extLst>
            </p:cNvPr>
            <p:cNvGrpSpPr/>
            <p:nvPr/>
          </p:nvGrpSpPr>
          <p:grpSpPr>
            <a:xfrm rot="10800000">
              <a:off x="3935895" y="2490939"/>
              <a:ext cx="1325778" cy="2630605"/>
              <a:chOff x="3906530" y="2314323"/>
              <a:chExt cx="1379340" cy="2736883"/>
            </a:xfrm>
          </p:grpSpPr>
          <p:sp>
            <p:nvSpPr>
              <p:cNvPr id="20" name="Rectangle 19">
                <a:extLst>
                  <a:ext uri="{FF2B5EF4-FFF2-40B4-BE49-F238E27FC236}">
                    <a16:creationId xmlns:a16="http://schemas.microsoft.com/office/drawing/2014/main" id="{6F033A17-07AF-184A-BDBC-4B930546AD9E}"/>
                  </a:ext>
                </a:extLst>
              </p:cNvPr>
              <p:cNvSpPr/>
              <p:nvPr/>
            </p:nvSpPr>
            <p:spPr>
              <a:xfrm rot="10800000">
                <a:off x="3907879" y="2314323"/>
                <a:ext cx="1376641" cy="2073039"/>
              </a:xfrm>
              <a:prstGeom prst="rect">
                <a:avLst/>
              </a:prstGeom>
              <a:solidFill>
                <a:srgbClr val="00ABCF"/>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br>
                  <a:rPr lang="en-GB" sz="1600" dirty="0">
                    <a:latin typeface="Arial" panose="020B0604020202020204" pitchFamily="34" charset="0"/>
                    <a:cs typeface="Arial" panose="020B0604020202020204" pitchFamily="34" charset="0"/>
                  </a:rPr>
                </a:b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Through pipes</a:t>
                </a:r>
                <a:endParaRPr lang="en-US" sz="1600" dirty="0">
                  <a:latin typeface="Arial" panose="020B0604020202020204" pitchFamily="34" charset="0"/>
                  <a:cs typeface="Arial" panose="020B0604020202020204" pitchFamily="34" charset="0"/>
                </a:endParaRPr>
              </a:p>
            </p:txBody>
          </p:sp>
          <p:sp>
            <p:nvSpPr>
              <p:cNvPr id="45" name="Oval 44">
                <a:extLst>
                  <a:ext uri="{FF2B5EF4-FFF2-40B4-BE49-F238E27FC236}">
                    <a16:creationId xmlns:a16="http://schemas.microsoft.com/office/drawing/2014/main" id="{10233C75-A6FC-4043-A716-376690C999C3}"/>
                  </a:ext>
                </a:extLst>
              </p:cNvPr>
              <p:cNvSpPr/>
              <p:nvPr/>
            </p:nvSpPr>
            <p:spPr>
              <a:xfrm rot="10800000">
                <a:off x="3906530" y="3671866"/>
                <a:ext cx="1379340" cy="1379340"/>
              </a:xfrm>
              <a:prstGeom prst="ellipse">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2" name="Picture 61" descr="Logo, company name&#10;&#10;Description automatically generated">
              <a:extLst>
                <a:ext uri="{FF2B5EF4-FFF2-40B4-BE49-F238E27FC236}">
                  <a16:creationId xmlns:a16="http://schemas.microsoft.com/office/drawing/2014/main" id="{548BE447-979E-544B-A0AF-0DBFE75DD85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5050"/>
            <a:stretch/>
          </p:blipFill>
          <p:spPr>
            <a:xfrm>
              <a:off x="3898358" y="2448898"/>
              <a:ext cx="1429728" cy="1325778"/>
            </a:xfrm>
            <a:prstGeom prst="rect">
              <a:avLst/>
            </a:prstGeom>
          </p:spPr>
        </p:pic>
      </p:grpSp>
      <p:grpSp>
        <p:nvGrpSpPr>
          <p:cNvPr id="69" name="Group 68">
            <a:extLst>
              <a:ext uri="{FF2B5EF4-FFF2-40B4-BE49-F238E27FC236}">
                <a16:creationId xmlns:a16="http://schemas.microsoft.com/office/drawing/2014/main" id="{9C4D07CE-E363-4240-B661-52FF0DD3B321}"/>
              </a:ext>
            </a:extLst>
          </p:cNvPr>
          <p:cNvGrpSpPr/>
          <p:nvPr/>
        </p:nvGrpSpPr>
        <p:grpSpPr>
          <a:xfrm>
            <a:off x="5422669" y="2490939"/>
            <a:ext cx="1336220" cy="2630605"/>
            <a:chOff x="5422669" y="2490939"/>
            <a:chExt cx="1336220" cy="2630605"/>
          </a:xfrm>
        </p:grpSpPr>
        <p:grpSp>
          <p:nvGrpSpPr>
            <p:cNvPr id="53" name="Group 52">
              <a:extLst>
                <a:ext uri="{FF2B5EF4-FFF2-40B4-BE49-F238E27FC236}">
                  <a16:creationId xmlns:a16="http://schemas.microsoft.com/office/drawing/2014/main" id="{F977FC63-A9FD-644F-8E11-1BD7492AA1D3}"/>
                </a:ext>
              </a:extLst>
            </p:cNvPr>
            <p:cNvGrpSpPr/>
            <p:nvPr/>
          </p:nvGrpSpPr>
          <p:grpSpPr>
            <a:xfrm>
              <a:off x="5433111" y="2490939"/>
              <a:ext cx="1325778" cy="2630605"/>
              <a:chOff x="5453546" y="2314323"/>
              <a:chExt cx="1379340" cy="2736883"/>
            </a:xfrm>
          </p:grpSpPr>
          <p:sp>
            <p:nvSpPr>
              <p:cNvPr id="23" name="Rectangle 22">
                <a:extLst>
                  <a:ext uri="{FF2B5EF4-FFF2-40B4-BE49-F238E27FC236}">
                    <a16:creationId xmlns:a16="http://schemas.microsoft.com/office/drawing/2014/main" id="{E7A42BE9-AB04-5746-859F-B4B1DEC7F191}"/>
                  </a:ext>
                </a:extLst>
              </p:cNvPr>
              <p:cNvSpPr/>
              <p:nvPr/>
            </p:nvSpPr>
            <p:spPr>
              <a:xfrm>
                <a:off x="5454895" y="2314323"/>
                <a:ext cx="1376641" cy="2073039"/>
              </a:xfrm>
              <a:prstGeom prst="rect">
                <a:avLst/>
              </a:prstGeom>
              <a:solidFill>
                <a:srgbClr val="00ABCF"/>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br>
                  <a:rPr lang="en-GB" sz="1600" dirty="0">
                    <a:latin typeface="Arial" panose="020B0604020202020204" pitchFamily="34" charset="0"/>
                    <a:cs typeface="Arial" panose="020B0604020202020204" pitchFamily="34" charset="0"/>
                  </a:rPr>
                </a:b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Into</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rivers</a:t>
                </a:r>
                <a:endParaRPr lang="en-US" sz="1600" dirty="0">
                  <a:latin typeface="Arial" panose="020B0604020202020204" pitchFamily="34" charset="0"/>
                  <a:cs typeface="Arial" panose="020B0604020202020204" pitchFamily="34" charset="0"/>
                </a:endParaRPr>
              </a:p>
            </p:txBody>
          </p:sp>
          <p:sp>
            <p:nvSpPr>
              <p:cNvPr id="46" name="Oval 45">
                <a:extLst>
                  <a:ext uri="{FF2B5EF4-FFF2-40B4-BE49-F238E27FC236}">
                    <a16:creationId xmlns:a16="http://schemas.microsoft.com/office/drawing/2014/main" id="{00E7E1F9-6459-8C4D-A381-8ECB3DD286FB}"/>
                  </a:ext>
                </a:extLst>
              </p:cNvPr>
              <p:cNvSpPr/>
              <p:nvPr/>
            </p:nvSpPr>
            <p:spPr>
              <a:xfrm rot="10800000">
                <a:off x="5453546" y="3671866"/>
                <a:ext cx="1379340" cy="1379340"/>
              </a:xfrm>
              <a:prstGeom prst="ellipse">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3" name="Picture 62" descr="Logo, company name&#10;&#10;Description automatically generated">
              <a:extLst>
                <a:ext uri="{FF2B5EF4-FFF2-40B4-BE49-F238E27FC236}">
                  <a16:creationId xmlns:a16="http://schemas.microsoft.com/office/drawing/2014/main" id="{0AE2195D-E374-0347-87BF-1F6FB3D23C9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5708" r="-6704"/>
            <a:stretch/>
          </p:blipFill>
          <p:spPr>
            <a:xfrm>
              <a:off x="5422669" y="3815223"/>
              <a:ext cx="1282424" cy="1189184"/>
            </a:xfrm>
            <a:prstGeom prst="rect">
              <a:avLst/>
            </a:prstGeom>
          </p:spPr>
        </p:pic>
      </p:grpSp>
      <p:grpSp>
        <p:nvGrpSpPr>
          <p:cNvPr id="70" name="Group 69">
            <a:extLst>
              <a:ext uri="{FF2B5EF4-FFF2-40B4-BE49-F238E27FC236}">
                <a16:creationId xmlns:a16="http://schemas.microsoft.com/office/drawing/2014/main" id="{6955979B-B14F-8E49-B360-C6F1A3596088}"/>
              </a:ext>
            </a:extLst>
          </p:cNvPr>
          <p:cNvGrpSpPr/>
          <p:nvPr/>
        </p:nvGrpSpPr>
        <p:grpSpPr>
          <a:xfrm>
            <a:off x="6836817" y="2438120"/>
            <a:ext cx="1429728" cy="2683424"/>
            <a:chOff x="6836817" y="2438120"/>
            <a:chExt cx="1429728" cy="2683424"/>
          </a:xfrm>
        </p:grpSpPr>
        <p:grpSp>
          <p:nvGrpSpPr>
            <p:cNvPr id="54" name="Group 53">
              <a:extLst>
                <a:ext uri="{FF2B5EF4-FFF2-40B4-BE49-F238E27FC236}">
                  <a16:creationId xmlns:a16="http://schemas.microsoft.com/office/drawing/2014/main" id="{D470D51E-93AB-564B-8071-AE752ECBF807}"/>
                </a:ext>
              </a:extLst>
            </p:cNvPr>
            <p:cNvGrpSpPr/>
            <p:nvPr/>
          </p:nvGrpSpPr>
          <p:grpSpPr>
            <a:xfrm rot="10800000">
              <a:off x="6930326" y="2490939"/>
              <a:ext cx="1325778" cy="2630605"/>
              <a:chOff x="6966263" y="2314323"/>
              <a:chExt cx="1379340" cy="2736883"/>
            </a:xfrm>
          </p:grpSpPr>
          <p:sp>
            <p:nvSpPr>
              <p:cNvPr id="26" name="Rectangle 25">
                <a:extLst>
                  <a:ext uri="{FF2B5EF4-FFF2-40B4-BE49-F238E27FC236}">
                    <a16:creationId xmlns:a16="http://schemas.microsoft.com/office/drawing/2014/main" id="{530F47F9-3059-F44E-A9A5-D6F52D1BB21A}"/>
                  </a:ext>
                </a:extLst>
              </p:cNvPr>
              <p:cNvSpPr/>
              <p:nvPr/>
            </p:nvSpPr>
            <p:spPr>
              <a:xfrm rot="10800000">
                <a:off x="6967612" y="2314323"/>
                <a:ext cx="1376641" cy="2073039"/>
              </a:xfrm>
              <a:prstGeom prst="rect">
                <a:avLst/>
              </a:prstGeom>
              <a:solidFill>
                <a:srgbClr val="00ABCF"/>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br>
                  <a:rPr lang="en-GB" sz="1600" dirty="0">
                    <a:latin typeface="Arial" panose="020B0604020202020204" pitchFamily="34" charset="0"/>
                    <a:cs typeface="Arial" panose="020B0604020202020204" pitchFamily="34" charset="0"/>
                  </a:rPr>
                </a:b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Finally reaching</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the ocean</a:t>
                </a:r>
                <a:endParaRPr lang="en-US" sz="1600" dirty="0">
                  <a:latin typeface="Arial" panose="020B0604020202020204" pitchFamily="34" charset="0"/>
                  <a:cs typeface="Arial" panose="020B0604020202020204" pitchFamily="34" charset="0"/>
                </a:endParaRPr>
              </a:p>
            </p:txBody>
          </p:sp>
          <p:sp>
            <p:nvSpPr>
              <p:cNvPr id="47" name="Oval 46">
                <a:extLst>
                  <a:ext uri="{FF2B5EF4-FFF2-40B4-BE49-F238E27FC236}">
                    <a16:creationId xmlns:a16="http://schemas.microsoft.com/office/drawing/2014/main" id="{0150559A-7711-D449-BC8F-B4DE46FD8ACD}"/>
                  </a:ext>
                </a:extLst>
              </p:cNvPr>
              <p:cNvSpPr/>
              <p:nvPr/>
            </p:nvSpPr>
            <p:spPr>
              <a:xfrm rot="10800000">
                <a:off x="6966263" y="3671866"/>
                <a:ext cx="1379340" cy="1379340"/>
              </a:xfrm>
              <a:prstGeom prst="ellipse">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4" name="Picture 63" descr="Logo, company name&#10;&#10;Description automatically generated">
              <a:extLst>
                <a:ext uri="{FF2B5EF4-FFF2-40B4-BE49-F238E27FC236}">
                  <a16:creationId xmlns:a16="http://schemas.microsoft.com/office/drawing/2014/main" id="{713CCF71-6C58-6644-B224-5D7E2D86FA5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5512" b="-4281"/>
            <a:stretch/>
          </p:blipFill>
          <p:spPr>
            <a:xfrm>
              <a:off x="6836817" y="2438120"/>
              <a:ext cx="1429728" cy="1325778"/>
            </a:xfrm>
            <a:prstGeom prst="rect">
              <a:avLst/>
            </a:prstGeom>
          </p:spPr>
        </p:pic>
      </p:grpSp>
      <p:grpSp>
        <p:nvGrpSpPr>
          <p:cNvPr id="71" name="Group 70">
            <a:extLst>
              <a:ext uri="{FF2B5EF4-FFF2-40B4-BE49-F238E27FC236}">
                <a16:creationId xmlns:a16="http://schemas.microsoft.com/office/drawing/2014/main" id="{06507B34-40EC-F942-A98B-34A672673D77}"/>
              </a:ext>
            </a:extLst>
          </p:cNvPr>
          <p:cNvGrpSpPr/>
          <p:nvPr/>
        </p:nvGrpSpPr>
        <p:grpSpPr>
          <a:xfrm>
            <a:off x="8308265" y="2490939"/>
            <a:ext cx="1445055" cy="2630605"/>
            <a:chOff x="8308265" y="2490939"/>
            <a:chExt cx="1445055" cy="2630605"/>
          </a:xfrm>
        </p:grpSpPr>
        <p:grpSp>
          <p:nvGrpSpPr>
            <p:cNvPr id="55" name="Group 54">
              <a:extLst>
                <a:ext uri="{FF2B5EF4-FFF2-40B4-BE49-F238E27FC236}">
                  <a16:creationId xmlns:a16="http://schemas.microsoft.com/office/drawing/2014/main" id="{F13BAFCE-70E4-3D4F-97AF-4128CBB81033}"/>
                </a:ext>
              </a:extLst>
            </p:cNvPr>
            <p:cNvGrpSpPr/>
            <p:nvPr/>
          </p:nvGrpSpPr>
          <p:grpSpPr>
            <a:xfrm>
              <a:off x="8427542" y="2490939"/>
              <a:ext cx="1325778" cy="2630605"/>
              <a:chOff x="8532845" y="2314323"/>
              <a:chExt cx="1379340" cy="2736883"/>
            </a:xfrm>
          </p:grpSpPr>
          <p:sp>
            <p:nvSpPr>
              <p:cNvPr id="29" name="Rectangle 28">
                <a:extLst>
                  <a:ext uri="{FF2B5EF4-FFF2-40B4-BE49-F238E27FC236}">
                    <a16:creationId xmlns:a16="http://schemas.microsoft.com/office/drawing/2014/main" id="{89FEAE82-0F7F-B043-81B3-614321C3E619}"/>
                  </a:ext>
                </a:extLst>
              </p:cNvPr>
              <p:cNvSpPr/>
              <p:nvPr/>
            </p:nvSpPr>
            <p:spPr>
              <a:xfrm>
                <a:off x="8534195" y="2314323"/>
                <a:ext cx="1376641" cy="2073039"/>
              </a:xfrm>
              <a:prstGeom prst="rect">
                <a:avLst/>
              </a:prstGeom>
              <a:solidFill>
                <a:srgbClr val="00ABCF"/>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Polluting</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the environment</a:t>
                </a:r>
                <a:endParaRPr lang="en-US" sz="1600" dirty="0">
                  <a:latin typeface="Arial" panose="020B0604020202020204" pitchFamily="34" charset="0"/>
                  <a:cs typeface="Arial" panose="020B0604020202020204" pitchFamily="34" charset="0"/>
                </a:endParaRPr>
              </a:p>
            </p:txBody>
          </p:sp>
          <p:sp>
            <p:nvSpPr>
              <p:cNvPr id="48" name="Oval 47">
                <a:extLst>
                  <a:ext uri="{FF2B5EF4-FFF2-40B4-BE49-F238E27FC236}">
                    <a16:creationId xmlns:a16="http://schemas.microsoft.com/office/drawing/2014/main" id="{BEB1319E-EBE2-8E43-B5D2-181861543FA9}"/>
                  </a:ext>
                </a:extLst>
              </p:cNvPr>
              <p:cNvSpPr/>
              <p:nvPr/>
            </p:nvSpPr>
            <p:spPr>
              <a:xfrm rot="10800000">
                <a:off x="8532845" y="3671866"/>
                <a:ext cx="1379340" cy="1379340"/>
              </a:xfrm>
              <a:prstGeom prst="ellipse">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5" name="Picture 64" descr="Logo, company name&#10;&#10;Description automatically generated">
              <a:extLst>
                <a:ext uri="{FF2B5EF4-FFF2-40B4-BE49-F238E27FC236}">
                  <a16:creationId xmlns:a16="http://schemas.microsoft.com/office/drawing/2014/main" id="{D81C0977-3790-564D-8003-48194330156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4061"/>
            <a:stretch/>
          </p:blipFill>
          <p:spPr>
            <a:xfrm>
              <a:off x="8308265" y="3746658"/>
              <a:ext cx="1429728" cy="1325778"/>
            </a:xfrm>
            <a:prstGeom prst="rect">
              <a:avLst/>
            </a:prstGeom>
          </p:spPr>
        </p:pic>
      </p:grpSp>
      <p:grpSp>
        <p:nvGrpSpPr>
          <p:cNvPr id="72" name="Group 71">
            <a:extLst>
              <a:ext uri="{FF2B5EF4-FFF2-40B4-BE49-F238E27FC236}">
                <a16:creationId xmlns:a16="http://schemas.microsoft.com/office/drawing/2014/main" id="{E7DF8B3E-4722-3548-895E-E17D9A3CE5FD}"/>
              </a:ext>
            </a:extLst>
          </p:cNvPr>
          <p:cNvGrpSpPr/>
          <p:nvPr/>
        </p:nvGrpSpPr>
        <p:grpSpPr>
          <a:xfrm>
            <a:off x="9924756" y="2427122"/>
            <a:ext cx="1325778" cy="2694422"/>
            <a:chOff x="9924756" y="2427122"/>
            <a:chExt cx="1325778" cy="2694422"/>
          </a:xfrm>
        </p:grpSpPr>
        <p:grpSp>
          <p:nvGrpSpPr>
            <p:cNvPr id="56" name="Group 55">
              <a:extLst>
                <a:ext uri="{FF2B5EF4-FFF2-40B4-BE49-F238E27FC236}">
                  <a16:creationId xmlns:a16="http://schemas.microsoft.com/office/drawing/2014/main" id="{88D24868-86B2-3F4E-8AEA-A960BA7BB0CE}"/>
                </a:ext>
              </a:extLst>
            </p:cNvPr>
            <p:cNvGrpSpPr/>
            <p:nvPr/>
          </p:nvGrpSpPr>
          <p:grpSpPr>
            <a:xfrm rot="10800000">
              <a:off x="9924756" y="2490939"/>
              <a:ext cx="1325778" cy="2630605"/>
              <a:chOff x="10080291" y="2314323"/>
              <a:chExt cx="1379340" cy="2736883"/>
            </a:xfrm>
          </p:grpSpPr>
          <p:sp>
            <p:nvSpPr>
              <p:cNvPr id="32" name="Rectangle 31">
                <a:extLst>
                  <a:ext uri="{FF2B5EF4-FFF2-40B4-BE49-F238E27FC236}">
                    <a16:creationId xmlns:a16="http://schemas.microsoft.com/office/drawing/2014/main" id="{44DEB6A7-01BE-AB42-89FB-711ED1DEDE34}"/>
                  </a:ext>
                </a:extLst>
              </p:cNvPr>
              <p:cNvSpPr/>
              <p:nvPr/>
            </p:nvSpPr>
            <p:spPr>
              <a:xfrm rot="10800000">
                <a:off x="10081641" y="2314323"/>
                <a:ext cx="1376641" cy="2073039"/>
              </a:xfrm>
              <a:prstGeom prst="rect">
                <a:avLst/>
              </a:prstGeom>
              <a:solidFill>
                <a:srgbClr val="00ABCF"/>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br>
                  <a:rPr lang="en-GB" sz="1600" dirty="0">
                    <a:latin typeface="Arial" panose="020B0604020202020204" pitchFamily="34" charset="0"/>
                    <a:cs typeface="Arial" panose="020B0604020202020204" pitchFamily="34" charset="0"/>
                  </a:rPr>
                </a:b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And endangering animals</a:t>
                </a:r>
                <a:endParaRPr lang="en-US" sz="1600" dirty="0">
                  <a:latin typeface="Arial" panose="020B0604020202020204" pitchFamily="34" charset="0"/>
                  <a:cs typeface="Arial" panose="020B0604020202020204" pitchFamily="34" charset="0"/>
                </a:endParaRPr>
              </a:p>
            </p:txBody>
          </p:sp>
          <p:sp>
            <p:nvSpPr>
              <p:cNvPr id="49" name="Oval 48">
                <a:extLst>
                  <a:ext uri="{FF2B5EF4-FFF2-40B4-BE49-F238E27FC236}">
                    <a16:creationId xmlns:a16="http://schemas.microsoft.com/office/drawing/2014/main" id="{AFD4A3B8-CAED-8748-8CAA-3A90ACF6235F}"/>
                  </a:ext>
                </a:extLst>
              </p:cNvPr>
              <p:cNvSpPr/>
              <p:nvPr/>
            </p:nvSpPr>
            <p:spPr>
              <a:xfrm rot="10800000">
                <a:off x="10080291" y="3671866"/>
                <a:ext cx="1379340" cy="1379340"/>
              </a:xfrm>
              <a:prstGeom prst="ellipse">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6" name="Picture 65" descr="Logo, company name&#10;&#10;Description automatically generated">
              <a:extLst>
                <a:ext uri="{FF2B5EF4-FFF2-40B4-BE49-F238E27FC236}">
                  <a16:creationId xmlns:a16="http://schemas.microsoft.com/office/drawing/2014/main" id="{A509E389-B981-774D-AE59-06BA2B6DCEB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b="-1829"/>
            <a:stretch/>
          </p:blipFill>
          <p:spPr>
            <a:xfrm>
              <a:off x="10012121" y="2427122"/>
              <a:ext cx="1182577" cy="1325778"/>
            </a:xfrm>
            <a:prstGeom prst="rect">
              <a:avLst/>
            </a:prstGeom>
          </p:spPr>
        </p:pic>
      </p:grpSp>
    </p:spTree>
    <p:extLst>
      <p:ext uri="{BB962C8B-B14F-4D97-AF65-F5344CB8AC3E}">
        <p14:creationId xmlns:p14="http://schemas.microsoft.com/office/powerpoint/2010/main" val="503882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500" fill="hold"/>
                                        <p:tgtEl>
                                          <p:spTgt spid="67"/>
                                        </p:tgtEl>
                                        <p:attrNameLst>
                                          <p:attrName>ppt_x</p:attrName>
                                        </p:attrNameLst>
                                      </p:cBhvr>
                                      <p:tavLst>
                                        <p:tav tm="0">
                                          <p:val>
                                            <p:strVal val="#ppt_x"/>
                                          </p:val>
                                        </p:tav>
                                        <p:tav tm="100000">
                                          <p:val>
                                            <p:strVal val="#ppt_x"/>
                                          </p:val>
                                        </p:tav>
                                      </p:tavLst>
                                    </p:anim>
                                    <p:anim calcmode="lin" valueType="num">
                                      <p:cBhvr additive="base">
                                        <p:cTn id="14" dur="500" fill="hold"/>
                                        <p:tgtEl>
                                          <p:spTgt spid="6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ppt_x"/>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additive="base">
                                        <p:cTn id="25" dur="500" fill="hold"/>
                                        <p:tgtEl>
                                          <p:spTgt spid="69"/>
                                        </p:tgtEl>
                                        <p:attrNameLst>
                                          <p:attrName>ppt_x</p:attrName>
                                        </p:attrNameLst>
                                      </p:cBhvr>
                                      <p:tavLst>
                                        <p:tav tm="0">
                                          <p:val>
                                            <p:strVal val="#ppt_x"/>
                                          </p:val>
                                        </p:tav>
                                        <p:tav tm="100000">
                                          <p:val>
                                            <p:strVal val="#ppt_x"/>
                                          </p:val>
                                        </p:tav>
                                      </p:tavLst>
                                    </p:anim>
                                    <p:anim calcmode="lin" valueType="num">
                                      <p:cBhvr additive="base">
                                        <p:cTn id="26" dur="500" fill="hold"/>
                                        <p:tgtEl>
                                          <p:spTgt spid="69"/>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additive="base">
                                        <p:cTn id="37" dur="500" fill="hold"/>
                                        <p:tgtEl>
                                          <p:spTgt spid="71"/>
                                        </p:tgtEl>
                                        <p:attrNameLst>
                                          <p:attrName>ppt_x</p:attrName>
                                        </p:attrNameLst>
                                      </p:cBhvr>
                                      <p:tavLst>
                                        <p:tav tm="0">
                                          <p:val>
                                            <p:strVal val="#ppt_x"/>
                                          </p:val>
                                        </p:tav>
                                        <p:tav tm="100000">
                                          <p:val>
                                            <p:strVal val="#ppt_x"/>
                                          </p:val>
                                        </p:tav>
                                      </p:tavLst>
                                    </p:anim>
                                    <p:anim calcmode="lin" valueType="num">
                                      <p:cBhvr additive="base">
                                        <p:cTn id="38" dur="500" fill="hold"/>
                                        <p:tgtEl>
                                          <p:spTgt spid="71"/>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fill="hold"/>
                                        <p:tgtEl>
                                          <p:spTgt spid="72"/>
                                        </p:tgtEl>
                                        <p:attrNameLst>
                                          <p:attrName>ppt_x</p:attrName>
                                        </p:attrNameLst>
                                      </p:cBhvr>
                                      <p:tavLst>
                                        <p:tav tm="0">
                                          <p:val>
                                            <p:strVal val="#ppt_x"/>
                                          </p:val>
                                        </p:tav>
                                        <p:tav tm="100000">
                                          <p:val>
                                            <p:strVal val="#ppt_x"/>
                                          </p:val>
                                        </p:tav>
                                      </p:tavLst>
                                    </p:anim>
                                    <p:anim calcmode="lin" valueType="num">
                                      <p:cBhvr additive="base">
                                        <p:cTn id="44"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F90D484-1834-A643-9FD4-6506DCACC367}"/>
              </a:ext>
            </a:extLst>
          </p:cNvPr>
          <p:cNvSpPr txBox="1">
            <a:spLocks/>
          </p:cNvSpPr>
          <p:nvPr/>
        </p:nvSpPr>
        <p:spPr>
          <a:xfrm>
            <a:off x="1104200" y="1683742"/>
            <a:ext cx="3981771" cy="4210798"/>
          </a:xfrm>
          <a:prstGeom prst="rect">
            <a:avLst/>
          </a:prstGeom>
        </p:spPr>
        <p:txBody>
          <a:bodyPr>
            <a:noAutofit/>
          </a:bodyPr>
          <a:lst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spcBef>
                <a:spcPts val="1500"/>
              </a:spcBef>
            </a:pPr>
            <a:r>
              <a:rPr lang="en-GB" sz="1800" b="0" dirty="0">
                <a:solidFill>
                  <a:srgbClr val="63666A"/>
                </a:solidFill>
              </a:rPr>
              <a:t>Plastic in the sea can be easily mistaken by marine life for food.</a:t>
            </a:r>
          </a:p>
          <a:p>
            <a:pPr>
              <a:lnSpc>
                <a:spcPct val="100000"/>
              </a:lnSpc>
              <a:spcBef>
                <a:spcPts val="1500"/>
              </a:spcBef>
            </a:pPr>
            <a:r>
              <a:rPr lang="en-GB" sz="1800" b="0" dirty="0">
                <a:solidFill>
                  <a:srgbClr val="63666A"/>
                </a:solidFill>
              </a:rPr>
              <a:t>Here is an example food web.</a:t>
            </a:r>
            <a:endParaRPr lang="en-US" sz="1800" b="0" dirty="0">
              <a:solidFill>
                <a:srgbClr val="63666A"/>
              </a:solidFill>
            </a:endParaRPr>
          </a:p>
          <a:p>
            <a:pPr>
              <a:lnSpc>
                <a:spcPct val="100000"/>
              </a:lnSpc>
              <a:spcBef>
                <a:spcPts val="1500"/>
              </a:spcBef>
            </a:pPr>
            <a:r>
              <a:rPr lang="en-GB" sz="1800" b="0" dirty="0">
                <a:solidFill>
                  <a:srgbClr val="63666A"/>
                </a:solidFill>
              </a:rPr>
              <a:t>However, marine species will often eat tiny bits of microplastics, mistaking them for plankton.</a:t>
            </a:r>
          </a:p>
          <a:p>
            <a:pPr>
              <a:lnSpc>
                <a:spcPct val="100000"/>
              </a:lnSpc>
              <a:spcBef>
                <a:spcPts val="1500"/>
              </a:spcBef>
            </a:pPr>
            <a:r>
              <a:rPr lang="en-GB" sz="1800" b="0" dirty="0">
                <a:solidFill>
                  <a:srgbClr val="63666A"/>
                </a:solidFill>
              </a:rPr>
              <a:t>The plastic can poison them or fill their stomachs instead of proper food and they can starve to death!</a:t>
            </a:r>
          </a:p>
          <a:p>
            <a:pPr>
              <a:lnSpc>
                <a:spcPct val="100000"/>
              </a:lnSpc>
              <a:spcBef>
                <a:spcPts val="1500"/>
              </a:spcBef>
            </a:pPr>
            <a:r>
              <a:rPr lang="en-GB" sz="1800" b="0" dirty="0">
                <a:solidFill>
                  <a:srgbClr val="63666A"/>
                </a:solidFill>
              </a:rPr>
              <a:t>What effects could this have on the food web?</a:t>
            </a:r>
          </a:p>
          <a:p>
            <a:pPr>
              <a:lnSpc>
                <a:spcPct val="100000"/>
              </a:lnSpc>
              <a:spcBef>
                <a:spcPts val="1500"/>
              </a:spcBef>
            </a:pPr>
            <a:endParaRPr lang="en-GB" sz="1800" b="0" dirty="0">
              <a:solidFill>
                <a:srgbClr val="63666A"/>
              </a:solidFill>
            </a:endParaRPr>
          </a:p>
          <a:p>
            <a:pPr>
              <a:lnSpc>
                <a:spcPct val="100000"/>
              </a:lnSpc>
              <a:spcBef>
                <a:spcPts val="1500"/>
              </a:spcBef>
            </a:pPr>
            <a:endParaRPr lang="en-US" sz="1900" b="0" dirty="0">
              <a:solidFill>
                <a:srgbClr val="63666A"/>
              </a:solidFill>
            </a:endParaRPr>
          </a:p>
        </p:txBody>
      </p:sp>
      <p:sp>
        <p:nvSpPr>
          <p:cNvPr id="25" name="TextBox 24">
            <a:extLst>
              <a:ext uri="{FF2B5EF4-FFF2-40B4-BE49-F238E27FC236}">
                <a16:creationId xmlns:a16="http://schemas.microsoft.com/office/drawing/2014/main" id="{BAB82B06-BC61-4280-BF63-ADE889809115}"/>
              </a:ext>
            </a:extLst>
          </p:cNvPr>
          <p:cNvSpPr txBox="1"/>
          <p:nvPr/>
        </p:nvSpPr>
        <p:spPr>
          <a:xfrm>
            <a:off x="46405" y="656341"/>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Plastic Food Web</a:t>
            </a:r>
          </a:p>
        </p:txBody>
      </p:sp>
      <p:grpSp>
        <p:nvGrpSpPr>
          <p:cNvPr id="27" name="Group 26">
            <a:extLst>
              <a:ext uri="{FF2B5EF4-FFF2-40B4-BE49-F238E27FC236}">
                <a16:creationId xmlns:a16="http://schemas.microsoft.com/office/drawing/2014/main" id="{CB509931-CEE3-45F1-917C-381063193322}"/>
              </a:ext>
            </a:extLst>
          </p:cNvPr>
          <p:cNvGrpSpPr/>
          <p:nvPr/>
        </p:nvGrpSpPr>
        <p:grpSpPr>
          <a:xfrm>
            <a:off x="6258932" y="1383399"/>
            <a:ext cx="1162926" cy="939190"/>
            <a:chOff x="6211244" y="1382642"/>
            <a:chExt cx="1162926" cy="939190"/>
          </a:xfrm>
        </p:grpSpPr>
        <p:sp>
          <p:nvSpPr>
            <p:cNvPr id="42" name="TextBox 41">
              <a:extLst>
                <a:ext uri="{FF2B5EF4-FFF2-40B4-BE49-F238E27FC236}">
                  <a16:creationId xmlns:a16="http://schemas.microsoft.com/office/drawing/2014/main" id="{43D3ADC4-41F4-744D-B640-6F917BF31BF4}"/>
                </a:ext>
              </a:extLst>
            </p:cNvPr>
            <p:cNvSpPr txBox="1"/>
            <p:nvPr/>
          </p:nvSpPr>
          <p:spPr>
            <a:xfrm>
              <a:off x="6211244" y="2060222"/>
              <a:ext cx="1148260"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Plankton</a:t>
              </a:r>
            </a:p>
          </p:txBody>
        </p:sp>
        <p:pic>
          <p:nvPicPr>
            <p:cNvPr id="13" name="Picture 12" descr="A picture containing invertebrate, arthropod, branchiopod crustacean, cloth&#10;&#10;Description automatically generated">
              <a:extLst>
                <a:ext uri="{FF2B5EF4-FFF2-40B4-BE49-F238E27FC236}">
                  <a16:creationId xmlns:a16="http://schemas.microsoft.com/office/drawing/2014/main" id="{9965DF90-FAAA-BB49-81B8-2B0653CD6C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530"/>
            <a:stretch/>
          </p:blipFill>
          <p:spPr>
            <a:xfrm>
              <a:off x="6211244" y="1382642"/>
              <a:ext cx="1162926" cy="631967"/>
            </a:xfrm>
            <a:prstGeom prst="rect">
              <a:avLst/>
            </a:prstGeom>
          </p:spPr>
        </p:pic>
      </p:grpSp>
      <p:grpSp>
        <p:nvGrpSpPr>
          <p:cNvPr id="8" name="Group 7">
            <a:extLst>
              <a:ext uri="{FF2B5EF4-FFF2-40B4-BE49-F238E27FC236}">
                <a16:creationId xmlns:a16="http://schemas.microsoft.com/office/drawing/2014/main" id="{0E22C5B3-93C0-42C8-B618-01A339175CDD}"/>
              </a:ext>
            </a:extLst>
          </p:cNvPr>
          <p:cNvGrpSpPr/>
          <p:nvPr/>
        </p:nvGrpSpPr>
        <p:grpSpPr>
          <a:xfrm>
            <a:off x="7795379" y="3267276"/>
            <a:ext cx="3604062" cy="2194044"/>
            <a:chOff x="7795379" y="3267276"/>
            <a:chExt cx="3604062" cy="2194044"/>
          </a:xfrm>
        </p:grpSpPr>
        <p:grpSp>
          <p:nvGrpSpPr>
            <p:cNvPr id="28" name="Group 27">
              <a:extLst>
                <a:ext uri="{FF2B5EF4-FFF2-40B4-BE49-F238E27FC236}">
                  <a16:creationId xmlns:a16="http://schemas.microsoft.com/office/drawing/2014/main" id="{D294866C-A8C9-46DF-BE6C-F3D27192DB63}"/>
                </a:ext>
              </a:extLst>
            </p:cNvPr>
            <p:cNvGrpSpPr/>
            <p:nvPr/>
          </p:nvGrpSpPr>
          <p:grpSpPr>
            <a:xfrm>
              <a:off x="9665620" y="3694255"/>
              <a:ext cx="1733821" cy="1706113"/>
              <a:chOff x="9617932" y="3693498"/>
              <a:chExt cx="1733821" cy="1706113"/>
            </a:xfrm>
          </p:grpSpPr>
          <p:pic>
            <p:nvPicPr>
              <p:cNvPr id="52" name="Picture 51" descr="A group of people posing for a photo on a beach&#10;&#10;Description automatically generated with medium confidence">
                <a:extLst>
                  <a:ext uri="{FF2B5EF4-FFF2-40B4-BE49-F238E27FC236}">
                    <a16:creationId xmlns:a16="http://schemas.microsoft.com/office/drawing/2014/main" id="{C127E33A-5597-4DD0-8EB4-CAEE3B8A79F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617932" y="3693498"/>
                <a:ext cx="1733821" cy="1383552"/>
              </a:xfrm>
              <a:prstGeom prst="rect">
                <a:avLst/>
              </a:prstGeom>
            </p:spPr>
          </p:pic>
          <p:sp>
            <p:nvSpPr>
              <p:cNvPr id="53" name="TextBox 52">
                <a:extLst>
                  <a:ext uri="{FF2B5EF4-FFF2-40B4-BE49-F238E27FC236}">
                    <a16:creationId xmlns:a16="http://schemas.microsoft.com/office/drawing/2014/main" id="{81F945E3-8BD1-48F6-938F-DF71DE758EBB}"/>
                  </a:ext>
                </a:extLst>
              </p:cNvPr>
              <p:cNvSpPr txBox="1"/>
              <p:nvPr/>
            </p:nvSpPr>
            <p:spPr>
              <a:xfrm>
                <a:off x="9910712" y="5138001"/>
                <a:ext cx="1148260"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Humans</a:t>
                </a:r>
              </a:p>
            </p:txBody>
          </p:sp>
        </p:grpSp>
        <p:cxnSp>
          <p:nvCxnSpPr>
            <p:cNvPr id="54" name="Straight Arrow Connector 53">
              <a:extLst>
                <a:ext uri="{FF2B5EF4-FFF2-40B4-BE49-F238E27FC236}">
                  <a16:creationId xmlns:a16="http://schemas.microsoft.com/office/drawing/2014/main" id="{0B46E320-6E94-4391-A705-C194DEF05EF5}"/>
                </a:ext>
              </a:extLst>
            </p:cNvPr>
            <p:cNvCxnSpPr>
              <a:cxnSpLocks/>
            </p:cNvCxnSpPr>
            <p:nvPr/>
          </p:nvCxnSpPr>
          <p:spPr>
            <a:xfrm>
              <a:off x="7795379" y="3897858"/>
              <a:ext cx="1729964" cy="334593"/>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608FA83E-BD3E-40AA-9308-4EC98CA50FCE}"/>
                </a:ext>
              </a:extLst>
            </p:cNvPr>
            <p:cNvCxnSpPr>
              <a:cxnSpLocks/>
            </p:cNvCxnSpPr>
            <p:nvPr/>
          </p:nvCxnSpPr>
          <p:spPr>
            <a:xfrm flipV="1">
              <a:off x="9076782" y="5077807"/>
              <a:ext cx="448561" cy="383513"/>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ADC01BFF-0363-4858-BD1F-BF1D65B5F5EA}"/>
                </a:ext>
              </a:extLst>
            </p:cNvPr>
            <p:cNvCxnSpPr>
              <a:cxnSpLocks/>
            </p:cNvCxnSpPr>
            <p:nvPr/>
          </p:nvCxnSpPr>
          <p:spPr>
            <a:xfrm>
              <a:off x="9602215" y="3267276"/>
              <a:ext cx="802074" cy="285457"/>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7DEB41A6-FEC8-4DBA-B1BB-26FB9E14F769}"/>
              </a:ext>
            </a:extLst>
          </p:cNvPr>
          <p:cNvGrpSpPr/>
          <p:nvPr/>
        </p:nvGrpSpPr>
        <p:grpSpPr>
          <a:xfrm>
            <a:off x="6922566" y="2325684"/>
            <a:ext cx="2746336" cy="1522652"/>
            <a:chOff x="6922566" y="2325684"/>
            <a:chExt cx="2746336" cy="1522652"/>
          </a:xfrm>
        </p:grpSpPr>
        <p:grpSp>
          <p:nvGrpSpPr>
            <p:cNvPr id="2" name="Group 1">
              <a:extLst>
                <a:ext uri="{FF2B5EF4-FFF2-40B4-BE49-F238E27FC236}">
                  <a16:creationId xmlns:a16="http://schemas.microsoft.com/office/drawing/2014/main" id="{2ED73769-BE2E-41DE-986E-DCD7008AB26B}"/>
                </a:ext>
              </a:extLst>
            </p:cNvPr>
            <p:cNvGrpSpPr/>
            <p:nvPr/>
          </p:nvGrpSpPr>
          <p:grpSpPr>
            <a:xfrm>
              <a:off x="7795379" y="2754701"/>
              <a:ext cx="1873523" cy="1093635"/>
              <a:chOff x="7335487" y="2532437"/>
              <a:chExt cx="1873523" cy="1093635"/>
            </a:xfrm>
          </p:grpSpPr>
          <p:pic>
            <p:nvPicPr>
              <p:cNvPr id="14" name="Picture 13">
                <a:extLst>
                  <a:ext uri="{FF2B5EF4-FFF2-40B4-BE49-F238E27FC236}">
                    <a16:creationId xmlns:a16="http://schemas.microsoft.com/office/drawing/2014/main" id="{C1626FEE-61A6-4A29-B9FD-5B2D3B72DF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35487" y="2532437"/>
                <a:ext cx="1873523" cy="1093635"/>
              </a:xfrm>
              <a:prstGeom prst="rect">
                <a:avLst/>
              </a:prstGeom>
            </p:spPr>
          </p:pic>
          <p:sp>
            <p:nvSpPr>
              <p:cNvPr id="45" name="TextBox 44">
                <a:extLst>
                  <a:ext uri="{FF2B5EF4-FFF2-40B4-BE49-F238E27FC236}">
                    <a16:creationId xmlns:a16="http://schemas.microsoft.com/office/drawing/2014/main" id="{1A82A0A5-95C7-43F4-BA4E-3AC19EA52000}"/>
                  </a:ext>
                </a:extLst>
              </p:cNvPr>
              <p:cNvSpPr txBox="1"/>
              <p:nvPr/>
            </p:nvSpPr>
            <p:spPr>
              <a:xfrm>
                <a:off x="7630486" y="3348178"/>
                <a:ext cx="1148260"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Shrimp</a:t>
                </a:r>
              </a:p>
            </p:txBody>
          </p:sp>
        </p:grpSp>
        <p:cxnSp>
          <p:nvCxnSpPr>
            <p:cNvPr id="63" name="Straight Arrow Connector 62">
              <a:extLst>
                <a:ext uri="{FF2B5EF4-FFF2-40B4-BE49-F238E27FC236}">
                  <a16:creationId xmlns:a16="http://schemas.microsoft.com/office/drawing/2014/main" id="{257B06EE-E59E-394E-B5C9-192E86CFBB2C}"/>
                </a:ext>
              </a:extLst>
            </p:cNvPr>
            <p:cNvCxnSpPr>
              <a:cxnSpLocks/>
            </p:cNvCxnSpPr>
            <p:nvPr/>
          </p:nvCxnSpPr>
          <p:spPr>
            <a:xfrm>
              <a:off x="6922566" y="2325684"/>
              <a:ext cx="749951" cy="486856"/>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385D631F-EAF9-4C97-B06A-290D2FFFA76E}"/>
              </a:ext>
            </a:extLst>
          </p:cNvPr>
          <p:cNvGrpSpPr/>
          <p:nvPr/>
        </p:nvGrpSpPr>
        <p:grpSpPr>
          <a:xfrm>
            <a:off x="5417788" y="2373275"/>
            <a:ext cx="2511282" cy="1920200"/>
            <a:chOff x="5417788" y="2373275"/>
            <a:chExt cx="2511282" cy="1920200"/>
          </a:xfrm>
        </p:grpSpPr>
        <p:cxnSp>
          <p:nvCxnSpPr>
            <p:cNvPr id="46" name="Straight Arrow Connector 45">
              <a:extLst>
                <a:ext uri="{FF2B5EF4-FFF2-40B4-BE49-F238E27FC236}">
                  <a16:creationId xmlns:a16="http://schemas.microsoft.com/office/drawing/2014/main" id="{E96BD24B-29A4-4D05-86FD-0C0AED978773}"/>
                </a:ext>
              </a:extLst>
            </p:cNvPr>
            <p:cNvCxnSpPr>
              <a:cxnSpLocks/>
            </p:cNvCxnSpPr>
            <p:nvPr/>
          </p:nvCxnSpPr>
          <p:spPr>
            <a:xfrm>
              <a:off x="6675360" y="2373275"/>
              <a:ext cx="0" cy="928243"/>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E82A5532-1D4A-441B-946C-F03DA46707CE}"/>
                </a:ext>
              </a:extLst>
            </p:cNvPr>
            <p:cNvGrpSpPr/>
            <p:nvPr/>
          </p:nvGrpSpPr>
          <p:grpSpPr>
            <a:xfrm>
              <a:off x="5417788" y="3466301"/>
              <a:ext cx="2377591" cy="827174"/>
              <a:chOff x="6521488" y="3908854"/>
              <a:chExt cx="2377591" cy="827174"/>
            </a:xfrm>
          </p:grpSpPr>
          <p:pic>
            <p:nvPicPr>
              <p:cNvPr id="11" name="Picture 10">
                <a:extLst>
                  <a:ext uri="{FF2B5EF4-FFF2-40B4-BE49-F238E27FC236}">
                    <a16:creationId xmlns:a16="http://schemas.microsoft.com/office/drawing/2014/main" id="{FBEC6DA4-D71F-46CB-BD8F-3736837AB02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21488" y="3908854"/>
                <a:ext cx="2168826" cy="645681"/>
              </a:xfrm>
              <a:prstGeom prst="rect">
                <a:avLst/>
              </a:prstGeom>
            </p:spPr>
          </p:pic>
          <p:sp>
            <p:nvSpPr>
              <p:cNvPr id="48" name="TextBox 47">
                <a:extLst>
                  <a:ext uri="{FF2B5EF4-FFF2-40B4-BE49-F238E27FC236}">
                    <a16:creationId xmlns:a16="http://schemas.microsoft.com/office/drawing/2014/main" id="{473F4F8B-8067-4A69-8066-23535D60524C}"/>
                  </a:ext>
                </a:extLst>
              </p:cNvPr>
              <p:cNvSpPr txBox="1"/>
              <p:nvPr/>
            </p:nvSpPr>
            <p:spPr>
              <a:xfrm>
                <a:off x="7750819" y="4474418"/>
                <a:ext cx="1148260"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Mackerel</a:t>
                </a:r>
              </a:p>
            </p:txBody>
          </p:sp>
        </p:grpSp>
        <p:cxnSp>
          <p:nvCxnSpPr>
            <p:cNvPr id="57" name="Straight Arrow Connector 56">
              <a:extLst>
                <a:ext uri="{FF2B5EF4-FFF2-40B4-BE49-F238E27FC236}">
                  <a16:creationId xmlns:a16="http://schemas.microsoft.com/office/drawing/2014/main" id="{FD4519C1-CC64-455C-9E81-67D96A20DB1C}"/>
                </a:ext>
              </a:extLst>
            </p:cNvPr>
            <p:cNvCxnSpPr>
              <a:cxnSpLocks/>
            </p:cNvCxnSpPr>
            <p:nvPr/>
          </p:nvCxnSpPr>
          <p:spPr>
            <a:xfrm flipH="1">
              <a:off x="7562720" y="3373675"/>
              <a:ext cx="366350" cy="304988"/>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5A2C3915-8AC3-4996-88CC-2C3854EA6FAB}"/>
              </a:ext>
            </a:extLst>
          </p:cNvPr>
          <p:cNvGrpSpPr/>
          <p:nvPr/>
        </p:nvGrpSpPr>
        <p:grpSpPr>
          <a:xfrm>
            <a:off x="7315256" y="1382021"/>
            <a:ext cx="1666910" cy="2113113"/>
            <a:chOff x="7316479" y="1377051"/>
            <a:chExt cx="1666910" cy="2113113"/>
          </a:xfrm>
        </p:grpSpPr>
        <p:grpSp>
          <p:nvGrpSpPr>
            <p:cNvPr id="6" name="Group 5">
              <a:extLst>
                <a:ext uri="{FF2B5EF4-FFF2-40B4-BE49-F238E27FC236}">
                  <a16:creationId xmlns:a16="http://schemas.microsoft.com/office/drawing/2014/main" id="{A2980415-4B05-40F5-87CF-C5B7B6CD5540}"/>
                </a:ext>
              </a:extLst>
            </p:cNvPr>
            <p:cNvGrpSpPr/>
            <p:nvPr/>
          </p:nvGrpSpPr>
          <p:grpSpPr>
            <a:xfrm>
              <a:off x="7835129" y="1377051"/>
              <a:ext cx="1148260" cy="1126272"/>
              <a:chOff x="7835129" y="1377051"/>
              <a:chExt cx="1148260" cy="1126272"/>
            </a:xfrm>
          </p:grpSpPr>
          <p:pic>
            <p:nvPicPr>
              <p:cNvPr id="5" name="Picture 4">
                <a:extLst>
                  <a:ext uri="{FF2B5EF4-FFF2-40B4-BE49-F238E27FC236}">
                    <a16:creationId xmlns:a16="http://schemas.microsoft.com/office/drawing/2014/main" id="{2780A5C7-8CBE-410F-A7AB-F9AB050EDAB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35129" y="1377051"/>
                <a:ext cx="1148260" cy="786134"/>
              </a:xfrm>
              <a:prstGeom prst="rect">
                <a:avLst/>
              </a:prstGeom>
            </p:spPr>
          </p:pic>
          <p:sp>
            <p:nvSpPr>
              <p:cNvPr id="34" name="TextBox 33">
                <a:extLst>
                  <a:ext uri="{FF2B5EF4-FFF2-40B4-BE49-F238E27FC236}">
                    <a16:creationId xmlns:a16="http://schemas.microsoft.com/office/drawing/2014/main" id="{0B00FB0B-BCE2-45A6-88FF-656DD771A906}"/>
                  </a:ext>
                </a:extLst>
              </p:cNvPr>
              <p:cNvSpPr txBox="1"/>
              <p:nvPr/>
            </p:nvSpPr>
            <p:spPr>
              <a:xfrm>
                <a:off x="7835129" y="2241713"/>
                <a:ext cx="1148260"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Microplastics</a:t>
                </a:r>
              </a:p>
            </p:txBody>
          </p:sp>
        </p:grpSp>
        <p:cxnSp>
          <p:nvCxnSpPr>
            <p:cNvPr id="81" name="Straight Arrow Connector 80">
              <a:extLst>
                <a:ext uri="{FF2B5EF4-FFF2-40B4-BE49-F238E27FC236}">
                  <a16:creationId xmlns:a16="http://schemas.microsoft.com/office/drawing/2014/main" id="{33643FB5-2C39-2246-AF9C-14E4374FABE1}"/>
                </a:ext>
              </a:extLst>
            </p:cNvPr>
            <p:cNvCxnSpPr>
              <a:cxnSpLocks/>
            </p:cNvCxnSpPr>
            <p:nvPr/>
          </p:nvCxnSpPr>
          <p:spPr>
            <a:xfrm>
              <a:off x="8623021" y="2535838"/>
              <a:ext cx="0" cy="405013"/>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53713FF9-89CA-4408-AFC4-3D58B89818BC}"/>
                </a:ext>
              </a:extLst>
            </p:cNvPr>
            <p:cNvCxnSpPr>
              <a:cxnSpLocks/>
            </p:cNvCxnSpPr>
            <p:nvPr/>
          </p:nvCxnSpPr>
          <p:spPr>
            <a:xfrm flipH="1">
              <a:off x="7316479" y="2557942"/>
              <a:ext cx="1173887" cy="932222"/>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F7381421-AD56-4339-AE2F-2EAFDCD2B794}"/>
              </a:ext>
            </a:extLst>
          </p:cNvPr>
          <p:cNvGrpSpPr/>
          <p:nvPr/>
        </p:nvGrpSpPr>
        <p:grpSpPr>
          <a:xfrm>
            <a:off x="5474574" y="4386031"/>
            <a:ext cx="3633310" cy="1880648"/>
            <a:chOff x="5474574" y="4386031"/>
            <a:chExt cx="3633310" cy="1880648"/>
          </a:xfrm>
        </p:grpSpPr>
        <p:grpSp>
          <p:nvGrpSpPr>
            <p:cNvPr id="7" name="Group 6">
              <a:extLst>
                <a:ext uri="{FF2B5EF4-FFF2-40B4-BE49-F238E27FC236}">
                  <a16:creationId xmlns:a16="http://schemas.microsoft.com/office/drawing/2014/main" id="{41B7710E-90C2-4353-B3AA-C805D0572073}"/>
                </a:ext>
              </a:extLst>
            </p:cNvPr>
            <p:cNvGrpSpPr/>
            <p:nvPr/>
          </p:nvGrpSpPr>
          <p:grpSpPr>
            <a:xfrm>
              <a:off x="5474574" y="4655961"/>
              <a:ext cx="3633310" cy="1610718"/>
              <a:chOff x="5474574" y="4655961"/>
              <a:chExt cx="3633310" cy="1610718"/>
            </a:xfrm>
          </p:grpSpPr>
          <p:pic>
            <p:nvPicPr>
              <p:cNvPr id="9" name="Picture 8">
                <a:extLst>
                  <a:ext uri="{FF2B5EF4-FFF2-40B4-BE49-F238E27FC236}">
                    <a16:creationId xmlns:a16="http://schemas.microsoft.com/office/drawing/2014/main" id="{87D26C8E-6E2D-44EA-8A81-E983E957030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474574" y="4655961"/>
                <a:ext cx="3633310" cy="1610718"/>
              </a:xfrm>
              <a:prstGeom prst="rect">
                <a:avLst/>
              </a:prstGeom>
            </p:spPr>
          </p:pic>
          <p:sp>
            <p:nvSpPr>
              <p:cNvPr id="55" name="TextBox 54">
                <a:extLst>
                  <a:ext uri="{FF2B5EF4-FFF2-40B4-BE49-F238E27FC236}">
                    <a16:creationId xmlns:a16="http://schemas.microsoft.com/office/drawing/2014/main" id="{D87036A3-6D12-4A7A-BFEE-8A3AC720ED93}"/>
                  </a:ext>
                </a:extLst>
              </p:cNvPr>
              <p:cNvSpPr txBox="1"/>
              <p:nvPr/>
            </p:nvSpPr>
            <p:spPr>
              <a:xfrm>
                <a:off x="7568373" y="5921007"/>
                <a:ext cx="1148260"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Tuna</a:t>
                </a:r>
              </a:p>
            </p:txBody>
          </p:sp>
        </p:grpSp>
        <p:cxnSp>
          <p:nvCxnSpPr>
            <p:cNvPr id="51" name="Straight Arrow Connector 50">
              <a:extLst>
                <a:ext uri="{FF2B5EF4-FFF2-40B4-BE49-F238E27FC236}">
                  <a16:creationId xmlns:a16="http://schemas.microsoft.com/office/drawing/2014/main" id="{90E35101-0B94-4C9C-8829-CBF1DE2433D7}"/>
                </a:ext>
              </a:extLst>
            </p:cNvPr>
            <p:cNvCxnSpPr>
              <a:cxnSpLocks/>
            </p:cNvCxnSpPr>
            <p:nvPr/>
          </p:nvCxnSpPr>
          <p:spPr>
            <a:xfrm>
              <a:off x="7275927" y="4386031"/>
              <a:ext cx="0" cy="524183"/>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grpSp>
      <p:sp>
        <p:nvSpPr>
          <p:cNvPr id="36" name="Oval 35">
            <a:extLst>
              <a:ext uri="{FF2B5EF4-FFF2-40B4-BE49-F238E27FC236}">
                <a16:creationId xmlns:a16="http://schemas.microsoft.com/office/drawing/2014/main" id="{77E6ABC3-B5E3-F34D-A318-BCCC6F9204BB}"/>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131120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BFA6BD6-6AE0-4E47-9B8D-5DD63BC7166F}"/>
              </a:ext>
            </a:extLst>
          </p:cNvPr>
          <p:cNvSpPr txBox="1">
            <a:spLocks/>
          </p:cNvSpPr>
          <p:nvPr/>
        </p:nvSpPr>
        <p:spPr>
          <a:xfrm>
            <a:off x="6680244" y="1964611"/>
            <a:ext cx="4391780" cy="44640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dirty="0">
                <a:solidFill>
                  <a:srgbClr val="63666A"/>
                </a:solidFill>
                <a:latin typeface="Arial" panose="020B0604020202020204" pitchFamily="34" charset="0"/>
                <a:cs typeface="Arial" panose="020B0604020202020204" pitchFamily="34" charset="0"/>
              </a:rPr>
              <a:t>What will happen to the environment if we continue to use so much single-use plastic packaging?</a:t>
            </a:r>
          </a:p>
          <a:p>
            <a:pPr marL="0" indent="0">
              <a:lnSpc>
                <a:spcPct val="100000"/>
              </a:lnSpc>
              <a:spcBef>
                <a:spcPts val="1500"/>
              </a:spcBef>
              <a:buNone/>
            </a:pPr>
            <a:r>
              <a:rPr lang="en-GB" sz="1800" dirty="0">
                <a:solidFill>
                  <a:srgbClr val="63666A"/>
                </a:solidFill>
                <a:latin typeface="Arial" panose="020B0604020202020204" pitchFamily="34" charset="0"/>
                <a:cs typeface="Arial" panose="020B0604020202020204" pitchFamily="34" charset="0"/>
              </a:rPr>
              <a:t>Each year it is estimated that </a:t>
            </a:r>
            <a:r>
              <a:rPr lang="en-GB" sz="1800" b="1" dirty="0">
                <a:solidFill>
                  <a:srgbClr val="63666A"/>
                </a:solidFill>
                <a:latin typeface="Arial" panose="020B0604020202020204" pitchFamily="34" charset="0"/>
                <a:cs typeface="Arial" panose="020B0604020202020204" pitchFamily="34" charset="0"/>
              </a:rPr>
              <a:t>14 million tonnes</a:t>
            </a:r>
            <a:r>
              <a:rPr lang="en-GB" sz="1800" dirty="0">
                <a:solidFill>
                  <a:srgbClr val="63666A"/>
                </a:solidFill>
                <a:latin typeface="Arial" panose="020B0604020202020204" pitchFamily="34" charset="0"/>
                <a:cs typeface="Arial" panose="020B0604020202020204" pitchFamily="34" charset="0"/>
              </a:rPr>
              <a:t> of rubbish ends up in our oceans and approximately 80%</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of that is plastic.</a:t>
            </a:r>
          </a:p>
          <a:p>
            <a:pPr marL="0" indent="0">
              <a:lnSpc>
                <a:spcPct val="100000"/>
              </a:lnSpc>
              <a:spcBef>
                <a:spcPts val="1500"/>
              </a:spcBef>
              <a:buNone/>
            </a:pPr>
            <a:r>
              <a:rPr lang="en-GB" sz="1800" dirty="0">
                <a:solidFill>
                  <a:srgbClr val="63666A"/>
                </a:solidFill>
                <a:latin typeface="Arial" panose="020B0604020202020204" pitchFamily="34" charset="0"/>
                <a:cs typeface="Arial" panose="020B0604020202020204" pitchFamily="34" charset="0"/>
              </a:rPr>
              <a:t>Our behaviour and ‘throw-away’ culture is polluting the environment. We therefore have to change our behaviour. Not only to avoid using single-use plastic, but also disposing of our rubbish carefully.</a:t>
            </a:r>
          </a:p>
        </p:txBody>
      </p:sp>
      <p:pic>
        <p:nvPicPr>
          <p:cNvPr id="3" name="Picture 2" descr="A pile of trash on a beach&#10;&#10;Description automatically generated with low confidence">
            <a:extLst>
              <a:ext uri="{FF2B5EF4-FFF2-40B4-BE49-F238E27FC236}">
                <a16:creationId xmlns:a16="http://schemas.microsoft.com/office/drawing/2014/main" id="{6C76AB6B-6CF6-3F4C-BACE-8A388C0A09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0150" y="1773238"/>
            <a:ext cx="4932363" cy="4140200"/>
          </a:xfrm>
          <a:prstGeom prst="rect">
            <a:avLst/>
          </a:prstGeom>
        </p:spPr>
      </p:pic>
      <p:sp>
        <p:nvSpPr>
          <p:cNvPr id="4" name="TextBox 3">
            <a:extLst>
              <a:ext uri="{FF2B5EF4-FFF2-40B4-BE49-F238E27FC236}">
                <a16:creationId xmlns:a16="http://schemas.microsoft.com/office/drawing/2014/main" id="{ADF843D1-58D9-477D-832F-DE68579679A0}"/>
              </a:ext>
            </a:extLst>
          </p:cNvPr>
          <p:cNvSpPr txBox="1"/>
          <p:nvPr/>
        </p:nvSpPr>
        <p:spPr>
          <a:xfrm>
            <a:off x="0" y="882006"/>
            <a:ext cx="12192000" cy="553998"/>
          </a:xfrm>
          <a:prstGeom prst="rect">
            <a:avLst/>
          </a:prstGeom>
          <a:noFill/>
        </p:spPr>
        <p:txBody>
          <a:bodyPr wrap="square" rtlCol="0">
            <a:spAutoFit/>
          </a:bodyPr>
          <a:lstStyle/>
          <a:p>
            <a:pPr algn="ctr">
              <a:spcBef>
                <a:spcPts val="1000"/>
              </a:spcBef>
            </a:pPr>
            <a:r>
              <a:rPr lang="en-GB" sz="3000" b="1" dirty="0">
                <a:solidFill>
                  <a:srgbClr val="996017"/>
                </a:solidFill>
                <a:latin typeface="Arial" panose="020B0604020202020204" pitchFamily="34" charset="0"/>
                <a:cs typeface="Arial" panose="020B0604020202020204" pitchFamily="34" charset="0"/>
              </a:rPr>
              <a:t>The impact of single-use plastics on our environment</a:t>
            </a:r>
            <a:endParaRPr lang="en-US" sz="3000" b="1" dirty="0">
              <a:solidFill>
                <a:srgbClr val="996017"/>
              </a:solidFill>
              <a:latin typeface="Arial" panose="020B0604020202020204" pitchFamily="34" charset="0"/>
              <a:cs typeface="Arial" panose="020B0604020202020204" pitchFamily="34" charset="0"/>
            </a:endParaRPr>
          </a:p>
        </p:txBody>
      </p:sp>
      <p:sp>
        <p:nvSpPr>
          <p:cNvPr id="6" name="Oval 5">
            <a:extLst>
              <a:ext uri="{FF2B5EF4-FFF2-40B4-BE49-F238E27FC236}">
                <a16:creationId xmlns:a16="http://schemas.microsoft.com/office/drawing/2014/main" id="{A564377C-2D16-7942-9FEF-01BCD1D75B98}"/>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366140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BFA6BD6-6AE0-4E47-9B8D-5DD63BC7166F}"/>
              </a:ext>
            </a:extLst>
          </p:cNvPr>
          <p:cNvSpPr txBox="1">
            <a:spLocks/>
          </p:cNvSpPr>
          <p:nvPr/>
        </p:nvSpPr>
        <p:spPr>
          <a:xfrm>
            <a:off x="6727797" y="1945129"/>
            <a:ext cx="4684964" cy="40294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dirty="0">
                <a:solidFill>
                  <a:srgbClr val="63666A"/>
                </a:solidFill>
                <a:latin typeface="Arial" panose="020B0604020202020204" pitchFamily="34" charset="0"/>
                <a:cs typeface="Arial" panose="020B0604020202020204" pitchFamily="34" charset="0"/>
              </a:rPr>
              <a:t>What are the dangers of plastic waste to our environment? As a class, see how many you can think of.</a:t>
            </a:r>
          </a:p>
          <a:p>
            <a:pPr marL="0" indent="0">
              <a:lnSpc>
                <a:spcPct val="100000"/>
              </a:lnSpc>
              <a:spcBef>
                <a:spcPts val="1500"/>
              </a:spcBef>
              <a:buNone/>
            </a:pPr>
            <a:r>
              <a:rPr lang="en-GB" sz="2000" b="1" dirty="0">
                <a:solidFill>
                  <a:srgbClr val="63666A"/>
                </a:solidFill>
                <a:latin typeface="Arial" panose="020B0604020202020204" pitchFamily="34" charset="0"/>
                <a:cs typeface="Arial" panose="020B0604020202020204" pitchFamily="34" charset="0"/>
              </a:rPr>
              <a:t>Examples include:</a:t>
            </a:r>
          </a:p>
          <a:p>
            <a:pPr>
              <a:lnSpc>
                <a:spcPct val="100000"/>
              </a:lnSpc>
              <a:spcBef>
                <a:spcPts val="1500"/>
              </a:spcBef>
              <a:buClr>
                <a:srgbClr val="996017"/>
              </a:buClr>
            </a:pPr>
            <a:r>
              <a:rPr lang="en-GB" sz="2000" dirty="0">
                <a:solidFill>
                  <a:srgbClr val="63666A"/>
                </a:solidFill>
                <a:latin typeface="Arial" panose="020B0604020202020204" pitchFamily="34" charset="0"/>
                <a:cs typeface="Arial" panose="020B0604020202020204" pitchFamily="34" charset="0"/>
              </a:rPr>
              <a:t>Animals can get strangled.</a:t>
            </a:r>
          </a:p>
          <a:p>
            <a:pPr>
              <a:lnSpc>
                <a:spcPct val="100000"/>
              </a:lnSpc>
              <a:spcBef>
                <a:spcPts val="1500"/>
              </a:spcBef>
              <a:buClr>
                <a:srgbClr val="996017"/>
              </a:buClr>
            </a:pPr>
            <a:r>
              <a:rPr lang="en-GB" sz="2000" dirty="0">
                <a:solidFill>
                  <a:srgbClr val="63666A"/>
                </a:solidFill>
                <a:latin typeface="Arial" panose="020B0604020202020204" pitchFamily="34" charset="0"/>
                <a:cs typeface="Arial" panose="020B0604020202020204" pitchFamily="34" charset="0"/>
              </a:rPr>
              <a:t>Animals can eat it and suffocate.</a:t>
            </a:r>
          </a:p>
          <a:p>
            <a:pPr>
              <a:lnSpc>
                <a:spcPct val="100000"/>
              </a:lnSpc>
              <a:spcBef>
                <a:spcPts val="1500"/>
              </a:spcBef>
              <a:buClr>
                <a:srgbClr val="996017"/>
              </a:buClr>
            </a:pPr>
            <a:r>
              <a:rPr lang="en-GB" sz="2000" dirty="0">
                <a:solidFill>
                  <a:srgbClr val="63666A"/>
                </a:solidFill>
                <a:latin typeface="Arial" panose="020B0604020202020204" pitchFamily="34" charset="0"/>
                <a:cs typeface="Arial" panose="020B0604020202020204" pitchFamily="34" charset="0"/>
              </a:rPr>
              <a:t>It potentially releases toxins into</a:t>
            </a:r>
            <a:br>
              <a:rPr lang="en-GB" sz="2000" dirty="0">
                <a:solidFill>
                  <a:srgbClr val="63666A"/>
                </a:solidFill>
                <a:latin typeface="Arial" panose="020B0604020202020204" pitchFamily="34" charset="0"/>
                <a:cs typeface="Arial" panose="020B0604020202020204" pitchFamily="34" charset="0"/>
              </a:rPr>
            </a:br>
            <a:r>
              <a:rPr lang="en-GB" sz="2000" dirty="0">
                <a:solidFill>
                  <a:srgbClr val="63666A"/>
                </a:solidFill>
                <a:latin typeface="Arial" panose="020B0604020202020204" pitchFamily="34" charset="0"/>
                <a:cs typeface="Arial" panose="020B0604020202020204" pitchFamily="34" charset="0"/>
              </a:rPr>
              <a:t>the environment posing a risk to</a:t>
            </a:r>
            <a:br>
              <a:rPr lang="en-GB" sz="2000" dirty="0">
                <a:solidFill>
                  <a:srgbClr val="63666A"/>
                </a:solidFill>
                <a:latin typeface="Arial" panose="020B0604020202020204" pitchFamily="34" charset="0"/>
                <a:cs typeface="Arial" panose="020B0604020202020204" pitchFamily="34" charset="0"/>
              </a:rPr>
            </a:br>
            <a:r>
              <a:rPr lang="en-GB" sz="2000" dirty="0">
                <a:solidFill>
                  <a:srgbClr val="63666A"/>
                </a:solidFill>
                <a:latin typeface="Arial" panose="020B0604020202020204" pitchFamily="34" charset="0"/>
                <a:cs typeface="Arial" panose="020B0604020202020204" pitchFamily="34" charset="0"/>
              </a:rPr>
              <a:t>all living things. </a:t>
            </a:r>
          </a:p>
        </p:txBody>
      </p:sp>
      <p:sp>
        <p:nvSpPr>
          <p:cNvPr id="6" name="TextBox 5">
            <a:extLst>
              <a:ext uri="{FF2B5EF4-FFF2-40B4-BE49-F238E27FC236}">
                <a16:creationId xmlns:a16="http://schemas.microsoft.com/office/drawing/2014/main" id="{82CD559B-27F8-4056-9115-02FF78F61EC6}"/>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Class discussion - Activity</a:t>
            </a:r>
          </a:p>
        </p:txBody>
      </p:sp>
      <p:pic>
        <p:nvPicPr>
          <p:cNvPr id="3" name="Picture 2" descr="A picture containing indoor, blue&#10;&#10;Description automatically generated">
            <a:extLst>
              <a:ext uri="{FF2B5EF4-FFF2-40B4-BE49-F238E27FC236}">
                <a16:creationId xmlns:a16="http://schemas.microsoft.com/office/drawing/2014/main" id="{39AA0CEF-C213-B943-8E09-366F27E0381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0150" y="1773238"/>
            <a:ext cx="4932363" cy="3982063"/>
          </a:xfrm>
          <a:prstGeom prst="rect">
            <a:avLst/>
          </a:prstGeom>
        </p:spPr>
      </p:pic>
      <p:sp>
        <p:nvSpPr>
          <p:cNvPr id="7" name="Oval 6">
            <a:extLst>
              <a:ext uri="{FF2B5EF4-FFF2-40B4-BE49-F238E27FC236}">
                <a16:creationId xmlns:a16="http://schemas.microsoft.com/office/drawing/2014/main" id="{8F2B4F46-8C84-3A47-AC87-F48C72E39126}"/>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400262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C271280-2FD9-524F-926E-5B0DD7A979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88828" y="1220140"/>
            <a:ext cx="2468881" cy="4417719"/>
          </a:xfrm>
          <a:prstGeom prst="rect">
            <a:avLst/>
          </a:prstGeom>
        </p:spPr>
      </p:pic>
      <p:sp>
        <p:nvSpPr>
          <p:cNvPr id="2" name="TextBox 1">
            <a:extLst>
              <a:ext uri="{FF2B5EF4-FFF2-40B4-BE49-F238E27FC236}">
                <a16:creationId xmlns:a16="http://schemas.microsoft.com/office/drawing/2014/main" id="{035219AD-C8BE-C140-BE0C-B99A4B169E14}"/>
              </a:ext>
            </a:extLst>
          </p:cNvPr>
          <p:cNvSpPr txBox="1"/>
          <p:nvPr/>
        </p:nvSpPr>
        <p:spPr>
          <a:xfrm>
            <a:off x="0" y="775402"/>
            <a:ext cx="12192000" cy="938719"/>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Plastic in our lives</a:t>
            </a:r>
            <a:br>
              <a:rPr lang="en-US" sz="3000" b="1" dirty="0">
                <a:solidFill>
                  <a:srgbClr val="996017"/>
                </a:solidFill>
                <a:latin typeface="Arial" panose="020B0604020202020204" pitchFamily="34" charset="0"/>
                <a:cs typeface="Arial" panose="020B0604020202020204" pitchFamily="34" charset="0"/>
              </a:rPr>
            </a:br>
            <a:r>
              <a:rPr lang="en-US" sz="2500" dirty="0">
                <a:solidFill>
                  <a:srgbClr val="996017"/>
                </a:solidFill>
                <a:latin typeface="Arial" panose="020B0604020202020204" pitchFamily="34" charset="0"/>
                <a:cs typeface="Arial" panose="020B0604020202020204" pitchFamily="34" charset="0"/>
              </a:rPr>
              <a:t>Lesson aims</a:t>
            </a:r>
          </a:p>
        </p:txBody>
      </p:sp>
      <p:sp>
        <p:nvSpPr>
          <p:cNvPr id="8" name="Content Placeholder 2">
            <a:extLst>
              <a:ext uri="{FF2B5EF4-FFF2-40B4-BE49-F238E27FC236}">
                <a16:creationId xmlns:a16="http://schemas.microsoft.com/office/drawing/2014/main" id="{F4BE1F32-9994-E84E-9894-2B65A8B61C82}"/>
              </a:ext>
            </a:extLst>
          </p:cNvPr>
          <p:cNvSpPr txBox="1">
            <a:spLocks/>
          </p:cNvSpPr>
          <p:nvPr/>
        </p:nvSpPr>
        <p:spPr>
          <a:xfrm>
            <a:off x="1164806" y="1778373"/>
            <a:ext cx="7540500" cy="3731066"/>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7013" indent="-227013">
              <a:lnSpc>
                <a:spcPct val="100000"/>
              </a:lnSpc>
              <a:spcBef>
                <a:spcPts val="1500"/>
              </a:spcBef>
              <a:buClr>
                <a:srgbClr val="996017"/>
              </a:buClr>
            </a:pPr>
            <a:r>
              <a:rPr lang="en-US" sz="1600" dirty="0">
                <a:solidFill>
                  <a:srgbClr val="63666A"/>
                </a:solidFill>
                <a:latin typeface="Arial" panose="020B0604020202020204" pitchFamily="34" charset="0"/>
                <a:cs typeface="Arial" panose="020B0604020202020204" pitchFamily="34" charset="0"/>
              </a:rPr>
              <a:t>To learn about plastic, including its properties and its uses. </a:t>
            </a:r>
            <a:r>
              <a:rPr lang="en-GB" sz="1600" dirty="0">
                <a:solidFill>
                  <a:srgbClr val="63666A"/>
                </a:solidFill>
                <a:latin typeface="Arial" panose="020B0604020202020204" pitchFamily="34" charset="0"/>
                <a:cs typeface="Arial" panose="020B0604020202020204" pitchFamily="34" charset="0"/>
              </a:rPr>
              <a:t>What it’s made of, different types and their uses.</a:t>
            </a:r>
            <a:endParaRPr lang="en-US" sz="1600" dirty="0">
              <a:solidFill>
                <a:srgbClr val="63666A"/>
              </a:solidFill>
              <a:latin typeface="Arial" panose="020B0604020202020204" pitchFamily="34" charset="0"/>
              <a:cs typeface="Arial" panose="020B0604020202020204" pitchFamily="34" charset="0"/>
            </a:endParaRPr>
          </a:p>
          <a:p>
            <a:pPr marL="227013" indent="-227013">
              <a:lnSpc>
                <a:spcPct val="100000"/>
              </a:lnSpc>
              <a:spcBef>
                <a:spcPts val="1500"/>
              </a:spcBef>
              <a:buClr>
                <a:srgbClr val="996017"/>
              </a:buClr>
            </a:pPr>
            <a:r>
              <a:rPr lang="en-US" sz="1600" dirty="0">
                <a:solidFill>
                  <a:srgbClr val="63666A"/>
                </a:solidFill>
                <a:latin typeface="Arial" panose="020B0604020202020204" pitchFamily="34" charset="0"/>
                <a:cs typeface="Arial" panose="020B0604020202020204" pitchFamily="34" charset="0"/>
              </a:rPr>
              <a:t>To learn about plastic pollution and the negative impact of single-use plastic on the environment. </a:t>
            </a:r>
          </a:p>
          <a:p>
            <a:pPr marL="227013" indent="-227013">
              <a:lnSpc>
                <a:spcPct val="100000"/>
              </a:lnSpc>
              <a:spcBef>
                <a:spcPts val="1500"/>
              </a:spcBef>
              <a:buClr>
                <a:srgbClr val="996017"/>
              </a:buClr>
            </a:pPr>
            <a:r>
              <a:rPr lang="en-GB" sz="1600" dirty="0">
                <a:solidFill>
                  <a:srgbClr val="63666A"/>
                </a:solidFill>
                <a:latin typeface="Arial" panose="020B0604020202020204" pitchFamily="34" charset="0"/>
                <a:cs typeface="Arial" panose="020B0604020202020204" pitchFamily="34" charset="0"/>
              </a:rPr>
              <a:t>Learn how our plastic packaging waste gets into the environment and oceans. </a:t>
            </a:r>
            <a:r>
              <a:rPr lang="en-US" sz="1600" dirty="0">
                <a:solidFill>
                  <a:srgbClr val="63666A"/>
                </a:solidFill>
                <a:latin typeface="Arial" panose="020B0604020202020204" pitchFamily="34" charset="0"/>
                <a:cs typeface="Arial" panose="020B0604020202020204" pitchFamily="34" charset="0"/>
              </a:rPr>
              <a:t>H</a:t>
            </a:r>
            <a:r>
              <a:rPr lang="en-GB" sz="1600" dirty="0">
                <a:solidFill>
                  <a:srgbClr val="63666A"/>
                </a:solidFill>
                <a:latin typeface="Arial" panose="020B0604020202020204" pitchFamily="34" charset="0"/>
                <a:cs typeface="Arial" panose="020B0604020202020204" pitchFamily="34" charset="0"/>
              </a:rPr>
              <a:t>ow organisms are affected by an accumulation of toxic materials.</a:t>
            </a:r>
            <a:endParaRPr lang="en-US" sz="1600" dirty="0">
              <a:solidFill>
                <a:srgbClr val="63666A"/>
              </a:solidFill>
              <a:latin typeface="Arial" panose="020B0604020202020204" pitchFamily="34" charset="0"/>
              <a:cs typeface="Arial" panose="020B0604020202020204" pitchFamily="34" charset="0"/>
            </a:endParaRPr>
          </a:p>
          <a:p>
            <a:pPr marL="227013" indent="-227013">
              <a:lnSpc>
                <a:spcPct val="100000"/>
              </a:lnSpc>
              <a:spcBef>
                <a:spcPts val="1500"/>
              </a:spcBef>
              <a:buClr>
                <a:srgbClr val="996017"/>
              </a:buClr>
            </a:pPr>
            <a:r>
              <a:rPr lang="en-GB" sz="1600" dirty="0">
                <a:solidFill>
                  <a:srgbClr val="63666A"/>
                </a:solidFill>
                <a:latin typeface="Arial" panose="020B0604020202020204" pitchFamily="34" charset="0"/>
                <a:cs typeface="Arial" panose="020B0604020202020204" pitchFamily="34" charset="0"/>
              </a:rPr>
              <a:t>Learn how long it takes for plastic waste to degrade</a:t>
            </a:r>
            <a:endParaRPr lang="en-US" sz="1600" dirty="0">
              <a:solidFill>
                <a:srgbClr val="63666A"/>
              </a:solidFill>
              <a:latin typeface="Arial" panose="020B0604020202020204" pitchFamily="34" charset="0"/>
              <a:cs typeface="Arial" panose="020B0604020202020204" pitchFamily="34" charset="0"/>
            </a:endParaRPr>
          </a:p>
          <a:p>
            <a:pPr marL="227013" indent="-227013">
              <a:lnSpc>
                <a:spcPct val="100000"/>
              </a:lnSpc>
              <a:spcBef>
                <a:spcPts val="1500"/>
              </a:spcBef>
              <a:buClr>
                <a:srgbClr val="996017"/>
              </a:buClr>
            </a:pPr>
            <a:r>
              <a:rPr lang="en-US" sz="1600" dirty="0">
                <a:solidFill>
                  <a:srgbClr val="63666A"/>
                </a:solidFill>
                <a:latin typeface="Arial" panose="020B0604020202020204" pitchFamily="34" charset="0"/>
                <a:cs typeface="Arial" panose="020B0604020202020204" pitchFamily="34" charset="0"/>
              </a:rPr>
              <a:t>To look at what we can do to reduce our plastic use.</a:t>
            </a:r>
          </a:p>
          <a:p>
            <a:pPr marL="227013" indent="-227013">
              <a:lnSpc>
                <a:spcPct val="100000"/>
              </a:lnSpc>
              <a:spcBef>
                <a:spcPts val="1500"/>
              </a:spcBef>
              <a:buClr>
                <a:srgbClr val="996017"/>
              </a:buClr>
            </a:pPr>
            <a:r>
              <a:rPr lang="en-US" sz="1600" dirty="0">
                <a:solidFill>
                  <a:srgbClr val="63666A"/>
                </a:solidFill>
                <a:latin typeface="Arial" panose="020B0604020202020204" pitchFamily="34" charset="0"/>
                <a:cs typeface="Arial" panose="020B0604020202020204" pitchFamily="34" charset="0"/>
              </a:rPr>
              <a:t>To learn about initiatives at </a:t>
            </a:r>
            <a:r>
              <a:rPr lang="en-US" sz="1600" dirty="0" err="1">
                <a:solidFill>
                  <a:srgbClr val="63666A"/>
                </a:solidFill>
                <a:latin typeface="Arial" panose="020B0604020202020204" pitchFamily="34" charset="0"/>
                <a:cs typeface="Arial" panose="020B0604020202020204" pitchFamily="34" charset="0"/>
              </a:rPr>
              <a:t>Soneva</a:t>
            </a:r>
            <a:r>
              <a:rPr lang="en-US" sz="1600" dirty="0">
                <a:solidFill>
                  <a:srgbClr val="63666A"/>
                </a:solidFill>
                <a:latin typeface="Arial" panose="020B0604020202020204" pitchFamily="34" charset="0"/>
                <a:cs typeface="Arial" panose="020B0604020202020204" pitchFamily="34" charset="0"/>
              </a:rPr>
              <a:t> </a:t>
            </a:r>
            <a:r>
              <a:rPr lang="en-US" sz="1600" dirty="0" err="1">
                <a:solidFill>
                  <a:srgbClr val="63666A"/>
                </a:solidFill>
                <a:latin typeface="Arial" panose="020B0604020202020204" pitchFamily="34" charset="0"/>
                <a:cs typeface="Arial" panose="020B0604020202020204" pitchFamily="34" charset="0"/>
              </a:rPr>
              <a:t>Fushi</a:t>
            </a:r>
            <a:r>
              <a:rPr lang="en-US" sz="1600" dirty="0">
                <a:solidFill>
                  <a:srgbClr val="63666A"/>
                </a:solidFill>
                <a:latin typeface="Arial" panose="020B0604020202020204" pitchFamily="34" charset="0"/>
                <a:cs typeface="Arial" panose="020B0604020202020204" pitchFamily="34" charset="0"/>
              </a:rPr>
              <a:t> to reduce plastic pollution and waste in the Maldives. Can we adopt some of these initiatives in our lives here too?</a:t>
            </a:r>
          </a:p>
        </p:txBody>
      </p:sp>
      <p:sp>
        <p:nvSpPr>
          <p:cNvPr id="9" name="Content Placeholder 2">
            <a:extLst>
              <a:ext uri="{FF2B5EF4-FFF2-40B4-BE49-F238E27FC236}">
                <a16:creationId xmlns:a16="http://schemas.microsoft.com/office/drawing/2014/main" id="{D89F2D0E-4902-1A47-9D22-77B4BD225D5E}"/>
              </a:ext>
            </a:extLst>
          </p:cNvPr>
          <p:cNvSpPr txBox="1">
            <a:spLocks/>
          </p:cNvSpPr>
          <p:nvPr/>
        </p:nvSpPr>
        <p:spPr>
          <a:xfrm>
            <a:off x="597659" y="5434147"/>
            <a:ext cx="7540501" cy="8556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1200" b="1" dirty="0">
                <a:solidFill>
                  <a:srgbClr val="63666A"/>
                </a:solidFill>
                <a:latin typeface="Arial" panose="020B0604020202020204" pitchFamily="34" charset="0"/>
                <a:cs typeface="Arial" panose="020B0604020202020204" pitchFamily="34" charset="0"/>
              </a:rPr>
              <a:t>Curriculum links:</a:t>
            </a:r>
            <a:r>
              <a:rPr lang="en-US" sz="1200" dirty="0">
                <a:solidFill>
                  <a:srgbClr val="63666A"/>
                </a:solidFill>
                <a:latin typeface="Arial" panose="020B0604020202020204" pitchFamily="34" charset="0"/>
                <a:cs typeface="Arial" panose="020B0604020202020204" pitchFamily="34" charset="0"/>
              </a:rPr>
              <a:t> </a:t>
            </a:r>
            <a:r>
              <a:rPr lang="en-US" sz="1200" b="1" dirty="0">
                <a:solidFill>
                  <a:srgbClr val="63666A"/>
                </a:solidFill>
                <a:latin typeface="Arial" panose="020B0604020202020204" pitchFamily="34" charset="0"/>
                <a:cs typeface="Arial" panose="020B0604020202020204" pitchFamily="34" charset="0"/>
              </a:rPr>
              <a:t>Upper KS2: </a:t>
            </a:r>
            <a:r>
              <a:rPr lang="en-US" sz="1200" dirty="0">
                <a:solidFill>
                  <a:srgbClr val="63666A"/>
                </a:solidFill>
                <a:latin typeface="Arial" panose="020B0604020202020204" pitchFamily="34" charset="0"/>
                <a:cs typeface="Arial" panose="020B0604020202020204" pitchFamily="34" charset="0"/>
              </a:rPr>
              <a:t>Science - Living things and their habitats, Animals including humans, Properties and changes of material, Electricity and Working Scientifically.</a:t>
            </a:r>
          </a:p>
          <a:p>
            <a:pPr marL="0" indent="0">
              <a:lnSpc>
                <a:spcPct val="100000"/>
              </a:lnSpc>
              <a:spcBef>
                <a:spcPts val="0"/>
              </a:spcBef>
              <a:buFont typeface="Arial" panose="020B0604020202020204" pitchFamily="34" charset="0"/>
              <a:buNone/>
            </a:pPr>
            <a:r>
              <a:rPr lang="en-US" sz="1200" b="1" dirty="0">
                <a:solidFill>
                  <a:srgbClr val="63666A"/>
                </a:solidFill>
                <a:latin typeface="Arial" panose="020B0604020202020204" pitchFamily="34" charset="0"/>
                <a:cs typeface="Arial" panose="020B0604020202020204" pitchFamily="34" charset="0"/>
              </a:rPr>
              <a:t>KS3: </a:t>
            </a:r>
            <a:r>
              <a:rPr lang="en-US" sz="1200" dirty="0">
                <a:solidFill>
                  <a:srgbClr val="63666A"/>
                </a:solidFill>
                <a:latin typeface="Arial" panose="020B0604020202020204" pitchFamily="34" charset="0"/>
                <a:cs typeface="Arial" panose="020B0604020202020204" pitchFamily="34" charset="0"/>
              </a:rPr>
              <a:t>Chemistry (Earth and atmosphere), Properties of materials, Relationships in an ecosystem</a:t>
            </a:r>
          </a:p>
          <a:p>
            <a:pPr marL="0" indent="0">
              <a:lnSpc>
                <a:spcPct val="100000"/>
              </a:lnSpc>
              <a:spcBef>
                <a:spcPts val="0"/>
              </a:spcBef>
              <a:buFont typeface="Arial" panose="020B0604020202020204" pitchFamily="34" charset="0"/>
              <a:buNone/>
            </a:pPr>
            <a:r>
              <a:rPr lang="en-US" sz="1200" dirty="0">
                <a:solidFill>
                  <a:srgbClr val="63666A"/>
                </a:solidFill>
                <a:latin typeface="Arial" panose="020B0604020202020204" pitchFamily="34" charset="0"/>
                <a:cs typeface="Arial" panose="020B0604020202020204" pitchFamily="34" charset="0"/>
              </a:rPr>
              <a:t>Geography - Human and Physical Geography.</a:t>
            </a:r>
          </a:p>
        </p:txBody>
      </p:sp>
    </p:spTree>
    <p:extLst>
      <p:ext uri="{BB962C8B-B14F-4D97-AF65-F5344CB8AC3E}">
        <p14:creationId xmlns:p14="http://schemas.microsoft.com/office/powerpoint/2010/main" val="6047196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ADA89353-E36C-4241-AF9A-B36FE63AF3EE}"/>
              </a:ext>
            </a:extLst>
          </p:cNvPr>
          <p:cNvSpPr txBox="1">
            <a:spLocks/>
          </p:cNvSpPr>
          <p:nvPr/>
        </p:nvSpPr>
        <p:spPr>
          <a:xfrm>
            <a:off x="1059650" y="1876940"/>
            <a:ext cx="7715516" cy="38117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000" dirty="0">
                <a:solidFill>
                  <a:srgbClr val="63666A"/>
                </a:solidFill>
                <a:latin typeface="Arial" panose="020B0604020202020204" pitchFamily="34" charset="0"/>
                <a:cs typeface="Arial" panose="020B0604020202020204" pitchFamily="34" charset="0"/>
              </a:rPr>
              <a:t>Do you know how waste is processed where you live?</a:t>
            </a:r>
            <a:endParaRPr lang="en-GB" sz="2000" dirty="0">
              <a:solidFill>
                <a:srgbClr val="FF0000"/>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E7C24666-E945-7B4D-90D9-EBD37A60CC0A}"/>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How is waste handled in the UK?</a:t>
            </a:r>
          </a:p>
        </p:txBody>
      </p:sp>
      <p:sp>
        <p:nvSpPr>
          <p:cNvPr id="5" name="TextBox 4">
            <a:extLst>
              <a:ext uri="{FF2B5EF4-FFF2-40B4-BE49-F238E27FC236}">
                <a16:creationId xmlns:a16="http://schemas.microsoft.com/office/drawing/2014/main" id="{1C81AF94-335B-A74A-97B1-B2D69F878E33}"/>
              </a:ext>
            </a:extLst>
          </p:cNvPr>
          <p:cNvSpPr txBox="1"/>
          <p:nvPr/>
        </p:nvSpPr>
        <p:spPr>
          <a:xfrm>
            <a:off x="8608679" y="4256975"/>
            <a:ext cx="2465296" cy="579084"/>
          </a:xfrm>
          <a:prstGeom prst="rect">
            <a:avLst/>
          </a:prstGeom>
          <a:noFill/>
        </p:spPr>
        <p:txBody>
          <a:bodyPr wrap="square">
            <a:noAutofit/>
          </a:bodyPr>
          <a:lstStyle/>
          <a:p>
            <a:pPr algn="ctr"/>
            <a:r>
              <a:rPr lang="en-GB" sz="1900" dirty="0">
                <a:solidFill>
                  <a:srgbClr val="63666A"/>
                </a:solidFill>
                <a:latin typeface="Arial" panose="020B0604020202020204" pitchFamily="34" charset="0"/>
                <a:cs typeface="Arial" panose="020B0604020202020204" pitchFamily="34" charset="0"/>
              </a:rPr>
              <a:t>It either ends up in landfill or is recycled.</a:t>
            </a:r>
          </a:p>
        </p:txBody>
      </p:sp>
      <p:sp>
        <p:nvSpPr>
          <p:cNvPr id="8" name="TextBox 7">
            <a:extLst>
              <a:ext uri="{FF2B5EF4-FFF2-40B4-BE49-F238E27FC236}">
                <a16:creationId xmlns:a16="http://schemas.microsoft.com/office/drawing/2014/main" id="{3A3D1275-53DB-5742-8BB2-E9030FC75186}"/>
              </a:ext>
            </a:extLst>
          </p:cNvPr>
          <p:cNvSpPr txBox="1"/>
          <p:nvPr/>
        </p:nvSpPr>
        <p:spPr>
          <a:xfrm>
            <a:off x="1118024" y="4254910"/>
            <a:ext cx="1483020" cy="969577"/>
          </a:xfrm>
          <a:prstGeom prst="rect">
            <a:avLst/>
          </a:prstGeom>
          <a:noFill/>
        </p:spPr>
        <p:txBody>
          <a:bodyPr wrap="square">
            <a:noAutofit/>
          </a:bodyPr>
          <a:lstStyle/>
          <a:p>
            <a:pPr marL="0" indent="0" algn="ctr">
              <a:lnSpc>
                <a:spcPct val="100000"/>
              </a:lnSpc>
              <a:buNone/>
            </a:pPr>
            <a:r>
              <a:rPr lang="en-GB" sz="1900" dirty="0">
                <a:solidFill>
                  <a:srgbClr val="63666A"/>
                </a:solidFill>
                <a:latin typeface="Arial" panose="020B0604020202020204" pitchFamily="34" charset="0"/>
                <a:cs typeface="Arial" panose="020B0604020202020204" pitchFamily="34" charset="0"/>
              </a:rPr>
              <a:t>Rubbish bin at home.</a:t>
            </a:r>
          </a:p>
        </p:txBody>
      </p:sp>
      <p:sp>
        <p:nvSpPr>
          <p:cNvPr id="9" name="TextBox 8">
            <a:extLst>
              <a:ext uri="{FF2B5EF4-FFF2-40B4-BE49-F238E27FC236}">
                <a16:creationId xmlns:a16="http://schemas.microsoft.com/office/drawing/2014/main" id="{FB78DB59-5A39-BB41-B8A4-D0592D5DFEEC}"/>
              </a:ext>
            </a:extLst>
          </p:cNvPr>
          <p:cNvSpPr txBox="1"/>
          <p:nvPr/>
        </p:nvSpPr>
        <p:spPr>
          <a:xfrm>
            <a:off x="3265714" y="4256416"/>
            <a:ext cx="2174582" cy="1159287"/>
          </a:xfrm>
          <a:prstGeom prst="rect">
            <a:avLst/>
          </a:prstGeom>
          <a:noFill/>
        </p:spPr>
        <p:txBody>
          <a:bodyPr wrap="square">
            <a:noAutofit/>
          </a:bodyPr>
          <a:lstStyle/>
          <a:p>
            <a:pPr marL="0" indent="0" algn="ctr">
              <a:lnSpc>
                <a:spcPct val="100000"/>
              </a:lnSpc>
              <a:buNone/>
            </a:pPr>
            <a:r>
              <a:rPr lang="en-GB" sz="1900" dirty="0">
                <a:solidFill>
                  <a:srgbClr val="63666A"/>
                </a:solidFill>
                <a:latin typeface="Arial" panose="020B0604020202020204" pitchFamily="34" charset="0"/>
                <a:cs typeface="Arial" panose="020B0604020202020204" pitchFamily="34" charset="0"/>
              </a:rPr>
              <a:t>You take the bin to the street.</a:t>
            </a:r>
          </a:p>
        </p:txBody>
      </p:sp>
      <p:sp>
        <p:nvSpPr>
          <p:cNvPr id="11" name="TextBox 10">
            <a:extLst>
              <a:ext uri="{FF2B5EF4-FFF2-40B4-BE49-F238E27FC236}">
                <a16:creationId xmlns:a16="http://schemas.microsoft.com/office/drawing/2014/main" id="{BD88B481-FCE4-ED4F-801E-5815436262AE}"/>
              </a:ext>
            </a:extLst>
          </p:cNvPr>
          <p:cNvSpPr txBox="1"/>
          <p:nvPr/>
        </p:nvSpPr>
        <p:spPr>
          <a:xfrm>
            <a:off x="5937196" y="4253130"/>
            <a:ext cx="2174582" cy="1159287"/>
          </a:xfrm>
          <a:prstGeom prst="rect">
            <a:avLst/>
          </a:prstGeom>
          <a:noFill/>
        </p:spPr>
        <p:txBody>
          <a:bodyPr wrap="square">
            <a:noAutofit/>
          </a:bodyPr>
          <a:lstStyle/>
          <a:p>
            <a:pPr marL="0" indent="0" algn="ctr">
              <a:lnSpc>
                <a:spcPct val="100000"/>
              </a:lnSpc>
              <a:buNone/>
            </a:pPr>
            <a:r>
              <a:rPr lang="en-GB" sz="1900" dirty="0">
                <a:solidFill>
                  <a:srgbClr val="63666A"/>
                </a:solidFill>
                <a:latin typeface="Arial" panose="020B0604020202020204" pitchFamily="34" charset="0"/>
                <a:cs typeface="Arial" panose="020B0604020202020204" pitchFamily="34" charset="0"/>
              </a:rPr>
              <a:t>A lorry picks it up and takes it to the local waste station.</a:t>
            </a:r>
          </a:p>
        </p:txBody>
      </p:sp>
      <p:pic>
        <p:nvPicPr>
          <p:cNvPr id="6" name="Picture 5" descr="A group of toy buildings&#10;&#10;Description automatically generated with low confidence">
            <a:extLst>
              <a:ext uri="{FF2B5EF4-FFF2-40B4-BE49-F238E27FC236}">
                <a16:creationId xmlns:a16="http://schemas.microsoft.com/office/drawing/2014/main" id="{F14C9F02-4F68-9844-AB81-C04757BE9D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13332" y="2287797"/>
            <a:ext cx="1483020" cy="1829065"/>
          </a:xfrm>
          <a:prstGeom prst="rect">
            <a:avLst/>
          </a:prstGeom>
        </p:spPr>
      </p:pic>
      <p:sp>
        <p:nvSpPr>
          <p:cNvPr id="12" name="Right Arrow 11">
            <a:extLst>
              <a:ext uri="{FF2B5EF4-FFF2-40B4-BE49-F238E27FC236}">
                <a16:creationId xmlns:a16="http://schemas.microsoft.com/office/drawing/2014/main" id="{0E7F6924-DFA4-534C-BE9F-46DEAA48A6A7}"/>
              </a:ext>
            </a:extLst>
          </p:cNvPr>
          <p:cNvSpPr/>
          <p:nvPr/>
        </p:nvSpPr>
        <p:spPr>
          <a:xfrm>
            <a:off x="2814220" y="3327401"/>
            <a:ext cx="334792" cy="346074"/>
          </a:xfrm>
          <a:prstGeom prst="rightArrow">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extLst>
              <a:ext uri="{FF2B5EF4-FFF2-40B4-BE49-F238E27FC236}">
                <a16:creationId xmlns:a16="http://schemas.microsoft.com/office/drawing/2014/main" id="{CD3277AB-B238-CF45-86F5-C0E066FB22B8}"/>
              </a:ext>
            </a:extLst>
          </p:cNvPr>
          <p:cNvSpPr/>
          <p:nvPr/>
        </p:nvSpPr>
        <p:spPr>
          <a:xfrm>
            <a:off x="5595520" y="3327401"/>
            <a:ext cx="334792" cy="346074"/>
          </a:xfrm>
          <a:prstGeom prst="rightArrow">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ight Arrow 15">
            <a:extLst>
              <a:ext uri="{FF2B5EF4-FFF2-40B4-BE49-F238E27FC236}">
                <a16:creationId xmlns:a16="http://schemas.microsoft.com/office/drawing/2014/main" id="{3E5034FE-2106-C444-9A7A-A3413AEB49BF}"/>
              </a:ext>
            </a:extLst>
          </p:cNvPr>
          <p:cNvSpPr/>
          <p:nvPr/>
        </p:nvSpPr>
        <p:spPr>
          <a:xfrm>
            <a:off x="8096773" y="3327401"/>
            <a:ext cx="334792" cy="346074"/>
          </a:xfrm>
          <a:prstGeom prst="rightArrow">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group of toy buildings&#10;&#10;Description automatically generated with low confidence">
            <a:extLst>
              <a:ext uri="{FF2B5EF4-FFF2-40B4-BE49-F238E27FC236}">
                <a16:creationId xmlns:a16="http://schemas.microsoft.com/office/drawing/2014/main" id="{D87AA922-1E5F-9643-84BE-E274FB88209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265714" y="2287797"/>
            <a:ext cx="2258008" cy="1829065"/>
          </a:xfrm>
          <a:prstGeom prst="rect">
            <a:avLst/>
          </a:prstGeom>
        </p:spPr>
      </p:pic>
      <p:pic>
        <p:nvPicPr>
          <p:cNvPr id="20" name="Picture 19" descr="A group of toy buildings&#10;&#10;Description automatically generated with low confidence">
            <a:extLst>
              <a:ext uri="{FF2B5EF4-FFF2-40B4-BE49-F238E27FC236}">
                <a16:creationId xmlns:a16="http://schemas.microsoft.com/office/drawing/2014/main" id="{F76F44A7-012A-D24F-A09D-173ADD32182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02110" y="2287797"/>
            <a:ext cx="2012886" cy="1829065"/>
          </a:xfrm>
          <a:prstGeom prst="rect">
            <a:avLst/>
          </a:prstGeom>
        </p:spPr>
      </p:pic>
      <p:pic>
        <p:nvPicPr>
          <p:cNvPr id="22" name="Picture 21" descr="A group of toy buildings&#10;&#10;Description automatically generated with low confidence">
            <a:extLst>
              <a:ext uri="{FF2B5EF4-FFF2-40B4-BE49-F238E27FC236}">
                <a16:creationId xmlns:a16="http://schemas.microsoft.com/office/drawing/2014/main" id="{F4A19B94-7AF2-B448-9DD3-548EF0BD4F0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622" r="-4155"/>
          <a:stretch/>
        </p:blipFill>
        <p:spPr>
          <a:xfrm>
            <a:off x="8431565" y="2258111"/>
            <a:ext cx="2774499" cy="1858752"/>
          </a:xfrm>
          <a:prstGeom prst="rect">
            <a:avLst/>
          </a:prstGeom>
        </p:spPr>
      </p:pic>
    </p:spTree>
    <p:extLst>
      <p:ext uri="{BB962C8B-B14F-4D97-AF65-F5344CB8AC3E}">
        <p14:creationId xmlns:p14="http://schemas.microsoft.com/office/powerpoint/2010/main" val="2795075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2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par>
                                <p:cTn id="18" presetID="2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22" presetClass="entr" presetSubtype="8"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P spid="12"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ADA89353-E36C-4241-AF9A-B36FE63AF3EE}"/>
              </a:ext>
            </a:extLst>
          </p:cNvPr>
          <p:cNvSpPr txBox="1">
            <a:spLocks/>
          </p:cNvSpPr>
          <p:nvPr/>
        </p:nvSpPr>
        <p:spPr>
          <a:xfrm>
            <a:off x="6522998" y="1839016"/>
            <a:ext cx="4829812" cy="41457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dirty="0">
                <a:solidFill>
                  <a:srgbClr val="63666A"/>
                </a:solidFill>
                <a:latin typeface="Arial" panose="020B0604020202020204" pitchFamily="34" charset="0"/>
                <a:cs typeface="Arial" panose="020B0604020202020204" pitchFamily="34" charset="0"/>
              </a:rPr>
              <a:t>Would the same system in the UK also work on smaller island states?...</a:t>
            </a:r>
          </a:p>
          <a:p>
            <a:pPr marL="0" indent="0">
              <a:lnSpc>
                <a:spcPct val="100000"/>
              </a:lnSpc>
              <a:spcBef>
                <a:spcPts val="1500"/>
              </a:spcBef>
              <a:buNone/>
            </a:pPr>
            <a:r>
              <a:rPr lang="en-GB" sz="1800" dirty="0">
                <a:solidFill>
                  <a:srgbClr val="63666A"/>
                </a:solidFill>
                <a:latin typeface="Arial" panose="020B0604020202020204" pitchFamily="34" charset="0"/>
                <a:cs typeface="Arial" panose="020B0604020202020204" pitchFamily="34" charset="0"/>
              </a:rPr>
              <a:t>…If no, why not?</a:t>
            </a:r>
          </a:p>
          <a:p>
            <a:pPr marL="0" indent="0">
              <a:lnSpc>
                <a:spcPct val="100000"/>
              </a:lnSpc>
              <a:buNone/>
            </a:pPr>
            <a:r>
              <a:rPr lang="en-GB" sz="1800" dirty="0">
                <a:solidFill>
                  <a:srgbClr val="63666A"/>
                </a:solidFill>
                <a:latin typeface="Arial" panose="020B0604020202020204" pitchFamily="34" charset="0"/>
                <a:cs typeface="Arial" panose="020B0604020202020204" pitchFamily="34" charset="0"/>
              </a:rPr>
              <a:t>In smaller island states, waste comes from multiple directions.</a:t>
            </a:r>
          </a:p>
          <a:p>
            <a:pPr marL="0" indent="0">
              <a:lnSpc>
                <a:spcPct val="100000"/>
              </a:lnSpc>
              <a:buNone/>
            </a:pPr>
            <a:r>
              <a:rPr lang="en-GB" sz="1800" dirty="0">
                <a:solidFill>
                  <a:srgbClr val="63666A"/>
                </a:solidFill>
                <a:latin typeface="Arial" panose="020B0604020202020204" pitchFamily="34" charset="0"/>
                <a:cs typeface="Arial" panose="020B0604020202020204" pitchFamily="34" charset="0"/>
              </a:rPr>
              <a:t>A lot of waste washes ashore from the ocean. </a:t>
            </a:r>
          </a:p>
          <a:p>
            <a:pPr marL="0" indent="0">
              <a:lnSpc>
                <a:spcPct val="100000"/>
              </a:lnSpc>
              <a:buNone/>
            </a:pPr>
            <a:r>
              <a:rPr lang="en-GB" sz="1800" dirty="0">
                <a:solidFill>
                  <a:srgbClr val="63666A"/>
                </a:solidFill>
                <a:latin typeface="Arial" panose="020B0604020202020204" pitchFamily="34" charset="0"/>
                <a:cs typeface="Arial" panose="020B0604020202020204" pitchFamily="34" charset="0"/>
              </a:rPr>
              <a:t>Plus, there is also a problem with waste management on the islands themselves, because there is so little space. </a:t>
            </a:r>
          </a:p>
          <a:p>
            <a:pPr marL="0" indent="0">
              <a:lnSpc>
                <a:spcPct val="100000"/>
              </a:lnSpc>
              <a:buNone/>
            </a:pPr>
            <a:r>
              <a:rPr lang="en-GB" sz="1800" dirty="0">
                <a:solidFill>
                  <a:srgbClr val="63666A"/>
                </a:solidFill>
                <a:latin typeface="Arial" panose="020B0604020202020204" pitchFamily="34" charset="0"/>
                <a:cs typeface="Arial" panose="020B0604020202020204" pitchFamily="34" charset="0"/>
              </a:rPr>
              <a:t>Waste is often collected and then transported to another island to be burnt.</a:t>
            </a:r>
          </a:p>
        </p:txBody>
      </p:sp>
      <p:sp>
        <p:nvSpPr>
          <p:cNvPr id="18" name="TextBox 17">
            <a:extLst>
              <a:ext uri="{FF2B5EF4-FFF2-40B4-BE49-F238E27FC236}">
                <a16:creationId xmlns:a16="http://schemas.microsoft.com/office/drawing/2014/main" id="{E7C24666-E945-7B4D-90D9-EBD37A60CC0A}"/>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How is waste handled on Small Islands?</a:t>
            </a:r>
          </a:p>
        </p:txBody>
      </p:sp>
      <p:pic>
        <p:nvPicPr>
          <p:cNvPr id="4" name="Picture 3" descr="A person walking in a dump&#10;&#10;Description automatically generated with low confidence">
            <a:extLst>
              <a:ext uri="{FF2B5EF4-FFF2-40B4-BE49-F238E27FC236}">
                <a16:creationId xmlns:a16="http://schemas.microsoft.com/office/drawing/2014/main" id="{874D8D74-CC58-4DF5-923D-6487874A890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5035" y="1780469"/>
            <a:ext cx="4926590" cy="3941706"/>
          </a:xfrm>
          <a:prstGeom prst="rect">
            <a:avLst/>
          </a:prstGeom>
        </p:spPr>
      </p:pic>
    </p:spTree>
    <p:extLst>
      <p:ext uri="{BB962C8B-B14F-4D97-AF65-F5344CB8AC3E}">
        <p14:creationId xmlns:p14="http://schemas.microsoft.com/office/powerpoint/2010/main" val="907822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ree, outdoor, plant, palm&#10;&#10;Description automatically generated">
            <a:extLst>
              <a:ext uri="{FF2B5EF4-FFF2-40B4-BE49-F238E27FC236}">
                <a16:creationId xmlns:a16="http://schemas.microsoft.com/office/drawing/2014/main" id="{5A8E02FD-FADB-4F48-9782-3AB108A81D8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54817" y="1999337"/>
            <a:ext cx="6682363" cy="3590572"/>
          </a:xfrm>
          <a:prstGeom prst="rect">
            <a:avLst/>
          </a:prstGeom>
        </p:spPr>
      </p:pic>
      <p:pic>
        <p:nvPicPr>
          <p:cNvPr id="8" name="Picture 7" descr="Icon&#10;&#10;Description automatically generated">
            <a:hlinkClick r:id="rId4"/>
            <a:extLst>
              <a:ext uri="{FF2B5EF4-FFF2-40B4-BE49-F238E27FC236}">
                <a16:creationId xmlns:a16="http://schemas.microsoft.com/office/drawing/2014/main" id="{C75D7E0D-3B36-B74C-9547-A3B44A8352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739839" y="2002304"/>
            <a:ext cx="6704832" cy="3590572"/>
          </a:xfrm>
          <a:prstGeom prst="rect">
            <a:avLst/>
          </a:prstGeom>
        </p:spPr>
      </p:pic>
      <p:sp>
        <p:nvSpPr>
          <p:cNvPr id="4" name="TextBox 3">
            <a:extLst>
              <a:ext uri="{FF2B5EF4-FFF2-40B4-BE49-F238E27FC236}">
                <a16:creationId xmlns:a16="http://schemas.microsoft.com/office/drawing/2014/main" id="{96F7B71F-E920-4F4A-BF36-D1C06579A4D6}"/>
              </a:ext>
            </a:extLst>
          </p:cNvPr>
          <p:cNvSpPr txBox="1"/>
          <p:nvPr/>
        </p:nvSpPr>
        <p:spPr>
          <a:xfrm>
            <a:off x="0" y="653681"/>
            <a:ext cx="12192000" cy="477054"/>
          </a:xfrm>
          <a:prstGeom prst="rect">
            <a:avLst/>
          </a:prstGeom>
          <a:noFill/>
        </p:spPr>
        <p:txBody>
          <a:bodyPr wrap="square" rtlCol="0">
            <a:spAutoFit/>
          </a:bodyPr>
          <a:lstStyle/>
          <a:p>
            <a:pPr algn="ctr">
              <a:spcBef>
                <a:spcPts val="1000"/>
              </a:spcBef>
            </a:pPr>
            <a:r>
              <a:rPr lang="en-US" sz="2500" b="1" dirty="0">
                <a:solidFill>
                  <a:srgbClr val="996017"/>
                </a:solidFill>
                <a:latin typeface="Arial" panose="020B0604020202020204" pitchFamily="34" charset="0"/>
                <a:cs typeface="Arial" panose="020B0604020202020204" pitchFamily="34" charset="0"/>
              </a:rPr>
              <a:t>How is waste handled at </a:t>
            </a:r>
            <a:r>
              <a:rPr lang="en-US" sz="2500" b="1" dirty="0" err="1">
                <a:solidFill>
                  <a:srgbClr val="996017"/>
                </a:solidFill>
                <a:latin typeface="Arial" panose="020B0604020202020204" pitchFamily="34" charset="0"/>
                <a:cs typeface="Arial" panose="020B0604020202020204" pitchFamily="34" charset="0"/>
              </a:rPr>
              <a:t>Soneva</a:t>
            </a:r>
            <a:r>
              <a:rPr lang="en-US" sz="2500" b="1" dirty="0">
                <a:solidFill>
                  <a:srgbClr val="996017"/>
                </a:solidFill>
                <a:latin typeface="Arial" panose="020B0604020202020204" pitchFamily="34" charset="0"/>
                <a:cs typeface="Arial" panose="020B0604020202020204" pitchFamily="34" charset="0"/>
              </a:rPr>
              <a:t>?</a:t>
            </a:r>
          </a:p>
        </p:txBody>
      </p:sp>
      <p:sp>
        <p:nvSpPr>
          <p:cNvPr id="6" name="TextBox 5">
            <a:extLst>
              <a:ext uri="{FF2B5EF4-FFF2-40B4-BE49-F238E27FC236}">
                <a16:creationId xmlns:a16="http://schemas.microsoft.com/office/drawing/2014/main" id="{D00508BB-AB1D-4E2B-BB1D-E4513B4A086C}"/>
              </a:ext>
            </a:extLst>
          </p:cNvPr>
          <p:cNvSpPr txBox="1"/>
          <p:nvPr/>
        </p:nvSpPr>
        <p:spPr>
          <a:xfrm>
            <a:off x="1097753" y="1130735"/>
            <a:ext cx="10292016" cy="615553"/>
          </a:xfrm>
          <a:prstGeom prst="rect">
            <a:avLst/>
          </a:prstGeom>
          <a:noFill/>
        </p:spPr>
        <p:txBody>
          <a:bodyPr wrap="square">
            <a:spAutoFit/>
          </a:bodyPr>
          <a:lstStyle/>
          <a:p>
            <a:pPr marL="0" indent="0">
              <a:lnSpc>
                <a:spcPct val="100000"/>
              </a:lnSpc>
              <a:spcBef>
                <a:spcPts val="1500"/>
              </a:spcBef>
              <a:buNone/>
            </a:pPr>
            <a:r>
              <a:rPr lang="en-GB" sz="1700" dirty="0">
                <a:solidFill>
                  <a:srgbClr val="63666A"/>
                </a:solidFill>
                <a:latin typeface="Arial" panose="020B0604020202020204" pitchFamily="34" charset="0"/>
                <a:cs typeface="Arial" panose="020B0604020202020204" pitchFamily="34" charset="0"/>
              </a:rPr>
              <a:t>Soneva manages waste in a different way to most small island states. Their aim is to change waste management for the better. Watch this short video to find out how…</a:t>
            </a:r>
          </a:p>
        </p:txBody>
      </p:sp>
      <p:sp>
        <p:nvSpPr>
          <p:cNvPr id="11" name="TextBox 10">
            <a:extLst>
              <a:ext uri="{FF2B5EF4-FFF2-40B4-BE49-F238E27FC236}">
                <a16:creationId xmlns:a16="http://schemas.microsoft.com/office/drawing/2014/main" id="{A44A5CBB-1E0A-8D4F-B89F-75A9ADB98EB3}"/>
              </a:ext>
            </a:extLst>
          </p:cNvPr>
          <p:cNvSpPr txBox="1"/>
          <p:nvPr/>
        </p:nvSpPr>
        <p:spPr>
          <a:xfrm>
            <a:off x="0" y="5775482"/>
            <a:ext cx="12192000" cy="307777"/>
          </a:xfrm>
          <a:prstGeom prst="rect">
            <a:avLst/>
          </a:prstGeom>
          <a:noFill/>
        </p:spPr>
        <p:txBody>
          <a:bodyPr wrap="square">
            <a:spAutoFit/>
          </a:bodyPr>
          <a:lstStyle/>
          <a:p>
            <a:pPr algn="ctr"/>
            <a:r>
              <a:rPr lang="en-US" sz="1400" dirty="0">
                <a:solidFill>
                  <a:srgbClr val="00ABCF"/>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https://youtu.be/ql4WgZJ0X0E</a:t>
            </a:r>
            <a:endParaRPr lang="en-US" sz="1400" dirty="0">
              <a:solidFill>
                <a:srgbClr val="00ABC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142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10;&#10;Description automatically generated">
            <a:extLst>
              <a:ext uri="{FF2B5EF4-FFF2-40B4-BE49-F238E27FC236}">
                <a16:creationId xmlns:a16="http://schemas.microsoft.com/office/drawing/2014/main" id="{59A1A81F-0BA6-2548-9589-8C9A2FDFD7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0149" y="1770358"/>
            <a:ext cx="4895851" cy="4035252"/>
          </a:xfrm>
          <a:prstGeom prst="rect">
            <a:avLst/>
          </a:prstGeom>
        </p:spPr>
      </p:pic>
      <p:sp>
        <p:nvSpPr>
          <p:cNvPr id="18" name="TextBox 17">
            <a:extLst>
              <a:ext uri="{FF2B5EF4-FFF2-40B4-BE49-F238E27FC236}">
                <a16:creationId xmlns:a16="http://schemas.microsoft.com/office/drawing/2014/main" id="{E7C24666-E945-7B4D-90D9-EBD37A60CC0A}"/>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How </a:t>
            </a:r>
            <a:r>
              <a:rPr lang="en-US" sz="3000" b="1" dirty="0" err="1">
                <a:solidFill>
                  <a:srgbClr val="996017"/>
                </a:solidFill>
                <a:latin typeface="Arial" panose="020B0604020202020204" pitchFamily="34" charset="0"/>
                <a:cs typeface="Arial" panose="020B0604020202020204" pitchFamily="34" charset="0"/>
              </a:rPr>
              <a:t>Soneva</a:t>
            </a:r>
            <a:r>
              <a:rPr lang="en-US" sz="3000" b="1" dirty="0">
                <a:solidFill>
                  <a:srgbClr val="996017"/>
                </a:solidFill>
                <a:latin typeface="Arial" panose="020B0604020202020204" pitchFamily="34" charset="0"/>
                <a:cs typeface="Arial" panose="020B0604020202020204" pitchFamily="34" charset="0"/>
              </a:rPr>
              <a:t> creates sustainable waste management</a:t>
            </a:r>
          </a:p>
        </p:txBody>
      </p:sp>
      <p:sp>
        <p:nvSpPr>
          <p:cNvPr id="7" name="Content Placeholder 2">
            <a:extLst>
              <a:ext uri="{FF2B5EF4-FFF2-40B4-BE49-F238E27FC236}">
                <a16:creationId xmlns:a16="http://schemas.microsoft.com/office/drawing/2014/main" id="{7D7DFD8A-EC9F-274F-AE04-41A572841800}"/>
              </a:ext>
            </a:extLst>
          </p:cNvPr>
          <p:cNvSpPr txBox="1">
            <a:spLocks/>
          </p:cNvSpPr>
          <p:nvPr/>
        </p:nvSpPr>
        <p:spPr>
          <a:xfrm>
            <a:off x="6523000" y="1685894"/>
            <a:ext cx="4782310" cy="42041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dirty="0">
                <a:solidFill>
                  <a:srgbClr val="63666A"/>
                </a:solidFill>
                <a:latin typeface="Arial" panose="020B0604020202020204" pitchFamily="34" charset="0"/>
                <a:cs typeface="Arial" panose="020B0604020202020204" pitchFamily="34" charset="0"/>
              </a:rPr>
              <a:t>As you’ve seen in the video, more than 90%</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of the waste at </a:t>
            </a:r>
            <a:r>
              <a:rPr lang="en-GB" sz="1800" dirty="0" err="1">
                <a:solidFill>
                  <a:srgbClr val="63666A"/>
                </a:solidFill>
                <a:latin typeface="Arial" panose="020B0604020202020204" pitchFamily="34" charset="0"/>
                <a:cs typeface="Arial" panose="020B0604020202020204" pitchFamily="34" charset="0"/>
              </a:rPr>
              <a:t>Soneva</a:t>
            </a:r>
            <a:r>
              <a:rPr lang="en-GB" sz="1800" dirty="0">
                <a:solidFill>
                  <a:srgbClr val="63666A"/>
                </a:solidFill>
                <a:latin typeface="Arial" panose="020B0604020202020204" pitchFamily="34" charset="0"/>
                <a:cs typeface="Arial" panose="020B0604020202020204" pitchFamily="34" charset="0"/>
              </a:rPr>
              <a:t> is processed in a sustainable way. </a:t>
            </a:r>
          </a:p>
          <a:p>
            <a:pPr marL="0" indent="0">
              <a:lnSpc>
                <a:spcPct val="100000"/>
              </a:lnSpc>
              <a:spcBef>
                <a:spcPts val="1500"/>
              </a:spcBef>
              <a:buFont typeface="Arial" panose="020B0604020202020204" pitchFamily="34" charset="0"/>
              <a:buNone/>
            </a:pPr>
            <a:r>
              <a:rPr lang="en-GB" sz="1800" dirty="0">
                <a:solidFill>
                  <a:srgbClr val="63666A"/>
                </a:solidFill>
                <a:latin typeface="Arial" panose="020B0604020202020204" pitchFamily="34" charset="0"/>
                <a:cs typeface="Arial" panose="020B0604020202020204" pitchFamily="34" charset="0"/>
              </a:rPr>
              <a:t>From glass bottles that are recycled into art,</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to coconuts being made into charcoal, waste management is hugely important.</a:t>
            </a:r>
          </a:p>
          <a:p>
            <a:pPr marL="0" indent="0">
              <a:lnSpc>
                <a:spcPct val="100000"/>
              </a:lnSpc>
              <a:spcBef>
                <a:spcPts val="1500"/>
              </a:spcBef>
              <a:buFont typeface="Arial" panose="020B0604020202020204" pitchFamily="34" charset="0"/>
              <a:buNone/>
            </a:pPr>
            <a:r>
              <a:rPr lang="en-GB" sz="1800" dirty="0">
                <a:solidFill>
                  <a:srgbClr val="63666A"/>
                </a:solidFill>
                <a:latin typeface="Arial" panose="020B0604020202020204" pitchFamily="34" charset="0"/>
                <a:cs typeface="Arial" panose="020B0604020202020204" pitchFamily="34" charset="0"/>
              </a:rPr>
              <a:t>In terms of plastic, Soneva is working towards being single-use plastic free throughout the island.</a:t>
            </a:r>
          </a:p>
          <a:p>
            <a:pPr marL="0" indent="0">
              <a:lnSpc>
                <a:spcPct val="100000"/>
              </a:lnSpc>
              <a:spcBef>
                <a:spcPts val="1500"/>
              </a:spcBef>
              <a:buFont typeface="Arial" panose="020B0604020202020204" pitchFamily="34" charset="0"/>
              <a:buNone/>
            </a:pPr>
            <a:r>
              <a:rPr lang="en-GB" sz="1800" dirty="0">
                <a:solidFill>
                  <a:srgbClr val="63666A"/>
                </a:solidFill>
                <a:latin typeface="Arial" panose="020B0604020202020204" pitchFamily="34" charset="0"/>
                <a:cs typeface="Arial" panose="020B0604020202020204" pitchFamily="34" charset="0"/>
              </a:rPr>
              <a:t>Beach and dive clean ups are also organised to remove any waste that washes ashore from the ocean. This is then sent to their</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eco-</a:t>
            </a:r>
            <a:r>
              <a:rPr lang="en-GB" sz="1800" dirty="0" err="1">
                <a:solidFill>
                  <a:srgbClr val="63666A"/>
                </a:solidFill>
                <a:latin typeface="Arial" panose="020B0604020202020204" pitchFamily="34" charset="0"/>
                <a:cs typeface="Arial" panose="020B0604020202020204" pitchFamily="34" charset="0"/>
              </a:rPr>
              <a:t>centro</a:t>
            </a:r>
            <a:r>
              <a:rPr lang="en-GB" sz="1800" dirty="0">
                <a:solidFill>
                  <a:srgbClr val="63666A"/>
                </a:solidFill>
                <a:latin typeface="Arial" panose="020B0604020202020204" pitchFamily="34" charset="0"/>
                <a:cs typeface="Arial" panose="020B0604020202020204" pitchFamily="34" charset="0"/>
              </a:rPr>
              <a:t> to be processed sustainably.</a:t>
            </a:r>
          </a:p>
        </p:txBody>
      </p:sp>
      <p:pic>
        <p:nvPicPr>
          <p:cNvPr id="5" name="Picture 4" descr="A picture containing person&#10;&#10;Description automatically generated">
            <a:extLst>
              <a:ext uri="{FF2B5EF4-FFF2-40B4-BE49-F238E27FC236}">
                <a16:creationId xmlns:a16="http://schemas.microsoft.com/office/drawing/2014/main" id="{078F2A41-C198-DF44-974F-5C28EC6A0FF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00149" y="1773238"/>
            <a:ext cx="4932364" cy="4035252"/>
          </a:xfrm>
          <a:prstGeom prst="rect">
            <a:avLst/>
          </a:prstGeom>
        </p:spPr>
      </p:pic>
    </p:spTree>
    <p:extLst>
      <p:ext uri="{BB962C8B-B14F-4D97-AF65-F5344CB8AC3E}">
        <p14:creationId xmlns:p14="http://schemas.microsoft.com/office/powerpoint/2010/main" val="223595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662386A-73AF-D140-80F9-D3327D79BB1C}"/>
              </a:ext>
            </a:extLst>
          </p:cNvPr>
          <p:cNvSpPr txBox="1">
            <a:spLocks/>
          </p:cNvSpPr>
          <p:nvPr/>
        </p:nvSpPr>
        <p:spPr>
          <a:xfrm>
            <a:off x="7829103" y="1779116"/>
            <a:ext cx="3563125" cy="37985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dirty="0">
                <a:solidFill>
                  <a:srgbClr val="63666A"/>
                </a:solidFill>
                <a:latin typeface="Arial" panose="020B0604020202020204" pitchFamily="34" charset="0"/>
                <a:cs typeface="Arial" panose="020B0604020202020204" pitchFamily="34" charset="0"/>
              </a:rPr>
              <a:t>It’s difficult for islands such as the Maldives to become completely zero waste.</a:t>
            </a:r>
          </a:p>
          <a:p>
            <a:pPr marL="0" indent="0">
              <a:lnSpc>
                <a:spcPct val="100000"/>
              </a:lnSpc>
              <a:spcBef>
                <a:spcPts val="1500"/>
              </a:spcBef>
              <a:buNone/>
            </a:pPr>
            <a:r>
              <a:rPr lang="en-GB" sz="1800" dirty="0">
                <a:solidFill>
                  <a:srgbClr val="63666A"/>
                </a:solidFill>
                <a:latin typeface="Arial" panose="020B0604020202020204" pitchFamily="34" charset="0"/>
                <a:cs typeface="Arial" panose="020B0604020202020204" pitchFamily="34" charset="0"/>
              </a:rPr>
              <a:t>This is because they import the majority of the things they need, so they can’t control what they are made of.</a:t>
            </a:r>
          </a:p>
          <a:p>
            <a:pPr marL="0" indent="0">
              <a:lnSpc>
                <a:spcPct val="100000"/>
              </a:lnSpc>
              <a:spcBef>
                <a:spcPts val="1500"/>
              </a:spcBef>
              <a:buFont typeface="Arial" panose="020B0604020202020204" pitchFamily="34" charset="0"/>
              <a:buNone/>
            </a:pPr>
            <a:r>
              <a:rPr lang="en-GB" sz="1800" dirty="0">
                <a:solidFill>
                  <a:srgbClr val="63666A"/>
                </a:solidFill>
                <a:latin typeface="Arial" panose="020B0604020202020204" pitchFamily="34" charset="0"/>
                <a:cs typeface="Arial" panose="020B0604020202020204" pitchFamily="34" charset="0"/>
              </a:rPr>
              <a:t>However, the government is planning to ban certain single-use plastics by 2023.</a:t>
            </a:r>
          </a:p>
        </p:txBody>
      </p:sp>
      <p:pic>
        <p:nvPicPr>
          <p:cNvPr id="3" name="Picture 2" descr="A group of people posing for a photo on a beach&#10;&#10;Description automatically generated with medium confidence">
            <a:extLst>
              <a:ext uri="{FF2B5EF4-FFF2-40B4-BE49-F238E27FC236}">
                <a16:creationId xmlns:a16="http://schemas.microsoft.com/office/drawing/2014/main" id="{E08B95B5-799A-5048-AA11-25A6F61DB44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57200" y="453257"/>
            <a:ext cx="6763408" cy="5951484"/>
          </a:xfrm>
          <a:prstGeom prst="rect">
            <a:avLst/>
          </a:prstGeom>
        </p:spPr>
      </p:pic>
    </p:spTree>
    <p:extLst>
      <p:ext uri="{BB962C8B-B14F-4D97-AF65-F5344CB8AC3E}">
        <p14:creationId xmlns:p14="http://schemas.microsoft.com/office/powerpoint/2010/main" val="203232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1C8492C-287C-4F43-894E-D0C4814B4D3A}"/>
              </a:ext>
            </a:extLst>
          </p:cNvPr>
          <p:cNvSpPr txBox="1"/>
          <p:nvPr/>
        </p:nvSpPr>
        <p:spPr>
          <a:xfrm>
            <a:off x="6590864" y="1694138"/>
            <a:ext cx="4932363" cy="4562528"/>
          </a:xfrm>
          <a:prstGeom prst="rect">
            <a:avLst/>
          </a:prstGeom>
          <a:noFill/>
        </p:spPr>
        <p:txBody>
          <a:bodyPr wrap="square">
            <a:noAutofit/>
          </a:bodyPr>
          <a:lstStyle/>
          <a:p>
            <a:pPr>
              <a:spcBef>
                <a:spcPts val="1000"/>
              </a:spcBef>
            </a:pPr>
            <a:r>
              <a:rPr lang="en-GB" sz="1650" dirty="0">
                <a:solidFill>
                  <a:srgbClr val="63666A"/>
                </a:solidFill>
                <a:effectLst/>
                <a:latin typeface="Arial" panose="020B0604020202020204" pitchFamily="34" charset="0"/>
                <a:cs typeface="Arial" panose="020B0604020202020204" pitchFamily="34" charset="0"/>
              </a:rPr>
              <a:t>Soneva </a:t>
            </a:r>
            <a:r>
              <a:rPr lang="en-GB" sz="1650" dirty="0" err="1">
                <a:solidFill>
                  <a:srgbClr val="63666A"/>
                </a:solidFill>
                <a:effectLst/>
                <a:latin typeface="Arial" panose="020B0604020202020204" pitchFamily="34" charset="0"/>
                <a:cs typeface="Arial" panose="020B0604020202020204" pitchFamily="34" charset="0"/>
              </a:rPr>
              <a:t>Namoona</a:t>
            </a:r>
            <a:r>
              <a:rPr lang="en-GB" sz="1650" dirty="0">
                <a:solidFill>
                  <a:srgbClr val="63666A"/>
                </a:solidFill>
                <a:effectLst/>
                <a:latin typeface="Arial" panose="020B0604020202020204" pitchFamily="34" charset="0"/>
                <a:cs typeface="Arial" panose="020B0604020202020204" pitchFamily="34" charset="0"/>
              </a:rPr>
              <a:t> is an NGO (non-governmental organisation) and their</a:t>
            </a:r>
            <a:r>
              <a:rPr lang="en-GB" sz="1650" dirty="0">
                <a:solidFill>
                  <a:srgbClr val="63666A"/>
                </a:solidFill>
                <a:latin typeface="Arial" panose="020B0604020202020204" pitchFamily="34" charset="0"/>
                <a:cs typeface="Arial" panose="020B0604020202020204" pitchFamily="34" charset="0"/>
              </a:rPr>
              <a:t> aim is to engage the community in tackling environmental issues</a:t>
            </a:r>
            <a:br>
              <a:rPr lang="en-GB" sz="1650" dirty="0">
                <a:solidFill>
                  <a:srgbClr val="63666A"/>
                </a:solidFill>
                <a:latin typeface="Arial" panose="020B0604020202020204" pitchFamily="34" charset="0"/>
                <a:cs typeface="Arial" panose="020B0604020202020204" pitchFamily="34" charset="0"/>
              </a:rPr>
            </a:br>
            <a:r>
              <a:rPr lang="en-GB" sz="1650" dirty="0">
                <a:solidFill>
                  <a:srgbClr val="63666A"/>
                </a:solidFill>
                <a:latin typeface="Arial" panose="020B0604020202020204" pitchFamily="34" charset="0"/>
                <a:cs typeface="Arial" panose="020B0604020202020204" pitchFamily="34" charset="0"/>
              </a:rPr>
              <a:t>on the Islands.</a:t>
            </a:r>
            <a:endParaRPr lang="en-GB" sz="1650" dirty="0">
              <a:solidFill>
                <a:srgbClr val="63666A"/>
              </a:solidFill>
              <a:effectLst/>
              <a:latin typeface="Arial" panose="020B0604020202020204" pitchFamily="34" charset="0"/>
              <a:cs typeface="Arial" panose="020B0604020202020204" pitchFamily="34" charset="0"/>
            </a:endParaRPr>
          </a:p>
          <a:p>
            <a:pPr>
              <a:spcBef>
                <a:spcPts val="1000"/>
              </a:spcBef>
            </a:pPr>
            <a:r>
              <a:rPr lang="en-GB" sz="1650" dirty="0">
                <a:solidFill>
                  <a:srgbClr val="63666A"/>
                </a:solidFill>
                <a:effectLst/>
                <a:latin typeface="Arial" panose="020B0604020202020204" pitchFamily="34" charset="0"/>
                <a:cs typeface="Arial" panose="020B0604020202020204" pitchFamily="34" charset="0"/>
              </a:rPr>
              <a:t>With the learnings from the eco-</a:t>
            </a:r>
            <a:r>
              <a:rPr lang="en-GB" sz="1650" dirty="0" err="1">
                <a:solidFill>
                  <a:srgbClr val="63666A"/>
                </a:solidFill>
                <a:effectLst/>
                <a:latin typeface="Arial" panose="020B0604020202020204" pitchFamily="34" charset="0"/>
                <a:cs typeface="Arial" panose="020B0604020202020204" pitchFamily="34" charset="0"/>
              </a:rPr>
              <a:t>centro</a:t>
            </a:r>
            <a:r>
              <a:rPr lang="en-GB" sz="1650" dirty="0">
                <a:solidFill>
                  <a:srgbClr val="63666A"/>
                </a:solidFill>
                <a:effectLst/>
                <a:latin typeface="Arial" panose="020B0604020202020204" pitchFamily="34" charset="0"/>
                <a:cs typeface="Arial" panose="020B0604020202020204" pitchFamily="34" charset="0"/>
              </a:rPr>
              <a:t> at Soneva </a:t>
            </a:r>
            <a:r>
              <a:rPr lang="en-GB" sz="1650" dirty="0" err="1">
                <a:solidFill>
                  <a:srgbClr val="63666A"/>
                </a:solidFill>
                <a:effectLst/>
                <a:latin typeface="Arial" panose="020B0604020202020204" pitchFamily="34" charset="0"/>
                <a:cs typeface="Arial" panose="020B0604020202020204" pitchFamily="34" charset="0"/>
              </a:rPr>
              <a:t>Fushi</a:t>
            </a:r>
            <a:r>
              <a:rPr lang="en-GB" sz="1650" dirty="0">
                <a:solidFill>
                  <a:srgbClr val="63666A"/>
                </a:solidFill>
                <a:effectLst/>
                <a:latin typeface="Arial" panose="020B0604020202020204" pitchFamily="34" charset="0"/>
                <a:cs typeface="Arial" panose="020B0604020202020204" pitchFamily="34" charset="0"/>
              </a:rPr>
              <a:t> and Soneva Jani, Soneva </a:t>
            </a:r>
            <a:r>
              <a:rPr lang="en-GB" sz="1650" dirty="0" err="1">
                <a:solidFill>
                  <a:srgbClr val="63666A"/>
                </a:solidFill>
                <a:effectLst/>
                <a:latin typeface="Arial" panose="020B0604020202020204" pitchFamily="34" charset="0"/>
                <a:cs typeface="Arial" panose="020B0604020202020204" pitchFamily="34" charset="0"/>
              </a:rPr>
              <a:t>Namoona</a:t>
            </a:r>
            <a:r>
              <a:rPr lang="en-GB" sz="1650" dirty="0">
                <a:solidFill>
                  <a:srgbClr val="63666A"/>
                </a:solidFill>
                <a:effectLst/>
                <a:latin typeface="Arial" panose="020B0604020202020204" pitchFamily="34" charset="0"/>
                <a:cs typeface="Arial" panose="020B0604020202020204" pitchFamily="34" charset="0"/>
              </a:rPr>
              <a:t> promotes recycling activities and establishes sustainable waste management systems on neighbouring islands. </a:t>
            </a:r>
          </a:p>
          <a:p>
            <a:pPr>
              <a:spcBef>
                <a:spcPts val="1000"/>
              </a:spcBef>
            </a:pPr>
            <a:r>
              <a:rPr lang="en-GB" sz="1650" dirty="0">
                <a:solidFill>
                  <a:srgbClr val="63666A"/>
                </a:solidFill>
                <a:effectLst/>
                <a:latin typeface="Arial" panose="020B0604020202020204" pitchFamily="34" charset="0"/>
                <a:cs typeface="Arial" panose="020B0604020202020204" pitchFamily="34" charset="0"/>
              </a:rPr>
              <a:t>They focus on eliminating single-use plastics</a:t>
            </a:r>
            <a:br>
              <a:rPr lang="en-GB" sz="1650" dirty="0">
                <a:solidFill>
                  <a:srgbClr val="63666A"/>
                </a:solidFill>
                <a:effectLst/>
                <a:latin typeface="Arial" panose="020B0604020202020204" pitchFamily="34" charset="0"/>
                <a:cs typeface="Arial" panose="020B0604020202020204" pitchFamily="34" charset="0"/>
              </a:rPr>
            </a:br>
            <a:r>
              <a:rPr lang="en-GB" sz="1650" dirty="0">
                <a:solidFill>
                  <a:srgbClr val="63666A"/>
                </a:solidFill>
                <a:latin typeface="Arial" panose="020B0604020202020204" pitchFamily="34" charset="0"/>
                <a:cs typeface="Arial" panose="020B0604020202020204" pitchFamily="34" charset="0"/>
              </a:rPr>
              <a:t>by</a:t>
            </a:r>
            <a:r>
              <a:rPr lang="en-GB" sz="1650" dirty="0">
                <a:solidFill>
                  <a:srgbClr val="63666A"/>
                </a:solidFill>
                <a:effectLst/>
                <a:latin typeface="Arial" panose="020B0604020202020204" pitchFamily="34" charset="0"/>
                <a:cs typeface="Arial" panose="020B0604020202020204" pitchFamily="34" charset="0"/>
              </a:rPr>
              <a:t> providing alternatives.</a:t>
            </a:r>
          </a:p>
          <a:p>
            <a:pPr>
              <a:spcBef>
                <a:spcPts val="1000"/>
              </a:spcBef>
            </a:pPr>
            <a:r>
              <a:rPr lang="en-GB" sz="1650" dirty="0">
                <a:solidFill>
                  <a:srgbClr val="63666A"/>
                </a:solidFill>
                <a:latin typeface="Arial" panose="020B0604020202020204" pitchFamily="34" charset="0"/>
                <a:cs typeface="Arial" panose="020B0604020202020204" pitchFamily="34" charset="0"/>
              </a:rPr>
              <a:t>Plus,</a:t>
            </a:r>
            <a:r>
              <a:rPr lang="en-GB" sz="1650" dirty="0">
                <a:solidFill>
                  <a:srgbClr val="63666A"/>
                </a:solidFill>
                <a:effectLst/>
                <a:latin typeface="Arial" panose="020B0604020202020204" pitchFamily="34" charset="0"/>
                <a:cs typeface="Arial" panose="020B0604020202020204" pitchFamily="34" charset="0"/>
              </a:rPr>
              <a:t> they provide education and awareness to inspire local communities. Including fostering a new generation of Ocean Stewards, to learn to swim and love the ocean.</a:t>
            </a:r>
          </a:p>
        </p:txBody>
      </p:sp>
      <p:sp>
        <p:nvSpPr>
          <p:cNvPr id="7" name="TextBox 6">
            <a:extLst>
              <a:ext uri="{FF2B5EF4-FFF2-40B4-BE49-F238E27FC236}">
                <a16:creationId xmlns:a16="http://schemas.microsoft.com/office/drawing/2014/main" id="{7CC11BDE-F0F7-48F9-8153-F0699D39BCCE}"/>
              </a:ext>
            </a:extLst>
          </p:cNvPr>
          <p:cNvSpPr txBox="1"/>
          <p:nvPr/>
        </p:nvSpPr>
        <p:spPr>
          <a:xfrm>
            <a:off x="0" y="739085"/>
            <a:ext cx="12192000" cy="553998"/>
          </a:xfrm>
          <a:prstGeom prst="rect">
            <a:avLst/>
          </a:prstGeom>
          <a:noFill/>
        </p:spPr>
        <p:txBody>
          <a:bodyPr wrap="square" rtlCol="0">
            <a:spAutoFit/>
          </a:bodyPr>
          <a:lstStyle/>
          <a:p>
            <a:pPr algn="ctr">
              <a:spcBef>
                <a:spcPts val="1000"/>
              </a:spcBef>
            </a:pPr>
            <a:r>
              <a:rPr lang="en-US" sz="3000" b="1" dirty="0" err="1">
                <a:solidFill>
                  <a:srgbClr val="996017"/>
                </a:solidFill>
                <a:latin typeface="Arial" panose="020B0604020202020204" pitchFamily="34" charset="0"/>
                <a:cs typeface="Arial" panose="020B0604020202020204" pitchFamily="34" charset="0"/>
              </a:rPr>
              <a:t>Soneva</a:t>
            </a:r>
            <a:r>
              <a:rPr lang="en-US" sz="3000" b="1" dirty="0">
                <a:solidFill>
                  <a:srgbClr val="996017"/>
                </a:solidFill>
                <a:latin typeface="Arial" panose="020B0604020202020204" pitchFamily="34" charset="0"/>
                <a:cs typeface="Arial" panose="020B0604020202020204" pitchFamily="34" charset="0"/>
              </a:rPr>
              <a:t> </a:t>
            </a:r>
            <a:r>
              <a:rPr lang="en-US" sz="3000" b="1" dirty="0" err="1">
                <a:solidFill>
                  <a:srgbClr val="996017"/>
                </a:solidFill>
                <a:latin typeface="Arial" panose="020B0604020202020204" pitchFamily="34" charset="0"/>
                <a:cs typeface="Arial" panose="020B0604020202020204" pitchFamily="34" charset="0"/>
              </a:rPr>
              <a:t>Namoona</a:t>
            </a:r>
            <a:endParaRPr lang="en-US" sz="3000" b="1" dirty="0">
              <a:solidFill>
                <a:srgbClr val="996017"/>
              </a:solidFill>
              <a:latin typeface="Arial" panose="020B0604020202020204" pitchFamily="34" charset="0"/>
              <a:cs typeface="Arial" panose="020B0604020202020204" pitchFamily="34" charset="0"/>
            </a:endParaRPr>
          </a:p>
        </p:txBody>
      </p:sp>
      <p:pic>
        <p:nvPicPr>
          <p:cNvPr id="4" name="Picture 3" descr="A group of people on a surfboard in the water&#10;&#10;Description automatically generated with low confidence">
            <a:extLst>
              <a:ext uri="{FF2B5EF4-FFF2-40B4-BE49-F238E27FC236}">
                <a16:creationId xmlns:a16="http://schemas.microsoft.com/office/drawing/2014/main" id="{B21571FC-B08D-0245-91B4-0B7972AD2E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390" b="-1"/>
          <a:stretch/>
        </p:blipFill>
        <p:spPr>
          <a:xfrm>
            <a:off x="1200150" y="1686187"/>
            <a:ext cx="4932364" cy="4227251"/>
          </a:xfrm>
          <a:prstGeom prst="rect">
            <a:avLst/>
          </a:prstGeom>
        </p:spPr>
      </p:pic>
      <p:sp>
        <p:nvSpPr>
          <p:cNvPr id="6" name="Oval 5">
            <a:extLst>
              <a:ext uri="{FF2B5EF4-FFF2-40B4-BE49-F238E27FC236}">
                <a16:creationId xmlns:a16="http://schemas.microsoft.com/office/drawing/2014/main" id="{94D4DEC1-2039-AC4B-B5A6-FC3D32C6B76F}"/>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1972955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52C874DE-3802-C742-85C5-36EEF154327D}"/>
              </a:ext>
            </a:extLst>
          </p:cNvPr>
          <p:cNvSpPr txBox="1">
            <a:spLocks/>
          </p:cNvSpPr>
          <p:nvPr/>
        </p:nvSpPr>
        <p:spPr>
          <a:xfrm>
            <a:off x="933296" y="1668384"/>
            <a:ext cx="9923773" cy="6923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dirty="0">
                <a:solidFill>
                  <a:srgbClr val="63666A"/>
                </a:solidFill>
                <a:latin typeface="Arial" panose="020B0604020202020204" pitchFamily="34" charset="0"/>
                <a:cs typeface="Arial" panose="020B0604020202020204" pitchFamily="34" charset="0"/>
              </a:rPr>
              <a:t>If </a:t>
            </a:r>
            <a:r>
              <a:rPr lang="en-GB" sz="1800" dirty="0" err="1">
                <a:solidFill>
                  <a:srgbClr val="63666A"/>
                </a:solidFill>
                <a:latin typeface="Arial" panose="020B0604020202020204" pitchFamily="34" charset="0"/>
                <a:cs typeface="Arial" panose="020B0604020202020204" pitchFamily="34" charset="0"/>
              </a:rPr>
              <a:t>Soneva</a:t>
            </a:r>
            <a:r>
              <a:rPr lang="en-GB" sz="1800" dirty="0">
                <a:solidFill>
                  <a:srgbClr val="63666A"/>
                </a:solidFill>
                <a:latin typeface="Arial" panose="020B0604020202020204" pitchFamily="34" charset="0"/>
                <a:cs typeface="Arial" panose="020B0604020202020204" pitchFamily="34" charset="0"/>
              </a:rPr>
              <a:t> </a:t>
            </a:r>
            <a:r>
              <a:rPr lang="en-GB" sz="1800" dirty="0" err="1">
                <a:solidFill>
                  <a:srgbClr val="63666A"/>
                </a:solidFill>
                <a:latin typeface="Arial" panose="020B0604020202020204" pitchFamily="34" charset="0"/>
                <a:cs typeface="Arial" panose="020B0604020202020204" pitchFamily="34" charset="0"/>
              </a:rPr>
              <a:t>Fushi</a:t>
            </a:r>
            <a:r>
              <a:rPr lang="en-GB" sz="1800" dirty="0">
                <a:solidFill>
                  <a:srgbClr val="63666A"/>
                </a:solidFill>
                <a:latin typeface="Arial" panose="020B0604020202020204" pitchFamily="34" charset="0"/>
                <a:cs typeface="Arial" panose="020B0604020202020204" pitchFamily="34" charset="0"/>
              </a:rPr>
              <a:t> can move towards eliminating single-use plastics, then so can you!</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Here’s how you can tackle the problem of waste at school and home, and make a difference…</a:t>
            </a:r>
          </a:p>
        </p:txBody>
      </p:sp>
      <p:sp>
        <p:nvSpPr>
          <p:cNvPr id="9" name="TextBox 8">
            <a:extLst>
              <a:ext uri="{FF2B5EF4-FFF2-40B4-BE49-F238E27FC236}">
                <a16:creationId xmlns:a16="http://schemas.microsoft.com/office/drawing/2014/main" id="{CB88DCAB-156D-8544-B507-7D5DF74F60E1}"/>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What can you do at home?</a:t>
            </a:r>
          </a:p>
        </p:txBody>
      </p:sp>
      <p:sp>
        <p:nvSpPr>
          <p:cNvPr id="10" name="Content Placeholder 2">
            <a:extLst>
              <a:ext uri="{FF2B5EF4-FFF2-40B4-BE49-F238E27FC236}">
                <a16:creationId xmlns:a16="http://schemas.microsoft.com/office/drawing/2014/main" id="{8F5681CE-96EF-BA43-92CF-96E289F7E727}"/>
              </a:ext>
            </a:extLst>
          </p:cNvPr>
          <p:cNvSpPr txBox="1">
            <a:spLocks/>
          </p:cNvSpPr>
          <p:nvPr/>
        </p:nvSpPr>
        <p:spPr>
          <a:xfrm>
            <a:off x="933297" y="4875143"/>
            <a:ext cx="9923773" cy="75828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Font typeface="Arial" panose="020B0604020202020204" pitchFamily="34" charset="0"/>
              <a:buNone/>
            </a:pPr>
            <a:r>
              <a:rPr lang="en-GB" sz="1800" dirty="0">
                <a:solidFill>
                  <a:srgbClr val="63666A"/>
                </a:solidFill>
                <a:latin typeface="Arial" panose="020B0604020202020204" pitchFamily="34" charset="0"/>
                <a:cs typeface="Arial" panose="020B0604020202020204" pitchFamily="34" charset="0"/>
              </a:rPr>
              <a:t>Can you come up with some examples under each of these, of ways that we can tackle the problem? Let’s see how many we included in the examples on the next few slides…</a:t>
            </a:r>
          </a:p>
        </p:txBody>
      </p:sp>
      <p:grpSp>
        <p:nvGrpSpPr>
          <p:cNvPr id="2" name="Group 1">
            <a:extLst>
              <a:ext uri="{FF2B5EF4-FFF2-40B4-BE49-F238E27FC236}">
                <a16:creationId xmlns:a16="http://schemas.microsoft.com/office/drawing/2014/main" id="{D350FB7B-B13C-0440-BB63-A4AFE9CEC922}"/>
              </a:ext>
            </a:extLst>
          </p:cNvPr>
          <p:cNvGrpSpPr/>
          <p:nvPr/>
        </p:nvGrpSpPr>
        <p:grpSpPr>
          <a:xfrm>
            <a:off x="2697280" y="2834860"/>
            <a:ext cx="1585773" cy="1636760"/>
            <a:chOff x="1294354" y="2671600"/>
            <a:chExt cx="1585773" cy="1636760"/>
          </a:xfrm>
        </p:grpSpPr>
        <p:sp>
          <p:nvSpPr>
            <p:cNvPr id="13" name="Rounded Rectangle 12">
              <a:extLst>
                <a:ext uri="{FF2B5EF4-FFF2-40B4-BE49-F238E27FC236}">
                  <a16:creationId xmlns:a16="http://schemas.microsoft.com/office/drawing/2014/main" id="{DB44E333-9D5E-F747-8CFF-D0C2AEC6F4CB}"/>
                </a:ext>
              </a:extLst>
            </p:cNvPr>
            <p:cNvSpPr/>
            <p:nvPr/>
          </p:nvSpPr>
          <p:spPr>
            <a:xfrm>
              <a:off x="1294355" y="2671600"/>
              <a:ext cx="1585772" cy="1560569"/>
            </a:xfrm>
            <a:prstGeom prst="roundRect">
              <a:avLst/>
            </a:prstGeom>
            <a:solidFill>
              <a:srgbClr val="BC0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a:extLst>
                <a:ext uri="{FF2B5EF4-FFF2-40B4-BE49-F238E27FC236}">
                  <a16:creationId xmlns:a16="http://schemas.microsoft.com/office/drawing/2014/main" id="{CF85088E-8114-9843-9321-14FC2EC42320}"/>
                </a:ext>
              </a:extLst>
            </p:cNvPr>
            <p:cNvSpPr txBox="1">
              <a:spLocks/>
            </p:cNvSpPr>
            <p:nvPr/>
          </p:nvSpPr>
          <p:spPr>
            <a:xfrm>
              <a:off x="1294354" y="3756219"/>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900" b="1" dirty="0">
                  <a:solidFill>
                    <a:schemeClr val="bg1"/>
                  </a:solidFill>
                  <a:latin typeface="Arial" panose="020B0604020202020204" pitchFamily="34" charset="0"/>
                  <a:cs typeface="Arial" panose="020B0604020202020204" pitchFamily="34" charset="0"/>
                </a:rPr>
                <a:t>Refuse</a:t>
              </a:r>
            </a:p>
          </p:txBody>
        </p:sp>
        <p:pic>
          <p:nvPicPr>
            <p:cNvPr id="12" name="Picture 11" descr="A picture containing text, clipart&#10;&#10;Description automatically generated">
              <a:extLst>
                <a:ext uri="{FF2B5EF4-FFF2-40B4-BE49-F238E27FC236}">
                  <a16:creationId xmlns:a16="http://schemas.microsoft.com/office/drawing/2014/main" id="{E15F224D-F750-9A4A-899E-14E21F20E4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585021" y="2737345"/>
              <a:ext cx="1081893" cy="1105491"/>
            </a:xfrm>
            <a:prstGeom prst="rect">
              <a:avLst/>
            </a:prstGeom>
          </p:spPr>
        </p:pic>
      </p:grpSp>
      <p:grpSp>
        <p:nvGrpSpPr>
          <p:cNvPr id="3" name="Group 2">
            <a:extLst>
              <a:ext uri="{FF2B5EF4-FFF2-40B4-BE49-F238E27FC236}">
                <a16:creationId xmlns:a16="http://schemas.microsoft.com/office/drawing/2014/main" id="{9EE7FAFA-5BBF-AA40-8BCA-44C5E4AE8067}"/>
              </a:ext>
            </a:extLst>
          </p:cNvPr>
          <p:cNvGrpSpPr/>
          <p:nvPr/>
        </p:nvGrpSpPr>
        <p:grpSpPr>
          <a:xfrm>
            <a:off x="4457786" y="2870770"/>
            <a:ext cx="1585772" cy="1636760"/>
            <a:chOff x="3331463" y="2671600"/>
            <a:chExt cx="1585772" cy="1636760"/>
          </a:xfrm>
        </p:grpSpPr>
        <p:sp>
          <p:nvSpPr>
            <p:cNvPr id="14" name="Rounded Rectangle 13">
              <a:extLst>
                <a:ext uri="{FF2B5EF4-FFF2-40B4-BE49-F238E27FC236}">
                  <a16:creationId xmlns:a16="http://schemas.microsoft.com/office/drawing/2014/main" id="{F68776E4-5284-6048-B939-BDE6A75E6D2D}"/>
                </a:ext>
              </a:extLst>
            </p:cNvPr>
            <p:cNvSpPr/>
            <p:nvPr/>
          </p:nvSpPr>
          <p:spPr>
            <a:xfrm>
              <a:off x="3331463" y="2671600"/>
              <a:ext cx="1585772" cy="156056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2">
              <a:extLst>
                <a:ext uri="{FF2B5EF4-FFF2-40B4-BE49-F238E27FC236}">
                  <a16:creationId xmlns:a16="http://schemas.microsoft.com/office/drawing/2014/main" id="{A5558806-A371-6146-AA5E-043A60683237}"/>
                </a:ext>
              </a:extLst>
            </p:cNvPr>
            <p:cNvSpPr txBox="1">
              <a:spLocks/>
            </p:cNvSpPr>
            <p:nvPr/>
          </p:nvSpPr>
          <p:spPr>
            <a:xfrm>
              <a:off x="3335027" y="3756219"/>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900" b="1" dirty="0">
                  <a:solidFill>
                    <a:schemeClr val="bg1"/>
                  </a:solidFill>
                  <a:latin typeface="Arial" panose="020B0604020202020204" pitchFamily="34" charset="0"/>
                  <a:cs typeface="Arial" panose="020B0604020202020204" pitchFamily="34" charset="0"/>
                </a:rPr>
                <a:t>Reduce</a:t>
              </a:r>
            </a:p>
          </p:txBody>
        </p:sp>
        <p:pic>
          <p:nvPicPr>
            <p:cNvPr id="23" name="Picture 22" descr="A picture containing text, clipart&#10;&#10;Description automatically generated">
              <a:extLst>
                <a:ext uri="{FF2B5EF4-FFF2-40B4-BE49-F238E27FC236}">
                  <a16:creationId xmlns:a16="http://schemas.microsoft.com/office/drawing/2014/main" id="{A5BD826C-FA7B-F749-BFFE-1E3ADE35A55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40347" y="2737345"/>
              <a:ext cx="971909" cy="1105491"/>
            </a:xfrm>
            <a:prstGeom prst="rect">
              <a:avLst/>
            </a:prstGeom>
          </p:spPr>
        </p:pic>
      </p:grpSp>
      <p:grpSp>
        <p:nvGrpSpPr>
          <p:cNvPr id="5" name="Group 4">
            <a:extLst>
              <a:ext uri="{FF2B5EF4-FFF2-40B4-BE49-F238E27FC236}">
                <a16:creationId xmlns:a16="http://schemas.microsoft.com/office/drawing/2014/main" id="{42D0AD2F-DB32-344E-87E0-D99C873D460F}"/>
              </a:ext>
            </a:extLst>
          </p:cNvPr>
          <p:cNvGrpSpPr/>
          <p:nvPr/>
        </p:nvGrpSpPr>
        <p:grpSpPr>
          <a:xfrm>
            <a:off x="6226675" y="2847592"/>
            <a:ext cx="1585772" cy="1636760"/>
            <a:chOff x="5368571" y="2671600"/>
            <a:chExt cx="1585772" cy="1636760"/>
          </a:xfrm>
        </p:grpSpPr>
        <p:sp>
          <p:nvSpPr>
            <p:cNvPr id="15" name="Rounded Rectangle 14">
              <a:extLst>
                <a:ext uri="{FF2B5EF4-FFF2-40B4-BE49-F238E27FC236}">
                  <a16:creationId xmlns:a16="http://schemas.microsoft.com/office/drawing/2014/main" id="{27E9FC35-677C-E245-9323-EC675258CA02}"/>
                </a:ext>
              </a:extLst>
            </p:cNvPr>
            <p:cNvSpPr/>
            <p:nvPr/>
          </p:nvSpPr>
          <p:spPr>
            <a:xfrm>
              <a:off x="5368571" y="2671600"/>
              <a:ext cx="1585772" cy="156056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Content Placeholder 2">
              <a:extLst>
                <a:ext uri="{FF2B5EF4-FFF2-40B4-BE49-F238E27FC236}">
                  <a16:creationId xmlns:a16="http://schemas.microsoft.com/office/drawing/2014/main" id="{E78EDE43-CA20-0146-A6B6-A1135E125E2D}"/>
                </a:ext>
              </a:extLst>
            </p:cNvPr>
            <p:cNvSpPr txBox="1">
              <a:spLocks/>
            </p:cNvSpPr>
            <p:nvPr/>
          </p:nvSpPr>
          <p:spPr>
            <a:xfrm>
              <a:off x="5375700" y="3756219"/>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900" b="1" dirty="0">
                  <a:solidFill>
                    <a:schemeClr val="bg1"/>
                  </a:solidFill>
                  <a:latin typeface="Arial" panose="020B0604020202020204" pitchFamily="34" charset="0"/>
                  <a:cs typeface="Arial" panose="020B0604020202020204" pitchFamily="34" charset="0"/>
                </a:rPr>
                <a:t>Reuse</a:t>
              </a:r>
            </a:p>
          </p:txBody>
        </p:sp>
        <p:pic>
          <p:nvPicPr>
            <p:cNvPr id="24" name="Picture 23" descr="A picture containing text, clipart&#10;&#10;Description automatically generated">
              <a:extLst>
                <a:ext uri="{FF2B5EF4-FFF2-40B4-BE49-F238E27FC236}">
                  <a16:creationId xmlns:a16="http://schemas.microsoft.com/office/drawing/2014/main" id="{6FBD495E-1A90-6844-97D4-C40B34B5027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664679" y="2737345"/>
              <a:ext cx="971909" cy="1105491"/>
            </a:xfrm>
            <a:prstGeom prst="rect">
              <a:avLst/>
            </a:prstGeom>
          </p:spPr>
        </p:pic>
      </p:grpSp>
      <p:grpSp>
        <p:nvGrpSpPr>
          <p:cNvPr id="6" name="Group 5">
            <a:extLst>
              <a:ext uri="{FF2B5EF4-FFF2-40B4-BE49-F238E27FC236}">
                <a16:creationId xmlns:a16="http://schemas.microsoft.com/office/drawing/2014/main" id="{5C65A2A5-001B-E54C-BF52-A948BF61E624}"/>
              </a:ext>
            </a:extLst>
          </p:cNvPr>
          <p:cNvGrpSpPr/>
          <p:nvPr/>
        </p:nvGrpSpPr>
        <p:grpSpPr>
          <a:xfrm>
            <a:off x="9746624" y="2819942"/>
            <a:ext cx="1586229" cy="1636760"/>
            <a:chOff x="7405222" y="2671600"/>
            <a:chExt cx="1586229" cy="1636760"/>
          </a:xfrm>
        </p:grpSpPr>
        <p:sp>
          <p:nvSpPr>
            <p:cNvPr id="16" name="Rounded Rectangle 15">
              <a:extLst>
                <a:ext uri="{FF2B5EF4-FFF2-40B4-BE49-F238E27FC236}">
                  <a16:creationId xmlns:a16="http://schemas.microsoft.com/office/drawing/2014/main" id="{604BD5F6-A9E9-4F46-8ECD-9D6959839B42}"/>
                </a:ext>
              </a:extLst>
            </p:cNvPr>
            <p:cNvSpPr/>
            <p:nvPr/>
          </p:nvSpPr>
          <p:spPr>
            <a:xfrm>
              <a:off x="7405679" y="2671600"/>
              <a:ext cx="1585772" cy="1560569"/>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81354DBF-F10C-7A47-9497-5BC5F9F8E8C5}"/>
                </a:ext>
              </a:extLst>
            </p:cNvPr>
            <p:cNvSpPr txBox="1">
              <a:spLocks/>
            </p:cNvSpPr>
            <p:nvPr/>
          </p:nvSpPr>
          <p:spPr>
            <a:xfrm>
              <a:off x="7405222" y="3756219"/>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900" b="1" dirty="0">
                  <a:solidFill>
                    <a:schemeClr val="bg1"/>
                  </a:solidFill>
                  <a:latin typeface="Arial" panose="020B0604020202020204" pitchFamily="34" charset="0"/>
                  <a:cs typeface="Arial" panose="020B0604020202020204" pitchFamily="34" charset="0"/>
                </a:rPr>
                <a:t>Recycle</a:t>
              </a:r>
            </a:p>
          </p:txBody>
        </p:sp>
        <p:pic>
          <p:nvPicPr>
            <p:cNvPr id="25" name="Picture 24" descr="A picture containing text, clipart&#10;&#10;Description automatically generated">
              <a:extLst>
                <a:ext uri="{FF2B5EF4-FFF2-40B4-BE49-F238E27FC236}">
                  <a16:creationId xmlns:a16="http://schemas.microsoft.com/office/drawing/2014/main" id="{9BEF7DBE-9EFA-344B-B295-C7E65C3076C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706264" y="2737345"/>
              <a:ext cx="971909" cy="1105491"/>
            </a:xfrm>
            <a:prstGeom prst="rect">
              <a:avLst/>
            </a:prstGeom>
          </p:spPr>
        </p:pic>
      </p:grpSp>
      <p:grpSp>
        <p:nvGrpSpPr>
          <p:cNvPr id="7" name="Group 6">
            <a:extLst>
              <a:ext uri="{FF2B5EF4-FFF2-40B4-BE49-F238E27FC236}">
                <a16:creationId xmlns:a16="http://schemas.microsoft.com/office/drawing/2014/main" id="{DED19879-8291-FD48-8311-4015A336D381}"/>
              </a:ext>
            </a:extLst>
          </p:cNvPr>
          <p:cNvGrpSpPr/>
          <p:nvPr/>
        </p:nvGrpSpPr>
        <p:grpSpPr>
          <a:xfrm>
            <a:off x="7996248" y="2819970"/>
            <a:ext cx="1586426" cy="1636760"/>
            <a:chOff x="9442785" y="2671600"/>
            <a:chExt cx="1586426" cy="1636760"/>
          </a:xfrm>
        </p:grpSpPr>
        <p:sp>
          <p:nvSpPr>
            <p:cNvPr id="17" name="Rounded Rectangle 16">
              <a:extLst>
                <a:ext uri="{FF2B5EF4-FFF2-40B4-BE49-F238E27FC236}">
                  <a16:creationId xmlns:a16="http://schemas.microsoft.com/office/drawing/2014/main" id="{D56E46CE-3EC5-2147-89FD-1D98C435BA42}"/>
                </a:ext>
              </a:extLst>
            </p:cNvPr>
            <p:cNvSpPr/>
            <p:nvPr/>
          </p:nvSpPr>
          <p:spPr>
            <a:xfrm>
              <a:off x="9442785" y="2671600"/>
              <a:ext cx="1585772" cy="1560569"/>
            </a:xfrm>
            <a:prstGeom prst="roundRect">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7EEFF6F3-97A9-7D49-A751-3A2143D029A4}"/>
                </a:ext>
              </a:extLst>
            </p:cNvPr>
            <p:cNvSpPr txBox="1">
              <a:spLocks/>
            </p:cNvSpPr>
            <p:nvPr/>
          </p:nvSpPr>
          <p:spPr>
            <a:xfrm>
              <a:off x="9457045" y="3756219"/>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900" b="1" dirty="0">
                  <a:solidFill>
                    <a:schemeClr val="bg1"/>
                  </a:solidFill>
                  <a:latin typeface="Arial" panose="020B0604020202020204" pitchFamily="34" charset="0"/>
                  <a:cs typeface="Arial" panose="020B0604020202020204" pitchFamily="34" charset="0"/>
                </a:rPr>
                <a:t>Rot</a:t>
              </a:r>
            </a:p>
          </p:txBody>
        </p:sp>
        <p:pic>
          <p:nvPicPr>
            <p:cNvPr id="26" name="Picture 25" descr="A picture containing text, clipart&#10;&#10;Description automatically generated">
              <a:extLst>
                <a:ext uri="{FF2B5EF4-FFF2-40B4-BE49-F238E27FC236}">
                  <a16:creationId xmlns:a16="http://schemas.microsoft.com/office/drawing/2014/main" id="{D7436A1A-8207-C74A-9BA3-E965C63922B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736347" y="2737345"/>
              <a:ext cx="971909" cy="1105491"/>
            </a:xfrm>
            <a:prstGeom prst="rect">
              <a:avLst/>
            </a:prstGeom>
          </p:spPr>
        </p:pic>
      </p:grpSp>
      <p:grpSp>
        <p:nvGrpSpPr>
          <p:cNvPr id="44" name="Group 43">
            <a:extLst>
              <a:ext uri="{FF2B5EF4-FFF2-40B4-BE49-F238E27FC236}">
                <a16:creationId xmlns:a16="http://schemas.microsoft.com/office/drawing/2014/main" id="{31B9513A-C3E4-6443-A197-EF8ED88FAFC4}"/>
              </a:ext>
            </a:extLst>
          </p:cNvPr>
          <p:cNvGrpSpPr/>
          <p:nvPr/>
        </p:nvGrpSpPr>
        <p:grpSpPr>
          <a:xfrm>
            <a:off x="933297" y="2834860"/>
            <a:ext cx="1585773" cy="1636760"/>
            <a:chOff x="933297" y="2834860"/>
            <a:chExt cx="1585773" cy="1636760"/>
          </a:xfrm>
        </p:grpSpPr>
        <p:sp>
          <p:nvSpPr>
            <p:cNvPr id="29" name="Rounded Rectangle 28">
              <a:extLst>
                <a:ext uri="{FF2B5EF4-FFF2-40B4-BE49-F238E27FC236}">
                  <a16:creationId xmlns:a16="http://schemas.microsoft.com/office/drawing/2014/main" id="{EACD859D-8A17-F74D-B00F-1468215756C0}"/>
                </a:ext>
              </a:extLst>
            </p:cNvPr>
            <p:cNvSpPr/>
            <p:nvPr/>
          </p:nvSpPr>
          <p:spPr>
            <a:xfrm>
              <a:off x="933298" y="2834860"/>
              <a:ext cx="1585772" cy="1560569"/>
            </a:xfrm>
            <a:prstGeom prst="round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2">
              <a:extLst>
                <a:ext uri="{FF2B5EF4-FFF2-40B4-BE49-F238E27FC236}">
                  <a16:creationId xmlns:a16="http://schemas.microsoft.com/office/drawing/2014/main" id="{6B9CCA4D-7143-4740-AA5E-644EB5596453}"/>
                </a:ext>
              </a:extLst>
            </p:cNvPr>
            <p:cNvSpPr txBox="1">
              <a:spLocks/>
            </p:cNvSpPr>
            <p:nvPr/>
          </p:nvSpPr>
          <p:spPr>
            <a:xfrm>
              <a:off x="933297" y="3919479"/>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900" b="1" dirty="0">
                  <a:solidFill>
                    <a:schemeClr val="bg1"/>
                  </a:solidFill>
                  <a:latin typeface="Arial" panose="020B0604020202020204" pitchFamily="34" charset="0"/>
                  <a:cs typeface="Arial" panose="020B0604020202020204" pitchFamily="34" charset="0"/>
                </a:rPr>
                <a:t>Re-think</a:t>
              </a:r>
            </a:p>
          </p:txBody>
        </p:sp>
        <p:pic>
          <p:nvPicPr>
            <p:cNvPr id="43" name="Picture 42" descr="Icon&#10;&#10;Description automatically generated">
              <a:extLst>
                <a:ext uri="{FF2B5EF4-FFF2-40B4-BE49-F238E27FC236}">
                  <a16:creationId xmlns:a16="http://schemas.microsoft.com/office/drawing/2014/main" id="{27E863C8-D5E4-2E4F-B3C7-D29704A5138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84149" y="2889252"/>
              <a:ext cx="1077616" cy="1077616"/>
            </a:xfrm>
            <a:prstGeom prst="rect">
              <a:avLst/>
            </a:prstGeom>
          </p:spPr>
        </p:pic>
      </p:grpSp>
      <p:sp>
        <p:nvSpPr>
          <p:cNvPr id="31" name="Card 30">
            <a:extLst>
              <a:ext uri="{FF2B5EF4-FFF2-40B4-BE49-F238E27FC236}">
                <a16:creationId xmlns:a16="http://schemas.microsoft.com/office/drawing/2014/main" id="{36520748-9F98-6B4D-B52D-967B78A3FBBD}"/>
              </a:ext>
            </a:extLst>
          </p:cNvPr>
          <p:cNvSpPr/>
          <p:nvPr/>
        </p:nvSpPr>
        <p:spPr>
          <a:xfrm>
            <a:off x="10289309" y="660987"/>
            <a:ext cx="1256145" cy="985275"/>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999DE083-7917-2C4E-8679-9EF8DB1811F5}"/>
              </a:ext>
            </a:extLst>
          </p:cNvPr>
          <p:cNvSpPr txBox="1"/>
          <p:nvPr/>
        </p:nvSpPr>
        <p:spPr>
          <a:xfrm>
            <a:off x="10289309" y="797470"/>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63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3477CEF3-BC3E-2142-AF94-84A345F9F3FE}"/>
              </a:ext>
            </a:extLst>
          </p:cNvPr>
          <p:cNvGrpSpPr/>
          <p:nvPr/>
        </p:nvGrpSpPr>
        <p:grpSpPr>
          <a:xfrm>
            <a:off x="5617364" y="2242391"/>
            <a:ext cx="5486400" cy="1063704"/>
            <a:chOff x="5617364" y="2716414"/>
            <a:chExt cx="5486400" cy="1410854"/>
          </a:xfrm>
        </p:grpSpPr>
        <p:sp>
          <p:nvSpPr>
            <p:cNvPr id="34" name="Rectangle 33">
              <a:extLst>
                <a:ext uri="{FF2B5EF4-FFF2-40B4-BE49-F238E27FC236}">
                  <a16:creationId xmlns:a16="http://schemas.microsoft.com/office/drawing/2014/main" id="{8D6C23A9-43DC-874C-9881-34E410CCF9C9}"/>
                </a:ext>
              </a:extLst>
            </p:cNvPr>
            <p:cNvSpPr/>
            <p:nvPr/>
          </p:nvSpPr>
          <p:spPr>
            <a:xfrm>
              <a:off x="5617364" y="2716414"/>
              <a:ext cx="5486400" cy="1410854"/>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3EE4BFEA-1DA9-F746-B30B-B4AA5D63A40E}"/>
                </a:ext>
              </a:extLst>
            </p:cNvPr>
            <p:cNvSpPr txBox="1"/>
            <p:nvPr/>
          </p:nvSpPr>
          <p:spPr>
            <a:xfrm>
              <a:off x="7122526" y="2965300"/>
              <a:ext cx="3926807" cy="729499"/>
            </a:xfrm>
            <a:prstGeom prst="rect">
              <a:avLst/>
            </a:prstGeom>
            <a:noFill/>
          </p:spPr>
          <p:txBody>
            <a:bodyPr wrap="none" rtlCol="0">
              <a:noAutofit/>
            </a:bodyPr>
            <a:lstStyle/>
            <a:p>
              <a:pPr>
                <a:spcBef>
                  <a:spcPts val="500"/>
                </a:spcBef>
              </a:pPr>
              <a:r>
                <a:rPr lang="en-US" dirty="0">
                  <a:solidFill>
                    <a:srgbClr val="63666A"/>
                  </a:solidFill>
                  <a:latin typeface="Arial" panose="020B0604020202020204" pitchFamily="34" charset="0"/>
                  <a:cs typeface="Arial" panose="020B0604020202020204" pitchFamily="34" charset="0"/>
                </a:rPr>
                <a:t>Can I borrow this instead of</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buying it?</a:t>
              </a:r>
            </a:p>
          </p:txBody>
        </p:sp>
        <p:sp>
          <p:nvSpPr>
            <p:cNvPr id="38" name="Rectangle 37">
              <a:extLst>
                <a:ext uri="{FF2B5EF4-FFF2-40B4-BE49-F238E27FC236}">
                  <a16:creationId xmlns:a16="http://schemas.microsoft.com/office/drawing/2014/main" id="{2B83AD85-3421-6942-B058-9CCF1B6700B0}"/>
                </a:ext>
              </a:extLst>
            </p:cNvPr>
            <p:cNvSpPr/>
            <p:nvPr/>
          </p:nvSpPr>
          <p:spPr>
            <a:xfrm>
              <a:off x="5810660" y="2916688"/>
              <a:ext cx="997360" cy="997360"/>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 name="Group 16">
            <a:extLst>
              <a:ext uri="{FF2B5EF4-FFF2-40B4-BE49-F238E27FC236}">
                <a16:creationId xmlns:a16="http://schemas.microsoft.com/office/drawing/2014/main" id="{92A9510A-13DD-7343-AC84-9E0AF3331C14}"/>
              </a:ext>
            </a:extLst>
          </p:cNvPr>
          <p:cNvGrpSpPr/>
          <p:nvPr/>
        </p:nvGrpSpPr>
        <p:grpSpPr>
          <a:xfrm>
            <a:off x="5617364" y="3494349"/>
            <a:ext cx="5486400" cy="1063705"/>
            <a:chOff x="5617364" y="4376883"/>
            <a:chExt cx="5486400" cy="1410854"/>
          </a:xfrm>
        </p:grpSpPr>
        <p:sp>
          <p:nvSpPr>
            <p:cNvPr id="35" name="Rectangle 34">
              <a:extLst>
                <a:ext uri="{FF2B5EF4-FFF2-40B4-BE49-F238E27FC236}">
                  <a16:creationId xmlns:a16="http://schemas.microsoft.com/office/drawing/2014/main" id="{60FA68A4-416B-B742-BF15-D665B49FB61E}"/>
                </a:ext>
              </a:extLst>
            </p:cNvPr>
            <p:cNvSpPr/>
            <p:nvPr/>
          </p:nvSpPr>
          <p:spPr>
            <a:xfrm>
              <a:off x="5617364" y="4376883"/>
              <a:ext cx="5486400" cy="1410854"/>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ABC25987-8CCF-C646-A492-05937E15CD62}"/>
                </a:ext>
              </a:extLst>
            </p:cNvPr>
            <p:cNvGrpSpPr/>
            <p:nvPr/>
          </p:nvGrpSpPr>
          <p:grpSpPr>
            <a:xfrm>
              <a:off x="5810660" y="4583630"/>
              <a:ext cx="4781707" cy="997360"/>
              <a:chOff x="5810660" y="4583630"/>
              <a:chExt cx="4781707" cy="997360"/>
            </a:xfrm>
          </p:grpSpPr>
          <p:sp>
            <p:nvSpPr>
              <p:cNvPr id="39" name="TextBox 38">
                <a:extLst>
                  <a:ext uri="{FF2B5EF4-FFF2-40B4-BE49-F238E27FC236}">
                    <a16:creationId xmlns:a16="http://schemas.microsoft.com/office/drawing/2014/main" id="{6172727E-E47D-CF43-B957-DE7A95FB02E0}"/>
                  </a:ext>
                </a:extLst>
              </p:cNvPr>
              <p:cNvSpPr txBox="1"/>
              <p:nvPr/>
            </p:nvSpPr>
            <p:spPr>
              <a:xfrm>
                <a:off x="7122527" y="4665109"/>
                <a:ext cx="3469840" cy="729499"/>
              </a:xfrm>
              <a:prstGeom prst="rect">
                <a:avLst/>
              </a:prstGeom>
              <a:noFill/>
            </p:spPr>
            <p:txBody>
              <a:bodyPr wrap="none" rtlCol="0">
                <a:noAutofit/>
              </a:bodyPr>
              <a:lstStyle/>
              <a:p>
                <a:pPr>
                  <a:spcBef>
                    <a:spcPts val="500"/>
                  </a:spcBef>
                </a:pPr>
                <a:r>
                  <a:rPr lang="en-US" dirty="0">
                    <a:solidFill>
                      <a:srgbClr val="63666A"/>
                    </a:solidFill>
                    <a:latin typeface="Arial" panose="020B0604020202020204" pitchFamily="34" charset="0"/>
                    <a:cs typeface="Arial" panose="020B0604020202020204" pitchFamily="34" charset="0"/>
                  </a:rPr>
                  <a:t>Does the production of this product </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use a lot of energy?</a:t>
                </a:r>
              </a:p>
            </p:txBody>
          </p:sp>
          <p:sp>
            <p:nvSpPr>
              <p:cNvPr id="40" name="Rectangle 39">
                <a:extLst>
                  <a:ext uri="{FF2B5EF4-FFF2-40B4-BE49-F238E27FC236}">
                    <a16:creationId xmlns:a16="http://schemas.microsoft.com/office/drawing/2014/main" id="{5741CBF9-5FEF-DE45-A194-EE07360980A3}"/>
                  </a:ext>
                </a:extLst>
              </p:cNvPr>
              <p:cNvSpPr/>
              <p:nvPr/>
            </p:nvSpPr>
            <p:spPr>
              <a:xfrm>
                <a:off x="5810660" y="4583630"/>
                <a:ext cx="997360" cy="997360"/>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3" name="Content Placeholder 2">
            <a:extLst>
              <a:ext uri="{FF2B5EF4-FFF2-40B4-BE49-F238E27FC236}">
                <a16:creationId xmlns:a16="http://schemas.microsoft.com/office/drawing/2014/main" id="{767A48D7-A005-45D8-A701-C4D753612953}"/>
              </a:ext>
            </a:extLst>
          </p:cNvPr>
          <p:cNvSpPr txBox="1">
            <a:spLocks/>
          </p:cNvSpPr>
          <p:nvPr/>
        </p:nvSpPr>
        <p:spPr>
          <a:xfrm>
            <a:off x="1321620" y="4993304"/>
            <a:ext cx="3537417" cy="9432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None/>
            </a:pPr>
            <a:r>
              <a:rPr lang="en-US" sz="2000" b="1" dirty="0">
                <a:solidFill>
                  <a:srgbClr val="63666A"/>
                </a:solidFill>
                <a:latin typeface="Arial" panose="020B0604020202020204" pitchFamily="34" charset="0"/>
                <a:cs typeface="Arial" panose="020B0604020202020204" pitchFamily="34" charset="0"/>
              </a:rPr>
              <a:t>Start with rethinking</a:t>
            </a:r>
            <a:br>
              <a:rPr lang="en-US" sz="2000" b="1" dirty="0">
                <a:solidFill>
                  <a:srgbClr val="63666A"/>
                </a:solidFill>
                <a:latin typeface="Arial" panose="020B0604020202020204" pitchFamily="34" charset="0"/>
                <a:cs typeface="Arial" panose="020B0604020202020204" pitchFamily="34" charset="0"/>
              </a:rPr>
            </a:br>
            <a:r>
              <a:rPr lang="en-US" sz="2000" b="1" dirty="0">
                <a:solidFill>
                  <a:srgbClr val="63666A"/>
                </a:solidFill>
                <a:latin typeface="Arial" panose="020B0604020202020204" pitchFamily="34" charset="0"/>
                <a:cs typeface="Arial" panose="020B0604020202020204" pitchFamily="34" charset="0"/>
              </a:rPr>
              <a:t>your mindset before</a:t>
            </a:r>
            <a:br>
              <a:rPr lang="en-US" sz="2000" b="1" dirty="0">
                <a:solidFill>
                  <a:srgbClr val="63666A"/>
                </a:solidFill>
                <a:latin typeface="Arial" panose="020B0604020202020204" pitchFamily="34" charset="0"/>
                <a:cs typeface="Arial" panose="020B0604020202020204" pitchFamily="34" charset="0"/>
              </a:rPr>
            </a:br>
            <a:r>
              <a:rPr lang="en-US" sz="2000" b="1" dirty="0">
                <a:solidFill>
                  <a:srgbClr val="63666A"/>
                </a:solidFill>
                <a:latin typeface="Arial" panose="020B0604020202020204" pitchFamily="34" charset="0"/>
                <a:cs typeface="Arial" panose="020B0604020202020204" pitchFamily="34" charset="0"/>
              </a:rPr>
              <a:t>doing anything.</a:t>
            </a:r>
            <a:endParaRPr lang="en-GB" sz="2000" b="1" dirty="0">
              <a:solidFill>
                <a:srgbClr val="63666A"/>
              </a:solidFill>
              <a:latin typeface="Arial" panose="020B0604020202020204" pitchFamily="34" charset="0"/>
              <a:cs typeface="Arial" panose="020B0604020202020204" pitchFamily="34" charset="0"/>
            </a:endParaRPr>
          </a:p>
        </p:txBody>
      </p:sp>
      <p:grpSp>
        <p:nvGrpSpPr>
          <p:cNvPr id="20" name="Group 19">
            <a:extLst>
              <a:ext uri="{FF2B5EF4-FFF2-40B4-BE49-F238E27FC236}">
                <a16:creationId xmlns:a16="http://schemas.microsoft.com/office/drawing/2014/main" id="{B67C8F97-56D3-4DB2-ACE5-B0C4EDA6BBD1}"/>
              </a:ext>
            </a:extLst>
          </p:cNvPr>
          <p:cNvGrpSpPr/>
          <p:nvPr/>
        </p:nvGrpSpPr>
        <p:grpSpPr>
          <a:xfrm>
            <a:off x="5617364" y="4746307"/>
            <a:ext cx="5486400" cy="1063705"/>
            <a:chOff x="5617364" y="4376883"/>
            <a:chExt cx="5486400" cy="1410854"/>
          </a:xfrm>
        </p:grpSpPr>
        <p:sp>
          <p:nvSpPr>
            <p:cNvPr id="21" name="Rectangle 20">
              <a:extLst>
                <a:ext uri="{FF2B5EF4-FFF2-40B4-BE49-F238E27FC236}">
                  <a16:creationId xmlns:a16="http://schemas.microsoft.com/office/drawing/2014/main" id="{4EDED7EB-080C-4406-9E12-5B53B249F899}"/>
                </a:ext>
              </a:extLst>
            </p:cNvPr>
            <p:cNvSpPr/>
            <p:nvPr/>
          </p:nvSpPr>
          <p:spPr>
            <a:xfrm>
              <a:off x="5617364" y="4376883"/>
              <a:ext cx="5486400" cy="1410854"/>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4C5377F0-4FAB-4D5C-9AAD-8E5B24A51AC3}"/>
                </a:ext>
              </a:extLst>
            </p:cNvPr>
            <p:cNvGrpSpPr/>
            <p:nvPr/>
          </p:nvGrpSpPr>
          <p:grpSpPr>
            <a:xfrm>
              <a:off x="5810660" y="4583630"/>
              <a:ext cx="4781707" cy="997360"/>
              <a:chOff x="5810660" y="4583630"/>
              <a:chExt cx="4781707" cy="997360"/>
            </a:xfrm>
          </p:grpSpPr>
          <p:sp>
            <p:nvSpPr>
              <p:cNvPr id="24" name="TextBox 23">
                <a:extLst>
                  <a:ext uri="{FF2B5EF4-FFF2-40B4-BE49-F238E27FC236}">
                    <a16:creationId xmlns:a16="http://schemas.microsoft.com/office/drawing/2014/main" id="{A78B3A8B-98D1-4333-8F1F-6567DFDB4C0A}"/>
                  </a:ext>
                </a:extLst>
              </p:cNvPr>
              <p:cNvSpPr txBox="1"/>
              <p:nvPr/>
            </p:nvSpPr>
            <p:spPr>
              <a:xfrm>
                <a:off x="7122527" y="4822613"/>
                <a:ext cx="3469840" cy="729499"/>
              </a:xfrm>
              <a:prstGeom prst="rect">
                <a:avLst/>
              </a:prstGeom>
              <a:noFill/>
            </p:spPr>
            <p:txBody>
              <a:bodyPr wrap="none" rtlCol="0">
                <a:noAutofit/>
              </a:bodyPr>
              <a:lstStyle/>
              <a:p>
                <a:pPr>
                  <a:spcBef>
                    <a:spcPts val="500"/>
                  </a:spcBef>
                </a:pPr>
                <a:r>
                  <a:rPr lang="en-US" dirty="0">
                    <a:solidFill>
                      <a:srgbClr val="63666A"/>
                    </a:solidFill>
                    <a:latin typeface="Arial" panose="020B0604020202020204" pitchFamily="34" charset="0"/>
                    <a:cs typeface="Arial" panose="020B0604020202020204" pitchFamily="34" charset="0"/>
                  </a:rPr>
                  <a:t>Can it be recycled?</a:t>
                </a:r>
              </a:p>
            </p:txBody>
          </p:sp>
          <p:sp>
            <p:nvSpPr>
              <p:cNvPr id="25" name="Rectangle 24">
                <a:extLst>
                  <a:ext uri="{FF2B5EF4-FFF2-40B4-BE49-F238E27FC236}">
                    <a16:creationId xmlns:a16="http://schemas.microsoft.com/office/drawing/2014/main" id="{5E4924F0-488B-4970-B36F-89A61B0E3E88}"/>
                  </a:ext>
                </a:extLst>
              </p:cNvPr>
              <p:cNvSpPr/>
              <p:nvPr/>
            </p:nvSpPr>
            <p:spPr>
              <a:xfrm>
                <a:off x="5810660" y="4583630"/>
                <a:ext cx="997360" cy="997360"/>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2" name="Rounded Rectangle 31">
            <a:extLst>
              <a:ext uri="{FF2B5EF4-FFF2-40B4-BE49-F238E27FC236}">
                <a16:creationId xmlns:a16="http://schemas.microsoft.com/office/drawing/2014/main" id="{1C3F0D17-4153-D241-A467-4A2E3A55800D}"/>
              </a:ext>
            </a:extLst>
          </p:cNvPr>
          <p:cNvSpPr/>
          <p:nvPr/>
        </p:nvSpPr>
        <p:spPr>
          <a:xfrm>
            <a:off x="1325528" y="1155701"/>
            <a:ext cx="3537417" cy="3481198"/>
          </a:xfrm>
          <a:prstGeom prst="round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Content Placeholder 2">
            <a:extLst>
              <a:ext uri="{FF2B5EF4-FFF2-40B4-BE49-F238E27FC236}">
                <a16:creationId xmlns:a16="http://schemas.microsoft.com/office/drawing/2014/main" id="{AE2A3187-9992-A448-8884-306B89968DAE}"/>
              </a:ext>
            </a:extLst>
          </p:cNvPr>
          <p:cNvSpPr txBox="1">
            <a:spLocks/>
          </p:cNvSpPr>
          <p:nvPr/>
        </p:nvSpPr>
        <p:spPr>
          <a:xfrm>
            <a:off x="1325526" y="3637530"/>
            <a:ext cx="3507066" cy="123167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4000" b="1" dirty="0">
                <a:solidFill>
                  <a:schemeClr val="bg1"/>
                </a:solidFill>
                <a:latin typeface="Arial" panose="020B0604020202020204" pitchFamily="34" charset="0"/>
                <a:cs typeface="Arial" panose="020B0604020202020204" pitchFamily="34" charset="0"/>
              </a:rPr>
              <a:t>Re-think</a:t>
            </a:r>
          </a:p>
        </p:txBody>
      </p:sp>
      <p:pic>
        <p:nvPicPr>
          <p:cNvPr id="3" name="Picture 2" descr="Icon&#10;&#10;Description automatically generated">
            <a:extLst>
              <a:ext uri="{FF2B5EF4-FFF2-40B4-BE49-F238E27FC236}">
                <a16:creationId xmlns:a16="http://schemas.microsoft.com/office/drawing/2014/main" id="{FCF056CD-EC10-AF4B-8EFE-7F2DAB8E41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99616" y="1248295"/>
            <a:ext cx="2389235" cy="2389235"/>
          </a:xfrm>
          <a:prstGeom prst="rect">
            <a:avLst/>
          </a:prstGeom>
        </p:spPr>
      </p:pic>
      <p:grpSp>
        <p:nvGrpSpPr>
          <p:cNvPr id="57" name="Group 56">
            <a:extLst>
              <a:ext uri="{FF2B5EF4-FFF2-40B4-BE49-F238E27FC236}">
                <a16:creationId xmlns:a16="http://schemas.microsoft.com/office/drawing/2014/main" id="{3882ECD9-7BDA-6547-AE3C-5A06C554164A}"/>
              </a:ext>
            </a:extLst>
          </p:cNvPr>
          <p:cNvGrpSpPr/>
          <p:nvPr/>
        </p:nvGrpSpPr>
        <p:grpSpPr>
          <a:xfrm>
            <a:off x="5617364" y="990433"/>
            <a:ext cx="5486400" cy="1063704"/>
            <a:chOff x="5617364" y="2716414"/>
            <a:chExt cx="5486400" cy="1410854"/>
          </a:xfrm>
        </p:grpSpPr>
        <p:sp>
          <p:nvSpPr>
            <p:cNvPr id="58" name="Rectangle 57">
              <a:extLst>
                <a:ext uri="{FF2B5EF4-FFF2-40B4-BE49-F238E27FC236}">
                  <a16:creationId xmlns:a16="http://schemas.microsoft.com/office/drawing/2014/main" id="{2350F79F-08BE-8F47-BC5F-4E83EC619875}"/>
                </a:ext>
              </a:extLst>
            </p:cNvPr>
            <p:cNvSpPr/>
            <p:nvPr/>
          </p:nvSpPr>
          <p:spPr>
            <a:xfrm>
              <a:off x="5617364" y="2716414"/>
              <a:ext cx="5486400" cy="1410854"/>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42E48BF6-5550-9440-AC63-F0ACD7CD2DE0}"/>
                </a:ext>
              </a:extLst>
            </p:cNvPr>
            <p:cNvSpPr txBox="1"/>
            <p:nvPr/>
          </p:nvSpPr>
          <p:spPr>
            <a:xfrm>
              <a:off x="7122526" y="2965300"/>
              <a:ext cx="3926807" cy="729499"/>
            </a:xfrm>
            <a:prstGeom prst="rect">
              <a:avLst/>
            </a:prstGeom>
            <a:noFill/>
          </p:spPr>
          <p:txBody>
            <a:bodyPr wrap="none" rtlCol="0">
              <a:noAutofit/>
            </a:bodyPr>
            <a:lstStyle/>
            <a:p>
              <a:pPr>
                <a:spcBef>
                  <a:spcPts val="500"/>
                </a:spcBef>
              </a:pPr>
              <a:r>
                <a:rPr lang="en-US" dirty="0">
                  <a:solidFill>
                    <a:srgbClr val="63666A"/>
                  </a:solidFill>
                  <a:latin typeface="Arial" panose="020B0604020202020204" pitchFamily="34" charset="0"/>
                  <a:cs typeface="Arial" panose="020B0604020202020204" pitchFamily="34" charset="0"/>
                </a:rPr>
                <a:t>Think twice when buying. Ask</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yourself:- do you really need it? </a:t>
              </a:r>
            </a:p>
          </p:txBody>
        </p:sp>
        <p:sp>
          <p:nvSpPr>
            <p:cNvPr id="60" name="Rectangle 59">
              <a:extLst>
                <a:ext uri="{FF2B5EF4-FFF2-40B4-BE49-F238E27FC236}">
                  <a16:creationId xmlns:a16="http://schemas.microsoft.com/office/drawing/2014/main" id="{F6FAA857-E9BE-824A-9AE7-EC5094C06D8B}"/>
                </a:ext>
              </a:extLst>
            </p:cNvPr>
            <p:cNvSpPr/>
            <p:nvPr/>
          </p:nvSpPr>
          <p:spPr>
            <a:xfrm>
              <a:off x="5810660" y="2916688"/>
              <a:ext cx="997360" cy="997360"/>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3" name="Picture 12" descr="Icon&#10;&#10;Description automatically generated">
            <a:extLst>
              <a:ext uri="{FF2B5EF4-FFF2-40B4-BE49-F238E27FC236}">
                <a16:creationId xmlns:a16="http://schemas.microsoft.com/office/drawing/2014/main" id="{C672358C-E562-AC43-8D9C-E7DE8E8D1B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10660" y="1093555"/>
            <a:ext cx="997360" cy="847697"/>
          </a:xfrm>
          <a:prstGeom prst="rect">
            <a:avLst/>
          </a:prstGeom>
        </p:spPr>
      </p:pic>
      <p:pic>
        <p:nvPicPr>
          <p:cNvPr id="61" name="Picture 60" descr="A picture containing window, building, clipart&#10;&#10;Description automatically generated">
            <a:extLst>
              <a:ext uri="{FF2B5EF4-FFF2-40B4-BE49-F238E27FC236}">
                <a16:creationId xmlns:a16="http://schemas.microsoft.com/office/drawing/2014/main" id="{39D433F8-AC87-B647-9BDC-6328433AFC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13460" y="3769909"/>
            <a:ext cx="574223" cy="235116"/>
          </a:xfrm>
          <a:prstGeom prst="rect">
            <a:avLst/>
          </a:prstGeom>
        </p:spPr>
      </p:pic>
      <p:pic>
        <p:nvPicPr>
          <p:cNvPr id="62" name="Picture 61" descr="A picture containing window, building, clipart&#10;&#10;Description automatically generated">
            <a:extLst>
              <a:ext uri="{FF2B5EF4-FFF2-40B4-BE49-F238E27FC236}">
                <a16:creationId xmlns:a16="http://schemas.microsoft.com/office/drawing/2014/main" id="{6DDDD7B6-AC45-DE44-9FD3-D51D638DC29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13460" y="4059079"/>
            <a:ext cx="574223" cy="235116"/>
          </a:xfrm>
          <a:prstGeom prst="rect">
            <a:avLst/>
          </a:prstGeom>
        </p:spPr>
      </p:pic>
      <p:pic>
        <p:nvPicPr>
          <p:cNvPr id="63" name="Picture 62" descr="A picture containing text, clipart&#10;&#10;Description automatically generated">
            <a:extLst>
              <a:ext uri="{FF2B5EF4-FFF2-40B4-BE49-F238E27FC236}">
                <a16:creationId xmlns:a16="http://schemas.microsoft.com/office/drawing/2014/main" id="{12BE5F0F-6136-4B44-A07F-7754B46F19D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907575" y="4910494"/>
            <a:ext cx="728861" cy="744759"/>
          </a:xfrm>
          <a:prstGeom prst="rect">
            <a:avLst/>
          </a:prstGeom>
        </p:spPr>
      </p:pic>
      <p:pic>
        <p:nvPicPr>
          <p:cNvPr id="8" name="Picture 7" descr="Icon&#10;&#10;Description automatically generated">
            <a:extLst>
              <a:ext uri="{FF2B5EF4-FFF2-40B4-BE49-F238E27FC236}">
                <a16:creationId xmlns:a16="http://schemas.microsoft.com/office/drawing/2014/main" id="{2C3036A3-0762-C64F-82FF-FB160FF502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796164" y="2441084"/>
            <a:ext cx="1011856" cy="660291"/>
          </a:xfrm>
          <a:prstGeom prst="rect">
            <a:avLst/>
          </a:prstGeom>
        </p:spPr>
      </p:pic>
    </p:spTree>
    <p:extLst>
      <p:ext uri="{BB962C8B-B14F-4D97-AF65-F5344CB8AC3E}">
        <p14:creationId xmlns:p14="http://schemas.microsoft.com/office/powerpoint/2010/main" val="2126169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57E8F0A-30B8-8742-A677-768CF6EE24C9}"/>
              </a:ext>
            </a:extLst>
          </p:cNvPr>
          <p:cNvGrpSpPr/>
          <p:nvPr/>
        </p:nvGrpSpPr>
        <p:grpSpPr>
          <a:xfrm>
            <a:off x="1325526" y="1155701"/>
            <a:ext cx="3537419" cy="3713503"/>
            <a:chOff x="1294354" y="2671600"/>
            <a:chExt cx="1585773" cy="1664708"/>
          </a:xfrm>
        </p:grpSpPr>
        <p:sp>
          <p:nvSpPr>
            <p:cNvPr id="27" name="Rounded Rectangle 26">
              <a:extLst>
                <a:ext uri="{FF2B5EF4-FFF2-40B4-BE49-F238E27FC236}">
                  <a16:creationId xmlns:a16="http://schemas.microsoft.com/office/drawing/2014/main" id="{353E6131-4086-A249-9156-3195D7EF1FAC}"/>
                </a:ext>
              </a:extLst>
            </p:cNvPr>
            <p:cNvSpPr/>
            <p:nvPr/>
          </p:nvSpPr>
          <p:spPr>
            <a:xfrm>
              <a:off x="1294355" y="2671600"/>
              <a:ext cx="1585772" cy="1560569"/>
            </a:xfrm>
            <a:prstGeom prst="roundRect">
              <a:avLst/>
            </a:prstGeom>
            <a:solidFill>
              <a:srgbClr val="BC0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Content Placeholder 2">
              <a:extLst>
                <a:ext uri="{FF2B5EF4-FFF2-40B4-BE49-F238E27FC236}">
                  <a16:creationId xmlns:a16="http://schemas.microsoft.com/office/drawing/2014/main" id="{5221539B-E0CB-524F-B235-AC612F272047}"/>
                </a:ext>
              </a:extLst>
            </p:cNvPr>
            <p:cNvSpPr txBox="1">
              <a:spLocks/>
            </p:cNvSpPr>
            <p:nvPr/>
          </p:nvSpPr>
          <p:spPr>
            <a:xfrm>
              <a:off x="1294354" y="3784167"/>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4000" b="1" dirty="0">
                  <a:solidFill>
                    <a:schemeClr val="bg1"/>
                  </a:solidFill>
                  <a:latin typeface="Arial" panose="020B0604020202020204" pitchFamily="34" charset="0"/>
                  <a:cs typeface="Arial" panose="020B0604020202020204" pitchFamily="34" charset="0"/>
                </a:rPr>
                <a:t>Refuse</a:t>
              </a:r>
            </a:p>
          </p:txBody>
        </p:sp>
        <p:pic>
          <p:nvPicPr>
            <p:cNvPr id="29" name="Picture 28" descr="A picture containing text, clipart&#10;&#10;Description automatically generated">
              <a:extLst>
                <a:ext uri="{FF2B5EF4-FFF2-40B4-BE49-F238E27FC236}">
                  <a16:creationId xmlns:a16="http://schemas.microsoft.com/office/drawing/2014/main" id="{B555B9E2-B96F-C84D-9184-BC362727079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592219" y="2737345"/>
              <a:ext cx="1081893" cy="1105491"/>
            </a:xfrm>
            <a:prstGeom prst="rect">
              <a:avLst/>
            </a:prstGeom>
          </p:spPr>
        </p:pic>
      </p:grpSp>
      <p:sp>
        <p:nvSpPr>
          <p:cNvPr id="30" name="Content Placeholder 2">
            <a:extLst>
              <a:ext uri="{FF2B5EF4-FFF2-40B4-BE49-F238E27FC236}">
                <a16:creationId xmlns:a16="http://schemas.microsoft.com/office/drawing/2014/main" id="{636A0A4D-B5D3-AF45-89D6-71D10933E1F0}"/>
              </a:ext>
            </a:extLst>
          </p:cNvPr>
          <p:cNvSpPr txBox="1">
            <a:spLocks/>
          </p:cNvSpPr>
          <p:nvPr/>
        </p:nvSpPr>
        <p:spPr>
          <a:xfrm>
            <a:off x="1325526" y="5008418"/>
            <a:ext cx="3537417" cy="9432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None/>
            </a:pPr>
            <a:r>
              <a:rPr lang="en-US" sz="2000" b="1" dirty="0">
                <a:solidFill>
                  <a:srgbClr val="63666A"/>
                </a:solidFill>
                <a:latin typeface="Arial" panose="020B0604020202020204" pitchFamily="34" charset="0"/>
                <a:cs typeface="Arial" panose="020B0604020202020204" pitchFamily="34" charset="0"/>
              </a:rPr>
              <a:t>Preventing waste by consuming less</a:t>
            </a:r>
            <a:endParaRPr lang="en-GB" sz="2000" b="1" dirty="0">
              <a:solidFill>
                <a:srgbClr val="63666A"/>
              </a:solidFill>
              <a:latin typeface="Arial" panose="020B060402020202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3477CEF3-BC3E-2142-AF94-84A345F9F3FE}"/>
              </a:ext>
            </a:extLst>
          </p:cNvPr>
          <p:cNvGrpSpPr/>
          <p:nvPr/>
        </p:nvGrpSpPr>
        <p:grpSpPr>
          <a:xfrm>
            <a:off x="5617364" y="1785518"/>
            <a:ext cx="5486400" cy="1410854"/>
            <a:chOff x="5617364" y="2716414"/>
            <a:chExt cx="5486400" cy="1410854"/>
          </a:xfrm>
        </p:grpSpPr>
        <p:sp>
          <p:nvSpPr>
            <p:cNvPr id="34" name="Rectangle 33">
              <a:extLst>
                <a:ext uri="{FF2B5EF4-FFF2-40B4-BE49-F238E27FC236}">
                  <a16:creationId xmlns:a16="http://schemas.microsoft.com/office/drawing/2014/main" id="{8D6C23A9-43DC-874C-9881-34E410CCF9C9}"/>
                </a:ext>
              </a:extLst>
            </p:cNvPr>
            <p:cNvSpPr/>
            <p:nvPr/>
          </p:nvSpPr>
          <p:spPr>
            <a:xfrm>
              <a:off x="5617364" y="2716414"/>
              <a:ext cx="5486400" cy="1410854"/>
            </a:xfrm>
            <a:prstGeom prst="rect">
              <a:avLst/>
            </a:prstGeom>
            <a:noFill/>
            <a:ln w="38100">
              <a:solidFill>
                <a:srgbClr val="BC0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3EE4BFEA-1DA9-F746-B30B-B4AA5D63A40E}"/>
                </a:ext>
              </a:extLst>
            </p:cNvPr>
            <p:cNvSpPr txBox="1"/>
            <p:nvPr/>
          </p:nvSpPr>
          <p:spPr>
            <a:xfrm>
              <a:off x="7176957" y="3050619"/>
              <a:ext cx="3242982" cy="729499"/>
            </a:xfrm>
            <a:prstGeom prst="rect">
              <a:avLst/>
            </a:prstGeom>
            <a:noFill/>
          </p:spPr>
          <p:txBody>
            <a:bodyPr wrap="none" rtlCol="0">
              <a:noAutofit/>
            </a:bodyPr>
            <a:lstStyle/>
            <a:p>
              <a:pPr lvl="0">
                <a:lnSpc>
                  <a:spcPct val="100000"/>
                </a:lnSpc>
              </a:pPr>
              <a:r>
                <a:rPr lang="en-US" dirty="0">
                  <a:solidFill>
                    <a:srgbClr val="63666A"/>
                  </a:solidFill>
                  <a:latin typeface="Arial" panose="020B0604020202020204" pitchFamily="34" charset="0"/>
                  <a:cs typeface="Arial" panose="020B0604020202020204" pitchFamily="34" charset="0"/>
                </a:rPr>
                <a:t>Say no to free items which will</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automatically go into landfill.</a:t>
              </a:r>
            </a:p>
          </p:txBody>
        </p:sp>
        <p:sp>
          <p:nvSpPr>
            <p:cNvPr id="38" name="Rectangle 37">
              <a:extLst>
                <a:ext uri="{FF2B5EF4-FFF2-40B4-BE49-F238E27FC236}">
                  <a16:creationId xmlns:a16="http://schemas.microsoft.com/office/drawing/2014/main" id="{2B83AD85-3421-6942-B058-9CCF1B6700B0}"/>
                </a:ext>
              </a:extLst>
            </p:cNvPr>
            <p:cNvSpPr/>
            <p:nvPr/>
          </p:nvSpPr>
          <p:spPr>
            <a:xfrm>
              <a:off x="5810660" y="2916688"/>
              <a:ext cx="997360" cy="997360"/>
            </a:xfrm>
            <a:prstGeom prst="rect">
              <a:avLst/>
            </a:prstGeom>
            <a:solidFill>
              <a:srgbClr val="BC0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Icon&#10;&#10;Description automatically generated">
              <a:extLst>
                <a:ext uri="{FF2B5EF4-FFF2-40B4-BE49-F238E27FC236}">
                  <a16:creationId xmlns:a16="http://schemas.microsoft.com/office/drawing/2014/main" id="{714B31E2-A3D0-2041-B515-6E20D4BDE0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810660" y="3050619"/>
              <a:ext cx="997360" cy="911218"/>
            </a:xfrm>
            <a:prstGeom prst="rect">
              <a:avLst/>
            </a:prstGeom>
          </p:spPr>
        </p:pic>
      </p:grpSp>
      <p:grpSp>
        <p:nvGrpSpPr>
          <p:cNvPr id="17" name="Group 16">
            <a:extLst>
              <a:ext uri="{FF2B5EF4-FFF2-40B4-BE49-F238E27FC236}">
                <a16:creationId xmlns:a16="http://schemas.microsoft.com/office/drawing/2014/main" id="{92A9510A-13DD-7343-AC84-9E0AF3331C14}"/>
              </a:ext>
            </a:extLst>
          </p:cNvPr>
          <p:cNvGrpSpPr/>
          <p:nvPr/>
        </p:nvGrpSpPr>
        <p:grpSpPr>
          <a:xfrm>
            <a:off x="5617364" y="3632992"/>
            <a:ext cx="5486400" cy="1410854"/>
            <a:chOff x="5617364" y="4376883"/>
            <a:chExt cx="5486400" cy="1410854"/>
          </a:xfrm>
        </p:grpSpPr>
        <p:sp>
          <p:nvSpPr>
            <p:cNvPr id="35" name="Rectangle 34">
              <a:extLst>
                <a:ext uri="{FF2B5EF4-FFF2-40B4-BE49-F238E27FC236}">
                  <a16:creationId xmlns:a16="http://schemas.microsoft.com/office/drawing/2014/main" id="{60FA68A4-416B-B742-BF15-D665B49FB61E}"/>
                </a:ext>
              </a:extLst>
            </p:cNvPr>
            <p:cNvSpPr/>
            <p:nvPr/>
          </p:nvSpPr>
          <p:spPr>
            <a:xfrm>
              <a:off x="5617364" y="4376883"/>
              <a:ext cx="5486400" cy="1410854"/>
            </a:xfrm>
            <a:prstGeom prst="rect">
              <a:avLst/>
            </a:prstGeom>
            <a:noFill/>
            <a:ln w="38100">
              <a:solidFill>
                <a:srgbClr val="BC0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ABC25987-8CCF-C646-A492-05937E15CD62}"/>
                </a:ext>
              </a:extLst>
            </p:cNvPr>
            <p:cNvGrpSpPr/>
            <p:nvPr/>
          </p:nvGrpSpPr>
          <p:grpSpPr>
            <a:xfrm>
              <a:off x="5810660" y="4583630"/>
              <a:ext cx="4836137" cy="997360"/>
              <a:chOff x="5810660" y="4583630"/>
              <a:chExt cx="4836137" cy="997360"/>
            </a:xfrm>
          </p:grpSpPr>
          <p:sp>
            <p:nvSpPr>
              <p:cNvPr id="39" name="TextBox 38">
                <a:extLst>
                  <a:ext uri="{FF2B5EF4-FFF2-40B4-BE49-F238E27FC236}">
                    <a16:creationId xmlns:a16="http://schemas.microsoft.com/office/drawing/2014/main" id="{6172727E-E47D-CF43-B957-DE7A95FB02E0}"/>
                  </a:ext>
                </a:extLst>
              </p:cNvPr>
              <p:cNvSpPr txBox="1"/>
              <p:nvPr/>
            </p:nvSpPr>
            <p:spPr>
              <a:xfrm>
                <a:off x="7176957" y="4643668"/>
                <a:ext cx="3469840" cy="729499"/>
              </a:xfrm>
              <a:prstGeom prst="rect">
                <a:avLst/>
              </a:prstGeom>
              <a:noFill/>
            </p:spPr>
            <p:txBody>
              <a:bodyPr wrap="none" rtlCol="0">
                <a:noAutofit/>
              </a:bodyPr>
              <a:lstStyle/>
              <a:p>
                <a:pPr lvl="0">
                  <a:lnSpc>
                    <a:spcPct val="100000"/>
                  </a:lnSpc>
                </a:pPr>
                <a:r>
                  <a:rPr lang="en-US" dirty="0">
                    <a:solidFill>
                      <a:srgbClr val="63666A"/>
                    </a:solidFill>
                    <a:latin typeface="Arial" panose="020B0604020202020204" pitchFamily="34" charset="0"/>
                    <a:cs typeface="Arial" panose="020B0604020202020204" pitchFamily="34" charset="0"/>
                  </a:rPr>
                  <a:t>Learn to say no thank you to junk</a:t>
                </a:r>
              </a:p>
              <a:p>
                <a:pPr lvl="0">
                  <a:lnSpc>
                    <a:spcPct val="100000"/>
                  </a:lnSpc>
                </a:pPr>
                <a:r>
                  <a:rPr lang="en-US" dirty="0">
                    <a:solidFill>
                      <a:srgbClr val="63666A"/>
                    </a:solidFill>
                    <a:latin typeface="Arial" panose="020B0604020202020204" pitchFamily="34" charset="0"/>
                    <a:cs typeface="Arial" panose="020B0604020202020204" pitchFamily="34" charset="0"/>
                  </a:rPr>
                  <a:t>mail, flyers, disposable cups, straws,</a:t>
                </a:r>
              </a:p>
              <a:p>
                <a:pPr lvl="0">
                  <a:lnSpc>
                    <a:spcPct val="100000"/>
                  </a:lnSpc>
                </a:pPr>
                <a:r>
                  <a:rPr lang="en-US" dirty="0">
                    <a:solidFill>
                      <a:srgbClr val="63666A"/>
                    </a:solidFill>
                    <a:latin typeface="Arial" panose="020B0604020202020204" pitchFamily="34" charset="0"/>
                    <a:cs typeface="Arial" panose="020B0604020202020204" pitchFamily="34" charset="0"/>
                  </a:rPr>
                  <a:t>plates etc.</a:t>
                </a:r>
              </a:p>
            </p:txBody>
          </p:sp>
          <p:sp>
            <p:nvSpPr>
              <p:cNvPr id="40" name="Rectangle 39">
                <a:extLst>
                  <a:ext uri="{FF2B5EF4-FFF2-40B4-BE49-F238E27FC236}">
                    <a16:creationId xmlns:a16="http://schemas.microsoft.com/office/drawing/2014/main" id="{5741CBF9-5FEF-DE45-A194-EE07360980A3}"/>
                  </a:ext>
                </a:extLst>
              </p:cNvPr>
              <p:cNvSpPr/>
              <p:nvPr/>
            </p:nvSpPr>
            <p:spPr>
              <a:xfrm>
                <a:off x="5810660" y="4583630"/>
                <a:ext cx="997360" cy="997360"/>
              </a:xfrm>
              <a:prstGeom prst="rect">
                <a:avLst/>
              </a:prstGeom>
              <a:solidFill>
                <a:srgbClr val="BC0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Icon&#10;&#10;Description automatically generated">
                <a:extLst>
                  <a:ext uri="{FF2B5EF4-FFF2-40B4-BE49-F238E27FC236}">
                    <a16:creationId xmlns:a16="http://schemas.microsoft.com/office/drawing/2014/main" id="{357CD005-115E-AF4C-8ACE-29C94C270F9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889625" y="4630287"/>
                <a:ext cx="882038" cy="877817"/>
              </a:xfrm>
              <a:prstGeom prst="rect">
                <a:avLst/>
              </a:prstGeom>
            </p:spPr>
          </p:pic>
        </p:grpSp>
      </p:grpSp>
    </p:spTree>
    <p:extLst>
      <p:ext uri="{BB962C8B-B14F-4D97-AF65-F5344CB8AC3E}">
        <p14:creationId xmlns:p14="http://schemas.microsoft.com/office/powerpoint/2010/main" val="663270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57E8F0A-30B8-8742-A677-768CF6EE24C9}"/>
              </a:ext>
            </a:extLst>
          </p:cNvPr>
          <p:cNvGrpSpPr/>
          <p:nvPr/>
        </p:nvGrpSpPr>
        <p:grpSpPr>
          <a:xfrm>
            <a:off x="1325526" y="1155701"/>
            <a:ext cx="3537419" cy="3713503"/>
            <a:chOff x="1294354" y="2671600"/>
            <a:chExt cx="1585773" cy="1664708"/>
          </a:xfrm>
        </p:grpSpPr>
        <p:sp>
          <p:nvSpPr>
            <p:cNvPr id="27" name="Rounded Rectangle 26">
              <a:extLst>
                <a:ext uri="{FF2B5EF4-FFF2-40B4-BE49-F238E27FC236}">
                  <a16:creationId xmlns:a16="http://schemas.microsoft.com/office/drawing/2014/main" id="{353E6131-4086-A249-9156-3195D7EF1FAC}"/>
                </a:ext>
              </a:extLst>
            </p:cNvPr>
            <p:cNvSpPr/>
            <p:nvPr/>
          </p:nvSpPr>
          <p:spPr>
            <a:xfrm>
              <a:off x="1294355" y="2671600"/>
              <a:ext cx="1585772" cy="156056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Content Placeholder 2">
              <a:extLst>
                <a:ext uri="{FF2B5EF4-FFF2-40B4-BE49-F238E27FC236}">
                  <a16:creationId xmlns:a16="http://schemas.microsoft.com/office/drawing/2014/main" id="{5221539B-E0CB-524F-B235-AC612F272047}"/>
                </a:ext>
              </a:extLst>
            </p:cNvPr>
            <p:cNvSpPr txBox="1">
              <a:spLocks/>
            </p:cNvSpPr>
            <p:nvPr/>
          </p:nvSpPr>
          <p:spPr>
            <a:xfrm>
              <a:off x="1294354" y="3784167"/>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4000" b="1" dirty="0">
                  <a:solidFill>
                    <a:schemeClr val="bg1"/>
                  </a:solidFill>
                  <a:latin typeface="Arial" panose="020B0604020202020204" pitchFamily="34" charset="0"/>
                  <a:cs typeface="Arial" panose="020B0604020202020204" pitchFamily="34" charset="0"/>
                </a:rPr>
                <a:t>Reduce</a:t>
              </a:r>
            </a:p>
          </p:txBody>
        </p:sp>
        <p:pic>
          <p:nvPicPr>
            <p:cNvPr id="29" name="Picture 28" descr="A picture containing text, clipart&#10;&#10;Description automatically generated">
              <a:extLst>
                <a:ext uri="{FF2B5EF4-FFF2-40B4-BE49-F238E27FC236}">
                  <a16:creationId xmlns:a16="http://schemas.microsoft.com/office/drawing/2014/main" id="{B555B9E2-B96F-C84D-9184-BC362727079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529" y="2737345"/>
              <a:ext cx="1081893" cy="1105491"/>
            </a:xfrm>
            <a:prstGeom prst="rect">
              <a:avLst/>
            </a:prstGeom>
          </p:spPr>
        </p:pic>
      </p:grpSp>
      <p:sp>
        <p:nvSpPr>
          <p:cNvPr id="30" name="Content Placeholder 2">
            <a:extLst>
              <a:ext uri="{FF2B5EF4-FFF2-40B4-BE49-F238E27FC236}">
                <a16:creationId xmlns:a16="http://schemas.microsoft.com/office/drawing/2014/main" id="{636A0A4D-B5D3-AF45-89D6-71D10933E1F0}"/>
              </a:ext>
            </a:extLst>
          </p:cNvPr>
          <p:cNvSpPr txBox="1">
            <a:spLocks/>
          </p:cNvSpPr>
          <p:nvPr/>
        </p:nvSpPr>
        <p:spPr>
          <a:xfrm>
            <a:off x="1325526" y="4978499"/>
            <a:ext cx="3537417" cy="9432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None/>
            </a:pPr>
            <a:r>
              <a:rPr lang="en-US" sz="2000" b="1" dirty="0">
                <a:solidFill>
                  <a:srgbClr val="63666A"/>
                </a:solidFill>
                <a:latin typeface="Arial" panose="020B0604020202020204" pitchFamily="34" charset="0"/>
                <a:cs typeface="Arial" panose="020B0604020202020204" pitchFamily="34" charset="0"/>
              </a:rPr>
              <a:t>Purchasing fewer items and making them yourself</a:t>
            </a:r>
            <a:endParaRPr lang="en-GB" sz="2000" b="1" dirty="0">
              <a:solidFill>
                <a:srgbClr val="63666A"/>
              </a:solidFill>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06BC5AAF-84A5-814A-9922-C32985EB4A94}"/>
              </a:ext>
            </a:extLst>
          </p:cNvPr>
          <p:cNvGrpSpPr/>
          <p:nvPr/>
        </p:nvGrpSpPr>
        <p:grpSpPr>
          <a:xfrm>
            <a:off x="5625316" y="1708299"/>
            <a:ext cx="5486400" cy="579025"/>
            <a:chOff x="5625316" y="1708299"/>
            <a:chExt cx="5486400" cy="579025"/>
          </a:xfrm>
        </p:grpSpPr>
        <p:sp>
          <p:nvSpPr>
            <p:cNvPr id="44" name="Rectangle 43">
              <a:extLst>
                <a:ext uri="{FF2B5EF4-FFF2-40B4-BE49-F238E27FC236}">
                  <a16:creationId xmlns:a16="http://schemas.microsoft.com/office/drawing/2014/main" id="{5A05BEC8-1244-1F41-8947-EFB698887A0A}"/>
                </a:ext>
              </a:extLst>
            </p:cNvPr>
            <p:cNvSpPr/>
            <p:nvPr/>
          </p:nvSpPr>
          <p:spPr>
            <a:xfrm>
              <a:off x="5625316" y="1708299"/>
              <a:ext cx="5486400" cy="57902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6" name="Rounded Rectangle 55">
              <a:extLst>
                <a:ext uri="{FF2B5EF4-FFF2-40B4-BE49-F238E27FC236}">
                  <a16:creationId xmlns:a16="http://schemas.microsoft.com/office/drawing/2014/main" id="{FA5668C5-65B2-2B4B-90CD-37F068A6D498}"/>
                </a:ext>
              </a:extLst>
            </p:cNvPr>
            <p:cNvSpPr/>
            <p:nvPr/>
          </p:nvSpPr>
          <p:spPr>
            <a:xfrm>
              <a:off x="5737226" y="1791436"/>
              <a:ext cx="412750" cy="41275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66" name="TextBox 65">
              <a:extLst>
                <a:ext uri="{FF2B5EF4-FFF2-40B4-BE49-F238E27FC236}">
                  <a16:creationId xmlns:a16="http://schemas.microsoft.com/office/drawing/2014/main" id="{BA930D16-D0A3-2647-885A-F6EFC73DC514}"/>
                </a:ext>
              </a:extLst>
            </p:cNvPr>
            <p:cNvSpPr txBox="1"/>
            <p:nvPr/>
          </p:nvSpPr>
          <p:spPr>
            <a:xfrm>
              <a:off x="6261886" y="1843078"/>
              <a:ext cx="4849830" cy="364750"/>
            </a:xfrm>
            <a:prstGeom prst="rect">
              <a:avLst/>
            </a:prstGeom>
            <a:noFill/>
          </p:spPr>
          <p:txBody>
            <a:bodyPr wrap="none" rtlCol="0">
              <a:noAutofit/>
            </a:bodyPr>
            <a:lstStyle/>
            <a:p>
              <a:pPr>
                <a:spcBef>
                  <a:spcPts val="500"/>
                </a:spcBef>
              </a:pPr>
              <a:r>
                <a:rPr lang="en-US" sz="1500" dirty="0">
                  <a:solidFill>
                    <a:srgbClr val="63666A"/>
                  </a:solidFill>
                  <a:latin typeface="Arial" panose="020B0604020202020204" pitchFamily="34" charset="0"/>
                  <a:cs typeface="Arial" panose="020B0604020202020204" pitchFamily="34" charset="0"/>
                </a:rPr>
                <a:t>Homemade things are healthier for you.</a:t>
              </a:r>
            </a:p>
          </p:txBody>
        </p:sp>
      </p:grpSp>
      <p:grpSp>
        <p:nvGrpSpPr>
          <p:cNvPr id="6" name="Group 5">
            <a:extLst>
              <a:ext uri="{FF2B5EF4-FFF2-40B4-BE49-F238E27FC236}">
                <a16:creationId xmlns:a16="http://schemas.microsoft.com/office/drawing/2014/main" id="{2935206C-C3B9-8841-A4C2-125D711B07D8}"/>
              </a:ext>
            </a:extLst>
          </p:cNvPr>
          <p:cNvGrpSpPr/>
          <p:nvPr/>
        </p:nvGrpSpPr>
        <p:grpSpPr>
          <a:xfrm>
            <a:off x="5625316" y="1011235"/>
            <a:ext cx="5486400" cy="579025"/>
            <a:chOff x="5625316" y="1011235"/>
            <a:chExt cx="5486400" cy="579025"/>
          </a:xfrm>
        </p:grpSpPr>
        <p:sp>
          <p:nvSpPr>
            <p:cNvPr id="11" name="Rectangle 10">
              <a:extLst>
                <a:ext uri="{FF2B5EF4-FFF2-40B4-BE49-F238E27FC236}">
                  <a16:creationId xmlns:a16="http://schemas.microsoft.com/office/drawing/2014/main" id="{4E053EC9-0292-D64F-84E0-4A2C255AC596}"/>
                </a:ext>
              </a:extLst>
            </p:cNvPr>
            <p:cNvSpPr/>
            <p:nvPr/>
          </p:nvSpPr>
          <p:spPr>
            <a:xfrm>
              <a:off x="5625316" y="1011235"/>
              <a:ext cx="5486400" cy="57902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 name="Rounded Rectangle 4">
              <a:extLst>
                <a:ext uri="{FF2B5EF4-FFF2-40B4-BE49-F238E27FC236}">
                  <a16:creationId xmlns:a16="http://schemas.microsoft.com/office/drawing/2014/main" id="{748689D1-2438-0844-A190-150BB8BB8F46}"/>
                </a:ext>
              </a:extLst>
            </p:cNvPr>
            <p:cNvSpPr/>
            <p:nvPr/>
          </p:nvSpPr>
          <p:spPr>
            <a:xfrm>
              <a:off x="5737226" y="1094372"/>
              <a:ext cx="412750" cy="41275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65" name="TextBox 64">
              <a:extLst>
                <a:ext uri="{FF2B5EF4-FFF2-40B4-BE49-F238E27FC236}">
                  <a16:creationId xmlns:a16="http://schemas.microsoft.com/office/drawing/2014/main" id="{0D500C50-3C69-E44B-9377-48E3817B4898}"/>
                </a:ext>
              </a:extLst>
            </p:cNvPr>
            <p:cNvSpPr txBox="1"/>
            <p:nvPr/>
          </p:nvSpPr>
          <p:spPr>
            <a:xfrm>
              <a:off x="6261886" y="1155701"/>
              <a:ext cx="4849830" cy="364750"/>
            </a:xfrm>
            <a:prstGeom prst="rect">
              <a:avLst/>
            </a:prstGeom>
            <a:noFill/>
          </p:spPr>
          <p:txBody>
            <a:bodyPr wrap="none" rtlCol="0">
              <a:noAutofit/>
            </a:bodyPr>
            <a:lstStyle/>
            <a:p>
              <a:pPr>
                <a:spcBef>
                  <a:spcPts val="500"/>
                </a:spcBef>
              </a:pPr>
              <a:r>
                <a:rPr lang="en-US" sz="1500" dirty="0">
                  <a:solidFill>
                    <a:srgbClr val="63666A"/>
                  </a:solidFill>
                  <a:latin typeface="Arial" panose="020B0604020202020204" pitchFamily="34" charset="0"/>
                  <a:cs typeface="Arial" panose="020B0604020202020204" pitchFamily="34" charset="0"/>
                </a:rPr>
                <a:t>DIY stuff is cost efficient and will save you money.</a:t>
              </a:r>
            </a:p>
          </p:txBody>
        </p:sp>
        <p:pic>
          <p:nvPicPr>
            <p:cNvPr id="31" name="Picture 30" descr="A picture containing text, clipart&#10;&#10;Description automatically generated">
              <a:extLst>
                <a:ext uri="{FF2B5EF4-FFF2-40B4-BE49-F238E27FC236}">
                  <a16:creationId xmlns:a16="http://schemas.microsoft.com/office/drawing/2014/main" id="{41FD50BB-2B10-D747-9998-F32DE00405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8869" y="1151973"/>
              <a:ext cx="275950" cy="286701"/>
            </a:xfrm>
            <a:prstGeom prst="rect">
              <a:avLst/>
            </a:prstGeom>
          </p:spPr>
        </p:pic>
      </p:grpSp>
      <p:pic>
        <p:nvPicPr>
          <p:cNvPr id="32" name="Picture 31" descr="Application&#10;&#10;Description automatically generated with medium confidence">
            <a:extLst>
              <a:ext uri="{FF2B5EF4-FFF2-40B4-BE49-F238E27FC236}">
                <a16:creationId xmlns:a16="http://schemas.microsoft.com/office/drawing/2014/main" id="{0E8B0069-02E7-FD43-B0C6-48BB0AC42B0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43404" y="1688057"/>
            <a:ext cx="347593" cy="545876"/>
          </a:xfrm>
          <a:prstGeom prst="rect">
            <a:avLst/>
          </a:prstGeom>
        </p:spPr>
      </p:pic>
      <p:grpSp>
        <p:nvGrpSpPr>
          <p:cNvPr id="8" name="Group 7">
            <a:extLst>
              <a:ext uri="{FF2B5EF4-FFF2-40B4-BE49-F238E27FC236}">
                <a16:creationId xmlns:a16="http://schemas.microsoft.com/office/drawing/2014/main" id="{A5412630-0B18-AC48-9747-419A3FCA848F}"/>
              </a:ext>
            </a:extLst>
          </p:cNvPr>
          <p:cNvGrpSpPr/>
          <p:nvPr/>
        </p:nvGrpSpPr>
        <p:grpSpPr>
          <a:xfrm>
            <a:off x="5625316" y="2405363"/>
            <a:ext cx="5486400" cy="579025"/>
            <a:chOff x="5625316" y="2405363"/>
            <a:chExt cx="5486400" cy="579025"/>
          </a:xfrm>
        </p:grpSpPr>
        <p:sp>
          <p:nvSpPr>
            <p:cNvPr id="45" name="Rectangle 44">
              <a:extLst>
                <a:ext uri="{FF2B5EF4-FFF2-40B4-BE49-F238E27FC236}">
                  <a16:creationId xmlns:a16="http://schemas.microsoft.com/office/drawing/2014/main" id="{30BF2475-E240-2B43-94C4-C772F371F84E}"/>
                </a:ext>
              </a:extLst>
            </p:cNvPr>
            <p:cNvSpPr/>
            <p:nvPr/>
          </p:nvSpPr>
          <p:spPr>
            <a:xfrm>
              <a:off x="5625316" y="2405363"/>
              <a:ext cx="5486400" cy="57902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7" name="Rounded Rectangle 56">
              <a:extLst>
                <a:ext uri="{FF2B5EF4-FFF2-40B4-BE49-F238E27FC236}">
                  <a16:creationId xmlns:a16="http://schemas.microsoft.com/office/drawing/2014/main" id="{7D978E96-FF0A-9348-9ECB-934C5BDC0F8F}"/>
                </a:ext>
              </a:extLst>
            </p:cNvPr>
            <p:cNvSpPr/>
            <p:nvPr/>
          </p:nvSpPr>
          <p:spPr>
            <a:xfrm>
              <a:off x="5737226" y="2488500"/>
              <a:ext cx="412750" cy="41275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68" name="TextBox 67">
              <a:extLst>
                <a:ext uri="{FF2B5EF4-FFF2-40B4-BE49-F238E27FC236}">
                  <a16:creationId xmlns:a16="http://schemas.microsoft.com/office/drawing/2014/main" id="{63AA7C72-3641-6645-972C-D3545E7AA096}"/>
                </a:ext>
              </a:extLst>
            </p:cNvPr>
            <p:cNvSpPr txBox="1"/>
            <p:nvPr/>
          </p:nvSpPr>
          <p:spPr>
            <a:xfrm>
              <a:off x="6261886" y="2536761"/>
              <a:ext cx="4849830" cy="364750"/>
            </a:xfrm>
            <a:prstGeom prst="rect">
              <a:avLst/>
            </a:prstGeom>
            <a:noFill/>
          </p:spPr>
          <p:txBody>
            <a:bodyPr wrap="none" rtlCol="0">
              <a:noAutofit/>
            </a:bodyPr>
            <a:lstStyle/>
            <a:p>
              <a:pPr>
                <a:spcBef>
                  <a:spcPts val="500"/>
                </a:spcBef>
              </a:pPr>
              <a:r>
                <a:rPr lang="en-US" sz="1500" dirty="0">
                  <a:solidFill>
                    <a:srgbClr val="63666A"/>
                  </a:solidFill>
                  <a:latin typeface="Arial" panose="020B0604020202020204" pitchFamily="34" charset="0"/>
                  <a:cs typeface="Arial" panose="020B0604020202020204" pitchFamily="34" charset="0"/>
                </a:rPr>
                <a:t>Support your local market.</a:t>
              </a:r>
            </a:p>
          </p:txBody>
        </p:sp>
        <p:pic>
          <p:nvPicPr>
            <p:cNvPr id="33" name="Picture 32" descr="Application&#10;&#10;Description automatically generated with medium confidence">
              <a:extLst>
                <a:ext uri="{FF2B5EF4-FFF2-40B4-BE49-F238E27FC236}">
                  <a16:creationId xmlns:a16="http://schemas.microsoft.com/office/drawing/2014/main" id="{D808E906-FC70-8345-8116-2CA610CB932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737225" y="2461902"/>
              <a:ext cx="459689" cy="418068"/>
            </a:xfrm>
            <a:prstGeom prst="rect">
              <a:avLst/>
            </a:prstGeom>
          </p:spPr>
        </p:pic>
      </p:grpSp>
      <p:grpSp>
        <p:nvGrpSpPr>
          <p:cNvPr id="10" name="Group 9">
            <a:extLst>
              <a:ext uri="{FF2B5EF4-FFF2-40B4-BE49-F238E27FC236}">
                <a16:creationId xmlns:a16="http://schemas.microsoft.com/office/drawing/2014/main" id="{4230D4F8-932F-2C4F-8AAC-14694DDED643}"/>
              </a:ext>
            </a:extLst>
          </p:cNvPr>
          <p:cNvGrpSpPr/>
          <p:nvPr/>
        </p:nvGrpSpPr>
        <p:grpSpPr>
          <a:xfrm>
            <a:off x="5625316" y="3799491"/>
            <a:ext cx="5486400" cy="579025"/>
            <a:chOff x="5625316" y="3799491"/>
            <a:chExt cx="5486400" cy="579025"/>
          </a:xfrm>
        </p:grpSpPr>
        <p:sp>
          <p:nvSpPr>
            <p:cNvPr id="47" name="Rectangle 46">
              <a:extLst>
                <a:ext uri="{FF2B5EF4-FFF2-40B4-BE49-F238E27FC236}">
                  <a16:creationId xmlns:a16="http://schemas.microsoft.com/office/drawing/2014/main" id="{239E7F58-A53E-6F47-AD9D-04B9BED0EA71}"/>
                </a:ext>
              </a:extLst>
            </p:cNvPr>
            <p:cNvSpPr/>
            <p:nvPr/>
          </p:nvSpPr>
          <p:spPr>
            <a:xfrm>
              <a:off x="5625316" y="3799491"/>
              <a:ext cx="5486400" cy="57902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9" name="Rounded Rectangle 58">
              <a:extLst>
                <a:ext uri="{FF2B5EF4-FFF2-40B4-BE49-F238E27FC236}">
                  <a16:creationId xmlns:a16="http://schemas.microsoft.com/office/drawing/2014/main" id="{1C188D2E-D953-8249-8A0E-E96242974269}"/>
                </a:ext>
              </a:extLst>
            </p:cNvPr>
            <p:cNvSpPr/>
            <p:nvPr/>
          </p:nvSpPr>
          <p:spPr>
            <a:xfrm>
              <a:off x="5737226" y="3882628"/>
              <a:ext cx="412750" cy="41275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70" name="TextBox 69">
              <a:extLst>
                <a:ext uri="{FF2B5EF4-FFF2-40B4-BE49-F238E27FC236}">
                  <a16:creationId xmlns:a16="http://schemas.microsoft.com/office/drawing/2014/main" id="{11467773-5951-E14C-86B6-70858BF46FAD}"/>
                </a:ext>
              </a:extLst>
            </p:cNvPr>
            <p:cNvSpPr txBox="1"/>
            <p:nvPr/>
          </p:nvSpPr>
          <p:spPr>
            <a:xfrm>
              <a:off x="6261886" y="3924127"/>
              <a:ext cx="4849830" cy="364750"/>
            </a:xfrm>
            <a:prstGeom prst="rect">
              <a:avLst/>
            </a:prstGeom>
            <a:noFill/>
          </p:spPr>
          <p:txBody>
            <a:bodyPr wrap="none" rtlCol="0">
              <a:noAutofit/>
            </a:bodyPr>
            <a:lstStyle/>
            <a:p>
              <a:pPr>
                <a:spcBef>
                  <a:spcPts val="500"/>
                </a:spcBef>
              </a:pPr>
              <a:r>
                <a:rPr lang="en-US" sz="1500" dirty="0">
                  <a:solidFill>
                    <a:srgbClr val="63666A"/>
                  </a:solidFill>
                  <a:latin typeface="Arial" panose="020B0604020202020204" pitchFamily="34" charset="0"/>
                  <a:cs typeface="Arial" panose="020B0604020202020204" pitchFamily="34" charset="0"/>
                </a:rPr>
                <a:t>Reduce unnecessary packaging.</a:t>
              </a:r>
            </a:p>
          </p:txBody>
        </p:sp>
        <p:pic>
          <p:nvPicPr>
            <p:cNvPr id="34" name="Picture 33" descr="Application&#10;&#10;Description automatically generated with medium confidence">
              <a:extLst>
                <a:ext uri="{FF2B5EF4-FFF2-40B4-BE49-F238E27FC236}">
                  <a16:creationId xmlns:a16="http://schemas.microsoft.com/office/drawing/2014/main" id="{4E23D1A6-9F37-B84A-AF62-734C63C86EF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796513" y="3888806"/>
              <a:ext cx="287131" cy="366511"/>
            </a:xfrm>
            <a:prstGeom prst="rect">
              <a:avLst/>
            </a:prstGeom>
          </p:spPr>
        </p:pic>
      </p:grpSp>
      <p:grpSp>
        <p:nvGrpSpPr>
          <p:cNvPr id="9" name="Group 8">
            <a:extLst>
              <a:ext uri="{FF2B5EF4-FFF2-40B4-BE49-F238E27FC236}">
                <a16:creationId xmlns:a16="http://schemas.microsoft.com/office/drawing/2014/main" id="{AF102D14-26B0-F340-8AC1-8D74023EDAF7}"/>
              </a:ext>
            </a:extLst>
          </p:cNvPr>
          <p:cNvGrpSpPr/>
          <p:nvPr/>
        </p:nvGrpSpPr>
        <p:grpSpPr>
          <a:xfrm>
            <a:off x="5625316" y="3102427"/>
            <a:ext cx="5486400" cy="579025"/>
            <a:chOff x="5625316" y="3102427"/>
            <a:chExt cx="5486400" cy="579025"/>
          </a:xfrm>
        </p:grpSpPr>
        <p:sp>
          <p:nvSpPr>
            <p:cNvPr id="46" name="Rectangle 45">
              <a:extLst>
                <a:ext uri="{FF2B5EF4-FFF2-40B4-BE49-F238E27FC236}">
                  <a16:creationId xmlns:a16="http://schemas.microsoft.com/office/drawing/2014/main" id="{8CACD760-D0F9-024D-BDBE-A6F534BF6F71}"/>
                </a:ext>
              </a:extLst>
            </p:cNvPr>
            <p:cNvSpPr/>
            <p:nvPr/>
          </p:nvSpPr>
          <p:spPr>
            <a:xfrm>
              <a:off x="5625316" y="3102427"/>
              <a:ext cx="5486400" cy="57902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8" name="Rounded Rectangle 57">
              <a:extLst>
                <a:ext uri="{FF2B5EF4-FFF2-40B4-BE49-F238E27FC236}">
                  <a16:creationId xmlns:a16="http://schemas.microsoft.com/office/drawing/2014/main" id="{B1A2EF12-B793-B944-9A70-39832EB082BC}"/>
                </a:ext>
              </a:extLst>
            </p:cNvPr>
            <p:cNvSpPr/>
            <p:nvPr/>
          </p:nvSpPr>
          <p:spPr>
            <a:xfrm>
              <a:off x="5737226" y="3185564"/>
              <a:ext cx="412750" cy="41275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69" name="TextBox 68">
              <a:extLst>
                <a:ext uri="{FF2B5EF4-FFF2-40B4-BE49-F238E27FC236}">
                  <a16:creationId xmlns:a16="http://schemas.microsoft.com/office/drawing/2014/main" id="{ACC68672-EBAE-484C-A05C-EDD8575A0926}"/>
                </a:ext>
              </a:extLst>
            </p:cNvPr>
            <p:cNvSpPr txBox="1"/>
            <p:nvPr/>
          </p:nvSpPr>
          <p:spPr>
            <a:xfrm>
              <a:off x="6261886" y="3224138"/>
              <a:ext cx="4849830" cy="364750"/>
            </a:xfrm>
            <a:prstGeom prst="rect">
              <a:avLst/>
            </a:prstGeom>
            <a:noFill/>
          </p:spPr>
          <p:txBody>
            <a:bodyPr wrap="none" rtlCol="0">
              <a:noAutofit/>
            </a:bodyPr>
            <a:lstStyle/>
            <a:p>
              <a:pPr>
                <a:spcBef>
                  <a:spcPts val="500"/>
                </a:spcBef>
              </a:pPr>
              <a:r>
                <a:rPr lang="en-US" sz="1500" dirty="0">
                  <a:solidFill>
                    <a:srgbClr val="63666A"/>
                  </a:solidFill>
                  <a:latin typeface="Arial" panose="020B0604020202020204" pitchFamily="34" charset="0"/>
                  <a:cs typeface="Arial" panose="020B0604020202020204" pitchFamily="34" charset="0"/>
                </a:rPr>
                <a:t>Avoid food waste.</a:t>
              </a:r>
            </a:p>
          </p:txBody>
        </p:sp>
        <p:pic>
          <p:nvPicPr>
            <p:cNvPr id="35" name="Picture 34" descr="Application&#10;&#10;Description automatically generated with medium confidence">
              <a:extLst>
                <a:ext uri="{FF2B5EF4-FFF2-40B4-BE49-F238E27FC236}">
                  <a16:creationId xmlns:a16="http://schemas.microsoft.com/office/drawing/2014/main" id="{4A213409-5003-1345-BFE4-E66DCDA1244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808869" y="3179389"/>
              <a:ext cx="334929" cy="439607"/>
            </a:xfrm>
            <a:prstGeom prst="rect">
              <a:avLst/>
            </a:prstGeom>
          </p:spPr>
        </p:pic>
      </p:grpSp>
      <p:grpSp>
        <p:nvGrpSpPr>
          <p:cNvPr id="12" name="Group 11">
            <a:extLst>
              <a:ext uri="{FF2B5EF4-FFF2-40B4-BE49-F238E27FC236}">
                <a16:creationId xmlns:a16="http://schemas.microsoft.com/office/drawing/2014/main" id="{B4EA202E-F2C4-CF4F-A7C0-39B39E577671}"/>
              </a:ext>
            </a:extLst>
          </p:cNvPr>
          <p:cNvGrpSpPr/>
          <p:nvPr/>
        </p:nvGrpSpPr>
        <p:grpSpPr>
          <a:xfrm>
            <a:off x="5625316" y="4496555"/>
            <a:ext cx="5486400" cy="579025"/>
            <a:chOff x="5625316" y="4496555"/>
            <a:chExt cx="5486400" cy="579025"/>
          </a:xfrm>
        </p:grpSpPr>
        <p:sp>
          <p:nvSpPr>
            <p:cNvPr id="48" name="Rectangle 47">
              <a:extLst>
                <a:ext uri="{FF2B5EF4-FFF2-40B4-BE49-F238E27FC236}">
                  <a16:creationId xmlns:a16="http://schemas.microsoft.com/office/drawing/2014/main" id="{DFCF4D25-A210-3043-AD1D-6AB3A409C516}"/>
                </a:ext>
              </a:extLst>
            </p:cNvPr>
            <p:cNvSpPr/>
            <p:nvPr/>
          </p:nvSpPr>
          <p:spPr>
            <a:xfrm>
              <a:off x="5625316" y="4496555"/>
              <a:ext cx="5486400" cy="57902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60" name="Rounded Rectangle 59">
              <a:extLst>
                <a:ext uri="{FF2B5EF4-FFF2-40B4-BE49-F238E27FC236}">
                  <a16:creationId xmlns:a16="http://schemas.microsoft.com/office/drawing/2014/main" id="{DCE3969F-212B-5647-B8B4-3B7E7FCA360C}"/>
                </a:ext>
              </a:extLst>
            </p:cNvPr>
            <p:cNvSpPr/>
            <p:nvPr/>
          </p:nvSpPr>
          <p:spPr>
            <a:xfrm>
              <a:off x="5737226" y="4579692"/>
              <a:ext cx="412750" cy="41275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71" name="TextBox 70">
              <a:extLst>
                <a:ext uri="{FF2B5EF4-FFF2-40B4-BE49-F238E27FC236}">
                  <a16:creationId xmlns:a16="http://schemas.microsoft.com/office/drawing/2014/main" id="{B785D0AE-62B3-B349-8E6B-80DB14F3B4EC}"/>
                </a:ext>
              </a:extLst>
            </p:cNvPr>
            <p:cNvSpPr txBox="1"/>
            <p:nvPr/>
          </p:nvSpPr>
          <p:spPr>
            <a:xfrm>
              <a:off x="6261886" y="4624116"/>
              <a:ext cx="4849830" cy="364750"/>
            </a:xfrm>
            <a:prstGeom prst="rect">
              <a:avLst/>
            </a:prstGeom>
            <a:noFill/>
          </p:spPr>
          <p:txBody>
            <a:bodyPr wrap="none" rtlCol="0">
              <a:noAutofit/>
            </a:bodyPr>
            <a:lstStyle/>
            <a:p>
              <a:pPr>
                <a:spcBef>
                  <a:spcPts val="500"/>
                </a:spcBef>
              </a:pPr>
              <a:r>
                <a:rPr lang="en-US" sz="1500" dirty="0">
                  <a:solidFill>
                    <a:srgbClr val="63666A"/>
                  </a:solidFill>
                  <a:latin typeface="Arial" panose="020B0604020202020204" pitchFamily="34" charset="0"/>
                  <a:cs typeface="Arial" panose="020B0604020202020204" pitchFamily="34" charset="0"/>
                </a:rPr>
                <a:t>Enjoy fun activities with friends and family.</a:t>
              </a:r>
            </a:p>
          </p:txBody>
        </p:sp>
        <p:pic>
          <p:nvPicPr>
            <p:cNvPr id="36" name="Picture 35" descr="Application&#10;&#10;Description automatically generated with medium confidence">
              <a:extLst>
                <a:ext uri="{FF2B5EF4-FFF2-40B4-BE49-F238E27FC236}">
                  <a16:creationId xmlns:a16="http://schemas.microsoft.com/office/drawing/2014/main" id="{3A67A59D-FE32-3947-805A-CF63F9E0004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680379" y="4546095"/>
              <a:ext cx="494309" cy="425006"/>
            </a:xfrm>
            <a:prstGeom prst="rect">
              <a:avLst/>
            </a:prstGeom>
          </p:spPr>
        </p:pic>
      </p:grpSp>
      <p:grpSp>
        <p:nvGrpSpPr>
          <p:cNvPr id="13" name="Group 12">
            <a:extLst>
              <a:ext uri="{FF2B5EF4-FFF2-40B4-BE49-F238E27FC236}">
                <a16:creationId xmlns:a16="http://schemas.microsoft.com/office/drawing/2014/main" id="{1D010B4C-95C5-D64C-8E12-CCC4EB0C69E5}"/>
              </a:ext>
            </a:extLst>
          </p:cNvPr>
          <p:cNvGrpSpPr/>
          <p:nvPr/>
        </p:nvGrpSpPr>
        <p:grpSpPr>
          <a:xfrm>
            <a:off x="5625316" y="5193621"/>
            <a:ext cx="5486400" cy="579025"/>
            <a:chOff x="5625316" y="5193621"/>
            <a:chExt cx="5486400" cy="579025"/>
          </a:xfrm>
        </p:grpSpPr>
        <p:sp>
          <p:nvSpPr>
            <p:cNvPr id="49" name="Rectangle 48">
              <a:extLst>
                <a:ext uri="{FF2B5EF4-FFF2-40B4-BE49-F238E27FC236}">
                  <a16:creationId xmlns:a16="http://schemas.microsoft.com/office/drawing/2014/main" id="{77DB2695-A94C-3743-BC3B-570288DEC381}"/>
                </a:ext>
              </a:extLst>
            </p:cNvPr>
            <p:cNvSpPr/>
            <p:nvPr/>
          </p:nvSpPr>
          <p:spPr>
            <a:xfrm>
              <a:off x="5625316" y="5193621"/>
              <a:ext cx="5486400" cy="57902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61" name="Rounded Rectangle 60">
              <a:extLst>
                <a:ext uri="{FF2B5EF4-FFF2-40B4-BE49-F238E27FC236}">
                  <a16:creationId xmlns:a16="http://schemas.microsoft.com/office/drawing/2014/main" id="{28AFD6B3-49C6-C84D-A069-25A97535ABDA}"/>
                </a:ext>
              </a:extLst>
            </p:cNvPr>
            <p:cNvSpPr/>
            <p:nvPr/>
          </p:nvSpPr>
          <p:spPr>
            <a:xfrm>
              <a:off x="5737226" y="5276758"/>
              <a:ext cx="412750" cy="41275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72" name="TextBox 71">
              <a:extLst>
                <a:ext uri="{FF2B5EF4-FFF2-40B4-BE49-F238E27FC236}">
                  <a16:creationId xmlns:a16="http://schemas.microsoft.com/office/drawing/2014/main" id="{45AAA17F-CE42-064A-8227-7A41272C545E}"/>
                </a:ext>
              </a:extLst>
            </p:cNvPr>
            <p:cNvSpPr txBox="1"/>
            <p:nvPr/>
          </p:nvSpPr>
          <p:spPr>
            <a:xfrm>
              <a:off x="6261886" y="5324105"/>
              <a:ext cx="4849830" cy="364750"/>
            </a:xfrm>
            <a:prstGeom prst="rect">
              <a:avLst/>
            </a:prstGeom>
            <a:noFill/>
          </p:spPr>
          <p:txBody>
            <a:bodyPr wrap="none" rtlCol="0">
              <a:noAutofit/>
            </a:bodyPr>
            <a:lstStyle/>
            <a:p>
              <a:pPr>
                <a:spcBef>
                  <a:spcPts val="500"/>
                </a:spcBef>
              </a:pPr>
              <a:r>
                <a:rPr lang="en-US" sz="1500" dirty="0">
                  <a:solidFill>
                    <a:srgbClr val="63666A"/>
                  </a:solidFill>
                  <a:latin typeface="Arial" panose="020B0604020202020204" pitchFamily="34" charset="0"/>
                  <a:cs typeface="Arial" panose="020B0604020202020204" pitchFamily="34" charset="0"/>
                </a:rPr>
                <a:t>Create personalised items to your taste.</a:t>
              </a:r>
            </a:p>
          </p:txBody>
        </p:sp>
        <p:pic>
          <p:nvPicPr>
            <p:cNvPr id="37" name="Picture 36" descr="Application&#10;&#10;Description automatically generated with medium confidence">
              <a:extLst>
                <a:ext uri="{FF2B5EF4-FFF2-40B4-BE49-F238E27FC236}">
                  <a16:creationId xmlns:a16="http://schemas.microsoft.com/office/drawing/2014/main" id="{B9184937-9816-0A4A-AB76-C36B288C826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741379" y="5258848"/>
              <a:ext cx="412751" cy="421259"/>
            </a:xfrm>
            <a:prstGeom prst="rect">
              <a:avLst/>
            </a:prstGeom>
          </p:spPr>
        </p:pic>
      </p:grpSp>
    </p:spTree>
    <p:extLst>
      <p:ext uri="{BB962C8B-B14F-4D97-AF65-F5344CB8AC3E}">
        <p14:creationId xmlns:p14="http://schemas.microsoft.com/office/powerpoint/2010/main" val="2595607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5219AD-C8BE-C140-BE0C-B99A4B169E14}"/>
              </a:ext>
            </a:extLst>
          </p:cNvPr>
          <p:cNvSpPr txBox="1"/>
          <p:nvPr/>
        </p:nvSpPr>
        <p:spPr>
          <a:xfrm>
            <a:off x="0" y="84754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Plastic pollution and waste</a:t>
            </a:r>
          </a:p>
        </p:txBody>
      </p:sp>
      <p:pic>
        <p:nvPicPr>
          <p:cNvPr id="4" name="Picture 3">
            <a:extLst>
              <a:ext uri="{FF2B5EF4-FFF2-40B4-BE49-F238E27FC236}">
                <a16:creationId xmlns:a16="http://schemas.microsoft.com/office/drawing/2014/main" id="{C49AA045-61DC-2949-8605-DE1A9A3960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86691" y="1473200"/>
            <a:ext cx="2535686" cy="4537257"/>
          </a:xfrm>
          <a:prstGeom prst="rect">
            <a:avLst/>
          </a:prstGeom>
        </p:spPr>
      </p:pic>
      <p:sp>
        <p:nvSpPr>
          <p:cNvPr id="12" name="Content Placeholder 2">
            <a:extLst>
              <a:ext uri="{FF2B5EF4-FFF2-40B4-BE49-F238E27FC236}">
                <a16:creationId xmlns:a16="http://schemas.microsoft.com/office/drawing/2014/main" id="{857C118B-0564-AE45-BF4B-69E8DEE7DFC0}"/>
              </a:ext>
            </a:extLst>
          </p:cNvPr>
          <p:cNvSpPr txBox="1">
            <a:spLocks/>
          </p:cNvSpPr>
          <p:nvPr/>
        </p:nvSpPr>
        <p:spPr>
          <a:xfrm>
            <a:off x="4460368" y="2509907"/>
            <a:ext cx="6504549" cy="32469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996017"/>
              </a:buClr>
              <a:buNone/>
            </a:pPr>
            <a:r>
              <a:rPr lang="en-US" sz="1900" b="1" dirty="0">
                <a:solidFill>
                  <a:srgbClr val="63666A"/>
                </a:solidFill>
                <a:latin typeface="Arial" panose="020B0604020202020204" pitchFamily="34" charset="0"/>
                <a:cs typeface="Arial" panose="020B0604020202020204" pitchFamily="34" charset="0"/>
              </a:rPr>
              <a:t>In this lesson we are going to learn about:</a:t>
            </a:r>
            <a:endParaRPr lang="en-US" sz="1900" dirty="0">
              <a:solidFill>
                <a:srgbClr val="63666A"/>
              </a:solidFill>
              <a:latin typeface="Arial" panose="020B0604020202020204" pitchFamily="34" charset="0"/>
              <a:cs typeface="Arial" panose="020B0604020202020204" pitchFamily="34" charset="0"/>
            </a:endParaRPr>
          </a:p>
          <a:p>
            <a:pPr>
              <a:lnSpc>
                <a:spcPct val="100000"/>
              </a:lnSpc>
              <a:spcBef>
                <a:spcPts val="1500"/>
              </a:spcBef>
              <a:buClr>
                <a:srgbClr val="996017"/>
              </a:buClr>
            </a:pPr>
            <a:r>
              <a:rPr lang="en-US" sz="1900" dirty="0">
                <a:solidFill>
                  <a:srgbClr val="63666A"/>
                </a:solidFill>
                <a:latin typeface="Arial" panose="020B0604020202020204" pitchFamily="34" charset="0"/>
                <a:cs typeface="Arial" panose="020B0604020202020204" pitchFamily="34" charset="0"/>
              </a:rPr>
              <a:t>What is plastic and where is it used?</a:t>
            </a:r>
          </a:p>
          <a:p>
            <a:pPr>
              <a:lnSpc>
                <a:spcPct val="100000"/>
              </a:lnSpc>
              <a:spcBef>
                <a:spcPts val="1500"/>
              </a:spcBef>
              <a:buClr>
                <a:srgbClr val="996017"/>
              </a:buClr>
            </a:pPr>
            <a:r>
              <a:rPr lang="en-US" sz="1900" dirty="0">
                <a:solidFill>
                  <a:srgbClr val="63666A"/>
                </a:solidFill>
                <a:latin typeface="Arial" panose="020B0604020202020204" pitchFamily="34" charset="0"/>
                <a:cs typeface="Arial" panose="020B0604020202020204" pitchFamily="34" charset="0"/>
              </a:rPr>
              <a:t>What is plastic pollution and how is this affecting nature?</a:t>
            </a:r>
          </a:p>
          <a:p>
            <a:pPr>
              <a:lnSpc>
                <a:spcPct val="100000"/>
              </a:lnSpc>
              <a:spcBef>
                <a:spcPts val="1500"/>
              </a:spcBef>
              <a:buClr>
                <a:srgbClr val="996017"/>
              </a:buClr>
            </a:pPr>
            <a:r>
              <a:rPr lang="en-US" sz="1900" dirty="0">
                <a:solidFill>
                  <a:srgbClr val="63666A"/>
                </a:solidFill>
                <a:latin typeface="Arial" panose="020B0604020202020204" pitchFamily="34" charset="0"/>
                <a:cs typeface="Arial" panose="020B0604020202020204" pitchFamily="34" charset="0"/>
              </a:rPr>
              <a:t>What we can do to limit the amount of single-use plastic we use in our everyday lives.</a:t>
            </a:r>
          </a:p>
          <a:p>
            <a:pPr>
              <a:buClr>
                <a:srgbClr val="996017"/>
              </a:buClr>
            </a:pPr>
            <a:endParaRPr lang="en-GB" dirty="0">
              <a:solidFill>
                <a:srgbClr val="63666A"/>
              </a:solidFill>
            </a:endParaRPr>
          </a:p>
        </p:txBody>
      </p:sp>
    </p:spTree>
    <p:extLst>
      <p:ext uri="{BB962C8B-B14F-4D97-AF65-F5344CB8AC3E}">
        <p14:creationId xmlns:p14="http://schemas.microsoft.com/office/powerpoint/2010/main" val="2585800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57E8F0A-30B8-8742-A677-768CF6EE24C9}"/>
              </a:ext>
            </a:extLst>
          </p:cNvPr>
          <p:cNvGrpSpPr/>
          <p:nvPr/>
        </p:nvGrpSpPr>
        <p:grpSpPr>
          <a:xfrm>
            <a:off x="1325526" y="1155701"/>
            <a:ext cx="3537419" cy="3713503"/>
            <a:chOff x="1294354" y="2671600"/>
            <a:chExt cx="1585773" cy="1664708"/>
          </a:xfrm>
        </p:grpSpPr>
        <p:sp>
          <p:nvSpPr>
            <p:cNvPr id="27" name="Rounded Rectangle 26">
              <a:extLst>
                <a:ext uri="{FF2B5EF4-FFF2-40B4-BE49-F238E27FC236}">
                  <a16:creationId xmlns:a16="http://schemas.microsoft.com/office/drawing/2014/main" id="{353E6131-4086-A249-9156-3195D7EF1FAC}"/>
                </a:ext>
              </a:extLst>
            </p:cNvPr>
            <p:cNvSpPr/>
            <p:nvPr/>
          </p:nvSpPr>
          <p:spPr>
            <a:xfrm>
              <a:off x="1294355" y="2671600"/>
              <a:ext cx="1585772" cy="156056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Content Placeholder 2">
              <a:extLst>
                <a:ext uri="{FF2B5EF4-FFF2-40B4-BE49-F238E27FC236}">
                  <a16:creationId xmlns:a16="http://schemas.microsoft.com/office/drawing/2014/main" id="{5221539B-E0CB-524F-B235-AC612F272047}"/>
                </a:ext>
              </a:extLst>
            </p:cNvPr>
            <p:cNvSpPr txBox="1">
              <a:spLocks/>
            </p:cNvSpPr>
            <p:nvPr/>
          </p:nvSpPr>
          <p:spPr>
            <a:xfrm>
              <a:off x="1294354" y="3784167"/>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4000" b="1" dirty="0">
                  <a:solidFill>
                    <a:schemeClr val="bg1"/>
                  </a:solidFill>
                  <a:latin typeface="Arial" panose="020B0604020202020204" pitchFamily="34" charset="0"/>
                  <a:cs typeface="Arial" panose="020B0604020202020204" pitchFamily="34" charset="0"/>
                </a:rPr>
                <a:t>Re-use</a:t>
              </a:r>
            </a:p>
          </p:txBody>
        </p:sp>
        <p:pic>
          <p:nvPicPr>
            <p:cNvPr id="29" name="Picture 28" descr="A picture containing text, clipart&#10;&#10;Description automatically generated">
              <a:extLst>
                <a:ext uri="{FF2B5EF4-FFF2-40B4-BE49-F238E27FC236}">
                  <a16:creationId xmlns:a16="http://schemas.microsoft.com/office/drawing/2014/main" id="{B555B9E2-B96F-C84D-9184-BC362727079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529" y="2737345"/>
              <a:ext cx="1081893" cy="1105491"/>
            </a:xfrm>
            <a:prstGeom prst="rect">
              <a:avLst/>
            </a:prstGeom>
          </p:spPr>
        </p:pic>
      </p:grpSp>
      <p:sp>
        <p:nvSpPr>
          <p:cNvPr id="30" name="Content Placeholder 2">
            <a:extLst>
              <a:ext uri="{FF2B5EF4-FFF2-40B4-BE49-F238E27FC236}">
                <a16:creationId xmlns:a16="http://schemas.microsoft.com/office/drawing/2014/main" id="{636A0A4D-B5D3-AF45-89D6-71D10933E1F0}"/>
              </a:ext>
            </a:extLst>
          </p:cNvPr>
          <p:cNvSpPr txBox="1">
            <a:spLocks/>
          </p:cNvSpPr>
          <p:nvPr/>
        </p:nvSpPr>
        <p:spPr>
          <a:xfrm>
            <a:off x="1325526" y="4967772"/>
            <a:ext cx="3537417" cy="9432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None/>
            </a:pPr>
            <a:r>
              <a:rPr lang="en-US" sz="2000" b="1" dirty="0">
                <a:solidFill>
                  <a:srgbClr val="63666A"/>
                </a:solidFill>
                <a:latin typeface="Arial" panose="020B0604020202020204" pitchFamily="34" charset="0"/>
                <a:cs typeface="Arial" panose="020B0604020202020204" pitchFamily="34" charset="0"/>
              </a:rPr>
              <a:t>Avoiding single-use items and choosing reusable ones instead</a:t>
            </a:r>
            <a:endParaRPr lang="en-GB" sz="2000" b="1" dirty="0">
              <a:solidFill>
                <a:srgbClr val="63666A"/>
              </a:solidFill>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FA217AD0-C797-8742-B9AC-8F603D81290D}"/>
              </a:ext>
            </a:extLst>
          </p:cNvPr>
          <p:cNvGrpSpPr/>
          <p:nvPr/>
        </p:nvGrpSpPr>
        <p:grpSpPr>
          <a:xfrm>
            <a:off x="5625316" y="1016596"/>
            <a:ext cx="5486400" cy="697746"/>
            <a:chOff x="5625316" y="854491"/>
            <a:chExt cx="5486400" cy="697746"/>
          </a:xfrm>
        </p:grpSpPr>
        <p:sp>
          <p:nvSpPr>
            <p:cNvPr id="11" name="Rectangle 10">
              <a:extLst>
                <a:ext uri="{FF2B5EF4-FFF2-40B4-BE49-F238E27FC236}">
                  <a16:creationId xmlns:a16="http://schemas.microsoft.com/office/drawing/2014/main" id="{4E053EC9-0292-D64F-84E0-4A2C255AC596}"/>
                </a:ext>
              </a:extLst>
            </p:cNvPr>
            <p:cNvSpPr/>
            <p:nvPr/>
          </p:nvSpPr>
          <p:spPr>
            <a:xfrm>
              <a:off x="5625316" y="854491"/>
              <a:ext cx="5486400" cy="697746"/>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748689D1-2438-0844-A190-150BB8BB8F46}"/>
                </a:ext>
              </a:extLst>
            </p:cNvPr>
            <p:cNvSpPr/>
            <p:nvPr/>
          </p:nvSpPr>
          <p:spPr>
            <a:xfrm>
              <a:off x="5737225" y="922027"/>
              <a:ext cx="562675" cy="56267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a:extLst>
                <a:ext uri="{FF2B5EF4-FFF2-40B4-BE49-F238E27FC236}">
                  <a16:creationId xmlns:a16="http://schemas.microsoft.com/office/drawing/2014/main" id="{0D500C50-3C69-E44B-9377-48E3817B4898}"/>
                </a:ext>
              </a:extLst>
            </p:cNvPr>
            <p:cNvSpPr txBox="1"/>
            <p:nvPr/>
          </p:nvSpPr>
          <p:spPr>
            <a:xfrm>
              <a:off x="6433531" y="952237"/>
              <a:ext cx="3673455" cy="532465"/>
            </a:xfrm>
            <a:prstGeom prst="rect">
              <a:avLst/>
            </a:prstGeom>
            <a:noFill/>
          </p:spPr>
          <p:txBody>
            <a:bodyPr wrap="none" rtlCol="0">
              <a:noAutofit/>
            </a:bodyPr>
            <a:lstStyle/>
            <a:p>
              <a:pPr>
                <a:spcBef>
                  <a:spcPts val="500"/>
                </a:spcBef>
              </a:pPr>
              <a:r>
                <a:rPr lang="en-US" sz="1400" dirty="0">
                  <a:solidFill>
                    <a:srgbClr val="63666A"/>
                  </a:solidFill>
                  <a:latin typeface="Arial" panose="020B0604020202020204" pitchFamily="34" charset="0"/>
                  <a:cs typeface="Arial" panose="020B0604020202020204" pitchFamily="34" charset="0"/>
                </a:rPr>
                <a:t>More then </a:t>
              </a:r>
              <a:r>
                <a:rPr lang="en-US" sz="1400" b="1" dirty="0">
                  <a:solidFill>
                    <a:srgbClr val="63666A"/>
                  </a:solidFill>
                  <a:latin typeface="Arial" panose="020B0604020202020204" pitchFamily="34" charset="0"/>
                  <a:cs typeface="Arial" panose="020B0604020202020204" pitchFamily="34" charset="0"/>
                </a:rPr>
                <a:t>100 million single-use plastic bottles</a:t>
              </a:r>
              <a:br>
                <a:rPr lang="en-US" sz="1400" b="1" dirty="0">
                  <a:solidFill>
                    <a:srgbClr val="63666A"/>
                  </a:solidFill>
                  <a:latin typeface="Arial" panose="020B0604020202020204" pitchFamily="34" charset="0"/>
                  <a:cs typeface="Arial" panose="020B0604020202020204" pitchFamily="34" charset="0"/>
                </a:rPr>
              </a:br>
              <a:r>
                <a:rPr lang="en-US" sz="1400" dirty="0">
                  <a:solidFill>
                    <a:srgbClr val="63666A"/>
                  </a:solidFill>
                  <a:latin typeface="Arial" panose="020B0604020202020204" pitchFamily="34" charset="0"/>
                  <a:cs typeface="Arial" panose="020B0604020202020204" pitchFamily="34" charset="0"/>
                </a:rPr>
                <a:t>are used worldwide every day!</a:t>
              </a:r>
            </a:p>
          </p:txBody>
        </p:sp>
        <p:pic>
          <p:nvPicPr>
            <p:cNvPr id="4" name="Picture 3" descr="A picture containing text, clipart&#10;&#10;Description automatically generated">
              <a:extLst>
                <a:ext uri="{FF2B5EF4-FFF2-40B4-BE49-F238E27FC236}">
                  <a16:creationId xmlns:a16="http://schemas.microsoft.com/office/drawing/2014/main" id="{64A96ED8-35E4-2B42-85B2-204B1041C33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9279" t="-541"/>
            <a:stretch/>
          </p:blipFill>
          <p:spPr>
            <a:xfrm>
              <a:off x="5906457" y="956835"/>
              <a:ext cx="224209" cy="529617"/>
            </a:xfrm>
            <a:prstGeom prst="rect">
              <a:avLst/>
            </a:prstGeom>
          </p:spPr>
        </p:pic>
      </p:grpSp>
      <p:grpSp>
        <p:nvGrpSpPr>
          <p:cNvPr id="10" name="Group 9">
            <a:extLst>
              <a:ext uri="{FF2B5EF4-FFF2-40B4-BE49-F238E27FC236}">
                <a16:creationId xmlns:a16="http://schemas.microsoft.com/office/drawing/2014/main" id="{90463781-65D1-5C42-8115-AEC1FDE98571}"/>
              </a:ext>
            </a:extLst>
          </p:cNvPr>
          <p:cNvGrpSpPr/>
          <p:nvPr/>
        </p:nvGrpSpPr>
        <p:grpSpPr>
          <a:xfrm>
            <a:off x="5625316" y="3114201"/>
            <a:ext cx="5486400" cy="697746"/>
            <a:chOff x="5625316" y="2634999"/>
            <a:chExt cx="5486400" cy="697746"/>
          </a:xfrm>
        </p:grpSpPr>
        <p:sp>
          <p:nvSpPr>
            <p:cNvPr id="90" name="Rectangle 89">
              <a:extLst>
                <a:ext uri="{FF2B5EF4-FFF2-40B4-BE49-F238E27FC236}">
                  <a16:creationId xmlns:a16="http://schemas.microsoft.com/office/drawing/2014/main" id="{B8A5E423-D2C4-244D-A9F7-26394252CB96}"/>
                </a:ext>
              </a:extLst>
            </p:cNvPr>
            <p:cNvSpPr/>
            <p:nvPr/>
          </p:nvSpPr>
          <p:spPr>
            <a:xfrm>
              <a:off x="5625316" y="2634999"/>
              <a:ext cx="5486400" cy="697746"/>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ounded Rectangle 90">
              <a:extLst>
                <a:ext uri="{FF2B5EF4-FFF2-40B4-BE49-F238E27FC236}">
                  <a16:creationId xmlns:a16="http://schemas.microsoft.com/office/drawing/2014/main" id="{B04CCFC7-7EDC-8247-A915-9849CE70D25C}"/>
                </a:ext>
              </a:extLst>
            </p:cNvPr>
            <p:cNvSpPr/>
            <p:nvPr/>
          </p:nvSpPr>
          <p:spPr>
            <a:xfrm>
              <a:off x="5737225" y="2702535"/>
              <a:ext cx="562675" cy="56267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TextBox 91">
              <a:extLst>
                <a:ext uri="{FF2B5EF4-FFF2-40B4-BE49-F238E27FC236}">
                  <a16:creationId xmlns:a16="http://schemas.microsoft.com/office/drawing/2014/main" id="{AB873CEF-9202-CE44-88F3-40312AED2D45}"/>
                </a:ext>
              </a:extLst>
            </p:cNvPr>
            <p:cNvSpPr txBox="1"/>
            <p:nvPr/>
          </p:nvSpPr>
          <p:spPr>
            <a:xfrm>
              <a:off x="6433532" y="2674125"/>
              <a:ext cx="4619564" cy="532465"/>
            </a:xfrm>
            <a:prstGeom prst="rect">
              <a:avLst/>
            </a:prstGeom>
            <a:noFill/>
          </p:spPr>
          <p:txBody>
            <a:bodyPr wrap="none" rtlCol="0">
              <a:noAutofit/>
            </a:bodyPr>
            <a:lstStyle/>
            <a:p>
              <a:pPr>
                <a:spcBef>
                  <a:spcPts val="500"/>
                </a:spcBef>
              </a:pPr>
              <a:r>
                <a:rPr lang="en-US" sz="1200" dirty="0">
                  <a:solidFill>
                    <a:srgbClr val="63666A"/>
                  </a:solidFill>
                  <a:latin typeface="Arial" panose="020B0604020202020204" pitchFamily="34" charset="0"/>
                  <a:cs typeface="Arial" panose="020B0604020202020204" pitchFamily="34" charset="0"/>
                </a:rPr>
                <a:t>The energy used to manufacture bottled water can </a:t>
              </a:r>
              <a:r>
                <a:rPr lang="en-US" sz="1200" b="1" dirty="0">
                  <a:solidFill>
                    <a:srgbClr val="63666A"/>
                  </a:solidFill>
                  <a:latin typeface="Arial" panose="020B0604020202020204" pitchFamily="34" charset="0"/>
                  <a:cs typeface="Arial" panose="020B0604020202020204" pitchFamily="34" charset="0"/>
                </a:rPr>
                <a:t>power</a:t>
              </a:r>
              <a:br>
                <a:rPr lang="en-US" sz="1200" b="1" dirty="0">
                  <a:solidFill>
                    <a:srgbClr val="63666A"/>
                  </a:solidFill>
                  <a:latin typeface="Arial" panose="020B0604020202020204" pitchFamily="34" charset="0"/>
                  <a:cs typeface="Arial" panose="020B0604020202020204" pitchFamily="34" charset="0"/>
                </a:rPr>
              </a:br>
              <a:r>
                <a:rPr lang="en-US" sz="1200" b="1" dirty="0">
                  <a:solidFill>
                    <a:srgbClr val="63666A"/>
                  </a:solidFill>
                  <a:latin typeface="Arial" panose="020B0604020202020204" pitchFamily="34" charset="0"/>
                  <a:cs typeface="Arial" panose="020B0604020202020204" pitchFamily="34" charset="0"/>
                </a:rPr>
                <a:t>190,000 homes</a:t>
              </a:r>
              <a:r>
                <a:rPr lang="en-US" sz="1200" dirty="0">
                  <a:solidFill>
                    <a:srgbClr val="63666A"/>
                  </a:solidFill>
                  <a:latin typeface="Arial" panose="020B0604020202020204" pitchFamily="34" charset="0"/>
                  <a:cs typeface="Arial" panose="020B0604020202020204" pitchFamily="34" charset="0"/>
                </a:rPr>
                <a:t>. Re-using items means we can save a</a:t>
              </a:r>
              <a:br>
                <a:rPr lang="en-US" sz="1200" dirty="0">
                  <a:solidFill>
                    <a:srgbClr val="63666A"/>
                  </a:solidFill>
                  <a:latin typeface="Arial" panose="020B0604020202020204" pitchFamily="34" charset="0"/>
                  <a:cs typeface="Arial" panose="020B0604020202020204" pitchFamily="34" charset="0"/>
                </a:rPr>
              </a:br>
              <a:r>
                <a:rPr lang="en-US" sz="1200" dirty="0">
                  <a:solidFill>
                    <a:srgbClr val="63666A"/>
                  </a:solidFill>
                  <a:latin typeface="Arial" panose="020B0604020202020204" pitchFamily="34" charset="0"/>
                  <a:cs typeface="Arial" panose="020B0604020202020204" pitchFamily="34" charset="0"/>
                </a:rPr>
                <a:t>lot of energy!</a:t>
              </a:r>
            </a:p>
          </p:txBody>
        </p:sp>
        <p:pic>
          <p:nvPicPr>
            <p:cNvPr id="32" name="Picture 31" descr="A picture containing text, clipart&#10;&#10;Description automatically generated">
              <a:extLst>
                <a:ext uri="{FF2B5EF4-FFF2-40B4-BE49-F238E27FC236}">
                  <a16:creationId xmlns:a16="http://schemas.microsoft.com/office/drawing/2014/main" id="{07017F13-FF11-2042-8038-10BCAC4DA00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92821" y="2704035"/>
              <a:ext cx="412751" cy="628708"/>
            </a:xfrm>
            <a:prstGeom prst="rect">
              <a:avLst/>
            </a:prstGeom>
          </p:spPr>
        </p:pic>
      </p:grpSp>
      <p:grpSp>
        <p:nvGrpSpPr>
          <p:cNvPr id="13" name="Group 12">
            <a:extLst>
              <a:ext uri="{FF2B5EF4-FFF2-40B4-BE49-F238E27FC236}">
                <a16:creationId xmlns:a16="http://schemas.microsoft.com/office/drawing/2014/main" id="{198A0A72-D7AD-DE4F-BF67-E0EA36B80512}"/>
              </a:ext>
            </a:extLst>
          </p:cNvPr>
          <p:cNvGrpSpPr/>
          <p:nvPr/>
        </p:nvGrpSpPr>
        <p:grpSpPr>
          <a:xfrm>
            <a:off x="5625316" y="4146120"/>
            <a:ext cx="5486400" cy="697746"/>
            <a:chOff x="5625316" y="4415507"/>
            <a:chExt cx="5486400" cy="697746"/>
          </a:xfrm>
        </p:grpSpPr>
        <p:sp>
          <p:nvSpPr>
            <p:cNvPr id="98" name="Rectangle 97">
              <a:extLst>
                <a:ext uri="{FF2B5EF4-FFF2-40B4-BE49-F238E27FC236}">
                  <a16:creationId xmlns:a16="http://schemas.microsoft.com/office/drawing/2014/main" id="{83E4F78B-4939-9B4A-8FE8-D6605E3CFC6C}"/>
                </a:ext>
              </a:extLst>
            </p:cNvPr>
            <p:cNvSpPr/>
            <p:nvPr/>
          </p:nvSpPr>
          <p:spPr>
            <a:xfrm>
              <a:off x="5625316" y="4415507"/>
              <a:ext cx="5486400" cy="697746"/>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ounded Rectangle 98">
              <a:extLst>
                <a:ext uri="{FF2B5EF4-FFF2-40B4-BE49-F238E27FC236}">
                  <a16:creationId xmlns:a16="http://schemas.microsoft.com/office/drawing/2014/main" id="{D7F7C1EB-F380-2647-9AB2-CB11346985D5}"/>
                </a:ext>
              </a:extLst>
            </p:cNvPr>
            <p:cNvSpPr/>
            <p:nvPr/>
          </p:nvSpPr>
          <p:spPr>
            <a:xfrm>
              <a:off x="5737225" y="4483043"/>
              <a:ext cx="562675" cy="56267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TextBox 99">
              <a:extLst>
                <a:ext uri="{FF2B5EF4-FFF2-40B4-BE49-F238E27FC236}">
                  <a16:creationId xmlns:a16="http://schemas.microsoft.com/office/drawing/2014/main" id="{2A6EE941-2EC3-9A41-9479-8952A11ECDF0}"/>
                </a:ext>
              </a:extLst>
            </p:cNvPr>
            <p:cNvSpPr txBox="1"/>
            <p:nvPr/>
          </p:nvSpPr>
          <p:spPr>
            <a:xfrm>
              <a:off x="6433531" y="4530540"/>
              <a:ext cx="4463064" cy="532465"/>
            </a:xfrm>
            <a:prstGeom prst="rect">
              <a:avLst/>
            </a:prstGeom>
            <a:noFill/>
          </p:spPr>
          <p:txBody>
            <a:bodyPr wrap="none" rtlCol="0">
              <a:noAutofit/>
            </a:bodyPr>
            <a:lstStyle/>
            <a:p>
              <a:pPr>
                <a:spcBef>
                  <a:spcPts val="500"/>
                </a:spcBef>
              </a:pPr>
              <a:r>
                <a:rPr lang="en-US" sz="1200" b="1" dirty="0">
                  <a:solidFill>
                    <a:srgbClr val="63666A"/>
                  </a:solidFill>
                  <a:latin typeface="Arial" panose="020B0604020202020204" pitchFamily="34" charset="0"/>
                  <a:cs typeface="Arial" panose="020B0604020202020204" pitchFamily="34" charset="0"/>
                </a:rPr>
                <a:t>16 billion disposable coffee cups </a:t>
              </a:r>
              <a:r>
                <a:rPr lang="en-US" sz="1200" dirty="0">
                  <a:solidFill>
                    <a:srgbClr val="63666A"/>
                  </a:solidFill>
                  <a:latin typeface="Arial" panose="020B0604020202020204" pitchFamily="34" charset="0"/>
                  <a:cs typeface="Arial" panose="020B0604020202020204" pitchFamily="34" charset="0"/>
                </a:rPr>
                <a:t>are used each year. Buying</a:t>
              </a:r>
              <a:br>
                <a:rPr lang="en-US" sz="1200" dirty="0">
                  <a:solidFill>
                    <a:srgbClr val="63666A"/>
                  </a:solidFill>
                  <a:latin typeface="Arial" panose="020B0604020202020204" pitchFamily="34" charset="0"/>
                  <a:cs typeface="Arial" panose="020B0604020202020204" pitchFamily="34" charset="0"/>
                </a:rPr>
              </a:br>
              <a:r>
                <a:rPr lang="en-US" sz="1200" dirty="0">
                  <a:solidFill>
                    <a:srgbClr val="63666A"/>
                  </a:solidFill>
                  <a:latin typeface="Arial" panose="020B0604020202020204" pitchFamily="34" charset="0"/>
                  <a:cs typeface="Arial" panose="020B0604020202020204" pitchFamily="34" charset="0"/>
                </a:rPr>
                <a:t>your own reusable cup/bottle means no disposable cup is needed!</a:t>
              </a:r>
            </a:p>
          </p:txBody>
        </p:sp>
        <p:pic>
          <p:nvPicPr>
            <p:cNvPr id="34" name="Picture 33" descr="A picture containing text, clipart&#10;&#10;Description automatically generated">
              <a:extLst>
                <a:ext uri="{FF2B5EF4-FFF2-40B4-BE49-F238E27FC236}">
                  <a16:creationId xmlns:a16="http://schemas.microsoft.com/office/drawing/2014/main" id="{97DE949E-996A-8145-994C-70768D3A680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840761" y="4516101"/>
              <a:ext cx="355600" cy="529617"/>
            </a:xfrm>
            <a:prstGeom prst="rect">
              <a:avLst/>
            </a:prstGeom>
          </p:spPr>
        </p:pic>
      </p:grpSp>
      <p:grpSp>
        <p:nvGrpSpPr>
          <p:cNvPr id="14" name="Group 13">
            <a:extLst>
              <a:ext uri="{FF2B5EF4-FFF2-40B4-BE49-F238E27FC236}">
                <a16:creationId xmlns:a16="http://schemas.microsoft.com/office/drawing/2014/main" id="{D51D2F6E-56FC-DE47-B206-7C39D9619BD6}"/>
              </a:ext>
            </a:extLst>
          </p:cNvPr>
          <p:cNvGrpSpPr/>
          <p:nvPr/>
        </p:nvGrpSpPr>
        <p:grpSpPr>
          <a:xfrm>
            <a:off x="5625316" y="5178038"/>
            <a:ext cx="5486400" cy="697746"/>
            <a:chOff x="5625316" y="5305763"/>
            <a:chExt cx="5486400" cy="697746"/>
          </a:xfrm>
        </p:grpSpPr>
        <p:sp>
          <p:nvSpPr>
            <p:cNvPr id="102" name="Rectangle 101">
              <a:extLst>
                <a:ext uri="{FF2B5EF4-FFF2-40B4-BE49-F238E27FC236}">
                  <a16:creationId xmlns:a16="http://schemas.microsoft.com/office/drawing/2014/main" id="{1983F445-B6C1-8647-8753-7C59A85CFB6A}"/>
                </a:ext>
              </a:extLst>
            </p:cNvPr>
            <p:cNvSpPr/>
            <p:nvPr/>
          </p:nvSpPr>
          <p:spPr>
            <a:xfrm>
              <a:off x="5625316" y="5305763"/>
              <a:ext cx="5486400" cy="697746"/>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ounded Rectangle 102">
              <a:extLst>
                <a:ext uri="{FF2B5EF4-FFF2-40B4-BE49-F238E27FC236}">
                  <a16:creationId xmlns:a16="http://schemas.microsoft.com/office/drawing/2014/main" id="{37FD6EE4-A819-E740-A022-BB5600E5A14D}"/>
                </a:ext>
              </a:extLst>
            </p:cNvPr>
            <p:cNvSpPr/>
            <p:nvPr/>
          </p:nvSpPr>
          <p:spPr>
            <a:xfrm>
              <a:off x="5737225" y="5373299"/>
              <a:ext cx="562675" cy="56267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TextBox 103">
              <a:extLst>
                <a:ext uri="{FF2B5EF4-FFF2-40B4-BE49-F238E27FC236}">
                  <a16:creationId xmlns:a16="http://schemas.microsoft.com/office/drawing/2014/main" id="{B048E82B-9954-9B42-A81E-B63604A9B545}"/>
                </a:ext>
              </a:extLst>
            </p:cNvPr>
            <p:cNvSpPr txBox="1"/>
            <p:nvPr/>
          </p:nvSpPr>
          <p:spPr>
            <a:xfrm>
              <a:off x="6433531" y="5336577"/>
              <a:ext cx="4619565" cy="532465"/>
            </a:xfrm>
            <a:prstGeom prst="rect">
              <a:avLst/>
            </a:prstGeom>
            <a:noFill/>
          </p:spPr>
          <p:txBody>
            <a:bodyPr wrap="none" rtlCol="0">
              <a:noAutofit/>
            </a:bodyPr>
            <a:lstStyle/>
            <a:p>
              <a:pPr>
                <a:spcBef>
                  <a:spcPts val="500"/>
                </a:spcBef>
              </a:pPr>
              <a:r>
                <a:rPr lang="en-US" sz="1200" dirty="0">
                  <a:solidFill>
                    <a:srgbClr val="63666A"/>
                  </a:solidFill>
                  <a:latin typeface="Arial" panose="020B0604020202020204" pitchFamily="34" charset="0"/>
                  <a:cs typeface="Arial" panose="020B0604020202020204" pitchFamily="34" charset="0"/>
                </a:rPr>
                <a:t>The average time that a plastic bag is used for is </a:t>
              </a:r>
              <a:r>
                <a:rPr lang="en-US" sz="1200" b="1" dirty="0">
                  <a:solidFill>
                    <a:srgbClr val="63666A"/>
                  </a:solidFill>
                  <a:latin typeface="Arial" panose="020B0604020202020204" pitchFamily="34" charset="0"/>
                  <a:cs typeface="Arial" panose="020B0604020202020204" pitchFamily="34" charset="0"/>
                </a:rPr>
                <a:t>12 minutes</a:t>
              </a:r>
              <a:r>
                <a:rPr lang="en-US" sz="1200" dirty="0">
                  <a:solidFill>
                    <a:srgbClr val="63666A"/>
                  </a:solidFill>
                  <a:latin typeface="Arial" panose="020B0604020202020204" pitchFamily="34" charset="0"/>
                  <a:cs typeface="Arial" panose="020B0604020202020204" pitchFamily="34" charset="0"/>
                </a:rPr>
                <a:t>.</a:t>
              </a:r>
              <a:br>
                <a:rPr lang="en-US" sz="1200" dirty="0">
                  <a:solidFill>
                    <a:srgbClr val="63666A"/>
                  </a:solidFill>
                  <a:latin typeface="Arial" panose="020B0604020202020204" pitchFamily="34" charset="0"/>
                  <a:cs typeface="Arial" panose="020B0604020202020204" pitchFamily="34" charset="0"/>
                </a:rPr>
              </a:br>
              <a:r>
                <a:rPr lang="en-US" sz="1200" dirty="0">
                  <a:solidFill>
                    <a:srgbClr val="63666A"/>
                  </a:solidFill>
                  <a:latin typeface="Arial" panose="020B0604020202020204" pitchFamily="34" charset="0"/>
                  <a:cs typeface="Arial" panose="020B0604020202020204" pitchFamily="34" charset="0"/>
                </a:rPr>
                <a:t>Buying a reusable bag that you can use multiple times reduces</a:t>
              </a:r>
              <a:br>
                <a:rPr lang="en-US" sz="1200" dirty="0">
                  <a:solidFill>
                    <a:srgbClr val="63666A"/>
                  </a:solidFill>
                  <a:latin typeface="Arial" panose="020B0604020202020204" pitchFamily="34" charset="0"/>
                  <a:cs typeface="Arial" panose="020B0604020202020204" pitchFamily="34" charset="0"/>
                </a:rPr>
              </a:br>
              <a:r>
                <a:rPr lang="en-US" sz="1200" dirty="0">
                  <a:solidFill>
                    <a:srgbClr val="63666A"/>
                  </a:solidFill>
                  <a:latin typeface="Arial" panose="020B0604020202020204" pitchFamily="34" charset="0"/>
                  <a:cs typeface="Arial" panose="020B0604020202020204" pitchFamily="34" charset="0"/>
                </a:rPr>
                <a:t>the need to throw plastic bags into landfill</a:t>
              </a:r>
            </a:p>
          </p:txBody>
        </p:sp>
        <p:pic>
          <p:nvPicPr>
            <p:cNvPr id="7" name="Picture 6" descr="Logo&#10;&#10;Description automatically generated with medium confidence">
              <a:extLst>
                <a:ext uri="{FF2B5EF4-FFF2-40B4-BE49-F238E27FC236}">
                  <a16:creationId xmlns:a16="http://schemas.microsoft.com/office/drawing/2014/main" id="{F65BDACC-ADF1-4F48-9B27-3AE1E744CD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836408" y="5395196"/>
              <a:ext cx="355600" cy="505326"/>
            </a:xfrm>
            <a:prstGeom prst="rect">
              <a:avLst/>
            </a:prstGeom>
          </p:spPr>
        </p:pic>
      </p:grpSp>
      <p:grpSp>
        <p:nvGrpSpPr>
          <p:cNvPr id="18" name="Group 17">
            <a:extLst>
              <a:ext uri="{FF2B5EF4-FFF2-40B4-BE49-F238E27FC236}">
                <a16:creationId xmlns:a16="http://schemas.microsoft.com/office/drawing/2014/main" id="{B6C4A3E4-4BDB-E848-BD95-11C057242DF4}"/>
              </a:ext>
            </a:extLst>
          </p:cNvPr>
          <p:cNvGrpSpPr/>
          <p:nvPr/>
        </p:nvGrpSpPr>
        <p:grpSpPr>
          <a:xfrm>
            <a:off x="5625316" y="2048515"/>
            <a:ext cx="5486400" cy="731513"/>
            <a:chOff x="5625316" y="1744745"/>
            <a:chExt cx="5486400" cy="731513"/>
          </a:xfrm>
        </p:grpSpPr>
        <p:sp>
          <p:nvSpPr>
            <p:cNvPr id="86" name="Rectangle 85">
              <a:extLst>
                <a:ext uri="{FF2B5EF4-FFF2-40B4-BE49-F238E27FC236}">
                  <a16:creationId xmlns:a16="http://schemas.microsoft.com/office/drawing/2014/main" id="{3BD86AD2-AB9E-D34C-B9D3-2C83825CA008}"/>
                </a:ext>
              </a:extLst>
            </p:cNvPr>
            <p:cNvSpPr/>
            <p:nvPr/>
          </p:nvSpPr>
          <p:spPr>
            <a:xfrm>
              <a:off x="5625316" y="1744745"/>
              <a:ext cx="5486400" cy="697746"/>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ounded Rectangle 86">
              <a:extLst>
                <a:ext uri="{FF2B5EF4-FFF2-40B4-BE49-F238E27FC236}">
                  <a16:creationId xmlns:a16="http://schemas.microsoft.com/office/drawing/2014/main" id="{21B799A1-CD9A-0B49-853A-E0554C3F678F}"/>
                </a:ext>
              </a:extLst>
            </p:cNvPr>
            <p:cNvSpPr/>
            <p:nvPr/>
          </p:nvSpPr>
          <p:spPr>
            <a:xfrm>
              <a:off x="5737225" y="1812281"/>
              <a:ext cx="562675" cy="56267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TextBox 87">
              <a:extLst>
                <a:ext uri="{FF2B5EF4-FFF2-40B4-BE49-F238E27FC236}">
                  <a16:creationId xmlns:a16="http://schemas.microsoft.com/office/drawing/2014/main" id="{EAD0E40E-AE8C-A144-8CFA-4356874D4891}"/>
                </a:ext>
              </a:extLst>
            </p:cNvPr>
            <p:cNvSpPr txBox="1"/>
            <p:nvPr/>
          </p:nvSpPr>
          <p:spPr>
            <a:xfrm>
              <a:off x="6433531" y="1943793"/>
              <a:ext cx="3673455" cy="532465"/>
            </a:xfrm>
            <a:prstGeom prst="rect">
              <a:avLst/>
            </a:prstGeom>
            <a:noFill/>
          </p:spPr>
          <p:txBody>
            <a:bodyPr wrap="none" rtlCol="0">
              <a:noAutofit/>
            </a:bodyPr>
            <a:lstStyle/>
            <a:p>
              <a:pPr>
                <a:spcBef>
                  <a:spcPts val="500"/>
                </a:spcBef>
              </a:pPr>
              <a:r>
                <a:rPr lang="en-US" sz="1400" dirty="0">
                  <a:solidFill>
                    <a:srgbClr val="63666A"/>
                  </a:solidFill>
                  <a:latin typeface="Arial" panose="020B0604020202020204" pitchFamily="34" charset="0"/>
                  <a:cs typeface="Arial" panose="020B0604020202020204" pitchFamily="34" charset="0"/>
                </a:rPr>
                <a:t>Only </a:t>
              </a:r>
              <a:r>
                <a:rPr lang="en-US" sz="1400" b="1" dirty="0">
                  <a:solidFill>
                    <a:srgbClr val="63666A"/>
                  </a:solidFill>
                  <a:latin typeface="Arial" panose="020B0604020202020204" pitchFamily="34" charset="0"/>
                  <a:cs typeface="Arial" panose="020B0604020202020204" pitchFamily="34" charset="0"/>
                </a:rPr>
                <a:t>1 out of 5 </a:t>
              </a:r>
              <a:r>
                <a:rPr lang="en-US" sz="1400" dirty="0">
                  <a:solidFill>
                    <a:srgbClr val="63666A"/>
                  </a:solidFill>
                  <a:latin typeface="Arial" panose="020B0604020202020204" pitchFamily="34" charset="0"/>
                  <a:cs typeface="Arial" panose="020B0604020202020204" pitchFamily="34" charset="0"/>
                </a:rPr>
                <a:t>plastic bottles is recycled.</a:t>
              </a:r>
            </a:p>
          </p:txBody>
        </p:sp>
        <p:pic>
          <p:nvPicPr>
            <p:cNvPr id="17" name="Picture 16" descr="Icon&#10;&#10;Description automatically generated">
              <a:extLst>
                <a:ext uri="{FF2B5EF4-FFF2-40B4-BE49-F238E27FC236}">
                  <a16:creationId xmlns:a16="http://schemas.microsoft.com/office/drawing/2014/main" id="{88CEF4F6-48DA-BE44-8703-C5B4A903845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60668" y="1840078"/>
              <a:ext cx="507079" cy="507079"/>
            </a:xfrm>
            <a:prstGeom prst="rect">
              <a:avLst/>
            </a:prstGeom>
          </p:spPr>
        </p:pic>
      </p:grpSp>
      <p:pic>
        <p:nvPicPr>
          <p:cNvPr id="38" name="Picture 37" descr="A picture containing text, clipart&#10;&#10;Description automatically generated">
            <a:extLst>
              <a:ext uri="{FF2B5EF4-FFF2-40B4-BE49-F238E27FC236}">
                <a16:creationId xmlns:a16="http://schemas.microsoft.com/office/drawing/2014/main" id="{5A0E1A97-FD42-E844-91FA-E679D1921E5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9279" t="-541"/>
          <a:stretch/>
        </p:blipFill>
        <p:spPr>
          <a:xfrm>
            <a:off x="-194798" y="956835"/>
            <a:ext cx="224209" cy="529617"/>
          </a:xfrm>
          <a:prstGeom prst="rect">
            <a:avLst/>
          </a:prstGeom>
        </p:spPr>
      </p:pic>
    </p:spTree>
    <p:extLst>
      <p:ext uri="{BB962C8B-B14F-4D97-AF65-F5344CB8AC3E}">
        <p14:creationId xmlns:p14="http://schemas.microsoft.com/office/powerpoint/2010/main" val="73763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57E8F0A-30B8-8742-A677-768CF6EE24C9}"/>
              </a:ext>
            </a:extLst>
          </p:cNvPr>
          <p:cNvGrpSpPr/>
          <p:nvPr/>
        </p:nvGrpSpPr>
        <p:grpSpPr>
          <a:xfrm>
            <a:off x="1325526" y="1155701"/>
            <a:ext cx="3537419" cy="3713503"/>
            <a:chOff x="1294354" y="2671600"/>
            <a:chExt cx="1585773" cy="1664708"/>
          </a:xfrm>
        </p:grpSpPr>
        <p:sp>
          <p:nvSpPr>
            <p:cNvPr id="27" name="Rounded Rectangle 26">
              <a:extLst>
                <a:ext uri="{FF2B5EF4-FFF2-40B4-BE49-F238E27FC236}">
                  <a16:creationId xmlns:a16="http://schemas.microsoft.com/office/drawing/2014/main" id="{353E6131-4086-A249-9156-3195D7EF1FAC}"/>
                </a:ext>
              </a:extLst>
            </p:cNvPr>
            <p:cNvSpPr/>
            <p:nvPr/>
          </p:nvSpPr>
          <p:spPr>
            <a:xfrm>
              <a:off x="1294355" y="2671600"/>
              <a:ext cx="1585772" cy="1560569"/>
            </a:xfrm>
            <a:prstGeom prst="roundRect">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Content Placeholder 2">
              <a:extLst>
                <a:ext uri="{FF2B5EF4-FFF2-40B4-BE49-F238E27FC236}">
                  <a16:creationId xmlns:a16="http://schemas.microsoft.com/office/drawing/2014/main" id="{5221539B-E0CB-524F-B235-AC612F272047}"/>
                </a:ext>
              </a:extLst>
            </p:cNvPr>
            <p:cNvSpPr txBox="1">
              <a:spLocks/>
            </p:cNvSpPr>
            <p:nvPr/>
          </p:nvSpPr>
          <p:spPr>
            <a:xfrm>
              <a:off x="1294354" y="3784167"/>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4000" b="1" dirty="0">
                  <a:solidFill>
                    <a:schemeClr val="bg1"/>
                  </a:solidFill>
                  <a:latin typeface="Arial" panose="020B0604020202020204" pitchFamily="34" charset="0"/>
                  <a:cs typeface="Arial" panose="020B0604020202020204" pitchFamily="34" charset="0"/>
                </a:rPr>
                <a:t>Rot</a:t>
              </a:r>
            </a:p>
          </p:txBody>
        </p:sp>
        <p:pic>
          <p:nvPicPr>
            <p:cNvPr id="29" name="Picture 28" descr="A picture containing text, clipart&#10;&#10;Description automatically generated">
              <a:extLst>
                <a:ext uri="{FF2B5EF4-FFF2-40B4-BE49-F238E27FC236}">
                  <a16:creationId xmlns:a16="http://schemas.microsoft.com/office/drawing/2014/main" id="{B555B9E2-B96F-C84D-9184-BC362727079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39251" y="2737345"/>
              <a:ext cx="1081893" cy="1105491"/>
            </a:xfrm>
            <a:prstGeom prst="rect">
              <a:avLst/>
            </a:prstGeom>
          </p:spPr>
        </p:pic>
      </p:grpSp>
      <p:sp>
        <p:nvSpPr>
          <p:cNvPr id="30" name="Content Placeholder 2">
            <a:extLst>
              <a:ext uri="{FF2B5EF4-FFF2-40B4-BE49-F238E27FC236}">
                <a16:creationId xmlns:a16="http://schemas.microsoft.com/office/drawing/2014/main" id="{636A0A4D-B5D3-AF45-89D6-71D10933E1F0}"/>
              </a:ext>
            </a:extLst>
          </p:cNvPr>
          <p:cNvSpPr txBox="1">
            <a:spLocks/>
          </p:cNvSpPr>
          <p:nvPr/>
        </p:nvSpPr>
        <p:spPr>
          <a:xfrm>
            <a:off x="1325526" y="5008418"/>
            <a:ext cx="3537417" cy="9432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None/>
            </a:pPr>
            <a:r>
              <a:rPr lang="en-US" sz="2000" b="1" dirty="0">
                <a:solidFill>
                  <a:srgbClr val="63666A"/>
                </a:solidFill>
                <a:latin typeface="Arial" panose="020B0604020202020204" pitchFamily="34" charset="0"/>
                <a:cs typeface="Arial" panose="020B0604020202020204" pitchFamily="34" charset="0"/>
              </a:rPr>
              <a:t>Benefits of home</a:t>
            </a:r>
            <a:br>
              <a:rPr lang="en-US" sz="2000" b="1" dirty="0">
                <a:solidFill>
                  <a:srgbClr val="63666A"/>
                </a:solidFill>
                <a:latin typeface="Arial" panose="020B0604020202020204" pitchFamily="34" charset="0"/>
                <a:cs typeface="Arial" panose="020B0604020202020204" pitchFamily="34" charset="0"/>
              </a:rPr>
            </a:br>
            <a:r>
              <a:rPr lang="en-US" sz="2000" b="1" dirty="0">
                <a:solidFill>
                  <a:srgbClr val="63666A"/>
                </a:solidFill>
                <a:latin typeface="Arial" panose="020B0604020202020204" pitchFamily="34" charset="0"/>
                <a:cs typeface="Arial" panose="020B0604020202020204" pitchFamily="34" charset="0"/>
              </a:rPr>
              <a:t>composting</a:t>
            </a:r>
            <a:endParaRPr lang="en-GB" sz="2000" b="1" dirty="0">
              <a:solidFill>
                <a:srgbClr val="63666A"/>
              </a:solidFill>
              <a:latin typeface="Arial" panose="020B0604020202020204" pitchFamily="34" charset="0"/>
              <a:cs typeface="Arial" panose="020B0604020202020204" pitchFamily="34" charset="0"/>
            </a:endParaRPr>
          </a:p>
        </p:txBody>
      </p:sp>
      <p:grpSp>
        <p:nvGrpSpPr>
          <p:cNvPr id="24" name="Group 23">
            <a:extLst>
              <a:ext uri="{FF2B5EF4-FFF2-40B4-BE49-F238E27FC236}">
                <a16:creationId xmlns:a16="http://schemas.microsoft.com/office/drawing/2014/main" id="{1354162C-E3C0-FE49-835A-40539BB5908B}"/>
              </a:ext>
            </a:extLst>
          </p:cNvPr>
          <p:cNvGrpSpPr/>
          <p:nvPr/>
        </p:nvGrpSpPr>
        <p:grpSpPr>
          <a:xfrm>
            <a:off x="5617364" y="2242391"/>
            <a:ext cx="5486400" cy="1104463"/>
            <a:chOff x="5617364" y="2716414"/>
            <a:chExt cx="5486400" cy="1464915"/>
          </a:xfrm>
        </p:grpSpPr>
        <p:sp>
          <p:nvSpPr>
            <p:cNvPr id="25" name="Rectangle 24">
              <a:extLst>
                <a:ext uri="{FF2B5EF4-FFF2-40B4-BE49-F238E27FC236}">
                  <a16:creationId xmlns:a16="http://schemas.microsoft.com/office/drawing/2014/main" id="{3C875D37-F4B0-374E-8A8E-1761F266E32C}"/>
                </a:ext>
              </a:extLst>
            </p:cNvPr>
            <p:cNvSpPr/>
            <p:nvPr/>
          </p:nvSpPr>
          <p:spPr>
            <a:xfrm>
              <a:off x="5617364" y="2716414"/>
              <a:ext cx="5486400" cy="1410854"/>
            </a:xfrm>
            <a:prstGeom prst="rect">
              <a:avLst/>
            </a:prstGeom>
            <a:noFill/>
            <a:ln w="38100">
              <a:solidFill>
                <a:srgbClr val="FDBF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7146A221-29A6-4A44-B05A-412054D964AB}"/>
                </a:ext>
              </a:extLst>
            </p:cNvPr>
            <p:cNvSpPr txBox="1"/>
            <p:nvPr/>
          </p:nvSpPr>
          <p:spPr>
            <a:xfrm>
              <a:off x="7001316" y="2874950"/>
              <a:ext cx="3926807" cy="1306379"/>
            </a:xfrm>
            <a:prstGeom prst="rect">
              <a:avLst/>
            </a:prstGeom>
            <a:noFill/>
          </p:spPr>
          <p:txBody>
            <a:bodyPr wrap="none" rtlCol="0">
              <a:noAutofit/>
            </a:bodyPr>
            <a:lstStyle/>
            <a:p>
              <a:r>
                <a:rPr lang="en-US" sz="1300" dirty="0">
                  <a:solidFill>
                    <a:srgbClr val="63666A"/>
                  </a:solidFill>
                  <a:latin typeface="Arial" panose="020B0604020202020204" pitchFamily="34" charset="0"/>
                  <a:cs typeface="Arial" panose="020B0604020202020204" pitchFamily="34" charset="0"/>
                </a:rPr>
                <a:t>Organic waste that goes into landfill produces</a:t>
              </a:r>
              <a:br>
                <a:rPr lang="en-US" sz="1300" dirty="0">
                  <a:solidFill>
                    <a:srgbClr val="63666A"/>
                  </a:solidFill>
                  <a:latin typeface="Arial" panose="020B0604020202020204" pitchFamily="34" charset="0"/>
                  <a:cs typeface="Arial" panose="020B0604020202020204" pitchFamily="34" charset="0"/>
                </a:rPr>
              </a:br>
              <a:r>
                <a:rPr lang="en-US" sz="1300" dirty="0">
                  <a:solidFill>
                    <a:srgbClr val="63666A"/>
                  </a:solidFill>
                  <a:latin typeface="Arial" panose="020B0604020202020204" pitchFamily="34" charset="0"/>
                  <a:cs typeface="Arial" panose="020B0604020202020204" pitchFamily="34" charset="0"/>
                </a:rPr>
                <a:t>methane (a greenhouse gas), as it decomposes.</a:t>
              </a:r>
              <a:br>
                <a:rPr lang="en-US" sz="1300" dirty="0">
                  <a:solidFill>
                    <a:srgbClr val="63666A"/>
                  </a:solidFill>
                  <a:latin typeface="Arial" panose="020B0604020202020204" pitchFamily="34" charset="0"/>
                  <a:cs typeface="Arial" panose="020B0604020202020204" pitchFamily="34" charset="0"/>
                </a:rPr>
              </a:br>
              <a:r>
                <a:rPr lang="en-US" sz="1300" dirty="0">
                  <a:solidFill>
                    <a:srgbClr val="63666A"/>
                  </a:solidFill>
                  <a:latin typeface="Arial" panose="020B0604020202020204" pitchFamily="34" charset="0"/>
                  <a:cs typeface="Arial" panose="020B0604020202020204" pitchFamily="34" charset="0"/>
                </a:rPr>
                <a:t>Organic waste is on average the highest</a:t>
              </a:r>
              <a:br>
                <a:rPr lang="en-US" sz="1300" dirty="0">
                  <a:solidFill>
                    <a:srgbClr val="63666A"/>
                  </a:solidFill>
                  <a:latin typeface="Arial" panose="020B0604020202020204" pitchFamily="34" charset="0"/>
                  <a:cs typeface="Arial" panose="020B0604020202020204" pitchFamily="34" charset="0"/>
                </a:rPr>
              </a:br>
              <a:r>
                <a:rPr lang="en-US" sz="1300" dirty="0">
                  <a:solidFill>
                    <a:srgbClr val="63666A"/>
                  </a:solidFill>
                  <a:latin typeface="Arial" panose="020B0604020202020204" pitchFamily="34" charset="0"/>
                  <a:cs typeface="Arial" panose="020B0604020202020204" pitchFamily="34" charset="0"/>
                </a:rPr>
                <a:t>proportion of the world’s waste!</a:t>
              </a:r>
            </a:p>
          </p:txBody>
        </p:sp>
        <p:sp>
          <p:nvSpPr>
            <p:cNvPr id="31" name="Rectangle 30">
              <a:extLst>
                <a:ext uri="{FF2B5EF4-FFF2-40B4-BE49-F238E27FC236}">
                  <a16:creationId xmlns:a16="http://schemas.microsoft.com/office/drawing/2014/main" id="{7D6601EB-8015-CA4D-A0E4-03F62FBC2A0A}"/>
                </a:ext>
              </a:extLst>
            </p:cNvPr>
            <p:cNvSpPr/>
            <p:nvPr/>
          </p:nvSpPr>
          <p:spPr>
            <a:xfrm>
              <a:off x="5810660" y="2916688"/>
              <a:ext cx="997360" cy="997360"/>
            </a:xfrm>
            <a:prstGeom prst="rect">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4" name="Group 33">
            <a:extLst>
              <a:ext uri="{FF2B5EF4-FFF2-40B4-BE49-F238E27FC236}">
                <a16:creationId xmlns:a16="http://schemas.microsoft.com/office/drawing/2014/main" id="{41AF373C-E451-354C-8E0B-55ED1E21E3A5}"/>
              </a:ext>
            </a:extLst>
          </p:cNvPr>
          <p:cNvGrpSpPr/>
          <p:nvPr/>
        </p:nvGrpSpPr>
        <p:grpSpPr>
          <a:xfrm>
            <a:off x="5617364" y="3494349"/>
            <a:ext cx="5486400" cy="1063705"/>
            <a:chOff x="5617364" y="4376883"/>
            <a:chExt cx="5486400" cy="1410854"/>
          </a:xfrm>
        </p:grpSpPr>
        <p:sp>
          <p:nvSpPr>
            <p:cNvPr id="35" name="Rectangle 34">
              <a:extLst>
                <a:ext uri="{FF2B5EF4-FFF2-40B4-BE49-F238E27FC236}">
                  <a16:creationId xmlns:a16="http://schemas.microsoft.com/office/drawing/2014/main" id="{F3961161-6145-714C-9CB7-05D0EA53D490}"/>
                </a:ext>
              </a:extLst>
            </p:cNvPr>
            <p:cNvSpPr/>
            <p:nvPr/>
          </p:nvSpPr>
          <p:spPr>
            <a:xfrm>
              <a:off x="5617364" y="4376883"/>
              <a:ext cx="5486400" cy="1410854"/>
            </a:xfrm>
            <a:prstGeom prst="rect">
              <a:avLst/>
            </a:prstGeom>
            <a:noFill/>
            <a:ln w="38100">
              <a:solidFill>
                <a:srgbClr val="FDBF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0" name="Group 39">
              <a:extLst>
                <a:ext uri="{FF2B5EF4-FFF2-40B4-BE49-F238E27FC236}">
                  <a16:creationId xmlns:a16="http://schemas.microsoft.com/office/drawing/2014/main" id="{74ADED2A-5610-BA48-BBE8-0EEE1EB73047}"/>
                </a:ext>
              </a:extLst>
            </p:cNvPr>
            <p:cNvGrpSpPr/>
            <p:nvPr/>
          </p:nvGrpSpPr>
          <p:grpSpPr>
            <a:xfrm>
              <a:off x="5810660" y="4583630"/>
              <a:ext cx="4900027" cy="997360"/>
              <a:chOff x="5810660" y="4583630"/>
              <a:chExt cx="4900027" cy="997360"/>
            </a:xfrm>
          </p:grpSpPr>
          <p:sp>
            <p:nvSpPr>
              <p:cNvPr id="45" name="TextBox 44">
                <a:extLst>
                  <a:ext uri="{FF2B5EF4-FFF2-40B4-BE49-F238E27FC236}">
                    <a16:creationId xmlns:a16="http://schemas.microsoft.com/office/drawing/2014/main" id="{E0143F0D-39B3-564C-A58C-5833D9949B2B}"/>
                  </a:ext>
                </a:extLst>
              </p:cNvPr>
              <p:cNvSpPr txBox="1"/>
              <p:nvPr/>
            </p:nvSpPr>
            <p:spPr>
              <a:xfrm>
                <a:off x="6966742" y="4665109"/>
                <a:ext cx="3743945" cy="858936"/>
              </a:xfrm>
              <a:prstGeom prst="rect">
                <a:avLst/>
              </a:prstGeom>
              <a:noFill/>
            </p:spPr>
            <p:txBody>
              <a:bodyPr wrap="none" rtlCol="0">
                <a:noAutofit/>
              </a:bodyPr>
              <a:lstStyle/>
              <a:p>
                <a:r>
                  <a:rPr lang="en-GB" dirty="0">
                    <a:solidFill>
                      <a:srgbClr val="63666A"/>
                    </a:solidFill>
                    <a:latin typeface="Arial" panose="020B0604020202020204" pitchFamily="34" charset="0"/>
                    <a:cs typeface="Arial" panose="020B0604020202020204" pitchFamily="34" charset="0"/>
                  </a:rPr>
                  <a:t>Reduce waste going to landfill by</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composting food waste at home.</a:t>
                </a:r>
              </a:p>
            </p:txBody>
          </p:sp>
          <p:sp>
            <p:nvSpPr>
              <p:cNvPr id="46" name="Rectangle 45">
                <a:extLst>
                  <a:ext uri="{FF2B5EF4-FFF2-40B4-BE49-F238E27FC236}">
                    <a16:creationId xmlns:a16="http://schemas.microsoft.com/office/drawing/2014/main" id="{DD31CB7F-E9FC-594D-B6EA-A01BFDD795A9}"/>
                  </a:ext>
                </a:extLst>
              </p:cNvPr>
              <p:cNvSpPr/>
              <p:nvPr/>
            </p:nvSpPr>
            <p:spPr>
              <a:xfrm>
                <a:off x="5810660" y="4583630"/>
                <a:ext cx="997360" cy="997360"/>
              </a:xfrm>
              <a:prstGeom prst="rect">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7" name="Group 46">
            <a:extLst>
              <a:ext uri="{FF2B5EF4-FFF2-40B4-BE49-F238E27FC236}">
                <a16:creationId xmlns:a16="http://schemas.microsoft.com/office/drawing/2014/main" id="{67CCFEC7-E4B0-8747-A4C4-33752AE56890}"/>
              </a:ext>
            </a:extLst>
          </p:cNvPr>
          <p:cNvGrpSpPr/>
          <p:nvPr/>
        </p:nvGrpSpPr>
        <p:grpSpPr>
          <a:xfrm>
            <a:off x="5617364" y="4746306"/>
            <a:ext cx="5486400" cy="1145222"/>
            <a:chOff x="5617364" y="4376883"/>
            <a:chExt cx="5486400" cy="1518975"/>
          </a:xfrm>
        </p:grpSpPr>
        <p:sp>
          <p:nvSpPr>
            <p:cNvPr id="48" name="Rectangle 47">
              <a:extLst>
                <a:ext uri="{FF2B5EF4-FFF2-40B4-BE49-F238E27FC236}">
                  <a16:creationId xmlns:a16="http://schemas.microsoft.com/office/drawing/2014/main" id="{9039F3EE-AFB4-6E47-B7EA-2CC6322D0EDF}"/>
                </a:ext>
              </a:extLst>
            </p:cNvPr>
            <p:cNvSpPr/>
            <p:nvPr/>
          </p:nvSpPr>
          <p:spPr>
            <a:xfrm>
              <a:off x="5617364" y="4376883"/>
              <a:ext cx="5486400" cy="1410854"/>
            </a:xfrm>
            <a:prstGeom prst="rect">
              <a:avLst/>
            </a:prstGeom>
            <a:noFill/>
            <a:ln w="38100">
              <a:solidFill>
                <a:srgbClr val="FDBF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48">
              <a:extLst>
                <a:ext uri="{FF2B5EF4-FFF2-40B4-BE49-F238E27FC236}">
                  <a16:creationId xmlns:a16="http://schemas.microsoft.com/office/drawing/2014/main" id="{62FC5531-8A2C-134A-A518-4CADA0D3771C}"/>
                </a:ext>
              </a:extLst>
            </p:cNvPr>
            <p:cNvGrpSpPr/>
            <p:nvPr/>
          </p:nvGrpSpPr>
          <p:grpSpPr>
            <a:xfrm>
              <a:off x="5810660" y="4582446"/>
              <a:ext cx="5178087" cy="1313412"/>
              <a:chOff x="5810660" y="4582446"/>
              <a:chExt cx="5178087" cy="1313412"/>
            </a:xfrm>
          </p:grpSpPr>
          <p:sp>
            <p:nvSpPr>
              <p:cNvPr id="50" name="TextBox 49">
                <a:extLst>
                  <a:ext uri="{FF2B5EF4-FFF2-40B4-BE49-F238E27FC236}">
                    <a16:creationId xmlns:a16="http://schemas.microsoft.com/office/drawing/2014/main" id="{4D4639C0-B833-5149-AB2E-E4724E218F6D}"/>
                  </a:ext>
                </a:extLst>
              </p:cNvPr>
              <p:cNvSpPr txBox="1"/>
              <p:nvPr/>
            </p:nvSpPr>
            <p:spPr>
              <a:xfrm>
                <a:off x="7001316" y="4582446"/>
                <a:ext cx="3987431" cy="1313412"/>
              </a:xfrm>
              <a:prstGeom prst="rect">
                <a:avLst/>
              </a:prstGeom>
              <a:noFill/>
            </p:spPr>
            <p:txBody>
              <a:bodyPr wrap="none" rtlCol="0">
                <a:noAutofit/>
              </a:bodyPr>
              <a:lstStyle/>
              <a:p>
                <a:r>
                  <a:rPr lang="en-GB" sz="1400" dirty="0">
                    <a:solidFill>
                      <a:srgbClr val="63666A"/>
                    </a:solidFill>
                    <a:latin typeface="Arial" panose="020B0604020202020204" pitchFamily="34" charset="0"/>
                    <a:cs typeface="Arial" panose="020B0604020202020204" pitchFamily="34" charset="0"/>
                  </a:rPr>
                  <a:t>All organic waste, such as food waste and</a:t>
                </a:r>
                <a:br>
                  <a:rPr lang="en-GB" sz="1400" dirty="0">
                    <a:solidFill>
                      <a:srgbClr val="63666A"/>
                    </a:solidFill>
                    <a:latin typeface="Arial" panose="020B0604020202020204" pitchFamily="34" charset="0"/>
                    <a:cs typeface="Arial" panose="020B0604020202020204" pitchFamily="34" charset="0"/>
                  </a:rPr>
                </a:br>
                <a:r>
                  <a:rPr lang="en-GB" sz="1400" dirty="0">
                    <a:solidFill>
                      <a:srgbClr val="63666A"/>
                    </a:solidFill>
                    <a:latin typeface="Arial" panose="020B0604020202020204" pitchFamily="34" charset="0"/>
                    <a:cs typeface="Arial" panose="020B0604020202020204" pitchFamily="34" charset="0"/>
                  </a:rPr>
                  <a:t>grass cuttings can be composted and turned</a:t>
                </a:r>
                <a:br>
                  <a:rPr lang="en-GB" sz="1400" dirty="0">
                    <a:solidFill>
                      <a:srgbClr val="63666A"/>
                    </a:solidFill>
                    <a:latin typeface="Arial" panose="020B0604020202020204" pitchFamily="34" charset="0"/>
                    <a:cs typeface="Arial" panose="020B0604020202020204" pitchFamily="34" charset="0"/>
                  </a:rPr>
                </a:br>
                <a:r>
                  <a:rPr lang="en-GB" sz="1400" dirty="0">
                    <a:solidFill>
                      <a:srgbClr val="63666A"/>
                    </a:solidFill>
                    <a:latin typeface="Arial" panose="020B0604020202020204" pitchFamily="34" charset="0"/>
                    <a:cs typeface="Arial" panose="020B0604020202020204" pitchFamily="34" charset="0"/>
                  </a:rPr>
                  <a:t>into nutrient-rich soil for your garden and plants.</a:t>
                </a:r>
              </a:p>
            </p:txBody>
          </p:sp>
          <p:sp>
            <p:nvSpPr>
              <p:cNvPr id="51" name="Rectangle 50">
                <a:extLst>
                  <a:ext uri="{FF2B5EF4-FFF2-40B4-BE49-F238E27FC236}">
                    <a16:creationId xmlns:a16="http://schemas.microsoft.com/office/drawing/2014/main" id="{50A1A01B-8F4A-7849-B587-7930ACC7067A}"/>
                  </a:ext>
                </a:extLst>
              </p:cNvPr>
              <p:cNvSpPr/>
              <p:nvPr/>
            </p:nvSpPr>
            <p:spPr>
              <a:xfrm>
                <a:off x="5810660" y="4583630"/>
                <a:ext cx="997360" cy="997360"/>
              </a:xfrm>
              <a:prstGeom prst="rect">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2" name="Group 51">
            <a:extLst>
              <a:ext uri="{FF2B5EF4-FFF2-40B4-BE49-F238E27FC236}">
                <a16:creationId xmlns:a16="http://schemas.microsoft.com/office/drawing/2014/main" id="{00ABC497-B630-614C-A4FE-CA9ECC3DEE7A}"/>
              </a:ext>
            </a:extLst>
          </p:cNvPr>
          <p:cNvGrpSpPr/>
          <p:nvPr/>
        </p:nvGrpSpPr>
        <p:grpSpPr>
          <a:xfrm>
            <a:off x="5617364" y="990433"/>
            <a:ext cx="5486400" cy="1063704"/>
            <a:chOff x="5617364" y="2716414"/>
            <a:chExt cx="5486400" cy="1410854"/>
          </a:xfrm>
        </p:grpSpPr>
        <p:sp>
          <p:nvSpPr>
            <p:cNvPr id="53" name="Rectangle 52">
              <a:extLst>
                <a:ext uri="{FF2B5EF4-FFF2-40B4-BE49-F238E27FC236}">
                  <a16:creationId xmlns:a16="http://schemas.microsoft.com/office/drawing/2014/main" id="{6762D5A9-C94D-034D-8490-FE7F6AAC59A8}"/>
                </a:ext>
              </a:extLst>
            </p:cNvPr>
            <p:cNvSpPr/>
            <p:nvPr/>
          </p:nvSpPr>
          <p:spPr>
            <a:xfrm>
              <a:off x="5617364" y="2716414"/>
              <a:ext cx="5486400" cy="1410854"/>
            </a:xfrm>
            <a:prstGeom prst="rect">
              <a:avLst/>
            </a:prstGeom>
            <a:noFill/>
            <a:ln w="38100">
              <a:solidFill>
                <a:srgbClr val="FDBF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extBox 53">
              <a:extLst>
                <a:ext uri="{FF2B5EF4-FFF2-40B4-BE49-F238E27FC236}">
                  <a16:creationId xmlns:a16="http://schemas.microsoft.com/office/drawing/2014/main" id="{58544B85-EADB-4542-ACA9-8C7BD7823E1A}"/>
                </a:ext>
              </a:extLst>
            </p:cNvPr>
            <p:cNvSpPr txBox="1"/>
            <p:nvPr/>
          </p:nvSpPr>
          <p:spPr>
            <a:xfrm>
              <a:off x="6992488" y="2965300"/>
              <a:ext cx="3926807" cy="729499"/>
            </a:xfrm>
            <a:prstGeom prst="rect">
              <a:avLst/>
            </a:prstGeom>
            <a:noFill/>
          </p:spPr>
          <p:txBody>
            <a:bodyPr wrap="none" rtlCol="0">
              <a:noAutofit/>
            </a:bodyPr>
            <a:lstStyle/>
            <a:p>
              <a:r>
                <a:rPr lang="en-GB" dirty="0">
                  <a:solidFill>
                    <a:srgbClr val="63666A"/>
                  </a:solidFill>
                  <a:latin typeface="Arial" panose="020B0604020202020204" pitchFamily="34" charset="0"/>
                  <a:cs typeface="Arial" panose="020B0604020202020204" pitchFamily="34" charset="0"/>
                </a:rPr>
                <a:t>Finish your plate of food! That way</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you reduce your food waste.</a:t>
              </a:r>
            </a:p>
          </p:txBody>
        </p:sp>
        <p:sp>
          <p:nvSpPr>
            <p:cNvPr id="55" name="Rectangle 54">
              <a:extLst>
                <a:ext uri="{FF2B5EF4-FFF2-40B4-BE49-F238E27FC236}">
                  <a16:creationId xmlns:a16="http://schemas.microsoft.com/office/drawing/2014/main" id="{F29DFE8C-26EF-6F4B-81A6-55697FA179E4}"/>
                </a:ext>
              </a:extLst>
            </p:cNvPr>
            <p:cNvSpPr/>
            <p:nvPr/>
          </p:nvSpPr>
          <p:spPr>
            <a:xfrm>
              <a:off x="5810660" y="2916688"/>
              <a:ext cx="997360" cy="997360"/>
            </a:xfrm>
            <a:prstGeom prst="rect">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Picture 3" descr="A picture containing shape&#10;&#10;Description automatically generated">
            <a:extLst>
              <a:ext uri="{FF2B5EF4-FFF2-40B4-BE49-F238E27FC236}">
                <a16:creationId xmlns:a16="http://schemas.microsoft.com/office/drawing/2014/main" id="{30094EB7-AC0A-AE4D-9AC0-EECF9F980D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810660" y="2401287"/>
            <a:ext cx="903663" cy="686461"/>
          </a:xfrm>
          <a:prstGeom prst="rect">
            <a:avLst/>
          </a:prstGeom>
        </p:spPr>
      </p:pic>
      <p:pic>
        <p:nvPicPr>
          <p:cNvPr id="7" name="Picture 6" descr="Icon&#10;&#10;Description automatically generated">
            <a:extLst>
              <a:ext uri="{FF2B5EF4-FFF2-40B4-BE49-F238E27FC236}">
                <a16:creationId xmlns:a16="http://schemas.microsoft.com/office/drawing/2014/main" id="{36B1C2F4-4057-4840-BDEE-E7D1BD388F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96001" y="3703122"/>
            <a:ext cx="700089" cy="646158"/>
          </a:xfrm>
          <a:prstGeom prst="rect">
            <a:avLst/>
          </a:prstGeom>
        </p:spPr>
      </p:pic>
      <p:pic>
        <p:nvPicPr>
          <p:cNvPr id="20" name="Picture 19" descr="A picture containing shape&#10;&#10;Description automatically generated">
            <a:extLst>
              <a:ext uri="{FF2B5EF4-FFF2-40B4-BE49-F238E27FC236}">
                <a16:creationId xmlns:a16="http://schemas.microsoft.com/office/drawing/2014/main" id="{76E21403-5CB2-CC45-8FF2-18AE67BE598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857677" y="4869204"/>
            <a:ext cx="891172" cy="676972"/>
          </a:xfrm>
          <a:prstGeom prst="rect">
            <a:avLst/>
          </a:prstGeom>
        </p:spPr>
      </p:pic>
      <p:pic>
        <p:nvPicPr>
          <p:cNvPr id="5" name="Picture 4" descr="Icon&#10;&#10;Description automatically generated">
            <a:extLst>
              <a:ext uri="{FF2B5EF4-FFF2-40B4-BE49-F238E27FC236}">
                <a16:creationId xmlns:a16="http://schemas.microsoft.com/office/drawing/2014/main" id="{2ABFA83E-FD8F-8D41-950C-542528F949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63997" y="1175275"/>
            <a:ext cx="651282" cy="684258"/>
          </a:xfrm>
          <a:prstGeom prst="rect">
            <a:avLst/>
          </a:prstGeom>
        </p:spPr>
      </p:pic>
    </p:spTree>
    <p:extLst>
      <p:ext uri="{BB962C8B-B14F-4D97-AF65-F5344CB8AC3E}">
        <p14:creationId xmlns:p14="http://schemas.microsoft.com/office/powerpoint/2010/main" val="29167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57E8F0A-30B8-8742-A677-768CF6EE24C9}"/>
              </a:ext>
            </a:extLst>
          </p:cNvPr>
          <p:cNvGrpSpPr/>
          <p:nvPr/>
        </p:nvGrpSpPr>
        <p:grpSpPr>
          <a:xfrm>
            <a:off x="1325526" y="1155701"/>
            <a:ext cx="3537419" cy="3713503"/>
            <a:chOff x="1294354" y="2671600"/>
            <a:chExt cx="1585773" cy="1664708"/>
          </a:xfrm>
        </p:grpSpPr>
        <p:sp>
          <p:nvSpPr>
            <p:cNvPr id="27" name="Rounded Rectangle 26">
              <a:extLst>
                <a:ext uri="{FF2B5EF4-FFF2-40B4-BE49-F238E27FC236}">
                  <a16:creationId xmlns:a16="http://schemas.microsoft.com/office/drawing/2014/main" id="{353E6131-4086-A249-9156-3195D7EF1FAC}"/>
                </a:ext>
              </a:extLst>
            </p:cNvPr>
            <p:cNvSpPr/>
            <p:nvPr/>
          </p:nvSpPr>
          <p:spPr>
            <a:xfrm>
              <a:off x="1294355" y="2671600"/>
              <a:ext cx="1585772" cy="1560569"/>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Content Placeholder 2">
              <a:extLst>
                <a:ext uri="{FF2B5EF4-FFF2-40B4-BE49-F238E27FC236}">
                  <a16:creationId xmlns:a16="http://schemas.microsoft.com/office/drawing/2014/main" id="{5221539B-E0CB-524F-B235-AC612F272047}"/>
                </a:ext>
              </a:extLst>
            </p:cNvPr>
            <p:cNvSpPr txBox="1">
              <a:spLocks/>
            </p:cNvSpPr>
            <p:nvPr/>
          </p:nvSpPr>
          <p:spPr>
            <a:xfrm>
              <a:off x="1294354" y="3784167"/>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4000" b="1" dirty="0">
                  <a:solidFill>
                    <a:schemeClr val="bg1"/>
                  </a:solidFill>
                  <a:latin typeface="Arial" panose="020B0604020202020204" pitchFamily="34" charset="0"/>
                  <a:cs typeface="Arial" panose="020B0604020202020204" pitchFamily="34" charset="0"/>
                </a:rPr>
                <a:t>Recycle</a:t>
              </a:r>
            </a:p>
          </p:txBody>
        </p:sp>
        <p:pic>
          <p:nvPicPr>
            <p:cNvPr id="29" name="Picture 28" descr="A picture containing text, clipart&#10;&#10;Description automatically generated">
              <a:extLst>
                <a:ext uri="{FF2B5EF4-FFF2-40B4-BE49-F238E27FC236}">
                  <a16:creationId xmlns:a16="http://schemas.microsoft.com/office/drawing/2014/main" id="{B555B9E2-B96F-C84D-9184-BC362727079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529" y="2737345"/>
              <a:ext cx="1081893" cy="1105491"/>
            </a:xfrm>
            <a:prstGeom prst="rect">
              <a:avLst/>
            </a:prstGeom>
          </p:spPr>
        </p:pic>
      </p:grpSp>
      <p:sp>
        <p:nvSpPr>
          <p:cNvPr id="30" name="Content Placeholder 2">
            <a:extLst>
              <a:ext uri="{FF2B5EF4-FFF2-40B4-BE49-F238E27FC236}">
                <a16:creationId xmlns:a16="http://schemas.microsoft.com/office/drawing/2014/main" id="{636A0A4D-B5D3-AF45-89D6-71D10933E1F0}"/>
              </a:ext>
            </a:extLst>
          </p:cNvPr>
          <p:cNvSpPr txBox="1">
            <a:spLocks/>
          </p:cNvSpPr>
          <p:nvPr/>
        </p:nvSpPr>
        <p:spPr>
          <a:xfrm>
            <a:off x="1325526" y="4853438"/>
            <a:ext cx="3537417" cy="13810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None/>
            </a:pPr>
            <a:r>
              <a:rPr lang="en-US" sz="1800" b="1" dirty="0">
                <a:solidFill>
                  <a:srgbClr val="63666A"/>
                </a:solidFill>
                <a:latin typeface="Arial" panose="020B0604020202020204" pitchFamily="34" charset="0"/>
                <a:cs typeface="Arial" panose="020B0604020202020204" pitchFamily="34" charset="0"/>
              </a:rPr>
              <a:t>Only after focusing on the previous five steps, should you recycle instead of sending items to landfill</a:t>
            </a:r>
            <a:endParaRPr lang="en-GB" sz="1800" b="1" dirty="0">
              <a:solidFill>
                <a:srgbClr val="63666A"/>
              </a:solidFill>
              <a:latin typeface="Arial" panose="020B0604020202020204" pitchFamily="34" charset="0"/>
              <a:cs typeface="Arial" panose="020B0604020202020204" pitchFamily="34" charset="0"/>
            </a:endParaRPr>
          </a:p>
        </p:txBody>
      </p:sp>
      <p:grpSp>
        <p:nvGrpSpPr>
          <p:cNvPr id="20" name="Group 19">
            <a:extLst>
              <a:ext uri="{FF2B5EF4-FFF2-40B4-BE49-F238E27FC236}">
                <a16:creationId xmlns:a16="http://schemas.microsoft.com/office/drawing/2014/main" id="{54770132-D026-254E-AE49-CBE318B9A33A}"/>
              </a:ext>
            </a:extLst>
          </p:cNvPr>
          <p:cNvGrpSpPr/>
          <p:nvPr/>
        </p:nvGrpSpPr>
        <p:grpSpPr>
          <a:xfrm>
            <a:off x="5632994" y="2723573"/>
            <a:ext cx="5486400" cy="1410854"/>
            <a:chOff x="5617364" y="2716414"/>
            <a:chExt cx="5486400" cy="1410854"/>
          </a:xfrm>
        </p:grpSpPr>
        <p:sp>
          <p:nvSpPr>
            <p:cNvPr id="21" name="Rectangle 20">
              <a:extLst>
                <a:ext uri="{FF2B5EF4-FFF2-40B4-BE49-F238E27FC236}">
                  <a16:creationId xmlns:a16="http://schemas.microsoft.com/office/drawing/2014/main" id="{F52AE0BF-D25C-704D-9D03-69F3773291C4}"/>
                </a:ext>
              </a:extLst>
            </p:cNvPr>
            <p:cNvSpPr/>
            <p:nvPr/>
          </p:nvSpPr>
          <p:spPr>
            <a:xfrm>
              <a:off x="5617364" y="2716414"/>
              <a:ext cx="5486400" cy="1410854"/>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E48844E1-7297-3549-A3C2-CEDF50810FF1}"/>
                </a:ext>
              </a:extLst>
            </p:cNvPr>
            <p:cNvSpPr txBox="1"/>
            <p:nvPr/>
          </p:nvSpPr>
          <p:spPr>
            <a:xfrm>
              <a:off x="6992520" y="3087045"/>
              <a:ext cx="3830185" cy="858263"/>
            </a:xfrm>
            <a:prstGeom prst="rect">
              <a:avLst/>
            </a:prstGeom>
            <a:noFill/>
          </p:spPr>
          <p:txBody>
            <a:bodyPr wrap="none" rtlCol="0">
              <a:noAutofit/>
            </a:bodyPr>
            <a:lstStyle/>
            <a:p>
              <a:pPr>
                <a:spcBef>
                  <a:spcPts val="500"/>
                </a:spcBef>
              </a:pPr>
              <a:r>
                <a:rPr lang="en-US" dirty="0">
                  <a:solidFill>
                    <a:srgbClr val="63666A"/>
                  </a:solidFill>
                  <a:latin typeface="Arial" panose="020B0604020202020204" pitchFamily="34" charset="0"/>
                  <a:cs typeface="Arial" panose="020B0604020202020204" pitchFamily="34" charset="0"/>
                </a:rPr>
                <a:t>Visit a recycling centre to understand</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how the process works.</a:t>
              </a:r>
            </a:p>
          </p:txBody>
        </p:sp>
        <p:sp>
          <p:nvSpPr>
            <p:cNvPr id="23" name="Rectangle 22">
              <a:extLst>
                <a:ext uri="{FF2B5EF4-FFF2-40B4-BE49-F238E27FC236}">
                  <a16:creationId xmlns:a16="http://schemas.microsoft.com/office/drawing/2014/main" id="{45125CFF-2C39-8549-A3F0-5F4A84A03426}"/>
                </a:ext>
              </a:extLst>
            </p:cNvPr>
            <p:cNvSpPr/>
            <p:nvPr/>
          </p:nvSpPr>
          <p:spPr>
            <a:xfrm>
              <a:off x="5810660" y="2916688"/>
              <a:ext cx="997360" cy="9973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 name="Group 24">
            <a:extLst>
              <a:ext uri="{FF2B5EF4-FFF2-40B4-BE49-F238E27FC236}">
                <a16:creationId xmlns:a16="http://schemas.microsoft.com/office/drawing/2014/main" id="{2542ACA5-51CA-3C4F-9B23-642763161281}"/>
              </a:ext>
            </a:extLst>
          </p:cNvPr>
          <p:cNvGrpSpPr/>
          <p:nvPr/>
        </p:nvGrpSpPr>
        <p:grpSpPr>
          <a:xfrm>
            <a:off x="5644477" y="4373239"/>
            <a:ext cx="5486400" cy="1410854"/>
            <a:chOff x="5617364" y="4327005"/>
            <a:chExt cx="5486400" cy="1410854"/>
          </a:xfrm>
        </p:grpSpPr>
        <p:sp>
          <p:nvSpPr>
            <p:cNvPr id="26" name="Rectangle 25">
              <a:extLst>
                <a:ext uri="{FF2B5EF4-FFF2-40B4-BE49-F238E27FC236}">
                  <a16:creationId xmlns:a16="http://schemas.microsoft.com/office/drawing/2014/main" id="{79993B4A-E016-0548-AD76-AD1324FA88CD}"/>
                </a:ext>
              </a:extLst>
            </p:cNvPr>
            <p:cNvSpPr/>
            <p:nvPr/>
          </p:nvSpPr>
          <p:spPr>
            <a:xfrm>
              <a:off x="5617364" y="4327005"/>
              <a:ext cx="5486400" cy="1410854"/>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0DDCB5F4-5B90-E74E-BB10-F07081FCB079}"/>
                </a:ext>
              </a:extLst>
            </p:cNvPr>
            <p:cNvSpPr txBox="1"/>
            <p:nvPr/>
          </p:nvSpPr>
          <p:spPr>
            <a:xfrm>
              <a:off x="6999554" y="4576670"/>
              <a:ext cx="3689517" cy="1058631"/>
            </a:xfrm>
            <a:prstGeom prst="rect">
              <a:avLst/>
            </a:prstGeom>
            <a:noFill/>
          </p:spPr>
          <p:txBody>
            <a:bodyPr wrap="none" rtlCol="0">
              <a:noAutofit/>
            </a:bodyPr>
            <a:lstStyle/>
            <a:p>
              <a:pPr>
                <a:spcBef>
                  <a:spcPts val="500"/>
                </a:spcBef>
              </a:pPr>
              <a:r>
                <a:rPr lang="en-US" dirty="0">
                  <a:solidFill>
                    <a:srgbClr val="63666A"/>
                  </a:solidFill>
                  <a:latin typeface="Arial" panose="020B0604020202020204" pitchFamily="34" charset="0"/>
                  <a:cs typeface="Arial" panose="020B0604020202020204" pitchFamily="34" charset="0"/>
                </a:rPr>
                <a:t>Segregate your waste so it can be</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more easily recycled. You can</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make this fun!</a:t>
              </a:r>
            </a:p>
          </p:txBody>
        </p:sp>
        <p:sp>
          <p:nvSpPr>
            <p:cNvPr id="33" name="Rectangle 32">
              <a:extLst>
                <a:ext uri="{FF2B5EF4-FFF2-40B4-BE49-F238E27FC236}">
                  <a16:creationId xmlns:a16="http://schemas.microsoft.com/office/drawing/2014/main" id="{1A830277-71A6-894A-A2C4-F047B0782C0A}"/>
                </a:ext>
              </a:extLst>
            </p:cNvPr>
            <p:cNvSpPr/>
            <p:nvPr/>
          </p:nvSpPr>
          <p:spPr>
            <a:xfrm>
              <a:off x="5810660" y="4529451"/>
              <a:ext cx="997360" cy="9973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5" name="Group 34">
            <a:extLst>
              <a:ext uri="{FF2B5EF4-FFF2-40B4-BE49-F238E27FC236}">
                <a16:creationId xmlns:a16="http://schemas.microsoft.com/office/drawing/2014/main" id="{86F1FC8B-CCB0-F24E-8F8E-290BEBB49814}"/>
              </a:ext>
            </a:extLst>
          </p:cNvPr>
          <p:cNvGrpSpPr/>
          <p:nvPr/>
        </p:nvGrpSpPr>
        <p:grpSpPr>
          <a:xfrm>
            <a:off x="5632994" y="1097975"/>
            <a:ext cx="5486400" cy="1410854"/>
            <a:chOff x="5617364" y="2716414"/>
            <a:chExt cx="5486400" cy="1410854"/>
          </a:xfrm>
        </p:grpSpPr>
        <p:sp>
          <p:nvSpPr>
            <p:cNvPr id="36" name="Rectangle 35">
              <a:extLst>
                <a:ext uri="{FF2B5EF4-FFF2-40B4-BE49-F238E27FC236}">
                  <a16:creationId xmlns:a16="http://schemas.microsoft.com/office/drawing/2014/main" id="{08A3BD3D-6EA8-2B49-9CEB-6AA24880EEE5}"/>
                </a:ext>
              </a:extLst>
            </p:cNvPr>
            <p:cNvSpPr/>
            <p:nvPr/>
          </p:nvSpPr>
          <p:spPr>
            <a:xfrm>
              <a:off x="5617364" y="2716414"/>
              <a:ext cx="5486400" cy="1410854"/>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D6E2BBCF-2271-4F4C-AFD9-7213B3FE241E}"/>
                </a:ext>
              </a:extLst>
            </p:cNvPr>
            <p:cNvSpPr txBox="1"/>
            <p:nvPr/>
          </p:nvSpPr>
          <p:spPr>
            <a:xfrm>
              <a:off x="6999554" y="2955778"/>
              <a:ext cx="3834921" cy="997360"/>
            </a:xfrm>
            <a:prstGeom prst="rect">
              <a:avLst/>
            </a:prstGeom>
            <a:noFill/>
          </p:spPr>
          <p:txBody>
            <a:bodyPr wrap="none" rtlCol="0">
              <a:noAutofit/>
            </a:bodyPr>
            <a:lstStyle/>
            <a:p>
              <a:pPr>
                <a:spcBef>
                  <a:spcPts val="500"/>
                </a:spcBef>
              </a:pPr>
              <a:r>
                <a:rPr lang="en-US" dirty="0">
                  <a:solidFill>
                    <a:srgbClr val="63666A"/>
                  </a:solidFill>
                  <a:latin typeface="Arial" panose="020B0604020202020204" pitchFamily="34" charset="0"/>
                  <a:cs typeface="Arial" panose="020B0604020202020204" pitchFamily="34" charset="0"/>
                </a:rPr>
                <a:t>See how many different examples</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of materials you can think of,</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which can be recycled.</a:t>
              </a:r>
            </a:p>
          </p:txBody>
        </p:sp>
        <p:sp>
          <p:nvSpPr>
            <p:cNvPr id="38" name="Rectangle 37">
              <a:extLst>
                <a:ext uri="{FF2B5EF4-FFF2-40B4-BE49-F238E27FC236}">
                  <a16:creationId xmlns:a16="http://schemas.microsoft.com/office/drawing/2014/main" id="{D58D33FC-1328-8546-B0FB-4E476909F8F8}"/>
                </a:ext>
              </a:extLst>
            </p:cNvPr>
            <p:cNvSpPr/>
            <p:nvPr/>
          </p:nvSpPr>
          <p:spPr>
            <a:xfrm>
              <a:off x="5810660" y="2916688"/>
              <a:ext cx="997360" cy="9973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1" name="Picture 40" descr="A picture containing text, clipart&#10;&#10;Description automatically generated">
            <a:extLst>
              <a:ext uri="{FF2B5EF4-FFF2-40B4-BE49-F238E27FC236}">
                <a16:creationId xmlns:a16="http://schemas.microsoft.com/office/drawing/2014/main" id="{3FB09519-49D0-FB45-9F92-832C0AD555A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90739" y="1312132"/>
            <a:ext cx="997360" cy="1019115"/>
          </a:xfrm>
          <a:prstGeom prst="rect">
            <a:avLst/>
          </a:prstGeom>
        </p:spPr>
      </p:pic>
      <p:pic>
        <p:nvPicPr>
          <p:cNvPr id="9" name="Picture 8" descr="Icon&#10;&#10;Description automatically generated">
            <a:extLst>
              <a:ext uri="{FF2B5EF4-FFF2-40B4-BE49-F238E27FC236}">
                <a16:creationId xmlns:a16="http://schemas.microsoft.com/office/drawing/2014/main" id="{30A59FA8-7AFC-E842-B0BD-1D340C3D6E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30202" y="2988550"/>
            <a:ext cx="801188" cy="867953"/>
          </a:xfrm>
          <a:prstGeom prst="rect">
            <a:avLst/>
          </a:prstGeom>
        </p:spPr>
      </p:pic>
      <p:pic>
        <p:nvPicPr>
          <p:cNvPr id="12" name="Picture 11" descr="Icon&#10;&#10;Description automatically generated">
            <a:extLst>
              <a:ext uri="{FF2B5EF4-FFF2-40B4-BE49-F238E27FC236}">
                <a16:creationId xmlns:a16="http://schemas.microsoft.com/office/drawing/2014/main" id="{7BBF8EBD-9AF2-3D44-9F84-36A2D417F5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67056" y="4555541"/>
            <a:ext cx="997361" cy="997361"/>
          </a:xfrm>
          <a:prstGeom prst="rect">
            <a:avLst/>
          </a:prstGeom>
        </p:spPr>
      </p:pic>
    </p:spTree>
    <p:extLst>
      <p:ext uri="{BB962C8B-B14F-4D97-AF65-F5344CB8AC3E}">
        <p14:creationId xmlns:p14="http://schemas.microsoft.com/office/powerpoint/2010/main" val="2111294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g, items, plastic, accessory&#10;&#10;Description automatically generated">
            <a:extLst>
              <a:ext uri="{FF2B5EF4-FFF2-40B4-BE49-F238E27FC236}">
                <a16:creationId xmlns:a16="http://schemas.microsoft.com/office/drawing/2014/main" id="{FF7F047C-E2E8-6D48-8350-EA56A81AD7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10467" y="1773238"/>
            <a:ext cx="4922046" cy="4005155"/>
          </a:xfrm>
          <a:prstGeom prst="rect">
            <a:avLst/>
          </a:prstGeom>
        </p:spPr>
      </p:pic>
      <p:sp>
        <p:nvSpPr>
          <p:cNvPr id="19" name="Content Placeholder 2">
            <a:extLst>
              <a:ext uri="{FF2B5EF4-FFF2-40B4-BE49-F238E27FC236}">
                <a16:creationId xmlns:a16="http://schemas.microsoft.com/office/drawing/2014/main" id="{3A9C75A0-58CA-EC47-B6BA-B9B375221D7B}"/>
              </a:ext>
            </a:extLst>
          </p:cNvPr>
          <p:cNvSpPr txBox="1">
            <a:spLocks/>
          </p:cNvSpPr>
          <p:nvPr/>
        </p:nvSpPr>
        <p:spPr>
          <a:xfrm>
            <a:off x="6453321" y="1723587"/>
            <a:ext cx="5006496" cy="43878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GB" sz="1800" dirty="0">
                <a:solidFill>
                  <a:srgbClr val="63666A"/>
                </a:solidFill>
                <a:latin typeface="Arial" panose="020B0604020202020204" pitchFamily="34" charset="0"/>
                <a:cs typeface="Arial" panose="020B0604020202020204" pitchFamily="34" charset="0"/>
              </a:rPr>
              <a:t>Conduct a plastic survey at your school.</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How much plastic waste is in your classroom bin at the moment?</a:t>
            </a:r>
          </a:p>
          <a:p>
            <a:pPr marL="0" indent="0">
              <a:lnSpc>
                <a:spcPct val="100000"/>
              </a:lnSpc>
              <a:buFont typeface="Arial" panose="020B0604020202020204" pitchFamily="34" charset="0"/>
              <a:buNone/>
            </a:pPr>
            <a:r>
              <a:rPr lang="en-GB" sz="1800" dirty="0">
                <a:solidFill>
                  <a:srgbClr val="63666A"/>
                </a:solidFill>
                <a:latin typeface="Arial" panose="020B0604020202020204" pitchFamily="34" charset="0"/>
                <a:cs typeface="Arial" panose="020B0604020202020204" pitchFamily="34" charset="0"/>
              </a:rPr>
              <a:t>Take it out of the bin and lay it out on the floor. Take a good look at it. </a:t>
            </a:r>
          </a:p>
          <a:p>
            <a:pPr>
              <a:lnSpc>
                <a:spcPct val="100000"/>
              </a:lnSpc>
              <a:buClr>
                <a:srgbClr val="996017"/>
              </a:buClr>
            </a:pPr>
            <a:r>
              <a:rPr lang="en-GB" sz="1800" dirty="0">
                <a:solidFill>
                  <a:srgbClr val="63666A"/>
                </a:solidFill>
                <a:latin typeface="Arial" panose="020B0604020202020204" pitchFamily="34" charset="0"/>
                <a:cs typeface="Arial" panose="020B0604020202020204" pitchFamily="34" charset="0"/>
              </a:rPr>
              <a:t>How much and what type of plastic did you throw out? Make a chart of your findings. </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can use the table on slide 7 to help identify your plastic waste.</a:t>
            </a:r>
          </a:p>
          <a:p>
            <a:pPr>
              <a:lnSpc>
                <a:spcPct val="100000"/>
              </a:lnSpc>
              <a:buClr>
                <a:srgbClr val="996017"/>
              </a:buClr>
            </a:pPr>
            <a:r>
              <a:rPr lang="en-GB" sz="1800" dirty="0">
                <a:solidFill>
                  <a:srgbClr val="63666A"/>
                </a:solidFill>
                <a:latin typeface="Arial" panose="020B0604020202020204" pitchFamily="34" charset="0"/>
                <a:cs typeface="Arial" panose="020B0604020202020204" pitchFamily="34" charset="0"/>
              </a:rPr>
              <a:t>What changes can you make to reduce this amount of waste? </a:t>
            </a:r>
          </a:p>
          <a:p>
            <a:pPr>
              <a:lnSpc>
                <a:spcPct val="100000"/>
              </a:lnSpc>
              <a:buClr>
                <a:srgbClr val="996017"/>
              </a:buClr>
            </a:pPr>
            <a:r>
              <a:rPr lang="en-GB" sz="1800" dirty="0">
                <a:solidFill>
                  <a:srgbClr val="63666A"/>
                </a:solidFill>
                <a:latin typeface="Arial" panose="020B0604020202020204" pitchFamily="34" charset="0"/>
                <a:cs typeface="Arial" panose="020B0604020202020204" pitchFamily="34" charset="0"/>
              </a:rPr>
              <a:t>Who might you need to talk to and persuade to make different choices?</a:t>
            </a:r>
          </a:p>
          <a:p>
            <a:pPr>
              <a:lnSpc>
                <a:spcPct val="100000"/>
              </a:lnSpc>
              <a:spcBef>
                <a:spcPts val="1500"/>
              </a:spcBef>
            </a:pPr>
            <a:endParaRPr lang="en-GB" sz="1900" dirty="0">
              <a:solidFill>
                <a:srgbClr val="63666A"/>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F7FB486C-C15B-4743-BD86-2C5753CE45D9}"/>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Plastic survey - Activity</a:t>
            </a:r>
          </a:p>
        </p:txBody>
      </p:sp>
      <p:sp>
        <p:nvSpPr>
          <p:cNvPr id="6" name="Card 5">
            <a:extLst>
              <a:ext uri="{FF2B5EF4-FFF2-40B4-BE49-F238E27FC236}">
                <a16:creationId xmlns:a16="http://schemas.microsoft.com/office/drawing/2014/main" id="{F10584CF-BEE5-F041-9FD7-D743C09D55A6}"/>
              </a:ext>
            </a:extLst>
          </p:cNvPr>
          <p:cNvSpPr/>
          <p:nvPr/>
        </p:nvSpPr>
        <p:spPr>
          <a:xfrm>
            <a:off x="10289309" y="660987"/>
            <a:ext cx="1256145" cy="985275"/>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B748EA0-ECB8-DD43-AF4A-4311CF9E1B43}"/>
              </a:ext>
            </a:extLst>
          </p:cNvPr>
          <p:cNvSpPr txBox="1"/>
          <p:nvPr/>
        </p:nvSpPr>
        <p:spPr>
          <a:xfrm>
            <a:off x="10289309" y="797470"/>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955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F7FB486C-C15B-4743-BD86-2C5753CE45D9}"/>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Set some goals!</a:t>
            </a:r>
          </a:p>
        </p:txBody>
      </p:sp>
      <p:sp>
        <p:nvSpPr>
          <p:cNvPr id="5" name="Content Placeholder 2">
            <a:extLst>
              <a:ext uri="{FF2B5EF4-FFF2-40B4-BE49-F238E27FC236}">
                <a16:creationId xmlns:a16="http://schemas.microsoft.com/office/drawing/2014/main" id="{DC912421-D145-D440-81AD-B385A8F53AB1}"/>
              </a:ext>
            </a:extLst>
          </p:cNvPr>
          <p:cNvSpPr txBox="1">
            <a:spLocks/>
          </p:cNvSpPr>
          <p:nvPr/>
        </p:nvSpPr>
        <p:spPr>
          <a:xfrm>
            <a:off x="1619764" y="1676053"/>
            <a:ext cx="5806692" cy="47548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Font typeface="Arial" panose="020B0604020202020204" pitchFamily="34" charset="0"/>
              <a:buNone/>
            </a:pPr>
            <a:r>
              <a:rPr lang="en-US" sz="1800" b="1" dirty="0">
                <a:solidFill>
                  <a:srgbClr val="63666A"/>
                </a:solidFill>
                <a:latin typeface="Arial" panose="020B0604020202020204" pitchFamily="34" charset="0"/>
                <a:cs typeface="Arial" panose="020B0604020202020204" pitchFamily="34" charset="0"/>
              </a:rPr>
              <a:t>Here are some easy goals you can set to reduce your waste:</a:t>
            </a:r>
          </a:p>
          <a:p>
            <a:pPr marL="0" indent="0">
              <a:lnSpc>
                <a:spcPct val="100000"/>
              </a:lnSpc>
              <a:spcBef>
                <a:spcPts val="1500"/>
              </a:spcBef>
              <a:buFont typeface="Arial" panose="020B0604020202020204" pitchFamily="34" charset="0"/>
              <a:buNone/>
            </a:pPr>
            <a:r>
              <a:rPr lang="en-US" sz="1800" b="1" dirty="0">
                <a:solidFill>
                  <a:srgbClr val="00ABCF"/>
                </a:solidFill>
                <a:latin typeface="Arial" panose="020B0604020202020204" pitchFamily="34" charset="0"/>
                <a:cs typeface="Arial" panose="020B0604020202020204" pitchFamily="34" charset="0"/>
              </a:rPr>
              <a:t>Goal 1</a:t>
            </a:r>
            <a:r>
              <a:rPr lang="en-US" sz="1800" dirty="0">
                <a:solidFill>
                  <a:srgbClr val="00ABCF"/>
                </a:solidFill>
                <a:latin typeface="Arial" panose="020B0604020202020204" pitchFamily="34" charset="0"/>
                <a:cs typeface="Arial" panose="020B0604020202020204" pitchFamily="34" charset="0"/>
              </a:rPr>
              <a:t> </a:t>
            </a:r>
            <a:r>
              <a:rPr lang="en-US" sz="1800" dirty="0">
                <a:solidFill>
                  <a:srgbClr val="63666A"/>
                </a:solidFill>
                <a:latin typeface="Arial" panose="020B0604020202020204" pitchFamily="34" charset="0"/>
                <a:cs typeface="Arial" panose="020B0604020202020204" pitchFamily="34" charset="0"/>
              </a:rPr>
              <a:t>From all the ways we’ve just explored that you can reduce your waste, pick </a:t>
            </a:r>
            <a:r>
              <a:rPr lang="en-US" sz="1800" b="1" u="sng" dirty="0">
                <a:solidFill>
                  <a:srgbClr val="63666A"/>
                </a:solidFill>
                <a:latin typeface="Arial" panose="020B0604020202020204" pitchFamily="34" charset="0"/>
                <a:cs typeface="Arial" panose="020B0604020202020204" pitchFamily="34" charset="0"/>
              </a:rPr>
              <a:t>one</a:t>
            </a:r>
            <a:r>
              <a:rPr lang="en-US" sz="1800" dirty="0">
                <a:solidFill>
                  <a:srgbClr val="63666A"/>
                </a:solidFill>
                <a:latin typeface="Arial" panose="020B0604020202020204" pitchFamily="34" charset="0"/>
                <a:cs typeface="Arial" panose="020B0604020202020204" pitchFamily="34" charset="0"/>
              </a:rPr>
              <a:t> of these to adopt in your everyday life. Write this down on a piece of paper and stick it on the wall as a reminder of the change you will be making.</a:t>
            </a:r>
          </a:p>
          <a:p>
            <a:pPr marL="0" indent="0">
              <a:lnSpc>
                <a:spcPct val="100000"/>
              </a:lnSpc>
              <a:spcBef>
                <a:spcPts val="1500"/>
              </a:spcBef>
              <a:buFont typeface="Arial" panose="020B0604020202020204" pitchFamily="34" charset="0"/>
              <a:buNone/>
            </a:pPr>
            <a:r>
              <a:rPr lang="en-US" sz="1800" b="1" dirty="0">
                <a:solidFill>
                  <a:srgbClr val="00ABCF"/>
                </a:solidFill>
                <a:latin typeface="Arial" panose="020B0604020202020204" pitchFamily="34" charset="0"/>
                <a:cs typeface="Arial" panose="020B0604020202020204" pitchFamily="34" charset="0"/>
              </a:rPr>
              <a:t>Goal 2</a:t>
            </a:r>
            <a:r>
              <a:rPr lang="en-US" sz="1800" dirty="0">
                <a:solidFill>
                  <a:srgbClr val="00ABCF"/>
                </a:solidFill>
                <a:latin typeface="Arial" panose="020B0604020202020204" pitchFamily="34" charset="0"/>
                <a:cs typeface="Arial" panose="020B0604020202020204" pitchFamily="34" charset="0"/>
              </a:rPr>
              <a:t> </a:t>
            </a:r>
            <a:r>
              <a:rPr lang="en-US" sz="1800" dirty="0">
                <a:solidFill>
                  <a:srgbClr val="63666A"/>
                </a:solidFill>
                <a:latin typeface="Arial" panose="020B0604020202020204" pitchFamily="34" charset="0"/>
                <a:cs typeface="Arial" panose="020B0604020202020204" pitchFamily="34" charset="0"/>
              </a:rPr>
              <a:t>Start putting this into action from today.</a:t>
            </a:r>
          </a:p>
          <a:p>
            <a:pPr marL="0" indent="0">
              <a:lnSpc>
                <a:spcPct val="100000"/>
              </a:lnSpc>
              <a:spcBef>
                <a:spcPts val="1500"/>
              </a:spcBef>
              <a:buFont typeface="Arial" panose="020B0604020202020204" pitchFamily="34" charset="0"/>
              <a:buNone/>
            </a:pPr>
            <a:r>
              <a:rPr lang="en-US" sz="1800" b="1" dirty="0">
                <a:solidFill>
                  <a:srgbClr val="00ABCF"/>
                </a:solidFill>
                <a:latin typeface="Arial" panose="020B0604020202020204" pitchFamily="34" charset="0"/>
                <a:cs typeface="Arial" panose="020B0604020202020204" pitchFamily="34" charset="0"/>
              </a:rPr>
              <a:t>Goal 3</a:t>
            </a:r>
            <a:r>
              <a:rPr lang="en-US" sz="1800" dirty="0">
                <a:solidFill>
                  <a:srgbClr val="00ABCF"/>
                </a:solidFill>
                <a:latin typeface="Arial" panose="020B0604020202020204" pitchFamily="34" charset="0"/>
                <a:cs typeface="Arial" panose="020B0604020202020204" pitchFamily="34" charset="0"/>
              </a:rPr>
              <a:t> </a:t>
            </a:r>
            <a:r>
              <a:rPr lang="en-US" sz="1800" dirty="0">
                <a:solidFill>
                  <a:srgbClr val="63666A"/>
                </a:solidFill>
                <a:latin typeface="Arial" panose="020B0604020202020204" pitchFamily="34" charset="0"/>
                <a:cs typeface="Arial" panose="020B0604020202020204" pitchFamily="34" charset="0"/>
              </a:rPr>
              <a:t>Encourage your friends and family to make this change too.</a:t>
            </a:r>
          </a:p>
          <a:p>
            <a:pPr marL="0" indent="0">
              <a:lnSpc>
                <a:spcPct val="100000"/>
              </a:lnSpc>
              <a:spcBef>
                <a:spcPts val="1500"/>
              </a:spcBef>
              <a:buFont typeface="Arial" panose="020B0604020202020204" pitchFamily="34" charset="0"/>
              <a:buNone/>
            </a:pPr>
            <a:r>
              <a:rPr lang="en-US" sz="1800" b="1" dirty="0">
                <a:solidFill>
                  <a:srgbClr val="00ABCF"/>
                </a:solidFill>
                <a:latin typeface="Arial" panose="020B0604020202020204" pitchFamily="34" charset="0"/>
                <a:cs typeface="Arial" panose="020B0604020202020204" pitchFamily="34" charset="0"/>
              </a:rPr>
              <a:t>Goal 4 </a:t>
            </a:r>
            <a:r>
              <a:rPr lang="en-US" sz="1800" dirty="0">
                <a:solidFill>
                  <a:srgbClr val="63666A"/>
                </a:solidFill>
                <a:latin typeface="Arial" panose="020B0604020202020204" pitchFamily="34" charset="0"/>
                <a:cs typeface="Arial" panose="020B0604020202020204" pitchFamily="34" charset="0"/>
              </a:rPr>
              <a:t>when you feel ready, see if you can find another way to reduce your waste and build on it from there!</a:t>
            </a:r>
          </a:p>
          <a:p>
            <a:pPr marL="0" indent="0">
              <a:lnSpc>
                <a:spcPct val="100000"/>
              </a:lnSpc>
              <a:spcBef>
                <a:spcPts val="500"/>
              </a:spcBef>
              <a:buNone/>
            </a:pPr>
            <a:endParaRPr lang="en-GB" sz="1800" dirty="0">
              <a:solidFill>
                <a:srgbClr val="63666A"/>
              </a:solidFill>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F9C2A2D0-CE73-2448-A436-05D445938AF5}"/>
              </a:ext>
            </a:extLst>
          </p:cNvPr>
          <p:cNvGrpSpPr/>
          <p:nvPr/>
        </p:nvGrpSpPr>
        <p:grpSpPr>
          <a:xfrm>
            <a:off x="9354936" y="1637752"/>
            <a:ext cx="1141944" cy="1178661"/>
            <a:chOff x="1139858" y="-1466767"/>
            <a:chExt cx="1585773" cy="1636760"/>
          </a:xfrm>
        </p:grpSpPr>
        <p:sp>
          <p:nvSpPr>
            <p:cNvPr id="18" name="Rounded Rectangle 17">
              <a:extLst>
                <a:ext uri="{FF2B5EF4-FFF2-40B4-BE49-F238E27FC236}">
                  <a16:creationId xmlns:a16="http://schemas.microsoft.com/office/drawing/2014/main" id="{8F918CEE-04F7-ED4D-9A33-9D161FAC671F}"/>
                </a:ext>
              </a:extLst>
            </p:cNvPr>
            <p:cNvSpPr/>
            <p:nvPr/>
          </p:nvSpPr>
          <p:spPr>
            <a:xfrm>
              <a:off x="1139859" y="-1466767"/>
              <a:ext cx="1585772" cy="1560569"/>
            </a:xfrm>
            <a:prstGeom prst="roundRect">
              <a:avLst/>
            </a:prstGeom>
            <a:solidFill>
              <a:srgbClr val="BC0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3" name="Content Placeholder 2">
              <a:extLst>
                <a:ext uri="{FF2B5EF4-FFF2-40B4-BE49-F238E27FC236}">
                  <a16:creationId xmlns:a16="http://schemas.microsoft.com/office/drawing/2014/main" id="{7BE4E595-297C-034E-9E98-94C9686D7A83}"/>
                </a:ext>
              </a:extLst>
            </p:cNvPr>
            <p:cNvSpPr txBox="1">
              <a:spLocks/>
            </p:cNvSpPr>
            <p:nvPr/>
          </p:nvSpPr>
          <p:spPr>
            <a:xfrm>
              <a:off x="1139858" y="-382148"/>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500" b="1" dirty="0">
                  <a:solidFill>
                    <a:schemeClr val="bg1"/>
                  </a:solidFill>
                  <a:latin typeface="Arial" panose="020B0604020202020204" pitchFamily="34" charset="0"/>
                  <a:cs typeface="Arial" panose="020B0604020202020204" pitchFamily="34" charset="0"/>
                </a:rPr>
                <a:t>Refuse</a:t>
              </a:r>
            </a:p>
          </p:txBody>
        </p:sp>
        <p:pic>
          <p:nvPicPr>
            <p:cNvPr id="29" name="Picture 28" descr="A picture containing text, clipart&#10;&#10;Description automatically generated">
              <a:extLst>
                <a:ext uri="{FF2B5EF4-FFF2-40B4-BE49-F238E27FC236}">
                  <a16:creationId xmlns:a16="http://schemas.microsoft.com/office/drawing/2014/main" id="{1EB6E7FA-B0B7-A44C-AB59-4F0E3717F03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430525" y="-1401022"/>
              <a:ext cx="1081893" cy="1105491"/>
            </a:xfrm>
            <a:prstGeom prst="rect">
              <a:avLst/>
            </a:prstGeom>
          </p:spPr>
        </p:pic>
      </p:grpSp>
      <p:grpSp>
        <p:nvGrpSpPr>
          <p:cNvPr id="4" name="Group 3">
            <a:extLst>
              <a:ext uri="{FF2B5EF4-FFF2-40B4-BE49-F238E27FC236}">
                <a16:creationId xmlns:a16="http://schemas.microsoft.com/office/drawing/2014/main" id="{4DDF1058-0DE8-E940-BEDA-7EC251C90B39}"/>
              </a:ext>
            </a:extLst>
          </p:cNvPr>
          <p:cNvGrpSpPr/>
          <p:nvPr/>
        </p:nvGrpSpPr>
        <p:grpSpPr>
          <a:xfrm>
            <a:off x="8007975" y="3153217"/>
            <a:ext cx="1141944" cy="1178661"/>
            <a:chOff x="3176967" y="-1466767"/>
            <a:chExt cx="1585772" cy="1636760"/>
          </a:xfrm>
        </p:grpSpPr>
        <p:sp>
          <p:nvSpPr>
            <p:cNvPr id="19" name="Rounded Rectangle 18">
              <a:extLst>
                <a:ext uri="{FF2B5EF4-FFF2-40B4-BE49-F238E27FC236}">
                  <a16:creationId xmlns:a16="http://schemas.microsoft.com/office/drawing/2014/main" id="{4372F630-DFB2-274A-B906-F730551FDBA3}"/>
                </a:ext>
              </a:extLst>
            </p:cNvPr>
            <p:cNvSpPr/>
            <p:nvPr/>
          </p:nvSpPr>
          <p:spPr>
            <a:xfrm>
              <a:off x="3176967" y="-1466767"/>
              <a:ext cx="1585772" cy="156056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4" name="Content Placeholder 2">
              <a:extLst>
                <a:ext uri="{FF2B5EF4-FFF2-40B4-BE49-F238E27FC236}">
                  <a16:creationId xmlns:a16="http://schemas.microsoft.com/office/drawing/2014/main" id="{F75F230B-367D-784A-90F8-16BE1BECC154}"/>
                </a:ext>
              </a:extLst>
            </p:cNvPr>
            <p:cNvSpPr txBox="1">
              <a:spLocks/>
            </p:cNvSpPr>
            <p:nvPr/>
          </p:nvSpPr>
          <p:spPr>
            <a:xfrm>
              <a:off x="3180531" y="-382148"/>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500" b="1" dirty="0">
                  <a:solidFill>
                    <a:schemeClr val="bg1"/>
                  </a:solidFill>
                  <a:latin typeface="Arial" panose="020B0604020202020204" pitchFamily="34" charset="0"/>
                  <a:cs typeface="Arial" panose="020B0604020202020204" pitchFamily="34" charset="0"/>
                </a:rPr>
                <a:t>Reduce</a:t>
              </a:r>
            </a:p>
          </p:txBody>
        </p:sp>
        <p:pic>
          <p:nvPicPr>
            <p:cNvPr id="30" name="Picture 29" descr="A picture containing text, clipart&#10;&#10;Description automatically generated">
              <a:extLst>
                <a:ext uri="{FF2B5EF4-FFF2-40B4-BE49-F238E27FC236}">
                  <a16:creationId xmlns:a16="http://schemas.microsoft.com/office/drawing/2014/main" id="{421FB400-EA84-E644-A4E6-8DA5D3AB4C7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85851" y="-1401022"/>
              <a:ext cx="971909" cy="1105491"/>
            </a:xfrm>
            <a:prstGeom prst="rect">
              <a:avLst/>
            </a:prstGeom>
          </p:spPr>
        </p:pic>
      </p:grpSp>
      <p:grpSp>
        <p:nvGrpSpPr>
          <p:cNvPr id="34" name="Group 33">
            <a:extLst>
              <a:ext uri="{FF2B5EF4-FFF2-40B4-BE49-F238E27FC236}">
                <a16:creationId xmlns:a16="http://schemas.microsoft.com/office/drawing/2014/main" id="{8BA96354-399D-FE4C-B176-A164BAB748EF}"/>
              </a:ext>
            </a:extLst>
          </p:cNvPr>
          <p:cNvGrpSpPr/>
          <p:nvPr/>
        </p:nvGrpSpPr>
        <p:grpSpPr>
          <a:xfrm>
            <a:off x="9344809" y="3122891"/>
            <a:ext cx="1141944" cy="1178661"/>
            <a:chOff x="5214075" y="-1466767"/>
            <a:chExt cx="1585772" cy="1636760"/>
          </a:xfrm>
        </p:grpSpPr>
        <p:sp>
          <p:nvSpPr>
            <p:cNvPr id="20" name="Rounded Rectangle 19">
              <a:extLst>
                <a:ext uri="{FF2B5EF4-FFF2-40B4-BE49-F238E27FC236}">
                  <a16:creationId xmlns:a16="http://schemas.microsoft.com/office/drawing/2014/main" id="{AB7811D5-7EF7-0B4F-9EF4-4B62492A2EC1}"/>
                </a:ext>
              </a:extLst>
            </p:cNvPr>
            <p:cNvSpPr/>
            <p:nvPr/>
          </p:nvSpPr>
          <p:spPr>
            <a:xfrm>
              <a:off x="5214075" y="-1466767"/>
              <a:ext cx="1585772" cy="156056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26" name="Content Placeholder 2">
              <a:extLst>
                <a:ext uri="{FF2B5EF4-FFF2-40B4-BE49-F238E27FC236}">
                  <a16:creationId xmlns:a16="http://schemas.microsoft.com/office/drawing/2014/main" id="{BBF2DADB-010A-BA4C-B884-9F29C24E77D5}"/>
                </a:ext>
              </a:extLst>
            </p:cNvPr>
            <p:cNvSpPr txBox="1">
              <a:spLocks/>
            </p:cNvSpPr>
            <p:nvPr/>
          </p:nvSpPr>
          <p:spPr>
            <a:xfrm>
              <a:off x="5221204" y="-382148"/>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500" b="1" dirty="0">
                  <a:solidFill>
                    <a:schemeClr val="bg1"/>
                  </a:solidFill>
                  <a:latin typeface="Arial" panose="020B0604020202020204" pitchFamily="34" charset="0"/>
                  <a:cs typeface="Arial" panose="020B0604020202020204" pitchFamily="34" charset="0"/>
                </a:rPr>
                <a:t>Reuse</a:t>
              </a:r>
            </a:p>
          </p:txBody>
        </p:sp>
        <p:pic>
          <p:nvPicPr>
            <p:cNvPr id="31" name="Picture 30" descr="A picture containing text, clipart&#10;&#10;Description automatically generated">
              <a:extLst>
                <a:ext uri="{FF2B5EF4-FFF2-40B4-BE49-F238E27FC236}">
                  <a16:creationId xmlns:a16="http://schemas.microsoft.com/office/drawing/2014/main" id="{CE1BC8DF-C29F-D24C-98DA-4D96DAE1CDF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10183" y="-1401022"/>
              <a:ext cx="971909" cy="1105491"/>
            </a:xfrm>
            <a:prstGeom prst="rect">
              <a:avLst/>
            </a:prstGeom>
          </p:spPr>
        </p:pic>
      </p:grpSp>
      <p:grpSp>
        <p:nvGrpSpPr>
          <p:cNvPr id="35" name="Group 34">
            <a:extLst>
              <a:ext uri="{FF2B5EF4-FFF2-40B4-BE49-F238E27FC236}">
                <a16:creationId xmlns:a16="http://schemas.microsoft.com/office/drawing/2014/main" id="{26965B62-C853-0646-8693-20C521246CB5}"/>
              </a:ext>
            </a:extLst>
          </p:cNvPr>
          <p:cNvGrpSpPr/>
          <p:nvPr/>
        </p:nvGrpSpPr>
        <p:grpSpPr>
          <a:xfrm>
            <a:off x="9354607" y="4668728"/>
            <a:ext cx="1142273" cy="1178661"/>
            <a:chOff x="7250726" y="-1466767"/>
            <a:chExt cx="1586229" cy="1636760"/>
          </a:xfrm>
        </p:grpSpPr>
        <p:sp>
          <p:nvSpPr>
            <p:cNvPr id="21" name="Rounded Rectangle 20">
              <a:extLst>
                <a:ext uri="{FF2B5EF4-FFF2-40B4-BE49-F238E27FC236}">
                  <a16:creationId xmlns:a16="http://schemas.microsoft.com/office/drawing/2014/main" id="{0DD951CA-B8A0-FF44-9136-45E5971E5450}"/>
                </a:ext>
              </a:extLst>
            </p:cNvPr>
            <p:cNvSpPr/>
            <p:nvPr/>
          </p:nvSpPr>
          <p:spPr>
            <a:xfrm>
              <a:off x="7251183" y="-1466767"/>
              <a:ext cx="1585772" cy="1560569"/>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7" name="Content Placeholder 2">
              <a:extLst>
                <a:ext uri="{FF2B5EF4-FFF2-40B4-BE49-F238E27FC236}">
                  <a16:creationId xmlns:a16="http://schemas.microsoft.com/office/drawing/2014/main" id="{B5441B44-75E2-5740-A99A-9A47F0CBAE0B}"/>
                </a:ext>
              </a:extLst>
            </p:cNvPr>
            <p:cNvSpPr txBox="1">
              <a:spLocks/>
            </p:cNvSpPr>
            <p:nvPr/>
          </p:nvSpPr>
          <p:spPr>
            <a:xfrm>
              <a:off x="7250726" y="-382148"/>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500" b="1" dirty="0">
                  <a:solidFill>
                    <a:schemeClr val="bg1"/>
                  </a:solidFill>
                  <a:latin typeface="Arial" panose="020B0604020202020204" pitchFamily="34" charset="0"/>
                  <a:cs typeface="Arial" panose="020B0604020202020204" pitchFamily="34" charset="0"/>
                </a:rPr>
                <a:t>Recycle</a:t>
              </a:r>
            </a:p>
          </p:txBody>
        </p:sp>
        <p:pic>
          <p:nvPicPr>
            <p:cNvPr id="32" name="Picture 31" descr="A picture containing text, clipart&#10;&#10;Description automatically generated">
              <a:extLst>
                <a:ext uri="{FF2B5EF4-FFF2-40B4-BE49-F238E27FC236}">
                  <a16:creationId xmlns:a16="http://schemas.microsoft.com/office/drawing/2014/main" id="{79348E93-9B40-1843-82B3-91196596FDF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551768" y="-1401022"/>
              <a:ext cx="971909" cy="1105491"/>
            </a:xfrm>
            <a:prstGeom prst="rect">
              <a:avLst/>
            </a:prstGeom>
          </p:spPr>
        </p:pic>
      </p:grpSp>
      <p:grpSp>
        <p:nvGrpSpPr>
          <p:cNvPr id="36" name="Group 35">
            <a:extLst>
              <a:ext uri="{FF2B5EF4-FFF2-40B4-BE49-F238E27FC236}">
                <a16:creationId xmlns:a16="http://schemas.microsoft.com/office/drawing/2014/main" id="{BAC63A8A-490B-1D49-B532-77B6A1CC16C9}"/>
              </a:ext>
            </a:extLst>
          </p:cNvPr>
          <p:cNvGrpSpPr/>
          <p:nvPr/>
        </p:nvGrpSpPr>
        <p:grpSpPr>
          <a:xfrm>
            <a:off x="7997706" y="4668728"/>
            <a:ext cx="1142415" cy="1178661"/>
            <a:chOff x="9288289" y="-1466767"/>
            <a:chExt cx="1586426" cy="1636760"/>
          </a:xfrm>
        </p:grpSpPr>
        <p:sp>
          <p:nvSpPr>
            <p:cNvPr id="22" name="Rounded Rectangle 21">
              <a:extLst>
                <a:ext uri="{FF2B5EF4-FFF2-40B4-BE49-F238E27FC236}">
                  <a16:creationId xmlns:a16="http://schemas.microsoft.com/office/drawing/2014/main" id="{6FC2BA09-0F2D-A244-B3C5-3D5106278BF3}"/>
                </a:ext>
              </a:extLst>
            </p:cNvPr>
            <p:cNvSpPr/>
            <p:nvPr/>
          </p:nvSpPr>
          <p:spPr>
            <a:xfrm>
              <a:off x="9288289" y="-1466767"/>
              <a:ext cx="1585772" cy="1560569"/>
            </a:xfrm>
            <a:prstGeom prst="roundRect">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8" name="Content Placeholder 2">
              <a:extLst>
                <a:ext uri="{FF2B5EF4-FFF2-40B4-BE49-F238E27FC236}">
                  <a16:creationId xmlns:a16="http://schemas.microsoft.com/office/drawing/2014/main" id="{93F9603C-2675-454E-ABE6-56890651BF89}"/>
                </a:ext>
              </a:extLst>
            </p:cNvPr>
            <p:cNvSpPr txBox="1">
              <a:spLocks/>
            </p:cNvSpPr>
            <p:nvPr/>
          </p:nvSpPr>
          <p:spPr>
            <a:xfrm>
              <a:off x="9302549" y="-382148"/>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500" b="1" dirty="0">
                  <a:solidFill>
                    <a:schemeClr val="bg1"/>
                  </a:solidFill>
                  <a:latin typeface="Arial" panose="020B0604020202020204" pitchFamily="34" charset="0"/>
                  <a:cs typeface="Arial" panose="020B0604020202020204" pitchFamily="34" charset="0"/>
                </a:rPr>
                <a:t>Rot</a:t>
              </a:r>
            </a:p>
          </p:txBody>
        </p:sp>
        <p:pic>
          <p:nvPicPr>
            <p:cNvPr id="33" name="Picture 32" descr="A picture containing text, clipart&#10;&#10;Description automatically generated">
              <a:extLst>
                <a:ext uri="{FF2B5EF4-FFF2-40B4-BE49-F238E27FC236}">
                  <a16:creationId xmlns:a16="http://schemas.microsoft.com/office/drawing/2014/main" id="{6EEDE8CA-6E26-084A-BD15-2B3D3F0B65A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581851" y="-1401022"/>
              <a:ext cx="971909" cy="1105491"/>
            </a:xfrm>
            <a:prstGeom prst="rect">
              <a:avLst/>
            </a:prstGeom>
          </p:spPr>
        </p:pic>
      </p:grpSp>
      <p:grpSp>
        <p:nvGrpSpPr>
          <p:cNvPr id="42" name="Group 41">
            <a:extLst>
              <a:ext uri="{FF2B5EF4-FFF2-40B4-BE49-F238E27FC236}">
                <a16:creationId xmlns:a16="http://schemas.microsoft.com/office/drawing/2014/main" id="{8F333957-12E1-3C4E-B6CF-43628AC8624A}"/>
              </a:ext>
            </a:extLst>
          </p:cNvPr>
          <p:cNvGrpSpPr/>
          <p:nvPr/>
        </p:nvGrpSpPr>
        <p:grpSpPr>
          <a:xfrm>
            <a:off x="8008214" y="1636855"/>
            <a:ext cx="1142814" cy="1179558"/>
            <a:chOff x="933297" y="2834860"/>
            <a:chExt cx="1585773" cy="1636760"/>
          </a:xfrm>
        </p:grpSpPr>
        <p:sp>
          <p:nvSpPr>
            <p:cNvPr id="43" name="Rounded Rectangle 42">
              <a:extLst>
                <a:ext uri="{FF2B5EF4-FFF2-40B4-BE49-F238E27FC236}">
                  <a16:creationId xmlns:a16="http://schemas.microsoft.com/office/drawing/2014/main" id="{97C6CB6B-DAD8-0E45-AB32-B68B2D32F462}"/>
                </a:ext>
              </a:extLst>
            </p:cNvPr>
            <p:cNvSpPr/>
            <p:nvPr/>
          </p:nvSpPr>
          <p:spPr>
            <a:xfrm>
              <a:off x="933298" y="2834860"/>
              <a:ext cx="1585772" cy="1560569"/>
            </a:xfrm>
            <a:prstGeom prst="round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ontent Placeholder 2">
              <a:extLst>
                <a:ext uri="{FF2B5EF4-FFF2-40B4-BE49-F238E27FC236}">
                  <a16:creationId xmlns:a16="http://schemas.microsoft.com/office/drawing/2014/main" id="{E2ECDA5A-2474-3B4C-80AC-EF9E917F08A4}"/>
                </a:ext>
              </a:extLst>
            </p:cNvPr>
            <p:cNvSpPr txBox="1">
              <a:spLocks/>
            </p:cNvSpPr>
            <p:nvPr/>
          </p:nvSpPr>
          <p:spPr>
            <a:xfrm>
              <a:off x="933297" y="3919479"/>
              <a:ext cx="1572166" cy="5521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Font typeface="Arial" panose="020B0604020202020204" pitchFamily="34" charset="0"/>
                <a:buNone/>
              </a:pPr>
              <a:r>
                <a:rPr lang="en-GB" sz="1500" b="1" dirty="0">
                  <a:solidFill>
                    <a:schemeClr val="bg1"/>
                  </a:solidFill>
                  <a:latin typeface="Arial" panose="020B0604020202020204" pitchFamily="34" charset="0"/>
                  <a:cs typeface="Arial" panose="020B0604020202020204" pitchFamily="34" charset="0"/>
                </a:rPr>
                <a:t>Re-think</a:t>
              </a:r>
            </a:p>
          </p:txBody>
        </p:sp>
        <p:pic>
          <p:nvPicPr>
            <p:cNvPr id="45" name="Picture 44" descr="Icon&#10;&#10;Description automatically generated">
              <a:extLst>
                <a:ext uri="{FF2B5EF4-FFF2-40B4-BE49-F238E27FC236}">
                  <a16:creationId xmlns:a16="http://schemas.microsoft.com/office/drawing/2014/main" id="{F83D8FD7-9B82-8347-8716-44A94AF7074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84149" y="2889252"/>
              <a:ext cx="1077616" cy="1077616"/>
            </a:xfrm>
            <a:prstGeom prst="rect">
              <a:avLst/>
            </a:prstGeom>
          </p:spPr>
        </p:pic>
      </p:grpSp>
    </p:spTree>
    <p:extLst>
      <p:ext uri="{BB962C8B-B14F-4D97-AF65-F5344CB8AC3E}">
        <p14:creationId xmlns:p14="http://schemas.microsoft.com/office/powerpoint/2010/main" val="4003399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56B89C-E99E-B648-9F23-A1E2C22ADB01}"/>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1991677" y="3579925"/>
            <a:ext cx="3807038" cy="2446749"/>
          </a:xfrm>
          <a:prstGeom prst="rect">
            <a:avLst/>
          </a:prstGeom>
        </p:spPr>
      </p:pic>
      <p:sp>
        <p:nvSpPr>
          <p:cNvPr id="4" name="Content Placeholder 2">
            <a:extLst>
              <a:ext uri="{FF2B5EF4-FFF2-40B4-BE49-F238E27FC236}">
                <a16:creationId xmlns:a16="http://schemas.microsoft.com/office/drawing/2014/main" id="{2B3F25A9-266C-D841-9A29-BF513479963A}"/>
              </a:ext>
            </a:extLst>
          </p:cNvPr>
          <p:cNvSpPr txBox="1">
            <a:spLocks/>
          </p:cNvSpPr>
          <p:nvPr/>
        </p:nvSpPr>
        <p:spPr>
          <a:xfrm>
            <a:off x="721896" y="1160462"/>
            <a:ext cx="10780295" cy="226853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dirty="0">
                <a:solidFill>
                  <a:srgbClr val="63666A"/>
                </a:solidFill>
                <a:latin typeface="Arial" panose="020B0604020202020204" pitchFamily="34" charset="0"/>
                <a:cs typeface="Arial" panose="020B0604020202020204" pitchFamily="34" charset="0"/>
              </a:rPr>
              <a:t>Making your own products can be fun! </a:t>
            </a:r>
          </a:p>
          <a:p>
            <a:pPr marL="0" indent="0" algn="ctr">
              <a:lnSpc>
                <a:spcPct val="100000"/>
              </a:lnSpc>
              <a:buNone/>
            </a:pPr>
            <a:r>
              <a:rPr lang="en-GB" sz="1800" dirty="0">
                <a:solidFill>
                  <a:srgbClr val="63666A"/>
                </a:solidFill>
                <a:latin typeface="Arial" panose="020B0604020202020204" pitchFamily="34" charset="0"/>
                <a:cs typeface="Arial" panose="020B0604020202020204" pitchFamily="34" charset="0"/>
              </a:rPr>
              <a:t>This helps the environment by reducing the amount of single-use plastic used.</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Plus, we can use organic products that degrade.</a:t>
            </a:r>
          </a:p>
          <a:p>
            <a:pPr marL="0" indent="0" algn="ctr">
              <a:lnSpc>
                <a:spcPct val="100000"/>
              </a:lnSpc>
              <a:buNone/>
            </a:pPr>
            <a:r>
              <a:rPr lang="en-GB" sz="1800" dirty="0">
                <a:solidFill>
                  <a:srgbClr val="63666A"/>
                </a:solidFill>
                <a:latin typeface="Arial" panose="020B0604020202020204" pitchFamily="34" charset="0"/>
                <a:cs typeface="Arial" panose="020B0604020202020204" pitchFamily="34" charset="0"/>
              </a:rPr>
              <a:t>Now let’s step away from our screens and learn how to make our own</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toothpaste and coffee scrub! </a:t>
            </a:r>
          </a:p>
          <a:p>
            <a:pPr marL="0" indent="0" algn="ctr">
              <a:lnSpc>
                <a:spcPct val="100000"/>
              </a:lnSpc>
              <a:buFont typeface="Arial" panose="020B0604020202020204" pitchFamily="34" charset="0"/>
              <a:buNone/>
            </a:pPr>
            <a:r>
              <a:rPr lang="en-GB" sz="1800" dirty="0">
                <a:solidFill>
                  <a:srgbClr val="63666A"/>
                </a:solidFill>
                <a:latin typeface="Arial" panose="020B0604020202020204" pitchFamily="34" charset="0"/>
                <a:cs typeface="Arial" panose="020B0604020202020204" pitchFamily="34" charset="0"/>
              </a:rPr>
              <a:t>Watch these short videos to find out how…</a:t>
            </a:r>
          </a:p>
        </p:txBody>
      </p:sp>
      <p:sp>
        <p:nvSpPr>
          <p:cNvPr id="6" name="TextBox 5">
            <a:extLst>
              <a:ext uri="{FF2B5EF4-FFF2-40B4-BE49-F238E27FC236}">
                <a16:creationId xmlns:a16="http://schemas.microsoft.com/office/drawing/2014/main" id="{5E913BFA-C62F-1240-ABB5-AC7FFADFAE90}"/>
              </a:ext>
            </a:extLst>
          </p:cNvPr>
          <p:cNvSpPr txBox="1"/>
          <p:nvPr/>
        </p:nvSpPr>
        <p:spPr>
          <a:xfrm>
            <a:off x="67377" y="606464"/>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Make your own - Activity</a:t>
            </a:r>
          </a:p>
        </p:txBody>
      </p:sp>
      <p:pic>
        <p:nvPicPr>
          <p:cNvPr id="5" name="Picture 4" descr="A picture containing wall, indoor, plate&#10;&#10;Description automatically generated">
            <a:extLst>
              <a:ext uri="{FF2B5EF4-FFF2-40B4-BE49-F238E27FC236}">
                <a16:creationId xmlns:a16="http://schemas.microsoft.com/office/drawing/2014/main" id="{F8D17B43-538B-4491-B54F-80954F9769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93286" y="3579925"/>
            <a:ext cx="3693551" cy="2461493"/>
          </a:xfrm>
          <a:prstGeom prst="rect">
            <a:avLst/>
          </a:prstGeom>
        </p:spPr>
      </p:pic>
    </p:spTree>
    <p:extLst>
      <p:ext uri="{BB962C8B-B14F-4D97-AF65-F5344CB8AC3E}">
        <p14:creationId xmlns:p14="http://schemas.microsoft.com/office/powerpoint/2010/main" val="11583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wooden, table, indoor, wood&#10;&#10;Description automatically generated">
            <a:extLst>
              <a:ext uri="{FF2B5EF4-FFF2-40B4-BE49-F238E27FC236}">
                <a16:creationId xmlns:a16="http://schemas.microsoft.com/office/drawing/2014/main" id="{07437048-D5C9-3E46-A557-5018EDFCB08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66546" y="1780259"/>
            <a:ext cx="6505107" cy="3485645"/>
          </a:xfrm>
          <a:prstGeom prst="rect">
            <a:avLst/>
          </a:prstGeom>
        </p:spPr>
      </p:pic>
      <p:pic>
        <p:nvPicPr>
          <p:cNvPr id="12" name="Picture 11" descr="Icon&#10;&#10;Description automatically generated">
            <a:hlinkClick r:id="rId4"/>
            <a:extLst>
              <a:ext uri="{FF2B5EF4-FFF2-40B4-BE49-F238E27FC236}">
                <a16:creationId xmlns:a16="http://schemas.microsoft.com/office/drawing/2014/main" id="{2D3B82B0-ECE6-4C43-9CFD-CEF98C15D61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51984" y="1780260"/>
            <a:ext cx="6519670" cy="3491414"/>
          </a:xfrm>
          <a:prstGeom prst="rect">
            <a:avLst/>
          </a:prstGeom>
        </p:spPr>
      </p:pic>
      <p:sp>
        <p:nvSpPr>
          <p:cNvPr id="6" name="TextBox 5">
            <a:extLst>
              <a:ext uri="{FF2B5EF4-FFF2-40B4-BE49-F238E27FC236}">
                <a16:creationId xmlns:a16="http://schemas.microsoft.com/office/drawing/2014/main" id="{5E913BFA-C62F-1240-ABB5-AC7FFADFAE90}"/>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DIY Toothpaste making</a:t>
            </a:r>
          </a:p>
        </p:txBody>
      </p:sp>
      <p:sp>
        <p:nvSpPr>
          <p:cNvPr id="7" name="Content Placeholder 2">
            <a:extLst>
              <a:ext uri="{FF2B5EF4-FFF2-40B4-BE49-F238E27FC236}">
                <a16:creationId xmlns:a16="http://schemas.microsoft.com/office/drawing/2014/main" id="{98175BB2-6406-1948-A824-CA150FE161F5}"/>
              </a:ext>
            </a:extLst>
          </p:cNvPr>
          <p:cNvSpPr txBox="1">
            <a:spLocks/>
          </p:cNvSpPr>
          <p:nvPr/>
        </p:nvSpPr>
        <p:spPr>
          <a:xfrm>
            <a:off x="1120346" y="2155231"/>
            <a:ext cx="3280993" cy="39565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en-US" sz="1800" b="1" dirty="0">
                <a:solidFill>
                  <a:srgbClr val="63666A"/>
                </a:solidFill>
                <a:latin typeface="Arial" panose="020B0604020202020204" pitchFamily="34" charset="0"/>
                <a:cs typeface="Arial" panose="020B0604020202020204" pitchFamily="34" charset="0"/>
              </a:rPr>
              <a:t>You will need:</a:t>
            </a:r>
          </a:p>
          <a:p>
            <a:pPr marL="0" indent="0">
              <a:lnSpc>
                <a:spcPct val="100000"/>
              </a:lnSpc>
              <a:spcBef>
                <a:spcPts val="700"/>
              </a:spcBef>
              <a:buNone/>
            </a:pPr>
            <a:r>
              <a:rPr lang="en-US" sz="1700" dirty="0">
                <a:solidFill>
                  <a:srgbClr val="63666A"/>
                </a:solidFill>
                <a:latin typeface="Arial" panose="020B0604020202020204" pitchFamily="34" charset="0"/>
                <a:cs typeface="Arial" panose="020B0604020202020204" pitchFamily="34" charset="0"/>
              </a:rPr>
              <a:t>0.5 – 1 Part of Baking Soda (Bicarbonate of Soda)</a:t>
            </a:r>
          </a:p>
          <a:p>
            <a:pPr marL="0" indent="0">
              <a:lnSpc>
                <a:spcPct val="100000"/>
              </a:lnSpc>
              <a:spcBef>
                <a:spcPts val="700"/>
              </a:spcBef>
              <a:buNone/>
            </a:pPr>
            <a:r>
              <a:rPr lang="en-US" sz="1700" dirty="0">
                <a:solidFill>
                  <a:srgbClr val="63666A"/>
                </a:solidFill>
                <a:latin typeface="Arial" panose="020B0604020202020204" pitchFamily="34" charset="0"/>
                <a:cs typeface="Arial" panose="020B0604020202020204" pitchFamily="34" charset="0"/>
              </a:rPr>
              <a:t>2 Parts of Coconut Oil</a:t>
            </a:r>
          </a:p>
          <a:p>
            <a:pPr marL="0" indent="0">
              <a:lnSpc>
                <a:spcPct val="100000"/>
              </a:lnSpc>
              <a:spcBef>
                <a:spcPts val="700"/>
              </a:spcBef>
              <a:buNone/>
            </a:pPr>
            <a:r>
              <a:rPr lang="en-US" sz="1700" dirty="0">
                <a:solidFill>
                  <a:srgbClr val="63666A"/>
                </a:solidFill>
                <a:latin typeface="Arial" panose="020B0604020202020204" pitchFamily="34" charset="0"/>
                <a:cs typeface="Arial" panose="020B0604020202020204" pitchFamily="34" charset="0"/>
              </a:rPr>
              <a:t>A few drops of Peppermint or Spearmint Oil</a:t>
            </a:r>
          </a:p>
          <a:p>
            <a:pPr marL="0" indent="0">
              <a:lnSpc>
                <a:spcPct val="100000"/>
              </a:lnSpc>
              <a:spcBef>
                <a:spcPts val="1500"/>
              </a:spcBef>
              <a:buNone/>
            </a:pPr>
            <a:r>
              <a:rPr lang="en-US" sz="1700" dirty="0">
                <a:solidFill>
                  <a:srgbClr val="63666A"/>
                </a:solidFill>
                <a:latin typeface="Arial" panose="020B0604020202020204" pitchFamily="34" charset="0"/>
                <a:cs typeface="Arial" panose="020B0604020202020204" pitchFamily="34" charset="0"/>
              </a:rPr>
              <a:t>Watch this video and mix together your ingredients to make your own toothpaste!</a:t>
            </a:r>
            <a:endParaRPr lang="en-GB" sz="1700" dirty="0">
              <a:solidFill>
                <a:srgbClr val="63666A"/>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EAB81C23-9E23-45EB-858B-BB268A2777C0}"/>
              </a:ext>
            </a:extLst>
          </p:cNvPr>
          <p:cNvSpPr txBox="1"/>
          <p:nvPr/>
        </p:nvSpPr>
        <p:spPr>
          <a:xfrm>
            <a:off x="609862" y="5772597"/>
            <a:ext cx="10396189" cy="584775"/>
          </a:xfrm>
          <a:prstGeom prst="rect">
            <a:avLst/>
          </a:prstGeom>
          <a:noFill/>
        </p:spPr>
        <p:txBody>
          <a:bodyPr wrap="square">
            <a:spAutoFit/>
          </a:bodyPr>
          <a:lstStyle/>
          <a:p>
            <a:r>
              <a:rPr lang="en-US" sz="1600" i="1" dirty="0">
                <a:solidFill>
                  <a:srgbClr val="63666A"/>
                </a:solidFill>
                <a:latin typeface="Arial Narrow" panose="020B0604020202020204" pitchFamily="34" charset="0"/>
                <a:cs typeface="Arial Narrow" panose="020B0604020202020204" pitchFamily="34" charset="0"/>
              </a:rPr>
              <a:t>N.B. Start using this toothpaste once a month and build up use gradually. Baking soda can be strong on your teeth so must be introduced in small quantities. Please ensure that the oil is edible/digestible.</a:t>
            </a:r>
          </a:p>
        </p:txBody>
      </p:sp>
      <p:sp>
        <p:nvSpPr>
          <p:cNvPr id="13" name="TextBox 12">
            <a:extLst>
              <a:ext uri="{FF2B5EF4-FFF2-40B4-BE49-F238E27FC236}">
                <a16:creationId xmlns:a16="http://schemas.microsoft.com/office/drawing/2014/main" id="{6EB3F5A0-F823-9C40-BC12-EC60E9CD9F9E}"/>
              </a:ext>
            </a:extLst>
          </p:cNvPr>
          <p:cNvSpPr txBox="1"/>
          <p:nvPr/>
        </p:nvSpPr>
        <p:spPr>
          <a:xfrm>
            <a:off x="4551984" y="5380238"/>
            <a:ext cx="6578092" cy="307777"/>
          </a:xfrm>
          <a:prstGeom prst="rect">
            <a:avLst/>
          </a:prstGeom>
          <a:noFill/>
        </p:spPr>
        <p:txBody>
          <a:bodyPr wrap="square">
            <a:spAutoFit/>
          </a:bodyPr>
          <a:lstStyle/>
          <a:p>
            <a:pPr algn="ctr"/>
            <a:r>
              <a:rPr lang="en-US" sz="1400" u="sng" dirty="0">
                <a:solidFill>
                  <a:srgbClr val="00ABCF"/>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https://youtu.be/Cyv4UFaWoY8</a:t>
            </a:r>
            <a:endParaRPr lang="en-US" sz="1400" u="sng" dirty="0">
              <a:solidFill>
                <a:srgbClr val="00ABC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0005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wooden, wood&#10;&#10;Description automatically generated">
            <a:extLst>
              <a:ext uri="{FF2B5EF4-FFF2-40B4-BE49-F238E27FC236}">
                <a16:creationId xmlns:a16="http://schemas.microsoft.com/office/drawing/2014/main" id="{2784FFB9-873A-7841-84D6-D34C04BC76A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66548" y="1780260"/>
            <a:ext cx="6497822" cy="3485390"/>
          </a:xfrm>
          <a:prstGeom prst="rect">
            <a:avLst/>
          </a:prstGeom>
        </p:spPr>
      </p:pic>
      <p:pic>
        <p:nvPicPr>
          <p:cNvPr id="12" name="Picture 11" descr="Icon&#10;&#10;Description automatically generated">
            <a:hlinkClick r:id="rId4"/>
            <a:extLst>
              <a:ext uri="{FF2B5EF4-FFF2-40B4-BE49-F238E27FC236}">
                <a16:creationId xmlns:a16="http://schemas.microsoft.com/office/drawing/2014/main" id="{B7554EB1-0BCA-1D43-87C8-3D7F8DEDA61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51984" y="1780260"/>
            <a:ext cx="6519670" cy="3491414"/>
          </a:xfrm>
          <a:prstGeom prst="rect">
            <a:avLst/>
          </a:prstGeom>
        </p:spPr>
      </p:pic>
      <p:sp>
        <p:nvSpPr>
          <p:cNvPr id="6" name="TextBox 5">
            <a:extLst>
              <a:ext uri="{FF2B5EF4-FFF2-40B4-BE49-F238E27FC236}">
                <a16:creationId xmlns:a16="http://schemas.microsoft.com/office/drawing/2014/main" id="{5E913BFA-C62F-1240-ABB5-AC7FFADFAE90}"/>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DIY coffee body scrub making</a:t>
            </a:r>
          </a:p>
        </p:txBody>
      </p:sp>
      <p:sp>
        <p:nvSpPr>
          <p:cNvPr id="8" name="Content Placeholder 2">
            <a:extLst>
              <a:ext uri="{FF2B5EF4-FFF2-40B4-BE49-F238E27FC236}">
                <a16:creationId xmlns:a16="http://schemas.microsoft.com/office/drawing/2014/main" id="{2059E4A1-558E-9645-B6F5-31BDBE556FF9}"/>
              </a:ext>
            </a:extLst>
          </p:cNvPr>
          <p:cNvSpPr txBox="1">
            <a:spLocks/>
          </p:cNvSpPr>
          <p:nvPr/>
        </p:nvSpPr>
        <p:spPr>
          <a:xfrm>
            <a:off x="1120346" y="1873597"/>
            <a:ext cx="3667369" cy="41975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Font typeface="Arial" panose="020B0604020202020204" pitchFamily="34" charset="0"/>
              <a:buNone/>
            </a:pPr>
            <a:r>
              <a:rPr lang="en-GB" sz="1800" b="1" dirty="0">
                <a:solidFill>
                  <a:srgbClr val="63666A"/>
                </a:solidFill>
                <a:latin typeface="Arial" panose="020B0604020202020204" pitchFamily="34" charset="0"/>
                <a:cs typeface="Arial" panose="020B0604020202020204" pitchFamily="34" charset="0"/>
              </a:rPr>
              <a:t>You will need:</a:t>
            </a:r>
          </a:p>
          <a:p>
            <a:pPr marL="0" indent="0">
              <a:lnSpc>
                <a:spcPct val="100000"/>
              </a:lnSpc>
              <a:spcBef>
                <a:spcPts val="500"/>
              </a:spcBef>
              <a:buNone/>
            </a:pPr>
            <a:r>
              <a:rPr lang="en-GB" sz="1700" dirty="0">
                <a:solidFill>
                  <a:srgbClr val="63666A"/>
                </a:solidFill>
                <a:latin typeface="Arial" panose="020B0604020202020204" pitchFamily="34" charset="0"/>
                <a:cs typeface="Arial" panose="020B0604020202020204" pitchFamily="34" charset="0"/>
              </a:rPr>
              <a:t>½ cup fresh ground coffee </a:t>
            </a:r>
            <a:br>
              <a:rPr lang="en-GB" sz="1700" dirty="0">
                <a:solidFill>
                  <a:srgbClr val="63666A"/>
                </a:solidFill>
                <a:latin typeface="Arial" panose="020B0604020202020204" pitchFamily="34" charset="0"/>
                <a:cs typeface="Arial" panose="020B0604020202020204" pitchFamily="34" charset="0"/>
              </a:rPr>
            </a:br>
            <a:r>
              <a:rPr lang="en-GB" sz="1700" dirty="0">
                <a:solidFill>
                  <a:srgbClr val="63666A"/>
                </a:solidFill>
                <a:latin typeface="Arial" panose="020B0604020202020204" pitchFamily="34" charset="0"/>
                <a:cs typeface="Arial" panose="020B0604020202020204" pitchFamily="34" charset="0"/>
              </a:rPr>
              <a:t>(Fresh is best, but dry used</a:t>
            </a:r>
            <a:br>
              <a:rPr lang="en-GB" sz="1700" dirty="0">
                <a:solidFill>
                  <a:srgbClr val="63666A"/>
                </a:solidFill>
                <a:latin typeface="Arial" panose="020B0604020202020204" pitchFamily="34" charset="0"/>
                <a:cs typeface="Arial" panose="020B0604020202020204" pitchFamily="34" charset="0"/>
              </a:rPr>
            </a:br>
            <a:r>
              <a:rPr lang="en-GB" sz="1700" dirty="0">
                <a:solidFill>
                  <a:srgbClr val="63666A"/>
                </a:solidFill>
                <a:latin typeface="Arial" panose="020B0604020202020204" pitchFamily="34" charset="0"/>
                <a:cs typeface="Arial" panose="020B0604020202020204" pitchFamily="34" charset="0"/>
              </a:rPr>
              <a:t>ground coffee will work too)</a:t>
            </a:r>
          </a:p>
          <a:p>
            <a:pPr marL="0" indent="0">
              <a:lnSpc>
                <a:spcPct val="100000"/>
              </a:lnSpc>
              <a:spcBef>
                <a:spcPts val="500"/>
              </a:spcBef>
              <a:buNone/>
            </a:pPr>
            <a:r>
              <a:rPr lang="en-GB" sz="1700" dirty="0">
                <a:solidFill>
                  <a:srgbClr val="63666A"/>
                </a:solidFill>
                <a:latin typeface="Arial" panose="020B0604020202020204" pitchFamily="34" charset="0"/>
                <a:cs typeface="Arial" panose="020B0604020202020204" pitchFamily="34" charset="0"/>
              </a:rPr>
              <a:t>½ cup brown sugar</a:t>
            </a:r>
          </a:p>
          <a:p>
            <a:pPr marL="0" indent="0">
              <a:lnSpc>
                <a:spcPct val="100000"/>
              </a:lnSpc>
              <a:spcBef>
                <a:spcPts val="500"/>
              </a:spcBef>
              <a:buNone/>
            </a:pPr>
            <a:r>
              <a:rPr lang="en-GB" sz="1700" dirty="0">
                <a:solidFill>
                  <a:srgbClr val="63666A"/>
                </a:solidFill>
                <a:latin typeface="Arial" panose="020B0604020202020204" pitchFamily="34" charset="0"/>
                <a:cs typeface="Arial" panose="020B0604020202020204" pitchFamily="34" charset="0"/>
              </a:rPr>
              <a:t>½ cup melted coconut oil</a:t>
            </a:r>
          </a:p>
          <a:p>
            <a:pPr marL="0" indent="0">
              <a:lnSpc>
                <a:spcPct val="100000"/>
              </a:lnSpc>
              <a:spcBef>
                <a:spcPts val="500"/>
              </a:spcBef>
              <a:buNone/>
            </a:pPr>
            <a:r>
              <a:rPr lang="en-GB" sz="1700" dirty="0">
                <a:solidFill>
                  <a:srgbClr val="63666A"/>
                </a:solidFill>
                <a:latin typeface="Arial" panose="020B0604020202020204" pitchFamily="34" charset="0"/>
                <a:cs typeface="Arial" panose="020B0604020202020204" pitchFamily="34" charset="0"/>
              </a:rPr>
              <a:t>1 teaspoon vanilla extract</a:t>
            </a:r>
            <a:br>
              <a:rPr lang="en-GB" sz="1700" dirty="0">
                <a:solidFill>
                  <a:srgbClr val="63666A"/>
                </a:solidFill>
                <a:latin typeface="Arial" panose="020B0604020202020204" pitchFamily="34" charset="0"/>
                <a:cs typeface="Arial" panose="020B0604020202020204" pitchFamily="34" charset="0"/>
              </a:rPr>
            </a:br>
            <a:r>
              <a:rPr lang="en-GB" sz="1700" dirty="0">
                <a:solidFill>
                  <a:srgbClr val="63666A"/>
                </a:solidFill>
                <a:latin typeface="Arial" panose="020B0604020202020204" pitchFamily="34" charset="0"/>
                <a:cs typeface="Arial" panose="020B0604020202020204" pitchFamily="34" charset="0"/>
              </a:rPr>
              <a:t>(optional)</a:t>
            </a:r>
          </a:p>
          <a:p>
            <a:pPr marL="0" indent="0">
              <a:lnSpc>
                <a:spcPct val="100000"/>
              </a:lnSpc>
              <a:spcBef>
                <a:spcPts val="1500"/>
              </a:spcBef>
              <a:buNone/>
            </a:pPr>
            <a:r>
              <a:rPr lang="en-GB" sz="1700" dirty="0">
                <a:solidFill>
                  <a:srgbClr val="63666A"/>
                </a:solidFill>
                <a:latin typeface="Arial" panose="020B0604020202020204" pitchFamily="34" charset="0"/>
                <a:cs typeface="Arial" panose="020B0604020202020204" pitchFamily="34" charset="0"/>
              </a:rPr>
              <a:t>Watch this video and make</a:t>
            </a:r>
            <a:br>
              <a:rPr lang="en-GB" sz="1700" dirty="0">
                <a:solidFill>
                  <a:srgbClr val="63666A"/>
                </a:solidFill>
                <a:latin typeface="Arial" panose="020B0604020202020204" pitchFamily="34" charset="0"/>
                <a:cs typeface="Arial" panose="020B0604020202020204" pitchFamily="34" charset="0"/>
              </a:rPr>
            </a:br>
            <a:r>
              <a:rPr lang="en-GB" sz="1700" dirty="0">
                <a:solidFill>
                  <a:srgbClr val="63666A"/>
                </a:solidFill>
                <a:latin typeface="Arial" panose="020B0604020202020204" pitchFamily="34" charset="0"/>
                <a:cs typeface="Arial" panose="020B0604020202020204" pitchFamily="34" charset="0"/>
              </a:rPr>
              <a:t>your own body scrub. See how smooth it makes your skin!</a:t>
            </a:r>
          </a:p>
        </p:txBody>
      </p:sp>
      <p:sp>
        <p:nvSpPr>
          <p:cNvPr id="10" name="TextBox 9">
            <a:extLst>
              <a:ext uri="{FF2B5EF4-FFF2-40B4-BE49-F238E27FC236}">
                <a16:creationId xmlns:a16="http://schemas.microsoft.com/office/drawing/2014/main" id="{8FFFDFE2-474A-8A4D-BD2F-047629E4AF4F}"/>
              </a:ext>
            </a:extLst>
          </p:cNvPr>
          <p:cNvSpPr txBox="1"/>
          <p:nvPr/>
        </p:nvSpPr>
        <p:spPr>
          <a:xfrm>
            <a:off x="705853" y="5901841"/>
            <a:ext cx="10876548" cy="338554"/>
          </a:xfrm>
          <a:prstGeom prst="rect">
            <a:avLst/>
          </a:prstGeom>
          <a:noFill/>
        </p:spPr>
        <p:txBody>
          <a:bodyPr wrap="square">
            <a:spAutoFit/>
          </a:bodyPr>
          <a:lstStyle/>
          <a:p>
            <a:pPr algn="l"/>
            <a:r>
              <a:rPr lang="en-US" sz="1600" i="1" dirty="0">
                <a:solidFill>
                  <a:srgbClr val="63666A"/>
                </a:solidFill>
                <a:latin typeface="Arial Narrow" panose="020B0604020202020204" pitchFamily="34" charset="0"/>
                <a:cs typeface="Arial Narrow" panose="020B0604020202020204" pitchFamily="34" charset="0"/>
              </a:rPr>
              <a:t>N.B. Please ensure students patch-test this scrub on a small area of their body first. Please also ensure they avoid putting the scrub on their face. </a:t>
            </a:r>
          </a:p>
        </p:txBody>
      </p:sp>
      <p:sp>
        <p:nvSpPr>
          <p:cNvPr id="13" name="TextBox 12">
            <a:hlinkClick r:id="rId4"/>
            <a:extLst>
              <a:ext uri="{FF2B5EF4-FFF2-40B4-BE49-F238E27FC236}">
                <a16:creationId xmlns:a16="http://schemas.microsoft.com/office/drawing/2014/main" id="{03FCB6A4-6E1F-9646-9053-2CEF44A76E6F}"/>
              </a:ext>
            </a:extLst>
          </p:cNvPr>
          <p:cNvSpPr txBox="1"/>
          <p:nvPr/>
        </p:nvSpPr>
        <p:spPr>
          <a:xfrm>
            <a:off x="4551984" y="5380238"/>
            <a:ext cx="6578092" cy="307777"/>
          </a:xfrm>
          <a:prstGeom prst="rect">
            <a:avLst/>
          </a:prstGeom>
          <a:noFill/>
        </p:spPr>
        <p:txBody>
          <a:bodyPr wrap="square">
            <a:spAutoFit/>
          </a:bodyPr>
          <a:lstStyle/>
          <a:p>
            <a:pPr algn="ctr"/>
            <a:r>
              <a:rPr lang="en-US" sz="1400" dirty="0">
                <a:solidFill>
                  <a:srgbClr val="00ABCF"/>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https://youtu.be/o9ZC9sK6BjM</a:t>
            </a:r>
            <a:endParaRPr lang="en-US" sz="1400" dirty="0">
              <a:solidFill>
                <a:srgbClr val="00ABCF"/>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C15BFE88-560E-AF4E-92BF-8CE469A94549}"/>
              </a:ext>
            </a:extLst>
          </p:cNvPr>
          <p:cNvSpPr txBox="1"/>
          <p:nvPr/>
        </p:nvSpPr>
        <p:spPr>
          <a:xfrm>
            <a:off x="3108960" y="-660400"/>
            <a:ext cx="184731" cy="369332"/>
          </a:xfrm>
          <a:prstGeom prst="rect">
            <a:avLst/>
          </a:prstGeom>
          <a:noFill/>
        </p:spPr>
        <p:txBody>
          <a:bodyPr wrap="none" rtlCol="0">
            <a:spAutoFit/>
          </a:bodyPr>
          <a:lstStyle/>
          <a:p>
            <a:endParaRPr lang="en-US" dirty="0"/>
          </a:p>
        </p:txBody>
      </p:sp>
      <p:sp>
        <p:nvSpPr>
          <p:cNvPr id="5" name="TextBox 4">
            <a:extLst>
              <a:ext uri="{FF2B5EF4-FFF2-40B4-BE49-F238E27FC236}">
                <a16:creationId xmlns:a16="http://schemas.microsoft.com/office/drawing/2014/main" id="{55924EE7-5C7D-0540-BB5C-8F327C90F795}"/>
              </a:ext>
            </a:extLst>
          </p:cNvPr>
          <p:cNvSpPr txBox="1"/>
          <p:nvPr/>
        </p:nvSpPr>
        <p:spPr>
          <a:xfrm>
            <a:off x="6794938" y="-126124"/>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401148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F474A79-9087-CD4E-9001-421E93551492}"/>
              </a:ext>
            </a:extLst>
          </p:cNvPr>
          <p:cNvSpPr txBox="1">
            <a:spLocks/>
          </p:cNvSpPr>
          <p:nvPr/>
        </p:nvSpPr>
        <p:spPr>
          <a:xfrm>
            <a:off x="1127759" y="1858147"/>
            <a:ext cx="10038471" cy="381331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rgbClr val="996017"/>
              </a:buClr>
            </a:pPr>
            <a:r>
              <a:rPr lang="en-GB" sz="1800" b="1" dirty="0">
                <a:solidFill>
                  <a:srgbClr val="63666A"/>
                </a:solidFill>
                <a:latin typeface="Arial" panose="020B0604020202020204" pitchFamily="34" charset="0"/>
                <a:cs typeface="Arial" panose="020B0604020202020204" pitchFamily="34" charset="0"/>
              </a:rPr>
              <a:t>Reverse-bingo</a:t>
            </a:r>
            <a:r>
              <a:rPr lang="en-GB" sz="1800" dirty="0">
                <a:solidFill>
                  <a:srgbClr val="63666A"/>
                </a:solidFill>
                <a:latin typeface="Arial" panose="020B0604020202020204" pitchFamily="34" charset="0"/>
                <a:cs typeface="Arial" panose="020B0604020202020204" pitchFamily="34" charset="0"/>
              </a:rPr>
              <a:t>: have a bingo-card with all sorts of items. S</a:t>
            </a:r>
            <a:r>
              <a:rPr lang="en-GB" sz="1800" i="1" dirty="0">
                <a:solidFill>
                  <a:srgbClr val="63666A"/>
                </a:solidFill>
                <a:latin typeface="Arial" panose="020B0604020202020204" pitchFamily="34" charset="0"/>
                <a:cs typeface="Arial" panose="020B0604020202020204" pitchFamily="34" charset="0"/>
              </a:rPr>
              <a:t>ee the teachers notes for this game</a:t>
            </a:r>
            <a:r>
              <a:rPr lang="en-GB" sz="1800" dirty="0">
                <a:solidFill>
                  <a:srgbClr val="63666A"/>
                </a:solidFill>
                <a:latin typeface="Arial" panose="020B0604020202020204" pitchFamily="34" charset="0"/>
                <a:cs typeface="Arial" panose="020B0604020202020204" pitchFamily="34" charset="0"/>
              </a:rPr>
              <a:t>. You can play this bingo in the classroom or with friends/family at home. The bingo-card</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shows lots of different plastics. What is in your bin and who can cross off the fewest</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number of items?</a:t>
            </a:r>
          </a:p>
          <a:p>
            <a:pPr>
              <a:lnSpc>
                <a:spcPct val="100000"/>
              </a:lnSpc>
              <a:buClr>
                <a:srgbClr val="996017"/>
              </a:buClr>
            </a:pPr>
            <a:r>
              <a:rPr lang="en-US" sz="1800" b="1" dirty="0">
                <a:solidFill>
                  <a:srgbClr val="63666A"/>
                </a:solidFill>
                <a:latin typeface="Arial" panose="020B0604020202020204" pitchFamily="34" charset="0"/>
                <a:cs typeface="Arial" panose="020B0604020202020204" pitchFamily="34" charset="0"/>
              </a:rPr>
              <a:t>Run a competition </a:t>
            </a:r>
            <a:r>
              <a:rPr lang="en-US" sz="1800" dirty="0">
                <a:solidFill>
                  <a:srgbClr val="63666A"/>
                </a:solidFill>
                <a:latin typeface="Arial" panose="020B0604020202020204" pitchFamily="34" charset="0"/>
                <a:cs typeface="Arial" panose="020B0604020202020204" pitchFamily="34" charset="0"/>
              </a:rPr>
              <a:t>in class for each of the students to upcycle an object made of plastic.</a:t>
            </a:r>
            <a:br>
              <a:rPr lang="en-US" sz="1800" dirty="0">
                <a:solidFill>
                  <a:srgbClr val="63666A"/>
                </a:solidFill>
                <a:latin typeface="Arial" panose="020B0604020202020204" pitchFamily="34" charset="0"/>
                <a:cs typeface="Arial" panose="020B0604020202020204" pitchFamily="34" charset="0"/>
              </a:rPr>
            </a:br>
            <a:r>
              <a:rPr lang="en-US" sz="1800" dirty="0">
                <a:solidFill>
                  <a:srgbClr val="63666A"/>
                </a:solidFill>
                <a:latin typeface="Arial" panose="020B0604020202020204" pitchFamily="34" charset="0"/>
                <a:cs typeface="Arial" panose="020B0604020202020204" pitchFamily="34" charset="0"/>
              </a:rPr>
              <a:t>How many ideas can the class come up with?</a:t>
            </a:r>
          </a:p>
          <a:p>
            <a:pPr>
              <a:lnSpc>
                <a:spcPct val="100000"/>
              </a:lnSpc>
              <a:buClr>
                <a:srgbClr val="996017"/>
              </a:buClr>
            </a:pPr>
            <a:r>
              <a:rPr lang="en-GB" sz="1800" b="1" dirty="0">
                <a:solidFill>
                  <a:srgbClr val="63666A"/>
                </a:solidFill>
                <a:latin typeface="Arial" panose="020B0604020202020204" pitchFamily="34" charset="0"/>
                <a:cs typeface="Arial" panose="020B0604020202020204" pitchFamily="34" charset="0"/>
              </a:rPr>
              <a:t>Introduce a worm hotel </a:t>
            </a:r>
            <a:r>
              <a:rPr lang="en-GB" sz="1800" dirty="0">
                <a:solidFill>
                  <a:srgbClr val="63666A"/>
                </a:solidFill>
                <a:latin typeface="Arial" panose="020B0604020202020204" pitchFamily="34" charset="0"/>
                <a:cs typeface="Arial" panose="020B0604020202020204" pitchFamily="34" charset="0"/>
              </a:rPr>
              <a:t>in your school! Worms can eat your organic waste (e.g. left over food) and what they excrete is great fertiliser for plants.</a:t>
            </a:r>
          </a:p>
          <a:p>
            <a:pPr>
              <a:lnSpc>
                <a:spcPct val="100000"/>
              </a:lnSpc>
              <a:buClr>
                <a:srgbClr val="996017"/>
              </a:buClr>
            </a:pPr>
            <a:r>
              <a:rPr lang="en-GB" sz="1800" b="1" dirty="0">
                <a:solidFill>
                  <a:srgbClr val="63666A"/>
                </a:solidFill>
                <a:latin typeface="Arial" panose="020B0604020202020204" pitchFamily="34" charset="0"/>
                <a:cs typeface="Arial" panose="020B0604020202020204" pitchFamily="34" charset="0"/>
              </a:rPr>
              <a:t>Research plastic </a:t>
            </a:r>
            <a:r>
              <a:rPr lang="en-GB" sz="1800" dirty="0">
                <a:solidFill>
                  <a:srgbClr val="63666A"/>
                </a:solidFill>
                <a:latin typeface="Arial" panose="020B0604020202020204" pitchFamily="34" charset="0"/>
                <a:cs typeface="Arial" panose="020B0604020202020204" pitchFamily="34" charset="0"/>
              </a:rPr>
              <a:t>in more detail, looking at the differences between degradable, bio-degradable, and compostable plastic. S</a:t>
            </a:r>
            <a:r>
              <a:rPr lang="en-GB" sz="1800" i="1" dirty="0">
                <a:solidFill>
                  <a:srgbClr val="63666A"/>
                </a:solidFill>
                <a:latin typeface="Arial" panose="020B0604020202020204" pitchFamily="34" charset="0"/>
                <a:cs typeface="Arial" panose="020B0604020202020204" pitchFamily="34" charset="0"/>
              </a:rPr>
              <a:t>ee teachers notes for more information on this</a:t>
            </a:r>
            <a:r>
              <a:rPr lang="en-GB" sz="1800" dirty="0">
                <a:solidFill>
                  <a:srgbClr val="63666A"/>
                </a:solidFill>
                <a:latin typeface="Arial" panose="020B0604020202020204" pitchFamily="34" charset="0"/>
                <a:cs typeface="Arial" panose="020B0604020202020204" pitchFamily="34" charset="0"/>
              </a:rPr>
              <a:t>.</a:t>
            </a:r>
          </a:p>
          <a:p>
            <a:pPr>
              <a:lnSpc>
                <a:spcPct val="100000"/>
              </a:lnSpc>
              <a:buClr>
                <a:srgbClr val="996017"/>
              </a:buClr>
            </a:pPr>
            <a:r>
              <a:rPr lang="en-GB" sz="1800" b="1" dirty="0">
                <a:solidFill>
                  <a:srgbClr val="63666A"/>
                </a:solidFill>
                <a:latin typeface="Arial" panose="020B0604020202020204" pitchFamily="34" charset="0"/>
                <a:cs typeface="Arial" panose="020B0604020202020204" pitchFamily="34" charset="0"/>
              </a:rPr>
              <a:t>Decorate the recycling bins </a:t>
            </a:r>
            <a:r>
              <a:rPr lang="en-GB" sz="1800" dirty="0">
                <a:solidFill>
                  <a:srgbClr val="63666A"/>
                </a:solidFill>
                <a:latin typeface="Arial" panose="020B0604020202020204" pitchFamily="34" charset="0"/>
                <a:cs typeface="Arial" panose="020B0604020202020204" pitchFamily="34" charset="0"/>
              </a:rPr>
              <a:t>at your school to make waste segregation and recycling fun!</a:t>
            </a:r>
          </a:p>
        </p:txBody>
      </p:sp>
      <p:sp>
        <p:nvSpPr>
          <p:cNvPr id="5" name="TextBox 4">
            <a:extLst>
              <a:ext uri="{FF2B5EF4-FFF2-40B4-BE49-F238E27FC236}">
                <a16:creationId xmlns:a16="http://schemas.microsoft.com/office/drawing/2014/main" id="{992322CA-2304-B84E-9E98-21267920FC7C}"/>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Activity/Challenge</a:t>
            </a:r>
          </a:p>
        </p:txBody>
      </p:sp>
      <p:sp>
        <p:nvSpPr>
          <p:cNvPr id="6" name="Card 5">
            <a:extLst>
              <a:ext uri="{FF2B5EF4-FFF2-40B4-BE49-F238E27FC236}">
                <a16:creationId xmlns:a16="http://schemas.microsoft.com/office/drawing/2014/main" id="{77C744C1-7663-AB49-8A43-7EE59DE6FD14}"/>
              </a:ext>
            </a:extLst>
          </p:cNvPr>
          <p:cNvSpPr/>
          <p:nvPr/>
        </p:nvSpPr>
        <p:spPr>
          <a:xfrm>
            <a:off x="10289309" y="660987"/>
            <a:ext cx="1256145" cy="985275"/>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96F7D09-22E4-104D-AB78-DD30E57AEF45}"/>
              </a:ext>
            </a:extLst>
          </p:cNvPr>
          <p:cNvSpPr txBox="1"/>
          <p:nvPr/>
        </p:nvSpPr>
        <p:spPr>
          <a:xfrm>
            <a:off x="10289309" y="797470"/>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480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2322CA-2304-B84E-9E98-21267920FC7C}"/>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Activity/Challenge</a:t>
            </a:r>
          </a:p>
        </p:txBody>
      </p:sp>
      <p:sp>
        <p:nvSpPr>
          <p:cNvPr id="7" name="Content Placeholder 2">
            <a:extLst>
              <a:ext uri="{FF2B5EF4-FFF2-40B4-BE49-F238E27FC236}">
                <a16:creationId xmlns:a16="http://schemas.microsoft.com/office/drawing/2014/main" id="{32175DB0-9F63-B548-820F-54B800E44FC3}"/>
              </a:ext>
            </a:extLst>
          </p:cNvPr>
          <p:cNvSpPr txBox="1">
            <a:spLocks/>
          </p:cNvSpPr>
          <p:nvPr/>
        </p:nvSpPr>
        <p:spPr>
          <a:xfrm>
            <a:off x="1239521" y="1594947"/>
            <a:ext cx="9784080" cy="453911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rgbClr val="996017"/>
              </a:buClr>
            </a:pPr>
            <a:r>
              <a:rPr lang="en-GB" sz="1800" b="1" dirty="0">
                <a:solidFill>
                  <a:srgbClr val="63666A"/>
                </a:solidFill>
                <a:latin typeface="Arial" panose="020B0604020202020204" pitchFamily="34" charset="0"/>
                <a:cs typeface="Arial" panose="020B0604020202020204" pitchFamily="34" charset="0"/>
              </a:rPr>
              <a:t>Draw a road map of potential plastic waste</a:t>
            </a:r>
            <a:r>
              <a:rPr lang="en-GB" sz="1800" dirty="0">
                <a:solidFill>
                  <a:srgbClr val="63666A"/>
                </a:solidFill>
                <a:latin typeface="Arial" panose="020B0604020202020204" pitchFamily="34" charset="0"/>
                <a:cs typeface="Arial" panose="020B0604020202020204" pitchFamily="34" charset="0"/>
              </a:rPr>
              <a:t>. For example; a sweet wrapper ends up on the street in the park, how can it end up in the ocean? Alternatively, how can a plastic bottle in London, end up in the ocean (e.g. journey through the river Thames).</a:t>
            </a:r>
          </a:p>
          <a:p>
            <a:pPr>
              <a:lnSpc>
                <a:spcPct val="100000"/>
              </a:lnSpc>
              <a:buClr>
                <a:srgbClr val="996017"/>
              </a:buClr>
            </a:pPr>
            <a:r>
              <a:rPr lang="en-GB" sz="1800" dirty="0">
                <a:solidFill>
                  <a:srgbClr val="63666A"/>
                </a:solidFill>
                <a:latin typeface="Arial" panose="020B0604020202020204" pitchFamily="34" charset="0"/>
                <a:cs typeface="Arial" panose="020B0604020202020204" pitchFamily="34" charset="0"/>
              </a:rPr>
              <a:t>If you haven’t already made them in the classroom, see if you can </a:t>
            </a:r>
            <a:r>
              <a:rPr lang="en-GB" sz="1800" b="1" dirty="0">
                <a:solidFill>
                  <a:srgbClr val="63666A"/>
                </a:solidFill>
                <a:latin typeface="Arial" panose="020B0604020202020204" pitchFamily="34" charset="0"/>
                <a:cs typeface="Arial" panose="020B0604020202020204" pitchFamily="34" charset="0"/>
              </a:rPr>
              <a:t>make your toothpaste</a:t>
            </a:r>
            <a:br>
              <a:rPr lang="en-GB" sz="1800" b="1" dirty="0">
                <a:solidFill>
                  <a:srgbClr val="63666A"/>
                </a:solidFill>
                <a:latin typeface="Arial" panose="020B0604020202020204" pitchFamily="34" charset="0"/>
                <a:cs typeface="Arial" panose="020B0604020202020204" pitchFamily="34" charset="0"/>
              </a:rPr>
            </a:br>
            <a:r>
              <a:rPr lang="en-GB" sz="1800" b="1" dirty="0">
                <a:solidFill>
                  <a:srgbClr val="63666A"/>
                </a:solidFill>
                <a:latin typeface="Arial" panose="020B0604020202020204" pitchFamily="34" charset="0"/>
                <a:cs typeface="Arial" panose="020B0604020202020204" pitchFamily="34" charset="0"/>
              </a:rPr>
              <a:t>or coffee scrub at home</a:t>
            </a:r>
            <a:r>
              <a:rPr lang="en-GB" sz="1800" dirty="0">
                <a:solidFill>
                  <a:srgbClr val="63666A"/>
                </a:solidFill>
                <a:latin typeface="Arial" panose="020B0604020202020204" pitchFamily="34" charset="0"/>
                <a:cs typeface="Arial" panose="020B0604020202020204" pitchFamily="34" charset="0"/>
              </a:rPr>
              <a:t>. Find and buy the ingredients and get the whole family involved!</a:t>
            </a:r>
          </a:p>
          <a:p>
            <a:pPr>
              <a:lnSpc>
                <a:spcPct val="100000"/>
              </a:lnSpc>
              <a:buClr>
                <a:srgbClr val="996017"/>
              </a:buClr>
            </a:pPr>
            <a:r>
              <a:rPr lang="en-GB" sz="1800" dirty="0">
                <a:solidFill>
                  <a:srgbClr val="63666A"/>
                </a:solidFill>
                <a:latin typeface="Arial" panose="020B0604020202020204" pitchFamily="34" charset="0"/>
                <a:cs typeface="Arial" panose="020B0604020202020204" pitchFamily="34" charset="0"/>
              </a:rPr>
              <a:t>More in-depth challenge: </a:t>
            </a:r>
            <a:r>
              <a:rPr lang="en-GB" sz="1800" b="1" dirty="0">
                <a:solidFill>
                  <a:srgbClr val="63666A"/>
                </a:solidFill>
                <a:latin typeface="Arial" panose="020B0604020202020204" pitchFamily="34" charset="0"/>
                <a:cs typeface="Arial" panose="020B0604020202020204" pitchFamily="34" charset="0"/>
              </a:rPr>
              <a:t>How to become a zero-waste activist? </a:t>
            </a:r>
            <a:r>
              <a:rPr lang="en-GB" sz="1800" dirty="0">
                <a:solidFill>
                  <a:srgbClr val="63666A"/>
                </a:solidFill>
                <a:latin typeface="Arial" panose="020B0604020202020204" pitchFamily="34" charset="0"/>
                <a:cs typeface="Arial" panose="020B0604020202020204" pitchFamily="34" charset="0"/>
              </a:rPr>
              <a:t>Start with little steps,</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for example ask your local café to only serve people who bring their own cups, or ask</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the bakery to not pre-wrap their bread in plastic. See how you can inspire your own neighbourhood to be more sustainable!</a:t>
            </a:r>
          </a:p>
          <a:p>
            <a:pPr>
              <a:lnSpc>
                <a:spcPct val="100000"/>
              </a:lnSpc>
              <a:buClr>
                <a:srgbClr val="996017"/>
              </a:buClr>
            </a:pPr>
            <a:r>
              <a:rPr lang="en-GB" sz="1800" b="1" dirty="0">
                <a:solidFill>
                  <a:srgbClr val="63666A"/>
                </a:solidFill>
                <a:latin typeface="Arial" panose="020B0604020202020204" pitchFamily="34" charset="0"/>
                <a:cs typeface="Arial" panose="020B0604020202020204" pitchFamily="34" charset="0"/>
              </a:rPr>
              <a:t>Organise a litter pick </a:t>
            </a:r>
            <a:r>
              <a:rPr lang="en-GB" sz="1800" dirty="0">
                <a:solidFill>
                  <a:srgbClr val="63666A"/>
                </a:solidFill>
                <a:latin typeface="Arial" panose="020B0604020202020204" pitchFamily="34" charset="0"/>
                <a:cs typeface="Arial" panose="020B0604020202020204" pitchFamily="34" charset="0"/>
              </a:rPr>
              <a:t>around your school or local area and see how much you can collect and what you can recycle.</a:t>
            </a:r>
          </a:p>
          <a:p>
            <a:pPr>
              <a:lnSpc>
                <a:spcPct val="100000"/>
              </a:lnSpc>
              <a:buClr>
                <a:srgbClr val="996017"/>
              </a:buClr>
            </a:pPr>
            <a:r>
              <a:rPr lang="en-GB" sz="1800" b="1" dirty="0">
                <a:solidFill>
                  <a:srgbClr val="63666A"/>
                </a:solidFill>
                <a:latin typeface="Arial" panose="020B0604020202020204" pitchFamily="34" charset="0"/>
                <a:cs typeface="Arial" panose="020B0604020202020204" pitchFamily="34" charset="0"/>
              </a:rPr>
              <a:t>Watch some documentaries </a:t>
            </a:r>
            <a:r>
              <a:rPr lang="en-GB" sz="1800" dirty="0">
                <a:solidFill>
                  <a:srgbClr val="63666A"/>
                </a:solidFill>
                <a:latin typeface="Arial" panose="020B0604020202020204" pitchFamily="34" charset="0"/>
                <a:cs typeface="Arial" panose="020B0604020202020204" pitchFamily="34" charset="0"/>
              </a:rPr>
              <a:t>and learn more about sustainable initiatives being used around the world. Topics may include how countries are reducing their carbon emissions, use of plastics and increasing their use of renewable energy.</a:t>
            </a:r>
          </a:p>
          <a:p>
            <a:pPr>
              <a:lnSpc>
                <a:spcPct val="100000"/>
              </a:lnSpc>
              <a:buClr>
                <a:srgbClr val="996017"/>
              </a:buClr>
            </a:pPr>
            <a:endParaRPr lang="en-GB" sz="1800"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3718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5219AD-C8BE-C140-BE0C-B99A4B169E14}"/>
              </a:ext>
            </a:extLst>
          </p:cNvPr>
          <p:cNvSpPr txBox="1"/>
          <p:nvPr/>
        </p:nvSpPr>
        <p:spPr>
          <a:xfrm>
            <a:off x="0" y="606464"/>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Plastic</a:t>
            </a:r>
          </a:p>
        </p:txBody>
      </p:sp>
      <p:sp>
        <p:nvSpPr>
          <p:cNvPr id="6" name="Content Placeholder 2">
            <a:extLst>
              <a:ext uri="{FF2B5EF4-FFF2-40B4-BE49-F238E27FC236}">
                <a16:creationId xmlns:a16="http://schemas.microsoft.com/office/drawing/2014/main" id="{124CD073-DDA7-A447-8293-38305ED86ED8}"/>
              </a:ext>
            </a:extLst>
          </p:cNvPr>
          <p:cNvSpPr txBox="1">
            <a:spLocks/>
          </p:cNvSpPr>
          <p:nvPr/>
        </p:nvSpPr>
        <p:spPr>
          <a:xfrm>
            <a:off x="5719482" y="1519905"/>
            <a:ext cx="5356784" cy="47316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996017"/>
              </a:buClr>
              <a:buNone/>
            </a:pPr>
            <a:r>
              <a:rPr lang="en-GB" sz="1800" b="1" dirty="0">
                <a:solidFill>
                  <a:srgbClr val="63666A"/>
                </a:solidFill>
                <a:latin typeface="Arial" panose="020B0604020202020204" pitchFamily="34" charset="0"/>
                <a:cs typeface="Arial" panose="020B0604020202020204" pitchFamily="34" charset="0"/>
              </a:rPr>
              <a:t>Let’s have a class discussion and write a word cloud on some paper.</a:t>
            </a:r>
          </a:p>
          <a:p>
            <a:pPr>
              <a:lnSpc>
                <a:spcPct val="100000"/>
              </a:lnSpc>
              <a:spcBef>
                <a:spcPts val="1500"/>
              </a:spcBef>
              <a:buClr>
                <a:srgbClr val="996017"/>
              </a:buClr>
            </a:pPr>
            <a:r>
              <a:rPr lang="en-GB" sz="1800" dirty="0">
                <a:solidFill>
                  <a:srgbClr val="63666A"/>
                </a:solidFill>
                <a:latin typeface="Arial" panose="020B0604020202020204" pitchFamily="34" charset="0"/>
                <a:cs typeface="Arial" panose="020B0604020202020204" pitchFamily="34" charset="0"/>
              </a:rPr>
              <a:t>What is waste?</a:t>
            </a:r>
          </a:p>
          <a:p>
            <a:pPr>
              <a:lnSpc>
                <a:spcPct val="100000"/>
              </a:lnSpc>
              <a:spcBef>
                <a:spcPts val="1500"/>
              </a:spcBef>
              <a:buClr>
                <a:srgbClr val="996017"/>
              </a:buClr>
            </a:pPr>
            <a:r>
              <a:rPr lang="en-GB" sz="1800" dirty="0">
                <a:solidFill>
                  <a:srgbClr val="63666A"/>
                </a:solidFill>
                <a:latin typeface="Arial" panose="020B0604020202020204" pitchFamily="34" charset="0"/>
                <a:cs typeface="Arial" panose="020B0604020202020204" pitchFamily="34" charset="0"/>
              </a:rPr>
              <a:t>If you can re-use something, is that waste?</a:t>
            </a:r>
          </a:p>
          <a:p>
            <a:pPr>
              <a:lnSpc>
                <a:spcPct val="100000"/>
              </a:lnSpc>
              <a:spcBef>
                <a:spcPts val="1500"/>
              </a:spcBef>
              <a:buClr>
                <a:srgbClr val="996017"/>
              </a:buClr>
            </a:pPr>
            <a:r>
              <a:rPr lang="en-GB" sz="1800" dirty="0">
                <a:solidFill>
                  <a:srgbClr val="63666A"/>
                </a:solidFill>
                <a:latin typeface="Arial" panose="020B0604020202020204" pitchFamily="34" charset="0"/>
                <a:cs typeface="Arial" panose="020B0604020202020204" pitchFamily="34" charset="0"/>
              </a:rPr>
              <a:t>What do you think of plastic?</a:t>
            </a:r>
          </a:p>
          <a:p>
            <a:pPr>
              <a:lnSpc>
                <a:spcPct val="100000"/>
              </a:lnSpc>
              <a:spcBef>
                <a:spcPts val="1500"/>
              </a:spcBef>
              <a:buClr>
                <a:srgbClr val="996017"/>
              </a:buClr>
            </a:pPr>
            <a:r>
              <a:rPr lang="en-GB" sz="1800" dirty="0">
                <a:solidFill>
                  <a:srgbClr val="63666A"/>
                </a:solidFill>
                <a:latin typeface="Arial" panose="020B0604020202020204" pitchFamily="34" charset="0"/>
                <a:cs typeface="Arial" panose="020B0604020202020204" pitchFamily="34" charset="0"/>
              </a:rPr>
              <a:t>Can you name any good or bad qualities that plastic has?</a:t>
            </a:r>
          </a:p>
          <a:p>
            <a:pPr>
              <a:lnSpc>
                <a:spcPct val="100000"/>
              </a:lnSpc>
              <a:spcBef>
                <a:spcPts val="1500"/>
              </a:spcBef>
              <a:buClr>
                <a:srgbClr val="996017"/>
              </a:buClr>
            </a:pPr>
            <a:r>
              <a:rPr lang="en-GB" sz="1800" dirty="0">
                <a:solidFill>
                  <a:srgbClr val="63666A"/>
                </a:solidFill>
                <a:latin typeface="Arial" panose="020B0604020202020204" pitchFamily="34" charset="0"/>
                <a:cs typeface="Arial" panose="020B0604020202020204" pitchFamily="34" charset="0"/>
              </a:rPr>
              <a:t>Can you think of something you own that is made of plastic?</a:t>
            </a:r>
          </a:p>
          <a:p>
            <a:pPr>
              <a:lnSpc>
                <a:spcPct val="100000"/>
              </a:lnSpc>
              <a:spcBef>
                <a:spcPts val="1500"/>
              </a:spcBef>
              <a:buClr>
                <a:srgbClr val="996017"/>
              </a:buClr>
            </a:pPr>
            <a:r>
              <a:rPr lang="en-GB" sz="1800" dirty="0">
                <a:solidFill>
                  <a:srgbClr val="63666A"/>
                </a:solidFill>
                <a:latin typeface="Arial" panose="020B0604020202020204" pitchFamily="34" charset="0"/>
                <a:cs typeface="Arial" panose="020B0604020202020204" pitchFamily="34" charset="0"/>
              </a:rPr>
              <a:t>Can you think of something made of plastic which you throw away regularly?</a:t>
            </a:r>
          </a:p>
        </p:txBody>
      </p:sp>
      <p:pic>
        <p:nvPicPr>
          <p:cNvPr id="4" name="Picture 3" descr="A picture containing writing implement, stationary&#10;&#10;Description automatically generated">
            <a:extLst>
              <a:ext uri="{FF2B5EF4-FFF2-40B4-BE49-F238E27FC236}">
                <a16:creationId xmlns:a16="http://schemas.microsoft.com/office/drawing/2014/main" id="{88120346-8C33-1C4F-ADB8-588B967616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57964" y="1077687"/>
            <a:ext cx="2914883" cy="4758612"/>
          </a:xfrm>
          <a:prstGeom prst="rect">
            <a:avLst/>
          </a:prstGeom>
        </p:spPr>
      </p:pic>
    </p:spTree>
    <p:extLst>
      <p:ext uri="{BB962C8B-B14F-4D97-AF65-F5344CB8AC3E}">
        <p14:creationId xmlns:p14="http://schemas.microsoft.com/office/powerpoint/2010/main" val="1864718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a photo on a beach&#10;&#10;Description automatically generated with medium confidence">
            <a:extLst>
              <a:ext uri="{FF2B5EF4-FFF2-40B4-BE49-F238E27FC236}">
                <a16:creationId xmlns:a16="http://schemas.microsoft.com/office/drawing/2014/main" id="{CE267E43-6BF2-A842-B21C-044053EDD4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64531" y="2609906"/>
            <a:ext cx="4462938" cy="2692400"/>
          </a:xfrm>
          <a:prstGeom prst="rect">
            <a:avLst/>
          </a:prstGeom>
        </p:spPr>
      </p:pic>
      <p:sp>
        <p:nvSpPr>
          <p:cNvPr id="17" name="TextBox 16">
            <a:extLst>
              <a:ext uri="{FF2B5EF4-FFF2-40B4-BE49-F238E27FC236}">
                <a16:creationId xmlns:a16="http://schemas.microsoft.com/office/drawing/2014/main" id="{6B5DC338-F0D8-7044-B71E-3B9A568E6D0D}"/>
              </a:ext>
            </a:extLst>
          </p:cNvPr>
          <p:cNvSpPr txBox="1"/>
          <p:nvPr/>
        </p:nvSpPr>
        <p:spPr>
          <a:xfrm>
            <a:off x="1" y="5527440"/>
            <a:ext cx="12192000" cy="523220"/>
          </a:xfrm>
          <a:prstGeom prst="rect">
            <a:avLst/>
          </a:prstGeom>
          <a:noFill/>
        </p:spPr>
        <p:txBody>
          <a:bodyPr wrap="square" rtlCol="0">
            <a:spAutoFit/>
          </a:bodyPr>
          <a:lstStyle/>
          <a:p>
            <a:pPr algn="ctr"/>
            <a:r>
              <a:rPr lang="en-US" sz="2800" b="1" dirty="0">
                <a:solidFill>
                  <a:srgbClr val="996017"/>
                </a:solidFill>
                <a:latin typeface="Arial" panose="020B0604020202020204" pitchFamily="34" charset="0"/>
                <a:cs typeface="Arial" panose="020B0604020202020204" pitchFamily="34" charset="0"/>
              </a:rPr>
              <a:t>Well Done!</a:t>
            </a:r>
            <a:endParaRPr lang="en-US" sz="2800" dirty="0">
              <a:solidFill>
                <a:srgbClr val="996017"/>
              </a:solidFill>
              <a:latin typeface="Arial" panose="020B0604020202020204" pitchFamily="34" charset="0"/>
              <a:cs typeface="Arial" panose="020B0604020202020204" pitchFamily="34" charset="0"/>
            </a:endParaRPr>
          </a:p>
        </p:txBody>
      </p:sp>
      <p:sp>
        <p:nvSpPr>
          <p:cNvPr id="20" name="Subtitle 2">
            <a:extLst>
              <a:ext uri="{FF2B5EF4-FFF2-40B4-BE49-F238E27FC236}">
                <a16:creationId xmlns:a16="http://schemas.microsoft.com/office/drawing/2014/main" id="{B3DE7F48-1FC4-FD4A-BBA2-138A3A6754E4}"/>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Soneva and iChild. All rights reserved.</a:t>
            </a:r>
          </a:p>
        </p:txBody>
      </p:sp>
      <p:pic>
        <p:nvPicPr>
          <p:cNvPr id="21" name="Picture 20" descr="A picture containing text, clipart&#10;&#10;Description automatically generated">
            <a:extLst>
              <a:ext uri="{FF2B5EF4-FFF2-40B4-BE49-F238E27FC236}">
                <a16:creationId xmlns:a16="http://schemas.microsoft.com/office/drawing/2014/main" id="{1D53602C-8BE6-6E4E-BFF9-8E08903FDB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pic>
        <p:nvPicPr>
          <p:cNvPr id="10" name="Picture 9" descr="Logo&#10;&#10;Description automatically generated">
            <a:extLst>
              <a:ext uri="{FF2B5EF4-FFF2-40B4-BE49-F238E27FC236}">
                <a16:creationId xmlns:a16="http://schemas.microsoft.com/office/drawing/2014/main" id="{A0E7FB7A-0605-DA48-92A8-8C094CDB466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50066" y="648551"/>
            <a:ext cx="2302755" cy="1804070"/>
          </a:xfrm>
          <a:prstGeom prst="rect">
            <a:avLst/>
          </a:prstGeom>
        </p:spPr>
      </p:pic>
    </p:spTree>
    <p:extLst>
      <p:ext uri="{BB962C8B-B14F-4D97-AF65-F5344CB8AC3E}">
        <p14:creationId xmlns:p14="http://schemas.microsoft.com/office/powerpoint/2010/main" val="2618474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4D3FAE-5E0A-1F4D-A215-0ACEA878AB88}"/>
              </a:ext>
            </a:extLst>
          </p:cNvPr>
          <p:cNvSpPr txBox="1"/>
          <p:nvPr/>
        </p:nvSpPr>
        <p:spPr>
          <a:xfrm>
            <a:off x="0" y="757520"/>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What is plastic?</a:t>
            </a:r>
          </a:p>
        </p:txBody>
      </p:sp>
      <p:sp>
        <p:nvSpPr>
          <p:cNvPr id="3" name="Content Placeholder 2">
            <a:extLst>
              <a:ext uri="{FF2B5EF4-FFF2-40B4-BE49-F238E27FC236}">
                <a16:creationId xmlns:a16="http://schemas.microsoft.com/office/drawing/2014/main" id="{D048B4CA-E745-5549-A424-962257FD1249}"/>
              </a:ext>
            </a:extLst>
          </p:cNvPr>
          <p:cNvSpPr txBox="1">
            <a:spLocks/>
          </p:cNvSpPr>
          <p:nvPr/>
        </p:nvSpPr>
        <p:spPr>
          <a:xfrm>
            <a:off x="5911690" y="1573108"/>
            <a:ext cx="5331868" cy="46099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AB710A"/>
              </a:buClr>
            </a:pPr>
            <a:r>
              <a:rPr lang="en-GB" sz="1800" b="1" dirty="0">
                <a:solidFill>
                  <a:srgbClr val="63666A"/>
                </a:solidFill>
                <a:latin typeface="Arial" panose="020B0604020202020204" pitchFamily="34" charset="0"/>
                <a:cs typeface="Arial" panose="020B0604020202020204" pitchFamily="34" charset="0"/>
              </a:rPr>
              <a:t>Plastic </a:t>
            </a:r>
            <a:r>
              <a:rPr lang="en-GB" sz="1800" dirty="0">
                <a:solidFill>
                  <a:srgbClr val="63666A"/>
                </a:solidFill>
                <a:latin typeface="Arial" panose="020B0604020202020204" pitchFamily="34" charset="0"/>
                <a:cs typeface="Arial" panose="020B0604020202020204" pitchFamily="34" charset="0"/>
              </a:rPr>
              <a:t>is a man-made material made</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from </a:t>
            </a:r>
            <a:r>
              <a:rPr lang="en-GB" sz="1800" b="1" dirty="0">
                <a:solidFill>
                  <a:srgbClr val="63666A"/>
                </a:solidFill>
                <a:latin typeface="Arial" panose="020B0604020202020204" pitchFamily="34" charset="0"/>
                <a:cs typeface="Arial" panose="020B0604020202020204" pitchFamily="34" charset="0"/>
              </a:rPr>
              <a:t>polymers</a:t>
            </a:r>
            <a:r>
              <a:rPr lang="en-GB" sz="1800" dirty="0">
                <a:solidFill>
                  <a:srgbClr val="63666A"/>
                </a:solidFill>
                <a:latin typeface="Arial" panose="020B0604020202020204" pitchFamily="34" charset="0"/>
                <a:cs typeface="Arial" panose="020B0604020202020204" pitchFamily="34" charset="0"/>
              </a:rPr>
              <a:t>. </a:t>
            </a:r>
          </a:p>
          <a:p>
            <a:pPr>
              <a:lnSpc>
                <a:spcPct val="100000"/>
              </a:lnSpc>
              <a:spcBef>
                <a:spcPts val="1500"/>
              </a:spcBef>
              <a:buClr>
                <a:srgbClr val="AB710A"/>
              </a:buClr>
            </a:pPr>
            <a:r>
              <a:rPr lang="en-GB" sz="1800" dirty="0">
                <a:solidFill>
                  <a:srgbClr val="63666A"/>
                </a:solidFill>
                <a:latin typeface="Arial" panose="020B0604020202020204" pitchFamily="34" charset="0"/>
                <a:cs typeface="Arial" panose="020B0604020202020204" pitchFamily="34" charset="0"/>
              </a:rPr>
              <a:t>The building blocks of a polymer are</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made of </a:t>
            </a:r>
            <a:r>
              <a:rPr lang="en-GB" sz="1800" b="1" dirty="0">
                <a:solidFill>
                  <a:srgbClr val="63666A"/>
                </a:solidFill>
                <a:latin typeface="Arial" panose="020B0604020202020204" pitchFamily="34" charset="0"/>
                <a:cs typeface="Arial" panose="020B0604020202020204" pitchFamily="34" charset="0"/>
              </a:rPr>
              <a:t>carbon</a:t>
            </a:r>
            <a:r>
              <a:rPr lang="en-GB" sz="1800" dirty="0">
                <a:solidFill>
                  <a:srgbClr val="63666A"/>
                </a:solidFill>
                <a:latin typeface="Arial" panose="020B0604020202020204" pitchFamily="34" charset="0"/>
                <a:cs typeface="Arial" panose="020B0604020202020204" pitchFamily="34" charset="0"/>
              </a:rPr>
              <a:t> and </a:t>
            </a:r>
            <a:r>
              <a:rPr lang="en-GB" sz="1800" b="1" dirty="0">
                <a:solidFill>
                  <a:srgbClr val="63666A"/>
                </a:solidFill>
                <a:latin typeface="Arial" panose="020B0604020202020204" pitchFamily="34" charset="0"/>
                <a:cs typeface="Arial" panose="020B0604020202020204" pitchFamily="34" charset="0"/>
              </a:rPr>
              <a:t>hydrogen</a:t>
            </a:r>
            <a:r>
              <a:rPr lang="en-GB" sz="1800" dirty="0">
                <a:solidFill>
                  <a:srgbClr val="63666A"/>
                </a:solidFill>
                <a:latin typeface="Arial" panose="020B0604020202020204" pitchFamily="34" charset="0"/>
                <a:cs typeface="Arial" panose="020B0604020202020204" pitchFamily="34" charset="0"/>
              </a:rPr>
              <a:t>.</a:t>
            </a:r>
          </a:p>
          <a:p>
            <a:pPr>
              <a:lnSpc>
                <a:spcPct val="100000"/>
              </a:lnSpc>
              <a:spcBef>
                <a:spcPts val="1500"/>
              </a:spcBef>
              <a:buClr>
                <a:srgbClr val="AB710A"/>
              </a:buClr>
            </a:pPr>
            <a:r>
              <a:rPr lang="en-GB" sz="1800" dirty="0">
                <a:solidFill>
                  <a:srgbClr val="63666A"/>
                </a:solidFill>
                <a:latin typeface="Arial" panose="020B0604020202020204" pitchFamily="34" charset="0"/>
                <a:cs typeface="Arial" panose="020B0604020202020204" pitchFamily="34" charset="0"/>
              </a:rPr>
              <a:t>These building blocks are called </a:t>
            </a:r>
            <a:r>
              <a:rPr lang="en-GB" sz="1800" b="1" dirty="0">
                <a:solidFill>
                  <a:srgbClr val="63666A"/>
                </a:solidFill>
                <a:latin typeface="Arial" panose="020B0604020202020204" pitchFamily="34" charset="0"/>
                <a:cs typeface="Arial" panose="020B0604020202020204" pitchFamily="34" charset="0"/>
              </a:rPr>
              <a:t>monomers</a:t>
            </a:r>
            <a:r>
              <a:rPr lang="en-GB" sz="1800" dirty="0">
                <a:solidFill>
                  <a:srgbClr val="63666A"/>
                </a:solidFill>
                <a:latin typeface="Arial" panose="020B0604020202020204" pitchFamily="34" charset="0"/>
                <a:cs typeface="Arial" panose="020B0604020202020204" pitchFamily="34" charset="0"/>
              </a:rPr>
              <a:t> (“mono” means 1). </a:t>
            </a:r>
          </a:p>
          <a:p>
            <a:pPr>
              <a:lnSpc>
                <a:spcPct val="100000"/>
              </a:lnSpc>
              <a:spcBef>
                <a:spcPts val="1500"/>
              </a:spcBef>
              <a:buClr>
                <a:srgbClr val="AB710A"/>
              </a:buClr>
            </a:pPr>
            <a:r>
              <a:rPr lang="en-GB" sz="1800" dirty="0">
                <a:solidFill>
                  <a:srgbClr val="63666A"/>
                </a:solidFill>
                <a:latin typeface="Arial" panose="020B0604020202020204" pitchFamily="34" charset="0"/>
                <a:cs typeface="Arial" panose="020B0604020202020204" pitchFamily="34" charset="0"/>
              </a:rPr>
              <a:t>They are repeated many times to form long chains called </a:t>
            </a:r>
            <a:r>
              <a:rPr lang="en-GB" sz="1800" b="1" dirty="0">
                <a:solidFill>
                  <a:srgbClr val="63666A"/>
                </a:solidFill>
                <a:latin typeface="Arial" panose="020B0604020202020204" pitchFamily="34" charset="0"/>
                <a:cs typeface="Arial" panose="020B0604020202020204" pitchFamily="34" charset="0"/>
              </a:rPr>
              <a:t>polymers</a:t>
            </a:r>
            <a:r>
              <a:rPr lang="en-GB" sz="1800" dirty="0">
                <a:solidFill>
                  <a:srgbClr val="63666A"/>
                </a:solidFill>
                <a:latin typeface="Arial" panose="020B0604020202020204" pitchFamily="34" charset="0"/>
                <a:cs typeface="Arial" panose="020B0604020202020204" pitchFamily="34" charset="0"/>
              </a:rPr>
              <a:t>.</a:t>
            </a:r>
          </a:p>
          <a:p>
            <a:pPr>
              <a:lnSpc>
                <a:spcPct val="100000"/>
              </a:lnSpc>
              <a:spcBef>
                <a:spcPts val="1500"/>
              </a:spcBef>
              <a:buClr>
                <a:srgbClr val="AB710A"/>
              </a:buClr>
            </a:pPr>
            <a:r>
              <a:rPr lang="en-GB" sz="1800" dirty="0">
                <a:solidFill>
                  <a:srgbClr val="63666A"/>
                </a:solidFill>
                <a:latin typeface="Arial" panose="020B0604020202020204" pitchFamily="34" charset="0"/>
                <a:cs typeface="Arial" panose="020B0604020202020204" pitchFamily="34" charset="0"/>
              </a:rPr>
              <a:t>This chain is very strong and difficult to break.</a:t>
            </a:r>
          </a:p>
          <a:p>
            <a:pPr>
              <a:lnSpc>
                <a:spcPct val="100000"/>
              </a:lnSpc>
              <a:spcBef>
                <a:spcPts val="1500"/>
              </a:spcBef>
              <a:buClr>
                <a:srgbClr val="AB710A"/>
              </a:buClr>
            </a:pPr>
            <a:r>
              <a:rPr lang="en-GB" sz="1800" dirty="0">
                <a:solidFill>
                  <a:srgbClr val="63666A"/>
                </a:solidFill>
                <a:latin typeface="Arial" panose="020B0604020202020204" pitchFamily="34" charset="0"/>
                <a:cs typeface="Arial" panose="020B0604020202020204" pitchFamily="34" charset="0"/>
              </a:rPr>
              <a:t>This is why plastic can break into small pieces called microplastics, but will never completely rot away.</a:t>
            </a:r>
          </a:p>
        </p:txBody>
      </p:sp>
      <p:pic>
        <p:nvPicPr>
          <p:cNvPr id="6" name="Picture 5" descr="A bottle of water&#10;&#10;Description automatically generated with low confidence">
            <a:extLst>
              <a:ext uri="{FF2B5EF4-FFF2-40B4-BE49-F238E27FC236}">
                <a16:creationId xmlns:a16="http://schemas.microsoft.com/office/drawing/2014/main" id="{363F6F85-6623-F44D-9047-3C6E239B82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6608" y="1311518"/>
            <a:ext cx="1867393" cy="4757352"/>
          </a:xfrm>
          <a:prstGeom prst="rect">
            <a:avLst/>
          </a:prstGeom>
        </p:spPr>
      </p:pic>
      <p:sp>
        <p:nvSpPr>
          <p:cNvPr id="15" name="Freeform 14">
            <a:extLst>
              <a:ext uri="{FF2B5EF4-FFF2-40B4-BE49-F238E27FC236}">
                <a16:creationId xmlns:a16="http://schemas.microsoft.com/office/drawing/2014/main" id="{E7B86FB1-017C-784F-B90D-56C66B3B06AE}"/>
              </a:ext>
            </a:extLst>
          </p:cNvPr>
          <p:cNvSpPr/>
          <p:nvPr/>
        </p:nvSpPr>
        <p:spPr>
          <a:xfrm>
            <a:off x="2270970" y="2060051"/>
            <a:ext cx="2077452" cy="2109537"/>
          </a:xfrm>
          <a:custGeom>
            <a:avLst/>
            <a:gdLst>
              <a:gd name="connsiteX0" fmla="*/ 2101515 w 2101515"/>
              <a:gd name="connsiteY0" fmla="*/ 0 h 2534653"/>
              <a:gd name="connsiteX1" fmla="*/ 0 w 2101515"/>
              <a:gd name="connsiteY1" fmla="*/ 1925053 h 2534653"/>
              <a:gd name="connsiteX2" fmla="*/ 2077452 w 2101515"/>
              <a:gd name="connsiteY2" fmla="*/ 2534653 h 2534653"/>
              <a:gd name="connsiteX3" fmla="*/ 2101515 w 2101515"/>
              <a:gd name="connsiteY3" fmla="*/ 0 h 2534653"/>
              <a:gd name="connsiteX0" fmla="*/ 1395663 w 2077452"/>
              <a:gd name="connsiteY0" fmla="*/ 0 h 2133600"/>
              <a:gd name="connsiteX1" fmla="*/ 0 w 2077452"/>
              <a:gd name="connsiteY1" fmla="*/ 1524000 h 2133600"/>
              <a:gd name="connsiteX2" fmla="*/ 2077452 w 2077452"/>
              <a:gd name="connsiteY2" fmla="*/ 2133600 h 2133600"/>
              <a:gd name="connsiteX3" fmla="*/ 1395663 w 2077452"/>
              <a:gd name="connsiteY3" fmla="*/ 0 h 2133600"/>
              <a:gd name="connsiteX0" fmla="*/ 1355558 w 2077452"/>
              <a:gd name="connsiteY0" fmla="*/ 0 h 2109537"/>
              <a:gd name="connsiteX1" fmla="*/ 0 w 2077452"/>
              <a:gd name="connsiteY1" fmla="*/ 1499937 h 2109537"/>
              <a:gd name="connsiteX2" fmla="*/ 2077452 w 2077452"/>
              <a:gd name="connsiteY2" fmla="*/ 2109537 h 2109537"/>
              <a:gd name="connsiteX3" fmla="*/ 1355558 w 2077452"/>
              <a:gd name="connsiteY3" fmla="*/ 0 h 2109537"/>
            </a:gdLst>
            <a:ahLst/>
            <a:cxnLst>
              <a:cxn ang="0">
                <a:pos x="connsiteX0" y="connsiteY0"/>
              </a:cxn>
              <a:cxn ang="0">
                <a:pos x="connsiteX1" y="connsiteY1"/>
              </a:cxn>
              <a:cxn ang="0">
                <a:pos x="connsiteX2" y="connsiteY2"/>
              </a:cxn>
              <a:cxn ang="0">
                <a:pos x="connsiteX3" y="connsiteY3"/>
              </a:cxn>
            </a:cxnLst>
            <a:rect l="l" t="t" r="r" b="b"/>
            <a:pathLst>
              <a:path w="2077452" h="2109537">
                <a:moveTo>
                  <a:pt x="1355558" y="0"/>
                </a:moveTo>
                <a:lnTo>
                  <a:pt x="0" y="1499937"/>
                </a:lnTo>
                <a:lnTo>
                  <a:pt x="2077452" y="2109537"/>
                </a:lnTo>
                <a:lnTo>
                  <a:pt x="1355558" y="0"/>
                </a:lnTo>
                <a:close/>
              </a:path>
            </a:pathLst>
          </a:custGeom>
          <a:solidFill>
            <a:srgbClr val="00ABCF">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group of berries&#10;&#10;Description automatically generated with low confidence">
            <a:extLst>
              <a:ext uri="{FF2B5EF4-FFF2-40B4-BE49-F238E27FC236}">
                <a16:creationId xmlns:a16="http://schemas.microsoft.com/office/drawing/2014/main" id="{CC659018-7922-664B-B50B-AF301B1093E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96059" y="1865516"/>
            <a:ext cx="2498608" cy="2498608"/>
          </a:xfrm>
          <a:prstGeom prst="ellipse">
            <a:avLst/>
          </a:prstGeom>
          <a:ln w="38100">
            <a:solidFill>
              <a:srgbClr val="00ABCF"/>
            </a:solidFill>
          </a:ln>
        </p:spPr>
      </p:pic>
    </p:spTree>
    <p:extLst>
      <p:ext uri="{BB962C8B-B14F-4D97-AF65-F5344CB8AC3E}">
        <p14:creationId xmlns:p14="http://schemas.microsoft.com/office/powerpoint/2010/main" val="2545460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large oil rig in the ocean&#10;&#10;Description automatically generated with low confidence">
            <a:extLst>
              <a:ext uri="{FF2B5EF4-FFF2-40B4-BE49-F238E27FC236}">
                <a16:creationId xmlns:a16="http://schemas.microsoft.com/office/drawing/2014/main" id="{27923B09-84CA-F942-82EA-FF70412E105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17423" y="2523553"/>
            <a:ext cx="3368688" cy="2967747"/>
          </a:xfrm>
          <a:prstGeom prst="rect">
            <a:avLst/>
          </a:prstGeom>
        </p:spPr>
      </p:pic>
      <p:sp>
        <p:nvSpPr>
          <p:cNvPr id="3" name="Content Placeholder 2">
            <a:extLst>
              <a:ext uri="{FF2B5EF4-FFF2-40B4-BE49-F238E27FC236}">
                <a16:creationId xmlns:a16="http://schemas.microsoft.com/office/drawing/2014/main" id="{D048B4CA-E745-5549-A424-962257FD1249}"/>
              </a:ext>
            </a:extLst>
          </p:cNvPr>
          <p:cNvSpPr txBox="1">
            <a:spLocks/>
          </p:cNvSpPr>
          <p:nvPr/>
        </p:nvSpPr>
        <p:spPr>
          <a:xfrm>
            <a:off x="970452" y="1792308"/>
            <a:ext cx="9844405" cy="5539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1800" dirty="0">
                <a:solidFill>
                  <a:srgbClr val="63666A"/>
                </a:solidFill>
                <a:latin typeface="Arial" panose="020B0604020202020204" pitchFamily="34" charset="0"/>
                <a:cs typeface="Arial" panose="020B0604020202020204" pitchFamily="34" charset="0"/>
              </a:rPr>
              <a:t>Plastic can either be derived from ‘</a:t>
            </a:r>
            <a:r>
              <a:rPr lang="en-US" sz="1800" b="1" dirty="0">
                <a:solidFill>
                  <a:srgbClr val="63666A"/>
                </a:solidFill>
                <a:latin typeface="Arial" panose="020B0604020202020204" pitchFamily="34" charset="0"/>
                <a:cs typeface="Arial" panose="020B0604020202020204" pitchFamily="34" charset="0"/>
              </a:rPr>
              <a:t>non-renewable</a:t>
            </a:r>
            <a:r>
              <a:rPr lang="en-US" sz="1800" dirty="0">
                <a:solidFill>
                  <a:srgbClr val="63666A"/>
                </a:solidFill>
                <a:latin typeface="Arial" panose="020B0604020202020204" pitchFamily="34" charset="0"/>
                <a:cs typeface="Arial" panose="020B0604020202020204" pitchFamily="34" charset="0"/>
              </a:rPr>
              <a:t>’ or ‘</a:t>
            </a:r>
            <a:r>
              <a:rPr lang="en-US" sz="1800" b="1" dirty="0">
                <a:solidFill>
                  <a:srgbClr val="63666A"/>
                </a:solidFill>
                <a:latin typeface="Arial" panose="020B0604020202020204" pitchFamily="34" charset="0"/>
                <a:cs typeface="Arial" panose="020B0604020202020204" pitchFamily="34" charset="0"/>
              </a:rPr>
              <a:t>renewable</a:t>
            </a:r>
            <a:r>
              <a:rPr lang="en-US" sz="1800" dirty="0">
                <a:solidFill>
                  <a:srgbClr val="63666A"/>
                </a:solidFill>
                <a:latin typeface="Arial" panose="020B0604020202020204" pitchFamily="34" charset="0"/>
                <a:cs typeface="Arial" panose="020B0604020202020204" pitchFamily="34" charset="0"/>
              </a:rPr>
              <a:t>’ sources.</a:t>
            </a:r>
            <a:endParaRPr lang="en-GB" sz="1800" dirty="0">
              <a:solidFill>
                <a:srgbClr val="63666A"/>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3C9B13C-2607-4FB0-93FC-E4DD5AD29573}"/>
              </a:ext>
            </a:extLst>
          </p:cNvPr>
          <p:cNvSpPr txBox="1"/>
          <p:nvPr/>
        </p:nvSpPr>
        <p:spPr>
          <a:xfrm>
            <a:off x="0" y="883463"/>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Non-renewable v renewable</a:t>
            </a:r>
          </a:p>
        </p:txBody>
      </p:sp>
      <p:sp>
        <p:nvSpPr>
          <p:cNvPr id="10" name="Content Placeholder 2">
            <a:extLst>
              <a:ext uri="{FF2B5EF4-FFF2-40B4-BE49-F238E27FC236}">
                <a16:creationId xmlns:a16="http://schemas.microsoft.com/office/drawing/2014/main" id="{5120FA71-CB32-754E-8C90-AEF2272626D2}"/>
              </a:ext>
            </a:extLst>
          </p:cNvPr>
          <p:cNvSpPr txBox="1">
            <a:spLocks/>
          </p:cNvSpPr>
          <p:nvPr/>
        </p:nvSpPr>
        <p:spPr>
          <a:xfrm>
            <a:off x="8590313" y="2514793"/>
            <a:ext cx="2831374" cy="29765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996017"/>
              </a:buClr>
            </a:pPr>
            <a:r>
              <a:rPr lang="en-US" sz="1800" dirty="0">
                <a:solidFill>
                  <a:srgbClr val="63666A"/>
                </a:solidFill>
                <a:latin typeface="Arial" panose="020B0604020202020204" pitchFamily="34" charset="0"/>
                <a:cs typeface="Arial" panose="020B0604020202020204" pitchFamily="34" charset="0"/>
              </a:rPr>
              <a:t>Synthetic plastics</a:t>
            </a:r>
            <a:br>
              <a:rPr lang="en-US" sz="1800" dirty="0">
                <a:solidFill>
                  <a:srgbClr val="63666A"/>
                </a:solidFill>
                <a:latin typeface="Arial" panose="020B0604020202020204" pitchFamily="34" charset="0"/>
                <a:cs typeface="Arial" panose="020B0604020202020204" pitchFamily="34" charset="0"/>
              </a:rPr>
            </a:br>
            <a:r>
              <a:rPr lang="en-US" sz="1800" dirty="0">
                <a:solidFill>
                  <a:srgbClr val="63666A"/>
                </a:solidFill>
                <a:latin typeface="Arial" panose="020B0604020202020204" pitchFamily="34" charset="0"/>
                <a:cs typeface="Arial" panose="020B0604020202020204" pitchFamily="34" charset="0"/>
              </a:rPr>
              <a:t>are derived from</a:t>
            </a:r>
            <a:br>
              <a:rPr lang="en-US" sz="1800" dirty="0">
                <a:solidFill>
                  <a:srgbClr val="63666A"/>
                </a:solidFill>
                <a:latin typeface="Arial" panose="020B0604020202020204" pitchFamily="34" charset="0"/>
                <a:cs typeface="Arial" panose="020B0604020202020204" pitchFamily="34" charset="0"/>
              </a:rPr>
            </a:br>
            <a:r>
              <a:rPr lang="en-GB" sz="1800" b="1" dirty="0">
                <a:solidFill>
                  <a:srgbClr val="63666A"/>
                </a:solidFill>
                <a:latin typeface="Arial" panose="020B0604020202020204" pitchFamily="34" charset="0"/>
                <a:cs typeface="Arial" panose="020B0604020202020204" pitchFamily="34" charset="0"/>
              </a:rPr>
              <a:t>non-renewable</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sources like crude</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oil and coal. </a:t>
            </a:r>
          </a:p>
          <a:p>
            <a:pPr>
              <a:lnSpc>
                <a:spcPct val="100000"/>
              </a:lnSpc>
              <a:spcBef>
                <a:spcPts val="1500"/>
              </a:spcBef>
              <a:buClr>
                <a:srgbClr val="996017"/>
              </a:buClr>
            </a:pPr>
            <a:r>
              <a:rPr lang="en-GB" sz="1800" dirty="0">
                <a:solidFill>
                  <a:srgbClr val="63666A"/>
                </a:solidFill>
                <a:latin typeface="Arial" panose="020B0604020202020204" pitchFamily="34" charset="0"/>
                <a:cs typeface="Arial" panose="020B0604020202020204" pitchFamily="34" charset="0"/>
              </a:rPr>
              <a:t>Bio-based plastics</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are derived from </a:t>
            </a:r>
            <a:r>
              <a:rPr lang="en-GB" sz="1800" b="1" dirty="0">
                <a:solidFill>
                  <a:srgbClr val="63666A"/>
                </a:solidFill>
                <a:latin typeface="Arial" panose="020B0604020202020204" pitchFamily="34" charset="0"/>
                <a:cs typeface="Arial" panose="020B0604020202020204" pitchFamily="34" charset="0"/>
              </a:rPr>
              <a:t>renewable</a:t>
            </a:r>
            <a:r>
              <a:rPr lang="en-GB" sz="1800" dirty="0">
                <a:solidFill>
                  <a:srgbClr val="63666A"/>
                </a:solidFill>
                <a:latin typeface="Arial" panose="020B0604020202020204" pitchFamily="34" charset="0"/>
                <a:cs typeface="Arial" panose="020B0604020202020204" pitchFamily="34" charset="0"/>
              </a:rPr>
              <a:t> sources</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like starch and vegetable oil.</a:t>
            </a:r>
          </a:p>
        </p:txBody>
      </p:sp>
      <p:pic>
        <p:nvPicPr>
          <p:cNvPr id="4" name="Picture 3" descr="A field of yellow flowers&#10;&#10;Description automatically generated with medium confidence">
            <a:extLst>
              <a:ext uri="{FF2B5EF4-FFF2-40B4-BE49-F238E27FC236}">
                <a16:creationId xmlns:a16="http://schemas.microsoft.com/office/drawing/2014/main" id="{36831088-EB2D-3E4E-84EF-D99D2A6EA0F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70617" y="2503554"/>
            <a:ext cx="3368687" cy="2976507"/>
          </a:xfrm>
          <a:prstGeom prst="rect">
            <a:avLst/>
          </a:prstGeom>
        </p:spPr>
      </p:pic>
    </p:spTree>
    <p:extLst>
      <p:ext uri="{BB962C8B-B14F-4D97-AF65-F5344CB8AC3E}">
        <p14:creationId xmlns:p14="http://schemas.microsoft.com/office/powerpoint/2010/main" val="22572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05681D8-029C-2B4B-859C-0CDDA759C99B}"/>
              </a:ext>
            </a:extLst>
          </p:cNvPr>
          <p:cNvSpPr txBox="1"/>
          <p:nvPr/>
        </p:nvSpPr>
        <p:spPr>
          <a:xfrm>
            <a:off x="0" y="692155"/>
            <a:ext cx="12192000" cy="954107"/>
          </a:xfrm>
          <a:prstGeom prst="rect">
            <a:avLst/>
          </a:prstGeom>
          <a:noFill/>
        </p:spPr>
        <p:txBody>
          <a:bodyPr wrap="square" rtlCol="0">
            <a:spAutoFit/>
          </a:bodyPr>
          <a:lstStyle/>
          <a:p>
            <a:pPr algn="ctr">
              <a:spcBef>
                <a:spcPts val="1000"/>
              </a:spcBef>
            </a:pPr>
            <a:r>
              <a:rPr lang="en-US" sz="2800" b="1" dirty="0">
                <a:solidFill>
                  <a:srgbClr val="996017"/>
                </a:solidFill>
                <a:latin typeface="Arial" panose="020B0604020202020204" pitchFamily="34" charset="0"/>
                <a:cs typeface="Arial" panose="020B0604020202020204" pitchFamily="34" charset="0"/>
              </a:rPr>
              <a:t>7 resin identification codes (RIC)</a:t>
            </a:r>
            <a:br>
              <a:rPr lang="en-US" sz="2800" b="1" dirty="0">
                <a:solidFill>
                  <a:srgbClr val="996017"/>
                </a:solidFill>
                <a:latin typeface="Arial" panose="020B0604020202020204" pitchFamily="34" charset="0"/>
                <a:cs typeface="Arial" panose="020B0604020202020204" pitchFamily="34" charset="0"/>
              </a:rPr>
            </a:br>
            <a:r>
              <a:rPr lang="en-US" sz="2800" b="1" dirty="0">
                <a:solidFill>
                  <a:srgbClr val="996017"/>
                </a:solidFill>
                <a:latin typeface="Arial" panose="020B0604020202020204" pitchFamily="34" charset="0"/>
                <a:cs typeface="Arial" panose="020B0604020202020204" pitchFamily="34" charset="0"/>
              </a:rPr>
              <a:t>of crude oil plastic</a:t>
            </a:r>
          </a:p>
        </p:txBody>
      </p:sp>
      <p:grpSp>
        <p:nvGrpSpPr>
          <p:cNvPr id="2" name="Group 1">
            <a:extLst>
              <a:ext uri="{FF2B5EF4-FFF2-40B4-BE49-F238E27FC236}">
                <a16:creationId xmlns:a16="http://schemas.microsoft.com/office/drawing/2014/main" id="{8A71262C-7B3A-3C4B-91AB-7FB398414C23}"/>
              </a:ext>
            </a:extLst>
          </p:cNvPr>
          <p:cNvGrpSpPr/>
          <p:nvPr/>
        </p:nvGrpSpPr>
        <p:grpSpPr>
          <a:xfrm>
            <a:off x="1169407" y="1825427"/>
            <a:ext cx="1195057" cy="4123710"/>
            <a:chOff x="1169407" y="1825427"/>
            <a:chExt cx="1195057" cy="4123710"/>
          </a:xfrm>
        </p:grpSpPr>
        <p:sp>
          <p:nvSpPr>
            <p:cNvPr id="76" name="Rectangle 75">
              <a:extLst>
                <a:ext uri="{FF2B5EF4-FFF2-40B4-BE49-F238E27FC236}">
                  <a16:creationId xmlns:a16="http://schemas.microsoft.com/office/drawing/2014/main" id="{37927799-F568-644F-BC90-B74DCC167EB6}"/>
                </a:ext>
              </a:extLst>
            </p:cNvPr>
            <p:cNvSpPr/>
            <p:nvPr/>
          </p:nvSpPr>
          <p:spPr>
            <a:xfrm>
              <a:off x="1169408" y="3877975"/>
              <a:ext cx="1195056" cy="2071162"/>
            </a:xfrm>
            <a:prstGeom prst="rect">
              <a:avLst/>
            </a:pr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817187FA-FCF9-0643-AEBC-6CDAEC8E5A57}"/>
                </a:ext>
              </a:extLst>
            </p:cNvPr>
            <p:cNvSpPr/>
            <p:nvPr/>
          </p:nvSpPr>
          <p:spPr>
            <a:xfrm>
              <a:off x="1169408" y="1825427"/>
              <a:ext cx="1195056" cy="148220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4F86915-1EBB-AC43-9886-E965C14D4140}"/>
                </a:ext>
              </a:extLst>
            </p:cNvPr>
            <p:cNvSpPr/>
            <p:nvPr/>
          </p:nvSpPr>
          <p:spPr>
            <a:xfrm>
              <a:off x="1169408" y="2395805"/>
              <a:ext cx="1195056" cy="1482209"/>
            </a:xfrm>
            <a:prstGeom prst="rect">
              <a:avLst/>
            </a:prstGeom>
            <a:solidFill>
              <a:srgbClr val="FF0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8" name="Picture 47">
              <a:extLst>
                <a:ext uri="{FF2B5EF4-FFF2-40B4-BE49-F238E27FC236}">
                  <a16:creationId xmlns:a16="http://schemas.microsoft.com/office/drawing/2014/main" id="{8BF8A176-81AF-C04A-BD9D-AB6F2622AE6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364269" y="2326863"/>
              <a:ext cx="873781" cy="987491"/>
            </a:xfrm>
            <a:prstGeom prst="rect">
              <a:avLst/>
            </a:prstGeom>
          </p:spPr>
        </p:pic>
        <p:sp>
          <p:nvSpPr>
            <p:cNvPr id="56" name="TextBox 55">
              <a:extLst>
                <a:ext uri="{FF2B5EF4-FFF2-40B4-BE49-F238E27FC236}">
                  <a16:creationId xmlns:a16="http://schemas.microsoft.com/office/drawing/2014/main" id="{82F7FE38-0497-794E-860F-75F36578CBA1}"/>
                </a:ext>
              </a:extLst>
            </p:cNvPr>
            <p:cNvSpPr txBox="1"/>
            <p:nvPr/>
          </p:nvSpPr>
          <p:spPr>
            <a:xfrm>
              <a:off x="1169407" y="1842971"/>
              <a:ext cx="1195057" cy="477054"/>
            </a:xfrm>
            <a:prstGeom prst="rect">
              <a:avLst/>
            </a:prstGeom>
            <a:noFill/>
          </p:spPr>
          <p:txBody>
            <a:bodyPr wrap="square" rtlCol="0">
              <a:spAutoFit/>
            </a:bodyPr>
            <a:lstStyle/>
            <a:p>
              <a:pPr algn="ctr">
                <a:spcBef>
                  <a:spcPts val="1000"/>
                </a:spcBef>
              </a:pPr>
              <a:r>
                <a:rPr lang="en-US" sz="2500" b="1" dirty="0">
                  <a:solidFill>
                    <a:schemeClr val="bg1"/>
                  </a:solidFill>
                  <a:latin typeface="Arial" panose="020B0604020202020204" pitchFamily="34" charset="0"/>
                  <a:cs typeface="Arial" panose="020B0604020202020204" pitchFamily="34" charset="0"/>
                </a:rPr>
                <a:t>PET</a:t>
              </a:r>
            </a:p>
          </p:txBody>
        </p:sp>
        <p:sp>
          <p:nvSpPr>
            <p:cNvPr id="63" name="TextBox 62">
              <a:extLst>
                <a:ext uri="{FF2B5EF4-FFF2-40B4-BE49-F238E27FC236}">
                  <a16:creationId xmlns:a16="http://schemas.microsoft.com/office/drawing/2014/main" id="{5497B90C-4E9A-AF4A-B111-B6DA76D304BF}"/>
                </a:ext>
              </a:extLst>
            </p:cNvPr>
            <p:cNvSpPr txBox="1"/>
            <p:nvPr/>
          </p:nvSpPr>
          <p:spPr>
            <a:xfrm>
              <a:off x="1169407" y="3351165"/>
              <a:ext cx="1195057" cy="461665"/>
            </a:xfrm>
            <a:prstGeom prst="rect">
              <a:avLst/>
            </a:prstGeom>
            <a:noFill/>
          </p:spPr>
          <p:txBody>
            <a:bodyPr wrap="square" rtlCol="0">
              <a:spAutoFit/>
            </a:bodyPr>
            <a:lstStyle/>
            <a:p>
              <a:pPr algn="ctr">
                <a:spcBef>
                  <a:spcPts val="1000"/>
                </a:spcBef>
              </a:pPr>
              <a:r>
                <a:rPr lang="en-US" sz="1200" b="1" dirty="0">
                  <a:solidFill>
                    <a:schemeClr val="bg1"/>
                  </a:solidFill>
                  <a:latin typeface="Arial" panose="020B0604020202020204" pitchFamily="34" charset="0"/>
                  <a:cs typeface="Arial" panose="020B0604020202020204" pitchFamily="34" charset="0"/>
                </a:rPr>
                <a:t>Polyethylene</a:t>
              </a:r>
              <a:br>
                <a:rPr lang="en-US" sz="1200" b="1" dirty="0">
                  <a:solidFill>
                    <a:schemeClr val="bg1"/>
                  </a:solidFill>
                  <a:latin typeface="Arial" panose="020B0604020202020204" pitchFamily="34" charset="0"/>
                  <a:cs typeface="Arial" panose="020B0604020202020204" pitchFamily="34" charset="0"/>
                </a:rPr>
              </a:br>
              <a:r>
                <a:rPr lang="en-US" sz="1200" b="1" dirty="0">
                  <a:solidFill>
                    <a:schemeClr val="bg1"/>
                  </a:solidFill>
                  <a:latin typeface="Arial" panose="020B0604020202020204" pitchFamily="34" charset="0"/>
                  <a:cs typeface="Arial" panose="020B0604020202020204" pitchFamily="34" charset="0"/>
                </a:rPr>
                <a:t>terephthalate</a:t>
              </a:r>
            </a:p>
          </p:txBody>
        </p:sp>
        <p:sp>
          <p:nvSpPr>
            <p:cNvPr id="73" name="TextBox 72">
              <a:extLst>
                <a:ext uri="{FF2B5EF4-FFF2-40B4-BE49-F238E27FC236}">
                  <a16:creationId xmlns:a16="http://schemas.microsoft.com/office/drawing/2014/main" id="{8D233CA2-6F06-E849-9293-14513998AD51}"/>
                </a:ext>
              </a:extLst>
            </p:cNvPr>
            <p:cNvSpPr txBox="1"/>
            <p:nvPr/>
          </p:nvSpPr>
          <p:spPr>
            <a:xfrm>
              <a:off x="1169407" y="3924993"/>
              <a:ext cx="1195057" cy="369332"/>
            </a:xfrm>
            <a:prstGeom prst="rect">
              <a:avLst/>
            </a:prstGeom>
            <a:noFill/>
          </p:spPr>
          <p:txBody>
            <a:bodyPr wrap="square" rtlCol="0">
              <a:spAutoFit/>
            </a:bodyPr>
            <a:lstStyle/>
            <a:p>
              <a:pPr algn="ctr">
                <a:spcBef>
                  <a:spcPts val="1000"/>
                </a:spcBef>
              </a:pPr>
              <a:r>
                <a:rPr lang="en-US" sz="900" dirty="0">
                  <a:solidFill>
                    <a:srgbClr val="63666A"/>
                  </a:solidFill>
                  <a:latin typeface="Arial Narrow" panose="020B0604020202020204" pitchFamily="34" charset="0"/>
                  <a:cs typeface="Arial Narrow" panose="020B0604020202020204" pitchFamily="34" charset="0"/>
                </a:rPr>
                <a:t>Commonly used in soft drink and water bottles</a:t>
              </a:r>
            </a:p>
          </p:txBody>
        </p:sp>
        <p:pic>
          <p:nvPicPr>
            <p:cNvPr id="3" name="Picture 2" descr="A picture containing bottle&#10;&#10;Description automatically generated">
              <a:extLst>
                <a:ext uri="{FF2B5EF4-FFF2-40B4-BE49-F238E27FC236}">
                  <a16:creationId xmlns:a16="http://schemas.microsoft.com/office/drawing/2014/main" id="{A719C533-7FA5-BA42-BEE6-FB2EBA947C1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08124" y="4500329"/>
              <a:ext cx="402947" cy="1369507"/>
            </a:xfrm>
            <a:prstGeom prst="rect">
              <a:avLst/>
            </a:prstGeom>
          </p:spPr>
        </p:pic>
        <p:pic>
          <p:nvPicPr>
            <p:cNvPr id="10" name="Picture 9" descr="Icon&#10;&#10;Description automatically generated">
              <a:extLst>
                <a:ext uri="{FF2B5EF4-FFF2-40B4-BE49-F238E27FC236}">
                  <a16:creationId xmlns:a16="http://schemas.microsoft.com/office/drawing/2014/main" id="{0CA4D4CC-6E67-8E48-979E-86E5942FD4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53063" y="4742190"/>
              <a:ext cx="369409" cy="1110965"/>
            </a:xfrm>
            <a:prstGeom prst="rect">
              <a:avLst/>
            </a:prstGeom>
          </p:spPr>
        </p:pic>
      </p:grpSp>
      <p:grpSp>
        <p:nvGrpSpPr>
          <p:cNvPr id="9" name="Group 8">
            <a:extLst>
              <a:ext uri="{FF2B5EF4-FFF2-40B4-BE49-F238E27FC236}">
                <a16:creationId xmlns:a16="http://schemas.microsoft.com/office/drawing/2014/main" id="{1A31E8DD-3A84-9944-82C4-4F2FED53727C}"/>
              </a:ext>
            </a:extLst>
          </p:cNvPr>
          <p:cNvGrpSpPr/>
          <p:nvPr/>
        </p:nvGrpSpPr>
        <p:grpSpPr>
          <a:xfrm>
            <a:off x="2602281" y="1825427"/>
            <a:ext cx="1209243" cy="4123710"/>
            <a:chOff x="2602281" y="1825427"/>
            <a:chExt cx="1209243" cy="4123710"/>
          </a:xfrm>
        </p:grpSpPr>
        <p:sp>
          <p:nvSpPr>
            <p:cNvPr id="77" name="Rectangle 76">
              <a:extLst>
                <a:ext uri="{FF2B5EF4-FFF2-40B4-BE49-F238E27FC236}">
                  <a16:creationId xmlns:a16="http://schemas.microsoft.com/office/drawing/2014/main" id="{7EACABC1-9B2E-C445-B5E5-74613641440F}"/>
                </a:ext>
              </a:extLst>
            </p:cNvPr>
            <p:cNvSpPr/>
            <p:nvPr/>
          </p:nvSpPr>
          <p:spPr>
            <a:xfrm>
              <a:off x="2616468" y="3877975"/>
              <a:ext cx="1195056" cy="2071162"/>
            </a:xfrm>
            <a:prstGeom prst="rect">
              <a:avLst/>
            </a:prstGeom>
            <a:solidFill>
              <a:srgbClr val="EC7206">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a:extLst>
                <a:ext uri="{FF2B5EF4-FFF2-40B4-BE49-F238E27FC236}">
                  <a16:creationId xmlns:a16="http://schemas.microsoft.com/office/drawing/2014/main" id="{E3CE84ED-36DC-7340-B5A1-5F25710AADC0}"/>
                </a:ext>
              </a:extLst>
            </p:cNvPr>
            <p:cNvGrpSpPr/>
            <p:nvPr/>
          </p:nvGrpSpPr>
          <p:grpSpPr>
            <a:xfrm>
              <a:off x="2616202" y="1825427"/>
              <a:ext cx="1195056" cy="2052587"/>
              <a:chOff x="1738266" y="1702052"/>
              <a:chExt cx="995881" cy="1379112"/>
            </a:xfrm>
          </p:grpSpPr>
          <p:sp>
            <p:nvSpPr>
              <p:cNvPr id="28" name="Rectangle 27">
                <a:extLst>
                  <a:ext uri="{FF2B5EF4-FFF2-40B4-BE49-F238E27FC236}">
                    <a16:creationId xmlns:a16="http://schemas.microsoft.com/office/drawing/2014/main" id="{3BF684EE-19C0-9840-ABAA-D5EF29644820}"/>
                  </a:ext>
                </a:extLst>
              </p:cNvPr>
              <p:cNvSpPr/>
              <p:nvPr/>
            </p:nvSpPr>
            <p:spPr>
              <a:xfrm>
                <a:off x="1738266" y="1702052"/>
                <a:ext cx="995881" cy="99588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231142D-6E0B-B54A-A803-FC4DA5BE8C1B}"/>
                  </a:ext>
                </a:extLst>
              </p:cNvPr>
              <p:cNvSpPr/>
              <p:nvPr/>
            </p:nvSpPr>
            <p:spPr>
              <a:xfrm>
                <a:off x="1738266" y="2085283"/>
                <a:ext cx="995881" cy="995881"/>
              </a:xfrm>
              <a:prstGeom prst="rect">
                <a:avLst/>
              </a:prstGeom>
              <a:solidFill>
                <a:srgbClr val="EC720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9" name="Picture 48">
              <a:extLst>
                <a:ext uri="{FF2B5EF4-FFF2-40B4-BE49-F238E27FC236}">
                  <a16:creationId xmlns:a16="http://schemas.microsoft.com/office/drawing/2014/main" id="{A8BDB3AD-B21A-9A4F-BC97-63EAF2262E15}"/>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2788921" y="2326863"/>
              <a:ext cx="891850" cy="987491"/>
            </a:xfrm>
            <a:prstGeom prst="rect">
              <a:avLst/>
            </a:prstGeom>
          </p:spPr>
        </p:pic>
        <p:sp>
          <p:nvSpPr>
            <p:cNvPr id="57" name="TextBox 56">
              <a:extLst>
                <a:ext uri="{FF2B5EF4-FFF2-40B4-BE49-F238E27FC236}">
                  <a16:creationId xmlns:a16="http://schemas.microsoft.com/office/drawing/2014/main" id="{BCC06AD7-AFA6-D649-B4FC-A966C0C19A32}"/>
                </a:ext>
              </a:extLst>
            </p:cNvPr>
            <p:cNvSpPr txBox="1"/>
            <p:nvPr/>
          </p:nvSpPr>
          <p:spPr>
            <a:xfrm>
              <a:off x="2613197" y="1842971"/>
              <a:ext cx="1195057" cy="477054"/>
            </a:xfrm>
            <a:prstGeom prst="rect">
              <a:avLst/>
            </a:prstGeom>
            <a:noFill/>
          </p:spPr>
          <p:txBody>
            <a:bodyPr wrap="square" rtlCol="0">
              <a:spAutoFit/>
            </a:bodyPr>
            <a:lstStyle/>
            <a:p>
              <a:pPr algn="ctr">
                <a:spcBef>
                  <a:spcPts val="1000"/>
                </a:spcBef>
              </a:pPr>
              <a:r>
                <a:rPr lang="en-US" sz="2500" b="1" dirty="0">
                  <a:solidFill>
                    <a:schemeClr val="bg1"/>
                  </a:solidFill>
                  <a:latin typeface="Arial" panose="020B0604020202020204" pitchFamily="34" charset="0"/>
                  <a:cs typeface="Arial" panose="020B0604020202020204" pitchFamily="34" charset="0"/>
                </a:rPr>
                <a:t>PE-HD</a:t>
              </a:r>
            </a:p>
          </p:txBody>
        </p:sp>
        <p:sp>
          <p:nvSpPr>
            <p:cNvPr id="67" name="TextBox 66">
              <a:extLst>
                <a:ext uri="{FF2B5EF4-FFF2-40B4-BE49-F238E27FC236}">
                  <a16:creationId xmlns:a16="http://schemas.microsoft.com/office/drawing/2014/main" id="{7898B240-D3AC-EF4D-AC01-6030F398CDBA}"/>
                </a:ext>
              </a:extLst>
            </p:cNvPr>
            <p:cNvSpPr txBox="1"/>
            <p:nvPr/>
          </p:nvSpPr>
          <p:spPr>
            <a:xfrm>
              <a:off x="2613578" y="3351165"/>
              <a:ext cx="1195057" cy="461665"/>
            </a:xfrm>
            <a:prstGeom prst="rect">
              <a:avLst/>
            </a:prstGeom>
            <a:noFill/>
          </p:spPr>
          <p:txBody>
            <a:bodyPr wrap="square" rtlCol="0">
              <a:spAutoFit/>
            </a:bodyPr>
            <a:lstStyle/>
            <a:p>
              <a:pPr algn="ctr">
                <a:spcBef>
                  <a:spcPts val="1000"/>
                </a:spcBef>
              </a:pPr>
              <a:r>
                <a:rPr lang="en-US" sz="1200" b="1" dirty="0">
                  <a:solidFill>
                    <a:schemeClr val="bg1"/>
                  </a:solidFill>
                  <a:latin typeface="Arial" panose="020B0604020202020204" pitchFamily="34" charset="0"/>
                  <a:cs typeface="Arial" panose="020B0604020202020204" pitchFamily="34" charset="0"/>
                </a:rPr>
                <a:t>Polyethylene</a:t>
              </a:r>
              <a:br>
                <a:rPr lang="en-US" sz="1200" b="1" dirty="0">
                  <a:solidFill>
                    <a:schemeClr val="bg1"/>
                  </a:solidFill>
                  <a:latin typeface="Arial" panose="020B0604020202020204" pitchFamily="34" charset="0"/>
                  <a:cs typeface="Arial" panose="020B0604020202020204" pitchFamily="34" charset="0"/>
                </a:rPr>
              </a:br>
              <a:r>
                <a:rPr lang="en-US" sz="1200" b="1" dirty="0">
                  <a:solidFill>
                    <a:schemeClr val="bg1"/>
                  </a:solidFill>
                  <a:latin typeface="Arial" panose="020B0604020202020204" pitchFamily="34" charset="0"/>
                  <a:cs typeface="Arial" panose="020B0604020202020204" pitchFamily="34" charset="0"/>
                </a:rPr>
                <a:t>(high density)</a:t>
              </a:r>
            </a:p>
          </p:txBody>
        </p:sp>
        <p:sp>
          <p:nvSpPr>
            <p:cNvPr id="74" name="TextBox 73">
              <a:extLst>
                <a:ext uri="{FF2B5EF4-FFF2-40B4-BE49-F238E27FC236}">
                  <a16:creationId xmlns:a16="http://schemas.microsoft.com/office/drawing/2014/main" id="{E3444C3A-59A4-FF46-A24A-92A3203F933B}"/>
                </a:ext>
              </a:extLst>
            </p:cNvPr>
            <p:cNvSpPr txBox="1"/>
            <p:nvPr/>
          </p:nvSpPr>
          <p:spPr>
            <a:xfrm>
              <a:off x="2602281" y="3924993"/>
              <a:ext cx="1195057" cy="923330"/>
            </a:xfrm>
            <a:prstGeom prst="rect">
              <a:avLst/>
            </a:prstGeom>
            <a:noFill/>
          </p:spPr>
          <p:txBody>
            <a:bodyPr wrap="square" rtlCol="0">
              <a:spAutoFit/>
            </a:bodyPr>
            <a:lstStyle/>
            <a:p>
              <a:pPr algn="ctr">
                <a:spcBef>
                  <a:spcPts val="1000"/>
                </a:spcBef>
              </a:pPr>
              <a:r>
                <a:rPr lang="en-US" sz="900" dirty="0">
                  <a:solidFill>
                    <a:srgbClr val="63666A"/>
                  </a:solidFill>
                  <a:latin typeface="Arial Narrow" panose="020B0604020202020204" pitchFamily="34" charset="0"/>
                  <a:cs typeface="Arial Narrow" panose="020B0604020202020204" pitchFamily="34" charset="0"/>
                </a:rPr>
                <a:t>Commonly used in milk and juice bottles, detergent, shampoo/shower soap bottles and grocery bags</a:t>
              </a:r>
            </a:p>
          </p:txBody>
        </p:sp>
        <p:pic>
          <p:nvPicPr>
            <p:cNvPr id="5" name="Picture 4" descr="A picture containing text, sleeve&#10;&#10;Description automatically generated">
              <a:extLst>
                <a:ext uri="{FF2B5EF4-FFF2-40B4-BE49-F238E27FC236}">
                  <a16:creationId xmlns:a16="http://schemas.microsoft.com/office/drawing/2014/main" id="{CDF6697F-F7F1-F548-8AC1-568F2E2B6E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39258">
              <a:off x="3065471" y="4822587"/>
              <a:ext cx="637229" cy="1003636"/>
            </a:xfrm>
            <a:prstGeom prst="rect">
              <a:avLst/>
            </a:prstGeom>
          </p:spPr>
        </p:pic>
        <p:pic>
          <p:nvPicPr>
            <p:cNvPr id="12" name="Picture 11" descr="Background pattern&#10;&#10;Description automatically generated">
              <a:extLst>
                <a:ext uri="{FF2B5EF4-FFF2-40B4-BE49-F238E27FC236}">
                  <a16:creationId xmlns:a16="http://schemas.microsoft.com/office/drawing/2014/main" id="{B6A9F746-472B-4E4B-91E4-43F7DC030F9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2689603" y="4818570"/>
              <a:ext cx="392848" cy="985450"/>
            </a:xfrm>
            <a:prstGeom prst="rect">
              <a:avLst/>
            </a:prstGeom>
          </p:spPr>
        </p:pic>
      </p:grpSp>
      <p:grpSp>
        <p:nvGrpSpPr>
          <p:cNvPr id="14" name="Group 13">
            <a:extLst>
              <a:ext uri="{FF2B5EF4-FFF2-40B4-BE49-F238E27FC236}">
                <a16:creationId xmlns:a16="http://schemas.microsoft.com/office/drawing/2014/main" id="{264CF9C1-7FDC-9849-A69A-06BC740E363D}"/>
              </a:ext>
            </a:extLst>
          </p:cNvPr>
          <p:cNvGrpSpPr/>
          <p:nvPr/>
        </p:nvGrpSpPr>
        <p:grpSpPr>
          <a:xfrm>
            <a:off x="5497881" y="1825427"/>
            <a:ext cx="1212202" cy="4123710"/>
            <a:chOff x="5497881" y="1825427"/>
            <a:chExt cx="1212202" cy="4123710"/>
          </a:xfrm>
        </p:grpSpPr>
        <p:sp>
          <p:nvSpPr>
            <p:cNvPr id="79" name="Rectangle 78">
              <a:extLst>
                <a:ext uri="{FF2B5EF4-FFF2-40B4-BE49-F238E27FC236}">
                  <a16:creationId xmlns:a16="http://schemas.microsoft.com/office/drawing/2014/main" id="{AB0FD5C0-40C5-EC46-8AAD-5D652DE90A02}"/>
                </a:ext>
              </a:extLst>
            </p:cNvPr>
            <p:cNvSpPr/>
            <p:nvPr/>
          </p:nvSpPr>
          <p:spPr>
            <a:xfrm>
              <a:off x="5515027" y="3877975"/>
              <a:ext cx="1195056" cy="2071162"/>
            </a:xfrm>
            <a:prstGeom prst="rect">
              <a:avLst/>
            </a:prstGeom>
            <a:solidFill>
              <a:srgbClr val="00B05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6" name="Group 35">
              <a:extLst>
                <a:ext uri="{FF2B5EF4-FFF2-40B4-BE49-F238E27FC236}">
                  <a16:creationId xmlns:a16="http://schemas.microsoft.com/office/drawing/2014/main" id="{60755E6F-ECF5-4A45-B0D7-A60A4600D8C1}"/>
                </a:ext>
              </a:extLst>
            </p:cNvPr>
            <p:cNvGrpSpPr/>
            <p:nvPr/>
          </p:nvGrpSpPr>
          <p:grpSpPr>
            <a:xfrm>
              <a:off x="5509790" y="1825427"/>
              <a:ext cx="1195056" cy="2052587"/>
              <a:chOff x="1738266" y="1702052"/>
              <a:chExt cx="995881" cy="1379112"/>
            </a:xfrm>
          </p:grpSpPr>
          <p:sp>
            <p:nvSpPr>
              <p:cNvPr id="37" name="Rectangle 36">
                <a:extLst>
                  <a:ext uri="{FF2B5EF4-FFF2-40B4-BE49-F238E27FC236}">
                    <a16:creationId xmlns:a16="http://schemas.microsoft.com/office/drawing/2014/main" id="{04640D66-4847-3745-B4DF-90EEA4866C45}"/>
                  </a:ext>
                </a:extLst>
              </p:cNvPr>
              <p:cNvSpPr/>
              <p:nvPr/>
            </p:nvSpPr>
            <p:spPr>
              <a:xfrm>
                <a:off x="1738266" y="1702052"/>
                <a:ext cx="995881" cy="99588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5A2BC05E-2307-454B-AC2B-4C36B747E760}"/>
                  </a:ext>
                </a:extLst>
              </p:cNvPr>
              <p:cNvSpPr/>
              <p:nvPr/>
            </p:nvSpPr>
            <p:spPr>
              <a:xfrm>
                <a:off x="1738266" y="2085283"/>
                <a:ext cx="995881" cy="995881"/>
              </a:xfrm>
              <a:prstGeom prst="rect">
                <a:avLst/>
              </a:prstGeom>
              <a:solidFill>
                <a:srgbClr val="00B05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1" name="Picture 50">
              <a:extLst>
                <a:ext uri="{FF2B5EF4-FFF2-40B4-BE49-F238E27FC236}">
                  <a16:creationId xmlns:a16="http://schemas.microsoft.com/office/drawing/2014/main" id="{40338EE4-0756-EA4E-83D7-8D13DCE68818}"/>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5682269" y="2326863"/>
              <a:ext cx="901411" cy="987491"/>
            </a:xfrm>
            <a:prstGeom prst="rect">
              <a:avLst/>
            </a:prstGeom>
          </p:spPr>
        </p:pic>
        <p:sp>
          <p:nvSpPr>
            <p:cNvPr id="59" name="TextBox 58">
              <a:extLst>
                <a:ext uri="{FF2B5EF4-FFF2-40B4-BE49-F238E27FC236}">
                  <a16:creationId xmlns:a16="http://schemas.microsoft.com/office/drawing/2014/main" id="{91FEBAB6-8022-5C4A-8425-1FB477CF888A}"/>
                </a:ext>
              </a:extLst>
            </p:cNvPr>
            <p:cNvSpPr txBox="1"/>
            <p:nvPr/>
          </p:nvSpPr>
          <p:spPr>
            <a:xfrm>
              <a:off x="5500776" y="1842971"/>
              <a:ext cx="1195057" cy="477054"/>
            </a:xfrm>
            <a:prstGeom prst="rect">
              <a:avLst/>
            </a:prstGeom>
            <a:noFill/>
          </p:spPr>
          <p:txBody>
            <a:bodyPr wrap="square" rtlCol="0">
              <a:spAutoFit/>
            </a:bodyPr>
            <a:lstStyle/>
            <a:p>
              <a:pPr algn="ctr">
                <a:spcBef>
                  <a:spcPts val="1000"/>
                </a:spcBef>
              </a:pPr>
              <a:r>
                <a:rPr lang="en-US" sz="2500" b="1" dirty="0">
                  <a:solidFill>
                    <a:schemeClr val="bg1"/>
                  </a:solidFill>
                  <a:latin typeface="Arial" panose="020B0604020202020204" pitchFamily="34" charset="0"/>
                  <a:cs typeface="Arial" panose="020B0604020202020204" pitchFamily="34" charset="0"/>
                </a:rPr>
                <a:t>PE-LD</a:t>
              </a:r>
            </a:p>
          </p:txBody>
        </p:sp>
        <p:sp>
          <p:nvSpPr>
            <p:cNvPr id="69" name="TextBox 68">
              <a:extLst>
                <a:ext uri="{FF2B5EF4-FFF2-40B4-BE49-F238E27FC236}">
                  <a16:creationId xmlns:a16="http://schemas.microsoft.com/office/drawing/2014/main" id="{A54D6965-DC93-A842-85A0-5C98D2FCCBDB}"/>
                </a:ext>
              </a:extLst>
            </p:cNvPr>
            <p:cNvSpPr txBox="1"/>
            <p:nvPr/>
          </p:nvSpPr>
          <p:spPr>
            <a:xfrm>
              <a:off x="5509179" y="3351165"/>
              <a:ext cx="1195057" cy="461665"/>
            </a:xfrm>
            <a:prstGeom prst="rect">
              <a:avLst/>
            </a:prstGeom>
            <a:noFill/>
          </p:spPr>
          <p:txBody>
            <a:bodyPr wrap="square" rtlCol="0">
              <a:spAutoFit/>
            </a:bodyPr>
            <a:lstStyle/>
            <a:p>
              <a:pPr algn="ctr">
                <a:spcBef>
                  <a:spcPts val="1000"/>
                </a:spcBef>
              </a:pPr>
              <a:r>
                <a:rPr lang="en-US" sz="1200" b="1" dirty="0">
                  <a:solidFill>
                    <a:schemeClr val="bg1"/>
                  </a:solidFill>
                  <a:latin typeface="Arial" panose="020B0604020202020204" pitchFamily="34" charset="0"/>
                  <a:cs typeface="Arial" panose="020B0604020202020204" pitchFamily="34" charset="0"/>
                </a:rPr>
                <a:t>Polyethylene</a:t>
              </a:r>
              <a:br>
                <a:rPr lang="en-US" sz="1200" b="1" dirty="0">
                  <a:solidFill>
                    <a:schemeClr val="bg1"/>
                  </a:solidFill>
                  <a:latin typeface="Arial" panose="020B0604020202020204" pitchFamily="34" charset="0"/>
                  <a:cs typeface="Arial" panose="020B0604020202020204" pitchFamily="34" charset="0"/>
                </a:rPr>
              </a:br>
              <a:r>
                <a:rPr lang="en-US" sz="1200" b="1" dirty="0">
                  <a:solidFill>
                    <a:schemeClr val="bg1"/>
                  </a:solidFill>
                  <a:latin typeface="Arial" panose="020B0604020202020204" pitchFamily="34" charset="0"/>
                  <a:cs typeface="Arial" panose="020B0604020202020204" pitchFamily="34" charset="0"/>
                </a:rPr>
                <a:t>(low density)</a:t>
              </a:r>
            </a:p>
          </p:txBody>
        </p:sp>
        <p:sp>
          <p:nvSpPr>
            <p:cNvPr id="64" name="TextBox 63">
              <a:extLst>
                <a:ext uri="{FF2B5EF4-FFF2-40B4-BE49-F238E27FC236}">
                  <a16:creationId xmlns:a16="http://schemas.microsoft.com/office/drawing/2014/main" id="{BCAC29D9-4926-9242-96B0-F563E731289B}"/>
                </a:ext>
              </a:extLst>
            </p:cNvPr>
            <p:cNvSpPr txBox="1"/>
            <p:nvPr/>
          </p:nvSpPr>
          <p:spPr>
            <a:xfrm>
              <a:off x="5497881" y="3924993"/>
              <a:ext cx="1195057" cy="646331"/>
            </a:xfrm>
            <a:prstGeom prst="rect">
              <a:avLst/>
            </a:prstGeom>
            <a:noFill/>
          </p:spPr>
          <p:txBody>
            <a:bodyPr wrap="square" rtlCol="0">
              <a:spAutoFit/>
            </a:bodyPr>
            <a:lstStyle/>
            <a:p>
              <a:pPr algn="ctr">
                <a:spcBef>
                  <a:spcPts val="1000"/>
                </a:spcBef>
              </a:pPr>
              <a:r>
                <a:rPr lang="en-US" sz="900" dirty="0">
                  <a:solidFill>
                    <a:srgbClr val="63666A"/>
                  </a:solidFill>
                  <a:latin typeface="Arial Narrow" panose="020B0604020202020204" pitchFamily="34" charset="0"/>
                  <a:cs typeface="Arial Narrow" panose="020B0604020202020204" pitchFamily="34" charset="0"/>
                </a:rPr>
                <a:t>Used for bread bags, garbage bags, paper milk cartons and beverage cups</a:t>
              </a:r>
            </a:p>
          </p:txBody>
        </p:sp>
        <p:pic>
          <p:nvPicPr>
            <p:cNvPr id="16" name="Picture 15" descr="Logo&#10;&#10;Description automatically generated">
              <a:extLst>
                <a:ext uri="{FF2B5EF4-FFF2-40B4-BE49-F238E27FC236}">
                  <a16:creationId xmlns:a16="http://schemas.microsoft.com/office/drawing/2014/main" id="{83C9D79B-7172-4B48-9A21-43F0499E0B6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558346" y="4742289"/>
              <a:ext cx="1074126" cy="771322"/>
            </a:xfrm>
            <a:prstGeom prst="rect">
              <a:avLst/>
            </a:prstGeom>
          </p:spPr>
        </p:pic>
        <p:pic>
          <p:nvPicPr>
            <p:cNvPr id="18" name="Picture 17" descr="Graphical user interface, application&#10;&#10;Description automatically generated with medium confidence">
              <a:extLst>
                <a:ext uri="{FF2B5EF4-FFF2-40B4-BE49-F238E27FC236}">
                  <a16:creationId xmlns:a16="http://schemas.microsoft.com/office/drawing/2014/main" id="{E33FC6F6-A2F4-3E47-96F2-B78F08652ED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111301" y="5127688"/>
              <a:ext cx="373318" cy="579256"/>
            </a:xfrm>
            <a:prstGeom prst="rect">
              <a:avLst/>
            </a:prstGeom>
          </p:spPr>
        </p:pic>
      </p:grpSp>
      <p:grpSp>
        <p:nvGrpSpPr>
          <p:cNvPr id="21" name="Group 20">
            <a:extLst>
              <a:ext uri="{FF2B5EF4-FFF2-40B4-BE49-F238E27FC236}">
                <a16:creationId xmlns:a16="http://schemas.microsoft.com/office/drawing/2014/main" id="{84247ECC-D327-5A4E-A3C1-ECA44A9D20CD}"/>
              </a:ext>
            </a:extLst>
          </p:cNvPr>
          <p:cNvGrpSpPr/>
          <p:nvPr/>
        </p:nvGrpSpPr>
        <p:grpSpPr>
          <a:xfrm>
            <a:off x="9827834" y="1825427"/>
            <a:ext cx="1219803" cy="4123710"/>
            <a:chOff x="9827834" y="1825427"/>
            <a:chExt cx="1219803" cy="4123710"/>
          </a:xfrm>
        </p:grpSpPr>
        <p:sp>
          <p:nvSpPr>
            <p:cNvPr id="82" name="Rectangle 81">
              <a:extLst>
                <a:ext uri="{FF2B5EF4-FFF2-40B4-BE49-F238E27FC236}">
                  <a16:creationId xmlns:a16="http://schemas.microsoft.com/office/drawing/2014/main" id="{1FD9CAF4-FD15-B34A-BCD9-50254D6EEE32}"/>
                </a:ext>
              </a:extLst>
            </p:cNvPr>
            <p:cNvSpPr/>
            <p:nvPr/>
          </p:nvSpPr>
          <p:spPr>
            <a:xfrm>
              <a:off x="9847330" y="3877975"/>
              <a:ext cx="1195056" cy="2071162"/>
            </a:xfrm>
            <a:prstGeom prst="rect">
              <a:avLst/>
            </a:prstGeom>
            <a:solidFill>
              <a:srgbClr val="7030A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5" name="Group 44">
              <a:extLst>
                <a:ext uri="{FF2B5EF4-FFF2-40B4-BE49-F238E27FC236}">
                  <a16:creationId xmlns:a16="http://schemas.microsoft.com/office/drawing/2014/main" id="{EC2B4D68-616C-B143-925F-517BE5BB02BD}"/>
                </a:ext>
              </a:extLst>
            </p:cNvPr>
            <p:cNvGrpSpPr/>
            <p:nvPr/>
          </p:nvGrpSpPr>
          <p:grpSpPr>
            <a:xfrm>
              <a:off x="9850171" y="1825427"/>
              <a:ext cx="1195056" cy="2052587"/>
              <a:chOff x="1738266" y="1702052"/>
              <a:chExt cx="995881" cy="1379112"/>
            </a:xfrm>
          </p:grpSpPr>
          <p:sp>
            <p:nvSpPr>
              <p:cNvPr id="46" name="Rectangle 45">
                <a:extLst>
                  <a:ext uri="{FF2B5EF4-FFF2-40B4-BE49-F238E27FC236}">
                    <a16:creationId xmlns:a16="http://schemas.microsoft.com/office/drawing/2014/main" id="{5A5211A3-7D15-5B42-828B-1812F7898148}"/>
                  </a:ext>
                </a:extLst>
              </p:cNvPr>
              <p:cNvSpPr/>
              <p:nvPr/>
            </p:nvSpPr>
            <p:spPr>
              <a:xfrm>
                <a:off x="1738266" y="1702052"/>
                <a:ext cx="995881" cy="995881"/>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47" name="Rectangle 46">
                <a:extLst>
                  <a:ext uri="{FF2B5EF4-FFF2-40B4-BE49-F238E27FC236}">
                    <a16:creationId xmlns:a16="http://schemas.microsoft.com/office/drawing/2014/main" id="{D8DEEA1F-85AD-994F-89F0-E62DF61B057E}"/>
                  </a:ext>
                </a:extLst>
              </p:cNvPr>
              <p:cNvSpPr/>
              <p:nvPr/>
            </p:nvSpPr>
            <p:spPr>
              <a:xfrm>
                <a:off x="1738266" y="2085283"/>
                <a:ext cx="995881" cy="995881"/>
              </a:xfrm>
              <a:prstGeom prst="rect">
                <a:avLst/>
              </a:prstGeom>
              <a:solidFill>
                <a:srgbClr val="7030A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4" name="Picture 53">
              <a:extLst>
                <a:ext uri="{FF2B5EF4-FFF2-40B4-BE49-F238E27FC236}">
                  <a16:creationId xmlns:a16="http://schemas.microsoft.com/office/drawing/2014/main" id="{0D955D89-9B2A-774A-B1D5-88E766E6DB92}"/>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r="-9238"/>
            <a:stretch/>
          </p:blipFill>
          <p:spPr>
            <a:xfrm>
              <a:off x="10035829" y="2326863"/>
              <a:ext cx="921731" cy="987491"/>
            </a:xfrm>
            <a:prstGeom prst="rect">
              <a:avLst/>
            </a:prstGeom>
          </p:spPr>
        </p:pic>
        <p:sp>
          <p:nvSpPr>
            <p:cNvPr id="62" name="TextBox 61">
              <a:extLst>
                <a:ext uri="{FF2B5EF4-FFF2-40B4-BE49-F238E27FC236}">
                  <a16:creationId xmlns:a16="http://schemas.microsoft.com/office/drawing/2014/main" id="{63B05173-2FD2-6842-85A3-3FC63A80546D}"/>
                </a:ext>
              </a:extLst>
            </p:cNvPr>
            <p:cNvSpPr txBox="1"/>
            <p:nvPr/>
          </p:nvSpPr>
          <p:spPr>
            <a:xfrm>
              <a:off x="9841770" y="1842971"/>
              <a:ext cx="1195057" cy="477054"/>
            </a:xfrm>
            <a:prstGeom prst="rect">
              <a:avLst/>
            </a:prstGeom>
            <a:noFill/>
          </p:spPr>
          <p:txBody>
            <a:bodyPr wrap="square" rtlCol="0">
              <a:spAutoFit/>
            </a:bodyPr>
            <a:lstStyle/>
            <a:p>
              <a:pPr algn="ctr">
                <a:spcBef>
                  <a:spcPts val="1000"/>
                </a:spcBef>
              </a:pPr>
              <a:r>
                <a:rPr lang="en-US" sz="2500" b="1" dirty="0">
                  <a:solidFill>
                    <a:schemeClr val="bg1"/>
                  </a:solidFill>
                  <a:latin typeface="Arial" panose="020B0604020202020204" pitchFamily="34" charset="0"/>
                  <a:cs typeface="Arial" panose="020B0604020202020204" pitchFamily="34" charset="0"/>
                </a:rPr>
                <a:t>O</a:t>
              </a:r>
            </a:p>
          </p:txBody>
        </p:sp>
        <p:sp>
          <p:nvSpPr>
            <p:cNvPr id="72" name="TextBox 71">
              <a:extLst>
                <a:ext uri="{FF2B5EF4-FFF2-40B4-BE49-F238E27FC236}">
                  <a16:creationId xmlns:a16="http://schemas.microsoft.com/office/drawing/2014/main" id="{90FDDB31-6384-D74E-AC0E-0C6C4E914D8A}"/>
                </a:ext>
              </a:extLst>
            </p:cNvPr>
            <p:cNvSpPr txBox="1"/>
            <p:nvPr/>
          </p:nvSpPr>
          <p:spPr>
            <a:xfrm>
              <a:off x="9852580" y="3351165"/>
              <a:ext cx="1195057" cy="461665"/>
            </a:xfrm>
            <a:prstGeom prst="rect">
              <a:avLst/>
            </a:prstGeom>
            <a:noFill/>
          </p:spPr>
          <p:txBody>
            <a:bodyPr wrap="square" rtlCol="0">
              <a:spAutoFit/>
            </a:bodyPr>
            <a:lstStyle/>
            <a:p>
              <a:pPr algn="ctr">
                <a:spcBef>
                  <a:spcPts val="1000"/>
                </a:spcBef>
              </a:pPr>
              <a:r>
                <a:rPr lang="en-US" sz="1200" b="1" dirty="0">
                  <a:solidFill>
                    <a:schemeClr val="bg1"/>
                  </a:solidFill>
                  <a:latin typeface="Arial" panose="020B0604020202020204" pitchFamily="34" charset="0"/>
                  <a:cs typeface="Arial" panose="020B0604020202020204" pitchFamily="34" charset="0"/>
                </a:rPr>
                <a:t>Bisphenol A</a:t>
              </a:r>
              <a:br>
                <a:rPr lang="en-US" sz="1200" b="1" dirty="0">
                  <a:solidFill>
                    <a:schemeClr val="bg1"/>
                  </a:solidFill>
                  <a:latin typeface="Arial" panose="020B0604020202020204" pitchFamily="34" charset="0"/>
                  <a:cs typeface="Arial" panose="020B0604020202020204" pitchFamily="34" charset="0"/>
                </a:rPr>
              </a:br>
              <a:r>
                <a:rPr lang="en-US" sz="1200" b="1" dirty="0">
                  <a:solidFill>
                    <a:schemeClr val="bg1"/>
                  </a:solidFill>
                  <a:latin typeface="Arial" panose="020B0604020202020204" pitchFamily="34" charset="0"/>
                  <a:cs typeface="Arial" panose="020B0604020202020204" pitchFamily="34" charset="0"/>
                </a:rPr>
                <a:t>and others</a:t>
              </a:r>
            </a:p>
          </p:txBody>
        </p:sp>
        <p:sp>
          <p:nvSpPr>
            <p:cNvPr id="75" name="TextBox 74">
              <a:extLst>
                <a:ext uri="{FF2B5EF4-FFF2-40B4-BE49-F238E27FC236}">
                  <a16:creationId xmlns:a16="http://schemas.microsoft.com/office/drawing/2014/main" id="{C8FAFA23-8419-2E4D-82D5-DB8E10370387}"/>
                </a:ext>
              </a:extLst>
            </p:cNvPr>
            <p:cNvSpPr txBox="1"/>
            <p:nvPr/>
          </p:nvSpPr>
          <p:spPr>
            <a:xfrm>
              <a:off x="9827834" y="3924993"/>
              <a:ext cx="1195057" cy="923330"/>
            </a:xfrm>
            <a:prstGeom prst="rect">
              <a:avLst/>
            </a:prstGeom>
            <a:noFill/>
          </p:spPr>
          <p:txBody>
            <a:bodyPr wrap="square" rtlCol="0">
              <a:spAutoFit/>
            </a:bodyPr>
            <a:lstStyle/>
            <a:p>
              <a:pPr algn="ctr">
                <a:spcBef>
                  <a:spcPts val="1000"/>
                </a:spcBef>
              </a:pPr>
              <a:r>
                <a:rPr lang="en-US" sz="900" dirty="0">
                  <a:solidFill>
                    <a:srgbClr val="63666A"/>
                  </a:solidFill>
                  <a:latin typeface="Arial Narrow" panose="020B0604020202020204" pitchFamily="34" charset="0"/>
                  <a:cs typeface="Arial Narrow" panose="020B0604020202020204" pitchFamily="34" charset="0"/>
                </a:rPr>
                <a:t>Any plastic item not made from the previous 6 plastics is lumped together as a 7</a:t>
              </a:r>
              <a:r>
                <a:rPr lang="en-US" sz="900" baseline="30000" dirty="0">
                  <a:solidFill>
                    <a:srgbClr val="63666A"/>
                  </a:solidFill>
                  <a:latin typeface="Arial Narrow" panose="020B0604020202020204" pitchFamily="34" charset="0"/>
                  <a:cs typeface="Arial Narrow" panose="020B0604020202020204" pitchFamily="34" charset="0"/>
                </a:rPr>
                <a:t>th</a:t>
              </a:r>
              <a:r>
                <a:rPr lang="en-US" sz="900" dirty="0">
                  <a:solidFill>
                    <a:srgbClr val="63666A"/>
                  </a:solidFill>
                  <a:latin typeface="Arial Narrow" panose="020B0604020202020204" pitchFamily="34" charset="0"/>
                  <a:cs typeface="Arial Narrow" panose="020B0604020202020204" pitchFamily="34" charset="0"/>
                </a:rPr>
                <a:t> plastic. Used for items like CD’s, baby bottles.</a:t>
              </a:r>
            </a:p>
          </p:txBody>
        </p:sp>
        <p:pic>
          <p:nvPicPr>
            <p:cNvPr id="4" name="Picture 3" descr="A picture containing indoor&#10;&#10;Description automatically generated">
              <a:extLst>
                <a:ext uri="{FF2B5EF4-FFF2-40B4-BE49-F238E27FC236}">
                  <a16:creationId xmlns:a16="http://schemas.microsoft.com/office/drawing/2014/main" id="{68E7E1AA-12F6-434C-87AD-61D9C46E3530}"/>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224473" y="4827292"/>
              <a:ext cx="401778" cy="1042544"/>
            </a:xfrm>
            <a:prstGeom prst="rect">
              <a:avLst/>
            </a:prstGeom>
          </p:spPr>
        </p:pic>
      </p:grpSp>
      <p:grpSp>
        <p:nvGrpSpPr>
          <p:cNvPr id="17" name="Group 16">
            <a:extLst>
              <a:ext uri="{FF2B5EF4-FFF2-40B4-BE49-F238E27FC236}">
                <a16:creationId xmlns:a16="http://schemas.microsoft.com/office/drawing/2014/main" id="{36D9CBC6-5DD9-4840-8DE8-4A487CEE8A71}"/>
              </a:ext>
            </a:extLst>
          </p:cNvPr>
          <p:cNvGrpSpPr/>
          <p:nvPr/>
        </p:nvGrpSpPr>
        <p:grpSpPr>
          <a:xfrm>
            <a:off x="6950163" y="1825427"/>
            <a:ext cx="1201873" cy="4123710"/>
            <a:chOff x="6950163" y="1825427"/>
            <a:chExt cx="1201873" cy="4123710"/>
          </a:xfrm>
        </p:grpSpPr>
        <p:sp>
          <p:nvSpPr>
            <p:cNvPr id="80" name="Rectangle 79">
              <a:extLst>
                <a:ext uri="{FF2B5EF4-FFF2-40B4-BE49-F238E27FC236}">
                  <a16:creationId xmlns:a16="http://schemas.microsoft.com/office/drawing/2014/main" id="{9E24A7F4-3790-734B-A6F5-CCA8EC2BE3B0}"/>
                </a:ext>
              </a:extLst>
            </p:cNvPr>
            <p:cNvSpPr/>
            <p:nvPr/>
          </p:nvSpPr>
          <p:spPr>
            <a:xfrm>
              <a:off x="6953210" y="3877975"/>
              <a:ext cx="1195056" cy="2071162"/>
            </a:xfrm>
            <a:prstGeom prst="rect">
              <a:avLst/>
            </a:prstGeom>
            <a:solidFill>
              <a:srgbClr val="00B0F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9" name="Group 38">
              <a:extLst>
                <a:ext uri="{FF2B5EF4-FFF2-40B4-BE49-F238E27FC236}">
                  <a16:creationId xmlns:a16="http://schemas.microsoft.com/office/drawing/2014/main" id="{C5644C16-F5B0-3041-B69C-5193524ACA80}"/>
                </a:ext>
              </a:extLst>
            </p:cNvPr>
            <p:cNvGrpSpPr/>
            <p:nvPr/>
          </p:nvGrpSpPr>
          <p:grpSpPr>
            <a:xfrm>
              <a:off x="6956584" y="1825427"/>
              <a:ext cx="1195056" cy="2052587"/>
              <a:chOff x="1738266" y="1702052"/>
              <a:chExt cx="995881" cy="1379112"/>
            </a:xfrm>
          </p:grpSpPr>
          <p:sp>
            <p:nvSpPr>
              <p:cNvPr id="40" name="Rectangle 39">
                <a:extLst>
                  <a:ext uri="{FF2B5EF4-FFF2-40B4-BE49-F238E27FC236}">
                    <a16:creationId xmlns:a16="http://schemas.microsoft.com/office/drawing/2014/main" id="{6846CD9A-C214-7A4F-BE11-907F628C9EF2}"/>
                  </a:ext>
                </a:extLst>
              </p:cNvPr>
              <p:cNvSpPr/>
              <p:nvPr/>
            </p:nvSpPr>
            <p:spPr>
              <a:xfrm>
                <a:off x="1738266" y="1702052"/>
                <a:ext cx="995881" cy="99588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BCD7F2C1-D611-514C-B46C-B71A93155283}"/>
                  </a:ext>
                </a:extLst>
              </p:cNvPr>
              <p:cNvSpPr/>
              <p:nvPr/>
            </p:nvSpPr>
            <p:spPr>
              <a:xfrm>
                <a:off x="1738266" y="2085283"/>
                <a:ext cx="995881" cy="995881"/>
              </a:xfrm>
              <a:prstGeom prst="rect">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2" name="Picture 51">
              <a:extLst>
                <a:ext uri="{FF2B5EF4-FFF2-40B4-BE49-F238E27FC236}">
                  <a16:creationId xmlns:a16="http://schemas.microsoft.com/office/drawing/2014/main" id="{0D87C599-7B0E-444A-8123-D2F67E8312CA}"/>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7112001" y="2326863"/>
              <a:ext cx="902010" cy="987491"/>
            </a:xfrm>
            <a:prstGeom prst="rect">
              <a:avLst/>
            </a:prstGeom>
          </p:spPr>
        </p:pic>
        <p:sp>
          <p:nvSpPr>
            <p:cNvPr id="60" name="TextBox 59">
              <a:extLst>
                <a:ext uri="{FF2B5EF4-FFF2-40B4-BE49-F238E27FC236}">
                  <a16:creationId xmlns:a16="http://schemas.microsoft.com/office/drawing/2014/main" id="{3113DE17-7D01-B44D-9F16-6B01431F3CA8}"/>
                </a:ext>
              </a:extLst>
            </p:cNvPr>
            <p:cNvSpPr txBox="1"/>
            <p:nvPr/>
          </p:nvSpPr>
          <p:spPr>
            <a:xfrm>
              <a:off x="6954191" y="1842971"/>
              <a:ext cx="1195057" cy="477054"/>
            </a:xfrm>
            <a:prstGeom prst="rect">
              <a:avLst/>
            </a:prstGeom>
            <a:noFill/>
          </p:spPr>
          <p:txBody>
            <a:bodyPr wrap="square" rtlCol="0">
              <a:spAutoFit/>
            </a:bodyPr>
            <a:lstStyle/>
            <a:p>
              <a:pPr algn="ctr">
                <a:spcBef>
                  <a:spcPts val="1000"/>
                </a:spcBef>
              </a:pPr>
              <a:r>
                <a:rPr lang="en-US" sz="2500" b="1" dirty="0">
                  <a:solidFill>
                    <a:schemeClr val="bg1"/>
                  </a:solidFill>
                  <a:latin typeface="Arial" panose="020B0604020202020204" pitchFamily="34" charset="0"/>
                  <a:cs typeface="Arial" panose="020B0604020202020204" pitchFamily="34" charset="0"/>
                </a:rPr>
                <a:t>PP</a:t>
              </a:r>
            </a:p>
          </p:txBody>
        </p:sp>
        <p:sp>
          <p:nvSpPr>
            <p:cNvPr id="70" name="TextBox 69">
              <a:extLst>
                <a:ext uri="{FF2B5EF4-FFF2-40B4-BE49-F238E27FC236}">
                  <a16:creationId xmlns:a16="http://schemas.microsoft.com/office/drawing/2014/main" id="{64A89295-484B-4C4B-9405-10E150396BDB}"/>
                </a:ext>
              </a:extLst>
            </p:cNvPr>
            <p:cNvSpPr txBox="1"/>
            <p:nvPr/>
          </p:nvSpPr>
          <p:spPr>
            <a:xfrm>
              <a:off x="6956979" y="3442671"/>
              <a:ext cx="1195057" cy="276999"/>
            </a:xfrm>
            <a:prstGeom prst="rect">
              <a:avLst/>
            </a:prstGeom>
            <a:noFill/>
          </p:spPr>
          <p:txBody>
            <a:bodyPr wrap="square" rtlCol="0">
              <a:spAutoFit/>
            </a:bodyPr>
            <a:lstStyle/>
            <a:p>
              <a:pPr algn="ctr">
                <a:spcBef>
                  <a:spcPts val="1000"/>
                </a:spcBef>
              </a:pPr>
              <a:r>
                <a:rPr lang="en-US" sz="1200" b="1" dirty="0">
                  <a:solidFill>
                    <a:schemeClr val="bg1"/>
                  </a:solidFill>
                  <a:latin typeface="Arial" panose="020B0604020202020204" pitchFamily="34" charset="0"/>
                  <a:cs typeface="Arial" panose="020B0604020202020204" pitchFamily="34" charset="0"/>
                </a:rPr>
                <a:t>Polyethylene</a:t>
              </a:r>
            </a:p>
          </p:txBody>
        </p:sp>
        <p:sp>
          <p:nvSpPr>
            <p:cNvPr id="65" name="TextBox 64">
              <a:extLst>
                <a:ext uri="{FF2B5EF4-FFF2-40B4-BE49-F238E27FC236}">
                  <a16:creationId xmlns:a16="http://schemas.microsoft.com/office/drawing/2014/main" id="{54564FBC-4E86-F94C-A693-BEB32BAB2924}"/>
                </a:ext>
              </a:extLst>
            </p:cNvPr>
            <p:cNvSpPr txBox="1"/>
            <p:nvPr/>
          </p:nvSpPr>
          <p:spPr>
            <a:xfrm>
              <a:off x="6950163" y="3924993"/>
              <a:ext cx="1195057" cy="507831"/>
            </a:xfrm>
            <a:prstGeom prst="rect">
              <a:avLst/>
            </a:prstGeom>
            <a:noFill/>
          </p:spPr>
          <p:txBody>
            <a:bodyPr wrap="square" rtlCol="0">
              <a:spAutoFit/>
            </a:bodyPr>
            <a:lstStyle/>
            <a:p>
              <a:pPr algn="ctr">
                <a:spcBef>
                  <a:spcPts val="1000"/>
                </a:spcBef>
              </a:pPr>
              <a:r>
                <a:rPr lang="en-US" sz="900" dirty="0">
                  <a:solidFill>
                    <a:srgbClr val="63666A"/>
                  </a:solidFill>
                  <a:latin typeface="Arial Narrow" panose="020B0604020202020204" pitchFamily="34" charset="0"/>
                  <a:cs typeface="Arial Narrow" panose="020B0604020202020204" pitchFamily="34" charset="0"/>
                </a:rPr>
                <a:t>Used for yogurt containers, furniture, luggage and toys</a:t>
              </a:r>
            </a:p>
          </p:txBody>
        </p:sp>
        <p:pic>
          <p:nvPicPr>
            <p:cNvPr id="13" name="Picture 12" descr="Chart, icon, funnel chart&#10;&#10;Description automatically generated">
              <a:extLst>
                <a:ext uri="{FF2B5EF4-FFF2-40B4-BE49-F238E27FC236}">
                  <a16:creationId xmlns:a16="http://schemas.microsoft.com/office/drawing/2014/main" id="{EB2D3C8F-2C1F-0544-B00E-0BCB051BF29B}"/>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997294" y="4821449"/>
              <a:ext cx="1113636" cy="885495"/>
            </a:xfrm>
            <a:prstGeom prst="rect">
              <a:avLst/>
            </a:prstGeom>
          </p:spPr>
        </p:pic>
      </p:grpSp>
      <p:grpSp>
        <p:nvGrpSpPr>
          <p:cNvPr id="20" name="Group 19">
            <a:extLst>
              <a:ext uri="{FF2B5EF4-FFF2-40B4-BE49-F238E27FC236}">
                <a16:creationId xmlns:a16="http://schemas.microsoft.com/office/drawing/2014/main" id="{07D8383A-7A36-0042-93CB-5A995E849402}"/>
              </a:ext>
            </a:extLst>
          </p:cNvPr>
          <p:cNvGrpSpPr/>
          <p:nvPr/>
        </p:nvGrpSpPr>
        <p:grpSpPr>
          <a:xfrm>
            <a:off x="8388355" y="1825427"/>
            <a:ext cx="1218112" cy="4123710"/>
            <a:chOff x="8388355" y="1825427"/>
            <a:chExt cx="1218112" cy="4123710"/>
          </a:xfrm>
        </p:grpSpPr>
        <p:sp>
          <p:nvSpPr>
            <p:cNvPr id="81" name="Rectangle 80">
              <a:extLst>
                <a:ext uri="{FF2B5EF4-FFF2-40B4-BE49-F238E27FC236}">
                  <a16:creationId xmlns:a16="http://schemas.microsoft.com/office/drawing/2014/main" id="{70BDF077-7519-7641-9520-9B9626348EC3}"/>
                </a:ext>
              </a:extLst>
            </p:cNvPr>
            <p:cNvSpPr/>
            <p:nvPr/>
          </p:nvSpPr>
          <p:spPr>
            <a:xfrm>
              <a:off x="8400270" y="3877975"/>
              <a:ext cx="1195056" cy="2071162"/>
            </a:xfrm>
            <a:prstGeom prst="rect">
              <a:avLst/>
            </a:prstGeom>
            <a:solidFill>
              <a:srgbClr val="0070C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id="{A649ED6B-0A82-8A4F-A107-D32BA88EED2E}"/>
                </a:ext>
              </a:extLst>
            </p:cNvPr>
            <p:cNvGrpSpPr/>
            <p:nvPr/>
          </p:nvGrpSpPr>
          <p:grpSpPr>
            <a:xfrm>
              <a:off x="8403378" y="1825427"/>
              <a:ext cx="1195056" cy="2052587"/>
              <a:chOff x="1738266" y="1702052"/>
              <a:chExt cx="995881" cy="1379112"/>
            </a:xfrm>
          </p:grpSpPr>
          <p:sp>
            <p:nvSpPr>
              <p:cNvPr id="43" name="Rectangle 42">
                <a:extLst>
                  <a:ext uri="{FF2B5EF4-FFF2-40B4-BE49-F238E27FC236}">
                    <a16:creationId xmlns:a16="http://schemas.microsoft.com/office/drawing/2014/main" id="{011B47EF-D5E8-A54D-81B1-5AFD6A0E3365}"/>
                  </a:ext>
                </a:extLst>
              </p:cNvPr>
              <p:cNvSpPr/>
              <p:nvPr/>
            </p:nvSpPr>
            <p:spPr>
              <a:xfrm>
                <a:off x="1738266" y="1702052"/>
                <a:ext cx="995881" cy="9958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EE79C538-6D8E-6B45-929E-C507BCE51346}"/>
                  </a:ext>
                </a:extLst>
              </p:cNvPr>
              <p:cNvSpPr/>
              <p:nvPr/>
            </p:nvSpPr>
            <p:spPr>
              <a:xfrm>
                <a:off x="1738266" y="2085283"/>
                <a:ext cx="995881" cy="995881"/>
              </a:xfrm>
              <a:prstGeom prst="rect">
                <a:avLst/>
              </a:prstGeom>
              <a:solidFill>
                <a:srgbClr val="0070C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3" name="Picture 52">
              <a:extLst>
                <a:ext uri="{FF2B5EF4-FFF2-40B4-BE49-F238E27FC236}">
                  <a16:creationId xmlns:a16="http://schemas.microsoft.com/office/drawing/2014/main" id="{12666E94-F755-684B-8093-C00567EE60C9}"/>
                </a:ext>
              </a:extLst>
            </p:cNvPr>
            <p:cNvPicPr>
              <a:picLocks noChangeAspect="1"/>
            </p:cNvPicPr>
            <p:nvPr/>
          </p:nvPicPr>
          <p:blipFill rotWithShape="1">
            <a:blip r:embed="rId16">
              <a:extLst>
                <a:ext uri="{28A0092B-C50C-407E-A947-70E740481C1C}">
                  <a14:useLocalDpi xmlns:a14="http://schemas.microsoft.com/office/drawing/2010/main"/>
                </a:ext>
              </a:extLst>
            </a:blip>
            <a:srcRect/>
            <a:stretch/>
          </p:blipFill>
          <p:spPr>
            <a:xfrm>
              <a:off x="8582949" y="2326863"/>
              <a:ext cx="873781" cy="987491"/>
            </a:xfrm>
            <a:prstGeom prst="rect">
              <a:avLst/>
            </a:prstGeom>
          </p:spPr>
        </p:pic>
        <p:sp>
          <p:nvSpPr>
            <p:cNvPr id="61" name="TextBox 60">
              <a:extLst>
                <a:ext uri="{FF2B5EF4-FFF2-40B4-BE49-F238E27FC236}">
                  <a16:creationId xmlns:a16="http://schemas.microsoft.com/office/drawing/2014/main" id="{58299BC5-3C31-BC43-8E57-084DC7A7FB34}"/>
                </a:ext>
              </a:extLst>
            </p:cNvPr>
            <p:cNvSpPr txBox="1"/>
            <p:nvPr/>
          </p:nvSpPr>
          <p:spPr>
            <a:xfrm>
              <a:off x="8388355" y="1842971"/>
              <a:ext cx="1195057" cy="477054"/>
            </a:xfrm>
            <a:prstGeom prst="rect">
              <a:avLst/>
            </a:prstGeom>
            <a:noFill/>
          </p:spPr>
          <p:txBody>
            <a:bodyPr wrap="square" rtlCol="0">
              <a:spAutoFit/>
            </a:bodyPr>
            <a:lstStyle/>
            <a:p>
              <a:pPr algn="ctr">
                <a:spcBef>
                  <a:spcPts val="1000"/>
                </a:spcBef>
              </a:pPr>
              <a:r>
                <a:rPr lang="en-US" sz="2500" b="1" dirty="0">
                  <a:solidFill>
                    <a:schemeClr val="bg1"/>
                  </a:solidFill>
                  <a:latin typeface="Arial" panose="020B0604020202020204" pitchFamily="34" charset="0"/>
                  <a:cs typeface="Arial" panose="020B0604020202020204" pitchFamily="34" charset="0"/>
                </a:rPr>
                <a:t>PS</a:t>
              </a:r>
            </a:p>
          </p:txBody>
        </p:sp>
        <p:sp>
          <p:nvSpPr>
            <p:cNvPr id="71" name="TextBox 70">
              <a:extLst>
                <a:ext uri="{FF2B5EF4-FFF2-40B4-BE49-F238E27FC236}">
                  <a16:creationId xmlns:a16="http://schemas.microsoft.com/office/drawing/2014/main" id="{146F2F9F-BB32-6E48-8274-CD3F8B8A3143}"/>
                </a:ext>
              </a:extLst>
            </p:cNvPr>
            <p:cNvSpPr txBox="1"/>
            <p:nvPr/>
          </p:nvSpPr>
          <p:spPr>
            <a:xfrm>
              <a:off x="8404780" y="3442671"/>
              <a:ext cx="1195057" cy="276999"/>
            </a:xfrm>
            <a:prstGeom prst="rect">
              <a:avLst/>
            </a:prstGeom>
            <a:noFill/>
          </p:spPr>
          <p:txBody>
            <a:bodyPr wrap="square" rtlCol="0">
              <a:spAutoFit/>
            </a:bodyPr>
            <a:lstStyle/>
            <a:p>
              <a:pPr algn="ctr">
                <a:spcBef>
                  <a:spcPts val="1000"/>
                </a:spcBef>
              </a:pPr>
              <a:r>
                <a:rPr lang="en-US" sz="1200" b="1" dirty="0">
                  <a:solidFill>
                    <a:schemeClr val="bg1"/>
                  </a:solidFill>
                  <a:latin typeface="Arial" panose="020B0604020202020204" pitchFamily="34" charset="0"/>
                  <a:cs typeface="Arial" panose="020B0604020202020204" pitchFamily="34" charset="0"/>
                </a:rPr>
                <a:t>Polystyrene</a:t>
              </a:r>
            </a:p>
          </p:txBody>
        </p:sp>
        <p:sp>
          <p:nvSpPr>
            <p:cNvPr id="66" name="TextBox 65">
              <a:extLst>
                <a:ext uri="{FF2B5EF4-FFF2-40B4-BE49-F238E27FC236}">
                  <a16:creationId xmlns:a16="http://schemas.microsoft.com/office/drawing/2014/main" id="{F90D0DBE-7C9B-A547-AB1C-26E99F055ED1}"/>
                </a:ext>
              </a:extLst>
            </p:cNvPr>
            <p:cNvSpPr txBox="1"/>
            <p:nvPr/>
          </p:nvSpPr>
          <p:spPr>
            <a:xfrm>
              <a:off x="8411410" y="3924993"/>
              <a:ext cx="1195057" cy="646331"/>
            </a:xfrm>
            <a:prstGeom prst="rect">
              <a:avLst/>
            </a:prstGeom>
            <a:noFill/>
          </p:spPr>
          <p:txBody>
            <a:bodyPr wrap="square" rtlCol="0">
              <a:spAutoFit/>
            </a:bodyPr>
            <a:lstStyle/>
            <a:p>
              <a:pPr algn="ctr">
                <a:spcBef>
                  <a:spcPts val="1000"/>
                </a:spcBef>
              </a:pPr>
              <a:r>
                <a:rPr lang="en-US" sz="900" dirty="0">
                  <a:solidFill>
                    <a:srgbClr val="63666A"/>
                  </a:solidFill>
                  <a:latin typeface="Arial Narrow" panose="020B0604020202020204" pitchFamily="34" charset="0"/>
                  <a:cs typeface="Arial Narrow" panose="020B0604020202020204" pitchFamily="34" charset="0"/>
                </a:rPr>
                <a:t>Used for cups, plates, take-out containers,</a:t>
              </a:r>
              <a:br>
                <a:rPr lang="en-US" sz="900" dirty="0">
                  <a:solidFill>
                    <a:srgbClr val="63666A"/>
                  </a:solidFill>
                  <a:latin typeface="Arial Narrow" panose="020B0604020202020204" pitchFamily="34" charset="0"/>
                  <a:cs typeface="Arial Narrow" panose="020B0604020202020204" pitchFamily="34" charset="0"/>
                </a:rPr>
              </a:br>
              <a:r>
                <a:rPr lang="en-US" sz="900" dirty="0">
                  <a:solidFill>
                    <a:srgbClr val="63666A"/>
                  </a:solidFill>
                  <a:latin typeface="Arial Narrow" panose="020B0604020202020204" pitchFamily="34" charset="0"/>
                  <a:cs typeface="Arial Narrow" panose="020B0604020202020204" pitchFamily="34" charset="0"/>
                </a:rPr>
                <a:t>and supermarket</a:t>
              </a:r>
              <a:br>
                <a:rPr lang="en-US" sz="900" dirty="0">
                  <a:solidFill>
                    <a:srgbClr val="63666A"/>
                  </a:solidFill>
                  <a:latin typeface="Arial Narrow" panose="020B0604020202020204" pitchFamily="34" charset="0"/>
                  <a:cs typeface="Arial Narrow" panose="020B0604020202020204" pitchFamily="34" charset="0"/>
                </a:rPr>
              </a:br>
              <a:r>
                <a:rPr lang="en-US" sz="900" dirty="0">
                  <a:solidFill>
                    <a:srgbClr val="63666A"/>
                  </a:solidFill>
                  <a:latin typeface="Arial Narrow" panose="020B0604020202020204" pitchFamily="34" charset="0"/>
                  <a:cs typeface="Arial Narrow" panose="020B0604020202020204" pitchFamily="34" charset="0"/>
                </a:rPr>
                <a:t>meat trays</a:t>
              </a:r>
            </a:p>
          </p:txBody>
        </p:sp>
        <p:pic>
          <p:nvPicPr>
            <p:cNvPr id="15" name="Picture 14" descr="Icon&#10;&#10;Description automatically generated">
              <a:extLst>
                <a:ext uri="{FF2B5EF4-FFF2-40B4-BE49-F238E27FC236}">
                  <a16:creationId xmlns:a16="http://schemas.microsoft.com/office/drawing/2014/main" id="{3F523F23-F087-6848-893B-4D8FDC983D8F}"/>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8442535" y="5024244"/>
              <a:ext cx="1154608" cy="777642"/>
            </a:xfrm>
            <a:prstGeom prst="rect">
              <a:avLst/>
            </a:prstGeom>
          </p:spPr>
        </p:pic>
      </p:grpSp>
      <p:grpSp>
        <p:nvGrpSpPr>
          <p:cNvPr id="26" name="Group 25">
            <a:extLst>
              <a:ext uri="{FF2B5EF4-FFF2-40B4-BE49-F238E27FC236}">
                <a16:creationId xmlns:a16="http://schemas.microsoft.com/office/drawing/2014/main" id="{68D42D4D-06C7-E343-8FC2-D107BE782155}"/>
              </a:ext>
            </a:extLst>
          </p:cNvPr>
          <p:cNvGrpSpPr/>
          <p:nvPr/>
        </p:nvGrpSpPr>
        <p:grpSpPr>
          <a:xfrm>
            <a:off x="4056986" y="1825427"/>
            <a:ext cx="1206037" cy="4123710"/>
            <a:chOff x="4056986" y="1825427"/>
            <a:chExt cx="1206037" cy="4123710"/>
          </a:xfrm>
        </p:grpSpPr>
        <p:sp>
          <p:nvSpPr>
            <p:cNvPr id="78" name="Rectangle 77">
              <a:extLst>
                <a:ext uri="{FF2B5EF4-FFF2-40B4-BE49-F238E27FC236}">
                  <a16:creationId xmlns:a16="http://schemas.microsoft.com/office/drawing/2014/main" id="{E0172C11-FA7D-4B40-94F5-A1612E796D4C}"/>
                </a:ext>
              </a:extLst>
            </p:cNvPr>
            <p:cNvSpPr/>
            <p:nvPr/>
          </p:nvSpPr>
          <p:spPr>
            <a:xfrm>
              <a:off x="4067967" y="3877975"/>
              <a:ext cx="1195056" cy="2071162"/>
            </a:xfrm>
            <a:prstGeom prst="rect">
              <a:avLst/>
            </a:prstGeom>
            <a:solidFill>
              <a:srgbClr val="FDBF2D">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a:extLst>
                <a:ext uri="{FF2B5EF4-FFF2-40B4-BE49-F238E27FC236}">
                  <a16:creationId xmlns:a16="http://schemas.microsoft.com/office/drawing/2014/main" id="{BC588A4A-E5C2-4140-AAA5-4AC122677700}"/>
                </a:ext>
              </a:extLst>
            </p:cNvPr>
            <p:cNvGrpSpPr/>
            <p:nvPr/>
          </p:nvGrpSpPr>
          <p:grpSpPr>
            <a:xfrm>
              <a:off x="4062996" y="1825427"/>
              <a:ext cx="1195056" cy="2052587"/>
              <a:chOff x="1738266" y="1702052"/>
              <a:chExt cx="995881" cy="1379112"/>
            </a:xfrm>
          </p:grpSpPr>
          <p:sp>
            <p:nvSpPr>
              <p:cNvPr id="34" name="Rectangle 33">
                <a:extLst>
                  <a:ext uri="{FF2B5EF4-FFF2-40B4-BE49-F238E27FC236}">
                    <a16:creationId xmlns:a16="http://schemas.microsoft.com/office/drawing/2014/main" id="{7495127D-8B7D-6048-BDF9-053414526608}"/>
                  </a:ext>
                </a:extLst>
              </p:cNvPr>
              <p:cNvSpPr/>
              <p:nvPr/>
            </p:nvSpPr>
            <p:spPr>
              <a:xfrm>
                <a:off x="1738266" y="1702052"/>
                <a:ext cx="995881" cy="995881"/>
              </a:xfrm>
              <a:prstGeom prst="rect">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53FA5D8-A1F5-4C48-B766-F2F121361334}"/>
                  </a:ext>
                </a:extLst>
              </p:cNvPr>
              <p:cNvSpPr/>
              <p:nvPr/>
            </p:nvSpPr>
            <p:spPr>
              <a:xfrm>
                <a:off x="1738266" y="2085283"/>
                <a:ext cx="995881" cy="995881"/>
              </a:xfrm>
              <a:prstGeom prst="rect">
                <a:avLst/>
              </a:prstGeom>
              <a:solidFill>
                <a:srgbClr val="FDBF2D">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0" name="Picture 49">
              <a:extLst>
                <a:ext uri="{FF2B5EF4-FFF2-40B4-BE49-F238E27FC236}">
                  <a16:creationId xmlns:a16="http://schemas.microsoft.com/office/drawing/2014/main" id="{D6CE11FD-7BBC-F244-9A39-BC8630F1D848}"/>
                </a:ext>
              </a:extLst>
            </p:cNvPr>
            <p:cNvPicPr>
              <a:picLocks noChangeAspect="1"/>
            </p:cNvPicPr>
            <p:nvPr/>
          </p:nvPicPr>
          <p:blipFill rotWithShape="1">
            <a:blip r:embed="rId18">
              <a:extLst>
                <a:ext uri="{28A0092B-C50C-407E-A947-70E740481C1C}">
                  <a14:useLocalDpi xmlns:a14="http://schemas.microsoft.com/office/drawing/2010/main"/>
                </a:ext>
              </a:extLst>
            </a:blip>
            <a:srcRect/>
            <a:stretch/>
          </p:blipFill>
          <p:spPr>
            <a:xfrm>
              <a:off x="4239549" y="2326863"/>
              <a:ext cx="873781" cy="987491"/>
            </a:xfrm>
            <a:prstGeom prst="rect">
              <a:avLst/>
            </a:prstGeom>
          </p:spPr>
        </p:pic>
        <p:sp>
          <p:nvSpPr>
            <p:cNvPr id="58" name="TextBox 57">
              <a:extLst>
                <a:ext uri="{FF2B5EF4-FFF2-40B4-BE49-F238E27FC236}">
                  <a16:creationId xmlns:a16="http://schemas.microsoft.com/office/drawing/2014/main" id="{61E1FCFE-0E33-D44D-9CB5-DA662D9D25D7}"/>
                </a:ext>
              </a:extLst>
            </p:cNvPr>
            <p:cNvSpPr txBox="1"/>
            <p:nvPr/>
          </p:nvSpPr>
          <p:spPr>
            <a:xfrm>
              <a:off x="4056986" y="1842971"/>
              <a:ext cx="1195057" cy="477054"/>
            </a:xfrm>
            <a:prstGeom prst="rect">
              <a:avLst/>
            </a:prstGeom>
            <a:noFill/>
          </p:spPr>
          <p:txBody>
            <a:bodyPr wrap="square" rtlCol="0">
              <a:spAutoFit/>
            </a:bodyPr>
            <a:lstStyle/>
            <a:p>
              <a:pPr algn="ctr">
                <a:spcBef>
                  <a:spcPts val="1000"/>
                </a:spcBef>
              </a:pPr>
              <a:r>
                <a:rPr lang="en-US" sz="2500" b="1" dirty="0">
                  <a:solidFill>
                    <a:schemeClr val="bg1"/>
                  </a:solidFill>
                  <a:latin typeface="Arial" panose="020B0604020202020204" pitchFamily="34" charset="0"/>
                  <a:cs typeface="Arial" panose="020B0604020202020204" pitchFamily="34" charset="0"/>
                </a:rPr>
                <a:t>PVC</a:t>
              </a:r>
            </a:p>
          </p:txBody>
        </p:sp>
        <p:sp>
          <p:nvSpPr>
            <p:cNvPr id="68" name="TextBox 67">
              <a:extLst>
                <a:ext uri="{FF2B5EF4-FFF2-40B4-BE49-F238E27FC236}">
                  <a16:creationId xmlns:a16="http://schemas.microsoft.com/office/drawing/2014/main" id="{E20DB713-87C6-A848-951C-E96C0CE0F0AD}"/>
                </a:ext>
              </a:extLst>
            </p:cNvPr>
            <p:cNvSpPr txBox="1"/>
            <p:nvPr/>
          </p:nvSpPr>
          <p:spPr>
            <a:xfrm>
              <a:off x="4065007" y="3351165"/>
              <a:ext cx="1195057" cy="461665"/>
            </a:xfrm>
            <a:prstGeom prst="rect">
              <a:avLst/>
            </a:prstGeom>
            <a:noFill/>
          </p:spPr>
          <p:txBody>
            <a:bodyPr wrap="square" rtlCol="0">
              <a:spAutoFit/>
            </a:bodyPr>
            <a:lstStyle/>
            <a:p>
              <a:pPr algn="ctr">
                <a:spcBef>
                  <a:spcPts val="1000"/>
                </a:spcBef>
              </a:pPr>
              <a:r>
                <a:rPr lang="en-US" sz="1200" b="1" dirty="0">
                  <a:solidFill>
                    <a:schemeClr val="bg1"/>
                  </a:solidFill>
                  <a:latin typeface="Arial" panose="020B0604020202020204" pitchFamily="34" charset="0"/>
                  <a:cs typeface="Arial" panose="020B0604020202020204" pitchFamily="34" charset="0"/>
                </a:rPr>
                <a:t>Polyvinyl</a:t>
              </a:r>
              <a:br>
                <a:rPr lang="en-US" sz="1200" b="1" dirty="0">
                  <a:solidFill>
                    <a:schemeClr val="bg1"/>
                  </a:solidFill>
                  <a:latin typeface="Arial" panose="020B0604020202020204" pitchFamily="34" charset="0"/>
                  <a:cs typeface="Arial" panose="020B0604020202020204" pitchFamily="34" charset="0"/>
                </a:rPr>
              </a:br>
              <a:r>
                <a:rPr lang="en-US" sz="1200" b="1" dirty="0">
                  <a:solidFill>
                    <a:schemeClr val="bg1"/>
                  </a:solidFill>
                  <a:latin typeface="Arial" panose="020B0604020202020204" pitchFamily="34" charset="0"/>
                  <a:cs typeface="Arial" panose="020B0604020202020204" pitchFamily="34" charset="0"/>
                </a:rPr>
                <a:t>chloride</a:t>
              </a:r>
            </a:p>
          </p:txBody>
        </p:sp>
        <p:sp>
          <p:nvSpPr>
            <p:cNvPr id="55" name="TextBox 54">
              <a:extLst>
                <a:ext uri="{FF2B5EF4-FFF2-40B4-BE49-F238E27FC236}">
                  <a16:creationId xmlns:a16="http://schemas.microsoft.com/office/drawing/2014/main" id="{442D9AB8-ED5E-BA41-B263-5D2522544CEA}"/>
                </a:ext>
              </a:extLst>
            </p:cNvPr>
            <p:cNvSpPr txBox="1"/>
            <p:nvPr/>
          </p:nvSpPr>
          <p:spPr>
            <a:xfrm>
              <a:off x="4063528" y="3924993"/>
              <a:ext cx="1195057" cy="923330"/>
            </a:xfrm>
            <a:prstGeom prst="rect">
              <a:avLst/>
            </a:prstGeom>
            <a:noFill/>
          </p:spPr>
          <p:txBody>
            <a:bodyPr wrap="square" rtlCol="0">
              <a:spAutoFit/>
            </a:bodyPr>
            <a:lstStyle/>
            <a:p>
              <a:pPr algn="ctr">
                <a:spcBef>
                  <a:spcPts val="1000"/>
                </a:spcBef>
              </a:pPr>
              <a:r>
                <a:rPr lang="en-US" sz="900" dirty="0">
                  <a:solidFill>
                    <a:srgbClr val="63666A"/>
                  </a:solidFill>
                  <a:latin typeface="Arial Narrow" panose="020B0604020202020204" pitchFamily="34" charset="0"/>
                  <a:cs typeface="Arial Narrow" panose="020B0604020202020204" pitchFamily="34" charset="0"/>
                </a:rPr>
                <a:t>Used for plumping pipes, clear food packaging, shrink wrap, blister packs, plastic toys, tablecloths and vinyl flooring</a:t>
              </a:r>
            </a:p>
          </p:txBody>
        </p:sp>
        <p:pic>
          <p:nvPicPr>
            <p:cNvPr id="25" name="Picture 24" descr="A picture containing mug&#10;&#10;Description automatically generated">
              <a:extLst>
                <a:ext uri="{FF2B5EF4-FFF2-40B4-BE49-F238E27FC236}">
                  <a16:creationId xmlns:a16="http://schemas.microsoft.com/office/drawing/2014/main" id="{BFE86CF3-64D4-FB4F-A91C-1155A73A5391}"/>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4140722" y="4862013"/>
              <a:ext cx="1027583" cy="1017533"/>
            </a:xfrm>
            <a:prstGeom prst="rect">
              <a:avLst/>
            </a:prstGeom>
          </p:spPr>
        </p:pic>
        <p:pic>
          <p:nvPicPr>
            <p:cNvPr id="23" name="Picture 22" descr="Icon&#10;&#10;Description automatically generated">
              <a:extLst>
                <a:ext uri="{FF2B5EF4-FFF2-40B4-BE49-F238E27FC236}">
                  <a16:creationId xmlns:a16="http://schemas.microsoft.com/office/drawing/2014/main" id="{629C5900-B745-B84F-85C0-80E930C9EB54}"/>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4445371" y="5169732"/>
              <a:ext cx="761739" cy="532463"/>
            </a:xfrm>
            <a:prstGeom prst="rect">
              <a:avLst/>
            </a:prstGeom>
          </p:spPr>
        </p:pic>
      </p:grpSp>
      <p:sp>
        <p:nvSpPr>
          <p:cNvPr id="83" name="Card 82">
            <a:extLst>
              <a:ext uri="{FF2B5EF4-FFF2-40B4-BE49-F238E27FC236}">
                <a16:creationId xmlns:a16="http://schemas.microsoft.com/office/drawing/2014/main" id="{19B7BBDC-B6C6-7443-8E85-10AFF7ABDB32}"/>
              </a:ext>
            </a:extLst>
          </p:cNvPr>
          <p:cNvSpPr/>
          <p:nvPr/>
        </p:nvSpPr>
        <p:spPr>
          <a:xfrm>
            <a:off x="680051" y="660987"/>
            <a:ext cx="1256145" cy="985275"/>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83">
            <a:extLst>
              <a:ext uri="{FF2B5EF4-FFF2-40B4-BE49-F238E27FC236}">
                <a16:creationId xmlns:a16="http://schemas.microsoft.com/office/drawing/2014/main" id="{A3977026-7C89-9B4F-B083-F209299E78D4}"/>
              </a:ext>
            </a:extLst>
          </p:cNvPr>
          <p:cNvSpPr txBox="1"/>
          <p:nvPr/>
        </p:nvSpPr>
        <p:spPr>
          <a:xfrm>
            <a:off x="680051" y="797470"/>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
        <p:nvSpPr>
          <p:cNvPr id="85" name="Oval 84">
            <a:extLst>
              <a:ext uri="{FF2B5EF4-FFF2-40B4-BE49-F238E27FC236}">
                <a16:creationId xmlns:a16="http://schemas.microsoft.com/office/drawing/2014/main" id="{EE35C9EF-5D9C-FB43-84F8-BE00D97EC9B9}"/>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3275651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indoor&#10;&#10;Description automatically generated">
            <a:extLst>
              <a:ext uri="{FF2B5EF4-FFF2-40B4-BE49-F238E27FC236}">
                <a16:creationId xmlns:a16="http://schemas.microsoft.com/office/drawing/2014/main" id="{3A726BEB-09AE-FB4A-AA3F-050363752C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33806" y="2061556"/>
            <a:ext cx="4932364" cy="3765665"/>
          </a:xfrm>
          <a:prstGeom prst="rect">
            <a:avLst/>
          </a:prstGeom>
        </p:spPr>
      </p:pic>
      <p:sp>
        <p:nvSpPr>
          <p:cNvPr id="83" name="TextBox 82">
            <a:extLst>
              <a:ext uri="{FF2B5EF4-FFF2-40B4-BE49-F238E27FC236}">
                <a16:creationId xmlns:a16="http://schemas.microsoft.com/office/drawing/2014/main" id="{4ED3DE6A-1084-9C49-B0A5-52C20618A7FE}"/>
              </a:ext>
            </a:extLst>
          </p:cNvPr>
          <p:cNvSpPr txBox="1"/>
          <p:nvPr/>
        </p:nvSpPr>
        <p:spPr>
          <a:xfrm>
            <a:off x="2310063" y="659141"/>
            <a:ext cx="7571874" cy="1015663"/>
          </a:xfrm>
          <a:prstGeom prst="rect">
            <a:avLst/>
          </a:prstGeom>
          <a:noFill/>
        </p:spPr>
        <p:txBody>
          <a:bodyPr wrap="square" rtlCol="0">
            <a:spAutoFit/>
          </a:bodyPr>
          <a:lstStyle/>
          <a:p>
            <a:pPr algn="ctr">
              <a:spcBef>
                <a:spcPts val="1000"/>
              </a:spcBef>
            </a:pPr>
            <a:r>
              <a:rPr lang="en-GB" sz="3000" b="1" dirty="0">
                <a:solidFill>
                  <a:srgbClr val="996017"/>
                </a:solidFill>
                <a:latin typeface="Arial" panose="020B0604020202020204" pitchFamily="34" charset="0"/>
                <a:cs typeface="Arial" panose="020B0604020202020204" pitchFamily="34" charset="0"/>
              </a:rPr>
              <a:t>What are the common properties of general plastics that make them useful?</a:t>
            </a:r>
            <a:endParaRPr lang="en-US" sz="3000" b="1" dirty="0">
              <a:solidFill>
                <a:srgbClr val="996017"/>
              </a:solidFill>
              <a:latin typeface="Arial" panose="020B0604020202020204" pitchFamily="34" charset="0"/>
              <a:cs typeface="Arial" panose="020B0604020202020204" pitchFamily="34" charset="0"/>
            </a:endParaRPr>
          </a:p>
        </p:txBody>
      </p:sp>
      <p:sp>
        <p:nvSpPr>
          <p:cNvPr id="84" name="Content Placeholder 2">
            <a:extLst>
              <a:ext uri="{FF2B5EF4-FFF2-40B4-BE49-F238E27FC236}">
                <a16:creationId xmlns:a16="http://schemas.microsoft.com/office/drawing/2014/main" id="{991BE56D-3FF7-534B-A439-77DC03CC2881}"/>
              </a:ext>
            </a:extLst>
          </p:cNvPr>
          <p:cNvSpPr txBox="1">
            <a:spLocks/>
          </p:cNvSpPr>
          <p:nvPr/>
        </p:nvSpPr>
        <p:spPr>
          <a:xfrm>
            <a:off x="6910719" y="2347672"/>
            <a:ext cx="3847475" cy="335485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rgbClr val="996017"/>
              </a:buClr>
            </a:pPr>
            <a:r>
              <a:rPr lang="en-US" sz="1800" b="1" dirty="0">
                <a:solidFill>
                  <a:srgbClr val="63666A"/>
                </a:solidFill>
                <a:latin typeface="Arial" panose="020B0604020202020204" pitchFamily="34" charset="0"/>
                <a:cs typeface="Arial" panose="020B0604020202020204" pitchFamily="34" charset="0"/>
              </a:rPr>
              <a:t>Chemically unreactive</a:t>
            </a:r>
            <a:r>
              <a:rPr lang="en-US" sz="1800" dirty="0">
                <a:solidFill>
                  <a:srgbClr val="63666A"/>
                </a:solidFill>
                <a:latin typeface="Arial" panose="020B0604020202020204" pitchFamily="34" charset="0"/>
                <a:cs typeface="Arial" panose="020B0604020202020204" pitchFamily="34" charset="0"/>
              </a:rPr>
              <a:t>, it does not rust.</a:t>
            </a:r>
          </a:p>
          <a:p>
            <a:pPr>
              <a:lnSpc>
                <a:spcPct val="100000"/>
              </a:lnSpc>
              <a:buClr>
                <a:srgbClr val="996017"/>
              </a:buClr>
            </a:pPr>
            <a:r>
              <a:rPr lang="en-US" sz="1800" b="1" dirty="0">
                <a:solidFill>
                  <a:srgbClr val="63666A"/>
                </a:solidFill>
                <a:latin typeface="Arial" panose="020B0604020202020204" pitchFamily="34" charset="0"/>
                <a:cs typeface="Arial" panose="020B0604020202020204" pitchFamily="34" charset="0"/>
              </a:rPr>
              <a:t>Solids, hard at room temperature</a:t>
            </a:r>
            <a:r>
              <a:rPr lang="en-US" sz="1800" dirty="0">
                <a:solidFill>
                  <a:srgbClr val="63666A"/>
                </a:solidFill>
                <a:latin typeface="Arial" panose="020B0604020202020204" pitchFamily="34" charset="0"/>
                <a:cs typeface="Arial" panose="020B0604020202020204" pitchFamily="34" charset="0"/>
              </a:rPr>
              <a:t>.</a:t>
            </a:r>
          </a:p>
          <a:p>
            <a:pPr>
              <a:lnSpc>
                <a:spcPct val="100000"/>
              </a:lnSpc>
              <a:buClr>
                <a:srgbClr val="996017"/>
              </a:buClr>
            </a:pPr>
            <a:r>
              <a:rPr lang="en-US" sz="1800" b="1" dirty="0">
                <a:solidFill>
                  <a:srgbClr val="63666A"/>
                </a:solidFill>
                <a:latin typeface="Arial" panose="020B0604020202020204" pitchFamily="34" charset="0"/>
                <a:cs typeface="Arial" panose="020B0604020202020204" pitchFamily="34" charset="0"/>
              </a:rPr>
              <a:t>It can be moulded into shape</a:t>
            </a:r>
            <a:r>
              <a:rPr lang="en-US" sz="1800" dirty="0">
                <a:solidFill>
                  <a:srgbClr val="63666A"/>
                </a:solidFill>
                <a:latin typeface="Arial" panose="020B0604020202020204" pitchFamily="34" charset="0"/>
                <a:cs typeface="Arial" panose="020B0604020202020204" pitchFamily="34" charset="0"/>
              </a:rPr>
              <a:t>. The image on the left shows a mold for a plastic bottle.</a:t>
            </a:r>
          </a:p>
          <a:p>
            <a:pPr>
              <a:lnSpc>
                <a:spcPct val="100000"/>
              </a:lnSpc>
              <a:buClr>
                <a:srgbClr val="996017"/>
              </a:buClr>
            </a:pPr>
            <a:r>
              <a:rPr lang="en-US" sz="1800" b="1" dirty="0">
                <a:solidFill>
                  <a:srgbClr val="63666A"/>
                </a:solidFill>
                <a:latin typeface="Arial" panose="020B0604020202020204" pitchFamily="34" charset="0"/>
                <a:cs typeface="Arial" panose="020B0604020202020204" pitchFamily="34" charset="0"/>
              </a:rPr>
              <a:t>Electrical insulators </a:t>
            </a:r>
            <a:r>
              <a:rPr lang="en-US" sz="1800" dirty="0">
                <a:solidFill>
                  <a:srgbClr val="63666A"/>
                </a:solidFill>
                <a:latin typeface="Arial" panose="020B0604020202020204" pitchFamily="34" charset="0"/>
                <a:cs typeface="Arial" panose="020B0604020202020204" pitchFamily="34" charset="0"/>
              </a:rPr>
              <a:t>(it does</a:t>
            </a:r>
            <a:br>
              <a:rPr lang="en-US" sz="1800" dirty="0">
                <a:solidFill>
                  <a:srgbClr val="63666A"/>
                </a:solidFill>
                <a:latin typeface="Arial" panose="020B0604020202020204" pitchFamily="34" charset="0"/>
                <a:cs typeface="Arial" panose="020B0604020202020204" pitchFamily="34" charset="0"/>
              </a:rPr>
            </a:br>
            <a:r>
              <a:rPr lang="en-US" sz="1800" dirty="0">
                <a:solidFill>
                  <a:srgbClr val="63666A"/>
                </a:solidFill>
                <a:latin typeface="Arial" panose="020B0604020202020204" pitchFamily="34" charset="0"/>
                <a:cs typeface="Arial" panose="020B0604020202020204" pitchFamily="34" charset="0"/>
              </a:rPr>
              <a:t>not conduct electricity and is</a:t>
            </a:r>
            <a:br>
              <a:rPr lang="en-US" sz="1800" dirty="0">
                <a:solidFill>
                  <a:srgbClr val="63666A"/>
                </a:solidFill>
                <a:latin typeface="Arial" panose="020B0604020202020204" pitchFamily="34" charset="0"/>
                <a:cs typeface="Arial" panose="020B0604020202020204" pitchFamily="34" charset="0"/>
              </a:rPr>
            </a:br>
            <a:r>
              <a:rPr lang="en-US" sz="1800" dirty="0">
                <a:solidFill>
                  <a:srgbClr val="63666A"/>
                </a:solidFill>
                <a:latin typeface="Arial" panose="020B0604020202020204" pitchFamily="34" charset="0"/>
                <a:cs typeface="Arial" panose="020B0604020202020204" pitchFamily="34" charset="0"/>
              </a:rPr>
              <a:t>not magnetic).</a:t>
            </a:r>
          </a:p>
          <a:p>
            <a:pPr marL="0" indent="0">
              <a:buFont typeface="Arial" panose="020B0604020202020204" pitchFamily="34" charset="0"/>
              <a:buNone/>
            </a:pPr>
            <a:endParaRPr lang="en-GB" sz="1800" dirty="0"/>
          </a:p>
        </p:txBody>
      </p:sp>
    </p:spTree>
    <p:extLst>
      <p:ext uri="{BB962C8B-B14F-4D97-AF65-F5344CB8AC3E}">
        <p14:creationId xmlns:p14="http://schemas.microsoft.com/office/powerpoint/2010/main" val="3301975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Content Placeholder 2">
            <a:extLst>
              <a:ext uri="{FF2B5EF4-FFF2-40B4-BE49-F238E27FC236}">
                <a16:creationId xmlns:a16="http://schemas.microsoft.com/office/drawing/2014/main" id="{991BE56D-3FF7-534B-A439-77DC03CC2881}"/>
              </a:ext>
            </a:extLst>
          </p:cNvPr>
          <p:cNvSpPr txBox="1">
            <a:spLocks/>
          </p:cNvSpPr>
          <p:nvPr/>
        </p:nvSpPr>
        <p:spPr>
          <a:xfrm>
            <a:off x="6902290" y="2013358"/>
            <a:ext cx="4240632" cy="367689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rgbClr val="996017"/>
              </a:buClr>
            </a:pPr>
            <a:r>
              <a:rPr lang="en-US" sz="1800" b="1" dirty="0">
                <a:solidFill>
                  <a:srgbClr val="63666A"/>
                </a:solidFill>
                <a:latin typeface="Arial" panose="020B0604020202020204" pitchFamily="34" charset="0"/>
                <a:cs typeface="Arial" panose="020B0604020202020204" pitchFamily="34" charset="0"/>
              </a:rPr>
              <a:t>Strong and hard-wearing</a:t>
            </a:r>
            <a:r>
              <a:rPr lang="en-US" sz="1800" dirty="0">
                <a:solidFill>
                  <a:srgbClr val="63666A"/>
                </a:solidFill>
                <a:latin typeface="Arial" panose="020B0604020202020204" pitchFamily="34" charset="0"/>
                <a:cs typeface="Arial" panose="020B0604020202020204" pitchFamily="34" charset="0"/>
              </a:rPr>
              <a:t>.</a:t>
            </a:r>
          </a:p>
          <a:p>
            <a:pPr>
              <a:lnSpc>
                <a:spcPct val="100000"/>
              </a:lnSpc>
              <a:buClr>
                <a:srgbClr val="996017"/>
              </a:buClr>
            </a:pPr>
            <a:r>
              <a:rPr lang="en-US" sz="1800" dirty="0">
                <a:solidFill>
                  <a:srgbClr val="63666A"/>
                </a:solidFill>
                <a:latin typeface="Arial" panose="020B0604020202020204" pitchFamily="34" charset="0"/>
                <a:cs typeface="Arial" panose="020B0604020202020204" pitchFamily="34" charset="0"/>
              </a:rPr>
              <a:t>Can be </a:t>
            </a:r>
            <a:r>
              <a:rPr lang="en-US" sz="1800" b="1" dirty="0">
                <a:solidFill>
                  <a:srgbClr val="63666A"/>
                </a:solidFill>
                <a:latin typeface="Arial" panose="020B0604020202020204" pitchFamily="34" charset="0"/>
                <a:cs typeface="Arial" panose="020B0604020202020204" pitchFamily="34" charset="0"/>
              </a:rPr>
              <a:t>transparent</a:t>
            </a:r>
            <a:r>
              <a:rPr lang="en-US" sz="1800" dirty="0">
                <a:solidFill>
                  <a:srgbClr val="63666A"/>
                </a:solidFill>
                <a:latin typeface="Arial" panose="020B0604020202020204" pitchFamily="34" charset="0"/>
                <a:cs typeface="Arial" panose="020B0604020202020204" pitchFamily="34" charset="0"/>
              </a:rPr>
              <a:t>.</a:t>
            </a:r>
          </a:p>
          <a:p>
            <a:pPr>
              <a:lnSpc>
                <a:spcPct val="100000"/>
              </a:lnSpc>
              <a:buClr>
                <a:srgbClr val="996017"/>
              </a:buClr>
            </a:pPr>
            <a:r>
              <a:rPr lang="en-US" sz="1800" b="1" dirty="0">
                <a:solidFill>
                  <a:srgbClr val="63666A"/>
                </a:solidFill>
                <a:latin typeface="Arial" panose="020B0604020202020204" pitchFamily="34" charset="0"/>
                <a:cs typeface="Arial" panose="020B0604020202020204" pitchFamily="34" charset="0"/>
              </a:rPr>
              <a:t>Waterproof</a:t>
            </a:r>
            <a:r>
              <a:rPr lang="en-US" sz="1800" dirty="0">
                <a:solidFill>
                  <a:srgbClr val="63666A"/>
                </a:solidFill>
                <a:latin typeface="Arial" panose="020B0604020202020204" pitchFamily="34" charset="0"/>
                <a:cs typeface="Arial" panose="020B0604020202020204" pitchFamily="34" charset="0"/>
              </a:rPr>
              <a:t>, not soluble in water.</a:t>
            </a:r>
          </a:p>
          <a:p>
            <a:pPr marL="0" indent="0">
              <a:lnSpc>
                <a:spcPct val="100000"/>
              </a:lnSpc>
              <a:buClr>
                <a:srgbClr val="996017"/>
              </a:buClr>
              <a:buNone/>
            </a:pPr>
            <a:r>
              <a:rPr lang="en-US" sz="1800" dirty="0">
                <a:solidFill>
                  <a:srgbClr val="63666A"/>
                </a:solidFill>
                <a:latin typeface="Arial" panose="020B0604020202020204" pitchFamily="34" charset="0"/>
                <a:cs typeface="Arial" panose="020B0604020202020204" pitchFamily="34" charset="0"/>
              </a:rPr>
              <a:t>Some plastics can be </a:t>
            </a:r>
            <a:r>
              <a:rPr lang="en-US" sz="1800" dirty="0" err="1">
                <a:solidFill>
                  <a:srgbClr val="63666A"/>
                </a:solidFill>
                <a:latin typeface="Arial" panose="020B0604020202020204" pitchFamily="34" charset="0"/>
                <a:cs typeface="Arial" panose="020B0604020202020204" pitchFamily="34" charset="0"/>
              </a:rPr>
              <a:t>remoulded</a:t>
            </a:r>
            <a:r>
              <a:rPr lang="en-US" sz="1800" dirty="0">
                <a:solidFill>
                  <a:srgbClr val="63666A"/>
                </a:solidFill>
                <a:latin typeface="Arial" panose="020B0604020202020204" pitchFamily="34" charset="0"/>
                <a:cs typeface="Arial" panose="020B0604020202020204" pitchFamily="34" charset="0"/>
              </a:rPr>
              <a:t> from</a:t>
            </a:r>
            <a:br>
              <a:rPr lang="en-US" sz="1800" dirty="0">
                <a:solidFill>
                  <a:srgbClr val="63666A"/>
                </a:solidFill>
                <a:latin typeface="Arial" panose="020B0604020202020204" pitchFamily="34" charset="0"/>
                <a:cs typeface="Arial" panose="020B0604020202020204" pitchFamily="34" charset="0"/>
              </a:rPr>
            </a:br>
            <a:r>
              <a:rPr lang="en-US" sz="1800" dirty="0">
                <a:solidFill>
                  <a:srgbClr val="63666A"/>
                </a:solidFill>
                <a:latin typeface="Arial" panose="020B0604020202020204" pitchFamily="34" charset="0"/>
                <a:cs typeface="Arial" panose="020B0604020202020204" pitchFamily="34" charset="0"/>
              </a:rPr>
              <a:t>a liquid when hot, to form solids. </a:t>
            </a:r>
          </a:p>
          <a:p>
            <a:pPr marL="0" indent="0">
              <a:lnSpc>
                <a:spcPct val="100000"/>
              </a:lnSpc>
              <a:buClr>
                <a:srgbClr val="996017"/>
              </a:buClr>
              <a:buNone/>
            </a:pPr>
            <a:r>
              <a:rPr lang="en-US" sz="1800" dirty="0">
                <a:solidFill>
                  <a:srgbClr val="63666A"/>
                </a:solidFill>
                <a:latin typeface="Arial" panose="020B0604020202020204" pitchFamily="34" charset="0"/>
                <a:cs typeface="Arial" panose="020B0604020202020204" pitchFamily="34" charset="0"/>
              </a:rPr>
              <a:t>Dissolvable plastic has also been developed, however this is new and</a:t>
            </a:r>
            <a:br>
              <a:rPr lang="en-US" sz="1800" dirty="0">
                <a:solidFill>
                  <a:srgbClr val="63666A"/>
                </a:solidFill>
                <a:latin typeface="Arial" panose="020B0604020202020204" pitchFamily="34" charset="0"/>
                <a:cs typeface="Arial" panose="020B0604020202020204" pitchFamily="34" charset="0"/>
              </a:rPr>
            </a:br>
            <a:r>
              <a:rPr lang="en-US" sz="1800" dirty="0">
                <a:solidFill>
                  <a:srgbClr val="63666A"/>
                </a:solidFill>
                <a:latin typeface="Arial" panose="020B0604020202020204" pitchFamily="34" charset="0"/>
                <a:cs typeface="Arial" panose="020B0604020202020204" pitchFamily="34" charset="0"/>
              </a:rPr>
              <a:t>not commonly used at present.</a:t>
            </a:r>
            <a:endParaRPr lang="en-GB" sz="18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GB" sz="1800" dirty="0"/>
          </a:p>
        </p:txBody>
      </p:sp>
      <p:pic>
        <p:nvPicPr>
          <p:cNvPr id="3" name="Picture 2" descr="A picture containing person, blue, accessory&#10;&#10;Description automatically generated">
            <a:extLst>
              <a:ext uri="{FF2B5EF4-FFF2-40B4-BE49-F238E27FC236}">
                <a16:creationId xmlns:a16="http://schemas.microsoft.com/office/drawing/2014/main" id="{913DE847-5DF8-3945-B65F-16CF1F72AD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00150" y="1200755"/>
            <a:ext cx="4932364" cy="4464050"/>
          </a:xfrm>
          <a:prstGeom prst="rect">
            <a:avLst/>
          </a:prstGeom>
        </p:spPr>
      </p:pic>
    </p:spTree>
    <p:extLst>
      <p:ext uri="{BB962C8B-B14F-4D97-AF65-F5344CB8AC3E}">
        <p14:creationId xmlns:p14="http://schemas.microsoft.com/office/powerpoint/2010/main" val="4149448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B4C86D8F4350B438F473AE5C5430083" ma:contentTypeVersion="13" ma:contentTypeDescription="Create a new document." ma:contentTypeScope="" ma:versionID="e31c2c198590ed7b24f8a2290e89f281">
  <xsd:schema xmlns:xsd="http://www.w3.org/2001/XMLSchema" xmlns:xs="http://www.w3.org/2001/XMLSchema" xmlns:p="http://schemas.microsoft.com/office/2006/metadata/properties" xmlns:ns2="cd9395e4-72cd-4d72-a60e-8ad2925c2b28" xmlns:ns3="031c86a4-3099-4f5a-8885-357283e48888" targetNamespace="http://schemas.microsoft.com/office/2006/metadata/properties" ma:root="true" ma:fieldsID="2feb8681dcd4ac21a391f956e06654d0" ns2:_="" ns3:_="">
    <xsd:import namespace="cd9395e4-72cd-4d72-a60e-8ad2925c2b28"/>
    <xsd:import namespace="031c86a4-3099-4f5a-8885-357283e4888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9395e4-72cd-4d72-a60e-8ad2925c2b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31c86a4-3099-4f5a-8885-357283e48888"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486FCF2-7E90-4D84-863A-2C41127128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9395e4-72cd-4d72-a60e-8ad2925c2b28"/>
    <ds:schemaRef ds:uri="031c86a4-3099-4f5a-8885-357283e488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7160BA4-5725-4907-A9F4-314002316E3C}">
  <ds:schemaRefs>
    <ds:schemaRef ds:uri="http://schemas.microsoft.com/sharepoint/v3/contenttype/forms"/>
  </ds:schemaRefs>
</ds:datastoreItem>
</file>

<file path=customXml/itemProps3.xml><?xml version="1.0" encoding="utf-8"?>
<ds:datastoreItem xmlns:ds="http://schemas.openxmlformats.org/officeDocument/2006/customXml" ds:itemID="{5CCE8521-A902-4C27-A290-E5D4533B520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20281</TotalTime>
  <Words>3322</Words>
  <Application>Microsoft Office PowerPoint</Application>
  <PresentationFormat>Widescreen</PresentationFormat>
  <Paragraphs>344</Paragraphs>
  <Slides>40</Slides>
  <Notes>40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Cecilia Weiss</cp:lastModifiedBy>
  <cp:revision>1040</cp:revision>
  <dcterms:created xsi:type="dcterms:W3CDTF">2021-01-25T16:36:47Z</dcterms:created>
  <dcterms:modified xsi:type="dcterms:W3CDTF">2023-02-09T17:29:58Z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0x0101004B4C86D8F4350B438F473AE5C5430083</vt:lpwstr>
  </property>
</Properties>
</file>