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79" r:id="rId2"/>
    <p:sldId id="335" r:id="rId3"/>
    <p:sldId id="271" r:id="rId4"/>
    <p:sldId id="260" r:id="rId5"/>
    <p:sldId id="261" r:id="rId6"/>
    <p:sldId id="332" r:id="rId7"/>
    <p:sldId id="273" r:id="rId8"/>
    <p:sldId id="359" r:id="rId9"/>
    <p:sldId id="357" r:id="rId10"/>
    <p:sldId id="350" r:id="rId11"/>
    <p:sldId id="351" r:id="rId12"/>
    <p:sldId id="326" r:id="rId13"/>
    <p:sldId id="328" r:id="rId14"/>
    <p:sldId id="354" r:id="rId15"/>
    <p:sldId id="352" r:id="rId16"/>
    <p:sldId id="331" r:id="rId17"/>
    <p:sldId id="324" r:id="rId18"/>
    <p:sldId id="353" r:id="rId19"/>
    <p:sldId id="264" r:id="rId20"/>
    <p:sldId id="348" r:id="rId21"/>
    <p:sldId id="28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35"/>
            <p14:sldId id="271"/>
            <p14:sldId id="260"/>
            <p14:sldId id="261"/>
            <p14:sldId id="332"/>
            <p14:sldId id="273"/>
            <p14:sldId id="359"/>
            <p14:sldId id="357"/>
            <p14:sldId id="350"/>
            <p14:sldId id="351"/>
            <p14:sldId id="326"/>
            <p14:sldId id="328"/>
            <p14:sldId id="354"/>
            <p14:sldId id="352"/>
            <p14:sldId id="331"/>
            <p14:sldId id="324"/>
            <p14:sldId id="353"/>
            <p14:sldId id="264"/>
            <p14:sldId id="348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2160" userDrawn="1">
          <p15:clr>
            <a:srgbClr val="A4A3A4"/>
          </p15:clr>
        </p15:guide>
        <p15:guide id="10" pos="3636" userDrawn="1">
          <p15:clr>
            <a:srgbClr val="A4A3A4"/>
          </p15:clr>
        </p15:guide>
        <p15:guide id="11" pos="982" userDrawn="1">
          <p15:clr>
            <a:srgbClr val="A4A3A4"/>
          </p15:clr>
        </p15:guide>
        <p15:guide id="13" pos="6698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40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191F"/>
    <a:srgbClr val="EBBCBC"/>
    <a:srgbClr val="F9E9E9"/>
    <a:srgbClr val="FF755C"/>
    <a:srgbClr val="286AA6"/>
    <a:srgbClr val="286AA7"/>
    <a:srgbClr val="272626"/>
    <a:srgbClr val="064B8D"/>
    <a:srgbClr val="3692C4"/>
    <a:srgbClr val="2E9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05" autoAdjust="0"/>
    <p:restoredTop sz="94774"/>
  </p:normalViewPr>
  <p:slideViewPr>
    <p:cSldViewPr snapToGrid="0" snapToObjects="1">
      <p:cViewPr varScale="1">
        <p:scale>
          <a:sx n="71" d="100"/>
          <a:sy n="71" d="100"/>
        </p:scale>
        <p:origin x="176" y="648"/>
      </p:cViewPr>
      <p:guideLst>
        <p:guide orient="horz" pos="2160"/>
        <p:guide pos="3636"/>
        <p:guide pos="982"/>
        <p:guide pos="6698"/>
        <p:guide pos="3840"/>
        <p:guide pos="4044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54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83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530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759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728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474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565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191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82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498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B61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61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0B71622-727B-DD42-A824-AEC9476A64F4}"/>
              </a:ext>
            </a:extLst>
          </p:cNvPr>
          <p:cNvSpPr txBox="1">
            <a:spLocks/>
          </p:cNvSpPr>
          <p:nvPr/>
        </p:nvSpPr>
        <p:spPr>
          <a:xfrm>
            <a:off x="10550872" y="6022650"/>
            <a:ext cx="1446686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40D74B7-4D39-884F-846E-2D76247B84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1410D4-2134-B842-900D-CC632E0887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F494796-7966-4642-BE07-CD0300FDBB09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0A35A20-66FC-8005-2179-4E384FE3C08A}"/>
              </a:ext>
            </a:extLst>
          </p:cNvPr>
          <p:cNvSpPr txBox="1">
            <a:spLocks/>
          </p:cNvSpPr>
          <p:nvPr/>
        </p:nvSpPr>
        <p:spPr>
          <a:xfrm>
            <a:off x="161383" y="341943"/>
            <a:ext cx="12192002" cy="121520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Evolution and Inheritance: Lesson 4</a:t>
            </a:r>
          </a:p>
          <a:p>
            <a:pPr algn="ctr">
              <a:lnSpc>
                <a:spcPct val="100000"/>
              </a:lnSpc>
              <a:spcBef>
                <a:spcPts val="2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Variation &amp; Inheritance</a:t>
            </a:r>
            <a:endParaRPr lang="en-GB" sz="3200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CEE288-969F-D8CE-99E8-8B7BA1AFF361}"/>
              </a:ext>
            </a:extLst>
          </p:cNvPr>
          <p:cNvSpPr/>
          <p:nvPr/>
        </p:nvSpPr>
        <p:spPr>
          <a:xfrm>
            <a:off x="0" y="182653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013DA9C-2431-F2C5-E638-B209CBFE96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371" b="43321"/>
          <a:stretch/>
        </p:blipFill>
        <p:spPr>
          <a:xfrm>
            <a:off x="-1" y="1924029"/>
            <a:ext cx="12192001" cy="359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A993189-C5BC-411B-8444-D30E5F325EF1}"/>
              </a:ext>
            </a:extLst>
          </p:cNvPr>
          <p:cNvSpPr txBox="1"/>
          <p:nvPr/>
        </p:nvSpPr>
        <p:spPr>
          <a:xfrm>
            <a:off x="0" y="742958"/>
            <a:ext cx="12191999" cy="559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Bef>
                <a:spcPts val="1500"/>
              </a:spcBef>
              <a:buNone/>
            </a:pPr>
            <a:r>
              <a:rPr lang="en-US" sz="3000" b="1" dirty="0">
                <a:solidFill>
                  <a:srgbClr val="B6191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Inherited or Non-inherited?</a:t>
            </a:r>
            <a:endParaRPr lang="en-GB" sz="3000" b="1" dirty="0">
              <a:solidFill>
                <a:srgbClr val="B6191F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E4BFC2-8477-4DA2-BD65-642C4AF0A7B3}"/>
              </a:ext>
            </a:extLst>
          </p:cNvPr>
          <p:cNvSpPr txBox="1"/>
          <p:nvPr/>
        </p:nvSpPr>
        <p:spPr>
          <a:xfrm>
            <a:off x="1357757" y="1568407"/>
            <a:ext cx="9290050" cy="10772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When instructions are passed from your biological parents to you in your DNA, we say they are </a:t>
            </a:r>
            <a:r>
              <a:rPr lang="en-US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inherited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  </a:t>
            </a:r>
          </a:p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Like your hair, eye and skin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colour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or even whether you can roll your tongue!</a:t>
            </a: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B0166A80-A252-4620-BFC2-3C8AADC7B6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968" t="866" r="10234" b="51890"/>
          <a:stretch/>
        </p:blipFill>
        <p:spPr bwMode="auto">
          <a:xfrm>
            <a:off x="1343025" y="3106199"/>
            <a:ext cx="4463501" cy="25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74ECDB3E-ED13-0445-B3FE-9A65333AF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2" b="7272"/>
          <a:stretch/>
        </p:blipFill>
        <p:spPr bwMode="auto">
          <a:xfrm>
            <a:off x="6377452" y="3108965"/>
            <a:ext cx="4463501" cy="254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39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AE4BFC2-8477-4DA2-BD65-642C4AF0A7B3}"/>
              </a:ext>
            </a:extLst>
          </p:cNvPr>
          <p:cNvSpPr txBox="1"/>
          <p:nvPr/>
        </p:nvSpPr>
        <p:spPr>
          <a:xfrm>
            <a:off x="1343025" y="1103311"/>
            <a:ext cx="8424302" cy="15388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Other things have nothing to do with your DNA!</a:t>
            </a:r>
          </a:p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They are </a:t>
            </a:r>
            <a:r>
              <a:rPr lang="en-US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non-inherited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, like whether you broke your arm or some of the things you like and dislike!</a:t>
            </a:r>
          </a:p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It’s definitely not in the instructions to build you to break your arm!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CFD23E6-5153-DD45-922E-15E831E8A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69" b="7269"/>
          <a:stretch/>
        </p:blipFill>
        <p:spPr bwMode="auto">
          <a:xfrm>
            <a:off x="6419850" y="3144666"/>
            <a:ext cx="4432927" cy="252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E468E4CC-8E67-FE4B-B2A1-71EF3103E2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" t="13977" r="6007" b="4662"/>
          <a:stretch/>
        </p:blipFill>
        <p:spPr bwMode="auto">
          <a:xfrm>
            <a:off x="1343025" y="3176588"/>
            <a:ext cx="4432927" cy="252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18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6875D48-2123-49C5-B1E4-A5975F2318A0}"/>
              </a:ext>
            </a:extLst>
          </p:cNvPr>
          <p:cNvSpPr txBox="1"/>
          <p:nvPr/>
        </p:nvSpPr>
        <p:spPr>
          <a:xfrm>
            <a:off x="1343025" y="1330825"/>
            <a:ext cx="6886576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identify which of these features are </a:t>
            </a:r>
            <a:r>
              <a:rPr lang="en-US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inherited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and which are </a:t>
            </a:r>
            <a:r>
              <a:rPr lang="en-US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non-inherited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2A05519-A1C3-6F4D-A5E5-DC922A8750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50" t="194" r="25165" b="-629"/>
          <a:stretch/>
        </p:blipFill>
        <p:spPr>
          <a:xfrm>
            <a:off x="1343024" y="2276856"/>
            <a:ext cx="2764917" cy="33741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363752-BFCD-2742-8AFF-4128D186A0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309" t="11480" r="28831" b="47968"/>
          <a:stretch/>
        </p:blipFill>
        <p:spPr>
          <a:xfrm>
            <a:off x="4320647" y="2276856"/>
            <a:ext cx="2762187" cy="337413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3711375-50AE-D141-A8CE-947F132BEEA5}"/>
              </a:ext>
            </a:extLst>
          </p:cNvPr>
          <p:cNvSpPr txBox="1"/>
          <p:nvPr/>
        </p:nvSpPr>
        <p:spPr>
          <a:xfrm>
            <a:off x="7442018" y="3309899"/>
            <a:ext cx="3743228" cy="1308050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latin typeface="Comic Sans MS" panose="030F0702030302020204" pitchFamily="66" charset="0"/>
              </a:rPr>
              <a:t>Curly or straight hair?</a:t>
            </a:r>
          </a:p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see if you were correct!</a:t>
            </a:r>
          </a:p>
          <a:p>
            <a:pPr>
              <a:spcBef>
                <a:spcPts val="1800"/>
              </a:spcBef>
            </a:pPr>
            <a:r>
              <a:rPr lang="en-US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Inherited</a:t>
            </a:r>
            <a:r>
              <a:rPr lang="en-US" sz="2000" b="1" dirty="0">
                <a:latin typeface="Comic Sans MS" panose="030F0702030302020204" pitchFamily="66" charset="0"/>
              </a:rPr>
              <a:t>.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E308D3-07D9-9D92-57D9-27B6F78BA1E6}"/>
              </a:ext>
            </a:extLst>
          </p:cNvPr>
          <p:cNvSpPr txBox="1"/>
          <p:nvPr/>
        </p:nvSpPr>
        <p:spPr>
          <a:xfrm>
            <a:off x="542611" y="401934"/>
            <a:ext cx="17461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B6191F"/>
                </a:solidFill>
                <a:latin typeface="Comic Sans MS" panose="030F0902030302020204" pitchFamily="66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418039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8BC876-ED53-3641-A4E5-5ECF1D20DD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594" t="1904" r="32497"/>
          <a:stretch/>
        </p:blipFill>
        <p:spPr>
          <a:xfrm>
            <a:off x="4394202" y="1382534"/>
            <a:ext cx="2820059" cy="413268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9D4A2DE-E886-DD40-9298-E10D2B53986F}"/>
              </a:ext>
            </a:extLst>
          </p:cNvPr>
          <p:cNvSpPr txBox="1"/>
          <p:nvPr/>
        </p:nvSpPr>
        <p:spPr>
          <a:xfrm>
            <a:off x="7837120" y="2825631"/>
            <a:ext cx="2838485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100" dirty="0">
                <a:latin typeface="Comic Sans MS" panose="030F0702030302020204" pitchFamily="66" charset="0"/>
              </a:rPr>
              <a:t>Like cats or dogs?</a:t>
            </a:r>
          </a:p>
          <a:p>
            <a:r>
              <a:rPr lang="en-US" sz="2100" dirty="0">
                <a:latin typeface="Comic Sans MS" panose="030F0702030302020204" pitchFamily="66" charset="0"/>
              </a:rPr>
              <a:t>Or any other animal?</a:t>
            </a:r>
          </a:p>
          <a:p>
            <a:pPr>
              <a:spcBef>
                <a:spcPts val="1800"/>
              </a:spcBef>
            </a:pPr>
            <a:r>
              <a:rPr lang="en-US" sz="2100" b="1" dirty="0">
                <a:solidFill>
                  <a:srgbClr val="C00000"/>
                </a:solidFill>
                <a:latin typeface="Comic Sans MS" panose="030F0702030302020204" pitchFamily="66" charset="0"/>
              </a:rPr>
              <a:t>Non-inherited</a:t>
            </a:r>
            <a:r>
              <a:rPr lang="en-US" sz="2100" b="1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F92C44-79EB-9747-9404-0DC972B2DC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24" t="6744" r="33649" b="929"/>
          <a:stretch/>
        </p:blipFill>
        <p:spPr>
          <a:xfrm>
            <a:off x="1337973" y="1382534"/>
            <a:ext cx="2820059" cy="413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0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8BC876-ED53-3641-A4E5-5ECF1D20DD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36" t="14117" r="6546" b="3310"/>
          <a:stretch/>
        </p:blipFill>
        <p:spPr>
          <a:xfrm>
            <a:off x="4394202" y="1382534"/>
            <a:ext cx="2820059" cy="413268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9D4A2DE-E886-DD40-9298-E10D2B53986F}"/>
              </a:ext>
            </a:extLst>
          </p:cNvPr>
          <p:cNvSpPr txBox="1"/>
          <p:nvPr/>
        </p:nvSpPr>
        <p:spPr>
          <a:xfrm>
            <a:off x="7809410" y="2979519"/>
            <a:ext cx="3743228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US" sz="2100" dirty="0">
                <a:latin typeface="Comic Sans MS" panose="030F0702030302020204" pitchFamily="66" charset="0"/>
              </a:rPr>
              <a:t>Tall or short?</a:t>
            </a:r>
          </a:p>
          <a:p>
            <a:pPr>
              <a:spcBef>
                <a:spcPts val="1800"/>
              </a:spcBef>
            </a:pPr>
            <a:r>
              <a:rPr lang="en-US" sz="2100" b="1" dirty="0">
                <a:solidFill>
                  <a:srgbClr val="C00000"/>
                </a:solidFill>
                <a:latin typeface="Comic Sans MS" panose="030F0702030302020204" pitchFamily="66" charset="0"/>
              </a:rPr>
              <a:t>Inherited</a:t>
            </a:r>
            <a:r>
              <a:rPr lang="en-US" sz="2100" b="1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FF92C44-79EB-9747-9404-0DC972B2DC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83" b="1183"/>
          <a:stretch/>
        </p:blipFill>
        <p:spPr>
          <a:xfrm>
            <a:off x="1337973" y="1382534"/>
            <a:ext cx="2820059" cy="413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4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65231DB-23CE-4BBF-9EB8-EBA8A10368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1909" y="1474214"/>
            <a:ext cx="5862465" cy="39095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64C430-4F4A-4344-8E64-CF5B2CA06367}"/>
              </a:ext>
            </a:extLst>
          </p:cNvPr>
          <p:cNvSpPr txBox="1"/>
          <p:nvPr/>
        </p:nvSpPr>
        <p:spPr>
          <a:xfrm>
            <a:off x="7817246" y="2801993"/>
            <a:ext cx="3266149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US" sz="2100" dirty="0">
                <a:latin typeface="Comic Sans MS" panose="030F0702030302020204" pitchFamily="66" charset="0"/>
              </a:rPr>
              <a:t>Love playing computer games?</a:t>
            </a:r>
          </a:p>
          <a:p>
            <a:pPr>
              <a:spcBef>
                <a:spcPts val="1800"/>
              </a:spcBef>
            </a:pPr>
            <a:r>
              <a:rPr lang="en-US" sz="2100" b="1" dirty="0">
                <a:solidFill>
                  <a:srgbClr val="C00000"/>
                </a:solidFill>
                <a:latin typeface="Comic Sans MS" panose="030F0702030302020204" pitchFamily="66" charset="0"/>
              </a:rPr>
              <a:t>Non-inherited</a:t>
            </a:r>
            <a:r>
              <a:rPr lang="en-US" sz="2100" b="1" dirty="0">
                <a:latin typeface="Comic Sans MS" panose="030F0702030302020204" pitchFamily="66" charset="0"/>
              </a:rPr>
              <a:t>.</a:t>
            </a:r>
            <a:endParaRPr lang="en-US" sz="21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46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154C7E-AD60-BE46-A8ED-D1E77E2F86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147" r="24377"/>
          <a:stretch/>
        </p:blipFill>
        <p:spPr>
          <a:xfrm>
            <a:off x="4394202" y="1382534"/>
            <a:ext cx="2820059" cy="413268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E39523-4B0A-964A-9EA8-5F76B5D0D2E2}"/>
              </a:ext>
            </a:extLst>
          </p:cNvPr>
          <p:cNvSpPr txBox="1"/>
          <p:nvPr/>
        </p:nvSpPr>
        <p:spPr>
          <a:xfrm>
            <a:off x="7830675" y="2967143"/>
            <a:ext cx="3743228" cy="9079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US" sz="2100" dirty="0">
                <a:latin typeface="Comic Sans MS" panose="030F0702030302020204" pitchFamily="66" charset="0"/>
              </a:rPr>
              <a:t>Freckles or dimples?</a:t>
            </a:r>
          </a:p>
          <a:p>
            <a:pPr>
              <a:spcBef>
                <a:spcPts val="1800"/>
              </a:spcBef>
            </a:pPr>
            <a:r>
              <a:rPr lang="en-US" sz="2100" b="1" dirty="0">
                <a:solidFill>
                  <a:srgbClr val="C00000"/>
                </a:solidFill>
                <a:latin typeface="Comic Sans MS" panose="030F0702030302020204" pitchFamily="66" charset="0"/>
              </a:rPr>
              <a:t>Inherited</a:t>
            </a:r>
            <a:r>
              <a:rPr lang="en-US" sz="2100" b="1" dirty="0">
                <a:latin typeface="Comic Sans MS" panose="030F0702030302020204" pitchFamily="66" charset="0"/>
              </a:rPr>
              <a:t>.</a:t>
            </a:r>
            <a:endParaRPr lang="en-US" sz="21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F5B649-E8EE-FC44-9750-D9DC8FF09D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63" r="27263"/>
          <a:stretch/>
        </p:blipFill>
        <p:spPr>
          <a:xfrm>
            <a:off x="1337973" y="1382534"/>
            <a:ext cx="2820059" cy="413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60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D65274-FF71-4C9B-9141-9F6E6BB01321}"/>
              </a:ext>
            </a:extLst>
          </p:cNvPr>
          <p:cNvSpPr txBox="1"/>
          <p:nvPr/>
        </p:nvSpPr>
        <p:spPr>
          <a:xfrm>
            <a:off x="1461035" y="1102271"/>
            <a:ext cx="95043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There is a lot of </a:t>
            </a:r>
            <a:r>
              <a:rPr lang="en-GB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variation</a:t>
            </a:r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in our instructions, our </a:t>
            </a:r>
            <a:r>
              <a:rPr lang="en-GB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DNA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 </a:t>
            </a:r>
          </a:p>
          <a:p>
            <a:pPr>
              <a:spcBef>
                <a:spcPts val="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Especially in </a:t>
            </a:r>
            <a:r>
              <a:rPr lang="en-GB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inherited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features like the colour of our hair, whether we have dimples or whether we can roll our tongues.</a:t>
            </a:r>
          </a:p>
          <a:p>
            <a:pPr>
              <a:spcBef>
                <a:spcPts val="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see how much variation there is in our class! </a:t>
            </a:r>
          </a:p>
          <a:p>
            <a:pPr>
              <a:spcBef>
                <a:spcPts val="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You are recording hair colour, dimples and whether you can roll your tongue!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FE43DE-3062-5540-9C59-18CECE3B7495}"/>
              </a:ext>
            </a:extLst>
          </p:cNvPr>
          <p:cNvSpPr txBox="1"/>
          <p:nvPr/>
        </p:nvSpPr>
        <p:spPr>
          <a:xfrm>
            <a:off x="1568109" y="5378601"/>
            <a:ext cx="4323559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US" sz="2000" dirty="0">
                <a:latin typeface="Comic Sans MS" panose="030F0702030302020204" pitchFamily="66" charset="0"/>
              </a:rPr>
              <a:t>Remember this is a tally chart!</a:t>
            </a:r>
          </a:p>
          <a:p>
            <a:pPr>
              <a:spcBef>
                <a:spcPts val="800"/>
              </a:spcBef>
            </a:pPr>
            <a:r>
              <a:rPr lang="en-US" sz="2000" dirty="0">
                <a:latin typeface="Comic Sans MS" panose="030F0702030302020204" pitchFamily="66" charset="0"/>
              </a:rPr>
              <a:t>Let’s fill in the worksheet.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graphicFrame>
        <p:nvGraphicFramePr>
          <p:cNvPr id="10" name="Table 3">
            <a:extLst>
              <a:ext uri="{FF2B5EF4-FFF2-40B4-BE49-F238E27FC236}">
                <a16:creationId xmlns:a16="http://schemas.microsoft.com/office/drawing/2014/main" id="{E67E6876-2979-B15D-58D8-51F494FF5B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732563"/>
              </p:ext>
            </p:extLst>
          </p:nvPr>
        </p:nvGraphicFramePr>
        <p:xfrm>
          <a:off x="1554254" y="3202955"/>
          <a:ext cx="6065609" cy="1920323"/>
        </p:xfrm>
        <a:graphic>
          <a:graphicData uri="http://schemas.openxmlformats.org/drawingml/2006/table">
            <a:tbl>
              <a:tblPr firstRow="1" bandRow="1">
                <a:solidFill>
                  <a:schemeClr val="tx2">
                    <a:lumMod val="60000"/>
                    <a:lumOff val="40000"/>
                  </a:schemeClr>
                </a:solidFill>
                <a:tableStyleId>{5C22544A-7EE6-4342-B048-85BDC9FD1C3A}</a:tableStyleId>
              </a:tblPr>
              <a:tblGrid>
                <a:gridCol w="1521645">
                  <a:extLst>
                    <a:ext uri="{9D8B030D-6E8A-4147-A177-3AD203B41FA5}">
                      <a16:colId xmlns:a16="http://schemas.microsoft.com/office/drawing/2014/main" val="772911591"/>
                    </a:ext>
                  </a:extLst>
                </a:gridCol>
                <a:gridCol w="3508237">
                  <a:extLst>
                    <a:ext uri="{9D8B030D-6E8A-4147-A177-3AD203B41FA5}">
                      <a16:colId xmlns:a16="http://schemas.microsoft.com/office/drawing/2014/main" val="2188893147"/>
                    </a:ext>
                  </a:extLst>
                </a:gridCol>
                <a:gridCol w="1035727">
                  <a:extLst>
                    <a:ext uri="{9D8B030D-6E8A-4147-A177-3AD203B41FA5}">
                      <a16:colId xmlns:a16="http://schemas.microsoft.com/office/drawing/2014/main" val="3920511648"/>
                    </a:ext>
                  </a:extLst>
                </a:gridCol>
              </a:tblGrid>
              <a:tr h="570680"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Comic Sans MS" panose="030F0902030302020204" pitchFamily="66" charset="0"/>
                        </a:rPr>
                        <a:t>Hair </a:t>
                      </a:r>
                      <a:r>
                        <a:rPr lang="en-US" sz="1700" dirty="0" err="1">
                          <a:latin typeface="Comic Sans MS" panose="030F0902030302020204" pitchFamily="66" charset="0"/>
                        </a:rPr>
                        <a:t>colour</a:t>
                      </a:r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191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Comic Sans MS" panose="030F0902030302020204" pitchFamily="66" charset="0"/>
                        </a:rPr>
                        <a:t>Features</a:t>
                      </a: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191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latin typeface="Comic Sans MS" panose="030F0902030302020204" pitchFamily="66" charset="0"/>
                        </a:rPr>
                        <a:t>No. of children</a:t>
                      </a: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191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214596"/>
                  </a:ext>
                </a:extLst>
              </a:tr>
              <a:tr h="334136">
                <a:tc>
                  <a:txBody>
                    <a:bodyPr/>
                    <a:lstStyle/>
                    <a:p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BCB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700" dirty="0">
                          <a:latin typeface="Comic Sans MS" panose="030F0902030302020204" pitchFamily="66" charset="0"/>
                        </a:rPr>
                        <a:t>Dimples and </a:t>
                      </a:r>
                      <a:r>
                        <a:rPr lang="en-GB" sz="1700" b="1" dirty="0">
                          <a:latin typeface="Comic Sans MS" panose="030F0902030302020204" pitchFamily="66" charset="0"/>
                        </a:rPr>
                        <a:t>can</a:t>
                      </a:r>
                      <a:r>
                        <a:rPr lang="en-GB" sz="1700" dirty="0">
                          <a:latin typeface="Comic Sans MS" panose="030F0902030302020204" pitchFamily="66" charset="0"/>
                        </a:rPr>
                        <a:t> roll tongue</a:t>
                      </a:r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BCB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BC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1405299"/>
                  </a:ext>
                </a:extLst>
              </a:tr>
              <a:tr h="334136">
                <a:tc>
                  <a:txBody>
                    <a:bodyPr/>
                    <a:lstStyle/>
                    <a:p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9E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700" dirty="0">
                          <a:latin typeface="Comic Sans MS" panose="030F0902030302020204" pitchFamily="66" charset="0"/>
                        </a:rPr>
                        <a:t>Dimples and </a:t>
                      </a:r>
                      <a:r>
                        <a:rPr lang="en-GB" sz="1700" b="1" dirty="0">
                          <a:latin typeface="Comic Sans MS" panose="030F0902030302020204" pitchFamily="66" charset="0"/>
                        </a:rPr>
                        <a:t>can’t</a:t>
                      </a:r>
                      <a:r>
                        <a:rPr lang="en-GB" sz="1700" dirty="0">
                          <a:latin typeface="Comic Sans MS" panose="030F0902030302020204" pitchFamily="66" charset="0"/>
                        </a:rPr>
                        <a:t> roll tongue</a:t>
                      </a:r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9E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4281304"/>
                  </a:ext>
                </a:extLst>
              </a:tr>
              <a:tr h="334136">
                <a:tc>
                  <a:txBody>
                    <a:bodyPr/>
                    <a:lstStyle/>
                    <a:p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BCB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700" b="1" dirty="0">
                          <a:latin typeface="Comic Sans MS" panose="030F0902030302020204" pitchFamily="66" charset="0"/>
                        </a:rPr>
                        <a:t>No</a:t>
                      </a:r>
                      <a:r>
                        <a:rPr lang="en-GB" sz="1700" dirty="0">
                          <a:latin typeface="Comic Sans MS" panose="030F0902030302020204" pitchFamily="66" charset="0"/>
                        </a:rPr>
                        <a:t> dimples and </a:t>
                      </a:r>
                      <a:r>
                        <a:rPr lang="en-GB" sz="1700" b="1" dirty="0">
                          <a:latin typeface="Comic Sans MS" panose="030F0902030302020204" pitchFamily="66" charset="0"/>
                        </a:rPr>
                        <a:t>can</a:t>
                      </a:r>
                      <a:r>
                        <a:rPr lang="en-GB" sz="1700" dirty="0">
                          <a:latin typeface="Comic Sans MS" panose="030F0902030302020204" pitchFamily="66" charset="0"/>
                        </a:rPr>
                        <a:t> roll tongue</a:t>
                      </a:r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BCB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BC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991089"/>
                  </a:ext>
                </a:extLst>
              </a:tr>
              <a:tr h="334136">
                <a:tc>
                  <a:txBody>
                    <a:bodyPr/>
                    <a:lstStyle/>
                    <a:p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9E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700" dirty="0">
                          <a:latin typeface="Comic Sans MS" panose="030F0902030302020204" pitchFamily="66" charset="0"/>
                        </a:rPr>
                        <a:t>No dimples and </a:t>
                      </a:r>
                      <a:r>
                        <a:rPr lang="en-GB" sz="1700" b="1" dirty="0">
                          <a:latin typeface="Comic Sans MS" panose="030F0902030302020204" pitchFamily="66" charset="0"/>
                        </a:rPr>
                        <a:t>can’t</a:t>
                      </a:r>
                      <a:r>
                        <a:rPr lang="en-GB" sz="1700" dirty="0">
                          <a:latin typeface="Comic Sans MS" panose="030F0902030302020204" pitchFamily="66" charset="0"/>
                        </a:rPr>
                        <a:t> roll tongue</a:t>
                      </a:r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9E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Comic Sans MS" panose="030F0902030302020204" pitchFamily="66" charset="0"/>
                      </a:endParaRPr>
                    </a:p>
                  </a:txBody>
                  <a:tcPr marL="106523" marR="108228" marT="54114" marB="11505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21304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12549BD-035B-4B98-C787-01E7E746F805}"/>
              </a:ext>
            </a:extLst>
          </p:cNvPr>
          <p:cNvSpPr txBox="1"/>
          <p:nvPr/>
        </p:nvSpPr>
        <p:spPr>
          <a:xfrm>
            <a:off x="542611" y="401934"/>
            <a:ext cx="17461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B6191F"/>
                </a:solidFill>
                <a:latin typeface="Comic Sans MS" panose="030F0902030302020204" pitchFamily="66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75025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D65274-FF71-4C9B-9141-9F6E6BB01321}"/>
              </a:ext>
            </a:extLst>
          </p:cNvPr>
          <p:cNvSpPr txBox="1"/>
          <p:nvPr/>
        </p:nvSpPr>
        <p:spPr>
          <a:xfrm>
            <a:off x="1476513" y="786133"/>
            <a:ext cx="9924442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198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many children can roll their tongue, have dimples?</a:t>
            </a:r>
          </a:p>
          <a:p>
            <a:pPr>
              <a:spcBef>
                <a:spcPts val="600"/>
              </a:spcBef>
            </a:pPr>
            <a:r>
              <a:rPr lang="en-US" sz="198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is the most/least common hair </a:t>
            </a:r>
            <a:r>
              <a:rPr lang="en-US" sz="198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colour</a:t>
            </a:r>
            <a:r>
              <a:rPr lang="en-US" sz="198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?</a:t>
            </a:r>
            <a:endParaRPr lang="en-GB" sz="198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600"/>
              </a:spcBef>
            </a:pPr>
            <a:r>
              <a:rPr lang="en-US" sz="198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 most people in your class have dimples?</a:t>
            </a:r>
          </a:p>
          <a:p>
            <a:pPr>
              <a:spcBef>
                <a:spcPts val="600"/>
              </a:spcBef>
            </a:pPr>
            <a:r>
              <a:rPr lang="en-US" sz="198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most people in your class roll their tongue?</a:t>
            </a:r>
          </a:p>
          <a:p>
            <a:pPr>
              <a:spcBef>
                <a:spcPts val="600"/>
              </a:spcBef>
            </a:pPr>
            <a:r>
              <a:rPr lang="en-US" sz="198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draw a bar chart for hair </a:t>
            </a:r>
            <a:r>
              <a:rPr lang="en-US" sz="198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colour</a:t>
            </a:r>
            <a:r>
              <a:rPr lang="en-US" sz="198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?</a:t>
            </a:r>
          </a:p>
          <a:p>
            <a:pPr>
              <a:spcBef>
                <a:spcPts val="600"/>
              </a:spcBef>
            </a:pPr>
            <a:r>
              <a:rPr lang="en-US" sz="198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draw another bar chart for dimples or for rolling your tongue?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A09AD69-A37C-E024-2FBF-099195742F81}"/>
              </a:ext>
            </a:extLst>
          </p:cNvPr>
          <p:cNvGrpSpPr/>
          <p:nvPr/>
        </p:nvGrpSpPr>
        <p:grpSpPr>
          <a:xfrm>
            <a:off x="1545070" y="3249910"/>
            <a:ext cx="4502727" cy="2856797"/>
            <a:chOff x="1345173" y="3318447"/>
            <a:chExt cx="4502727" cy="285679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1AA6CAD-4E74-E741-8703-A7A196238618}"/>
                </a:ext>
              </a:extLst>
            </p:cNvPr>
            <p:cNvSpPr txBox="1"/>
            <p:nvPr/>
          </p:nvSpPr>
          <p:spPr>
            <a:xfrm>
              <a:off x="1842291" y="3318447"/>
              <a:ext cx="3844348" cy="37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50" dirty="0">
                  <a:latin typeface="Comic Sans MS" panose="030F0902030302020204" pitchFamily="66" charset="0"/>
                </a:rPr>
                <a:t>Hair </a:t>
              </a:r>
              <a:r>
                <a:rPr lang="en-US" sz="1850" dirty="0" err="1">
                  <a:latin typeface="Comic Sans MS" panose="030F0902030302020204" pitchFamily="66" charset="0"/>
                </a:rPr>
                <a:t>colour</a:t>
              </a:r>
              <a:r>
                <a:rPr lang="en-US" sz="1850" dirty="0">
                  <a:latin typeface="Comic Sans MS" panose="030F0902030302020204" pitchFamily="66" charset="0"/>
                </a:rPr>
                <a:t> of students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7D2E5DF-CC59-FD47-9FCB-8BEEAD0C2D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874" t="-1433" r="-4063" b="2211"/>
            <a:stretch/>
          </p:blipFill>
          <p:spPr>
            <a:xfrm>
              <a:off x="1345173" y="3702959"/>
              <a:ext cx="4502727" cy="24722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709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180D485-FF9C-43BB-9724-BBE89C317857}"/>
              </a:ext>
            </a:extLst>
          </p:cNvPr>
          <p:cNvSpPr txBox="1"/>
          <p:nvPr/>
        </p:nvSpPr>
        <p:spPr>
          <a:xfrm>
            <a:off x="1464856" y="959033"/>
            <a:ext cx="9424817" cy="4693396"/>
          </a:xfrm>
          <a:prstGeom prst="rect">
            <a:avLst/>
          </a:prstGeom>
          <a:noFill/>
        </p:spPr>
        <p:txBody>
          <a:bodyPr wrap="square" lIns="90000" rtlCol="0" anchor="ctr" anchorCtr="0">
            <a:noAutofit/>
          </a:bodyPr>
          <a:lstStyle/>
          <a:p>
            <a:pPr>
              <a:lnSpc>
                <a:spcPts val="238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How many different groups were there for hair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colour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, rolling your tongue and dimples combined?</a:t>
            </a:r>
          </a:p>
          <a:p>
            <a:pPr>
              <a:lnSpc>
                <a:spcPts val="238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Do you think there is a lot of variation in your class?</a:t>
            </a:r>
          </a:p>
          <a:p>
            <a:pPr>
              <a:lnSpc>
                <a:spcPts val="238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if we added freckles? </a:t>
            </a:r>
          </a:p>
          <a:p>
            <a:pPr>
              <a:lnSpc>
                <a:spcPts val="238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We could also add eye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colour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. </a:t>
            </a:r>
          </a:p>
          <a:p>
            <a:pPr>
              <a:lnSpc>
                <a:spcPts val="238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We see more </a:t>
            </a:r>
            <a:r>
              <a:rPr lang="en-US" sz="2000" b="1" dirty="0">
                <a:solidFill>
                  <a:srgbClr val="C00000"/>
                </a:solidFill>
                <a:latin typeface="Comic Sans MS" panose="030F0902030302020204" pitchFamily="66" charset="0"/>
              </a:rPr>
              <a:t>variation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when we look at all our different features together. </a:t>
            </a:r>
          </a:p>
          <a:p>
            <a:pPr>
              <a:lnSpc>
                <a:spcPts val="238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It is what makes us unique!</a:t>
            </a:r>
          </a:p>
          <a:p>
            <a:pPr>
              <a:lnSpc>
                <a:spcPts val="2380"/>
              </a:lnSpc>
              <a:spcBef>
                <a:spcPts val="800"/>
              </a:spcBef>
            </a:pPr>
            <a:r>
              <a:rPr lang="en-GB" sz="2000" dirty="0">
                <a:latin typeface="Comic Sans MS" panose="030F0902030302020204" pitchFamily="66" charset="0"/>
              </a:rPr>
              <a:t>Because we inherit our features in our DNA from our biological parents, we look similar to them.</a:t>
            </a:r>
          </a:p>
          <a:p>
            <a:pPr>
              <a:lnSpc>
                <a:spcPts val="2380"/>
              </a:lnSpc>
              <a:spcBef>
                <a:spcPts val="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…………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Our DNA contains lots of variation!</a:t>
            </a:r>
          </a:p>
          <a:p>
            <a:pPr>
              <a:lnSpc>
                <a:spcPts val="2380"/>
              </a:lnSpc>
              <a:spcBef>
                <a:spcPts val="800"/>
              </a:spcBef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But where does this variation come from? We will find out in the next lesson!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03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iChild and its licensors. All rights reserved. Not for commercial use.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71C91267-536E-A642-9EF5-D6AA285B7E28}"/>
              </a:ext>
            </a:extLst>
          </p:cNvPr>
          <p:cNvSpPr txBox="1">
            <a:spLocks/>
          </p:cNvSpPr>
          <p:nvPr/>
        </p:nvSpPr>
        <p:spPr>
          <a:xfrm>
            <a:off x="0" y="83142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B6191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Evolution and Inheritance: Lesson 4</a:t>
            </a:r>
            <a:br>
              <a:rPr lang="en-US" sz="3000" b="1" dirty="0">
                <a:solidFill>
                  <a:srgbClr val="B6191F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B6191F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4BDA15-7579-B741-ACFA-651BDAC447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2" t="5340" r="15724" b="4224"/>
          <a:stretch/>
        </p:blipFill>
        <p:spPr>
          <a:xfrm>
            <a:off x="1463127" y="2425114"/>
            <a:ext cx="3777463" cy="29144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A5E8B1D-9190-2240-87FD-2F50B92CC1C2}"/>
              </a:ext>
            </a:extLst>
          </p:cNvPr>
          <p:cNvSpPr txBox="1"/>
          <p:nvPr/>
        </p:nvSpPr>
        <p:spPr>
          <a:xfrm>
            <a:off x="5642747" y="2383416"/>
            <a:ext cx="5225861" cy="29977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identify that we all look different.</a:t>
            </a:r>
          </a:p>
          <a:p>
            <a:pPr>
              <a:lnSpc>
                <a:spcPct val="107000"/>
              </a:lnSpc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We are unique!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identify that we look similar to our biological parents, but we are not exactly the same.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learn what </a:t>
            </a:r>
            <a:r>
              <a:rPr lang="en-GB" b="1" dirty="0">
                <a:solidFill>
                  <a:srgbClr val="B6191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inheritance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means and that we inherit our DNA from our biological parents.</a:t>
            </a:r>
          </a:p>
          <a:p>
            <a:pPr>
              <a:lnSpc>
                <a:spcPct val="107000"/>
              </a:lnSpc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identify which characteristics are inherited and which are non-inherited.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E7901AF-7B69-0644-622D-0DDCE62615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C993CEF-1B5C-3D80-B99B-10AE6306C6B6}"/>
              </a:ext>
            </a:extLst>
          </p:cNvPr>
          <p:cNvSpPr txBox="1"/>
          <p:nvPr/>
        </p:nvSpPr>
        <p:spPr>
          <a:xfrm>
            <a:off x="504991" y="6105120"/>
            <a:ext cx="104679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B619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200" dirty="0">
                <a:solidFill>
                  <a:srgbClr val="B6191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recognise that living things produce offspring of the same kind, but normally offspring vary and are not identical to their parents.</a:t>
            </a:r>
            <a:endParaRPr lang="en-GB" sz="1200" dirty="0">
              <a:solidFill>
                <a:srgbClr val="B619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862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26D4DA6F-12BF-BE49-A97B-B433AE353ACE}"/>
              </a:ext>
            </a:extLst>
          </p:cNvPr>
          <p:cNvSpPr txBox="1">
            <a:spLocks/>
          </p:cNvSpPr>
          <p:nvPr/>
        </p:nvSpPr>
        <p:spPr>
          <a:xfrm>
            <a:off x="-3430" y="831592"/>
            <a:ext cx="12192000" cy="44598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B6191F"/>
                </a:solidFill>
                <a:latin typeface="Comic Sans MS" panose="030F0702030302020204" pitchFamily="66" charset="0"/>
              </a:rPr>
              <a:t>Your questions</a:t>
            </a:r>
          </a:p>
        </p:txBody>
      </p:sp>
    </p:spTree>
    <p:extLst>
      <p:ext uri="{BB962C8B-B14F-4D97-AF65-F5344CB8AC3E}">
        <p14:creationId xmlns:p14="http://schemas.microsoft.com/office/powerpoint/2010/main" val="249327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82569" y="436121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Evolution &amp; Inheritance: Lesson 4</a:t>
            </a:r>
          </a:p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Variation &amp; Inheritance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9C4A5C1-06FB-BC45-B9D2-CCCFEA828B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76" t="9426" r="3297" b="6153"/>
          <a:stretch/>
        </p:blipFill>
        <p:spPr>
          <a:xfrm flipH="1"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71858AD-013B-BB47-BE0C-B6B8DA49A4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65" t="2623" r="5624" b="15247"/>
          <a:stretch/>
        </p:blipFill>
        <p:spPr>
          <a:xfrm rot="21105327">
            <a:off x="1948820" y="1118112"/>
            <a:ext cx="2245432" cy="149766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9075A2-99EB-E645-9A4A-7325F7F686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359"/>
          <a:stretch/>
        </p:blipFill>
        <p:spPr>
          <a:xfrm rot="21304658" flipH="1">
            <a:off x="3488414" y="2398524"/>
            <a:ext cx="2044413" cy="1627915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507DC8-13F5-4A4F-B12B-0C6BAF39D9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141"/>
          <a:stretch/>
        </p:blipFill>
        <p:spPr>
          <a:xfrm>
            <a:off x="1316183" y="2838926"/>
            <a:ext cx="2125797" cy="1650609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F5E20D-3452-4359-8B48-833C898CB7B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80" t="2089" r="9735" b="13426"/>
          <a:stretch/>
        </p:blipFill>
        <p:spPr>
          <a:xfrm rot="21376981" flipH="1">
            <a:off x="2712357" y="4293691"/>
            <a:ext cx="2342876" cy="156265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564EAF-6F1D-41AB-8183-EDBC2B798471}"/>
              </a:ext>
            </a:extLst>
          </p:cNvPr>
          <p:cNvSpPr txBox="1"/>
          <p:nvPr/>
        </p:nvSpPr>
        <p:spPr>
          <a:xfrm>
            <a:off x="6268720" y="1492625"/>
            <a:ext cx="4367245" cy="4339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live in families.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Not all families are biologically related. But all families will pass on qualities such as:</a:t>
            </a:r>
          </a:p>
          <a:p>
            <a:pPr marL="190500" indent="-190500">
              <a:spcBef>
                <a:spcPts val="600"/>
              </a:spcBef>
              <a:buClr>
                <a:srgbClr val="B6191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Values</a:t>
            </a:r>
          </a:p>
          <a:p>
            <a:pPr marL="190500" indent="-190500">
              <a:spcBef>
                <a:spcPts val="600"/>
              </a:spcBef>
              <a:buClr>
                <a:srgbClr val="B6191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Shared interests</a:t>
            </a:r>
          </a:p>
          <a:p>
            <a:pPr marL="190500" indent="-190500">
              <a:spcBef>
                <a:spcPts val="600"/>
              </a:spcBef>
              <a:buClr>
                <a:srgbClr val="B6191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Routines</a:t>
            </a:r>
          </a:p>
          <a:p>
            <a:pPr marL="190500" indent="-190500">
              <a:spcBef>
                <a:spcPts val="600"/>
              </a:spcBef>
              <a:buClr>
                <a:srgbClr val="B6191F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Caring for each other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learn these as we grow from our families - and also from our schools! 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Physical characteristics, our height and our appearance, come from our biological parents. They are </a:t>
            </a:r>
            <a:r>
              <a:rPr lang="en-GB" sz="1900" b="1" dirty="0">
                <a:solidFill>
                  <a:srgbClr val="C00000"/>
                </a:solidFill>
                <a:latin typeface="Comic Sans MS" panose="030F0702030302020204" pitchFamily="66" charset="0"/>
              </a:rPr>
              <a:t>inherited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E4130C-06F8-A04E-B8EF-C634EFB11261}"/>
              </a:ext>
            </a:extLst>
          </p:cNvPr>
          <p:cNvSpPr/>
          <p:nvPr/>
        </p:nvSpPr>
        <p:spPr>
          <a:xfrm>
            <a:off x="0" y="726703"/>
            <a:ext cx="121919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solidFill>
                  <a:srgbClr val="B6191F"/>
                </a:solidFill>
                <a:latin typeface="Comic Sans MS" panose="030F0702030302020204" pitchFamily="66" charset="0"/>
              </a:rPr>
              <a:t>Families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84024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02644DD9-2EAA-A843-AD94-B127B93A518C}"/>
              </a:ext>
            </a:extLst>
          </p:cNvPr>
          <p:cNvSpPr txBox="1">
            <a:spLocks/>
          </p:cNvSpPr>
          <p:nvPr/>
        </p:nvSpPr>
        <p:spPr>
          <a:xfrm>
            <a:off x="-4058" y="756692"/>
            <a:ext cx="12192000" cy="38373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Bef>
                <a:spcPts val="1500"/>
              </a:spcBef>
              <a:buNone/>
            </a:pPr>
            <a:r>
              <a:rPr lang="en-US" sz="3000" b="1" dirty="0">
                <a:solidFill>
                  <a:srgbClr val="B6191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Inheritance</a:t>
            </a:r>
            <a:endParaRPr lang="en-GB" sz="3000" b="1" dirty="0">
              <a:solidFill>
                <a:srgbClr val="B6191F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C1933C-5C04-46A0-8403-73F27F4C83C6}"/>
              </a:ext>
            </a:extLst>
          </p:cNvPr>
          <p:cNvSpPr txBox="1"/>
          <p:nvPr/>
        </p:nvSpPr>
        <p:spPr>
          <a:xfrm>
            <a:off x="1343025" y="1429344"/>
            <a:ext cx="8742220" cy="146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Have a look around the classroom. Do you all look the same?</a:t>
            </a:r>
          </a:p>
          <a:p>
            <a:pPr>
              <a:spcBef>
                <a:spcPts val="4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No! We are all unique! 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But we have similar physical characteristics to our biological parents. </a:t>
            </a:r>
          </a:p>
          <a:p>
            <a:pPr>
              <a:spcBef>
                <a:spcPts val="4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Does anyone know why?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ACC0D3C-CB57-C94B-80CF-8ADAB88489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4" t="13248" r="429" b="44341"/>
          <a:stretch/>
        </p:blipFill>
        <p:spPr>
          <a:xfrm>
            <a:off x="1344809" y="3165496"/>
            <a:ext cx="9504166" cy="272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2BC70B0-4C57-4EE6-9681-77D6F177DCDD}"/>
              </a:ext>
            </a:extLst>
          </p:cNvPr>
          <p:cNvSpPr txBox="1"/>
          <p:nvPr/>
        </p:nvSpPr>
        <p:spPr>
          <a:xfrm>
            <a:off x="1350961" y="1628775"/>
            <a:ext cx="5764213" cy="40549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18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Who remembers what DNA is? Remember, we extracted some in the last lesson.</a:t>
            </a:r>
          </a:p>
          <a:p>
            <a:pPr>
              <a:spcBef>
                <a:spcPts val="1200"/>
              </a:spcBef>
            </a:pPr>
            <a:r>
              <a:rPr lang="en-US" sz="18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That’s right. It is the instructions to build you. Where do you think your DNA comes from?</a:t>
            </a:r>
          </a:p>
          <a:p>
            <a:pPr>
              <a:spcBef>
                <a:spcPts val="1200"/>
              </a:spcBef>
            </a:pPr>
            <a:r>
              <a:rPr lang="en-US" sz="18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comes from your biological parents. </a:t>
            </a:r>
          </a:p>
          <a:p>
            <a:pPr>
              <a:spcBef>
                <a:spcPts val="1200"/>
              </a:spcBef>
            </a:pPr>
            <a:r>
              <a:rPr lang="en-US" sz="18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50% of your DNA came from your biological mother.</a:t>
            </a:r>
          </a:p>
          <a:p>
            <a:pPr>
              <a:spcBef>
                <a:spcPts val="1200"/>
              </a:spcBef>
            </a:pPr>
            <a:r>
              <a:rPr lang="en-US" sz="18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50% of your DNA came from your biological father. </a:t>
            </a:r>
          </a:p>
          <a:p>
            <a:pPr>
              <a:spcBef>
                <a:spcPts val="1200"/>
              </a:spcBef>
            </a:pPr>
            <a:r>
              <a:rPr lang="en-US" sz="18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Your DNA is a mixture of instructions from </a:t>
            </a:r>
            <a:r>
              <a:rPr lang="en-US" sz="1850" b="1" dirty="0">
                <a:solidFill>
                  <a:srgbClr val="C00000"/>
                </a:solidFill>
                <a:latin typeface="Comic Sans MS" panose="030F0702030302020204" pitchFamily="66" charset="0"/>
              </a:rPr>
              <a:t>both</a:t>
            </a:r>
            <a:r>
              <a:rPr lang="en-US" sz="18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your biological parents.</a:t>
            </a:r>
          </a:p>
          <a:p>
            <a:pPr>
              <a:spcBef>
                <a:spcPts val="1400"/>
              </a:spcBef>
            </a:pPr>
            <a:r>
              <a:rPr lang="en-US" sz="185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That’s why you don’t look exactly the same as them – you are a mixture of both! 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B4F5D95A-308C-4F61-9194-4B3E6755EA99}"/>
              </a:ext>
            </a:extLst>
          </p:cNvPr>
          <p:cNvSpPr txBox="1">
            <a:spLocks/>
          </p:cNvSpPr>
          <p:nvPr/>
        </p:nvSpPr>
        <p:spPr>
          <a:xfrm>
            <a:off x="-4057" y="755704"/>
            <a:ext cx="12192000" cy="38373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Bef>
                <a:spcPts val="1500"/>
              </a:spcBef>
              <a:buNone/>
            </a:pPr>
            <a:r>
              <a:rPr lang="en-US" sz="3000" b="1" dirty="0">
                <a:solidFill>
                  <a:srgbClr val="B6191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It’s in your DNA!</a:t>
            </a:r>
            <a:endParaRPr lang="en-GB" sz="3000" b="1" dirty="0">
              <a:solidFill>
                <a:srgbClr val="B6191F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7B3AFA-0C1B-4AA5-974B-CFA067D9A44C}"/>
              </a:ext>
            </a:extLst>
          </p:cNvPr>
          <p:cNvSpPr txBox="1"/>
          <p:nvPr/>
        </p:nvSpPr>
        <p:spPr>
          <a:xfrm>
            <a:off x="10315041" y="2289175"/>
            <a:ext cx="6069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Comic Sans MS" panose="030F0702030302020204" pitchFamily="66" charset="0"/>
              </a:rPr>
              <a:t>50%</a:t>
            </a:r>
            <a:endParaRPr lang="en-GB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66B894-4446-4C65-B9E9-C7C34396E3FB}"/>
              </a:ext>
            </a:extLst>
          </p:cNvPr>
          <p:cNvSpPr txBox="1"/>
          <p:nvPr/>
        </p:nvSpPr>
        <p:spPr>
          <a:xfrm>
            <a:off x="8118591" y="4867558"/>
            <a:ext cx="79713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Comic Sans MS" panose="030F0702030302020204" pitchFamily="66" charset="0"/>
              </a:rPr>
              <a:t>100%</a:t>
            </a:r>
            <a:endParaRPr lang="en-GB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7553BD4-F3C3-634F-972A-24C72FE00FB7}"/>
              </a:ext>
            </a:extLst>
          </p:cNvPr>
          <p:cNvGrpSpPr/>
          <p:nvPr/>
        </p:nvGrpSpPr>
        <p:grpSpPr>
          <a:xfrm>
            <a:off x="8461158" y="3617430"/>
            <a:ext cx="1512000" cy="601810"/>
            <a:chOff x="8696693" y="3730435"/>
            <a:chExt cx="1512000" cy="60181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355CE77-E4FA-E24C-9DC0-ABAC1133E5CE}"/>
                </a:ext>
              </a:extLst>
            </p:cNvPr>
            <p:cNvSpPr/>
            <p:nvPr/>
          </p:nvSpPr>
          <p:spPr>
            <a:xfrm flipH="1">
              <a:off x="9489686" y="4025587"/>
              <a:ext cx="28800" cy="306658"/>
            </a:xfrm>
            <a:prstGeom prst="rect">
              <a:avLst/>
            </a:prstGeom>
            <a:solidFill>
              <a:srgbClr val="B61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EF3DC0F-2169-834D-953C-3260F2D8C48A}"/>
                </a:ext>
              </a:extLst>
            </p:cNvPr>
            <p:cNvGrpSpPr/>
            <p:nvPr/>
          </p:nvGrpSpPr>
          <p:grpSpPr>
            <a:xfrm>
              <a:off x="8696693" y="3730435"/>
              <a:ext cx="1512000" cy="323952"/>
              <a:chOff x="8696693" y="3730435"/>
              <a:chExt cx="1512000" cy="323952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18B5512E-FA5D-AB43-B0E0-68802AEA9A85}"/>
                  </a:ext>
                </a:extLst>
              </p:cNvPr>
              <p:cNvSpPr/>
              <p:nvPr/>
            </p:nvSpPr>
            <p:spPr>
              <a:xfrm flipH="1">
                <a:off x="10179893" y="3730435"/>
                <a:ext cx="28800" cy="306658"/>
              </a:xfrm>
              <a:prstGeom prst="rect">
                <a:avLst/>
              </a:prstGeom>
              <a:solidFill>
                <a:srgbClr val="B61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5A612031-7E68-E34F-908C-86B4F5A8C8D0}"/>
                  </a:ext>
                </a:extLst>
              </p:cNvPr>
              <p:cNvSpPr/>
              <p:nvPr/>
            </p:nvSpPr>
            <p:spPr>
              <a:xfrm flipH="1">
                <a:off x="8696693" y="3730435"/>
                <a:ext cx="28800" cy="306658"/>
              </a:xfrm>
              <a:prstGeom prst="rect">
                <a:avLst/>
              </a:prstGeom>
              <a:solidFill>
                <a:srgbClr val="B61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E140046D-A18D-7442-87C6-EF25AA6033C7}"/>
                  </a:ext>
                </a:extLst>
              </p:cNvPr>
              <p:cNvSpPr/>
              <p:nvPr/>
            </p:nvSpPr>
            <p:spPr>
              <a:xfrm rot="5400000" flipH="1">
                <a:off x="9438293" y="3283987"/>
                <a:ext cx="28800" cy="1512000"/>
              </a:xfrm>
              <a:prstGeom prst="rect">
                <a:avLst/>
              </a:prstGeom>
              <a:solidFill>
                <a:srgbClr val="B61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3" name="Picture 8">
            <a:extLst>
              <a:ext uri="{FF2B5EF4-FFF2-40B4-BE49-F238E27FC236}">
                <a16:creationId xmlns:a16="http://schemas.microsoft.com/office/drawing/2014/main" id="{FC25EE02-2C58-3143-AAC2-7CA408365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233021" y="2436269"/>
            <a:ext cx="512369" cy="50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57B5FDD1-E0EE-F440-9EB0-EB2E6AEC05E7}"/>
              </a:ext>
            </a:extLst>
          </p:cNvPr>
          <p:cNvSpPr txBox="1"/>
          <p:nvPr/>
        </p:nvSpPr>
        <p:spPr>
          <a:xfrm>
            <a:off x="7473068" y="2283983"/>
            <a:ext cx="6069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Comic Sans MS" panose="030F0702030302020204" pitchFamily="66" charset="0"/>
              </a:rPr>
              <a:t>50%</a:t>
            </a:r>
            <a:endParaRPr lang="en-GB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5" name="Picture 8">
            <a:extLst>
              <a:ext uri="{FF2B5EF4-FFF2-40B4-BE49-F238E27FC236}">
                <a16:creationId xmlns:a16="http://schemas.microsoft.com/office/drawing/2014/main" id="{1A4ABFE0-D272-2B41-8DD0-05D8C2450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38426" y="2436269"/>
            <a:ext cx="512369" cy="50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8">
            <a:extLst>
              <a:ext uri="{FF2B5EF4-FFF2-40B4-BE49-F238E27FC236}">
                <a16:creationId xmlns:a16="http://schemas.microsoft.com/office/drawing/2014/main" id="{AD5B34FF-E776-B743-8C49-E5D36F893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58629" y="5146917"/>
            <a:ext cx="512369" cy="50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4C4E686-EAA8-8C40-BC45-364D0354CC4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266" t="21798" r="51565" b="7756"/>
          <a:stretch/>
        </p:blipFill>
        <p:spPr>
          <a:xfrm flipH="1">
            <a:off x="9638991" y="1629698"/>
            <a:ext cx="634244" cy="210134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BBEAFAC-8127-564B-BFB8-2D932457D2E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884" t="22307" r="41840" b="6721"/>
          <a:stretch/>
        </p:blipFill>
        <p:spPr>
          <a:xfrm flipH="1">
            <a:off x="8158436" y="1629698"/>
            <a:ext cx="634244" cy="210134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798615C-AB95-B44C-A7FE-32EA91A99E3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013" t="41467" r="61797" b="6652"/>
          <a:stretch/>
        </p:blipFill>
        <p:spPr>
          <a:xfrm flipH="1">
            <a:off x="9015164" y="4145989"/>
            <a:ext cx="509277" cy="15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6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3069FB2-553F-47C3-9506-55FFFB928B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794" r="933" b="8453"/>
          <a:stretch/>
        </p:blipFill>
        <p:spPr>
          <a:xfrm>
            <a:off x="1351546" y="2164349"/>
            <a:ext cx="4481995" cy="28817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F54C41-203C-43AB-A850-CF93088DFC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20" t="23932" r="15140" b="2390"/>
          <a:stretch/>
        </p:blipFill>
        <p:spPr>
          <a:xfrm>
            <a:off x="6371526" y="2164349"/>
            <a:ext cx="4484691" cy="28817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EBAB46-D158-4723-B680-09D2A413BBE3}"/>
              </a:ext>
            </a:extLst>
          </p:cNvPr>
          <p:cNvSpPr txBox="1"/>
          <p:nvPr/>
        </p:nvSpPr>
        <p:spPr>
          <a:xfrm>
            <a:off x="399288" y="1444395"/>
            <a:ext cx="113934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Labrador and Poodle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2F3895-1816-440E-B0CD-566B7D01F1B3}"/>
              </a:ext>
            </a:extLst>
          </p:cNvPr>
          <p:cNvSpPr txBox="1"/>
          <p:nvPr/>
        </p:nvSpPr>
        <p:spPr>
          <a:xfrm>
            <a:off x="0" y="749252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B6191F"/>
                </a:solidFill>
                <a:latin typeface="Comic Sans MS" panose="030F0702030302020204" pitchFamily="66" charset="0"/>
              </a:rPr>
              <a:t>Inheritance in dogs</a:t>
            </a:r>
            <a:r>
              <a:rPr lang="en-GB" sz="3000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914F05-73BD-41D7-8DD3-73A586E81C80}"/>
              </a:ext>
            </a:extLst>
          </p:cNvPr>
          <p:cNvSpPr txBox="1"/>
          <p:nvPr/>
        </p:nvSpPr>
        <p:spPr>
          <a:xfrm>
            <a:off x="1780032" y="5446186"/>
            <a:ext cx="8631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latin typeface="Comic Sans MS" panose="030F0702030302020204" pitchFamily="66" charset="0"/>
              </a:rPr>
              <a:t>What might their offspring look like?</a:t>
            </a:r>
          </a:p>
        </p:txBody>
      </p:sp>
    </p:spTree>
    <p:extLst>
      <p:ext uri="{BB962C8B-B14F-4D97-AF65-F5344CB8AC3E}">
        <p14:creationId xmlns:p14="http://schemas.microsoft.com/office/powerpoint/2010/main" val="173239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F292C9-0A2C-4D2F-A6A9-7BECF69F24EE}"/>
              </a:ext>
            </a:extLst>
          </p:cNvPr>
          <p:cNvSpPr txBox="1"/>
          <p:nvPr/>
        </p:nvSpPr>
        <p:spPr>
          <a:xfrm>
            <a:off x="7286625" y="1898653"/>
            <a:ext cx="3028950" cy="30162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Look at these gorgeous labradoodle puppies! They are the offspring!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The Labrador is their biological mother.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The poodle is their biological father.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Do they look the same?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AB464E-1CFE-ABA1-87CE-7EAC77DFE9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76" t="16371" r="10730"/>
          <a:stretch/>
        </p:blipFill>
        <p:spPr>
          <a:xfrm>
            <a:off x="3813854" y="1652915"/>
            <a:ext cx="2878368" cy="39335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96C4DE-C81E-1424-B1B4-CE45BBF428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0" b="2960"/>
          <a:stretch/>
        </p:blipFill>
        <p:spPr>
          <a:xfrm>
            <a:off x="981077" y="1571626"/>
            <a:ext cx="2813497" cy="383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52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58689-ACCF-B102-D171-62179B327CA3}"/>
              </a:ext>
            </a:extLst>
          </p:cNvPr>
          <p:cNvSpPr txBox="1"/>
          <p:nvPr/>
        </p:nvSpPr>
        <p:spPr>
          <a:xfrm>
            <a:off x="7286625" y="1821709"/>
            <a:ext cx="3600450" cy="31700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They look similar to their parents, but are not identical.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Remember, they get 50% of their DNA from their biological mother and 50% from their biological father.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They are a mixture of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both parents!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52A7BA-E059-E631-0A8B-6BE91891B0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76" t="16371" r="10730"/>
          <a:stretch/>
        </p:blipFill>
        <p:spPr>
          <a:xfrm>
            <a:off x="3813854" y="1652915"/>
            <a:ext cx="2878368" cy="39335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C13BE9-EE6C-83C6-1E7B-C07F993C3D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0" b="2960"/>
          <a:stretch/>
        </p:blipFill>
        <p:spPr>
          <a:xfrm>
            <a:off x="981077" y="1571626"/>
            <a:ext cx="2813497" cy="383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F292C9-0A2C-4D2F-A6A9-7BECF69F24EE}"/>
              </a:ext>
            </a:extLst>
          </p:cNvPr>
          <p:cNvSpPr txBox="1"/>
          <p:nvPr/>
        </p:nvSpPr>
        <p:spPr>
          <a:xfrm>
            <a:off x="1257300" y="1440018"/>
            <a:ext cx="941069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Each labradoodle </a:t>
            </a:r>
            <a:r>
              <a:rPr lang="en-GB" sz="2000">
                <a:latin typeface="Comic Sans MS" panose="030F0702030302020204" pitchFamily="66" charset="0"/>
              </a:rPr>
              <a:t>looks different, </a:t>
            </a:r>
            <a:r>
              <a:rPr lang="en-GB" sz="2000" dirty="0">
                <a:latin typeface="Comic Sans MS" panose="030F0702030302020204" pitchFamily="66" charset="0"/>
              </a:rPr>
              <a:t>as by chance they will get a slightly different mixture from both parents – unless they are identical twins!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CB0991-0E15-4F22-AF44-41EF6D6713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4" t="17360" r="37809" b="2121"/>
          <a:stretch/>
        </p:blipFill>
        <p:spPr>
          <a:xfrm>
            <a:off x="1253363" y="2452866"/>
            <a:ext cx="3063657" cy="28689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826180-AC04-4E9D-431E-E7A71385E9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16" t="8084" r="16198" b="1753"/>
          <a:stretch/>
        </p:blipFill>
        <p:spPr>
          <a:xfrm>
            <a:off x="4573316" y="2452866"/>
            <a:ext cx="3063657" cy="28689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81AA329-7647-5187-1E03-771AAD0433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93" t="12950" r="23158" b="1942"/>
          <a:stretch/>
        </p:blipFill>
        <p:spPr>
          <a:xfrm>
            <a:off x="7893268" y="2452866"/>
            <a:ext cx="3063657" cy="286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30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0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16983</TotalTime>
  <Words>912</Words>
  <Application>Microsoft Macintosh PowerPoint</Application>
  <PresentationFormat>Widescreen</PresentationFormat>
  <Paragraphs>115</Paragraphs>
  <Slides>21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697</cp:revision>
  <dcterms:created xsi:type="dcterms:W3CDTF">2021-01-11T17:47:06Z</dcterms:created>
  <dcterms:modified xsi:type="dcterms:W3CDTF">2022-06-06T11:23:12Z</dcterms:modified>
</cp:coreProperties>
</file>