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79" r:id="rId2"/>
    <p:sldId id="284" r:id="rId3"/>
    <p:sldId id="309" r:id="rId4"/>
    <p:sldId id="303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D42BA7-C549-4CED-A8B6-83BAA9AC88BA}">
          <p14:sldIdLst/>
        </p14:section>
        <p14:section name="Untitled Section" id="{DBCF0D8C-1ADE-4F5D-B8A0-494C3A6BC2EC}">
          <p14:sldIdLst>
            <p14:sldId id="279"/>
            <p14:sldId id="284"/>
            <p14:sldId id="309"/>
            <p14:sldId id="303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orient="horz" pos="3702" userDrawn="1">
          <p15:clr>
            <a:srgbClr val="A4A3A4"/>
          </p15:clr>
        </p15:guide>
        <p15:guide id="4" pos="3659" userDrawn="1">
          <p15:clr>
            <a:srgbClr val="A4A3A4"/>
          </p15:clr>
        </p15:guide>
        <p15:guide id="5" pos="4226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AA6"/>
    <a:srgbClr val="272626"/>
    <a:srgbClr val="064B8D"/>
    <a:srgbClr val="3692C4"/>
    <a:srgbClr val="2E93C5"/>
    <a:srgbClr val="2294C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 autoAdjust="0"/>
    <p:restoredTop sz="94700"/>
  </p:normalViewPr>
  <p:slideViewPr>
    <p:cSldViewPr snapToGrid="0" snapToObjects="1">
      <p:cViewPr varScale="1">
        <p:scale>
          <a:sx n="124" d="100"/>
          <a:sy n="124" d="100"/>
        </p:scale>
        <p:origin x="920" y="168"/>
      </p:cViewPr>
      <p:guideLst>
        <p:guide orient="horz" pos="28"/>
        <p:guide pos="688"/>
        <p:guide orient="horz" pos="3702"/>
        <p:guide pos="3659"/>
        <p:guide pos="4226"/>
        <p:guide orient="horz" pos="777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11/30/21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135467-5FF5-6E43-B948-08AB9CA94E70}"/>
              </a:ext>
            </a:extLst>
          </p:cNvPr>
          <p:cNvSpPr/>
          <p:nvPr/>
        </p:nvSpPr>
        <p:spPr>
          <a:xfrm>
            <a:off x="0" y="18903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silver&#10;&#10;Description automatically generated">
            <a:extLst>
              <a:ext uri="{FF2B5EF4-FFF2-40B4-BE49-F238E27FC236}">
                <a16:creationId xmlns:a16="http://schemas.microsoft.com/office/drawing/2014/main" id="{0A5B0093-F58D-8B4E-8F8F-62232170FB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" t="5440" r="1010" b="51535"/>
          <a:stretch/>
        </p:blipFill>
        <p:spPr>
          <a:xfrm>
            <a:off x="0" y="2007837"/>
            <a:ext cx="12192000" cy="355593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7A6CD23-83E3-F84C-A0E0-0894CAA2AC0B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22084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Rocks: Lesson 5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702030302020204" pitchFamily="66" charset="0"/>
              </a:rPr>
              <a:t>Conducting Experiments</a:t>
            </a:r>
            <a:endParaRPr lang="en-GB" sz="30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644160-737C-D144-B8BA-AB00A51CDBAD}"/>
              </a:ext>
            </a:extLst>
          </p:cNvPr>
          <p:cNvSpPr txBox="1">
            <a:spLocks/>
          </p:cNvSpPr>
          <p:nvPr/>
        </p:nvSpPr>
        <p:spPr>
          <a:xfrm>
            <a:off x="9538447" y="6022650"/>
            <a:ext cx="2459111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KS2 Year 3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E26411B-CFFB-934D-9C60-C9163F7508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1B7685-A997-A44D-80FA-5CE5650958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66B115A-955A-0744-B9F9-2F96346099BB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2" name="Picture 11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B3920F89-B069-304D-AEBC-035E16FB00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335" y="1842977"/>
            <a:ext cx="3476899" cy="3476899"/>
          </a:xfrm>
          <a:prstGeom prst="rect">
            <a:avLst/>
          </a:prstGeom>
        </p:spPr>
      </p:pic>
      <p:sp>
        <p:nvSpPr>
          <p:cNvPr id="15" name="Subtitle 2">
            <a:extLst>
              <a:ext uri="{FF2B5EF4-FFF2-40B4-BE49-F238E27FC236}">
                <a16:creationId xmlns:a16="http://schemas.microsoft.com/office/drawing/2014/main" id="{E310D6E2-EB41-1E45-83AF-D26C1E41E30E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Testing Method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Rules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865DB47-D38C-C245-9380-6EFD201A344F}"/>
              </a:ext>
            </a:extLst>
          </p:cNvPr>
          <p:cNvSpPr txBox="1">
            <a:spLocks/>
          </p:cNvSpPr>
          <p:nvPr/>
        </p:nvSpPr>
        <p:spPr>
          <a:xfrm>
            <a:off x="876940" y="1767104"/>
            <a:ext cx="4418074" cy="20039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With the sandpaper, rub each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rock sample.</a:t>
            </a:r>
          </a:p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Time it for 1 minute.</a:t>
            </a:r>
          </a:p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what happens.</a:t>
            </a:r>
            <a:endParaRPr lang="en-GB" sz="2000" dirty="0">
              <a:solidFill>
                <a:srgbClr val="272626"/>
              </a:solidFill>
            </a:endParaRPr>
          </a:p>
        </p:txBody>
      </p:sp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5671945D-F1C1-A44A-8981-19388017F1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0312">
            <a:off x="4880006" y="2056125"/>
            <a:ext cx="3614200" cy="4150036"/>
          </a:xfrm>
          <a:prstGeom prst="rect">
            <a:avLst/>
          </a:prstGeom>
        </p:spPr>
      </p:pic>
      <p:pic>
        <p:nvPicPr>
          <p:cNvPr id="3" name="Picture 2" descr="A white rock with a dark background&#10;&#10;Description automatically generated with low confidence">
            <a:extLst>
              <a:ext uri="{FF2B5EF4-FFF2-40B4-BE49-F238E27FC236}">
                <a16:creationId xmlns:a16="http://schemas.microsoft.com/office/drawing/2014/main" id="{D62DF23E-DC43-974E-AFD8-E8A10FC06B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7926">
            <a:off x="3555096" y="3491070"/>
            <a:ext cx="2779402" cy="1663021"/>
          </a:xfrm>
          <a:prstGeom prst="rect">
            <a:avLst/>
          </a:prstGeom>
          <a:effectLst>
            <a:outerShdw blurRad="254000" dist="165100" dir="1140000" sx="99000" sy="99000" algn="tl" rotWithShape="0">
              <a:prstClr val="black">
                <a:alpha val="3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28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CB8B0606-7623-7649-A55F-2F04D1C450C6}"/>
              </a:ext>
            </a:extLst>
          </p:cNvPr>
          <p:cNvSpPr txBox="1">
            <a:spLocks/>
          </p:cNvSpPr>
          <p:nvPr/>
        </p:nvSpPr>
        <p:spPr>
          <a:xfrm>
            <a:off x="6528287" y="2018368"/>
            <a:ext cx="4746811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  <a:buFont typeface="Arial" panose="020B0604020202020204" pitchFamily="34" charset="0"/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Create a table with three columns to record your results. Describe what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experiment is.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first column, name the rock and include a picture.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second column, record what happens to the rock when it’s rubbed by sandpaper.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third column, decide whether this means the rock is hard or soft.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A5F206B-2DED-8740-84D1-22B720A00363}"/>
              </a:ext>
            </a:extLst>
          </p:cNvPr>
          <p:cNvGrpSpPr/>
          <p:nvPr/>
        </p:nvGrpSpPr>
        <p:grpSpPr>
          <a:xfrm>
            <a:off x="1118384" y="1736725"/>
            <a:ext cx="4704298" cy="4135523"/>
            <a:chOff x="1103870" y="2051221"/>
            <a:chExt cx="4704298" cy="4135523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E2191D5-3B5F-894B-881E-FA5201580855}"/>
                </a:ext>
              </a:extLst>
            </p:cNvPr>
            <p:cNvSpPr/>
            <p:nvPr/>
          </p:nvSpPr>
          <p:spPr>
            <a:xfrm>
              <a:off x="1103870" y="2051221"/>
              <a:ext cx="4704298" cy="41355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152400" dist="38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151AD9B-7E9E-0449-B8DF-EDBE69F83547}"/>
                </a:ext>
              </a:extLst>
            </p:cNvPr>
            <p:cNvSpPr/>
            <p:nvPr/>
          </p:nvSpPr>
          <p:spPr>
            <a:xfrm>
              <a:off x="1326582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 and</a:t>
              </a:r>
              <a:b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</a:br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picture of rock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10841B6-9F4E-BF45-B994-13FF71DD9979}"/>
                </a:ext>
              </a:extLst>
            </p:cNvPr>
            <p:cNvSpPr/>
            <p:nvPr/>
          </p:nvSpPr>
          <p:spPr>
            <a:xfrm>
              <a:off x="2752627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What Happens?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7F36EB4-A867-C747-B9E7-D257DCC92C71}"/>
                </a:ext>
              </a:extLst>
            </p:cNvPr>
            <p:cNvSpPr/>
            <p:nvPr/>
          </p:nvSpPr>
          <p:spPr>
            <a:xfrm>
              <a:off x="4177541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Hard or Soft?</a:t>
              </a:r>
              <a:endParaRPr lang="en-US" sz="12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B5A71-D7DA-D14A-9B15-2933FC95F9DC}"/>
                </a:ext>
              </a:extLst>
            </p:cNvPr>
            <p:cNvSpPr txBox="1"/>
            <p:nvPr/>
          </p:nvSpPr>
          <p:spPr>
            <a:xfrm>
              <a:off x="1326582" y="2163336"/>
              <a:ext cx="427440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Hardness of Rock</a:t>
              </a:r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71C4F2E-6F6C-E047-8503-2DE6C48A481A}"/>
                </a:ext>
              </a:extLst>
            </p:cNvPr>
            <p:cNvSpPr/>
            <p:nvPr/>
          </p:nvSpPr>
          <p:spPr>
            <a:xfrm>
              <a:off x="1442929" y="3266440"/>
              <a:ext cx="1190752" cy="80467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3FA76B8-0EDB-144F-AE8C-2B7D59F4B215}"/>
                </a:ext>
              </a:extLst>
            </p:cNvPr>
            <p:cNvCxnSpPr/>
            <p:nvPr/>
          </p:nvCxnSpPr>
          <p:spPr>
            <a:xfrm>
              <a:off x="1442929" y="4359656"/>
              <a:ext cx="119075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804CE14-5A25-C74D-B400-2E53605CAE0B}"/>
                </a:ext>
              </a:extLst>
            </p:cNvPr>
            <p:cNvSpPr txBox="1"/>
            <p:nvPr/>
          </p:nvSpPr>
          <p:spPr>
            <a:xfrm>
              <a:off x="1334919" y="4128189"/>
              <a:ext cx="660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</a:t>
              </a:r>
              <a:endParaRPr lang="en-US" sz="1000" dirty="0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27D9571-A4E8-5849-9AA6-D85EA04F11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50029" y="3110845"/>
              <a:ext cx="0" cy="2824591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9BBAB03-82DC-0340-9798-93509A049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6493" y="3110845"/>
              <a:ext cx="0" cy="2824591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05C7C7F-A764-5840-9715-23290476BECF}"/>
                </a:ext>
              </a:extLst>
            </p:cNvPr>
            <p:cNvSpPr/>
            <p:nvPr/>
          </p:nvSpPr>
          <p:spPr>
            <a:xfrm>
              <a:off x="1326582" y="2648932"/>
              <a:ext cx="4274406" cy="3286504"/>
            </a:xfrm>
            <a:prstGeom prst="rect">
              <a:avLst/>
            </a:prstGeom>
            <a:noFill/>
            <a:ln w="28575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0022CC5-0E74-5F4F-B66A-C05CF5EC0390}"/>
                </a:ext>
              </a:extLst>
            </p:cNvPr>
            <p:cNvSpPr/>
            <p:nvPr/>
          </p:nvSpPr>
          <p:spPr>
            <a:xfrm>
              <a:off x="1442929" y="4687025"/>
              <a:ext cx="1190752" cy="80467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5189E12-4700-D34C-9647-E9899DFAD9B5}"/>
                </a:ext>
              </a:extLst>
            </p:cNvPr>
            <p:cNvCxnSpPr/>
            <p:nvPr/>
          </p:nvCxnSpPr>
          <p:spPr>
            <a:xfrm>
              <a:off x="1442929" y="5780241"/>
              <a:ext cx="119075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FEC4EEC-FD4F-FA4D-A586-A02464C5DB2A}"/>
                </a:ext>
              </a:extLst>
            </p:cNvPr>
            <p:cNvSpPr txBox="1"/>
            <p:nvPr/>
          </p:nvSpPr>
          <p:spPr>
            <a:xfrm>
              <a:off x="1334919" y="5548774"/>
              <a:ext cx="660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</a:t>
              </a:r>
              <a:endParaRPr lang="en-US" sz="1000" dirty="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07714FC-2860-2947-B823-0935723CB13B}"/>
                </a:ext>
              </a:extLst>
            </p:cNvPr>
            <p:cNvCxnSpPr>
              <a:cxnSpLocks/>
            </p:cNvCxnSpPr>
            <p:nvPr/>
          </p:nvCxnSpPr>
          <p:spPr>
            <a:xfrm>
              <a:off x="1326582" y="4525117"/>
              <a:ext cx="4274406" cy="0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Subtitle 2">
            <a:extLst>
              <a:ext uri="{FF2B5EF4-FFF2-40B4-BE49-F238E27FC236}">
                <a16:creationId xmlns:a16="http://schemas.microsoft.com/office/drawing/2014/main" id="{0B0F0C1F-3A4D-9F41-93B0-92D90A0280F9}"/>
              </a:ext>
            </a:extLst>
          </p:cNvPr>
          <p:cNvSpPr txBox="1">
            <a:spLocks/>
          </p:cNvSpPr>
          <p:nvPr/>
        </p:nvSpPr>
        <p:spPr>
          <a:xfrm>
            <a:off x="0" y="81891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Table of Results</a:t>
            </a:r>
            <a:endParaRPr lang="en-US" sz="3000" b="1" dirty="0">
              <a:solidFill>
                <a:srgbClr val="286A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3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indoor, computer, working&#10;&#10;Description automatically generated">
            <a:extLst>
              <a:ext uri="{FF2B5EF4-FFF2-40B4-BE49-F238E27FC236}">
                <a16:creationId xmlns:a16="http://schemas.microsoft.com/office/drawing/2014/main" id="{619B7E57-C6E3-F74C-9334-FC32C26D5B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14" t="9235" r="15014" b="8833"/>
          <a:stretch/>
        </p:blipFill>
        <p:spPr>
          <a:xfrm>
            <a:off x="1178485" y="1951035"/>
            <a:ext cx="4693398" cy="366236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Results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FE86F75-6F47-D74D-93E8-6FC11977D3D7}"/>
              </a:ext>
            </a:extLst>
          </p:cNvPr>
          <p:cNvSpPr txBox="1">
            <a:spLocks/>
          </p:cNvSpPr>
          <p:nvPr/>
        </p:nvSpPr>
        <p:spPr>
          <a:xfrm>
            <a:off x="6406948" y="3044732"/>
            <a:ext cx="4693398" cy="21079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results in your table will tell you which rock is the hardest and which is the softest.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Were your predictions correct?</a:t>
            </a:r>
          </a:p>
        </p:txBody>
      </p:sp>
    </p:spTree>
    <p:extLst>
      <p:ext uri="{BB962C8B-B14F-4D97-AF65-F5344CB8AC3E}">
        <p14:creationId xmlns:p14="http://schemas.microsoft.com/office/powerpoint/2010/main" val="295317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le of colorful rocks&#10;&#10;Description automatically generated with low confidence">
            <a:extLst>
              <a:ext uri="{FF2B5EF4-FFF2-40B4-BE49-F238E27FC236}">
                <a16:creationId xmlns:a16="http://schemas.microsoft.com/office/drawing/2014/main" id="{2B72C5BD-F3A0-5447-8E3C-86E529BC4C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86" r="4080"/>
          <a:stretch/>
        </p:blipFill>
        <p:spPr>
          <a:xfrm>
            <a:off x="1178484" y="1977931"/>
            <a:ext cx="4693398" cy="366236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Another Experiment?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dirty="0">
                <a:solidFill>
                  <a:srgbClr val="286AA6"/>
                </a:solidFill>
                <a:latin typeface="Comic Sans MS" panose="030F0702030302020204" pitchFamily="66" charset="0"/>
              </a:rPr>
              <a:t>Water Test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FAE22A8-4D2A-5144-8BC2-0C942E2BCE39}"/>
              </a:ext>
            </a:extLst>
          </p:cNvPr>
          <p:cNvSpPr txBox="1">
            <a:spLocks/>
          </p:cNvSpPr>
          <p:nvPr/>
        </p:nvSpPr>
        <p:spPr>
          <a:xfrm>
            <a:off x="6406947" y="2449345"/>
            <a:ext cx="4969265" cy="29025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Shall we try another experiment?</a:t>
            </a:r>
          </a:p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time, we’ll test: 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rocks are waterproof (impermeable).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rocks let water through (permeable).</a:t>
            </a:r>
          </a:p>
          <a:p>
            <a:pPr marL="0" indent="0">
              <a:lnSpc>
                <a:spcPct val="100000"/>
              </a:lnSpc>
              <a:buClr>
                <a:srgbClr val="286AA6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We’ll use the same rock samples.</a:t>
            </a:r>
          </a:p>
        </p:txBody>
      </p:sp>
    </p:spTree>
    <p:extLst>
      <p:ext uri="{BB962C8B-B14F-4D97-AF65-F5344CB8AC3E}">
        <p14:creationId xmlns:p14="http://schemas.microsoft.com/office/powerpoint/2010/main" val="91798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lass of water next to a plate of food&#10;&#10;Description automatically generated with medium confidence">
            <a:extLst>
              <a:ext uri="{FF2B5EF4-FFF2-40B4-BE49-F238E27FC236}">
                <a16:creationId xmlns:a16="http://schemas.microsoft.com/office/drawing/2014/main" id="{191E31C2-EF13-5048-B528-7824802D16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09" t="23087" r="26763"/>
          <a:stretch/>
        </p:blipFill>
        <p:spPr>
          <a:xfrm>
            <a:off x="1178484" y="1977932"/>
            <a:ext cx="4693398" cy="3662360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Watertight Predictions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FAE22A8-4D2A-5144-8BC2-0C942E2BCE39}"/>
              </a:ext>
            </a:extLst>
          </p:cNvPr>
          <p:cNvSpPr txBox="1">
            <a:spLocks/>
          </p:cNvSpPr>
          <p:nvPr/>
        </p:nvSpPr>
        <p:spPr>
          <a:xfrm>
            <a:off x="6406947" y="2638259"/>
            <a:ext cx="4368629" cy="29025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Once again, predict what you think will happen to each rock when water is applied.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Will the rock be waterproof?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Will the rock absorb water?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your answers.</a:t>
            </a:r>
          </a:p>
        </p:txBody>
      </p:sp>
    </p:spTree>
    <p:extLst>
      <p:ext uri="{BB962C8B-B14F-4D97-AF65-F5344CB8AC3E}">
        <p14:creationId xmlns:p14="http://schemas.microsoft.com/office/powerpoint/2010/main" val="282320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Watertight Rules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dirty="0">
                <a:solidFill>
                  <a:srgbClr val="286AA6"/>
                </a:solidFill>
                <a:latin typeface="Comic Sans MS" panose="030F0702030302020204" pitchFamily="66" charset="0"/>
              </a:rPr>
              <a:t>What do we need?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90FE7210-8CEF-034C-AC81-BD978F95CC49}"/>
              </a:ext>
            </a:extLst>
          </p:cNvPr>
          <p:cNvSpPr txBox="1">
            <a:spLocks/>
          </p:cNvSpPr>
          <p:nvPr/>
        </p:nvSpPr>
        <p:spPr>
          <a:xfrm>
            <a:off x="870735" y="1775221"/>
            <a:ext cx="4364653" cy="4589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this test we will need: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1C71FE96-0AC7-3649-808F-38C6D063C22B}"/>
              </a:ext>
            </a:extLst>
          </p:cNvPr>
          <p:cNvSpPr txBox="1">
            <a:spLocks/>
          </p:cNvSpPr>
          <p:nvPr/>
        </p:nvSpPr>
        <p:spPr>
          <a:xfrm>
            <a:off x="8717376" y="4746111"/>
            <a:ext cx="2352658" cy="8120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same rocks as before.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72E552-E680-8044-B393-B55E591097FB}"/>
              </a:ext>
            </a:extLst>
          </p:cNvPr>
          <p:cNvSpPr txBox="1"/>
          <p:nvPr/>
        </p:nvSpPr>
        <p:spPr>
          <a:xfrm>
            <a:off x="892476" y="4746110"/>
            <a:ext cx="2464229" cy="10899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pipette, which is good for dripping water onto rocks.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45E528-DA20-4643-940E-81A56FB737E9}"/>
              </a:ext>
            </a:extLst>
          </p:cNvPr>
          <p:cNvSpPr txBox="1"/>
          <p:nvPr/>
        </p:nvSpPr>
        <p:spPr>
          <a:xfrm>
            <a:off x="4387069" y="4746111"/>
            <a:ext cx="3114526" cy="10264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dish to collect any water seeping through.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F3613-3D84-8F45-9DA3-4AFD08EEFB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55" t="22132" r="17349" b="13884"/>
          <a:stretch/>
        </p:blipFill>
        <p:spPr>
          <a:xfrm>
            <a:off x="1121960" y="2667915"/>
            <a:ext cx="2005261" cy="1955961"/>
          </a:xfrm>
          <a:prstGeom prst="rect">
            <a:avLst/>
          </a:prstGeom>
        </p:spPr>
      </p:pic>
      <p:pic>
        <p:nvPicPr>
          <p:cNvPr id="7" name="Picture 6" descr="A group of rocks&#10;&#10;Description automatically generated with low confidence">
            <a:extLst>
              <a:ext uri="{FF2B5EF4-FFF2-40B4-BE49-F238E27FC236}">
                <a16:creationId xmlns:a16="http://schemas.microsoft.com/office/drawing/2014/main" id="{AFCA0B93-BF17-834B-BC0A-DACBF49824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97" r="12937"/>
          <a:stretch/>
        </p:blipFill>
        <p:spPr>
          <a:xfrm>
            <a:off x="8264744" y="2111888"/>
            <a:ext cx="3034780" cy="2511987"/>
          </a:xfrm>
          <a:prstGeom prst="rect">
            <a:avLst/>
          </a:prstGeom>
        </p:spPr>
      </p:pic>
      <p:pic>
        <p:nvPicPr>
          <p:cNvPr id="10" name="Picture 9" descr="A picture containing dishware, tableware, pan, bowl&#10;&#10;Description automatically generated">
            <a:extLst>
              <a:ext uri="{FF2B5EF4-FFF2-40B4-BE49-F238E27FC236}">
                <a16:creationId xmlns:a16="http://schemas.microsoft.com/office/drawing/2014/main" id="{A5E46020-7058-5947-952F-506B376ADA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" t="22899" r="1198" b="6405"/>
          <a:stretch/>
        </p:blipFill>
        <p:spPr>
          <a:xfrm>
            <a:off x="3959626" y="2799831"/>
            <a:ext cx="3969412" cy="194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0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0F3613-3D84-8F45-9DA3-4AFD08EEFB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55" t="22132" r="17349" b="13884"/>
          <a:stretch/>
        </p:blipFill>
        <p:spPr>
          <a:xfrm>
            <a:off x="7764317" y="668636"/>
            <a:ext cx="2476151" cy="2415274"/>
          </a:xfrm>
          <a:prstGeom prst="rect">
            <a:avLst/>
          </a:prstGeom>
        </p:spPr>
      </p:pic>
      <p:pic>
        <p:nvPicPr>
          <p:cNvPr id="10" name="Picture 9" descr="A picture containing dishware, tableware, pan, bowl&#10;&#10;Description automatically generated">
            <a:extLst>
              <a:ext uri="{FF2B5EF4-FFF2-40B4-BE49-F238E27FC236}">
                <a16:creationId xmlns:a16="http://schemas.microsoft.com/office/drawing/2014/main" id="{A5E46020-7058-5947-952F-506B376ADA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" t="22899" r="1198" b="6405"/>
          <a:stretch/>
        </p:blipFill>
        <p:spPr>
          <a:xfrm>
            <a:off x="6096000" y="4257248"/>
            <a:ext cx="3969412" cy="1946279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2B30280C-010B-364D-9FF2-B815195F9180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Testing Method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dirty="0">
                <a:solidFill>
                  <a:srgbClr val="286AA6"/>
                </a:solidFill>
                <a:latin typeface="Comic Sans MS" panose="030F0702030302020204" pitchFamily="66" charset="0"/>
              </a:rPr>
              <a:t>Watertight Rules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746DD520-6B22-EE46-9486-3B2F3DBC73AD}"/>
              </a:ext>
            </a:extLst>
          </p:cNvPr>
          <p:cNvSpPr txBox="1">
            <a:spLocks/>
          </p:cNvSpPr>
          <p:nvPr/>
        </p:nvSpPr>
        <p:spPr>
          <a:xfrm>
            <a:off x="1508749" y="1970839"/>
            <a:ext cx="4369806" cy="29163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Remember, we need to treat every rock exactly the same.</a:t>
            </a:r>
          </a:p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Use the pipette to drip water onto each rock.</a:t>
            </a:r>
          </a:p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Use the same amount of water on each rock.</a:t>
            </a:r>
          </a:p>
          <a:p>
            <a:pPr marL="274638" indent="-274638">
              <a:lnSpc>
                <a:spcPct val="100000"/>
              </a:lnSpc>
              <a:spcBef>
                <a:spcPts val="15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what happens.</a:t>
            </a:r>
          </a:p>
        </p:txBody>
      </p:sp>
      <p:pic>
        <p:nvPicPr>
          <p:cNvPr id="21" name="Picture 20" descr="A white rock with a dark background&#10;&#10;Description automatically generated with low confidence">
            <a:extLst>
              <a:ext uri="{FF2B5EF4-FFF2-40B4-BE49-F238E27FC236}">
                <a16:creationId xmlns:a16="http://schemas.microsoft.com/office/drawing/2014/main" id="{8A6D13C4-CBD2-E544-9A06-D89F842074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7926">
            <a:off x="6999945" y="3997058"/>
            <a:ext cx="2161523" cy="1293321"/>
          </a:xfrm>
          <a:prstGeom prst="rect">
            <a:avLst/>
          </a:prstGeom>
          <a:effectLst>
            <a:outerShdw blurRad="114300" dist="63500" dir="4980000" algn="t" rotWithShape="0">
              <a:prstClr val="black">
                <a:alpha val="18000"/>
              </a:prstClr>
            </a:outerShdw>
          </a:effectLst>
        </p:spPr>
      </p:pic>
      <p:pic>
        <p:nvPicPr>
          <p:cNvPr id="4" name="Picture 3" descr="A white crescent moon&#10;&#10;Description automatically generated with low confidence">
            <a:extLst>
              <a:ext uri="{FF2B5EF4-FFF2-40B4-BE49-F238E27FC236}">
                <a16:creationId xmlns:a16="http://schemas.microsoft.com/office/drawing/2014/main" id="{88950F90-F6CF-C44E-ACFC-4F0EC0CB0A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879" y="2662715"/>
            <a:ext cx="213604" cy="333222"/>
          </a:xfrm>
          <a:prstGeom prst="rect">
            <a:avLst/>
          </a:prstGeom>
        </p:spPr>
      </p:pic>
      <p:pic>
        <p:nvPicPr>
          <p:cNvPr id="24" name="Picture 23" descr="A white crescent moon&#10;&#10;Description automatically generated with low confidence">
            <a:extLst>
              <a:ext uri="{FF2B5EF4-FFF2-40B4-BE49-F238E27FC236}">
                <a16:creationId xmlns:a16="http://schemas.microsoft.com/office/drawing/2014/main" id="{3CA59831-73ED-3C49-A32B-66B00E0A08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879" y="3087101"/>
            <a:ext cx="213604" cy="333222"/>
          </a:xfrm>
          <a:prstGeom prst="rect">
            <a:avLst/>
          </a:prstGeom>
        </p:spPr>
      </p:pic>
      <p:pic>
        <p:nvPicPr>
          <p:cNvPr id="25" name="Picture 24" descr="A white crescent moon&#10;&#10;Description automatically generated with low confidence">
            <a:extLst>
              <a:ext uri="{FF2B5EF4-FFF2-40B4-BE49-F238E27FC236}">
                <a16:creationId xmlns:a16="http://schemas.microsoft.com/office/drawing/2014/main" id="{C1846F88-7E6F-C14A-93A3-4857C2B3B0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879" y="3572739"/>
            <a:ext cx="213604" cy="33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CB8B0606-7623-7649-A55F-2F04D1C450C6}"/>
              </a:ext>
            </a:extLst>
          </p:cNvPr>
          <p:cNvSpPr txBox="1">
            <a:spLocks/>
          </p:cNvSpPr>
          <p:nvPr/>
        </p:nvSpPr>
        <p:spPr>
          <a:xfrm>
            <a:off x="6621174" y="1769210"/>
            <a:ext cx="4848550" cy="43513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Using the same template as before, create a table with three columns to record your results. Describe what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experiment is.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first column, name the rock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and include a picture.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second column, record what happens to the rock when water is dripped onto it.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In the third column, decide whether this means the rock is permeable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or impermeable.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2DC8677C-4404-1842-AAEA-C2C080D7EEB5}"/>
              </a:ext>
            </a:extLst>
          </p:cNvPr>
          <p:cNvSpPr txBox="1">
            <a:spLocks/>
          </p:cNvSpPr>
          <p:nvPr/>
        </p:nvSpPr>
        <p:spPr>
          <a:xfrm>
            <a:off x="0" y="81891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Table of Results</a:t>
            </a:r>
            <a:endParaRPr lang="en-US" sz="3000" b="1" dirty="0">
              <a:solidFill>
                <a:srgbClr val="286A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793C53-FCED-8640-B4D3-3A32EF9CBD7A}"/>
              </a:ext>
            </a:extLst>
          </p:cNvPr>
          <p:cNvGrpSpPr/>
          <p:nvPr/>
        </p:nvGrpSpPr>
        <p:grpSpPr>
          <a:xfrm>
            <a:off x="1118384" y="1753155"/>
            <a:ext cx="4704298" cy="4135523"/>
            <a:chOff x="1103870" y="2051221"/>
            <a:chExt cx="4704298" cy="413552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90551F-E496-E24C-B315-CF3DC55CE00B}"/>
                </a:ext>
              </a:extLst>
            </p:cNvPr>
            <p:cNvSpPr/>
            <p:nvPr/>
          </p:nvSpPr>
          <p:spPr>
            <a:xfrm>
              <a:off x="1103870" y="2051221"/>
              <a:ext cx="4704298" cy="41355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152400" dist="38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C9A714-B7BF-3042-BCB6-5CE8F7014484}"/>
                </a:ext>
              </a:extLst>
            </p:cNvPr>
            <p:cNvSpPr/>
            <p:nvPr/>
          </p:nvSpPr>
          <p:spPr>
            <a:xfrm>
              <a:off x="1326582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 and</a:t>
              </a:r>
              <a:b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</a:br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picture of rock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803AD2-B8B5-2B40-8197-6803E724B950}"/>
                </a:ext>
              </a:extLst>
            </p:cNvPr>
            <p:cNvSpPr/>
            <p:nvPr/>
          </p:nvSpPr>
          <p:spPr>
            <a:xfrm>
              <a:off x="2752627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What Happens?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245057C-9C76-704F-B337-2E9EC5F9A55F}"/>
                </a:ext>
              </a:extLst>
            </p:cNvPr>
            <p:cNvSpPr/>
            <p:nvPr/>
          </p:nvSpPr>
          <p:spPr>
            <a:xfrm>
              <a:off x="4177541" y="2648932"/>
              <a:ext cx="1423447" cy="461913"/>
            </a:xfrm>
            <a:prstGeom prst="rect">
              <a:avLst/>
            </a:prstGeom>
            <a:noFill/>
            <a:ln w="19050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Permeable or</a:t>
              </a:r>
              <a:b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</a:br>
              <a:r>
                <a:rPr lang="en-US" sz="12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Impermeable?</a:t>
              </a:r>
              <a:endParaRPr lang="en-US" sz="1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3837768-4970-F448-A633-1567019FC1EA}"/>
                </a:ext>
              </a:extLst>
            </p:cNvPr>
            <p:cNvSpPr txBox="1"/>
            <p:nvPr/>
          </p:nvSpPr>
          <p:spPr>
            <a:xfrm>
              <a:off x="1326582" y="2163336"/>
              <a:ext cx="427440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Is the Rock Waterproof</a:t>
              </a:r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EBC963-F3ED-AD4E-851F-C828DED05A7E}"/>
                </a:ext>
              </a:extLst>
            </p:cNvPr>
            <p:cNvSpPr/>
            <p:nvPr/>
          </p:nvSpPr>
          <p:spPr>
            <a:xfrm>
              <a:off x="1442929" y="3266440"/>
              <a:ext cx="1190752" cy="80467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BF50389-9C75-D749-9FEE-D33D8AE1CF90}"/>
                </a:ext>
              </a:extLst>
            </p:cNvPr>
            <p:cNvCxnSpPr/>
            <p:nvPr/>
          </p:nvCxnSpPr>
          <p:spPr>
            <a:xfrm>
              <a:off x="1442929" y="4359656"/>
              <a:ext cx="119075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2CFABD-9319-B742-96A3-3269FBD7FF30}"/>
                </a:ext>
              </a:extLst>
            </p:cNvPr>
            <p:cNvSpPr txBox="1"/>
            <p:nvPr/>
          </p:nvSpPr>
          <p:spPr>
            <a:xfrm>
              <a:off x="1334919" y="4128189"/>
              <a:ext cx="660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</a:t>
              </a:r>
              <a:endParaRPr lang="en-US" sz="1000" dirty="0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B0A4BBB-95A4-9441-8DA8-3B614BA066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50029" y="3110845"/>
              <a:ext cx="0" cy="2824591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538380B-1BBE-4941-9514-BC4E5D416B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6493" y="3110845"/>
              <a:ext cx="0" cy="2824591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AEAA7CE-26E2-1E4D-B116-89345B0C3D52}"/>
                </a:ext>
              </a:extLst>
            </p:cNvPr>
            <p:cNvSpPr/>
            <p:nvPr/>
          </p:nvSpPr>
          <p:spPr>
            <a:xfrm>
              <a:off x="1326582" y="2648932"/>
              <a:ext cx="4274406" cy="3286504"/>
            </a:xfrm>
            <a:prstGeom prst="rect">
              <a:avLst/>
            </a:prstGeom>
            <a:noFill/>
            <a:ln w="28575">
              <a:solidFill>
                <a:srgbClr val="286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99D8872-0732-B148-92A0-9875B29B969F}"/>
                </a:ext>
              </a:extLst>
            </p:cNvPr>
            <p:cNvSpPr/>
            <p:nvPr/>
          </p:nvSpPr>
          <p:spPr>
            <a:xfrm>
              <a:off x="1442929" y="4687025"/>
              <a:ext cx="1190752" cy="80467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F27F867-3BBA-6F4F-A0CB-8A7FC1288142}"/>
                </a:ext>
              </a:extLst>
            </p:cNvPr>
            <p:cNvCxnSpPr/>
            <p:nvPr/>
          </p:nvCxnSpPr>
          <p:spPr>
            <a:xfrm>
              <a:off x="1442929" y="5780241"/>
              <a:ext cx="119075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CD3AEA3-7F88-9F43-B220-E7DA526552A9}"/>
                </a:ext>
              </a:extLst>
            </p:cNvPr>
            <p:cNvSpPr txBox="1"/>
            <p:nvPr/>
          </p:nvSpPr>
          <p:spPr>
            <a:xfrm>
              <a:off x="1334919" y="5548774"/>
              <a:ext cx="66071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rgbClr val="286AA6"/>
                  </a:solidFill>
                  <a:latin typeface="Comic Sans MS" panose="030F0902030302020204" pitchFamily="66" charset="0"/>
                </a:rPr>
                <a:t>Name</a:t>
              </a:r>
              <a:endParaRPr lang="en-US" sz="1000" dirty="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848DCCD-1A24-FB42-9B87-6F847DB1B825}"/>
                </a:ext>
              </a:extLst>
            </p:cNvPr>
            <p:cNvCxnSpPr>
              <a:cxnSpLocks/>
            </p:cNvCxnSpPr>
            <p:nvPr/>
          </p:nvCxnSpPr>
          <p:spPr>
            <a:xfrm>
              <a:off x="1326582" y="4525117"/>
              <a:ext cx="4274406" cy="0"/>
            </a:xfrm>
            <a:prstGeom prst="line">
              <a:avLst/>
            </a:prstGeom>
            <a:ln w="19050">
              <a:solidFill>
                <a:srgbClr val="286A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5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young child writing on a book&#10;&#10;Description automatically generated with low confidence">
            <a:extLst>
              <a:ext uri="{FF2B5EF4-FFF2-40B4-BE49-F238E27FC236}">
                <a16:creationId xmlns:a16="http://schemas.microsoft.com/office/drawing/2014/main" id="{8A2CB867-F750-3E49-AE10-229EF24F1A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58" r="9736"/>
          <a:stretch/>
        </p:blipFill>
        <p:spPr>
          <a:xfrm>
            <a:off x="1178483" y="1951036"/>
            <a:ext cx="4693399" cy="366235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Watertight Results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FE86F75-6F47-D74D-93E8-6FC11977D3D7}"/>
              </a:ext>
            </a:extLst>
          </p:cNvPr>
          <p:cNvSpPr txBox="1">
            <a:spLocks/>
          </p:cNvSpPr>
          <p:nvPr/>
        </p:nvSpPr>
        <p:spPr>
          <a:xfrm>
            <a:off x="6406948" y="3044732"/>
            <a:ext cx="4494968" cy="21079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results in your table will tell you which rock is permeable and which is impermeable.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Were your predictions correct?</a:t>
            </a:r>
          </a:p>
        </p:txBody>
      </p:sp>
    </p:spTree>
    <p:extLst>
      <p:ext uri="{BB962C8B-B14F-4D97-AF65-F5344CB8AC3E}">
        <p14:creationId xmlns:p14="http://schemas.microsoft.com/office/powerpoint/2010/main" val="179113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Rocks – Lesson 5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 </a:t>
            </a:r>
            <a:r>
              <a:rPr lang="en-GB" sz="3600" dirty="0">
                <a:solidFill>
                  <a:schemeClr val="bg1"/>
                </a:solidFill>
                <a:latin typeface="Comic Sans MS" panose="030F0702030302020204" pitchFamily="66" charset="0"/>
              </a:rPr>
              <a:t>Super Scientist!</a:t>
            </a:r>
          </a:p>
        </p:txBody>
      </p:sp>
      <p:pic>
        <p:nvPicPr>
          <p:cNvPr id="4" name="Picture 3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46C1FF20-B502-F045-8550-548B261203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67" r="5065"/>
          <a:stretch/>
        </p:blipFill>
        <p:spPr>
          <a:xfrm>
            <a:off x="3969580" y="1818147"/>
            <a:ext cx="4252837" cy="315491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erson, indoor, group&#10;&#10;Description automatically generated">
            <a:extLst>
              <a:ext uri="{FF2B5EF4-FFF2-40B4-BE49-F238E27FC236}">
                <a16:creationId xmlns:a16="http://schemas.microsoft.com/office/drawing/2014/main" id="{FF2A249B-6BFA-0541-975D-CDB8C23462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-1" r="2178" b="952"/>
          <a:stretch/>
        </p:blipFill>
        <p:spPr>
          <a:xfrm>
            <a:off x="1254687" y="1971207"/>
            <a:ext cx="4772076" cy="372970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662442" y="2192883"/>
            <a:ext cx="4310498" cy="35438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conduct an experiment using scientific methods.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determine the aims of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experiment.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determine how to test fairly.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use the results to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give information.</a:t>
            </a: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 record the results.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5D24C23-6829-3A45-BC96-938A3F7E2A0E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Conducting experiments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3447F6-C80C-DD4A-9FF0-5D9452BBAFFE}"/>
              </a:ext>
            </a:extLst>
          </p:cNvPr>
          <p:cNvSpPr txBox="1"/>
          <p:nvPr/>
        </p:nvSpPr>
        <p:spPr>
          <a:xfrm>
            <a:off x="504991" y="6105120"/>
            <a:ext cx="10467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286A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work in a scientific manner to come up with experiments to test the hardness and permeability of a range of rocks.</a:t>
            </a:r>
          </a:p>
        </p:txBody>
      </p:sp>
    </p:spTree>
    <p:extLst>
      <p:ext uri="{BB962C8B-B14F-4D97-AF65-F5344CB8AC3E}">
        <p14:creationId xmlns:p14="http://schemas.microsoft.com/office/powerpoint/2010/main" val="3935706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beverage, dessert&#10;&#10;Description automatically generated">
            <a:extLst>
              <a:ext uri="{FF2B5EF4-FFF2-40B4-BE49-F238E27FC236}">
                <a16:creationId xmlns:a16="http://schemas.microsoft.com/office/drawing/2014/main" id="{39643D92-AB25-E64F-9C80-0B114CDE7E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71" t="34021" r="43543" b="2891"/>
          <a:stretch/>
        </p:blipFill>
        <p:spPr>
          <a:xfrm>
            <a:off x="1178485" y="1951037"/>
            <a:ext cx="5493543" cy="36509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1" y="1951037"/>
            <a:ext cx="3812817" cy="3662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scientists conduct experiments, the first thing they decide is what they are testing and why.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Our topic is rocks, so that will be what we are testing.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Some rocks are harder than others, so for our first test, we’ll conduct an experiment to see which rock is the hardest.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Which Experiment?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outdoor, nature, canyon, waterfall&#10;&#10;Description automatically generated">
            <a:extLst>
              <a:ext uri="{FF2B5EF4-FFF2-40B4-BE49-F238E27FC236}">
                <a16:creationId xmlns:a16="http://schemas.microsoft.com/office/drawing/2014/main" id="{906BFF36-963E-AD4C-96AB-BDF7184F55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14" t="7880" r="26731" b="6505"/>
          <a:stretch/>
        </p:blipFill>
        <p:spPr>
          <a:xfrm>
            <a:off x="8053450" y="1874709"/>
            <a:ext cx="3136167" cy="2685456"/>
          </a:xfrm>
          <a:prstGeom prst="rect">
            <a:avLst/>
          </a:prstGeom>
        </p:spPr>
      </p:pic>
      <p:pic>
        <p:nvPicPr>
          <p:cNvPr id="12" name="Picture 11" descr="A picture containing outdoor, nature&#10;&#10;Description automatically generated">
            <a:extLst>
              <a:ext uri="{FF2B5EF4-FFF2-40B4-BE49-F238E27FC236}">
                <a16:creationId xmlns:a16="http://schemas.microsoft.com/office/drawing/2014/main" id="{A9C5F3B7-440B-2747-B9BB-E5C685E88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38413" b="20919"/>
          <a:stretch/>
        </p:blipFill>
        <p:spPr>
          <a:xfrm>
            <a:off x="4499555" y="1874710"/>
            <a:ext cx="3136167" cy="2685455"/>
          </a:xfrm>
          <a:prstGeom prst="rect">
            <a:avLst/>
          </a:prstGeom>
        </p:spPr>
      </p:pic>
      <p:pic>
        <p:nvPicPr>
          <p:cNvPr id="3" name="Picture 2" descr="A group of rocks&#10;&#10;Description automatically generated with medium confidence">
            <a:extLst>
              <a:ext uri="{FF2B5EF4-FFF2-40B4-BE49-F238E27FC236}">
                <a16:creationId xmlns:a16="http://schemas.microsoft.com/office/drawing/2014/main" id="{B557DF7D-F4F7-8944-8E32-F4ECCA25B7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39" t="4907" r="29549" b="3433"/>
          <a:stretch/>
        </p:blipFill>
        <p:spPr>
          <a:xfrm>
            <a:off x="945659" y="1874711"/>
            <a:ext cx="3136168" cy="268545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Groups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4EEC96-A952-D04A-855B-893BFD471C40}"/>
              </a:ext>
            </a:extLst>
          </p:cNvPr>
          <p:cNvSpPr txBox="1"/>
          <p:nvPr/>
        </p:nvSpPr>
        <p:spPr>
          <a:xfrm>
            <a:off x="870735" y="4701102"/>
            <a:ext cx="2780654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Igneous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– hard and impermeable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20187B-7754-094F-BB9D-A2B867C25521}"/>
              </a:ext>
            </a:extLst>
          </p:cNvPr>
          <p:cNvSpPr txBox="1"/>
          <p:nvPr/>
        </p:nvSpPr>
        <p:spPr>
          <a:xfrm>
            <a:off x="4379726" y="4701102"/>
            <a:ext cx="3043050" cy="7294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Sedimentary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– soft and permeable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2C6201-D788-7A44-A60B-43D842DC1987}"/>
              </a:ext>
            </a:extLst>
          </p:cNvPr>
          <p:cNvSpPr txBox="1"/>
          <p:nvPr/>
        </p:nvSpPr>
        <p:spPr>
          <a:xfrm>
            <a:off x="7954311" y="4714286"/>
            <a:ext cx="335667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Metamorphic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– can be either, but mostly hard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76876C76-78E1-1A41-8C39-2062B3872DBF}"/>
              </a:ext>
            </a:extLst>
          </p:cNvPr>
          <p:cNvSpPr txBox="1">
            <a:spLocks/>
          </p:cNvSpPr>
          <p:nvPr/>
        </p:nvSpPr>
        <p:spPr>
          <a:xfrm>
            <a:off x="870735" y="1286479"/>
            <a:ext cx="10705314" cy="3766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Before we begin, let’s remind ourselves of the three different types of rock.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076AF7B3-F836-2540-BD89-81233BAC2396}"/>
              </a:ext>
            </a:extLst>
          </p:cNvPr>
          <p:cNvSpPr txBox="1">
            <a:spLocks/>
          </p:cNvSpPr>
          <p:nvPr/>
        </p:nvSpPr>
        <p:spPr>
          <a:xfrm>
            <a:off x="881016" y="5571504"/>
            <a:ext cx="10898608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experiment will help us group the rocks according to how hard they are.</a:t>
            </a:r>
          </a:p>
        </p:txBody>
      </p:sp>
    </p:spTree>
    <p:extLst>
      <p:ext uri="{BB962C8B-B14F-4D97-AF65-F5344CB8AC3E}">
        <p14:creationId xmlns:p14="http://schemas.microsoft.com/office/powerpoint/2010/main" val="286591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food, slice, rock&#10;&#10;Description automatically generated">
            <a:extLst>
              <a:ext uri="{FF2B5EF4-FFF2-40B4-BE49-F238E27FC236}">
                <a16:creationId xmlns:a16="http://schemas.microsoft.com/office/drawing/2014/main" id="{3DC3757A-5C40-C44A-B496-6C034E876F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67" t="9907" r="11582" b="-302"/>
          <a:stretch/>
        </p:blipFill>
        <p:spPr>
          <a:xfrm>
            <a:off x="1178485" y="1951036"/>
            <a:ext cx="5493543" cy="36509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1" y="2358079"/>
            <a:ext cx="3812817" cy="3662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Scientists usually predict what will happen in their experiments and use the results for proof.</a:t>
            </a:r>
          </a:p>
          <a:p>
            <a:pPr marL="0" indent="0">
              <a:spcBef>
                <a:spcPts val="1500"/>
              </a:spcBef>
              <a:buClr>
                <a:srgbClr val="286AA6"/>
              </a:buClr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If the rock is hard, will it:</a:t>
            </a:r>
          </a:p>
          <a:p>
            <a:pPr marL="185738" indent="-185738"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Crumble?</a:t>
            </a:r>
          </a:p>
          <a:p>
            <a:pPr marL="185738" indent="-185738"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Change a bit?</a:t>
            </a:r>
          </a:p>
          <a:p>
            <a:pPr marL="185738" indent="-185738"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Stay the same?</a:t>
            </a:r>
          </a:p>
          <a:p>
            <a:pPr marL="0" indent="0">
              <a:spcBef>
                <a:spcPts val="1500"/>
              </a:spcBef>
              <a:buNone/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Predictions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28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F06AA1C8-5B92-4348-9B80-E6E5DA85B9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563" t="10572" r="766" b="17984"/>
          <a:stretch/>
        </p:blipFill>
        <p:spPr>
          <a:xfrm>
            <a:off x="1178484" y="1951036"/>
            <a:ext cx="5493545" cy="366236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7348242" y="2533201"/>
            <a:ext cx="3665274" cy="3662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If the rock is soft, will it: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Crumble?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Change a little bit?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Stay the same?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Make a note of what you think the answers will be.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Predictions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2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table, wall, person&#10;&#10;Description automatically generated">
            <a:extLst>
              <a:ext uri="{FF2B5EF4-FFF2-40B4-BE49-F238E27FC236}">
                <a16:creationId xmlns:a16="http://schemas.microsoft.com/office/drawing/2014/main" id="{A2F87AA6-A614-4744-A4DF-5FA0C98929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73" t="6590" r="20913" b="9091"/>
          <a:stretch/>
        </p:blipFill>
        <p:spPr>
          <a:xfrm>
            <a:off x="1178484" y="1977931"/>
            <a:ext cx="4693398" cy="366236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52195-5FE1-2746-A8B6-693A203281C3}"/>
              </a:ext>
            </a:extLst>
          </p:cNvPr>
          <p:cNvSpPr txBox="1">
            <a:spLocks/>
          </p:cNvSpPr>
          <p:nvPr/>
        </p:nvSpPr>
        <p:spPr>
          <a:xfrm>
            <a:off x="6406947" y="2476240"/>
            <a:ext cx="4969265" cy="39298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need to set some rules. For the experiment to work properly, we must treat each rock in the same way.</a:t>
            </a:r>
          </a:p>
          <a:p>
            <a:pPr marL="0" indent="0">
              <a:lnSpc>
                <a:spcPct val="100000"/>
              </a:lnSpc>
              <a:spcBef>
                <a:spcPts val="1500"/>
              </a:spcBef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Each one should be: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Tested with the same equipment.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Tested by the same method.</a:t>
            </a:r>
          </a:p>
          <a:p>
            <a:pPr>
              <a:lnSpc>
                <a:spcPct val="100000"/>
              </a:lnSpc>
              <a:buClr>
                <a:srgbClr val="286AA6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Tested for the same amount of time.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49757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Rules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38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3"/>
            <a:ext cx="12192000" cy="915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Solid Rules</a:t>
            </a:r>
            <a:b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</a:br>
            <a:r>
              <a:rPr lang="en-GB" sz="2500" dirty="0">
                <a:solidFill>
                  <a:srgbClr val="286AA6"/>
                </a:solidFill>
                <a:latin typeface="Comic Sans MS" panose="030F0702030302020204" pitchFamily="66" charset="0"/>
              </a:rPr>
              <a:t>What do we need?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GB" sz="3000" b="1" dirty="0">
              <a:solidFill>
                <a:srgbClr val="286AA6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4EEC96-A952-D04A-855B-893BFD471C40}"/>
              </a:ext>
            </a:extLst>
          </p:cNvPr>
          <p:cNvSpPr txBox="1"/>
          <p:nvPr/>
        </p:nvSpPr>
        <p:spPr>
          <a:xfrm>
            <a:off x="1687092" y="5272062"/>
            <a:ext cx="1858448" cy="4447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Sandpaper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20187B-7754-094F-BB9D-A2B867C25521}"/>
              </a:ext>
            </a:extLst>
          </p:cNvPr>
          <p:cNvSpPr txBox="1"/>
          <p:nvPr/>
        </p:nvSpPr>
        <p:spPr>
          <a:xfrm>
            <a:off x="5336057" y="5272062"/>
            <a:ext cx="1521525" cy="4447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Rocks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2C6201-D788-7A44-A60B-43D842DC1987}"/>
              </a:ext>
            </a:extLst>
          </p:cNvPr>
          <p:cNvSpPr txBox="1"/>
          <p:nvPr/>
        </p:nvSpPr>
        <p:spPr>
          <a:xfrm>
            <a:off x="8551425" y="5285247"/>
            <a:ext cx="2159336" cy="461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Stopwatch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90FE7210-8CEF-034C-AC81-BD978F95CC49}"/>
              </a:ext>
            </a:extLst>
          </p:cNvPr>
          <p:cNvSpPr txBox="1">
            <a:spLocks/>
          </p:cNvSpPr>
          <p:nvPr/>
        </p:nvSpPr>
        <p:spPr>
          <a:xfrm>
            <a:off x="870735" y="1775221"/>
            <a:ext cx="4364653" cy="4589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this test we will need:</a:t>
            </a:r>
          </a:p>
        </p:txBody>
      </p:sp>
      <p:pic>
        <p:nvPicPr>
          <p:cNvPr id="4" name="Picture 3" descr="A picture containing stationary, businesscard, envelope&#10;&#10;Description automatically generated">
            <a:extLst>
              <a:ext uri="{FF2B5EF4-FFF2-40B4-BE49-F238E27FC236}">
                <a16:creationId xmlns:a16="http://schemas.microsoft.com/office/drawing/2014/main" id="{8AB319AE-4027-BC40-B5B6-9336D124CF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99" b="12072"/>
          <a:stretch/>
        </p:blipFill>
        <p:spPr>
          <a:xfrm>
            <a:off x="1047094" y="2593242"/>
            <a:ext cx="3138444" cy="2474018"/>
          </a:xfrm>
          <a:prstGeom prst="rect">
            <a:avLst/>
          </a:prstGeom>
        </p:spPr>
      </p:pic>
      <p:pic>
        <p:nvPicPr>
          <p:cNvPr id="9" name="Picture 8" descr="A group of rocks&#10;&#10;Description automatically generated with low confidence">
            <a:extLst>
              <a:ext uri="{FF2B5EF4-FFF2-40B4-BE49-F238E27FC236}">
                <a16:creationId xmlns:a16="http://schemas.microsoft.com/office/drawing/2014/main" id="{DDD2A8F1-EA07-194E-A848-958A1A9D34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20" r="13633"/>
          <a:stretch/>
        </p:blipFill>
        <p:spPr>
          <a:xfrm>
            <a:off x="4577693" y="2445668"/>
            <a:ext cx="3038252" cy="2685455"/>
          </a:xfrm>
          <a:prstGeom prst="rect">
            <a:avLst/>
          </a:prstGeom>
        </p:spPr>
      </p:pic>
      <p:pic>
        <p:nvPicPr>
          <p:cNvPr id="11" name="Picture 10" descr="A picture containing text, watch&#10;&#10;Description automatically generated">
            <a:extLst>
              <a:ext uri="{FF2B5EF4-FFF2-40B4-BE49-F238E27FC236}">
                <a16:creationId xmlns:a16="http://schemas.microsoft.com/office/drawing/2014/main" id="{963D553A-0D94-8947-9BFC-063B0239E4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6360" y="2197794"/>
            <a:ext cx="2869466" cy="28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34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3FBC2718-6D7A-2247-910F-9B3766452D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30" t="8979" r="7030" b="4941"/>
          <a:stretch/>
        </p:blipFill>
        <p:spPr>
          <a:xfrm>
            <a:off x="8053449" y="2547062"/>
            <a:ext cx="3136167" cy="2685456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 descr="A close-up of a rock&#10;&#10;Description automatically generated with medium confidence">
            <a:extLst>
              <a:ext uri="{FF2B5EF4-FFF2-40B4-BE49-F238E27FC236}">
                <a16:creationId xmlns:a16="http://schemas.microsoft.com/office/drawing/2014/main" id="{DE4761B3-01BE-7D4A-BA24-94C93BCAF0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71" r="3148"/>
          <a:stretch/>
        </p:blipFill>
        <p:spPr>
          <a:xfrm>
            <a:off x="4499554" y="2547062"/>
            <a:ext cx="3117971" cy="2688874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 descr="A picture containing food, covered, rock, lined&#10;&#10;Description automatically generated">
            <a:extLst>
              <a:ext uri="{FF2B5EF4-FFF2-40B4-BE49-F238E27FC236}">
                <a16:creationId xmlns:a16="http://schemas.microsoft.com/office/drawing/2014/main" id="{0F3FC7C5-9A41-F74B-B08C-B7666E276E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1" r="27571"/>
          <a:stretch/>
        </p:blipFill>
        <p:spPr>
          <a:xfrm>
            <a:off x="945657" y="2547062"/>
            <a:ext cx="3136167" cy="2688874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5687D215-1505-4248-8C83-34BCC2C674B8}"/>
              </a:ext>
            </a:extLst>
          </p:cNvPr>
          <p:cNvSpPr txBox="1">
            <a:spLocks/>
          </p:cNvSpPr>
          <p:nvPr/>
        </p:nvSpPr>
        <p:spPr>
          <a:xfrm>
            <a:off x="0" y="65447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Rock Samples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14EEC96-A952-D04A-855B-893BFD471C40}"/>
              </a:ext>
            </a:extLst>
          </p:cNvPr>
          <p:cNvSpPr txBox="1"/>
          <p:nvPr/>
        </p:nvSpPr>
        <p:spPr>
          <a:xfrm>
            <a:off x="945657" y="5373455"/>
            <a:ext cx="3136167" cy="4984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Pebbles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20187B-7754-094F-BB9D-A2B867C25521}"/>
              </a:ext>
            </a:extLst>
          </p:cNvPr>
          <p:cNvSpPr txBox="1"/>
          <p:nvPr/>
        </p:nvSpPr>
        <p:spPr>
          <a:xfrm>
            <a:off x="4499555" y="5373456"/>
            <a:ext cx="3117970" cy="4310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Granite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2C6201-D788-7A44-A60B-43D842DC1987}"/>
              </a:ext>
            </a:extLst>
          </p:cNvPr>
          <p:cNvSpPr txBox="1"/>
          <p:nvPr/>
        </p:nvSpPr>
        <p:spPr>
          <a:xfrm>
            <a:off x="8053450" y="5386639"/>
            <a:ext cx="3136167" cy="4852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Sandstone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7F056158-EC24-7646-95EE-1967A0AD80FC}"/>
              </a:ext>
            </a:extLst>
          </p:cNvPr>
          <p:cNvSpPr txBox="1">
            <a:spLocks/>
          </p:cNvSpPr>
          <p:nvPr/>
        </p:nvSpPr>
        <p:spPr>
          <a:xfrm>
            <a:off x="876939" y="1364765"/>
            <a:ext cx="10312677" cy="78426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begin the experiment.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Gather together some different types of rock. Examples might be: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83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7570</TotalTime>
  <Words>809</Words>
  <Application>Microsoft Macintosh PowerPoint</Application>
  <PresentationFormat>Widescreen</PresentationFormat>
  <Paragraphs>107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611</cp:revision>
  <dcterms:created xsi:type="dcterms:W3CDTF">2021-01-11T17:47:06Z</dcterms:created>
  <dcterms:modified xsi:type="dcterms:W3CDTF">2021-11-30T17:37:57Z</dcterms:modified>
</cp:coreProperties>
</file>