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7"/>
  </p:notesMasterIdLst>
  <p:sldIdLst>
    <p:sldId id="259" r:id="rId3"/>
    <p:sldId id="257" r:id="rId4"/>
    <p:sldId id="293" r:id="rId5"/>
    <p:sldId id="295" r:id="rId6"/>
    <p:sldId id="325" r:id="rId7"/>
    <p:sldId id="322" r:id="rId8"/>
    <p:sldId id="323" r:id="rId9"/>
    <p:sldId id="324" r:id="rId10"/>
    <p:sldId id="326" r:id="rId11"/>
    <p:sldId id="327" r:id="rId12"/>
    <p:sldId id="328" r:id="rId13"/>
    <p:sldId id="329" r:id="rId14"/>
    <p:sldId id="330" r:id="rId15"/>
    <p:sldId id="331" r:id="rId16"/>
    <p:sldId id="332" r:id="rId17"/>
    <p:sldId id="335" r:id="rId18"/>
    <p:sldId id="333" r:id="rId19"/>
    <p:sldId id="321" r:id="rId20"/>
    <p:sldId id="334" r:id="rId21"/>
    <p:sldId id="288" r:id="rId22"/>
    <p:sldId id="336" r:id="rId23"/>
    <p:sldId id="337" r:id="rId24"/>
    <p:sldId id="339" r:id="rId25"/>
    <p:sldId id="33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35" userDrawn="1">
          <p15:clr>
            <a:srgbClr val="A4A3A4"/>
          </p15:clr>
        </p15:guide>
        <p15:guide id="2" pos="642" userDrawn="1">
          <p15:clr>
            <a:srgbClr val="A4A3A4"/>
          </p15:clr>
        </p15:guide>
        <p15:guide id="3" pos="6403" userDrawn="1">
          <p15:clr>
            <a:srgbClr val="A4A3A4"/>
          </p15:clr>
        </p15:guide>
        <p15:guide id="4" orient="horz" pos="3680" userDrawn="1">
          <p15:clr>
            <a:srgbClr val="A4A3A4"/>
          </p15:clr>
        </p15:guide>
        <p15:guide id="5" pos="1958" userDrawn="1">
          <p15:clr>
            <a:srgbClr val="A4A3A4"/>
          </p15:clr>
        </p15:guide>
        <p15:guide id="6" pos="4384" userDrawn="1">
          <p15:clr>
            <a:srgbClr val="A4A3A4"/>
          </p15:clr>
        </p15:guide>
        <p15:guide id="7" orient="horz" pos="2364" userDrawn="1">
          <p15:clr>
            <a:srgbClr val="A4A3A4"/>
          </p15:clr>
        </p15:guide>
        <p15:guide id="8" pos="1731" userDrawn="1">
          <p15:clr>
            <a:srgbClr val="A4A3A4"/>
          </p15:clr>
        </p15:guide>
        <p15:guide id="9" pos="3046" userDrawn="1">
          <p15:clr>
            <a:srgbClr val="A4A3A4"/>
          </p15:clr>
        </p15:guide>
        <p15:guide id="10" pos="3296" userDrawn="1">
          <p15:clr>
            <a:srgbClr val="A4A3A4"/>
          </p15:clr>
        </p15:guide>
        <p15:guide id="11" pos="4611" userDrawn="1">
          <p15:clr>
            <a:srgbClr val="A4A3A4"/>
          </p15:clr>
        </p15:guide>
        <p15:guide id="12" pos="5700" userDrawn="1">
          <p15:clr>
            <a:srgbClr val="A4A3A4"/>
          </p15:clr>
        </p15:guide>
        <p15:guide id="13" pos="5927" userDrawn="1">
          <p15:clr>
            <a:srgbClr val="A4A3A4"/>
          </p15:clr>
        </p15:guide>
        <p15:guide id="14" pos="7015" userDrawn="1">
          <p15:clr>
            <a:srgbClr val="A4A3A4"/>
          </p15:clr>
        </p15:guide>
        <p15:guide id="15" orient="horz" pos="2228" userDrawn="1">
          <p15:clr>
            <a:srgbClr val="A4A3A4"/>
          </p15:clr>
        </p15:guide>
        <p15:guide id="16" orient="horz" pos="170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AB47"/>
    <a:srgbClr val="272626"/>
    <a:srgbClr val="EC7206"/>
    <a:srgbClr val="FF0000"/>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28" autoAdjust="0"/>
    <p:restoredTop sz="92816"/>
  </p:normalViewPr>
  <p:slideViewPr>
    <p:cSldViewPr snapToGrid="0" snapToObjects="1">
      <p:cViewPr>
        <p:scale>
          <a:sx n="150" d="100"/>
          <a:sy n="150" d="100"/>
        </p:scale>
        <p:origin x="744" y="536"/>
      </p:cViewPr>
      <p:guideLst>
        <p:guide orient="horz" pos="3135"/>
        <p:guide pos="642"/>
        <p:guide pos="6403"/>
        <p:guide orient="horz" pos="3680"/>
        <p:guide pos="1958"/>
        <p:guide pos="4384"/>
        <p:guide orient="horz" pos="2364"/>
        <p:guide pos="1731"/>
        <p:guide pos="3046"/>
        <p:guide pos="3296"/>
        <p:guide pos="4611"/>
        <p:guide pos="5700"/>
        <p:guide pos="5927"/>
        <p:guide pos="7015"/>
        <p:guide orient="horz" pos="2228"/>
        <p:guide orient="horz" pos="1706"/>
      </p:guideLst>
    </p:cSldViewPr>
  </p:slideViewPr>
  <p:notesTextViewPr>
    <p:cViewPr>
      <p:scale>
        <a:sx n="3" d="2"/>
        <a:sy n="3" d="2"/>
      </p:scale>
      <p:origin x="0" y="0"/>
    </p:cViewPr>
  </p:notesTextViewPr>
  <p:notesViewPr>
    <p:cSldViewPr snapToGrid="0" snapToObjects="1">
      <p:cViewPr varScale="1">
        <p:scale>
          <a:sx n="143" d="100"/>
          <a:sy n="143" d="100"/>
        </p:scale>
        <p:origin x="440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8/16/22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366946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896238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1454299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2328952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3840004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3771041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243422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3927392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784110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1520462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1601824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29554883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1174468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25093107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2022824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3928480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dirty="0"/>
          </a:p>
        </p:txBody>
      </p:sp>
    </p:spTree>
    <p:extLst>
      <p:ext uri="{BB962C8B-B14F-4D97-AF65-F5344CB8AC3E}">
        <p14:creationId xmlns:p14="http://schemas.microsoft.com/office/powerpoint/2010/main" val="2554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4016420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4088266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3582212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323301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2825764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1238272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2513438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7AFE0-4FA1-5741-AEEF-DACDC0093BC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4F4710E-D5E3-CF48-AD17-45D86DC4320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5EE9058-8C83-2A42-AB12-7AAE782053E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5" name="Footer Placeholder 4">
            <a:extLst>
              <a:ext uri="{FF2B5EF4-FFF2-40B4-BE49-F238E27FC236}">
                <a16:creationId xmlns:a16="http://schemas.microsoft.com/office/drawing/2014/main" id="{285F19D0-BD19-8348-8989-D1AF2DD8F17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9197F1E-C9C8-D344-89F4-C41AF4C9752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5030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0635-3A17-774A-BDDB-6B76B7328D8B}"/>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6F5BB30-8FDB-D94C-A804-6985CFDBC975}"/>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B88463-51D2-224E-814C-5134D6E8E6A1}"/>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5" name="Footer Placeholder 4">
            <a:extLst>
              <a:ext uri="{FF2B5EF4-FFF2-40B4-BE49-F238E27FC236}">
                <a16:creationId xmlns:a16="http://schemas.microsoft.com/office/drawing/2014/main" id="{04E0FE34-45FE-1C47-AEFC-A5C24605AA8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299BB26-897E-5A48-B01B-0FD0ECB33AB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755386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A889-540A-694F-AD83-5AE31CC38F8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D8A3A26-6EDE-C243-83DC-B524C877C96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F07CD81-AFBC-FE4F-834C-87B9134732B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5" name="Footer Placeholder 4">
            <a:extLst>
              <a:ext uri="{FF2B5EF4-FFF2-40B4-BE49-F238E27FC236}">
                <a16:creationId xmlns:a16="http://schemas.microsoft.com/office/drawing/2014/main" id="{9063DDF3-4595-3146-9FDB-0F455B53E23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F1843AC2-05BD-F347-A80F-5ACA446D966F}"/>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68992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04077-12AC-274B-8CD9-DA2A8678CA56}"/>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31FACA7-7D2E-5549-BF8B-6AA48AA00D6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9AC465A-F643-3240-8D4A-C43EDFE3B1D4}"/>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F424B47-AB09-A74A-8E63-B74CD78B2F3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6" name="Footer Placeholder 5">
            <a:extLst>
              <a:ext uri="{FF2B5EF4-FFF2-40B4-BE49-F238E27FC236}">
                <a16:creationId xmlns:a16="http://schemas.microsoft.com/office/drawing/2014/main" id="{F1857331-6F0D-8E49-9E04-4801C08D3C6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CDB19CB-7E55-654C-BECA-033B125FEB4E}"/>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9762864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716D-33EA-BF44-8B54-C381076380C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3ABCD7-0BE3-E843-A792-9DAA45997FE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ABEA46-3215-8C45-8231-F7FC5AEF635F}"/>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BC4860-A38B-A343-AE71-C7852FC64C7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C6C305F-86E4-B748-BDF7-5C484C60B45F}"/>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30BEFB0-8CE9-FF4E-AD64-2890999BB676}"/>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8" name="Footer Placeholder 7">
            <a:extLst>
              <a:ext uri="{FF2B5EF4-FFF2-40B4-BE49-F238E27FC236}">
                <a16:creationId xmlns:a16="http://schemas.microsoft.com/office/drawing/2014/main" id="{0CA7E6AF-409C-2C44-A575-C0257765C7F0}"/>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1AC6D6C7-118D-B04A-862C-71857BABA4F0}"/>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4453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6A19F-1DBB-C347-BDE6-B30F2DAB07D4}"/>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BB489E-239E-5D4C-969F-36175DC2F6C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4" name="Footer Placeholder 3">
            <a:extLst>
              <a:ext uri="{FF2B5EF4-FFF2-40B4-BE49-F238E27FC236}">
                <a16:creationId xmlns:a16="http://schemas.microsoft.com/office/drawing/2014/main" id="{4F026D5A-85E9-8F40-B3C0-1471751EC7F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6CAE6600-17A4-FB4D-BF2D-6CB57612CDC6}"/>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77349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07BDBB-7662-1547-BBE2-B1508934DF6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3" name="Footer Placeholder 2">
            <a:extLst>
              <a:ext uri="{FF2B5EF4-FFF2-40B4-BE49-F238E27FC236}">
                <a16:creationId xmlns:a16="http://schemas.microsoft.com/office/drawing/2014/main" id="{EF37E8E2-0061-E740-98DD-CBEFF44A8BD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C5FF900A-F413-9143-8EC0-165D78A668CB}"/>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558605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B20A-AEF1-D749-9BE7-55AAC6F2BB2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50B90CD-FC2F-3C4E-93E1-1446211405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52A65A6-42CF-3C40-B689-538D00552C2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B152C7A-68E8-AC49-9AC1-1AA0FA35A818}"/>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6" name="Footer Placeholder 5">
            <a:extLst>
              <a:ext uri="{FF2B5EF4-FFF2-40B4-BE49-F238E27FC236}">
                <a16:creationId xmlns:a16="http://schemas.microsoft.com/office/drawing/2014/main" id="{CA25F34B-5FDD-C741-8DDD-B312559BA2E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31C6444-E8D6-6C47-8DCF-C705467538AC}"/>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49528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E7AD-914C-5541-9C3A-E376DBA028F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01D342E-1445-5E4A-8122-DCF246F982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CEFBC82-1801-D443-90F8-0751388A64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3374419-5A0B-DD44-B140-42A72445997F}"/>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6" name="Footer Placeholder 5">
            <a:extLst>
              <a:ext uri="{FF2B5EF4-FFF2-40B4-BE49-F238E27FC236}">
                <a16:creationId xmlns:a16="http://schemas.microsoft.com/office/drawing/2014/main" id="{4A4C1F01-0C46-1F4B-9EE8-E0B2FDC791A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A442BE0-FB78-154B-B27A-E6FC5B683AF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305247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06022-6AEE-7845-B2B2-47DFCBE80249}"/>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5C9F1B-B927-A549-B28A-AED008073FC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70FCC22-744A-4042-8B03-679E9F7F6647}"/>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5" name="Footer Placeholder 4">
            <a:extLst>
              <a:ext uri="{FF2B5EF4-FFF2-40B4-BE49-F238E27FC236}">
                <a16:creationId xmlns:a16="http://schemas.microsoft.com/office/drawing/2014/main" id="{C30A0A7D-8B9E-9A44-9D2F-26E85572638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86B8108-9833-D440-BEA1-79E14711D7EA}"/>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435086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E956B9-949B-9E4E-8768-030EFACDEEDE}"/>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85620E-94DA-274C-A429-833C07C595C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B853D-467C-2541-B39A-EAB49E7BEE5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8/16/22</a:t>
            </a:fld>
            <a:endParaRPr lang="en-US" dirty="0"/>
          </a:p>
        </p:txBody>
      </p:sp>
      <p:sp>
        <p:nvSpPr>
          <p:cNvPr id="5" name="Footer Placeholder 4">
            <a:extLst>
              <a:ext uri="{FF2B5EF4-FFF2-40B4-BE49-F238E27FC236}">
                <a16:creationId xmlns:a16="http://schemas.microsoft.com/office/drawing/2014/main" id="{F155F6DC-2C79-8C46-A31C-58E26F0EEFB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6A77113-B709-A145-9366-C221CEB71FE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4220330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dirty="0"/>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650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5F831C27-E799-534F-B038-12D9A36B8355}"/>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10;&#10;Description automatically generated">
            <a:extLst>
              <a:ext uri="{FF2B5EF4-FFF2-40B4-BE49-F238E27FC236}">
                <a16:creationId xmlns:a16="http://schemas.microsoft.com/office/drawing/2014/main" id="{CA659F76-E296-AB4F-A6B2-C702611608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8/16/22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8/16/22</a:t>
            </a:fld>
            <a:endParaRPr lang="en-US" dirty="0"/>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C9E044-8328-8847-A477-4D7681C27C39}"/>
              </a:ext>
            </a:extLst>
          </p:cNvPr>
          <p:cNvSpPr/>
          <p:nvPr userDrawn="1"/>
        </p:nvSpPr>
        <p:spPr>
          <a:xfrm>
            <a:off x="0" y="-1"/>
            <a:ext cx="12192000" cy="693605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4502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3" Type="http://schemas.openxmlformats.org/officeDocument/2006/relationships/image" Target="../media/image50.jpeg"/><Relationship Id="rId7" Type="http://schemas.openxmlformats.org/officeDocument/2006/relationships/image" Target="../media/image54.jpeg"/><Relationship Id="rId12"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jpeg"/><Relationship Id="rId14" Type="http://schemas.openxmlformats.org/officeDocument/2006/relationships/image" Target="../media/image6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hyperlink" Target="https://www.dkfindout.com/uk/animals-and-nature/arachnids/spiders/" TargetMode="External"/><Relationship Id="rId3" Type="http://schemas.openxmlformats.org/officeDocument/2006/relationships/hyperlink" Target="https://youtu.be/5ofLFa1VSn8" TargetMode="External"/><Relationship Id="rId7" Type="http://schemas.openxmlformats.org/officeDocument/2006/relationships/hyperlink" Target="https://agsci.oregonstate.edu/slug-portal/identification/slug-parts"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www.rspb.org.uk/birds-and-wildlife/wildlife-guides/other-garden-wildlife/insects-and-other-invertebrates/worms-slugs-spiders/slug/" TargetMode="External"/><Relationship Id="rId11" Type="http://schemas.openxmlformats.org/officeDocument/2006/relationships/hyperlink" Target="https://www.rspb.org.uk/birds-and-wildlife/wildlife-guides/other-garden-wildlife/insects-and-other-invertebrates/bees-wasps-ants/black-garden-ant/" TargetMode="External"/><Relationship Id="rId5" Type="http://schemas.openxmlformats.org/officeDocument/2006/relationships/hyperlink" Target="https://www.rspb.org.uk/birds-and-wildlife/wildlife-guides/other-garden-wildlife/insects-and-other-invertebrates/worms-slugs-spiders/garden-snail/" TargetMode="External"/><Relationship Id="rId10" Type="http://schemas.openxmlformats.org/officeDocument/2006/relationships/hyperlink" Target="https://www.dkfindout.com/uk/animals-and-nature/insects/ants/" TargetMode="External"/><Relationship Id="rId4" Type="http://schemas.openxmlformats.org/officeDocument/2006/relationships/hyperlink" Target="https://www.dkfindout.com/uk/animals-and-nature/squid-snails-and-shellfish/snails/" TargetMode="External"/><Relationship Id="rId9" Type="http://schemas.openxmlformats.org/officeDocument/2006/relationships/hyperlink" Target="https://www.rspb.org.uk/birds-and-wildlife/wildlife-guides/other-garden-wildlife/insects-and-other-invertebrates/worms-slugs-spiders/garden-spider/"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QiMOo0DAeQI"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https://youtu.be/2yODCRFE_bs" TargetMode="External"/><Relationship Id="rId5" Type="http://schemas.openxmlformats.org/officeDocument/2006/relationships/hyperlink" Target="https://youtu.be/aYKbsPc3Ozs" TargetMode="External"/><Relationship Id="rId4" Type="http://schemas.openxmlformats.org/officeDocument/2006/relationships/hyperlink" Target="https://youtu.be/XALcauQNEU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8.jpeg"/><Relationship Id="rId7"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11.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6.pn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20.jpeg"/><Relationship Id="rId7"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15.jpeg"/><Relationship Id="rId4" Type="http://schemas.openxmlformats.org/officeDocument/2006/relationships/image" Target="../media/image21.jpe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C62822E-FE0E-E045-8CD8-4E0054EF2CBF}"/>
              </a:ext>
            </a:extLst>
          </p:cNvPr>
          <p:cNvSpPr/>
          <p:nvPr/>
        </p:nvSpPr>
        <p:spPr>
          <a:xfrm>
            <a:off x="0" y="1901571"/>
            <a:ext cx="12192000" cy="369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screen shot of a video game&#10;&#10;Description automatically generated with medium confidence">
            <a:extLst>
              <a:ext uri="{FF2B5EF4-FFF2-40B4-BE49-F238E27FC236}">
                <a16:creationId xmlns:a16="http://schemas.microsoft.com/office/drawing/2014/main" id="{4AECB65F-3B2D-864C-BB36-D0368FA529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094" b="21168"/>
          <a:stretch/>
        </p:blipFill>
        <p:spPr>
          <a:xfrm>
            <a:off x="-633590" y="1592818"/>
            <a:ext cx="12825590" cy="5356622"/>
          </a:xfrm>
          <a:prstGeom prst="rect">
            <a:avLst/>
          </a:prstGeom>
        </p:spPr>
      </p:pic>
      <p:pic>
        <p:nvPicPr>
          <p:cNvPr id="21" name="Picture 20" descr="Graphical user interface, text, application, chat or text message&#10;&#10;Description automatically generated">
            <a:extLst>
              <a:ext uri="{FF2B5EF4-FFF2-40B4-BE49-F238E27FC236}">
                <a16:creationId xmlns:a16="http://schemas.microsoft.com/office/drawing/2014/main" id="{4F312246-A386-954D-8D1D-F705A32B86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22" name="Picture 21" descr="A picture containing text, clipart&#10;&#10;Description automatically generated">
            <a:extLst>
              <a:ext uri="{FF2B5EF4-FFF2-40B4-BE49-F238E27FC236}">
                <a16:creationId xmlns:a16="http://schemas.microsoft.com/office/drawing/2014/main" id="{1E3EB140-4498-6942-91D1-AD67AFF52B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3" name="Title 1">
            <a:extLst>
              <a:ext uri="{FF2B5EF4-FFF2-40B4-BE49-F238E27FC236}">
                <a16:creationId xmlns:a16="http://schemas.microsoft.com/office/drawing/2014/main" id="{E44AF2A8-90F6-0946-811B-4E17B6D341A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24" name="Title 1">
            <a:extLst>
              <a:ext uri="{FF2B5EF4-FFF2-40B4-BE49-F238E27FC236}">
                <a16:creationId xmlns:a16="http://schemas.microsoft.com/office/drawing/2014/main" id="{AFB712B7-4EAD-5049-8519-9767832A4404}"/>
              </a:ext>
            </a:extLst>
          </p:cNvPr>
          <p:cNvSpPr txBox="1">
            <a:spLocks/>
          </p:cNvSpPr>
          <p:nvPr/>
        </p:nvSpPr>
        <p:spPr>
          <a:xfrm>
            <a:off x="9538447" y="6022650"/>
            <a:ext cx="2459111"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 KS2 Year 4</a:t>
            </a:r>
            <a:endParaRPr lang="en-US" sz="2000" b="1" dirty="0">
              <a:solidFill>
                <a:schemeClr val="bg1"/>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EB2C474-C566-F84D-92C7-2097942EAB44}"/>
              </a:ext>
            </a:extLst>
          </p:cNvPr>
          <p:cNvSpPr txBox="1">
            <a:spLocks/>
          </p:cNvSpPr>
          <p:nvPr/>
        </p:nvSpPr>
        <p:spPr>
          <a:xfrm>
            <a:off x="-2" y="289147"/>
            <a:ext cx="12192000" cy="120032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Living Things and Their Habitats: Lesson 3</a:t>
            </a:r>
            <a:br>
              <a:rPr lang="en-GB" sz="3200" b="1" dirty="0">
                <a:solidFill>
                  <a:schemeClr val="bg1"/>
                </a:solidFill>
                <a:latin typeface="Comic Sans MS" panose="030F0902030302020204" pitchFamily="66" charset="0"/>
                <a:cs typeface="Arial" panose="020B0604020202020204" pitchFamily="34" charset="0"/>
              </a:rPr>
            </a:br>
            <a:r>
              <a:rPr lang="en-GB" sz="3200" dirty="0">
                <a:solidFill>
                  <a:schemeClr val="bg1"/>
                </a:solidFill>
                <a:latin typeface="Comic Sans MS" panose="030F0902030302020204" pitchFamily="66" charset="0"/>
                <a:cs typeface="Arial" panose="020B0604020202020204" pitchFamily="34" charset="0"/>
              </a:rPr>
              <a:t>Classification of animals – Invertebrates</a:t>
            </a:r>
          </a:p>
        </p:txBody>
      </p:sp>
    </p:spTree>
    <p:extLst>
      <p:ext uri="{BB962C8B-B14F-4D97-AF65-F5344CB8AC3E}">
        <p14:creationId xmlns:p14="http://schemas.microsoft.com/office/powerpoint/2010/main" val="2353433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3935E5-851F-BA4B-8114-175E752C2B84}"/>
              </a:ext>
            </a:extLst>
          </p:cNvPr>
          <p:cNvSpPr/>
          <p:nvPr/>
        </p:nvSpPr>
        <p:spPr>
          <a:xfrm>
            <a:off x="972923" y="4550876"/>
            <a:ext cx="2221647" cy="1497655"/>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E3A6B46-8440-AA42-AB36-807F28ED71B0}"/>
              </a:ext>
            </a:extLst>
          </p:cNvPr>
          <p:cNvSpPr/>
          <p:nvPr/>
        </p:nvSpPr>
        <p:spPr>
          <a:xfrm>
            <a:off x="3623133" y="4550876"/>
            <a:ext cx="2221647" cy="1497655"/>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F62F501-9E63-CA40-B6EB-429F57FB78CB}"/>
              </a:ext>
            </a:extLst>
          </p:cNvPr>
          <p:cNvSpPr/>
          <p:nvPr/>
        </p:nvSpPr>
        <p:spPr>
          <a:xfrm>
            <a:off x="6296591" y="4550876"/>
            <a:ext cx="2221647" cy="1497655"/>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Conclusion – How would you split these invertebrates into groups?</a:t>
            </a:r>
          </a:p>
        </p:txBody>
      </p:sp>
      <p:pic>
        <p:nvPicPr>
          <p:cNvPr id="70" name="Picture 69" descr="A close up of a bug&#10;&#10;Description automatically generated with medium confidence">
            <a:extLst>
              <a:ext uri="{FF2B5EF4-FFF2-40B4-BE49-F238E27FC236}">
                <a16:creationId xmlns:a16="http://schemas.microsoft.com/office/drawing/2014/main" id="{8B6B6C5A-0C67-3443-946F-2EE66872D6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1" t="8807" r="730" b="1490"/>
          <a:stretch/>
        </p:blipFill>
        <p:spPr>
          <a:xfrm>
            <a:off x="8972562" y="1256133"/>
            <a:ext cx="2219002" cy="1506154"/>
          </a:xfrm>
          <a:prstGeom prst="rect">
            <a:avLst/>
          </a:prstGeom>
        </p:spPr>
      </p:pic>
      <p:pic>
        <p:nvPicPr>
          <p:cNvPr id="71" name="Picture 70">
            <a:extLst>
              <a:ext uri="{FF2B5EF4-FFF2-40B4-BE49-F238E27FC236}">
                <a16:creationId xmlns:a16="http://schemas.microsoft.com/office/drawing/2014/main" id="{333A5FE5-1758-844B-B140-A4039D9631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010" t="508" r="4912" b="1463"/>
          <a:stretch/>
        </p:blipFill>
        <p:spPr>
          <a:xfrm>
            <a:off x="6303100" y="1256133"/>
            <a:ext cx="2224821" cy="1510104"/>
          </a:xfrm>
          <a:prstGeom prst="rect">
            <a:avLst/>
          </a:prstGeom>
        </p:spPr>
      </p:pic>
      <p:pic>
        <p:nvPicPr>
          <p:cNvPr id="72" name="Picture 71" descr="A snail on a leaf&#10;&#10;Description automatically generated">
            <a:extLst>
              <a:ext uri="{FF2B5EF4-FFF2-40B4-BE49-F238E27FC236}">
                <a16:creationId xmlns:a16="http://schemas.microsoft.com/office/drawing/2014/main" id="{12C19728-B556-4E44-A52C-A0CF33C5019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598" t="21129" r="11424" b="1608"/>
          <a:stretch/>
        </p:blipFill>
        <p:spPr>
          <a:xfrm>
            <a:off x="972924" y="1256134"/>
            <a:ext cx="2221646" cy="1506154"/>
          </a:xfrm>
          <a:prstGeom prst="rect">
            <a:avLst/>
          </a:prstGeom>
        </p:spPr>
      </p:pic>
      <p:pic>
        <p:nvPicPr>
          <p:cNvPr id="74" name="Picture 73" descr="A picture containing grass, outdoor, mollusk, invertebrate&#10;&#10;Description automatically generated">
            <a:extLst>
              <a:ext uri="{FF2B5EF4-FFF2-40B4-BE49-F238E27FC236}">
                <a16:creationId xmlns:a16="http://schemas.microsoft.com/office/drawing/2014/main" id="{8EB49D84-4851-8441-9A63-619D845C2B3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3" t="4943" r="9707" b="3519"/>
          <a:stretch/>
        </p:blipFill>
        <p:spPr>
          <a:xfrm>
            <a:off x="3639212" y="1258148"/>
            <a:ext cx="2219246" cy="1501825"/>
          </a:xfrm>
          <a:prstGeom prst="rect">
            <a:avLst/>
          </a:prstGeom>
        </p:spPr>
      </p:pic>
      <p:sp>
        <p:nvSpPr>
          <p:cNvPr id="76" name="Subtitle 2">
            <a:extLst>
              <a:ext uri="{FF2B5EF4-FFF2-40B4-BE49-F238E27FC236}">
                <a16:creationId xmlns:a16="http://schemas.microsoft.com/office/drawing/2014/main" id="{D166C8FC-D8BD-F84A-BBD7-23B3FEEF60D6}"/>
              </a:ext>
            </a:extLst>
          </p:cNvPr>
          <p:cNvSpPr txBox="1">
            <a:spLocks/>
          </p:cNvSpPr>
          <p:nvPr/>
        </p:nvSpPr>
        <p:spPr>
          <a:xfrm>
            <a:off x="880157" y="2872598"/>
            <a:ext cx="10375672" cy="15758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None/>
            </a:pPr>
            <a:r>
              <a:rPr lang="en-US" sz="1800" dirty="0">
                <a:solidFill>
                  <a:srgbClr val="272626"/>
                </a:solidFill>
                <a:latin typeface="Comic Sans MS" panose="030F0702030302020204" pitchFamily="66" charset="0"/>
                <a:cs typeface="Arial" panose="020B0604020202020204" pitchFamily="34" charset="0"/>
              </a:rPr>
              <a:t>Which should be in a separate group?</a:t>
            </a:r>
          </a:p>
          <a:p>
            <a:pPr marL="0" indent="0">
              <a:lnSpc>
                <a:spcPct val="100000"/>
              </a:lnSpc>
              <a:spcBef>
                <a:spcPts val="100"/>
              </a:spcBef>
              <a:buNone/>
            </a:pPr>
            <a:r>
              <a:rPr lang="en-US" sz="1800" dirty="0">
                <a:solidFill>
                  <a:srgbClr val="272626"/>
                </a:solidFill>
                <a:latin typeface="Comic Sans MS" panose="030F0702030302020204" pitchFamily="66" charset="0"/>
                <a:cs typeface="Arial" panose="020B0604020202020204" pitchFamily="34" charset="0"/>
              </a:rPr>
              <a:t>Would some of them belong to the same group?</a:t>
            </a:r>
          </a:p>
          <a:p>
            <a:pPr marL="0" indent="0">
              <a:lnSpc>
                <a:spcPct val="100000"/>
              </a:lnSpc>
              <a:spcBef>
                <a:spcPts val="100"/>
              </a:spcBef>
              <a:buNone/>
            </a:pPr>
            <a:r>
              <a:rPr lang="en-US" sz="1800" dirty="0">
                <a:solidFill>
                  <a:srgbClr val="272626"/>
                </a:solidFill>
                <a:latin typeface="Comic Sans MS" panose="030F0702030302020204" pitchFamily="66" charset="0"/>
                <a:cs typeface="Arial" panose="020B0604020202020204" pitchFamily="34" charset="0"/>
              </a:rPr>
              <a:t>What features would each group have?</a:t>
            </a:r>
          </a:p>
          <a:p>
            <a:pPr marL="0" indent="0">
              <a:lnSpc>
                <a:spcPct val="100000"/>
              </a:lnSpc>
              <a:spcBef>
                <a:spcPts val="100"/>
              </a:spcBef>
              <a:buNone/>
            </a:pPr>
            <a:r>
              <a:rPr lang="en-US" sz="1800" dirty="0">
                <a:solidFill>
                  <a:srgbClr val="272626"/>
                </a:solidFill>
                <a:latin typeface="Comic Sans MS" panose="030F0702030302020204" pitchFamily="66" charset="0"/>
                <a:cs typeface="Arial" panose="020B0604020202020204" pitchFamily="34" charset="0"/>
              </a:rPr>
              <a:t>How many groups will you have: 1, 2, 3 or 4?</a:t>
            </a:r>
          </a:p>
          <a:p>
            <a:pPr marL="0" indent="0">
              <a:lnSpc>
                <a:spcPct val="100000"/>
              </a:lnSpc>
              <a:spcBef>
                <a:spcPts val="100"/>
              </a:spcBef>
              <a:buNone/>
            </a:pPr>
            <a:r>
              <a:rPr lang="en-US" sz="1800" dirty="0">
                <a:solidFill>
                  <a:srgbClr val="272626"/>
                </a:solidFill>
                <a:latin typeface="Comic Sans MS" panose="030F0702030302020204" pitchFamily="66" charset="0"/>
                <a:cs typeface="Arial" panose="020B0604020202020204" pitchFamily="34" charset="0"/>
              </a:rPr>
              <a:t>Can you think of other examples of invertebrates that would fit in each group?</a:t>
            </a:r>
          </a:p>
          <a:p>
            <a:pPr marL="0" indent="0">
              <a:lnSpc>
                <a:spcPct val="100000"/>
              </a:lnSpc>
              <a:buNone/>
            </a:pPr>
            <a:endParaRPr lang="en-US" sz="1800" dirty="0">
              <a:solidFill>
                <a:srgbClr val="272626"/>
              </a:solidFill>
              <a:latin typeface="Comic Sans MS" panose="030F0702030302020204" pitchFamily="66" charset="0"/>
              <a:cs typeface="Arial" panose="020B0604020202020204" pitchFamily="34" charset="0"/>
            </a:endParaRPr>
          </a:p>
        </p:txBody>
      </p:sp>
      <p:grpSp>
        <p:nvGrpSpPr>
          <p:cNvPr id="12" name="Group 11">
            <a:extLst>
              <a:ext uri="{FF2B5EF4-FFF2-40B4-BE49-F238E27FC236}">
                <a16:creationId xmlns:a16="http://schemas.microsoft.com/office/drawing/2014/main" id="{3DE6434C-6857-FC4A-99BE-E0F76B7E7644}"/>
              </a:ext>
            </a:extLst>
          </p:cNvPr>
          <p:cNvGrpSpPr/>
          <p:nvPr/>
        </p:nvGrpSpPr>
        <p:grpSpPr>
          <a:xfrm>
            <a:off x="9744948" y="3113423"/>
            <a:ext cx="1446616" cy="1080603"/>
            <a:chOff x="10093920" y="636747"/>
            <a:chExt cx="1446616" cy="1080603"/>
          </a:xfrm>
        </p:grpSpPr>
        <p:sp>
          <p:nvSpPr>
            <p:cNvPr id="13" name="Snip Single Corner of Rectangle 12">
              <a:extLst>
                <a:ext uri="{FF2B5EF4-FFF2-40B4-BE49-F238E27FC236}">
                  <a16:creationId xmlns:a16="http://schemas.microsoft.com/office/drawing/2014/main" id="{BD8B5C13-944E-8F4B-A49F-3C1CD152BF8F}"/>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14" name="Content Placeholder 3">
              <a:extLst>
                <a:ext uri="{FF2B5EF4-FFF2-40B4-BE49-F238E27FC236}">
                  <a16:creationId xmlns:a16="http://schemas.microsoft.com/office/drawing/2014/main" id="{A764144D-9BCA-F14C-9930-039C3803AA4C}"/>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sp>
        <p:nvSpPr>
          <p:cNvPr id="18" name="Subtitle 2">
            <a:extLst>
              <a:ext uri="{FF2B5EF4-FFF2-40B4-BE49-F238E27FC236}">
                <a16:creationId xmlns:a16="http://schemas.microsoft.com/office/drawing/2014/main" id="{6C304E78-6D70-9148-BA81-B63224D51D6E}"/>
              </a:ext>
            </a:extLst>
          </p:cNvPr>
          <p:cNvSpPr txBox="1">
            <a:spLocks/>
          </p:cNvSpPr>
          <p:nvPr/>
        </p:nvSpPr>
        <p:spPr>
          <a:xfrm>
            <a:off x="1027391" y="4550876"/>
            <a:ext cx="398453" cy="351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1</a:t>
            </a:r>
          </a:p>
        </p:txBody>
      </p:sp>
      <p:sp>
        <p:nvSpPr>
          <p:cNvPr id="19" name="Subtitle 2">
            <a:extLst>
              <a:ext uri="{FF2B5EF4-FFF2-40B4-BE49-F238E27FC236}">
                <a16:creationId xmlns:a16="http://schemas.microsoft.com/office/drawing/2014/main" id="{B3897B94-D1F6-1648-B907-89B4B0CC2C70}"/>
              </a:ext>
            </a:extLst>
          </p:cNvPr>
          <p:cNvSpPr txBox="1">
            <a:spLocks/>
          </p:cNvSpPr>
          <p:nvPr/>
        </p:nvSpPr>
        <p:spPr>
          <a:xfrm>
            <a:off x="3685350" y="4550876"/>
            <a:ext cx="398453" cy="351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2</a:t>
            </a:r>
          </a:p>
        </p:txBody>
      </p:sp>
      <p:sp>
        <p:nvSpPr>
          <p:cNvPr id="20" name="Subtitle 2">
            <a:extLst>
              <a:ext uri="{FF2B5EF4-FFF2-40B4-BE49-F238E27FC236}">
                <a16:creationId xmlns:a16="http://schemas.microsoft.com/office/drawing/2014/main" id="{5A10C0C7-9BE3-124E-A96A-F45C9DE69937}"/>
              </a:ext>
            </a:extLst>
          </p:cNvPr>
          <p:cNvSpPr txBox="1">
            <a:spLocks/>
          </p:cNvSpPr>
          <p:nvPr/>
        </p:nvSpPr>
        <p:spPr>
          <a:xfrm>
            <a:off x="6343310" y="4550876"/>
            <a:ext cx="398453" cy="351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3</a:t>
            </a:r>
          </a:p>
        </p:txBody>
      </p:sp>
      <p:sp>
        <p:nvSpPr>
          <p:cNvPr id="21" name="Rectangle 20">
            <a:extLst>
              <a:ext uri="{FF2B5EF4-FFF2-40B4-BE49-F238E27FC236}">
                <a16:creationId xmlns:a16="http://schemas.microsoft.com/office/drawing/2014/main" id="{824A1159-FA9C-534D-A788-A99679E4463E}"/>
              </a:ext>
            </a:extLst>
          </p:cNvPr>
          <p:cNvSpPr/>
          <p:nvPr/>
        </p:nvSpPr>
        <p:spPr>
          <a:xfrm>
            <a:off x="8997430" y="4550876"/>
            <a:ext cx="2221647" cy="1497655"/>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ubtitle 2">
            <a:extLst>
              <a:ext uri="{FF2B5EF4-FFF2-40B4-BE49-F238E27FC236}">
                <a16:creationId xmlns:a16="http://schemas.microsoft.com/office/drawing/2014/main" id="{3A129370-6E17-8544-A219-476292D8E1E8}"/>
              </a:ext>
            </a:extLst>
          </p:cNvPr>
          <p:cNvSpPr txBox="1">
            <a:spLocks/>
          </p:cNvSpPr>
          <p:nvPr/>
        </p:nvSpPr>
        <p:spPr>
          <a:xfrm>
            <a:off x="9044149" y="4550876"/>
            <a:ext cx="398453" cy="351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4</a:t>
            </a:r>
          </a:p>
        </p:txBody>
      </p:sp>
    </p:spTree>
    <p:extLst>
      <p:ext uri="{BB962C8B-B14F-4D97-AF65-F5344CB8AC3E}">
        <p14:creationId xmlns:p14="http://schemas.microsoft.com/office/powerpoint/2010/main" val="39814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6">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12"/>
                                        </p:tgtEl>
                                      </p:cBhvr>
                                    </p:animEffect>
                                    <p:animScale>
                                      <p:cBhvr>
                                        <p:cTn id="39"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p:bldP spid="19" grpId="0"/>
      <p:bldP spid="20" grpId="0"/>
      <p:bldP spid="21"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descr="A caterpillar on a plant&#10;&#10;Description automatically generated">
            <a:extLst>
              <a:ext uri="{FF2B5EF4-FFF2-40B4-BE49-F238E27FC236}">
                <a16:creationId xmlns:a16="http://schemas.microsoft.com/office/drawing/2014/main" id="{37A6F192-8F8E-B64F-AAE0-BC28850A41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562"/>
          <a:stretch/>
        </p:blipFill>
        <p:spPr>
          <a:xfrm>
            <a:off x="8247986" y="3583482"/>
            <a:ext cx="1366699" cy="930264"/>
          </a:xfrm>
          <a:prstGeom prst="rect">
            <a:avLst/>
          </a:prstGeom>
        </p:spPr>
      </p:pic>
      <p:pic>
        <p:nvPicPr>
          <p:cNvPr id="52" name="Picture 51" descr="A butterfly on a flower&#10;&#10;Description automatically generated">
            <a:extLst>
              <a:ext uri="{FF2B5EF4-FFF2-40B4-BE49-F238E27FC236}">
                <a16:creationId xmlns:a16="http://schemas.microsoft.com/office/drawing/2014/main" id="{AF42BEBD-1226-E34A-893E-381FE3AC47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500" t="8564" r="11968" b="22228"/>
          <a:stretch/>
        </p:blipFill>
        <p:spPr>
          <a:xfrm>
            <a:off x="9798319" y="2516683"/>
            <a:ext cx="1366700" cy="933755"/>
          </a:xfrm>
          <a:prstGeom prst="rect">
            <a:avLst/>
          </a:prstGeom>
        </p:spPr>
      </p:pic>
      <p:pic>
        <p:nvPicPr>
          <p:cNvPr id="41" name="Picture 40" descr="A close up of a bug&#10;&#10;Description automatically generated with medium confidence">
            <a:extLst>
              <a:ext uri="{FF2B5EF4-FFF2-40B4-BE49-F238E27FC236}">
                <a16:creationId xmlns:a16="http://schemas.microsoft.com/office/drawing/2014/main" id="{C847FB2E-04D8-5B4F-B412-F4D7107A7F3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697" b="3061"/>
          <a:stretch/>
        </p:blipFill>
        <p:spPr>
          <a:xfrm>
            <a:off x="5413453" y="3586973"/>
            <a:ext cx="1366699" cy="926772"/>
          </a:xfrm>
          <a:prstGeom prst="rect">
            <a:avLst/>
          </a:prstGeom>
        </p:spPr>
      </p:pic>
      <p:pic>
        <p:nvPicPr>
          <p:cNvPr id="49" name="Picture 48">
            <a:extLst>
              <a:ext uri="{FF2B5EF4-FFF2-40B4-BE49-F238E27FC236}">
                <a16:creationId xmlns:a16="http://schemas.microsoft.com/office/drawing/2014/main" id="{0316B450-0E41-DB4B-94B5-7C9FA2329C6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417" t="5684" r="6271" b="5107"/>
          <a:stretch/>
        </p:blipFill>
        <p:spPr>
          <a:xfrm>
            <a:off x="1825595" y="3582806"/>
            <a:ext cx="1366699" cy="930939"/>
          </a:xfrm>
          <a:prstGeom prst="rect">
            <a:avLst/>
          </a:prstGeom>
        </p:spPr>
      </p:pic>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400" b="1" dirty="0">
                <a:solidFill>
                  <a:srgbClr val="39AB47"/>
                </a:solidFill>
                <a:latin typeface="Comic Sans MS" panose="030F0702030302020204" pitchFamily="66" charset="0"/>
                <a:cs typeface="Arial" panose="020B0604020202020204" pitchFamily="34" charset="0"/>
              </a:rPr>
              <a:t>Conclusion – Real life</a:t>
            </a:r>
          </a:p>
        </p:txBody>
      </p:sp>
      <p:pic>
        <p:nvPicPr>
          <p:cNvPr id="70" name="Picture 69" descr="A close up of a bug&#10;&#10;Description automatically generated with medium confidence">
            <a:extLst>
              <a:ext uri="{FF2B5EF4-FFF2-40B4-BE49-F238E27FC236}">
                <a16:creationId xmlns:a16="http://schemas.microsoft.com/office/drawing/2014/main" id="{8B6B6C5A-0C67-3443-946F-2EE66872D65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51" t="8807" r="730" b="1490"/>
          <a:stretch/>
        </p:blipFill>
        <p:spPr>
          <a:xfrm>
            <a:off x="8234875" y="2516682"/>
            <a:ext cx="1379810" cy="936550"/>
          </a:xfrm>
          <a:prstGeom prst="rect">
            <a:avLst/>
          </a:prstGeom>
        </p:spPr>
      </p:pic>
      <p:pic>
        <p:nvPicPr>
          <p:cNvPr id="71" name="Picture 70">
            <a:extLst>
              <a:ext uri="{FF2B5EF4-FFF2-40B4-BE49-F238E27FC236}">
                <a16:creationId xmlns:a16="http://schemas.microsoft.com/office/drawing/2014/main" id="{333A5FE5-1758-844B-B140-A4039D96315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4010" t="508" r="4912" b="1463"/>
          <a:stretch/>
        </p:blipFill>
        <p:spPr>
          <a:xfrm>
            <a:off x="4631520" y="2509693"/>
            <a:ext cx="1379810" cy="936550"/>
          </a:xfrm>
          <a:prstGeom prst="rect">
            <a:avLst/>
          </a:prstGeom>
        </p:spPr>
      </p:pic>
      <p:pic>
        <p:nvPicPr>
          <p:cNvPr id="72" name="Picture 71" descr="A snail on a leaf&#10;&#10;Description automatically generated">
            <a:extLst>
              <a:ext uri="{FF2B5EF4-FFF2-40B4-BE49-F238E27FC236}">
                <a16:creationId xmlns:a16="http://schemas.microsoft.com/office/drawing/2014/main" id="{12C19728-B556-4E44-A52C-A0CF33C5019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599" t="20991" r="12146" b="1607"/>
          <a:stretch/>
        </p:blipFill>
        <p:spPr>
          <a:xfrm>
            <a:off x="2607106" y="2505981"/>
            <a:ext cx="1366699" cy="937114"/>
          </a:xfrm>
          <a:prstGeom prst="rect">
            <a:avLst/>
          </a:prstGeom>
        </p:spPr>
      </p:pic>
      <p:pic>
        <p:nvPicPr>
          <p:cNvPr id="25" name="Picture 24" descr="A picture containing grass, outdoor, mollusk, invertebrate&#10;&#10;Description automatically generated">
            <a:extLst>
              <a:ext uri="{FF2B5EF4-FFF2-40B4-BE49-F238E27FC236}">
                <a16:creationId xmlns:a16="http://schemas.microsoft.com/office/drawing/2014/main" id="{2791F91D-A4E5-4645-9F3B-AE96E80EDA1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387" t="11622" r="12499" b="-18"/>
          <a:stretch/>
        </p:blipFill>
        <p:spPr>
          <a:xfrm>
            <a:off x="1043661" y="2510407"/>
            <a:ext cx="1379810" cy="933755"/>
          </a:xfrm>
          <a:prstGeom prst="rect">
            <a:avLst/>
          </a:prstGeom>
        </p:spPr>
      </p:pic>
      <p:sp>
        <p:nvSpPr>
          <p:cNvPr id="26" name="Rectangle 25">
            <a:extLst>
              <a:ext uri="{FF2B5EF4-FFF2-40B4-BE49-F238E27FC236}">
                <a16:creationId xmlns:a16="http://schemas.microsoft.com/office/drawing/2014/main" id="{A08471D2-FDF8-F046-BB2D-73CA952DAF6C}"/>
              </a:ext>
            </a:extLst>
          </p:cNvPr>
          <p:cNvSpPr/>
          <p:nvPr/>
        </p:nvSpPr>
        <p:spPr>
          <a:xfrm>
            <a:off x="817374" y="2209309"/>
            <a:ext cx="3383143" cy="3780786"/>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EC33B93-B8FD-6C42-897D-7EA267A83516}"/>
              </a:ext>
            </a:extLst>
          </p:cNvPr>
          <p:cNvSpPr/>
          <p:nvPr/>
        </p:nvSpPr>
        <p:spPr>
          <a:xfrm>
            <a:off x="817374" y="1883303"/>
            <a:ext cx="3383143" cy="387199"/>
          </a:xfrm>
          <a:prstGeom prst="rect">
            <a:avLst/>
          </a:prstGeom>
          <a:solidFill>
            <a:srgbClr val="EC7206"/>
          </a:solid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 Gastropods</a:t>
            </a:r>
            <a:endParaRPr lang="en-GB" dirty="0">
              <a:solidFill>
                <a:schemeClr val="bg1"/>
              </a:solidFill>
              <a:latin typeface="Comic Sans MS" panose="030F0902030302020204" pitchFamily="66" charset="0"/>
            </a:endParaRPr>
          </a:p>
        </p:txBody>
      </p:sp>
      <p:sp>
        <p:nvSpPr>
          <p:cNvPr id="28" name="Subtitle 2">
            <a:extLst>
              <a:ext uri="{FF2B5EF4-FFF2-40B4-BE49-F238E27FC236}">
                <a16:creationId xmlns:a16="http://schemas.microsoft.com/office/drawing/2014/main" id="{FBF4694D-F928-C948-87BD-5196C3828E1D}"/>
              </a:ext>
            </a:extLst>
          </p:cNvPr>
          <p:cNvSpPr txBox="1">
            <a:spLocks/>
          </p:cNvSpPr>
          <p:nvPr/>
        </p:nvSpPr>
        <p:spPr>
          <a:xfrm>
            <a:off x="418252" y="1059519"/>
            <a:ext cx="11339892" cy="5528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1800" dirty="0">
                <a:solidFill>
                  <a:srgbClr val="272626"/>
                </a:solidFill>
                <a:latin typeface="Comic Sans MS" panose="030F0702030302020204" pitchFamily="66" charset="0"/>
                <a:cs typeface="Arial" panose="020B0604020202020204" pitchFamily="34" charset="0"/>
              </a:rPr>
              <a:t>In real life scientists classify these invertebrates into </a:t>
            </a:r>
          </a:p>
          <a:p>
            <a:pPr marL="0" indent="0" algn="ctr">
              <a:lnSpc>
                <a:spcPct val="100000"/>
              </a:lnSpc>
              <a:spcBef>
                <a:spcPts val="0"/>
              </a:spcBef>
              <a:buNone/>
            </a:pPr>
            <a:r>
              <a:rPr lang="en-US" sz="1800" dirty="0">
                <a:solidFill>
                  <a:srgbClr val="272626"/>
                </a:solidFill>
                <a:latin typeface="Comic Sans MS" panose="030F0702030302020204" pitchFamily="66" charset="0"/>
                <a:cs typeface="Arial" panose="020B0604020202020204" pitchFamily="34" charset="0"/>
              </a:rPr>
              <a:t>these groups because they share the same features. </a:t>
            </a:r>
          </a:p>
        </p:txBody>
      </p:sp>
      <p:pic>
        <p:nvPicPr>
          <p:cNvPr id="31" name="Picture 30" descr="A jellyfish in the water&#10;&#10;Description automatically generated with medium confidence">
            <a:extLst>
              <a:ext uri="{FF2B5EF4-FFF2-40B4-BE49-F238E27FC236}">
                <a16:creationId xmlns:a16="http://schemas.microsoft.com/office/drawing/2014/main" id="{5E623A4E-1FC0-384C-9C0A-0F6F163D14C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6346" t="20621" r="29830" b="1857"/>
          <a:stretch/>
        </p:blipFill>
        <p:spPr>
          <a:xfrm>
            <a:off x="6194964" y="2510407"/>
            <a:ext cx="1366699" cy="933756"/>
          </a:xfrm>
          <a:prstGeom prst="rect">
            <a:avLst/>
          </a:prstGeom>
        </p:spPr>
      </p:pic>
      <p:sp>
        <p:nvSpPr>
          <p:cNvPr id="33" name="Rectangle 32">
            <a:extLst>
              <a:ext uri="{FF2B5EF4-FFF2-40B4-BE49-F238E27FC236}">
                <a16:creationId xmlns:a16="http://schemas.microsoft.com/office/drawing/2014/main" id="{C1FE6839-221F-D341-8FDD-D6E72FFBEC73}"/>
              </a:ext>
            </a:extLst>
          </p:cNvPr>
          <p:cNvSpPr/>
          <p:nvPr/>
        </p:nvSpPr>
        <p:spPr>
          <a:xfrm>
            <a:off x="4405232" y="2209309"/>
            <a:ext cx="3383143" cy="3780786"/>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D72F468-AD05-4846-B58A-2B021ECDE97E}"/>
              </a:ext>
            </a:extLst>
          </p:cNvPr>
          <p:cNvSpPr/>
          <p:nvPr/>
        </p:nvSpPr>
        <p:spPr>
          <a:xfrm>
            <a:off x="4405232" y="1883303"/>
            <a:ext cx="3383143" cy="387199"/>
          </a:xfrm>
          <a:prstGeom prst="rect">
            <a:avLst/>
          </a:prstGeom>
          <a:solidFill>
            <a:srgbClr val="EC7206"/>
          </a:solid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Arachnids</a:t>
            </a:r>
            <a:endParaRPr lang="en-GB" dirty="0">
              <a:solidFill>
                <a:schemeClr val="bg1"/>
              </a:solidFill>
              <a:latin typeface="Comic Sans MS" panose="030F0902030302020204" pitchFamily="66" charset="0"/>
            </a:endParaRPr>
          </a:p>
        </p:txBody>
      </p:sp>
      <p:sp>
        <p:nvSpPr>
          <p:cNvPr id="39" name="Rectangle 38">
            <a:extLst>
              <a:ext uri="{FF2B5EF4-FFF2-40B4-BE49-F238E27FC236}">
                <a16:creationId xmlns:a16="http://schemas.microsoft.com/office/drawing/2014/main" id="{1F625F45-B7EA-C642-990B-FA682C9A28A4}"/>
              </a:ext>
            </a:extLst>
          </p:cNvPr>
          <p:cNvSpPr/>
          <p:nvPr/>
        </p:nvSpPr>
        <p:spPr>
          <a:xfrm>
            <a:off x="8008588" y="2209309"/>
            <a:ext cx="3383143" cy="3780786"/>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2C7E6B5-ACFE-F94F-9943-F257B5F91400}"/>
              </a:ext>
            </a:extLst>
          </p:cNvPr>
          <p:cNvSpPr/>
          <p:nvPr/>
        </p:nvSpPr>
        <p:spPr>
          <a:xfrm>
            <a:off x="8008588" y="1883303"/>
            <a:ext cx="3383143" cy="387199"/>
          </a:xfrm>
          <a:prstGeom prst="rect">
            <a:avLst/>
          </a:prstGeom>
          <a:solidFill>
            <a:srgbClr val="EC7206"/>
          </a:solid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Insects</a:t>
            </a:r>
            <a:endParaRPr lang="en-GB" dirty="0">
              <a:solidFill>
                <a:schemeClr val="bg1"/>
              </a:solidFill>
              <a:latin typeface="Comic Sans MS" panose="030F0902030302020204" pitchFamily="66" charset="0"/>
            </a:endParaRPr>
          </a:p>
        </p:txBody>
      </p:sp>
      <p:cxnSp>
        <p:nvCxnSpPr>
          <p:cNvPr id="7" name="Straight Connector 6">
            <a:extLst>
              <a:ext uri="{FF2B5EF4-FFF2-40B4-BE49-F238E27FC236}">
                <a16:creationId xmlns:a16="http://schemas.microsoft.com/office/drawing/2014/main" id="{3B1A82B0-6BA5-0C42-9268-F0BF2F62B054}"/>
              </a:ext>
            </a:extLst>
          </p:cNvPr>
          <p:cNvCxnSpPr/>
          <p:nvPr/>
        </p:nvCxnSpPr>
        <p:spPr>
          <a:xfrm>
            <a:off x="817374" y="4697154"/>
            <a:ext cx="3383143" cy="0"/>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8532F17-9B8D-6D4B-ACCE-4EFFED0DFF5C}"/>
              </a:ext>
            </a:extLst>
          </p:cNvPr>
          <p:cNvCxnSpPr/>
          <p:nvPr/>
        </p:nvCxnSpPr>
        <p:spPr>
          <a:xfrm>
            <a:off x="4412981" y="4697154"/>
            <a:ext cx="3383143" cy="0"/>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23485B2-763B-8F44-B94B-C643A07A5DAE}"/>
              </a:ext>
            </a:extLst>
          </p:cNvPr>
          <p:cNvCxnSpPr/>
          <p:nvPr/>
        </p:nvCxnSpPr>
        <p:spPr>
          <a:xfrm>
            <a:off x="7993089" y="4697154"/>
            <a:ext cx="3383143" cy="0"/>
          </a:xfrm>
          <a:prstGeom prst="line">
            <a:avLst/>
          </a:prstGeom>
          <a:ln w="38100">
            <a:solidFill>
              <a:srgbClr val="EC7206"/>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AEEF1A2C-C11D-4C4E-B94B-A139F1DE7C62}"/>
              </a:ext>
            </a:extLst>
          </p:cNvPr>
          <p:cNvSpPr txBox="1"/>
          <p:nvPr/>
        </p:nvSpPr>
        <p:spPr>
          <a:xfrm>
            <a:off x="972924" y="4757533"/>
            <a:ext cx="3157374" cy="954107"/>
          </a:xfrm>
          <a:prstGeom prst="rect">
            <a:avLst/>
          </a:prstGeom>
          <a:noFill/>
        </p:spPr>
        <p:txBody>
          <a:bodyPr wrap="square" rtlCol="0">
            <a:spAutoFit/>
          </a:bodyPr>
          <a:lstStyle/>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Have a shell or no shell at all.</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Fleshy foot for movement.</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Example: slugs, snails, barnacles. </a:t>
            </a:r>
          </a:p>
          <a:p>
            <a:pPr marL="285750" indent="-285750">
              <a:buFont typeface="Arial" panose="020B0604020202020204" pitchFamily="34" charset="0"/>
              <a:buChar char="•"/>
            </a:pPr>
            <a:endParaRPr lang="en-GB" sz="1400" b="1" dirty="0">
              <a:solidFill>
                <a:srgbClr val="39AB47"/>
              </a:solidFill>
              <a:latin typeface="Comic Sans MS" panose="030F0702030302020204" pitchFamily="66" charset="0"/>
            </a:endParaRPr>
          </a:p>
        </p:txBody>
      </p:sp>
      <p:sp>
        <p:nvSpPr>
          <p:cNvPr id="47" name="TextBox 46">
            <a:extLst>
              <a:ext uri="{FF2B5EF4-FFF2-40B4-BE49-F238E27FC236}">
                <a16:creationId xmlns:a16="http://schemas.microsoft.com/office/drawing/2014/main" id="{F30482BC-2B94-C84B-9235-2B75A1B9E250}"/>
              </a:ext>
            </a:extLst>
          </p:cNvPr>
          <p:cNvSpPr txBox="1"/>
          <p:nvPr/>
        </p:nvSpPr>
        <p:spPr>
          <a:xfrm>
            <a:off x="4560782" y="4757533"/>
            <a:ext cx="3157374" cy="954107"/>
          </a:xfrm>
          <a:prstGeom prst="rect">
            <a:avLst/>
          </a:prstGeom>
          <a:noFill/>
        </p:spPr>
        <p:txBody>
          <a:bodyPr wrap="square" rtlCol="0">
            <a:spAutoFit/>
          </a:bodyPr>
          <a:lstStyle/>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8 legs</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2 body parts</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No antennae</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Example: spiders and scorpions</a:t>
            </a:r>
          </a:p>
        </p:txBody>
      </p:sp>
      <p:sp>
        <p:nvSpPr>
          <p:cNvPr id="48" name="TextBox 47">
            <a:extLst>
              <a:ext uri="{FF2B5EF4-FFF2-40B4-BE49-F238E27FC236}">
                <a16:creationId xmlns:a16="http://schemas.microsoft.com/office/drawing/2014/main" id="{5944B9F7-59BD-534A-B883-B300EFB3851D}"/>
              </a:ext>
            </a:extLst>
          </p:cNvPr>
          <p:cNvSpPr txBox="1"/>
          <p:nvPr/>
        </p:nvSpPr>
        <p:spPr>
          <a:xfrm>
            <a:off x="8148639" y="4757533"/>
            <a:ext cx="3327855" cy="1384995"/>
          </a:xfrm>
          <a:prstGeom prst="rect">
            <a:avLst/>
          </a:prstGeom>
          <a:noFill/>
        </p:spPr>
        <p:txBody>
          <a:bodyPr wrap="square" rtlCol="0">
            <a:spAutoFit/>
          </a:bodyPr>
          <a:lstStyle/>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Wings</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6 legs</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3 body parts</a:t>
            </a:r>
          </a:p>
          <a:p>
            <a:pPr marL="171450" indent="-171450">
              <a:buClr>
                <a:srgbClr val="39AB47"/>
              </a:buClr>
              <a:buFont typeface="Arial" panose="020B0604020202020204" pitchFamily="34" charset="0"/>
              <a:buChar char="•"/>
            </a:pPr>
            <a:r>
              <a:rPr lang="en-GB" sz="1400" dirty="0">
                <a:solidFill>
                  <a:srgbClr val="272626"/>
                </a:solidFill>
                <a:latin typeface="Comic Sans MS" panose="030F0702030302020204" pitchFamily="66" charset="0"/>
              </a:rPr>
              <a:t>1 pair of antennae</a:t>
            </a:r>
          </a:p>
          <a:p>
            <a:pPr>
              <a:buClr>
                <a:srgbClr val="39AB47"/>
              </a:buClr>
            </a:pPr>
            <a:r>
              <a:rPr lang="en-GB" sz="1400" dirty="0">
                <a:solidFill>
                  <a:srgbClr val="272626"/>
                </a:solidFill>
                <a:latin typeface="Comic Sans MS" panose="030F0702030302020204" pitchFamily="66" charset="0"/>
              </a:rPr>
              <a:t>Can you think of any more insects?</a:t>
            </a:r>
          </a:p>
          <a:p>
            <a:pPr marL="285750" indent="-285750">
              <a:buFont typeface="Arial" panose="020B0604020202020204" pitchFamily="34" charset="0"/>
              <a:buChar char="•"/>
            </a:pPr>
            <a:endParaRPr lang="en-GB" sz="1400" b="1" dirty="0">
              <a:solidFill>
                <a:srgbClr val="39AB47"/>
              </a:solidFill>
              <a:latin typeface="Comic Sans MS" panose="030F0702030302020204" pitchFamily="66" charset="0"/>
            </a:endParaRPr>
          </a:p>
        </p:txBody>
      </p:sp>
      <p:pic>
        <p:nvPicPr>
          <p:cNvPr id="11" name="Picture 10" descr="A picture containing ground, rock, outdoor, arthropod&#10;&#10;Description automatically generated">
            <a:extLst>
              <a:ext uri="{FF2B5EF4-FFF2-40B4-BE49-F238E27FC236}">
                <a16:creationId xmlns:a16="http://schemas.microsoft.com/office/drawing/2014/main" id="{0FF7B40D-B187-E742-939F-63527949DEA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789" t="19108" r="23803" b="7243"/>
          <a:stretch/>
        </p:blipFill>
        <p:spPr>
          <a:xfrm>
            <a:off x="6194963" y="2505981"/>
            <a:ext cx="1366700" cy="938182"/>
          </a:xfrm>
          <a:prstGeom prst="rect">
            <a:avLst/>
          </a:prstGeom>
        </p:spPr>
      </p:pic>
      <p:sp>
        <p:nvSpPr>
          <p:cNvPr id="59" name="TextBox 58">
            <a:extLst>
              <a:ext uri="{FF2B5EF4-FFF2-40B4-BE49-F238E27FC236}">
                <a16:creationId xmlns:a16="http://schemas.microsoft.com/office/drawing/2014/main" id="{DA943E3F-92D7-BC46-85D8-D848EB443217}"/>
              </a:ext>
            </a:extLst>
          </p:cNvPr>
          <p:cNvSpPr txBox="1"/>
          <p:nvPr/>
        </p:nvSpPr>
        <p:spPr>
          <a:xfrm>
            <a:off x="9614685" y="3744216"/>
            <a:ext cx="1759941" cy="523220"/>
          </a:xfrm>
          <a:prstGeom prst="rect">
            <a:avLst/>
          </a:prstGeom>
          <a:noFill/>
        </p:spPr>
        <p:txBody>
          <a:bodyPr wrap="square" rtlCol="0">
            <a:spAutoFit/>
          </a:bodyPr>
          <a:lstStyle/>
          <a:p>
            <a:pPr algn="ctr"/>
            <a:r>
              <a:rPr lang="en-GB" sz="1400" dirty="0">
                <a:solidFill>
                  <a:srgbClr val="272626"/>
                </a:solidFill>
                <a:latin typeface="Comic Sans MS" panose="030F0702030302020204" pitchFamily="66" charset="0"/>
              </a:rPr>
              <a:t>And about</a:t>
            </a:r>
            <a:br>
              <a:rPr lang="en-GB" sz="1400" dirty="0">
                <a:solidFill>
                  <a:srgbClr val="272626"/>
                </a:solidFill>
                <a:latin typeface="Comic Sans MS" panose="030F0702030302020204" pitchFamily="66" charset="0"/>
              </a:rPr>
            </a:br>
            <a:r>
              <a:rPr lang="en-GB" sz="1400" dirty="0">
                <a:solidFill>
                  <a:srgbClr val="272626"/>
                </a:solidFill>
                <a:latin typeface="Comic Sans MS" panose="030F0702030302020204" pitchFamily="66" charset="0"/>
              </a:rPr>
              <a:t>1 million more!</a:t>
            </a:r>
          </a:p>
        </p:txBody>
      </p:sp>
    </p:spTree>
    <p:extLst>
      <p:ext uri="{BB962C8B-B14F-4D97-AF65-F5344CB8AC3E}">
        <p14:creationId xmlns:p14="http://schemas.microsoft.com/office/powerpoint/2010/main" val="553173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A snail on a leaf&#10;&#10;Description automatically generated">
            <a:extLst>
              <a:ext uri="{FF2B5EF4-FFF2-40B4-BE49-F238E27FC236}">
                <a16:creationId xmlns:a16="http://schemas.microsoft.com/office/drawing/2014/main" id="{E507F4DE-CFE7-7049-A130-F4BDDD7535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598" t="21129" r="11424" b="1608"/>
          <a:stretch/>
        </p:blipFill>
        <p:spPr>
          <a:xfrm rot="21047026">
            <a:off x="1051218" y="1049002"/>
            <a:ext cx="2778778" cy="18838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50" name="Picture 49" descr="A picture containing grass, outdoor, mollusk, invertebrate&#10;&#10;Description automatically generated">
            <a:extLst>
              <a:ext uri="{FF2B5EF4-FFF2-40B4-BE49-F238E27FC236}">
                <a16:creationId xmlns:a16="http://schemas.microsoft.com/office/drawing/2014/main" id="{C53A5B5B-8E20-1041-B900-82656D758D2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3" t="4943" r="9707" b="3519"/>
          <a:stretch/>
        </p:blipFill>
        <p:spPr>
          <a:xfrm rot="642990">
            <a:off x="1128724" y="3771922"/>
            <a:ext cx="2775776" cy="18784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38" name="Picture 37" descr="A close up of a bug&#10;&#10;Description automatically generated with medium confidence">
            <a:extLst>
              <a:ext uri="{FF2B5EF4-FFF2-40B4-BE49-F238E27FC236}">
                <a16:creationId xmlns:a16="http://schemas.microsoft.com/office/drawing/2014/main" id="{5A89B872-7F16-A342-B599-F28A683C3DF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51" t="8807" r="730" b="1490"/>
          <a:stretch/>
        </p:blipFill>
        <p:spPr>
          <a:xfrm rot="21014302">
            <a:off x="4648668" y="3389027"/>
            <a:ext cx="2775471" cy="18838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44" name="Picture 43">
            <a:extLst>
              <a:ext uri="{FF2B5EF4-FFF2-40B4-BE49-F238E27FC236}">
                <a16:creationId xmlns:a16="http://schemas.microsoft.com/office/drawing/2014/main" id="{B5056728-0EB5-2142-9800-B157B3BBD8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4010" t="508" r="4912" b="1463"/>
          <a:stretch/>
        </p:blipFill>
        <p:spPr>
          <a:xfrm rot="403174">
            <a:off x="8069969" y="3902785"/>
            <a:ext cx="2782750" cy="1888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pic>
        <p:nvPicPr>
          <p:cNvPr id="51" name="Picture 50" descr="A picture containing ground, rock, outdoor, arthropod&#10;&#10;Description automatically generated">
            <a:extLst>
              <a:ext uri="{FF2B5EF4-FFF2-40B4-BE49-F238E27FC236}">
                <a16:creationId xmlns:a16="http://schemas.microsoft.com/office/drawing/2014/main" id="{7A70FCF6-0802-584D-8C00-57472C106EA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789" t="20705" r="23803" b="7243"/>
          <a:stretch/>
        </p:blipFill>
        <p:spPr>
          <a:xfrm rot="1129622">
            <a:off x="8338159" y="1330693"/>
            <a:ext cx="2797094" cy="18784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pic>
      <p:sp>
        <p:nvSpPr>
          <p:cNvPr id="29" name="Subtitle 2">
            <a:extLst>
              <a:ext uri="{FF2B5EF4-FFF2-40B4-BE49-F238E27FC236}">
                <a16:creationId xmlns:a16="http://schemas.microsoft.com/office/drawing/2014/main" id="{1D3CBBC2-9BAF-6643-9AEF-FD522C426A13}"/>
              </a:ext>
            </a:extLst>
          </p:cNvPr>
          <p:cNvSpPr txBox="1">
            <a:spLocks/>
          </p:cNvSpPr>
          <p:nvPr/>
        </p:nvSpPr>
        <p:spPr>
          <a:xfrm>
            <a:off x="0" y="1104861"/>
            <a:ext cx="12192000" cy="20625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0"/>
              </a:spcBef>
              <a:buNone/>
            </a:pPr>
            <a:r>
              <a:rPr lang="en-US" sz="4000" b="1" dirty="0">
                <a:solidFill>
                  <a:srgbClr val="39AB47"/>
                </a:solidFill>
                <a:latin typeface="Comic Sans MS" panose="030F0702030302020204" pitchFamily="66" charset="0"/>
                <a:cs typeface="Arial" panose="020B0604020202020204" pitchFamily="34" charset="0"/>
              </a:rPr>
              <a:t>Quiz!</a:t>
            </a:r>
          </a:p>
          <a:p>
            <a:pPr marL="0" indent="0" algn="ctr">
              <a:lnSpc>
                <a:spcPct val="100000"/>
              </a:lnSpc>
              <a:buNone/>
            </a:pPr>
            <a:r>
              <a:rPr lang="en-US" sz="2500" dirty="0">
                <a:solidFill>
                  <a:srgbClr val="272626"/>
                </a:solidFill>
                <a:latin typeface="Comic Sans MS" panose="030F0902030302020204" pitchFamily="66" charset="0"/>
                <a:cs typeface="Arial" panose="020B0604020202020204" pitchFamily="34" charset="0"/>
              </a:rPr>
              <a:t>What have we learnt</a:t>
            </a:r>
            <a:br>
              <a:rPr lang="en-US" sz="2500" dirty="0">
                <a:solidFill>
                  <a:srgbClr val="272626"/>
                </a:solidFill>
                <a:latin typeface="Comic Sans MS" panose="030F0902030302020204" pitchFamily="66" charset="0"/>
                <a:cs typeface="Arial" panose="020B0604020202020204" pitchFamily="34" charset="0"/>
              </a:rPr>
            </a:br>
            <a:r>
              <a:rPr lang="en-US" sz="2500" dirty="0">
                <a:solidFill>
                  <a:srgbClr val="272626"/>
                </a:solidFill>
                <a:latin typeface="Comic Sans MS" panose="030F0902030302020204" pitchFamily="66" charset="0"/>
                <a:cs typeface="Arial" panose="020B0604020202020204" pitchFamily="34" charset="0"/>
              </a:rPr>
              <a:t>about </a:t>
            </a:r>
            <a:r>
              <a:rPr lang="en-US" sz="2500" b="1" dirty="0">
                <a:solidFill>
                  <a:srgbClr val="39AB47"/>
                </a:solidFill>
                <a:latin typeface="Comic Sans MS" panose="030F0902030302020204" pitchFamily="66" charset="0"/>
                <a:cs typeface="Arial" panose="020B0604020202020204" pitchFamily="34" charset="0"/>
              </a:rPr>
              <a:t>invertebrates</a:t>
            </a:r>
            <a:r>
              <a:rPr lang="en-US" sz="2500" dirty="0">
                <a:solidFill>
                  <a:srgbClr val="272626"/>
                </a:solidFill>
                <a:latin typeface="Comic Sans MS" panose="030F0902030302020204" pitchFamily="66" charset="0"/>
                <a:cs typeface="Arial" panose="020B0604020202020204" pitchFamily="34" charset="0"/>
              </a:rPr>
              <a:t>?</a:t>
            </a:r>
          </a:p>
          <a:p>
            <a:pPr marL="0" indent="0" algn="ctr">
              <a:lnSpc>
                <a:spcPct val="100000"/>
              </a:lnSpc>
              <a:buNone/>
            </a:pPr>
            <a:endParaRPr lang="en-US" sz="4000" b="1" dirty="0">
              <a:solidFill>
                <a:srgbClr val="39AB47"/>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4218934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A butterfly on a flower&#10;&#10;Description automatically generated">
            <a:extLst>
              <a:ext uri="{FF2B5EF4-FFF2-40B4-BE49-F238E27FC236}">
                <a16:creationId xmlns:a16="http://schemas.microsoft.com/office/drawing/2014/main" id="{A8432C87-620C-BF4F-B1F9-E7B8217595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543" t="7611" r="14543" b="23181"/>
          <a:stretch/>
        </p:blipFill>
        <p:spPr>
          <a:xfrm>
            <a:off x="9372807" y="4560776"/>
            <a:ext cx="1773501" cy="1153883"/>
          </a:xfrm>
          <a:prstGeom prst="rect">
            <a:avLst/>
          </a:prstGeom>
        </p:spPr>
      </p:pic>
      <p:pic>
        <p:nvPicPr>
          <p:cNvPr id="35" name="Picture 34" descr="A picture containing invertebrate, octopus&#10;&#10;Description automatically generated">
            <a:extLst>
              <a:ext uri="{FF2B5EF4-FFF2-40B4-BE49-F238E27FC236}">
                <a16:creationId xmlns:a16="http://schemas.microsoft.com/office/drawing/2014/main" id="{1FFE594A-79BF-BA41-89EA-BC6AEEB3CCB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122" t="6911" r="4533" b="4338"/>
          <a:stretch/>
        </p:blipFill>
        <p:spPr>
          <a:xfrm>
            <a:off x="5269801" y="4560497"/>
            <a:ext cx="1762547" cy="1154290"/>
          </a:xfrm>
          <a:prstGeom prst="rect">
            <a:avLst/>
          </a:prstGeom>
        </p:spPr>
      </p:pic>
      <p:pic>
        <p:nvPicPr>
          <p:cNvPr id="33" name="Picture 32" descr="A dog sitting on a tree stump&#10;&#10;Description automatically generated with medium confidence">
            <a:extLst>
              <a:ext uri="{FF2B5EF4-FFF2-40B4-BE49-F238E27FC236}">
                <a16:creationId xmlns:a16="http://schemas.microsoft.com/office/drawing/2014/main" id="{4FF959AA-921C-8844-B66E-B91FEFF7A0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3142" t="3096" r="543" b="12113"/>
          <a:stretch/>
        </p:blipFill>
        <p:spPr>
          <a:xfrm>
            <a:off x="3209155" y="4560497"/>
            <a:ext cx="1762547" cy="1154291"/>
          </a:xfrm>
          <a:prstGeom prst="rect">
            <a:avLst/>
          </a:prstGeom>
        </p:spPr>
      </p:pic>
      <p:pic>
        <p:nvPicPr>
          <p:cNvPr id="32" name="Picture 31" descr="A jellyfish in the water&#10;&#10;Description automatically generated with medium confidence">
            <a:extLst>
              <a:ext uri="{FF2B5EF4-FFF2-40B4-BE49-F238E27FC236}">
                <a16:creationId xmlns:a16="http://schemas.microsoft.com/office/drawing/2014/main" id="{A96E2BE7-1378-B845-9684-3DD6F76367D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56608" y="4561932"/>
            <a:ext cx="1762547" cy="1154291"/>
          </a:xfrm>
          <a:prstGeom prst="rect">
            <a:avLst/>
          </a:prstGeom>
        </p:spPr>
      </p:pic>
      <p:sp>
        <p:nvSpPr>
          <p:cNvPr id="8" name="TextBox 7">
            <a:extLst>
              <a:ext uri="{FF2B5EF4-FFF2-40B4-BE49-F238E27FC236}">
                <a16:creationId xmlns:a16="http://schemas.microsoft.com/office/drawing/2014/main" id="{696A3C7C-6152-2742-A5DF-63828163AC9F}"/>
              </a:ext>
            </a:extLst>
          </p:cNvPr>
          <p:cNvSpPr txBox="1"/>
          <p:nvPr/>
        </p:nvSpPr>
        <p:spPr>
          <a:xfrm>
            <a:off x="1055349" y="783196"/>
            <a:ext cx="4884516" cy="338554"/>
          </a:xfrm>
          <a:prstGeom prst="rect">
            <a:avLst/>
          </a:prstGeom>
          <a:noFill/>
        </p:spPr>
        <p:txBody>
          <a:bodyPr wrap="square" rtlCol="0">
            <a:spAutoFit/>
          </a:bodyPr>
          <a:lstStyle/>
          <a:p>
            <a:r>
              <a:rPr lang="en-US" sz="1600" b="1" dirty="0">
                <a:solidFill>
                  <a:srgbClr val="272626"/>
                </a:solidFill>
                <a:latin typeface="Comic Sans MS" panose="030F0702030302020204" pitchFamily="66" charset="0"/>
              </a:rPr>
              <a:t>Fill in the sentence below:</a:t>
            </a:r>
            <a:endParaRPr lang="en-GB" sz="1600" b="1" dirty="0">
              <a:solidFill>
                <a:srgbClr val="272626"/>
              </a:solidFill>
              <a:latin typeface="Comic Sans MS" panose="030F0702030302020204" pitchFamily="66" charset="0"/>
            </a:endParaRPr>
          </a:p>
        </p:txBody>
      </p:sp>
      <p:sp>
        <p:nvSpPr>
          <p:cNvPr id="9" name="TextBox 8">
            <a:extLst>
              <a:ext uri="{FF2B5EF4-FFF2-40B4-BE49-F238E27FC236}">
                <a16:creationId xmlns:a16="http://schemas.microsoft.com/office/drawing/2014/main" id="{41C12BD5-0C81-4E4A-AE49-339E128D76DF}"/>
              </a:ext>
            </a:extLst>
          </p:cNvPr>
          <p:cNvSpPr txBox="1"/>
          <p:nvPr/>
        </p:nvSpPr>
        <p:spPr>
          <a:xfrm>
            <a:off x="1067279" y="1143212"/>
            <a:ext cx="9058854" cy="713016"/>
          </a:xfrm>
          <a:prstGeom prst="rect">
            <a:avLst/>
          </a:prstGeom>
          <a:noFill/>
        </p:spPr>
        <p:txBody>
          <a:bodyPr wrap="square" rtlCol="0">
            <a:spAutoFit/>
          </a:bodyPr>
          <a:lstStyle/>
          <a:p>
            <a:pPr>
              <a:spcBef>
                <a:spcPts val="500"/>
              </a:spcBef>
            </a:pPr>
            <a:r>
              <a:rPr lang="en-GB" sz="1600" dirty="0">
                <a:solidFill>
                  <a:srgbClr val="272626"/>
                </a:solidFill>
                <a:latin typeface="Comic Sans MS" panose="030F0702030302020204" pitchFamily="66" charset="0"/>
              </a:rPr>
              <a:t>Animals are classified into two groups</a:t>
            </a:r>
          </a:p>
          <a:p>
            <a:pPr>
              <a:spcBef>
                <a:spcPts val="1000"/>
              </a:spcBef>
            </a:pPr>
            <a:r>
              <a:rPr lang="en-GB" sz="1600" dirty="0">
                <a:solidFill>
                  <a:srgbClr val="272626"/>
                </a:solidFill>
                <a:latin typeface="Comic Sans MS" panose="030F0702030302020204" pitchFamily="66" charset="0"/>
              </a:rPr>
              <a:t>________________ (have a back bone) and _______________ (do not have a backbone)</a:t>
            </a:r>
          </a:p>
        </p:txBody>
      </p:sp>
      <p:sp>
        <p:nvSpPr>
          <p:cNvPr id="10" name="TextBox 9">
            <a:extLst>
              <a:ext uri="{FF2B5EF4-FFF2-40B4-BE49-F238E27FC236}">
                <a16:creationId xmlns:a16="http://schemas.microsoft.com/office/drawing/2014/main" id="{75AEC1D7-F446-8041-A382-E7F1CCF4D1F1}"/>
              </a:ext>
            </a:extLst>
          </p:cNvPr>
          <p:cNvSpPr txBox="1"/>
          <p:nvPr/>
        </p:nvSpPr>
        <p:spPr>
          <a:xfrm>
            <a:off x="967456" y="2139737"/>
            <a:ext cx="5128543" cy="338554"/>
          </a:xfrm>
          <a:prstGeom prst="rect">
            <a:avLst/>
          </a:prstGeom>
          <a:noFill/>
        </p:spPr>
        <p:txBody>
          <a:bodyPr wrap="square" rtlCol="0">
            <a:spAutoFit/>
          </a:bodyPr>
          <a:lstStyle/>
          <a:p>
            <a:r>
              <a:rPr lang="en-GB" sz="1600" dirty="0">
                <a:solidFill>
                  <a:srgbClr val="272626"/>
                </a:solidFill>
                <a:latin typeface="Comic Sans MS" panose="030F0702030302020204" pitchFamily="66" charset="0"/>
              </a:rPr>
              <a:t>Invertebrates don’t have bones they have:</a:t>
            </a:r>
          </a:p>
        </p:txBody>
      </p:sp>
      <p:sp>
        <p:nvSpPr>
          <p:cNvPr id="11" name="TextBox 10">
            <a:extLst>
              <a:ext uri="{FF2B5EF4-FFF2-40B4-BE49-F238E27FC236}">
                <a16:creationId xmlns:a16="http://schemas.microsoft.com/office/drawing/2014/main" id="{EA4F2D58-393B-D641-9BE7-BBC3CD060E7F}"/>
              </a:ext>
            </a:extLst>
          </p:cNvPr>
          <p:cNvSpPr txBox="1"/>
          <p:nvPr/>
        </p:nvSpPr>
        <p:spPr>
          <a:xfrm>
            <a:off x="1028827" y="2499753"/>
            <a:ext cx="9673039" cy="907941"/>
          </a:xfrm>
          <a:prstGeom prst="rect">
            <a:avLst/>
          </a:prstGeom>
          <a:noFill/>
        </p:spPr>
        <p:txBody>
          <a:bodyPr wrap="square" rtlCol="0">
            <a:spAutoFit/>
          </a:bodyPr>
          <a:lstStyle/>
          <a:p>
            <a:pPr marL="342900" indent="-342900">
              <a:spcBef>
                <a:spcPts val="300"/>
              </a:spcBef>
              <a:buAutoNum type="alphaLcParenR"/>
            </a:pPr>
            <a:r>
              <a:rPr lang="en-GB" sz="1600" dirty="0">
                <a:solidFill>
                  <a:srgbClr val="272626"/>
                </a:solidFill>
                <a:latin typeface="Comic Sans MS" panose="030F0702030302020204" pitchFamily="66" charset="0"/>
              </a:rPr>
              <a:t>A skeleton</a:t>
            </a:r>
          </a:p>
          <a:p>
            <a:pPr marL="342900" indent="-342900">
              <a:spcBef>
                <a:spcPts val="300"/>
              </a:spcBef>
              <a:buAutoNum type="alphaLcParenR"/>
            </a:pPr>
            <a:r>
              <a:rPr lang="en-GB" sz="1600" dirty="0">
                <a:solidFill>
                  <a:srgbClr val="272626"/>
                </a:solidFill>
                <a:latin typeface="Comic Sans MS" panose="030F0702030302020204" pitchFamily="66" charset="0"/>
              </a:rPr>
              <a:t>Soft bodies          </a:t>
            </a:r>
          </a:p>
          <a:p>
            <a:pPr marL="342900" indent="-342900">
              <a:spcBef>
                <a:spcPts val="300"/>
              </a:spcBef>
              <a:buAutoNum type="alphaLcParenR"/>
            </a:pPr>
            <a:r>
              <a:rPr lang="en-GB" sz="1600" dirty="0">
                <a:solidFill>
                  <a:srgbClr val="272626"/>
                </a:solidFill>
                <a:latin typeface="Comic Sans MS" panose="030F0702030302020204" pitchFamily="66" charset="0"/>
              </a:rPr>
              <a:t>An exoskeleton</a:t>
            </a:r>
          </a:p>
        </p:txBody>
      </p:sp>
      <p:sp>
        <p:nvSpPr>
          <p:cNvPr id="12" name="TextBox 11">
            <a:extLst>
              <a:ext uri="{FF2B5EF4-FFF2-40B4-BE49-F238E27FC236}">
                <a16:creationId xmlns:a16="http://schemas.microsoft.com/office/drawing/2014/main" id="{C1CF6A36-1262-0A4F-8F7E-B1B1EB312302}"/>
              </a:ext>
            </a:extLst>
          </p:cNvPr>
          <p:cNvSpPr txBox="1"/>
          <p:nvPr/>
        </p:nvSpPr>
        <p:spPr>
          <a:xfrm>
            <a:off x="1028828" y="4025083"/>
            <a:ext cx="8488396" cy="338554"/>
          </a:xfrm>
          <a:prstGeom prst="rect">
            <a:avLst/>
          </a:prstGeom>
          <a:noFill/>
        </p:spPr>
        <p:txBody>
          <a:bodyPr wrap="square" rtlCol="0">
            <a:spAutoFit/>
          </a:bodyPr>
          <a:lstStyle/>
          <a:p>
            <a:r>
              <a:rPr lang="en-GB" sz="1600" dirty="0">
                <a:solidFill>
                  <a:srgbClr val="272626"/>
                </a:solidFill>
                <a:latin typeface="Comic Sans MS" panose="030F0702030302020204" pitchFamily="66" charset="0"/>
              </a:rPr>
              <a:t>Which of the animals below are </a:t>
            </a:r>
            <a:r>
              <a:rPr lang="en-GB" sz="1600" b="1" dirty="0">
                <a:solidFill>
                  <a:srgbClr val="272626"/>
                </a:solidFill>
                <a:latin typeface="Comic Sans MS" panose="030F0702030302020204" pitchFamily="66" charset="0"/>
              </a:rPr>
              <a:t>vertebrates</a:t>
            </a:r>
            <a:r>
              <a:rPr lang="en-GB" sz="1600" dirty="0">
                <a:solidFill>
                  <a:srgbClr val="272626"/>
                </a:solidFill>
                <a:latin typeface="Comic Sans MS" panose="030F0702030302020204" pitchFamily="66" charset="0"/>
              </a:rPr>
              <a:t>, which are </a:t>
            </a:r>
            <a:r>
              <a:rPr lang="en-GB" sz="1600" b="1" dirty="0">
                <a:solidFill>
                  <a:srgbClr val="272626"/>
                </a:solidFill>
                <a:latin typeface="Comic Sans MS" panose="030F0702030302020204" pitchFamily="66" charset="0"/>
              </a:rPr>
              <a:t>invertebrates</a:t>
            </a:r>
            <a:r>
              <a:rPr lang="en-GB" sz="1600" dirty="0">
                <a:solidFill>
                  <a:srgbClr val="272626"/>
                </a:solidFill>
                <a:latin typeface="Comic Sans MS" panose="030F0702030302020204" pitchFamily="66" charset="0"/>
              </a:rPr>
              <a:t>?</a:t>
            </a:r>
          </a:p>
        </p:txBody>
      </p:sp>
      <p:sp>
        <p:nvSpPr>
          <p:cNvPr id="13" name="TextBox 12">
            <a:extLst>
              <a:ext uri="{FF2B5EF4-FFF2-40B4-BE49-F238E27FC236}">
                <a16:creationId xmlns:a16="http://schemas.microsoft.com/office/drawing/2014/main" id="{333888A9-1289-1145-9115-995598E429BB}"/>
              </a:ext>
            </a:extLst>
          </p:cNvPr>
          <p:cNvSpPr txBox="1"/>
          <p:nvPr/>
        </p:nvSpPr>
        <p:spPr>
          <a:xfrm>
            <a:off x="5259792" y="5867108"/>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Invertebrate</a:t>
            </a:r>
          </a:p>
        </p:txBody>
      </p:sp>
      <p:sp>
        <p:nvSpPr>
          <p:cNvPr id="18" name="TextBox 17">
            <a:extLst>
              <a:ext uri="{FF2B5EF4-FFF2-40B4-BE49-F238E27FC236}">
                <a16:creationId xmlns:a16="http://schemas.microsoft.com/office/drawing/2014/main" id="{AA4CD4A9-D51B-454B-883F-5B2331CCE13C}"/>
              </a:ext>
            </a:extLst>
          </p:cNvPr>
          <p:cNvSpPr txBox="1"/>
          <p:nvPr/>
        </p:nvSpPr>
        <p:spPr>
          <a:xfrm>
            <a:off x="3209155" y="5867108"/>
            <a:ext cx="1762547"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Vertebrate</a:t>
            </a:r>
          </a:p>
        </p:txBody>
      </p:sp>
      <p:sp>
        <p:nvSpPr>
          <p:cNvPr id="19" name="TextBox 18">
            <a:extLst>
              <a:ext uri="{FF2B5EF4-FFF2-40B4-BE49-F238E27FC236}">
                <a16:creationId xmlns:a16="http://schemas.microsoft.com/office/drawing/2014/main" id="{688FF0B3-6D48-4647-8F8F-6082B120B9B0}"/>
              </a:ext>
            </a:extLst>
          </p:cNvPr>
          <p:cNvSpPr txBox="1"/>
          <p:nvPr/>
        </p:nvSpPr>
        <p:spPr>
          <a:xfrm>
            <a:off x="1156835" y="5867108"/>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Invertebrate</a:t>
            </a:r>
          </a:p>
        </p:txBody>
      </p:sp>
      <p:sp>
        <p:nvSpPr>
          <p:cNvPr id="20" name="TextBox 19">
            <a:extLst>
              <a:ext uri="{FF2B5EF4-FFF2-40B4-BE49-F238E27FC236}">
                <a16:creationId xmlns:a16="http://schemas.microsoft.com/office/drawing/2014/main" id="{D711D4EA-4C78-B547-AA5D-0FF800708E18}"/>
              </a:ext>
            </a:extLst>
          </p:cNvPr>
          <p:cNvSpPr txBox="1"/>
          <p:nvPr/>
        </p:nvSpPr>
        <p:spPr>
          <a:xfrm>
            <a:off x="7312112" y="5867108"/>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Vertebrate</a:t>
            </a:r>
          </a:p>
        </p:txBody>
      </p:sp>
      <p:sp>
        <p:nvSpPr>
          <p:cNvPr id="21" name="TextBox 20">
            <a:extLst>
              <a:ext uri="{FF2B5EF4-FFF2-40B4-BE49-F238E27FC236}">
                <a16:creationId xmlns:a16="http://schemas.microsoft.com/office/drawing/2014/main" id="{96E92C69-A97D-0344-AD6B-867A7591B0EF}"/>
              </a:ext>
            </a:extLst>
          </p:cNvPr>
          <p:cNvSpPr txBox="1"/>
          <p:nvPr/>
        </p:nvSpPr>
        <p:spPr>
          <a:xfrm>
            <a:off x="9374592" y="5867108"/>
            <a:ext cx="1776886" cy="646331"/>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Invertebrate</a:t>
            </a:r>
          </a:p>
          <a:p>
            <a:pPr algn="ctr"/>
            <a:endParaRPr lang="en-GB" b="1" dirty="0">
              <a:solidFill>
                <a:srgbClr val="39AB47"/>
              </a:solidFill>
              <a:latin typeface="Comic Sans MS" panose="030F0702030302020204" pitchFamily="66" charset="0"/>
            </a:endParaRPr>
          </a:p>
        </p:txBody>
      </p:sp>
      <p:sp>
        <p:nvSpPr>
          <p:cNvPr id="26" name="TextBox 25">
            <a:extLst>
              <a:ext uri="{FF2B5EF4-FFF2-40B4-BE49-F238E27FC236}">
                <a16:creationId xmlns:a16="http://schemas.microsoft.com/office/drawing/2014/main" id="{91F98FC1-5C10-444A-B983-D848BE7E097D}"/>
              </a:ext>
            </a:extLst>
          </p:cNvPr>
          <p:cNvSpPr txBox="1"/>
          <p:nvPr/>
        </p:nvSpPr>
        <p:spPr>
          <a:xfrm>
            <a:off x="1410438" y="1435419"/>
            <a:ext cx="1523283" cy="338554"/>
          </a:xfrm>
          <a:prstGeom prst="rect">
            <a:avLst/>
          </a:prstGeom>
          <a:noFill/>
        </p:spPr>
        <p:txBody>
          <a:bodyPr wrap="square" rtlCol="0">
            <a:spAutoFit/>
          </a:bodyPr>
          <a:lstStyle/>
          <a:p>
            <a:pPr algn="ctr">
              <a:spcBef>
                <a:spcPts val="500"/>
              </a:spcBef>
            </a:pPr>
            <a:r>
              <a:rPr lang="en-GB" sz="1600" b="1" dirty="0">
                <a:solidFill>
                  <a:srgbClr val="39AB47"/>
                </a:solidFill>
                <a:latin typeface="Comic Sans MS" panose="030F0702030302020204" pitchFamily="66" charset="0"/>
              </a:rPr>
              <a:t>Vertebrates</a:t>
            </a:r>
          </a:p>
        </p:txBody>
      </p:sp>
      <p:sp>
        <p:nvSpPr>
          <p:cNvPr id="27" name="TextBox 26">
            <a:extLst>
              <a:ext uri="{FF2B5EF4-FFF2-40B4-BE49-F238E27FC236}">
                <a16:creationId xmlns:a16="http://schemas.microsoft.com/office/drawing/2014/main" id="{A14D8FF8-2A46-5D4B-A923-2EEB3B8B9A6A}"/>
              </a:ext>
            </a:extLst>
          </p:cNvPr>
          <p:cNvSpPr txBox="1"/>
          <p:nvPr/>
        </p:nvSpPr>
        <p:spPr>
          <a:xfrm>
            <a:off x="5581484" y="1435419"/>
            <a:ext cx="1832295" cy="338554"/>
          </a:xfrm>
          <a:prstGeom prst="rect">
            <a:avLst/>
          </a:prstGeom>
          <a:noFill/>
        </p:spPr>
        <p:txBody>
          <a:bodyPr wrap="square" rtlCol="0">
            <a:spAutoFit/>
          </a:bodyPr>
          <a:lstStyle/>
          <a:p>
            <a:pPr algn="ctr">
              <a:spcBef>
                <a:spcPts val="500"/>
              </a:spcBef>
            </a:pPr>
            <a:r>
              <a:rPr lang="en-GB" sz="1600" b="1" dirty="0">
                <a:solidFill>
                  <a:srgbClr val="39AB47"/>
                </a:solidFill>
                <a:latin typeface="Comic Sans MS" panose="030F0702030302020204" pitchFamily="66" charset="0"/>
              </a:rPr>
              <a:t>Invertebrates</a:t>
            </a:r>
          </a:p>
        </p:txBody>
      </p:sp>
      <p:sp>
        <p:nvSpPr>
          <p:cNvPr id="30" name="TextBox 29">
            <a:extLst>
              <a:ext uri="{FF2B5EF4-FFF2-40B4-BE49-F238E27FC236}">
                <a16:creationId xmlns:a16="http://schemas.microsoft.com/office/drawing/2014/main" id="{FEE524B5-D88A-EA42-9B03-0A2B2BC61BCD}"/>
              </a:ext>
            </a:extLst>
          </p:cNvPr>
          <p:cNvSpPr txBox="1"/>
          <p:nvPr/>
        </p:nvSpPr>
        <p:spPr>
          <a:xfrm>
            <a:off x="1028828" y="3572596"/>
            <a:ext cx="8488396" cy="338554"/>
          </a:xfrm>
          <a:prstGeom prst="rect">
            <a:avLst/>
          </a:prstGeom>
          <a:noFill/>
        </p:spPr>
        <p:txBody>
          <a:bodyPr wrap="square" rtlCol="0">
            <a:spAutoFit/>
          </a:bodyPr>
          <a:lstStyle/>
          <a:p>
            <a:r>
              <a:rPr lang="en-GB" sz="1600" dirty="0">
                <a:solidFill>
                  <a:srgbClr val="272626"/>
                </a:solidFill>
                <a:latin typeface="Comic Sans MS" panose="030F0702030302020204" pitchFamily="66" charset="0"/>
              </a:rPr>
              <a:t>Soft bodied invertebrates have what kind of skeleton? _______________ </a:t>
            </a:r>
          </a:p>
        </p:txBody>
      </p:sp>
      <p:sp>
        <p:nvSpPr>
          <p:cNvPr id="31" name="TextBox 30">
            <a:extLst>
              <a:ext uri="{FF2B5EF4-FFF2-40B4-BE49-F238E27FC236}">
                <a16:creationId xmlns:a16="http://schemas.microsoft.com/office/drawing/2014/main" id="{979647CB-7D7B-2A49-B7BF-761EB26294A1}"/>
              </a:ext>
            </a:extLst>
          </p:cNvPr>
          <p:cNvSpPr txBox="1"/>
          <p:nvPr/>
        </p:nvSpPr>
        <p:spPr>
          <a:xfrm>
            <a:off x="6420473" y="3490845"/>
            <a:ext cx="1832295" cy="338554"/>
          </a:xfrm>
          <a:prstGeom prst="rect">
            <a:avLst/>
          </a:prstGeom>
          <a:noFill/>
        </p:spPr>
        <p:txBody>
          <a:bodyPr wrap="square" rtlCol="0">
            <a:spAutoFit/>
          </a:bodyPr>
          <a:lstStyle/>
          <a:p>
            <a:pPr algn="ctr">
              <a:spcBef>
                <a:spcPts val="500"/>
              </a:spcBef>
            </a:pPr>
            <a:r>
              <a:rPr lang="en-GB" sz="1600" b="1" dirty="0">
                <a:solidFill>
                  <a:srgbClr val="39AB47"/>
                </a:solidFill>
                <a:latin typeface="Comic Sans MS" panose="030F0702030302020204" pitchFamily="66" charset="0"/>
              </a:rPr>
              <a:t>Hydrostatic</a:t>
            </a:r>
          </a:p>
        </p:txBody>
      </p:sp>
      <p:pic>
        <p:nvPicPr>
          <p:cNvPr id="34" name="Picture 33">
            <a:extLst>
              <a:ext uri="{FF2B5EF4-FFF2-40B4-BE49-F238E27FC236}">
                <a16:creationId xmlns:a16="http://schemas.microsoft.com/office/drawing/2014/main" id="{BF224E8C-4B34-3141-AC6D-8C5FC82F81D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382" t="10386" r="2972" b="7216"/>
          <a:stretch/>
        </p:blipFill>
        <p:spPr>
          <a:xfrm>
            <a:off x="7322096" y="4560497"/>
            <a:ext cx="1766902" cy="1154162"/>
          </a:xfrm>
          <a:prstGeom prst="rect">
            <a:avLst/>
          </a:prstGeom>
        </p:spPr>
      </p:pic>
      <p:sp>
        <p:nvSpPr>
          <p:cNvPr id="2" name="TextBox 1">
            <a:extLst>
              <a:ext uri="{FF2B5EF4-FFF2-40B4-BE49-F238E27FC236}">
                <a16:creationId xmlns:a16="http://schemas.microsoft.com/office/drawing/2014/main" id="{7E20E1B0-278B-3E46-A47A-FE5ED012B389}"/>
              </a:ext>
            </a:extLst>
          </p:cNvPr>
          <p:cNvSpPr txBox="1"/>
          <p:nvPr/>
        </p:nvSpPr>
        <p:spPr>
          <a:xfrm>
            <a:off x="12731931" y="3405051"/>
            <a:ext cx="184731" cy="369332"/>
          </a:xfrm>
          <a:prstGeom prst="rect">
            <a:avLst/>
          </a:prstGeom>
          <a:noFill/>
        </p:spPr>
        <p:txBody>
          <a:bodyPr wrap="none" rtlCol="0">
            <a:spAutoFit/>
          </a:bodyPr>
          <a:lstStyle/>
          <a:p>
            <a:endParaRPr lang="en-US" dirty="0"/>
          </a:p>
        </p:txBody>
      </p:sp>
      <p:pic>
        <p:nvPicPr>
          <p:cNvPr id="4" name="Picture 3" descr="Shape, icon&#10;&#10;Description automatically generated">
            <a:extLst>
              <a:ext uri="{FF2B5EF4-FFF2-40B4-BE49-F238E27FC236}">
                <a16:creationId xmlns:a16="http://schemas.microsoft.com/office/drawing/2014/main" id="{730E25DA-F5A2-E74A-AD52-708340E3C60E}"/>
              </a:ext>
            </a:extLst>
          </p:cNvPr>
          <p:cNvPicPr>
            <a:picLocks noChangeAspect="1"/>
          </p:cNvPicPr>
          <p:nvPr/>
        </p:nvPicPr>
        <p:blipFill>
          <a:blip r:embed="rId8"/>
          <a:stretch>
            <a:fillRect/>
          </a:stretch>
        </p:blipFill>
        <p:spPr>
          <a:xfrm>
            <a:off x="2723690" y="2682409"/>
            <a:ext cx="293584" cy="307357"/>
          </a:xfrm>
          <a:prstGeom prst="rect">
            <a:avLst/>
          </a:prstGeom>
        </p:spPr>
      </p:pic>
      <p:pic>
        <p:nvPicPr>
          <p:cNvPr id="29" name="Picture 28" descr="Shape, icon&#10;&#10;Description automatically generated">
            <a:extLst>
              <a:ext uri="{FF2B5EF4-FFF2-40B4-BE49-F238E27FC236}">
                <a16:creationId xmlns:a16="http://schemas.microsoft.com/office/drawing/2014/main" id="{4072E7FC-2523-0D41-A34E-7A5BCC8D53A5}"/>
              </a:ext>
            </a:extLst>
          </p:cNvPr>
          <p:cNvPicPr>
            <a:picLocks noChangeAspect="1"/>
          </p:cNvPicPr>
          <p:nvPr/>
        </p:nvPicPr>
        <p:blipFill>
          <a:blip r:embed="rId8"/>
          <a:stretch>
            <a:fillRect/>
          </a:stretch>
        </p:blipFill>
        <p:spPr>
          <a:xfrm>
            <a:off x="3062363" y="2971334"/>
            <a:ext cx="293584" cy="307357"/>
          </a:xfrm>
          <a:prstGeom prst="rect">
            <a:avLst/>
          </a:prstGeom>
        </p:spPr>
      </p:pic>
    </p:spTree>
    <p:extLst>
      <p:ext uri="{BB962C8B-B14F-4D97-AF65-F5344CB8AC3E}">
        <p14:creationId xmlns:p14="http://schemas.microsoft.com/office/powerpoint/2010/main" val="350480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8" grpId="0"/>
      <p:bldP spid="19" grpId="0"/>
      <p:bldP spid="20" grpId="0"/>
      <p:bldP spid="21" grpId="0"/>
      <p:bldP spid="26" grpId="0"/>
      <p:bldP spid="27"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descr="A close up of a bug&#10;&#10;Description automatically generated with medium confidence">
            <a:extLst>
              <a:ext uri="{FF2B5EF4-FFF2-40B4-BE49-F238E27FC236}">
                <a16:creationId xmlns:a16="http://schemas.microsoft.com/office/drawing/2014/main" id="{2092A3E6-62CE-4644-ABBA-4BA048A267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863" t="8419" r="7751" b="22327"/>
          <a:stretch/>
        </p:blipFill>
        <p:spPr>
          <a:xfrm>
            <a:off x="8948986" y="2580818"/>
            <a:ext cx="2425744" cy="1544283"/>
          </a:xfrm>
          <a:prstGeom prst="rect">
            <a:avLst/>
          </a:prstGeom>
        </p:spPr>
      </p:pic>
      <p:pic>
        <p:nvPicPr>
          <p:cNvPr id="50" name="Picture 49">
            <a:extLst>
              <a:ext uri="{FF2B5EF4-FFF2-40B4-BE49-F238E27FC236}">
                <a16:creationId xmlns:a16="http://schemas.microsoft.com/office/drawing/2014/main" id="{BA9F6B19-93AB-3E4C-B518-499F4BF7D8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56758" y="2578778"/>
            <a:ext cx="2507388" cy="1433724"/>
          </a:xfrm>
          <a:prstGeom prst="rect">
            <a:avLst/>
          </a:prstGeom>
        </p:spPr>
      </p:pic>
      <p:pic>
        <p:nvPicPr>
          <p:cNvPr id="49" name="Picture 48" descr="A close up of a black spider&#10;&#10;Description automatically generated with medium confidence">
            <a:extLst>
              <a:ext uri="{FF2B5EF4-FFF2-40B4-BE49-F238E27FC236}">
                <a16:creationId xmlns:a16="http://schemas.microsoft.com/office/drawing/2014/main" id="{213B38BB-CA47-0742-9BAA-2DB55383F6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4321" t="3174" r="3721" b="12169"/>
          <a:stretch/>
        </p:blipFill>
        <p:spPr>
          <a:xfrm>
            <a:off x="727776" y="2414962"/>
            <a:ext cx="2245728" cy="1761355"/>
          </a:xfrm>
          <a:prstGeom prst="rect">
            <a:avLst/>
          </a:prstGeom>
        </p:spPr>
      </p:pic>
      <p:pic>
        <p:nvPicPr>
          <p:cNvPr id="51" name="Picture 50" descr="A ladybug with a white background&#10;&#10;Description automatically generated with low confidence">
            <a:extLst>
              <a:ext uri="{FF2B5EF4-FFF2-40B4-BE49-F238E27FC236}">
                <a16:creationId xmlns:a16="http://schemas.microsoft.com/office/drawing/2014/main" id="{FD07F97D-AA0C-E649-B72A-998AD0A78B8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6966" t="9142" r="16667" b="15555"/>
          <a:stretch/>
        </p:blipFill>
        <p:spPr>
          <a:xfrm rot="2717351">
            <a:off x="6595401" y="2372803"/>
            <a:ext cx="1390862" cy="1657019"/>
          </a:xfrm>
          <a:prstGeom prst="rect">
            <a:avLst/>
          </a:prstGeom>
        </p:spPr>
      </p:pic>
      <p:sp>
        <p:nvSpPr>
          <p:cNvPr id="38" name="TextBox 37">
            <a:extLst>
              <a:ext uri="{FF2B5EF4-FFF2-40B4-BE49-F238E27FC236}">
                <a16:creationId xmlns:a16="http://schemas.microsoft.com/office/drawing/2014/main" id="{8A95277C-28A6-1F47-8F03-C39EF4F616B2}"/>
              </a:ext>
            </a:extLst>
          </p:cNvPr>
          <p:cNvSpPr txBox="1"/>
          <p:nvPr/>
        </p:nvSpPr>
        <p:spPr>
          <a:xfrm>
            <a:off x="928046" y="680090"/>
            <a:ext cx="9456703" cy="338554"/>
          </a:xfrm>
          <a:prstGeom prst="rect">
            <a:avLst/>
          </a:prstGeom>
          <a:noFill/>
        </p:spPr>
        <p:txBody>
          <a:bodyPr wrap="square" rtlCol="0">
            <a:spAutoFit/>
          </a:bodyPr>
          <a:lstStyle/>
          <a:p>
            <a:r>
              <a:rPr lang="en-US" sz="1600" dirty="0">
                <a:solidFill>
                  <a:srgbClr val="272626"/>
                </a:solidFill>
                <a:latin typeface="Comic Sans MS" panose="030F0702030302020204" pitchFamily="66" charset="0"/>
              </a:rPr>
              <a:t>Can you name </a:t>
            </a:r>
            <a:r>
              <a:rPr lang="en-US" sz="1600" b="1" dirty="0">
                <a:solidFill>
                  <a:srgbClr val="272626"/>
                </a:solidFill>
                <a:latin typeface="Comic Sans MS" panose="030F0702030302020204" pitchFamily="66" charset="0"/>
              </a:rPr>
              <a:t>three</a:t>
            </a:r>
            <a:r>
              <a:rPr lang="en-US" sz="1600" dirty="0">
                <a:solidFill>
                  <a:srgbClr val="272626"/>
                </a:solidFill>
                <a:latin typeface="Comic Sans MS" panose="030F0702030302020204" pitchFamily="66" charset="0"/>
              </a:rPr>
              <a:t> features you could use to sort invertebrates into different groups? </a:t>
            </a:r>
            <a:endParaRPr lang="en-GB" sz="1600" dirty="0">
              <a:solidFill>
                <a:srgbClr val="272626"/>
              </a:solidFill>
            </a:endParaRPr>
          </a:p>
        </p:txBody>
      </p:sp>
      <p:sp>
        <p:nvSpPr>
          <p:cNvPr id="39" name="TextBox 38">
            <a:extLst>
              <a:ext uri="{FF2B5EF4-FFF2-40B4-BE49-F238E27FC236}">
                <a16:creationId xmlns:a16="http://schemas.microsoft.com/office/drawing/2014/main" id="{EE93FCAA-CBCE-DF4A-A708-DBA04F47CB3D}"/>
              </a:ext>
            </a:extLst>
          </p:cNvPr>
          <p:cNvSpPr txBox="1"/>
          <p:nvPr/>
        </p:nvSpPr>
        <p:spPr>
          <a:xfrm>
            <a:off x="1142581" y="5482520"/>
            <a:ext cx="8488396" cy="648896"/>
          </a:xfrm>
          <a:prstGeom prst="rect">
            <a:avLst/>
          </a:prstGeom>
          <a:noFill/>
        </p:spPr>
        <p:txBody>
          <a:bodyPr wrap="square" rtlCol="0">
            <a:spAutoFit/>
          </a:bodyPr>
          <a:lstStyle/>
          <a:p>
            <a:pPr>
              <a:spcBef>
                <a:spcPts val="400"/>
              </a:spcBef>
            </a:pPr>
            <a:r>
              <a:rPr lang="en-GB" sz="1600" dirty="0">
                <a:solidFill>
                  <a:srgbClr val="272626"/>
                </a:solidFill>
                <a:latin typeface="Comic Sans MS" panose="030F0702030302020204" pitchFamily="66" charset="0"/>
              </a:rPr>
              <a:t>Which is the odd one out? Why?</a:t>
            </a:r>
          </a:p>
          <a:p>
            <a:pPr>
              <a:spcBef>
                <a:spcPts val="400"/>
              </a:spcBef>
            </a:pPr>
            <a:r>
              <a:rPr lang="en-GB" sz="1600" dirty="0">
                <a:solidFill>
                  <a:srgbClr val="272626"/>
                </a:solidFill>
                <a:latin typeface="Comic Sans MS" panose="030F0702030302020204" pitchFamily="66" charset="0"/>
              </a:rPr>
              <a:t>Do you know the name of the group it belongs to? </a:t>
            </a:r>
          </a:p>
        </p:txBody>
      </p:sp>
      <p:sp>
        <p:nvSpPr>
          <p:cNvPr id="40" name="TextBox 39">
            <a:extLst>
              <a:ext uri="{FF2B5EF4-FFF2-40B4-BE49-F238E27FC236}">
                <a16:creationId xmlns:a16="http://schemas.microsoft.com/office/drawing/2014/main" id="{06A69EB7-5A82-2F42-BE9B-90C0829DD338}"/>
              </a:ext>
            </a:extLst>
          </p:cNvPr>
          <p:cNvSpPr txBox="1"/>
          <p:nvPr/>
        </p:nvSpPr>
        <p:spPr>
          <a:xfrm>
            <a:off x="9504055" y="4155865"/>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Centipede</a:t>
            </a:r>
          </a:p>
        </p:txBody>
      </p:sp>
      <p:sp>
        <p:nvSpPr>
          <p:cNvPr id="41" name="TextBox 40">
            <a:extLst>
              <a:ext uri="{FF2B5EF4-FFF2-40B4-BE49-F238E27FC236}">
                <a16:creationId xmlns:a16="http://schemas.microsoft.com/office/drawing/2014/main" id="{314E3639-9CFE-5F4B-BB2A-50D0186F9E2A}"/>
              </a:ext>
            </a:extLst>
          </p:cNvPr>
          <p:cNvSpPr txBox="1"/>
          <p:nvPr/>
        </p:nvSpPr>
        <p:spPr>
          <a:xfrm>
            <a:off x="3328739" y="4093746"/>
            <a:ext cx="1762547"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Snail</a:t>
            </a:r>
          </a:p>
        </p:txBody>
      </p:sp>
      <p:sp>
        <p:nvSpPr>
          <p:cNvPr id="42" name="TextBox 41">
            <a:extLst>
              <a:ext uri="{FF2B5EF4-FFF2-40B4-BE49-F238E27FC236}">
                <a16:creationId xmlns:a16="http://schemas.microsoft.com/office/drawing/2014/main" id="{0DCFEA6D-E605-FA40-AB48-A9658D2306E3}"/>
              </a:ext>
            </a:extLst>
          </p:cNvPr>
          <p:cNvSpPr txBox="1"/>
          <p:nvPr/>
        </p:nvSpPr>
        <p:spPr>
          <a:xfrm>
            <a:off x="962197" y="4114296"/>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Spider</a:t>
            </a:r>
          </a:p>
        </p:txBody>
      </p:sp>
      <p:sp>
        <p:nvSpPr>
          <p:cNvPr id="43" name="TextBox 42">
            <a:extLst>
              <a:ext uri="{FF2B5EF4-FFF2-40B4-BE49-F238E27FC236}">
                <a16:creationId xmlns:a16="http://schemas.microsoft.com/office/drawing/2014/main" id="{33A632EA-037F-3D4B-AE97-D9AE66EB54C1}"/>
              </a:ext>
            </a:extLst>
          </p:cNvPr>
          <p:cNvSpPr txBox="1"/>
          <p:nvPr/>
        </p:nvSpPr>
        <p:spPr>
          <a:xfrm>
            <a:off x="6212782" y="4087245"/>
            <a:ext cx="1776886" cy="369332"/>
          </a:xfrm>
          <a:prstGeom prst="rect">
            <a:avLst/>
          </a:prstGeom>
          <a:noFill/>
        </p:spPr>
        <p:txBody>
          <a:bodyPr wrap="square" rtlCol="0">
            <a:spAutoFit/>
          </a:bodyPr>
          <a:lstStyle/>
          <a:p>
            <a:pPr algn="ctr"/>
            <a:r>
              <a:rPr lang="en-US" b="1" dirty="0">
                <a:solidFill>
                  <a:srgbClr val="39AB47"/>
                </a:solidFill>
                <a:latin typeface="Comic Sans MS" panose="030F0702030302020204" pitchFamily="66" charset="0"/>
              </a:rPr>
              <a:t>Ladybird</a:t>
            </a:r>
          </a:p>
        </p:txBody>
      </p:sp>
      <p:sp>
        <p:nvSpPr>
          <p:cNvPr id="45" name="TextBox 44">
            <a:extLst>
              <a:ext uri="{FF2B5EF4-FFF2-40B4-BE49-F238E27FC236}">
                <a16:creationId xmlns:a16="http://schemas.microsoft.com/office/drawing/2014/main" id="{0ECDEB3F-8E8C-0848-B3EA-61C7422CD8C1}"/>
              </a:ext>
            </a:extLst>
          </p:cNvPr>
          <p:cNvSpPr txBox="1"/>
          <p:nvPr/>
        </p:nvSpPr>
        <p:spPr>
          <a:xfrm>
            <a:off x="954448" y="1058254"/>
            <a:ext cx="6256304" cy="959237"/>
          </a:xfrm>
          <a:prstGeom prst="rect">
            <a:avLst/>
          </a:prstGeom>
          <a:noFill/>
        </p:spPr>
        <p:txBody>
          <a:bodyPr wrap="square" rtlCol="0">
            <a:spAutoFit/>
          </a:bodyPr>
          <a:lstStyle/>
          <a:p>
            <a:pPr>
              <a:spcBef>
                <a:spcPts val="400"/>
              </a:spcBef>
            </a:pPr>
            <a:r>
              <a:rPr lang="en-GB" sz="1600" dirty="0">
                <a:solidFill>
                  <a:srgbClr val="272626"/>
                </a:solidFill>
                <a:latin typeface="Comic Sans MS" panose="030F0702030302020204" pitchFamily="66" charset="0"/>
              </a:rPr>
              <a:t>1. Antennae </a:t>
            </a:r>
          </a:p>
          <a:p>
            <a:pPr>
              <a:spcBef>
                <a:spcPts val="400"/>
              </a:spcBef>
            </a:pPr>
            <a:r>
              <a:rPr lang="en-GB" sz="1600" dirty="0">
                <a:solidFill>
                  <a:srgbClr val="272626"/>
                </a:solidFill>
                <a:latin typeface="Comic Sans MS" panose="030F0702030302020204" pitchFamily="66" charset="0"/>
              </a:rPr>
              <a:t>2. Wings</a:t>
            </a:r>
          </a:p>
          <a:p>
            <a:pPr>
              <a:spcBef>
                <a:spcPts val="400"/>
              </a:spcBef>
            </a:pPr>
            <a:r>
              <a:rPr lang="en-GB" sz="1600" dirty="0">
                <a:solidFill>
                  <a:srgbClr val="272626"/>
                </a:solidFill>
                <a:latin typeface="Comic Sans MS" panose="030F0702030302020204" pitchFamily="66" charset="0"/>
              </a:rPr>
              <a:t>3. Exoskeleton</a:t>
            </a:r>
          </a:p>
        </p:txBody>
      </p:sp>
      <p:sp>
        <p:nvSpPr>
          <p:cNvPr id="46" name="TextBox 45">
            <a:extLst>
              <a:ext uri="{FF2B5EF4-FFF2-40B4-BE49-F238E27FC236}">
                <a16:creationId xmlns:a16="http://schemas.microsoft.com/office/drawing/2014/main" id="{DCA1521D-493D-5749-8C6A-511B3F968CB9}"/>
              </a:ext>
            </a:extLst>
          </p:cNvPr>
          <p:cNvSpPr txBox="1"/>
          <p:nvPr/>
        </p:nvSpPr>
        <p:spPr>
          <a:xfrm>
            <a:off x="928046" y="2060674"/>
            <a:ext cx="10650944" cy="338554"/>
          </a:xfrm>
          <a:prstGeom prst="rect">
            <a:avLst/>
          </a:prstGeom>
          <a:noFill/>
        </p:spPr>
        <p:txBody>
          <a:bodyPr wrap="square" rtlCol="0">
            <a:spAutoFit/>
          </a:bodyPr>
          <a:lstStyle/>
          <a:p>
            <a:r>
              <a:rPr lang="en-GB" sz="1600" dirty="0">
                <a:solidFill>
                  <a:srgbClr val="272626"/>
                </a:solidFill>
                <a:latin typeface="Comic Sans MS" panose="030F0702030302020204" pitchFamily="66" charset="0"/>
              </a:rPr>
              <a:t>Can you match the invertebrates below to the correct group (think of the features each group has)? </a:t>
            </a:r>
          </a:p>
        </p:txBody>
      </p:sp>
      <p:sp>
        <p:nvSpPr>
          <p:cNvPr id="47" name="TextBox 46">
            <a:extLst>
              <a:ext uri="{FF2B5EF4-FFF2-40B4-BE49-F238E27FC236}">
                <a16:creationId xmlns:a16="http://schemas.microsoft.com/office/drawing/2014/main" id="{24A16ADB-06EE-604D-94E5-960F431B0ECA}"/>
              </a:ext>
            </a:extLst>
          </p:cNvPr>
          <p:cNvSpPr txBox="1"/>
          <p:nvPr/>
        </p:nvSpPr>
        <p:spPr>
          <a:xfrm>
            <a:off x="1142581" y="4544322"/>
            <a:ext cx="2751549" cy="959237"/>
          </a:xfrm>
          <a:prstGeom prst="rect">
            <a:avLst/>
          </a:prstGeom>
          <a:noFill/>
        </p:spPr>
        <p:txBody>
          <a:bodyPr wrap="square" rtlCol="0">
            <a:spAutoFit/>
          </a:bodyPr>
          <a:lstStyle/>
          <a:p>
            <a:pPr>
              <a:spcBef>
                <a:spcPts val="400"/>
              </a:spcBef>
            </a:pPr>
            <a:r>
              <a:rPr lang="en-GB" sz="1600" dirty="0">
                <a:solidFill>
                  <a:srgbClr val="272626"/>
                </a:solidFill>
                <a:latin typeface="Comic Sans MS" panose="030F0702030302020204" pitchFamily="66" charset="0"/>
              </a:rPr>
              <a:t>1. Gastropods</a:t>
            </a:r>
          </a:p>
          <a:p>
            <a:pPr>
              <a:spcBef>
                <a:spcPts val="400"/>
              </a:spcBef>
            </a:pPr>
            <a:r>
              <a:rPr lang="en-GB" sz="1600" dirty="0">
                <a:solidFill>
                  <a:srgbClr val="272626"/>
                </a:solidFill>
                <a:latin typeface="Comic Sans MS" panose="030F0702030302020204" pitchFamily="66" charset="0"/>
              </a:rPr>
              <a:t>2. Arachnids</a:t>
            </a:r>
          </a:p>
          <a:p>
            <a:pPr>
              <a:spcBef>
                <a:spcPts val="400"/>
              </a:spcBef>
            </a:pPr>
            <a:r>
              <a:rPr lang="en-GB" sz="1600" dirty="0">
                <a:solidFill>
                  <a:srgbClr val="272626"/>
                </a:solidFill>
                <a:latin typeface="Comic Sans MS" panose="030F0702030302020204" pitchFamily="66" charset="0"/>
              </a:rPr>
              <a:t>3. Insects</a:t>
            </a:r>
          </a:p>
        </p:txBody>
      </p:sp>
    </p:spTree>
    <p:extLst>
      <p:ext uri="{BB962C8B-B14F-4D97-AF65-F5344CB8AC3E}">
        <p14:creationId xmlns:p14="http://schemas.microsoft.com/office/powerpoint/2010/main" val="270382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extBox 285">
            <a:extLst>
              <a:ext uri="{FF2B5EF4-FFF2-40B4-BE49-F238E27FC236}">
                <a16:creationId xmlns:a16="http://schemas.microsoft.com/office/drawing/2014/main" id="{FE3493AA-EA67-4241-B130-98D814148F5C}"/>
              </a:ext>
            </a:extLst>
          </p:cNvPr>
          <p:cNvSpPr txBox="1"/>
          <p:nvPr/>
        </p:nvSpPr>
        <p:spPr>
          <a:xfrm>
            <a:off x="1839070" y="4047034"/>
            <a:ext cx="8262994" cy="707886"/>
          </a:xfrm>
          <a:prstGeom prst="rect">
            <a:avLst/>
          </a:prstGeom>
          <a:noFill/>
        </p:spPr>
        <p:txBody>
          <a:bodyPr wrap="square">
            <a:spAutoFit/>
          </a:bodyPr>
          <a:lstStyle/>
          <a:p>
            <a:pPr algn="ctr"/>
            <a:r>
              <a:rPr lang="en-GB" sz="2000" dirty="0">
                <a:solidFill>
                  <a:srgbClr val="272626"/>
                </a:solidFill>
                <a:latin typeface="Comic Sans MS" panose="030F0702030302020204" pitchFamily="66" charset="0"/>
              </a:rPr>
              <a:t>Centipedes are part of the </a:t>
            </a:r>
            <a:r>
              <a:rPr lang="en-GB" sz="2000" b="1" dirty="0">
                <a:solidFill>
                  <a:srgbClr val="272626"/>
                </a:solidFill>
                <a:latin typeface="Comic Sans MS" panose="030F0702030302020204" pitchFamily="66" charset="0"/>
              </a:rPr>
              <a:t>myriapod</a:t>
            </a:r>
            <a:r>
              <a:rPr lang="en-GB" sz="2000" dirty="0">
                <a:solidFill>
                  <a:srgbClr val="272626"/>
                </a:solidFill>
                <a:latin typeface="Comic Sans MS" panose="030F0702030302020204" pitchFamily="66" charset="0"/>
              </a:rPr>
              <a:t> group. They have many</a:t>
            </a:r>
            <a:br>
              <a:rPr lang="en-GB" sz="2000" dirty="0">
                <a:solidFill>
                  <a:srgbClr val="272626"/>
                </a:solidFill>
                <a:latin typeface="Comic Sans MS" panose="030F0702030302020204" pitchFamily="66" charset="0"/>
              </a:rPr>
            </a:br>
            <a:r>
              <a:rPr lang="en-GB" sz="2000" dirty="0">
                <a:solidFill>
                  <a:srgbClr val="272626"/>
                </a:solidFill>
                <a:latin typeface="Comic Sans MS" panose="030F0702030302020204" pitchFamily="66" charset="0"/>
              </a:rPr>
              <a:t>legs and body parts and a hard, exoskeleton.</a:t>
            </a:r>
          </a:p>
        </p:txBody>
      </p:sp>
      <p:sp>
        <p:nvSpPr>
          <p:cNvPr id="287" name="Rectangle 286">
            <a:extLst>
              <a:ext uri="{FF2B5EF4-FFF2-40B4-BE49-F238E27FC236}">
                <a16:creationId xmlns:a16="http://schemas.microsoft.com/office/drawing/2014/main" id="{2575896A-C3B3-4744-A99F-3C66CC284277}"/>
              </a:ext>
            </a:extLst>
          </p:cNvPr>
          <p:cNvSpPr/>
          <p:nvPr/>
        </p:nvSpPr>
        <p:spPr>
          <a:xfrm>
            <a:off x="1839070" y="3899368"/>
            <a:ext cx="8262994" cy="107322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btitle 2">
            <a:extLst>
              <a:ext uri="{FF2B5EF4-FFF2-40B4-BE49-F238E27FC236}">
                <a16:creationId xmlns:a16="http://schemas.microsoft.com/office/drawing/2014/main" id="{3B06D9DE-E67E-9A46-B0CB-12321591B30B}"/>
              </a:ext>
            </a:extLst>
          </p:cNvPr>
          <p:cNvSpPr txBox="1">
            <a:spLocks/>
          </p:cNvSpPr>
          <p:nvPr/>
        </p:nvSpPr>
        <p:spPr>
          <a:xfrm>
            <a:off x="0" y="726358"/>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dirty="0">
                <a:solidFill>
                  <a:srgbClr val="39AB47"/>
                </a:solidFill>
                <a:latin typeface="Comic Sans MS" panose="030F0702030302020204" pitchFamily="66" charset="0"/>
                <a:cs typeface="Arial" panose="020B0604020202020204" pitchFamily="34" charset="0"/>
              </a:rPr>
              <a:t>Classification of </a:t>
            </a:r>
            <a:r>
              <a:rPr lang="en-US" sz="2700" b="1" dirty="0">
                <a:solidFill>
                  <a:srgbClr val="39AB47"/>
                </a:solidFill>
                <a:latin typeface="Comic Sans MS" panose="030F0702030302020204" pitchFamily="66" charset="0"/>
                <a:cs typeface="Arial" panose="020B0604020202020204" pitchFamily="34" charset="0"/>
              </a:rPr>
              <a:t>Invertebrates </a:t>
            </a:r>
          </a:p>
        </p:txBody>
      </p:sp>
      <p:sp>
        <p:nvSpPr>
          <p:cNvPr id="166" name="TextBox 165">
            <a:extLst>
              <a:ext uri="{FF2B5EF4-FFF2-40B4-BE49-F238E27FC236}">
                <a16:creationId xmlns:a16="http://schemas.microsoft.com/office/drawing/2014/main" id="{CAFC6B10-62E7-AA42-BAEB-0970DBB02E36}"/>
              </a:ext>
            </a:extLst>
          </p:cNvPr>
          <p:cNvSpPr txBox="1"/>
          <p:nvPr/>
        </p:nvSpPr>
        <p:spPr>
          <a:xfrm>
            <a:off x="1521942" y="5420535"/>
            <a:ext cx="8971887" cy="400110"/>
          </a:xfrm>
          <a:prstGeom prst="rect">
            <a:avLst/>
          </a:prstGeom>
          <a:noFill/>
        </p:spPr>
        <p:txBody>
          <a:bodyPr wrap="square">
            <a:spAutoFit/>
          </a:bodyPr>
          <a:lstStyle/>
          <a:p>
            <a:r>
              <a:rPr lang="en-GB" sz="2000" dirty="0">
                <a:solidFill>
                  <a:srgbClr val="272626"/>
                </a:solidFill>
                <a:latin typeface="Comic Sans MS" panose="030F0702030302020204" pitchFamily="66" charset="0"/>
              </a:rPr>
              <a:t>Can you find the groups we have looked at in this lesson?...</a:t>
            </a:r>
            <a:endParaRPr lang="en-GB" sz="2000" b="1" dirty="0">
              <a:solidFill>
                <a:srgbClr val="272626"/>
              </a:solidFill>
              <a:latin typeface="Comic Sans MS" panose="030F0702030302020204" pitchFamily="66" charset="0"/>
            </a:endParaRPr>
          </a:p>
        </p:txBody>
      </p:sp>
      <p:sp>
        <p:nvSpPr>
          <p:cNvPr id="167" name="TextBox 166">
            <a:extLst>
              <a:ext uri="{FF2B5EF4-FFF2-40B4-BE49-F238E27FC236}">
                <a16:creationId xmlns:a16="http://schemas.microsoft.com/office/drawing/2014/main" id="{307A4F8A-53EF-1141-8B7A-0BE9139188CF}"/>
              </a:ext>
            </a:extLst>
          </p:cNvPr>
          <p:cNvSpPr txBox="1"/>
          <p:nvPr/>
        </p:nvSpPr>
        <p:spPr>
          <a:xfrm>
            <a:off x="1521942" y="2287284"/>
            <a:ext cx="5009486" cy="836126"/>
          </a:xfrm>
          <a:prstGeom prst="rect">
            <a:avLst/>
          </a:prstGeom>
          <a:noFill/>
        </p:spPr>
        <p:txBody>
          <a:bodyPr wrap="square">
            <a:spAutoFit/>
          </a:bodyPr>
          <a:lstStyle/>
          <a:p>
            <a:pPr>
              <a:spcBef>
                <a:spcPts val="1000"/>
              </a:spcBef>
            </a:pPr>
            <a:r>
              <a:rPr lang="en-GB" sz="2000" dirty="0">
                <a:solidFill>
                  <a:srgbClr val="272626"/>
                </a:solidFill>
                <a:latin typeface="Comic Sans MS" panose="030F0702030302020204" pitchFamily="66" charset="0"/>
              </a:rPr>
              <a:t>Did you identify the odd one out?</a:t>
            </a:r>
          </a:p>
          <a:p>
            <a:pPr>
              <a:spcBef>
                <a:spcPts val="1000"/>
              </a:spcBef>
            </a:pPr>
            <a:r>
              <a:rPr lang="en-GB" sz="2000" dirty="0">
                <a:solidFill>
                  <a:srgbClr val="272626"/>
                </a:solidFill>
                <a:latin typeface="Comic Sans MS" panose="030F0702030302020204" pitchFamily="66" charset="0"/>
              </a:rPr>
              <a:t>It was the </a:t>
            </a:r>
            <a:r>
              <a:rPr lang="en-GB" sz="2000" b="1" dirty="0">
                <a:solidFill>
                  <a:srgbClr val="272626"/>
                </a:solidFill>
                <a:latin typeface="Comic Sans MS" panose="030F0702030302020204" pitchFamily="66" charset="0"/>
              </a:rPr>
              <a:t>centipede</a:t>
            </a:r>
          </a:p>
        </p:txBody>
      </p:sp>
      <p:pic>
        <p:nvPicPr>
          <p:cNvPr id="310" name="Picture 309" descr="A close up of a bug&#10;&#10;Description automatically generated with medium confidence">
            <a:extLst>
              <a:ext uri="{FF2B5EF4-FFF2-40B4-BE49-F238E27FC236}">
                <a16:creationId xmlns:a16="http://schemas.microsoft.com/office/drawing/2014/main" id="{9AF1AC7F-ABA4-B944-9976-06FAC30B66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863" t="8419" r="7751" b="22327"/>
          <a:stretch/>
        </p:blipFill>
        <p:spPr>
          <a:xfrm>
            <a:off x="6670114" y="1479887"/>
            <a:ext cx="3362812" cy="2140843"/>
          </a:xfrm>
          <a:prstGeom prst="rect">
            <a:avLst/>
          </a:prstGeom>
        </p:spPr>
      </p:pic>
    </p:spTree>
    <p:extLst>
      <p:ext uri="{BB962C8B-B14F-4D97-AF65-F5344CB8AC3E}">
        <p14:creationId xmlns:p14="http://schemas.microsoft.com/office/powerpoint/2010/main" val="3952319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7">
                                            <p:txEl>
                                              <p:pRg st="1" end="1"/>
                                            </p:txEl>
                                          </p:spTgt>
                                        </p:tgtEl>
                                        <p:attrNameLst>
                                          <p:attrName>style.visibility</p:attrName>
                                        </p:attrNameLst>
                                      </p:cBhvr>
                                      <p:to>
                                        <p:strVal val="visible"/>
                                      </p:to>
                                    </p:set>
                                  </p:childTnLst>
                                </p:cTn>
                              </p:par>
                              <p:par>
                                <p:cTn id="7" presetID="2" presetClass="entr" presetSubtype="2" fill="hold" nodeType="withEffect">
                                  <p:stCondLst>
                                    <p:cond delay="0"/>
                                  </p:stCondLst>
                                  <p:childTnLst>
                                    <p:set>
                                      <p:cBhvr>
                                        <p:cTn id="8" dur="1" fill="hold">
                                          <p:stCondLst>
                                            <p:cond delay="0"/>
                                          </p:stCondLst>
                                        </p:cTn>
                                        <p:tgtEl>
                                          <p:spTgt spid="310"/>
                                        </p:tgtEl>
                                        <p:attrNameLst>
                                          <p:attrName>style.visibility</p:attrName>
                                        </p:attrNameLst>
                                      </p:cBhvr>
                                      <p:to>
                                        <p:strVal val="visible"/>
                                      </p:to>
                                    </p:set>
                                    <p:anim calcmode="lin" valueType="num">
                                      <p:cBhvr additive="base">
                                        <p:cTn id="9" dur="500" fill="hold"/>
                                        <p:tgtEl>
                                          <p:spTgt spid="310"/>
                                        </p:tgtEl>
                                        <p:attrNameLst>
                                          <p:attrName>ppt_x</p:attrName>
                                        </p:attrNameLst>
                                      </p:cBhvr>
                                      <p:tavLst>
                                        <p:tav tm="0">
                                          <p:val>
                                            <p:strVal val="1+#ppt_w/2"/>
                                          </p:val>
                                        </p:tav>
                                        <p:tav tm="100000">
                                          <p:val>
                                            <p:strVal val="#ppt_x"/>
                                          </p:val>
                                        </p:tav>
                                      </p:tavLst>
                                    </p:anim>
                                    <p:anim calcmode="lin" valueType="num">
                                      <p:cBhvr additive="base">
                                        <p:cTn id="10" dur="500" fill="hold"/>
                                        <p:tgtEl>
                                          <p:spTgt spid="310"/>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 grpId="0"/>
      <p:bldP spid="287" grpId="0" animBg="1"/>
      <p:bldP spid="1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3B06D9DE-E67E-9A46-B0CB-12321591B30B}"/>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dirty="0">
                <a:solidFill>
                  <a:srgbClr val="39AB47"/>
                </a:solidFill>
                <a:latin typeface="Comic Sans MS" panose="030F0702030302020204" pitchFamily="66" charset="0"/>
                <a:cs typeface="Arial" panose="020B0604020202020204" pitchFamily="34" charset="0"/>
              </a:rPr>
              <a:t>Classification of </a:t>
            </a:r>
            <a:r>
              <a:rPr lang="en-US" sz="2700" b="1" dirty="0">
                <a:solidFill>
                  <a:srgbClr val="39AB47"/>
                </a:solidFill>
                <a:latin typeface="Comic Sans MS" panose="030F0702030302020204" pitchFamily="66" charset="0"/>
                <a:cs typeface="Arial" panose="020B0604020202020204" pitchFamily="34" charset="0"/>
              </a:rPr>
              <a:t>Invertebrates </a:t>
            </a:r>
          </a:p>
        </p:txBody>
      </p:sp>
      <p:grpSp>
        <p:nvGrpSpPr>
          <p:cNvPr id="10" name="Group 9">
            <a:extLst>
              <a:ext uri="{FF2B5EF4-FFF2-40B4-BE49-F238E27FC236}">
                <a16:creationId xmlns:a16="http://schemas.microsoft.com/office/drawing/2014/main" id="{1E8B2FBA-525F-8145-BF8D-9C99B662F281}"/>
              </a:ext>
            </a:extLst>
          </p:cNvPr>
          <p:cNvGrpSpPr/>
          <p:nvPr/>
        </p:nvGrpSpPr>
        <p:grpSpPr>
          <a:xfrm>
            <a:off x="1379984" y="716146"/>
            <a:ext cx="9432031" cy="5328913"/>
            <a:chOff x="1379984" y="716146"/>
            <a:chExt cx="9432031" cy="5328913"/>
          </a:xfrm>
        </p:grpSpPr>
        <p:cxnSp>
          <p:nvCxnSpPr>
            <p:cNvPr id="173" name="Straight Connector 172">
              <a:extLst>
                <a:ext uri="{FF2B5EF4-FFF2-40B4-BE49-F238E27FC236}">
                  <a16:creationId xmlns:a16="http://schemas.microsoft.com/office/drawing/2014/main" id="{C62EED0F-3B75-7D4E-B434-8BD59B1E130B}"/>
                </a:ext>
              </a:extLst>
            </p:cNvPr>
            <p:cNvCxnSpPr>
              <a:cxnSpLocks/>
            </p:cNvCxnSpPr>
            <p:nvPr/>
          </p:nvCxnSpPr>
          <p:spPr>
            <a:xfrm rot="5400000" flipH="1" flipV="1">
              <a:off x="5266112" y="-1222637"/>
              <a:ext cx="254930" cy="6817945"/>
            </a:xfrm>
            <a:prstGeom prst="bentConnector3">
              <a:avLst>
                <a:gd name="adj1" fmla="val 186198"/>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nvGrpSpPr>
            <p:cNvPr id="265" name="Group 264">
              <a:extLst>
                <a:ext uri="{FF2B5EF4-FFF2-40B4-BE49-F238E27FC236}">
                  <a16:creationId xmlns:a16="http://schemas.microsoft.com/office/drawing/2014/main" id="{B5851129-75EB-D740-8D3D-3B71201EFBEC}"/>
                </a:ext>
              </a:extLst>
            </p:cNvPr>
            <p:cNvGrpSpPr/>
            <p:nvPr/>
          </p:nvGrpSpPr>
          <p:grpSpPr>
            <a:xfrm>
              <a:off x="1379984" y="2049294"/>
              <a:ext cx="1236162" cy="1527625"/>
              <a:chOff x="3204106" y="2132586"/>
              <a:chExt cx="1285970" cy="1589177"/>
            </a:xfrm>
          </p:grpSpPr>
          <p:sp>
            <p:nvSpPr>
              <p:cNvPr id="79" name="Rectangle 78">
                <a:extLst>
                  <a:ext uri="{FF2B5EF4-FFF2-40B4-BE49-F238E27FC236}">
                    <a16:creationId xmlns:a16="http://schemas.microsoft.com/office/drawing/2014/main" id="{74BD2267-850F-2A47-A42D-3071B537FF91}"/>
                  </a:ext>
                </a:extLst>
              </p:cNvPr>
              <p:cNvSpPr/>
              <p:nvPr/>
            </p:nvSpPr>
            <p:spPr>
              <a:xfrm rot="5400000">
                <a:off x="3052502" y="2284190"/>
                <a:ext cx="1589177" cy="1285970"/>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Subtitle 2">
                <a:extLst>
                  <a:ext uri="{FF2B5EF4-FFF2-40B4-BE49-F238E27FC236}">
                    <a16:creationId xmlns:a16="http://schemas.microsoft.com/office/drawing/2014/main" id="{31460AB8-73C8-A047-BF40-B6986567B3E2}"/>
                  </a:ext>
                </a:extLst>
              </p:cNvPr>
              <p:cNvSpPr txBox="1">
                <a:spLocks/>
              </p:cNvSpPr>
              <p:nvPr/>
            </p:nvSpPr>
            <p:spPr>
              <a:xfrm>
                <a:off x="3220477" y="2185653"/>
                <a:ext cx="1243028" cy="26460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Protozoa</a:t>
                </a:r>
                <a:endParaRPr lang="en-US" sz="800" b="1" dirty="0">
                  <a:solidFill>
                    <a:srgbClr val="39AB47"/>
                  </a:solidFill>
                  <a:latin typeface="Comic Sans MS" panose="030F0902030302020204" pitchFamily="66" charset="0"/>
                  <a:cs typeface="Calibri"/>
                </a:endParaRPr>
              </a:p>
            </p:txBody>
          </p:sp>
          <p:sp>
            <p:nvSpPr>
              <p:cNvPr id="82" name="Subtitle 2">
                <a:extLst>
                  <a:ext uri="{FF2B5EF4-FFF2-40B4-BE49-F238E27FC236}">
                    <a16:creationId xmlns:a16="http://schemas.microsoft.com/office/drawing/2014/main" id="{FEBDD464-3D82-AF4D-8236-313163E2E70F}"/>
                  </a:ext>
                </a:extLst>
              </p:cNvPr>
              <p:cNvSpPr txBox="1">
                <a:spLocks/>
              </p:cNvSpPr>
              <p:nvPr/>
            </p:nvSpPr>
            <p:spPr>
              <a:xfrm>
                <a:off x="3220477" y="3122661"/>
                <a:ext cx="1243027"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Single cell</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organisms all microscopic</a:t>
                </a:r>
              </a:p>
            </p:txBody>
          </p:sp>
          <p:pic>
            <p:nvPicPr>
              <p:cNvPr id="84" name="Picture 83" descr="Icon&#10;&#10;Description automatically generated with low confidence">
                <a:extLst>
                  <a:ext uri="{FF2B5EF4-FFF2-40B4-BE49-F238E27FC236}">
                    <a16:creationId xmlns:a16="http://schemas.microsoft.com/office/drawing/2014/main" id="{CBF334DF-3292-A342-89C1-0C197EB2BE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29372" y="2468719"/>
                <a:ext cx="601747" cy="613016"/>
              </a:xfrm>
              <a:prstGeom prst="rect">
                <a:avLst/>
              </a:prstGeom>
            </p:spPr>
          </p:pic>
        </p:grpSp>
        <p:grpSp>
          <p:nvGrpSpPr>
            <p:cNvPr id="171" name="Group 170">
              <a:extLst>
                <a:ext uri="{FF2B5EF4-FFF2-40B4-BE49-F238E27FC236}">
                  <a16:creationId xmlns:a16="http://schemas.microsoft.com/office/drawing/2014/main" id="{BBD5E953-F510-4245-A550-88B15FBD4EC3}"/>
                </a:ext>
              </a:extLst>
            </p:cNvPr>
            <p:cNvGrpSpPr/>
            <p:nvPr/>
          </p:nvGrpSpPr>
          <p:grpSpPr>
            <a:xfrm>
              <a:off x="4195355" y="1235205"/>
              <a:ext cx="2398957" cy="437210"/>
              <a:chOff x="6120804" y="1358367"/>
              <a:chExt cx="2495617" cy="454826"/>
            </a:xfrm>
          </p:grpSpPr>
          <p:sp>
            <p:nvSpPr>
              <p:cNvPr id="24" name="Rectangle 23">
                <a:extLst>
                  <a:ext uri="{FF2B5EF4-FFF2-40B4-BE49-F238E27FC236}">
                    <a16:creationId xmlns:a16="http://schemas.microsoft.com/office/drawing/2014/main" id="{C3A1325F-5D3C-1A49-A6CC-A9211D5F939C}"/>
                  </a:ext>
                </a:extLst>
              </p:cNvPr>
              <p:cNvSpPr/>
              <p:nvPr/>
            </p:nvSpPr>
            <p:spPr>
              <a:xfrm>
                <a:off x="6120804" y="1358367"/>
                <a:ext cx="2495617" cy="454826"/>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9AB47"/>
                  </a:solidFill>
                </a:endParaRPr>
              </a:p>
            </p:txBody>
          </p:sp>
          <p:sp>
            <p:nvSpPr>
              <p:cNvPr id="25" name="Subtitle 2">
                <a:extLst>
                  <a:ext uri="{FF2B5EF4-FFF2-40B4-BE49-F238E27FC236}">
                    <a16:creationId xmlns:a16="http://schemas.microsoft.com/office/drawing/2014/main" id="{03A8E771-AAEE-284F-9203-65F90CB2E621}"/>
                  </a:ext>
                </a:extLst>
              </p:cNvPr>
              <p:cNvSpPr txBox="1">
                <a:spLocks/>
              </p:cNvSpPr>
              <p:nvPr/>
            </p:nvSpPr>
            <p:spPr>
              <a:xfrm>
                <a:off x="6120804" y="1424580"/>
                <a:ext cx="2495600" cy="35111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500" b="1" dirty="0">
                    <a:solidFill>
                      <a:srgbClr val="39AB47"/>
                    </a:solidFill>
                    <a:latin typeface="Comic Sans MS" panose="030F0902030302020204" pitchFamily="66" charset="0"/>
                    <a:cs typeface="Calibri"/>
                  </a:rPr>
                  <a:t>Hydrostatic skeletons</a:t>
                </a:r>
                <a:endParaRPr lang="en-US" sz="1200" b="1" dirty="0">
                  <a:solidFill>
                    <a:srgbClr val="39AB47"/>
                  </a:solidFill>
                  <a:latin typeface="Comic Sans MS" panose="030F0902030302020204" pitchFamily="66" charset="0"/>
                  <a:cs typeface="Calibri"/>
                </a:endParaRPr>
              </a:p>
            </p:txBody>
          </p:sp>
        </p:grpSp>
        <p:cxnSp>
          <p:nvCxnSpPr>
            <p:cNvPr id="180" name="Straight Connector 179">
              <a:extLst>
                <a:ext uri="{FF2B5EF4-FFF2-40B4-BE49-F238E27FC236}">
                  <a16:creationId xmlns:a16="http://schemas.microsoft.com/office/drawing/2014/main" id="{7A881A14-DFCA-684E-963E-6D6204CA71B2}"/>
                </a:ext>
              </a:extLst>
            </p:cNvPr>
            <p:cNvCxnSpPr>
              <a:cxnSpLocks/>
              <a:stCxn id="24" idx="2"/>
            </p:cNvCxnSpPr>
            <p:nvPr/>
          </p:nvCxnSpPr>
          <p:spPr>
            <a:xfrm>
              <a:off x="5394834" y="1672415"/>
              <a:ext cx="0" cy="17041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nvGrpSpPr>
            <p:cNvPr id="266" name="Group 265">
              <a:extLst>
                <a:ext uri="{FF2B5EF4-FFF2-40B4-BE49-F238E27FC236}">
                  <a16:creationId xmlns:a16="http://schemas.microsoft.com/office/drawing/2014/main" id="{D477B5E3-1174-914A-BE7B-A7BA52A06531}"/>
                </a:ext>
              </a:extLst>
            </p:cNvPr>
            <p:cNvGrpSpPr/>
            <p:nvPr/>
          </p:nvGrpSpPr>
          <p:grpSpPr>
            <a:xfrm>
              <a:off x="2729478" y="2049294"/>
              <a:ext cx="1243003" cy="1527625"/>
              <a:chOff x="4607975" y="2132586"/>
              <a:chExt cx="1293087" cy="1589177"/>
            </a:xfrm>
          </p:grpSpPr>
          <p:sp>
            <p:nvSpPr>
              <p:cNvPr id="74" name="Subtitle 2">
                <a:extLst>
                  <a:ext uri="{FF2B5EF4-FFF2-40B4-BE49-F238E27FC236}">
                    <a16:creationId xmlns:a16="http://schemas.microsoft.com/office/drawing/2014/main" id="{38CB11F4-CBFF-A841-AD4E-C509D085341D}"/>
                  </a:ext>
                </a:extLst>
              </p:cNvPr>
              <p:cNvSpPr txBox="1">
                <a:spLocks/>
              </p:cNvSpPr>
              <p:nvPr/>
            </p:nvSpPr>
            <p:spPr>
              <a:xfrm>
                <a:off x="4645443" y="2185653"/>
                <a:ext cx="1252170" cy="2806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Coelenterates</a:t>
                </a:r>
                <a:endParaRPr lang="en-US" sz="800" b="1" dirty="0">
                  <a:solidFill>
                    <a:srgbClr val="39AB47"/>
                  </a:solidFill>
                  <a:latin typeface="Comic Sans MS" panose="030F0902030302020204" pitchFamily="66" charset="0"/>
                  <a:cs typeface="Calibri"/>
                </a:endParaRPr>
              </a:p>
            </p:txBody>
          </p:sp>
          <p:sp>
            <p:nvSpPr>
              <p:cNvPr id="75" name="Rectangle 74">
                <a:extLst>
                  <a:ext uri="{FF2B5EF4-FFF2-40B4-BE49-F238E27FC236}">
                    <a16:creationId xmlns:a16="http://schemas.microsoft.com/office/drawing/2014/main" id="{44AD4ACE-229C-5149-9C8C-78582AB0CDD4}"/>
                  </a:ext>
                </a:extLst>
              </p:cNvPr>
              <p:cNvSpPr/>
              <p:nvPr/>
            </p:nvSpPr>
            <p:spPr>
              <a:xfrm rot="5400000">
                <a:off x="4463488" y="2284190"/>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2" name="Jellyfish" descr="A close-up of a sea animal&#10;&#10;Description automatically generated with low confidence">
                <a:extLst>
                  <a:ext uri="{FF2B5EF4-FFF2-40B4-BE49-F238E27FC236}">
                    <a16:creationId xmlns:a16="http://schemas.microsoft.com/office/drawing/2014/main" id="{F19D0485-0DCC-B345-B4C7-D285C85E03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42170">
                <a:off x="4821264" y="2404360"/>
                <a:ext cx="917432" cy="769400"/>
              </a:xfrm>
              <a:prstGeom prst="rect">
                <a:avLst/>
              </a:prstGeom>
            </p:spPr>
          </p:pic>
          <p:sp>
            <p:nvSpPr>
              <p:cNvPr id="133" name="Subtitle 2">
                <a:extLst>
                  <a:ext uri="{FF2B5EF4-FFF2-40B4-BE49-F238E27FC236}">
                    <a16:creationId xmlns:a16="http://schemas.microsoft.com/office/drawing/2014/main" id="{63915D35-0ED2-2141-9A1E-E28F08863227}"/>
                  </a:ext>
                </a:extLst>
              </p:cNvPr>
              <p:cNvSpPr txBox="1">
                <a:spLocks/>
              </p:cNvSpPr>
              <p:nvPr/>
            </p:nvSpPr>
            <p:spPr>
              <a:xfrm>
                <a:off x="4607975" y="3034647"/>
                <a:ext cx="1283473"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Soft bodies,</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stinging calls.</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(Jellyfish, Sea anemone)</a:t>
                </a:r>
              </a:p>
            </p:txBody>
          </p:sp>
        </p:grpSp>
        <p:grpSp>
          <p:nvGrpSpPr>
            <p:cNvPr id="267" name="Group 266">
              <a:extLst>
                <a:ext uri="{FF2B5EF4-FFF2-40B4-BE49-F238E27FC236}">
                  <a16:creationId xmlns:a16="http://schemas.microsoft.com/office/drawing/2014/main" id="{27FC0702-8634-6F4B-97FB-33B644122066}"/>
                </a:ext>
              </a:extLst>
            </p:cNvPr>
            <p:cNvGrpSpPr/>
            <p:nvPr/>
          </p:nvGrpSpPr>
          <p:grpSpPr>
            <a:xfrm>
              <a:off x="4097169" y="2049294"/>
              <a:ext cx="1236162" cy="1527625"/>
              <a:chOff x="6030774" y="2132586"/>
              <a:chExt cx="1285970" cy="1589177"/>
            </a:xfrm>
          </p:grpSpPr>
          <p:sp>
            <p:nvSpPr>
              <p:cNvPr id="28" name="Subtitle 2">
                <a:extLst>
                  <a:ext uri="{FF2B5EF4-FFF2-40B4-BE49-F238E27FC236}">
                    <a16:creationId xmlns:a16="http://schemas.microsoft.com/office/drawing/2014/main" id="{D73BB333-EF01-9F40-95C5-36597C1850E1}"/>
                  </a:ext>
                </a:extLst>
              </p:cNvPr>
              <p:cNvSpPr txBox="1">
                <a:spLocks/>
              </p:cNvSpPr>
              <p:nvPr/>
            </p:nvSpPr>
            <p:spPr>
              <a:xfrm>
                <a:off x="6053372" y="2185653"/>
                <a:ext cx="1236799" cy="47744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Flatworms</a:t>
                </a:r>
                <a:endParaRPr lang="en-US" sz="800" b="1" dirty="0">
                  <a:solidFill>
                    <a:srgbClr val="39AB47"/>
                  </a:solidFill>
                  <a:latin typeface="Comic Sans MS" panose="030F0902030302020204" pitchFamily="66" charset="0"/>
                  <a:cs typeface="Calibri"/>
                </a:endParaRPr>
              </a:p>
            </p:txBody>
          </p:sp>
          <p:sp>
            <p:nvSpPr>
              <p:cNvPr id="30" name="Rectangle 29">
                <a:extLst>
                  <a:ext uri="{FF2B5EF4-FFF2-40B4-BE49-F238E27FC236}">
                    <a16:creationId xmlns:a16="http://schemas.microsoft.com/office/drawing/2014/main" id="{8A9AE7AC-1E9D-5A4D-95E2-CEA0025DBED0}"/>
                  </a:ext>
                </a:extLst>
              </p:cNvPr>
              <p:cNvSpPr/>
              <p:nvPr/>
            </p:nvSpPr>
            <p:spPr>
              <a:xfrm rot="5400000">
                <a:off x="5879170" y="2284190"/>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0" name="Picture 129" descr="A close-up of a pickle&#10;&#10;Description automatically generated with low confidence">
                <a:extLst>
                  <a:ext uri="{FF2B5EF4-FFF2-40B4-BE49-F238E27FC236}">
                    <a16:creationId xmlns:a16="http://schemas.microsoft.com/office/drawing/2014/main" id="{C9BA44BC-1C67-064F-89FE-FF865B5831D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82199" y="2504584"/>
                <a:ext cx="747861" cy="550579"/>
              </a:xfrm>
              <a:prstGeom prst="rect">
                <a:avLst/>
              </a:prstGeom>
            </p:spPr>
          </p:pic>
          <p:sp>
            <p:nvSpPr>
              <p:cNvPr id="134" name="Subtitle 2">
                <a:extLst>
                  <a:ext uri="{FF2B5EF4-FFF2-40B4-BE49-F238E27FC236}">
                    <a16:creationId xmlns:a16="http://schemas.microsoft.com/office/drawing/2014/main" id="{8E9E039C-7E02-BD40-9873-941DC648D462}"/>
                  </a:ext>
                </a:extLst>
              </p:cNvPr>
              <p:cNvSpPr txBox="1">
                <a:spLocks/>
              </p:cNvSpPr>
              <p:nvPr/>
            </p:nvSpPr>
            <p:spPr>
              <a:xfrm>
                <a:off x="6060460" y="3122661"/>
                <a:ext cx="1236799"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Simple and</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soft bodied.</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(Tape worm)</a:t>
                </a:r>
              </a:p>
            </p:txBody>
          </p:sp>
        </p:grpSp>
        <p:grpSp>
          <p:nvGrpSpPr>
            <p:cNvPr id="268" name="Group 267">
              <a:extLst>
                <a:ext uri="{FF2B5EF4-FFF2-40B4-BE49-F238E27FC236}">
                  <a16:creationId xmlns:a16="http://schemas.microsoft.com/office/drawing/2014/main" id="{0575787D-5639-0643-8870-F2A2006DE1F0}"/>
                </a:ext>
              </a:extLst>
            </p:cNvPr>
            <p:cNvGrpSpPr/>
            <p:nvPr/>
          </p:nvGrpSpPr>
          <p:grpSpPr>
            <a:xfrm>
              <a:off x="5410179" y="2049295"/>
              <a:ext cx="1327187" cy="1527625"/>
              <a:chOff x="7396688" y="2132587"/>
              <a:chExt cx="1380663" cy="1589177"/>
            </a:xfrm>
          </p:grpSpPr>
          <p:pic>
            <p:nvPicPr>
              <p:cNvPr id="27" name="Picture 26" descr="A picture containing invertebrate, worm&#10;&#10;Description automatically generated">
                <a:extLst>
                  <a:ext uri="{FF2B5EF4-FFF2-40B4-BE49-F238E27FC236}">
                    <a16:creationId xmlns:a16="http://schemas.microsoft.com/office/drawing/2014/main" id="{697DDCE3-5CA6-564D-AA04-92180CC2A2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8998" y="2447095"/>
                <a:ext cx="1099375" cy="691698"/>
              </a:xfrm>
              <a:prstGeom prst="rect">
                <a:avLst/>
              </a:prstGeom>
            </p:spPr>
          </p:pic>
          <p:sp>
            <p:nvSpPr>
              <p:cNvPr id="44" name="Subtitle 2">
                <a:extLst>
                  <a:ext uri="{FF2B5EF4-FFF2-40B4-BE49-F238E27FC236}">
                    <a16:creationId xmlns:a16="http://schemas.microsoft.com/office/drawing/2014/main" id="{85349126-741E-D04D-A807-EB6C1903992E}"/>
                  </a:ext>
                </a:extLst>
              </p:cNvPr>
              <p:cNvSpPr txBox="1">
                <a:spLocks/>
              </p:cNvSpPr>
              <p:nvPr/>
            </p:nvSpPr>
            <p:spPr>
              <a:xfrm>
                <a:off x="7396688" y="2185652"/>
                <a:ext cx="1380663" cy="477443"/>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Annelid Worms</a:t>
                </a:r>
                <a:endParaRPr lang="en-US" sz="800" b="1" dirty="0">
                  <a:solidFill>
                    <a:srgbClr val="39AB47"/>
                  </a:solidFill>
                  <a:latin typeface="Comic Sans MS" panose="030F0902030302020204" pitchFamily="66" charset="0"/>
                  <a:cs typeface="Calibri"/>
                </a:endParaRPr>
              </a:p>
            </p:txBody>
          </p:sp>
          <p:sp>
            <p:nvSpPr>
              <p:cNvPr id="53" name="Rectangle 52">
                <a:extLst>
                  <a:ext uri="{FF2B5EF4-FFF2-40B4-BE49-F238E27FC236}">
                    <a16:creationId xmlns:a16="http://schemas.microsoft.com/office/drawing/2014/main" id="{38914214-172D-B747-A5F5-AAE3CE3AA75A}"/>
                  </a:ext>
                </a:extLst>
              </p:cNvPr>
              <p:cNvSpPr/>
              <p:nvPr/>
            </p:nvSpPr>
            <p:spPr>
              <a:xfrm rot="5400000">
                <a:off x="7290155" y="2284191"/>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39AB47"/>
                  </a:solidFill>
                  <a:latin typeface="Comic Sans MS" panose="030F0902030302020204" pitchFamily="66" charset="0"/>
                </a:endParaRPr>
              </a:p>
            </p:txBody>
          </p:sp>
          <p:sp>
            <p:nvSpPr>
              <p:cNvPr id="135" name="Subtitle 2">
                <a:extLst>
                  <a:ext uri="{FF2B5EF4-FFF2-40B4-BE49-F238E27FC236}">
                    <a16:creationId xmlns:a16="http://schemas.microsoft.com/office/drawing/2014/main" id="{6042F4B1-2038-EA41-A8E8-188CBF110253}"/>
                  </a:ext>
                </a:extLst>
              </p:cNvPr>
              <p:cNvSpPr txBox="1">
                <a:spLocks/>
              </p:cNvSpPr>
              <p:nvPr/>
            </p:nvSpPr>
            <p:spPr>
              <a:xfrm>
                <a:off x="7467184" y="3122661"/>
                <a:ext cx="1238255"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Segmented bodies. (Earthworm,</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Leech)</a:t>
                </a:r>
              </a:p>
            </p:txBody>
          </p:sp>
        </p:grpSp>
        <p:grpSp>
          <p:nvGrpSpPr>
            <p:cNvPr id="269" name="Group 268">
              <a:extLst>
                <a:ext uri="{FF2B5EF4-FFF2-40B4-BE49-F238E27FC236}">
                  <a16:creationId xmlns:a16="http://schemas.microsoft.com/office/drawing/2014/main" id="{4A7B3C0E-CAD6-C84C-BCD9-030C7B690E16}"/>
                </a:ext>
              </a:extLst>
            </p:cNvPr>
            <p:cNvGrpSpPr/>
            <p:nvPr/>
          </p:nvGrpSpPr>
          <p:grpSpPr>
            <a:xfrm>
              <a:off x="6762933" y="2049296"/>
              <a:ext cx="1333992" cy="1527625"/>
              <a:chOff x="8803948" y="2132588"/>
              <a:chExt cx="1387742" cy="1589177"/>
            </a:xfrm>
          </p:grpSpPr>
          <p:sp>
            <p:nvSpPr>
              <p:cNvPr id="69" name="Subtitle 2">
                <a:extLst>
                  <a:ext uri="{FF2B5EF4-FFF2-40B4-BE49-F238E27FC236}">
                    <a16:creationId xmlns:a16="http://schemas.microsoft.com/office/drawing/2014/main" id="{F0A869C0-A7CD-8241-8FDD-E009B29C98BE}"/>
                  </a:ext>
                </a:extLst>
              </p:cNvPr>
              <p:cNvSpPr txBox="1">
                <a:spLocks/>
              </p:cNvSpPr>
              <p:nvPr/>
            </p:nvSpPr>
            <p:spPr>
              <a:xfrm>
                <a:off x="8869616" y="2185653"/>
                <a:ext cx="1259397" cy="4774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Echinoderm</a:t>
                </a:r>
                <a:endParaRPr lang="en-US" sz="800" b="1" dirty="0">
                  <a:solidFill>
                    <a:srgbClr val="39AB47"/>
                  </a:solidFill>
                  <a:latin typeface="Comic Sans MS" panose="030F0902030302020204" pitchFamily="66" charset="0"/>
                  <a:cs typeface="Calibri"/>
                </a:endParaRPr>
              </a:p>
            </p:txBody>
          </p:sp>
          <p:sp>
            <p:nvSpPr>
              <p:cNvPr id="71" name="Rectangle 70">
                <a:extLst>
                  <a:ext uri="{FF2B5EF4-FFF2-40B4-BE49-F238E27FC236}">
                    <a16:creationId xmlns:a16="http://schemas.microsoft.com/office/drawing/2014/main" id="{BB4820EC-BE7E-8146-84C7-490F2050DB85}"/>
                  </a:ext>
                </a:extLst>
              </p:cNvPr>
              <p:cNvSpPr/>
              <p:nvPr/>
            </p:nvSpPr>
            <p:spPr>
              <a:xfrm rot="5400000">
                <a:off x="8701115" y="2284192"/>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8" name="Picture 107" descr="A red starfish on a white background&#10;&#10;Description automatically generated with medium confidence">
                <a:extLst>
                  <a:ext uri="{FF2B5EF4-FFF2-40B4-BE49-F238E27FC236}">
                    <a16:creationId xmlns:a16="http://schemas.microsoft.com/office/drawing/2014/main" id="{36B3AA42-2C37-3A47-AC49-3B1998462C8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177647" y="2456674"/>
                <a:ext cx="700313" cy="665982"/>
              </a:xfrm>
              <a:prstGeom prst="rect">
                <a:avLst/>
              </a:prstGeom>
            </p:spPr>
          </p:pic>
          <p:sp>
            <p:nvSpPr>
              <p:cNvPr id="136" name="Subtitle 2">
                <a:extLst>
                  <a:ext uri="{FF2B5EF4-FFF2-40B4-BE49-F238E27FC236}">
                    <a16:creationId xmlns:a16="http://schemas.microsoft.com/office/drawing/2014/main" id="{E56599CA-1BB7-5F4A-9422-87987C8181C1}"/>
                  </a:ext>
                </a:extLst>
              </p:cNvPr>
              <p:cNvSpPr txBox="1">
                <a:spLocks/>
              </p:cNvSpPr>
              <p:nvPr/>
            </p:nvSpPr>
            <p:spPr>
              <a:xfrm>
                <a:off x="8803948" y="3122660"/>
                <a:ext cx="1387742"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Spiny sea creatures. (Starfish, Sea urchin)</a:t>
                </a:r>
              </a:p>
            </p:txBody>
          </p:sp>
        </p:grpSp>
        <p:sp>
          <p:nvSpPr>
            <p:cNvPr id="56" name="Subtitle 2">
              <a:extLst>
                <a:ext uri="{FF2B5EF4-FFF2-40B4-BE49-F238E27FC236}">
                  <a16:creationId xmlns:a16="http://schemas.microsoft.com/office/drawing/2014/main" id="{EE10F684-AE5A-B142-AEF3-C2F00241428E}"/>
                </a:ext>
              </a:extLst>
            </p:cNvPr>
            <p:cNvSpPr txBox="1">
              <a:spLocks/>
            </p:cNvSpPr>
            <p:nvPr/>
          </p:nvSpPr>
          <p:spPr>
            <a:xfrm>
              <a:off x="8190016" y="2100307"/>
              <a:ext cx="1210617" cy="45895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err="1">
                  <a:solidFill>
                    <a:srgbClr val="39AB47"/>
                  </a:solidFill>
                  <a:latin typeface="Comic Sans MS" panose="030F0902030302020204" pitchFamily="66" charset="0"/>
                  <a:cs typeface="Calibri"/>
                </a:rPr>
                <a:t>Molluscs</a:t>
              </a:r>
              <a:endParaRPr lang="en-US" sz="800" b="1" dirty="0">
                <a:solidFill>
                  <a:srgbClr val="39AB47"/>
                </a:solidFill>
                <a:latin typeface="Comic Sans MS" panose="030F0902030302020204" pitchFamily="66" charset="0"/>
                <a:cs typeface="Calibri"/>
              </a:endParaRPr>
            </a:p>
          </p:txBody>
        </p:sp>
        <p:sp>
          <p:nvSpPr>
            <p:cNvPr id="58" name="Rectangle 57">
              <a:extLst>
                <a:ext uri="{FF2B5EF4-FFF2-40B4-BE49-F238E27FC236}">
                  <a16:creationId xmlns:a16="http://schemas.microsoft.com/office/drawing/2014/main" id="{4A84451C-4188-D340-B9B3-9933FD3D6EF2}"/>
                </a:ext>
              </a:extLst>
            </p:cNvPr>
            <p:cNvSpPr/>
            <p:nvPr/>
          </p:nvSpPr>
          <p:spPr>
            <a:xfrm rot="5400000">
              <a:off x="8040135" y="2182935"/>
              <a:ext cx="1503437" cy="1236162"/>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Picture 59" descr="A picture containing invertebrate, mollusk, snail&#10;&#10;Description automatically generated">
              <a:extLst>
                <a:ext uri="{FF2B5EF4-FFF2-40B4-BE49-F238E27FC236}">
                  <a16:creationId xmlns:a16="http://schemas.microsoft.com/office/drawing/2014/main" id="{6A481919-43E9-6544-9F3A-9AF33E8FC86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68675" y="2360225"/>
              <a:ext cx="1008287" cy="575913"/>
            </a:xfrm>
            <a:prstGeom prst="rect">
              <a:avLst/>
            </a:prstGeom>
          </p:spPr>
        </p:pic>
        <p:sp>
          <p:nvSpPr>
            <p:cNvPr id="137" name="Subtitle 2">
              <a:extLst>
                <a:ext uri="{FF2B5EF4-FFF2-40B4-BE49-F238E27FC236}">
                  <a16:creationId xmlns:a16="http://schemas.microsoft.com/office/drawing/2014/main" id="{657F49B8-FB04-2842-8D15-EB04DBEC4191}"/>
                </a:ext>
              </a:extLst>
            </p:cNvPr>
            <p:cNvSpPr txBox="1">
              <a:spLocks/>
            </p:cNvSpPr>
            <p:nvPr/>
          </p:nvSpPr>
          <p:spPr>
            <a:xfrm>
              <a:off x="8171072" y="3001022"/>
              <a:ext cx="1218143" cy="57589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Soft bodied, most have shells.</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(Snails, Limpets)</a:t>
              </a:r>
            </a:p>
          </p:txBody>
        </p:sp>
        <p:cxnSp>
          <p:nvCxnSpPr>
            <p:cNvPr id="212" name="Straight Connector 211">
              <a:extLst>
                <a:ext uri="{FF2B5EF4-FFF2-40B4-BE49-F238E27FC236}">
                  <a16:creationId xmlns:a16="http://schemas.microsoft.com/office/drawing/2014/main" id="{71EAC849-FDC2-1E41-875B-39A24B8A8D06}"/>
                </a:ext>
              </a:extLst>
            </p:cNvPr>
            <p:cNvCxnSpPr>
              <a:cxnSpLocks/>
            </p:cNvCxnSpPr>
            <p:nvPr/>
          </p:nvCxnSpPr>
          <p:spPr>
            <a:xfrm>
              <a:off x="3349086" y="1842829"/>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AAAFB7B8-4515-664E-BEFD-49D24A000EA6}"/>
                </a:ext>
              </a:extLst>
            </p:cNvPr>
            <p:cNvCxnSpPr>
              <a:cxnSpLocks/>
            </p:cNvCxnSpPr>
            <p:nvPr/>
          </p:nvCxnSpPr>
          <p:spPr>
            <a:xfrm>
              <a:off x="4713990" y="1842829"/>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7DDDFD1F-C00A-4447-97D8-09086D713D82}"/>
                </a:ext>
              </a:extLst>
            </p:cNvPr>
            <p:cNvCxnSpPr>
              <a:cxnSpLocks/>
            </p:cNvCxnSpPr>
            <p:nvPr/>
          </p:nvCxnSpPr>
          <p:spPr>
            <a:xfrm>
              <a:off x="6070869" y="1842829"/>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1CC98FD0-B309-4B43-9838-B9AE607F46FA}"/>
                </a:ext>
              </a:extLst>
            </p:cNvPr>
            <p:cNvCxnSpPr>
              <a:cxnSpLocks/>
            </p:cNvCxnSpPr>
            <p:nvPr/>
          </p:nvCxnSpPr>
          <p:spPr>
            <a:xfrm>
              <a:off x="7427182" y="1842829"/>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217" name="Straight Connector 172">
              <a:extLst>
                <a:ext uri="{FF2B5EF4-FFF2-40B4-BE49-F238E27FC236}">
                  <a16:creationId xmlns:a16="http://schemas.microsoft.com/office/drawing/2014/main" id="{9EA135F6-DB2A-F04D-8DC5-4C5DECAC2648}"/>
                </a:ext>
              </a:extLst>
            </p:cNvPr>
            <p:cNvCxnSpPr>
              <a:cxnSpLocks/>
            </p:cNvCxnSpPr>
            <p:nvPr/>
          </p:nvCxnSpPr>
          <p:spPr>
            <a:xfrm rot="5400000" flipH="1" flipV="1">
              <a:off x="3944733" y="2582064"/>
              <a:ext cx="218787" cy="4093798"/>
            </a:xfrm>
            <a:prstGeom prst="bentConnector3">
              <a:avLst>
                <a:gd name="adj1" fmla="val 200438"/>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nvGrpSpPr>
            <p:cNvPr id="223" name="Group 222">
              <a:extLst>
                <a:ext uri="{FF2B5EF4-FFF2-40B4-BE49-F238E27FC236}">
                  <a16:creationId xmlns:a16="http://schemas.microsoft.com/office/drawing/2014/main" id="{524F5AE9-244B-524B-AF04-2CCFC64DE426}"/>
                </a:ext>
              </a:extLst>
            </p:cNvPr>
            <p:cNvGrpSpPr/>
            <p:nvPr/>
          </p:nvGrpSpPr>
          <p:grpSpPr>
            <a:xfrm>
              <a:off x="2863465" y="3703344"/>
              <a:ext cx="2398957" cy="437210"/>
              <a:chOff x="6120804" y="1358367"/>
              <a:chExt cx="2495617" cy="454826"/>
            </a:xfrm>
          </p:grpSpPr>
          <p:sp>
            <p:nvSpPr>
              <p:cNvPr id="224" name="Rectangle 223">
                <a:extLst>
                  <a:ext uri="{FF2B5EF4-FFF2-40B4-BE49-F238E27FC236}">
                    <a16:creationId xmlns:a16="http://schemas.microsoft.com/office/drawing/2014/main" id="{A73DA9AE-1E42-F949-B456-932F69F14653}"/>
                  </a:ext>
                </a:extLst>
              </p:cNvPr>
              <p:cNvSpPr/>
              <p:nvPr/>
            </p:nvSpPr>
            <p:spPr>
              <a:xfrm>
                <a:off x="6120804" y="1358367"/>
                <a:ext cx="2495617" cy="454826"/>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9AB47"/>
                  </a:solidFill>
                </a:endParaRPr>
              </a:p>
            </p:txBody>
          </p:sp>
          <p:sp>
            <p:nvSpPr>
              <p:cNvPr id="225" name="Subtitle 2">
                <a:extLst>
                  <a:ext uri="{FF2B5EF4-FFF2-40B4-BE49-F238E27FC236}">
                    <a16:creationId xmlns:a16="http://schemas.microsoft.com/office/drawing/2014/main" id="{9AB63659-1BEF-E84E-92DB-D973F8C37497}"/>
                  </a:ext>
                </a:extLst>
              </p:cNvPr>
              <p:cNvSpPr txBox="1">
                <a:spLocks/>
              </p:cNvSpPr>
              <p:nvPr/>
            </p:nvSpPr>
            <p:spPr>
              <a:xfrm>
                <a:off x="6120804" y="1424580"/>
                <a:ext cx="2495600" cy="35111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500" b="1" dirty="0">
                    <a:solidFill>
                      <a:srgbClr val="39AB47"/>
                    </a:solidFill>
                    <a:latin typeface="Comic Sans MS" panose="030F0902030302020204" pitchFamily="66" charset="0"/>
                    <a:cs typeface="Calibri"/>
                  </a:rPr>
                  <a:t>Exoskeletons</a:t>
                </a:r>
                <a:endParaRPr lang="en-US" sz="1200" b="1" dirty="0">
                  <a:solidFill>
                    <a:srgbClr val="39AB47"/>
                  </a:solidFill>
                  <a:latin typeface="Comic Sans MS" panose="030F0902030302020204" pitchFamily="66" charset="0"/>
                  <a:cs typeface="Calibri"/>
                </a:endParaRPr>
              </a:p>
            </p:txBody>
          </p:sp>
        </p:grpSp>
        <p:cxnSp>
          <p:nvCxnSpPr>
            <p:cNvPr id="226" name="Straight Connector 225">
              <a:extLst>
                <a:ext uri="{FF2B5EF4-FFF2-40B4-BE49-F238E27FC236}">
                  <a16:creationId xmlns:a16="http://schemas.microsoft.com/office/drawing/2014/main" id="{985AEFC8-2AB2-3F4B-AFDA-69871F8B5AC8}"/>
                </a:ext>
              </a:extLst>
            </p:cNvPr>
            <p:cNvCxnSpPr>
              <a:cxnSpLocks/>
              <a:stCxn id="224" idx="2"/>
            </p:cNvCxnSpPr>
            <p:nvPr/>
          </p:nvCxnSpPr>
          <p:spPr>
            <a:xfrm>
              <a:off x="4062944" y="4140554"/>
              <a:ext cx="0" cy="17041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nvGrpSpPr>
            <p:cNvPr id="277" name="Group 276">
              <a:extLst>
                <a:ext uri="{FF2B5EF4-FFF2-40B4-BE49-F238E27FC236}">
                  <a16:creationId xmlns:a16="http://schemas.microsoft.com/office/drawing/2014/main" id="{7C7994A0-4B0F-7D46-B9DA-683B79F28920}"/>
                </a:ext>
              </a:extLst>
            </p:cNvPr>
            <p:cNvGrpSpPr/>
            <p:nvPr/>
          </p:nvGrpSpPr>
          <p:grpSpPr>
            <a:xfrm>
              <a:off x="5464507" y="4517434"/>
              <a:ext cx="1240278" cy="1527625"/>
              <a:chOff x="7437477" y="4700174"/>
              <a:chExt cx="1290252" cy="1589177"/>
            </a:xfrm>
          </p:grpSpPr>
          <p:pic>
            <p:nvPicPr>
              <p:cNvPr id="103" name="Picture 102" descr="A close up of a bug&#10;&#10;Description automatically generated with medium confidence">
                <a:extLst>
                  <a:ext uri="{FF2B5EF4-FFF2-40B4-BE49-F238E27FC236}">
                    <a16:creationId xmlns:a16="http://schemas.microsoft.com/office/drawing/2014/main" id="{724522AE-9783-F743-9506-0EFED7A5D92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7585992" y="5026410"/>
                <a:ext cx="965386" cy="635171"/>
              </a:xfrm>
              <a:prstGeom prst="rect">
                <a:avLst/>
              </a:prstGeom>
            </p:spPr>
          </p:pic>
          <p:sp>
            <p:nvSpPr>
              <p:cNvPr id="239" name="Subtitle 2">
                <a:extLst>
                  <a:ext uri="{FF2B5EF4-FFF2-40B4-BE49-F238E27FC236}">
                    <a16:creationId xmlns:a16="http://schemas.microsoft.com/office/drawing/2014/main" id="{5689B2D1-08DA-6448-991E-5F2007F1B88E}"/>
                  </a:ext>
                </a:extLst>
              </p:cNvPr>
              <p:cNvSpPr txBox="1">
                <a:spLocks/>
              </p:cNvSpPr>
              <p:nvPr/>
            </p:nvSpPr>
            <p:spPr>
              <a:xfrm>
                <a:off x="7437477" y="4753240"/>
                <a:ext cx="1290249" cy="264604"/>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Myriapods</a:t>
                </a:r>
                <a:endParaRPr lang="en-US" sz="800" b="1" dirty="0">
                  <a:solidFill>
                    <a:srgbClr val="39AB47"/>
                  </a:solidFill>
                  <a:latin typeface="Comic Sans MS" panose="030F0902030302020204" pitchFamily="66" charset="0"/>
                  <a:cs typeface="Calibri"/>
                </a:endParaRPr>
              </a:p>
            </p:txBody>
          </p:sp>
          <p:sp>
            <p:nvSpPr>
              <p:cNvPr id="240" name="Rectangle 239">
                <a:extLst>
                  <a:ext uri="{FF2B5EF4-FFF2-40B4-BE49-F238E27FC236}">
                    <a16:creationId xmlns:a16="http://schemas.microsoft.com/office/drawing/2014/main" id="{AC981593-4ED2-9040-A2EA-416AA721A999}"/>
                  </a:ext>
                </a:extLst>
              </p:cNvPr>
              <p:cNvSpPr/>
              <p:nvPr/>
            </p:nvSpPr>
            <p:spPr>
              <a:xfrm rot="5400000">
                <a:off x="7290155" y="4851778"/>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39AB47"/>
                  </a:solidFill>
                  <a:latin typeface="Comic Sans MS" panose="030F0902030302020204" pitchFamily="66" charset="0"/>
                </a:endParaRPr>
              </a:p>
            </p:txBody>
          </p:sp>
          <p:sp>
            <p:nvSpPr>
              <p:cNvPr id="241" name="Subtitle 2">
                <a:extLst>
                  <a:ext uri="{FF2B5EF4-FFF2-40B4-BE49-F238E27FC236}">
                    <a16:creationId xmlns:a16="http://schemas.microsoft.com/office/drawing/2014/main" id="{5C6919BC-3F17-A044-BD2A-C129CA24A471}"/>
                  </a:ext>
                </a:extLst>
              </p:cNvPr>
              <p:cNvSpPr txBox="1">
                <a:spLocks/>
              </p:cNvSpPr>
              <p:nvPr/>
            </p:nvSpPr>
            <p:spPr>
              <a:xfrm>
                <a:off x="7467184" y="5599487"/>
                <a:ext cx="1252588"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Many legs and</a:t>
                </a:r>
                <a:br>
                  <a:rPr lang="en-US" sz="900" dirty="0">
                    <a:solidFill>
                      <a:srgbClr val="272626"/>
                    </a:solidFill>
                    <a:latin typeface="Comic Sans MS" panose="030F0902030302020204" pitchFamily="66" charset="0"/>
                    <a:cs typeface="Calibri"/>
                  </a:rPr>
                </a:br>
                <a:r>
                  <a:rPr lang="en-US" sz="900" dirty="0">
                    <a:solidFill>
                      <a:srgbClr val="272626"/>
                    </a:solidFill>
                    <a:latin typeface="Comic Sans MS" panose="030F0902030302020204" pitchFamily="66" charset="0"/>
                    <a:cs typeface="Calibri"/>
                  </a:rPr>
                  <a:t>body segments. (Centipede, Millipede)</a:t>
                </a:r>
              </a:p>
            </p:txBody>
          </p:sp>
        </p:grpSp>
        <p:cxnSp>
          <p:nvCxnSpPr>
            <p:cNvPr id="252" name="Straight Connector 251">
              <a:extLst>
                <a:ext uri="{FF2B5EF4-FFF2-40B4-BE49-F238E27FC236}">
                  <a16:creationId xmlns:a16="http://schemas.microsoft.com/office/drawing/2014/main" id="{23BFBC92-D9AB-6A49-B0B6-DFF4CA02A899}"/>
                </a:ext>
              </a:extLst>
            </p:cNvPr>
            <p:cNvCxnSpPr>
              <a:cxnSpLocks/>
            </p:cNvCxnSpPr>
            <p:nvPr/>
          </p:nvCxnSpPr>
          <p:spPr>
            <a:xfrm>
              <a:off x="3370309" y="4310968"/>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A035E8F-BF82-E24F-AF79-343B08435A2E}"/>
                </a:ext>
              </a:extLst>
            </p:cNvPr>
            <p:cNvCxnSpPr>
              <a:cxnSpLocks/>
            </p:cNvCxnSpPr>
            <p:nvPr/>
          </p:nvCxnSpPr>
          <p:spPr>
            <a:xfrm>
              <a:off x="4738266" y="4310968"/>
              <a:ext cx="0" cy="20646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nvGrpSpPr>
            <p:cNvPr id="276" name="Group 275">
              <a:extLst>
                <a:ext uri="{FF2B5EF4-FFF2-40B4-BE49-F238E27FC236}">
                  <a16:creationId xmlns:a16="http://schemas.microsoft.com/office/drawing/2014/main" id="{F1321DA4-E26E-774A-8CDC-5A94B7BBE70B}"/>
                </a:ext>
              </a:extLst>
            </p:cNvPr>
            <p:cNvGrpSpPr/>
            <p:nvPr/>
          </p:nvGrpSpPr>
          <p:grpSpPr>
            <a:xfrm>
              <a:off x="4112289" y="4517433"/>
              <a:ext cx="1236162" cy="1527625"/>
              <a:chOff x="6030774" y="4700173"/>
              <a:chExt cx="1285970" cy="1589177"/>
            </a:xfrm>
          </p:grpSpPr>
          <p:sp>
            <p:nvSpPr>
              <p:cNvPr id="234" name="Rectangle 233">
                <a:extLst>
                  <a:ext uri="{FF2B5EF4-FFF2-40B4-BE49-F238E27FC236}">
                    <a16:creationId xmlns:a16="http://schemas.microsoft.com/office/drawing/2014/main" id="{6723ED90-5FE9-814D-9CD4-89DB463E865E}"/>
                  </a:ext>
                </a:extLst>
              </p:cNvPr>
              <p:cNvSpPr/>
              <p:nvPr/>
            </p:nvSpPr>
            <p:spPr>
              <a:xfrm rot="5400000">
                <a:off x="5879170" y="4851777"/>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1" name="Picture 260" descr="A ladybug with a white background&#10;&#10;Description automatically generated with low confidence">
                <a:extLst>
                  <a:ext uri="{FF2B5EF4-FFF2-40B4-BE49-F238E27FC236}">
                    <a16:creationId xmlns:a16="http://schemas.microsoft.com/office/drawing/2014/main" id="{6E2B6865-647D-4E40-BB04-6BA173E7EE3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6966" t="9142" r="16667" b="15555"/>
              <a:stretch/>
            </p:blipFill>
            <p:spPr>
              <a:xfrm rot="4344794">
                <a:off x="6484047" y="4939193"/>
                <a:ext cx="447145" cy="532712"/>
              </a:xfrm>
              <a:prstGeom prst="rect">
                <a:avLst/>
              </a:prstGeom>
            </p:spPr>
          </p:pic>
          <p:sp>
            <p:nvSpPr>
              <p:cNvPr id="233" name="Subtitle 2">
                <a:extLst>
                  <a:ext uri="{FF2B5EF4-FFF2-40B4-BE49-F238E27FC236}">
                    <a16:creationId xmlns:a16="http://schemas.microsoft.com/office/drawing/2014/main" id="{DC59022C-DA51-B644-B81D-04174A33D134}"/>
                  </a:ext>
                </a:extLst>
              </p:cNvPr>
              <p:cNvSpPr txBox="1">
                <a:spLocks/>
              </p:cNvSpPr>
              <p:nvPr/>
            </p:nvSpPr>
            <p:spPr>
              <a:xfrm>
                <a:off x="6053372" y="4753240"/>
                <a:ext cx="1236799" cy="2806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Insects</a:t>
                </a:r>
                <a:endParaRPr lang="en-US" sz="800" b="1" dirty="0">
                  <a:solidFill>
                    <a:srgbClr val="39AB47"/>
                  </a:solidFill>
                  <a:latin typeface="Comic Sans MS" panose="030F0902030302020204" pitchFamily="66" charset="0"/>
                  <a:cs typeface="Calibri"/>
                </a:endParaRPr>
              </a:p>
            </p:txBody>
          </p:sp>
          <p:sp>
            <p:nvSpPr>
              <p:cNvPr id="236" name="Subtitle 2">
                <a:extLst>
                  <a:ext uri="{FF2B5EF4-FFF2-40B4-BE49-F238E27FC236}">
                    <a16:creationId xmlns:a16="http://schemas.microsoft.com/office/drawing/2014/main" id="{3D59FB83-BAF5-AD4A-9380-7D9FA09E2224}"/>
                  </a:ext>
                </a:extLst>
              </p:cNvPr>
              <p:cNvSpPr txBox="1">
                <a:spLocks/>
              </p:cNvSpPr>
              <p:nvPr/>
            </p:nvSpPr>
            <p:spPr>
              <a:xfrm>
                <a:off x="6060460" y="5482896"/>
                <a:ext cx="1236799"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Wings, six legs, three body parts, one pair of antennae. (Bee, Ladybird)</a:t>
                </a:r>
              </a:p>
            </p:txBody>
          </p:sp>
        </p:grpSp>
        <p:grpSp>
          <p:nvGrpSpPr>
            <p:cNvPr id="274" name="Group 273">
              <a:extLst>
                <a:ext uri="{FF2B5EF4-FFF2-40B4-BE49-F238E27FC236}">
                  <a16:creationId xmlns:a16="http://schemas.microsoft.com/office/drawing/2014/main" id="{CCD2D318-C574-9840-8F91-C9834E55A003}"/>
                </a:ext>
              </a:extLst>
            </p:cNvPr>
            <p:cNvGrpSpPr/>
            <p:nvPr/>
          </p:nvGrpSpPr>
          <p:grpSpPr>
            <a:xfrm>
              <a:off x="1395103" y="4517433"/>
              <a:ext cx="1236162" cy="1527625"/>
              <a:chOff x="3204106" y="4700173"/>
              <a:chExt cx="1285970" cy="1589177"/>
            </a:xfrm>
          </p:grpSpPr>
          <p:sp>
            <p:nvSpPr>
              <p:cNvPr id="219" name="Rectangle 218">
                <a:extLst>
                  <a:ext uri="{FF2B5EF4-FFF2-40B4-BE49-F238E27FC236}">
                    <a16:creationId xmlns:a16="http://schemas.microsoft.com/office/drawing/2014/main" id="{6FB3586F-E244-704F-947D-6956A7469546}"/>
                  </a:ext>
                </a:extLst>
              </p:cNvPr>
              <p:cNvSpPr/>
              <p:nvPr/>
            </p:nvSpPr>
            <p:spPr>
              <a:xfrm rot="5400000">
                <a:off x="3052502" y="4851777"/>
                <a:ext cx="1589177" cy="1285970"/>
              </a:xfrm>
              <a:prstGeom prst="rect">
                <a:avLst/>
              </a:prstGeom>
              <a:solidFill>
                <a:schemeClr val="bg1"/>
              </a:solid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Subtitle 2">
                <a:extLst>
                  <a:ext uri="{FF2B5EF4-FFF2-40B4-BE49-F238E27FC236}">
                    <a16:creationId xmlns:a16="http://schemas.microsoft.com/office/drawing/2014/main" id="{FBE5BD34-ABF8-3640-9486-77880F3B8628}"/>
                  </a:ext>
                </a:extLst>
              </p:cNvPr>
              <p:cNvSpPr txBox="1">
                <a:spLocks/>
              </p:cNvSpPr>
              <p:nvPr/>
            </p:nvSpPr>
            <p:spPr>
              <a:xfrm>
                <a:off x="3220477" y="4753240"/>
                <a:ext cx="1243028" cy="26460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Arachnids</a:t>
                </a:r>
                <a:endParaRPr lang="en-US" sz="800" b="1" dirty="0">
                  <a:solidFill>
                    <a:srgbClr val="39AB47"/>
                  </a:solidFill>
                  <a:latin typeface="Comic Sans MS" panose="030F0902030302020204" pitchFamily="66" charset="0"/>
                  <a:cs typeface="Calibri"/>
                </a:endParaRPr>
              </a:p>
            </p:txBody>
          </p:sp>
          <p:sp>
            <p:nvSpPr>
              <p:cNvPr id="221" name="Subtitle 2">
                <a:extLst>
                  <a:ext uri="{FF2B5EF4-FFF2-40B4-BE49-F238E27FC236}">
                    <a16:creationId xmlns:a16="http://schemas.microsoft.com/office/drawing/2014/main" id="{F1BAA05F-48CA-3A4B-B949-77BDCD2C8976}"/>
                  </a:ext>
                </a:extLst>
              </p:cNvPr>
              <p:cNvSpPr txBox="1">
                <a:spLocks/>
              </p:cNvSpPr>
              <p:nvPr/>
            </p:nvSpPr>
            <p:spPr>
              <a:xfrm>
                <a:off x="3220477" y="5599487"/>
                <a:ext cx="1243027"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Eight legs, two body parts, no antennae. (Spider, Scorpion)</a:t>
                </a:r>
              </a:p>
            </p:txBody>
          </p:sp>
          <p:pic>
            <p:nvPicPr>
              <p:cNvPr id="262" name="Picture 261" descr="A close up of a black spider&#10;&#10;Description automatically generated with medium confidence">
                <a:extLst>
                  <a:ext uri="{FF2B5EF4-FFF2-40B4-BE49-F238E27FC236}">
                    <a16:creationId xmlns:a16="http://schemas.microsoft.com/office/drawing/2014/main" id="{84F7636A-9065-4243-B26C-553461BD0CD3}"/>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4321" t="3174" r="3721" b="12169"/>
              <a:stretch/>
            </p:blipFill>
            <p:spPr>
              <a:xfrm>
                <a:off x="3405879" y="4980842"/>
                <a:ext cx="835950" cy="655647"/>
              </a:xfrm>
              <a:prstGeom prst="rect">
                <a:avLst/>
              </a:prstGeom>
            </p:spPr>
          </p:pic>
        </p:grpSp>
        <p:grpSp>
          <p:nvGrpSpPr>
            <p:cNvPr id="275" name="Group 274">
              <a:extLst>
                <a:ext uri="{FF2B5EF4-FFF2-40B4-BE49-F238E27FC236}">
                  <a16:creationId xmlns:a16="http://schemas.microsoft.com/office/drawing/2014/main" id="{52F1751F-4259-5E45-94FF-8F2C8831BEBA}"/>
                </a:ext>
              </a:extLst>
            </p:cNvPr>
            <p:cNvGrpSpPr/>
            <p:nvPr/>
          </p:nvGrpSpPr>
          <p:grpSpPr>
            <a:xfrm>
              <a:off x="2744598" y="4517433"/>
              <a:ext cx="1243003" cy="1527625"/>
              <a:chOff x="4607975" y="4700173"/>
              <a:chExt cx="1293087" cy="1589177"/>
            </a:xfrm>
          </p:grpSpPr>
          <p:sp>
            <p:nvSpPr>
              <p:cNvPr id="229" name="Rectangle 228">
                <a:extLst>
                  <a:ext uri="{FF2B5EF4-FFF2-40B4-BE49-F238E27FC236}">
                    <a16:creationId xmlns:a16="http://schemas.microsoft.com/office/drawing/2014/main" id="{9597A0CC-74FE-4E48-BDE8-D2B6B8043A8E}"/>
                  </a:ext>
                </a:extLst>
              </p:cNvPr>
              <p:cNvSpPr/>
              <p:nvPr/>
            </p:nvSpPr>
            <p:spPr>
              <a:xfrm rot="5400000">
                <a:off x="4463488" y="4851777"/>
                <a:ext cx="1589177" cy="1285970"/>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Subtitle 2">
                <a:extLst>
                  <a:ext uri="{FF2B5EF4-FFF2-40B4-BE49-F238E27FC236}">
                    <a16:creationId xmlns:a16="http://schemas.microsoft.com/office/drawing/2014/main" id="{8C5A976D-1788-F74E-8D60-3F423CF548CB}"/>
                  </a:ext>
                </a:extLst>
              </p:cNvPr>
              <p:cNvSpPr txBox="1">
                <a:spLocks/>
              </p:cNvSpPr>
              <p:nvPr/>
            </p:nvSpPr>
            <p:spPr>
              <a:xfrm>
                <a:off x="4607975" y="5484278"/>
                <a:ext cx="1289638"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Mostly sea creatures. Many legs and two sets of antennae. (Crab, Lobster)</a:t>
                </a:r>
              </a:p>
            </p:txBody>
          </p:sp>
          <p:pic>
            <p:nvPicPr>
              <p:cNvPr id="264" name="Picture 263" descr="A close-up of a crab&#10;&#10;Description automatically generated">
                <a:extLst>
                  <a:ext uri="{FF2B5EF4-FFF2-40B4-BE49-F238E27FC236}">
                    <a16:creationId xmlns:a16="http://schemas.microsoft.com/office/drawing/2014/main" id="{DF803435-4803-374C-B83D-34CFBB1B245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655899" y="4949483"/>
                <a:ext cx="1193297" cy="579391"/>
              </a:xfrm>
              <a:prstGeom prst="rect">
                <a:avLst/>
              </a:prstGeom>
            </p:spPr>
          </p:pic>
          <p:sp>
            <p:nvSpPr>
              <p:cNvPr id="228" name="Subtitle 2">
                <a:extLst>
                  <a:ext uri="{FF2B5EF4-FFF2-40B4-BE49-F238E27FC236}">
                    <a16:creationId xmlns:a16="http://schemas.microsoft.com/office/drawing/2014/main" id="{3C5A9EAA-CBA9-7A48-9D3C-E8FCE3EC7701}"/>
                  </a:ext>
                </a:extLst>
              </p:cNvPr>
              <p:cNvSpPr txBox="1">
                <a:spLocks/>
              </p:cNvSpPr>
              <p:nvPr/>
            </p:nvSpPr>
            <p:spPr>
              <a:xfrm>
                <a:off x="4615088" y="4753240"/>
                <a:ext cx="1282525" cy="2806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39AB47"/>
                    </a:solidFill>
                    <a:latin typeface="Comic Sans MS" panose="030F0902030302020204" pitchFamily="66" charset="0"/>
                    <a:cs typeface="Calibri"/>
                  </a:rPr>
                  <a:t>Crustaceans</a:t>
                </a:r>
                <a:endParaRPr lang="en-US" sz="800" b="1" dirty="0">
                  <a:solidFill>
                    <a:srgbClr val="39AB47"/>
                  </a:solidFill>
                  <a:latin typeface="Comic Sans MS" panose="030F0902030302020204" pitchFamily="66" charset="0"/>
                  <a:cs typeface="Calibri"/>
                </a:endParaRPr>
              </a:p>
            </p:txBody>
          </p:sp>
        </p:grpSp>
        <p:sp>
          <p:nvSpPr>
            <p:cNvPr id="299" name="Subtitle 2">
              <a:extLst>
                <a:ext uri="{FF2B5EF4-FFF2-40B4-BE49-F238E27FC236}">
                  <a16:creationId xmlns:a16="http://schemas.microsoft.com/office/drawing/2014/main" id="{F59B7EC1-F312-D44C-8826-316FA597905D}"/>
                </a:ext>
              </a:extLst>
            </p:cNvPr>
            <p:cNvSpPr txBox="1">
              <a:spLocks/>
            </p:cNvSpPr>
            <p:nvPr/>
          </p:nvSpPr>
          <p:spPr>
            <a:xfrm>
              <a:off x="9573000" y="3912533"/>
              <a:ext cx="1238687" cy="34225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1200" b="1" dirty="0">
                  <a:solidFill>
                    <a:srgbClr val="39AB47"/>
                  </a:solidFill>
                  <a:latin typeface="Comic Sans MS" panose="030F0902030302020204" pitchFamily="66" charset="0"/>
                  <a:cs typeface="Calibri"/>
                </a:rPr>
                <a:t>Cephalopoda</a:t>
              </a:r>
              <a:endParaRPr lang="en-US" sz="900" dirty="0">
                <a:solidFill>
                  <a:srgbClr val="272626"/>
                </a:solidFill>
                <a:latin typeface="Comic Sans MS" panose="030F0902030302020204" pitchFamily="66" charset="0"/>
                <a:cs typeface="Calibri"/>
              </a:endParaRPr>
            </a:p>
          </p:txBody>
        </p:sp>
        <p:pic>
          <p:nvPicPr>
            <p:cNvPr id="305" name="Picture 304" descr="A group of walnuts&#10;&#10;Description automatically generated with low confidence">
              <a:extLst>
                <a:ext uri="{FF2B5EF4-FFF2-40B4-BE49-F238E27FC236}">
                  <a16:creationId xmlns:a16="http://schemas.microsoft.com/office/drawing/2014/main" id="{1BE6C867-C1C9-DE48-B344-63DB1C4A8EAF}"/>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l="12020" t="9544" r="2086" b="9019"/>
            <a:stretch/>
          </p:blipFill>
          <p:spPr>
            <a:xfrm>
              <a:off x="9969057" y="2698995"/>
              <a:ext cx="623436" cy="591095"/>
            </a:xfrm>
            <a:prstGeom prst="rect">
              <a:avLst/>
            </a:prstGeom>
          </p:spPr>
        </p:pic>
        <p:sp>
          <p:nvSpPr>
            <p:cNvPr id="298" name="Subtitle 2">
              <a:extLst>
                <a:ext uri="{FF2B5EF4-FFF2-40B4-BE49-F238E27FC236}">
                  <a16:creationId xmlns:a16="http://schemas.microsoft.com/office/drawing/2014/main" id="{2913BF0D-68FE-F244-876B-0B972CE67253}"/>
                </a:ext>
              </a:extLst>
            </p:cNvPr>
            <p:cNvSpPr txBox="1">
              <a:spLocks/>
            </p:cNvSpPr>
            <p:nvPr/>
          </p:nvSpPr>
          <p:spPr>
            <a:xfrm>
              <a:off x="9592139" y="2418647"/>
              <a:ext cx="1212775" cy="57589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1200" b="1" dirty="0">
                  <a:solidFill>
                    <a:srgbClr val="39AB47"/>
                  </a:solidFill>
                  <a:latin typeface="Comic Sans MS" panose="030F0902030302020204" pitchFamily="66" charset="0"/>
                  <a:cs typeface="Calibri"/>
                </a:rPr>
                <a:t>Bivalvia</a:t>
              </a:r>
              <a:endParaRPr lang="en-US" sz="900" dirty="0">
                <a:solidFill>
                  <a:srgbClr val="272626"/>
                </a:solidFill>
                <a:latin typeface="Comic Sans MS" panose="030F0902030302020204" pitchFamily="66" charset="0"/>
                <a:cs typeface="Calibri"/>
              </a:endParaRPr>
            </a:p>
          </p:txBody>
        </p:sp>
        <p:sp>
          <p:nvSpPr>
            <p:cNvPr id="306" name="Subtitle 2">
              <a:extLst>
                <a:ext uri="{FF2B5EF4-FFF2-40B4-BE49-F238E27FC236}">
                  <a16:creationId xmlns:a16="http://schemas.microsoft.com/office/drawing/2014/main" id="{4139F6AF-E745-4E4A-BA1D-1BC22D5ED26E}"/>
                </a:ext>
              </a:extLst>
            </p:cNvPr>
            <p:cNvSpPr txBox="1">
              <a:spLocks/>
            </p:cNvSpPr>
            <p:nvPr/>
          </p:nvSpPr>
          <p:spPr>
            <a:xfrm>
              <a:off x="9587726" y="4797416"/>
              <a:ext cx="1217187" cy="57589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head-footed </a:t>
              </a:r>
              <a:r>
                <a:rPr lang="en-US" sz="900" dirty="0" err="1">
                  <a:solidFill>
                    <a:srgbClr val="272626"/>
                  </a:solidFill>
                  <a:latin typeface="Comic Sans MS" panose="030F0902030302020204" pitchFamily="66" charset="0"/>
                  <a:cs typeface="Calibri"/>
                </a:rPr>
                <a:t>molluscs</a:t>
              </a:r>
              <a:endParaRPr lang="en-US" sz="900" dirty="0">
                <a:solidFill>
                  <a:srgbClr val="272626"/>
                </a:solidFill>
                <a:latin typeface="Comic Sans MS" panose="030F0902030302020204" pitchFamily="66" charset="0"/>
                <a:cs typeface="Calibri"/>
              </a:endParaRPr>
            </a:p>
          </p:txBody>
        </p:sp>
        <p:pic>
          <p:nvPicPr>
            <p:cNvPr id="308" name="Picture 307" descr="A close-up of a sea creature&#10;&#10;Description automatically generated with low confidence">
              <a:extLst>
                <a:ext uri="{FF2B5EF4-FFF2-40B4-BE49-F238E27FC236}">
                  <a16:creationId xmlns:a16="http://schemas.microsoft.com/office/drawing/2014/main" id="{7E1CE29E-E387-6448-8FA6-8244615D52F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21146550">
              <a:off x="9781736" y="4173617"/>
              <a:ext cx="705555" cy="625738"/>
            </a:xfrm>
            <a:prstGeom prst="rect">
              <a:avLst/>
            </a:prstGeom>
          </p:spPr>
        </p:pic>
        <p:grpSp>
          <p:nvGrpSpPr>
            <p:cNvPr id="8" name="Group 7">
              <a:extLst>
                <a:ext uri="{FF2B5EF4-FFF2-40B4-BE49-F238E27FC236}">
                  <a16:creationId xmlns:a16="http://schemas.microsoft.com/office/drawing/2014/main" id="{58B47508-38E0-354C-8F64-B191C06337EC}"/>
                </a:ext>
              </a:extLst>
            </p:cNvPr>
            <p:cNvGrpSpPr/>
            <p:nvPr/>
          </p:nvGrpSpPr>
          <p:grpSpPr>
            <a:xfrm>
              <a:off x="9575853" y="716146"/>
              <a:ext cx="1236162" cy="1570946"/>
              <a:chOff x="9575853" y="790893"/>
              <a:chExt cx="1236162" cy="1570946"/>
            </a:xfrm>
          </p:grpSpPr>
          <p:sp>
            <p:nvSpPr>
              <p:cNvPr id="297" name="Subtitle 2">
                <a:extLst>
                  <a:ext uri="{FF2B5EF4-FFF2-40B4-BE49-F238E27FC236}">
                    <a16:creationId xmlns:a16="http://schemas.microsoft.com/office/drawing/2014/main" id="{A9917137-732C-7542-A99B-AE302501D2EA}"/>
                  </a:ext>
                </a:extLst>
              </p:cNvPr>
              <p:cNvSpPr txBox="1">
                <a:spLocks/>
              </p:cNvSpPr>
              <p:nvPr/>
            </p:nvSpPr>
            <p:spPr>
              <a:xfrm>
                <a:off x="9593544" y="1169710"/>
                <a:ext cx="1218143" cy="974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1200" b="1" dirty="0">
                    <a:solidFill>
                      <a:srgbClr val="39AB47"/>
                    </a:solidFill>
                    <a:latin typeface="Comic Sans MS" panose="030F0902030302020204" pitchFamily="66" charset="0"/>
                    <a:cs typeface="Calibri"/>
                  </a:rPr>
                  <a:t>Gastropods</a:t>
                </a:r>
                <a:endParaRPr lang="en-US" sz="900" dirty="0">
                  <a:solidFill>
                    <a:srgbClr val="272626"/>
                  </a:solidFill>
                  <a:latin typeface="Comic Sans MS" panose="030F0902030302020204" pitchFamily="66" charset="0"/>
                  <a:cs typeface="Calibri"/>
                </a:endParaRPr>
              </a:p>
            </p:txBody>
          </p:sp>
          <p:sp>
            <p:nvSpPr>
              <p:cNvPr id="300" name="Subtitle 2">
                <a:extLst>
                  <a:ext uri="{FF2B5EF4-FFF2-40B4-BE49-F238E27FC236}">
                    <a16:creationId xmlns:a16="http://schemas.microsoft.com/office/drawing/2014/main" id="{95CAE523-D13C-7E4D-AEB6-E8632342E8FF}"/>
                  </a:ext>
                </a:extLst>
              </p:cNvPr>
              <p:cNvSpPr txBox="1">
                <a:spLocks/>
              </p:cNvSpPr>
              <p:nvPr/>
            </p:nvSpPr>
            <p:spPr>
              <a:xfrm>
                <a:off x="9593544" y="875078"/>
                <a:ext cx="1218143" cy="3422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err="1">
                    <a:solidFill>
                      <a:srgbClr val="272626"/>
                    </a:solidFill>
                    <a:latin typeface="Comic Sans MS" panose="030F0902030302020204" pitchFamily="66" charset="0"/>
                    <a:cs typeface="Calibri"/>
                  </a:rPr>
                  <a:t>Molluscs</a:t>
                </a:r>
                <a:r>
                  <a:rPr lang="en-US" sz="900" dirty="0">
                    <a:solidFill>
                      <a:srgbClr val="272626"/>
                    </a:solidFill>
                    <a:latin typeface="Comic Sans MS" panose="030F0902030302020204" pitchFamily="66" charset="0"/>
                    <a:cs typeface="Calibri"/>
                  </a:rPr>
                  <a:t> can be sub-divided</a:t>
                </a:r>
              </a:p>
            </p:txBody>
          </p:sp>
          <p:pic>
            <p:nvPicPr>
              <p:cNvPr id="301" name="Picture 300" descr="A picture containing invertebrate, mollusk, snail&#10;&#10;Description automatically generated">
                <a:extLst>
                  <a:ext uri="{FF2B5EF4-FFF2-40B4-BE49-F238E27FC236}">
                    <a16:creationId xmlns:a16="http://schemas.microsoft.com/office/drawing/2014/main" id="{95F852C7-FFA6-5C4B-B883-2247478E755C}"/>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803589" y="1434095"/>
                <a:ext cx="732166" cy="418198"/>
              </a:xfrm>
              <a:prstGeom prst="rect">
                <a:avLst/>
              </a:prstGeom>
            </p:spPr>
          </p:pic>
          <p:sp>
            <p:nvSpPr>
              <p:cNvPr id="303" name="Subtitle 2">
                <a:extLst>
                  <a:ext uri="{FF2B5EF4-FFF2-40B4-BE49-F238E27FC236}">
                    <a16:creationId xmlns:a16="http://schemas.microsoft.com/office/drawing/2014/main" id="{4E9A5208-E7C2-4748-B87E-4812C969D3B5}"/>
                  </a:ext>
                </a:extLst>
              </p:cNvPr>
              <p:cNvSpPr txBox="1">
                <a:spLocks/>
              </p:cNvSpPr>
              <p:nvPr/>
            </p:nvSpPr>
            <p:spPr>
              <a:xfrm>
                <a:off x="9592139" y="1861898"/>
                <a:ext cx="1186929" cy="4999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Stomach-footed </a:t>
                </a:r>
                <a:r>
                  <a:rPr lang="en-US" sz="900" dirty="0" err="1">
                    <a:solidFill>
                      <a:srgbClr val="272626"/>
                    </a:solidFill>
                    <a:latin typeface="Comic Sans MS" panose="030F0902030302020204" pitchFamily="66" charset="0"/>
                    <a:cs typeface="Calibri"/>
                  </a:rPr>
                  <a:t>molluscs</a:t>
                </a:r>
                <a:endParaRPr lang="en-US" sz="900" dirty="0">
                  <a:solidFill>
                    <a:srgbClr val="272626"/>
                  </a:solidFill>
                  <a:latin typeface="Comic Sans MS" panose="030F0902030302020204" pitchFamily="66" charset="0"/>
                  <a:cs typeface="Calibri"/>
                </a:endParaRPr>
              </a:p>
            </p:txBody>
          </p:sp>
          <p:sp>
            <p:nvSpPr>
              <p:cNvPr id="92" name="Rectangle 91">
                <a:extLst>
                  <a:ext uri="{FF2B5EF4-FFF2-40B4-BE49-F238E27FC236}">
                    <a16:creationId xmlns:a16="http://schemas.microsoft.com/office/drawing/2014/main" id="{BE145ED9-DC22-5140-891B-FA65AF3558B7}"/>
                  </a:ext>
                </a:extLst>
              </p:cNvPr>
              <p:cNvSpPr/>
              <p:nvPr/>
            </p:nvSpPr>
            <p:spPr>
              <a:xfrm rot="5400000">
                <a:off x="9442214" y="924532"/>
                <a:ext cx="1503439" cy="1236162"/>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7" name="Straight Connector 96">
              <a:extLst>
                <a:ext uri="{FF2B5EF4-FFF2-40B4-BE49-F238E27FC236}">
                  <a16:creationId xmlns:a16="http://schemas.microsoft.com/office/drawing/2014/main" id="{1B3E896F-CF1F-B740-9C35-2DA076AABC17}"/>
                </a:ext>
              </a:extLst>
            </p:cNvPr>
            <p:cNvCxnSpPr>
              <a:cxnSpLocks/>
            </p:cNvCxnSpPr>
            <p:nvPr/>
          </p:nvCxnSpPr>
          <p:spPr>
            <a:xfrm flipH="1">
              <a:off x="9421879" y="2800407"/>
              <a:ext cx="153975" cy="0"/>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sp>
          <p:nvSpPr>
            <p:cNvPr id="107" name="Rectangle 106">
              <a:extLst>
                <a:ext uri="{FF2B5EF4-FFF2-40B4-BE49-F238E27FC236}">
                  <a16:creationId xmlns:a16="http://schemas.microsoft.com/office/drawing/2014/main" id="{F383578C-6FDA-A14A-A5A0-7DBC16273328}"/>
                </a:ext>
              </a:extLst>
            </p:cNvPr>
            <p:cNvSpPr/>
            <p:nvPr/>
          </p:nvSpPr>
          <p:spPr>
            <a:xfrm rot="5400000">
              <a:off x="9535937" y="2427266"/>
              <a:ext cx="1315994" cy="1236162"/>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Subtitle 2">
              <a:extLst>
                <a:ext uri="{FF2B5EF4-FFF2-40B4-BE49-F238E27FC236}">
                  <a16:creationId xmlns:a16="http://schemas.microsoft.com/office/drawing/2014/main" id="{EC7B07F1-A303-8D40-9505-D4DCCF24996C}"/>
                </a:ext>
              </a:extLst>
            </p:cNvPr>
            <p:cNvSpPr txBox="1">
              <a:spLocks/>
            </p:cNvSpPr>
            <p:nvPr/>
          </p:nvSpPr>
          <p:spPr>
            <a:xfrm>
              <a:off x="9592139" y="3264050"/>
              <a:ext cx="1212775" cy="57589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Clr>
                  <a:srgbClr val="996017"/>
                </a:buClr>
                <a:buNone/>
              </a:pPr>
              <a:r>
                <a:rPr lang="en-US" sz="900" dirty="0">
                  <a:solidFill>
                    <a:srgbClr val="272626"/>
                  </a:solidFill>
                  <a:latin typeface="Comic Sans MS" panose="030F0902030302020204" pitchFamily="66" charset="0"/>
                  <a:cs typeface="Calibri"/>
                </a:rPr>
                <a:t>Two-shelled </a:t>
              </a:r>
              <a:r>
                <a:rPr lang="en-US" sz="900" dirty="0" err="1">
                  <a:solidFill>
                    <a:srgbClr val="272626"/>
                  </a:solidFill>
                  <a:latin typeface="Comic Sans MS" panose="030F0902030302020204" pitchFamily="66" charset="0"/>
                  <a:cs typeface="Calibri"/>
                </a:rPr>
                <a:t>molluscs</a:t>
              </a:r>
              <a:endParaRPr lang="en-US" sz="900" dirty="0">
                <a:solidFill>
                  <a:srgbClr val="272626"/>
                </a:solidFill>
                <a:latin typeface="Comic Sans MS" panose="030F0902030302020204" pitchFamily="66" charset="0"/>
                <a:cs typeface="Calibri"/>
              </a:endParaRPr>
            </a:p>
          </p:txBody>
        </p:sp>
        <p:sp>
          <p:nvSpPr>
            <p:cNvPr id="110" name="Rectangle 109">
              <a:extLst>
                <a:ext uri="{FF2B5EF4-FFF2-40B4-BE49-F238E27FC236}">
                  <a16:creationId xmlns:a16="http://schemas.microsoft.com/office/drawing/2014/main" id="{85DF14FE-5DE5-544D-A704-18FF68327EC3}"/>
                </a:ext>
              </a:extLst>
            </p:cNvPr>
            <p:cNvSpPr/>
            <p:nvPr/>
          </p:nvSpPr>
          <p:spPr>
            <a:xfrm rot="5400000">
              <a:off x="9535937" y="3910827"/>
              <a:ext cx="1315994" cy="1236162"/>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1" name="Straight Connector 110">
              <a:extLst>
                <a:ext uri="{FF2B5EF4-FFF2-40B4-BE49-F238E27FC236}">
                  <a16:creationId xmlns:a16="http://schemas.microsoft.com/office/drawing/2014/main" id="{D7C20315-481C-0E4F-8277-77C32DC384D5}"/>
                </a:ext>
              </a:extLst>
            </p:cNvPr>
            <p:cNvCxnSpPr>
              <a:cxnSpLocks/>
              <a:stCxn id="107" idx="1"/>
              <a:endCxn id="92" idx="3"/>
            </p:cNvCxnSpPr>
            <p:nvPr/>
          </p:nvCxnSpPr>
          <p:spPr>
            <a:xfrm flipV="1">
              <a:off x="10193934" y="2219586"/>
              <a:ext cx="0" cy="167764"/>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7A78871E-00B0-2B4C-ADD5-2D9532872E64}"/>
                </a:ext>
              </a:extLst>
            </p:cNvPr>
            <p:cNvCxnSpPr>
              <a:cxnSpLocks/>
              <a:stCxn id="110" idx="1"/>
            </p:cNvCxnSpPr>
            <p:nvPr/>
          </p:nvCxnSpPr>
          <p:spPr>
            <a:xfrm flipV="1">
              <a:off x="10193934" y="3688159"/>
              <a:ext cx="0" cy="182752"/>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0944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D416035C-1FA2-B845-B57C-9D36C08B4779}"/>
              </a:ext>
            </a:extLst>
          </p:cNvPr>
          <p:cNvSpPr txBox="1">
            <a:spLocks/>
          </p:cNvSpPr>
          <p:nvPr/>
        </p:nvSpPr>
        <p:spPr>
          <a:xfrm>
            <a:off x="0" y="670451"/>
            <a:ext cx="12192000" cy="62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Your questions</a:t>
            </a:r>
          </a:p>
        </p:txBody>
      </p:sp>
    </p:spTree>
    <p:extLst>
      <p:ext uri="{BB962C8B-B14F-4D97-AF65-F5344CB8AC3E}">
        <p14:creationId xmlns:p14="http://schemas.microsoft.com/office/powerpoint/2010/main" val="1459482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9929CBF-0F8D-CD44-891A-1B4DBFFB3002}"/>
              </a:ext>
            </a:extLst>
          </p:cNvPr>
          <p:cNvSpPr txBox="1">
            <a:spLocks/>
          </p:cNvSpPr>
          <p:nvPr/>
        </p:nvSpPr>
        <p:spPr>
          <a:xfrm>
            <a:off x="0" y="6201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
        <p:nvSpPr>
          <p:cNvPr id="4" name="TextBox 3">
            <a:extLst>
              <a:ext uri="{FF2B5EF4-FFF2-40B4-BE49-F238E27FC236}">
                <a16:creationId xmlns:a16="http://schemas.microsoft.com/office/drawing/2014/main" id="{D96BB256-AD14-E043-ACE2-D933CF712975}"/>
              </a:ext>
            </a:extLst>
          </p:cNvPr>
          <p:cNvSpPr txBox="1"/>
          <p:nvPr/>
        </p:nvSpPr>
        <p:spPr>
          <a:xfrm>
            <a:off x="1275212" y="1309387"/>
            <a:ext cx="8661268" cy="5325879"/>
          </a:xfrm>
          <a:prstGeom prst="rect">
            <a:avLst/>
          </a:prstGeom>
          <a:noFill/>
        </p:spPr>
        <p:txBody>
          <a:bodyPr wrap="square" lIns="0" tIns="0" rIns="0" bIns="0" rtlCol="0">
            <a:noAutofit/>
          </a:bodyPr>
          <a:lstStyle/>
          <a:p>
            <a:pPr lvl="0">
              <a:lnSpc>
                <a:spcPct val="115000"/>
              </a:lnSpc>
              <a:spcBef>
                <a:spcPts val="1500"/>
              </a:spcBef>
            </a:pPr>
            <a: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Click on this video to find out more about hydrostatic skeletons and exoskeletons.</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https://youtu.be/5ofLFa1VSn8</a:t>
            </a:r>
            <a:endPar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endParaRPr>
          </a:p>
          <a:p>
            <a:pPr lvl="0">
              <a:lnSpc>
                <a:spcPct val="115000"/>
              </a:lnSpc>
              <a:spcBef>
                <a:spcPts val="1500"/>
              </a:spcBef>
            </a:pPr>
            <a: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Find out more about snails</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902030302020204" pitchFamily="66" charset="0"/>
                <a:hlinkClick r:id="rId4">
                  <a:extLst>
                    <a:ext uri="{A12FA001-AC4F-418D-AE19-62706E023703}">
                      <ahyp:hlinkClr xmlns:ahyp="http://schemas.microsoft.com/office/drawing/2018/hyperlinkcolor" val="tx"/>
                    </a:ext>
                  </a:extLst>
                </a:hlinkClick>
              </a:rPr>
              <a:t>Snail Facts For Kids | What Are Snails? | DK Find Out</a:t>
            </a:r>
            <a:br>
              <a:rPr lang="en-GB" sz="1500" dirty="0">
                <a:solidFill>
                  <a:srgbClr val="39AB47"/>
                </a:solidFill>
                <a:latin typeface="Comic Sans MS" panose="030F0902030302020204" pitchFamily="66" charset="0"/>
                <a:cs typeface="Times New Roman" panose="02020603050405020304" pitchFamily="18" charset="0"/>
              </a:rPr>
            </a:br>
            <a:r>
              <a:rPr lang="en-US" sz="1500" dirty="0">
                <a:solidFill>
                  <a:srgbClr val="39AB47"/>
                </a:solidFill>
                <a:latin typeface="Comic Sans MS" panose="030F0902030302020204" pitchFamily="66" charset="0"/>
                <a:hlinkClick r:id="rId5">
                  <a:extLst>
                    <a:ext uri="{A12FA001-AC4F-418D-AE19-62706E023703}">
                      <ahyp:hlinkClr xmlns:ahyp="http://schemas.microsoft.com/office/drawing/2018/hyperlinkcolor" val="tx"/>
                    </a:ext>
                  </a:extLst>
                </a:hlinkClick>
              </a:rPr>
              <a:t>Garden Snail | How Do Snails Reproduce &amp; Other Snail Facts - The RSPB</a:t>
            </a:r>
            <a:endParaRPr lang="en-US" sz="1500" dirty="0">
              <a:solidFill>
                <a:srgbClr val="39AB47"/>
              </a:solidFill>
              <a:latin typeface="Comic Sans MS" panose="030F0902030302020204" pitchFamily="66" charset="0"/>
            </a:endParaRPr>
          </a:p>
          <a:p>
            <a:pPr lvl="0">
              <a:lnSpc>
                <a:spcPct val="115000"/>
              </a:lnSpc>
              <a:spcBef>
                <a:spcPts val="1500"/>
              </a:spcBef>
            </a:pPr>
            <a: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Find out more about slugs</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902030302020204" pitchFamily="66" charset="0"/>
                <a:hlinkClick r:id="rId6">
                  <a:extLst>
                    <a:ext uri="{A12FA001-AC4F-418D-AE19-62706E023703}">
                      <ahyp:hlinkClr xmlns:ahyp="http://schemas.microsoft.com/office/drawing/2018/hyperlinkcolor" val="tx"/>
                    </a:ext>
                  </a:extLst>
                </a:hlinkClick>
              </a:rPr>
              <a:t>Slug Facts | All About Slugs - The RSPB</a:t>
            </a:r>
            <a:br>
              <a:rPr lang="en-US" sz="1500" dirty="0">
                <a:solidFill>
                  <a:srgbClr val="39AB47"/>
                </a:solidFill>
                <a:latin typeface="Comic Sans MS" panose="030F0902030302020204" pitchFamily="66" charset="0"/>
              </a:rPr>
            </a:br>
            <a:r>
              <a:rPr lang="en-US" sz="1500" dirty="0">
                <a:solidFill>
                  <a:srgbClr val="39AB47"/>
                </a:solidFill>
                <a:latin typeface="Comic Sans MS" panose="030F0902030302020204" pitchFamily="66" charset="0"/>
                <a:hlinkClick r:id="rId7">
                  <a:extLst>
                    <a:ext uri="{A12FA001-AC4F-418D-AE19-62706E023703}">
                      <ahyp:hlinkClr xmlns:ahyp="http://schemas.microsoft.com/office/drawing/2018/hyperlinkcolor" val="tx"/>
                    </a:ext>
                  </a:extLst>
                </a:hlinkClick>
              </a:rPr>
              <a:t>Slug Parts | College of Agricultural Sciences | Oregon State University</a:t>
            </a:r>
            <a:endParaRPr lang="en-GB" sz="1500" dirty="0">
              <a:solidFill>
                <a:srgbClr val="39AB47"/>
              </a:solidFill>
              <a:latin typeface="Comic Sans MS" panose="030F0902030302020204" pitchFamily="66" charset="0"/>
            </a:endParaRPr>
          </a:p>
          <a:p>
            <a:pPr lvl="0">
              <a:lnSpc>
                <a:spcPct val="115000"/>
              </a:lnSpc>
              <a:spcBef>
                <a:spcPts val="1500"/>
              </a:spcBef>
            </a:pPr>
            <a:r>
              <a:rPr lang="en-GB" sz="1500" dirty="0">
                <a:solidFill>
                  <a:srgbClr val="272626"/>
                </a:solidFill>
                <a:latin typeface="Comic Sans MS" panose="030F0902030302020204" pitchFamily="66" charset="0"/>
              </a:rPr>
              <a:t>Find out more about spiders</a:t>
            </a:r>
            <a:br>
              <a:rPr lang="en-GB" sz="1500" dirty="0">
                <a:solidFill>
                  <a:srgbClr val="272626"/>
                </a:solidFill>
                <a:latin typeface="Comic Sans MS" panose="030F0902030302020204" pitchFamily="66" charset="0"/>
              </a:rPr>
            </a:br>
            <a:r>
              <a:rPr lang="en-US" sz="1500" dirty="0">
                <a:solidFill>
                  <a:srgbClr val="39AB47"/>
                </a:solidFill>
                <a:latin typeface="Comic Sans MS" panose="030F0902030302020204" pitchFamily="66" charset="0"/>
                <a:hlinkClick r:id="rId8">
                  <a:extLst>
                    <a:ext uri="{A12FA001-AC4F-418D-AE19-62706E023703}">
                      <ahyp:hlinkClr xmlns:ahyp="http://schemas.microsoft.com/office/drawing/2018/hyperlinkcolor" val="tx"/>
                    </a:ext>
                  </a:extLst>
                </a:hlinkClick>
              </a:rPr>
              <a:t>Types Of Spiders | Spider Facts For Kids | DK Find Out</a:t>
            </a:r>
            <a:br>
              <a:rPr lang="en-GB" sz="1500" dirty="0">
                <a:solidFill>
                  <a:srgbClr val="39AB47"/>
                </a:solidFill>
                <a:latin typeface="Comic Sans MS" panose="030F0902030302020204" pitchFamily="66" charset="0"/>
              </a:rPr>
            </a:br>
            <a:r>
              <a:rPr lang="en-US" sz="1500" dirty="0">
                <a:solidFill>
                  <a:srgbClr val="39AB47"/>
                </a:solidFill>
                <a:latin typeface="Comic Sans MS" panose="030F0902030302020204" pitchFamily="66" charset="0"/>
                <a:hlinkClick r:id="rId9">
                  <a:extLst>
                    <a:ext uri="{A12FA001-AC4F-418D-AE19-62706E023703}">
                      <ahyp:hlinkClr xmlns:ahyp="http://schemas.microsoft.com/office/drawing/2018/hyperlinkcolor" val="tx"/>
                    </a:ext>
                  </a:extLst>
                </a:hlinkClick>
              </a:rPr>
              <a:t>Garden Spiders | Eggs, Webs &amp; Other Spider Facts - The RSPB</a:t>
            </a:r>
            <a:endParaRPr lang="en-GB" sz="1500" dirty="0">
              <a:solidFill>
                <a:srgbClr val="39AB47"/>
              </a:solidFill>
              <a:latin typeface="Comic Sans MS" panose="030F0902030302020204" pitchFamily="66" charset="0"/>
            </a:endParaRPr>
          </a:p>
          <a:p>
            <a:pPr lvl="0">
              <a:lnSpc>
                <a:spcPct val="115000"/>
              </a:lnSpc>
              <a:spcBef>
                <a:spcPts val="1500"/>
              </a:spcBef>
            </a:pPr>
            <a: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Find out more about ants</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US" sz="1500" dirty="0">
                <a:solidFill>
                  <a:srgbClr val="39AB47"/>
                </a:solidFill>
                <a:latin typeface="Comic Sans MS" panose="030F0902030302020204" pitchFamily="66" charset="0"/>
                <a:hlinkClick r:id="rId10">
                  <a:extLst>
                    <a:ext uri="{A12FA001-AC4F-418D-AE19-62706E023703}">
                      <ahyp:hlinkClr xmlns:ahyp="http://schemas.microsoft.com/office/drawing/2018/hyperlinkcolor" val="tx"/>
                    </a:ext>
                  </a:extLst>
                </a:hlinkClick>
              </a:rPr>
              <a:t>Ants | Animals and Nature lessons | DK Find Out!</a:t>
            </a:r>
            <a:br>
              <a:rPr lang="en-GB" sz="1500" u="sng" dirty="0">
                <a:solidFill>
                  <a:srgbClr val="39AB47"/>
                </a:solidFill>
                <a:latin typeface="Comic Sans MS" panose="030F0902030302020204" pitchFamily="66" charset="0"/>
                <a:cs typeface="Times New Roman" panose="02020603050405020304" pitchFamily="18" charset="0"/>
              </a:rPr>
            </a:br>
            <a:r>
              <a:rPr lang="en-US" sz="1500" dirty="0">
                <a:solidFill>
                  <a:srgbClr val="39AB47"/>
                </a:solidFill>
                <a:latin typeface="Comic Sans MS" panose="030F0902030302020204" pitchFamily="66" charset="0"/>
                <a:hlinkClick r:id="rId11">
                  <a:extLst>
                    <a:ext uri="{A12FA001-AC4F-418D-AE19-62706E023703}">
                      <ahyp:hlinkClr xmlns:ahyp="http://schemas.microsoft.com/office/drawing/2018/hyperlinkcolor" val="tx"/>
                    </a:ext>
                  </a:extLst>
                </a:hlinkClick>
              </a:rPr>
              <a:t>Black garden Ant | Facts About Black Ants- The RSPB</a:t>
            </a:r>
            <a:endParaRPr lang="en-GB" sz="1500" dirty="0">
              <a:solidFill>
                <a:srgbClr val="39AB47"/>
              </a:solidFill>
              <a:latin typeface="Comic Sans MS" panose="030F0902030302020204" pitchFamily="66" charset="0"/>
              <a:cs typeface="Arial" panose="020B0604020202020204" pitchFamily="34" charset="0"/>
            </a:endParaRPr>
          </a:p>
          <a:p>
            <a:pPr>
              <a:spcBef>
                <a:spcPts val="400"/>
              </a:spcBef>
            </a:pPr>
            <a:endParaRPr lang="en-GB" sz="1300" dirty="0"/>
          </a:p>
        </p:txBody>
      </p:sp>
    </p:spTree>
    <p:extLst>
      <p:ext uri="{BB962C8B-B14F-4D97-AF65-F5344CB8AC3E}">
        <p14:creationId xmlns:p14="http://schemas.microsoft.com/office/powerpoint/2010/main" val="3601529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9929CBF-0F8D-CD44-891A-1B4DBFFB3002}"/>
              </a:ext>
            </a:extLst>
          </p:cNvPr>
          <p:cNvSpPr txBox="1">
            <a:spLocks/>
          </p:cNvSpPr>
          <p:nvPr/>
        </p:nvSpPr>
        <p:spPr>
          <a:xfrm>
            <a:off x="0" y="6201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
        <p:nvSpPr>
          <p:cNvPr id="4" name="TextBox 3">
            <a:extLst>
              <a:ext uri="{FF2B5EF4-FFF2-40B4-BE49-F238E27FC236}">
                <a16:creationId xmlns:a16="http://schemas.microsoft.com/office/drawing/2014/main" id="{D96BB256-AD14-E043-ACE2-D933CF712975}"/>
              </a:ext>
            </a:extLst>
          </p:cNvPr>
          <p:cNvSpPr txBox="1"/>
          <p:nvPr/>
        </p:nvSpPr>
        <p:spPr>
          <a:xfrm>
            <a:off x="1275212" y="1309388"/>
            <a:ext cx="3793177" cy="3619664"/>
          </a:xfrm>
          <a:prstGeom prst="rect">
            <a:avLst/>
          </a:prstGeom>
          <a:noFill/>
        </p:spPr>
        <p:txBody>
          <a:bodyPr wrap="square" lIns="0" tIns="0" rIns="0" bIns="0" rtlCol="0">
            <a:noAutofit/>
          </a:bodyPr>
          <a:lstStyle/>
          <a:p>
            <a:pPr lvl="0">
              <a:lnSpc>
                <a:spcPct val="115000"/>
              </a:lnSpc>
              <a:spcBef>
                <a:spcPts val="1500"/>
              </a:spcBef>
            </a:pPr>
            <a: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Great weblinks to help you draw a:</a:t>
            </a:r>
          </a:p>
          <a:p>
            <a:pPr lvl="0">
              <a:lnSpc>
                <a:spcPct val="115000"/>
              </a:lnSpc>
              <a:spcBef>
                <a:spcPts val="1500"/>
              </a:spcBef>
            </a:pPr>
            <a:r>
              <a:rPr lang="en-GB" sz="1500" b="1"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Snail</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https://youtu.be/QiMOo0DAeQI</a:t>
            </a:r>
            <a:endPar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endParaRPr>
          </a:p>
          <a:p>
            <a:pPr lvl="0">
              <a:lnSpc>
                <a:spcPct val="115000"/>
              </a:lnSpc>
              <a:spcBef>
                <a:spcPts val="1500"/>
              </a:spcBef>
            </a:pPr>
            <a:r>
              <a:rPr lang="en-GB" sz="1500" b="1"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Slug</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https://youtu.be/XALcauQNEUM</a:t>
            </a:r>
            <a:endPar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endParaRPr>
          </a:p>
          <a:p>
            <a:pPr lvl="0">
              <a:lnSpc>
                <a:spcPct val="115000"/>
              </a:lnSpc>
              <a:spcBef>
                <a:spcPts val="1500"/>
              </a:spcBef>
            </a:pPr>
            <a:r>
              <a:rPr lang="en-GB" sz="1500" b="1"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Spider</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https://youtu.be/aYKbsPc3Ozs</a:t>
            </a:r>
            <a:endParaRPr lang="en-GB" sz="1500" dirty="0">
              <a:solidFill>
                <a:srgbClr val="39AB47"/>
              </a:solidFill>
              <a:latin typeface="Comic Sans MS" panose="030F0902030302020204" pitchFamily="66" charset="0"/>
              <a:ea typeface="Calibri" panose="020F0502020204030204" pitchFamily="34" charset="0"/>
              <a:cs typeface="Times New Roman" panose="02020603050405020304" pitchFamily="18" charset="0"/>
            </a:endParaRPr>
          </a:p>
          <a:p>
            <a:pPr lvl="0">
              <a:lnSpc>
                <a:spcPct val="115000"/>
              </a:lnSpc>
              <a:spcBef>
                <a:spcPts val="1500"/>
              </a:spcBef>
            </a:pPr>
            <a:r>
              <a:rPr lang="en-GB" sz="1500" b="1"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t>Ant</a:t>
            </a:r>
            <a:br>
              <a:rPr lang="en-GB" sz="1500" dirty="0">
                <a:solidFill>
                  <a:srgbClr val="272626"/>
                </a:solidFill>
                <a:latin typeface="Comic Sans MS" panose="030F0902030302020204" pitchFamily="66" charset="0"/>
                <a:ea typeface="Calibri" panose="020F0502020204030204" pitchFamily="34" charset="0"/>
                <a:cs typeface="Times New Roman" panose="02020603050405020304" pitchFamily="18" charset="0"/>
              </a:rPr>
            </a:br>
            <a:r>
              <a:rPr lang="en-GB" sz="1500" u="sng"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a:t>
            </a:r>
            <a:r>
              <a:rPr lang="en-GB" sz="1500" u="sng" dirty="0" err="1">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youtu.be</a:t>
            </a:r>
            <a:r>
              <a:rPr lang="en-GB" sz="1500" u="sng" dirty="0">
                <a:solidFill>
                  <a:srgbClr val="39AB47"/>
                </a:solidFill>
                <a:latin typeface="Comic Sans MS" panose="030F0902030302020204" pitchFamily="66"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/2yODCRFE_bs</a:t>
            </a:r>
            <a:endParaRPr lang="en-GB" sz="1300" u="sng" dirty="0">
              <a:solidFill>
                <a:srgbClr val="39AB47"/>
              </a:solidFill>
            </a:endParaRPr>
          </a:p>
        </p:txBody>
      </p:sp>
    </p:spTree>
    <p:extLst>
      <p:ext uri="{BB962C8B-B14F-4D97-AF65-F5344CB8AC3E}">
        <p14:creationId xmlns:p14="http://schemas.microsoft.com/office/powerpoint/2010/main" val="1330429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681D71F1-EE91-794A-A253-3A5D2E9B6909}"/>
              </a:ext>
            </a:extLst>
          </p:cNvPr>
          <p:cNvSpPr txBox="1">
            <a:spLocks/>
          </p:cNvSpPr>
          <p:nvPr/>
        </p:nvSpPr>
        <p:spPr>
          <a:xfrm>
            <a:off x="5356692" y="1797534"/>
            <a:ext cx="6012348" cy="403294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3838" indent="-223838">
              <a:lnSpc>
                <a:spcPct val="100000"/>
              </a:lnSpc>
              <a:buClr>
                <a:srgbClr val="39AB47"/>
              </a:buClr>
            </a:pPr>
            <a:r>
              <a:rPr lang="en-GB" sz="1800" dirty="0">
                <a:solidFill>
                  <a:srgbClr val="272626"/>
                </a:solidFill>
                <a:latin typeface="Comic Sans MS" panose="030F0702030302020204" pitchFamily="66" charset="0"/>
              </a:rPr>
              <a:t>Classify invertebrates depending on whether they have soft bodies (hydrostatic skeleton) or hard bodies (exoskeletons).</a:t>
            </a:r>
          </a:p>
          <a:p>
            <a:pPr marL="223838" indent="-223838">
              <a:lnSpc>
                <a:spcPct val="100000"/>
              </a:lnSpc>
              <a:buClr>
                <a:srgbClr val="39AB47"/>
              </a:buClr>
            </a:pPr>
            <a:r>
              <a:rPr lang="en-GB" sz="1800" dirty="0">
                <a:solidFill>
                  <a:srgbClr val="272626"/>
                </a:solidFill>
                <a:latin typeface="Comic Sans MS" panose="030F0702030302020204" pitchFamily="66" charset="0"/>
              </a:rPr>
              <a:t>Closely observe slugs, snails, spiders and ants to identify their different features.</a:t>
            </a:r>
          </a:p>
          <a:p>
            <a:pPr marL="223838" indent="-223838">
              <a:lnSpc>
                <a:spcPct val="100000"/>
              </a:lnSpc>
              <a:buClr>
                <a:srgbClr val="39AB47"/>
              </a:buClr>
            </a:pPr>
            <a:r>
              <a:rPr lang="en-GB" sz="1800" dirty="0">
                <a:solidFill>
                  <a:srgbClr val="272626"/>
                </a:solidFill>
                <a:latin typeface="Comic Sans MS" panose="030F0702030302020204" pitchFamily="66" charset="0"/>
              </a:rPr>
              <a:t>Record the number of slugs, snails, spiders and ants found outside and display the data in a bar chart.</a:t>
            </a:r>
          </a:p>
          <a:p>
            <a:pPr marL="223838" indent="-223838">
              <a:lnSpc>
                <a:spcPct val="100000"/>
              </a:lnSpc>
              <a:buClr>
                <a:srgbClr val="39AB47"/>
              </a:buClr>
            </a:pPr>
            <a:r>
              <a:rPr lang="en-GB" sz="1800" dirty="0">
                <a:solidFill>
                  <a:srgbClr val="272626"/>
                </a:solidFill>
                <a:latin typeface="Comic Sans MS" panose="030F0702030302020204" pitchFamily="66" charset="0"/>
              </a:rPr>
              <a:t>Decide how to classify slugs, snails, spiders and</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ants based on their different features.</a:t>
            </a:r>
          </a:p>
          <a:p>
            <a:pPr marL="223838" indent="-223838">
              <a:lnSpc>
                <a:spcPct val="100000"/>
              </a:lnSpc>
              <a:buClr>
                <a:srgbClr val="39AB47"/>
              </a:buClr>
            </a:pPr>
            <a:r>
              <a:rPr lang="en-GB" sz="1800" dirty="0">
                <a:solidFill>
                  <a:srgbClr val="272626"/>
                </a:solidFill>
                <a:latin typeface="Comic Sans MS" panose="030F0702030302020204" pitchFamily="66" charset="0"/>
              </a:rPr>
              <a:t>Learn how scientists classify these invertebrates</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in real-life. Identify other invertebrates in</a:t>
            </a:r>
            <a:br>
              <a:rPr lang="en-GB" sz="1800" dirty="0">
                <a:solidFill>
                  <a:srgbClr val="272626"/>
                </a:solidFill>
                <a:latin typeface="Comic Sans MS" panose="030F0702030302020204" pitchFamily="66" charset="0"/>
              </a:rPr>
            </a:br>
            <a:r>
              <a:rPr lang="en-GB" sz="1800" dirty="0">
                <a:solidFill>
                  <a:srgbClr val="272626"/>
                </a:solidFill>
                <a:latin typeface="Comic Sans MS" panose="030F0702030302020204" pitchFamily="66" charset="0"/>
              </a:rPr>
              <a:t>these groups.</a:t>
            </a:r>
          </a:p>
        </p:txBody>
      </p:sp>
      <p:sp>
        <p:nvSpPr>
          <p:cNvPr id="22" name="TextBox 21">
            <a:extLst>
              <a:ext uri="{FF2B5EF4-FFF2-40B4-BE49-F238E27FC236}">
                <a16:creationId xmlns:a16="http://schemas.microsoft.com/office/drawing/2014/main" id="{73936F22-855B-BB49-82FA-BE58955FC9CA}"/>
              </a:ext>
            </a:extLst>
          </p:cNvPr>
          <p:cNvSpPr txBox="1"/>
          <p:nvPr/>
        </p:nvSpPr>
        <p:spPr>
          <a:xfrm>
            <a:off x="506042" y="5949210"/>
            <a:ext cx="10249941" cy="430887"/>
          </a:xfrm>
          <a:prstGeom prst="rect">
            <a:avLst/>
          </a:prstGeom>
          <a:noFill/>
        </p:spPr>
        <p:txBody>
          <a:bodyPr wrap="square" rtlCol="0">
            <a:spAutoFit/>
          </a:bodyPr>
          <a:lstStyle/>
          <a:p>
            <a:r>
              <a:rPr lang="en-GB" sz="1100" b="1" dirty="0">
                <a:solidFill>
                  <a:srgbClr val="39AB47"/>
                </a:solidFill>
                <a:latin typeface="Arial" panose="020B0604020202020204" pitchFamily="34" charset="0"/>
                <a:cs typeface="Arial" panose="020B0604020202020204" pitchFamily="34" charset="0"/>
              </a:rPr>
              <a:t>Curriculum link: </a:t>
            </a:r>
            <a:r>
              <a:rPr lang="en-GB" sz="1100" dirty="0">
                <a:solidFill>
                  <a:srgbClr val="39AB47"/>
                </a:solidFill>
                <a:latin typeface="Arial" panose="020B0604020202020204" pitchFamily="34" charset="0"/>
                <a:cs typeface="Arial" panose="020B0604020202020204" pitchFamily="34" charset="0"/>
              </a:rPr>
              <a:t>Recognise that living things can be grouped in a variety of different ways.</a:t>
            </a:r>
          </a:p>
          <a:p>
            <a:r>
              <a:rPr lang="en-GB" sz="1100" dirty="0">
                <a:solidFill>
                  <a:srgbClr val="39AB47"/>
                </a:solidFill>
                <a:latin typeface="Arial" panose="020B0604020202020204" pitchFamily="34" charset="0"/>
                <a:cs typeface="Arial" panose="020B0604020202020204" pitchFamily="34" charset="0"/>
              </a:rPr>
              <a:t>Explore and use classification keys to help group, identify and name a variety of living things in their local and wider environment.</a:t>
            </a:r>
          </a:p>
        </p:txBody>
      </p:sp>
      <p:sp>
        <p:nvSpPr>
          <p:cNvPr id="23" name="Subtitle 2">
            <a:extLst>
              <a:ext uri="{FF2B5EF4-FFF2-40B4-BE49-F238E27FC236}">
                <a16:creationId xmlns:a16="http://schemas.microsoft.com/office/drawing/2014/main" id="{9564B421-D14E-9640-ABAA-871920960EFF}"/>
              </a:ext>
            </a:extLst>
          </p:cNvPr>
          <p:cNvSpPr txBox="1">
            <a:spLocks/>
          </p:cNvSpPr>
          <p:nvPr/>
        </p:nvSpPr>
        <p:spPr>
          <a:xfrm>
            <a:off x="0" y="672682"/>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Living Things and Their Habitats</a:t>
            </a:r>
            <a:br>
              <a:rPr lang="en-US" sz="3000" b="1" dirty="0">
                <a:solidFill>
                  <a:srgbClr val="39AB47"/>
                </a:solidFill>
                <a:latin typeface="Comic Sans MS" panose="030F0702030302020204" pitchFamily="66" charset="0"/>
                <a:cs typeface="Arial" panose="020B0604020202020204" pitchFamily="34" charset="0"/>
              </a:rPr>
            </a:br>
            <a:r>
              <a:rPr lang="en-US" sz="3000" b="1" dirty="0">
                <a:solidFill>
                  <a:srgbClr val="39AB47"/>
                </a:solidFill>
                <a:latin typeface="Comic Sans MS" panose="030F0702030302020204" pitchFamily="66" charset="0"/>
                <a:cs typeface="Arial" panose="020B0604020202020204" pitchFamily="34" charset="0"/>
              </a:rPr>
              <a:t>Lesson Aims</a:t>
            </a:r>
          </a:p>
        </p:txBody>
      </p:sp>
      <p:pic>
        <p:nvPicPr>
          <p:cNvPr id="24" name="Picture 23" descr="Background pattern&#10;&#10;Description automatically generated">
            <a:extLst>
              <a:ext uri="{FF2B5EF4-FFF2-40B4-BE49-F238E27FC236}">
                <a16:creationId xmlns:a16="http://schemas.microsoft.com/office/drawing/2014/main" id="{052FAE53-ABB1-0D4F-8817-FA1A1781DC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03703" y="1797534"/>
            <a:ext cx="3895667" cy="3905681"/>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E12412-FE87-2247-94AE-1BDEEC47A4B4}"/>
              </a:ext>
            </a:extLst>
          </p:cNvPr>
          <p:cNvSpPr/>
          <p:nvPr/>
        </p:nvSpPr>
        <p:spPr>
          <a:xfrm>
            <a:off x="1506582" y="2029049"/>
            <a:ext cx="9135292" cy="2909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screen shot of a video game&#10;&#10;Description automatically generated with medium confidence">
            <a:extLst>
              <a:ext uri="{FF2B5EF4-FFF2-40B4-BE49-F238E27FC236}">
                <a16:creationId xmlns:a16="http://schemas.microsoft.com/office/drawing/2014/main" id="{B193BDCE-B184-5B43-A2FE-45F235144F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4" t="-142" r="2020" b="39172"/>
          <a:stretch/>
        </p:blipFill>
        <p:spPr>
          <a:xfrm>
            <a:off x="1100370" y="1876097"/>
            <a:ext cx="9481982" cy="3062887"/>
          </a:xfrm>
          <a:prstGeom prst="rect">
            <a:avLst/>
          </a:prstGeom>
        </p:spPr>
      </p:pic>
      <p:sp>
        <p:nvSpPr>
          <p:cNvPr id="2" name="Title 1">
            <a:extLst>
              <a:ext uri="{FF2B5EF4-FFF2-40B4-BE49-F238E27FC236}">
                <a16:creationId xmlns:a16="http://schemas.microsoft.com/office/drawing/2014/main" id="{41439973-6E78-4E1C-AFE2-094C6F8591D5}"/>
              </a:ext>
            </a:extLst>
          </p:cNvPr>
          <p:cNvSpPr>
            <a:spLocks noGrp="1"/>
          </p:cNvSpPr>
          <p:nvPr>
            <p:ph type="title"/>
          </p:nvPr>
        </p:nvSpPr>
        <p:spPr>
          <a:xfrm>
            <a:off x="0" y="363537"/>
            <a:ext cx="12192000" cy="1325563"/>
          </a:xfrm>
        </p:spPr>
        <p:txBody>
          <a:bodyPr/>
          <a:lstStyle/>
          <a:p>
            <a:pPr algn="ctr">
              <a:lnSpc>
                <a:spcPct val="100000"/>
              </a:lnSpc>
              <a:spcBef>
                <a:spcPts val="500"/>
              </a:spcBef>
            </a:pPr>
            <a:r>
              <a:rPr lang="en-GB" sz="3200" b="1" dirty="0">
                <a:solidFill>
                  <a:schemeClr val="bg1"/>
                </a:solidFill>
                <a:latin typeface="Comic Sans MS" panose="030F0702030302020204" pitchFamily="66" charset="0"/>
              </a:rPr>
              <a:t>Living Things and Their Habitats: Lesson 3</a:t>
            </a:r>
            <a:br>
              <a:rPr lang="en-GB" sz="3200" b="1" dirty="0">
                <a:solidFill>
                  <a:schemeClr val="bg1"/>
                </a:solidFill>
                <a:latin typeface="Comic Sans MS" panose="030F0702030302020204" pitchFamily="66" charset="0"/>
              </a:rPr>
            </a:br>
            <a:r>
              <a:rPr lang="en-GB" sz="3200" dirty="0">
                <a:solidFill>
                  <a:schemeClr val="bg1"/>
                </a:solidFill>
                <a:latin typeface="Comic Sans MS" panose="030F0902030302020204" pitchFamily="66" charset="0"/>
                <a:cs typeface="Arial" panose="020B0604020202020204" pitchFamily="34" charset="0"/>
              </a:rPr>
              <a:t>Classification of animals – Invertebrates</a:t>
            </a:r>
            <a:endParaRPr lang="en-GB" sz="3200" b="1" dirty="0">
              <a:solidFill>
                <a:schemeClr val="bg1"/>
              </a:solidFill>
              <a:latin typeface="Comic Sans MS" panose="030F0702030302020204" pitchFamily="66" charset="0"/>
            </a:endParaRPr>
          </a:p>
        </p:txBody>
      </p:sp>
      <p:sp>
        <p:nvSpPr>
          <p:cNvPr id="3" name="TextBox 2">
            <a:extLst>
              <a:ext uri="{FF2B5EF4-FFF2-40B4-BE49-F238E27FC236}">
                <a16:creationId xmlns:a16="http://schemas.microsoft.com/office/drawing/2014/main" id="{789585AB-FB9D-4A6C-911D-CADD729AD173}"/>
              </a:ext>
            </a:extLst>
          </p:cNvPr>
          <p:cNvSpPr txBox="1"/>
          <p:nvPr/>
        </p:nvSpPr>
        <p:spPr>
          <a:xfrm>
            <a:off x="0" y="5687498"/>
            <a:ext cx="12191999" cy="584775"/>
          </a:xfrm>
          <a:prstGeom prst="rect">
            <a:avLst/>
          </a:prstGeom>
          <a:noFill/>
        </p:spPr>
        <p:txBody>
          <a:bodyPr wrap="square" rtlCol="0">
            <a:spAutoFit/>
          </a:bodyPr>
          <a:lstStyle/>
          <a:p>
            <a:pPr algn="ctr"/>
            <a:r>
              <a:rPr lang="en-GB" sz="3200" b="1" dirty="0">
                <a:solidFill>
                  <a:schemeClr val="bg1"/>
                </a:solidFill>
                <a:latin typeface="Comic Sans MS" panose="030F0702030302020204" pitchFamily="66" charset="0"/>
              </a:rPr>
              <a:t>Well Done! </a:t>
            </a:r>
            <a:endParaRPr lang="en-GB" sz="3200" dirty="0">
              <a:solidFill>
                <a:schemeClr val="bg1"/>
              </a:solidFill>
              <a:latin typeface="Comic Sans MS" panose="030F0702030302020204" pitchFamily="66" charset="0"/>
            </a:endParaRPr>
          </a:p>
        </p:txBody>
      </p:sp>
      <p:sp>
        <p:nvSpPr>
          <p:cNvPr id="6" name="Subtitle 2">
            <a:extLst>
              <a:ext uri="{FF2B5EF4-FFF2-40B4-BE49-F238E27FC236}">
                <a16:creationId xmlns:a16="http://schemas.microsoft.com/office/drawing/2014/main" id="{E2B2FB1F-92E5-3B46-8B09-EC93C1609FA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iChild and its licensors. All rights reserved. Not for commercial use.</a:t>
            </a:r>
          </a:p>
        </p:txBody>
      </p:sp>
      <p:pic>
        <p:nvPicPr>
          <p:cNvPr id="7" name="Picture 6" descr="A picture containing text, clipart&#10;&#10;Description automatically generated">
            <a:extLst>
              <a:ext uri="{FF2B5EF4-FFF2-40B4-BE49-F238E27FC236}">
                <a16:creationId xmlns:a16="http://schemas.microsoft.com/office/drawing/2014/main" id="{7E5C3B85-CBD5-2D42-B7C4-DB071F5A40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2124979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nail on a leaf&#10;&#10;Description automatically generated">
            <a:extLst>
              <a:ext uri="{FF2B5EF4-FFF2-40B4-BE49-F238E27FC236}">
                <a16:creationId xmlns:a16="http://schemas.microsoft.com/office/drawing/2014/main" id="{2BBA5C5B-6654-B04F-A71E-C99D9A6F70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529" t="22444" r="9908"/>
          <a:stretch/>
        </p:blipFill>
        <p:spPr>
          <a:xfrm>
            <a:off x="1788339" y="528834"/>
            <a:ext cx="8612030" cy="5740847"/>
          </a:xfrm>
          <a:prstGeom prst="rect">
            <a:avLst/>
          </a:prstGeom>
        </p:spPr>
      </p:pic>
    </p:spTree>
    <p:extLst>
      <p:ext uri="{BB962C8B-B14F-4D97-AF65-F5344CB8AC3E}">
        <p14:creationId xmlns:p14="http://schemas.microsoft.com/office/powerpoint/2010/main" val="35617976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beetle on grass&#10;&#10;Description automatically generated with low confidence">
            <a:extLst>
              <a:ext uri="{FF2B5EF4-FFF2-40B4-BE49-F238E27FC236}">
                <a16:creationId xmlns:a16="http://schemas.microsoft.com/office/drawing/2014/main" id="{BC54DD7D-A738-A742-AC8A-584D337C7B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501" r="13501"/>
          <a:stretch/>
        </p:blipFill>
        <p:spPr>
          <a:xfrm>
            <a:off x="1788339" y="528834"/>
            <a:ext cx="8612030" cy="5740847"/>
          </a:xfrm>
          <a:prstGeom prst="rect">
            <a:avLst/>
          </a:prstGeom>
        </p:spPr>
      </p:pic>
    </p:spTree>
    <p:extLst>
      <p:ext uri="{BB962C8B-B14F-4D97-AF65-F5344CB8AC3E}">
        <p14:creationId xmlns:p14="http://schemas.microsoft.com/office/powerpoint/2010/main" val="3928812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A8A650-B015-4C4D-B809-7C01985E80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037" t="1037" r="5056" b="519"/>
          <a:stretch/>
        </p:blipFill>
        <p:spPr>
          <a:xfrm>
            <a:off x="1788340" y="528834"/>
            <a:ext cx="8612030" cy="5740847"/>
          </a:xfrm>
          <a:prstGeom prst="rect">
            <a:avLst/>
          </a:prstGeom>
        </p:spPr>
      </p:pic>
    </p:spTree>
    <p:extLst>
      <p:ext uri="{BB962C8B-B14F-4D97-AF65-F5344CB8AC3E}">
        <p14:creationId xmlns:p14="http://schemas.microsoft.com/office/powerpoint/2010/main" val="857242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bug&#10;&#10;Description automatically generated with medium confidence">
            <a:extLst>
              <a:ext uri="{FF2B5EF4-FFF2-40B4-BE49-F238E27FC236}">
                <a16:creationId xmlns:a16="http://schemas.microsoft.com/office/drawing/2014/main" id="{5DB83227-1F3F-874B-B682-F26A3F1387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21" t="10530" r="4796" b="5760"/>
          <a:stretch/>
        </p:blipFill>
        <p:spPr>
          <a:xfrm>
            <a:off x="1788337" y="528833"/>
            <a:ext cx="8612031" cy="5740847"/>
          </a:xfrm>
          <a:prstGeom prst="rect">
            <a:avLst/>
          </a:prstGeom>
        </p:spPr>
      </p:pic>
    </p:spTree>
    <p:extLst>
      <p:ext uri="{BB962C8B-B14F-4D97-AF65-F5344CB8AC3E}">
        <p14:creationId xmlns:p14="http://schemas.microsoft.com/office/powerpoint/2010/main" val="1416273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DE14F3C9-9294-AE41-9B08-ECA6504F395E}"/>
              </a:ext>
            </a:extLst>
          </p:cNvPr>
          <p:cNvSpPr txBox="1">
            <a:spLocks/>
          </p:cNvSpPr>
          <p:nvPr/>
        </p:nvSpPr>
        <p:spPr>
          <a:xfrm>
            <a:off x="0" y="749609"/>
            <a:ext cx="12192000" cy="8655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US" sz="2500" dirty="0">
                <a:solidFill>
                  <a:srgbClr val="272626"/>
                </a:solidFill>
                <a:latin typeface="Comic Sans MS" panose="030F0702030302020204" pitchFamily="66" charset="0"/>
                <a:cs typeface="Arial" panose="020B0604020202020204" pitchFamily="34" charset="0"/>
              </a:rPr>
              <a:t>In Lesson 2 we learned that animals are classified into two main groups</a:t>
            </a:r>
          </a:p>
          <a:p>
            <a:pPr marL="0" indent="0" algn="ctr">
              <a:lnSpc>
                <a:spcPct val="100000"/>
              </a:lnSpc>
              <a:spcBef>
                <a:spcPts val="500"/>
              </a:spcBef>
              <a:buNone/>
            </a:pPr>
            <a:r>
              <a:rPr lang="en-US" sz="2500" b="1" dirty="0">
                <a:solidFill>
                  <a:srgbClr val="39AB47"/>
                </a:solidFill>
                <a:latin typeface="Comic Sans MS" panose="030F0702030302020204" pitchFamily="66" charset="0"/>
                <a:cs typeface="Arial" panose="020B0604020202020204" pitchFamily="34" charset="0"/>
              </a:rPr>
              <a:t>Vertebrates</a:t>
            </a:r>
            <a:r>
              <a:rPr lang="en-US" sz="2500" b="1" dirty="0">
                <a:solidFill>
                  <a:srgbClr val="272626"/>
                </a:solidFill>
                <a:latin typeface="Comic Sans MS" panose="030F0702030302020204" pitchFamily="66" charset="0"/>
                <a:cs typeface="Arial" panose="020B0604020202020204" pitchFamily="34" charset="0"/>
              </a:rPr>
              <a:t> </a:t>
            </a:r>
            <a:r>
              <a:rPr lang="en-US" sz="2500" dirty="0">
                <a:solidFill>
                  <a:srgbClr val="272626"/>
                </a:solidFill>
                <a:latin typeface="Comic Sans MS" panose="030F0702030302020204" pitchFamily="66" charset="0"/>
                <a:cs typeface="Arial" panose="020B0604020202020204" pitchFamily="34" charset="0"/>
              </a:rPr>
              <a:t>and</a:t>
            </a:r>
            <a:r>
              <a:rPr lang="en-US" sz="2500" b="1" dirty="0">
                <a:solidFill>
                  <a:srgbClr val="272626"/>
                </a:solidFill>
                <a:latin typeface="Comic Sans MS" panose="030F0702030302020204" pitchFamily="66" charset="0"/>
                <a:cs typeface="Arial" panose="020B0604020202020204" pitchFamily="34" charset="0"/>
              </a:rPr>
              <a:t> </a:t>
            </a:r>
            <a:r>
              <a:rPr lang="en-US" sz="2500" b="1" dirty="0">
                <a:solidFill>
                  <a:srgbClr val="39AB47"/>
                </a:solidFill>
                <a:latin typeface="Comic Sans MS" panose="030F0702030302020204" pitchFamily="66" charset="0"/>
                <a:cs typeface="Arial" panose="020B0604020202020204" pitchFamily="34" charset="0"/>
              </a:rPr>
              <a:t>Invertebrates</a:t>
            </a:r>
          </a:p>
        </p:txBody>
      </p:sp>
      <p:sp>
        <p:nvSpPr>
          <p:cNvPr id="35" name="Subtitle 2">
            <a:extLst>
              <a:ext uri="{FF2B5EF4-FFF2-40B4-BE49-F238E27FC236}">
                <a16:creationId xmlns:a16="http://schemas.microsoft.com/office/drawing/2014/main" id="{D787DCBF-626E-3E41-9DD4-224B95D3467F}"/>
              </a:ext>
            </a:extLst>
          </p:cNvPr>
          <p:cNvSpPr txBox="1">
            <a:spLocks/>
          </p:cNvSpPr>
          <p:nvPr/>
        </p:nvSpPr>
        <p:spPr>
          <a:xfrm>
            <a:off x="1" y="5191144"/>
            <a:ext cx="12192000" cy="9775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dirty="0">
                <a:solidFill>
                  <a:srgbClr val="272626"/>
                </a:solidFill>
                <a:latin typeface="Comic Sans MS" panose="030F0702030302020204" pitchFamily="66" charset="0"/>
                <a:cs typeface="Arial" panose="020B0604020202020204" pitchFamily="34" charset="0"/>
              </a:rPr>
              <a:t>This is based on whether or not they have a backbone.</a:t>
            </a:r>
            <a:br>
              <a:rPr lang="en-US" sz="2500" dirty="0">
                <a:solidFill>
                  <a:srgbClr val="272626"/>
                </a:solidFill>
                <a:latin typeface="Comic Sans MS" panose="030F0702030302020204" pitchFamily="66" charset="0"/>
                <a:cs typeface="Arial" panose="020B0604020202020204" pitchFamily="34" charset="0"/>
              </a:rPr>
            </a:br>
            <a:r>
              <a:rPr lang="en-US" sz="2500" dirty="0">
                <a:solidFill>
                  <a:srgbClr val="272626"/>
                </a:solidFill>
                <a:latin typeface="Comic Sans MS" panose="030F0702030302020204" pitchFamily="66" charset="0"/>
                <a:cs typeface="Arial" panose="020B0604020202020204" pitchFamily="34" charset="0"/>
              </a:rPr>
              <a:t>In this lesson we are going to look at </a:t>
            </a:r>
            <a:r>
              <a:rPr lang="en-US" sz="2500" b="1" dirty="0">
                <a:solidFill>
                  <a:srgbClr val="39AB47"/>
                </a:solidFill>
                <a:latin typeface="Comic Sans MS" panose="030F0702030302020204" pitchFamily="66" charset="0"/>
                <a:cs typeface="Arial" panose="020B0604020202020204" pitchFamily="34" charset="0"/>
              </a:rPr>
              <a:t>Invertebrates</a:t>
            </a:r>
            <a:r>
              <a:rPr lang="en-US" sz="2500" dirty="0">
                <a:solidFill>
                  <a:srgbClr val="272626"/>
                </a:solidFill>
                <a:latin typeface="Comic Sans MS" panose="030F0702030302020204" pitchFamily="66" charset="0"/>
                <a:cs typeface="Arial" panose="020B0604020202020204" pitchFamily="34" charset="0"/>
              </a:rPr>
              <a:t>.</a:t>
            </a:r>
          </a:p>
          <a:p>
            <a:pPr marL="0" indent="0" algn="ctr">
              <a:lnSpc>
                <a:spcPct val="100000"/>
              </a:lnSpc>
              <a:buNone/>
            </a:pPr>
            <a:endParaRPr lang="en-US" sz="2500" b="1" dirty="0">
              <a:solidFill>
                <a:srgbClr val="272626"/>
              </a:solidFill>
              <a:latin typeface="Comic Sans MS" panose="030F0702030302020204" pitchFamily="66" charset="0"/>
              <a:cs typeface="Arial" panose="020B0604020202020204" pitchFamily="34" charset="0"/>
            </a:endParaRPr>
          </a:p>
        </p:txBody>
      </p:sp>
      <p:cxnSp>
        <p:nvCxnSpPr>
          <p:cNvPr id="40" name="Straight Connector 39">
            <a:extLst>
              <a:ext uri="{FF2B5EF4-FFF2-40B4-BE49-F238E27FC236}">
                <a16:creationId xmlns:a16="http://schemas.microsoft.com/office/drawing/2014/main" id="{31159C5D-A70F-734F-996A-ED12DD4187AA}"/>
              </a:ext>
            </a:extLst>
          </p:cNvPr>
          <p:cNvCxnSpPr>
            <a:cxnSpLocks/>
          </p:cNvCxnSpPr>
          <p:nvPr/>
        </p:nvCxnSpPr>
        <p:spPr>
          <a:xfrm>
            <a:off x="6109115" y="2572786"/>
            <a:ext cx="0" cy="372675"/>
          </a:xfrm>
          <a:prstGeom prst="line">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EC0CBB99-5EF3-8D49-9046-4C899DCA7B17}"/>
              </a:ext>
            </a:extLst>
          </p:cNvPr>
          <p:cNvSpPr/>
          <p:nvPr/>
        </p:nvSpPr>
        <p:spPr>
          <a:xfrm>
            <a:off x="3467909" y="1969292"/>
            <a:ext cx="5256182" cy="603494"/>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9AB47"/>
                </a:solidFill>
                <a:latin typeface="Comic Sans MS" panose="030F0902030302020204" pitchFamily="66" charset="0"/>
              </a:rPr>
              <a:t>Animals</a:t>
            </a:r>
          </a:p>
        </p:txBody>
      </p:sp>
      <p:sp>
        <p:nvSpPr>
          <p:cNvPr id="51" name="Rectangle 50">
            <a:extLst>
              <a:ext uri="{FF2B5EF4-FFF2-40B4-BE49-F238E27FC236}">
                <a16:creationId xmlns:a16="http://schemas.microsoft.com/office/drawing/2014/main" id="{5936DBD0-A4DA-AE46-938D-5D051F237864}"/>
              </a:ext>
            </a:extLst>
          </p:cNvPr>
          <p:cNvSpPr/>
          <p:nvPr/>
        </p:nvSpPr>
        <p:spPr>
          <a:xfrm>
            <a:off x="6281275" y="3305904"/>
            <a:ext cx="3877401" cy="1511559"/>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INVERTEBRATES</a:t>
            </a:r>
          </a:p>
          <a:p>
            <a:pPr algn="ctr"/>
            <a:r>
              <a:rPr lang="en-US" sz="2500" b="1" dirty="0">
                <a:latin typeface="Comic Sans MS" panose="030F0902030302020204" pitchFamily="66" charset="0"/>
              </a:rPr>
              <a:t>Do not have a backbone</a:t>
            </a:r>
          </a:p>
        </p:txBody>
      </p:sp>
      <p:sp>
        <p:nvSpPr>
          <p:cNvPr id="52" name="Rectangle 51">
            <a:extLst>
              <a:ext uri="{FF2B5EF4-FFF2-40B4-BE49-F238E27FC236}">
                <a16:creationId xmlns:a16="http://schemas.microsoft.com/office/drawing/2014/main" id="{BB2FEE85-FE4E-8841-B505-43F3EA0230B8}"/>
              </a:ext>
            </a:extLst>
          </p:cNvPr>
          <p:cNvSpPr/>
          <p:nvPr/>
        </p:nvSpPr>
        <p:spPr>
          <a:xfrm>
            <a:off x="2046854" y="3305904"/>
            <a:ext cx="3877401" cy="151155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VERTEBRATES</a:t>
            </a:r>
          </a:p>
          <a:p>
            <a:pPr algn="ctr"/>
            <a:r>
              <a:rPr lang="en-US" sz="2500" b="1" dirty="0">
                <a:latin typeface="Comic Sans MS" panose="030F0902030302020204" pitchFamily="66" charset="0"/>
              </a:rPr>
              <a:t>Have a backbone</a:t>
            </a:r>
          </a:p>
        </p:txBody>
      </p:sp>
      <p:cxnSp>
        <p:nvCxnSpPr>
          <p:cNvPr id="20" name="Elbow Connector 19">
            <a:extLst>
              <a:ext uri="{FF2B5EF4-FFF2-40B4-BE49-F238E27FC236}">
                <a16:creationId xmlns:a16="http://schemas.microsoft.com/office/drawing/2014/main" id="{17632685-AF18-3244-B8C3-E90A9BAF1063}"/>
              </a:ext>
            </a:extLst>
          </p:cNvPr>
          <p:cNvCxnSpPr>
            <a:cxnSpLocks/>
            <a:stCxn id="52" idx="0"/>
            <a:endCxn id="51" idx="0"/>
          </p:cNvCxnSpPr>
          <p:nvPr/>
        </p:nvCxnSpPr>
        <p:spPr>
          <a:xfrm rot="5400000" flipH="1" flipV="1">
            <a:off x="6102765" y="1188694"/>
            <a:ext cx="12700" cy="4234421"/>
          </a:xfrm>
          <a:prstGeom prst="bentConnector3">
            <a:avLst>
              <a:gd name="adj1" fmla="val 2904772"/>
            </a:avLst>
          </a:prstGeom>
          <a:ln w="38100">
            <a:solidFill>
              <a:srgbClr val="39AB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518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par>
                                <p:cTn id="12" presetID="22" presetClass="entr" presetSubtype="1"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up)">
                                      <p:cBhvr>
                                        <p:cTn id="18" dur="500"/>
                                        <p:tgtEl>
                                          <p:spTgt spid="52"/>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up)">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3" grpId="0" animBg="1"/>
      <p:bldP spid="51" grpId="0" animBg="1"/>
      <p:bldP spid="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Invertebrates</a:t>
            </a:r>
          </a:p>
        </p:txBody>
      </p:sp>
      <p:sp>
        <p:nvSpPr>
          <p:cNvPr id="14" name="TextBox 13">
            <a:extLst>
              <a:ext uri="{FF2B5EF4-FFF2-40B4-BE49-F238E27FC236}">
                <a16:creationId xmlns:a16="http://schemas.microsoft.com/office/drawing/2014/main" id="{8E0D10D4-861D-6B49-B356-856137C955A0}"/>
              </a:ext>
            </a:extLst>
          </p:cNvPr>
          <p:cNvSpPr txBox="1"/>
          <p:nvPr/>
        </p:nvSpPr>
        <p:spPr>
          <a:xfrm>
            <a:off x="842840" y="1167188"/>
            <a:ext cx="10471604" cy="707886"/>
          </a:xfrm>
          <a:prstGeom prst="rect">
            <a:avLst/>
          </a:prstGeom>
          <a:noFill/>
        </p:spPr>
        <p:txBody>
          <a:bodyPr wrap="square">
            <a:spAutoFit/>
          </a:bodyPr>
          <a:lstStyle/>
          <a:p>
            <a:r>
              <a:rPr lang="en-US" sz="2000" b="1" dirty="0">
                <a:solidFill>
                  <a:srgbClr val="39AB47"/>
                </a:solidFill>
                <a:latin typeface="Comic Sans MS" panose="030F0702030302020204" pitchFamily="66" charset="0"/>
                <a:cs typeface="Arial" panose="020B0604020202020204" pitchFamily="34" charset="0"/>
              </a:rPr>
              <a:t>Invertebrates do not have bones</a:t>
            </a:r>
            <a:r>
              <a:rPr lang="en-US" sz="2000" dirty="0">
                <a:solidFill>
                  <a:srgbClr val="272626"/>
                </a:solidFill>
                <a:latin typeface="Comic Sans MS" panose="030F0702030302020204" pitchFamily="66" charset="0"/>
                <a:cs typeface="Arial" panose="020B0604020202020204" pitchFamily="34" charset="0"/>
              </a:rPr>
              <a:t>. They either have a </a:t>
            </a:r>
            <a:r>
              <a:rPr lang="en-US" sz="2000" b="1" dirty="0">
                <a:solidFill>
                  <a:srgbClr val="39AB47"/>
                </a:solidFill>
                <a:latin typeface="Comic Sans MS" panose="030F0702030302020204" pitchFamily="66" charset="0"/>
                <a:cs typeface="Arial" panose="020B0604020202020204" pitchFamily="34" charset="0"/>
              </a:rPr>
              <a:t>soft body</a:t>
            </a:r>
            <a:r>
              <a:rPr lang="en-US" sz="2000" dirty="0">
                <a:solidFill>
                  <a:srgbClr val="272626"/>
                </a:solidFill>
                <a:latin typeface="Comic Sans MS" panose="030F0702030302020204" pitchFamily="66" charset="0"/>
                <a:cs typeface="Arial" panose="020B0604020202020204" pitchFamily="34" charset="0"/>
              </a:rPr>
              <a:t>, called a </a:t>
            </a:r>
            <a:r>
              <a:rPr lang="en-US" sz="2000" b="1" dirty="0">
                <a:solidFill>
                  <a:srgbClr val="39AB47"/>
                </a:solidFill>
                <a:latin typeface="Comic Sans MS" panose="030F0702030302020204" pitchFamily="66" charset="0"/>
                <a:cs typeface="Arial" panose="020B0604020202020204" pitchFamily="34" charset="0"/>
              </a:rPr>
              <a:t>hydrostatic skeleton</a:t>
            </a:r>
            <a:r>
              <a:rPr lang="en-US" sz="2000" b="1" dirty="0">
                <a:solidFill>
                  <a:srgbClr val="272626"/>
                </a:solidFill>
                <a:latin typeface="Comic Sans MS" panose="030F0702030302020204" pitchFamily="66" charset="0"/>
                <a:cs typeface="Arial" panose="020B0604020202020204" pitchFamily="34" charset="0"/>
              </a:rPr>
              <a:t> </a:t>
            </a:r>
            <a:r>
              <a:rPr lang="en-US" sz="2000" dirty="0">
                <a:solidFill>
                  <a:srgbClr val="272626"/>
                </a:solidFill>
                <a:latin typeface="Comic Sans MS" panose="030F0702030302020204" pitchFamily="66" charset="0"/>
                <a:cs typeface="Arial" panose="020B0604020202020204" pitchFamily="34" charset="0"/>
              </a:rPr>
              <a:t>or a hard outer casing called an </a:t>
            </a:r>
            <a:r>
              <a:rPr lang="en-US" sz="2000" b="1" dirty="0">
                <a:solidFill>
                  <a:srgbClr val="39AB47"/>
                </a:solidFill>
                <a:latin typeface="Comic Sans MS" panose="030F0702030302020204" pitchFamily="66" charset="0"/>
                <a:cs typeface="Arial" panose="020B0604020202020204" pitchFamily="34" charset="0"/>
              </a:rPr>
              <a:t>exoskeleton</a:t>
            </a:r>
            <a:r>
              <a:rPr lang="en-US" sz="2000" dirty="0">
                <a:solidFill>
                  <a:srgbClr val="272626"/>
                </a:solidFill>
                <a:latin typeface="Comic Sans MS" panose="030F0702030302020204" pitchFamily="66" charset="0"/>
                <a:cs typeface="Arial" panose="020B0604020202020204" pitchFamily="34" charset="0"/>
              </a:rPr>
              <a:t> which covers their body. </a:t>
            </a:r>
          </a:p>
        </p:txBody>
      </p:sp>
      <p:sp>
        <p:nvSpPr>
          <p:cNvPr id="35" name="Rectangle 34">
            <a:extLst>
              <a:ext uri="{FF2B5EF4-FFF2-40B4-BE49-F238E27FC236}">
                <a16:creationId xmlns:a16="http://schemas.microsoft.com/office/drawing/2014/main" id="{D77AAC42-08E1-834A-8C5A-A318E9CA01CB}"/>
              </a:ext>
            </a:extLst>
          </p:cNvPr>
          <p:cNvSpPr/>
          <p:nvPr/>
        </p:nvSpPr>
        <p:spPr>
          <a:xfrm>
            <a:off x="933254" y="2130610"/>
            <a:ext cx="4864231" cy="813599"/>
          </a:xfrm>
          <a:prstGeom prst="rect">
            <a:avLst/>
          </a:prstGeom>
          <a:solidFill>
            <a:srgbClr val="EC720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Comic Sans MS" panose="030F0702030302020204" pitchFamily="66" charset="0"/>
                <a:cs typeface="Arial" panose="020B0604020202020204" pitchFamily="34" charset="0"/>
              </a:rPr>
              <a:t>Soft body</a:t>
            </a:r>
            <a:br>
              <a:rPr lang="en-US" sz="2000" dirty="0">
                <a:solidFill>
                  <a:schemeClr val="bg1"/>
                </a:solidFill>
                <a:latin typeface="Comic Sans MS" panose="030F0702030302020204" pitchFamily="66" charset="0"/>
                <a:cs typeface="Arial" panose="020B0604020202020204" pitchFamily="34" charset="0"/>
              </a:rPr>
            </a:br>
            <a:r>
              <a:rPr lang="en-US" sz="2000" dirty="0">
                <a:solidFill>
                  <a:schemeClr val="bg1"/>
                </a:solidFill>
                <a:latin typeface="Comic Sans MS" panose="030F0702030302020204" pitchFamily="66" charset="0"/>
                <a:cs typeface="Arial" panose="020B0604020202020204" pitchFamily="34" charset="0"/>
              </a:rPr>
              <a:t>(hydrostatic skeleton)</a:t>
            </a:r>
          </a:p>
        </p:txBody>
      </p:sp>
      <p:sp>
        <p:nvSpPr>
          <p:cNvPr id="36" name="Rectangle 35">
            <a:extLst>
              <a:ext uri="{FF2B5EF4-FFF2-40B4-BE49-F238E27FC236}">
                <a16:creationId xmlns:a16="http://schemas.microsoft.com/office/drawing/2014/main" id="{8E8522A0-39A5-2E4C-88E3-7B9C8C01B079}"/>
              </a:ext>
            </a:extLst>
          </p:cNvPr>
          <p:cNvSpPr/>
          <p:nvPr/>
        </p:nvSpPr>
        <p:spPr>
          <a:xfrm>
            <a:off x="6325386" y="2131277"/>
            <a:ext cx="4864231" cy="813599"/>
          </a:xfrm>
          <a:prstGeom prst="rect">
            <a:avLst/>
          </a:prstGeom>
          <a:solidFill>
            <a:srgbClr val="EC720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Comic Sans MS" panose="030F0702030302020204" pitchFamily="66" charset="0"/>
                <a:cs typeface="Arial" panose="020B0604020202020204" pitchFamily="34" charset="0"/>
              </a:rPr>
              <a:t>Hard outer casing</a:t>
            </a:r>
            <a:br>
              <a:rPr lang="en-US" sz="2000" dirty="0">
                <a:solidFill>
                  <a:schemeClr val="bg1"/>
                </a:solidFill>
                <a:latin typeface="Comic Sans MS" panose="030F0702030302020204" pitchFamily="66" charset="0"/>
                <a:cs typeface="Arial" panose="020B0604020202020204" pitchFamily="34" charset="0"/>
              </a:rPr>
            </a:br>
            <a:r>
              <a:rPr lang="en-US" sz="2000" dirty="0">
                <a:solidFill>
                  <a:schemeClr val="bg1"/>
                </a:solidFill>
                <a:latin typeface="Comic Sans MS" panose="030F0702030302020204" pitchFamily="66" charset="0"/>
                <a:cs typeface="Arial" panose="020B0604020202020204" pitchFamily="34" charset="0"/>
              </a:rPr>
              <a:t>(exoskeleton)</a:t>
            </a:r>
          </a:p>
        </p:txBody>
      </p:sp>
      <p:sp>
        <p:nvSpPr>
          <p:cNvPr id="16" name="TextBox 15">
            <a:extLst>
              <a:ext uri="{FF2B5EF4-FFF2-40B4-BE49-F238E27FC236}">
                <a16:creationId xmlns:a16="http://schemas.microsoft.com/office/drawing/2014/main" id="{92A806D6-CD0C-8D42-A48D-8FF97DF2D8D5}"/>
              </a:ext>
            </a:extLst>
          </p:cNvPr>
          <p:cNvSpPr txBox="1"/>
          <p:nvPr/>
        </p:nvSpPr>
        <p:spPr>
          <a:xfrm>
            <a:off x="-59024" y="3160871"/>
            <a:ext cx="12192000" cy="861774"/>
          </a:xfrm>
          <a:prstGeom prst="rect">
            <a:avLst/>
          </a:prstGeom>
          <a:noFill/>
        </p:spPr>
        <p:txBody>
          <a:bodyPr wrap="square">
            <a:spAutoFit/>
          </a:bodyPr>
          <a:lstStyle/>
          <a:p>
            <a:pPr algn="ctr"/>
            <a:r>
              <a:rPr lang="en-US" sz="2500" b="1" dirty="0">
                <a:solidFill>
                  <a:srgbClr val="39AB47"/>
                </a:solidFill>
                <a:latin typeface="Comic Sans MS" panose="030F0702030302020204" pitchFamily="66" charset="0"/>
                <a:cs typeface="Arial" panose="020B0604020202020204" pitchFamily="34" charset="0"/>
              </a:rPr>
              <a:t>Skeleton skills activity</a:t>
            </a:r>
            <a:r>
              <a:rPr lang="en-US" sz="2500" b="1" dirty="0">
                <a:solidFill>
                  <a:srgbClr val="272626"/>
                </a:solidFill>
                <a:latin typeface="Comic Sans MS" panose="030F0702030302020204" pitchFamily="66" charset="0"/>
                <a:cs typeface="Arial" panose="020B0604020202020204" pitchFamily="34" charset="0"/>
              </a:rPr>
              <a:t> </a:t>
            </a:r>
          </a:p>
          <a:p>
            <a:pPr algn="ctr"/>
            <a:r>
              <a:rPr lang="en-US" sz="2500" dirty="0">
                <a:solidFill>
                  <a:srgbClr val="272626"/>
                </a:solidFill>
                <a:latin typeface="Comic Sans MS" panose="030F0702030302020204" pitchFamily="66" charset="0"/>
                <a:cs typeface="Arial" panose="020B0604020202020204" pitchFamily="34" charset="0"/>
              </a:rPr>
              <a:t>Look at these invertebrates:</a:t>
            </a:r>
            <a:endParaRPr lang="en-GB" sz="2500" dirty="0">
              <a:solidFill>
                <a:srgbClr val="272626"/>
              </a:solidFill>
            </a:endParaRPr>
          </a:p>
        </p:txBody>
      </p:sp>
      <p:grpSp>
        <p:nvGrpSpPr>
          <p:cNvPr id="50" name="Group 49">
            <a:extLst>
              <a:ext uri="{FF2B5EF4-FFF2-40B4-BE49-F238E27FC236}">
                <a16:creationId xmlns:a16="http://schemas.microsoft.com/office/drawing/2014/main" id="{CEB2D8F1-F121-1148-B389-7CE429FFB07D}"/>
              </a:ext>
            </a:extLst>
          </p:cNvPr>
          <p:cNvGrpSpPr/>
          <p:nvPr/>
        </p:nvGrpSpPr>
        <p:grpSpPr>
          <a:xfrm>
            <a:off x="921024" y="4120247"/>
            <a:ext cx="10256363" cy="1138935"/>
            <a:chOff x="750367" y="3921702"/>
            <a:chExt cx="10603041" cy="1177432"/>
          </a:xfrm>
        </p:grpSpPr>
        <p:pic>
          <p:nvPicPr>
            <p:cNvPr id="6" name="Picture 5" descr="A picture containing invertebrate, arthropod, worm, different&#10;&#10;Description automatically generated">
              <a:extLst>
                <a:ext uri="{FF2B5EF4-FFF2-40B4-BE49-F238E27FC236}">
                  <a16:creationId xmlns:a16="http://schemas.microsoft.com/office/drawing/2014/main" id="{40BA90F2-B102-1540-9D3A-8B8E607612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93" t="4664" r="4610" b="288"/>
            <a:stretch/>
          </p:blipFill>
          <p:spPr>
            <a:xfrm>
              <a:off x="9630374" y="3921702"/>
              <a:ext cx="1723034" cy="1173659"/>
            </a:xfrm>
            <a:prstGeom prst="rect">
              <a:avLst/>
            </a:prstGeom>
          </p:spPr>
        </p:pic>
        <p:pic>
          <p:nvPicPr>
            <p:cNvPr id="29" name="Picture 28" descr="A jellyfish in the water&#10;&#10;Description automatically generated with medium confidence">
              <a:extLst>
                <a:ext uri="{FF2B5EF4-FFF2-40B4-BE49-F238E27FC236}">
                  <a16:creationId xmlns:a16="http://schemas.microsoft.com/office/drawing/2014/main" id="{C559CF42-AD93-B143-8B92-AD5F8119BA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346" t="20621" r="29830" b="1857"/>
            <a:stretch/>
          </p:blipFill>
          <p:spPr>
            <a:xfrm>
              <a:off x="7858987" y="3921703"/>
              <a:ext cx="1723034" cy="1177211"/>
            </a:xfrm>
            <a:prstGeom prst="rect">
              <a:avLst/>
            </a:prstGeom>
          </p:spPr>
        </p:pic>
        <p:pic>
          <p:nvPicPr>
            <p:cNvPr id="13" name="Picture 12" descr="A picture containing ground, arthropod, outdoor, invertebrate&#10;&#10;Description automatically generated">
              <a:extLst>
                <a:ext uri="{FF2B5EF4-FFF2-40B4-BE49-F238E27FC236}">
                  <a16:creationId xmlns:a16="http://schemas.microsoft.com/office/drawing/2014/main" id="{C2A74C4D-1DDE-744D-A31D-D0AC9FC00C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9953" t="15634" r="17158" b="9667"/>
            <a:stretch/>
          </p:blipFill>
          <p:spPr>
            <a:xfrm>
              <a:off x="6087598" y="3921703"/>
              <a:ext cx="1723035" cy="1177211"/>
            </a:xfrm>
            <a:prstGeom prst="rect">
              <a:avLst/>
            </a:prstGeom>
          </p:spPr>
        </p:pic>
        <p:pic>
          <p:nvPicPr>
            <p:cNvPr id="31" name="Picture 30" descr="A black beetle on a white surface&#10;&#10;Description automatically generated with medium confidence">
              <a:extLst>
                <a:ext uri="{FF2B5EF4-FFF2-40B4-BE49-F238E27FC236}">
                  <a16:creationId xmlns:a16="http://schemas.microsoft.com/office/drawing/2014/main" id="{F71236B4-AEAA-1647-A073-E4EE41CF751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9928" t="14173" r="6006" b="-1"/>
            <a:stretch/>
          </p:blipFill>
          <p:spPr>
            <a:xfrm>
              <a:off x="2538284" y="3921924"/>
              <a:ext cx="1729572" cy="1177210"/>
            </a:xfrm>
            <a:prstGeom prst="rect">
              <a:avLst/>
            </a:prstGeom>
          </p:spPr>
        </p:pic>
        <p:pic>
          <p:nvPicPr>
            <p:cNvPr id="25" name="Picture 24" descr="A picture containing grass, outdoor, mollusk, invertebrate&#10;&#10;Description automatically generated">
              <a:extLst>
                <a:ext uri="{FF2B5EF4-FFF2-40B4-BE49-F238E27FC236}">
                  <a16:creationId xmlns:a16="http://schemas.microsoft.com/office/drawing/2014/main" id="{BF00437F-A598-AD4F-80FC-F1B1E6ADC5C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87" t="11622" r="12499" b="-18"/>
            <a:stretch/>
          </p:blipFill>
          <p:spPr>
            <a:xfrm>
              <a:off x="750367" y="3921924"/>
              <a:ext cx="1739563" cy="1177210"/>
            </a:xfrm>
            <a:prstGeom prst="rect">
              <a:avLst/>
            </a:prstGeom>
          </p:spPr>
        </p:pic>
        <p:pic>
          <p:nvPicPr>
            <p:cNvPr id="11" name="Picture 10" descr="A picture containing arthropod, spider, invertebrate, grass&#10;&#10;Description automatically generated">
              <a:extLst>
                <a:ext uri="{FF2B5EF4-FFF2-40B4-BE49-F238E27FC236}">
                  <a16:creationId xmlns:a16="http://schemas.microsoft.com/office/drawing/2014/main" id="{FBC5A46A-6F59-3146-8B58-61A12875976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054" t="3601" r="4004"/>
            <a:stretch/>
          </p:blipFill>
          <p:spPr>
            <a:xfrm>
              <a:off x="4316210" y="3921924"/>
              <a:ext cx="1723034" cy="1177210"/>
            </a:xfrm>
            <a:prstGeom prst="rect">
              <a:avLst/>
            </a:prstGeom>
          </p:spPr>
        </p:pic>
      </p:grpSp>
      <p:sp>
        <p:nvSpPr>
          <p:cNvPr id="51" name="Subtitle 2">
            <a:extLst>
              <a:ext uri="{FF2B5EF4-FFF2-40B4-BE49-F238E27FC236}">
                <a16:creationId xmlns:a16="http://schemas.microsoft.com/office/drawing/2014/main" id="{E8DC0801-2EBB-A749-96B7-25ADBC02C36F}"/>
              </a:ext>
            </a:extLst>
          </p:cNvPr>
          <p:cNvSpPr txBox="1">
            <a:spLocks/>
          </p:cNvSpPr>
          <p:nvPr/>
        </p:nvSpPr>
        <p:spPr>
          <a:xfrm>
            <a:off x="933254" y="5466505"/>
            <a:ext cx="9445964" cy="7434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Can you classify those with soft bodies </a:t>
            </a:r>
            <a:r>
              <a:rPr lang="en-US" sz="2000" b="1" dirty="0">
                <a:solidFill>
                  <a:srgbClr val="39AB47"/>
                </a:solidFill>
                <a:latin typeface="Comic Sans MS" panose="030F0702030302020204" pitchFamily="66" charset="0"/>
                <a:cs typeface="Arial" panose="020B0604020202020204" pitchFamily="34" charset="0"/>
              </a:rPr>
              <a:t>(hydrostatic skeleton) </a:t>
            </a:r>
            <a:r>
              <a:rPr lang="en-US" sz="2000" dirty="0">
                <a:solidFill>
                  <a:srgbClr val="272626"/>
                </a:solidFill>
                <a:latin typeface="Comic Sans MS" panose="030F0702030302020204" pitchFamily="66" charset="0"/>
                <a:cs typeface="Arial" panose="020B0604020202020204" pitchFamily="34" charset="0"/>
              </a:rPr>
              <a:t>and those with a hard outer casing</a:t>
            </a:r>
            <a:r>
              <a:rPr lang="en-US" sz="2000" b="1" dirty="0">
                <a:solidFill>
                  <a:srgbClr val="272626"/>
                </a:solidFill>
                <a:latin typeface="Comic Sans MS" panose="030F0702030302020204" pitchFamily="66" charset="0"/>
                <a:cs typeface="Arial" panose="020B0604020202020204" pitchFamily="34" charset="0"/>
              </a:rPr>
              <a:t> </a:t>
            </a:r>
            <a:r>
              <a:rPr lang="en-US" sz="2000" b="1" dirty="0">
                <a:solidFill>
                  <a:srgbClr val="39AB47"/>
                </a:solidFill>
                <a:latin typeface="Comic Sans MS" panose="030F0702030302020204" pitchFamily="66" charset="0"/>
                <a:cs typeface="Arial" panose="020B0604020202020204" pitchFamily="34" charset="0"/>
              </a:rPr>
              <a:t>(exoskeleton)</a:t>
            </a:r>
            <a:r>
              <a:rPr lang="en-US" sz="2000" dirty="0">
                <a:solidFill>
                  <a:srgbClr val="272626"/>
                </a:solidFill>
                <a:latin typeface="Comic Sans MS" panose="030F0702030302020204" pitchFamily="66" charset="0"/>
                <a:cs typeface="Arial" panose="020B0604020202020204" pitchFamily="34" charset="0"/>
              </a:rPr>
              <a:t>?</a:t>
            </a:r>
            <a:endParaRPr lang="en-US" sz="2000" b="1"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166921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16" grpId="0"/>
      <p:bldP spid="5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A picture containing ground, arthropod, outdoor, invertebrate&#10;&#10;Description automatically generated">
            <a:extLst>
              <a:ext uri="{FF2B5EF4-FFF2-40B4-BE49-F238E27FC236}">
                <a16:creationId xmlns:a16="http://schemas.microsoft.com/office/drawing/2014/main" id="{ABFB1D1E-4BBD-364F-8FDD-3E34C05C31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953" t="15634" r="17158" b="9667"/>
          <a:stretch/>
        </p:blipFill>
        <p:spPr>
          <a:xfrm>
            <a:off x="6668161" y="2176479"/>
            <a:ext cx="1666698" cy="1138721"/>
          </a:xfrm>
          <a:prstGeom prst="rect">
            <a:avLst/>
          </a:prstGeom>
        </p:spPr>
      </p:pic>
      <p:pic>
        <p:nvPicPr>
          <p:cNvPr id="52" name="Picture 51" descr="A black beetle on a white surface&#10;&#10;Description automatically generated with medium confidence">
            <a:extLst>
              <a:ext uri="{FF2B5EF4-FFF2-40B4-BE49-F238E27FC236}">
                <a16:creationId xmlns:a16="http://schemas.microsoft.com/office/drawing/2014/main" id="{0B7C4138-692E-BF4F-8DBA-72EAD43AFA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9928" t="14173" r="6006" b="-1"/>
          <a:stretch/>
        </p:blipFill>
        <p:spPr>
          <a:xfrm>
            <a:off x="7618718" y="3473630"/>
            <a:ext cx="1673022" cy="1138720"/>
          </a:xfrm>
          <a:prstGeom prst="rect">
            <a:avLst/>
          </a:prstGeom>
        </p:spPr>
      </p:pic>
      <p:pic>
        <p:nvPicPr>
          <p:cNvPr id="54" name="Picture 53" descr="A picture containing arthropod, spider, invertebrate, grass&#10;&#10;Description automatically generated">
            <a:extLst>
              <a:ext uri="{FF2B5EF4-FFF2-40B4-BE49-F238E27FC236}">
                <a16:creationId xmlns:a16="http://schemas.microsoft.com/office/drawing/2014/main" id="{10361003-AD07-F84B-9BAC-7668BE0FB17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54" t="3601" r="4004"/>
          <a:stretch/>
        </p:blipFill>
        <p:spPr>
          <a:xfrm>
            <a:off x="8566798" y="2174504"/>
            <a:ext cx="1666698" cy="1138720"/>
          </a:xfrm>
          <a:prstGeom prst="rect">
            <a:avLst/>
          </a:prstGeom>
        </p:spPr>
      </p:pic>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Skeleton skills - Did you get it right?</a:t>
            </a:r>
            <a:endParaRPr lang="en-US" sz="3200" b="1" dirty="0">
              <a:solidFill>
                <a:srgbClr val="39AB47"/>
              </a:solidFill>
              <a:latin typeface="Comic Sans MS" panose="030F0702030302020204" pitchFamily="66" charset="0"/>
              <a:cs typeface="Arial" panose="020B0604020202020204" pitchFamily="34" charset="0"/>
            </a:endParaRPr>
          </a:p>
        </p:txBody>
      </p:sp>
      <p:sp>
        <p:nvSpPr>
          <p:cNvPr id="37" name="Content Placeholder 3">
            <a:extLst>
              <a:ext uri="{FF2B5EF4-FFF2-40B4-BE49-F238E27FC236}">
                <a16:creationId xmlns:a16="http://schemas.microsoft.com/office/drawing/2014/main" id="{F27148B9-9ADE-B940-ADF0-F2FF1658EF10}"/>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pic>
        <p:nvPicPr>
          <p:cNvPr id="47" name="Picture 46" descr="A picture containing invertebrate, arthropod, worm, different&#10;&#10;Description automatically generated">
            <a:extLst>
              <a:ext uri="{FF2B5EF4-FFF2-40B4-BE49-F238E27FC236}">
                <a16:creationId xmlns:a16="http://schemas.microsoft.com/office/drawing/2014/main" id="{7D6812BA-5703-C84F-AAC9-89676F3681A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593" t="4664" r="4610" b="288"/>
          <a:stretch/>
        </p:blipFill>
        <p:spPr>
          <a:xfrm>
            <a:off x="2907061" y="3483602"/>
            <a:ext cx="1666698" cy="1135285"/>
          </a:xfrm>
          <a:prstGeom prst="rect">
            <a:avLst/>
          </a:prstGeom>
        </p:spPr>
      </p:pic>
      <p:pic>
        <p:nvPicPr>
          <p:cNvPr id="50" name="Picture 49" descr="A jellyfish in the water&#10;&#10;Description automatically generated with medium confidence">
            <a:extLst>
              <a:ext uri="{FF2B5EF4-FFF2-40B4-BE49-F238E27FC236}">
                <a16:creationId xmlns:a16="http://schemas.microsoft.com/office/drawing/2014/main" id="{158029F7-6ED1-CC4C-8872-52750F39FAC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346" t="20621" r="29830" b="1857"/>
          <a:stretch/>
        </p:blipFill>
        <p:spPr>
          <a:xfrm>
            <a:off x="3860119" y="2174504"/>
            <a:ext cx="1666698" cy="1138721"/>
          </a:xfrm>
          <a:prstGeom prst="rect">
            <a:avLst/>
          </a:prstGeom>
        </p:spPr>
      </p:pic>
      <p:pic>
        <p:nvPicPr>
          <p:cNvPr id="53" name="Picture 52" descr="A picture containing grass, outdoor, mollusk, invertebrate&#10;&#10;Description automatically generated">
            <a:extLst>
              <a:ext uri="{FF2B5EF4-FFF2-40B4-BE49-F238E27FC236}">
                <a16:creationId xmlns:a16="http://schemas.microsoft.com/office/drawing/2014/main" id="{62488308-C669-AF44-9866-F96435F4150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87" t="11622" r="12499" b="-18"/>
          <a:stretch/>
        </p:blipFill>
        <p:spPr>
          <a:xfrm>
            <a:off x="1953488" y="2174505"/>
            <a:ext cx="1682686" cy="1138720"/>
          </a:xfrm>
          <a:prstGeom prst="rect">
            <a:avLst/>
          </a:prstGeom>
        </p:spPr>
      </p:pic>
      <p:sp>
        <p:nvSpPr>
          <p:cNvPr id="55" name="Subtitle 2">
            <a:extLst>
              <a:ext uri="{FF2B5EF4-FFF2-40B4-BE49-F238E27FC236}">
                <a16:creationId xmlns:a16="http://schemas.microsoft.com/office/drawing/2014/main" id="{E3326C2A-BDD9-644F-8689-C12C125D1002}"/>
              </a:ext>
            </a:extLst>
          </p:cNvPr>
          <p:cNvSpPr txBox="1">
            <a:spLocks/>
          </p:cNvSpPr>
          <p:nvPr/>
        </p:nvSpPr>
        <p:spPr>
          <a:xfrm>
            <a:off x="842442" y="5054849"/>
            <a:ext cx="10179977" cy="11521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Look at your list of animals from your </a:t>
            </a:r>
            <a:r>
              <a:rPr lang="en-US" sz="2000" b="1" dirty="0">
                <a:solidFill>
                  <a:srgbClr val="39AB47"/>
                </a:solidFill>
                <a:latin typeface="Comic Sans MS" panose="030F0702030302020204" pitchFamily="66" charset="0"/>
                <a:cs typeface="Arial" panose="020B0604020202020204" pitchFamily="34" charset="0"/>
              </a:rPr>
              <a:t>Classification Challenge </a:t>
            </a:r>
            <a:r>
              <a:rPr lang="en-US" sz="2000" dirty="0">
                <a:solidFill>
                  <a:srgbClr val="272626"/>
                </a:solidFill>
                <a:latin typeface="Comic Sans MS" panose="030F0702030302020204" pitchFamily="66" charset="0"/>
                <a:cs typeface="Arial" panose="020B0604020202020204" pitchFamily="34" charset="0"/>
              </a:rPr>
              <a:t>in our earlier lesson. </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Can you classify the invertebrates with soft bodies </a:t>
            </a:r>
            <a:r>
              <a:rPr lang="en-US" sz="2000" b="1" dirty="0">
                <a:solidFill>
                  <a:srgbClr val="39AB47"/>
                </a:solidFill>
                <a:latin typeface="Comic Sans MS" panose="030F0702030302020204" pitchFamily="66" charset="0"/>
                <a:cs typeface="Arial" panose="020B0604020202020204" pitchFamily="34" charset="0"/>
              </a:rPr>
              <a:t>(hydrostatic skeleton) </a:t>
            </a:r>
            <a:r>
              <a:rPr lang="en-US" sz="2000" dirty="0">
                <a:solidFill>
                  <a:srgbClr val="272626"/>
                </a:solidFill>
                <a:latin typeface="Comic Sans MS" panose="030F0702030302020204" pitchFamily="66" charset="0"/>
                <a:cs typeface="Arial" panose="020B0604020202020204" pitchFamily="34" charset="0"/>
              </a:rPr>
              <a:t>and those with a hard outer casing </a:t>
            </a:r>
            <a:r>
              <a:rPr lang="en-US" sz="2000" b="1" dirty="0">
                <a:solidFill>
                  <a:srgbClr val="39AB47"/>
                </a:solidFill>
                <a:latin typeface="Comic Sans MS" panose="030F0702030302020204" pitchFamily="66" charset="0"/>
                <a:cs typeface="Arial" panose="020B0604020202020204" pitchFamily="34" charset="0"/>
              </a:rPr>
              <a:t>(exoskeleton)</a:t>
            </a:r>
            <a:r>
              <a:rPr lang="en-US" sz="2000" dirty="0">
                <a:solidFill>
                  <a:srgbClr val="272626"/>
                </a:solidFill>
                <a:latin typeface="Comic Sans MS" panose="030F0702030302020204" pitchFamily="66" charset="0"/>
                <a:cs typeface="Arial" panose="020B0604020202020204" pitchFamily="34" charset="0"/>
              </a:rPr>
              <a:t>?</a:t>
            </a:r>
            <a:endParaRPr lang="en-US" sz="2000" b="1" dirty="0">
              <a:solidFill>
                <a:srgbClr val="272626"/>
              </a:solidFill>
              <a:latin typeface="Comic Sans MS" panose="030F0702030302020204" pitchFamily="66" charset="0"/>
              <a:cs typeface="Arial" panose="020B0604020202020204" pitchFamily="34" charset="0"/>
            </a:endParaRPr>
          </a:p>
        </p:txBody>
      </p:sp>
      <p:sp>
        <p:nvSpPr>
          <p:cNvPr id="56" name="Rectangle 55">
            <a:extLst>
              <a:ext uri="{FF2B5EF4-FFF2-40B4-BE49-F238E27FC236}">
                <a16:creationId xmlns:a16="http://schemas.microsoft.com/office/drawing/2014/main" id="{16622F66-6796-5040-9E1C-75F521E7DA71}"/>
              </a:ext>
            </a:extLst>
          </p:cNvPr>
          <p:cNvSpPr/>
          <p:nvPr/>
        </p:nvSpPr>
        <p:spPr>
          <a:xfrm>
            <a:off x="1677530" y="1676435"/>
            <a:ext cx="4125763" cy="3183720"/>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D5018F8-7D78-A243-94BC-DFD1326F63C0}"/>
              </a:ext>
            </a:extLst>
          </p:cNvPr>
          <p:cNvSpPr/>
          <p:nvPr/>
        </p:nvSpPr>
        <p:spPr>
          <a:xfrm>
            <a:off x="1677530" y="1278869"/>
            <a:ext cx="4125763" cy="651325"/>
          </a:xfrm>
          <a:prstGeom prst="rect">
            <a:avLst/>
          </a:prstGeom>
          <a:solidFill>
            <a:srgbClr val="EC7206"/>
          </a:solid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Soft body </a:t>
            </a:r>
            <a:r>
              <a:rPr lang="en-US" dirty="0">
                <a:solidFill>
                  <a:schemeClr val="bg1"/>
                </a:solidFill>
                <a:latin typeface="Comic Sans MS" panose="030F0902030302020204" pitchFamily="66" charset="0"/>
              </a:rPr>
              <a:t>(hydrostatic skeleton)</a:t>
            </a:r>
            <a:endParaRPr lang="en-GB" dirty="0">
              <a:solidFill>
                <a:schemeClr val="bg1"/>
              </a:solidFill>
              <a:latin typeface="Comic Sans MS" panose="030F0902030302020204" pitchFamily="66" charset="0"/>
            </a:endParaRPr>
          </a:p>
        </p:txBody>
      </p:sp>
      <p:sp>
        <p:nvSpPr>
          <p:cNvPr id="69" name="Rectangle 68">
            <a:extLst>
              <a:ext uri="{FF2B5EF4-FFF2-40B4-BE49-F238E27FC236}">
                <a16:creationId xmlns:a16="http://schemas.microsoft.com/office/drawing/2014/main" id="{898DDE06-4352-814D-B413-996991A04274}"/>
              </a:ext>
            </a:extLst>
          </p:cNvPr>
          <p:cNvSpPr/>
          <p:nvPr/>
        </p:nvSpPr>
        <p:spPr>
          <a:xfrm>
            <a:off x="6384209" y="1676435"/>
            <a:ext cx="4125763" cy="3183720"/>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A2F74E18-3CCD-DE42-9471-256593901469}"/>
              </a:ext>
            </a:extLst>
          </p:cNvPr>
          <p:cNvSpPr/>
          <p:nvPr/>
        </p:nvSpPr>
        <p:spPr>
          <a:xfrm>
            <a:off x="6384209" y="1278869"/>
            <a:ext cx="4125763" cy="651325"/>
          </a:xfrm>
          <a:prstGeom prst="rect">
            <a:avLst/>
          </a:prstGeom>
          <a:solidFill>
            <a:srgbClr val="EC7206"/>
          </a:solid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Hard outer casing </a:t>
            </a:r>
            <a:r>
              <a:rPr lang="en-US" dirty="0">
                <a:solidFill>
                  <a:schemeClr val="bg1"/>
                </a:solidFill>
                <a:latin typeface="Comic Sans MS" panose="030F0902030302020204" pitchFamily="66" charset="0"/>
              </a:rPr>
              <a:t>(exoskeleton)</a:t>
            </a:r>
          </a:p>
        </p:txBody>
      </p:sp>
    </p:spTree>
    <p:extLst>
      <p:ext uri="{BB962C8B-B14F-4D97-AF65-F5344CB8AC3E}">
        <p14:creationId xmlns:p14="http://schemas.microsoft.com/office/powerpoint/2010/main" val="23680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bug&#10;&#10;Description automatically generated with medium confidence">
            <a:extLst>
              <a:ext uri="{FF2B5EF4-FFF2-40B4-BE49-F238E27FC236}">
                <a16:creationId xmlns:a16="http://schemas.microsoft.com/office/drawing/2014/main" id="{9295D3B0-1C71-7746-8650-50333BC2F7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077" r="880" b="-4780"/>
          <a:stretch/>
        </p:blipFill>
        <p:spPr>
          <a:xfrm>
            <a:off x="7749979" y="1256133"/>
            <a:ext cx="2219002" cy="1506154"/>
          </a:xfrm>
          <a:prstGeom prst="rect">
            <a:avLst/>
          </a:prstGeom>
        </p:spPr>
      </p:pic>
      <p:pic>
        <p:nvPicPr>
          <p:cNvPr id="38" name="Picture 37">
            <a:extLst>
              <a:ext uri="{FF2B5EF4-FFF2-40B4-BE49-F238E27FC236}">
                <a16:creationId xmlns:a16="http://schemas.microsoft.com/office/drawing/2014/main" id="{0A3E0C02-2963-0547-8915-0E2C5A4AED8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146" t="9966" r="4776" b="-7995"/>
          <a:stretch/>
        </p:blipFill>
        <p:spPr>
          <a:xfrm>
            <a:off x="5486204" y="1256133"/>
            <a:ext cx="2224821" cy="1510104"/>
          </a:xfrm>
          <a:prstGeom prst="rect">
            <a:avLst/>
          </a:prstGeom>
        </p:spPr>
      </p:pic>
      <p:pic>
        <p:nvPicPr>
          <p:cNvPr id="7" name="Picture 6" descr="A snail on a leaf&#10;&#10;Description automatically generated">
            <a:extLst>
              <a:ext uri="{FF2B5EF4-FFF2-40B4-BE49-F238E27FC236}">
                <a16:creationId xmlns:a16="http://schemas.microsoft.com/office/drawing/2014/main" id="{75BF159D-63FD-9640-8DEA-6FAE486AD8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598" t="26341" r="11424" b="-3604"/>
          <a:stretch/>
        </p:blipFill>
        <p:spPr>
          <a:xfrm>
            <a:off x="933254" y="1256134"/>
            <a:ext cx="2221646" cy="1506154"/>
          </a:xfrm>
          <a:prstGeom prst="rect">
            <a:avLst/>
          </a:prstGeom>
        </p:spPr>
      </p:pic>
      <p:pic>
        <p:nvPicPr>
          <p:cNvPr id="39" name="Picture 38" descr="A picture containing grass, outdoor, mollusk, invertebrate&#10;&#10;Description automatically generated">
            <a:extLst>
              <a:ext uri="{FF2B5EF4-FFF2-40B4-BE49-F238E27FC236}">
                <a16:creationId xmlns:a16="http://schemas.microsoft.com/office/drawing/2014/main" id="{B1D7A1DB-2F9D-F647-85AB-549CF4F6D6C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3" t="13884" r="9707" b="-5421"/>
          <a:stretch/>
        </p:blipFill>
        <p:spPr>
          <a:xfrm>
            <a:off x="3212130" y="1258148"/>
            <a:ext cx="2219246" cy="1501825"/>
          </a:xfrm>
          <a:prstGeom prst="rect">
            <a:avLst/>
          </a:prstGeom>
        </p:spPr>
      </p:pic>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Close up! Observation</a:t>
            </a:r>
          </a:p>
        </p:txBody>
      </p:sp>
      <p:sp>
        <p:nvSpPr>
          <p:cNvPr id="32" name="Subtitle 2">
            <a:extLst>
              <a:ext uri="{FF2B5EF4-FFF2-40B4-BE49-F238E27FC236}">
                <a16:creationId xmlns:a16="http://schemas.microsoft.com/office/drawing/2014/main" id="{8000A86F-8B20-684E-B4BC-441E9FCB7F00}"/>
              </a:ext>
            </a:extLst>
          </p:cNvPr>
          <p:cNvSpPr txBox="1">
            <a:spLocks/>
          </p:cNvSpPr>
          <p:nvPr/>
        </p:nvSpPr>
        <p:spPr>
          <a:xfrm>
            <a:off x="869985" y="3139831"/>
            <a:ext cx="8339852" cy="35401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500"/>
              </a:spcBef>
              <a:buClr>
                <a:srgbClr val="39AB47"/>
              </a:buClr>
              <a:buNone/>
            </a:pPr>
            <a:r>
              <a:rPr lang="en-US" sz="1800" dirty="0">
                <a:solidFill>
                  <a:srgbClr val="272626"/>
                </a:solidFill>
                <a:latin typeface="Comic Sans MS" panose="030F0702030302020204" pitchFamily="66" charset="0"/>
                <a:cs typeface="Arial" panose="020B0604020202020204" pitchFamily="34" charset="0"/>
              </a:rPr>
              <a:t>Go outside and see if you can find these</a:t>
            </a:r>
            <a:r>
              <a:rPr lang="en-US" sz="1800" b="1" dirty="0">
                <a:solidFill>
                  <a:srgbClr val="272626"/>
                </a:solidFill>
                <a:latin typeface="Comic Sans MS" panose="030F0702030302020204" pitchFamily="66" charset="0"/>
                <a:cs typeface="Arial" panose="020B0604020202020204" pitchFamily="34" charset="0"/>
              </a:rPr>
              <a:t> </a:t>
            </a:r>
            <a:r>
              <a:rPr lang="en-US" sz="1800" b="1" dirty="0">
                <a:solidFill>
                  <a:srgbClr val="39AB47"/>
                </a:solidFill>
                <a:latin typeface="Comic Sans MS" panose="030F0702030302020204" pitchFamily="66" charset="0"/>
                <a:cs typeface="Arial" panose="020B0604020202020204" pitchFamily="34" charset="0"/>
              </a:rPr>
              <a:t>invertebrates</a:t>
            </a:r>
            <a:r>
              <a:rPr lang="en-US" sz="1800" dirty="0">
                <a:solidFill>
                  <a:srgbClr val="272626"/>
                </a:solidFill>
                <a:latin typeface="Comic Sans MS" panose="030F0702030302020204" pitchFamily="66" charset="0"/>
                <a:cs typeface="Arial" panose="020B0604020202020204" pitchFamily="34" charset="0"/>
              </a:rPr>
              <a:t>.</a:t>
            </a:r>
          </a:p>
          <a:p>
            <a:pPr marL="0" indent="0">
              <a:lnSpc>
                <a:spcPct val="100000"/>
              </a:lnSpc>
              <a:spcBef>
                <a:spcPts val="500"/>
              </a:spcBef>
              <a:buClr>
                <a:srgbClr val="39AB47"/>
              </a:buClr>
              <a:buNone/>
            </a:pPr>
            <a:r>
              <a:rPr lang="en-US" sz="1800" dirty="0">
                <a:solidFill>
                  <a:srgbClr val="272626"/>
                </a:solidFill>
                <a:latin typeface="Comic Sans MS" panose="030F0702030302020204" pitchFamily="66" charset="0"/>
                <a:cs typeface="Arial" panose="020B0604020202020204" pitchFamily="34" charset="0"/>
              </a:rPr>
              <a:t>Use a bug pot and/or a magnifying glass.</a:t>
            </a:r>
            <a:br>
              <a:rPr lang="en-US" sz="1800" dirty="0">
                <a:solidFill>
                  <a:srgbClr val="272626"/>
                </a:solidFill>
                <a:latin typeface="Comic Sans MS" panose="030F0702030302020204" pitchFamily="66" charset="0"/>
                <a:cs typeface="Arial" panose="020B0604020202020204" pitchFamily="34" charset="0"/>
              </a:rPr>
            </a:br>
            <a:r>
              <a:rPr lang="en-US" sz="1800" dirty="0">
                <a:solidFill>
                  <a:srgbClr val="272626"/>
                </a:solidFill>
                <a:latin typeface="Comic Sans MS" panose="030F0702030302020204" pitchFamily="66" charset="0"/>
                <a:cs typeface="Arial" panose="020B0604020202020204" pitchFamily="34" charset="0"/>
              </a:rPr>
              <a:t>What do they look like close up?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Have they got a soft or hard body?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How many legs have they got?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What are their eyes like?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Do they have antennae?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How many body segments do they have? </a:t>
            </a:r>
          </a:p>
          <a:p>
            <a:pPr>
              <a:lnSpc>
                <a:spcPct val="100000"/>
              </a:lnSpc>
              <a:spcBef>
                <a:spcPts val="500"/>
              </a:spcBef>
              <a:buClr>
                <a:srgbClr val="39AB47"/>
              </a:buClr>
            </a:pPr>
            <a:r>
              <a:rPr lang="en-US" sz="1800" dirty="0">
                <a:solidFill>
                  <a:srgbClr val="272626"/>
                </a:solidFill>
                <a:latin typeface="Comic Sans MS" panose="030F0702030302020204" pitchFamily="66" charset="0"/>
                <a:cs typeface="Arial" panose="020B0604020202020204" pitchFamily="34" charset="0"/>
              </a:rPr>
              <a:t>What colour are they?</a:t>
            </a:r>
          </a:p>
        </p:txBody>
      </p:sp>
      <p:sp>
        <p:nvSpPr>
          <p:cNvPr id="37" name="Content Placeholder 3">
            <a:extLst>
              <a:ext uri="{FF2B5EF4-FFF2-40B4-BE49-F238E27FC236}">
                <a16:creationId xmlns:a16="http://schemas.microsoft.com/office/drawing/2014/main" id="{F27148B9-9ADE-B940-ADF0-F2FF1658EF10}"/>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sp>
        <p:nvSpPr>
          <p:cNvPr id="12" name="Rectangle 11">
            <a:extLst>
              <a:ext uri="{FF2B5EF4-FFF2-40B4-BE49-F238E27FC236}">
                <a16:creationId xmlns:a16="http://schemas.microsoft.com/office/drawing/2014/main" id="{CF0F908E-010D-C042-801A-E2E47716B537}"/>
              </a:ext>
            </a:extLst>
          </p:cNvPr>
          <p:cNvSpPr/>
          <p:nvPr/>
        </p:nvSpPr>
        <p:spPr>
          <a:xfrm>
            <a:off x="933254" y="2549842"/>
            <a:ext cx="2221646" cy="36386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Snail</a:t>
            </a:r>
          </a:p>
        </p:txBody>
      </p:sp>
      <p:sp>
        <p:nvSpPr>
          <p:cNvPr id="42" name="Rectangle 41">
            <a:extLst>
              <a:ext uri="{FF2B5EF4-FFF2-40B4-BE49-F238E27FC236}">
                <a16:creationId xmlns:a16="http://schemas.microsoft.com/office/drawing/2014/main" id="{6AD59625-6539-9942-9710-06D2489BDCC4}"/>
              </a:ext>
            </a:extLst>
          </p:cNvPr>
          <p:cNvSpPr/>
          <p:nvPr/>
        </p:nvSpPr>
        <p:spPr>
          <a:xfrm>
            <a:off x="3209729" y="2549842"/>
            <a:ext cx="2221646" cy="36386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Slug</a:t>
            </a:r>
          </a:p>
        </p:txBody>
      </p:sp>
      <p:sp>
        <p:nvSpPr>
          <p:cNvPr id="43" name="Rectangle 42">
            <a:extLst>
              <a:ext uri="{FF2B5EF4-FFF2-40B4-BE49-F238E27FC236}">
                <a16:creationId xmlns:a16="http://schemas.microsoft.com/office/drawing/2014/main" id="{15044453-0672-AC48-97D3-97DC5DB3C2B1}"/>
              </a:ext>
            </a:extLst>
          </p:cNvPr>
          <p:cNvSpPr/>
          <p:nvPr/>
        </p:nvSpPr>
        <p:spPr>
          <a:xfrm>
            <a:off x="5486204" y="2549842"/>
            <a:ext cx="2224821" cy="36386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Spider</a:t>
            </a:r>
          </a:p>
        </p:txBody>
      </p:sp>
      <p:sp>
        <p:nvSpPr>
          <p:cNvPr id="44" name="Rectangle 43">
            <a:extLst>
              <a:ext uri="{FF2B5EF4-FFF2-40B4-BE49-F238E27FC236}">
                <a16:creationId xmlns:a16="http://schemas.microsoft.com/office/drawing/2014/main" id="{B0435EE5-F2A8-BE4E-A9AA-2863D8F7F5B7}"/>
              </a:ext>
            </a:extLst>
          </p:cNvPr>
          <p:cNvSpPr/>
          <p:nvPr/>
        </p:nvSpPr>
        <p:spPr>
          <a:xfrm>
            <a:off x="7749979" y="2549842"/>
            <a:ext cx="2218997" cy="36386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Ant</a:t>
            </a:r>
          </a:p>
        </p:txBody>
      </p:sp>
      <p:grpSp>
        <p:nvGrpSpPr>
          <p:cNvPr id="144" name="Group 143">
            <a:extLst>
              <a:ext uri="{FF2B5EF4-FFF2-40B4-BE49-F238E27FC236}">
                <a16:creationId xmlns:a16="http://schemas.microsoft.com/office/drawing/2014/main" id="{72CFBEFD-5005-414C-B9BA-9713C17C8821}"/>
              </a:ext>
            </a:extLst>
          </p:cNvPr>
          <p:cNvGrpSpPr/>
          <p:nvPr/>
        </p:nvGrpSpPr>
        <p:grpSpPr>
          <a:xfrm>
            <a:off x="10144254" y="636747"/>
            <a:ext cx="1446616" cy="1080603"/>
            <a:chOff x="10093920" y="636747"/>
            <a:chExt cx="1446616" cy="1080603"/>
          </a:xfrm>
        </p:grpSpPr>
        <p:sp>
          <p:nvSpPr>
            <p:cNvPr id="145" name="Snip Single Corner of Rectangle 144">
              <a:extLst>
                <a:ext uri="{FF2B5EF4-FFF2-40B4-BE49-F238E27FC236}">
                  <a16:creationId xmlns:a16="http://schemas.microsoft.com/office/drawing/2014/main" id="{0AD05481-A562-0A4C-9A67-F0E0BB855D00}"/>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146" name="Content Placeholder 3">
              <a:extLst>
                <a:ext uri="{FF2B5EF4-FFF2-40B4-BE49-F238E27FC236}">
                  <a16:creationId xmlns:a16="http://schemas.microsoft.com/office/drawing/2014/main" id="{F8EB72CA-9F7E-DE42-BF2F-A412C16FE101}"/>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grpSp>
        <p:nvGrpSpPr>
          <p:cNvPr id="143" name="Group 142">
            <a:extLst>
              <a:ext uri="{FF2B5EF4-FFF2-40B4-BE49-F238E27FC236}">
                <a16:creationId xmlns:a16="http://schemas.microsoft.com/office/drawing/2014/main" id="{9DAED5E4-75B4-2E48-B578-4EEBEAF3D3A2}"/>
              </a:ext>
            </a:extLst>
          </p:cNvPr>
          <p:cNvGrpSpPr/>
          <p:nvPr/>
        </p:nvGrpSpPr>
        <p:grpSpPr>
          <a:xfrm>
            <a:off x="8838175" y="3889824"/>
            <a:ext cx="2478670" cy="1712043"/>
            <a:chOff x="8917974" y="3827772"/>
            <a:chExt cx="2478670" cy="1712043"/>
          </a:xfrm>
        </p:grpSpPr>
        <p:pic>
          <p:nvPicPr>
            <p:cNvPr id="59" name="Picture 58" descr="Shape&#10;&#10;Description automatically generated">
              <a:extLst>
                <a:ext uri="{FF2B5EF4-FFF2-40B4-BE49-F238E27FC236}">
                  <a16:creationId xmlns:a16="http://schemas.microsoft.com/office/drawing/2014/main" id="{3F6A486E-5209-8444-B9A2-6F4BE6674C6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50137"/>
            <a:stretch/>
          </p:blipFill>
          <p:spPr>
            <a:xfrm>
              <a:off x="8917974" y="4182046"/>
              <a:ext cx="2478670" cy="1357769"/>
            </a:xfrm>
            <a:prstGeom prst="rect">
              <a:avLst/>
            </a:prstGeom>
          </p:spPr>
        </p:pic>
        <p:sp>
          <p:nvSpPr>
            <p:cNvPr id="45" name="Rectangle 44">
              <a:extLst>
                <a:ext uri="{FF2B5EF4-FFF2-40B4-BE49-F238E27FC236}">
                  <a16:creationId xmlns:a16="http://schemas.microsoft.com/office/drawing/2014/main" id="{5A57210D-A2CF-BD46-A164-F25B0A860DD4}"/>
                </a:ext>
              </a:extLst>
            </p:cNvPr>
            <p:cNvSpPr/>
            <p:nvPr/>
          </p:nvSpPr>
          <p:spPr>
            <a:xfrm>
              <a:off x="9040227" y="3827772"/>
              <a:ext cx="628397"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Head</a:t>
              </a:r>
            </a:p>
          </p:txBody>
        </p:sp>
        <p:sp>
          <p:nvSpPr>
            <p:cNvPr id="48" name="Rectangle 47">
              <a:extLst>
                <a:ext uri="{FF2B5EF4-FFF2-40B4-BE49-F238E27FC236}">
                  <a16:creationId xmlns:a16="http://schemas.microsoft.com/office/drawing/2014/main" id="{ED260194-18F3-964F-B9AB-B63A5F84EE65}"/>
                </a:ext>
              </a:extLst>
            </p:cNvPr>
            <p:cNvSpPr/>
            <p:nvPr/>
          </p:nvSpPr>
          <p:spPr>
            <a:xfrm>
              <a:off x="9703803" y="3827772"/>
              <a:ext cx="752475"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Thorax</a:t>
              </a:r>
            </a:p>
          </p:txBody>
        </p:sp>
        <p:sp>
          <p:nvSpPr>
            <p:cNvPr id="49" name="Rectangle 48">
              <a:extLst>
                <a:ext uri="{FF2B5EF4-FFF2-40B4-BE49-F238E27FC236}">
                  <a16:creationId xmlns:a16="http://schemas.microsoft.com/office/drawing/2014/main" id="{387DABE0-DE30-9741-9A19-5863E64C6FED}"/>
                </a:ext>
              </a:extLst>
            </p:cNvPr>
            <p:cNvSpPr/>
            <p:nvPr/>
          </p:nvSpPr>
          <p:spPr>
            <a:xfrm>
              <a:off x="10491457" y="3827772"/>
              <a:ext cx="777621"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Abdomen</a:t>
              </a:r>
            </a:p>
          </p:txBody>
        </p:sp>
        <p:cxnSp>
          <p:nvCxnSpPr>
            <p:cNvPr id="66" name="Straight Connector 65">
              <a:extLst>
                <a:ext uri="{FF2B5EF4-FFF2-40B4-BE49-F238E27FC236}">
                  <a16:creationId xmlns:a16="http://schemas.microsoft.com/office/drawing/2014/main" id="{9FBD6592-98FB-CA40-BFE0-5598EC761245}"/>
                </a:ext>
              </a:extLst>
            </p:cNvPr>
            <p:cNvCxnSpPr>
              <a:cxnSpLocks/>
            </p:cNvCxnSpPr>
            <p:nvPr/>
          </p:nvCxnSpPr>
          <p:spPr>
            <a:xfrm>
              <a:off x="9703802" y="4172521"/>
              <a:ext cx="752476"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ED2C21F1-29CB-604D-8D53-ED3C46DA5A8B}"/>
                </a:ext>
              </a:extLst>
            </p:cNvPr>
            <p:cNvCxnSpPr>
              <a:cxnSpLocks/>
            </p:cNvCxnSpPr>
            <p:nvPr/>
          </p:nvCxnSpPr>
          <p:spPr>
            <a:xfrm>
              <a:off x="10491202" y="4172521"/>
              <a:ext cx="777876"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D3D1D54-72E7-E14C-B21E-B7A5A7723283}"/>
                </a:ext>
              </a:extLst>
            </p:cNvPr>
            <p:cNvCxnSpPr>
              <a:cxnSpLocks/>
            </p:cNvCxnSpPr>
            <p:nvPr/>
          </p:nvCxnSpPr>
          <p:spPr>
            <a:xfrm>
              <a:off x="10856691" y="4070861"/>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540D5B4E-47D4-D04D-A257-889227BCC30F}"/>
                </a:ext>
              </a:extLst>
            </p:cNvPr>
            <p:cNvCxnSpPr>
              <a:cxnSpLocks/>
            </p:cNvCxnSpPr>
            <p:nvPr/>
          </p:nvCxnSpPr>
          <p:spPr>
            <a:xfrm>
              <a:off x="10078816" y="4070861"/>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12EAA6C-82DB-0741-8C37-BADE493C903F}"/>
                </a:ext>
              </a:extLst>
            </p:cNvPr>
            <p:cNvCxnSpPr>
              <a:cxnSpLocks/>
            </p:cNvCxnSpPr>
            <p:nvPr/>
          </p:nvCxnSpPr>
          <p:spPr>
            <a:xfrm>
              <a:off x="9358091" y="4070861"/>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775BC2A8-A5A4-754F-A82E-12ECDED3BB0B}"/>
                </a:ext>
              </a:extLst>
            </p:cNvPr>
            <p:cNvCxnSpPr>
              <a:cxnSpLocks/>
            </p:cNvCxnSpPr>
            <p:nvPr/>
          </p:nvCxnSpPr>
          <p:spPr>
            <a:xfrm>
              <a:off x="9040227" y="4172521"/>
              <a:ext cx="628397"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B6E3DF2-ABCD-E440-A3C5-0CC3372B783A}"/>
                </a:ext>
              </a:extLst>
            </p:cNvPr>
            <p:cNvCxnSpPr>
              <a:cxnSpLocks/>
            </p:cNvCxnSpPr>
            <p:nvPr/>
          </p:nvCxnSpPr>
          <p:spPr>
            <a:xfrm>
              <a:off x="9669241" y="4172461"/>
              <a:ext cx="0" cy="46835"/>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CD205189-34E2-2C4F-8BA3-1377364CD03C}"/>
                </a:ext>
              </a:extLst>
            </p:cNvPr>
            <p:cNvCxnSpPr>
              <a:cxnSpLocks/>
            </p:cNvCxnSpPr>
            <p:nvPr/>
          </p:nvCxnSpPr>
          <p:spPr>
            <a:xfrm>
              <a:off x="9043766" y="4172461"/>
              <a:ext cx="0" cy="46835"/>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EE829873-5EED-8D41-AB6D-D94F2650EA90}"/>
                </a:ext>
              </a:extLst>
            </p:cNvPr>
            <p:cNvCxnSpPr>
              <a:cxnSpLocks/>
            </p:cNvCxnSpPr>
            <p:nvPr/>
          </p:nvCxnSpPr>
          <p:spPr>
            <a:xfrm>
              <a:off x="9704166" y="4172461"/>
              <a:ext cx="0" cy="202689"/>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FF14F014-562C-DB47-9AF4-0C2FDE2CB763}"/>
                </a:ext>
              </a:extLst>
            </p:cNvPr>
            <p:cNvCxnSpPr>
              <a:cxnSpLocks/>
            </p:cNvCxnSpPr>
            <p:nvPr/>
          </p:nvCxnSpPr>
          <p:spPr>
            <a:xfrm>
              <a:off x="10453466" y="4172461"/>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F2DB0912-9CFE-FB40-A54D-01390D2D95A6}"/>
                </a:ext>
              </a:extLst>
            </p:cNvPr>
            <p:cNvCxnSpPr>
              <a:cxnSpLocks/>
            </p:cNvCxnSpPr>
            <p:nvPr/>
          </p:nvCxnSpPr>
          <p:spPr>
            <a:xfrm>
              <a:off x="10491566" y="4172461"/>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C92C58A-B521-C148-8C30-FC9C2BC7F6FF}"/>
                </a:ext>
              </a:extLst>
            </p:cNvPr>
            <p:cNvCxnSpPr>
              <a:cxnSpLocks/>
            </p:cNvCxnSpPr>
            <p:nvPr/>
          </p:nvCxnSpPr>
          <p:spPr>
            <a:xfrm>
              <a:off x="11266266" y="4172461"/>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30931717-EBAA-234D-AEC7-0D465FDD3DD7}"/>
              </a:ext>
            </a:extLst>
          </p:cNvPr>
          <p:cNvGrpSpPr/>
          <p:nvPr/>
        </p:nvGrpSpPr>
        <p:grpSpPr>
          <a:xfrm>
            <a:off x="5873360" y="3889824"/>
            <a:ext cx="2495950" cy="1903463"/>
            <a:chOff x="5535470" y="3698404"/>
            <a:chExt cx="2495950" cy="1903463"/>
          </a:xfrm>
        </p:grpSpPr>
        <p:pic>
          <p:nvPicPr>
            <p:cNvPr id="60" name="Picture 59" descr="Shape&#10;&#10;Description automatically generated">
              <a:extLst>
                <a:ext uri="{FF2B5EF4-FFF2-40B4-BE49-F238E27FC236}">
                  <a16:creationId xmlns:a16="http://schemas.microsoft.com/office/drawing/2014/main" id="{3276C3F2-58FD-5B45-8E2D-79B9810C1CA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276" t="-1725" r="1276" b="60391"/>
            <a:stretch/>
          </p:blipFill>
          <p:spPr>
            <a:xfrm>
              <a:off x="5535470" y="4015352"/>
              <a:ext cx="2478670" cy="1125506"/>
            </a:xfrm>
            <a:prstGeom prst="rect">
              <a:avLst/>
            </a:prstGeom>
          </p:spPr>
        </p:pic>
        <p:sp>
          <p:nvSpPr>
            <p:cNvPr id="125" name="Rectangle 124">
              <a:extLst>
                <a:ext uri="{FF2B5EF4-FFF2-40B4-BE49-F238E27FC236}">
                  <a16:creationId xmlns:a16="http://schemas.microsoft.com/office/drawing/2014/main" id="{D5975879-6C34-6847-8F47-2418918BD58F}"/>
                </a:ext>
              </a:extLst>
            </p:cNvPr>
            <p:cNvSpPr/>
            <p:nvPr/>
          </p:nvSpPr>
          <p:spPr>
            <a:xfrm>
              <a:off x="5937381" y="3705036"/>
              <a:ext cx="509632"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Shell</a:t>
              </a:r>
            </a:p>
          </p:txBody>
        </p:sp>
        <p:sp>
          <p:nvSpPr>
            <p:cNvPr id="126" name="Rectangle 125">
              <a:extLst>
                <a:ext uri="{FF2B5EF4-FFF2-40B4-BE49-F238E27FC236}">
                  <a16:creationId xmlns:a16="http://schemas.microsoft.com/office/drawing/2014/main" id="{755423EE-979A-4B49-BAA4-D89AFE835CC6}"/>
                </a:ext>
              </a:extLst>
            </p:cNvPr>
            <p:cNvSpPr/>
            <p:nvPr/>
          </p:nvSpPr>
          <p:spPr>
            <a:xfrm>
              <a:off x="6774805" y="3698404"/>
              <a:ext cx="750687"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Tentacle</a:t>
              </a:r>
            </a:p>
          </p:txBody>
        </p:sp>
        <p:sp>
          <p:nvSpPr>
            <p:cNvPr id="127" name="Rectangle 126">
              <a:extLst>
                <a:ext uri="{FF2B5EF4-FFF2-40B4-BE49-F238E27FC236}">
                  <a16:creationId xmlns:a16="http://schemas.microsoft.com/office/drawing/2014/main" id="{3419AD91-E1A4-8246-BA21-5DC261E2FB95}"/>
                </a:ext>
              </a:extLst>
            </p:cNvPr>
            <p:cNvSpPr/>
            <p:nvPr/>
          </p:nvSpPr>
          <p:spPr>
            <a:xfrm>
              <a:off x="7627001" y="4094710"/>
              <a:ext cx="404419"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Eye</a:t>
              </a:r>
            </a:p>
          </p:txBody>
        </p:sp>
        <p:cxnSp>
          <p:nvCxnSpPr>
            <p:cNvPr id="128" name="Straight Connector 127">
              <a:extLst>
                <a:ext uri="{FF2B5EF4-FFF2-40B4-BE49-F238E27FC236}">
                  <a16:creationId xmlns:a16="http://schemas.microsoft.com/office/drawing/2014/main" id="{27D64948-CEA4-5F4F-90A0-3D8D5D52C77E}"/>
                </a:ext>
              </a:extLst>
            </p:cNvPr>
            <p:cNvCxnSpPr>
              <a:cxnSpLocks/>
            </p:cNvCxnSpPr>
            <p:nvPr/>
          </p:nvCxnSpPr>
          <p:spPr>
            <a:xfrm>
              <a:off x="6155544" y="3952427"/>
              <a:ext cx="512398" cy="313101"/>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51FC11E7-E6B9-8A4B-9338-D445B434988B}"/>
                </a:ext>
              </a:extLst>
            </p:cNvPr>
            <p:cNvCxnSpPr>
              <a:cxnSpLocks/>
            </p:cNvCxnSpPr>
            <p:nvPr/>
          </p:nvCxnSpPr>
          <p:spPr>
            <a:xfrm>
              <a:off x="7107665" y="3939057"/>
              <a:ext cx="550176" cy="680568"/>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4C2EB6CC-51EC-4A44-81A2-0BA536B60E80}"/>
                </a:ext>
              </a:extLst>
            </p:cNvPr>
            <p:cNvCxnSpPr>
              <a:cxnSpLocks/>
              <a:stCxn id="127" idx="2"/>
            </p:cNvCxnSpPr>
            <p:nvPr/>
          </p:nvCxnSpPr>
          <p:spPr>
            <a:xfrm>
              <a:off x="7829211" y="4337799"/>
              <a:ext cx="39556" cy="132656"/>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sp>
          <p:nvSpPr>
            <p:cNvPr id="135" name="Rectangle 134">
              <a:extLst>
                <a:ext uri="{FF2B5EF4-FFF2-40B4-BE49-F238E27FC236}">
                  <a16:creationId xmlns:a16="http://schemas.microsoft.com/office/drawing/2014/main" id="{25C27AAA-2B74-5E42-A9D1-781398B37202}"/>
                </a:ext>
              </a:extLst>
            </p:cNvPr>
            <p:cNvSpPr/>
            <p:nvPr/>
          </p:nvSpPr>
          <p:spPr>
            <a:xfrm>
              <a:off x="6502654" y="5358778"/>
              <a:ext cx="509632"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Foot</a:t>
              </a:r>
            </a:p>
          </p:txBody>
        </p:sp>
        <p:cxnSp>
          <p:nvCxnSpPr>
            <p:cNvPr id="136" name="Straight Connector 135">
              <a:extLst>
                <a:ext uri="{FF2B5EF4-FFF2-40B4-BE49-F238E27FC236}">
                  <a16:creationId xmlns:a16="http://schemas.microsoft.com/office/drawing/2014/main" id="{47141DEA-5EC0-BC4B-BDC1-7F05170012B8}"/>
                </a:ext>
              </a:extLst>
            </p:cNvPr>
            <p:cNvCxnSpPr>
              <a:cxnSpLocks/>
            </p:cNvCxnSpPr>
            <p:nvPr/>
          </p:nvCxnSpPr>
          <p:spPr>
            <a:xfrm>
              <a:off x="6757470" y="4997450"/>
              <a:ext cx="0" cy="350707"/>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grpSp>
      <p:pic>
        <p:nvPicPr>
          <p:cNvPr id="149" name="Picture 148" descr="A picture containing tableware&#10;&#10;Description automatically generated">
            <a:extLst>
              <a:ext uri="{FF2B5EF4-FFF2-40B4-BE49-F238E27FC236}">
                <a16:creationId xmlns:a16="http://schemas.microsoft.com/office/drawing/2014/main" id="{6968921D-2592-D843-ABC8-1446AFE6856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134723">
            <a:off x="7905811" y="437029"/>
            <a:ext cx="3983995" cy="3986663"/>
          </a:xfrm>
          <a:prstGeom prst="rect">
            <a:avLst/>
          </a:prstGeom>
        </p:spPr>
      </p:pic>
    </p:spTree>
    <p:extLst>
      <p:ext uri="{BB962C8B-B14F-4D97-AF65-F5344CB8AC3E}">
        <p14:creationId xmlns:p14="http://schemas.microsoft.com/office/powerpoint/2010/main" val="396265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bug&#10;&#10;Description automatically generated with medium confidence">
            <a:extLst>
              <a:ext uri="{FF2B5EF4-FFF2-40B4-BE49-F238E27FC236}">
                <a16:creationId xmlns:a16="http://schemas.microsoft.com/office/drawing/2014/main" id="{9295D3B0-1C71-7746-8650-50333BC2F7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1" t="8807" r="730" b="1490"/>
          <a:stretch/>
        </p:blipFill>
        <p:spPr>
          <a:xfrm>
            <a:off x="7749979" y="1256133"/>
            <a:ext cx="2219002" cy="1506154"/>
          </a:xfrm>
          <a:prstGeom prst="rect">
            <a:avLst/>
          </a:prstGeom>
        </p:spPr>
      </p:pic>
      <p:pic>
        <p:nvPicPr>
          <p:cNvPr id="38" name="Picture 37">
            <a:extLst>
              <a:ext uri="{FF2B5EF4-FFF2-40B4-BE49-F238E27FC236}">
                <a16:creationId xmlns:a16="http://schemas.microsoft.com/office/drawing/2014/main" id="{0A3E0C02-2963-0547-8915-0E2C5A4AED8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010" t="508" r="4912" b="1463"/>
          <a:stretch/>
        </p:blipFill>
        <p:spPr>
          <a:xfrm>
            <a:off x="5474820" y="1256133"/>
            <a:ext cx="2224821" cy="1510104"/>
          </a:xfrm>
          <a:prstGeom prst="rect">
            <a:avLst/>
          </a:prstGeom>
        </p:spPr>
      </p:pic>
      <p:pic>
        <p:nvPicPr>
          <p:cNvPr id="7" name="Picture 6" descr="A snail on a leaf&#10;&#10;Description automatically generated">
            <a:extLst>
              <a:ext uri="{FF2B5EF4-FFF2-40B4-BE49-F238E27FC236}">
                <a16:creationId xmlns:a16="http://schemas.microsoft.com/office/drawing/2014/main" id="{75BF159D-63FD-9640-8DEA-6FAE486AD8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598" t="21129" r="11424" b="1608"/>
          <a:stretch/>
        </p:blipFill>
        <p:spPr>
          <a:xfrm>
            <a:off x="933254" y="1256134"/>
            <a:ext cx="2221646" cy="1506154"/>
          </a:xfrm>
          <a:prstGeom prst="rect">
            <a:avLst/>
          </a:prstGeom>
        </p:spPr>
      </p:pic>
      <p:pic>
        <p:nvPicPr>
          <p:cNvPr id="39" name="Picture 38" descr="A picture containing grass, outdoor, mollusk, invertebrate&#10;&#10;Description automatically generated">
            <a:extLst>
              <a:ext uri="{FF2B5EF4-FFF2-40B4-BE49-F238E27FC236}">
                <a16:creationId xmlns:a16="http://schemas.microsoft.com/office/drawing/2014/main" id="{B1D7A1DB-2F9D-F647-85AB-549CF4F6D6C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3" t="4943" r="9707" b="3519"/>
          <a:stretch/>
        </p:blipFill>
        <p:spPr>
          <a:xfrm>
            <a:off x="3205237" y="1258148"/>
            <a:ext cx="2219246" cy="1501825"/>
          </a:xfrm>
          <a:prstGeom prst="rect">
            <a:avLst/>
          </a:prstGeom>
        </p:spPr>
      </p:pic>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Results - Recording</a:t>
            </a:r>
          </a:p>
        </p:txBody>
      </p:sp>
      <p:sp>
        <p:nvSpPr>
          <p:cNvPr id="53" name="TextBox 52">
            <a:extLst>
              <a:ext uri="{FF2B5EF4-FFF2-40B4-BE49-F238E27FC236}">
                <a16:creationId xmlns:a16="http://schemas.microsoft.com/office/drawing/2014/main" id="{F2184D5B-C13C-C940-A8C0-575B7FD4AD53}"/>
              </a:ext>
            </a:extLst>
          </p:cNvPr>
          <p:cNvSpPr txBox="1"/>
          <p:nvPr/>
        </p:nvSpPr>
        <p:spPr>
          <a:xfrm>
            <a:off x="878263" y="3115729"/>
            <a:ext cx="3132802" cy="1669688"/>
          </a:xfrm>
          <a:prstGeom prst="rect">
            <a:avLst/>
          </a:prstGeom>
          <a:noFill/>
        </p:spPr>
        <p:txBody>
          <a:bodyPr wrap="square">
            <a:spAutoFit/>
          </a:bodyPr>
          <a:lstStyle/>
          <a:p>
            <a:pPr marL="0" indent="0">
              <a:lnSpc>
                <a:spcPct val="100000"/>
              </a:lnSpc>
              <a:spcBef>
                <a:spcPts val="1500"/>
              </a:spcBef>
              <a:buNone/>
            </a:pPr>
            <a:r>
              <a:rPr lang="en-US" sz="1800" dirty="0">
                <a:solidFill>
                  <a:srgbClr val="272626"/>
                </a:solidFill>
                <a:latin typeface="Comic Sans MS" panose="030F0702030302020204" pitchFamily="66" charset="0"/>
                <a:cs typeface="Arial" panose="020B0604020202020204" pitchFamily="34" charset="0"/>
              </a:rPr>
              <a:t>How many of each of these different </a:t>
            </a:r>
            <a:r>
              <a:rPr lang="en-US" sz="1800" b="1" dirty="0">
                <a:solidFill>
                  <a:srgbClr val="39AB47"/>
                </a:solidFill>
                <a:latin typeface="Comic Sans MS" panose="030F0702030302020204" pitchFamily="66" charset="0"/>
                <a:cs typeface="Arial" panose="020B0604020202020204" pitchFamily="34" charset="0"/>
              </a:rPr>
              <a:t>invertebrates</a:t>
            </a:r>
            <a:r>
              <a:rPr lang="en-US" sz="1800" dirty="0">
                <a:latin typeface="Comic Sans MS" panose="030F0702030302020204" pitchFamily="66" charset="0"/>
                <a:cs typeface="Arial" panose="020B0604020202020204" pitchFamily="34" charset="0"/>
              </a:rPr>
              <a:t> </a:t>
            </a:r>
            <a:r>
              <a:rPr lang="en-US" sz="1800" dirty="0">
                <a:solidFill>
                  <a:srgbClr val="272626"/>
                </a:solidFill>
                <a:latin typeface="Comic Sans MS" panose="030F0702030302020204" pitchFamily="66" charset="0"/>
                <a:cs typeface="Arial" panose="020B0604020202020204" pitchFamily="34" charset="0"/>
              </a:rPr>
              <a:t>did you find?</a:t>
            </a:r>
          </a:p>
          <a:p>
            <a:pPr marL="0" indent="0">
              <a:lnSpc>
                <a:spcPct val="100000"/>
              </a:lnSpc>
              <a:spcBef>
                <a:spcPts val="1500"/>
              </a:spcBef>
              <a:buNone/>
            </a:pPr>
            <a:r>
              <a:rPr lang="en-US" sz="1800" dirty="0">
                <a:solidFill>
                  <a:srgbClr val="272626"/>
                </a:solidFill>
                <a:latin typeface="Comic Sans MS" panose="030F0702030302020204" pitchFamily="66" charset="0"/>
                <a:cs typeface="Arial" panose="020B0604020202020204" pitchFamily="34" charset="0"/>
              </a:rPr>
              <a:t>Record your results in a bar chart. </a:t>
            </a:r>
          </a:p>
        </p:txBody>
      </p:sp>
      <p:grpSp>
        <p:nvGrpSpPr>
          <p:cNvPr id="54" name="Group 53">
            <a:extLst>
              <a:ext uri="{FF2B5EF4-FFF2-40B4-BE49-F238E27FC236}">
                <a16:creationId xmlns:a16="http://schemas.microsoft.com/office/drawing/2014/main" id="{C7D10518-134C-C748-9D8F-3A2824AF308D}"/>
              </a:ext>
            </a:extLst>
          </p:cNvPr>
          <p:cNvGrpSpPr/>
          <p:nvPr/>
        </p:nvGrpSpPr>
        <p:grpSpPr>
          <a:xfrm>
            <a:off x="10144254" y="636747"/>
            <a:ext cx="1446616" cy="1080603"/>
            <a:chOff x="10093920" y="636747"/>
            <a:chExt cx="1446616" cy="1080603"/>
          </a:xfrm>
        </p:grpSpPr>
        <p:sp>
          <p:nvSpPr>
            <p:cNvPr id="56" name="Snip Single Corner of Rectangle 55">
              <a:extLst>
                <a:ext uri="{FF2B5EF4-FFF2-40B4-BE49-F238E27FC236}">
                  <a16:creationId xmlns:a16="http://schemas.microsoft.com/office/drawing/2014/main" id="{CD2E83BD-2E09-B242-95AA-185628E56F7A}"/>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61" name="Content Placeholder 3">
              <a:extLst>
                <a:ext uri="{FF2B5EF4-FFF2-40B4-BE49-F238E27FC236}">
                  <a16:creationId xmlns:a16="http://schemas.microsoft.com/office/drawing/2014/main" id="{59C2BF9F-8B19-7B4F-BCAD-D3DB73E87C5D}"/>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grpSp>
        <p:nvGrpSpPr>
          <p:cNvPr id="17" name="Group 16">
            <a:extLst>
              <a:ext uri="{FF2B5EF4-FFF2-40B4-BE49-F238E27FC236}">
                <a16:creationId xmlns:a16="http://schemas.microsoft.com/office/drawing/2014/main" id="{F1C6FD1A-F76D-C34B-9926-BD218D0A1334}"/>
              </a:ext>
            </a:extLst>
          </p:cNvPr>
          <p:cNvGrpSpPr/>
          <p:nvPr/>
        </p:nvGrpSpPr>
        <p:grpSpPr>
          <a:xfrm>
            <a:off x="4234049" y="3265400"/>
            <a:ext cx="5110580" cy="2967720"/>
            <a:chOff x="4234049" y="3141087"/>
            <a:chExt cx="5110580" cy="2967720"/>
          </a:xfrm>
        </p:grpSpPr>
        <p:cxnSp>
          <p:nvCxnSpPr>
            <p:cNvPr id="79" name="Straight Connector 78">
              <a:extLst>
                <a:ext uri="{FF2B5EF4-FFF2-40B4-BE49-F238E27FC236}">
                  <a16:creationId xmlns:a16="http://schemas.microsoft.com/office/drawing/2014/main" id="{76367154-80B8-DA42-B9EC-5ABFF6EFB3CB}"/>
                </a:ext>
              </a:extLst>
            </p:cNvPr>
            <p:cNvCxnSpPr>
              <a:cxnSpLocks/>
            </p:cNvCxnSpPr>
            <p:nvPr/>
          </p:nvCxnSpPr>
          <p:spPr>
            <a:xfrm flipH="1">
              <a:off x="4408296" y="5412796"/>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339937C-8A5F-754C-A17D-6B673B97BEA7}"/>
                </a:ext>
              </a:extLst>
            </p:cNvPr>
            <p:cNvCxnSpPr>
              <a:cxnSpLocks/>
            </p:cNvCxnSpPr>
            <p:nvPr/>
          </p:nvCxnSpPr>
          <p:spPr>
            <a:xfrm flipH="1">
              <a:off x="4408296" y="5058552"/>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AB88BB6-99BC-B84F-B73C-2636400F36A0}"/>
                </a:ext>
              </a:extLst>
            </p:cNvPr>
            <p:cNvCxnSpPr>
              <a:cxnSpLocks/>
            </p:cNvCxnSpPr>
            <p:nvPr/>
          </p:nvCxnSpPr>
          <p:spPr>
            <a:xfrm flipH="1">
              <a:off x="4408296" y="4704308"/>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7D022259-839E-C845-BF33-B3BF9D2FA8FD}"/>
                </a:ext>
              </a:extLst>
            </p:cNvPr>
            <p:cNvCxnSpPr>
              <a:cxnSpLocks/>
            </p:cNvCxnSpPr>
            <p:nvPr/>
          </p:nvCxnSpPr>
          <p:spPr>
            <a:xfrm flipH="1">
              <a:off x="4408296" y="4350064"/>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D67129FD-6B18-4644-8D01-0061AF7E0926}"/>
                </a:ext>
              </a:extLst>
            </p:cNvPr>
            <p:cNvCxnSpPr>
              <a:cxnSpLocks/>
            </p:cNvCxnSpPr>
            <p:nvPr/>
          </p:nvCxnSpPr>
          <p:spPr>
            <a:xfrm flipH="1">
              <a:off x="4408296" y="3995819"/>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DEA2E21F-40A6-A249-A62F-08EA8AC836F1}"/>
                </a:ext>
              </a:extLst>
            </p:cNvPr>
            <p:cNvCxnSpPr>
              <a:cxnSpLocks/>
            </p:cNvCxnSpPr>
            <p:nvPr/>
          </p:nvCxnSpPr>
          <p:spPr>
            <a:xfrm flipH="1">
              <a:off x="4408296" y="3641575"/>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11013CB-2131-0643-8BF4-033C41D5043A}"/>
                </a:ext>
              </a:extLst>
            </p:cNvPr>
            <p:cNvCxnSpPr>
              <a:cxnSpLocks/>
            </p:cNvCxnSpPr>
            <p:nvPr/>
          </p:nvCxnSpPr>
          <p:spPr>
            <a:xfrm flipH="1">
              <a:off x="4408296" y="3287331"/>
              <a:ext cx="4936333" cy="1145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E8BFED59-5BB1-3147-91E4-E92B592EE9AF}"/>
                </a:ext>
              </a:extLst>
            </p:cNvPr>
            <p:cNvCxnSpPr>
              <a:cxnSpLocks/>
            </p:cNvCxnSpPr>
            <p:nvPr/>
          </p:nvCxnSpPr>
          <p:spPr>
            <a:xfrm>
              <a:off x="5671233" y="3267996"/>
              <a:ext cx="0" cy="24990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F470184C-D64F-DF4B-9B76-7F17B02F309E}"/>
                </a:ext>
              </a:extLst>
            </p:cNvPr>
            <p:cNvCxnSpPr>
              <a:cxnSpLocks/>
            </p:cNvCxnSpPr>
            <p:nvPr/>
          </p:nvCxnSpPr>
          <p:spPr>
            <a:xfrm>
              <a:off x="6861624" y="3267996"/>
              <a:ext cx="0" cy="24990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1EE6F5F-A5F8-6448-B909-A35331BBCEEA}"/>
                </a:ext>
              </a:extLst>
            </p:cNvPr>
            <p:cNvCxnSpPr>
              <a:cxnSpLocks/>
            </p:cNvCxnSpPr>
            <p:nvPr/>
          </p:nvCxnSpPr>
          <p:spPr>
            <a:xfrm>
              <a:off x="8048719" y="3267996"/>
              <a:ext cx="0" cy="24990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DA47C495-D9DC-E744-A477-DA8695CCE952}"/>
                </a:ext>
              </a:extLst>
            </p:cNvPr>
            <p:cNvSpPr txBox="1"/>
            <p:nvPr/>
          </p:nvSpPr>
          <p:spPr>
            <a:xfrm>
              <a:off x="4655691" y="5798217"/>
              <a:ext cx="840573"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Spider </a:t>
              </a:r>
            </a:p>
          </p:txBody>
        </p:sp>
        <p:sp>
          <p:nvSpPr>
            <p:cNvPr id="71" name="TextBox 70">
              <a:extLst>
                <a:ext uri="{FF2B5EF4-FFF2-40B4-BE49-F238E27FC236}">
                  <a16:creationId xmlns:a16="http://schemas.microsoft.com/office/drawing/2014/main" id="{BB779619-9B41-4745-9D5C-CC1AFB93C508}"/>
                </a:ext>
              </a:extLst>
            </p:cNvPr>
            <p:cNvSpPr txBox="1"/>
            <p:nvPr/>
          </p:nvSpPr>
          <p:spPr>
            <a:xfrm>
              <a:off x="5836107" y="5821122"/>
              <a:ext cx="853845"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Ant </a:t>
              </a:r>
            </a:p>
          </p:txBody>
        </p:sp>
        <p:sp>
          <p:nvSpPr>
            <p:cNvPr id="72" name="TextBox 71">
              <a:extLst>
                <a:ext uri="{FF2B5EF4-FFF2-40B4-BE49-F238E27FC236}">
                  <a16:creationId xmlns:a16="http://schemas.microsoft.com/office/drawing/2014/main" id="{B634B47C-FD2B-4E4C-B711-264408018118}"/>
                </a:ext>
              </a:extLst>
            </p:cNvPr>
            <p:cNvSpPr txBox="1"/>
            <p:nvPr/>
          </p:nvSpPr>
          <p:spPr>
            <a:xfrm>
              <a:off x="7029795" y="5798217"/>
              <a:ext cx="853846"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Snail </a:t>
              </a:r>
            </a:p>
          </p:txBody>
        </p:sp>
        <p:sp>
          <p:nvSpPr>
            <p:cNvPr id="74" name="TextBox 73">
              <a:extLst>
                <a:ext uri="{FF2B5EF4-FFF2-40B4-BE49-F238E27FC236}">
                  <a16:creationId xmlns:a16="http://schemas.microsoft.com/office/drawing/2014/main" id="{D7AB2CD3-18F4-954E-9307-ADD96F45CA59}"/>
                </a:ext>
              </a:extLst>
            </p:cNvPr>
            <p:cNvSpPr txBox="1"/>
            <p:nvPr/>
          </p:nvSpPr>
          <p:spPr>
            <a:xfrm>
              <a:off x="8223483" y="5821122"/>
              <a:ext cx="853845"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Slug </a:t>
              </a:r>
            </a:p>
          </p:txBody>
        </p:sp>
        <p:sp>
          <p:nvSpPr>
            <p:cNvPr id="3" name="Rectangle 2">
              <a:extLst>
                <a:ext uri="{FF2B5EF4-FFF2-40B4-BE49-F238E27FC236}">
                  <a16:creationId xmlns:a16="http://schemas.microsoft.com/office/drawing/2014/main" id="{FEBBCC0B-9FB8-C84A-B039-FE5B95A058A9}"/>
                </a:ext>
              </a:extLst>
            </p:cNvPr>
            <p:cNvSpPr/>
            <p:nvPr/>
          </p:nvSpPr>
          <p:spPr>
            <a:xfrm>
              <a:off x="4642418" y="5067972"/>
              <a:ext cx="853845" cy="699066"/>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3771BEAF-98C0-7048-B0F4-C5C999B0F82E}"/>
                </a:ext>
              </a:extLst>
            </p:cNvPr>
            <p:cNvSpPr/>
            <p:nvPr/>
          </p:nvSpPr>
          <p:spPr>
            <a:xfrm>
              <a:off x="5836107" y="3508262"/>
              <a:ext cx="853845" cy="225877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13274577-85CD-464F-B623-FDEDBC3562E1}"/>
                </a:ext>
              </a:extLst>
            </p:cNvPr>
            <p:cNvSpPr/>
            <p:nvPr/>
          </p:nvSpPr>
          <p:spPr>
            <a:xfrm>
              <a:off x="7029796" y="4147974"/>
              <a:ext cx="853845" cy="16190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EB9B3E97-E339-8E4B-A761-62C147FD4273}"/>
                </a:ext>
              </a:extLst>
            </p:cNvPr>
            <p:cNvSpPr/>
            <p:nvPr/>
          </p:nvSpPr>
          <p:spPr>
            <a:xfrm>
              <a:off x="8210295" y="4576647"/>
              <a:ext cx="853845" cy="119039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13D97CA0-6775-3247-BA16-B8018F1D8C4B}"/>
                </a:ext>
              </a:extLst>
            </p:cNvPr>
            <p:cNvCxnSpPr>
              <a:cxnSpLocks/>
            </p:cNvCxnSpPr>
            <p:nvPr/>
          </p:nvCxnSpPr>
          <p:spPr>
            <a:xfrm>
              <a:off x="4474246" y="3267996"/>
              <a:ext cx="0" cy="249904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9DDAA6-C1A0-3349-B56A-A9089500C3EB}"/>
                </a:ext>
              </a:extLst>
            </p:cNvPr>
            <p:cNvCxnSpPr>
              <a:cxnSpLocks/>
            </p:cNvCxnSpPr>
            <p:nvPr/>
          </p:nvCxnSpPr>
          <p:spPr>
            <a:xfrm flipH="1">
              <a:off x="4408296" y="5760443"/>
              <a:ext cx="4936333" cy="1145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2080740D-17A1-394B-AD14-F0E970BBA88F}"/>
                </a:ext>
              </a:extLst>
            </p:cNvPr>
            <p:cNvSpPr txBox="1"/>
            <p:nvPr/>
          </p:nvSpPr>
          <p:spPr>
            <a:xfrm>
              <a:off x="4234049" y="5251476"/>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1 </a:t>
              </a:r>
            </a:p>
          </p:txBody>
        </p:sp>
        <p:sp>
          <p:nvSpPr>
            <p:cNvPr id="92" name="TextBox 91">
              <a:extLst>
                <a:ext uri="{FF2B5EF4-FFF2-40B4-BE49-F238E27FC236}">
                  <a16:creationId xmlns:a16="http://schemas.microsoft.com/office/drawing/2014/main" id="{07DEEB3E-8E00-1446-A55B-183F65E4C536}"/>
                </a:ext>
              </a:extLst>
            </p:cNvPr>
            <p:cNvSpPr txBox="1"/>
            <p:nvPr/>
          </p:nvSpPr>
          <p:spPr>
            <a:xfrm>
              <a:off x="4234049" y="5624092"/>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0 </a:t>
              </a:r>
            </a:p>
          </p:txBody>
        </p:sp>
        <p:sp>
          <p:nvSpPr>
            <p:cNvPr id="93" name="TextBox 92">
              <a:extLst>
                <a:ext uri="{FF2B5EF4-FFF2-40B4-BE49-F238E27FC236}">
                  <a16:creationId xmlns:a16="http://schemas.microsoft.com/office/drawing/2014/main" id="{87D22A25-AB0C-D948-BA04-8C0727FF881B}"/>
                </a:ext>
              </a:extLst>
            </p:cNvPr>
            <p:cNvSpPr txBox="1"/>
            <p:nvPr/>
          </p:nvSpPr>
          <p:spPr>
            <a:xfrm>
              <a:off x="4234049" y="4921728"/>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2 </a:t>
              </a:r>
            </a:p>
          </p:txBody>
        </p:sp>
        <p:sp>
          <p:nvSpPr>
            <p:cNvPr id="94" name="TextBox 93">
              <a:extLst>
                <a:ext uri="{FF2B5EF4-FFF2-40B4-BE49-F238E27FC236}">
                  <a16:creationId xmlns:a16="http://schemas.microsoft.com/office/drawing/2014/main" id="{0CEEE500-06BA-A844-BB73-7D7B0558B456}"/>
                </a:ext>
              </a:extLst>
            </p:cNvPr>
            <p:cNvSpPr txBox="1"/>
            <p:nvPr/>
          </p:nvSpPr>
          <p:spPr>
            <a:xfrm>
              <a:off x="4234049" y="4565600"/>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3 </a:t>
              </a:r>
            </a:p>
          </p:txBody>
        </p:sp>
        <p:sp>
          <p:nvSpPr>
            <p:cNvPr id="95" name="TextBox 94">
              <a:extLst>
                <a:ext uri="{FF2B5EF4-FFF2-40B4-BE49-F238E27FC236}">
                  <a16:creationId xmlns:a16="http://schemas.microsoft.com/office/drawing/2014/main" id="{D27801B1-D9E0-C447-910D-49C063143DD1}"/>
                </a:ext>
              </a:extLst>
            </p:cNvPr>
            <p:cNvSpPr txBox="1"/>
            <p:nvPr/>
          </p:nvSpPr>
          <p:spPr>
            <a:xfrm>
              <a:off x="4234049" y="4212769"/>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4 </a:t>
              </a:r>
            </a:p>
          </p:txBody>
        </p:sp>
        <p:sp>
          <p:nvSpPr>
            <p:cNvPr id="96" name="TextBox 95">
              <a:extLst>
                <a:ext uri="{FF2B5EF4-FFF2-40B4-BE49-F238E27FC236}">
                  <a16:creationId xmlns:a16="http://schemas.microsoft.com/office/drawing/2014/main" id="{BB71B646-9603-DF4A-963C-44D7861B4D5E}"/>
                </a:ext>
              </a:extLst>
            </p:cNvPr>
            <p:cNvSpPr txBox="1"/>
            <p:nvPr/>
          </p:nvSpPr>
          <p:spPr>
            <a:xfrm>
              <a:off x="4234049" y="3856641"/>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5 </a:t>
              </a:r>
            </a:p>
          </p:txBody>
        </p:sp>
        <p:sp>
          <p:nvSpPr>
            <p:cNvPr id="97" name="TextBox 96">
              <a:extLst>
                <a:ext uri="{FF2B5EF4-FFF2-40B4-BE49-F238E27FC236}">
                  <a16:creationId xmlns:a16="http://schemas.microsoft.com/office/drawing/2014/main" id="{4E3497EB-7039-FC40-ABF5-A5306BE67230}"/>
                </a:ext>
              </a:extLst>
            </p:cNvPr>
            <p:cNvSpPr txBox="1"/>
            <p:nvPr/>
          </p:nvSpPr>
          <p:spPr>
            <a:xfrm>
              <a:off x="4234049" y="3490620"/>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6 </a:t>
              </a:r>
            </a:p>
          </p:txBody>
        </p:sp>
        <p:sp>
          <p:nvSpPr>
            <p:cNvPr id="98" name="TextBox 97">
              <a:extLst>
                <a:ext uri="{FF2B5EF4-FFF2-40B4-BE49-F238E27FC236}">
                  <a16:creationId xmlns:a16="http://schemas.microsoft.com/office/drawing/2014/main" id="{386F41FF-986B-8E41-8603-1A68BEBB5E30}"/>
                </a:ext>
              </a:extLst>
            </p:cNvPr>
            <p:cNvSpPr txBox="1"/>
            <p:nvPr/>
          </p:nvSpPr>
          <p:spPr>
            <a:xfrm>
              <a:off x="4234049" y="3141087"/>
              <a:ext cx="191171" cy="287685"/>
            </a:xfrm>
            <a:prstGeom prst="rect">
              <a:avLst/>
            </a:prstGeom>
            <a:noFill/>
          </p:spPr>
          <p:txBody>
            <a:bodyPr wrap="square" rtlCol="0">
              <a:spAutoFit/>
            </a:bodyPr>
            <a:lstStyle/>
            <a:p>
              <a:pPr algn="ctr"/>
              <a:r>
                <a:rPr lang="en-GB" sz="1200" dirty="0">
                  <a:solidFill>
                    <a:srgbClr val="272626"/>
                  </a:solidFill>
                  <a:latin typeface="Comic Sans MS" panose="030F0702030302020204" pitchFamily="66" charset="0"/>
                </a:rPr>
                <a:t>7 </a:t>
              </a:r>
            </a:p>
          </p:txBody>
        </p:sp>
      </p:grpSp>
      <p:grpSp>
        <p:nvGrpSpPr>
          <p:cNvPr id="18" name="Group 17">
            <a:extLst>
              <a:ext uri="{FF2B5EF4-FFF2-40B4-BE49-F238E27FC236}">
                <a16:creationId xmlns:a16="http://schemas.microsoft.com/office/drawing/2014/main" id="{5D32FC7C-259D-4340-8C83-08BA91634C75}"/>
              </a:ext>
            </a:extLst>
          </p:cNvPr>
          <p:cNvGrpSpPr/>
          <p:nvPr/>
        </p:nvGrpSpPr>
        <p:grpSpPr>
          <a:xfrm>
            <a:off x="9741320" y="3369079"/>
            <a:ext cx="975989" cy="1592416"/>
            <a:chOff x="9656260" y="3244766"/>
            <a:chExt cx="975989" cy="1592416"/>
          </a:xfrm>
        </p:grpSpPr>
        <p:sp>
          <p:nvSpPr>
            <p:cNvPr id="103" name="TextBox 102">
              <a:extLst>
                <a:ext uri="{FF2B5EF4-FFF2-40B4-BE49-F238E27FC236}">
                  <a16:creationId xmlns:a16="http://schemas.microsoft.com/office/drawing/2014/main" id="{C766FAFB-A8DD-EA43-92C6-67877CF47975}"/>
                </a:ext>
              </a:extLst>
            </p:cNvPr>
            <p:cNvSpPr txBox="1"/>
            <p:nvPr/>
          </p:nvSpPr>
          <p:spPr>
            <a:xfrm>
              <a:off x="9968982" y="3565026"/>
              <a:ext cx="663266" cy="1177245"/>
            </a:xfrm>
            <a:prstGeom prst="rect">
              <a:avLst/>
            </a:prstGeom>
            <a:noFill/>
          </p:spPr>
          <p:txBody>
            <a:bodyPr wrap="square" rtlCol="0">
              <a:spAutoFit/>
            </a:bodyPr>
            <a:lstStyle/>
            <a:p>
              <a:pPr>
                <a:spcBef>
                  <a:spcPts val="900"/>
                </a:spcBef>
              </a:pPr>
              <a:r>
                <a:rPr lang="en-GB" sz="1200" dirty="0">
                  <a:solidFill>
                    <a:srgbClr val="272626"/>
                  </a:solidFill>
                  <a:latin typeface="Comic Sans MS" panose="030F0702030302020204" pitchFamily="66" charset="0"/>
                </a:rPr>
                <a:t>Spider</a:t>
              </a:r>
            </a:p>
            <a:p>
              <a:pPr>
                <a:spcBef>
                  <a:spcPts val="900"/>
                </a:spcBef>
              </a:pPr>
              <a:r>
                <a:rPr lang="en-GB" sz="1200" dirty="0">
                  <a:solidFill>
                    <a:srgbClr val="272626"/>
                  </a:solidFill>
                  <a:latin typeface="Comic Sans MS" panose="030F0702030302020204" pitchFamily="66" charset="0"/>
                </a:rPr>
                <a:t>Ant</a:t>
              </a:r>
            </a:p>
            <a:p>
              <a:pPr>
                <a:spcBef>
                  <a:spcPts val="900"/>
                </a:spcBef>
              </a:pPr>
              <a:r>
                <a:rPr lang="en-GB" sz="1200" dirty="0">
                  <a:solidFill>
                    <a:srgbClr val="272626"/>
                  </a:solidFill>
                  <a:latin typeface="Comic Sans MS" panose="030F0702030302020204" pitchFamily="66" charset="0"/>
                </a:rPr>
                <a:t>Snail</a:t>
              </a:r>
            </a:p>
            <a:p>
              <a:pPr>
                <a:spcBef>
                  <a:spcPts val="900"/>
                </a:spcBef>
              </a:pPr>
              <a:r>
                <a:rPr lang="en-GB" sz="1200" dirty="0">
                  <a:solidFill>
                    <a:srgbClr val="272626"/>
                  </a:solidFill>
                  <a:latin typeface="Comic Sans MS" panose="030F0702030302020204" pitchFamily="66" charset="0"/>
                </a:rPr>
                <a:t>Slug</a:t>
              </a:r>
            </a:p>
          </p:txBody>
        </p:sp>
        <p:sp>
          <p:nvSpPr>
            <p:cNvPr id="105" name="TextBox 104">
              <a:extLst>
                <a:ext uri="{FF2B5EF4-FFF2-40B4-BE49-F238E27FC236}">
                  <a16:creationId xmlns:a16="http://schemas.microsoft.com/office/drawing/2014/main" id="{F662E09A-1C7B-8448-850E-C4C3FB4BBA40}"/>
                </a:ext>
              </a:extLst>
            </p:cNvPr>
            <p:cNvSpPr txBox="1"/>
            <p:nvPr/>
          </p:nvSpPr>
          <p:spPr>
            <a:xfrm>
              <a:off x="9656260" y="3283517"/>
              <a:ext cx="975989" cy="276999"/>
            </a:xfrm>
            <a:prstGeom prst="rect">
              <a:avLst/>
            </a:prstGeom>
            <a:noFill/>
          </p:spPr>
          <p:txBody>
            <a:bodyPr wrap="square" rtlCol="0">
              <a:spAutoFit/>
            </a:bodyPr>
            <a:lstStyle/>
            <a:p>
              <a:pPr algn="ctr">
                <a:spcBef>
                  <a:spcPts val="1000"/>
                </a:spcBef>
              </a:pPr>
              <a:r>
                <a:rPr lang="en-GB" sz="1200" b="1" dirty="0">
                  <a:solidFill>
                    <a:srgbClr val="39AB47"/>
                  </a:solidFill>
                  <a:latin typeface="Comic Sans MS" panose="030F0702030302020204" pitchFamily="66" charset="0"/>
                </a:rPr>
                <a:t>Key</a:t>
              </a:r>
            </a:p>
          </p:txBody>
        </p:sp>
        <p:sp>
          <p:nvSpPr>
            <p:cNvPr id="15" name="Rectangle 14">
              <a:extLst>
                <a:ext uri="{FF2B5EF4-FFF2-40B4-BE49-F238E27FC236}">
                  <a16:creationId xmlns:a16="http://schemas.microsoft.com/office/drawing/2014/main" id="{84D701D0-AAF2-3341-9F1E-531DF3C469FA}"/>
                </a:ext>
              </a:extLst>
            </p:cNvPr>
            <p:cNvSpPr/>
            <p:nvPr/>
          </p:nvSpPr>
          <p:spPr>
            <a:xfrm>
              <a:off x="9766741" y="3583165"/>
              <a:ext cx="225843" cy="225843"/>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993364F2-123C-0647-AD6F-E8DC9B107D40}"/>
                </a:ext>
              </a:extLst>
            </p:cNvPr>
            <p:cNvSpPr/>
            <p:nvPr/>
          </p:nvSpPr>
          <p:spPr>
            <a:xfrm>
              <a:off x="9766741" y="3879140"/>
              <a:ext cx="225843" cy="22584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a:extLst>
                <a:ext uri="{FF2B5EF4-FFF2-40B4-BE49-F238E27FC236}">
                  <a16:creationId xmlns:a16="http://schemas.microsoft.com/office/drawing/2014/main" id="{C09561C7-2C6E-484C-ADE7-6D5CBC711965}"/>
                </a:ext>
              </a:extLst>
            </p:cNvPr>
            <p:cNvSpPr/>
            <p:nvPr/>
          </p:nvSpPr>
          <p:spPr>
            <a:xfrm>
              <a:off x="9766741" y="4175115"/>
              <a:ext cx="225843" cy="2258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D7D28F8C-D946-2449-8378-586B6C0ED912}"/>
                </a:ext>
              </a:extLst>
            </p:cNvPr>
            <p:cNvSpPr/>
            <p:nvPr/>
          </p:nvSpPr>
          <p:spPr>
            <a:xfrm>
              <a:off x="9766741" y="4471090"/>
              <a:ext cx="225843" cy="22584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6A4FD6C-EC38-2B43-8A3C-428450357CB9}"/>
                </a:ext>
              </a:extLst>
            </p:cNvPr>
            <p:cNvSpPr/>
            <p:nvPr/>
          </p:nvSpPr>
          <p:spPr>
            <a:xfrm>
              <a:off x="9656260" y="3244766"/>
              <a:ext cx="975987" cy="159241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0" name="Picture 109" descr="A picture containing tableware&#10;&#10;Description automatically generated">
            <a:extLst>
              <a:ext uri="{FF2B5EF4-FFF2-40B4-BE49-F238E27FC236}">
                <a16:creationId xmlns:a16="http://schemas.microsoft.com/office/drawing/2014/main" id="{E85638C1-B8F6-EC47-99C7-5B911955C6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134723">
            <a:off x="7905811" y="440327"/>
            <a:ext cx="3983995" cy="3986663"/>
          </a:xfrm>
          <a:prstGeom prst="rect">
            <a:avLst/>
          </a:prstGeom>
        </p:spPr>
      </p:pic>
    </p:spTree>
    <p:extLst>
      <p:ext uri="{BB962C8B-B14F-4D97-AF65-F5344CB8AC3E}">
        <p14:creationId xmlns:p14="http://schemas.microsoft.com/office/powerpoint/2010/main" val="1424213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Results - Recording</a:t>
            </a:r>
          </a:p>
        </p:txBody>
      </p:sp>
      <p:grpSp>
        <p:nvGrpSpPr>
          <p:cNvPr id="54" name="Group 53">
            <a:extLst>
              <a:ext uri="{FF2B5EF4-FFF2-40B4-BE49-F238E27FC236}">
                <a16:creationId xmlns:a16="http://schemas.microsoft.com/office/drawing/2014/main" id="{C7D10518-134C-C748-9D8F-3A2824AF308D}"/>
              </a:ext>
            </a:extLst>
          </p:cNvPr>
          <p:cNvGrpSpPr/>
          <p:nvPr/>
        </p:nvGrpSpPr>
        <p:grpSpPr>
          <a:xfrm>
            <a:off x="10144254" y="636747"/>
            <a:ext cx="1446616" cy="1080603"/>
            <a:chOff x="10093920" y="636747"/>
            <a:chExt cx="1446616" cy="1080603"/>
          </a:xfrm>
        </p:grpSpPr>
        <p:sp>
          <p:nvSpPr>
            <p:cNvPr id="56" name="Snip Single Corner of Rectangle 55">
              <a:extLst>
                <a:ext uri="{FF2B5EF4-FFF2-40B4-BE49-F238E27FC236}">
                  <a16:creationId xmlns:a16="http://schemas.microsoft.com/office/drawing/2014/main" id="{CD2E83BD-2E09-B242-95AA-185628E56F7A}"/>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61" name="Content Placeholder 3">
              <a:extLst>
                <a:ext uri="{FF2B5EF4-FFF2-40B4-BE49-F238E27FC236}">
                  <a16:creationId xmlns:a16="http://schemas.microsoft.com/office/drawing/2014/main" id="{59C2BF9F-8B19-7B4F-BCAD-D3DB73E87C5D}"/>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sp>
        <p:nvSpPr>
          <p:cNvPr id="57" name="Subtitle 2">
            <a:extLst>
              <a:ext uri="{FF2B5EF4-FFF2-40B4-BE49-F238E27FC236}">
                <a16:creationId xmlns:a16="http://schemas.microsoft.com/office/drawing/2014/main" id="{6A2C65A9-F410-2E4C-92B0-FD0C5FA6F387}"/>
              </a:ext>
            </a:extLst>
          </p:cNvPr>
          <p:cNvSpPr txBox="1">
            <a:spLocks/>
          </p:cNvSpPr>
          <p:nvPr/>
        </p:nvSpPr>
        <p:spPr>
          <a:xfrm>
            <a:off x="877386" y="3074582"/>
            <a:ext cx="2415747" cy="29631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272626"/>
                </a:solidFill>
                <a:latin typeface="Comic Sans MS" panose="030F0702030302020204" pitchFamily="66" charset="0"/>
                <a:cs typeface="Arial" panose="020B0604020202020204" pitchFamily="34" charset="0"/>
              </a:rPr>
              <a:t>Can you draw a picture or make a model of these</a:t>
            </a:r>
            <a:r>
              <a:rPr lang="en-US" sz="1800" b="1" dirty="0">
                <a:solidFill>
                  <a:srgbClr val="272626"/>
                </a:solidFill>
                <a:latin typeface="Comic Sans MS" panose="030F0702030302020204" pitchFamily="66" charset="0"/>
                <a:cs typeface="Arial" panose="020B0604020202020204" pitchFamily="34" charset="0"/>
              </a:rPr>
              <a:t> </a:t>
            </a:r>
            <a:r>
              <a:rPr lang="en-US" sz="1800" b="1" dirty="0">
                <a:solidFill>
                  <a:srgbClr val="39AB47"/>
                </a:solidFill>
                <a:latin typeface="Comic Sans MS" panose="030F0702030302020204" pitchFamily="66" charset="0"/>
                <a:cs typeface="Arial" panose="020B0604020202020204" pitchFamily="34" charset="0"/>
              </a:rPr>
              <a:t>invertebrates?</a:t>
            </a:r>
          </a:p>
          <a:p>
            <a:pPr marL="0" indent="0">
              <a:lnSpc>
                <a:spcPct val="100000"/>
              </a:lnSpc>
              <a:spcBef>
                <a:spcPts val="1500"/>
              </a:spcBef>
              <a:buNone/>
            </a:pPr>
            <a:r>
              <a:rPr lang="en-US" sz="1800" dirty="0">
                <a:solidFill>
                  <a:srgbClr val="272626"/>
                </a:solidFill>
                <a:latin typeface="Comic Sans MS" panose="030F0702030302020204" pitchFamily="66" charset="0"/>
                <a:cs typeface="Arial" panose="020B0604020202020204" pitchFamily="34" charset="0"/>
              </a:rPr>
              <a:t>Remember to label all their features and how many they have of each. </a:t>
            </a:r>
          </a:p>
        </p:txBody>
      </p:sp>
      <p:grpSp>
        <p:nvGrpSpPr>
          <p:cNvPr id="35" name="Group 34">
            <a:extLst>
              <a:ext uri="{FF2B5EF4-FFF2-40B4-BE49-F238E27FC236}">
                <a16:creationId xmlns:a16="http://schemas.microsoft.com/office/drawing/2014/main" id="{FC4C4E4E-41B9-BD4E-8CFF-EFE55B1FA802}"/>
              </a:ext>
            </a:extLst>
          </p:cNvPr>
          <p:cNvGrpSpPr/>
          <p:nvPr/>
        </p:nvGrpSpPr>
        <p:grpSpPr>
          <a:xfrm>
            <a:off x="3574971" y="3877686"/>
            <a:ext cx="3349240" cy="1792857"/>
            <a:chOff x="463416" y="4051667"/>
            <a:chExt cx="3349240" cy="1792857"/>
          </a:xfrm>
        </p:grpSpPr>
        <p:pic>
          <p:nvPicPr>
            <p:cNvPr id="59" name="Picture 58" descr="Shape&#10;&#10;Description automatically generated">
              <a:extLst>
                <a:ext uri="{FF2B5EF4-FFF2-40B4-BE49-F238E27FC236}">
                  <a16:creationId xmlns:a16="http://schemas.microsoft.com/office/drawing/2014/main" id="{EAF08957-78CF-D646-A257-BF68510A17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0137"/>
            <a:stretch/>
          </p:blipFill>
          <p:spPr>
            <a:xfrm>
              <a:off x="1333986" y="4405941"/>
              <a:ext cx="2478670" cy="1357769"/>
            </a:xfrm>
            <a:prstGeom prst="rect">
              <a:avLst/>
            </a:prstGeom>
          </p:spPr>
        </p:pic>
        <p:sp>
          <p:nvSpPr>
            <p:cNvPr id="60" name="Rectangle 59">
              <a:extLst>
                <a:ext uri="{FF2B5EF4-FFF2-40B4-BE49-F238E27FC236}">
                  <a16:creationId xmlns:a16="http://schemas.microsoft.com/office/drawing/2014/main" id="{A93C6509-1BF5-604C-9DF4-A45DA71E72BB}"/>
                </a:ext>
              </a:extLst>
            </p:cNvPr>
            <p:cNvSpPr/>
            <p:nvPr/>
          </p:nvSpPr>
          <p:spPr>
            <a:xfrm>
              <a:off x="1456239" y="4051667"/>
              <a:ext cx="628397"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Head</a:t>
              </a:r>
            </a:p>
          </p:txBody>
        </p:sp>
        <p:sp>
          <p:nvSpPr>
            <p:cNvPr id="62" name="Rectangle 61">
              <a:extLst>
                <a:ext uri="{FF2B5EF4-FFF2-40B4-BE49-F238E27FC236}">
                  <a16:creationId xmlns:a16="http://schemas.microsoft.com/office/drawing/2014/main" id="{B7500A57-2F69-4347-A15B-45F3A80CFFB3}"/>
                </a:ext>
              </a:extLst>
            </p:cNvPr>
            <p:cNvSpPr/>
            <p:nvPr/>
          </p:nvSpPr>
          <p:spPr>
            <a:xfrm>
              <a:off x="2119815" y="4051667"/>
              <a:ext cx="752475"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Thorax</a:t>
              </a:r>
            </a:p>
          </p:txBody>
        </p:sp>
        <p:sp>
          <p:nvSpPr>
            <p:cNvPr id="63" name="Rectangle 62">
              <a:extLst>
                <a:ext uri="{FF2B5EF4-FFF2-40B4-BE49-F238E27FC236}">
                  <a16:creationId xmlns:a16="http://schemas.microsoft.com/office/drawing/2014/main" id="{BD5ED2B2-E4EB-AA44-AF38-D60108A02C31}"/>
                </a:ext>
              </a:extLst>
            </p:cNvPr>
            <p:cNvSpPr/>
            <p:nvPr/>
          </p:nvSpPr>
          <p:spPr>
            <a:xfrm>
              <a:off x="2907469" y="4051667"/>
              <a:ext cx="777621"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Abdomen</a:t>
              </a:r>
            </a:p>
          </p:txBody>
        </p:sp>
        <p:cxnSp>
          <p:nvCxnSpPr>
            <p:cNvPr id="64" name="Straight Connector 63">
              <a:extLst>
                <a:ext uri="{FF2B5EF4-FFF2-40B4-BE49-F238E27FC236}">
                  <a16:creationId xmlns:a16="http://schemas.microsoft.com/office/drawing/2014/main" id="{7ADE8F18-788A-4E4F-A1B8-2EDDD156FECB}"/>
                </a:ext>
              </a:extLst>
            </p:cNvPr>
            <p:cNvCxnSpPr>
              <a:cxnSpLocks/>
            </p:cNvCxnSpPr>
            <p:nvPr/>
          </p:nvCxnSpPr>
          <p:spPr>
            <a:xfrm>
              <a:off x="2119814" y="4396416"/>
              <a:ext cx="752476"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2E615382-A727-8D4C-85CB-212AAFFC7376}"/>
                </a:ext>
              </a:extLst>
            </p:cNvPr>
            <p:cNvCxnSpPr>
              <a:cxnSpLocks/>
            </p:cNvCxnSpPr>
            <p:nvPr/>
          </p:nvCxnSpPr>
          <p:spPr>
            <a:xfrm>
              <a:off x="2907214" y="4396416"/>
              <a:ext cx="777876"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82EE324-8C86-1242-AA7B-B53576BD4B67}"/>
                </a:ext>
              </a:extLst>
            </p:cNvPr>
            <p:cNvCxnSpPr>
              <a:cxnSpLocks/>
            </p:cNvCxnSpPr>
            <p:nvPr/>
          </p:nvCxnSpPr>
          <p:spPr>
            <a:xfrm>
              <a:off x="3272703" y="4294756"/>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76156E5-7045-1642-A65E-D7BECB48F6EE}"/>
                </a:ext>
              </a:extLst>
            </p:cNvPr>
            <p:cNvCxnSpPr>
              <a:cxnSpLocks/>
            </p:cNvCxnSpPr>
            <p:nvPr/>
          </p:nvCxnSpPr>
          <p:spPr>
            <a:xfrm>
              <a:off x="2494828" y="4294756"/>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ADCADB9-F5EC-884C-B317-4A14D5697F64}"/>
                </a:ext>
              </a:extLst>
            </p:cNvPr>
            <p:cNvCxnSpPr>
              <a:cxnSpLocks/>
            </p:cNvCxnSpPr>
            <p:nvPr/>
          </p:nvCxnSpPr>
          <p:spPr>
            <a:xfrm>
              <a:off x="1774103" y="4294756"/>
              <a:ext cx="126" cy="10166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E8F506A0-80CD-BE41-B32D-7A01F25248D3}"/>
                </a:ext>
              </a:extLst>
            </p:cNvPr>
            <p:cNvCxnSpPr>
              <a:cxnSpLocks/>
            </p:cNvCxnSpPr>
            <p:nvPr/>
          </p:nvCxnSpPr>
          <p:spPr>
            <a:xfrm>
              <a:off x="1456239" y="4396416"/>
              <a:ext cx="628397"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EA384C3-B486-7549-8F90-BE974448CDB5}"/>
                </a:ext>
              </a:extLst>
            </p:cNvPr>
            <p:cNvCxnSpPr>
              <a:cxnSpLocks/>
            </p:cNvCxnSpPr>
            <p:nvPr/>
          </p:nvCxnSpPr>
          <p:spPr>
            <a:xfrm>
              <a:off x="2085253" y="4396356"/>
              <a:ext cx="0" cy="46835"/>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F2AE67C-13C6-DC47-ADE4-21FE6863F44F}"/>
                </a:ext>
              </a:extLst>
            </p:cNvPr>
            <p:cNvCxnSpPr>
              <a:cxnSpLocks/>
            </p:cNvCxnSpPr>
            <p:nvPr/>
          </p:nvCxnSpPr>
          <p:spPr>
            <a:xfrm>
              <a:off x="1459778" y="4396356"/>
              <a:ext cx="0" cy="46835"/>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2566DDA5-1B75-AA41-8BFC-FDD043594C49}"/>
                </a:ext>
              </a:extLst>
            </p:cNvPr>
            <p:cNvCxnSpPr>
              <a:cxnSpLocks/>
            </p:cNvCxnSpPr>
            <p:nvPr/>
          </p:nvCxnSpPr>
          <p:spPr>
            <a:xfrm>
              <a:off x="2120178" y="4396356"/>
              <a:ext cx="0" cy="202689"/>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5C28EE8-B67C-B244-B054-0B7E5F501D11}"/>
                </a:ext>
              </a:extLst>
            </p:cNvPr>
            <p:cNvCxnSpPr>
              <a:cxnSpLocks/>
            </p:cNvCxnSpPr>
            <p:nvPr/>
          </p:nvCxnSpPr>
          <p:spPr>
            <a:xfrm>
              <a:off x="2869478" y="4396356"/>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297DADCC-3F7B-2441-9956-AB0D1259FADE}"/>
                </a:ext>
              </a:extLst>
            </p:cNvPr>
            <p:cNvCxnSpPr>
              <a:cxnSpLocks/>
            </p:cNvCxnSpPr>
            <p:nvPr/>
          </p:nvCxnSpPr>
          <p:spPr>
            <a:xfrm>
              <a:off x="2907578" y="4396356"/>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8A03367-28C1-F146-BE1B-1AFB04553509}"/>
                </a:ext>
              </a:extLst>
            </p:cNvPr>
            <p:cNvCxnSpPr>
              <a:cxnSpLocks/>
            </p:cNvCxnSpPr>
            <p:nvPr/>
          </p:nvCxnSpPr>
          <p:spPr>
            <a:xfrm>
              <a:off x="3682278" y="4396356"/>
              <a:ext cx="0" cy="29799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sp>
          <p:nvSpPr>
            <p:cNvPr id="117" name="Rectangle 116">
              <a:extLst>
                <a:ext uri="{FF2B5EF4-FFF2-40B4-BE49-F238E27FC236}">
                  <a16:creationId xmlns:a16="http://schemas.microsoft.com/office/drawing/2014/main" id="{A70EB4E5-CA8D-7343-940C-BE6AADEEAE7C}"/>
                </a:ext>
              </a:extLst>
            </p:cNvPr>
            <p:cNvSpPr/>
            <p:nvPr/>
          </p:nvSpPr>
          <p:spPr>
            <a:xfrm>
              <a:off x="463416" y="4564770"/>
              <a:ext cx="774700" cy="3768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1 Pair antennae</a:t>
              </a:r>
            </a:p>
          </p:txBody>
        </p:sp>
        <p:cxnSp>
          <p:nvCxnSpPr>
            <p:cNvPr id="118" name="Straight Connector 117">
              <a:extLst>
                <a:ext uri="{FF2B5EF4-FFF2-40B4-BE49-F238E27FC236}">
                  <a16:creationId xmlns:a16="http://schemas.microsoft.com/office/drawing/2014/main" id="{AAFAE6CF-07BA-3F45-8AC6-BB26640599BD}"/>
                </a:ext>
              </a:extLst>
            </p:cNvPr>
            <p:cNvCxnSpPr>
              <a:cxnSpLocks/>
              <a:stCxn id="117" idx="3"/>
            </p:cNvCxnSpPr>
            <p:nvPr/>
          </p:nvCxnSpPr>
          <p:spPr>
            <a:xfrm flipV="1">
              <a:off x="1238116" y="4632605"/>
              <a:ext cx="218123" cy="12057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sp>
          <p:nvSpPr>
            <p:cNvPr id="119" name="Rectangle 118">
              <a:extLst>
                <a:ext uri="{FF2B5EF4-FFF2-40B4-BE49-F238E27FC236}">
                  <a16:creationId xmlns:a16="http://schemas.microsoft.com/office/drawing/2014/main" id="{0ECEC41C-352F-264D-9BFE-7381F707802A}"/>
                </a:ext>
              </a:extLst>
            </p:cNvPr>
            <p:cNvSpPr/>
            <p:nvPr/>
          </p:nvSpPr>
          <p:spPr>
            <a:xfrm>
              <a:off x="650040" y="5084825"/>
              <a:ext cx="588075"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2 Eyes</a:t>
              </a:r>
            </a:p>
          </p:txBody>
        </p:sp>
        <p:cxnSp>
          <p:nvCxnSpPr>
            <p:cNvPr id="120" name="Straight Connector 119">
              <a:extLst>
                <a:ext uri="{FF2B5EF4-FFF2-40B4-BE49-F238E27FC236}">
                  <a16:creationId xmlns:a16="http://schemas.microsoft.com/office/drawing/2014/main" id="{B63E2132-CDEF-0447-AE54-EE004818A496}"/>
                </a:ext>
              </a:extLst>
            </p:cNvPr>
            <p:cNvCxnSpPr>
              <a:cxnSpLocks/>
              <a:stCxn id="117" idx="3"/>
            </p:cNvCxnSpPr>
            <p:nvPr/>
          </p:nvCxnSpPr>
          <p:spPr>
            <a:xfrm>
              <a:off x="1238116" y="4753175"/>
              <a:ext cx="280718" cy="0"/>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EA2F67C-CCFD-8247-8D9E-07D80C4D6F10}"/>
                </a:ext>
              </a:extLst>
            </p:cNvPr>
            <p:cNvCxnSpPr>
              <a:cxnSpLocks/>
            </p:cNvCxnSpPr>
            <p:nvPr/>
          </p:nvCxnSpPr>
          <p:spPr>
            <a:xfrm flipV="1">
              <a:off x="1235757" y="4828663"/>
              <a:ext cx="624040" cy="393487"/>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sp>
          <p:nvSpPr>
            <p:cNvPr id="122" name="Rectangle 121">
              <a:extLst>
                <a:ext uri="{FF2B5EF4-FFF2-40B4-BE49-F238E27FC236}">
                  <a16:creationId xmlns:a16="http://schemas.microsoft.com/office/drawing/2014/main" id="{CA368146-3100-A542-B455-D02FFBB53D1A}"/>
                </a:ext>
              </a:extLst>
            </p:cNvPr>
            <p:cNvSpPr/>
            <p:nvPr/>
          </p:nvSpPr>
          <p:spPr>
            <a:xfrm>
              <a:off x="2013891" y="5601435"/>
              <a:ext cx="588075"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6 Legs</a:t>
              </a:r>
            </a:p>
          </p:txBody>
        </p:sp>
        <p:cxnSp>
          <p:nvCxnSpPr>
            <p:cNvPr id="123" name="Straight Connector 122">
              <a:extLst>
                <a:ext uri="{FF2B5EF4-FFF2-40B4-BE49-F238E27FC236}">
                  <a16:creationId xmlns:a16="http://schemas.microsoft.com/office/drawing/2014/main" id="{425A7730-DCDB-6347-B039-2553C3795ACB}"/>
                </a:ext>
              </a:extLst>
            </p:cNvPr>
            <p:cNvCxnSpPr>
              <a:cxnSpLocks/>
              <a:stCxn id="122" idx="0"/>
            </p:cNvCxnSpPr>
            <p:nvPr/>
          </p:nvCxnSpPr>
          <p:spPr>
            <a:xfrm flipV="1">
              <a:off x="2307929" y="5297147"/>
              <a:ext cx="709377" cy="304288"/>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F0E2FC1C-4F00-5348-9A5E-C0F7DCA99FD9}"/>
                </a:ext>
              </a:extLst>
            </p:cNvPr>
            <p:cNvCxnSpPr>
              <a:cxnSpLocks/>
              <a:endCxn id="122" idx="0"/>
            </p:cNvCxnSpPr>
            <p:nvPr/>
          </p:nvCxnSpPr>
          <p:spPr>
            <a:xfrm>
              <a:off x="1906292" y="5230761"/>
              <a:ext cx="401637" cy="37067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grpSp>
      <p:grpSp>
        <p:nvGrpSpPr>
          <p:cNvPr id="133" name="Group 132">
            <a:extLst>
              <a:ext uri="{FF2B5EF4-FFF2-40B4-BE49-F238E27FC236}">
                <a16:creationId xmlns:a16="http://schemas.microsoft.com/office/drawing/2014/main" id="{80F28167-1901-D84D-9A68-3CD5A51DCB50}"/>
              </a:ext>
            </a:extLst>
          </p:cNvPr>
          <p:cNvGrpSpPr/>
          <p:nvPr/>
        </p:nvGrpSpPr>
        <p:grpSpPr>
          <a:xfrm>
            <a:off x="7584610" y="3645015"/>
            <a:ext cx="3455887" cy="2065054"/>
            <a:chOff x="5169796" y="3974621"/>
            <a:chExt cx="3455887" cy="2065054"/>
          </a:xfrm>
        </p:grpSpPr>
        <p:pic>
          <p:nvPicPr>
            <p:cNvPr id="108" name="Picture 107" descr="Shape&#10;&#10;Description automatically generated">
              <a:extLst>
                <a:ext uri="{FF2B5EF4-FFF2-40B4-BE49-F238E27FC236}">
                  <a16:creationId xmlns:a16="http://schemas.microsoft.com/office/drawing/2014/main" id="{C9F3EF47-7CC7-B347-A682-840973453C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76" t="-1725" r="1276" b="60391"/>
            <a:stretch/>
          </p:blipFill>
          <p:spPr>
            <a:xfrm>
              <a:off x="5459347" y="4453161"/>
              <a:ext cx="2478670" cy="1125506"/>
            </a:xfrm>
            <a:prstGeom prst="rect">
              <a:avLst/>
            </a:prstGeom>
          </p:spPr>
        </p:pic>
        <p:sp>
          <p:nvSpPr>
            <p:cNvPr id="110" name="Rectangle 109">
              <a:extLst>
                <a:ext uri="{FF2B5EF4-FFF2-40B4-BE49-F238E27FC236}">
                  <a16:creationId xmlns:a16="http://schemas.microsoft.com/office/drawing/2014/main" id="{231493A6-F9B5-C24B-B91E-C4C5E03CC950}"/>
                </a:ext>
              </a:extLst>
            </p:cNvPr>
            <p:cNvSpPr/>
            <p:nvPr/>
          </p:nvSpPr>
          <p:spPr>
            <a:xfrm>
              <a:off x="6698682" y="3974621"/>
              <a:ext cx="750687" cy="40468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Tentacle</a:t>
              </a:r>
              <a:br>
                <a:rPr lang="en-US" sz="1000" dirty="0">
                  <a:latin typeface="Comic Sans MS" panose="030F0902030302020204" pitchFamily="66" charset="0"/>
                </a:rPr>
              </a:br>
              <a:r>
                <a:rPr lang="en-US" sz="1000" dirty="0">
                  <a:latin typeface="Comic Sans MS" panose="030F0902030302020204" pitchFamily="66" charset="0"/>
                </a:rPr>
                <a:t>(major)</a:t>
              </a:r>
            </a:p>
          </p:txBody>
        </p:sp>
        <p:cxnSp>
          <p:nvCxnSpPr>
            <p:cNvPr id="112" name="Straight Connector 111">
              <a:extLst>
                <a:ext uri="{FF2B5EF4-FFF2-40B4-BE49-F238E27FC236}">
                  <a16:creationId xmlns:a16="http://schemas.microsoft.com/office/drawing/2014/main" id="{775E20B1-E6FB-BA41-B14B-36E7F2FF30CE}"/>
                </a:ext>
              </a:extLst>
            </p:cNvPr>
            <p:cNvCxnSpPr>
              <a:cxnSpLocks/>
            </p:cNvCxnSpPr>
            <p:nvPr/>
          </p:nvCxnSpPr>
          <p:spPr>
            <a:xfrm>
              <a:off x="6079421" y="4390236"/>
              <a:ext cx="512398" cy="313101"/>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0614E890-9DA1-4B4E-B1EC-6DF63C097F6C}"/>
                </a:ext>
              </a:extLst>
            </p:cNvPr>
            <p:cNvCxnSpPr>
              <a:cxnSpLocks/>
            </p:cNvCxnSpPr>
            <p:nvPr/>
          </p:nvCxnSpPr>
          <p:spPr>
            <a:xfrm>
              <a:off x="7031542" y="4376866"/>
              <a:ext cx="550176" cy="680568"/>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D9BAFEA-427C-574B-97E6-650DB6A41F00}"/>
                </a:ext>
              </a:extLst>
            </p:cNvPr>
            <p:cNvCxnSpPr>
              <a:cxnSpLocks/>
              <a:stCxn id="111" idx="2"/>
            </p:cNvCxnSpPr>
            <p:nvPr/>
          </p:nvCxnSpPr>
          <p:spPr>
            <a:xfrm>
              <a:off x="7753088" y="4775608"/>
              <a:ext cx="39556" cy="132656"/>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8568EBB-A163-8345-B16B-CBB44438DC68}"/>
                </a:ext>
              </a:extLst>
            </p:cNvPr>
            <p:cNvCxnSpPr>
              <a:cxnSpLocks/>
            </p:cNvCxnSpPr>
            <p:nvPr/>
          </p:nvCxnSpPr>
          <p:spPr>
            <a:xfrm>
              <a:off x="6681347" y="5435259"/>
              <a:ext cx="0" cy="350707"/>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64A574EF-C88D-8849-BCAF-1E400B1D08F1}"/>
                </a:ext>
              </a:extLst>
            </p:cNvPr>
            <p:cNvCxnSpPr>
              <a:cxnSpLocks/>
              <a:endCxn id="125" idx="1"/>
            </p:cNvCxnSpPr>
            <p:nvPr/>
          </p:nvCxnSpPr>
          <p:spPr>
            <a:xfrm>
              <a:off x="7675596" y="5400706"/>
              <a:ext cx="240658" cy="7547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4852CC92-3EC1-BE43-8C1F-5B7C04F50C71}"/>
                </a:ext>
              </a:extLst>
            </p:cNvPr>
            <p:cNvCxnSpPr>
              <a:cxnSpLocks/>
            </p:cNvCxnSpPr>
            <p:nvPr/>
          </p:nvCxnSpPr>
          <p:spPr>
            <a:xfrm flipH="1" flipV="1">
              <a:off x="5795259" y="4928168"/>
              <a:ext cx="997824" cy="236443"/>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38FC5078-9D53-B54B-8C18-0833E039269D}"/>
                </a:ext>
              </a:extLst>
            </p:cNvPr>
            <p:cNvCxnSpPr>
              <a:cxnSpLocks/>
              <a:endCxn id="131" idx="0"/>
            </p:cNvCxnSpPr>
            <p:nvPr/>
          </p:nvCxnSpPr>
          <p:spPr>
            <a:xfrm>
              <a:off x="7604357" y="5378232"/>
              <a:ext cx="79690" cy="418354"/>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FBF954BF-E920-354A-A43C-889A0DAFAD26}"/>
                </a:ext>
              </a:extLst>
            </p:cNvPr>
            <p:cNvCxnSpPr>
              <a:cxnSpLocks/>
            </p:cNvCxnSpPr>
            <p:nvPr/>
          </p:nvCxnSpPr>
          <p:spPr>
            <a:xfrm flipH="1">
              <a:off x="5531997" y="5339171"/>
              <a:ext cx="68935" cy="237245"/>
            </a:xfrm>
            <a:prstGeom prst="line">
              <a:avLst/>
            </a:prstGeom>
            <a:ln>
              <a:solidFill>
                <a:srgbClr val="272626"/>
              </a:solidFill>
            </a:ln>
          </p:spPr>
          <p:style>
            <a:lnRef idx="1">
              <a:schemeClr val="accent1"/>
            </a:lnRef>
            <a:fillRef idx="0">
              <a:schemeClr val="accent1"/>
            </a:fillRef>
            <a:effectRef idx="0">
              <a:schemeClr val="accent1"/>
            </a:effectRef>
            <a:fontRef idx="minor">
              <a:schemeClr val="tx1"/>
            </a:fontRef>
          </p:style>
        </p:cxnSp>
        <p:sp>
          <p:nvSpPr>
            <p:cNvPr id="109" name="Rectangle 108">
              <a:extLst>
                <a:ext uri="{FF2B5EF4-FFF2-40B4-BE49-F238E27FC236}">
                  <a16:creationId xmlns:a16="http://schemas.microsoft.com/office/drawing/2014/main" id="{F9328205-2094-E94F-9DE7-1A377F6EEC01}"/>
                </a:ext>
              </a:extLst>
            </p:cNvPr>
            <p:cNvSpPr/>
            <p:nvPr/>
          </p:nvSpPr>
          <p:spPr>
            <a:xfrm>
              <a:off x="5861258" y="4142845"/>
              <a:ext cx="509632"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Shell</a:t>
              </a:r>
            </a:p>
          </p:txBody>
        </p:sp>
        <p:sp>
          <p:nvSpPr>
            <p:cNvPr id="111" name="Rectangle 110">
              <a:extLst>
                <a:ext uri="{FF2B5EF4-FFF2-40B4-BE49-F238E27FC236}">
                  <a16:creationId xmlns:a16="http://schemas.microsoft.com/office/drawing/2014/main" id="{954F4570-E3CE-FE4C-A9F5-ADBDE7700C9F}"/>
                </a:ext>
              </a:extLst>
            </p:cNvPr>
            <p:cNvSpPr/>
            <p:nvPr/>
          </p:nvSpPr>
          <p:spPr>
            <a:xfrm>
              <a:off x="7550878" y="4532519"/>
              <a:ext cx="404419"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Eye</a:t>
              </a:r>
            </a:p>
          </p:txBody>
        </p:sp>
        <p:sp>
          <p:nvSpPr>
            <p:cNvPr id="115" name="Rectangle 114">
              <a:extLst>
                <a:ext uri="{FF2B5EF4-FFF2-40B4-BE49-F238E27FC236}">
                  <a16:creationId xmlns:a16="http://schemas.microsoft.com/office/drawing/2014/main" id="{94F25BCE-3139-3042-AD74-A1A7420C39E7}"/>
                </a:ext>
              </a:extLst>
            </p:cNvPr>
            <p:cNvSpPr/>
            <p:nvPr/>
          </p:nvSpPr>
          <p:spPr>
            <a:xfrm>
              <a:off x="6426531" y="5765946"/>
              <a:ext cx="509632"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Foot</a:t>
              </a:r>
            </a:p>
          </p:txBody>
        </p:sp>
        <p:sp>
          <p:nvSpPr>
            <p:cNvPr id="125" name="Rectangle 124">
              <a:extLst>
                <a:ext uri="{FF2B5EF4-FFF2-40B4-BE49-F238E27FC236}">
                  <a16:creationId xmlns:a16="http://schemas.microsoft.com/office/drawing/2014/main" id="{281B9007-A69E-1C42-BE01-C43CD6A85610}"/>
                </a:ext>
              </a:extLst>
            </p:cNvPr>
            <p:cNvSpPr/>
            <p:nvPr/>
          </p:nvSpPr>
          <p:spPr>
            <a:xfrm>
              <a:off x="7916254" y="5271463"/>
              <a:ext cx="709429" cy="4094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Tentacle</a:t>
              </a:r>
              <a:br>
                <a:rPr lang="en-US" sz="1000" dirty="0">
                  <a:latin typeface="Comic Sans MS" panose="030F0902030302020204" pitchFamily="66" charset="0"/>
                </a:rPr>
              </a:br>
              <a:r>
                <a:rPr lang="en-US" sz="1000" dirty="0">
                  <a:latin typeface="Comic Sans MS" panose="030F0902030302020204" pitchFamily="66" charset="0"/>
                </a:rPr>
                <a:t>(minor)</a:t>
              </a:r>
            </a:p>
          </p:txBody>
        </p:sp>
        <p:sp>
          <p:nvSpPr>
            <p:cNvPr id="126" name="Rectangle 125">
              <a:extLst>
                <a:ext uri="{FF2B5EF4-FFF2-40B4-BE49-F238E27FC236}">
                  <a16:creationId xmlns:a16="http://schemas.microsoft.com/office/drawing/2014/main" id="{E9A86328-A01F-6E46-8F45-29E4A5419A13}"/>
                </a:ext>
              </a:extLst>
            </p:cNvPr>
            <p:cNvSpPr/>
            <p:nvPr/>
          </p:nvSpPr>
          <p:spPr>
            <a:xfrm>
              <a:off x="5220966" y="5567824"/>
              <a:ext cx="640286" cy="35070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Foot</a:t>
              </a:r>
              <a:br>
                <a:rPr lang="en-US" sz="1000" dirty="0">
                  <a:latin typeface="Comic Sans MS" panose="030F0902030302020204" pitchFamily="66" charset="0"/>
                </a:rPr>
              </a:br>
              <a:r>
                <a:rPr lang="en-US" sz="1000" dirty="0">
                  <a:latin typeface="Comic Sans MS" panose="030F0902030302020204" pitchFamily="66" charset="0"/>
                </a:rPr>
                <a:t>(Tail)</a:t>
              </a:r>
            </a:p>
          </p:txBody>
        </p:sp>
        <p:sp>
          <p:nvSpPr>
            <p:cNvPr id="129" name="Rectangle 128">
              <a:extLst>
                <a:ext uri="{FF2B5EF4-FFF2-40B4-BE49-F238E27FC236}">
                  <a16:creationId xmlns:a16="http://schemas.microsoft.com/office/drawing/2014/main" id="{7432507A-92F7-3149-851B-88584FDD305C}"/>
                </a:ext>
              </a:extLst>
            </p:cNvPr>
            <p:cNvSpPr/>
            <p:nvPr/>
          </p:nvSpPr>
          <p:spPr>
            <a:xfrm>
              <a:off x="5169796" y="4795300"/>
              <a:ext cx="625463"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Mantle</a:t>
              </a:r>
            </a:p>
          </p:txBody>
        </p:sp>
        <p:sp>
          <p:nvSpPr>
            <p:cNvPr id="131" name="Rectangle 130">
              <a:extLst>
                <a:ext uri="{FF2B5EF4-FFF2-40B4-BE49-F238E27FC236}">
                  <a16:creationId xmlns:a16="http://schemas.microsoft.com/office/drawing/2014/main" id="{ACB067B7-35F0-7440-8640-BC63B6C9DB09}"/>
                </a:ext>
              </a:extLst>
            </p:cNvPr>
            <p:cNvSpPr/>
            <p:nvPr/>
          </p:nvSpPr>
          <p:spPr>
            <a:xfrm>
              <a:off x="7390586" y="5796586"/>
              <a:ext cx="586922" cy="24308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ic Sans MS" panose="030F0902030302020204" pitchFamily="66" charset="0"/>
                </a:rPr>
                <a:t>Mouth</a:t>
              </a:r>
            </a:p>
          </p:txBody>
        </p:sp>
      </p:grpSp>
      <p:pic>
        <p:nvPicPr>
          <p:cNvPr id="136" name="Picture 135" descr="A close up of a bug&#10;&#10;Description automatically generated with medium confidence">
            <a:extLst>
              <a:ext uri="{FF2B5EF4-FFF2-40B4-BE49-F238E27FC236}">
                <a16:creationId xmlns:a16="http://schemas.microsoft.com/office/drawing/2014/main" id="{BD1041BF-30B2-A047-A0AF-9D0DF871B66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1" t="8807" r="730" b="1490"/>
          <a:stretch/>
        </p:blipFill>
        <p:spPr>
          <a:xfrm>
            <a:off x="7749979" y="1256133"/>
            <a:ext cx="2219002" cy="1506154"/>
          </a:xfrm>
          <a:prstGeom prst="rect">
            <a:avLst/>
          </a:prstGeom>
        </p:spPr>
      </p:pic>
      <p:pic>
        <p:nvPicPr>
          <p:cNvPr id="137" name="Picture 136">
            <a:extLst>
              <a:ext uri="{FF2B5EF4-FFF2-40B4-BE49-F238E27FC236}">
                <a16:creationId xmlns:a16="http://schemas.microsoft.com/office/drawing/2014/main" id="{EE32AEFA-27D1-5347-9358-ABCB2A97CE0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4010" t="508" r="4912" b="1463"/>
          <a:stretch/>
        </p:blipFill>
        <p:spPr>
          <a:xfrm>
            <a:off x="5474820" y="1256133"/>
            <a:ext cx="2224821" cy="1510104"/>
          </a:xfrm>
          <a:prstGeom prst="rect">
            <a:avLst/>
          </a:prstGeom>
        </p:spPr>
      </p:pic>
      <p:pic>
        <p:nvPicPr>
          <p:cNvPr id="138" name="Picture 137" descr="A snail on a leaf&#10;&#10;Description automatically generated">
            <a:extLst>
              <a:ext uri="{FF2B5EF4-FFF2-40B4-BE49-F238E27FC236}">
                <a16:creationId xmlns:a16="http://schemas.microsoft.com/office/drawing/2014/main" id="{C5872754-142B-3340-8EB9-DA75D869B2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2598" t="21129" r="11424" b="1608"/>
          <a:stretch/>
        </p:blipFill>
        <p:spPr>
          <a:xfrm>
            <a:off x="933254" y="1256134"/>
            <a:ext cx="2221646" cy="1506154"/>
          </a:xfrm>
          <a:prstGeom prst="rect">
            <a:avLst/>
          </a:prstGeom>
        </p:spPr>
      </p:pic>
      <p:pic>
        <p:nvPicPr>
          <p:cNvPr id="139" name="Picture 138" descr="A picture containing grass, outdoor, mollusk, invertebrate&#10;&#10;Description automatically generated">
            <a:extLst>
              <a:ext uri="{FF2B5EF4-FFF2-40B4-BE49-F238E27FC236}">
                <a16:creationId xmlns:a16="http://schemas.microsoft.com/office/drawing/2014/main" id="{58F44D38-A99B-2C48-BE38-FD46AA3891E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83" t="4943" r="9707" b="3519"/>
          <a:stretch/>
        </p:blipFill>
        <p:spPr>
          <a:xfrm>
            <a:off x="3205237" y="1258148"/>
            <a:ext cx="2219246" cy="1501825"/>
          </a:xfrm>
          <a:prstGeom prst="rect">
            <a:avLst/>
          </a:prstGeom>
        </p:spPr>
      </p:pic>
      <p:pic>
        <p:nvPicPr>
          <p:cNvPr id="140" name="Picture 139" descr="A picture containing tableware&#10;&#10;Description automatically generated">
            <a:extLst>
              <a:ext uri="{FF2B5EF4-FFF2-40B4-BE49-F238E27FC236}">
                <a16:creationId xmlns:a16="http://schemas.microsoft.com/office/drawing/2014/main" id="{F43CCA36-473A-C349-9177-B2199C7093C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134723">
            <a:off x="7905811" y="440327"/>
            <a:ext cx="3983995" cy="3986663"/>
          </a:xfrm>
          <a:prstGeom prst="rect">
            <a:avLst/>
          </a:prstGeom>
        </p:spPr>
      </p:pic>
    </p:spTree>
    <p:extLst>
      <p:ext uri="{BB962C8B-B14F-4D97-AF65-F5344CB8AC3E}">
        <p14:creationId xmlns:p14="http://schemas.microsoft.com/office/powerpoint/2010/main" val="28844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36C412A-C83B-A44E-9270-BB24E999CF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63" t="-410" r="117" b="410"/>
          <a:stretch/>
        </p:blipFill>
        <p:spPr>
          <a:xfrm>
            <a:off x="6306275" y="4542377"/>
            <a:ext cx="2219002" cy="1506154"/>
          </a:xfrm>
          <a:prstGeom prst="rect">
            <a:avLst/>
          </a:prstGeom>
        </p:spPr>
      </p:pic>
      <p:pic>
        <p:nvPicPr>
          <p:cNvPr id="5" name="Picture 4" descr="A picture containing outdoor, grass, tree, nature&#10;&#10;Description automatically generated">
            <a:extLst>
              <a:ext uri="{FF2B5EF4-FFF2-40B4-BE49-F238E27FC236}">
                <a16:creationId xmlns:a16="http://schemas.microsoft.com/office/drawing/2014/main" id="{86D17DAD-C1B5-3A42-B69A-5D348047AD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098" t="25926" r="22693" b="420"/>
          <a:stretch/>
        </p:blipFill>
        <p:spPr>
          <a:xfrm>
            <a:off x="8972562" y="4559376"/>
            <a:ext cx="2219002" cy="1489156"/>
          </a:xfrm>
          <a:prstGeom prst="rect">
            <a:avLst/>
          </a:prstGeom>
        </p:spPr>
      </p:pic>
      <p:pic>
        <p:nvPicPr>
          <p:cNvPr id="84" name="Picture 83" descr="A picture containing outdoor, grass, plant&#10;&#10;Description automatically generated">
            <a:extLst>
              <a:ext uri="{FF2B5EF4-FFF2-40B4-BE49-F238E27FC236}">
                <a16:creationId xmlns:a16="http://schemas.microsoft.com/office/drawing/2014/main" id="{DA5582F8-74B1-C540-BEED-E241618EAA6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079" r="23038" b="33781"/>
          <a:stretch/>
        </p:blipFill>
        <p:spPr>
          <a:xfrm>
            <a:off x="3633636" y="4548561"/>
            <a:ext cx="2224822" cy="1506154"/>
          </a:xfrm>
          <a:prstGeom prst="rect">
            <a:avLst/>
          </a:prstGeom>
        </p:spPr>
      </p:pic>
      <p:pic>
        <p:nvPicPr>
          <p:cNvPr id="85" name="Picture 84">
            <a:extLst>
              <a:ext uri="{FF2B5EF4-FFF2-40B4-BE49-F238E27FC236}">
                <a16:creationId xmlns:a16="http://schemas.microsoft.com/office/drawing/2014/main" id="{88A8CBB1-A51C-704A-9B99-1AAFC0A0AB4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0463" t="15238" r="6260" b="478"/>
          <a:stretch/>
        </p:blipFill>
        <p:spPr>
          <a:xfrm>
            <a:off x="972923" y="4550876"/>
            <a:ext cx="2221647" cy="1497655"/>
          </a:xfrm>
          <a:prstGeom prst="rect">
            <a:avLst/>
          </a:prstGeom>
        </p:spPr>
      </p:pic>
      <p:sp>
        <p:nvSpPr>
          <p:cNvPr id="10" name="Subtitle 2">
            <a:extLst>
              <a:ext uri="{FF2B5EF4-FFF2-40B4-BE49-F238E27FC236}">
                <a16:creationId xmlns:a16="http://schemas.microsoft.com/office/drawing/2014/main" id="{0A945167-845D-B948-AF1F-3C89DFBC2CF2}"/>
              </a:ext>
            </a:extLst>
          </p:cNvPr>
          <p:cNvSpPr txBox="1">
            <a:spLocks/>
          </p:cNvSpPr>
          <p:nvPr/>
        </p:nvSpPr>
        <p:spPr>
          <a:xfrm>
            <a:off x="0" y="555307"/>
            <a:ext cx="12192000" cy="6373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Conclusions – How many? Where do they live?</a:t>
            </a:r>
          </a:p>
        </p:txBody>
      </p:sp>
      <p:pic>
        <p:nvPicPr>
          <p:cNvPr id="70" name="Picture 69" descr="A close up of a bug&#10;&#10;Description automatically generated with medium confidence">
            <a:extLst>
              <a:ext uri="{FF2B5EF4-FFF2-40B4-BE49-F238E27FC236}">
                <a16:creationId xmlns:a16="http://schemas.microsoft.com/office/drawing/2014/main" id="{8B6B6C5A-0C67-3443-946F-2EE66872D65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51" t="8807" r="730" b="1490"/>
          <a:stretch/>
        </p:blipFill>
        <p:spPr>
          <a:xfrm>
            <a:off x="8972562" y="1256133"/>
            <a:ext cx="2219002" cy="1506154"/>
          </a:xfrm>
          <a:prstGeom prst="rect">
            <a:avLst/>
          </a:prstGeom>
        </p:spPr>
      </p:pic>
      <p:pic>
        <p:nvPicPr>
          <p:cNvPr id="71" name="Picture 70">
            <a:extLst>
              <a:ext uri="{FF2B5EF4-FFF2-40B4-BE49-F238E27FC236}">
                <a16:creationId xmlns:a16="http://schemas.microsoft.com/office/drawing/2014/main" id="{333A5FE5-1758-844B-B140-A4039D96315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4010" t="508" r="4912" b="1463"/>
          <a:stretch/>
        </p:blipFill>
        <p:spPr>
          <a:xfrm>
            <a:off x="6303100" y="1256133"/>
            <a:ext cx="2224821" cy="1510104"/>
          </a:xfrm>
          <a:prstGeom prst="rect">
            <a:avLst/>
          </a:prstGeom>
        </p:spPr>
      </p:pic>
      <p:pic>
        <p:nvPicPr>
          <p:cNvPr id="72" name="Picture 71" descr="A snail on a leaf&#10;&#10;Description automatically generated">
            <a:extLst>
              <a:ext uri="{FF2B5EF4-FFF2-40B4-BE49-F238E27FC236}">
                <a16:creationId xmlns:a16="http://schemas.microsoft.com/office/drawing/2014/main" id="{12C19728-B556-4E44-A52C-A0CF33C5019B}"/>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598" t="21129" r="11424" b="1608"/>
          <a:stretch/>
        </p:blipFill>
        <p:spPr>
          <a:xfrm>
            <a:off x="972924" y="1256134"/>
            <a:ext cx="2221646" cy="1506154"/>
          </a:xfrm>
          <a:prstGeom prst="rect">
            <a:avLst/>
          </a:prstGeom>
        </p:spPr>
      </p:pic>
      <p:pic>
        <p:nvPicPr>
          <p:cNvPr id="74" name="Picture 73" descr="A picture containing grass, outdoor, mollusk, invertebrate&#10;&#10;Description automatically generated">
            <a:extLst>
              <a:ext uri="{FF2B5EF4-FFF2-40B4-BE49-F238E27FC236}">
                <a16:creationId xmlns:a16="http://schemas.microsoft.com/office/drawing/2014/main" id="{8EB49D84-4851-8441-9A63-619D845C2B3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83" t="4943" r="9707" b="3519"/>
          <a:stretch/>
        </p:blipFill>
        <p:spPr>
          <a:xfrm>
            <a:off x="3639212" y="1258148"/>
            <a:ext cx="2219246" cy="1501825"/>
          </a:xfrm>
          <a:prstGeom prst="rect">
            <a:avLst/>
          </a:prstGeom>
        </p:spPr>
      </p:pic>
      <p:sp>
        <p:nvSpPr>
          <p:cNvPr id="76" name="Subtitle 2">
            <a:extLst>
              <a:ext uri="{FF2B5EF4-FFF2-40B4-BE49-F238E27FC236}">
                <a16:creationId xmlns:a16="http://schemas.microsoft.com/office/drawing/2014/main" id="{D166C8FC-D8BD-F84A-BBD7-23B3FEEF60D6}"/>
              </a:ext>
            </a:extLst>
          </p:cNvPr>
          <p:cNvSpPr txBox="1">
            <a:spLocks/>
          </p:cNvSpPr>
          <p:nvPr/>
        </p:nvSpPr>
        <p:spPr>
          <a:xfrm>
            <a:off x="880157" y="2981197"/>
            <a:ext cx="10375672" cy="12787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Use your bar chart to compare how many of each of these invertebrates you found.</a:t>
            </a:r>
            <a:br>
              <a:rPr lang="en-US" sz="1800" dirty="0">
                <a:solidFill>
                  <a:srgbClr val="272626"/>
                </a:solidFill>
                <a:latin typeface="Comic Sans MS" panose="030F0702030302020204" pitchFamily="66" charset="0"/>
                <a:cs typeface="Arial" panose="020B0604020202020204" pitchFamily="34" charset="0"/>
              </a:rPr>
            </a:br>
            <a:r>
              <a:rPr lang="en-US" sz="1800" dirty="0">
                <a:solidFill>
                  <a:srgbClr val="272626"/>
                </a:solidFill>
                <a:latin typeface="Comic Sans MS" panose="030F0702030302020204" pitchFamily="66" charset="0"/>
                <a:cs typeface="Arial" panose="020B0604020202020204" pitchFamily="34" charset="0"/>
              </a:rPr>
              <a:t>Which did you find most of? Which did you find least of?</a:t>
            </a:r>
          </a:p>
          <a:p>
            <a:pPr marL="0" indent="0">
              <a:lnSpc>
                <a:spcPct val="100000"/>
              </a:lnSpc>
              <a:buNone/>
            </a:pPr>
            <a:r>
              <a:rPr lang="en-US" sz="1800" dirty="0">
                <a:solidFill>
                  <a:srgbClr val="272626"/>
                </a:solidFill>
                <a:latin typeface="Comic Sans MS" panose="030F0702030302020204" pitchFamily="66" charset="0"/>
                <a:cs typeface="Arial" panose="020B0604020202020204" pitchFamily="34" charset="0"/>
              </a:rPr>
              <a:t>Did they all have the same habitats? Do you think the availability of these types of habitat in your school affects the numbers you found or do you think there was another reason?</a:t>
            </a:r>
          </a:p>
          <a:p>
            <a:pPr marL="0" indent="0">
              <a:lnSpc>
                <a:spcPct val="100000"/>
              </a:lnSpc>
              <a:spcBef>
                <a:spcPts val="0"/>
              </a:spcBef>
              <a:buNone/>
            </a:pPr>
            <a:endParaRPr lang="en-US" sz="1800"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239605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10226</TotalTime>
  <Words>1400</Words>
  <Application>Microsoft Macintosh PowerPoint</Application>
  <PresentationFormat>Widescreen</PresentationFormat>
  <Paragraphs>234</Paragraphs>
  <Slides>24</Slides>
  <Notes>24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Living Things and Their Habitats: Lesson 3 Classification of animals – Invertebrates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889</cp:revision>
  <dcterms:created xsi:type="dcterms:W3CDTF">2021-01-11T17:47:06Z</dcterms:created>
  <dcterms:modified xsi:type="dcterms:W3CDTF">2022-08-16T11:37:30Z</dcterms:modified>
</cp:coreProperties>
</file>