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79" r:id="rId2"/>
    <p:sldId id="284" r:id="rId3"/>
    <p:sldId id="309" r:id="rId4"/>
    <p:sldId id="341" r:id="rId5"/>
    <p:sldId id="342" r:id="rId6"/>
    <p:sldId id="343" r:id="rId7"/>
    <p:sldId id="331" r:id="rId8"/>
    <p:sldId id="344" r:id="rId9"/>
    <p:sldId id="360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6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28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284"/>
            <p14:sldId id="309"/>
            <p14:sldId id="341"/>
            <p14:sldId id="342"/>
            <p14:sldId id="343"/>
            <p14:sldId id="331"/>
            <p14:sldId id="344"/>
            <p14:sldId id="360"/>
            <p14:sldId id="345"/>
            <p14:sldId id="346"/>
            <p14:sldId id="347"/>
            <p14:sldId id="348"/>
            <p14:sldId id="349"/>
            <p14:sldId id="350"/>
            <p14:sldId id="351"/>
            <p14:sldId id="36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2" pos="778" userDrawn="1">
          <p15:clr>
            <a:srgbClr val="A4A3A4"/>
          </p15:clr>
        </p15:guide>
        <p15:guide id="3" orient="horz" pos="3589" userDrawn="1">
          <p15:clr>
            <a:srgbClr val="A4A3A4"/>
          </p15:clr>
        </p15:guide>
        <p15:guide id="7" orient="horz" pos="28" userDrawn="1">
          <p15:clr>
            <a:srgbClr val="A4A3A4"/>
          </p15:clr>
        </p15:guide>
        <p15:guide id="8" pos="4248" userDrawn="1">
          <p15:clr>
            <a:srgbClr val="A4A3A4"/>
          </p15:clr>
        </p15:guide>
        <p15:guide id="9" pos="6924" userDrawn="1">
          <p15:clr>
            <a:srgbClr val="A4A3A4"/>
          </p15:clr>
        </p15:guide>
        <p15:guide id="10" orient="horz" pos="845" userDrawn="1">
          <p15:clr>
            <a:srgbClr val="A4A3A4"/>
          </p15:clr>
        </p15:guide>
        <p15:guide id="12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86AA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45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845" y="72"/>
      </p:cViewPr>
      <p:guideLst>
        <p:guide pos="778"/>
        <p:guide orient="horz" pos="3589"/>
        <p:guide orient="horz" pos="28"/>
        <p:guide pos="4248"/>
        <p:guide pos="6924"/>
        <p:guide orient="horz" pos="845"/>
        <p:guide orient="horz" pos="1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7.pn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18903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22084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Rocks: Lesson 6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Famous Scientists</a:t>
            </a:r>
            <a:endParaRPr lang="en-GB" sz="30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4" name="Picture 3" descr="A picture containing person, cooking&#10;&#10;Description automatically generated">
            <a:extLst>
              <a:ext uri="{FF2B5EF4-FFF2-40B4-BE49-F238E27FC236}">
                <a16:creationId xmlns:a16="http://schemas.microsoft.com/office/drawing/2014/main" id="{F9123170-EFB3-8546-9E83-C8B7D5197C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7609" y="2016219"/>
            <a:ext cx="5184392" cy="3547555"/>
          </a:xfrm>
          <a:prstGeom prst="rect">
            <a:avLst/>
          </a:prstGeom>
        </p:spPr>
      </p:pic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73E54AD0-20C0-F84F-8B45-84D32D50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7995" y="2016219"/>
            <a:ext cx="3834844" cy="3533628"/>
          </a:xfrm>
          <a:prstGeom prst="rect">
            <a:avLst/>
          </a:prstGeom>
        </p:spPr>
      </p:pic>
      <p:pic>
        <p:nvPicPr>
          <p:cNvPr id="16" name="Picture 1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1B81E03-C414-174A-B2D6-0EB734816A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B7C396A-40E4-4C47-BF6B-6C0942489B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19DAB0D-6AE1-DE4F-A0A3-F8798E10A64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CA1F594-0B6F-E747-8E82-D469D7A22549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3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84ABE32A-CD49-3C49-892C-5A21A61559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16219"/>
            <a:ext cx="2943227" cy="353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442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Dimorphodon</a:t>
            </a: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/Pterodactyl</a:t>
            </a:r>
          </a:p>
        </p:txBody>
      </p:sp>
      <p:pic>
        <p:nvPicPr>
          <p:cNvPr id="7" name="Picture 6" descr="A picture containing old&#10;&#10;Description automatically generated">
            <a:extLst>
              <a:ext uri="{FF2B5EF4-FFF2-40B4-BE49-F238E27FC236}">
                <a16:creationId xmlns:a16="http://schemas.microsoft.com/office/drawing/2014/main" id="{7A6B2E71-288F-6A4D-9118-372A800D6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6" y="1952624"/>
            <a:ext cx="4789488" cy="3744913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B75B308-2A17-354A-A18A-E458DF73BA36}"/>
              </a:ext>
            </a:extLst>
          </p:cNvPr>
          <p:cNvSpPr txBox="1">
            <a:spLocks/>
          </p:cNvSpPr>
          <p:nvPr/>
        </p:nvSpPr>
        <p:spPr>
          <a:xfrm>
            <a:off x="6560344" y="2615779"/>
            <a:ext cx="4457605" cy="27790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1828, Mary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discovered a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skeleton with a long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tail and wings at Lyme Regis. This was the first discovery in England of a </a:t>
            </a: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Dimorphodon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,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means it had two types of teeth.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later renamed (reclassified)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a 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Pterodactyl.</a:t>
            </a:r>
            <a:endParaRPr lang="en-GB" dirty="0"/>
          </a:p>
        </p:txBody>
      </p:sp>
      <p:pic>
        <p:nvPicPr>
          <p:cNvPr id="19" name="Picture 18" descr="A picture containing dark&#10;&#10;Description automatically generated">
            <a:extLst>
              <a:ext uri="{FF2B5EF4-FFF2-40B4-BE49-F238E27FC236}">
                <a16:creationId xmlns:a16="http://schemas.microsoft.com/office/drawing/2014/main" id="{1BB1F5FF-67D6-A444-A5B9-EF46F837C5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4824" y="601130"/>
            <a:ext cx="4561425" cy="267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ouple of giraffes in a zoo exhibit&#10;&#10;Description automatically generated with low confidence">
            <a:extLst>
              <a:ext uri="{FF2B5EF4-FFF2-40B4-BE49-F238E27FC236}">
                <a16:creationId xmlns:a16="http://schemas.microsoft.com/office/drawing/2014/main" id="{80676737-D01C-E040-B562-752C57044E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5138" y="3977902"/>
            <a:ext cx="3330092" cy="190337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Coprolites: </a:t>
            </a:r>
            <a:r>
              <a:rPr lang="en-GB" sz="3000" dirty="0">
                <a:solidFill>
                  <a:srgbClr val="286AA6"/>
                </a:solidFill>
                <a:latin typeface="Comic Sans MS" panose="030F0702030302020204" pitchFamily="66" charset="0"/>
              </a:rPr>
              <a:t>Fossilised Poo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226E251-235B-F044-86A6-BD932542172B}"/>
              </a:ext>
            </a:extLst>
          </p:cNvPr>
          <p:cNvSpPr txBox="1">
            <a:spLocks/>
          </p:cNvSpPr>
          <p:nvPr/>
        </p:nvSpPr>
        <p:spPr>
          <a:xfrm>
            <a:off x="1266770" y="5233929"/>
            <a:ext cx="5991280" cy="11570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Coprolites gave important information about the diet and lives of dinosaurs and marine reptiles.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picture containing black, dark&#10;&#10;Description automatically generated">
            <a:extLst>
              <a:ext uri="{FF2B5EF4-FFF2-40B4-BE49-F238E27FC236}">
                <a16:creationId xmlns:a16="http://schemas.microsoft.com/office/drawing/2014/main" id="{E4041739-8323-1E4E-A0EA-7F25DDBA89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4194" y="2045034"/>
            <a:ext cx="2922928" cy="2922928"/>
          </a:xfrm>
          <a:prstGeom prst="ellipse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632DCC3-7624-7A44-A001-19A317B460D1}"/>
              </a:ext>
            </a:extLst>
          </p:cNvPr>
          <p:cNvSpPr txBox="1">
            <a:spLocks/>
          </p:cNvSpPr>
          <p:nvPr/>
        </p:nvSpPr>
        <p:spPr>
          <a:xfrm>
            <a:off x="1266770" y="1346671"/>
            <a:ext cx="5991280" cy="10154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Mary also studied fossilised poo –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coprolites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7" name="Picture 6" descr="A picture containing reptile&#10;&#10;Description automatically generated">
            <a:extLst>
              <a:ext uri="{FF2B5EF4-FFF2-40B4-BE49-F238E27FC236}">
                <a16:creationId xmlns:a16="http://schemas.microsoft.com/office/drawing/2014/main" id="{D324ACCD-1415-244F-B3AE-C21539AF73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3757" y="803289"/>
            <a:ext cx="3657470" cy="292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1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6B384CB3-7A48-2F41-B028-6F43C7780F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78" y="1439958"/>
            <a:ext cx="4116298" cy="21291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EE9508-06EF-C648-8AF9-7BFF893F74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578" y="3850339"/>
            <a:ext cx="4116298" cy="212911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7762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Mary’s Legacy</a:t>
            </a:r>
            <a:endParaRPr lang="en-GB" sz="3000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5952846" y="2104947"/>
            <a:ext cx="4967576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Mary died in 1847. She was only 47 years old and still poor, despite her extraordinary scientific discoveries.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tongue twister ‘She sells sea shells on the sea shore’ is believed to be inspired by Mary.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Today, many of her spectacular finds can be seen at London’s Natural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History Museum.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8F6C59-4B7B-2B4E-9895-BBC5A9FBCB95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341780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Content Placeholder 4">
            <a:extLst>
              <a:ext uri="{FF2B5EF4-FFF2-40B4-BE49-F238E27FC236}">
                <a16:creationId xmlns:a16="http://schemas.microsoft.com/office/drawing/2014/main" id="{C1A682B6-9597-A742-AF08-B5E905DE81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4791" y="1952625"/>
            <a:ext cx="4799773" cy="374491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51089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Angela Milner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665050" y="2582241"/>
            <a:ext cx="3923366" cy="265027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Angela Milner was a British palaeontologist born in October 1947 – just after the end of the second world war.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always keen on science and studied palaeontology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at University.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8F6C59-4B7B-2B4E-9895-BBC5A9FBCB95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67764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32267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Working as a Scientist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653475" y="2056964"/>
            <a:ext cx="3923366" cy="37052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Angela started working for the Natural History Museum in London in 1976.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head of the Fossil and Vertebrates Division and was the scientific leader behind the Dinosaur Gallery when it opened in 1992.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Vertebrates are animals with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backbone.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0A3B87-A375-BF47-9ADC-19E883F49B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4790" y="1952624"/>
            <a:ext cx="4799774" cy="374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7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39152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Angela’s Work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 descr="A close-up of a dinosaur&#10;&#10;Description automatically generated with low confidence">
            <a:extLst>
              <a:ext uri="{FF2B5EF4-FFF2-40B4-BE49-F238E27FC236}">
                <a16:creationId xmlns:a16="http://schemas.microsoft.com/office/drawing/2014/main" id="{9E023C3E-B5C0-D14C-B229-B32E5D529E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7791" y="1391072"/>
            <a:ext cx="8494059" cy="3407609"/>
          </a:xfrm>
          <a:prstGeom prst="rect">
            <a:avLst/>
          </a:prstGeom>
        </p:spPr>
      </p:pic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1290778" y="2978483"/>
            <a:ext cx="4805222" cy="370526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Her most significant work was on the fossilised remains of a new fish eating dinosaur called a </a:t>
            </a: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Baryonyx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Walkeri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remains were found in a claypit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Surrey.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the most complete dinosaur skeleton found in the UK at the time.</a:t>
            </a:r>
          </a:p>
        </p:txBody>
      </p:sp>
    </p:spTree>
    <p:extLst>
      <p:ext uri="{BB962C8B-B14F-4D97-AF65-F5344CB8AC3E}">
        <p14:creationId xmlns:p14="http://schemas.microsoft.com/office/powerpoint/2010/main" val="380302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kull&#10;&#10;Description automatically generated">
            <a:extLst>
              <a:ext uri="{FF2B5EF4-FFF2-40B4-BE49-F238E27FC236}">
                <a16:creationId xmlns:a16="http://schemas.microsoft.com/office/drawing/2014/main" id="{7997C14F-A2A1-5E43-9B61-C7747CAD0B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2381" y="3537823"/>
            <a:ext cx="4114951" cy="2129119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1AB9AD8A-BA7D-8C4A-8FBF-1CFD54CECD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034" y="1115867"/>
            <a:ext cx="4116298" cy="212911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5952043" y="1623317"/>
            <a:ext cx="5072128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As well as discoveries in Britain, Angela travelled widely to places like the USA, the Sahara Desert and China for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field work.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At home, She understood that new technology could help to picture the insides of dinosaurs.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persuaded the Natural History Museum to get a CT Scanner (a machine usually used by doctors) for that reason.</a:t>
            </a:r>
          </a:p>
        </p:txBody>
      </p:sp>
    </p:spTree>
    <p:extLst>
      <p:ext uri="{BB962C8B-B14F-4D97-AF65-F5344CB8AC3E}">
        <p14:creationId xmlns:p14="http://schemas.microsoft.com/office/powerpoint/2010/main" val="371191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keleton of a dinosaur&#10;&#10;Description automatically generated with low confidence">
            <a:extLst>
              <a:ext uri="{FF2B5EF4-FFF2-40B4-BE49-F238E27FC236}">
                <a16:creationId xmlns:a16="http://schemas.microsoft.com/office/drawing/2014/main" id="{DA95C62B-8E6E-954F-9DC9-9DD7CD65F3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3533" y="1957205"/>
            <a:ext cx="4761029" cy="3740331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42440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Angela’s Work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566995" y="2605477"/>
            <a:ext cx="4433940" cy="26469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Angela also loved to talk about her work, which made her good at meeting visitors and explaining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exhibitions.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the public face of dinosaur research at the Museum for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many years.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endParaRPr lang="en-GB" sz="2000" dirty="0">
              <a:solidFill>
                <a:srgbClr val="272626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90B643-899E-1C4E-93B6-D9AB82608E9A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2669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keleton&#10;&#10;Description automatically generated with medium confidence">
            <a:extLst>
              <a:ext uri="{FF2B5EF4-FFF2-40B4-BE49-F238E27FC236}">
                <a16:creationId xmlns:a16="http://schemas.microsoft.com/office/drawing/2014/main" id="{60ABF2E3-C36E-6144-86F8-DF65603F85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1279" y="1957205"/>
            <a:ext cx="4793284" cy="3740331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42440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Angela’s Legacy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566995" y="2129706"/>
            <a:ext cx="4853889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Angela died recently – in August 2021.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is remembered for her research as well as making her discoveries available to the public.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Today, the Dinosaur Gallery has more than 3 million visitors every year.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Now, a new generation of palaeontologists are carrying on Angela’s work for the museum.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90B643-899E-1C4E-93B6-D9AB82608E9A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304055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, indoor, computer&#10;&#10;Description automatically generated">
            <a:extLst>
              <a:ext uri="{FF2B5EF4-FFF2-40B4-BE49-F238E27FC236}">
                <a16:creationId xmlns:a16="http://schemas.microsoft.com/office/drawing/2014/main" id="{24A11A88-1831-0C43-A4EE-97F5A1EC7B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47089"/>
            <a:ext cx="4327788" cy="37761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313247" y="2099697"/>
            <a:ext cx="4782841" cy="35438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Emma has worked at the Natural History Museum for 10 years. She was fascinated by dinosaurs from a young age and her mum encouraged her to follow science subjects.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She’s interested in how ancient animals and plants lived and why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became extinct.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Emma is responsible for the Fossil Fish section.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Emma Bernard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3000" dirty="0">
                <a:solidFill>
                  <a:srgbClr val="286AA6"/>
                </a:solidFill>
                <a:latin typeface="Comic Sans MS" panose="030F0702030302020204" pitchFamily="66" charset="0"/>
              </a:rPr>
              <a:t>Curator, Fossil Fish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CE9F7E0-75DB-7040-AD06-2412E83F7B3E}"/>
              </a:ext>
            </a:extLst>
          </p:cNvPr>
          <p:cNvSpPr txBox="1">
            <a:spLocks/>
          </p:cNvSpPr>
          <p:nvPr/>
        </p:nvSpPr>
        <p:spPr>
          <a:xfrm>
            <a:off x="-1854200" y="-2910421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00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1726C6-FE2A-6240-A042-066370E1E122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14376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person, wall, hospital room&#10;&#10;Description automatically generated">
            <a:extLst>
              <a:ext uri="{FF2B5EF4-FFF2-40B4-BE49-F238E27FC236}">
                <a16:creationId xmlns:a16="http://schemas.microsoft.com/office/drawing/2014/main" id="{80E4B4DE-D1AE-2545-8BAB-B0EE4B0293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4687" y="1954412"/>
            <a:ext cx="4772076" cy="372970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662442" y="2503353"/>
            <a:ext cx="4310498" cy="35438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a famous scientist who lived a long time ago and made important discoveries.</a:t>
            </a:r>
          </a:p>
          <a:p>
            <a:pPr marL="342900" indent="-342900"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a recent scientist and their work.</a:t>
            </a:r>
          </a:p>
          <a:p>
            <a:pPr marL="342900" indent="-342900"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Learn about a contemporary (modern day) scientist and their work.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Famous Scientists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3447F6-C80C-DD4A-9FF0-5D9452BBAFFE}"/>
              </a:ext>
            </a:extLst>
          </p:cNvPr>
          <p:cNvSpPr txBox="1"/>
          <p:nvPr/>
        </p:nvSpPr>
        <p:spPr>
          <a:xfrm>
            <a:off x="504991" y="6105120"/>
            <a:ext cx="104679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about famous scientists:</a:t>
            </a:r>
          </a:p>
          <a:p>
            <a:endParaRPr lang="en-GB" sz="1100" dirty="0">
              <a:solidFill>
                <a:srgbClr val="286A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706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F0324CCA-1304-2344-9746-2785E3BC0E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52626"/>
            <a:ext cx="4789488" cy="373838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43239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Emma’s Work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636445" y="2225959"/>
            <a:ext cx="4853889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Emma’s latest project is to examine fossilised sharks, to discover the effects of climate change on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species.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climate change happened in prehistoric times, some species survived and others didn’t.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Scientists like Emma study the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fossils to find out why.</a:t>
            </a:r>
          </a:p>
        </p:txBody>
      </p:sp>
    </p:spTree>
    <p:extLst>
      <p:ext uri="{BB962C8B-B14F-4D97-AF65-F5344CB8AC3E}">
        <p14:creationId xmlns:p14="http://schemas.microsoft.com/office/powerpoint/2010/main" val="191308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food, bread, meal&#10;&#10;Description automatically generated">
            <a:extLst>
              <a:ext uri="{FF2B5EF4-FFF2-40B4-BE49-F238E27FC236}">
                <a16:creationId xmlns:a16="http://schemas.microsoft.com/office/drawing/2014/main" id="{B92AB423-F8D6-E243-AFD6-C5EB274B81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8033" y="3850339"/>
            <a:ext cx="4116298" cy="2105345"/>
          </a:xfrm>
          <a:prstGeom prst="rect">
            <a:avLst/>
          </a:prstGeom>
        </p:spPr>
      </p:pic>
      <p:pic>
        <p:nvPicPr>
          <p:cNvPr id="3" name="Picture 2" descr="A picture containing outdoor, sky, water&#10;&#10;Description automatically generated">
            <a:extLst>
              <a:ext uri="{FF2B5EF4-FFF2-40B4-BE49-F238E27FC236}">
                <a16:creationId xmlns:a16="http://schemas.microsoft.com/office/drawing/2014/main" id="{4EC15080-9B87-134A-8E2E-0D285E5847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8033" y="1451533"/>
            <a:ext cx="4119843" cy="212912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The effects of climate change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5952846" y="1527981"/>
            <a:ext cx="4679295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Global warming means warmer oceans and global cooling means cooler seas. Emma found that warmer oceans mean smaller fish.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discovery affects not only the survival of fish, but for humans too.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Smaller catches means less income for communities that rely on fish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survival.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Emma can use her research to predict how climate change will affect the future.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endParaRPr lang="en-GB" sz="2000" dirty="0">
              <a:solidFill>
                <a:srgbClr val="272626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endParaRPr lang="en-GB" sz="24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26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fish swimming in water&#10;&#10;Description automatically generated with low confidence">
            <a:extLst>
              <a:ext uri="{FF2B5EF4-FFF2-40B4-BE49-F238E27FC236}">
                <a16:creationId xmlns:a16="http://schemas.microsoft.com/office/drawing/2014/main" id="{3383F105-95A1-064D-8E72-5C5010F3FE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66212"/>
            <a:ext cx="4789489" cy="3736888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34483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New species and ecosystems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A328863-52EC-4742-8C9E-517CB39A0CC3}"/>
              </a:ext>
            </a:extLst>
          </p:cNvPr>
          <p:cNvSpPr txBox="1">
            <a:spLocks/>
          </p:cNvSpPr>
          <p:nvPr/>
        </p:nvSpPr>
        <p:spPr>
          <a:xfrm>
            <a:off x="6544650" y="2068237"/>
            <a:ext cx="4709503" cy="45404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Emma also works with microvertebrates - tiny fossils that tell us about new species, as most large dinosaurs have already been found.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Emma has found baby dinosaurs and eggshells of crocodiles and sharks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same nest, which means they lived side by side.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tells us about their ecosystem, like who was eating who and who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lived alongside each other.</a:t>
            </a:r>
          </a:p>
        </p:txBody>
      </p:sp>
    </p:spTree>
    <p:extLst>
      <p:ext uri="{BB962C8B-B14F-4D97-AF65-F5344CB8AC3E}">
        <p14:creationId xmlns:p14="http://schemas.microsoft.com/office/powerpoint/2010/main" val="219990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6A33A0F8-E7C3-4D4C-8EF2-FDFA9E4553C5}"/>
              </a:ext>
            </a:extLst>
          </p:cNvPr>
          <p:cNvSpPr txBox="1">
            <a:spLocks/>
          </p:cNvSpPr>
          <p:nvPr/>
        </p:nvSpPr>
        <p:spPr>
          <a:xfrm>
            <a:off x="1" y="1003237"/>
            <a:ext cx="12192000" cy="10356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0"/>
              </a:spcBef>
              <a:buNone/>
            </a:pPr>
            <a:r>
              <a:rPr lang="en-US" sz="35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 Quiz!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All we've learned about rocks, soil and fossils</a:t>
            </a:r>
            <a:endParaRPr lang="en-US" sz="2000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4" name="Picture 3" descr="Hands holding a pile of dirt&#10;&#10;Description automatically generated with low confidence">
            <a:extLst>
              <a:ext uri="{FF2B5EF4-FFF2-40B4-BE49-F238E27FC236}">
                <a16:creationId xmlns:a16="http://schemas.microsoft.com/office/drawing/2014/main" id="{67023152-3637-1D41-AFDA-0042DE988B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1728" y="2715129"/>
            <a:ext cx="3209823" cy="2380256"/>
          </a:xfrm>
          <a:prstGeom prst="rect">
            <a:avLst/>
          </a:prstGeom>
        </p:spPr>
      </p:pic>
      <p:pic>
        <p:nvPicPr>
          <p:cNvPr id="8" name="Picture 7" descr="A close-up of a skull&#10;&#10;Description automatically generated with medium confidence">
            <a:extLst>
              <a:ext uri="{FF2B5EF4-FFF2-40B4-BE49-F238E27FC236}">
                <a16:creationId xmlns:a16="http://schemas.microsoft.com/office/drawing/2014/main" id="{74A8B8D6-71C9-6C4E-9279-DBAF1639B5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6486" y="2715130"/>
            <a:ext cx="3208136" cy="2380255"/>
          </a:xfrm>
          <a:prstGeom prst="rect">
            <a:avLst/>
          </a:prstGeom>
        </p:spPr>
      </p:pic>
      <p:pic>
        <p:nvPicPr>
          <p:cNvPr id="5" name="Picture 4" descr="A person sitting on a rock in the ocean&#10;&#10;Description automatically generated with low confidence">
            <a:extLst>
              <a:ext uri="{FF2B5EF4-FFF2-40B4-BE49-F238E27FC236}">
                <a16:creationId xmlns:a16="http://schemas.microsoft.com/office/drawing/2014/main" id="{8AFCBA41-0D0E-414F-95F8-5A276E3F74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972" y="2715128"/>
            <a:ext cx="3209822" cy="238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39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le of rocks&#10;&#10;Description automatically generated with medium confidence">
            <a:extLst>
              <a:ext uri="{FF2B5EF4-FFF2-40B4-BE49-F238E27FC236}">
                <a16:creationId xmlns:a16="http://schemas.microsoft.com/office/drawing/2014/main" id="{C7C9FA2D-E0A9-D547-9EB0-2E261821CA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2059" y="920762"/>
            <a:ext cx="2262372" cy="15020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Picture 2" descr="A picture containing sky, rock, wall, outdoor&#10;&#10;Description automatically generated">
            <a:extLst>
              <a:ext uri="{FF2B5EF4-FFF2-40B4-BE49-F238E27FC236}">
                <a16:creationId xmlns:a16="http://schemas.microsoft.com/office/drawing/2014/main" id="{CB2D23BA-0B87-024B-A7DB-03ECBF7CAD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060" y="4434690"/>
            <a:ext cx="2262371" cy="150877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23AB0-11E0-EC40-96BE-0E6749622216}"/>
              </a:ext>
            </a:extLst>
          </p:cNvPr>
          <p:cNvSpPr txBox="1">
            <a:spLocks/>
          </p:cNvSpPr>
          <p:nvPr/>
        </p:nvSpPr>
        <p:spPr>
          <a:xfrm>
            <a:off x="1821642" y="966826"/>
            <a:ext cx="43505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4800" indent="-30480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AutoNum type="arabicPeriod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rocks is soft?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Igneous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Sedimentary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Metamorphic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DBC3A00-1C94-6947-BEB8-FDCC8BD235FB}"/>
              </a:ext>
            </a:extLst>
          </p:cNvPr>
          <p:cNvSpPr txBox="1">
            <a:spLocks/>
          </p:cNvSpPr>
          <p:nvPr/>
        </p:nvSpPr>
        <p:spPr>
          <a:xfrm>
            <a:off x="1821642" y="2702602"/>
            <a:ext cx="43505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2. What does permeable mean?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Lets in water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Lets in flies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Lets in a goal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EFDB900-4636-9D41-8DB8-E6BE5C0A34EF}"/>
              </a:ext>
            </a:extLst>
          </p:cNvPr>
          <p:cNvSpPr txBox="1">
            <a:spLocks/>
          </p:cNvSpPr>
          <p:nvPr/>
        </p:nvSpPr>
        <p:spPr>
          <a:xfrm>
            <a:off x="1821642" y="4415228"/>
            <a:ext cx="5518958" cy="1714280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3. What is the first layer of soil called?</a:t>
            </a:r>
          </a:p>
          <a:p>
            <a:pPr marL="317500" indent="-3175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Pitta bread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Top soil</a:t>
            </a:r>
          </a:p>
          <a:p>
            <a:pPr marL="317500" indent="-31750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	Humus</a:t>
            </a:r>
            <a:endParaRPr lang="en-GB" sz="1800" dirty="0">
              <a:solidFill>
                <a:srgbClr val="272626"/>
              </a:solidFill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of a tick (or check) symbol.&#10;">
            <a:extLst>
              <a:ext uri="{FF2B5EF4-FFF2-40B4-BE49-F238E27FC236}">
                <a16:creationId xmlns:a16="http://schemas.microsoft.com/office/drawing/2014/main" id="{4938A9B8-F8C0-5B46-84A5-36465BC1C0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042" y="1709664"/>
            <a:ext cx="293584" cy="271436"/>
          </a:xfrm>
          <a:prstGeom prst="rect">
            <a:avLst/>
          </a:prstGeom>
        </p:spPr>
      </p:pic>
      <p:pic>
        <p:nvPicPr>
          <p:cNvPr id="16" name="Picture 15" descr="A picture of a tick (or check) symbol.&#10;">
            <a:extLst>
              <a:ext uri="{FF2B5EF4-FFF2-40B4-BE49-F238E27FC236}">
                <a16:creationId xmlns:a16="http://schemas.microsoft.com/office/drawing/2014/main" id="{3E2C8C37-C63C-5B48-9E10-23826F89BA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168" y="3108129"/>
            <a:ext cx="293584" cy="271436"/>
          </a:xfrm>
          <a:prstGeom prst="rect">
            <a:avLst/>
          </a:prstGeom>
        </p:spPr>
      </p:pic>
      <p:pic>
        <p:nvPicPr>
          <p:cNvPr id="17" name="Picture 16" descr="A picture of a tick (or check) symbol.&#10;">
            <a:extLst>
              <a:ext uri="{FF2B5EF4-FFF2-40B4-BE49-F238E27FC236}">
                <a16:creationId xmlns:a16="http://schemas.microsoft.com/office/drawing/2014/main" id="{24BDA1C7-C5BA-8C44-91C4-99F25EDE47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2753" y="5477784"/>
            <a:ext cx="293584" cy="271436"/>
          </a:xfrm>
          <a:prstGeom prst="rect">
            <a:avLst/>
          </a:prstGeom>
        </p:spPr>
      </p:pic>
      <p:pic>
        <p:nvPicPr>
          <p:cNvPr id="4" name="Picture 3" descr="A pile of colorful rocks&#10;&#10;Description automatically generated with low confidence">
            <a:extLst>
              <a:ext uri="{FF2B5EF4-FFF2-40B4-BE49-F238E27FC236}">
                <a16:creationId xmlns:a16="http://schemas.microsoft.com/office/drawing/2014/main" id="{9D7A981A-C020-B945-B5C3-9F775CBC33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059" y="2674876"/>
            <a:ext cx="2262372" cy="150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reptile, stone, plant&#10;&#10;Description automatically generated">
            <a:extLst>
              <a:ext uri="{FF2B5EF4-FFF2-40B4-BE49-F238E27FC236}">
                <a16:creationId xmlns:a16="http://schemas.microsoft.com/office/drawing/2014/main" id="{98101264-5500-C14C-8032-3D3BBDE6E9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420" y="899738"/>
            <a:ext cx="2265835" cy="1508248"/>
          </a:xfrm>
          <a:prstGeom prst="rect">
            <a:avLst/>
          </a:prstGeom>
        </p:spPr>
      </p:pic>
      <p:pic>
        <p:nvPicPr>
          <p:cNvPr id="11" name="Picture 10" descr="A picture containing beach, invertebrate, outdoor, ground&#10;&#10;Description automatically generated">
            <a:extLst>
              <a:ext uri="{FF2B5EF4-FFF2-40B4-BE49-F238E27FC236}">
                <a16:creationId xmlns:a16="http://schemas.microsoft.com/office/drawing/2014/main" id="{911887A0-06EF-184E-84C1-6E523B7599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420" y="4428196"/>
            <a:ext cx="2254430" cy="1524635"/>
          </a:xfrm>
          <a:prstGeom prst="rect">
            <a:avLst/>
          </a:prstGeom>
        </p:spPr>
      </p:pic>
      <p:pic>
        <p:nvPicPr>
          <p:cNvPr id="7" name="Picture 6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D3A3E512-DC4F-5942-A0D9-EDA4F6A626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7420" y="2674876"/>
            <a:ext cx="2262372" cy="150824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CD23AB0-11E0-EC40-96BE-0E6749622216}"/>
              </a:ext>
            </a:extLst>
          </p:cNvPr>
          <p:cNvSpPr txBox="1">
            <a:spLocks/>
          </p:cNvSpPr>
          <p:nvPr/>
        </p:nvSpPr>
        <p:spPr>
          <a:xfrm>
            <a:off x="1068711" y="911153"/>
            <a:ext cx="8548716" cy="1581594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4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is a fossil?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Preserved remains of dead animals and plants found in rock?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Preserved fruit found in a jam jar?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The bottom layer of soil?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DBC3A00-1C94-6947-BEB8-FDCC8BD235FB}"/>
              </a:ext>
            </a:extLst>
          </p:cNvPr>
          <p:cNvSpPr txBox="1">
            <a:spLocks/>
          </p:cNvSpPr>
          <p:nvPr/>
        </p:nvSpPr>
        <p:spPr>
          <a:xfrm>
            <a:off x="1068711" y="2643952"/>
            <a:ext cx="4350558" cy="1622059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spcBef>
                <a:spcPts val="1500"/>
              </a:spcBef>
              <a:buFont typeface="+mj-lt"/>
              <a:buAutoNum type="arabicPeriod" startAt="5"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Which of these is hardest?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Limestone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Lemongrass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Granite</a:t>
            </a:r>
            <a:endParaRPr lang="en-GB" sz="1800" dirty="0">
              <a:solidFill>
                <a:srgbClr val="272626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EFDB900-4636-9D41-8DB8-E6BE5C0A34EF}"/>
              </a:ext>
            </a:extLst>
          </p:cNvPr>
          <p:cNvSpPr txBox="1">
            <a:spLocks/>
          </p:cNvSpPr>
          <p:nvPr/>
        </p:nvSpPr>
        <p:spPr>
          <a:xfrm>
            <a:off x="1068710" y="4396552"/>
            <a:ext cx="8012493" cy="1549159"/>
          </a:xfrm>
          <a:prstGeom prst="rect">
            <a:avLst/>
          </a:prstGeom>
        </p:spPr>
        <p:txBody>
          <a:bodyPr lIns="9000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6. Which tongue twister was said to be inspired by Mary Anning?</a:t>
            </a:r>
          </a:p>
          <a:p>
            <a:pPr marL="304800" indent="-304800">
              <a:lnSpc>
                <a:spcPct val="100000"/>
              </a:lnSpc>
              <a:spcBef>
                <a:spcPts val="800"/>
              </a:spcBef>
              <a:buAutoNum type="alphaLcParenR"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Peter Piper picked a peck of pickled pepper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b) She sells seashells on the seashore</a:t>
            </a: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1800" dirty="0">
                <a:solidFill>
                  <a:srgbClr val="272626"/>
                </a:solidFill>
                <a:latin typeface="Comic Sans MS" panose="030F0702030302020204" pitchFamily="66" charset="0"/>
              </a:rPr>
              <a:t>c) Red lorry yellow lorry</a:t>
            </a:r>
            <a:endParaRPr lang="en-GB" sz="1800" dirty="0">
              <a:solidFill>
                <a:srgbClr val="272626"/>
              </a:solidFill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58A34F2-01AE-C94D-80C1-CDB41E202ACC}"/>
              </a:ext>
            </a:extLst>
          </p:cNvPr>
          <p:cNvSpPr txBox="1"/>
          <p:nvPr/>
        </p:nvSpPr>
        <p:spPr>
          <a:xfrm>
            <a:off x="10632141" y="-4482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of a tick (or check) symbol.&#10;">
            <a:extLst>
              <a:ext uri="{FF2B5EF4-FFF2-40B4-BE49-F238E27FC236}">
                <a16:creationId xmlns:a16="http://schemas.microsoft.com/office/drawing/2014/main" id="{4938A9B8-F8C0-5B46-84A5-36465BC1C0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588" y="1317385"/>
            <a:ext cx="293584" cy="271436"/>
          </a:xfrm>
          <a:prstGeom prst="rect">
            <a:avLst/>
          </a:prstGeom>
        </p:spPr>
      </p:pic>
      <p:pic>
        <p:nvPicPr>
          <p:cNvPr id="30" name="Picture 29" descr="A picture of a tick (or check) symbol.&#10;">
            <a:extLst>
              <a:ext uri="{FF2B5EF4-FFF2-40B4-BE49-F238E27FC236}">
                <a16:creationId xmlns:a16="http://schemas.microsoft.com/office/drawing/2014/main" id="{15D43BDA-1B15-D549-AEB4-B28CD3E18E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895" y="3719935"/>
            <a:ext cx="293584" cy="271436"/>
          </a:xfrm>
          <a:prstGeom prst="rect">
            <a:avLst/>
          </a:prstGeom>
        </p:spPr>
      </p:pic>
      <p:pic>
        <p:nvPicPr>
          <p:cNvPr id="31" name="Picture 30" descr="A picture of a tick (or check) symbol.&#10;">
            <a:extLst>
              <a:ext uri="{FF2B5EF4-FFF2-40B4-BE49-F238E27FC236}">
                <a16:creationId xmlns:a16="http://schemas.microsoft.com/office/drawing/2014/main" id="{77C17CD9-AC38-F84E-806E-8A8948BEBE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477" y="5146496"/>
            <a:ext cx="293584" cy="2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1C7FD018-B700-D849-8F8F-92845BBB17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9254" y="1818147"/>
            <a:ext cx="4273163" cy="315621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– Lesson 6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</a:t>
            </a:r>
            <a:r>
              <a:rPr lang="en-GB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! </a:t>
            </a: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</a:rPr>
              <a:t>Perfect Palaeontologists!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indoor&#10;&#10;Description automatically generated">
            <a:extLst>
              <a:ext uri="{FF2B5EF4-FFF2-40B4-BE49-F238E27FC236}">
                <a16:creationId xmlns:a16="http://schemas.microsoft.com/office/drawing/2014/main" id="{134ABFE7-2252-0F4D-8F49-60BDD7D60C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1298" y="1470368"/>
            <a:ext cx="3715474" cy="420242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362220" y="1981071"/>
            <a:ext cx="4283295" cy="3662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Mary Anning was a famous fossil collector and palaeontologist, which means she specialised in finding and researching fossils.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born in 1799 in Lyme Regis, Dorset.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on the Jurassic Coast, where lots of fossils were discovered. 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632806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Mary Anning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1E8572-9DA3-4548-B05C-42AEFEE4891F}"/>
              </a:ext>
            </a:extLst>
          </p:cNvPr>
          <p:cNvSpPr txBox="1"/>
          <p:nvPr/>
        </p:nvSpPr>
        <p:spPr>
          <a:xfrm>
            <a:off x="414800" y="6162801"/>
            <a:ext cx="55380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272626"/>
                </a:solidFill>
                <a:latin typeface="Comic Sans MS" panose="030F0702030302020204" pitchFamily="66" charset="0"/>
              </a:rPr>
              <a:t>Photo Credit: The Trustees of the Natural History Museum, London</a:t>
            </a:r>
          </a:p>
        </p:txBody>
      </p:sp>
    </p:spTree>
    <p:extLst>
      <p:ext uri="{BB962C8B-B14F-4D97-AF65-F5344CB8AC3E}">
        <p14:creationId xmlns:p14="http://schemas.microsoft.com/office/powerpoint/2010/main" val="21058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ooden, bread, set, several&#10;&#10;Description automatically generated">
            <a:extLst>
              <a:ext uri="{FF2B5EF4-FFF2-40B4-BE49-F238E27FC236}">
                <a16:creationId xmlns:a16="http://schemas.microsoft.com/office/drawing/2014/main" id="{4C291BF1-9F02-F14C-B9FC-46270193BE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952624"/>
            <a:ext cx="4789488" cy="374491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933295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Mary’s Childhood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019AEDA-AFF4-434F-A502-BE6256D636AC}"/>
              </a:ext>
            </a:extLst>
          </p:cNvPr>
          <p:cNvSpPr txBox="1">
            <a:spLocks/>
          </p:cNvSpPr>
          <p:nvPr/>
        </p:nvSpPr>
        <p:spPr>
          <a:xfrm>
            <a:off x="6638868" y="2307160"/>
            <a:ext cx="4183462" cy="361029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Mary’s family were poor, and she had no formal education, but she learned about fossils from her father, Richard.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Richard was a cabinetmaker and an amateur fossil collector. From a young age she helped him find fossils. They cleaned them to sell in Richard’s shop.</a:t>
            </a:r>
          </a:p>
        </p:txBody>
      </p:sp>
    </p:spTree>
    <p:extLst>
      <p:ext uri="{BB962C8B-B14F-4D97-AF65-F5344CB8AC3E}">
        <p14:creationId xmlns:p14="http://schemas.microsoft.com/office/powerpoint/2010/main" val="353805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0E3D6E7A-1B03-3F4D-9783-21ECE3C13A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6" y="1952624"/>
            <a:ext cx="4789488" cy="374491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934264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Mary Grows Up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CEA578-1C52-2345-B96D-522B336EC582}"/>
              </a:ext>
            </a:extLst>
          </p:cNvPr>
          <p:cNvSpPr txBox="1">
            <a:spLocks/>
          </p:cNvSpPr>
          <p:nvPr/>
        </p:nvSpPr>
        <p:spPr>
          <a:xfrm>
            <a:off x="6675381" y="2496418"/>
            <a:ext cx="4281543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Richard died suddenly from tuberculosis in 1810, but Mary continued the search for fossils.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became the family’s main earner, selling many of her finds to help pay off her family’s debts.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11 years old.</a:t>
            </a:r>
          </a:p>
        </p:txBody>
      </p:sp>
    </p:spTree>
    <p:extLst>
      <p:ext uri="{BB962C8B-B14F-4D97-AF65-F5344CB8AC3E}">
        <p14:creationId xmlns:p14="http://schemas.microsoft.com/office/powerpoint/2010/main" val="172376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942356"/>
            <a:ext cx="12192000" cy="6665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Mary’s First Big Find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FCEA578-1C52-2345-B96D-522B336EC582}"/>
              </a:ext>
            </a:extLst>
          </p:cNvPr>
          <p:cNvSpPr txBox="1">
            <a:spLocks/>
          </p:cNvSpPr>
          <p:nvPr/>
        </p:nvSpPr>
        <p:spPr>
          <a:xfrm>
            <a:off x="6643416" y="1921889"/>
            <a:ext cx="4276997" cy="35925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1811, her brother Joseph found a strange looking fossilised skull. 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Mary carefully searched and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dug out the skeleton. The town thought she had discovered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monster.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Scientists thought it was a crocodile that had travelled from a distant land.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They didn't realise that the bones were from a creature that no longer existed.</a:t>
            </a:r>
          </a:p>
        </p:txBody>
      </p:sp>
      <p:pic>
        <p:nvPicPr>
          <p:cNvPr id="17" name="Picture 16" descr="A picture containing diagram&#10;&#10;Description automatically generated">
            <a:extLst>
              <a:ext uri="{FF2B5EF4-FFF2-40B4-BE49-F238E27FC236}">
                <a16:creationId xmlns:a16="http://schemas.microsoft.com/office/drawing/2014/main" id="{F0B84E97-27D4-CA4A-AE16-48979D4A43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757364" y="1430337"/>
            <a:ext cx="3744914" cy="478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5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water, outdoor&#10;&#10;Description automatically generated">
            <a:extLst>
              <a:ext uri="{FF2B5EF4-FFF2-40B4-BE49-F238E27FC236}">
                <a16:creationId xmlns:a16="http://schemas.microsoft.com/office/drawing/2014/main" id="{2C9DF584-FC36-3C4B-B13B-DA76AF2715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7" y="3871431"/>
            <a:ext cx="4103687" cy="21080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C02490-B587-B349-9AE4-BAFD8E287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1587" y="1438835"/>
            <a:ext cx="4103686" cy="210802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Ichtyosaurus</a:t>
            </a: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226E251-235B-F044-86A6-BD932542172B}"/>
              </a:ext>
            </a:extLst>
          </p:cNvPr>
          <p:cNvSpPr txBox="1">
            <a:spLocks/>
          </p:cNvSpPr>
          <p:nvPr/>
        </p:nvSpPr>
        <p:spPr>
          <a:xfrm>
            <a:off x="5948082" y="1996024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Scientists studied it for years and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finally decided it was an </a:t>
            </a:r>
            <a:r>
              <a:rPr lang="en-GB" sz="2000" b="1" dirty="0" err="1">
                <a:solidFill>
                  <a:srgbClr val="286AA6"/>
                </a:solidFill>
                <a:latin typeface="Comic Sans MS" panose="030F0702030302020204" pitchFamily="66" charset="0"/>
              </a:rPr>
              <a:t>Ichtyosaurus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or fish lizard.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it was neither a fish nor a lizard.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a marine reptile that lived 250 million years ago.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Because Mary was still a child, and also female, the male scientists took the credit for her important find.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endParaRPr lang="en-GB" sz="2000" dirty="0">
              <a:solidFill>
                <a:srgbClr val="272626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BC1DB1-7553-D24F-92E7-B060B7E18F84}"/>
              </a:ext>
            </a:extLst>
          </p:cNvPr>
          <p:cNvSpPr txBox="1"/>
          <p:nvPr/>
        </p:nvSpPr>
        <p:spPr>
          <a:xfrm>
            <a:off x="125046" y="-3595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83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hark swimming underwater&#10;&#10;Description automatically generated with low confidence">
            <a:extLst>
              <a:ext uri="{FF2B5EF4-FFF2-40B4-BE49-F238E27FC236}">
                <a16:creationId xmlns:a16="http://schemas.microsoft.com/office/drawing/2014/main" id="{861D53AD-57DC-2047-8004-CFFA75DB3B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1583" y="3850341"/>
            <a:ext cx="4103687" cy="2129118"/>
          </a:xfrm>
          <a:prstGeom prst="rect">
            <a:avLst/>
          </a:prstGeom>
        </p:spPr>
      </p:pic>
      <p:pic>
        <p:nvPicPr>
          <p:cNvPr id="4" name="Picture 3" descr="A black and white drawing of a fish&#10;&#10;Description automatically generated with medium confidence">
            <a:extLst>
              <a:ext uri="{FF2B5EF4-FFF2-40B4-BE49-F238E27FC236}">
                <a16:creationId xmlns:a16="http://schemas.microsoft.com/office/drawing/2014/main" id="{3BDE16DA-1188-5B45-B743-50A4ECC41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91" r="-5333"/>
          <a:stretch/>
        </p:blipFill>
        <p:spPr>
          <a:xfrm>
            <a:off x="1271586" y="1438835"/>
            <a:ext cx="4103684" cy="212911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Plesiosaurus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226E251-235B-F044-86A6-BD932542172B}"/>
              </a:ext>
            </a:extLst>
          </p:cNvPr>
          <p:cNvSpPr txBox="1">
            <a:spLocks/>
          </p:cNvSpPr>
          <p:nvPr/>
        </p:nvSpPr>
        <p:spPr>
          <a:xfrm>
            <a:off x="5948082" y="2249663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Despite being ignored, Mary continued her research and in 1823 she discovered the complete skeleton of a </a:t>
            </a:r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Plesiosaurus -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a type of marine reptile. 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not a dinosaur, but it lived alongside them.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skeleton was so strange that people thought it was a fake.</a:t>
            </a:r>
          </a:p>
        </p:txBody>
      </p:sp>
    </p:spTree>
    <p:extLst>
      <p:ext uri="{BB962C8B-B14F-4D97-AF65-F5344CB8AC3E}">
        <p14:creationId xmlns:p14="http://schemas.microsoft.com/office/powerpoint/2010/main" val="55553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room&#10;&#10;Description automatically generated with low confidence">
            <a:extLst>
              <a:ext uri="{FF2B5EF4-FFF2-40B4-BE49-F238E27FC236}">
                <a16:creationId xmlns:a16="http://schemas.microsoft.com/office/drawing/2014/main" id="{DE428447-DF45-6A42-95D7-C732F2353A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894" y="1952625"/>
            <a:ext cx="5613226" cy="3744913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972526"/>
            <a:ext cx="12192000" cy="5442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Reputation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781A7EC-382C-904F-AB46-12A97E3C0323}"/>
              </a:ext>
            </a:extLst>
          </p:cNvPr>
          <p:cNvSpPr txBox="1">
            <a:spLocks/>
          </p:cNvSpPr>
          <p:nvPr/>
        </p:nvSpPr>
        <p:spPr>
          <a:xfrm>
            <a:off x="7406198" y="1865158"/>
            <a:ext cx="3781287" cy="4146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Other scientists didn’t believe Mary, so they held a meeting at the Geological Society of London. Mary was not invited as the Geological Society did not admit women until 1904.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scientists decided the skeleton was real after all. They admitted their mistake, but didn’t give Mary credit for the discovery. </a:t>
            </a:r>
          </a:p>
        </p:txBody>
      </p:sp>
    </p:spTree>
    <p:extLst>
      <p:ext uri="{BB962C8B-B14F-4D97-AF65-F5344CB8AC3E}">
        <p14:creationId xmlns:p14="http://schemas.microsoft.com/office/powerpoint/2010/main" val="47476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10257</TotalTime>
  <Words>1394</Words>
  <Application>Microsoft Office PowerPoint</Application>
  <PresentationFormat>Widescreen</PresentationFormat>
  <Paragraphs>122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746</cp:revision>
  <dcterms:created xsi:type="dcterms:W3CDTF">2021-01-11T17:47:06Z</dcterms:created>
  <dcterms:modified xsi:type="dcterms:W3CDTF">2022-08-01T09:42:04Z</dcterms:modified>
</cp:coreProperties>
</file>