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9" r:id="rId2"/>
    <p:sldId id="321" r:id="rId3"/>
    <p:sldId id="293" r:id="rId4"/>
    <p:sldId id="361" r:id="rId5"/>
    <p:sldId id="355" r:id="rId6"/>
    <p:sldId id="356" r:id="rId7"/>
    <p:sldId id="395" r:id="rId8"/>
    <p:sldId id="357" r:id="rId9"/>
    <p:sldId id="387" r:id="rId10"/>
    <p:sldId id="389" r:id="rId11"/>
    <p:sldId id="390" r:id="rId12"/>
    <p:sldId id="391" r:id="rId13"/>
    <p:sldId id="392" r:id="rId14"/>
    <p:sldId id="328" r:id="rId15"/>
    <p:sldId id="358" r:id="rId16"/>
    <p:sldId id="384" r:id="rId17"/>
    <p:sldId id="302" r:id="rId18"/>
    <p:sldId id="394" r:id="rId19"/>
    <p:sldId id="335" r:id="rId20"/>
    <p:sldId id="329" r:id="rId21"/>
    <p:sldId id="318" r:id="rId22"/>
    <p:sldId id="393" r:id="rId23"/>
    <p:sldId id="349" r:id="rId24"/>
    <p:sldId id="378" r:id="rId25"/>
    <p:sldId id="377" r:id="rId26"/>
    <p:sldId id="28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293"/>
            <p14:sldId id="361"/>
            <p14:sldId id="355"/>
            <p14:sldId id="356"/>
            <p14:sldId id="395"/>
            <p14:sldId id="357"/>
            <p14:sldId id="387"/>
            <p14:sldId id="389"/>
            <p14:sldId id="390"/>
            <p14:sldId id="391"/>
            <p14:sldId id="392"/>
            <p14:sldId id="328"/>
            <p14:sldId id="358"/>
            <p14:sldId id="384"/>
            <p14:sldId id="302"/>
            <p14:sldId id="394"/>
            <p14:sldId id="335"/>
            <p14:sldId id="329"/>
            <p14:sldId id="318"/>
            <p14:sldId id="393"/>
            <p14:sldId id="349"/>
            <p14:sldId id="378"/>
            <p14:sldId id="377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614" userDrawn="1">
          <p15:clr>
            <a:srgbClr val="A4A3A4"/>
          </p15:clr>
        </p15:guide>
        <p15:guide id="11" pos="121" userDrawn="1">
          <p15:clr>
            <a:srgbClr val="A4A3A4"/>
          </p15:clr>
        </p15:guide>
        <p15:guide id="22" orient="horz" pos="3770" userDrawn="1">
          <p15:clr>
            <a:srgbClr val="A4A3A4"/>
          </p15:clr>
        </p15:guide>
        <p15:guide id="25" orient="horz" pos="436" userDrawn="1">
          <p15:clr>
            <a:srgbClr val="A4A3A4"/>
          </p15:clr>
        </p15:guide>
        <p15:guide id="27" orient="horz" pos="867" userDrawn="1">
          <p15:clr>
            <a:srgbClr val="A4A3A4"/>
          </p15:clr>
        </p15:guide>
        <p15:guide id="30" orient="horz" pos="3294" userDrawn="1">
          <p15:clr>
            <a:srgbClr val="A4A3A4"/>
          </p15:clr>
        </p15:guide>
        <p15:guide id="31" orient="horz" pos="1162" userDrawn="1">
          <p15:clr>
            <a:srgbClr val="A4A3A4"/>
          </p15:clr>
        </p15:guide>
        <p15:guide id="32" pos="751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272626"/>
    <a:srgbClr val="89C547"/>
    <a:srgbClr val="EB8B2D"/>
    <a:srgbClr val="BAA3EC"/>
    <a:srgbClr val="FFD800"/>
    <a:srgbClr val="176F29"/>
    <a:srgbClr val="3A7F47"/>
    <a:srgbClr val="E3E860"/>
    <a:srgbClr val="B61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95238"/>
  </p:normalViewPr>
  <p:slideViewPr>
    <p:cSldViewPr snapToGrid="0" snapToObjects="1">
      <p:cViewPr varScale="1">
        <p:scale>
          <a:sx n="62" d="100"/>
          <a:sy n="62" d="100"/>
        </p:scale>
        <p:origin x="84" y="924"/>
      </p:cViewPr>
      <p:guideLst>
        <p:guide orient="horz" pos="2614"/>
        <p:guide pos="121"/>
        <p:guide orient="horz" pos="3770"/>
        <p:guide orient="horz" pos="436"/>
        <p:guide orient="horz" pos="867"/>
        <p:guide orient="horz" pos="3294"/>
        <p:guide orient="horz" pos="1162"/>
        <p:guide pos="7514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761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806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560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392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52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184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225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20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080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711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724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005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38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23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97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C89995-0DCF-EC42-948D-8C06AD52D6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cRCck4niz5o" TargetMode="External"/><Relationship Id="rId3" Type="http://schemas.openxmlformats.org/officeDocument/2006/relationships/hyperlink" Target="https://www.woodlandtrust.org.uk/blog/2018/04/why-plants-are-important/#:~:text=%20Reasons%20why%20we%20need%20them%20%201,climate%20change.%20Plants%20take%20in%20CO...%20More%20" TargetMode="External"/><Relationship Id="rId7" Type="http://schemas.openxmlformats.org/officeDocument/2006/relationships/hyperlink" Target="https://www.bbc.co.uk/teach/class-clips-video/science-ks1-ks2-ivys-plant-workshop-classifying-and-grouping-plants/zh9jvk7" TargetMode="External"/><Relationship Id="rId2" Type="http://schemas.openxmlformats.org/officeDocument/2006/relationships/hyperlink" Target="https://www.bbc.co.uk/bitesize/topics/zy66fg8/articles/zcjnp3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ids.britannica.com/kids/article/conifer/399412" TargetMode="External"/><Relationship Id="rId5" Type="http://schemas.openxmlformats.org/officeDocument/2006/relationships/hyperlink" Target="https://youtu.be/Mq_K7pk3u2E" TargetMode="External"/><Relationship Id="rId4" Type="http://schemas.openxmlformats.org/officeDocument/2006/relationships/hyperlink" Target="https://www.woodlandtrust.org.uk/media/48345/leaf-id-sheet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ftschools.com/facts/plants/moss_facts/504/" TargetMode="External"/><Relationship Id="rId2" Type="http://schemas.openxmlformats.org/officeDocument/2006/relationships/hyperlink" Target="https://youtu.be/BcERKhSKnaQ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dkfindout.com/uk/animals-and-nature/plants/flowering-plants/#!" TargetMode="External"/><Relationship Id="rId5" Type="http://schemas.openxmlformats.org/officeDocument/2006/relationships/hyperlink" Target="https://www.softschools.com/facts/plants/fern_facts/559/" TargetMode="External"/><Relationship Id="rId4" Type="http://schemas.openxmlformats.org/officeDocument/2006/relationships/hyperlink" Target="https://youtu.be/WWtOxnWUmLw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B33951-7680-B940-9B24-00693AC05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4604E0-BCBD-0C4B-B489-777D7FA87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1F4F41C-04DA-ED48-97A1-8D264922332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8F6A04D-C630-D0A7-3831-B0FC99DCF826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4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74CC58-D3F7-6FC9-9DFA-0D305BD77379}"/>
              </a:ext>
            </a:extLst>
          </p:cNvPr>
          <p:cNvSpPr txBox="1">
            <a:spLocks/>
          </p:cNvSpPr>
          <p:nvPr/>
        </p:nvSpPr>
        <p:spPr>
          <a:xfrm>
            <a:off x="-2" y="289147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Habitats: Lesson 4</a:t>
            </a:r>
            <a:br>
              <a:rPr lang="en-GB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Classification of Plants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6B6110-610C-054C-92CA-B47F3687EA8E}"/>
              </a:ext>
            </a:extLst>
          </p:cNvPr>
          <p:cNvSpPr/>
          <p:nvPr/>
        </p:nvSpPr>
        <p:spPr>
          <a:xfrm>
            <a:off x="0" y="1901571"/>
            <a:ext cx="12192000" cy="369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A212B2-D550-0C4B-97C4-1A79B475B7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150" y="1793467"/>
            <a:ext cx="12017845" cy="647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478AAD8-E1E4-7B43-AB41-2FCD3B5E3EC4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585" y="2182464"/>
            <a:ext cx="4723200" cy="2833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16FC63-30EE-E847-79BB-D67CEA087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604" y="2182464"/>
            <a:ext cx="4724234" cy="283369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576C5A3-0045-C59E-6A14-4F9631E95F4B}"/>
              </a:ext>
            </a:extLst>
          </p:cNvPr>
          <p:cNvSpPr txBox="1"/>
          <p:nvPr/>
        </p:nvSpPr>
        <p:spPr>
          <a:xfrm>
            <a:off x="6149009" y="5180769"/>
            <a:ext cx="4070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leaves on these trees stay the same.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E801D5-8BBD-1EA5-8D22-F7AB1B2AD854}"/>
              </a:ext>
            </a:extLst>
          </p:cNvPr>
          <p:cNvSpPr txBox="1"/>
          <p:nvPr/>
        </p:nvSpPr>
        <p:spPr>
          <a:xfrm>
            <a:off x="1155564" y="5180769"/>
            <a:ext cx="4115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leaves on these trees change colour in the autumn.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501E7D3-273A-5AC4-0385-A194B7A6A2FC}"/>
              </a:ext>
            </a:extLst>
          </p:cNvPr>
          <p:cNvSpPr txBox="1">
            <a:spLocks/>
          </p:cNvSpPr>
          <p:nvPr/>
        </p:nvSpPr>
        <p:spPr>
          <a:xfrm>
            <a:off x="2810280" y="760284"/>
            <a:ext cx="6571439" cy="9896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all trees behave in the same way in the autumn and winter?</a:t>
            </a:r>
            <a:endParaRPr lang="en-US" sz="30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6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1576C5A3-0045-C59E-6A14-4F9631E95F4B}"/>
              </a:ext>
            </a:extLst>
          </p:cNvPr>
          <p:cNvSpPr txBox="1"/>
          <p:nvPr/>
        </p:nvSpPr>
        <p:spPr>
          <a:xfrm>
            <a:off x="6149009" y="5178301"/>
            <a:ext cx="4070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to these trees in the winter?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E801D5-8BBD-1EA5-8D22-F7AB1B2AD854}"/>
              </a:ext>
            </a:extLst>
          </p:cNvPr>
          <p:cNvSpPr txBox="1"/>
          <p:nvPr/>
        </p:nvSpPr>
        <p:spPr>
          <a:xfrm>
            <a:off x="1155564" y="5178301"/>
            <a:ext cx="4115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to these trees in the winter?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501E7D3-273A-5AC4-0385-A194B7A6A2FC}"/>
              </a:ext>
            </a:extLst>
          </p:cNvPr>
          <p:cNvSpPr txBox="1">
            <a:spLocks/>
          </p:cNvSpPr>
          <p:nvPr/>
        </p:nvSpPr>
        <p:spPr>
          <a:xfrm>
            <a:off x="2810280" y="765136"/>
            <a:ext cx="6571439" cy="9896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all trees behave in the same way in the autumn and winter?</a:t>
            </a:r>
            <a:endParaRPr lang="en-US" sz="30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8DA21BB-C7B3-B6C4-FBFF-FEA3F6F4CF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604" y="2172079"/>
            <a:ext cx="4724234" cy="28336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488F34-C1D9-2419-5EF4-3D64AB349BB9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585" y="2182464"/>
            <a:ext cx="4723200" cy="283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88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E16FC63-30EE-E847-79BB-D67CEA0874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604" y="2187248"/>
            <a:ext cx="4724234" cy="283369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576C5A3-0045-C59E-6A14-4F9631E95F4B}"/>
              </a:ext>
            </a:extLst>
          </p:cNvPr>
          <p:cNvSpPr txBox="1"/>
          <p:nvPr/>
        </p:nvSpPr>
        <p:spPr>
          <a:xfrm>
            <a:off x="6149009" y="5202706"/>
            <a:ext cx="4070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These trees stay the same.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E801D5-8BBD-1EA5-8D22-F7AB1B2AD854}"/>
              </a:ext>
            </a:extLst>
          </p:cNvPr>
          <p:cNvSpPr txBox="1"/>
          <p:nvPr/>
        </p:nvSpPr>
        <p:spPr>
          <a:xfrm>
            <a:off x="1155564" y="5202706"/>
            <a:ext cx="4115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Their leaves fall off and their branches are bare.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501E7D3-273A-5AC4-0385-A194B7A6A2FC}"/>
              </a:ext>
            </a:extLst>
          </p:cNvPr>
          <p:cNvSpPr txBox="1">
            <a:spLocks/>
          </p:cNvSpPr>
          <p:nvPr/>
        </p:nvSpPr>
        <p:spPr>
          <a:xfrm>
            <a:off x="2810280" y="762204"/>
            <a:ext cx="6571439" cy="9896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all trees behave in the same way in the autumn and winter?</a:t>
            </a:r>
            <a:endParaRPr lang="en-US" sz="30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28BAE639-08D9-CBE0-4DCB-9FB2F7E8F159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585" y="2172079"/>
            <a:ext cx="4723200" cy="283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313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A1DF231-35F3-214E-B9A3-84570392355F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585" y="2185241"/>
            <a:ext cx="4723200" cy="2833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16FC63-30EE-E847-79BB-D67CEA087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604" y="2185241"/>
            <a:ext cx="4724234" cy="283369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576C5A3-0045-C59E-6A14-4F9631E95F4B}"/>
              </a:ext>
            </a:extLst>
          </p:cNvPr>
          <p:cNvSpPr txBox="1"/>
          <p:nvPr/>
        </p:nvSpPr>
        <p:spPr>
          <a:xfrm>
            <a:off x="6149009" y="5219171"/>
            <a:ext cx="4807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tree whose leaves do not change is an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evergreen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 including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conifers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pine trees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(like in this picture).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E801D5-8BBD-1EA5-8D22-F7AB1B2AD854}"/>
              </a:ext>
            </a:extLst>
          </p:cNvPr>
          <p:cNvSpPr txBox="1"/>
          <p:nvPr/>
        </p:nvSpPr>
        <p:spPr>
          <a:xfrm>
            <a:off x="1155564" y="5219171"/>
            <a:ext cx="4768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tree whose leaves change colour in the autumn and then drop off is a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deciduous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tree.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501E7D3-273A-5AC4-0385-A194B7A6A2FC}"/>
              </a:ext>
            </a:extLst>
          </p:cNvPr>
          <p:cNvSpPr txBox="1">
            <a:spLocks/>
          </p:cNvSpPr>
          <p:nvPr/>
        </p:nvSpPr>
        <p:spPr>
          <a:xfrm>
            <a:off x="2810280" y="746902"/>
            <a:ext cx="6571439" cy="9896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all trees behave in the same way in the autumn and winter?</a:t>
            </a:r>
            <a:endParaRPr lang="en-US" sz="30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90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>
            <a:extLst>
              <a:ext uri="{FF2B5EF4-FFF2-40B4-BE49-F238E27FC236}">
                <a16:creationId xmlns:a16="http://schemas.microsoft.com/office/drawing/2014/main" id="{DECA9D69-F3F0-1446-BB56-92CD33BDD2C6}"/>
              </a:ext>
            </a:extLst>
          </p:cNvPr>
          <p:cNvSpPr txBox="1">
            <a:spLocks/>
          </p:cNvSpPr>
          <p:nvPr/>
        </p:nvSpPr>
        <p:spPr>
          <a:xfrm>
            <a:off x="2978062" y="1163320"/>
            <a:ext cx="6256424" cy="6401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plants 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spot in the picture below? Clue: there are 4 different types.</a:t>
            </a:r>
          </a:p>
        </p:txBody>
      </p:sp>
      <p:sp>
        <p:nvSpPr>
          <p:cNvPr id="3" name="AutoShape 8" descr="Image result for lizard uk">
            <a:extLst>
              <a:ext uri="{FF2B5EF4-FFF2-40B4-BE49-F238E27FC236}">
                <a16:creationId xmlns:a16="http://schemas.microsoft.com/office/drawing/2014/main" id="{757A14C4-53CF-411B-B889-F5268200F5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3647" y="2700147"/>
            <a:ext cx="109728" cy="1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4" name="Picture 3" descr="A dirt path through a forest&#10;&#10;Description automatically generated with low confidence">
            <a:extLst>
              <a:ext uri="{FF2B5EF4-FFF2-40B4-BE49-F238E27FC236}">
                <a16:creationId xmlns:a16="http://schemas.microsoft.com/office/drawing/2014/main" id="{10161B72-1143-656E-CFD9-6CC15C87F2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2735" y="1969121"/>
            <a:ext cx="7101595" cy="40741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84B0D6-3BAD-0AF0-0282-46BDBB9BF562}"/>
              </a:ext>
            </a:extLst>
          </p:cNvPr>
          <p:cNvSpPr/>
          <p:nvPr/>
        </p:nvSpPr>
        <p:spPr>
          <a:xfrm>
            <a:off x="4270821" y="634416"/>
            <a:ext cx="36503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Nature Detectives</a:t>
            </a:r>
            <a:r>
              <a:rPr lang="en-US" sz="3000" b="1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7964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dirt path through a forest&#10;&#10;Description automatically generated with low confidence">
            <a:extLst>
              <a:ext uri="{FF2B5EF4-FFF2-40B4-BE49-F238E27FC236}">
                <a16:creationId xmlns:a16="http://schemas.microsoft.com/office/drawing/2014/main" id="{E5D036E5-6BA2-6FCF-EC2E-266718B29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4088" y="1471398"/>
            <a:ext cx="7096624" cy="4450079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DECA9D69-F3F0-1446-BB56-92CD33BDD2C6}"/>
              </a:ext>
            </a:extLst>
          </p:cNvPr>
          <p:cNvSpPr txBox="1">
            <a:spLocks/>
          </p:cNvSpPr>
          <p:nvPr/>
        </p:nvSpPr>
        <p:spPr>
          <a:xfrm>
            <a:off x="-9604" y="622565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Nature Detectives: </a:t>
            </a:r>
            <a:r>
              <a:rPr lang="en-US" sz="3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Did you find them all?</a:t>
            </a:r>
          </a:p>
        </p:txBody>
      </p:sp>
      <p:sp>
        <p:nvSpPr>
          <p:cNvPr id="3" name="AutoShape 8" descr="Image result for lizard uk">
            <a:extLst>
              <a:ext uri="{FF2B5EF4-FFF2-40B4-BE49-F238E27FC236}">
                <a16:creationId xmlns:a16="http://schemas.microsoft.com/office/drawing/2014/main" id="{757A14C4-53CF-411B-B889-F5268200F5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3647" y="2700147"/>
            <a:ext cx="109728" cy="1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D1D2CD0-AE59-FBA8-46C7-743C3C3B3300}"/>
              </a:ext>
            </a:extLst>
          </p:cNvPr>
          <p:cNvSpPr/>
          <p:nvPr/>
        </p:nvSpPr>
        <p:spPr>
          <a:xfrm>
            <a:off x="969113" y="1910250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EB8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Conifers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69B6B93-273A-19D7-0FE8-4379872E46D5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2356491" y="2122471"/>
            <a:ext cx="1686120" cy="540518"/>
          </a:xfrm>
          <a:prstGeom prst="straightConnector1">
            <a:avLst/>
          </a:prstGeom>
          <a:ln w="44450">
            <a:solidFill>
              <a:srgbClr val="EB8B2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3D3F059C-17BF-EB5E-5CD0-12EDA73A125C}"/>
              </a:ext>
            </a:extLst>
          </p:cNvPr>
          <p:cNvSpPr/>
          <p:nvPr/>
        </p:nvSpPr>
        <p:spPr>
          <a:xfrm>
            <a:off x="969113" y="3037505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BAA3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Flowers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5D2F322-6CE9-79FE-A706-255FBF8B531D}"/>
              </a:ext>
            </a:extLst>
          </p:cNvPr>
          <p:cNvSpPr/>
          <p:nvPr/>
        </p:nvSpPr>
        <p:spPr>
          <a:xfrm>
            <a:off x="969113" y="4164760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FFD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Moss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DF5B0CE-E7EC-1CC7-8E42-A01619C0E689}"/>
              </a:ext>
            </a:extLst>
          </p:cNvPr>
          <p:cNvSpPr/>
          <p:nvPr/>
        </p:nvSpPr>
        <p:spPr>
          <a:xfrm>
            <a:off x="9847167" y="4146443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Ferns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1659529-FD44-EEA5-3EC2-FC2722E3DD83}"/>
              </a:ext>
            </a:extLst>
          </p:cNvPr>
          <p:cNvSpPr/>
          <p:nvPr/>
        </p:nvSpPr>
        <p:spPr>
          <a:xfrm>
            <a:off x="9826121" y="1837658"/>
            <a:ext cx="1526116" cy="1332084"/>
          </a:xfrm>
          <a:prstGeom prst="rect">
            <a:avLst/>
          </a:prstGeom>
          <a:noFill/>
          <a:ln w="38100">
            <a:solidFill>
              <a:srgbClr val="89C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Trees.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Lots!</a:t>
            </a:r>
          </a:p>
          <a:p>
            <a:r>
              <a:rPr lang="en-GB" sz="1400" dirty="0">
                <a:solidFill>
                  <a:srgbClr val="272626"/>
                </a:solidFill>
                <a:latin typeface="Comic Sans MS" panose="030F0702030302020204" pitchFamily="66" charset="0"/>
              </a:rPr>
              <a:t>(we can’t see whether they’re deciduous or pine trees!)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CEDF21F-1662-62B7-FE5C-CBC76B640FA9}"/>
              </a:ext>
            </a:extLst>
          </p:cNvPr>
          <p:cNvCxnSpPr>
            <a:cxnSpLocks/>
          </p:cNvCxnSpPr>
          <p:nvPr/>
        </p:nvCxnSpPr>
        <p:spPr>
          <a:xfrm>
            <a:off x="2356491" y="3188766"/>
            <a:ext cx="4664069" cy="0"/>
          </a:xfrm>
          <a:prstGeom prst="straightConnector1">
            <a:avLst/>
          </a:prstGeom>
          <a:ln w="44450">
            <a:solidFill>
              <a:srgbClr val="BAA3E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CB54C0A-2888-DABE-07B7-DB7B8311E080}"/>
              </a:ext>
            </a:extLst>
          </p:cNvPr>
          <p:cNvCxnSpPr>
            <a:cxnSpLocks/>
          </p:cNvCxnSpPr>
          <p:nvPr/>
        </p:nvCxnSpPr>
        <p:spPr>
          <a:xfrm flipV="1">
            <a:off x="2358190" y="4229100"/>
            <a:ext cx="4585535" cy="134353"/>
          </a:xfrm>
          <a:prstGeom prst="straightConnector1">
            <a:avLst/>
          </a:prstGeom>
          <a:ln w="44450">
            <a:solidFill>
              <a:srgbClr val="FFD8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FEF2798F-856A-2C9A-042D-700F11FBC21E}"/>
              </a:ext>
            </a:extLst>
          </p:cNvPr>
          <p:cNvCxnSpPr>
            <a:cxnSpLocks/>
          </p:cNvCxnSpPr>
          <p:nvPr/>
        </p:nvCxnSpPr>
        <p:spPr>
          <a:xfrm flipH="1" flipV="1">
            <a:off x="9501188" y="4071938"/>
            <a:ext cx="345979" cy="215606"/>
          </a:xfrm>
          <a:prstGeom prst="straightConnector1">
            <a:avLst/>
          </a:prstGeom>
          <a:ln w="444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525D4789-B5F2-F332-7809-261C494CB3F4}"/>
              </a:ext>
            </a:extLst>
          </p:cNvPr>
          <p:cNvCxnSpPr>
            <a:cxnSpLocks/>
          </p:cNvCxnSpPr>
          <p:nvPr/>
        </p:nvCxnSpPr>
        <p:spPr>
          <a:xfrm flipH="1">
            <a:off x="8796759" y="2679032"/>
            <a:ext cx="1041519" cy="504006"/>
          </a:xfrm>
          <a:prstGeom prst="straightConnector1">
            <a:avLst/>
          </a:prstGeom>
          <a:ln w="44450">
            <a:solidFill>
              <a:srgbClr val="89C5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7A38A50-2E11-BFF3-760B-AEF704E36DD3}"/>
              </a:ext>
            </a:extLst>
          </p:cNvPr>
          <p:cNvCxnSpPr>
            <a:cxnSpLocks/>
          </p:cNvCxnSpPr>
          <p:nvPr/>
        </p:nvCxnSpPr>
        <p:spPr>
          <a:xfrm flipH="1">
            <a:off x="5903089" y="2276872"/>
            <a:ext cx="3936009" cy="0"/>
          </a:xfrm>
          <a:prstGeom prst="straightConnector1">
            <a:avLst/>
          </a:prstGeom>
          <a:ln w="44450">
            <a:solidFill>
              <a:srgbClr val="89C5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B7DE806-F708-836F-A197-B2B8EBDA038A}"/>
              </a:ext>
            </a:extLst>
          </p:cNvPr>
          <p:cNvCxnSpPr>
            <a:cxnSpLocks/>
          </p:cNvCxnSpPr>
          <p:nvPr/>
        </p:nvCxnSpPr>
        <p:spPr>
          <a:xfrm flipH="1" flipV="1">
            <a:off x="7443788" y="3886200"/>
            <a:ext cx="2388568" cy="479361"/>
          </a:xfrm>
          <a:prstGeom prst="straightConnector1">
            <a:avLst/>
          </a:prstGeom>
          <a:ln w="444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82BC5821-5636-E01A-887B-51BDD8AA3B17}"/>
              </a:ext>
            </a:extLst>
          </p:cNvPr>
          <p:cNvCxnSpPr>
            <a:cxnSpLocks/>
          </p:cNvCxnSpPr>
          <p:nvPr/>
        </p:nvCxnSpPr>
        <p:spPr>
          <a:xfrm>
            <a:off x="2351584" y="3285872"/>
            <a:ext cx="2647136" cy="178688"/>
          </a:xfrm>
          <a:prstGeom prst="straightConnector1">
            <a:avLst/>
          </a:prstGeom>
          <a:ln w="44450">
            <a:solidFill>
              <a:srgbClr val="BAA3E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82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2">
            <a:extLst>
              <a:ext uri="{FF2B5EF4-FFF2-40B4-BE49-F238E27FC236}">
                <a16:creationId xmlns:a16="http://schemas.microsoft.com/office/drawing/2014/main" id="{585B20AB-991E-4C7E-9BCD-71F1BE0824B2}"/>
              </a:ext>
            </a:extLst>
          </p:cNvPr>
          <p:cNvSpPr txBox="1">
            <a:spLocks/>
          </p:cNvSpPr>
          <p:nvPr/>
        </p:nvSpPr>
        <p:spPr>
          <a:xfrm>
            <a:off x="1155563" y="3968004"/>
            <a:ext cx="9195445" cy="12077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they have any features which are the same? Or features which are different? How can you tell them apart? What can you find out about these plants?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think of 3 questions to tell them apart (remember your leaf identification)?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8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Such as:</a:t>
            </a:r>
          </a:p>
        </p:txBody>
      </p:sp>
      <p:sp>
        <p:nvSpPr>
          <p:cNvPr id="3" name="AutoShape 8" descr="Image result for lizard uk">
            <a:extLst>
              <a:ext uri="{FF2B5EF4-FFF2-40B4-BE49-F238E27FC236}">
                <a16:creationId xmlns:a16="http://schemas.microsoft.com/office/drawing/2014/main" id="{757A14C4-53CF-411B-B889-F5268200F5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3647" y="2700147"/>
            <a:ext cx="109728" cy="1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D483AF0-3640-EC9A-2AAF-41797F49BD9E}"/>
              </a:ext>
            </a:extLst>
          </p:cNvPr>
          <p:cNvGrpSpPr/>
          <p:nvPr/>
        </p:nvGrpSpPr>
        <p:grpSpPr>
          <a:xfrm>
            <a:off x="1251117" y="2015974"/>
            <a:ext cx="2209304" cy="1824679"/>
            <a:chOff x="793092" y="1655231"/>
            <a:chExt cx="2016096" cy="1831618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AAEA338D-C55D-E224-4581-37B390BA910C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14663" y="2108532"/>
              <a:ext cx="1976988" cy="1359598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8E18EF-38C6-9E0C-4FD9-38CC11679219}"/>
                </a:ext>
              </a:extLst>
            </p:cNvPr>
            <p:cNvSpPr/>
            <p:nvPr/>
          </p:nvSpPr>
          <p:spPr>
            <a:xfrm>
              <a:off x="793092" y="1655231"/>
              <a:ext cx="2016096" cy="425326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Flower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6C71BF1-7EDB-C811-4894-B2EC47528405}"/>
                </a:ext>
              </a:extLst>
            </p:cNvPr>
            <p:cNvSpPr/>
            <p:nvPr/>
          </p:nvSpPr>
          <p:spPr>
            <a:xfrm>
              <a:off x="793092" y="2086449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B40F43F-3D6F-0D65-3389-1B6BB8B3CA6F}"/>
              </a:ext>
            </a:extLst>
          </p:cNvPr>
          <p:cNvGrpSpPr/>
          <p:nvPr/>
        </p:nvGrpSpPr>
        <p:grpSpPr>
          <a:xfrm>
            <a:off x="3744136" y="2015974"/>
            <a:ext cx="2209304" cy="1824679"/>
            <a:chOff x="793092" y="1655231"/>
            <a:chExt cx="2016096" cy="1831618"/>
          </a:xfrm>
        </p:grpSpPr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9C32B903-FBE2-5FFD-0547-062E95AE1493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14663" y="2108532"/>
              <a:ext cx="1976988" cy="1359598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BA299CC-4E04-B3FE-3C2A-C1CC24BACB38}"/>
                </a:ext>
              </a:extLst>
            </p:cNvPr>
            <p:cNvSpPr/>
            <p:nvPr/>
          </p:nvSpPr>
          <p:spPr>
            <a:xfrm>
              <a:off x="793092" y="1655231"/>
              <a:ext cx="2016096" cy="425326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Conifer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1847BAE-88CA-35CC-D9EA-9C5562F6662F}"/>
                </a:ext>
              </a:extLst>
            </p:cNvPr>
            <p:cNvSpPr/>
            <p:nvPr/>
          </p:nvSpPr>
          <p:spPr>
            <a:xfrm>
              <a:off x="793092" y="2086449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E34E25-D862-3447-97DF-3802F0C3070B}"/>
              </a:ext>
            </a:extLst>
          </p:cNvPr>
          <p:cNvGrpSpPr/>
          <p:nvPr/>
        </p:nvGrpSpPr>
        <p:grpSpPr>
          <a:xfrm>
            <a:off x="6237528" y="2015974"/>
            <a:ext cx="2210337" cy="1824679"/>
            <a:chOff x="6237528" y="2015974"/>
            <a:chExt cx="2210337" cy="1824679"/>
          </a:xfrm>
        </p:grpSpPr>
        <p:pic>
          <p:nvPicPr>
            <p:cNvPr id="8" name="Picture 7" descr="Moss covered rocks in a forest&#10;&#10;Description automatically generated with low confidence">
              <a:extLst>
                <a:ext uri="{FF2B5EF4-FFF2-40B4-BE49-F238E27FC236}">
                  <a16:creationId xmlns:a16="http://schemas.microsoft.com/office/drawing/2014/main" id="{76D12872-A818-8046-B7AB-69BE84AA5C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37528" y="2332374"/>
              <a:ext cx="2191119" cy="150827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DFED55C-89BB-0DB5-8456-9AD8160BCB6A}"/>
                </a:ext>
              </a:extLst>
            </p:cNvPr>
            <p:cNvGrpSpPr/>
            <p:nvPr/>
          </p:nvGrpSpPr>
          <p:grpSpPr>
            <a:xfrm>
              <a:off x="6238561" y="2015974"/>
              <a:ext cx="2209304" cy="1824679"/>
              <a:chOff x="793092" y="1655231"/>
              <a:chExt cx="2016096" cy="1831618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26DAE2D-2A45-9BAA-0DCC-6679F153482A}"/>
                  </a:ext>
                </a:extLst>
              </p:cNvPr>
              <p:cNvSpPr/>
              <p:nvPr/>
            </p:nvSpPr>
            <p:spPr>
              <a:xfrm>
                <a:off x="793092" y="1655231"/>
                <a:ext cx="2016096" cy="425326"/>
              </a:xfrm>
              <a:prstGeom prst="rect">
                <a:avLst/>
              </a:prstGeom>
              <a:solidFill>
                <a:srgbClr val="39AB47"/>
              </a:solidFill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latin typeface="Comic Sans MS" panose="030F0902030302020204" pitchFamily="66" charset="0"/>
                  </a:rPr>
                  <a:t>Moss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177606C-FB7C-9432-9210-C3C8843B8D06}"/>
                  </a:ext>
                </a:extLst>
              </p:cNvPr>
              <p:cNvSpPr/>
              <p:nvPr/>
            </p:nvSpPr>
            <p:spPr>
              <a:xfrm>
                <a:off x="793092" y="2086449"/>
                <a:ext cx="2016096" cy="1400400"/>
              </a:xfrm>
              <a:prstGeom prst="rect">
                <a:avLst/>
              </a:prstGeom>
              <a:noFill/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latin typeface="Comic Sans MS" panose="030F0902030302020204" pitchFamily="66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C74EC66-AF3A-D848-8C74-5D9E79D40C74}"/>
              </a:ext>
            </a:extLst>
          </p:cNvPr>
          <p:cNvGrpSpPr/>
          <p:nvPr/>
        </p:nvGrpSpPr>
        <p:grpSpPr>
          <a:xfrm>
            <a:off x="8731581" y="2015974"/>
            <a:ext cx="2211039" cy="1824679"/>
            <a:chOff x="8731581" y="2015974"/>
            <a:chExt cx="2211039" cy="1824679"/>
          </a:xfrm>
        </p:grpSpPr>
        <p:pic>
          <p:nvPicPr>
            <p:cNvPr id="5" name="Fern" descr="A close up of a green plant&#10;&#10;Description automatically generated with medium confidence">
              <a:extLst>
                <a:ext uri="{FF2B5EF4-FFF2-40B4-BE49-F238E27FC236}">
                  <a16:creationId xmlns:a16="http://schemas.microsoft.com/office/drawing/2014/main" id="{47FF0D5D-D5F2-334C-9D1A-2887D1D9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"/>
            <a:stretch/>
          </p:blipFill>
          <p:spPr>
            <a:xfrm>
              <a:off x="8731581" y="2449214"/>
              <a:ext cx="2211039" cy="1381875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DD1EFD1-D027-F9EA-0C76-5B37C3A03138}"/>
                </a:ext>
              </a:extLst>
            </p:cNvPr>
            <p:cNvGrpSpPr/>
            <p:nvPr/>
          </p:nvGrpSpPr>
          <p:grpSpPr>
            <a:xfrm>
              <a:off x="8732283" y="2015974"/>
              <a:ext cx="2209304" cy="1824679"/>
              <a:chOff x="793092" y="1655231"/>
              <a:chExt cx="2016096" cy="183161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567CE6BC-9540-0231-ADC9-F808B8C6806C}"/>
                  </a:ext>
                </a:extLst>
              </p:cNvPr>
              <p:cNvSpPr/>
              <p:nvPr/>
            </p:nvSpPr>
            <p:spPr>
              <a:xfrm>
                <a:off x="793092" y="1655231"/>
                <a:ext cx="2016096" cy="425326"/>
              </a:xfrm>
              <a:prstGeom prst="rect">
                <a:avLst/>
              </a:prstGeom>
              <a:solidFill>
                <a:srgbClr val="39AB47"/>
              </a:solidFill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latin typeface="Comic Sans MS" panose="030F0902030302020204" pitchFamily="66" charset="0"/>
                  </a:rPr>
                  <a:t>Fern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270302CF-B240-7CB3-32B6-4DEED5D85436}"/>
                  </a:ext>
                </a:extLst>
              </p:cNvPr>
              <p:cNvSpPr/>
              <p:nvPr/>
            </p:nvSpPr>
            <p:spPr>
              <a:xfrm>
                <a:off x="793092" y="2086449"/>
                <a:ext cx="2016096" cy="1400400"/>
              </a:xfrm>
              <a:prstGeom prst="rect">
                <a:avLst/>
              </a:prstGeom>
              <a:noFill/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latin typeface="Comic Sans MS" panose="030F0902030302020204" pitchFamily="66" charset="0"/>
                </a:endParaRPr>
              </a:p>
            </p:txBody>
          </p:sp>
        </p:grpSp>
      </p:grpSp>
      <p:sp>
        <p:nvSpPr>
          <p:cNvPr id="39" name="Subtitle 2">
            <a:extLst>
              <a:ext uri="{FF2B5EF4-FFF2-40B4-BE49-F238E27FC236}">
                <a16:creationId xmlns:a16="http://schemas.microsoft.com/office/drawing/2014/main" id="{C4A75307-6934-04DC-B97E-DBBB098C8FE0}"/>
              </a:ext>
            </a:extLst>
          </p:cNvPr>
          <p:cNvSpPr txBox="1">
            <a:spLocks/>
          </p:cNvSpPr>
          <p:nvPr/>
        </p:nvSpPr>
        <p:spPr>
          <a:xfrm>
            <a:off x="1948977" y="1163320"/>
            <a:ext cx="8327300" cy="64015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could we classify these plants? Do they have flowers or not? </a:t>
            </a:r>
          </a:p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shape are their leaves? Are they poisonous?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D71F175-08ED-307C-A2DF-50389FDE4C2C}"/>
              </a:ext>
            </a:extLst>
          </p:cNvPr>
          <p:cNvSpPr/>
          <p:nvPr/>
        </p:nvSpPr>
        <p:spPr>
          <a:xfrm>
            <a:off x="3885303" y="634416"/>
            <a:ext cx="44214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have a closer look!</a:t>
            </a:r>
            <a:endParaRPr lang="en-US" sz="3000" b="1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03A7EE-556C-4F07-AD50-F83C192C8682}"/>
              </a:ext>
            </a:extLst>
          </p:cNvPr>
          <p:cNvSpPr/>
          <p:nvPr/>
        </p:nvSpPr>
        <p:spPr>
          <a:xfrm>
            <a:off x="2201280" y="494260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Does it have flowers? </a:t>
            </a:r>
          </a:p>
          <a:p>
            <a:pPr marL="285750" indent="-2857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Does it have needles? </a:t>
            </a:r>
          </a:p>
          <a:p>
            <a:pPr marL="285750" indent="-2857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Does it have round leaves?  </a:t>
            </a:r>
          </a:p>
          <a:p>
            <a:pPr>
              <a:buClr>
                <a:srgbClr val="39AB47"/>
              </a:buClr>
            </a:pPr>
            <a:r>
              <a:rPr lang="en-US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 need to be yes or no answers.</a:t>
            </a:r>
          </a:p>
        </p:txBody>
      </p:sp>
    </p:spTree>
    <p:extLst>
      <p:ext uri="{BB962C8B-B14F-4D97-AF65-F5344CB8AC3E}">
        <p14:creationId xmlns:p14="http://schemas.microsoft.com/office/powerpoint/2010/main" val="238217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49C6FD1-3506-6C4C-8047-10E760D9E261}"/>
              </a:ext>
            </a:extLst>
          </p:cNvPr>
          <p:cNvSpPr txBox="1">
            <a:spLocks/>
          </p:cNvSpPr>
          <p:nvPr/>
        </p:nvSpPr>
        <p:spPr>
          <a:xfrm>
            <a:off x="1010257" y="1515841"/>
            <a:ext cx="4139202" cy="24759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Split into pairs. You are going to play a game by creating a classification key for your partner.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list of questions to help you create your classification key.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You need to ask questions which will help you identify each of your plants.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the example opposite.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9C44F3-B8E8-5849-949E-7757C01E8AE8}"/>
              </a:ext>
            </a:extLst>
          </p:cNvPr>
          <p:cNvSpPr/>
          <p:nvPr/>
        </p:nvSpPr>
        <p:spPr>
          <a:xfrm>
            <a:off x="6924299" y="4074897"/>
            <a:ext cx="2219514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flowers?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33EF57-92ED-C64F-8217-720176874FF6}"/>
              </a:ext>
            </a:extLst>
          </p:cNvPr>
          <p:cNvSpPr/>
          <p:nvPr/>
        </p:nvSpPr>
        <p:spPr>
          <a:xfrm>
            <a:off x="5416277" y="1379572"/>
            <a:ext cx="4687111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needles?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5A87EA6-0243-BF4F-B2EC-E036DD1D5FA7}"/>
              </a:ext>
            </a:extLst>
          </p:cNvPr>
          <p:cNvSpPr/>
          <p:nvPr/>
        </p:nvSpPr>
        <p:spPr>
          <a:xfrm>
            <a:off x="5418003" y="1999095"/>
            <a:ext cx="117965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06A3692-4D57-5A43-96E1-01812AD06CD9}"/>
              </a:ext>
            </a:extLst>
          </p:cNvPr>
          <p:cNvSpPr/>
          <p:nvPr/>
        </p:nvSpPr>
        <p:spPr>
          <a:xfrm>
            <a:off x="5418309" y="2758239"/>
            <a:ext cx="1179038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conifer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EEF805-EB8B-B748-95F5-8F5A4CAE353D}"/>
              </a:ext>
            </a:extLst>
          </p:cNvPr>
          <p:cNvSpPr/>
          <p:nvPr/>
        </p:nvSpPr>
        <p:spPr>
          <a:xfrm>
            <a:off x="8931792" y="1988225"/>
            <a:ext cx="1171596" cy="33858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457AF9C-A20C-5A4E-8EE4-A58098B86F7C}"/>
              </a:ext>
            </a:extLst>
          </p:cNvPr>
          <p:cNvSpPr/>
          <p:nvPr/>
        </p:nvSpPr>
        <p:spPr>
          <a:xfrm>
            <a:off x="6595910" y="4970165"/>
            <a:ext cx="107474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B6F69A-6EF9-2C4C-8027-9D6AF3104152}"/>
              </a:ext>
            </a:extLst>
          </p:cNvPr>
          <p:cNvSpPr/>
          <p:nvPr/>
        </p:nvSpPr>
        <p:spPr>
          <a:xfrm>
            <a:off x="6347899" y="5627493"/>
            <a:ext cx="1570763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flower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A4DB73-3AFD-0042-9CB3-8FE10D2CC369}"/>
              </a:ext>
            </a:extLst>
          </p:cNvPr>
          <p:cNvSpPr/>
          <p:nvPr/>
        </p:nvSpPr>
        <p:spPr>
          <a:xfrm>
            <a:off x="8398647" y="4970165"/>
            <a:ext cx="1060506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51" name="Down Arrow 50">
            <a:extLst>
              <a:ext uri="{FF2B5EF4-FFF2-40B4-BE49-F238E27FC236}">
                <a16:creationId xmlns:a16="http://schemas.microsoft.com/office/drawing/2014/main" id="{0CDD3C0D-2A03-A648-8CFC-30E0CC5BAB1F}"/>
              </a:ext>
            </a:extLst>
          </p:cNvPr>
          <p:cNvSpPr/>
          <p:nvPr/>
        </p:nvSpPr>
        <p:spPr>
          <a:xfrm>
            <a:off x="5939345" y="1715229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Down Arrow 51">
            <a:extLst>
              <a:ext uri="{FF2B5EF4-FFF2-40B4-BE49-F238E27FC236}">
                <a16:creationId xmlns:a16="http://schemas.microsoft.com/office/drawing/2014/main" id="{BEEF1D63-A7A2-454A-BE77-B9D990B1DB8F}"/>
              </a:ext>
            </a:extLst>
          </p:cNvPr>
          <p:cNvSpPr/>
          <p:nvPr/>
        </p:nvSpPr>
        <p:spPr>
          <a:xfrm>
            <a:off x="9441414" y="1710123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Down Arrow 52">
            <a:extLst>
              <a:ext uri="{FF2B5EF4-FFF2-40B4-BE49-F238E27FC236}">
                <a16:creationId xmlns:a16="http://schemas.microsoft.com/office/drawing/2014/main" id="{C1F7F64A-5F99-1E4C-95D3-3211091B98F4}"/>
              </a:ext>
            </a:extLst>
          </p:cNvPr>
          <p:cNvSpPr/>
          <p:nvPr/>
        </p:nvSpPr>
        <p:spPr>
          <a:xfrm>
            <a:off x="7064797" y="4661369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Down Arrow 53">
            <a:extLst>
              <a:ext uri="{FF2B5EF4-FFF2-40B4-BE49-F238E27FC236}">
                <a16:creationId xmlns:a16="http://schemas.microsoft.com/office/drawing/2014/main" id="{1B0C0DE4-C4CD-DF42-B502-EFEE8D1E716D}"/>
              </a:ext>
            </a:extLst>
          </p:cNvPr>
          <p:cNvSpPr/>
          <p:nvPr/>
        </p:nvSpPr>
        <p:spPr>
          <a:xfrm>
            <a:off x="9441414" y="2349198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Down Arrow 54">
            <a:extLst>
              <a:ext uri="{FF2B5EF4-FFF2-40B4-BE49-F238E27FC236}">
                <a16:creationId xmlns:a16="http://schemas.microsoft.com/office/drawing/2014/main" id="{B19D0211-1D7F-6B40-8963-13688D436664}"/>
              </a:ext>
            </a:extLst>
          </p:cNvPr>
          <p:cNvSpPr/>
          <p:nvPr/>
        </p:nvSpPr>
        <p:spPr>
          <a:xfrm>
            <a:off x="8860417" y="5297084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Down Arrow 55">
            <a:extLst>
              <a:ext uri="{FF2B5EF4-FFF2-40B4-BE49-F238E27FC236}">
                <a16:creationId xmlns:a16="http://schemas.microsoft.com/office/drawing/2014/main" id="{6EADC36C-9D8E-3A4C-A0C2-E717611ED065}"/>
              </a:ext>
            </a:extLst>
          </p:cNvPr>
          <p:cNvSpPr/>
          <p:nvPr/>
        </p:nvSpPr>
        <p:spPr>
          <a:xfrm>
            <a:off x="7064797" y="5297084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Down Arrow 56">
            <a:extLst>
              <a:ext uri="{FF2B5EF4-FFF2-40B4-BE49-F238E27FC236}">
                <a16:creationId xmlns:a16="http://schemas.microsoft.com/office/drawing/2014/main" id="{5CFF8C22-B583-0E47-832A-8FD27C7CE8AA}"/>
              </a:ext>
            </a:extLst>
          </p:cNvPr>
          <p:cNvSpPr/>
          <p:nvPr/>
        </p:nvSpPr>
        <p:spPr>
          <a:xfrm>
            <a:off x="8860417" y="4661369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Down Arrow 57">
            <a:extLst>
              <a:ext uri="{FF2B5EF4-FFF2-40B4-BE49-F238E27FC236}">
                <a16:creationId xmlns:a16="http://schemas.microsoft.com/office/drawing/2014/main" id="{42C6F399-1B32-F14C-9B9A-96AC03080458}"/>
              </a:ext>
            </a:extLst>
          </p:cNvPr>
          <p:cNvSpPr/>
          <p:nvPr/>
        </p:nvSpPr>
        <p:spPr>
          <a:xfrm>
            <a:off x="5939345" y="2340826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596DA60A-E14F-4216-87B6-1D9E0D388A99}"/>
              </a:ext>
            </a:extLst>
          </p:cNvPr>
          <p:cNvSpPr txBox="1">
            <a:spLocks/>
          </p:cNvSpPr>
          <p:nvPr/>
        </p:nvSpPr>
        <p:spPr>
          <a:xfrm>
            <a:off x="1149377" y="4335613"/>
            <a:ext cx="3860962" cy="1596822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txBody>
          <a:bodyPr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Choose one of the plants (don’t tell your partner which one!). </a:t>
            </a:r>
          </a:p>
          <a:p>
            <a:pPr marL="7200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have to guess which one you have chosen by working through your classification key. 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2A93C80B-0C16-4127-ABE5-E065FE9BB114}"/>
              </a:ext>
            </a:extLst>
          </p:cNvPr>
          <p:cNvSpPr txBox="1">
            <a:spLocks/>
          </p:cNvSpPr>
          <p:nvPr/>
        </p:nvSpPr>
        <p:spPr>
          <a:xfrm>
            <a:off x="0" y="592132"/>
            <a:ext cx="12192000" cy="5303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Classification Challenge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3C99005-C49C-4841-9895-558FA32456C9}"/>
              </a:ext>
            </a:extLst>
          </p:cNvPr>
          <p:cNvSpPr/>
          <p:nvPr/>
        </p:nvSpPr>
        <p:spPr>
          <a:xfrm>
            <a:off x="7517501" y="2758239"/>
            <a:ext cx="3402912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roots?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4BDBEF2-12F7-4E02-9CEB-CFCE8590C007}"/>
              </a:ext>
            </a:extLst>
          </p:cNvPr>
          <p:cNvSpPr/>
          <p:nvPr/>
        </p:nvSpPr>
        <p:spPr>
          <a:xfrm>
            <a:off x="9821868" y="4071800"/>
            <a:ext cx="1118865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moss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B525D2-2776-413A-9B48-087506F796F3}"/>
              </a:ext>
            </a:extLst>
          </p:cNvPr>
          <p:cNvSpPr/>
          <p:nvPr/>
        </p:nvSpPr>
        <p:spPr>
          <a:xfrm>
            <a:off x="7517501" y="3457215"/>
            <a:ext cx="107474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90D2FA-4A09-4777-9756-9D1D25AE2087}"/>
              </a:ext>
            </a:extLst>
          </p:cNvPr>
          <p:cNvSpPr/>
          <p:nvPr/>
        </p:nvSpPr>
        <p:spPr>
          <a:xfrm>
            <a:off x="8143519" y="5627493"/>
            <a:ext cx="1570763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fern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1B1A585-68B8-49B6-BF00-2207DFC2953C}"/>
              </a:ext>
            </a:extLst>
          </p:cNvPr>
          <p:cNvSpPr/>
          <p:nvPr/>
        </p:nvSpPr>
        <p:spPr>
          <a:xfrm>
            <a:off x="9835667" y="3457215"/>
            <a:ext cx="1084746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39" name="Down Arrow 52">
            <a:extLst>
              <a:ext uri="{FF2B5EF4-FFF2-40B4-BE49-F238E27FC236}">
                <a16:creationId xmlns:a16="http://schemas.microsoft.com/office/drawing/2014/main" id="{ACD2B905-9806-43ED-B628-491317F6C645}"/>
              </a:ext>
            </a:extLst>
          </p:cNvPr>
          <p:cNvSpPr/>
          <p:nvPr/>
        </p:nvSpPr>
        <p:spPr>
          <a:xfrm>
            <a:off x="10309557" y="3786462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Down Arrow 54">
            <a:extLst>
              <a:ext uri="{FF2B5EF4-FFF2-40B4-BE49-F238E27FC236}">
                <a16:creationId xmlns:a16="http://schemas.microsoft.com/office/drawing/2014/main" id="{16896F84-3DB6-48C1-8FFA-0BEAEEA2EB47}"/>
              </a:ext>
            </a:extLst>
          </p:cNvPr>
          <p:cNvSpPr/>
          <p:nvPr/>
        </p:nvSpPr>
        <p:spPr>
          <a:xfrm>
            <a:off x="10309557" y="3087125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Down Arrow 55">
            <a:extLst>
              <a:ext uri="{FF2B5EF4-FFF2-40B4-BE49-F238E27FC236}">
                <a16:creationId xmlns:a16="http://schemas.microsoft.com/office/drawing/2014/main" id="{78935252-06B4-40F4-A898-F47F711EC56A}"/>
              </a:ext>
            </a:extLst>
          </p:cNvPr>
          <p:cNvSpPr/>
          <p:nvPr/>
        </p:nvSpPr>
        <p:spPr>
          <a:xfrm>
            <a:off x="7986388" y="3781736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Down Arrow 56">
            <a:extLst>
              <a:ext uri="{FF2B5EF4-FFF2-40B4-BE49-F238E27FC236}">
                <a16:creationId xmlns:a16="http://schemas.microsoft.com/office/drawing/2014/main" id="{9FDC029C-6537-4110-8C4B-3F93C7AECB4C}"/>
              </a:ext>
            </a:extLst>
          </p:cNvPr>
          <p:cNvSpPr/>
          <p:nvPr/>
        </p:nvSpPr>
        <p:spPr>
          <a:xfrm>
            <a:off x="7986388" y="3088358"/>
            <a:ext cx="136967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2" grpId="0" animBg="1"/>
      <p:bldP spid="23" grpId="0" animBg="1"/>
      <p:bldP spid="24" grpId="0" animBg="1"/>
      <p:bldP spid="33" grpId="0" animBg="1"/>
      <p:bldP spid="34" grpId="0" animBg="1"/>
      <p:bldP spid="35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31" grpId="0" animBg="1"/>
      <p:bldP spid="30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Moss covered rocks in a forest&#10;&#10;Description automatically generated with low confidence">
            <a:extLst>
              <a:ext uri="{FF2B5EF4-FFF2-40B4-BE49-F238E27FC236}">
                <a16:creationId xmlns:a16="http://schemas.microsoft.com/office/drawing/2014/main" id="{7AEB5598-6584-6E45-A5C6-FDBFA32018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144" y="4551787"/>
            <a:ext cx="1537950" cy="1275853"/>
          </a:xfrm>
          <a:prstGeom prst="rect">
            <a:avLst/>
          </a:prstGeom>
        </p:spPr>
      </p:pic>
      <p:pic>
        <p:nvPicPr>
          <p:cNvPr id="50" name="Fern" descr="A close up of a green plant&#10;&#10;Description automatically generated with medium confidence">
            <a:extLst>
              <a:ext uri="{FF2B5EF4-FFF2-40B4-BE49-F238E27FC236}">
                <a16:creationId xmlns:a16="http://schemas.microsoft.com/office/drawing/2014/main" id="{158A4DAD-C451-6741-A5A0-EDDC61E4C7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7374" y="4551788"/>
            <a:ext cx="1533436" cy="121544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69C44F3-B8E8-5849-949E-7757C01E8AE8}"/>
              </a:ext>
            </a:extLst>
          </p:cNvPr>
          <p:cNvSpPr/>
          <p:nvPr/>
        </p:nvSpPr>
        <p:spPr>
          <a:xfrm>
            <a:off x="6924299" y="3907540"/>
            <a:ext cx="2219514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flowers?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33EF57-92ED-C64F-8217-720176874FF6}"/>
              </a:ext>
            </a:extLst>
          </p:cNvPr>
          <p:cNvSpPr/>
          <p:nvPr/>
        </p:nvSpPr>
        <p:spPr>
          <a:xfrm>
            <a:off x="5416277" y="930394"/>
            <a:ext cx="4687111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needles?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5A87EA6-0243-BF4F-B2EC-E036DD1D5FA7}"/>
              </a:ext>
            </a:extLst>
          </p:cNvPr>
          <p:cNvSpPr/>
          <p:nvPr/>
        </p:nvSpPr>
        <p:spPr>
          <a:xfrm>
            <a:off x="5418003" y="1671963"/>
            <a:ext cx="117965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06A3692-4D57-5A43-96E1-01812AD06CD9}"/>
              </a:ext>
            </a:extLst>
          </p:cNvPr>
          <p:cNvSpPr/>
          <p:nvPr/>
        </p:nvSpPr>
        <p:spPr>
          <a:xfrm>
            <a:off x="5418309" y="2424402"/>
            <a:ext cx="1179038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conifer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EEF805-EB8B-B748-95F5-8F5A4CAE353D}"/>
              </a:ext>
            </a:extLst>
          </p:cNvPr>
          <p:cNvSpPr/>
          <p:nvPr/>
        </p:nvSpPr>
        <p:spPr>
          <a:xfrm>
            <a:off x="8924099" y="1671963"/>
            <a:ext cx="1171596" cy="33858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457AF9C-A20C-5A4E-8EE4-A58098B86F7C}"/>
              </a:ext>
            </a:extLst>
          </p:cNvPr>
          <p:cNvSpPr/>
          <p:nvPr/>
        </p:nvSpPr>
        <p:spPr>
          <a:xfrm>
            <a:off x="6595910" y="4901963"/>
            <a:ext cx="107474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B6F69A-6EF9-2C4C-8027-9D6AF3104152}"/>
              </a:ext>
            </a:extLst>
          </p:cNvPr>
          <p:cNvSpPr/>
          <p:nvPr/>
        </p:nvSpPr>
        <p:spPr>
          <a:xfrm>
            <a:off x="6347899" y="5643533"/>
            <a:ext cx="1570763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flower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A4DB73-3AFD-0042-9CB3-8FE10D2CC369}"/>
              </a:ext>
            </a:extLst>
          </p:cNvPr>
          <p:cNvSpPr/>
          <p:nvPr/>
        </p:nvSpPr>
        <p:spPr>
          <a:xfrm>
            <a:off x="8398647" y="4901963"/>
            <a:ext cx="1060506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51" name="Down Arrow 50">
            <a:extLst>
              <a:ext uri="{FF2B5EF4-FFF2-40B4-BE49-F238E27FC236}">
                <a16:creationId xmlns:a16="http://schemas.microsoft.com/office/drawing/2014/main" id="{0CDD3C0D-2A03-A648-8CFC-30E0CC5BAB1F}"/>
              </a:ext>
            </a:extLst>
          </p:cNvPr>
          <p:cNvSpPr/>
          <p:nvPr/>
        </p:nvSpPr>
        <p:spPr>
          <a:xfrm>
            <a:off x="5939345" y="1266051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Down Arrow 51">
            <a:extLst>
              <a:ext uri="{FF2B5EF4-FFF2-40B4-BE49-F238E27FC236}">
                <a16:creationId xmlns:a16="http://schemas.microsoft.com/office/drawing/2014/main" id="{BEEF1D63-A7A2-454A-BE77-B9D990B1DB8F}"/>
              </a:ext>
            </a:extLst>
          </p:cNvPr>
          <p:cNvSpPr/>
          <p:nvPr/>
        </p:nvSpPr>
        <p:spPr>
          <a:xfrm>
            <a:off x="9441414" y="1260945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Down Arrow 52">
            <a:extLst>
              <a:ext uri="{FF2B5EF4-FFF2-40B4-BE49-F238E27FC236}">
                <a16:creationId xmlns:a16="http://schemas.microsoft.com/office/drawing/2014/main" id="{C1F7F64A-5F99-1E4C-95D3-3211091B98F4}"/>
              </a:ext>
            </a:extLst>
          </p:cNvPr>
          <p:cNvSpPr/>
          <p:nvPr/>
        </p:nvSpPr>
        <p:spPr>
          <a:xfrm>
            <a:off x="7064797" y="4494879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Down Arrow 53">
            <a:extLst>
              <a:ext uri="{FF2B5EF4-FFF2-40B4-BE49-F238E27FC236}">
                <a16:creationId xmlns:a16="http://schemas.microsoft.com/office/drawing/2014/main" id="{1B0C0DE4-C4CD-DF42-B502-EFEE8D1E716D}"/>
              </a:ext>
            </a:extLst>
          </p:cNvPr>
          <p:cNvSpPr/>
          <p:nvPr/>
        </p:nvSpPr>
        <p:spPr>
          <a:xfrm>
            <a:off x="9441414" y="2014335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Down Arrow 54">
            <a:extLst>
              <a:ext uri="{FF2B5EF4-FFF2-40B4-BE49-F238E27FC236}">
                <a16:creationId xmlns:a16="http://schemas.microsoft.com/office/drawing/2014/main" id="{B19D0211-1D7F-6B40-8963-13688D436664}"/>
              </a:ext>
            </a:extLst>
          </p:cNvPr>
          <p:cNvSpPr/>
          <p:nvPr/>
        </p:nvSpPr>
        <p:spPr>
          <a:xfrm>
            <a:off x="8860417" y="5237688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Down Arrow 55">
            <a:extLst>
              <a:ext uri="{FF2B5EF4-FFF2-40B4-BE49-F238E27FC236}">
                <a16:creationId xmlns:a16="http://schemas.microsoft.com/office/drawing/2014/main" id="{6EADC36C-9D8E-3A4C-A0C2-E717611ED065}"/>
              </a:ext>
            </a:extLst>
          </p:cNvPr>
          <p:cNvSpPr/>
          <p:nvPr/>
        </p:nvSpPr>
        <p:spPr>
          <a:xfrm>
            <a:off x="7064797" y="5237688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Down Arrow 56">
            <a:extLst>
              <a:ext uri="{FF2B5EF4-FFF2-40B4-BE49-F238E27FC236}">
                <a16:creationId xmlns:a16="http://schemas.microsoft.com/office/drawing/2014/main" id="{5CFF8C22-B583-0E47-832A-8FD27C7CE8AA}"/>
              </a:ext>
            </a:extLst>
          </p:cNvPr>
          <p:cNvSpPr/>
          <p:nvPr/>
        </p:nvSpPr>
        <p:spPr>
          <a:xfrm>
            <a:off x="8860417" y="4494879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Down Arrow 57">
            <a:extLst>
              <a:ext uri="{FF2B5EF4-FFF2-40B4-BE49-F238E27FC236}">
                <a16:creationId xmlns:a16="http://schemas.microsoft.com/office/drawing/2014/main" id="{42C6F399-1B32-F14C-9B9A-96AC03080458}"/>
              </a:ext>
            </a:extLst>
          </p:cNvPr>
          <p:cNvSpPr/>
          <p:nvPr/>
        </p:nvSpPr>
        <p:spPr>
          <a:xfrm>
            <a:off x="5939345" y="2002143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3C99005-C49C-4841-9895-558FA32456C9}"/>
              </a:ext>
            </a:extLst>
          </p:cNvPr>
          <p:cNvSpPr/>
          <p:nvPr/>
        </p:nvSpPr>
        <p:spPr>
          <a:xfrm>
            <a:off x="7517501" y="2424402"/>
            <a:ext cx="3402912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roots?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4BDBEF2-12F7-4E02-9CEB-CFCE8590C007}"/>
              </a:ext>
            </a:extLst>
          </p:cNvPr>
          <p:cNvSpPr/>
          <p:nvPr/>
        </p:nvSpPr>
        <p:spPr>
          <a:xfrm>
            <a:off x="9821868" y="3907540"/>
            <a:ext cx="1118865" cy="58057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moss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B525D2-2776-413A-9B48-087506F796F3}"/>
              </a:ext>
            </a:extLst>
          </p:cNvPr>
          <p:cNvSpPr/>
          <p:nvPr/>
        </p:nvSpPr>
        <p:spPr>
          <a:xfrm>
            <a:off x="7517501" y="3165971"/>
            <a:ext cx="1074740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90D2FA-4A09-4777-9756-9D1D25AE2087}"/>
              </a:ext>
            </a:extLst>
          </p:cNvPr>
          <p:cNvSpPr/>
          <p:nvPr/>
        </p:nvSpPr>
        <p:spPr>
          <a:xfrm>
            <a:off x="8143519" y="5643533"/>
            <a:ext cx="1570763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It’s a fern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1B1A585-68B8-49B6-BF00-2207DFC2953C}"/>
              </a:ext>
            </a:extLst>
          </p:cNvPr>
          <p:cNvSpPr/>
          <p:nvPr/>
        </p:nvSpPr>
        <p:spPr>
          <a:xfrm>
            <a:off x="9835667" y="3165971"/>
            <a:ext cx="1084746" cy="3277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39" name="Down Arrow 52">
            <a:extLst>
              <a:ext uri="{FF2B5EF4-FFF2-40B4-BE49-F238E27FC236}">
                <a16:creationId xmlns:a16="http://schemas.microsoft.com/office/drawing/2014/main" id="{ACD2B905-9806-43ED-B628-491317F6C645}"/>
              </a:ext>
            </a:extLst>
          </p:cNvPr>
          <p:cNvSpPr/>
          <p:nvPr/>
        </p:nvSpPr>
        <p:spPr>
          <a:xfrm>
            <a:off x="10309557" y="3504640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Down Arrow 54">
            <a:extLst>
              <a:ext uri="{FF2B5EF4-FFF2-40B4-BE49-F238E27FC236}">
                <a16:creationId xmlns:a16="http://schemas.microsoft.com/office/drawing/2014/main" id="{16896F84-3DB6-48C1-8FFA-0BEAEEA2EB47}"/>
              </a:ext>
            </a:extLst>
          </p:cNvPr>
          <p:cNvSpPr/>
          <p:nvPr/>
        </p:nvSpPr>
        <p:spPr>
          <a:xfrm>
            <a:off x="10309557" y="2755875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Down Arrow 55">
            <a:extLst>
              <a:ext uri="{FF2B5EF4-FFF2-40B4-BE49-F238E27FC236}">
                <a16:creationId xmlns:a16="http://schemas.microsoft.com/office/drawing/2014/main" id="{78935252-06B4-40F4-A898-F47F711EC56A}"/>
              </a:ext>
            </a:extLst>
          </p:cNvPr>
          <p:cNvSpPr/>
          <p:nvPr/>
        </p:nvSpPr>
        <p:spPr>
          <a:xfrm>
            <a:off x="7986388" y="3499914"/>
            <a:ext cx="136966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Down Arrow 56">
            <a:extLst>
              <a:ext uri="{FF2B5EF4-FFF2-40B4-BE49-F238E27FC236}">
                <a16:creationId xmlns:a16="http://schemas.microsoft.com/office/drawing/2014/main" id="{9FDC029C-6537-4110-8C4B-3F93C7AECB4C}"/>
              </a:ext>
            </a:extLst>
          </p:cNvPr>
          <p:cNvSpPr/>
          <p:nvPr/>
        </p:nvSpPr>
        <p:spPr>
          <a:xfrm>
            <a:off x="7986388" y="2755875"/>
            <a:ext cx="136967" cy="205350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34AE5264-AF62-4B7D-F2BF-8A8F7865AB90}"/>
              </a:ext>
            </a:extLst>
          </p:cNvPr>
          <p:cNvSpPr txBox="1">
            <a:spLocks/>
          </p:cNvSpPr>
          <p:nvPr/>
        </p:nvSpPr>
        <p:spPr>
          <a:xfrm>
            <a:off x="811452" y="744808"/>
            <a:ext cx="4180264" cy="17460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Look at the plants you found in Lesson 1’s </a:t>
            </a:r>
            <a:r>
              <a:rPr lang="en-US" sz="16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Classification Challenge</a:t>
            </a:r>
            <a:r>
              <a:rPr lang="en-US" sz="1600" dirty="0"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Use your classification key to see which group they belong to: for example, is it a conifer, moss, fern or flower?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101722-DD59-B22B-ED97-A3816C41A3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189" y="2808918"/>
            <a:ext cx="1523582" cy="1238596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CC534EF5-0E8C-59EB-9598-6E2DD4C7D94A}"/>
              </a:ext>
            </a:extLst>
          </p:cNvPr>
          <p:cNvSpPr/>
          <p:nvPr/>
        </p:nvSpPr>
        <p:spPr>
          <a:xfrm>
            <a:off x="958772" y="2812211"/>
            <a:ext cx="1534322" cy="121732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3B98C9F-9B19-00CF-CC26-FA07D192DF3A}"/>
              </a:ext>
            </a:extLst>
          </p:cNvPr>
          <p:cNvSpPr/>
          <p:nvPr/>
        </p:nvSpPr>
        <p:spPr>
          <a:xfrm>
            <a:off x="958772" y="4018210"/>
            <a:ext cx="1534322" cy="264095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mic Sans MS" panose="030F0902030302020204" pitchFamily="66" charset="0"/>
              </a:rPr>
              <a:t>Flower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30EDEA5-57A6-839B-301B-AC615B71B00C}"/>
              </a:ext>
            </a:extLst>
          </p:cNvPr>
          <p:cNvSpPr/>
          <p:nvPr/>
        </p:nvSpPr>
        <p:spPr>
          <a:xfrm>
            <a:off x="955144" y="4555667"/>
            <a:ext cx="1534322" cy="121732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E6FF2B4-D432-0BB5-826F-1D1AD6300794}"/>
              </a:ext>
            </a:extLst>
          </p:cNvPr>
          <p:cNvSpPr/>
          <p:nvPr/>
        </p:nvSpPr>
        <p:spPr>
          <a:xfrm>
            <a:off x="955144" y="5761666"/>
            <a:ext cx="1534322" cy="264095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mic Sans MS" panose="030F0902030302020204" pitchFamily="66" charset="0"/>
              </a:rPr>
              <a:t>Fern</a:t>
            </a: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91DA095C-DD0B-C866-4110-445EFCF79E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8791" y="2808918"/>
            <a:ext cx="1523582" cy="1238596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3F2B5B36-0286-D324-E0E8-79CDE7578EB5}"/>
              </a:ext>
            </a:extLst>
          </p:cNvPr>
          <p:cNvSpPr/>
          <p:nvPr/>
        </p:nvSpPr>
        <p:spPr>
          <a:xfrm>
            <a:off x="2847374" y="2812211"/>
            <a:ext cx="1534322" cy="121732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514214D-8F5B-BAC0-6D35-0C40C564BFAC}"/>
              </a:ext>
            </a:extLst>
          </p:cNvPr>
          <p:cNvSpPr/>
          <p:nvPr/>
        </p:nvSpPr>
        <p:spPr>
          <a:xfrm>
            <a:off x="2847374" y="4018210"/>
            <a:ext cx="1534322" cy="264095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mic Sans MS" panose="030F0902030302020204" pitchFamily="66" charset="0"/>
              </a:rPr>
              <a:t>Conifer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2D5A1FB-31BF-5BE6-9EB5-158557B0512B}"/>
              </a:ext>
            </a:extLst>
          </p:cNvPr>
          <p:cNvSpPr/>
          <p:nvPr/>
        </p:nvSpPr>
        <p:spPr>
          <a:xfrm>
            <a:off x="2847374" y="4555667"/>
            <a:ext cx="1534322" cy="121732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6AF4F69-603D-3188-FB1F-B70F781DC4DA}"/>
              </a:ext>
            </a:extLst>
          </p:cNvPr>
          <p:cNvSpPr/>
          <p:nvPr/>
        </p:nvSpPr>
        <p:spPr>
          <a:xfrm>
            <a:off x="2847374" y="5761666"/>
            <a:ext cx="1534322" cy="264095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mic Sans MS" panose="030F0902030302020204" pitchFamily="66" charset="0"/>
              </a:rPr>
              <a:t>Moss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B684D5-73FD-3522-F449-17594C4EF6F7}"/>
              </a:ext>
            </a:extLst>
          </p:cNvPr>
          <p:cNvSpPr txBox="1"/>
          <p:nvPr/>
        </p:nvSpPr>
        <p:spPr>
          <a:xfrm>
            <a:off x="815961" y="2237142"/>
            <a:ext cx="464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Which group do you think they belong to?</a:t>
            </a:r>
          </a:p>
        </p:txBody>
      </p:sp>
    </p:spTree>
    <p:extLst>
      <p:ext uri="{BB962C8B-B14F-4D97-AF65-F5344CB8AC3E}">
        <p14:creationId xmlns:p14="http://schemas.microsoft.com/office/powerpoint/2010/main" val="300017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2" grpId="0" animBg="1"/>
      <p:bldP spid="23" grpId="0" animBg="1"/>
      <p:bldP spid="24" grpId="0" animBg="1"/>
      <p:bldP spid="33" grpId="0" animBg="1"/>
      <p:bldP spid="34" grpId="0" animBg="1"/>
      <p:bldP spid="35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30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C62EED0F-3B75-7D4E-B434-8BD59B1E130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146767" y="346077"/>
            <a:ext cx="280423" cy="3848552"/>
          </a:xfrm>
          <a:prstGeom prst="bentConnector3">
            <a:avLst>
              <a:gd name="adj1" fmla="val 186198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3A1325F-5D3C-1A49-A6CC-A9211D5F939C}"/>
              </a:ext>
            </a:extLst>
          </p:cNvPr>
          <p:cNvSpPr/>
          <p:nvPr/>
        </p:nvSpPr>
        <p:spPr>
          <a:xfrm>
            <a:off x="7241557" y="1214157"/>
            <a:ext cx="1982609" cy="437210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Living things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7A881A14-DFCA-684E-963E-6D6204CA71B2}"/>
              </a:ext>
            </a:extLst>
          </p:cNvPr>
          <p:cNvCxnSpPr>
            <a:cxnSpLocks/>
          </p:cNvCxnSpPr>
          <p:nvPr/>
        </p:nvCxnSpPr>
        <p:spPr>
          <a:xfrm>
            <a:off x="8232862" y="1650057"/>
            <a:ext cx="0" cy="226823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Rectangle 239">
            <a:extLst>
              <a:ext uri="{FF2B5EF4-FFF2-40B4-BE49-F238E27FC236}">
                <a16:creationId xmlns:a16="http://schemas.microsoft.com/office/drawing/2014/main" id="{AC981593-4ED2-9040-A2EA-416AA721A999}"/>
              </a:ext>
            </a:extLst>
          </p:cNvPr>
          <p:cNvSpPr/>
          <p:nvPr/>
        </p:nvSpPr>
        <p:spPr>
          <a:xfrm rot="5400000">
            <a:off x="6705673" y="4220241"/>
            <a:ext cx="1388750" cy="2189937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rgbClr val="39AB47"/>
              </a:solidFill>
              <a:latin typeface="Comic Sans MS" panose="030F0902030302020204" pitchFamily="66" charset="0"/>
            </a:endParaRP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723ED90-5FE9-814D-9CD4-89DB463E865E}"/>
              </a:ext>
            </a:extLst>
          </p:cNvPr>
          <p:cNvSpPr/>
          <p:nvPr/>
        </p:nvSpPr>
        <p:spPr>
          <a:xfrm rot="5400000">
            <a:off x="9319232" y="4220241"/>
            <a:ext cx="1388750" cy="2189937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6FB3586F-E244-704F-947D-6956A7469546}"/>
              </a:ext>
            </a:extLst>
          </p:cNvPr>
          <p:cNvSpPr/>
          <p:nvPr/>
        </p:nvSpPr>
        <p:spPr>
          <a:xfrm rot="5400000">
            <a:off x="1471253" y="4220241"/>
            <a:ext cx="1388750" cy="2189937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grpSp>
        <p:nvGrpSpPr>
          <p:cNvPr id="275" name="Group 274">
            <a:extLst>
              <a:ext uri="{FF2B5EF4-FFF2-40B4-BE49-F238E27FC236}">
                <a16:creationId xmlns:a16="http://schemas.microsoft.com/office/drawing/2014/main" id="{52F1751F-4259-5E45-94FF-8F2C8831BEBA}"/>
              </a:ext>
            </a:extLst>
          </p:cNvPr>
          <p:cNvGrpSpPr/>
          <p:nvPr/>
        </p:nvGrpSpPr>
        <p:grpSpPr>
          <a:xfrm>
            <a:off x="3684220" y="4615048"/>
            <a:ext cx="2189945" cy="1394536"/>
            <a:chOff x="4615088" y="4693552"/>
            <a:chExt cx="1285974" cy="1595798"/>
          </a:xfrm>
        </p:grpSpPr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9597A0CC-74FE-4E48-BDE8-D2B6B8043A8E}"/>
                </a:ext>
              </a:extLst>
            </p:cNvPr>
            <p:cNvSpPr/>
            <p:nvPr/>
          </p:nvSpPr>
          <p:spPr>
            <a:xfrm rot="5400000">
              <a:off x="4463488" y="4851777"/>
              <a:ext cx="1589177" cy="128597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228" name="Subtitle 2">
              <a:extLst>
                <a:ext uri="{FF2B5EF4-FFF2-40B4-BE49-F238E27FC236}">
                  <a16:creationId xmlns:a16="http://schemas.microsoft.com/office/drawing/2014/main" id="{3C5A9EAA-CBA9-7A48-9D3C-E8FCE3EC7701}"/>
                </a:ext>
              </a:extLst>
            </p:cNvPr>
            <p:cNvSpPr txBox="1">
              <a:spLocks/>
            </p:cNvSpPr>
            <p:nvPr/>
          </p:nvSpPr>
          <p:spPr>
            <a:xfrm>
              <a:off x="4615088" y="4693552"/>
              <a:ext cx="1282525" cy="373512"/>
            </a:xfrm>
            <a:prstGeom prst="rect">
              <a:avLst/>
            </a:prstGeom>
            <a:solidFill>
              <a:srgbClr val="39AB47"/>
            </a:solidFill>
          </p:spPr>
          <p:txBody>
            <a:bodyPr vert="horz" lIns="91440" tIns="45720" rIns="91440" bIns="45720" rtlCol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b="1" dirty="0">
                  <a:solidFill>
                    <a:schemeClr val="bg1"/>
                  </a:solidFill>
                  <a:latin typeface="Comic Sans MS" panose="030F0902030302020204" pitchFamily="66" charset="0"/>
                  <a:cs typeface="Calibri"/>
                </a:rPr>
                <a:t>Conifers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4046282C-0EC8-715D-CC67-0CFE5209EC4C}"/>
              </a:ext>
            </a:extLst>
          </p:cNvPr>
          <p:cNvSpPr/>
          <p:nvPr/>
        </p:nvSpPr>
        <p:spPr>
          <a:xfrm>
            <a:off x="9465502" y="2091763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EB8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EB8B2D"/>
                </a:solidFill>
                <a:latin typeface="Comic Sans MS" panose="030F0902030302020204" pitchFamily="66" charset="0"/>
              </a:rPr>
              <a:t>Animals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D0D7712-CECF-18F2-6C7A-922F89B5D063}"/>
              </a:ext>
            </a:extLst>
          </p:cNvPr>
          <p:cNvSpPr/>
          <p:nvPr/>
        </p:nvSpPr>
        <p:spPr>
          <a:xfrm>
            <a:off x="5615178" y="2091763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Plants</a:t>
            </a:r>
          </a:p>
        </p:txBody>
      </p:sp>
      <p:cxnSp>
        <p:nvCxnSpPr>
          <p:cNvPr id="63" name="Straight Connector 172">
            <a:extLst>
              <a:ext uri="{FF2B5EF4-FFF2-40B4-BE49-F238E27FC236}">
                <a16:creationId xmlns:a16="http://schemas.microsoft.com/office/drawing/2014/main" id="{9032D874-B8A8-060D-A3EA-01D3F0E8AE8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209859" y="786524"/>
            <a:ext cx="280423" cy="4656748"/>
          </a:xfrm>
          <a:prstGeom prst="bentConnector3">
            <a:avLst>
              <a:gd name="adj1" fmla="val 186198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55E08B7-8D12-B3C7-473C-E9098F9A48A7}"/>
              </a:ext>
            </a:extLst>
          </p:cNvPr>
          <p:cNvCxnSpPr>
            <a:cxnSpLocks/>
          </p:cNvCxnSpPr>
          <p:nvPr/>
        </p:nvCxnSpPr>
        <p:spPr>
          <a:xfrm>
            <a:off x="6362459" y="2479587"/>
            <a:ext cx="0" cy="249505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9A08C83E-89E1-C3E1-7C5A-990A480C3989}"/>
              </a:ext>
            </a:extLst>
          </p:cNvPr>
          <p:cNvGrpSpPr/>
          <p:nvPr/>
        </p:nvGrpSpPr>
        <p:grpSpPr>
          <a:xfrm>
            <a:off x="2189305" y="3229554"/>
            <a:ext cx="2570954" cy="906417"/>
            <a:chOff x="3071664" y="3163045"/>
            <a:chExt cx="4656748" cy="906417"/>
          </a:xfrm>
        </p:grpSpPr>
        <p:cxnSp>
          <p:nvCxnSpPr>
            <p:cNvPr id="65" name="Straight Connector 172">
              <a:extLst>
                <a:ext uri="{FF2B5EF4-FFF2-40B4-BE49-F238E27FC236}">
                  <a16:creationId xmlns:a16="http://schemas.microsoft.com/office/drawing/2014/main" id="{30ADD3EF-6956-12A4-ADD4-B62684F3858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59826" y="1600877"/>
              <a:ext cx="280423" cy="4656748"/>
            </a:xfrm>
            <a:prstGeom prst="bentConnector3">
              <a:avLst>
                <a:gd name="adj1" fmla="val 186198"/>
              </a:avLst>
            </a:prstGeom>
            <a:ln w="38100">
              <a:solidFill>
                <a:srgbClr val="39AB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6F687ED-B73A-CB95-5F3D-3AD50F406EF4}"/>
                </a:ext>
              </a:extLst>
            </p:cNvPr>
            <p:cNvCxnSpPr>
              <a:cxnSpLocks/>
            </p:cNvCxnSpPr>
            <p:nvPr/>
          </p:nvCxnSpPr>
          <p:spPr>
            <a:xfrm>
              <a:off x="5385532" y="3163045"/>
              <a:ext cx="0" cy="368363"/>
            </a:xfrm>
            <a:prstGeom prst="line">
              <a:avLst/>
            </a:prstGeom>
            <a:ln w="38100">
              <a:solidFill>
                <a:srgbClr val="39AB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45DEB822-2D46-22B1-83BE-1F6ABB77C08C}"/>
              </a:ext>
            </a:extLst>
          </p:cNvPr>
          <p:cNvSpPr txBox="1"/>
          <p:nvPr/>
        </p:nvSpPr>
        <p:spPr>
          <a:xfrm>
            <a:off x="3679819" y="4955981"/>
            <a:ext cx="2192343" cy="1200329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Have needles instead of leaves,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Don’t flower.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Their seeds are kept safe in their cones.</a:t>
            </a:r>
          </a:p>
          <a:p>
            <a:pPr marL="285750" indent="-141750"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2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7091F6F-DB67-F3F7-FFF5-49ED40B230B3}"/>
              </a:ext>
            </a:extLst>
          </p:cNvPr>
          <p:cNvSpPr txBox="1"/>
          <p:nvPr/>
        </p:nvSpPr>
        <p:spPr>
          <a:xfrm>
            <a:off x="6301723" y="4955981"/>
            <a:ext cx="2185052" cy="101566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Reproduce spores instead of flowers or cones.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No stem, root or leaves.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Live in damp places.</a:t>
            </a:r>
          </a:p>
          <a:p>
            <a:pPr marL="285750" indent="-141750"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2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E71DE4D-E687-20F7-ACDF-FAE1F78272D9}"/>
              </a:ext>
            </a:extLst>
          </p:cNvPr>
          <p:cNvSpPr txBox="1"/>
          <p:nvPr/>
        </p:nvSpPr>
        <p:spPr>
          <a:xfrm>
            <a:off x="8925441" y="4955981"/>
            <a:ext cx="2210872" cy="1200329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Reproduce using spores.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Leaves are called fronds and uncurl as they mature.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Simple roots.</a:t>
            </a:r>
            <a:endParaRPr lang="en-GB" sz="14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315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2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98BB544-9CE2-F399-CA54-D1ECB06DE004}"/>
              </a:ext>
            </a:extLst>
          </p:cNvPr>
          <p:cNvSpPr txBox="1"/>
          <p:nvPr/>
        </p:nvSpPr>
        <p:spPr>
          <a:xfrm>
            <a:off x="1068653" y="4955981"/>
            <a:ext cx="2188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Use flowers to reproduce.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72626"/>
                </a:solidFill>
                <a:latin typeface="Comic Sans MS" panose="030F0702030302020204" pitchFamily="66" charset="0"/>
              </a:rPr>
              <a:t>Huge variety.</a:t>
            </a:r>
          </a:p>
          <a:p>
            <a:pPr marL="171450" indent="-171450"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2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58BE949-2A08-3E4B-F9E0-0DC3E4C4B6C0}"/>
              </a:ext>
            </a:extLst>
          </p:cNvPr>
          <p:cNvSpPr/>
          <p:nvPr/>
        </p:nvSpPr>
        <p:spPr>
          <a:xfrm>
            <a:off x="2562086" y="2979724"/>
            <a:ext cx="1802372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Produce seeds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1058397-82E7-8BB2-7611-BD8FAFDD7E01}"/>
              </a:ext>
            </a:extLst>
          </p:cNvPr>
          <p:cNvSpPr/>
          <p:nvPr/>
        </p:nvSpPr>
        <p:spPr>
          <a:xfrm>
            <a:off x="1420846" y="3861707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Have flowers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37E6172-4FCB-2CDF-68D3-D1EF623FFF5F}"/>
              </a:ext>
            </a:extLst>
          </p:cNvPr>
          <p:cNvSpPr/>
          <p:nvPr/>
        </p:nvSpPr>
        <p:spPr>
          <a:xfrm>
            <a:off x="4034410" y="3861707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 flowers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990E72F-21E9-4952-3DCB-500874303B07}"/>
              </a:ext>
            </a:extLst>
          </p:cNvPr>
          <p:cNvSpPr/>
          <p:nvPr/>
        </p:nvSpPr>
        <p:spPr>
          <a:xfrm>
            <a:off x="9268825" y="3861707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No roots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BC1994F-7130-0C28-26D8-1E5C443271CA}"/>
              </a:ext>
            </a:extLst>
          </p:cNvPr>
          <p:cNvGrpSpPr/>
          <p:nvPr/>
        </p:nvGrpSpPr>
        <p:grpSpPr>
          <a:xfrm>
            <a:off x="7382435" y="3229554"/>
            <a:ext cx="2635625" cy="906417"/>
            <a:chOff x="3071664" y="3163045"/>
            <a:chExt cx="4656748" cy="906417"/>
          </a:xfrm>
        </p:grpSpPr>
        <p:cxnSp>
          <p:nvCxnSpPr>
            <p:cNvPr id="81" name="Straight Connector 172">
              <a:extLst>
                <a:ext uri="{FF2B5EF4-FFF2-40B4-BE49-F238E27FC236}">
                  <a16:creationId xmlns:a16="http://schemas.microsoft.com/office/drawing/2014/main" id="{4AD35D15-67BD-9F72-B1C2-D5D994BFC8E3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59826" y="1600877"/>
              <a:ext cx="280423" cy="4656748"/>
            </a:xfrm>
            <a:prstGeom prst="bentConnector3">
              <a:avLst>
                <a:gd name="adj1" fmla="val 186198"/>
              </a:avLst>
            </a:prstGeom>
            <a:ln w="38100">
              <a:solidFill>
                <a:srgbClr val="39AB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DFAB600C-D2FF-9FD9-D79D-2C91EDF164FD}"/>
                </a:ext>
              </a:extLst>
            </p:cNvPr>
            <p:cNvCxnSpPr>
              <a:cxnSpLocks/>
            </p:cNvCxnSpPr>
            <p:nvPr/>
          </p:nvCxnSpPr>
          <p:spPr>
            <a:xfrm>
              <a:off x="5385532" y="3163045"/>
              <a:ext cx="0" cy="368363"/>
            </a:xfrm>
            <a:prstGeom prst="line">
              <a:avLst/>
            </a:prstGeom>
            <a:ln w="38100">
              <a:solidFill>
                <a:srgbClr val="39AB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00DB5076-3D1E-6FCB-387A-20A182AFC30E}"/>
              </a:ext>
            </a:extLst>
          </p:cNvPr>
          <p:cNvSpPr/>
          <p:nvPr/>
        </p:nvSpPr>
        <p:spPr>
          <a:xfrm>
            <a:off x="7797408" y="2979724"/>
            <a:ext cx="1802372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Produce spores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56D84E9-9E94-6683-6E3A-685959B1700E}"/>
              </a:ext>
            </a:extLst>
          </p:cNvPr>
          <p:cNvSpPr/>
          <p:nvPr/>
        </p:nvSpPr>
        <p:spPr>
          <a:xfrm>
            <a:off x="6651620" y="3861707"/>
            <a:ext cx="1489564" cy="397464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39AB47"/>
                </a:solidFill>
                <a:latin typeface="Comic Sans MS" panose="030F0902030302020204" pitchFamily="66" charset="0"/>
              </a:rPr>
              <a:t>Roots</a:t>
            </a:r>
          </a:p>
        </p:txBody>
      </p:sp>
      <p:sp>
        <p:nvSpPr>
          <p:cNvPr id="15" name="Real life">
            <a:extLst>
              <a:ext uri="{FF2B5EF4-FFF2-40B4-BE49-F238E27FC236}">
                <a16:creationId xmlns:a16="http://schemas.microsoft.com/office/drawing/2014/main" id="{3B06D9DE-E67E-9A46-B0CB-12321591B30B}"/>
              </a:ext>
            </a:extLst>
          </p:cNvPr>
          <p:cNvSpPr txBox="1">
            <a:spLocks/>
          </p:cNvSpPr>
          <p:nvPr/>
        </p:nvSpPr>
        <p:spPr>
          <a:xfrm>
            <a:off x="0" y="555307"/>
            <a:ext cx="12192000" cy="637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Real life!</a:t>
            </a:r>
          </a:p>
        </p:txBody>
      </p:sp>
      <p:sp>
        <p:nvSpPr>
          <p:cNvPr id="85" name="Subtitle 2">
            <a:extLst>
              <a:ext uri="{FF2B5EF4-FFF2-40B4-BE49-F238E27FC236}">
                <a16:creationId xmlns:a16="http://schemas.microsoft.com/office/drawing/2014/main" id="{3469C4C1-0309-7638-971E-4A1001B1DECE}"/>
              </a:ext>
            </a:extLst>
          </p:cNvPr>
          <p:cNvSpPr txBox="1">
            <a:spLocks/>
          </p:cNvSpPr>
          <p:nvPr/>
        </p:nvSpPr>
        <p:spPr>
          <a:xfrm>
            <a:off x="6323146" y="4639111"/>
            <a:ext cx="2184072" cy="326405"/>
          </a:xfrm>
          <a:prstGeom prst="rect">
            <a:avLst/>
          </a:prstGeom>
          <a:solidFill>
            <a:srgbClr val="39AB47"/>
          </a:solidFill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bg1"/>
                </a:solidFill>
                <a:latin typeface="Comic Sans MS" panose="030F0902030302020204" pitchFamily="66" charset="0"/>
                <a:cs typeface="Calibri"/>
              </a:rPr>
              <a:t>Ferns</a:t>
            </a:r>
          </a:p>
        </p:txBody>
      </p:sp>
      <p:sp>
        <p:nvSpPr>
          <p:cNvPr id="86" name="Subtitle 2">
            <a:extLst>
              <a:ext uri="{FF2B5EF4-FFF2-40B4-BE49-F238E27FC236}">
                <a16:creationId xmlns:a16="http://schemas.microsoft.com/office/drawing/2014/main" id="{F69CD85E-E761-64C4-418D-DB5EA56EC717}"/>
              </a:ext>
            </a:extLst>
          </p:cNvPr>
          <p:cNvSpPr txBox="1">
            <a:spLocks/>
          </p:cNvSpPr>
          <p:nvPr/>
        </p:nvSpPr>
        <p:spPr>
          <a:xfrm>
            <a:off x="1071730" y="4639111"/>
            <a:ext cx="2184072" cy="326405"/>
          </a:xfrm>
          <a:prstGeom prst="rect">
            <a:avLst/>
          </a:prstGeom>
          <a:solidFill>
            <a:srgbClr val="39AB47"/>
          </a:solidFill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bg1"/>
                </a:solidFill>
                <a:latin typeface="Comic Sans MS" panose="030F0902030302020204" pitchFamily="66" charset="0"/>
                <a:cs typeface="Calibri"/>
              </a:rPr>
              <a:t>Flowers</a:t>
            </a:r>
          </a:p>
        </p:txBody>
      </p:sp>
      <p:sp>
        <p:nvSpPr>
          <p:cNvPr id="87" name="Subtitle 2">
            <a:extLst>
              <a:ext uri="{FF2B5EF4-FFF2-40B4-BE49-F238E27FC236}">
                <a16:creationId xmlns:a16="http://schemas.microsoft.com/office/drawing/2014/main" id="{BD4F8B19-533F-8BAB-B564-88204B8B3B8B}"/>
              </a:ext>
            </a:extLst>
          </p:cNvPr>
          <p:cNvSpPr txBox="1">
            <a:spLocks/>
          </p:cNvSpPr>
          <p:nvPr/>
        </p:nvSpPr>
        <p:spPr>
          <a:xfrm>
            <a:off x="8936199" y="4639111"/>
            <a:ext cx="2184072" cy="326405"/>
          </a:xfrm>
          <a:prstGeom prst="rect">
            <a:avLst/>
          </a:prstGeom>
          <a:solidFill>
            <a:srgbClr val="39AB47"/>
          </a:solidFill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chemeClr val="bg1"/>
                </a:solidFill>
                <a:latin typeface="Comic Sans MS" panose="030F0902030302020204" pitchFamily="66" charset="0"/>
                <a:cs typeface="Calibri"/>
              </a:rPr>
              <a:t>Moss</a:t>
            </a:r>
          </a:p>
        </p:txBody>
      </p:sp>
      <p:sp>
        <p:nvSpPr>
          <p:cNvPr id="88" name="Subtitle 2">
            <a:extLst>
              <a:ext uri="{FF2B5EF4-FFF2-40B4-BE49-F238E27FC236}">
                <a16:creationId xmlns:a16="http://schemas.microsoft.com/office/drawing/2014/main" id="{9D1D96F9-D5D1-DBFA-8E29-B6A961227CE1}"/>
              </a:ext>
            </a:extLst>
          </p:cNvPr>
          <p:cNvSpPr txBox="1">
            <a:spLocks/>
          </p:cNvSpPr>
          <p:nvPr/>
        </p:nvSpPr>
        <p:spPr>
          <a:xfrm>
            <a:off x="971023" y="1125538"/>
            <a:ext cx="3921517" cy="12486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7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real life scientists use these features to classify plants into flowers, conifers, ferns and mosses.</a:t>
            </a:r>
          </a:p>
        </p:txBody>
      </p:sp>
      <p:sp>
        <p:nvSpPr>
          <p:cNvPr id="37" name="Down Arrow 36">
            <a:extLst>
              <a:ext uri="{FF2B5EF4-FFF2-40B4-BE49-F238E27FC236}">
                <a16:creationId xmlns:a16="http://schemas.microsoft.com/office/drawing/2014/main" id="{5B0BC5A7-B9D6-D604-7279-3ED831B8BD2E}"/>
              </a:ext>
            </a:extLst>
          </p:cNvPr>
          <p:cNvSpPr/>
          <p:nvPr/>
        </p:nvSpPr>
        <p:spPr>
          <a:xfrm>
            <a:off x="2080679" y="4278565"/>
            <a:ext cx="165729" cy="27332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Down Arrow 37">
            <a:extLst>
              <a:ext uri="{FF2B5EF4-FFF2-40B4-BE49-F238E27FC236}">
                <a16:creationId xmlns:a16="http://schemas.microsoft.com/office/drawing/2014/main" id="{5D201DA2-ADF6-5CA7-8AD1-24852CD7CFA4}"/>
              </a:ext>
            </a:extLst>
          </p:cNvPr>
          <p:cNvSpPr/>
          <p:nvPr/>
        </p:nvSpPr>
        <p:spPr>
          <a:xfrm>
            <a:off x="4699834" y="4278565"/>
            <a:ext cx="165729" cy="27332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Down Arrow 38">
            <a:extLst>
              <a:ext uri="{FF2B5EF4-FFF2-40B4-BE49-F238E27FC236}">
                <a16:creationId xmlns:a16="http://schemas.microsoft.com/office/drawing/2014/main" id="{5B4E1DA6-2510-98E5-96C4-3D1BD54B2A09}"/>
              </a:ext>
            </a:extLst>
          </p:cNvPr>
          <p:cNvSpPr/>
          <p:nvPr/>
        </p:nvSpPr>
        <p:spPr>
          <a:xfrm>
            <a:off x="7308356" y="4278565"/>
            <a:ext cx="165729" cy="27332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Down Arrow 39">
            <a:extLst>
              <a:ext uri="{FF2B5EF4-FFF2-40B4-BE49-F238E27FC236}">
                <a16:creationId xmlns:a16="http://schemas.microsoft.com/office/drawing/2014/main" id="{90E475A2-5955-486D-D405-16D3087DF31A}"/>
              </a:ext>
            </a:extLst>
          </p:cNvPr>
          <p:cNvSpPr/>
          <p:nvPr/>
        </p:nvSpPr>
        <p:spPr>
          <a:xfrm>
            <a:off x="9927511" y="4278565"/>
            <a:ext cx="165729" cy="27332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94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695587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and Their Habitats: Lesson 4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4B847B-5B74-2AE3-97EA-6E4EC35C08B6}"/>
              </a:ext>
            </a:extLst>
          </p:cNvPr>
          <p:cNvSpPr txBox="1"/>
          <p:nvPr/>
        </p:nvSpPr>
        <p:spPr>
          <a:xfrm>
            <a:off x="504991" y="5962982"/>
            <a:ext cx="100550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1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Recognise that living things can be grouped in a variety of different ways. </a:t>
            </a:r>
            <a:r>
              <a:rPr lang="en-US" sz="11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and use classification keys to help group, identify and name a variety of living things in their local and wider environment</a:t>
            </a:r>
            <a:endParaRPr lang="en-GB" sz="11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9281E1-A9E3-56AA-7628-D52EA9471FC6}"/>
              </a:ext>
            </a:extLst>
          </p:cNvPr>
          <p:cNvSpPr txBox="1">
            <a:spLocks/>
          </p:cNvSpPr>
          <p:nvPr/>
        </p:nvSpPr>
        <p:spPr>
          <a:xfrm>
            <a:off x="5313579" y="2074609"/>
            <a:ext cx="6023494" cy="334088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“What is a plant?”</a:t>
            </a:r>
          </a:p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Learn how we can identify if a living thing is a plant.</a:t>
            </a:r>
          </a:p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Learn why plants make up an important part of</a:t>
            </a:r>
            <a:b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a habitat.</a:t>
            </a:r>
          </a:p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Look at different ways we can classify plants.</a:t>
            </a:r>
          </a:p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Create a classification key to help us with this and use it to identify different plant types from our “Classification Challenge”.</a:t>
            </a:r>
          </a:p>
          <a:p>
            <a:pPr marL="273050" indent="-273050">
              <a:lnSpc>
                <a:spcPct val="100000"/>
              </a:lnSpc>
              <a:spcBef>
                <a:spcPts val="500"/>
              </a:spcBef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Learn how scientists classify plants including flowers, conifers (evergreen trees), ferns and mosses in real-life depending on whether they produce seeds, spore or are flowering or non-flowering.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A31F7F-8F35-BFEC-2A49-C6B4A6CA21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3061" y="2138294"/>
            <a:ext cx="3922959" cy="324871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E507F4DE-CFE7-7049-A130-F4BDDD7535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47026">
            <a:off x="1051218" y="1049002"/>
            <a:ext cx="2778778" cy="1883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53A5B5B-8E20-1041-B900-82656D758D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42990">
            <a:off x="1128724" y="3771922"/>
            <a:ext cx="2775776" cy="1878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A89B872-7F16-A342-B599-F28A683C3D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14302">
            <a:off x="4648668" y="3389027"/>
            <a:ext cx="2775471" cy="1883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5056728-0EB5-2142-9800-B157B3BBD8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3174">
            <a:off x="8069969" y="3902785"/>
            <a:ext cx="2782750" cy="188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A70FCF6-0802-584D-8C00-57472C106E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979"/>
          <a:stretch/>
        </p:blipFill>
        <p:spPr>
          <a:xfrm rot="1129622">
            <a:off x="8338159" y="1330693"/>
            <a:ext cx="2797094" cy="1878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Subtitle 2">
            <a:extLst>
              <a:ext uri="{FF2B5EF4-FFF2-40B4-BE49-F238E27FC236}">
                <a16:creationId xmlns:a16="http://schemas.microsoft.com/office/drawing/2014/main" id="{1D3CBBC2-9BAF-6643-9AEF-FD522C426A13}"/>
              </a:ext>
            </a:extLst>
          </p:cNvPr>
          <p:cNvSpPr txBox="1">
            <a:spLocks/>
          </p:cNvSpPr>
          <p:nvPr/>
        </p:nvSpPr>
        <p:spPr>
          <a:xfrm>
            <a:off x="0" y="1104861"/>
            <a:ext cx="12192000" cy="20625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0"/>
              </a:spcBef>
              <a:buNone/>
            </a:pPr>
            <a:r>
              <a:rPr lang="en-US" sz="4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Quiz!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have we learned</a:t>
            </a:r>
            <a:br>
              <a:rPr lang="en-US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about </a:t>
            </a:r>
            <a:r>
              <a:rPr lang="en-US" sz="25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plants</a:t>
            </a:r>
            <a:r>
              <a:rPr lang="en-US" sz="2500" dirty="0">
                <a:solidFill>
                  <a:srgbClr val="27262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?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4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934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hape, icon&#10;&#10;Description automatically generated">
            <a:extLst>
              <a:ext uri="{FF2B5EF4-FFF2-40B4-BE49-F238E27FC236}">
                <a16:creationId xmlns:a16="http://schemas.microsoft.com/office/drawing/2014/main" id="{1AFA1FEB-0BEC-034D-94E8-24E8A37CD5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673" y="1505112"/>
            <a:ext cx="293584" cy="307357"/>
          </a:xfrm>
          <a:prstGeom prst="rect">
            <a:avLst/>
          </a:prstGeom>
        </p:spPr>
      </p:pic>
      <p:pic>
        <p:nvPicPr>
          <p:cNvPr id="25" name="Picture 24" descr="Shape, icon&#10;&#10;Description automatically generated">
            <a:extLst>
              <a:ext uri="{FF2B5EF4-FFF2-40B4-BE49-F238E27FC236}">
                <a16:creationId xmlns:a16="http://schemas.microsoft.com/office/drawing/2014/main" id="{C0C73085-DB24-DC48-9A07-50B98E40C3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673" y="2556037"/>
            <a:ext cx="293584" cy="3073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1E7F5F9-C2A9-6249-8DEF-62E797D986CB}"/>
              </a:ext>
            </a:extLst>
          </p:cNvPr>
          <p:cNvSpPr txBox="1"/>
          <p:nvPr/>
        </p:nvSpPr>
        <p:spPr>
          <a:xfrm>
            <a:off x="1143919" y="1505112"/>
            <a:ext cx="1554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4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Oak tree</a:t>
            </a:r>
          </a:p>
          <a:p>
            <a:pPr marL="342900" indent="-342900">
              <a:spcBef>
                <a:spcPts val="24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Mushroom</a:t>
            </a:r>
          </a:p>
          <a:p>
            <a:pPr marL="342900" indent="-342900">
              <a:spcBef>
                <a:spcPts val="24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Seaweed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D3CCD8-AA20-1B48-8A2A-444054A528D1}"/>
              </a:ext>
            </a:extLst>
          </p:cNvPr>
          <p:cNvSpPr txBox="1"/>
          <p:nvPr/>
        </p:nvSpPr>
        <p:spPr>
          <a:xfrm>
            <a:off x="1143919" y="1113012"/>
            <a:ext cx="3719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is a plant?</a:t>
            </a:r>
            <a:endParaRPr lang="en-GB" sz="16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4E626F-1AAF-0649-A052-C01B8250EA4C}"/>
              </a:ext>
            </a:extLst>
          </p:cNvPr>
          <p:cNvSpPr txBox="1"/>
          <p:nvPr/>
        </p:nvSpPr>
        <p:spPr>
          <a:xfrm>
            <a:off x="1189497" y="3231300"/>
            <a:ext cx="10218732" cy="1851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Can you name three things which help you tell if a living thing is a plant?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arenR"/>
            </a:pPr>
            <a:r>
              <a:rPr lang="en-GB" sz="1600" dirty="0">
                <a:latin typeface="Comic Sans MS" panose="030F0702030302020204" pitchFamily="66" charset="0"/>
              </a:rPr>
              <a:t>Plants makes food via photosynthesis. Plants have chlorophyl (green pigment) in their leaves.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600" dirty="0">
                <a:latin typeface="Comic Sans MS" panose="030F0702030302020204" pitchFamily="66" charset="0"/>
              </a:rPr>
              <a:t>Plants have a stem, roots and leaves. Plants are rooted to one place. Plants can reproduce.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600" dirty="0">
                <a:latin typeface="Comic Sans MS" panose="030F0702030302020204" pitchFamily="66" charset="0"/>
              </a:rPr>
              <a:t>Plants need air, water, sunlight and nutrients. Plants absorb water and nutrients through their roots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Did you get these?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endParaRPr lang="en-GB" sz="16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Mushroom" descr="A group of mushrooms growing in moss&#10;&#10;Description automatically generated with medium confidence">
            <a:extLst>
              <a:ext uri="{FF2B5EF4-FFF2-40B4-BE49-F238E27FC236}">
                <a16:creationId xmlns:a16="http://schemas.microsoft.com/office/drawing/2014/main" id="{D5945667-6351-D280-8F52-97F8D08524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9858" y="1555789"/>
            <a:ext cx="2021963" cy="1313114"/>
          </a:xfrm>
          <a:prstGeom prst="rect">
            <a:avLst/>
          </a:prstGeom>
        </p:spPr>
      </p:pic>
      <p:pic>
        <p:nvPicPr>
          <p:cNvPr id="26" name="Oak Tree">
            <a:extLst>
              <a:ext uri="{FF2B5EF4-FFF2-40B4-BE49-F238E27FC236}">
                <a16:creationId xmlns:a16="http://schemas.microsoft.com/office/drawing/2014/main" id="{786BD2B2-3FF8-6DD4-6D88-CBA6E6D1AA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4377" y="1555789"/>
            <a:ext cx="2021963" cy="1313114"/>
          </a:xfrm>
          <a:prstGeom prst="rect">
            <a:avLst/>
          </a:prstGeom>
        </p:spPr>
      </p:pic>
      <p:pic>
        <p:nvPicPr>
          <p:cNvPr id="27" name="Seaweed">
            <a:extLst>
              <a:ext uri="{FF2B5EF4-FFF2-40B4-BE49-F238E27FC236}">
                <a16:creationId xmlns:a16="http://schemas.microsoft.com/office/drawing/2014/main" id="{638D928C-D52F-EFDB-5E39-ACA7CC4C9D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5339" y="1555789"/>
            <a:ext cx="2021963" cy="131311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F7CE9CF-CA0B-AF85-AA8B-12EB7204CE0D}"/>
              </a:ext>
            </a:extLst>
          </p:cNvPr>
          <p:cNvSpPr txBox="1"/>
          <p:nvPr/>
        </p:nvSpPr>
        <p:spPr>
          <a:xfrm>
            <a:off x="1170744" y="4954300"/>
            <a:ext cx="371908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Is a mushroom a plant?</a:t>
            </a:r>
          </a:p>
          <a:p>
            <a:pPr>
              <a:spcBef>
                <a:spcPts val="600"/>
              </a:spcBef>
            </a:pPr>
            <a:r>
              <a:rPr lang="en-GB" sz="1600" dirty="0">
                <a:latin typeface="Comic Sans MS" panose="030F0702030302020204" pitchFamily="66" charset="0"/>
              </a:rPr>
              <a:t>No. It’s a fungi!</a:t>
            </a:r>
          </a:p>
        </p:txBody>
      </p:sp>
    </p:spTree>
    <p:extLst>
      <p:ext uri="{BB962C8B-B14F-4D97-AF65-F5344CB8AC3E}">
        <p14:creationId xmlns:p14="http://schemas.microsoft.com/office/powerpoint/2010/main" val="19632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lant&#10;&#10;Description automatically generated with medium confidence">
            <a:extLst>
              <a:ext uri="{FF2B5EF4-FFF2-40B4-BE49-F238E27FC236}">
                <a16:creationId xmlns:a16="http://schemas.microsoft.com/office/drawing/2014/main" id="{C60FF84E-E788-F338-369C-4DD6E5F685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79651">
            <a:off x="8543625" y="2562812"/>
            <a:ext cx="1332600" cy="1732378"/>
          </a:xfrm>
          <a:prstGeom prst="rect">
            <a:avLst/>
          </a:prstGeom>
        </p:spPr>
      </p:pic>
      <p:pic>
        <p:nvPicPr>
          <p:cNvPr id="6" name="Picture 5" descr="A close-up of a leaf&#10;&#10;Description automatically generated with medium confidence">
            <a:extLst>
              <a:ext uri="{FF2B5EF4-FFF2-40B4-BE49-F238E27FC236}">
                <a16:creationId xmlns:a16="http://schemas.microsoft.com/office/drawing/2014/main" id="{B83287CA-493E-57F6-EE42-5072F62A01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84308">
            <a:off x="6343095" y="2596685"/>
            <a:ext cx="1217521" cy="1815785"/>
          </a:xfrm>
          <a:prstGeom prst="rect">
            <a:avLst/>
          </a:prstGeom>
        </p:spPr>
      </p:pic>
      <p:pic>
        <p:nvPicPr>
          <p:cNvPr id="8" name="Picture 7" descr="A close-up of a leaf&#10;&#10;Description automatically generated with medium confidence">
            <a:extLst>
              <a:ext uri="{FF2B5EF4-FFF2-40B4-BE49-F238E27FC236}">
                <a16:creationId xmlns:a16="http://schemas.microsoft.com/office/drawing/2014/main" id="{8B243649-84D1-71BE-CE3E-29BE50A5A0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7820" y="2896059"/>
            <a:ext cx="1406896" cy="1146831"/>
          </a:xfrm>
          <a:prstGeom prst="rect">
            <a:avLst/>
          </a:prstGeom>
        </p:spPr>
      </p:pic>
      <p:pic>
        <p:nvPicPr>
          <p:cNvPr id="16" name="Picture 15" descr="A picture containing plant, tree, oak&#10;&#10;Description automatically generated">
            <a:extLst>
              <a:ext uri="{FF2B5EF4-FFF2-40B4-BE49-F238E27FC236}">
                <a16:creationId xmlns:a16="http://schemas.microsoft.com/office/drawing/2014/main" id="{F1868211-05F6-1385-DF21-D2B816BC687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47440">
            <a:off x="1664490" y="2620502"/>
            <a:ext cx="1196529" cy="18892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FD3CCD8-AA20-1B48-8A2A-444054A528D1}"/>
              </a:ext>
            </a:extLst>
          </p:cNvPr>
          <p:cNvSpPr txBox="1"/>
          <p:nvPr/>
        </p:nvSpPr>
        <p:spPr>
          <a:xfrm>
            <a:off x="1143917" y="784971"/>
            <a:ext cx="10162711" cy="1387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sz="15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name three reasons why plants are important in the habitat you used for your </a:t>
            </a:r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Classification Challenge</a:t>
            </a:r>
            <a:r>
              <a:rPr lang="en-GB" sz="15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Provide food 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Create oxygen. Absorb carbon dioxide so help against climate change.</a:t>
            </a:r>
          </a:p>
          <a:p>
            <a:pPr marL="342900" indent="-342900">
              <a:spcBef>
                <a:spcPts val="3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Provide shelter.</a:t>
            </a:r>
          </a:p>
          <a:p>
            <a:pPr>
              <a:spcBef>
                <a:spcPts val="300"/>
              </a:spcBef>
            </a:pPr>
            <a:r>
              <a:rPr lang="en-GB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Did you get these?</a:t>
            </a:r>
            <a:endParaRPr lang="en-GB" sz="1500" dirty="0">
              <a:solidFill>
                <a:srgbClr val="27262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4E626F-1AAF-0649-A052-C01B8250EA4C}"/>
              </a:ext>
            </a:extLst>
          </p:cNvPr>
          <p:cNvSpPr txBox="1"/>
          <p:nvPr/>
        </p:nvSpPr>
        <p:spPr>
          <a:xfrm>
            <a:off x="1143919" y="2314308"/>
            <a:ext cx="705359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Can you identify which tree these leaves come from?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7CE9CF-CA0B-AF85-AA8B-12EB7204CE0D}"/>
              </a:ext>
            </a:extLst>
          </p:cNvPr>
          <p:cNvSpPr txBox="1"/>
          <p:nvPr/>
        </p:nvSpPr>
        <p:spPr>
          <a:xfrm>
            <a:off x="1148541" y="4679552"/>
            <a:ext cx="8143699" cy="11529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00"/>
              </a:spcBef>
            </a:pPr>
            <a:r>
              <a:rPr lang="en-GB" sz="1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3 features could you use to help identify which tree they come from?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Shape 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Colour</a:t>
            </a:r>
          </a:p>
          <a:p>
            <a:pPr marL="342900" indent="-342900">
              <a:spcBef>
                <a:spcPts val="200"/>
              </a:spcBef>
              <a:buFont typeface="+mj-lt"/>
              <a:buAutoNum type="arabicParenR"/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Texture, whether they have hairs.</a:t>
            </a:r>
          </a:p>
          <a:p>
            <a:pPr>
              <a:spcBef>
                <a:spcPts val="200"/>
              </a:spcBef>
            </a:pPr>
            <a:r>
              <a:rPr lang="en-GB" sz="1500" b="1" dirty="0">
                <a:solidFill>
                  <a:srgbClr val="272626"/>
                </a:solidFill>
                <a:latin typeface="Comic Sans MS" panose="030F0902030302020204" pitchFamily="66" charset="0"/>
              </a:rPr>
              <a:t>Did you get these?</a:t>
            </a:r>
            <a:endParaRPr lang="en-GB" sz="1500" dirty="0">
              <a:solidFill>
                <a:srgbClr val="272626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BD1E8B-B739-A8DB-71A1-1EF2C576E9D2}"/>
              </a:ext>
            </a:extLst>
          </p:cNvPr>
          <p:cNvSpPr/>
          <p:nvPr/>
        </p:nvSpPr>
        <p:spPr>
          <a:xfrm>
            <a:off x="1240932" y="2794526"/>
            <a:ext cx="2042182" cy="1339052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B2A3D8-12DE-2D78-53C0-919EF8781AAE}"/>
              </a:ext>
            </a:extLst>
          </p:cNvPr>
          <p:cNvSpPr/>
          <p:nvPr/>
        </p:nvSpPr>
        <p:spPr>
          <a:xfrm>
            <a:off x="3570462" y="2794526"/>
            <a:ext cx="2041875" cy="1339052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26E6C5-E84B-40D1-4C5F-C6BA4C34A055}"/>
              </a:ext>
            </a:extLst>
          </p:cNvPr>
          <p:cNvSpPr/>
          <p:nvPr/>
        </p:nvSpPr>
        <p:spPr>
          <a:xfrm>
            <a:off x="5899685" y="2794526"/>
            <a:ext cx="2041875" cy="1339052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1F9F0B1-64F6-1355-5446-61961A771236}"/>
              </a:ext>
            </a:extLst>
          </p:cNvPr>
          <p:cNvSpPr/>
          <p:nvPr/>
        </p:nvSpPr>
        <p:spPr>
          <a:xfrm>
            <a:off x="8228909" y="2794526"/>
            <a:ext cx="2041875" cy="1339052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6851B1C-8E69-26BF-9B85-86852D8AA083}"/>
              </a:ext>
            </a:extLst>
          </p:cNvPr>
          <p:cNvSpPr/>
          <p:nvPr/>
        </p:nvSpPr>
        <p:spPr>
          <a:xfrm>
            <a:off x="1235075" y="4136342"/>
            <a:ext cx="2042182" cy="35151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Oak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7C3C6B-1099-549A-4B9A-E23E930DEFE2}"/>
              </a:ext>
            </a:extLst>
          </p:cNvPr>
          <p:cNvSpPr/>
          <p:nvPr/>
        </p:nvSpPr>
        <p:spPr>
          <a:xfrm>
            <a:off x="3570462" y="4136342"/>
            <a:ext cx="2042182" cy="35151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Horse Chestnut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D3AAF7A-1347-F962-2695-0038A8A0E9C6}"/>
              </a:ext>
            </a:extLst>
          </p:cNvPr>
          <p:cNvSpPr/>
          <p:nvPr/>
        </p:nvSpPr>
        <p:spPr>
          <a:xfrm>
            <a:off x="5899685" y="4136342"/>
            <a:ext cx="2042182" cy="35151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Beech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8188B42-D3FE-4475-10A3-527795A1CB25}"/>
              </a:ext>
            </a:extLst>
          </p:cNvPr>
          <p:cNvSpPr/>
          <p:nvPr/>
        </p:nvSpPr>
        <p:spPr>
          <a:xfrm>
            <a:off x="8228602" y="4136342"/>
            <a:ext cx="2042182" cy="35151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137798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D3A8520-BD3E-7947-AC71-4C29A025BFE1}"/>
              </a:ext>
            </a:extLst>
          </p:cNvPr>
          <p:cNvSpPr txBox="1">
            <a:spLocks/>
          </p:cNvSpPr>
          <p:nvPr/>
        </p:nvSpPr>
        <p:spPr>
          <a:xfrm>
            <a:off x="0" y="783532"/>
            <a:ext cx="12192000" cy="429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858144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D3A8520-BD3E-7947-AC71-4C29A025BFE1}"/>
              </a:ext>
            </a:extLst>
          </p:cNvPr>
          <p:cNvSpPr txBox="1">
            <a:spLocks/>
          </p:cNvSpPr>
          <p:nvPr/>
        </p:nvSpPr>
        <p:spPr>
          <a:xfrm>
            <a:off x="0" y="783532"/>
            <a:ext cx="12192000" cy="429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Useful links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61B55-7FBB-824B-903A-BC4B5BB5B234}"/>
              </a:ext>
            </a:extLst>
          </p:cNvPr>
          <p:cNvSpPr txBox="1"/>
          <p:nvPr/>
        </p:nvSpPr>
        <p:spPr>
          <a:xfrm>
            <a:off x="1343885" y="1588785"/>
            <a:ext cx="9131958" cy="41560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 out more about “What is a plant?”</a:t>
            </a:r>
          </a:p>
          <a:p>
            <a:pPr lvl="0">
              <a:lnSpc>
                <a:spcPct val="115000"/>
              </a:lnSpc>
            </a:pPr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is a plant? - BBC Bitesize</a:t>
            </a:r>
            <a:endParaRPr lang="en-US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15000"/>
              </a:lnSpc>
              <a:spcBef>
                <a:spcPts val="8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 out more about why plants are so important to habitats and to us</a:t>
            </a:r>
          </a:p>
          <a:p>
            <a:pPr lvl="0">
              <a:lnSpc>
                <a:spcPct val="115000"/>
              </a:lnSpc>
            </a:pPr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Why are plants important? - Woodland Trust</a:t>
            </a:r>
            <a:endParaRPr lang="en-GB" sz="1600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8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Use this guide to help you identify which trees your leaves belong too.</a:t>
            </a:r>
          </a:p>
          <a:p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Leaf identification for kids - Nature Detectives (woodlandtrust.org.uk)</a:t>
            </a:r>
            <a:endParaRPr lang="en-GB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800"/>
              </a:spcBef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more about conifers</a:t>
            </a:r>
          </a:p>
          <a:p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https://youtu.be/Mq_K7pk3u2E</a:t>
            </a:r>
            <a:endParaRPr lang="en-US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r>
              <a:rPr lang="en-GB" sz="1600" dirty="0">
                <a:solidFill>
                  <a:srgbClr val="39AB47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conifer - Kids | Britannica Kids | Homework Help</a:t>
            </a:r>
            <a:endParaRPr lang="en-US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8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Watch these videos to find out more about the classification of plants</a:t>
            </a:r>
          </a:p>
          <a:p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Science KS1 / KS2: Classifying and and grouping plants - BBC Teach</a:t>
            </a:r>
            <a:endParaRPr lang="en-US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r>
              <a:rPr lang="en-US" sz="1600" dirty="0">
                <a:solidFill>
                  <a:srgbClr val="39AB47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Plant Classification | Evolution | Biology | FuseSchool – YouTube</a:t>
            </a:r>
            <a:endParaRPr lang="en-US" sz="16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60949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0D3A8520-BD3E-7947-AC71-4C29A025BFE1}"/>
              </a:ext>
            </a:extLst>
          </p:cNvPr>
          <p:cNvSpPr txBox="1">
            <a:spLocks/>
          </p:cNvSpPr>
          <p:nvPr/>
        </p:nvSpPr>
        <p:spPr>
          <a:xfrm>
            <a:off x="0" y="783532"/>
            <a:ext cx="12192000" cy="429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Useful links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61B55-7FBB-824B-903A-BC4B5BB5B234}"/>
              </a:ext>
            </a:extLst>
          </p:cNvPr>
          <p:cNvSpPr txBox="1"/>
          <p:nvPr/>
        </p:nvSpPr>
        <p:spPr>
          <a:xfrm>
            <a:off x="1343885" y="1588785"/>
            <a:ext cx="9131958" cy="41560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more about moss</a:t>
            </a:r>
          </a:p>
          <a:p>
            <a:r>
              <a:rPr lang="en-US" sz="1700" dirty="0">
                <a:solidFill>
                  <a:srgbClr val="39AB47"/>
                </a:solidFill>
                <a:latin typeface="Comic Sans MS" panose="030F07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https://youtu.be/BcERKhSKnaQ</a:t>
            </a:r>
            <a:endParaRPr lang="en-US" sz="1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r>
              <a:rPr lang="en-GB" sz="1700" dirty="0">
                <a:solidFill>
                  <a:srgbClr val="39AB47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Moss Facts (softschools.com)</a:t>
            </a:r>
            <a:endParaRPr lang="en-GB" sz="1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US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more about ferns</a:t>
            </a:r>
          </a:p>
          <a:p>
            <a:r>
              <a:rPr lang="en-US" sz="1700" dirty="0">
                <a:solidFill>
                  <a:srgbClr val="39AB47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https://youtu.be/WWtOxnWUmLw</a:t>
            </a:r>
            <a:endParaRPr lang="en-US" sz="1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r>
              <a:rPr lang="en-GB" sz="170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Fern Facts (softschools.com)</a:t>
            </a:r>
            <a:endParaRPr lang="en-US" sz="1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US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more about flowers</a:t>
            </a:r>
          </a:p>
          <a:p>
            <a:r>
              <a:rPr lang="en-US" sz="1700" dirty="0">
                <a:solidFill>
                  <a:srgbClr val="39AB47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Flowering Plants | Flowering Plants for Kids | DK Find Out</a:t>
            </a:r>
            <a:endParaRPr lang="en-US" sz="1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endParaRPr lang="en-GB" sz="1700" dirty="0"/>
          </a:p>
        </p:txBody>
      </p:sp>
    </p:spTree>
    <p:extLst>
      <p:ext uri="{BB962C8B-B14F-4D97-AF65-F5344CB8AC3E}">
        <p14:creationId xmlns:p14="http://schemas.microsoft.com/office/powerpoint/2010/main" val="3640284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44BAE65-8DAE-4B69-D5C5-EA94D73D3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3537"/>
            <a:ext cx="12192000" cy="1325563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Living Things and Their Habitats: Lesson 4</a:t>
            </a:r>
            <a:b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Classification of Plants</a:t>
            </a:r>
            <a:endParaRPr lang="en-GB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A71226-FFDC-89D8-4E23-1757786F9E5B}"/>
              </a:ext>
            </a:extLst>
          </p:cNvPr>
          <p:cNvSpPr txBox="1"/>
          <p:nvPr/>
        </p:nvSpPr>
        <p:spPr>
          <a:xfrm>
            <a:off x="0" y="5544623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Well Done! </a:t>
            </a:r>
            <a:endParaRPr lang="en-GB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395E17-6A16-1749-848B-2DBBBAE65664}"/>
              </a:ext>
            </a:extLst>
          </p:cNvPr>
          <p:cNvSpPr/>
          <p:nvPr/>
        </p:nvSpPr>
        <p:spPr>
          <a:xfrm>
            <a:off x="1506582" y="2029049"/>
            <a:ext cx="9135292" cy="2909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7D8660-3F58-F44A-82FA-0D1E1FEFAB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9072" y="2048966"/>
            <a:ext cx="8831488" cy="288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159C5D-A70F-734F-996A-ED12DD4187AA}"/>
              </a:ext>
            </a:extLst>
          </p:cNvPr>
          <p:cNvCxnSpPr>
            <a:cxnSpLocks/>
          </p:cNvCxnSpPr>
          <p:nvPr/>
        </p:nvCxnSpPr>
        <p:spPr>
          <a:xfrm>
            <a:off x="6109115" y="2606155"/>
            <a:ext cx="0" cy="1126865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EC0CBB99-5EF3-8D49-9046-4C899DCA7B17}"/>
              </a:ext>
            </a:extLst>
          </p:cNvPr>
          <p:cNvSpPr/>
          <p:nvPr/>
        </p:nvSpPr>
        <p:spPr>
          <a:xfrm>
            <a:off x="4612512" y="2011799"/>
            <a:ext cx="2966977" cy="603494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rgbClr val="39AB47"/>
                </a:solidFill>
                <a:latin typeface="Comic Sans MS" panose="030F0902030302020204" pitchFamily="66" charset="0"/>
              </a:rPr>
              <a:t>Living Things</a:t>
            </a:r>
          </a:p>
        </p:txBody>
      </p: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17632685-AF18-3244-B8C3-E90A9BAF1063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092645" y="2177326"/>
            <a:ext cx="32940" cy="4234421"/>
          </a:xfrm>
          <a:prstGeom prst="bentConnector3">
            <a:avLst>
              <a:gd name="adj1" fmla="val 1800000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2">
            <a:extLst>
              <a:ext uri="{FF2B5EF4-FFF2-40B4-BE49-F238E27FC236}">
                <a16:creationId xmlns:a16="http://schemas.microsoft.com/office/drawing/2014/main" id="{E81828A0-2C18-55C9-49E1-BFA2E05133D3}"/>
              </a:ext>
            </a:extLst>
          </p:cNvPr>
          <p:cNvSpPr txBox="1">
            <a:spLocks/>
          </p:cNvSpPr>
          <p:nvPr/>
        </p:nvSpPr>
        <p:spPr>
          <a:xfrm>
            <a:off x="414680" y="845142"/>
            <a:ext cx="11394198" cy="10728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Lesson 2 we learned that living things are classified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by two main groups: </a:t>
            </a:r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 </a:t>
            </a: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</a:t>
            </a:r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Plants.</a:t>
            </a:r>
            <a:endParaRPr lang="en-US" sz="22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8698D756-2059-53EE-1477-D38A6671271E}"/>
              </a:ext>
            </a:extLst>
          </p:cNvPr>
          <p:cNvSpPr txBox="1">
            <a:spLocks/>
          </p:cNvSpPr>
          <p:nvPr/>
        </p:nvSpPr>
        <p:spPr>
          <a:xfrm>
            <a:off x="1785177" y="5351683"/>
            <a:ext cx="8611106" cy="576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Today we are going to look at how scientists classify (group together)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plants</a:t>
            </a:r>
            <a:r>
              <a:rPr lang="en-US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based on their similarities and differences.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87813C2-278C-1057-0829-7C8B8D1B493F}"/>
              </a:ext>
            </a:extLst>
          </p:cNvPr>
          <p:cNvGrpSpPr/>
          <p:nvPr/>
        </p:nvGrpSpPr>
        <p:grpSpPr>
          <a:xfrm>
            <a:off x="7222437" y="2130499"/>
            <a:ext cx="3860564" cy="1434333"/>
            <a:chOff x="7222437" y="2130499"/>
            <a:chExt cx="3860564" cy="143433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FCC55E-2586-3FA0-E3EC-AE663F8A13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23236" y="2130499"/>
              <a:ext cx="3159765" cy="143015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9EDAA25-8869-09C6-0D1A-2BDD3D85B5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397" b="-9589"/>
            <a:stretch/>
          </p:blipFill>
          <p:spPr>
            <a:xfrm>
              <a:off x="7222437" y="2809459"/>
              <a:ext cx="530086" cy="755373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857C331-E251-1249-9287-F92BC9E8398B}"/>
              </a:ext>
            </a:extLst>
          </p:cNvPr>
          <p:cNvGrpSpPr/>
          <p:nvPr/>
        </p:nvGrpSpPr>
        <p:grpSpPr>
          <a:xfrm>
            <a:off x="1077579" y="2178820"/>
            <a:ext cx="3918490" cy="1296040"/>
            <a:chOff x="1077579" y="2178820"/>
            <a:chExt cx="3918490" cy="129604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2B23274-223A-6149-1BE6-1A836161DE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7579" y="2178820"/>
              <a:ext cx="3159765" cy="129604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6A038C8-5450-1FAD-FC98-AFE1E6E701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3460" y="2955233"/>
              <a:ext cx="662609" cy="450574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5936DBD0-A4DA-AE46-938D-5D051F237864}"/>
              </a:ext>
            </a:extLst>
          </p:cNvPr>
          <p:cNvSpPr/>
          <p:nvPr/>
        </p:nvSpPr>
        <p:spPr>
          <a:xfrm>
            <a:off x="6895817" y="4245216"/>
            <a:ext cx="2648317" cy="775668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PLANTS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B2FEE85-FE4E-8841-B505-43F3EA0230B8}"/>
              </a:ext>
            </a:extLst>
          </p:cNvPr>
          <p:cNvSpPr/>
          <p:nvPr/>
        </p:nvSpPr>
        <p:spPr>
          <a:xfrm>
            <a:off x="2661396" y="4245216"/>
            <a:ext cx="2648317" cy="775668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ANIMALS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0B9CE34-5229-D0B9-8002-20F21732C6E1}"/>
              </a:ext>
            </a:extLst>
          </p:cNvPr>
          <p:cNvGrpSpPr/>
          <p:nvPr/>
        </p:nvGrpSpPr>
        <p:grpSpPr>
          <a:xfrm>
            <a:off x="9501811" y="2603927"/>
            <a:ext cx="2866484" cy="2722946"/>
            <a:chOff x="10058453" y="3678491"/>
            <a:chExt cx="2368996" cy="225036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10341A9-7F2E-2EBF-9A2E-9117BF5C7319}"/>
                </a:ext>
              </a:extLst>
            </p:cNvPr>
            <p:cNvSpPr/>
            <p:nvPr/>
          </p:nvSpPr>
          <p:spPr>
            <a:xfrm>
              <a:off x="10058453" y="3833601"/>
              <a:ext cx="1473967" cy="1339969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1776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A picture containing tableware&#10;&#10;Description automatically generated">
              <a:extLst>
                <a:ext uri="{FF2B5EF4-FFF2-40B4-BE49-F238E27FC236}">
                  <a16:creationId xmlns:a16="http://schemas.microsoft.com/office/drawing/2014/main" id="{78AA91CE-2068-23D4-5C3B-49832C195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06227">
              <a:off x="10178587" y="3678491"/>
              <a:ext cx="2248862" cy="22503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18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4" grpId="0"/>
      <p:bldP spid="51" grpId="0" animBg="1"/>
      <p:bldP spid="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F8F1F5-CC3C-69FC-AD3B-F66BA4EFED68}"/>
              </a:ext>
            </a:extLst>
          </p:cNvPr>
          <p:cNvSpPr/>
          <p:nvPr/>
        </p:nvSpPr>
        <p:spPr>
          <a:xfrm>
            <a:off x="8627425" y="4597095"/>
            <a:ext cx="2368800" cy="1472400"/>
          </a:xfrm>
          <a:prstGeom prst="rect">
            <a:avLst/>
          </a:prstGeom>
          <a:solidFill>
            <a:srgbClr val="39AB47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ECA9D69-F3F0-1446-BB56-92CD33BDD2C6}"/>
              </a:ext>
            </a:extLst>
          </p:cNvPr>
          <p:cNvSpPr txBox="1">
            <a:spLocks/>
          </p:cNvSpPr>
          <p:nvPr/>
        </p:nvSpPr>
        <p:spPr>
          <a:xfrm>
            <a:off x="0" y="367598"/>
            <a:ext cx="12192000" cy="10569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E74416E-D6A0-48D3-8AF3-6552A17AB055}"/>
              </a:ext>
            </a:extLst>
          </p:cNvPr>
          <p:cNvSpPr txBox="1"/>
          <p:nvPr/>
        </p:nvSpPr>
        <p:spPr>
          <a:xfrm>
            <a:off x="8668253" y="4698339"/>
            <a:ext cx="228940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>
                <a:solidFill>
                  <a:schemeClr val="bg1"/>
                </a:solidFill>
                <a:latin typeface="Comic Sans MS" panose="030F0702030302020204" pitchFamily="66" charset="0"/>
              </a:rPr>
              <a:t>They are not plants. </a:t>
            </a:r>
          </a:p>
          <a:p>
            <a:pPr algn="ctr"/>
            <a:r>
              <a:rPr lang="en-US" sz="1700" dirty="0">
                <a:solidFill>
                  <a:schemeClr val="bg1"/>
                </a:solidFill>
                <a:latin typeface="Comic Sans MS" panose="030F0702030302020204" pitchFamily="66" charset="0"/>
              </a:rPr>
              <a:t>Do you know what </a:t>
            </a:r>
          </a:p>
          <a:p>
            <a:pPr algn="ctr"/>
            <a:r>
              <a:rPr lang="en-US" sz="1700" dirty="0">
                <a:solidFill>
                  <a:schemeClr val="bg1"/>
                </a:solidFill>
                <a:latin typeface="Comic Sans MS" panose="030F0702030302020204" pitchFamily="66" charset="0"/>
              </a:rPr>
              <a:t>they are?</a:t>
            </a:r>
          </a:p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FUNGI!</a:t>
            </a:r>
            <a:endParaRPr lang="en-GB" sz="2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FAECE62-74B5-CCCB-C134-7203109CB0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034" y="1429010"/>
            <a:ext cx="2371427" cy="1473216"/>
          </a:xfrm>
          <a:prstGeom prst="rect">
            <a:avLst/>
          </a:prstGeom>
          <a:ln w="19050">
            <a:noFill/>
          </a:ln>
        </p:spPr>
      </p:pic>
      <p:sp>
        <p:nvSpPr>
          <p:cNvPr id="27" name="Subtitle 2">
            <a:extLst>
              <a:ext uri="{FF2B5EF4-FFF2-40B4-BE49-F238E27FC236}">
                <a16:creationId xmlns:a16="http://schemas.microsoft.com/office/drawing/2014/main" id="{740AA5AC-6859-A140-4F83-69E0FE1D81EC}"/>
              </a:ext>
            </a:extLst>
          </p:cNvPr>
          <p:cNvSpPr txBox="1">
            <a:spLocks/>
          </p:cNvSpPr>
          <p:nvPr/>
        </p:nvSpPr>
        <p:spPr>
          <a:xfrm>
            <a:off x="654" y="7391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is a plant?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E1BD612-C3C8-0C55-926B-787165CB1C03}"/>
              </a:ext>
            </a:extLst>
          </p:cNvPr>
          <p:cNvSpPr/>
          <p:nvPr/>
        </p:nvSpPr>
        <p:spPr>
          <a:xfrm>
            <a:off x="4120885" y="1447298"/>
            <a:ext cx="3092823" cy="5928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a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tree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 plant?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539531-4925-2F9F-32B3-0DF3EE55C9E3}"/>
              </a:ext>
            </a:extLst>
          </p:cNvPr>
          <p:cNvSpPr/>
          <p:nvPr/>
        </p:nvSpPr>
        <p:spPr>
          <a:xfrm>
            <a:off x="4120885" y="2314180"/>
            <a:ext cx="3092823" cy="867946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a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flower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the same or different to a plant?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4C59C53-9C7D-724D-55E1-05995BC39A41}"/>
              </a:ext>
            </a:extLst>
          </p:cNvPr>
          <p:cNvSpPr/>
          <p:nvPr/>
        </p:nvSpPr>
        <p:spPr>
          <a:xfrm>
            <a:off x="4120885" y="3456189"/>
            <a:ext cx="3092823" cy="5928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seaweed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 plant?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8721616-47B3-24D1-5FFB-7305FF8371E0}"/>
              </a:ext>
            </a:extLst>
          </p:cNvPr>
          <p:cNvSpPr/>
          <p:nvPr/>
        </p:nvSpPr>
        <p:spPr>
          <a:xfrm>
            <a:off x="4120885" y="4323071"/>
            <a:ext cx="3092823" cy="592819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moss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 plant?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AB92442-8544-E225-B7D9-207BFD5F760E}"/>
              </a:ext>
            </a:extLst>
          </p:cNvPr>
          <p:cNvSpPr/>
          <p:nvPr/>
        </p:nvSpPr>
        <p:spPr>
          <a:xfrm>
            <a:off x="4120885" y="5189954"/>
            <a:ext cx="3092823" cy="867946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mushrooms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US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toadstools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plants?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C1ABCFE-347C-7199-6D1A-8C32795964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2492" y="1528552"/>
            <a:ext cx="425923" cy="44620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38ED2A4-BC1D-C0DD-2D6E-0039993E9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5419" y="5405328"/>
            <a:ext cx="460071" cy="48197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640A4EF-F896-E5B3-A850-48A724E355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034" y="3012644"/>
            <a:ext cx="2371427" cy="1473216"/>
          </a:xfrm>
          <a:prstGeom prst="rect">
            <a:avLst/>
          </a:prstGeom>
          <a:ln w="19050">
            <a:noFill/>
          </a:ln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0EAB905-7F76-5A6F-B105-550B2A1A25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034" y="4596279"/>
            <a:ext cx="2371427" cy="1473216"/>
          </a:xfrm>
          <a:prstGeom prst="rect">
            <a:avLst/>
          </a:prstGeom>
          <a:ln w="19050">
            <a:noFill/>
          </a:ln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44B36B1-B96E-AB96-0D50-BE88BB6F14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7425" y="1429010"/>
            <a:ext cx="2371427" cy="1473216"/>
          </a:xfrm>
          <a:prstGeom prst="rect">
            <a:avLst/>
          </a:prstGeom>
          <a:ln w="19050">
            <a:noFill/>
          </a:ln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3247D3A-92D6-AD93-5880-D8D29ED072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7425" y="3012644"/>
            <a:ext cx="2368800" cy="1471584"/>
          </a:xfrm>
          <a:prstGeom prst="rect">
            <a:avLst/>
          </a:prstGeom>
          <a:ln w="19050"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7C04D3-0477-04E5-9BFD-38EE55730722}"/>
              </a:ext>
            </a:extLst>
          </p:cNvPr>
          <p:cNvSpPr txBox="1"/>
          <p:nvPr/>
        </p:nvSpPr>
        <p:spPr>
          <a:xfrm>
            <a:off x="7365651" y="2533175"/>
            <a:ext cx="8996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Same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68CBB95-804B-4558-CFD6-21019C3501C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96" y="3507436"/>
            <a:ext cx="468515" cy="49082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1B3F542-D3A9-9268-1B11-99BC192002D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196" y="4387406"/>
            <a:ext cx="468515" cy="490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D0BFBA-6B8F-14F1-1EBD-43DFD8408B3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7760"/>
          <a:stretch/>
        </p:blipFill>
        <p:spPr>
          <a:xfrm>
            <a:off x="8773538" y="5653172"/>
            <a:ext cx="448434" cy="4299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0A0DF41-140C-8290-6DDA-7EBEB7EB0AC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6481" y="5812754"/>
            <a:ext cx="285099" cy="27033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2AFFFF-F9D7-2052-1839-DA06DB5E269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634"/>
          <a:stretch/>
        </p:blipFill>
        <p:spPr>
          <a:xfrm>
            <a:off x="10567623" y="5671580"/>
            <a:ext cx="390999" cy="41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5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 animBg="1"/>
      <p:bldP spid="30" grpId="0" animBg="1"/>
      <p:bldP spid="31" grpId="0" animBg="1"/>
      <p:bldP spid="32" grpId="0" animBg="1"/>
      <p:bldP spid="34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42775A6C-5CA8-47A6-A22A-B88AA3E12E5A}"/>
              </a:ext>
            </a:extLst>
          </p:cNvPr>
          <p:cNvSpPr txBox="1">
            <a:spLocks/>
          </p:cNvSpPr>
          <p:nvPr/>
        </p:nvSpPr>
        <p:spPr>
          <a:xfrm>
            <a:off x="384603" y="608601"/>
            <a:ext cx="11422793" cy="5238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do we know if a plant is a living thing?</a:t>
            </a:r>
            <a:endParaRPr lang="en-US" sz="3000" b="1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A1391C5-56EA-B039-F694-78C6F8A52219}"/>
              </a:ext>
            </a:extLst>
          </p:cNvPr>
          <p:cNvSpPr/>
          <p:nvPr/>
        </p:nvSpPr>
        <p:spPr>
          <a:xfrm>
            <a:off x="4902855" y="3311671"/>
            <a:ext cx="2556052" cy="652101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39AB47"/>
                </a:solidFill>
                <a:latin typeface="Comic Sans MS" panose="030F0902030302020204" pitchFamily="66" charset="0"/>
              </a:rPr>
              <a:t>Plants...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37EA4C8-ACF7-ADA0-F178-DB5B6911DB09}"/>
              </a:ext>
            </a:extLst>
          </p:cNvPr>
          <p:cNvSpPr/>
          <p:nvPr/>
        </p:nvSpPr>
        <p:spPr>
          <a:xfrm>
            <a:off x="1028695" y="1371436"/>
            <a:ext cx="4114800" cy="142200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Plants make their own food in their leaves by combining sunlight, water and carbon dioxide to produce glucose and oxygen. This is called </a:t>
            </a:r>
            <a:r>
              <a:rPr lang="en-US" sz="1550" b="1" dirty="0">
                <a:solidFill>
                  <a:srgbClr val="272626"/>
                </a:solidFill>
                <a:latin typeface="Comic Sans MS" panose="030F0902030302020204" pitchFamily="66" charset="0"/>
              </a:rPr>
              <a:t>Photosynthesis</a:t>
            </a: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  <a:endParaRPr lang="en-GB" sz="155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55E05C7-249A-D4DF-1C72-3614543A9E05}"/>
              </a:ext>
            </a:extLst>
          </p:cNvPr>
          <p:cNvSpPr/>
          <p:nvPr/>
        </p:nvSpPr>
        <p:spPr>
          <a:xfrm>
            <a:off x="5354533" y="1371436"/>
            <a:ext cx="2811600" cy="142200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Plants usually have green leaves or partly green leaves. This is because of a pigment called </a:t>
            </a:r>
            <a:r>
              <a:rPr lang="en-US" sz="1550" b="1" dirty="0">
                <a:solidFill>
                  <a:srgbClr val="272626"/>
                </a:solidFill>
                <a:latin typeface="Comic Sans MS" panose="030F0902030302020204" pitchFamily="66" charset="0"/>
              </a:rPr>
              <a:t>chlorophyll</a:t>
            </a: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. </a:t>
            </a:r>
            <a:endParaRPr lang="en-GB" sz="155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920A92F-E00C-7E17-A2B8-C25A50ECA882}"/>
              </a:ext>
            </a:extLst>
          </p:cNvPr>
          <p:cNvSpPr/>
          <p:nvPr/>
        </p:nvSpPr>
        <p:spPr>
          <a:xfrm>
            <a:off x="4270812" y="4533021"/>
            <a:ext cx="1192417" cy="142200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Plants can grow in the soil or in water.</a:t>
            </a:r>
            <a:endParaRPr lang="en-GB" sz="155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8D50A69-058C-243C-E515-8300DF1772F5}"/>
              </a:ext>
            </a:extLst>
          </p:cNvPr>
          <p:cNvSpPr/>
          <p:nvPr/>
        </p:nvSpPr>
        <p:spPr>
          <a:xfrm>
            <a:off x="8360382" y="2929776"/>
            <a:ext cx="2811657" cy="142200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Plants absorb water</a:t>
            </a:r>
          </a:p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And nutrients through</a:t>
            </a:r>
          </a:p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their roots.</a:t>
            </a:r>
            <a:endParaRPr lang="en-GB" sz="155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11BDC57-59EE-AFBA-2172-20CB51D70C3C}"/>
              </a:ext>
            </a:extLst>
          </p:cNvPr>
          <p:cNvSpPr/>
          <p:nvPr/>
        </p:nvSpPr>
        <p:spPr>
          <a:xfrm>
            <a:off x="8356711" y="4515933"/>
            <a:ext cx="2811657" cy="1422000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Examples include trees, shrubs, bushes, flowers, herbs, grasses, ferns</a:t>
            </a:r>
          </a:p>
          <a:p>
            <a:pPr algn="ctr">
              <a:lnSpc>
                <a:spcPts val="1960"/>
              </a:lnSpc>
            </a:pPr>
            <a:r>
              <a:rPr lang="en-US" sz="1550" dirty="0">
                <a:solidFill>
                  <a:srgbClr val="272626"/>
                </a:solidFill>
                <a:latin typeface="Comic Sans MS" panose="030F0902030302020204" pitchFamily="66" charset="0"/>
              </a:rPr>
              <a:t>and mosses.</a:t>
            </a:r>
            <a:endParaRPr lang="en-GB" sz="155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C6A0C7-F820-13B7-E3F3-6756935677D3}"/>
              </a:ext>
            </a:extLst>
          </p:cNvPr>
          <p:cNvGrpSpPr/>
          <p:nvPr/>
        </p:nvGrpSpPr>
        <p:grpSpPr>
          <a:xfrm>
            <a:off x="8378411" y="1366316"/>
            <a:ext cx="2783058" cy="1431310"/>
            <a:chOff x="7672909" y="1414376"/>
            <a:chExt cx="2783058" cy="1431310"/>
          </a:xfrm>
        </p:grpSpPr>
        <p:pic>
          <p:nvPicPr>
            <p:cNvPr id="54" name="Picture 6">
              <a:extLst>
                <a:ext uri="{FF2B5EF4-FFF2-40B4-BE49-F238E27FC236}">
                  <a16:creationId xmlns:a16="http://schemas.microsoft.com/office/drawing/2014/main" id="{62329CC1-03AB-32DC-5342-07B9BF51C0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392022" y="1414376"/>
              <a:ext cx="1055428" cy="1431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F883B25-3F33-1631-FA9A-AC3DF675E91D}"/>
                </a:ext>
              </a:extLst>
            </p:cNvPr>
            <p:cNvSpPr/>
            <p:nvPr/>
          </p:nvSpPr>
          <p:spPr>
            <a:xfrm>
              <a:off x="7680178" y="1423740"/>
              <a:ext cx="1723869" cy="1415391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5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are rigid, they usually have a stem, roots and leaves.</a:t>
              </a:r>
              <a:endParaRPr lang="en-GB" sz="1550" dirty="0">
                <a:solidFill>
                  <a:srgbClr val="272626"/>
                </a:solidFill>
                <a:latin typeface="Comic Sans MS" panose="030F0902030302020204" pitchFamily="66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FD0EF6B-EEFD-3F0B-96BB-651F824082B4}"/>
                </a:ext>
              </a:extLst>
            </p:cNvPr>
            <p:cNvSpPr/>
            <p:nvPr/>
          </p:nvSpPr>
          <p:spPr>
            <a:xfrm>
              <a:off x="7672909" y="1423686"/>
              <a:ext cx="2783058" cy="14220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50" dirty="0">
                <a:solidFill>
                  <a:srgbClr val="272626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E27C8CF-84C9-0681-EA79-2CB9048B4B4E}"/>
              </a:ext>
            </a:extLst>
          </p:cNvPr>
          <p:cNvGrpSpPr/>
          <p:nvPr/>
        </p:nvGrpSpPr>
        <p:grpSpPr>
          <a:xfrm>
            <a:off x="1034479" y="4517557"/>
            <a:ext cx="2968737" cy="1426319"/>
            <a:chOff x="874058" y="7419785"/>
            <a:chExt cx="2968737" cy="1426319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1693F3E-68A1-4424-EEA8-EB789EE99F99}"/>
                </a:ext>
              </a:extLst>
            </p:cNvPr>
            <p:cNvSpPr/>
            <p:nvPr/>
          </p:nvSpPr>
          <p:spPr>
            <a:xfrm>
              <a:off x="884401" y="7421499"/>
              <a:ext cx="1901358" cy="1414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60"/>
                </a:lnSpc>
              </a:pPr>
              <a:r>
                <a:rPr lang="en-US" sz="155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are rooted to one place. They can’t move about like animals.</a:t>
              </a:r>
              <a:endParaRPr lang="en-GB" sz="1550" dirty="0">
                <a:solidFill>
                  <a:srgbClr val="272626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57" name="Picture 6">
              <a:extLst>
                <a:ext uri="{FF2B5EF4-FFF2-40B4-BE49-F238E27FC236}">
                  <a16:creationId xmlns:a16="http://schemas.microsoft.com/office/drawing/2014/main" id="{DBDA2432-46F8-21EC-B8CB-54ED26C27E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77924" y="7419785"/>
              <a:ext cx="1064871" cy="1426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9A557BC-C3B3-170D-0038-003FD973F564}"/>
                </a:ext>
              </a:extLst>
            </p:cNvPr>
            <p:cNvSpPr/>
            <p:nvPr/>
          </p:nvSpPr>
          <p:spPr>
            <a:xfrm>
              <a:off x="874058" y="7420295"/>
              <a:ext cx="2966400" cy="14220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50" dirty="0">
                <a:solidFill>
                  <a:srgbClr val="272626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52DE9A4-E327-2641-0709-DAE218EBAB3D}"/>
              </a:ext>
            </a:extLst>
          </p:cNvPr>
          <p:cNvGrpSpPr/>
          <p:nvPr/>
        </p:nvGrpSpPr>
        <p:grpSpPr>
          <a:xfrm>
            <a:off x="5706574" y="4527484"/>
            <a:ext cx="2384672" cy="1422000"/>
            <a:chOff x="1459253" y="7420295"/>
            <a:chExt cx="2384672" cy="142200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AAC5420-4293-5068-B76B-284A1DD2A67D}"/>
                </a:ext>
              </a:extLst>
            </p:cNvPr>
            <p:cNvSpPr/>
            <p:nvPr/>
          </p:nvSpPr>
          <p:spPr>
            <a:xfrm>
              <a:off x="2514898" y="7424795"/>
              <a:ext cx="1325979" cy="1410945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60"/>
                </a:lnSpc>
              </a:pPr>
              <a:r>
                <a:rPr lang="en-US" sz="155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can reproduce.</a:t>
              </a:r>
              <a:endParaRPr lang="en-GB" sz="1550" dirty="0">
                <a:solidFill>
                  <a:srgbClr val="272626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61" name="Picture 6">
              <a:extLst>
                <a:ext uri="{FF2B5EF4-FFF2-40B4-BE49-F238E27FC236}">
                  <a16:creationId xmlns:a16="http://schemas.microsoft.com/office/drawing/2014/main" id="{9E5D9825-80CD-E097-7720-55626CD654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71183" y="7433232"/>
              <a:ext cx="1064871" cy="1408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95E3372-5B44-087C-37CE-0534C12DB86B}"/>
                </a:ext>
              </a:extLst>
            </p:cNvPr>
            <p:cNvSpPr/>
            <p:nvPr/>
          </p:nvSpPr>
          <p:spPr>
            <a:xfrm>
              <a:off x="1459253" y="7420295"/>
              <a:ext cx="2384672" cy="14220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60"/>
                </a:lnSpc>
              </a:pPr>
              <a:endParaRPr lang="en-US" sz="1550">
                <a:solidFill>
                  <a:srgbClr val="272626"/>
                </a:solidFill>
              </a:endParaRPr>
            </a:p>
          </p:txBody>
        </p:sp>
      </p:grpSp>
      <p:sp>
        <p:nvSpPr>
          <p:cNvPr id="26" name="Arrow: Right 40">
            <a:extLst>
              <a:ext uri="{FF2B5EF4-FFF2-40B4-BE49-F238E27FC236}">
                <a16:creationId xmlns:a16="http://schemas.microsoft.com/office/drawing/2014/main" id="{FDE6D0A0-9CC0-967C-4FAE-06F82CF3802E}"/>
              </a:ext>
            </a:extLst>
          </p:cNvPr>
          <p:cNvSpPr/>
          <p:nvPr/>
        </p:nvSpPr>
        <p:spPr>
          <a:xfrm rot="19516966">
            <a:off x="7495447" y="2793294"/>
            <a:ext cx="1234131" cy="266026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Arrow: Right 40">
            <a:extLst>
              <a:ext uri="{FF2B5EF4-FFF2-40B4-BE49-F238E27FC236}">
                <a16:creationId xmlns:a16="http://schemas.microsoft.com/office/drawing/2014/main" id="{235DB60D-03C1-3AF4-44AC-34B46521D09D}"/>
              </a:ext>
            </a:extLst>
          </p:cNvPr>
          <p:cNvSpPr/>
          <p:nvPr/>
        </p:nvSpPr>
        <p:spPr>
          <a:xfrm>
            <a:off x="7621098" y="3511556"/>
            <a:ext cx="934350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Arrow: Right 40">
            <a:extLst>
              <a:ext uri="{FF2B5EF4-FFF2-40B4-BE49-F238E27FC236}">
                <a16:creationId xmlns:a16="http://schemas.microsoft.com/office/drawing/2014/main" id="{F5668327-6672-5C74-333C-CD11DC0C38AD}"/>
              </a:ext>
            </a:extLst>
          </p:cNvPr>
          <p:cNvSpPr/>
          <p:nvPr/>
        </p:nvSpPr>
        <p:spPr>
          <a:xfrm rot="2304562">
            <a:off x="7564195" y="4237798"/>
            <a:ext cx="1130564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Arrow: Right 40">
            <a:extLst>
              <a:ext uri="{FF2B5EF4-FFF2-40B4-BE49-F238E27FC236}">
                <a16:creationId xmlns:a16="http://schemas.microsoft.com/office/drawing/2014/main" id="{F0362071-6AD0-3E4B-580F-0FC95E0273AB}"/>
              </a:ext>
            </a:extLst>
          </p:cNvPr>
          <p:cNvSpPr/>
          <p:nvPr/>
        </p:nvSpPr>
        <p:spPr>
          <a:xfrm rot="5400000">
            <a:off x="6830370" y="4301552"/>
            <a:ext cx="580158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Arrow: Right 40">
            <a:extLst>
              <a:ext uri="{FF2B5EF4-FFF2-40B4-BE49-F238E27FC236}">
                <a16:creationId xmlns:a16="http://schemas.microsoft.com/office/drawing/2014/main" id="{E40904AC-D9E1-4AA8-B20A-2B6A5DF18D6C}"/>
              </a:ext>
            </a:extLst>
          </p:cNvPr>
          <p:cNvSpPr/>
          <p:nvPr/>
        </p:nvSpPr>
        <p:spPr>
          <a:xfrm rot="5400000">
            <a:off x="4923974" y="4303892"/>
            <a:ext cx="580158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Arrow: Right 40">
            <a:extLst>
              <a:ext uri="{FF2B5EF4-FFF2-40B4-BE49-F238E27FC236}">
                <a16:creationId xmlns:a16="http://schemas.microsoft.com/office/drawing/2014/main" id="{18AE6E4B-8A0B-9B09-07D2-A5B7E64836D7}"/>
              </a:ext>
            </a:extLst>
          </p:cNvPr>
          <p:cNvSpPr/>
          <p:nvPr/>
        </p:nvSpPr>
        <p:spPr>
          <a:xfrm rot="8699174">
            <a:off x="3684673" y="4239133"/>
            <a:ext cx="1243620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Arrow: Right 40">
            <a:extLst>
              <a:ext uri="{FF2B5EF4-FFF2-40B4-BE49-F238E27FC236}">
                <a16:creationId xmlns:a16="http://schemas.microsoft.com/office/drawing/2014/main" id="{6717EA5E-9169-563D-4A59-3E63CFB6977D}"/>
              </a:ext>
            </a:extLst>
          </p:cNvPr>
          <p:cNvSpPr/>
          <p:nvPr/>
        </p:nvSpPr>
        <p:spPr>
          <a:xfrm rot="13254732">
            <a:off x="3977022" y="2798708"/>
            <a:ext cx="950482" cy="261549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40">
            <a:extLst>
              <a:ext uri="{FF2B5EF4-FFF2-40B4-BE49-F238E27FC236}">
                <a16:creationId xmlns:a16="http://schemas.microsoft.com/office/drawing/2014/main" id="{4A3F1E9F-222F-D9AE-75BC-604E842FDA5F}"/>
              </a:ext>
            </a:extLst>
          </p:cNvPr>
          <p:cNvSpPr/>
          <p:nvPr/>
        </p:nvSpPr>
        <p:spPr>
          <a:xfrm rot="16200000">
            <a:off x="5892330" y="2761070"/>
            <a:ext cx="580158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4D6774B-98CA-620C-F6DA-F1195C56AF5C}"/>
              </a:ext>
            </a:extLst>
          </p:cNvPr>
          <p:cNvGrpSpPr/>
          <p:nvPr/>
        </p:nvGrpSpPr>
        <p:grpSpPr>
          <a:xfrm>
            <a:off x="1034423" y="2960648"/>
            <a:ext cx="2984597" cy="1426319"/>
            <a:chOff x="874058" y="7419785"/>
            <a:chExt cx="2984597" cy="1426319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C3D28E2-6D4F-0B82-565C-17979CA0BCFB}"/>
                </a:ext>
              </a:extLst>
            </p:cNvPr>
            <p:cNvSpPr/>
            <p:nvPr/>
          </p:nvSpPr>
          <p:spPr>
            <a:xfrm>
              <a:off x="2046387" y="7421499"/>
              <a:ext cx="1812268" cy="1414242"/>
            </a:xfrm>
            <a:prstGeom prst="rect">
              <a:avLst/>
            </a:prstGeom>
            <a:no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60"/>
                </a:lnSpc>
              </a:pPr>
              <a:r>
                <a:rPr lang="en-US" sz="155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need air, water, sunlight and nutrients</a:t>
              </a:r>
            </a:p>
            <a:p>
              <a:pPr algn="ctr">
                <a:lnSpc>
                  <a:spcPts val="1960"/>
                </a:lnSpc>
              </a:pPr>
              <a:r>
                <a:rPr lang="en-US" sz="155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to survive.</a:t>
              </a:r>
              <a:endParaRPr lang="en-GB" sz="1550" dirty="0">
                <a:solidFill>
                  <a:srgbClr val="272626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37" name="Picture 6">
              <a:extLst>
                <a:ext uri="{FF2B5EF4-FFF2-40B4-BE49-F238E27FC236}">
                  <a16:creationId xmlns:a16="http://schemas.microsoft.com/office/drawing/2014/main" id="{5C534C4F-4959-E1BB-692F-57AF28FC43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83131" y="7419785"/>
              <a:ext cx="1225571" cy="1426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A396D8C-0E86-F5A7-1C8F-1731BA7D81EF}"/>
                </a:ext>
              </a:extLst>
            </p:cNvPr>
            <p:cNvSpPr/>
            <p:nvPr/>
          </p:nvSpPr>
          <p:spPr>
            <a:xfrm>
              <a:off x="874058" y="7420295"/>
              <a:ext cx="2966400" cy="14220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50" dirty="0">
                <a:solidFill>
                  <a:srgbClr val="272626"/>
                </a:solidFill>
              </a:endParaRPr>
            </a:p>
          </p:txBody>
        </p:sp>
      </p:grpSp>
      <p:sp>
        <p:nvSpPr>
          <p:cNvPr id="32" name="Arrow: Right 40">
            <a:extLst>
              <a:ext uri="{FF2B5EF4-FFF2-40B4-BE49-F238E27FC236}">
                <a16:creationId xmlns:a16="http://schemas.microsoft.com/office/drawing/2014/main" id="{13310CE5-C735-81F4-D54F-8467DF4FB19E}"/>
              </a:ext>
            </a:extLst>
          </p:cNvPr>
          <p:cNvSpPr/>
          <p:nvPr/>
        </p:nvSpPr>
        <p:spPr>
          <a:xfrm rot="10800000">
            <a:off x="3798364" y="3511556"/>
            <a:ext cx="934350" cy="252330"/>
          </a:xfrm>
          <a:prstGeom prst="rightArrow">
            <a:avLst/>
          </a:prstGeom>
          <a:solidFill>
            <a:srgbClr val="39AB47"/>
          </a:solidFill>
          <a:ln>
            <a:noFill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99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8" grpId="0" animBg="1"/>
      <p:bldP spid="49" grpId="0" animBg="1"/>
      <p:bldP spid="50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6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>
            <a:extLst>
              <a:ext uri="{FF2B5EF4-FFF2-40B4-BE49-F238E27FC236}">
                <a16:creationId xmlns:a16="http://schemas.microsoft.com/office/drawing/2014/main" id="{DECA9D69-F3F0-1446-BB56-92CD33BDD2C6}"/>
              </a:ext>
            </a:extLst>
          </p:cNvPr>
          <p:cNvSpPr txBox="1">
            <a:spLocks/>
          </p:cNvSpPr>
          <p:nvPr/>
        </p:nvSpPr>
        <p:spPr>
          <a:xfrm>
            <a:off x="0" y="367598"/>
            <a:ext cx="12192000" cy="10569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5F3F5AD-25D2-89A4-D088-A7D832E35488}"/>
              </a:ext>
            </a:extLst>
          </p:cNvPr>
          <p:cNvSpPr txBox="1">
            <a:spLocks/>
          </p:cNvSpPr>
          <p:nvPr/>
        </p:nvSpPr>
        <p:spPr>
          <a:xfrm>
            <a:off x="1403433" y="720642"/>
            <a:ext cx="9416693" cy="7430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Think of the outside habitat you used for the </a:t>
            </a:r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Classification Challenge. </a:t>
            </a:r>
            <a:r>
              <a:rPr lang="en-US" sz="22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Why are plants important in this habitat?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A0B76AB-3989-6D93-C3CA-F7D67C0B227F}"/>
              </a:ext>
            </a:extLst>
          </p:cNvPr>
          <p:cNvGrpSpPr/>
          <p:nvPr/>
        </p:nvGrpSpPr>
        <p:grpSpPr>
          <a:xfrm>
            <a:off x="1055688" y="1782899"/>
            <a:ext cx="5040312" cy="2658276"/>
            <a:chOff x="1055688" y="1782899"/>
            <a:chExt cx="5040312" cy="265827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6704050-AA02-A1D6-4361-6787374B7DDB}"/>
                </a:ext>
              </a:extLst>
            </p:cNvPr>
            <p:cNvGrpSpPr/>
            <p:nvPr/>
          </p:nvGrpSpPr>
          <p:grpSpPr>
            <a:xfrm>
              <a:off x="1055688" y="1782899"/>
              <a:ext cx="5040312" cy="2658276"/>
              <a:chOff x="1055688" y="2019961"/>
              <a:chExt cx="5040312" cy="265827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08BE550-96A6-CE28-69EC-9C7ED93C72CC}"/>
                  </a:ext>
                </a:extLst>
              </p:cNvPr>
              <p:cNvSpPr/>
              <p:nvPr/>
            </p:nvSpPr>
            <p:spPr>
              <a:xfrm>
                <a:off x="2844800" y="2183872"/>
                <a:ext cx="3251200" cy="1422000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rgbClr val="272626"/>
                    </a:solidFill>
                    <a:latin typeface="Comic Sans MS" panose="030F0902030302020204" pitchFamily="66" charset="0"/>
                  </a:rPr>
                  <a:t>Plants provide food for animals in that habitat.</a:t>
                </a:r>
              </a:p>
              <a:p>
                <a:pPr>
                  <a:spcBef>
                    <a:spcPts val="400"/>
                  </a:spcBef>
                </a:pPr>
                <a:r>
                  <a:rPr lang="en-US" b="1" dirty="0">
                    <a:solidFill>
                      <a:srgbClr val="272626"/>
                    </a:solidFill>
                    <a:latin typeface="Comic Sans MS" panose="030F0902030302020204" pitchFamily="66" charset="0"/>
                  </a:rPr>
                  <a:t>Can you think of any examples?</a:t>
                </a:r>
                <a:endParaRPr lang="en-GB" b="1" dirty="0">
                  <a:solidFill>
                    <a:srgbClr val="272626"/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9552DB6-25A3-9624-E166-8AF2D46B9104}"/>
                  </a:ext>
                </a:extLst>
              </p:cNvPr>
              <p:cNvSpPr/>
              <p:nvPr/>
            </p:nvSpPr>
            <p:spPr>
              <a:xfrm>
                <a:off x="1055688" y="2019961"/>
                <a:ext cx="4837112" cy="2658276"/>
              </a:xfrm>
              <a:prstGeom prst="rect">
                <a:avLst/>
              </a:prstGeom>
              <a:noFill/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pic>
            <p:nvPicPr>
              <p:cNvPr id="4" name="Picture 3" descr="A picture containing text, vector graphics&#10;&#10;Description automatically generated">
                <a:extLst>
                  <a:ext uri="{FF2B5EF4-FFF2-40B4-BE49-F238E27FC236}">
                    <a16:creationId xmlns:a16="http://schemas.microsoft.com/office/drawing/2014/main" id="{3025DDF5-5ED5-D757-0E87-3EF6AF56F2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5556" y="2180817"/>
                <a:ext cx="1233893" cy="1233893"/>
              </a:xfrm>
              <a:prstGeom prst="rect">
                <a:avLst/>
              </a:prstGeom>
            </p:spPr>
          </p:pic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6ECA45E-DC75-D9D5-CF7D-BC1FED38AA15}"/>
                </a:ext>
              </a:extLst>
            </p:cNvPr>
            <p:cNvGrpSpPr/>
            <p:nvPr/>
          </p:nvGrpSpPr>
          <p:grpSpPr>
            <a:xfrm>
              <a:off x="1221658" y="3183615"/>
              <a:ext cx="4577625" cy="1234778"/>
              <a:chOff x="1272457" y="3432004"/>
              <a:chExt cx="4577625" cy="1234778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E9241882-7ACE-E4D4-0835-A78F6517EA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969" b="-2996"/>
              <a:stretch/>
            </p:blipFill>
            <p:spPr>
              <a:xfrm>
                <a:off x="1272457" y="3432004"/>
                <a:ext cx="801105" cy="1234778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3F2DBDDA-BB6D-B616-C678-2E540A0B99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29115" y="3498754"/>
                <a:ext cx="1020967" cy="1016365"/>
              </a:xfrm>
              <a:prstGeom prst="rect">
                <a:avLst/>
              </a:prstGeom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350311D9-EFD5-3FE0-4780-62ED9CD7D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74471" y="3718729"/>
                <a:ext cx="782205" cy="807169"/>
              </a:xfrm>
              <a:prstGeom prst="rect">
                <a:avLst/>
              </a:prstGeom>
            </p:spPr>
          </p:pic>
          <p:sp>
            <p:nvSpPr>
              <p:cNvPr id="47" name="Arrow: Right 40">
                <a:extLst>
                  <a:ext uri="{FF2B5EF4-FFF2-40B4-BE49-F238E27FC236}">
                    <a16:creationId xmlns:a16="http://schemas.microsoft.com/office/drawing/2014/main" id="{C32832C8-20DE-28BC-6F1C-23CDEA79FF2E}"/>
                  </a:ext>
                </a:extLst>
              </p:cNvPr>
              <p:cNvSpPr/>
              <p:nvPr/>
            </p:nvSpPr>
            <p:spPr>
              <a:xfrm>
                <a:off x="2310920" y="3958598"/>
                <a:ext cx="638174" cy="252330"/>
              </a:xfrm>
              <a:prstGeom prst="rightArrow">
                <a:avLst/>
              </a:prstGeom>
              <a:solidFill>
                <a:srgbClr val="39AB47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8" name="Arrow: Right 40">
                <a:extLst>
                  <a:ext uri="{FF2B5EF4-FFF2-40B4-BE49-F238E27FC236}">
                    <a16:creationId xmlns:a16="http://schemas.microsoft.com/office/drawing/2014/main" id="{B7238D0C-C556-D0AF-E11C-D0B605A249AF}"/>
                  </a:ext>
                </a:extLst>
              </p:cNvPr>
              <p:cNvSpPr/>
              <p:nvPr/>
            </p:nvSpPr>
            <p:spPr>
              <a:xfrm>
                <a:off x="4076908" y="3958598"/>
                <a:ext cx="638174" cy="252330"/>
              </a:xfrm>
              <a:prstGeom prst="rightArrow">
                <a:avLst/>
              </a:prstGeom>
              <a:solidFill>
                <a:srgbClr val="39AB47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B474C80-41E9-FA17-3100-453BCF3F1830}"/>
              </a:ext>
            </a:extLst>
          </p:cNvPr>
          <p:cNvGrpSpPr/>
          <p:nvPr/>
        </p:nvGrpSpPr>
        <p:grpSpPr>
          <a:xfrm>
            <a:off x="1055687" y="4776168"/>
            <a:ext cx="10473995" cy="1175206"/>
            <a:chOff x="1055687" y="4945498"/>
            <a:chExt cx="10473995" cy="117520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A80C6E2-F0F3-EADB-3B2F-D4DEFC3E3770}"/>
                </a:ext>
              </a:extLst>
            </p:cNvPr>
            <p:cNvSpPr/>
            <p:nvPr/>
          </p:nvSpPr>
          <p:spPr>
            <a:xfrm>
              <a:off x="3061545" y="4945498"/>
              <a:ext cx="8468137" cy="1175206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provide places for animals to shelter and to bring up their young.</a:t>
              </a:r>
            </a:p>
            <a:p>
              <a:r>
                <a:rPr lang="en-US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Plants provide cover for hunting and somewhere to hide from predators.</a:t>
              </a:r>
            </a:p>
            <a:p>
              <a:pPr>
                <a:spcBef>
                  <a:spcPts val="400"/>
                </a:spcBef>
              </a:pPr>
              <a:r>
                <a:rPr lang="en-US" b="1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Can you think of any examples? </a:t>
              </a:r>
              <a:endParaRPr lang="en-GB" b="1" dirty="0">
                <a:solidFill>
                  <a:srgbClr val="272626"/>
                </a:solidFill>
                <a:latin typeface="Comic Sans MS" panose="030F0902030302020204" pitchFamily="66" charset="0"/>
              </a:endParaRPr>
            </a:p>
          </p:txBody>
        </p:sp>
        <p:pic>
          <p:nvPicPr>
            <p:cNvPr id="5" name="Picture 4" descr="A cartoon of a cat&#10;&#10;Description automatically generated with low confidence">
              <a:extLst>
                <a:ext uri="{FF2B5EF4-FFF2-40B4-BE49-F238E27FC236}">
                  <a16:creationId xmlns:a16="http://schemas.microsoft.com/office/drawing/2014/main" id="{F4BD8131-AA28-9434-22B7-A707BDFB39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6859" y="5085163"/>
              <a:ext cx="1627018" cy="99139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98C9EFA-F84B-723F-2230-CCB542245184}"/>
                </a:ext>
              </a:extLst>
            </p:cNvPr>
            <p:cNvSpPr/>
            <p:nvPr/>
          </p:nvSpPr>
          <p:spPr>
            <a:xfrm>
              <a:off x="1055687" y="4954144"/>
              <a:ext cx="10080626" cy="1135846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59ACFEC-F4E2-A2D4-8E44-4044350E2E95}"/>
              </a:ext>
            </a:extLst>
          </p:cNvPr>
          <p:cNvGrpSpPr/>
          <p:nvPr/>
        </p:nvGrpSpPr>
        <p:grpSpPr>
          <a:xfrm>
            <a:off x="6311900" y="3278202"/>
            <a:ext cx="4799013" cy="1197797"/>
            <a:chOff x="6311900" y="3278202"/>
            <a:chExt cx="4799013" cy="1197797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C668E84-C6C9-4FA7-BA4F-93BB599241B2}"/>
                </a:ext>
              </a:extLst>
            </p:cNvPr>
            <p:cNvGrpSpPr/>
            <p:nvPr/>
          </p:nvGrpSpPr>
          <p:grpSpPr>
            <a:xfrm>
              <a:off x="9850157" y="3321943"/>
              <a:ext cx="943969" cy="298899"/>
              <a:chOff x="9301498" y="1838661"/>
              <a:chExt cx="1174862" cy="409210"/>
            </a:xfrm>
            <a:solidFill>
              <a:srgbClr val="FF0000"/>
            </a:solidFill>
          </p:grpSpPr>
          <p:sp>
            <p:nvSpPr>
              <p:cNvPr id="34" name="Arrow: Right 40">
                <a:extLst>
                  <a:ext uri="{FF2B5EF4-FFF2-40B4-BE49-F238E27FC236}">
                    <a16:creationId xmlns:a16="http://schemas.microsoft.com/office/drawing/2014/main" id="{6B458E04-2AAF-FB7B-5CA0-A9E8ED30E432}"/>
                  </a:ext>
                </a:extLst>
              </p:cNvPr>
              <p:cNvSpPr/>
              <p:nvPr/>
            </p:nvSpPr>
            <p:spPr>
              <a:xfrm rot="2700000">
                <a:off x="9258684" y="2087343"/>
                <a:ext cx="203342" cy="117714"/>
              </a:xfrm>
              <a:prstGeom prst="rightArrow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" name="Arrow: Right 40">
                <a:extLst>
                  <a:ext uri="{FF2B5EF4-FFF2-40B4-BE49-F238E27FC236}">
                    <a16:creationId xmlns:a16="http://schemas.microsoft.com/office/drawing/2014/main" id="{962AEAC9-17ED-8D72-98AD-81546ADAFD23}"/>
                  </a:ext>
                </a:extLst>
              </p:cNvPr>
              <p:cNvSpPr/>
              <p:nvPr/>
            </p:nvSpPr>
            <p:spPr>
              <a:xfrm rot="3600000">
                <a:off x="9511758" y="1934011"/>
                <a:ext cx="203342" cy="117714"/>
              </a:xfrm>
              <a:prstGeom prst="rightArrow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Arrow: Right 40">
                <a:extLst>
                  <a:ext uri="{FF2B5EF4-FFF2-40B4-BE49-F238E27FC236}">
                    <a16:creationId xmlns:a16="http://schemas.microsoft.com/office/drawing/2014/main" id="{BEE36743-EE6E-1F7F-BCF4-A48DFF3B2F0C}"/>
                  </a:ext>
                </a:extLst>
              </p:cNvPr>
              <p:cNvSpPr/>
              <p:nvPr/>
            </p:nvSpPr>
            <p:spPr>
              <a:xfrm rot="5400000">
                <a:off x="9794873" y="1881475"/>
                <a:ext cx="203342" cy="117714"/>
              </a:xfrm>
              <a:prstGeom prst="rightArrow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7" name="Arrow: Right 40">
                <a:extLst>
                  <a:ext uri="{FF2B5EF4-FFF2-40B4-BE49-F238E27FC236}">
                    <a16:creationId xmlns:a16="http://schemas.microsoft.com/office/drawing/2014/main" id="{56987FD0-54DA-74BE-53F9-1A7AFACA7022}"/>
                  </a:ext>
                </a:extLst>
              </p:cNvPr>
              <p:cNvSpPr/>
              <p:nvPr/>
            </p:nvSpPr>
            <p:spPr>
              <a:xfrm rot="19800000" flipH="1">
                <a:off x="10273018" y="2087343"/>
                <a:ext cx="203342" cy="117714"/>
              </a:xfrm>
              <a:prstGeom prst="rightArrow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8" name="Arrow: Right 40">
                <a:extLst>
                  <a:ext uri="{FF2B5EF4-FFF2-40B4-BE49-F238E27FC236}">
                    <a16:creationId xmlns:a16="http://schemas.microsoft.com/office/drawing/2014/main" id="{31A5A6AA-B16C-D8E7-F134-D1DFC0493C45}"/>
                  </a:ext>
                </a:extLst>
              </p:cNvPr>
              <p:cNvSpPr/>
              <p:nvPr/>
            </p:nvSpPr>
            <p:spPr>
              <a:xfrm rot="18000000" flipH="1">
                <a:off x="10061397" y="1934011"/>
                <a:ext cx="203342" cy="117714"/>
              </a:xfrm>
              <a:prstGeom prst="rightArrow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4442794-7164-9C56-71D9-26CD51DD815B}"/>
                </a:ext>
              </a:extLst>
            </p:cNvPr>
            <p:cNvGrpSpPr/>
            <p:nvPr/>
          </p:nvGrpSpPr>
          <p:grpSpPr>
            <a:xfrm>
              <a:off x="6311900" y="3278202"/>
              <a:ext cx="4799013" cy="1176753"/>
              <a:chOff x="6311900" y="3278202"/>
              <a:chExt cx="4799013" cy="1176753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9142CB3-332A-6622-6974-04CD7908B510}"/>
                  </a:ext>
                </a:extLst>
              </p:cNvPr>
              <p:cNvSpPr/>
              <p:nvPr/>
            </p:nvSpPr>
            <p:spPr>
              <a:xfrm>
                <a:off x="6311900" y="3278202"/>
                <a:ext cx="4799013" cy="1176753"/>
              </a:xfrm>
              <a:prstGeom prst="rect">
                <a:avLst/>
              </a:prstGeom>
              <a:noFill/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5C0564EF-A377-F549-8B80-FF3E713F1637}"/>
                  </a:ext>
                </a:extLst>
              </p:cNvPr>
              <p:cNvSpPr/>
              <p:nvPr/>
            </p:nvSpPr>
            <p:spPr>
              <a:xfrm>
                <a:off x="6551415" y="3312635"/>
                <a:ext cx="3049785" cy="106836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rgbClr val="272626"/>
                    </a:solidFill>
                    <a:latin typeface="Comic Sans MS" panose="030F0902030302020204" pitchFamily="66" charset="0"/>
                  </a:rPr>
                  <a:t>Plants absorb carbon dioxide which helps reduce air pollution.</a:t>
                </a:r>
                <a:endParaRPr lang="en-GB" dirty="0">
                  <a:solidFill>
                    <a:srgbClr val="272626"/>
                  </a:solidFill>
                  <a:latin typeface="Comic Sans MS" panose="030F0902030302020204" pitchFamily="66" charset="0"/>
                </a:endParaRPr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19E907F-91AC-4170-C137-38B49F7BC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9766" r="-16543" b="-3639"/>
            <a:stretch/>
          </p:blipFill>
          <p:spPr>
            <a:xfrm>
              <a:off x="9794240" y="3510313"/>
              <a:ext cx="1153551" cy="965686"/>
            </a:xfrm>
            <a:prstGeom prst="rect">
              <a:avLst/>
            </a:prstGeom>
          </p:spPr>
        </p:pic>
        <p:pic>
          <p:nvPicPr>
            <p:cNvPr id="19" name="Picture 1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6CEE549C-3A6E-19A3-5C28-B3507AC92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23011" y="4173852"/>
              <a:ext cx="659596" cy="26707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AD76879-CB10-4B60-3AF6-772137FED06B}"/>
              </a:ext>
            </a:extLst>
          </p:cNvPr>
          <p:cNvGrpSpPr/>
          <p:nvPr/>
        </p:nvGrpSpPr>
        <p:grpSpPr>
          <a:xfrm>
            <a:off x="6311900" y="1790600"/>
            <a:ext cx="4807001" cy="1205725"/>
            <a:chOff x="6311900" y="1790600"/>
            <a:chExt cx="4807001" cy="12057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521B2F7-F781-A751-8055-872591735E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9766" r="-16543" b="-3639"/>
            <a:stretch/>
          </p:blipFill>
          <p:spPr>
            <a:xfrm>
              <a:off x="9794240" y="2030639"/>
              <a:ext cx="1153551" cy="965686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B24FF99-4384-2479-5239-364C5CDDF611}"/>
                </a:ext>
              </a:extLst>
            </p:cNvPr>
            <p:cNvGrpSpPr/>
            <p:nvPr/>
          </p:nvGrpSpPr>
          <p:grpSpPr>
            <a:xfrm>
              <a:off x="9850157" y="1859822"/>
              <a:ext cx="943969" cy="298899"/>
              <a:chOff x="9301498" y="1838661"/>
              <a:chExt cx="1174862" cy="409210"/>
            </a:xfrm>
          </p:grpSpPr>
          <p:sp>
            <p:nvSpPr>
              <p:cNvPr id="27" name="Arrow: Right 40">
                <a:extLst>
                  <a:ext uri="{FF2B5EF4-FFF2-40B4-BE49-F238E27FC236}">
                    <a16:creationId xmlns:a16="http://schemas.microsoft.com/office/drawing/2014/main" id="{6B47CC0A-AB8C-F788-2F11-FBB8DE4C5887}"/>
                  </a:ext>
                </a:extLst>
              </p:cNvPr>
              <p:cNvSpPr/>
              <p:nvPr/>
            </p:nvSpPr>
            <p:spPr>
              <a:xfrm rot="13500000">
                <a:off x="9258684" y="2087343"/>
                <a:ext cx="203342" cy="117714"/>
              </a:xfrm>
              <a:prstGeom prst="rightArrow">
                <a:avLst/>
              </a:pr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8" name="Arrow: Right 40">
                <a:extLst>
                  <a:ext uri="{FF2B5EF4-FFF2-40B4-BE49-F238E27FC236}">
                    <a16:creationId xmlns:a16="http://schemas.microsoft.com/office/drawing/2014/main" id="{F5993E2B-FB72-8052-B6D0-7F7A6AB32CA8}"/>
                  </a:ext>
                </a:extLst>
              </p:cNvPr>
              <p:cNvSpPr/>
              <p:nvPr/>
            </p:nvSpPr>
            <p:spPr>
              <a:xfrm rot="15300000">
                <a:off x="9511758" y="1934011"/>
                <a:ext cx="203342" cy="117714"/>
              </a:xfrm>
              <a:prstGeom prst="rightArrow">
                <a:avLst/>
              </a:pr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9" name="Arrow: Right 40">
                <a:extLst>
                  <a:ext uri="{FF2B5EF4-FFF2-40B4-BE49-F238E27FC236}">
                    <a16:creationId xmlns:a16="http://schemas.microsoft.com/office/drawing/2014/main" id="{93D958AF-1123-84F1-B77F-DEF2EA79D22A}"/>
                  </a:ext>
                </a:extLst>
              </p:cNvPr>
              <p:cNvSpPr/>
              <p:nvPr/>
            </p:nvSpPr>
            <p:spPr>
              <a:xfrm rot="16200000">
                <a:off x="9794873" y="1881475"/>
                <a:ext cx="203342" cy="117714"/>
              </a:xfrm>
              <a:prstGeom prst="rightArrow">
                <a:avLst/>
              </a:pr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" name="Arrow: Right 40">
                <a:extLst>
                  <a:ext uri="{FF2B5EF4-FFF2-40B4-BE49-F238E27FC236}">
                    <a16:creationId xmlns:a16="http://schemas.microsoft.com/office/drawing/2014/main" id="{B685C507-3CBF-98B3-E46D-110B67C8EB23}"/>
                  </a:ext>
                </a:extLst>
              </p:cNvPr>
              <p:cNvSpPr/>
              <p:nvPr/>
            </p:nvSpPr>
            <p:spPr>
              <a:xfrm rot="8100000" flipH="1">
                <a:off x="10273018" y="2087343"/>
                <a:ext cx="203342" cy="117714"/>
              </a:xfrm>
              <a:prstGeom prst="rightArrow">
                <a:avLst/>
              </a:pr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" name="Arrow: Right 40">
                <a:extLst>
                  <a:ext uri="{FF2B5EF4-FFF2-40B4-BE49-F238E27FC236}">
                    <a16:creationId xmlns:a16="http://schemas.microsoft.com/office/drawing/2014/main" id="{352A0D28-88FB-6886-21EE-6A085F0711B2}"/>
                  </a:ext>
                </a:extLst>
              </p:cNvPr>
              <p:cNvSpPr/>
              <p:nvPr/>
            </p:nvSpPr>
            <p:spPr>
              <a:xfrm rot="6300000" flipH="1">
                <a:off x="10061397" y="1934011"/>
                <a:ext cx="203342" cy="117714"/>
              </a:xfrm>
              <a:prstGeom prst="rightArrow">
                <a:avLst/>
              </a:prstGeom>
              <a:solidFill>
                <a:srgbClr val="00B0F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D044F06-AFAA-8B14-3BF9-EDBCED65E23F}"/>
                </a:ext>
              </a:extLst>
            </p:cNvPr>
            <p:cNvGrpSpPr/>
            <p:nvPr/>
          </p:nvGrpSpPr>
          <p:grpSpPr>
            <a:xfrm>
              <a:off x="6311900" y="1790600"/>
              <a:ext cx="4807001" cy="1176753"/>
              <a:chOff x="6311900" y="1790600"/>
              <a:chExt cx="4807001" cy="1176753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170A2BF-F43E-B30F-260D-8C49427EE58D}"/>
                  </a:ext>
                </a:extLst>
              </p:cNvPr>
              <p:cNvSpPr/>
              <p:nvPr/>
            </p:nvSpPr>
            <p:spPr>
              <a:xfrm>
                <a:off x="6513162" y="1848759"/>
                <a:ext cx="2749371" cy="106836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solidFill>
                      <a:srgbClr val="272626"/>
                    </a:solidFill>
                    <a:latin typeface="Comic Sans MS" panose="030F0902030302020204" pitchFamily="66" charset="0"/>
                  </a:rPr>
                  <a:t>Plants provide oxygen so animals (and humans!) can breathe.</a:t>
                </a:r>
                <a:endParaRPr lang="en-GB" dirty="0">
                  <a:solidFill>
                    <a:srgbClr val="272626"/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98AB7DD-B213-08FF-C283-229CAB72D723}"/>
                  </a:ext>
                </a:extLst>
              </p:cNvPr>
              <p:cNvSpPr/>
              <p:nvPr/>
            </p:nvSpPr>
            <p:spPr>
              <a:xfrm>
                <a:off x="6311900" y="1790600"/>
                <a:ext cx="4807001" cy="1176753"/>
              </a:xfrm>
              <a:prstGeom prst="rect">
                <a:avLst/>
              </a:prstGeom>
              <a:noFill/>
              <a:ln w="38100">
                <a:solidFill>
                  <a:srgbClr val="39AB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0" name="Picture 49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C02A3D0B-0942-5B9D-4929-0030BDBB5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30441" y="2663859"/>
              <a:ext cx="324398" cy="297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488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508424C-3F4F-D772-D3A7-C7A77AC0D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945218" y="2779145"/>
            <a:ext cx="2009553" cy="1414130"/>
          </a:xfrm>
          <a:prstGeom prst="rect">
            <a:avLst/>
          </a:prstGeom>
        </p:spPr>
      </p:pic>
      <p:sp>
        <p:nvSpPr>
          <p:cNvPr id="35" name="Subtitle 2">
            <a:extLst>
              <a:ext uri="{FF2B5EF4-FFF2-40B4-BE49-F238E27FC236}">
                <a16:creationId xmlns:a16="http://schemas.microsoft.com/office/drawing/2014/main" id="{8D1A9D58-8B6E-1A13-4BD3-B0AF795C2D23}"/>
              </a:ext>
            </a:extLst>
          </p:cNvPr>
          <p:cNvSpPr txBox="1">
            <a:spLocks/>
          </p:cNvSpPr>
          <p:nvPr/>
        </p:nvSpPr>
        <p:spPr>
          <a:xfrm>
            <a:off x="1403433" y="723172"/>
            <a:ext cx="9416693" cy="7430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100" dirty="0">
                <a:latin typeface="Comic Sans MS" panose="030F0702030302020204" pitchFamily="66" charset="0"/>
                <a:cs typeface="Arial" panose="020B0604020202020204" pitchFamily="34" charset="0"/>
              </a:rPr>
              <a:t>Let’s think about the different ways we could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classify</a:t>
            </a:r>
            <a:r>
              <a:rPr lang="en-US" sz="2100" dirty="0">
                <a:latin typeface="Comic Sans MS" panose="030F0702030302020204" pitchFamily="66" charset="0"/>
                <a:cs typeface="Arial" panose="020B0604020202020204" pitchFamily="34" charset="0"/>
              </a:rPr>
              <a:t> (group together) plants.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864D73-3B2B-5E5C-F611-1E2B7A259B80}"/>
              </a:ext>
            </a:extLst>
          </p:cNvPr>
          <p:cNvGrpSpPr/>
          <p:nvPr/>
        </p:nvGrpSpPr>
        <p:grpSpPr>
          <a:xfrm>
            <a:off x="793092" y="2351286"/>
            <a:ext cx="2016096" cy="1853015"/>
            <a:chOff x="793092" y="1633964"/>
            <a:chExt cx="2016096" cy="1853015"/>
          </a:xfrm>
        </p:grpSpPr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AA3630D6-6EE1-444A-AF5C-F5446F94A483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14663" y="2088983"/>
              <a:ext cx="1976988" cy="1397996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4FB04DB-546D-351D-EFB3-B1B2010BF2D6}"/>
                </a:ext>
              </a:extLst>
            </p:cNvPr>
            <p:cNvSpPr/>
            <p:nvPr/>
          </p:nvSpPr>
          <p:spPr>
            <a:xfrm>
              <a:off x="793092" y="1633964"/>
              <a:ext cx="2016096" cy="467860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Rosemary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C866A38-C59E-29A4-FC34-E23798161141}"/>
                </a:ext>
              </a:extLst>
            </p:cNvPr>
            <p:cNvSpPr/>
            <p:nvPr/>
          </p:nvSpPr>
          <p:spPr>
            <a:xfrm>
              <a:off x="793092" y="2086449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2CE93EF-B157-8564-C5B8-5EC888D4782A}"/>
              </a:ext>
            </a:extLst>
          </p:cNvPr>
          <p:cNvGrpSpPr/>
          <p:nvPr/>
        </p:nvGrpSpPr>
        <p:grpSpPr>
          <a:xfrm>
            <a:off x="2943094" y="2351286"/>
            <a:ext cx="2016096" cy="1852885"/>
            <a:chOff x="2855640" y="1628800"/>
            <a:chExt cx="2016096" cy="185288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1D3113F-05E2-8157-EB0B-EFDF101BC841}"/>
                </a:ext>
              </a:extLst>
            </p:cNvPr>
            <p:cNvSpPr/>
            <p:nvPr/>
          </p:nvSpPr>
          <p:spPr>
            <a:xfrm>
              <a:off x="2855640" y="1628800"/>
              <a:ext cx="2016096" cy="467860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Foxglove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D9E35FD-B6B4-0CBC-6F33-98CF14FC65D4}"/>
                </a:ext>
              </a:extLst>
            </p:cNvPr>
            <p:cNvSpPr/>
            <p:nvPr/>
          </p:nvSpPr>
          <p:spPr>
            <a:xfrm>
              <a:off x="2855640" y="2081285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93A8BFC-B016-22E5-C79A-B9F9BA5DFC38}"/>
              </a:ext>
            </a:extLst>
          </p:cNvPr>
          <p:cNvGrpSpPr/>
          <p:nvPr/>
        </p:nvGrpSpPr>
        <p:grpSpPr>
          <a:xfrm flipH="1">
            <a:off x="5093096" y="2351286"/>
            <a:ext cx="2018904" cy="1853015"/>
            <a:chOff x="5159896" y="1628800"/>
            <a:chExt cx="2018904" cy="1853015"/>
          </a:xfrm>
        </p:grpSpPr>
        <p:pic>
          <p:nvPicPr>
            <p:cNvPr id="42" name="Picture 2">
              <a:extLst>
                <a:ext uri="{FF2B5EF4-FFF2-40B4-BE49-F238E27FC236}">
                  <a16:creationId xmlns:a16="http://schemas.microsoft.com/office/drawing/2014/main" id="{8D1B1659-7E58-A89A-D74C-7B8F400685BB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63734" y="2034355"/>
              <a:ext cx="2015066" cy="1447460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3213950-59A1-F6F8-64C8-3FC4066763B4}"/>
                </a:ext>
              </a:extLst>
            </p:cNvPr>
            <p:cNvSpPr/>
            <p:nvPr/>
          </p:nvSpPr>
          <p:spPr>
            <a:xfrm>
              <a:off x="5159896" y="1628800"/>
              <a:ext cx="2016096" cy="467860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Nettles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C9F3F2D-226B-1CD9-3088-9B5F996E768F}"/>
                </a:ext>
              </a:extLst>
            </p:cNvPr>
            <p:cNvSpPr/>
            <p:nvPr/>
          </p:nvSpPr>
          <p:spPr>
            <a:xfrm>
              <a:off x="5159896" y="2081285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B15D9E4-9AC0-AB91-8D45-503C2D452487}"/>
              </a:ext>
            </a:extLst>
          </p:cNvPr>
          <p:cNvGrpSpPr/>
          <p:nvPr/>
        </p:nvGrpSpPr>
        <p:grpSpPr>
          <a:xfrm>
            <a:off x="7243099" y="2351288"/>
            <a:ext cx="2016097" cy="1861480"/>
            <a:chOff x="7464152" y="1628800"/>
            <a:chExt cx="2016096" cy="1861480"/>
          </a:xfrm>
        </p:grpSpPr>
        <p:pic>
          <p:nvPicPr>
            <p:cNvPr id="45" name="Picture 2">
              <a:extLst>
                <a:ext uri="{FF2B5EF4-FFF2-40B4-BE49-F238E27FC236}">
                  <a16:creationId xmlns:a16="http://schemas.microsoft.com/office/drawing/2014/main" id="{6B8F0101-4935-8F5B-7369-36533A94D65D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68520" y="2076347"/>
              <a:ext cx="2006599" cy="1413933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A5EF3F0-0EC1-1D80-7E23-DE6B0B699E3C}"/>
                </a:ext>
              </a:extLst>
            </p:cNvPr>
            <p:cNvSpPr/>
            <p:nvPr/>
          </p:nvSpPr>
          <p:spPr>
            <a:xfrm>
              <a:off x="7464152" y="1628800"/>
              <a:ext cx="2016096" cy="467860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Daffodil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E1EA66A-0CE2-BA6E-6132-526829212F18}"/>
                </a:ext>
              </a:extLst>
            </p:cNvPr>
            <p:cNvSpPr/>
            <p:nvPr/>
          </p:nvSpPr>
          <p:spPr>
            <a:xfrm>
              <a:off x="7464152" y="2081285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382B03-B372-9B99-D850-F06FA23533EA}"/>
              </a:ext>
            </a:extLst>
          </p:cNvPr>
          <p:cNvGrpSpPr/>
          <p:nvPr/>
        </p:nvGrpSpPr>
        <p:grpSpPr>
          <a:xfrm>
            <a:off x="9392093" y="2351286"/>
            <a:ext cx="2020186" cy="1852885"/>
            <a:chOff x="9551377" y="1700808"/>
            <a:chExt cx="2020186" cy="1852885"/>
          </a:xfrm>
        </p:grpSpPr>
        <p:pic>
          <p:nvPicPr>
            <p:cNvPr id="48" name="Picture 2">
              <a:extLst>
                <a:ext uri="{FF2B5EF4-FFF2-40B4-BE49-F238E27FC236}">
                  <a16:creationId xmlns:a16="http://schemas.microsoft.com/office/drawing/2014/main" id="{A074F1B5-2C16-D18E-99E9-F8739C17CD51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551377" y="2094171"/>
              <a:ext cx="2020186" cy="1440801"/>
            </a:xfrm>
            <a:prstGeom prst="rect">
              <a:avLst/>
            </a:prstGeom>
            <a:noFill/>
            <a:ln>
              <a:solidFill>
                <a:srgbClr val="39AB4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4F410FA-EC63-B8E8-A50C-FF888E05ACB9}"/>
                </a:ext>
              </a:extLst>
            </p:cNvPr>
            <p:cNvSpPr/>
            <p:nvPr/>
          </p:nvSpPr>
          <p:spPr>
            <a:xfrm>
              <a:off x="9552384" y="1700808"/>
              <a:ext cx="2016096" cy="467860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Cactus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3127F52-3075-04EA-60D4-94D03037C653}"/>
                </a:ext>
              </a:extLst>
            </p:cNvPr>
            <p:cNvSpPr/>
            <p:nvPr/>
          </p:nvSpPr>
          <p:spPr>
            <a:xfrm>
              <a:off x="9552384" y="2153293"/>
              <a:ext cx="2016096" cy="1400400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latin typeface="Comic Sans MS" panose="030F0902030302020204" pitchFamily="66" charset="0"/>
              </a:endParaRPr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51B3C0F8-91B7-5A4E-7E60-1148F09908CF}"/>
              </a:ext>
            </a:extLst>
          </p:cNvPr>
          <p:cNvSpPr/>
          <p:nvPr/>
        </p:nvSpPr>
        <p:spPr>
          <a:xfrm>
            <a:off x="793092" y="4330664"/>
            <a:ext cx="2016096" cy="766415"/>
          </a:xfrm>
          <a:prstGeom prst="rect">
            <a:avLst/>
          </a:prstGeom>
          <a:solidFill>
            <a:srgbClr val="89C547"/>
          </a:solidFill>
          <a:ln w="38100">
            <a:solidFill>
              <a:srgbClr val="89C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Edible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82FD3CC-C939-EE62-5C19-F5535E4D4708}"/>
              </a:ext>
            </a:extLst>
          </p:cNvPr>
          <p:cNvSpPr/>
          <p:nvPr/>
        </p:nvSpPr>
        <p:spPr>
          <a:xfrm>
            <a:off x="2944655" y="4330664"/>
            <a:ext cx="2014535" cy="766415"/>
          </a:xfrm>
          <a:prstGeom prst="rect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Poisonous</a:t>
            </a:r>
          </a:p>
          <a:p>
            <a:pPr algn="ctr"/>
            <a:r>
              <a:rPr lang="en-US" b="1" dirty="0">
                <a:latin typeface="Comic Sans MS" panose="030F0902030302020204" pitchFamily="66" charset="0"/>
              </a:rPr>
              <a:t>(for humans)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66CBB90-7DB2-B30B-7483-11F545469DA1}"/>
              </a:ext>
            </a:extLst>
          </p:cNvPr>
          <p:cNvSpPr/>
          <p:nvPr/>
        </p:nvSpPr>
        <p:spPr>
          <a:xfrm>
            <a:off x="9393372" y="4347513"/>
            <a:ext cx="2015824" cy="744838"/>
          </a:xfrm>
          <a:prstGeom prst="rect">
            <a:avLst/>
          </a:prstGeom>
          <a:solidFill>
            <a:srgbClr val="EB8B2D"/>
          </a:solidFill>
          <a:ln w="38100">
            <a:solidFill>
              <a:srgbClr val="EB8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Non-edible</a:t>
            </a:r>
          </a:p>
          <a:p>
            <a:pPr algn="ctr"/>
            <a:r>
              <a:rPr lang="en-US" b="1" dirty="0">
                <a:latin typeface="Comic Sans MS" panose="030F0902030302020204" pitchFamily="66" charset="0"/>
              </a:rPr>
              <a:t>(for humans)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DE7DCC4-A904-0F25-7C13-DEA0C2FAF500}"/>
              </a:ext>
            </a:extLst>
          </p:cNvPr>
          <p:cNvSpPr/>
          <p:nvPr/>
        </p:nvSpPr>
        <p:spPr>
          <a:xfrm>
            <a:off x="7241059" y="4338446"/>
            <a:ext cx="2021310" cy="756449"/>
          </a:xfrm>
          <a:prstGeom prst="rect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Poisonous</a:t>
            </a:r>
          </a:p>
          <a:p>
            <a:pPr algn="ctr"/>
            <a:r>
              <a:rPr lang="en-US" b="1" dirty="0">
                <a:latin typeface="Comic Sans MS" panose="030F0902030302020204" pitchFamily="66" charset="0"/>
              </a:rPr>
              <a:t>(for humans)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1814916-CF64-6C42-B85D-A0CEBB0E9D9F}"/>
              </a:ext>
            </a:extLst>
          </p:cNvPr>
          <p:cNvSpPr/>
          <p:nvPr/>
        </p:nvSpPr>
        <p:spPr>
          <a:xfrm>
            <a:off x="5093095" y="4330694"/>
            <a:ext cx="2018906" cy="766378"/>
          </a:xfrm>
          <a:prstGeom prst="rect">
            <a:avLst/>
          </a:prstGeom>
          <a:solidFill>
            <a:srgbClr val="89C547"/>
          </a:solidFill>
          <a:ln w="38100">
            <a:solidFill>
              <a:srgbClr val="89C5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mic Sans MS" panose="030F0902030302020204" pitchFamily="66" charset="0"/>
              </a:rPr>
              <a:t>Edible</a:t>
            </a:r>
          </a:p>
        </p:txBody>
      </p:sp>
      <p:sp>
        <p:nvSpPr>
          <p:cNvPr id="62" name="Subtitle 2">
            <a:extLst>
              <a:ext uri="{FF2B5EF4-FFF2-40B4-BE49-F238E27FC236}">
                <a16:creationId xmlns:a16="http://schemas.microsoft.com/office/drawing/2014/main" id="{4760C83D-E42E-B5D5-8DFD-C8D1641FAD3C}"/>
              </a:ext>
            </a:extLst>
          </p:cNvPr>
          <p:cNvSpPr txBox="1">
            <a:spLocks/>
          </p:cNvSpPr>
          <p:nvPr/>
        </p:nvSpPr>
        <p:spPr>
          <a:xfrm>
            <a:off x="2418870" y="5342088"/>
            <a:ext cx="7334020" cy="576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900" dirty="0">
                <a:latin typeface="Comic Sans MS" panose="030F0902030302020204" pitchFamily="66" charset="0"/>
              </a:rPr>
              <a:t>Who else might eat these plants even if humans can’t?</a:t>
            </a:r>
          </a:p>
          <a:p>
            <a:pPr marL="0" indent="0" algn="ctr">
              <a:spcBef>
                <a:spcPts val="400"/>
              </a:spcBef>
              <a:buNone/>
            </a:pPr>
            <a:r>
              <a:rPr lang="en-US" sz="1900" dirty="0">
                <a:latin typeface="Comic Sans MS" panose="030F0902030302020204" pitchFamily="66" charset="0"/>
              </a:rPr>
              <a:t>Is this a good way of classifying them? What might be better?</a:t>
            </a:r>
            <a:endParaRPr lang="en-GB" sz="1900" dirty="0">
              <a:latin typeface="Comic Sans MS" panose="030F0902030302020204" pitchFamily="66" charset="0"/>
            </a:endParaRP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60BF90FC-BA82-EE74-1BEB-557E0304CDDC}"/>
              </a:ext>
            </a:extLst>
          </p:cNvPr>
          <p:cNvSpPr txBox="1">
            <a:spLocks/>
          </p:cNvSpPr>
          <p:nvPr/>
        </p:nvSpPr>
        <p:spPr>
          <a:xfrm>
            <a:off x="2422901" y="1516861"/>
            <a:ext cx="7329989" cy="576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900" dirty="0">
                <a:latin typeface="Comic Sans MS" panose="030F0902030302020204" pitchFamily="66" charset="0"/>
              </a:rPr>
              <a:t>Are all plants edible? Can you classify these plants based on whether they are edible to humans or not?</a:t>
            </a:r>
            <a:endParaRPr lang="en-GB" sz="1900" dirty="0">
              <a:latin typeface="Comic Sans MS" panose="030F09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331F83-F1C2-AA7C-B33A-CF2E44FFE46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8621" y="3461596"/>
            <a:ext cx="925615" cy="930721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5FF217F-37B6-483F-03CC-95DB6DC149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2373" y="3461596"/>
            <a:ext cx="925615" cy="930721"/>
          </a:xfrm>
          <a:prstGeom prst="ellipse">
            <a:avLst/>
          </a:prstGeom>
          <a:noFill/>
          <a:ln w="50800">
            <a:solidFill>
              <a:srgbClr val="EB8B2D"/>
            </a:solidFill>
          </a:ln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8BB06D7-AA44-AFFF-6C80-A64B9D9CAEA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8600" y="3461596"/>
            <a:ext cx="925615" cy="930721"/>
          </a:xfrm>
          <a:prstGeom prst="ellipse">
            <a:avLst/>
          </a:prstGeom>
          <a:noFill/>
          <a:ln w="50800">
            <a:solidFill>
              <a:srgbClr val="89C547"/>
            </a:solidFill>
          </a:ln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22354BE-2CF7-2954-C6C0-4C9301D0E60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5874" y="3461596"/>
            <a:ext cx="925615" cy="930721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E070DF5-6219-0E27-8641-5B47E55AB55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5146" y="3461596"/>
            <a:ext cx="925615" cy="930721"/>
          </a:xfrm>
          <a:prstGeom prst="ellipse">
            <a:avLst/>
          </a:prstGeom>
          <a:noFill/>
          <a:ln w="50800">
            <a:solidFill>
              <a:srgbClr val="89C547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26474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id="{76B24D7F-37C2-6B0C-28E2-F6B544C5AA39}"/>
              </a:ext>
            </a:extLst>
          </p:cNvPr>
          <p:cNvSpPr txBox="1">
            <a:spLocks/>
          </p:cNvSpPr>
          <p:nvPr/>
        </p:nvSpPr>
        <p:spPr>
          <a:xfrm>
            <a:off x="0" y="856035"/>
            <a:ext cx="12191999" cy="7430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think about the different ways we could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classify</a:t>
            </a:r>
            <a:r>
              <a:rPr lang="en-US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br>
              <a:rPr lang="en-US" sz="2000" b="1" dirty="0"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latin typeface="Comic Sans MS" panose="030F0702030302020204" pitchFamily="66" charset="0"/>
                <a:cs typeface="Arial" panose="020B0604020202020204" pitchFamily="34" charset="0"/>
              </a:rPr>
              <a:t>(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group together) and identify trees.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59492B-33DB-2920-B353-21A37B3C9086}"/>
              </a:ext>
            </a:extLst>
          </p:cNvPr>
          <p:cNvSpPr/>
          <p:nvPr/>
        </p:nvSpPr>
        <p:spPr>
          <a:xfrm>
            <a:off x="799606" y="2217761"/>
            <a:ext cx="243233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b="1" dirty="0">
                <a:solidFill>
                  <a:srgbClr val="39AB47"/>
                </a:solidFill>
                <a:latin typeface="Comic Sans MS" panose="030F0902030302020204" pitchFamily="66" charset="0"/>
              </a:rPr>
              <a:t>Go outside and collect 5 leaves from different trees.</a:t>
            </a:r>
            <a:endParaRPr lang="en-GB" sz="1700" b="1" dirty="0">
              <a:solidFill>
                <a:srgbClr val="39AB47"/>
              </a:solidFill>
              <a:latin typeface="Comic Sans MS" panose="030F0902030302020204" pitchFamily="66" charset="0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55503B12-DF8A-7F1F-582D-DECD92D4A5AF}"/>
              </a:ext>
            </a:extLst>
          </p:cNvPr>
          <p:cNvSpPr txBox="1">
            <a:spLocks/>
          </p:cNvSpPr>
          <p:nvPr/>
        </p:nvSpPr>
        <p:spPr>
          <a:xfrm>
            <a:off x="2096362" y="5635207"/>
            <a:ext cx="8874164" cy="576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classification of leaves a good way to help identify what tree they came from? What other features could you use to help you?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6927B7-0EC0-397F-8B1C-089DD533C147}"/>
              </a:ext>
            </a:extLst>
          </p:cNvPr>
          <p:cNvSpPr/>
          <p:nvPr/>
        </p:nvSpPr>
        <p:spPr>
          <a:xfrm>
            <a:off x="766763" y="2117559"/>
            <a:ext cx="2465394" cy="3272587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87102A00-CE4C-830C-6967-0CB0E4C1E8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117" y="3162220"/>
            <a:ext cx="1668108" cy="2018204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097035B5-667F-7385-0C33-A89271F22F77}"/>
              </a:ext>
            </a:extLst>
          </p:cNvPr>
          <p:cNvSpPr/>
          <p:nvPr/>
        </p:nvSpPr>
        <p:spPr>
          <a:xfrm>
            <a:off x="767408" y="1660429"/>
            <a:ext cx="2465394" cy="451138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anose="030F0902030302020204" pitchFamily="66" charset="0"/>
              </a:rPr>
              <a:t>STEP 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1CDCAF3-BE38-4079-8CFA-929A86222D42}"/>
              </a:ext>
            </a:extLst>
          </p:cNvPr>
          <p:cNvGrpSpPr/>
          <p:nvPr/>
        </p:nvGrpSpPr>
        <p:grpSpPr>
          <a:xfrm>
            <a:off x="3497790" y="1660429"/>
            <a:ext cx="2465824" cy="3729717"/>
            <a:chOff x="3497790" y="1660429"/>
            <a:chExt cx="2465824" cy="372971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CE451F5-BFD2-3C54-4CD7-FFF003F3B0B2}"/>
                </a:ext>
              </a:extLst>
            </p:cNvPr>
            <p:cNvSpPr/>
            <p:nvPr/>
          </p:nvSpPr>
          <p:spPr>
            <a:xfrm>
              <a:off x="3588778" y="2197024"/>
              <a:ext cx="2266590" cy="1400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7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Look closely. Do some of the leaves look similar? How?</a:t>
              </a:r>
            </a:p>
            <a:p>
              <a:r>
                <a:rPr lang="en-US" sz="17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Can you group them together?</a:t>
              </a:r>
              <a:endParaRPr lang="en-GB" sz="1700" b="1" dirty="0">
                <a:solidFill>
                  <a:srgbClr val="39AB47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7" name="Picture 6" descr="A green leaf with a red tip&#10;&#10;Description automatically generated with low confidence">
              <a:extLst>
                <a:ext uri="{FF2B5EF4-FFF2-40B4-BE49-F238E27FC236}">
                  <a16:creationId xmlns:a16="http://schemas.microsoft.com/office/drawing/2014/main" id="{73A6045A-BD9A-0332-2B49-78540DAAE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82737">
              <a:off x="3832164" y="3973806"/>
              <a:ext cx="789607" cy="1341836"/>
            </a:xfrm>
            <a:prstGeom prst="rect">
              <a:avLst/>
            </a:prstGeom>
          </p:spPr>
        </p:pic>
        <p:pic>
          <p:nvPicPr>
            <p:cNvPr id="43" name="Picture 42" descr="A green leaf with a red tip&#10;&#10;Description automatically generated with low confidence">
              <a:extLst>
                <a:ext uri="{FF2B5EF4-FFF2-40B4-BE49-F238E27FC236}">
                  <a16:creationId xmlns:a16="http://schemas.microsoft.com/office/drawing/2014/main" id="{FA9F9313-79C0-6EFC-E2BE-24CCEB8F1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61657" flipH="1">
              <a:off x="4758115" y="3627815"/>
              <a:ext cx="719680" cy="1387852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E7BEC40-F7F4-E2A3-3FD4-E9F493A0C25D}"/>
                </a:ext>
              </a:extLst>
            </p:cNvPr>
            <p:cNvSpPr/>
            <p:nvPr/>
          </p:nvSpPr>
          <p:spPr>
            <a:xfrm>
              <a:off x="3497790" y="2117559"/>
              <a:ext cx="2465394" cy="3272587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271BC88-B0B4-A84B-256E-E65253FAB2AB}"/>
                </a:ext>
              </a:extLst>
            </p:cNvPr>
            <p:cNvSpPr/>
            <p:nvPr/>
          </p:nvSpPr>
          <p:spPr>
            <a:xfrm>
              <a:off x="3498220" y="1660429"/>
              <a:ext cx="2465394" cy="451138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STEP 2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4AF7C6C-1B5A-BDBC-89F5-1A315EB26274}"/>
              </a:ext>
            </a:extLst>
          </p:cNvPr>
          <p:cNvGrpSpPr/>
          <p:nvPr/>
        </p:nvGrpSpPr>
        <p:grpSpPr>
          <a:xfrm>
            <a:off x="6228817" y="1660429"/>
            <a:ext cx="2465609" cy="3729717"/>
            <a:chOff x="6228817" y="1660429"/>
            <a:chExt cx="2465609" cy="3729717"/>
          </a:xfrm>
        </p:grpSpPr>
        <p:pic>
          <p:nvPicPr>
            <p:cNvPr id="11" name="Picture 10" descr="A picture containing plant, tree, oak&#10;&#10;Description automatically generated">
              <a:extLst>
                <a:ext uri="{FF2B5EF4-FFF2-40B4-BE49-F238E27FC236}">
                  <a16:creationId xmlns:a16="http://schemas.microsoft.com/office/drawing/2014/main" id="{554F0E0A-F698-9E09-65CE-66566920F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52510">
              <a:off x="7383479" y="3598030"/>
              <a:ext cx="1028866" cy="1624525"/>
            </a:xfrm>
            <a:prstGeom prst="rect">
              <a:avLst/>
            </a:prstGeom>
          </p:spPr>
        </p:pic>
        <p:pic>
          <p:nvPicPr>
            <p:cNvPr id="30" name="Picture 29" descr="A green leaf with a red tip&#10;&#10;Description automatically generated with low confidence">
              <a:extLst>
                <a:ext uri="{FF2B5EF4-FFF2-40B4-BE49-F238E27FC236}">
                  <a16:creationId xmlns:a16="http://schemas.microsoft.com/office/drawing/2014/main" id="{2C30572E-9398-9C38-E2B1-CB4779EB7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44931">
              <a:off x="6532605" y="3180535"/>
              <a:ext cx="775275" cy="1465470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1F27235-9658-FD7A-51E3-669530B4CEA1}"/>
                </a:ext>
              </a:extLst>
            </p:cNvPr>
            <p:cNvSpPr/>
            <p:nvPr/>
          </p:nvSpPr>
          <p:spPr>
            <a:xfrm>
              <a:off x="6327704" y="2197024"/>
              <a:ext cx="23029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7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How are some leaves different?</a:t>
              </a:r>
              <a:endParaRPr lang="en-GB" sz="1700" b="1" dirty="0">
                <a:solidFill>
                  <a:srgbClr val="39AB47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8382A67-74FB-33E8-5C05-46FB19D3AC29}"/>
                </a:ext>
              </a:extLst>
            </p:cNvPr>
            <p:cNvSpPr/>
            <p:nvPr/>
          </p:nvSpPr>
          <p:spPr>
            <a:xfrm>
              <a:off x="6228817" y="2117559"/>
              <a:ext cx="2465394" cy="3272587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1DC9A19-8CDC-AEEB-E7E3-1D240D161546}"/>
                </a:ext>
              </a:extLst>
            </p:cNvPr>
            <p:cNvSpPr/>
            <p:nvPr/>
          </p:nvSpPr>
          <p:spPr>
            <a:xfrm>
              <a:off x="6229032" y="1660429"/>
              <a:ext cx="2465394" cy="451138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STEP 3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AA5AEBC-3C54-BE1C-90B2-048CE199A542}"/>
              </a:ext>
            </a:extLst>
          </p:cNvPr>
          <p:cNvGrpSpPr/>
          <p:nvPr/>
        </p:nvGrpSpPr>
        <p:grpSpPr>
          <a:xfrm>
            <a:off x="8959844" y="1660429"/>
            <a:ext cx="2465394" cy="3856663"/>
            <a:chOff x="8959844" y="1660429"/>
            <a:chExt cx="2465394" cy="385666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03C8857-C1DA-5B43-192F-FB46A1996381}"/>
                </a:ext>
              </a:extLst>
            </p:cNvPr>
            <p:cNvSpPr/>
            <p:nvPr/>
          </p:nvSpPr>
          <p:spPr>
            <a:xfrm>
              <a:off x="9052771" y="2197024"/>
              <a:ext cx="2208787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7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Can you split your groups further to identify what tree they came from?</a:t>
              </a:r>
              <a:endParaRPr lang="en-GB" sz="1700" b="1" dirty="0">
                <a:solidFill>
                  <a:srgbClr val="39AB47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9564404-888D-2D8A-477B-98F7902AA57E}"/>
                </a:ext>
              </a:extLst>
            </p:cNvPr>
            <p:cNvSpPr/>
            <p:nvPr/>
          </p:nvSpPr>
          <p:spPr>
            <a:xfrm>
              <a:off x="8959844" y="2117559"/>
              <a:ext cx="2465394" cy="3272587"/>
            </a:xfrm>
            <a:prstGeom prst="rect">
              <a:avLst/>
            </a:prstGeom>
            <a:noFill/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5C55F88-A563-A003-DF5F-DC0B8167F37E}"/>
                </a:ext>
              </a:extLst>
            </p:cNvPr>
            <p:cNvSpPr/>
            <p:nvPr/>
          </p:nvSpPr>
          <p:spPr>
            <a:xfrm>
              <a:off x="8959844" y="1660429"/>
              <a:ext cx="2465394" cy="451138"/>
            </a:xfrm>
            <a:prstGeom prst="rect">
              <a:avLst/>
            </a:prstGeom>
            <a:solidFill>
              <a:srgbClr val="39AB47"/>
            </a:solidFill>
            <a:ln w="381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Comic Sans MS" panose="030F0902030302020204" pitchFamily="66" charset="0"/>
                </a:rPr>
                <a:t>STEP 4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8B76200-2F43-215C-BCDF-4A00B88862E7}"/>
                </a:ext>
              </a:extLst>
            </p:cNvPr>
            <p:cNvGrpSpPr/>
            <p:nvPr/>
          </p:nvGrpSpPr>
          <p:grpSpPr>
            <a:xfrm rot="269538">
              <a:off x="9330284" y="3434987"/>
              <a:ext cx="1646094" cy="2082105"/>
              <a:chOff x="9255760" y="3352800"/>
              <a:chExt cx="1572661" cy="1989221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C5F2FFE3-33E5-6CEE-E961-CBECA27A0834}"/>
                  </a:ext>
                </a:extLst>
              </p:cNvPr>
              <p:cNvSpPr/>
              <p:nvPr/>
            </p:nvSpPr>
            <p:spPr>
              <a:xfrm>
                <a:off x="9255760" y="3352800"/>
                <a:ext cx="1572661" cy="198922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25000"/>
                    <a:lumOff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6" name="Picture 35" descr="Diagram&#10;&#10;Description automatically generated">
                <a:extLst>
                  <a:ext uri="{FF2B5EF4-FFF2-40B4-BE49-F238E27FC236}">
                    <a16:creationId xmlns:a16="http://schemas.microsoft.com/office/drawing/2014/main" id="{45413412-04EC-87C8-F2B6-BB8AE55836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20888" y="3403599"/>
                <a:ext cx="1409787" cy="1915413"/>
              </a:xfrm>
              <a:prstGeom prst="rect">
                <a:avLst/>
              </a:prstGeom>
            </p:spPr>
          </p:pic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19FDB28-90E8-949F-F0B2-0D10484924FC}"/>
              </a:ext>
            </a:extLst>
          </p:cNvPr>
          <p:cNvGrpSpPr/>
          <p:nvPr/>
        </p:nvGrpSpPr>
        <p:grpSpPr>
          <a:xfrm>
            <a:off x="566543" y="4131008"/>
            <a:ext cx="2657920" cy="2763337"/>
            <a:chOff x="626852" y="4145279"/>
            <a:chExt cx="2657920" cy="276333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A1527FC-A18B-F793-BA8D-25941C548A64}"/>
                </a:ext>
              </a:extLst>
            </p:cNvPr>
            <p:cNvSpPr/>
            <p:nvPr/>
          </p:nvSpPr>
          <p:spPr>
            <a:xfrm>
              <a:off x="808479" y="4145279"/>
              <a:ext cx="1612583" cy="16125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big tree" descr="Icon&#10;&#10;Description automatically generated">
              <a:extLst>
                <a:ext uri="{FF2B5EF4-FFF2-40B4-BE49-F238E27FC236}">
                  <a16:creationId xmlns:a16="http://schemas.microsoft.com/office/drawing/2014/main" id="{B35AA1E6-6D56-6D95-8945-FADCACB99A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"/>
            <a:stretch/>
          </p:blipFill>
          <p:spPr>
            <a:xfrm>
              <a:off x="1299089" y="4294473"/>
              <a:ext cx="730239" cy="1349490"/>
            </a:xfrm>
            <a:prstGeom prst="rect">
              <a:avLst/>
            </a:prstGeom>
          </p:spPr>
        </p:pic>
        <p:pic>
          <p:nvPicPr>
            <p:cNvPr id="29" name="glass" descr="A picture containing tableware&#10;&#10;Description automatically generated">
              <a:extLst>
                <a:ext uri="{FF2B5EF4-FFF2-40B4-BE49-F238E27FC236}">
                  <a16:creationId xmlns:a16="http://schemas.microsoft.com/office/drawing/2014/main" id="{BEFAA2C5-E473-D4E7-6BB3-B00C5BE65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17708">
              <a:off x="626852" y="4248915"/>
              <a:ext cx="2657920" cy="2659701"/>
            </a:xfrm>
            <a:prstGeom prst="rect">
              <a:avLst/>
            </a:prstGeom>
          </p:spPr>
        </p:pic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537F5E6D-8368-EB41-9032-366BA5581A66}"/>
              </a:ext>
            </a:extLst>
          </p:cNvPr>
          <p:cNvSpPr/>
          <p:nvPr/>
        </p:nvSpPr>
        <p:spPr>
          <a:xfrm>
            <a:off x="2569029" y="97001"/>
            <a:ext cx="7039428" cy="616817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EF784D4-CFA4-B749-BA92-8BCD31A1FE81}"/>
              </a:ext>
            </a:extLst>
          </p:cNvPr>
          <p:cNvSpPr txBox="1"/>
          <p:nvPr/>
        </p:nvSpPr>
        <p:spPr>
          <a:xfrm>
            <a:off x="4554402" y="187143"/>
            <a:ext cx="5717952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Leaf Identification Challenge</a:t>
            </a:r>
          </a:p>
        </p:txBody>
      </p:sp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CB3DD01E-0CE1-DF41-B396-2FA6E59CCB0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02189">
            <a:off x="4065755" y="209068"/>
            <a:ext cx="462715" cy="43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76BD666-5B3E-FE45-BFEC-35E1AD0FA1B9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585" y="2200310"/>
            <a:ext cx="4723200" cy="28332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576C5A3-0045-C59E-6A14-4F9631E95F4B}"/>
              </a:ext>
            </a:extLst>
          </p:cNvPr>
          <p:cNvSpPr txBox="1"/>
          <p:nvPr/>
        </p:nvSpPr>
        <p:spPr>
          <a:xfrm>
            <a:off x="6149009" y="5213192"/>
            <a:ext cx="4339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to these trees in the autumn?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E801D5-8BBD-1EA5-8D22-F7AB1B2AD854}"/>
              </a:ext>
            </a:extLst>
          </p:cNvPr>
          <p:cNvSpPr txBox="1"/>
          <p:nvPr/>
        </p:nvSpPr>
        <p:spPr>
          <a:xfrm>
            <a:off x="1155564" y="5213192"/>
            <a:ext cx="4115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to these trees in the autumn?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88A51136-9AAD-DA4B-2788-024B930721FA}"/>
              </a:ext>
            </a:extLst>
          </p:cNvPr>
          <p:cNvSpPr txBox="1">
            <a:spLocks/>
          </p:cNvSpPr>
          <p:nvPr/>
        </p:nvSpPr>
        <p:spPr>
          <a:xfrm>
            <a:off x="3108982" y="751758"/>
            <a:ext cx="5974035" cy="4616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about </a:t>
            </a:r>
            <a:r>
              <a:rPr lang="en-US" sz="3000" b="1" dirty="0" err="1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behaviour</a:t>
            </a: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F4BA5A-92AF-999D-1070-4F74A6CF8F6E}"/>
              </a:ext>
            </a:extLst>
          </p:cNvPr>
          <p:cNvSpPr/>
          <p:nvPr/>
        </p:nvSpPr>
        <p:spPr>
          <a:xfrm>
            <a:off x="-1" y="1398652"/>
            <a:ext cx="12192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all trees behave in the same way in autumn and winter?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9D09A21-88C5-3080-2588-756425D4A5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604" y="2200310"/>
            <a:ext cx="4724234" cy="28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91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23448</TotalTime>
  <Words>1783</Words>
  <Application>Microsoft Office PowerPoint</Application>
  <PresentationFormat>Widescreen</PresentationFormat>
  <Paragraphs>257</Paragraphs>
  <Slides>26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Living Things and Their Habitats: Lesson 4 Classification of Plants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953</cp:revision>
  <dcterms:created xsi:type="dcterms:W3CDTF">2021-01-11T17:47:06Z</dcterms:created>
  <dcterms:modified xsi:type="dcterms:W3CDTF">2022-08-22T10:23:26Z</dcterms:modified>
</cp:coreProperties>
</file>