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79" r:id="rId2"/>
    <p:sldId id="284" r:id="rId3"/>
    <p:sldId id="285" r:id="rId4"/>
    <p:sldId id="287" r:id="rId5"/>
    <p:sldId id="289" r:id="rId6"/>
    <p:sldId id="294" r:id="rId7"/>
    <p:sldId id="288" r:id="rId8"/>
    <p:sldId id="296" r:id="rId9"/>
    <p:sldId id="290" r:id="rId10"/>
    <p:sldId id="305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318" r:id="rId19"/>
    <p:sldId id="319" r:id="rId20"/>
    <p:sldId id="313" r:id="rId21"/>
    <p:sldId id="314" r:id="rId22"/>
    <p:sldId id="315" r:id="rId23"/>
    <p:sldId id="316" r:id="rId24"/>
    <p:sldId id="317" r:id="rId25"/>
    <p:sldId id="283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1D42BA7-C549-4CED-A8B6-83BAA9AC88BA}">
          <p14:sldIdLst/>
        </p14:section>
        <p14:section name="Untitled Section" id="{DBCF0D8C-1ADE-4F5D-B8A0-494C3A6BC2EC}">
          <p14:sldIdLst>
            <p14:sldId id="279"/>
            <p14:sldId id="284"/>
            <p14:sldId id="285"/>
            <p14:sldId id="287"/>
            <p14:sldId id="289"/>
            <p14:sldId id="294"/>
            <p14:sldId id="288"/>
            <p14:sldId id="296"/>
            <p14:sldId id="290"/>
            <p14:sldId id="305"/>
            <p14:sldId id="306"/>
            <p14:sldId id="307"/>
            <p14:sldId id="308"/>
            <p14:sldId id="309"/>
            <p14:sldId id="310"/>
            <p14:sldId id="311"/>
            <p14:sldId id="312"/>
            <p14:sldId id="318"/>
            <p14:sldId id="319"/>
            <p14:sldId id="313"/>
            <p14:sldId id="314"/>
            <p14:sldId id="315"/>
            <p14:sldId id="316"/>
            <p14:sldId id="317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253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orient="horz" pos="3521" userDrawn="1">
          <p15:clr>
            <a:srgbClr val="A4A3A4"/>
          </p15:clr>
        </p15:guide>
        <p15:guide id="4" pos="3704" userDrawn="1">
          <p15:clr>
            <a:srgbClr val="A4A3A4"/>
          </p15:clr>
        </p15:guide>
        <p15:guide id="5" pos="4112" userDrawn="1">
          <p15:clr>
            <a:srgbClr val="A4A3A4"/>
          </p15:clr>
        </p15:guide>
        <p15:guide id="6" orient="horz" pos="7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286AA6"/>
    <a:srgbClr val="064B8D"/>
    <a:srgbClr val="3692C4"/>
    <a:srgbClr val="2E93C5"/>
    <a:srgbClr val="2294C6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93" autoAdjust="0"/>
    <p:restoredTop sz="94700"/>
  </p:normalViewPr>
  <p:slideViewPr>
    <p:cSldViewPr snapToGrid="0" snapToObjects="1">
      <p:cViewPr varScale="1">
        <p:scale>
          <a:sx n="82" d="100"/>
          <a:sy n="82" d="100"/>
        </p:scale>
        <p:origin x="1061" y="72"/>
      </p:cViewPr>
      <p:guideLst>
        <p:guide orient="horz" pos="1253"/>
        <p:guide pos="688"/>
        <p:guide orient="horz" pos="3521"/>
        <p:guide pos="3704"/>
        <p:guide pos="4112"/>
        <p:guide orient="horz" pos="7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3/13/2022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3/13/2022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3/13/2022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3/13/2022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3/13/2022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3/13/2022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3/13/2022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3/13/2022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3/13/2022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3/13/2022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3/13/2022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8135467-5FF5-6E43-B948-08AB9CA94E70}"/>
              </a:ext>
            </a:extLst>
          </p:cNvPr>
          <p:cNvSpPr/>
          <p:nvPr/>
        </p:nvSpPr>
        <p:spPr>
          <a:xfrm>
            <a:off x="0" y="1890333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outdoor, close&#10;&#10;Description automatically generated">
            <a:extLst>
              <a:ext uri="{FF2B5EF4-FFF2-40B4-BE49-F238E27FC236}">
                <a16:creationId xmlns:a16="http://schemas.microsoft.com/office/drawing/2014/main" id="{56610916-F35C-FC4E-8FA9-FEF61A0E03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007838"/>
            <a:ext cx="12192000" cy="3555937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7A6CD23-83E3-F84C-A0E0-0894CAA2AC0B}"/>
              </a:ext>
            </a:extLst>
          </p:cNvPr>
          <p:cNvSpPr txBox="1">
            <a:spLocks/>
          </p:cNvSpPr>
          <p:nvPr/>
        </p:nvSpPr>
        <p:spPr>
          <a:xfrm>
            <a:off x="-2" y="337343"/>
            <a:ext cx="12192002" cy="125931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Rocks: Lesson 2</a:t>
            </a: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3000" dirty="0">
                <a:solidFill>
                  <a:schemeClr val="bg1"/>
                </a:solidFill>
                <a:latin typeface="Comic Sans MS" panose="030F0702030302020204" pitchFamily="66" charset="0"/>
              </a:rPr>
              <a:t>Naming and Classifying</a:t>
            </a:r>
            <a:endParaRPr lang="en-GB" sz="3000" dirty="0">
              <a:solidFill>
                <a:schemeClr val="bg1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8" name="Picture 7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6E5A92AF-5C59-E14A-AB88-2108199DD0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E1B13B5-D410-284C-84AF-9CFBFE9C4E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50E10409-C427-8E4C-83BB-A787557C7436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1F97356-5D9F-F84F-BA0D-A9CED40571D2}"/>
              </a:ext>
            </a:extLst>
          </p:cNvPr>
          <p:cNvSpPr txBox="1">
            <a:spLocks/>
          </p:cNvSpPr>
          <p:nvPr/>
        </p:nvSpPr>
        <p:spPr>
          <a:xfrm>
            <a:off x="10866664" y="6022650"/>
            <a:ext cx="1130894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close-up of a rock wall&#10;&#10;Description automatically generated with low confidence">
            <a:extLst>
              <a:ext uri="{FF2B5EF4-FFF2-40B4-BE49-F238E27FC236}">
                <a16:creationId xmlns:a16="http://schemas.microsoft.com/office/drawing/2014/main" id="{273A205C-7DA4-E846-BAD5-386A8CABF5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9892" y="2730574"/>
            <a:ext cx="4243350" cy="2556658"/>
          </a:xfrm>
          <a:prstGeom prst="rect">
            <a:avLst/>
          </a:prstGeom>
        </p:spPr>
      </p:pic>
      <p:pic>
        <p:nvPicPr>
          <p:cNvPr id="3" name="Picture 2" descr="A picture containing ground, outdoor, building, floor&#10;&#10;Description automatically generated">
            <a:extLst>
              <a:ext uri="{FF2B5EF4-FFF2-40B4-BE49-F238E27FC236}">
                <a16:creationId xmlns:a16="http://schemas.microsoft.com/office/drawing/2014/main" id="{22277212-1B4D-8442-9F13-C8F63079D1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0350" y="2742772"/>
            <a:ext cx="4243350" cy="2544460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D59F2A9-A422-464E-9F17-6244941254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13F7A9E3-BD03-464D-A927-E6849A907D3E}"/>
              </a:ext>
            </a:extLst>
          </p:cNvPr>
          <p:cNvSpPr txBox="1">
            <a:spLocks/>
          </p:cNvSpPr>
          <p:nvPr/>
        </p:nvSpPr>
        <p:spPr>
          <a:xfrm>
            <a:off x="0" y="855633"/>
            <a:ext cx="12192000" cy="7151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Examples of Sedimentary Rock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5DB1AA59-335A-1941-A780-63CB410A7E98}"/>
              </a:ext>
            </a:extLst>
          </p:cNvPr>
          <p:cNvSpPr txBox="1">
            <a:spLocks/>
          </p:cNvSpPr>
          <p:nvPr/>
        </p:nvSpPr>
        <p:spPr>
          <a:xfrm>
            <a:off x="1575795" y="5532016"/>
            <a:ext cx="4243350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Chalk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76B973EB-7800-5448-B547-C674CAB65C67}"/>
              </a:ext>
            </a:extLst>
          </p:cNvPr>
          <p:cNvSpPr txBox="1">
            <a:spLocks/>
          </p:cNvSpPr>
          <p:nvPr/>
        </p:nvSpPr>
        <p:spPr>
          <a:xfrm>
            <a:off x="6380351" y="5532016"/>
            <a:ext cx="4243350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Sandstone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C0E86EE-6ADE-CD46-889E-AD54A5CEC6A2}"/>
              </a:ext>
            </a:extLst>
          </p:cNvPr>
          <p:cNvSpPr txBox="1"/>
          <p:nvPr/>
        </p:nvSpPr>
        <p:spPr>
          <a:xfrm>
            <a:off x="0" y="1570768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There are many examples of sedimentary rock.</a:t>
            </a:r>
          </a:p>
          <a:p>
            <a:pPr algn="ctr"/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Two common ones are:</a:t>
            </a:r>
          </a:p>
        </p:txBody>
      </p:sp>
    </p:spTree>
    <p:extLst>
      <p:ext uri="{BB962C8B-B14F-4D97-AF65-F5344CB8AC3E}">
        <p14:creationId xmlns:p14="http://schemas.microsoft.com/office/powerpoint/2010/main" val="407442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E8A8F1-8AE8-E449-B758-7C24694478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4361814" y="2459739"/>
            <a:ext cx="3378049" cy="2249253"/>
          </a:xfrm>
          <a:prstGeom prst="rect">
            <a:avLst/>
          </a:prstGeom>
        </p:spPr>
      </p:pic>
      <p:pic>
        <p:nvPicPr>
          <p:cNvPr id="5" name="Picture 4" descr="A picture containing outdoor, sky, ground, rock&#10;&#10;Description automatically generated">
            <a:extLst>
              <a:ext uri="{FF2B5EF4-FFF2-40B4-BE49-F238E27FC236}">
                <a16:creationId xmlns:a16="http://schemas.microsoft.com/office/drawing/2014/main" id="{A10BCF21-53E2-0C4F-96BB-0716EA7703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07" y="2452223"/>
            <a:ext cx="3385153" cy="2258182"/>
          </a:xfrm>
          <a:prstGeom prst="rect">
            <a:avLst/>
          </a:prstGeom>
        </p:spPr>
      </p:pic>
      <p:pic>
        <p:nvPicPr>
          <p:cNvPr id="14" name="Picture 13" descr="A picture containing outdoor, ground, field, dry&#10;&#10;Description automatically generated">
            <a:extLst>
              <a:ext uri="{FF2B5EF4-FFF2-40B4-BE49-F238E27FC236}">
                <a16:creationId xmlns:a16="http://schemas.microsoft.com/office/drawing/2014/main" id="{01BD0E3B-8280-5A4D-AFB4-2F794717C32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4602" y="2453635"/>
            <a:ext cx="3349197" cy="2249253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5173796-0DD6-C846-B1E5-837C687F30D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FEA57860-6A4A-7E47-AA86-D84326B649F8}"/>
              </a:ext>
            </a:extLst>
          </p:cNvPr>
          <p:cNvSpPr txBox="1">
            <a:spLocks/>
          </p:cNvSpPr>
          <p:nvPr/>
        </p:nvSpPr>
        <p:spPr>
          <a:xfrm>
            <a:off x="0" y="855633"/>
            <a:ext cx="12192000" cy="7151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Properties of Sedimentary Rock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AFB779-472F-804C-A90E-BFD708B3F8F7}"/>
              </a:ext>
            </a:extLst>
          </p:cNvPr>
          <p:cNvSpPr txBox="1"/>
          <p:nvPr/>
        </p:nvSpPr>
        <p:spPr>
          <a:xfrm>
            <a:off x="0" y="1570768"/>
            <a:ext cx="12192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What are the main properties of Sedimentary Rock?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6AA9B9-28CD-BB4C-A6AC-39D0D0C6AEBC}"/>
              </a:ext>
            </a:extLst>
          </p:cNvPr>
          <p:cNvSpPr txBox="1">
            <a:spLocks/>
          </p:cNvSpPr>
          <p:nvPr/>
        </p:nvSpPr>
        <p:spPr>
          <a:xfrm>
            <a:off x="838200" y="698859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3200" b="1" dirty="0">
              <a:solidFill>
                <a:schemeClr val="accent1"/>
              </a:solidFill>
            </a:endParaRP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A6015C43-92E8-654C-9FBE-E7961C9A640A}"/>
              </a:ext>
            </a:extLst>
          </p:cNvPr>
          <p:cNvSpPr txBox="1">
            <a:spLocks/>
          </p:cNvSpPr>
          <p:nvPr/>
        </p:nvSpPr>
        <p:spPr>
          <a:xfrm>
            <a:off x="723907" y="4959431"/>
            <a:ext cx="3387593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Soft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DC0833AD-4882-5649-BB6C-228DF8FC1FB5}"/>
              </a:ext>
            </a:extLst>
          </p:cNvPr>
          <p:cNvSpPr txBox="1">
            <a:spLocks/>
          </p:cNvSpPr>
          <p:nvPr/>
        </p:nvSpPr>
        <p:spPr>
          <a:xfrm>
            <a:off x="4364254" y="4959431"/>
            <a:ext cx="3387593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Absorbs water</a:t>
            </a:r>
          </a:p>
        </p:txBody>
      </p:sp>
      <p:sp>
        <p:nvSpPr>
          <p:cNvPr id="28" name="Subtitle 2">
            <a:extLst>
              <a:ext uri="{FF2B5EF4-FFF2-40B4-BE49-F238E27FC236}">
                <a16:creationId xmlns:a16="http://schemas.microsoft.com/office/drawing/2014/main" id="{8499FB2B-1467-6549-BB15-7F05D13AE31B}"/>
              </a:ext>
            </a:extLst>
          </p:cNvPr>
          <p:cNvSpPr txBox="1">
            <a:spLocks/>
          </p:cNvSpPr>
          <p:nvPr/>
        </p:nvSpPr>
        <p:spPr>
          <a:xfrm>
            <a:off x="8004602" y="4959431"/>
            <a:ext cx="3387593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Grainy</a:t>
            </a:r>
          </a:p>
        </p:txBody>
      </p:sp>
    </p:spTree>
    <p:extLst>
      <p:ext uri="{BB962C8B-B14F-4D97-AF65-F5344CB8AC3E}">
        <p14:creationId xmlns:p14="http://schemas.microsoft.com/office/powerpoint/2010/main" val="183080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erson, indoor, meal&#10;&#10;Description automatically generated">
            <a:extLst>
              <a:ext uri="{FF2B5EF4-FFF2-40B4-BE49-F238E27FC236}">
                <a16:creationId xmlns:a16="http://schemas.microsoft.com/office/drawing/2014/main" id="{B9EAF44A-29B7-9E4E-A079-1DAA426EF9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0348" y="2172679"/>
            <a:ext cx="4235857" cy="2550408"/>
          </a:xfrm>
          <a:prstGeom prst="rect">
            <a:avLst/>
          </a:prstGeom>
        </p:spPr>
      </p:pic>
      <p:pic>
        <p:nvPicPr>
          <p:cNvPr id="8" name="Picture 7" descr="A picture containing indoor, chalk, stationary, feet&#10;&#10;Description automatically generated">
            <a:extLst>
              <a:ext uri="{FF2B5EF4-FFF2-40B4-BE49-F238E27FC236}">
                <a16:creationId xmlns:a16="http://schemas.microsoft.com/office/drawing/2014/main" id="{C640EAEC-46AE-7342-8715-CD7CF8D6F4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5795" y="2172680"/>
            <a:ext cx="4232901" cy="2550407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D9E413D-3E76-B249-B140-F40EBC6081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674A03A-CB48-104D-83A7-9CF41C747FBC}"/>
              </a:ext>
            </a:extLst>
          </p:cNvPr>
          <p:cNvSpPr txBox="1">
            <a:spLocks/>
          </p:cNvSpPr>
          <p:nvPr/>
        </p:nvSpPr>
        <p:spPr>
          <a:xfrm>
            <a:off x="0" y="814443"/>
            <a:ext cx="12192000" cy="7151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</a:rPr>
              <a:t>What can sedimentary rock be used for?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BD8AE7F2-A16B-B04B-ADF8-79B7792A5FB5}"/>
              </a:ext>
            </a:extLst>
          </p:cNvPr>
          <p:cNvSpPr txBox="1">
            <a:spLocks/>
          </p:cNvSpPr>
          <p:nvPr/>
        </p:nvSpPr>
        <p:spPr>
          <a:xfrm>
            <a:off x="1575795" y="4955672"/>
            <a:ext cx="4243350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702030302020204" pitchFamily="66" charset="0"/>
              </a:rPr>
              <a:t>Making chalk</a:t>
            </a:r>
            <a:endParaRPr lang="en-GB" sz="25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2AFF0ADE-46BB-A442-9E58-77A5DFCC299F}"/>
              </a:ext>
            </a:extLst>
          </p:cNvPr>
          <p:cNvSpPr txBox="1">
            <a:spLocks/>
          </p:cNvSpPr>
          <p:nvPr/>
        </p:nvSpPr>
        <p:spPr>
          <a:xfrm>
            <a:off x="6380351" y="4955672"/>
            <a:ext cx="4243350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702030302020204" pitchFamily="66" charset="0"/>
              </a:rPr>
              <a:t>Carving statues</a:t>
            </a:r>
            <a:endParaRPr lang="en-GB" sz="25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BD8593-EA6F-1C4B-9982-75CCF2CC87DD}"/>
              </a:ext>
            </a:extLst>
          </p:cNvPr>
          <p:cNvSpPr txBox="1"/>
          <p:nvPr/>
        </p:nvSpPr>
        <p:spPr>
          <a:xfrm>
            <a:off x="0" y="1428140"/>
            <a:ext cx="12192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Rocks that are soft and can absorb water are perfect for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D300E4-F05E-4746-BF53-FABB70A61036}"/>
              </a:ext>
            </a:extLst>
          </p:cNvPr>
          <p:cNvSpPr txBox="1">
            <a:spLocks/>
          </p:cNvSpPr>
          <p:nvPr/>
        </p:nvSpPr>
        <p:spPr>
          <a:xfrm>
            <a:off x="549500" y="6858000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2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53E9628-BCDB-2945-8A54-7CEBB8EDD44C}"/>
              </a:ext>
            </a:extLst>
          </p:cNvPr>
          <p:cNvSpPr txBox="1">
            <a:spLocks/>
          </p:cNvSpPr>
          <p:nvPr/>
        </p:nvSpPr>
        <p:spPr>
          <a:xfrm>
            <a:off x="0" y="5631727"/>
            <a:ext cx="12192000" cy="5949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think of any others?</a:t>
            </a:r>
          </a:p>
        </p:txBody>
      </p:sp>
    </p:spTree>
    <p:extLst>
      <p:ext uri="{BB962C8B-B14F-4D97-AF65-F5344CB8AC3E}">
        <p14:creationId xmlns:p14="http://schemas.microsoft.com/office/powerpoint/2010/main" val="11532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nature, canyon, waterfall&#10;&#10;Description automatically generated">
            <a:extLst>
              <a:ext uri="{FF2B5EF4-FFF2-40B4-BE49-F238E27FC236}">
                <a16:creationId xmlns:a16="http://schemas.microsoft.com/office/drawing/2014/main" id="{B6BEF8DC-0AC5-7D40-BF5D-38F9CBFD7B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2200" y="1992901"/>
            <a:ext cx="4787900" cy="3596688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2862D53-A8C5-894F-8467-0C2B1E5AB1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1683807A-5AA4-524B-9563-A8598EDEFF38}"/>
              </a:ext>
            </a:extLst>
          </p:cNvPr>
          <p:cNvSpPr txBox="1">
            <a:spLocks/>
          </p:cNvSpPr>
          <p:nvPr/>
        </p:nvSpPr>
        <p:spPr>
          <a:xfrm>
            <a:off x="0" y="86124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Metamorphic Rock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7274D2E9-80A3-9F45-8643-ABEA1F24CE40}"/>
              </a:ext>
            </a:extLst>
          </p:cNvPr>
          <p:cNvSpPr txBox="1">
            <a:spLocks/>
          </p:cNvSpPr>
          <p:nvPr/>
        </p:nvSpPr>
        <p:spPr>
          <a:xfrm>
            <a:off x="6437183" y="2221502"/>
            <a:ext cx="4787900" cy="384143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Metamorphic rocks are hard rocks that were once either igneous or sedimentary. They are changed through extreme heat or pressure.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They can be made up of crystals or very large grains of older rocks.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Metamorphic rocks are waterproof (impermeable).</a:t>
            </a:r>
          </a:p>
        </p:txBody>
      </p:sp>
    </p:spTree>
    <p:extLst>
      <p:ext uri="{BB962C8B-B14F-4D97-AF65-F5344CB8AC3E}">
        <p14:creationId xmlns:p14="http://schemas.microsoft.com/office/powerpoint/2010/main" val="181209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rock&#10;&#10;Description automatically generated with low confidence">
            <a:extLst>
              <a:ext uri="{FF2B5EF4-FFF2-40B4-BE49-F238E27FC236}">
                <a16:creationId xmlns:a16="http://schemas.microsoft.com/office/drawing/2014/main" id="{843BB96C-F84F-F14C-BFBC-5971B40D69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0350" y="2742772"/>
            <a:ext cx="4243350" cy="2534187"/>
          </a:xfrm>
          <a:prstGeom prst="rect">
            <a:avLst/>
          </a:prstGeom>
        </p:spPr>
      </p:pic>
      <p:pic>
        <p:nvPicPr>
          <p:cNvPr id="7" name="Picture 6" descr="A white piece of paper&#10;&#10;Description automatically generated with low confidence">
            <a:extLst>
              <a:ext uri="{FF2B5EF4-FFF2-40B4-BE49-F238E27FC236}">
                <a16:creationId xmlns:a16="http://schemas.microsoft.com/office/drawing/2014/main" id="{BF7F9BCE-2FA9-6545-A35E-C1DEC02E32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9892" y="2732499"/>
            <a:ext cx="4243350" cy="2544460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D59F2A9-A422-464E-9F17-6244941254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13F7A9E3-BD03-464D-A927-E6849A907D3E}"/>
              </a:ext>
            </a:extLst>
          </p:cNvPr>
          <p:cNvSpPr txBox="1">
            <a:spLocks/>
          </p:cNvSpPr>
          <p:nvPr/>
        </p:nvSpPr>
        <p:spPr>
          <a:xfrm>
            <a:off x="0" y="855633"/>
            <a:ext cx="12192000" cy="7151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Examples of Metamorphic Rock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5DB1AA59-335A-1941-A780-63CB410A7E98}"/>
              </a:ext>
            </a:extLst>
          </p:cNvPr>
          <p:cNvSpPr txBox="1">
            <a:spLocks/>
          </p:cNvSpPr>
          <p:nvPr/>
        </p:nvSpPr>
        <p:spPr>
          <a:xfrm>
            <a:off x="1575795" y="5532016"/>
            <a:ext cx="4243350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Marble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76B973EB-7800-5448-B547-C674CAB65C67}"/>
              </a:ext>
            </a:extLst>
          </p:cNvPr>
          <p:cNvSpPr txBox="1">
            <a:spLocks/>
          </p:cNvSpPr>
          <p:nvPr/>
        </p:nvSpPr>
        <p:spPr>
          <a:xfrm>
            <a:off x="6380351" y="5532016"/>
            <a:ext cx="4243350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Slate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C0E86EE-6ADE-CD46-889E-AD54A5CEC6A2}"/>
              </a:ext>
            </a:extLst>
          </p:cNvPr>
          <p:cNvSpPr txBox="1"/>
          <p:nvPr/>
        </p:nvSpPr>
        <p:spPr>
          <a:xfrm>
            <a:off x="0" y="1570768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There are many types of metamorphic rock.</a:t>
            </a:r>
          </a:p>
          <a:p>
            <a:pPr algn="ctr"/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Two common ones are:</a:t>
            </a:r>
          </a:p>
        </p:txBody>
      </p:sp>
    </p:spTree>
    <p:extLst>
      <p:ext uri="{BB962C8B-B14F-4D97-AF65-F5344CB8AC3E}">
        <p14:creationId xmlns:p14="http://schemas.microsoft.com/office/powerpoint/2010/main" val="203090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outdoor, nature, canyon, waterfall&#10;&#10;Description automatically generated">
            <a:extLst>
              <a:ext uri="{FF2B5EF4-FFF2-40B4-BE49-F238E27FC236}">
                <a16:creationId xmlns:a16="http://schemas.microsoft.com/office/drawing/2014/main" id="{7DC38449-567F-6940-8878-6AEF2FB53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0148" y="2459738"/>
            <a:ext cx="3385154" cy="2236859"/>
          </a:xfrm>
          <a:prstGeom prst="rect">
            <a:avLst/>
          </a:prstGeom>
        </p:spPr>
      </p:pic>
      <p:pic>
        <p:nvPicPr>
          <p:cNvPr id="7" name="Picture 6" descr="A picture containing outdoor, barnacle&#10;&#10;Description automatically generated">
            <a:extLst>
              <a:ext uri="{FF2B5EF4-FFF2-40B4-BE49-F238E27FC236}">
                <a16:creationId xmlns:a16="http://schemas.microsoft.com/office/drawing/2014/main" id="{1104A342-8DFA-F645-91EA-6D8675C8F7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4601" y="2459738"/>
            <a:ext cx="3373996" cy="2236860"/>
          </a:xfrm>
          <a:prstGeom prst="rect">
            <a:avLst/>
          </a:prstGeom>
        </p:spPr>
      </p:pic>
      <p:pic>
        <p:nvPicPr>
          <p:cNvPr id="3" name="Picture 2" descr="A picture containing person, person, power saw, tool&#10;&#10;Description automatically generated">
            <a:extLst>
              <a:ext uri="{FF2B5EF4-FFF2-40B4-BE49-F238E27FC236}">
                <a16:creationId xmlns:a16="http://schemas.microsoft.com/office/drawing/2014/main" id="{A05F7A23-B9B6-0E42-8DFE-AFF6C585DF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07" y="2452224"/>
            <a:ext cx="3364550" cy="2244374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5173796-0DD6-C846-B1E5-837C687F30D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FEA57860-6A4A-7E47-AA86-D84326B649F8}"/>
              </a:ext>
            </a:extLst>
          </p:cNvPr>
          <p:cNvSpPr txBox="1">
            <a:spLocks/>
          </p:cNvSpPr>
          <p:nvPr/>
        </p:nvSpPr>
        <p:spPr>
          <a:xfrm>
            <a:off x="0" y="855633"/>
            <a:ext cx="12192000" cy="7151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Properties of Metamorphic Rock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AFB779-472F-804C-A90E-BFD708B3F8F7}"/>
              </a:ext>
            </a:extLst>
          </p:cNvPr>
          <p:cNvSpPr txBox="1"/>
          <p:nvPr/>
        </p:nvSpPr>
        <p:spPr>
          <a:xfrm>
            <a:off x="0" y="1570768"/>
            <a:ext cx="12192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What are the main properties of Metamorphic Rock?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6AA9B9-28CD-BB4C-A6AC-39D0D0C6AEBC}"/>
              </a:ext>
            </a:extLst>
          </p:cNvPr>
          <p:cNvSpPr txBox="1">
            <a:spLocks/>
          </p:cNvSpPr>
          <p:nvPr/>
        </p:nvSpPr>
        <p:spPr>
          <a:xfrm>
            <a:off x="838200" y="698859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3200" b="1" dirty="0">
              <a:solidFill>
                <a:schemeClr val="accent1"/>
              </a:solidFill>
            </a:endParaRP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A6015C43-92E8-654C-9FBE-E7961C9A640A}"/>
              </a:ext>
            </a:extLst>
          </p:cNvPr>
          <p:cNvSpPr txBox="1">
            <a:spLocks/>
          </p:cNvSpPr>
          <p:nvPr/>
        </p:nvSpPr>
        <p:spPr>
          <a:xfrm>
            <a:off x="723907" y="4959431"/>
            <a:ext cx="3387593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Hard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DC0833AD-4882-5649-BB6C-228DF8FC1FB5}"/>
              </a:ext>
            </a:extLst>
          </p:cNvPr>
          <p:cNvSpPr txBox="1">
            <a:spLocks/>
          </p:cNvSpPr>
          <p:nvPr/>
        </p:nvSpPr>
        <p:spPr>
          <a:xfrm>
            <a:off x="4364254" y="4959431"/>
            <a:ext cx="3387593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Waterproof</a:t>
            </a:r>
          </a:p>
        </p:txBody>
      </p:sp>
      <p:sp>
        <p:nvSpPr>
          <p:cNvPr id="28" name="Subtitle 2">
            <a:extLst>
              <a:ext uri="{FF2B5EF4-FFF2-40B4-BE49-F238E27FC236}">
                <a16:creationId xmlns:a16="http://schemas.microsoft.com/office/drawing/2014/main" id="{8499FB2B-1467-6549-BB15-7F05D13AE31B}"/>
              </a:ext>
            </a:extLst>
          </p:cNvPr>
          <p:cNvSpPr txBox="1">
            <a:spLocks/>
          </p:cNvSpPr>
          <p:nvPr/>
        </p:nvSpPr>
        <p:spPr>
          <a:xfrm>
            <a:off x="8004602" y="4959431"/>
            <a:ext cx="3387593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Large crystals</a:t>
            </a:r>
            <a:b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</a:b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or grains</a:t>
            </a:r>
          </a:p>
        </p:txBody>
      </p:sp>
    </p:spTree>
    <p:extLst>
      <p:ext uri="{BB962C8B-B14F-4D97-AF65-F5344CB8AC3E}">
        <p14:creationId xmlns:p14="http://schemas.microsoft.com/office/powerpoint/2010/main" val="19835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, wall, ceiling, window&#10;&#10;Description automatically generated">
            <a:extLst>
              <a:ext uri="{FF2B5EF4-FFF2-40B4-BE49-F238E27FC236}">
                <a16:creationId xmlns:a16="http://schemas.microsoft.com/office/drawing/2014/main" id="{68D550F8-8516-F243-B4DD-18E6E01C69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7843" y="2171504"/>
            <a:ext cx="4235858" cy="2551583"/>
          </a:xfrm>
          <a:prstGeom prst="rect">
            <a:avLst/>
          </a:prstGeom>
        </p:spPr>
      </p:pic>
      <p:pic>
        <p:nvPicPr>
          <p:cNvPr id="7" name="Picture 6" descr="A picture containing building, outdoor, house, window&#10;&#10;Description automatically generated">
            <a:extLst>
              <a:ext uri="{FF2B5EF4-FFF2-40B4-BE49-F238E27FC236}">
                <a16:creationId xmlns:a16="http://schemas.microsoft.com/office/drawing/2014/main" id="{1D264B73-740C-ED4E-95F8-9BABABEF35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6244" y="2172678"/>
            <a:ext cx="4232901" cy="2551583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D9E413D-3E76-B249-B140-F40EBC6081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674A03A-CB48-104D-83A7-9CF41C747FBC}"/>
              </a:ext>
            </a:extLst>
          </p:cNvPr>
          <p:cNvSpPr txBox="1">
            <a:spLocks/>
          </p:cNvSpPr>
          <p:nvPr/>
        </p:nvSpPr>
        <p:spPr>
          <a:xfrm>
            <a:off x="0" y="814443"/>
            <a:ext cx="12192000" cy="7151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</a:rPr>
              <a:t>What can metamorphic rock be used for?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BD8AE7F2-A16B-B04B-ADF8-79B7792A5FB5}"/>
              </a:ext>
            </a:extLst>
          </p:cNvPr>
          <p:cNvSpPr txBox="1">
            <a:spLocks/>
          </p:cNvSpPr>
          <p:nvPr/>
        </p:nvSpPr>
        <p:spPr>
          <a:xfrm>
            <a:off x="1575795" y="4955672"/>
            <a:ext cx="4243350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702030302020204" pitchFamily="66" charset="0"/>
              </a:rPr>
              <a:t>Making roof tiles</a:t>
            </a:r>
            <a:br>
              <a:rPr lang="en-GB" sz="2500" b="1" dirty="0">
                <a:solidFill>
                  <a:srgbClr val="286AA6"/>
                </a:solidFill>
                <a:latin typeface="Comic Sans MS" panose="030F0702030302020204" pitchFamily="66" charset="0"/>
              </a:rPr>
            </a:br>
            <a:r>
              <a:rPr lang="en-GB" sz="2500" b="1" dirty="0">
                <a:solidFill>
                  <a:srgbClr val="286AA6"/>
                </a:solidFill>
                <a:latin typeface="Comic Sans MS" panose="030F0702030302020204" pitchFamily="66" charset="0"/>
              </a:rPr>
              <a:t>(Slate)</a:t>
            </a:r>
            <a:endParaRPr lang="en-GB" sz="25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2AFF0ADE-46BB-A442-9E58-77A5DFCC299F}"/>
              </a:ext>
            </a:extLst>
          </p:cNvPr>
          <p:cNvSpPr txBox="1">
            <a:spLocks/>
          </p:cNvSpPr>
          <p:nvPr/>
        </p:nvSpPr>
        <p:spPr>
          <a:xfrm>
            <a:off x="6380351" y="4955672"/>
            <a:ext cx="4243350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702030302020204" pitchFamily="66" charset="0"/>
              </a:rPr>
              <a:t>Making work surfaces (Marble)</a:t>
            </a:r>
            <a:endParaRPr lang="en-GB" sz="25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BD8593-EA6F-1C4B-9982-75CCF2CC87DD}"/>
              </a:ext>
            </a:extLst>
          </p:cNvPr>
          <p:cNvSpPr txBox="1"/>
          <p:nvPr/>
        </p:nvSpPr>
        <p:spPr>
          <a:xfrm>
            <a:off x="0" y="1428140"/>
            <a:ext cx="12192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Metamorphic rocks are perfect for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D300E4-F05E-4746-BF53-FABB70A61036}"/>
              </a:ext>
            </a:extLst>
          </p:cNvPr>
          <p:cNvSpPr txBox="1">
            <a:spLocks/>
          </p:cNvSpPr>
          <p:nvPr/>
        </p:nvSpPr>
        <p:spPr>
          <a:xfrm>
            <a:off x="549500" y="6858000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2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04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sky, outdoor, ground, nature&#10;&#10;Description automatically generated">
            <a:extLst>
              <a:ext uri="{FF2B5EF4-FFF2-40B4-BE49-F238E27FC236}">
                <a16:creationId xmlns:a16="http://schemas.microsoft.com/office/drawing/2014/main" id="{09408707-19CB-2742-A983-E15FBFF0A3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4538" y="1982170"/>
            <a:ext cx="4772076" cy="36195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6239188" y="1907407"/>
            <a:ext cx="4919291" cy="40107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Rocks are constantly changing. Over millions of years they are broken down and moved to different places.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They are pushed deep into the Earth, then melted or deformed by intense heat and pressure.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They find themselves back on the earth’s surface as it is worn away.  This is called the rock cycle.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4C225010-A0D4-0D4B-84C3-D446537D96F0}"/>
              </a:ext>
            </a:extLst>
          </p:cNvPr>
          <p:cNvSpPr txBox="1">
            <a:spLocks/>
          </p:cNvSpPr>
          <p:nvPr/>
        </p:nvSpPr>
        <p:spPr>
          <a:xfrm>
            <a:off x="0" y="907727"/>
            <a:ext cx="12192000" cy="7151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</a:rPr>
              <a:t>Rock Cycle</a:t>
            </a:r>
          </a:p>
        </p:txBody>
      </p:sp>
    </p:spTree>
    <p:extLst>
      <p:ext uri="{BB962C8B-B14F-4D97-AF65-F5344CB8AC3E}">
        <p14:creationId xmlns:p14="http://schemas.microsoft.com/office/powerpoint/2010/main" val="166126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6428699" y="2161480"/>
            <a:ext cx="4083301" cy="40107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Sand is made from rock.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 forms when rocks erode over millions of years.  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Clay is also made from rock. It combines with other minerals found in soil.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What can we make with clay and sand?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 descr="A person's legs on a beach&#10;&#10;Description automatically generated with low confidence">
            <a:extLst>
              <a:ext uri="{FF2B5EF4-FFF2-40B4-BE49-F238E27FC236}">
                <a16:creationId xmlns:a16="http://schemas.microsoft.com/office/drawing/2014/main" id="{0B4FD395-8113-BB4F-8C20-57BE49281C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2200" y="2000492"/>
            <a:ext cx="4787900" cy="3607400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4F78BE53-192A-424B-A613-2493FB971CD7}"/>
              </a:ext>
            </a:extLst>
          </p:cNvPr>
          <p:cNvSpPr txBox="1">
            <a:spLocks/>
          </p:cNvSpPr>
          <p:nvPr/>
        </p:nvSpPr>
        <p:spPr>
          <a:xfrm>
            <a:off x="0" y="907727"/>
            <a:ext cx="12192000" cy="7151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</a:rPr>
              <a:t>Sand</a:t>
            </a:r>
          </a:p>
        </p:txBody>
      </p:sp>
    </p:spTree>
    <p:extLst>
      <p:ext uri="{BB962C8B-B14F-4D97-AF65-F5344CB8AC3E}">
        <p14:creationId xmlns:p14="http://schemas.microsoft.com/office/powerpoint/2010/main" val="86520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6434473" y="2232186"/>
            <a:ext cx="4645903" cy="40107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Clay has made homes for thousands of years. 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Nowadays, if we combine sand with clay and water, we can make bricks. 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What do bricks make?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Houses!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4A6F24A1-429E-9946-8D1E-F30BD9089745}"/>
              </a:ext>
            </a:extLst>
          </p:cNvPr>
          <p:cNvSpPr txBox="1">
            <a:spLocks/>
          </p:cNvSpPr>
          <p:nvPr/>
        </p:nvSpPr>
        <p:spPr>
          <a:xfrm>
            <a:off x="0" y="907727"/>
            <a:ext cx="12192000" cy="7151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</a:rPr>
              <a:t>Bricks</a:t>
            </a:r>
          </a:p>
        </p:txBody>
      </p:sp>
      <p:pic>
        <p:nvPicPr>
          <p:cNvPr id="4" name="Picture 3" descr="A picture containing building material, building, brick, person&#10;&#10;Description automatically generated">
            <a:extLst>
              <a:ext uri="{FF2B5EF4-FFF2-40B4-BE49-F238E27FC236}">
                <a16:creationId xmlns:a16="http://schemas.microsoft.com/office/drawing/2014/main" id="{ABB48746-8BE0-D543-BA4C-1DD38952EA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2200" y="1989138"/>
            <a:ext cx="47879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70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, close&#10;&#10;Description automatically generated">
            <a:extLst>
              <a:ext uri="{FF2B5EF4-FFF2-40B4-BE49-F238E27FC236}">
                <a16:creationId xmlns:a16="http://schemas.microsoft.com/office/drawing/2014/main" id="{22A55CA3-FFB3-9B41-9429-2C6AAF752B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4538" y="1982170"/>
            <a:ext cx="4772076" cy="36195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6580716" y="1907407"/>
            <a:ext cx="4506746" cy="38110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buNone/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Learn how to compare and group rocks together into the three different rock categories.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buNone/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Learn how rocks are used, including those used in buildings and gravestones.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buNone/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Learn how and why rocks have changed over time.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buNone/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Learn how to use a magnifying glass or microscope to help identify and classify rocks.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2000" dirty="0">
              <a:solidFill>
                <a:schemeClr val="accent5"/>
              </a:solidFill>
              <a:latin typeface="Comic Sans MS" panose="030F0902030302020204" pitchFamily="66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5D24C23-6829-3A45-BC96-938A3F7E2A0E}"/>
              </a:ext>
            </a:extLst>
          </p:cNvPr>
          <p:cNvSpPr txBox="1">
            <a:spLocks/>
          </p:cNvSpPr>
          <p:nvPr/>
        </p:nvSpPr>
        <p:spPr>
          <a:xfrm>
            <a:off x="-69238" y="529202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Rocks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C85A0E-5EB9-0B48-8D1D-6D5B2DB83E98}"/>
              </a:ext>
            </a:extLst>
          </p:cNvPr>
          <p:cNvSpPr txBox="1"/>
          <p:nvPr/>
        </p:nvSpPr>
        <p:spPr>
          <a:xfrm>
            <a:off x="530400" y="5911804"/>
            <a:ext cx="7838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</a:t>
            </a:r>
          </a:p>
          <a:p>
            <a:r>
              <a:rPr lang="en-GB" sz="10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Compare and group together different kinds of rocks on the basis of their appearance and simple physical properties.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7060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5173796-0DD6-C846-B1E5-837C687F30D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FEA57860-6A4A-7E47-AA86-D84326B649F8}"/>
              </a:ext>
            </a:extLst>
          </p:cNvPr>
          <p:cNvSpPr txBox="1">
            <a:spLocks/>
          </p:cNvSpPr>
          <p:nvPr/>
        </p:nvSpPr>
        <p:spPr>
          <a:xfrm>
            <a:off x="0" y="855633"/>
            <a:ext cx="12192000" cy="7151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Classification of Rock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AFB779-472F-804C-A90E-BFD708B3F8F7}"/>
              </a:ext>
            </a:extLst>
          </p:cNvPr>
          <p:cNvSpPr txBox="1"/>
          <p:nvPr/>
        </p:nvSpPr>
        <p:spPr>
          <a:xfrm>
            <a:off x="0" y="1545367"/>
            <a:ext cx="12192000" cy="88130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Bef>
                <a:spcPts val="7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answer this question?</a:t>
            </a:r>
          </a:p>
          <a:p>
            <a:pPr algn="ctr">
              <a:spcBef>
                <a:spcPts val="7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What are the three types of rock?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6AA9B9-28CD-BB4C-A6AC-39D0D0C6AEBC}"/>
              </a:ext>
            </a:extLst>
          </p:cNvPr>
          <p:cNvSpPr txBox="1">
            <a:spLocks/>
          </p:cNvSpPr>
          <p:nvPr/>
        </p:nvSpPr>
        <p:spPr>
          <a:xfrm>
            <a:off x="838200" y="698859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32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A close-up of a rock&#10;&#10;Description automatically generated with medium confidence">
            <a:extLst>
              <a:ext uri="{FF2B5EF4-FFF2-40B4-BE49-F238E27FC236}">
                <a16:creationId xmlns:a16="http://schemas.microsoft.com/office/drawing/2014/main" id="{33F9B340-F0BE-4849-B33A-93833016CC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07" y="2772322"/>
            <a:ext cx="3375535" cy="2277355"/>
          </a:xfrm>
          <a:prstGeom prst="rect">
            <a:avLst/>
          </a:prstGeom>
        </p:spPr>
      </p:pic>
      <p:pic>
        <p:nvPicPr>
          <p:cNvPr id="19" name="Picture 18" descr="A picture containing outdoor, nature&#10;&#10;Description automatically generated">
            <a:extLst>
              <a:ext uri="{FF2B5EF4-FFF2-40B4-BE49-F238E27FC236}">
                <a16:creationId xmlns:a16="http://schemas.microsoft.com/office/drawing/2014/main" id="{DC8C18A4-491E-DA48-8D26-7C733E2849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4375338" y="2772322"/>
            <a:ext cx="3375533" cy="2249814"/>
          </a:xfrm>
          <a:prstGeom prst="rect">
            <a:avLst/>
          </a:prstGeom>
        </p:spPr>
      </p:pic>
      <p:pic>
        <p:nvPicPr>
          <p:cNvPr id="20" name="Picture 19" descr="A picture containing outdoor, close&#10;&#10;Description automatically generated">
            <a:extLst>
              <a:ext uri="{FF2B5EF4-FFF2-40B4-BE49-F238E27FC236}">
                <a16:creationId xmlns:a16="http://schemas.microsoft.com/office/drawing/2014/main" id="{D229EE9D-D86B-7A40-87A7-5DB0B180AB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709" y="2781313"/>
            <a:ext cx="3375534" cy="2249814"/>
          </a:xfrm>
          <a:prstGeom prst="rect">
            <a:avLst/>
          </a:prstGeom>
        </p:spPr>
      </p:pic>
      <p:sp>
        <p:nvSpPr>
          <p:cNvPr id="21" name="Subtitle 2">
            <a:extLst>
              <a:ext uri="{FF2B5EF4-FFF2-40B4-BE49-F238E27FC236}">
                <a16:creationId xmlns:a16="http://schemas.microsoft.com/office/drawing/2014/main" id="{1F6F5F64-1BD9-0843-976F-20EE3F7D8C7C}"/>
              </a:ext>
            </a:extLst>
          </p:cNvPr>
          <p:cNvSpPr txBox="1">
            <a:spLocks/>
          </p:cNvSpPr>
          <p:nvPr/>
        </p:nvSpPr>
        <p:spPr>
          <a:xfrm>
            <a:off x="723907" y="5184260"/>
            <a:ext cx="3387593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Igneous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BF6F8F7A-ECF4-254C-BBF3-58CC16F012DD}"/>
              </a:ext>
            </a:extLst>
          </p:cNvPr>
          <p:cNvSpPr txBox="1">
            <a:spLocks/>
          </p:cNvSpPr>
          <p:nvPr/>
        </p:nvSpPr>
        <p:spPr>
          <a:xfrm>
            <a:off x="4364254" y="5184260"/>
            <a:ext cx="3387593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Sedimentary</a:t>
            </a: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2A3C041C-1560-A346-98B5-C33D41F62906}"/>
              </a:ext>
            </a:extLst>
          </p:cNvPr>
          <p:cNvSpPr txBox="1">
            <a:spLocks/>
          </p:cNvSpPr>
          <p:nvPr/>
        </p:nvSpPr>
        <p:spPr>
          <a:xfrm>
            <a:off x="8004602" y="5184260"/>
            <a:ext cx="3387593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Metamorphic</a:t>
            </a:r>
          </a:p>
        </p:txBody>
      </p:sp>
    </p:spTree>
    <p:extLst>
      <p:ext uri="{BB962C8B-B14F-4D97-AF65-F5344CB8AC3E}">
        <p14:creationId xmlns:p14="http://schemas.microsoft.com/office/powerpoint/2010/main" val="285696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5173796-0DD6-C846-B1E5-837C687F30D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FEA57860-6A4A-7E47-AA86-D84326B649F8}"/>
              </a:ext>
            </a:extLst>
          </p:cNvPr>
          <p:cNvSpPr txBox="1">
            <a:spLocks/>
          </p:cNvSpPr>
          <p:nvPr/>
        </p:nvSpPr>
        <p:spPr>
          <a:xfrm>
            <a:off x="0" y="855633"/>
            <a:ext cx="12192000" cy="113826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Worksheet:</a:t>
            </a:r>
            <a:b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</a:b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Classification of Rock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6AA9B9-28CD-BB4C-A6AC-39D0D0C6AEBC}"/>
              </a:ext>
            </a:extLst>
          </p:cNvPr>
          <p:cNvSpPr txBox="1">
            <a:spLocks/>
          </p:cNvSpPr>
          <p:nvPr/>
        </p:nvSpPr>
        <p:spPr>
          <a:xfrm>
            <a:off x="838200" y="698859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3200" b="1" dirty="0">
              <a:solidFill>
                <a:schemeClr val="accent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3014C5D-96FF-3144-8DD8-F35475BB000B}"/>
              </a:ext>
            </a:extLst>
          </p:cNvPr>
          <p:cNvSpPr txBox="1">
            <a:spLocks/>
          </p:cNvSpPr>
          <p:nvPr/>
        </p:nvSpPr>
        <p:spPr>
          <a:xfrm>
            <a:off x="1333805" y="2393910"/>
            <a:ext cx="6616395" cy="300045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04800" indent="-304800">
              <a:lnSpc>
                <a:spcPct val="100000"/>
              </a:lnSpc>
              <a:spcBef>
                <a:spcPts val="4000"/>
              </a:spcBef>
              <a:buFont typeface="+mj-lt"/>
              <a:buAutoNum type="arabicPeriod"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Think of the properties of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igneous 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rock.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Is it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hard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 or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soft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?</a:t>
            </a:r>
          </a:p>
          <a:p>
            <a:pPr marL="304800" indent="-304800">
              <a:lnSpc>
                <a:spcPct val="100000"/>
              </a:lnSpc>
              <a:spcBef>
                <a:spcPts val="4000"/>
              </a:spcBef>
              <a:buFont typeface="+mj-lt"/>
              <a:buAutoNum type="arabicPeriod"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Think of the properties of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sedimentary 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rock.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Is it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hard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 or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soft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?</a:t>
            </a:r>
          </a:p>
          <a:p>
            <a:pPr marL="304800" indent="-304800">
              <a:lnSpc>
                <a:spcPct val="100000"/>
              </a:lnSpc>
              <a:spcBef>
                <a:spcPts val="4000"/>
              </a:spcBef>
              <a:buFont typeface="+mj-lt"/>
              <a:buAutoNum type="arabicPeriod"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Think of the properties of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metamorphic 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rock.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Is it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hard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 or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soft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?</a:t>
            </a:r>
          </a:p>
        </p:txBody>
      </p:sp>
      <p:pic>
        <p:nvPicPr>
          <p:cNvPr id="13" name="Picture 12" descr="A close-up of a rock&#10;&#10;Description automatically generated with medium confidence">
            <a:extLst>
              <a:ext uri="{FF2B5EF4-FFF2-40B4-BE49-F238E27FC236}">
                <a16:creationId xmlns:a16="http://schemas.microsoft.com/office/drawing/2014/main" id="{20615E31-C011-6342-91A7-D50E9F25FE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2093" y="1026672"/>
            <a:ext cx="1755551" cy="1755551"/>
          </a:xfrm>
          <a:prstGeom prst="ellipse">
            <a:avLst/>
          </a:prstGeom>
        </p:spPr>
      </p:pic>
      <p:pic>
        <p:nvPicPr>
          <p:cNvPr id="14" name="Picture 13" descr="A picture containing outdoor, close&#10;&#10;Description automatically generated">
            <a:extLst>
              <a:ext uri="{FF2B5EF4-FFF2-40B4-BE49-F238E27FC236}">
                <a16:creationId xmlns:a16="http://schemas.microsoft.com/office/drawing/2014/main" id="{A32732AA-529F-1948-8596-429B6336D9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4228" y="3122836"/>
            <a:ext cx="1734321" cy="1734321"/>
          </a:xfrm>
          <a:prstGeom prst="ellipse">
            <a:avLst/>
          </a:prstGeom>
        </p:spPr>
      </p:pic>
      <p:pic>
        <p:nvPicPr>
          <p:cNvPr id="17" name="Picture 16" descr="A close-up of a rock wall&#10;&#10;Description automatically generated with low confidence">
            <a:extLst>
              <a:ext uri="{FF2B5EF4-FFF2-40B4-BE49-F238E27FC236}">
                <a16:creationId xmlns:a16="http://schemas.microsoft.com/office/drawing/2014/main" id="{2DFF2F9B-D5B3-114D-BD1C-1038BCB10E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8986" y="2341457"/>
            <a:ext cx="1734321" cy="173432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9416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5173796-0DD6-C846-B1E5-837C687F30D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F96AA9B9-28CD-BB4C-A6AC-39D0D0C6AEBC}"/>
              </a:ext>
            </a:extLst>
          </p:cNvPr>
          <p:cNvSpPr txBox="1">
            <a:spLocks/>
          </p:cNvSpPr>
          <p:nvPr/>
        </p:nvSpPr>
        <p:spPr>
          <a:xfrm>
            <a:off x="838200" y="698859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3200" b="1" dirty="0">
              <a:solidFill>
                <a:schemeClr val="accent1"/>
              </a:solidFill>
            </a:endParaRP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81115949-36C4-7A4F-8177-51745A5CD6AA}"/>
              </a:ext>
            </a:extLst>
          </p:cNvPr>
          <p:cNvSpPr txBox="1">
            <a:spLocks/>
          </p:cNvSpPr>
          <p:nvPr/>
        </p:nvSpPr>
        <p:spPr>
          <a:xfrm>
            <a:off x="5519738" y="4517350"/>
            <a:ext cx="4794725" cy="14747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3000"/>
              </a:spcBef>
              <a:buClr>
                <a:srgbClr val="286AA6"/>
              </a:buClr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Next, look for a statue.</a:t>
            </a:r>
          </a:p>
          <a:p>
            <a:pPr marL="0" indent="0">
              <a:lnSpc>
                <a:spcPct val="100000"/>
              </a:lnSpc>
              <a:buClr>
                <a:srgbClr val="286AA6"/>
              </a:buClr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Use a magnifying glass to study it.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Make a note of its properties.</a:t>
            </a:r>
            <a:endParaRPr lang="en-GB" sz="2200" dirty="0">
              <a:solidFill>
                <a:srgbClr val="272626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19AD328-72DE-FB4F-A30D-CE10CCCCE4EB}"/>
              </a:ext>
            </a:extLst>
          </p:cNvPr>
          <p:cNvSpPr txBox="1">
            <a:spLocks/>
          </p:cNvSpPr>
          <p:nvPr/>
        </p:nvSpPr>
        <p:spPr>
          <a:xfrm>
            <a:off x="0" y="1259290"/>
            <a:ext cx="121920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</a:rPr>
              <a:t>Studying Rocks 1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446B0C3A-2B9D-784F-89DA-9E02E9C3DBCA}"/>
              </a:ext>
            </a:extLst>
          </p:cNvPr>
          <p:cNvSpPr txBox="1">
            <a:spLocks/>
          </p:cNvSpPr>
          <p:nvPr/>
        </p:nvSpPr>
        <p:spPr>
          <a:xfrm>
            <a:off x="0" y="67125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286A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</a:p>
        </p:txBody>
      </p:sp>
      <p:pic>
        <p:nvPicPr>
          <p:cNvPr id="4" name="Picture 3" descr="A statue of a baby&#10;&#10;Description automatically generated with low confidence">
            <a:extLst>
              <a:ext uri="{FF2B5EF4-FFF2-40B4-BE49-F238E27FC236}">
                <a16:creationId xmlns:a16="http://schemas.microsoft.com/office/drawing/2014/main" id="{E49F0BBC-9240-C748-877D-BE912C5BA7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0426" y="4231636"/>
            <a:ext cx="3099712" cy="1773212"/>
          </a:xfrm>
          <a:prstGeom prst="rect">
            <a:avLst/>
          </a:prstGeom>
        </p:spPr>
      </p:pic>
      <p:pic>
        <p:nvPicPr>
          <p:cNvPr id="7" name="Picture 6" descr="A group of tombstones in a cemetery&#10;&#10;Description automatically generated with low confidence">
            <a:extLst>
              <a:ext uri="{FF2B5EF4-FFF2-40B4-BE49-F238E27FC236}">
                <a16:creationId xmlns:a16="http://schemas.microsoft.com/office/drawing/2014/main" id="{23E68AFC-A8E4-C243-BB2B-F76A09B60C6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5154" y="2096368"/>
            <a:ext cx="3105625" cy="1773212"/>
          </a:xfrm>
          <a:prstGeom prst="rect">
            <a:avLst/>
          </a:prstGeom>
        </p:spPr>
      </p:pic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9FB5D7C9-5963-1741-BFA8-9024EE03DFE5}"/>
              </a:ext>
            </a:extLst>
          </p:cNvPr>
          <p:cNvSpPr txBox="1">
            <a:spLocks/>
          </p:cNvSpPr>
          <p:nvPr/>
        </p:nvSpPr>
        <p:spPr>
          <a:xfrm>
            <a:off x="5519738" y="2197193"/>
            <a:ext cx="5569425" cy="17231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286AA6"/>
              </a:buClr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Go out into your neighbourhood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and look for a gravestone.</a:t>
            </a:r>
          </a:p>
          <a:p>
            <a:pPr marL="0" indent="0">
              <a:lnSpc>
                <a:spcPct val="100000"/>
              </a:lnSpc>
              <a:buClr>
                <a:srgbClr val="286AA6"/>
              </a:buClr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Use a magnifying glass to study it.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Make a note of its properties.</a:t>
            </a:r>
            <a:endParaRPr lang="en-GB" sz="2200" dirty="0">
              <a:solidFill>
                <a:srgbClr val="27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33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child, indoor, group&#10;&#10;Description automatically generated">
            <a:extLst>
              <a:ext uri="{FF2B5EF4-FFF2-40B4-BE49-F238E27FC236}">
                <a16:creationId xmlns:a16="http://schemas.microsoft.com/office/drawing/2014/main" id="{9C5F0D0D-7905-654D-88AB-F24FF3F390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0262" y="1867766"/>
            <a:ext cx="3099713" cy="1773213"/>
          </a:xfrm>
          <a:prstGeom prst="rect">
            <a:avLst/>
          </a:prstGeom>
        </p:spPr>
      </p:pic>
      <p:pic>
        <p:nvPicPr>
          <p:cNvPr id="8" name="Picture 7" descr="A person using a microscope&#10;&#10;Description automatically generated with medium confidence">
            <a:extLst>
              <a:ext uri="{FF2B5EF4-FFF2-40B4-BE49-F238E27FC236}">
                <a16:creationId xmlns:a16="http://schemas.microsoft.com/office/drawing/2014/main" id="{E56597D6-A5B2-3A45-A059-7FAEDBD9F4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4350" y="4003036"/>
            <a:ext cx="3105625" cy="1773212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5173796-0DD6-C846-B1E5-837C687F30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F96AA9B9-28CD-BB4C-A6AC-39D0D0C6AEBC}"/>
              </a:ext>
            </a:extLst>
          </p:cNvPr>
          <p:cNvSpPr txBox="1">
            <a:spLocks/>
          </p:cNvSpPr>
          <p:nvPr/>
        </p:nvSpPr>
        <p:spPr>
          <a:xfrm>
            <a:off x="838200" y="698859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3200" b="1" dirty="0">
              <a:solidFill>
                <a:schemeClr val="accent1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19AD328-72DE-FB4F-A30D-CE10CCCCE4EB}"/>
              </a:ext>
            </a:extLst>
          </p:cNvPr>
          <p:cNvSpPr txBox="1">
            <a:spLocks/>
          </p:cNvSpPr>
          <p:nvPr/>
        </p:nvSpPr>
        <p:spPr>
          <a:xfrm>
            <a:off x="0" y="878290"/>
            <a:ext cx="121920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</a:rPr>
              <a:t>Studying Rocks 2</a:t>
            </a:r>
          </a:p>
        </p:txBody>
      </p:sp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9FB5D7C9-5963-1741-BFA8-9024EE03DFE5}"/>
              </a:ext>
            </a:extLst>
          </p:cNvPr>
          <p:cNvSpPr txBox="1">
            <a:spLocks/>
          </p:cNvSpPr>
          <p:nvPr/>
        </p:nvSpPr>
        <p:spPr>
          <a:xfrm>
            <a:off x="5479575" y="1968593"/>
            <a:ext cx="5404325" cy="38076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Bring back any notes and rock samples you have found to the classroom.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Continue to study them with a magnifying glass, or a microscope.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Make notes of what you see.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Do they have crystals?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Are they grainy?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What else do you notice about them?</a:t>
            </a:r>
          </a:p>
        </p:txBody>
      </p:sp>
    </p:spTree>
    <p:extLst>
      <p:ext uri="{BB962C8B-B14F-4D97-AF65-F5344CB8AC3E}">
        <p14:creationId xmlns:p14="http://schemas.microsoft.com/office/powerpoint/2010/main" val="170918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5173796-0DD6-C846-B1E5-837C687F30D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F96AA9B9-28CD-BB4C-A6AC-39D0D0C6AEBC}"/>
              </a:ext>
            </a:extLst>
          </p:cNvPr>
          <p:cNvSpPr txBox="1">
            <a:spLocks/>
          </p:cNvSpPr>
          <p:nvPr/>
        </p:nvSpPr>
        <p:spPr>
          <a:xfrm>
            <a:off x="838200" y="698859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3200" b="1" dirty="0">
              <a:solidFill>
                <a:schemeClr val="accent1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19AD328-72DE-FB4F-A30D-CE10CCCCE4EB}"/>
              </a:ext>
            </a:extLst>
          </p:cNvPr>
          <p:cNvSpPr txBox="1">
            <a:spLocks/>
          </p:cNvSpPr>
          <p:nvPr/>
        </p:nvSpPr>
        <p:spPr>
          <a:xfrm>
            <a:off x="0" y="878290"/>
            <a:ext cx="121920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</a:rPr>
              <a:t>Presenting your findings</a:t>
            </a:r>
          </a:p>
        </p:txBody>
      </p:sp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9FB5D7C9-5963-1741-BFA8-9024EE03DFE5}"/>
              </a:ext>
            </a:extLst>
          </p:cNvPr>
          <p:cNvSpPr txBox="1">
            <a:spLocks/>
          </p:cNvSpPr>
          <p:nvPr/>
        </p:nvSpPr>
        <p:spPr>
          <a:xfrm>
            <a:off x="7416324" y="2094125"/>
            <a:ext cx="4159725" cy="38076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20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Put the rocks into groups.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Are they igneous,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sedimentary or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metamorphic?</a:t>
            </a:r>
          </a:p>
          <a:p>
            <a:pPr marL="0" indent="0">
              <a:lnSpc>
                <a:spcPct val="100000"/>
              </a:lnSpc>
              <a:spcBef>
                <a:spcPts val="20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Draw and label the rocks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and classify each one.</a:t>
            </a:r>
          </a:p>
          <a:p>
            <a:pPr marL="0" indent="0">
              <a:lnSpc>
                <a:spcPct val="100000"/>
              </a:lnSpc>
              <a:spcBef>
                <a:spcPts val="2000"/>
              </a:spcBef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Describe the properties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of each group.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F5A5B1-2CFB-2340-A916-0AA44364AF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3422" y="1970017"/>
            <a:ext cx="5606951" cy="3307410"/>
          </a:xfrm>
          <a:prstGeom prst="rect">
            <a:avLst/>
          </a:prstGeom>
        </p:spPr>
      </p:pic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D18BAF58-CB75-D344-AE04-2F1C8C4F34EB}"/>
              </a:ext>
            </a:extLst>
          </p:cNvPr>
          <p:cNvSpPr txBox="1">
            <a:spLocks/>
          </p:cNvSpPr>
          <p:nvPr/>
        </p:nvSpPr>
        <p:spPr>
          <a:xfrm>
            <a:off x="3996897" y="5016597"/>
            <a:ext cx="1857409" cy="5216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1600" b="1" dirty="0">
                <a:solidFill>
                  <a:srgbClr val="286AA6"/>
                </a:solidFill>
                <a:latin typeface="Comic Sans MS" panose="030F0702030302020204" pitchFamily="66" charset="0"/>
              </a:rPr>
              <a:t>Metamorphic</a:t>
            </a:r>
            <a:br>
              <a:rPr lang="en-GB" sz="1600" b="1" dirty="0">
                <a:solidFill>
                  <a:srgbClr val="286AA6"/>
                </a:solidFill>
                <a:latin typeface="Comic Sans MS" panose="030F0702030302020204" pitchFamily="66" charset="0"/>
              </a:rPr>
            </a:br>
            <a:r>
              <a:rPr lang="en-GB" sz="1600" b="1" dirty="0">
                <a:solidFill>
                  <a:srgbClr val="286AA6"/>
                </a:solidFill>
                <a:latin typeface="Comic Sans MS" panose="030F0702030302020204" pitchFamily="66" charset="0"/>
              </a:rPr>
              <a:t>Rock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CB4D8260-30F6-744A-BCDE-47D22CE13859}"/>
              </a:ext>
            </a:extLst>
          </p:cNvPr>
          <p:cNvSpPr txBox="1">
            <a:spLocks/>
          </p:cNvSpPr>
          <p:nvPr/>
        </p:nvSpPr>
        <p:spPr>
          <a:xfrm>
            <a:off x="1765761" y="5016597"/>
            <a:ext cx="1857409" cy="5216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16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Sediment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62A9ABE-A925-2F40-91E8-5E37197D68D4}"/>
              </a:ext>
            </a:extLst>
          </p:cNvPr>
          <p:cNvSpPr txBox="1">
            <a:spLocks/>
          </p:cNvSpPr>
          <p:nvPr/>
        </p:nvSpPr>
        <p:spPr>
          <a:xfrm>
            <a:off x="3208584" y="3103391"/>
            <a:ext cx="1663403" cy="5216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1600" b="1" dirty="0">
                <a:solidFill>
                  <a:srgbClr val="286AA6"/>
                </a:solidFill>
                <a:latin typeface="Comic Sans MS" panose="030F0702030302020204" pitchFamily="66" charset="0"/>
              </a:rPr>
              <a:t>Igneous</a:t>
            </a:r>
            <a:br>
              <a:rPr lang="en-GB" sz="1600" b="1" dirty="0">
                <a:solidFill>
                  <a:srgbClr val="286AA6"/>
                </a:solidFill>
                <a:latin typeface="Comic Sans MS" panose="030F0702030302020204" pitchFamily="66" charset="0"/>
              </a:rPr>
            </a:br>
            <a:r>
              <a:rPr lang="en-GB" sz="1600" b="1" dirty="0">
                <a:solidFill>
                  <a:srgbClr val="286AA6"/>
                </a:solidFill>
                <a:latin typeface="Comic Sans MS" panose="030F0702030302020204" pitchFamily="66" charset="0"/>
              </a:rPr>
              <a:t>Rock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D4E1EB48-B709-BF4A-9B10-2CB4505CFD32}"/>
              </a:ext>
            </a:extLst>
          </p:cNvPr>
          <p:cNvSpPr txBox="1">
            <a:spLocks/>
          </p:cNvSpPr>
          <p:nvPr/>
        </p:nvSpPr>
        <p:spPr>
          <a:xfrm>
            <a:off x="1099069" y="3103391"/>
            <a:ext cx="1663403" cy="5216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1600" b="1" dirty="0">
                <a:solidFill>
                  <a:srgbClr val="286AA6"/>
                </a:solidFill>
                <a:latin typeface="Comic Sans MS" panose="030F0702030302020204" pitchFamily="66" charset="0"/>
              </a:rPr>
              <a:t>Magma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AE1611B2-251F-9A42-92AF-0160DDC659BE}"/>
              </a:ext>
            </a:extLst>
          </p:cNvPr>
          <p:cNvSpPr txBox="1">
            <a:spLocks/>
          </p:cNvSpPr>
          <p:nvPr/>
        </p:nvSpPr>
        <p:spPr>
          <a:xfrm>
            <a:off x="5439783" y="3103391"/>
            <a:ext cx="1581416" cy="5216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16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Sedimentary</a:t>
            </a:r>
            <a:br>
              <a:rPr lang="en-GB" sz="1600" b="1" dirty="0">
                <a:solidFill>
                  <a:srgbClr val="286AA6"/>
                </a:solidFill>
                <a:latin typeface="Comic Sans MS" panose="030F0702030302020204" pitchFamily="66" charset="0"/>
              </a:rPr>
            </a:br>
            <a:r>
              <a:rPr lang="en-GB" sz="1600" b="1" dirty="0">
                <a:solidFill>
                  <a:srgbClr val="286AA6"/>
                </a:solidFill>
                <a:latin typeface="Comic Sans MS" panose="030F0702030302020204" pitchFamily="66" charset="0"/>
              </a:rPr>
              <a:t>Rock</a:t>
            </a:r>
          </a:p>
        </p:txBody>
      </p:sp>
    </p:spTree>
    <p:extLst>
      <p:ext uri="{BB962C8B-B14F-4D97-AF65-F5344CB8AC3E}">
        <p14:creationId xmlns:p14="http://schemas.microsoft.com/office/powerpoint/2010/main" val="114232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ecorated&#10;&#10;Description automatically generated">
            <a:extLst>
              <a:ext uri="{FF2B5EF4-FFF2-40B4-BE49-F238E27FC236}">
                <a16:creationId xmlns:a16="http://schemas.microsoft.com/office/drawing/2014/main" id="{45050130-A685-5546-9D2B-2465E5A189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9580" y="1811101"/>
            <a:ext cx="4252837" cy="3161965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DA5B87-F6E0-B147-8E38-5BB1908B3E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Rocks – Lesson 2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03EAFF45-AAD7-F641-98F3-3722CDBA2F25}"/>
              </a:ext>
            </a:extLst>
          </p:cNvPr>
          <p:cNvSpPr txBox="1">
            <a:spLocks/>
          </p:cNvSpPr>
          <p:nvPr/>
        </p:nvSpPr>
        <p:spPr>
          <a:xfrm>
            <a:off x="0" y="860239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is a Rock?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DDDAF9-01F0-8544-94EC-0C08DB07EBF6}"/>
              </a:ext>
            </a:extLst>
          </p:cNvPr>
          <p:cNvSpPr txBox="1"/>
          <p:nvPr/>
        </p:nvSpPr>
        <p:spPr>
          <a:xfrm>
            <a:off x="6438836" y="2710803"/>
            <a:ext cx="4263407" cy="299852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Rocks are made up of minerals and form the earth’s outer layer (or crust).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Some are hard, like Granite.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Some are soft, like Chalk.</a:t>
            </a: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3FB2A04-5090-A340-94A3-B57C8E412E1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6" name="Picture 5" descr="A picture containing outdoor, close&#10;&#10;Description automatically generated">
            <a:extLst>
              <a:ext uri="{FF2B5EF4-FFF2-40B4-BE49-F238E27FC236}">
                <a16:creationId xmlns:a16="http://schemas.microsoft.com/office/drawing/2014/main" id="{6260519D-9941-4642-ABD4-D4292A2813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4538" y="1982170"/>
            <a:ext cx="2297689" cy="3619500"/>
          </a:xfrm>
          <a:prstGeom prst="rect">
            <a:avLst/>
          </a:prstGeom>
        </p:spPr>
      </p:pic>
      <p:pic>
        <p:nvPicPr>
          <p:cNvPr id="3" name="Picture 2" descr="A close-up of a rock wall&#10;&#10;Description automatically generated with low confidence">
            <a:extLst>
              <a:ext uri="{FF2B5EF4-FFF2-40B4-BE49-F238E27FC236}">
                <a16:creationId xmlns:a16="http://schemas.microsoft.com/office/drawing/2014/main" id="{1E10F8B8-F74D-D343-B61E-167E71F3678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2411" y="1990692"/>
            <a:ext cx="2297689" cy="3628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13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rock&#10;&#10;Description automatically generated with medium confidence">
            <a:extLst>
              <a:ext uri="{FF2B5EF4-FFF2-40B4-BE49-F238E27FC236}">
                <a16:creationId xmlns:a16="http://schemas.microsoft.com/office/drawing/2014/main" id="{AC768195-8431-2445-A997-EE7E24AF96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07" y="2370050"/>
            <a:ext cx="3375535" cy="2277355"/>
          </a:xfrm>
          <a:prstGeom prst="rect">
            <a:avLst/>
          </a:prstGeom>
        </p:spPr>
      </p:pic>
      <p:pic>
        <p:nvPicPr>
          <p:cNvPr id="5" name="Picture 4" descr="A picture containing outdoor, nature&#10;&#10;Description automatically generated">
            <a:extLst>
              <a:ext uri="{FF2B5EF4-FFF2-40B4-BE49-F238E27FC236}">
                <a16:creationId xmlns:a16="http://schemas.microsoft.com/office/drawing/2014/main" id="{56E4853F-CB09-C642-928C-7A9A88F5CD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4375338" y="2370050"/>
            <a:ext cx="3375533" cy="2249814"/>
          </a:xfrm>
          <a:prstGeom prst="rect">
            <a:avLst/>
          </a:prstGeom>
        </p:spPr>
      </p:pic>
      <p:pic>
        <p:nvPicPr>
          <p:cNvPr id="3" name="Picture 2" descr="A picture containing outdoor, close&#10;&#10;Description automatically generated">
            <a:extLst>
              <a:ext uri="{FF2B5EF4-FFF2-40B4-BE49-F238E27FC236}">
                <a16:creationId xmlns:a16="http://schemas.microsoft.com/office/drawing/2014/main" id="{4FF2AA21-B154-3B47-8460-225C44ADE7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709" y="2379041"/>
            <a:ext cx="3375534" cy="2249814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D687D86-FA7E-3348-AFD8-59C84A5DE4A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E5CF88BD-B5D5-7D4D-A5CA-58790CFB9C4B}"/>
              </a:ext>
            </a:extLst>
          </p:cNvPr>
          <p:cNvSpPr txBox="1">
            <a:spLocks/>
          </p:cNvSpPr>
          <p:nvPr/>
        </p:nvSpPr>
        <p:spPr>
          <a:xfrm>
            <a:off x="0" y="867469"/>
            <a:ext cx="12192000" cy="13255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</a:rPr>
              <a:t>Classification of Rocks</a:t>
            </a:r>
            <a:endParaRPr lang="en-GB" sz="22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59E940E0-3484-7341-8FFE-2DEEDF8BAD7C}"/>
              </a:ext>
            </a:extLst>
          </p:cNvPr>
          <p:cNvSpPr txBox="1">
            <a:spLocks/>
          </p:cNvSpPr>
          <p:nvPr/>
        </p:nvSpPr>
        <p:spPr>
          <a:xfrm>
            <a:off x="723907" y="4781988"/>
            <a:ext cx="3387593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Igneous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E6470548-B416-CF43-87C9-7D7E41809B6C}"/>
              </a:ext>
            </a:extLst>
          </p:cNvPr>
          <p:cNvSpPr txBox="1">
            <a:spLocks/>
          </p:cNvSpPr>
          <p:nvPr/>
        </p:nvSpPr>
        <p:spPr>
          <a:xfrm>
            <a:off x="4364254" y="4781988"/>
            <a:ext cx="3387593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Sedimentary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DAC0D047-026E-5144-94D1-8FF7970AFBE8}"/>
              </a:ext>
            </a:extLst>
          </p:cNvPr>
          <p:cNvSpPr txBox="1">
            <a:spLocks/>
          </p:cNvSpPr>
          <p:nvPr/>
        </p:nvSpPr>
        <p:spPr>
          <a:xfrm>
            <a:off x="8004602" y="4781988"/>
            <a:ext cx="3387593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Metamorphic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33601A6D-0F7E-9647-9F02-E1F345E6B065}"/>
              </a:ext>
            </a:extLst>
          </p:cNvPr>
          <p:cNvSpPr txBox="1">
            <a:spLocks/>
          </p:cNvSpPr>
          <p:nvPr/>
        </p:nvSpPr>
        <p:spPr>
          <a:xfrm>
            <a:off x="0" y="5537828"/>
            <a:ext cx="12192000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We call the way rocks are identified ‘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classification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’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CBCC56D5-CAFE-AC44-92AE-D6443357D4E7}"/>
              </a:ext>
            </a:extLst>
          </p:cNvPr>
          <p:cNvSpPr txBox="1">
            <a:spLocks/>
          </p:cNvSpPr>
          <p:nvPr/>
        </p:nvSpPr>
        <p:spPr>
          <a:xfrm>
            <a:off x="-43132" y="1629367"/>
            <a:ext cx="12192000" cy="13255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There are </a:t>
            </a:r>
            <a:r>
              <a:rPr lang="en-GB" sz="2200" b="1" dirty="0">
                <a:solidFill>
                  <a:srgbClr val="272626"/>
                </a:solidFill>
                <a:latin typeface="Comic Sans MS" panose="030F0902030302020204" pitchFamily="66" charset="0"/>
              </a:rPr>
              <a:t>three</a:t>
            </a: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 different types of rock</a:t>
            </a:r>
          </a:p>
        </p:txBody>
      </p:sp>
    </p:spTree>
    <p:extLst>
      <p:ext uri="{BB962C8B-B14F-4D97-AF65-F5344CB8AC3E}">
        <p14:creationId xmlns:p14="http://schemas.microsoft.com/office/powerpoint/2010/main" val="367879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54D6D609-189A-684B-BF0E-91443FAB67C8}"/>
              </a:ext>
            </a:extLst>
          </p:cNvPr>
          <p:cNvSpPr txBox="1">
            <a:spLocks/>
          </p:cNvSpPr>
          <p:nvPr/>
        </p:nvSpPr>
        <p:spPr>
          <a:xfrm>
            <a:off x="0" y="67177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Igneous Rock?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17F91D04-0728-C04A-B170-31A633526BD9}"/>
              </a:ext>
            </a:extLst>
          </p:cNvPr>
          <p:cNvSpPr txBox="1">
            <a:spLocks/>
          </p:cNvSpPr>
          <p:nvPr/>
        </p:nvSpPr>
        <p:spPr>
          <a:xfrm>
            <a:off x="1518340" y="4662795"/>
            <a:ext cx="9155320" cy="366565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Most igneous rock is hard and formed when very hot lava (or magma) from volcanoes cools to form crystals.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Igneous rock is impermeable, which means it is waterproof.</a:t>
            </a:r>
            <a:endParaRPr lang="en-GB" dirty="0"/>
          </a:p>
        </p:txBody>
      </p:sp>
      <p:pic>
        <p:nvPicPr>
          <p:cNvPr id="3" name="Picture 2" descr="A picture containing sky, rock, outdoor, mountain&#10;&#10;Description automatically generated">
            <a:extLst>
              <a:ext uri="{FF2B5EF4-FFF2-40B4-BE49-F238E27FC236}">
                <a16:creationId xmlns:a16="http://schemas.microsoft.com/office/drawing/2014/main" id="{967787F6-00A6-C349-8A06-9676A15E6A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0350" y="1675014"/>
            <a:ext cx="4243350" cy="2568858"/>
          </a:xfrm>
          <a:prstGeom prst="rect">
            <a:avLst/>
          </a:prstGeom>
        </p:spPr>
      </p:pic>
      <p:pic>
        <p:nvPicPr>
          <p:cNvPr id="5" name="Picture 4" descr="A volcano erupting with lava&#10;&#10;Description automatically generated with medium confidence">
            <a:extLst>
              <a:ext uri="{FF2B5EF4-FFF2-40B4-BE49-F238E27FC236}">
                <a16:creationId xmlns:a16="http://schemas.microsoft.com/office/drawing/2014/main" id="{B057D3A7-969D-354C-832D-296964B375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6821" y="1675013"/>
            <a:ext cx="4243350" cy="256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9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rock&#10;&#10;Description automatically generated with low confidence">
            <a:extLst>
              <a:ext uri="{FF2B5EF4-FFF2-40B4-BE49-F238E27FC236}">
                <a16:creationId xmlns:a16="http://schemas.microsoft.com/office/drawing/2014/main" id="{347277AA-3473-754E-AC48-FB526C941C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0350" y="2742772"/>
            <a:ext cx="4243350" cy="2556659"/>
          </a:xfrm>
          <a:prstGeom prst="rect">
            <a:avLst/>
          </a:prstGeom>
        </p:spPr>
      </p:pic>
      <p:pic>
        <p:nvPicPr>
          <p:cNvPr id="5" name="Picture 4" descr="A group of rocks&#10;&#10;Description automatically generated with medium confidence">
            <a:extLst>
              <a:ext uri="{FF2B5EF4-FFF2-40B4-BE49-F238E27FC236}">
                <a16:creationId xmlns:a16="http://schemas.microsoft.com/office/drawing/2014/main" id="{9B885347-6D4E-ED4E-81B2-91D3146FF1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1509892" y="2730574"/>
            <a:ext cx="4243350" cy="2556658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687632F-F332-2641-9E61-8DAD348011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6CF6BEE7-7080-5D4D-BA06-B68672E2E08E}"/>
              </a:ext>
            </a:extLst>
          </p:cNvPr>
          <p:cNvSpPr txBox="1">
            <a:spLocks/>
          </p:cNvSpPr>
          <p:nvPr/>
        </p:nvSpPr>
        <p:spPr>
          <a:xfrm>
            <a:off x="0" y="855633"/>
            <a:ext cx="12192000" cy="7151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Examples of Igneous Rock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CA249FC-D1DD-C046-9753-377CC593E083}"/>
              </a:ext>
            </a:extLst>
          </p:cNvPr>
          <p:cNvSpPr txBox="1">
            <a:spLocks/>
          </p:cNvSpPr>
          <p:nvPr/>
        </p:nvSpPr>
        <p:spPr>
          <a:xfrm>
            <a:off x="1575795" y="5532016"/>
            <a:ext cx="4243350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Granite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07A49D55-62B0-034C-945A-5CF9804A1677}"/>
              </a:ext>
            </a:extLst>
          </p:cNvPr>
          <p:cNvSpPr txBox="1">
            <a:spLocks/>
          </p:cNvSpPr>
          <p:nvPr/>
        </p:nvSpPr>
        <p:spPr>
          <a:xfrm>
            <a:off x="6380351" y="5532016"/>
            <a:ext cx="4243350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Basalt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B0B80C-5265-554A-B54D-0F3129CCA643}"/>
              </a:ext>
            </a:extLst>
          </p:cNvPr>
          <p:cNvSpPr txBox="1"/>
          <p:nvPr/>
        </p:nvSpPr>
        <p:spPr>
          <a:xfrm>
            <a:off x="0" y="1570768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There are many examples of igneous rock.</a:t>
            </a:r>
          </a:p>
          <a:p>
            <a:pPr algn="ctr"/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Two common ones are:</a:t>
            </a:r>
          </a:p>
        </p:txBody>
      </p:sp>
    </p:spTree>
    <p:extLst>
      <p:ext uri="{BB962C8B-B14F-4D97-AF65-F5344CB8AC3E}">
        <p14:creationId xmlns:p14="http://schemas.microsoft.com/office/powerpoint/2010/main" val="3104631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5173796-0DD6-C846-B1E5-837C687F30D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FEA57860-6A4A-7E47-AA86-D84326B649F8}"/>
              </a:ext>
            </a:extLst>
          </p:cNvPr>
          <p:cNvSpPr txBox="1">
            <a:spLocks/>
          </p:cNvSpPr>
          <p:nvPr/>
        </p:nvSpPr>
        <p:spPr>
          <a:xfrm>
            <a:off x="0" y="855633"/>
            <a:ext cx="12192000" cy="7151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Properties of Igneous Rock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AFB779-472F-804C-A90E-BFD708B3F8F7}"/>
              </a:ext>
            </a:extLst>
          </p:cNvPr>
          <p:cNvSpPr txBox="1"/>
          <p:nvPr/>
        </p:nvSpPr>
        <p:spPr>
          <a:xfrm>
            <a:off x="0" y="1570768"/>
            <a:ext cx="12192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Can you think of the main properties of Igneous Rock?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6AA9B9-28CD-BB4C-A6AC-39D0D0C6AEBC}"/>
              </a:ext>
            </a:extLst>
          </p:cNvPr>
          <p:cNvSpPr txBox="1">
            <a:spLocks/>
          </p:cNvSpPr>
          <p:nvPr/>
        </p:nvSpPr>
        <p:spPr>
          <a:xfrm>
            <a:off x="838200" y="698859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3200" b="1" dirty="0">
              <a:solidFill>
                <a:schemeClr val="accent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FB0AC1-5535-4348-A1F1-0C8FADEA30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293" y="2459224"/>
            <a:ext cx="3385153" cy="2258181"/>
          </a:xfrm>
          <a:prstGeom prst="rect">
            <a:avLst/>
          </a:prstGeom>
        </p:spPr>
      </p:pic>
      <p:pic>
        <p:nvPicPr>
          <p:cNvPr id="19" name="Picture 18" descr="A picture containing rock, outdoor, stone&#10;&#10;Description automatically generated">
            <a:extLst>
              <a:ext uri="{FF2B5EF4-FFF2-40B4-BE49-F238E27FC236}">
                <a16:creationId xmlns:a16="http://schemas.microsoft.com/office/drawing/2014/main" id="{ACA3642D-EB3A-1549-A614-48B5BBB9FD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4710" y="2453636"/>
            <a:ext cx="3385153" cy="2256769"/>
          </a:xfrm>
          <a:prstGeom prst="rect">
            <a:avLst/>
          </a:prstGeom>
        </p:spPr>
      </p:pic>
      <p:pic>
        <p:nvPicPr>
          <p:cNvPr id="21" name="Picture 20" descr="A picture containing cake, food, piece, bread&#10;&#10;Description automatically generated">
            <a:extLst>
              <a:ext uri="{FF2B5EF4-FFF2-40B4-BE49-F238E27FC236}">
                <a16:creationId xmlns:a16="http://schemas.microsoft.com/office/drawing/2014/main" id="{0818BA69-DF28-B944-B8B3-0EB92851EFD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83127" y="2446119"/>
            <a:ext cx="3385153" cy="2256770"/>
          </a:xfrm>
          <a:prstGeom prst="rect">
            <a:avLst/>
          </a:prstGeom>
        </p:spPr>
      </p:pic>
      <p:sp>
        <p:nvSpPr>
          <p:cNvPr id="26" name="Subtitle 2">
            <a:extLst>
              <a:ext uri="{FF2B5EF4-FFF2-40B4-BE49-F238E27FC236}">
                <a16:creationId xmlns:a16="http://schemas.microsoft.com/office/drawing/2014/main" id="{A6015C43-92E8-654C-9FBE-E7961C9A640A}"/>
              </a:ext>
            </a:extLst>
          </p:cNvPr>
          <p:cNvSpPr txBox="1">
            <a:spLocks/>
          </p:cNvSpPr>
          <p:nvPr/>
        </p:nvSpPr>
        <p:spPr>
          <a:xfrm>
            <a:off x="723907" y="4959431"/>
            <a:ext cx="3387593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Hard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DC0833AD-4882-5649-BB6C-228DF8FC1FB5}"/>
              </a:ext>
            </a:extLst>
          </p:cNvPr>
          <p:cNvSpPr txBox="1">
            <a:spLocks/>
          </p:cNvSpPr>
          <p:nvPr/>
        </p:nvSpPr>
        <p:spPr>
          <a:xfrm>
            <a:off x="4364254" y="4959431"/>
            <a:ext cx="3387593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Waterproof</a:t>
            </a:r>
          </a:p>
        </p:txBody>
      </p:sp>
      <p:sp>
        <p:nvSpPr>
          <p:cNvPr id="28" name="Subtitle 2">
            <a:extLst>
              <a:ext uri="{FF2B5EF4-FFF2-40B4-BE49-F238E27FC236}">
                <a16:creationId xmlns:a16="http://schemas.microsoft.com/office/drawing/2014/main" id="{8499FB2B-1467-6549-BB15-7F05D13AE31B}"/>
              </a:ext>
            </a:extLst>
          </p:cNvPr>
          <p:cNvSpPr txBox="1">
            <a:spLocks/>
          </p:cNvSpPr>
          <p:nvPr/>
        </p:nvSpPr>
        <p:spPr>
          <a:xfrm>
            <a:off x="8004602" y="4959431"/>
            <a:ext cx="3387593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Made up of</a:t>
            </a:r>
            <a:b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</a:br>
            <a:r>
              <a:rPr lang="en-GB" sz="2500" b="1" dirty="0">
                <a:solidFill>
                  <a:srgbClr val="286AA6"/>
                </a:solidFill>
                <a:latin typeface="Comic Sans MS" panose="030F0902030302020204" pitchFamily="66" charset="0"/>
              </a:rPr>
              <a:t>crystals</a:t>
            </a:r>
          </a:p>
        </p:txBody>
      </p:sp>
    </p:spTree>
    <p:extLst>
      <p:ext uri="{BB962C8B-B14F-4D97-AF65-F5344CB8AC3E}">
        <p14:creationId xmlns:p14="http://schemas.microsoft.com/office/powerpoint/2010/main" val="72860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ombstone in a graveyard&#10;&#10;Description automatically generated with low confidence">
            <a:extLst>
              <a:ext uri="{FF2B5EF4-FFF2-40B4-BE49-F238E27FC236}">
                <a16:creationId xmlns:a16="http://schemas.microsoft.com/office/drawing/2014/main" id="{3F94CF4A-95C7-E04B-ACFB-BA9CCB271C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0349" y="2154227"/>
            <a:ext cx="4243352" cy="2568860"/>
          </a:xfrm>
          <a:prstGeom prst="rect">
            <a:avLst/>
          </a:prstGeom>
        </p:spPr>
      </p:pic>
      <p:pic>
        <p:nvPicPr>
          <p:cNvPr id="3" name="Picture 2" descr="A bridge over a river&#10;&#10;Description automatically generated with medium confidence">
            <a:extLst>
              <a:ext uri="{FF2B5EF4-FFF2-40B4-BE49-F238E27FC236}">
                <a16:creationId xmlns:a16="http://schemas.microsoft.com/office/drawing/2014/main" id="{D6DC4DF3-9087-334F-BCA6-F121BB5BDC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0657" y="2172681"/>
            <a:ext cx="4238488" cy="2550406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D9E413D-3E76-B249-B140-F40EBC6081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3674A03A-CB48-104D-83A7-9CF41C747FBC}"/>
              </a:ext>
            </a:extLst>
          </p:cNvPr>
          <p:cNvSpPr txBox="1">
            <a:spLocks/>
          </p:cNvSpPr>
          <p:nvPr/>
        </p:nvSpPr>
        <p:spPr>
          <a:xfrm>
            <a:off x="0" y="814443"/>
            <a:ext cx="12192000" cy="7151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902030302020204" pitchFamily="66" charset="0"/>
              </a:rPr>
              <a:t>What can igneous rock be used for?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BD8AE7F2-A16B-B04B-ADF8-79B7792A5FB5}"/>
              </a:ext>
            </a:extLst>
          </p:cNvPr>
          <p:cNvSpPr txBox="1">
            <a:spLocks/>
          </p:cNvSpPr>
          <p:nvPr/>
        </p:nvSpPr>
        <p:spPr>
          <a:xfrm>
            <a:off x="1575795" y="4955672"/>
            <a:ext cx="4243350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702030302020204" pitchFamily="66" charset="0"/>
              </a:rPr>
              <a:t>Building bridges</a:t>
            </a:r>
            <a:endParaRPr lang="en-GB" sz="25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2AFF0ADE-46BB-A442-9E58-77A5DFCC299F}"/>
              </a:ext>
            </a:extLst>
          </p:cNvPr>
          <p:cNvSpPr txBox="1">
            <a:spLocks/>
          </p:cNvSpPr>
          <p:nvPr/>
        </p:nvSpPr>
        <p:spPr>
          <a:xfrm>
            <a:off x="6380351" y="4955672"/>
            <a:ext cx="4243350" cy="8181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GB" sz="2500" b="1" dirty="0">
                <a:solidFill>
                  <a:srgbClr val="286AA6"/>
                </a:solidFill>
                <a:latin typeface="Comic Sans MS" panose="030F0702030302020204" pitchFamily="66" charset="0"/>
              </a:rPr>
              <a:t>Making gravestones</a:t>
            </a:r>
            <a:endParaRPr lang="en-GB" sz="25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BD8593-EA6F-1C4B-9982-75CCF2CC87DD}"/>
              </a:ext>
            </a:extLst>
          </p:cNvPr>
          <p:cNvSpPr txBox="1"/>
          <p:nvPr/>
        </p:nvSpPr>
        <p:spPr>
          <a:xfrm>
            <a:off x="0" y="1428140"/>
            <a:ext cx="12192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Rocks that are hard and waterproof are perfect for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D300E4-F05E-4746-BF53-FABB70A61036}"/>
              </a:ext>
            </a:extLst>
          </p:cNvPr>
          <p:cNvSpPr txBox="1">
            <a:spLocks/>
          </p:cNvSpPr>
          <p:nvPr/>
        </p:nvSpPr>
        <p:spPr>
          <a:xfrm>
            <a:off x="549500" y="6858000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200" b="1" dirty="0">
              <a:solidFill>
                <a:srgbClr val="286AA6"/>
              </a:solidFill>
              <a:latin typeface="Comic Sans MS" panose="030F0902030302020204" pitchFamily="66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53E9628-BCDB-2945-8A54-7CEBB8EDD44C}"/>
              </a:ext>
            </a:extLst>
          </p:cNvPr>
          <p:cNvSpPr txBox="1">
            <a:spLocks/>
          </p:cNvSpPr>
          <p:nvPr/>
        </p:nvSpPr>
        <p:spPr>
          <a:xfrm>
            <a:off x="0" y="5631727"/>
            <a:ext cx="12192000" cy="5949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think of any others?</a:t>
            </a:r>
          </a:p>
        </p:txBody>
      </p:sp>
    </p:spTree>
    <p:extLst>
      <p:ext uri="{BB962C8B-B14F-4D97-AF65-F5344CB8AC3E}">
        <p14:creationId xmlns:p14="http://schemas.microsoft.com/office/powerpoint/2010/main" val="91194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2862D53-A8C5-894F-8467-0C2B1E5AB1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1683807A-5AA4-524B-9563-A8598EDEFF38}"/>
              </a:ext>
            </a:extLst>
          </p:cNvPr>
          <p:cNvSpPr txBox="1">
            <a:spLocks/>
          </p:cNvSpPr>
          <p:nvPr/>
        </p:nvSpPr>
        <p:spPr>
          <a:xfrm>
            <a:off x="0" y="86124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Sedimentary Rock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7274D2E9-80A3-9F45-8643-ABEA1F24CE40}"/>
              </a:ext>
            </a:extLst>
          </p:cNvPr>
          <p:cNvSpPr txBox="1">
            <a:spLocks/>
          </p:cNvSpPr>
          <p:nvPr/>
        </p:nvSpPr>
        <p:spPr>
          <a:xfrm>
            <a:off x="6437183" y="2118760"/>
            <a:ext cx="4387335" cy="384143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Most sedimentary rock is soft and formed when dead plants get covered in soil and buried for millions of years. They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turn to rock through heat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and pressure and are grainy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and crumbly.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Sedimentary rock is permeable, which means it absorbs water.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GB" sz="2200" dirty="0">
              <a:solidFill>
                <a:srgbClr val="272626"/>
              </a:solidFill>
            </a:endParaRPr>
          </a:p>
        </p:txBody>
      </p:sp>
      <p:pic>
        <p:nvPicPr>
          <p:cNvPr id="4" name="Picture 3" descr="A picture containing outdoor, ground, field, dry&#10;&#10;Description automatically generated">
            <a:extLst>
              <a:ext uri="{FF2B5EF4-FFF2-40B4-BE49-F238E27FC236}">
                <a16:creationId xmlns:a16="http://schemas.microsoft.com/office/drawing/2014/main" id="{29E5F42A-9BF9-534B-99F7-8D631F006A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2200" y="1989138"/>
            <a:ext cx="47879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73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4683</TotalTime>
  <Words>870</Words>
  <Application>Microsoft Office PowerPoint</Application>
  <PresentationFormat>Widescreen</PresentationFormat>
  <Paragraphs>124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347</cp:revision>
  <dcterms:created xsi:type="dcterms:W3CDTF">2021-01-11T17:47:06Z</dcterms:created>
  <dcterms:modified xsi:type="dcterms:W3CDTF">2022-03-13T23:41:33Z</dcterms:modified>
</cp:coreProperties>
</file>