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38"/>
  </p:notesMasterIdLst>
  <p:sldIdLst>
    <p:sldId id="259" r:id="rId3"/>
    <p:sldId id="257" r:id="rId4"/>
    <p:sldId id="289" r:id="rId5"/>
    <p:sldId id="290" r:id="rId6"/>
    <p:sldId id="291" r:id="rId7"/>
    <p:sldId id="292" r:id="rId8"/>
    <p:sldId id="293" r:id="rId9"/>
    <p:sldId id="294" r:id="rId10"/>
    <p:sldId id="295" r:id="rId11"/>
    <p:sldId id="296" r:id="rId12"/>
    <p:sldId id="297" r:id="rId13"/>
    <p:sldId id="298" r:id="rId14"/>
    <p:sldId id="299" r:id="rId15"/>
    <p:sldId id="300" r:id="rId16"/>
    <p:sldId id="301" r:id="rId17"/>
    <p:sldId id="302" r:id="rId18"/>
    <p:sldId id="303" r:id="rId19"/>
    <p:sldId id="304" r:id="rId20"/>
    <p:sldId id="305" r:id="rId21"/>
    <p:sldId id="306" r:id="rId22"/>
    <p:sldId id="307" r:id="rId23"/>
    <p:sldId id="308" r:id="rId24"/>
    <p:sldId id="309" r:id="rId25"/>
    <p:sldId id="310" r:id="rId26"/>
    <p:sldId id="311" r:id="rId27"/>
    <p:sldId id="312" r:id="rId28"/>
    <p:sldId id="313" r:id="rId29"/>
    <p:sldId id="314" r:id="rId30"/>
    <p:sldId id="315" r:id="rId31"/>
    <p:sldId id="317" r:id="rId32"/>
    <p:sldId id="318" r:id="rId33"/>
    <p:sldId id="319" r:id="rId34"/>
    <p:sldId id="320" r:id="rId35"/>
    <p:sldId id="321" r:id="rId36"/>
    <p:sldId id="288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35" userDrawn="1">
          <p15:clr>
            <a:srgbClr val="A4A3A4"/>
          </p15:clr>
        </p15:guide>
        <p15:guide id="2" pos="642" userDrawn="1">
          <p15:clr>
            <a:srgbClr val="A4A3A4"/>
          </p15:clr>
        </p15:guide>
        <p15:guide id="3" pos="6403" userDrawn="1">
          <p15:clr>
            <a:srgbClr val="A4A3A4"/>
          </p15:clr>
        </p15:guide>
        <p15:guide id="4" orient="horz" pos="3680" userDrawn="1">
          <p15:clr>
            <a:srgbClr val="A4A3A4"/>
          </p15:clr>
        </p15:guide>
        <p15:guide id="5" pos="1958" userDrawn="1">
          <p15:clr>
            <a:srgbClr val="A4A3A4"/>
          </p15:clr>
        </p15:guide>
        <p15:guide id="6" pos="4384" userDrawn="1">
          <p15:clr>
            <a:srgbClr val="A4A3A4"/>
          </p15:clr>
        </p15:guide>
        <p15:guide id="7" orient="horz" pos="2364" userDrawn="1">
          <p15:clr>
            <a:srgbClr val="A4A3A4"/>
          </p15:clr>
        </p15:guide>
        <p15:guide id="8" pos="1731" userDrawn="1">
          <p15:clr>
            <a:srgbClr val="A4A3A4"/>
          </p15:clr>
        </p15:guide>
        <p15:guide id="9" pos="3046" userDrawn="1">
          <p15:clr>
            <a:srgbClr val="A4A3A4"/>
          </p15:clr>
        </p15:guide>
        <p15:guide id="10" pos="3296" userDrawn="1">
          <p15:clr>
            <a:srgbClr val="A4A3A4"/>
          </p15:clr>
        </p15:guide>
        <p15:guide id="11" pos="4611" userDrawn="1">
          <p15:clr>
            <a:srgbClr val="A4A3A4"/>
          </p15:clr>
        </p15:guide>
        <p15:guide id="12" pos="5700" userDrawn="1">
          <p15:clr>
            <a:srgbClr val="A4A3A4"/>
          </p15:clr>
        </p15:guide>
        <p15:guide id="13" pos="5927" userDrawn="1">
          <p15:clr>
            <a:srgbClr val="A4A3A4"/>
          </p15:clr>
        </p15:guide>
        <p15:guide id="14" pos="7015" userDrawn="1">
          <p15:clr>
            <a:srgbClr val="A4A3A4"/>
          </p15:clr>
        </p15:guide>
        <p15:guide id="15" orient="horz" pos="2228" userDrawn="1">
          <p15:clr>
            <a:srgbClr val="A4A3A4"/>
          </p15:clr>
        </p15:guide>
        <p15:guide id="16" orient="horz" pos="14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AB47"/>
    <a:srgbClr val="272626"/>
    <a:srgbClr val="EC7206"/>
    <a:srgbClr val="FF0000"/>
    <a:srgbClr val="0A8B42"/>
    <a:srgbClr val="D8222A"/>
    <a:srgbClr val="B982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0" autoAdjust="0"/>
    <p:restoredTop sz="96370"/>
  </p:normalViewPr>
  <p:slideViewPr>
    <p:cSldViewPr snapToGrid="0" snapToObjects="1">
      <p:cViewPr varScale="1">
        <p:scale>
          <a:sx n="78" d="100"/>
          <a:sy n="78" d="100"/>
        </p:scale>
        <p:origin x="739" y="72"/>
      </p:cViewPr>
      <p:guideLst>
        <p:guide orient="horz" pos="3135"/>
        <p:guide pos="642"/>
        <p:guide pos="6403"/>
        <p:guide orient="horz" pos="3680"/>
        <p:guide pos="1958"/>
        <p:guide pos="4384"/>
        <p:guide orient="horz" pos="2364"/>
        <p:guide pos="1731"/>
        <p:guide pos="3046"/>
        <p:guide pos="3296"/>
        <p:guide pos="4611"/>
        <p:guide pos="5700"/>
        <p:guide pos="5927"/>
        <p:guide pos="7015"/>
        <p:guide orient="horz" pos="2228"/>
        <p:guide orient="horz" pos="1457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8/21/2022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69467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4103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81171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2011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27026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68725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2069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15259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21839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7655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02144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54883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77312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13154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2717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00446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074828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916284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782765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637942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02217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3286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58165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604281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218421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440284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71388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46282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44686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62714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53538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40585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64201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8373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8266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8/21/2022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8/21/2022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8/21/2022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37AFE0-4FA1-5741-AEEF-DACDC0093B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F4710E-D5E3-CF48-AD17-45D86DC432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EE9058-8C83-2A42-AB12-7AAE782053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8/21/2022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5F19D0-BD19-8348-8989-D1AF2DD8F1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197F1E-C9C8-D344-89F4-C41AF4C97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50306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20635-3A17-774A-BDDB-6B76B7328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353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F5BB30-8FDB-D94C-A804-6985CFDBC9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B88463-51D2-224E-814C-5134D6E8E6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8/21/2022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E0FE34-45FE-1C47-AEFC-A5C24605A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99BB26-897E-5A48-B01B-0FD0ECB33A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53861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CDA889-540A-694F-AD83-5AE31CC38F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8A3A26-6EDE-C243-83DC-B524C877C9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7CD81-AFBC-FE4F-834C-87B9134732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8/21/2022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63DDF3-4595-3146-9FDB-0F455B53E2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843AC2-05BD-F347-A80F-5ACA446D9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927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04077-12AC-274B-8CD9-DA2A8678C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353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1FACA7-7D2E-5549-BF8B-6AA48AA00D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AC465A-F643-3240-8D4A-C43EDFE3B1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424B47-AB09-A74A-8E63-B74CD78B2F3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8/21/2022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857331-6F0D-8E49-9E04-4801C08D3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DB19CB-7E55-654C-BECA-033B125FE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2864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BF716D-33EA-BF44-8B54-C38107638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3ABCD7-0BE3-E843-A792-9DAA45997F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ABEA46-3215-8C45-8231-F7FC5AEF63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BC4860-A38B-A343-AE71-C7852FC64C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C6C305F-86E4-B748-BDF7-5C484C60B4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30BEFB0-8CE9-FF4E-AD64-2890999BB67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8/21/2022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A7E6AF-409C-2C44-A575-C0257765C7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C6D6C7-118D-B04A-862C-71857BABA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44538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6A19F-1DBB-C347-BDE6-B30F2DAB07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353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4BB489E-239E-5D4C-969F-36175DC2F6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8/21/2022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026D5A-85E9-8F40-B3C0-1471751EC7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AE6600-17A4-FB4D-BF2D-6CB57612C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34950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D07BDBB-7662-1547-BBE2-B1508934DF6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8/21/2022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F37E8E2-0061-E740-98DD-CBEFF44A8B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FF900A-F413-9143-8EC0-165D78A66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86053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35B20A-AEF1-D749-9BE7-55AAC6F2B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0B90CD-FC2F-3C4E-93E1-1446211405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2A65A6-42CF-3C40-B689-538D00552C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152C7A-68E8-AC49-9AC1-1AA0FA35A81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8/21/2022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25F34B-5FDD-C741-8DDD-B312559BA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1C6444-E8D6-6C47-8DCF-C70546753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528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8/21/2022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F0E7AD-914C-5541-9C3A-E376DBA02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1D342E-1445-5E4A-8122-DCF246F982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EFBC82-1801-D443-90F8-0751388A64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374419-5A0B-DD44-B140-42A7244599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8/21/2022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4C1F01-0C46-1F4B-9EE8-E0B2FDC79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442BE0-FB78-154B-B27A-E6FC5B683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2475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E06022-6AEE-7845-B2B2-47DFCBE802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353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5C9F1B-B927-A549-B28A-AED008073F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0FCC22-744A-4042-8B03-679E9F7F664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8/21/2022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0A0A7D-8B9E-9A44-9D2F-26E855726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6B8108-9833-D440-BEA1-79E14711D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0863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EE956B9-949B-9E4E-8768-030EFACDEE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85620E-94DA-274C-A429-833C07C595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2B853D-467C-2541-B39A-EAB49E7BEE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8/21/2022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55F6DC-2C79-8C46-A31C-58E26F0EEF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A77113-B709-A145-9366-C221CEB71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330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8/21/2022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8/21/2022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8/21/2022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8/21/2022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C0E064-C229-EE4B-8776-5AB4E735F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8/21/2022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5001B6-7780-544F-AEE9-4E1C7CBAB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8AC258-AD44-E54D-A9C7-F697C1D87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CBB15C5-14BD-BB4A-B585-EADA3E21FC8B}"/>
              </a:ext>
            </a:extLst>
          </p:cNvPr>
          <p:cNvSpPr/>
          <p:nvPr userDrawn="1"/>
        </p:nvSpPr>
        <p:spPr>
          <a:xfrm>
            <a:off x="0" y="0"/>
            <a:ext cx="12192000" cy="6865034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5F831C27-E799-534F-B038-12D9A36B8355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A659F76-E296-AB4F-A6B2-C702611608F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8/21/2022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8/21/2022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B49ED1-5C3E-BC45-A74C-BC1E818BB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4C7C50-3F02-814B-9ADF-09B5850BE5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F91B6-4AB6-2141-8EAB-839690BC2C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1247F-2DE8-CC44-8ECD-3989D5D66822}" type="datetimeFigureOut">
              <a:rPr lang="en-US" smtClean="0"/>
              <a:t>8/21/2022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4C897-0B44-494A-ACD9-84E5440E78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F0E058-33F6-7641-A604-1FF60B004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BC9E044-8328-8847-A477-4D7681C27C39}"/>
              </a:ext>
            </a:extLst>
          </p:cNvPr>
          <p:cNvSpPr/>
          <p:nvPr userDrawn="1"/>
        </p:nvSpPr>
        <p:spPr>
          <a:xfrm>
            <a:off x="0" y="-1"/>
            <a:ext cx="12192000" cy="6936059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4502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Relationship Id="rId9" Type="http://schemas.openxmlformats.org/officeDocument/2006/relationships/image" Target="../media/image66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Relationship Id="rId9" Type="http://schemas.openxmlformats.org/officeDocument/2006/relationships/image" Target="../media/image73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3" Type="http://schemas.openxmlformats.org/officeDocument/2006/relationships/image" Target="../media/image74.jpeg"/><Relationship Id="rId7" Type="http://schemas.openxmlformats.org/officeDocument/2006/relationships/image" Target="../media/image7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Relationship Id="rId9" Type="http://schemas.openxmlformats.org/officeDocument/2006/relationships/image" Target="../media/image68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3" Type="http://schemas.openxmlformats.org/officeDocument/2006/relationships/image" Target="../media/image80.jpeg"/><Relationship Id="rId7" Type="http://schemas.openxmlformats.org/officeDocument/2006/relationships/image" Target="../media/image8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Relationship Id="rId9" Type="http://schemas.openxmlformats.org/officeDocument/2006/relationships/image" Target="../media/image86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jpeg"/><Relationship Id="rId3" Type="http://schemas.openxmlformats.org/officeDocument/2006/relationships/image" Target="../media/image87.jpeg"/><Relationship Id="rId7" Type="http://schemas.openxmlformats.org/officeDocument/2006/relationships/image" Target="../media/image9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jpeg"/><Relationship Id="rId5" Type="http://schemas.openxmlformats.org/officeDocument/2006/relationships/image" Target="../media/image89.jpeg"/><Relationship Id="rId4" Type="http://schemas.openxmlformats.org/officeDocument/2006/relationships/image" Target="../media/image88.jpeg"/><Relationship Id="rId9" Type="http://schemas.openxmlformats.org/officeDocument/2006/relationships/image" Target="../media/image9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7" Type="http://schemas.openxmlformats.org/officeDocument/2006/relationships/image" Target="../media/image7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jpeg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3" Type="http://schemas.openxmlformats.org/officeDocument/2006/relationships/image" Target="../media/image98.jpeg"/><Relationship Id="rId7" Type="http://schemas.openxmlformats.org/officeDocument/2006/relationships/image" Target="../media/image97.jpeg"/><Relationship Id="rId12" Type="http://schemas.openxmlformats.org/officeDocument/2006/relationships/image" Target="../media/image9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.jpeg"/><Relationship Id="rId11" Type="http://schemas.openxmlformats.org/officeDocument/2006/relationships/image" Target="../media/image85.jpeg"/><Relationship Id="rId5" Type="http://schemas.openxmlformats.org/officeDocument/2006/relationships/image" Target="../media/image99.jpeg"/><Relationship Id="rId10" Type="http://schemas.openxmlformats.org/officeDocument/2006/relationships/image" Target="../media/image101.jpeg"/><Relationship Id="rId4" Type="http://schemas.openxmlformats.org/officeDocument/2006/relationships/image" Target="../media/image94.jpeg"/><Relationship Id="rId9" Type="http://schemas.openxmlformats.org/officeDocument/2006/relationships/image" Target="../media/image10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7" Type="http://schemas.openxmlformats.org/officeDocument/2006/relationships/image" Target="../media/image106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5.jpeg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3" Type="http://schemas.openxmlformats.org/officeDocument/2006/relationships/image" Target="../media/image107.jpeg"/><Relationship Id="rId7" Type="http://schemas.openxmlformats.org/officeDocument/2006/relationships/image" Target="../media/image11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0.jpeg"/><Relationship Id="rId5" Type="http://schemas.openxmlformats.org/officeDocument/2006/relationships/image" Target="../media/image109.jpeg"/><Relationship Id="rId4" Type="http://schemas.openxmlformats.org/officeDocument/2006/relationships/image" Target="../media/image10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7" Type="http://schemas.openxmlformats.org/officeDocument/2006/relationships/image" Target="../media/image117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6.jpeg"/><Relationship Id="rId5" Type="http://schemas.openxmlformats.org/officeDocument/2006/relationships/image" Target="../media/image115.jpeg"/><Relationship Id="rId4" Type="http://schemas.openxmlformats.org/officeDocument/2006/relationships/image" Target="../media/image114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s://youtu.be/p3mAAjr8Ej8" TargetMode="External"/><Relationship Id="rId3" Type="http://schemas.openxmlformats.org/officeDocument/2006/relationships/hyperlink" Target="https://www.bbc.co.uk/bitesize/topics/zn22pv4/articles/zp6g7p3" TargetMode="External"/><Relationship Id="rId7" Type="http://schemas.openxmlformats.org/officeDocument/2006/relationships/hyperlink" Target="https://www.bbc.co.uk/bitesize/topics/zn22pv4/articles/z3nbcwx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youtu.be/ITrRMiQB8g4" TargetMode="External"/><Relationship Id="rId11" Type="http://schemas.openxmlformats.org/officeDocument/2006/relationships/hyperlink" Target="https://www.brainpop.com/games/sortifyvertebrates/?topic_id=" TargetMode="External"/><Relationship Id="rId5" Type="http://schemas.openxmlformats.org/officeDocument/2006/relationships/hyperlink" Target="https://youtu.be/4VixROiu8Qg" TargetMode="External"/><Relationship Id="rId10" Type="http://schemas.openxmlformats.org/officeDocument/2006/relationships/hyperlink" Target="https://www.bbc.co.uk/bitesize/topics/zv9qhyc/articles/zh6my9q" TargetMode="External"/><Relationship Id="rId4" Type="http://schemas.openxmlformats.org/officeDocument/2006/relationships/hyperlink" Target="https://youtu.be/mRidGna-V4E" TargetMode="External"/><Relationship Id="rId9" Type="http://schemas.openxmlformats.org/officeDocument/2006/relationships/hyperlink" Target="https://www.bbc.co.uk/bitesize/topics/zv9qhyc/articles/z4ptbdm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C62822E-FE0E-E045-8CD8-4E0054EF2CBF}"/>
              </a:ext>
            </a:extLst>
          </p:cNvPr>
          <p:cNvSpPr/>
          <p:nvPr/>
        </p:nvSpPr>
        <p:spPr>
          <a:xfrm>
            <a:off x="0" y="1901571"/>
            <a:ext cx="12192000" cy="3692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A screen shot of a video game&#10;&#10;Description automatically generated with low confidence">
            <a:extLst>
              <a:ext uri="{FF2B5EF4-FFF2-40B4-BE49-F238E27FC236}">
                <a16:creationId xmlns:a16="http://schemas.microsoft.com/office/drawing/2014/main" id="{49C0C2E3-4505-E945-9A8E-96CBE245D7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888" y="1586589"/>
            <a:ext cx="13099910" cy="6801171"/>
          </a:xfrm>
          <a:prstGeom prst="rect">
            <a:avLst/>
          </a:prstGeom>
        </p:spPr>
      </p:pic>
      <p:pic>
        <p:nvPicPr>
          <p:cNvPr id="21" name="Picture 20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4F312246-A386-954D-8D1D-F705A32B860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2" name="Picture 2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E3EB140-4498-6942-91D1-AD67AFF52B2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E44AF2A8-90F6-0946-811B-4E17B6D341A5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FB712B7-4EAD-5049-8519-9767832A4404}"/>
              </a:ext>
            </a:extLst>
          </p:cNvPr>
          <p:cNvSpPr txBox="1">
            <a:spLocks/>
          </p:cNvSpPr>
          <p:nvPr/>
        </p:nvSpPr>
        <p:spPr>
          <a:xfrm>
            <a:off x="9538447" y="6022650"/>
            <a:ext cx="2459111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Science KS2 Year 4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EB2C474-C566-F84D-92C7-2097942EAB44}"/>
              </a:ext>
            </a:extLst>
          </p:cNvPr>
          <p:cNvSpPr txBox="1">
            <a:spLocks/>
          </p:cNvSpPr>
          <p:nvPr/>
        </p:nvSpPr>
        <p:spPr>
          <a:xfrm>
            <a:off x="-2" y="289147"/>
            <a:ext cx="12192000" cy="120032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Living Things and Their Habitats: Lesson 2</a:t>
            </a:r>
            <a:br>
              <a:rPr lang="en-GB" sz="32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GB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Classification of animals – Vertebrates</a:t>
            </a:r>
          </a:p>
        </p:txBody>
      </p:sp>
    </p:spTree>
    <p:extLst>
      <p:ext uri="{BB962C8B-B14F-4D97-AF65-F5344CB8AC3E}">
        <p14:creationId xmlns:p14="http://schemas.microsoft.com/office/powerpoint/2010/main" val="23534331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ubtitle 2">
            <a:extLst>
              <a:ext uri="{FF2B5EF4-FFF2-40B4-BE49-F238E27FC236}">
                <a16:creationId xmlns:a16="http://schemas.microsoft.com/office/drawing/2014/main" id="{A32B5EFA-7734-DB46-81E0-48CA99D2DF7F}"/>
              </a:ext>
            </a:extLst>
          </p:cNvPr>
          <p:cNvSpPr txBox="1">
            <a:spLocks/>
          </p:cNvSpPr>
          <p:nvPr/>
        </p:nvSpPr>
        <p:spPr>
          <a:xfrm>
            <a:off x="0" y="699068"/>
            <a:ext cx="12191996" cy="113408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25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In this lesson we are going to look at </a:t>
            </a:r>
            <a:r>
              <a:rPr lang="en-US" sz="25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Vertebrates.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6D7B75E6-74F9-0D48-9E86-F2E584436199}"/>
              </a:ext>
            </a:extLst>
          </p:cNvPr>
          <p:cNvSpPr txBox="1">
            <a:spLocks/>
          </p:cNvSpPr>
          <p:nvPr/>
        </p:nvSpPr>
        <p:spPr>
          <a:xfrm>
            <a:off x="988386" y="5095670"/>
            <a:ext cx="11203614" cy="9533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Look at your list of </a:t>
            </a:r>
            <a:r>
              <a:rPr lang="en-US" sz="2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animals</a:t>
            </a:r>
            <a:r>
              <a:rPr lang="en-US" sz="20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from your “Classification Challenge” and photo activity.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Move the post-it notes to classify (sort them) into </a:t>
            </a:r>
            <a:r>
              <a:rPr lang="en-US" sz="2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Vertebrates</a:t>
            </a:r>
            <a:r>
              <a:rPr lang="en-US" sz="20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and </a:t>
            </a:r>
            <a:r>
              <a:rPr lang="en-US" sz="2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Invertebrates</a:t>
            </a:r>
            <a:r>
              <a:rPr lang="en-US" sz="20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.</a:t>
            </a:r>
            <a:endParaRPr lang="en-US" sz="2000" b="1" dirty="0">
              <a:solidFill>
                <a:srgbClr val="272626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320D730-6599-9B41-AF09-098165F40A43}"/>
              </a:ext>
            </a:extLst>
          </p:cNvPr>
          <p:cNvCxnSpPr>
            <a:cxnSpLocks/>
          </p:cNvCxnSpPr>
          <p:nvPr/>
        </p:nvCxnSpPr>
        <p:spPr>
          <a:xfrm>
            <a:off x="6109116" y="2285684"/>
            <a:ext cx="0" cy="391528"/>
          </a:xfrm>
          <a:prstGeom prst="line">
            <a:avLst/>
          </a:prstGeom>
          <a:ln w="38100">
            <a:solidFill>
              <a:srgbClr val="39AB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F70343D3-B8F6-BE4E-BC48-238D3B7212B0}"/>
              </a:ext>
            </a:extLst>
          </p:cNvPr>
          <p:cNvSpPr/>
          <p:nvPr/>
        </p:nvSpPr>
        <p:spPr>
          <a:xfrm>
            <a:off x="3467910" y="1682190"/>
            <a:ext cx="5256182" cy="603494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solidFill>
                  <a:srgbClr val="39AB47"/>
                </a:solidFill>
                <a:latin typeface="Comic Sans MS" panose="030F0902030302020204" pitchFamily="66" charset="0"/>
              </a:rPr>
              <a:t>Animals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7F40480-8670-CE4A-91BD-12208F6EF3C8}"/>
              </a:ext>
            </a:extLst>
          </p:cNvPr>
          <p:cNvSpPr/>
          <p:nvPr/>
        </p:nvSpPr>
        <p:spPr>
          <a:xfrm>
            <a:off x="6281276" y="3018802"/>
            <a:ext cx="3877401" cy="1511559"/>
          </a:xfrm>
          <a:prstGeom prst="rect">
            <a:avLst/>
          </a:prstGeom>
          <a:solidFill>
            <a:srgbClr val="EC7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latin typeface="Comic Sans MS" panose="030F0902030302020204" pitchFamily="66" charset="0"/>
              </a:rPr>
              <a:t>INVERTEBRATES</a:t>
            </a:r>
          </a:p>
          <a:p>
            <a:pPr algn="ctr"/>
            <a:r>
              <a:rPr lang="en-US" sz="2500" b="1" dirty="0">
                <a:latin typeface="Comic Sans MS" panose="030F0902030302020204" pitchFamily="66" charset="0"/>
              </a:rPr>
              <a:t>Do not have a backbone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7B97677-FC8C-074F-899B-1DF1C66C6B53}"/>
              </a:ext>
            </a:extLst>
          </p:cNvPr>
          <p:cNvSpPr/>
          <p:nvPr/>
        </p:nvSpPr>
        <p:spPr>
          <a:xfrm>
            <a:off x="2046855" y="3018802"/>
            <a:ext cx="3877401" cy="1511559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latin typeface="Comic Sans MS" panose="030F0902030302020204" pitchFamily="66" charset="0"/>
              </a:rPr>
              <a:t>VERTEBRATES</a:t>
            </a:r>
          </a:p>
          <a:p>
            <a:pPr algn="ctr"/>
            <a:r>
              <a:rPr lang="en-US" sz="2500" b="1" dirty="0">
                <a:latin typeface="Comic Sans MS" panose="030F0902030302020204" pitchFamily="66" charset="0"/>
              </a:rPr>
              <a:t>Have a backbone</a:t>
            </a:r>
          </a:p>
        </p:txBody>
      </p:sp>
      <p:cxnSp>
        <p:nvCxnSpPr>
          <p:cNvPr id="32" name="Elbow Connector 31">
            <a:extLst>
              <a:ext uri="{FF2B5EF4-FFF2-40B4-BE49-F238E27FC236}">
                <a16:creationId xmlns:a16="http://schemas.microsoft.com/office/drawing/2014/main" id="{FBC46CA5-916C-D64D-BECE-A579AC752AAA}"/>
              </a:ext>
            </a:extLst>
          </p:cNvPr>
          <p:cNvCxnSpPr>
            <a:cxnSpLocks/>
            <a:stCxn id="31" idx="0"/>
            <a:endCxn id="30" idx="0"/>
          </p:cNvCxnSpPr>
          <p:nvPr/>
        </p:nvCxnSpPr>
        <p:spPr>
          <a:xfrm rot="5400000" flipH="1" flipV="1">
            <a:off x="6102766" y="901592"/>
            <a:ext cx="12700" cy="4234421"/>
          </a:xfrm>
          <a:prstGeom prst="bentConnector3">
            <a:avLst>
              <a:gd name="adj1" fmla="val 2904764"/>
            </a:avLst>
          </a:prstGeom>
          <a:ln w="38100">
            <a:solidFill>
              <a:srgbClr val="39AB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0216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C6466F4E-2E72-0045-B702-12CB1903C133}"/>
              </a:ext>
            </a:extLst>
          </p:cNvPr>
          <p:cNvCxnSpPr>
            <a:cxnSpLocks/>
          </p:cNvCxnSpPr>
          <p:nvPr/>
        </p:nvCxnSpPr>
        <p:spPr>
          <a:xfrm>
            <a:off x="7674618" y="3536070"/>
            <a:ext cx="0" cy="353821"/>
          </a:xfrm>
          <a:prstGeom prst="line">
            <a:avLst/>
          </a:prstGeom>
          <a:ln w="38100">
            <a:solidFill>
              <a:srgbClr val="39AB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C34C696-EECE-974E-A4B4-EF2D4CC1E387}"/>
              </a:ext>
            </a:extLst>
          </p:cNvPr>
          <p:cNvCxnSpPr>
            <a:cxnSpLocks/>
          </p:cNvCxnSpPr>
          <p:nvPr/>
        </p:nvCxnSpPr>
        <p:spPr>
          <a:xfrm>
            <a:off x="5743169" y="3536070"/>
            <a:ext cx="0" cy="353821"/>
          </a:xfrm>
          <a:prstGeom prst="line">
            <a:avLst/>
          </a:prstGeom>
          <a:ln w="38100">
            <a:solidFill>
              <a:srgbClr val="39AB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Elbow Connector 19">
            <a:extLst>
              <a:ext uri="{FF2B5EF4-FFF2-40B4-BE49-F238E27FC236}">
                <a16:creationId xmlns:a16="http://schemas.microsoft.com/office/drawing/2014/main" id="{A681883C-65D0-544F-8B42-EE4ACD51366B}"/>
              </a:ext>
            </a:extLst>
          </p:cNvPr>
          <p:cNvCxnSpPr>
            <a:cxnSpLocks/>
            <a:endCxn id="19" idx="0"/>
          </p:cNvCxnSpPr>
          <p:nvPr/>
        </p:nvCxnSpPr>
        <p:spPr>
          <a:xfrm flipV="1">
            <a:off x="1808508" y="3760938"/>
            <a:ext cx="8350169" cy="12700"/>
          </a:xfrm>
          <a:prstGeom prst="bentConnector4">
            <a:avLst>
              <a:gd name="adj1" fmla="val -68"/>
              <a:gd name="adj2" fmla="val 1900000"/>
            </a:avLst>
          </a:prstGeom>
          <a:ln w="38100">
            <a:solidFill>
              <a:srgbClr val="39AB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71F3E422-C177-CC2B-0097-3137C3707385}"/>
              </a:ext>
            </a:extLst>
          </p:cNvPr>
          <p:cNvSpPr/>
          <p:nvPr/>
        </p:nvSpPr>
        <p:spPr>
          <a:xfrm>
            <a:off x="8912758" y="3754786"/>
            <a:ext cx="2507531" cy="467860"/>
          </a:xfrm>
          <a:prstGeom prst="rect">
            <a:avLst/>
          </a:prstGeom>
          <a:solidFill>
            <a:srgbClr val="39AB47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latin typeface="Comic Sans MS" panose="030F0902030302020204" pitchFamily="66" charset="0"/>
              </a:rPr>
              <a:t>?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0607DEF-1B8A-4AA3-FE77-7E596C713C9C}"/>
              </a:ext>
            </a:extLst>
          </p:cNvPr>
          <p:cNvSpPr/>
          <p:nvPr/>
        </p:nvSpPr>
        <p:spPr>
          <a:xfrm>
            <a:off x="6774382" y="3754786"/>
            <a:ext cx="1869577" cy="467860"/>
          </a:xfrm>
          <a:prstGeom prst="rect">
            <a:avLst/>
          </a:prstGeom>
          <a:solidFill>
            <a:srgbClr val="39AB47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latin typeface="Comic Sans MS" panose="030F0902030302020204" pitchFamily="66" charset="0"/>
              </a:rPr>
              <a:t>?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1BFAE99-0A99-2015-F0A8-5CED96C5F763}"/>
              </a:ext>
            </a:extLst>
          </p:cNvPr>
          <p:cNvSpPr/>
          <p:nvPr/>
        </p:nvSpPr>
        <p:spPr>
          <a:xfrm>
            <a:off x="4912756" y="3746626"/>
            <a:ext cx="1591555" cy="467860"/>
          </a:xfrm>
          <a:prstGeom prst="rect">
            <a:avLst/>
          </a:prstGeom>
          <a:solidFill>
            <a:srgbClr val="39AB47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latin typeface="Comic Sans MS" panose="030F0902030302020204" pitchFamily="66" charset="0"/>
              </a:rPr>
              <a:t>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D4B3849-502C-41BF-5575-EDCD3348F1F7}"/>
              </a:ext>
            </a:extLst>
          </p:cNvPr>
          <p:cNvSpPr/>
          <p:nvPr/>
        </p:nvSpPr>
        <p:spPr>
          <a:xfrm>
            <a:off x="3073316" y="3754687"/>
            <a:ext cx="1591555" cy="467860"/>
          </a:xfrm>
          <a:prstGeom prst="rect">
            <a:avLst/>
          </a:prstGeom>
          <a:solidFill>
            <a:srgbClr val="39AB47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latin typeface="Comic Sans MS" panose="030F0902030302020204" pitchFamily="66" charset="0"/>
              </a:rPr>
              <a:t>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544E705-10B0-191B-827D-5E471A028291}"/>
              </a:ext>
            </a:extLst>
          </p:cNvPr>
          <p:cNvSpPr/>
          <p:nvPr/>
        </p:nvSpPr>
        <p:spPr>
          <a:xfrm>
            <a:off x="793092" y="3714728"/>
            <a:ext cx="2016096" cy="467860"/>
          </a:xfrm>
          <a:prstGeom prst="rect">
            <a:avLst/>
          </a:prstGeom>
          <a:solidFill>
            <a:srgbClr val="39AB47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latin typeface="Comic Sans MS" panose="030F0902030302020204" pitchFamily="66" charset="0"/>
              </a:rPr>
              <a:t>?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05D2FAB3-0BCC-274A-BC58-E8035FB68F5D}"/>
              </a:ext>
            </a:extLst>
          </p:cNvPr>
          <p:cNvCxnSpPr>
            <a:cxnSpLocks/>
          </p:cNvCxnSpPr>
          <p:nvPr/>
        </p:nvCxnSpPr>
        <p:spPr>
          <a:xfrm>
            <a:off x="3983317" y="3536070"/>
            <a:ext cx="0" cy="353821"/>
          </a:xfrm>
          <a:prstGeom prst="line">
            <a:avLst/>
          </a:prstGeom>
          <a:ln w="38100">
            <a:solidFill>
              <a:srgbClr val="39AB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DC7BCB4-D355-E349-A411-1004655127EF}"/>
              </a:ext>
            </a:extLst>
          </p:cNvPr>
          <p:cNvCxnSpPr>
            <a:cxnSpLocks/>
          </p:cNvCxnSpPr>
          <p:nvPr/>
        </p:nvCxnSpPr>
        <p:spPr>
          <a:xfrm>
            <a:off x="3986102" y="3168425"/>
            <a:ext cx="0" cy="353821"/>
          </a:xfrm>
          <a:prstGeom prst="line">
            <a:avLst/>
          </a:prstGeom>
          <a:ln w="38100">
            <a:solidFill>
              <a:srgbClr val="39AB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ubtitle 2">
            <a:extLst>
              <a:ext uri="{FF2B5EF4-FFF2-40B4-BE49-F238E27FC236}">
                <a16:creationId xmlns:a16="http://schemas.microsoft.com/office/drawing/2014/main" id="{A32B5EFA-7734-DB46-81E0-48CA99D2DF7F}"/>
              </a:ext>
            </a:extLst>
          </p:cNvPr>
          <p:cNvSpPr txBox="1">
            <a:spLocks/>
          </p:cNvSpPr>
          <p:nvPr/>
        </p:nvSpPr>
        <p:spPr>
          <a:xfrm>
            <a:off x="0" y="559730"/>
            <a:ext cx="12191996" cy="58072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25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5 groups of vertebrates – which animal belongs to each group?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320D730-6599-9B41-AF09-098165F40A43}"/>
              </a:ext>
            </a:extLst>
          </p:cNvPr>
          <p:cNvCxnSpPr>
            <a:cxnSpLocks/>
          </p:cNvCxnSpPr>
          <p:nvPr/>
        </p:nvCxnSpPr>
        <p:spPr>
          <a:xfrm>
            <a:off x="6109116" y="1852042"/>
            <a:ext cx="0" cy="259553"/>
          </a:xfrm>
          <a:prstGeom prst="line">
            <a:avLst/>
          </a:prstGeom>
          <a:ln w="38100">
            <a:solidFill>
              <a:srgbClr val="39AB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F70343D3-B8F6-BE4E-BC48-238D3B7212B0}"/>
              </a:ext>
            </a:extLst>
          </p:cNvPr>
          <p:cNvSpPr/>
          <p:nvPr/>
        </p:nvSpPr>
        <p:spPr>
          <a:xfrm>
            <a:off x="3467910" y="1248548"/>
            <a:ext cx="5256182" cy="603494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solidFill>
                  <a:srgbClr val="39AB47"/>
                </a:solidFill>
                <a:latin typeface="Comic Sans MS" panose="030F0902030302020204" pitchFamily="66" charset="0"/>
              </a:rPr>
              <a:t>Animals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7F40480-8670-CE4A-91BD-12208F6EF3C8}"/>
              </a:ext>
            </a:extLst>
          </p:cNvPr>
          <p:cNvSpPr/>
          <p:nvPr/>
        </p:nvSpPr>
        <p:spPr>
          <a:xfrm>
            <a:off x="6281276" y="2316126"/>
            <a:ext cx="3877401" cy="967931"/>
          </a:xfrm>
          <a:prstGeom prst="rect">
            <a:avLst/>
          </a:prstGeom>
          <a:solidFill>
            <a:srgbClr val="EC7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latin typeface="Comic Sans MS" panose="030F0902030302020204" pitchFamily="66" charset="0"/>
              </a:rPr>
              <a:t>INVERTEBRATES</a:t>
            </a:r>
          </a:p>
          <a:p>
            <a:pPr algn="ctr"/>
            <a:r>
              <a:rPr lang="en-US" sz="2000" b="1" dirty="0">
                <a:latin typeface="Comic Sans MS" panose="030F0902030302020204" pitchFamily="66" charset="0"/>
              </a:rPr>
              <a:t>Do not have a backbone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7B97677-FC8C-074F-899B-1DF1C66C6B53}"/>
              </a:ext>
            </a:extLst>
          </p:cNvPr>
          <p:cNvSpPr/>
          <p:nvPr/>
        </p:nvSpPr>
        <p:spPr>
          <a:xfrm>
            <a:off x="2046855" y="2316126"/>
            <a:ext cx="3877401" cy="967931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latin typeface="Comic Sans MS" panose="030F0902030302020204" pitchFamily="66" charset="0"/>
              </a:rPr>
              <a:t>VERTEBRATES</a:t>
            </a:r>
          </a:p>
          <a:p>
            <a:pPr algn="ctr"/>
            <a:r>
              <a:rPr lang="en-US" sz="2000" b="1" dirty="0">
                <a:latin typeface="Comic Sans MS" panose="030F0902030302020204" pitchFamily="66" charset="0"/>
              </a:rPr>
              <a:t>Have a backbone</a:t>
            </a:r>
          </a:p>
        </p:txBody>
      </p:sp>
      <p:cxnSp>
        <p:nvCxnSpPr>
          <p:cNvPr id="32" name="Elbow Connector 31">
            <a:extLst>
              <a:ext uri="{FF2B5EF4-FFF2-40B4-BE49-F238E27FC236}">
                <a16:creationId xmlns:a16="http://schemas.microsoft.com/office/drawing/2014/main" id="{FBC46CA5-916C-D64D-BECE-A579AC752AAA}"/>
              </a:ext>
            </a:extLst>
          </p:cNvPr>
          <p:cNvCxnSpPr>
            <a:cxnSpLocks/>
            <a:stCxn id="31" idx="0"/>
            <a:endCxn id="30" idx="0"/>
          </p:cNvCxnSpPr>
          <p:nvPr/>
        </p:nvCxnSpPr>
        <p:spPr>
          <a:xfrm rot="5400000" flipH="1" flipV="1">
            <a:off x="6102766" y="198916"/>
            <a:ext cx="12700" cy="4234421"/>
          </a:xfrm>
          <a:prstGeom prst="bentConnector3">
            <a:avLst>
              <a:gd name="adj1" fmla="val 1800000"/>
            </a:avLst>
          </a:prstGeom>
          <a:ln w="38100">
            <a:solidFill>
              <a:srgbClr val="39AB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235D288D-807E-BF4A-A01F-C427DC82412E}"/>
              </a:ext>
            </a:extLst>
          </p:cNvPr>
          <p:cNvSpPr/>
          <p:nvPr/>
        </p:nvSpPr>
        <p:spPr>
          <a:xfrm>
            <a:off x="800399" y="3742182"/>
            <a:ext cx="2000302" cy="467860"/>
          </a:xfrm>
          <a:prstGeom prst="rect">
            <a:avLst/>
          </a:prstGeom>
          <a:solidFill>
            <a:srgbClr val="39AB47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latin typeface="Comic Sans MS" panose="030F0902030302020204" pitchFamily="66" charset="0"/>
              </a:rPr>
              <a:t>Mammals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AA81AAE-E977-1A46-85C3-94B95450478A}"/>
              </a:ext>
            </a:extLst>
          </p:cNvPr>
          <p:cNvSpPr/>
          <p:nvPr/>
        </p:nvSpPr>
        <p:spPr>
          <a:xfrm>
            <a:off x="3072044" y="3760938"/>
            <a:ext cx="1591555" cy="467860"/>
          </a:xfrm>
          <a:prstGeom prst="rect">
            <a:avLst/>
          </a:prstGeom>
          <a:solidFill>
            <a:srgbClr val="39AB47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latin typeface="Comic Sans MS" panose="030F0902030302020204" pitchFamily="66" charset="0"/>
              </a:rPr>
              <a:t>Birds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072D04B-3CDB-C94C-A673-03AF8EFD5A61}"/>
              </a:ext>
            </a:extLst>
          </p:cNvPr>
          <p:cNvSpPr/>
          <p:nvPr/>
        </p:nvSpPr>
        <p:spPr>
          <a:xfrm>
            <a:off x="4914028" y="3760938"/>
            <a:ext cx="1591555" cy="467860"/>
          </a:xfrm>
          <a:prstGeom prst="rect">
            <a:avLst/>
          </a:prstGeom>
          <a:solidFill>
            <a:srgbClr val="39AB47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latin typeface="Comic Sans MS" panose="030F0902030302020204" pitchFamily="66" charset="0"/>
              </a:rPr>
              <a:t>Fish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2C3C3FD-1D55-DC48-81CC-24DD9F8E27E7}"/>
              </a:ext>
            </a:extLst>
          </p:cNvPr>
          <p:cNvSpPr/>
          <p:nvPr/>
        </p:nvSpPr>
        <p:spPr>
          <a:xfrm>
            <a:off x="6775654" y="3760938"/>
            <a:ext cx="1869577" cy="467860"/>
          </a:xfrm>
          <a:prstGeom prst="rect">
            <a:avLst/>
          </a:prstGeom>
          <a:solidFill>
            <a:srgbClr val="39AB47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latin typeface="Comic Sans MS" panose="030F0902030302020204" pitchFamily="66" charset="0"/>
              </a:rPr>
              <a:t>Reptiles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A6D5FB7-7560-034F-8331-1B0593BA8F7E}"/>
              </a:ext>
            </a:extLst>
          </p:cNvPr>
          <p:cNvSpPr/>
          <p:nvPr/>
        </p:nvSpPr>
        <p:spPr>
          <a:xfrm>
            <a:off x="8904911" y="3760938"/>
            <a:ext cx="2507531" cy="467860"/>
          </a:xfrm>
          <a:prstGeom prst="rect">
            <a:avLst/>
          </a:prstGeom>
          <a:solidFill>
            <a:srgbClr val="39AB47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latin typeface="Comic Sans MS" panose="030F0902030302020204" pitchFamily="66" charset="0"/>
              </a:rPr>
              <a:t>Amphibians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AF2260A7-8BFF-0747-BABA-492D7656FFCF}"/>
              </a:ext>
            </a:extLst>
          </p:cNvPr>
          <p:cNvSpPr/>
          <p:nvPr/>
        </p:nvSpPr>
        <p:spPr>
          <a:xfrm>
            <a:off x="793092" y="4213424"/>
            <a:ext cx="2016096" cy="1398623"/>
          </a:xfrm>
          <a:prstGeom prst="rect">
            <a:avLst/>
          </a:prstGeom>
          <a:solidFill>
            <a:schemeClr val="bg1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00" b="1" dirty="0">
              <a:latin typeface="Comic Sans MS" panose="030F0902030302020204" pitchFamily="66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355C523A-1BE0-A342-841D-434916C5C260}"/>
              </a:ext>
            </a:extLst>
          </p:cNvPr>
          <p:cNvSpPr/>
          <p:nvPr/>
        </p:nvSpPr>
        <p:spPr>
          <a:xfrm>
            <a:off x="3073177" y="4213424"/>
            <a:ext cx="1591558" cy="1398623"/>
          </a:xfrm>
          <a:prstGeom prst="rect">
            <a:avLst/>
          </a:prstGeom>
          <a:solidFill>
            <a:schemeClr val="bg1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00" b="1" dirty="0">
              <a:latin typeface="Comic Sans MS" panose="030F0902030302020204" pitchFamily="66" charset="0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806F4F03-F570-794B-A48E-250B8C6BAEAC}"/>
              </a:ext>
            </a:extLst>
          </p:cNvPr>
          <p:cNvSpPr/>
          <p:nvPr/>
        </p:nvSpPr>
        <p:spPr>
          <a:xfrm>
            <a:off x="4916071" y="4213424"/>
            <a:ext cx="1589511" cy="1398623"/>
          </a:xfrm>
          <a:prstGeom prst="rect">
            <a:avLst/>
          </a:prstGeom>
          <a:solidFill>
            <a:schemeClr val="bg1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00" b="1" dirty="0">
              <a:latin typeface="Comic Sans MS" panose="030F0902030302020204" pitchFamily="66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D08F7E80-73BC-4D44-AA39-7E4A5FDAB379}"/>
              </a:ext>
            </a:extLst>
          </p:cNvPr>
          <p:cNvSpPr/>
          <p:nvPr/>
        </p:nvSpPr>
        <p:spPr>
          <a:xfrm>
            <a:off x="6775655" y="4213424"/>
            <a:ext cx="1869575" cy="1398623"/>
          </a:xfrm>
          <a:prstGeom prst="rect">
            <a:avLst/>
          </a:prstGeom>
          <a:solidFill>
            <a:schemeClr val="bg1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00" b="1" dirty="0">
              <a:latin typeface="Comic Sans MS" panose="030F0902030302020204" pitchFamily="66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C1051AE5-02AB-244D-8B6E-29BB6531A71A}"/>
              </a:ext>
            </a:extLst>
          </p:cNvPr>
          <p:cNvSpPr/>
          <p:nvPr/>
        </p:nvSpPr>
        <p:spPr>
          <a:xfrm>
            <a:off x="8904911" y="4213424"/>
            <a:ext cx="2507531" cy="1398623"/>
          </a:xfrm>
          <a:prstGeom prst="rect">
            <a:avLst/>
          </a:prstGeom>
          <a:solidFill>
            <a:schemeClr val="bg1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00" b="1" dirty="0">
              <a:latin typeface="Comic Sans MS" panose="030F0902030302020204" pitchFamily="66" charset="0"/>
            </a:endParaRPr>
          </a:p>
        </p:txBody>
      </p:sp>
      <p:pic>
        <p:nvPicPr>
          <p:cNvPr id="82" name="Picture 81" descr="A snake coiled up&#10;&#10;Description automatically generated with low confidence">
            <a:extLst>
              <a:ext uri="{FF2B5EF4-FFF2-40B4-BE49-F238E27FC236}">
                <a16:creationId xmlns:a16="http://schemas.microsoft.com/office/drawing/2014/main" id="{FC5ABF30-E623-004E-8EBF-68665DD210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14663" y="4465337"/>
            <a:ext cx="1635447" cy="884115"/>
          </a:xfrm>
          <a:prstGeom prst="rect">
            <a:avLst/>
          </a:prstGeom>
        </p:spPr>
      </p:pic>
      <p:pic>
        <p:nvPicPr>
          <p:cNvPr id="84" name="Picture 83" descr="A picture containing frog&#10;&#10;Description automatically generated">
            <a:extLst>
              <a:ext uri="{FF2B5EF4-FFF2-40B4-BE49-F238E27FC236}">
                <a16:creationId xmlns:a16="http://schemas.microsoft.com/office/drawing/2014/main" id="{C15B3799-4F42-6F49-AE4A-0FF6F582D8E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58671" y="4323080"/>
            <a:ext cx="1400009" cy="1066100"/>
          </a:xfrm>
          <a:prstGeom prst="rect">
            <a:avLst/>
          </a:prstGeom>
        </p:spPr>
      </p:pic>
      <p:pic>
        <p:nvPicPr>
          <p:cNvPr id="86" name="Picture 85" descr="A close-up of a fish&#10;&#10;Description automatically generated">
            <a:extLst>
              <a:ext uri="{FF2B5EF4-FFF2-40B4-BE49-F238E27FC236}">
                <a16:creationId xmlns:a16="http://schemas.microsoft.com/office/drawing/2014/main" id="{AB045AB0-58C2-E04C-A70C-DA1BB6AE3DE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2923" y="4435397"/>
            <a:ext cx="1390238" cy="830098"/>
          </a:xfrm>
          <a:prstGeom prst="rect">
            <a:avLst/>
          </a:prstGeom>
        </p:spPr>
      </p:pic>
      <p:pic>
        <p:nvPicPr>
          <p:cNvPr id="88" name="Picture 87" descr="A pigeon with a colorful head&#10;&#10;Description automatically generated with low confidence">
            <a:extLst>
              <a:ext uri="{FF2B5EF4-FFF2-40B4-BE49-F238E27FC236}">
                <a16:creationId xmlns:a16="http://schemas.microsoft.com/office/drawing/2014/main" id="{E54A4A66-AD8F-FC46-A32A-718DFA89CF2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557" y="4293162"/>
            <a:ext cx="1026806" cy="1205674"/>
          </a:xfrm>
          <a:prstGeom prst="rect">
            <a:avLst/>
          </a:prstGeom>
        </p:spPr>
      </p:pic>
      <p:pic>
        <p:nvPicPr>
          <p:cNvPr id="90" name="Picture 89" descr="A picture containing cow, standing, black, white&#10;&#10;Description automatically generated">
            <a:extLst>
              <a:ext uri="{FF2B5EF4-FFF2-40B4-BE49-F238E27FC236}">
                <a16:creationId xmlns:a16="http://schemas.microsoft.com/office/drawing/2014/main" id="{B26568D8-D2E9-624F-81BB-34402D28F98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506" y="4283706"/>
            <a:ext cx="1865268" cy="1273433"/>
          </a:xfrm>
          <a:prstGeom prst="rect">
            <a:avLst/>
          </a:prstGeom>
        </p:spPr>
      </p:pic>
      <p:sp>
        <p:nvSpPr>
          <p:cNvPr id="91" name="TextBox 90">
            <a:extLst>
              <a:ext uri="{FF2B5EF4-FFF2-40B4-BE49-F238E27FC236}">
                <a16:creationId xmlns:a16="http://schemas.microsoft.com/office/drawing/2014/main" id="{B76CCEED-954F-F049-A6D8-D8DB92CF2FF0}"/>
              </a:ext>
            </a:extLst>
          </p:cNvPr>
          <p:cNvSpPr txBox="1"/>
          <p:nvPr/>
        </p:nvSpPr>
        <p:spPr>
          <a:xfrm>
            <a:off x="0" y="5778023"/>
            <a:ext cx="121919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00" b="1" dirty="0">
                <a:solidFill>
                  <a:srgbClr val="39AB47"/>
                </a:solidFill>
                <a:latin typeface="Comic Sans MS" panose="030F0702030302020204" pitchFamily="66" charset="0"/>
              </a:rPr>
              <a:t>Let’s look at how each group is classified.</a:t>
            </a:r>
          </a:p>
        </p:txBody>
      </p:sp>
    </p:spTree>
    <p:extLst>
      <p:ext uri="{BB962C8B-B14F-4D97-AF65-F5344CB8AC3E}">
        <p14:creationId xmlns:p14="http://schemas.microsoft.com/office/powerpoint/2010/main" val="534242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7" grpId="0" animBg="1"/>
      <p:bldP spid="18" grpId="0" animBg="1"/>
      <p:bldP spid="19" grpId="0" animBg="1"/>
      <p:bldP spid="9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A group of people posing for the camera&#10;&#10;Description automatically generated">
            <a:extLst>
              <a:ext uri="{FF2B5EF4-FFF2-40B4-BE49-F238E27FC236}">
                <a16:creationId xmlns:a16="http://schemas.microsoft.com/office/drawing/2014/main" id="{A6A951DE-799E-A54D-8242-51945C88B5D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74154" y="4512671"/>
            <a:ext cx="1930995" cy="1354192"/>
          </a:xfrm>
          <a:prstGeom prst="rect">
            <a:avLst/>
          </a:prstGeom>
        </p:spPr>
      </p:pic>
      <p:pic>
        <p:nvPicPr>
          <p:cNvPr id="16" name="Picture 15" descr="A bear walking through the woods&#10;&#10;Description automatically generated with low confidence">
            <a:extLst>
              <a:ext uri="{FF2B5EF4-FFF2-40B4-BE49-F238E27FC236}">
                <a16:creationId xmlns:a16="http://schemas.microsoft.com/office/drawing/2014/main" id="{F9734966-FB10-DF45-8B77-28B3DBC6F3B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9210" y="4512672"/>
            <a:ext cx="1927484" cy="1354192"/>
          </a:xfrm>
          <a:prstGeom prst="rect">
            <a:avLst/>
          </a:prstGeom>
        </p:spPr>
      </p:pic>
      <p:pic>
        <p:nvPicPr>
          <p:cNvPr id="11" name="Picture 10" descr="A picture containing grass, outdoor, ground, black&#10;&#10;Description automatically generated">
            <a:extLst>
              <a:ext uri="{FF2B5EF4-FFF2-40B4-BE49-F238E27FC236}">
                <a16:creationId xmlns:a16="http://schemas.microsoft.com/office/drawing/2014/main" id="{711E480B-CD71-2343-A9DA-B0B26E582E6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77664" y="3021098"/>
            <a:ext cx="1927486" cy="1354191"/>
          </a:xfrm>
          <a:prstGeom prst="rect">
            <a:avLst/>
          </a:prstGeom>
        </p:spPr>
      </p:pic>
      <p:pic>
        <p:nvPicPr>
          <p:cNvPr id="9" name="Picture 8" descr="A picture containing outdoor&#10;&#10;Description automatically generated">
            <a:extLst>
              <a:ext uri="{FF2B5EF4-FFF2-40B4-BE49-F238E27FC236}">
                <a16:creationId xmlns:a16="http://schemas.microsoft.com/office/drawing/2014/main" id="{D50C6EFA-DA4C-664F-B5B3-45A5A7E40C1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9210" y="3011287"/>
            <a:ext cx="1927485" cy="1364004"/>
          </a:xfrm>
          <a:prstGeom prst="rect">
            <a:avLst/>
          </a:prstGeom>
        </p:spPr>
      </p:pic>
      <p:pic>
        <p:nvPicPr>
          <p:cNvPr id="7" name="Picture 6" descr="A group of monkeys in a forest&#10;&#10;Description automatically generated with low confidence">
            <a:extLst>
              <a:ext uri="{FF2B5EF4-FFF2-40B4-BE49-F238E27FC236}">
                <a16:creationId xmlns:a16="http://schemas.microsoft.com/office/drawing/2014/main" id="{5762584A-80B7-5A4A-BCEE-8D18A26F9FA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77665" y="1519714"/>
            <a:ext cx="1927484" cy="1354191"/>
          </a:xfrm>
          <a:prstGeom prst="rect">
            <a:avLst/>
          </a:prstGeom>
        </p:spPr>
      </p:pic>
      <p:pic>
        <p:nvPicPr>
          <p:cNvPr id="5" name="Picture 4" descr="A picture containing ice, outdoor, aquatic mammal, nature&#10;&#10;Description automatically generated">
            <a:extLst>
              <a:ext uri="{FF2B5EF4-FFF2-40B4-BE49-F238E27FC236}">
                <a16:creationId xmlns:a16="http://schemas.microsoft.com/office/drawing/2014/main" id="{6BD8058E-43DB-414C-BE61-05579907D40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9211" y="1519714"/>
            <a:ext cx="1927484" cy="1354191"/>
          </a:xfrm>
          <a:prstGeom prst="rect">
            <a:avLst/>
          </a:prstGeom>
        </p:spPr>
      </p:pic>
      <p:sp>
        <p:nvSpPr>
          <p:cNvPr id="36" name="Subtitle 2">
            <a:extLst>
              <a:ext uri="{FF2B5EF4-FFF2-40B4-BE49-F238E27FC236}">
                <a16:creationId xmlns:a16="http://schemas.microsoft.com/office/drawing/2014/main" id="{B79B6EEA-1E16-AC47-843D-44975508C6DF}"/>
              </a:ext>
            </a:extLst>
          </p:cNvPr>
          <p:cNvSpPr txBox="1">
            <a:spLocks/>
          </p:cNvSpPr>
          <p:nvPr/>
        </p:nvSpPr>
        <p:spPr>
          <a:xfrm>
            <a:off x="0" y="657516"/>
            <a:ext cx="12192000" cy="62068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Mammal Classification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05D2ABB-ABF0-E149-93F2-4BA6F14395D8}"/>
              </a:ext>
            </a:extLst>
          </p:cNvPr>
          <p:cNvSpPr txBox="1"/>
          <p:nvPr/>
        </p:nvSpPr>
        <p:spPr>
          <a:xfrm>
            <a:off x="2927360" y="5408015"/>
            <a:ext cx="6337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  <a:buClr>
                <a:srgbClr val="39AB47"/>
              </a:buClr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Mammals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give birth to live young 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(a very few lay eggs).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E55A733-B769-FB42-A246-8CA95D4B73A1}"/>
              </a:ext>
            </a:extLst>
          </p:cNvPr>
          <p:cNvSpPr/>
          <p:nvPr/>
        </p:nvSpPr>
        <p:spPr>
          <a:xfrm>
            <a:off x="3036874" y="1519714"/>
            <a:ext cx="6087101" cy="579530"/>
          </a:xfrm>
          <a:prstGeom prst="rect">
            <a:avLst/>
          </a:prstGeom>
          <a:noFill/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44CCEC1C-DAB6-8D47-B718-7FB42BC34FC8}"/>
              </a:ext>
            </a:extLst>
          </p:cNvPr>
          <p:cNvSpPr/>
          <p:nvPr/>
        </p:nvSpPr>
        <p:spPr>
          <a:xfrm>
            <a:off x="3036874" y="2277893"/>
            <a:ext cx="6087101" cy="579530"/>
          </a:xfrm>
          <a:prstGeom prst="rect">
            <a:avLst/>
          </a:prstGeom>
          <a:noFill/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2AA35A12-783D-7D4B-A2EF-DF16CD18DECD}"/>
              </a:ext>
            </a:extLst>
          </p:cNvPr>
          <p:cNvSpPr/>
          <p:nvPr/>
        </p:nvSpPr>
        <p:spPr>
          <a:xfrm>
            <a:off x="3036874" y="3036072"/>
            <a:ext cx="6087101" cy="579530"/>
          </a:xfrm>
          <a:prstGeom prst="rect">
            <a:avLst/>
          </a:prstGeom>
          <a:noFill/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E6F829E0-3A74-254F-B00A-11116620F0E5}"/>
              </a:ext>
            </a:extLst>
          </p:cNvPr>
          <p:cNvSpPr/>
          <p:nvPr/>
        </p:nvSpPr>
        <p:spPr>
          <a:xfrm>
            <a:off x="3036874" y="3794250"/>
            <a:ext cx="6087101" cy="1337709"/>
          </a:xfrm>
          <a:prstGeom prst="rect">
            <a:avLst/>
          </a:prstGeom>
          <a:noFill/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EC171653-1F03-2E40-B4AA-D98FD5CC72D8}"/>
              </a:ext>
            </a:extLst>
          </p:cNvPr>
          <p:cNvSpPr/>
          <p:nvPr/>
        </p:nvSpPr>
        <p:spPr>
          <a:xfrm>
            <a:off x="3036874" y="5310611"/>
            <a:ext cx="6087101" cy="579530"/>
          </a:xfrm>
          <a:prstGeom prst="rect">
            <a:avLst/>
          </a:prstGeom>
          <a:noFill/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8EAB0BB-2A4D-FE43-BF86-CA6B126C7A13}"/>
              </a:ext>
            </a:extLst>
          </p:cNvPr>
          <p:cNvSpPr txBox="1"/>
          <p:nvPr/>
        </p:nvSpPr>
        <p:spPr>
          <a:xfrm>
            <a:off x="3036873" y="1609903"/>
            <a:ext cx="6087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  <a:buClr>
                <a:srgbClr val="39AB47"/>
              </a:buClr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Mammal mothers feed their babies with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milk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D13B282-7B3C-DA4F-AFFE-B25F03610D02}"/>
              </a:ext>
            </a:extLst>
          </p:cNvPr>
          <p:cNvSpPr txBox="1"/>
          <p:nvPr/>
        </p:nvSpPr>
        <p:spPr>
          <a:xfrm>
            <a:off x="3036873" y="2375297"/>
            <a:ext cx="6087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  <a:buClr>
                <a:srgbClr val="39AB47"/>
              </a:buClr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Mammals have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lungs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 – they need air to survive.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1F7A8A02-CCA1-D946-8E19-9D5E485F5362}"/>
              </a:ext>
            </a:extLst>
          </p:cNvPr>
          <p:cNvSpPr txBox="1"/>
          <p:nvPr/>
        </p:nvSpPr>
        <p:spPr>
          <a:xfrm>
            <a:off x="3036873" y="3133476"/>
            <a:ext cx="6087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  <a:buClr>
                <a:srgbClr val="39AB47"/>
              </a:buClr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Mammals have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hair or fur 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(even whales and dolphins!)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773052D-281B-6F49-BE97-D7E9FADC6C43}"/>
              </a:ext>
            </a:extLst>
          </p:cNvPr>
          <p:cNvSpPr txBox="1"/>
          <p:nvPr/>
        </p:nvSpPr>
        <p:spPr>
          <a:xfrm>
            <a:off x="3036873" y="3838836"/>
            <a:ext cx="60871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  <a:buClr>
                <a:srgbClr val="39AB47"/>
              </a:buClr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Mammals are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warm-blooded</a:t>
            </a:r>
            <a:b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(which means they can control their body</a:t>
            </a:r>
            <a:b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temperature, which stays the same despite changes</a:t>
            </a:r>
            <a:b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in the temperature of their surroundings).</a:t>
            </a:r>
          </a:p>
        </p:txBody>
      </p:sp>
    </p:spTree>
    <p:extLst>
      <p:ext uri="{BB962C8B-B14F-4D97-AF65-F5344CB8AC3E}">
        <p14:creationId xmlns:p14="http://schemas.microsoft.com/office/powerpoint/2010/main" val="2579776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4" grpId="0" animBg="1"/>
      <p:bldP spid="61" grpId="0" animBg="1"/>
      <p:bldP spid="62" grpId="0" animBg="1"/>
      <p:bldP spid="64" grpId="0" animBg="1"/>
      <p:bldP spid="66" grpId="0" animBg="1"/>
      <p:bldP spid="71" grpId="0"/>
      <p:bldP spid="72" grpId="0"/>
      <p:bldP spid="73" grpId="0"/>
      <p:bldP spid="7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group of ducks in the snow&#10;&#10;Description automatically generated">
            <a:extLst>
              <a:ext uri="{FF2B5EF4-FFF2-40B4-BE49-F238E27FC236}">
                <a16:creationId xmlns:a16="http://schemas.microsoft.com/office/drawing/2014/main" id="{0962A311-CB38-5E4F-9A33-9529FBE55E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74153" y="4512671"/>
            <a:ext cx="1930995" cy="1354192"/>
          </a:xfrm>
          <a:prstGeom prst="rect">
            <a:avLst/>
          </a:prstGeom>
        </p:spPr>
      </p:pic>
      <p:pic>
        <p:nvPicPr>
          <p:cNvPr id="52" name="Picture 51" descr="A bird in a nest with eggs&#10;&#10;Description automatically generated with low confidence">
            <a:extLst>
              <a:ext uri="{FF2B5EF4-FFF2-40B4-BE49-F238E27FC236}">
                <a16:creationId xmlns:a16="http://schemas.microsoft.com/office/drawing/2014/main" id="{5B7B254C-6F25-3C40-AD6E-39BA37D555B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74153" y="1512952"/>
            <a:ext cx="1930996" cy="1354191"/>
          </a:xfrm>
          <a:prstGeom prst="rect">
            <a:avLst/>
          </a:prstGeom>
        </p:spPr>
      </p:pic>
      <p:pic>
        <p:nvPicPr>
          <p:cNvPr id="53" name="Picture 52" descr="A group of birds on a brick surface&#10;&#10;Description automatically generated with low confidence">
            <a:extLst>
              <a:ext uri="{FF2B5EF4-FFF2-40B4-BE49-F238E27FC236}">
                <a16:creationId xmlns:a16="http://schemas.microsoft.com/office/drawing/2014/main" id="{939D0B5C-97BF-6440-8A39-B68D6AB1757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74153" y="3013977"/>
            <a:ext cx="1930996" cy="1354191"/>
          </a:xfrm>
          <a:prstGeom prst="rect">
            <a:avLst/>
          </a:prstGeom>
        </p:spPr>
      </p:pic>
      <p:pic>
        <p:nvPicPr>
          <p:cNvPr id="6" name="Picture 5" descr="A peacock with its feathers spread&#10;&#10;Description automatically generated with medium confidence">
            <a:extLst>
              <a:ext uri="{FF2B5EF4-FFF2-40B4-BE49-F238E27FC236}">
                <a16:creationId xmlns:a16="http://schemas.microsoft.com/office/drawing/2014/main" id="{4D335EE0-258E-144E-A97D-D63F0B7FF5D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t="-245"/>
          <a:stretch/>
        </p:blipFill>
        <p:spPr>
          <a:xfrm>
            <a:off x="855698" y="4512671"/>
            <a:ext cx="1927486" cy="1354192"/>
          </a:xfrm>
          <a:prstGeom prst="rect">
            <a:avLst/>
          </a:prstGeom>
        </p:spPr>
      </p:pic>
      <p:pic>
        <p:nvPicPr>
          <p:cNvPr id="10" name="Picture 9" descr="A picture containing bird, tree, outdoor, perched&#10;&#10;Description automatically generated">
            <a:extLst>
              <a:ext uri="{FF2B5EF4-FFF2-40B4-BE49-F238E27FC236}">
                <a16:creationId xmlns:a16="http://schemas.microsoft.com/office/drawing/2014/main" id="{4E8F407B-7F23-1942-AEF7-94A33874B1A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5698" y="3011286"/>
            <a:ext cx="1927486" cy="1364004"/>
          </a:xfrm>
          <a:prstGeom prst="rect">
            <a:avLst/>
          </a:prstGeom>
        </p:spPr>
      </p:pic>
      <p:pic>
        <p:nvPicPr>
          <p:cNvPr id="13" name="Picture 12" descr="A bird in a tree&#10;&#10;Description automatically generated with medium confidence">
            <a:extLst>
              <a:ext uri="{FF2B5EF4-FFF2-40B4-BE49-F238E27FC236}">
                <a16:creationId xmlns:a16="http://schemas.microsoft.com/office/drawing/2014/main" id="{E62CD65A-3319-1045-BAEA-A5679237D33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9210" y="1519713"/>
            <a:ext cx="1923974" cy="1347559"/>
          </a:xfrm>
          <a:prstGeom prst="rect">
            <a:avLst/>
          </a:prstGeom>
        </p:spPr>
      </p:pic>
      <p:sp>
        <p:nvSpPr>
          <p:cNvPr id="36" name="Subtitle 2">
            <a:extLst>
              <a:ext uri="{FF2B5EF4-FFF2-40B4-BE49-F238E27FC236}">
                <a16:creationId xmlns:a16="http://schemas.microsoft.com/office/drawing/2014/main" id="{B79B6EEA-1E16-AC47-843D-44975508C6DF}"/>
              </a:ext>
            </a:extLst>
          </p:cNvPr>
          <p:cNvSpPr txBox="1">
            <a:spLocks/>
          </p:cNvSpPr>
          <p:nvPr/>
        </p:nvSpPr>
        <p:spPr>
          <a:xfrm>
            <a:off x="0" y="670451"/>
            <a:ext cx="12192000" cy="62068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Birds Classification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05D2ABB-ABF0-E149-93F2-4BA6F14395D8}"/>
              </a:ext>
            </a:extLst>
          </p:cNvPr>
          <p:cNvSpPr txBox="1"/>
          <p:nvPr/>
        </p:nvSpPr>
        <p:spPr>
          <a:xfrm>
            <a:off x="3036874" y="4842307"/>
            <a:ext cx="60871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Birds are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warm-blooded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 (which means they can control their body temperature, which stays the same despite changes in the temperature of their surroundings).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E55A733-B769-FB42-A246-8CA95D4B73A1}"/>
              </a:ext>
            </a:extLst>
          </p:cNvPr>
          <p:cNvSpPr/>
          <p:nvPr/>
        </p:nvSpPr>
        <p:spPr>
          <a:xfrm>
            <a:off x="3036874" y="1545860"/>
            <a:ext cx="6087101" cy="507631"/>
          </a:xfrm>
          <a:prstGeom prst="rect">
            <a:avLst/>
          </a:prstGeom>
          <a:noFill/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8EAB0BB-2A4D-FE43-BF86-CA6B126C7A13}"/>
              </a:ext>
            </a:extLst>
          </p:cNvPr>
          <p:cNvSpPr txBox="1"/>
          <p:nvPr/>
        </p:nvSpPr>
        <p:spPr>
          <a:xfrm>
            <a:off x="3036873" y="1599675"/>
            <a:ext cx="6087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Birds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lay hard-shelled eggs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D85415B-CE1E-ED43-9C3E-050CCB619F73}"/>
              </a:ext>
            </a:extLst>
          </p:cNvPr>
          <p:cNvSpPr/>
          <p:nvPr/>
        </p:nvSpPr>
        <p:spPr>
          <a:xfrm>
            <a:off x="3036874" y="2190797"/>
            <a:ext cx="6087101" cy="507631"/>
          </a:xfrm>
          <a:prstGeom prst="rect">
            <a:avLst/>
          </a:prstGeom>
          <a:noFill/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64C9C44-172C-824F-B2F5-94EBF06F6B18}"/>
              </a:ext>
            </a:extLst>
          </p:cNvPr>
          <p:cNvSpPr txBox="1"/>
          <p:nvPr/>
        </p:nvSpPr>
        <p:spPr>
          <a:xfrm>
            <a:off x="3036873" y="2252081"/>
            <a:ext cx="6087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Birds have a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beak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C2268AE-4859-3643-AAD8-E363285A4A74}"/>
              </a:ext>
            </a:extLst>
          </p:cNvPr>
          <p:cNvSpPr/>
          <p:nvPr/>
        </p:nvSpPr>
        <p:spPr>
          <a:xfrm>
            <a:off x="3036874" y="2835734"/>
            <a:ext cx="6087101" cy="507631"/>
          </a:xfrm>
          <a:prstGeom prst="rect">
            <a:avLst/>
          </a:prstGeom>
          <a:noFill/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4BA4E7E-CA82-024E-A5C8-217914DB8EEA}"/>
              </a:ext>
            </a:extLst>
          </p:cNvPr>
          <p:cNvSpPr txBox="1"/>
          <p:nvPr/>
        </p:nvSpPr>
        <p:spPr>
          <a:xfrm>
            <a:off x="3036873" y="2891515"/>
            <a:ext cx="6087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Birds have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lungs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 – they need air to survive.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EAE3B48A-3C46-D946-B638-B98469C15F16}"/>
              </a:ext>
            </a:extLst>
          </p:cNvPr>
          <p:cNvSpPr/>
          <p:nvPr/>
        </p:nvSpPr>
        <p:spPr>
          <a:xfrm>
            <a:off x="3036874" y="3480671"/>
            <a:ext cx="6087101" cy="507631"/>
          </a:xfrm>
          <a:prstGeom prst="rect">
            <a:avLst/>
          </a:prstGeom>
          <a:noFill/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02B3B4D-14E0-DE44-A2D1-608D59902FBB}"/>
              </a:ext>
            </a:extLst>
          </p:cNvPr>
          <p:cNvSpPr txBox="1"/>
          <p:nvPr/>
        </p:nvSpPr>
        <p:spPr>
          <a:xfrm>
            <a:off x="3036873" y="3537494"/>
            <a:ext cx="6087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Birds have 2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earholes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 instead of 2 ears.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A591AC20-8C08-0A4E-9338-8BD6A96FB94D}"/>
              </a:ext>
            </a:extLst>
          </p:cNvPr>
          <p:cNvSpPr/>
          <p:nvPr/>
        </p:nvSpPr>
        <p:spPr>
          <a:xfrm>
            <a:off x="3036874" y="4125608"/>
            <a:ext cx="6087101" cy="507631"/>
          </a:xfrm>
          <a:prstGeom prst="rect">
            <a:avLst/>
          </a:prstGeom>
          <a:noFill/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D743F07-311A-D249-AEFF-2B6040989814}"/>
              </a:ext>
            </a:extLst>
          </p:cNvPr>
          <p:cNvSpPr txBox="1"/>
          <p:nvPr/>
        </p:nvSpPr>
        <p:spPr>
          <a:xfrm>
            <a:off x="3036873" y="4197370"/>
            <a:ext cx="6087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Birds have 2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legs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AB15B902-B878-5449-B11D-9F59938A6294}"/>
              </a:ext>
            </a:extLst>
          </p:cNvPr>
          <p:cNvSpPr/>
          <p:nvPr/>
        </p:nvSpPr>
        <p:spPr>
          <a:xfrm>
            <a:off x="3036874" y="4770544"/>
            <a:ext cx="6087101" cy="1096319"/>
          </a:xfrm>
          <a:prstGeom prst="rect">
            <a:avLst/>
          </a:prstGeom>
          <a:noFill/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459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4" grpId="0" animBg="1"/>
      <p:bldP spid="71" grpId="0"/>
      <p:bldP spid="32" grpId="0" animBg="1"/>
      <p:bldP spid="33" grpId="0"/>
      <p:bldP spid="35" grpId="0" animBg="1"/>
      <p:bldP spid="37" grpId="0"/>
      <p:bldP spid="39" grpId="0" animBg="1"/>
      <p:bldP spid="40" grpId="0"/>
      <p:bldP spid="42" grpId="0" animBg="1"/>
      <p:bldP spid="43" grpId="0"/>
      <p:bldP spid="4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ubtitle 2">
            <a:extLst>
              <a:ext uri="{FF2B5EF4-FFF2-40B4-BE49-F238E27FC236}">
                <a16:creationId xmlns:a16="http://schemas.microsoft.com/office/drawing/2014/main" id="{B79B6EEA-1E16-AC47-843D-44975508C6DF}"/>
              </a:ext>
            </a:extLst>
          </p:cNvPr>
          <p:cNvSpPr txBox="1">
            <a:spLocks/>
          </p:cNvSpPr>
          <p:nvPr/>
        </p:nvSpPr>
        <p:spPr>
          <a:xfrm>
            <a:off x="0" y="670451"/>
            <a:ext cx="12192000" cy="62068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Birds Classification</a:t>
            </a:r>
          </a:p>
        </p:txBody>
      </p:sp>
      <p:pic>
        <p:nvPicPr>
          <p:cNvPr id="3" name="Picture 2" descr="A bird flying in the sky&#10;&#10;Description automatically generated with medium confidence">
            <a:extLst>
              <a:ext uri="{FF2B5EF4-FFF2-40B4-BE49-F238E27FC236}">
                <a16:creationId xmlns:a16="http://schemas.microsoft.com/office/drawing/2014/main" id="{356A8268-93B2-B84B-9A33-ADE88A1F49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09284" y="1601972"/>
            <a:ext cx="7350642" cy="3629246"/>
          </a:xfrm>
          <a:prstGeom prst="rect">
            <a:avLst/>
          </a:prstGeom>
        </p:spPr>
      </p:pic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B74D4CE0-7724-B949-B5BE-3B29DC47D4CB}"/>
              </a:ext>
            </a:extLst>
          </p:cNvPr>
          <p:cNvCxnSpPr>
            <a:cxnSpLocks/>
          </p:cNvCxnSpPr>
          <p:nvPr/>
        </p:nvCxnSpPr>
        <p:spPr>
          <a:xfrm flipH="1">
            <a:off x="4808528" y="2153563"/>
            <a:ext cx="938501" cy="461669"/>
          </a:xfrm>
          <a:prstGeom prst="straightConnector1">
            <a:avLst/>
          </a:prstGeom>
          <a:ln w="44450">
            <a:solidFill>
              <a:srgbClr val="39AB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6F78E5D2-1539-EB44-9980-E5C164DD5AC3}"/>
              </a:ext>
            </a:extLst>
          </p:cNvPr>
          <p:cNvCxnSpPr>
            <a:cxnSpLocks/>
            <a:stCxn id="9" idx="2"/>
          </p:cNvCxnSpPr>
          <p:nvPr/>
        </p:nvCxnSpPr>
        <p:spPr>
          <a:xfrm>
            <a:off x="5747028" y="2162039"/>
            <a:ext cx="856392" cy="503189"/>
          </a:xfrm>
          <a:prstGeom prst="straightConnector1">
            <a:avLst/>
          </a:prstGeom>
          <a:ln w="44450">
            <a:solidFill>
              <a:srgbClr val="39AB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CE3A85EB-518E-E946-8C3C-004FAAFC64EA}"/>
              </a:ext>
            </a:extLst>
          </p:cNvPr>
          <p:cNvSpPr/>
          <p:nvPr/>
        </p:nvSpPr>
        <p:spPr>
          <a:xfrm>
            <a:off x="5053339" y="1737597"/>
            <a:ext cx="1387378" cy="424442"/>
          </a:xfrm>
          <a:prstGeom prst="rect">
            <a:avLst/>
          </a:prstGeom>
          <a:solidFill>
            <a:schemeClr val="bg1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272626"/>
                </a:solidFill>
                <a:latin typeface="Comic Sans MS" panose="030F0902030302020204" pitchFamily="66" charset="0"/>
              </a:rPr>
              <a:t>Wings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DE13A9F-DD40-EA45-B9A4-918D4B18836A}"/>
              </a:ext>
            </a:extLst>
          </p:cNvPr>
          <p:cNvSpPr/>
          <p:nvPr/>
        </p:nvSpPr>
        <p:spPr>
          <a:xfrm>
            <a:off x="9058269" y="3013504"/>
            <a:ext cx="1387378" cy="424442"/>
          </a:xfrm>
          <a:prstGeom prst="rect">
            <a:avLst/>
          </a:prstGeom>
          <a:solidFill>
            <a:schemeClr val="bg1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272626"/>
                </a:solidFill>
                <a:latin typeface="Comic Sans MS" panose="030F0902030302020204" pitchFamily="66" charset="0"/>
              </a:rPr>
              <a:t>Feathers</a:t>
            </a: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31BA269B-C198-DA4E-B495-F35F70449748}"/>
              </a:ext>
            </a:extLst>
          </p:cNvPr>
          <p:cNvCxnSpPr>
            <a:cxnSpLocks/>
            <a:stCxn id="48" idx="0"/>
          </p:cNvCxnSpPr>
          <p:nvPr/>
        </p:nvCxnSpPr>
        <p:spPr>
          <a:xfrm flipH="1" flipV="1">
            <a:off x="9274284" y="2357940"/>
            <a:ext cx="477674" cy="655564"/>
          </a:xfrm>
          <a:prstGeom prst="straightConnector1">
            <a:avLst/>
          </a:prstGeom>
          <a:ln w="44450">
            <a:solidFill>
              <a:srgbClr val="39AB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2778FEA4-D5D9-5149-93FC-E5209F5E8683}"/>
              </a:ext>
            </a:extLst>
          </p:cNvPr>
          <p:cNvCxnSpPr>
            <a:cxnSpLocks/>
          </p:cNvCxnSpPr>
          <p:nvPr/>
        </p:nvCxnSpPr>
        <p:spPr>
          <a:xfrm flipH="1" flipV="1">
            <a:off x="5999456" y="3754350"/>
            <a:ext cx="1896991" cy="238932"/>
          </a:xfrm>
          <a:prstGeom prst="straightConnector1">
            <a:avLst/>
          </a:prstGeom>
          <a:ln w="44450">
            <a:solidFill>
              <a:srgbClr val="39AB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ectangle 53">
            <a:extLst>
              <a:ext uri="{FF2B5EF4-FFF2-40B4-BE49-F238E27FC236}">
                <a16:creationId xmlns:a16="http://schemas.microsoft.com/office/drawing/2014/main" id="{EFBF0154-FBE7-AC47-9DD9-B1C244E74412}"/>
              </a:ext>
            </a:extLst>
          </p:cNvPr>
          <p:cNvSpPr/>
          <p:nvPr/>
        </p:nvSpPr>
        <p:spPr>
          <a:xfrm>
            <a:off x="7895776" y="3779048"/>
            <a:ext cx="1387378" cy="424442"/>
          </a:xfrm>
          <a:prstGeom prst="rect">
            <a:avLst/>
          </a:prstGeom>
          <a:solidFill>
            <a:schemeClr val="bg1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272626"/>
                </a:solidFill>
                <a:latin typeface="Comic Sans MS" panose="030F0902030302020204" pitchFamily="66" charset="0"/>
              </a:rPr>
              <a:t>Beak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A9953778-1E83-B842-BC73-A8BEE5B87CE1}"/>
              </a:ext>
            </a:extLst>
          </p:cNvPr>
          <p:cNvSpPr/>
          <p:nvPr/>
        </p:nvSpPr>
        <p:spPr>
          <a:xfrm>
            <a:off x="5053339" y="5531405"/>
            <a:ext cx="1387378" cy="424442"/>
          </a:xfrm>
          <a:prstGeom prst="rect">
            <a:avLst/>
          </a:prstGeom>
          <a:solidFill>
            <a:schemeClr val="bg1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272626"/>
                </a:solidFill>
                <a:latin typeface="Comic Sans MS" panose="030F0902030302020204" pitchFamily="66" charset="0"/>
              </a:rPr>
              <a:t>Two legs</a:t>
            </a:r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C448424A-6C60-4143-99B2-3371FE3767F0}"/>
              </a:ext>
            </a:extLst>
          </p:cNvPr>
          <p:cNvCxnSpPr>
            <a:cxnSpLocks/>
          </p:cNvCxnSpPr>
          <p:nvPr/>
        </p:nvCxnSpPr>
        <p:spPr>
          <a:xfrm flipV="1">
            <a:off x="5747028" y="5082404"/>
            <a:ext cx="193028" cy="442311"/>
          </a:xfrm>
          <a:prstGeom prst="straightConnector1">
            <a:avLst/>
          </a:prstGeom>
          <a:ln w="44450">
            <a:solidFill>
              <a:srgbClr val="39AB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>
            <a:extLst>
              <a:ext uri="{FF2B5EF4-FFF2-40B4-BE49-F238E27FC236}">
                <a16:creationId xmlns:a16="http://schemas.microsoft.com/office/drawing/2014/main" id="{FFE6F05C-A63B-E34F-86E0-A7659D536357}"/>
              </a:ext>
            </a:extLst>
          </p:cNvPr>
          <p:cNvSpPr/>
          <p:nvPr/>
        </p:nvSpPr>
        <p:spPr>
          <a:xfrm>
            <a:off x="1759106" y="3823156"/>
            <a:ext cx="2665900" cy="760667"/>
          </a:xfrm>
          <a:prstGeom prst="rect">
            <a:avLst/>
          </a:prstGeom>
          <a:solidFill>
            <a:schemeClr val="bg1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272626"/>
                </a:solidFill>
                <a:latin typeface="Comic Sans MS" panose="030F0902030302020204" pitchFamily="66" charset="0"/>
              </a:rPr>
              <a:t>Two </a:t>
            </a:r>
            <a:r>
              <a:rPr lang="en-US" b="1" dirty="0">
                <a:solidFill>
                  <a:srgbClr val="272626"/>
                </a:solidFill>
                <a:latin typeface="Comic Sans MS" panose="030F0902030302020204" pitchFamily="66" charset="0"/>
              </a:rPr>
              <a:t>earholes</a:t>
            </a:r>
            <a:br>
              <a:rPr lang="en-US" b="1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US" dirty="0">
                <a:solidFill>
                  <a:srgbClr val="272626"/>
                </a:solidFill>
                <a:latin typeface="Comic Sans MS" panose="030F0902030302020204" pitchFamily="66" charset="0"/>
              </a:rPr>
              <a:t>instead of ears</a:t>
            </a:r>
          </a:p>
        </p:txBody>
      </p: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4990F249-EB79-CF45-AD91-6E1C104F0A85}"/>
              </a:ext>
            </a:extLst>
          </p:cNvPr>
          <p:cNvCxnSpPr>
            <a:cxnSpLocks/>
          </p:cNvCxnSpPr>
          <p:nvPr/>
        </p:nvCxnSpPr>
        <p:spPr>
          <a:xfrm flipV="1">
            <a:off x="4425006" y="3657600"/>
            <a:ext cx="1139367" cy="545889"/>
          </a:xfrm>
          <a:prstGeom prst="straightConnector1">
            <a:avLst/>
          </a:prstGeom>
          <a:ln w="44450">
            <a:solidFill>
              <a:srgbClr val="39AB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1551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8" grpId="0" animBg="1"/>
      <p:bldP spid="54" grpId="0" animBg="1"/>
      <p:bldP spid="55" grpId="0" animBg="1"/>
      <p:bldP spid="6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>
            <a:extLst>
              <a:ext uri="{FF2B5EF4-FFF2-40B4-BE49-F238E27FC236}">
                <a16:creationId xmlns:a16="http://schemas.microsoft.com/office/drawing/2014/main" id="{F0CF4D07-9D6A-164D-84FB-9AE3CFEFF81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1045" y="4512670"/>
            <a:ext cx="1932139" cy="1347196"/>
          </a:xfrm>
          <a:prstGeom prst="rect">
            <a:avLst/>
          </a:prstGeom>
        </p:spPr>
      </p:pic>
      <p:pic>
        <p:nvPicPr>
          <p:cNvPr id="14" name="Picture 13" descr="A yellow and black fish&#10;&#10;Description automatically generated with low confidence">
            <a:extLst>
              <a:ext uri="{FF2B5EF4-FFF2-40B4-BE49-F238E27FC236}">
                <a16:creationId xmlns:a16="http://schemas.microsoft.com/office/drawing/2014/main" id="{9A45B3EB-C88D-CA4D-A83B-4A0103BA892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2186" y="3018279"/>
            <a:ext cx="1930998" cy="1354192"/>
          </a:xfrm>
          <a:prstGeom prst="rect">
            <a:avLst/>
          </a:prstGeom>
        </p:spPr>
      </p:pic>
      <p:pic>
        <p:nvPicPr>
          <p:cNvPr id="11" name="Picture 10" descr="A fish in the water&#10;&#10;Description automatically generated with medium confidence">
            <a:extLst>
              <a:ext uri="{FF2B5EF4-FFF2-40B4-BE49-F238E27FC236}">
                <a16:creationId xmlns:a16="http://schemas.microsoft.com/office/drawing/2014/main" id="{04A42DCD-ED06-EF41-AE9C-98735815C82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5697" y="1526709"/>
            <a:ext cx="1930997" cy="1347196"/>
          </a:xfrm>
          <a:prstGeom prst="rect">
            <a:avLst/>
          </a:prstGeom>
        </p:spPr>
      </p:pic>
      <p:pic>
        <p:nvPicPr>
          <p:cNvPr id="16" name="Picture 15" descr="A close-up of a fish&#10;&#10;Description automatically generated">
            <a:extLst>
              <a:ext uri="{FF2B5EF4-FFF2-40B4-BE49-F238E27FC236}">
                <a16:creationId xmlns:a16="http://schemas.microsoft.com/office/drawing/2014/main" id="{FE40CF4A-FA13-BB49-A273-230CBE99599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73010" y="1507637"/>
            <a:ext cx="1930996" cy="1354191"/>
          </a:xfrm>
          <a:prstGeom prst="rect">
            <a:avLst/>
          </a:prstGeom>
        </p:spPr>
      </p:pic>
      <p:pic>
        <p:nvPicPr>
          <p:cNvPr id="8" name="Picture 7" descr="A school of fish swimming&#10;&#10;Description automatically generated with low confidence">
            <a:extLst>
              <a:ext uri="{FF2B5EF4-FFF2-40B4-BE49-F238E27FC236}">
                <a16:creationId xmlns:a16="http://schemas.microsoft.com/office/drawing/2014/main" id="{2C356C97-7BF2-4A44-879B-974A9394259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9"/>
          <a:stretch/>
        </p:blipFill>
        <p:spPr>
          <a:xfrm>
            <a:off x="9373010" y="3011286"/>
            <a:ext cx="1932139" cy="1354191"/>
          </a:xfrm>
          <a:prstGeom prst="rect">
            <a:avLst/>
          </a:prstGeom>
        </p:spPr>
      </p:pic>
      <p:pic>
        <p:nvPicPr>
          <p:cNvPr id="5" name="Picture 4" descr="A picture containing spiny-finned fish&#10;&#10;Description automatically generated">
            <a:extLst>
              <a:ext uri="{FF2B5EF4-FFF2-40B4-BE49-F238E27FC236}">
                <a16:creationId xmlns:a16="http://schemas.microsoft.com/office/drawing/2014/main" id="{CADAF18E-8380-B14F-8BFC-E2A906A9434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9"/>
          <a:stretch/>
        </p:blipFill>
        <p:spPr>
          <a:xfrm>
            <a:off x="9374152" y="4512670"/>
            <a:ext cx="1932139" cy="1354191"/>
          </a:xfrm>
          <a:prstGeom prst="rect">
            <a:avLst/>
          </a:prstGeom>
        </p:spPr>
      </p:pic>
      <p:sp>
        <p:nvSpPr>
          <p:cNvPr id="36" name="Subtitle 2">
            <a:extLst>
              <a:ext uri="{FF2B5EF4-FFF2-40B4-BE49-F238E27FC236}">
                <a16:creationId xmlns:a16="http://schemas.microsoft.com/office/drawing/2014/main" id="{B79B6EEA-1E16-AC47-843D-44975508C6DF}"/>
              </a:ext>
            </a:extLst>
          </p:cNvPr>
          <p:cNvSpPr txBox="1">
            <a:spLocks/>
          </p:cNvSpPr>
          <p:nvPr/>
        </p:nvSpPr>
        <p:spPr>
          <a:xfrm>
            <a:off x="0" y="670451"/>
            <a:ext cx="12192000" cy="62068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Fish Classification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05D2ABB-ABF0-E149-93F2-4BA6F14395D8}"/>
              </a:ext>
            </a:extLst>
          </p:cNvPr>
          <p:cNvSpPr txBox="1"/>
          <p:nvPr/>
        </p:nvSpPr>
        <p:spPr>
          <a:xfrm>
            <a:off x="3036874" y="4892920"/>
            <a:ext cx="60871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Fish are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cold-blooded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. This means they cannot control</a:t>
            </a:r>
            <a:b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their body temperature. Their temperature depends on the temperature of the water around them.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E55A733-B769-FB42-A246-8CA95D4B73A1}"/>
              </a:ext>
            </a:extLst>
          </p:cNvPr>
          <p:cNvSpPr/>
          <p:nvPr/>
        </p:nvSpPr>
        <p:spPr>
          <a:xfrm>
            <a:off x="3036874" y="1545860"/>
            <a:ext cx="6087101" cy="436283"/>
          </a:xfrm>
          <a:prstGeom prst="rect">
            <a:avLst/>
          </a:prstGeom>
          <a:noFill/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8EAB0BB-2A4D-FE43-BF86-CA6B126C7A13}"/>
              </a:ext>
            </a:extLst>
          </p:cNvPr>
          <p:cNvSpPr txBox="1"/>
          <p:nvPr/>
        </p:nvSpPr>
        <p:spPr>
          <a:xfrm>
            <a:off x="3036873" y="1580308"/>
            <a:ext cx="6087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Fish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live in water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D85415B-CE1E-ED43-9C3E-050CCB619F73}"/>
              </a:ext>
            </a:extLst>
          </p:cNvPr>
          <p:cNvSpPr/>
          <p:nvPr/>
        </p:nvSpPr>
        <p:spPr>
          <a:xfrm>
            <a:off x="3036874" y="2145935"/>
            <a:ext cx="6087101" cy="436283"/>
          </a:xfrm>
          <a:prstGeom prst="rect">
            <a:avLst/>
          </a:prstGeom>
          <a:noFill/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64C9C44-172C-824F-B2F5-94EBF06F6B18}"/>
              </a:ext>
            </a:extLst>
          </p:cNvPr>
          <p:cNvSpPr txBox="1"/>
          <p:nvPr/>
        </p:nvSpPr>
        <p:spPr>
          <a:xfrm>
            <a:off x="3036873" y="2187410"/>
            <a:ext cx="6087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Fish have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gills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 so that they can breathe underwater.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C2268AE-4859-3643-AAD8-E363285A4A74}"/>
              </a:ext>
            </a:extLst>
          </p:cNvPr>
          <p:cNvSpPr/>
          <p:nvPr/>
        </p:nvSpPr>
        <p:spPr>
          <a:xfrm>
            <a:off x="3036874" y="2746010"/>
            <a:ext cx="6087101" cy="436283"/>
          </a:xfrm>
          <a:prstGeom prst="rect">
            <a:avLst/>
          </a:prstGeom>
          <a:noFill/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4BA4E7E-CA82-024E-A5C8-217914DB8EEA}"/>
              </a:ext>
            </a:extLst>
          </p:cNvPr>
          <p:cNvSpPr txBox="1"/>
          <p:nvPr/>
        </p:nvSpPr>
        <p:spPr>
          <a:xfrm>
            <a:off x="3036873" y="2799263"/>
            <a:ext cx="6087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Fish have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scales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EAE3B48A-3C46-D946-B638-B98469C15F16}"/>
              </a:ext>
            </a:extLst>
          </p:cNvPr>
          <p:cNvSpPr/>
          <p:nvPr/>
        </p:nvSpPr>
        <p:spPr>
          <a:xfrm>
            <a:off x="3036874" y="3346085"/>
            <a:ext cx="6087101" cy="436283"/>
          </a:xfrm>
          <a:prstGeom prst="rect">
            <a:avLst/>
          </a:prstGeom>
          <a:noFill/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02B3B4D-14E0-DE44-A2D1-608D59902FBB}"/>
              </a:ext>
            </a:extLst>
          </p:cNvPr>
          <p:cNvSpPr txBox="1"/>
          <p:nvPr/>
        </p:nvSpPr>
        <p:spPr>
          <a:xfrm>
            <a:off x="3036873" y="3404168"/>
            <a:ext cx="6087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Fish have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fins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A591AC20-8C08-0A4E-9338-8BD6A96FB94D}"/>
              </a:ext>
            </a:extLst>
          </p:cNvPr>
          <p:cNvSpPr/>
          <p:nvPr/>
        </p:nvSpPr>
        <p:spPr>
          <a:xfrm>
            <a:off x="3036874" y="3946160"/>
            <a:ext cx="6087101" cy="732357"/>
          </a:xfrm>
          <a:prstGeom prst="rect">
            <a:avLst/>
          </a:prstGeom>
          <a:noFill/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D743F07-311A-D249-AEFF-2B6040989814}"/>
              </a:ext>
            </a:extLst>
          </p:cNvPr>
          <p:cNvSpPr txBox="1"/>
          <p:nvPr/>
        </p:nvSpPr>
        <p:spPr>
          <a:xfrm>
            <a:off x="3032219" y="3989172"/>
            <a:ext cx="60917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Fish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lay lots of soft eggs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 outside their body</a:t>
            </a:r>
            <a:b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(a few, like sharks, give birth to live young).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AB15B902-B878-5449-B11D-9F59938A6294}"/>
              </a:ext>
            </a:extLst>
          </p:cNvPr>
          <p:cNvSpPr/>
          <p:nvPr/>
        </p:nvSpPr>
        <p:spPr>
          <a:xfrm>
            <a:off x="3036874" y="4842307"/>
            <a:ext cx="6087101" cy="1024556"/>
          </a:xfrm>
          <a:prstGeom prst="rect">
            <a:avLst/>
          </a:prstGeom>
          <a:noFill/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31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2" grpId="0" animBg="1"/>
      <p:bldP spid="33" grpId="0"/>
      <p:bldP spid="35" grpId="0" animBg="1"/>
      <p:bldP spid="37" grpId="0"/>
      <p:bldP spid="39" grpId="0" animBg="1"/>
      <p:bldP spid="40" grpId="0"/>
      <p:bldP spid="42" grpId="0" animBg="1"/>
      <p:bldP spid="43" grpId="0"/>
      <p:bldP spid="4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close-up of a fish&#10;&#10;Description automatically generated">
            <a:extLst>
              <a:ext uri="{FF2B5EF4-FFF2-40B4-BE49-F238E27FC236}">
                <a16:creationId xmlns:a16="http://schemas.microsoft.com/office/drawing/2014/main" id="{623283F3-B641-684D-A5F6-4103E6927C9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66008" y="1873673"/>
            <a:ext cx="6293950" cy="3689557"/>
          </a:xfrm>
          <a:prstGeom prst="rect">
            <a:avLst/>
          </a:prstGeom>
        </p:spPr>
      </p:pic>
      <p:sp>
        <p:nvSpPr>
          <p:cNvPr id="36" name="Subtitle 2">
            <a:extLst>
              <a:ext uri="{FF2B5EF4-FFF2-40B4-BE49-F238E27FC236}">
                <a16:creationId xmlns:a16="http://schemas.microsoft.com/office/drawing/2014/main" id="{B79B6EEA-1E16-AC47-843D-44975508C6DF}"/>
              </a:ext>
            </a:extLst>
          </p:cNvPr>
          <p:cNvSpPr txBox="1">
            <a:spLocks/>
          </p:cNvSpPr>
          <p:nvPr/>
        </p:nvSpPr>
        <p:spPr>
          <a:xfrm>
            <a:off x="0" y="670451"/>
            <a:ext cx="12192000" cy="62068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Fish Classification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B74D4CE0-7724-B949-B5BE-3B29DC47D4CB}"/>
              </a:ext>
            </a:extLst>
          </p:cNvPr>
          <p:cNvCxnSpPr>
            <a:cxnSpLocks/>
          </p:cNvCxnSpPr>
          <p:nvPr/>
        </p:nvCxnSpPr>
        <p:spPr>
          <a:xfrm flipH="1">
            <a:off x="6835346" y="2235880"/>
            <a:ext cx="938501" cy="461669"/>
          </a:xfrm>
          <a:prstGeom prst="straightConnector1">
            <a:avLst/>
          </a:prstGeom>
          <a:ln w="44450">
            <a:solidFill>
              <a:srgbClr val="39AB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CE3A85EB-518E-E946-8C3C-004FAAFC64EA}"/>
              </a:ext>
            </a:extLst>
          </p:cNvPr>
          <p:cNvSpPr/>
          <p:nvPr/>
        </p:nvSpPr>
        <p:spPr>
          <a:xfrm>
            <a:off x="7080157" y="1819914"/>
            <a:ext cx="1387378" cy="424442"/>
          </a:xfrm>
          <a:prstGeom prst="rect">
            <a:avLst/>
          </a:prstGeom>
          <a:solidFill>
            <a:schemeClr val="bg1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272626"/>
                </a:solidFill>
                <a:latin typeface="Comic Sans MS" panose="030F0902030302020204" pitchFamily="66" charset="0"/>
              </a:rPr>
              <a:t>Fins</a:t>
            </a:r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2778FEA4-D5D9-5149-93FC-E5209F5E8683}"/>
              </a:ext>
            </a:extLst>
          </p:cNvPr>
          <p:cNvCxnSpPr>
            <a:cxnSpLocks/>
          </p:cNvCxnSpPr>
          <p:nvPr/>
        </p:nvCxnSpPr>
        <p:spPr>
          <a:xfrm flipH="1" flipV="1">
            <a:off x="8705086" y="3957923"/>
            <a:ext cx="1418155" cy="837212"/>
          </a:xfrm>
          <a:prstGeom prst="straightConnector1">
            <a:avLst/>
          </a:prstGeom>
          <a:ln w="44450">
            <a:solidFill>
              <a:srgbClr val="39AB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ectangle 53">
            <a:extLst>
              <a:ext uri="{FF2B5EF4-FFF2-40B4-BE49-F238E27FC236}">
                <a16:creationId xmlns:a16="http://schemas.microsoft.com/office/drawing/2014/main" id="{EFBF0154-FBE7-AC47-9DD9-B1C244E74412}"/>
              </a:ext>
            </a:extLst>
          </p:cNvPr>
          <p:cNvSpPr/>
          <p:nvPr/>
        </p:nvSpPr>
        <p:spPr>
          <a:xfrm>
            <a:off x="9339947" y="4754740"/>
            <a:ext cx="1387378" cy="424442"/>
          </a:xfrm>
          <a:prstGeom prst="rect">
            <a:avLst/>
          </a:prstGeom>
          <a:solidFill>
            <a:schemeClr val="bg1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272626"/>
                </a:solidFill>
                <a:latin typeface="Comic Sans MS" panose="030F0902030302020204" pitchFamily="66" charset="0"/>
              </a:rPr>
              <a:t>Tail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A9953778-1E83-B842-BC73-A8BEE5B87CE1}"/>
              </a:ext>
            </a:extLst>
          </p:cNvPr>
          <p:cNvSpPr/>
          <p:nvPr/>
        </p:nvSpPr>
        <p:spPr>
          <a:xfrm>
            <a:off x="5579824" y="5244136"/>
            <a:ext cx="1387378" cy="424442"/>
          </a:xfrm>
          <a:prstGeom prst="rect">
            <a:avLst/>
          </a:prstGeom>
          <a:solidFill>
            <a:schemeClr val="bg1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272626"/>
                </a:solidFill>
                <a:latin typeface="Comic Sans MS" panose="030F0902030302020204" pitchFamily="66" charset="0"/>
              </a:rPr>
              <a:t>Fins</a:t>
            </a:r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C448424A-6C60-4143-99B2-3371FE3767F0}"/>
              </a:ext>
            </a:extLst>
          </p:cNvPr>
          <p:cNvCxnSpPr>
            <a:cxnSpLocks/>
          </p:cNvCxnSpPr>
          <p:nvPr/>
        </p:nvCxnSpPr>
        <p:spPr>
          <a:xfrm flipV="1">
            <a:off x="6273513" y="4795135"/>
            <a:ext cx="193028" cy="442311"/>
          </a:xfrm>
          <a:prstGeom prst="straightConnector1">
            <a:avLst/>
          </a:prstGeom>
          <a:ln w="44450">
            <a:solidFill>
              <a:srgbClr val="39AB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4990F249-EB79-CF45-AD91-6E1C104F0A85}"/>
              </a:ext>
            </a:extLst>
          </p:cNvPr>
          <p:cNvCxnSpPr>
            <a:cxnSpLocks/>
            <a:stCxn id="30" idx="0"/>
          </p:cNvCxnSpPr>
          <p:nvPr/>
        </p:nvCxnSpPr>
        <p:spPr>
          <a:xfrm flipV="1">
            <a:off x="3478886" y="3721690"/>
            <a:ext cx="1531729" cy="902195"/>
          </a:xfrm>
          <a:prstGeom prst="straightConnector1">
            <a:avLst/>
          </a:prstGeom>
          <a:ln w="44450">
            <a:solidFill>
              <a:srgbClr val="39AB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69203FB4-783B-3348-835F-E9F3A5A39E78}"/>
              </a:ext>
            </a:extLst>
          </p:cNvPr>
          <p:cNvSpPr/>
          <p:nvPr/>
        </p:nvSpPr>
        <p:spPr>
          <a:xfrm>
            <a:off x="4005125" y="1735792"/>
            <a:ext cx="1387378" cy="424442"/>
          </a:xfrm>
          <a:prstGeom prst="rect">
            <a:avLst/>
          </a:prstGeom>
          <a:solidFill>
            <a:schemeClr val="bg1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272626"/>
                </a:solidFill>
                <a:latin typeface="Comic Sans MS" panose="030F0902030302020204" pitchFamily="66" charset="0"/>
              </a:rPr>
              <a:t>Eye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75597949-F85E-D54A-9A8B-25C09E1CC6A9}"/>
              </a:ext>
            </a:extLst>
          </p:cNvPr>
          <p:cNvCxnSpPr>
            <a:cxnSpLocks/>
            <a:stCxn id="23" idx="2"/>
          </p:cNvCxnSpPr>
          <p:nvPr/>
        </p:nvCxnSpPr>
        <p:spPr>
          <a:xfrm flipH="1">
            <a:off x="4390021" y="2160234"/>
            <a:ext cx="308793" cy="1274895"/>
          </a:xfrm>
          <a:prstGeom prst="straightConnector1">
            <a:avLst/>
          </a:prstGeom>
          <a:ln w="44450">
            <a:solidFill>
              <a:srgbClr val="39AB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3C9C6E9B-C420-384A-916D-62B1B652B4B0}"/>
              </a:ext>
            </a:extLst>
          </p:cNvPr>
          <p:cNvSpPr/>
          <p:nvPr/>
        </p:nvSpPr>
        <p:spPr>
          <a:xfrm>
            <a:off x="2288443" y="4623885"/>
            <a:ext cx="2380886" cy="1059138"/>
          </a:xfrm>
          <a:prstGeom prst="rect">
            <a:avLst/>
          </a:prstGeom>
          <a:solidFill>
            <a:schemeClr val="bg1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272626"/>
                </a:solidFill>
                <a:latin typeface="Comic Sans MS" panose="030F0902030302020204" pitchFamily="66" charset="0"/>
              </a:rPr>
              <a:t>Gills</a:t>
            </a:r>
            <a:br>
              <a:rPr lang="en-US" b="1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Water flows over the gills then out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DA48641-E0DE-E54D-A9A8-AAB1E5923659}"/>
              </a:ext>
            </a:extLst>
          </p:cNvPr>
          <p:cNvSpPr/>
          <p:nvPr/>
        </p:nvSpPr>
        <p:spPr>
          <a:xfrm>
            <a:off x="1359175" y="2765349"/>
            <a:ext cx="1627952" cy="1330866"/>
          </a:xfrm>
          <a:prstGeom prst="rect">
            <a:avLst/>
          </a:prstGeom>
          <a:solidFill>
            <a:schemeClr val="bg1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272626"/>
                </a:solidFill>
                <a:latin typeface="Comic Sans MS" panose="030F0902030302020204" pitchFamily="66" charset="0"/>
              </a:rPr>
              <a:t>Water flows in through the </a:t>
            </a:r>
            <a:r>
              <a:rPr lang="en-US" b="1" dirty="0">
                <a:solidFill>
                  <a:srgbClr val="272626"/>
                </a:solidFill>
                <a:latin typeface="Comic Sans MS" panose="030F0902030302020204" pitchFamily="66" charset="0"/>
              </a:rPr>
              <a:t>mouth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3845CF93-A7E6-F845-9A02-9C915154BF03}"/>
              </a:ext>
            </a:extLst>
          </p:cNvPr>
          <p:cNvCxnSpPr>
            <a:cxnSpLocks/>
            <a:stCxn id="34" idx="3"/>
          </p:cNvCxnSpPr>
          <p:nvPr/>
        </p:nvCxnSpPr>
        <p:spPr>
          <a:xfrm>
            <a:off x="2987127" y="3430782"/>
            <a:ext cx="900932" cy="238870"/>
          </a:xfrm>
          <a:prstGeom prst="straightConnector1">
            <a:avLst/>
          </a:prstGeom>
          <a:ln w="44450">
            <a:solidFill>
              <a:srgbClr val="39AB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684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4" grpId="0" animBg="1"/>
      <p:bldP spid="55" grpId="0" animBg="1"/>
      <p:bldP spid="23" grpId="0" animBg="1"/>
      <p:bldP spid="30" grpId="0" animBg="1"/>
      <p:bldP spid="3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turtle swimming in the water&#10;&#10;Description automatically generated with medium confidence">
            <a:extLst>
              <a:ext uri="{FF2B5EF4-FFF2-40B4-BE49-F238E27FC236}">
                <a16:creationId xmlns:a16="http://schemas.microsoft.com/office/drawing/2014/main" id="{9A6385B4-CFEF-4A46-9D4D-ED8C8DFF2AE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2185" y="4512670"/>
            <a:ext cx="1925203" cy="1340505"/>
          </a:xfrm>
          <a:prstGeom prst="rect">
            <a:avLst/>
          </a:prstGeom>
        </p:spPr>
      </p:pic>
      <p:pic>
        <p:nvPicPr>
          <p:cNvPr id="6" name="Picture 5" descr="A lizard on a wood surface&#10;&#10;Description automatically generated with medium confidence">
            <a:extLst>
              <a:ext uri="{FF2B5EF4-FFF2-40B4-BE49-F238E27FC236}">
                <a16:creationId xmlns:a16="http://schemas.microsoft.com/office/drawing/2014/main" id="{F34BC9AE-9163-8640-9EE1-82EE4DEAC5D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2185" y="3025328"/>
            <a:ext cx="1925203" cy="1340505"/>
          </a:xfrm>
          <a:prstGeom prst="rect">
            <a:avLst/>
          </a:prstGeom>
        </p:spPr>
      </p:pic>
      <p:pic>
        <p:nvPicPr>
          <p:cNvPr id="12" name="Picture 11" descr="A close up of a snake&#10;&#10;Description automatically generated with medium confidence">
            <a:extLst>
              <a:ext uri="{FF2B5EF4-FFF2-40B4-BE49-F238E27FC236}">
                <a16:creationId xmlns:a16="http://schemas.microsoft.com/office/drawing/2014/main" id="{59E10BC9-F231-794F-BDFB-90A07F5D19B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78806" y="1505470"/>
            <a:ext cx="1925199" cy="1356358"/>
          </a:xfrm>
          <a:prstGeom prst="rect">
            <a:avLst/>
          </a:prstGeom>
        </p:spPr>
      </p:pic>
      <p:pic>
        <p:nvPicPr>
          <p:cNvPr id="15" name="Picture 14" descr="A picture containing food&#10;&#10;Description automatically generated">
            <a:extLst>
              <a:ext uri="{FF2B5EF4-FFF2-40B4-BE49-F238E27FC236}">
                <a16:creationId xmlns:a16="http://schemas.microsoft.com/office/drawing/2014/main" id="{27B3A575-BE03-6D49-B4BD-87E796B77CD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8"/>
          <a:stretch/>
        </p:blipFill>
        <p:spPr>
          <a:xfrm>
            <a:off x="9371868" y="3009475"/>
            <a:ext cx="1932139" cy="1356358"/>
          </a:xfrm>
          <a:prstGeom prst="rect">
            <a:avLst/>
          </a:prstGeom>
        </p:spPr>
      </p:pic>
      <p:pic>
        <p:nvPicPr>
          <p:cNvPr id="3" name="Picture 2" descr="A picture containing reptile, crocodilian reptile, outdoor, water&#10;&#10;Description automatically generated">
            <a:extLst>
              <a:ext uri="{FF2B5EF4-FFF2-40B4-BE49-F238E27FC236}">
                <a16:creationId xmlns:a16="http://schemas.microsoft.com/office/drawing/2014/main" id="{E2DF258F-B91D-B543-B82C-AD2D140E2A4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73011" y="4512670"/>
            <a:ext cx="1930996" cy="134719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32791CB5-9FB8-A147-A991-9C4C27CEF5C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1045" y="1526709"/>
            <a:ext cx="1930997" cy="1347196"/>
          </a:xfrm>
          <a:prstGeom prst="rect">
            <a:avLst/>
          </a:prstGeom>
        </p:spPr>
      </p:pic>
      <p:sp>
        <p:nvSpPr>
          <p:cNvPr id="36" name="Subtitle 2">
            <a:extLst>
              <a:ext uri="{FF2B5EF4-FFF2-40B4-BE49-F238E27FC236}">
                <a16:creationId xmlns:a16="http://schemas.microsoft.com/office/drawing/2014/main" id="{B79B6EEA-1E16-AC47-843D-44975508C6DF}"/>
              </a:ext>
            </a:extLst>
          </p:cNvPr>
          <p:cNvSpPr txBox="1">
            <a:spLocks/>
          </p:cNvSpPr>
          <p:nvPr/>
        </p:nvSpPr>
        <p:spPr>
          <a:xfrm>
            <a:off x="0" y="670451"/>
            <a:ext cx="12192000" cy="62068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Reptile Classification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05D2ABB-ABF0-E149-93F2-4BA6F14395D8}"/>
              </a:ext>
            </a:extLst>
          </p:cNvPr>
          <p:cNvSpPr txBox="1"/>
          <p:nvPr/>
        </p:nvSpPr>
        <p:spPr>
          <a:xfrm>
            <a:off x="3036874" y="4892920"/>
            <a:ext cx="60871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Reptiles are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cold-blooded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. This means they cannot control their body temperature. Their temperature depends on the temperature of their surroundings.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E55A733-B769-FB42-A246-8CA95D4B73A1}"/>
              </a:ext>
            </a:extLst>
          </p:cNvPr>
          <p:cNvSpPr/>
          <p:nvPr/>
        </p:nvSpPr>
        <p:spPr>
          <a:xfrm>
            <a:off x="3036874" y="1545860"/>
            <a:ext cx="6087101" cy="436283"/>
          </a:xfrm>
          <a:prstGeom prst="rect">
            <a:avLst/>
          </a:prstGeom>
          <a:noFill/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8EAB0BB-2A4D-FE43-BF86-CA6B126C7A13}"/>
              </a:ext>
            </a:extLst>
          </p:cNvPr>
          <p:cNvSpPr txBox="1"/>
          <p:nvPr/>
        </p:nvSpPr>
        <p:spPr>
          <a:xfrm>
            <a:off x="3036873" y="1580308"/>
            <a:ext cx="6087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Reptiles have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lungs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 – they need air to survive.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D85415B-CE1E-ED43-9C3E-050CCB619F73}"/>
              </a:ext>
            </a:extLst>
          </p:cNvPr>
          <p:cNvSpPr/>
          <p:nvPr/>
        </p:nvSpPr>
        <p:spPr>
          <a:xfrm>
            <a:off x="3036874" y="2145935"/>
            <a:ext cx="6087101" cy="436283"/>
          </a:xfrm>
          <a:prstGeom prst="rect">
            <a:avLst/>
          </a:prstGeom>
          <a:noFill/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64C9C44-172C-824F-B2F5-94EBF06F6B18}"/>
              </a:ext>
            </a:extLst>
          </p:cNvPr>
          <p:cNvSpPr txBox="1"/>
          <p:nvPr/>
        </p:nvSpPr>
        <p:spPr>
          <a:xfrm>
            <a:off x="3036873" y="2187410"/>
            <a:ext cx="6087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Reptiles have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scales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 and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dry skin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C2268AE-4859-3643-AAD8-E363285A4A74}"/>
              </a:ext>
            </a:extLst>
          </p:cNvPr>
          <p:cNvSpPr/>
          <p:nvPr/>
        </p:nvSpPr>
        <p:spPr>
          <a:xfrm>
            <a:off x="3036874" y="2746010"/>
            <a:ext cx="6087101" cy="436283"/>
          </a:xfrm>
          <a:prstGeom prst="rect">
            <a:avLst/>
          </a:prstGeom>
          <a:noFill/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4BA4E7E-CA82-024E-A5C8-217914DB8EEA}"/>
              </a:ext>
            </a:extLst>
          </p:cNvPr>
          <p:cNvSpPr txBox="1"/>
          <p:nvPr/>
        </p:nvSpPr>
        <p:spPr>
          <a:xfrm>
            <a:off x="3036873" y="2767489"/>
            <a:ext cx="6087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Reptiles have 2 earholes instead of ears.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EAE3B48A-3C46-D946-B638-B98469C15F16}"/>
              </a:ext>
            </a:extLst>
          </p:cNvPr>
          <p:cNvSpPr/>
          <p:nvPr/>
        </p:nvSpPr>
        <p:spPr>
          <a:xfrm>
            <a:off x="3036874" y="3346085"/>
            <a:ext cx="6087101" cy="436283"/>
          </a:xfrm>
          <a:prstGeom prst="rect">
            <a:avLst/>
          </a:prstGeom>
          <a:noFill/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02B3B4D-14E0-DE44-A2D1-608D59902FBB}"/>
              </a:ext>
            </a:extLst>
          </p:cNvPr>
          <p:cNvSpPr txBox="1"/>
          <p:nvPr/>
        </p:nvSpPr>
        <p:spPr>
          <a:xfrm>
            <a:off x="3036873" y="3357282"/>
            <a:ext cx="6087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Reptiles have 4 legs or no legs!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A591AC20-8C08-0A4E-9338-8BD6A96FB94D}"/>
              </a:ext>
            </a:extLst>
          </p:cNvPr>
          <p:cNvSpPr/>
          <p:nvPr/>
        </p:nvSpPr>
        <p:spPr>
          <a:xfrm>
            <a:off x="3036874" y="3946160"/>
            <a:ext cx="6087101" cy="732357"/>
          </a:xfrm>
          <a:prstGeom prst="rect">
            <a:avLst/>
          </a:prstGeom>
          <a:noFill/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D743F07-311A-D249-AEFF-2B6040989814}"/>
              </a:ext>
            </a:extLst>
          </p:cNvPr>
          <p:cNvSpPr txBox="1"/>
          <p:nvPr/>
        </p:nvSpPr>
        <p:spPr>
          <a:xfrm>
            <a:off x="3032219" y="3989172"/>
            <a:ext cx="60917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Reptiles usually lay eggs, but sometimes</a:t>
            </a:r>
            <a:b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give birth to live young.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AB15B902-B878-5449-B11D-9F59938A6294}"/>
              </a:ext>
            </a:extLst>
          </p:cNvPr>
          <p:cNvSpPr/>
          <p:nvPr/>
        </p:nvSpPr>
        <p:spPr>
          <a:xfrm>
            <a:off x="3036874" y="4842307"/>
            <a:ext cx="6087101" cy="1024556"/>
          </a:xfrm>
          <a:prstGeom prst="rect">
            <a:avLst/>
          </a:prstGeom>
          <a:noFill/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97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4" grpId="0" animBg="1"/>
      <p:bldP spid="71" grpId="0"/>
      <p:bldP spid="32" grpId="0" animBg="1"/>
      <p:bldP spid="33" grpId="0"/>
      <p:bldP spid="35" grpId="0" animBg="1"/>
      <p:bldP spid="37" grpId="0"/>
      <p:bldP spid="39" grpId="0" animBg="1"/>
      <p:bldP spid="40" grpId="0"/>
      <p:bldP spid="42" grpId="0" animBg="1"/>
      <p:bldP spid="43" grpId="0"/>
      <p:bldP spid="4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reptile, snake&#10;&#10;Description automatically generated">
            <a:extLst>
              <a:ext uri="{FF2B5EF4-FFF2-40B4-BE49-F238E27FC236}">
                <a16:creationId xmlns:a16="http://schemas.microsoft.com/office/drawing/2014/main" id="{F42ECAA0-3C60-304A-B31F-1313B83E53D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2673" y="1362203"/>
            <a:ext cx="4027478" cy="2684985"/>
          </a:xfrm>
          <a:prstGeom prst="rect">
            <a:avLst/>
          </a:prstGeom>
        </p:spPr>
      </p:pic>
      <p:pic>
        <p:nvPicPr>
          <p:cNvPr id="3" name="Picture 2" descr="A lizard with a white background&#10;&#10;Description automatically generated with low confidence">
            <a:extLst>
              <a:ext uri="{FF2B5EF4-FFF2-40B4-BE49-F238E27FC236}">
                <a16:creationId xmlns:a16="http://schemas.microsoft.com/office/drawing/2014/main" id="{EBFB369C-0BB2-E645-A823-13B7B3D846E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5330" y="1999298"/>
            <a:ext cx="6637343" cy="3670905"/>
          </a:xfrm>
          <a:prstGeom prst="rect">
            <a:avLst/>
          </a:prstGeom>
        </p:spPr>
      </p:pic>
      <p:sp>
        <p:nvSpPr>
          <p:cNvPr id="36" name="Subtitle 2">
            <a:extLst>
              <a:ext uri="{FF2B5EF4-FFF2-40B4-BE49-F238E27FC236}">
                <a16:creationId xmlns:a16="http://schemas.microsoft.com/office/drawing/2014/main" id="{B79B6EEA-1E16-AC47-843D-44975508C6DF}"/>
              </a:ext>
            </a:extLst>
          </p:cNvPr>
          <p:cNvSpPr txBox="1">
            <a:spLocks/>
          </p:cNvSpPr>
          <p:nvPr/>
        </p:nvSpPr>
        <p:spPr>
          <a:xfrm>
            <a:off x="0" y="670451"/>
            <a:ext cx="12192000" cy="62068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Reptile Classification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B74D4CE0-7724-B949-B5BE-3B29DC47D4CB}"/>
              </a:ext>
            </a:extLst>
          </p:cNvPr>
          <p:cNvCxnSpPr>
            <a:cxnSpLocks/>
            <a:stCxn id="9" idx="1"/>
          </p:cNvCxnSpPr>
          <p:nvPr/>
        </p:nvCxnSpPr>
        <p:spPr>
          <a:xfrm flipH="1" flipV="1">
            <a:off x="5865707" y="4600287"/>
            <a:ext cx="1791597" cy="601043"/>
          </a:xfrm>
          <a:prstGeom prst="straightConnector1">
            <a:avLst/>
          </a:prstGeom>
          <a:ln w="44450">
            <a:solidFill>
              <a:srgbClr val="39AB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CE3A85EB-518E-E946-8C3C-004FAAFC64EA}"/>
              </a:ext>
            </a:extLst>
          </p:cNvPr>
          <p:cNvSpPr/>
          <p:nvPr/>
        </p:nvSpPr>
        <p:spPr>
          <a:xfrm>
            <a:off x="7657304" y="4516633"/>
            <a:ext cx="2362922" cy="1369393"/>
          </a:xfrm>
          <a:prstGeom prst="rect">
            <a:avLst/>
          </a:prstGeom>
          <a:solidFill>
            <a:schemeClr val="bg1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272626"/>
                </a:solidFill>
                <a:latin typeface="Comic Sans MS" panose="030F0902030302020204" pitchFamily="66" charset="0"/>
              </a:rPr>
              <a:t>Lungs</a:t>
            </a:r>
            <a:endParaRPr lang="en-US" dirty="0">
              <a:solidFill>
                <a:srgbClr val="272626"/>
              </a:solidFill>
              <a:latin typeface="Comic Sans MS" panose="030F0902030302020204" pitchFamily="66" charset="0"/>
            </a:endParaRPr>
          </a:p>
          <a:p>
            <a:pPr algn="ctr"/>
            <a:r>
              <a:rPr lang="en-US" dirty="0">
                <a:solidFill>
                  <a:srgbClr val="272626"/>
                </a:solidFill>
                <a:latin typeface="Comic Sans MS" panose="030F0902030302020204" pitchFamily="66" charset="0"/>
              </a:rPr>
              <a:t>(we can’t see the lungs, as they are inside the body!)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A9953778-1E83-B842-BC73-A8BEE5B87CE1}"/>
              </a:ext>
            </a:extLst>
          </p:cNvPr>
          <p:cNvSpPr/>
          <p:nvPr/>
        </p:nvSpPr>
        <p:spPr>
          <a:xfrm>
            <a:off x="2904358" y="5298817"/>
            <a:ext cx="1387378" cy="424442"/>
          </a:xfrm>
          <a:prstGeom prst="rect">
            <a:avLst/>
          </a:prstGeom>
          <a:solidFill>
            <a:schemeClr val="bg1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272626"/>
                </a:solidFill>
                <a:latin typeface="Comic Sans MS" panose="030F0902030302020204" pitchFamily="66" charset="0"/>
              </a:rPr>
              <a:t>4 legs</a:t>
            </a:r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C448424A-6C60-4143-99B2-3371FE3767F0}"/>
              </a:ext>
            </a:extLst>
          </p:cNvPr>
          <p:cNvCxnSpPr>
            <a:cxnSpLocks/>
          </p:cNvCxnSpPr>
          <p:nvPr/>
        </p:nvCxnSpPr>
        <p:spPr>
          <a:xfrm flipV="1">
            <a:off x="3598047" y="4714240"/>
            <a:ext cx="953633" cy="577888"/>
          </a:xfrm>
          <a:prstGeom prst="straightConnector1">
            <a:avLst/>
          </a:prstGeom>
          <a:ln w="44450">
            <a:solidFill>
              <a:srgbClr val="39AB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4990F249-EB79-CF45-AD91-6E1C104F0A85}"/>
              </a:ext>
            </a:extLst>
          </p:cNvPr>
          <p:cNvCxnSpPr>
            <a:cxnSpLocks/>
            <a:stCxn id="30" idx="2"/>
          </p:cNvCxnSpPr>
          <p:nvPr/>
        </p:nvCxnSpPr>
        <p:spPr>
          <a:xfrm>
            <a:off x="2317471" y="2657946"/>
            <a:ext cx="2453518" cy="796309"/>
          </a:xfrm>
          <a:prstGeom prst="straightConnector1">
            <a:avLst/>
          </a:prstGeom>
          <a:ln w="44450">
            <a:solidFill>
              <a:srgbClr val="39AB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69203FB4-783B-3348-835F-E9F3A5A39E78}"/>
              </a:ext>
            </a:extLst>
          </p:cNvPr>
          <p:cNvSpPr/>
          <p:nvPr/>
        </p:nvSpPr>
        <p:spPr>
          <a:xfrm>
            <a:off x="4005125" y="1735792"/>
            <a:ext cx="1387378" cy="424442"/>
          </a:xfrm>
          <a:prstGeom prst="rect">
            <a:avLst/>
          </a:prstGeom>
          <a:solidFill>
            <a:schemeClr val="bg1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272626"/>
                </a:solidFill>
                <a:latin typeface="Comic Sans MS" panose="030F0902030302020204" pitchFamily="66" charset="0"/>
              </a:rPr>
              <a:t>Earholes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75597949-F85E-D54A-9A8B-25C09E1CC6A9}"/>
              </a:ext>
            </a:extLst>
          </p:cNvPr>
          <p:cNvCxnSpPr>
            <a:cxnSpLocks/>
            <a:stCxn id="23" idx="2"/>
          </p:cNvCxnSpPr>
          <p:nvPr/>
        </p:nvCxnSpPr>
        <p:spPr>
          <a:xfrm>
            <a:off x="4698814" y="2160234"/>
            <a:ext cx="814679" cy="444656"/>
          </a:xfrm>
          <a:prstGeom prst="straightConnector1">
            <a:avLst/>
          </a:prstGeom>
          <a:ln w="44450">
            <a:solidFill>
              <a:srgbClr val="39AB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3C9C6E9B-C420-384A-916D-62B1B652B4B0}"/>
              </a:ext>
            </a:extLst>
          </p:cNvPr>
          <p:cNvSpPr/>
          <p:nvPr/>
        </p:nvSpPr>
        <p:spPr>
          <a:xfrm>
            <a:off x="1127028" y="1940126"/>
            <a:ext cx="2380886" cy="717820"/>
          </a:xfrm>
          <a:prstGeom prst="rect">
            <a:avLst/>
          </a:prstGeom>
          <a:solidFill>
            <a:schemeClr val="bg1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272626"/>
                </a:solidFill>
                <a:latin typeface="Comic Sans MS" panose="030F0902030302020204" pitchFamily="66" charset="0"/>
              </a:rPr>
              <a:t>Scales</a:t>
            </a:r>
            <a:br>
              <a:rPr lang="en-US" b="1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US" b="1" dirty="0">
                <a:solidFill>
                  <a:srgbClr val="272626"/>
                </a:solidFill>
                <a:latin typeface="Comic Sans MS" panose="030F0902030302020204" pitchFamily="66" charset="0"/>
              </a:rPr>
              <a:t>(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all over the body)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CB8CA2E-DA72-254D-8719-D43207DBBEF9}"/>
              </a:ext>
            </a:extLst>
          </p:cNvPr>
          <p:cNvSpPr/>
          <p:nvPr/>
        </p:nvSpPr>
        <p:spPr>
          <a:xfrm>
            <a:off x="7733173" y="3092293"/>
            <a:ext cx="1387378" cy="424442"/>
          </a:xfrm>
          <a:prstGeom prst="rect">
            <a:avLst/>
          </a:prstGeom>
          <a:solidFill>
            <a:schemeClr val="bg1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272626"/>
                </a:solidFill>
                <a:latin typeface="Comic Sans MS" panose="030F0902030302020204" pitchFamily="66" charset="0"/>
              </a:rPr>
              <a:t>No legs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3F3A7B14-2F0A-C640-A659-532AD3330825}"/>
              </a:ext>
            </a:extLst>
          </p:cNvPr>
          <p:cNvCxnSpPr>
            <a:cxnSpLocks/>
          </p:cNvCxnSpPr>
          <p:nvPr/>
        </p:nvCxnSpPr>
        <p:spPr>
          <a:xfrm flipV="1">
            <a:off x="8426862" y="2628062"/>
            <a:ext cx="379307" cy="464231"/>
          </a:xfrm>
          <a:prstGeom prst="straightConnector1">
            <a:avLst/>
          </a:prstGeom>
          <a:ln w="44450">
            <a:solidFill>
              <a:srgbClr val="39AB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3930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5" grpId="0" animBg="1"/>
      <p:bldP spid="23" grpId="0" animBg="1"/>
      <p:bldP spid="30" grpId="0" animBg="1"/>
      <p:bldP spid="2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reptile, turtle&#10;&#10;Description automatically generated">
            <a:extLst>
              <a:ext uri="{FF2B5EF4-FFF2-40B4-BE49-F238E27FC236}">
                <a16:creationId xmlns:a16="http://schemas.microsoft.com/office/drawing/2014/main" id="{F2B9C944-65EB-B341-A511-C0A16E9748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40846" y="2038005"/>
            <a:ext cx="5495711" cy="3085846"/>
          </a:xfrm>
          <a:prstGeom prst="rect">
            <a:avLst/>
          </a:prstGeom>
        </p:spPr>
      </p:pic>
      <p:sp>
        <p:nvSpPr>
          <p:cNvPr id="36" name="Subtitle 2">
            <a:extLst>
              <a:ext uri="{FF2B5EF4-FFF2-40B4-BE49-F238E27FC236}">
                <a16:creationId xmlns:a16="http://schemas.microsoft.com/office/drawing/2014/main" id="{B79B6EEA-1E16-AC47-843D-44975508C6DF}"/>
              </a:ext>
            </a:extLst>
          </p:cNvPr>
          <p:cNvSpPr txBox="1">
            <a:spLocks/>
          </p:cNvSpPr>
          <p:nvPr/>
        </p:nvSpPr>
        <p:spPr>
          <a:xfrm>
            <a:off x="0" y="670451"/>
            <a:ext cx="12192000" cy="62068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Reptile Classification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B74D4CE0-7724-B949-B5BE-3B29DC47D4CB}"/>
              </a:ext>
            </a:extLst>
          </p:cNvPr>
          <p:cNvCxnSpPr>
            <a:cxnSpLocks/>
            <a:stCxn id="9" idx="0"/>
          </p:cNvCxnSpPr>
          <p:nvPr/>
        </p:nvCxnSpPr>
        <p:spPr>
          <a:xfrm flipV="1">
            <a:off x="1947157" y="3429000"/>
            <a:ext cx="2203502" cy="766191"/>
          </a:xfrm>
          <a:prstGeom prst="straightConnector1">
            <a:avLst/>
          </a:prstGeom>
          <a:ln w="44450">
            <a:solidFill>
              <a:srgbClr val="39AB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CE3A85EB-518E-E946-8C3C-004FAAFC64EA}"/>
              </a:ext>
            </a:extLst>
          </p:cNvPr>
          <p:cNvSpPr/>
          <p:nvPr/>
        </p:nvSpPr>
        <p:spPr>
          <a:xfrm>
            <a:off x="1062008" y="4195191"/>
            <a:ext cx="1770298" cy="1778409"/>
          </a:xfrm>
          <a:prstGeom prst="rect">
            <a:avLst/>
          </a:prstGeom>
          <a:solidFill>
            <a:schemeClr val="bg1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272626"/>
                </a:solidFill>
                <a:latin typeface="Comic Sans MS" panose="030F0902030302020204" pitchFamily="66" charset="0"/>
              </a:rPr>
              <a:t>Lungs</a:t>
            </a:r>
            <a:endParaRPr lang="en-US" dirty="0">
              <a:solidFill>
                <a:srgbClr val="272626"/>
              </a:solidFill>
              <a:latin typeface="Comic Sans MS" panose="030F0902030302020204" pitchFamily="66" charset="0"/>
            </a:endParaRPr>
          </a:p>
          <a:p>
            <a:pPr algn="ctr"/>
            <a:r>
              <a:rPr lang="en-US" dirty="0">
                <a:solidFill>
                  <a:srgbClr val="272626"/>
                </a:solidFill>
                <a:latin typeface="Comic Sans MS" panose="030F0902030302020204" pitchFamily="66" charset="0"/>
              </a:rPr>
              <a:t>(we can’t see the lungs, as they are inside the body!)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A9953778-1E83-B842-BC73-A8BEE5B87CE1}"/>
              </a:ext>
            </a:extLst>
          </p:cNvPr>
          <p:cNvSpPr/>
          <p:nvPr/>
        </p:nvSpPr>
        <p:spPr>
          <a:xfrm>
            <a:off x="5402311" y="5555358"/>
            <a:ext cx="1387378" cy="424442"/>
          </a:xfrm>
          <a:prstGeom prst="rect">
            <a:avLst/>
          </a:prstGeom>
          <a:solidFill>
            <a:schemeClr val="bg1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272626"/>
                </a:solidFill>
                <a:latin typeface="Comic Sans MS" panose="030F0902030302020204" pitchFamily="66" charset="0"/>
              </a:rPr>
              <a:t>4 flippers</a:t>
            </a:r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C448424A-6C60-4143-99B2-3371FE3767F0}"/>
              </a:ext>
            </a:extLst>
          </p:cNvPr>
          <p:cNvCxnSpPr>
            <a:cxnSpLocks/>
            <a:stCxn id="55" idx="0"/>
          </p:cNvCxnSpPr>
          <p:nvPr/>
        </p:nvCxnSpPr>
        <p:spPr>
          <a:xfrm flipH="1" flipV="1">
            <a:off x="5737412" y="4879016"/>
            <a:ext cx="358588" cy="676342"/>
          </a:xfrm>
          <a:prstGeom prst="straightConnector1">
            <a:avLst/>
          </a:prstGeom>
          <a:ln w="44450">
            <a:solidFill>
              <a:srgbClr val="39AB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4990F249-EB79-CF45-AD91-6E1C104F0A85}"/>
              </a:ext>
            </a:extLst>
          </p:cNvPr>
          <p:cNvCxnSpPr>
            <a:cxnSpLocks/>
            <a:stCxn id="30" idx="2"/>
          </p:cNvCxnSpPr>
          <p:nvPr/>
        </p:nvCxnSpPr>
        <p:spPr>
          <a:xfrm flipH="1">
            <a:off x="3420534" y="1951135"/>
            <a:ext cx="768595" cy="507765"/>
          </a:xfrm>
          <a:prstGeom prst="straightConnector1">
            <a:avLst/>
          </a:prstGeom>
          <a:ln w="44450">
            <a:solidFill>
              <a:srgbClr val="39AB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69203FB4-783B-3348-835F-E9F3A5A39E78}"/>
              </a:ext>
            </a:extLst>
          </p:cNvPr>
          <p:cNvSpPr/>
          <p:nvPr/>
        </p:nvSpPr>
        <p:spPr>
          <a:xfrm>
            <a:off x="1062008" y="3123248"/>
            <a:ext cx="1387378" cy="424442"/>
          </a:xfrm>
          <a:prstGeom prst="rect">
            <a:avLst/>
          </a:prstGeom>
          <a:solidFill>
            <a:schemeClr val="bg1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272626"/>
                </a:solidFill>
                <a:latin typeface="Comic Sans MS" panose="030F0902030302020204" pitchFamily="66" charset="0"/>
              </a:rPr>
              <a:t>Earholes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75597949-F85E-D54A-9A8B-25C09E1CC6A9}"/>
              </a:ext>
            </a:extLst>
          </p:cNvPr>
          <p:cNvCxnSpPr>
            <a:cxnSpLocks/>
            <a:stCxn id="23" idx="3"/>
          </p:cNvCxnSpPr>
          <p:nvPr/>
        </p:nvCxnSpPr>
        <p:spPr>
          <a:xfrm flipV="1">
            <a:off x="2449386" y="2723973"/>
            <a:ext cx="903414" cy="611496"/>
          </a:xfrm>
          <a:prstGeom prst="straightConnector1">
            <a:avLst/>
          </a:prstGeom>
          <a:ln w="44450">
            <a:solidFill>
              <a:srgbClr val="39AB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3C9C6E9B-C420-384A-916D-62B1B652B4B0}"/>
              </a:ext>
            </a:extLst>
          </p:cNvPr>
          <p:cNvSpPr/>
          <p:nvPr/>
        </p:nvSpPr>
        <p:spPr>
          <a:xfrm>
            <a:off x="2640845" y="1496088"/>
            <a:ext cx="3096567" cy="455047"/>
          </a:xfrm>
          <a:prstGeom prst="rect">
            <a:avLst/>
          </a:prstGeom>
          <a:solidFill>
            <a:schemeClr val="bg1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272626"/>
                </a:solidFill>
                <a:latin typeface="Comic Sans MS" panose="030F0902030302020204" pitchFamily="66" charset="0"/>
              </a:rPr>
              <a:t>Scales (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all over the body)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4107250C-8B99-534B-A5BE-C08CF8FED8AE}"/>
              </a:ext>
            </a:extLst>
          </p:cNvPr>
          <p:cNvCxnSpPr>
            <a:cxnSpLocks/>
            <a:stCxn id="55" idx="0"/>
          </p:cNvCxnSpPr>
          <p:nvPr/>
        </p:nvCxnSpPr>
        <p:spPr>
          <a:xfrm flipV="1">
            <a:off x="6096000" y="3542347"/>
            <a:ext cx="114650" cy="2013011"/>
          </a:xfrm>
          <a:prstGeom prst="straightConnector1">
            <a:avLst/>
          </a:prstGeom>
          <a:ln w="44450">
            <a:solidFill>
              <a:srgbClr val="39AB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2777E985-053F-BD43-AB32-84BFBBB953BC}"/>
              </a:ext>
            </a:extLst>
          </p:cNvPr>
          <p:cNvCxnSpPr>
            <a:cxnSpLocks/>
            <a:stCxn id="55" idx="0"/>
          </p:cNvCxnSpPr>
          <p:nvPr/>
        </p:nvCxnSpPr>
        <p:spPr>
          <a:xfrm flipV="1">
            <a:off x="6096000" y="3542347"/>
            <a:ext cx="1261668" cy="2013011"/>
          </a:xfrm>
          <a:prstGeom prst="straightConnector1">
            <a:avLst/>
          </a:prstGeom>
          <a:ln w="44450">
            <a:solidFill>
              <a:srgbClr val="39AB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0AE514D8-4E1F-614A-8680-44B72A50F383}"/>
              </a:ext>
            </a:extLst>
          </p:cNvPr>
          <p:cNvCxnSpPr>
            <a:cxnSpLocks/>
            <a:stCxn id="55" idx="0"/>
          </p:cNvCxnSpPr>
          <p:nvPr/>
        </p:nvCxnSpPr>
        <p:spPr>
          <a:xfrm flipH="1" flipV="1">
            <a:off x="3420534" y="4324860"/>
            <a:ext cx="2675466" cy="1230498"/>
          </a:xfrm>
          <a:prstGeom prst="straightConnector1">
            <a:avLst/>
          </a:prstGeom>
          <a:ln w="44450">
            <a:solidFill>
              <a:srgbClr val="39AB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id="{43CB07B1-26B0-A04B-9726-D1EC5EFC96A5}"/>
              </a:ext>
            </a:extLst>
          </p:cNvPr>
          <p:cNvSpPr/>
          <p:nvPr/>
        </p:nvSpPr>
        <p:spPr>
          <a:xfrm>
            <a:off x="8371025" y="1353406"/>
            <a:ext cx="2936710" cy="4377882"/>
          </a:xfrm>
          <a:prstGeom prst="roundRect">
            <a:avLst/>
          </a:prstGeom>
          <a:solidFill>
            <a:srgbClr val="EC7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2000" algn="ctr"/>
            <a:r>
              <a:rPr lang="en-GB" sz="2500" b="1" dirty="0">
                <a:solidFill>
                  <a:schemeClr val="bg1"/>
                </a:solidFill>
                <a:latin typeface="Comic Sans MS" panose="030F0702030302020204" pitchFamily="66" charset="0"/>
              </a:rPr>
              <a:t>FUN FACTS</a:t>
            </a:r>
          </a:p>
          <a:p>
            <a:pPr marL="72000" algn="ctr">
              <a:spcBef>
                <a:spcPts val="700"/>
              </a:spcBef>
            </a:pPr>
            <a:r>
              <a:rPr lang="en-GB" sz="2000" dirty="0">
                <a:solidFill>
                  <a:schemeClr val="bg1"/>
                </a:solidFill>
                <a:latin typeface="Comic Sans MS" panose="030F0702030302020204" pitchFamily="66" charset="0"/>
              </a:rPr>
              <a:t>Turtles (and tortoises and terrapins) are unique vertebrates.</a:t>
            </a:r>
          </a:p>
          <a:p>
            <a:pPr marL="72000" algn="ctr">
              <a:spcBef>
                <a:spcPts val="1000"/>
              </a:spcBef>
            </a:pPr>
            <a:r>
              <a:rPr lang="en-GB" sz="2000" dirty="0">
                <a:solidFill>
                  <a:schemeClr val="bg1"/>
                </a:solidFill>
                <a:latin typeface="Comic Sans MS" panose="030F0702030302020204" pitchFamily="66" charset="0"/>
              </a:rPr>
              <a:t>Their shell is mainly made up of bone.</a:t>
            </a:r>
          </a:p>
          <a:p>
            <a:pPr marL="72000" algn="ctr">
              <a:spcBef>
                <a:spcPts val="1000"/>
              </a:spcBef>
            </a:pPr>
            <a:r>
              <a:rPr lang="en-GB" sz="2000" dirty="0">
                <a:solidFill>
                  <a:schemeClr val="bg1"/>
                </a:solidFill>
                <a:latin typeface="Comic Sans MS" panose="030F0702030302020204" pitchFamily="66" charset="0"/>
              </a:rPr>
              <a:t>Their backbone is fused into the top of the inside of their shell. </a:t>
            </a:r>
          </a:p>
        </p:txBody>
      </p:sp>
    </p:spTree>
    <p:extLst>
      <p:ext uri="{BB962C8B-B14F-4D97-AF65-F5344CB8AC3E}">
        <p14:creationId xmlns:p14="http://schemas.microsoft.com/office/powerpoint/2010/main" val="1268337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5" grpId="0" animBg="1"/>
      <p:bldP spid="23" grpId="0" animBg="1"/>
      <p:bldP spid="30" grpId="0" animBg="1"/>
      <p:bldP spid="5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681D71F1-EE91-794A-A253-3A5D2E9B6909}"/>
              </a:ext>
            </a:extLst>
          </p:cNvPr>
          <p:cNvSpPr txBox="1">
            <a:spLocks/>
          </p:cNvSpPr>
          <p:nvPr/>
        </p:nvSpPr>
        <p:spPr>
          <a:xfrm>
            <a:off x="5631012" y="1924800"/>
            <a:ext cx="5657672" cy="390568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3838" indent="-223838">
              <a:lnSpc>
                <a:spcPct val="100000"/>
              </a:lnSpc>
              <a:buClr>
                <a:srgbClr val="39AB47"/>
              </a:buClr>
            </a:pPr>
            <a:r>
              <a:rPr lang="en-GB" sz="1700" dirty="0">
                <a:solidFill>
                  <a:srgbClr val="272626"/>
                </a:solidFill>
                <a:latin typeface="Comic Sans MS" panose="030F0702030302020204" pitchFamily="66" charset="0"/>
              </a:rPr>
              <a:t>Learn that animals can be classified as vertebrates or invertebrates</a:t>
            </a:r>
          </a:p>
          <a:p>
            <a:pPr marL="223838" indent="-223838">
              <a:lnSpc>
                <a:spcPct val="100000"/>
              </a:lnSpc>
              <a:buClr>
                <a:srgbClr val="39AB47"/>
              </a:buClr>
            </a:pPr>
            <a:r>
              <a:rPr lang="en-GB" sz="1700" dirty="0">
                <a:solidFill>
                  <a:srgbClr val="272626"/>
                </a:solidFill>
                <a:latin typeface="Comic Sans MS" panose="030F0702030302020204" pitchFamily="66" charset="0"/>
              </a:rPr>
              <a:t>Find out what a backbone is and what invertebrates have instead.</a:t>
            </a:r>
          </a:p>
          <a:p>
            <a:pPr marL="223838" indent="-223838">
              <a:lnSpc>
                <a:spcPct val="100000"/>
              </a:lnSpc>
              <a:buClr>
                <a:srgbClr val="39AB47"/>
              </a:buClr>
            </a:pPr>
            <a:r>
              <a:rPr lang="en-GB" sz="1700" dirty="0">
                <a:solidFill>
                  <a:srgbClr val="272626"/>
                </a:solidFill>
                <a:latin typeface="Comic Sans MS" panose="030F0702030302020204" pitchFamily="66" charset="0"/>
              </a:rPr>
              <a:t>Learn how vertebrates are divided into five groups, mammals, fish, birds, reptiles and amphibians</a:t>
            </a:r>
          </a:p>
          <a:p>
            <a:pPr marL="223838" indent="-223838">
              <a:lnSpc>
                <a:spcPct val="100000"/>
              </a:lnSpc>
              <a:buClr>
                <a:srgbClr val="39AB47"/>
              </a:buClr>
            </a:pPr>
            <a:r>
              <a:rPr lang="en-GB" sz="1700" dirty="0">
                <a:solidFill>
                  <a:srgbClr val="272626"/>
                </a:solidFill>
                <a:latin typeface="Comic Sans MS" panose="030F0702030302020204" pitchFamily="66" charset="0"/>
              </a:rPr>
              <a:t>Vertebrate Detectives – Identify an animal from each of these groups from the list we created in our Classification Challenge.</a:t>
            </a:r>
          </a:p>
          <a:p>
            <a:pPr marL="223838" indent="-223838">
              <a:lnSpc>
                <a:spcPct val="100000"/>
              </a:lnSpc>
              <a:buClr>
                <a:srgbClr val="39AB47"/>
              </a:buClr>
            </a:pPr>
            <a:r>
              <a:rPr lang="en-GB" sz="1700" dirty="0">
                <a:solidFill>
                  <a:srgbClr val="272626"/>
                </a:solidFill>
                <a:latin typeface="Comic Sans MS" panose="030F0702030302020204" pitchFamily="66" charset="0"/>
              </a:rPr>
              <a:t>Vertebrate Challenge – Create a classification key to help identify which group an animal (vertebrate) belongs to.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3936F22-855B-BB49-82FA-BE58955FC9CA}"/>
              </a:ext>
            </a:extLst>
          </p:cNvPr>
          <p:cNvSpPr txBox="1"/>
          <p:nvPr/>
        </p:nvSpPr>
        <p:spPr>
          <a:xfrm>
            <a:off x="506042" y="5949210"/>
            <a:ext cx="102499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solidFill>
                  <a:srgbClr val="39AB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link: </a:t>
            </a:r>
            <a:r>
              <a:rPr lang="en-GB" sz="1100" dirty="0">
                <a:solidFill>
                  <a:srgbClr val="39AB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Recognise that living things can be grouped in a variety of different ways.</a:t>
            </a:r>
          </a:p>
          <a:p>
            <a:r>
              <a:rPr lang="en-US" sz="1100" dirty="0">
                <a:solidFill>
                  <a:srgbClr val="39AB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Explore and use classification keys to help group, identify and name a variety of living things in their local and wider environment.</a:t>
            </a:r>
            <a:endParaRPr lang="en-GB" sz="1100" dirty="0">
              <a:solidFill>
                <a:srgbClr val="39AB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9564B421-D14E-9640-ABAA-871920960EFF}"/>
              </a:ext>
            </a:extLst>
          </p:cNvPr>
          <p:cNvSpPr txBox="1">
            <a:spLocks/>
          </p:cNvSpPr>
          <p:nvPr/>
        </p:nvSpPr>
        <p:spPr>
          <a:xfrm>
            <a:off x="0" y="672682"/>
            <a:ext cx="12192000" cy="105690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Living Things and Their Habitats</a:t>
            </a:r>
            <a:b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Lesson Aims</a:t>
            </a:r>
          </a:p>
        </p:txBody>
      </p:sp>
      <p:pic>
        <p:nvPicPr>
          <p:cNvPr id="24" name="Picture 23" descr="Background pattern&#10;&#10;Description automatically generated">
            <a:extLst>
              <a:ext uri="{FF2B5EF4-FFF2-40B4-BE49-F238E27FC236}">
                <a16:creationId xmlns:a16="http://schemas.microsoft.com/office/drawing/2014/main" id="{052FAE53-ABB1-0D4F-8817-FA1A1781DC5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57703" y="1797534"/>
            <a:ext cx="3895667" cy="3905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6407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frog on a tree branch&#10;&#10;Description automatically generated with medium confidence">
            <a:extLst>
              <a:ext uri="{FF2B5EF4-FFF2-40B4-BE49-F238E27FC236}">
                <a16:creationId xmlns:a16="http://schemas.microsoft.com/office/drawing/2014/main" id="{D5C12409-2B58-6245-BA1B-DAAF7893500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78801" y="1501433"/>
            <a:ext cx="1918265" cy="1356358"/>
          </a:xfrm>
          <a:prstGeom prst="rect">
            <a:avLst/>
          </a:prstGeom>
        </p:spPr>
      </p:pic>
      <p:pic>
        <p:nvPicPr>
          <p:cNvPr id="45" name="Picture 44" descr="A fish swimming in water&#10;&#10;Description automatically generated with medium confidence">
            <a:extLst>
              <a:ext uri="{FF2B5EF4-FFF2-40B4-BE49-F238E27FC236}">
                <a16:creationId xmlns:a16="http://schemas.microsoft.com/office/drawing/2014/main" id="{250473F9-B076-A24D-8184-26FCECB0007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"/>
          <a:stretch/>
        </p:blipFill>
        <p:spPr>
          <a:xfrm>
            <a:off x="864005" y="1501432"/>
            <a:ext cx="1918038" cy="1356357"/>
          </a:xfrm>
          <a:prstGeom prst="rect">
            <a:avLst/>
          </a:prstGeom>
        </p:spPr>
      </p:pic>
      <p:pic>
        <p:nvPicPr>
          <p:cNvPr id="18" name="Picture 17" descr="A frog swimming in water&#10;&#10;Description automatically generated with medium confidence">
            <a:extLst>
              <a:ext uri="{FF2B5EF4-FFF2-40B4-BE49-F238E27FC236}">
                <a16:creationId xmlns:a16="http://schemas.microsoft.com/office/drawing/2014/main" id="{6C242570-DBF4-2C47-9D7F-8746F200D79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6390" y="4508084"/>
            <a:ext cx="1930998" cy="1340506"/>
          </a:xfrm>
          <a:prstGeom prst="rect">
            <a:avLst/>
          </a:prstGeom>
        </p:spPr>
      </p:pic>
      <p:pic>
        <p:nvPicPr>
          <p:cNvPr id="10" name="Picture 9" descr="A picture containing frog&#10;&#10;Description automatically generated">
            <a:extLst>
              <a:ext uri="{FF2B5EF4-FFF2-40B4-BE49-F238E27FC236}">
                <a16:creationId xmlns:a16="http://schemas.microsoft.com/office/drawing/2014/main" id="{05341585-B1A5-2D4D-8E94-1F4139164DD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71868" y="3003474"/>
            <a:ext cx="1925199" cy="1368359"/>
          </a:xfrm>
          <a:prstGeom prst="rect">
            <a:avLst/>
          </a:prstGeom>
        </p:spPr>
      </p:pic>
      <p:pic>
        <p:nvPicPr>
          <p:cNvPr id="4" name="Picture 3" descr="A frog on a leaf&#10;&#10;Description automatically generated with medium confidence">
            <a:extLst>
              <a:ext uri="{FF2B5EF4-FFF2-40B4-BE49-F238E27FC236}">
                <a16:creationId xmlns:a16="http://schemas.microsoft.com/office/drawing/2014/main" id="{98914AA8-9249-F74A-8D65-C0A8AD89C0C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78802" y="4512668"/>
            <a:ext cx="1925203" cy="1356358"/>
          </a:xfrm>
          <a:prstGeom prst="rect">
            <a:avLst/>
          </a:prstGeom>
        </p:spPr>
      </p:pic>
      <p:pic>
        <p:nvPicPr>
          <p:cNvPr id="7" name="Picture 6" descr="A picture containing frog, outdoor&#10;&#10;Description automatically generated">
            <a:extLst>
              <a:ext uri="{FF2B5EF4-FFF2-40B4-BE49-F238E27FC236}">
                <a16:creationId xmlns:a16="http://schemas.microsoft.com/office/drawing/2014/main" id="{E51CA502-E944-D94A-8374-A544444F6AA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6391" y="3020742"/>
            <a:ext cx="1930997" cy="1340505"/>
          </a:xfrm>
          <a:prstGeom prst="rect">
            <a:avLst/>
          </a:prstGeom>
        </p:spPr>
      </p:pic>
      <p:sp>
        <p:nvSpPr>
          <p:cNvPr id="36" name="Subtitle 2">
            <a:extLst>
              <a:ext uri="{FF2B5EF4-FFF2-40B4-BE49-F238E27FC236}">
                <a16:creationId xmlns:a16="http://schemas.microsoft.com/office/drawing/2014/main" id="{B79B6EEA-1E16-AC47-843D-44975508C6DF}"/>
              </a:ext>
            </a:extLst>
          </p:cNvPr>
          <p:cNvSpPr txBox="1">
            <a:spLocks/>
          </p:cNvSpPr>
          <p:nvPr/>
        </p:nvSpPr>
        <p:spPr>
          <a:xfrm>
            <a:off x="0" y="670451"/>
            <a:ext cx="12192000" cy="62068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Amphibian Classification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05D2ABB-ABF0-E149-93F2-4BA6F14395D8}"/>
              </a:ext>
            </a:extLst>
          </p:cNvPr>
          <p:cNvSpPr txBox="1"/>
          <p:nvPr/>
        </p:nvSpPr>
        <p:spPr>
          <a:xfrm>
            <a:off x="3036874" y="4320766"/>
            <a:ext cx="60871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Amphibians are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cold-blooded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. This means they cannot control their body temperature. Their temperature depends on the temperature of their surroundings.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E55A733-B769-FB42-A246-8CA95D4B73A1}"/>
              </a:ext>
            </a:extLst>
          </p:cNvPr>
          <p:cNvSpPr/>
          <p:nvPr/>
        </p:nvSpPr>
        <p:spPr>
          <a:xfrm>
            <a:off x="3036874" y="1545860"/>
            <a:ext cx="6087101" cy="436283"/>
          </a:xfrm>
          <a:prstGeom prst="rect">
            <a:avLst/>
          </a:prstGeom>
          <a:noFill/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8EAB0BB-2A4D-FE43-BF86-CA6B126C7A13}"/>
              </a:ext>
            </a:extLst>
          </p:cNvPr>
          <p:cNvSpPr txBox="1"/>
          <p:nvPr/>
        </p:nvSpPr>
        <p:spPr>
          <a:xfrm>
            <a:off x="3036873" y="1580308"/>
            <a:ext cx="6087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Amphibians are born with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gills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D85415B-CE1E-ED43-9C3E-050CCB619F73}"/>
              </a:ext>
            </a:extLst>
          </p:cNvPr>
          <p:cNvSpPr/>
          <p:nvPr/>
        </p:nvSpPr>
        <p:spPr>
          <a:xfrm>
            <a:off x="3036874" y="2092986"/>
            <a:ext cx="6087101" cy="436283"/>
          </a:xfrm>
          <a:prstGeom prst="rect">
            <a:avLst/>
          </a:prstGeom>
          <a:noFill/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64C9C44-172C-824F-B2F5-94EBF06F6B18}"/>
              </a:ext>
            </a:extLst>
          </p:cNvPr>
          <p:cNvSpPr txBox="1"/>
          <p:nvPr/>
        </p:nvSpPr>
        <p:spPr>
          <a:xfrm>
            <a:off x="3036873" y="2118025"/>
            <a:ext cx="6087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Amphibians develop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lungs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 as they grow older.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C2268AE-4859-3643-AAD8-E363285A4A74}"/>
              </a:ext>
            </a:extLst>
          </p:cNvPr>
          <p:cNvSpPr/>
          <p:nvPr/>
        </p:nvSpPr>
        <p:spPr>
          <a:xfrm>
            <a:off x="3036874" y="2640112"/>
            <a:ext cx="6087101" cy="436283"/>
          </a:xfrm>
          <a:prstGeom prst="rect">
            <a:avLst/>
          </a:prstGeom>
          <a:noFill/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4BA4E7E-CA82-024E-A5C8-217914DB8EEA}"/>
              </a:ext>
            </a:extLst>
          </p:cNvPr>
          <p:cNvSpPr txBox="1"/>
          <p:nvPr/>
        </p:nvSpPr>
        <p:spPr>
          <a:xfrm>
            <a:off x="3036873" y="2667178"/>
            <a:ext cx="6087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Almost all amphibians have four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legs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EAE3B48A-3C46-D946-B638-B98469C15F16}"/>
              </a:ext>
            </a:extLst>
          </p:cNvPr>
          <p:cNvSpPr/>
          <p:nvPr/>
        </p:nvSpPr>
        <p:spPr>
          <a:xfrm>
            <a:off x="3036874" y="3734364"/>
            <a:ext cx="6087101" cy="436283"/>
          </a:xfrm>
          <a:prstGeom prst="rect">
            <a:avLst/>
          </a:prstGeom>
          <a:noFill/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02B3B4D-14E0-DE44-A2D1-608D59902FBB}"/>
              </a:ext>
            </a:extLst>
          </p:cNvPr>
          <p:cNvSpPr txBox="1"/>
          <p:nvPr/>
        </p:nvSpPr>
        <p:spPr>
          <a:xfrm>
            <a:off x="3036873" y="3211434"/>
            <a:ext cx="6087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Amphibians have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moist, smooth skin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.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No fur or hair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D743F07-311A-D249-AEFF-2B6040989814}"/>
              </a:ext>
            </a:extLst>
          </p:cNvPr>
          <p:cNvSpPr txBox="1"/>
          <p:nvPr/>
        </p:nvSpPr>
        <p:spPr>
          <a:xfrm>
            <a:off x="3032219" y="3741137"/>
            <a:ext cx="60917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Amphibians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lay many eggs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, usually in or near water.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AB15B902-B878-5449-B11D-9F59938A6294}"/>
              </a:ext>
            </a:extLst>
          </p:cNvPr>
          <p:cNvSpPr/>
          <p:nvPr/>
        </p:nvSpPr>
        <p:spPr>
          <a:xfrm>
            <a:off x="3036874" y="4281490"/>
            <a:ext cx="6087101" cy="1024556"/>
          </a:xfrm>
          <a:prstGeom prst="rect">
            <a:avLst/>
          </a:prstGeom>
          <a:noFill/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2EA05C9-2BA4-D24D-A71B-B5E136397A1B}"/>
              </a:ext>
            </a:extLst>
          </p:cNvPr>
          <p:cNvSpPr txBox="1"/>
          <p:nvPr/>
        </p:nvSpPr>
        <p:spPr>
          <a:xfrm>
            <a:off x="3032217" y="5447521"/>
            <a:ext cx="60917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Amphibians have </a:t>
            </a:r>
            <a:r>
              <a:rPr lang="en-GB" b="1" dirty="0">
                <a:solidFill>
                  <a:srgbClr val="272626"/>
                </a:solidFill>
                <a:latin typeface="Comic Sans MS" panose="030F0702030302020204" pitchFamily="66" charset="0"/>
              </a:rPr>
              <a:t>webbed feet</a:t>
            </a: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04413EE-23BE-DF4B-9CDF-CE944FAD8363}"/>
              </a:ext>
            </a:extLst>
          </p:cNvPr>
          <p:cNvSpPr/>
          <p:nvPr/>
        </p:nvSpPr>
        <p:spPr>
          <a:xfrm>
            <a:off x="3036874" y="5416892"/>
            <a:ext cx="6087101" cy="436283"/>
          </a:xfrm>
          <a:prstGeom prst="rect">
            <a:avLst/>
          </a:prstGeom>
          <a:noFill/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5B5FBDB-E30E-3945-BDED-5322F93207CC}"/>
              </a:ext>
            </a:extLst>
          </p:cNvPr>
          <p:cNvSpPr/>
          <p:nvPr/>
        </p:nvSpPr>
        <p:spPr>
          <a:xfrm>
            <a:off x="3036874" y="3187238"/>
            <a:ext cx="6087101" cy="436283"/>
          </a:xfrm>
          <a:prstGeom prst="rect">
            <a:avLst/>
          </a:prstGeom>
          <a:noFill/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39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4" grpId="0" animBg="1"/>
      <p:bldP spid="71" grpId="0"/>
      <p:bldP spid="32" grpId="0" animBg="1"/>
      <p:bldP spid="33" grpId="0"/>
      <p:bldP spid="35" grpId="0" animBg="1"/>
      <p:bldP spid="37" grpId="0"/>
      <p:bldP spid="39" grpId="0" animBg="1"/>
      <p:bldP spid="40" grpId="0"/>
      <p:bldP spid="43" grpId="0"/>
      <p:bldP spid="44" grpId="0" animBg="1"/>
      <p:bldP spid="28" grpId="0"/>
      <p:bldP spid="30" grpId="0" animBg="1"/>
      <p:bldP spid="3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een frog with a white background&#10;&#10;Description automatically generated with medium confidence">
            <a:extLst>
              <a:ext uri="{FF2B5EF4-FFF2-40B4-BE49-F238E27FC236}">
                <a16:creationId xmlns:a16="http://schemas.microsoft.com/office/drawing/2014/main" id="{D2548902-F9C4-BB42-BF70-7BC7E7528B7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12048" y="1519823"/>
            <a:ext cx="5778478" cy="4154477"/>
          </a:xfrm>
          <a:prstGeom prst="rect">
            <a:avLst/>
          </a:prstGeom>
        </p:spPr>
      </p:pic>
      <p:sp>
        <p:nvSpPr>
          <p:cNvPr id="36" name="Subtitle 2">
            <a:extLst>
              <a:ext uri="{FF2B5EF4-FFF2-40B4-BE49-F238E27FC236}">
                <a16:creationId xmlns:a16="http://schemas.microsoft.com/office/drawing/2014/main" id="{B79B6EEA-1E16-AC47-843D-44975508C6DF}"/>
              </a:ext>
            </a:extLst>
          </p:cNvPr>
          <p:cNvSpPr txBox="1">
            <a:spLocks/>
          </p:cNvSpPr>
          <p:nvPr/>
        </p:nvSpPr>
        <p:spPr>
          <a:xfrm>
            <a:off x="0" y="670451"/>
            <a:ext cx="12192000" cy="62068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Amphibian Classification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B74D4CE0-7724-B949-B5BE-3B29DC47D4CB}"/>
              </a:ext>
            </a:extLst>
          </p:cNvPr>
          <p:cNvCxnSpPr>
            <a:cxnSpLocks/>
            <a:stCxn id="9" idx="1"/>
          </p:cNvCxnSpPr>
          <p:nvPr/>
        </p:nvCxnSpPr>
        <p:spPr>
          <a:xfrm flipH="1">
            <a:off x="6617888" y="3351810"/>
            <a:ext cx="1620205" cy="272898"/>
          </a:xfrm>
          <a:prstGeom prst="straightConnector1">
            <a:avLst/>
          </a:prstGeom>
          <a:ln w="44450">
            <a:solidFill>
              <a:srgbClr val="39AB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CE3A85EB-518E-E946-8C3C-004FAAFC64EA}"/>
              </a:ext>
            </a:extLst>
          </p:cNvPr>
          <p:cNvSpPr/>
          <p:nvPr/>
        </p:nvSpPr>
        <p:spPr>
          <a:xfrm>
            <a:off x="8238093" y="2667113"/>
            <a:ext cx="2362922" cy="1369393"/>
          </a:xfrm>
          <a:prstGeom prst="rect">
            <a:avLst/>
          </a:prstGeom>
          <a:solidFill>
            <a:schemeClr val="bg1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272626"/>
                </a:solidFill>
                <a:latin typeface="Comic Sans MS" panose="030F0902030302020204" pitchFamily="66" charset="0"/>
              </a:rPr>
              <a:t>Lungs</a:t>
            </a:r>
            <a:endParaRPr lang="en-US" dirty="0">
              <a:solidFill>
                <a:srgbClr val="272626"/>
              </a:solidFill>
              <a:latin typeface="Comic Sans MS" panose="030F0902030302020204" pitchFamily="66" charset="0"/>
            </a:endParaRPr>
          </a:p>
          <a:p>
            <a:pPr algn="ctr"/>
            <a:r>
              <a:rPr lang="en-US" dirty="0">
                <a:solidFill>
                  <a:srgbClr val="272626"/>
                </a:solidFill>
                <a:latin typeface="Comic Sans MS" panose="030F0902030302020204" pitchFamily="66" charset="0"/>
              </a:rPr>
              <a:t>(we can’t see the lungs, as they are inside the body!)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A9953778-1E83-B842-BC73-A8BEE5B87CE1}"/>
              </a:ext>
            </a:extLst>
          </p:cNvPr>
          <p:cNvSpPr/>
          <p:nvPr/>
        </p:nvSpPr>
        <p:spPr>
          <a:xfrm>
            <a:off x="1871181" y="5262427"/>
            <a:ext cx="1387378" cy="424442"/>
          </a:xfrm>
          <a:prstGeom prst="rect">
            <a:avLst/>
          </a:prstGeom>
          <a:solidFill>
            <a:schemeClr val="bg1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272626"/>
                </a:solidFill>
                <a:latin typeface="Comic Sans MS" panose="030F0902030302020204" pitchFamily="66" charset="0"/>
              </a:rPr>
              <a:t>Legs</a:t>
            </a:r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C448424A-6C60-4143-99B2-3371FE3767F0}"/>
              </a:ext>
            </a:extLst>
          </p:cNvPr>
          <p:cNvCxnSpPr>
            <a:cxnSpLocks/>
          </p:cNvCxnSpPr>
          <p:nvPr/>
        </p:nvCxnSpPr>
        <p:spPr>
          <a:xfrm flipV="1">
            <a:off x="2564870" y="4674880"/>
            <a:ext cx="953633" cy="577888"/>
          </a:xfrm>
          <a:prstGeom prst="straightConnector1">
            <a:avLst/>
          </a:prstGeom>
          <a:ln w="44450">
            <a:solidFill>
              <a:srgbClr val="39AB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4990F249-EB79-CF45-AD91-6E1C104F0A85}"/>
              </a:ext>
            </a:extLst>
          </p:cNvPr>
          <p:cNvCxnSpPr>
            <a:cxnSpLocks/>
            <a:stCxn id="30" idx="1"/>
          </p:cNvCxnSpPr>
          <p:nvPr/>
        </p:nvCxnSpPr>
        <p:spPr>
          <a:xfrm flipH="1" flipV="1">
            <a:off x="6354753" y="5183795"/>
            <a:ext cx="1249850" cy="421194"/>
          </a:xfrm>
          <a:prstGeom prst="straightConnector1">
            <a:avLst/>
          </a:prstGeom>
          <a:ln w="44450">
            <a:solidFill>
              <a:srgbClr val="39AB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69203FB4-783B-3348-835F-E9F3A5A39E78}"/>
              </a:ext>
            </a:extLst>
          </p:cNvPr>
          <p:cNvSpPr/>
          <p:nvPr/>
        </p:nvSpPr>
        <p:spPr>
          <a:xfrm>
            <a:off x="3340705" y="1689743"/>
            <a:ext cx="1685206" cy="424442"/>
          </a:xfrm>
          <a:prstGeom prst="rect">
            <a:avLst/>
          </a:prstGeom>
          <a:solidFill>
            <a:schemeClr val="bg1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272626"/>
                </a:solidFill>
                <a:latin typeface="Comic Sans MS" panose="030F0902030302020204" pitchFamily="66" charset="0"/>
              </a:rPr>
              <a:t>Smooth skin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75597949-F85E-D54A-9A8B-25C09E1CC6A9}"/>
              </a:ext>
            </a:extLst>
          </p:cNvPr>
          <p:cNvCxnSpPr>
            <a:cxnSpLocks/>
            <a:stCxn id="23" idx="2"/>
          </p:cNvCxnSpPr>
          <p:nvPr/>
        </p:nvCxnSpPr>
        <p:spPr>
          <a:xfrm>
            <a:off x="4183308" y="2114185"/>
            <a:ext cx="665765" cy="444656"/>
          </a:xfrm>
          <a:prstGeom prst="straightConnector1">
            <a:avLst/>
          </a:prstGeom>
          <a:ln w="44450">
            <a:solidFill>
              <a:srgbClr val="39AB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3C9C6E9B-C420-384A-916D-62B1B652B4B0}"/>
              </a:ext>
            </a:extLst>
          </p:cNvPr>
          <p:cNvSpPr/>
          <p:nvPr/>
        </p:nvSpPr>
        <p:spPr>
          <a:xfrm>
            <a:off x="7604603" y="5246079"/>
            <a:ext cx="2380886" cy="717820"/>
          </a:xfrm>
          <a:prstGeom prst="rect">
            <a:avLst/>
          </a:prstGeom>
          <a:solidFill>
            <a:schemeClr val="bg1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72626"/>
                </a:solidFill>
                <a:latin typeface="Comic Sans MS" panose="030F0902030302020204" pitchFamily="66" charset="0"/>
              </a:rPr>
              <a:t>Webbed feet</a:t>
            </a:r>
            <a:endParaRPr lang="en-GB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417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5" grpId="0" animBg="1"/>
      <p:bldP spid="23" grpId="0" animBg="1"/>
      <p:bldP spid="3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ubtitle 2">
            <a:extLst>
              <a:ext uri="{FF2B5EF4-FFF2-40B4-BE49-F238E27FC236}">
                <a16:creationId xmlns:a16="http://schemas.microsoft.com/office/drawing/2014/main" id="{B79B6EEA-1E16-AC47-843D-44975508C6DF}"/>
              </a:ext>
            </a:extLst>
          </p:cNvPr>
          <p:cNvSpPr txBox="1">
            <a:spLocks/>
          </p:cNvSpPr>
          <p:nvPr/>
        </p:nvSpPr>
        <p:spPr>
          <a:xfrm>
            <a:off x="0" y="521654"/>
            <a:ext cx="12192000" cy="62068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Vertebrate Detectives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3425C2FB-00A2-2B40-A8B2-689AE557843B}"/>
              </a:ext>
            </a:extLst>
          </p:cNvPr>
          <p:cNvSpPr txBox="1">
            <a:spLocks/>
          </p:cNvSpPr>
          <p:nvPr/>
        </p:nvSpPr>
        <p:spPr>
          <a:xfrm>
            <a:off x="920978" y="1070883"/>
            <a:ext cx="11271022" cy="45935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23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What can you remember about the classification of </a:t>
            </a:r>
            <a:r>
              <a:rPr lang="en-US" sz="23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mammals</a:t>
            </a:r>
            <a:r>
              <a:rPr lang="en-US" sz="23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7C53E156-6DB2-B043-AA81-AB2B8B59E200}"/>
              </a:ext>
            </a:extLst>
          </p:cNvPr>
          <p:cNvSpPr txBox="1">
            <a:spLocks/>
          </p:cNvSpPr>
          <p:nvPr/>
        </p:nvSpPr>
        <p:spPr>
          <a:xfrm>
            <a:off x="920978" y="4626622"/>
            <a:ext cx="12192000" cy="52088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23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Can you identify a </a:t>
            </a:r>
            <a:r>
              <a:rPr lang="en-US" sz="23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mammal </a:t>
            </a:r>
            <a:r>
              <a:rPr lang="en-US" sz="23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from the class list?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C035D42-3475-F94D-842C-E10ED7B46677}"/>
              </a:ext>
            </a:extLst>
          </p:cNvPr>
          <p:cNvSpPr txBox="1"/>
          <p:nvPr/>
        </p:nvSpPr>
        <p:spPr>
          <a:xfrm>
            <a:off x="920978" y="5046219"/>
            <a:ext cx="6913917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You can use your data sheets from lesson 1 to help you.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033763C3-E203-B741-A805-E55CE6D269B0}"/>
              </a:ext>
            </a:extLst>
          </p:cNvPr>
          <p:cNvSpPr/>
          <p:nvPr/>
        </p:nvSpPr>
        <p:spPr>
          <a:xfrm>
            <a:off x="4086293" y="5592422"/>
            <a:ext cx="4006256" cy="585479"/>
          </a:xfrm>
          <a:prstGeom prst="roundRect">
            <a:avLst/>
          </a:prstGeom>
          <a:solidFill>
            <a:srgbClr val="EC7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dirty="0">
                <a:latin typeface="Comic Sans MS" panose="030F0902030302020204" pitchFamily="66" charset="0"/>
              </a:rPr>
              <a:t>Fill in your worksheet!</a:t>
            </a:r>
          </a:p>
        </p:txBody>
      </p:sp>
      <p:pic>
        <p:nvPicPr>
          <p:cNvPr id="20" name="Picture 19" descr="A group of people posing for the camera&#10;&#10;Description automatically generated">
            <a:extLst>
              <a:ext uri="{FF2B5EF4-FFF2-40B4-BE49-F238E27FC236}">
                <a16:creationId xmlns:a16="http://schemas.microsoft.com/office/drawing/2014/main" id="{71627E41-C173-734F-AE67-4FBD1FB6F82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3462" y="3170384"/>
            <a:ext cx="1735869" cy="1217352"/>
          </a:xfrm>
          <a:prstGeom prst="rect">
            <a:avLst/>
          </a:prstGeom>
        </p:spPr>
      </p:pic>
      <p:pic>
        <p:nvPicPr>
          <p:cNvPr id="21" name="Picture 20" descr="A bear walking through the woods&#10;&#10;Description automatically generated with low confidence">
            <a:extLst>
              <a:ext uri="{FF2B5EF4-FFF2-40B4-BE49-F238E27FC236}">
                <a16:creationId xmlns:a16="http://schemas.microsoft.com/office/drawing/2014/main" id="{DAEF71A7-8166-8C47-A7EC-625A3CB3BA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6232" y="3170384"/>
            <a:ext cx="1732713" cy="1217352"/>
          </a:xfrm>
          <a:prstGeom prst="rect">
            <a:avLst/>
          </a:prstGeom>
        </p:spPr>
      </p:pic>
      <p:pic>
        <p:nvPicPr>
          <p:cNvPr id="22" name="Picture 21" descr="A picture containing grass, outdoor, ground, black&#10;&#10;Description automatically generated">
            <a:extLst>
              <a:ext uri="{FF2B5EF4-FFF2-40B4-BE49-F238E27FC236}">
                <a16:creationId xmlns:a16="http://schemas.microsoft.com/office/drawing/2014/main" id="{ADF63FE8-95BB-0E4C-B3F0-6834017490E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5870" y="3170385"/>
            <a:ext cx="1732715" cy="1217351"/>
          </a:xfrm>
          <a:prstGeom prst="rect">
            <a:avLst/>
          </a:prstGeom>
        </p:spPr>
      </p:pic>
      <p:pic>
        <p:nvPicPr>
          <p:cNvPr id="25" name="Picture 24" descr="A picture containing outdoor&#10;&#10;Description automatically generated">
            <a:extLst>
              <a:ext uri="{FF2B5EF4-FFF2-40B4-BE49-F238E27FC236}">
                <a16:creationId xmlns:a16="http://schemas.microsoft.com/office/drawing/2014/main" id="{34385076-0AB6-4F45-AAF6-6A6867E0D47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3462" y="1769120"/>
            <a:ext cx="1732714" cy="1226172"/>
          </a:xfrm>
          <a:prstGeom prst="rect">
            <a:avLst/>
          </a:prstGeom>
        </p:spPr>
      </p:pic>
      <p:pic>
        <p:nvPicPr>
          <p:cNvPr id="26" name="Picture 25" descr="A group of monkeys in a forest&#10;&#10;Description automatically generated with low confidence">
            <a:extLst>
              <a:ext uri="{FF2B5EF4-FFF2-40B4-BE49-F238E27FC236}">
                <a16:creationId xmlns:a16="http://schemas.microsoft.com/office/drawing/2014/main" id="{0DC18ED4-9017-5749-9A4E-494A9EE75B4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5870" y="1769120"/>
            <a:ext cx="1732713" cy="1217351"/>
          </a:xfrm>
          <a:prstGeom prst="rect">
            <a:avLst/>
          </a:prstGeom>
        </p:spPr>
      </p:pic>
      <p:pic>
        <p:nvPicPr>
          <p:cNvPr id="27" name="Picture 26" descr="A picture containing ice, outdoor, aquatic mammal, nature&#10;&#10;Description automatically generated">
            <a:extLst>
              <a:ext uri="{FF2B5EF4-FFF2-40B4-BE49-F238E27FC236}">
                <a16:creationId xmlns:a16="http://schemas.microsoft.com/office/drawing/2014/main" id="{08CD6410-88F8-684D-AD3A-A4C70C20B65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6232" y="1769120"/>
            <a:ext cx="1732713" cy="1217351"/>
          </a:xfrm>
          <a:prstGeom prst="rect">
            <a:avLst/>
          </a:prstGeom>
        </p:spPr>
      </p:pic>
      <p:pic>
        <p:nvPicPr>
          <p:cNvPr id="6" name="Picture 5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5BD1951D-4A56-2948-8EDD-CDB8848A3861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87475">
            <a:off x="8404060" y="1824208"/>
            <a:ext cx="2609776" cy="3688776"/>
          </a:xfrm>
          <a:prstGeom prst="rect">
            <a:avLst/>
          </a:prstGeom>
          <a:effectLst>
            <a:outerShdw blurRad="190500" dist="50800" dir="3540000" algn="tl" rotWithShape="0">
              <a:prstClr val="black">
                <a:alpha val="41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26019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group of ducks in the snow&#10;&#10;Description automatically generated">
            <a:extLst>
              <a:ext uri="{FF2B5EF4-FFF2-40B4-BE49-F238E27FC236}">
                <a16:creationId xmlns:a16="http://schemas.microsoft.com/office/drawing/2014/main" id="{ACA60DCC-40C3-1B4C-A701-AF16EED01E5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35067" y="3170384"/>
            <a:ext cx="1743516" cy="1222714"/>
          </a:xfrm>
          <a:prstGeom prst="rect">
            <a:avLst/>
          </a:prstGeom>
        </p:spPr>
      </p:pic>
      <p:pic>
        <p:nvPicPr>
          <p:cNvPr id="17" name="Picture 16" descr="A bird in a nest with eggs&#10;&#10;Description automatically generated with low confidence">
            <a:extLst>
              <a:ext uri="{FF2B5EF4-FFF2-40B4-BE49-F238E27FC236}">
                <a16:creationId xmlns:a16="http://schemas.microsoft.com/office/drawing/2014/main" id="{70CBB5B5-E593-DC44-A56C-B05274ED942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35067" y="1772578"/>
            <a:ext cx="1743517" cy="1222714"/>
          </a:xfrm>
          <a:prstGeom prst="rect">
            <a:avLst/>
          </a:prstGeom>
        </p:spPr>
      </p:pic>
      <p:pic>
        <p:nvPicPr>
          <p:cNvPr id="18" name="Picture 17" descr="A group of birds on a brick surface&#10;&#10;Description automatically generated with low confidence">
            <a:extLst>
              <a:ext uri="{FF2B5EF4-FFF2-40B4-BE49-F238E27FC236}">
                <a16:creationId xmlns:a16="http://schemas.microsoft.com/office/drawing/2014/main" id="{BAEFE3C2-829E-F944-97CB-3AAB2929082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3462" y="3160412"/>
            <a:ext cx="1743517" cy="1222714"/>
          </a:xfrm>
          <a:prstGeom prst="rect">
            <a:avLst/>
          </a:prstGeom>
        </p:spPr>
      </p:pic>
      <p:pic>
        <p:nvPicPr>
          <p:cNvPr id="19" name="Picture 18" descr="A peacock with its feathers spread&#10;&#10;Description automatically generated with medium confidence">
            <a:extLst>
              <a:ext uri="{FF2B5EF4-FFF2-40B4-BE49-F238E27FC236}">
                <a16:creationId xmlns:a16="http://schemas.microsoft.com/office/drawing/2014/main" id="{12897E20-74D3-A241-9C93-CF99AF5C331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t="-245"/>
          <a:stretch/>
        </p:blipFill>
        <p:spPr>
          <a:xfrm>
            <a:off x="1036232" y="3176706"/>
            <a:ext cx="1740348" cy="1222715"/>
          </a:xfrm>
          <a:prstGeom prst="rect">
            <a:avLst/>
          </a:prstGeom>
        </p:spPr>
      </p:pic>
      <p:pic>
        <p:nvPicPr>
          <p:cNvPr id="23" name="Picture 22" descr="A picture containing bird, tree, outdoor, perched&#10;&#10;Description automatically generated">
            <a:extLst>
              <a:ext uri="{FF2B5EF4-FFF2-40B4-BE49-F238E27FC236}">
                <a16:creationId xmlns:a16="http://schemas.microsoft.com/office/drawing/2014/main" id="{E5428170-A9A5-9740-8A11-3D9A1ABAAB6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3462" y="1766419"/>
            <a:ext cx="1740348" cy="1231574"/>
          </a:xfrm>
          <a:prstGeom prst="rect">
            <a:avLst/>
          </a:prstGeom>
        </p:spPr>
      </p:pic>
      <p:pic>
        <p:nvPicPr>
          <p:cNvPr id="24" name="Picture 23" descr="A bird in a tree&#10;&#10;Description automatically generated with medium confidence">
            <a:extLst>
              <a:ext uri="{FF2B5EF4-FFF2-40B4-BE49-F238E27FC236}">
                <a16:creationId xmlns:a16="http://schemas.microsoft.com/office/drawing/2014/main" id="{8FFB335E-A33C-0646-A258-93B2DF03FA3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6232" y="1769745"/>
            <a:ext cx="1737177" cy="1216726"/>
          </a:xfrm>
          <a:prstGeom prst="rect">
            <a:avLst/>
          </a:prstGeom>
        </p:spPr>
      </p:pic>
      <p:sp>
        <p:nvSpPr>
          <p:cNvPr id="36" name="Subtitle 2">
            <a:extLst>
              <a:ext uri="{FF2B5EF4-FFF2-40B4-BE49-F238E27FC236}">
                <a16:creationId xmlns:a16="http://schemas.microsoft.com/office/drawing/2014/main" id="{B79B6EEA-1E16-AC47-843D-44975508C6DF}"/>
              </a:ext>
            </a:extLst>
          </p:cNvPr>
          <p:cNvSpPr txBox="1">
            <a:spLocks/>
          </p:cNvSpPr>
          <p:nvPr/>
        </p:nvSpPr>
        <p:spPr>
          <a:xfrm>
            <a:off x="0" y="521654"/>
            <a:ext cx="12192000" cy="62068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Vertebrate Detectives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3425C2FB-00A2-2B40-A8B2-689AE557843B}"/>
              </a:ext>
            </a:extLst>
          </p:cNvPr>
          <p:cNvSpPr txBox="1">
            <a:spLocks/>
          </p:cNvSpPr>
          <p:nvPr/>
        </p:nvSpPr>
        <p:spPr>
          <a:xfrm>
            <a:off x="920978" y="1070883"/>
            <a:ext cx="11271022" cy="45935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23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What can you remember about the classification of </a:t>
            </a:r>
            <a:r>
              <a:rPr lang="en-US" sz="23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birds</a:t>
            </a:r>
            <a:r>
              <a:rPr lang="en-US" sz="23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7C53E156-6DB2-B043-AA81-AB2B8B59E200}"/>
              </a:ext>
            </a:extLst>
          </p:cNvPr>
          <p:cNvSpPr txBox="1">
            <a:spLocks/>
          </p:cNvSpPr>
          <p:nvPr/>
        </p:nvSpPr>
        <p:spPr>
          <a:xfrm>
            <a:off x="920978" y="4626622"/>
            <a:ext cx="12192000" cy="52088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23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Can you identify a </a:t>
            </a:r>
            <a:r>
              <a:rPr lang="en-US" sz="23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bird</a:t>
            </a:r>
            <a:r>
              <a:rPr lang="en-US" sz="23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from the class list?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C035D42-3475-F94D-842C-E10ED7B46677}"/>
              </a:ext>
            </a:extLst>
          </p:cNvPr>
          <p:cNvSpPr txBox="1"/>
          <p:nvPr/>
        </p:nvSpPr>
        <p:spPr>
          <a:xfrm>
            <a:off x="920978" y="5046219"/>
            <a:ext cx="6913917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You can use your data sheets from lesson 1 to help you.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033763C3-E203-B741-A805-E55CE6D269B0}"/>
              </a:ext>
            </a:extLst>
          </p:cNvPr>
          <p:cNvSpPr/>
          <p:nvPr/>
        </p:nvSpPr>
        <p:spPr>
          <a:xfrm>
            <a:off x="4086293" y="5592422"/>
            <a:ext cx="4006256" cy="585479"/>
          </a:xfrm>
          <a:prstGeom prst="roundRect">
            <a:avLst/>
          </a:prstGeom>
          <a:solidFill>
            <a:srgbClr val="EC7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dirty="0">
                <a:latin typeface="Comic Sans MS" panose="030F0902030302020204" pitchFamily="66" charset="0"/>
              </a:rPr>
              <a:t>Fill in your worksheet!</a:t>
            </a:r>
          </a:p>
        </p:txBody>
      </p:sp>
      <p:pic>
        <p:nvPicPr>
          <p:cNvPr id="20" name="Picture 19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5E324F60-5B1C-AD4E-BD95-EB10630A427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00479">
            <a:off x="8398160" y="1823857"/>
            <a:ext cx="2611456" cy="3691151"/>
          </a:xfrm>
          <a:prstGeom prst="rect">
            <a:avLst/>
          </a:prstGeom>
          <a:effectLst>
            <a:outerShdw blurRad="190500" dist="38100" dir="3540000" algn="tl" rotWithShape="0">
              <a:prstClr val="black">
                <a:alpha val="41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306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15DDCF36-2E5D-FA40-8B14-80E0856EFFF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06773">
            <a:off x="8400873" y="1825409"/>
            <a:ext cx="2612575" cy="3692732"/>
          </a:xfrm>
          <a:prstGeom prst="rect">
            <a:avLst/>
          </a:prstGeom>
          <a:effectLst>
            <a:outerShdw blurRad="190500" dist="38100" dir="3540000" algn="tl" rotWithShape="0">
              <a:prstClr val="black">
                <a:alpha val="41000"/>
              </a:prstClr>
            </a:outerShdw>
          </a:effec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B682077-9F01-6648-A620-8E4E7453246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5947" y="3158863"/>
            <a:ext cx="1737863" cy="1211736"/>
          </a:xfrm>
          <a:prstGeom prst="rect">
            <a:avLst/>
          </a:prstGeom>
        </p:spPr>
      </p:pic>
      <p:pic>
        <p:nvPicPr>
          <p:cNvPr id="21" name="Picture 20" descr="A yellow and black fish&#10;&#10;Description automatically generated with low confidence">
            <a:extLst>
              <a:ext uri="{FF2B5EF4-FFF2-40B4-BE49-F238E27FC236}">
                <a16:creationId xmlns:a16="http://schemas.microsoft.com/office/drawing/2014/main" id="{814E54B8-6322-4F41-AC9E-2EC0971F728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6232" y="3182463"/>
            <a:ext cx="1736837" cy="1218028"/>
          </a:xfrm>
          <a:prstGeom prst="rect">
            <a:avLst/>
          </a:prstGeom>
        </p:spPr>
      </p:pic>
      <p:pic>
        <p:nvPicPr>
          <p:cNvPr id="22" name="Picture 21" descr="A fish in the water&#10;&#10;Description automatically generated with medium confidence">
            <a:extLst>
              <a:ext uri="{FF2B5EF4-FFF2-40B4-BE49-F238E27FC236}">
                <a16:creationId xmlns:a16="http://schemas.microsoft.com/office/drawing/2014/main" id="{8263C158-1AC3-1B43-B93F-001CCF90ED0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6232" y="1774735"/>
            <a:ext cx="1736836" cy="1211736"/>
          </a:xfrm>
          <a:prstGeom prst="rect">
            <a:avLst/>
          </a:prstGeom>
        </p:spPr>
      </p:pic>
      <p:pic>
        <p:nvPicPr>
          <p:cNvPr id="26" name="Picture 25" descr="A school of fish swimming&#10;&#10;Description automatically generated with low confidence">
            <a:extLst>
              <a:ext uri="{FF2B5EF4-FFF2-40B4-BE49-F238E27FC236}">
                <a16:creationId xmlns:a16="http://schemas.microsoft.com/office/drawing/2014/main" id="{07A5AEF6-9DA1-3D43-B2A3-628CAAFBD25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9"/>
          <a:stretch/>
        </p:blipFill>
        <p:spPr>
          <a:xfrm>
            <a:off x="3045947" y="1777265"/>
            <a:ext cx="1737863" cy="1218027"/>
          </a:xfrm>
          <a:prstGeom prst="rect">
            <a:avLst/>
          </a:prstGeom>
        </p:spPr>
      </p:pic>
      <p:pic>
        <p:nvPicPr>
          <p:cNvPr id="27" name="Picture 26" descr="A picture containing spiny-finned fish&#10;&#10;Description automatically generated">
            <a:extLst>
              <a:ext uri="{FF2B5EF4-FFF2-40B4-BE49-F238E27FC236}">
                <a16:creationId xmlns:a16="http://schemas.microsoft.com/office/drawing/2014/main" id="{04809A10-05EA-FB48-BFCA-47F88004D8E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9"/>
          <a:stretch/>
        </p:blipFill>
        <p:spPr>
          <a:xfrm>
            <a:off x="5035067" y="3165099"/>
            <a:ext cx="1737863" cy="1218027"/>
          </a:xfrm>
          <a:prstGeom prst="rect">
            <a:avLst/>
          </a:prstGeom>
        </p:spPr>
      </p:pic>
      <p:pic>
        <p:nvPicPr>
          <p:cNvPr id="17" name="Picture 16" descr="A bird in a nest with eggs&#10;&#10;Description automatically generated with low confidence">
            <a:extLst>
              <a:ext uri="{FF2B5EF4-FFF2-40B4-BE49-F238E27FC236}">
                <a16:creationId xmlns:a16="http://schemas.microsoft.com/office/drawing/2014/main" id="{70CBB5B5-E593-DC44-A56C-B05274ED942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35067" y="1772578"/>
            <a:ext cx="1743517" cy="1222714"/>
          </a:xfrm>
          <a:prstGeom prst="rect">
            <a:avLst/>
          </a:prstGeom>
        </p:spPr>
      </p:pic>
      <p:sp>
        <p:nvSpPr>
          <p:cNvPr id="36" name="Subtitle 2">
            <a:extLst>
              <a:ext uri="{FF2B5EF4-FFF2-40B4-BE49-F238E27FC236}">
                <a16:creationId xmlns:a16="http://schemas.microsoft.com/office/drawing/2014/main" id="{B79B6EEA-1E16-AC47-843D-44975508C6DF}"/>
              </a:ext>
            </a:extLst>
          </p:cNvPr>
          <p:cNvSpPr txBox="1">
            <a:spLocks/>
          </p:cNvSpPr>
          <p:nvPr/>
        </p:nvSpPr>
        <p:spPr>
          <a:xfrm>
            <a:off x="0" y="521654"/>
            <a:ext cx="12192000" cy="62068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Vertebrate Detectives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3425C2FB-00A2-2B40-A8B2-689AE557843B}"/>
              </a:ext>
            </a:extLst>
          </p:cNvPr>
          <p:cNvSpPr txBox="1">
            <a:spLocks/>
          </p:cNvSpPr>
          <p:nvPr/>
        </p:nvSpPr>
        <p:spPr>
          <a:xfrm>
            <a:off x="920978" y="1070883"/>
            <a:ext cx="11271022" cy="45935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23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What can you remember about the classification of </a:t>
            </a:r>
            <a:r>
              <a:rPr lang="en-US" sz="23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fish</a:t>
            </a:r>
            <a:r>
              <a:rPr lang="en-US" sz="23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7C53E156-6DB2-B043-AA81-AB2B8B59E200}"/>
              </a:ext>
            </a:extLst>
          </p:cNvPr>
          <p:cNvSpPr txBox="1">
            <a:spLocks/>
          </p:cNvSpPr>
          <p:nvPr/>
        </p:nvSpPr>
        <p:spPr>
          <a:xfrm>
            <a:off x="920978" y="4626622"/>
            <a:ext cx="12192000" cy="52088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23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Can you identify a </a:t>
            </a:r>
            <a:r>
              <a:rPr lang="en-US" sz="23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fish</a:t>
            </a:r>
            <a:r>
              <a:rPr lang="en-US" sz="23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from the class list?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C035D42-3475-F94D-842C-E10ED7B46677}"/>
              </a:ext>
            </a:extLst>
          </p:cNvPr>
          <p:cNvSpPr txBox="1"/>
          <p:nvPr/>
        </p:nvSpPr>
        <p:spPr>
          <a:xfrm>
            <a:off x="920978" y="5046219"/>
            <a:ext cx="6913917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You can use your data sheets from lesson 1 to help you.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033763C3-E203-B741-A805-E55CE6D269B0}"/>
              </a:ext>
            </a:extLst>
          </p:cNvPr>
          <p:cNvSpPr/>
          <p:nvPr/>
        </p:nvSpPr>
        <p:spPr>
          <a:xfrm>
            <a:off x="4086293" y="5592422"/>
            <a:ext cx="4006256" cy="585479"/>
          </a:xfrm>
          <a:prstGeom prst="roundRect">
            <a:avLst/>
          </a:prstGeom>
          <a:solidFill>
            <a:srgbClr val="EC7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dirty="0">
                <a:latin typeface="Comic Sans MS" panose="030F0902030302020204" pitchFamily="66" charset="0"/>
              </a:rPr>
              <a:t>Fill in your worksheet!</a:t>
            </a:r>
          </a:p>
        </p:txBody>
      </p:sp>
    </p:spTree>
    <p:extLst>
      <p:ext uri="{BB962C8B-B14F-4D97-AF65-F5344CB8AC3E}">
        <p14:creationId xmlns:p14="http://schemas.microsoft.com/office/powerpoint/2010/main" val="2832850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D7A2BE21-17FC-A248-AC29-07A547003DD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26912">
            <a:off x="8377063" y="1817001"/>
            <a:ext cx="2625553" cy="3711075"/>
          </a:xfrm>
          <a:prstGeom prst="rect">
            <a:avLst/>
          </a:prstGeom>
          <a:effectLst>
            <a:outerShdw blurRad="190500" dist="38100" dir="3540000" algn="tl" rotWithShape="0">
              <a:prstClr val="black">
                <a:alpha val="41000"/>
              </a:prstClr>
            </a:outerShdw>
          </a:effectLst>
        </p:spPr>
      </p:pic>
      <p:pic>
        <p:nvPicPr>
          <p:cNvPr id="15" name="Picture 14" descr="A turtle swimming in the water&#10;&#10;Description automatically generated with medium confidence">
            <a:extLst>
              <a:ext uri="{FF2B5EF4-FFF2-40B4-BE49-F238E27FC236}">
                <a16:creationId xmlns:a16="http://schemas.microsoft.com/office/drawing/2014/main" id="{4B32EA93-B240-B54C-94F3-DEF063DF45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38578" y="1770965"/>
            <a:ext cx="1731625" cy="1205718"/>
          </a:xfrm>
          <a:prstGeom prst="rect">
            <a:avLst/>
          </a:prstGeom>
        </p:spPr>
      </p:pic>
      <p:pic>
        <p:nvPicPr>
          <p:cNvPr id="18" name="Picture 17" descr="A lizard on a wood surface&#10;&#10;Description automatically generated with medium confidence">
            <a:extLst>
              <a:ext uri="{FF2B5EF4-FFF2-40B4-BE49-F238E27FC236}">
                <a16:creationId xmlns:a16="http://schemas.microsoft.com/office/drawing/2014/main" id="{E44C9E1E-210A-5342-BB5B-23DE15FE695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5947" y="1792613"/>
            <a:ext cx="1731625" cy="1205718"/>
          </a:xfrm>
          <a:prstGeom prst="rect">
            <a:avLst/>
          </a:prstGeom>
        </p:spPr>
      </p:pic>
      <p:pic>
        <p:nvPicPr>
          <p:cNvPr id="19" name="Picture 18" descr="A close up of a snake&#10;&#10;Description automatically generated with medium confidence">
            <a:extLst>
              <a:ext uri="{FF2B5EF4-FFF2-40B4-BE49-F238E27FC236}">
                <a16:creationId xmlns:a16="http://schemas.microsoft.com/office/drawing/2014/main" id="{C8AB6418-A0CF-A644-A537-D9E9851AA65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6233" y="3175883"/>
            <a:ext cx="1731621" cy="1219977"/>
          </a:xfrm>
          <a:prstGeom prst="rect">
            <a:avLst/>
          </a:prstGeom>
        </p:spPr>
      </p:pic>
      <p:pic>
        <p:nvPicPr>
          <p:cNvPr id="23" name="Picture 22" descr="A picture containing food&#10;&#10;Description automatically generated">
            <a:extLst>
              <a:ext uri="{FF2B5EF4-FFF2-40B4-BE49-F238E27FC236}">
                <a16:creationId xmlns:a16="http://schemas.microsoft.com/office/drawing/2014/main" id="{7531E69C-ED46-CA42-A906-8EF4D0B2438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8"/>
          <a:stretch/>
        </p:blipFill>
        <p:spPr>
          <a:xfrm>
            <a:off x="3045947" y="3165534"/>
            <a:ext cx="1737863" cy="1219977"/>
          </a:xfrm>
          <a:prstGeom prst="rect">
            <a:avLst/>
          </a:prstGeom>
        </p:spPr>
      </p:pic>
      <p:pic>
        <p:nvPicPr>
          <p:cNvPr id="24" name="Picture 23" descr="A picture containing reptile, crocodilian reptile, outdoor, water&#10;&#10;Description automatically generated">
            <a:extLst>
              <a:ext uri="{FF2B5EF4-FFF2-40B4-BE49-F238E27FC236}">
                <a16:creationId xmlns:a16="http://schemas.microsoft.com/office/drawing/2014/main" id="{96ADF8DF-279F-8E45-A23E-B15A9D08BDD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38578" y="3168244"/>
            <a:ext cx="1736835" cy="121173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8B3EB453-3F84-0349-BB23-66B6DA1B5C7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6233" y="1777025"/>
            <a:ext cx="1736836" cy="1211736"/>
          </a:xfrm>
          <a:prstGeom prst="rect">
            <a:avLst/>
          </a:prstGeom>
        </p:spPr>
      </p:pic>
      <p:sp>
        <p:nvSpPr>
          <p:cNvPr id="36" name="Subtitle 2">
            <a:extLst>
              <a:ext uri="{FF2B5EF4-FFF2-40B4-BE49-F238E27FC236}">
                <a16:creationId xmlns:a16="http://schemas.microsoft.com/office/drawing/2014/main" id="{B79B6EEA-1E16-AC47-843D-44975508C6DF}"/>
              </a:ext>
            </a:extLst>
          </p:cNvPr>
          <p:cNvSpPr txBox="1">
            <a:spLocks/>
          </p:cNvSpPr>
          <p:nvPr/>
        </p:nvSpPr>
        <p:spPr>
          <a:xfrm>
            <a:off x="0" y="521654"/>
            <a:ext cx="12192000" cy="62068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Vertebrate Detectives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3425C2FB-00A2-2B40-A8B2-689AE557843B}"/>
              </a:ext>
            </a:extLst>
          </p:cNvPr>
          <p:cNvSpPr txBox="1">
            <a:spLocks/>
          </p:cNvSpPr>
          <p:nvPr/>
        </p:nvSpPr>
        <p:spPr>
          <a:xfrm>
            <a:off x="920978" y="1070883"/>
            <a:ext cx="11271022" cy="45935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23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What can you remember about the classification of </a:t>
            </a:r>
            <a:r>
              <a:rPr lang="en-US" sz="23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reptiles</a:t>
            </a:r>
            <a:r>
              <a:rPr lang="en-US" sz="23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7C53E156-6DB2-B043-AA81-AB2B8B59E200}"/>
              </a:ext>
            </a:extLst>
          </p:cNvPr>
          <p:cNvSpPr txBox="1">
            <a:spLocks/>
          </p:cNvSpPr>
          <p:nvPr/>
        </p:nvSpPr>
        <p:spPr>
          <a:xfrm>
            <a:off x="920978" y="4626622"/>
            <a:ext cx="12192000" cy="52088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23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Can you identify a </a:t>
            </a:r>
            <a:r>
              <a:rPr lang="en-US" sz="23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reptile</a:t>
            </a:r>
            <a:r>
              <a:rPr lang="en-US" sz="23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from the class list?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C035D42-3475-F94D-842C-E10ED7B46677}"/>
              </a:ext>
            </a:extLst>
          </p:cNvPr>
          <p:cNvSpPr txBox="1"/>
          <p:nvPr/>
        </p:nvSpPr>
        <p:spPr>
          <a:xfrm>
            <a:off x="920978" y="5046219"/>
            <a:ext cx="6913917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You can use your data sheets from lesson 1 to help you.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033763C3-E203-B741-A805-E55CE6D269B0}"/>
              </a:ext>
            </a:extLst>
          </p:cNvPr>
          <p:cNvSpPr/>
          <p:nvPr/>
        </p:nvSpPr>
        <p:spPr>
          <a:xfrm>
            <a:off x="4086293" y="5592422"/>
            <a:ext cx="4006256" cy="585479"/>
          </a:xfrm>
          <a:prstGeom prst="roundRect">
            <a:avLst/>
          </a:prstGeom>
          <a:solidFill>
            <a:srgbClr val="EC7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dirty="0">
                <a:latin typeface="Comic Sans MS" panose="030F0902030302020204" pitchFamily="66" charset="0"/>
              </a:rPr>
              <a:t>Fill in your worksheet!</a:t>
            </a:r>
          </a:p>
        </p:txBody>
      </p:sp>
    </p:spTree>
    <p:extLst>
      <p:ext uri="{BB962C8B-B14F-4D97-AF65-F5344CB8AC3E}">
        <p14:creationId xmlns:p14="http://schemas.microsoft.com/office/powerpoint/2010/main" val="3963593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B81F38C7-E505-614A-8F4C-51F73CDDF79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27994">
            <a:off x="8359905" y="1818477"/>
            <a:ext cx="2640426" cy="3732098"/>
          </a:xfrm>
          <a:prstGeom prst="rect">
            <a:avLst/>
          </a:prstGeom>
          <a:effectLst>
            <a:outerShdw blurRad="190500" dist="38100" dir="3540000" algn="tl" rotWithShape="0">
              <a:prstClr val="black">
                <a:alpha val="41000"/>
              </a:prstClr>
            </a:outerShdw>
          </a:effectLst>
        </p:spPr>
      </p:pic>
      <p:pic>
        <p:nvPicPr>
          <p:cNvPr id="17" name="Picture 16" descr="A frog on a tree branch&#10;&#10;Description automatically generated with medium confidence">
            <a:extLst>
              <a:ext uri="{FF2B5EF4-FFF2-40B4-BE49-F238E27FC236}">
                <a16:creationId xmlns:a16="http://schemas.microsoft.com/office/drawing/2014/main" id="{362090CE-A023-B741-BB93-72403DF740D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33363" y="1789396"/>
            <a:ext cx="1722851" cy="1218186"/>
          </a:xfrm>
          <a:prstGeom prst="rect">
            <a:avLst/>
          </a:prstGeom>
        </p:spPr>
      </p:pic>
      <p:pic>
        <p:nvPicPr>
          <p:cNvPr id="20" name="Picture 19" descr="A fish swimming in water&#10;&#10;Description automatically generated with medium confidence">
            <a:extLst>
              <a:ext uri="{FF2B5EF4-FFF2-40B4-BE49-F238E27FC236}">
                <a16:creationId xmlns:a16="http://schemas.microsoft.com/office/drawing/2014/main" id="{BB397FB8-61FD-AF49-9F69-515F349FFB4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"/>
          <a:stretch/>
        </p:blipFill>
        <p:spPr>
          <a:xfrm>
            <a:off x="1028818" y="1789396"/>
            <a:ext cx="1722647" cy="1218184"/>
          </a:xfrm>
          <a:prstGeom prst="rect">
            <a:avLst/>
          </a:prstGeom>
        </p:spPr>
      </p:pic>
      <p:pic>
        <p:nvPicPr>
          <p:cNvPr id="21" name="Picture 20" descr="A frog swimming in water&#10;&#10;Description automatically generated with medium confidence">
            <a:extLst>
              <a:ext uri="{FF2B5EF4-FFF2-40B4-BE49-F238E27FC236}">
                <a16:creationId xmlns:a16="http://schemas.microsoft.com/office/drawing/2014/main" id="{462166BE-9EC6-C445-8E8F-B36B7CB188C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3285" y="1789396"/>
            <a:ext cx="1734287" cy="1203948"/>
          </a:xfrm>
          <a:prstGeom prst="rect">
            <a:avLst/>
          </a:prstGeom>
        </p:spPr>
      </p:pic>
      <p:pic>
        <p:nvPicPr>
          <p:cNvPr id="22" name="Picture 21" descr="A picture containing frog&#10;&#10;Description automatically generated">
            <a:extLst>
              <a:ext uri="{FF2B5EF4-FFF2-40B4-BE49-F238E27FC236}">
                <a16:creationId xmlns:a16="http://schemas.microsoft.com/office/drawing/2014/main" id="{7D28F421-A858-D443-958A-61341629667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3285" y="3175883"/>
            <a:ext cx="1729078" cy="1228963"/>
          </a:xfrm>
          <a:prstGeom prst="rect">
            <a:avLst/>
          </a:prstGeom>
        </p:spPr>
      </p:pic>
      <p:pic>
        <p:nvPicPr>
          <p:cNvPr id="26" name="Picture 25" descr="A frog on a leaf&#10;&#10;Description automatically generated with medium confidence">
            <a:extLst>
              <a:ext uri="{FF2B5EF4-FFF2-40B4-BE49-F238E27FC236}">
                <a16:creationId xmlns:a16="http://schemas.microsoft.com/office/drawing/2014/main" id="{32BA696F-5610-F146-886E-69B7E372B79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33363" y="3186661"/>
            <a:ext cx="1729082" cy="1218185"/>
          </a:xfrm>
          <a:prstGeom prst="rect">
            <a:avLst/>
          </a:prstGeom>
        </p:spPr>
      </p:pic>
      <p:pic>
        <p:nvPicPr>
          <p:cNvPr id="27" name="Picture 26" descr="A picture containing frog, outdoor&#10;&#10;Description automatically generated">
            <a:extLst>
              <a:ext uri="{FF2B5EF4-FFF2-40B4-BE49-F238E27FC236}">
                <a16:creationId xmlns:a16="http://schemas.microsoft.com/office/drawing/2014/main" id="{C27D423C-B627-B64F-BD01-A1AA07D57A4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8818" y="3200899"/>
            <a:ext cx="1734286" cy="1203947"/>
          </a:xfrm>
          <a:prstGeom prst="rect">
            <a:avLst/>
          </a:prstGeom>
        </p:spPr>
      </p:pic>
      <p:sp>
        <p:nvSpPr>
          <p:cNvPr id="36" name="Subtitle 2">
            <a:extLst>
              <a:ext uri="{FF2B5EF4-FFF2-40B4-BE49-F238E27FC236}">
                <a16:creationId xmlns:a16="http://schemas.microsoft.com/office/drawing/2014/main" id="{B79B6EEA-1E16-AC47-843D-44975508C6DF}"/>
              </a:ext>
            </a:extLst>
          </p:cNvPr>
          <p:cNvSpPr txBox="1">
            <a:spLocks/>
          </p:cNvSpPr>
          <p:nvPr/>
        </p:nvSpPr>
        <p:spPr>
          <a:xfrm>
            <a:off x="0" y="521654"/>
            <a:ext cx="12192000" cy="62068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Vertebrate Detectives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3425C2FB-00A2-2B40-A8B2-689AE557843B}"/>
              </a:ext>
            </a:extLst>
          </p:cNvPr>
          <p:cNvSpPr txBox="1">
            <a:spLocks/>
          </p:cNvSpPr>
          <p:nvPr/>
        </p:nvSpPr>
        <p:spPr>
          <a:xfrm>
            <a:off x="920978" y="1070883"/>
            <a:ext cx="11271022" cy="45935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23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What can you remember about the classification of </a:t>
            </a:r>
            <a:r>
              <a:rPr lang="en-US" sz="23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amphibians</a:t>
            </a:r>
            <a:r>
              <a:rPr lang="en-US" sz="23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7C53E156-6DB2-B043-AA81-AB2B8B59E200}"/>
              </a:ext>
            </a:extLst>
          </p:cNvPr>
          <p:cNvSpPr txBox="1">
            <a:spLocks/>
          </p:cNvSpPr>
          <p:nvPr/>
        </p:nvSpPr>
        <p:spPr>
          <a:xfrm>
            <a:off x="920978" y="4626622"/>
            <a:ext cx="12192000" cy="52088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23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Can you identify an </a:t>
            </a:r>
            <a:r>
              <a:rPr lang="en-US" sz="23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amphibian</a:t>
            </a:r>
            <a:r>
              <a:rPr lang="en-US" sz="23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from the class list?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C035D42-3475-F94D-842C-E10ED7B46677}"/>
              </a:ext>
            </a:extLst>
          </p:cNvPr>
          <p:cNvSpPr txBox="1"/>
          <p:nvPr/>
        </p:nvSpPr>
        <p:spPr>
          <a:xfrm>
            <a:off x="920978" y="5046219"/>
            <a:ext cx="6913917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You can use your data sheets from lesson 1 to help you.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033763C3-E203-B741-A805-E55CE6D269B0}"/>
              </a:ext>
            </a:extLst>
          </p:cNvPr>
          <p:cNvSpPr/>
          <p:nvPr/>
        </p:nvSpPr>
        <p:spPr>
          <a:xfrm>
            <a:off x="4086293" y="5592422"/>
            <a:ext cx="4006256" cy="585479"/>
          </a:xfrm>
          <a:prstGeom prst="roundRect">
            <a:avLst/>
          </a:prstGeom>
          <a:solidFill>
            <a:srgbClr val="EC7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dirty="0">
                <a:latin typeface="Comic Sans MS" panose="030F0902030302020204" pitchFamily="66" charset="0"/>
              </a:rPr>
              <a:t>Fill in your worksheet!</a:t>
            </a:r>
          </a:p>
        </p:txBody>
      </p:sp>
    </p:spTree>
    <p:extLst>
      <p:ext uri="{BB962C8B-B14F-4D97-AF65-F5344CB8AC3E}">
        <p14:creationId xmlns:p14="http://schemas.microsoft.com/office/powerpoint/2010/main" val="213092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Picture 78" descr="A frog on a tree branch&#10;&#10;Description automatically generated with medium confidence">
            <a:extLst>
              <a:ext uri="{FF2B5EF4-FFF2-40B4-BE49-F238E27FC236}">
                <a16:creationId xmlns:a16="http://schemas.microsoft.com/office/drawing/2014/main" id="{B08C04FB-6906-854F-835F-4206BE087EE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18222" y="1676297"/>
            <a:ext cx="1734343" cy="1226312"/>
          </a:xfrm>
          <a:prstGeom prst="rect">
            <a:avLst/>
          </a:prstGeom>
        </p:spPr>
      </p:pic>
      <p:pic>
        <p:nvPicPr>
          <p:cNvPr id="78" name="Picture 77" descr="A lizard on a wood surface&#10;&#10;Description automatically generated with medium confidence">
            <a:extLst>
              <a:ext uri="{FF2B5EF4-FFF2-40B4-BE49-F238E27FC236}">
                <a16:creationId xmlns:a16="http://schemas.microsoft.com/office/drawing/2014/main" id="{642AAE41-A55B-D049-BF54-7ACA3F5246F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26323" y="1663678"/>
            <a:ext cx="1727421" cy="1245993"/>
          </a:xfrm>
          <a:prstGeom prst="rect">
            <a:avLst/>
          </a:prstGeom>
        </p:spPr>
      </p:pic>
      <p:pic>
        <p:nvPicPr>
          <p:cNvPr id="77" name="Picture 76" descr="A picture containing bird, tree, outdoor, perched&#10;&#10;Description automatically generated">
            <a:extLst>
              <a:ext uri="{FF2B5EF4-FFF2-40B4-BE49-F238E27FC236}">
                <a16:creationId xmlns:a16="http://schemas.microsoft.com/office/drawing/2014/main" id="{688A4F02-5BBD-0A44-A9BE-9A623377C7D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09477" y="1677076"/>
            <a:ext cx="1747370" cy="1236543"/>
          </a:xfrm>
          <a:prstGeom prst="rect">
            <a:avLst/>
          </a:prstGeom>
        </p:spPr>
      </p:pic>
      <p:pic>
        <p:nvPicPr>
          <p:cNvPr id="76" name="Picture 75" descr="A group of monkeys in a forest&#10;&#10;Description automatically generated with low confidence">
            <a:extLst>
              <a:ext uri="{FF2B5EF4-FFF2-40B4-BE49-F238E27FC236}">
                <a16:creationId xmlns:a16="http://schemas.microsoft.com/office/drawing/2014/main" id="{24021DD2-8241-2446-9258-75BB8EB9275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2906" y="1683201"/>
            <a:ext cx="1739013" cy="1221777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5397D280-63A1-354E-87C2-2F7602F7CFE7}"/>
              </a:ext>
            </a:extLst>
          </p:cNvPr>
          <p:cNvSpPr/>
          <p:nvPr/>
        </p:nvSpPr>
        <p:spPr>
          <a:xfrm>
            <a:off x="1023718" y="2989515"/>
            <a:ext cx="1721278" cy="2734277"/>
          </a:xfrm>
          <a:prstGeom prst="rect">
            <a:avLst/>
          </a:prstGeom>
          <a:noFill/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>
              <a:latin typeface="Comic Sans MS" panose="030F0902030302020204" pitchFamily="66" charset="0"/>
            </a:endParaRPr>
          </a:p>
        </p:txBody>
      </p:sp>
      <p:sp>
        <p:nvSpPr>
          <p:cNvPr id="36" name="Subtitle 2">
            <a:extLst>
              <a:ext uri="{FF2B5EF4-FFF2-40B4-BE49-F238E27FC236}">
                <a16:creationId xmlns:a16="http://schemas.microsoft.com/office/drawing/2014/main" id="{B79B6EEA-1E16-AC47-843D-44975508C6DF}"/>
              </a:ext>
            </a:extLst>
          </p:cNvPr>
          <p:cNvSpPr txBox="1">
            <a:spLocks/>
          </p:cNvSpPr>
          <p:nvPr/>
        </p:nvSpPr>
        <p:spPr>
          <a:xfrm>
            <a:off x="0" y="521654"/>
            <a:ext cx="12192000" cy="62068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Vertebrate Challenge!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3425C2FB-00A2-2B40-A8B2-689AE557843B}"/>
              </a:ext>
            </a:extLst>
          </p:cNvPr>
          <p:cNvSpPr txBox="1">
            <a:spLocks/>
          </p:cNvSpPr>
          <p:nvPr/>
        </p:nvSpPr>
        <p:spPr>
          <a:xfrm>
            <a:off x="0" y="1099640"/>
            <a:ext cx="12192000" cy="45935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Look at the characteristics of the animals in each of the </a:t>
            </a:r>
            <a:r>
              <a:rPr lang="en-US" sz="19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5 groups</a:t>
            </a:r>
            <a:r>
              <a:rPr lang="en-US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ED77007-392B-1445-89E7-42F99C740FC9}"/>
              </a:ext>
            </a:extLst>
          </p:cNvPr>
          <p:cNvSpPr txBox="1"/>
          <p:nvPr/>
        </p:nvSpPr>
        <p:spPr>
          <a:xfrm>
            <a:off x="1036780" y="3315326"/>
            <a:ext cx="1721278" cy="1949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6525" indent="-136525">
              <a:spcBef>
                <a:spcPts val="5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</a:rPr>
              <a:t>Feed babies with milk.</a:t>
            </a:r>
          </a:p>
          <a:p>
            <a:pPr marL="136525" indent="-136525">
              <a:spcBef>
                <a:spcPts val="5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</a:rPr>
              <a:t>Have lungs.</a:t>
            </a:r>
          </a:p>
          <a:p>
            <a:pPr marL="136525" indent="-136525">
              <a:spcBef>
                <a:spcPts val="5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</a:rPr>
              <a:t>Have hair or fur.</a:t>
            </a:r>
          </a:p>
          <a:p>
            <a:pPr marL="136525" indent="-136525">
              <a:spcBef>
                <a:spcPts val="5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</a:rPr>
              <a:t>Are warm-blooded.</a:t>
            </a:r>
          </a:p>
          <a:p>
            <a:pPr marL="136525" indent="-136525">
              <a:spcBef>
                <a:spcPts val="5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</a:rPr>
              <a:t>Give birth to</a:t>
            </a:r>
            <a:b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</a:rPr>
              <a:t>live young.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36C308C-FBF1-1043-B5AD-CD71C11E938D}"/>
              </a:ext>
            </a:extLst>
          </p:cNvPr>
          <p:cNvSpPr/>
          <p:nvPr/>
        </p:nvSpPr>
        <p:spPr>
          <a:xfrm>
            <a:off x="1023717" y="2904978"/>
            <a:ext cx="1721280" cy="317981"/>
          </a:xfrm>
          <a:prstGeom prst="rect">
            <a:avLst/>
          </a:prstGeom>
          <a:solidFill>
            <a:srgbClr val="39AB47"/>
          </a:solidFill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latin typeface="Comic Sans MS" panose="030F0902030302020204" pitchFamily="66" charset="0"/>
              </a:rPr>
              <a:t>MAMMALS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00115F7-BF9F-E947-A2D2-84EE67532C4D}"/>
              </a:ext>
            </a:extLst>
          </p:cNvPr>
          <p:cNvSpPr txBox="1"/>
          <p:nvPr/>
        </p:nvSpPr>
        <p:spPr>
          <a:xfrm>
            <a:off x="0" y="5874956"/>
            <a:ext cx="121920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Now create a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classification key 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to identify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mammals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,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birds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,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fish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,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reptiles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 and 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amphibians!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965CEE6-027B-1A44-B318-227E713F1C42}"/>
              </a:ext>
            </a:extLst>
          </p:cNvPr>
          <p:cNvSpPr/>
          <p:nvPr/>
        </p:nvSpPr>
        <p:spPr>
          <a:xfrm>
            <a:off x="1023718" y="1667626"/>
            <a:ext cx="1721278" cy="1261755"/>
          </a:xfrm>
          <a:prstGeom prst="rect">
            <a:avLst/>
          </a:prstGeom>
          <a:noFill/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>
              <a:latin typeface="Comic Sans MS" panose="030F0902030302020204" pitchFamily="66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7581EBC8-5114-B844-ABEC-F09EA5CFF4BE}"/>
              </a:ext>
            </a:extLst>
          </p:cNvPr>
          <p:cNvSpPr/>
          <p:nvPr/>
        </p:nvSpPr>
        <p:spPr>
          <a:xfrm>
            <a:off x="3122542" y="2989515"/>
            <a:ext cx="1721278" cy="2734277"/>
          </a:xfrm>
          <a:prstGeom prst="rect">
            <a:avLst/>
          </a:prstGeom>
          <a:noFill/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>
              <a:latin typeface="Comic Sans MS" panose="030F0902030302020204" pitchFamily="66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BC1AAF4-7812-3E49-945A-A0A0B40BA73B}"/>
              </a:ext>
            </a:extLst>
          </p:cNvPr>
          <p:cNvSpPr txBox="1"/>
          <p:nvPr/>
        </p:nvSpPr>
        <p:spPr>
          <a:xfrm>
            <a:off x="3135604" y="3315326"/>
            <a:ext cx="1721278" cy="247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6525" indent="-136525">
              <a:spcBef>
                <a:spcPts val="5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</a:rPr>
              <a:t>Lay hard-shelled eggs.</a:t>
            </a:r>
          </a:p>
          <a:p>
            <a:pPr marL="136525" indent="-136525">
              <a:spcBef>
                <a:spcPts val="5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</a:rPr>
              <a:t>Have a beak.</a:t>
            </a:r>
          </a:p>
          <a:p>
            <a:pPr marL="136525" indent="-136525">
              <a:spcBef>
                <a:spcPts val="5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</a:rPr>
              <a:t>Have lungs.</a:t>
            </a:r>
          </a:p>
          <a:p>
            <a:pPr marL="136525" indent="-136525">
              <a:spcBef>
                <a:spcPts val="5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</a:rPr>
              <a:t>Have feathers and wings.</a:t>
            </a:r>
          </a:p>
          <a:p>
            <a:pPr marL="136525" indent="-136525">
              <a:spcBef>
                <a:spcPts val="5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</a:rPr>
              <a:t>Have 2 earholes instead of ears.</a:t>
            </a:r>
          </a:p>
          <a:p>
            <a:pPr marL="136525" indent="-136525">
              <a:spcBef>
                <a:spcPts val="5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</a:rPr>
              <a:t>Have 2 legs.</a:t>
            </a:r>
          </a:p>
          <a:p>
            <a:pPr marL="136525" indent="-136525">
              <a:spcBef>
                <a:spcPts val="5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endParaRPr lang="en-GB" sz="13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A826DDD1-ABEF-4E42-A505-E9DA4D524614}"/>
              </a:ext>
            </a:extLst>
          </p:cNvPr>
          <p:cNvSpPr/>
          <p:nvPr/>
        </p:nvSpPr>
        <p:spPr>
          <a:xfrm>
            <a:off x="3122541" y="2904978"/>
            <a:ext cx="1721280" cy="317981"/>
          </a:xfrm>
          <a:prstGeom prst="rect">
            <a:avLst/>
          </a:prstGeom>
          <a:solidFill>
            <a:srgbClr val="39AB47"/>
          </a:solidFill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latin typeface="Comic Sans MS" panose="030F0902030302020204" pitchFamily="66" charset="0"/>
              </a:rPr>
              <a:t>BIRDS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2C21D3A5-F067-C448-8CB3-10EBA9FE012A}"/>
              </a:ext>
            </a:extLst>
          </p:cNvPr>
          <p:cNvSpPr/>
          <p:nvPr/>
        </p:nvSpPr>
        <p:spPr>
          <a:xfrm>
            <a:off x="3122542" y="1667626"/>
            <a:ext cx="1721278" cy="1261755"/>
          </a:xfrm>
          <a:prstGeom prst="rect">
            <a:avLst/>
          </a:prstGeom>
          <a:noFill/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>
              <a:latin typeface="Comic Sans MS" panose="030F0902030302020204" pitchFamily="66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F7B4789A-766C-F448-BCAD-42B747CA9ED2}"/>
              </a:ext>
            </a:extLst>
          </p:cNvPr>
          <p:cNvSpPr/>
          <p:nvPr/>
        </p:nvSpPr>
        <p:spPr>
          <a:xfrm>
            <a:off x="5227504" y="2989515"/>
            <a:ext cx="1721278" cy="2734277"/>
          </a:xfrm>
          <a:prstGeom prst="rect">
            <a:avLst/>
          </a:prstGeom>
          <a:noFill/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>
              <a:latin typeface="Comic Sans MS" panose="030F0902030302020204" pitchFamily="66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EC95BCD-C538-7E40-A96F-9EC7926CDC37}"/>
              </a:ext>
            </a:extLst>
          </p:cNvPr>
          <p:cNvSpPr txBox="1"/>
          <p:nvPr/>
        </p:nvSpPr>
        <p:spPr>
          <a:xfrm>
            <a:off x="5240566" y="3315326"/>
            <a:ext cx="1721278" cy="2013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6525" indent="-136525">
              <a:spcBef>
                <a:spcPts val="5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</a:rPr>
              <a:t>Live in water.</a:t>
            </a:r>
          </a:p>
          <a:p>
            <a:pPr marL="136525" indent="-136525">
              <a:spcBef>
                <a:spcPts val="5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</a:rPr>
              <a:t>Have gills.</a:t>
            </a:r>
          </a:p>
          <a:p>
            <a:pPr marL="136525" indent="-136525">
              <a:spcBef>
                <a:spcPts val="5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</a:rPr>
              <a:t>Have scales.</a:t>
            </a:r>
          </a:p>
          <a:p>
            <a:pPr marL="136525" indent="-136525">
              <a:spcBef>
                <a:spcPts val="5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</a:rPr>
              <a:t>Have fins.</a:t>
            </a:r>
          </a:p>
          <a:p>
            <a:pPr marL="136525" indent="-136525">
              <a:spcBef>
                <a:spcPts val="5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</a:rPr>
              <a:t>Lay soft eggs</a:t>
            </a:r>
            <a:b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</a:rPr>
              <a:t>outside their body.</a:t>
            </a:r>
          </a:p>
          <a:p>
            <a:pPr marL="136525" indent="-136525">
              <a:spcBef>
                <a:spcPts val="5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</a:rPr>
              <a:t>Are cold-blooded.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B1F9C446-5ED3-3B4E-B3A7-C8C6846E7015}"/>
              </a:ext>
            </a:extLst>
          </p:cNvPr>
          <p:cNvSpPr/>
          <p:nvPr/>
        </p:nvSpPr>
        <p:spPr>
          <a:xfrm>
            <a:off x="5227503" y="2904978"/>
            <a:ext cx="1721280" cy="317981"/>
          </a:xfrm>
          <a:prstGeom prst="rect">
            <a:avLst/>
          </a:prstGeom>
          <a:solidFill>
            <a:srgbClr val="39AB47"/>
          </a:solidFill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latin typeface="Comic Sans MS" panose="030F0902030302020204" pitchFamily="66" charset="0"/>
              </a:rPr>
              <a:t>FISH</a:t>
            </a:r>
          </a:p>
        </p:txBody>
      </p:sp>
      <p:pic>
        <p:nvPicPr>
          <p:cNvPr id="59" name="Picture 58" descr="A yellow and black fish&#10;&#10;Description automatically generated with low confidence">
            <a:extLst>
              <a:ext uri="{FF2B5EF4-FFF2-40B4-BE49-F238E27FC236}">
                <a16:creationId xmlns:a16="http://schemas.microsoft.com/office/drawing/2014/main" id="{6904D373-0B9A-DC41-95BC-71360716C13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27503" y="1678537"/>
            <a:ext cx="1734341" cy="1216277"/>
          </a:xfrm>
          <a:prstGeom prst="rect">
            <a:avLst/>
          </a:prstGeom>
          <a:ln>
            <a:noFill/>
          </a:ln>
        </p:spPr>
      </p:pic>
      <p:sp>
        <p:nvSpPr>
          <p:cNvPr id="60" name="Rectangle 59">
            <a:extLst>
              <a:ext uri="{FF2B5EF4-FFF2-40B4-BE49-F238E27FC236}">
                <a16:creationId xmlns:a16="http://schemas.microsoft.com/office/drawing/2014/main" id="{35A210FC-A860-3949-9010-9DAA122AEFEA}"/>
              </a:ext>
            </a:extLst>
          </p:cNvPr>
          <p:cNvSpPr/>
          <p:nvPr/>
        </p:nvSpPr>
        <p:spPr>
          <a:xfrm>
            <a:off x="5227504" y="1667626"/>
            <a:ext cx="1721278" cy="1261755"/>
          </a:xfrm>
          <a:prstGeom prst="rect">
            <a:avLst/>
          </a:prstGeom>
          <a:noFill/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>
              <a:latin typeface="Comic Sans MS" panose="030F0902030302020204" pitchFamily="66" charset="0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B2C5E0CB-CEF4-F143-9712-5B51C63E6EA8}"/>
              </a:ext>
            </a:extLst>
          </p:cNvPr>
          <p:cNvSpPr/>
          <p:nvPr/>
        </p:nvSpPr>
        <p:spPr>
          <a:xfrm>
            <a:off x="7332466" y="2989515"/>
            <a:ext cx="1721278" cy="2734277"/>
          </a:xfrm>
          <a:prstGeom prst="rect">
            <a:avLst/>
          </a:prstGeom>
          <a:noFill/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>
              <a:latin typeface="Comic Sans MS" panose="030F0902030302020204" pitchFamily="66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2D7689A-AA7E-7E4D-9A37-F9ED6824FDD5}"/>
              </a:ext>
            </a:extLst>
          </p:cNvPr>
          <p:cNvSpPr txBox="1"/>
          <p:nvPr/>
        </p:nvSpPr>
        <p:spPr>
          <a:xfrm>
            <a:off x="7345527" y="3315326"/>
            <a:ext cx="1780063" cy="2085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6525" indent="-136525">
              <a:spcBef>
                <a:spcPts val="3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</a:rPr>
              <a:t>Have lungs.</a:t>
            </a:r>
          </a:p>
          <a:p>
            <a:pPr marL="136525" indent="-136525">
              <a:spcBef>
                <a:spcPts val="3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</a:rPr>
              <a:t>Have scales and dry skin.</a:t>
            </a:r>
          </a:p>
          <a:p>
            <a:pPr marL="136525" indent="-136525">
              <a:spcBef>
                <a:spcPts val="3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</a:rPr>
              <a:t>Usually lay eggs.</a:t>
            </a:r>
          </a:p>
          <a:p>
            <a:pPr marL="136525" indent="-136525">
              <a:spcBef>
                <a:spcPts val="3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</a:rPr>
              <a:t>Have 4</a:t>
            </a:r>
            <a:b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</a:rPr>
              <a:t>(or no) legs.</a:t>
            </a:r>
          </a:p>
          <a:p>
            <a:pPr marL="136525" indent="-136525">
              <a:spcBef>
                <a:spcPts val="3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</a:rPr>
              <a:t>Have 2 earholes instead of ears.</a:t>
            </a:r>
          </a:p>
          <a:p>
            <a:pPr marL="136525" indent="-136525">
              <a:spcBef>
                <a:spcPts val="3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</a:rPr>
              <a:t>Are cold-blooded.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2B00988E-1FE3-DF41-8BB3-592CD2140219}"/>
              </a:ext>
            </a:extLst>
          </p:cNvPr>
          <p:cNvSpPr/>
          <p:nvPr/>
        </p:nvSpPr>
        <p:spPr>
          <a:xfrm>
            <a:off x="7332465" y="2904978"/>
            <a:ext cx="1721280" cy="317981"/>
          </a:xfrm>
          <a:prstGeom prst="rect">
            <a:avLst/>
          </a:prstGeom>
          <a:solidFill>
            <a:srgbClr val="39AB47"/>
          </a:solidFill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latin typeface="Comic Sans MS" panose="030F0902030302020204" pitchFamily="66" charset="0"/>
              </a:rPr>
              <a:t>REPTILES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EADD8A46-8ECF-C64E-BDE5-A2FD9D9B8B43}"/>
              </a:ext>
            </a:extLst>
          </p:cNvPr>
          <p:cNvSpPr/>
          <p:nvPr/>
        </p:nvSpPr>
        <p:spPr>
          <a:xfrm>
            <a:off x="7332466" y="1667626"/>
            <a:ext cx="1721278" cy="1261755"/>
          </a:xfrm>
          <a:prstGeom prst="rect">
            <a:avLst/>
          </a:prstGeom>
          <a:noFill/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>
              <a:latin typeface="Comic Sans MS" panose="030F0902030302020204" pitchFamily="66" charset="0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062EB543-6D88-BD4D-B931-2E074A2016A3}"/>
              </a:ext>
            </a:extLst>
          </p:cNvPr>
          <p:cNvSpPr/>
          <p:nvPr/>
        </p:nvSpPr>
        <p:spPr>
          <a:xfrm>
            <a:off x="9431287" y="2989515"/>
            <a:ext cx="1721278" cy="2734277"/>
          </a:xfrm>
          <a:prstGeom prst="rect">
            <a:avLst/>
          </a:prstGeom>
          <a:noFill/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>
              <a:latin typeface="Comic Sans MS" panose="030F0902030302020204" pitchFamily="66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E722334-CEF3-4E4F-9380-EDADD47F97F5}"/>
              </a:ext>
            </a:extLst>
          </p:cNvPr>
          <p:cNvSpPr txBox="1"/>
          <p:nvPr/>
        </p:nvSpPr>
        <p:spPr>
          <a:xfrm>
            <a:off x="9444349" y="3315326"/>
            <a:ext cx="1708216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6525" indent="-136525">
              <a:spcBef>
                <a:spcPts val="3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</a:rPr>
              <a:t>Born with gills.</a:t>
            </a:r>
          </a:p>
          <a:p>
            <a:pPr marL="136525" indent="-136525">
              <a:spcBef>
                <a:spcPts val="3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</a:rPr>
              <a:t>Develop lungs as grow older.</a:t>
            </a:r>
          </a:p>
          <a:p>
            <a:pPr marL="136525" indent="-136525">
              <a:spcBef>
                <a:spcPts val="3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</a:rPr>
              <a:t>Have 4 legs.</a:t>
            </a:r>
          </a:p>
          <a:p>
            <a:pPr marL="136525" indent="-136525">
              <a:spcBef>
                <a:spcPts val="3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</a:rPr>
              <a:t>Have moist, smooth skin and</a:t>
            </a:r>
            <a:b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</a:rPr>
              <a:t>no hair or fur.</a:t>
            </a:r>
          </a:p>
          <a:p>
            <a:pPr marL="136525" indent="-136525">
              <a:spcBef>
                <a:spcPts val="3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</a:rPr>
              <a:t>Lay many eggs.</a:t>
            </a:r>
          </a:p>
          <a:p>
            <a:pPr marL="136525" indent="-136525">
              <a:spcBef>
                <a:spcPts val="3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</a:rPr>
              <a:t>Are cold-blooded.</a:t>
            </a:r>
          </a:p>
          <a:p>
            <a:pPr marL="136525" indent="-136525">
              <a:spcBef>
                <a:spcPts val="3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</a:rPr>
              <a:t>Webbed feet.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9866C950-7BCE-5743-A1B2-1F7BB2809B75}"/>
              </a:ext>
            </a:extLst>
          </p:cNvPr>
          <p:cNvSpPr/>
          <p:nvPr/>
        </p:nvSpPr>
        <p:spPr>
          <a:xfrm>
            <a:off x="9431286" y="2904978"/>
            <a:ext cx="1721280" cy="317981"/>
          </a:xfrm>
          <a:prstGeom prst="rect">
            <a:avLst/>
          </a:prstGeom>
          <a:solidFill>
            <a:srgbClr val="39AB47"/>
          </a:solidFill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latin typeface="Comic Sans MS" panose="030F0902030302020204" pitchFamily="66" charset="0"/>
              </a:rPr>
              <a:t>AMPHIBIANS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9CF1AC7C-1837-B544-9AB0-E961B4240493}"/>
              </a:ext>
            </a:extLst>
          </p:cNvPr>
          <p:cNvSpPr/>
          <p:nvPr/>
        </p:nvSpPr>
        <p:spPr>
          <a:xfrm>
            <a:off x="9431287" y="1667626"/>
            <a:ext cx="1721278" cy="1261755"/>
          </a:xfrm>
          <a:prstGeom prst="rect">
            <a:avLst/>
          </a:prstGeom>
          <a:noFill/>
          <a:ln w="28575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>
              <a:latin typeface="Comic Sans MS" panose="030F09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73538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>
            <a:extLst>
              <a:ext uri="{FF2B5EF4-FFF2-40B4-BE49-F238E27FC236}">
                <a16:creationId xmlns:a16="http://schemas.microsoft.com/office/drawing/2014/main" id="{7700873F-C61E-AE41-A819-A14C73C79266}"/>
              </a:ext>
            </a:extLst>
          </p:cNvPr>
          <p:cNvSpPr txBox="1"/>
          <p:nvPr/>
        </p:nvSpPr>
        <p:spPr>
          <a:xfrm>
            <a:off x="770785" y="727096"/>
            <a:ext cx="4413246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000"/>
              </a:spcBef>
            </a:pPr>
            <a:r>
              <a:rPr lang="en-US" sz="16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Think of </a:t>
            </a:r>
            <a:r>
              <a:rPr lang="en-US" sz="16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5 questions </a:t>
            </a:r>
            <a:r>
              <a:rPr lang="en-US" sz="16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to help tell them apart.</a:t>
            </a:r>
          </a:p>
          <a:p>
            <a:pPr>
              <a:spcBef>
                <a:spcPts val="1000"/>
              </a:spcBef>
            </a:pPr>
            <a:r>
              <a:rPr lang="en-US" sz="16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They will need to have </a:t>
            </a:r>
            <a:r>
              <a:rPr lang="en-US" sz="16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yes</a:t>
            </a:r>
            <a:r>
              <a:rPr lang="en-US" sz="16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and </a:t>
            </a:r>
            <a:r>
              <a:rPr lang="en-US" sz="16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no</a:t>
            </a:r>
            <a:r>
              <a:rPr lang="en-US" sz="16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answers.</a:t>
            </a:r>
            <a:endParaRPr lang="en-GB" sz="1600" dirty="0">
              <a:solidFill>
                <a:srgbClr val="272626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>
              <a:spcBef>
                <a:spcPts val="1000"/>
              </a:spcBef>
            </a:pPr>
            <a:r>
              <a:rPr lang="en-US" sz="16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For example: </a:t>
            </a:r>
            <a:r>
              <a:rPr lang="en-US" sz="16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Do they have legs? Do they live in water? Are they cold blooded?</a:t>
            </a:r>
          </a:p>
          <a:p>
            <a:pPr>
              <a:spcBef>
                <a:spcPts val="1000"/>
              </a:spcBef>
            </a:pPr>
            <a:r>
              <a:rPr lang="en-US" sz="16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Here’s an example to help you.</a:t>
            </a:r>
          </a:p>
        </p:txBody>
      </p: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8D8EC0EF-FACA-AA43-9104-B8A505AA8617}"/>
              </a:ext>
            </a:extLst>
          </p:cNvPr>
          <p:cNvSpPr/>
          <p:nvPr/>
        </p:nvSpPr>
        <p:spPr>
          <a:xfrm>
            <a:off x="925320" y="5502165"/>
            <a:ext cx="4006256" cy="585479"/>
          </a:xfrm>
          <a:prstGeom prst="roundRect">
            <a:avLst/>
          </a:prstGeom>
          <a:solidFill>
            <a:srgbClr val="EC7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dirty="0">
                <a:latin typeface="Comic Sans MS" panose="030F0902030302020204" pitchFamily="66" charset="0"/>
              </a:rPr>
              <a:t>Fill in your worksheet!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E15BF97-CCEA-E648-9D13-DCA52E0C562F}"/>
              </a:ext>
            </a:extLst>
          </p:cNvPr>
          <p:cNvSpPr/>
          <p:nvPr/>
        </p:nvSpPr>
        <p:spPr>
          <a:xfrm>
            <a:off x="5969828" y="746003"/>
            <a:ext cx="3093410" cy="327647"/>
          </a:xfrm>
          <a:prstGeom prst="rect">
            <a:avLst/>
          </a:prstGeom>
          <a:noFill/>
          <a:ln w="1905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39AB47"/>
                </a:solidFill>
                <a:latin typeface="Comic Sans MS" panose="030F0902030302020204" pitchFamily="66" charset="0"/>
              </a:rPr>
              <a:t>Does it have a backbone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03A55AB-8C03-DD45-B07D-B41161F82FBA}"/>
              </a:ext>
            </a:extLst>
          </p:cNvPr>
          <p:cNvSpPr/>
          <p:nvPr/>
        </p:nvSpPr>
        <p:spPr>
          <a:xfrm>
            <a:off x="5969828" y="1315245"/>
            <a:ext cx="645972" cy="327647"/>
          </a:xfrm>
          <a:prstGeom prst="rect">
            <a:avLst/>
          </a:prstGeom>
          <a:noFill/>
          <a:ln w="1905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39AB47"/>
                </a:solidFill>
                <a:latin typeface="Comic Sans MS" panose="030F0902030302020204" pitchFamily="66" charset="0"/>
              </a:rPr>
              <a:t>Yes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0A7F9D3-A55F-894A-B2E2-A97D4AE0FD05}"/>
              </a:ext>
            </a:extLst>
          </p:cNvPr>
          <p:cNvSpPr/>
          <p:nvPr/>
        </p:nvSpPr>
        <p:spPr>
          <a:xfrm>
            <a:off x="8417266" y="1315245"/>
            <a:ext cx="645972" cy="327647"/>
          </a:xfrm>
          <a:prstGeom prst="rect">
            <a:avLst/>
          </a:prstGeom>
          <a:noFill/>
          <a:ln w="1905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39AB47"/>
                </a:solidFill>
                <a:latin typeface="Comic Sans MS" panose="030F0902030302020204" pitchFamily="66" charset="0"/>
              </a:rPr>
              <a:t>No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B002A59-B43F-C744-9636-FB6A5CB8E924}"/>
              </a:ext>
            </a:extLst>
          </p:cNvPr>
          <p:cNvSpPr/>
          <p:nvPr/>
        </p:nvSpPr>
        <p:spPr>
          <a:xfrm>
            <a:off x="5372205" y="1878958"/>
            <a:ext cx="1841218" cy="327647"/>
          </a:xfrm>
          <a:prstGeom prst="rect">
            <a:avLst/>
          </a:prstGeom>
          <a:noFill/>
          <a:ln w="1905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39AB47"/>
                </a:solidFill>
                <a:latin typeface="Comic Sans MS" panose="030F0902030302020204" pitchFamily="66" charset="0"/>
              </a:rPr>
              <a:t>It is a vertebrate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8481C1F-2950-974A-B3FA-CE1F7E97198C}"/>
              </a:ext>
            </a:extLst>
          </p:cNvPr>
          <p:cNvSpPr/>
          <p:nvPr/>
        </p:nvSpPr>
        <p:spPr>
          <a:xfrm>
            <a:off x="5282128" y="2474602"/>
            <a:ext cx="2021374" cy="327647"/>
          </a:xfrm>
          <a:prstGeom prst="rect">
            <a:avLst/>
          </a:prstGeom>
          <a:noFill/>
          <a:ln w="1905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39AB47"/>
                </a:solidFill>
                <a:latin typeface="Comic Sans MS" panose="030F0902030302020204" pitchFamily="66" charset="0"/>
              </a:rPr>
              <a:t>Is it warm-blooded?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60D1D28A-BC9F-6140-9FF3-A87ABD6A67DF}"/>
              </a:ext>
            </a:extLst>
          </p:cNvPr>
          <p:cNvSpPr/>
          <p:nvPr/>
        </p:nvSpPr>
        <p:spPr>
          <a:xfrm>
            <a:off x="2774304" y="3354659"/>
            <a:ext cx="2181614" cy="327647"/>
          </a:xfrm>
          <a:prstGeom prst="rect">
            <a:avLst/>
          </a:prstGeom>
          <a:noFill/>
          <a:ln w="1905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39AB47"/>
                </a:solidFill>
                <a:latin typeface="Comic Sans MS" panose="030F0902030302020204" pitchFamily="66" charset="0"/>
              </a:rPr>
              <a:t>Does it have feathers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06F8AD1B-58BF-E14E-875F-903713C074BF}"/>
              </a:ext>
            </a:extLst>
          </p:cNvPr>
          <p:cNvSpPr/>
          <p:nvPr/>
        </p:nvSpPr>
        <p:spPr>
          <a:xfrm>
            <a:off x="7629749" y="3354660"/>
            <a:ext cx="2032772" cy="327647"/>
          </a:xfrm>
          <a:prstGeom prst="rect">
            <a:avLst/>
          </a:prstGeom>
          <a:noFill/>
          <a:ln w="1905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39AB47"/>
                </a:solidFill>
                <a:latin typeface="Comic Sans MS" panose="030F0902030302020204" pitchFamily="66" charset="0"/>
              </a:rPr>
              <a:t>Does it have gills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C6D435A2-AB0E-5940-A4A7-62148248FFBD}"/>
              </a:ext>
            </a:extLst>
          </p:cNvPr>
          <p:cNvSpPr/>
          <p:nvPr/>
        </p:nvSpPr>
        <p:spPr>
          <a:xfrm>
            <a:off x="1338977" y="4102021"/>
            <a:ext cx="1118279" cy="635873"/>
          </a:xfrm>
          <a:prstGeom prst="rect">
            <a:avLst/>
          </a:prstGeom>
          <a:noFill/>
          <a:ln w="1905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39AB47"/>
                </a:solidFill>
                <a:latin typeface="Comic Sans MS" panose="030F0902030302020204" pitchFamily="66" charset="0"/>
              </a:rPr>
              <a:t>It is a</a:t>
            </a:r>
            <a:br>
              <a:rPr lang="en-US" sz="1400" dirty="0">
                <a:solidFill>
                  <a:srgbClr val="39AB47"/>
                </a:solidFill>
                <a:latin typeface="Comic Sans MS" panose="030F0902030302020204" pitchFamily="66" charset="0"/>
              </a:rPr>
            </a:br>
            <a:r>
              <a:rPr lang="en-US" sz="1400" b="1" dirty="0">
                <a:solidFill>
                  <a:srgbClr val="39AB47"/>
                </a:solidFill>
                <a:latin typeface="Comic Sans MS" panose="030F0902030302020204" pitchFamily="66" charset="0"/>
              </a:rPr>
              <a:t>bird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E5A13BA-2F37-0E4B-9F0B-3EA286CA4E9A}"/>
              </a:ext>
            </a:extLst>
          </p:cNvPr>
          <p:cNvSpPr/>
          <p:nvPr/>
        </p:nvSpPr>
        <p:spPr>
          <a:xfrm>
            <a:off x="7014870" y="4508088"/>
            <a:ext cx="2048368" cy="562898"/>
          </a:xfrm>
          <a:prstGeom prst="rect">
            <a:avLst/>
          </a:prstGeom>
          <a:noFill/>
          <a:ln w="1905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39AB47"/>
                </a:solidFill>
                <a:latin typeface="Comic Sans MS" panose="030F0902030302020204" pitchFamily="66" charset="0"/>
              </a:rPr>
              <a:t>Does it have gills all its life?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4B96C734-4206-AB49-B417-FEFABA116691}"/>
              </a:ext>
            </a:extLst>
          </p:cNvPr>
          <p:cNvSpPr/>
          <p:nvPr/>
        </p:nvSpPr>
        <p:spPr>
          <a:xfrm>
            <a:off x="10016228" y="4138509"/>
            <a:ext cx="1165656" cy="562898"/>
          </a:xfrm>
          <a:prstGeom prst="rect">
            <a:avLst/>
          </a:prstGeom>
          <a:noFill/>
          <a:ln w="1905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39AB47"/>
                </a:solidFill>
                <a:latin typeface="Comic Sans MS" panose="030F0902030302020204" pitchFamily="66" charset="0"/>
              </a:rPr>
              <a:t>It is a</a:t>
            </a:r>
            <a:br>
              <a:rPr lang="en-US" sz="1400" dirty="0">
                <a:solidFill>
                  <a:srgbClr val="39AB47"/>
                </a:solidFill>
                <a:latin typeface="Comic Sans MS" panose="030F0902030302020204" pitchFamily="66" charset="0"/>
              </a:rPr>
            </a:br>
            <a:r>
              <a:rPr lang="en-US" sz="1400" b="1" dirty="0">
                <a:solidFill>
                  <a:srgbClr val="39AB47"/>
                </a:solidFill>
                <a:latin typeface="Comic Sans MS" panose="030F0902030302020204" pitchFamily="66" charset="0"/>
              </a:rPr>
              <a:t>reptile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60D03580-6425-084B-B3EF-BE27F2E23B13}"/>
              </a:ext>
            </a:extLst>
          </p:cNvPr>
          <p:cNvSpPr/>
          <p:nvPr/>
        </p:nvSpPr>
        <p:spPr>
          <a:xfrm>
            <a:off x="5836981" y="5493044"/>
            <a:ext cx="858761" cy="580429"/>
          </a:xfrm>
          <a:prstGeom prst="rect">
            <a:avLst/>
          </a:prstGeom>
          <a:noFill/>
          <a:ln w="1905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39AB47"/>
                </a:solidFill>
                <a:latin typeface="Comic Sans MS" panose="030F0902030302020204" pitchFamily="66" charset="0"/>
              </a:rPr>
              <a:t>It is a</a:t>
            </a:r>
            <a:br>
              <a:rPr lang="en-US" sz="1400" dirty="0">
                <a:solidFill>
                  <a:srgbClr val="39AB47"/>
                </a:solidFill>
                <a:latin typeface="Comic Sans MS" panose="030F0902030302020204" pitchFamily="66" charset="0"/>
              </a:rPr>
            </a:br>
            <a:r>
              <a:rPr lang="en-US" sz="1400" b="1" dirty="0">
                <a:solidFill>
                  <a:srgbClr val="39AB47"/>
                </a:solidFill>
                <a:latin typeface="Comic Sans MS" panose="030F0902030302020204" pitchFamily="66" charset="0"/>
              </a:rPr>
              <a:t>fish</a:t>
            </a:r>
          </a:p>
        </p:txBody>
      </p:sp>
      <p:sp>
        <p:nvSpPr>
          <p:cNvPr id="2" name="Down Arrow 1">
            <a:extLst>
              <a:ext uri="{FF2B5EF4-FFF2-40B4-BE49-F238E27FC236}">
                <a16:creationId xmlns:a16="http://schemas.microsoft.com/office/drawing/2014/main" id="{62A5DEDA-D61C-8B43-AA03-B6D758EB8DE7}"/>
              </a:ext>
            </a:extLst>
          </p:cNvPr>
          <p:cNvSpPr/>
          <p:nvPr/>
        </p:nvSpPr>
        <p:spPr>
          <a:xfrm>
            <a:off x="6225150" y="1073650"/>
            <a:ext cx="135330" cy="187437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80" name="Down Arrow 79">
            <a:extLst>
              <a:ext uri="{FF2B5EF4-FFF2-40B4-BE49-F238E27FC236}">
                <a16:creationId xmlns:a16="http://schemas.microsoft.com/office/drawing/2014/main" id="{59E41BE2-BF14-EB4D-A393-25CE57100084}"/>
              </a:ext>
            </a:extLst>
          </p:cNvPr>
          <p:cNvSpPr/>
          <p:nvPr/>
        </p:nvSpPr>
        <p:spPr>
          <a:xfrm>
            <a:off x="8674718" y="1073650"/>
            <a:ext cx="135330" cy="187437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81" name="Down Arrow 80">
            <a:extLst>
              <a:ext uri="{FF2B5EF4-FFF2-40B4-BE49-F238E27FC236}">
                <a16:creationId xmlns:a16="http://schemas.microsoft.com/office/drawing/2014/main" id="{8741FC50-CB93-A640-A9E2-11483FFDE52B}"/>
              </a:ext>
            </a:extLst>
          </p:cNvPr>
          <p:cNvSpPr/>
          <p:nvPr/>
        </p:nvSpPr>
        <p:spPr>
          <a:xfrm>
            <a:off x="6225150" y="1636064"/>
            <a:ext cx="135330" cy="187437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82" name="Down Arrow 81">
            <a:extLst>
              <a:ext uri="{FF2B5EF4-FFF2-40B4-BE49-F238E27FC236}">
                <a16:creationId xmlns:a16="http://schemas.microsoft.com/office/drawing/2014/main" id="{147020F5-9B9F-984C-8D40-919ED39537A3}"/>
              </a:ext>
            </a:extLst>
          </p:cNvPr>
          <p:cNvSpPr/>
          <p:nvPr/>
        </p:nvSpPr>
        <p:spPr>
          <a:xfrm>
            <a:off x="6225150" y="2213641"/>
            <a:ext cx="135330" cy="187437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84" name="Down Arrow 83">
            <a:extLst>
              <a:ext uri="{FF2B5EF4-FFF2-40B4-BE49-F238E27FC236}">
                <a16:creationId xmlns:a16="http://schemas.microsoft.com/office/drawing/2014/main" id="{5A7AFDCC-FE3C-DC49-9661-E94B3496A146}"/>
              </a:ext>
            </a:extLst>
          </p:cNvPr>
          <p:cNvSpPr/>
          <p:nvPr/>
        </p:nvSpPr>
        <p:spPr>
          <a:xfrm>
            <a:off x="5534077" y="2796387"/>
            <a:ext cx="135330" cy="187437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86" name="Down Arrow 85">
            <a:extLst>
              <a:ext uri="{FF2B5EF4-FFF2-40B4-BE49-F238E27FC236}">
                <a16:creationId xmlns:a16="http://schemas.microsoft.com/office/drawing/2014/main" id="{A416BE35-69B4-1248-A2F7-4757E2D4E182}"/>
              </a:ext>
            </a:extLst>
          </p:cNvPr>
          <p:cNvSpPr/>
          <p:nvPr/>
        </p:nvSpPr>
        <p:spPr>
          <a:xfrm>
            <a:off x="6918287" y="2809634"/>
            <a:ext cx="135330" cy="187437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87" name="Down Arrow 86">
            <a:extLst>
              <a:ext uri="{FF2B5EF4-FFF2-40B4-BE49-F238E27FC236}">
                <a16:creationId xmlns:a16="http://schemas.microsoft.com/office/drawing/2014/main" id="{985BBD00-C4B4-2D4D-AE26-30DEBC61E4EB}"/>
              </a:ext>
            </a:extLst>
          </p:cNvPr>
          <p:cNvSpPr/>
          <p:nvPr/>
        </p:nvSpPr>
        <p:spPr>
          <a:xfrm rot="17996459">
            <a:off x="7358749" y="3283331"/>
            <a:ext cx="135330" cy="310471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9511F3C7-B5C0-4F4D-A0C1-230B8D9FD8C8}"/>
              </a:ext>
            </a:extLst>
          </p:cNvPr>
          <p:cNvSpPr/>
          <p:nvPr/>
        </p:nvSpPr>
        <p:spPr>
          <a:xfrm>
            <a:off x="7634470" y="3921526"/>
            <a:ext cx="645972" cy="327647"/>
          </a:xfrm>
          <a:prstGeom prst="rect">
            <a:avLst/>
          </a:prstGeom>
          <a:noFill/>
          <a:ln w="1905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39AB47"/>
                </a:solidFill>
                <a:latin typeface="Comic Sans MS" panose="030F0902030302020204" pitchFamily="66" charset="0"/>
              </a:rPr>
              <a:t>Yes</a:t>
            </a:r>
          </a:p>
        </p:txBody>
      </p:sp>
      <p:sp>
        <p:nvSpPr>
          <p:cNvPr id="89" name="Down Arrow 88">
            <a:extLst>
              <a:ext uri="{FF2B5EF4-FFF2-40B4-BE49-F238E27FC236}">
                <a16:creationId xmlns:a16="http://schemas.microsoft.com/office/drawing/2014/main" id="{916DD1B2-9E4A-D046-9465-66D28BC17FED}"/>
              </a:ext>
            </a:extLst>
          </p:cNvPr>
          <p:cNvSpPr/>
          <p:nvPr/>
        </p:nvSpPr>
        <p:spPr>
          <a:xfrm>
            <a:off x="7889791" y="3679930"/>
            <a:ext cx="135330" cy="187437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91" name="Down Arrow 90">
            <a:extLst>
              <a:ext uri="{FF2B5EF4-FFF2-40B4-BE49-F238E27FC236}">
                <a16:creationId xmlns:a16="http://schemas.microsoft.com/office/drawing/2014/main" id="{0B639CC9-8877-5D40-9334-C727F658482B}"/>
              </a:ext>
            </a:extLst>
          </p:cNvPr>
          <p:cNvSpPr/>
          <p:nvPr/>
        </p:nvSpPr>
        <p:spPr>
          <a:xfrm>
            <a:off x="9274000" y="3693178"/>
            <a:ext cx="135330" cy="187437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AA7BAC1D-3F19-F844-9167-A54F2D6843CE}"/>
              </a:ext>
            </a:extLst>
          </p:cNvPr>
          <p:cNvSpPr/>
          <p:nvPr/>
        </p:nvSpPr>
        <p:spPr>
          <a:xfrm>
            <a:off x="6660835" y="3051230"/>
            <a:ext cx="645972" cy="327647"/>
          </a:xfrm>
          <a:prstGeom prst="rect">
            <a:avLst/>
          </a:prstGeom>
          <a:solidFill>
            <a:schemeClr val="bg1"/>
          </a:solidFill>
          <a:ln w="1905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39AB47"/>
                </a:solidFill>
                <a:latin typeface="Comic Sans MS" panose="030F0902030302020204" pitchFamily="66" charset="0"/>
              </a:rPr>
              <a:t>No</a:t>
            </a:r>
          </a:p>
        </p:txBody>
      </p:sp>
      <p:sp>
        <p:nvSpPr>
          <p:cNvPr id="92" name="Down Arrow 91">
            <a:extLst>
              <a:ext uri="{FF2B5EF4-FFF2-40B4-BE49-F238E27FC236}">
                <a16:creationId xmlns:a16="http://schemas.microsoft.com/office/drawing/2014/main" id="{8D5953C6-2DEF-2543-B40A-46964C453C9C}"/>
              </a:ext>
            </a:extLst>
          </p:cNvPr>
          <p:cNvSpPr/>
          <p:nvPr/>
        </p:nvSpPr>
        <p:spPr>
          <a:xfrm rot="17996459">
            <a:off x="9736158" y="4170229"/>
            <a:ext cx="135330" cy="310471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5A592F2A-5CEF-404F-8E29-00CAF183A496}"/>
              </a:ext>
            </a:extLst>
          </p:cNvPr>
          <p:cNvSpPr/>
          <p:nvPr/>
        </p:nvSpPr>
        <p:spPr>
          <a:xfrm>
            <a:off x="9038244" y="3938128"/>
            <a:ext cx="645972" cy="327647"/>
          </a:xfrm>
          <a:prstGeom prst="rect">
            <a:avLst/>
          </a:prstGeom>
          <a:solidFill>
            <a:schemeClr val="bg1"/>
          </a:solidFill>
          <a:ln w="1905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39AB47"/>
                </a:solidFill>
                <a:latin typeface="Comic Sans MS" panose="030F0902030302020204" pitchFamily="66" charset="0"/>
              </a:rPr>
              <a:t>No</a:t>
            </a:r>
          </a:p>
        </p:txBody>
      </p:sp>
      <p:sp>
        <p:nvSpPr>
          <p:cNvPr id="94" name="Down Arrow 93">
            <a:extLst>
              <a:ext uri="{FF2B5EF4-FFF2-40B4-BE49-F238E27FC236}">
                <a16:creationId xmlns:a16="http://schemas.microsoft.com/office/drawing/2014/main" id="{EC51C2EB-0007-D545-B05A-E49DA865FB17}"/>
              </a:ext>
            </a:extLst>
          </p:cNvPr>
          <p:cNvSpPr/>
          <p:nvPr/>
        </p:nvSpPr>
        <p:spPr>
          <a:xfrm>
            <a:off x="7889791" y="4243799"/>
            <a:ext cx="135330" cy="187437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AD81C429-E335-4847-B307-4A2D4F0D2A3B}"/>
              </a:ext>
            </a:extLst>
          </p:cNvPr>
          <p:cNvSpPr/>
          <p:nvPr/>
        </p:nvSpPr>
        <p:spPr>
          <a:xfrm>
            <a:off x="9396628" y="5488548"/>
            <a:ext cx="1296036" cy="584925"/>
          </a:xfrm>
          <a:prstGeom prst="rect">
            <a:avLst/>
          </a:prstGeom>
          <a:noFill/>
          <a:ln w="1905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39AB47"/>
                </a:solidFill>
                <a:latin typeface="Comic Sans MS" panose="030F0902030302020204" pitchFamily="66" charset="0"/>
              </a:rPr>
              <a:t>It is an </a:t>
            </a:r>
            <a:r>
              <a:rPr lang="en-US" sz="1400" b="1" dirty="0">
                <a:solidFill>
                  <a:srgbClr val="39AB47"/>
                </a:solidFill>
                <a:latin typeface="Comic Sans MS" panose="030F0902030302020204" pitchFamily="66" charset="0"/>
              </a:rPr>
              <a:t>amphibian</a:t>
            </a:r>
          </a:p>
        </p:txBody>
      </p:sp>
      <p:sp>
        <p:nvSpPr>
          <p:cNvPr id="97" name="Down Arrow 96">
            <a:extLst>
              <a:ext uri="{FF2B5EF4-FFF2-40B4-BE49-F238E27FC236}">
                <a16:creationId xmlns:a16="http://schemas.microsoft.com/office/drawing/2014/main" id="{8562016D-9845-AC49-83B4-BFC8EA94DA6E}"/>
              </a:ext>
            </a:extLst>
          </p:cNvPr>
          <p:cNvSpPr/>
          <p:nvPr/>
        </p:nvSpPr>
        <p:spPr>
          <a:xfrm>
            <a:off x="7270192" y="5063668"/>
            <a:ext cx="135330" cy="187437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98" name="Down Arrow 97">
            <a:extLst>
              <a:ext uri="{FF2B5EF4-FFF2-40B4-BE49-F238E27FC236}">
                <a16:creationId xmlns:a16="http://schemas.microsoft.com/office/drawing/2014/main" id="{932BEB77-DB2B-6E40-A939-9A7F6D0986B0}"/>
              </a:ext>
            </a:extLst>
          </p:cNvPr>
          <p:cNvSpPr/>
          <p:nvPr/>
        </p:nvSpPr>
        <p:spPr>
          <a:xfrm>
            <a:off x="8654401" y="5076916"/>
            <a:ext cx="135330" cy="187437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99" name="Down Arrow 98">
            <a:extLst>
              <a:ext uri="{FF2B5EF4-FFF2-40B4-BE49-F238E27FC236}">
                <a16:creationId xmlns:a16="http://schemas.microsoft.com/office/drawing/2014/main" id="{856B875F-94A4-164C-AEF7-CA2E17A06B99}"/>
              </a:ext>
            </a:extLst>
          </p:cNvPr>
          <p:cNvSpPr/>
          <p:nvPr/>
        </p:nvSpPr>
        <p:spPr>
          <a:xfrm rot="17996459">
            <a:off x="9116559" y="5553967"/>
            <a:ext cx="135330" cy="310471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7182AB98-A996-264D-9663-11C2D90B956C}"/>
              </a:ext>
            </a:extLst>
          </p:cNvPr>
          <p:cNvSpPr/>
          <p:nvPr/>
        </p:nvSpPr>
        <p:spPr>
          <a:xfrm>
            <a:off x="8418644" y="5321866"/>
            <a:ext cx="645972" cy="327647"/>
          </a:xfrm>
          <a:prstGeom prst="rect">
            <a:avLst/>
          </a:prstGeom>
          <a:solidFill>
            <a:schemeClr val="bg1"/>
          </a:solidFill>
          <a:ln w="1905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39AB47"/>
                </a:solidFill>
                <a:latin typeface="Comic Sans MS" panose="030F0902030302020204" pitchFamily="66" charset="0"/>
              </a:rPr>
              <a:t>No</a:t>
            </a:r>
          </a:p>
        </p:txBody>
      </p:sp>
      <p:sp>
        <p:nvSpPr>
          <p:cNvPr id="101" name="Down Arrow 100">
            <a:extLst>
              <a:ext uri="{FF2B5EF4-FFF2-40B4-BE49-F238E27FC236}">
                <a16:creationId xmlns:a16="http://schemas.microsoft.com/office/drawing/2014/main" id="{AE28F56E-4325-6146-A963-873660F8BE5C}"/>
              </a:ext>
            </a:extLst>
          </p:cNvPr>
          <p:cNvSpPr/>
          <p:nvPr/>
        </p:nvSpPr>
        <p:spPr>
          <a:xfrm rot="3603541" flipH="1">
            <a:off x="6850622" y="5531428"/>
            <a:ext cx="135330" cy="310471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3B97CF73-5C26-6D4F-8F43-EC9F38D12FA4}"/>
              </a:ext>
            </a:extLst>
          </p:cNvPr>
          <p:cNvSpPr/>
          <p:nvPr/>
        </p:nvSpPr>
        <p:spPr>
          <a:xfrm>
            <a:off x="7014870" y="5305264"/>
            <a:ext cx="645972" cy="327647"/>
          </a:xfrm>
          <a:prstGeom prst="rect">
            <a:avLst/>
          </a:prstGeom>
          <a:solidFill>
            <a:schemeClr val="bg1"/>
          </a:solidFill>
          <a:ln w="1905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39AB47"/>
                </a:solidFill>
                <a:latin typeface="Comic Sans MS" panose="030F0902030302020204" pitchFamily="66" charset="0"/>
              </a:rPr>
              <a:t>Yes</a:t>
            </a:r>
          </a:p>
        </p:txBody>
      </p:sp>
      <p:sp>
        <p:nvSpPr>
          <p:cNvPr id="102" name="Down Arrow 101">
            <a:extLst>
              <a:ext uri="{FF2B5EF4-FFF2-40B4-BE49-F238E27FC236}">
                <a16:creationId xmlns:a16="http://schemas.microsoft.com/office/drawing/2014/main" id="{48E39669-2E19-F44F-9169-A23A91DC1510}"/>
              </a:ext>
            </a:extLst>
          </p:cNvPr>
          <p:cNvSpPr/>
          <p:nvPr/>
        </p:nvSpPr>
        <p:spPr>
          <a:xfrm rot="3603541" flipH="1">
            <a:off x="5112798" y="3270283"/>
            <a:ext cx="135330" cy="310471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AEE740C2-A0B9-8142-8310-7F3130B65543}"/>
              </a:ext>
            </a:extLst>
          </p:cNvPr>
          <p:cNvSpPr/>
          <p:nvPr/>
        </p:nvSpPr>
        <p:spPr>
          <a:xfrm>
            <a:off x="5278756" y="3037983"/>
            <a:ext cx="645972" cy="327647"/>
          </a:xfrm>
          <a:prstGeom prst="rect">
            <a:avLst/>
          </a:prstGeom>
          <a:solidFill>
            <a:schemeClr val="bg1"/>
          </a:solidFill>
          <a:ln w="1905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39AB47"/>
                </a:solidFill>
                <a:latin typeface="Comic Sans MS" panose="030F0902030302020204" pitchFamily="66" charset="0"/>
              </a:rPr>
              <a:t>Yes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458B9165-6F6A-A840-B5C7-FB93FDDBC0CD}"/>
              </a:ext>
            </a:extLst>
          </p:cNvPr>
          <p:cNvSpPr/>
          <p:nvPr/>
        </p:nvSpPr>
        <p:spPr>
          <a:xfrm>
            <a:off x="5271114" y="4138509"/>
            <a:ext cx="1165656" cy="562898"/>
          </a:xfrm>
          <a:prstGeom prst="rect">
            <a:avLst/>
          </a:prstGeom>
          <a:noFill/>
          <a:ln w="1905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39AB47"/>
                </a:solidFill>
                <a:latin typeface="Comic Sans MS" panose="030F0902030302020204" pitchFamily="66" charset="0"/>
              </a:rPr>
              <a:t>It is a</a:t>
            </a:r>
            <a:br>
              <a:rPr lang="en-US" sz="1400" dirty="0">
                <a:solidFill>
                  <a:srgbClr val="39AB47"/>
                </a:solidFill>
                <a:latin typeface="Comic Sans MS" panose="030F0902030302020204" pitchFamily="66" charset="0"/>
              </a:rPr>
            </a:br>
            <a:r>
              <a:rPr lang="en-US" sz="1400" b="1" dirty="0">
                <a:solidFill>
                  <a:srgbClr val="39AB47"/>
                </a:solidFill>
                <a:latin typeface="Comic Sans MS" panose="030F0902030302020204" pitchFamily="66" charset="0"/>
              </a:rPr>
              <a:t>mammal</a:t>
            </a:r>
          </a:p>
        </p:txBody>
      </p:sp>
      <p:sp>
        <p:nvSpPr>
          <p:cNvPr id="105" name="Down Arrow 104">
            <a:extLst>
              <a:ext uri="{FF2B5EF4-FFF2-40B4-BE49-F238E27FC236}">
                <a16:creationId xmlns:a16="http://schemas.microsoft.com/office/drawing/2014/main" id="{B44B8AB6-6FF7-6A4C-B5E5-AAF41BAB8C69}"/>
              </a:ext>
            </a:extLst>
          </p:cNvPr>
          <p:cNvSpPr/>
          <p:nvPr/>
        </p:nvSpPr>
        <p:spPr>
          <a:xfrm>
            <a:off x="3041409" y="3679930"/>
            <a:ext cx="135330" cy="187437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06" name="Down Arrow 105">
            <a:extLst>
              <a:ext uri="{FF2B5EF4-FFF2-40B4-BE49-F238E27FC236}">
                <a16:creationId xmlns:a16="http://schemas.microsoft.com/office/drawing/2014/main" id="{477857A7-F6A7-5F4F-9000-083C096D723A}"/>
              </a:ext>
            </a:extLst>
          </p:cNvPr>
          <p:cNvSpPr/>
          <p:nvPr/>
        </p:nvSpPr>
        <p:spPr>
          <a:xfrm>
            <a:off x="4528887" y="3693178"/>
            <a:ext cx="135330" cy="187437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07" name="Down Arrow 106">
            <a:extLst>
              <a:ext uri="{FF2B5EF4-FFF2-40B4-BE49-F238E27FC236}">
                <a16:creationId xmlns:a16="http://schemas.microsoft.com/office/drawing/2014/main" id="{BD3EC6BF-EB12-364F-90E4-D4A0DF120724}"/>
              </a:ext>
            </a:extLst>
          </p:cNvPr>
          <p:cNvSpPr/>
          <p:nvPr/>
        </p:nvSpPr>
        <p:spPr>
          <a:xfrm rot="17996459">
            <a:off x="4991044" y="4170229"/>
            <a:ext cx="135330" cy="310471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F6F5B529-AFCA-794D-8E32-F9128350F4AB}"/>
              </a:ext>
            </a:extLst>
          </p:cNvPr>
          <p:cNvSpPr/>
          <p:nvPr/>
        </p:nvSpPr>
        <p:spPr>
          <a:xfrm>
            <a:off x="4293130" y="3938128"/>
            <a:ext cx="645972" cy="327647"/>
          </a:xfrm>
          <a:prstGeom prst="rect">
            <a:avLst/>
          </a:prstGeom>
          <a:solidFill>
            <a:schemeClr val="bg1"/>
          </a:solidFill>
          <a:ln w="1905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39AB47"/>
                </a:solidFill>
                <a:latin typeface="Comic Sans MS" panose="030F0902030302020204" pitchFamily="66" charset="0"/>
              </a:rPr>
              <a:t>No</a:t>
            </a:r>
          </a:p>
        </p:txBody>
      </p:sp>
      <p:sp>
        <p:nvSpPr>
          <p:cNvPr id="110" name="Down Arrow 109">
            <a:extLst>
              <a:ext uri="{FF2B5EF4-FFF2-40B4-BE49-F238E27FC236}">
                <a16:creationId xmlns:a16="http://schemas.microsoft.com/office/drawing/2014/main" id="{A3CDC8E6-ED19-814F-BCED-4FFBF7BFB840}"/>
              </a:ext>
            </a:extLst>
          </p:cNvPr>
          <p:cNvSpPr/>
          <p:nvPr/>
        </p:nvSpPr>
        <p:spPr>
          <a:xfrm rot="3603541" flipH="1">
            <a:off x="2608287" y="4155430"/>
            <a:ext cx="135330" cy="310471"/>
          </a:xfrm>
          <a:prstGeom prst="downArrow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B2FFB4C8-2EAF-544C-B6C8-74A9D783706A}"/>
              </a:ext>
            </a:extLst>
          </p:cNvPr>
          <p:cNvSpPr/>
          <p:nvPr/>
        </p:nvSpPr>
        <p:spPr>
          <a:xfrm>
            <a:off x="2786088" y="3921526"/>
            <a:ext cx="645972" cy="327647"/>
          </a:xfrm>
          <a:prstGeom prst="rect">
            <a:avLst/>
          </a:prstGeom>
          <a:solidFill>
            <a:schemeClr val="bg1"/>
          </a:solidFill>
          <a:ln w="1905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39AB47"/>
                </a:solidFill>
                <a:latin typeface="Comic Sans MS" panose="030F0902030302020204" pitchFamily="66" charset="0"/>
              </a:rPr>
              <a:t>Yes</a:t>
            </a:r>
          </a:p>
        </p:txBody>
      </p:sp>
    </p:spTree>
    <p:extLst>
      <p:ext uri="{BB962C8B-B14F-4D97-AF65-F5344CB8AC3E}">
        <p14:creationId xmlns:p14="http://schemas.microsoft.com/office/powerpoint/2010/main" val="2273739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5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5" grpId="0" animBg="1"/>
      <p:bldP spid="47" grpId="0" animBg="1"/>
      <p:bldP spid="48" grpId="0" animBg="1"/>
      <p:bldP spid="2" grpId="0" animBg="1"/>
      <p:bldP spid="80" grpId="0" animBg="1"/>
      <p:bldP spid="81" grpId="0" animBg="1"/>
      <p:bldP spid="82" grpId="0" animBg="1"/>
      <p:bldP spid="84" grpId="0" animBg="1"/>
      <p:bldP spid="86" grpId="0" animBg="1"/>
      <p:bldP spid="87" grpId="0" animBg="1"/>
      <p:bldP spid="88" grpId="0" animBg="1"/>
      <p:bldP spid="89" grpId="0" animBg="1"/>
      <p:bldP spid="91" grpId="0" animBg="1"/>
      <p:bldP spid="85" grpId="0" animBg="1"/>
      <p:bldP spid="92" grpId="0" animBg="1"/>
      <p:bldP spid="93" grpId="0" animBg="1"/>
      <p:bldP spid="94" grpId="0" animBg="1"/>
      <p:bldP spid="95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96" grpId="0" animBg="1"/>
      <p:bldP spid="102" grpId="0" animBg="1"/>
      <p:bldP spid="83" grpId="0" animBg="1"/>
      <p:bldP spid="103" grpId="0" animBg="1"/>
      <p:bldP spid="105" grpId="0" animBg="1"/>
      <p:bldP spid="106" grpId="0" animBg="1"/>
      <p:bldP spid="107" grpId="0" animBg="1"/>
      <p:bldP spid="108" grpId="0" animBg="1"/>
      <p:bldP spid="110" grpId="0" animBg="1"/>
      <p:bldP spid="10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59" descr="A picture containing spiny-finned fish&#10;&#10;Description automatically generated">
            <a:extLst>
              <a:ext uri="{FF2B5EF4-FFF2-40B4-BE49-F238E27FC236}">
                <a16:creationId xmlns:a16="http://schemas.microsoft.com/office/drawing/2014/main" id="{E049B602-663F-3E45-9CF2-42765711F90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9"/>
          <a:stretch/>
        </p:blipFill>
        <p:spPr>
          <a:xfrm>
            <a:off x="1019175" y="3764889"/>
            <a:ext cx="1729155" cy="1211924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7700873F-C61E-AE41-A819-A14C73C79266}"/>
              </a:ext>
            </a:extLst>
          </p:cNvPr>
          <p:cNvSpPr txBox="1"/>
          <p:nvPr/>
        </p:nvSpPr>
        <p:spPr>
          <a:xfrm>
            <a:off x="0" y="733721"/>
            <a:ext cx="12191999" cy="1143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1000"/>
              </a:spcBef>
            </a:pPr>
            <a:r>
              <a:rPr lang="en-US" sz="20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Choose </a:t>
            </a:r>
            <a:r>
              <a:rPr lang="en-US" sz="20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one</a:t>
            </a:r>
            <a:r>
              <a:rPr lang="en-US" sz="20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of the animals from your Vertebrate Detective activity</a:t>
            </a:r>
            <a:br>
              <a:rPr lang="en-US" sz="20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US" sz="20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(don’t tell your partner!). </a:t>
            </a:r>
          </a:p>
          <a:p>
            <a:pPr algn="ctr">
              <a:spcBef>
                <a:spcPts val="1000"/>
              </a:spcBef>
            </a:pPr>
            <a:r>
              <a:rPr lang="en-US" sz="20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Continue </a:t>
            </a:r>
            <a:r>
              <a:rPr lang="en-US" sz="200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your classification key.</a:t>
            </a:r>
            <a:endParaRPr lang="en-US" sz="2000" dirty="0">
              <a:solidFill>
                <a:srgbClr val="272626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98198F0-73A5-994D-B676-593CCC66D411}"/>
              </a:ext>
            </a:extLst>
          </p:cNvPr>
          <p:cNvSpPr txBox="1"/>
          <p:nvPr/>
        </p:nvSpPr>
        <p:spPr>
          <a:xfrm>
            <a:off x="90616" y="5343770"/>
            <a:ext cx="1219199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1000"/>
              </a:spcBef>
            </a:pPr>
            <a:r>
              <a:rPr lang="en-US" sz="20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Now ask your partner to guess which animal you chose</a:t>
            </a:r>
            <a:br>
              <a:rPr lang="en-US" sz="20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US" sz="20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by working through </a:t>
            </a:r>
            <a:r>
              <a:rPr lang="en-US" sz="200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your classification key.</a:t>
            </a:r>
            <a:endParaRPr lang="en-US" sz="2000" dirty="0">
              <a:solidFill>
                <a:srgbClr val="272626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49" name="Picture 48" descr="A frog on a tree branch&#10;&#10;Description automatically generated with medium confidence">
            <a:extLst>
              <a:ext uri="{FF2B5EF4-FFF2-40B4-BE49-F238E27FC236}">
                <a16:creationId xmlns:a16="http://schemas.microsoft.com/office/drawing/2014/main" id="{48B54A58-AC3B-8B4B-834D-A86BC29656F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18222" y="2310611"/>
            <a:ext cx="1734343" cy="1226312"/>
          </a:xfrm>
          <a:prstGeom prst="rect">
            <a:avLst/>
          </a:prstGeom>
        </p:spPr>
      </p:pic>
      <p:pic>
        <p:nvPicPr>
          <p:cNvPr id="50" name="Picture 49" descr="A lizard on a wood surface&#10;&#10;Description automatically generated with medium confidence">
            <a:extLst>
              <a:ext uri="{FF2B5EF4-FFF2-40B4-BE49-F238E27FC236}">
                <a16:creationId xmlns:a16="http://schemas.microsoft.com/office/drawing/2014/main" id="{10BF830A-845F-F647-A958-EB080FCFACB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26323" y="2312988"/>
            <a:ext cx="1727421" cy="1230997"/>
          </a:xfrm>
          <a:prstGeom prst="rect">
            <a:avLst/>
          </a:prstGeom>
        </p:spPr>
      </p:pic>
      <p:pic>
        <p:nvPicPr>
          <p:cNvPr id="51" name="Picture 50" descr="A picture containing bird, tree, outdoor, perched&#10;&#10;Description automatically generated">
            <a:extLst>
              <a:ext uri="{FF2B5EF4-FFF2-40B4-BE49-F238E27FC236}">
                <a16:creationId xmlns:a16="http://schemas.microsoft.com/office/drawing/2014/main" id="{75AF2497-5232-4B43-BF64-E9441F5394B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09477" y="2311390"/>
            <a:ext cx="1747370" cy="1236543"/>
          </a:xfrm>
          <a:prstGeom prst="rect">
            <a:avLst/>
          </a:prstGeom>
        </p:spPr>
      </p:pic>
      <p:pic>
        <p:nvPicPr>
          <p:cNvPr id="52" name="Picture 51" descr="A group of monkeys in a forest&#10;&#10;Description automatically generated with low confidence">
            <a:extLst>
              <a:ext uri="{FF2B5EF4-FFF2-40B4-BE49-F238E27FC236}">
                <a16:creationId xmlns:a16="http://schemas.microsoft.com/office/drawing/2014/main" id="{634889EC-7AAB-D343-9EBC-FAE576AE963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2906" y="2317515"/>
            <a:ext cx="1739013" cy="1221777"/>
          </a:xfrm>
          <a:prstGeom prst="rect">
            <a:avLst/>
          </a:prstGeom>
        </p:spPr>
      </p:pic>
      <p:pic>
        <p:nvPicPr>
          <p:cNvPr id="53" name="Picture 52" descr="A yellow and black fish&#10;&#10;Description automatically generated with low confidence">
            <a:extLst>
              <a:ext uri="{FF2B5EF4-FFF2-40B4-BE49-F238E27FC236}">
                <a16:creationId xmlns:a16="http://schemas.microsoft.com/office/drawing/2014/main" id="{B7031A3C-8A4D-7749-A9AD-ACC7707FA98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27503" y="2312851"/>
            <a:ext cx="1734341" cy="1216277"/>
          </a:xfrm>
          <a:prstGeom prst="rect">
            <a:avLst/>
          </a:prstGeom>
          <a:ln>
            <a:noFill/>
          </a:ln>
        </p:spPr>
      </p:pic>
      <p:pic>
        <p:nvPicPr>
          <p:cNvPr id="59" name="Picture 58" descr="A bear walking through the woods&#10;&#10;Description automatically generated with low confidence">
            <a:extLst>
              <a:ext uri="{FF2B5EF4-FFF2-40B4-BE49-F238E27FC236}">
                <a16:creationId xmlns:a16="http://schemas.microsoft.com/office/drawing/2014/main" id="{83BE69E4-6EBD-1043-A3F9-6CC4FFB027D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97300" y="3764889"/>
            <a:ext cx="1739013" cy="1221778"/>
          </a:xfrm>
          <a:prstGeom prst="rect">
            <a:avLst/>
          </a:prstGeom>
        </p:spPr>
      </p:pic>
      <p:pic>
        <p:nvPicPr>
          <p:cNvPr id="61" name="Picture 60" descr="A peacock with its feathers spread&#10;&#10;Description automatically generated with medium confidence">
            <a:extLst>
              <a:ext uri="{FF2B5EF4-FFF2-40B4-BE49-F238E27FC236}">
                <a16:creationId xmlns:a16="http://schemas.microsoft.com/office/drawing/2014/main" id="{0FA5E1D1-BE63-2244-BB3C-4BB05751BC9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t="-245"/>
          <a:stretch/>
        </p:blipFill>
        <p:spPr>
          <a:xfrm>
            <a:off x="7323700" y="3770985"/>
            <a:ext cx="1732954" cy="1217520"/>
          </a:xfrm>
          <a:prstGeom prst="rect">
            <a:avLst/>
          </a:prstGeom>
        </p:spPr>
      </p:pic>
      <p:pic>
        <p:nvPicPr>
          <p:cNvPr id="62" name="Picture 61" descr="A picture containing reptile, crocodilian reptile, outdoor, water&#10;&#10;Description automatically generated">
            <a:extLst>
              <a:ext uri="{FF2B5EF4-FFF2-40B4-BE49-F238E27FC236}">
                <a16:creationId xmlns:a16="http://schemas.microsoft.com/office/drawing/2014/main" id="{96CED71C-2C96-EE49-A902-0E1BD2E51DB3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14609" y="3754725"/>
            <a:ext cx="1737105" cy="1211924"/>
          </a:xfrm>
          <a:prstGeom prst="rect">
            <a:avLst/>
          </a:prstGeom>
        </p:spPr>
      </p:pic>
      <p:pic>
        <p:nvPicPr>
          <p:cNvPr id="63" name="Picture 62" descr="A frog on a leaf&#10;&#10;Description automatically generated with medium confidence">
            <a:extLst>
              <a:ext uri="{FF2B5EF4-FFF2-40B4-BE49-F238E27FC236}">
                <a16:creationId xmlns:a16="http://schemas.microsoft.com/office/drawing/2014/main" id="{8F0E7F0F-3A3E-4E48-AD08-589F9C6E3633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32401" y="3764889"/>
            <a:ext cx="1729156" cy="1218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3769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2E59827D-1B8E-7741-93A6-96C4694AA8D4}"/>
              </a:ext>
            </a:extLst>
          </p:cNvPr>
          <p:cNvSpPr txBox="1">
            <a:spLocks/>
          </p:cNvSpPr>
          <p:nvPr/>
        </p:nvSpPr>
        <p:spPr>
          <a:xfrm>
            <a:off x="414680" y="620195"/>
            <a:ext cx="11394198" cy="107284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500"/>
              </a:spcBef>
              <a:buNone/>
            </a:pPr>
            <a:r>
              <a:rPr lang="en-US" sz="20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In our last lesson we made a list of all the living things we found in our</a:t>
            </a:r>
            <a:br>
              <a:rPr lang="en-US" sz="20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US" sz="2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“Classification challenge”</a:t>
            </a:r>
            <a:r>
              <a:rPr lang="en-US" sz="20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.</a:t>
            </a:r>
            <a:endParaRPr lang="en-US" sz="2000" b="1" dirty="0">
              <a:solidFill>
                <a:srgbClr val="39AB47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 marL="0" indent="0" algn="ctr">
              <a:lnSpc>
                <a:spcPct val="100000"/>
              </a:lnSpc>
              <a:spcBef>
                <a:spcPts val="500"/>
              </a:spcBef>
              <a:buNone/>
            </a:pPr>
            <a:r>
              <a:rPr lang="en-US" sz="20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We grouped these </a:t>
            </a:r>
            <a:r>
              <a:rPr lang="en-US" sz="2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living things</a:t>
            </a:r>
            <a:r>
              <a:rPr lang="en-US" sz="2000" b="1" dirty="0">
                <a:latin typeface="Comic Sans MS" panose="030F0702030302020204" pitchFamily="66" charset="0"/>
                <a:cs typeface="Arial" panose="020B0604020202020204" pitchFamily="34" charset="0"/>
              </a:rPr>
              <a:t> </a:t>
            </a:r>
            <a:r>
              <a:rPr lang="en-US" sz="20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into…</a:t>
            </a:r>
            <a:endParaRPr lang="en-US" sz="2000" b="1" dirty="0">
              <a:solidFill>
                <a:srgbClr val="39AB47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en-US" sz="2000" b="1" dirty="0">
              <a:solidFill>
                <a:srgbClr val="39AB47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B8627134-9D01-C64B-A3E3-B007280488E8}"/>
              </a:ext>
            </a:extLst>
          </p:cNvPr>
          <p:cNvSpPr txBox="1">
            <a:spLocks/>
          </p:cNvSpPr>
          <p:nvPr/>
        </p:nvSpPr>
        <p:spPr>
          <a:xfrm>
            <a:off x="1" y="5447858"/>
            <a:ext cx="12192000" cy="112323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20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Today we are going to look at how scientists classify (group together)</a:t>
            </a:r>
            <a:br>
              <a:rPr lang="en-US" sz="20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US" sz="2000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animals </a:t>
            </a:r>
            <a:r>
              <a:rPr lang="en-US" sz="20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based on their similarities and differences.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C13B9A6-F2C4-CC47-B427-85CF2815D7D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8837" y="2694746"/>
            <a:ext cx="3211377" cy="2127180"/>
          </a:xfrm>
          <a:prstGeom prst="rect">
            <a:avLst/>
          </a:prstGeom>
        </p:spPr>
      </p:pic>
      <p:pic>
        <p:nvPicPr>
          <p:cNvPr id="18" name="Picture 17" descr="Background pattern&#10;&#10;Description automatically generated">
            <a:extLst>
              <a:ext uri="{FF2B5EF4-FFF2-40B4-BE49-F238E27FC236}">
                <a16:creationId xmlns:a16="http://schemas.microsoft.com/office/drawing/2014/main" id="{739CE1F8-4CD2-1841-B37B-A56B1BFB434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65132" y="2396099"/>
            <a:ext cx="3165850" cy="272077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30F028E2-976B-FA4D-B55D-A0A50E741C0E}"/>
              </a:ext>
            </a:extLst>
          </p:cNvPr>
          <p:cNvSpPr/>
          <p:nvPr/>
        </p:nvSpPr>
        <p:spPr>
          <a:xfrm>
            <a:off x="1935360" y="2117158"/>
            <a:ext cx="3699481" cy="3142777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: Rounded Corners 26">
            <a:extLst>
              <a:ext uri="{FF2B5EF4-FFF2-40B4-BE49-F238E27FC236}">
                <a16:creationId xmlns:a16="http://schemas.microsoft.com/office/drawing/2014/main" id="{201060CB-BF3A-6C43-B4AD-DE11C4392E1A}"/>
              </a:ext>
            </a:extLst>
          </p:cNvPr>
          <p:cNvSpPr/>
          <p:nvPr/>
        </p:nvSpPr>
        <p:spPr>
          <a:xfrm>
            <a:off x="2481656" y="1930834"/>
            <a:ext cx="2606889" cy="382857"/>
          </a:xfrm>
          <a:prstGeom prst="roundRect">
            <a:avLst/>
          </a:prstGeom>
          <a:solidFill>
            <a:srgbClr val="39AB47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latin typeface="Comic Sans MS" panose="030F0902030302020204" pitchFamily="66" charset="0"/>
              </a:rPr>
              <a:t>ANIMALS</a:t>
            </a:r>
            <a:endParaRPr lang="en-GB" sz="2500" b="1" dirty="0">
              <a:solidFill>
                <a:srgbClr val="FF0000"/>
              </a:solidFill>
              <a:latin typeface="Comic Sans MS" panose="030F0902030302020204" pitchFamily="66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F4724CE-F3F0-8444-A96A-39CFAD26804F}"/>
              </a:ext>
            </a:extLst>
          </p:cNvPr>
          <p:cNvSpPr/>
          <p:nvPr/>
        </p:nvSpPr>
        <p:spPr>
          <a:xfrm>
            <a:off x="6530137" y="2117158"/>
            <a:ext cx="3699481" cy="3142777"/>
          </a:xfrm>
          <a:prstGeom prst="rect">
            <a:avLst/>
          </a:prstGeom>
          <a:noFill/>
          <a:ln w="38100">
            <a:solidFill>
              <a:srgbClr val="EB8B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: Rounded Corners 20">
            <a:extLst>
              <a:ext uri="{FF2B5EF4-FFF2-40B4-BE49-F238E27FC236}">
                <a16:creationId xmlns:a16="http://schemas.microsoft.com/office/drawing/2014/main" id="{6AFB4362-3F18-0A49-90D7-30D9A8123A07}"/>
              </a:ext>
            </a:extLst>
          </p:cNvPr>
          <p:cNvSpPr/>
          <p:nvPr/>
        </p:nvSpPr>
        <p:spPr>
          <a:xfrm>
            <a:off x="7076433" y="1945352"/>
            <a:ext cx="2606889" cy="382857"/>
          </a:xfrm>
          <a:prstGeom prst="roundRect">
            <a:avLst/>
          </a:prstGeom>
          <a:solidFill>
            <a:srgbClr val="EB8B2D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latin typeface="Comic Sans MS" panose="030F0902030302020204" pitchFamily="66" charset="0"/>
              </a:rPr>
              <a:t>PLANTS</a:t>
            </a:r>
            <a:endParaRPr lang="en-GB" sz="2500" b="1" dirty="0">
              <a:latin typeface="Comic Sans MS" panose="030F0902030302020204" pitchFamily="66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0668570-0C41-9441-BF5D-657C3FB45049}"/>
              </a:ext>
            </a:extLst>
          </p:cNvPr>
          <p:cNvSpPr txBox="1"/>
          <p:nvPr/>
        </p:nvSpPr>
        <p:spPr>
          <a:xfrm>
            <a:off x="5665454" y="3517074"/>
            <a:ext cx="8646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AND</a:t>
            </a:r>
            <a:endParaRPr lang="en-US" dirty="0">
              <a:solidFill>
                <a:srgbClr val="2726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7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 animBg="1"/>
      <p:bldP spid="20" grpId="0" animBg="1"/>
      <p:bldP spid="21" grpId="0" animBg="1"/>
      <p:bldP spid="25" grpId="0" animBg="1"/>
      <p:bldP spid="2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6633781-70F5-6B4A-8277-CDD06C27AD44}"/>
              </a:ext>
            </a:extLst>
          </p:cNvPr>
          <p:cNvSpPr txBox="1">
            <a:spLocks/>
          </p:cNvSpPr>
          <p:nvPr/>
        </p:nvSpPr>
        <p:spPr>
          <a:xfrm>
            <a:off x="0" y="2984135"/>
            <a:ext cx="12192000" cy="105690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4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Quick Quiz!</a:t>
            </a:r>
          </a:p>
        </p:txBody>
      </p:sp>
      <p:pic>
        <p:nvPicPr>
          <p:cNvPr id="22" name="Picture 21" descr="A lizard on a wood surface&#10;&#10;Description automatically generated with medium confidence">
            <a:extLst>
              <a:ext uri="{FF2B5EF4-FFF2-40B4-BE49-F238E27FC236}">
                <a16:creationId xmlns:a16="http://schemas.microsoft.com/office/drawing/2014/main" id="{16D9D4E8-0D64-EA41-B8DB-39ABF02E43E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84636">
            <a:off x="4686123" y="873927"/>
            <a:ext cx="2638169" cy="17642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27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" name="Picture 23" descr="A school of fish swimming&#10;&#10;Description automatically generated with low confidence">
            <a:extLst>
              <a:ext uri="{FF2B5EF4-FFF2-40B4-BE49-F238E27FC236}">
                <a16:creationId xmlns:a16="http://schemas.microsoft.com/office/drawing/2014/main" id="{72842E26-5F16-4047-8234-1186F07F63F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57"/>
          <a:stretch/>
        </p:blipFill>
        <p:spPr>
          <a:xfrm rot="20942643">
            <a:off x="8458248" y="932181"/>
            <a:ext cx="2649779" cy="18606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27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" name="Picture 25" descr="A group of ducks in the snow&#10;&#10;Description automatically generated">
            <a:extLst>
              <a:ext uri="{FF2B5EF4-FFF2-40B4-BE49-F238E27FC236}">
                <a16:creationId xmlns:a16="http://schemas.microsoft.com/office/drawing/2014/main" id="{83F77D2D-4793-C749-B651-60E014AC7AA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34133">
            <a:off x="6570180" y="3895506"/>
            <a:ext cx="2690377" cy="18828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27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" name="Picture 29" descr="A picture containing grass, outdoor, ground, black&#10;&#10;Description automatically generated">
            <a:extLst>
              <a:ext uri="{FF2B5EF4-FFF2-40B4-BE49-F238E27FC236}">
                <a16:creationId xmlns:a16="http://schemas.microsoft.com/office/drawing/2014/main" id="{C08676A7-1C1A-544D-82AC-29D0219496F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80695">
            <a:off x="1105581" y="983489"/>
            <a:ext cx="2663724" cy="17580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27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3" name="Picture 32" descr="A picture containing frog&#10;&#10;Description automatically generated">
            <a:extLst>
              <a:ext uri="{FF2B5EF4-FFF2-40B4-BE49-F238E27FC236}">
                <a16:creationId xmlns:a16="http://schemas.microsoft.com/office/drawing/2014/main" id="{E7EA799C-76F9-6C47-A2AD-B26A81CB59D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98131">
            <a:off x="2848225" y="3867514"/>
            <a:ext cx="2766682" cy="18933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27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133629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07E010F5-F3ED-1848-977E-14F4C7DFF334}"/>
              </a:ext>
            </a:extLst>
          </p:cNvPr>
          <p:cNvSpPr txBox="1"/>
          <p:nvPr/>
        </p:nvSpPr>
        <p:spPr>
          <a:xfrm>
            <a:off x="1055349" y="783196"/>
            <a:ext cx="48845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272626"/>
                </a:solidFill>
                <a:latin typeface="Comic Sans MS" panose="030F0702030302020204" pitchFamily="66" charset="0"/>
              </a:rPr>
              <a:t>Fill in the sentence below:</a:t>
            </a:r>
            <a:endParaRPr lang="en-GB" sz="1600" b="1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864162C-9669-1649-80A4-44FB4C2ABBCE}"/>
              </a:ext>
            </a:extLst>
          </p:cNvPr>
          <p:cNvSpPr txBox="1"/>
          <p:nvPr/>
        </p:nvSpPr>
        <p:spPr>
          <a:xfrm>
            <a:off x="1067279" y="1143212"/>
            <a:ext cx="9058854" cy="713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500"/>
              </a:spcBef>
            </a:pP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Animals are classified into two groups</a:t>
            </a:r>
          </a:p>
          <a:p>
            <a:pPr>
              <a:spcBef>
                <a:spcPts val="1000"/>
              </a:spcBef>
            </a:pP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________________ (have a back bone) and _______________ (do not have a backbone)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D3CCD8-AA20-1B48-8A2A-444054A528D1}"/>
              </a:ext>
            </a:extLst>
          </p:cNvPr>
          <p:cNvSpPr txBox="1"/>
          <p:nvPr/>
        </p:nvSpPr>
        <p:spPr>
          <a:xfrm>
            <a:off x="967457" y="2139737"/>
            <a:ext cx="3719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272626"/>
                </a:solidFill>
                <a:latin typeface="Comic Sans MS" panose="030F0702030302020204" pitchFamily="66" charset="0"/>
              </a:rPr>
              <a:t>A backbone is?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1E7F5F9-C2A9-6249-8DEF-62E797D986CB}"/>
              </a:ext>
            </a:extLst>
          </p:cNvPr>
          <p:cNvSpPr txBox="1"/>
          <p:nvPr/>
        </p:nvSpPr>
        <p:spPr>
          <a:xfrm>
            <a:off x="1028827" y="2499753"/>
            <a:ext cx="967303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300"/>
              </a:spcBef>
              <a:buAutoNum type="alphaLcParenR"/>
            </a:pP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The name given to the bones which make up the skeleton</a:t>
            </a:r>
          </a:p>
          <a:p>
            <a:pPr marL="342900" indent="-342900">
              <a:spcBef>
                <a:spcPts val="300"/>
              </a:spcBef>
              <a:buAutoNum type="alphaLcParenR"/>
            </a:pP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The name of the bones which make up the spine (vertebrae) from the skull to the pelvis. </a:t>
            </a:r>
          </a:p>
          <a:p>
            <a:pPr marL="342900" indent="-342900">
              <a:spcBef>
                <a:spcPts val="300"/>
              </a:spcBef>
              <a:buAutoNum type="alphaLcParenR"/>
            </a:pP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The hard outer casing which covers the body.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04E626F-1AAF-0649-A052-C01B8250EA4C}"/>
              </a:ext>
            </a:extLst>
          </p:cNvPr>
          <p:cNvSpPr txBox="1"/>
          <p:nvPr/>
        </p:nvSpPr>
        <p:spPr>
          <a:xfrm>
            <a:off x="1028828" y="3688097"/>
            <a:ext cx="84883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Which of the animals below are </a:t>
            </a:r>
            <a:r>
              <a:rPr lang="en-GB" sz="1600" b="1" dirty="0">
                <a:solidFill>
                  <a:srgbClr val="272626"/>
                </a:solidFill>
                <a:latin typeface="Comic Sans MS" panose="030F0702030302020204" pitchFamily="66" charset="0"/>
              </a:rPr>
              <a:t>vertebrates</a:t>
            </a: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, which are </a:t>
            </a:r>
            <a:r>
              <a:rPr lang="en-GB" sz="1600" b="1" dirty="0">
                <a:solidFill>
                  <a:srgbClr val="272626"/>
                </a:solidFill>
                <a:latin typeface="Comic Sans MS" panose="030F0702030302020204" pitchFamily="66" charset="0"/>
              </a:rPr>
              <a:t>invertebrates</a:t>
            </a: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591C703-0E2A-6A4D-8123-AE278D573ECF}"/>
              </a:ext>
            </a:extLst>
          </p:cNvPr>
          <p:cNvSpPr txBox="1"/>
          <p:nvPr/>
        </p:nvSpPr>
        <p:spPr>
          <a:xfrm>
            <a:off x="5259792" y="5530122"/>
            <a:ext cx="1776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39AB47"/>
                </a:solidFill>
                <a:latin typeface="Comic Sans MS" panose="030F0702030302020204" pitchFamily="66" charset="0"/>
              </a:rPr>
              <a:t>Caterpillar</a:t>
            </a:r>
            <a:endParaRPr lang="en-GB" b="1" dirty="0">
              <a:solidFill>
                <a:srgbClr val="39AB47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Picture 5" descr="A frog swimming in water&#10;&#10;Description automatically generated with medium confidence">
            <a:extLst>
              <a:ext uri="{FF2B5EF4-FFF2-40B4-BE49-F238E27FC236}">
                <a16:creationId xmlns:a16="http://schemas.microsoft.com/office/drawing/2014/main" id="{CCBEBCFD-8A17-D94C-91A4-16ECA504BE4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72807" y="4224947"/>
            <a:ext cx="1773501" cy="1154162"/>
          </a:xfrm>
          <a:prstGeom prst="rect">
            <a:avLst/>
          </a:prstGeom>
        </p:spPr>
      </p:pic>
      <p:pic>
        <p:nvPicPr>
          <p:cNvPr id="31" name="Picture 30" descr="A herd of elephants walking&#10;&#10;Description automatically generated with medium confidence">
            <a:extLst>
              <a:ext uri="{FF2B5EF4-FFF2-40B4-BE49-F238E27FC236}">
                <a16:creationId xmlns:a16="http://schemas.microsoft.com/office/drawing/2014/main" id="{94A305F9-37A8-7540-93C8-8F581FE7B9F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3547" y="4224946"/>
            <a:ext cx="1780174" cy="1154162"/>
          </a:xfrm>
          <a:prstGeom prst="rect">
            <a:avLst/>
          </a:prstGeom>
        </p:spPr>
      </p:pic>
      <p:pic>
        <p:nvPicPr>
          <p:cNvPr id="34" name="Picture 33" descr="A jellyfish in the water&#10;&#10;Description automatically generated with medium confidence">
            <a:extLst>
              <a:ext uri="{FF2B5EF4-FFF2-40B4-BE49-F238E27FC236}">
                <a16:creationId xmlns:a16="http://schemas.microsoft.com/office/drawing/2014/main" id="{8635F3AA-4BEC-B84C-B2B4-E25C1F94CC1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11651" y="4224946"/>
            <a:ext cx="1762547" cy="1154291"/>
          </a:xfrm>
          <a:prstGeom prst="rect">
            <a:avLst/>
          </a:prstGeom>
        </p:spPr>
      </p:pic>
      <p:pic>
        <p:nvPicPr>
          <p:cNvPr id="36" name="Picture 35" descr="A caterpillar on a plant&#10;&#10;Description automatically generated">
            <a:extLst>
              <a:ext uri="{FF2B5EF4-FFF2-40B4-BE49-F238E27FC236}">
                <a16:creationId xmlns:a16="http://schemas.microsoft.com/office/drawing/2014/main" id="{13FD1E0E-76ED-334D-B851-69CD8CC623E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59792" y="4224947"/>
            <a:ext cx="1776886" cy="1154290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FB377EEB-9627-534F-8750-7B849DD2E324}"/>
              </a:ext>
            </a:extLst>
          </p:cNvPr>
          <p:cNvSpPr txBox="1"/>
          <p:nvPr/>
        </p:nvSpPr>
        <p:spPr>
          <a:xfrm>
            <a:off x="3209155" y="5530122"/>
            <a:ext cx="17625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39AB47"/>
                </a:solidFill>
                <a:latin typeface="Comic Sans MS" panose="030F0702030302020204" pitchFamily="66" charset="0"/>
              </a:rPr>
              <a:t>Jellyfish</a:t>
            </a:r>
            <a:endParaRPr lang="en-GB" b="1" dirty="0">
              <a:solidFill>
                <a:srgbClr val="39AB47"/>
              </a:solidFill>
              <a:latin typeface="Comic Sans MS" panose="030F0702030302020204" pitchFamily="66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27C8729-592E-2640-831A-F2F6BE718B85}"/>
              </a:ext>
            </a:extLst>
          </p:cNvPr>
          <p:cNvSpPr txBox="1"/>
          <p:nvPr/>
        </p:nvSpPr>
        <p:spPr>
          <a:xfrm>
            <a:off x="1156835" y="5530122"/>
            <a:ext cx="1776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39AB47"/>
                </a:solidFill>
                <a:latin typeface="Comic Sans MS" panose="030F0702030302020204" pitchFamily="66" charset="0"/>
              </a:rPr>
              <a:t>Elephant</a:t>
            </a:r>
            <a:endParaRPr lang="en-GB" b="1" dirty="0">
              <a:solidFill>
                <a:srgbClr val="39AB47"/>
              </a:solidFill>
              <a:latin typeface="Comic Sans MS" panose="030F0702030302020204" pitchFamily="66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8B5A9F9-0BC4-374E-9B7F-8D816C5F95AD}"/>
              </a:ext>
            </a:extLst>
          </p:cNvPr>
          <p:cNvSpPr txBox="1"/>
          <p:nvPr/>
        </p:nvSpPr>
        <p:spPr>
          <a:xfrm>
            <a:off x="7312112" y="5530122"/>
            <a:ext cx="1776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39AB47"/>
                </a:solidFill>
                <a:latin typeface="Comic Sans MS" panose="030F0702030302020204" pitchFamily="66" charset="0"/>
              </a:rPr>
              <a:t>Human</a:t>
            </a:r>
            <a:endParaRPr lang="en-GB" b="1" dirty="0">
              <a:solidFill>
                <a:srgbClr val="39AB47"/>
              </a:solidFill>
              <a:latin typeface="Comic Sans MS" panose="030F0702030302020204" pitchFamily="66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14F2FE9-1A33-324D-AE3C-E7F73E017066}"/>
              </a:ext>
            </a:extLst>
          </p:cNvPr>
          <p:cNvSpPr txBox="1"/>
          <p:nvPr/>
        </p:nvSpPr>
        <p:spPr>
          <a:xfrm>
            <a:off x="9374592" y="5530122"/>
            <a:ext cx="1776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39AB47"/>
                </a:solidFill>
                <a:latin typeface="Comic Sans MS" panose="030F0702030302020204" pitchFamily="66" charset="0"/>
              </a:rPr>
              <a:t>Frog</a:t>
            </a:r>
            <a:endParaRPr lang="en-GB" b="1" dirty="0">
              <a:solidFill>
                <a:srgbClr val="39AB47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821D3E01-24FC-DC43-9D60-5DF411D664E5}"/>
              </a:ext>
            </a:extLst>
          </p:cNvPr>
          <p:cNvGrpSpPr/>
          <p:nvPr/>
        </p:nvGrpSpPr>
        <p:grpSpPr>
          <a:xfrm>
            <a:off x="7317993" y="4244148"/>
            <a:ext cx="1805541" cy="1166026"/>
            <a:chOff x="7317993" y="4495882"/>
            <a:chExt cx="1805541" cy="1166026"/>
          </a:xfrm>
        </p:grpSpPr>
        <p:pic>
          <p:nvPicPr>
            <p:cNvPr id="49" name="Picture 48" descr="A picture containing person&#10;&#10;Description automatically generated">
              <a:extLst>
                <a:ext uri="{FF2B5EF4-FFF2-40B4-BE49-F238E27FC236}">
                  <a16:creationId xmlns:a16="http://schemas.microsoft.com/office/drawing/2014/main" id="{429D5AFC-DF0A-8045-B874-719CDD194C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52114" t="-1687" r="-62258"/>
            <a:stretch/>
          </p:blipFill>
          <p:spPr>
            <a:xfrm>
              <a:off x="7360987" y="4495882"/>
              <a:ext cx="1762547" cy="1138624"/>
            </a:xfrm>
            <a:prstGeom prst="rect">
              <a:avLst/>
            </a:prstGeom>
          </p:spPr>
        </p:pic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4D0AF2C0-F6DB-1C41-8AF9-4C7D025A5A5C}"/>
                </a:ext>
              </a:extLst>
            </p:cNvPr>
            <p:cNvSpPr/>
            <p:nvPr/>
          </p:nvSpPr>
          <p:spPr>
            <a:xfrm>
              <a:off x="7317993" y="4507618"/>
              <a:ext cx="1773500" cy="1154290"/>
            </a:xfrm>
            <a:prstGeom prst="rect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1829ADC8-A782-4941-AC04-2F2FDA0905C9}"/>
              </a:ext>
            </a:extLst>
          </p:cNvPr>
          <p:cNvSpPr txBox="1"/>
          <p:nvPr/>
        </p:nvSpPr>
        <p:spPr>
          <a:xfrm>
            <a:off x="1410438" y="1435419"/>
            <a:ext cx="15232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00"/>
              </a:spcBef>
            </a:pPr>
            <a:r>
              <a:rPr lang="en-GB" sz="1600" b="1" dirty="0">
                <a:solidFill>
                  <a:srgbClr val="39AB47"/>
                </a:solidFill>
                <a:latin typeface="Comic Sans MS" panose="030F0702030302020204" pitchFamily="66" charset="0"/>
              </a:rPr>
              <a:t>Vertebrates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443CFF7-BF3B-C14D-9A43-E49B2FF210E5}"/>
              </a:ext>
            </a:extLst>
          </p:cNvPr>
          <p:cNvSpPr txBox="1"/>
          <p:nvPr/>
        </p:nvSpPr>
        <p:spPr>
          <a:xfrm>
            <a:off x="5581484" y="1435419"/>
            <a:ext cx="18322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00"/>
              </a:spcBef>
            </a:pPr>
            <a:r>
              <a:rPr lang="en-GB" sz="1600" b="1" dirty="0">
                <a:solidFill>
                  <a:srgbClr val="39AB47"/>
                </a:solidFill>
                <a:latin typeface="Comic Sans MS" panose="030F0702030302020204" pitchFamily="66" charset="0"/>
              </a:rPr>
              <a:t>Invertebrates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D8A3CAB-BB04-0881-6D13-496BDAD731BB}"/>
              </a:ext>
            </a:extLst>
          </p:cNvPr>
          <p:cNvSpPr txBox="1"/>
          <p:nvPr/>
        </p:nvSpPr>
        <p:spPr>
          <a:xfrm>
            <a:off x="5259792" y="5899454"/>
            <a:ext cx="1776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rgbClr val="39AB47"/>
                </a:solidFill>
                <a:latin typeface="Comic Sans MS" panose="030F0702030302020204" pitchFamily="66" charset="0"/>
              </a:rPr>
              <a:t>Invertebrate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C595895-7047-65F1-EBB7-05760B0C8FBF}"/>
              </a:ext>
            </a:extLst>
          </p:cNvPr>
          <p:cNvSpPr txBox="1"/>
          <p:nvPr/>
        </p:nvSpPr>
        <p:spPr>
          <a:xfrm>
            <a:off x="3209155" y="5899454"/>
            <a:ext cx="17625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rgbClr val="39AB47"/>
                </a:solidFill>
                <a:latin typeface="Comic Sans MS" panose="030F0702030302020204" pitchFamily="66" charset="0"/>
              </a:rPr>
              <a:t>Invertebrate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C2B1321-2335-2F95-24C4-A13DEC9EE8AE}"/>
              </a:ext>
            </a:extLst>
          </p:cNvPr>
          <p:cNvSpPr txBox="1"/>
          <p:nvPr/>
        </p:nvSpPr>
        <p:spPr>
          <a:xfrm>
            <a:off x="1156835" y="5899454"/>
            <a:ext cx="1776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rgbClr val="39AB47"/>
                </a:solidFill>
                <a:latin typeface="Comic Sans MS" panose="030F0702030302020204" pitchFamily="66" charset="0"/>
              </a:rPr>
              <a:t>Vertebrate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66E44AA-0CCC-47AB-06CA-C8E44A94C460}"/>
              </a:ext>
            </a:extLst>
          </p:cNvPr>
          <p:cNvSpPr txBox="1"/>
          <p:nvPr/>
        </p:nvSpPr>
        <p:spPr>
          <a:xfrm>
            <a:off x="7312112" y="5899454"/>
            <a:ext cx="1776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rgbClr val="39AB47"/>
                </a:solidFill>
                <a:latin typeface="Comic Sans MS" panose="030F0702030302020204" pitchFamily="66" charset="0"/>
              </a:rPr>
              <a:t>Vertebrate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E37BC6C-53CB-C441-63C3-56DE3BD73497}"/>
              </a:ext>
            </a:extLst>
          </p:cNvPr>
          <p:cNvSpPr txBox="1"/>
          <p:nvPr/>
        </p:nvSpPr>
        <p:spPr>
          <a:xfrm>
            <a:off x="9374592" y="5899454"/>
            <a:ext cx="1776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rgbClr val="39AB47"/>
                </a:solidFill>
                <a:latin typeface="Comic Sans MS" panose="030F0702030302020204" pitchFamily="66" charset="0"/>
              </a:rPr>
              <a:t>Vertebrate</a:t>
            </a:r>
          </a:p>
        </p:txBody>
      </p:sp>
      <p:pic>
        <p:nvPicPr>
          <p:cNvPr id="3" name="Picture 2" descr="Shape, icon&#10;&#10;Description automatically generated">
            <a:extLst>
              <a:ext uri="{FF2B5EF4-FFF2-40B4-BE49-F238E27FC236}">
                <a16:creationId xmlns:a16="http://schemas.microsoft.com/office/drawing/2014/main" id="{C312E338-B3BA-B343-9C5B-BE8A670CB60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14979" y="2800044"/>
            <a:ext cx="293584" cy="307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299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  <p:bldP spid="17" grpId="0"/>
      <p:bldP spid="43" grpId="0"/>
      <p:bldP spid="44" grpId="0"/>
      <p:bldP spid="45" grpId="0"/>
      <p:bldP spid="46" grpId="0"/>
      <p:bldP spid="52" grpId="0"/>
      <p:bldP spid="55" grpId="0"/>
      <p:bldP spid="24" grpId="0"/>
      <p:bldP spid="25" grpId="0"/>
      <p:bldP spid="26" grpId="0"/>
      <p:bldP spid="27" grpId="0"/>
      <p:bldP spid="2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dolphins in a pool&#10;&#10;Description automatically generated with medium confidence">
            <a:extLst>
              <a:ext uri="{FF2B5EF4-FFF2-40B4-BE49-F238E27FC236}">
                <a16:creationId xmlns:a16="http://schemas.microsoft.com/office/drawing/2014/main" id="{FE672EC1-9109-8744-A685-55C812642C8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76194" y="4224817"/>
            <a:ext cx="1770114" cy="1138624"/>
          </a:xfrm>
          <a:prstGeom prst="rect">
            <a:avLst/>
          </a:prstGeom>
        </p:spPr>
      </p:pic>
      <p:pic>
        <p:nvPicPr>
          <p:cNvPr id="15" name="Picture 14" descr="A picture containing reptile, crocodilian reptile, outdoor, water&#10;&#10;Description automatically generated">
            <a:extLst>
              <a:ext uri="{FF2B5EF4-FFF2-40B4-BE49-F238E27FC236}">
                <a16:creationId xmlns:a16="http://schemas.microsoft.com/office/drawing/2014/main" id="{224C786F-8207-774D-9ADA-AC9A2B74130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55513" y="4224817"/>
            <a:ext cx="1776886" cy="1138624"/>
          </a:xfrm>
          <a:prstGeom prst="rect">
            <a:avLst/>
          </a:prstGeom>
        </p:spPr>
      </p:pic>
      <p:pic>
        <p:nvPicPr>
          <p:cNvPr id="5" name="Picture 4" descr="A fish swimming in water&#10;&#10;Description automatically generated with medium confidence">
            <a:extLst>
              <a:ext uri="{FF2B5EF4-FFF2-40B4-BE49-F238E27FC236}">
                <a16:creationId xmlns:a16="http://schemas.microsoft.com/office/drawing/2014/main" id="{B6F37CE0-CF1F-ED40-AA0F-2A13D438A0A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19315" y="4224817"/>
            <a:ext cx="1754883" cy="1154291"/>
          </a:xfrm>
          <a:prstGeom prst="rect">
            <a:avLst/>
          </a:prstGeom>
        </p:spPr>
      </p:pic>
      <p:pic>
        <p:nvPicPr>
          <p:cNvPr id="12" name="Picture 11" descr="A group of penguins on a beach&#10;&#10;Description automatically generated">
            <a:extLst>
              <a:ext uri="{FF2B5EF4-FFF2-40B4-BE49-F238E27FC236}">
                <a16:creationId xmlns:a16="http://schemas.microsoft.com/office/drawing/2014/main" id="{28073254-3CB9-A545-8DDF-9234D23F60B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3547" y="4224946"/>
            <a:ext cx="1780174" cy="115416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FD3CCD8-AA20-1B48-8A2A-444054A528D1}"/>
              </a:ext>
            </a:extLst>
          </p:cNvPr>
          <p:cNvSpPr txBox="1"/>
          <p:nvPr/>
        </p:nvSpPr>
        <p:spPr>
          <a:xfrm>
            <a:off x="967457" y="815844"/>
            <a:ext cx="40042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Can you name the </a:t>
            </a:r>
            <a:r>
              <a:rPr lang="en-GB" sz="1600" b="1" dirty="0">
                <a:solidFill>
                  <a:srgbClr val="272626"/>
                </a:solidFill>
                <a:latin typeface="Comic Sans MS" panose="030F0702030302020204" pitchFamily="66" charset="0"/>
              </a:rPr>
              <a:t>five</a:t>
            </a: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 groups of animals that make up the </a:t>
            </a:r>
            <a:r>
              <a:rPr lang="en-GB" sz="1600" b="1" dirty="0">
                <a:solidFill>
                  <a:srgbClr val="272626"/>
                </a:solidFill>
                <a:latin typeface="Comic Sans MS" panose="030F0702030302020204" pitchFamily="66" charset="0"/>
              </a:rPr>
              <a:t>vertebrates</a:t>
            </a: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04E626F-1AAF-0649-A052-C01B8250EA4C}"/>
              </a:ext>
            </a:extLst>
          </p:cNvPr>
          <p:cNvSpPr txBox="1"/>
          <p:nvPr/>
        </p:nvSpPr>
        <p:spPr>
          <a:xfrm>
            <a:off x="1028828" y="3688097"/>
            <a:ext cx="84883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Which of these animals is a </a:t>
            </a:r>
            <a:r>
              <a:rPr lang="en-GB" sz="1600" b="1" dirty="0">
                <a:solidFill>
                  <a:srgbClr val="272626"/>
                </a:solidFill>
                <a:latin typeface="Comic Sans MS" panose="030F0702030302020204" pitchFamily="66" charset="0"/>
              </a:rPr>
              <a:t>mammal</a:t>
            </a: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, </a:t>
            </a:r>
            <a:r>
              <a:rPr lang="en-GB" sz="1600" b="1" dirty="0">
                <a:solidFill>
                  <a:srgbClr val="272626"/>
                </a:solidFill>
                <a:latin typeface="Comic Sans MS" panose="030F0702030302020204" pitchFamily="66" charset="0"/>
              </a:rPr>
              <a:t>bird</a:t>
            </a: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, </a:t>
            </a:r>
            <a:r>
              <a:rPr lang="en-GB" sz="1600" b="1" dirty="0">
                <a:solidFill>
                  <a:srgbClr val="272626"/>
                </a:solidFill>
                <a:latin typeface="Comic Sans MS" panose="030F0702030302020204" pitchFamily="66" charset="0"/>
              </a:rPr>
              <a:t>fish</a:t>
            </a: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, </a:t>
            </a:r>
            <a:r>
              <a:rPr lang="en-GB" sz="1600" b="1" dirty="0">
                <a:solidFill>
                  <a:srgbClr val="272626"/>
                </a:solidFill>
                <a:latin typeface="Comic Sans MS" panose="030F0702030302020204" pitchFamily="66" charset="0"/>
              </a:rPr>
              <a:t>reptile</a:t>
            </a: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 and </a:t>
            </a:r>
            <a:r>
              <a:rPr lang="en-GB" sz="1600" b="1" dirty="0">
                <a:solidFill>
                  <a:srgbClr val="272626"/>
                </a:solidFill>
                <a:latin typeface="Comic Sans MS" panose="030F0702030302020204" pitchFamily="66" charset="0"/>
              </a:rPr>
              <a:t>amphibian</a:t>
            </a: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591C703-0E2A-6A4D-8123-AE278D573ECF}"/>
              </a:ext>
            </a:extLst>
          </p:cNvPr>
          <p:cNvSpPr txBox="1"/>
          <p:nvPr/>
        </p:nvSpPr>
        <p:spPr>
          <a:xfrm>
            <a:off x="5259792" y="5530122"/>
            <a:ext cx="1776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39AB47"/>
                </a:solidFill>
                <a:latin typeface="Comic Sans MS" panose="030F0702030302020204" pitchFamily="66" charset="0"/>
              </a:rPr>
              <a:t>Alligator</a:t>
            </a:r>
            <a:endParaRPr lang="en-GB" b="1" dirty="0">
              <a:solidFill>
                <a:srgbClr val="39AB47"/>
              </a:solidFill>
              <a:latin typeface="Comic Sans MS" panose="030F0702030302020204" pitchFamily="66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B377EEB-9627-534F-8750-7B849DD2E324}"/>
              </a:ext>
            </a:extLst>
          </p:cNvPr>
          <p:cNvSpPr txBox="1"/>
          <p:nvPr/>
        </p:nvSpPr>
        <p:spPr>
          <a:xfrm>
            <a:off x="3209155" y="5530122"/>
            <a:ext cx="17625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39AB47"/>
                </a:solidFill>
                <a:latin typeface="Comic Sans MS" panose="030F0702030302020204" pitchFamily="66" charset="0"/>
              </a:rPr>
              <a:t>Tadpole</a:t>
            </a:r>
            <a:endParaRPr lang="en-GB" b="1" dirty="0">
              <a:solidFill>
                <a:srgbClr val="39AB47"/>
              </a:solidFill>
              <a:latin typeface="Comic Sans MS" panose="030F0702030302020204" pitchFamily="66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27C8729-592E-2640-831A-F2F6BE718B85}"/>
              </a:ext>
            </a:extLst>
          </p:cNvPr>
          <p:cNvSpPr txBox="1"/>
          <p:nvPr/>
        </p:nvSpPr>
        <p:spPr>
          <a:xfrm>
            <a:off x="1156835" y="5530122"/>
            <a:ext cx="1776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39AB47"/>
                </a:solidFill>
                <a:latin typeface="Comic Sans MS" panose="030F0702030302020204" pitchFamily="66" charset="0"/>
              </a:rPr>
              <a:t>Penguin</a:t>
            </a:r>
            <a:endParaRPr lang="en-GB" b="1" dirty="0">
              <a:solidFill>
                <a:srgbClr val="39AB47"/>
              </a:solidFill>
              <a:latin typeface="Comic Sans MS" panose="030F0702030302020204" pitchFamily="66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8B5A9F9-0BC4-374E-9B7F-8D816C5F95AD}"/>
              </a:ext>
            </a:extLst>
          </p:cNvPr>
          <p:cNvSpPr txBox="1"/>
          <p:nvPr/>
        </p:nvSpPr>
        <p:spPr>
          <a:xfrm>
            <a:off x="7312112" y="5530122"/>
            <a:ext cx="1776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39AB47"/>
                </a:solidFill>
                <a:latin typeface="Comic Sans MS" panose="030F0702030302020204" pitchFamily="66" charset="0"/>
              </a:rPr>
              <a:t>Clownfish</a:t>
            </a:r>
            <a:endParaRPr lang="en-GB" b="1" dirty="0">
              <a:solidFill>
                <a:srgbClr val="39AB47"/>
              </a:solidFill>
              <a:latin typeface="Comic Sans MS" panose="030F0702030302020204" pitchFamily="66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14F2FE9-1A33-324D-AE3C-E7F73E017066}"/>
              </a:ext>
            </a:extLst>
          </p:cNvPr>
          <p:cNvSpPr txBox="1"/>
          <p:nvPr/>
        </p:nvSpPr>
        <p:spPr>
          <a:xfrm>
            <a:off x="9374592" y="5530122"/>
            <a:ext cx="1776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39AB47"/>
                </a:solidFill>
                <a:latin typeface="Comic Sans MS" panose="030F0702030302020204" pitchFamily="66" charset="0"/>
              </a:rPr>
              <a:t>Dolphin</a:t>
            </a:r>
            <a:endParaRPr lang="en-GB" b="1" dirty="0">
              <a:solidFill>
                <a:srgbClr val="39AB47"/>
              </a:solidFill>
              <a:latin typeface="Comic Sans MS" panose="030F0702030302020204" pitchFamily="66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1A0F7C6-C3FF-CE46-B7D2-9E5239447A6E}"/>
              </a:ext>
            </a:extLst>
          </p:cNvPr>
          <p:cNvSpPr txBox="1"/>
          <p:nvPr/>
        </p:nvSpPr>
        <p:spPr>
          <a:xfrm>
            <a:off x="1028829" y="1478893"/>
            <a:ext cx="423454" cy="2082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1. </a:t>
            </a:r>
          </a:p>
          <a:p>
            <a:pPr>
              <a:spcBef>
                <a:spcPts val="1000"/>
              </a:spcBef>
            </a:pP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2.</a:t>
            </a:r>
          </a:p>
          <a:p>
            <a:pPr>
              <a:spcBef>
                <a:spcPts val="1000"/>
              </a:spcBef>
            </a:pP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3. </a:t>
            </a:r>
          </a:p>
          <a:p>
            <a:pPr>
              <a:spcBef>
                <a:spcPts val="1000"/>
              </a:spcBef>
            </a:pP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4.</a:t>
            </a:r>
          </a:p>
          <a:p>
            <a:pPr>
              <a:spcBef>
                <a:spcPts val="1000"/>
              </a:spcBef>
            </a:pP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5.</a:t>
            </a:r>
          </a:p>
          <a:p>
            <a:endParaRPr lang="en-GB" sz="1600" dirty="0">
              <a:latin typeface="Comic Sans MS" panose="030F0702030302020204" pitchFamily="66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07899E0-1844-AE4A-B8E4-E65CFFD9C382}"/>
              </a:ext>
            </a:extLst>
          </p:cNvPr>
          <p:cNvSpPr txBox="1"/>
          <p:nvPr/>
        </p:nvSpPr>
        <p:spPr>
          <a:xfrm>
            <a:off x="6075373" y="830882"/>
            <a:ext cx="37618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Which of the groups is </a:t>
            </a:r>
            <a:r>
              <a:rPr lang="en-GB" sz="1600" b="1" dirty="0">
                <a:solidFill>
                  <a:srgbClr val="272626"/>
                </a:solidFill>
                <a:latin typeface="Comic Sans MS" panose="030F0702030302020204" pitchFamily="66" charset="0"/>
              </a:rPr>
              <a:t>cold-blooded </a:t>
            </a: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(clue – there are three!)?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43955C7-5670-0545-BE69-D318FCFBDAB0}"/>
              </a:ext>
            </a:extLst>
          </p:cNvPr>
          <p:cNvSpPr txBox="1"/>
          <p:nvPr/>
        </p:nvSpPr>
        <p:spPr>
          <a:xfrm>
            <a:off x="6143957" y="1478756"/>
            <a:ext cx="539232" cy="1087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1. </a:t>
            </a:r>
          </a:p>
          <a:p>
            <a:pPr>
              <a:spcBef>
                <a:spcPts val="1000"/>
              </a:spcBef>
            </a:pP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2.</a:t>
            </a:r>
          </a:p>
          <a:p>
            <a:pPr>
              <a:spcBef>
                <a:spcPts val="1000"/>
              </a:spcBef>
            </a:pPr>
            <a:r>
              <a:rPr lang="en-GB" sz="1600" dirty="0">
                <a:solidFill>
                  <a:srgbClr val="272626"/>
                </a:solidFill>
                <a:latin typeface="Comic Sans MS" panose="030F0702030302020204" pitchFamily="66" charset="0"/>
              </a:rPr>
              <a:t>3.</a:t>
            </a:r>
          </a:p>
        </p:txBody>
      </p:sp>
      <p:pic>
        <p:nvPicPr>
          <p:cNvPr id="20" name="Picture 19" descr="A picture containing spiny-finned fish&#10;&#10;Description automatically generated">
            <a:extLst>
              <a:ext uri="{FF2B5EF4-FFF2-40B4-BE49-F238E27FC236}">
                <a16:creationId xmlns:a16="http://schemas.microsoft.com/office/drawing/2014/main" id="{FB1113C7-F9ED-3F45-924E-A3F67DDEBA6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15498" y="4224817"/>
            <a:ext cx="1773500" cy="113862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C8CF738-AFCF-7E48-6D0D-3C1A49822298}"/>
              </a:ext>
            </a:extLst>
          </p:cNvPr>
          <p:cNvSpPr txBox="1"/>
          <p:nvPr/>
        </p:nvSpPr>
        <p:spPr>
          <a:xfrm>
            <a:off x="1289079" y="1480390"/>
            <a:ext cx="15363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1" dirty="0">
                <a:solidFill>
                  <a:srgbClr val="39AB47"/>
                </a:solidFill>
                <a:latin typeface="Comic Sans MS" panose="030F0702030302020204" pitchFamily="66" charset="0"/>
              </a:rPr>
              <a:t>Mammals </a:t>
            </a:r>
            <a:endParaRPr lang="en-GB" b="1" dirty="0">
              <a:solidFill>
                <a:srgbClr val="39AB47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455DE51-217A-27F7-BA6D-58A93D5B4DB6}"/>
              </a:ext>
            </a:extLst>
          </p:cNvPr>
          <p:cNvSpPr txBox="1"/>
          <p:nvPr/>
        </p:nvSpPr>
        <p:spPr>
          <a:xfrm>
            <a:off x="1289079" y="1817839"/>
            <a:ext cx="15363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1" dirty="0">
                <a:solidFill>
                  <a:srgbClr val="39AB47"/>
                </a:solidFill>
                <a:latin typeface="Comic Sans MS" panose="030F0702030302020204" pitchFamily="66" charset="0"/>
              </a:rPr>
              <a:t>Birds </a:t>
            </a:r>
            <a:endParaRPr lang="en-GB" b="1" dirty="0">
              <a:solidFill>
                <a:srgbClr val="39AB47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0D8E33A-0D7A-391E-1E11-8DEBA396F6F9}"/>
              </a:ext>
            </a:extLst>
          </p:cNvPr>
          <p:cNvSpPr txBox="1"/>
          <p:nvPr/>
        </p:nvSpPr>
        <p:spPr>
          <a:xfrm>
            <a:off x="1275471" y="2182545"/>
            <a:ext cx="15363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1" dirty="0">
                <a:solidFill>
                  <a:srgbClr val="39AB47"/>
                </a:solidFill>
                <a:latin typeface="Comic Sans MS" panose="030F0702030302020204" pitchFamily="66" charset="0"/>
              </a:rPr>
              <a:t>Fish </a:t>
            </a:r>
            <a:endParaRPr lang="en-GB" b="1" dirty="0">
              <a:solidFill>
                <a:srgbClr val="39AB47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642FACB-D796-0681-4C36-8040650DAF61}"/>
              </a:ext>
            </a:extLst>
          </p:cNvPr>
          <p:cNvSpPr txBox="1"/>
          <p:nvPr/>
        </p:nvSpPr>
        <p:spPr>
          <a:xfrm>
            <a:off x="1275471" y="2560209"/>
            <a:ext cx="15363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1" dirty="0">
                <a:solidFill>
                  <a:srgbClr val="39AB47"/>
                </a:solidFill>
                <a:latin typeface="Comic Sans MS" panose="030F0702030302020204" pitchFamily="66" charset="0"/>
              </a:rPr>
              <a:t>Reptiles </a:t>
            </a:r>
            <a:endParaRPr lang="en-GB" b="1" dirty="0">
              <a:solidFill>
                <a:srgbClr val="39AB47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E079E89-E91E-C1A7-AB49-5959728C1C80}"/>
              </a:ext>
            </a:extLst>
          </p:cNvPr>
          <p:cNvSpPr txBox="1"/>
          <p:nvPr/>
        </p:nvSpPr>
        <p:spPr>
          <a:xfrm>
            <a:off x="1240556" y="2932769"/>
            <a:ext cx="15363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rgbClr val="39AB47"/>
                </a:solidFill>
                <a:latin typeface="Comic Sans MS" panose="030F0702030302020204" pitchFamily="66" charset="0"/>
              </a:rPr>
              <a:t>Amphibian</a:t>
            </a:r>
            <a:r>
              <a:rPr lang="en-GB" sz="1800" b="1" dirty="0">
                <a:solidFill>
                  <a:srgbClr val="39AB47"/>
                </a:solidFill>
                <a:latin typeface="Comic Sans MS" panose="030F0702030302020204" pitchFamily="66" charset="0"/>
              </a:rPr>
              <a:t>s </a:t>
            </a:r>
            <a:endParaRPr lang="en-GB" b="1" dirty="0">
              <a:solidFill>
                <a:srgbClr val="39AB47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C505D71-5DC0-896D-D9DF-9B504E00457C}"/>
              </a:ext>
            </a:extLst>
          </p:cNvPr>
          <p:cNvSpPr txBox="1"/>
          <p:nvPr/>
        </p:nvSpPr>
        <p:spPr>
          <a:xfrm>
            <a:off x="6439036" y="1440427"/>
            <a:ext cx="15363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1" dirty="0">
                <a:solidFill>
                  <a:srgbClr val="39AB47"/>
                </a:solidFill>
                <a:latin typeface="Comic Sans MS" panose="030F0702030302020204" pitchFamily="66" charset="0"/>
              </a:rPr>
              <a:t>Fish </a:t>
            </a:r>
            <a:endParaRPr lang="en-GB" b="1" dirty="0">
              <a:solidFill>
                <a:srgbClr val="39AB47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1EFC295-C494-0356-509A-6CCCAD02CB44}"/>
              </a:ext>
            </a:extLst>
          </p:cNvPr>
          <p:cNvSpPr txBox="1"/>
          <p:nvPr/>
        </p:nvSpPr>
        <p:spPr>
          <a:xfrm>
            <a:off x="6439036" y="1791923"/>
            <a:ext cx="15363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rgbClr val="39AB47"/>
                </a:solidFill>
                <a:latin typeface="Comic Sans MS" panose="030F0702030302020204" pitchFamily="66" charset="0"/>
              </a:rPr>
              <a:t>Reptile</a:t>
            </a:r>
            <a:r>
              <a:rPr lang="en-GB" sz="1800" b="1" dirty="0">
                <a:solidFill>
                  <a:srgbClr val="39AB47"/>
                </a:solidFill>
                <a:latin typeface="Comic Sans MS" panose="030F0702030302020204" pitchFamily="66" charset="0"/>
              </a:rPr>
              <a:t>s </a:t>
            </a:r>
            <a:endParaRPr lang="en-GB" b="1" dirty="0">
              <a:solidFill>
                <a:srgbClr val="39AB47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D5BC810-B17D-C8A0-40EC-32830CA8763E}"/>
              </a:ext>
            </a:extLst>
          </p:cNvPr>
          <p:cNvSpPr txBox="1"/>
          <p:nvPr/>
        </p:nvSpPr>
        <p:spPr>
          <a:xfrm>
            <a:off x="6401668" y="2182545"/>
            <a:ext cx="15363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1" dirty="0">
                <a:solidFill>
                  <a:srgbClr val="39AB47"/>
                </a:solidFill>
                <a:latin typeface="Comic Sans MS" panose="030F0702030302020204" pitchFamily="66" charset="0"/>
              </a:rPr>
              <a:t>Amphibians </a:t>
            </a:r>
            <a:endParaRPr lang="en-GB" b="1" dirty="0">
              <a:solidFill>
                <a:srgbClr val="39AB47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B1C221E-2840-4902-52AA-20A66C2C4188}"/>
              </a:ext>
            </a:extLst>
          </p:cNvPr>
          <p:cNvSpPr txBox="1"/>
          <p:nvPr/>
        </p:nvSpPr>
        <p:spPr>
          <a:xfrm>
            <a:off x="5261394" y="5842452"/>
            <a:ext cx="1776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rgbClr val="39AB47"/>
                </a:solidFill>
                <a:latin typeface="Comic Sans MS" panose="030F0702030302020204" pitchFamily="66" charset="0"/>
              </a:rPr>
              <a:t>Reptile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31DFA79-2772-9D22-454A-E860F0639560}"/>
              </a:ext>
            </a:extLst>
          </p:cNvPr>
          <p:cNvSpPr txBox="1"/>
          <p:nvPr/>
        </p:nvSpPr>
        <p:spPr>
          <a:xfrm>
            <a:off x="3210757" y="5842452"/>
            <a:ext cx="17625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rgbClr val="39AB47"/>
                </a:solidFill>
                <a:latin typeface="Comic Sans MS" panose="030F0702030302020204" pitchFamily="66" charset="0"/>
              </a:rPr>
              <a:t>Amphibian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EEB2508-E8BD-493C-55D8-978D2AC810A6}"/>
              </a:ext>
            </a:extLst>
          </p:cNvPr>
          <p:cNvSpPr txBox="1"/>
          <p:nvPr/>
        </p:nvSpPr>
        <p:spPr>
          <a:xfrm>
            <a:off x="1158437" y="5842452"/>
            <a:ext cx="1776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39AB47"/>
                </a:solidFill>
                <a:latin typeface="Comic Sans MS" panose="030F0702030302020204" pitchFamily="66" charset="0"/>
              </a:rPr>
              <a:t>Bird</a:t>
            </a:r>
            <a:endParaRPr lang="en-GB" b="1" dirty="0">
              <a:solidFill>
                <a:srgbClr val="39AB47"/>
              </a:solidFill>
              <a:latin typeface="Comic Sans MS" panose="030F0702030302020204" pitchFamily="66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A7B7820-02DF-E3D6-305F-7F24B5A18EA9}"/>
              </a:ext>
            </a:extLst>
          </p:cNvPr>
          <p:cNvSpPr txBox="1"/>
          <p:nvPr/>
        </p:nvSpPr>
        <p:spPr>
          <a:xfrm>
            <a:off x="7313714" y="5842452"/>
            <a:ext cx="1776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39AB47"/>
                </a:solidFill>
                <a:latin typeface="Comic Sans MS" panose="030F0702030302020204" pitchFamily="66" charset="0"/>
              </a:rPr>
              <a:t>Fish</a:t>
            </a:r>
            <a:endParaRPr lang="en-GB" b="1" dirty="0">
              <a:solidFill>
                <a:srgbClr val="39AB47"/>
              </a:solidFill>
              <a:latin typeface="Comic Sans MS" panose="030F0702030302020204" pitchFamily="66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327D86C-F445-8391-50B3-7A33F88CF24C}"/>
              </a:ext>
            </a:extLst>
          </p:cNvPr>
          <p:cNvSpPr txBox="1"/>
          <p:nvPr/>
        </p:nvSpPr>
        <p:spPr>
          <a:xfrm>
            <a:off x="9376194" y="5842452"/>
            <a:ext cx="1776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rgbClr val="39AB47"/>
                </a:solidFill>
                <a:latin typeface="Comic Sans MS" panose="030F0702030302020204" pitchFamily="66" charset="0"/>
              </a:rPr>
              <a:t>Mammal</a:t>
            </a:r>
          </a:p>
        </p:txBody>
      </p:sp>
    </p:spTree>
    <p:extLst>
      <p:ext uri="{BB962C8B-B14F-4D97-AF65-F5344CB8AC3E}">
        <p14:creationId xmlns:p14="http://schemas.microsoft.com/office/powerpoint/2010/main" val="2982562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43" grpId="0"/>
      <p:bldP spid="44" grpId="0"/>
      <p:bldP spid="45" grpId="0"/>
      <p:bldP spid="46" grpId="0"/>
      <p:bldP spid="23" grpId="0"/>
      <p:bldP spid="24" grpId="0"/>
      <p:bldP spid="18" grpId="0"/>
      <p:bldP spid="19" grpId="0"/>
      <p:bldP spid="21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btitle 2">
            <a:extLst>
              <a:ext uri="{FF2B5EF4-FFF2-40B4-BE49-F238E27FC236}">
                <a16:creationId xmlns:a16="http://schemas.microsoft.com/office/drawing/2014/main" id="{693C0CB2-2DBA-0A4A-8E53-C84973BAC610}"/>
              </a:ext>
            </a:extLst>
          </p:cNvPr>
          <p:cNvSpPr txBox="1">
            <a:spLocks/>
          </p:cNvSpPr>
          <p:nvPr/>
        </p:nvSpPr>
        <p:spPr>
          <a:xfrm>
            <a:off x="0" y="670451"/>
            <a:ext cx="12192000" cy="62068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Your questions</a:t>
            </a:r>
          </a:p>
        </p:txBody>
      </p:sp>
    </p:spTree>
    <p:extLst>
      <p:ext uri="{BB962C8B-B14F-4D97-AF65-F5344CB8AC3E}">
        <p14:creationId xmlns:p14="http://schemas.microsoft.com/office/powerpoint/2010/main" val="311171558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9929CBF-0F8D-CD44-891A-1B4DBFFB3002}"/>
              </a:ext>
            </a:extLst>
          </p:cNvPr>
          <p:cNvSpPr txBox="1">
            <a:spLocks/>
          </p:cNvSpPr>
          <p:nvPr/>
        </p:nvSpPr>
        <p:spPr>
          <a:xfrm>
            <a:off x="0" y="6201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Useful links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DEAB2E-E7D0-D14F-9822-C00E7947C56E}"/>
              </a:ext>
            </a:extLst>
          </p:cNvPr>
          <p:cNvSpPr txBox="1"/>
          <p:nvPr/>
        </p:nvSpPr>
        <p:spPr>
          <a:xfrm>
            <a:off x="1275211" y="1309387"/>
            <a:ext cx="8274369" cy="417701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>
              <a:lnSpc>
                <a:spcPct val="115000"/>
              </a:lnSpc>
            </a:pPr>
            <a: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Find out more about vertebrates and invertebrates</a:t>
            </a:r>
            <a:r>
              <a:rPr lang="en-GB" sz="1300" u="none" strike="noStrike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lvl="0">
              <a:lnSpc>
                <a:spcPct val="115000"/>
              </a:lnSpc>
            </a:pPr>
            <a:r>
              <a:rPr lang="en-US" sz="1300" dirty="0">
                <a:solidFill>
                  <a:srgbClr val="39AB47"/>
                </a:solidFill>
                <a:latin typeface="Comic Sans MS" panose="030F0702030302020204" pitchFamily="66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What is a vertebrate? - BBC Bitesize</a:t>
            </a:r>
            <a:endParaRPr lang="en-GB" sz="1300" dirty="0">
              <a:solidFill>
                <a:srgbClr val="39AB47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sz="1300" dirty="0">
                <a:solidFill>
                  <a:srgbClr val="39AB47"/>
                </a:solidFill>
                <a:latin typeface="Comic Sans MS" panose="030F0702030302020204" pitchFamily="66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https://youtu.be/mRidGna-V4E</a:t>
            </a:r>
            <a:endParaRPr lang="en-US" sz="1300" dirty="0">
              <a:solidFill>
                <a:srgbClr val="39AB47"/>
              </a:solidFill>
              <a:latin typeface="Comic Sans MS" panose="030F0702030302020204" pitchFamily="66" charset="0"/>
            </a:endParaRPr>
          </a:p>
          <a:p>
            <a:pPr>
              <a:lnSpc>
                <a:spcPct val="115000"/>
              </a:lnSpc>
              <a:spcBef>
                <a:spcPts val="1500"/>
              </a:spcBef>
            </a:pPr>
            <a: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 great song to remember the 5 vertebrate, classification groups and their features.</a:t>
            </a:r>
            <a:b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300" dirty="0">
                <a:solidFill>
                  <a:srgbClr val="39AB47"/>
                </a:solidFill>
                <a:latin typeface="Comic Sans MS" panose="030F0702030302020204" pitchFamily="66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https://youtu.be/4VixROiu8Qg</a:t>
            </a:r>
            <a:endParaRPr lang="en-GB" sz="1300" dirty="0">
              <a:solidFill>
                <a:srgbClr val="39AB47"/>
              </a:solidFill>
              <a:latin typeface="Comic Sans MS" panose="030F0702030302020204" pitchFamily="66" charset="0"/>
            </a:endParaRPr>
          </a:p>
          <a:p>
            <a:pPr>
              <a:spcBef>
                <a:spcPts val="1500"/>
              </a:spcBef>
            </a:pPr>
            <a: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</a:rPr>
              <a:t>Click on these fantastic links to find out more about how we classify animals</a:t>
            </a:r>
            <a:b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300" dirty="0">
                <a:solidFill>
                  <a:srgbClr val="39AB47"/>
                </a:solidFill>
                <a:latin typeface="Comic Sans MS" panose="030F0702030302020204" pitchFamily="66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https://youtu.be/ITrRMiQB8g4</a:t>
            </a:r>
            <a:br>
              <a:rPr lang="en-GB" sz="1300" dirty="0">
                <a:solidFill>
                  <a:srgbClr val="39AB47"/>
                </a:solidFill>
                <a:latin typeface="Comic Sans MS" panose="030F0702030302020204" pitchFamily="66" charset="0"/>
              </a:rPr>
            </a:br>
            <a:r>
              <a:rPr lang="en-US" sz="1300" dirty="0">
                <a:solidFill>
                  <a:srgbClr val="39AB47"/>
                </a:solidFill>
                <a:latin typeface="Comic Sans MS" panose="030F0702030302020204" pitchFamily="66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What is classification? - BBC Bitesize</a:t>
            </a:r>
            <a:endParaRPr lang="en-GB" sz="1300" dirty="0">
              <a:solidFill>
                <a:srgbClr val="39AB47"/>
              </a:solidFill>
              <a:latin typeface="Comic Sans MS" panose="030F0702030302020204" pitchFamily="66" charset="0"/>
            </a:endParaRPr>
          </a:p>
          <a:p>
            <a:pPr>
              <a:spcBef>
                <a:spcPts val="1500"/>
              </a:spcBef>
            </a:pPr>
            <a: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Find out more about warm- and cold-blooded animals</a:t>
            </a:r>
            <a:br>
              <a:rPr lang="en-GB" sz="13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300" u="sng" dirty="0">
                <a:solidFill>
                  <a:srgbClr val="39AB47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https://youtu.be/p3mAAjr8Ej8</a:t>
            </a:r>
            <a:br>
              <a:rPr lang="en-GB" sz="1300" u="sng" dirty="0">
                <a:solidFill>
                  <a:srgbClr val="39AB47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300" dirty="0">
                <a:solidFill>
                  <a:srgbClr val="39AB47"/>
                </a:solidFill>
                <a:latin typeface="Comic Sans MS" panose="030F0702030302020204" pitchFamily="66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How do animals control their body temperature? - BBC Bitesize</a:t>
            </a:r>
            <a:br>
              <a:rPr lang="en-US" sz="1300" dirty="0">
                <a:solidFill>
                  <a:srgbClr val="39AB47"/>
                </a:solidFill>
                <a:latin typeface="Comic Sans MS" panose="030F0702030302020204" pitchFamily="66" charset="0"/>
              </a:rPr>
            </a:br>
            <a:r>
              <a:rPr lang="en-US" sz="1300" dirty="0">
                <a:solidFill>
                  <a:srgbClr val="39AB47"/>
                </a:solidFill>
                <a:latin typeface="Comic Sans MS" panose="030F0702030302020204" pitchFamily="66" charset="0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How do different animals control their body temperature? - BBC Bitesize</a:t>
            </a:r>
            <a:endParaRPr lang="en-US" sz="1300" dirty="0">
              <a:solidFill>
                <a:srgbClr val="39AB47"/>
              </a:solidFill>
              <a:latin typeface="Comic Sans MS" panose="030F0702030302020204" pitchFamily="66" charset="0"/>
            </a:endParaRPr>
          </a:p>
          <a:p>
            <a:pPr>
              <a:spcBef>
                <a:spcPts val="1500"/>
              </a:spcBef>
            </a:pPr>
            <a:r>
              <a:rPr lang="en-GB" sz="13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See if you can classify these animals (vertebrates) with this fun, interactive game.</a:t>
            </a:r>
            <a:br>
              <a:rPr lang="en-GB" sz="13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300" dirty="0">
                <a:solidFill>
                  <a:srgbClr val="39AB47"/>
                </a:solidFill>
                <a:latin typeface="Comic Sans MS" panose="030F0702030302020204" pitchFamily="66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Sortify: Vertebrates - GameUp - BrainPOP.</a:t>
            </a:r>
            <a:endParaRPr lang="en-GB" sz="1300" dirty="0">
              <a:solidFill>
                <a:srgbClr val="39AB47"/>
              </a:solidFill>
              <a:latin typeface="Comic Sans MS" panose="030F0702030302020204" pitchFamily="66" charset="0"/>
            </a:endParaRPr>
          </a:p>
          <a:p>
            <a:pPr lvl="0" algn="just">
              <a:lnSpc>
                <a:spcPct val="115000"/>
              </a:lnSpc>
              <a:spcBef>
                <a:spcPts val="1500"/>
              </a:spcBef>
            </a:pPr>
            <a:r>
              <a:rPr lang="en-GB" sz="13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400"/>
              </a:spcBef>
            </a:pPr>
            <a:endParaRPr lang="en-GB" sz="1300" dirty="0">
              <a:solidFill>
                <a:srgbClr val="2726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52945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DE12412-FE87-2247-94AE-1BDEEC47A4B4}"/>
              </a:ext>
            </a:extLst>
          </p:cNvPr>
          <p:cNvSpPr/>
          <p:nvPr/>
        </p:nvSpPr>
        <p:spPr>
          <a:xfrm>
            <a:off x="1506582" y="2029049"/>
            <a:ext cx="9135292" cy="29099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A screen shot of a video game&#10;&#10;Description automatically generated with low confidence">
            <a:extLst>
              <a:ext uri="{FF2B5EF4-FFF2-40B4-BE49-F238E27FC236}">
                <a16:creationId xmlns:a16="http://schemas.microsoft.com/office/drawing/2014/main" id="{884483D0-EA3B-D849-AB00-DFC024DDF6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77442" y="1876097"/>
            <a:ext cx="9673731" cy="306288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1439973-6E78-4E1C-AFE2-094C6F8591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3537"/>
            <a:ext cx="12192000" cy="1325563"/>
          </a:xfrm>
        </p:spPr>
        <p:txBody>
          <a:bodyPr/>
          <a:lstStyle/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Living Things and Their Habitats: Lesson 2</a:t>
            </a:r>
            <a:br>
              <a:rPr lang="en-GB" sz="3200" b="1" dirty="0">
                <a:solidFill>
                  <a:schemeClr val="bg1"/>
                </a:solidFill>
                <a:latin typeface="Comic Sans MS" panose="030F0702030302020204" pitchFamily="66" charset="0"/>
              </a:rPr>
            </a:br>
            <a:r>
              <a:rPr lang="en-GB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Classification of animals – Vertebrates</a:t>
            </a:r>
            <a:endParaRPr lang="en-GB" sz="32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89585AB-FB9D-4A6C-911D-CADD729AD173}"/>
              </a:ext>
            </a:extLst>
          </p:cNvPr>
          <p:cNvSpPr txBox="1"/>
          <p:nvPr/>
        </p:nvSpPr>
        <p:spPr>
          <a:xfrm>
            <a:off x="0" y="5687498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Comic Sans MS" panose="030F0702030302020204" pitchFamily="66" charset="0"/>
              </a:rPr>
              <a:t>Well Done! </a:t>
            </a:r>
            <a:endParaRPr lang="en-GB" sz="32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E2B2FB1F-92E5-3B46-8B09-EC93C1609FAB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iChild and its licensors. All rights reserved. Not for commercial use.</a:t>
            </a:r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E5C3B85-CBD5-2D42-B7C4-DB071F5A400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9799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ubtitle 2">
            <a:extLst>
              <a:ext uri="{FF2B5EF4-FFF2-40B4-BE49-F238E27FC236}">
                <a16:creationId xmlns:a16="http://schemas.microsoft.com/office/drawing/2014/main" id="{DE14F3C9-9294-AE41-9B08-ECA6504F395E}"/>
              </a:ext>
            </a:extLst>
          </p:cNvPr>
          <p:cNvSpPr txBox="1">
            <a:spLocks/>
          </p:cNvSpPr>
          <p:nvPr/>
        </p:nvSpPr>
        <p:spPr>
          <a:xfrm>
            <a:off x="0" y="574669"/>
            <a:ext cx="12192000" cy="52088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Nature Detectives:</a:t>
            </a:r>
            <a:br>
              <a:rPr lang="en-US" sz="30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US" sz="25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What </a:t>
            </a:r>
            <a:r>
              <a:rPr lang="en-US" sz="2500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animals</a:t>
            </a:r>
            <a:r>
              <a:rPr lang="en-US" sz="2500" dirty="0">
                <a:latin typeface="Comic Sans MS" panose="030F0702030302020204" pitchFamily="66" charset="0"/>
                <a:cs typeface="Arial" panose="020B0604020202020204" pitchFamily="34" charset="0"/>
              </a:rPr>
              <a:t> </a:t>
            </a:r>
            <a:r>
              <a:rPr lang="en-US" sz="25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can you spot in the picture below?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0489D46-3FC6-E84C-B211-65B7CC22162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4150" y="1779323"/>
            <a:ext cx="7387119" cy="4119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8080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ubtitle 2">
            <a:extLst>
              <a:ext uri="{FF2B5EF4-FFF2-40B4-BE49-F238E27FC236}">
                <a16:creationId xmlns:a16="http://schemas.microsoft.com/office/drawing/2014/main" id="{DE14F3C9-9294-AE41-9B08-ECA6504F395E}"/>
              </a:ext>
            </a:extLst>
          </p:cNvPr>
          <p:cNvSpPr txBox="1">
            <a:spLocks/>
          </p:cNvSpPr>
          <p:nvPr/>
        </p:nvSpPr>
        <p:spPr>
          <a:xfrm>
            <a:off x="0" y="574669"/>
            <a:ext cx="12192000" cy="52799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Nature Detectives</a:t>
            </a:r>
            <a:endParaRPr lang="en-US" sz="2500" dirty="0">
              <a:solidFill>
                <a:srgbClr val="272626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0489D46-3FC6-E84C-B211-65B7CC22162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4150" y="1315728"/>
            <a:ext cx="7387119" cy="4119864"/>
          </a:xfrm>
          <a:prstGeom prst="rect">
            <a:avLst/>
          </a:prstGeom>
        </p:spPr>
      </p:pic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1947E3E1-40C6-884C-8287-A4A0ED4A7302}"/>
              </a:ext>
            </a:extLst>
          </p:cNvPr>
          <p:cNvCxnSpPr>
            <a:cxnSpLocks/>
            <a:stCxn id="169" idx="6"/>
          </p:cNvCxnSpPr>
          <p:nvPr/>
        </p:nvCxnSpPr>
        <p:spPr>
          <a:xfrm flipV="1">
            <a:off x="2174524" y="5073463"/>
            <a:ext cx="483944" cy="320620"/>
          </a:xfrm>
          <a:prstGeom prst="straightConnector1">
            <a:avLst/>
          </a:prstGeom>
          <a:ln w="28575" cap="rnd">
            <a:solidFill>
              <a:srgbClr val="FFC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8D72C29A-AE0D-D844-AA7F-5C4804914E7B}"/>
              </a:ext>
            </a:extLst>
          </p:cNvPr>
          <p:cNvCxnSpPr>
            <a:cxnSpLocks/>
            <a:stCxn id="168" idx="6"/>
          </p:cNvCxnSpPr>
          <p:nvPr/>
        </p:nvCxnSpPr>
        <p:spPr>
          <a:xfrm flipV="1">
            <a:off x="2174524" y="4666561"/>
            <a:ext cx="820271" cy="117088"/>
          </a:xfrm>
          <a:prstGeom prst="straightConnector1">
            <a:avLst/>
          </a:prstGeom>
          <a:ln w="28575" cap="rnd">
            <a:solidFill>
              <a:srgbClr val="FFC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63787B55-3C28-774C-8D48-807B7A68C96E}"/>
              </a:ext>
            </a:extLst>
          </p:cNvPr>
          <p:cNvCxnSpPr>
            <a:cxnSpLocks/>
          </p:cNvCxnSpPr>
          <p:nvPr/>
        </p:nvCxnSpPr>
        <p:spPr>
          <a:xfrm>
            <a:off x="2174524" y="2969464"/>
            <a:ext cx="754130" cy="634091"/>
          </a:xfrm>
          <a:prstGeom prst="straightConnector1">
            <a:avLst/>
          </a:prstGeom>
          <a:ln w="28575" cap="rnd">
            <a:solidFill>
              <a:srgbClr val="FFC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9FBD76BD-C0E8-1D45-8210-0B9C582C1440}"/>
              </a:ext>
            </a:extLst>
          </p:cNvPr>
          <p:cNvCxnSpPr>
            <a:cxnSpLocks/>
            <a:stCxn id="161" idx="6"/>
          </p:cNvCxnSpPr>
          <p:nvPr/>
        </p:nvCxnSpPr>
        <p:spPr>
          <a:xfrm>
            <a:off x="2191972" y="1731489"/>
            <a:ext cx="606835" cy="609928"/>
          </a:xfrm>
          <a:prstGeom prst="straightConnector1">
            <a:avLst/>
          </a:prstGeom>
          <a:ln w="28575" cap="rnd">
            <a:solidFill>
              <a:srgbClr val="FFC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5AA82845-C0BA-494B-81D2-30FDBB563B5A}"/>
              </a:ext>
            </a:extLst>
          </p:cNvPr>
          <p:cNvCxnSpPr>
            <a:cxnSpLocks/>
            <a:stCxn id="159" idx="6"/>
          </p:cNvCxnSpPr>
          <p:nvPr/>
        </p:nvCxnSpPr>
        <p:spPr>
          <a:xfrm>
            <a:off x="2174524" y="2341921"/>
            <a:ext cx="2336964" cy="841122"/>
          </a:xfrm>
          <a:prstGeom prst="straightConnector1">
            <a:avLst/>
          </a:prstGeom>
          <a:ln w="28575" cap="rnd">
            <a:solidFill>
              <a:srgbClr val="FFC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E48AEB50-5C5F-8146-A1FA-CA85EB05392C}"/>
              </a:ext>
            </a:extLst>
          </p:cNvPr>
          <p:cNvCxnSpPr>
            <a:cxnSpLocks/>
            <a:stCxn id="166" idx="6"/>
          </p:cNvCxnSpPr>
          <p:nvPr/>
        </p:nvCxnSpPr>
        <p:spPr>
          <a:xfrm>
            <a:off x="2174524" y="3562785"/>
            <a:ext cx="947448" cy="259891"/>
          </a:xfrm>
          <a:prstGeom prst="straightConnector1">
            <a:avLst/>
          </a:prstGeom>
          <a:ln w="28575" cap="rnd">
            <a:solidFill>
              <a:srgbClr val="FFC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5EAD7507-F78D-2840-9F43-D816CD758B93}"/>
              </a:ext>
            </a:extLst>
          </p:cNvPr>
          <p:cNvCxnSpPr>
            <a:cxnSpLocks/>
          </p:cNvCxnSpPr>
          <p:nvPr/>
        </p:nvCxnSpPr>
        <p:spPr>
          <a:xfrm flipV="1">
            <a:off x="2068632" y="4003292"/>
            <a:ext cx="2106680" cy="152059"/>
          </a:xfrm>
          <a:prstGeom prst="straightConnector1">
            <a:avLst/>
          </a:prstGeom>
          <a:ln w="28575" cap="rnd">
            <a:solidFill>
              <a:srgbClr val="FFC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B6A54610-BA43-2944-A7EF-EED36FECC53B}"/>
              </a:ext>
            </a:extLst>
          </p:cNvPr>
          <p:cNvCxnSpPr>
            <a:cxnSpLocks/>
            <a:stCxn id="181" idx="0"/>
          </p:cNvCxnSpPr>
          <p:nvPr/>
        </p:nvCxnSpPr>
        <p:spPr>
          <a:xfrm flipV="1">
            <a:off x="4263093" y="5293759"/>
            <a:ext cx="725984" cy="390138"/>
          </a:xfrm>
          <a:prstGeom prst="straightConnector1">
            <a:avLst/>
          </a:prstGeom>
          <a:ln w="28575" cap="rnd">
            <a:solidFill>
              <a:srgbClr val="FFC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F596611A-15EE-924A-91B4-05D23BD765E6}"/>
              </a:ext>
            </a:extLst>
          </p:cNvPr>
          <p:cNvCxnSpPr>
            <a:cxnSpLocks/>
            <a:stCxn id="182" idx="0"/>
          </p:cNvCxnSpPr>
          <p:nvPr/>
        </p:nvCxnSpPr>
        <p:spPr>
          <a:xfrm flipH="1" flipV="1">
            <a:off x="5710135" y="3801629"/>
            <a:ext cx="280424" cy="1882268"/>
          </a:xfrm>
          <a:prstGeom prst="straightConnector1">
            <a:avLst/>
          </a:prstGeom>
          <a:ln w="28575" cap="rnd">
            <a:solidFill>
              <a:srgbClr val="FFC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835D1106-1FF8-3E45-A7C8-B2369ED7CAF9}"/>
              </a:ext>
            </a:extLst>
          </p:cNvPr>
          <p:cNvCxnSpPr>
            <a:cxnSpLocks/>
            <a:stCxn id="185" idx="0"/>
          </p:cNvCxnSpPr>
          <p:nvPr/>
        </p:nvCxnSpPr>
        <p:spPr>
          <a:xfrm flipH="1" flipV="1">
            <a:off x="7418469" y="4955573"/>
            <a:ext cx="2004674" cy="728324"/>
          </a:xfrm>
          <a:prstGeom prst="straightConnector1">
            <a:avLst/>
          </a:prstGeom>
          <a:ln w="28575" cap="rnd">
            <a:solidFill>
              <a:srgbClr val="FFC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2B8B0394-D686-BF49-B45E-C72C28CD7A55}"/>
              </a:ext>
            </a:extLst>
          </p:cNvPr>
          <p:cNvCxnSpPr>
            <a:cxnSpLocks/>
          </p:cNvCxnSpPr>
          <p:nvPr/>
        </p:nvCxnSpPr>
        <p:spPr>
          <a:xfrm flipH="1" flipV="1">
            <a:off x="7194176" y="4263046"/>
            <a:ext cx="2970587" cy="968506"/>
          </a:xfrm>
          <a:prstGeom prst="straightConnector1">
            <a:avLst/>
          </a:prstGeom>
          <a:ln w="28575" cap="rnd">
            <a:solidFill>
              <a:srgbClr val="FFC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>
            <a:extLst>
              <a:ext uri="{FF2B5EF4-FFF2-40B4-BE49-F238E27FC236}">
                <a16:creationId xmlns:a16="http://schemas.microsoft.com/office/drawing/2014/main" id="{31CA31BD-6C8E-824B-8F3A-909958D8878F}"/>
              </a:ext>
            </a:extLst>
          </p:cNvPr>
          <p:cNvCxnSpPr>
            <a:cxnSpLocks/>
          </p:cNvCxnSpPr>
          <p:nvPr/>
        </p:nvCxnSpPr>
        <p:spPr>
          <a:xfrm flipH="1">
            <a:off x="7718612" y="1577087"/>
            <a:ext cx="2446150" cy="877646"/>
          </a:xfrm>
          <a:prstGeom prst="straightConnector1">
            <a:avLst/>
          </a:prstGeom>
          <a:ln w="28575" cap="rnd">
            <a:solidFill>
              <a:srgbClr val="FFC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14EEF7CA-83D3-A24F-BCA1-00C19FAE91F2}"/>
              </a:ext>
            </a:extLst>
          </p:cNvPr>
          <p:cNvCxnSpPr>
            <a:cxnSpLocks/>
            <a:stCxn id="195" idx="2"/>
          </p:cNvCxnSpPr>
          <p:nvPr/>
        </p:nvCxnSpPr>
        <p:spPr>
          <a:xfrm flipH="1">
            <a:off x="9325536" y="2294652"/>
            <a:ext cx="719656" cy="329085"/>
          </a:xfrm>
          <a:prstGeom prst="straightConnector1">
            <a:avLst/>
          </a:prstGeom>
          <a:ln w="28575" cap="rnd">
            <a:solidFill>
              <a:srgbClr val="FFC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>
            <a:extLst>
              <a:ext uri="{FF2B5EF4-FFF2-40B4-BE49-F238E27FC236}">
                <a16:creationId xmlns:a16="http://schemas.microsoft.com/office/drawing/2014/main" id="{F4101F49-80A5-6E4D-8693-30DC399D057C}"/>
              </a:ext>
            </a:extLst>
          </p:cNvPr>
          <p:cNvCxnSpPr>
            <a:cxnSpLocks/>
            <a:stCxn id="194" idx="2"/>
          </p:cNvCxnSpPr>
          <p:nvPr/>
        </p:nvCxnSpPr>
        <p:spPr>
          <a:xfrm flipH="1">
            <a:off x="8209430" y="3026753"/>
            <a:ext cx="1835762" cy="163802"/>
          </a:xfrm>
          <a:prstGeom prst="straightConnector1">
            <a:avLst/>
          </a:prstGeom>
          <a:ln w="28575" cap="rnd">
            <a:solidFill>
              <a:srgbClr val="FFC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19553D77-BFE8-3047-9953-09E65BDB6FF1}"/>
              </a:ext>
            </a:extLst>
          </p:cNvPr>
          <p:cNvCxnSpPr>
            <a:cxnSpLocks/>
            <a:stCxn id="197" idx="2"/>
          </p:cNvCxnSpPr>
          <p:nvPr/>
        </p:nvCxnSpPr>
        <p:spPr>
          <a:xfrm flipH="1">
            <a:off x="9557010" y="3758854"/>
            <a:ext cx="424824" cy="256304"/>
          </a:xfrm>
          <a:prstGeom prst="straightConnector1">
            <a:avLst/>
          </a:prstGeom>
          <a:ln w="28575" cap="rnd">
            <a:solidFill>
              <a:srgbClr val="FFC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0D6FCEB9-E926-C24C-81DB-FC960E3CAC2D}"/>
              </a:ext>
            </a:extLst>
          </p:cNvPr>
          <p:cNvCxnSpPr>
            <a:cxnSpLocks/>
            <a:stCxn id="198" idx="2"/>
          </p:cNvCxnSpPr>
          <p:nvPr/>
        </p:nvCxnSpPr>
        <p:spPr>
          <a:xfrm flipH="1" flipV="1">
            <a:off x="8014450" y="4021282"/>
            <a:ext cx="2030742" cy="469673"/>
          </a:xfrm>
          <a:prstGeom prst="straightConnector1">
            <a:avLst/>
          </a:prstGeom>
          <a:ln w="28575" cap="rnd">
            <a:solidFill>
              <a:srgbClr val="FFC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Arrow Connector 98">
            <a:extLst>
              <a:ext uri="{FF2B5EF4-FFF2-40B4-BE49-F238E27FC236}">
                <a16:creationId xmlns:a16="http://schemas.microsoft.com/office/drawing/2014/main" id="{C1FDA226-88ED-6E41-BE3D-0283256D70D9}"/>
              </a:ext>
            </a:extLst>
          </p:cNvPr>
          <p:cNvCxnSpPr>
            <a:cxnSpLocks/>
          </p:cNvCxnSpPr>
          <p:nvPr/>
        </p:nvCxnSpPr>
        <p:spPr>
          <a:xfrm flipH="1" flipV="1">
            <a:off x="6313396" y="2696783"/>
            <a:ext cx="1089608" cy="2987114"/>
          </a:xfrm>
          <a:prstGeom prst="straightConnector1">
            <a:avLst/>
          </a:prstGeom>
          <a:ln w="28575" cap="rnd">
            <a:solidFill>
              <a:srgbClr val="FFC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Arrow Connector 128">
            <a:extLst>
              <a:ext uri="{FF2B5EF4-FFF2-40B4-BE49-F238E27FC236}">
                <a16:creationId xmlns:a16="http://schemas.microsoft.com/office/drawing/2014/main" id="{FEF9A43C-1014-6840-9E2E-9CA1AA2961E5}"/>
              </a:ext>
            </a:extLst>
          </p:cNvPr>
          <p:cNvCxnSpPr>
            <a:cxnSpLocks/>
            <a:stCxn id="180" idx="0"/>
          </p:cNvCxnSpPr>
          <p:nvPr/>
        </p:nvCxnSpPr>
        <p:spPr>
          <a:xfrm flipV="1">
            <a:off x="2495389" y="4666561"/>
            <a:ext cx="1814392" cy="1017336"/>
          </a:xfrm>
          <a:prstGeom prst="straightConnector1">
            <a:avLst/>
          </a:prstGeom>
          <a:ln w="28575" cap="rnd">
            <a:solidFill>
              <a:srgbClr val="FFC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5DA124F0-BE25-7044-961A-539F03638FCC}"/>
              </a:ext>
            </a:extLst>
          </p:cNvPr>
          <p:cNvCxnSpPr>
            <a:cxnSpLocks/>
            <a:stCxn id="162" idx="6"/>
          </p:cNvCxnSpPr>
          <p:nvPr/>
        </p:nvCxnSpPr>
        <p:spPr>
          <a:xfrm>
            <a:off x="2244981" y="1121057"/>
            <a:ext cx="2192548" cy="660893"/>
          </a:xfrm>
          <a:prstGeom prst="straightConnector1">
            <a:avLst/>
          </a:prstGeom>
          <a:ln w="28575" cap="rnd">
            <a:solidFill>
              <a:srgbClr val="FFC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Oval 158">
            <a:extLst>
              <a:ext uri="{FF2B5EF4-FFF2-40B4-BE49-F238E27FC236}">
                <a16:creationId xmlns:a16="http://schemas.microsoft.com/office/drawing/2014/main" id="{D939E59B-8046-4D47-8C96-B3DBC7EDEC51}"/>
              </a:ext>
            </a:extLst>
          </p:cNvPr>
          <p:cNvSpPr/>
          <p:nvPr/>
        </p:nvSpPr>
        <p:spPr>
          <a:xfrm>
            <a:off x="642730" y="2110727"/>
            <a:ext cx="1531794" cy="462388"/>
          </a:xfrm>
          <a:prstGeom prst="ellipse">
            <a:avLst/>
          </a:prstGeom>
          <a:solidFill>
            <a:schemeClr val="bg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272626"/>
                </a:solidFill>
                <a:latin typeface="Comic Sans MS" panose="030F0902030302020204" pitchFamily="66" charset="0"/>
              </a:rPr>
              <a:t>Butterfly</a:t>
            </a:r>
          </a:p>
        </p:txBody>
      </p:sp>
      <p:sp>
        <p:nvSpPr>
          <p:cNvPr id="161" name="Oval 160">
            <a:extLst>
              <a:ext uri="{FF2B5EF4-FFF2-40B4-BE49-F238E27FC236}">
                <a16:creationId xmlns:a16="http://schemas.microsoft.com/office/drawing/2014/main" id="{38AA86CA-C50F-994D-9362-8C547BA4D89A}"/>
              </a:ext>
            </a:extLst>
          </p:cNvPr>
          <p:cNvSpPr/>
          <p:nvPr/>
        </p:nvSpPr>
        <p:spPr>
          <a:xfrm>
            <a:off x="660178" y="1500295"/>
            <a:ext cx="1531794" cy="462388"/>
          </a:xfrm>
          <a:prstGeom prst="ellipse">
            <a:avLst/>
          </a:prstGeom>
          <a:solidFill>
            <a:schemeClr val="bg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272626"/>
                </a:solidFill>
                <a:latin typeface="Comic Sans MS" panose="030F0902030302020204" pitchFamily="66" charset="0"/>
              </a:rPr>
              <a:t>Squirrel</a:t>
            </a:r>
          </a:p>
        </p:txBody>
      </p:sp>
      <p:sp>
        <p:nvSpPr>
          <p:cNvPr id="162" name="Oval 161">
            <a:extLst>
              <a:ext uri="{FF2B5EF4-FFF2-40B4-BE49-F238E27FC236}">
                <a16:creationId xmlns:a16="http://schemas.microsoft.com/office/drawing/2014/main" id="{0AA25DE2-A1E0-434E-856C-AE2074D22D21}"/>
              </a:ext>
            </a:extLst>
          </p:cNvPr>
          <p:cNvSpPr/>
          <p:nvPr/>
        </p:nvSpPr>
        <p:spPr>
          <a:xfrm>
            <a:off x="713187" y="889863"/>
            <a:ext cx="1531794" cy="462388"/>
          </a:xfrm>
          <a:prstGeom prst="ellipse">
            <a:avLst/>
          </a:prstGeom>
          <a:solidFill>
            <a:schemeClr val="bg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272626"/>
                </a:solidFill>
                <a:latin typeface="Comic Sans MS" panose="030F0902030302020204" pitchFamily="66" charset="0"/>
              </a:rPr>
              <a:t>Owl</a:t>
            </a:r>
          </a:p>
        </p:txBody>
      </p:sp>
      <p:sp>
        <p:nvSpPr>
          <p:cNvPr id="165" name="Oval 164">
            <a:extLst>
              <a:ext uri="{FF2B5EF4-FFF2-40B4-BE49-F238E27FC236}">
                <a16:creationId xmlns:a16="http://schemas.microsoft.com/office/drawing/2014/main" id="{763BEB0E-AEEF-5A4C-BD64-679C785420EF}"/>
              </a:ext>
            </a:extLst>
          </p:cNvPr>
          <p:cNvSpPr/>
          <p:nvPr/>
        </p:nvSpPr>
        <p:spPr>
          <a:xfrm>
            <a:off x="642730" y="2721159"/>
            <a:ext cx="1531794" cy="462388"/>
          </a:xfrm>
          <a:prstGeom prst="ellipse">
            <a:avLst/>
          </a:prstGeom>
          <a:solidFill>
            <a:schemeClr val="bg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rgbClr val="272626"/>
                </a:solidFill>
                <a:latin typeface="Comic Sans MS" panose="030F0902030302020204" pitchFamily="66" charset="0"/>
              </a:rPr>
              <a:t>Heron</a:t>
            </a:r>
          </a:p>
        </p:txBody>
      </p:sp>
      <p:sp>
        <p:nvSpPr>
          <p:cNvPr id="166" name="Oval 165">
            <a:extLst>
              <a:ext uri="{FF2B5EF4-FFF2-40B4-BE49-F238E27FC236}">
                <a16:creationId xmlns:a16="http://schemas.microsoft.com/office/drawing/2014/main" id="{65FED65A-7AA4-7E49-99B2-259F5BAF78E0}"/>
              </a:ext>
            </a:extLst>
          </p:cNvPr>
          <p:cNvSpPr/>
          <p:nvPr/>
        </p:nvSpPr>
        <p:spPr>
          <a:xfrm>
            <a:off x="642730" y="3331591"/>
            <a:ext cx="1531794" cy="462388"/>
          </a:xfrm>
          <a:prstGeom prst="ellipse">
            <a:avLst/>
          </a:prstGeom>
          <a:solidFill>
            <a:schemeClr val="bg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rgbClr val="272626"/>
                </a:solidFill>
                <a:latin typeface="Comic Sans MS" panose="030F0902030302020204" pitchFamily="66" charset="0"/>
              </a:rPr>
              <a:t>Fox</a:t>
            </a:r>
          </a:p>
        </p:txBody>
      </p:sp>
      <p:sp>
        <p:nvSpPr>
          <p:cNvPr id="167" name="Oval 166">
            <a:extLst>
              <a:ext uri="{FF2B5EF4-FFF2-40B4-BE49-F238E27FC236}">
                <a16:creationId xmlns:a16="http://schemas.microsoft.com/office/drawing/2014/main" id="{5816DB88-DB81-B24D-BD46-A4565B02BFD6}"/>
              </a:ext>
            </a:extLst>
          </p:cNvPr>
          <p:cNvSpPr/>
          <p:nvPr/>
        </p:nvSpPr>
        <p:spPr>
          <a:xfrm>
            <a:off x="642730" y="3942023"/>
            <a:ext cx="1531794" cy="462388"/>
          </a:xfrm>
          <a:prstGeom prst="ellipse">
            <a:avLst/>
          </a:prstGeom>
          <a:solidFill>
            <a:schemeClr val="bg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rgbClr val="272626"/>
                </a:solidFill>
                <a:latin typeface="Comic Sans MS" panose="030F0902030302020204" pitchFamily="66" charset="0"/>
              </a:rPr>
              <a:t>Lizard</a:t>
            </a:r>
          </a:p>
        </p:txBody>
      </p:sp>
      <p:sp>
        <p:nvSpPr>
          <p:cNvPr id="168" name="Oval 167">
            <a:extLst>
              <a:ext uri="{FF2B5EF4-FFF2-40B4-BE49-F238E27FC236}">
                <a16:creationId xmlns:a16="http://schemas.microsoft.com/office/drawing/2014/main" id="{9EDD6B5E-C53A-8948-BBB8-614329B9B520}"/>
              </a:ext>
            </a:extLst>
          </p:cNvPr>
          <p:cNvSpPr/>
          <p:nvPr/>
        </p:nvSpPr>
        <p:spPr>
          <a:xfrm>
            <a:off x="642730" y="4552455"/>
            <a:ext cx="1531794" cy="462388"/>
          </a:xfrm>
          <a:prstGeom prst="ellipse">
            <a:avLst/>
          </a:prstGeom>
          <a:solidFill>
            <a:schemeClr val="bg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rgbClr val="272626"/>
                </a:solidFill>
                <a:latin typeface="Comic Sans MS" panose="030F0902030302020204" pitchFamily="66" charset="0"/>
              </a:rPr>
              <a:t>Ducks</a:t>
            </a:r>
          </a:p>
        </p:txBody>
      </p:sp>
      <p:sp>
        <p:nvSpPr>
          <p:cNvPr id="169" name="Oval 168">
            <a:extLst>
              <a:ext uri="{FF2B5EF4-FFF2-40B4-BE49-F238E27FC236}">
                <a16:creationId xmlns:a16="http://schemas.microsoft.com/office/drawing/2014/main" id="{BA33E5D6-9E94-BE48-AE3B-501416790446}"/>
              </a:ext>
            </a:extLst>
          </p:cNvPr>
          <p:cNvSpPr/>
          <p:nvPr/>
        </p:nvSpPr>
        <p:spPr>
          <a:xfrm>
            <a:off x="642730" y="5162889"/>
            <a:ext cx="1531794" cy="462388"/>
          </a:xfrm>
          <a:prstGeom prst="ellipse">
            <a:avLst/>
          </a:prstGeom>
          <a:solidFill>
            <a:schemeClr val="bg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rgbClr val="272626"/>
                </a:solidFill>
                <a:latin typeface="Comic Sans MS" panose="030F0902030302020204" pitchFamily="66" charset="0"/>
              </a:rPr>
              <a:t>Fish</a:t>
            </a:r>
          </a:p>
        </p:txBody>
      </p:sp>
      <p:sp>
        <p:nvSpPr>
          <p:cNvPr id="180" name="Oval 179">
            <a:extLst>
              <a:ext uri="{FF2B5EF4-FFF2-40B4-BE49-F238E27FC236}">
                <a16:creationId xmlns:a16="http://schemas.microsoft.com/office/drawing/2014/main" id="{9905F6A9-2934-2B4F-8F54-6E26BD6152C2}"/>
              </a:ext>
            </a:extLst>
          </p:cNvPr>
          <p:cNvSpPr/>
          <p:nvPr/>
        </p:nvSpPr>
        <p:spPr>
          <a:xfrm>
            <a:off x="1729492" y="5683897"/>
            <a:ext cx="1531794" cy="462388"/>
          </a:xfrm>
          <a:prstGeom prst="ellipse">
            <a:avLst/>
          </a:prstGeom>
          <a:solidFill>
            <a:schemeClr val="bg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rgbClr val="272626"/>
                </a:solidFill>
                <a:latin typeface="Comic Sans MS" panose="030F0902030302020204" pitchFamily="66" charset="0"/>
              </a:rPr>
              <a:t>Frog</a:t>
            </a:r>
          </a:p>
        </p:txBody>
      </p:sp>
      <p:sp>
        <p:nvSpPr>
          <p:cNvPr id="181" name="Oval 180">
            <a:extLst>
              <a:ext uri="{FF2B5EF4-FFF2-40B4-BE49-F238E27FC236}">
                <a16:creationId xmlns:a16="http://schemas.microsoft.com/office/drawing/2014/main" id="{3A1D8B7C-261C-9346-A3FA-FD673F07144F}"/>
              </a:ext>
            </a:extLst>
          </p:cNvPr>
          <p:cNvSpPr/>
          <p:nvPr/>
        </p:nvSpPr>
        <p:spPr>
          <a:xfrm>
            <a:off x="3440448" y="5683897"/>
            <a:ext cx="1645289" cy="462388"/>
          </a:xfrm>
          <a:prstGeom prst="ellipse">
            <a:avLst/>
          </a:prstGeom>
          <a:solidFill>
            <a:schemeClr val="bg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rgbClr val="272626"/>
                </a:solidFill>
                <a:latin typeface="Comic Sans MS" panose="030F0902030302020204" pitchFamily="66" charset="0"/>
              </a:rPr>
              <a:t>Hedgehog</a:t>
            </a:r>
          </a:p>
        </p:txBody>
      </p:sp>
      <p:sp>
        <p:nvSpPr>
          <p:cNvPr id="182" name="Oval 181">
            <a:extLst>
              <a:ext uri="{FF2B5EF4-FFF2-40B4-BE49-F238E27FC236}">
                <a16:creationId xmlns:a16="http://schemas.microsoft.com/office/drawing/2014/main" id="{08D91A99-7E16-854D-90AE-78BB6BE9B996}"/>
              </a:ext>
            </a:extLst>
          </p:cNvPr>
          <p:cNvSpPr/>
          <p:nvPr/>
        </p:nvSpPr>
        <p:spPr>
          <a:xfrm>
            <a:off x="5224662" y="5683897"/>
            <a:ext cx="1531794" cy="462388"/>
          </a:xfrm>
          <a:prstGeom prst="ellipse">
            <a:avLst/>
          </a:prstGeom>
          <a:solidFill>
            <a:schemeClr val="bg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rgbClr val="272626"/>
                </a:solidFill>
                <a:latin typeface="Comic Sans MS" panose="030F0902030302020204" pitchFamily="66" charset="0"/>
              </a:rPr>
              <a:t>Stag</a:t>
            </a:r>
          </a:p>
        </p:txBody>
      </p:sp>
      <p:sp>
        <p:nvSpPr>
          <p:cNvPr id="184" name="Oval 183">
            <a:extLst>
              <a:ext uri="{FF2B5EF4-FFF2-40B4-BE49-F238E27FC236}">
                <a16:creationId xmlns:a16="http://schemas.microsoft.com/office/drawing/2014/main" id="{6CACD315-D98B-C540-8C6F-49162C6E9909}"/>
              </a:ext>
            </a:extLst>
          </p:cNvPr>
          <p:cNvSpPr/>
          <p:nvPr/>
        </p:nvSpPr>
        <p:spPr>
          <a:xfrm>
            <a:off x="6896243" y="5683897"/>
            <a:ext cx="1616347" cy="462388"/>
          </a:xfrm>
          <a:prstGeom prst="ellipse">
            <a:avLst/>
          </a:prstGeom>
          <a:solidFill>
            <a:schemeClr val="bg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rgbClr val="272626"/>
                </a:solidFill>
                <a:latin typeface="Comic Sans MS" panose="030F0902030302020204" pitchFamily="66" charset="0"/>
              </a:rPr>
              <a:t>Dragonfly</a:t>
            </a:r>
          </a:p>
        </p:txBody>
      </p:sp>
      <p:sp>
        <p:nvSpPr>
          <p:cNvPr id="185" name="Oval 184">
            <a:extLst>
              <a:ext uri="{FF2B5EF4-FFF2-40B4-BE49-F238E27FC236}">
                <a16:creationId xmlns:a16="http://schemas.microsoft.com/office/drawing/2014/main" id="{95ADF3C8-8C05-CB45-B8BA-0EC4B7263B29}"/>
              </a:ext>
            </a:extLst>
          </p:cNvPr>
          <p:cNvSpPr/>
          <p:nvPr/>
        </p:nvSpPr>
        <p:spPr>
          <a:xfrm>
            <a:off x="8657246" y="5683897"/>
            <a:ext cx="1531794" cy="462388"/>
          </a:xfrm>
          <a:prstGeom prst="ellipse">
            <a:avLst/>
          </a:prstGeom>
          <a:solidFill>
            <a:schemeClr val="bg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rgbClr val="272626"/>
                </a:solidFill>
                <a:latin typeface="Comic Sans MS" panose="030F0902030302020204" pitchFamily="66" charset="0"/>
              </a:rPr>
              <a:t>Alligator</a:t>
            </a:r>
          </a:p>
        </p:txBody>
      </p:sp>
      <p:sp>
        <p:nvSpPr>
          <p:cNvPr id="194" name="Oval 193">
            <a:extLst>
              <a:ext uri="{FF2B5EF4-FFF2-40B4-BE49-F238E27FC236}">
                <a16:creationId xmlns:a16="http://schemas.microsoft.com/office/drawing/2014/main" id="{29E5F2AD-2376-BA40-9D9C-2FA45E053971}"/>
              </a:ext>
            </a:extLst>
          </p:cNvPr>
          <p:cNvSpPr/>
          <p:nvPr/>
        </p:nvSpPr>
        <p:spPr>
          <a:xfrm>
            <a:off x="10045192" y="2795559"/>
            <a:ext cx="1531794" cy="462388"/>
          </a:xfrm>
          <a:prstGeom prst="ellipse">
            <a:avLst/>
          </a:prstGeom>
          <a:solidFill>
            <a:schemeClr val="bg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rgbClr val="272626"/>
                </a:solidFill>
                <a:latin typeface="Comic Sans MS" panose="030F0902030302020204" pitchFamily="66" charset="0"/>
              </a:rPr>
              <a:t>Snake</a:t>
            </a:r>
            <a:endParaRPr lang="en-US" sz="1600" dirty="0">
              <a:solidFill>
                <a:srgbClr val="272626"/>
              </a:solidFill>
              <a:latin typeface="Comic Sans MS" panose="030F0902030302020204" pitchFamily="66" charset="0"/>
            </a:endParaRPr>
          </a:p>
        </p:txBody>
      </p:sp>
      <p:sp>
        <p:nvSpPr>
          <p:cNvPr id="195" name="Oval 194">
            <a:extLst>
              <a:ext uri="{FF2B5EF4-FFF2-40B4-BE49-F238E27FC236}">
                <a16:creationId xmlns:a16="http://schemas.microsoft.com/office/drawing/2014/main" id="{4B447FCC-AF24-D747-83AA-9A1242590992}"/>
              </a:ext>
            </a:extLst>
          </p:cNvPr>
          <p:cNvSpPr/>
          <p:nvPr/>
        </p:nvSpPr>
        <p:spPr>
          <a:xfrm>
            <a:off x="10045192" y="2063458"/>
            <a:ext cx="1531794" cy="462388"/>
          </a:xfrm>
          <a:prstGeom prst="ellipse">
            <a:avLst/>
          </a:prstGeom>
          <a:solidFill>
            <a:schemeClr val="bg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rgbClr val="272626"/>
                </a:solidFill>
                <a:latin typeface="Comic Sans MS" panose="030F0902030302020204" pitchFamily="66" charset="0"/>
              </a:rPr>
              <a:t>Mouse</a:t>
            </a:r>
            <a:endParaRPr lang="en-US" sz="1600" dirty="0">
              <a:solidFill>
                <a:srgbClr val="272626"/>
              </a:solidFill>
              <a:latin typeface="Comic Sans MS" panose="030F0902030302020204" pitchFamily="66" charset="0"/>
            </a:endParaRPr>
          </a:p>
        </p:txBody>
      </p:sp>
      <p:sp>
        <p:nvSpPr>
          <p:cNvPr id="196" name="Oval 195">
            <a:extLst>
              <a:ext uri="{FF2B5EF4-FFF2-40B4-BE49-F238E27FC236}">
                <a16:creationId xmlns:a16="http://schemas.microsoft.com/office/drawing/2014/main" id="{5E7A9CA2-BCD0-F046-99D4-0F7D001B2087}"/>
              </a:ext>
            </a:extLst>
          </p:cNvPr>
          <p:cNvSpPr/>
          <p:nvPr/>
        </p:nvSpPr>
        <p:spPr>
          <a:xfrm>
            <a:off x="10045192" y="1331357"/>
            <a:ext cx="1531794" cy="462388"/>
          </a:xfrm>
          <a:prstGeom prst="ellipse">
            <a:avLst/>
          </a:prstGeom>
          <a:solidFill>
            <a:schemeClr val="bg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rgbClr val="272626"/>
                </a:solidFill>
                <a:latin typeface="Comic Sans MS" panose="030F0902030302020204" pitchFamily="66" charset="0"/>
              </a:rPr>
              <a:t>Bat</a:t>
            </a:r>
          </a:p>
        </p:txBody>
      </p:sp>
      <p:sp>
        <p:nvSpPr>
          <p:cNvPr id="197" name="Oval 196">
            <a:extLst>
              <a:ext uri="{FF2B5EF4-FFF2-40B4-BE49-F238E27FC236}">
                <a16:creationId xmlns:a16="http://schemas.microsoft.com/office/drawing/2014/main" id="{E07FBF6D-037A-A546-943E-4C2308B177E0}"/>
              </a:ext>
            </a:extLst>
          </p:cNvPr>
          <p:cNvSpPr/>
          <p:nvPr/>
        </p:nvSpPr>
        <p:spPr>
          <a:xfrm>
            <a:off x="9981834" y="3527660"/>
            <a:ext cx="1658510" cy="462388"/>
          </a:xfrm>
          <a:prstGeom prst="ellipse">
            <a:avLst/>
          </a:prstGeom>
          <a:solidFill>
            <a:schemeClr val="bg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rgbClr val="272626"/>
                </a:solidFill>
                <a:latin typeface="Comic Sans MS" panose="030F0902030302020204" pitchFamily="66" charset="0"/>
              </a:rPr>
              <a:t>Kingfisher</a:t>
            </a:r>
          </a:p>
        </p:txBody>
      </p:sp>
      <p:sp>
        <p:nvSpPr>
          <p:cNvPr id="198" name="Oval 197">
            <a:extLst>
              <a:ext uri="{FF2B5EF4-FFF2-40B4-BE49-F238E27FC236}">
                <a16:creationId xmlns:a16="http://schemas.microsoft.com/office/drawing/2014/main" id="{42961C1B-885A-3D4A-9DF0-D16EB5F261C1}"/>
              </a:ext>
            </a:extLst>
          </p:cNvPr>
          <p:cNvSpPr/>
          <p:nvPr/>
        </p:nvSpPr>
        <p:spPr>
          <a:xfrm>
            <a:off x="10045192" y="4259761"/>
            <a:ext cx="1531794" cy="462388"/>
          </a:xfrm>
          <a:prstGeom prst="ellipse">
            <a:avLst/>
          </a:prstGeom>
          <a:solidFill>
            <a:schemeClr val="bg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rgbClr val="272626"/>
                </a:solidFill>
                <a:latin typeface="Comic Sans MS" panose="030F0902030302020204" pitchFamily="66" charset="0"/>
              </a:rPr>
              <a:t>Badger</a:t>
            </a:r>
          </a:p>
        </p:txBody>
      </p:sp>
      <p:sp>
        <p:nvSpPr>
          <p:cNvPr id="199" name="Oval 198">
            <a:extLst>
              <a:ext uri="{FF2B5EF4-FFF2-40B4-BE49-F238E27FC236}">
                <a16:creationId xmlns:a16="http://schemas.microsoft.com/office/drawing/2014/main" id="{A437DB33-532D-7140-AFB8-AF65FEC1A8A6}"/>
              </a:ext>
            </a:extLst>
          </p:cNvPr>
          <p:cNvSpPr/>
          <p:nvPr/>
        </p:nvSpPr>
        <p:spPr>
          <a:xfrm>
            <a:off x="10045192" y="4991860"/>
            <a:ext cx="1531794" cy="462388"/>
          </a:xfrm>
          <a:prstGeom prst="ellipse">
            <a:avLst/>
          </a:prstGeom>
          <a:solidFill>
            <a:schemeClr val="bg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rgbClr val="272626"/>
                </a:solidFill>
                <a:latin typeface="Comic Sans MS" panose="030F0902030302020204" pitchFamily="66" charset="0"/>
              </a:rPr>
              <a:t>Rabbit</a:t>
            </a:r>
          </a:p>
        </p:txBody>
      </p:sp>
    </p:spTree>
    <p:extLst>
      <p:ext uri="{BB962C8B-B14F-4D97-AF65-F5344CB8AC3E}">
        <p14:creationId xmlns:p14="http://schemas.microsoft.com/office/powerpoint/2010/main" val="3510917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50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500"/>
                            </p:stCondLst>
                            <p:childTnLst>
                              <p:par>
                                <p:cTn id="9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000"/>
                            </p:stCondLst>
                            <p:childTnLst>
                              <p:par>
                                <p:cTn id="9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00"/>
                            </p:stCondLst>
                            <p:childTnLst>
                              <p:par>
                                <p:cTn id="96" presetID="1" presetClass="entr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000"/>
                            </p:stCondLst>
                            <p:childTnLst>
                              <p:par>
                                <p:cTn id="9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500"/>
                            </p:stCondLst>
                            <p:childTnLst>
                              <p:par>
                                <p:cTn id="10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000"/>
                            </p:stCondLst>
                            <p:childTnLst>
                              <p:par>
                                <p:cTn id="10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8500"/>
                            </p:stCondLst>
                            <p:childTnLst>
                              <p:par>
                                <p:cTn id="10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000"/>
                            </p:stCondLst>
                            <p:childTnLst>
                              <p:par>
                                <p:cTn id="1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9500"/>
                            </p:stCondLst>
                            <p:childTnLst>
                              <p:par>
                                <p:cTn id="1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" grpId="0" animBg="1"/>
      <p:bldP spid="161" grpId="0" animBg="1"/>
      <p:bldP spid="162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80" grpId="0" animBg="1"/>
      <p:bldP spid="181" grpId="0" animBg="1"/>
      <p:bldP spid="182" grpId="0" animBg="1"/>
      <p:bldP spid="182" grpId="1" animBg="1"/>
      <p:bldP spid="184" grpId="0" animBg="1"/>
      <p:bldP spid="185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hart&#10;&#10;Description automatically generated">
            <a:extLst>
              <a:ext uri="{FF2B5EF4-FFF2-40B4-BE49-F238E27FC236}">
                <a16:creationId xmlns:a16="http://schemas.microsoft.com/office/drawing/2014/main" id="{990B7A15-67F7-1146-BFBB-24B2D5A90FE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16296" y="2226262"/>
            <a:ext cx="4838040" cy="2865679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DE14F3C9-9294-AE41-9B08-ECA6504F395E}"/>
              </a:ext>
            </a:extLst>
          </p:cNvPr>
          <p:cNvSpPr txBox="1">
            <a:spLocks/>
          </p:cNvSpPr>
          <p:nvPr/>
        </p:nvSpPr>
        <p:spPr>
          <a:xfrm>
            <a:off x="0" y="574669"/>
            <a:ext cx="12192000" cy="52088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Nature Detectives</a:t>
            </a:r>
            <a:endParaRPr lang="en-US" sz="2500" dirty="0">
              <a:solidFill>
                <a:srgbClr val="272626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22A41B7-D884-0943-B17B-E3A8956757C8}"/>
              </a:ext>
            </a:extLst>
          </p:cNvPr>
          <p:cNvSpPr txBox="1">
            <a:spLocks/>
          </p:cNvSpPr>
          <p:nvPr/>
        </p:nvSpPr>
        <p:spPr>
          <a:xfrm>
            <a:off x="990572" y="1448467"/>
            <a:ext cx="7379295" cy="59120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39AB47"/>
              </a:buClr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Use post-it notes to add these animals to your list!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5F0736A-7D8D-3B48-BCB3-6E4D2EB15B7D}"/>
              </a:ext>
            </a:extLst>
          </p:cNvPr>
          <p:cNvSpPr txBox="1">
            <a:spLocks/>
          </p:cNvSpPr>
          <p:nvPr/>
        </p:nvSpPr>
        <p:spPr>
          <a:xfrm>
            <a:off x="990572" y="5397708"/>
            <a:ext cx="9744084" cy="46508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39AB47"/>
              </a:buClr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Could you add these animals to the model you made?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3582A61-D9C3-C844-A8DC-9F687A36CF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572" y="2218701"/>
            <a:ext cx="5138302" cy="286567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F881587-AB0A-4441-89AD-C9E520554D7E}"/>
              </a:ext>
            </a:extLst>
          </p:cNvPr>
          <p:cNvSpPr txBox="1"/>
          <p:nvPr/>
        </p:nvSpPr>
        <p:spPr>
          <a:xfrm>
            <a:off x="6733007" y="2627472"/>
            <a:ext cx="49575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>
                <a:solidFill>
                  <a:srgbClr val="272626"/>
                </a:solidFill>
                <a:latin typeface="Comic Sans MS" panose="030F0902030302020204" pitchFamily="66" charset="0"/>
              </a:rPr>
              <a:t>Mouse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80DE555-A455-EE43-99DD-B61196C8D4A8}"/>
              </a:ext>
            </a:extLst>
          </p:cNvPr>
          <p:cNvSpPr txBox="1"/>
          <p:nvPr/>
        </p:nvSpPr>
        <p:spPr>
          <a:xfrm>
            <a:off x="6485127" y="3321278"/>
            <a:ext cx="5636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>
                <a:solidFill>
                  <a:srgbClr val="272626"/>
                </a:solidFill>
                <a:latin typeface="Comic Sans MS" panose="030F0902030302020204" pitchFamily="66" charset="0"/>
              </a:rPr>
              <a:t>Fox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A5995B1-ABD7-0D46-8A83-ED87FF784F4C}"/>
              </a:ext>
            </a:extLst>
          </p:cNvPr>
          <p:cNvSpPr txBox="1"/>
          <p:nvPr/>
        </p:nvSpPr>
        <p:spPr>
          <a:xfrm>
            <a:off x="7263653" y="3031185"/>
            <a:ext cx="5233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>
                <a:solidFill>
                  <a:srgbClr val="272626"/>
                </a:solidFill>
                <a:latin typeface="Comic Sans MS" panose="030F0902030302020204" pitchFamily="66" charset="0"/>
              </a:rPr>
              <a:t>Badger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0186014-2F20-5540-81E7-20FF58FC2BE2}"/>
              </a:ext>
            </a:extLst>
          </p:cNvPr>
          <p:cNvSpPr txBox="1"/>
          <p:nvPr/>
        </p:nvSpPr>
        <p:spPr>
          <a:xfrm>
            <a:off x="6474110" y="3901517"/>
            <a:ext cx="5233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>
                <a:solidFill>
                  <a:srgbClr val="272626"/>
                </a:solidFill>
                <a:latin typeface="Comic Sans MS" panose="030F0902030302020204" pitchFamily="66" charset="0"/>
              </a:rPr>
              <a:t>Snake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B9369B7-06ED-544B-92D4-0A63B34B15E0}"/>
              </a:ext>
            </a:extLst>
          </p:cNvPr>
          <p:cNvSpPr txBox="1"/>
          <p:nvPr/>
        </p:nvSpPr>
        <p:spPr>
          <a:xfrm>
            <a:off x="7050660" y="4283435"/>
            <a:ext cx="5233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>
                <a:solidFill>
                  <a:srgbClr val="272626"/>
                </a:solidFill>
                <a:latin typeface="Comic Sans MS" panose="030F0902030302020204" pitchFamily="66" charset="0"/>
              </a:rPr>
              <a:t>Heron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6BF927B-7B59-AC49-8D65-17D84E3CFFB7}"/>
              </a:ext>
            </a:extLst>
          </p:cNvPr>
          <p:cNvSpPr txBox="1"/>
          <p:nvPr/>
        </p:nvSpPr>
        <p:spPr>
          <a:xfrm>
            <a:off x="7630882" y="4232023"/>
            <a:ext cx="5233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>
                <a:solidFill>
                  <a:srgbClr val="272626"/>
                </a:solidFill>
                <a:latin typeface="Comic Sans MS" panose="030F0902030302020204" pitchFamily="66" charset="0"/>
              </a:rPr>
              <a:t>Duck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CE92D6D-3167-0F49-BE56-09704920B836}"/>
              </a:ext>
            </a:extLst>
          </p:cNvPr>
          <p:cNvSpPr txBox="1"/>
          <p:nvPr/>
        </p:nvSpPr>
        <p:spPr>
          <a:xfrm>
            <a:off x="7103908" y="3695868"/>
            <a:ext cx="8079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>
                <a:solidFill>
                  <a:srgbClr val="272626"/>
                </a:solidFill>
                <a:latin typeface="Comic Sans MS" panose="030F0902030302020204" pitchFamily="66" charset="0"/>
              </a:rPr>
              <a:t>Butterfly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98360D7-F636-6942-8CF6-873878C02184}"/>
              </a:ext>
            </a:extLst>
          </p:cNvPr>
          <p:cNvSpPr txBox="1"/>
          <p:nvPr/>
        </p:nvSpPr>
        <p:spPr>
          <a:xfrm>
            <a:off x="7992602" y="3457169"/>
            <a:ext cx="48841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>
                <a:solidFill>
                  <a:srgbClr val="272626"/>
                </a:solidFill>
                <a:latin typeface="Comic Sans MS" panose="030F0902030302020204" pitchFamily="66" charset="0"/>
              </a:rPr>
              <a:t>Frog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BD0F7A5-18A8-344C-BCD6-77892209CC2A}"/>
              </a:ext>
            </a:extLst>
          </p:cNvPr>
          <p:cNvSpPr txBox="1"/>
          <p:nvPr/>
        </p:nvSpPr>
        <p:spPr>
          <a:xfrm>
            <a:off x="7911813" y="2865931"/>
            <a:ext cx="54533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>
                <a:solidFill>
                  <a:srgbClr val="272626"/>
                </a:solidFill>
                <a:latin typeface="Comic Sans MS" panose="030F0902030302020204" pitchFamily="66" charset="0"/>
              </a:rPr>
              <a:t>Rabbit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03BF550-396C-EC4C-9999-27C230E9682A}"/>
              </a:ext>
            </a:extLst>
          </p:cNvPr>
          <p:cNvSpPr txBox="1"/>
          <p:nvPr/>
        </p:nvSpPr>
        <p:spPr>
          <a:xfrm>
            <a:off x="9098365" y="3133108"/>
            <a:ext cx="61786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>
                <a:solidFill>
                  <a:srgbClr val="272626"/>
                </a:solidFill>
                <a:latin typeface="Comic Sans MS" panose="030F0902030302020204" pitchFamily="66" charset="0"/>
              </a:rPr>
              <a:t>Fish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D7D7120-EEC2-AE4E-B219-EEFE2B93847E}"/>
              </a:ext>
            </a:extLst>
          </p:cNvPr>
          <p:cNvSpPr txBox="1"/>
          <p:nvPr/>
        </p:nvSpPr>
        <p:spPr>
          <a:xfrm>
            <a:off x="8169277" y="4068630"/>
            <a:ext cx="6596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>
                <a:solidFill>
                  <a:srgbClr val="272626"/>
                </a:solidFill>
                <a:latin typeface="Comic Sans MS" panose="030F0902030302020204" pitchFamily="66" charset="0"/>
              </a:rPr>
              <a:t>Hedgehog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ECAC484-4268-634D-ACE0-02AD75B5D18C}"/>
              </a:ext>
            </a:extLst>
          </p:cNvPr>
          <p:cNvSpPr txBox="1"/>
          <p:nvPr/>
        </p:nvSpPr>
        <p:spPr>
          <a:xfrm>
            <a:off x="8828967" y="4498879"/>
            <a:ext cx="7046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>
                <a:solidFill>
                  <a:srgbClr val="272626"/>
                </a:solidFill>
                <a:latin typeface="Comic Sans MS" panose="030F0902030302020204" pitchFamily="66" charset="0"/>
              </a:rPr>
              <a:t>Kingfisher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9DEB560-A5B1-A646-B1AC-83413CDDA06D}"/>
              </a:ext>
            </a:extLst>
          </p:cNvPr>
          <p:cNvSpPr txBox="1"/>
          <p:nvPr/>
        </p:nvSpPr>
        <p:spPr>
          <a:xfrm>
            <a:off x="8484690" y="3220046"/>
            <a:ext cx="61786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>
                <a:solidFill>
                  <a:srgbClr val="272626"/>
                </a:solidFill>
                <a:latin typeface="Comic Sans MS" panose="030F0902030302020204" pitchFamily="66" charset="0"/>
              </a:rPr>
              <a:t>Squirrel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447520A-6BF6-2A4F-9858-F155D6A798C9}"/>
              </a:ext>
            </a:extLst>
          </p:cNvPr>
          <p:cNvSpPr txBox="1"/>
          <p:nvPr/>
        </p:nvSpPr>
        <p:spPr>
          <a:xfrm>
            <a:off x="8498676" y="2592845"/>
            <a:ext cx="61786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>
                <a:solidFill>
                  <a:srgbClr val="272626"/>
                </a:solidFill>
                <a:latin typeface="Comic Sans MS" panose="030F0902030302020204" pitchFamily="66" charset="0"/>
              </a:rPr>
              <a:t>Owl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F9D955D-FE83-C948-958E-4D64181E7874}"/>
              </a:ext>
            </a:extLst>
          </p:cNvPr>
          <p:cNvSpPr txBox="1"/>
          <p:nvPr/>
        </p:nvSpPr>
        <p:spPr>
          <a:xfrm>
            <a:off x="9515224" y="4081125"/>
            <a:ext cx="61786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>
                <a:solidFill>
                  <a:srgbClr val="272626"/>
                </a:solidFill>
                <a:latin typeface="Comic Sans MS" panose="030F0902030302020204" pitchFamily="66" charset="0"/>
              </a:rPr>
              <a:t>Bat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EC9D74-4AED-154F-9EA3-8D7C69B2A467}"/>
              </a:ext>
            </a:extLst>
          </p:cNvPr>
          <p:cNvSpPr txBox="1"/>
          <p:nvPr/>
        </p:nvSpPr>
        <p:spPr>
          <a:xfrm>
            <a:off x="9885018" y="2776760"/>
            <a:ext cx="849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>
                <a:solidFill>
                  <a:srgbClr val="272626"/>
                </a:solidFill>
                <a:latin typeface="Comic Sans MS" panose="030F0902030302020204" pitchFamily="66" charset="0"/>
              </a:rPr>
              <a:t>Dragonfly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E940FF7-8CA0-C145-988E-1F2064DDBE71}"/>
              </a:ext>
            </a:extLst>
          </p:cNvPr>
          <p:cNvSpPr txBox="1"/>
          <p:nvPr/>
        </p:nvSpPr>
        <p:spPr>
          <a:xfrm>
            <a:off x="10411990" y="3509624"/>
            <a:ext cx="61786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>
                <a:solidFill>
                  <a:srgbClr val="272626"/>
                </a:solidFill>
                <a:latin typeface="Comic Sans MS" panose="030F0902030302020204" pitchFamily="66" charset="0"/>
              </a:rPr>
              <a:t>Alligator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5B84FC2-1985-0B43-A238-0C05B3EFF12D}"/>
              </a:ext>
            </a:extLst>
          </p:cNvPr>
          <p:cNvSpPr txBox="1"/>
          <p:nvPr/>
        </p:nvSpPr>
        <p:spPr>
          <a:xfrm>
            <a:off x="8858855" y="3845801"/>
            <a:ext cx="61786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>
                <a:solidFill>
                  <a:srgbClr val="272626"/>
                </a:solidFill>
                <a:latin typeface="Comic Sans MS" panose="030F0902030302020204" pitchFamily="66" charset="0"/>
              </a:rPr>
              <a:t>Stag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6ED4842-A775-C94F-832E-B8227CE57EDD}"/>
              </a:ext>
            </a:extLst>
          </p:cNvPr>
          <p:cNvSpPr txBox="1"/>
          <p:nvPr/>
        </p:nvSpPr>
        <p:spPr>
          <a:xfrm>
            <a:off x="10237179" y="4148359"/>
            <a:ext cx="49747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>
                <a:solidFill>
                  <a:srgbClr val="272626"/>
                </a:solidFill>
                <a:latin typeface="Comic Sans MS" panose="030F0902030302020204" pitchFamily="66" charset="0"/>
              </a:rPr>
              <a:t>Lizard</a:t>
            </a:r>
          </a:p>
        </p:txBody>
      </p:sp>
    </p:spTree>
    <p:extLst>
      <p:ext uri="{BB962C8B-B14F-4D97-AF65-F5344CB8AC3E}">
        <p14:creationId xmlns:p14="http://schemas.microsoft.com/office/powerpoint/2010/main" val="1939782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ubtitle 2">
            <a:extLst>
              <a:ext uri="{FF2B5EF4-FFF2-40B4-BE49-F238E27FC236}">
                <a16:creationId xmlns:a16="http://schemas.microsoft.com/office/drawing/2014/main" id="{DE14F3C9-9294-AE41-9B08-ECA6504F395E}"/>
              </a:ext>
            </a:extLst>
          </p:cNvPr>
          <p:cNvSpPr txBox="1">
            <a:spLocks/>
          </p:cNvSpPr>
          <p:nvPr/>
        </p:nvSpPr>
        <p:spPr>
          <a:xfrm>
            <a:off x="0" y="836651"/>
            <a:ext cx="12192000" cy="52088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Animals are classified into two main groups:</a:t>
            </a: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2426FFEE-596F-F940-A8C9-53F7F253CA8B}"/>
              </a:ext>
            </a:extLst>
          </p:cNvPr>
          <p:cNvSpPr txBox="1">
            <a:spLocks/>
          </p:cNvSpPr>
          <p:nvPr/>
        </p:nvSpPr>
        <p:spPr>
          <a:xfrm>
            <a:off x="0" y="1517885"/>
            <a:ext cx="12192000" cy="52088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Vertebrates and Invertebrates</a:t>
            </a:r>
          </a:p>
        </p:txBody>
      </p:sp>
      <p:sp>
        <p:nvSpPr>
          <p:cNvPr id="35" name="Subtitle 2">
            <a:extLst>
              <a:ext uri="{FF2B5EF4-FFF2-40B4-BE49-F238E27FC236}">
                <a16:creationId xmlns:a16="http://schemas.microsoft.com/office/drawing/2014/main" id="{D787DCBF-626E-3E41-9DD4-224B95D3467F}"/>
              </a:ext>
            </a:extLst>
          </p:cNvPr>
          <p:cNvSpPr txBox="1">
            <a:spLocks/>
          </p:cNvSpPr>
          <p:nvPr/>
        </p:nvSpPr>
        <p:spPr>
          <a:xfrm>
            <a:off x="1" y="5524215"/>
            <a:ext cx="12192000" cy="57622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25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What is a backbone?</a:t>
            </a:r>
          </a:p>
          <a:p>
            <a:pPr marL="0" indent="0" algn="ctr">
              <a:lnSpc>
                <a:spcPct val="100000"/>
              </a:lnSpc>
              <a:buNone/>
            </a:pPr>
            <a:endParaRPr lang="en-US" sz="3000" b="1" dirty="0">
              <a:solidFill>
                <a:srgbClr val="39AB47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31159C5D-A70F-734F-996A-ED12DD4187AA}"/>
              </a:ext>
            </a:extLst>
          </p:cNvPr>
          <p:cNvCxnSpPr>
            <a:cxnSpLocks/>
          </p:cNvCxnSpPr>
          <p:nvPr/>
        </p:nvCxnSpPr>
        <p:spPr>
          <a:xfrm>
            <a:off x="6109115" y="2936133"/>
            <a:ext cx="0" cy="372675"/>
          </a:xfrm>
          <a:prstGeom prst="line">
            <a:avLst/>
          </a:prstGeom>
          <a:ln w="38100">
            <a:solidFill>
              <a:srgbClr val="39AB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EC0CBB99-5EF3-8D49-9046-4C899DCA7B17}"/>
              </a:ext>
            </a:extLst>
          </p:cNvPr>
          <p:cNvSpPr/>
          <p:nvPr/>
        </p:nvSpPr>
        <p:spPr>
          <a:xfrm>
            <a:off x="3467909" y="2332639"/>
            <a:ext cx="5256182" cy="603494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solidFill>
                  <a:srgbClr val="39AB47"/>
                </a:solidFill>
                <a:latin typeface="Comic Sans MS" panose="030F0902030302020204" pitchFamily="66" charset="0"/>
              </a:rPr>
              <a:t>Animals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5936DBD0-A4DA-AE46-938D-5D051F237864}"/>
              </a:ext>
            </a:extLst>
          </p:cNvPr>
          <p:cNvSpPr/>
          <p:nvPr/>
        </p:nvSpPr>
        <p:spPr>
          <a:xfrm>
            <a:off x="6281275" y="3669251"/>
            <a:ext cx="3877401" cy="1511559"/>
          </a:xfrm>
          <a:prstGeom prst="rect">
            <a:avLst/>
          </a:prstGeom>
          <a:solidFill>
            <a:srgbClr val="EC7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latin typeface="Comic Sans MS" panose="030F0902030302020204" pitchFamily="66" charset="0"/>
              </a:rPr>
              <a:t>INVERTEBRATES</a:t>
            </a:r>
          </a:p>
          <a:p>
            <a:pPr algn="ctr"/>
            <a:r>
              <a:rPr lang="en-US" sz="2500" b="1" dirty="0">
                <a:latin typeface="Comic Sans MS" panose="030F0902030302020204" pitchFamily="66" charset="0"/>
              </a:rPr>
              <a:t>Do not have a backbone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BB2FEE85-FE4E-8841-B505-43F3EA0230B8}"/>
              </a:ext>
            </a:extLst>
          </p:cNvPr>
          <p:cNvSpPr/>
          <p:nvPr/>
        </p:nvSpPr>
        <p:spPr>
          <a:xfrm>
            <a:off x="2046854" y="3669251"/>
            <a:ext cx="3877401" cy="1511559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latin typeface="Comic Sans MS" panose="030F0902030302020204" pitchFamily="66" charset="0"/>
              </a:rPr>
              <a:t>VERTEBRATES</a:t>
            </a:r>
          </a:p>
          <a:p>
            <a:pPr algn="ctr"/>
            <a:r>
              <a:rPr lang="en-US" sz="2500" b="1" dirty="0">
                <a:latin typeface="Comic Sans MS" panose="030F0902030302020204" pitchFamily="66" charset="0"/>
              </a:rPr>
              <a:t>Have a backbone</a:t>
            </a:r>
          </a:p>
        </p:txBody>
      </p:sp>
      <p:cxnSp>
        <p:nvCxnSpPr>
          <p:cNvPr id="20" name="Elbow Connector 19">
            <a:extLst>
              <a:ext uri="{FF2B5EF4-FFF2-40B4-BE49-F238E27FC236}">
                <a16:creationId xmlns:a16="http://schemas.microsoft.com/office/drawing/2014/main" id="{17632685-AF18-3244-B8C3-E90A9BAF1063}"/>
              </a:ext>
            </a:extLst>
          </p:cNvPr>
          <p:cNvCxnSpPr>
            <a:cxnSpLocks/>
            <a:stCxn id="52" idx="0"/>
            <a:endCxn id="51" idx="0"/>
          </p:cNvCxnSpPr>
          <p:nvPr/>
        </p:nvCxnSpPr>
        <p:spPr>
          <a:xfrm rot="5400000" flipH="1" flipV="1">
            <a:off x="6102765" y="1552041"/>
            <a:ext cx="12700" cy="4234421"/>
          </a:xfrm>
          <a:prstGeom prst="bentConnector3">
            <a:avLst>
              <a:gd name="adj1" fmla="val 2904772"/>
            </a:avLst>
          </a:prstGeom>
          <a:ln w="38100">
            <a:solidFill>
              <a:srgbClr val="39AB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5187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3" grpId="0" animBg="1"/>
      <p:bldP spid="51" grpId="0" animBg="1"/>
      <p:bldP spid="5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2">
            <a:extLst>
              <a:ext uri="{FF2B5EF4-FFF2-40B4-BE49-F238E27FC236}">
                <a16:creationId xmlns:a16="http://schemas.microsoft.com/office/drawing/2014/main" id="{0A945167-845D-B948-AF1F-3C89DFBC2CF2}"/>
              </a:ext>
            </a:extLst>
          </p:cNvPr>
          <p:cNvSpPr txBox="1">
            <a:spLocks/>
          </p:cNvSpPr>
          <p:nvPr/>
        </p:nvSpPr>
        <p:spPr>
          <a:xfrm>
            <a:off x="0" y="699068"/>
            <a:ext cx="12192000" cy="113408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Vertebrates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5E7E89CD-F9C0-FE4A-ADE2-F4F3B3C60C2D}"/>
              </a:ext>
            </a:extLst>
          </p:cNvPr>
          <p:cNvSpPr txBox="1">
            <a:spLocks/>
          </p:cNvSpPr>
          <p:nvPr/>
        </p:nvSpPr>
        <p:spPr>
          <a:xfrm>
            <a:off x="960411" y="1336370"/>
            <a:ext cx="7951770" cy="154028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25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Vertebrates have a backbone. </a:t>
            </a:r>
            <a:endParaRPr lang="en-US" sz="3000" b="1" dirty="0">
              <a:solidFill>
                <a:srgbClr val="272626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BD104984-FE5A-C846-A448-8708A4EE4A28}"/>
              </a:ext>
            </a:extLst>
          </p:cNvPr>
          <p:cNvSpPr/>
          <p:nvPr/>
        </p:nvSpPr>
        <p:spPr>
          <a:xfrm>
            <a:off x="7407225" y="1955778"/>
            <a:ext cx="2402598" cy="3853012"/>
          </a:xfrm>
          <a:prstGeom prst="roundRect">
            <a:avLst/>
          </a:prstGeom>
          <a:solidFill>
            <a:srgbClr val="EC7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2000" algn="ctr"/>
            <a:r>
              <a:rPr lang="en-GB" sz="2500" b="1" dirty="0">
                <a:solidFill>
                  <a:schemeClr val="bg1"/>
                </a:solidFill>
                <a:latin typeface="Comic Sans MS" panose="030F0702030302020204" pitchFamily="66" charset="0"/>
              </a:rPr>
              <a:t>FUN FACT</a:t>
            </a:r>
          </a:p>
          <a:p>
            <a:pPr marL="72000" algn="ctr">
              <a:spcBef>
                <a:spcPts val="500"/>
              </a:spcBef>
            </a:pPr>
            <a:r>
              <a:rPr lang="en-GB" sz="2000" dirty="0">
                <a:solidFill>
                  <a:schemeClr val="bg1"/>
                </a:solidFill>
                <a:latin typeface="Comic Sans MS" panose="030F0702030302020204" pitchFamily="66" charset="0"/>
              </a:rPr>
              <a:t>Vertebrates get their name from the “vertebrae” which make up the bones in their spinal column.</a:t>
            </a:r>
            <a:endParaRPr lang="en-US" sz="2000" dirty="0">
              <a:solidFill>
                <a:schemeClr val="bg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8745173-DE5D-4F4E-AB14-FC094B70FF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33613" y="1049210"/>
            <a:ext cx="1137139" cy="4759580"/>
          </a:xfrm>
          <a:prstGeom prst="rect">
            <a:avLst/>
          </a:prstGeom>
        </p:spPr>
      </p:pic>
      <p:sp>
        <p:nvSpPr>
          <p:cNvPr id="33" name="Subtitle 2">
            <a:extLst>
              <a:ext uri="{FF2B5EF4-FFF2-40B4-BE49-F238E27FC236}">
                <a16:creationId xmlns:a16="http://schemas.microsoft.com/office/drawing/2014/main" id="{03003D04-2E44-EC42-BF6B-4C1807B93647}"/>
              </a:ext>
            </a:extLst>
          </p:cNvPr>
          <p:cNvSpPr txBox="1">
            <a:spLocks/>
          </p:cNvSpPr>
          <p:nvPr/>
        </p:nvSpPr>
        <p:spPr>
          <a:xfrm>
            <a:off x="961292" y="4966497"/>
            <a:ext cx="6228229" cy="154028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 </a:t>
            </a:r>
            <a:r>
              <a:rPr lang="en-US" sz="1900" b="1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backbone</a:t>
            </a:r>
            <a:r>
              <a:rPr lang="en-US" sz="1900" dirty="0">
                <a:solidFill>
                  <a:srgbClr val="2726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is the name for the bones (vertebrae) which run along the spine of an animal from the skull to the pelvis. They form part of their skeleton.</a:t>
            </a:r>
          </a:p>
          <a:p>
            <a:pPr marL="0" indent="0" algn="ctr">
              <a:lnSpc>
                <a:spcPct val="100000"/>
              </a:lnSpc>
              <a:buNone/>
            </a:pPr>
            <a:endParaRPr lang="en-US" sz="3000" b="1" dirty="0">
              <a:solidFill>
                <a:srgbClr val="272626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28" name="Picture 27" descr="A picture containing linedrawing&#10;&#10;Description automatically generated">
            <a:extLst>
              <a:ext uri="{FF2B5EF4-FFF2-40B4-BE49-F238E27FC236}">
                <a16:creationId xmlns:a16="http://schemas.microsoft.com/office/drawing/2014/main" id="{1FF27664-3E91-5349-85EF-747FB122201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248" y="2106510"/>
            <a:ext cx="6228229" cy="2812134"/>
          </a:xfrm>
          <a:prstGeom prst="rect">
            <a:avLst/>
          </a:prstGeom>
        </p:spPr>
      </p:pic>
      <p:sp>
        <p:nvSpPr>
          <p:cNvPr id="32" name="Right Arrow 31">
            <a:extLst>
              <a:ext uri="{FF2B5EF4-FFF2-40B4-BE49-F238E27FC236}">
                <a16:creationId xmlns:a16="http://schemas.microsoft.com/office/drawing/2014/main" id="{E0D574CE-03C8-C24B-9FCD-5442A57AB608}"/>
              </a:ext>
            </a:extLst>
          </p:cNvPr>
          <p:cNvSpPr/>
          <p:nvPr/>
        </p:nvSpPr>
        <p:spPr>
          <a:xfrm>
            <a:off x="9786624" y="2341789"/>
            <a:ext cx="646916" cy="635926"/>
          </a:xfrm>
          <a:prstGeom prst="rightArrow">
            <a:avLst/>
          </a:prstGeom>
          <a:solidFill>
            <a:srgbClr val="EC7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ight Arrow 40">
            <a:extLst>
              <a:ext uri="{FF2B5EF4-FFF2-40B4-BE49-F238E27FC236}">
                <a16:creationId xmlns:a16="http://schemas.microsoft.com/office/drawing/2014/main" id="{924AC9AF-DB68-E74F-B66E-B4707E1712F4}"/>
              </a:ext>
            </a:extLst>
          </p:cNvPr>
          <p:cNvSpPr/>
          <p:nvPr/>
        </p:nvSpPr>
        <p:spPr>
          <a:xfrm rot="4180374">
            <a:off x="6004777" y="2076705"/>
            <a:ext cx="560313" cy="434504"/>
          </a:xfrm>
          <a:prstGeom prst="rightArrow">
            <a:avLst/>
          </a:prstGeom>
          <a:solidFill>
            <a:srgbClr val="EC7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75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79167E-6 -7.40741E-7 C -0.0013 0.0007 -0.00234 0.00162 -0.00338 0.00232 C -0.00533 0.00347 -0.00729 0.00463 -0.00924 0.00579 L -0.01119 0.00695 L -0.01315 0.0081 L -0.01692 0.0125 C -0.01757 0.01343 -0.01835 0.01435 -0.01901 0.01482 L -0.02096 0.01597 C -0.02799 0.02431 -0.01731 0.01157 -0.02486 0.02176 C -0.02604 0.02338 -0.02747 0.02477 -0.02877 0.02639 C -0.02942 0.02708 -0.02994 0.02824 -0.03072 0.0287 L -0.03268 0.02986 L -0.03658 0.02755 L -0.03854 0.02639 C -0.03919 0.02546 -0.03971 0.02454 -0.04049 0.02407 C -0.04166 0.02315 -0.04296 0.02245 -0.04427 0.02176 C -0.04804 0.01968 -0.0457 0.02083 -0.05143 0.01829 C -0.05442 0.01713 -0.05716 0.01574 -0.05989 0.01482 C -0.06145 0.01435 -0.06302 0.01412 -0.06458 0.01366 C -0.06588 0.01343 -0.06705 0.01296 -0.06835 0.0125 C -0.06992 0.01227 -0.07135 0.01204 -0.07304 0.01134 C -0.07578 0.01065 -0.07513 0.01042 -0.07747 0.00926 C -0.08072 0.00764 -0.07981 0.00833 -0.08333 0.00695 C -0.08515 0.00625 -0.08684 0.00532 -0.08854 0.00463 C -0.09036 0.0037 -0.09205 0.00324 -0.09375 0.00232 C -0.0944 0.00185 -0.09505 0.00139 -0.0957 0.00116 C -0.09778 0.00023 -0.10013 -0.00023 -0.10221 -0.00116 C -0.1039 -0.00185 -0.10559 -0.00278 -0.10742 -0.00347 C -0.10859 -0.0037 -0.10963 -0.00417 -0.11067 -0.00463 C -0.11197 -0.00509 -0.11328 -0.00602 -0.11458 -0.00694 C -0.11523 -0.00718 -0.1164 -0.00671 -0.1164 -0.0081 L -0.1164 -0.00903 " pathEditMode="relative" rAng="0" ptsTypes="AAAAAAAAAAAAAAAAAAAAAAAAAAAAAAAA">
                                      <p:cBhvr>
                                        <p:cTn id="1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20" y="1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3" grpId="0"/>
      <p:bldP spid="32" grpId="0" animBg="1"/>
      <p:bldP spid="32" grpId="1" animBg="1"/>
      <p:bldP spid="41" grpId="0" animBg="1"/>
      <p:bldP spid="4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2">
            <a:extLst>
              <a:ext uri="{FF2B5EF4-FFF2-40B4-BE49-F238E27FC236}">
                <a16:creationId xmlns:a16="http://schemas.microsoft.com/office/drawing/2014/main" id="{0A945167-845D-B948-AF1F-3C89DFBC2CF2}"/>
              </a:ext>
            </a:extLst>
          </p:cNvPr>
          <p:cNvSpPr txBox="1">
            <a:spLocks/>
          </p:cNvSpPr>
          <p:nvPr/>
        </p:nvSpPr>
        <p:spPr>
          <a:xfrm>
            <a:off x="0" y="699069"/>
            <a:ext cx="12192000" cy="63730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Invertebrates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E0D10D4-861D-6B49-B356-856137C955A0}"/>
              </a:ext>
            </a:extLst>
          </p:cNvPr>
          <p:cNvSpPr txBox="1"/>
          <p:nvPr/>
        </p:nvSpPr>
        <p:spPr>
          <a:xfrm>
            <a:off x="1" y="1289005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Invertebrates do not have a backbone. They do not have any bones.</a:t>
            </a:r>
            <a:endParaRPr lang="en-GB" sz="2400" b="1" dirty="0">
              <a:solidFill>
                <a:srgbClr val="39AB47"/>
              </a:solidFill>
            </a:endParaRPr>
          </a:p>
        </p:txBody>
      </p:sp>
      <p:pic>
        <p:nvPicPr>
          <p:cNvPr id="24" name="Picture 23" descr="A picture containing invertebrate, worm&#10;&#10;Description automatically generated">
            <a:extLst>
              <a:ext uri="{FF2B5EF4-FFF2-40B4-BE49-F238E27FC236}">
                <a16:creationId xmlns:a16="http://schemas.microsoft.com/office/drawing/2014/main" id="{3A6AAD28-A900-FB49-A19E-1A5401DA6A5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53338">
            <a:off x="3763561" y="2414486"/>
            <a:ext cx="1925975" cy="1143025"/>
          </a:xfrm>
          <a:prstGeom prst="rect">
            <a:avLst/>
          </a:prstGeom>
        </p:spPr>
      </p:pic>
      <p:pic>
        <p:nvPicPr>
          <p:cNvPr id="26" name="Picture 25" descr="A close-up of a sea animal&#10;&#10;Description automatically generated with low confidence">
            <a:extLst>
              <a:ext uri="{FF2B5EF4-FFF2-40B4-BE49-F238E27FC236}">
                <a16:creationId xmlns:a16="http://schemas.microsoft.com/office/drawing/2014/main" id="{F47E292C-1C34-5D44-9687-79234AD423C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0531" y="2234770"/>
            <a:ext cx="2250923" cy="1887726"/>
          </a:xfrm>
          <a:prstGeom prst="rect">
            <a:avLst/>
          </a:prstGeom>
        </p:spPr>
      </p:pic>
      <p:pic>
        <p:nvPicPr>
          <p:cNvPr id="22" name="Picture 21" descr="A picture containing invertebrate, mollusk, snail&#10;&#10;Description automatically generated">
            <a:extLst>
              <a:ext uri="{FF2B5EF4-FFF2-40B4-BE49-F238E27FC236}">
                <a16:creationId xmlns:a16="http://schemas.microsoft.com/office/drawing/2014/main" id="{DBED5CA9-DB5E-964E-A9CA-C77BB425955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2549943" y="3605886"/>
            <a:ext cx="2012518" cy="1090958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8E111A36-F7E4-EE49-971A-43FB0DFA211C}"/>
              </a:ext>
            </a:extLst>
          </p:cNvPr>
          <p:cNvSpPr/>
          <p:nvPr/>
        </p:nvSpPr>
        <p:spPr>
          <a:xfrm>
            <a:off x="933254" y="2001173"/>
            <a:ext cx="4864231" cy="2949923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1BAC63E-05EB-7049-BED7-1BABA551B595}"/>
              </a:ext>
            </a:extLst>
          </p:cNvPr>
          <p:cNvSpPr/>
          <p:nvPr/>
        </p:nvSpPr>
        <p:spPr>
          <a:xfrm>
            <a:off x="6325386" y="2001173"/>
            <a:ext cx="4864231" cy="2949923"/>
          </a:xfrm>
          <a:prstGeom prst="rect">
            <a:avLst/>
          </a:prstGeom>
          <a:noFill/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77AAC42-08E1-834A-8C5A-A318E9CA01CB}"/>
              </a:ext>
            </a:extLst>
          </p:cNvPr>
          <p:cNvSpPr/>
          <p:nvPr/>
        </p:nvSpPr>
        <p:spPr>
          <a:xfrm>
            <a:off x="933254" y="4951096"/>
            <a:ext cx="4864231" cy="1058363"/>
          </a:xfrm>
          <a:prstGeom prst="rect">
            <a:avLst/>
          </a:prstGeom>
          <a:solidFill>
            <a:srgbClr val="39AB47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Some invertebrates</a:t>
            </a:r>
            <a:br>
              <a:rPr lang="en-US" sz="2000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US" sz="2000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have a soft body.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E8522A0-39A5-2E4C-88E3-7B9C8C01B079}"/>
              </a:ext>
            </a:extLst>
          </p:cNvPr>
          <p:cNvSpPr/>
          <p:nvPr/>
        </p:nvSpPr>
        <p:spPr>
          <a:xfrm>
            <a:off x="6325386" y="4951763"/>
            <a:ext cx="4864231" cy="1058363"/>
          </a:xfrm>
          <a:prstGeom prst="rect">
            <a:avLst/>
          </a:prstGeom>
          <a:solidFill>
            <a:srgbClr val="39AB47"/>
          </a:solidFill>
          <a:ln w="38100">
            <a:solidFill>
              <a:srgbClr val="39A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Other invertebrates have a hard</a:t>
            </a:r>
            <a:br>
              <a:rPr lang="en-US" sz="2000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US" sz="2000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outer casing called an “exoskeleton” which covers their body.</a:t>
            </a:r>
          </a:p>
        </p:txBody>
      </p:sp>
      <p:pic>
        <p:nvPicPr>
          <p:cNvPr id="5" name="Picture 4" descr="A close-up of a crab&#10;&#10;Description automatically generated">
            <a:extLst>
              <a:ext uri="{FF2B5EF4-FFF2-40B4-BE49-F238E27FC236}">
                <a16:creationId xmlns:a16="http://schemas.microsoft.com/office/drawing/2014/main" id="{2121084E-B58E-774D-8CBC-CA717BB040A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84561" y="3152278"/>
            <a:ext cx="3299842" cy="1614258"/>
          </a:xfrm>
          <a:prstGeom prst="rect">
            <a:avLst/>
          </a:prstGeom>
        </p:spPr>
      </p:pic>
      <p:pic>
        <p:nvPicPr>
          <p:cNvPr id="7" name="Picture 6" descr="A picture containing insect, orange&#10;&#10;Description automatically generated">
            <a:extLst>
              <a:ext uri="{FF2B5EF4-FFF2-40B4-BE49-F238E27FC236}">
                <a16:creationId xmlns:a16="http://schemas.microsoft.com/office/drawing/2014/main" id="{F0A520A3-173C-1741-A9AC-652E2F2C93C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955626">
            <a:off x="9676767" y="2324901"/>
            <a:ext cx="934105" cy="1005971"/>
          </a:xfrm>
          <a:prstGeom prst="rect">
            <a:avLst/>
          </a:prstGeom>
        </p:spPr>
      </p:pic>
      <p:pic>
        <p:nvPicPr>
          <p:cNvPr id="9" name="Picture 8" descr="A close up of a spider&#10;&#10;Description automatically generated with medium confidence">
            <a:extLst>
              <a:ext uri="{FF2B5EF4-FFF2-40B4-BE49-F238E27FC236}">
                <a16:creationId xmlns:a16="http://schemas.microsoft.com/office/drawing/2014/main" id="{450D425E-1F89-B44C-9504-7C283F45AF1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51564" y="2158813"/>
            <a:ext cx="1357525" cy="1472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2142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8671</TotalTime>
  <Words>1935</Words>
  <Application>Microsoft Office PowerPoint</Application>
  <PresentationFormat>Widescreen</PresentationFormat>
  <Paragraphs>363</Paragraphs>
  <Slides>35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35</vt:i4>
      </vt:variant>
    </vt:vector>
  </HeadingPairs>
  <TitlesOfParts>
    <vt:vector size="41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Living Things and Their Habitats: Lesson 2 Classification of animals – Vertebrates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734</cp:revision>
  <dcterms:created xsi:type="dcterms:W3CDTF">2021-01-11T17:47:06Z</dcterms:created>
  <dcterms:modified xsi:type="dcterms:W3CDTF">2022-08-21T14:11:32Z</dcterms:modified>
</cp:coreProperties>
</file>