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0"/>
  </p:notesMasterIdLst>
  <p:sldIdLst>
    <p:sldId id="259" r:id="rId3"/>
    <p:sldId id="257" r:id="rId4"/>
    <p:sldId id="340" r:id="rId5"/>
    <p:sldId id="342" r:id="rId6"/>
    <p:sldId id="341" r:id="rId7"/>
    <p:sldId id="343" r:id="rId8"/>
    <p:sldId id="344" r:id="rId9"/>
    <p:sldId id="345" r:id="rId10"/>
    <p:sldId id="34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4" r:id="rId28"/>
    <p:sldId id="365" r:id="rId29"/>
    <p:sldId id="363" r:id="rId30"/>
    <p:sldId id="366" r:id="rId31"/>
    <p:sldId id="367" r:id="rId32"/>
    <p:sldId id="368" r:id="rId33"/>
    <p:sldId id="369" r:id="rId34"/>
    <p:sldId id="370" r:id="rId35"/>
    <p:sldId id="333" r:id="rId36"/>
    <p:sldId id="321" r:id="rId37"/>
    <p:sldId id="334" r:id="rId38"/>
    <p:sldId id="28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8" userDrawn="1">
          <p15:clr>
            <a:srgbClr val="A4A3A4"/>
          </p15:clr>
        </p15:guide>
        <p15:guide id="2" pos="756" userDrawn="1">
          <p15:clr>
            <a:srgbClr val="A4A3A4"/>
          </p15:clr>
        </p15:guide>
        <p15:guide id="5" pos="143" userDrawn="1">
          <p15:clr>
            <a:srgbClr val="A4A3A4"/>
          </p15:clr>
        </p15:guide>
        <p15:guide id="6" pos="3568" userDrawn="1">
          <p15:clr>
            <a:srgbClr val="A4A3A4"/>
          </p15:clr>
        </p15:guide>
        <p15:guide id="9" pos="3046" userDrawn="1">
          <p15:clr>
            <a:srgbClr val="A4A3A4"/>
          </p15:clr>
        </p15:guide>
        <p15:guide id="11" pos="6924" userDrawn="1">
          <p15:clr>
            <a:srgbClr val="A4A3A4"/>
          </p15:clr>
        </p15:guide>
        <p15:guide id="15" orient="horz" pos="7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AB47"/>
    <a:srgbClr val="272626"/>
    <a:srgbClr val="75D100"/>
    <a:srgbClr val="FF0000"/>
    <a:srgbClr val="EC7206"/>
    <a:srgbClr val="AC30D6"/>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67" autoAdjust="0"/>
    <p:restoredTop sz="91532"/>
  </p:normalViewPr>
  <p:slideViewPr>
    <p:cSldViewPr snapToGrid="0" snapToObjects="1">
      <p:cViewPr varScale="1">
        <p:scale>
          <a:sx n="78" d="100"/>
          <a:sy n="78" d="100"/>
        </p:scale>
        <p:origin x="1286" y="77"/>
      </p:cViewPr>
      <p:guideLst>
        <p:guide orient="horz" pos="3838"/>
        <p:guide pos="756"/>
        <p:guide pos="143"/>
        <p:guide pos="3568"/>
        <p:guide pos="3046"/>
        <p:guide pos="6924"/>
        <p:guide orient="horz" pos="731"/>
      </p:guideLst>
    </p:cSldViewPr>
  </p:slideViewPr>
  <p:outlineViewPr>
    <p:cViewPr>
      <p:scale>
        <a:sx n="33" d="100"/>
        <a:sy n="33" d="100"/>
      </p:scale>
      <p:origin x="0" y="0"/>
    </p:cViewPr>
    <p:sldLst>
      <p:sld r:id="rId1" collapse="1"/>
    </p:sldLst>
  </p:outlineViewPr>
  <p:notesTextViewPr>
    <p:cViewPr>
      <p:scale>
        <a:sx n="3" d="2"/>
        <a:sy n="3" d="2"/>
      </p:scale>
      <p:origin x="0" y="0"/>
    </p:cViewPr>
  </p:notesTextViewPr>
  <p:notesViewPr>
    <p:cSldViewPr snapToGrid="0" snapToObjects="1">
      <p:cViewPr varScale="1">
        <p:scale>
          <a:sx n="141" d="100"/>
          <a:sy n="141" d="100"/>
        </p:scale>
        <p:origin x="7352"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9/16/2022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1366946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2511333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3201927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1211209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1992005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570323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268798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dirty="0"/>
          </a:p>
        </p:txBody>
      </p:sp>
    </p:spTree>
    <p:extLst>
      <p:ext uri="{BB962C8B-B14F-4D97-AF65-F5344CB8AC3E}">
        <p14:creationId xmlns:p14="http://schemas.microsoft.com/office/powerpoint/2010/main" val="691177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1046841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2066423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3964787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29554883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1510213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37320382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41916103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236668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dirty="0"/>
          </a:p>
        </p:txBody>
      </p:sp>
    </p:spTree>
    <p:extLst>
      <p:ext uri="{BB962C8B-B14F-4D97-AF65-F5344CB8AC3E}">
        <p14:creationId xmlns:p14="http://schemas.microsoft.com/office/powerpoint/2010/main" val="4152595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556607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dirty="0"/>
          </a:p>
        </p:txBody>
      </p:sp>
    </p:spTree>
    <p:extLst>
      <p:ext uri="{BB962C8B-B14F-4D97-AF65-F5344CB8AC3E}">
        <p14:creationId xmlns:p14="http://schemas.microsoft.com/office/powerpoint/2010/main" val="3215556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4116520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3056144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dirty="0"/>
          </a:p>
        </p:txBody>
      </p:sp>
    </p:spTree>
    <p:extLst>
      <p:ext uri="{BB962C8B-B14F-4D97-AF65-F5344CB8AC3E}">
        <p14:creationId xmlns:p14="http://schemas.microsoft.com/office/powerpoint/2010/main" val="2089637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3075966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dirty="0"/>
          </a:p>
        </p:txBody>
      </p:sp>
    </p:spTree>
    <p:extLst>
      <p:ext uri="{BB962C8B-B14F-4D97-AF65-F5344CB8AC3E}">
        <p14:creationId xmlns:p14="http://schemas.microsoft.com/office/powerpoint/2010/main" val="29584333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dirty="0"/>
          </a:p>
        </p:txBody>
      </p:sp>
    </p:spTree>
    <p:extLst>
      <p:ext uri="{BB962C8B-B14F-4D97-AF65-F5344CB8AC3E}">
        <p14:creationId xmlns:p14="http://schemas.microsoft.com/office/powerpoint/2010/main" val="25544843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dirty="0"/>
          </a:p>
        </p:txBody>
      </p:sp>
    </p:spTree>
    <p:extLst>
      <p:ext uri="{BB962C8B-B14F-4D97-AF65-F5344CB8AC3E}">
        <p14:creationId xmlns:p14="http://schemas.microsoft.com/office/powerpoint/2010/main" val="1800268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dirty="0"/>
          </a:p>
        </p:txBody>
      </p:sp>
    </p:spTree>
    <p:extLst>
      <p:ext uri="{BB962C8B-B14F-4D97-AF65-F5344CB8AC3E}">
        <p14:creationId xmlns:p14="http://schemas.microsoft.com/office/powerpoint/2010/main" val="20470569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dirty="0"/>
          </a:p>
        </p:txBody>
      </p:sp>
    </p:spTree>
    <p:extLst>
      <p:ext uri="{BB962C8B-B14F-4D97-AF65-F5344CB8AC3E}">
        <p14:creationId xmlns:p14="http://schemas.microsoft.com/office/powerpoint/2010/main" val="7841107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dirty="0"/>
          </a:p>
        </p:txBody>
      </p:sp>
    </p:spTree>
    <p:extLst>
      <p:ext uri="{BB962C8B-B14F-4D97-AF65-F5344CB8AC3E}">
        <p14:creationId xmlns:p14="http://schemas.microsoft.com/office/powerpoint/2010/main" val="15204628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dirty="0"/>
          </a:p>
        </p:txBody>
      </p:sp>
    </p:spTree>
    <p:extLst>
      <p:ext uri="{BB962C8B-B14F-4D97-AF65-F5344CB8AC3E}">
        <p14:creationId xmlns:p14="http://schemas.microsoft.com/office/powerpoint/2010/main" val="16018242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dirty="0"/>
          </a:p>
        </p:txBody>
      </p:sp>
    </p:spTree>
    <p:extLst>
      <p:ext uri="{BB962C8B-B14F-4D97-AF65-F5344CB8AC3E}">
        <p14:creationId xmlns:p14="http://schemas.microsoft.com/office/powerpoint/2010/main" val="1174468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380609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2118030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dirty="0"/>
          </a:p>
        </p:txBody>
      </p:sp>
    </p:spTree>
    <p:extLst>
      <p:ext uri="{BB962C8B-B14F-4D97-AF65-F5344CB8AC3E}">
        <p14:creationId xmlns:p14="http://schemas.microsoft.com/office/powerpoint/2010/main" val="2778617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4128429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928003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1752632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7AFE0-4FA1-5741-AEEF-DACDC0093BC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4F4710E-D5E3-CF48-AD17-45D86DC4320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35EE9058-8C83-2A42-AB12-7AAE782053E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5" name="Footer Placeholder 4">
            <a:extLst>
              <a:ext uri="{FF2B5EF4-FFF2-40B4-BE49-F238E27FC236}">
                <a16:creationId xmlns:a16="http://schemas.microsoft.com/office/drawing/2014/main" id="{285F19D0-BD19-8348-8989-D1AF2DD8F17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9197F1E-C9C8-D344-89F4-C41AF4C9752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225030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20635-3A17-774A-BDDB-6B76B7328D8B}"/>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6F5BB30-8FDB-D94C-A804-6985CFDBC975}"/>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B88463-51D2-224E-814C-5134D6E8E6A1}"/>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5" name="Footer Placeholder 4">
            <a:extLst>
              <a:ext uri="{FF2B5EF4-FFF2-40B4-BE49-F238E27FC236}">
                <a16:creationId xmlns:a16="http://schemas.microsoft.com/office/drawing/2014/main" id="{04E0FE34-45FE-1C47-AEFC-A5C24605AA8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299BB26-897E-5A48-B01B-0FD0ECB33AB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755386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DA889-540A-694F-AD83-5AE31CC38F8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D8A3A26-6EDE-C243-83DC-B524C877C96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F07CD81-AFBC-FE4F-834C-87B9134732B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5" name="Footer Placeholder 4">
            <a:extLst>
              <a:ext uri="{FF2B5EF4-FFF2-40B4-BE49-F238E27FC236}">
                <a16:creationId xmlns:a16="http://schemas.microsoft.com/office/drawing/2014/main" id="{9063DDF3-4595-3146-9FDB-0F455B53E23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F1843AC2-05BD-F347-A80F-5ACA446D966F}"/>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368992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04077-12AC-274B-8CD9-DA2A8678CA56}"/>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31FACA7-7D2E-5549-BF8B-6AA48AA00D6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9AC465A-F643-3240-8D4A-C43EDFE3B1D4}"/>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F424B47-AB09-A74A-8E63-B74CD78B2F3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6" name="Footer Placeholder 5">
            <a:extLst>
              <a:ext uri="{FF2B5EF4-FFF2-40B4-BE49-F238E27FC236}">
                <a16:creationId xmlns:a16="http://schemas.microsoft.com/office/drawing/2014/main" id="{F1857331-6F0D-8E49-9E04-4801C08D3C6B}"/>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CDB19CB-7E55-654C-BECA-033B125FEB4E}"/>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9762864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716D-33EA-BF44-8B54-C381076380C4}"/>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3ABCD7-0BE3-E843-A792-9DAA45997FE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ABEA46-3215-8C45-8231-F7FC5AEF635F}"/>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BC4860-A38B-A343-AE71-C7852FC64C7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C6C305F-86E4-B748-BDF7-5C484C60B45F}"/>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30BEFB0-8CE9-FF4E-AD64-2890999BB676}"/>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8" name="Footer Placeholder 7">
            <a:extLst>
              <a:ext uri="{FF2B5EF4-FFF2-40B4-BE49-F238E27FC236}">
                <a16:creationId xmlns:a16="http://schemas.microsoft.com/office/drawing/2014/main" id="{0CA7E6AF-409C-2C44-A575-C0257765C7F0}"/>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1AC6D6C7-118D-B04A-862C-71857BABA4F0}"/>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2244538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6A19F-1DBB-C347-BDE6-B30F2DAB07D4}"/>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BB489E-239E-5D4C-969F-36175DC2F6C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4" name="Footer Placeholder 3">
            <a:extLst>
              <a:ext uri="{FF2B5EF4-FFF2-40B4-BE49-F238E27FC236}">
                <a16:creationId xmlns:a16="http://schemas.microsoft.com/office/drawing/2014/main" id="{4F026D5A-85E9-8F40-B3C0-1471751EC7F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6CAE6600-17A4-FB4D-BF2D-6CB57612CDC6}"/>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77349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07BDBB-7662-1547-BBE2-B1508934DF6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3" name="Footer Placeholder 2">
            <a:extLst>
              <a:ext uri="{FF2B5EF4-FFF2-40B4-BE49-F238E27FC236}">
                <a16:creationId xmlns:a16="http://schemas.microsoft.com/office/drawing/2014/main" id="{EF37E8E2-0061-E740-98DD-CBEFF44A8BD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C5FF900A-F413-9143-8EC0-165D78A668CB}"/>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558605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5B20A-AEF1-D749-9BE7-55AAC6F2BB2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50B90CD-FC2F-3C4E-93E1-1446211405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52A65A6-42CF-3C40-B689-538D00552C2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B152C7A-68E8-AC49-9AC1-1AA0FA35A818}"/>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6" name="Footer Placeholder 5">
            <a:extLst>
              <a:ext uri="{FF2B5EF4-FFF2-40B4-BE49-F238E27FC236}">
                <a16:creationId xmlns:a16="http://schemas.microsoft.com/office/drawing/2014/main" id="{CA25F34B-5FDD-C741-8DDD-B312559BA2E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31C6444-E8D6-6C47-8DCF-C705467538AC}"/>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49528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E7AD-914C-5541-9C3A-E376DBA028F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01D342E-1445-5E4A-8122-DCF246F982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CEFBC82-1801-D443-90F8-0751388A64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3374419-5A0B-DD44-B140-42A72445997F}"/>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6" name="Footer Placeholder 5">
            <a:extLst>
              <a:ext uri="{FF2B5EF4-FFF2-40B4-BE49-F238E27FC236}">
                <a16:creationId xmlns:a16="http://schemas.microsoft.com/office/drawing/2014/main" id="{4A4C1F01-0C46-1F4B-9EE8-E0B2FDC791A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A442BE0-FB78-154B-B27A-E6FC5B683AF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3052475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06022-6AEE-7845-B2B2-47DFCBE80249}"/>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D5C9F1B-B927-A549-B28A-AED008073FC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70FCC22-744A-4042-8B03-679E9F7F6647}"/>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5" name="Footer Placeholder 4">
            <a:extLst>
              <a:ext uri="{FF2B5EF4-FFF2-40B4-BE49-F238E27FC236}">
                <a16:creationId xmlns:a16="http://schemas.microsoft.com/office/drawing/2014/main" id="{C30A0A7D-8B9E-9A44-9D2F-26E85572638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86B8108-9833-D440-BEA1-79E14711D7EA}"/>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3435086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E956B9-949B-9E4E-8768-030EFACDEEDE}"/>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F85620E-94DA-274C-A429-833C07C595C7}"/>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B853D-467C-2541-B39A-EAB49E7BEE5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9/16/2022</a:t>
            </a:fld>
            <a:endParaRPr lang="en-US" dirty="0"/>
          </a:p>
        </p:txBody>
      </p:sp>
      <p:sp>
        <p:nvSpPr>
          <p:cNvPr id="5" name="Footer Placeholder 4">
            <a:extLst>
              <a:ext uri="{FF2B5EF4-FFF2-40B4-BE49-F238E27FC236}">
                <a16:creationId xmlns:a16="http://schemas.microsoft.com/office/drawing/2014/main" id="{F155F6DC-2C79-8C46-A31C-58E26F0EEFB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76A77113-B709-A145-9366-C221CEB71FE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4220330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dirty="0"/>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650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5F831C27-E799-534F-B038-12D9A36B8355}"/>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text, clipart&#10;&#10;Description automatically generated">
            <a:extLst>
              <a:ext uri="{FF2B5EF4-FFF2-40B4-BE49-F238E27FC236}">
                <a16:creationId xmlns:a16="http://schemas.microsoft.com/office/drawing/2014/main" id="{CA659F76-E296-AB4F-A6B2-C702611608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9/16/2022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9/16/2022</a:t>
            </a:fld>
            <a:endParaRPr lang="en-US" dirty="0"/>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C9E044-8328-8847-A477-4D7681C27C39}"/>
              </a:ext>
            </a:extLst>
          </p:cNvPr>
          <p:cNvSpPr/>
          <p:nvPr userDrawn="1"/>
        </p:nvSpPr>
        <p:spPr>
          <a:xfrm>
            <a:off x="0" y="-1"/>
            <a:ext cx="12192000" cy="693605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945021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20.png"/><Relationship Id="rId4" Type="http://schemas.openxmlformats.org/officeDocument/2006/relationships/image" Target="../media/image43.png"/><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4.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8.png"/><Relationship Id="rId11" Type="http://schemas.openxmlformats.org/officeDocument/2006/relationships/image" Target="../media/image70.png"/><Relationship Id="rId5" Type="http://schemas.openxmlformats.org/officeDocument/2006/relationships/image" Target="../media/image67.png"/><Relationship Id="rId10" Type="http://schemas.openxmlformats.org/officeDocument/2006/relationships/image" Target="../media/image18.png"/><Relationship Id="rId4" Type="http://schemas.openxmlformats.org/officeDocument/2006/relationships/image" Target="../media/image66.pn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5" Type="http://schemas.openxmlformats.org/officeDocument/2006/relationships/image" Target="../media/image9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image" Target="../media/image89.pn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1.png"/><Relationship Id="rId7" Type="http://schemas.openxmlformats.org/officeDocument/2006/relationships/image" Target="../media/image7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94.png"/><Relationship Id="rId5" Type="http://schemas.openxmlformats.org/officeDocument/2006/relationships/image" Target="../media/image69.png"/><Relationship Id="rId10" Type="http://schemas.openxmlformats.org/officeDocument/2006/relationships/image" Target="../media/image93.png"/><Relationship Id="rId4" Type="http://schemas.openxmlformats.org/officeDocument/2006/relationships/image" Target="../media/image16.png"/><Relationship Id="rId9" Type="http://schemas.openxmlformats.org/officeDocument/2006/relationships/image" Target="../media/image9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png"/><Relationship Id="rId3" Type="http://schemas.openxmlformats.org/officeDocument/2006/relationships/image" Target="../media/image95.png"/><Relationship Id="rId7" Type="http://schemas.openxmlformats.org/officeDocument/2006/relationships/image" Target="../media/image97.png"/><Relationship Id="rId12" Type="http://schemas.openxmlformats.org/officeDocument/2006/relationships/image" Target="../media/image10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5.png"/><Relationship Id="rId11" Type="http://schemas.openxmlformats.org/officeDocument/2006/relationships/image" Target="../media/image101.png"/><Relationship Id="rId5" Type="http://schemas.openxmlformats.org/officeDocument/2006/relationships/image" Target="../media/image74.png"/><Relationship Id="rId10" Type="http://schemas.openxmlformats.org/officeDocument/2006/relationships/image" Target="../media/image100.png"/><Relationship Id="rId4" Type="http://schemas.openxmlformats.org/officeDocument/2006/relationships/image" Target="../media/image96.png"/><Relationship Id="rId9" Type="http://schemas.openxmlformats.org/officeDocument/2006/relationships/image" Target="../media/image99.png"/><Relationship Id="rId14" Type="http://schemas.openxmlformats.org/officeDocument/2006/relationships/image" Target="../media/image104.png"/></Relationships>
</file>

<file path=ppt/slides/_rels/slide2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s>
</file>

<file path=ppt/slides/_rels/slide31.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30.jpeg"/><Relationship Id="rId5" Type="http://schemas.openxmlformats.org/officeDocument/2006/relationships/image" Target="../media/image129.jpeg"/><Relationship Id="rId4" Type="http://schemas.openxmlformats.org/officeDocument/2006/relationships/image" Target="../media/image128.jpeg"/></Relationships>
</file>

<file path=ppt/slides/_rels/slide32.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s>
</file>

<file path=ppt/slides/_rels/slide3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3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hyperlink" Target="https://www.bbc.co.uk/teach/class-clips-video/science-ks1-ks2-seasonal-changes-behaviour-animals-growth-cycle-plants/zfynvk7?msclkid=fd19c373d12711eca37a1cca4dcf1ce7" TargetMode="External"/><Relationship Id="rId13" Type="http://schemas.openxmlformats.org/officeDocument/2006/relationships/hyperlink" Target="https://www.wildlifewatch.org.uk/seasonal-wildlife/autumn?msclkid=3f868247d12811ecb1eba250bd14707a" TargetMode="External"/><Relationship Id="rId3" Type="http://schemas.openxmlformats.org/officeDocument/2006/relationships/hyperlink" Target="https://youtu.be/-n_cXcOe6xk" TargetMode="External"/><Relationship Id="rId7" Type="http://schemas.openxmlformats.org/officeDocument/2006/relationships/hyperlink" Target="https://www.wildlifewatch.org.uk/seasonal-wildlife/winter?msclkid=11d37a70d12211ecb9f1f3ce59611eaf" TargetMode="External"/><Relationship Id="rId12" Type="http://schemas.openxmlformats.org/officeDocument/2006/relationships/hyperlink" Target="https://www.bbc.co.uk/teach/class-clips-video/how-autumn-weather-affects-the-behaviour-of-british-animals-and-plants/z6h6nrd?msclkid=2d3b1815d12811ec85f04c074a2fb425"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hyperlink" Target="https://www.bbc.co.uk/teach/class-clips-video/science-ks1-ks2-winter-weather-behaviour-british-animals-plants/zbcg92p?msclkid=9145723cd12711ec85b1e6256a6a4b8e" TargetMode="External"/><Relationship Id="rId11" Type="http://schemas.openxmlformats.org/officeDocument/2006/relationships/hyperlink" Target="https://www.wildlifewatch.org.uk/seasonal-wildlife/summer?msclkid=10a593efd12811ecba943b686aede9d2" TargetMode="External"/><Relationship Id="rId5" Type="http://schemas.openxmlformats.org/officeDocument/2006/relationships/hyperlink" Target="https://youtu.be/r4Yi-CWB5Ik" TargetMode="External"/><Relationship Id="rId10" Type="http://schemas.openxmlformats.org/officeDocument/2006/relationships/hyperlink" Target="https://www.bbc.co.uk/teach/class-clips-video/science-ks1-ks2-how-summer-weather-affects-behaviour-of-british-animals-plants/zkdkjhv?msclkid=7d4db474d12311ec840362383f80c414" TargetMode="External"/><Relationship Id="rId4" Type="http://schemas.openxmlformats.org/officeDocument/2006/relationships/hyperlink" Target="https://youtu.be/VYpGBtR8Lbs" TargetMode="External"/><Relationship Id="rId9" Type="http://schemas.openxmlformats.org/officeDocument/2006/relationships/hyperlink" Target="https://www.wildlifewatch.org.uk/seasonal-wildlife/spring?msclkid=17dd2723d12311ecb851b32e056bbbe7"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www.rspb.org.uk/birds-and-wildlife/natures-home-magazine/birds-and-wildlife-articles/food-chains/wildlife-habitats/?msclkid=3db9306fd12a11ec97140a9c6a1f8c72" TargetMode="External"/><Relationship Id="rId13" Type="http://schemas.openxmlformats.org/officeDocument/2006/relationships/hyperlink" Target="https://youtu.be/LtibE0tm5t8" TargetMode="External"/><Relationship Id="rId3" Type="http://schemas.openxmlformats.org/officeDocument/2006/relationships/hyperlink" Target="https://www.bbc.co.uk/bitesize/articles/zrsbn9q?msclkid=733bc259d12a11ec922a9aec21122ed1" TargetMode="External"/><Relationship Id="rId7" Type="http://schemas.openxmlformats.org/officeDocument/2006/relationships/hyperlink" Target="https://www.wildlifetrusts.org/wildlife-and-wild-places?msclkid=fcd574f8d12911ec95db4749869394f5" TargetMode="External"/><Relationship Id="rId12" Type="http://schemas.openxmlformats.org/officeDocument/2006/relationships/hyperlink" Target="https://youtu.be/5GvMm4A7dFA"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hyperlink" Target="https://youtu.be/0Puv0Pss33M" TargetMode="External"/><Relationship Id="rId11" Type="http://schemas.openxmlformats.org/officeDocument/2006/relationships/hyperlink" Target="https://youtu.be/BgFS5f_MUMg" TargetMode="External"/><Relationship Id="rId5" Type="http://schemas.openxmlformats.org/officeDocument/2006/relationships/hyperlink" Target="https://youtu.be/dbCR0KSU52g" TargetMode="External"/><Relationship Id="rId10" Type="http://schemas.openxmlformats.org/officeDocument/2006/relationships/hyperlink" Target="https://youtu.be/x7jwJ2bI9Lg" TargetMode="External"/><Relationship Id="rId4" Type="http://schemas.openxmlformats.org/officeDocument/2006/relationships/hyperlink" Target="https://youtu.be/5XDvAGDgZX0" TargetMode="External"/><Relationship Id="rId9" Type="http://schemas.openxmlformats.org/officeDocument/2006/relationships/hyperlink" Target="https://www.natgeokids.com/uk/discover/science/nature/how-to-save-the-planet/?msclkid=733bf104d12a11ec93e7e6731d3f1266"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image" Target="../media/image138.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C62822E-FE0E-E045-8CD8-4E0054EF2CBF}"/>
              </a:ext>
            </a:extLst>
          </p:cNvPr>
          <p:cNvSpPr/>
          <p:nvPr/>
        </p:nvSpPr>
        <p:spPr>
          <a:xfrm>
            <a:off x="0" y="1901571"/>
            <a:ext cx="12192000" cy="369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screen shot of a video game&#10;&#10;Description automatically generated with low confidence">
            <a:extLst>
              <a:ext uri="{FF2B5EF4-FFF2-40B4-BE49-F238E27FC236}">
                <a16:creationId xmlns:a16="http://schemas.microsoft.com/office/drawing/2014/main" id="{B41E1A93-232D-BA44-9F3D-C1EFFAC87A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153" y="1594945"/>
            <a:ext cx="13085896" cy="6787674"/>
          </a:xfrm>
          <a:prstGeom prst="rect">
            <a:avLst/>
          </a:prstGeom>
        </p:spPr>
      </p:pic>
      <p:pic>
        <p:nvPicPr>
          <p:cNvPr id="21" name="Picture 20" descr="Graphical user interface, text, application, chat or text message&#10;&#10;Description automatically generated">
            <a:extLst>
              <a:ext uri="{FF2B5EF4-FFF2-40B4-BE49-F238E27FC236}">
                <a16:creationId xmlns:a16="http://schemas.microsoft.com/office/drawing/2014/main" id="{4F312246-A386-954D-8D1D-F705A32B860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22" name="Picture 21" descr="A picture containing text, clipart&#10;&#10;Description automatically generated">
            <a:extLst>
              <a:ext uri="{FF2B5EF4-FFF2-40B4-BE49-F238E27FC236}">
                <a16:creationId xmlns:a16="http://schemas.microsoft.com/office/drawing/2014/main" id="{1E3EB140-4498-6942-91D1-AD67AFF52B2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3" name="Title 1">
            <a:extLst>
              <a:ext uri="{FF2B5EF4-FFF2-40B4-BE49-F238E27FC236}">
                <a16:creationId xmlns:a16="http://schemas.microsoft.com/office/drawing/2014/main" id="{E44AF2A8-90F6-0946-811B-4E17B6D341A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24" name="Title 1">
            <a:extLst>
              <a:ext uri="{FF2B5EF4-FFF2-40B4-BE49-F238E27FC236}">
                <a16:creationId xmlns:a16="http://schemas.microsoft.com/office/drawing/2014/main" id="{AFB712B7-4EAD-5049-8519-9767832A4404}"/>
              </a:ext>
            </a:extLst>
          </p:cNvPr>
          <p:cNvSpPr txBox="1">
            <a:spLocks/>
          </p:cNvSpPr>
          <p:nvPr/>
        </p:nvSpPr>
        <p:spPr>
          <a:xfrm>
            <a:off x="9538447" y="6022650"/>
            <a:ext cx="2459111"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 KS2 Year 4</a:t>
            </a:r>
            <a:endParaRPr lang="en-US" sz="2000" b="1" dirty="0">
              <a:solidFill>
                <a:schemeClr val="bg1"/>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EB2C474-C566-F84D-92C7-2097942EAB44}"/>
              </a:ext>
            </a:extLst>
          </p:cNvPr>
          <p:cNvSpPr txBox="1">
            <a:spLocks/>
          </p:cNvSpPr>
          <p:nvPr/>
        </p:nvSpPr>
        <p:spPr>
          <a:xfrm>
            <a:off x="-2" y="289147"/>
            <a:ext cx="12192000" cy="1200329"/>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Living Things and Their Habitats: Lesson 5</a:t>
            </a:r>
            <a:br>
              <a:rPr lang="en-GB" sz="3200" b="1" dirty="0">
                <a:solidFill>
                  <a:schemeClr val="bg1"/>
                </a:solidFill>
                <a:latin typeface="Comic Sans MS" panose="030F0902030302020204" pitchFamily="66" charset="0"/>
                <a:cs typeface="Arial" panose="020B0604020202020204" pitchFamily="34" charset="0"/>
              </a:rPr>
            </a:br>
            <a:r>
              <a:rPr lang="en-GB" sz="3200" dirty="0">
                <a:solidFill>
                  <a:schemeClr val="bg1"/>
                </a:solidFill>
                <a:latin typeface="Comic Sans MS" panose="030F0902030302020204" pitchFamily="66" charset="0"/>
                <a:cs typeface="Arial" panose="020B0604020202020204" pitchFamily="34" charset="0"/>
              </a:rPr>
              <a:t>Changing habitats</a:t>
            </a:r>
          </a:p>
        </p:txBody>
      </p:sp>
    </p:spTree>
    <p:extLst>
      <p:ext uri="{BB962C8B-B14F-4D97-AF65-F5344CB8AC3E}">
        <p14:creationId xmlns:p14="http://schemas.microsoft.com/office/powerpoint/2010/main" val="2353433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ee&#10;&#10;Description automatically generated">
            <a:extLst>
              <a:ext uri="{FF2B5EF4-FFF2-40B4-BE49-F238E27FC236}">
                <a16:creationId xmlns:a16="http://schemas.microsoft.com/office/drawing/2014/main" id="{A487F549-BA0F-274F-A68F-69F1B0AE6E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4281" y="2076458"/>
            <a:ext cx="6076605" cy="3413763"/>
          </a:xfrm>
          <a:prstGeom prst="rect">
            <a:avLst/>
          </a:prstGeom>
        </p:spPr>
      </p:pic>
      <p:sp>
        <p:nvSpPr>
          <p:cNvPr id="46" name="Rectangle 45">
            <a:extLst>
              <a:ext uri="{FF2B5EF4-FFF2-40B4-BE49-F238E27FC236}">
                <a16:creationId xmlns:a16="http://schemas.microsoft.com/office/drawing/2014/main" id="{307DC42B-39B2-6F40-9CED-A54B99493C72}"/>
              </a:ext>
            </a:extLst>
          </p:cNvPr>
          <p:cNvSpPr/>
          <p:nvPr/>
        </p:nvSpPr>
        <p:spPr>
          <a:xfrm>
            <a:off x="887561" y="1674191"/>
            <a:ext cx="6076605"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Spring</a:t>
            </a:r>
            <a:endParaRPr lang="en-GB" sz="2200" dirty="0">
              <a:solidFill>
                <a:schemeClr val="bg1"/>
              </a:solidFill>
              <a:latin typeface="Comic Sans MS" panose="030F0902030302020204" pitchFamily="66" charset="0"/>
            </a:endParaRPr>
          </a:p>
        </p:txBody>
      </p:sp>
      <p:sp>
        <p:nvSpPr>
          <p:cNvPr id="68" name="Subtitle 2">
            <a:extLst>
              <a:ext uri="{FF2B5EF4-FFF2-40B4-BE49-F238E27FC236}">
                <a16:creationId xmlns:a16="http://schemas.microsoft.com/office/drawing/2014/main" id="{B9C7D74B-11ED-1B44-B8BD-0BB6ABFF6491}"/>
              </a:ext>
            </a:extLst>
          </p:cNvPr>
          <p:cNvSpPr txBox="1">
            <a:spLocks/>
          </p:cNvSpPr>
          <p:nvPr/>
        </p:nvSpPr>
        <p:spPr>
          <a:xfrm>
            <a:off x="414680" y="703070"/>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1658982"/>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Plants</a:t>
            </a:r>
            <a:endParaRPr lang="en-GB" sz="2200" dirty="0">
              <a:solidFill>
                <a:schemeClr val="bg1"/>
              </a:solidFill>
              <a:latin typeface="Comic Sans MS" panose="030F0902030302020204" pitchFamily="66" charset="0"/>
            </a:endParaRPr>
          </a:p>
        </p:txBody>
      </p:sp>
      <p:sp>
        <p:nvSpPr>
          <p:cNvPr id="28" name="Rectangle 27">
            <a:extLst>
              <a:ext uri="{FF2B5EF4-FFF2-40B4-BE49-F238E27FC236}">
                <a16:creationId xmlns:a16="http://schemas.microsoft.com/office/drawing/2014/main" id="{4B64EA14-1B62-3541-B523-87BFE2DC6C07}"/>
              </a:ext>
            </a:extLst>
          </p:cNvPr>
          <p:cNvSpPr/>
          <p:nvPr/>
        </p:nvSpPr>
        <p:spPr>
          <a:xfrm>
            <a:off x="7277676" y="2357845"/>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Plants which lost their leaves in winter now grow buds that will grow into leaves.</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3207440"/>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500" dirty="0">
                <a:solidFill>
                  <a:srgbClr val="272626"/>
                </a:solidFill>
                <a:latin typeface="Comic Sans MS" panose="030F0702030302020204" pitchFamily="66" charset="0"/>
              </a:rPr>
              <a:t>Plants start to flower.</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4057035"/>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Plants start growing again. Seeds which were dormant start growing.</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906631"/>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You might see daffodils, tulips,</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daisies and bluebells.</a:t>
            </a:r>
          </a:p>
        </p:txBody>
      </p:sp>
      <p:cxnSp>
        <p:nvCxnSpPr>
          <p:cNvPr id="34" name="Straight Arrow Connector 33">
            <a:extLst>
              <a:ext uri="{FF2B5EF4-FFF2-40B4-BE49-F238E27FC236}">
                <a16:creationId xmlns:a16="http://schemas.microsoft.com/office/drawing/2014/main" id="{C2D06BD3-1A0E-A640-861D-58847A9B7E74}"/>
              </a:ext>
            </a:extLst>
          </p:cNvPr>
          <p:cNvCxnSpPr>
            <a:cxnSpLocks/>
          </p:cNvCxnSpPr>
          <p:nvPr/>
        </p:nvCxnSpPr>
        <p:spPr>
          <a:xfrm flipH="1">
            <a:off x="5827594" y="2591560"/>
            <a:ext cx="1450083" cy="20104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64235ED-E04F-5748-9C49-0E4F64708076}"/>
              </a:ext>
            </a:extLst>
          </p:cNvPr>
          <p:cNvCxnSpPr>
            <a:cxnSpLocks/>
          </p:cNvCxnSpPr>
          <p:nvPr/>
        </p:nvCxnSpPr>
        <p:spPr>
          <a:xfrm flipH="1">
            <a:off x="3388659" y="3481749"/>
            <a:ext cx="3881297" cy="1831744"/>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with low confidence">
            <a:extLst>
              <a:ext uri="{FF2B5EF4-FFF2-40B4-BE49-F238E27FC236}">
                <a16:creationId xmlns:a16="http://schemas.microsoft.com/office/drawing/2014/main" id="{0C522179-BF1A-A448-A28B-A00FA19569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55724" y="4977964"/>
            <a:ext cx="339725" cy="221054"/>
          </a:xfrm>
          <a:prstGeom prst="rect">
            <a:avLst/>
          </a:prstGeom>
        </p:spPr>
      </p:pic>
      <p:pic>
        <p:nvPicPr>
          <p:cNvPr id="17" name="Picture 16">
            <a:extLst>
              <a:ext uri="{FF2B5EF4-FFF2-40B4-BE49-F238E27FC236}">
                <a16:creationId xmlns:a16="http://schemas.microsoft.com/office/drawing/2014/main" id="{17CB5864-069A-7D44-857A-0B5A7C59C0C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32050" y="4906631"/>
            <a:ext cx="428625" cy="213267"/>
          </a:xfrm>
          <a:prstGeom prst="rect">
            <a:avLst/>
          </a:prstGeom>
        </p:spPr>
      </p:pic>
      <p:pic>
        <p:nvPicPr>
          <p:cNvPr id="38" name="Picture 37" descr="A white flower with a yellow center&#10;&#10;Description automatically generated with medium confidence">
            <a:extLst>
              <a:ext uri="{FF2B5EF4-FFF2-40B4-BE49-F238E27FC236}">
                <a16:creationId xmlns:a16="http://schemas.microsoft.com/office/drawing/2014/main" id="{FD6775FB-AC2D-134C-86DE-159F9A05897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62202" y="5262490"/>
            <a:ext cx="97639" cy="90495"/>
          </a:xfrm>
          <a:prstGeom prst="rect">
            <a:avLst/>
          </a:prstGeom>
        </p:spPr>
      </p:pic>
      <p:pic>
        <p:nvPicPr>
          <p:cNvPr id="23" name="Picture 22" descr="A picture containing plant&#10;&#10;Description automatically generated">
            <a:extLst>
              <a:ext uri="{FF2B5EF4-FFF2-40B4-BE49-F238E27FC236}">
                <a16:creationId xmlns:a16="http://schemas.microsoft.com/office/drawing/2014/main" id="{010859E7-979F-4743-9F68-05558CDC2D1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037970" y="4696766"/>
            <a:ext cx="1900871" cy="528754"/>
          </a:xfrm>
          <a:prstGeom prst="rect">
            <a:avLst/>
          </a:prstGeom>
        </p:spPr>
      </p:pic>
      <p:pic>
        <p:nvPicPr>
          <p:cNvPr id="45" name="Picture 44" descr="A yellow flower with a black background&#10;&#10;Description automatically generated with low confidence">
            <a:extLst>
              <a:ext uri="{FF2B5EF4-FFF2-40B4-BE49-F238E27FC236}">
                <a16:creationId xmlns:a16="http://schemas.microsoft.com/office/drawing/2014/main" id="{EB556FC0-3D73-6848-8012-E24CC674A34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674815" y="4601312"/>
            <a:ext cx="337837" cy="848187"/>
          </a:xfrm>
          <a:prstGeom prst="rect">
            <a:avLst/>
          </a:prstGeom>
        </p:spPr>
      </p:pic>
      <p:pic>
        <p:nvPicPr>
          <p:cNvPr id="48" name="Picture 47" descr="A picture containing plant, flower&#10;&#10;Description automatically generated">
            <a:extLst>
              <a:ext uri="{FF2B5EF4-FFF2-40B4-BE49-F238E27FC236}">
                <a16:creationId xmlns:a16="http://schemas.microsoft.com/office/drawing/2014/main" id="{98AEA1A3-A0CE-2746-90BF-DA8F3DC4580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169068" y="4578190"/>
            <a:ext cx="337837" cy="816122"/>
          </a:xfrm>
          <a:prstGeom prst="rect">
            <a:avLst/>
          </a:prstGeom>
        </p:spPr>
      </p:pic>
      <p:pic>
        <p:nvPicPr>
          <p:cNvPr id="50" name="Picture 49" descr="A yellow flower with a black background&#10;&#10;Description automatically generated with medium confidence">
            <a:extLst>
              <a:ext uri="{FF2B5EF4-FFF2-40B4-BE49-F238E27FC236}">
                <a16:creationId xmlns:a16="http://schemas.microsoft.com/office/drawing/2014/main" id="{4BEED520-A934-F740-B742-328496C95849}"/>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340171" y="4601312"/>
            <a:ext cx="381000" cy="636024"/>
          </a:xfrm>
          <a:prstGeom prst="rect">
            <a:avLst/>
          </a:prstGeom>
        </p:spPr>
      </p:pic>
      <p:pic>
        <p:nvPicPr>
          <p:cNvPr id="26" name="Picture 25" descr="A picture containing text, plant, leaf&#10;&#10;Description automatically generated">
            <a:extLst>
              <a:ext uri="{FF2B5EF4-FFF2-40B4-BE49-F238E27FC236}">
                <a16:creationId xmlns:a16="http://schemas.microsoft.com/office/drawing/2014/main" id="{716511D4-F230-D343-8EA8-86E4A195446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811047" y="5135365"/>
            <a:ext cx="810891" cy="390429"/>
          </a:xfrm>
          <a:prstGeom prst="rect">
            <a:avLst/>
          </a:prstGeom>
        </p:spPr>
      </p:pic>
      <p:pic>
        <p:nvPicPr>
          <p:cNvPr id="53" name="Picture 52" descr="A white flower with a yellow center&#10;&#10;Description automatically generated with medium confidence">
            <a:extLst>
              <a:ext uri="{FF2B5EF4-FFF2-40B4-BE49-F238E27FC236}">
                <a16:creationId xmlns:a16="http://schemas.microsoft.com/office/drawing/2014/main" id="{CCF2F45D-DDC6-E647-8476-A2F26BF7309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016577" y="5306346"/>
            <a:ext cx="97639" cy="90495"/>
          </a:xfrm>
          <a:prstGeom prst="rect">
            <a:avLst/>
          </a:prstGeom>
        </p:spPr>
      </p:pic>
      <p:pic>
        <p:nvPicPr>
          <p:cNvPr id="54" name="Picture 53" descr="A white flower with a yellow center&#10;&#10;Description automatically generated with medium confidence">
            <a:extLst>
              <a:ext uri="{FF2B5EF4-FFF2-40B4-BE49-F238E27FC236}">
                <a16:creationId xmlns:a16="http://schemas.microsoft.com/office/drawing/2014/main" id="{BB1D5276-D8EB-6149-83D5-54E09876FF0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46727" y="5249196"/>
            <a:ext cx="97639" cy="90495"/>
          </a:xfrm>
          <a:prstGeom prst="rect">
            <a:avLst/>
          </a:prstGeom>
        </p:spPr>
      </p:pic>
      <p:pic>
        <p:nvPicPr>
          <p:cNvPr id="55" name="Picture 54" descr="A white flower with a yellow center&#10;&#10;Description automatically generated with medium confidence">
            <a:extLst>
              <a:ext uri="{FF2B5EF4-FFF2-40B4-BE49-F238E27FC236}">
                <a16:creationId xmlns:a16="http://schemas.microsoft.com/office/drawing/2014/main" id="{390442C5-5EF4-344B-A8B9-38BD5B6F715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13377" y="5319711"/>
            <a:ext cx="97639" cy="90495"/>
          </a:xfrm>
          <a:prstGeom prst="rect">
            <a:avLst/>
          </a:prstGeom>
        </p:spPr>
      </p:pic>
      <p:pic>
        <p:nvPicPr>
          <p:cNvPr id="56" name="Picture 55" descr="A white flower with a yellow center&#10;&#10;Description automatically generated with medium confidence">
            <a:extLst>
              <a:ext uri="{FF2B5EF4-FFF2-40B4-BE49-F238E27FC236}">
                <a16:creationId xmlns:a16="http://schemas.microsoft.com/office/drawing/2014/main" id="{9CAD5035-1349-B04C-97B6-521275B7B20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73627" y="5268246"/>
            <a:ext cx="97639" cy="90495"/>
          </a:xfrm>
          <a:prstGeom prst="rect">
            <a:avLst/>
          </a:prstGeom>
        </p:spPr>
      </p:pic>
      <p:pic>
        <p:nvPicPr>
          <p:cNvPr id="57" name="Picture 56" descr="A white flower with a yellow center&#10;&#10;Description automatically generated with medium confidence">
            <a:extLst>
              <a:ext uri="{FF2B5EF4-FFF2-40B4-BE49-F238E27FC236}">
                <a16:creationId xmlns:a16="http://schemas.microsoft.com/office/drawing/2014/main" id="{E3218F74-1D10-2743-BFB6-85CA52EA270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32352" y="5307011"/>
            <a:ext cx="97639" cy="90495"/>
          </a:xfrm>
          <a:prstGeom prst="rect">
            <a:avLst/>
          </a:prstGeom>
        </p:spPr>
      </p:pic>
      <p:pic>
        <p:nvPicPr>
          <p:cNvPr id="58" name="Picture 57" descr="A white flower with a yellow center&#10;&#10;Description automatically generated with medium confidence">
            <a:extLst>
              <a:ext uri="{FF2B5EF4-FFF2-40B4-BE49-F238E27FC236}">
                <a16:creationId xmlns:a16="http://schemas.microsoft.com/office/drawing/2014/main" id="{C6C73AEB-0607-8149-9E24-1902ABD5B52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02177" y="5306346"/>
            <a:ext cx="97639" cy="90495"/>
          </a:xfrm>
          <a:prstGeom prst="rect">
            <a:avLst/>
          </a:prstGeom>
        </p:spPr>
      </p:pic>
      <p:pic>
        <p:nvPicPr>
          <p:cNvPr id="59" name="Picture 58" descr="Icon&#10;&#10;Description automatically generated with medium confidence">
            <a:extLst>
              <a:ext uri="{FF2B5EF4-FFF2-40B4-BE49-F238E27FC236}">
                <a16:creationId xmlns:a16="http://schemas.microsoft.com/office/drawing/2014/main" id="{EEC53898-FAF8-4C41-B432-5298EF3CA296}"/>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flipH="1">
            <a:off x="6558887" y="4856553"/>
            <a:ext cx="297958" cy="633668"/>
          </a:xfrm>
          <a:prstGeom prst="rect">
            <a:avLst/>
          </a:prstGeom>
        </p:spPr>
      </p:pic>
      <p:pic>
        <p:nvPicPr>
          <p:cNvPr id="63" name="Picture 62" descr="A picture containing text, plant&#10;&#10;Description automatically generated">
            <a:extLst>
              <a:ext uri="{FF2B5EF4-FFF2-40B4-BE49-F238E27FC236}">
                <a16:creationId xmlns:a16="http://schemas.microsoft.com/office/drawing/2014/main" id="{0F4CBD19-9E48-364D-B7E0-3DB4C456081E}"/>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926630" y="4743677"/>
            <a:ext cx="340145" cy="636025"/>
          </a:xfrm>
          <a:prstGeom prst="rect">
            <a:avLst/>
          </a:prstGeom>
        </p:spPr>
      </p:pic>
      <p:pic>
        <p:nvPicPr>
          <p:cNvPr id="65" name="Picture 64" descr="Icon&#10;&#10;Description automatically generated with medium confidence">
            <a:extLst>
              <a:ext uri="{FF2B5EF4-FFF2-40B4-BE49-F238E27FC236}">
                <a16:creationId xmlns:a16="http://schemas.microsoft.com/office/drawing/2014/main" id="{670A6974-12CC-C447-BC74-808381BBA956}"/>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flipH="1">
            <a:off x="5407284" y="5034759"/>
            <a:ext cx="297958" cy="455462"/>
          </a:xfrm>
          <a:prstGeom prst="rect">
            <a:avLst/>
          </a:prstGeom>
        </p:spPr>
      </p:pic>
      <p:pic>
        <p:nvPicPr>
          <p:cNvPr id="66" name="Picture 65" descr="Icon&#10;&#10;Description automatically generated with medium confidence">
            <a:extLst>
              <a:ext uri="{FF2B5EF4-FFF2-40B4-BE49-F238E27FC236}">
                <a16:creationId xmlns:a16="http://schemas.microsoft.com/office/drawing/2014/main" id="{2EABBDDB-86B9-AB4D-BF51-AF58A99312CA}"/>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5331906" y="5118128"/>
            <a:ext cx="297958" cy="372093"/>
          </a:xfrm>
          <a:prstGeom prst="rect">
            <a:avLst/>
          </a:prstGeom>
        </p:spPr>
      </p:pic>
      <p:cxnSp>
        <p:nvCxnSpPr>
          <p:cNvPr id="69" name="Straight Arrow Connector 68">
            <a:extLst>
              <a:ext uri="{FF2B5EF4-FFF2-40B4-BE49-F238E27FC236}">
                <a16:creationId xmlns:a16="http://schemas.microsoft.com/office/drawing/2014/main" id="{2FEC08B8-1D99-774F-9E8E-4A62CFFAD8E4}"/>
              </a:ext>
            </a:extLst>
          </p:cNvPr>
          <p:cNvCxnSpPr>
            <a:cxnSpLocks/>
          </p:cNvCxnSpPr>
          <p:nvPr/>
        </p:nvCxnSpPr>
        <p:spPr>
          <a:xfrm flipH="1" flipV="1">
            <a:off x="5964508" y="4906631"/>
            <a:ext cx="1306445" cy="30693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FE9CA4D-EFCB-9E42-B5C9-F1F4A06081D5}"/>
              </a:ext>
            </a:extLst>
          </p:cNvPr>
          <p:cNvCxnSpPr>
            <a:cxnSpLocks/>
          </p:cNvCxnSpPr>
          <p:nvPr/>
        </p:nvCxnSpPr>
        <p:spPr>
          <a:xfrm flipH="1">
            <a:off x="6558887" y="4359682"/>
            <a:ext cx="718790" cy="54694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03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par>
                                <p:cTn id="18" presetID="1" presetClass="exit" presetSubtype="0" fill="hold" nodeType="withEffect">
                                  <p:stCondLst>
                                    <p:cond delay="0"/>
                                  </p:stCondLst>
                                  <p:childTnLst>
                                    <p:set>
                                      <p:cBhvr>
                                        <p:cTn id="19" dur="1" fill="hold">
                                          <p:stCondLst>
                                            <p:cond delay="0"/>
                                          </p:stCondLst>
                                        </p:cTn>
                                        <p:tgtEl>
                                          <p:spTgt spid="34"/>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childTnLst>
                                </p:cTn>
                              </p:par>
                              <p:par>
                                <p:cTn id="22" presetID="1" presetClass="entr" presetSubtype="0" fill="hold" nodeType="withEffect">
                                  <p:stCondLst>
                                    <p:cond delay="500"/>
                                  </p:stCondLst>
                                  <p:childTnLst>
                                    <p:set>
                                      <p:cBhvr>
                                        <p:cTn id="23" dur="1" fill="hold">
                                          <p:stCondLst>
                                            <p:cond delay="0"/>
                                          </p:stCondLst>
                                        </p:cTn>
                                        <p:tgtEl>
                                          <p:spTgt spid="55"/>
                                        </p:tgtEl>
                                        <p:attrNameLst>
                                          <p:attrName>style.visibility</p:attrName>
                                        </p:attrNameLst>
                                      </p:cBhvr>
                                      <p:to>
                                        <p:strVal val="visible"/>
                                      </p:to>
                                    </p:set>
                                  </p:childTnLst>
                                </p:cTn>
                              </p:par>
                              <p:par>
                                <p:cTn id="24" presetID="1" presetClass="entr" presetSubtype="0" fill="hold" nodeType="withEffect">
                                  <p:stCondLst>
                                    <p:cond delay="500"/>
                                  </p:stCondLst>
                                  <p:childTnLst>
                                    <p:set>
                                      <p:cBhvr>
                                        <p:cTn id="25" dur="1" fill="hold">
                                          <p:stCondLst>
                                            <p:cond delay="0"/>
                                          </p:stCondLst>
                                        </p:cTn>
                                        <p:tgtEl>
                                          <p:spTgt spid="38"/>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childTnLst>
                                </p:cTn>
                              </p:par>
                              <p:par>
                                <p:cTn id="28" presetID="1" presetClass="entr" presetSubtype="0" fill="hold" nodeType="withEffect">
                                  <p:stCondLst>
                                    <p:cond delay="500"/>
                                  </p:stCondLst>
                                  <p:childTnLst>
                                    <p:set>
                                      <p:cBhvr>
                                        <p:cTn id="29" dur="1" fill="hold">
                                          <p:stCondLst>
                                            <p:cond delay="0"/>
                                          </p:stCondLst>
                                        </p:cTn>
                                        <p:tgtEl>
                                          <p:spTgt spid="56"/>
                                        </p:tgtEl>
                                        <p:attrNameLst>
                                          <p:attrName>style.visibility</p:attrName>
                                        </p:attrNameLst>
                                      </p:cBhvr>
                                      <p:to>
                                        <p:strVal val="visible"/>
                                      </p:to>
                                    </p:set>
                                  </p:childTnLst>
                                </p:cTn>
                              </p:par>
                              <p:par>
                                <p:cTn id="30" presetID="1" presetClass="entr" presetSubtype="0"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2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24"/>
                                        </p:tgtEl>
                                        <p:attrNameLst>
                                          <p:attrName>style.visibility</p:attrName>
                                        </p:attrNameLst>
                                      </p:cBhvr>
                                      <p:to>
                                        <p:strVal val="hidden"/>
                                      </p:to>
                                    </p:set>
                                  </p:childTnLst>
                                </p:cTn>
                              </p:par>
                            </p:childTnLst>
                          </p:cTn>
                        </p:par>
                        <p:par>
                          <p:cTn id="43" fill="hold">
                            <p:stCondLst>
                              <p:cond delay="0"/>
                            </p:stCondLst>
                            <p:childTnLst>
                              <p:par>
                                <p:cTn id="44" presetID="22" presetClass="entr" presetSubtype="2"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par>
                                <p:cTn id="47" presetID="22" presetClass="entr" presetSubtype="4"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down)">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par>
                                <p:cTn id="57" presetID="1" presetClass="exit" presetSubtype="0" fill="hold" nodeType="withEffect">
                                  <p:stCondLst>
                                    <p:cond delay="0"/>
                                  </p:stCondLst>
                                  <p:childTnLst>
                                    <p:set>
                                      <p:cBhvr>
                                        <p:cTn id="58" dur="1" fill="hold">
                                          <p:stCondLst>
                                            <p:cond delay="0"/>
                                          </p:stCondLst>
                                        </p:cTn>
                                        <p:tgtEl>
                                          <p:spTgt spid="21"/>
                                        </p:tgtEl>
                                        <p:attrNameLst>
                                          <p:attrName>style.visibility</p:attrName>
                                        </p:attrNameLst>
                                      </p:cBhvr>
                                      <p:to>
                                        <p:strVal val="hidden"/>
                                      </p:to>
                                    </p:set>
                                  </p:childTnLst>
                                </p:cTn>
                              </p:par>
                              <p:par>
                                <p:cTn id="59" presetID="22" presetClass="entr" presetSubtype="4"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down)">
                                      <p:cBhvr>
                                        <p:cTn id="61" dur="500"/>
                                        <p:tgtEl>
                                          <p:spTgt spid="69"/>
                                        </p:tgtEl>
                                      </p:cBhvr>
                                    </p:animEffect>
                                  </p:childTnLst>
                                </p:cTn>
                              </p:par>
                              <p:par>
                                <p:cTn id="62" presetID="22" presetClass="entr" presetSubtype="4"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down)">
                                      <p:cBhvr>
                                        <p:cTn id="64" dur="500"/>
                                        <p:tgtEl>
                                          <p:spTgt spid="45"/>
                                        </p:tgtEl>
                                      </p:cBhvr>
                                    </p:animEffect>
                                  </p:childTnLst>
                                </p:cTn>
                              </p:par>
                              <p:par>
                                <p:cTn id="65" presetID="22" presetClass="entr" presetSubtype="4"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down)">
                                      <p:cBhvr>
                                        <p:cTn id="67" dur="500"/>
                                        <p:tgtEl>
                                          <p:spTgt spid="50"/>
                                        </p:tgtEl>
                                      </p:cBhvr>
                                    </p:animEffect>
                                  </p:childTnLst>
                                </p:cTn>
                              </p:par>
                            </p:childTnLst>
                          </p:cTn>
                        </p:par>
                        <p:par>
                          <p:cTn id="68" fill="hold">
                            <p:stCondLst>
                              <p:cond delay="500"/>
                            </p:stCondLst>
                            <p:childTnLst>
                              <p:par>
                                <p:cTn id="69" presetID="22" presetClass="entr" presetSubtype="4"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down)">
                                      <p:cBhvr>
                                        <p:cTn id="71" dur="500"/>
                                        <p:tgtEl>
                                          <p:spTgt spid="48"/>
                                        </p:tgtEl>
                                      </p:cBhvr>
                                    </p:animEffect>
                                  </p:childTnLst>
                                </p:cTn>
                              </p:par>
                            </p:childTnLst>
                          </p:cTn>
                        </p:par>
                        <p:par>
                          <p:cTn id="72" fill="hold">
                            <p:stCondLst>
                              <p:cond delay="1000"/>
                            </p:stCondLst>
                            <p:childTnLst>
                              <p:par>
                                <p:cTn id="73" presetID="22" presetClass="entr" presetSubtype="4" fill="hold" nodeType="after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wipe(down)">
                                      <p:cBhvr>
                                        <p:cTn id="75" dur="500"/>
                                        <p:tgtEl>
                                          <p:spTgt spid="63"/>
                                        </p:tgtEl>
                                      </p:cBhvr>
                                    </p:animEffect>
                                  </p:childTnLst>
                                </p:cTn>
                              </p:par>
                            </p:childTnLst>
                          </p:cTn>
                        </p:par>
                        <p:par>
                          <p:cTn id="76" fill="hold">
                            <p:stCondLst>
                              <p:cond delay="1500"/>
                            </p:stCondLst>
                            <p:childTnLst>
                              <p:par>
                                <p:cTn id="77" presetID="22" presetClass="entr" presetSubtype="4" fill="hold"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down)">
                                      <p:cBhvr>
                                        <p:cTn id="79" dur="500"/>
                                        <p:tgtEl>
                                          <p:spTgt spid="59"/>
                                        </p:tgtEl>
                                      </p:cBhvr>
                                    </p:animEffect>
                                  </p:childTnLst>
                                </p:cTn>
                              </p:par>
                            </p:childTnLst>
                          </p:cTn>
                        </p:par>
                        <p:par>
                          <p:cTn id="80" fill="hold">
                            <p:stCondLst>
                              <p:cond delay="2000"/>
                            </p:stCondLst>
                            <p:childTnLst>
                              <p:par>
                                <p:cTn id="81" presetID="22" presetClass="entr" presetSubtype="4" fill="hold" nodeType="after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wipe(down)">
                                      <p:cBhvr>
                                        <p:cTn id="83" dur="500"/>
                                        <p:tgtEl>
                                          <p:spTgt spid="66"/>
                                        </p:tgtEl>
                                      </p:cBhvr>
                                    </p:animEffect>
                                  </p:childTnLst>
                                </p:cTn>
                              </p:par>
                              <p:par>
                                <p:cTn id="84" presetID="22" presetClass="entr" presetSubtype="4" fill="hold"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down)">
                                      <p:cBhvr>
                                        <p:cTn id="8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video game&#10;&#10;Description automatically generated">
            <a:extLst>
              <a:ext uri="{FF2B5EF4-FFF2-40B4-BE49-F238E27FC236}">
                <a16:creationId xmlns:a16="http://schemas.microsoft.com/office/drawing/2014/main" id="{65970FCD-27C5-E24F-9A65-5DD3D4D43F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5236" y="2085972"/>
            <a:ext cx="6069804" cy="3409942"/>
          </a:xfrm>
          <a:prstGeom prst="rect">
            <a:avLst/>
          </a:prstGeom>
        </p:spPr>
      </p:pic>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630437"/>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Invertebrates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221527"/>
            <a:ext cx="3975976" cy="117873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You’ll start to see butterflies. Many lay their eggs in spring, ready to hatch in the summer. The butterflies that spent the winter as pupae begin to hatch now.</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507965"/>
            <a:ext cx="3975976" cy="84959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It’s a busy time for bees and wasps!</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They are establishing their colonies and finding a place for their hives.</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3465258"/>
            <a:ext cx="3975976" cy="76245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You’ll start to see flies. The warm weather encourages flies to become active.</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335416"/>
            <a:ext cx="3975976" cy="76245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Snails and slugs are active again,</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and their eggs hatch.</a:t>
            </a:r>
          </a:p>
        </p:txBody>
      </p:sp>
      <p:sp>
        <p:nvSpPr>
          <p:cNvPr id="24" name="Rectangle 23">
            <a:extLst>
              <a:ext uri="{FF2B5EF4-FFF2-40B4-BE49-F238E27FC236}">
                <a16:creationId xmlns:a16="http://schemas.microsoft.com/office/drawing/2014/main" id="{C059BD83-7168-DA48-8E7D-64EC209F9301}"/>
              </a:ext>
            </a:extLst>
          </p:cNvPr>
          <p:cNvSpPr/>
          <p:nvPr/>
        </p:nvSpPr>
        <p:spPr>
          <a:xfrm>
            <a:off x="7277676" y="5205573"/>
            <a:ext cx="3975976" cy="76245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Spider eggs that were laid in the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autumn now start hatching. </a:t>
            </a:r>
          </a:p>
        </p:txBody>
      </p:sp>
      <p:sp>
        <p:nvSpPr>
          <p:cNvPr id="12" name="Rectangle 11">
            <a:extLst>
              <a:ext uri="{FF2B5EF4-FFF2-40B4-BE49-F238E27FC236}">
                <a16:creationId xmlns:a16="http://schemas.microsoft.com/office/drawing/2014/main" id="{0C908FAD-6EEB-9044-9A2C-2853672CFE2D}"/>
              </a:ext>
            </a:extLst>
          </p:cNvPr>
          <p:cNvSpPr/>
          <p:nvPr/>
        </p:nvSpPr>
        <p:spPr>
          <a:xfrm>
            <a:off x="887561" y="1674191"/>
            <a:ext cx="6076605"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Spring</a:t>
            </a:r>
            <a:endParaRPr lang="en-GB" sz="2200" dirty="0">
              <a:solidFill>
                <a:schemeClr val="bg1"/>
              </a:solidFill>
              <a:latin typeface="Comic Sans MS" panose="030F0902030302020204" pitchFamily="66" charset="0"/>
            </a:endParaRPr>
          </a:p>
        </p:txBody>
      </p:sp>
      <p:pic>
        <p:nvPicPr>
          <p:cNvPr id="5" name="Bee" descr="Logo&#10;&#10;Description automatically generated">
            <a:extLst>
              <a:ext uri="{FF2B5EF4-FFF2-40B4-BE49-F238E27FC236}">
                <a16:creationId xmlns:a16="http://schemas.microsoft.com/office/drawing/2014/main" id="{53AA2FAB-5054-2F44-882A-657AF65BE41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86466" y="3527615"/>
            <a:ext cx="367422" cy="348896"/>
          </a:xfrm>
          <a:prstGeom prst="rect">
            <a:avLst/>
          </a:prstGeom>
        </p:spPr>
      </p:pic>
      <p:pic>
        <p:nvPicPr>
          <p:cNvPr id="8" name="Butterfly" descr="A picture containing lamp&#10;&#10;Description automatically generated">
            <a:extLst>
              <a:ext uri="{FF2B5EF4-FFF2-40B4-BE49-F238E27FC236}">
                <a16:creationId xmlns:a16="http://schemas.microsoft.com/office/drawing/2014/main" id="{5A0D808E-03FF-434D-BEE0-27CB099C1F3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61455" y="3489302"/>
            <a:ext cx="475033" cy="478632"/>
          </a:xfrm>
          <a:prstGeom prst="rect">
            <a:avLst/>
          </a:prstGeom>
        </p:spPr>
      </p:pic>
      <p:pic>
        <p:nvPicPr>
          <p:cNvPr id="39" name="Picture 38">
            <a:extLst>
              <a:ext uri="{FF2B5EF4-FFF2-40B4-BE49-F238E27FC236}">
                <a16:creationId xmlns:a16="http://schemas.microsoft.com/office/drawing/2014/main" id="{C586D43F-E0D0-7148-8AFD-C8D7B1341C4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67182" y="3053393"/>
            <a:ext cx="534882" cy="408532"/>
          </a:xfrm>
          <a:prstGeom prst="rect">
            <a:avLst/>
          </a:prstGeom>
        </p:spPr>
      </p:pic>
      <p:pic>
        <p:nvPicPr>
          <p:cNvPr id="43" name="Spider" descr="A picture containing text&#10;&#10;Description automatically generated">
            <a:extLst>
              <a:ext uri="{FF2B5EF4-FFF2-40B4-BE49-F238E27FC236}">
                <a16:creationId xmlns:a16="http://schemas.microsoft.com/office/drawing/2014/main" id="{5C95454D-29F4-964E-B28F-238063640A9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102869">
            <a:off x="4535099" y="5113143"/>
            <a:ext cx="326466" cy="365500"/>
          </a:xfrm>
          <a:prstGeom prst="rect">
            <a:avLst/>
          </a:prstGeom>
        </p:spPr>
      </p:pic>
      <p:pic>
        <p:nvPicPr>
          <p:cNvPr id="45" name="wasp" descr="Logo&#10;&#10;Description automatically generated">
            <a:extLst>
              <a:ext uri="{FF2B5EF4-FFF2-40B4-BE49-F238E27FC236}">
                <a16:creationId xmlns:a16="http://schemas.microsoft.com/office/drawing/2014/main" id="{B4FFDA8F-D531-B942-BA94-AC365774DB3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079825">
            <a:off x="5089572" y="3674575"/>
            <a:ext cx="405161" cy="371398"/>
          </a:xfrm>
          <a:prstGeom prst="rect">
            <a:avLst/>
          </a:prstGeom>
        </p:spPr>
      </p:pic>
      <p:cxnSp>
        <p:nvCxnSpPr>
          <p:cNvPr id="47" name="Straight Arrow Connector 46">
            <a:extLst>
              <a:ext uri="{FF2B5EF4-FFF2-40B4-BE49-F238E27FC236}">
                <a16:creationId xmlns:a16="http://schemas.microsoft.com/office/drawing/2014/main" id="{28C1591C-7EFD-9D45-9DE4-77C1900259E4}"/>
              </a:ext>
            </a:extLst>
          </p:cNvPr>
          <p:cNvCxnSpPr>
            <a:cxnSpLocks/>
          </p:cNvCxnSpPr>
          <p:nvPr/>
        </p:nvCxnSpPr>
        <p:spPr>
          <a:xfrm flipH="1">
            <a:off x="4154880" y="1810896"/>
            <a:ext cx="3115878" cy="932304"/>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3BA8E91-35F2-5248-859F-EDF121737759}"/>
              </a:ext>
            </a:extLst>
          </p:cNvPr>
          <p:cNvCxnSpPr>
            <a:cxnSpLocks/>
          </p:cNvCxnSpPr>
          <p:nvPr/>
        </p:nvCxnSpPr>
        <p:spPr>
          <a:xfrm flipH="1">
            <a:off x="5973592" y="2888847"/>
            <a:ext cx="1297974" cy="72982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54" name="Fly" descr="Icon&#10;&#10;Description automatically generated">
            <a:extLst>
              <a:ext uri="{FF2B5EF4-FFF2-40B4-BE49-F238E27FC236}">
                <a16:creationId xmlns:a16="http://schemas.microsoft.com/office/drawing/2014/main" id="{9C148C62-65C4-A249-BDC2-C28AA67045D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7932516">
            <a:off x="4502955" y="4651742"/>
            <a:ext cx="359811" cy="329827"/>
          </a:xfrm>
          <a:prstGeom prst="rect">
            <a:avLst/>
          </a:prstGeom>
        </p:spPr>
      </p:pic>
      <p:cxnSp>
        <p:nvCxnSpPr>
          <p:cNvPr id="57" name="Straight Arrow Connector 56">
            <a:extLst>
              <a:ext uri="{FF2B5EF4-FFF2-40B4-BE49-F238E27FC236}">
                <a16:creationId xmlns:a16="http://schemas.microsoft.com/office/drawing/2014/main" id="{F83186F6-8178-6640-BA7A-7FF5035E11BE}"/>
              </a:ext>
            </a:extLst>
          </p:cNvPr>
          <p:cNvCxnSpPr>
            <a:cxnSpLocks/>
          </p:cNvCxnSpPr>
          <p:nvPr/>
        </p:nvCxnSpPr>
        <p:spPr>
          <a:xfrm flipH="1">
            <a:off x="4831316" y="3825549"/>
            <a:ext cx="2440251" cy="842321"/>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D6FD8F51-7D87-0248-B495-288FBD3F7B74}"/>
              </a:ext>
            </a:extLst>
          </p:cNvPr>
          <p:cNvCxnSpPr>
            <a:cxnSpLocks/>
          </p:cNvCxnSpPr>
          <p:nvPr/>
        </p:nvCxnSpPr>
        <p:spPr>
          <a:xfrm flipH="1">
            <a:off x="4451572" y="4702778"/>
            <a:ext cx="2819995" cy="42800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5612346C-5B50-4045-84B9-DE6A694D2165}"/>
              </a:ext>
            </a:extLst>
          </p:cNvPr>
          <p:cNvCxnSpPr>
            <a:cxnSpLocks/>
          </p:cNvCxnSpPr>
          <p:nvPr/>
        </p:nvCxnSpPr>
        <p:spPr>
          <a:xfrm flipH="1" flipV="1">
            <a:off x="4934114" y="5301794"/>
            <a:ext cx="2337454" cy="255911"/>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62" name="Snail" descr="A picture containing cup, helmet, tableware, ceramic ware&#10;&#10;Description automatically generated">
            <a:extLst>
              <a:ext uri="{FF2B5EF4-FFF2-40B4-BE49-F238E27FC236}">
                <a16:creationId xmlns:a16="http://schemas.microsoft.com/office/drawing/2014/main" id="{031A3B67-A1D5-0C4B-B989-FB96021C286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flipH="1">
            <a:off x="3806957" y="5075394"/>
            <a:ext cx="644615" cy="306801"/>
          </a:xfrm>
          <a:prstGeom prst="rect">
            <a:avLst/>
          </a:prstGeom>
        </p:spPr>
      </p:pic>
    </p:spTree>
    <p:extLst>
      <p:ext uri="{BB962C8B-B14F-4D97-AF65-F5344CB8AC3E}">
        <p14:creationId xmlns:p14="http://schemas.microsoft.com/office/powerpoint/2010/main" val="1450847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right)">
                                      <p:cBhvr>
                                        <p:cTn id="13" dur="500"/>
                                        <p:tgtEl>
                                          <p:spTgt spid="47"/>
                                        </p:tgtEl>
                                      </p:cBhvr>
                                    </p:animEffect>
                                  </p:childTnLst>
                                </p:cTn>
                              </p:par>
                              <p:par>
                                <p:cTn id="14" presetID="0" presetClass="path" presetSubtype="0" accel="50000" decel="50000" fill="hold" nodeType="withEffect">
                                  <p:stCondLst>
                                    <p:cond delay="0"/>
                                  </p:stCondLst>
                                  <p:childTnLst>
                                    <p:animMotion origin="layout" path="M 0.00365 -0.00695 C 0.00378 -0.01366 0.00391 -0.02014 0.00417 -0.02662 C 0.0043 -0.02801 0.00456 -0.0294 0.00482 -0.03102 C 0.00521 -0.0331 0.0056 -0.03519 0.00599 -0.0375 C 0.00678 -0.04144 0.00704 -0.04352 0.00912 -0.04722 C 0.01498 -0.05764 0.00873 -0.04699 0.01329 -0.05371 C 0.01576 -0.05718 0.01316 -0.05509 0.01641 -0.05695 C 0.01706 -0.05764 0.01745 -0.05903 0.01823 -0.05903 C 0.01928 -0.05926 0.02592 -0.05926 0.02865 -0.05695 C 0.0293 -0.05648 0.02969 -0.05533 0.03047 -0.05486 C 0.03047 -0.05486 0.03503 -0.05208 0.03594 -0.05162 C 0.03646 -0.05116 0.03711 -0.05046 0.03776 -0.05046 L 0.04323 -0.04931 C 0.05118 -0.0507 0.04779 -0.04908 0.05365 -0.05255 L 0.05547 -0.05371 L 0.0573 -0.05486 C 0.06081 -0.06111 0.05899 -0.05949 0.06211 -0.06134 C 0.06289 -0.06343 0.06407 -0.06528 0.06459 -0.06783 C 0.06615 -0.07593 0.06407 -0.06597 0.06641 -0.07431 C 0.06888 -0.08333 0.06472 -0.07153 0.06823 -0.08079 C 0.0711 -0.0963 0.06823 -0.08009 0.07006 -0.09167 C 0.07019 -0.09283 0.07058 -0.09375 0.07071 -0.09491 C 0.07149 -0.10116 0.07097 -0.09908 0.07188 -0.10463 C 0.07227 -0.10695 0.0724 -0.10926 0.07318 -0.11111 C 0.07357 -0.11227 0.07396 -0.1132 0.07435 -0.11435 C 0.07592 -0.12014 0.07383 -0.11574 0.07618 -0.11991 C 0.07722 -0.12546 0.07605 -0.12107 0.078 -0.12523 C 0.07839 -0.12639 0.07865 -0.12755 0.07917 -0.12847 C 0.07969 -0.1294 0.08047 -0.12986 0.08099 -0.13079 C 0.08151 -0.13125 0.08178 -0.13241 0.0823 -0.13287 C 0.08347 -0.1338 0.08477 -0.13426 0.08594 -0.13496 L 0.08959 -0.13727 L 0.09206 -0.1382 L 0.09636 -0.13727 " pathEditMode="relative" ptsTypes="AAAAAAAAAAAAAAAAAAAAAAAAAAAAAAAAAA">
                                      <p:cBhvr>
                                        <p:cTn id="15" dur="2000" fill="hold"/>
                                        <p:tgtEl>
                                          <p:spTgt spid="8"/>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47"/>
                                        </p:tgtEl>
                                        <p:attrNameLst>
                                          <p:attrName>style.visibility</p:attrName>
                                        </p:attrNameLst>
                                      </p:cBhvr>
                                      <p:to>
                                        <p:strVal val="hidden"/>
                                      </p:to>
                                    </p:set>
                                  </p:childTnLst>
                                </p:cTn>
                              </p:par>
                              <p:par>
                                <p:cTn id="22" presetID="22" presetClass="entr" presetSubtype="2" fill="hold" nodeType="withEffect">
                                  <p:stCondLst>
                                    <p:cond delay="500"/>
                                  </p:stCondLst>
                                  <p:childTnLst>
                                    <p:set>
                                      <p:cBhvr>
                                        <p:cTn id="23" dur="1" fill="hold">
                                          <p:stCondLst>
                                            <p:cond delay="0"/>
                                          </p:stCondLst>
                                        </p:cTn>
                                        <p:tgtEl>
                                          <p:spTgt spid="50"/>
                                        </p:tgtEl>
                                        <p:attrNameLst>
                                          <p:attrName>style.visibility</p:attrName>
                                        </p:attrNameLst>
                                      </p:cBhvr>
                                      <p:to>
                                        <p:strVal val="visible"/>
                                      </p:to>
                                    </p:set>
                                    <p:animEffect transition="in" filter="wipe(right)">
                                      <p:cBhvr>
                                        <p:cTn id="24" dur="500"/>
                                        <p:tgtEl>
                                          <p:spTgt spid="50"/>
                                        </p:tgtEl>
                                      </p:cBhvr>
                                    </p:animEffect>
                                  </p:childTnLst>
                                </p:cTn>
                              </p:par>
                              <p:par>
                                <p:cTn id="25" presetID="32" presetClass="emph" presetSubtype="0" repeatCount="3000" fill="hold" nodeType="withEffect">
                                  <p:stCondLst>
                                    <p:cond delay="0"/>
                                  </p:stCondLst>
                                  <p:childTnLst>
                                    <p:animRot by="120000">
                                      <p:cBhvr>
                                        <p:cTn id="26" dur="100" fill="hold">
                                          <p:stCondLst>
                                            <p:cond delay="0"/>
                                          </p:stCondLst>
                                        </p:cTn>
                                        <p:tgtEl>
                                          <p:spTgt spid="5"/>
                                        </p:tgtEl>
                                        <p:attrNameLst>
                                          <p:attrName>r</p:attrName>
                                        </p:attrNameLst>
                                      </p:cBhvr>
                                    </p:animRot>
                                    <p:animRot by="-240000">
                                      <p:cBhvr>
                                        <p:cTn id="27" dur="200" fill="hold">
                                          <p:stCondLst>
                                            <p:cond delay="200"/>
                                          </p:stCondLst>
                                        </p:cTn>
                                        <p:tgtEl>
                                          <p:spTgt spid="5"/>
                                        </p:tgtEl>
                                        <p:attrNameLst>
                                          <p:attrName>r</p:attrName>
                                        </p:attrNameLst>
                                      </p:cBhvr>
                                    </p:animRot>
                                    <p:animRot by="240000">
                                      <p:cBhvr>
                                        <p:cTn id="28" dur="200" fill="hold">
                                          <p:stCondLst>
                                            <p:cond delay="400"/>
                                          </p:stCondLst>
                                        </p:cTn>
                                        <p:tgtEl>
                                          <p:spTgt spid="5"/>
                                        </p:tgtEl>
                                        <p:attrNameLst>
                                          <p:attrName>r</p:attrName>
                                        </p:attrNameLst>
                                      </p:cBhvr>
                                    </p:animRot>
                                    <p:animRot by="-240000">
                                      <p:cBhvr>
                                        <p:cTn id="29" dur="200" fill="hold">
                                          <p:stCondLst>
                                            <p:cond delay="600"/>
                                          </p:stCondLst>
                                        </p:cTn>
                                        <p:tgtEl>
                                          <p:spTgt spid="5"/>
                                        </p:tgtEl>
                                        <p:attrNameLst>
                                          <p:attrName>r</p:attrName>
                                        </p:attrNameLst>
                                      </p:cBhvr>
                                    </p:animRot>
                                    <p:animRot by="120000">
                                      <p:cBhvr>
                                        <p:cTn id="30" dur="200" fill="hold">
                                          <p:stCondLst>
                                            <p:cond delay="800"/>
                                          </p:stCondLst>
                                        </p:cTn>
                                        <p:tgtEl>
                                          <p:spTgt spid="5"/>
                                        </p:tgtEl>
                                        <p:attrNameLst>
                                          <p:attrName>r</p:attrName>
                                        </p:attrNameLst>
                                      </p:cBhvr>
                                    </p:animRot>
                                  </p:childTnLst>
                                </p:cTn>
                              </p:par>
                              <p:par>
                                <p:cTn id="31" presetID="32" presetClass="emph" presetSubtype="0" repeatCount="3000" fill="hold" nodeType="withEffect">
                                  <p:stCondLst>
                                    <p:cond delay="0"/>
                                  </p:stCondLst>
                                  <p:childTnLst>
                                    <p:animRot by="120000">
                                      <p:cBhvr>
                                        <p:cTn id="32" dur="100" fill="hold">
                                          <p:stCondLst>
                                            <p:cond delay="0"/>
                                          </p:stCondLst>
                                        </p:cTn>
                                        <p:tgtEl>
                                          <p:spTgt spid="45"/>
                                        </p:tgtEl>
                                        <p:attrNameLst>
                                          <p:attrName>r</p:attrName>
                                        </p:attrNameLst>
                                      </p:cBhvr>
                                    </p:animRot>
                                    <p:animRot by="-240000">
                                      <p:cBhvr>
                                        <p:cTn id="33" dur="200" fill="hold">
                                          <p:stCondLst>
                                            <p:cond delay="200"/>
                                          </p:stCondLst>
                                        </p:cTn>
                                        <p:tgtEl>
                                          <p:spTgt spid="45"/>
                                        </p:tgtEl>
                                        <p:attrNameLst>
                                          <p:attrName>r</p:attrName>
                                        </p:attrNameLst>
                                      </p:cBhvr>
                                    </p:animRot>
                                    <p:animRot by="240000">
                                      <p:cBhvr>
                                        <p:cTn id="34" dur="200" fill="hold">
                                          <p:stCondLst>
                                            <p:cond delay="400"/>
                                          </p:stCondLst>
                                        </p:cTn>
                                        <p:tgtEl>
                                          <p:spTgt spid="45"/>
                                        </p:tgtEl>
                                        <p:attrNameLst>
                                          <p:attrName>r</p:attrName>
                                        </p:attrNameLst>
                                      </p:cBhvr>
                                    </p:animRot>
                                    <p:animRot by="-240000">
                                      <p:cBhvr>
                                        <p:cTn id="35" dur="200" fill="hold">
                                          <p:stCondLst>
                                            <p:cond delay="600"/>
                                          </p:stCondLst>
                                        </p:cTn>
                                        <p:tgtEl>
                                          <p:spTgt spid="45"/>
                                        </p:tgtEl>
                                        <p:attrNameLst>
                                          <p:attrName>r</p:attrName>
                                        </p:attrNameLst>
                                      </p:cBhvr>
                                    </p:animRot>
                                    <p:animRot by="120000">
                                      <p:cBhvr>
                                        <p:cTn id="36" dur="200" fill="hold">
                                          <p:stCondLst>
                                            <p:cond delay="800"/>
                                          </p:stCondLst>
                                        </p:cTn>
                                        <p:tgtEl>
                                          <p:spTgt spid="45"/>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50"/>
                                        </p:tgtEl>
                                        <p:attrNameLst>
                                          <p:attrName>style.visibility</p:attrName>
                                        </p:attrNameLst>
                                      </p:cBhvr>
                                      <p:to>
                                        <p:strVal val="hidden"/>
                                      </p:to>
                                    </p:set>
                                  </p:childTnLst>
                                </p:cTn>
                              </p:par>
                              <p:par>
                                <p:cTn id="43" presetID="22" presetClass="entr" presetSubtype="2" fill="hold"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right)">
                                      <p:cBhvr>
                                        <p:cTn id="45" dur="500"/>
                                        <p:tgtEl>
                                          <p:spTgt spid="57"/>
                                        </p:tgtEl>
                                      </p:cBhvr>
                                    </p:animEffect>
                                  </p:childTnLst>
                                </p:cTn>
                              </p:par>
                              <p:par>
                                <p:cTn id="46" presetID="0" presetClass="path" presetSubtype="0" accel="50000" decel="50000" fill="hold" nodeType="withEffect">
                                  <p:stCondLst>
                                    <p:cond delay="0"/>
                                  </p:stCondLst>
                                  <p:childTnLst>
                                    <p:animMotion origin="layout" path="M -0.01888 -0.03865 C -0.01979 -0.03912 -0.02083 -0.03935 -0.02161 -0.03981 C -0.02278 -0.04027 -0.02382 -0.04097 -0.02487 -0.04166 L -0.02656 -0.04259 C -0.02708 -0.04305 -0.0276 -0.04328 -0.02812 -0.04351 L -0.03033 -0.04444 C -0.03919 -0.04398 -0.04635 -0.04398 -0.05481 -0.04259 C -0.05625 -0.04236 -0.05768 -0.04189 -0.05911 -0.04166 C -0.06484 -0.0405 -0.06588 -0.0405 -0.07226 -0.03981 C -0.08255 -0.04027 -0.08932 -0.03912 -0.0983 -0.04166 C -0.10195 -0.04259 -0.1 -0.04212 -0.1026 -0.04351 C -0.10742 -0.04606 -0.1026 -0.04328 -0.10651 -0.0456 C -0.10703 -0.04606 -0.10768 -0.04652 -0.10807 -0.04745 C -0.10898 -0.0493 -0.11028 -0.05324 -0.11028 -0.05324 C -0.11041 -0.05462 -0.1108 -0.05578 -0.1108 -0.05717 C -0.1108 -0.06087 -0.10989 -0.06504 -0.10924 -0.06875 L -0.10859 -0.07152 L -0.10807 -0.07453 C -0.10833 -0.078 -0.10807 -0.08171 -0.10859 -0.08495 C -0.10885 -0.08611 -0.10963 -0.08634 -0.11028 -0.08703 C -0.11132 -0.08796 -0.11354 -0.08842 -0.11458 -0.08888 C -0.11835 -0.08865 -0.12226 -0.08842 -0.12604 -0.08796 C -0.12708 -0.08773 -0.12825 -0.08726 -0.12929 -0.08703 C -0.13085 -0.08657 -0.13255 -0.08634 -0.13424 -0.08611 L -0.14726 -0.08402 C -0.15429 -0.08287 -0.15091 -0.08356 -0.15755 -0.08217 C -0.16406 -0.0824 -0.17057 -0.08263 -0.17708 -0.0831 C -0.1789 -0.08333 -0.18151 -0.08495 -0.18307 -0.08611 L -0.18476 -0.08703 C -0.18515 -0.08796 -0.18554 -0.08888 -0.1858 -0.08981 C -0.18632 -0.09166 -0.18684 -0.0956 -0.18684 -0.0956 C -0.18684 -0.09652 -0.18671 -0.10462 -0.1858 -0.10717 C -0.18554 -0.1081 -0.18528 -0.10879 -0.18476 -0.10925 C -0.17669 -0.11388 -0.17708 -0.11296 -0.16953 -0.11296 " pathEditMode="relative" ptsTypes="AAAAAAAAAAAAAAAAAAAAAAAAAAAAAAAAAA">
                                      <p:cBhvr>
                                        <p:cTn id="47" dur="2000" fill="hold"/>
                                        <p:tgtEl>
                                          <p:spTgt spid="54"/>
                                        </p:tgtEl>
                                        <p:attrNameLst>
                                          <p:attrName>ppt_x</p:attrName>
                                          <p:attrName>ppt_y</p:attrName>
                                        </p:attrNameLst>
                                      </p:cBhvr>
                                    </p:animMotion>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childTnLst>
                                </p:cTn>
                              </p:par>
                              <p:par>
                                <p:cTn id="52" presetID="1" presetClass="exit" presetSubtype="0" fill="hold" nodeType="withEffect">
                                  <p:stCondLst>
                                    <p:cond delay="0"/>
                                  </p:stCondLst>
                                  <p:childTnLst>
                                    <p:set>
                                      <p:cBhvr>
                                        <p:cTn id="53" dur="1" fill="hold">
                                          <p:stCondLst>
                                            <p:cond delay="0"/>
                                          </p:stCondLst>
                                        </p:cTn>
                                        <p:tgtEl>
                                          <p:spTgt spid="57"/>
                                        </p:tgtEl>
                                        <p:attrNameLst>
                                          <p:attrName>style.visibility</p:attrName>
                                        </p:attrNameLst>
                                      </p:cBhvr>
                                      <p:to>
                                        <p:strVal val="hidden"/>
                                      </p:to>
                                    </p:set>
                                  </p:childTnLst>
                                </p:cTn>
                              </p:par>
                              <p:par>
                                <p:cTn id="54" presetID="22" presetClass="entr" presetSubtype="2"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right)">
                                      <p:cBhvr>
                                        <p:cTn id="56" dur="500"/>
                                        <p:tgtEl>
                                          <p:spTgt spid="60"/>
                                        </p:tgtEl>
                                      </p:cBhvr>
                                    </p:animEffect>
                                  </p:childTnLst>
                                </p:cTn>
                              </p:par>
                              <p:par>
                                <p:cTn id="57" presetID="0" presetClass="path" presetSubtype="0" accel="50000" decel="50000" fill="hold" nodeType="withEffect">
                                  <p:stCondLst>
                                    <p:cond delay="0"/>
                                  </p:stCondLst>
                                  <p:childTnLst>
                                    <p:animMotion origin="layout" path="M -0.00091 0.00069 L -0.17278 0.01088 " pathEditMode="relative" rAng="0" ptsTypes="AA">
                                      <p:cBhvr>
                                        <p:cTn id="58" dur="3000" fill="hold"/>
                                        <p:tgtEl>
                                          <p:spTgt spid="62"/>
                                        </p:tgtEl>
                                        <p:attrNameLst>
                                          <p:attrName>ppt_x</p:attrName>
                                          <p:attrName>ppt_y</p:attrName>
                                        </p:attrNameLst>
                                      </p:cBhvr>
                                      <p:rCtr x="-8594" y="509"/>
                                    </p:animMotion>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par>
                                <p:cTn id="63" presetID="1" presetClass="exit" presetSubtype="0" fill="hold" nodeType="withEffect">
                                  <p:stCondLst>
                                    <p:cond delay="0"/>
                                  </p:stCondLst>
                                  <p:childTnLst>
                                    <p:set>
                                      <p:cBhvr>
                                        <p:cTn id="64" dur="1" fill="hold">
                                          <p:stCondLst>
                                            <p:cond delay="0"/>
                                          </p:stCondLst>
                                        </p:cTn>
                                        <p:tgtEl>
                                          <p:spTgt spid="60"/>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61"/>
                                        </p:tgtEl>
                                        <p:attrNameLst>
                                          <p:attrName>style.visibility</p:attrName>
                                        </p:attrNameLst>
                                      </p:cBhvr>
                                      <p:to>
                                        <p:strVal val="visible"/>
                                      </p:to>
                                    </p:set>
                                  </p:childTnLst>
                                </p:cTn>
                              </p:par>
                              <p:par>
                                <p:cTn id="67" presetID="32" presetClass="emph" presetSubtype="0" fill="hold" nodeType="withEffect">
                                  <p:stCondLst>
                                    <p:cond delay="0"/>
                                  </p:stCondLst>
                                  <p:childTnLst>
                                    <p:animRot by="120000">
                                      <p:cBhvr>
                                        <p:cTn id="68" dur="100" fill="hold">
                                          <p:stCondLst>
                                            <p:cond delay="0"/>
                                          </p:stCondLst>
                                        </p:cTn>
                                        <p:tgtEl>
                                          <p:spTgt spid="43"/>
                                        </p:tgtEl>
                                        <p:attrNameLst>
                                          <p:attrName>r</p:attrName>
                                        </p:attrNameLst>
                                      </p:cBhvr>
                                    </p:animRot>
                                    <p:animRot by="-240000">
                                      <p:cBhvr>
                                        <p:cTn id="69" dur="200" fill="hold">
                                          <p:stCondLst>
                                            <p:cond delay="200"/>
                                          </p:stCondLst>
                                        </p:cTn>
                                        <p:tgtEl>
                                          <p:spTgt spid="43"/>
                                        </p:tgtEl>
                                        <p:attrNameLst>
                                          <p:attrName>r</p:attrName>
                                        </p:attrNameLst>
                                      </p:cBhvr>
                                    </p:animRot>
                                    <p:animRot by="240000">
                                      <p:cBhvr>
                                        <p:cTn id="70" dur="200" fill="hold">
                                          <p:stCondLst>
                                            <p:cond delay="400"/>
                                          </p:stCondLst>
                                        </p:cTn>
                                        <p:tgtEl>
                                          <p:spTgt spid="43"/>
                                        </p:tgtEl>
                                        <p:attrNameLst>
                                          <p:attrName>r</p:attrName>
                                        </p:attrNameLst>
                                      </p:cBhvr>
                                    </p:animRot>
                                    <p:animRot by="-240000">
                                      <p:cBhvr>
                                        <p:cTn id="71" dur="200" fill="hold">
                                          <p:stCondLst>
                                            <p:cond delay="600"/>
                                          </p:stCondLst>
                                        </p:cTn>
                                        <p:tgtEl>
                                          <p:spTgt spid="43"/>
                                        </p:tgtEl>
                                        <p:attrNameLst>
                                          <p:attrName>r</p:attrName>
                                        </p:attrNameLst>
                                      </p:cBhvr>
                                    </p:animRot>
                                    <p:animRot by="120000">
                                      <p:cBhvr>
                                        <p:cTn id="72" dur="200" fill="hold">
                                          <p:stCondLst>
                                            <p:cond delay="800"/>
                                          </p:stCondLst>
                                        </p:cTn>
                                        <p:tgtEl>
                                          <p:spTgt spid="43"/>
                                        </p:tgtEl>
                                        <p:attrNameLst>
                                          <p:attrName>r</p:attrName>
                                        </p:attrNameLst>
                                      </p:cBhvr>
                                    </p:animRot>
                                  </p:childTnLst>
                                </p:cTn>
                              </p:par>
                              <p:par>
                                <p:cTn id="73" presetID="22" presetClass="entr" presetSubtype="2" fill="hold"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right)">
                                      <p:cBhvr>
                                        <p:cTn id="7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77" descr="A screenshot of a video game&#10;&#10;Description automatically generated">
            <a:extLst>
              <a:ext uri="{FF2B5EF4-FFF2-40B4-BE49-F238E27FC236}">
                <a16:creationId xmlns:a16="http://schemas.microsoft.com/office/drawing/2014/main" id="{F28FDF24-62E2-DB4A-A996-FE22062B67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6788" y="2090961"/>
            <a:ext cx="6077377" cy="3414196"/>
          </a:xfrm>
          <a:prstGeom prst="rect">
            <a:avLst/>
          </a:prstGeom>
        </p:spPr>
      </p:pic>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630437"/>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171247"/>
            <a:ext cx="3975976" cy="710562"/>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Many birds return from their migration, start nesting and produce young.</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060891"/>
            <a:ext cx="3975976" cy="687182"/>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Amphibians come out of hibernation</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and become active again. Reproduce. </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2927155"/>
            <a:ext cx="3975976" cy="542156"/>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Reptiles become active again.</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3648393"/>
            <a:ext cx="3975976" cy="692006"/>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Fish swim back to the shallower water</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and become active again.</a:t>
            </a:r>
          </a:p>
        </p:txBody>
      </p:sp>
      <p:sp>
        <p:nvSpPr>
          <p:cNvPr id="24" name="Rectangle 23">
            <a:extLst>
              <a:ext uri="{FF2B5EF4-FFF2-40B4-BE49-F238E27FC236}">
                <a16:creationId xmlns:a16="http://schemas.microsoft.com/office/drawing/2014/main" id="{C059BD83-7168-DA48-8E7D-64EC209F9301}"/>
              </a:ext>
            </a:extLst>
          </p:cNvPr>
          <p:cNvSpPr/>
          <p:nvPr/>
        </p:nvSpPr>
        <p:spPr>
          <a:xfrm>
            <a:off x="7277676" y="4519481"/>
            <a:ext cx="3975976" cy="716305"/>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Hedgehogs, bats and dormice come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out of hibernation.</a:t>
            </a:r>
          </a:p>
        </p:txBody>
      </p:sp>
      <p:sp>
        <p:nvSpPr>
          <p:cNvPr id="19" name="Rectangle 18">
            <a:extLst>
              <a:ext uri="{FF2B5EF4-FFF2-40B4-BE49-F238E27FC236}">
                <a16:creationId xmlns:a16="http://schemas.microsoft.com/office/drawing/2014/main" id="{E0F45E82-5A58-2743-BE7C-33BB322F81BD}"/>
              </a:ext>
            </a:extLst>
          </p:cNvPr>
          <p:cNvSpPr/>
          <p:nvPr/>
        </p:nvSpPr>
        <p:spPr>
          <a:xfrm>
            <a:off x="7277676" y="5414867"/>
            <a:ext cx="3975976" cy="740605"/>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Many vertebrates have their young in spring. Can you see any frogspawn?.</a:t>
            </a:r>
          </a:p>
        </p:txBody>
      </p:sp>
      <p:sp>
        <p:nvSpPr>
          <p:cNvPr id="14" name="Rectangle 13">
            <a:extLst>
              <a:ext uri="{FF2B5EF4-FFF2-40B4-BE49-F238E27FC236}">
                <a16:creationId xmlns:a16="http://schemas.microsoft.com/office/drawing/2014/main" id="{638416AB-4DCA-9647-B3A3-3EC099C1A810}"/>
              </a:ext>
            </a:extLst>
          </p:cNvPr>
          <p:cNvSpPr/>
          <p:nvPr/>
        </p:nvSpPr>
        <p:spPr>
          <a:xfrm>
            <a:off x="887561" y="1674191"/>
            <a:ext cx="6076605"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Spring</a:t>
            </a:r>
            <a:endParaRPr lang="en-GB" sz="2200" dirty="0">
              <a:solidFill>
                <a:schemeClr val="bg1"/>
              </a:solidFill>
              <a:latin typeface="Comic Sans MS" panose="030F0902030302020204" pitchFamily="66" charset="0"/>
            </a:endParaRPr>
          </a:p>
        </p:txBody>
      </p:sp>
      <p:pic>
        <p:nvPicPr>
          <p:cNvPr id="10" name="Nest" descr="A picture containing basket&#10;&#10;Description automatically generated">
            <a:extLst>
              <a:ext uri="{FF2B5EF4-FFF2-40B4-BE49-F238E27FC236}">
                <a16:creationId xmlns:a16="http://schemas.microsoft.com/office/drawing/2014/main" id="{2C93B0DC-071C-A849-99FB-AF3BE9A5F54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66719" y="2289167"/>
            <a:ext cx="530124" cy="348672"/>
          </a:xfrm>
          <a:prstGeom prst="rect">
            <a:avLst/>
          </a:prstGeom>
        </p:spPr>
      </p:pic>
      <p:pic>
        <p:nvPicPr>
          <p:cNvPr id="33" name="Frog" descr="A picture containing logo&#10;&#10;Description automatically generated">
            <a:extLst>
              <a:ext uri="{FF2B5EF4-FFF2-40B4-BE49-F238E27FC236}">
                <a16:creationId xmlns:a16="http://schemas.microsoft.com/office/drawing/2014/main" id="{38765D7E-7708-DA4C-ABD7-4FAD1D30A1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88883" y="4448282"/>
            <a:ext cx="308217" cy="199278"/>
          </a:xfrm>
          <a:prstGeom prst="rect">
            <a:avLst/>
          </a:prstGeom>
        </p:spPr>
      </p:pic>
      <p:pic>
        <p:nvPicPr>
          <p:cNvPr id="35" name="Picture 34" descr="A green leaf with a black background&#10;&#10;Description automatically generated with low confidence">
            <a:extLst>
              <a:ext uri="{FF2B5EF4-FFF2-40B4-BE49-F238E27FC236}">
                <a16:creationId xmlns:a16="http://schemas.microsoft.com/office/drawing/2014/main" id="{CB6E10F5-98D0-7143-AB32-27DE3E2A4D5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54649" y="2490878"/>
            <a:ext cx="1154265" cy="362052"/>
          </a:xfrm>
          <a:prstGeom prst="rect">
            <a:avLst/>
          </a:prstGeom>
        </p:spPr>
      </p:pic>
      <p:pic>
        <p:nvPicPr>
          <p:cNvPr id="37" name="Ducklings" descr="Icon&#10;&#10;Description automatically generated">
            <a:extLst>
              <a:ext uri="{FF2B5EF4-FFF2-40B4-BE49-F238E27FC236}">
                <a16:creationId xmlns:a16="http://schemas.microsoft.com/office/drawing/2014/main" id="{AE4E7044-137F-6A4D-9029-54DFD23E4EA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08770" y="4980046"/>
            <a:ext cx="444165" cy="251050"/>
          </a:xfrm>
          <a:prstGeom prst="rect">
            <a:avLst/>
          </a:prstGeom>
        </p:spPr>
      </p:pic>
      <p:pic>
        <p:nvPicPr>
          <p:cNvPr id="39" name="Spawn">
            <a:extLst>
              <a:ext uri="{FF2B5EF4-FFF2-40B4-BE49-F238E27FC236}">
                <a16:creationId xmlns:a16="http://schemas.microsoft.com/office/drawing/2014/main" id="{730DD34F-0BA7-2E40-9A67-C4659196558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405477" y="4914579"/>
            <a:ext cx="486194" cy="241911"/>
          </a:xfrm>
          <a:prstGeom prst="rect">
            <a:avLst/>
          </a:prstGeom>
        </p:spPr>
      </p:pic>
      <p:pic>
        <p:nvPicPr>
          <p:cNvPr id="12" name="Picture 11" descr="A picture containing bird&#10;&#10;Description automatically generated">
            <a:extLst>
              <a:ext uri="{FF2B5EF4-FFF2-40B4-BE49-F238E27FC236}">
                <a16:creationId xmlns:a16="http://schemas.microsoft.com/office/drawing/2014/main" id="{FF64C3D6-E106-FC45-994E-DE5A5974573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021496" y="2201443"/>
            <a:ext cx="492268" cy="546630"/>
          </a:xfrm>
          <a:prstGeom prst="rect">
            <a:avLst/>
          </a:prstGeom>
        </p:spPr>
      </p:pic>
      <p:cxnSp>
        <p:nvCxnSpPr>
          <p:cNvPr id="41" name="Straight Arrow Connector 40">
            <a:extLst>
              <a:ext uri="{FF2B5EF4-FFF2-40B4-BE49-F238E27FC236}">
                <a16:creationId xmlns:a16="http://schemas.microsoft.com/office/drawing/2014/main" id="{3741C18D-3B1D-4648-8CBA-152B24A8BDB1}"/>
              </a:ext>
            </a:extLst>
          </p:cNvPr>
          <p:cNvCxnSpPr>
            <a:cxnSpLocks/>
          </p:cNvCxnSpPr>
          <p:nvPr/>
        </p:nvCxnSpPr>
        <p:spPr>
          <a:xfrm flipH="1">
            <a:off x="2496843" y="1484545"/>
            <a:ext cx="4789797" cy="1006333"/>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E09369C-4370-5F49-92F4-3FB3BF7A73BD}"/>
              </a:ext>
            </a:extLst>
          </p:cNvPr>
          <p:cNvCxnSpPr>
            <a:cxnSpLocks/>
          </p:cNvCxnSpPr>
          <p:nvPr/>
        </p:nvCxnSpPr>
        <p:spPr>
          <a:xfrm flipH="1">
            <a:off x="2635534" y="2398445"/>
            <a:ext cx="4632806" cy="238862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56DC12D5-6AA6-FB45-A71E-EDE36F055862}"/>
              </a:ext>
            </a:extLst>
          </p:cNvPr>
          <p:cNvCxnSpPr>
            <a:cxnSpLocks/>
          </p:cNvCxnSpPr>
          <p:nvPr/>
        </p:nvCxnSpPr>
        <p:spPr>
          <a:xfrm flipH="1">
            <a:off x="1321946" y="4013062"/>
            <a:ext cx="5946394" cy="108785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BCFDA24-9073-F541-969A-B1B677B29E83}"/>
              </a:ext>
            </a:extLst>
          </p:cNvPr>
          <p:cNvCxnSpPr>
            <a:cxnSpLocks/>
          </p:cNvCxnSpPr>
          <p:nvPr/>
        </p:nvCxnSpPr>
        <p:spPr>
          <a:xfrm flipH="1">
            <a:off x="4822723" y="4888506"/>
            <a:ext cx="2457066" cy="18308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A419773A-2263-DE4B-8061-FBBB604EBBD2}"/>
              </a:ext>
            </a:extLst>
          </p:cNvPr>
          <p:cNvCxnSpPr>
            <a:cxnSpLocks/>
            <a:stCxn id="24" idx="1"/>
          </p:cNvCxnSpPr>
          <p:nvPr/>
        </p:nvCxnSpPr>
        <p:spPr>
          <a:xfrm flipH="1" flipV="1">
            <a:off x="6580500" y="3219944"/>
            <a:ext cx="697176" cy="165769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E329047F-DF38-C44E-A3E4-95DDFA8112C9}"/>
              </a:ext>
            </a:extLst>
          </p:cNvPr>
          <p:cNvCxnSpPr>
            <a:cxnSpLocks/>
            <a:stCxn id="24" idx="1"/>
          </p:cNvCxnSpPr>
          <p:nvPr/>
        </p:nvCxnSpPr>
        <p:spPr>
          <a:xfrm flipH="1" flipV="1">
            <a:off x="5365058" y="3088368"/>
            <a:ext cx="1912618" cy="178926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41DF51D3-69EF-4E49-9495-0C27ACD4E286}"/>
              </a:ext>
            </a:extLst>
          </p:cNvPr>
          <p:cNvCxnSpPr>
            <a:cxnSpLocks/>
            <a:stCxn id="19" idx="1"/>
          </p:cNvCxnSpPr>
          <p:nvPr/>
        </p:nvCxnSpPr>
        <p:spPr>
          <a:xfrm flipH="1" flipV="1">
            <a:off x="2311791" y="5111212"/>
            <a:ext cx="4965885" cy="673958"/>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58" name="Lizard" descr="A picture containing text, game&#10;&#10;Description automatically generated">
            <a:extLst>
              <a:ext uri="{FF2B5EF4-FFF2-40B4-BE49-F238E27FC236}">
                <a16:creationId xmlns:a16="http://schemas.microsoft.com/office/drawing/2014/main" id="{FFC82697-7A54-A141-8B5D-98541DFFA4C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151716" y="4206683"/>
            <a:ext cx="486194" cy="195060"/>
          </a:xfrm>
          <a:prstGeom prst="rect">
            <a:avLst/>
          </a:prstGeom>
        </p:spPr>
      </p:pic>
      <p:cxnSp>
        <p:nvCxnSpPr>
          <p:cNvPr id="60" name="Straight Arrow Connector 59">
            <a:extLst>
              <a:ext uri="{FF2B5EF4-FFF2-40B4-BE49-F238E27FC236}">
                <a16:creationId xmlns:a16="http://schemas.microsoft.com/office/drawing/2014/main" id="{6FA383EC-A8E6-6D49-B4D1-1C5E798F734B}"/>
              </a:ext>
            </a:extLst>
          </p:cNvPr>
          <p:cNvCxnSpPr>
            <a:cxnSpLocks/>
          </p:cNvCxnSpPr>
          <p:nvPr/>
        </p:nvCxnSpPr>
        <p:spPr>
          <a:xfrm flipH="1">
            <a:off x="2644498" y="3192665"/>
            <a:ext cx="4628204" cy="105006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73" name="Picture 72" descr="A yellow and black fish&#10;&#10;Description automatically generated with low confidence">
            <a:extLst>
              <a:ext uri="{FF2B5EF4-FFF2-40B4-BE49-F238E27FC236}">
                <a16:creationId xmlns:a16="http://schemas.microsoft.com/office/drawing/2014/main" id="{16FEEB0D-1D3B-E44E-9750-6D51F01C7DC0}"/>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321859" flipH="1">
            <a:off x="893024" y="5004936"/>
            <a:ext cx="444164" cy="191952"/>
          </a:xfrm>
          <a:prstGeom prst="rect">
            <a:avLst/>
          </a:prstGeom>
        </p:spPr>
      </p:pic>
      <p:pic>
        <p:nvPicPr>
          <p:cNvPr id="75" name="Hedgehog" descr="A picture containing background pattern&#10;&#10;Description automatically generated">
            <a:extLst>
              <a:ext uri="{FF2B5EF4-FFF2-40B4-BE49-F238E27FC236}">
                <a16:creationId xmlns:a16="http://schemas.microsoft.com/office/drawing/2014/main" id="{15368C9A-DBCF-9A48-9DCF-48AE5F89336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flipH="1">
            <a:off x="2318454" y="5141174"/>
            <a:ext cx="444165" cy="300563"/>
          </a:xfrm>
          <a:prstGeom prst="rect">
            <a:avLst/>
          </a:prstGeom>
        </p:spPr>
      </p:pic>
      <p:cxnSp>
        <p:nvCxnSpPr>
          <p:cNvPr id="79" name="Straight Arrow Connector 78">
            <a:extLst>
              <a:ext uri="{FF2B5EF4-FFF2-40B4-BE49-F238E27FC236}">
                <a16:creationId xmlns:a16="http://schemas.microsoft.com/office/drawing/2014/main" id="{E3BB2AB6-2212-4D45-9301-034993EC8E9E}"/>
              </a:ext>
            </a:extLst>
          </p:cNvPr>
          <p:cNvCxnSpPr>
            <a:cxnSpLocks/>
            <a:stCxn id="19" idx="1"/>
            <a:endCxn id="39" idx="3"/>
          </p:cNvCxnSpPr>
          <p:nvPr/>
        </p:nvCxnSpPr>
        <p:spPr>
          <a:xfrm flipH="1" flipV="1">
            <a:off x="2891671" y="5035535"/>
            <a:ext cx="4386005" cy="74963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4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par>
                                <p:cTn id="14" presetID="32" presetClass="emph" presetSubtype="0" fill="hold" nodeType="withEffect">
                                  <p:stCondLst>
                                    <p:cond delay="0"/>
                                  </p:stCondLst>
                                  <p:childTnLst>
                                    <p:animRot by="120000">
                                      <p:cBhvr>
                                        <p:cTn id="15" dur="100" fill="hold">
                                          <p:stCondLst>
                                            <p:cond delay="0"/>
                                          </p:stCondLst>
                                        </p:cTn>
                                        <p:tgtEl>
                                          <p:spTgt spid="10"/>
                                        </p:tgtEl>
                                        <p:attrNameLst>
                                          <p:attrName>r</p:attrName>
                                        </p:attrNameLst>
                                      </p:cBhvr>
                                    </p:animRot>
                                    <p:animRot by="-240000">
                                      <p:cBhvr>
                                        <p:cTn id="16" dur="200" fill="hold">
                                          <p:stCondLst>
                                            <p:cond delay="200"/>
                                          </p:stCondLst>
                                        </p:cTn>
                                        <p:tgtEl>
                                          <p:spTgt spid="10"/>
                                        </p:tgtEl>
                                        <p:attrNameLst>
                                          <p:attrName>r</p:attrName>
                                        </p:attrNameLst>
                                      </p:cBhvr>
                                    </p:animRot>
                                    <p:animRot by="240000">
                                      <p:cBhvr>
                                        <p:cTn id="17" dur="200" fill="hold">
                                          <p:stCondLst>
                                            <p:cond delay="400"/>
                                          </p:stCondLst>
                                        </p:cTn>
                                        <p:tgtEl>
                                          <p:spTgt spid="10"/>
                                        </p:tgtEl>
                                        <p:attrNameLst>
                                          <p:attrName>r</p:attrName>
                                        </p:attrNameLst>
                                      </p:cBhvr>
                                    </p:animRot>
                                    <p:animRot by="-240000">
                                      <p:cBhvr>
                                        <p:cTn id="18" dur="200" fill="hold">
                                          <p:stCondLst>
                                            <p:cond delay="600"/>
                                          </p:stCondLst>
                                        </p:cTn>
                                        <p:tgtEl>
                                          <p:spTgt spid="10"/>
                                        </p:tgtEl>
                                        <p:attrNameLst>
                                          <p:attrName>r</p:attrName>
                                        </p:attrNameLst>
                                      </p:cBhvr>
                                    </p:animRot>
                                    <p:animRot by="120000">
                                      <p:cBhvr>
                                        <p:cTn id="19" dur="200" fill="hold">
                                          <p:stCondLst>
                                            <p:cond delay="800"/>
                                          </p:stCondLst>
                                        </p:cTn>
                                        <p:tgtEl>
                                          <p:spTgt spid="10"/>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childTnLst>
                                </p:cTn>
                              </p:par>
                              <p:par>
                                <p:cTn id="24" presetID="1" presetClass="exit" presetSubtype="0" fill="hold" nodeType="withEffect">
                                  <p:stCondLst>
                                    <p:cond delay="0"/>
                                  </p:stCondLst>
                                  <p:childTnLst>
                                    <p:set>
                                      <p:cBhvr>
                                        <p:cTn id="25" dur="1" fill="hold">
                                          <p:stCondLst>
                                            <p:cond delay="0"/>
                                          </p:stCondLst>
                                        </p:cTn>
                                        <p:tgtEl>
                                          <p:spTgt spid="41"/>
                                        </p:tgtEl>
                                        <p:attrNameLst>
                                          <p:attrName>style.visibility</p:attrName>
                                        </p:attrNameLst>
                                      </p:cBhvr>
                                      <p:to>
                                        <p:strVal val="hidden"/>
                                      </p:to>
                                    </p:set>
                                  </p:childTnLst>
                                </p:cTn>
                              </p:par>
                              <p:par>
                                <p:cTn id="26" presetID="22" presetClass="entr" presetSubtype="2"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right)">
                                      <p:cBhvr>
                                        <p:cTn id="28" dur="500"/>
                                        <p:tgtEl>
                                          <p:spTgt spid="43"/>
                                        </p:tgtEl>
                                      </p:cBhvr>
                                    </p:animEffect>
                                  </p:childTnLst>
                                </p:cTn>
                              </p:par>
                              <p:par>
                                <p:cTn id="29" presetID="0" presetClass="path" presetSubtype="0" accel="50000" decel="50000" fill="hold" nodeType="withEffect">
                                  <p:stCondLst>
                                    <p:cond delay="0"/>
                                  </p:stCondLst>
                                  <p:childTnLst>
                                    <p:animMotion origin="layout" path="M 0.00182 -0.00069 C 0.00911 0.00186 1.875E-6 -0.00115 0.01549 0.00116 C 0.01666 0.00139 0.02057 0.00394 0.02122 0.0044 L 0.02305 0.00533 C 0.02409 0.00672 0.02565 0.00741 0.02643 0.0095 C 0.02682 0.01042 0.02721 0.01158 0.0276 0.0125 C 0.03086 0.01968 0.0263 0.00811 0.02982 0.0176 L 0.03164 0.02686 L 0.03216 0.02987 C 0.03242 0.03195 0.03281 0.0338 0.03281 0.03588 C 0.03281 0.03912 0.03242 0.04213 0.03216 0.04514 C 0.03151 0.05278 0.03164 0.0463 0.03164 0.05139 " pathEditMode="relative" ptsTypes="AAAAAAAAAAAA">
                                      <p:cBhvr>
                                        <p:cTn id="30" dur="2000" fill="hold"/>
                                        <p:tgtEl>
                                          <p:spTgt spid="33"/>
                                        </p:tgtEl>
                                        <p:attrNameLst>
                                          <p:attrName>ppt_x</p:attrName>
                                          <p:attrName>ppt_y</p:attrName>
                                        </p:attrNameLst>
                                      </p:cBhvr>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43"/>
                                        </p:tgtEl>
                                        <p:attrNameLst>
                                          <p:attrName>style.visibility</p:attrName>
                                        </p:attrNameLst>
                                      </p:cBhvr>
                                      <p:to>
                                        <p:strVal val="hidden"/>
                                      </p:to>
                                    </p:set>
                                  </p:childTnLst>
                                </p:cTn>
                              </p:par>
                              <p:par>
                                <p:cTn id="37" presetID="22" presetClass="entr" presetSubtype="2"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right)">
                                      <p:cBhvr>
                                        <p:cTn id="39" dur="500"/>
                                        <p:tgtEl>
                                          <p:spTgt spid="60"/>
                                        </p:tgtEl>
                                      </p:cBhvr>
                                    </p:animEffect>
                                  </p:childTnLst>
                                </p:cTn>
                              </p:par>
                              <p:par>
                                <p:cTn id="40" presetID="32" presetClass="emph" presetSubtype="0" fill="hold" nodeType="withEffect">
                                  <p:stCondLst>
                                    <p:cond delay="0"/>
                                  </p:stCondLst>
                                  <p:childTnLst>
                                    <p:animRot by="120000">
                                      <p:cBhvr>
                                        <p:cTn id="41" dur="100" fill="hold">
                                          <p:stCondLst>
                                            <p:cond delay="0"/>
                                          </p:stCondLst>
                                        </p:cTn>
                                        <p:tgtEl>
                                          <p:spTgt spid="58"/>
                                        </p:tgtEl>
                                        <p:attrNameLst>
                                          <p:attrName>r</p:attrName>
                                        </p:attrNameLst>
                                      </p:cBhvr>
                                    </p:animRot>
                                    <p:animRot by="-240000">
                                      <p:cBhvr>
                                        <p:cTn id="42" dur="200" fill="hold">
                                          <p:stCondLst>
                                            <p:cond delay="200"/>
                                          </p:stCondLst>
                                        </p:cTn>
                                        <p:tgtEl>
                                          <p:spTgt spid="58"/>
                                        </p:tgtEl>
                                        <p:attrNameLst>
                                          <p:attrName>r</p:attrName>
                                        </p:attrNameLst>
                                      </p:cBhvr>
                                    </p:animRot>
                                    <p:animRot by="240000">
                                      <p:cBhvr>
                                        <p:cTn id="43" dur="200" fill="hold">
                                          <p:stCondLst>
                                            <p:cond delay="400"/>
                                          </p:stCondLst>
                                        </p:cTn>
                                        <p:tgtEl>
                                          <p:spTgt spid="58"/>
                                        </p:tgtEl>
                                        <p:attrNameLst>
                                          <p:attrName>r</p:attrName>
                                        </p:attrNameLst>
                                      </p:cBhvr>
                                    </p:animRot>
                                    <p:animRot by="-240000">
                                      <p:cBhvr>
                                        <p:cTn id="44" dur="200" fill="hold">
                                          <p:stCondLst>
                                            <p:cond delay="600"/>
                                          </p:stCondLst>
                                        </p:cTn>
                                        <p:tgtEl>
                                          <p:spTgt spid="58"/>
                                        </p:tgtEl>
                                        <p:attrNameLst>
                                          <p:attrName>r</p:attrName>
                                        </p:attrNameLst>
                                      </p:cBhvr>
                                    </p:animRot>
                                    <p:animRot by="120000">
                                      <p:cBhvr>
                                        <p:cTn id="45" dur="200" fill="hold">
                                          <p:stCondLst>
                                            <p:cond delay="800"/>
                                          </p:stCondLst>
                                        </p:cTn>
                                        <p:tgtEl>
                                          <p:spTgt spid="58"/>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par>
                                <p:cTn id="50" presetID="1" presetClass="exit" presetSubtype="0" fill="hold" nodeType="withEffect">
                                  <p:stCondLst>
                                    <p:cond delay="0"/>
                                  </p:stCondLst>
                                  <p:childTnLst>
                                    <p:set>
                                      <p:cBhvr>
                                        <p:cTn id="51" dur="1" fill="hold">
                                          <p:stCondLst>
                                            <p:cond delay="0"/>
                                          </p:stCondLst>
                                        </p:cTn>
                                        <p:tgtEl>
                                          <p:spTgt spid="60"/>
                                        </p:tgtEl>
                                        <p:attrNameLst>
                                          <p:attrName>style.visibility</p:attrName>
                                        </p:attrNameLst>
                                      </p:cBhvr>
                                      <p:to>
                                        <p:strVal val="hidden"/>
                                      </p:to>
                                    </p:set>
                                  </p:childTnLst>
                                </p:cTn>
                              </p:par>
                              <p:par>
                                <p:cTn id="52" presetID="22" presetClass="entr" presetSubtype="2" fill="hold"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right)">
                                      <p:cBhvr>
                                        <p:cTn id="54" dur="500"/>
                                        <p:tgtEl>
                                          <p:spTgt spid="46"/>
                                        </p:tgtEl>
                                      </p:cBhvr>
                                    </p:animEffect>
                                  </p:childTnLst>
                                </p:cTn>
                              </p:par>
                              <p:par>
                                <p:cTn id="55" presetID="0" presetClass="path" presetSubtype="0" accel="50000" decel="50000" fill="hold" nodeType="withEffect">
                                  <p:stCondLst>
                                    <p:cond delay="0"/>
                                  </p:stCondLst>
                                  <p:childTnLst>
                                    <p:animMotion origin="layout" path="M 0.0039 0.00301 C 0.00351 -0.00046 0.00338 0.00139 0.00416 -0.00208 L 0.00442 -0.00347 C 0.00455 -0.00301 0.00481 -0.00278 0.00494 -0.00208 C 0.00547 1.11022E-16 0.00533 0.00046 0.00573 0.00255 C 0.00586 0.00347 0.00625 0.00532 0.00625 0.00556 C 0.00638 0.00486 0.00664 0.0044 0.00677 0.00394 C 0.00703 0.00278 0.00729 0.00046 0.00755 -0.00069 C 0.00755 -0.00162 0.00768 -0.00231 0.00781 -0.00301 C 0.00794 -0.00486 0.00794 -0.00463 0.00833 -0.00625 C 0.00846 -0.00532 0.00846 -0.0044 0.00885 -0.00347 C 0.00898 -0.00301 0.00924 -0.00278 0.00937 -0.00208 C 0.0095 -0.00139 0.00963 -0.00023 0.00989 0.00069 L 0.01015 0.00208 C 0.01041 0.00347 0.01015 0.00301 0.01067 0.00394 " pathEditMode="relative" rAng="0" ptsTypes="AAAAAAAAAAAAAAA">
                                      <p:cBhvr>
                                        <p:cTn id="56" dur="2000" fill="hold"/>
                                        <p:tgtEl>
                                          <p:spTgt spid="73"/>
                                        </p:tgtEl>
                                        <p:attrNameLst>
                                          <p:attrName>ppt_x</p:attrName>
                                          <p:attrName>ppt_y</p:attrName>
                                        </p:attrNameLst>
                                      </p:cBhvr>
                                      <p:rCtr x="313" y="-347"/>
                                    </p:animMotion>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46"/>
                                        </p:tgtEl>
                                        <p:attrNameLst>
                                          <p:attrName>style.visibility</p:attrName>
                                        </p:attrNameLst>
                                      </p:cBhvr>
                                      <p:to>
                                        <p:strVal val="hidden"/>
                                      </p:to>
                                    </p:set>
                                  </p:childTnLst>
                                </p:cTn>
                              </p:par>
                              <p:par>
                                <p:cTn id="63" presetID="22" presetClass="entr" presetSubtype="2" fill="hold" nodeType="with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wipe(right)">
                                      <p:cBhvr>
                                        <p:cTn id="65" dur="500"/>
                                        <p:tgtEl>
                                          <p:spTgt spid="50"/>
                                        </p:tgtEl>
                                      </p:cBhvr>
                                    </p:animEffect>
                                  </p:childTnLst>
                                </p:cTn>
                              </p:par>
                              <p:par>
                                <p:cTn id="66" presetID="22" presetClass="entr" presetSubtype="2"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wipe(right)">
                                      <p:cBhvr>
                                        <p:cTn id="68" dur="500"/>
                                        <p:tgtEl>
                                          <p:spTgt spid="53"/>
                                        </p:tgtEl>
                                      </p:cBhvr>
                                    </p:animEffect>
                                  </p:childTnLst>
                                </p:cTn>
                              </p:par>
                              <p:par>
                                <p:cTn id="69" presetID="22" presetClass="entr" presetSubtype="2"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right)">
                                      <p:cBhvr>
                                        <p:cTn id="71" dur="500"/>
                                        <p:tgtEl>
                                          <p:spTgt spid="48"/>
                                        </p:tgtEl>
                                      </p:cBhvr>
                                    </p:animEffect>
                                  </p:childTnLst>
                                </p:cTn>
                              </p:par>
                              <p:par>
                                <p:cTn id="72" presetID="0" presetClass="path" presetSubtype="0" accel="50000" decel="50000" fill="hold" nodeType="withEffect">
                                  <p:stCondLst>
                                    <p:cond delay="0"/>
                                  </p:stCondLst>
                                  <p:childTnLst>
                                    <p:animMotion origin="layout" path="M -3.54167E-6 4.44444E-6 C 0.0056 0.00231 0.00222 0.00115 0.0142 4.44444E-6 C 0.01472 4.44444E-6 0.01511 -0.0007 0.0155 -0.0007 C 0.01667 -0.00093 0.01771 -0.00116 0.01875 -0.00139 C 0.01927 -0.00162 0.01967 -0.00186 0.02019 -0.00209 C 0.02084 -0.00255 0.02149 -0.00325 0.02227 -0.00348 C 0.02279 -0.00371 0.02331 -0.00394 0.02396 -0.00417 C 0.02435 -0.0044 0.02461 -0.00463 0.025 -0.00487 C 0.02552 -0.0051 0.02592 -0.00533 0.02644 -0.00556 C 0.02683 -0.00579 0.02709 -0.00602 0.02748 -0.00625 C 0.02839 -0.00672 0.02943 -0.00695 0.03034 -0.00764 C 0.0306 -0.00787 0.03099 -0.00811 0.03125 -0.00834 C 0.0323 -0.00857 0.03347 -0.0088 0.03451 -0.00903 C 0.03516 -0.00903 0.03594 -0.0095 0.03659 -0.00973 C 0.03946 -0.00996 0.04245 -0.01019 0.04532 -0.01042 C 0.04571 -0.01065 0.04623 -0.01088 0.04662 -0.01112 C 0.04727 -0.01135 0.04792 -0.01135 0.04844 -0.01181 C 0.04909 -0.01204 0.04987 -0.0125 0.05052 -0.01297 L 0.05274 -0.01436 C 0.05365 -0.01505 0.0543 -0.01551 0.05547 -0.01575 C 0.05756 -0.01621 0.05964 -0.01621 0.06172 -0.01644 C 0.06263 -0.01713 0.06328 -0.0176 0.0642 -0.01783 C 0.06498 -0.01806 0.06589 -0.01829 0.06667 -0.01852 C 0.07032 -0.01968 0.06602 -0.01875 0.07123 -0.01991 C 0.0724 -0.02014 0.07357 -0.02037 0.07474 -0.02061 C 0.08125 -0.02153 0.08633 -0.02153 0.09323 -0.022 C 0.09623 -0.02292 0.09623 -0.02269 0.09974 -0.02408 C 0.10039 -0.02431 0.10092 -0.02454 0.10157 -0.02477 C 0.10274 -0.025 0.10391 -0.02524 0.10508 -0.02547 C 0.10886 -0.02616 0.11133 -0.02639 0.11524 -0.02686 C 0.11797 -0.02662 0.12084 -0.02662 0.12357 -0.02616 C 0.12396 -0.02616 0.12422 -0.02547 0.12461 -0.02547 C 0.12735 -0.02547 0.12956 -0.02686 0.1323 -0.02755 C 0.13633 -0.02825 0.13451 -0.02778 0.13789 -0.02894 C 0.13828 -0.02917 0.13855 -0.0294 0.13894 -0.02963 C 0.14349 -0.03149 0.15092 -0.03079 0.15365 -0.03102 C 0.15404 -0.03125 0.1543 -0.03149 0.15469 -0.03149 C 0.16328 -0.03149 0.15782 -0.03172 0.16172 -0.03033 C 0.16315 -0.02963 0.16576 -0.02917 0.16732 -0.02894 C 0.16849 -0.02801 0.16862 -0.02755 0.16797 -0.02894 " pathEditMode="relative" rAng="0" ptsTypes="AAAAAAAAAAAAAAAAAAAAAAAAAAAAAAAAAAAAAAAA">
                                      <p:cBhvr>
                                        <p:cTn id="73" dur="3000" fill="hold"/>
                                        <p:tgtEl>
                                          <p:spTgt spid="75"/>
                                        </p:tgtEl>
                                        <p:attrNameLst>
                                          <p:attrName>ppt_x</p:attrName>
                                          <p:attrName>ppt_y</p:attrName>
                                        </p:attrNameLst>
                                      </p:cBhvr>
                                      <p:rCtr x="8411" y="-1528"/>
                                    </p:animMotion>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childTnLst>
                                </p:cTn>
                              </p:par>
                              <p:par>
                                <p:cTn id="78" presetID="1" presetClass="exit" presetSubtype="0" fill="hold" nodeType="withEffect">
                                  <p:stCondLst>
                                    <p:cond delay="0"/>
                                  </p:stCondLst>
                                  <p:childTnLst>
                                    <p:set>
                                      <p:cBhvr>
                                        <p:cTn id="79" dur="1" fill="hold">
                                          <p:stCondLst>
                                            <p:cond delay="0"/>
                                          </p:stCondLst>
                                        </p:cTn>
                                        <p:tgtEl>
                                          <p:spTgt spid="50"/>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53"/>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48"/>
                                        </p:tgtEl>
                                        <p:attrNameLst>
                                          <p:attrName>style.visibility</p:attrName>
                                        </p:attrNameLst>
                                      </p:cBhvr>
                                      <p:to>
                                        <p:strVal val="hidden"/>
                                      </p:to>
                                    </p:set>
                                  </p:childTnLst>
                                </p:cTn>
                              </p:par>
                              <p:par>
                                <p:cTn id="84" presetID="22" presetClass="entr" presetSubtype="2" fill="hold" nodeType="with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right)">
                                      <p:cBhvr>
                                        <p:cTn id="86" dur="500"/>
                                        <p:tgtEl>
                                          <p:spTgt spid="55"/>
                                        </p:tgtEl>
                                      </p:cBhvr>
                                    </p:animEffect>
                                  </p:childTnLst>
                                </p:cTn>
                              </p:par>
                              <p:par>
                                <p:cTn id="87" presetID="0" presetClass="path" presetSubtype="0" accel="50000" decel="50000" fill="hold" nodeType="withEffect">
                                  <p:stCondLst>
                                    <p:cond delay="0"/>
                                  </p:stCondLst>
                                  <p:childTnLst>
                                    <p:animMotion origin="layout" path="M -8.33333E-7 -4.44444E-6 C 0.00013 0.00047 0.00052 0.00093 0.00091 0.00093 C 0.00182 0.00116 0.00261 0.0007 0.00352 0.00047 C 0.00378 0.00047 0.00391 0.00024 0.00417 -4.44444E-6 C 0.0043 -4.44444E-6 0.00469 -0.00023 0.00495 -0.00046 C 0.00534 -0.00046 0.00586 -0.00069 0.00638 -0.00092 C 0.00664 -0.00115 0.00703 -0.00162 0.00755 -0.00185 C 0.00859 -0.00208 0.00912 -0.00231 0.01042 -0.00277 C 0.01068 -0.00277 0.01094 -0.003 0.01146 -0.00324 C 0.0138 -0.0037 0.01719 -0.00393 0.01927 -0.00416 C 0.01979 -0.00416 0.02149 -0.00463 0.02214 -0.00509 C 0.02227 -0.00509 0.0224 -0.00532 0.02279 -0.00555 C 0.02357 -0.00578 0.02487 -0.00601 0.02578 -0.00648 C 0.0263 -0.00648 0.02787 -0.00717 0.02852 -0.0074 C 0.03034 -0.00763 0.03229 -0.00763 0.03438 -0.00787 C 0.03516 -0.0081 0.03594 -0.00856 0.03685 -0.00879 C 0.03737 -0.00879 0.03802 -0.00902 0.03867 -0.00925 C 0.03893 -0.00925 0.03919 -0.00949 0.03971 -0.00972 C 0.04063 -0.00972 0.04154 -0.00995 0.04271 -0.01018 C 0.04466 -0.01111 0.04375 -0.01064 0.04505 -0.01134 C 0.04649 -0.01134 0.04805 -0.01134 0.04974 -0.01111 C 0.05339 -0.01041 0.04779 -0.01064 0.05156 -0.01064 " pathEditMode="relative" rAng="0" ptsTypes="AAAAAAAAAAAAAAAAAAAAAA">
                                      <p:cBhvr>
                                        <p:cTn id="88" dur="3000" fill="hold"/>
                                        <p:tgtEl>
                                          <p:spTgt spid="37"/>
                                        </p:tgtEl>
                                        <p:attrNameLst>
                                          <p:attrName>ppt_x</p:attrName>
                                          <p:attrName>ppt_y</p:attrName>
                                        </p:attrNameLst>
                                      </p:cBhvr>
                                      <p:rCtr x="2578" y="-532"/>
                                    </p:animMotion>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nodeType="click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wipe(right)">
                                      <p:cBhvr>
                                        <p:cTn id="93" dur="500"/>
                                        <p:tgtEl>
                                          <p:spTgt spid="79"/>
                                        </p:tgtEl>
                                      </p:cBhvr>
                                    </p:animEffect>
                                  </p:childTnLst>
                                </p:cTn>
                              </p:par>
                            </p:childTnLst>
                          </p:cTn>
                        </p:par>
                        <p:par>
                          <p:cTn id="94" fill="hold">
                            <p:stCondLst>
                              <p:cond delay="500"/>
                            </p:stCondLst>
                            <p:childTnLst>
                              <p:par>
                                <p:cTn id="95" presetID="1" presetClass="exit" presetSubtype="0" fill="hold" nodeType="afterEffect">
                                  <p:stCondLst>
                                    <p:cond delay="0"/>
                                  </p:stCondLst>
                                  <p:childTnLst>
                                    <p:set>
                                      <p:cBhvr>
                                        <p:cTn id="96" dur="1" fill="hold">
                                          <p:stCondLst>
                                            <p:cond delay="0"/>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4"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ning table&#10;&#10;Description automatically generated">
            <a:extLst>
              <a:ext uri="{FF2B5EF4-FFF2-40B4-BE49-F238E27FC236}">
                <a16:creationId xmlns:a16="http://schemas.microsoft.com/office/drawing/2014/main" id="{7F64816A-BF08-5445-9059-EFCFAABA61D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01988" y="4057679"/>
            <a:ext cx="3633537" cy="2041277"/>
          </a:xfrm>
          <a:prstGeom prst="rect">
            <a:avLst/>
          </a:prstGeom>
        </p:spPr>
      </p:pic>
      <p:pic>
        <p:nvPicPr>
          <p:cNvPr id="22" name="Picture 21">
            <a:extLst>
              <a:ext uri="{FF2B5EF4-FFF2-40B4-BE49-F238E27FC236}">
                <a16:creationId xmlns:a16="http://schemas.microsoft.com/office/drawing/2014/main" id="{C37AD33D-8B8F-FC4F-A87D-0CDCFFCFC4F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00150" y="1499008"/>
            <a:ext cx="3635375" cy="1977752"/>
          </a:xfrm>
          <a:prstGeom prst="rect">
            <a:avLst/>
          </a:prstGeom>
        </p:spPr>
      </p:pic>
      <p:sp>
        <p:nvSpPr>
          <p:cNvPr id="23" name="Rectangle 22">
            <a:extLst>
              <a:ext uri="{FF2B5EF4-FFF2-40B4-BE49-F238E27FC236}">
                <a16:creationId xmlns:a16="http://schemas.microsoft.com/office/drawing/2014/main" id="{6A6E9B83-70F9-5D48-876E-05BAA8DE7E9A}"/>
              </a:ext>
            </a:extLst>
          </p:cNvPr>
          <p:cNvSpPr/>
          <p:nvPr/>
        </p:nvSpPr>
        <p:spPr>
          <a:xfrm>
            <a:off x="1200150" y="1180033"/>
            <a:ext cx="3635375" cy="31897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dirty="0">
                <a:solidFill>
                  <a:schemeClr val="bg1"/>
                </a:solidFill>
                <a:latin typeface="Comic Sans MS" panose="030F0902030302020204" pitchFamily="66" charset="0"/>
              </a:rPr>
              <a:t>Spring</a:t>
            </a:r>
            <a:endParaRPr lang="en-GB" sz="1600" dirty="0">
              <a:solidFill>
                <a:schemeClr val="bg1"/>
              </a:solidFill>
              <a:latin typeface="Comic Sans MS" panose="030F0902030302020204" pitchFamily="66" charset="0"/>
            </a:endParaRPr>
          </a:p>
        </p:txBody>
      </p:sp>
      <p:sp>
        <p:nvSpPr>
          <p:cNvPr id="2" name="Rectangle 1">
            <a:extLst>
              <a:ext uri="{FF2B5EF4-FFF2-40B4-BE49-F238E27FC236}">
                <a16:creationId xmlns:a16="http://schemas.microsoft.com/office/drawing/2014/main" id="{B6218A99-697C-4846-B2A9-E044D6258D39}"/>
              </a:ext>
            </a:extLst>
          </p:cNvPr>
          <p:cNvSpPr/>
          <p:nvPr/>
        </p:nvSpPr>
        <p:spPr>
          <a:xfrm>
            <a:off x="5274130" y="1161375"/>
            <a:ext cx="5731306" cy="6024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rgbClr val="272626"/>
                </a:solidFill>
                <a:latin typeface="Comic Sans MS" panose="030F0902030302020204" pitchFamily="66" charset="0"/>
              </a:rPr>
              <a:t>How would the temperature change in summer? </a:t>
            </a:r>
          </a:p>
        </p:txBody>
      </p:sp>
      <p:sp>
        <p:nvSpPr>
          <p:cNvPr id="4" name="Rectangle 3">
            <a:extLst>
              <a:ext uri="{FF2B5EF4-FFF2-40B4-BE49-F238E27FC236}">
                <a16:creationId xmlns:a16="http://schemas.microsoft.com/office/drawing/2014/main" id="{7E6D677B-4ECC-6F4A-989A-686ED7FD7F41}"/>
              </a:ext>
            </a:extLst>
          </p:cNvPr>
          <p:cNvSpPr/>
          <p:nvPr/>
        </p:nvSpPr>
        <p:spPr>
          <a:xfrm>
            <a:off x="5274129" y="3336423"/>
            <a:ext cx="5731305" cy="60312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rgbClr val="272626"/>
                </a:solidFill>
                <a:latin typeface="Comic Sans MS" panose="030F0902030302020204" pitchFamily="66" charset="0"/>
              </a:rPr>
              <a:t>What types of plants might you see?</a:t>
            </a:r>
          </a:p>
        </p:txBody>
      </p:sp>
      <p:sp>
        <p:nvSpPr>
          <p:cNvPr id="5" name="Rectangle 4">
            <a:extLst>
              <a:ext uri="{FF2B5EF4-FFF2-40B4-BE49-F238E27FC236}">
                <a16:creationId xmlns:a16="http://schemas.microsoft.com/office/drawing/2014/main" id="{879200C1-3BFE-3B4F-B16F-A2422702D50F}"/>
              </a:ext>
            </a:extLst>
          </p:cNvPr>
          <p:cNvSpPr/>
          <p:nvPr/>
        </p:nvSpPr>
        <p:spPr>
          <a:xfrm>
            <a:off x="5274131" y="1886391"/>
            <a:ext cx="5731304" cy="6024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rgbClr val="272626"/>
                </a:solidFill>
                <a:latin typeface="Comic Sans MS" panose="030F0902030302020204" pitchFamily="66" charset="0"/>
              </a:rPr>
              <a:t>How would the weather change in summer? </a:t>
            </a:r>
          </a:p>
        </p:txBody>
      </p:sp>
      <p:sp>
        <p:nvSpPr>
          <p:cNvPr id="6" name="Rectangle 5">
            <a:extLst>
              <a:ext uri="{FF2B5EF4-FFF2-40B4-BE49-F238E27FC236}">
                <a16:creationId xmlns:a16="http://schemas.microsoft.com/office/drawing/2014/main" id="{59930F8B-168A-CD44-B22A-2C99A4D265BB}"/>
              </a:ext>
            </a:extLst>
          </p:cNvPr>
          <p:cNvSpPr/>
          <p:nvPr/>
        </p:nvSpPr>
        <p:spPr>
          <a:xfrm>
            <a:off x="5274130" y="2611407"/>
            <a:ext cx="5731304" cy="6024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rgbClr val="272626"/>
                </a:solidFill>
                <a:latin typeface="Comic Sans MS" panose="030F0902030302020204" pitchFamily="66" charset="0"/>
              </a:rPr>
              <a:t>How do the plants change in summer?</a:t>
            </a:r>
          </a:p>
        </p:txBody>
      </p:sp>
      <p:sp>
        <p:nvSpPr>
          <p:cNvPr id="7" name="Rectangle 6">
            <a:extLst>
              <a:ext uri="{FF2B5EF4-FFF2-40B4-BE49-F238E27FC236}">
                <a16:creationId xmlns:a16="http://schemas.microsoft.com/office/drawing/2014/main" id="{01DA7C59-246C-BF4E-A231-A6DD49E05154}"/>
              </a:ext>
            </a:extLst>
          </p:cNvPr>
          <p:cNvSpPr/>
          <p:nvPr/>
        </p:nvSpPr>
        <p:spPr>
          <a:xfrm>
            <a:off x="5274636" y="5512162"/>
            <a:ext cx="5723699" cy="6024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rgbClr val="272626"/>
                </a:solidFill>
                <a:latin typeface="Comic Sans MS" panose="030F0902030302020204" pitchFamily="66" charset="0"/>
              </a:rPr>
              <a:t>What changes would happen to the habitat</a:t>
            </a:r>
            <a:br>
              <a:rPr lang="en-US" sz="1700" dirty="0">
                <a:solidFill>
                  <a:srgbClr val="272626"/>
                </a:solidFill>
                <a:latin typeface="Comic Sans MS" panose="030F0902030302020204" pitchFamily="66" charset="0"/>
              </a:rPr>
            </a:br>
            <a:r>
              <a:rPr lang="en-US" sz="1700" dirty="0">
                <a:solidFill>
                  <a:srgbClr val="272626"/>
                </a:solidFill>
                <a:latin typeface="Comic Sans MS" panose="030F0902030302020204" pitchFamily="66" charset="0"/>
              </a:rPr>
              <a:t>if there were a heat wave?</a:t>
            </a:r>
          </a:p>
        </p:txBody>
      </p:sp>
      <p:sp>
        <p:nvSpPr>
          <p:cNvPr id="15" name="Rectangle 14">
            <a:extLst>
              <a:ext uri="{FF2B5EF4-FFF2-40B4-BE49-F238E27FC236}">
                <a16:creationId xmlns:a16="http://schemas.microsoft.com/office/drawing/2014/main" id="{457BD46C-0E11-3643-BB06-F8BB5168905A}"/>
              </a:ext>
            </a:extLst>
          </p:cNvPr>
          <p:cNvSpPr/>
          <p:nvPr/>
        </p:nvSpPr>
        <p:spPr>
          <a:xfrm>
            <a:off x="5274637" y="4062129"/>
            <a:ext cx="5723700" cy="6024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rgbClr val="272626"/>
                </a:solidFill>
                <a:latin typeface="Comic Sans MS" panose="030F0902030302020204" pitchFamily="66" charset="0"/>
              </a:rPr>
              <a:t>What happens to the vertebrates in summer?</a:t>
            </a:r>
          </a:p>
        </p:txBody>
      </p:sp>
      <p:sp>
        <p:nvSpPr>
          <p:cNvPr id="16" name="Rectangle 15">
            <a:extLst>
              <a:ext uri="{FF2B5EF4-FFF2-40B4-BE49-F238E27FC236}">
                <a16:creationId xmlns:a16="http://schemas.microsoft.com/office/drawing/2014/main" id="{00F940B7-8456-AC46-9081-E36AEC5E6DE6}"/>
              </a:ext>
            </a:extLst>
          </p:cNvPr>
          <p:cNvSpPr/>
          <p:nvPr/>
        </p:nvSpPr>
        <p:spPr>
          <a:xfrm>
            <a:off x="5274637" y="4787145"/>
            <a:ext cx="5723699" cy="6024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rgbClr val="272626"/>
                </a:solidFill>
                <a:latin typeface="Comic Sans MS" panose="030F0902030302020204" pitchFamily="66" charset="0"/>
              </a:rPr>
              <a:t>What about invertebrates, such as</a:t>
            </a:r>
            <a:br>
              <a:rPr lang="en-US" sz="1700" dirty="0">
                <a:solidFill>
                  <a:srgbClr val="272626"/>
                </a:solidFill>
                <a:latin typeface="Comic Sans MS" panose="030F0902030302020204" pitchFamily="66" charset="0"/>
              </a:rPr>
            </a:br>
            <a:r>
              <a:rPr lang="en-US" sz="1700" dirty="0">
                <a:solidFill>
                  <a:srgbClr val="272626"/>
                </a:solidFill>
                <a:latin typeface="Comic Sans MS" panose="030F0902030302020204" pitchFamily="66" charset="0"/>
              </a:rPr>
              <a:t>spiders, snails, ants and slugs?</a:t>
            </a:r>
          </a:p>
        </p:txBody>
      </p:sp>
      <p:sp>
        <p:nvSpPr>
          <p:cNvPr id="14" name="Down Arrow 13">
            <a:extLst>
              <a:ext uri="{FF2B5EF4-FFF2-40B4-BE49-F238E27FC236}">
                <a16:creationId xmlns:a16="http://schemas.microsoft.com/office/drawing/2014/main" id="{771AD93F-9469-7844-BBF0-50BF3E405620}"/>
              </a:ext>
            </a:extLst>
          </p:cNvPr>
          <p:cNvSpPr/>
          <p:nvPr/>
        </p:nvSpPr>
        <p:spPr>
          <a:xfrm>
            <a:off x="2895241" y="3517830"/>
            <a:ext cx="245192" cy="251139"/>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7E2A86AF-8A81-4141-BCAB-17C2763EEE2F}"/>
              </a:ext>
            </a:extLst>
          </p:cNvPr>
          <p:cNvSpPr/>
          <p:nvPr/>
        </p:nvSpPr>
        <p:spPr>
          <a:xfrm>
            <a:off x="1200150" y="3799480"/>
            <a:ext cx="3635375" cy="3189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dirty="0">
                <a:solidFill>
                  <a:srgbClr val="272626"/>
                </a:solidFill>
                <a:latin typeface="Comic Sans MS" panose="030F0902030302020204" pitchFamily="66" charset="0"/>
              </a:rPr>
              <a:t>Summer</a:t>
            </a:r>
            <a:endParaRPr lang="en-GB" sz="1600" dirty="0">
              <a:solidFill>
                <a:srgbClr val="272626"/>
              </a:solidFill>
              <a:latin typeface="Comic Sans MS" panose="030F0902030302020204" pitchFamily="66" charset="0"/>
            </a:endParaRPr>
          </a:p>
        </p:txBody>
      </p:sp>
      <p:sp>
        <p:nvSpPr>
          <p:cNvPr id="18" name="Subtitle 2">
            <a:extLst>
              <a:ext uri="{FF2B5EF4-FFF2-40B4-BE49-F238E27FC236}">
                <a16:creationId xmlns:a16="http://schemas.microsoft.com/office/drawing/2014/main" id="{90F89C29-0EBE-F749-AE3A-0A17843CE7F1}"/>
              </a:ext>
            </a:extLst>
          </p:cNvPr>
          <p:cNvSpPr txBox="1">
            <a:spLocks/>
          </p:cNvSpPr>
          <p:nvPr/>
        </p:nvSpPr>
        <p:spPr>
          <a:xfrm>
            <a:off x="414680" y="405062"/>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dirty="0">
                <a:solidFill>
                  <a:srgbClr val="272626"/>
                </a:solidFill>
                <a:latin typeface="Comic Sans MS" panose="030F0702030302020204" pitchFamily="66" charset="0"/>
                <a:cs typeface="Arial" panose="020B0604020202020204" pitchFamily="34" charset="0"/>
              </a:rPr>
              <a:t>Let’s think how the </a:t>
            </a:r>
            <a:r>
              <a:rPr lang="en-US" sz="2200" b="1" dirty="0">
                <a:solidFill>
                  <a:srgbClr val="272626"/>
                </a:solidFill>
                <a:latin typeface="Comic Sans MS" panose="030F0702030302020204" pitchFamily="66" charset="0"/>
                <a:cs typeface="Arial" panose="020B0604020202020204" pitchFamily="34" charset="0"/>
              </a:rPr>
              <a:t>weather</a:t>
            </a:r>
            <a:r>
              <a:rPr lang="en-US" sz="2200" dirty="0">
                <a:latin typeface="Comic Sans MS" panose="030F0702030302020204" pitchFamily="66" charset="0"/>
                <a:cs typeface="Arial" panose="020B0604020202020204" pitchFamily="34" charset="0"/>
              </a:rPr>
              <a:t> </a:t>
            </a:r>
            <a:r>
              <a:rPr lang="en-US" sz="2200" dirty="0">
                <a:solidFill>
                  <a:srgbClr val="272626"/>
                </a:solidFill>
                <a:latin typeface="Comic Sans MS" panose="030F0702030302020204" pitchFamily="66" charset="0"/>
                <a:cs typeface="Arial" panose="020B0604020202020204" pitchFamily="34" charset="0"/>
              </a:rPr>
              <a:t>changes our habitat in </a:t>
            </a:r>
            <a:r>
              <a:rPr lang="en-US" sz="3200" b="1" dirty="0">
                <a:solidFill>
                  <a:srgbClr val="FFC000"/>
                </a:solidFill>
                <a:latin typeface="Comic Sans MS" panose="030F0702030302020204" pitchFamily="66" charset="0"/>
                <a:cs typeface="Arial" panose="020B0604020202020204" pitchFamily="34" charset="0"/>
              </a:rPr>
              <a:t>Summer</a:t>
            </a:r>
            <a:r>
              <a:rPr lang="en-US" sz="2200" dirty="0">
                <a:solidFill>
                  <a:srgbClr val="272626"/>
                </a:solidFill>
                <a:latin typeface="Comic Sans MS" panose="030F0702030302020204" pitchFamily="66" charset="0"/>
                <a:cs typeface="Arial" panose="020B0604020202020204" pitchFamily="34" charset="0"/>
              </a:rPr>
              <a:t>.</a:t>
            </a:r>
          </a:p>
        </p:txBody>
      </p:sp>
    </p:spTree>
    <p:extLst>
      <p:ext uri="{BB962C8B-B14F-4D97-AF65-F5344CB8AC3E}">
        <p14:creationId xmlns:p14="http://schemas.microsoft.com/office/powerpoint/2010/main" val="193379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4"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ning table&#10;&#10;Description automatically generated">
            <a:extLst>
              <a:ext uri="{FF2B5EF4-FFF2-40B4-BE49-F238E27FC236}">
                <a16:creationId xmlns:a16="http://schemas.microsoft.com/office/drawing/2014/main" id="{21058708-ED84-0E4D-8C95-47FF768B43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7561" y="2083497"/>
            <a:ext cx="6076605" cy="3413763"/>
          </a:xfrm>
          <a:prstGeom prst="rect">
            <a:avLst/>
          </a:prstGeom>
        </p:spPr>
      </p:pic>
      <p:sp>
        <p:nvSpPr>
          <p:cNvPr id="46" name="Rectangle 45">
            <a:extLst>
              <a:ext uri="{FF2B5EF4-FFF2-40B4-BE49-F238E27FC236}">
                <a16:creationId xmlns:a16="http://schemas.microsoft.com/office/drawing/2014/main" id="{307DC42B-39B2-6F40-9CED-A54B99493C72}"/>
              </a:ext>
            </a:extLst>
          </p:cNvPr>
          <p:cNvSpPr/>
          <p:nvPr/>
        </p:nvSpPr>
        <p:spPr>
          <a:xfrm>
            <a:off x="887561" y="1658982"/>
            <a:ext cx="6076605" cy="4280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rgbClr val="272626"/>
                </a:solidFill>
                <a:latin typeface="Comic Sans MS" panose="030F0902030302020204" pitchFamily="66" charset="0"/>
              </a:rPr>
              <a:t>Summer</a:t>
            </a:r>
            <a:endParaRPr lang="en-GB" sz="2200" dirty="0">
              <a:solidFill>
                <a:srgbClr val="272626"/>
              </a:solidFill>
              <a:latin typeface="Comic Sans MS" panose="030F0902030302020204" pitchFamily="66" charset="0"/>
            </a:endParaRPr>
          </a:p>
        </p:txBody>
      </p:sp>
      <p:sp>
        <p:nvSpPr>
          <p:cNvPr id="68" name="Subtitle 2">
            <a:extLst>
              <a:ext uri="{FF2B5EF4-FFF2-40B4-BE49-F238E27FC236}">
                <a16:creationId xmlns:a16="http://schemas.microsoft.com/office/drawing/2014/main" id="{B9C7D74B-11ED-1B44-B8BD-0BB6ABFF6491}"/>
              </a:ext>
            </a:extLst>
          </p:cNvPr>
          <p:cNvSpPr txBox="1">
            <a:spLocks/>
          </p:cNvSpPr>
          <p:nvPr/>
        </p:nvSpPr>
        <p:spPr>
          <a:xfrm>
            <a:off x="414680" y="703070"/>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1658982"/>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Plants</a:t>
            </a:r>
            <a:endParaRPr lang="en-GB" sz="2200" dirty="0">
              <a:solidFill>
                <a:schemeClr val="bg1"/>
              </a:solidFill>
              <a:latin typeface="Comic Sans MS" panose="030F0902030302020204" pitchFamily="66" charset="0"/>
            </a:endParaRPr>
          </a:p>
        </p:txBody>
      </p:sp>
      <p:sp>
        <p:nvSpPr>
          <p:cNvPr id="28" name="Rectangle 27">
            <a:extLst>
              <a:ext uri="{FF2B5EF4-FFF2-40B4-BE49-F238E27FC236}">
                <a16:creationId xmlns:a16="http://schemas.microsoft.com/office/drawing/2014/main" id="{4B64EA14-1B62-3541-B523-87BFE2DC6C07}"/>
              </a:ext>
            </a:extLst>
          </p:cNvPr>
          <p:cNvSpPr/>
          <p:nvPr/>
        </p:nvSpPr>
        <p:spPr>
          <a:xfrm>
            <a:off x="7277676" y="2357844"/>
            <a:ext cx="3975976" cy="1177407"/>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Plants flourish and blossom in the</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warm weather. They grow very</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quickly, but they need water.</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3806107"/>
            <a:ext cx="3975976" cy="883901"/>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500" dirty="0">
                <a:solidFill>
                  <a:srgbClr val="272626"/>
                </a:solidFill>
                <a:latin typeface="Comic Sans MS" panose="030F0702030302020204" pitchFamily="66" charset="0"/>
              </a:rPr>
              <a:t>Wind, insects and animals help disperse plants so that they can reproduce.</a:t>
            </a:r>
          </a:p>
        </p:txBody>
      </p:sp>
      <p:cxnSp>
        <p:nvCxnSpPr>
          <p:cNvPr id="34" name="Straight Arrow Connector 33">
            <a:extLst>
              <a:ext uri="{FF2B5EF4-FFF2-40B4-BE49-F238E27FC236}">
                <a16:creationId xmlns:a16="http://schemas.microsoft.com/office/drawing/2014/main" id="{C2D06BD3-1A0E-A640-861D-58847A9B7E74}"/>
              </a:ext>
            </a:extLst>
          </p:cNvPr>
          <p:cNvCxnSpPr>
            <a:cxnSpLocks/>
            <a:stCxn id="28" idx="1"/>
          </p:cNvCxnSpPr>
          <p:nvPr/>
        </p:nvCxnSpPr>
        <p:spPr>
          <a:xfrm flipH="1">
            <a:off x="6293224" y="2946548"/>
            <a:ext cx="984452" cy="129132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49" name="Sunflower" descr="A yellow flower with green leaves&#10;&#10;Description automatically generated with medium confidence">
            <a:extLst>
              <a:ext uri="{FF2B5EF4-FFF2-40B4-BE49-F238E27FC236}">
                <a16:creationId xmlns:a16="http://schemas.microsoft.com/office/drawing/2014/main" id="{659AD61B-0CDA-E143-B1D1-8B8F4FA4E48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40288" y="4370963"/>
            <a:ext cx="411200" cy="1122282"/>
          </a:xfrm>
          <a:prstGeom prst="rect">
            <a:avLst/>
          </a:prstGeom>
        </p:spPr>
      </p:pic>
      <p:pic>
        <p:nvPicPr>
          <p:cNvPr id="51" name="Sunflower" descr="A yellow flower with green leaves&#10;&#10;Description automatically generated with medium confidence">
            <a:extLst>
              <a:ext uri="{FF2B5EF4-FFF2-40B4-BE49-F238E27FC236}">
                <a16:creationId xmlns:a16="http://schemas.microsoft.com/office/drawing/2014/main" id="{316D250F-EF3D-614C-AD34-ABF93D44BC0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51271" y="4780343"/>
            <a:ext cx="411200" cy="712901"/>
          </a:xfrm>
          <a:prstGeom prst="rect">
            <a:avLst/>
          </a:prstGeom>
        </p:spPr>
      </p:pic>
      <p:pic>
        <p:nvPicPr>
          <p:cNvPr id="60" name="Sunflower" descr="A yellow flower with green leaves&#10;&#10;Description automatically generated with medium confidence">
            <a:extLst>
              <a:ext uri="{FF2B5EF4-FFF2-40B4-BE49-F238E27FC236}">
                <a16:creationId xmlns:a16="http://schemas.microsoft.com/office/drawing/2014/main" id="{1F2227B2-3862-B949-8213-D237D4226EB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827790" y="3918617"/>
            <a:ext cx="411200" cy="1574627"/>
          </a:xfrm>
          <a:prstGeom prst="rect">
            <a:avLst/>
          </a:prstGeom>
        </p:spPr>
      </p:pic>
      <p:pic>
        <p:nvPicPr>
          <p:cNvPr id="52" name="Sunflower" descr="A yellow flower with green leaves&#10;&#10;Description automatically generated with medium confidence">
            <a:extLst>
              <a:ext uri="{FF2B5EF4-FFF2-40B4-BE49-F238E27FC236}">
                <a16:creationId xmlns:a16="http://schemas.microsoft.com/office/drawing/2014/main" id="{FDCD51C8-D7AB-6749-B3FF-F629A189C54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718550" y="4676937"/>
            <a:ext cx="411200" cy="816308"/>
          </a:xfrm>
          <a:prstGeom prst="rect">
            <a:avLst/>
          </a:prstGeom>
        </p:spPr>
      </p:pic>
      <p:pic>
        <p:nvPicPr>
          <p:cNvPr id="62" name="Bee" descr="Logo&#10;&#10;Description automatically generated">
            <a:extLst>
              <a:ext uri="{FF2B5EF4-FFF2-40B4-BE49-F238E27FC236}">
                <a16:creationId xmlns:a16="http://schemas.microsoft.com/office/drawing/2014/main" id="{400F00F6-F72E-7F49-B37C-DFBF301D49B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27790" y="4012183"/>
            <a:ext cx="248401" cy="235876"/>
          </a:xfrm>
          <a:prstGeom prst="rect">
            <a:avLst/>
          </a:prstGeom>
        </p:spPr>
      </p:pic>
      <p:pic>
        <p:nvPicPr>
          <p:cNvPr id="67" name="Fly" descr="Icon&#10;&#10;Description automatically generated">
            <a:extLst>
              <a:ext uri="{FF2B5EF4-FFF2-40B4-BE49-F238E27FC236}">
                <a16:creationId xmlns:a16="http://schemas.microsoft.com/office/drawing/2014/main" id="{D7850B31-F00F-BB48-B587-AD86A6E9EBC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7301113">
            <a:off x="4741740" y="5006461"/>
            <a:ext cx="284361" cy="260664"/>
          </a:xfrm>
          <a:prstGeom prst="rect">
            <a:avLst/>
          </a:prstGeom>
        </p:spPr>
      </p:pic>
      <p:cxnSp>
        <p:nvCxnSpPr>
          <p:cNvPr id="24" name="Straight Arrow Connector 23">
            <a:extLst>
              <a:ext uri="{FF2B5EF4-FFF2-40B4-BE49-F238E27FC236}">
                <a16:creationId xmlns:a16="http://schemas.microsoft.com/office/drawing/2014/main" id="{064235ED-E04F-5748-9C49-0E4F64708076}"/>
              </a:ext>
            </a:extLst>
          </p:cNvPr>
          <p:cNvCxnSpPr>
            <a:cxnSpLocks/>
            <a:stCxn id="29" idx="1"/>
          </p:cNvCxnSpPr>
          <p:nvPr/>
        </p:nvCxnSpPr>
        <p:spPr>
          <a:xfrm flipH="1" flipV="1">
            <a:off x="6095099" y="4123955"/>
            <a:ext cx="1182577" cy="124103"/>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565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22" presetClass="entr" presetSubtype="4"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down)">
                                      <p:cBhvr>
                                        <p:cTn id="16" dur="2000"/>
                                        <p:tgtEl>
                                          <p:spTgt spid="49"/>
                                        </p:tgtEl>
                                      </p:cBhvr>
                                    </p:animEffect>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down)">
                                      <p:cBhvr>
                                        <p:cTn id="20" dur="2000"/>
                                        <p:tgtEl>
                                          <p:spTgt spid="60"/>
                                        </p:tgtEl>
                                      </p:cBhvr>
                                    </p:animEffect>
                                  </p:childTnLst>
                                </p:cTn>
                              </p:par>
                              <p:par>
                                <p:cTn id="21" presetID="22" presetClass="entr" presetSubtype="4"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2000"/>
                                        <p:tgtEl>
                                          <p:spTgt spid="51"/>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500"/>
                                        <p:tgtEl>
                                          <p:spTgt spid="52"/>
                                        </p:tgtEl>
                                      </p:cBhvr>
                                    </p:animEffect>
                                  </p:childTnLst>
                                </p:cTn>
                              </p:par>
                              <p:par>
                                <p:cTn id="28" presetID="22" presetClass="entr" presetSubtype="4"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down)">
                                      <p:cBhvr>
                                        <p:cTn id="30" dur="20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34"/>
                                        </p:tgtEl>
                                        <p:attrNameLst>
                                          <p:attrName>style.visibility</p:attrName>
                                        </p:attrNameLst>
                                      </p:cBhvr>
                                      <p:to>
                                        <p:strVal val="hidden"/>
                                      </p:to>
                                    </p:set>
                                  </p:childTnLst>
                                </p:cTn>
                              </p:par>
                              <p:par>
                                <p:cTn id="37" presetID="2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par>
                          <p:cTn id="40" fill="hold">
                            <p:stCondLst>
                              <p:cond delay="500"/>
                            </p:stCondLst>
                            <p:childTnLst>
                              <p:par>
                                <p:cTn id="41" presetID="0" presetClass="path" presetSubtype="0" accel="50000" decel="50000" fill="hold" nodeType="afterEffect">
                                  <p:stCondLst>
                                    <p:cond delay="0"/>
                                  </p:stCondLst>
                                  <p:childTnLst>
                                    <p:animMotion origin="layout" path="M 0.00365 0.00209 C 0.00378 0.00394 0.00391 0.00787 0.00456 0.01019 C 0.00482 0.01111 0.00521 0.01181 0.00534 0.0125 C 0.0056 0.0132 0.0056 0.01412 0.00586 0.01482 C 0.00625 0.01644 0.00716 0.0176 0.00755 0.01922 C 0.00807 0.02246 0.00755 0.02107 0.00925 0.02385 C 0.00938 0.02454 0.00938 0.02547 0.00964 0.02616 C 0.0099 0.02662 0.01029 0.02709 0.01042 0.02755 C 0.01081 0.02824 0.01107 0.02917 0.01133 0.02986 C 0.01185 0.03264 0.01198 0.03403 0.01341 0.03658 L 0.01511 0.03959 C 0.01524 0.04028 0.01537 0.04121 0.01563 0.0419 C 0.01628 0.04445 0.01745 0.04584 0.01849 0.04792 C 0.01901 0.04861 0.01927 0.04954 0.01979 0.05023 C 0.02018 0.0507 0.0207 0.05116 0.02109 0.05162 C 0.02149 0.05232 0.02188 0.05324 0.0224 0.05394 C 0.02318 0.0551 0.02409 0.05602 0.02487 0.05695 C 0.02526 0.05741 0.02565 0.05811 0.02617 0.05834 L 0.02748 0.05926 C 0.02617 0.06551 0.02787 0.05787 0.02617 0.06297 C 0.02591 0.06366 0.02604 0.06459 0.02578 0.06528 C 0.02539 0.06598 0.02487 0.06621 0.02448 0.06667 C 0.02409 0.06713 0.02396 0.0676 0.02357 0.06829 C 0.02344 0.06898 0.02344 0.06968 0.02318 0.07037 C 0.02279 0.07176 0.02214 0.07338 0.02149 0.07431 C 0.02109 0.07477 0.02057 0.07523 0.02018 0.0757 C 0.01979 0.07639 0.0194 0.07732 0.01901 0.07801 C 0.01836 0.07871 0.01784 0.0794 0.01732 0.08033 C 0.0168 0.08102 0.01641 0.08195 0.01602 0.08241 C 0.01602 0.08241 0.01276 0.08635 0.01211 0.08704 C 0.01172 0.0875 0.01133 0.08797 0.01094 0.08843 C 0.01055 0.08912 0.00859 0.09167 0.00794 0.09236 C 0.00729 0.09283 0.00651 0.09329 0.00586 0.09375 C 0.00469 0.09468 0.00365 0.09607 0.00248 0.09676 L -0.00143 0.09908 C -0.00182 0.09931 -0.00234 0.09931 -0.0026 0.09977 C -0.0043 0.10186 -0.00351 0.10093 -0.00521 0.10209 C -0.00547 0.10278 -0.00599 0.10348 -0.00599 0.1044 C -0.00599 0.1051 -0.00547 0.10533 -0.00521 0.10579 C -0.00443 0.10695 -0.00364 0.10834 -0.0026 0.1088 L -0.00013 0.11042 C 0.00026 0.11065 0.00078 0.11088 0.00117 0.11111 C 0.00234 0.11158 0.00339 0.11204 0.00456 0.1125 C 0.00495 0.11297 0.00534 0.1132 0.00586 0.11343 C 0.00664 0.11366 0.00755 0.11389 0.00833 0.11412 C 0.01289 0.11736 0.00807 0.11412 0.01263 0.11644 L 0.01641 0.11852 C 0.0168 0.11898 0.01719 0.11922 0.01771 0.11945 C 0.02031 0.12061 0.02083 0.12084 0.02318 0.12153 C 0.02409 0.12199 0.02487 0.12199 0.02578 0.12246 C 0.02617 0.12246 0.02656 0.12292 0.02695 0.12315 C 0.02826 0.12361 0.02956 0.12361 0.03086 0.12385 L 0.03425 0.12477 L 0.04987 0.12385 C 0.05117 0.12385 0.05378 0.12315 0.05378 0.12315 " pathEditMode="relative" ptsTypes="AAAAAAAAAAAAAAAAAAAAAAAAAAAAAAAAAAAAAAAAAAAAAAAAAAAAAAA">
                                      <p:cBhvr>
                                        <p:cTn id="42" dur="3000" fill="hold"/>
                                        <p:tgtEl>
                                          <p:spTgt spid="62"/>
                                        </p:tgtEl>
                                        <p:attrNameLst>
                                          <p:attrName>ppt_x</p:attrName>
                                          <p:attrName>ppt_y</p:attrName>
                                        </p:attrNameLst>
                                      </p:cBhvr>
                                    </p:animMotion>
                                  </p:childTnLst>
                                </p:cTn>
                              </p:par>
                            </p:childTnLst>
                          </p:cTn>
                        </p:par>
                        <p:par>
                          <p:cTn id="43" fill="hold">
                            <p:stCondLst>
                              <p:cond delay="3500"/>
                            </p:stCondLst>
                            <p:childTnLst>
                              <p:par>
                                <p:cTn id="44" presetID="0" presetClass="path" presetSubtype="0" accel="50000" decel="50000" fill="hold" nodeType="afterEffect">
                                  <p:stCondLst>
                                    <p:cond delay="0"/>
                                  </p:stCondLst>
                                  <p:childTnLst>
                                    <p:animMotion origin="layout" path="M -0.00143 -0.00115 C -0.00391 -0.00023 -0.00338 -4.07407E-6 -0.00573 -0.00115 C -0.00664 -0.00162 -0.00742 -0.00208 -0.00833 -0.00254 L -0.0095 -0.00324 C -0.01081 -0.00301 -0.01211 -0.00301 -0.01341 -0.00254 C -0.01419 -0.00231 -0.0151 -0.00162 -0.01588 -0.00115 C -0.01628 -0.00092 -0.0168 -0.00069 -0.01719 -0.00023 C -0.01888 0.00162 -0.01797 0.00093 -0.01966 0.00186 C -0.02135 0.00487 -0.01966 0.00232 -0.02187 0.00417 C -0.02226 0.00463 -0.02266 0.00533 -0.02305 0.00579 C -0.02396 0.00625 -0.02474 0.00672 -0.02565 0.00718 L -0.02943 0.00949 C -0.03268 0.01135 -0.02878 0.0088 -0.03203 0.01181 C -0.03255 0.01227 -0.03437 0.01297 -0.03503 0.0132 C -0.03607 0.01297 -0.03724 0.01297 -0.03841 0.0125 C -0.03945 0.01204 -0.04128 0.00764 -0.0418 0.00718 C -0.04375 0.00487 -0.04258 0.00602 -0.04557 0.00417 L -0.04935 0.00186 L -0.05065 0.00116 C -0.05482 0.00186 -0.05976 0.00301 -0.0638 0.00047 C -0.06458 -0.00023 -0.06458 -0.00416 -0.06458 -0.00416 C -0.06497 -0.00763 -0.06484 -0.01134 -0.06549 -0.01458 C -0.06575 -0.0162 -0.06575 -0.01805 -0.06628 -0.01921 L -0.06849 -0.02291 C -0.0694 -0.02453 -0.06979 -0.02569 -0.07096 -0.02662 C -0.07135 -0.02708 -0.07187 -0.02708 -0.07226 -0.02731 C -0.07435 -0.02708 -0.07656 -0.02708 -0.07864 -0.02662 C -0.07904 -0.02662 -0.07956 -0.02638 -0.07995 -0.02592 C -0.08073 -0.025 -0.08151 -0.02338 -0.08242 -0.02291 C -0.0845 -0.02176 -0.08489 -0.02176 -0.08672 -0.0199 C -0.08711 -0.01944 -0.0875 -0.01875 -0.08789 -0.01828 C -0.08828 -0.01805 -0.0888 -0.01805 -0.08919 -0.01759 C -0.08971 -0.01736 -0.08997 -0.01666 -0.09049 -0.0162 C -0.09101 -0.01551 -0.09167 -0.01527 -0.09219 -0.01458 C -0.09271 -0.01412 -0.09297 -0.01296 -0.09349 -0.0125 C -0.09401 -0.0118 -0.09453 -0.0118 -0.09518 -0.01157 C -0.09766 -0.00856 -0.09492 -0.01134 -0.09805 -0.00926 C -0.09961 -0.00833 -0.10013 -0.0074 -0.10143 -0.00555 C -0.10182 -0.00486 -0.10221 -0.00416 -0.10234 -0.00324 C -0.10273 -0.00138 -0.10234 0.00116 -0.10325 0.00255 C -0.10534 0.00649 -0.10234 0.00093 -0.10534 0.00718 C -0.10573 0.00787 -0.10625 0.00857 -0.10664 0.00949 C -0.11055 0.0176 -0.10404 0.00556 -0.11042 0.0169 C -0.11159 0.01899 -0.1112 0.01852 -0.11289 0.02084 C -0.11341 0.0213 -0.1138 0.02176 -0.11419 0.02223 C -0.11497 0.02292 -0.1168 0.02385 -0.1168 0.02385 C -0.11732 0.02362 -0.12122 0.02292 -0.12226 0.02223 C -0.12279 0.02199 -0.12305 0.0213 -0.12357 0.02084 C -0.1237 0.01991 -0.12383 0.01922 -0.12396 0.01852 C -0.12422 0.01621 -0.12396 0.01389 -0.12435 0.01181 C -0.12461 0.01065 -0.12513 0.01019 -0.12565 0.00949 C -0.12617 0.0088 -0.12838 0.00672 -0.12904 0.00579 C -0.12969 0.00487 -0.13008 0.00348 -0.13073 0.00255 C -0.13151 0.00162 -0.13242 0.0007 -0.13333 -0.00023 C -0.13372 -0.00092 -0.13411 -0.00162 -0.1345 -0.00185 L -0.13711 -0.00324 C -0.1375 -0.00393 -0.13789 -0.00439 -0.13841 -0.00486 C -0.13919 -0.00555 -0.14088 -0.00625 -0.14088 -0.00625 C -0.14388 -0.00578 -0.14453 -0.00601 -0.14687 -0.00486 C -0.14766 -0.00439 -0.14857 -0.00416 -0.14935 -0.00324 C -0.15 -0.00277 -0.15052 -0.00231 -0.15104 -0.00185 C -0.15156 -0.00138 -0.15195 -0.00069 -0.15234 -0.00023 C -0.15273 -4.07407E-6 -0.15325 0.00024 -0.15364 0.00047 C -0.1543 0.00093 -0.15495 0.00162 -0.15573 0.00186 C -0.15703 0.00255 -0.1612 0.00324 -0.16211 0.00348 C -0.16471 0.00324 -0.16745 0.00301 -0.17018 0.00255 C -0.17057 0.00255 -0.17096 0.00209 -0.17135 0.00186 C -0.17617 -0.00023 -0.17057 0.00278 -0.17604 -0.00023 L -0.17734 -0.00115 C -0.17943 -0.00092 -0.18164 -0.00069 -0.18372 -0.00023 C -0.18424 -0.00023 -0.18489 -0.00023 -0.18542 0.00047 C -0.1862 0.00139 -0.18672 0.00324 -0.1875 0.00417 C -0.18789 0.00463 -0.18841 0.0051 -0.1888 0.00579 C -0.18932 0.00649 -0.18984 0.00718 -0.19049 0.00787 C -0.19271 0.01042 -0.19141 0.00857 -0.19349 0.01019 C -0.19427 0.01088 -0.19518 0.01181 -0.19596 0.0125 C -0.19739 0.01343 -0.19818 0.01343 -0.19974 0.01389 C -0.20443 0.01551 -0.197 0.01389 -0.20612 0.01551 C -0.20716 0.01528 -0.2082 0.01505 -0.20911 0.01482 C -0.21003 0.01436 -0.21172 0.0132 -0.21172 0.0132 C -0.21302 0.01158 -0.21393 0.00996 -0.21549 0.00949 C -0.21797 0.00857 -0.22057 0.00787 -0.22305 0.00718 C -0.22591 0.00811 -0.23138 0.00973 -0.23411 0.01019 C -0.23555 0.01042 -0.23698 0.01065 -0.23841 0.01088 C -0.24075 0.01158 -0.24088 0.01088 -0.2401 0.0125 " pathEditMode="relative" ptsTypes="AAAAAAAAAAAAAAAAAAAAAAAAAAAAAAAAAAAAAAAAAAAAAAAAAAAAAAAAAAAAAAAAAAAAAAAAAAAAAAAAAAAAA">
                                      <p:cBhvr>
                                        <p:cTn id="45" dur="2000" fill="hold"/>
                                        <p:tgtEl>
                                          <p:spTgt spid="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AFF411B-1376-784B-804E-5AEFFB2F8A9B}"/>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895236" y="2096141"/>
            <a:ext cx="6058093" cy="3403363"/>
          </a:xfrm>
          <a:prstGeom prst="rect">
            <a:avLst/>
          </a:prstGeom>
        </p:spPr>
      </p:pic>
      <p:pic>
        <p:nvPicPr>
          <p:cNvPr id="3" name="Slug">
            <a:extLst>
              <a:ext uri="{FF2B5EF4-FFF2-40B4-BE49-F238E27FC236}">
                <a16:creationId xmlns:a16="http://schemas.microsoft.com/office/drawing/2014/main" id="{1DA83CB1-019B-8440-A526-9E053FB1FE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43943" y="4948171"/>
            <a:ext cx="415078" cy="172949"/>
          </a:xfrm>
          <a:prstGeom prst="rect">
            <a:avLst/>
          </a:prstGeom>
        </p:spPr>
      </p:pic>
      <p:pic>
        <p:nvPicPr>
          <p:cNvPr id="6" name="Snail" descr="A picture containing text&#10;&#10;Description automatically generated">
            <a:extLst>
              <a:ext uri="{FF2B5EF4-FFF2-40B4-BE49-F238E27FC236}">
                <a16:creationId xmlns:a16="http://schemas.microsoft.com/office/drawing/2014/main" id="{D79ED608-2AEA-B847-9A79-ED5C644FCDC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3053456" y="4966674"/>
            <a:ext cx="378534" cy="188579"/>
          </a:xfrm>
          <a:prstGeom prst="rect">
            <a:avLst/>
          </a:prstGeom>
        </p:spPr>
      </p:pic>
      <p:pic>
        <p:nvPicPr>
          <p:cNvPr id="9" name="Picture 8" descr="A field of flowers&#10;&#10;Description automatically generated with low confidence">
            <a:extLst>
              <a:ext uri="{FF2B5EF4-FFF2-40B4-BE49-F238E27FC236}">
                <a16:creationId xmlns:a16="http://schemas.microsoft.com/office/drawing/2014/main" id="{846AB6C1-6215-AD46-A7A1-5C9D14610808}"/>
              </a:ext>
            </a:extLst>
          </p:cNvPr>
          <p:cNvPicPr>
            <a:picLocks noChangeAspect="1"/>
          </p:cNvPicPr>
          <p:nvPr/>
        </p:nvPicPr>
        <p:blipFill rotWithShape="1">
          <a:blip r:embed="rId6" cstate="email">
            <a:alphaModFix/>
            <a:extLst>
              <a:ext uri="{28A0092B-C50C-407E-A947-70E740481C1C}">
                <a14:useLocalDpi xmlns:a14="http://schemas.microsoft.com/office/drawing/2010/main"/>
              </a:ext>
            </a:extLst>
          </a:blip>
          <a:srcRect r="-2229"/>
          <a:stretch/>
        </p:blipFill>
        <p:spPr>
          <a:xfrm>
            <a:off x="895234" y="3174267"/>
            <a:ext cx="6065770" cy="2322562"/>
          </a:xfrm>
          <a:prstGeom prst="rect">
            <a:avLst/>
          </a:prstGeom>
        </p:spPr>
      </p:pic>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630437"/>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Invertebrates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221527"/>
            <a:ext cx="3975976" cy="117873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Many more butterflies are about.</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They feed and grow throughout the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summer. You’re likely to see many in</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the warm weather.</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507965"/>
            <a:ext cx="3975976" cy="84959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Bees and wasps are busy bringing</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back food for larvae and continue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building up the hive. </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3465258"/>
            <a:ext cx="3975976" cy="76245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Lots of flies are out and about. They reproduce and grow really quickly</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in the warm weather.</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335416"/>
            <a:ext cx="3975976" cy="76245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Snails and slugs take shelter from the</a:t>
            </a:r>
          </a:p>
          <a:p>
            <a:pPr algn="ctr"/>
            <a:r>
              <a:rPr lang="en-GB" sz="1400" dirty="0">
                <a:solidFill>
                  <a:srgbClr val="272626"/>
                </a:solidFill>
                <a:latin typeface="Comic Sans MS" panose="030F0702030302020204" pitchFamily="66" charset="0"/>
              </a:rPr>
              <a:t>warm weather and come out at night.</a:t>
            </a:r>
          </a:p>
        </p:txBody>
      </p:sp>
      <p:sp>
        <p:nvSpPr>
          <p:cNvPr id="24" name="Rectangle 23">
            <a:extLst>
              <a:ext uri="{FF2B5EF4-FFF2-40B4-BE49-F238E27FC236}">
                <a16:creationId xmlns:a16="http://schemas.microsoft.com/office/drawing/2014/main" id="{C059BD83-7168-DA48-8E7D-64EC209F9301}"/>
              </a:ext>
            </a:extLst>
          </p:cNvPr>
          <p:cNvSpPr/>
          <p:nvPr/>
        </p:nvSpPr>
        <p:spPr>
          <a:xfrm>
            <a:off x="7277676" y="5205573"/>
            <a:ext cx="3975976" cy="76245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Spiders are busy catching</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food in their webs. </a:t>
            </a:r>
          </a:p>
        </p:txBody>
      </p:sp>
      <p:sp>
        <p:nvSpPr>
          <p:cNvPr id="12" name="Rectangle 11">
            <a:extLst>
              <a:ext uri="{FF2B5EF4-FFF2-40B4-BE49-F238E27FC236}">
                <a16:creationId xmlns:a16="http://schemas.microsoft.com/office/drawing/2014/main" id="{0C908FAD-6EEB-9044-9A2C-2853672CFE2D}"/>
              </a:ext>
            </a:extLst>
          </p:cNvPr>
          <p:cNvSpPr/>
          <p:nvPr/>
        </p:nvSpPr>
        <p:spPr>
          <a:xfrm>
            <a:off x="887561" y="1674191"/>
            <a:ext cx="6076605" cy="4280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rgbClr val="272626"/>
                </a:solidFill>
                <a:latin typeface="Comic Sans MS" panose="030F0902030302020204" pitchFamily="66" charset="0"/>
              </a:rPr>
              <a:t>Summer</a:t>
            </a:r>
            <a:endParaRPr lang="en-GB" sz="2200" dirty="0">
              <a:solidFill>
                <a:srgbClr val="272626"/>
              </a:solidFill>
              <a:latin typeface="Comic Sans MS" panose="030F0902030302020204" pitchFamily="66" charset="0"/>
            </a:endParaRPr>
          </a:p>
        </p:txBody>
      </p:sp>
      <p:cxnSp>
        <p:nvCxnSpPr>
          <p:cNvPr id="47" name="Arrow 1">
            <a:extLst>
              <a:ext uri="{FF2B5EF4-FFF2-40B4-BE49-F238E27FC236}">
                <a16:creationId xmlns:a16="http://schemas.microsoft.com/office/drawing/2014/main" id="{28C1591C-7EFD-9D45-9DE4-77C1900259E4}"/>
              </a:ext>
            </a:extLst>
          </p:cNvPr>
          <p:cNvCxnSpPr>
            <a:cxnSpLocks/>
          </p:cNvCxnSpPr>
          <p:nvPr/>
        </p:nvCxnSpPr>
        <p:spPr>
          <a:xfrm flipH="1">
            <a:off x="6350794" y="1810896"/>
            <a:ext cx="919964" cy="51796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0" name="Arrow 2">
            <a:extLst>
              <a:ext uri="{FF2B5EF4-FFF2-40B4-BE49-F238E27FC236}">
                <a16:creationId xmlns:a16="http://schemas.microsoft.com/office/drawing/2014/main" id="{13BA8E91-35F2-5248-859F-EDF121737759}"/>
              </a:ext>
            </a:extLst>
          </p:cNvPr>
          <p:cNvCxnSpPr>
            <a:cxnSpLocks/>
            <a:stCxn id="29" idx="1"/>
          </p:cNvCxnSpPr>
          <p:nvPr/>
        </p:nvCxnSpPr>
        <p:spPr>
          <a:xfrm flipH="1">
            <a:off x="6045184" y="2932762"/>
            <a:ext cx="1232492" cy="118203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7" name="Arrow 3">
            <a:extLst>
              <a:ext uri="{FF2B5EF4-FFF2-40B4-BE49-F238E27FC236}">
                <a16:creationId xmlns:a16="http://schemas.microsoft.com/office/drawing/2014/main" id="{F83186F6-8178-6640-BA7A-7FF5035E11BE}"/>
              </a:ext>
            </a:extLst>
          </p:cNvPr>
          <p:cNvCxnSpPr>
            <a:cxnSpLocks/>
          </p:cNvCxnSpPr>
          <p:nvPr/>
        </p:nvCxnSpPr>
        <p:spPr>
          <a:xfrm flipH="1">
            <a:off x="5313458" y="3825549"/>
            <a:ext cx="1958110" cy="89109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61" name="Arrow 5">
            <a:extLst>
              <a:ext uri="{FF2B5EF4-FFF2-40B4-BE49-F238E27FC236}">
                <a16:creationId xmlns:a16="http://schemas.microsoft.com/office/drawing/2014/main" id="{5612346C-5B50-4045-84B9-DE6A694D2165}"/>
              </a:ext>
            </a:extLst>
          </p:cNvPr>
          <p:cNvCxnSpPr>
            <a:cxnSpLocks/>
          </p:cNvCxnSpPr>
          <p:nvPr/>
        </p:nvCxnSpPr>
        <p:spPr>
          <a:xfrm flipH="1" flipV="1">
            <a:off x="4934114" y="5301794"/>
            <a:ext cx="2337454" cy="255911"/>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7" name="Blue butterfly2" descr="A picture containing outdoor object&#10;&#10;Description automatically generated">
            <a:extLst>
              <a:ext uri="{FF2B5EF4-FFF2-40B4-BE49-F238E27FC236}">
                <a16:creationId xmlns:a16="http://schemas.microsoft.com/office/drawing/2014/main" id="{B40518E9-48C5-D84D-952D-6C1AF568D2A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800421">
            <a:off x="2014412" y="3287046"/>
            <a:ext cx="316448" cy="359882"/>
          </a:xfrm>
          <a:prstGeom prst="rect">
            <a:avLst/>
          </a:prstGeom>
        </p:spPr>
      </p:pic>
      <p:pic>
        <p:nvPicPr>
          <p:cNvPr id="10" name="Yellow butterfly">
            <a:extLst>
              <a:ext uri="{FF2B5EF4-FFF2-40B4-BE49-F238E27FC236}">
                <a16:creationId xmlns:a16="http://schemas.microsoft.com/office/drawing/2014/main" id="{041BA6F2-BBF3-B946-B5C7-F649ADD579E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306472">
            <a:off x="4426102" y="2859031"/>
            <a:ext cx="381000" cy="342900"/>
          </a:xfrm>
          <a:prstGeom prst="rect">
            <a:avLst/>
          </a:prstGeom>
        </p:spPr>
      </p:pic>
      <p:pic>
        <p:nvPicPr>
          <p:cNvPr id="32" name="Yellow butterfly 2">
            <a:extLst>
              <a:ext uri="{FF2B5EF4-FFF2-40B4-BE49-F238E27FC236}">
                <a16:creationId xmlns:a16="http://schemas.microsoft.com/office/drawing/2014/main" id="{96B13B0A-A19A-AE44-92C8-8DD4F0F9BB3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4367441">
            <a:off x="2534387" y="3630016"/>
            <a:ext cx="381000" cy="342900"/>
          </a:xfrm>
          <a:prstGeom prst="rect">
            <a:avLst/>
          </a:prstGeom>
        </p:spPr>
      </p:pic>
      <p:pic>
        <p:nvPicPr>
          <p:cNvPr id="33" name="Blue butterfly" descr="A picture containing outdoor object&#10;&#10;Description automatically generated">
            <a:extLst>
              <a:ext uri="{FF2B5EF4-FFF2-40B4-BE49-F238E27FC236}">
                <a16:creationId xmlns:a16="http://schemas.microsoft.com/office/drawing/2014/main" id="{5111929D-FB1D-4949-B38E-6549D78BA5D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9093040">
            <a:off x="6226475" y="3570820"/>
            <a:ext cx="316448" cy="359882"/>
          </a:xfrm>
          <a:prstGeom prst="rect">
            <a:avLst/>
          </a:prstGeom>
        </p:spPr>
      </p:pic>
      <p:pic>
        <p:nvPicPr>
          <p:cNvPr id="34" name="Bee" descr="Logo&#10;&#10;Description automatically generated">
            <a:extLst>
              <a:ext uri="{FF2B5EF4-FFF2-40B4-BE49-F238E27FC236}">
                <a16:creationId xmlns:a16="http://schemas.microsoft.com/office/drawing/2014/main" id="{76EE4F59-B1D1-3748-A3B7-0B735B8BFE4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5282612">
            <a:off x="5827790" y="4012183"/>
            <a:ext cx="248401" cy="235876"/>
          </a:xfrm>
          <a:prstGeom prst="rect">
            <a:avLst/>
          </a:prstGeom>
        </p:spPr>
      </p:pic>
      <p:pic>
        <p:nvPicPr>
          <p:cNvPr id="35" name="Fly" descr="Icon&#10;&#10;Description automatically generated">
            <a:extLst>
              <a:ext uri="{FF2B5EF4-FFF2-40B4-BE49-F238E27FC236}">
                <a16:creationId xmlns:a16="http://schemas.microsoft.com/office/drawing/2014/main" id="{88E72FDB-2493-D644-B325-914660D0588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7301113">
            <a:off x="5073686" y="4617331"/>
            <a:ext cx="216685" cy="198628"/>
          </a:xfrm>
          <a:prstGeom prst="rect">
            <a:avLst/>
          </a:prstGeom>
        </p:spPr>
      </p:pic>
      <p:pic>
        <p:nvPicPr>
          <p:cNvPr id="15" name="Wasp" descr="A picture containing text&#10;&#10;Description automatically generated">
            <a:extLst>
              <a:ext uri="{FF2B5EF4-FFF2-40B4-BE49-F238E27FC236}">
                <a16:creationId xmlns:a16="http://schemas.microsoft.com/office/drawing/2014/main" id="{2848C710-92DC-3244-898A-F145F75BACEE}"/>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6504571">
            <a:off x="1878775" y="5019320"/>
            <a:ext cx="343872" cy="391070"/>
          </a:xfrm>
          <a:prstGeom prst="rect">
            <a:avLst/>
          </a:prstGeom>
        </p:spPr>
      </p:pic>
      <p:pic>
        <p:nvPicPr>
          <p:cNvPr id="38" name="Fly" descr="Icon&#10;&#10;Description automatically generated">
            <a:extLst>
              <a:ext uri="{FF2B5EF4-FFF2-40B4-BE49-F238E27FC236}">
                <a16:creationId xmlns:a16="http://schemas.microsoft.com/office/drawing/2014/main" id="{6165A7F8-7B92-B34B-BF1E-D13337C3AD3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2694785">
            <a:off x="2763389" y="5143708"/>
            <a:ext cx="216685" cy="198628"/>
          </a:xfrm>
          <a:prstGeom prst="rect">
            <a:avLst/>
          </a:prstGeom>
        </p:spPr>
      </p:pic>
      <p:pic>
        <p:nvPicPr>
          <p:cNvPr id="40" name="Spider" descr="A picture containing text&#10;&#10;Description automatically generated">
            <a:extLst>
              <a:ext uri="{FF2B5EF4-FFF2-40B4-BE49-F238E27FC236}">
                <a16:creationId xmlns:a16="http://schemas.microsoft.com/office/drawing/2014/main" id="{55A56738-3B8F-BE41-9486-31C2DC7B1CD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18102869">
            <a:off x="4535099" y="5113143"/>
            <a:ext cx="326466" cy="365500"/>
          </a:xfrm>
          <a:prstGeom prst="rect">
            <a:avLst/>
          </a:prstGeom>
        </p:spPr>
      </p:pic>
      <p:cxnSp>
        <p:nvCxnSpPr>
          <p:cNvPr id="36" name="Arrow 4">
            <a:extLst>
              <a:ext uri="{FF2B5EF4-FFF2-40B4-BE49-F238E27FC236}">
                <a16:creationId xmlns:a16="http://schemas.microsoft.com/office/drawing/2014/main" id="{3D79D97C-998E-CA41-A0F1-EB9F723A060D}"/>
              </a:ext>
            </a:extLst>
          </p:cNvPr>
          <p:cNvCxnSpPr>
            <a:cxnSpLocks/>
          </p:cNvCxnSpPr>
          <p:nvPr/>
        </p:nvCxnSpPr>
        <p:spPr>
          <a:xfrm flipH="1">
            <a:off x="3997569" y="4722858"/>
            <a:ext cx="3273999" cy="33810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158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right)">
                                      <p:cBhvr>
                                        <p:cTn id="13" dur="500"/>
                                        <p:tgtEl>
                                          <p:spTgt spid="47"/>
                                        </p:tgtEl>
                                      </p:cBhvr>
                                    </p:animEffect>
                                  </p:childTnLst>
                                </p:cTn>
                              </p:par>
                              <p:par>
                                <p:cTn id="14" presetID="0" presetClass="path" presetSubtype="0" accel="50000" decel="50000" fill="hold" nodeType="withEffect">
                                  <p:stCondLst>
                                    <p:cond delay="0"/>
                                  </p:stCondLst>
                                  <p:childTnLst>
                                    <p:animMotion origin="layout" path="M -0.00365 -0.00347 C -0.00469 -0.00463 -0.00573 -0.00533 -0.00664 -0.00671 C -0.00717 -0.00741 -0.0073 -0.0088 -0.00782 -0.00972 C -0.00834 -0.01065 -0.00899 -0.01111 -0.00951 -0.01181 C -0.01029 -0.01389 -0.01068 -0.01667 -0.01185 -0.01806 C -0.0125 -0.01875 -0.01316 -0.01945 -0.01368 -0.02014 C -0.01433 -0.02107 -0.01472 -0.02246 -0.0155 -0.02338 C -0.01589 -0.02384 -0.01667 -0.02384 -0.01719 -0.02431 C -0.02175 -0.02824 -0.01628 -0.02477 -0.02071 -0.02755 C -0.02136 -0.02824 -0.02188 -0.02894 -0.02253 -0.02963 C -0.02357 -0.03033 -0.02474 -0.03102 -0.02592 -0.03171 C -0.0293 -0.0331 -0.02748 -0.03241 -0.03125 -0.03357 C -0.03477 -0.03334 -0.03829 -0.03334 -0.0418 -0.03264 C -0.04297 -0.03241 -0.04558 -0.03009 -0.04701 -0.02963 C -0.04779 -0.02917 -0.0487 -0.02894 -0.04935 -0.02847 C -0.05066 -0.02778 -0.0517 -0.02709 -0.053 -0.02639 C -0.05352 -0.02616 -0.05404 -0.0257 -0.05469 -0.02546 L -0.05704 -0.02431 C -0.06211 -0.01829 -0.05573 -0.02546 -0.06055 -0.0213 C -0.06511 -0.01713 -0.05964 -0.0206 -0.06407 -0.01806 C -0.06472 -0.01736 -0.06524 -0.01644 -0.06576 -0.01597 C -0.06693 -0.01505 -0.06941 -0.01389 -0.06941 -0.01389 C -0.06993 -0.01296 -0.07045 -0.01158 -0.0711 -0.01088 C -0.07162 -0.01019 -0.07227 -0.01019 -0.07279 -0.00972 C -0.07344 -0.00926 -0.07396 -0.00834 -0.07461 -0.00764 C -0.07513 -0.00718 -0.07579 -0.00718 -0.07644 -0.00671 C -0.07696 -0.00602 -0.07748 -0.00509 -0.07813 -0.00463 C -0.07969 -0.00301 -0.08112 -0.00139 -0.08282 -0.00046 C -0.08399 0.00023 -0.08529 0.00069 -0.08633 0.00162 C -0.08711 0.00231 -0.08789 0.00324 -0.08868 0.0037 C -0.09284 0.00671 -0.09102 0.00509 -0.09454 0.00694 C -0.09571 0.00741 -0.09805 0.00903 -0.09805 0.00903 C -0.10313 0.00856 -0.10821 0.00879 -0.11329 0.00787 C -0.11446 0.00764 -0.1168 0.00579 -0.1168 0.00579 C -0.11993 0.00208 -0.1181 0.00463 -0.12201 -0.00255 C -0.12266 -0.00347 -0.12318 -0.00486 -0.12383 -0.00556 C -0.12448 -0.00625 -0.125 -0.00718 -0.12566 -0.00764 C -0.1267 -0.00857 -0.12904 -0.00972 -0.12904 -0.00972 C -0.13607 -0.00741 -0.12891 -0.01065 -0.13373 -0.00671 C -0.1349 -0.00579 -0.13607 -0.00533 -0.13737 -0.00463 C -0.13789 -0.00417 -0.13855 -0.00417 -0.13907 -0.00347 L -0.14441 0.00278 C -0.14493 0.00347 -0.14545 0.00416 -0.1461 0.00486 C -0.14688 0.00555 -0.14766 0.00602 -0.14844 0.00694 C -0.14961 0.0081 -0.15066 0.00995 -0.15196 0.01111 C -0.15274 0.0118 -0.15352 0.01227 -0.1543 0.01319 C -0.15495 0.01366 -0.15547 0.01458 -0.15612 0.01528 C -0.15677 0.01597 -0.15769 0.01643 -0.15847 0.01736 C -0.15964 0.01852 -0.16055 0.0206 -0.16185 0.02153 L -0.1655 0.02361 C -0.16654 0.025 -0.16758 0.02708 -0.16888 0.02778 C -0.16993 0.02801 -0.17097 0.02824 -0.17188 0.0287 C -0.17383 0.0294 -0.17513 0.03032 -0.17722 0.03079 C -0.1793 0.03125 -0.18138 0.03148 -0.1836 0.03194 C -0.18633 0.03148 -0.18907 0.03148 -0.1918 0.03079 C -0.19297 0.03055 -0.19532 0.0287 -0.19532 0.0287 C -0.20495 0.01157 -0.18868 0.04004 -0.19935 0.02361 C -0.20013 0.02245 -0.20052 0.0206 -0.20118 0.01944 C -0.20599 0.01157 -0.21094 0.00416 -0.21576 -0.00347 C -0.21797 -0.00695 -0.21667 -0.00671 -0.2181 -0.00671 " pathEditMode="relative" ptsTypes="AAAAAAAAAAAAAAAAAAAAAAAAAAAAAAAAAAAAAAAAAAAAAAAAAAAAAAAAAAAA">
                                      <p:cBhvr>
                                        <p:cTn id="15" dur="2000" fill="hold"/>
                                        <p:tgtEl>
                                          <p:spTgt spid="10"/>
                                        </p:tgtEl>
                                        <p:attrNameLst>
                                          <p:attrName>ppt_x</p:attrName>
                                          <p:attrName>ppt_y</p:attrName>
                                        </p:attrNameLst>
                                      </p:cBhvr>
                                    </p:animMotion>
                                  </p:childTnLst>
                                </p:cTn>
                              </p:par>
                              <p:par>
                                <p:cTn id="16" presetID="0" presetClass="path" presetSubtype="0" accel="50000" decel="50000" fill="hold" nodeType="withEffect">
                                  <p:stCondLst>
                                    <p:cond delay="0"/>
                                  </p:stCondLst>
                                  <p:childTnLst>
                                    <p:animMotion origin="layout" path="M 0.00066 0.00486 C 0.00599 0.00277 0.00144 0.00509 0.00821 -0.00162 C 0.00873 -0.00209 0.00938 -0.00209 0.0099 -0.00255 C 0.01407 -0.00649 0.01797 -0.01158 0.02227 -0.01505 C 0.02396 -0.01644 0.02579 -0.01806 0.02748 -0.01922 C 0.03021 -0.02107 0.03295 -0.02269 0.03568 -0.02431 C 0.03633 -0.02477 0.03698 -0.025 0.03751 -0.02547 C 0.03829 -0.02616 0.03907 -0.02709 0.03985 -0.02755 C 0.04271 -0.02917 0.04571 -0.0301 0.04857 -0.03172 L 0.05391 -0.03496 C 0.0556 -0.03588 0.05665 -0.03658 0.0586 -0.03681 C 0.06172 -0.0375 0.06485 -0.03774 0.06797 -0.03797 C 0.0746 -0.03774 0.08126 -0.0375 0.0879 -0.03681 C 0.08881 -0.03681 0.08985 -0.03612 0.09076 -0.03588 C 0.10027 -0.03287 0.08972 -0.03658 0.09662 -0.0338 C 0.10131 -0.03195 0.103 -0.03195 0.10899 -0.03079 C 0.10951 -0.03033 0.11016 -0.02987 0.11068 -0.02963 C 0.11264 -0.02894 0.11472 -0.02871 0.11654 -0.02755 C 0.12149 -0.02477 0.11381 -0.02894 0.12422 -0.02431 C 0.12826 -0.02269 0.12514 -0.02385 0.1306 -0.02246 C 0.1362 -0.02084 0.13204 -0.022 0.13711 -0.02014 C 0.13829 -0.01991 0.13946 -0.01968 0.14063 -0.01922 L 0.1793 -0.02014 C 0.17982 -0.02037 0.18711 -0.022 0.18803 -0.02246 C 0.18881 -0.02269 0.18959 -0.02315 0.19037 -0.02338 C 0.19232 -0.02385 0.19428 -0.02408 0.19623 -0.02431 C 0.19727 -0.02477 0.19818 -0.025 0.19922 -0.02547 C 0.20092 -0.02639 0.20443 -0.02848 0.20443 -0.02848 C 0.20508 -0.0294 0.2056 -0.0301 0.20626 -0.03079 C 0.20847 -0.03264 0.20925 -0.03287 0.21146 -0.0338 C 0.21211 -0.0345 0.21264 -0.03542 0.21329 -0.03588 C 0.21381 -0.03635 0.21446 -0.03635 0.21498 -0.03681 C 0.21589 -0.03774 0.21654 -0.03912 0.21732 -0.04005 C 0.2181 -0.04098 0.21889 -0.04144 0.21967 -0.04213 C 0.22058 -0.04306 0.22318 -0.0463 0.22383 -0.04746 C 0.22435 -0.04838 0.22487 -0.04954 0.22553 -0.05047 C 0.22605 -0.05116 0.2267 -0.05186 0.22735 -0.05255 C 0.22852 -0.05579 0.22917 -0.05787 0.23086 -0.06088 C 0.23269 -0.06459 0.23477 -0.06783 0.23672 -0.0713 L 0.24024 -0.07755 C 0.24102 -0.07894 0.24193 -0.0801 0.24258 -0.08172 C 0.24493 -0.0882 0.24219 -0.08149 0.2461 -0.08912 C 0.24961 -0.09607 0.24688 -0.09237 0.25014 -0.0963 C 0.25261 -0.10278 0.24987 -0.0963 0.25313 -0.10162 C 0.25456 -0.10371 0.25547 -0.10718 0.25717 -0.1088 C 0.25795 -0.1095 0.25886 -0.10996 0.25951 -0.11088 C 0.26016 -0.11181 0.26068 -0.11297 0.26133 -0.11412 C 0.26277 -0.11621 0.26459 -0.11783 0.26602 -0.12014 C 0.2668 -0.12153 0.26745 -0.12315 0.26836 -0.12431 C 0.2724 -0.13079 0.26889 -0.12477 0.27305 -0.12963 C 0.28269 -0.14121 0.2698 -0.12778 0.27891 -0.13588 C 0.27943 -0.13635 0.27995 -0.1375 0.2806 -0.13797 C 0.28191 -0.13912 0.28334 -0.13982 0.28477 -0.14098 C 0.28529 -0.14167 0.28581 -0.14306 0.28646 -0.14329 C 0.29818 -0.14584 0.3099 -0.14746 0.32162 -0.14931 C 0.32214 -0.14885 0.32279 -0.14792 0.32331 -0.14746 C 0.32396 -0.14676 0.32461 -0.147 0.32514 -0.1463 C 0.32527 -0.14607 0.32514 -0.14561 0.32514 -0.14514 " pathEditMode="relative" ptsTypes="AAAAAAAAAAAAAAAAAAAAAAAAAAAAAAAAAAAAAAAAAAAAAAAAAAAAAAAAAA">
                                      <p:cBhvr>
                                        <p:cTn id="17" dur="2000" fill="hold"/>
                                        <p:tgtEl>
                                          <p:spTgt spid="7"/>
                                        </p:tgtEl>
                                        <p:attrNameLst>
                                          <p:attrName>ppt_x</p:attrName>
                                          <p:attrName>ppt_y</p:attrName>
                                        </p:attrNameLst>
                                      </p:cBhvr>
                                    </p:animMotion>
                                  </p:childTnLst>
                                </p:cTn>
                              </p:par>
                              <p:par>
                                <p:cTn id="18" presetID="0" presetClass="path" presetSubtype="0" accel="50000" decel="50000" fill="hold" nodeType="withEffect">
                                  <p:stCondLst>
                                    <p:cond delay="0"/>
                                  </p:stCondLst>
                                  <p:childTnLst>
                                    <p:animMotion origin="layout" path="M -0.00638 0.00301 C -0.00742 0.00347 -0.00847 0.0037 -0.00938 0.00417 C -0.01003 0.0044 -0.01055 0.00509 -0.01107 0.00532 C -0.01602 0.00625 -0.02097 0.00648 -0.02578 0.00718 C -0.03307 0.00856 -0.02969 0.00787 -0.03568 0.00949 C -0.04167 0.00903 -0.05339 0.00926 -0.06094 0.00718 C -0.06172 0.00718 -0.0625 0.00648 -0.06328 0.00625 C -0.07136 0.00301 -0.05938 0.00833 -0.07084 0.00301 C -0.07826 -0.00023 -0.06914 0.00393 -0.075 0.00116 C -0.07565 0.00069 -0.07839 -0.00023 -0.07904 -0.00116 C -0.08034 -0.00232 -0.08138 -0.00417 -0.08255 -0.00532 C -0.08503 -0.00741 -0.08607 -0.0081 -0.08841 -0.01134 C -0.08946 -0.01273 -0.0905 -0.01412 -0.09141 -0.01551 C -0.09206 -0.01667 -0.09245 -0.01782 -0.0931 -0.01875 C -0.09388 -0.01968 -0.09466 -0.02014 -0.09544 -0.02083 C -0.09948 -0.03241 -0.09518 -0.02083 -0.09896 -0.02917 C -0.10026 -0.03195 -0.10143 -0.03472 -0.10248 -0.0375 C -0.10287 -0.03866 -0.10326 -0.03958 -0.10365 -0.04051 C -0.10443 -0.04213 -0.10534 -0.04329 -0.10599 -0.04468 C -0.10664 -0.04607 -0.10677 -0.04769 -0.10716 -0.04884 C -0.10768 -0.05023 -0.10847 -0.05093 -0.10899 -0.05208 C -0.10964 -0.05347 -0.11016 -0.05486 -0.11068 -0.05625 C -0.11159 -0.05833 -0.11224 -0.06042 -0.11302 -0.0625 L -0.11654 -0.07199 C -0.11667 -0.07199 -0.11888 -0.07801 -0.11888 -0.07801 L -0.12123 -0.08333 C -0.1224 -0.08935 -0.1211 -0.0838 -0.12357 -0.08958 C -0.12643 -0.09607 -0.12513 -0.09468 -0.12774 -0.1 C -0.12826 -0.10116 -0.12891 -0.10208 -0.12943 -0.10301 C -0.13008 -0.1044 -0.13073 -0.10579 -0.13125 -0.10718 C -0.13164 -0.10833 -0.1319 -0.10949 -0.13242 -0.11042 C -0.13294 -0.11134 -0.1336 -0.11181 -0.13412 -0.1125 C -0.13633 -0.11806 -0.1349 -0.11482 -0.1388 -0.12199 C -0.14037 -0.12454 -0.14206 -0.12801 -0.14414 -0.12917 C -0.14466 -0.1294 -0.14531 -0.12963 -0.14584 -0.13032 C -0.14987 -0.1338 -0.14492 -0.13125 -0.15052 -0.13333 C -0.16432 -0.13102 -0.15586 -0.1338 -0.17748 -0.11458 C -0.18138 -0.11111 -0.17722 -0.11389 -0.18099 -0.10949 C -0.18151 -0.1088 -0.18216 -0.10857 -0.18281 -0.10833 C -0.18959 -0.0963 -0.17982 -0.1132 -0.18867 -0.1 C -0.19362 -0.09259 -0.19115 -0.09676 -0.19623 -0.0875 C -0.19688 -0.08634 -0.19753 -0.08565 -0.19805 -0.08449 C -0.20078 -0.07708 -0.19727 -0.08588 -0.20156 -0.07801 C -0.20209 -0.07732 -0.20222 -0.07593 -0.20274 -0.075 C -0.20378 -0.07269 -0.20508 -0.07083 -0.20625 -0.06875 C -0.20677 -0.06782 -0.20755 -0.0669 -0.20794 -0.06551 C -0.21315 -0.05347 -0.20664 -0.06852 -0.21146 -0.05833 C -0.21211 -0.05695 -0.21263 -0.05532 -0.21328 -0.05417 C -0.21537 -0.05046 -0.21537 -0.05185 -0.21732 -0.04884 C -0.21797 -0.04792 -0.21849 -0.04676 -0.21914 -0.04583 C -0.21966 -0.04514 -0.22031 -0.04445 -0.22084 -0.04375 C -0.22279 -0.04097 -0.22318 -0.03912 -0.225 -0.03542 C -0.22578 -0.03403 -0.22656 -0.03264 -0.22735 -0.03125 C -0.22826 -0.02986 -0.2293 -0.02847 -0.23021 -0.02708 C -0.23086 -0.02616 -0.23138 -0.025 -0.23203 -0.02384 C -0.23451 -0.02014 -0.23724 -0.01667 -0.23959 -0.0125 C -0.24258 -0.00718 -0.24271 -0.00671 -0.24662 -0.00116 C -0.24844 0.00139 -0.25026 0.0037 -0.25196 0.00625 C -0.25274 0.00741 -0.25339 0.00926 -0.2543 0.01042 C -0.25521 0.01157 -0.25638 0.01227 -0.25716 0.01366 C -0.25886 0.01574 -0.26029 0.01852 -0.26185 0.02083 C -0.26276 0.02199 -0.26393 0.02292 -0.26485 0.02384 C -0.26563 0.025 -0.26641 0.02616 -0.26719 0.02708 C -0.26849 0.02847 -0.26992 0.02986 -0.27123 0.03125 C -0.27383 0.03403 -0.27318 0.03472 -0.27591 0.03634 C -0.27735 0.03727 -0.27878 0.03773 -0.28008 0.03866 C -0.28386 0.04051 -0.28737 0.04352 -0.29115 0.04468 C -0.29219 0.04514 -0.2931 0.0456 -0.29414 0.04583 C -0.29766 0.0463 -0.30117 0.04653 -0.30469 0.04699 C -0.31341 0.0412 -0.31914 0.04236 -0.32396 0.03218 C -0.32461 0.03102 -0.32513 0.0294 -0.32578 0.02801 C -0.32591 0.02708 -0.32617 0.02593 -0.3263 0.025 C -0.32669 0.02361 -0.32722 0.02222 -0.32748 0.02083 C -0.32787 0.01944 -0.328 0.01805 -0.32813 0.01667 C -0.32839 0.01458 -0.32852 0.0125 -0.32865 0.01042 C -0.32891 0.00903 -0.32917 0.00764 -0.3293 0.00625 C -0.32982 0.00139 -0.32969 -0.00162 -0.33099 -0.00625 C -0.33177 -0.00903 -0.33255 -0.01181 -0.33334 -0.01458 C -0.33399 -0.01644 -0.33464 -0.01806 -0.33516 -0.01968 C -0.33568 -0.02153 -0.33594 -0.02338 -0.33633 -0.025 C -0.33672 -0.02639 -0.33711 -0.02778 -0.3375 -0.02917 C -0.33776 -0.03009 -0.33789 -0.03125 -0.33802 -0.03218 C -0.3388 -0.03519 -0.33959 -0.03773 -0.34037 -0.04051 C -0.34076 -0.0419 -0.34128 -0.04329 -0.34154 -0.04468 C -0.3418 -0.04583 -0.34193 -0.04699 -0.34219 -0.04792 C -0.34284 -0.05 -0.34388 -0.05185 -0.34453 -0.05417 C -0.3474 -0.06412 -0.34375 -0.05185 -0.3474 -0.06366 C -0.34792 -0.06482 -0.34818 -0.06644 -0.34857 -0.06782 C -0.34896 -0.06875 -0.34948 -0.06968 -0.34974 -0.07083 C -0.35026 -0.07222 -0.35052 -0.07361 -0.35091 -0.075 C -0.35143 -0.07639 -0.35222 -0.07778 -0.35274 -0.07917 C -0.35326 -0.08056 -0.35339 -0.08218 -0.35391 -0.08333 C -0.35469 -0.08495 -0.35599 -0.08588 -0.35677 -0.0875 C -0.35834 -0.09051 -0.35938 -0.09398 -0.36094 -0.09699 C -0.36732 -0.10833 -0.35651 -0.08866 -0.36498 -0.10532 C -0.36654 -0.1081 -0.36771 -0.11181 -0.36966 -0.11366 C -0.37787 -0.12107 -0.38659 -0.12732 -0.39427 -0.13634 C -0.39636 -0.13889 -0.40104 -0.14421 -0.40248 -0.14699 C -0.40313 -0.14792 -0.40365 -0.14907 -0.4043 -0.15 C -0.40508 -0.15116 -0.40586 -0.15208 -0.40664 -0.15301 C -0.40781 -0.15463 -0.40912 -0.15556 -0.41016 -0.15718 C -0.41068 -0.15833 -0.4112 -0.15949 -0.41185 -0.16042 C -0.41419 -0.16366 -0.41472 -0.16389 -0.41654 -0.16551 " pathEditMode="relative" ptsTypes="AAAAAAAAAAAAAAAAAAAAAAAAAAAAAAAAAAAAAAAAAAAAAAAAAAAAAAAAAAAAAAAAAAAAAAAAAAAAAAAAAAAAAAAAAAAAAAAAAAAAAAA">
                                      <p:cBhvr>
                                        <p:cTn id="19" dur="2000" fill="hold"/>
                                        <p:tgtEl>
                                          <p:spTgt spid="33"/>
                                        </p:tgtEl>
                                        <p:attrNameLst>
                                          <p:attrName>ppt_x</p:attrName>
                                          <p:attrName>ppt_y</p:attrName>
                                        </p:attrNameLst>
                                      </p:cBhvr>
                                    </p:animMotion>
                                  </p:childTnLst>
                                </p:cTn>
                              </p:par>
                              <p:par>
                                <p:cTn id="20" presetID="0" presetClass="path" presetSubtype="0" accel="50000" decel="50000" fill="hold" nodeType="withEffect">
                                  <p:stCondLst>
                                    <p:cond delay="0"/>
                                  </p:stCondLst>
                                  <p:childTnLst>
                                    <p:animMotion origin="layout" path="M -0.00013 0.00787 C 0.00078 0.00717 0.00182 0.00671 0.00273 0.00579 C 0.00508 0.0037 0.0039 0.00301 0.00677 0.00278 C 0.01067 0.00208 0.01458 0.00208 0.01849 0.00162 C 0.02851 -0.00046 0.02435 1.85185E-6 0.0414 0.00162 C 0.04219 0.00162 0.04297 0.00231 0.04375 0.00278 C 0.04466 0.00301 0.0457 0.00347 0.04661 0.0037 C 0.05013 0.00486 0.04987 0.00463 0.05312 0.00579 C 0.0539 0.00602 0.05469 0.00648 0.05547 0.00694 C 0.06185 0.00903 0.05625 0.00671 0.06185 0.00903 C 0.0694 0.0118 0.05833 0.00787 0.06719 0.01111 L 0.10169 0.00995 C 0.10351 0.00995 0.10534 0.00926 0.10703 0.00903 C 0.1207 0.00602 0.10195 0.00972 0.11692 0.00694 C 0.11758 0.00648 0.1181 0.00602 0.11875 0.00579 C 0.12304 0.00393 0.12044 0.00555 0.12513 0.0037 C 0.12578 0.00347 0.1263 0.00301 0.12695 0.00278 C 0.12825 0.00185 0.12969 0.00139 0.13099 0.00069 C 0.13229 1.85185E-6 0.13333 -0.00116 0.1345 -0.00139 L 0.1375 -0.00255 C 0.1388 -0.00347 0.14023 -0.00463 0.14153 -0.00556 C 0.14219 -0.00602 0.14284 -0.00625 0.14336 -0.00671 C 0.14635 -0.00903 0.15247 -0.01459 0.15508 -0.01806 L 0.15976 -0.02431 L 0.16211 -0.02755 C 0.1625 -0.02894 0.16289 -0.03033 0.16328 -0.03171 C 0.16367 -0.03264 0.16445 -0.03357 0.16445 -0.03472 C 0.16458 -0.03935 0.16445 -0.04398 0.1638 -0.04815 C 0.16302 -0.05394 0.16041 -0.05579 0.15794 -0.05857 L 0.15625 -0.06065 C 0.15208 -0.06042 0.14804 -0.06019 0.14388 -0.05972 C 0.1431 -0.05949 0.14245 -0.05903 0.14153 -0.05857 C 0.14062 -0.05834 0.13958 -0.0581 0.13867 -0.05764 C 0.1375 -0.05695 0.13633 -0.05602 0.13515 -0.05556 C 0.13437 -0.05509 0.13359 -0.05486 0.13281 -0.0544 C 0.13164 -0.05394 0.13047 -0.05301 0.12929 -0.05232 C 0.12851 -0.05209 0.12773 -0.05185 0.12695 -0.05139 C 0.1263 -0.05116 0.12578 -0.05046 0.12513 -0.05023 C 0.12383 -0.04977 0.12239 -0.04954 0.12109 -0.04931 C 0.11745 -0.04722 0.12109 -0.04908 0.11523 -0.04722 C 0.11445 -0.04699 0.11367 -0.04653 0.11289 -0.04607 C 0.10755 -0.04676 0.10234 -0.04722 0.097 -0.04815 C 0.09648 -0.04838 0.09583 -0.04884 0.09531 -0.04931 C 0.09414 -0.05046 0.09258 -0.05255 0.09179 -0.0544 C 0.09088 -0.05648 0.08945 -0.06065 0.08945 -0.06065 C 0.08958 -0.06551 0.08958 -0.07037 0.08997 -0.07523 C 0.09023 -0.07685 0.09075 -0.07801 0.09114 -0.0794 C 0.09192 -0.08195 0.09284 -0.08403 0.09414 -0.08565 C 0.09531 -0.08727 0.09648 -0.08843 0.09765 -0.08982 C 0.09817 -0.09051 0.0987 -0.09167 0.09935 -0.0919 C 0.10013 -0.09236 0.10104 -0.09259 0.10169 -0.09306 C 0.10234 -0.09329 0.10286 -0.09375 0.10351 -0.09398 C 0.10469 -0.09445 0.10586 -0.09468 0.10703 -0.09491 C 0.11445 -0.09167 0.12252 -0.09097 0.12929 -0.08472 C 0.13424 -0.07986 0.1375 -0.0706 0.14101 -0.06273 C 0.14179 -0.06111 0.14153 -0.05834 0.14219 -0.05648 L 0.14336 -0.05347 C 0.14453 -0.04699 0.14453 -0.04931 0.14453 -0.04607 " pathEditMode="relative" ptsTypes="AAAAAAAAAAAAAAAAAAAAAAAAAAAAAAAAAAAAAAAAAAAAAAAAAAAAAAAAAA">
                                      <p:cBhvr>
                                        <p:cTn id="21" dur="2000" fill="hold"/>
                                        <p:tgtEl>
                                          <p:spTgt spid="32"/>
                                        </p:tgtEl>
                                        <p:attrNameLst>
                                          <p:attrName>ppt_x</p:attrName>
                                          <p:attrName>ppt_y</p:attrName>
                                        </p:attrNameLst>
                                      </p:cBhvr>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xit" presetSubtype="0" fill="hold" nodeType="withEffect">
                                  <p:stCondLst>
                                    <p:cond delay="0"/>
                                  </p:stCondLst>
                                  <p:childTnLst>
                                    <p:set>
                                      <p:cBhvr>
                                        <p:cTn id="27" dur="1" fill="hold">
                                          <p:stCondLst>
                                            <p:cond delay="0"/>
                                          </p:stCondLst>
                                        </p:cTn>
                                        <p:tgtEl>
                                          <p:spTgt spid="47"/>
                                        </p:tgtEl>
                                        <p:attrNameLst>
                                          <p:attrName>style.visibility</p:attrName>
                                        </p:attrNameLst>
                                      </p:cBhvr>
                                      <p:to>
                                        <p:strVal val="hidden"/>
                                      </p:to>
                                    </p:set>
                                  </p:childTnLst>
                                </p:cTn>
                              </p:par>
                              <p:par>
                                <p:cTn id="28" presetID="22" presetClass="entr" presetSubtype="2"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right)">
                                      <p:cBhvr>
                                        <p:cTn id="30" dur="500"/>
                                        <p:tgtEl>
                                          <p:spTgt spid="50"/>
                                        </p:tgtEl>
                                      </p:cBhvr>
                                    </p:animEffect>
                                  </p:childTnLst>
                                </p:cTn>
                              </p:par>
                            </p:childTnLst>
                          </p:cTn>
                        </p:par>
                        <p:par>
                          <p:cTn id="31" fill="hold">
                            <p:stCondLst>
                              <p:cond delay="500"/>
                            </p:stCondLst>
                            <p:childTnLst>
                              <p:par>
                                <p:cTn id="32" presetID="0" presetClass="path" presetSubtype="0" accel="50000" decel="50000" fill="hold" nodeType="afterEffect">
                                  <p:stCondLst>
                                    <p:cond delay="0"/>
                                  </p:stCondLst>
                                  <p:childTnLst>
                                    <p:animMotion origin="layout" path="M -0.00364 -0.00023 C -0.00404 -0.00185 -0.00417 -0.00393 -0.00482 -0.00532 C -0.00846 -0.01319 -0.01016 -0.01088 -0.01601 -0.01157 C -0.01888 -0.00995 -0.02213 -0.00926 -0.02474 -0.00648 C -0.02734 -0.00393 -0.0293 0.00023 -0.03125 0.00394 C -0.04101 0.02246 -0.0487 0.04468 -0.05989 0.06019 C -0.06172 0.06273 -0.06367 0.06482 -0.06523 0.0676 C -0.06575 0.06852 -0.06627 0.06991 -0.06693 0.07061 C -0.072 0.07523 -0.07708 0.07894 -0.08216 0.08311 C -0.08372 0.08264 -0.08633 0.08287 -0.0875 0.0801 C -0.08893 0.07639 -0.08854 0.07338 -0.08919 0.06968 C -0.09049 0.06227 -0.09088 0.05417 -0.09336 0.04769 C -0.09375 0.04676 -0.09401 0.04537 -0.09453 0.04468 C -0.09557 0.04283 -0.09674 0.04121 -0.09805 0.04051 L -0.09974 0.03936 C -0.10286 0.04005 -0.10703 0.04051 -0.10976 0.04352 L -0.12266 0.05811 C -0.12448 0.0632 -0.12357 0.06019 -0.125 0.0676 C -0.125 0.0676 -0.12617 0.07385 -0.12617 0.07385 C -0.1263 0.07523 -0.1263 0.07686 -0.12669 0.07801 C -0.13073 0.08704 -0.13516 0.09561 -0.13958 0.10394 C -0.1418 0.10811 -0.14453 0.11135 -0.14726 0.11436 C -0.14818 0.11551 -0.14922 0.11644 -0.15013 0.1176 C -0.15104 0.11852 -0.15169 0.11968 -0.15247 0.12061 C -0.15391 0.12223 -0.15521 0.12338 -0.15664 0.12477 C -0.1582 0.12662 -0.15976 0.12824 -0.16133 0.1301 C -0.16836 0.13773 -0.16016 0.12917 -0.16719 0.13519 C -0.16784 0.13588 -0.16836 0.13681 -0.16888 0.13727 C -0.17279 0.14121 -0.16979 0.13797 -0.17305 0.14051 C -0.17383 0.14098 -0.17461 0.14167 -0.17539 0.1426 C -0.17604 0.14329 -0.17643 0.14422 -0.17708 0.14468 C -0.18086 0.14769 -0.18255 0.14815 -0.18646 0.14977 L -0.1888 0.15093 C -0.19466 0.14676 -0.20065 0.14306 -0.20638 0.13843 C -0.20742 0.1375 -0.20794 0.13542 -0.20872 0.13426 C -0.20924 0.13334 -0.21002 0.13287 -0.21055 0.13218 C -0.2112 0.13125 -0.21159 0.12986 -0.21224 0.12894 C -0.21471 0.12593 -0.21432 0.12755 -0.21693 0.12593 C -0.22305 0.12176 -0.21562 0.12547 -0.22161 0.12269 C -0.22239 0.12292 -0.23437 0.12269 -0.23867 0.12477 C -0.24154 0.12616 -0.24258 0.12801 -0.24505 0.13102 C -0.2457 0.13172 -0.24635 0.13218 -0.24687 0.13311 C -0.24909 0.13727 -0.24792 0.13542 -0.25039 0.13843 C -0.25078 0.13936 -0.2513 0.14028 -0.25156 0.14144 C -0.25208 0.14352 -0.25234 0.14561 -0.25273 0.14769 L -0.25325 0.15093 C -0.25351 0.15186 -0.25351 0.15301 -0.25391 0.15394 C -0.25547 0.15834 -0.25586 0.16042 -0.25794 0.16343 C -0.25846 0.16412 -0.25911 0.16505 -0.25976 0.16551 C -0.26042 0.16598 -0.26133 0.16621 -0.26211 0.16644 C -0.26263 0.16713 -0.26315 0.16806 -0.2638 0.16852 C -0.26849 0.17269 -0.27226 0.16482 -0.27734 0.16135 C -0.27825 0.15857 -0.27877 0.15811 -0.27904 0.1551 C -0.27917 0.1544 -0.27904 0.15371 -0.27904 0.15301 " pathEditMode="relative" ptsTypes="AAAAAAAAAAAAAAAAAAAAAAAAAAAAAAAAAAAAAAAAAAAAAAAAAAAAAA">
                                      <p:cBhvr>
                                        <p:cTn id="33" dur="3000" fill="hold"/>
                                        <p:tgtEl>
                                          <p:spTgt spid="34"/>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0.00104 0.00185 C 0.00768 0.00509 -0.00326 0.00092 0.00417 0.00393 C 0.00508 0.00439 0.00612 0.00463 0.00703 0.00509 C 0.01042 0.00463 0.0138 0.00439 0.01706 0.00393 C 0.0181 0.0037 0.01901 0.00324 0.01992 0.00301 C 0.02109 0.00254 0.02239 0.00231 0.02344 0.00185 C 0.02409 0.00162 0.02461 0.00092 0.02526 0.00092 C 0.02656 0.00023 0.02799 0.00023 0.0293 -0.00023 C 0.03229 -0.00116 0.03099 -0.00116 0.03346 -0.00232 C 0.03503 -0.00301 0.03815 -0.0044 0.03815 -0.0044 C 0.04193 -0.00787 0.03958 -0.00602 0.04518 -0.00857 L 0.04753 -0.00949 C 0.04831 -0.00996 0.04909 -0.00996 0.04987 -0.01065 C 0.05065 -0.01135 0.05143 -0.01227 0.05221 -0.01273 C 0.05299 -0.0132 0.05378 -0.0132 0.05456 -0.01366 C 0.05612 -0.01505 0.05768 -0.01667 0.05924 -0.01783 C 0.06003 -0.01852 0.06081 -0.01852 0.06159 -0.01898 C 0.06315 -0.02014 0.06458 -0.02199 0.06628 -0.02315 C 0.06719 -0.02385 0.06823 -0.02454 0.06914 -0.02523 C 0.07083 -0.02662 0.07213 -0.02871 0.07383 -0.0294 C 0.07461 -0.02963 0.07552 -0.0301 0.07617 -0.03033 C 0.07825 -0.03172 0.08229 -0.03496 0.08385 -0.03658 C 0.08542 -0.03843 0.08698 -0.04028 0.08854 -0.0419 C 0.0901 -0.04352 0.09167 -0.04468 0.09323 -0.04607 C 0.09479 -0.04746 0.09648 -0.04838 0.09792 -0.05023 C 0.09844 -0.05093 0.09909 -0.05162 0.09961 -0.05232 C 0.10039 -0.05324 0.10117 -0.0544 0.10195 -0.05533 C 0.10338 -0.05695 0.10482 -0.05811 0.10612 -0.05949 C 0.1069 -0.06042 0.10768 -0.06181 0.10846 -0.06273 C 0.11133 -0.06644 0.11003 -0.06389 0.11367 -0.06991 C 0.11536 -0.07269 0.1168 -0.07547 0.11836 -0.07824 C 0.11901 -0.0794 0.11966 -0.08033 0.12018 -0.08148 L 0.12656 -0.09491 C 0.12734 -0.09676 0.12825 -0.09838 0.12891 -0.10023 C 0.12969 -0.10232 0.1306 -0.1044 0.13125 -0.10648 C 0.13229 -0.10926 0.13307 -0.11227 0.13424 -0.11482 C 0.14075 -0.1294 0.13268 -0.11088 0.13828 -0.12523 C 0.13906 -0.12709 0.13997 -0.12848 0.14062 -0.13033 C 0.14245 -0.13519 0.14401 -0.14028 0.14596 -0.14491 C 0.14713 -0.14769 0.14831 -0.15047 0.14948 -0.15324 C 0.15026 -0.15533 0.15091 -0.15764 0.15182 -0.15949 C 0.15378 -0.16366 0.15547 -0.16852 0.1582 -0.17107 C 0.15937 -0.17199 0.16068 -0.17292 0.16172 -0.17408 C 0.1625 -0.175 0.16276 -0.17662 0.16354 -0.17732 C 0.16458 -0.17824 0.16588 -0.17871 0.16706 -0.1794 C 0.16784 -0.17986 0.172 -0.18195 0.17344 -0.18241 C 0.17461 -0.18287 0.17578 -0.18311 0.17695 -0.18357 C 0.18242 -0.18311 0.18789 -0.18311 0.19336 -0.18241 C 0.19857 -0.18195 0.19609 -0.18125 0.20039 -0.18033 C 0.2026 -0.17986 0.20469 -0.17963 0.2069 -0.1794 L 0.22617 -0.18033 C 0.23281 -0.18102 0.22812 -0.18102 0.23203 -0.18241 C 0.2332 -0.18287 0.23437 -0.18311 0.23555 -0.18357 C 0.23789 -0.18496 0.24049 -0.18519 0.24258 -0.18773 C 0.24323 -0.18843 0.24375 -0.18936 0.2444 -0.18982 C 0.24544 -0.19074 0.24674 -0.19098 0.24792 -0.1919 C 0.24896 -0.1926 0.24987 -0.19398 0.25078 -0.19491 C 0.25312 -0.19769 0.2556 -0.20023 0.25781 -0.20324 C 0.26172 -0.20834 0.2625 -0.20834 0.26484 -0.21482 C 0.26667 -0.21945 0.26562 -0.21806 0.26667 -0.22315 C 0.26719 -0.22547 0.26784 -0.22801 0.26836 -0.23033 C 0.26862 -0.2338 0.26901 -0.23727 0.26901 -0.24074 C 0.26901 -0.25695 0.26888 -0.25695 0.26784 -0.26783 C 0.26823 -0.27454 0.2681 -0.28125 0.26901 -0.28773 C 0.26914 -0.28912 0.27005 -0.29005 0.2707 -0.29074 C 0.27174 -0.2919 0.27305 -0.29236 0.27422 -0.29283 C 0.2793 -0.29468 0.27617 -0.29375 0.28359 -0.29491 C 0.28802 -0.29445 0.29414 -0.29422 0.29883 -0.29283 C 0.29961 -0.2926 0.30039 -0.29213 0.30117 -0.2919 C 0.30664 -0.2926 0.31211 -0.2926 0.31758 -0.29398 C 0.31849 -0.29398 0.31927 -0.29491 0.31992 -0.29607 C 0.32109 -0.29769 0.32187 -0.30023 0.32292 -0.30232 C 0.32305 -0.30324 0.32331 -0.30417 0.32344 -0.30533 C 0.3237 -0.3088 0.32383 -0.31227 0.32409 -0.31574 C 0.32422 -0.3213 0.32213 -0.32917 0.32461 -0.33241 C 0.34088 -0.35394 0.35976 -0.36852 0.37734 -0.38658 C 0.38125 -0.39051 0.37656 -0.38681 0.38203 -0.39074 C 0.38281 -0.3926 0.38359 -0.39422 0.38437 -0.39607 C 0.38489 -0.39699 0.38568 -0.39769 0.3862 -0.39908 C 0.38672 -0.40093 0.38737 -0.40533 0.38737 -0.40533 C 0.38698 -0.40648 0.38646 -0.40741 0.3862 -0.40857 C 0.38516 -0.41181 0.38607 -0.41181 0.38437 -0.41459 L 0.38437 -0.41366 " pathEditMode="relative" ptsTypes="AAAAAAAAAAAAAAAAAAAAAAAAAAAAAAAAAAAAAAAAAAAAAAAAAAAAAAAAAAAAAAAAAAAAAAAAAAAAAAAAAAA">
                                      <p:cBhvr>
                                        <p:cTn id="35" dur="2000" fill="hold"/>
                                        <p:tgtEl>
                                          <p:spTgt spid="15"/>
                                        </p:tgtEl>
                                        <p:attrNameLst>
                                          <p:attrName>ppt_x</p:attrName>
                                          <p:attrName>ppt_y</p:attrName>
                                        </p:attrNameLst>
                                      </p:cBhvr>
                                    </p:animMotion>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par>
                                <p:cTn id="40" presetID="1" presetClass="exit" presetSubtype="0" fill="hold" nodeType="withEffect">
                                  <p:stCondLst>
                                    <p:cond delay="0"/>
                                  </p:stCondLst>
                                  <p:childTnLst>
                                    <p:set>
                                      <p:cBhvr>
                                        <p:cTn id="41" dur="1" fill="hold">
                                          <p:stCondLst>
                                            <p:cond delay="0"/>
                                          </p:stCondLst>
                                        </p:cTn>
                                        <p:tgtEl>
                                          <p:spTgt spid="50"/>
                                        </p:tgtEl>
                                        <p:attrNameLst>
                                          <p:attrName>style.visibility</p:attrName>
                                        </p:attrNameLst>
                                      </p:cBhvr>
                                      <p:to>
                                        <p:strVal val="hidden"/>
                                      </p:to>
                                    </p:set>
                                  </p:childTnLst>
                                </p:cTn>
                              </p:par>
                              <p:par>
                                <p:cTn id="42" presetID="22" presetClass="entr" presetSubtype="2" fill="hold"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ipe(right)">
                                      <p:cBhvr>
                                        <p:cTn id="44" dur="500"/>
                                        <p:tgtEl>
                                          <p:spTgt spid="57"/>
                                        </p:tgtEl>
                                      </p:cBhvr>
                                    </p:animEffect>
                                  </p:childTnLst>
                                </p:cTn>
                              </p:par>
                              <p:par>
                                <p:cTn id="45" presetID="0" presetClass="path" presetSubtype="0" accel="50000" decel="50000" fill="hold" nodeType="withEffect">
                                  <p:stCondLst>
                                    <p:cond delay="0"/>
                                  </p:stCondLst>
                                  <p:childTnLst>
                                    <p:animMotion origin="layout" path="M 0.00091 0.00509 C -0.00013 0.00463 -0.00117 0.00463 -0.00208 0.00394 C -0.00273 0.00347 -0.00326 0.00232 -0.00378 0.00185 C -0.00443 0.00139 -0.00508 0.00139 -0.0056 0.0007 C -0.00625 0.00023 -0.00677 -0.00069 -0.00729 -0.00139 C -0.00846 -0.00208 -0.01081 -0.00347 -0.01081 -0.00324 C -0.01523 -0.00856 -0.00964 -0.00254 -0.01497 -0.00648 C -0.01562 -0.00694 -0.01615 -0.0081 -0.01667 -0.00856 C -0.01784 -0.00949 -0.01901 -0.00995 -0.02018 -0.01065 C -0.02083 -0.01111 -0.02148 -0.01111 -0.02201 -0.0118 C -0.02318 -0.01319 -0.02448 -0.01412 -0.02552 -0.01597 C -0.02604 -0.0169 -0.02669 -0.01782 -0.02721 -0.01898 C -0.02773 -0.01991 -0.02799 -0.02106 -0.02839 -0.02222 C -0.02904 -0.02361 -0.02956 -0.025 -0.03021 -0.02639 L -0.03138 -0.03264 L -0.0319 -0.03565 C -0.03177 -0.04305 -0.03177 -0.05023 -0.03138 -0.05764 C -0.03112 -0.06227 -0.03073 -0.06111 -0.02956 -0.06481 C -0.02878 -0.06759 -0.02826 -0.0706 -0.02721 -0.07315 C -0.02682 -0.0743 -0.02643 -0.07523 -0.02604 -0.07639 C -0.02513 -0.07963 -0.02435 -0.08333 -0.02318 -0.0868 L -0.01966 -0.09722 C -0.0181 -0.10787 -0.02018 -0.09467 -0.01784 -0.10555 C -0.01758 -0.10671 -0.01745 -0.10833 -0.01732 -0.10972 C -0.01745 -0.11204 -0.01732 -0.11481 -0.01784 -0.1169 C -0.0181 -0.11759 -0.02135 -0.12153 -0.02201 -0.12222 C -0.0263 -0.12176 -0.0306 -0.12176 -0.0349 -0.12106 C -0.03685 -0.12083 -0.04023 -0.11875 -0.04193 -0.11805 C -0.04284 -0.11759 -0.04388 -0.11736 -0.04479 -0.1169 C -0.04544 -0.11667 -0.04596 -0.1162 -0.04661 -0.11597 C -0.04818 -0.11504 -0.04974 -0.11435 -0.0513 -0.11389 C -0.05221 -0.11342 -0.05326 -0.11319 -0.05417 -0.11273 C -0.0556 -0.11227 -0.0569 -0.11111 -0.05833 -0.11065 C -0.05964 -0.11018 -0.06107 -0.11018 -0.06237 -0.10972 C -0.06888 -0.10764 -0.05924 -0.10949 -0.06888 -0.10764 C -0.07578 -0.10602 -0.07773 -0.10625 -0.08581 -0.10555 L -0.10286 -0.10648 C -0.10716 -0.10694 -0.10872 -0.10717 -0.11224 -0.10856 C -0.11302 -0.10903 -0.1138 -0.10926 -0.11458 -0.10972 C -0.11562 -0.11018 -0.11654 -0.11111 -0.11745 -0.1118 C -0.1181 -0.11204 -0.11875 -0.11227 -0.11927 -0.11273 C -0.12096 -0.11435 -0.12305 -0.11782 -0.12396 -0.12014 C -0.12448 -0.12129 -0.12474 -0.12292 -0.12513 -0.1243 C -0.12786 -0.1331 -0.12604 -0.12569 -0.12799 -0.13472 C -0.12826 -0.13842 -0.12865 -0.14236 -0.12865 -0.14606 C -0.12865 -0.14792 -0.12812 -0.15903 -0.12747 -0.16273 C -0.12656 -0.16759 -0.12487 -0.17315 -0.12331 -0.17731 C -0.12253 -0.17986 -0.12174 -0.18287 -0.12044 -0.18472 C -0.11211 -0.19676 -0.10352 -0.20833 -0.09466 -0.21898 C -0.09258 -0.22153 -0.0901 -0.22315 -0.08763 -0.2243 C -0.07526 -0.23032 -0.08685 -0.225 -0.07526 -0.2294 C -0.0737 -0.23009 -0.07214 -0.23079 -0.07057 -0.23148 C -0.07005 -0.23194 -0.06953 -0.23241 -0.06888 -0.23264 C -0.0668 -0.2331 -0.06458 -0.2331 -0.06237 -0.23356 C -0.0612 -0.23379 -0.06016 -0.23449 -0.05885 -0.23472 C -0.05299 -0.23588 -0.0474 -0.23611 -0.04128 -0.2368 C -0.03854 -0.23657 -0.03047 -0.23657 -0.02604 -0.23472 C -0.02487 -0.23426 -0.0237 -0.23356 -0.02253 -0.23264 C -0.01003 -0.22153 -0.02357 -0.23148 -0.01497 -0.22523 C -0.00508 -0.21134 -0.01836 -0.23032 -0.00964 -0.2169 C -0.0082 -0.21458 -0.00677 -0.21366 -0.0056 -0.21065 C -0.00417 -0.20717 -0.00469 -0.20671 -0.00378 -0.20347 C -0.00169 -0.19444 -0.00352 -0.20347 -0.00208 -0.19606 C -0.0026 -0.19028 -0.00182 -0.18889 -0.00443 -0.18565 C -0.00495 -0.18518 -0.0056 -0.18495 -0.00612 -0.18472 C -0.00781 -0.18241 -0.00951 -0.17986 -0.01146 -0.17847 C -0.01263 -0.17754 -0.01393 -0.17731 -0.01497 -0.17639 C -0.01654 -0.175 -0.01745 -0.17384 -0.01901 -0.17315 C -0.02279 -0.17176 -0.025 -0.17106 -0.02839 -0.17014 C -0.03229 -0.17037 -0.03633 -0.17037 -0.0401 -0.17106 C -0.04141 -0.17129 -0.04362 -0.17315 -0.04362 -0.17292 L -0.04714 -0.17731 L -0.04896 -0.1794 C -0.04987 -0.18194 -0.05078 -0.18449 -0.05182 -0.1868 C -0.05247 -0.18796 -0.05299 -0.18889 -0.05365 -0.18981 C -0.05404 -0.1919 -0.0543 -0.19421 -0.05482 -0.19606 C -0.05521 -0.19745 -0.05573 -0.19884 -0.05599 -0.20023 C -0.05742 -0.20741 -0.05573 -0.20162 -0.05716 -0.20764 C -0.05755 -0.20903 -0.05794 -0.21042 -0.05833 -0.2118 C -0.05977 -0.21782 -0.05781 -0.21204 -0.06003 -0.21805 C -0.06146 -0.22546 -0.05951 -0.21643 -0.06237 -0.2243 C -0.06276 -0.22523 -0.06263 -0.22662 -0.06302 -0.22731 C -0.06367 -0.2287 -0.06471 -0.2294 -0.06536 -0.23055 C -0.06589 -0.23148 -0.06602 -0.23287 -0.06654 -0.23356 C -0.06706 -0.23449 -0.06771 -0.23495 -0.06823 -0.23565 C -0.07122 -0.24004 -0.06914 -0.23912 -0.07357 -0.24305 C -0.07513 -0.24444 -0.07682 -0.24537 -0.07826 -0.24722 C -0.07943 -0.24861 -0.08047 -0.25069 -0.08177 -0.25139 C -0.08607 -0.25324 -0.08646 -0.25347 -0.09049 -0.25555 C -0.09115 -0.25579 -0.09167 -0.25625 -0.09232 -0.25648 C -0.09349 -0.25694 -0.09466 -0.25717 -0.09583 -0.25764 C -0.10443 -0.26134 -0.09388 -0.25833 -0.10339 -0.26065 C -0.11042 -0.26042 -0.11758 -0.26042 -0.12448 -0.25972 C -0.14818 -0.25764 -0.12865 -0.25833 -0.1474 -0.25555 L -0.15443 -0.2544 C -0.15807 -0.25509 -0.16185 -0.25532 -0.16549 -0.25648 C -0.16641 -0.25694 -0.16719 -0.25787 -0.16784 -0.25856 C -0.17083 -0.26157 -0.17187 -0.2625 -0.1737 -0.26805 C -0.17474 -0.27106 -0.17526 -0.2743 -0.17604 -0.27731 C -0.18333 -0.35417 -0.17474 -0.28611 -0.28385 -0.33565 C -0.29427 -0.34051 -0.28594 -0.33981 -0.29323 -0.34514 C -0.29609 -0.34722 -0.29674 -0.34768 -0.29974 -0.3493 C -0.30052 -0.34977 -0.3013 -0.35 -0.30208 -0.35023 C -0.30273 -0.35069 -0.30326 -0.35116 -0.30378 -0.35139 C -0.30495 -0.35185 -0.30612 -0.35208 -0.30729 -0.35231 C -0.30951 -0.35208 -0.31172 -0.35208 -0.3138 -0.35139 C -0.31497 -0.35092 -0.31732 -0.3493 -0.31732 -0.34907 C -0.31992 -0.34583 -0.31901 -0.34745 -0.32018 -0.34514 " pathEditMode="relative" rAng="0" ptsTypes="AAAAAAAAAAAAAAAAAAAAAAAAAAAAAAAAAAAAAAAAAAAAAAAAAAAAAAAAAAAAAAAAAAAAAAAAAAAAAAAAAAAAAAAAAAAAAAAAAAAAAAAAAAAA">
                                      <p:cBhvr>
                                        <p:cTn id="46" dur="2000" fill="hold"/>
                                        <p:tgtEl>
                                          <p:spTgt spid="35"/>
                                        </p:tgtEl>
                                        <p:attrNameLst>
                                          <p:attrName>ppt_x</p:attrName>
                                          <p:attrName>ppt_y</p:attrName>
                                        </p:attrNameLst>
                                      </p:cBhvr>
                                      <p:rCtr x="-16055" y="-17870"/>
                                    </p:animMotion>
                                  </p:childTnLst>
                                </p:cTn>
                              </p:par>
                              <p:par>
                                <p:cTn id="47" presetID="0" presetClass="path" presetSubtype="0" accel="50000" decel="50000" fill="hold" nodeType="withEffect">
                                  <p:stCondLst>
                                    <p:cond delay="0"/>
                                  </p:stCondLst>
                                  <p:childTnLst>
                                    <p:animMotion origin="layout" path="M 0.01575 -0.01018 C 0.01692 -0.01065 0.0181 -0.01111 0.01927 -0.01134 C 0.03997 -0.01551 0.03945 -0.01366 0.06966 -0.01458 C 0.07135 -0.01481 0.07317 -0.01481 0.07487 -0.01551 C 0.07591 -0.01597 0.07682 -0.0169 0.07786 -0.01759 C 0.07864 -0.01805 0.07942 -0.01829 0.08021 -0.01875 C 0.08112 -0.01921 0.08216 -0.02014 0.08307 -0.0206 C 0.08567 -0.02245 0.0845 -0.02106 0.08776 -0.02384 C 0.09466 -0.0294 0.09023 -0.02662 0.09427 -0.02893 C 0.09544 -0.03032 0.09648 -0.03241 0.09778 -0.0331 C 0.10117 -0.03518 0.09791 -0.03287 0.1013 -0.03634 C 0.10247 -0.0375 0.10364 -0.03819 0.10481 -0.03958 C 0.10664 -0.04143 0.1082 -0.04398 0.11002 -0.0456 C 0.11549 -0.05046 0.11172 -0.04676 0.11653 -0.05301 C 0.11705 -0.0537 0.11771 -0.05416 0.11823 -0.05509 C 0.11953 -0.05694 0.12057 -0.05926 0.12174 -0.06134 C 0.1233 -0.06366 0.12565 -0.06666 0.12708 -0.06967 C 0.12825 -0.07245 0.1306 -0.07801 0.1306 -0.07801 C 0.13112 -0.08287 0.13177 -0.08541 0.1306 -0.09051 C 0.13034 -0.0919 0.12942 -0.09259 0.12877 -0.09375 C 0.12786 -0.09514 0.12578 -0.09699 0.12474 -0.09791 C 0.12356 -0.09861 0.12239 -0.09954 0.12122 -0.09977 L 0.11536 -0.10208 C 0.10521 -0.10162 0.09401 -0.10185 0.08372 -0.09977 C 0.08255 -0.09954 0.08138 -0.09907 0.08021 -0.09884 C 0.07864 -0.09838 0.07708 -0.09815 0.07552 -0.09791 C 0.07448 -0.09745 0.07356 -0.09699 0.07252 -0.09676 C 0.07057 -0.09629 0.06862 -0.09606 0.06666 -0.0956 C 0.06536 -0.09537 0.06393 -0.09491 0.06263 -0.09467 C 0.05911 -0.09421 0.0556 -0.09398 0.05208 -0.09375 C 0.05169 -0.09375 0.04297 -0.09444 0.04088 -0.0956 C 0.04023 -0.09606 0.03984 -0.09722 0.03919 -0.09791 C 0.03437 -0.10208 0.04062 -0.09491 0.03567 -0.10092 C 0.03177 -0.11018 0.03281 -0.10602 0.03151 -0.11227 C 0.0319 -0.11921 0.03164 -0.125 0.03333 -0.13125 C 0.03372 -0.13264 0.03437 -0.13403 0.03502 -0.13541 C 0.03711 -0.13935 0.03984 -0.14467 0.04271 -0.14791 C 0.04401 -0.1493 0.04544 -0.15046 0.04674 -0.15208 C 0.05208 -0.15764 0.04492 -0.15324 0.05846 -0.16134 C 0.06028 -0.1625 0.06198 -0.16366 0.0638 -0.16458 C 0.06601 -0.16551 0.07083 -0.16643 0.07252 -0.16643 L 0.14466 -0.16759 C 0.14713 -0.16782 0.14974 -0.16805 0.15221 -0.16875 C 0.15508 -0.16921 0.15768 -0.17014 0.16041 -0.1706 C 0.16263 -0.17106 0.16471 -0.17153 0.16692 -0.17176 C 0.17135 -0.1743 0.16614 -0.17153 0.17513 -0.17477 C 0.17578 -0.175 0.1763 -0.17569 0.17682 -0.17592 L 0.18268 -0.17893 C 0.1875 -0.18148 0.18646 -0.1794 0.19388 -0.18541 C 0.19557 -0.1868 0.19752 -0.18773 0.19909 -0.18958 C 0.20065 -0.1912 0.20182 -0.19375 0.20325 -0.1956 C 0.20416 -0.19699 0.20534 -0.19768 0.20612 -0.19884 C 0.20703 -0.2 0.20768 -0.20162 0.20846 -0.20301 C 0.20963 -0.20486 0.21093 -0.20625 0.21198 -0.2081 C 0.2125 -0.20903 0.21276 -0.21041 0.21315 -0.21134 C 0.21484 -0.21481 0.21614 -0.21551 0.21731 -0.21967 C 0.21823 -0.22268 0.21888 -0.22592 0.21966 -0.22893 C 0.22122 -0.24329 0.222 -0.24606 0.22031 -0.26458 C 0.21992 -0.26829 0.21862 -0.27176 0.21731 -0.27477 C 0.21432 -0.28217 0.21224 -0.28819 0.20729 -0.29259 C 0.20351 -0.29606 0.20143 -0.29861 0.19739 -0.29977 C 0.19427 -0.30092 0.18802 -0.30208 0.18802 -0.30208 C 0.18411 -0.30162 0.17356 -0.30139 0.1681 -0.29977 C 0.16744 -0.29977 0.16692 -0.29907 0.16627 -0.29884 C 0.16523 -0.29838 0.16393 -0.29838 0.16276 -0.29791 C 0.1608 -0.29699 0.1513 -0.29166 0.15104 -0.29143 C 0.14817 -0.29004 0.14518 -0.28912 0.14231 -0.28727 C 0.13906 -0.28541 0.14114 -0.28657 0.1358 -0.28426 C 0.13177 -0.2794 0.13476 -0.28241 0.12591 -0.27801 C 0.11549 -0.27268 0.12851 -0.27916 0.11705 -0.27384 C 0.11575 -0.27315 0.11432 -0.27245 0.11302 -0.27176 C 0.11067 -0.2706 0.10833 -0.26967 0.10599 -0.26875 C 0.10442 -0.26782 0.10286 -0.26736 0.1013 -0.26643 C 0.0957 -0.26319 0.10013 -0.26574 0.08776 -0.26041 L 0.08073 -0.25717 C 0.06836 -0.25162 0.08619 -0.25949 0.06849 -0.25208 C 0.06614 -0.25092 0.0638 -0.24954 0.06146 -0.24884 C 0.05885 -0.24815 0.05638 -0.24745 0.05377 -0.24676 C 0.05299 -0.24653 0.05221 -0.24606 0.05143 -0.2456 C 0.04817 -0.24467 0.04479 -0.24352 0.04153 -0.24259 C 0.03867 -0.2419 0.02708 -0.24074 0.02513 -0.24051 C 0.01744 -0.24097 0.00963 -0.23981 0.00221 -0.24467 C -0.00026 -0.24629 -0.00248 -0.25092 -0.00417 -0.25393 C -0.00495 -0.25717 -0.00495 -0.26157 -0.00651 -0.26342 C -0.03295 -0.29421 -0.05977 -0.32384 -0.08737 -0.35092 C -0.08907 -0.35254 -0.09102 -0.34884 -0.09271 -0.34791 C -0.09323 -0.34745 -0.10365 -0.34004 -0.1056 -0.33958 L -0.10912 -0.33842 C -0.11003 -0.33819 -0.11107 -0.33773 -0.11198 -0.33727 C -0.11341 -0.33704 -0.11472 -0.3368 -0.11615 -0.33634 C -0.12383 -0.33704 -0.12448 -0.33541 -0.12904 -0.33842 C -0.12995 -0.33912 -0.13099 -0.33958 -0.1319 -0.34051 C -0.13321 -0.34166 -0.13542 -0.34467 -0.13542 -0.34467 C -0.1362 -0.34676 -0.13802 -0.34838 -0.13776 -0.35092 C -0.13763 -0.3544 -0.13763 -0.35787 -0.13724 -0.36134 C -0.13698 -0.36342 -0.13646 -0.36551 -0.13607 -0.36759 C -0.13581 -0.36875 -0.13542 -0.36967 -0.13542 -0.3706 L -0.13542 -0.37477 " pathEditMode="relative" ptsTypes="AAAAAAAAAAAAAAAAAAAAAAAAAAAAAAAAAAAAAAAAAAAAAAAAAAAAAAAAAAAAAAAAAAAAAAAAAAAAAAAAAAAAAAAAAAAAAAAAAA">
                                      <p:cBhvr>
                                        <p:cTn id="48" dur="2000" fill="hold"/>
                                        <p:tgtEl>
                                          <p:spTgt spid="38"/>
                                        </p:tgtEl>
                                        <p:attrNameLst>
                                          <p:attrName>ppt_x</p:attrName>
                                          <p:attrName>ppt_y</p:attrName>
                                        </p:attrNameLst>
                                      </p:cBhvr>
                                    </p:animMotion>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57"/>
                                        </p:tgtEl>
                                        <p:attrNameLst>
                                          <p:attrName>style.visibility</p:attrName>
                                        </p:attrNameLst>
                                      </p:cBhvr>
                                      <p:to>
                                        <p:strVal val="hidden"/>
                                      </p:to>
                                    </p:set>
                                  </p:childTnLst>
                                </p:cTn>
                              </p:par>
                            </p:childTnLst>
                          </p:cTn>
                        </p:par>
                        <p:par>
                          <p:cTn id="55" fill="hold">
                            <p:stCondLst>
                              <p:cond delay="0"/>
                            </p:stCondLst>
                            <p:childTnLst>
                              <p:par>
                                <p:cTn id="56" presetID="22" presetClass="entr" presetSubtype="2"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right)">
                                      <p:cBhvr>
                                        <p:cTn id="58" dur="500"/>
                                        <p:tgtEl>
                                          <p:spTgt spid="36"/>
                                        </p:tgtEl>
                                      </p:cBhvr>
                                    </p:animEffect>
                                  </p:childTnLst>
                                </p:cTn>
                              </p:par>
                              <p:par>
                                <p:cTn id="59" presetID="0" presetClass="path" presetSubtype="0" accel="50000" decel="50000" fill="hold" nodeType="withEffect">
                                  <p:stCondLst>
                                    <p:cond delay="0"/>
                                  </p:stCondLst>
                                  <p:childTnLst>
                                    <p:animMotion origin="layout" path="M 4.58333E-6 -2.96296E-6 L 0.20403 0.01366 " pathEditMode="relative" rAng="0" ptsTypes="AA">
                                      <p:cBhvr>
                                        <p:cTn id="60" dur="5000" fill="hold"/>
                                        <p:tgtEl>
                                          <p:spTgt spid="6"/>
                                        </p:tgtEl>
                                        <p:attrNameLst>
                                          <p:attrName>ppt_x</p:attrName>
                                          <p:attrName>ppt_y</p:attrName>
                                        </p:attrNameLst>
                                      </p:cBhvr>
                                      <p:rCtr x="10195" y="671"/>
                                    </p:animMotion>
                                  </p:childTnLst>
                                </p:cTn>
                              </p:par>
                              <p:par>
                                <p:cTn id="61" presetID="0" presetClass="path" presetSubtype="0" accel="50000" decel="50000" fill="hold" nodeType="withEffect">
                                  <p:stCondLst>
                                    <p:cond delay="0"/>
                                  </p:stCondLst>
                                  <p:childTnLst>
                                    <p:animMotion origin="layout" path="M -2.29167E-6 2.22222E-6 L 0.12422 0.02176 " pathEditMode="relative" rAng="0" ptsTypes="AA">
                                      <p:cBhvr>
                                        <p:cTn id="62" dur="5000" fill="hold"/>
                                        <p:tgtEl>
                                          <p:spTgt spid="3"/>
                                        </p:tgtEl>
                                        <p:attrNameLst>
                                          <p:attrName>ppt_x</p:attrName>
                                          <p:attrName>ppt_y</p:attrName>
                                        </p:attrNameLst>
                                      </p:cBhvr>
                                      <p:rCtr x="6211" y="1088"/>
                                    </p:animMotion>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par>
                                <p:cTn id="67" presetID="22" presetClass="entr" presetSubtype="4" fill="hold" nodeType="with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wipe(down)">
                                      <p:cBhvr>
                                        <p:cTn id="69" dur="500"/>
                                        <p:tgtEl>
                                          <p:spTgt spid="61"/>
                                        </p:tgtEl>
                                      </p:cBhvr>
                                    </p:animEffect>
                                  </p:childTnLst>
                                </p:cTn>
                              </p:par>
                              <p:par>
                                <p:cTn id="70" presetID="32" presetClass="emph" presetSubtype="0" fill="hold" nodeType="withEffect">
                                  <p:stCondLst>
                                    <p:cond delay="0"/>
                                  </p:stCondLst>
                                  <p:childTnLst>
                                    <p:animRot by="120000">
                                      <p:cBhvr>
                                        <p:cTn id="71" dur="100" fill="hold">
                                          <p:stCondLst>
                                            <p:cond delay="0"/>
                                          </p:stCondLst>
                                        </p:cTn>
                                        <p:tgtEl>
                                          <p:spTgt spid="40"/>
                                        </p:tgtEl>
                                        <p:attrNameLst>
                                          <p:attrName>r</p:attrName>
                                        </p:attrNameLst>
                                      </p:cBhvr>
                                    </p:animRot>
                                    <p:animRot by="-240000">
                                      <p:cBhvr>
                                        <p:cTn id="72" dur="200" fill="hold">
                                          <p:stCondLst>
                                            <p:cond delay="200"/>
                                          </p:stCondLst>
                                        </p:cTn>
                                        <p:tgtEl>
                                          <p:spTgt spid="40"/>
                                        </p:tgtEl>
                                        <p:attrNameLst>
                                          <p:attrName>r</p:attrName>
                                        </p:attrNameLst>
                                      </p:cBhvr>
                                    </p:animRot>
                                    <p:animRot by="240000">
                                      <p:cBhvr>
                                        <p:cTn id="73" dur="200" fill="hold">
                                          <p:stCondLst>
                                            <p:cond delay="400"/>
                                          </p:stCondLst>
                                        </p:cTn>
                                        <p:tgtEl>
                                          <p:spTgt spid="40"/>
                                        </p:tgtEl>
                                        <p:attrNameLst>
                                          <p:attrName>r</p:attrName>
                                        </p:attrNameLst>
                                      </p:cBhvr>
                                    </p:animRot>
                                    <p:animRot by="-240000">
                                      <p:cBhvr>
                                        <p:cTn id="74" dur="200" fill="hold">
                                          <p:stCondLst>
                                            <p:cond delay="600"/>
                                          </p:stCondLst>
                                        </p:cTn>
                                        <p:tgtEl>
                                          <p:spTgt spid="40"/>
                                        </p:tgtEl>
                                        <p:attrNameLst>
                                          <p:attrName>r</p:attrName>
                                        </p:attrNameLst>
                                      </p:cBhvr>
                                    </p:animRot>
                                    <p:animRot by="120000">
                                      <p:cBhvr>
                                        <p:cTn id="75" dur="200" fill="hold">
                                          <p:stCondLst>
                                            <p:cond delay="800"/>
                                          </p:stCondLst>
                                        </p:cTn>
                                        <p:tgtEl>
                                          <p:spTgt spid="40"/>
                                        </p:tgtEl>
                                        <p:attrNameLst>
                                          <p:attrName>r</p:attrName>
                                        </p:attrNameLst>
                                      </p:cBhvr>
                                    </p:animRot>
                                  </p:childTnLst>
                                </p:cTn>
                              </p:par>
                              <p:par>
                                <p:cTn id="76" presetID="22" presetClass="entr" presetSubtype="2" fill="hold"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ipe(right)">
                                      <p:cBhvr>
                                        <p:cTn id="78" dur="500"/>
                                        <p:tgtEl>
                                          <p:spTgt spid="36"/>
                                        </p:tgtEl>
                                      </p:cBhvr>
                                    </p:animEffect>
                                  </p:childTnLst>
                                </p:cTn>
                              </p:par>
                              <p:par>
                                <p:cTn id="79" presetID="1" presetClass="exit" presetSubtype="0" fill="hold" nodeType="withEffect">
                                  <p:stCondLst>
                                    <p:cond delay="0"/>
                                  </p:stCondLst>
                                  <p:childTnLst>
                                    <p:set>
                                      <p:cBhvr>
                                        <p:cTn id="80"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ning table&#10;&#10;Description automatically generated">
            <a:extLst>
              <a:ext uri="{FF2B5EF4-FFF2-40B4-BE49-F238E27FC236}">
                <a16:creationId xmlns:a16="http://schemas.microsoft.com/office/drawing/2014/main" id="{2111713C-1D89-BD47-9041-502029B4D6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7560" y="2077299"/>
            <a:ext cx="6076605" cy="3413763"/>
          </a:xfrm>
          <a:prstGeom prst="rect">
            <a:avLst/>
          </a:prstGeom>
        </p:spPr>
      </p:pic>
      <p:sp>
        <p:nvSpPr>
          <p:cNvPr id="34" name="Rectangle 33">
            <a:extLst>
              <a:ext uri="{FF2B5EF4-FFF2-40B4-BE49-F238E27FC236}">
                <a16:creationId xmlns:a16="http://schemas.microsoft.com/office/drawing/2014/main" id="{46B7B2A7-4BFD-7B46-A537-A49CC0483C68}"/>
              </a:ext>
            </a:extLst>
          </p:cNvPr>
          <p:cNvSpPr/>
          <p:nvPr/>
        </p:nvSpPr>
        <p:spPr>
          <a:xfrm>
            <a:off x="887561" y="1658982"/>
            <a:ext cx="6076605" cy="4280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rgbClr val="272626"/>
                </a:solidFill>
                <a:latin typeface="Comic Sans MS" panose="030F0902030302020204" pitchFamily="66" charset="0"/>
              </a:rPr>
              <a:t>Summer</a:t>
            </a:r>
            <a:endParaRPr lang="en-GB" sz="2200" dirty="0">
              <a:solidFill>
                <a:srgbClr val="272626"/>
              </a:solidFill>
              <a:latin typeface="Comic Sans MS" panose="030F0902030302020204" pitchFamily="66" charset="0"/>
            </a:endParaRPr>
          </a:p>
        </p:txBody>
      </p:sp>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1343131"/>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950219"/>
            <a:ext cx="3975976" cy="85001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Birds continue nesting, and raising their young. They grown new feathers.</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There is plenty of food.</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3039858"/>
            <a:ext cx="3975976" cy="687182"/>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Amphibians, fish and reptiles are active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in the warm weather. </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3966661"/>
            <a:ext cx="3975976" cy="71573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Have you ever seen a snake basking</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in the warm sunshine?</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922020"/>
            <a:ext cx="3975976" cy="71573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Mammals may lose their fur</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(or moult) to keep cool. </a:t>
            </a:r>
          </a:p>
        </p:txBody>
      </p:sp>
      <p:cxnSp>
        <p:nvCxnSpPr>
          <p:cNvPr id="41" name="Arrow 1">
            <a:extLst>
              <a:ext uri="{FF2B5EF4-FFF2-40B4-BE49-F238E27FC236}">
                <a16:creationId xmlns:a16="http://schemas.microsoft.com/office/drawing/2014/main" id="{3741C18D-3B1D-4648-8CBA-152B24A8BDB1}"/>
              </a:ext>
            </a:extLst>
          </p:cNvPr>
          <p:cNvCxnSpPr>
            <a:cxnSpLocks/>
            <a:stCxn id="28" idx="1"/>
          </p:cNvCxnSpPr>
          <p:nvPr/>
        </p:nvCxnSpPr>
        <p:spPr>
          <a:xfrm flipH="1">
            <a:off x="2030186" y="2375228"/>
            <a:ext cx="5247490" cy="10671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5" name="Picture 4" descr="A picture containing bird, eagle&#10;&#10;Description automatically generated">
            <a:extLst>
              <a:ext uri="{FF2B5EF4-FFF2-40B4-BE49-F238E27FC236}">
                <a16:creationId xmlns:a16="http://schemas.microsoft.com/office/drawing/2014/main" id="{BE59FBB9-D56B-0C44-9B3B-C3FD1D5660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362117" y="2167312"/>
            <a:ext cx="984207" cy="889079"/>
          </a:xfrm>
          <a:prstGeom prst="rect">
            <a:avLst/>
          </a:prstGeom>
        </p:spPr>
      </p:pic>
      <p:pic>
        <p:nvPicPr>
          <p:cNvPr id="21" name="Frog" descr="A picture containing logo&#10;&#10;Description automatically generated">
            <a:extLst>
              <a:ext uri="{FF2B5EF4-FFF2-40B4-BE49-F238E27FC236}">
                <a16:creationId xmlns:a16="http://schemas.microsoft.com/office/drawing/2014/main" id="{31516B92-1680-CE46-84D1-8B3C2E00C6E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81452" y="4460522"/>
            <a:ext cx="248734" cy="160819"/>
          </a:xfrm>
          <a:prstGeom prst="rect">
            <a:avLst/>
          </a:prstGeom>
        </p:spPr>
      </p:pic>
      <p:pic>
        <p:nvPicPr>
          <p:cNvPr id="23" name="Picture 22" descr="A picture containing text, game&#10;&#10;Description automatically generated">
            <a:extLst>
              <a:ext uri="{FF2B5EF4-FFF2-40B4-BE49-F238E27FC236}">
                <a16:creationId xmlns:a16="http://schemas.microsoft.com/office/drawing/2014/main" id="{D164488C-D5FD-5C41-9728-F2AA607F6D1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58317" y="4169627"/>
            <a:ext cx="610347" cy="244870"/>
          </a:xfrm>
          <a:prstGeom prst="rect">
            <a:avLst/>
          </a:prstGeom>
        </p:spPr>
      </p:pic>
      <p:pic>
        <p:nvPicPr>
          <p:cNvPr id="26" name="Fish" descr="A yellow and black fish&#10;&#10;Description automatically generated with low confidence">
            <a:extLst>
              <a:ext uri="{FF2B5EF4-FFF2-40B4-BE49-F238E27FC236}">
                <a16:creationId xmlns:a16="http://schemas.microsoft.com/office/drawing/2014/main" id="{98A27B2A-7C14-3D4C-AB0E-1E06E02E93F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38348" y="4962001"/>
            <a:ext cx="469346" cy="195053"/>
          </a:xfrm>
          <a:prstGeom prst="rect">
            <a:avLst/>
          </a:prstGeom>
        </p:spPr>
      </p:pic>
      <p:cxnSp>
        <p:nvCxnSpPr>
          <p:cNvPr id="59" name="Arrow 5">
            <a:extLst>
              <a:ext uri="{FF2B5EF4-FFF2-40B4-BE49-F238E27FC236}">
                <a16:creationId xmlns:a16="http://schemas.microsoft.com/office/drawing/2014/main" id="{29DB4BFD-7688-C743-B87E-50B2ED087583}"/>
              </a:ext>
            </a:extLst>
          </p:cNvPr>
          <p:cNvCxnSpPr>
            <a:cxnSpLocks/>
          </p:cNvCxnSpPr>
          <p:nvPr/>
        </p:nvCxnSpPr>
        <p:spPr>
          <a:xfrm flipH="1" flipV="1">
            <a:off x="5560043" y="3713160"/>
            <a:ext cx="1717633" cy="58746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52" name="Snake" descr="A close-up of a feather&#10;&#10;Description automatically generated with medium confidence">
            <a:extLst>
              <a:ext uri="{FF2B5EF4-FFF2-40B4-BE49-F238E27FC236}">
                <a16:creationId xmlns:a16="http://schemas.microsoft.com/office/drawing/2014/main" id="{9D685DD9-FD0A-AF40-A15D-D4514015509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659504">
            <a:off x="4939055" y="3502424"/>
            <a:ext cx="905979" cy="331536"/>
          </a:xfrm>
          <a:prstGeom prst="rect">
            <a:avLst/>
          </a:prstGeom>
        </p:spPr>
      </p:pic>
      <p:cxnSp>
        <p:nvCxnSpPr>
          <p:cNvPr id="40" name="Arrow 2">
            <a:extLst>
              <a:ext uri="{FF2B5EF4-FFF2-40B4-BE49-F238E27FC236}">
                <a16:creationId xmlns:a16="http://schemas.microsoft.com/office/drawing/2014/main" id="{565D429A-FD37-064F-A34D-DA6A6C9EE393}"/>
              </a:ext>
            </a:extLst>
          </p:cNvPr>
          <p:cNvCxnSpPr>
            <a:cxnSpLocks/>
            <a:stCxn id="29" idx="1"/>
          </p:cNvCxnSpPr>
          <p:nvPr/>
        </p:nvCxnSpPr>
        <p:spPr>
          <a:xfrm flipH="1">
            <a:off x="2643308" y="3383449"/>
            <a:ext cx="4634368" cy="774251"/>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2" name="Arrow 4">
            <a:extLst>
              <a:ext uri="{FF2B5EF4-FFF2-40B4-BE49-F238E27FC236}">
                <a16:creationId xmlns:a16="http://schemas.microsoft.com/office/drawing/2014/main" id="{51FE6FAB-A62D-234A-9876-42E984415187}"/>
              </a:ext>
            </a:extLst>
          </p:cNvPr>
          <p:cNvCxnSpPr>
            <a:cxnSpLocks/>
            <a:stCxn id="29" idx="1"/>
          </p:cNvCxnSpPr>
          <p:nvPr/>
        </p:nvCxnSpPr>
        <p:spPr>
          <a:xfrm flipH="1">
            <a:off x="2581836" y="3383449"/>
            <a:ext cx="4695840" cy="1506963"/>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4" name="Arrow 3">
            <a:extLst>
              <a:ext uri="{FF2B5EF4-FFF2-40B4-BE49-F238E27FC236}">
                <a16:creationId xmlns:a16="http://schemas.microsoft.com/office/drawing/2014/main" id="{6A35052F-7784-6243-A4F4-9AC37B5ED366}"/>
              </a:ext>
            </a:extLst>
          </p:cNvPr>
          <p:cNvCxnSpPr>
            <a:cxnSpLocks/>
            <a:stCxn id="29" idx="1"/>
          </p:cNvCxnSpPr>
          <p:nvPr/>
        </p:nvCxnSpPr>
        <p:spPr>
          <a:xfrm flipH="1">
            <a:off x="1388332" y="3383449"/>
            <a:ext cx="5889344" cy="1676078"/>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0" name="Arrow 6">
            <a:extLst>
              <a:ext uri="{FF2B5EF4-FFF2-40B4-BE49-F238E27FC236}">
                <a16:creationId xmlns:a16="http://schemas.microsoft.com/office/drawing/2014/main" id="{A724EB79-2CEC-7B42-BC23-D2208C45C67B}"/>
              </a:ext>
            </a:extLst>
          </p:cNvPr>
          <p:cNvCxnSpPr>
            <a:cxnSpLocks/>
          </p:cNvCxnSpPr>
          <p:nvPr/>
        </p:nvCxnSpPr>
        <p:spPr>
          <a:xfrm flipH="1" flipV="1">
            <a:off x="3943350" y="4179153"/>
            <a:ext cx="3334326" cy="111026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124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par>
                                <p:cTn id="14" presetID="32" presetClass="emph" presetSubtype="0" fill="hold" nodeType="withEffect">
                                  <p:stCondLst>
                                    <p:cond delay="0"/>
                                  </p:stCondLst>
                                  <p:childTnLst>
                                    <p:animRot by="120000">
                                      <p:cBhvr>
                                        <p:cTn id="15" dur="100" fill="hold">
                                          <p:stCondLst>
                                            <p:cond delay="0"/>
                                          </p:stCondLst>
                                        </p:cTn>
                                        <p:tgtEl>
                                          <p:spTgt spid="5"/>
                                        </p:tgtEl>
                                        <p:attrNameLst>
                                          <p:attrName>r</p:attrName>
                                        </p:attrNameLst>
                                      </p:cBhvr>
                                    </p:animRot>
                                    <p:animRot by="-240000">
                                      <p:cBhvr>
                                        <p:cTn id="16" dur="200" fill="hold">
                                          <p:stCondLst>
                                            <p:cond delay="200"/>
                                          </p:stCondLst>
                                        </p:cTn>
                                        <p:tgtEl>
                                          <p:spTgt spid="5"/>
                                        </p:tgtEl>
                                        <p:attrNameLst>
                                          <p:attrName>r</p:attrName>
                                        </p:attrNameLst>
                                      </p:cBhvr>
                                    </p:animRot>
                                    <p:animRot by="240000">
                                      <p:cBhvr>
                                        <p:cTn id="17" dur="200" fill="hold">
                                          <p:stCondLst>
                                            <p:cond delay="400"/>
                                          </p:stCondLst>
                                        </p:cTn>
                                        <p:tgtEl>
                                          <p:spTgt spid="5"/>
                                        </p:tgtEl>
                                        <p:attrNameLst>
                                          <p:attrName>r</p:attrName>
                                        </p:attrNameLst>
                                      </p:cBhvr>
                                    </p:animRot>
                                    <p:animRot by="-240000">
                                      <p:cBhvr>
                                        <p:cTn id="18" dur="200" fill="hold">
                                          <p:stCondLst>
                                            <p:cond delay="600"/>
                                          </p:stCondLst>
                                        </p:cTn>
                                        <p:tgtEl>
                                          <p:spTgt spid="5"/>
                                        </p:tgtEl>
                                        <p:attrNameLst>
                                          <p:attrName>r</p:attrName>
                                        </p:attrNameLst>
                                      </p:cBhvr>
                                    </p:animRot>
                                    <p:animRot by="120000">
                                      <p:cBhvr>
                                        <p:cTn id="19" dur="200" fill="hold">
                                          <p:stCondLst>
                                            <p:cond delay="800"/>
                                          </p:stCondLst>
                                        </p:cTn>
                                        <p:tgtEl>
                                          <p:spTgt spid="5"/>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childTnLst>
                                </p:cTn>
                              </p:par>
                              <p:par>
                                <p:cTn id="24" presetID="1" presetClass="exit" presetSubtype="0" fill="hold" nodeType="withEffect">
                                  <p:stCondLst>
                                    <p:cond delay="0"/>
                                  </p:stCondLst>
                                  <p:childTnLst>
                                    <p:set>
                                      <p:cBhvr>
                                        <p:cTn id="25" dur="1" fill="hold">
                                          <p:stCondLst>
                                            <p:cond delay="0"/>
                                          </p:stCondLst>
                                        </p:cTn>
                                        <p:tgtEl>
                                          <p:spTgt spid="41"/>
                                        </p:tgtEl>
                                        <p:attrNameLst>
                                          <p:attrName>style.visibility</p:attrName>
                                        </p:attrNameLst>
                                      </p:cBhvr>
                                      <p:to>
                                        <p:strVal val="hidden"/>
                                      </p:to>
                                    </p:set>
                                  </p:childTnLst>
                                </p:cTn>
                              </p:par>
                              <p:par>
                                <p:cTn id="26" presetID="22" presetClass="entr" presetSubtype="2"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500"/>
                            </p:stCondLst>
                            <p:childTnLst>
                              <p:par>
                                <p:cTn id="30" presetID="0" presetClass="path" presetSubtype="0" repeatCount="0" accel="50000" decel="50000" fill="hold" nodeType="afterEffect">
                                  <p:stCondLst>
                                    <p:cond delay="0"/>
                                  </p:stCondLst>
                                  <p:childTnLst>
                                    <p:animMotion origin="layout" path="M -0.00026 0.00277 C 0.00052 0.00162 0.00143 0.00046 0.00221 -0.0007 C 0.0026 -0.00162 0.00273 -0.00278 0.00326 -0.00348 C 0.00482 -0.00648 0.00443 -0.0044 0.00625 -0.00625 C 0.00729 -0.00718 0.00807 -0.00903 0.00924 -0.00973 L 0.01224 -0.01158 C 0.01276 -0.01181 0.01328 -0.01227 0.0138 -0.0125 L 0.01576 -0.0132 C 0.01862 -0.01297 0.02148 -0.01297 0.02435 -0.0125 C 0.02591 -0.01204 0.02604 -0.01088 0.02734 -0.00973 C 0.02786 -0.00926 0.02839 -0.00903 0.02891 -0.0088 C 0.03125 -0.00463 0.02995 -0.00718 0.03242 -0.0007 L 0.03346 0.00185 L 0.03438 0.00717 C 0.03464 0.0081 0.03477 0.00902 0.0349 0.00995 C 0.03503 0.01134 0.03529 0.01296 0.03542 0.01435 C 0.03594 0.02014 0.0362 0.02453 0.03646 0.03055 C 0.0375 0.05486 0.0375 0.04791 0.0375 0.05833 " pathEditMode="relative" ptsTypes="AAAAAAAAAAAAAAAAAA">
                                      <p:cBhvr>
                                        <p:cTn id="31" dur="2000" fill="hold"/>
                                        <p:tgtEl>
                                          <p:spTgt spid="21"/>
                                        </p:tgtEl>
                                        <p:attrNameLst>
                                          <p:attrName>ppt_x</p:attrName>
                                          <p:attrName>ppt_y</p:attrName>
                                        </p:attrNameLst>
                                      </p:cBhvr>
                                    </p:animMotion>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right)">
                                      <p:cBhvr>
                                        <p:cTn id="35" dur="500"/>
                                        <p:tgtEl>
                                          <p:spTgt spid="44"/>
                                        </p:tgtEl>
                                      </p:cBhvr>
                                    </p:animEffect>
                                  </p:childTnLst>
                                </p:cTn>
                              </p:par>
                              <p:par>
                                <p:cTn id="36" presetID="32" presetClass="emph" presetSubtype="0" repeatCount="2000" fill="hold" nodeType="withEffect">
                                  <p:stCondLst>
                                    <p:cond delay="0"/>
                                  </p:stCondLst>
                                  <p:childTnLst>
                                    <p:animRot by="120000">
                                      <p:cBhvr>
                                        <p:cTn id="37" dur="100" fill="hold">
                                          <p:stCondLst>
                                            <p:cond delay="0"/>
                                          </p:stCondLst>
                                        </p:cTn>
                                        <p:tgtEl>
                                          <p:spTgt spid="26"/>
                                        </p:tgtEl>
                                        <p:attrNameLst>
                                          <p:attrName>r</p:attrName>
                                        </p:attrNameLst>
                                      </p:cBhvr>
                                    </p:animRot>
                                    <p:animRot by="-240000">
                                      <p:cBhvr>
                                        <p:cTn id="38" dur="200" fill="hold">
                                          <p:stCondLst>
                                            <p:cond delay="200"/>
                                          </p:stCondLst>
                                        </p:cTn>
                                        <p:tgtEl>
                                          <p:spTgt spid="26"/>
                                        </p:tgtEl>
                                        <p:attrNameLst>
                                          <p:attrName>r</p:attrName>
                                        </p:attrNameLst>
                                      </p:cBhvr>
                                    </p:animRot>
                                    <p:animRot by="240000">
                                      <p:cBhvr>
                                        <p:cTn id="39" dur="200" fill="hold">
                                          <p:stCondLst>
                                            <p:cond delay="400"/>
                                          </p:stCondLst>
                                        </p:cTn>
                                        <p:tgtEl>
                                          <p:spTgt spid="26"/>
                                        </p:tgtEl>
                                        <p:attrNameLst>
                                          <p:attrName>r</p:attrName>
                                        </p:attrNameLst>
                                      </p:cBhvr>
                                    </p:animRot>
                                    <p:animRot by="-240000">
                                      <p:cBhvr>
                                        <p:cTn id="40" dur="200" fill="hold">
                                          <p:stCondLst>
                                            <p:cond delay="600"/>
                                          </p:stCondLst>
                                        </p:cTn>
                                        <p:tgtEl>
                                          <p:spTgt spid="26"/>
                                        </p:tgtEl>
                                        <p:attrNameLst>
                                          <p:attrName>r</p:attrName>
                                        </p:attrNameLst>
                                      </p:cBhvr>
                                    </p:animRot>
                                    <p:animRot by="120000">
                                      <p:cBhvr>
                                        <p:cTn id="41" dur="200" fill="hold">
                                          <p:stCondLst>
                                            <p:cond delay="800"/>
                                          </p:stCondLst>
                                        </p:cTn>
                                        <p:tgtEl>
                                          <p:spTgt spid="26"/>
                                        </p:tgtEl>
                                        <p:attrNameLst>
                                          <p:attrName>r</p:attrName>
                                        </p:attrNameLst>
                                      </p:cBhvr>
                                    </p:animRo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par>
                                <p:cTn id="46" presetID="32" presetClass="emph" presetSubtype="0" fill="hold" nodeType="withEffect">
                                  <p:stCondLst>
                                    <p:cond delay="0"/>
                                  </p:stCondLst>
                                  <p:childTnLst>
                                    <p:animRot by="120000">
                                      <p:cBhvr>
                                        <p:cTn id="47" dur="100" fill="hold">
                                          <p:stCondLst>
                                            <p:cond delay="0"/>
                                          </p:stCondLst>
                                        </p:cTn>
                                        <p:tgtEl>
                                          <p:spTgt spid="23"/>
                                        </p:tgtEl>
                                        <p:attrNameLst>
                                          <p:attrName>r</p:attrName>
                                        </p:attrNameLst>
                                      </p:cBhvr>
                                    </p:animRot>
                                    <p:animRot by="-240000">
                                      <p:cBhvr>
                                        <p:cTn id="48" dur="200" fill="hold">
                                          <p:stCondLst>
                                            <p:cond delay="200"/>
                                          </p:stCondLst>
                                        </p:cTn>
                                        <p:tgtEl>
                                          <p:spTgt spid="23"/>
                                        </p:tgtEl>
                                        <p:attrNameLst>
                                          <p:attrName>r</p:attrName>
                                        </p:attrNameLst>
                                      </p:cBhvr>
                                    </p:animRot>
                                    <p:animRot by="240000">
                                      <p:cBhvr>
                                        <p:cTn id="49" dur="200" fill="hold">
                                          <p:stCondLst>
                                            <p:cond delay="400"/>
                                          </p:stCondLst>
                                        </p:cTn>
                                        <p:tgtEl>
                                          <p:spTgt spid="23"/>
                                        </p:tgtEl>
                                        <p:attrNameLst>
                                          <p:attrName>r</p:attrName>
                                        </p:attrNameLst>
                                      </p:cBhvr>
                                    </p:animRot>
                                    <p:animRot by="-240000">
                                      <p:cBhvr>
                                        <p:cTn id="50" dur="200" fill="hold">
                                          <p:stCondLst>
                                            <p:cond delay="600"/>
                                          </p:stCondLst>
                                        </p:cTn>
                                        <p:tgtEl>
                                          <p:spTgt spid="23"/>
                                        </p:tgtEl>
                                        <p:attrNameLst>
                                          <p:attrName>r</p:attrName>
                                        </p:attrNameLst>
                                      </p:cBhvr>
                                    </p:animRot>
                                    <p:animRot by="120000">
                                      <p:cBhvr>
                                        <p:cTn id="51" dur="200" fill="hold">
                                          <p:stCondLst>
                                            <p:cond delay="800"/>
                                          </p:stCondLst>
                                        </p:cTn>
                                        <p:tgtEl>
                                          <p:spTgt spid="23"/>
                                        </p:tgtEl>
                                        <p:attrNameLst>
                                          <p:attrName>r</p:attrName>
                                        </p:attrNameLst>
                                      </p:cBhvr>
                                    </p:animRo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childTnLst>
                                </p:cTn>
                              </p:par>
                              <p:par>
                                <p:cTn id="56" presetID="1" presetClass="exit" presetSubtype="0" fill="hold" nodeType="withEffect">
                                  <p:stCondLst>
                                    <p:cond delay="0"/>
                                  </p:stCondLst>
                                  <p:childTnLst>
                                    <p:set>
                                      <p:cBhvr>
                                        <p:cTn id="57" dur="1" fill="hold">
                                          <p:stCondLst>
                                            <p:cond delay="0"/>
                                          </p:stCondLst>
                                        </p:cTn>
                                        <p:tgtEl>
                                          <p:spTgt spid="40"/>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44"/>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42"/>
                                        </p:tgtEl>
                                        <p:attrNameLst>
                                          <p:attrName>style.visibility</p:attrName>
                                        </p:attrNameLst>
                                      </p:cBhvr>
                                      <p:to>
                                        <p:strVal val="hidden"/>
                                      </p:to>
                                    </p:set>
                                  </p:childTnLst>
                                </p:cTn>
                              </p:par>
                              <p:par>
                                <p:cTn id="62" presetID="22" presetClass="entr" presetSubtype="4" fill="hold"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par>
                                <p:cTn id="65" presetID="32" presetClass="emph" presetSubtype="0" fill="hold" nodeType="withEffect">
                                  <p:stCondLst>
                                    <p:cond delay="0"/>
                                  </p:stCondLst>
                                  <p:childTnLst>
                                    <p:animRot by="120000">
                                      <p:cBhvr>
                                        <p:cTn id="66" dur="100" fill="hold">
                                          <p:stCondLst>
                                            <p:cond delay="0"/>
                                          </p:stCondLst>
                                        </p:cTn>
                                        <p:tgtEl>
                                          <p:spTgt spid="52"/>
                                        </p:tgtEl>
                                        <p:attrNameLst>
                                          <p:attrName>r</p:attrName>
                                        </p:attrNameLst>
                                      </p:cBhvr>
                                    </p:animRot>
                                    <p:animRot by="-240000">
                                      <p:cBhvr>
                                        <p:cTn id="67" dur="200" fill="hold">
                                          <p:stCondLst>
                                            <p:cond delay="200"/>
                                          </p:stCondLst>
                                        </p:cTn>
                                        <p:tgtEl>
                                          <p:spTgt spid="52"/>
                                        </p:tgtEl>
                                        <p:attrNameLst>
                                          <p:attrName>r</p:attrName>
                                        </p:attrNameLst>
                                      </p:cBhvr>
                                    </p:animRot>
                                    <p:animRot by="240000">
                                      <p:cBhvr>
                                        <p:cTn id="68" dur="200" fill="hold">
                                          <p:stCondLst>
                                            <p:cond delay="400"/>
                                          </p:stCondLst>
                                        </p:cTn>
                                        <p:tgtEl>
                                          <p:spTgt spid="52"/>
                                        </p:tgtEl>
                                        <p:attrNameLst>
                                          <p:attrName>r</p:attrName>
                                        </p:attrNameLst>
                                      </p:cBhvr>
                                    </p:animRot>
                                    <p:animRot by="-240000">
                                      <p:cBhvr>
                                        <p:cTn id="69" dur="200" fill="hold">
                                          <p:stCondLst>
                                            <p:cond delay="600"/>
                                          </p:stCondLst>
                                        </p:cTn>
                                        <p:tgtEl>
                                          <p:spTgt spid="52"/>
                                        </p:tgtEl>
                                        <p:attrNameLst>
                                          <p:attrName>r</p:attrName>
                                        </p:attrNameLst>
                                      </p:cBhvr>
                                    </p:animRot>
                                    <p:animRot by="120000">
                                      <p:cBhvr>
                                        <p:cTn id="70" dur="200" fill="hold">
                                          <p:stCondLst>
                                            <p:cond delay="800"/>
                                          </p:stCondLst>
                                        </p:cTn>
                                        <p:tgtEl>
                                          <p:spTgt spid="52"/>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xit" presetSubtype="0" fill="hold" nodeType="withEffect">
                                  <p:stCondLst>
                                    <p:cond delay="0"/>
                                  </p:stCondLst>
                                  <p:childTnLst>
                                    <p:set>
                                      <p:cBhvr>
                                        <p:cTn id="76" dur="1" fill="hold">
                                          <p:stCondLst>
                                            <p:cond delay="0"/>
                                          </p:stCondLst>
                                        </p:cTn>
                                        <p:tgtEl>
                                          <p:spTgt spid="59"/>
                                        </p:tgtEl>
                                        <p:attrNameLst>
                                          <p:attrName>style.visibility</p:attrName>
                                        </p:attrNameLst>
                                      </p:cBhvr>
                                      <p:to>
                                        <p:strVal val="hidden"/>
                                      </p:to>
                                    </p:set>
                                  </p:childTnLst>
                                </p:cTn>
                              </p:par>
                              <p:par>
                                <p:cTn id="77" presetID="22" presetClass="entr" presetSubtype="4" fill="hold"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down)">
                                      <p:cBhvr>
                                        <p:cTn id="79" dur="500"/>
                                        <p:tgtEl>
                                          <p:spTgt spid="20"/>
                                        </p:tgtEl>
                                      </p:cBhvr>
                                    </p:animEffect>
                                  </p:childTnLst>
                                </p:cTn>
                              </p:par>
                              <p:par>
                                <p:cTn id="80" presetID="1" presetClass="exit" presetSubtype="0" fill="hold" nodeType="withEffect">
                                  <p:stCondLst>
                                    <p:cond delay="0"/>
                                  </p:stCondLst>
                                  <p:childTnLst>
                                    <p:set>
                                      <p:cBhvr>
                                        <p:cTn id="81" dur="1" fill="hold">
                                          <p:stCondLst>
                                            <p:cond delay="0"/>
                                          </p:stCondLst>
                                        </p:cTn>
                                        <p:tgtEl>
                                          <p:spTgt spid="20"/>
                                        </p:tgtEl>
                                        <p:attrNameLst>
                                          <p:attrName>style.visibility</p:attrName>
                                        </p:attrNameLst>
                                      </p:cBhvr>
                                      <p:to>
                                        <p:strVal val="hidden"/>
                                      </p:to>
                                    </p:set>
                                  </p:childTnLst>
                                </p:cTn>
                              </p:par>
                              <p:par>
                                <p:cTn id="82" presetID="22" presetClass="entr" presetSubtype="2" fill="hold"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right)">
                                      <p:cBhvr>
                                        <p:cTn id="8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several&#10;&#10;Description automatically generated">
            <a:extLst>
              <a:ext uri="{FF2B5EF4-FFF2-40B4-BE49-F238E27FC236}">
                <a16:creationId xmlns:a16="http://schemas.microsoft.com/office/drawing/2014/main" id="{599B7FF3-E35B-334F-AFFD-CDCE771C6D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00150" y="4066073"/>
            <a:ext cx="3635375" cy="2045896"/>
          </a:xfrm>
          <a:prstGeom prst="rect">
            <a:avLst/>
          </a:prstGeom>
        </p:spPr>
      </p:pic>
      <p:pic>
        <p:nvPicPr>
          <p:cNvPr id="19" name="Picture 18" descr="A picture containing dining table&#10;&#10;Description automatically generated">
            <a:extLst>
              <a:ext uri="{FF2B5EF4-FFF2-40B4-BE49-F238E27FC236}">
                <a16:creationId xmlns:a16="http://schemas.microsoft.com/office/drawing/2014/main" id="{4C2207F1-9CAA-BF45-9B72-6D9F4011EB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1988" y="1438656"/>
            <a:ext cx="3633537" cy="2041277"/>
          </a:xfrm>
          <a:prstGeom prst="rect">
            <a:avLst/>
          </a:prstGeom>
        </p:spPr>
      </p:pic>
      <p:sp>
        <p:nvSpPr>
          <p:cNvPr id="23" name="Rectangle 22">
            <a:extLst>
              <a:ext uri="{FF2B5EF4-FFF2-40B4-BE49-F238E27FC236}">
                <a16:creationId xmlns:a16="http://schemas.microsoft.com/office/drawing/2014/main" id="{6A6E9B83-70F9-5D48-876E-05BAA8DE7E9A}"/>
              </a:ext>
            </a:extLst>
          </p:cNvPr>
          <p:cNvSpPr/>
          <p:nvPr/>
        </p:nvSpPr>
        <p:spPr>
          <a:xfrm>
            <a:off x="1200150" y="1180033"/>
            <a:ext cx="3635375" cy="3189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dirty="0">
                <a:solidFill>
                  <a:srgbClr val="272626"/>
                </a:solidFill>
                <a:latin typeface="Comic Sans MS" panose="030F0902030302020204" pitchFamily="66" charset="0"/>
              </a:rPr>
              <a:t>Summer</a:t>
            </a:r>
            <a:endParaRPr lang="en-GB" sz="1600" dirty="0">
              <a:solidFill>
                <a:srgbClr val="272626"/>
              </a:solidFill>
              <a:latin typeface="Comic Sans MS" panose="030F0902030302020204" pitchFamily="66" charset="0"/>
            </a:endParaRPr>
          </a:p>
        </p:txBody>
      </p:sp>
      <p:sp>
        <p:nvSpPr>
          <p:cNvPr id="2" name="Rectangle 1">
            <a:extLst>
              <a:ext uri="{FF2B5EF4-FFF2-40B4-BE49-F238E27FC236}">
                <a16:creationId xmlns:a16="http://schemas.microsoft.com/office/drawing/2014/main" id="{B6218A99-697C-4846-B2A9-E044D6258D39}"/>
              </a:ext>
            </a:extLst>
          </p:cNvPr>
          <p:cNvSpPr/>
          <p:nvPr/>
        </p:nvSpPr>
        <p:spPr>
          <a:xfrm>
            <a:off x="5274130" y="1161375"/>
            <a:ext cx="5731306" cy="60243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chemeClr val="bg1"/>
                </a:solidFill>
                <a:latin typeface="Comic Sans MS" panose="030F0902030302020204" pitchFamily="66" charset="0"/>
              </a:rPr>
              <a:t>How would the temperature change</a:t>
            </a:r>
          </a:p>
          <a:p>
            <a:pPr algn="ctr"/>
            <a:r>
              <a:rPr lang="en-US" sz="1700" dirty="0">
                <a:solidFill>
                  <a:schemeClr val="bg1"/>
                </a:solidFill>
                <a:latin typeface="Comic Sans MS" panose="030F0902030302020204" pitchFamily="66" charset="0"/>
              </a:rPr>
              <a:t> in autumn? </a:t>
            </a:r>
          </a:p>
        </p:txBody>
      </p:sp>
      <p:sp>
        <p:nvSpPr>
          <p:cNvPr id="4" name="Rectangle 3">
            <a:extLst>
              <a:ext uri="{FF2B5EF4-FFF2-40B4-BE49-F238E27FC236}">
                <a16:creationId xmlns:a16="http://schemas.microsoft.com/office/drawing/2014/main" id="{7E6D677B-4ECC-6F4A-989A-686ED7FD7F41}"/>
              </a:ext>
            </a:extLst>
          </p:cNvPr>
          <p:cNvSpPr/>
          <p:nvPr/>
        </p:nvSpPr>
        <p:spPr>
          <a:xfrm>
            <a:off x="5274129" y="3336423"/>
            <a:ext cx="5731305" cy="60312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chemeClr val="bg1"/>
                </a:solidFill>
                <a:latin typeface="Comic Sans MS" panose="030F0902030302020204" pitchFamily="66" charset="0"/>
              </a:rPr>
              <a:t>Would types of plants might you see?</a:t>
            </a:r>
          </a:p>
        </p:txBody>
      </p:sp>
      <p:sp>
        <p:nvSpPr>
          <p:cNvPr id="5" name="Rectangle 4">
            <a:extLst>
              <a:ext uri="{FF2B5EF4-FFF2-40B4-BE49-F238E27FC236}">
                <a16:creationId xmlns:a16="http://schemas.microsoft.com/office/drawing/2014/main" id="{879200C1-3BFE-3B4F-B16F-A2422702D50F}"/>
              </a:ext>
            </a:extLst>
          </p:cNvPr>
          <p:cNvSpPr/>
          <p:nvPr/>
        </p:nvSpPr>
        <p:spPr>
          <a:xfrm>
            <a:off x="5274131" y="1886391"/>
            <a:ext cx="5731304" cy="60243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How would the weather change</a:t>
            </a:r>
          </a:p>
          <a:p>
            <a:pPr algn="ctr"/>
            <a:r>
              <a:rPr lang="en-US" sz="1700" dirty="0">
                <a:solidFill>
                  <a:schemeClr val="bg1"/>
                </a:solidFill>
                <a:latin typeface="Comic Sans MS" panose="030F0902030302020204" pitchFamily="66" charset="0"/>
              </a:rPr>
              <a:t> in autumn? </a:t>
            </a:r>
          </a:p>
        </p:txBody>
      </p:sp>
      <p:sp>
        <p:nvSpPr>
          <p:cNvPr id="6" name="Rectangle 5">
            <a:extLst>
              <a:ext uri="{FF2B5EF4-FFF2-40B4-BE49-F238E27FC236}">
                <a16:creationId xmlns:a16="http://schemas.microsoft.com/office/drawing/2014/main" id="{59930F8B-168A-CD44-B22A-2C99A4D265BB}"/>
              </a:ext>
            </a:extLst>
          </p:cNvPr>
          <p:cNvSpPr/>
          <p:nvPr/>
        </p:nvSpPr>
        <p:spPr>
          <a:xfrm>
            <a:off x="5274130" y="2611407"/>
            <a:ext cx="5731304" cy="60243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changes</a:t>
            </a:r>
          </a:p>
          <a:p>
            <a:pPr algn="ctr"/>
            <a:r>
              <a:rPr lang="en-US" sz="1700" dirty="0">
                <a:solidFill>
                  <a:schemeClr val="bg1"/>
                </a:solidFill>
                <a:latin typeface="Comic Sans MS" panose="030F0902030302020204" pitchFamily="66" charset="0"/>
              </a:rPr>
              <a:t>happen to the plants in autumn?</a:t>
            </a:r>
          </a:p>
        </p:txBody>
      </p:sp>
      <p:sp>
        <p:nvSpPr>
          <p:cNvPr id="7" name="Rectangle 6">
            <a:extLst>
              <a:ext uri="{FF2B5EF4-FFF2-40B4-BE49-F238E27FC236}">
                <a16:creationId xmlns:a16="http://schemas.microsoft.com/office/drawing/2014/main" id="{01DA7C59-246C-BF4E-A231-A6DD49E05154}"/>
              </a:ext>
            </a:extLst>
          </p:cNvPr>
          <p:cNvSpPr/>
          <p:nvPr/>
        </p:nvSpPr>
        <p:spPr>
          <a:xfrm>
            <a:off x="5274636" y="5512162"/>
            <a:ext cx="5723699" cy="60243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changes would happen to the </a:t>
            </a:r>
          </a:p>
          <a:p>
            <a:pPr algn="ctr"/>
            <a:r>
              <a:rPr lang="en-US" sz="1700" dirty="0">
                <a:solidFill>
                  <a:schemeClr val="bg1"/>
                </a:solidFill>
                <a:latin typeface="Comic Sans MS" panose="030F0902030302020204" pitchFamily="66" charset="0"/>
              </a:rPr>
              <a:t>habitat if there were strong gales?</a:t>
            </a:r>
          </a:p>
        </p:txBody>
      </p:sp>
      <p:sp>
        <p:nvSpPr>
          <p:cNvPr id="15" name="Rectangle 14">
            <a:extLst>
              <a:ext uri="{FF2B5EF4-FFF2-40B4-BE49-F238E27FC236}">
                <a16:creationId xmlns:a16="http://schemas.microsoft.com/office/drawing/2014/main" id="{457BD46C-0E11-3643-BB06-F8BB5168905A}"/>
              </a:ext>
            </a:extLst>
          </p:cNvPr>
          <p:cNvSpPr/>
          <p:nvPr/>
        </p:nvSpPr>
        <p:spPr>
          <a:xfrm>
            <a:off x="5274637" y="4062129"/>
            <a:ext cx="5723700" cy="60243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changes happen to the vertebrates in autumn?</a:t>
            </a:r>
          </a:p>
        </p:txBody>
      </p:sp>
      <p:sp>
        <p:nvSpPr>
          <p:cNvPr id="16" name="Rectangle 15">
            <a:extLst>
              <a:ext uri="{FF2B5EF4-FFF2-40B4-BE49-F238E27FC236}">
                <a16:creationId xmlns:a16="http://schemas.microsoft.com/office/drawing/2014/main" id="{00F940B7-8456-AC46-9081-E36AEC5E6DE6}"/>
              </a:ext>
            </a:extLst>
          </p:cNvPr>
          <p:cNvSpPr/>
          <p:nvPr/>
        </p:nvSpPr>
        <p:spPr>
          <a:xfrm>
            <a:off x="5274637" y="4787145"/>
            <a:ext cx="5723699" cy="60243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about invertebrates, such as</a:t>
            </a:r>
            <a:br>
              <a:rPr lang="en-US" sz="1700" dirty="0">
                <a:solidFill>
                  <a:schemeClr val="bg1"/>
                </a:solidFill>
                <a:latin typeface="Comic Sans MS" panose="030F0902030302020204" pitchFamily="66" charset="0"/>
              </a:rPr>
            </a:br>
            <a:r>
              <a:rPr lang="en-US" sz="1700" dirty="0">
                <a:solidFill>
                  <a:schemeClr val="bg1"/>
                </a:solidFill>
                <a:latin typeface="Comic Sans MS" panose="030F0902030302020204" pitchFamily="66" charset="0"/>
              </a:rPr>
              <a:t>spiders, snails, ants and slugs?</a:t>
            </a:r>
          </a:p>
        </p:txBody>
      </p:sp>
      <p:sp>
        <p:nvSpPr>
          <p:cNvPr id="14" name="Down Arrow 13">
            <a:extLst>
              <a:ext uri="{FF2B5EF4-FFF2-40B4-BE49-F238E27FC236}">
                <a16:creationId xmlns:a16="http://schemas.microsoft.com/office/drawing/2014/main" id="{771AD93F-9469-7844-BBF0-50BF3E405620}"/>
              </a:ext>
            </a:extLst>
          </p:cNvPr>
          <p:cNvSpPr/>
          <p:nvPr/>
        </p:nvSpPr>
        <p:spPr>
          <a:xfrm>
            <a:off x="2895241" y="3517830"/>
            <a:ext cx="245192" cy="251139"/>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7E2A86AF-8A81-4141-BCAB-17C2763EEE2F}"/>
              </a:ext>
            </a:extLst>
          </p:cNvPr>
          <p:cNvSpPr/>
          <p:nvPr/>
        </p:nvSpPr>
        <p:spPr>
          <a:xfrm>
            <a:off x="1200150" y="3799480"/>
            <a:ext cx="3635375" cy="318974"/>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dirty="0">
                <a:solidFill>
                  <a:schemeClr val="bg1"/>
                </a:solidFill>
                <a:latin typeface="Comic Sans MS" panose="030F0902030302020204" pitchFamily="66" charset="0"/>
              </a:rPr>
              <a:t>Autumn</a:t>
            </a:r>
            <a:endParaRPr lang="en-GB" sz="1600" dirty="0">
              <a:solidFill>
                <a:schemeClr val="bg1"/>
              </a:solidFill>
              <a:latin typeface="Comic Sans MS" panose="030F0902030302020204" pitchFamily="66" charset="0"/>
            </a:endParaRPr>
          </a:p>
        </p:txBody>
      </p:sp>
      <p:sp>
        <p:nvSpPr>
          <p:cNvPr id="18" name="Subtitle 2">
            <a:extLst>
              <a:ext uri="{FF2B5EF4-FFF2-40B4-BE49-F238E27FC236}">
                <a16:creationId xmlns:a16="http://schemas.microsoft.com/office/drawing/2014/main" id="{90F89C29-0EBE-F749-AE3A-0A17843CE7F1}"/>
              </a:ext>
            </a:extLst>
          </p:cNvPr>
          <p:cNvSpPr txBox="1">
            <a:spLocks/>
          </p:cNvSpPr>
          <p:nvPr/>
        </p:nvSpPr>
        <p:spPr>
          <a:xfrm>
            <a:off x="414680" y="405062"/>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dirty="0">
                <a:solidFill>
                  <a:srgbClr val="272626"/>
                </a:solidFill>
                <a:latin typeface="Comic Sans MS" panose="030F0702030302020204" pitchFamily="66" charset="0"/>
                <a:cs typeface="Arial" panose="020B0604020202020204" pitchFamily="34" charset="0"/>
              </a:rPr>
              <a:t>Let’s think how the </a:t>
            </a:r>
            <a:r>
              <a:rPr lang="en-US" sz="2200" b="1" dirty="0">
                <a:solidFill>
                  <a:srgbClr val="272626"/>
                </a:solidFill>
                <a:latin typeface="Comic Sans MS" panose="030F0702030302020204" pitchFamily="66" charset="0"/>
                <a:cs typeface="Arial" panose="020B0604020202020204" pitchFamily="34" charset="0"/>
              </a:rPr>
              <a:t>weather</a:t>
            </a:r>
            <a:r>
              <a:rPr lang="en-US" sz="2200" dirty="0">
                <a:latin typeface="Comic Sans MS" panose="030F0702030302020204" pitchFamily="66" charset="0"/>
                <a:cs typeface="Arial" panose="020B0604020202020204" pitchFamily="34" charset="0"/>
              </a:rPr>
              <a:t> </a:t>
            </a:r>
            <a:r>
              <a:rPr lang="en-US" sz="2200" dirty="0">
                <a:solidFill>
                  <a:srgbClr val="272626"/>
                </a:solidFill>
                <a:latin typeface="Comic Sans MS" panose="030F0702030302020204" pitchFamily="66" charset="0"/>
                <a:cs typeface="Arial" panose="020B0604020202020204" pitchFamily="34" charset="0"/>
              </a:rPr>
              <a:t>changes our habitat in </a:t>
            </a:r>
            <a:r>
              <a:rPr lang="en-US" sz="3200" b="1" dirty="0">
                <a:solidFill>
                  <a:srgbClr val="EC7206"/>
                </a:solidFill>
                <a:latin typeface="Comic Sans MS" panose="030F0702030302020204" pitchFamily="66" charset="0"/>
                <a:cs typeface="Arial" panose="020B0604020202020204" pitchFamily="34" charset="0"/>
              </a:rPr>
              <a:t>autumn</a:t>
            </a:r>
            <a:r>
              <a:rPr lang="en-US" sz="2200" dirty="0">
                <a:solidFill>
                  <a:srgbClr val="272626"/>
                </a:solidFill>
                <a:latin typeface="Comic Sans MS" panose="030F0702030302020204" pitchFamily="66" charset="0"/>
                <a:cs typeface="Arial" panose="020B0604020202020204" pitchFamily="34" charset="0"/>
              </a:rPr>
              <a:t>.</a:t>
            </a:r>
          </a:p>
        </p:txBody>
      </p:sp>
    </p:spTree>
    <p:extLst>
      <p:ext uri="{BB962C8B-B14F-4D97-AF65-F5344CB8AC3E}">
        <p14:creationId xmlns:p14="http://schemas.microsoft.com/office/powerpoint/2010/main" val="316833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4"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descr="A picture containing several&#10;&#10;Description automatically generated">
            <a:extLst>
              <a:ext uri="{FF2B5EF4-FFF2-40B4-BE49-F238E27FC236}">
                <a16:creationId xmlns:a16="http://schemas.microsoft.com/office/drawing/2014/main" id="{FCEE8C69-B9A7-8A43-B8D4-ABB044320BD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6236" y="2074188"/>
            <a:ext cx="6076605" cy="3413763"/>
          </a:xfrm>
          <a:prstGeom prst="rect">
            <a:avLst/>
          </a:prstGeom>
        </p:spPr>
      </p:pic>
      <p:sp>
        <p:nvSpPr>
          <p:cNvPr id="46" name="Rectangle 45">
            <a:extLst>
              <a:ext uri="{FF2B5EF4-FFF2-40B4-BE49-F238E27FC236}">
                <a16:creationId xmlns:a16="http://schemas.microsoft.com/office/drawing/2014/main" id="{307DC42B-39B2-6F40-9CED-A54B99493C72}"/>
              </a:ext>
            </a:extLst>
          </p:cNvPr>
          <p:cNvSpPr/>
          <p:nvPr/>
        </p:nvSpPr>
        <p:spPr>
          <a:xfrm>
            <a:off x="887561" y="1658982"/>
            <a:ext cx="6076605" cy="428006"/>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Autumn</a:t>
            </a:r>
            <a:endParaRPr lang="en-GB" sz="2200" dirty="0">
              <a:solidFill>
                <a:schemeClr val="bg1"/>
              </a:solidFill>
              <a:latin typeface="Comic Sans MS" panose="030F0902030302020204" pitchFamily="66" charset="0"/>
            </a:endParaRPr>
          </a:p>
        </p:txBody>
      </p:sp>
      <p:sp>
        <p:nvSpPr>
          <p:cNvPr id="68" name="Subtitle 2">
            <a:extLst>
              <a:ext uri="{FF2B5EF4-FFF2-40B4-BE49-F238E27FC236}">
                <a16:creationId xmlns:a16="http://schemas.microsoft.com/office/drawing/2014/main" id="{B9C7D74B-11ED-1B44-B8BD-0BB6ABFF6491}"/>
              </a:ext>
            </a:extLst>
          </p:cNvPr>
          <p:cNvSpPr txBox="1">
            <a:spLocks/>
          </p:cNvSpPr>
          <p:nvPr/>
        </p:nvSpPr>
        <p:spPr>
          <a:xfrm>
            <a:off x="414680" y="703070"/>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1294774"/>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Plants</a:t>
            </a:r>
            <a:endParaRPr lang="en-GB" sz="2200" dirty="0">
              <a:solidFill>
                <a:schemeClr val="bg1"/>
              </a:solidFill>
              <a:latin typeface="Comic Sans MS" panose="030F0902030302020204" pitchFamily="66" charset="0"/>
            </a:endParaRP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883858"/>
            <a:ext cx="3975976" cy="571355"/>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Leaves begin to change colour</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and fall off the trees.</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616291"/>
            <a:ext cx="3975976" cy="949207"/>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500" dirty="0">
                <a:solidFill>
                  <a:srgbClr val="272626"/>
                </a:solidFill>
                <a:latin typeface="Comic Sans MS" panose="030F0702030302020204" pitchFamily="66" charset="0"/>
              </a:rPr>
              <a:t>Fruit ripens, which provides</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food for animals. For example:</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conkers, acorns and apples.</a:t>
            </a:r>
          </a:p>
        </p:txBody>
      </p:sp>
      <p:cxnSp>
        <p:nvCxnSpPr>
          <p:cNvPr id="34" name="Straight Arrow Connector 33">
            <a:extLst>
              <a:ext uri="{FF2B5EF4-FFF2-40B4-BE49-F238E27FC236}">
                <a16:creationId xmlns:a16="http://schemas.microsoft.com/office/drawing/2014/main" id="{C2D06BD3-1A0E-A640-861D-58847A9B7E74}"/>
              </a:ext>
            </a:extLst>
          </p:cNvPr>
          <p:cNvCxnSpPr>
            <a:cxnSpLocks/>
            <a:stCxn id="28" idx="1"/>
          </p:cNvCxnSpPr>
          <p:nvPr/>
        </p:nvCxnSpPr>
        <p:spPr>
          <a:xfrm flipH="1">
            <a:off x="6302397" y="2169536"/>
            <a:ext cx="975279" cy="581348"/>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6E89B4F0-44D2-B944-B57C-8A9A3B0066E2}"/>
              </a:ext>
            </a:extLst>
          </p:cNvPr>
          <p:cNvSpPr/>
          <p:nvPr/>
        </p:nvSpPr>
        <p:spPr>
          <a:xfrm>
            <a:off x="7277676" y="3726576"/>
            <a:ext cx="3975976" cy="949207"/>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500" dirty="0">
                <a:solidFill>
                  <a:srgbClr val="272626"/>
                </a:solidFill>
                <a:latin typeface="Comic Sans MS" panose="030F0702030302020204" pitchFamily="66" charset="0"/>
              </a:rPr>
              <a:t>Autumn is the time when we often see squirrels rushing around gathering nuts and burying them for the winter ahead.</a:t>
            </a:r>
          </a:p>
        </p:txBody>
      </p:sp>
      <p:sp>
        <p:nvSpPr>
          <p:cNvPr id="17" name="Rectangle 16">
            <a:extLst>
              <a:ext uri="{FF2B5EF4-FFF2-40B4-BE49-F238E27FC236}">
                <a16:creationId xmlns:a16="http://schemas.microsoft.com/office/drawing/2014/main" id="{3449EAF3-45E3-6E44-BBF7-EE1ADE2C7A7A}"/>
              </a:ext>
            </a:extLst>
          </p:cNvPr>
          <p:cNvSpPr/>
          <p:nvPr/>
        </p:nvSpPr>
        <p:spPr>
          <a:xfrm>
            <a:off x="7277676" y="4836860"/>
            <a:ext cx="3975976" cy="94920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500" dirty="0">
                <a:solidFill>
                  <a:srgbClr val="272626"/>
                </a:solidFill>
                <a:latin typeface="Comic Sans MS" panose="030F0702030302020204" pitchFamily="66" charset="0"/>
              </a:rPr>
              <a:t>Plants such as wheat and barley also</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ripen, which humans harvest –</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to provide food for humans!</a:t>
            </a:r>
          </a:p>
        </p:txBody>
      </p:sp>
      <p:pic>
        <p:nvPicPr>
          <p:cNvPr id="13" name="Leaf" descr="A picture containing balloon, aircraft, transport, lamp&#10;&#10;Description automatically generated">
            <a:extLst>
              <a:ext uri="{FF2B5EF4-FFF2-40B4-BE49-F238E27FC236}">
                <a16:creationId xmlns:a16="http://schemas.microsoft.com/office/drawing/2014/main" id="{276A94AC-E798-0F4D-97CA-41317D7DBE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19467" y="3010145"/>
            <a:ext cx="113396" cy="116546"/>
          </a:xfrm>
          <a:prstGeom prst="rect">
            <a:avLst/>
          </a:prstGeom>
        </p:spPr>
      </p:pic>
      <p:pic>
        <p:nvPicPr>
          <p:cNvPr id="15" name="Leaf" descr="A picture containing text, balloon, aircraft&#10;&#10;Description automatically generated">
            <a:extLst>
              <a:ext uri="{FF2B5EF4-FFF2-40B4-BE49-F238E27FC236}">
                <a16:creationId xmlns:a16="http://schemas.microsoft.com/office/drawing/2014/main" id="{80331A80-4D70-CC43-BB0A-A015443526E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3483444">
            <a:off x="2364099" y="3362718"/>
            <a:ext cx="140047" cy="177621"/>
          </a:xfrm>
          <a:prstGeom prst="rect">
            <a:avLst/>
          </a:prstGeom>
        </p:spPr>
      </p:pic>
      <p:pic>
        <p:nvPicPr>
          <p:cNvPr id="19" name="Leaf" descr="A close-up of a planet&#10;&#10;Description automatically generated with low confidence">
            <a:extLst>
              <a:ext uri="{FF2B5EF4-FFF2-40B4-BE49-F238E27FC236}">
                <a16:creationId xmlns:a16="http://schemas.microsoft.com/office/drawing/2014/main" id="{6E57E03C-109B-8640-991F-6375D7D83EA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5866500">
            <a:off x="2360238" y="3031601"/>
            <a:ext cx="147768" cy="123713"/>
          </a:xfrm>
          <a:prstGeom prst="rect">
            <a:avLst/>
          </a:prstGeom>
        </p:spPr>
      </p:pic>
      <p:pic>
        <p:nvPicPr>
          <p:cNvPr id="36" name="Leaf" descr="A picture containing balloon, aircraft, transport, lamp&#10;&#10;Description automatically generated">
            <a:extLst>
              <a:ext uri="{FF2B5EF4-FFF2-40B4-BE49-F238E27FC236}">
                <a16:creationId xmlns:a16="http://schemas.microsoft.com/office/drawing/2014/main" id="{E182A8B5-C55D-174C-A678-B09A8376F4F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27417" y="3191120"/>
            <a:ext cx="113396" cy="116546"/>
          </a:xfrm>
          <a:prstGeom prst="rect">
            <a:avLst/>
          </a:prstGeom>
        </p:spPr>
      </p:pic>
      <p:pic>
        <p:nvPicPr>
          <p:cNvPr id="37" name="Leaf" descr="A picture containing balloon, aircraft, transport, lamp&#10;&#10;Description automatically generated">
            <a:extLst>
              <a:ext uri="{FF2B5EF4-FFF2-40B4-BE49-F238E27FC236}">
                <a16:creationId xmlns:a16="http://schemas.microsoft.com/office/drawing/2014/main" id="{80EE9EDB-8334-BB4B-94CA-BC486BDA0CB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048723">
            <a:off x="2196673" y="3594294"/>
            <a:ext cx="113396" cy="116546"/>
          </a:xfrm>
          <a:prstGeom prst="rect">
            <a:avLst/>
          </a:prstGeom>
        </p:spPr>
      </p:pic>
      <p:pic>
        <p:nvPicPr>
          <p:cNvPr id="38" name="Leaf" descr="A picture containing balloon, aircraft, transport, lamp&#10;&#10;Description automatically generated">
            <a:extLst>
              <a:ext uri="{FF2B5EF4-FFF2-40B4-BE49-F238E27FC236}">
                <a16:creationId xmlns:a16="http://schemas.microsoft.com/office/drawing/2014/main" id="{319A5A98-F26C-7548-AB1F-C24487DA4EB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2592" y="2873620"/>
            <a:ext cx="113396" cy="116546"/>
          </a:xfrm>
          <a:prstGeom prst="rect">
            <a:avLst/>
          </a:prstGeom>
        </p:spPr>
      </p:pic>
      <p:pic>
        <p:nvPicPr>
          <p:cNvPr id="39" name="Leaf" descr="A picture containing balloon, aircraft, transport, lamp&#10;&#10;Description automatically generated">
            <a:extLst>
              <a:ext uri="{FF2B5EF4-FFF2-40B4-BE49-F238E27FC236}">
                <a16:creationId xmlns:a16="http://schemas.microsoft.com/office/drawing/2014/main" id="{14546081-1CA3-4343-A505-AAE4BC1B743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78317" y="3013320"/>
            <a:ext cx="113396" cy="116546"/>
          </a:xfrm>
          <a:prstGeom prst="rect">
            <a:avLst/>
          </a:prstGeom>
        </p:spPr>
      </p:pic>
      <p:pic>
        <p:nvPicPr>
          <p:cNvPr id="40" name="Leaf" descr="A close-up of a planet&#10;&#10;Description automatically generated with low confidence">
            <a:extLst>
              <a:ext uri="{FF2B5EF4-FFF2-40B4-BE49-F238E27FC236}">
                <a16:creationId xmlns:a16="http://schemas.microsoft.com/office/drawing/2014/main" id="{181633E0-D93B-5648-AAAB-FE1D87EA3F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5866500">
            <a:off x="3182562" y="2898251"/>
            <a:ext cx="147768" cy="123713"/>
          </a:xfrm>
          <a:prstGeom prst="rect">
            <a:avLst/>
          </a:prstGeom>
        </p:spPr>
      </p:pic>
      <p:pic>
        <p:nvPicPr>
          <p:cNvPr id="41" name="Leaf" descr="A picture containing text, balloon, aircraft&#10;&#10;Description automatically generated">
            <a:extLst>
              <a:ext uri="{FF2B5EF4-FFF2-40B4-BE49-F238E27FC236}">
                <a16:creationId xmlns:a16="http://schemas.microsoft.com/office/drawing/2014/main" id="{343627EB-2D36-D044-B94F-8C9A2E3DB8B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3483444">
            <a:off x="3170549" y="3102368"/>
            <a:ext cx="140047" cy="177621"/>
          </a:xfrm>
          <a:prstGeom prst="rect">
            <a:avLst/>
          </a:prstGeom>
        </p:spPr>
      </p:pic>
      <p:pic>
        <p:nvPicPr>
          <p:cNvPr id="42" name="Leaf" descr="A picture containing balloon, aircraft, transport, lamp&#10;&#10;Description automatically generated">
            <a:extLst>
              <a:ext uri="{FF2B5EF4-FFF2-40B4-BE49-F238E27FC236}">
                <a16:creationId xmlns:a16="http://schemas.microsoft.com/office/drawing/2014/main" id="{157C58F2-DF58-C343-8602-9D3C967D58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048723">
            <a:off x="3062442" y="3286370"/>
            <a:ext cx="113396" cy="116546"/>
          </a:xfrm>
          <a:prstGeom prst="rect">
            <a:avLst/>
          </a:prstGeom>
        </p:spPr>
      </p:pic>
      <p:pic>
        <p:nvPicPr>
          <p:cNvPr id="43" name="Leaf" descr="A close-up of a planet&#10;&#10;Description automatically generated with low confidence">
            <a:extLst>
              <a:ext uri="{FF2B5EF4-FFF2-40B4-BE49-F238E27FC236}">
                <a16:creationId xmlns:a16="http://schemas.microsoft.com/office/drawing/2014/main" id="{81744B35-AB86-224A-94FD-041E294A70E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5866500">
            <a:off x="6297343" y="2910833"/>
            <a:ext cx="144725" cy="121165"/>
          </a:xfrm>
          <a:prstGeom prst="rect">
            <a:avLst/>
          </a:prstGeom>
        </p:spPr>
      </p:pic>
      <p:pic>
        <p:nvPicPr>
          <p:cNvPr id="44" name="Leaf" descr="A picture containing balloon, aircraft, transport, lamp&#10;&#10;Description automatically generated">
            <a:extLst>
              <a:ext uri="{FF2B5EF4-FFF2-40B4-BE49-F238E27FC236}">
                <a16:creationId xmlns:a16="http://schemas.microsoft.com/office/drawing/2014/main" id="{8A9920BE-A9EB-174E-B50B-AF716F0C8DE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98990" y="3020411"/>
            <a:ext cx="103407" cy="106280"/>
          </a:xfrm>
          <a:prstGeom prst="rect">
            <a:avLst/>
          </a:prstGeom>
        </p:spPr>
      </p:pic>
      <p:pic>
        <p:nvPicPr>
          <p:cNvPr id="45" name="Leaf" descr="A picture containing text, balloon, aircraft&#10;&#10;Description automatically generated">
            <a:extLst>
              <a:ext uri="{FF2B5EF4-FFF2-40B4-BE49-F238E27FC236}">
                <a16:creationId xmlns:a16="http://schemas.microsoft.com/office/drawing/2014/main" id="{FAA042EB-CB05-3541-83DE-AAF15B13E9C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4088838">
            <a:off x="6247124" y="4982999"/>
            <a:ext cx="140047" cy="177621"/>
          </a:xfrm>
          <a:prstGeom prst="rect">
            <a:avLst/>
          </a:prstGeom>
        </p:spPr>
      </p:pic>
      <p:pic>
        <p:nvPicPr>
          <p:cNvPr id="47" name="Leaf" descr="A close-up of a planet&#10;&#10;Description automatically generated with low confidence">
            <a:extLst>
              <a:ext uri="{FF2B5EF4-FFF2-40B4-BE49-F238E27FC236}">
                <a16:creationId xmlns:a16="http://schemas.microsoft.com/office/drawing/2014/main" id="{20E85D3F-C748-1E44-A4D9-512C83F7F67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5866500">
            <a:off x="6020790" y="3672302"/>
            <a:ext cx="147768" cy="123713"/>
          </a:xfrm>
          <a:prstGeom prst="rect">
            <a:avLst/>
          </a:prstGeom>
        </p:spPr>
      </p:pic>
      <p:pic>
        <p:nvPicPr>
          <p:cNvPr id="48" name="Leaf" descr="A picture containing balloon, aircraft, transport, lamp&#10;&#10;Description automatically generated">
            <a:extLst>
              <a:ext uri="{FF2B5EF4-FFF2-40B4-BE49-F238E27FC236}">
                <a16:creationId xmlns:a16="http://schemas.microsoft.com/office/drawing/2014/main" id="{64222B25-2707-7249-AEEF-FFDB84FDC7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808557">
            <a:off x="5969477" y="3364915"/>
            <a:ext cx="113396" cy="116546"/>
          </a:xfrm>
          <a:prstGeom prst="rect">
            <a:avLst/>
          </a:prstGeom>
        </p:spPr>
      </p:pic>
      <p:pic>
        <p:nvPicPr>
          <p:cNvPr id="50" name="Leaf" descr="A picture containing balloon, aircraft, transport, lamp&#10;&#10;Description automatically generated">
            <a:extLst>
              <a:ext uri="{FF2B5EF4-FFF2-40B4-BE49-F238E27FC236}">
                <a16:creationId xmlns:a16="http://schemas.microsoft.com/office/drawing/2014/main" id="{C8BD2E89-1E6D-3046-965E-E833B5297D5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808557">
            <a:off x="5627203" y="3362211"/>
            <a:ext cx="86512" cy="88915"/>
          </a:xfrm>
          <a:prstGeom prst="rect">
            <a:avLst/>
          </a:prstGeom>
        </p:spPr>
      </p:pic>
      <p:pic>
        <p:nvPicPr>
          <p:cNvPr id="53" name="Leaf" descr="A close-up of a planet&#10;&#10;Description automatically generated with low confidence">
            <a:extLst>
              <a:ext uri="{FF2B5EF4-FFF2-40B4-BE49-F238E27FC236}">
                <a16:creationId xmlns:a16="http://schemas.microsoft.com/office/drawing/2014/main" id="{BF3054D1-EEFB-C04B-9E07-2A0BB52C525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5866500">
            <a:off x="5736621" y="3261211"/>
            <a:ext cx="98823" cy="82735"/>
          </a:xfrm>
          <a:prstGeom prst="rect">
            <a:avLst/>
          </a:prstGeom>
        </p:spPr>
      </p:pic>
      <p:pic>
        <p:nvPicPr>
          <p:cNvPr id="54" name="Leaf" descr="A picture containing balloon, aircraft, transport, lamp&#10;&#10;Description automatically generated">
            <a:extLst>
              <a:ext uri="{FF2B5EF4-FFF2-40B4-BE49-F238E27FC236}">
                <a16:creationId xmlns:a16="http://schemas.microsoft.com/office/drawing/2014/main" id="{AD20D26F-2D18-DE43-A67E-9C728D7A1E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748907">
            <a:off x="6080602" y="3955465"/>
            <a:ext cx="113396" cy="116546"/>
          </a:xfrm>
          <a:prstGeom prst="rect">
            <a:avLst/>
          </a:prstGeom>
        </p:spPr>
      </p:pic>
      <p:pic>
        <p:nvPicPr>
          <p:cNvPr id="55" name="Leaf" descr="A picture containing text, balloon, aircraft&#10;&#10;Description automatically generated">
            <a:extLst>
              <a:ext uri="{FF2B5EF4-FFF2-40B4-BE49-F238E27FC236}">
                <a16:creationId xmlns:a16="http://schemas.microsoft.com/office/drawing/2014/main" id="{A92B7586-DAD4-E843-A3CB-01AD540D7768}"/>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4717801">
            <a:off x="6241003" y="3367256"/>
            <a:ext cx="121127" cy="153625"/>
          </a:xfrm>
          <a:prstGeom prst="rect">
            <a:avLst/>
          </a:prstGeom>
        </p:spPr>
      </p:pic>
      <p:cxnSp>
        <p:nvCxnSpPr>
          <p:cNvPr id="57" name="Straight Arrow Connector 56">
            <a:extLst>
              <a:ext uri="{FF2B5EF4-FFF2-40B4-BE49-F238E27FC236}">
                <a16:creationId xmlns:a16="http://schemas.microsoft.com/office/drawing/2014/main" id="{88BF39C4-94F1-944B-8DC0-ECB0D8E3E594}"/>
              </a:ext>
            </a:extLst>
          </p:cNvPr>
          <p:cNvCxnSpPr>
            <a:cxnSpLocks/>
          </p:cNvCxnSpPr>
          <p:nvPr/>
        </p:nvCxnSpPr>
        <p:spPr>
          <a:xfrm flipH="1">
            <a:off x="6059398" y="3049306"/>
            <a:ext cx="1218278" cy="194076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26" name="Acorn" descr="Icon&#10;&#10;Description automatically generated">
            <a:extLst>
              <a:ext uri="{FF2B5EF4-FFF2-40B4-BE49-F238E27FC236}">
                <a16:creationId xmlns:a16="http://schemas.microsoft.com/office/drawing/2014/main" id="{39850D2C-2050-9E45-B90A-3BA39FC2E390}"/>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831992" y="4963752"/>
            <a:ext cx="679148" cy="430351"/>
          </a:xfrm>
          <a:prstGeom prst="rect">
            <a:avLst/>
          </a:prstGeom>
        </p:spPr>
      </p:pic>
      <p:pic>
        <p:nvPicPr>
          <p:cNvPr id="31" name="Apple and acorn" descr="Icon&#10;&#10;Description automatically generated">
            <a:extLst>
              <a:ext uri="{FF2B5EF4-FFF2-40B4-BE49-F238E27FC236}">
                <a16:creationId xmlns:a16="http://schemas.microsoft.com/office/drawing/2014/main" id="{856EE779-1E93-5F45-8614-88BB1BA3D1CE}"/>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583228" y="4789587"/>
            <a:ext cx="679148" cy="604516"/>
          </a:xfrm>
          <a:prstGeom prst="rect">
            <a:avLst/>
          </a:prstGeom>
        </p:spPr>
      </p:pic>
      <p:pic>
        <p:nvPicPr>
          <p:cNvPr id="59" name="Conker" descr="A picture containing icon&#10;&#10;Description automatically generated">
            <a:extLst>
              <a:ext uri="{FF2B5EF4-FFF2-40B4-BE49-F238E27FC236}">
                <a16:creationId xmlns:a16="http://schemas.microsoft.com/office/drawing/2014/main" id="{CE231C2A-B1E9-2B43-8D1C-89732C30287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411619" y="5071809"/>
            <a:ext cx="452921" cy="409144"/>
          </a:xfrm>
          <a:prstGeom prst="rect">
            <a:avLst/>
          </a:prstGeom>
        </p:spPr>
      </p:pic>
      <p:pic>
        <p:nvPicPr>
          <p:cNvPr id="63" name="Apple" descr="Logo&#10;&#10;Description automatically generated with medium confidence">
            <a:extLst>
              <a:ext uri="{FF2B5EF4-FFF2-40B4-BE49-F238E27FC236}">
                <a16:creationId xmlns:a16="http://schemas.microsoft.com/office/drawing/2014/main" id="{519AE755-AAEF-2A45-B90C-19FAB84782F1}"/>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307468" y="4993753"/>
            <a:ext cx="507801" cy="451999"/>
          </a:xfrm>
          <a:prstGeom prst="rect">
            <a:avLst/>
          </a:prstGeom>
        </p:spPr>
      </p:pic>
      <p:cxnSp>
        <p:nvCxnSpPr>
          <p:cNvPr id="69" name="Straight Arrow Connector 68">
            <a:extLst>
              <a:ext uri="{FF2B5EF4-FFF2-40B4-BE49-F238E27FC236}">
                <a16:creationId xmlns:a16="http://schemas.microsoft.com/office/drawing/2014/main" id="{8300074A-4FEA-1B42-8A21-46275B312FC3}"/>
              </a:ext>
            </a:extLst>
          </p:cNvPr>
          <p:cNvCxnSpPr>
            <a:cxnSpLocks/>
          </p:cNvCxnSpPr>
          <p:nvPr/>
        </p:nvCxnSpPr>
        <p:spPr>
          <a:xfrm flipH="1" flipV="1">
            <a:off x="1580096" y="3153577"/>
            <a:ext cx="5698906" cy="106051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73" name="Squirrel" descr="A picture containing lamp, vector graphics&#10;&#10;Description automatically generated">
            <a:extLst>
              <a:ext uri="{FF2B5EF4-FFF2-40B4-BE49-F238E27FC236}">
                <a16:creationId xmlns:a16="http://schemas.microsoft.com/office/drawing/2014/main" id="{3B0C0034-0A78-4C4F-B90E-F0F115CB1F11}"/>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997069" y="2389468"/>
            <a:ext cx="663733" cy="877348"/>
          </a:xfrm>
          <a:prstGeom prst="rect">
            <a:avLst/>
          </a:prstGeom>
        </p:spPr>
      </p:pic>
    </p:spTree>
    <p:extLst>
      <p:ext uri="{BB962C8B-B14F-4D97-AF65-F5344CB8AC3E}">
        <p14:creationId xmlns:p14="http://schemas.microsoft.com/office/powerpoint/2010/main" val="35911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0" presetClass="path" presetSubtype="0" accel="50000" decel="50000" fill="hold" nodeType="withEffect">
                                  <p:stCondLst>
                                    <p:cond delay="0"/>
                                  </p:stCondLst>
                                  <p:childTnLst>
                                    <p:animMotion origin="layout" path="M 0.00286 2.59259E-6 C 0.00325 0.00856 0.00325 0.01759 0.00378 0.02615 C 0.00456 0.03889 0.00768 0.01528 0.00378 0.04259 C 0.00338 0.04467 0.00273 0.04653 0.00208 0.04861 L 0.00117 0.05162 C 0.00078 0.05278 0.00052 0.0537 0.00026 0.05486 L -0.00065 0.05879 C -0.00026 0.06134 -0.00013 0.06389 0.00026 0.0662 C 0.00052 0.06713 0.00104 0.06805 0.00117 0.06921 C 0.00156 0.07083 0.00182 0.07245 0.00208 0.0743 C 0.00182 0.0787 0.00156 0.0831 0.00117 0.0875 C 0.00078 0.09051 -0.00013 0.09375 -0.00065 0.09676 C -0.00156 0.10208 -0.00156 0.10278 -0.00234 0.10879 C -0.00273 0.11504 -0.00287 0.12106 -0.00326 0.12731 C -0.00339 0.12847 -0.00404 0.13009 -0.00417 0.13125 C -0.00456 0.1331 -0.00469 0.13472 -0.00508 0.13634 C -0.00469 0.14051 -0.00469 0.14467 -0.00417 0.14861 C -0.00378 0.15092 -0.00234 0.15486 -0.00234 0.15509 C -0.00273 0.15903 -0.00287 0.16365 -0.00326 0.16805 C -0.00339 0.16967 -0.00417 0.17153 -0.00417 0.17315 C -0.00417 0.17708 -0.00365 0.18125 -0.00326 0.18541 C -0.00404 0.19768 -0.00495 0.19815 -0.00326 0.20879 C -0.00313 0.20995 -0.00273 0.21088 -0.00234 0.21203 C -0.00273 0.21551 -0.00313 0.21944 -0.00326 0.22315 C -0.00365 0.22847 -0.00365 0.23403 -0.00417 0.23935 C -0.00417 0.24051 -0.00469 0.24143 -0.00508 0.24259 C -0.00573 0.24467 -0.00664 0.24953 -0.00677 0.25162 C -0.0069 0.25231 -0.00677 0.25301 -0.00677 0.25393 " pathEditMode="relative" rAng="0" ptsTypes="AAAAAAAAAAAAAAAAAAAAAAAAAAAA">
                                      <p:cBhvr>
                                        <p:cTn id="15" dur="500" fill="hold"/>
                                        <p:tgtEl>
                                          <p:spTgt spid="19"/>
                                        </p:tgtEl>
                                        <p:attrNameLst>
                                          <p:attrName>ppt_x</p:attrName>
                                          <p:attrName>ppt_y</p:attrName>
                                        </p:attrNameLst>
                                      </p:cBhvr>
                                      <p:rCtr x="-352" y="12685"/>
                                    </p:animMotion>
                                  </p:childTnLst>
                                </p:cTn>
                              </p:par>
                            </p:childTnLst>
                          </p:cTn>
                        </p:par>
                        <p:par>
                          <p:cTn id="16" fill="hold">
                            <p:stCondLst>
                              <p:cond delay="500"/>
                            </p:stCondLst>
                            <p:childTnLst>
                              <p:par>
                                <p:cTn id="17" presetID="0" presetClass="path" presetSubtype="0" accel="50000" decel="50000" fill="hold" nodeType="afterEffect">
                                  <p:stCondLst>
                                    <p:cond delay="0"/>
                                  </p:stCondLst>
                                  <p:childTnLst>
                                    <p:animMotion origin="layout" path="M 0.00286 -2.59259E-6 C 0.00326 0.00857 0.00326 0.0176 0.00378 0.02616 C 0.00456 0.03889 0.00768 0.01528 0.00378 0.0426 C 0.00339 0.04468 0.00273 0.04653 0.00208 0.04861 L 0.00117 0.05162 C 0.00078 0.05278 0.00052 0.05371 0.00026 0.05486 L -0.00065 0.0588 C -0.00026 0.06135 -0.00013 0.06389 0.00026 0.06621 C 0.00052 0.06713 0.00104 0.06806 0.00117 0.06922 C 0.00156 0.07084 0.00182 0.07246 0.00208 0.07431 C 0.00182 0.07871 0.00156 0.0831 0.00117 0.0875 C 0.00078 0.09051 -0.00013 0.09375 -0.00065 0.09676 C -0.00156 0.10209 -0.00156 0.10278 -0.00234 0.1088 C -0.00273 0.11505 -0.00286 0.12107 -0.00326 0.12732 C -0.00339 0.12847 -0.00404 0.1301 -0.00417 0.13125 C -0.00456 0.1331 -0.00469 0.13472 -0.00508 0.13635 C -0.00469 0.14051 -0.00469 0.14468 -0.00417 0.14861 C -0.00378 0.15093 -0.00234 0.15486 -0.00234 0.1551 C -0.00273 0.15903 -0.00286 0.16366 -0.00326 0.16806 C -0.00339 0.16968 -0.00417 0.17153 -0.00417 0.17315 C -0.00417 0.17709 -0.00365 0.18125 -0.00326 0.18542 C -0.00404 0.19769 -0.00495 0.19815 -0.00326 0.2088 C -0.00313 0.20996 -0.00273 0.21088 -0.00234 0.21204 C -0.00273 0.21551 -0.00313 0.21945 -0.00326 0.22315 C -0.00365 0.22847 -0.00365 0.23403 -0.00417 0.23935 C -0.00417 0.24051 -0.00469 0.24144 -0.00508 0.2426 C -0.00573 0.24468 -0.00664 0.24954 -0.00677 0.25162 C -0.0069 0.25232 -0.00677 0.25301 -0.00677 0.25394 " pathEditMode="relative" rAng="0" ptsTypes="AAAAAAAAAAAAAAAAAAAAAAAAAAAA">
                                      <p:cBhvr>
                                        <p:cTn id="18" dur="500" fill="hold"/>
                                        <p:tgtEl>
                                          <p:spTgt spid="36"/>
                                        </p:tgtEl>
                                        <p:attrNameLst>
                                          <p:attrName>ppt_x</p:attrName>
                                          <p:attrName>ppt_y</p:attrName>
                                        </p:attrNameLst>
                                      </p:cBhvr>
                                      <p:rCtr x="-352" y="12685"/>
                                    </p:animMotion>
                                  </p:childTnLst>
                                </p:cTn>
                              </p:par>
                            </p:childTnLst>
                          </p:cTn>
                        </p:par>
                        <p:par>
                          <p:cTn id="19" fill="hold">
                            <p:stCondLst>
                              <p:cond delay="1000"/>
                            </p:stCondLst>
                            <p:childTnLst>
                              <p:par>
                                <p:cTn id="20" presetID="0" presetClass="path" presetSubtype="0" accel="50000" decel="50000" fill="hold" nodeType="afterEffect">
                                  <p:stCondLst>
                                    <p:cond delay="0"/>
                                  </p:stCondLst>
                                  <p:childTnLst>
                                    <p:animMotion origin="layout" path="M 0.00286 -2.96296E-6 C 0.00325 0.00857 0.00325 0.0176 0.00377 0.02616 C 0.00455 0.03889 0.00768 0.01528 0.00377 0.0426 C 0.00338 0.04468 0.00273 0.04653 0.00208 0.04861 L 0.00117 0.05162 C 0.00078 0.05278 0.00052 0.05371 0.00026 0.05486 L -0.00065 0.0588 C -0.00026 0.06135 -0.00013 0.06389 0.00026 0.06621 C 0.00052 0.06713 0.00104 0.06806 0.00117 0.06922 C 0.00156 0.07084 0.00182 0.07246 0.00208 0.07431 C 0.00182 0.07871 0.00156 0.0831 0.00117 0.0875 C 0.00078 0.09051 -0.00013 0.09375 -0.00065 0.09676 C -0.00157 0.10209 -0.00157 0.10278 -0.00235 0.1088 C -0.00274 0.11505 -0.00287 0.12107 -0.00326 0.12732 C -0.00339 0.12848 -0.00404 0.1301 -0.00417 0.13125 C -0.00456 0.1331 -0.00469 0.13473 -0.00508 0.13635 C -0.00469 0.14051 -0.00469 0.14468 -0.00417 0.14861 C -0.00378 0.15093 -0.00235 0.15486 -0.00235 0.1551 C -0.00274 0.15903 -0.00287 0.16366 -0.00326 0.16806 C -0.00339 0.16968 -0.00417 0.17153 -0.00417 0.17315 C -0.00417 0.17709 -0.00365 0.18125 -0.00326 0.18542 C -0.00404 0.19769 -0.00495 0.19815 -0.00326 0.2088 C -0.00313 0.20996 -0.00274 0.21088 -0.00235 0.21204 C -0.00274 0.21551 -0.00313 0.21945 -0.00326 0.22315 C -0.00365 0.22848 -0.00365 0.23403 -0.00417 0.23935 C -0.00417 0.24051 -0.00469 0.24144 -0.00508 0.2426 C -0.00573 0.24468 -0.00664 0.24954 -0.00677 0.25162 C -0.0069 0.25232 -0.00677 0.25301 -0.00677 0.25394 " pathEditMode="relative" rAng="0" ptsTypes="AAAAAAAAAAAAAAAAAAAAAAAAAAAA">
                                      <p:cBhvr>
                                        <p:cTn id="21" dur="500" fill="hold"/>
                                        <p:tgtEl>
                                          <p:spTgt spid="40"/>
                                        </p:tgtEl>
                                        <p:attrNameLst>
                                          <p:attrName>ppt_x</p:attrName>
                                          <p:attrName>ppt_y</p:attrName>
                                        </p:attrNameLst>
                                      </p:cBhvr>
                                      <p:rCtr x="-352" y="12685"/>
                                    </p:animMotion>
                                  </p:childTnLst>
                                </p:cTn>
                              </p:par>
                            </p:childTnLst>
                          </p:cTn>
                        </p:par>
                        <p:par>
                          <p:cTn id="22" fill="hold">
                            <p:stCondLst>
                              <p:cond delay="1500"/>
                            </p:stCondLst>
                            <p:childTnLst>
                              <p:par>
                                <p:cTn id="23" presetID="0" presetClass="path" presetSubtype="0" accel="50000" decel="50000" fill="hold" nodeType="afterEffect">
                                  <p:stCondLst>
                                    <p:cond delay="0"/>
                                  </p:stCondLst>
                                  <p:childTnLst>
                                    <p:animMotion origin="layout" path="M 0.00286 -1.48148E-6 C 0.00325 0.00857 0.00325 0.01759 0.00378 0.02616 C 0.00456 0.03889 0.00768 0.01528 0.00378 0.04259 C 0.00338 0.04468 0.00273 0.04653 0.00208 0.04861 L 0.00117 0.05162 C 0.00078 0.05278 0.00052 0.05371 0.00026 0.05486 L -0.00065 0.0588 C -0.00026 0.06134 -0.00013 0.06389 0.00026 0.06621 C 0.00052 0.06713 0.00104 0.06806 0.00117 0.06921 C 0.00156 0.07083 0.00182 0.07246 0.00208 0.07431 C 0.00182 0.07871 0.00156 0.0831 0.00117 0.0875 C 0.00078 0.09051 -0.00013 0.09375 -0.00065 0.09676 C -0.00156 0.10208 -0.00156 0.10278 -0.00234 0.1088 C -0.00273 0.11505 -0.00287 0.12107 -0.00326 0.12732 C -0.00339 0.12847 -0.00404 0.13009 -0.00417 0.13125 C -0.00456 0.1331 -0.00469 0.13472 -0.00508 0.13634 C -0.00469 0.14051 -0.00469 0.14468 -0.00417 0.14861 C -0.00378 0.15093 -0.00234 0.15486 -0.00234 0.15509 C -0.00273 0.15903 -0.00287 0.16366 -0.00326 0.16806 C -0.00339 0.16968 -0.00417 0.17153 -0.00417 0.17315 C -0.00417 0.17708 -0.00365 0.18125 -0.00326 0.18542 C -0.00404 0.19769 -0.00495 0.19815 -0.00326 0.2088 C -0.00313 0.20996 -0.00273 0.21088 -0.00234 0.21204 C -0.00273 0.21551 -0.00313 0.21945 -0.00326 0.22315 C -0.00365 0.22847 -0.00365 0.23403 -0.00417 0.23935 C -0.00417 0.24051 -0.00469 0.24144 -0.00508 0.24259 C -0.00573 0.24468 -0.00664 0.24954 -0.00677 0.25162 C -0.0069 0.25232 -0.00677 0.25301 -0.00677 0.25394 " pathEditMode="relative" rAng="0" ptsTypes="AAAAAAAAAAAAAAAAAAAAAAAAAAAA">
                                      <p:cBhvr>
                                        <p:cTn id="24" dur="500" fill="hold"/>
                                        <p:tgtEl>
                                          <p:spTgt spid="42"/>
                                        </p:tgtEl>
                                        <p:attrNameLst>
                                          <p:attrName>ppt_x</p:attrName>
                                          <p:attrName>ppt_y</p:attrName>
                                        </p:attrNameLst>
                                      </p:cBhvr>
                                      <p:rCtr x="-352" y="12685"/>
                                    </p:animMotion>
                                  </p:childTnLst>
                                </p:cTn>
                              </p:par>
                              <p:par>
                                <p:cTn id="25" presetID="0" presetClass="path" presetSubtype="0" accel="50000" decel="50000" fill="hold" nodeType="withEffect">
                                  <p:stCondLst>
                                    <p:cond delay="0"/>
                                  </p:stCondLst>
                                  <p:childTnLst>
                                    <p:animMotion origin="layout" path="M 0.00286 1.11111E-6 C 0.00325 0.00856 0.00325 0.01759 0.00377 0.02616 C 0.00455 0.03889 0.00768 0.01528 0.00377 0.04259 C 0.00338 0.04467 0.00273 0.04653 0.00208 0.04861 L 0.00117 0.05162 C 0.00078 0.05278 0.00052 0.0537 0.00026 0.05486 L -0.00066 0.0588 C -0.00026 0.06134 -0.00013 0.06389 0.00026 0.0662 C 0.00052 0.06713 0.00104 0.06805 0.00117 0.06921 C 0.00156 0.07083 0.00182 0.07245 0.00208 0.0743 C 0.00182 0.0787 0.00156 0.0831 0.00117 0.0875 C 0.00078 0.09051 -0.00013 0.09375 -0.00066 0.09676 C -0.00157 0.10208 -0.00157 0.10278 -0.00235 0.1088 C -0.00274 0.11505 -0.00287 0.12106 -0.00326 0.12731 C -0.00339 0.12847 -0.00404 0.13009 -0.00417 0.13125 C -0.00456 0.1331 -0.00469 0.13472 -0.00508 0.13634 C -0.00469 0.14051 -0.00469 0.14467 -0.00417 0.14861 C -0.00378 0.15092 -0.00235 0.15486 -0.00235 0.15509 C -0.00274 0.15903 -0.00287 0.16366 -0.00326 0.16805 C -0.00339 0.16967 -0.00417 0.17153 -0.00417 0.17315 C -0.00417 0.17708 -0.00365 0.18125 -0.00326 0.18542 C -0.00404 0.19768 -0.00495 0.19815 -0.00326 0.2088 C -0.00313 0.20995 -0.00274 0.21088 -0.00235 0.21204 C -0.00274 0.21551 -0.00313 0.21944 -0.00326 0.22315 C -0.00365 0.22847 -0.00365 0.23403 -0.00417 0.23935 C -0.00417 0.24051 -0.00469 0.24143 -0.00508 0.24259 C -0.00573 0.24467 -0.00664 0.24954 -0.00678 0.25162 C -0.00691 0.25231 -0.00678 0.25301 -0.00678 0.25393 " pathEditMode="relative" rAng="0" ptsTypes="AAAAAAAAAAAAAAAAAAAAAAAAAAAA">
                                      <p:cBhvr>
                                        <p:cTn id="26" dur="500" fill="hold"/>
                                        <p:tgtEl>
                                          <p:spTgt spid="37"/>
                                        </p:tgtEl>
                                        <p:attrNameLst>
                                          <p:attrName>ppt_x</p:attrName>
                                          <p:attrName>ppt_y</p:attrName>
                                        </p:attrNameLst>
                                      </p:cBhvr>
                                      <p:rCtr x="-352" y="12685"/>
                                    </p:animMotion>
                                  </p:childTnLst>
                                </p:cTn>
                              </p:par>
                              <p:par>
                                <p:cTn id="27" presetID="0" presetClass="path" presetSubtype="0" accel="50000" decel="50000" fill="hold" nodeType="withEffect">
                                  <p:stCondLst>
                                    <p:cond delay="0"/>
                                  </p:stCondLst>
                                  <p:childTnLst>
                                    <p:animMotion origin="layout" path="M 0.00287 3.33333E-6 C 0.00326 0.00856 0.00326 0.01759 0.00378 0.02615 C 0.00456 0.03889 0.00768 0.01527 0.00378 0.04259 C 0.00339 0.04467 0.00274 0.04652 0.00208 0.04861 L 0.00117 0.05162 C 0.00078 0.05277 0.00052 0.0537 0.00026 0.05486 L -0.00065 0.05879 C -0.00026 0.06134 -0.00013 0.06389 0.00026 0.0662 C 0.00052 0.06713 0.00104 0.06805 0.00117 0.06921 C 0.00156 0.07083 0.00182 0.07245 0.00208 0.0743 C 0.00182 0.0787 0.00156 0.0831 0.00117 0.0875 C 0.00078 0.09051 -0.00013 0.09375 -0.00065 0.09676 C -0.00156 0.10208 -0.00156 0.10277 -0.00234 0.10879 C -0.00273 0.11504 -0.00286 0.12106 -0.00325 0.12731 C -0.00338 0.12847 -0.00403 0.13009 -0.00417 0.13125 C -0.00456 0.1331 -0.00469 0.13472 -0.00508 0.13634 C -0.00469 0.14051 -0.00469 0.14467 -0.00417 0.14861 C -0.00377 0.15092 -0.00234 0.15486 -0.00234 0.15509 C -0.00273 0.15902 -0.00286 0.16365 -0.00325 0.16805 C -0.00338 0.16967 -0.00417 0.17152 -0.00417 0.17314 C -0.00417 0.17708 -0.00364 0.18125 -0.00325 0.18541 C -0.00403 0.19768 -0.00495 0.19814 -0.00325 0.20879 C -0.00312 0.20995 -0.00273 0.21088 -0.00234 0.21203 C -0.00273 0.21551 -0.00312 0.21944 -0.00325 0.22314 C -0.00364 0.22847 -0.00364 0.23402 -0.00417 0.23935 C -0.00417 0.24051 -0.00469 0.24143 -0.00508 0.24259 C -0.00573 0.24467 -0.00664 0.24953 -0.00677 0.25162 C -0.0069 0.25231 -0.00677 0.25301 -0.00677 0.25393 " pathEditMode="relative" rAng="0" ptsTypes="AAAAAAAAAAAAAAAAAAAAAAAAAAAA">
                                      <p:cBhvr>
                                        <p:cTn id="28" dur="500" fill="hold"/>
                                        <p:tgtEl>
                                          <p:spTgt spid="39"/>
                                        </p:tgtEl>
                                        <p:attrNameLst>
                                          <p:attrName>ppt_x</p:attrName>
                                          <p:attrName>ppt_y</p:attrName>
                                        </p:attrNameLst>
                                      </p:cBhvr>
                                      <p:rCtr x="-352" y="12685"/>
                                    </p:animMotion>
                                  </p:childTnLst>
                                </p:cTn>
                              </p:par>
                            </p:childTnLst>
                          </p:cTn>
                        </p:par>
                        <p:par>
                          <p:cTn id="29" fill="hold">
                            <p:stCondLst>
                              <p:cond delay="2000"/>
                            </p:stCondLst>
                            <p:childTnLst>
                              <p:par>
                                <p:cTn id="30" presetID="0" presetClass="path" presetSubtype="0" accel="50000" decel="50000" fill="hold" nodeType="afterEffect">
                                  <p:stCondLst>
                                    <p:cond delay="0"/>
                                  </p:stCondLst>
                                  <p:childTnLst>
                                    <p:animMotion origin="layout" path="M 0.01094 -0.01644 C 0.01133 -0.00787 0.01133 0.00116 0.01185 0.00972 C 0.01263 0.02245 0.01576 -0.00116 0.01185 0.02616 C 0.01146 0.02824 0.01081 0.03009 0.01016 0.03217 L 0.00925 0.03518 C 0.00886 0.03634 0.0086 0.03727 0.00834 0.03842 L 0.00743 0.04236 C 0.00782 0.04491 0.00795 0.04745 0.00834 0.04977 C 0.0086 0.05069 0.00912 0.05162 0.00925 0.05278 C 0.00964 0.0544 0.0099 0.05602 0.01016 0.05787 C 0.0099 0.06227 0.00964 0.06667 0.00925 0.07106 C 0.00886 0.07407 0.00795 0.07731 0.00743 0.08032 C 0.00651 0.08565 0.00651 0.08634 0.00573 0.09236 C 0.00534 0.09861 0.00521 0.10463 0.00482 0.11088 C 0.00469 0.11204 0.00404 0.11366 0.00391 0.11481 C 0.00352 0.11667 0.00339 0.11829 0.003 0.11991 C 0.00339 0.12407 0.00339 0.12824 0.00391 0.13217 C 0.0043 0.13449 0.00573 0.13842 0.00573 0.13866 C 0.00534 0.14259 0.00521 0.14722 0.00482 0.15162 C 0.00469 0.15324 0.00391 0.15509 0.00391 0.15671 C 0.00391 0.16065 0.00443 0.16481 0.00482 0.16898 C 0.00404 0.18125 0.00313 0.18171 0.00482 0.19236 C 0.00495 0.19352 0.00534 0.19444 0.00573 0.1956 C 0.00534 0.19907 0.00495 0.20301 0.00482 0.20671 C 0.00443 0.21204 0.00443 0.21759 0.00391 0.22292 C 0.00391 0.22407 0.00339 0.225 0.003 0.22616 C 0.00235 0.22824 0.00144 0.2331 0.00131 0.23518 C 0.00118 0.23588 0.00131 0.23657 0.00131 0.2375 " pathEditMode="relative" rAng="0" ptsTypes="AAAAAAAAAAAAAAAAAAAAAAAAAAAA">
                                      <p:cBhvr>
                                        <p:cTn id="31" dur="500" fill="hold"/>
                                        <p:tgtEl>
                                          <p:spTgt spid="55"/>
                                        </p:tgtEl>
                                        <p:attrNameLst>
                                          <p:attrName>ppt_x</p:attrName>
                                          <p:attrName>ppt_y</p:attrName>
                                        </p:attrNameLst>
                                      </p:cBhvr>
                                      <p:rCtr x="-352" y="12685"/>
                                    </p:animMotion>
                                  </p:childTnLst>
                                </p:cTn>
                              </p:par>
                              <p:par>
                                <p:cTn id="32" presetID="0" presetClass="path" presetSubtype="0" accel="50000" decel="50000" fill="hold" nodeType="withEffect">
                                  <p:stCondLst>
                                    <p:cond delay="0"/>
                                  </p:stCondLst>
                                  <p:childTnLst>
                                    <p:animMotion origin="layout" path="M 0.00976 -0.06551 C 0.01015 -0.05695 0.01015 -0.04792 0.01067 -0.03936 C 0.01145 -0.02663 0.01458 -0.05024 0.01067 -0.02292 C 0.01028 -0.02084 0.00963 -0.01899 0.00898 -0.0169 L 0.00807 -0.01389 C 0.00768 -0.01274 0.00742 -0.01181 0.00716 -0.01065 L 0.00625 -0.00672 C 0.00664 -0.00417 0.00677 -0.00163 0.00716 0.00069 C 0.00742 0.00162 0.00794 0.00254 0.00807 0.0037 C 0.00846 0.00532 0.00872 0.00694 0.00898 0.00879 C 0.00872 0.01319 0.00846 0.01759 0.00807 0.02199 C 0.00768 0.025 0.00677 0.02824 0.00625 0.03125 C 0.00533 0.03657 0.00533 0.03726 0.00455 0.04328 C 0.00416 0.04953 0.00403 0.05555 0.00364 0.0618 C 0.00351 0.06296 0.00286 0.06458 0.00273 0.06574 C 0.00234 0.06759 0.00221 0.06921 0.00182 0.07083 C 0.00221 0.075 0.00221 0.07916 0.00273 0.0831 C 0.00312 0.08541 0.00455 0.08935 0.00455 0.08958 C 0.00416 0.09351 0.00403 0.09814 0.00364 0.10254 C 0.00351 0.10416 0.00273 0.10601 0.00273 0.10763 C 0.00273 0.11157 0.00325 0.11574 0.00364 0.1199 C 0.00286 0.13217 0.00195 0.13263 0.00364 0.14328 C 0.00377 0.14444 0.00416 0.14537 0.00455 0.14652 C 0.00416 0.15 0.00377 0.15393 0.00364 0.15763 C 0.00325 0.16296 0.00325 0.16851 0.00273 0.17384 C 0.00273 0.175 0.00221 0.17592 0.00182 0.17708 C 0.00117 0.17916 0.00026 0.18402 0.00013 0.18611 C 4.58333E-6 0.1868 0.00013 0.1875 0.00013 0.18842 " pathEditMode="relative" rAng="0" ptsTypes="AAAAAAAAAAAAAAAAAAAAAAAAAAAA">
                                      <p:cBhvr>
                                        <p:cTn id="33" dur="500" fill="hold"/>
                                        <p:tgtEl>
                                          <p:spTgt spid="54"/>
                                        </p:tgtEl>
                                        <p:attrNameLst>
                                          <p:attrName>ppt_x</p:attrName>
                                          <p:attrName>ppt_y</p:attrName>
                                        </p:attrNameLst>
                                      </p:cBhvr>
                                      <p:rCtr x="-352" y="12685"/>
                                    </p:animMotion>
                                  </p:childTnLst>
                                </p:cTn>
                              </p:par>
                              <p:par>
                                <p:cTn id="34" presetID="0" presetClass="path" presetSubtype="0" accel="50000" decel="50000" fill="hold" nodeType="withEffect">
                                  <p:stCondLst>
                                    <p:cond delay="0"/>
                                  </p:stCondLst>
                                  <p:childTnLst>
                                    <p:animMotion origin="layout" path="M 0.00286 2.22222E-6 C 0.00325 0.00856 0.00325 0.01759 0.00377 0.02616 C 0.00455 0.03889 0.00768 0.01528 0.00377 0.04259 C 0.00338 0.04467 0.00273 0.04653 0.00208 0.04861 L 0.00117 0.05162 C 0.00078 0.05278 0.00052 0.0537 0.00026 0.05486 L -0.00066 0.05879 C -0.00027 0.06134 -0.00013 0.06389 0.00026 0.0662 C 0.00052 0.06713 0.00104 0.06805 0.00117 0.06921 C 0.00156 0.07083 0.00182 0.07245 0.00208 0.0743 C 0.00182 0.0787 0.00156 0.0831 0.00117 0.0875 C 0.00078 0.09051 -0.00013 0.09375 -0.00066 0.09676 C -0.00157 0.10208 -0.00157 0.10278 -0.00235 0.10879 C -0.00274 0.11504 -0.00287 0.12106 -0.00326 0.12731 C -0.00339 0.12847 -0.00404 0.13009 -0.00417 0.13125 C -0.00456 0.1331 -0.00469 0.13472 -0.00508 0.13634 C -0.00469 0.14051 -0.00469 0.14467 -0.00417 0.14861 C -0.00378 0.15092 -0.00235 0.15486 -0.00235 0.15509 C -0.00274 0.15903 -0.00287 0.16366 -0.00326 0.16805 C -0.00339 0.16967 -0.00417 0.17153 -0.00417 0.17315 C -0.00417 0.17708 -0.00365 0.18125 -0.00326 0.18541 C -0.00404 0.19768 -0.00495 0.19815 -0.00326 0.20879 C -0.00313 0.20995 -0.00274 0.21088 -0.00235 0.21203 C -0.00274 0.21551 -0.00313 0.21944 -0.00326 0.22315 C -0.00365 0.22847 -0.00365 0.23403 -0.00417 0.23935 C -0.00417 0.24051 -0.00469 0.24143 -0.00508 0.24259 C -0.00573 0.24467 -0.00665 0.24953 -0.00678 0.25162 C -0.00691 0.25231 -0.00678 0.25301 -0.00678 0.25393 " pathEditMode="relative" rAng="0" ptsTypes="AAAAAAAAAAAAAAAAAAAAAAAAAAAA">
                                      <p:cBhvr>
                                        <p:cTn id="35" dur="500" fill="hold"/>
                                        <p:tgtEl>
                                          <p:spTgt spid="41"/>
                                        </p:tgtEl>
                                        <p:attrNameLst>
                                          <p:attrName>ppt_x</p:attrName>
                                          <p:attrName>ppt_y</p:attrName>
                                        </p:attrNameLst>
                                      </p:cBhvr>
                                      <p:rCtr x="-352" y="12685"/>
                                    </p:animMotion>
                                  </p:childTnLst>
                                </p:cTn>
                              </p:par>
                            </p:childTnLst>
                          </p:cTn>
                        </p:par>
                        <p:par>
                          <p:cTn id="36" fill="hold">
                            <p:stCondLst>
                              <p:cond delay="2500"/>
                            </p:stCondLst>
                            <p:childTnLst>
                              <p:par>
                                <p:cTn id="37" presetID="0" presetClass="path" presetSubtype="0" accel="50000" decel="50000" fill="hold" nodeType="afterEffect">
                                  <p:stCondLst>
                                    <p:cond delay="0"/>
                                  </p:stCondLst>
                                  <p:childTnLst>
                                    <p:animMotion origin="layout" path="M 0.00286 -3.33333E-6 C 0.00325 0.00857 0.00325 0.0176 0.00377 0.02616 C 0.00455 0.03889 0.00768 0.01528 0.00377 0.0426 C 0.00338 0.04468 0.00273 0.04653 0.00208 0.04861 L 0.00117 0.05162 C 0.00078 0.05278 0.00052 0.05371 0.00026 0.05486 L -0.00066 0.0588 C -0.00026 0.06135 -0.00013 0.06389 0.00026 0.06621 C 0.00052 0.06713 0.00104 0.06806 0.00117 0.06922 C 0.00156 0.07084 0.00182 0.07246 0.00208 0.07431 C 0.00182 0.07871 0.00156 0.08311 0.00117 0.0875 C 0.00078 0.09051 -0.00013 0.09375 -0.00066 0.09676 C -0.00157 0.10209 -0.00157 0.10278 -0.00235 0.1088 C -0.00274 0.11505 -0.00287 0.12107 -0.00326 0.12732 C -0.00339 0.12848 -0.00404 0.1301 -0.00417 0.13125 C -0.00456 0.13311 -0.00469 0.13473 -0.00508 0.13635 C -0.00469 0.14051 -0.00469 0.14468 -0.00417 0.14861 C -0.00378 0.15093 -0.00235 0.15486 -0.00235 0.1551 C -0.00274 0.15903 -0.00287 0.16366 -0.00326 0.16806 C -0.00339 0.16968 -0.00417 0.17153 -0.00417 0.17315 C -0.00417 0.17709 -0.00365 0.18125 -0.00326 0.18542 C -0.00404 0.19769 -0.00495 0.19815 -0.00326 0.2088 C -0.00313 0.20996 -0.00274 0.21088 -0.00235 0.21204 C -0.00274 0.21551 -0.00313 0.21945 -0.00326 0.22315 C -0.00365 0.22848 -0.00365 0.23403 -0.00417 0.23936 C -0.00417 0.24051 -0.00469 0.24144 -0.00508 0.2426 C -0.00573 0.24468 -0.00664 0.24954 -0.00677 0.25162 C -0.00691 0.25232 -0.00677 0.25301 -0.00677 0.25394 " pathEditMode="relative" rAng="0" ptsTypes="AAAAAAAAAAAAAAAAAAAAAAAAAAAA">
                                      <p:cBhvr>
                                        <p:cTn id="38" dur="500" fill="hold"/>
                                        <p:tgtEl>
                                          <p:spTgt spid="43"/>
                                        </p:tgtEl>
                                        <p:attrNameLst>
                                          <p:attrName>ppt_x</p:attrName>
                                          <p:attrName>ppt_y</p:attrName>
                                        </p:attrNameLst>
                                      </p:cBhvr>
                                      <p:rCtr x="-352" y="12685"/>
                                    </p:animMotion>
                                  </p:childTnLst>
                                </p:cTn>
                              </p:par>
                              <p:par>
                                <p:cTn id="39" presetID="0" presetClass="path" presetSubtype="0" accel="50000" decel="50000" fill="hold" nodeType="withEffect">
                                  <p:stCondLst>
                                    <p:cond delay="0"/>
                                  </p:stCondLst>
                                  <p:childTnLst>
                                    <p:animMotion origin="layout" path="M 0.00286 -3.7037E-6 C 0.00325 0.00857 0.00325 0.0176 0.00377 0.02616 C 0.00455 0.03889 0.00768 0.01528 0.00377 0.0426 C 0.00338 0.04468 0.00273 0.04653 0.00208 0.04861 L 0.00117 0.05162 C 0.00078 0.05278 0.00052 0.05371 0.00026 0.05486 L -0.00066 0.0588 C -0.00026 0.06135 -0.00013 0.06389 0.00026 0.06621 C 0.00052 0.06713 0.00104 0.06806 0.00117 0.06922 C 0.00156 0.07084 0.00182 0.07246 0.00208 0.07431 C 0.00182 0.07871 0.00156 0.08311 0.00117 0.0875 C 0.00078 0.09051 -0.00013 0.09375 -0.00066 0.09676 C -0.00157 0.10209 -0.00157 0.10278 -0.00235 0.1088 C -0.00274 0.11505 -0.00287 0.12107 -0.00326 0.12732 C -0.00339 0.12848 -0.00404 0.1301 -0.00417 0.13125 C -0.00456 0.13311 -0.00469 0.13473 -0.00508 0.13635 C -0.00469 0.14051 -0.00469 0.14468 -0.00417 0.14861 C -0.00378 0.15093 -0.00235 0.15486 -0.00235 0.1551 C -0.00274 0.15903 -0.00287 0.16366 -0.00326 0.16806 C -0.00339 0.16968 -0.00417 0.17153 -0.00417 0.17315 C -0.00417 0.17709 -0.00365 0.18125 -0.00326 0.18542 C -0.00404 0.19769 -0.00495 0.19815 -0.00326 0.2088 C -0.00313 0.20996 -0.00274 0.21088 -0.00235 0.21204 C -0.00274 0.21551 -0.00313 0.21945 -0.00326 0.22315 C -0.00365 0.22848 -0.00365 0.23403 -0.00417 0.23936 C -0.00417 0.24051 -0.00469 0.24144 -0.00508 0.2426 C -0.00573 0.24468 -0.00664 0.24954 -0.00678 0.25162 C -0.00691 0.25232 -0.00678 0.25301 -0.00678 0.25394 " pathEditMode="relative" rAng="0" ptsTypes="AAAAAAAAAAAAAAAAAAAAAAAAAAAA">
                                      <p:cBhvr>
                                        <p:cTn id="40" dur="500" fill="hold"/>
                                        <p:tgtEl>
                                          <p:spTgt spid="13"/>
                                        </p:tgtEl>
                                        <p:attrNameLst>
                                          <p:attrName>ppt_x</p:attrName>
                                          <p:attrName>ppt_y</p:attrName>
                                        </p:attrNameLst>
                                      </p:cBhvr>
                                      <p:rCtr x="-352" y="12685"/>
                                    </p:animMotion>
                                  </p:childTnLst>
                                </p:cTn>
                              </p:par>
                              <p:par>
                                <p:cTn id="41" presetID="0" presetClass="path" presetSubtype="0" accel="50000" decel="50000" fill="hold" nodeType="withEffect">
                                  <p:stCondLst>
                                    <p:cond delay="0"/>
                                  </p:stCondLst>
                                  <p:childTnLst>
                                    <p:animMotion origin="layout" path="M -2.08333E-7 -3.33333E-6 C -0.00026 0.00139 -0.00026 0.00278 -0.00052 0.0044 C -0.00104 0.00672 -0.00273 0.00255 -0.00052 0.00718 C -0.00026 0.00787 -2.08333E-7 0.00787 0.00052 0.00857 L 0.00104 0.00903 C 0.0013 0.00926 0.0013 0.00926 0.00156 0.00949 L 0.00208 0.01019 C 0.00182 0.01065 0.00182 0.01111 0.00156 0.01158 C 0.0013 0.01158 0.00104 0.01181 0.00104 0.01204 C 0.00078 0.01227 0.00052 0.01273 0.00052 0.01297 C 0.00052 0.01366 0.00078 0.01436 0.00104 0.01528 C 0.0013 0.01574 0.00182 0.01644 0.00208 0.0169 C 0.0026 0.01783 0.0026 0.01806 0.00313 0.01898 C 0.00339 0.02014 0.00339 0.0213 0.00365 0.02246 C 0.00365 0.02246 0.00417 0.02292 0.00417 0.02315 C 0.00443 0.02338 0.00443 0.02361 0.00469 0.02385 C 0.00443 0.02454 0.00443 0.02523 0.00417 0.02593 C 0.00391 0.02662 0.00313 0.02732 0.00313 0.02732 C 0.00339 0.02801 0.00339 0.02871 0.00365 0.02963 C 0.00365 0.02986 0.00417 0.0301 0.00417 0.03033 C 0.00417 0.03102 0.00391 0.03172 0.00365 0.03241 C 0.00417 0.03473 0.00469 0.03473 0.00365 0.03681 C 0.00365 0.03681 0.00339 0.03704 0.00313 0.03727 C 0.00339 0.03797 0.00365 0.03866 0.00365 0.03912 C 0.00391 0.04028 0.00391 0.04121 0.00417 0.04213 C 0.00417 0.04236 0.00443 0.0426 0.00469 0.0426 C 0.00521 0.04306 0.00573 0.04398 0.00573 0.04422 C 0.00586 0.04445 0.00573 0.04468 0.00573 0.04491 " pathEditMode="relative" rAng="0" ptsTypes="AAAAAAAAAAAAAAAAAAAAAAAAAAAA">
                                      <p:cBhvr>
                                        <p:cTn id="42" dur="500" fill="hold"/>
                                        <p:tgtEl>
                                          <p:spTgt spid="45"/>
                                        </p:tgtEl>
                                        <p:attrNameLst>
                                          <p:attrName>ppt_x</p:attrName>
                                          <p:attrName>ppt_y</p:attrName>
                                        </p:attrNameLst>
                                      </p:cBhvr>
                                      <p:rCtr x="195" y="2245"/>
                                    </p:animMotion>
                                  </p:childTnLst>
                                </p:cTn>
                              </p:par>
                            </p:childTnLst>
                          </p:cTn>
                        </p:par>
                        <p:par>
                          <p:cTn id="43" fill="hold">
                            <p:stCondLst>
                              <p:cond delay="3000"/>
                            </p:stCondLst>
                            <p:childTnLst>
                              <p:par>
                                <p:cTn id="44" presetID="0" presetClass="path" presetSubtype="0" accel="50000" decel="50000" fill="hold" nodeType="afterEffect">
                                  <p:stCondLst>
                                    <p:cond delay="0"/>
                                  </p:stCondLst>
                                  <p:childTnLst>
                                    <p:animMotion origin="layout" path="M -3.54167E-6 -4.44444E-6 C 0.00052 0.00787 0.00052 0.01644 0.00105 0.02454 C 0.00196 0.03658 0.0056 0.01436 0.00105 0.04005 C 0.00065 0.04213 -0.00013 0.04399 -0.00078 0.04584 L -0.00182 0.04862 C -0.00234 0.04977 -0.0026 0.0507 -0.00286 0.05186 L -0.0039 0.05556 C -0.00351 0.05787 -0.00338 0.06019 -0.00286 0.0625 C -0.0026 0.06343 -0.00208 0.06412 -0.00182 0.06528 C -0.00143 0.0669 -0.00117 0.06829 -0.00078 0.07014 C -0.00117 0.07431 -0.00143 0.07848 -0.00182 0.08264 C -0.00234 0.08542 -0.00338 0.08843 -0.0039 0.09144 C -0.00507 0.0963 -0.00507 0.097 -0.00586 0.10278 C -0.00638 0.10857 -0.00651 0.11436 -0.0069 0.12014 C -0.00716 0.1213 -0.00781 0.12292 -0.00794 0.12385 C -0.00846 0.1257 -0.00859 0.12732 -0.00898 0.12871 C -0.00859 0.13264 -0.00859 0.13658 -0.00794 0.14028 C -0.00755 0.1426 -0.00586 0.1463 -0.00586 0.14653 C -0.00638 0.15024 -0.00651 0.15463 -0.0069 0.1588 C -0.00716 0.16019 -0.00794 0.16204 -0.00794 0.16366 C -0.00794 0.16737 -0.00742 0.1713 -0.0069 0.17524 C -0.00781 0.18681 -0.00885 0.18727 -0.0069 0.19723 C -0.00677 0.19838 -0.00638 0.19931 -0.00586 0.20024 C -0.00638 0.20371 -0.00677 0.20741 -0.0069 0.21088 C -0.00742 0.21598 -0.00742 0.22107 -0.00794 0.22616 C -0.00794 0.22732 -0.00859 0.22801 -0.00898 0.22917 C -0.00976 0.23125 -0.0108 0.23588 -0.01093 0.23774 C -0.01106 0.23843 -0.01093 0.23912 -0.01093 0.24005 " pathEditMode="relative" rAng="0" ptsTypes="AAAAAAAAAAAAAAAAAAAAAAAAAAAA">
                                      <p:cBhvr>
                                        <p:cTn id="45" dur="500" fill="hold"/>
                                        <p:tgtEl>
                                          <p:spTgt spid="47"/>
                                        </p:tgtEl>
                                        <p:attrNameLst>
                                          <p:attrName>ppt_x</p:attrName>
                                          <p:attrName>ppt_y</p:attrName>
                                        </p:attrNameLst>
                                      </p:cBhvr>
                                      <p:rCtr x="-391" y="11991"/>
                                    </p:animMotion>
                                  </p:childTnLst>
                                </p:cTn>
                              </p:par>
                            </p:childTnLst>
                          </p:cTn>
                        </p:par>
                        <p:par>
                          <p:cTn id="46" fill="hold">
                            <p:stCondLst>
                              <p:cond delay="3500"/>
                            </p:stCondLst>
                            <p:childTnLst>
                              <p:par>
                                <p:cTn id="47" presetID="0" presetClass="path" presetSubtype="0" accel="50000" decel="50000" fill="hold" nodeType="afterEffect">
                                  <p:stCondLst>
                                    <p:cond delay="0"/>
                                  </p:stCondLst>
                                  <p:childTnLst>
                                    <p:animMotion origin="layout" path="M 0.00287 -4.07407E-6 C 0.00326 0.00857 0.00326 0.0176 0.00378 0.02616 C 0.00456 0.03889 0.00768 0.01528 0.00378 0.0426 C 0.00339 0.04468 0.00274 0.04653 0.00208 0.04862 L 0.00117 0.05162 C 0.00078 0.05278 0.00052 0.05371 0.00026 0.05487 L -0.00065 0.0588 C -0.00026 0.06135 -0.00013 0.06389 0.00026 0.06621 C 0.00052 0.06713 0.00104 0.06806 0.00117 0.06922 C 0.00156 0.07084 0.00182 0.07246 0.00208 0.07431 C 0.00182 0.07871 0.00156 0.08311 0.00117 0.0875 C 0.00078 0.09051 -0.00013 0.09375 -0.00065 0.09676 C -0.00156 0.10209 -0.00156 0.10278 -0.00234 0.1088 C -0.00273 0.11505 -0.00286 0.12107 -0.00325 0.12732 C -0.00338 0.12848 -0.00404 0.1301 -0.00417 0.13125 C -0.00456 0.13311 -0.00469 0.13473 -0.00508 0.13635 C -0.00469 0.14051 -0.00469 0.14468 -0.00417 0.14862 C -0.00378 0.15093 -0.00234 0.15487 -0.00234 0.1551 C -0.00273 0.15903 -0.00286 0.16366 -0.00325 0.16806 C -0.00338 0.16968 -0.00417 0.17153 -0.00417 0.17315 C -0.00417 0.17709 -0.00364 0.18125 -0.00325 0.18542 C -0.00404 0.19769 -0.00495 0.19815 -0.00325 0.2088 C -0.00312 0.20996 -0.00273 0.21088 -0.00234 0.21204 C -0.00273 0.21551 -0.00312 0.21945 -0.00325 0.22315 C -0.00364 0.22848 -0.00364 0.23403 -0.00417 0.23936 C -0.00417 0.24051 -0.00469 0.24144 -0.00508 0.2426 C -0.00573 0.24468 -0.00664 0.24954 -0.00677 0.25162 C -0.0069 0.25232 -0.00677 0.25301 -0.00677 0.25394 " pathEditMode="relative" rAng="0" ptsTypes="AAAAAAAAAAAAAAAAAAAAAAAAAAAA">
                                      <p:cBhvr>
                                        <p:cTn id="48" dur="500" fill="hold"/>
                                        <p:tgtEl>
                                          <p:spTgt spid="48"/>
                                        </p:tgtEl>
                                        <p:attrNameLst>
                                          <p:attrName>ppt_x</p:attrName>
                                          <p:attrName>ppt_y</p:attrName>
                                        </p:attrNameLst>
                                      </p:cBhvr>
                                      <p:rCtr x="-352" y="12685"/>
                                    </p:animMotion>
                                  </p:childTnLst>
                                </p:cTn>
                              </p:par>
                            </p:childTnLst>
                          </p:cTn>
                        </p:par>
                        <p:par>
                          <p:cTn id="49" fill="hold">
                            <p:stCondLst>
                              <p:cond delay="4000"/>
                            </p:stCondLst>
                            <p:childTnLst>
                              <p:par>
                                <p:cTn id="50" presetID="0" presetClass="path" presetSubtype="0" accel="50000" decel="50000" fill="hold" nodeType="afterEffect">
                                  <p:stCondLst>
                                    <p:cond delay="0"/>
                                  </p:stCondLst>
                                  <p:childTnLst>
                                    <p:animMotion origin="layout" path="M 0.00286 -7.40741E-7 C 0.00325 0.00857 0.00325 0.01759 0.00378 0.02616 C 0.00456 0.03889 0.00768 0.01528 0.00378 0.04259 C 0.00338 0.04468 0.00273 0.04653 0.00208 0.04861 L 0.00117 0.05162 C 0.00078 0.05278 0.00052 0.0537 0.00026 0.05486 L -0.00065 0.0588 C -0.00026 0.06134 -0.00013 0.06389 0.00026 0.0662 C 0.00052 0.06713 0.00104 0.06806 0.00117 0.06921 C 0.00156 0.07083 0.00182 0.07245 0.00208 0.07431 C 0.00182 0.0787 0.00156 0.0831 0.00117 0.0875 C 0.00078 0.09051 -0.00013 0.09375 -0.00065 0.09676 C -0.00156 0.10208 -0.00156 0.10278 -0.00234 0.1088 C -0.00273 0.11505 -0.00287 0.12107 -0.00326 0.12732 C -0.00339 0.12847 -0.00404 0.13009 -0.00417 0.13125 C -0.00456 0.1331 -0.00469 0.13472 -0.00508 0.13634 C -0.00469 0.14051 -0.00469 0.14468 -0.00417 0.14861 C -0.00378 0.15093 -0.00234 0.15486 -0.00234 0.15509 C -0.00273 0.15903 -0.00287 0.16366 -0.00326 0.16806 C -0.00339 0.16968 -0.00417 0.17153 -0.00417 0.17315 C -0.00417 0.17708 -0.00365 0.18125 -0.00326 0.18542 C -0.00404 0.19769 -0.00495 0.19815 -0.00326 0.2088 C -0.00313 0.20995 -0.00273 0.21088 -0.00234 0.21204 C -0.00273 0.21551 -0.00313 0.21945 -0.00326 0.22315 C -0.00365 0.22847 -0.00365 0.23403 -0.00417 0.23935 C -0.00417 0.24051 -0.00469 0.24144 -0.00508 0.24259 C -0.00573 0.24468 -0.00664 0.24954 -0.00677 0.25162 C -0.0069 0.25232 -0.00677 0.25301 -0.00677 0.25394 " pathEditMode="relative" rAng="0" ptsTypes="AAAAAAAAAAAAAAAAAAAAAAAAAAAA">
                                      <p:cBhvr>
                                        <p:cTn id="51" dur="500" fill="hold"/>
                                        <p:tgtEl>
                                          <p:spTgt spid="15"/>
                                        </p:tgtEl>
                                        <p:attrNameLst>
                                          <p:attrName>ppt_x</p:attrName>
                                          <p:attrName>ppt_y</p:attrName>
                                        </p:attrNameLst>
                                      </p:cBhvr>
                                      <p:rCtr x="-352" y="12685"/>
                                    </p:animMotion>
                                  </p:childTnLst>
                                </p:cTn>
                              </p:par>
                            </p:childTnLst>
                          </p:cTn>
                        </p:par>
                        <p:par>
                          <p:cTn id="52" fill="hold">
                            <p:stCondLst>
                              <p:cond delay="4500"/>
                            </p:stCondLst>
                            <p:childTnLst>
                              <p:par>
                                <p:cTn id="53" presetID="0" presetClass="path" presetSubtype="0" accel="50000" decel="50000" fill="hold" nodeType="afterEffect">
                                  <p:stCondLst>
                                    <p:cond delay="0"/>
                                  </p:stCondLst>
                                  <p:childTnLst>
                                    <p:animMotion origin="layout" path="M 0.00286 1.85185E-6 C 0.00326 0.00856 0.00326 0.01759 0.00378 0.02616 C 0.00456 0.03889 0.00768 0.01528 0.00378 0.04259 C 0.00339 0.04467 0.00273 0.04653 0.00208 0.04861 L 0.00117 0.05162 C 0.00078 0.05278 0.00052 0.0537 0.00026 0.05486 L -0.00065 0.05879 C -0.00026 0.06134 -0.00013 0.06389 0.00026 0.0662 C 0.00052 0.06713 0.00104 0.06805 0.00117 0.06921 C 0.00156 0.07083 0.00182 0.07245 0.00208 0.0743 C 0.00182 0.0787 0.00156 0.0831 0.00117 0.0875 C 0.00078 0.09051 -0.00013 0.09375 -0.00065 0.09676 C -0.00156 0.10208 -0.00156 0.10278 -0.00234 0.10879 C -0.00273 0.11504 -0.00286 0.12106 -0.00325 0.12731 C -0.00339 0.12847 -0.00404 0.13009 -0.00417 0.13125 C -0.00456 0.1331 -0.00469 0.13472 -0.00508 0.13634 C -0.00469 0.14051 -0.00469 0.14467 -0.00417 0.14861 C -0.00378 0.15092 -0.00234 0.15486 -0.00234 0.15509 C -0.00273 0.15903 -0.00286 0.16366 -0.00325 0.16805 C -0.00339 0.16967 -0.00417 0.17153 -0.00417 0.17315 C -0.00417 0.17708 -0.00365 0.18125 -0.00325 0.18541 C -0.00404 0.19768 -0.00495 0.19815 -0.00325 0.20879 C -0.00312 0.20995 -0.00273 0.21088 -0.00234 0.21204 C -0.00273 0.21551 -0.00312 0.21944 -0.00325 0.22315 C -0.00365 0.22847 -0.00365 0.23403 -0.00417 0.23935 C -0.00417 0.24051 -0.00469 0.24143 -0.00508 0.24259 C -0.00573 0.24467 -0.00664 0.24954 -0.00677 0.25162 C -0.0069 0.25231 -0.00677 0.25301 -0.00677 0.25393 " pathEditMode="relative" rAng="0" ptsTypes="AAAAAAAAAAAAAAAAAAAAAAAAAAAA">
                                      <p:cBhvr>
                                        <p:cTn id="54" dur="500" fill="hold"/>
                                        <p:tgtEl>
                                          <p:spTgt spid="44"/>
                                        </p:tgtEl>
                                        <p:attrNameLst>
                                          <p:attrName>ppt_x</p:attrName>
                                          <p:attrName>ppt_y</p:attrName>
                                        </p:attrNameLst>
                                      </p:cBhvr>
                                      <p:rCtr x="-352" y="12685"/>
                                    </p:animMotion>
                                  </p:childTnLst>
                                </p:cTn>
                              </p:par>
                              <p:par>
                                <p:cTn id="55" presetID="0" presetClass="path" presetSubtype="0" accel="50000" decel="50000" fill="hold" nodeType="withEffect">
                                  <p:stCondLst>
                                    <p:cond delay="0"/>
                                  </p:stCondLst>
                                  <p:childTnLst>
                                    <p:animMotion origin="layout" path="M 0.00287 7.40741E-7 C 0.00326 0.00856 0.00326 0.01759 0.00378 0.02616 C 0.00456 0.03889 0.00769 0.01528 0.00378 0.04259 C 0.00339 0.04468 0.00274 0.04653 0.00209 0.04861 L 0.00118 0.05162 C 0.00079 0.05278 0.00053 0.0537 0.00026 0.05486 L -0.00065 0.0588 C -0.00026 0.06134 -0.00013 0.06389 0.00026 0.0662 C 0.00053 0.06713 0.00105 0.06805 0.00118 0.06921 C 0.00157 0.07083 0.00183 0.07245 0.00209 0.0743 C 0.00183 0.0787 0.00157 0.0831 0.00118 0.0875 C 0.00079 0.09051 -0.00013 0.09375 -0.00065 0.09676 C -0.00156 0.10208 -0.00156 0.10278 -0.00234 0.1088 C -0.00273 0.11505 -0.00286 0.12106 -0.00325 0.12731 C -0.00338 0.12847 -0.00403 0.13009 -0.00416 0.13125 C -0.00455 0.1331 -0.00468 0.13472 -0.00507 0.13634 C -0.00468 0.14051 -0.00468 0.14468 -0.00416 0.14861 C -0.00377 0.15093 -0.00234 0.15486 -0.00234 0.15509 C -0.00273 0.15903 -0.00286 0.16366 -0.00325 0.16805 C -0.00338 0.16968 -0.00416 0.17153 -0.00416 0.17315 C -0.00416 0.17708 -0.00364 0.18125 -0.00325 0.18542 C -0.00403 0.19768 -0.00494 0.19815 -0.00325 0.2088 C -0.00312 0.20995 -0.00273 0.21088 -0.00234 0.21204 C -0.00273 0.21551 -0.00312 0.21944 -0.00325 0.22315 C -0.00364 0.22847 -0.00364 0.23403 -0.00416 0.23935 C -0.00416 0.24051 -0.00468 0.24143 -0.00507 0.24259 C -0.00572 0.24468 -0.00664 0.24954 -0.00677 0.25162 C -0.0069 0.25231 -0.00677 0.25301 -0.00677 0.25393 " pathEditMode="relative" rAng="0" ptsTypes="AAAAAAAAAAAAAAAAAAAAAAAAAAAA">
                                      <p:cBhvr>
                                        <p:cTn id="56" dur="500" fill="hold"/>
                                        <p:tgtEl>
                                          <p:spTgt spid="50"/>
                                        </p:tgtEl>
                                        <p:attrNameLst>
                                          <p:attrName>ppt_x</p:attrName>
                                          <p:attrName>ppt_y</p:attrName>
                                        </p:attrNameLst>
                                      </p:cBhvr>
                                      <p:rCtr x="-352" y="12685"/>
                                    </p:animMotion>
                                  </p:childTnLst>
                                </p:cTn>
                              </p:par>
                            </p:childTnLst>
                          </p:cTn>
                        </p:par>
                        <p:par>
                          <p:cTn id="57" fill="hold">
                            <p:stCondLst>
                              <p:cond delay="5000"/>
                            </p:stCondLst>
                            <p:childTnLst>
                              <p:par>
                                <p:cTn id="58" presetID="0" presetClass="path" presetSubtype="0" accel="50000" decel="50000" fill="hold" nodeType="afterEffect">
                                  <p:stCondLst>
                                    <p:cond delay="0"/>
                                  </p:stCondLst>
                                  <p:childTnLst>
                                    <p:animMotion origin="layout" path="M 0.00286 3.7037E-6 C 0.00326 0.00856 0.00326 0.01759 0.00378 0.02615 C 0.00456 0.03889 0.00768 0.01527 0.00378 0.04259 C 0.00339 0.04467 0.00273 0.04652 0.00208 0.04861 L 0.00117 0.05162 C 0.00078 0.05277 0.00052 0.0537 0.00026 0.05486 L -0.00065 0.05879 C -0.00026 0.06134 -0.00013 0.06389 0.00026 0.0662 C 0.00052 0.06713 0.00104 0.06805 0.00117 0.06921 C 0.00156 0.07083 0.00182 0.07245 0.00208 0.0743 C 0.00182 0.0787 0.00156 0.0831 0.00117 0.0875 C 0.00078 0.09051 -0.00013 0.09375 -0.00065 0.09676 C -0.00156 0.10208 -0.00156 0.10277 -0.00234 0.10879 C -0.00273 0.11504 -0.00286 0.12106 -0.00325 0.12731 C -0.00339 0.12847 -0.00404 0.13009 -0.00417 0.13125 C -0.00456 0.1331 -0.00469 0.13472 -0.00508 0.13634 C -0.00469 0.14051 -0.00469 0.14467 -0.00417 0.14861 C -0.00378 0.15092 -0.00234 0.15486 -0.00234 0.15509 C -0.00273 0.15902 -0.00286 0.16365 -0.00325 0.16805 C -0.00339 0.16967 -0.00417 0.17152 -0.00417 0.17314 C -0.00417 0.17708 -0.00365 0.18125 -0.00325 0.18541 C -0.00404 0.19768 -0.00495 0.19814 -0.00325 0.20879 C -0.00312 0.20995 -0.00273 0.21088 -0.00234 0.21203 C -0.00273 0.21551 -0.00312 0.21944 -0.00325 0.22314 C -0.00365 0.22847 -0.00365 0.23402 -0.00417 0.23935 C -0.00417 0.24051 -0.00469 0.24143 -0.00508 0.24259 C -0.00573 0.24467 -0.00664 0.24953 -0.00677 0.25162 C -0.0069 0.25231 -0.00677 0.25301 -0.00677 0.25393 " pathEditMode="relative" rAng="0" ptsTypes="AAAAAAAAAAAAAAAAAAAAAAAAAAAA">
                                      <p:cBhvr>
                                        <p:cTn id="59" dur="500" fill="hold"/>
                                        <p:tgtEl>
                                          <p:spTgt spid="38"/>
                                        </p:tgtEl>
                                        <p:attrNameLst>
                                          <p:attrName>ppt_x</p:attrName>
                                          <p:attrName>ppt_y</p:attrName>
                                        </p:attrNameLst>
                                      </p:cBhvr>
                                      <p:rCtr x="-352" y="12685"/>
                                    </p:animMotion>
                                  </p:childTnLst>
                                </p:cTn>
                              </p:par>
                            </p:childTnLst>
                          </p:cTn>
                        </p:par>
                        <p:par>
                          <p:cTn id="60" fill="hold">
                            <p:stCondLst>
                              <p:cond delay="5500"/>
                            </p:stCondLst>
                            <p:childTnLst>
                              <p:par>
                                <p:cTn id="61" presetID="0" presetClass="path" presetSubtype="0" accel="50000" decel="50000" fill="hold" nodeType="afterEffect">
                                  <p:stCondLst>
                                    <p:cond delay="0"/>
                                  </p:stCondLst>
                                  <p:childTnLst>
                                    <p:animMotion origin="layout" path="M 0.00286 -1.48148E-6 C 0.00325 0.00857 0.00325 0.01759 0.00378 0.02616 C 0.00456 0.03889 0.00768 0.01528 0.00378 0.04259 C 0.00338 0.04468 0.00273 0.04653 0.00208 0.04861 L 0.00117 0.05162 C 0.00078 0.05278 0.00052 0.05371 0.00026 0.05486 L -0.00065 0.0588 C -0.00026 0.06134 -0.00013 0.06389 0.00026 0.06621 C 0.00052 0.06713 0.00104 0.06806 0.00117 0.06921 C 0.00156 0.07083 0.00182 0.07246 0.00208 0.07431 C 0.00182 0.07871 0.00156 0.0831 0.00117 0.0875 C 0.00078 0.09051 -0.00013 0.09375 -0.00065 0.09676 C -0.00156 0.10208 -0.00156 0.10278 -0.00234 0.1088 C -0.00273 0.11505 -0.00287 0.12107 -0.00326 0.12732 C -0.00339 0.12847 -0.00404 0.13009 -0.00417 0.13125 C -0.00456 0.1331 -0.00469 0.13472 -0.00508 0.13634 C -0.00469 0.14051 -0.00469 0.14468 -0.00417 0.14861 C -0.00378 0.15093 -0.00234 0.15486 -0.00234 0.15509 C -0.00273 0.15903 -0.00287 0.16366 -0.00326 0.16806 C -0.00339 0.16968 -0.00417 0.17153 -0.00417 0.17315 C -0.00417 0.17708 -0.00365 0.18125 -0.00326 0.18542 C -0.00404 0.19769 -0.00495 0.19815 -0.00326 0.2088 C -0.00313 0.20996 -0.00273 0.21088 -0.00234 0.21204 C -0.00273 0.21551 -0.00313 0.21945 -0.00326 0.22315 C -0.00365 0.22847 -0.00365 0.23403 -0.00417 0.23935 C -0.00417 0.24051 -0.00469 0.24144 -0.00508 0.24259 C -0.00573 0.24468 -0.00664 0.24954 -0.00677 0.25162 C -0.0069 0.25232 -0.00677 0.25301 -0.00677 0.25394 " pathEditMode="relative" rAng="0" ptsTypes="AAAAAAAAAAAAAAAAAAAAAAAAAAAA">
                                      <p:cBhvr>
                                        <p:cTn id="62" dur="500" fill="hold"/>
                                        <p:tgtEl>
                                          <p:spTgt spid="53"/>
                                        </p:tgtEl>
                                        <p:attrNameLst>
                                          <p:attrName>ppt_x</p:attrName>
                                          <p:attrName>ppt_y</p:attrName>
                                        </p:attrNameLst>
                                      </p:cBhvr>
                                      <p:rCtr x="-352" y="12685"/>
                                    </p:animMotion>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34"/>
                                        </p:tgtEl>
                                        <p:attrNameLst>
                                          <p:attrName>style.visibility</p:attrName>
                                        </p:attrNameLst>
                                      </p:cBhvr>
                                      <p:to>
                                        <p:strVal val="hidden"/>
                                      </p:to>
                                    </p:set>
                                  </p:childTnLst>
                                </p:cTn>
                              </p:par>
                              <p:par>
                                <p:cTn id="69" presetID="22" presetClass="entr" presetSubtype="2" fill="hold"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500"/>
                            </p:stCondLst>
                            <p:childTnLst>
                              <p:par>
                                <p:cTn id="73" presetID="32" presetClass="emph" presetSubtype="0" fill="hold" nodeType="afterEffect">
                                  <p:stCondLst>
                                    <p:cond delay="0"/>
                                  </p:stCondLst>
                                  <p:childTnLst>
                                    <p:animRot by="120000">
                                      <p:cBhvr>
                                        <p:cTn id="74" dur="100" fill="hold">
                                          <p:stCondLst>
                                            <p:cond delay="0"/>
                                          </p:stCondLst>
                                        </p:cTn>
                                        <p:tgtEl>
                                          <p:spTgt spid="26"/>
                                        </p:tgtEl>
                                        <p:attrNameLst>
                                          <p:attrName>r</p:attrName>
                                        </p:attrNameLst>
                                      </p:cBhvr>
                                    </p:animRot>
                                    <p:animRot by="-240000">
                                      <p:cBhvr>
                                        <p:cTn id="75" dur="200" fill="hold">
                                          <p:stCondLst>
                                            <p:cond delay="200"/>
                                          </p:stCondLst>
                                        </p:cTn>
                                        <p:tgtEl>
                                          <p:spTgt spid="26"/>
                                        </p:tgtEl>
                                        <p:attrNameLst>
                                          <p:attrName>r</p:attrName>
                                        </p:attrNameLst>
                                      </p:cBhvr>
                                    </p:animRot>
                                    <p:animRot by="240000">
                                      <p:cBhvr>
                                        <p:cTn id="76" dur="200" fill="hold">
                                          <p:stCondLst>
                                            <p:cond delay="400"/>
                                          </p:stCondLst>
                                        </p:cTn>
                                        <p:tgtEl>
                                          <p:spTgt spid="26"/>
                                        </p:tgtEl>
                                        <p:attrNameLst>
                                          <p:attrName>r</p:attrName>
                                        </p:attrNameLst>
                                      </p:cBhvr>
                                    </p:animRot>
                                    <p:animRot by="-240000">
                                      <p:cBhvr>
                                        <p:cTn id="77" dur="200" fill="hold">
                                          <p:stCondLst>
                                            <p:cond delay="600"/>
                                          </p:stCondLst>
                                        </p:cTn>
                                        <p:tgtEl>
                                          <p:spTgt spid="26"/>
                                        </p:tgtEl>
                                        <p:attrNameLst>
                                          <p:attrName>r</p:attrName>
                                        </p:attrNameLst>
                                      </p:cBhvr>
                                    </p:animRot>
                                    <p:animRot by="120000">
                                      <p:cBhvr>
                                        <p:cTn id="78" dur="200" fill="hold">
                                          <p:stCondLst>
                                            <p:cond delay="800"/>
                                          </p:stCondLst>
                                        </p:cTn>
                                        <p:tgtEl>
                                          <p:spTgt spid="26"/>
                                        </p:tgtEl>
                                        <p:attrNameLst>
                                          <p:attrName>r</p:attrName>
                                        </p:attrNameLst>
                                      </p:cBhvr>
                                    </p:animRot>
                                  </p:childTnLst>
                                </p:cTn>
                              </p:par>
                              <p:par>
                                <p:cTn id="79" presetID="32" presetClass="emph" presetSubtype="0" fill="hold" nodeType="withEffect">
                                  <p:stCondLst>
                                    <p:cond delay="0"/>
                                  </p:stCondLst>
                                  <p:childTnLst>
                                    <p:animRot by="120000">
                                      <p:cBhvr>
                                        <p:cTn id="80" dur="100" fill="hold">
                                          <p:stCondLst>
                                            <p:cond delay="0"/>
                                          </p:stCondLst>
                                        </p:cTn>
                                        <p:tgtEl>
                                          <p:spTgt spid="63"/>
                                        </p:tgtEl>
                                        <p:attrNameLst>
                                          <p:attrName>r</p:attrName>
                                        </p:attrNameLst>
                                      </p:cBhvr>
                                    </p:animRot>
                                    <p:animRot by="-240000">
                                      <p:cBhvr>
                                        <p:cTn id="81" dur="200" fill="hold">
                                          <p:stCondLst>
                                            <p:cond delay="200"/>
                                          </p:stCondLst>
                                        </p:cTn>
                                        <p:tgtEl>
                                          <p:spTgt spid="63"/>
                                        </p:tgtEl>
                                        <p:attrNameLst>
                                          <p:attrName>r</p:attrName>
                                        </p:attrNameLst>
                                      </p:cBhvr>
                                    </p:animRot>
                                    <p:animRot by="240000">
                                      <p:cBhvr>
                                        <p:cTn id="82" dur="200" fill="hold">
                                          <p:stCondLst>
                                            <p:cond delay="400"/>
                                          </p:stCondLst>
                                        </p:cTn>
                                        <p:tgtEl>
                                          <p:spTgt spid="63"/>
                                        </p:tgtEl>
                                        <p:attrNameLst>
                                          <p:attrName>r</p:attrName>
                                        </p:attrNameLst>
                                      </p:cBhvr>
                                    </p:animRot>
                                    <p:animRot by="-240000">
                                      <p:cBhvr>
                                        <p:cTn id="83" dur="200" fill="hold">
                                          <p:stCondLst>
                                            <p:cond delay="600"/>
                                          </p:stCondLst>
                                        </p:cTn>
                                        <p:tgtEl>
                                          <p:spTgt spid="63"/>
                                        </p:tgtEl>
                                        <p:attrNameLst>
                                          <p:attrName>r</p:attrName>
                                        </p:attrNameLst>
                                      </p:cBhvr>
                                    </p:animRot>
                                    <p:animRot by="120000">
                                      <p:cBhvr>
                                        <p:cTn id="84" dur="200" fill="hold">
                                          <p:stCondLst>
                                            <p:cond delay="800"/>
                                          </p:stCondLst>
                                        </p:cTn>
                                        <p:tgtEl>
                                          <p:spTgt spid="63"/>
                                        </p:tgtEl>
                                        <p:attrNameLst>
                                          <p:attrName>r</p:attrName>
                                        </p:attrNameLst>
                                      </p:cBhvr>
                                    </p:animRot>
                                  </p:childTnLst>
                                </p:cTn>
                              </p:par>
                              <p:par>
                                <p:cTn id="85" presetID="32" presetClass="emph" presetSubtype="0" fill="hold" nodeType="with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6"/>
                                        </p:tgtEl>
                                        <p:attrNameLst>
                                          <p:attrName>style.visibility</p:attrName>
                                        </p:attrNameLst>
                                      </p:cBhvr>
                                      <p:to>
                                        <p:strVal val="visible"/>
                                      </p:to>
                                    </p:set>
                                  </p:childTnLst>
                                </p:cTn>
                              </p:par>
                              <p:par>
                                <p:cTn id="95" presetID="1" presetClass="exit" presetSubtype="0" fill="hold" nodeType="withEffect">
                                  <p:stCondLst>
                                    <p:cond delay="0"/>
                                  </p:stCondLst>
                                  <p:childTnLst>
                                    <p:set>
                                      <p:cBhvr>
                                        <p:cTn id="96" dur="1" fill="hold">
                                          <p:stCondLst>
                                            <p:cond delay="0"/>
                                          </p:stCondLst>
                                        </p:cTn>
                                        <p:tgtEl>
                                          <p:spTgt spid="57"/>
                                        </p:tgtEl>
                                        <p:attrNameLst>
                                          <p:attrName>style.visibility</p:attrName>
                                        </p:attrNameLst>
                                      </p:cBhvr>
                                      <p:to>
                                        <p:strVal val="hidden"/>
                                      </p:to>
                                    </p:set>
                                  </p:childTnLst>
                                </p:cTn>
                              </p:par>
                              <p:par>
                                <p:cTn id="97" presetID="22" presetClass="entr" presetSubtype="2" fill="hold" nodeType="with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wipe(right)">
                                      <p:cBhvr>
                                        <p:cTn id="99" dur="500"/>
                                        <p:tgtEl>
                                          <p:spTgt spid="69"/>
                                        </p:tgtEl>
                                      </p:cBhvr>
                                    </p:animEffect>
                                  </p:childTnLst>
                                </p:cTn>
                              </p:par>
                              <p:par>
                                <p:cTn id="100" presetID="32" presetClass="emph" presetSubtype="0" fill="hold" nodeType="withEffect">
                                  <p:stCondLst>
                                    <p:cond delay="0"/>
                                  </p:stCondLst>
                                  <p:childTnLst>
                                    <p:animRot by="120000">
                                      <p:cBhvr>
                                        <p:cTn id="101" dur="100" fill="hold">
                                          <p:stCondLst>
                                            <p:cond delay="0"/>
                                          </p:stCondLst>
                                        </p:cTn>
                                        <p:tgtEl>
                                          <p:spTgt spid="73"/>
                                        </p:tgtEl>
                                        <p:attrNameLst>
                                          <p:attrName>r</p:attrName>
                                        </p:attrNameLst>
                                      </p:cBhvr>
                                    </p:animRot>
                                    <p:animRot by="-240000">
                                      <p:cBhvr>
                                        <p:cTn id="102" dur="200" fill="hold">
                                          <p:stCondLst>
                                            <p:cond delay="200"/>
                                          </p:stCondLst>
                                        </p:cTn>
                                        <p:tgtEl>
                                          <p:spTgt spid="73"/>
                                        </p:tgtEl>
                                        <p:attrNameLst>
                                          <p:attrName>r</p:attrName>
                                        </p:attrNameLst>
                                      </p:cBhvr>
                                    </p:animRot>
                                    <p:animRot by="240000">
                                      <p:cBhvr>
                                        <p:cTn id="103" dur="200" fill="hold">
                                          <p:stCondLst>
                                            <p:cond delay="400"/>
                                          </p:stCondLst>
                                        </p:cTn>
                                        <p:tgtEl>
                                          <p:spTgt spid="73"/>
                                        </p:tgtEl>
                                        <p:attrNameLst>
                                          <p:attrName>r</p:attrName>
                                        </p:attrNameLst>
                                      </p:cBhvr>
                                    </p:animRot>
                                    <p:animRot by="-240000">
                                      <p:cBhvr>
                                        <p:cTn id="104" dur="200" fill="hold">
                                          <p:stCondLst>
                                            <p:cond delay="600"/>
                                          </p:stCondLst>
                                        </p:cTn>
                                        <p:tgtEl>
                                          <p:spTgt spid="73"/>
                                        </p:tgtEl>
                                        <p:attrNameLst>
                                          <p:attrName>r</p:attrName>
                                        </p:attrNameLst>
                                      </p:cBhvr>
                                    </p:animRot>
                                    <p:animRot by="120000">
                                      <p:cBhvr>
                                        <p:cTn id="105" dur="200" fill="hold">
                                          <p:stCondLst>
                                            <p:cond delay="800"/>
                                          </p:stCondLst>
                                        </p:cTn>
                                        <p:tgtEl>
                                          <p:spTgt spid="73"/>
                                        </p:tgtEl>
                                        <p:attrNameLst>
                                          <p:attrName>r</p:attrName>
                                        </p:attrNameLst>
                                      </p:cBhvr>
                                    </p:animRo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17"/>
                                        </p:tgtEl>
                                        <p:attrNameLst>
                                          <p:attrName>style.visibility</p:attrName>
                                        </p:attrNameLst>
                                      </p:cBhvr>
                                      <p:to>
                                        <p:strVal val="visible"/>
                                      </p:to>
                                    </p:set>
                                  </p:childTnLst>
                                </p:cTn>
                              </p:par>
                              <p:par>
                                <p:cTn id="110" presetID="1" presetClass="exit" presetSubtype="0" fill="hold" nodeType="withEffect">
                                  <p:stCondLst>
                                    <p:cond delay="0"/>
                                  </p:stCondLst>
                                  <p:childTnLst>
                                    <p:set>
                                      <p:cBhvr>
                                        <p:cTn id="111" dur="1" fill="hold">
                                          <p:stCondLst>
                                            <p:cond delay="0"/>
                                          </p:stCondLst>
                                        </p:cTn>
                                        <p:tgtEl>
                                          <p:spTgt spid="6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Conker" descr="A picture containing several&#10;&#10;Description automatically generated">
            <a:extLst>
              <a:ext uri="{FF2B5EF4-FFF2-40B4-BE49-F238E27FC236}">
                <a16:creationId xmlns:a16="http://schemas.microsoft.com/office/drawing/2014/main" id="{49281661-8DE9-BA47-81F7-B7FCE7FF85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5685" y="2083184"/>
            <a:ext cx="6076604" cy="3413763"/>
          </a:xfrm>
          <a:prstGeom prst="rect">
            <a:avLst/>
          </a:prstGeom>
        </p:spPr>
      </p:pic>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630437"/>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Invertebrates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204936"/>
            <a:ext cx="3975976" cy="98340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Fewer butterflies. Some start to migrate. Others will turn into pupae ready</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for the winter. </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334838"/>
            <a:ext cx="3975976" cy="77206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Fewer bees and wasps. As the weather becomes colder, old queens and adults die. </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3253400"/>
            <a:ext cx="3975976" cy="76245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Fewer flies. They’re getting ready to hibernate as the weather gets colder.</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162352"/>
            <a:ext cx="3975976" cy="1010270"/>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Snails and slugs begin to take shelter</a:t>
            </a:r>
          </a:p>
          <a:p>
            <a:pPr algn="ctr"/>
            <a:r>
              <a:rPr lang="en-GB" sz="1400" dirty="0">
                <a:solidFill>
                  <a:srgbClr val="272626"/>
                </a:solidFill>
                <a:latin typeface="Comic Sans MS" panose="030F0702030302020204" pitchFamily="66" charset="0"/>
              </a:rPr>
              <a:t>under ground or under logs as</a:t>
            </a:r>
          </a:p>
          <a:p>
            <a:pPr algn="ctr"/>
            <a:r>
              <a:rPr lang="en-GB" sz="1400" dirty="0">
                <a:solidFill>
                  <a:srgbClr val="272626"/>
                </a:solidFill>
                <a:latin typeface="Comic Sans MS" panose="030F0702030302020204" pitchFamily="66" charset="0"/>
              </a:rPr>
              <a:t>the weather gets colder. </a:t>
            </a:r>
          </a:p>
        </p:txBody>
      </p:sp>
      <p:sp>
        <p:nvSpPr>
          <p:cNvPr id="24" name="Rectangle 23">
            <a:extLst>
              <a:ext uri="{FF2B5EF4-FFF2-40B4-BE49-F238E27FC236}">
                <a16:creationId xmlns:a16="http://schemas.microsoft.com/office/drawing/2014/main" id="{C059BD83-7168-DA48-8E7D-64EC209F9301}"/>
              </a:ext>
            </a:extLst>
          </p:cNvPr>
          <p:cNvSpPr/>
          <p:nvPr/>
        </p:nvSpPr>
        <p:spPr>
          <a:xfrm>
            <a:off x="7277676" y="5319113"/>
            <a:ext cx="3975976" cy="76245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Spiders lay their eggs, which will</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hatch in the spring. </a:t>
            </a:r>
          </a:p>
        </p:txBody>
      </p:sp>
      <p:sp>
        <p:nvSpPr>
          <p:cNvPr id="12" name="Rectangle 11">
            <a:extLst>
              <a:ext uri="{FF2B5EF4-FFF2-40B4-BE49-F238E27FC236}">
                <a16:creationId xmlns:a16="http://schemas.microsoft.com/office/drawing/2014/main" id="{0C908FAD-6EEB-9044-9A2C-2853672CFE2D}"/>
              </a:ext>
            </a:extLst>
          </p:cNvPr>
          <p:cNvSpPr/>
          <p:nvPr/>
        </p:nvSpPr>
        <p:spPr>
          <a:xfrm>
            <a:off x="887561" y="1674191"/>
            <a:ext cx="6076605" cy="428006"/>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Autumn</a:t>
            </a:r>
            <a:endParaRPr lang="en-GB" sz="2200" dirty="0">
              <a:solidFill>
                <a:schemeClr val="bg1"/>
              </a:solidFill>
              <a:latin typeface="Comic Sans MS" panose="030F0902030302020204" pitchFamily="66" charset="0"/>
            </a:endParaRPr>
          </a:p>
        </p:txBody>
      </p:sp>
      <p:cxnSp>
        <p:nvCxnSpPr>
          <p:cNvPr id="61" name="Straight Arrow Connector 60">
            <a:extLst>
              <a:ext uri="{FF2B5EF4-FFF2-40B4-BE49-F238E27FC236}">
                <a16:creationId xmlns:a16="http://schemas.microsoft.com/office/drawing/2014/main" id="{5612346C-5B50-4045-84B9-DE6A694D2165}"/>
              </a:ext>
            </a:extLst>
          </p:cNvPr>
          <p:cNvCxnSpPr>
            <a:cxnSpLocks/>
          </p:cNvCxnSpPr>
          <p:nvPr/>
        </p:nvCxnSpPr>
        <p:spPr>
          <a:xfrm flipH="1">
            <a:off x="2911305" y="1714179"/>
            <a:ext cx="4366371" cy="188471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10" name="Yellow butterfly">
            <a:extLst>
              <a:ext uri="{FF2B5EF4-FFF2-40B4-BE49-F238E27FC236}">
                <a16:creationId xmlns:a16="http://schemas.microsoft.com/office/drawing/2014/main" id="{041BA6F2-BBF3-B946-B5C7-F649ADD579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306472">
            <a:off x="4426102" y="2859031"/>
            <a:ext cx="381000" cy="342900"/>
          </a:xfrm>
          <a:prstGeom prst="rect">
            <a:avLst/>
          </a:prstGeom>
        </p:spPr>
      </p:pic>
      <p:pic>
        <p:nvPicPr>
          <p:cNvPr id="33" name="Blue butterfly" descr="A picture containing outdoor object&#10;&#10;Description automatically generated">
            <a:extLst>
              <a:ext uri="{FF2B5EF4-FFF2-40B4-BE49-F238E27FC236}">
                <a16:creationId xmlns:a16="http://schemas.microsoft.com/office/drawing/2014/main" id="{5111929D-FB1D-4949-B38E-6549D78BA5D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1325">
            <a:off x="2546949" y="3526879"/>
            <a:ext cx="316448" cy="359882"/>
          </a:xfrm>
          <a:prstGeom prst="rect">
            <a:avLst/>
          </a:prstGeom>
        </p:spPr>
      </p:pic>
      <p:pic>
        <p:nvPicPr>
          <p:cNvPr id="34" name="Bee" descr="Logo&#10;&#10;Description automatically generated">
            <a:extLst>
              <a:ext uri="{FF2B5EF4-FFF2-40B4-BE49-F238E27FC236}">
                <a16:creationId xmlns:a16="http://schemas.microsoft.com/office/drawing/2014/main" id="{76EE4F59-B1D1-3748-A3B7-0B735B8BFE4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5282612">
            <a:off x="5711239" y="3852251"/>
            <a:ext cx="248401" cy="235876"/>
          </a:xfrm>
          <a:prstGeom prst="rect">
            <a:avLst/>
          </a:prstGeom>
        </p:spPr>
      </p:pic>
      <p:pic>
        <p:nvPicPr>
          <p:cNvPr id="15" name="Wasp" descr="A picture containing text&#10;&#10;Description automatically generated">
            <a:extLst>
              <a:ext uri="{FF2B5EF4-FFF2-40B4-BE49-F238E27FC236}">
                <a16:creationId xmlns:a16="http://schemas.microsoft.com/office/drawing/2014/main" id="{2848C710-92DC-3244-898A-F145F75BACE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504571">
            <a:off x="5169909" y="3506460"/>
            <a:ext cx="343872" cy="391070"/>
          </a:xfrm>
          <a:prstGeom prst="rect">
            <a:avLst/>
          </a:prstGeom>
        </p:spPr>
      </p:pic>
      <p:pic>
        <p:nvPicPr>
          <p:cNvPr id="38" name="Fly" descr="Icon&#10;&#10;Description automatically generated">
            <a:extLst>
              <a:ext uri="{FF2B5EF4-FFF2-40B4-BE49-F238E27FC236}">
                <a16:creationId xmlns:a16="http://schemas.microsoft.com/office/drawing/2014/main" id="{6165A7F8-7B92-B34B-BF1E-D13337C3AD3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694785">
            <a:off x="4589991" y="4820639"/>
            <a:ext cx="216685" cy="198628"/>
          </a:xfrm>
          <a:prstGeom prst="rect">
            <a:avLst/>
          </a:prstGeom>
        </p:spPr>
      </p:pic>
      <p:cxnSp>
        <p:nvCxnSpPr>
          <p:cNvPr id="36" name="Straight Arrow Connector 35">
            <a:extLst>
              <a:ext uri="{FF2B5EF4-FFF2-40B4-BE49-F238E27FC236}">
                <a16:creationId xmlns:a16="http://schemas.microsoft.com/office/drawing/2014/main" id="{2749B678-3EAF-B343-BE39-B8EFB2F40792}"/>
              </a:ext>
            </a:extLst>
          </p:cNvPr>
          <p:cNvCxnSpPr>
            <a:cxnSpLocks/>
          </p:cNvCxnSpPr>
          <p:nvPr/>
        </p:nvCxnSpPr>
        <p:spPr>
          <a:xfrm flipH="1">
            <a:off x="5688924" y="2732341"/>
            <a:ext cx="1588753" cy="93851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A3132DB5-2AA3-B94F-8102-7008ABD309C4}"/>
              </a:ext>
            </a:extLst>
          </p:cNvPr>
          <p:cNvCxnSpPr>
            <a:cxnSpLocks/>
          </p:cNvCxnSpPr>
          <p:nvPr/>
        </p:nvCxnSpPr>
        <p:spPr>
          <a:xfrm flipH="1">
            <a:off x="4787296" y="3627286"/>
            <a:ext cx="2490382" cy="123005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5176D707-A7F2-2F42-9AF5-2DBA4F4A440D}"/>
              </a:ext>
            </a:extLst>
          </p:cNvPr>
          <p:cNvCxnSpPr>
            <a:cxnSpLocks/>
            <a:stCxn id="24" idx="1"/>
          </p:cNvCxnSpPr>
          <p:nvPr/>
        </p:nvCxnSpPr>
        <p:spPr>
          <a:xfrm flipH="1" flipV="1">
            <a:off x="4965197" y="5409392"/>
            <a:ext cx="2312479" cy="29095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64178C8-A7B2-3F48-9223-69B4FD240C4F}"/>
              </a:ext>
            </a:extLst>
          </p:cNvPr>
          <p:cNvCxnSpPr>
            <a:cxnSpLocks/>
          </p:cNvCxnSpPr>
          <p:nvPr/>
        </p:nvCxnSpPr>
        <p:spPr>
          <a:xfrm flipH="1">
            <a:off x="5835439" y="4656240"/>
            <a:ext cx="1442237" cy="45679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18" name="Snail" descr="A picture containing cup, helmet, tableware, ceramic ware&#10;&#10;Description automatically generated">
            <a:extLst>
              <a:ext uri="{FF2B5EF4-FFF2-40B4-BE49-F238E27FC236}">
                <a16:creationId xmlns:a16="http://schemas.microsoft.com/office/drawing/2014/main" id="{E28648FA-CE33-4640-83C5-C94EB512D8F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247860" y="5016195"/>
            <a:ext cx="515693" cy="245442"/>
          </a:xfrm>
          <a:prstGeom prst="rect">
            <a:avLst/>
          </a:prstGeom>
        </p:spPr>
      </p:pic>
      <p:pic>
        <p:nvPicPr>
          <p:cNvPr id="40" name="Spider" descr="A picture containing text&#10;&#10;Description automatically generated">
            <a:extLst>
              <a:ext uri="{FF2B5EF4-FFF2-40B4-BE49-F238E27FC236}">
                <a16:creationId xmlns:a16="http://schemas.microsoft.com/office/drawing/2014/main" id="{55A56738-3B8F-BE41-9486-31C2DC7B1CD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3822439">
            <a:off x="4481673" y="5178511"/>
            <a:ext cx="290181" cy="324877"/>
          </a:xfrm>
          <a:prstGeom prst="rect">
            <a:avLst/>
          </a:prstGeom>
        </p:spPr>
      </p:pic>
      <p:pic>
        <p:nvPicPr>
          <p:cNvPr id="23" name="Leaves" descr="A close-up of a fire&#10;&#10;Description automatically generated with low confidence">
            <a:extLst>
              <a:ext uri="{FF2B5EF4-FFF2-40B4-BE49-F238E27FC236}">
                <a16:creationId xmlns:a16="http://schemas.microsoft.com/office/drawing/2014/main" id="{98635321-F7AC-9C48-A4CB-D42933B3A73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3480412">
            <a:off x="5311115" y="4797418"/>
            <a:ext cx="522622" cy="690822"/>
          </a:xfrm>
          <a:prstGeom prst="rect">
            <a:avLst/>
          </a:prstGeom>
        </p:spPr>
      </p:pic>
    </p:spTree>
    <p:extLst>
      <p:ext uri="{BB962C8B-B14F-4D97-AF65-F5344CB8AC3E}">
        <p14:creationId xmlns:p14="http://schemas.microsoft.com/office/powerpoint/2010/main" val="200868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right)">
                                      <p:cBhvr>
                                        <p:cTn id="13" dur="500"/>
                                        <p:tgtEl>
                                          <p:spTgt spid="61"/>
                                        </p:tgtEl>
                                      </p:cBhvr>
                                    </p:animEffect>
                                  </p:childTnLst>
                                </p:cTn>
                              </p:par>
                            </p:childTnLst>
                          </p:cTn>
                        </p:par>
                        <p:par>
                          <p:cTn id="14" fill="hold">
                            <p:stCondLst>
                              <p:cond delay="500"/>
                            </p:stCondLst>
                            <p:childTnLst>
                              <p:par>
                                <p:cTn id="15" presetID="1" presetClass="exit" presetSubtype="0" fill="hold" nodeType="afterEffect">
                                  <p:stCondLst>
                                    <p:cond delay="500"/>
                                  </p:stCondLst>
                                  <p:childTnLst>
                                    <p:set>
                                      <p:cBhvr>
                                        <p:cTn id="16" dur="1" fill="hold">
                                          <p:stCondLst>
                                            <p:cond delay="0"/>
                                          </p:stCondLst>
                                        </p:cTn>
                                        <p:tgtEl>
                                          <p:spTgt spid="3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61"/>
                                        </p:tgtEl>
                                        <p:attrNameLst>
                                          <p:attrName>style.visibility</p:attrName>
                                        </p:attrNameLst>
                                      </p:cBhvr>
                                      <p:to>
                                        <p:strVal val="hidden"/>
                                      </p:to>
                                    </p:set>
                                  </p:childTnLst>
                                </p:cTn>
                              </p:par>
                              <p:par>
                                <p:cTn id="23" presetID="22" presetClass="entr" presetSubtype="2"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right)">
                                      <p:cBhvr>
                                        <p:cTn id="25" dur="500"/>
                                        <p:tgtEl>
                                          <p:spTgt spid="36"/>
                                        </p:tgtEl>
                                      </p:cBhvr>
                                    </p:animEffect>
                                  </p:childTnLst>
                                </p:cTn>
                              </p:par>
                              <p:par>
                                <p:cTn id="26" presetID="1" presetClass="exit" presetSubtype="0" fill="hold" nodeType="withEffect">
                                  <p:stCondLst>
                                    <p:cond delay="500"/>
                                  </p:stCondLst>
                                  <p:childTnLst>
                                    <p:set>
                                      <p:cBhvr>
                                        <p:cTn id="27" dur="1" fill="hold">
                                          <p:stCondLst>
                                            <p:cond delay="0"/>
                                          </p:stCondLst>
                                        </p:cTn>
                                        <p:tgtEl>
                                          <p:spTgt spid="15"/>
                                        </p:tgtEl>
                                        <p:attrNameLst>
                                          <p:attrName>style.visibility</p:attrName>
                                        </p:attrNameLst>
                                      </p:cBhvr>
                                      <p:to>
                                        <p:strVal val="hidden"/>
                                      </p:to>
                                    </p:set>
                                  </p:childTnLst>
                                </p:cTn>
                              </p:par>
                            </p:childTnLst>
                          </p:cTn>
                        </p:par>
                        <p:par>
                          <p:cTn id="28" fill="hold">
                            <p:stCondLst>
                              <p:cond delay="500"/>
                            </p:stCondLst>
                            <p:childTnLst>
                              <p:par>
                                <p:cTn id="29" presetID="1" presetClass="exit" presetSubtype="0" fill="hold" nodeType="afterEffect">
                                  <p:stCondLst>
                                    <p:cond delay="500"/>
                                  </p:stCondLst>
                                  <p:childTnLst>
                                    <p:set>
                                      <p:cBhvr>
                                        <p:cTn id="30" dur="1" fill="hold">
                                          <p:stCondLst>
                                            <p:cond delay="0"/>
                                          </p:stCondLst>
                                        </p:cTn>
                                        <p:tgtEl>
                                          <p:spTgt spid="3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xit" presetSubtype="0" fill="hold" nodeType="withEffect">
                                  <p:stCondLst>
                                    <p:cond delay="0"/>
                                  </p:stCondLst>
                                  <p:childTnLst>
                                    <p:set>
                                      <p:cBhvr>
                                        <p:cTn id="36" dur="1" fill="hold">
                                          <p:stCondLst>
                                            <p:cond delay="0"/>
                                          </p:stCondLst>
                                        </p:cTn>
                                        <p:tgtEl>
                                          <p:spTgt spid="36"/>
                                        </p:tgtEl>
                                        <p:attrNameLst>
                                          <p:attrName>style.visibility</p:attrName>
                                        </p:attrNameLst>
                                      </p:cBhvr>
                                      <p:to>
                                        <p:strVal val="hidden"/>
                                      </p:to>
                                    </p:se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500"/>
                            </p:stCondLst>
                            <p:childTnLst>
                              <p:par>
                                <p:cTn id="41" presetID="1" presetClass="exit" presetSubtype="0" fill="hold" nodeType="afterEffect">
                                  <p:stCondLst>
                                    <p:cond delay="500"/>
                                  </p:stCondLst>
                                  <p:childTnLst>
                                    <p:set>
                                      <p:cBhvr>
                                        <p:cTn id="42" dur="1" fill="hold">
                                          <p:stCondLst>
                                            <p:cond delay="0"/>
                                          </p:stCondLst>
                                        </p:cTn>
                                        <p:tgtEl>
                                          <p:spTgt spid="3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37"/>
                                        </p:tgtEl>
                                        <p:attrNameLst>
                                          <p:attrName>style.visibility</p:attrName>
                                        </p:attrNameLst>
                                      </p:cBhvr>
                                      <p:to>
                                        <p:strVal val="hidden"/>
                                      </p:to>
                                    </p:set>
                                  </p:childTnLst>
                                </p:cTn>
                              </p:par>
                              <p:par>
                                <p:cTn id="49" presetID="22" presetClass="entr" presetSubtype="2"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right)">
                                      <p:cBhvr>
                                        <p:cTn id="51" dur="500"/>
                                        <p:tgtEl>
                                          <p:spTgt spid="41"/>
                                        </p:tgtEl>
                                      </p:cBhvr>
                                    </p:animEffect>
                                  </p:childTnLst>
                                </p:cTn>
                              </p:par>
                            </p:childTnLst>
                          </p:cTn>
                        </p:par>
                        <p:par>
                          <p:cTn id="52" fill="hold">
                            <p:stCondLst>
                              <p:cond delay="500"/>
                            </p:stCondLst>
                            <p:childTnLst>
                              <p:par>
                                <p:cTn id="53" presetID="0" presetClass="path" presetSubtype="0" accel="50000" decel="50000" fill="hold" nodeType="afterEffect">
                                  <p:stCondLst>
                                    <p:cond delay="0"/>
                                  </p:stCondLst>
                                  <p:childTnLst>
                                    <p:animMotion origin="layout" path="M -0.00247 0.00254 C 0.00586 0.00532 -0.00312 0.00254 0.01667 0.00416 C 0.01784 0.00439 0.01914 0.00486 0.02031 0.00509 C 0.02188 0.00555 0.02357 0.00601 0.02513 0.00601 C 0.028 0.00648 0.03086 0.00671 0.0336 0.00694 L 0.04688 0.00601 C 0.0487 0.00601 0.05052 0.00555 0.05221 0.00509 L 0.0586 0.00416 C 0.06341 0.00463 0.06823 0.00463 0.07305 0.00509 C 0.0737 0.00532 0.07448 0.00578 0.07513 0.00601 C 0.07774 0.00717 0.07695 0.00694 0.07839 0.00694 " pathEditMode="relative" ptsTypes="AAAAAAAAAAA">
                                      <p:cBhvr>
                                        <p:cTn id="54" dur="2000" fill="hold"/>
                                        <p:tgtEl>
                                          <p:spTgt spid="18"/>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par>
                                <p:cTn id="59" presetID="1" presetClass="exit" presetSubtype="0" fill="hold" nodeType="withEffect">
                                  <p:stCondLst>
                                    <p:cond delay="0"/>
                                  </p:stCondLst>
                                  <p:childTnLst>
                                    <p:set>
                                      <p:cBhvr>
                                        <p:cTn id="60" dur="1" fill="hold">
                                          <p:stCondLst>
                                            <p:cond delay="0"/>
                                          </p:stCondLst>
                                        </p:cTn>
                                        <p:tgtEl>
                                          <p:spTgt spid="41"/>
                                        </p:tgtEl>
                                        <p:attrNameLst>
                                          <p:attrName>style.visibility</p:attrName>
                                        </p:attrNameLst>
                                      </p:cBhvr>
                                      <p:to>
                                        <p:strVal val="hidden"/>
                                      </p:to>
                                    </p:set>
                                  </p:childTnLst>
                                </p:cTn>
                              </p:par>
                              <p:par>
                                <p:cTn id="61" presetID="22" presetClass="entr" presetSubtype="2"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par>
                                <p:cTn id="64" presetID="32" presetClass="emph" presetSubtype="0" repeatCount="2000" fill="hold" nodeType="withEffect">
                                  <p:stCondLst>
                                    <p:cond delay="0"/>
                                  </p:stCondLst>
                                  <p:childTnLst>
                                    <p:animRot by="120000">
                                      <p:cBhvr>
                                        <p:cTn id="65" dur="100" fill="hold">
                                          <p:stCondLst>
                                            <p:cond delay="0"/>
                                          </p:stCondLst>
                                        </p:cTn>
                                        <p:tgtEl>
                                          <p:spTgt spid="40"/>
                                        </p:tgtEl>
                                        <p:attrNameLst>
                                          <p:attrName>r</p:attrName>
                                        </p:attrNameLst>
                                      </p:cBhvr>
                                    </p:animRot>
                                    <p:animRot by="-240000">
                                      <p:cBhvr>
                                        <p:cTn id="66" dur="200" fill="hold">
                                          <p:stCondLst>
                                            <p:cond delay="200"/>
                                          </p:stCondLst>
                                        </p:cTn>
                                        <p:tgtEl>
                                          <p:spTgt spid="40"/>
                                        </p:tgtEl>
                                        <p:attrNameLst>
                                          <p:attrName>r</p:attrName>
                                        </p:attrNameLst>
                                      </p:cBhvr>
                                    </p:animRot>
                                    <p:animRot by="240000">
                                      <p:cBhvr>
                                        <p:cTn id="67" dur="200" fill="hold">
                                          <p:stCondLst>
                                            <p:cond delay="400"/>
                                          </p:stCondLst>
                                        </p:cTn>
                                        <p:tgtEl>
                                          <p:spTgt spid="40"/>
                                        </p:tgtEl>
                                        <p:attrNameLst>
                                          <p:attrName>r</p:attrName>
                                        </p:attrNameLst>
                                      </p:cBhvr>
                                    </p:animRot>
                                    <p:animRot by="-240000">
                                      <p:cBhvr>
                                        <p:cTn id="68" dur="200" fill="hold">
                                          <p:stCondLst>
                                            <p:cond delay="600"/>
                                          </p:stCondLst>
                                        </p:cTn>
                                        <p:tgtEl>
                                          <p:spTgt spid="40"/>
                                        </p:tgtEl>
                                        <p:attrNameLst>
                                          <p:attrName>r</p:attrName>
                                        </p:attrNameLst>
                                      </p:cBhvr>
                                    </p:animRot>
                                    <p:animRot by="120000">
                                      <p:cBhvr>
                                        <p:cTn id="69" dur="200" fill="hold">
                                          <p:stCondLst>
                                            <p:cond delay="80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681D71F1-EE91-794A-A253-3A5D2E9B6909}"/>
              </a:ext>
            </a:extLst>
          </p:cNvPr>
          <p:cNvSpPr txBox="1">
            <a:spLocks/>
          </p:cNvSpPr>
          <p:nvPr/>
        </p:nvSpPr>
        <p:spPr>
          <a:xfrm>
            <a:off x="6169271" y="1863969"/>
            <a:ext cx="5293624" cy="40329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3838" indent="-223838">
              <a:lnSpc>
                <a:spcPct val="100000"/>
              </a:lnSpc>
              <a:spcBef>
                <a:spcPts val="700"/>
              </a:spcBef>
              <a:buClr>
                <a:srgbClr val="39AB47"/>
              </a:buClr>
            </a:pPr>
            <a:r>
              <a:rPr lang="en-GB" sz="1450" dirty="0">
                <a:solidFill>
                  <a:srgbClr val="272626"/>
                </a:solidFill>
                <a:latin typeface="Comic Sans MS" panose="030F0702030302020204" pitchFamily="66" charset="0"/>
              </a:rPr>
              <a:t>Recap what we have learned about the classification of living things </a:t>
            </a:r>
          </a:p>
          <a:p>
            <a:pPr marL="223838" indent="-223838">
              <a:lnSpc>
                <a:spcPct val="100000"/>
              </a:lnSpc>
              <a:spcBef>
                <a:spcPts val="700"/>
              </a:spcBef>
              <a:buClr>
                <a:srgbClr val="39AB47"/>
              </a:buClr>
            </a:pPr>
            <a:r>
              <a:rPr lang="en-GB" sz="1450" dirty="0">
                <a:solidFill>
                  <a:srgbClr val="272626"/>
                </a:solidFill>
                <a:latin typeface="Comic Sans MS" panose="030F0702030302020204" pitchFamily="66" charset="0"/>
              </a:rPr>
              <a:t>Identify the different seasons throughout the year</a:t>
            </a:r>
          </a:p>
          <a:p>
            <a:pPr marL="223838" indent="-223838">
              <a:lnSpc>
                <a:spcPct val="100000"/>
              </a:lnSpc>
              <a:spcBef>
                <a:spcPts val="700"/>
              </a:spcBef>
              <a:buClr>
                <a:srgbClr val="39AB47"/>
              </a:buClr>
            </a:pPr>
            <a:r>
              <a:rPr lang="en-GB" sz="1450" dirty="0">
                <a:solidFill>
                  <a:srgbClr val="272626"/>
                </a:solidFill>
                <a:latin typeface="Comic Sans MS" panose="030F0702030302020204" pitchFamily="66" charset="0"/>
              </a:rPr>
              <a:t>Find out about seasonal weather/temperature differences and how this leads to changes in our habitat</a:t>
            </a:r>
          </a:p>
          <a:p>
            <a:pPr marL="223838" indent="-223838">
              <a:lnSpc>
                <a:spcPct val="100000"/>
              </a:lnSpc>
              <a:spcBef>
                <a:spcPts val="700"/>
              </a:spcBef>
              <a:buClr>
                <a:srgbClr val="39AB47"/>
              </a:buClr>
            </a:pPr>
            <a:r>
              <a:rPr lang="en-GB" sz="1450" dirty="0">
                <a:solidFill>
                  <a:srgbClr val="272626"/>
                </a:solidFill>
                <a:latin typeface="Comic Sans MS" panose="030F0702030302020204" pitchFamily="66" charset="0"/>
              </a:rPr>
              <a:t>Find out how humans can cause negative changes in</a:t>
            </a:r>
            <a:br>
              <a:rPr lang="en-GB" sz="1450" dirty="0">
                <a:solidFill>
                  <a:srgbClr val="272626"/>
                </a:solidFill>
                <a:latin typeface="Comic Sans MS" panose="030F0702030302020204" pitchFamily="66" charset="0"/>
              </a:rPr>
            </a:br>
            <a:r>
              <a:rPr lang="en-GB" sz="1450" dirty="0">
                <a:solidFill>
                  <a:srgbClr val="272626"/>
                </a:solidFill>
                <a:latin typeface="Comic Sans MS" panose="030F0702030302020204" pitchFamily="66" charset="0"/>
              </a:rPr>
              <a:t>a habitat</a:t>
            </a:r>
          </a:p>
          <a:p>
            <a:pPr marL="223838" indent="-223838">
              <a:lnSpc>
                <a:spcPct val="100000"/>
              </a:lnSpc>
              <a:spcBef>
                <a:spcPts val="700"/>
              </a:spcBef>
              <a:buClr>
                <a:srgbClr val="39AB47"/>
              </a:buClr>
            </a:pPr>
            <a:r>
              <a:rPr lang="en-GB" sz="1450" dirty="0">
                <a:solidFill>
                  <a:srgbClr val="272626"/>
                </a:solidFill>
                <a:latin typeface="Comic Sans MS" panose="030F0702030302020204" pitchFamily="66" charset="0"/>
              </a:rPr>
              <a:t>Identify ways we can make positive changes in our habitat to allow the plants and animals which live there</a:t>
            </a:r>
            <a:br>
              <a:rPr lang="en-GB" sz="1450" dirty="0">
                <a:solidFill>
                  <a:srgbClr val="272626"/>
                </a:solidFill>
                <a:latin typeface="Comic Sans MS" panose="030F0702030302020204" pitchFamily="66" charset="0"/>
              </a:rPr>
            </a:br>
            <a:r>
              <a:rPr lang="en-GB" sz="1450" dirty="0">
                <a:solidFill>
                  <a:srgbClr val="272626"/>
                </a:solidFill>
                <a:latin typeface="Comic Sans MS" panose="030F0702030302020204" pitchFamily="66" charset="0"/>
              </a:rPr>
              <a:t>to survive and flourish.</a:t>
            </a:r>
          </a:p>
          <a:p>
            <a:pPr marL="223838" indent="-223838">
              <a:lnSpc>
                <a:spcPct val="100000"/>
              </a:lnSpc>
              <a:spcBef>
                <a:spcPts val="700"/>
              </a:spcBef>
              <a:buClr>
                <a:srgbClr val="39AB47"/>
              </a:buClr>
            </a:pPr>
            <a:r>
              <a:rPr lang="en-GB" sz="1450" dirty="0">
                <a:solidFill>
                  <a:srgbClr val="272626"/>
                </a:solidFill>
                <a:latin typeface="Comic Sans MS" panose="030F0702030302020204" pitchFamily="66" charset="0"/>
              </a:rPr>
              <a:t>Think about other habitats and how they differ from our habitat. Can we classify the living things in this habitat? Are humans changing this habitat in a negative way? How can we protect it?</a:t>
            </a:r>
          </a:p>
        </p:txBody>
      </p:sp>
      <p:sp>
        <p:nvSpPr>
          <p:cNvPr id="22" name="TextBox 21">
            <a:extLst>
              <a:ext uri="{FF2B5EF4-FFF2-40B4-BE49-F238E27FC236}">
                <a16:creationId xmlns:a16="http://schemas.microsoft.com/office/drawing/2014/main" id="{73936F22-855B-BB49-82FA-BE58955FC9CA}"/>
              </a:ext>
            </a:extLst>
          </p:cNvPr>
          <p:cNvSpPr txBox="1"/>
          <p:nvPr/>
        </p:nvSpPr>
        <p:spPr>
          <a:xfrm>
            <a:off x="506042" y="5729402"/>
            <a:ext cx="10249941" cy="600164"/>
          </a:xfrm>
          <a:prstGeom prst="rect">
            <a:avLst/>
          </a:prstGeom>
          <a:noFill/>
        </p:spPr>
        <p:txBody>
          <a:bodyPr wrap="square" rtlCol="0">
            <a:spAutoFit/>
          </a:bodyPr>
          <a:lstStyle/>
          <a:p>
            <a:r>
              <a:rPr lang="en-GB" sz="1100" b="1" dirty="0">
                <a:solidFill>
                  <a:srgbClr val="39AB47"/>
                </a:solidFill>
                <a:latin typeface="Arial" panose="020B0604020202020204" pitchFamily="34" charset="0"/>
                <a:cs typeface="Arial" panose="020B0604020202020204" pitchFamily="34" charset="0"/>
              </a:rPr>
              <a:t>Curriculum link: </a:t>
            </a:r>
            <a:r>
              <a:rPr lang="en-GB" sz="1100" dirty="0">
                <a:solidFill>
                  <a:srgbClr val="39AB47"/>
                </a:solidFill>
                <a:latin typeface="Arial" panose="020B0604020202020204" pitchFamily="34" charset="0"/>
                <a:cs typeface="Arial" panose="020B0604020202020204" pitchFamily="34" charset="0"/>
              </a:rPr>
              <a:t>Recognise that living things can be grouped in a variety of different ways.</a:t>
            </a:r>
          </a:p>
          <a:p>
            <a:r>
              <a:rPr lang="en-GB" sz="1100" dirty="0">
                <a:solidFill>
                  <a:srgbClr val="39AB47"/>
                </a:solidFill>
                <a:latin typeface="Arial" panose="020B0604020202020204" pitchFamily="34" charset="0"/>
                <a:cs typeface="Arial" panose="020B0604020202020204" pitchFamily="34" charset="0"/>
              </a:rPr>
              <a:t>Explore and use classification keys to help group, identify and name a variety of living things in their local and wider environment. Recognise that environments can change and that this can sometimes pose dangers to living things.</a:t>
            </a:r>
          </a:p>
        </p:txBody>
      </p:sp>
      <p:sp>
        <p:nvSpPr>
          <p:cNvPr id="23" name="Subtitle 2">
            <a:extLst>
              <a:ext uri="{FF2B5EF4-FFF2-40B4-BE49-F238E27FC236}">
                <a16:creationId xmlns:a16="http://schemas.microsoft.com/office/drawing/2014/main" id="{9564B421-D14E-9640-ABAA-871920960EFF}"/>
              </a:ext>
            </a:extLst>
          </p:cNvPr>
          <p:cNvSpPr txBox="1">
            <a:spLocks/>
          </p:cNvSpPr>
          <p:nvPr/>
        </p:nvSpPr>
        <p:spPr>
          <a:xfrm>
            <a:off x="0" y="672682"/>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Living Things and Their Habitats</a:t>
            </a:r>
            <a:br>
              <a:rPr lang="en-US" sz="3000" b="1" dirty="0">
                <a:solidFill>
                  <a:srgbClr val="39AB47"/>
                </a:solidFill>
                <a:latin typeface="Comic Sans MS" panose="030F0702030302020204" pitchFamily="66" charset="0"/>
                <a:cs typeface="Arial" panose="020B0604020202020204" pitchFamily="34" charset="0"/>
              </a:rPr>
            </a:br>
            <a:r>
              <a:rPr lang="en-US" sz="3000" b="1" dirty="0">
                <a:solidFill>
                  <a:srgbClr val="39AB47"/>
                </a:solidFill>
                <a:latin typeface="Comic Sans MS" panose="030F0702030302020204" pitchFamily="66" charset="0"/>
                <a:cs typeface="Arial" panose="020B0604020202020204" pitchFamily="34" charset="0"/>
              </a:rPr>
              <a:t>Lesson Aims</a:t>
            </a:r>
          </a:p>
        </p:txBody>
      </p:sp>
      <p:pic>
        <p:nvPicPr>
          <p:cNvPr id="3" name="Picture 2" descr="A picture containing text&#10;&#10;Description automatically generated">
            <a:extLst>
              <a:ext uri="{FF2B5EF4-FFF2-40B4-BE49-F238E27FC236}">
                <a16:creationId xmlns:a16="http://schemas.microsoft.com/office/drawing/2014/main" id="{7BD4B175-8D73-7B48-B7B6-63ABD80CA6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1" y="1925515"/>
            <a:ext cx="5199770" cy="3525715"/>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descr="A picture containing several&#10;&#10;Description automatically generated">
            <a:extLst>
              <a:ext uri="{FF2B5EF4-FFF2-40B4-BE49-F238E27FC236}">
                <a16:creationId xmlns:a16="http://schemas.microsoft.com/office/drawing/2014/main" id="{BEAA186D-2133-4A4D-9299-B288F940332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6677" y="2070776"/>
            <a:ext cx="6074147" cy="3412383"/>
          </a:xfrm>
          <a:prstGeom prst="rect">
            <a:avLst/>
          </a:prstGeom>
        </p:spPr>
      </p:pic>
      <p:sp>
        <p:nvSpPr>
          <p:cNvPr id="34" name="Rectangle 33">
            <a:extLst>
              <a:ext uri="{FF2B5EF4-FFF2-40B4-BE49-F238E27FC236}">
                <a16:creationId xmlns:a16="http://schemas.microsoft.com/office/drawing/2014/main" id="{46B7B2A7-4BFD-7B46-A537-A49CC0483C68}"/>
              </a:ext>
            </a:extLst>
          </p:cNvPr>
          <p:cNvSpPr/>
          <p:nvPr/>
        </p:nvSpPr>
        <p:spPr>
          <a:xfrm>
            <a:off x="887561" y="1658982"/>
            <a:ext cx="6076605" cy="428006"/>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Autumn</a:t>
            </a:r>
            <a:endParaRPr lang="en-GB" sz="2200" dirty="0">
              <a:solidFill>
                <a:schemeClr val="bg1"/>
              </a:solidFill>
              <a:latin typeface="Comic Sans MS" panose="030F0902030302020204" pitchFamily="66" charset="0"/>
            </a:endParaRPr>
          </a:p>
        </p:txBody>
      </p:sp>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881644"/>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452882"/>
            <a:ext cx="3975976" cy="762731"/>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200" dirty="0">
                <a:solidFill>
                  <a:srgbClr val="272626"/>
                </a:solidFill>
                <a:latin typeface="Comic Sans MS" panose="030F0702030302020204" pitchFamily="66" charset="0"/>
              </a:rPr>
              <a:t>Different birds. As it grows colder, some birds begin their migration to the south where it’s warmer. Some birds like geese arrive and over winter here.</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358845"/>
            <a:ext cx="3975976" cy="762730"/>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200" dirty="0">
                <a:solidFill>
                  <a:srgbClr val="272626"/>
                </a:solidFill>
                <a:latin typeface="Comic Sans MS" panose="030F0702030302020204" pitchFamily="66" charset="0"/>
              </a:rPr>
              <a:t>Amphibians, fish and reptiles aren’t around as</a:t>
            </a:r>
            <a:br>
              <a:rPr lang="en-GB" sz="1200" dirty="0">
                <a:solidFill>
                  <a:srgbClr val="272626"/>
                </a:solidFill>
                <a:latin typeface="Comic Sans MS" panose="030F0702030302020204" pitchFamily="66" charset="0"/>
              </a:rPr>
            </a:br>
            <a:r>
              <a:rPr lang="en-GB" sz="1200" dirty="0">
                <a:solidFill>
                  <a:srgbClr val="272626"/>
                </a:solidFill>
                <a:latin typeface="Comic Sans MS" panose="030F0702030302020204" pitchFamily="66" charset="0"/>
              </a:rPr>
              <a:t>much. They’re preparing to hibernate or hide</a:t>
            </a:r>
            <a:br>
              <a:rPr lang="en-GB" sz="1200" dirty="0">
                <a:solidFill>
                  <a:srgbClr val="272626"/>
                </a:solidFill>
                <a:latin typeface="Comic Sans MS" panose="030F0702030302020204" pitchFamily="66" charset="0"/>
              </a:rPr>
            </a:br>
            <a:r>
              <a:rPr lang="en-GB" sz="1200" dirty="0">
                <a:solidFill>
                  <a:srgbClr val="272626"/>
                </a:solidFill>
                <a:latin typeface="Comic Sans MS" panose="030F0702030302020204" pitchFamily="66" charset="0"/>
              </a:rPr>
              <a:t>away as the weather gets colder. </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3264807"/>
            <a:ext cx="3975976" cy="572850"/>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200" dirty="0">
                <a:solidFill>
                  <a:srgbClr val="272626"/>
                </a:solidFill>
                <a:latin typeface="Comic Sans MS" panose="030F0702030302020204" pitchFamily="66" charset="0"/>
              </a:rPr>
              <a:t>Many mammals are mating. For example </a:t>
            </a:r>
            <a:r>
              <a:rPr lang="en-GB" sz="1200" dirty="0" err="1">
                <a:solidFill>
                  <a:srgbClr val="272626"/>
                </a:solidFill>
                <a:latin typeface="Comic Sans MS" panose="030F0702030302020204" pitchFamily="66" charset="0"/>
              </a:rPr>
              <a:t>deers</a:t>
            </a:r>
            <a:r>
              <a:rPr lang="en-GB" sz="1200" dirty="0">
                <a:solidFill>
                  <a:srgbClr val="272626"/>
                </a:solidFill>
                <a:latin typeface="Comic Sans MS" panose="030F0702030302020204" pitchFamily="66" charset="0"/>
              </a:rPr>
              <a:t>’ antlers reach their full size and stags have fights.</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3980889"/>
            <a:ext cx="3975976" cy="1154432"/>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200" dirty="0">
                <a:solidFill>
                  <a:srgbClr val="272626"/>
                </a:solidFill>
                <a:latin typeface="Comic Sans MS" panose="030F0702030302020204" pitchFamily="66" charset="0"/>
              </a:rPr>
              <a:t>Mammals, for example squirrels, hide away food, in readiness for winter. Squirrels are famous for forgetting where they hide their seeds. They don’t forget all the hiding places – but the ones they do forget mean that the seeds will grow.</a:t>
            </a:r>
          </a:p>
        </p:txBody>
      </p:sp>
      <p:cxnSp>
        <p:nvCxnSpPr>
          <p:cNvPr id="41" name="Straight Arrow Connector 40">
            <a:extLst>
              <a:ext uri="{FF2B5EF4-FFF2-40B4-BE49-F238E27FC236}">
                <a16:creationId xmlns:a16="http://schemas.microsoft.com/office/drawing/2014/main" id="{3741C18D-3B1D-4648-8CBA-152B24A8BDB1}"/>
              </a:ext>
            </a:extLst>
          </p:cNvPr>
          <p:cNvCxnSpPr>
            <a:cxnSpLocks/>
            <a:stCxn id="28" idx="1"/>
          </p:cNvCxnSpPr>
          <p:nvPr/>
        </p:nvCxnSpPr>
        <p:spPr>
          <a:xfrm flipH="1">
            <a:off x="5150400" y="1834248"/>
            <a:ext cx="2127276" cy="67318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21" name="Frog" descr="A picture containing logo&#10;&#10;Description automatically generated">
            <a:extLst>
              <a:ext uri="{FF2B5EF4-FFF2-40B4-BE49-F238E27FC236}">
                <a16:creationId xmlns:a16="http://schemas.microsoft.com/office/drawing/2014/main" id="{31516B92-1680-CE46-84D1-8B3C2E00C6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14999" y="4238319"/>
            <a:ext cx="307792" cy="199003"/>
          </a:xfrm>
          <a:prstGeom prst="rect">
            <a:avLst/>
          </a:prstGeom>
        </p:spPr>
      </p:pic>
      <p:pic>
        <p:nvPicPr>
          <p:cNvPr id="23" name="Lizard" descr="A picture containing text, game&#10;&#10;Description automatically generated">
            <a:extLst>
              <a:ext uri="{FF2B5EF4-FFF2-40B4-BE49-F238E27FC236}">
                <a16:creationId xmlns:a16="http://schemas.microsoft.com/office/drawing/2014/main" id="{D164488C-D5FD-5C41-9728-F2AA607F6D1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20921" y="4098290"/>
            <a:ext cx="610347" cy="244870"/>
          </a:xfrm>
          <a:prstGeom prst="rect">
            <a:avLst/>
          </a:prstGeom>
        </p:spPr>
      </p:pic>
      <p:pic>
        <p:nvPicPr>
          <p:cNvPr id="26" name="Fish" descr="A yellow and black fish&#10;&#10;Description automatically generated with low confidence">
            <a:extLst>
              <a:ext uri="{FF2B5EF4-FFF2-40B4-BE49-F238E27FC236}">
                <a16:creationId xmlns:a16="http://schemas.microsoft.com/office/drawing/2014/main" id="{98A27B2A-7C14-3D4C-AB0E-1E06E02E93F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53264" y="4984510"/>
            <a:ext cx="469346" cy="195053"/>
          </a:xfrm>
          <a:prstGeom prst="rect">
            <a:avLst/>
          </a:prstGeom>
        </p:spPr>
      </p:pic>
      <p:sp>
        <p:nvSpPr>
          <p:cNvPr id="20" name="Rectangle 19">
            <a:extLst>
              <a:ext uri="{FF2B5EF4-FFF2-40B4-BE49-F238E27FC236}">
                <a16:creationId xmlns:a16="http://schemas.microsoft.com/office/drawing/2014/main" id="{0310F001-A525-D342-9E77-07A25B091445}"/>
              </a:ext>
            </a:extLst>
          </p:cNvPr>
          <p:cNvSpPr/>
          <p:nvPr/>
        </p:nvSpPr>
        <p:spPr>
          <a:xfrm>
            <a:off x="7277676" y="5278551"/>
            <a:ext cx="3975976" cy="701351"/>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200" dirty="0">
                <a:solidFill>
                  <a:srgbClr val="272626"/>
                </a:solidFill>
                <a:latin typeface="Comic Sans MS" panose="030F0702030302020204" pitchFamily="66" charset="0"/>
              </a:rPr>
              <a:t>Mammals such as hedgehogs, dormice and bats,</a:t>
            </a:r>
            <a:br>
              <a:rPr lang="en-GB" sz="1200" dirty="0">
                <a:solidFill>
                  <a:srgbClr val="272626"/>
                </a:solidFill>
                <a:latin typeface="Comic Sans MS" panose="030F0702030302020204" pitchFamily="66" charset="0"/>
              </a:rPr>
            </a:br>
            <a:r>
              <a:rPr lang="en-GB" sz="1200" dirty="0">
                <a:solidFill>
                  <a:srgbClr val="272626"/>
                </a:solidFill>
                <a:latin typeface="Comic Sans MS" panose="030F0702030302020204" pitchFamily="66" charset="0"/>
              </a:rPr>
              <a:t>eat as much as possible, make their nests</a:t>
            </a:r>
            <a:br>
              <a:rPr lang="en-GB" sz="1200" dirty="0">
                <a:solidFill>
                  <a:srgbClr val="272626"/>
                </a:solidFill>
                <a:latin typeface="Comic Sans MS" panose="030F0702030302020204" pitchFamily="66" charset="0"/>
              </a:rPr>
            </a:br>
            <a:r>
              <a:rPr lang="en-GB" sz="1200" dirty="0">
                <a:solidFill>
                  <a:srgbClr val="272626"/>
                </a:solidFill>
                <a:latin typeface="Comic Sans MS" panose="030F0702030302020204" pitchFamily="66" charset="0"/>
              </a:rPr>
              <a:t>and prepare for their winter hibernation.</a:t>
            </a:r>
          </a:p>
        </p:txBody>
      </p:sp>
      <p:pic>
        <p:nvPicPr>
          <p:cNvPr id="12" name="Squirrel" descr="A picture containing lamp, vector graphics&#10;&#10;Description automatically generated">
            <a:extLst>
              <a:ext uri="{FF2B5EF4-FFF2-40B4-BE49-F238E27FC236}">
                <a16:creationId xmlns:a16="http://schemas.microsoft.com/office/drawing/2014/main" id="{F0464DAA-E2F6-994C-966D-A1C8F3F2CE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54167" y="2663854"/>
            <a:ext cx="472219" cy="624198"/>
          </a:xfrm>
          <a:prstGeom prst="rect">
            <a:avLst/>
          </a:prstGeom>
        </p:spPr>
      </p:pic>
      <p:pic>
        <p:nvPicPr>
          <p:cNvPr id="14" name="Hedgehog" descr="A picture containing background pattern&#10;&#10;Description automatically generated">
            <a:extLst>
              <a:ext uri="{FF2B5EF4-FFF2-40B4-BE49-F238E27FC236}">
                <a16:creationId xmlns:a16="http://schemas.microsoft.com/office/drawing/2014/main" id="{0221F4A0-00FD-2E45-89E7-05185CCF140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3571214" y="4860592"/>
            <a:ext cx="632499" cy="428007"/>
          </a:xfrm>
          <a:prstGeom prst="rect">
            <a:avLst/>
          </a:prstGeom>
        </p:spPr>
      </p:pic>
      <p:pic>
        <p:nvPicPr>
          <p:cNvPr id="18" name="Geese" descr="A group of birds flying&#10;&#10;Description automatically generated with medium confidence">
            <a:extLst>
              <a:ext uri="{FF2B5EF4-FFF2-40B4-BE49-F238E27FC236}">
                <a16:creationId xmlns:a16="http://schemas.microsoft.com/office/drawing/2014/main" id="{5683DA02-8812-1E46-A0A8-A3F57528B94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01449" y="2097499"/>
            <a:ext cx="873665" cy="792770"/>
          </a:xfrm>
          <a:prstGeom prst="rect">
            <a:avLst/>
          </a:prstGeom>
        </p:spPr>
      </p:pic>
      <p:pic>
        <p:nvPicPr>
          <p:cNvPr id="24" name="Leaf" descr="A picture containing text, balloon, aircraft&#10;&#10;Description automatically generated">
            <a:extLst>
              <a:ext uri="{FF2B5EF4-FFF2-40B4-BE49-F238E27FC236}">
                <a16:creationId xmlns:a16="http://schemas.microsoft.com/office/drawing/2014/main" id="{F9059214-55C1-5846-8A28-AA58D432306F}"/>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5237098">
            <a:off x="5519738" y="4944518"/>
            <a:ext cx="303357" cy="384745"/>
          </a:xfrm>
          <a:prstGeom prst="rect">
            <a:avLst/>
          </a:prstGeom>
        </p:spPr>
      </p:pic>
      <p:pic>
        <p:nvPicPr>
          <p:cNvPr id="10" name="Leaves" descr="A close-up of a fire&#10;&#10;Description automatically generated with low confidence">
            <a:extLst>
              <a:ext uri="{FF2B5EF4-FFF2-40B4-BE49-F238E27FC236}">
                <a16:creationId xmlns:a16="http://schemas.microsoft.com/office/drawing/2014/main" id="{29429BE8-08FE-5145-8DDC-B99E3AC4CA5E}"/>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150400" y="4696817"/>
            <a:ext cx="566689" cy="749072"/>
          </a:xfrm>
          <a:prstGeom prst="rect">
            <a:avLst/>
          </a:prstGeom>
        </p:spPr>
      </p:pic>
      <p:pic>
        <p:nvPicPr>
          <p:cNvPr id="43" name="Squirrel" descr="A picture containing lamp, vector graphics&#10;&#10;Description automatically generated">
            <a:extLst>
              <a:ext uri="{FF2B5EF4-FFF2-40B4-BE49-F238E27FC236}">
                <a16:creationId xmlns:a16="http://schemas.microsoft.com/office/drawing/2014/main" id="{DC11DAD9-7F6C-3743-BFAA-0853A0FA51E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315272" y="3567659"/>
            <a:ext cx="472219" cy="624198"/>
          </a:xfrm>
          <a:prstGeom prst="rect">
            <a:avLst/>
          </a:prstGeom>
        </p:spPr>
      </p:pic>
      <p:pic>
        <p:nvPicPr>
          <p:cNvPr id="16" name="Goose" descr="A close-up of a bird&#10;&#10;Description automatically generated with medium confidence">
            <a:extLst>
              <a:ext uri="{FF2B5EF4-FFF2-40B4-BE49-F238E27FC236}">
                <a16:creationId xmlns:a16="http://schemas.microsoft.com/office/drawing/2014/main" id="{19415FC5-D7D7-234C-8A4D-25C93D10CA0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600885" y="3936389"/>
            <a:ext cx="1184935" cy="1116836"/>
          </a:xfrm>
          <a:prstGeom prst="rect">
            <a:avLst/>
          </a:prstGeom>
        </p:spPr>
      </p:pic>
      <p:cxnSp>
        <p:nvCxnSpPr>
          <p:cNvPr id="46" name="Straight Arrow Connector 45">
            <a:extLst>
              <a:ext uri="{FF2B5EF4-FFF2-40B4-BE49-F238E27FC236}">
                <a16:creationId xmlns:a16="http://schemas.microsoft.com/office/drawing/2014/main" id="{7F1ADE53-00D8-E942-A967-51B3018441CC}"/>
              </a:ext>
            </a:extLst>
          </p:cNvPr>
          <p:cNvCxnSpPr>
            <a:cxnSpLocks/>
            <a:stCxn id="29" idx="1"/>
            <a:endCxn id="26" idx="3"/>
          </p:cNvCxnSpPr>
          <p:nvPr/>
        </p:nvCxnSpPr>
        <p:spPr>
          <a:xfrm flipH="1">
            <a:off x="2022610" y="2740210"/>
            <a:ext cx="5255066" cy="234182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55BBEFB-75B4-C04B-8FCC-BD9331CD373F}"/>
              </a:ext>
            </a:extLst>
          </p:cNvPr>
          <p:cNvCxnSpPr>
            <a:cxnSpLocks/>
            <a:stCxn id="29" idx="1"/>
          </p:cNvCxnSpPr>
          <p:nvPr/>
        </p:nvCxnSpPr>
        <p:spPr>
          <a:xfrm flipH="1">
            <a:off x="1579345" y="2740210"/>
            <a:ext cx="5698331" cy="154032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CDE171FF-094B-474E-885C-22C57EFDE734}"/>
              </a:ext>
            </a:extLst>
          </p:cNvPr>
          <p:cNvCxnSpPr>
            <a:cxnSpLocks/>
            <a:stCxn id="29" idx="1"/>
          </p:cNvCxnSpPr>
          <p:nvPr/>
        </p:nvCxnSpPr>
        <p:spPr>
          <a:xfrm flipH="1">
            <a:off x="2931268" y="2740210"/>
            <a:ext cx="4346408" cy="130079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2DBC0363-E333-6140-8319-747126CB9E4C}"/>
              </a:ext>
            </a:extLst>
          </p:cNvPr>
          <p:cNvCxnSpPr>
            <a:cxnSpLocks/>
            <a:stCxn id="30" idx="1"/>
          </p:cNvCxnSpPr>
          <p:nvPr/>
        </p:nvCxnSpPr>
        <p:spPr>
          <a:xfrm flipH="1" flipV="1">
            <a:off x="3125821" y="3329897"/>
            <a:ext cx="4151855" cy="22133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DBB77C5E-D5DF-7347-ADAE-268215B7D720}"/>
              </a:ext>
            </a:extLst>
          </p:cNvPr>
          <p:cNvCxnSpPr>
            <a:cxnSpLocks/>
            <a:stCxn id="31" idx="1"/>
          </p:cNvCxnSpPr>
          <p:nvPr/>
        </p:nvCxnSpPr>
        <p:spPr>
          <a:xfrm flipH="1" flipV="1">
            <a:off x="2626096" y="3867991"/>
            <a:ext cx="4651580" cy="690114"/>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53776163-EC0C-6D45-9941-4A426E44550C}"/>
              </a:ext>
            </a:extLst>
          </p:cNvPr>
          <p:cNvCxnSpPr>
            <a:cxnSpLocks/>
            <a:stCxn id="20" idx="1"/>
          </p:cNvCxnSpPr>
          <p:nvPr/>
        </p:nvCxnSpPr>
        <p:spPr>
          <a:xfrm flipH="1" flipV="1">
            <a:off x="5433744" y="5154838"/>
            <a:ext cx="1843932" cy="47438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74" name="Mouse" descr="Icon&#10;&#10;Description automatically generated">
            <a:extLst>
              <a:ext uri="{FF2B5EF4-FFF2-40B4-BE49-F238E27FC236}">
                <a16:creationId xmlns:a16="http://schemas.microsoft.com/office/drawing/2014/main" id="{FF3C60D0-8B14-F544-8415-8CD763BF770F}"/>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900751" y="4380426"/>
            <a:ext cx="390497" cy="350953"/>
          </a:xfrm>
          <a:prstGeom prst="rect">
            <a:avLst/>
          </a:prstGeom>
        </p:spPr>
      </p:pic>
      <p:pic>
        <p:nvPicPr>
          <p:cNvPr id="76" name="Bat" descr="A picture containing umbrella, accessory, dark&#10;&#10;Description automatically generated">
            <a:extLst>
              <a:ext uri="{FF2B5EF4-FFF2-40B4-BE49-F238E27FC236}">
                <a16:creationId xmlns:a16="http://schemas.microsoft.com/office/drawing/2014/main" id="{7D51950A-E461-E04E-B2D1-B6B31B57FF7C}"/>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951886" y="2983220"/>
            <a:ext cx="459284" cy="252784"/>
          </a:xfrm>
          <a:prstGeom prst="rect">
            <a:avLst/>
          </a:prstGeom>
        </p:spPr>
      </p:pic>
    </p:spTree>
    <p:extLst>
      <p:ext uri="{BB962C8B-B14F-4D97-AF65-F5344CB8AC3E}">
        <p14:creationId xmlns:p14="http://schemas.microsoft.com/office/powerpoint/2010/main" val="1436980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par>
                                <p:cTn id="14" presetID="0" presetClass="path" presetSubtype="0" accel="50000" decel="50000" fill="hold" nodeType="withEffect">
                                  <p:stCondLst>
                                    <p:cond delay="0"/>
                                  </p:stCondLst>
                                  <p:childTnLst>
                                    <p:animMotion origin="layout" path="M 0.00534 0.03218 C 0.0112 0.02987 0.0056 0.03311 0.00898 0.02824 C 0.00937 0.02755 0.01002 0.02778 0.01054 0.02732 C 0.0112 0.02686 0.01172 0.02616 0.01224 0.02547 C 0.01263 0.02477 0.01289 0.02408 0.01328 0.02362 C 0.01432 0.02223 0.01549 0.0213 0.0164 0.01968 C 0.01692 0.01875 0.01745 0.01783 0.01797 0.0169 C 0.01901 0.01551 0.02031 0.01482 0.02122 0.0132 C 0.025 0.00649 0.0207 0.01366 0.02435 0.00834 C 0.02474 0.00787 0.02513 0.00718 0.02552 0.00649 C 0.02591 0.00579 0.02656 0.00533 0.02708 0.00463 C 0.0276 0.00371 0.02812 0.00255 0.02864 0.00186 C 0.02969 0.00047 0.03099 -0.00046 0.0319 -0.00208 C 0.03424 -0.00625 0.03255 -0.00347 0.03776 -0.00949 C 0.03828 -0.01018 0.03867 -0.01088 0.03932 -0.01134 C 0.04245 -0.01435 0.04284 -0.01435 0.04518 -0.01713 C 0.04583 -0.01805 0.04661 -0.01898 0.04726 -0.0199 C 0.04765 -0.0206 0.04791 -0.02129 0.04831 -0.02176 C 0.04935 -0.02314 0.05065 -0.02407 0.05156 -0.02569 C 0.05234 -0.02731 0.05312 -0.02893 0.05416 -0.03032 C 0.05729 -0.03449 0.0556 -0.0324 0.0595 -0.03703 L 0.06107 -0.03888 C 0.06159 -0.03958 0.06224 -0.04004 0.06263 -0.04074 C 0.0664 -0.04745 0.06172 -0.03935 0.06692 -0.04652 C 0.06758 -0.04722 0.06797 -0.04838 0.06849 -0.0493 C 0.06901 -0.05 0.06966 -0.05046 0.07018 -0.05115 C 0.07174 -0.05324 0.07317 -0.05578 0.07487 -0.05787 C 0.07539 -0.05833 0.07591 -0.05926 0.07656 -0.05972 C 0.07695 -0.06018 0.0776 -0.06041 0.07812 -0.06064 C 0.07864 -0.06157 0.07903 -0.06273 0.07969 -0.06342 C 0.08034 -0.06435 0.08112 -0.06458 0.08177 -0.06527 C 0.08255 -0.0662 0.0832 -0.06736 0.08398 -0.06828 C 0.0845 -0.06875 0.08502 -0.06944 0.08554 -0.07013 C 0.08633 -0.07129 0.08685 -0.07268 0.08763 -0.07384 C 0.08919 -0.07592 0.09088 -0.07754 0.09245 -0.07963 C 0.0931 -0.08055 0.09388 -0.08148 0.09453 -0.0824 C 0.09505 -0.0831 0.0957 -0.08356 0.09622 -0.08426 C 0.09778 -0.08634 0.09922 -0.08888 0.10091 -0.09097 L 0.10416 -0.09467 C 0.10469 -0.09537 0.10534 -0.09583 0.10573 -0.09652 C 0.11133 -0.10648 0.10416 -0.09444 0.11054 -0.10324 C 0.11133 -0.10416 0.11185 -0.10578 0.11263 -0.10694 C 0.11315 -0.10763 0.11367 -0.1081 0.11419 -0.10879 C 0.11497 -0.10972 0.11575 -0.11064 0.1164 -0.1118 C 0.11692 -0.1125 0.11732 -0.11365 0.11797 -0.11458 C 0.11901 -0.11597 0.12005 -0.11713 0.12122 -0.11828 C 0.12174 -0.11898 0.12226 -0.11944 0.12278 -0.12013 C 0.12786 -0.12939 0.12044 -0.11597 0.12591 -0.12685 C 0.12682 -0.12847 0.12786 -0.12963 0.12864 -0.13148 C 0.1289 -0.1324 0.12916 -0.13356 0.12969 -0.13449 C 0.13034 -0.13541 0.13112 -0.13611 0.13177 -0.13726 C 0.13229 -0.13796 0.13242 -0.13935 0.13281 -0.14004 C 0.13346 -0.1412 0.13424 -0.14189 0.13502 -0.14282 C 0.13541 -0.14351 0.13567 -0.14421 0.13607 -0.14467 C 0.13737 -0.14676 0.13841 -0.14791 0.13971 -0.14953 C 0.14284 -0.15763 0.13776 -0.14513 0.14401 -0.15625 C 0.14505 -0.1581 0.14596 -0.16041 0.14726 -0.1618 C 0.14831 -0.16296 0.14961 -0.16388 0.15039 -0.16551 C 0.15182 -0.16875 0.15442 -0.17453 0.15625 -0.17685 L 0.15833 -0.17986 C 0.16041 -0.18518 0.15898 -0.18171 0.16315 -0.18935 C 0.16367 -0.19027 0.16419 -0.1912 0.16471 -0.19213 C 0.16549 -0.19305 0.16627 -0.19375 0.16692 -0.1949 C 0.16732 -0.19583 0.16758 -0.19699 0.16797 -0.19768 C 0.16836 -0.19884 0.16901 -0.19953 0.16953 -0.20069 C 0.17005 -0.20185 0.17057 -0.20324 0.17109 -0.20439 C 0.17174 -0.20578 0.17265 -0.20671 0.17331 -0.2081 C 0.17799 -0.21805 0.18242 -0.22847 0.18711 -0.23842 C 0.18776 -0.23981 0.18867 -0.24074 0.18919 -0.24213 C 0.18958 -0.24305 0.18971 -0.24444 0.19023 -0.24513 C 0.19075 -0.2456 0.19127 -0.24513 0.19192 -0.24513 " pathEditMode="relative" ptsTypes="AAAAAAAAAAAAAAAAAAAAAAAAAAAAAAAAAAAAAAAAAAAAAAAAAAAAAAAAAAAAAAAAAAAAAAA">
                                      <p:cBhvr>
                                        <p:cTn id="15" dur="2000" fill="hold"/>
                                        <p:tgtEl>
                                          <p:spTgt spid="16"/>
                                        </p:tgtEl>
                                        <p:attrNameLst>
                                          <p:attrName>ppt_x</p:attrName>
                                          <p:attrName>ppt_y</p:attrName>
                                        </p:attrNameLst>
                                      </p:cBhvr>
                                    </p:animMotion>
                                  </p:childTnLst>
                                </p:cTn>
                              </p:par>
                              <p:par>
                                <p:cTn id="16" presetID="32" presetClass="emph" presetSubtype="0" fill="hold" nodeType="withEffect">
                                  <p:stCondLst>
                                    <p:cond delay="500"/>
                                  </p:stCondLst>
                                  <p:childTnLst>
                                    <p:animRot by="120000">
                                      <p:cBhvr>
                                        <p:cTn id="17" dur="100" fill="hold">
                                          <p:stCondLst>
                                            <p:cond delay="0"/>
                                          </p:stCondLst>
                                        </p:cTn>
                                        <p:tgtEl>
                                          <p:spTgt spid="18"/>
                                        </p:tgtEl>
                                        <p:attrNameLst>
                                          <p:attrName>r</p:attrName>
                                        </p:attrNameLst>
                                      </p:cBhvr>
                                    </p:animRot>
                                    <p:animRot by="-240000">
                                      <p:cBhvr>
                                        <p:cTn id="18" dur="200" fill="hold">
                                          <p:stCondLst>
                                            <p:cond delay="200"/>
                                          </p:stCondLst>
                                        </p:cTn>
                                        <p:tgtEl>
                                          <p:spTgt spid="18"/>
                                        </p:tgtEl>
                                        <p:attrNameLst>
                                          <p:attrName>r</p:attrName>
                                        </p:attrNameLst>
                                      </p:cBhvr>
                                    </p:animRot>
                                    <p:animRot by="240000">
                                      <p:cBhvr>
                                        <p:cTn id="19" dur="200" fill="hold">
                                          <p:stCondLst>
                                            <p:cond delay="400"/>
                                          </p:stCondLst>
                                        </p:cTn>
                                        <p:tgtEl>
                                          <p:spTgt spid="18"/>
                                        </p:tgtEl>
                                        <p:attrNameLst>
                                          <p:attrName>r</p:attrName>
                                        </p:attrNameLst>
                                      </p:cBhvr>
                                    </p:animRot>
                                    <p:animRot by="-240000">
                                      <p:cBhvr>
                                        <p:cTn id="20" dur="200" fill="hold">
                                          <p:stCondLst>
                                            <p:cond delay="600"/>
                                          </p:stCondLst>
                                        </p:cTn>
                                        <p:tgtEl>
                                          <p:spTgt spid="18"/>
                                        </p:tgtEl>
                                        <p:attrNameLst>
                                          <p:attrName>r</p:attrName>
                                        </p:attrNameLst>
                                      </p:cBhvr>
                                    </p:animRot>
                                    <p:animRot by="120000">
                                      <p:cBhvr>
                                        <p:cTn id="21" dur="200" fill="hold">
                                          <p:stCondLst>
                                            <p:cond delay="800"/>
                                          </p:stCondLst>
                                        </p:cTn>
                                        <p:tgtEl>
                                          <p:spTgt spid="18"/>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xit" presetSubtype="0" fill="hold" nodeType="withEffect">
                                  <p:stCondLst>
                                    <p:cond delay="0"/>
                                  </p:stCondLst>
                                  <p:childTnLst>
                                    <p:set>
                                      <p:cBhvr>
                                        <p:cTn id="27" dur="1" fill="hold">
                                          <p:stCondLst>
                                            <p:cond delay="0"/>
                                          </p:stCondLst>
                                        </p:cTn>
                                        <p:tgtEl>
                                          <p:spTgt spid="41"/>
                                        </p:tgtEl>
                                        <p:attrNameLst>
                                          <p:attrName>style.visibility</p:attrName>
                                        </p:attrNameLst>
                                      </p:cBhvr>
                                      <p:to>
                                        <p:strVal val="hidden"/>
                                      </p:to>
                                    </p:set>
                                  </p:childTnLst>
                                </p:cTn>
                              </p:par>
                              <p:par>
                                <p:cTn id="28" presetID="22" presetClass="entr" presetSubtype="2"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right)">
                                      <p:cBhvr>
                                        <p:cTn id="30" dur="500"/>
                                        <p:tgtEl>
                                          <p:spTgt spid="53"/>
                                        </p:tgtEl>
                                      </p:cBhvr>
                                    </p:animEffect>
                                  </p:childTnLst>
                                </p:cTn>
                              </p:par>
                            </p:childTnLst>
                          </p:cTn>
                        </p:par>
                        <p:par>
                          <p:cTn id="31" fill="hold">
                            <p:stCondLst>
                              <p:cond delay="500"/>
                            </p:stCondLst>
                            <p:childTnLst>
                              <p:par>
                                <p:cTn id="32" presetID="32" presetClass="emph" presetSubtype="0" fill="hold" nodeType="afterEffect">
                                  <p:stCondLst>
                                    <p:cond delay="0"/>
                                  </p:stCondLst>
                                  <p:childTnLst>
                                    <p:animRot by="120000">
                                      <p:cBhvr>
                                        <p:cTn id="33" dur="100" fill="hold">
                                          <p:stCondLst>
                                            <p:cond delay="0"/>
                                          </p:stCondLst>
                                        </p:cTn>
                                        <p:tgtEl>
                                          <p:spTgt spid="21"/>
                                        </p:tgtEl>
                                        <p:attrNameLst>
                                          <p:attrName>r</p:attrName>
                                        </p:attrNameLst>
                                      </p:cBhvr>
                                    </p:animRot>
                                    <p:animRot by="-240000">
                                      <p:cBhvr>
                                        <p:cTn id="34" dur="200" fill="hold">
                                          <p:stCondLst>
                                            <p:cond delay="200"/>
                                          </p:stCondLst>
                                        </p:cTn>
                                        <p:tgtEl>
                                          <p:spTgt spid="21"/>
                                        </p:tgtEl>
                                        <p:attrNameLst>
                                          <p:attrName>r</p:attrName>
                                        </p:attrNameLst>
                                      </p:cBhvr>
                                    </p:animRot>
                                    <p:animRot by="240000">
                                      <p:cBhvr>
                                        <p:cTn id="35" dur="200" fill="hold">
                                          <p:stCondLst>
                                            <p:cond delay="400"/>
                                          </p:stCondLst>
                                        </p:cTn>
                                        <p:tgtEl>
                                          <p:spTgt spid="21"/>
                                        </p:tgtEl>
                                        <p:attrNameLst>
                                          <p:attrName>r</p:attrName>
                                        </p:attrNameLst>
                                      </p:cBhvr>
                                    </p:animRot>
                                    <p:animRot by="-240000">
                                      <p:cBhvr>
                                        <p:cTn id="36" dur="200" fill="hold">
                                          <p:stCondLst>
                                            <p:cond delay="600"/>
                                          </p:stCondLst>
                                        </p:cTn>
                                        <p:tgtEl>
                                          <p:spTgt spid="21"/>
                                        </p:tgtEl>
                                        <p:attrNameLst>
                                          <p:attrName>r</p:attrName>
                                        </p:attrNameLst>
                                      </p:cBhvr>
                                    </p:animRot>
                                    <p:animRot by="120000">
                                      <p:cBhvr>
                                        <p:cTn id="37" dur="200" fill="hold">
                                          <p:stCondLst>
                                            <p:cond delay="800"/>
                                          </p:stCondLst>
                                        </p:cTn>
                                        <p:tgtEl>
                                          <p:spTgt spid="21"/>
                                        </p:tgtEl>
                                        <p:attrNameLst>
                                          <p:attrName>r</p:attrName>
                                        </p:attrNameLst>
                                      </p:cBhvr>
                                    </p:animRot>
                                  </p:childTnLst>
                                </p:cTn>
                              </p:par>
                            </p:childTnLst>
                          </p:cTn>
                        </p:par>
                        <p:par>
                          <p:cTn id="38" fill="hold">
                            <p:stCondLst>
                              <p:cond delay="1500"/>
                            </p:stCondLst>
                            <p:childTnLst>
                              <p:par>
                                <p:cTn id="39" presetID="1" presetClass="exit" presetSubtype="0" fill="hold" nodeType="afterEffect">
                                  <p:stCondLst>
                                    <p:cond delay="0"/>
                                  </p:stCondLst>
                                  <p:childTnLst>
                                    <p:set>
                                      <p:cBhvr>
                                        <p:cTn id="40" dur="1" fill="hold">
                                          <p:stCondLst>
                                            <p:cond delay="0"/>
                                          </p:stCondLst>
                                        </p:cTn>
                                        <p:tgtEl>
                                          <p:spTgt spid="21"/>
                                        </p:tgtEl>
                                        <p:attrNameLst>
                                          <p:attrName>style.visibility</p:attrName>
                                        </p:attrNameLst>
                                      </p:cBhvr>
                                      <p:to>
                                        <p:strVal val="hidden"/>
                                      </p:to>
                                    </p:set>
                                  </p:childTnLst>
                                </p:cTn>
                              </p:par>
                            </p:childTnLst>
                          </p:cTn>
                        </p:par>
                        <p:par>
                          <p:cTn id="41" fill="hold">
                            <p:stCondLst>
                              <p:cond delay="1500"/>
                            </p:stCondLst>
                            <p:childTnLst>
                              <p:par>
                                <p:cTn id="42" presetID="1" presetClass="exit" presetSubtype="0" fill="hold" nodeType="afterEffect">
                                  <p:stCondLst>
                                    <p:cond delay="500"/>
                                  </p:stCondLst>
                                  <p:childTnLst>
                                    <p:set>
                                      <p:cBhvr>
                                        <p:cTn id="43" dur="1" fill="hold">
                                          <p:stCondLst>
                                            <p:cond delay="0"/>
                                          </p:stCondLst>
                                        </p:cTn>
                                        <p:tgtEl>
                                          <p:spTgt spid="53"/>
                                        </p:tgtEl>
                                        <p:attrNameLst>
                                          <p:attrName>style.visibility</p:attrName>
                                        </p:attrNameLst>
                                      </p:cBhvr>
                                      <p:to>
                                        <p:strVal val="hidden"/>
                                      </p:to>
                                    </p:se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right)">
                                      <p:cBhvr>
                                        <p:cTn id="47" dur="500"/>
                                        <p:tgtEl>
                                          <p:spTgt spid="46"/>
                                        </p:tgtEl>
                                      </p:cBhvr>
                                    </p:animEffect>
                                  </p:childTnLst>
                                </p:cTn>
                              </p:par>
                            </p:childTnLst>
                          </p:cTn>
                        </p:par>
                        <p:par>
                          <p:cTn id="48" fill="hold">
                            <p:stCondLst>
                              <p:cond delay="2500"/>
                            </p:stCondLst>
                            <p:childTnLst>
                              <p:par>
                                <p:cTn id="49" presetID="0" presetClass="path" presetSubtype="0" accel="50000" decel="50000" fill="hold" nodeType="afterEffect">
                                  <p:stCondLst>
                                    <p:cond delay="500"/>
                                  </p:stCondLst>
                                  <p:childTnLst>
                                    <p:animMotion origin="layout" path="M -0.00625 -0.00254 C -0.00716 -0.00278 -0.00807 -0.00347 -0.00898 -0.00347 C -0.01341 -0.00347 -0.0138 -0.00278 -0.01744 -0.00069 L -0.01901 0.00023 L -0.0207 0.00139 C -0.02526 -0.00046 -0.02187 0.00185 -0.02434 -0.00162 C -0.02539 -0.00301 -0.0276 -0.00532 -0.0276 -0.00532 C -0.02864 -0.00509 -0.02968 -0.00486 -0.03072 -0.0044 C -0.0319 -0.00393 -0.03398 -0.00254 -0.03398 -0.00254 C -0.03645 -0.00278 -0.03893 -0.00301 -0.0414 -0.00347 C -0.04192 -0.0037 -0.04244 -0.0044 -0.04296 -0.0044 C -0.04492 -0.0044 -0.04505 -0.0037 -0.04609 -0.00162 " pathEditMode="relative" ptsTypes="AAAAAAAAAAAA">
                                      <p:cBhvr>
                                        <p:cTn id="50" dur="2000" fill="hold"/>
                                        <p:tgtEl>
                                          <p:spTgt spid="26"/>
                                        </p:tgtEl>
                                        <p:attrNameLst>
                                          <p:attrName>ppt_x</p:attrName>
                                          <p:attrName>ppt_y</p:attrName>
                                        </p:attrNameLst>
                                      </p:cBhvr>
                                    </p:animMotion>
                                  </p:childTnLst>
                                </p:cTn>
                              </p:par>
                            </p:childTnLst>
                          </p:cTn>
                        </p:par>
                        <p:par>
                          <p:cTn id="51" fill="hold">
                            <p:stCondLst>
                              <p:cond delay="5000"/>
                            </p:stCondLst>
                            <p:childTnLst>
                              <p:par>
                                <p:cTn id="52" presetID="1" presetClass="exit" presetSubtype="0" fill="hold" nodeType="afterEffect">
                                  <p:stCondLst>
                                    <p:cond delay="0"/>
                                  </p:stCondLst>
                                  <p:childTnLst>
                                    <p:set>
                                      <p:cBhvr>
                                        <p:cTn id="53" dur="1" fill="hold">
                                          <p:stCondLst>
                                            <p:cond delay="0"/>
                                          </p:stCondLst>
                                        </p:cTn>
                                        <p:tgtEl>
                                          <p:spTgt spid="26"/>
                                        </p:tgtEl>
                                        <p:attrNameLst>
                                          <p:attrName>style.visibility</p:attrName>
                                        </p:attrNameLst>
                                      </p:cBhvr>
                                      <p:to>
                                        <p:strVal val="hidden"/>
                                      </p:to>
                                    </p:set>
                                  </p:childTnLst>
                                </p:cTn>
                              </p:par>
                            </p:childTnLst>
                          </p:cTn>
                        </p:par>
                        <p:par>
                          <p:cTn id="54" fill="hold">
                            <p:stCondLst>
                              <p:cond delay="5000"/>
                            </p:stCondLst>
                            <p:childTnLst>
                              <p:par>
                                <p:cTn id="55" presetID="1" presetClass="exit" presetSubtype="0" fill="hold" nodeType="afterEffect">
                                  <p:stCondLst>
                                    <p:cond delay="500"/>
                                  </p:stCondLst>
                                  <p:childTnLst>
                                    <p:set>
                                      <p:cBhvr>
                                        <p:cTn id="56" dur="1" fill="hold">
                                          <p:stCondLst>
                                            <p:cond delay="0"/>
                                          </p:stCondLst>
                                        </p:cTn>
                                        <p:tgtEl>
                                          <p:spTgt spid="46"/>
                                        </p:tgtEl>
                                        <p:attrNameLst>
                                          <p:attrName>style.visibility</p:attrName>
                                        </p:attrNameLst>
                                      </p:cBhvr>
                                      <p:to>
                                        <p:strVal val="hidden"/>
                                      </p:to>
                                    </p:se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wipe(right)">
                                      <p:cBhvr>
                                        <p:cTn id="60" dur="500"/>
                                        <p:tgtEl>
                                          <p:spTgt spid="60"/>
                                        </p:tgtEl>
                                      </p:cBhvr>
                                    </p:animEffect>
                                  </p:childTnLst>
                                </p:cTn>
                              </p:par>
                            </p:childTnLst>
                          </p:cTn>
                        </p:par>
                        <p:par>
                          <p:cTn id="61" fill="hold">
                            <p:stCondLst>
                              <p:cond delay="6000"/>
                            </p:stCondLst>
                            <p:childTnLst>
                              <p:par>
                                <p:cTn id="62" presetID="32" presetClass="emph" presetSubtype="0" fill="hold" nodeType="afterEffect">
                                  <p:stCondLst>
                                    <p:cond delay="500"/>
                                  </p:stCondLst>
                                  <p:childTnLst>
                                    <p:animRot by="120000">
                                      <p:cBhvr>
                                        <p:cTn id="63" dur="100" fill="hold">
                                          <p:stCondLst>
                                            <p:cond delay="0"/>
                                          </p:stCondLst>
                                        </p:cTn>
                                        <p:tgtEl>
                                          <p:spTgt spid="23"/>
                                        </p:tgtEl>
                                        <p:attrNameLst>
                                          <p:attrName>r</p:attrName>
                                        </p:attrNameLst>
                                      </p:cBhvr>
                                    </p:animRot>
                                    <p:animRot by="-240000">
                                      <p:cBhvr>
                                        <p:cTn id="64" dur="200" fill="hold">
                                          <p:stCondLst>
                                            <p:cond delay="200"/>
                                          </p:stCondLst>
                                        </p:cTn>
                                        <p:tgtEl>
                                          <p:spTgt spid="23"/>
                                        </p:tgtEl>
                                        <p:attrNameLst>
                                          <p:attrName>r</p:attrName>
                                        </p:attrNameLst>
                                      </p:cBhvr>
                                    </p:animRot>
                                    <p:animRot by="240000">
                                      <p:cBhvr>
                                        <p:cTn id="65" dur="200" fill="hold">
                                          <p:stCondLst>
                                            <p:cond delay="400"/>
                                          </p:stCondLst>
                                        </p:cTn>
                                        <p:tgtEl>
                                          <p:spTgt spid="23"/>
                                        </p:tgtEl>
                                        <p:attrNameLst>
                                          <p:attrName>r</p:attrName>
                                        </p:attrNameLst>
                                      </p:cBhvr>
                                    </p:animRot>
                                    <p:animRot by="-240000">
                                      <p:cBhvr>
                                        <p:cTn id="66" dur="200" fill="hold">
                                          <p:stCondLst>
                                            <p:cond delay="600"/>
                                          </p:stCondLst>
                                        </p:cTn>
                                        <p:tgtEl>
                                          <p:spTgt spid="23"/>
                                        </p:tgtEl>
                                        <p:attrNameLst>
                                          <p:attrName>r</p:attrName>
                                        </p:attrNameLst>
                                      </p:cBhvr>
                                    </p:animRot>
                                    <p:animRot by="120000">
                                      <p:cBhvr>
                                        <p:cTn id="67" dur="200" fill="hold">
                                          <p:stCondLst>
                                            <p:cond delay="800"/>
                                          </p:stCondLst>
                                        </p:cTn>
                                        <p:tgtEl>
                                          <p:spTgt spid="23"/>
                                        </p:tgtEl>
                                        <p:attrNameLst>
                                          <p:attrName>r</p:attrName>
                                        </p:attrNameLst>
                                      </p:cBhvr>
                                    </p:animRot>
                                  </p:childTnLst>
                                </p:cTn>
                              </p:par>
                            </p:childTnLst>
                          </p:cTn>
                        </p:par>
                        <p:par>
                          <p:cTn id="68" fill="hold">
                            <p:stCondLst>
                              <p:cond delay="7500"/>
                            </p:stCondLst>
                            <p:childTnLst>
                              <p:par>
                                <p:cTn id="69" presetID="1" presetClass="exit" presetSubtype="0" fill="hold" nodeType="afterEffect">
                                  <p:stCondLst>
                                    <p:cond delay="500"/>
                                  </p:stCondLst>
                                  <p:childTnLst>
                                    <p:set>
                                      <p:cBhvr>
                                        <p:cTn id="70" dur="1" fill="hold">
                                          <p:stCondLst>
                                            <p:cond delay="0"/>
                                          </p:stCondLst>
                                        </p:cTn>
                                        <p:tgtEl>
                                          <p:spTgt spid="2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par>
                                <p:cTn id="75" presetID="1" presetClass="exit" presetSubtype="0" fill="hold" nodeType="withEffect">
                                  <p:stCondLst>
                                    <p:cond delay="0"/>
                                  </p:stCondLst>
                                  <p:childTnLst>
                                    <p:set>
                                      <p:cBhvr>
                                        <p:cTn id="76" dur="1" fill="hold">
                                          <p:stCondLst>
                                            <p:cond delay="0"/>
                                          </p:stCondLst>
                                        </p:cTn>
                                        <p:tgtEl>
                                          <p:spTgt spid="60"/>
                                        </p:tgtEl>
                                        <p:attrNameLst>
                                          <p:attrName>style.visibility</p:attrName>
                                        </p:attrNameLst>
                                      </p:cBhvr>
                                      <p:to>
                                        <p:strVal val="hidden"/>
                                      </p:to>
                                    </p:set>
                                  </p:childTnLst>
                                </p:cTn>
                              </p:par>
                              <p:par>
                                <p:cTn id="77" presetID="22" presetClass="entr" presetSubtype="2"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wipe(right)">
                                      <p:cBhvr>
                                        <p:cTn id="79" dur="500"/>
                                        <p:tgtEl>
                                          <p:spTgt spid="62"/>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childTnLst>
                                </p:cTn>
                              </p:par>
                              <p:par>
                                <p:cTn id="84" presetID="1" presetClass="exit" presetSubtype="0" fill="hold" nodeType="withEffect">
                                  <p:stCondLst>
                                    <p:cond delay="0"/>
                                  </p:stCondLst>
                                  <p:childTnLst>
                                    <p:set>
                                      <p:cBhvr>
                                        <p:cTn id="85" dur="1" fill="hold">
                                          <p:stCondLst>
                                            <p:cond delay="0"/>
                                          </p:stCondLst>
                                        </p:cTn>
                                        <p:tgtEl>
                                          <p:spTgt spid="62"/>
                                        </p:tgtEl>
                                        <p:attrNameLst>
                                          <p:attrName>style.visibility</p:attrName>
                                        </p:attrNameLst>
                                      </p:cBhvr>
                                      <p:to>
                                        <p:strVal val="hidden"/>
                                      </p:to>
                                    </p:set>
                                  </p:childTnLst>
                                </p:cTn>
                              </p:par>
                              <p:par>
                                <p:cTn id="86" presetID="22" presetClass="entr" presetSubtype="2" fill="hold"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wipe(right)">
                                      <p:cBhvr>
                                        <p:cTn id="88" dur="500"/>
                                        <p:tgtEl>
                                          <p:spTgt spid="65"/>
                                        </p:tgtEl>
                                      </p:cBhvr>
                                    </p:animEffect>
                                  </p:childTnLst>
                                </p:cTn>
                              </p:par>
                            </p:childTnLst>
                          </p:cTn>
                        </p:par>
                        <p:par>
                          <p:cTn id="89" fill="hold">
                            <p:stCondLst>
                              <p:cond delay="500"/>
                            </p:stCondLst>
                            <p:childTnLst>
                              <p:par>
                                <p:cTn id="90" presetID="32" presetClass="emph" presetSubtype="0" repeatCount="2000" fill="hold" nodeType="afterEffect">
                                  <p:stCondLst>
                                    <p:cond delay="0"/>
                                  </p:stCondLst>
                                  <p:childTnLst>
                                    <p:animRot by="120000">
                                      <p:cBhvr>
                                        <p:cTn id="91" dur="100" fill="hold">
                                          <p:stCondLst>
                                            <p:cond delay="0"/>
                                          </p:stCondLst>
                                        </p:cTn>
                                        <p:tgtEl>
                                          <p:spTgt spid="43"/>
                                        </p:tgtEl>
                                        <p:attrNameLst>
                                          <p:attrName>r</p:attrName>
                                        </p:attrNameLst>
                                      </p:cBhvr>
                                    </p:animRot>
                                    <p:animRot by="-240000">
                                      <p:cBhvr>
                                        <p:cTn id="92" dur="200" fill="hold">
                                          <p:stCondLst>
                                            <p:cond delay="200"/>
                                          </p:stCondLst>
                                        </p:cTn>
                                        <p:tgtEl>
                                          <p:spTgt spid="43"/>
                                        </p:tgtEl>
                                        <p:attrNameLst>
                                          <p:attrName>r</p:attrName>
                                        </p:attrNameLst>
                                      </p:cBhvr>
                                    </p:animRot>
                                    <p:animRot by="240000">
                                      <p:cBhvr>
                                        <p:cTn id="93" dur="200" fill="hold">
                                          <p:stCondLst>
                                            <p:cond delay="400"/>
                                          </p:stCondLst>
                                        </p:cTn>
                                        <p:tgtEl>
                                          <p:spTgt spid="43"/>
                                        </p:tgtEl>
                                        <p:attrNameLst>
                                          <p:attrName>r</p:attrName>
                                        </p:attrNameLst>
                                      </p:cBhvr>
                                    </p:animRot>
                                    <p:animRot by="-240000">
                                      <p:cBhvr>
                                        <p:cTn id="94" dur="200" fill="hold">
                                          <p:stCondLst>
                                            <p:cond delay="600"/>
                                          </p:stCondLst>
                                        </p:cTn>
                                        <p:tgtEl>
                                          <p:spTgt spid="43"/>
                                        </p:tgtEl>
                                        <p:attrNameLst>
                                          <p:attrName>r</p:attrName>
                                        </p:attrNameLst>
                                      </p:cBhvr>
                                    </p:animRot>
                                    <p:animRot by="120000">
                                      <p:cBhvr>
                                        <p:cTn id="95" dur="200" fill="hold">
                                          <p:stCondLst>
                                            <p:cond delay="800"/>
                                          </p:stCondLst>
                                        </p:cTn>
                                        <p:tgtEl>
                                          <p:spTgt spid="43"/>
                                        </p:tgtEl>
                                        <p:attrNameLst>
                                          <p:attrName>r</p:attrName>
                                        </p:attrNameLst>
                                      </p:cBhvr>
                                    </p:animRot>
                                  </p:childTnLst>
                                </p:cTn>
                              </p:par>
                              <p:par>
                                <p:cTn id="96" presetID="32" presetClass="emph" presetSubtype="0" repeatCount="2000" fill="hold" nodeType="withEffect">
                                  <p:stCondLst>
                                    <p:cond delay="0"/>
                                  </p:stCondLst>
                                  <p:childTnLst>
                                    <p:animRot by="120000">
                                      <p:cBhvr>
                                        <p:cTn id="97" dur="100" fill="hold">
                                          <p:stCondLst>
                                            <p:cond delay="0"/>
                                          </p:stCondLst>
                                        </p:cTn>
                                        <p:tgtEl>
                                          <p:spTgt spid="12"/>
                                        </p:tgtEl>
                                        <p:attrNameLst>
                                          <p:attrName>r</p:attrName>
                                        </p:attrNameLst>
                                      </p:cBhvr>
                                    </p:animRot>
                                    <p:animRot by="-240000">
                                      <p:cBhvr>
                                        <p:cTn id="98" dur="200" fill="hold">
                                          <p:stCondLst>
                                            <p:cond delay="200"/>
                                          </p:stCondLst>
                                        </p:cTn>
                                        <p:tgtEl>
                                          <p:spTgt spid="12"/>
                                        </p:tgtEl>
                                        <p:attrNameLst>
                                          <p:attrName>r</p:attrName>
                                        </p:attrNameLst>
                                      </p:cBhvr>
                                    </p:animRot>
                                    <p:animRot by="240000">
                                      <p:cBhvr>
                                        <p:cTn id="99" dur="200" fill="hold">
                                          <p:stCondLst>
                                            <p:cond delay="400"/>
                                          </p:stCondLst>
                                        </p:cTn>
                                        <p:tgtEl>
                                          <p:spTgt spid="12"/>
                                        </p:tgtEl>
                                        <p:attrNameLst>
                                          <p:attrName>r</p:attrName>
                                        </p:attrNameLst>
                                      </p:cBhvr>
                                    </p:animRot>
                                    <p:animRot by="-240000">
                                      <p:cBhvr>
                                        <p:cTn id="100" dur="200" fill="hold">
                                          <p:stCondLst>
                                            <p:cond delay="600"/>
                                          </p:stCondLst>
                                        </p:cTn>
                                        <p:tgtEl>
                                          <p:spTgt spid="12"/>
                                        </p:tgtEl>
                                        <p:attrNameLst>
                                          <p:attrName>r</p:attrName>
                                        </p:attrNameLst>
                                      </p:cBhvr>
                                    </p:animRot>
                                    <p:animRot by="120000">
                                      <p:cBhvr>
                                        <p:cTn id="101" dur="200" fill="hold">
                                          <p:stCondLst>
                                            <p:cond delay="800"/>
                                          </p:stCondLst>
                                        </p:cTn>
                                        <p:tgtEl>
                                          <p:spTgt spid="12"/>
                                        </p:tgtEl>
                                        <p:attrNameLst>
                                          <p:attrName>r</p:attrName>
                                        </p:attrNameLst>
                                      </p:cBhvr>
                                    </p:animRo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20"/>
                                        </p:tgtEl>
                                        <p:attrNameLst>
                                          <p:attrName>style.visibility</p:attrName>
                                        </p:attrNameLst>
                                      </p:cBhvr>
                                      <p:to>
                                        <p:strVal val="visible"/>
                                      </p:to>
                                    </p:set>
                                  </p:childTnLst>
                                </p:cTn>
                              </p:par>
                              <p:par>
                                <p:cTn id="106" presetID="1" presetClass="exit" presetSubtype="0" fill="hold" nodeType="withEffect">
                                  <p:stCondLst>
                                    <p:cond delay="0"/>
                                  </p:stCondLst>
                                  <p:childTnLst>
                                    <p:set>
                                      <p:cBhvr>
                                        <p:cTn id="107" dur="1" fill="hold">
                                          <p:stCondLst>
                                            <p:cond delay="0"/>
                                          </p:stCondLst>
                                        </p:cTn>
                                        <p:tgtEl>
                                          <p:spTgt spid="65"/>
                                        </p:tgtEl>
                                        <p:attrNameLst>
                                          <p:attrName>style.visibility</p:attrName>
                                        </p:attrNameLst>
                                      </p:cBhvr>
                                      <p:to>
                                        <p:strVal val="hidden"/>
                                      </p:to>
                                    </p:set>
                                  </p:childTnLst>
                                </p:cTn>
                              </p:par>
                              <p:par>
                                <p:cTn id="108" presetID="22" presetClass="entr" presetSubtype="2" fill="hold" nodeType="withEffect">
                                  <p:stCondLst>
                                    <p:cond delay="0"/>
                                  </p:stCondLst>
                                  <p:childTnLst>
                                    <p:set>
                                      <p:cBhvr>
                                        <p:cTn id="109" dur="1" fill="hold">
                                          <p:stCondLst>
                                            <p:cond delay="0"/>
                                          </p:stCondLst>
                                        </p:cTn>
                                        <p:tgtEl>
                                          <p:spTgt spid="70"/>
                                        </p:tgtEl>
                                        <p:attrNameLst>
                                          <p:attrName>style.visibility</p:attrName>
                                        </p:attrNameLst>
                                      </p:cBhvr>
                                      <p:to>
                                        <p:strVal val="visible"/>
                                      </p:to>
                                    </p:set>
                                    <p:animEffect transition="in" filter="wipe(right)">
                                      <p:cBhvr>
                                        <p:cTn id="110" dur="500"/>
                                        <p:tgtEl>
                                          <p:spTgt spid="70"/>
                                        </p:tgtEl>
                                      </p:cBhvr>
                                    </p:animEffect>
                                  </p:childTnLst>
                                </p:cTn>
                              </p:par>
                            </p:childTnLst>
                          </p:cTn>
                        </p:par>
                        <p:par>
                          <p:cTn id="111" fill="hold">
                            <p:stCondLst>
                              <p:cond delay="500"/>
                            </p:stCondLst>
                            <p:childTnLst>
                              <p:par>
                                <p:cTn id="112" presetID="0" presetClass="path" presetSubtype="0" accel="50000" decel="50000" fill="hold" nodeType="afterEffect">
                                  <p:stCondLst>
                                    <p:cond delay="0"/>
                                  </p:stCondLst>
                                  <p:childTnLst>
                                    <p:animMotion origin="layout" path="M -2.08333E-7 -4.81481E-6 C 0.00495 -0.00138 0.00117 -0.00069 0.01016 -4.81481E-6 L 0.02148 0.00047 C 0.0276 0.00163 0.02318 0.00116 0.03385 0.00047 C 0.05273 -0.00069 0.03893 0.00047 0.05365 -0.00069 C 0.05872 -0.00046 0.06406 -0.00046 0.0694 -4.81481E-6 C 0.07734 0.00047 0.06563 0.00139 0.07721 -4.81481E-6 C 0.07826 -0.00046 0.07982 -0.00115 0.0806 -0.00138 C 0.08281 -0.00162 0.0849 -0.00162 0.08711 -0.00185 L 0.09688 -0.003 C 0.10443 -0.00254 0.10352 -0.00208 0.11081 -0.003 C 0.11107 -0.003 0.11406 -0.0037 0.11458 -0.00416 C 0.1151 -0.00439 0.11536 -0.00509 0.11576 -0.00532 " pathEditMode="relative" rAng="0" ptsTypes="AAAAAAAAAAAAA">
                                      <p:cBhvr>
                                        <p:cTn id="113" dur="2000" fill="hold"/>
                                        <p:tgtEl>
                                          <p:spTgt spid="14"/>
                                        </p:tgtEl>
                                        <p:attrNameLst>
                                          <p:attrName>ppt_x</p:attrName>
                                          <p:attrName>ppt_y</p:attrName>
                                        </p:attrNameLst>
                                      </p:cBhvr>
                                      <p:rCtr x="5781" y="-208"/>
                                    </p:animMotion>
                                  </p:childTnLst>
                                </p:cTn>
                              </p:par>
                              <p:par>
                                <p:cTn id="114" presetID="32" presetClass="emph" presetSubtype="0" repeatCount="2000" fill="hold" nodeType="withEffect">
                                  <p:stCondLst>
                                    <p:cond delay="500"/>
                                  </p:stCondLst>
                                  <p:childTnLst>
                                    <p:animRot by="120000">
                                      <p:cBhvr>
                                        <p:cTn id="115" dur="100" fill="hold">
                                          <p:stCondLst>
                                            <p:cond delay="0"/>
                                          </p:stCondLst>
                                        </p:cTn>
                                        <p:tgtEl>
                                          <p:spTgt spid="74"/>
                                        </p:tgtEl>
                                        <p:attrNameLst>
                                          <p:attrName>r</p:attrName>
                                        </p:attrNameLst>
                                      </p:cBhvr>
                                    </p:animRot>
                                    <p:animRot by="-240000">
                                      <p:cBhvr>
                                        <p:cTn id="116" dur="200" fill="hold">
                                          <p:stCondLst>
                                            <p:cond delay="200"/>
                                          </p:stCondLst>
                                        </p:cTn>
                                        <p:tgtEl>
                                          <p:spTgt spid="74"/>
                                        </p:tgtEl>
                                        <p:attrNameLst>
                                          <p:attrName>r</p:attrName>
                                        </p:attrNameLst>
                                      </p:cBhvr>
                                    </p:animRot>
                                    <p:animRot by="240000">
                                      <p:cBhvr>
                                        <p:cTn id="117" dur="200" fill="hold">
                                          <p:stCondLst>
                                            <p:cond delay="400"/>
                                          </p:stCondLst>
                                        </p:cTn>
                                        <p:tgtEl>
                                          <p:spTgt spid="74"/>
                                        </p:tgtEl>
                                        <p:attrNameLst>
                                          <p:attrName>r</p:attrName>
                                        </p:attrNameLst>
                                      </p:cBhvr>
                                    </p:animRot>
                                    <p:animRot by="-240000">
                                      <p:cBhvr>
                                        <p:cTn id="118" dur="200" fill="hold">
                                          <p:stCondLst>
                                            <p:cond delay="600"/>
                                          </p:stCondLst>
                                        </p:cTn>
                                        <p:tgtEl>
                                          <p:spTgt spid="74"/>
                                        </p:tgtEl>
                                        <p:attrNameLst>
                                          <p:attrName>r</p:attrName>
                                        </p:attrNameLst>
                                      </p:cBhvr>
                                    </p:animRot>
                                    <p:animRot by="120000">
                                      <p:cBhvr>
                                        <p:cTn id="119" dur="200" fill="hold">
                                          <p:stCondLst>
                                            <p:cond delay="800"/>
                                          </p:stCondLst>
                                        </p:cTn>
                                        <p:tgtEl>
                                          <p:spTgt spid="74"/>
                                        </p:tgtEl>
                                        <p:attrNameLst>
                                          <p:attrName>r</p:attrName>
                                        </p:attrNameLst>
                                      </p:cBhvr>
                                    </p:animRot>
                                  </p:childTnLst>
                                </p:cTn>
                              </p:par>
                              <p:par>
                                <p:cTn id="120" presetID="32" presetClass="emph" presetSubtype="0" fill="hold" nodeType="withEffect">
                                  <p:stCondLst>
                                    <p:cond delay="500"/>
                                  </p:stCondLst>
                                  <p:childTnLst>
                                    <p:animRot by="120000">
                                      <p:cBhvr>
                                        <p:cTn id="121" dur="100" fill="hold">
                                          <p:stCondLst>
                                            <p:cond delay="0"/>
                                          </p:stCondLst>
                                        </p:cTn>
                                        <p:tgtEl>
                                          <p:spTgt spid="76"/>
                                        </p:tgtEl>
                                        <p:attrNameLst>
                                          <p:attrName>r</p:attrName>
                                        </p:attrNameLst>
                                      </p:cBhvr>
                                    </p:animRot>
                                    <p:animRot by="-240000">
                                      <p:cBhvr>
                                        <p:cTn id="122" dur="200" fill="hold">
                                          <p:stCondLst>
                                            <p:cond delay="200"/>
                                          </p:stCondLst>
                                        </p:cTn>
                                        <p:tgtEl>
                                          <p:spTgt spid="76"/>
                                        </p:tgtEl>
                                        <p:attrNameLst>
                                          <p:attrName>r</p:attrName>
                                        </p:attrNameLst>
                                      </p:cBhvr>
                                    </p:animRot>
                                    <p:animRot by="240000">
                                      <p:cBhvr>
                                        <p:cTn id="123" dur="200" fill="hold">
                                          <p:stCondLst>
                                            <p:cond delay="400"/>
                                          </p:stCondLst>
                                        </p:cTn>
                                        <p:tgtEl>
                                          <p:spTgt spid="76"/>
                                        </p:tgtEl>
                                        <p:attrNameLst>
                                          <p:attrName>r</p:attrName>
                                        </p:attrNameLst>
                                      </p:cBhvr>
                                    </p:animRot>
                                    <p:animRot by="-240000">
                                      <p:cBhvr>
                                        <p:cTn id="124" dur="200" fill="hold">
                                          <p:stCondLst>
                                            <p:cond delay="600"/>
                                          </p:stCondLst>
                                        </p:cTn>
                                        <p:tgtEl>
                                          <p:spTgt spid="76"/>
                                        </p:tgtEl>
                                        <p:attrNameLst>
                                          <p:attrName>r</p:attrName>
                                        </p:attrNameLst>
                                      </p:cBhvr>
                                    </p:animRot>
                                    <p:animRot by="120000">
                                      <p:cBhvr>
                                        <p:cTn id="125" dur="200" fill="hold">
                                          <p:stCondLst>
                                            <p:cond delay="800"/>
                                          </p:stCondLst>
                                        </p:cTn>
                                        <p:tgtEl>
                                          <p:spTgt spid="7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ED88E81-BF47-7B40-914D-3B980921D2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30946" y="1975309"/>
            <a:ext cx="2354372" cy="1629951"/>
          </a:xfrm>
          <a:prstGeom prst="rect">
            <a:avLst/>
          </a:prstGeom>
        </p:spPr>
      </p:pic>
      <p:pic>
        <p:nvPicPr>
          <p:cNvPr id="20" name="Picture 19" descr="Background pattern&#10;&#10;Description automatically generated">
            <a:extLst>
              <a:ext uri="{FF2B5EF4-FFF2-40B4-BE49-F238E27FC236}">
                <a16:creationId xmlns:a16="http://schemas.microsoft.com/office/drawing/2014/main" id="{7910B939-DB18-B44B-879D-2F15329C0E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53914" y="4119674"/>
            <a:ext cx="2346842" cy="1622881"/>
          </a:xfrm>
          <a:prstGeom prst="rect">
            <a:avLst/>
          </a:prstGeom>
        </p:spPr>
      </p:pic>
      <p:pic>
        <p:nvPicPr>
          <p:cNvPr id="22" name="Picture 21" descr="A picture containing diagram&#10;&#10;Description automatically generated">
            <a:extLst>
              <a:ext uri="{FF2B5EF4-FFF2-40B4-BE49-F238E27FC236}">
                <a16:creationId xmlns:a16="http://schemas.microsoft.com/office/drawing/2014/main" id="{6EC9B04E-8B01-9341-9A22-FE02E758BC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30944" y="4112604"/>
            <a:ext cx="2351007" cy="1629951"/>
          </a:xfrm>
          <a:prstGeom prst="rect">
            <a:avLst/>
          </a:prstGeom>
        </p:spPr>
      </p:pic>
      <p:pic>
        <p:nvPicPr>
          <p:cNvPr id="24" name="Picture 23" descr="Background pattern&#10;&#10;Description automatically generated">
            <a:extLst>
              <a:ext uri="{FF2B5EF4-FFF2-40B4-BE49-F238E27FC236}">
                <a16:creationId xmlns:a16="http://schemas.microsoft.com/office/drawing/2014/main" id="{933CF079-0782-204E-86B6-F554C292A48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39101" y="1980614"/>
            <a:ext cx="2361655" cy="1622881"/>
          </a:xfrm>
          <a:prstGeom prst="rect">
            <a:avLst/>
          </a:prstGeom>
        </p:spPr>
      </p:pic>
      <p:sp>
        <p:nvSpPr>
          <p:cNvPr id="4" name="Subtitle 2">
            <a:extLst>
              <a:ext uri="{FF2B5EF4-FFF2-40B4-BE49-F238E27FC236}">
                <a16:creationId xmlns:a16="http://schemas.microsoft.com/office/drawing/2014/main" id="{D416035C-1FA2-B845-B57C-9D36C08B4779}"/>
              </a:ext>
            </a:extLst>
          </p:cNvPr>
          <p:cNvSpPr txBox="1">
            <a:spLocks/>
          </p:cNvSpPr>
          <p:nvPr/>
        </p:nvSpPr>
        <p:spPr>
          <a:xfrm>
            <a:off x="0" y="681737"/>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Changing Seasons Activity </a:t>
            </a:r>
          </a:p>
        </p:txBody>
      </p:sp>
      <p:sp>
        <p:nvSpPr>
          <p:cNvPr id="3" name="Subtitle 2">
            <a:extLst>
              <a:ext uri="{FF2B5EF4-FFF2-40B4-BE49-F238E27FC236}">
                <a16:creationId xmlns:a16="http://schemas.microsoft.com/office/drawing/2014/main" id="{2F3CC1BA-ACCA-084A-8144-DC9A1ACCB6BF}"/>
              </a:ext>
            </a:extLst>
          </p:cNvPr>
          <p:cNvSpPr txBox="1">
            <a:spLocks/>
          </p:cNvSpPr>
          <p:nvPr/>
        </p:nvSpPr>
        <p:spPr>
          <a:xfrm>
            <a:off x="903769" y="1502151"/>
            <a:ext cx="5192231" cy="4685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We have seen how changes in the weather and temperature affect our habitat in winter, spring, summer and autumn. </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Pick a </a:t>
            </a:r>
            <a:r>
              <a:rPr lang="en-US" sz="2000" b="1" dirty="0">
                <a:solidFill>
                  <a:srgbClr val="39AB47"/>
                </a:solidFill>
                <a:latin typeface="Comic Sans MS" panose="030F0702030302020204" pitchFamily="66" charset="0"/>
                <a:cs typeface="Arial" panose="020B0604020202020204" pitchFamily="34" charset="0"/>
              </a:rPr>
              <a:t>plant</a:t>
            </a:r>
            <a:r>
              <a:rPr lang="en-US" sz="2000" b="1" dirty="0">
                <a:solidFill>
                  <a:srgbClr val="272626"/>
                </a:solidFill>
                <a:latin typeface="Comic Sans MS" panose="030F0702030302020204" pitchFamily="66" charset="0"/>
                <a:cs typeface="Arial" panose="020B0604020202020204" pitchFamily="34" charset="0"/>
              </a:rPr>
              <a:t>, </a:t>
            </a:r>
            <a:r>
              <a:rPr lang="en-US" sz="2000" b="1" dirty="0">
                <a:solidFill>
                  <a:srgbClr val="39AB47"/>
                </a:solidFill>
                <a:latin typeface="Comic Sans MS" panose="030F0702030302020204" pitchFamily="66" charset="0"/>
                <a:cs typeface="Arial" panose="020B0604020202020204" pitchFamily="34" charset="0"/>
              </a:rPr>
              <a:t>invertebrate</a:t>
            </a:r>
            <a:r>
              <a:rPr lang="en-US" sz="2000" b="1" dirty="0">
                <a:solidFill>
                  <a:srgbClr val="272626"/>
                </a:solidFill>
                <a:latin typeface="Comic Sans MS" panose="030F0702030302020204" pitchFamily="66" charset="0"/>
                <a:cs typeface="Arial" panose="020B0604020202020204" pitchFamily="34" charset="0"/>
              </a:rPr>
              <a:t> </a:t>
            </a:r>
            <a:r>
              <a:rPr lang="en-US" sz="2000" dirty="0">
                <a:solidFill>
                  <a:srgbClr val="272626"/>
                </a:solidFill>
                <a:latin typeface="Comic Sans MS" panose="030F0702030302020204" pitchFamily="66" charset="0"/>
                <a:cs typeface="Arial" panose="020B0604020202020204" pitchFamily="34" charset="0"/>
              </a:rPr>
              <a:t>and </a:t>
            </a:r>
            <a:r>
              <a:rPr lang="en-US" sz="2000" b="1" dirty="0">
                <a:solidFill>
                  <a:srgbClr val="39AB47"/>
                </a:solidFill>
                <a:latin typeface="Comic Sans MS" panose="030F0702030302020204" pitchFamily="66" charset="0"/>
                <a:cs typeface="Arial" panose="020B0604020202020204" pitchFamily="34" charset="0"/>
              </a:rPr>
              <a:t>vertebrate </a:t>
            </a:r>
            <a:r>
              <a:rPr lang="en-US" sz="2000" dirty="0">
                <a:solidFill>
                  <a:srgbClr val="272626"/>
                </a:solidFill>
                <a:latin typeface="Comic Sans MS" panose="030F0702030302020204" pitchFamily="66" charset="0"/>
                <a:cs typeface="Arial" panose="020B0604020202020204" pitchFamily="34" charset="0"/>
              </a:rPr>
              <a:t>from your habitat. </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Draw a picture to show how the weather and temperature change and what happens to your plant, invertebrate and vertebrate in each season. </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Look at the example opposite to help you. Which living things are featured? (The vertebrates and invertebrates don’t have to appear in every season.) </a:t>
            </a:r>
          </a:p>
        </p:txBody>
      </p:sp>
      <p:sp>
        <p:nvSpPr>
          <p:cNvPr id="2" name="Rectangle 1">
            <a:extLst>
              <a:ext uri="{FF2B5EF4-FFF2-40B4-BE49-F238E27FC236}">
                <a16:creationId xmlns:a16="http://schemas.microsoft.com/office/drawing/2014/main" id="{304D3B64-D694-0E42-BA68-2DF25E3A4276}"/>
              </a:ext>
            </a:extLst>
          </p:cNvPr>
          <p:cNvSpPr/>
          <p:nvPr/>
        </p:nvSpPr>
        <p:spPr>
          <a:xfrm>
            <a:off x="6430946" y="1657901"/>
            <a:ext cx="2341847" cy="1939331"/>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302A35-C539-1C4C-B9E8-221ED86DC634}"/>
              </a:ext>
            </a:extLst>
          </p:cNvPr>
          <p:cNvSpPr/>
          <p:nvPr/>
        </p:nvSpPr>
        <p:spPr>
          <a:xfrm>
            <a:off x="8946384" y="1657901"/>
            <a:ext cx="2341847" cy="1939331"/>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48C96BD-6DEF-2544-A079-6DA7BB576FAE}"/>
              </a:ext>
            </a:extLst>
          </p:cNvPr>
          <p:cNvSpPr/>
          <p:nvPr/>
        </p:nvSpPr>
        <p:spPr>
          <a:xfrm>
            <a:off x="6430946" y="3803224"/>
            <a:ext cx="2341847" cy="193933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6B0F65D-0EA2-2643-9165-56EE773F3FF6}"/>
              </a:ext>
            </a:extLst>
          </p:cNvPr>
          <p:cNvSpPr/>
          <p:nvPr/>
        </p:nvSpPr>
        <p:spPr>
          <a:xfrm>
            <a:off x="8946384" y="3803224"/>
            <a:ext cx="2341847" cy="1939331"/>
          </a:xfrm>
          <a:prstGeom prst="rect">
            <a:avLst/>
          </a:prstGeom>
          <a:noFill/>
          <a:ln w="28575">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9CBDE64-C991-2F42-8FEF-13CC80341083}"/>
              </a:ext>
            </a:extLst>
          </p:cNvPr>
          <p:cNvSpPr/>
          <p:nvPr/>
        </p:nvSpPr>
        <p:spPr>
          <a:xfrm>
            <a:off x="6430946" y="1657901"/>
            <a:ext cx="2341847" cy="3227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WINTER</a:t>
            </a:r>
          </a:p>
        </p:txBody>
      </p:sp>
      <p:sp>
        <p:nvSpPr>
          <p:cNvPr id="14" name="Rectangle 13">
            <a:extLst>
              <a:ext uri="{FF2B5EF4-FFF2-40B4-BE49-F238E27FC236}">
                <a16:creationId xmlns:a16="http://schemas.microsoft.com/office/drawing/2014/main" id="{B0898186-E069-5948-A0FA-4A0B5A9D6885}"/>
              </a:ext>
            </a:extLst>
          </p:cNvPr>
          <p:cNvSpPr/>
          <p:nvPr/>
        </p:nvSpPr>
        <p:spPr>
          <a:xfrm>
            <a:off x="8946384" y="1657901"/>
            <a:ext cx="2341847" cy="32271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SPRING</a:t>
            </a:r>
          </a:p>
        </p:txBody>
      </p:sp>
      <p:sp>
        <p:nvSpPr>
          <p:cNvPr id="15" name="Rectangle 14">
            <a:extLst>
              <a:ext uri="{FF2B5EF4-FFF2-40B4-BE49-F238E27FC236}">
                <a16:creationId xmlns:a16="http://schemas.microsoft.com/office/drawing/2014/main" id="{A2D19EEC-78FA-254C-B5E3-711839DA1DAA}"/>
              </a:ext>
            </a:extLst>
          </p:cNvPr>
          <p:cNvSpPr/>
          <p:nvPr/>
        </p:nvSpPr>
        <p:spPr>
          <a:xfrm>
            <a:off x="6430946" y="3802640"/>
            <a:ext cx="2341847" cy="3227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SUMMER</a:t>
            </a:r>
          </a:p>
        </p:txBody>
      </p:sp>
      <p:sp>
        <p:nvSpPr>
          <p:cNvPr id="16" name="Rectangle 15">
            <a:extLst>
              <a:ext uri="{FF2B5EF4-FFF2-40B4-BE49-F238E27FC236}">
                <a16:creationId xmlns:a16="http://schemas.microsoft.com/office/drawing/2014/main" id="{6EB11488-589C-7B4E-BAF2-8B54088C153E}"/>
              </a:ext>
            </a:extLst>
          </p:cNvPr>
          <p:cNvSpPr/>
          <p:nvPr/>
        </p:nvSpPr>
        <p:spPr>
          <a:xfrm>
            <a:off x="8946384" y="3802640"/>
            <a:ext cx="2341847" cy="322713"/>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AUTUMN</a:t>
            </a:r>
          </a:p>
        </p:txBody>
      </p:sp>
    </p:spTree>
    <p:extLst>
      <p:ext uri="{BB962C8B-B14F-4D97-AF65-F5344CB8AC3E}">
        <p14:creationId xmlns:p14="http://schemas.microsoft.com/office/powerpoint/2010/main" val="244861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D416035C-1FA2-B845-B57C-9D36C08B4779}"/>
              </a:ext>
            </a:extLst>
          </p:cNvPr>
          <p:cNvSpPr txBox="1">
            <a:spLocks/>
          </p:cNvSpPr>
          <p:nvPr/>
        </p:nvSpPr>
        <p:spPr>
          <a:xfrm>
            <a:off x="407504" y="681737"/>
            <a:ext cx="4508129" cy="11570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Changing Seasons</a:t>
            </a:r>
            <a:br>
              <a:rPr lang="en-US" sz="3000" b="1" dirty="0">
                <a:solidFill>
                  <a:srgbClr val="39AB47"/>
                </a:solidFill>
                <a:latin typeface="Comic Sans MS" panose="030F0702030302020204" pitchFamily="66" charset="0"/>
                <a:cs typeface="Arial" panose="020B0604020202020204" pitchFamily="34" charset="0"/>
              </a:rPr>
            </a:br>
            <a:r>
              <a:rPr lang="en-US" sz="3000" b="1" dirty="0">
                <a:solidFill>
                  <a:srgbClr val="39AB47"/>
                </a:solidFill>
                <a:latin typeface="Comic Sans MS" panose="030F0702030302020204" pitchFamily="66" charset="0"/>
                <a:cs typeface="Arial" panose="020B0604020202020204" pitchFamily="34" charset="0"/>
              </a:rPr>
              <a:t>Activity </a:t>
            </a:r>
          </a:p>
        </p:txBody>
      </p:sp>
      <p:sp>
        <p:nvSpPr>
          <p:cNvPr id="3" name="Subtitle 2">
            <a:extLst>
              <a:ext uri="{FF2B5EF4-FFF2-40B4-BE49-F238E27FC236}">
                <a16:creationId xmlns:a16="http://schemas.microsoft.com/office/drawing/2014/main" id="{2F3CC1BA-ACCA-084A-8144-DC9A1ACCB6BF}"/>
              </a:ext>
            </a:extLst>
          </p:cNvPr>
          <p:cNvSpPr txBox="1">
            <a:spLocks/>
          </p:cNvSpPr>
          <p:nvPr/>
        </p:nvSpPr>
        <p:spPr>
          <a:xfrm>
            <a:off x="920117" y="2050433"/>
            <a:ext cx="3548961" cy="1939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b="1" dirty="0">
                <a:solidFill>
                  <a:srgbClr val="272626"/>
                </a:solidFill>
                <a:latin typeface="Comic Sans MS" panose="030F0702030302020204" pitchFamily="66" charset="0"/>
                <a:cs typeface="Arial" panose="020B0604020202020204" pitchFamily="34" charset="0"/>
              </a:rPr>
              <a:t>The living things were:</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Tree and flowers</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Butterfly</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Bird</a:t>
            </a:r>
          </a:p>
        </p:txBody>
      </p:sp>
      <p:grpSp>
        <p:nvGrpSpPr>
          <p:cNvPr id="8" name="Group 7">
            <a:extLst>
              <a:ext uri="{FF2B5EF4-FFF2-40B4-BE49-F238E27FC236}">
                <a16:creationId xmlns:a16="http://schemas.microsoft.com/office/drawing/2014/main" id="{AF49FABD-D711-044D-8192-626DA0CBC0C3}"/>
              </a:ext>
            </a:extLst>
          </p:cNvPr>
          <p:cNvGrpSpPr/>
          <p:nvPr/>
        </p:nvGrpSpPr>
        <p:grpSpPr>
          <a:xfrm>
            <a:off x="4931978" y="681737"/>
            <a:ext cx="6356253" cy="5331437"/>
            <a:chOff x="6430944" y="1657901"/>
            <a:chExt cx="4869812" cy="4084654"/>
          </a:xfrm>
        </p:grpSpPr>
        <p:pic>
          <p:nvPicPr>
            <p:cNvPr id="18" name="Picture 17">
              <a:extLst>
                <a:ext uri="{FF2B5EF4-FFF2-40B4-BE49-F238E27FC236}">
                  <a16:creationId xmlns:a16="http://schemas.microsoft.com/office/drawing/2014/main" id="{8ED88E81-BF47-7B40-914D-3B980921D2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30946" y="1975309"/>
              <a:ext cx="2354372" cy="1629951"/>
            </a:xfrm>
            <a:prstGeom prst="rect">
              <a:avLst/>
            </a:prstGeom>
          </p:spPr>
        </p:pic>
        <p:pic>
          <p:nvPicPr>
            <p:cNvPr id="20" name="Picture 19" descr="Background pattern&#10;&#10;Description automatically generated">
              <a:extLst>
                <a:ext uri="{FF2B5EF4-FFF2-40B4-BE49-F238E27FC236}">
                  <a16:creationId xmlns:a16="http://schemas.microsoft.com/office/drawing/2014/main" id="{7910B939-DB18-B44B-879D-2F15329C0E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53914" y="4119674"/>
              <a:ext cx="2346842" cy="1622881"/>
            </a:xfrm>
            <a:prstGeom prst="rect">
              <a:avLst/>
            </a:prstGeom>
          </p:spPr>
        </p:pic>
        <p:pic>
          <p:nvPicPr>
            <p:cNvPr id="22" name="Picture 21" descr="A picture containing diagram&#10;&#10;Description automatically generated">
              <a:extLst>
                <a:ext uri="{FF2B5EF4-FFF2-40B4-BE49-F238E27FC236}">
                  <a16:creationId xmlns:a16="http://schemas.microsoft.com/office/drawing/2014/main" id="{6EC9B04E-8B01-9341-9A22-FE02E758BC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30944" y="4112604"/>
              <a:ext cx="2351007" cy="1629951"/>
            </a:xfrm>
            <a:prstGeom prst="rect">
              <a:avLst/>
            </a:prstGeom>
          </p:spPr>
        </p:pic>
        <p:pic>
          <p:nvPicPr>
            <p:cNvPr id="24" name="Picture 23" descr="Background pattern&#10;&#10;Description automatically generated">
              <a:extLst>
                <a:ext uri="{FF2B5EF4-FFF2-40B4-BE49-F238E27FC236}">
                  <a16:creationId xmlns:a16="http://schemas.microsoft.com/office/drawing/2014/main" id="{933CF079-0782-204E-86B6-F554C292A48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39101" y="1980614"/>
              <a:ext cx="2361655" cy="1622881"/>
            </a:xfrm>
            <a:prstGeom prst="rect">
              <a:avLst/>
            </a:prstGeom>
          </p:spPr>
        </p:pic>
        <p:sp>
          <p:nvSpPr>
            <p:cNvPr id="2" name="Rectangle 1">
              <a:extLst>
                <a:ext uri="{FF2B5EF4-FFF2-40B4-BE49-F238E27FC236}">
                  <a16:creationId xmlns:a16="http://schemas.microsoft.com/office/drawing/2014/main" id="{304D3B64-D694-0E42-BA68-2DF25E3A4276}"/>
                </a:ext>
              </a:extLst>
            </p:cNvPr>
            <p:cNvSpPr/>
            <p:nvPr/>
          </p:nvSpPr>
          <p:spPr>
            <a:xfrm>
              <a:off x="6430946" y="1657901"/>
              <a:ext cx="2341847" cy="1939331"/>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D302A35-C539-1C4C-B9E8-221ED86DC634}"/>
                </a:ext>
              </a:extLst>
            </p:cNvPr>
            <p:cNvSpPr/>
            <p:nvPr/>
          </p:nvSpPr>
          <p:spPr>
            <a:xfrm>
              <a:off x="8946384" y="1657901"/>
              <a:ext cx="2341847" cy="1939331"/>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48C96BD-6DEF-2544-A079-6DA7BB576FAE}"/>
                </a:ext>
              </a:extLst>
            </p:cNvPr>
            <p:cNvSpPr/>
            <p:nvPr/>
          </p:nvSpPr>
          <p:spPr>
            <a:xfrm>
              <a:off x="6430946" y="3803224"/>
              <a:ext cx="2341847" cy="193933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6B0F65D-0EA2-2643-9165-56EE773F3FF6}"/>
                </a:ext>
              </a:extLst>
            </p:cNvPr>
            <p:cNvSpPr/>
            <p:nvPr/>
          </p:nvSpPr>
          <p:spPr>
            <a:xfrm>
              <a:off x="8946384" y="3803224"/>
              <a:ext cx="2341847" cy="1939331"/>
            </a:xfrm>
            <a:prstGeom prst="rect">
              <a:avLst/>
            </a:prstGeom>
            <a:noFill/>
            <a:ln w="28575">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9CBDE64-C991-2F42-8FEF-13CC80341083}"/>
                </a:ext>
              </a:extLst>
            </p:cNvPr>
            <p:cNvSpPr/>
            <p:nvPr/>
          </p:nvSpPr>
          <p:spPr>
            <a:xfrm>
              <a:off x="6430946" y="1657901"/>
              <a:ext cx="2341847" cy="3227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WINTER</a:t>
              </a:r>
            </a:p>
          </p:txBody>
        </p:sp>
        <p:sp>
          <p:nvSpPr>
            <p:cNvPr id="14" name="Rectangle 13">
              <a:extLst>
                <a:ext uri="{FF2B5EF4-FFF2-40B4-BE49-F238E27FC236}">
                  <a16:creationId xmlns:a16="http://schemas.microsoft.com/office/drawing/2014/main" id="{B0898186-E069-5948-A0FA-4A0B5A9D6885}"/>
                </a:ext>
              </a:extLst>
            </p:cNvPr>
            <p:cNvSpPr/>
            <p:nvPr/>
          </p:nvSpPr>
          <p:spPr>
            <a:xfrm>
              <a:off x="8946384" y="1657901"/>
              <a:ext cx="2341847" cy="32271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SPRING</a:t>
              </a:r>
            </a:p>
          </p:txBody>
        </p:sp>
        <p:sp>
          <p:nvSpPr>
            <p:cNvPr id="15" name="Rectangle 14">
              <a:extLst>
                <a:ext uri="{FF2B5EF4-FFF2-40B4-BE49-F238E27FC236}">
                  <a16:creationId xmlns:a16="http://schemas.microsoft.com/office/drawing/2014/main" id="{A2D19EEC-78FA-254C-B5E3-711839DA1DAA}"/>
                </a:ext>
              </a:extLst>
            </p:cNvPr>
            <p:cNvSpPr/>
            <p:nvPr/>
          </p:nvSpPr>
          <p:spPr>
            <a:xfrm>
              <a:off x="6430946" y="3802640"/>
              <a:ext cx="2341847" cy="3227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SUMMER</a:t>
              </a:r>
            </a:p>
          </p:txBody>
        </p:sp>
        <p:sp>
          <p:nvSpPr>
            <p:cNvPr id="16" name="Rectangle 15">
              <a:extLst>
                <a:ext uri="{FF2B5EF4-FFF2-40B4-BE49-F238E27FC236}">
                  <a16:creationId xmlns:a16="http://schemas.microsoft.com/office/drawing/2014/main" id="{6EB11488-589C-7B4E-BAF2-8B54088C153E}"/>
                </a:ext>
              </a:extLst>
            </p:cNvPr>
            <p:cNvSpPr/>
            <p:nvPr/>
          </p:nvSpPr>
          <p:spPr>
            <a:xfrm>
              <a:off x="8946384" y="3802640"/>
              <a:ext cx="2341847" cy="322713"/>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AUTUMN</a:t>
              </a:r>
            </a:p>
          </p:txBody>
        </p:sp>
      </p:grpSp>
    </p:spTree>
    <p:extLst>
      <p:ext uri="{BB962C8B-B14F-4D97-AF65-F5344CB8AC3E}">
        <p14:creationId xmlns:p14="http://schemas.microsoft.com/office/powerpoint/2010/main" val="412387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sky&#10;&#10;Description automatically generated">
            <a:extLst>
              <a:ext uri="{FF2B5EF4-FFF2-40B4-BE49-F238E27FC236}">
                <a16:creationId xmlns:a16="http://schemas.microsoft.com/office/drawing/2014/main" id="{274FF3D9-2BD5-1D4C-8D1F-C138BAB419D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9505" y="2826129"/>
            <a:ext cx="9833112" cy="3234731"/>
          </a:xfrm>
          <a:prstGeom prst="rect">
            <a:avLst/>
          </a:prstGeom>
        </p:spPr>
      </p:pic>
      <p:sp>
        <p:nvSpPr>
          <p:cNvPr id="17" name="Subtitle 2">
            <a:extLst>
              <a:ext uri="{FF2B5EF4-FFF2-40B4-BE49-F238E27FC236}">
                <a16:creationId xmlns:a16="http://schemas.microsoft.com/office/drawing/2014/main" id="{C543FF75-F09C-334F-AEA5-D19B9BABCE8F}"/>
              </a:ext>
            </a:extLst>
          </p:cNvPr>
          <p:cNvSpPr txBox="1">
            <a:spLocks/>
          </p:cNvSpPr>
          <p:nvPr/>
        </p:nvSpPr>
        <p:spPr>
          <a:xfrm>
            <a:off x="0" y="566309"/>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Human impact</a:t>
            </a:r>
          </a:p>
        </p:txBody>
      </p:sp>
      <p:sp>
        <p:nvSpPr>
          <p:cNvPr id="19" name="TextBox 18">
            <a:extLst>
              <a:ext uri="{FF2B5EF4-FFF2-40B4-BE49-F238E27FC236}">
                <a16:creationId xmlns:a16="http://schemas.microsoft.com/office/drawing/2014/main" id="{6F60CDEF-9A25-1A4B-8818-56189176687E}"/>
              </a:ext>
            </a:extLst>
          </p:cNvPr>
          <p:cNvSpPr txBox="1"/>
          <p:nvPr/>
        </p:nvSpPr>
        <p:spPr>
          <a:xfrm>
            <a:off x="1067626" y="1186994"/>
            <a:ext cx="10193410" cy="2015936"/>
          </a:xfrm>
          <a:prstGeom prst="rect">
            <a:avLst/>
          </a:prstGeom>
          <a:noFill/>
        </p:spPr>
        <p:txBody>
          <a:bodyPr wrap="square" rtlCol="0">
            <a:noAutofit/>
          </a:bodyPr>
          <a:lstStyle/>
          <a:p>
            <a:pPr>
              <a:spcBef>
                <a:spcPts val="700"/>
              </a:spcBef>
            </a:pPr>
            <a:r>
              <a:rPr lang="en-GB" sz="1900" dirty="0">
                <a:solidFill>
                  <a:srgbClr val="272626"/>
                </a:solidFill>
                <a:latin typeface="Comic Sans MS" panose="030F0702030302020204" pitchFamily="66" charset="0"/>
              </a:rPr>
              <a:t>How do you think humans can change your habitat in a negative way?</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How many can you spot in this picture?</a:t>
            </a:r>
          </a:p>
          <a:p>
            <a:pPr>
              <a:spcBef>
                <a:spcPts val="700"/>
              </a:spcBef>
            </a:pPr>
            <a:r>
              <a:rPr lang="en-GB" sz="1900" dirty="0">
                <a:solidFill>
                  <a:srgbClr val="272626"/>
                </a:solidFill>
                <a:latin typeface="Comic Sans MS" panose="030F0702030302020204" pitchFamily="66" charset="0"/>
              </a:rPr>
              <a:t>Remember, habitats provide food, water, shelter and space for living things to survive.</a:t>
            </a:r>
          </a:p>
          <a:p>
            <a:pPr>
              <a:spcBef>
                <a:spcPts val="700"/>
              </a:spcBef>
            </a:pPr>
            <a:r>
              <a:rPr lang="en-GB" sz="1900" dirty="0">
                <a:solidFill>
                  <a:srgbClr val="272626"/>
                </a:solidFill>
                <a:latin typeface="Comic Sans MS" panose="030F0702030302020204" pitchFamily="66" charset="0"/>
              </a:rPr>
              <a:t>What impact could these changes have on the animals and plants that live there?</a:t>
            </a:r>
          </a:p>
          <a:p>
            <a:endParaRPr lang="en-GB" sz="2000" dirty="0">
              <a:solidFill>
                <a:srgbClr val="272626"/>
              </a:solidFill>
              <a:latin typeface="Comic Sans MS" panose="030F0702030302020204" pitchFamily="66" charset="0"/>
            </a:endParaRPr>
          </a:p>
        </p:txBody>
      </p:sp>
    </p:spTree>
    <p:extLst>
      <p:ext uri="{BB962C8B-B14F-4D97-AF65-F5344CB8AC3E}">
        <p14:creationId xmlns:p14="http://schemas.microsoft.com/office/powerpoint/2010/main" val="57681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FC4C491-7A9B-0A4C-8B4F-241939D636B7}"/>
              </a:ext>
            </a:extLst>
          </p:cNvPr>
          <p:cNvSpPr/>
          <p:nvPr/>
        </p:nvSpPr>
        <p:spPr>
          <a:xfrm>
            <a:off x="3703257" y="1182921"/>
            <a:ext cx="1522569" cy="1591236"/>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086D883-4760-5F40-A876-0CF2CAB354AB}"/>
              </a:ext>
            </a:extLst>
          </p:cNvPr>
          <p:cNvSpPr/>
          <p:nvPr/>
        </p:nvSpPr>
        <p:spPr>
          <a:xfrm>
            <a:off x="5400691" y="1168547"/>
            <a:ext cx="2440573" cy="161440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188CDFF-9697-974F-9273-D892632CAC3A}"/>
              </a:ext>
            </a:extLst>
          </p:cNvPr>
          <p:cNvSpPr/>
          <p:nvPr/>
        </p:nvSpPr>
        <p:spPr>
          <a:xfrm>
            <a:off x="8016129" y="1158386"/>
            <a:ext cx="3175872" cy="161440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picture containing sky&#10;&#10;Description automatically generated">
            <a:extLst>
              <a:ext uri="{FF2B5EF4-FFF2-40B4-BE49-F238E27FC236}">
                <a16:creationId xmlns:a16="http://schemas.microsoft.com/office/drawing/2014/main" id="{274FF3D9-2BD5-1D4C-8D1F-C138BAB419D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3329" y="3042221"/>
            <a:ext cx="7765342" cy="2554511"/>
          </a:xfrm>
          <a:prstGeom prst="rect">
            <a:avLst/>
          </a:prstGeom>
        </p:spPr>
      </p:pic>
      <p:sp>
        <p:nvSpPr>
          <p:cNvPr id="17" name="Subtitle 2">
            <a:extLst>
              <a:ext uri="{FF2B5EF4-FFF2-40B4-BE49-F238E27FC236}">
                <a16:creationId xmlns:a16="http://schemas.microsoft.com/office/drawing/2014/main" id="{C543FF75-F09C-334F-AEA5-D19B9BABCE8F}"/>
              </a:ext>
            </a:extLst>
          </p:cNvPr>
          <p:cNvSpPr txBox="1">
            <a:spLocks/>
          </p:cNvSpPr>
          <p:nvPr/>
        </p:nvSpPr>
        <p:spPr>
          <a:xfrm>
            <a:off x="0" y="546100"/>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Did you find them all?</a:t>
            </a:r>
          </a:p>
        </p:txBody>
      </p:sp>
      <p:sp>
        <p:nvSpPr>
          <p:cNvPr id="5" name="TextBox 4">
            <a:extLst>
              <a:ext uri="{FF2B5EF4-FFF2-40B4-BE49-F238E27FC236}">
                <a16:creationId xmlns:a16="http://schemas.microsoft.com/office/drawing/2014/main" id="{1F4F361D-CF25-D746-9991-3E82141289BE}"/>
              </a:ext>
            </a:extLst>
          </p:cNvPr>
          <p:cNvSpPr txBox="1"/>
          <p:nvPr/>
        </p:nvSpPr>
        <p:spPr>
          <a:xfrm>
            <a:off x="5509263" y="1258024"/>
            <a:ext cx="2332001" cy="1415772"/>
          </a:xfrm>
          <a:prstGeom prst="rect">
            <a:avLst/>
          </a:prstGeom>
          <a:noFill/>
        </p:spPr>
        <p:txBody>
          <a:bodyPr wrap="square" rtlCol="0">
            <a:spAutoFit/>
          </a:bodyPr>
          <a:lstStyle/>
          <a:p>
            <a:r>
              <a:rPr lang="en-GB" sz="1400" b="1" dirty="0">
                <a:solidFill>
                  <a:srgbClr val="39AB47"/>
                </a:solidFill>
                <a:latin typeface="Comic Sans MS" panose="030F0702030302020204" pitchFamily="66" charset="0"/>
              </a:rPr>
              <a:t>Air pollution</a:t>
            </a:r>
          </a:p>
          <a:p>
            <a:r>
              <a:rPr lang="en-GB" sz="1200" dirty="0">
                <a:solidFill>
                  <a:srgbClr val="272626"/>
                </a:solidFill>
                <a:latin typeface="Comic Sans MS" panose="030F0702030302020204" pitchFamily="66" charset="0"/>
              </a:rPr>
              <a:t>Burning fossil fuels. Scientists tell us this causes </a:t>
            </a:r>
            <a:r>
              <a:rPr lang="en-GB" sz="1200" b="1" dirty="0">
                <a:solidFill>
                  <a:srgbClr val="272626"/>
                </a:solidFill>
                <a:latin typeface="Comic Sans MS" panose="030F0702030302020204" pitchFamily="66" charset="0"/>
              </a:rPr>
              <a:t>Climate Change. </a:t>
            </a:r>
            <a:r>
              <a:rPr lang="en-GB" sz="1200" dirty="0">
                <a:solidFill>
                  <a:srgbClr val="272626"/>
                </a:solidFill>
                <a:latin typeface="Comic Sans MS" panose="030F0702030302020204" pitchFamily="66" charset="0"/>
              </a:rPr>
              <a:t>Leading to extreme weather conditions, such as  heatwaves, droughts, gales and floods.</a:t>
            </a:r>
          </a:p>
        </p:txBody>
      </p:sp>
      <p:sp>
        <p:nvSpPr>
          <p:cNvPr id="7" name="TextBox 6">
            <a:extLst>
              <a:ext uri="{FF2B5EF4-FFF2-40B4-BE49-F238E27FC236}">
                <a16:creationId xmlns:a16="http://schemas.microsoft.com/office/drawing/2014/main" id="{F2EF30CA-C45E-1141-9AB6-F6F942B5FE66}"/>
              </a:ext>
            </a:extLst>
          </p:cNvPr>
          <p:cNvSpPr txBox="1"/>
          <p:nvPr/>
        </p:nvSpPr>
        <p:spPr>
          <a:xfrm>
            <a:off x="8140777" y="1258024"/>
            <a:ext cx="2953178" cy="1415772"/>
          </a:xfrm>
          <a:prstGeom prst="rect">
            <a:avLst/>
          </a:prstGeom>
          <a:noFill/>
        </p:spPr>
        <p:txBody>
          <a:bodyPr wrap="square" rtlCol="0">
            <a:spAutoFit/>
          </a:bodyPr>
          <a:lstStyle/>
          <a:p>
            <a:r>
              <a:rPr lang="en-GB" sz="1400" b="1" dirty="0">
                <a:solidFill>
                  <a:srgbClr val="39AB47"/>
                </a:solidFill>
                <a:latin typeface="Comic Sans MS" panose="030F0702030302020204" pitchFamily="66" charset="0"/>
              </a:rPr>
              <a:t>Deforestation </a:t>
            </a:r>
            <a:r>
              <a:rPr lang="en-GB" sz="1200" dirty="0">
                <a:solidFill>
                  <a:srgbClr val="272626"/>
                </a:solidFill>
                <a:latin typeface="Comic Sans MS" panose="030F0702030302020204" pitchFamily="66" charset="0"/>
              </a:rPr>
              <a:t>(cutting down trees)</a:t>
            </a:r>
          </a:p>
          <a:p>
            <a:r>
              <a:rPr lang="en-GB" sz="1200" dirty="0">
                <a:solidFill>
                  <a:srgbClr val="272626"/>
                </a:solidFill>
                <a:latin typeface="Comic Sans MS" panose="030F0702030302020204" pitchFamily="66" charset="0"/>
              </a:rPr>
              <a:t>Trees absorb carbon dioxide. Chopping them down means they don’t absorb it any more, which leads to too much carbon dioxide. This adds to Climate Change. Takes away places for animals to live. Can lead to flooding.</a:t>
            </a:r>
          </a:p>
        </p:txBody>
      </p:sp>
      <p:sp>
        <p:nvSpPr>
          <p:cNvPr id="8" name="TextBox 7">
            <a:extLst>
              <a:ext uri="{FF2B5EF4-FFF2-40B4-BE49-F238E27FC236}">
                <a16:creationId xmlns:a16="http://schemas.microsoft.com/office/drawing/2014/main" id="{71373390-A034-E245-AF6A-F88D7464781D}"/>
              </a:ext>
            </a:extLst>
          </p:cNvPr>
          <p:cNvSpPr txBox="1"/>
          <p:nvPr/>
        </p:nvSpPr>
        <p:spPr>
          <a:xfrm>
            <a:off x="3840083" y="1258024"/>
            <a:ext cx="1287214" cy="1046440"/>
          </a:xfrm>
          <a:prstGeom prst="rect">
            <a:avLst/>
          </a:prstGeom>
          <a:noFill/>
        </p:spPr>
        <p:txBody>
          <a:bodyPr wrap="square" rtlCol="0">
            <a:spAutoFit/>
          </a:bodyPr>
          <a:lstStyle/>
          <a:p>
            <a:r>
              <a:rPr lang="en-GB" sz="1400" b="1" dirty="0">
                <a:solidFill>
                  <a:srgbClr val="39AB47"/>
                </a:solidFill>
                <a:latin typeface="Comic Sans MS" panose="030F0702030302020204" pitchFamily="66" charset="0"/>
              </a:rPr>
              <a:t>Litter</a:t>
            </a:r>
          </a:p>
          <a:p>
            <a:r>
              <a:rPr lang="en-GB" sz="1200" dirty="0">
                <a:solidFill>
                  <a:srgbClr val="272626"/>
                </a:solidFill>
                <a:latin typeface="Comic Sans MS" panose="030F0702030302020204" pitchFamily="66" charset="0"/>
              </a:rPr>
              <a:t>Can injure or poison animals. And looks horrible!</a:t>
            </a:r>
          </a:p>
        </p:txBody>
      </p:sp>
      <p:sp>
        <p:nvSpPr>
          <p:cNvPr id="15" name="Subtitle 2">
            <a:extLst>
              <a:ext uri="{FF2B5EF4-FFF2-40B4-BE49-F238E27FC236}">
                <a16:creationId xmlns:a16="http://schemas.microsoft.com/office/drawing/2014/main" id="{273EAFB8-EFE8-B64C-A786-0901D17318AC}"/>
              </a:ext>
            </a:extLst>
          </p:cNvPr>
          <p:cNvSpPr txBox="1">
            <a:spLocks/>
          </p:cNvSpPr>
          <p:nvPr/>
        </p:nvSpPr>
        <p:spPr>
          <a:xfrm>
            <a:off x="0" y="5838762"/>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800" dirty="0">
                <a:solidFill>
                  <a:srgbClr val="272626"/>
                </a:solidFill>
                <a:latin typeface="Comic Sans MS" panose="030F0702030302020204" pitchFamily="66" charset="0"/>
                <a:cs typeface="Arial" panose="020B0604020202020204" pitchFamily="34" charset="0"/>
              </a:rPr>
              <a:t>These are </a:t>
            </a:r>
            <a:r>
              <a:rPr lang="en-US" sz="1800" b="1" dirty="0">
                <a:solidFill>
                  <a:srgbClr val="272626"/>
                </a:solidFill>
                <a:latin typeface="Comic Sans MS" panose="030F0702030302020204" pitchFamily="66" charset="0"/>
                <a:cs typeface="Arial" panose="020B0604020202020204" pitchFamily="34" charset="0"/>
              </a:rPr>
              <a:t>all dangerous </a:t>
            </a:r>
            <a:r>
              <a:rPr lang="en-US" sz="1800" dirty="0">
                <a:solidFill>
                  <a:srgbClr val="272626"/>
                </a:solidFill>
                <a:latin typeface="Comic Sans MS" panose="030F0702030302020204" pitchFamily="66" charset="0"/>
                <a:cs typeface="Arial" panose="020B0604020202020204" pitchFamily="34" charset="0"/>
              </a:rPr>
              <a:t>to habitats and the plants and animals that live there.</a:t>
            </a:r>
          </a:p>
        </p:txBody>
      </p:sp>
      <p:sp>
        <p:nvSpPr>
          <p:cNvPr id="2" name="Rectangle 1">
            <a:extLst>
              <a:ext uri="{FF2B5EF4-FFF2-40B4-BE49-F238E27FC236}">
                <a16:creationId xmlns:a16="http://schemas.microsoft.com/office/drawing/2014/main" id="{6CEE0ACE-7A46-CF4F-AB64-413CFF2280D2}"/>
              </a:ext>
            </a:extLst>
          </p:cNvPr>
          <p:cNvSpPr/>
          <p:nvPr/>
        </p:nvSpPr>
        <p:spPr>
          <a:xfrm>
            <a:off x="995910" y="1182921"/>
            <a:ext cx="2532482" cy="1591236"/>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F6D34-6275-184D-8878-9ACAD696569E}"/>
              </a:ext>
            </a:extLst>
          </p:cNvPr>
          <p:cNvSpPr txBox="1"/>
          <p:nvPr/>
        </p:nvSpPr>
        <p:spPr>
          <a:xfrm>
            <a:off x="1094951" y="1258024"/>
            <a:ext cx="2353928" cy="1415772"/>
          </a:xfrm>
          <a:prstGeom prst="rect">
            <a:avLst/>
          </a:prstGeom>
          <a:noFill/>
        </p:spPr>
        <p:txBody>
          <a:bodyPr wrap="square" rtlCol="0">
            <a:spAutoFit/>
          </a:bodyPr>
          <a:lstStyle/>
          <a:p>
            <a:r>
              <a:rPr lang="en-GB" sz="1400" b="1" dirty="0">
                <a:solidFill>
                  <a:srgbClr val="39AB47"/>
                </a:solidFill>
                <a:latin typeface="Comic Sans MS" panose="030F0702030302020204" pitchFamily="66" charset="0"/>
              </a:rPr>
              <a:t>Water pollution</a:t>
            </a:r>
            <a:endParaRPr lang="en-GB" sz="1400" b="1" dirty="0">
              <a:solidFill>
                <a:srgbClr val="39AB47"/>
              </a:solidFill>
            </a:endParaRPr>
          </a:p>
          <a:p>
            <a:r>
              <a:rPr lang="en-GB" sz="1200" dirty="0">
                <a:solidFill>
                  <a:srgbClr val="272626"/>
                </a:solidFill>
                <a:latin typeface="Comic Sans MS" panose="030F0702030302020204" pitchFamily="66" charset="0"/>
              </a:rPr>
              <a:t>Sewage, oil spills, chemicals, plastic released into the water poisons fish, plants and animals living in water. And also poisons animals that feed on them or drink the water. </a:t>
            </a:r>
          </a:p>
        </p:txBody>
      </p:sp>
      <p:cxnSp>
        <p:nvCxnSpPr>
          <p:cNvPr id="22" name="Straight Arrow Connector 21">
            <a:extLst>
              <a:ext uri="{FF2B5EF4-FFF2-40B4-BE49-F238E27FC236}">
                <a16:creationId xmlns:a16="http://schemas.microsoft.com/office/drawing/2014/main" id="{2EB67BE1-C806-E94E-9271-077D8F0DB00F}"/>
              </a:ext>
            </a:extLst>
          </p:cNvPr>
          <p:cNvCxnSpPr>
            <a:cxnSpLocks/>
            <a:stCxn id="2" idx="2"/>
          </p:cNvCxnSpPr>
          <p:nvPr/>
        </p:nvCxnSpPr>
        <p:spPr>
          <a:xfrm>
            <a:off x="2262151" y="2774157"/>
            <a:ext cx="843710" cy="233455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43DE778-3E40-2C4D-B97E-E583C609F62B}"/>
              </a:ext>
            </a:extLst>
          </p:cNvPr>
          <p:cNvCxnSpPr>
            <a:cxnSpLocks/>
          </p:cNvCxnSpPr>
          <p:nvPr/>
        </p:nvCxnSpPr>
        <p:spPr>
          <a:xfrm>
            <a:off x="4438820" y="2774157"/>
            <a:ext cx="82417" cy="233455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AE5B7C3-254A-7748-9FCE-F2A86D1BACA3}"/>
              </a:ext>
            </a:extLst>
          </p:cNvPr>
          <p:cNvCxnSpPr>
            <a:cxnSpLocks/>
            <a:stCxn id="11" idx="2"/>
          </p:cNvCxnSpPr>
          <p:nvPr/>
        </p:nvCxnSpPr>
        <p:spPr>
          <a:xfrm flipH="1">
            <a:off x="5127296" y="2782955"/>
            <a:ext cx="1493682" cy="516836"/>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3852EDF3-4EC9-B548-8E52-9D017A6E9C79}"/>
              </a:ext>
            </a:extLst>
          </p:cNvPr>
          <p:cNvCxnSpPr>
            <a:cxnSpLocks/>
            <a:stCxn id="11" idx="2"/>
          </p:cNvCxnSpPr>
          <p:nvPr/>
        </p:nvCxnSpPr>
        <p:spPr>
          <a:xfrm flipH="1">
            <a:off x="6484282" y="2782955"/>
            <a:ext cx="136696" cy="1928193"/>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04A1F45-9880-3144-9E8A-93CC9E2F75AC}"/>
              </a:ext>
            </a:extLst>
          </p:cNvPr>
          <p:cNvCxnSpPr>
            <a:cxnSpLocks/>
            <a:stCxn id="11" idx="2"/>
          </p:cNvCxnSpPr>
          <p:nvPr/>
        </p:nvCxnSpPr>
        <p:spPr>
          <a:xfrm>
            <a:off x="6620978" y="2782955"/>
            <a:ext cx="863187" cy="98652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EBE61F8-D016-FE41-808B-D0A0550FD173}"/>
              </a:ext>
            </a:extLst>
          </p:cNvPr>
          <p:cNvCxnSpPr>
            <a:cxnSpLocks/>
            <a:stCxn id="12" idx="2"/>
          </p:cNvCxnSpPr>
          <p:nvPr/>
        </p:nvCxnSpPr>
        <p:spPr>
          <a:xfrm flipH="1">
            <a:off x="9198251" y="2772795"/>
            <a:ext cx="405814" cy="152820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935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2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22" presetClass="entr" presetSubtype="1"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up)">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22" presetClass="entr" presetSubtype="1"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par>
                                <p:cTn id="30" presetID="22" presetClass="entr" presetSubtype="1"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500"/>
                                        <p:tgtEl>
                                          <p:spTgt spid="28"/>
                                        </p:tgtEl>
                                      </p:cBhvr>
                                    </p:animEffect>
                                  </p:childTnLst>
                                </p:cTn>
                              </p:par>
                              <p:par>
                                <p:cTn id="33" presetID="22" presetClass="entr" presetSubtype="1"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childTnLst>
                                </p:cTn>
                              </p:par>
                              <p:par>
                                <p:cTn id="42" presetID="22" presetClass="entr" presetSubtype="1"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5" grpId="0"/>
      <p:bldP spid="7" grpId="0"/>
      <p:bldP spid="8" grpId="0"/>
      <p:bldP spid="15" grpId="0"/>
      <p:bldP spid="2"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C543FF75-F09C-334F-AEA5-D19B9BABCE8F}"/>
              </a:ext>
            </a:extLst>
          </p:cNvPr>
          <p:cNvSpPr txBox="1">
            <a:spLocks/>
          </p:cNvSpPr>
          <p:nvPr/>
        </p:nvSpPr>
        <p:spPr>
          <a:xfrm>
            <a:off x="0" y="797140"/>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How can we protect our habitats from these negative changes?</a:t>
            </a:r>
          </a:p>
        </p:txBody>
      </p:sp>
      <p:pic>
        <p:nvPicPr>
          <p:cNvPr id="3" name="Picture 2" descr="Diagram&#10;&#10;Description automatically generated">
            <a:extLst>
              <a:ext uri="{FF2B5EF4-FFF2-40B4-BE49-F238E27FC236}">
                <a16:creationId xmlns:a16="http://schemas.microsoft.com/office/drawing/2014/main" id="{B7C1B90F-48B3-D54F-B18A-6067F4EF2C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2152" y="1717126"/>
            <a:ext cx="10407695" cy="3423747"/>
          </a:xfrm>
          <a:prstGeom prst="rect">
            <a:avLst/>
          </a:prstGeom>
        </p:spPr>
      </p:pic>
      <p:sp>
        <p:nvSpPr>
          <p:cNvPr id="8" name="Subtitle 2">
            <a:extLst>
              <a:ext uri="{FF2B5EF4-FFF2-40B4-BE49-F238E27FC236}">
                <a16:creationId xmlns:a16="http://schemas.microsoft.com/office/drawing/2014/main" id="{1BB00088-1B3B-B349-A5AA-2E4F4209BFE2}"/>
              </a:ext>
            </a:extLst>
          </p:cNvPr>
          <p:cNvSpPr txBox="1">
            <a:spLocks/>
          </p:cNvSpPr>
          <p:nvPr/>
        </p:nvSpPr>
        <p:spPr>
          <a:xfrm>
            <a:off x="1" y="5557326"/>
            <a:ext cx="12192000" cy="7806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How could these changes affect the animals and plants which live there?</a:t>
            </a:r>
          </a:p>
        </p:txBody>
      </p:sp>
    </p:spTree>
    <p:extLst>
      <p:ext uri="{BB962C8B-B14F-4D97-AF65-F5344CB8AC3E}">
        <p14:creationId xmlns:p14="http://schemas.microsoft.com/office/powerpoint/2010/main" val="186173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C543FF75-F09C-334F-AEA5-D19B9BABCE8F}"/>
              </a:ext>
            </a:extLst>
          </p:cNvPr>
          <p:cNvSpPr txBox="1">
            <a:spLocks/>
          </p:cNvSpPr>
          <p:nvPr/>
        </p:nvSpPr>
        <p:spPr>
          <a:xfrm>
            <a:off x="0" y="797140"/>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How could these changes affect the animals and plants living there?</a:t>
            </a:r>
          </a:p>
        </p:txBody>
      </p:sp>
      <p:pic>
        <p:nvPicPr>
          <p:cNvPr id="3" name="Picture 2" descr="Diagram&#10;&#10;Description automatically generated">
            <a:extLst>
              <a:ext uri="{FF2B5EF4-FFF2-40B4-BE49-F238E27FC236}">
                <a16:creationId xmlns:a16="http://schemas.microsoft.com/office/drawing/2014/main" id="{B7C1B90F-48B3-D54F-B18A-6067F4EF2C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9861" y="2722791"/>
            <a:ext cx="8311042" cy="2734026"/>
          </a:xfrm>
          <a:prstGeom prst="rect">
            <a:avLst/>
          </a:prstGeom>
        </p:spPr>
      </p:pic>
      <p:sp>
        <p:nvSpPr>
          <p:cNvPr id="5" name="Subtitle 2">
            <a:extLst>
              <a:ext uri="{FF2B5EF4-FFF2-40B4-BE49-F238E27FC236}">
                <a16:creationId xmlns:a16="http://schemas.microsoft.com/office/drawing/2014/main" id="{FA9A1E90-D4D3-6C4F-BEA7-AAAD9C073486}"/>
              </a:ext>
            </a:extLst>
          </p:cNvPr>
          <p:cNvSpPr txBox="1">
            <a:spLocks/>
          </p:cNvSpPr>
          <p:nvPr/>
        </p:nvSpPr>
        <p:spPr>
          <a:xfrm>
            <a:off x="1" y="5738562"/>
            <a:ext cx="12192000" cy="7806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How else can we help the environment?</a:t>
            </a:r>
          </a:p>
        </p:txBody>
      </p:sp>
      <p:sp>
        <p:nvSpPr>
          <p:cNvPr id="2" name="Rectangle 1">
            <a:extLst>
              <a:ext uri="{FF2B5EF4-FFF2-40B4-BE49-F238E27FC236}">
                <a16:creationId xmlns:a16="http://schemas.microsoft.com/office/drawing/2014/main" id="{F1444072-8575-A242-BCB2-E35806035498}"/>
              </a:ext>
            </a:extLst>
          </p:cNvPr>
          <p:cNvSpPr/>
          <p:nvPr/>
        </p:nvSpPr>
        <p:spPr>
          <a:xfrm>
            <a:off x="9477554" y="3075979"/>
            <a:ext cx="1797318" cy="637309"/>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rgbClr val="272626"/>
                </a:solidFill>
                <a:latin typeface="Comic Sans MS" panose="030F0702030302020204" pitchFamily="66" charset="0"/>
              </a:rPr>
              <a:t>Build a pond.</a:t>
            </a:r>
          </a:p>
        </p:txBody>
      </p:sp>
      <p:sp>
        <p:nvSpPr>
          <p:cNvPr id="13" name="Rectangle 12">
            <a:extLst>
              <a:ext uri="{FF2B5EF4-FFF2-40B4-BE49-F238E27FC236}">
                <a16:creationId xmlns:a16="http://schemas.microsoft.com/office/drawing/2014/main" id="{35FB7542-4F5D-B740-B49F-2895F437E495}"/>
              </a:ext>
            </a:extLst>
          </p:cNvPr>
          <p:cNvSpPr/>
          <p:nvPr/>
        </p:nvSpPr>
        <p:spPr>
          <a:xfrm>
            <a:off x="9486789" y="1580834"/>
            <a:ext cx="1788083" cy="1269926"/>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rgbClr val="272626"/>
                </a:solidFill>
                <a:latin typeface="Comic Sans MS" panose="030F0702030302020204" pitchFamily="66" charset="0"/>
              </a:rPr>
              <a:t>Create a nature reserve, with space for wild flowers.</a:t>
            </a:r>
          </a:p>
        </p:txBody>
      </p:sp>
      <p:sp>
        <p:nvSpPr>
          <p:cNvPr id="14" name="Rectangle 13">
            <a:extLst>
              <a:ext uri="{FF2B5EF4-FFF2-40B4-BE49-F238E27FC236}">
                <a16:creationId xmlns:a16="http://schemas.microsoft.com/office/drawing/2014/main" id="{E0311A27-83E5-FA48-9FAB-6EC9B32E1396}"/>
              </a:ext>
            </a:extLst>
          </p:cNvPr>
          <p:cNvSpPr/>
          <p:nvPr/>
        </p:nvSpPr>
        <p:spPr>
          <a:xfrm>
            <a:off x="9477554" y="3938507"/>
            <a:ext cx="1797318" cy="637309"/>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rgbClr val="272626"/>
                </a:solidFill>
                <a:latin typeface="Comic Sans MS" panose="030F0702030302020204" pitchFamily="66" charset="0"/>
              </a:rPr>
              <a:t>Plant trees.</a:t>
            </a:r>
          </a:p>
        </p:txBody>
      </p:sp>
      <p:sp>
        <p:nvSpPr>
          <p:cNvPr id="15" name="Rectangle 14">
            <a:extLst>
              <a:ext uri="{FF2B5EF4-FFF2-40B4-BE49-F238E27FC236}">
                <a16:creationId xmlns:a16="http://schemas.microsoft.com/office/drawing/2014/main" id="{2738D5A0-B485-FA43-B669-86A5CEB4631B}"/>
              </a:ext>
            </a:extLst>
          </p:cNvPr>
          <p:cNvSpPr/>
          <p:nvPr/>
        </p:nvSpPr>
        <p:spPr>
          <a:xfrm>
            <a:off x="9477554" y="4801035"/>
            <a:ext cx="1797318" cy="637309"/>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rgbClr val="272626"/>
                </a:solidFill>
                <a:latin typeface="Comic Sans MS" panose="030F0702030302020204" pitchFamily="66" charset="0"/>
              </a:rPr>
              <a:t>Recycle!</a:t>
            </a:r>
          </a:p>
        </p:txBody>
      </p:sp>
      <p:sp>
        <p:nvSpPr>
          <p:cNvPr id="16" name="Rectangle 15">
            <a:extLst>
              <a:ext uri="{FF2B5EF4-FFF2-40B4-BE49-F238E27FC236}">
                <a16:creationId xmlns:a16="http://schemas.microsoft.com/office/drawing/2014/main" id="{C3BF1FB1-6674-B74C-B3EB-5B83089A7844}"/>
              </a:ext>
            </a:extLst>
          </p:cNvPr>
          <p:cNvSpPr/>
          <p:nvPr/>
        </p:nvSpPr>
        <p:spPr>
          <a:xfrm>
            <a:off x="5591771" y="1580834"/>
            <a:ext cx="3639131" cy="898902"/>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rgbClr val="272626"/>
                </a:solidFill>
                <a:latin typeface="Comic Sans MS" panose="030F0702030302020204" pitchFamily="66" charset="0"/>
              </a:rPr>
              <a:t>Picking up litter (safely). Better still, don’t leave litter at all!</a:t>
            </a:r>
          </a:p>
        </p:txBody>
      </p:sp>
      <p:sp>
        <p:nvSpPr>
          <p:cNvPr id="18" name="Rectangle 17">
            <a:extLst>
              <a:ext uri="{FF2B5EF4-FFF2-40B4-BE49-F238E27FC236}">
                <a16:creationId xmlns:a16="http://schemas.microsoft.com/office/drawing/2014/main" id="{9203FBB6-13F2-334B-B466-AB4D8C930568}"/>
              </a:ext>
            </a:extLst>
          </p:cNvPr>
          <p:cNvSpPr/>
          <p:nvPr/>
        </p:nvSpPr>
        <p:spPr>
          <a:xfrm>
            <a:off x="919860" y="1580834"/>
            <a:ext cx="4372575" cy="906162"/>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rgbClr val="272626"/>
                </a:solidFill>
                <a:latin typeface="Comic Sans MS" panose="030F0702030302020204" pitchFamily="66" charset="0"/>
              </a:rPr>
              <a:t>Cycle, scoot or walk instead of going by car</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as much as possible. Reduces air pollution.</a:t>
            </a:r>
          </a:p>
        </p:txBody>
      </p:sp>
      <p:cxnSp>
        <p:nvCxnSpPr>
          <p:cNvPr id="20" name="Straight Arrow Connector 19">
            <a:extLst>
              <a:ext uri="{FF2B5EF4-FFF2-40B4-BE49-F238E27FC236}">
                <a16:creationId xmlns:a16="http://schemas.microsoft.com/office/drawing/2014/main" id="{2A1EAA91-BA44-5142-B4D1-9FBCABB1F411}"/>
              </a:ext>
            </a:extLst>
          </p:cNvPr>
          <p:cNvCxnSpPr>
            <a:cxnSpLocks/>
          </p:cNvCxnSpPr>
          <p:nvPr/>
        </p:nvCxnSpPr>
        <p:spPr>
          <a:xfrm>
            <a:off x="3038005" y="2486996"/>
            <a:ext cx="1552467" cy="150291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9756E1D-C2FF-DB4E-A67D-363C1145BDDF}"/>
              </a:ext>
            </a:extLst>
          </p:cNvPr>
          <p:cNvCxnSpPr>
            <a:cxnSpLocks/>
            <a:stCxn id="18" idx="2"/>
          </p:cNvCxnSpPr>
          <p:nvPr/>
        </p:nvCxnSpPr>
        <p:spPr>
          <a:xfrm>
            <a:off x="3106148" y="2486996"/>
            <a:ext cx="2685051" cy="188400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6A7A925E-DB4E-0C41-9A5E-FD945B61F567}"/>
              </a:ext>
            </a:extLst>
          </p:cNvPr>
          <p:cNvCxnSpPr>
            <a:cxnSpLocks/>
            <a:stCxn id="16" idx="2"/>
          </p:cNvCxnSpPr>
          <p:nvPr/>
        </p:nvCxnSpPr>
        <p:spPr>
          <a:xfrm flipH="1">
            <a:off x="3352799" y="2479736"/>
            <a:ext cx="4058538" cy="169510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662932F6-2797-1A48-B57E-5FB0E1D22720}"/>
              </a:ext>
            </a:extLst>
          </p:cNvPr>
          <p:cNvCxnSpPr>
            <a:cxnSpLocks/>
            <a:stCxn id="13" idx="1"/>
          </p:cNvCxnSpPr>
          <p:nvPr/>
        </p:nvCxnSpPr>
        <p:spPr>
          <a:xfrm flipH="1">
            <a:off x="8713665" y="2215797"/>
            <a:ext cx="773124" cy="223874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3493FFC-BAF6-7948-BCA0-CA4D0D0CCE6B}"/>
              </a:ext>
            </a:extLst>
          </p:cNvPr>
          <p:cNvCxnSpPr>
            <a:cxnSpLocks/>
          </p:cNvCxnSpPr>
          <p:nvPr/>
        </p:nvCxnSpPr>
        <p:spPr>
          <a:xfrm flipH="1">
            <a:off x="8439828" y="3361106"/>
            <a:ext cx="1037725" cy="81373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08997766-7D1C-FC4C-9C57-EBFDAD3BF02E}"/>
              </a:ext>
            </a:extLst>
          </p:cNvPr>
          <p:cNvCxnSpPr>
            <a:cxnSpLocks/>
          </p:cNvCxnSpPr>
          <p:nvPr/>
        </p:nvCxnSpPr>
        <p:spPr>
          <a:xfrm flipH="1">
            <a:off x="5292435" y="4229325"/>
            <a:ext cx="4185119" cy="17073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9827A4F-A119-AA46-BFC5-9D5470EAA285}"/>
              </a:ext>
            </a:extLst>
          </p:cNvPr>
          <p:cNvCxnSpPr>
            <a:cxnSpLocks/>
          </p:cNvCxnSpPr>
          <p:nvPr/>
        </p:nvCxnSpPr>
        <p:spPr>
          <a:xfrm flipH="1" flipV="1">
            <a:off x="4341091" y="4305627"/>
            <a:ext cx="5136464" cy="81962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4713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wipe(up)">
                                      <p:cBhvr>
                                        <p:cTn id="9" dur="500"/>
                                        <p:tgtEl>
                                          <p:spTgt spid="20"/>
                                        </p:tgtEl>
                                      </p:cBhvr>
                                    </p:animEffect>
                                  </p:childTnLst>
                                </p:cTn>
                              </p:par>
                              <p:par>
                                <p:cTn id="10" presetID="22" presetClass="entr" presetSubtype="1"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1"/>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22" presetClass="entr" presetSubtype="1"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25"/>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par>
                                <p:cTn id="30" presetID="22" presetClass="entr" presetSubtype="2"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righ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32"/>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22" presetClass="entr" presetSubtype="2"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right)">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35"/>
                                        </p:tgtEl>
                                        <p:attrNameLst>
                                          <p:attrName>style.visibility</p:attrName>
                                        </p:attrNameLst>
                                      </p:cBhvr>
                                      <p:to>
                                        <p:strVal val="hidden"/>
                                      </p:to>
                                    </p:set>
                                  </p:childTnLst>
                                </p:cTn>
                              </p:par>
                              <p:par>
                                <p:cTn id="46" presetID="1"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par>
                                <p:cTn id="48" presetID="22" presetClass="entr" presetSubtype="2"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right)">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37"/>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childTnLst>
                                </p:cTn>
                              </p:par>
                              <p:par>
                                <p:cTn id="57" presetID="22" presetClass="entr" presetSubtype="2"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right)">
                                      <p:cBhvr>
                                        <p:cTn id="59" dur="500"/>
                                        <p:tgtEl>
                                          <p:spTgt spid="39"/>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3" grpId="0" animBg="1"/>
      <p:bldP spid="14" grpId="0" animBg="1"/>
      <p:bldP spid="15" grpId="0" animBg="1"/>
      <p:bldP spid="16"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ubtitle 2">
            <a:extLst>
              <a:ext uri="{FF2B5EF4-FFF2-40B4-BE49-F238E27FC236}">
                <a16:creationId xmlns:a16="http://schemas.microsoft.com/office/drawing/2014/main" id="{89E4AB30-641C-2D4C-815B-4B7E045E561B}"/>
              </a:ext>
            </a:extLst>
          </p:cNvPr>
          <p:cNvSpPr txBox="1">
            <a:spLocks/>
          </p:cNvSpPr>
          <p:nvPr/>
        </p:nvSpPr>
        <p:spPr>
          <a:xfrm>
            <a:off x="1331941" y="3519636"/>
            <a:ext cx="5192231" cy="4685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2000" dirty="0">
                <a:solidFill>
                  <a:srgbClr val="272626"/>
                </a:solidFill>
                <a:latin typeface="Comic Sans MS" panose="030F0702030302020204" pitchFamily="66" charset="0"/>
                <a:cs typeface="Arial" panose="020B0604020202020204" pitchFamily="34" charset="0"/>
              </a:rPr>
              <a:t>Think of all the plants and animals you found in your </a:t>
            </a:r>
            <a:r>
              <a:rPr lang="en-US" sz="2000" b="1" dirty="0">
                <a:solidFill>
                  <a:srgbClr val="272626"/>
                </a:solidFill>
                <a:latin typeface="Comic Sans MS" panose="030F0702030302020204" pitchFamily="66" charset="0"/>
                <a:cs typeface="Arial" panose="020B0604020202020204" pitchFamily="34" charset="0"/>
              </a:rPr>
              <a:t>Classification Challenge</a:t>
            </a:r>
            <a:r>
              <a:rPr lang="en-US" sz="2000" dirty="0">
                <a:solidFill>
                  <a:srgbClr val="272626"/>
                </a:solidFill>
                <a:latin typeface="Comic Sans MS" panose="030F0702030302020204" pitchFamily="66" charset="0"/>
                <a:cs typeface="Arial" panose="020B0604020202020204" pitchFamily="34" charset="0"/>
              </a:rPr>
              <a:t>. </a:t>
            </a:r>
          </a:p>
          <a:p>
            <a:pPr marL="0" indent="0">
              <a:lnSpc>
                <a:spcPct val="100000"/>
              </a:lnSpc>
              <a:spcBef>
                <a:spcPts val="1500"/>
              </a:spcBef>
              <a:buNone/>
            </a:pPr>
            <a:r>
              <a:rPr lang="en-US" sz="2000" dirty="0">
                <a:solidFill>
                  <a:srgbClr val="272626"/>
                </a:solidFill>
                <a:latin typeface="Comic Sans MS" panose="030F0702030302020204" pitchFamily="66" charset="0"/>
                <a:cs typeface="Arial" panose="020B0604020202020204" pitchFamily="34" charset="0"/>
              </a:rPr>
              <a:t>Your first task is to come up with an action plan to protect them!</a:t>
            </a:r>
          </a:p>
          <a:p>
            <a:pPr marL="0" indent="0">
              <a:lnSpc>
                <a:spcPct val="100000"/>
              </a:lnSpc>
              <a:spcBef>
                <a:spcPts val="1500"/>
              </a:spcBef>
              <a:buNone/>
            </a:pPr>
            <a:r>
              <a:rPr lang="en-US" sz="2000" dirty="0">
                <a:solidFill>
                  <a:srgbClr val="272626"/>
                </a:solidFill>
                <a:latin typeface="Comic Sans MS" panose="030F0702030302020204" pitchFamily="66" charset="0"/>
                <a:cs typeface="Arial" panose="020B0604020202020204" pitchFamily="34" charset="0"/>
              </a:rPr>
              <a:t>What things will you do to protect them? </a:t>
            </a:r>
          </a:p>
          <a:p>
            <a:pPr marL="0" indent="0">
              <a:lnSpc>
                <a:spcPct val="100000"/>
              </a:lnSpc>
              <a:spcBef>
                <a:spcPts val="1500"/>
              </a:spcBef>
              <a:buNone/>
            </a:pPr>
            <a:r>
              <a:rPr lang="en-US" sz="2000" dirty="0">
                <a:solidFill>
                  <a:srgbClr val="272626"/>
                </a:solidFill>
                <a:latin typeface="Comic Sans MS" panose="030F0702030302020204" pitchFamily="66" charset="0"/>
                <a:cs typeface="Arial" panose="020B0604020202020204" pitchFamily="34" charset="0"/>
              </a:rPr>
              <a:t>What things will you not do anymore?</a:t>
            </a:r>
          </a:p>
        </p:txBody>
      </p:sp>
      <p:sp>
        <p:nvSpPr>
          <p:cNvPr id="5" name="Subtitle 2">
            <a:extLst>
              <a:ext uri="{FF2B5EF4-FFF2-40B4-BE49-F238E27FC236}">
                <a16:creationId xmlns:a16="http://schemas.microsoft.com/office/drawing/2014/main" id="{8D65390A-A6A9-8243-944F-A89139FFFE43}"/>
              </a:ext>
            </a:extLst>
          </p:cNvPr>
          <p:cNvSpPr txBox="1">
            <a:spLocks/>
          </p:cNvSpPr>
          <p:nvPr/>
        </p:nvSpPr>
        <p:spPr>
          <a:xfrm>
            <a:off x="1377875" y="875684"/>
            <a:ext cx="3427841" cy="23426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US" sz="5000" b="1" dirty="0">
                <a:solidFill>
                  <a:srgbClr val="39AB47"/>
                </a:solidFill>
                <a:latin typeface="Comic Sans MS" panose="030F0702030302020204" pitchFamily="66" charset="0"/>
                <a:cs typeface="Arial" panose="020B0604020202020204" pitchFamily="34" charset="0"/>
              </a:rPr>
              <a:t>C</a:t>
            </a:r>
            <a:r>
              <a:rPr lang="en-US" sz="5000" b="1" dirty="0">
                <a:solidFill>
                  <a:srgbClr val="272626"/>
                </a:solidFill>
                <a:latin typeface="Comic Sans MS" panose="030F0702030302020204" pitchFamily="66" charset="0"/>
                <a:cs typeface="Arial" panose="020B0604020202020204" pitchFamily="34" charset="0"/>
              </a:rPr>
              <a:t>LIMATE</a:t>
            </a:r>
            <a:br>
              <a:rPr lang="en-US" sz="5000" b="1" dirty="0">
                <a:solidFill>
                  <a:srgbClr val="39AB47"/>
                </a:solidFill>
                <a:latin typeface="Comic Sans MS" panose="030F0702030302020204" pitchFamily="66" charset="0"/>
                <a:cs typeface="Arial" panose="020B0604020202020204" pitchFamily="34" charset="0"/>
              </a:rPr>
            </a:br>
            <a:r>
              <a:rPr lang="en-US" sz="5000" b="1" dirty="0">
                <a:solidFill>
                  <a:srgbClr val="39AB47"/>
                </a:solidFill>
                <a:latin typeface="Comic Sans MS" panose="030F0702030302020204" pitchFamily="66" charset="0"/>
                <a:cs typeface="Arial" panose="020B0604020202020204" pitchFamily="34" charset="0"/>
              </a:rPr>
              <a:t>A</a:t>
            </a:r>
            <a:r>
              <a:rPr lang="en-US" sz="5000" b="1" dirty="0">
                <a:solidFill>
                  <a:srgbClr val="272626"/>
                </a:solidFill>
                <a:latin typeface="Comic Sans MS" panose="030F0702030302020204" pitchFamily="66" charset="0"/>
                <a:cs typeface="Arial" panose="020B0604020202020204" pitchFamily="34" charset="0"/>
              </a:rPr>
              <a:t>CTION</a:t>
            </a:r>
            <a:br>
              <a:rPr lang="en-US" sz="5000" b="1" dirty="0">
                <a:solidFill>
                  <a:srgbClr val="39AB47"/>
                </a:solidFill>
                <a:latin typeface="Comic Sans MS" panose="030F0702030302020204" pitchFamily="66" charset="0"/>
                <a:cs typeface="Arial" panose="020B0604020202020204" pitchFamily="34" charset="0"/>
              </a:rPr>
            </a:br>
            <a:r>
              <a:rPr lang="en-US" sz="5000" b="1" dirty="0">
                <a:solidFill>
                  <a:srgbClr val="39AB47"/>
                </a:solidFill>
                <a:latin typeface="Comic Sans MS" panose="030F0702030302020204" pitchFamily="66" charset="0"/>
                <a:cs typeface="Arial" panose="020B0604020202020204" pitchFamily="34" charset="0"/>
              </a:rPr>
              <a:t>N</a:t>
            </a:r>
            <a:r>
              <a:rPr lang="en-US" sz="5000" b="1" dirty="0">
                <a:solidFill>
                  <a:srgbClr val="272626"/>
                </a:solidFill>
                <a:latin typeface="Comic Sans MS" panose="030F0702030302020204" pitchFamily="66" charset="0"/>
                <a:cs typeface="Arial" panose="020B0604020202020204" pitchFamily="34" charset="0"/>
              </a:rPr>
              <a:t>OW!</a:t>
            </a:r>
          </a:p>
        </p:txBody>
      </p:sp>
      <p:pic>
        <p:nvPicPr>
          <p:cNvPr id="4" name="Picture 3" descr="Table&#10;&#10;Description automatically generated with low confidence">
            <a:extLst>
              <a:ext uri="{FF2B5EF4-FFF2-40B4-BE49-F238E27FC236}">
                <a16:creationId xmlns:a16="http://schemas.microsoft.com/office/drawing/2014/main" id="{3753A8DA-FE52-EA40-9503-A02F625F04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99525">
            <a:off x="7280658" y="871590"/>
            <a:ext cx="3531949" cy="4992217"/>
          </a:xfrm>
          <a:prstGeom prst="rect">
            <a:avLst/>
          </a:prstGeom>
          <a:effectLst>
            <a:outerShdw blurRad="190500" dist="38100" dir="2700000" sx="101000" sy="101000" algn="tl" rotWithShape="0">
              <a:prstClr val="black">
                <a:alpha val="25000"/>
              </a:prstClr>
            </a:outerShdw>
          </a:effectLst>
        </p:spPr>
      </p:pic>
    </p:spTree>
    <p:extLst>
      <p:ext uri="{BB962C8B-B14F-4D97-AF65-F5344CB8AC3E}">
        <p14:creationId xmlns:p14="http://schemas.microsoft.com/office/powerpoint/2010/main" val="417650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ubtitle 2">
            <a:extLst>
              <a:ext uri="{FF2B5EF4-FFF2-40B4-BE49-F238E27FC236}">
                <a16:creationId xmlns:a16="http://schemas.microsoft.com/office/drawing/2014/main" id="{761B6D19-F7B4-0D4C-B26C-4B4C3DA3D781}"/>
              </a:ext>
            </a:extLst>
          </p:cNvPr>
          <p:cNvSpPr txBox="1">
            <a:spLocks/>
          </p:cNvSpPr>
          <p:nvPr/>
        </p:nvSpPr>
        <p:spPr>
          <a:xfrm>
            <a:off x="1377875" y="875684"/>
            <a:ext cx="3427841" cy="23426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0"/>
              </a:spcBef>
              <a:buNone/>
            </a:pPr>
            <a:r>
              <a:rPr lang="en-US" sz="5000" b="1" dirty="0">
                <a:solidFill>
                  <a:srgbClr val="39AB47"/>
                </a:solidFill>
                <a:latin typeface="Comic Sans MS" panose="030F0702030302020204" pitchFamily="66" charset="0"/>
                <a:cs typeface="Arial" panose="020B0604020202020204" pitchFamily="34" charset="0"/>
              </a:rPr>
              <a:t>C</a:t>
            </a:r>
            <a:r>
              <a:rPr lang="en-US" sz="5000" b="1" dirty="0">
                <a:solidFill>
                  <a:srgbClr val="272626"/>
                </a:solidFill>
                <a:latin typeface="Comic Sans MS" panose="030F0702030302020204" pitchFamily="66" charset="0"/>
                <a:cs typeface="Arial" panose="020B0604020202020204" pitchFamily="34" charset="0"/>
              </a:rPr>
              <a:t>LIMATE</a:t>
            </a:r>
            <a:br>
              <a:rPr lang="en-US" sz="5000" b="1" dirty="0">
                <a:solidFill>
                  <a:srgbClr val="39AB47"/>
                </a:solidFill>
                <a:latin typeface="Comic Sans MS" panose="030F0702030302020204" pitchFamily="66" charset="0"/>
                <a:cs typeface="Arial" panose="020B0604020202020204" pitchFamily="34" charset="0"/>
              </a:rPr>
            </a:br>
            <a:r>
              <a:rPr lang="en-US" sz="5000" b="1" dirty="0">
                <a:solidFill>
                  <a:srgbClr val="39AB47"/>
                </a:solidFill>
                <a:latin typeface="Comic Sans MS" panose="030F0702030302020204" pitchFamily="66" charset="0"/>
                <a:cs typeface="Arial" panose="020B0604020202020204" pitchFamily="34" charset="0"/>
              </a:rPr>
              <a:t>A</a:t>
            </a:r>
            <a:r>
              <a:rPr lang="en-US" sz="5000" b="1" dirty="0">
                <a:solidFill>
                  <a:srgbClr val="272626"/>
                </a:solidFill>
                <a:latin typeface="Comic Sans MS" panose="030F0702030302020204" pitchFamily="66" charset="0"/>
                <a:cs typeface="Arial" panose="020B0604020202020204" pitchFamily="34" charset="0"/>
              </a:rPr>
              <a:t>CTION</a:t>
            </a:r>
            <a:br>
              <a:rPr lang="en-US" sz="5000" b="1" dirty="0">
                <a:solidFill>
                  <a:srgbClr val="39AB47"/>
                </a:solidFill>
                <a:latin typeface="Comic Sans MS" panose="030F0702030302020204" pitchFamily="66" charset="0"/>
                <a:cs typeface="Arial" panose="020B0604020202020204" pitchFamily="34" charset="0"/>
              </a:rPr>
            </a:br>
            <a:r>
              <a:rPr lang="en-US" sz="5000" b="1" dirty="0">
                <a:solidFill>
                  <a:srgbClr val="39AB47"/>
                </a:solidFill>
                <a:latin typeface="Comic Sans MS" panose="030F0702030302020204" pitchFamily="66" charset="0"/>
                <a:cs typeface="Arial" panose="020B0604020202020204" pitchFamily="34" charset="0"/>
              </a:rPr>
              <a:t>N</a:t>
            </a:r>
            <a:r>
              <a:rPr lang="en-US" sz="5000" b="1" dirty="0">
                <a:solidFill>
                  <a:srgbClr val="272626"/>
                </a:solidFill>
                <a:latin typeface="Comic Sans MS" panose="030F0702030302020204" pitchFamily="66" charset="0"/>
                <a:cs typeface="Arial" panose="020B0604020202020204" pitchFamily="34" charset="0"/>
              </a:rPr>
              <a:t>OW!</a:t>
            </a:r>
          </a:p>
        </p:txBody>
      </p:sp>
      <p:sp>
        <p:nvSpPr>
          <p:cNvPr id="47" name="Subtitle 2">
            <a:extLst>
              <a:ext uri="{FF2B5EF4-FFF2-40B4-BE49-F238E27FC236}">
                <a16:creationId xmlns:a16="http://schemas.microsoft.com/office/drawing/2014/main" id="{89E4AB30-641C-2D4C-815B-4B7E045E561B}"/>
              </a:ext>
            </a:extLst>
          </p:cNvPr>
          <p:cNvSpPr txBox="1">
            <a:spLocks/>
          </p:cNvSpPr>
          <p:nvPr/>
        </p:nvSpPr>
        <p:spPr>
          <a:xfrm>
            <a:off x="1377875" y="3779317"/>
            <a:ext cx="5054345" cy="46853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2000" dirty="0">
                <a:solidFill>
                  <a:srgbClr val="272626"/>
                </a:solidFill>
                <a:latin typeface="Comic Sans MS" panose="030F0702030302020204" pitchFamily="66" charset="0"/>
                <a:cs typeface="Arial" panose="020B0604020202020204" pitchFamily="34" charset="0"/>
              </a:rPr>
              <a:t>Your second task is to create a poster for the rest of the school. </a:t>
            </a:r>
          </a:p>
          <a:p>
            <a:pPr marL="0" indent="0">
              <a:lnSpc>
                <a:spcPct val="100000"/>
              </a:lnSpc>
              <a:spcBef>
                <a:spcPts val="1500"/>
              </a:spcBef>
              <a:buNone/>
            </a:pPr>
            <a:r>
              <a:rPr lang="en-US" sz="2000" dirty="0">
                <a:solidFill>
                  <a:srgbClr val="272626"/>
                </a:solidFill>
                <a:latin typeface="Comic Sans MS" panose="030F0702030302020204" pitchFamily="66" charset="0"/>
                <a:cs typeface="Arial" panose="020B0604020202020204" pitchFamily="34" charset="0"/>
              </a:rPr>
              <a:t>Let them know what they should and shouldn’t be doing to protect the habitats in your school.</a:t>
            </a:r>
          </a:p>
        </p:txBody>
      </p:sp>
      <p:pic>
        <p:nvPicPr>
          <p:cNvPr id="52" name="Picture 51" descr="Graphical user interface, website&#10;&#10;Description automatically generated">
            <a:extLst>
              <a:ext uri="{FF2B5EF4-FFF2-40B4-BE49-F238E27FC236}">
                <a16:creationId xmlns:a16="http://schemas.microsoft.com/office/drawing/2014/main" id="{5832E62B-BC2B-4642-BC66-0862F3FD5B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402590">
            <a:off x="6947441" y="799830"/>
            <a:ext cx="3720229" cy="5258340"/>
          </a:xfrm>
          <a:prstGeom prst="rect">
            <a:avLst/>
          </a:prstGeom>
          <a:ln>
            <a:noFill/>
          </a:ln>
          <a:effectLst>
            <a:outerShdw blurRad="292100" dist="101600" dir="1980000" sx="99000" sy="99000" algn="tl" rotWithShape="0">
              <a:srgbClr val="333333">
                <a:alpha val="34000"/>
              </a:srgbClr>
            </a:outerShdw>
          </a:effectLst>
        </p:spPr>
      </p:pic>
    </p:spTree>
    <p:extLst>
      <p:ext uri="{BB962C8B-B14F-4D97-AF65-F5344CB8AC3E}">
        <p14:creationId xmlns:p14="http://schemas.microsoft.com/office/powerpoint/2010/main" val="232499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picture containing tree, outdoor, plant, conifer&#10;&#10;Description automatically generated">
            <a:extLst>
              <a:ext uri="{FF2B5EF4-FFF2-40B4-BE49-F238E27FC236}">
                <a16:creationId xmlns:a16="http://schemas.microsoft.com/office/drawing/2014/main" id="{77B82613-F306-C346-A636-D0D76FAA141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52861" y="2381938"/>
            <a:ext cx="2457482" cy="2770631"/>
          </a:xfrm>
          <a:prstGeom prst="rect">
            <a:avLst/>
          </a:prstGeom>
        </p:spPr>
      </p:pic>
      <p:pic>
        <p:nvPicPr>
          <p:cNvPr id="5" name="Picture 4" descr="A picture containing food, reef, fresh, ocean floor&#10;&#10;Description automatically generated">
            <a:extLst>
              <a:ext uri="{FF2B5EF4-FFF2-40B4-BE49-F238E27FC236}">
                <a16:creationId xmlns:a16="http://schemas.microsoft.com/office/drawing/2014/main" id="{782BE7E0-4FAA-F14F-BCCA-A548836EC86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05389" y="2389245"/>
            <a:ext cx="2457482" cy="2763324"/>
          </a:xfrm>
          <a:prstGeom prst="rect">
            <a:avLst/>
          </a:prstGeom>
        </p:spPr>
      </p:pic>
      <p:pic>
        <p:nvPicPr>
          <p:cNvPr id="34" name="Picture 33" descr="A picture containing outdoor, sky, water, snow&#10;&#10;Description automatically generated">
            <a:extLst>
              <a:ext uri="{FF2B5EF4-FFF2-40B4-BE49-F238E27FC236}">
                <a16:creationId xmlns:a16="http://schemas.microsoft.com/office/drawing/2014/main" id="{EFA59ED3-C94B-A240-ADBE-7489F20A392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881652" y="2389246"/>
            <a:ext cx="2457482" cy="2763323"/>
          </a:xfrm>
          <a:prstGeom prst="rect">
            <a:avLst/>
          </a:prstGeom>
        </p:spPr>
      </p:pic>
      <p:sp>
        <p:nvSpPr>
          <p:cNvPr id="7" name="Subtitle 2">
            <a:extLst>
              <a:ext uri="{FF2B5EF4-FFF2-40B4-BE49-F238E27FC236}">
                <a16:creationId xmlns:a16="http://schemas.microsoft.com/office/drawing/2014/main" id="{950EA6E4-6BC6-3D4E-9C61-C95508ED3CDF}"/>
              </a:ext>
            </a:extLst>
          </p:cNvPr>
          <p:cNvSpPr txBox="1">
            <a:spLocks/>
          </p:cNvSpPr>
          <p:nvPr/>
        </p:nvSpPr>
        <p:spPr>
          <a:xfrm>
            <a:off x="0" y="778228"/>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You have looked closely at the habitat in our school.    </a:t>
            </a:r>
          </a:p>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Can you think of examples of other habitats?</a:t>
            </a:r>
          </a:p>
        </p:txBody>
      </p:sp>
      <p:pic>
        <p:nvPicPr>
          <p:cNvPr id="12" name="Picture 11">
            <a:extLst>
              <a:ext uri="{FF2B5EF4-FFF2-40B4-BE49-F238E27FC236}">
                <a16:creationId xmlns:a16="http://schemas.microsoft.com/office/drawing/2014/main" id="{D18A0AAA-C331-3241-8073-DC23AF0EDA3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529127" y="2381938"/>
            <a:ext cx="2457481" cy="2770631"/>
          </a:xfrm>
          <a:prstGeom prst="rect">
            <a:avLst/>
          </a:prstGeom>
        </p:spPr>
      </p:pic>
      <p:sp>
        <p:nvSpPr>
          <p:cNvPr id="22" name="Rectangle 21">
            <a:extLst>
              <a:ext uri="{FF2B5EF4-FFF2-40B4-BE49-F238E27FC236}">
                <a16:creationId xmlns:a16="http://schemas.microsoft.com/office/drawing/2014/main" id="{2ABF2EF7-52ED-1E4D-9806-B3F107658BB3}"/>
              </a:ext>
            </a:extLst>
          </p:cNvPr>
          <p:cNvSpPr/>
          <p:nvPr/>
        </p:nvSpPr>
        <p:spPr>
          <a:xfrm>
            <a:off x="852866" y="5239657"/>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Rainforest</a:t>
            </a:r>
          </a:p>
        </p:txBody>
      </p:sp>
      <p:sp>
        <p:nvSpPr>
          <p:cNvPr id="23" name="Rectangle 22">
            <a:extLst>
              <a:ext uri="{FF2B5EF4-FFF2-40B4-BE49-F238E27FC236}">
                <a16:creationId xmlns:a16="http://schemas.microsoft.com/office/drawing/2014/main" id="{339DE02C-0325-F74D-B5AC-1181626732CC}"/>
              </a:ext>
            </a:extLst>
          </p:cNvPr>
          <p:cNvSpPr/>
          <p:nvPr/>
        </p:nvSpPr>
        <p:spPr>
          <a:xfrm>
            <a:off x="3529128" y="5239657"/>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Rockpool</a:t>
            </a:r>
          </a:p>
        </p:txBody>
      </p:sp>
      <p:sp>
        <p:nvSpPr>
          <p:cNvPr id="24" name="Rectangle 23">
            <a:extLst>
              <a:ext uri="{FF2B5EF4-FFF2-40B4-BE49-F238E27FC236}">
                <a16:creationId xmlns:a16="http://schemas.microsoft.com/office/drawing/2014/main" id="{44A3E508-A6FD-3D41-9FE0-4BEE805545BB}"/>
              </a:ext>
            </a:extLst>
          </p:cNvPr>
          <p:cNvSpPr/>
          <p:nvPr/>
        </p:nvSpPr>
        <p:spPr>
          <a:xfrm>
            <a:off x="6205390" y="5239657"/>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Coral reef</a:t>
            </a:r>
          </a:p>
        </p:txBody>
      </p:sp>
      <p:sp>
        <p:nvSpPr>
          <p:cNvPr id="25" name="Rectangle 24">
            <a:extLst>
              <a:ext uri="{FF2B5EF4-FFF2-40B4-BE49-F238E27FC236}">
                <a16:creationId xmlns:a16="http://schemas.microsoft.com/office/drawing/2014/main" id="{60222DCB-4F8E-5445-BE34-F576DC4EE057}"/>
              </a:ext>
            </a:extLst>
          </p:cNvPr>
          <p:cNvSpPr/>
          <p:nvPr/>
        </p:nvSpPr>
        <p:spPr>
          <a:xfrm>
            <a:off x="8881654" y="5239657"/>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North Pole</a:t>
            </a:r>
          </a:p>
        </p:txBody>
      </p:sp>
    </p:spTree>
    <p:extLst>
      <p:ext uri="{BB962C8B-B14F-4D97-AF65-F5344CB8AC3E}">
        <p14:creationId xmlns:p14="http://schemas.microsoft.com/office/powerpoint/2010/main" val="121427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Elbow Connector 8">
            <a:extLst>
              <a:ext uri="{FF2B5EF4-FFF2-40B4-BE49-F238E27FC236}">
                <a16:creationId xmlns:a16="http://schemas.microsoft.com/office/drawing/2014/main" id="{CAE57ED5-1A8B-BF45-9DEA-086F953F9643}"/>
              </a:ext>
            </a:extLst>
          </p:cNvPr>
          <p:cNvCxnSpPr>
            <a:cxnSpLocks/>
            <a:stCxn id="8" idx="3"/>
            <a:endCxn id="19" idx="0"/>
          </p:cNvCxnSpPr>
          <p:nvPr/>
        </p:nvCxnSpPr>
        <p:spPr>
          <a:xfrm>
            <a:off x="8549871" y="1606231"/>
            <a:ext cx="979152" cy="734280"/>
          </a:xfrm>
          <a:prstGeom prst="bentConnector2">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sp>
        <p:nvSpPr>
          <p:cNvPr id="10" name="Subtitle 2">
            <a:extLst>
              <a:ext uri="{FF2B5EF4-FFF2-40B4-BE49-F238E27FC236}">
                <a16:creationId xmlns:a16="http://schemas.microsoft.com/office/drawing/2014/main" id="{5C0143DF-90DE-1D44-AE78-D860DC932E4E}"/>
              </a:ext>
            </a:extLst>
          </p:cNvPr>
          <p:cNvSpPr txBox="1">
            <a:spLocks/>
          </p:cNvSpPr>
          <p:nvPr/>
        </p:nvSpPr>
        <p:spPr>
          <a:xfrm>
            <a:off x="414680" y="621871"/>
            <a:ext cx="1139419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2500" dirty="0">
                <a:solidFill>
                  <a:srgbClr val="272626"/>
                </a:solidFill>
                <a:latin typeface="Comic Sans MS" panose="030F0702030302020204" pitchFamily="66" charset="0"/>
                <a:cs typeface="Arial" panose="020B0604020202020204" pitchFamily="34" charset="0"/>
              </a:rPr>
              <a:t>We have learned how </a:t>
            </a:r>
            <a:r>
              <a:rPr lang="en-US" sz="2500" b="1" dirty="0">
                <a:solidFill>
                  <a:srgbClr val="39AB47"/>
                </a:solidFill>
                <a:latin typeface="Comic Sans MS" panose="030F0702030302020204" pitchFamily="66" charset="0"/>
                <a:cs typeface="Arial" panose="020B0604020202020204" pitchFamily="34" charset="0"/>
              </a:rPr>
              <a:t>living things </a:t>
            </a:r>
            <a:r>
              <a:rPr lang="en-US" sz="2500" dirty="0">
                <a:solidFill>
                  <a:srgbClr val="272626"/>
                </a:solidFill>
                <a:latin typeface="Comic Sans MS" panose="030F0702030302020204" pitchFamily="66" charset="0"/>
                <a:cs typeface="Arial" panose="020B0604020202020204" pitchFamily="34" charset="0"/>
              </a:rPr>
              <a:t>are classified.</a:t>
            </a:r>
            <a:endParaRPr lang="en-US" sz="2500" b="1" dirty="0">
              <a:solidFill>
                <a:srgbClr val="272626"/>
              </a:solidFill>
              <a:latin typeface="Comic Sans MS" panose="030F0702030302020204" pitchFamily="66" charset="0"/>
              <a:cs typeface="Arial" panose="020B0604020202020204" pitchFamily="34" charset="0"/>
            </a:endParaRPr>
          </a:p>
        </p:txBody>
      </p:sp>
      <p:sp>
        <p:nvSpPr>
          <p:cNvPr id="11" name="Subtitle 2">
            <a:extLst>
              <a:ext uri="{FF2B5EF4-FFF2-40B4-BE49-F238E27FC236}">
                <a16:creationId xmlns:a16="http://schemas.microsoft.com/office/drawing/2014/main" id="{5EC2F231-DB8A-F846-94FB-9D887DF3BB86}"/>
              </a:ext>
            </a:extLst>
          </p:cNvPr>
          <p:cNvSpPr txBox="1">
            <a:spLocks/>
          </p:cNvSpPr>
          <p:nvPr/>
        </p:nvSpPr>
        <p:spPr>
          <a:xfrm>
            <a:off x="774767" y="5071516"/>
            <a:ext cx="8611106" cy="13313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300"/>
              </a:spcBef>
              <a:buNone/>
            </a:pPr>
            <a:r>
              <a:rPr lang="en-US" sz="2000" dirty="0">
                <a:solidFill>
                  <a:srgbClr val="272626"/>
                </a:solidFill>
                <a:latin typeface="Comic Sans MS" panose="030F0702030302020204" pitchFamily="66" charset="0"/>
                <a:cs typeface="Arial" panose="020B0604020202020204" pitchFamily="34" charset="0"/>
              </a:rPr>
              <a:t>Do you remember the </a:t>
            </a:r>
            <a:r>
              <a:rPr lang="en-US" sz="2000" b="1" dirty="0">
                <a:solidFill>
                  <a:srgbClr val="39AB47"/>
                </a:solidFill>
                <a:latin typeface="Comic Sans MS" panose="030F0702030302020204" pitchFamily="66" charset="0"/>
                <a:cs typeface="Arial" panose="020B0604020202020204" pitchFamily="34" charset="0"/>
              </a:rPr>
              <a:t>Classification challenge</a:t>
            </a:r>
            <a:r>
              <a:rPr lang="en-US" sz="2000" dirty="0">
                <a:solidFill>
                  <a:srgbClr val="272626"/>
                </a:solidFill>
                <a:latin typeface="Comic Sans MS" panose="030F0702030302020204" pitchFamily="66" charset="0"/>
                <a:cs typeface="Arial" panose="020B0604020202020204" pitchFamily="34" charset="0"/>
              </a:rPr>
              <a:t>?</a:t>
            </a:r>
            <a:r>
              <a:rPr lang="en-US" sz="2000" dirty="0">
                <a:latin typeface="Comic Sans MS" panose="030F0702030302020204" pitchFamily="66" charset="0"/>
                <a:cs typeface="Arial" panose="020B0604020202020204" pitchFamily="34" charset="0"/>
              </a:rPr>
              <a:t> </a:t>
            </a:r>
          </a:p>
          <a:p>
            <a:pPr marL="0" indent="0">
              <a:lnSpc>
                <a:spcPct val="100000"/>
              </a:lnSpc>
              <a:spcBef>
                <a:spcPts val="300"/>
              </a:spcBef>
              <a:buNone/>
            </a:pPr>
            <a:r>
              <a:rPr lang="en-US" sz="2000" dirty="0">
                <a:solidFill>
                  <a:srgbClr val="272626"/>
                </a:solidFill>
                <a:latin typeface="Comic Sans MS" panose="030F0702030302020204" pitchFamily="66" charset="0"/>
                <a:cs typeface="Arial" panose="020B0604020202020204" pitchFamily="34" charset="0"/>
              </a:rPr>
              <a:t>Can you name some of the living things you found from each group:</a:t>
            </a:r>
            <a:br>
              <a:rPr lang="en-US" sz="2000" b="1" dirty="0">
                <a:solidFill>
                  <a:srgbClr val="272626"/>
                </a:solidFill>
                <a:latin typeface="Comic Sans MS" panose="030F0702030302020204" pitchFamily="66" charset="0"/>
                <a:cs typeface="Arial" panose="020B0604020202020204" pitchFamily="34" charset="0"/>
              </a:rPr>
            </a:br>
            <a:r>
              <a:rPr lang="en-US" sz="2000" b="1" dirty="0">
                <a:solidFill>
                  <a:srgbClr val="39AB47"/>
                </a:solidFill>
                <a:latin typeface="Comic Sans MS" panose="030F0702030302020204" pitchFamily="66" charset="0"/>
                <a:cs typeface="Arial" panose="020B0604020202020204" pitchFamily="34" charset="0"/>
              </a:rPr>
              <a:t>Vertebrates, invertebrates and plants</a:t>
            </a:r>
            <a:r>
              <a:rPr lang="en-US" sz="2000" dirty="0">
                <a:latin typeface="Comic Sans MS" panose="030F0702030302020204" pitchFamily="66" charset="0"/>
                <a:cs typeface="Arial" panose="020B0604020202020204" pitchFamily="34" charset="0"/>
              </a:rPr>
              <a:t>.</a:t>
            </a:r>
          </a:p>
        </p:txBody>
      </p:sp>
      <p:sp>
        <p:nvSpPr>
          <p:cNvPr id="19" name="Rectangle 18">
            <a:extLst>
              <a:ext uri="{FF2B5EF4-FFF2-40B4-BE49-F238E27FC236}">
                <a16:creationId xmlns:a16="http://schemas.microsoft.com/office/drawing/2014/main" id="{226E5CD3-07FF-EE43-80F1-B36DD53ACD29}"/>
              </a:ext>
            </a:extLst>
          </p:cNvPr>
          <p:cNvSpPr/>
          <p:nvPr/>
        </p:nvSpPr>
        <p:spPr>
          <a:xfrm>
            <a:off x="8204864" y="2340511"/>
            <a:ext cx="2648317" cy="44988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PLANTS</a:t>
            </a:r>
          </a:p>
        </p:txBody>
      </p:sp>
      <p:sp>
        <p:nvSpPr>
          <p:cNvPr id="20" name="Rectangle 19">
            <a:extLst>
              <a:ext uri="{FF2B5EF4-FFF2-40B4-BE49-F238E27FC236}">
                <a16:creationId xmlns:a16="http://schemas.microsoft.com/office/drawing/2014/main" id="{5DD9AE5F-6A2A-894C-90DA-52503181721D}"/>
              </a:ext>
            </a:extLst>
          </p:cNvPr>
          <p:cNvSpPr/>
          <p:nvPr/>
        </p:nvSpPr>
        <p:spPr>
          <a:xfrm>
            <a:off x="3015961" y="2340511"/>
            <a:ext cx="3184638" cy="449887"/>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ANIMALS</a:t>
            </a:r>
          </a:p>
        </p:txBody>
      </p:sp>
      <p:sp>
        <p:nvSpPr>
          <p:cNvPr id="26" name="Rectangle 25">
            <a:extLst>
              <a:ext uri="{FF2B5EF4-FFF2-40B4-BE49-F238E27FC236}">
                <a16:creationId xmlns:a16="http://schemas.microsoft.com/office/drawing/2014/main" id="{ACC8F6A6-69C8-BF48-953B-83DC7B7D5360}"/>
              </a:ext>
            </a:extLst>
          </p:cNvPr>
          <p:cNvSpPr/>
          <p:nvPr/>
        </p:nvSpPr>
        <p:spPr>
          <a:xfrm>
            <a:off x="8681701" y="3229848"/>
            <a:ext cx="965484" cy="327647"/>
          </a:xfrm>
          <a:prstGeom prst="rect">
            <a:avLst/>
          </a:prstGeom>
          <a:solidFill>
            <a:schemeClr val="bg1"/>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39AB47"/>
                </a:solidFill>
                <a:latin typeface="Comic Sans MS" panose="030F0902030302020204" pitchFamily="66" charset="0"/>
              </a:rPr>
              <a:t>Moss</a:t>
            </a:r>
          </a:p>
        </p:txBody>
      </p:sp>
      <p:sp>
        <p:nvSpPr>
          <p:cNvPr id="27" name="Rectangle 26">
            <a:extLst>
              <a:ext uri="{FF2B5EF4-FFF2-40B4-BE49-F238E27FC236}">
                <a16:creationId xmlns:a16="http://schemas.microsoft.com/office/drawing/2014/main" id="{F1BF463D-A22B-7B41-83BE-7A2004243308}"/>
              </a:ext>
            </a:extLst>
          </p:cNvPr>
          <p:cNvSpPr/>
          <p:nvPr/>
        </p:nvSpPr>
        <p:spPr>
          <a:xfrm>
            <a:off x="10206750" y="3229848"/>
            <a:ext cx="766913" cy="327647"/>
          </a:xfrm>
          <a:prstGeom prst="rect">
            <a:avLst/>
          </a:prstGeom>
          <a:solidFill>
            <a:schemeClr val="bg1"/>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39AB47"/>
                </a:solidFill>
                <a:latin typeface="Comic Sans MS" panose="030F0902030302020204" pitchFamily="66" charset="0"/>
              </a:rPr>
              <a:t>Ferns</a:t>
            </a:r>
          </a:p>
        </p:txBody>
      </p:sp>
      <p:sp>
        <p:nvSpPr>
          <p:cNvPr id="28" name="Rectangle 27">
            <a:extLst>
              <a:ext uri="{FF2B5EF4-FFF2-40B4-BE49-F238E27FC236}">
                <a16:creationId xmlns:a16="http://schemas.microsoft.com/office/drawing/2014/main" id="{0906CA9D-5220-1140-B25A-68FBD9E01494}"/>
              </a:ext>
            </a:extLst>
          </p:cNvPr>
          <p:cNvSpPr/>
          <p:nvPr/>
        </p:nvSpPr>
        <p:spPr>
          <a:xfrm>
            <a:off x="8683145" y="3770574"/>
            <a:ext cx="964040" cy="327647"/>
          </a:xfrm>
          <a:prstGeom prst="rect">
            <a:avLst/>
          </a:prstGeom>
          <a:solidFill>
            <a:schemeClr val="bg1"/>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39AB47"/>
                </a:solidFill>
                <a:latin typeface="Comic Sans MS" panose="030F0902030302020204" pitchFamily="66" charset="0"/>
              </a:rPr>
              <a:t>Conifers</a:t>
            </a:r>
          </a:p>
        </p:txBody>
      </p:sp>
      <p:sp>
        <p:nvSpPr>
          <p:cNvPr id="29" name="Rectangle 28">
            <a:extLst>
              <a:ext uri="{FF2B5EF4-FFF2-40B4-BE49-F238E27FC236}">
                <a16:creationId xmlns:a16="http://schemas.microsoft.com/office/drawing/2014/main" id="{50DE80F2-5A49-164D-85A8-D9A03B5EEC64}"/>
              </a:ext>
            </a:extLst>
          </p:cNvPr>
          <p:cNvSpPr/>
          <p:nvPr/>
        </p:nvSpPr>
        <p:spPr>
          <a:xfrm>
            <a:off x="8683145" y="4311301"/>
            <a:ext cx="964040" cy="327647"/>
          </a:xfrm>
          <a:prstGeom prst="rect">
            <a:avLst/>
          </a:prstGeom>
          <a:solidFill>
            <a:schemeClr val="bg1"/>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39AB47"/>
                </a:solidFill>
                <a:latin typeface="Comic Sans MS" panose="030F0902030302020204" pitchFamily="66" charset="0"/>
              </a:rPr>
              <a:t>Flowers</a:t>
            </a:r>
          </a:p>
        </p:txBody>
      </p:sp>
      <p:sp>
        <p:nvSpPr>
          <p:cNvPr id="33" name="Rectangle 32">
            <a:extLst>
              <a:ext uri="{FF2B5EF4-FFF2-40B4-BE49-F238E27FC236}">
                <a16:creationId xmlns:a16="http://schemas.microsoft.com/office/drawing/2014/main" id="{835FD8D7-A74F-CB4B-AB63-820F7C6D6734}"/>
              </a:ext>
            </a:extLst>
          </p:cNvPr>
          <p:cNvSpPr/>
          <p:nvPr/>
        </p:nvSpPr>
        <p:spPr>
          <a:xfrm>
            <a:off x="2366256" y="3983654"/>
            <a:ext cx="843142" cy="327647"/>
          </a:xfrm>
          <a:prstGeom prst="rect">
            <a:avLst/>
          </a:prstGeom>
          <a:solidFill>
            <a:schemeClr val="bg1"/>
          </a:solidFill>
          <a:ln w="1905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EC7206"/>
                </a:solidFill>
                <a:latin typeface="Comic Sans MS" panose="030F0902030302020204" pitchFamily="66" charset="0"/>
              </a:rPr>
              <a:t>Fish</a:t>
            </a:r>
          </a:p>
        </p:txBody>
      </p:sp>
      <p:cxnSp>
        <p:nvCxnSpPr>
          <p:cNvPr id="40" name="Straight Connector 39">
            <a:extLst>
              <a:ext uri="{FF2B5EF4-FFF2-40B4-BE49-F238E27FC236}">
                <a16:creationId xmlns:a16="http://schemas.microsoft.com/office/drawing/2014/main" id="{10CE9FE1-4D15-3E44-AD42-A4BD017E465C}"/>
              </a:ext>
            </a:extLst>
          </p:cNvPr>
          <p:cNvCxnSpPr>
            <a:cxnSpLocks/>
            <a:stCxn id="20" idx="1"/>
          </p:cNvCxnSpPr>
          <p:nvPr/>
        </p:nvCxnSpPr>
        <p:spPr>
          <a:xfrm rot="10800000" flipV="1">
            <a:off x="2794935" y="2565455"/>
            <a:ext cx="221027" cy="432582"/>
          </a:xfrm>
          <a:prstGeom prst="bentConnector2">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AD3EB286-92E1-9042-AFBC-B932846FAB19}"/>
              </a:ext>
            </a:extLst>
          </p:cNvPr>
          <p:cNvSpPr/>
          <p:nvPr/>
        </p:nvSpPr>
        <p:spPr>
          <a:xfrm>
            <a:off x="5196527" y="2996126"/>
            <a:ext cx="2444262" cy="579727"/>
          </a:xfrm>
          <a:prstGeom prst="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Comic Sans MS" panose="030F0902030302020204" pitchFamily="66" charset="0"/>
              </a:rPr>
              <a:t>Invertebrates</a:t>
            </a:r>
          </a:p>
          <a:p>
            <a:pPr algn="ctr"/>
            <a:r>
              <a:rPr lang="en-US" sz="1600" dirty="0">
                <a:solidFill>
                  <a:schemeClr val="bg1"/>
                </a:solidFill>
                <a:latin typeface="Comic Sans MS" panose="030F0902030302020204" pitchFamily="66" charset="0"/>
              </a:rPr>
              <a:t>Do not have a backbone</a:t>
            </a:r>
          </a:p>
        </p:txBody>
      </p:sp>
      <p:sp>
        <p:nvSpPr>
          <p:cNvPr id="31" name="Rectangle 30">
            <a:extLst>
              <a:ext uri="{FF2B5EF4-FFF2-40B4-BE49-F238E27FC236}">
                <a16:creationId xmlns:a16="http://schemas.microsoft.com/office/drawing/2014/main" id="{39932A31-BE20-B74A-BAAA-8654FB1C80C9}"/>
              </a:ext>
            </a:extLst>
          </p:cNvPr>
          <p:cNvSpPr/>
          <p:nvPr/>
        </p:nvSpPr>
        <p:spPr>
          <a:xfrm>
            <a:off x="1580296" y="2998038"/>
            <a:ext cx="2444262" cy="579727"/>
          </a:xfrm>
          <a:prstGeom prst="rect">
            <a:avLst/>
          </a:prstGeom>
          <a:solidFill>
            <a:srgbClr val="EC720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Comic Sans MS" panose="030F0902030302020204" pitchFamily="66" charset="0"/>
              </a:rPr>
              <a:t>Vertebrates</a:t>
            </a:r>
          </a:p>
          <a:p>
            <a:pPr algn="ctr"/>
            <a:r>
              <a:rPr lang="en-US" sz="1600" dirty="0">
                <a:solidFill>
                  <a:schemeClr val="bg1"/>
                </a:solidFill>
                <a:latin typeface="Comic Sans MS" panose="030F0902030302020204" pitchFamily="66" charset="0"/>
              </a:rPr>
              <a:t>Have a backbone</a:t>
            </a:r>
          </a:p>
        </p:txBody>
      </p:sp>
      <p:cxnSp>
        <p:nvCxnSpPr>
          <p:cNvPr id="48" name="Straight Connector 39">
            <a:extLst>
              <a:ext uri="{FF2B5EF4-FFF2-40B4-BE49-F238E27FC236}">
                <a16:creationId xmlns:a16="http://schemas.microsoft.com/office/drawing/2014/main" id="{4D584E64-3D66-C349-986C-8AF2F274924F}"/>
              </a:ext>
            </a:extLst>
          </p:cNvPr>
          <p:cNvCxnSpPr>
            <a:cxnSpLocks/>
          </p:cNvCxnSpPr>
          <p:nvPr/>
        </p:nvCxnSpPr>
        <p:spPr>
          <a:xfrm rot="10800000" flipH="1" flipV="1">
            <a:off x="6200599" y="2565454"/>
            <a:ext cx="221031" cy="432583"/>
          </a:xfrm>
          <a:prstGeom prst="bentConnector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104F88C-60C4-DC43-9418-D898B4264AD3}"/>
              </a:ext>
            </a:extLst>
          </p:cNvPr>
          <p:cNvCxnSpPr>
            <a:cxnSpLocks/>
          </p:cNvCxnSpPr>
          <p:nvPr/>
        </p:nvCxnSpPr>
        <p:spPr>
          <a:xfrm flipH="1">
            <a:off x="2788136" y="3566749"/>
            <a:ext cx="152" cy="411169"/>
          </a:xfrm>
          <a:prstGeom prst="line">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cxnSp>
        <p:nvCxnSpPr>
          <p:cNvPr id="51" name="Elbow Connector 50">
            <a:extLst>
              <a:ext uri="{FF2B5EF4-FFF2-40B4-BE49-F238E27FC236}">
                <a16:creationId xmlns:a16="http://schemas.microsoft.com/office/drawing/2014/main" id="{FC20C989-1D21-5F45-9921-0E2D387EA066}"/>
              </a:ext>
            </a:extLst>
          </p:cNvPr>
          <p:cNvCxnSpPr>
            <a:cxnSpLocks/>
            <a:stCxn id="32" idx="0"/>
            <a:endCxn id="34" idx="0"/>
          </p:cNvCxnSpPr>
          <p:nvPr/>
        </p:nvCxnSpPr>
        <p:spPr>
          <a:xfrm rot="5400000" flipH="1" flipV="1">
            <a:off x="2787746" y="2655467"/>
            <a:ext cx="12700" cy="2656375"/>
          </a:xfrm>
          <a:prstGeom prst="bentConnector3">
            <a:avLst>
              <a:gd name="adj1" fmla="val 1800000"/>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55C29ED-F5CC-6649-943D-B58C63B14516}"/>
              </a:ext>
            </a:extLst>
          </p:cNvPr>
          <p:cNvSpPr/>
          <p:nvPr/>
        </p:nvSpPr>
        <p:spPr>
          <a:xfrm>
            <a:off x="957151" y="3983654"/>
            <a:ext cx="1004815" cy="327647"/>
          </a:xfrm>
          <a:prstGeom prst="rect">
            <a:avLst/>
          </a:prstGeom>
          <a:solidFill>
            <a:schemeClr val="bg1"/>
          </a:solidFill>
          <a:ln w="1905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EC7206"/>
                </a:solidFill>
                <a:latin typeface="Comic Sans MS" panose="030F0902030302020204" pitchFamily="66" charset="0"/>
              </a:rPr>
              <a:t>Mammals</a:t>
            </a:r>
          </a:p>
        </p:txBody>
      </p:sp>
      <p:sp>
        <p:nvSpPr>
          <p:cNvPr id="34" name="Rectangle 33">
            <a:extLst>
              <a:ext uri="{FF2B5EF4-FFF2-40B4-BE49-F238E27FC236}">
                <a16:creationId xmlns:a16="http://schemas.microsoft.com/office/drawing/2014/main" id="{5C6AA7FF-53AF-F14A-8D51-D47DD4F08302}"/>
              </a:ext>
            </a:extLst>
          </p:cNvPr>
          <p:cNvSpPr/>
          <p:nvPr/>
        </p:nvSpPr>
        <p:spPr>
          <a:xfrm>
            <a:off x="3536965" y="3983654"/>
            <a:ext cx="1157937" cy="327647"/>
          </a:xfrm>
          <a:prstGeom prst="rect">
            <a:avLst/>
          </a:prstGeom>
          <a:solidFill>
            <a:schemeClr val="bg1"/>
          </a:solidFill>
          <a:ln w="1905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EC7206"/>
                </a:solidFill>
                <a:latin typeface="Comic Sans MS" panose="030F0902030302020204" pitchFamily="66" charset="0"/>
              </a:rPr>
              <a:t>Amphibians</a:t>
            </a:r>
          </a:p>
        </p:txBody>
      </p:sp>
      <p:cxnSp>
        <p:nvCxnSpPr>
          <p:cNvPr id="63" name="Straight Connector 62">
            <a:extLst>
              <a:ext uri="{FF2B5EF4-FFF2-40B4-BE49-F238E27FC236}">
                <a16:creationId xmlns:a16="http://schemas.microsoft.com/office/drawing/2014/main" id="{A58590E1-FF66-FD4C-AFFB-5C320B48720A}"/>
              </a:ext>
            </a:extLst>
          </p:cNvPr>
          <p:cNvCxnSpPr>
            <a:cxnSpLocks/>
          </p:cNvCxnSpPr>
          <p:nvPr/>
        </p:nvCxnSpPr>
        <p:spPr>
          <a:xfrm>
            <a:off x="2177283" y="3766054"/>
            <a:ext cx="0" cy="709970"/>
          </a:xfrm>
          <a:prstGeom prst="line">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F6B49B60-021B-1A42-B249-28787E75812D}"/>
              </a:ext>
            </a:extLst>
          </p:cNvPr>
          <p:cNvCxnSpPr>
            <a:cxnSpLocks/>
          </p:cNvCxnSpPr>
          <p:nvPr/>
        </p:nvCxnSpPr>
        <p:spPr>
          <a:xfrm>
            <a:off x="3383224" y="3766054"/>
            <a:ext cx="0" cy="709970"/>
          </a:xfrm>
          <a:prstGeom prst="line">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5F15C50C-22DB-6840-910F-A5B5BB0624B4}"/>
              </a:ext>
            </a:extLst>
          </p:cNvPr>
          <p:cNvCxnSpPr>
            <a:cxnSpLocks/>
          </p:cNvCxnSpPr>
          <p:nvPr/>
        </p:nvCxnSpPr>
        <p:spPr>
          <a:xfrm>
            <a:off x="6422291" y="3553650"/>
            <a:ext cx="0" cy="21240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8" name="Elbow Connector 77">
            <a:extLst>
              <a:ext uri="{FF2B5EF4-FFF2-40B4-BE49-F238E27FC236}">
                <a16:creationId xmlns:a16="http://schemas.microsoft.com/office/drawing/2014/main" id="{095E149C-6B50-034B-88DA-C511A107EAC7}"/>
              </a:ext>
            </a:extLst>
          </p:cNvPr>
          <p:cNvCxnSpPr>
            <a:cxnSpLocks/>
            <a:stCxn id="37" idx="0"/>
          </p:cNvCxnSpPr>
          <p:nvPr/>
        </p:nvCxnSpPr>
        <p:spPr>
          <a:xfrm rot="16200000" flipH="1">
            <a:off x="6385001" y="3212787"/>
            <a:ext cx="2168" cy="1543900"/>
          </a:xfrm>
          <a:prstGeom prst="bentConnector4">
            <a:avLst>
              <a:gd name="adj1" fmla="val -10544280"/>
              <a:gd name="adj2" fmla="val 99872"/>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E4321CD5-6FF2-184D-84BC-96D2369EFE68}"/>
              </a:ext>
            </a:extLst>
          </p:cNvPr>
          <p:cNvSpPr/>
          <p:nvPr/>
        </p:nvSpPr>
        <p:spPr>
          <a:xfrm>
            <a:off x="4931435" y="3983653"/>
            <a:ext cx="1365399" cy="327648"/>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Exoskeleton</a:t>
            </a:r>
          </a:p>
        </p:txBody>
      </p:sp>
      <p:sp>
        <p:nvSpPr>
          <p:cNvPr id="38" name="Rectangle 37">
            <a:extLst>
              <a:ext uri="{FF2B5EF4-FFF2-40B4-BE49-F238E27FC236}">
                <a16:creationId xmlns:a16="http://schemas.microsoft.com/office/drawing/2014/main" id="{185C3F14-A9BE-6344-A9F8-06677F30A837}"/>
              </a:ext>
            </a:extLst>
          </p:cNvPr>
          <p:cNvSpPr/>
          <p:nvPr/>
        </p:nvSpPr>
        <p:spPr>
          <a:xfrm>
            <a:off x="6485276" y="3985821"/>
            <a:ext cx="1388718" cy="579727"/>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Hydrostatic</a:t>
            </a:r>
            <a:br>
              <a:rPr lang="en-US" sz="1400" b="1" dirty="0">
                <a:solidFill>
                  <a:srgbClr val="0070C0"/>
                </a:solidFill>
                <a:latin typeface="Comic Sans MS" panose="030F0902030302020204" pitchFamily="66" charset="0"/>
              </a:rPr>
            </a:br>
            <a:r>
              <a:rPr lang="en-US" sz="1400" b="1" dirty="0">
                <a:solidFill>
                  <a:srgbClr val="0070C0"/>
                </a:solidFill>
                <a:latin typeface="Comic Sans MS" panose="030F0902030302020204" pitchFamily="66" charset="0"/>
              </a:rPr>
              <a:t>skeleton</a:t>
            </a:r>
          </a:p>
        </p:txBody>
      </p:sp>
      <p:cxnSp>
        <p:nvCxnSpPr>
          <p:cNvPr id="92" name="Straight Connector 91">
            <a:extLst>
              <a:ext uri="{FF2B5EF4-FFF2-40B4-BE49-F238E27FC236}">
                <a16:creationId xmlns:a16="http://schemas.microsoft.com/office/drawing/2014/main" id="{0E15E0C4-25AA-9D4E-BCA2-2C317F0C9180}"/>
              </a:ext>
            </a:extLst>
          </p:cNvPr>
          <p:cNvCxnSpPr>
            <a:cxnSpLocks/>
            <a:endCxn id="29" idx="1"/>
          </p:cNvCxnSpPr>
          <p:nvPr/>
        </p:nvCxnSpPr>
        <p:spPr>
          <a:xfrm rot="5400000">
            <a:off x="8667134" y="3182658"/>
            <a:ext cx="1308479" cy="1276455"/>
          </a:xfrm>
          <a:prstGeom prst="bentConnector4">
            <a:avLst>
              <a:gd name="adj1" fmla="val -11124"/>
              <a:gd name="adj2" fmla="val 122308"/>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A04934E0-08CC-C546-BAB9-BE5EA68E540D}"/>
              </a:ext>
            </a:extLst>
          </p:cNvPr>
          <p:cNvCxnSpPr>
            <a:cxnSpLocks/>
            <a:endCxn id="28" idx="1"/>
          </p:cNvCxnSpPr>
          <p:nvPr/>
        </p:nvCxnSpPr>
        <p:spPr>
          <a:xfrm>
            <a:off x="8383837" y="3934398"/>
            <a:ext cx="299308" cy="0"/>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4FC753C1-9E23-1940-B075-68EED2A75091}"/>
              </a:ext>
            </a:extLst>
          </p:cNvPr>
          <p:cNvCxnSpPr>
            <a:cxnSpLocks/>
          </p:cNvCxnSpPr>
          <p:nvPr/>
        </p:nvCxnSpPr>
        <p:spPr>
          <a:xfrm>
            <a:off x="9647185" y="3402000"/>
            <a:ext cx="559565" cy="0"/>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ADD65371-6F36-EC43-9FDF-850FE2896615}"/>
              </a:ext>
            </a:extLst>
          </p:cNvPr>
          <p:cNvCxnSpPr>
            <a:cxnSpLocks/>
            <a:stCxn id="19" idx="2"/>
          </p:cNvCxnSpPr>
          <p:nvPr/>
        </p:nvCxnSpPr>
        <p:spPr>
          <a:xfrm>
            <a:off x="9529023" y="2790398"/>
            <a:ext cx="0" cy="213079"/>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6C2F6F8F-2C48-CD46-922C-62BD69567BC8}"/>
              </a:ext>
            </a:extLst>
          </p:cNvPr>
          <p:cNvCxnSpPr>
            <a:cxnSpLocks/>
          </p:cNvCxnSpPr>
          <p:nvPr/>
        </p:nvCxnSpPr>
        <p:spPr>
          <a:xfrm>
            <a:off x="9959601" y="3035300"/>
            <a:ext cx="0" cy="367573"/>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185" name="Elbow Connector 184">
            <a:extLst>
              <a:ext uri="{FF2B5EF4-FFF2-40B4-BE49-F238E27FC236}">
                <a16:creationId xmlns:a16="http://schemas.microsoft.com/office/drawing/2014/main" id="{9E303E0B-F043-DF44-A25B-9F1ECEA3F213}"/>
              </a:ext>
            </a:extLst>
          </p:cNvPr>
          <p:cNvCxnSpPr>
            <a:cxnSpLocks/>
          </p:cNvCxnSpPr>
          <p:nvPr/>
        </p:nvCxnSpPr>
        <p:spPr>
          <a:xfrm flipH="1">
            <a:off x="4603741" y="1606231"/>
            <a:ext cx="979152" cy="734280"/>
          </a:xfrm>
          <a:prstGeom prst="bentConnector2">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28BA9C6-BE59-5149-B592-3F0838CD90CB}"/>
              </a:ext>
            </a:extLst>
          </p:cNvPr>
          <p:cNvSpPr/>
          <p:nvPr/>
        </p:nvSpPr>
        <p:spPr>
          <a:xfrm>
            <a:off x="5582894" y="1377534"/>
            <a:ext cx="2966977" cy="457394"/>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9AB47"/>
                </a:solidFill>
                <a:latin typeface="Comic Sans MS" panose="030F0902030302020204" pitchFamily="66" charset="0"/>
              </a:rPr>
              <a:t>Living Things</a:t>
            </a:r>
          </a:p>
        </p:txBody>
      </p:sp>
      <p:sp>
        <p:nvSpPr>
          <p:cNvPr id="35" name="Rectangle 34">
            <a:extLst>
              <a:ext uri="{FF2B5EF4-FFF2-40B4-BE49-F238E27FC236}">
                <a16:creationId xmlns:a16="http://schemas.microsoft.com/office/drawing/2014/main" id="{F4C59179-5901-8142-8E5D-8BE5F82E24E7}"/>
              </a:ext>
            </a:extLst>
          </p:cNvPr>
          <p:cNvSpPr/>
          <p:nvPr/>
        </p:nvSpPr>
        <p:spPr>
          <a:xfrm>
            <a:off x="1823959" y="4464226"/>
            <a:ext cx="720856" cy="327647"/>
          </a:xfrm>
          <a:prstGeom prst="rect">
            <a:avLst/>
          </a:prstGeom>
          <a:solidFill>
            <a:schemeClr val="bg1"/>
          </a:solidFill>
          <a:ln w="1905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EC7206"/>
                </a:solidFill>
                <a:latin typeface="Comic Sans MS" panose="030F0902030302020204" pitchFamily="66" charset="0"/>
              </a:rPr>
              <a:t>Birds</a:t>
            </a:r>
          </a:p>
        </p:txBody>
      </p:sp>
      <p:sp>
        <p:nvSpPr>
          <p:cNvPr id="36" name="Rectangle 35">
            <a:extLst>
              <a:ext uri="{FF2B5EF4-FFF2-40B4-BE49-F238E27FC236}">
                <a16:creationId xmlns:a16="http://schemas.microsoft.com/office/drawing/2014/main" id="{D8082407-933B-8F48-BBB5-325B11177940}"/>
              </a:ext>
            </a:extLst>
          </p:cNvPr>
          <p:cNvSpPr/>
          <p:nvPr/>
        </p:nvSpPr>
        <p:spPr>
          <a:xfrm>
            <a:off x="2921315" y="4464226"/>
            <a:ext cx="923817" cy="327647"/>
          </a:xfrm>
          <a:prstGeom prst="rect">
            <a:avLst/>
          </a:prstGeom>
          <a:solidFill>
            <a:schemeClr val="bg1"/>
          </a:solidFill>
          <a:ln w="1905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EC7206"/>
                </a:solidFill>
                <a:latin typeface="Comic Sans MS" panose="030F0902030302020204" pitchFamily="66" charset="0"/>
              </a:rPr>
              <a:t>Reptiles</a:t>
            </a:r>
          </a:p>
        </p:txBody>
      </p:sp>
    </p:spTree>
    <p:extLst>
      <p:ext uri="{BB962C8B-B14F-4D97-AF65-F5344CB8AC3E}">
        <p14:creationId xmlns:p14="http://schemas.microsoft.com/office/powerpoint/2010/main" val="428387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5"/>
                                        </p:tgtEl>
                                        <p:attrNameLst>
                                          <p:attrName>style.visibility</p:attrName>
                                        </p:attrNameLst>
                                      </p:cBhvr>
                                      <p:to>
                                        <p:strVal val="visible"/>
                                      </p:to>
                                    </p:set>
                                    <p:animEffect transition="in" filter="wipe(up)">
                                      <p:cBhvr>
                                        <p:cTn id="7" dur="500"/>
                                        <p:tgtEl>
                                          <p:spTgt spid="185"/>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par>
                                <p:cTn id="22" presetID="22" presetClass="entr" presetSubtype="1"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up)">
                                      <p:cBhvr>
                                        <p:cTn id="24" dur="500"/>
                                        <p:tgtEl>
                                          <p:spTgt spid="48"/>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500"/>
                                        <p:tgtEl>
                                          <p:spTgt spid="50"/>
                                        </p:tgtEl>
                                      </p:cBhvr>
                                    </p:animEffect>
                                  </p:childTnLst>
                                </p:cTn>
                              </p:par>
                              <p:par>
                                <p:cTn id="36" presetID="22" presetClass="entr" presetSubtype="1"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up)">
                                      <p:cBhvr>
                                        <p:cTn id="38" dur="500"/>
                                        <p:tgtEl>
                                          <p:spTgt spid="51"/>
                                        </p:tgtEl>
                                      </p:cBhvr>
                                    </p:animEffect>
                                  </p:childTnLst>
                                </p:cTn>
                              </p:par>
                              <p:par>
                                <p:cTn id="39" presetID="22" presetClass="entr" presetSubtype="1"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par>
                                <p:cTn id="42" presetID="22" presetClass="entr" presetSubtype="1"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up)">
                                      <p:cBhvr>
                                        <p:cTn id="44" dur="500"/>
                                        <p:tgtEl>
                                          <p:spTgt spid="65"/>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wipe(up)">
                                      <p:cBhvr>
                                        <p:cTn id="60" dur="500"/>
                                        <p:tgtEl>
                                          <p:spTgt spid="77"/>
                                        </p:tgtEl>
                                      </p:cBhvr>
                                    </p:animEffect>
                                  </p:childTnLst>
                                </p:cTn>
                              </p:par>
                              <p:par>
                                <p:cTn id="61" presetID="22" presetClass="entr" presetSubtype="1" fill="hold" nodeType="with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up)">
                                      <p:cBhvr>
                                        <p:cTn id="63" dur="500"/>
                                        <p:tgtEl>
                                          <p:spTgt spid="78"/>
                                        </p:tgtEl>
                                      </p:cBhvr>
                                    </p:animEffect>
                                  </p:childTnLst>
                                </p:cTn>
                              </p:par>
                              <p:par>
                                <p:cTn id="64" presetID="1"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childTnLst>
                          </p:cTn>
                        </p:par>
                        <p:par>
                          <p:cTn id="66" fill="hold">
                            <p:stCondLst>
                              <p:cond delay="500"/>
                            </p:stCondLst>
                            <p:childTnLst>
                              <p:par>
                                <p:cTn id="67" presetID="1"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up)">
                                      <p:cBhvr>
                                        <p:cTn id="73" dur="500"/>
                                        <p:tgtEl>
                                          <p:spTgt spid="102"/>
                                        </p:tgtEl>
                                      </p:cBhvr>
                                    </p:animEffect>
                                  </p:childTnLst>
                                </p:cTn>
                              </p:par>
                              <p:par>
                                <p:cTn id="74" presetID="22" presetClass="entr" presetSubtype="1" fill="hold" nodeType="withEffect">
                                  <p:stCondLst>
                                    <p:cond delay="0"/>
                                  </p:stCondLst>
                                  <p:childTnLst>
                                    <p:set>
                                      <p:cBhvr>
                                        <p:cTn id="75" dur="1" fill="hold">
                                          <p:stCondLst>
                                            <p:cond delay="0"/>
                                          </p:stCondLst>
                                        </p:cTn>
                                        <p:tgtEl>
                                          <p:spTgt spid="178"/>
                                        </p:tgtEl>
                                        <p:attrNameLst>
                                          <p:attrName>style.visibility</p:attrName>
                                        </p:attrNameLst>
                                      </p:cBhvr>
                                      <p:to>
                                        <p:strVal val="visible"/>
                                      </p:to>
                                    </p:set>
                                    <p:animEffect transition="in" filter="wipe(up)">
                                      <p:cBhvr>
                                        <p:cTn id="76" dur="500"/>
                                        <p:tgtEl>
                                          <p:spTgt spid="178"/>
                                        </p:tgtEl>
                                      </p:cBhvr>
                                    </p:animEffect>
                                  </p:childTnLst>
                                </p:cTn>
                              </p:par>
                              <p:par>
                                <p:cTn id="77" presetID="22" presetClass="entr" presetSubtype="1" fill="hold" nodeType="withEffect">
                                  <p:stCondLst>
                                    <p:cond delay="0"/>
                                  </p:stCondLst>
                                  <p:childTnLst>
                                    <p:set>
                                      <p:cBhvr>
                                        <p:cTn id="78" dur="1" fill="hold">
                                          <p:stCondLst>
                                            <p:cond delay="0"/>
                                          </p:stCondLst>
                                        </p:cTn>
                                        <p:tgtEl>
                                          <p:spTgt spid="99"/>
                                        </p:tgtEl>
                                        <p:attrNameLst>
                                          <p:attrName>style.visibility</p:attrName>
                                        </p:attrNameLst>
                                      </p:cBhvr>
                                      <p:to>
                                        <p:strVal val="visible"/>
                                      </p:to>
                                    </p:set>
                                    <p:animEffect transition="in" filter="wipe(up)">
                                      <p:cBhvr>
                                        <p:cTn id="79" dur="500"/>
                                        <p:tgtEl>
                                          <p:spTgt spid="99"/>
                                        </p:tgtEl>
                                      </p:cBhvr>
                                    </p:animEffect>
                                  </p:childTnLst>
                                </p:cTn>
                              </p:par>
                              <p:par>
                                <p:cTn id="80" presetID="22" presetClass="entr" presetSubtype="1" fill="hold"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par>
                                <p:cTn id="83" presetID="22" presetClass="entr" presetSubtype="1" fill="hold" nodeType="with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wipe(up)">
                                      <p:cBhvr>
                                        <p:cTn id="85" dur="500"/>
                                        <p:tgtEl>
                                          <p:spTgt spid="92"/>
                                        </p:tgtEl>
                                      </p:cBhvr>
                                    </p:animEffect>
                                  </p:childTnLst>
                                </p:cTn>
                              </p:par>
                            </p:childTnLst>
                          </p:cTn>
                        </p:par>
                        <p:par>
                          <p:cTn id="86" fill="hold">
                            <p:stCondLst>
                              <p:cond delay="500"/>
                            </p:stCondLst>
                            <p:childTnLst>
                              <p:par>
                                <p:cTn id="87" presetID="1"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6" grpId="0" animBg="1"/>
      <p:bldP spid="27" grpId="0" animBg="1"/>
      <p:bldP spid="28" grpId="0" animBg="1"/>
      <p:bldP spid="29" grpId="0" animBg="1"/>
      <p:bldP spid="33" grpId="0" animBg="1"/>
      <p:bldP spid="30" grpId="0" animBg="1"/>
      <p:bldP spid="31" grpId="0" animBg="1"/>
      <p:bldP spid="32" grpId="0" animBg="1"/>
      <p:bldP spid="34" grpId="0" animBg="1"/>
      <p:bldP spid="37" grpId="0" animBg="1"/>
      <p:bldP spid="38" grpId="0" animBg="1"/>
      <p:bldP spid="35" grpId="0" animBg="1"/>
      <p:bldP spid="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2406D9A-5B06-804F-A19E-9260B7B8506B}"/>
              </a:ext>
            </a:extLst>
          </p:cNvPr>
          <p:cNvGrpSpPr/>
          <p:nvPr/>
        </p:nvGrpSpPr>
        <p:grpSpPr>
          <a:xfrm>
            <a:off x="1101953" y="806059"/>
            <a:ext cx="2244706" cy="2530739"/>
            <a:chOff x="852861" y="1605424"/>
            <a:chExt cx="2457485" cy="2770631"/>
          </a:xfrm>
        </p:grpSpPr>
        <p:pic>
          <p:nvPicPr>
            <p:cNvPr id="20" name="Picture 19" descr="A picture containing tree, outdoor, plant, conifer&#10;&#10;Description automatically generated">
              <a:extLst>
                <a:ext uri="{FF2B5EF4-FFF2-40B4-BE49-F238E27FC236}">
                  <a16:creationId xmlns:a16="http://schemas.microsoft.com/office/drawing/2014/main" id="{77B82613-F306-C346-A636-D0D76FAA141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52861" y="1605424"/>
              <a:ext cx="2457482" cy="2770631"/>
            </a:xfrm>
            <a:prstGeom prst="rect">
              <a:avLst/>
            </a:prstGeom>
          </p:spPr>
        </p:pic>
        <p:sp>
          <p:nvSpPr>
            <p:cNvPr id="22" name="Rectangle 21">
              <a:extLst>
                <a:ext uri="{FF2B5EF4-FFF2-40B4-BE49-F238E27FC236}">
                  <a16:creationId xmlns:a16="http://schemas.microsoft.com/office/drawing/2014/main" id="{2ABF2EF7-52ED-1E4D-9806-B3F107658BB3}"/>
                </a:ext>
              </a:extLst>
            </p:cNvPr>
            <p:cNvSpPr/>
            <p:nvPr/>
          </p:nvSpPr>
          <p:spPr>
            <a:xfrm>
              <a:off x="852866" y="3904341"/>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Rainforest</a:t>
              </a:r>
            </a:p>
          </p:txBody>
        </p:sp>
      </p:grpSp>
      <p:grpSp>
        <p:nvGrpSpPr>
          <p:cNvPr id="3" name="Group 2">
            <a:extLst>
              <a:ext uri="{FF2B5EF4-FFF2-40B4-BE49-F238E27FC236}">
                <a16:creationId xmlns:a16="http://schemas.microsoft.com/office/drawing/2014/main" id="{14E2E831-F22D-C145-96D3-939A28286B44}"/>
              </a:ext>
            </a:extLst>
          </p:cNvPr>
          <p:cNvGrpSpPr/>
          <p:nvPr/>
        </p:nvGrpSpPr>
        <p:grpSpPr>
          <a:xfrm>
            <a:off x="3546497" y="806059"/>
            <a:ext cx="2244703" cy="2530739"/>
            <a:chOff x="3529127" y="1605424"/>
            <a:chExt cx="2457481" cy="2770631"/>
          </a:xfrm>
        </p:grpSpPr>
        <p:pic>
          <p:nvPicPr>
            <p:cNvPr id="12" name="Picture 11">
              <a:extLst>
                <a:ext uri="{FF2B5EF4-FFF2-40B4-BE49-F238E27FC236}">
                  <a16:creationId xmlns:a16="http://schemas.microsoft.com/office/drawing/2014/main" id="{D18A0AAA-C331-3241-8073-DC23AF0EDA3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29127" y="1605424"/>
              <a:ext cx="2457481" cy="2770631"/>
            </a:xfrm>
            <a:prstGeom prst="rect">
              <a:avLst/>
            </a:prstGeom>
          </p:spPr>
        </p:pic>
        <p:sp>
          <p:nvSpPr>
            <p:cNvPr id="23" name="Rectangle 22">
              <a:extLst>
                <a:ext uri="{FF2B5EF4-FFF2-40B4-BE49-F238E27FC236}">
                  <a16:creationId xmlns:a16="http://schemas.microsoft.com/office/drawing/2014/main" id="{339DE02C-0325-F74D-B5AC-1181626732CC}"/>
                </a:ext>
              </a:extLst>
            </p:cNvPr>
            <p:cNvSpPr/>
            <p:nvPr/>
          </p:nvSpPr>
          <p:spPr>
            <a:xfrm>
              <a:off x="3529128" y="3904341"/>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Rockpool</a:t>
              </a:r>
            </a:p>
          </p:txBody>
        </p:sp>
      </p:grpSp>
      <p:grpSp>
        <p:nvGrpSpPr>
          <p:cNvPr id="4" name="Group 3">
            <a:extLst>
              <a:ext uri="{FF2B5EF4-FFF2-40B4-BE49-F238E27FC236}">
                <a16:creationId xmlns:a16="http://schemas.microsoft.com/office/drawing/2014/main" id="{0A778AF7-7F10-0B44-87AF-533E1218B591}"/>
              </a:ext>
            </a:extLst>
          </p:cNvPr>
          <p:cNvGrpSpPr/>
          <p:nvPr/>
        </p:nvGrpSpPr>
        <p:grpSpPr>
          <a:xfrm>
            <a:off x="1101955" y="3480223"/>
            <a:ext cx="2244704" cy="2524065"/>
            <a:chOff x="6205389" y="1612731"/>
            <a:chExt cx="2457482" cy="2763324"/>
          </a:xfrm>
        </p:grpSpPr>
        <p:pic>
          <p:nvPicPr>
            <p:cNvPr id="5" name="Picture 4" descr="A picture containing food, reef, fresh, ocean floor&#10;&#10;Description automatically generated">
              <a:extLst>
                <a:ext uri="{FF2B5EF4-FFF2-40B4-BE49-F238E27FC236}">
                  <a16:creationId xmlns:a16="http://schemas.microsoft.com/office/drawing/2014/main" id="{782BE7E0-4FAA-F14F-BCCA-A548836EC86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205389" y="1612731"/>
              <a:ext cx="2457482" cy="2763324"/>
            </a:xfrm>
            <a:prstGeom prst="rect">
              <a:avLst/>
            </a:prstGeom>
          </p:spPr>
        </p:pic>
        <p:sp>
          <p:nvSpPr>
            <p:cNvPr id="24" name="Rectangle 23">
              <a:extLst>
                <a:ext uri="{FF2B5EF4-FFF2-40B4-BE49-F238E27FC236}">
                  <a16:creationId xmlns:a16="http://schemas.microsoft.com/office/drawing/2014/main" id="{44A3E508-A6FD-3D41-9FE0-4BEE805545BB}"/>
                </a:ext>
              </a:extLst>
            </p:cNvPr>
            <p:cNvSpPr/>
            <p:nvPr/>
          </p:nvSpPr>
          <p:spPr>
            <a:xfrm>
              <a:off x="6205390" y="3904341"/>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Coral reef</a:t>
              </a:r>
            </a:p>
          </p:txBody>
        </p:sp>
      </p:grpSp>
      <p:grpSp>
        <p:nvGrpSpPr>
          <p:cNvPr id="6" name="Group 5">
            <a:extLst>
              <a:ext uri="{FF2B5EF4-FFF2-40B4-BE49-F238E27FC236}">
                <a16:creationId xmlns:a16="http://schemas.microsoft.com/office/drawing/2014/main" id="{BEEAFA6A-C60E-8C4D-B315-0080E3BFFF77}"/>
              </a:ext>
            </a:extLst>
          </p:cNvPr>
          <p:cNvGrpSpPr/>
          <p:nvPr/>
        </p:nvGrpSpPr>
        <p:grpSpPr>
          <a:xfrm>
            <a:off x="3546496" y="3480224"/>
            <a:ext cx="2244704" cy="2524064"/>
            <a:chOff x="8881652" y="1612732"/>
            <a:chExt cx="2457482" cy="2763323"/>
          </a:xfrm>
        </p:grpSpPr>
        <p:pic>
          <p:nvPicPr>
            <p:cNvPr id="34" name="Picture 33" descr="A picture containing outdoor, sky, water, snow&#10;&#10;Description automatically generated">
              <a:extLst>
                <a:ext uri="{FF2B5EF4-FFF2-40B4-BE49-F238E27FC236}">
                  <a16:creationId xmlns:a16="http://schemas.microsoft.com/office/drawing/2014/main" id="{EFA59ED3-C94B-A240-ADBE-7489F20A392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881652" y="1612732"/>
              <a:ext cx="2457482" cy="2763323"/>
            </a:xfrm>
            <a:prstGeom prst="rect">
              <a:avLst/>
            </a:prstGeom>
          </p:spPr>
        </p:pic>
        <p:sp>
          <p:nvSpPr>
            <p:cNvPr id="25" name="Rectangle 24">
              <a:extLst>
                <a:ext uri="{FF2B5EF4-FFF2-40B4-BE49-F238E27FC236}">
                  <a16:creationId xmlns:a16="http://schemas.microsoft.com/office/drawing/2014/main" id="{60222DCB-4F8E-5445-BE34-F576DC4EE057}"/>
                </a:ext>
              </a:extLst>
            </p:cNvPr>
            <p:cNvSpPr/>
            <p:nvPr/>
          </p:nvSpPr>
          <p:spPr>
            <a:xfrm>
              <a:off x="8881654" y="3904341"/>
              <a:ext cx="2457480" cy="47171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North Pole</a:t>
              </a:r>
            </a:p>
          </p:txBody>
        </p:sp>
      </p:grpSp>
      <p:sp>
        <p:nvSpPr>
          <p:cNvPr id="11" name="Subtitle 2">
            <a:extLst>
              <a:ext uri="{FF2B5EF4-FFF2-40B4-BE49-F238E27FC236}">
                <a16:creationId xmlns:a16="http://schemas.microsoft.com/office/drawing/2014/main" id="{452D54FC-25D6-2C42-BA24-2479E2E78677}"/>
              </a:ext>
            </a:extLst>
          </p:cNvPr>
          <p:cNvSpPr txBox="1">
            <a:spLocks/>
          </p:cNvSpPr>
          <p:nvPr/>
        </p:nvSpPr>
        <p:spPr>
          <a:xfrm>
            <a:off x="6692567" y="1124235"/>
            <a:ext cx="4324556" cy="48180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Choose one of these habitats.</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Can you find out more about it?</a:t>
            </a:r>
          </a:p>
          <a:p>
            <a:pPr marL="0" indent="0">
              <a:lnSpc>
                <a:spcPct val="100000"/>
              </a:lnSpc>
              <a:buNone/>
            </a:pPr>
            <a:r>
              <a:rPr lang="en-US" sz="2000" dirty="0">
                <a:solidFill>
                  <a:srgbClr val="272626"/>
                </a:solidFill>
                <a:latin typeface="Comic Sans MS" panose="030F0702030302020204" pitchFamily="66" charset="0"/>
              </a:rPr>
              <a:t>How does this habitat look different from your habitat?</a:t>
            </a:r>
          </a:p>
          <a:p>
            <a:pPr marL="0" indent="0">
              <a:lnSpc>
                <a:spcPct val="100000"/>
              </a:lnSpc>
              <a:buNone/>
            </a:pPr>
            <a:r>
              <a:rPr lang="en-GB" sz="2000" dirty="0">
                <a:solidFill>
                  <a:srgbClr val="272626"/>
                </a:solidFill>
                <a:latin typeface="Comic Sans MS" panose="030F0702030302020204" pitchFamily="66" charset="0"/>
              </a:rPr>
              <a:t>What living things do you find in this habitat? </a:t>
            </a:r>
          </a:p>
          <a:p>
            <a:pPr marL="0" indent="0">
              <a:lnSpc>
                <a:spcPct val="100000"/>
              </a:lnSpc>
              <a:buNone/>
            </a:pPr>
            <a:r>
              <a:rPr lang="en-GB" sz="2000" dirty="0">
                <a:solidFill>
                  <a:srgbClr val="272626"/>
                </a:solidFill>
                <a:latin typeface="Comic Sans MS" panose="030F0702030302020204" pitchFamily="66" charset="0"/>
              </a:rPr>
              <a:t>Can you group them together like you did in the </a:t>
            </a:r>
            <a:r>
              <a:rPr lang="en-GB" sz="2000" b="1" dirty="0">
                <a:solidFill>
                  <a:srgbClr val="272626"/>
                </a:solidFill>
                <a:latin typeface="Comic Sans MS" panose="030F0702030302020204" pitchFamily="66" charset="0"/>
              </a:rPr>
              <a:t>Classification Challenge</a:t>
            </a:r>
            <a:r>
              <a:rPr lang="en-GB" sz="2000" dirty="0">
                <a:solidFill>
                  <a:srgbClr val="272626"/>
                </a:solidFill>
                <a:latin typeface="Comic Sans MS" panose="030F0702030302020204" pitchFamily="66" charset="0"/>
              </a:rPr>
              <a:t>?</a:t>
            </a:r>
          </a:p>
          <a:p>
            <a:pPr marL="0" indent="0">
              <a:lnSpc>
                <a:spcPct val="100000"/>
              </a:lnSpc>
              <a:buNone/>
            </a:pPr>
            <a:r>
              <a:rPr lang="en-GB" sz="2000" dirty="0">
                <a:solidFill>
                  <a:srgbClr val="272626"/>
                </a:solidFill>
                <a:latin typeface="Comic Sans MS" panose="030F0702030302020204" pitchFamily="66" charset="0"/>
              </a:rPr>
              <a:t>Are humans changing this habitat in a negative way? </a:t>
            </a:r>
          </a:p>
          <a:p>
            <a:pPr marL="0" indent="0">
              <a:lnSpc>
                <a:spcPct val="100000"/>
              </a:lnSpc>
              <a:buNone/>
            </a:pPr>
            <a:r>
              <a:rPr lang="en-GB" sz="2000" dirty="0">
                <a:solidFill>
                  <a:srgbClr val="272626"/>
                </a:solidFill>
                <a:latin typeface="Comic Sans MS" panose="030F0702030302020204" pitchFamily="66" charset="0"/>
              </a:rPr>
              <a:t>Can we protect it?</a:t>
            </a:r>
          </a:p>
          <a:p>
            <a:pPr marL="0" indent="0">
              <a:lnSpc>
                <a:spcPct val="100000"/>
              </a:lnSpc>
              <a:spcBef>
                <a:spcPts val="700"/>
              </a:spcBef>
              <a:buNone/>
            </a:pPr>
            <a:endParaRPr lang="en-US" sz="2000"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118450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A picture containing text&#10;&#10;Description automatically generated">
            <a:extLst>
              <a:ext uri="{FF2B5EF4-FFF2-40B4-BE49-F238E27FC236}">
                <a16:creationId xmlns:a16="http://schemas.microsoft.com/office/drawing/2014/main" id="{48DD78C1-2A6A-E94D-B722-73BACC3F51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076035">
            <a:off x="7687678" y="1165015"/>
            <a:ext cx="3298172" cy="21972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pic>
        <p:nvPicPr>
          <p:cNvPr id="35" name="Picture 34" descr="A picture containing text&#10;&#10;Description automatically generated">
            <a:extLst>
              <a:ext uri="{FF2B5EF4-FFF2-40B4-BE49-F238E27FC236}">
                <a16:creationId xmlns:a16="http://schemas.microsoft.com/office/drawing/2014/main" id="{686DCA56-F31F-1941-B344-D96C29BDB24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0515705">
            <a:off x="1204864" y="1162062"/>
            <a:ext cx="3298172" cy="21972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sp>
        <p:nvSpPr>
          <p:cNvPr id="21" name="Subtitle 2">
            <a:extLst>
              <a:ext uri="{FF2B5EF4-FFF2-40B4-BE49-F238E27FC236}">
                <a16:creationId xmlns:a16="http://schemas.microsoft.com/office/drawing/2014/main" id="{8F38C361-E9F2-0C45-B3AE-3CDE9992584C}"/>
              </a:ext>
            </a:extLst>
          </p:cNvPr>
          <p:cNvSpPr txBox="1">
            <a:spLocks/>
          </p:cNvSpPr>
          <p:nvPr/>
        </p:nvSpPr>
        <p:spPr>
          <a:xfrm>
            <a:off x="0" y="2198385"/>
            <a:ext cx="12192000" cy="29114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0"/>
              </a:spcBef>
              <a:buNone/>
            </a:pPr>
            <a:r>
              <a:rPr lang="en-US" sz="5000" b="1" dirty="0">
                <a:solidFill>
                  <a:srgbClr val="39AB47"/>
                </a:solidFill>
                <a:latin typeface="Comic Sans MS" panose="030F0702030302020204" pitchFamily="66" charset="0"/>
                <a:cs typeface="Arial" panose="020B0604020202020204" pitchFamily="34" charset="0"/>
              </a:rPr>
              <a:t>Quiz!</a:t>
            </a:r>
          </a:p>
          <a:p>
            <a:pPr marL="0" indent="0" algn="ctr">
              <a:lnSpc>
                <a:spcPct val="100000"/>
              </a:lnSpc>
              <a:buNone/>
            </a:pPr>
            <a:r>
              <a:rPr lang="en-US" sz="2500" dirty="0">
                <a:solidFill>
                  <a:srgbClr val="272626"/>
                </a:solidFill>
                <a:latin typeface="Comic Sans MS" panose="030F0902030302020204" pitchFamily="66" charset="0"/>
                <a:cs typeface="Arial" panose="020B0604020202020204" pitchFamily="34" charset="0"/>
              </a:rPr>
              <a:t>What have we</a:t>
            </a:r>
            <a:br>
              <a:rPr lang="en-US" sz="2500" dirty="0">
                <a:solidFill>
                  <a:srgbClr val="272626"/>
                </a:solidFill>
                <a:latin typeface="Comic Sans MS" panose="030F0902030302020204" pitchFamily="66" charset="0"/>
                <a:cs typeface="Arial" panose="020B0604020202020204" pitchFamily="34" charset="0"/>
              </a:rPr>
            </a:br>
            <a:r>
              <a:rPr lang="en-US" sz="2500" dirty="0">
                <a:solidFill>
                  <a:srgbClr val="272626"/>
                </a:solidFill>
                <a:latin typeface="Comic Sans MS" panose="030F0902030302020204" pitchFamily="66" charset="0"/>
                <a:cs typeface="Arial" panose="020B0604020202020204" pitchFamily="34" charset="0"/>
              </a:rPr>
              <a:t>learned about</a:t>
            </a:r>
            <a:br>
              <a:rPr lang="en-US" sz="2500" dirty="0">
                <a:solidFill>
                  <a:srgbClr val="272626"/>
                </a:solidFill>
                <a:latin typeface="Comic Sans MS" panose="030F0902030302020204" pitchFamily="66" charset="0"/>
                <a:cs typeface="Arial" panose="020B0604020202020204" pitchFamily="34" charset="0"/>
              </a:rPr>
            </a:br>
            <a:r>
              <a:rPr lang="en-US" sz="2500" b="1" dirty="0">
                <a:solidFill>
                  <a:srgbClr val="272626"/>
                </a:solidFill>
                <a:latin typeface="Comic Sans MS" panose="030F0902030302020204" pitchFamily="66" charset="0"/>
                <a:cs typeface="Arial" panose="020B0604020202020204" pitchFamily="34" charset="0"/>
              </a:rPr>
              <a:t>changing</a:t>
            </a:r>
            <a:br>
              <a:rPr lang="en-US" sz="2500" b="1" dirty="0">
                <a:solidFill>
                  <a:srgbClr val="272626"/>
                </a:solidFill>
                <a:latin typeface="Comic Sans MS" panose="030F0902030302020204" pitchFamily="66" charset="0"/>
                <a:cs typeface="Arial" panose="020B0604020202020204" pitchFamily="34" charset="0"/>
              </a:rPr>
            </a:br>
            <a:r>
              <a:rPr lang="en-US" sz="2500" b="1" dirty="0">
                <a:solidFill>
                  <a:srgbClr val="272626"/>
                </a:solidFill>
                <a:latin typeface="Comic Sans MS" panose="030F0902030302020204" pitchFamily="66" charset="0"/>
                <a:cs typeface="Arial" panose="020B0604020202020204" pitchFamily="34" charset="0"/>
              </a:rPr>
              <a:t>habitats</a:t>
            </a:r>
            <a:r>
              <a:rPr lang="en-US" sz="2500" dirty="0">
                <a:solidFill>
                  <a:srgbClr val="272626"/>
                </a:solidFill>
                <a:latin typeface="Comic Sans MS" panose="030F0902030302020204" pitchFamily="66" charset="0"/>
                <a:cs typeface="Arial" panose="020B0604020202020204" pitchFamily="34" charset="0"/>
              </a:rPr>
              <a:t>?</a:t>
            </a:r>
          </a:p>
          <a:p>
            <a:pPr marL="0" indent="0" algn="ctr">
              <a:lnSpc>
                <a:spcPct val="100000"/>
              </a:lnSpc>
              <a:buNone/>
            </a:pPr>
            <a:endParaRPr lang="en-US" sz="4000" b="1" dirty="0">
              <a:solidFill>
                <a:srgbClr val="39AB47"/>
              </a:solidFill>
              <a:latin typeface="Comic Sans MS" panose="030F0702030302020204" pitchFamily="66" charset="0"/>
              <a:cs typeface="Arial" panose="020B0604020202020204" pitchFamily="34" charset="0"/>
            </a:endParaRPr>
          </a:p>
        </p:txBody>
      </p:sp>
      <p:pic>
        <p:nvPicPr>
          <p:cNvPr id="37" name="Picture 36" descr="A picture containing text&#10;&#10;Description automatically generated">
            <a:extLst>
              <a:ext uri="{FF2B5EF4-FFF2-40B4-BE49-F238E27FC236}">
                <a16:creationId xmlns:a16="http://schemas.microsoft.com/office/drawing/2014/main" id="{622361C3-7532-EF42-A9A8-21FBF934F46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21284156">
            <a:off x="7671674" y="3616796"/>
            <a:ext cx="3298172" cy="21972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pic>
        <p:nvPicPr>
          <p:cNvPr id="26" name="Picture 25" descr="A picture containing text&#10;&#10;Description automatically generated">
            <a:extLst>
              <a:ext uri="{FF2B5EF4-FFF2-40B4-BE49-F238E27FC236}">
                <a16:creationId xmlns:a16="http://schemas.microsoft.com/office/drawing/2014/main" id="{4D8F33AC-92C2-B047-ABAB-3E4F19E169D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346326">
            <a:off x="1204864" y="3585099"/>
            <a:ext cx="3298172" cy="21972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99699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37781D8-AF6A-AD49-8312-7F882523557A}"/>
              </a:ext>
            </a:extLst>
          </p:cNvPr>
          <p:cNvSpPr txBox="1"/>
          <p:nvPr/>
        </p:nvSpPr>
        <p:spPr>
          <a:xfrm>
            <a:off x="3380001" y="992018"/>
            <a:ext cx="4884516" cy="338554"/>
          </a:xfrm>
          <a:prstGeom prst="rect">
            <a:avLst/>
          </a:prstGeom>
          <a:noFill/>
        </p:spPr>
        <p:txBody>
          <a:bodyPr wrap="square" rtlCol="0">
            <a:spAutoFit/>
          </a:bodyPr>
          <a:lstStyle/>
          <a:p>
            <a:r>
              <a:rPr lang="en-US" sz="1600" b="1" dirty="0">
                <a:solidFill>
                  <a:srgbClr val="272626"/>
                </a:solidFill>
                <a:latin typeface="Comic Sans MS" panose="030F0702030302020204" pitchFamily="66" charset="0"/>
              </a:rPr>
              <a:t>Which season would it be if it was this month?</a:t>
            </a:r>
            <a:endParaRPr lang="en-GB" sz="1600" b="1" dirty="0">
              <a:solidFill>
                <a:srgbClr val="272626"/>
              </a:solidFill>
              <a:latin typeface="Comic Sans MS" panose="030F0702030302020204" pitchFamily="66" charset="0"/>
            </a:endParaRPr>
          </a:p>
        </p:txBody>
      </p:sp>
      <p:sp>
        <p:nvSpPr>
          <p:cNvPr id="10" name="TextBox 9">
            <a:extLst>
              <a:ext uri="{FF2B5EF4-FFF2-40B4-BE49-F238E27FC236}">
                <a16:creationId xmlns:a16="http://schemas.microsoft.com/office/drawing/2014/main" id="{568A6183-5760-7F45-A1D5-A4A18F11679A}"/>
              </a:ext>
            </a:extLst>
          </p:cNvPr>
          <p:cNvSpPr txBox="1"/>
          <p:nvPr/>
        </p:nvSpPr>
        <p:spPr>
          <a:xfrm>
            <a:off x="3441372" y="1305930"/>
            <a:ext cx="1342171" cy="907941"/>
          </a:xfrm>
          <a:prstGeom prst="rect">
            <a:avLst/>
          </a:prstGeom>
          <a:noFill/>
        </p:spPr>
        <p:txBody>
          <a:bodyPr wrap="square" rtlCol="0">
            <a:spAutoFit/>
          </a:bodyPr>
          <a:lstStyle/>
          <a:p>
            <a:pPr marL="342900" indent="-342900">
              <a:spcBef>
                <a:spcPts val="300"/>
              </a:spcBef>
              <a:buAutoNum type="alphaLcParenR"/>
            </a:pPr>
            <a:r>
              <a:rPr lang="en-GB" sz="1600" dirty="0">
                <a:solidFill>
                  <a:srgbClr val="272626"/>
                </a:solidFill>
                <a:latin typeface="Comic Sans MS" panose="030F0702030302020204" pitchFamily="66" charset="0"/>
              </a:rPr>
              <a:t>July</a:t>
            </a:r>
          </a:p>
          <a:p>
            <a:pPr marL="342900" indent="-342900">
              <a:spcBef>
                <a:spcPts val="300"/>
              </a:spcBef>
              <a:buAutoNum type="alphaLcParenR"/>
            </a:pPr>
            <a:r>
              <a:rPr lang="en-GB" sz="1600" dirty="0">
                <a:solidFill>
                  <a:srgbClr val="272626"/>
                </a:solidFill>
                <a:latin typeface="Comic Sans MS" panose="030F0702030302020204" pitchFamily="66" charset="0"/>
              </a:rPr>
              <a:t>January</a:t>
            </a:r>
          </a:p>
          <a:p>
            <a:pPr marL="342900" indent="-342900">
              <a:spcBef>
                <a:spcPts val="300"/>
              </a:spcBef>
              <a:buAutoNum type="alphaLcParenR"/>
            </a:pPr>
            <a:r>
              <a:rPr lang="en-GB" sz="1600" dirty="0">
                <a:solidFill>
                  <a:srgbClr val="272626"/>
                </a:solidFill>
                <a:latin typeface="Comic Sans MS" panose="030F0702030302020204" pitchFamily="66" charset="0"/>
              </a:rPr>
              <a:t>October</a:t>
            </a:r>
          </a:p>
        </p:txBody>
      </p:sp>
      <p:sp>
        <p:nvSpPr>
          <p:cNvPr id="18" name="TextBox 17">
            <a:extLst>
              <a:ext uri="{FF2B5EF4-FFF2-40B4-BE49-F238E27FC236}">
                <a16:creationId xmlns:a16="http://schemas.microsoft.com/office/drawing/2014/main" id="{B07F40A4-7FEA-E944-82A6-B60403E22251}"/>
              </a:ext>
            </a:extLst>
          </p:cNvPr>
          <p:cNvSpPr txBox="1"/>
          <p:nvPr/>
        </p:nvSpPr>
        <p:spPr>
          <a:xfrm>
            <a:off x="4843613" y="1305930"/>
            <a:ext cx="1045873" cy="907941"/>
          </a:xfrm>
          <a:prstGeom prst="rect">
            <a:avLst/>
          </a:prstGeom>
          <a:noFill/>
        </p:spPr>
        <p:txBody>
          <a:bodyPr wrap="square" rtlCol="0">
            <a:spAutoFit/>
          </a:bodyPr>
          <a:lstStyle/>
          <a:p>
            <a:pPr>
              <a:spcBef>
                <a:spcPts val="300"/>
              </a:spcBef>
            </a:pPr>
            <a:r>
              <a:rPr lang="en-GB" sz="1600" b="1" dirty="0">
                <a:solidFill>
                  <a:srgbClr val="39AB47"/>
                </a:solidFill>
                <a:latin typeface="Comic Sans MS" panose="030F0702030302020204" pitchFamily="66" charset="0"/>
              </a:rPr>
              <a:t>Summer</a:t>
            </a:r>
          </a:p>
          <a:p>
            <a:pPr>
              <a:spcBef>
                <a:spcPts val="300"/>
              </a:spcBef>
            </a:pPr>
            <a:r>
              <a:rPr lang="en-GB" sz="1600" b="1" dirty="0">
                <a:solidFill>
                  <a:srgbClr val="39AB47"/>
                </a:solidFill>
                <a:latin typeface="Comic Sans MS" panose="030F0702030302020204" pitchFamily="66" charset="0"/>
              </a:rPr>
              <a:t>Winter</a:t>
            </a:r>
          </a:p>
          <a:p>
            <a:pPr>
              <a:spcBef>
                <a:spcPts val="300"/>
              </a:spcBef>
            </a:pPr>
            <a:r>
              <a:rPr lang="en-GB" sz="1600" b="1" dirty="0">
                <a:solidFill>
                  <a:srgbClr val="39AB47"/>
                </a:solidFill>
                <a:latin typeface="Comic Sans MS" panose="030F0702030302020204" pitchFamily="66" charset="0"/>
              </a:rPr>
              <a:t>Autumn</a:t>
            </a:r>
          </a:p>
        </p:txBody>
      </p:sp>
      <p:sp>
        <p:nvSpPr>
          <p:cNvPr id="23" name="TextBox 22">
            <a:extLst>
              <a:ext uri="{FF2B5EF4-FFF2-40B4-BE49-F238E27FC236}">
                <a16:creationId xmlns:a16="http://schemas.microsoft.com/office/drawing/2014/main" id="{8350C4CE-786E-BC42-951C-5404E3DF2504}"/>
              </a:ext>
            </a:extLst>
          </p:cNvPr>
          <p:cNvSpPr txBox="1"/>
          <p:nvPr/>
        </p:nvSpPr>
        <p:spPr>
          <a:xfrm>
            <a:off x="3380001" y="2456489"/>
            <a:ext cx="7942654" cy="338554"/>
          </a:xfrm>
          <a:prstGeom prst="rect">
            <a:avLst/>
          </a:prstGeom>
          <a:noFill/>
        </p:spPr>
        <p:txBody>
          <a:bodyPr wrap="square" rtlCol="0">
            <a:spAutoFit/>
          </a:bodyPr>
          <a:lstStyle/>
          <a:p>
            <a:r>
              <a:rPr lang="en-US" sz="1600" b="1" dirty="0">
                <a:solidFill>
                  <a:srgbClr val="272626"/>
                </a:solidFill>
                <a:latin typeface="Comic Sans MS" panose="030F0702030302020204" pitchFamily="66" charset="0"/>
              </a:rPr>
              <a:t>How does a deciduous tree change over the year? What happens to it in:</a:t>
            </a:r>
          </a:p>
        </p:txBody>
      </p:sp>
      <p:sp>
        <p:nvSpPr>
          <p:cNvPr id="24" name="TextBox 23">
            <a:extLst>
              <a:ext uri="{FF2B5EF4-FFF2-40B4-BE49-F238E27FC236}">
                <a16:creationId xmlns:a16="http://schemas.microsoft.com/office/drawing/2014/main" id="{F8027ED4-4266-D147-A0BE-5E7C7BAF5F2D}"/>
              </a:ext>
            </a:extLst>
          </p:cNvPr>
          <p:cNvSpPr txBox="1"/>
          <p:nvPr/>
        </p:nvSpPr>
        <p:spPr>
          <a:xfrm>
            <a:off x="3441372" y="2770401"/>
            <a:ext cx="1342171" cy="1192634"/>
          </a:xfrm>
          <a:prstGeom prst="rect">
            <a:avLst/>
          </a:prstGeom>
          <a:noFill/>
        </p:spPr>
        <p:txBody>
          <a:bodyPr wrap="square" rtlCol="0">
            <a:spAutoFit/>
          </a:bodyPr>
          <a:lstStyle/>
          <a:p>
            <a:pPr marL="342900" indent="-342900">
              <a:spcBef>
                <a:spcPts val="300"/>
              </a:spcBef>
              <a:buAutoNum type="alphaLcParenR"/>
            </a:pPr>
            <a:r>
              <a:rPr lang="en-GB" sz="1600" dirty="0">
                <a:solidFill>
                  <a:srgbClr val="272626"/>
                </a:solidFill>
                <a:latin typeface="Comic Sans MS" panose="030F0702030302020204" pitchFamily="66" charset="0"/>
              </a:rPr>
              <a:t>Winter</a:t>
            </a:r>
          </a:p>
          <a:p>
            <a:pPr marL="342900" indent="-342900">
              <a:spcBef>
                <a:spcPts val="300"/>
              </a:spcBef>
              <a:buAutoNum type="alphaLcParenR"/>
            </a:pPr>
            <a:r>
              <a:rPr lang="en-GB" sz="1600" dirty="0">
                <a:solidFill>
                  <a:srgbClr val="272626"/>
                </a:solidFill>
                <a:latin typeface="Comic Sans MS" panose="030F0702030302020204" pitchFamily="66" charset="0"/>
              </a:rPr>
              <a:t>Spring</a:t>
            </a:r>
          </a:p>
          <a:p>
            <a:pPr marL="342900" indent="-342900">
              <a:spcBef>
                <a:spcPts val="300"/>
              </a:spcBef>
              <a:buAutoNum type="alphaLcParenR"/>
            </a:pPr>
            <a:r>
              <a:rPr lang="en-GB" sz="1600" dirty="0">
                <a:solidFill>
                  <a:srgbClr val="272626"/>
                </a:solidFill>
                <a:latin typeface="Comic Sans MS" panose="030F0702030302020204" pitchFamily="66" charset="0"/>
              </a:rPr>
              <a:t>Summer</a:t>
            </a:r>
          </a:p>
          <a:p>
            <a:pPr marL="342900" indent="-342900">
              <a:spcBef>
                <a:spcPts val="300"/>
              </a:spcBef>
              <a:buAutoNum type="alphaLcParenR"/>
            </a:pPr>
            <a:r>
              <a:rPr lang="en-GB" sz="1600" dirty="0">
                <a:solidFill>
                  <a:srgbClr val="272626"/>
                </a:solidFill>
                <a:latin typeface="Comic Sans MS" panose="030F0702030302020204" pitchFamily="66" charset="0"/>
              </a:rPr>
              <a:t>Autumn</a:t>
            </a:r>
          </a:p>
        </p:txBody>
      </p:sp>
      <p:sp>
        <p:nvSpPr>
          <p:cNvPr id="25" name="TextBox 24">
            <a:extLst>
              <a:ext uri="{FF2B5EF4-FFF2-40B4-BE49-F238E27FC236}">
                <a16:creationId xmlns:a16="http://schemas.microsoft.com/office/drawing/2014/main" id="{AC2E6080-E34D-4741-80B5-F46F38CE8E17}"/>
              </a:ext>
            </a:extLst>
          </p:cNvPr>
          <p:cNvSpPr txBox="1"/>
          <p:nvPr/>
        </p:nvSpPr>
        <p:spPr>
          <a:xfrm>
            <a:off x="4843614" y="2770401"/>
            <a:ext cx="6664796" cy="1192634"/>
          </a:xfrm>
          <a:prstGeom prst="rect">
            <a:avLst/>
          </a:prstGeom>
          <a:noFill/>
        </p:spPr>
        <p:txBody>
          <a:bodyPr wrap="square" rtlCol="0">
            <a:spAutoFit/>
          </a:bodyPr>
          <a:lstStyle/>
          <a:p>
            <a:pPr>
              <a:spcBef>
                <a:spcPts val="300"/>
              </a:spcBef>
            </a:pPr>
            <a:r>
              <a:rPr lang="en-GB" sz="1600" b="1" dirty="0">
                <a:solidFill>
                  <a:srgbClr val="39AB47"/>
                </a:solidFill>
                <a:latin typeface="Comic Sans MS" panose="030F0702030302020204" pitchFamily="66" charset="0"/>
              </a:rPr>
              <a:t>All its leaves have fallen off and it has bare branches. </a:t>
            </a:r>
          </a:p>
          <a:p>
            <a:pPr>
              <a:spcBef>
                <a:spcPts val="300"/>
              </a:spcBef>
            </a:pPr>
            <a:r>
              <a:rPr lang="en-GB" sz="1600" b="1" dirty="0">
                <a:solidFill>
                  <a:srgbClr val="39AB47"/>
                </a:solidFill>
                <a:latin typeface="Comic Sans MS" panose="030F0702030302020204" pitchFamily="66" charset="0"/>
              </a:rPr>
              <a:t>Leaves begin to appear, as buds. Some trees have blossom.</a:t>
            </a:r>
          </a:p>
          <a:p>
            <a:pPr>
              <a:spcBef>
                <a:spcPts val="300"/>
              </a:spcBef>
            </a:pPr>
            <a:r>
              <a:rPr lang="en-GB" sz="1600" b="1" dirty="0">
                <a:solidFill>
                  <a:srgbClr val="39AB47"/>
                </a:solidFill>
                <a:latin typeface="Comic Sans MS" panose="030F0702030302020204" pitchFamily="66" charset="0"/>
              </a:rPr>
              <a:t>They have full green leaves.</a:t>
            </a:r>
          </a:p>
          <a:p>
            <a:pPr>
              <a:spcBef>
                <a:spcPts val="300"/>
              </a:spcBef>
            </a:pPr>
            <a:r>
              <a:rPr lang="en-GB" sz="1600" b="1" dirty="0">
                <a:solidFill>
                  <a:srgbClr val="39AB47"/>
                </a:solidFill>
                <a:latin typeface="Comic Sans MS" panose="030F0702030302020204" pitchFamily="66" charset="0"/>
              </a:rPr>
              <a:t>They bear fruit, like acorns and conkers. Leaves change colour. </a:t>
            </a:r>
          </a:p>
        </p:txBody>
      </p:sp>
      <p:sp>
        <p:nvSpPr>
          <p:cNvPr id="32" name="TextBox 31">
            <a:extLst>
              <a:ext uri="{FF2B5EF4-FFF2-40B4-BE49-F238E27FC236}">
                <a16:creationId xmlns:a16="http://schemas.microsoft.com/office/drawing/2014/main" id="{E0C1D8AA-3C68-504A-B2D2-D3C6D1546A9C}"/>
              </a:ext>
            </a:extLst>
          </p:cNvPr>
          <p:cNvSpPr txBox="1"/>
          <p:nvPr/>
        </p:nvSpPr>
        <p:spPr>
          <a:xfrm>
            <a:off x="3380001" y="4274351"/>
            <a:ext cx="4884516" cy="338554"/>
          </a:xfrm>
          <a:prstGeom prst="rect">
            <a:avLst/>
          </a:prstGeom>
          <a:noFill/>
        </p:spPr>
        <p:txBody>
          <a:bodyPr wrap="square" rtlCol="0">
            <a:spAutoFit/>
          </a:bodyPr>
          <a:lstStyle/>
          <a:p>
            <a:r>
              <a:rPr lang="en-GB" sz="1600" b="1" dirty="0">
                <a:solidFill>
                  <a:srgbClr val="272626"/>
                </a:solidFill>
                <a:latin typeface="Comic Sans MS" panose="030F0702030302020204" pitchFamily="66" charset="0"/>
              </a:rPr>
              <a:t>What group does a frog belong too?</a:t>
            </a:r>
          </a:p>
        </p:txBody>
      </p:sp>
      <p:sp>
        <p:nvSpPr>
          <p:cNvPr id="33" name="TextBox 32">
            <a:extLst>
              <a:ext uri="{FF2B5EF4-FFF2-40B4-BE49-F238E27FC236}">
                <a16:creationId xmlns:a16="http://schemas.microsoft.com/office/drawing/2014/main" id="{300C1D75-B874-B544-B553-E66075E89DB5}"/>
              </a:ext>
            </a:extLst>
          </p:cNvPr>
          <p:cNvSpPr txBox="1"/>
          <p:nvPr/>
        </p:nvSpPr>
        <p:spPr>
          <a:xfrm>
            <a:off x="3441372" y="4588263"/>
            <a:ext cx="1540366" cy="907941"/>
          </a:xfrm>
          <a:prstGeom prst="rect">
            <a:avLst/>
          </a:prstGeom>
          <a:noFill/>
        </p:spPr>
        <p:txBody>
          <a:bodyPr wrap="square" rtlCol="0">
            <a:spAutoFit/>
          </a:bodyPr>
          <a:lstStyle/>
          <a:p>
            <a:pPr marL="342900" indent="-342900">
              <a:spcBef>
                <a:spcPts val="300"/>
              </a:spcBef>
              <a:buAutoNum type="alphaLcParenR"/>
            </a:pPr>
            <a:r>
              <a:rPr lang="en-GB" sz="1600" dirty="0">
                <a:solidFill>
                  <a:srgbClr val="272626"/>
                </a:solidFill>
                <a:latin typeface="Comic Sans MS" panose="030F0702030302020204" pitchFamily="66" charset="0"/>
              </a:rPr>
              <a:t>Mammal</a:t>
            </a:r>
          </a:p>
          <a:p>
            <a:pPr marL="342900" indent="-342900">
              <a:spcBef>
                <a:spcPts val="300"/>
              </a:spcBef>
              <a:buAutoNum type="alphaLcParenR"/>
            </a:pPr>
            <a:r>
              <a:rPr lang="en-GB" sz="1600" dirty="0">
                <a:solidFill>
                  <a:srgbClr val="272626"/>
                </a:solidFill>
                <a:latin typeface="Comic Sans MS" panose="030F0702030302020204" pitchFamily="66" charset="0"/>
              </a:rPr>
              <a:t>Insect</a:t>
            </a:r>
          </a:p>
          <a:p>
            <a:pPr marL="342900" indent="-342900">
              <a:spcBef>
                <a:spcPts val="300"/>
              </a:spcBef>
              <a:buAutoNum type="alphaLcParenR"/>
            </a:pPr>
            <a:r>
              <a:rPr lang="en-GB" sz="1600" dirty="0">
                <a:solidFill>
                  <a:srgbClr val="272626"/>
                </a:solidFill>
                <a:latin typeface="Comic Sans MS" panose="030F0702030302020204" pitchFamily="66" charset="0"/>
              </a:rPr>
              <a:t>Amphibian</a:t>
            </a:r>
          </a:p>
        </p:txBody>
      </p:sp>
      <p:grpSp>
        <p:nvGrpSpPr>
          <p:cNvPr id="5" name="Group 4">
            <a:extLst>
              <a:ext uri="{FF2B5EF4-FFF2-40B4-BE49-F238E27FC236}">
                <a16:creationId xmlns:a16="http://schemas.microsoft.com/office/drawing/2014/main" id="{811785DC-1147-0E4E-A060-F283BC51D684}"/>
              </a:ext>
            </a:extLst>
          </p:cNvPr>
          <p:cNvGrpSpPr/>
          <p:nvPr/>
        </p:nvGrpSpPr>
        <p:grpSpPr>
          <a:xfrm>
            <a:off x="1113254" y="645386"/>
            <a:ext cx="1837416" cy="5477128"/>
            <a:chOff x="9184083" y="506229"/>
            <a:chExt cx="2361655" cy="7039823"/>
          </a:xfrm>
        </p:grpSpPr>
        <p:pic>
          <p:nvPicPr>
            <p:cNvPr id="38" name="Picture 37">
              <a:extLst>
                <a:ext uri="{FF2B5EF4-FFF2-40B4-BE49-F238E27FC236}">
                  <a16:creationId xmlns:a16="http://schemas.microsoft.com/office/drawing/2014/main" id="{35B318A3-000E-4046-8000-7DBC5285E9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84085" y="514257"/>
              <a:ext cx="2354372" cy="1629951"/>
            </a:xfrm>
            <a:prstGeom prst="rect">
              <a:avLst/>
            </a:prstGeom>
          </p:spPr>
        </p:pic>
        <p:pic>
          <p:nvPicPr>
            <p:cNvPr id="39" name="Picture 38" descr="Background pattern&#10;&#10;Description automatically generated">
              <a:extLst>
                <a:ext uri="{FF2B5EF4-FFF2-40B4-BE49-F238E27FC236}">
                  <a16:creationId xmlns:a16="http://schemas.microsoft.com/office/drawing/2014/main" id="{0C6C7EF5-7EB3-6A48-8786-9DF51E9B2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98896" y="5923171"/>
              <a:ext cx="2346842" cy="1622881"/>
            </a:xfrm>
            <a:prstGeom prst="rect">
              <a:avLst/>
            </a:prstGeom>
          </p:spPr>
        </p:pic>
        <p:pic>
          <p:nvPicPr>
            <p:cNvPr id="40" name="Picture 39" descr="A picture containing diagram&#10;&#10;Description automatically generated">
              <a:extLst>
                <a:ext uri="{FF2B5EF4-FFF2-40B4-BE49-F238E27FC236}">
                  <a16:creationId xmlns:a16="http://schemas.microsoft.com/office/drawing/2014/main" id="{98B89BA1-97D7-B94F-92AA-B96640190AF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84083" y="4107087"/>
              <a:ext cx="2351007" cy="1629951"/>
            </a:xfrm>
            <a:prstGeom prst="rect">
              <a:avLst/>
            </a:prstGeom>
          </p:spPr>
        </p:pic>
        <p:pic>
          <p:nvPicPr>
            <p:cNvPr id="41" name="Picture 40" descr="Background pattern&#10;&#10;Description automatically generated">
              <a:extLst>
                <a:ext uri="{FF2B5EF4-FFF2-40B4-BE49-F238E27FC236}">
                  <a16:creationId xmlns:a16="http://schemas.microsoft.com/office/drawing/2014/main" id="{843E6A6C-B86D-2847-9E9D-1FA8EB07177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84083" y="2305143"/>
              <a:ext cx="2361655" cy="1622881"/>
            </a:xfrm>
            <a:prstGeom prst="rect">
              <a:avLst/>
            </a:prstGeom>
          </p:spPr>
        </p:pic>
        <p:sp>
          <p:nvSpPr>
            <p:cNvPr id="42" name="Rectangle 41">
              <a:extLst>
                <a:ext uri="{FF2B5EF4-FFF2-40B4-BE49-F238E27FC236}">
                  <a16:creationId xmlns:a16="http://schemas.microsoft.com/office/drawing/2014/main" id="{E439B99A-3A14-9F4B-AAE0-4F45D52F09E9}"/>
                </a:ext>
              </a:extLst>
            </p:cNvPr>
            <p:cNvSpPr/>
            <p:nvPr/>
          </p:nvSpPr>
          <p:spPr>
            <a:xfrm>
              <a:off x="9184085" y="506229"/>
              <a:ext cx="2341847" cy="1629951"/>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5C0614A-7CEC-4F4A-BB46-8FC4BD1F5873}"/>
                </a:ext>
              </a:extLst>
            </p:cNvPr>
            <p:cNvSpPr/>
            <p:nvPr/>
          </p:nvSpPr>
          <p:spPr>
            <a:xfrm>
              <a:off x="9191366" y="2291810"/>
              <a:ext cx="2341847" cy="1629951"/>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729DD6F0-F20E-F144-BADE-4FE66BB41F12}"/>
                </a:ext>
              </a:extLst>
            </p:cNvPr>
            <p:cNvSpPr/>
            <p:nvPr/>
          </p:nvSpPr>
          <p:spPr>
            <a:xfrm>
              <a:off x="9184085" y="4107087"/>
              <a:ext cx="2341847" cy="162995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767DE51-8E6F-1B41-86FD-1AB9235CB9AA}"/>
                </a:ext>
              </a:extLst>
            </p:cNvPr>
            <p:cNvSpPr/>
            <p:nvPr/>
          </p:nvSpPr>
          <p:spPr>
            <a:xfrm>
              <a:off x="9191366" y="5916101"/>
              <a:ext cx="2341847" cy="1629951"/>
            </a:xfrm>
            <a:prstGeom prst="rect">
              <a:avLst/>
            </a:prstGeom>
            <a:noFill/>
            <a:ln w="28575">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6" name="Picture 25" descr="Shape, icon&#10;&#10;Description automatically generated">
            <a:extLst>
              <a:ext uri="{FF2B5EF4-FFF2-40B4-BE49-F238E27FC236}">
                <a16:creationId xmlns:a16="http://schemas.microsoft.com/office/drawing/2014/main" id="{D7EAAC67-F496-104B-89FE-12E372B658D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981738" y="5093033"/>
            <a:ext cx="293584" cy="307357"/>
          </a:xfrm>
          <a:prstGeom prst="rect">
            <a:avLst/>
          </a:prstGeom>
        </p:spPr>
      </p:pic>
    </p:spTree>
    <p:extLst>
      <p:ext uri="{BB962C8B-B14F-4D97-AF65-F5344CB8AC3E}">
        <p14:creationId xmlns:p14="http://schemas.microsoft.com/office/powerpoint/2010/main" val="218211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F8027ED4-4266-D147-A0BE-5E7C7BAF5F2D}"/>
              </a:ext>
            </a:extLst>
          </p:cNvPr>
          <p:cNvSpPr txBox="1"/>
          <p:nvPr/>
        </p:nvSpPr>
        <p:spPr>
          <a:xfrm>
            <a:off x="1192032" y="4539208"/>
            <a:ext cx="5729918" cy="907941"/>
          </a:xfrm>
          <a:prstGeom prst="rect">
            <a:avLst/>
          </a:prstGeom>
          <a:noFill/>
        </p:spPr>
        <p:txBody>
          <a:bodyPr wrap="square" rtlCol="0">
            <a:spAutoFit/>
          </a:bodyPr>
          <a:lstStyle/>
          <a:p>
            <a:pPr marL="342900" indent="-342900">
              <a:spcBef>
                <a:spcPts val="300"/>
              </a:spcBef>
              <a:buAutoNum type="alphaLcParenR"/>
            </a:pPr>
            <a:r>
              <a:rPr lang="en-GB" sz="1600" dirty="0">
                <a:solidFill>
                  <a:srgbClr val="272626"/>
                </a:solidFill>
                <a:latin typeface="Comic Sans MS" panose="030F0702030302020204" pitchFamily="66" charset="0"/>
              </a:rPr>
              <a:t>Mowing grass.</a:t>
            </a:r>
          </a:p>
          <a:p>
            <a:pPr marL="342900" indent="-342900">
              <a:spcBef>
                <a:spcPts val="300"/>
              </a:spcBef>
              <a:buAutoNum type="alphaLcParenR"/>
            </a:pPr>
            <a:r>
              <a:rPr lang="en-GB" sz="1600" dirty="0">
                <a:solidFill>
                  <a:srgbClr val="272626"/>
                </a:solidFill>
                <a:latin typeface="Comic Sans MS" panose="030F0702030302020204" pitchFamily="66" charset="0"/>
              </a:rPr>
              <a:t>Air pollution causing Climate Change.</a:t>
            </a:r>
          </a:p>
          <a:p>
            <a:pPr marL="342900" indent="-342900">
              <a:spcBef>
                <a:spcPts val="300"/>
              </a:spcBef>
              <a:buAutoNum type="alphaLcParenR"/>
            </a:pPr>
            <a:r>
              <a:rPr lang="en-GB" sz="1600" dirty="0">
                <a:solidFill>
                  <a:srgbClr val="272626"/>
                </a:solidFill>
                <a:latin typeface="Comic Sans MS" panose="030F0702030302020204" pitchFamily="66" charset="0"/>
              </a:rPr>
              <a:t>Deforestation stopping carbon dioxide being absorbed.</a:t>
            </a:r>
          </a:p>
        </p:txBody>
      </p:sp>
      <p:sp>
        <p:nvSpPr>
          <p:cNvPr id="7" name="TextBox 6">
            <a:extLst>
              <a:ext uri="{FF2B5EF4-FFF2-40B4-BE49-F238E27FC236}">
                <a16:creationId xmlns:a16="http://schemas.microsoft.com/office/drawing/2014/main" id="{837781D8-AF6A-AD49-8312-7F882523557A}"/>
              </a:ext>
            </a:extLst>
          </p:cNvPr>
          <p:cNvSpPr txBox="1"/>
          <p:nvPr/>
        </p:nvSpPr>
        <p:spPr>
          <a:xfrm>
            <a:off x="1130660" y="895692"/>
            <a:ext cx="6876077" cy="338554"/>
          </a:xfrm>
          <a:prstGeom prst="rect">
            <a:avLst/>
          </a:prstGeom>
          <a:noFill/>
        </p:spPr>
        <p:txBody>
          <a:bodyPr wrap="square" rtlCol="0">
            <a:spAutoFit/>
          </a:bodyPr>
          <a:lstStyle/>
          <a:p>
            <a:r>
              <a:rPr lang="en-US" sz="1600" b="1" dirty="0">
                <a:solidFill>
                  <a:srgbClr val="272626"/>
                </a:solidFill>
                <a:latin typeface="Comic Sans MS" panose="030F0702030302020204" pitchFamily="66" charset="0"/>
              </a:rPr>
              <a:t>What happens to a frog over the year? What happens to it in:</a:t>
            </a:r>
          </a:p>
        </p:txBody>
      </p:sp>
      <p:sp>
        <p:nvSpPr>
          <p:cNvPr id="10" name="TextBox 9">
            <a:extLst>
              <a:ext uri="{FF2B5EF4-FFF2-40B4-BE49-F238E27FC236}">
                <a16:creationId xmlns:a16="http://schemas.microsoft.com/office/drawing/2014/main" id="{568A6183-5760-7F45-A1D5-A4A18F11679A}"/>
              </a:ext>
            </a:extLst>
          </p:cNvPr>
          <p:cNvSpPr txBox="1"/>
          <p:nvPr/>
        </p:nvSpPr>
        <p:spPr>
          <a:xfrm>
            <a:off x="1192032" y="1209604"/>
            <a:ext cx="1342171" cy="1192634"/>
          </a:xfrm>
          <a:prstGeom prst="rect">
            <a:avLst/>
          </a:prstGeom>
          <a:noFill/>
        </p:spPr>
        <p:txBody>
          <a:bodyPr wrap="square" rtlCol="0">
            <a:spAutoFit/>
          </a:bodyPr>
          <a:lstStyle/>
          <a:p>
            <a:pPr marL="342900" indent="-342900">
              <a:spcBef>
                <a:spcPts val="300"/>
              </a:spcBef>
              <a:buAutoNum type="alphaLcParenR"/>
            </a:pPr>
            <a:r>
              <a:rPr lang="en-GB" sz="1600" dirty="0">
                <a:solidFill>
                  <a:srgbClr val="272626"/>
                </a:solidFill>
                <a:latin typeface="Comic Sans MS" panose="030F0702030302020204" pitchFamily="66" charset="0"/>
              </a:rPr>
              <a:t>Winter</a:t>
            </a:r>
          </a:p>
          <a:p>
            <a:pPr marL="342900" indent="-342900">
              <a:spcBef>
                <a:spcPts val="300"/>
              </a:spcBef>
              <a:buAutoNum type="alphaLcParenR"/>
            </a:pPr>
            <a:r>
              <a:rPr lang="en-GB" sz="1600" dirty="0">
                <a:solidFill>
                  <a:srgbClr val="272626"/>
                </a:solidFill>
                <a:latin typeface="Comic Sans MS" panose="030F0702030302020204" pitchFamily="66" charset="0"/>
              </a:rPr>
              <a:t>Spring</a:t>
            </a:r>
          </a:p>
          <a:p>
            <a:pPr marL="342900" indent="-342900">
              <a:spcBef>
                <a:spcPts val="300"/>
              </a:spcBef>
              <a:buAutoNum type="alphaLcParenR"/>
            </a:pPr>
            <a:r>
              <a:rPr lang="en-GB" sz="1600" dirty="0">
                <a:solidFill>
                  <a:srgbClr val="272626"/>
                </a:solidFill>
                <a:latin typeface="Comic Sans MS" panose="030F0702030302020204" pitchFamily="66" charset="0"/>
              </a:rPr>
              <a:t>Summer</a:t>
            </a:r>
          </a:p>
          <a:p>
            <a:pPr marL="342900" indent="-342900">
              <a:spcBef>
                <a:spcPts val="300"/>
              </a:spcBef>
              <a:buAutoNum type="alphaLcParenR"/>
            </a:pPr>
            <a:r>
              <a:rPr lang="en-GB" sz="1600" dirty="0">
                <a:solidFill>
                  <a:srgbClr val="272626"/>
                </a:solidFill>
                <a:latin typeface="Comic Sans MS" panose="030F0702030302020204" pitchFamily="66" charset="0"/>
              </a:rPr>
              <a:t>Autumn</a:t>
            </a:r>
          </a:p>
        </p:txBody>
      </p:sp>
      <p:sp>
        <p:nvSpPr>
          <p:cNvPr id="18" name="TextBox 17">
            <a:extLst>
              <a:ext uri="{FF2B5EF4-FFF2-40B4-BE49-F238E27FC236}">
                <a16:creationId xmlns:a16="http://schemas.microsoft.com/office/drawing/2014/main" id="{B07F40A4-7FEA-E944-82A6-B60403E22251}"/>
              </a:ext>
            </a:extLst>
          </p:cNvPr>
          <p:cNvSpPr txBox="1"/>
          <p:nvPr/>
        </p:nvSpPr>
        <p:spPr>
          <a:xfrm>
            <a:off x="2594272" y="1209604"/>
            <a:ext cx="4219771" cy="1192634"/>
          </a:xfrm>
          <a:prstGeom prst="rect">
            <a:avLst/>
          </a:prstGeom>
          <a:noFill/>
        </p:spPr>
        <p:txBody>
          <a:bodyPr wrap="square" rtlCol="0">
            <a:spAutoFit/>
          </a:bodyPr>
          <a:lstStyle/>
          <a:p>
            <a:pPr>
              <a:spcBef>
                <a:spcPts val="300"/>
              </a:spcBef>
            </a:pPr>
            <a:r>
              <a:rPr lang="en-GB" sz="1600" b="1" dirty="0">
                <a:solidFill>
                  <a:srgbClr val="39AB47"/>
                </a:solidFill>
                <a:latin typeface="Comic Sans MS" panose="030F0702030302020204" pitchFamily="66" charset="0"/>
              </a:rPr>
              <a:t>Hibernates.</a:t>
            </a:r>
          </a:p>
          <a:p>
            <a:pPr>
              <a:spcBef>
                <a:spcPts val="300"/>
              </a:spcBef>
            </a:pPr>
            <a:r>
              <a:rPr lang="en-GB" sz="1600" b="1" dirty="0">
                <a:solidFill>
                  <a:srgbClr val="39AB47"/>
                </a:solidFill>
                <a:latin typeface="Comic Sans MS" panose="030F0702030302020204" pitchFamily="66" charset="0"/>
              </a:rPr>
              <a:t>Becomes active again. Frogspawn! </a:t>
            </a:r>
          </a:p>
          <a:p>
            <a:pPr>
              <a:spcBef>
                <a:spcPts val="300"/>
              </a:spcBef>
            </a:pPr>
            <a:r>
              <a:rPr lang="en-GB" sz="1600" b="1" dirty="0">
                <a:solidFill>
                  <a:srgbClr val="39AB47"/>
                </a:solidFill>
                <a:latin typeface="Comic Sans MS" panose="030F0702030302020204" pitchFamily="66" charset="0"/>
              </a:rPr>
              <a:t>Is active.</a:t>
            </a:r>
          </a:p>
          <a:p>
            <a:pPr>
              <a:spcBef>
                <a:spcPts val="300"/>
              </a:spcBef>
            </a:pPr>
            <a:r>
              <a:rPr lang="en-GB" sz="1600" b="1" dirty="0">
                <a:solidFill>
                  <a:srgbClr val="39AB47"/>
                </a:solidFill>
                <a:latin typeface="Comic Sans MS" panose="030F0702030302020204" pitchFamily="66" charset="0"/>
              </a:rPr>
              <a:t>Prepares to hibernate. </a:t>
            </a:r>
          </a:p>
        </p:txBody>
      </p:sp>
      <p:sp>
        <p:nvSpPr>
          <p:cNvPr id="19" name="TextBox 18">
            <a:extLst>
              <a:ext uri="{FF2B5EF4-FFF2-40B4-BE49-F238E27FC236}">
                <a16:creationId xmlns:a16="http://schemas.microsoft.com/office/drawing/2014/main" id="{3A59AE34-D391-2042-B9F9-867B40D7F710}"/>
              </a:ext>
            </a:extLst>
          </p:cNvPr>
          <p:cNvSpPr txBox="1"/>
          <p:nvPr/>
        </p:nvSpPr>
        <p:spPr>
          <a:xfrm>
            <a:off x="1130661" y="2560789"/>
            <a:ext cx="6548086" cy="584775"/>
          </a:xfrm>
          <a:prstGeom prst="rect">
            <a:avLst/>
          </a:prstGeom>
          <a:noFill/>
        </p:spPr>
        <p:txBody>
          <a:bodyPr wrap="square" rtlCol="0">
            <a:spAutoFit/>
          </a:bodyPr>
          <a:lstStyle/>
          <a:p>
            <a:r>
              <a:rPr lang="en-GB" sz="1600" b="1" dirty="0">
                <a:solidFill>
                  <a:srgbClr val="272626"/>
                </a:solidFill>
                <a:latin typeface="Comic Sans MS" panose="030F0702030302020204" pitchFamily="66" charset="0"/>
              </a:rPr>
              <a:t>Can you think of three examples of extreme weather that can cause huge changes to a habitat?</a:t>
            </a:r>
          </a:p>
        </p:txBody>
      </p:sp>
      <p:sp>
        <p:nvSpPr>
          <p:cNvPr id="20" name="TextBox 19">
            <a:extLst>
              <a:ext uri="{FF2B5EF4-FFF2-40B4-BE49-F238E27FC236}">
                <a16:creationId xmlns:a16="http://schemas.microsoft.com/office/drawing/2014/main" id="{72108743-1362-AF42-B04F-C669F91B47C7}"/>
              </a:ext>
            </a:extLst>
          </p:cNvPr>
          <p:cNvSpPr txBox="1"/>
          <p:nvPr/>
        </p:nvSpPr>
        <p:spPr>
          <a:xfrm>
            <a:off x="1493689" y="3145564"/>
            <a:ext cx="1735811" cy="907941"/>
          </a:xfrm>
          <a:prstGeom prst="rect">
            <a:avLst/>
          </a:prstGeom>
          <a:noFill/>
        </p:spPr>
        <p:txBody>
          <a:bodyPr wrap="square" rtlCol="0">
            <a:spAutoFit/>
          </a:bodyPr>
          <a:lstStyle/>
          <a:p>
            <a:pPr>
              <a:spcBef>
                <a:spcPts val="300"/>
              </a:spcBef>
            </a:pPr>
            <a:r>
              <a:rPr lang="en-GB" sz="1600" b="1" dirty="0">
                <a:solidFill>
                  <a:srgbClr val="39AB47"/>
                </a:solidFill>
                <a:latin typeface="Comic Sans MS" panose="030F0702030302020204" pitchFamily="66" charset="0"/>
              </a:rPr>
              <a:t>Drought.</a:t>
            </a:r>
          </a:p>
          <a:p>
            <a:pPr>
              <a:spcBef>
                <a:spcPts val="300"/>
              </a:spcBef>
            </a:pPr>
            <a:r>
              <a:rPr lang="en-GB" sz="1600" b="1" dirty="0">
                <a:solidFill>
                  <a:srgbClr val="39AB47"/>
                </a:solidFill>
                <a:latin typeface="Comic Sans MS" panose="030F0702030302020204" pitchFamily="66" charset="0"/>
              </a:rPr>
              <a:t>Gales.</a:t>
            </a:r>
          </a:p>
          <a:p>
            <a:pPr>
              <a:spcBef>
                <a:spcPts val="300"/>
              </a:spcBef>
            </a:pPr>
            <a:r>
              <a:rPr lang="en-GB" sz="1600" b="1" dirty="0">
                <a:solidFill>
                  <a:srgbClr val="39AB47"/>
                </a:solidFill>
                <a:latin typeface="Comic Sans MS" panose="030F0702030302020204" pitchFamily="66" charset="0"/>
              </a:rPr>
              <a:t>Floods.</a:t>
            </a:r>
          </a:p>
        </p:txBody>
      </p:sp>
      <p:sp>
        <p:nvSpPr>
          <p:cNvPr id="23" name="TextBox 22">
            <a:extLst>
              <a:ext uri="{FF2B5EF4-FFF2-40B4-BE49-F238E27FC236}">
                <a16:creationId xmlns:a16="http://schemas.microsoft.com/office/drawing/2014/main" id="{8350C4CE-786E-BC42-951C-5404E3DF2504}"/>
              </a:ext>
            </a:extLst>
          </p:cNvPr>
          <p:cNvSpPr txBox="1"/>
          <p:nvPr/>
        </p:nvSpPr>
        <p:spPr>
          <a:xfrm>
            <a:off x="1130661" y="4225296"/>
            <a:ext cx="7942654" cy="338554"/>
          </a:xfrm>
          <a:prstGeom prst="rect">
            <a:avLst/>
          </a:prstGeom>
          <a:noFill/>
        </p:spPr>
        <p:txBody>
          <a:bodyPr wrap="square" rtlCol="0">
            <a:spAutoFit/>
          </a:bodyPr>
          <a:lstStyle/>
          <a:p>
            <a:r>
              <a:rPr lang="en-US" sz="1600" b="1" dirty="0">
                <a:solidFill>
                  <a:srgbClr val="272626"/>
                </a:solidFill>
                <a:latin typeface="Comic Sans MS" panose="030F0702030302020204" pitchFamily="66" charset="0"/>
              </a:rPr>
              <a:t>What do scientists think is causing this extreme weather?</a:t>
            </a:r>
          </a:p>
        </p:txBody>
      </p:sp>
      <p:sp>
        <p:nvSpPr>
          <p:cNvPr id="34" name="TextBox 33">
            <a:extLst>
              <a:ext uri="{FF2B5EF4-FFF2-40B4-BE49-F238E27FC236}">
                <a16:creationId xmlns:a16="http://schemas.microsoft.com/office/drawing/2014/main" id="{FEEA05A7-818D-F94E-A96D-4FF473FC8633}"/>
              </a:ext>
            </a:extLst>
          </p:cNvPr>
          <p:cNvSpPr txBox="1"/>
          <p:nvPr/>
        </p:nvSpPr>
        <p:spPr>
          <a:xfrm>
            <a:off x="1130660" y="5591494"/>
            <a:ext cx="9456059" cy="338554"/>
          </a:xfrm>
          <a:prstGeom prst="rect">
            <a:avLst/>
          </a:prstGeom>
          <a:noFill/>
        </p:spPr>
        <p:txBody>
          <a:bodyPr wrap="square" rtlCol="0">
            <a:spAutoFit/>
          </a:bodyPr>
          <a:lstStyle/>
          <a:p>
            <a:r>
              <a:rPr lang="en-US" sz="1600" b="1" dirty="0">
                <a:solidFill>
                  <a:srgbClr val="272626"/>
                </a:solidFill>
                <a:latin typeface="Comic Sans MS" panose="030F0702030302020204" pitchFamily="66" charset="0"/>
              </a:rPr>
              <a:t>Let’s discuss what we can do to protect our habitat against the effects of Climate Change? </a:t>
            </a:r>
          </a:p>
        </p:txBody>
      </p:sp>
      <p:pic>
        <p:nvPicPr>
          <p:cNvPr id="3" name="Frog" descr="A picture containing logo&#10;&#10;Description automatically generated">
            <a:extLst>
              <a:ext uri="{FF2B5EF4-FFF2-40B4-BE49-F238E27FC236}">
                <a16:creationId xmlns:a16="http://schemas.microsoft.com/office/drawing/2014/main" id="{82656875-5DC0-C74D-9050-8169704ECD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46617" y="1444633"/>
            <a:ext cx="1368583" cy="884860"/>
          </a:xfrm>
          <a:prstGeom prst="rect">
            <a:avLst/>
          </a:prstGeom>
        </p:spPr>
      </p:pic>
      <p:sp>
        <p:nvSpPr>
          <p:cNvPr id="36" name="TextBox 35">
            <a:extLst>
              <a:ext uri="{FF2B5EF4-FFF2-40B4-BE49-F238E27FC236}">
                <a16:creationId xmlns:a16="http://schemas.microsoft.com/office/drawing/2014/main" id="{20B08FA1-2798-E049-B4F3-ED9FD6EF4D6C}"/>
              </a:ext>
            </a:extLst>
          </p:cNvPr>
          <p:cNvSpPr txBox="1"/>
          <p:nvPr/>
        </p:nvSpPr>
        <p:spPr>
          <a:xfrm>
            <a:off x="1149152" y="3133243"/>
            <a:ext cx="783343" cy="907941"/>
          </a:xfrm>
          <a:prstGeom prst="rect">
            <a:avLst/>
          </a:prstGeom>
          <a:noFill/>
        </p:spPr>
        <p:txBody>
          <a:bodyPr wrap="square" rtlCol="0">
            <a:spAutoFit/>
          </a:bodyPr>
          <a:lstStyle/>
          <a:p>
            <a:pPr>
              <a:spcBef>
                <a:spcPts val="300"/>
              </a:spcBef>
            </a:pPr>
            <a:r>
              <a:rPr lang="en-GB" sz="1600" dirty="0">
                <a:solidFill>
                  <a:srgbClr val="272626"/>
                </a:solidFill>
                <a:latin typeface="Comic Sans MS" panose="030F0702030302020204" pitchFamily="66" charset="0"/>
              </a:rPr>
              <a:t>1.</a:t>
            </a:r>
          </a:p>
          <a:p>
            <a:pPr>
              <a:spcBef>
                <a:spcPts val="300"/>
              </a:spcBef>
            </a:pPr>
            <a:r>
              <a:rPr lang="en-GB" sz="1600" dirty="0">
                <a:solidFill>
                  <a:srgbClr val="272626"/>
                </a:solidFill>
                <a:latin typeface="Comic Sans MS" panose="030F0702030302020204" pitchFamily="66" charset="0"/>
              </a:rPr>
              <a:t>2.</a:t>
            </a:r>
          </a:p>
          <a:p>
            <a:pPr>
              <a:spcBef>
                <a:spcPts val="300"/>
              </a:spcBef>
            </a:pPr>
            <a:r>
              <a:rPr lang="en-GB" sz="1600" dirty="0">
                <a:solidFill>
                  <a:srgbClr val="272626"/>
                </a:solidFill>
                <a:latin typeface="Comic Sans MS" panose="030F0702030302020204" pitchFamily="66" charset="0"/>
              </a:rPr>
              <a:t>3.</a:t>
            </a:r>
          </a:p>
        </p:txBody>
      </p:sp>
      <p:pic>
        <p:nvPicPr>
          <p:cNvPr id="14" name="Picture 13" descr="Shape, icon&#10;&#10;Description automatically generated">
            <a:extLst>
              <a:ext uri="{FF2B5EF4-FFF2-40B4-BE49-F238E27FC236}">
                <a16:creationId xmlns:a16="http://schemas.microsoft.com/office/drawing/2014/main" id="{2840B50D-1252-0A47-9F95-9FE26386CE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90243" y="4758122"/>
            <a:ext cx="293584" cy="307357"/>
          </a:xfrm>
          <a:prstGeom prst="rect">
            <a:avLst/>
          </a:prstGeom>
        </p:spPr>
      </p:pic>
      <p:pic>
        <p:nvPicPr>
          <p:cNvPr id="15" name="Picture 14" descr="Shape, icon&#10;&#10;Description automatically generated">
            <a:extLst>
              <a:ext uri="{FF2B5EF4-FFF2-40B4-BE49-F238E27FC236}">
                <a16:creationId xmlns:a16="http://schemas.microsoft.com/office/drawing/2014/main" id="{003315EB-E3C6-C44E-BAFF-D196314120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05766" y="5042770"/>
            <a:ext cx="293584" cy="307357"/>
          </a:xfrm>
          <a:prstGeom prst="rect">
            <a:avLst/>
          </a:prstGeom>
        </p:spPr>
      </p:pic>
    </p:spTree>
    <p:extLst>
      <p:ext uri="{BB962C8B-B14F-4D97-AF65-F5344CB8AC3E}">
        <p14:creationId xmlns:p14="http://schemas.microsoft.com/office/powerpoint/2010/main" val="62578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0" presetClass="path" presetSubtype="0" accel="50000" decel="50000" fill="hold" nodeType="withEffect">
                                  <p:stCondLst>
                                    <p:cond delay="0"/>
                                  </p:stCondLst>
                                  <p:childTnLst>
                                    <p:animMotion origin="layout" path="M -3.33333E-6 7.40741E-7 C 0.00118 -0.00185 0.00248 -0.0037 0.00378 -0.00556 C 0.0043 -0.00625 0.00456 -0.00718 0.00534 -0.00764 L 0.01485 -0.0132 L 0.01966 -0.01597 C 0.02123 -0.01667 0.02292 -0.0169 0.02448 -0.01759 C 0.0267 -0.01852 0.02761 -0.01898 0.02995 -0.01968 C 0.03399 -0.02037 0.03659 -0.0206 0.04102 -0.02107 C 0.04818 -0.02083 0.05521 -0.02083 0.0625 -0.02037 C 0.06485 -0.02014 0.06849 -0.01898 0.0711 -0.01829 C 0.07188 -0.01782 0.07253 -0.01713 0.07357 -0.0169 C 0.07422 -0.01644 0.07513 -0.01644 0.07578 -0.01597 C 0.0767 -0.01551 0.07735 -0.01458 0.07813 -0.01389 C 0.07982 -0.01296 0.08151 -0.01227 0.08295 -0.01111 C 0.08399 -0.01042 0.08516 -0.00972 0.0862 -0.00903 C 0.08685 -0.00857 0.08776 -0.0081 0.08841 -0.00764 C 0.08933 -0.00695 0.09011 -0.00625 0.09089 -0.00556 C 0.09167 -0.00486 0.09258 -0.00463 0.09323 -0.00417 C 0.09493 -0.00278 0.09805 7.40741E-7 0.09805 0.00023 C 0.09883 0.00255 0.09883 0.00255 0.10039 0.00486 C 0.10078 0.00579 0.10157 0.00648 0.10196 0.00718 C 0.10235 0.00787 0.10248 0.00856 0.10274 0.00926 C 0.1056 0.01528 0.10326 0.00926 0.10508 0.01412 C 0.10573 0.01088 0.10573 0.00995 0.10664 0.00718 C 0.10703 0.00648 0.1073 0.00555 0.10756 0.00486 C 0.10795 0.00393 0.10847 0.00301 0.10912 0.00231 C 0.10951 0.00139 0.11016 0.00093 0.11068 7.40741E-7 C 0.11276 -0.00232 0.11355 -0.00347 0.11615 -0.00556 C 0.11797 -0.00695 0.12227 -0.00926 0.12422 -0.01042 C 0.1267 -0.01204 0.1267 -0.01204 0.12969 -0.0132 C 0.13099 -0.01366 0.1323 -0.01412 0.1336 -0.01458 C 0.13894 -0.0169 0.13451 -0.01551 0.14076 -0.0169 C 0.1418 -0.01736 0.14284 -0.01782 0.14388 -0.01829 C 0.14466 -0.01852 0.14545 -0.01875 0.14636 -0.01898 C 0.15235 -0.01968 0.15847 -0.02037 0.16446 -0.02107 C 0.16654 -0.02083 0.16862 -0.0206 0.17084 -0.02037 C 0.1724 -0.02014 0.17631 -0.01921 0.17787 -0.01898 C 0.19219 -0.01505 0.17526 -0.01968 0.18594 -0.01597 C 0.18685 -0.01574 0.18802 -0.01551 0.18907 -0.01528 C 0.18972 -0.01482 0.19063 -0.01458 0.19141 -0.01389 C 0.19336 -0.0125 0.19623 -0.00949 0.19701 -0.00764 C 0.19727 -0.00695 0.1974 -0.00625 0.19779 -0.00556 C 0.1987 -0.00394 0.20026 -0.00301 0.20091 -0.00139 L 0.20326 0.00486 L 0.20404 0.00718 C 0.2043 0.00787 0.20443 0.00856 0.20482 0.00926 C 0.20534 0.00995 0.20599 0.01042 0.20638 0.01134 C 0.20703 0.01273 0.20795 0.01551 0.20795 0.01574 L 0.20964 0.01134 C 0.2099 0.01065 0.21003 0.00995 0.21042 0.00926 L 0.21198 0.00648 C 0.21237 0.0044 0.21263 0.00278 0.21355 0.00093 C 0.21498 -0.00208 0.21563 -0.00255 0.21745 -0.00556 C 0.2181 -0.00648 0.21862 -0.00741 0.21901 -0.00833 C 0.21953 -0.00903 0.21953 -0.00972 0.21993 -0.01042 C 0.22149 -0.0125 0.22383 -0.01343 0.22631 -0.01458 C 0.22852 -0.01597 0.22904 -0.01667 0.23177 -0.01759 C 0.23282 -0.01782 0.23386 -0.01806 0.2349 -0.01829 C 0.23568 -0.01875 0.23646 -0.01921 0.23737 -0.01968 C 0.24115 -0.02083 0.24506 -0.02107 0.24922 -0.02153 C 0.2573 -0.02153 0.26563 -0.02153 0.2737 -0.02107 C 0.27591 -0.02083 0.278 -0.02014 0.27995 -0.01968 C 0.28073 -0.01945 0.28464 -0.01875 0.28555 -0.01829 C 0.28724 -0.01736 0.29037 -0.01528 0.29037 -0.01528 C 0.29089 -0.01435 0.29115 -0.01343 0.2918 -0.0125 C 0.29245 -0.01181 0.29375 -0.01134 0.29427 -0.01042 C 0.2948 -0.00972 0.2948 -0.00903 0.29506 -0.00833 C 0.29558 -0.00741 0.29623 -0.00648 0.29662 -0.00556 C 0.29974 0.00139 0.29675 -0.0037 0.29987 0.00417 C 0.30013 0.00486 0.30039 0.00555 0.30065 0.00648 C 0.30091 0.00764 0.30105 0.0088 0.30144 0.00995 C 0.30183 0.01134 0.30261 0.01273 0.303 0.01412 L 0.30391 0.01713 " pathEditMode="relative" rAng="0" ptsTypes="AAAAAAAAAAAAAAAAAAAAAAAAAAAAAAAAAAAAAAAAAAAAAAAAAAAAAAAAAAAAAAAAAAAAAAAAA">
                                      <p:cBhvr>
                                        <p:cTn id="10" dur="3000" fill="hold"/>
                                        <p:tgtEl>
                                          <p:spTgt spid="3"/>
                                        </p:tgtEl>
                                        <p:attrNameLst>
                                          <p:attrName>ppt_x</p:attrName>
                                          <p:attrName>ppt_y</p:attrName>
                                        </p:attrNameLst>
                                      </p:cBhvr>
                                      <p:rCtr x="15195" y="-231"/>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14"/>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childTnLst>
                                    <p:set>
                                      <p:cBhvr>
                                        <p:cTn id="85" dur="1" fill="hold">
                                          <p:stCondLst>
                                            <p:cond delay="0"/>
                                          </p:stCondLst>
                                        </p:cTn>
                                        <p:tgtEl>
                                          <p:spTgt spid="15"/>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23" grpId="0"/>
      <p:bldP spid="34" grpId="0"/>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D416035C-1FA2-B845-B57C-9D36C08B4779}"/>
              </a:ext>
            </a:extLst>
          </p:cNvPr>
          <p:cNvSpPr txBox="1">
            <a:spLocks/>
          </p:cNvSpPr>
          <p:nvPr/>
        </p:nvSpPr>
        <p:spPr>
          <a:xfrm>
            <a:off x="0" y="670451"/>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Your questions</a:t>
            </a:r>
          </a:p>
        </p:txBody>
      </p:sp>
    </p:spTree>
    <p:extLst>
      <p:ext uri="{BB962C8B-B14F-4D97-AF65-F5344CB8AC3E}">
        <p14:creationId xmlns:p14="http://schemas.microsoft.com/office/powerpoint/2010/main" val="1459482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9929CBF-0F8D-CD44-891A-1B4DBFFB3002}"/>
              </a:ext>
            </a:extLst>
          </p:cNvPr>
          <p:cNvSpPr txBox="1">
            <a:spLocks/>
          </p:cNvSpPr>
          <p:nvPr/>
        </p:nvSpPr>
        <p:spPr>
          <a:xfrm>
            <a:off x="0" y="6201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Useful links</a:t>
            </a:r>
          </a:p>
        </p:txBody>
      </p:sp>
      <p:sp>
        <p:nvSpPr>
          <p:cNvPr id="5" name="TextBox 4">
            <a:extLst>
              <a:ext uri="{FF2B5EF4-FFF2-40B4-BE49-F238E27FC236}">
                <a16:creationId xmlns:a16="http://schemas.microsoft.com/office/drawing/2014/main" id="{EE77E494-84FA-7940-B676-CBE7BEAC59D0}"/>
              </a:ext>
            </a:extLst>
          </p:cNvPr>
          <p:cNvSpPr txBox="1"/>
          <p:nvPr/>
        </p:nvSpPr>
        <p:spPr>
          <a:xfrm>
            <a:off x="1275213" y="1261120"/>
            <a:ext cx="10018098" cy="5008703"/>
          </a:xfrm>
          <a:prstGeom prst="rect">
            <a:avLst/>
          </a:prstGeom>
          <a:noFill/>
        </p:spPr>
        <p:txBody>
          <a:bodyPr wrap="square" lIns="0" tIns="0" rIns="0" bIns="0" rtlCol="0">
            <a:noAutofit/>
          </a:bodyPr>
          <a:lstStyle/>
          <a:p>
            <a:pPr lvl="0">
              <a:lnSpc>
                <a:spcPct val="115000"/>
              </a:lnSpc>
              <a:spcBef>
                <a:spcPts val="1000"/>
              </a:spcBef>
            </a:pPr>
            <a: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Some great videos to show changes in habitats over the seasons</a:t>
            </a:r>
            <a:b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702030302020204" pitchFamily="66" charset="0"/>
                <a:hlinkClick r:id="rId3">
                  <a:extLst>
                    <a:ext uri="{A12FA001-AC4F-418D-AE19-62706E023703}">
                      <ahyp:hlinkClr xmlns:ahyp="http://schemas.microsoft.com/office/drawing/2018/hyperlinkcolor" val="tx"/>
                    </a:ext>
                  </a:extLst>
                </a:hlinkClick>
              </a:rPr>
              <a:t>BBC Teach: Wonders of Nature</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4">
                  <a:extLst>
                    <a:ext uri="{A12FA001-AC4F-418D-AE19-62706E023703}">
                      <ahyp:hlinkClr xmlns:ahyp="http://schemas.microsoft.com/office/drawing/2018/hyperlinkcolor" val="tx"/>
                    </a:ext>
                  </a:extLst>
                </a:hlinkClick>
              </a:rPr>
              <a:t>BBC Teach: Four Seasons</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5">
                  <a:extLst>
                    <a:ext uri="{A12FA001-AC4F-418D-AE19-62706E023703}">
                      <ahyp:hlinkClr xmlns:ahyp="http://schemas.microsoft.com/office/drawing/2018/hyperlinkcolor" val="tx"/>
                    </a:ext>
                  </a:extLst>
                </a:hlinkClick>
              </a:rPr>
              <a:t>BBC Teach: The Seasons</a:t>
            </a:r>
            <a:endParaRPr lang="en-US" sz="1500" dirty="0">
              <a:solidFill>
                <a:srgbClr val="39AB47"/>
              </a:solidFill>
              <a:latin typeface="Comic Sans MS" panose="030F0702030302020204" pitchFamily="66" charset="0"/>
            </a:endParaRPr>
          </a:p>
          <a:p>
            <a:pPr lvl="0">
              <a:lnSpc>
                <a:spcPct val="115000"/>
              </a:lnSpc>
              <a:spcBef>
                <a:spcPts val="1000"/>
              </a:spcBef>
            </a:pPr>
            <a: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What happens to living things in Winter?</a:t>
            </a:r>
            <a:b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702030302020204" pitchFamily="66" charset="0"/>
                <a:hlinkClick r:id="rId6">
                  <a:extLst>
                    <a:ext uri="{A12FA001-AC4F-418D-AE19-62706E023703}">
                      <ahyp:hlinkClr xmlns:ahyp="http://schemas.microsoft.com/office/drawing/2018/hyperlinkcolor" val="tx"/>
                    </a:ext>
                  </a:extLst>
                </a:hlinkClick>
              </a:rPr>
              <a:t>Science KS1 / KS2: How winter affects plants and animals - BBC Teach</a:t>
            </a:r>
            <a:br>
              <a:rPr lang="en-US" sz="1500" dirty="0">
                <a:solidFill>
                  <a:srgbClr val="39AB47"/>
                </a:solidFill>
                <a:latin typeface="Comic Sans MS" panose="030F0702030302020204" pitchFamily="66" charset="0"/>
              </a:rPr>
            </a:br>
            <a:r>
              <a:rPr lang="en-GB" sz="1500" dirty="0">
                <a:solidFill>
                  <a:srgbClr val="39AB47"/>
                </a:solidFill>
                <a:latin typeface="Comic Sans MS" panose="030F0702030302020204" pitchFamily="66" charset="0"/>
                <a:hlinkClick r:id="rId7">
                  <a:extLst>
                    <a:ext uri="{A12FA001-AC4F-418D-AE19-62706E023703}">
                      <ahyp:hlinkClr xmlns:ahyp="http://schemas.microsoft.com/office/drawing/2018/hyperlinkcolor" val="tx"/>
                    </a:ext>
                  </a:extLst>
                </a:hlinkClick>
              </a:rPr>
              <a:t>Winter | Wildlife Watch</a:t>
            </a:r>
            <a:endParaRPr lang="en-GB" sz="1500" dirty="0">
              <a:solidFill>
                <a:srgbClr val="39AB47"/>
              </a:solidFill>
              <a:latin typeface="Comic Sans MS" panose="030F0702030302020204" pitchFamily="66" charset="0"/>
            </a:endParaRPr>
          </a:p>
          <a:p>
            <a:pPr lvl="0">
              <a:lnSpc>
                <a:spcPct val="115000"/>
              </a:lnSpc>
              <a:spcBef>
                <a:spcPts val="1000"/>
              </a:spcBef>
            </a:pPr>
            <a:r>
              <a:rPr lang="en-GB" sz="1500" u="none" strike="noStrike"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What happens to living </a:t>
            </a:r>
            <a: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things in Spring?</a:t>
            </a:r>
            <a:b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702030302020204" pitchFamily="66" charset="0"/>
                <a:hlinkClick r:id="rId8">
                  <a:extLst>
                    <a:ext uri="{A12FA001-AC4F-418D-AE19-62706E023703}">
                      <ahyp:hlinkClr xmlns:ahyp="http://schemas.microsoft.com/office/drawing/2018/hyperlinkcolor" val="tx"/>
                    </a:ext>
                  </a:extLst>
                </a:hlinkClick>
              </a:rPr>
              <a:t>Science KS1 / KS2: How spring affects plants and animals - BBC Teach</a:t>
            </a:r>
            <a:br>
              <a:rPr lang="en-US" sz="1500" dirty="0">
                <a:solidFill>
                  <a:srgbClr val="39AB47"/>
                </a:solidFill>
                <a:latin typeface="Comic Sans MS" panose="030F0702030302020204" pitchFamily="66" charset="0"/>
              </a:rPr>
            </a:br>
            <a:r>
              <a:rPr lang="en-GB" sz="1500" dirty="0">
                <a:solidFill>
                  <a:srgbClr val="39AB47"/>
                </a:solidFill>
                <a:latin typeface="Comic Sans MS" panose="030F0702030302020204" pitchFamily="66" charset="0"/>
                <a:hlinkClick r:id="rId9">
                  <a:extLst>
                    <a:ext uri="{A12FA001-AC4F-418D-AE19-62706E023703}">
                      <ahyp:hlinkClr xmlns:ahyp="http://schemas.microsoft.com/office/drawing/2018/hyperlinkcolor" val="tx"/>
                    </a:ext>
                  </a:extLst>
                </a:hlinkClick>
              </a:rPr>
              <a:t>Spring | Wildlife Watch</a:t>
            </a:r>
            <a:endParaRPr lang="en-US" sz="1500" dirty="0">
              <a:solidFill>
                <a:srgbClr val="39AB47"/>
              </a:solidFill>
              <a:latin typeface="Comic Sans MS" panose="030F0702030302020204" pitchFamily="66" charset="0"/>
            </a:endParaRPr>
          </a:p>
          <a:p>
            <a:pPr>
              <a:spcBef>
                <a:spcPts val="1000"/>
              </a:spcBef>
            </a:pPr>
            <a: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What happens to living things in Summer?</a:t>
            </a:r>
            <a:br>
              <a:rPr lang="en-US"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702030302020204" pitchFamily="66" charset="0"/>
                <a:hlinkClick r:id="rId10">
                  <a:extLst>
                    <a:ext uri="{A12FA001-AC4F-418D-AE19-62706E023703}">
                      <ahyp:hlinkClr xmlns:ahyp="http://schemas.microsoft.com/office/drawing/2018/hyperlinkcolor" val="tx"/>
                    </a:ext>
                  </a:extLst>
                </a:hlinkClick>
              </a:rPr>
              <a:t>Science KS1 / KS2: How summer affects plants and animals - BBC Teach</a:t>
            </a:r>
            <a:br>
              <a:rPr lang="en-GB" sz="1500" dirty="0">
                <a:solidFill>
                  <a:srgbClr val="39AB47"/>
                </a:solidFill>
                <a:latin typeface="Comic Sans MS" panose="030F0702030302020204" pitchFamily="66" charset="0"/>
              </a:rPr>
            </a:br>
            <a:r>
              <a:rPr lang="en-GB" sz="1500" dirty="0">
                <a:solidFill>
                  <a:srgbClr val="39AB47"/>
                </a:solidFill>
                <a:latin typeface="Comic Sans MS" panose="030F0702030302020204" pitchFamily="66" charset="0"/>
                <a:hlinkClick r:id="rId11">
                  <a:extLst>
                    <a:ext uri="{A12FA001-AC4F-418D-AE19-62706E023703}">
                      <ahyp:hlinkClr xmlns:ahyp="http://schemas.microsoft.com/office/drawing/2018/hyperlinkcolor" val="tx"/>
                    </a:ext>
                  </a:extLst>
                </a:hlinkClick>
              </a:rPr>
              <a:t>Summer | Wildlife Watch</a:t>
            </a:r>
            <a:endParaRPr lang="en-GB" sz="1500" dirty="0">
              <a:solidFill>
                <a:srgbClr val="39AB47"/>
              </a:solidFill>
              <a:latin typeface="Comic Sans MS" panose="030F0702030302020204" pitchFamily="66" charset="0"/>
            </a:endParaRPr>
          </a:p>
          <a:p>
            <a:pPr lvl="0">
              <a:lnSpc>
                <a:spcPct val="115000"/>
              </a:lnSpc>
              <a:spcBef>
                <a:spcPts val="1000"/>
              </a:spcBef>
            </a:pPr>
            <a:r>
              <a:rPr lang="en-GB" sz="1500" u="none" strike="noStrike"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What happens to living </a:t>
            </a:r>
            <a: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things in Autumn?</a:t>
            </a:r>
            <a:br>
              <a:rPr lang="en-GB" sz="15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702030302020204" pitchFamily="66" charset="0"/>
                <a:hlinkClick r:id="rId12">
                  <a:extLst>
                    <a:ext uri="{A12FA001-AC4F-418D-AE19-62706E023703}">
                      <ahyp:hlinkClr xmlns:ahyp="http://schemas.microsoft.com/office/drawing/2018/hyperlinkcolor" val="tx"/>
                    </a:ext>
                  </a:extLst>
                </a:hlinkClick>
              </a:rPr>
              <a:t>Science KS1 / KS2: How autumn weather affects the behaviour of British animals and plants - BBC Teach</a:t>
            </a:r>
            <a:br>
              <a:rPr lang="en-US" sz="1500" dirty="0">
                <a:solidFill>
                  <a:srgbClr val="39AB47"/>
                </a:solidFill>
                <a:latin typeface="Comic Sans MS" panose="030F0702030302020204" pitchFamily="66" charset="0"/>
              </a:rPr>
            </a:br>
            <a:r>
              <a:rPr lang="en-GB" sz="1500" dirty="0">
                <a:solidFill>
                  <a:srgbClr val="39AB47"/>
                </a:solidFill>
                <a:latin typeface="Comic Sans MS" panose="030F0702030302020204" pitchFamily="66" charset="0"/>
                <a:hlinkClick r:id="rId13">
                  <a:extLst>
                    <a:ext uri="{A12FA001-AC4F-418D-AE19-62706E023703}">
                      <ahyp:hlinkClr xmlns:ahyp="http://schemas.microsoft.com/office/drawing/2018/hyperlinkcolor" val="tx"/>
                    </a:ext>
                  </a:extLst>
                </a:hlinkClick>
              </a:rPr>
              <a:t>Autumn | Wildlife Watch</a:t>
            </a:r>
            <a:endParaRPr lang="en-GB" sz="1500" dirty="0">
              <a:solidFill>
                <a:srgbClr val="39AB47"/>
              </a:solidFill>
            </a:endParaRPr>
          </a:p>
        </p:txBody>
      </p:sp>
    </p:spTree>
    <p:extLst>
      <p:ext uri="{BB962C8B-B14F-4D97-AF65-F5344CB8AC3E}">
        <p14:creationId xmlns:p14="http://schemas.microsoft.com/office/powerpoint/2010/main" val="36015294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9929CBF-0F8D-CD44-891A-1B4DBFFB3002}"/>
              </a:ext>
            </a:extLst>
          </p:cNvPr>
          <p:cNvSpPr txBox="1">
            <a:spLocks/>
          </p:cNvSpPr>
          <p:nvPr/>
        </p:nvSpPr>
        <p:spPr>
          <a:xfrm>
            <a:off x="0" y="6201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Useful links</a:t>
            </a:r>
          </a:p>
        </p:txBody>
      </p:sp>
      <p:sp>
        <p:nvSpPr>
          <p:cNvPr id="5" name="TextBox 4">
            <a:extLst>
              <a:ext uri="{FF2B5EF4-FFF2-40B4-BE49-F238E27FC236}">
                <a16:creationId xmlns:a16="http://schemas.microsoft.com/office/drawing/2014/main" id="{7FFF2CD1-6720-6046-AB76-46E7F7096689}"/>
              </a:ext>
            </a:extLst>
          </p:cNvPr>
          <p:cNvSpPr txBox="1"/>
          <p:nvPr/>
        </p:nvSpPr>
        <p:spPr>
          <a:xfrm>
            <a:off x="1213110" y="1345962"/>
            <a:ext cx="10978890" cy="5734903"/>
          </a:xfrm>
          <a:prstGeom prst="rect">
            <a:avLst/>
          </a:prstGeom>
          <a:noFill/>
        </p:spPr>
        <p:txBody>
          <a:bodyPr wrap="square">
            <a:spAutoFit/>
          </a:bodyPr>
          <a:lstStyle/>
          <a:p>
            <a:pPr>
              <a:spcBef>
                <a:spcPts val="1000"/>
              </a:spcBef>
            </a:pPr>
            <a:r>
              <a:rPr lang="en-US" sz="1500" dirty="0">
                <a:solidFill>
                  <a:srgbClr val="272626"/>
                </a:solidFill>
                <a:latin typeface="Comic Sans MS" panose="030F0702030302020204" pitchFamily="66" charset="0"/>
              </a:rPr>
              <a:t>Find out more about how humans are changing our habitats</a:t>
            </a:r>
            <a:br>
              <a:rPr lang="en-US" sz="1500" dirty="0">
                <a:solidFill>
                  <a:srgbClr val="272626"/>
                </a:solidFill>
                <a:latin typeface="Comic Sans MS" panose="030F0702030302020204" pitchFamily="66" charset="0"/>
              </a:rPr>
            </a:br>
            <a:r>
              <a:rPr lang="en-US" sz="1500" dirty="0">
                <a:solidFill>
                  <a:srgbClr val="39AB47"/>
                </a:solidFill>
                <a:latin typeface="Comic Sans MS" panose="030F0702030302020204" pitchFamily="66" charset="0"/>
                <a:hlinkClick r:id="rId3">
                  <a:extLst>
                    <a:ext uri="{A12FA001-AC4F-418D-AE19-62706E023703}">
                      <ahyp:hlinkClr xmlns:ahyp="http://schemas.microsoft.com/office/drawing/2018/hyperlinkcolor" val="tx"/>
                    </a:ext>
                  </a:extLst>
                </a:hlinkClick>
              </a:rPr>
              <a:t>Protecting the environment - Homeschool learning in KS2 for Year 4 - BBC Bitesize</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4">
                  <a:extLst>
                    <a:ext uri="{A12FA001-AC4F-418D-AE19-62706E023703}">
                      <ahyp:hlinkClr xmlns:ahyp="http://schemas.microsoft.com/office/drawing/2018/hyperlinkcolor" val="tx"/>
                    </a:ext>
                  </a:extLst>
                </a:hlinkClick>
              </a:rPr>
              <a:t>Looking after Earth, BBC Teach</a:t>
            </a:r>
            <a:r>
              <a:rPr lang="en-US" sz="1500" dirty="0">
                <a:solidFill>
                  <a:srgbClr val="39AB47"/>
                </a:solidFill>
                <a:latin typeface="Comic Sans MS" panose="030F0702030302020204" pitchFamily="66" charset="0"/>
              </a:rPr>
              <a:t>:</a:t>
            </a:r>
          </a:p>
          <a:p>
            <a:pPr>
              <a:spcBef>
                <a:spcPts val="1000"/>
              </a:spcBef>
            </a:pPr>
            <a:r>
              <a:rPr lang="en-US" sz="1500" dirty="0">
                <a:solidFill>
                  <a:srgbClr val="39AB47"/>
                </a:solidFill>
                <a:latin typeface="Comic Sans MS" panose="030F0702030302020204" pitchFamily="66" charset="0"/>
                <a:hlinkClick r:id="rId5">
                  <a:extLst>
                    <a:ext uri="{A12FA001-AC4F-418D-AE19-62706E023703}">
                      <ahyp:hlinkClr xmlns:ahyp="http://schemas.microsoft.com/office/drawing/2018/hyperlinkcolor" val="tx"/>
                    </a:ext>
                  </a:extLst>
                </a:hlinkClick>
              </a:rPr>
              <a:t>Climate Change: We need immediate action to stop extinction crisis, David Attenborough, BBC</a:t>
            </a:r>
            <a:br>
              <a:rPr lang="en-US" sz="1500" dirty="0">
                <a:latin typeface="Comic Sans MS" panose="030F0702030302020204" pitchFamily="66" charset="0"/>
              </a:rPr>
            </a:br>
            <a:r>
              <a:rPr lang="en-US" sz="1500" dirty="0">
                <a:solidFill>
                  <a:srgbClr val="272626"/>
                </a:solidFill>
                <a:latin typeface="Comic Sans MS" panose="030F0702030302020204" pitchFamily="66" charset="0"/>
              </a:rPr>
              <a:t>(Some of these images are quite graphic, you may not wish to show to your class)</a:t>
            </a:r>
          </a:p>
          <a:p>
            <a:pPr>
              <a:spcBef>
                <a:spcPts val="1000"/>
              </a:spcBef>
            </a:pPr>
            <a:r>
              <a:rPr lang="en-US" sz="1500" dirty="0">
                <a:solidFill>
                  <a:srgbClr val="272626"/>
                </a:solidFill>
                <a:latin typeface="Comic Sans MS" panose="030F0702030302020204" pitchFamily="66" charset="0"/>
              </a:rPr>
              <a:t>Find out more about what we can do to protect our habitats</a:t>
            </a:r>
            <a:br>
              <a:rPr lang="en-US" sz="1500" dirty="0">
                <a:solidFill>
                  <a:srgbClr val="272626"/>
                </a:solidFill>
                <a:latin typeface="Comic Sans MS" panose="030F0702030302020204" pitchFamily="66" charset="0"/>
              </a:rPr>
            </a:br>
            <a:r>
              <a:rPr lang="en-US" sz="1500" dirty="0">
                <a:solidFill>
                  <a:srgbClr val="39AB47"/>
                </a:solidFill>
                <a:latin typeface="Comic Sans MS" panose="030F0702030302020204" pitchFamily="66" charset="0"/>
                <a:hlinkClick r:id="rId6">
                  <a:extLst>
                    <a:ext uri="{A12FA001-AC4F-418D-AE19-62706E023703}">
                      <ahyp:hlinkClr xmlns:ahyp="http://schemas.microsoft.com/office/drawing/2018/hyperlinkcolor" val="tx"/>
                    </a:ext>
                  </a:extLst>
                </a:hlinkClick>
              </a:rPr>
              <a:t>How to Save our Planet (WWF International)</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7">
                  <a:extLst>
                    <a:ext uri="{A12FA001-AC4F-418D-AE19-62706E023703}">
                      <ahyp:hlinkClr xmlns:ahyp="http://schemas.microsoft.com/office/drawing/2018/hyperlinkcolor" val="tx"/>
                    </a:ext>
                  </a:extLst>
                </a:hlinkClick>
              </a:rPr>
              <a:t>Saving wildlife and wild places | The Wildlife Trusts</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8">
                  <a:extLst>
                    <a:ext uri="{A12FA001-AC4F-418D-AE19-62706E023703}">
                      <ahyp:hlinkClr xmlns:ahyp="http://schemas.microsoft.com/office/drawing/2018/hyperlinkcolor" val="tx"/>
                    </a:ext>
                  </a:extLst>
                </a:hlinkClick>
              </a:rPr>
              <a:t>How to Help Wildlife | Habitats - The RSPB</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9">
                  <a:extLst>
                    <a:ext uri="{A12FA001-AC4F-418D-AE19-62706E023703}">
                      <ahyp:hlinkClr xmlns:ahyp="http://schemas.microsoft.com/office/drawing/2018/hyperlinkcolor" val="tx"/>
                    </a:ext>
                  </a:extLst>
                </a:hlinkClick>
              </a:rPr>
              <a:t>How to save the planet: a guide for kids! - National Geographic Kids (natgeokids.com)</a:t>
            </a:r>
            <a:endParaRPr lang="en-US" sz="1500" dirty="0">
              <a:solidFill>
                <a:srgbClr val="39AB47"/>
              </a:solidFill>
              <a:latin typeface="Comic Sans MS" panose="030F0702030302020204" pitchFamily="66" charset="0"/>
            </a:endParaRPr>
          </a:p>
          <a:p>
            <a:pPr>
              <a:spcBef>
                <a:spcPts val="1000"/>
              </a:spcBef>
            </a:pPr>
            <a:r>
              <a:rPr lang="en-US" sz="1500" dirty="0">
                <a:solidFill>
                  <a:srgbClr val="272626"/>
                </a:solidFill>
                <a:latin typeface="Comic Sans MS" panose="030F0702030302020204" pitchFamily="66" charset="0"/>
              </a:rPr>
              <a:t>Find out more about different habitats:</a:t>
            </a:r>
            <a:br>
              <a:rPr lang="en-US" sz="1500" dirty="0">
                <a:solidFill>
                  <a:srgbClr val="272626"/>
                </a:solidFill>
                <a:latin typeface="Comic Sans MS" panose="030F0702030302020204" pitchFamily="66" charset="0"/>
              </a:rPr>
            </a:br>
            <a:r>
              <a:rPr lang="en-US" sz="1500" dirty="0">
                <a:solidFill>
                  <a:srgbClr val="39AB47"/>
                </a:solidFill>
                <a:latin typeface="Comic Sans MS" panose="030F0702030302020204" pitchFamily="66" charset="0"/>
                <a:hlinkClick r:id="rId10">
                  <a:extLst>
                    <a:ext uri="{A12FA001-AC4F-418D-AE19-62706E023703}">
                      <ahyp:hlinkClr xmlns:ahyp="http://schemas.microsoft.com/office/drawing/2018/hyperlinkcolor" val="tx"/>
                    </a:ext>
                  </a:extLst>
                </a:hlinkClick>
              </a:rPr>
              <a:t>Habitats for Kids, Classroom Videos Channel</a:t>
            </a:r>
            <a:endParaRPr lang="en-US" sz="1500" dirty="0">
              <a:solidFill>
                <a:srgbClr val="39AB47"/>
              </a:solidFill>
              <a:latin typeface="Comic Sans MS" panose="030F0702030302020204" pitchFamily="66" charset="0"/>
            </a:endParaRPr>
          </a:p>
          <a:p>
            <a:pPr>
              <a:spcBef>
                <a:spcPts val="1000"/>
              </a:spcBef>
            </a:pPr>
            <a:r>
              <a:rPr lang="en-US" sz="1500" b="1" dirty="0">
                <a:solidFill>
                  <a:srgbClr val="272626"/>
                </a:solidFill>
                <a:latin typeface="Comic Sans MS" panose="030F0702030302020204" pitchFamily="66" charset="0"/>
              </a:rPr>
              <a:t>How are coral reefs changing?</a:t>
            </a:r>
            <a:r>
              <a:rPr lang="en-US" sz="1500" dirty="0">
                <a:solidFill>
                  <a:srgbClr val="272626"/>
                </a:solidFill>
                <a:latin typeface="Comic Sans MS" panose="030F0702030302020204" pitchFamily="66" charset="0"/>
              </a:rPr>
              <a:t> A short film by:</a:t>
            </a:r>
            <a:br>
              <a:rPr lang="en-US" sz="1500" dirty="0">
                <a:solidFill>
                  <a:srgbClr val="272626"/>
                </a:solidFill>
                <a:latin typeface="Comic Sans MS" panose="030F0702030302020204" pitchFamily="66" charset="0"/>
              </a:rPr>
            </a:br>
            <a:r>
              <a:rPr lang="en-US" sz="1500" dirty="0">
                <a:solidFill>
                  <a:srgbClr val="39AB47"/>
                </a:solidFill>
                <a:latin typeface="Comic Sans MS" panose="030F0702030302020204" pitchFamily="66" charset="0"/>
                <a:hlinkClick r:id="rId11">
                  <a:extLst>
                    <a:ext uri="{A12FA001-AC4F-418D-AE19-62706E023703}">
                      <ahyp:hlinkClr xmlns:ahyp="http://schemas.microsoft.com/office/drawing/2018/hyperlinkcolor" val="tx"/>
                    </a:ext>
                  </a:extLst>
                </a:hlinkClick>
              </a:rPr>
              <a:t>Earth Touch. Our Planet. Close Up. How are coral reefs changing?</a:t>
            </a:r>
            <a:endParaRPr lang="en-US" sz="1500" dirty="0">
              <a:solidFill>
                <a:srgbClr val="39AB47"/>
              </a:solidFill>
              <a:latin typeface="Comic Sans MS" panose="030F0702030302020204" pitchFamily="66" charset="0"/>
            </a:endParaRPr>
          </a:p>
          <a:p>
            <a:pPr>
              <a:spcBef>
                <a:spcPts val="1000"/>
              </a:spcBef>
            </a:pPr>
            <a:r>
              <a:rPr lang="en-US" sz="1500" dirty="0">
                <a:solidFill>
                  <a:srgbClr val="272626"/>
                </a:solidFill>
                <a:latin typeface="Comic Sans MS" panose="030F0702030302020204" pitchFamily="66" charset="0"/>
              </a:rPr>
              <a:t>How is the arctic changing?</a:t>
            </a:r>
            <a:br>
              <a:rPr lang="en-US" sz="1500" dirty="0">
                <a:solidFill>
                  <a:srgbClr val="272626"/>
                </a:solidFill>
                <a:latin typeface="Comic Sans MS" panose="030F0702030302020204" pitchFamily="66" charset="0"/>
              </a:rPr>
            </a:br>
            <a:r>
              <a:rPr lang="en-US" sz="1500" dirty="0">
                <a:solidFill>
                  <a:srgbClr val="39AB47"/>
                </a:solidFill>
                <a:latin typeface="Comic Sans MS" panose="030F0702030302020204" pitchFamily="66" charset="0"/>
                <a:hlinkClick r:id="rId12">
                  <a:extLst>
                    <a:ext uri="{A12FA001-AC4F-418D-AE19-62706E023703}">
                      <ahyp:hlinkClr xmlns:ahyp="http://schemas.microsoft.com/office/drawing/2018/hyperlinkcolor" val="tx"/>
                    </a:ext>
                  </a:extLst>
                </a:hlinkClick>
              </a:rPr>
              <a:t>Change in the Arctic ESA</a:t>
            </a:r>
            <a:r>
              <a:rPr lang="en-US" sz="1500" b="1" dirty="0">
                <a:solidFill>
                  <a:srgbClr val="39AB47"/>
                </a:solidFill>
                <a:latin typeface="Comic Sans MS" panose="030F0702030302020204" pitchFamily="66" charset="0"/>
                <a:hlinkClick r:id="rId12">
                  <a:extLst>
                    <a:ext uri="{A12FA001-AC4F-418D-AE19-62706E023703}">
                      <ahyp:hlinkClr xmlns:ahyp="http://schemas.microsoft.com/office/drawing/2018/hyperlinkcolor" val="tx"/>
                    </a:ext>
                  </a:extLst>
                </a:hlinkClick>
              </a:rPr>
              <a:t>:</a:t>
            </a:r>
            <a:r>
              <a:rPr lang="en-US" sz="1500" dirty="0">
                <a:solidFill>
                  <a:srgbClr val="39AB47"/>
                </a:solidFill>
                <a:latin typeface="Comic Sans MS" panose="030F0702030302020204" pitchFamily="66" charset="0"/>
                <a:hlinkClick r:id="rId12">
                  <a:extLst>
                    <a:ext uri="{A12FA001-AC4F-418D-AE19-62706E023703}">
                      <ahyp:hlinkClr xmlns:ahyp="http://schemas.microsoft.com/office/drawing/2018/hyperlinkcolor" val="tx"/>
                    </a:ext>
                  </a:extLst>
                </a:hlinkClick>
              </a:rPr>
              <a:t> https://youtu.be/5GvMm4A7dFA</a:t>
            </a:r>
            <a:br>
              <a:rPr lang="en-US" sz="1500" dirty="0">
                <a:solidFill>
                  <a:srgbClr val="39AB47"/>
                </a:solidFill>
                <a:latin typeface="Comic Sans MS" panose="030F0702030302020204" pitchFamily="66" charset="0"/>
              </a:rPr>
            </a:br>
            <a:r>
              <a:rPr lang="en-US" sz="1500" dirty="0">
                <a:solidFill>
                  <a:srgbClr val="39AB47"/>
                </a:solidFill>
                <a:latin typeface="Comic Sans MS" panose="030F0702030302020204" pitchFamily="66" charset="0"/>
                <a:hlinkClick r:id="rId13">
                  <a:extLst>
                    <a:ext uri="{A12FA001-AC4F-418D-AE19-62706E023703}">
                      <ahyp:hlinkClr xmlns:ahyp="http://schemas.microsoft.com/office/drawing/2018/hyperlinkcolor" val="tx"/>
                    </a:ext>
                  </a:extLst>
                </a:hlinkClick>
              </a:rPr>
              <a:t>Polar Bears and Climate Change: https://youtu.be/LtibE0tm5t8</a:t>
            </a:r>
            <a:endParaRPr lang="en-US" sz="1500" dirty="0">
              <a:solidFill>
                <a:srgbClr val="39AB47"/>
              </a:solidFill>
              <a:latin typeface="Comic Sans MS" panose="030F0702030302020204" pitchFamily="66" charset="0"/>
            </a:endParaRPr>
          </a:p>
          <a:p>
            <a:pPr>
              <a:spcBef>
                <a:spcPts val="1000"/>
              </a:spcBef>
            </a:pPr>
            <a:endParaRPr lang="en-US" sz="1500" dirty="0">
              <a:latin typeface="Comic Sans MS" panose="030F0702030302020204" pitchFamily="66" charset="0"/>
            </a:endParaRPr>
          </a:p>
          <a:p>
            <a:pPr>
              <a:spcBef>
                <a:spcPts val="1000"/>
              </a:spcBef>
            </a:pPr>
            <a:endParaRPr lang="en-US" sz="1500" dirty="0">
              <a:latin typeface="Comic Sans MS" panose="030F0702030302020204" pitchFamily="66" charset="0"/>
            </a:endParaRPr>
          </a:p>
          <a:p>
            <a:pPr>
              <a:spcBef>
                <a:spcPts val="1000"/>
              </a:spcBef>
            </a:pPr>
            <a:endParaRPr lang="en-US" sz="1500" dirty="0">
              <a:latin typeface="Comic Sans MS" panose="030F0702030302020204" pitchFamily="66" charset="0"/>
            </a:endParaRPr>
          </a:p>
        </p:txBody>
      </p:sp>
    </p:spTree>
    <p:extLst>
      <p:ext uri="{BB962C8B-B14F-4D97-AF65-F5344CB8AC3E}">
        <p14:creationId xmlns:p14="http://schemas.microsoft.com/office/powerpoint/2010/main" val="13304295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E12412-FE87-2247-94AE-1BDEEC47A4B4}"/>
              </a:ext>
            </a:extLst>
          </p:cNvPr>
          <p:cNvSpPr/>
          <p:nvPr/>
        </p:nvSpPr>
        <p:spPr>
          <a:xfrm>
            <a:off x="1506582" y="2148275"/>
            <a:ext cx="9135292" cy="2909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screen shot of a video game&#10;&#10;Description automatically generated with low confidence">
            <a:extLst>
              <a:ext uri="{FF2B5EF4-FFF2-40B4-BE49-F238E27FC236}">
                <a16:creationId xmlns:a16="http://schemas.microsoft.com/office/drawing/2014/main" id="{91150E90-82BF-A342-89B1-A2D8A802F78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06582" y="2004750"/>
            <a:ext cx="9268885" cy="3053460"/>
          </a:xfrm>
          <a:prstGeom prst="rect">
            <a:avLst/>
          </a:prstGeom>
        </p:spPr>
      </p:pic>
      <p:sp>
        <p:nvSpPr>
          <p:cNvPr id="2" name="Title 1">
            <a:extLst>
              <a:ext uri="{FF2B5EF4-FFF2-40B4-BE49-F238E27FC236}">
                <a16:creationId xmlns:a16="http://schemas.microsoft.com/office/drawing/2014/main" id="{41439973-6E78-4E1C-AFE2-094C6F8591D5}"/>
              </a:ext>
            </a:extLst>
          </p:cNvPr>
          <p:cNvSpPr>
            <a:spLocks noGrp="1"/>
          </p:cNvSpPr>
          <p:nvPr>
            <p:ph type="title"/>
          </p:nvPr>
        </p:nvSpPr>
        <p:spPr>
          <a:xfrm>
            <a:off x="0" y="474228"/>
            <a:ext cx="12192000" cy="1325563"/>
          </a:xfrm>
        </p:spPr>
        <p:txBody>
          <a:bodyPr/>
          <a:lstStyle/>
          <a:p>
            <a:pPr algn="ctr">
              <a:lnSpc>
                <a:spcPct val="100000"/>
              </a:lnSpc>
              <a:spcBef>
                <a:spcPts val="500"/>
              </a:spcBef>
            </a:pPr>
            <a:r>
              <a:rPr lang="en-GB" sz="3200" b="1" dirty="0">
                <a:solidFill>
                  <a:schemeClr val="bg1"/>
                </a:solidFill>
                <a:latin typeface="Comic Sans MS" panose="030F0702030302020204" pitchFamily="66" charset="0"/>
              </a:rPr>
              <a:t>Living Things and Their Habitats: Lesson 5</a:t>
            </a:r>
            <a:br>
              <a:rPr lang="en-GB" sz="3200" b="1" dirty="0">
                <a:solidFill>
                  <a:schemeClr val="bg1"/>
                </a:solidFill>
                <a:latin typeface="Comic Sans MS" panose="030F0702030302020204" pitchFamily="66" charset="0"/>
              </a:rPr>
            </a:br>
            <a:r>
              <a:rPr lang="en-GB" sz="3200" dirty="0">
                <a:solidFill>
                  <a:schemeClr val="bg1"/>
                </a:solidFill>
                <a:latin typeface="Comic Sans MS" panose="030F0902030302020204" pitchFamily="66" charset="0"/>
                <a:cs typeface="Arial" panose="020B0604020202020204" pitchFamily="34" charset="0"/>
              </a:rPr>
              <a:t>Changing habitats</a:t>
            </a:r>
            <a:endParaRPr lang="en-GB" sz="3200" b="1" dirty="0">
              <a:solidFill>
                <a:schemeClr val="bg1"/>
              </a:solidFill>
              <a:latin typeface="Comic Sans MS" panose="030F0702030302020204" pitchFamily="66" charset="0"/>
            </a:endParaRPr>
          </a:p>
        </p:txBody>
      </p:sp>
      <p:sp>
        <p:nvSpPr>
          <p:cNvPr id="3" name="TextBox 2">
            <a:extLst>
              <a:ext uri="{FF2B5EF4-FFF2-40B4-BE49-F238E27FC236}">
                <a16:creationId xmlns:a16="http://schemas.microsoft.com/office/drawing/2014/main" id="{789585AB-FB9D-4A6C-911D-CADD729AD173}"/>
              </a:ext>
            </a:extLst>
          </p:cNvPr>
          <p:cNvSpPr txBox="1"/>
          <p:nvPr/>
        </p:nvSpPr>
        <p:spPr>
          <a:xfrm>
            <a:off x="0" y="5687498"/>
            <a:ext cx="12191999" cy="584775"/>
          </a:xfrm>
          <a:prstGeom prst="rect">
            <a:avLst/>
          </a:prstGeom>
          <a:noFill/>
        </p:spPr>
        <p:txBody>
          <a:bodyPr wrap="square" rtlCol="0">
            <a:spAutoFit/>
          </a:bodyPr>
          <a:lstStyle/>
          <a:p>
            <a:pPr algn="ctr"/>
            <a:r>
              <a:rPr lang="en-GB" sz="3200" b="1" dirty="0">
                <a:solidFill>
                  <a:schemeClr val="bg1"/>
                </a:solidFill>
                <a:latin typeface="Comic Sans MS" panose="030F0702030302020204" pitchFamily="66" charset="0"/>
              </a:rPr>
              <a:t>Well Done! </a:t>
            </a:r>
            <a:endParaRPr lang="en-GB" sz="3200" dirty="0">
              <a:solidFill>
                <a:schemeClr val="bg1"/>
              </a:solidFill>
              <a:latin typeface="Comic Sans MS" panose="030F0702030302020204" pitchFamily="66" charset="0"/>
            </a:endParaRPr>
          </a:p>
        </p:txBody>
      </p:sp>
      <p:sp>
        <p:nvSpPr>
          <p:cNvPr id="6" name="Subtitle 2">
            <a:extLst>
              <a:ext uri="{FF2B5EF4-FFF2-40B4-BE49-F238E27FC236}">
                <a16:creationId xmlns:a16="http://schemas.microsoft.com/office/drawing/2014/main" id="{E2B2FB1F-92E5-3B46-8B09-EC93C1609FA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iChild and its licensors. All rights reserved. Not for commercial use.</a:t>
            </a:r>
          </a:p>
        </p:txBody>
      </p:sp>
      <p:pic>
        <p:nvPicPr>
          <p:cNvPr id="7" name="Picture 6" descr="A picture containing text, clipart&#10;&#10;Description automatically generated">
            <a:extLst>
              <a:ext uri="{FF2B5EF4-FFF2-40B4-BE49-F238E27FC236}">
                <a16:creationId xmlns:a16="http://schemas.microsoft.com/office/drawing/2014/main" id="{7E5C3B85-CBD5-2D42-B7C4-DB071F5A400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Tree>
    <p:extLst>
      <p:ext uri="{BB962C8B-B14F-4D97-AF65-F5344CB8AC3E}">
        <p14:creationId xmlns:p14="http://schemas.microsoft.com/office/powerpoint/2010/main" val="2124979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ubtitle 2">
            <a:extLst>
              <a:ext uri="{FF2B5EF4-FFF2-40B4-BE49-F238E27FC236}">
                <a16:creationId xmlns:a16="http://schemas.microsoft.com/office/drawing/2014/main" id="{75F61148-9708-FA46-A4D9-BB0BDFF60F8F}"/>
              </a:ext>
            </a:extLst>
          </p:cNvPr>
          <p:cNvSpPr txBox="1">
            <a:spLocks/>
          </p:cNvSpPr>
          <p:nvPr/>
        </p:nvSpPr>
        <p:spPr>
          <a:xfrm>
            <a:off x="861212" y="717825"/>
            <a:ext cx="11104844" cy="14411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buNone/>
            </a:pPr>
            <a:r>
              <a:rPr lang="en-US" sz="2000" dirty="0">
                <a:solidFill>
                  <a:srgbClr val="272626"/>
                </a:solidFill>
                <a:latin typeface="Comic Sans MS" panose="030F0702030302020204" pitchFamily="66" charset="0"/>
                <a:cs typeface="Arial" panose="020B0604020202020204" pitchFamily="34" charset="0"/>
              </a:rPr>
              <a:t>We found lots of living things in our school outdoor habitat.</a:t>
            </a:r>
          </a:p>
          <a:p>
            <a:pPr marL="0" indent="0">
              <a:lnSpc>
                <a:spcPct val="100000"/>
              </a:lnSpc>
              <a:spcBef>
                <a:spcPts val="500"/>
              </a:spcBef>
              <a:buNone/>
            </a:pPr>
            <a:r>
              <a:rPr lang="en-US" sz="2000" dirty="0">
                <a:solidFill>
                  <a:srgbClr val="272626"/>
                </a:solidFill>
                <a:latin typeface="Comic Sans MS" panose="030F0702030302020204" pitchFamily="66" charset="0"/>
                <a:cs typeface="Arial" panose="020B0604020202020204" pitchFamily="34" charset="0"/>
              </a:rPr>
              <a:t>How do changes in the weather effect this habitat?</a:t>
            </a:r>
          </a:p>
          <a:p>
            <a:pPr marL="0" indent="0">
              <a:lnSpc>
                <a:spcPct val="100000"/>
              </a:lnSpc>
              <a:spcBef>
                <a:spcPts val="500"/>
              </a:spcBef>
              <a:buNone/>
            </a:pPr>
            <a:r>
              <a:rPr lang="en-US" sz="2000" dirty="0">
                <a:solidFill>
                  <a:srgbClr val="272626"/>
                </a:solidFill>
                <a:latin typeface="Comic Sans MS" panose="030F0702030302020204" pitchFamily="66" charset="0"/>
                <a:cs typeface="Arial" panose="020B0604020202020204" pitchFamily="34" charset="0"/>
              </a:rPr>
              <a:t>Who knows what the </a:t>
            </a:r>
            <a:r>
              <a:rPr lang="en-US" sz="2000" b="1" dirty="0">
                <a:solidFill>
                  <a:srgbClr val="272626"/>
                </a:solidFill>
                <a:latin typeface="Comic Sans MS" panose="030F0702030302020204" pitchFamily="66" charset="0"/>
                <a:cs typeface="Arial" panose="020B0604020202020204" pitchFamily="34" charset="0"/>
              </a:rPr>
              <a:t>four seasons </a:t>
            </a:r>
            <a:r>
              <a:rPr lang="en-US" sz="2000" dirty="0">
                <a:solidFill>
                  <a:srgbClr val="272626"/>
                </a:solidFill>
                <a:latin typeface="Comic Sans MS" panose="030F0702030302020204" pitchFamily="66" charset="0"/>
                <a:cs typeface="Arial" panose="020B0604020202020204" pitchFamily="34" charset="0"/>
              </a:rPr>
              <a:t>are? </a:t>
            </a:r>
          </a:p>
          <a:p>
            <a:pPr marL="0" indent="0">
              <a:lnSpc>
                <a:spcPct val="100000"/>
              </a:lnSpc>
              <a:spcBef>
                <a:spcPts val="0"/>
              </a:spcBef>
              <a:buNone/>
            </a:pPr>
            <a:r>
              <a:rPr lang="en-US" sz="2000" dirty="0">
                <a:solidFill>
                  <a:srgbClr val="272626"/>
                </a:solidFill>
                <a:latin typeface="Comic Sans MS" panose="030F0702030302020204" pitchFamily="66" charset="0"/>
                <a:cs typeface="Arial" panose="020B0604020202020204" pitchFamily="34" charset="0"/>
              </a:rPr>
              <a:t> </a:t>
            </a:r>
          </a:p>
          <a:p>
            <a:pPr marL="0" indent="0">
              <a:lnSpc>
                <a:spcPct val="100000"/>
              </a:lnSpc>
              <a:spcBef>
                <a:spcPts val="0"/>
              </a:spcBef>
              <a:buNone/>
            </a:pPr>
            <a:r>
              <a:rPr lang="en-US" sz="2000" dirty="0">
                <a:solidFill>
                  <a:srgbClr val="272626"/>
                </a:solidFill>
                <a:latin typeface="Comic Sans MS" panose="030F0702030302020204" pitchFamily="66" charset="0"/>
                <a:cs typeface="Arial" panose="020B0604020202020204" pitchFamily="34" charset="0"/>
              </a:rPr>
              <a:t> </a:t>
            </a:r>
          </a:p>
        </p:txBody>
      </p:sp>
      <p:sp>
        <p:nvSpPr>
          <p:cNvPr id="47" name="Rectangle 46">
            <a:extLst>
              <a:ext uri="{FF2B5EF4-FFF2-40B4-BE49-F238E27FC236}">
                <a16:creationId xmlns:a16="http://schemas.microsoft.com/office/drawing/2014/main" id="{5B787CA7-9BB7-F043-8AAE-C13E736FBF2C}"/>
              </a:ext>
            </a:extLst>
          </p:cNvPr>
          <p:cNvSpPr/>
          <p:nvPr/>
        </p:nvSpPr>
        <p:spPr>
          <a:xfrm>
            <a:off x="861212" y="4892080"/>
            <a:ext cx="2468220" cy="9723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December</a:t>
            </a:r>
            <a:br>
              <a:rPr lang="en-US" b="1" dirty="0">
                <a:latin typeface="Comic Sans MS" panose="030F0902030302020204" pitchFamily="66" charset="0"/>
              </a:rPr>
            </a:br>
            <a:r>
              <a:rPr lang="en-US" b="1" dirty="0">
                <a:latin typeface="Comic Sans MS" panose="030F0902030302020204" pitchFamily="66" charset="0"/>
              </a:rPr>
              <a:t>January</a:t>
            </a:r>
            <a:br>
              <a:rPr lang="en-US" b="1" dirty="0">
                <a:latin typeface="Comic Sans MS" panose="030F0902030302020204" pitchFamily="66" charset="0"/>
              </a:rPr>
            </a:br>
            <a:r>
              <a:rPr lang="en-US" b="1" dirty="0">
                <a:latin typeface="Comic Sans MS" panose="030F0902030302020204" pitchFamily="66" charset="0"/>
              </a:rPr>
              <a:t>February</a:t>
            </a:r>
          </a:p>
        </p:txBody>
      </p:sp>
      <p:sp>
        <p:nvSpPr>
          <p:cNvPr id="54" name="Rectangle 53">
            <a:extLst>
              <a:ext uri="{FF2B5EF4-FFF2-40B4-BE49-F238E27FC236}">
                <a16:creationId xmlns:a16="http://schemas.microsoft.com/office/drawing/2014/main" id="{C3C888BB-01C3-8C4A-8B1D-156B08ED99D2}"/>
              </a:ext>
            </a:extLst>
          </p:cNvPr>
          <p:cNvSpPr/>
          <p:nvPr/>
        </p:nvSpPr>
        <p:spPr>
          <a:xfrm>
            <a:off x="3505021" y="4892080"/>
            <a:ext cx="2468220" cy="97237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March</a:t>
            </a:r>
            <a:br>
              <a:rPr lang="en-US" b="1" dirty="0">
                <a:latin typeface="Comic Sans MS" panose="030F0902030302020204" pitchFamily="66" charset="0"/>
              </a:rPr>
            </a:br>
            <a:r>
              <a:rPr lang="en-US" b="1" dirty="0">
                <a:latin typeface="Comic Sans MS" panose="030F0902030302020204" pitchFamily="66" charset="0"/>
              </a:rPr>
              <a:t>April</a:t>
            </a:r>
            <a:br>
              <a:rPr lang="en-US" b="1" dirty="0">
                <a:latin typeface="Comic Sans MS" panose="030F0902030302020204" pitchFamily="66" charset="0"/>
              </a:rPr>
            </a:br>
            <a:r>
              <a:rPr lang="en-US" b="1" dirty="0">
                <a:latin typeface="Comic Sans MS" panose="030F0902030302020204" pitchFamily="66" charset="0"/>
              </a:rPr>
              <a:t>May</a:t>
            </a:r>
          </a:p>
        </p:txBody>
      </p:sp>
      <p:sp>
        <p:nvSpPr>
          <p:cNvPr id="55" name="Rectangle 54">
            <a:extLst>
              <a:ext uri="{FF2B5EF4-FFF2-40B4-BE49-F238E27FC236}">
                <a16:creationId xmlns:a16="http://schemas.microsoft.com/office/drawing/2014/main" id="{04928CF8-3A01-F544-B456-FDC04FECBE22}"/>
              </a:ext>
            </a:extLst>
          </p:cNvPr>
          <p:cNvSpPr/>
          <p:nvPr/>
        </p:nvSpPr>
        <p:spPr>
          <a:xfrm>
            <a:off x="6115699" y="4892080"/>
            <a:ext cx="2468220" cy="9723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June</a:t>
            </a:r>
            <a:br>
              <a:rPr lang="en-US" b="1" dirty="0">
                <a:latin typeface="Comic Sans MS" panose="030F0902030302020204" pitchFamily="66" charset="0"/>
              </a:rPr>
            </a:br>
            <a:r>
              <a:rPr lang="en-US" b="1" dirty="0">
                <a:latin typeface="Comic Sans MS" panose="030F0902030302020204" pitchFamily="66" charset="0"/>
              </a:rPr>
              <a:t>July</a:t>
            </a:r>
            <a:br>
              <a:rPr lang="en-US" b="1" dirty="0">
                <a:latin typeface="Comic Sans MS" panose="030F0902030302020204" pitchFamily="66" charset="0"/>
              </a:rPr>
            </a:br>
            <a:r>
              <a:rPr lang="en-US" b="1" dirty="0">
                <a:latin typeface="Comic Sans MS" panose="030F0902030302020204" pitchFamily="66" charset="0"/>
              </a:rPr>
              <a:t>August</a:t>
            </a:r>
          </a:p>
        </p:txBody>
      </p:sp>
      <p:sp>
        <p:nvSpPr>
          <p:cNvPr id="56" name="Rectangle 55">
            <a:extLst>
              <a:ext uri="{FF2B5EF4-FFF2-40B4-BE49-F238E27FC236}">
                <a16:creationId xmlns:a16="http://schemas.microsoft.com/office/drawing/2014/main" id="{3F9361D1-79BF-5A4D-BC8C-6348BC1A3A04}"/>
              </a:ext>
            </a:extLst>
          </p:cNvPr>
          <p:cNvSpPr/>
          <p:nvPr/>
        </p:nvSpPr>
        <p:spPr>
          <a:xfrm>
            <a:off x="8805891" y="4892080"/>
            <a:ext cx="2468220" cy="972377"/>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September</a:t>
            </a:r>
            <a:br>
              <a:rPr lang="en-US" b="1" dirty="0">
                <a:latin typeface="Comic Sans MS" panose="030F0902030302020204" pitchFamily="66" charset="0"/>
              </a:rPr>
            </a:br>
            <a:r>
              <a:rPr lang="en-US" b="1" dirty="0">
                <a:latin typeface="Comic Sans MS" panose="030F0902030302020204" pitchFamily="66" charset="0"/>
              </a:rPr>
              <a:t>October</a:t>
            </a:r>
            <a:br>
              <a:rPr lang="en-US" b="1" dirty="0">
                <a:latin typeface="Comic Sans MS" panose="030F0902030302020204" pitchFamily="66" charset="0"/>
              </a:rPr>
            </a:br>
            <a:r>
              <a:rPr lang="en-US" b="1" dirty="0">
                <a:latin typeface="Comic Sans MS" panose="030F0902030302020204" pitchFamily="66" charset="0"/>
              </a:rPr>
              <a:t>November</a:t>
            </a:r>
          </a:p>
        </p:txBody>
      </p:sp>
      <p:sp>
        <p:nvSpPr>
          <p:cNvPr id="57" name="Rectangle 56">
            <a:extLst>
              <a:ext uri="{FF2B5EF4-FFF2-40B4-BE49-F238E27FC236}">
                <a16:creationId xmlns:a16="http://schemas.microsoft.com/office/drawing/2014/main" id="{83F92946-2CEC-6146-A84E-0B3DC14E1BBE}"/>
              </a:ext>
            </a:extLst>
          </p:cNvPr>
          <p:cNvSpPr/>
          <p:nvPr/>
        </p:nvSpPr>
        <p:spPr>
          <a:xfrm>
            <a:off x="861212" y="2209638"/>
            <a:ext cx="2468220" cy="543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WINTER</a:t>
            </a:r>
          </a:p>
        </p:txBody>
      </p:sp>
      <p:sp>
        <p:nvSpPr>
          <p:cNvPr id="58" name="Rectangle 57">
            <a:extLst>
              <a:ext uri="{FF2B5EF4-FFF2-40B4-BE49-F238E27FC236}">
                <a16:creationId xmlns:a16="http://schemas.microsoft.com/office/drawing/2014/main" id="{2582E886-64D5-0B4C-98BD-695860BBDE55}"/>
              </a:ext>
            </a:extLst>
          </p:cNvPr>
          <p:cNvSpPr/>
          <p:nvPr/>
        </p:nvSpPr>
        <p:spPr>
          <a:xfrm>
            <a:off x="3505021" y="2209638"/>
            <a:ext cx="2468220" cy="5433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SPRING</a:t>
            </a:r>
          </a:p>
        </p:txBody>
      </p:sp>
      <p:sp>
        <p:nvSpPr>
          <p:cNvPr id="59" name="Rectangle 58">
            <a:extLst>
              <a:ext uri="{FF2B5EF4-FFF2-40B4-BE49-F238E27FC236}">
                <a16:creationId xmlns:a16="http://schemas.microsoft.com/office/drawing/2014/main" id="{075FCE56-BBD2-A841-A779-A1CD0C472030}"/>
              </a:ext>
            </a:extLst>
          </p:cNvPr>
          <p:cNvSpPr/>
          <p:nvPr/>
        </p:nvSpPr>
        <p:spPr>
          <a:xfrm>
            <a:off x="6115699" y="2209638"/>
            <a:ext cx="2468220" cy="5433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SUMMER</a:t>
            </a:r>
          </a:p>
        </p:txBody>
      </p:sp>
      <p:sp>
        <p:nvSpPr>
          <p:cNvPr id="60" name="Rectangle 59">
            <a:extLst>
              <a:ext uri="{FF2B5EF4-FFF2-40B4-BE49-F238E27FC236}">
                <a16:creationId xmlns:a16="http://schemas.microsoft.com/office/drawing/2014/main" id="{D0ACE8C1-5268-5748-A96D-40657E78C134}"/>
              </a:ext>
            </a:extLst>
          </p:cNvPr>
          <p:cNvSpPr/>
          <p:nvPr/>
        </p:nvSpPr>
        <p:spPr>
          <a:xfrm>
            <a:off x="8805891" y="2209638"/>
            <a:ext cx="2468220" cy="54334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AUTUMN</a:t>
            </a:r>
          </a:p>
        </p:txBody>
      </p:sp>
      <p:pic>
        <p:nvPicPr>
          <p:cNvPr id="62" name="Picture 61">
            <a:extLst>
              <a:ext uri="{FF2B5EF4-FFF2-40B4-BE49-F238E27FC236}">
                <a16:creationId xmlns:a16="http://schemas.microsoft.com/office/drawing/2014/main" id="{E5607405-5282-CC44-A452-12FEF91F270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85"/>
          <a:stretch/>
        </p:blipFill>
        <p:spPr>
          <a:xfrm>
            <a:off x="6115699" y="2803743"/>
            <a:ext cx="2468220" cy="2023472"/>
          </a:xfrm>
          <a:prstGeom prst="rect">
            <a:avLst/>
          </a:prstGeom>
        </p:spPr>
      </p:pic>
      <p:pic>
        <p:nvPicPr>
          <p:cNvPr id="64" name="Picture 63">
            <a:extLst>
              <a:ext uri="{FF2B5EF4-FFF2-40B4-BE49-F238E27FC236}">
                <a16:creationId xmlns:a16="http://schemas.microsoft.com/office/drawing/2014/main" id="{152E1BAB-3E1F-614F-AC20-115ADC2CD0E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05021" y="2803743"/>
            <a:ext cx="2460487" cy="2023472"/>
          </a:xfrm>
          <a:prstGeom prst="rect">
            <a:avLst/>
          </a:prstGeom>
        </p:spPr>
      </p:pic>
      <p:pic>
        <p:nvPicPr>
          <p:cNvPr id="66" name="Picture 65">
            <a:extLst>
              <a:ext uri="{FF2B5EF4-FFF2-40B4-BE49-F238E27FC236}">
                <a16:creationId xmlns:a16="http://schemas.microsoft.com/office/drawing/2014/main" id="{E6B3F8DE-BBF2-F849-9322-C9DBCC0D06B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1"/>
          <a:stretch/>
        </p:blipFill>
        <p:spPr>
          <a:xfrm>
            <a:off x="861212" y="2818098"/>
            <a:ext cx="2460487" cy="2009117"/>
          </a:xfrm>
          <a:prstGeom prst="rect">
            <a:avLst/>
          </a:prstGeom>
        </p:spPr>
      </p:pic>
      <p:pic>
        <p:nvPicPr>
          <p:cNvPr id="12" name="Picture 11" descr="A picture containing sky, grass, outdoor, boat&#10;&#10;Description automatically generated">
            <a:extLst>
              <a:ext uri="{FF2B5EF4-FFF2-40B4-BE49-F238E27FC236}">
                <a16:creationId xmlns:a16="http://schemas.microsoft.com/office/drawing/2014/main" id="{DA370847-19FE-A445-93E7-4F2B44E12BF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805891" y="2811226"/>
            <a:ext cx="2468220" cy="2015989"/>
          </a:xfrm>
          <a:prstGeom prst="rect">
            <a:avLst/>
          </a:prstGeom>
        </p:spPr>
      </p:pic>
    </p:spTree>
    <p:extLst>
      <p:ext uri="{BB962C8B-B14F-4D97-AF65-F5344CB8AC3E}">
        <p14:creationId xmlns:p14="http://schemas.microsoft.com/office/powerpoint/2010/main" val="297289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4" grpId="0" animBg="1"/>
      <p:bldP spid="55" grpId="0" animBg="1"/>
      <p:bldP spid="56" grpId="0" animBg="1"/>
      <p:bldP spid="57" grpId="0" animBg="1"/>
      <p:bldP spid="58" grpId="0" animBg="1"/>
      <p:bldP spid="59" grpId="0" animBg="1"/>
      <p:bldP spid="6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ubtitle 2">
            <a:extLst>
              <a:ext uri="{FF2B5EF4-FFF2-40B4-BE49-F238E27FC236}">
                <a16:creationId xmlns:a16="http://schemas.microsoft.com/office/drawing/2014/main" id="{B9C7D74B-11ED-1B44-B8BD-0BB6ABFF6491}"/>
              </a:ext>
            </a:extLst>
          </p:cNvPr>
          <p:cNvSpPr txBox="1">
            <a:spLocks/>
          </p:cNvSpPr>
          <p:nvPr/>
        </p:nvSpPr>
        <p:spPr>
          <a:xfrm>
            <a:off x="414680" y="405062"/>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dirty="0">
                <a:solidFill>
                  <a:srgbClr val="272626"/>
                </a:solidFill>
                <a:latin typeface="Comic Sans MS" panose="030F0702030302020204" pitchFamily="66" charset="0"/>
                <a:cs typeface="Arial" panose="020B0604020202020204" pitchFamily="34" charset="0"/>
              </a:rPr>
              <a:t>Let’s think how the </a:t>
            </a:r>
            <a:r>
              <a:rPr lang="en-US" sz="2200" b="1" dirty="0">
                <a:solidFill>
                  <a:srgbClr val="272626"/>
                </a:solidFill>
                <a:latin typeface="Comic Sans MS" panose="030F0702030302020204" pitchFamily="66" charset="0"/>
                <a:cs typeface="Arial" panose="020B0604020202020204" pitchFamily="34" charset="0"/>
              </a:rPr>
              <a:t>weather</a:t>
            </a:r>
            <a:r>
              <a:rPr lang="en-US" sz="2200" dirty="0">
                <a:latin typeface="Comic Sans MS" panose="030F0702030302020204" pitchFamily="66" charset="0"/>
                <a:cs typeface="Arial" panose="020B0604020202020204" pitchFamily="34" charset="0"/>
              </a:rPr>
              <a:t> </a:t>
            </a:r>
            <a:r>
              <a:rPr lang="en-US" sz="2200" dirty="0">
                <a:solidFill>
                  <a:srgbClr val="272626"/>
                </a:solidFill>
                <a:latin typeface="Comic Sans MS" panose="030F0702030302020204" pitchFamily="66" charset="0"/>
                <a:cs typeface="Arial" panose="020B0604020202020204" pitchFamily="34" charset="0"/>
              </a:rPr>
              <a:t>changes our habitat in </a:t>
            </a:r>
            <a:r>
              <a:rPr lang="en-US" sz="3200" b="1" dirty="0">
                <a:solidFill>
                  <a:srgbClr val="00B0F0"/>
                </a:solidFill>
                <a:latin typeface="Comic Sans MS" panose="030F0702030302020204" pitchFamily="66" charset="0"/>
                <a:cs typeface="Arial" panose="020B0604020202020204" pitchFamily="34" charset="0"/>
              </a:rPr>
              <a:t>winter</a:t>
            </a:r>
            <a:r>
              <a:rPr lang="en-US" sz="2200" dirty="0">
                <a:solidFill>
                  <a:srgbClr val="272626"/>
                </a:solidFill>
                <a:latin typeface="Comic Sans MS" panose="030F0702030302020204" pitchFamily="66" charset="0"/>
                <a:cs typeface="Arial" panose="020B0604020202020204" pitchFamily="34" charset="0"/>
              </a:rPr>
              <a:t>.</a:t>
            </a:r>
          </a:p>
        </p:txBody>
      </p:sp>
      <p:sp>
        <p:nvSpPr>
          <p:cNvPr id="2" name="Rectangle 1">
            <a:extLst>
              <a:ext uri="{FF2B5EF4-FFF2-40B4-BE49-F238E27FC236}">
                <a16:creationId xmlns:a16="http://schemas.microsoft.com/office/drawing/2014/main" id="{B6218A99-697C-4846-B2A9-E044D6258D39}"/>
              </a:ext>
            </a:extLst>
          </p:cNvPr>
          <p:cNvSpPr/>
          <p:nvPr/>
        </p:nvSpPr>
        <p:spPr>
          <a:xfrm>
            <a:off x="5656490" y="1161375"/>
            <a:ext cx="5348946" cy="6024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chemeClr val="bg1"/>
                </a:solidFill>
                <a:latin typeface="Comic Sans MS" panose="030F0902030302020204" pitchFamily="66" charset="0"/>
              </a:rPr>
              <a:t>What would the temperature be like in winter? </a:t>
            </a:r>
            <a:endParaRPr lang="en-GB" sz="1700" dirty="0">
              <a:solidFill>
                <a:schemeClr val="bg1"/>
              </a:solidFill>
              <a:latin typeface="Comic Sans MS" panose="030F0902030302020204" pitchFamily="66" charset="0"/>
            </a:endParaRPr>
          </a:p>
        </p:txBody>
      </p:sp>
      <p:sp>
        <p:nvSpPr>
          <p:cNvPr id="4" name="Rectangle 3">
            <a:extLst>
              <a:ext uri="{FF2B5EF4-FFF2-40B4-BE49-F238E27FC236}">
                <a16:creationId xmlns:a16="http://schemas.microsoft.com/office/drawing/2014/main" id="{7E6D677B-4ECC-6F4A-989A-686ED7FD7F41}"/>
              </a:ext>
            </a:extLst>
          </p:cNvPr>
          <p:cNvSpPr/>
          <p:nvPr/>
        </p:nvSpPr>
        <p:spPr>
          <a:xfrm>
            <a:off x="5656489" y="3336423"/>
            <a:ext cx="5348945" cy="60312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chemeClr val="bg1"/>
                </a:solidFill>
                <a:latin typeface="Comic Sans MS" panose="030F0902030302020204" pitchFamily="66" charset="0"/>
              </a:rPr>
              <a:t>Would there be any flowers?</a:t>
            </a:r>
            <a:endParaRPr lang="en-GB" sz="1700" dirty="0">
              <a:solidFill>
                <a:schemeClr val="bg1"/>
              </a:solidFill>
              <a:latin typeface="Comic Sans MS" panose="030F0902030302020204" pitchFamily="66" charset="0"/>
            </a:endParaRPr>
          </a:p>
        </p:txBody>
      </p:sp>
      <p:sp>
        <p:nvSpPr>
          <p:cNvPr id="5" name="Rectangle 4">
            <a:extLst>
              <a:ext uri="{FF2B5EF4-FFF2-40B4-BE49-F238E27FC236}">
                <a16:creationId xmlns:a16="http://schemas.microsoft.com/office/drawing/2014/main" id="{879200C1-3BFE-3B4F-B16F-A2422702D50F}"/>
              </a:ext>
            </a:extLst>
          </p:cNvPr>
          <p:cNvSpPr/>
          <p:nvPr/>
        </p:nvSpPr>
        <p:spPr>
          <a:xfrm>
            <a:off x="5656491" y="1886391"/>
            <a:ext cx="5348944" cy="6024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would the weather be like in winter?</a:t>
            </a:r>
            <a:endParaRPr lang="en-GB" sz="1700" dirty="0">
              <a:solidFill>
                <a:schemeClr val="bg1"/>
              </a:solidFill>
              <a:latin typeface="Comic Sans MS" panose="030F0902030302020204" pitchFamily="66" charset="0"/>
            </a:endParaRPr>
          </a:p>
        </p:txBody>
      </p:sp>
      <p:sp>
        <p:nvSpPr>
          <p:cNvPr id="6" name="Rectangle 5">
            <a:extLst>
              <a:ext uri="{FF2B5EF4-FFF2-40B4-BE49-F238E27FC236}">
                <a16:creationId xmlns:a16="http://schemas.microsoft.com/office/drawing/2014/main" id="{59930F8B-168A-CD44-B22A-2C99A4D265BB}"/>
              </a:ext>
            </a:extLst>
          </p:cNvPr>
          <p:cNvSpPr/>
          <p:nvPr/>
        </p:nvSpPr>
        <p:spPr>
          <a:xfrm>
            <a:off x="5656490" y="2611407"/>
            <a:ext cx="5348944" cy="6024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happens to the plants in winter?</a:t>
            </a:r>
            <a:endParaRPr lang="en-GB" sz="1700" dirty="0">
              <a:solidFill>
                <a:schemeClr val="bg1"/>
              </a:solidFill>
              <a:latin typeface="Comic Sans MS" panose="030F0902030302020204" pitchFamily="66" charset="0"/>
            </a:endParaRPr>
          </a:p>
        </p:txBody>
      </p:sp>
      <p:sp>
        <p:nvSpPr>
          <p:cNvPr id="7" name="Rectangle 6">
            <a:extLst>
              <a:ext uri="{FF2B5EF4-FFF2-40B4-BE49-F238E27FC236}">
                <a16:creationId xmlns:a16="http://schemas.microsoft.com/office/drawing/2014/main" id="{01DA7C59-246C-BF4E-A231-A6DD49E05154}"/>
              </a:ext>
            </a:extLst>
          </p:cNvPr>
          <p:cNvSpPr/>
          <p:nvPr/>
        </p:nvSpPr>
        <p:spPr>
          <a:xfrm>
            <a:off x="5656489" y="5512162"/>
            <a:ext cx="5341846" cy="6024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might happen to the water?</a:t>
            </a:r>
            <a:br>
              <a:rPr lang="en-US" sz="1700" dirty="0">
                <a:solidFill>
                  <a:schemeClr val="bg1"/>
                </a:solidFill>
                <a:latin typeface="Comic Sans MS" panose="030F0902030302020204" pitchFamily="66" charset="0"/>
              </a:rPr>
            </a:br>
            <a:r>
              <a:rPr lang="en-US" sz="1700" dirty="0">
                <a:solidFill>
                  <a:schemeClr val="bg1"/>
                </a:solidFill>
                <a:latin typeface="Comic Sans MS" panose="030F0902030302020204" pitchFamily="66" charset="0"/>
              </a:rPr>
              <a:t>How would this effect living things?</a:t>
            </a:r>
            <a:endParaRPr lang="en-GB" sz="1700" dirty="0">
              <a:solidFill>
                <a:schemeClr val="bg1"/>
              </a:solidFill>
              <a:latin typeface="Comic Sans MS" panose="030F0902030302020204" pitchFamily="66" charset="0"/>
            </a:endParaRPr>
          </a:p>
        </p:txBody>
      </p:sp>
      <p:pic>
        <p:nvPicPr>
          <p:cNvPr id="9" name="Picture 8">
            <a:extLst>
              <a:ext uri="{FF2B5EF4-FFF2-40B4-BE49-F238E27FC236}">
                <a16:creationId xmlns:a16="http://schemas.microsoft.com/office/drawing/2014/main" id="{F97A634B-88C8-694C-8BFE-4E3D8E01494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86564" y="1149071"/>
            <a:ext cx="3860086" cy="2167453"/>
          </a:xfrm>
          <a:prstGeom prst="rect">
            <a:avLst/>
          </a:prstGeom>
        </p:spPr>
      </p:pic>
      <p:sp>
        <p:nvSpPr>
          <p:cNvPr id="15" name="Rectangle 14">
            <a:extLst>
              <a:ext uri="{FF2B5EF4-FFF2-40B4-BE49-F238E27FC236}">
                <a16:creationId xmlns:a16="http://schemas.microsoft.com/office/drawing/2014/main" id="{457BD46C-0E11-3643-BB06-F8BB5168905A}"/>
              </a:ext>
            </a:extLst>
          </p:cNvPr>
          <p:cNvSpPr/>
          <p:nvPr/>
        </p:nvSpPr>
        <p:spPr>
          <a:xfrm>
            <a:off x="5656489" y="4062129"/>
            <a:ext cx="5341847" cy="6024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latin typeface="Comic Sans MS" panose="030F0902030302020204" pitchFamily="66" charset="0"/>
              </a:rPr>
              <a:t>What happens to the vertebrates in winter? </a:t>
            </a:r>
          </a:p>
        </p:txBody>
      </p:sp>
      <p:sp>
        <p:nvSpPr>
          <p:cNvPr id="16" name="Rectangle 15">
            <a:extLst>
              <a:ext uri="{FF2B5EF4-FFF2-40B4-BE49-F238E27FC236}">
                <a16:creationId xmlns:a16="http://schemas.microsoft.com/office/drawing/2014/main" id="{00F940B7-8456-AC46-9081-E36AEC5E6DE6}"/>
              </a:ext>
            </a:extLst>
          </p:cNvPr>
          <p:cNvSpPr/>
          <p:nvPr/>
        </p:nvSpPr>
        <p:spPr>
          <a:xfrm>
            <a:off x="5656490" y="4787145"/>
            <a:ext cx="5341846" cy="6024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latin typeface="Comic Sans MS" panose="030F0902030302020204" pitchFamily="66" charset="0"/>
              </a:rPr>
              <a:t>What happens to the invertebrates, such as</a:t>
            </a:r>
            <a:br>
              <a:rPr lang="en-US" sz="1700" dirty="0">
                <a:latin typeface="Comic Sans MS" panose="030F0902030302020204" pitchFamily="66" charset="0"/>
              </a:rPr>
            </a:br>
            <a:r>
              <a:rPr lang="en-US" sz="1700" dirty="0">
                <a:latin typeface="Comic Sans MS" panose="030F0902030302020204" pitchFamily="66" charset="0"/>
              </a:rPr>
              <a:t>spiders, snails, ants and slugs?</a:t>
            </a:r>
          </a:p>
        </p:txBody>
      </p:sp>
      <p:sp>
        <p:nvSpPr>
          <p:cNvPr id="14" name="Down Arrow 13">
            <a:extLst>
              <a:ext uri="{FF2B5EF4-FFF2-40B4-BE49-F238E27FC236}">
                <a16:creationId xmlns:a16="http://schemas.microsoft.com/office/drawing/2014/main" id="{771AD93F-9469-7844-BBF0-50BF3E405620}"/>
              </a:ext>
            </a:extLst>
          </p:cNvPr>
          <p:cNvSpPr/>
          <p:nvPr/>
        </p:nvSpPr>
        <p:spPr>
          <a:xfrm>
            <a:off x="2986433" y="3376841"/>
            <a:ext cx="260348" cy="266663"/>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0AE6CF43-67CF-664E-9A9E-6ECFB48BA8C0}"/>
              </a:ext>
            </a:extLst>
          </p:cNvPr>
          <p:cNvGrpSpPr/>
          <p:nvPr/>
        </p:nvGrpSpPr>
        <p:grpSpPr>
          <a:xfrm>
            <a:off x="1186564" y="3675901"/>
            <a:ext cx="3860086" cy="2438691"/>
            <a:chOff x="1186564" y="3565499"/>
            <a:chExt cx="4034836" cy="2549093"/>
          </a:xfrm>
        </p:grpSpPr>
        <p:pic>
          <p:nvPicPr>
            <p:cNvPr id="12" name="Picture 11">
              <a:extLst>
                <a:ext uri="{FF2B5EF4-FFF2-40B4-BE49-F238E27FC236}">
                  <a16:creationId xmlns:a16="http://schemas.microsoft.com/office/drawing/2014/main" id="{8C6E118E-5CE6-294C-9EF2-FF38A71344E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86564" y="3849016"/>
              <a:ext cx="4034836" cy="2265576"/>
            </a:xfrm>
            <a:prstGeom prst="rect">
              <a:avLst/>
            </a:prstGeom>
          </p:spPr>
        </p:pic>
        <p:sp>
          <p:nvSpPr>
            <p:cNvPr id="20" name="Rectangle 19">
              <a:extLst>
                <a:ext uri="{FF2B5EF4-FFF2-40B4-BE49-F238E27FC236}">
                  <a16:creationId xmlns:a16="http://schemas.microsoft.com/office/drawing/2014/main" id="{7E2A86AF-8A81-4141-BCAB-17C2763EEE2F}"/>
                </a:ext>
              </a:extLst>
            </p:cNvPr>
            <p:cNvSpPr/>
            <p:nvPr/>
          </p:nvSpPr>
          <p:spPr>
            <a:xfrm>
              <a:off x="1196172" y="3565499"/>
              <a:ext cx="4025228" cy="2835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dirty="0">
                  <a:solidFill>
                    <a:schemeClr val="bg1"/>
                  </a:solidFill>
                  <a:latin typeface="Comic Sans MS" panose="030F0902030302020204" pitchFamily="66" charset="0"/>
                </a:rPr>
                <a:t>Winter</a:t>
              </a:r>
              <a:endParaRPr lang="en-GB" dirty="0">
                <a:solidFill>
                  <a:schemeClr val="bg1"/>
                </a:solidFill>
                <a:latin typeface="Comic Sans MS" panose="030F0902030302020204" pitchFamily="66" charset="0"/>
              </a:endParaRPr>
            </a:p>
          </p:txBody>
        </p:sp>
      </p:grpSp>
    </p:spTree>
    <p:extLst>
      <p:ext uri="{BB962C8B-B14F-4D97-AF65-F5344CB8AC3E}">
        <p14:creationId xmlns:p14="http://schemas.microsoft.com/office/powerpoint/2010/main" val="375180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50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1000"/>
                            </p:stCondLst>
                            <p:childTnLst>
                              <p:par>
                                <p:cTn id="33" presetID="1" presetClass="entr" presetSubtype="0" fill="hold" nodeType="afterEffect">
                                  <p:stCondLst>
                                    <p:cond delay="50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video game&#10;&#10;Description automatically generated">
            <a:extLst>
              <a:ext uri="{FF2B5EF4-FFF2-40B4-BE49-F238E27FC236}">
                <a16:creationId xmlns:a16="http://schemas.microsoft.com/office/drawing/2014/main" id="{F048435C-C97B-1743-9181-7D85C9F2FF8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6630" y="2093437"/>
            <a:ext cx="6077536" cy="3416128"/>
          </a:xfrm>
          <a:prstGeom prst="rect">
            <a:avLst/>
          </a:prstGeom>
        </p:spPr>
      </p:pic>
      <p:sp>
        <p:nvSpPr>
          <p:cNvPr id="46" name="Rectangle 45">
            <a:extLst>
              <a:ext uri="{FF2B5EF4-FFF2-40B4-BE49-F238E27FC236}">
                <a16:creationId xmlns:a16="http://schemas.microsoft.com/office/drawing/2014/main" id="{307DC42B-39B2-6F40-9CED-A54B99493C72}"/>
              </a:ext>
            </a:extLst>
          </p:cNvPr>
          <p:cNvSpPr/>
          <p:nvPr/>
        </p:nvSpPr>
        <p:spPr>
          <a:xfrm>
            <a:off x="887561" y="1674191"/>
            <a:ext cx="6076605" cy="4280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Winter</a:t>
            </a:r>
            <a:endParaRPr lang="en-GB" sz="2200" dirty="0">
              <a:solidFill>
                <a:schemeClr val="bg1"/>
              </a:solidFill>
              <a:latin typeface="Comic Sans MS" panose="030F0902030302020204" pitchFamily="66" charset="0"/>
            </a:endParaRPr>
          </a:p>
        </p:txBody>
      </p:sp>
      <p:sp>
        <p:nvSpPr>
          <p:cNvPr id="68" name="Subtitle 2">
            <a:extLst>
              <a:ext uri="{FF2B5EF4-FFF2-40B4-BE49-F238E27FC236}">
                <a16:creationId xmlns:a16="http://schemas.microsoft.com/office/drawing/2014/main" id="{B9C7D74B-11ED-1B44-B8BD-0BB6ABFF6491}"/>
              </a:ext>
            </a:extLst>
          </p:cNvPr>
          <p:cNvSpPr txBox="1">
            <a:spLocks/>
          </p:cNvSpPr>
          <p:nvPr/>
        </p:nvSpPr>
        <p:spPr>
          <a:xfrm>
            <a:off x="414680" y="703070"/>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7" name="Rectangle 26">
            <a:extLst>
              <a:ext uri="{FF2B5EF4-FFF2-40B4-BE49-F238E27FC236}">
                <a16:creationId xmlns:a16="http://schemas.microsoft.com/office/drawing/2014/main" id="{73700450-48D8-974E-B710-80F82E70282E}"/>
              </a:ext>
            </a:extLst>
          </p:cNvPr>
          <p:cNvSpPr/>
          <p:nvPr/>
        </p:nvSpPr>
        <p:spPr>
          <a:xfrm>
            <a:off x="7277676" y="1658982"/>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Plants</a:t>
            </a:r>
            <a:endParaRPr lang="en-GB" sz="2200" dirty="0">
              <a:solidFill>
                <a:schemeClr val="bg1"/>
              </a:solidFill>
              <a:latin typeface="Comic Sans MS" panose="030F0902030302020204" pitchFamily="66" charset="0"/>
            </a:endParaRPr>
          </a:p>
        </p:txBody>
      </p:sp>
      <p:sp>
        <p:nvSpPr>
          <p:cNvPr id="28" name="Rectangle 27">
            <a:extLst>
              <a:ext uri="{FF2B5EF4-FFF2-40B4-BE49-F238E27FC236}">
                <a16:creationId xmlns:a16="http://schemas.microsoft.com/office/drawing/2014/main" id="{4B64EA14-1B62-3541-B523-87BFE2DC6C07}"/>
              </a:ext>
            </a:extLst>
          </p:cNvPr>
          <p:cNvSpPr/>
          <p:nvPr/>
        </p:nvSpPr>
        <p:spPr>
          <a:xfrm>
            <a:off x="7277676" y="2357845"/>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There are fewer plants. Some die</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off in the cold weather.</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3207440"/>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500" dirty="0">
                <a:solidFill>
                  <a:srgbClr val="272626"/>
                </a:solidFill>
                <a:latin typeface="Comic Sans MS" panose="030F0702030302020204" pitchFamily="66" charset="0"/>
              </a:rPr>
              <a:t>Many plants are dormant (like being</a:t>
            </a:r>
            <a:br>
              <a:rPr lang="en-GB" sz="1500" dirty="0">
                <a:solidFill>
                  <a:srgbClr val="272626"/>
                </a:solidFill>
                <a:latin typeface="Comic Sans MS" panose="030F0702030302020204" pitchFamily="66" charset="0"/>
              </a:rPr>
            </a:br>
            <a:r>
              <a:rPr lang="en-GB" sz="1500" dirty="0">
                <a:solidFill>
                  <a:srgbClr val="272626"/>
                </a:solidFill>
                <a:latin typeface="Comic Sans MS" panose="030F0702030302020204" pitchFamily="66" charset="0"/>
              </a:rPr>
              <a:t>asleep) in the cold. They stop growing.</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4057035"/>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You might see snowdrops in February. </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906631"/>
            <a:ext cx="3975976" cy="584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500" dirty="0">
                <a:solidFill>
                  <a:srgbClr val="272626"/>
                </a:solidFill>
                <a:latin typeface="Comic Sans MS" panose="030F0702030302020204" pitchFamily="66" charset="0"/>
              </a:rPr>
              <a:t>Most trees have lost their leaves, apart from evergreen trees, such as conifers.</a:t>
            </a:r>
          </a:p>
        </p:txBody>
      </p:sp>
      <p:cxnSp>
        <p:nvCxnSpPr>
          <p:cNvPr id="32" name="Straight Arrow Connector 31">
            <a:extLst>
              <a:ext uri="{FF2B5EF4-FFF2-40B4-BE49-F238E27FC236}">
                <a16:creationId xmlns:a16="http://schemas.microsoft.com/office/drawing/2014/main" id="{6AD20BDC-20B9-A348-9115-95CB4FA7271A}"/>
              </a:ext>
            </a:extLst>
          </p:cNvPr>
          <p:cNvCxnSpPr>
            <a:cxnSpLocks/>
            <a:stCxn id="31" idx="1"/>
          </p:cNvCxnSpPr>
          <p:nvPr/>
        </p:nvCxnSpPr>
        <p:spPr>
          <a:xfrm flipH="1" flipV="1">
            <a:off x="1810011" y="3105395"/>
            <a:ext cx="5467665" cy="2093623"/>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2D06BD3-1A0E-A640-861D-58847A9B7E74}"/>
              </a:ext>
            </a:extLst>
          </p:cNvPr>
          <p:cNvCxnSpPr>
            <a:cxnSpLocks/>
          </p:cNvCxnSpPr>
          <p:nvPr/>
        </p:nvCxnSpPr>
        <p:spPr>
          <a:xfrm flipH="1">
            <a:off x="5947833" y="4336871"/>
            <a:ext cx="1329845" cy="564858"/>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07CE2AFC-A25E-954D-BC9B-E395220757A3}"/>
              </a:ext>
            </a:extLst>
          </p:cNvPr>
          <p:cNvCxnSpPr>
            <a:cxnSpLocks/>
            <a:stCxn id="31" idx="1"/>
          </p:cNvCxnSpPr>
          <p:nvPr/>
        </p:nvCxnSpPr>
        <p:spPr>
          <a:xfrm flipH="1" flipV="1">
            <a:off x="4512039" y="3305331"/>
            <a:ext cx="2765637" cy="189368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39" name="Picture 38" descr="A picture containing flower, plant, tuberose, calla lily&#10;&#10;Description automatically generated">
            <a:extLst>
              <a:ext uri="{FF2B5EF4-FFF2-40B4-BE49-F238E27FC236}">
                <a16:creationId xmlns:a16="http://schemas.microsoft.com/office/drawing/2014/main" id="{D37D5FCD-DDC7-2645-8AB0-54CF97FDB41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413391" y="4811948"/>
            <a:ext cx="534442" cy="679457"/>
          </a:xfrm>
          <a:prstGeom prst="rect">
            <a:avLst/>
          </a:prstGeom>
        </p:spPr>
      </p:pic>
      <p:pic>
        <p:nvPicPr>
          <p:cNvPr id="41" name="Picture 40" descr="A picture containing flower, plant, tuberose, calla lily&#10;&#10;Description automatically generated">
            <a:extLst>
              <a:ext uri="{FF2B5EF4-FFF2-40B4-BE49-F238E27FC236}">
                <a16:creationId xmlns:a16="http://schemas.microsoft.com/office/drawing/2014/main" id="{CDF2CFE1-0E0A-0D4B-8A1F-5A77096562D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4435"/>
          <a:stretch/>
        </p:blipFill>
        <p:spPr>
          <a:xfrm>
            <a:off x="5872721" y="4826962"/>
            <a:ext cx="534442" cy="679457"/>
          </a:xfrm>
          <a:prstGeom prst="rect">
            <a:avLst/>
          </a:prstGeom>
        </p:spPr>
      </p:pic>
    </p:spTree>
    <p:extLst>
      <p:ext uri="{BB962C8B-B14F-4D97-AF65-F5344CB8AC3E}">
        <p14:creationId xmlns:p14="http://schemas.microsoft.com/office/powerpoint/2010/main" val="3078841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22" presetClass="entr" presetSubtype="2"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right)">
                                      <p:cBhvr>
                                        <p:cTn id="21" dur="500"/>
                                        <p:tgtEl>
                                          <p:spTgt spid="34"/>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down)">
                                      <p:cBhvr>
                                        <p:cTn id="25" dur="1000"/>
                                        <p:tgtEl>
                                          <p:spTgt spid="39"/>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down)">
                                      <p:cBhvr>
                                        <p:cTn id="29" dur="1000"/>
                                        <p:tgtEl>
                                          <p:spTgt spid="41"/>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childTnLst>
                                </p:cTn>
                              </p:par>
                              <p:par>
                                <p:cTn id="34" presetID="1" presetClass="exit" presetSubtype="0" fill="hold" nodeType="withEffect">
                                  <p:stCondLst>
                                    <p:cond delay="0"/>
                                  </p:stCondLst>
                                  <p:childTnLst>
                                    <p:set>
                                      <p:cBhvr>
                                        <p:cTn id="35" dur="1" fill="hold">
                                          <p:stCondLst>
                                            <p:cond delay="0"/>
                                          </p:stCondLst>
                                        </p:cTn>
                                        <p:tgtEl>
                                          <p:spTgt spid="34"/>
                                        </p:tgtEl>
                                        <p:attrNameLst>
                                          <p:attrName>style.visibility</p:attrName>
                                        </p:attrNameLst>
                                      </p:cBhvr>
                                      <p:to>
                                        <p:strVal val="hidden"/>
                                      </p:to>
                                    </p:set>
                                  </p:childTnLst>
                                </p:cTn>
                              </p:par>
                            </p:childTnLst>
                          </p:cTn>
                        </p:par>
                        <p:par>
                          <p:cTn id="36" fill="hold">
                            <p:stCondLst>
                              <p:cond delay="0"/>
                            </p:stCondLst>
                            <p:childTnLst>
                              <p:par>
                                <p:cTn id="37" presetID="22" presetClass="entr" presetSubtype="4"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down)">
                                      <p:cBhvr>
                                        <p:cTn id="39" dur="500"/>
                                        <p:tgtEl>
                                          <p:spTgt spid="36"/>
                                        </p:tgtEl>
                                      </p:cBhvr>
                                    </p:animEffec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41A11D-403F-414F-8460-277FBBE52F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4516" y="2094535"/>
            <a:ext cx="6076606" cy="3413764"/>
          </a:xfrm>
          <a:prstGeom prst="rect">
            <a:avLst/>
          </a:prstGeom>
        </p:spPr>
      </p:pic>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1" name="Rectangle 20">
            <a:extLst>
              <a:ext uri="{FF2B5EF4-FFF2-40B4-BE49-F238E27FC236}">
                <a16:creationId xmlns:a16="http://schemas.microsoft.com/office/drawing/2014/main" id="{00637DB1-E079-D04F-B659-53531699C9F7}"/>
              </a:ext>
            </a:extLst>
          </p:cNvPr>
          <p:cNvSpPr/>
          <p:nvPr/>
        </p:nvSpPr>
        <p:spPr>
          <a:xfrm>
            <a:off x="887561" y="1674191"/>
            <a:ext cx="6076605" cy="4280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Winter</a:t>
            </a:r>
            <a:endParaRPr lang="en-GB" sz="2200" dirty="0">
              <a:solidFill>
                <a:schemeClr val="bg1"/>
              </a:solidFill>
              <a:latin typeface="Comic Sans MS" panose="030F0902030302020204" pitchFamily="66" charset="0"/>
            </a:endParaRPr>
          </a:p>
        </p:txBody>
      </p:sp>
      <p:sp>
        <p:nvSpPr>
          <p:cNvPr id="27" name="Rectangle 26">
            <a:extLst>
              <a:ext uri="{FF2B5EF4-FFF2-40B4-BE49-F238E27FC236}">
                <a16:creationId xmlns:a16="http://schemas.microsoft.com/office/drawing/2014/main" id="{73700450-48D8-974E-B710-80F82E70282E}"/>
              </a:ext>
            </a:extLst>
          </p:cNvPr>
          <p:cNvSpPr/>
          <p:nvPr/>
        </p:nvSpPr>
        <p:spPr>
          <a:xfrm>
            <a:off x="7277676" y="630437"/>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Invertebrates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221527"/>
            <a:ext cx="3975976" cy="1061035"/>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No butterflies. Some adults migrate, some adults stay in a form of hibernation, others stay as caterpillars or pupae until the weather becomes warmer.</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390998"/>
            <a:ext cx="3975976" cy="84959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No bees. Most bumble bees and</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wasps die, but the queen bee survives. Honeybees hibernate.</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3349028"/>
            <a:ext cx="3975976" cy="931941"/>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Fewer flies. Flies hide quietly in the winter, when they lay eggs which will hatch in the spring. Mosquitoes stay as eggs. </a:t>
            </a:r>
          </a:p>
        </p:txBody>
      </p:sp>
      <p:sp>
        <p:nvSpPr>
          <p:cNvPr id="31" name="Rectangle 30">
            <a:extLst>
              <a:ext uri="{FF2B5EF4-FFF2-40B4-BE49-F238E27FC236}">
                <a16:creationId xmlns:a16="http://schemas.microsoft.com/office/drawing/2014/main" id="{01FA7640-4A75-5F46-8678-F114EB7F2BE0}"/>
              </a:ext>
            </a:extLst>
          </p:cNvPr>
          <p:cNvSpPr/>
          <p:nvPr/>
        </p:nvSpPr>
        <p:spPr>
          <a:xfrm>
            <a:off x="7277676" y="4389405"/>
            <a:ext cx="3975976" cy="103297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Fewer snails and slugs.</a:t>
            </a:r>
          </a:p>
          <a:p>
            <a:pPr algn="ctr"/>
            <a:r>
              <a:rPr lang="en-GB" sz="1400" dirty="0">
                <a:solidFill>
                  <a:srgbClr val="272626"/>
                </a:solidFill>
                <a:latin typeface="Comic Sans MS" panose="030F0702030302020204" pitchFamily="66" charset="0"/>
              </a:rPr>
              <a:t>Snails seal their shells and</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stay tucked inside.</a:t>
            </a:r>
          </a:p>
          <a:p>
            <a:pPr algn="ctr"/>
            <a:r>
              <a:rPr lang="en-GB" sz="1400" dirty="0">
                <a:solidFill>
                  <a:srgbClr val="272626"/>
                </a:solidFill>
                <a:latin typeface="Comic Sans MS" panose="030F0702030302020204" pitchFamily="66" charset="0"/>
              </a:rPr>
              <a:t>Slugs hide underground or under logs. </a:t>
            </a:r>
          </a:p>
        </p:txBody>
      </p:sp>
      <p:sp>
        <p:nvSpPr>
          <p:cNvPr id="24" name="Rectangle 23">
            <a:extLst>
              <a:ext uri="{FF2B5EF4-FFF2-40B4-BE49-F238E27FC236}">
                <a16:creationId xmlns:a16="http://schemas.microsoft.com/office/drawing/2014/main" id="{C059BD83-7168-DA48-8E7D-64EC209F9301}"/>
              </a:ext>
            </a:extLst>
          </p:cNvPr>
          <p:cNvSpPr/>
          <p:nvPr/>
        </p:nvSpPr>
        <p:spPr>
          <a:xfrm>
            <a:off x="7277676" y="5530821"/>
            <a:ext cx="3975976" cy="437209"/>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sz="1400" dirty="0">
                <a:solidFill>
                  <a:srgbClr val="272626"/>
                </a:solidFill>
                <a:latin typeface="Comic Sans MS" panose="030F0702030302020204" pitchFamily="66" charset="0"/>
              </a:rPr>
              <a:t>Spiders are active during the winter! </a:t>
            </a:r>
          </a:p>
        </p:txBody>
      </p:sp>
      <p:pic>
        <p:nvPicPr>
          <p:cNvPr id="13" name="Yellow butterfly">
            <a:extLst>
              <a:ext uri="{FF2B5EF4-FFF2-40B4-BE49-F238E27FC236}">
                <a16:creationId xmlns:a16="http://schemas.microsoft.com/office/drawing/2014/main" id="{9B874919-2495-5246-BD72-5BEA130EC2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306472">
            <a:off x="4989276" y="2730832"/>
            <a:ext cx="381000" cy="342900"/>
          </a:xfrm>
          <a:prstGeom prst="rect">
            <a:avLst/>
          </a:prstGeom>
        </p:spPr>
      </p:pic>
      <p:pic>
        <p:nvPicPr>
          <p:cNvPr id="14" name="Bee" descr="Logo&#10;&#10;Description automatically generated">
            <a:extLst>
              <a:ext uri="{FF2B5EF4-FFF2-40B4-BE49-F238E27FC236}">
                <a16:creationId xmlns:a16="http://schemas.microsoft.com/office/drawing/2014/main" id="{3B48851B-6239-DA4D-85F7-2BB7EB03242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46099" y="3697060"/>
            <a:ext cx="248401" cy="235876"/>
          </a:xfrm>
          <a:prstGeom prst="rect">
            <a:avLst/>
          </a:prstGeom>
        </p:spPr>
      </p:pic>
      <p:pic>
        <p:nvPicPr>
          <p:cNvPr id="15" name="Fly" descr="Icon&#10;&#10;Description automatically generated">
            <a:extLst>
              <a:ext uri="{FF2B5EF4-FFF2-40B4-BE49-F238E27FC236}">
                <a16:creationId xmlns:a16="http://schemas.microsoft.com/office/drawing/2014/main" id="{A7FD5D9F-0E7C-8B4C-B2DF-AF21C308172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301113">
            <a:off x="5481374" y="4543364"/>
            <a:ext cx="216685" cy="198628"/>
          </a:xfrm>
          <a:prstGeom prst="rect">
            <a:avLst/>
          </a:prstGeom>
        </p:spPr>
      </p:pic>
      <p:pic>
        <p:nvPicPr>
          <p:cNvPr id="16" name="Spider" descr="A picture containing text&#10;&#10;Description automatically generated">
            <a:extLst>
              <a:ext uri="{FF2B5EF4-FFF2-40B4-BE49-F238E27FC236}">
                <a16:creationId xmlns:a16="http://schemas.microsoft.com/office/drawing/2014/main" id="{8E3CE2B0-CA04-944F-ABD6-4021EB5E298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102869">
            <a:off x="4535099" y="5113143"/>
            <a:ext cx="326466" cy="365500"/>
          </a:xfrm>
          <a:prstGeom prst="rect">
            <a:avLst/>
          </a:prstGeom>
        </p:spPr>
      </p:pic>
      <p:cxnSp>
        <p:nvCxnSpPr>
          <p:cNvPr id="17" name="Straight Arrow Connector 16">
            <a:extLst>
              <a:ext uri="{FF2B5EF4-FFF2-40B4-BE49-F238E27FC236}">
                <a16:creationId xmlns:a16="http://schemas.microsoft.com/office/drawing/2014/main" id="{74F49B8D-B981-2D42-B5BE-6D4D2C37554C}"/>
              </a:ext>
            </a:extLst>
          </p:cNvPr>
          <p:cNvCxnSpPr>
            <a:cxnSpLocks/>
          </p:cNvCxnSpPr>
          <p:nvPr/>
        </p:nvCxnSpPr>
        <p:spPr>
          <a:xfrm flipH="1">
            <a:off x="5325035" y="1717703"/>
            <a:ext cx="1949598" cy="1010129"/>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FBF4AA0-8472-764A-BAB1-BFE00D576B70}"/>
              </a:ext>
            </a:extLst>
          </p:cNvPr>
          <p:cNvCxnSpPr>
            <a:cxnSpLocks/>
          </p:cNvCxnSpPr>
          <p:nvPr/>
        </p:nvCxnSpPr>
        <p:spPr>
          <a:xfrm flipH="1">
            <a:off x="5736504" y="2801092"/>
            <a:ext cx="1538129" cy="895968"/>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2CD0BCA-6F41-3242-BC0E-148420E892FB}"/>
              </a:ext>
            </a:extLst>
          </p:cNvPr>
          <p:cNvCxnSpPr>
            <a:cxnSpLocks/>
            <a:stCxn id="30" idx="1"/>
          </p:cNvCxnSpPr>
          <p:nvPr/>
        </p:nvCxnSpPr>
        <p:spPr>
          <a:xfrm flipH="1">
            <a:off x="5736506" y="3814999"/>
            <a:ext cx="1541170" cy="787680"/>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pic>
        <p:nvPicPr>
          <p:cNvPr id="23" name="Snail" descr="A picture containing cup, helmet, tableware, ceramic ware&#10;&#10;Description automatically generated">
            <a:extLst>
              <a:ext uri="{FF2B5EF4-FFF2-40B4-BE49-F238E27FC236}">
                <a16:creationId xmlns:a16="http://schemas.microsoft.com/office/drawing/2014/main" id="{D13AB4C5-D9F2-7149-87A0-B9991CDEC17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6003407" y="4606548"/>
            <a:ext cx="644615" cy="306801"/>
          </a:xfrm>
          <a:prstGeom prst="rect">
            <a:avLst/>
          </a:prstGeom>
        </p:spPr>
      </p:pic>
      <p:cxnSp>
        <p:nvCxnSpPr>
          <p:cNvPr id="25" name="Straight Arrow Connector 24">
            <a:extLst>
              <a:ext uri="{FF2B5EF4-FFF2-40B4-BE49-F238E27FC236}">
                <a16:creationId xmlns:a16="http://schemas.microsoft.com/office/drawing/2014/main" id="{E0AE3138-1445-DA46-B429-00E127441E8D}"/>
              </a:ext>
            </a:extLst>
          </p:cNvPr>
          <p:cNvCxnSpPr>
            <a:cxnSpLocks/>
          </p:cNvCxnSpPr>
          <p:nvPr/>
        </p:nvCxnSpPr>
        <p:spPr>
          <a:xfrm flipH="1" flipV="1">
            <a:off x="6648022" y="4784227"/>
            <a:ext cx="621970" cy="83485"/>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EFFD31F-A927-3B40-BD1A-54B8435C0636}"/>
              </a:ext>
            </a:extLst>
          </p:cNvPr>
          <p:cNvCxnSpPr>
            <a:cxnSpLocks/>
          </p:cNvCxnSpPr>
          <p:nvPr/>
        </p:nvCxnSpPr>
        <p:spPr>
          <a:xfrm flipH="1" flipV="1">
            <a:off x="5056094" y="5398930"/>
            <a:ext cx="2206215" cy="36013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574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500"/>
                                        <p:tgtEl>
                                          <p:spTgt spid="17"/>
                                        </p:tgtEl>
                                      </p:cBhvr>
                                    </p:animEffect>
                                  </p:childTnLst>
                                </p:cTn>
                              </p:par>
                            </p:childTnLst>
                          </p:cTn>
                        </p:par>
                        <p:par>
                          <p:cTn id="14" fill="hold">
                            <p:stCondLst>
                              <p:cond delay="500"/>
                            </p:stCondLst>
                            <p:childTnLst>
                              <p:par>
                                <p:cTn id="15" presetID="1" presetClass="exit" presetSubtype="0" fill="hold" nodeType="afterEffect">
                                  <p:stCondLst>
                                    <p:cond delay="500"/>
                                  </p:stCondLst>
                                  <p:childTnLst>
                                    <p:set>
                                      <p:cBhvr>
                                        <p:cTn id="16" dur="1" fill="hold">
                                          <p:stCondLst>
                                            <p:cond delay="0"/>
                                          </p:stCondLst>
                                        </p:cTn>
                                        <p:tgtEl>
                                          <p:spTgt spid="1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17"/>
                                        </p:tgtEl>
                                        <p:attrNameLst>
                                          <p:attrName>style.visibility</p:attrName>
                                        </p:attrNameLst>
                                      </p:cBhvr>
                                      <p:to>
                                        <p:strVal val="hidden"/>
                                      </p:to>
                                    </p:set>
                                  </p:childTnLst>
                                </p:cTn>
                              </p:par>
                              <p:par>
                                <p:cTn id="23" presetID="2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right)">
                                      <p:cBhvr>
                                        <p:cTn id="25" dur="500"/>
                                        <p:tgtEl>
                                          <p:spTgt spid="19"/>
                                        </p:tgtEl>
                                      </p:cBhvr>
                                    </p:animEffect>
                                  </p:childTnLst>
                                </p:cTn>
                              </p:par>
                            </p:childTnLst>
                          </p:cTn>
                        </p:par>
                        <p:par>
                          <p:cTn id="26" fill="hold">
                            <p:stCondLst>
                              <p:cond delay="500"/>
                            </p:stCondLst>
                            <p:childTnLst>
                              <p:par>
                                <p:cTn id="27" presetID="1" presetClass="exit" presetSubtype="0" fill="hold" nodeType="afterEffect">
                                  <p:stCondLst>
                                    <p:cond delay="500"/>
                                  </p:stCondLst>
                                  <p:childTnLst>
                                    <p:set>
                                      <p:cBhvr>
                                        <p:cTn id="28" dur="1" fill="hold">
                                          <p:stCondLst>
                                            <p:cond delay="0"/>
                                          </p:stCondLst>
                                        </p:cTn>
                                        <p:tgtEl>
                                          <p:spTgt spid="1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19"/>
                                        </p:tgtEl>
                                        <p:attrNameLst>
                                          <p:attrName>style.visibility</p:attrName>
                                        </p:attrNameLst>
                                      </p:cBhvr>
                                      <p:to>
                                        <p:strVal val="hidden"/>
                                      </p:to>
                                    </p:set>
                                  </p:childTnLst>
                                </p:cTn>
                              </p:par>
                              <p:par>
                                <p:cTn id="35" presetID="22" presetClass="entr" presetSubtype="2"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right)">
                                      <p:cBhvr>
                                        <p:cTn id="37" dur="500"/>
                                        <p:tgtEl>
                                          <p:spTgt spid="22"/>
                                        </p:tgtEl>
                                      </p:cBhvr>
                                    </p:animEffect>
                                  </p:childTnLst>
                                </p:cTn>
                              </p:par>
                            </p:childTnLst>
                          </p:cTn>
                        </p:par>
                        <p:par>
                          <p:cTn id="38" fill="hold">
                            <p:stCondLst>
                              <p:cond delay="500"/>
                            </p:stCondLst>
                            <p:childTnLst>
                              <p:par>
                                <p:cTn id="39" presetID="1" presetClass="exit" presetSubtype="0" fill="hold" nodeType="afterEffect">
                                  <p:stCondLst>
                                    <p:cond delay="500"/>
                                  </p:stCondLst>
                                  <p:childTnLst>
                                    <p:set>
                                      <p:cBhvr>
                                        <p:cTn id="40" dur="1" fill="hold">
                                          <p:stCondLst>
                                            <p:cond delay="0"/>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22"/>
                                        </p:tgtEl>
                                        <p:attrNameLst>
                                          <p:attrName>style.visibility</p:attrName>
                                        </p:attrNameLst>
                                      </p:cBhvr>
                                      <p:to>
                                        <p:strVal val="hidden"/>
                                      </p:to>
                                    </p:set>
                                  </p:childTnLst>
                                </p:cTn>
                              </p:par>
                              <p:par>
                                <p:cTn id="47" presetID="22" presetClass="entr" presetSubtype="4"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par>
                          <p:cTn id="50" fill="hold">
                            <p:stCondLst>
                              <p:cond delay="500"/>
                            </p:stCondLst>
                            <p:childTnLst>
                              <p:par>
                                <p:cTn id="51" presetID="1" presetClass="exit" presetSubtype="0" fill="hold" nodeType="afterEffect">
                                  <p:stCondLst>
                                    <p:cond delay="500"/>
                                  </p:stCondLst>
                                  <p:childTnLst>
                                    <p:set>
                                      <p:cBhvr>
                                        <p:cTn id="52" dur="1" fill="hold">
                                          <p:stCondLst>
                                            <p:cond delay="0"/>
                                          </p:stCondLst>
                                        </p:cTn>
                                        <p:tgtEl>
                                          <p:spTgt spid="2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childTnLst>
                                </p:cTn>
                              </p:par>
                              <p:par>
                                <p:cTn id="57" presetID="1" presetClass="exit" presetSubtype="0" fill="hold" nodeType="withEffect">
                                  <p:stCondLst>
                                    <p:cond delay="0"/>
                                  </p:stCondLst>
                                  <p:childTnLst>
                                    <p:set>
                                      <p:cBhvr>
                                        <p:cTn id="58" dur="1" fill="hold">
                                          <p:stCondLst>
                                            <p:cond delay="0"/>
                                          </p:stCondLst>
                                        </p:cTn>
                                        <p:tgtEl>
                                          <p:spTgt spid="25"/>
                                        </p:tgtEl>
                                        <p:attrNameLst>
                                          <p:attrName>style.visibility</p:attrName>
                                        </p:attrNameLst>
                                      </p:cBhvr>
                                      <p:to>
                                        <p:strVal val="hidden"/>
                                      </p:to>
                                    </p:set>
                                  </p:childTnLst>
                                </p:cTn>
                              </p:par>
                              <p:par>
                                <p:cTn id="59" presetID="22" presetClass="entr" presetSubtype="2"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right)">
                                      <p:cBhvr>
                                        <p:cTn id="61" dur="500"/>
                                        <p:tgtEl>
                                          <p:spTgt spid="26"/>
                                        </p:tgtEl>
                                      </p:cBhvr>
                                    </p:animEffect>
                                  </p:childTnLst>
                                </p:cTn>
                              </p:par>
                            </p:childTnLst>
                          </p:cTn>
                        </p:par>
                        <p:par>
                          <p:cTn id="62" fill="hold">
                            <p:stCondLst>
                              <p:cond delay="500"/>
                            </p:stCondLst>
                            <p:childTnLst>
                              <p:par>
                                <p:cTn id="63" presetID="32" presetClass="emph" presetSubtype="0" repeatCount="2000" fill="hold" nodeType="afterEffect">
                                  <p:stCondLst>
                                    <p:cond delay="500"/>
                                  </p:stCondLst>
                                  <p:childTnLst>
                                    <p:animRot by="120000">
                                      <p:cBhvr>
                                        <p:cTn id="64" dur="100" fill="hold">
                                          <p:stCondLst>
                                            <p:cond delay="0"/>
                                          </p:stCondLst>
                                        </p:cTn>
                                        <p:tgtEl>
                                          <p:spTgt spid="16"/>
                                        </p:tgtEl>
                                        <p:attrNameLst>
                                          <p:attrName>r</p:attrName>
                                        </p:attrNameLst>
                                      </p:cBhvr>
                                    </p:animRot>
                                    <p:animRot by="-240000">
                                      <p:cBhvr>
                                        <p:cTn id="65" dur="200" fill="hold">
                                          <p:stCondLst>
                                            <p:cond delay="200"/>
                                          </p:stCondLst>
                                        </p:cTn>
                                        <p:tgtEl>
                                          <p:spTgt spid="16"/>
                                        </p:tgtEl>
                                        <p:attrNameLst>
                                          <p:attrName>r</p:attrName>
                                        </p:attrNameLst>
                                      </p:cBhvr>
                                    </p:animRot>
                                    <p:animRot by="240000">
                                      <p:cBhvr>
                                        <p:cTn id="66" dur="200" fill="hold">
                                          <p:stCondLst>
                                            <p:cond delay="400"/>
                                          </p:stCondLst>
                                        </p:cTn>
                                        <p:tgtEl>
                                          <p:spTgt spid="16"/>
                                        </p:tgtEl>
                                        <p:attrNameLst>
                                          <p:attrName>r</p:attrName>
                                        </p:attrNameLst>
                                      </p:cBhvr>
                                    </p:animRot>
                                    <p:animRot by="-240000">
                                      <p:cBhvr>
                                        <p:cTn id="67" dur="200" fill="hold">
                                          <p:stCondLst>
                                            <p:cond delay="600"/>
                                          </p:stCondLst>
                                        </p:cTn>
                                        <p:tgtEl>
                                          <p:spTgt spid="16"/>
                                        </p:tgtEl>
                                        <p:attrNameLst>
                                          <p:attrName>r</p:attrName>
                                        </p:attrNameLst>
                                      </p:cBhvr>
                                    </p:animRot>
                                    <p:animRot by="120000">
                                      <p:cBhvr>
                                        <p:cTn id="68" dur="200" fill="hold">
                                          <p:stCondLst>
                                            <p:cond delay="8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52DB9F3-0D15-804A-B6D6-17ED4B6163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7561" y="2031598"/>
            <a:ext cx="6076604" cy="3413763"/>
          </a:xfrm>
          <a:prstGeom prst="rect">
            <a:avLst/>
          </a:prstGeom>
        </p:spPr>
      </p:pic>
      <p:sp>
        <p:nvSpPr>
          <p:cNvPr id="68" name="Subtitle 2">
            <a:extLst>
              <a:ext uri="{FF2B5EF4-FFF2-40B4-BE49-F238E27FC236}">
                <a16:creationId xmlns:a16="http://schemas.microsoft.com/office/drawing/2014/main" id="{B9C7D74B-11ED-1B44-B8BD-0BB6ABFF6491}"/>
              </a:ext>
            </a:extLst>
          </p:cNvPr>
          <p:cNvSpPr txBox="1">
            <a:spLocks/>
          </p:cNvSpPr>
          <p:nvPr/>
        </p:nvSpPr>
        <p:spPr>
          <a:xfrm>
            <a:off x="873056" y="703070"/>
            <a:ext cx="6091110" cy="11787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272626"/>
                </a:solidFill>
                <a:latin typeface="Comic Sans MS" panose="030F0702030302020204" pitchFamily="66" charset="0"/>
                <a:cs typeface="Arial" panose="020B0604020202020204" pitchFamily="34" charset="0"/>
              </a:rPr>
              <a:t>Did you get them all?</a:t>
            </a:r>
          </a:p>
        </p:txBody>
      </p:sp>
      <p:sp>
        <p:nvSpPr>
          <p:cNvPr id="21" name="Rectangle 20">
            <a:extLst>
              <a:ext uri="{FF2B5EF4-FFF2-40B4-BE49-F238E27FC236}">
                <a16:creationId xmlns:a16="http://schemas.microsoft.com/office/drawing/2014/main" id="{00637DB1-E079-D04F-B659-53531699C9F7}"/>
              </a:ext>
            </a:extLst>
          </p:cNvPr>
          <p:cNvSpPr/>
          <p:nvPr/>
        </p:nvSpPr>
        <p:spPr>
          <a:xfrm>
            <a:off x="887561" y="1674191"/>
            <a:ext cx="6076605" cy="4280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Winter</a:t>
            </a:r>
            <a:endParaRPr lang="en-GB" sz="2200" dirty="0">
              <a:solidFill>
                <a:schemeClr val="bg1"/>
              </a:solidFill>
              <a:latin typeface="Comic Sans MS" panose="030F0902030302020204" pitchFamily="66" charset="0"/>
            </a:endParaRPr>
          </a:p>
        </p:txBody>
      </p:sp>
      <p:sp>
        <p:nvSpPr>
          <p:cNvPr id="27" name="Rectangle 26">
            <a:extLst>
              <a:ext uri="{FF2B5EF4-FFF2-40B4-BE49-F238E27FC236}">
                <a16:creationId xmlns:a16="http://schemas.microsoft.com/office/drawing/2014/main" id="{73700450-48D8-974E-B710-80F82E70282E}"/>
              </a:ext>
            </a:extLst>
          </p:cNvPr>
          <p:cNvSpPr/>
          <p:nvPr/>
        </p:nvSpPr>
        <p:spPr>
          <a:xfrm>
            <a:off x="7277676" y="630437"/>
            <a:ext cx="3975976" cy="428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2200" dirty="0">
                <a:solidFill>
                  <a:schemeClr val="bg1"/>
                </a:solidFill>
                <a:latin typeface="Comic Sans MS" panose="030F0902030302020204" pitchFamily="66" charset="0"/>
              </a:rPr>
              <a:t>Vertebrates</a:t>
            </a:r>
          </a:p>
        </p:txBody>
      </p:sp>
      <p:sp>
        <p:nvSpPr>
          <p:cNvPr id="28" name="Rectangle 27">
            <a:extLst>
              <a:ext uri="{FF2B5EF4-FFF2-40B4-BE49-F238E27FC236}">
                <a16:creationId xmlns:a16="http://schemas.microsoft.com/office/drawing/2014/main" id="{4B64EA14-1B62-3541-B523-87BFE2DC6C07}"/>
              </a:ext>
            </a:extLst>
          </p:cNvPr>
          <p:cNvSpPr/>
          <p:nvPr/>
        </p:nvSpPr>
        <p:spPr>
          <a:xfrm>
            <a:off x="7277676" y="1171247"/>
            <a:ext cx="3975976" cy="744448"/>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Fewer birds. Many birds fly away (migrate)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to warmer climates. Ducks, owls and other birds stay here for the winter.</a:t>
            </a:r>
          </a:p>
        </p:txBody>
      </p:sp>
      <p:sp>
        <p:nvSpPr>
          <p:cNvPr id="29" name="Rectangle 28">
            <a:extLst>
              <a:ext uri="{FF2B5EF4-FFF2-40B4-BE49-F238E27FC236}">
                <a16:creationId xmlns:a16="http://schemas.microsoft.com/office/drawing/2014/main" id="{D38FE27E-1111-964D-8E47-C891FCE658D4}"/>
              </a:ext>
            </a:extLst>
          </p:cNvPr>
          <p:cNvSpPr/>
          <p:nvPr/>
        </p:nvSpPr>
        <p:spPr>
          <a:xfrm>
            <a:off x="7277676" y="2044123"/>
            <a:ext cx="3975976" cy="488071"/>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tabLst>
                <a:tab pos="130175" algn="l"/>
              </a:tabLst>
            </a:pPr>
            <a:r>
              <a:rPr lang="en-GB" sz="1400" dirty="0">
                <a:solidFill>
                  <a:srgbClr val="272626"/>
                </a:solidFill>
                <a:latin typeface="Comic Sans MS" panose="030F0702030302020204" pitchFamily="66" charset="0"/>
              </a:rPr>
              <a:t>No amphibians. They hibernate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(go into a deep sleep).</a:t>
            </a:r>
          </a:p>
        </p:txBody>
      </p:sp>
      <p:sp>
        <p:nvSpPr>
          <p:cNvPr id="30" name="Rectangle 29">
            <a:extLst>
              <a:ext uri="{FF2B5EF4-FFF2-40B4-BE49-F238E27FC236}">
                <a16:creationId xmlns:a16="http://schemas.microsoft.com/office/drawing/2014/main" id="{39F6B10C-95DD-3042-ACDD-F3DA983511AC}"/>
              </a:ext>
            </a:extLst>
          </p:cNvPr>
          <p:cNvSpPr/>
          <p:nvPr/>
        </p:nvSpPr>
        <p:spPr>
          <a:xfrm>
            <a:off x="7277676" y="2660622"/>
            <a:ext cx="3975976" cy="542156"/>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No reptiles. They hide away and go into</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a ‘mini’ hibernation (called </a:t>
            </a:r>
            <a:r>
              <a:rPr lang="en-GB" sz="1400" dirty="0">
                <a:solidFill>
                  <a:srgbClr val="272626"/>
                </a:solidFill>
                <a:latin typeface="PT Sans" panose="020B0503020203020204" pitchFamily="34" charset="0"/>
              </a:rPr>
              <a:t>brumation).</a:t>
            </a:r>
            <a:endParaRPr lang="en-GB" sz="1400" dirty="0">
              <a:solidFill>
                <a:srgbClr val="272626"/>
              </a:solidFill>
              <a:latin typeface="Comic Sans MS" panose="030F0702030302020204" pitchFamily="66" charset="0"/>
            </a:endParaRPr>
          </a:p>
        </p:txBody>
      </p:sp>
      <p:sp>
        <p:nvSpPr>
          <p:cNvPr id="31" name="Rectangle 30">
            <a:extLst>
              <a:ext uri="{FF2B5EF4-FFF2-40B4-BE49-F238E27FC236}">
                <a16:creationId xmlns:a16="http://schemas.microsoft.com/office/drawing/2014/main" id="{01FA7640-4A75-5F46-8678-F114EB7F2BE0}"/>
              </a:ext>
            </a:extLst>
          </p:cNvPr>
          <p:cNvSpPr/>
          <p:nvPr/>
        </p:nvSpPr>
        <p:spPr>
          <a:xfrm>
            <a:off x="7277676" y="3331206"/>
            <a:ext cx="3975976" cy="330820"/>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Fish hide away in deeper water.</a:t>
            </a:r>
          </a:p>
        </p:txBody>
      </p:sp>
      <p:sp>
        <p:nvSpPr>
          <p:cNvPr id="24" name="Rectangle 23">
            <a:extLst>
              <a:ext uri="{FF2B5EF4-FFF2-40B4-BE49-F238E27FC236}">
                <a16:creationId xmlns:a16="http://schemas.microsoft.com/office/drawing/2014/main" id="{C059BD83-7168-DA48-8E7D-64EC209F9301}"/>
              </a:ext>
            </a:extLst>
          </p:cNvPr>
          <p:cNvSpPr/>
          <p:nvPr/>
        </p:nvSpPr>
        <p:spPr>
          <a:xfrm>
            <a:off x="7277676" y="3790454"/>
            <a:ext cx="3975976" cy="823780"/>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Quite a few mammals hibernate.</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Can you think of any mammals that</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hibernate in this country?</a:t>
            </a:r>
          </a:p>
        </p:txBody>
      </p:sp>
      <p:sp>
        <p:nvSpPr>
          <p:cNvPr id="18" name="Rectangle 17">
            <a:extLst>
              <a:ext uri="{FF2B5EF4-FFF2-40B4-BE49-F238E27FC236}">
                <a16:creationId xmlns:a16="http://schemas.microsoft.com/office/drawing/2014/main" id="{AECCB169-84D4-B54F-A898-78BFA9E5DADE}"/>
              </a:ext>
            </a:extLst>
          </p:cNvPr>
          <p:cNvSpPr/>
          <p:nvPr/>
        </p:nvSpPr>
        <p:spPr>
          <a:xfrm>
            <a:off x="7277676" y="4742662"/>
            <a:ext cx="3975976" cy="543774"/>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In this country, hedgehogs,</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dormice and bats hibernate.</a:t>
            </a:r>
          </a:p>
        </p:txBody>
      </p:sp>
      <p:sp>
        <p:nvSpPr>
          <p:cNvPr id="19" name="Rectangle 18">
            <a:extLst>
              <a:ext uri="{FF2B5EF4-FFF2-40B4-BE49-F238E27FC236}">
                <a16:creationId xmlns:a16="http://schemas.microsoft.com/office/drawing/2014/main" id="{E0F45E82-5A58-2743-BE7C-33BB322F81BD}"/>
              </a:ext>
            </a:extLst>
          </p:cNvPr>
          <p:cNvSpPr/>
          <p:nvPr/>
        </p:nvSpPr>
        <p:spPr>
          <a:xfrm>
            <a:off x="7277676" y="5414867"/>
            <a:ext cx="3975976" cy="740605"/>
          </a:xfrm>
          <a:prstGeom prst="rect">
            <a:avLst/>
          </a:prstGeom>
          <a:solidFill>
            <a:schemeClr val="bg1"/>
          </a:solid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400" dirty="0">
                <a:solidFill>
                  <a:srgbClr val="272626"/>
                </a:solidFill>
                <a:latin typeface="Comic Sans MS" panose="030F0702030302020204" pitchFamily="66" charset="0"/>
              </a:rPr>
              <a:t>Deer, fox, badgers – and all other mammals stay awake right through the winter</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(just like us humans!).</a:t>
            </a:r>
          </a:p>
        </p:txBody>
      </p:sp>
      <p:pic>
        <p:nvPicPr>
          <p:cNvPr id="3" name="Owl" descr="A picture containing bird&#10;&#10;Description automatically generated">
            <a:extLst>
              <a:ext uri="{FF2B5EF4-FFF2-40B4-BE49-F238E27FC236}">
                <a16:creationId xmlns:a16="http://schemas.microsoft.com/office/drawing/2014/main" id="{2D627126-1931-EE4D-8641-77C55D4752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13190" y="2370923"/>
            <a:ext cx="567212" cy="629849"/>
          </a:xfrm>
          <a:prstGeom prst="rect">
            <a:avLst/>
          </a:prstGeom>
        </p:spPr>
      </p:pic>
      <p:pic>
        <p:nvPicPr>
          <p:cNvPr id="26" name="Picture 25">
            <a:extLst>
              <a:ext uri="{FF2B5EF4-FFF2-40B4-BE49-F238E27FC236}">
                <a16:creationId xmlns:a16="http://schemas.microsoft.com/office/drawing/2014/main" id="{4409DD52-1754-CB45-8C12-DC32DA51292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06855" y="3915148"/>
            <a:ext cx="1581807" cy="953376"/>
          </a:xfrm>
          <a:prstGeom prst="rect">
            <a:avLst/>
          </a:prstGeom>
        </p:spPr>
      </p:pic>
      <p:pic>
        <p:nvPicPr>
          <p:cNvPr id="32" name="Duck" descr="A picture containing text, vector graphics&#10;&#10;Description automatically generated">
            <a:extLst>
              <a:ext uri="{FF2B5EF4-FFF2-40B4-BE49-F238E27FC236}">
                <a16:creationId xmlns:a16="http://schemas.microsoft.com/office/drawing/2014/main" id="{1DA0AE1E-F5B4-BC4E-84B2-CC6D395ABFA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73056" y="4459873"/>
            <a:ext cx="981995" cy="591862"/>
          </a:xfrm>
          <a:prstGeom prst="rect">
            <a:avLst/>
          </a:prstGeom>
        </p:spPr>
      </p:pic>
      <p:pic>
        <p:nvPicPr>
          <p:cNvPr id="33" name="Log" descr="Chart, funnel chart&#10;&#10;Description automatically generated">
            <a:extLst>
              <a:ext uri="{FF2B5EF4-FFF2-40B4-BE49-F238E27FC236}">
                <a16:creationId xmlns:a16="http://schemas.microsoft.com/office/drawing/2014/main" id="{5D968068-4694-9C4A-B35A-1CC7270C916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966369" y="4348643"/>
            <a:ext cx="1997798" cy="1004075"/>
          </a:xfrm>
          <a:prstGeom prst="rect">
            <a:avLst/>
          </a:prstGeom>
        </p:spPr>
      </p:pic>
      <p:pic>
        <p:nvPicPr>
          <p:cNvPr id="15" name="Snow" descr="A picture containing ice&#10;&#10;Description automatically generated">
            <a:extLst>
              <a:ext uri="{FF2B5EF4-FFF2-40B4-BE49-F238E27FC236}">
                <a16:creationId xmlns:a16="http://schemas.microsoft.com/office/drawing/2014/main" id="{D9C0FFF8-8BF8-2D46-9D49-BCD8CCEA97A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415515" y="4924389"/>
            <a:ext cx="864378" cy="520972"/>
          </a:xfrm>
          <a:prstGeom prst="rect">
            <a:avLst/>
          </a:prstGeom>
        </p:spPr>
      </p:pic>
      <p:cxnSp>
        <p:nvCxnSpPr>
          <p:cNvPr id="34" name="Straight Arrow Connector 33">
            <a:extLst>
              <a:ext uri="{FF2B5EF4-FFF2-40B4-BE49-F238E27FC236}">
                <a16:creationId xmlns:a16="http://schemas.microsoft.com/office/drawing/2014/main" id="{E94D5177-D7D6-BD46-9C77-2252862D2F18}"/>
              </a:ext>
            </a:extLst>
          </p:cNvPr>
          <p:cNvCxnSpPr>
            <a:cxnSpLocks/>
            <a:stCxn id="28" idx="1"/>
            <a:endCxn id="3" idx="3"/>
          </p:cNvCxnSpPr>
          <p:nvPr/>
        </p:nvCxnSpPr>
        <p:spPr>
          <a:xfrm flipH="1">
            <a:off x="2880402" y="1543471"/>
            <a:ext cx="4397274" cy="1142377"/>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4C743E6D-F45D-FD4C-B525-BE93638AF1F5}"/>
              </a:ext>
            </a:extLst>
          </p:cNvPr>
          <p:cNvCxnSpPr>
            <a:cxnSpLocks/>
            <a:stCxn id="28" idx="1"/>
          </p:cNvCxnSpPr>
          <p:nvPr/>
        </p:nvCxnSpPr>
        <p:spPr>
          <a:xfrm flipH="1">
            <a:off x="2677886" y="1543471"/>
            <a:ext cx="4599790" cy="2999941"/>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D21F6A5-CB25-B24F-9ACB-66151BE0AF7B}"/>
              </a:ext>
            </a:extLst>
          </p:cNvPr>
          <p:cNvCxnSpPr>
            <a:cxnSpLocks/>
            <a:stCxn id="19" idx="1"/>
          </p:cNvCxnSpPr>
          <p:nvPr/>
        </p:nvCxnSpPr>
        <p:spPr>
          <a:xfrm flipH="1" flipV="1">
            <a:off x="5739973" y="4485446"/>
            <a:ext cx="1537703" cy="1299724"/>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BAC14286-1C62-CC4E-A387-466A9EFA6988}"/>
              </a:ext>
            </a:extLst>
          </p:cNvPr>
          <p:cNvCxnSpPr>
            <a:cxnSpLocks/>
            <a:stCxn id="19" idx="1"/>
          </p:cNvCxnSpPr>
          <p:nvPr/>
        </p:nvCxnSpPr>
        <p:spPr>
          <a:xfrm flipH="1" flipV="1">
            <a:off x="3925863" y="4155542"/>
            <a:ext cx="3351813" cy="1629628"/>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AB66FBB3-F542-144F-915E-AF4B35B5ECEC}"/>
              </a:ext>
            </a:extLst>
          </p:cNvPr>
          <p:cNvCxnSpPr>
            <a:cxnSpLocks/>
            <a:stCxn id="19" idx="1"/>
          </p:cNvCxnSpPr>
          <p:nvPr/>
        </p:nvCxnSpPr>
        <p:spPr>
          <a:xfrm flipH="1" flipV="1">
            <a:off x="2188170" y="4178228"/>
            <a:ext cx="5089506" cy="1606942"/>
          </a:xfrm>
          <a:prstGeom prst="straightConnector1">
            <a:avLst/>
          </a:prstGeom>
          <a:ln w="38100">
            <a:solidFill>
              <a:srgbClr val="39AB47"/>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F3C497DE-384A-0F4A-9AD7-D47DC86F4EC7}"/>
              </a:ext>
            </a:extLst>
          </p:cNvPr>
          <p:cNvSpPr txBox="1"/>
          <p:nvPr/>
        </p:nvSpPr>
        <p:spPr>
          <a:xfrm>
            <a:off x="12501923" y="391117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4531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par>
                                <p:cTn id="14" presetID="0" presetClass="path" presetSubtype="0" accel="50000" decel="50000" fill="hold" nodeType="withEffect">
                                  <p:stCondLst>
                                    <p:cond delay="0"/>
                                  </p:stCondLst>
                                  <p:childTnLst>
                                    <p:animMotion origin="layout" path="M 0.0181 0.01018 C 0.02148 0.01134 0.02005 0.01111 0.02552 0.01018 C 0.02591 0.01018 0.0263 0.00972 0.02669 0.00949 C 0.02721 0.00926 0.02786 0.00926 0.02838 0.00902 C 0.02891 0.00879 0.02943 0.00833 0.02982 0.00833 C 0.03385 0.00717 0.03476 0.00694 0.03841 0.00648 C 0.04036 0.00648 0.04232 0.00671 0.04427 0.00694 C 0.04492 0.00717 0.0457 0.0074 0.04635 0.00764 C 0.04674 0.00787 0.047 0.00833 0.04739 0.00833 C 0.05065 0.00856 0.05391 0.00879 0.05716 0.00902 C 0.05768 0.00902 0.05833 0.00949 0.05885 0.00949 C 0.06094 0.00995 0.06601 0.01065 0.06784 0.01088 L 0.06901 0.01157 " pathEditMode="relative" ptsTypes="AAAAAAAAAAAAA">
                                      <p:cBhvr>
                                        <p:cTn id="15" dur="2000" fill="hold"/>
                                        <p:tgtEl>
                                          <p:spTgt spid="32"/>
                                        </p:tgtEl>
                                        <p:attrNameLst>
                                          <p:attrName>ppt_x</p:attrName>
                                          <p:attrName>ppt_y</p:attrName>
                                        </p:attrNameLst>
                                      </p:cBhvr>
                                    </p:animMotion>
                                  </p:childTnLst>
                                </p:cTn>
                              </p:par>
                            </p:childTnLst>
                          </p:cTn>
                        </p:par>
                        <p:par>
                          <p:cTn id="16" fill="hold">
                            <p:stCondLst>
                              <p:cond delay="2000"/>
                            </p:stCondLst>
                            <p:childTnLst>
                              <p:par>
                                <p:cTn id="17" presetID="22" presetClass="entr" presetSubtype="2"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par>
                                <p:cTn id="20" presetID="32" presetClass="emph" presetSubtype="0" repeatCount="2000" fill="hold" nodeType="withEffect">
                                  <p:stCondLst>
                                    <p:cond delay="0"/>
                                  </p:stCondLst>
                                  <p:childTnLst>
                                    <p:animRot by="120000">
                                      <p:cBhvr>
                                        <p:cTn id="21" dur="100" fill="hold">
                                          <p:stCondLst>
                                            <p:cond delay="0"/>
                                          </p:stCondLst>
                                        </p:cTn>
                                        <p:tgtEl>
                                          <p:spTgt spid="3"/>
                                        </p:tgtEl>
                                        <p:attrNameLst>
                                          <p:attrName>r</p:attrName>
                                        </p:attrNameLst>
                                      </p:cBhvr>
                                    </p:animRot>
                                    <p:animRot by="-240000">
                                      <p:cBhvr>
                                        <p:cTn id="22" dur="200" fill="hold">
                                          <p:stCondLst>
                                            <p:cond delay="200"/>
                                          </p:stCondLst>
                                        </p:cTn>
                                        <p:tgtEl>
                                          <p:spTgt spid="3"/>
                                        </p:tgtEl>
                                        <p:attrNameLst>
                                          <p:attrName>r</p:attrName>
                                        </p:attrNameLst>
                                      </p:cBhvr>
                                    </p:animRot>
                                    <p:animRot by="240000">
                                      <p:cBhvr>
                                        <p:cTn id="23" dur="200" fill="hold">
                                          <p:stCondLst>
                                            <p:cond delay="400"/>
                                          </p:stCondLst>
                                        </p:cTn>
                                        <p:tgtEl>
                                          <p:spTgt spid="3"/>
                                        </p:tgtEl>
                                        <p:attrNameLst>
                                          <p:attrName>r</p:attrName>
                                        </p:attrNameLst>
                                      </p:cBhvr>
                                    </p:animRot>
                                    <p:animRot by="-240000">
                                      <p:cBhvr>
                                        <p:cTn id="24" dur="200" fill="hold">
                                          <p:stCondLst>
                                            <p:cond delay="600"/>
                                          </p:stCondLst>
                                        </p:cTn>
                                        <p:tgtEl>
                                          <p:spTgt spid="3"/>
                                        </p:tgtEl>
                                        <p:attrNameLst>
                                          <p:attrName>r</p:attrName>
                                        </p:attrNameLst>
                                      </p:cBhvr>
                                    </p:animRot>
                                    <p:animRot by="120000">
                                      <p:cBhvr>
                                        <p:cTn id="25" dur="200" fill="hold">
                                          <p:stCondLst>
                                            <p:cond delay="800"/>
                                          </p:stCondLst>
                                        </p:cTn>
                                        <p:tgtEl>
                                          <p:spTgt spid="3"/>
                                        </p:tgtEl>
                                        <p:attrNameLst>
                                          <p:attrName>r</p:attrName>
                                        </p:attrNameLst>
                                      </p:cBhvr>
                                    </p:animRo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childTnLst>
                                </p:cTn>
                              </p:par>
                              <p:par>
                                <p:cTn id="30" presetID="1" presetClass="exit" presetSubtype="0" fill="hold" nodeType="withEffect">
                                  <p:stCondLst>
                                    <p:cond delay="0"/>
                                  </p:stCondLst>
                                  <p:childTnLst>
                                    <p:set>
                                      <p:cBhvr>
                                        <p:cTn id="31" dur="1" fill="hold">
                                          <p:stCondLst>
                                            <p:cond delay="0"/>
                                          </p:stCondLst>
                                        </p:cTn>
                                        <p:tgtEl>
                                          <p:spTgt spid="34"/>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3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childTnLst>
                                </p:cTn>
                              </p:par>
                              <p:par>
                                <p:cTn id="54" presetID="22" presetClass="entr" presetSubtype="4"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down)">
                                      <p:cBhvr>
                                        <p:cTn id="56" dur="500"/>
                                        <p:tgtEl>
                                          <p:spTgt spid="38"/>
                                        </p:tgtEl>
                                      </p:cBhvr>
                                    </p:animEffect>
                                  </p:childTnLst>
                                </p:cTn>
                              </p:par>
                              <p:par>
                                <p:cTn id="57" presetID="22" presetClass="entr" presetSubtype="4"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down)">
                                      <p:cBhvr>
                                        <p:cTn id="59" dur="500"/>
                                        <p:tgtEl>
                                          <p:spTgt spid="36"/>
                                        </p:tgtEl>
                                      </p:cBhvr>
                                    </p:animEffect>
                                  </p:childTnLst>
                                </p:cTn>
                              </p:par>
                              <p:par>
                                <p:cTn id="60" presetID="22" presetClass="entr" presetSubtype="4"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down)">
                                      <p:cBhvr>
                                        <p:cTn id="62" dur="500"/>
                                        <p:tgtEl>
                                          <p:spTgt spid="41"/>
                                        </p:tgtEl>
                                      </p:cBhvr>
                                    </p:animEffect>
                                  </p:childTnLst>
                                </p:cTn>
                              </p:par>
                            </p:childTnLst>
                          </p:cTn>
                        </p:par>
                        <p:par>
                          <p:cTn id="63" fill="hold">
                            <p:stCondLst>
                              <p:cond delay="500"/>
                            </p:stCondLst>
                            <p:childTnLst>
                              <p:par>
                                <p:cTn id="64" presetID="0" presetClass="path" presetSubtype="0" accel="50000" decel="50000" fill="hold" nodeType="afterEffect">
                                  <p:stCondLst>
                                    <p:cond delay="0"/>
                                  </p:stCondLst>
                                  <p:childTnLst>
                                    <p:animMotion origin="layout" path="M -0.01614 -0.01945 C -0.01731 -0.01875 -0.01823 -0.01783 -0.0194 -0.01736 C -0.02265 -0.01574 -0.0306 -0.01528 -0.03255 -0.01505 C -0.03385 -0.01482 -0.03515 -0.01389 -0.03632 -0.01389 C -0.04518 -0.01389 -0.06276 -0.01505 -0.06276 -0.01505 " pathEditMode="relative" ptsTypes="AAAAA">
                                      <p:cBhvr>
                                        <p:cTn id="65" dur="2000" fill="hold"/>
                                        <p:tgtEl>
                                          <p:spTgt spid="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24"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2D0558B-2E13-AD4A-8878-071EA924CA9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4118455"/>
            <a:ext cx="3635375" cy="1977752"/>
          </a:xfrm>
          <a:prstGeom prst="rect">
            <a:avLst/>
          </a:prstGeom>
        </p:spPr>
      </p:pic>
      <p:pic>
        <p:nvPicPr>
          <p:cNvPr id="21" name="Picture 20">
            <a:extLst>
              <a:ext uri="{FF2B5EF4-FFF2-40B4-BE49-F238E27FC236}">
                <a16:creationId xmlns:a16="http://schemas.microsoft.com/office/drawing/2014/main" id="{5299362E-A8CA-4E46-8EFF-6BA59C4A94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0150" y="1430448"/>
            <a:ext cx="3635375" cy="2042309"/>
          </a:xfrm>
          <a:prstGeom prst="rect">
            <a:avLst/>
          </a:prstGeom>
        </p:spPr>
      </p:pic>
      <p:sp>
        <p:nvSpPr>
          <p:cNvPr id="2" name="Rectangle 1">
            <a:extLst>
              <a:ext uri="{FF2B5EF4-FFF2-40B4-BE49-F238E27FC236}">
                <a16:creationId xmlns:a16="http://schemas.microsoft.com/office/drawing/2014/main" id="{B6218A99-697C-4846-B2A9-E044D6258D39}"/>
              </a:ext>
            </a:extLst>
          </p:cNvPr>
          <p:cNvSpPr/>
          <p:nvPr/>
        </p:nvSpPr>
        <p:spPr>
          <a:xfrm>
            <a:off x="5274130" y="1161375"/>
            <a:ext cx="5731306" cy="6024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chemeClr val="bg1"/>
                </a:solidFill>
                <a:latin typeface="Comic Sans MS" panose="030F0902030302020204" pitchFamily="66" charset="0"/>
              </a:rPr>
              <a:t>Would the temperature change in spring? </a:t>
            </a:r>
          </a:p>
        </p:txBody>
      </p:sp>
      <p:sp>
        <p:nvSpPr>
          <p:cNvPr id="4" name="Rectangle 3">
            <a:extLst>
              <a:ext uri="{FF2B5EF4-FFF2-40B4-BE49-F238E27FC236}">
                <a16:creationId xmlns:a16="http://schemas.microsoft.com/office/drawing/2014/main" id="{7E6D677B-4ECC-6F4A-989A-686ED7FD7F41}"/>
              </a:ext>
            </a:extLst>
          </p:cNvPr>
          <p:cNvSpPr/>
          <p:nvPr/>
        </p:nvSpPr>
        <p:spPr>
          <a:xfrm>
            <a:off x="5274129" y="3336423"/>
            <a:ext cx="5731305" cy="60312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700" dirty="0">
                <a:solidFill>
                  <a:schemeClr val="bg1"/>
                </a:solidFill>
                <a:latin typeface="Comic Sans MS" panose="030F0902030302020204" pitchFamily="66" charset="0"/>
              </a:rPr>
              <a:t>What flowers might you see?</a:t>
            </a:r>
          </a:p>
        </p:txBody>
      </p:sp>
      <p:sp>
        <p:nvSpPr>
          <p:cNvPr id="5" name="Rectangle 4">
            <a:extLst>
              <a:ext uri="{FF2B5EF4-FFF2-40B4-BE49-F238E27FC236}">
                <a16:creationId xmlns:a16="http://schemas.microsoft.com/office/drawing/2014/main" id="{879200C1-3BFE-3B4F-B16F-A2422702D50F}"/>
              </a:ext>
            </a:extLst>
          </p:cNvPr>
          <p:cNvSpPr/>
          <p:nvPr/>
        </p:nvSpPr>
        <p:spPr>
          <a:xfrm>
            <a:off x="5274131" y="1886391"/>
            <a:ext cx="5731304" cy="6024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How would the weather change in spring? </a:t>
            </a:r>
          </a:p>
        </p:txBody>
      </p:sp>
      <p:sp>
        <p:nvSpPr>
          <p:cNvPr id="6" name="Rectangle 5">
            <a:extLst>
              <a:ext uri="{FF2B5EF4-FFF2-40B4-BE49-F238E27FC236}">
                <a16:creationId xmlns:a16="http://schemas.microsoft.com/office/drawing/2014/main" id="{59930F8B-168A-CD44-B22A-2C99A4D265BB}"/>
              </a:ext>
            </a:extLst>
          </p:cNvPr>
          <p:cNvSpPr/>
          <p:nvPr/>
        </p:nvSpPr>
        <p:spPr>
          <a:xfrm>
            <a:off x="5274130" y="2611407"/>
            <a:ext cx="5731304" cy="6024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How do the plants change in spring?</a:t>
            </a:r>
          </a:p>
        </p:txBody>
      </p:sp>
      <p:sp>
        <p:nvSpPr>
          <p:cNvPr id="7" name="Rectangle 6">
            <a:extLst>
              <a:ext uri="{FF2B5EF4-FFF2-40B4-BE49-F238E27FC236}">
                <a16:creationId xmlns:a16="http://schemas.microsoft.com/office/drawing/2014/main" id="{01DA7C59-246C-BF4E-A231-A6DD49E05154}"/>
              </a:ext>
            </a:extLst>
          </p:cNvPr>
          <p:cNvSpPr/>
          <p:nvPr/>
        </p:nvSpPr>
        <p:spPr>
          <a:xfrm>
            <a:off x="5274636" y="5512162"/>
            <a:ext cx="5723699" cy="60243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solidFill>
                  <a:schemeClr val="bg1"/>
                </a:solidFill>
                <a:latin typeface="Comic Sans MS" panose="030F0902030302020204" pitchFamily="66" charset="0"/>
              </a:rPr>
              <a:t>What would happen to the living things if the</a:t>
            </a:r>
            <a:br>
              <a:rPr lang="en-US" sz="1700" dirty="0">
                <a:solidFill>
                  <a:schemeClr val="bg1"/>
                </a:solidFill>
                <a:latin typeface="Comic Sans MS" panose="030F0902030302020204" pitchFamily="66" charset="0"/>
              </a:rPr>
            </a:br>
            <a:r>
              <a:rPr lang="en-US" sz="1700" dirty="0">
                <a:solidFill>
                  <a:schemeClr val="bg1"/>
                </a:solidFill>
                <a:latin typeface="Comic Sans MS" panose="030F0902030302020204" pitchFamily="66" charset="0"/>
              </a:rPr>
              <a:t>weather was colder for longer?</a:t>
            </a:r>
          </a:p>
        </p:txBody>
      </p:sp>
      <p:sp>
        <p:nvSpPr>
          <p:cNvPr id="15" name="Rectangle 14">
            <a:extLst>
              <a:ext uri="{FF2B5EF4-FFF2-40B4-BE49-F238E27FC236}">
                <a16:creationId xmlns:a16="http://schemas.microsoft.com/office/drawing/2014/main" id="{457BD46C-0E11-3643-BB06-F8BB5168905A}"/>
              </a:ext>
            </a:extLst>
          </p:cNvPr>
          <p:cNvSpPr/>
          <p:nvPr/>
        </p:nvSpPr>
        <p:spPr>
          <a:xfrm>
            <a:off x="5274637" y="4062129"/>
            <a:ext cx="5723700" cy="6024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latin typeface="Comic Sans MS" panose="030F0902030302020204" pitchFamily="66" charset="0"/>
              </a:rPr>
              <a:t>What changes happen to the vertebrates in spring?</a:t>
            </a:r>
          </a:p>
        </p:txBody>
      </p:sp>
      <p:sp>
        <p:nvSpPr>
          <p:cNvPr id="16" name="Rectangle 15">
            <a:extLst>
              <a:ext uri="{FF2B5EF4-FFF2-40B4-BE49-F238E27FC236}">
                <a16:creationId xmlns:a16="http://schemas.microsoft.com/office/drawing/2014/main" id="{00F940B7-8456-AC46-9081-E36AEC5E6DE6}"/>
              </a:ext>
            </a:extLst>
          </p:cNvPr>
          <p:cNvSpPr/>
          <p:nvPr/>
        </p:nvSpPr>
        <p:spPr>
          <a:xfrm>
            <a:off x="5274637" y="4787145"/>
            <a:ext cx="5723699" cy="6024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latin typeface="Comic Sans MS" panose="030F0902030302020204" pitchFamily="66" charset="0"/>
              </a:rPr>
              <a:t>What about invertebrates, such as spiders,</a:t>
            </a:r>
            <a:br>
              <a:rPr lang="en-US" sz="1700" dirty="0">
                <a:latin typeface="Comic Sans MS" panose="030F0902030302020204" pitchFamily="66" charset="0"/>
              </a:rPr>
            </a:br>
            <a:r>
              <a:rPr lang="en-US" sz="1700" dirty="0">
                <a:latin typeface="Comic Sans MS" panose="030F0902030302020204" pitchFamily="66" charset="0"/>
              </a:rPr>
              <a:t>snails, ants and slugs?</a:t>
            </a:r>
          </a:p>
        </p:txBody>
      </p:sp>
      <p:sp>
        <p:nvSpPr>
          <p:cNvPr id="14" name="Down Arrow 13">
            <a:extLst>
              <a:ext uri="{FF2B5EF4-FFF2-40B4-BE49-F238E27FC236}">
                <a16:creationId xmlns:a16="http://schemas.microsoft.com/office/drawing/2014/main" id="{771AD93F-9469-7844-BBF0-50BF3E405620}"/>
              </a:ext>
            </a:extLst>
          </p:cNvPr>
          <p:cNvSpPr/>
          <p:nvPr/>
        </p:nvSpPr>
        <p:spPr>
          <a:xfrm>
            <a:off x="2895241" y="3517830"/>
            <a:ext cx="245192" cy="251139"/>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7E2A86AF-8A81-4141-BCAB-17C2763EEE2F}"/>
              </a:ext>
            </a:extLst>
          </p:cNvPr>
          <p:cNvSpPr/>
          <p:nvPr/>
        </p:nvSpPr>
        <p:spPr>
          <a:xfrm>
            <a:off x="1200150" y="3799480"/>
            <a:ext cx="3635375" cy="31897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dirty="0">
                <a:solidFill>
                  <a:schemeClr val="bg1"/>
                </a:solidFill>
                <a:latin typeface="Comic Sans MS" panose="030F0902030302020204" pitchFamily="66" charset="0"/>
              </a:rPr>
              <a:t>Spring</a:t>
            </a:r>
            <a:endParaRPr lang="en-GB" sz="1600" dirty="0">
              <a:solidFill>
                <a:schemeClr val="bg1"/>
              </a:solidFill>
              <a:latin typeface="Comic Sans MS" panose="030F0902030302020204" pitchFamily="66" charset="0"/>
            </a:endParaRPr>
          </a:p>
        </p:txBody>
      </p:sp>
      <p:sp>
        <p:nvSpPr>
          <p:cNvPr id="17" name="Rectangle 16">
            <a:extLst>
              <a:ext uri="{FF2B5EF4-FFF2-40B4-BE49-F238E27FC236}">
                <a16:creationId xmlns:a16="http://schemas.microsoft.com/office/drawing/2014/main" id="{689E46EE-E2DF-B448-9C9E-4C508E5F34A0}"/>
              </a:ext>
            </a:extLst>
          </p:cNvPr>
          <p:cNvSpPr/>
          <p:nvPr/>
        </p:nvSpPr>
        <p:spPr>
          <a:xfrm>
            <a:off x="1200150" y="1176474"/>
            <a:ext cx="3635375" cy="3189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dirty="0">
                <a:solidFill>
                  <a:schemeClr val="bg1"/>
                </a:solidFill>
                <a:latin typeface="Comic Sans MS" panose="030F0902030302020204" pitchFamily="66" charset="0"/>
              </a:rPr>
              <a:t>Winter</a:t>
            </a:r>
            <a:endParaRPr lang="en-GB" sz="1600" dirty="0">
              <a:solidFill>
                <a:schemeClr val="bg1"/>
              </a:solidFill>
              <a:latin typeface="Comic Sans MS" panose="030F0902030302020204" pitchFamily="66" charset="0"/>
            </a:endParaRPr>
          </a:p>
        </p:txBody>
      </p:sp>
      <p:sp>
        <p:nvSpPr>
          <p:cNvPr id="18" name="Subtitle 2">
            <a:extLst>
              <a:ext uri="{FF2B5EF4-FFF2-40B4-BE49-F238E27FC236}">
                <a16:creationId xmlns:a16="http://schemas.microsoft.com/office/drawing/2014/main" id="{90F89C29-0EBE-F749-AE3A-0A17843CE7F1}"/>
              </a:ext>
            </a:extLst>
          </p:cNvPr>
          <p:cNvSpPr txBox="1">
            <a:spLocks/>
          </p:cNvSpPr>
          <p:nvPr/>
        </p:nvSpPr>
        <p:spPr>
          <a:xfrm>
            <a:off x="414680" y="405062"/>
            <a:ext cx="11360838" cy="4432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dirty="0">
                <a:solidFill>
                  <a:srgbClr val="272626"/>
                </a:solidFill>
                <a:latin typeface="Comic Sans MS" panose="030F0702030302020204" pitchFamily="66" charset="0"/>
                <a:cs typeface="Arial" panose="020B0604020202020204" pitchFamily="34" charset="0"/>
              </a:rPr>
              <a:t>Let’s think how the </a:t>
            </a:r>
            <a:r>
              <a:rPr lang="en-US" sz="2200" b="1" dirty="0">
                <a:solidFill>
                  <a:srgbClr val="272626"/>
                </a:solidFill>
                <a:latin typeface="Comic Sans MS" panose="030F0702030302020204" pitchFamily="66" charset="0"/>
                <a:cs typeface="Arial" panose="020B0604020202020204" pitchFamily="34" charset="0"/>
              </a:rPr>
              <a:t>weather</a:t>
            </a:r>
            <a:r>
              <a:rPr lang="en-US" sz="2200" dirty="0">
                <a:latin typeface="Comic Sans MS" panose="030F0702030302020204" pitchFamily="66" charset="0"/>
                <a:cs typeface="Arial" panose="020B0604020202020204" pitchFamily="34" charset="0"/>
              </a:rPr>
              <a:t> </a:t>
            </a:r>
            <a:r>
              <a:rPr lang="en-US" sz="2200" dirty="0">
                <a:solidFill>
                  <a:srgbClr val="272626"/>
                </a:solidFill>
                <a:latin typeface="Comic Sans MS" panose="030F0702030302020204" pitchFamily="66" charset="0"/>
                <a:cs typeface="Arial" panose="020B0604020202020204" pitchFamily="34" charset="0"/>
              </a:rPr>
              <a:t>changes our habitat in </a:t>
            </a:r>
            <a:r>
              <a:rPr lang="en-US" sz="3200" b="1" dirty="0">
                <a:solidFill>
                  <a:srgbClr val="39AB47"/>
                </a:solidFill>
                <a:latin typeface="Comic Sans MS" panose="030F0702030302020204" pitchFamily="66" charset="0"/>
                <a:cs typeface="Arial" panose="020B0604020202020204" pitchFamily="34" charset="0"/>
              </a:rPr>
              <a:t>spring</a:t>
            </a:r>
            <a:r>
              <a:rPr lang="en-US" sz="2200" dirty="0">
                <a:solidFill>
                  <a:srgbClr val="272626"/>
                </a:solidFill>
                <a:latin typeface="Comic Sans MS" panose="030F0702030302020204" pitchFamily="66" charset="0"/>
                <a:cs typeface="Arial" panose="020B0604020202020204" pitchFamily="34" charset="0"/>
              </a:rPr>
              <a:t>.</a:t>
            </a:r>
          </a:p>
        </p:txBody>
      </p:sp>
    </p:spTree>
    <p:extLst>
      <p:ext uri="{BB962C8B-B14F-4D97-AF65-F5344CB8AC3E}">
        <p14:creationId xmlns:p14="http://schemas.microsoft.com/office/powerpoint/2010/main" val="42580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4" grpId="0" animBg="1"/>
      <p:bldP spid="2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22369</TotalTime>
  <Words>2963</Words>
  <Application>Microsoft Office PowerPoint</Application>
  <PresentationFormat>Widescreen</PresentationFormat>
  <Paragraphs>351</Paragraphs>
  <Slides>37</Slides>
  <Notes>37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Calibri</vt:lpstr>
      <vt:lpstr>Calibri Light</vt:lpstr>
      <vt:lpstr>Comic Sans MS</vt:lpstr>
      <vt:lpstr>PT Sans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Living Things and Their Habitats: Lesson 5 Changing habitats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1452</cp:revision>
  <dcterms:created xsi:type="dcterms:W3CDTF">2021-01-11T17:47:06Z</dcterms:created>
  <dcterms:modified xsi:type="dcterms:W3CDTF">2022-09-16T16:00:23Z</dcterms:modified>
</cp:coreProperties>
</file>