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79" r:id="rId2"/>
    <p:sldId id="358" r:id="rId3"/>
    <p:sldId id="359" r:id="rId4"/>
    <p:sldId id="28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358"/>
            <p14:sldId id="359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2" pos="778" userDrawn="1">
          <p15:clr>
            <a:srgbClr val="A4A3A4"/>
          </p15:clr>
        </p15:guide>
        <p15:guide id="3" orient="horz" pos="3589" userDrawn="1">
          <p15:clr>
            <a:srgbClr val="A4A3A4"/>
          </p15:clr>
        </p15:guide>
        <p15:guide id="7" orient="horz" pos="28" userDrawn="1">
          <p15:clr>
            <a:srgbClr val="A4A3A4"/>
          </p15:clr>
        </p15:guide>
        <p15:guide id="8" pos="4248" userDrawn="1">
          <p15:clr>
            <a:srgbClr val="A4A3A4"/>
          </p15:clr>
        </p15:guide>
        <p15:guide id="9" pos="6924" userDrawn="1">
          <p15:clr>
            <a:srgbClr val="A4A3A4"/>
          </p15:clr>
        </p15:guide>
        <p15:guide id="10" orient="horz" pos="845" userDrawn="1">
          <p15:clr>
            <a:srgbClr val="A4A3A4"/>
          </p15:clr>
        </p15:guide>
        <p15:guide id="12" orient="horz" pos="12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286AA6"/>
    <a:srgbClr val="064B8D"/>
    <a:srgbClr val="3692C4"/>
    <a:srgbClr val="2E93C5"/>
    <a:srgbClr val="2294C6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6" autoAdjust="0"/>
    <p:restoredTop sz="94700"/>
  </p:normalViewPr>
  <p:slideViewPr>
    <p:cSldViewPr snapToGrid="0" snapToObjects="1">
      <p:cViewPr varScale="1">
        <p:scale>
          <a:sx n="82" d="100"/>
          <a:sy n="82" d="100"/>
        </p:scale>
        <p:origin x="749" y="72"/>
      </p:cViewPr>
      <p:guideLst>
        <p:guide pos="778"/>
        <p:guide orient="horz" pos="3589"/>
        <p:guide orient="horz" pos="28"/>
        <p:guide pos="4248"/>
        <p:guide pos="6924"/>
        <p:guide orient="horz" pos="845"/>
        <p:guide orient="horz" pos="12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8135467-5FF5-6E43-B948-08AB9CA94E70}"/>
              </a:ext>
            </a:extLst>
          </p:cNvPr>
          <p:cNvSpPr/>
          <p:nvPr/>
        </p:nvSpPr>
        <p:spPr>
          <a:xfrm>
            <a:off x="0" y="2075379"/>
            <a:ext cx="12192000" cy="3226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A6CD23-83E3-F84C-A0E0-0894CAA2AC0B}"/>
              </a:ext>
            </a:extLst>
          </p:cNvPr>
          <p:cNvSpPr txBox="1">
            <a:spLocks/>
          </p:cNvSpPr>
          <p:nvPr/>
        </p:nvSpPr>
        <p:spPr>
          <a:xfrm>
            <a:off x="-2" y="435240"/>
            <a:ext cx="12192002" cy="125162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Rocks Quiz</a:t>
            </a: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3000" dirty="0">
                <a:solidFill>
                  <a:schemeClr val="bg1"/>
                </a:solidFill>
                <a:latin typeface="Comic Sans MS" panose="030F0702030302020204" pitchFamily="66" charset="0"/>
              </a:rPr>
              <a:t>All we've learned about rocks, soil and fossils</a:t>
            </a:r>
          </a:p>
        </p:txBody>
      </p:sp>
      <p:pic>
        <p:nvPicPr>
          <p:cNvPr id="16" name="Picture 15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41B81E03-C414-174A-B2D6-0EB734816A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B7C396A-40E4-4C47-BF6B-6C0942489B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B19DAB0D-6AE1-DE4F-A0A3-F8798E10A64E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CA1F594-0B6F-E747-8E82-D469D7A22549}"/>
              </a:ext>
            </a:extLst>
          </p:cNvPr>
          <p:cNvSpPr txBox="1">
            <a:spLocks/>
          </p:cNvSpPr>
          <p:nvPr/>
        </p:nvSpPr>
        <p:spPr>
          <a:xfrm>
            <a:off x="9538447" y="6022650"/>
            <a:ext cx="24591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KS2 Year 3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16BB4F8-3ADE-8D4D-B3BC-7CB14E2667F6}"/>
              </a:ext>
            </a:extLst>
          </p:cNvPr>
          <p:cNvGrpSpPr/>
          <p:nvPr/>
        </p:nvGrpSpPr>
        <p:grpSpPr>
          <a:xfrm>
            <a:off x="0" y="2210184"/>
            <a:ext cx="12197268" cy="2956475"/>
            <a:chOff x="0" y="2333572"/>
            <a:chExt cx="11725487" cy="2842121"/>
          </a:xfrm>
        </p:grpSpPr>
        <p:pic>
          <p:nvPicPr>
            <p:cNvPr id="11" name="Picture 10" descr="Hands holding a pile of dirt&#10;&#10;Description automatically generated with low confidence">
              <a:extLst>
                <a:ext uri="{FF2B5EF4-FFF2-40B4-BE49-F238E27FC236}">
                  <a16:creationId xmlns:a16="http://schemas.microsoft.com/office/drawing/2014/main" id="{4EF05BCD-954B-E34D-BFE3-BBBCF23D4E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47422" y="2333573"/>
              <a:ext cx="3832656" cy="2842120"/>
            </a:xfrm>
            <a:prstGeom prst="rect">
              <a:avLst/>
            </a:prstGeom>
          </p:spPr>
        </p:pic>
        <p:pic>
          <p:nvPicPr>
            <p:cNvPr id="12" name="Picture 11" descr="A close-up of a skull&#10;&#10;Description automatically generated with medium confidence">
              <a:extLst>
                <a:ext uri="{FF2B5EF4-FFF2-40B4-BE49-F238E27FC236}">
                  <a16:creationId xmlns:a16="http://schemas.microsoft.com/office/drawing/2014/main" id="{FB50B878-F610-7845-BA2F-8C09FEBCC7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94846" y="2333574"/>
              <a:ext cx="3830641" cy="2842119"/>
            </a:xfrm>
            <a:prstGeom prst="rect">
              <a:avLst/>
            </a:prstGeom>
          </p:spPr>
        </p:pic>
        <p:pic>
          <p:nvPicPr>
            <p:cNvPr id="13" name="Picture 12" descr="A person sitting on a rock in the ocean&#10;&#10;Description automatically generated with low confidence">
              <a:extLst>
                <a:ext uri="{FF2B5EF4-FFF2-40B4-BE49-F238E27FC236}">
                  <a16:creationId xmlns:a16="http://schemas.microsoft.com/office/drawing/2014/main" id="{EEA5010D-9D24-754B-88B9-699D364F32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2333572"/>
              <a:ext cx="3832654" cy="28421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le of rocks&#10;&#10;Description automatically generated with medium confidence">
            <a:extLst>
              <a:ext uri="{FF2B5EF4-FFF2-40B4-BE49-F238E27FC236}">
                <a16:creationId xmlns:a16="http://schemas.microsoft.com/office/drawing/2014/main" id="{C7C9FA2D-E0A9-D547-9EB0-2E261821CA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92059" y="920762"/>
            <a:ext cx="2262372" cy="15020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Picture 2" descr="A picture containing sky, rock, wall, outdoor&#10;&#10;Description automatically generated">
            <a:extLst>
              <a:ext uri="{FF2B5EF4-FFF2-40B4-BE49-F238E27FC236}">
                <a16:creationId xmlns:a16="http://schemas.microsoft.com/office/drawing/2014/main" id="{CB2D23BA-0B87-024B-A7DB-03ECBF7CAD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2060" y="4434690"/>
            <a:ext cx="2262371" cy="1508778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CD23AB0-11E0-EC40-96BE-0E6749622216}"/>
              </a:ext>
            </a:extLst>
          </p:cNvPr>
          <p:cNvSpPr txBox="1">
            <a:spLocks/>
          </p:cNvSpPr>
          <p:nvPr/>
        </p:nvSpPr>
        <p:spPr>
          <a:xfrm>
            <a:off x="1821642" y="966826"/>
            <a:ext cx="4350558" cy="1714280"/>
          </a:xfrm>
          <a:prstGeom prst="rect">
            <a:avLst/>
          </a:prstGeom>
        </p:spPr>
        <p:txBody>
          <a:bodyPr lIns="9000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04800" indent="-30480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AutoNum type="arabicPeriod"/>
            </a:pPr>
            <a:r>
              <a:rPr lang="en-GB" sz="1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Which of these rocks is soft?</a:t>
            </a:r>
          </a:p>
          <a:p>
            <a:pPr marL="317500" indent="-317500">
              <a:lnSpc>
                <a:spcPct val="100000"/>
              </a:lnSpc>
              <a:spcBef>
                <a:spcPts val="800"/>
              </a:spcBef>
              <a:buAutoNum type="alphaLcParenR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Igneous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b) Sedimentary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c) Metamorphic</a:t>
            </a:r>
            <a:endParaRPr lang="en-GB" sz="1800" dirty="0">
              <a:solidFill>
                <a:srgbClr val="272626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DBC3A00-1C94-6947-BEB8-FDCC8BD235FB}"/>
              </a:ext>
            </a:extLst>
          </p:cNvPr>
          <p:cNvSpPr txBox="1">
            <a:spLocks/>
          </p:cNvSpPr>
          <p:nvPr/>
        </p:nvSpPr>
        <p:spPr>
          <a:xfrm>
            <a:off x="1821642" y="2702602"/>
            <a:ext cx="4350558" cy="1714280"/>
          </a:xfrm>
          <a:prstGeom prst="rect">
            <a:avLst/>
          </a:prstGeom>
        </p:spPr>
        <p:txBody>
          <a:bodyPr lIns="9000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2. What does permeable mean?</a:t>
            </a:r>
          </a:p>
          <a:p>
            <a:pPr marL="317500" indent="-317500">
              <a:lnSpc>
                <a:spcPct val="100000"/>
              </a:lnSpc>
              <a:spcBef>
                <a:spcPts val="800"/>
              </a:spcBef>
              <a:buAutoNum type="alphaLcParenR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Lets in water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b) Lets in flies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c) Lets in a goal</a:t>
            </a:r>
            <a:endParaRPr lang="en-GB" sz="1800" dirty="0">
              <a:solidFill>
                <a:srgbClr val="272626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EFDB900-4636-9D41-8DB8-E6BE5C0A34EF}"/>
              </a:ext>
            </a:extLst>
          </p:cNvPr>
          <p:cNvSpPr txBox="1">
            <a:spLocks/>
          </p:cNvSpPr>
          <p:nvPr/>
        </p:nvSpPr>
        <p:spPr>
          <a:xfrm>
            <a:off x="1821642" y="4415228"/>
            <a:ext cx="5518958" cy="1714280"/>
          </a:xfrm>
          <a:prstGeom prst="rect">
            <a:avLst/>
          </a:prstGeom>
        </p:spPr>
        <p:txBody>
          <a:bodyPr lIns="9000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3. What is the first layer of soil called?</a:t>
            </a:r>
          </a:p>
          <a:p>
            <a:pPr marL="317500" indent="-317500">
              <a:lnSpc>
                <a:spcPct val="100000"/>
              </a:lnSpc>
              <a:spcBef>
                <a:spcPts val="800"/>
              </a:spcBef>
              <a:buAutoNum type="alphaLcParenR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Pitta bread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b) Top soil</a:t>
            </a:r>
          </a:p>
          <a:p>
            <a:pPr marL="317500" indent="-31750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c)	Humus</a:t>
            </a:r>
            <a:endParaRPr lang="en-GB" sz="1800" dirty="0">
              <a:solidFill>
                <a:srgbClr val="272626"/>
              </a:solidFill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58A34F2-01AE-C94D-80C1-CDB41E202ACC}"/>
              </a:ext>
            </a:extLst>
          </p:cNvPr>
          <p:cNvSpPr txBox="1"/>
          <p:nvPr/>
        </p:nvSpPr>
        <p:spPr>
          <a:xfrm>
            <a:off x="10632141" y="-4482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 descr="A picture of a tick (or check) symbol.&#10;">
            <a:extLst>
              <a:ext uri="{FF2B5EF4-FFF2-40B4-BE49-F238E27FC236}">
                <a16:creationId xmlns:a16="http://schemas.microsoft.com/office/drawing/2014/main" id="{4938A9B8-F8C0-5B46-84A5-36465BC1C0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8042" y="1709664"/>
            <a:ext cx="293584" cy="271436"/>
          </a:xfrm>
          <a:prstGeom prst="rect">
            <a:avLst/>
          </a:prstGeom>
        </p:spPr>
      </p:pic>
      <p:pic>
        <p:nvPicPr>
          <p:cNvPr id="16" name="Picture 15" descr="A picture of a tick (or check) symbol.&#10;">
            <a:extLst>
              <a:ext uri="{FF2B5EF4-FFF2-40B4-BE49-F238E27FC236}">
                <a16:creationId xmlns:a16="http://schemas.microsoft.com/office/drawing/2014/main" id="{3E2C8C37-C63C-5B48-9E10-23826F89BA0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8762" y="3095876"/>
            <a:ext cx="293584" cy="271436"/>
          </a:xfrm>
          <a:prstGeom prst="rect">
            <a:avLst/>
          </a:prstGeom>
        </p:spPr>
      </p:pic>
      <p:pic>
        <p:nvPicPr>
          <p:cNvPr id="17" name="Picture 16" descr="A picture of a tick (or check) symbol.&#10;">
            <a:extLst>
              <a:ext uri="{FF2B5EF4-FFF2-40B4-BE49-F238E27FC236}">
                <a16:creationId xmlns:a16="http://schemas.microsoft.com/office/drawing/2014/main" id="{24BDA1C7-C5BA-8C44-91C4-99F25EDE47C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9755" y="5517859"/>
            <a:ext cx="293584" cy="271436"/>
          </a:xfrm>
          <a:prstGeom prst="rect">
            <a:avLst/>
          </a:prstGeom>
        </p:spPr>
      </p:pic>
      <p:pic>
        <p:nvPicPr>
          <p:cNvPr id="4" name="Picture 3" descr="A pile of colorful rocks&#10;&#10;Description automatically generated with low confidence">
            <a:extLst>
              <a:ext uri="{FF2B5EF4-FFF2-40B4-BE49-F238E27FC236}">
                <a16:creationId xmlns:a16="http://schemas.microsoft.com/office/drawing/2014/main" id="{9D7A981A-C020-B945-B5C3-9F775CBC33A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2059" y="2674876"/>
            <a:ext cx="2262372" cy="150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68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reptile, stone, plant&#10;&#10;Description automatically generated">
            <a:extLst>
              <a:ext uri="{FF2B5EF4-FFF2-40B4-BE49-F238E27FC236}">
                <a16:creationId xmlns:a16="http://schemas.microsoft.com/office/drawing/2014/main" id="{98101264-5500-C14C-8032-3D3BBDE6E98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7420" y="899738"/>
            <a:ext cx="2265835" cy="1508248"/>
          </a:xfrm>
          <a:prstGeom prst="rect">
            <a:avLst/>
          </a:prstGeom>
        </p:spPr>
      </p:pic>
      <p:pic>
        <p:nvPicPr>
          <p:cNvPr id="11" name="Picture 10" descr="A picture containing beach, invertebrate, outdoor, ground&#10;&#10;Description automatically generated">
            <a:extLst>
              <a:ext uri="{FF2B5EF4-FFF2-40B4-BE49-F238E27FC236}">
                <a16:creationId xmlns:a16="http://schemas.microsoft.com/office/drawing/2014/main" id="{911887A0-06EF-184E-84C1-6E523B7599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7420" y="4428196"/>
            <a:ext cx="2254430" cy="1524635"/>
          </a:xfrm>
          <a:prstGeom prst="rect">
            <a:avLst/>
          </a:prstGeom>
        </p:spPr>
      </p:pic>
      <p:pic>
        <p:nvPicPr>
          <p:cNvPr id="7" name="Picture 6" descr="A picture containing outdoor, nature&#10;&#10;Description automatically generated">
            <a:extLst>
              <a:ext uri="{FF2B5EF4-FFF2-40B4-BE49-F238E27FC236}">
                <a16:creationId xmlns:a16="http://schemas.microsoft.com/office/drawing/2014/main" id="{D3A3E512-DC4F-5942-A0D9-EDA4F6A626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37420" y="2674876"/>
            <a:ext cx="2262372" cy="1508248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CD23AB0-11E0-EC40-96BE-0E6749622216}"/>
              </a:ext>
            </a:extLst>
          </p:cNvPr>
          <p:cNvSpPr txBox="1">
            <a:spLocks/>
          </p:cNvSpPr>
          <p:nvPr/>
        </p:nvSpPr>
        <p:spPr>
          <a:xfrm>
            <a:off x="1068711" y="911153"/>
            <a:ext cx="8548716" cy="1581594"/>
          </a:xfrm>
          <a:prstGeom prst="rect">
            <a:avLst/>
          </a:prstGeom>
        </p:spPr>
        <p:txBody>
          <a:bodyPr lIns="9000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00000"/>
              </a:lnSpc>
              <a:spcBef>
                <a:spcPts val="1500"/>
              </a:spcBef>
              <a:buFont typeface="+mj-lt"/>
              <a:buAutoNum type="arabicPeriod" startAt="4"/>
            </a:pPr>
            <a:r>
              <a:rPr lang="en-GB" sz="1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What is a fossil?</a:t>
            </a:r>
          </a:p>
          <a:p>
            <a:pPr marL="304800" indent="-304800">
              <a:lnSpc>
                <a:spcPct val="100000"/>
              </a:lnSpc>
              <a:spcBef>
                <a:spcPts val="800"/>
              </a:spcBef>
              <a:buAutoNum type="alphaLcParenR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Preserved remains of dead animals and plants found in rock?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b) Preserved fruit found in a jam jar?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c) The bottom layer of soil?</a:t>
            </a:r>
            <a:endParaRPr lang="en-GB" sz="1800" dirty="0">
              <a:solidFill>
                <a:srgbClr val="272626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DBC3A00-1C94-6947-BEB8-FDCC8BD235FB}"/>
              </a:ext>
            </a:extLst>
          </p:cNvPr>
          <p:cNvSpPr txBox="1">
            <a:spLocks/>
          </p:cNvSpPr>
          <p:nvPr/>
        </p:nvSpPr>
        <p:spPr>
          <a:xfrm>
            <a:off x="1068711" y="2643952"/>
            <a:ext cx="4350558" cy="1622059"/>
          </a:xfrm>
          <a:prstGeom prst="rect">
            <a:avLst/>
          </a:prstGeom>
        </p:spPr>
        <p:txBody>
          <a:bodyPr lIns="9000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00000"/>
              </a:lnSpc>
              <a:spcBef>
                <a:spcPts val="1500"/>
              </a:spcBef>
              <a:buFont typeface="+mj-lt"/>
              <a:buAutoNum type="arabicPeriod" startAt="5"/>
            </a:pPr>
            <a:r>
              <a:rPr lang="en-GB" sz="1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Which of these is hardest?</a:t>
            </a:r>
          </a:p>
          <a:p>
            <a:pPr marL="304800" indent="-304800">
              <a:lnSpc>
                <a:spcPct val="100000"/>
              </a:lnSpc>
              <a:spcBef>
                <a:spcPts val="800"/>
              </a:spcBef>
              <a:buAutoNum type="alphaLcParenR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Limestone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b) Lemongrass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c) Granite</a:t>
            </a:r>
            <a:endParaRPr lang="en-GB" sz="1800" dirty="0">
              <a:solidFill>
                <a:srgbClr val="272626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EFDB900-4636-9D41-8DB8-E6BE5C0A34EF}"/>
              </a:ext>
            </a:extLst>
          </p:cNvPr>
          <p:cNvSpPr txBox="1">
            <a:spLocks/>
          </p:cNvSpPr>
          <p:nvPr/>
        </p:nvSpPr>
        <p:spPr>
          <a:xfrm>
            <a:off x="1068710" y="4396552"/>
            <a:ext cx="8012493" cy="1549159"/>
          </a:xfrm>
          <a:prstGeom prst="rect">
            <a:avLst/>
          </a:prstGeom>
        </p:spPr>
        <p:txBody>
          <a:bodyPr lIns="9000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6. Which tongue twister was said to be inspired by Mary Anning?</a:t>
            </a:r>
          </a:p>
          <a:p>
            <a:pPr marL="304800" indent="-304800">
              <a:lnSpc>
                <a:spcPct val="100000"/>
              </a:lnSpc>
              <a:spcBef>
                <a:spcPts val="800"/>
              </a:spcBef>
              <a:buAutoNum type="alphaLcParenR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Peter Piper picked a peck of pickled pepper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b) She sells seashells on the seashore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c) Red lorry yellow lorry</a:t>
            </a:r>
            <a:endParaRPr lang="en-GB" sz="1800" dirty="0">
              <a:solidFill>
                <a:srgbClr val="272626"/>
              </a:solidFill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58A34F2-01AE-C94D-80C1-CDB41E202ACC}"/>
              </a:ext>
            </a:extLst>
          </p:cNvPr>
          <p:cNvSpPr txBox="1"/>
          <p:nvPr/>
        </p:nvSpPr>
        <p:spPr>
          <a:xfrm>
            <a:off x="10632141" y="-4482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 descr="A picture of a tick (or check) symbol.&#10;">
            <a:extLst>
              <a:ext uri="{FF2B5EF4-FFF2-40B4-BE49-F238E27FC236}">
                <a16:creationId xmlns:a16="http://schemas.microsoft.com/office/drawing/2014/main" id="{4938A9B8-F8C0-5B46-84A5-36465BC1C08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588" y="1317385"/>
            <a:ext cx="293584" cy="271436"/>
          </a:xfrm>
          <a:prstGeom prst="rect">
            <a:avLst/>
          </a:prstGeom>
        </p:spPr>
      </p:pic>
      <p:pic>
        <p:nvPicPr>
          <p:cNvPr id="30" name="Picture 29" descr="A picture of a tick (or check) symbol.&#10;">
            <a:extLst>
              <a:ext uri="{FF2B5EF4-FFF2-40B4-BE49-F238E27FC236}">
                <a16:creationId xmlns:a16="http://schemas.microsoft.com/office/drawing/2014/main" id="{15D43BDA-1B15-D549-AEB4-B28CD3E18E8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0895" y="3719935"/>
            <a:ext cx="293584" cy="271436"/>
          </a:xfrm>
          <a:prstGeom prst="rect">
            <a:avLst/>
          </a:prstGeom>
        </p:spPr>
      </p:pic>
      <p:pic>
        <p:nvPicPr>
          <p:cNvPr id="31" name="Picture 30" descr="A picture of a tick (or check) symbol.&#10;">
            <a:extLst>
              <a:ext uri="{FF2B5EF4-FFF2-40B4-BE49-F238E27FC236}">
                <a16:creationId xmlns:a16="http://schemas.microsoft.com/office/drawing/2014/main" id="{77C17CD9-AC38-F84E-806E-8A8948BEBE6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2477" y="5146496"/>
            <a:ext cx="293584" cy="27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35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1C7FD018-B700-D849-8F8F-92845BBB17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9254" y="1818147"/>
            <a:ext cx="4273163" cy="3156217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DA5B87-F6E0-B147-8E38-5BB1908B3E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Rocks Quiz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</a:t>
            </a:r>
            <a:r>
              <a:rPr lang="en-GB" sz="3600" dirty="0">
                <a:solidFill>
                  <a:schemeClr val="bg1"/>
                </a:solidFill>
                <a:latin typeface="Comic Sans MS" panose="030F0702030302020204" pitchFamily="66" charset="0"/>
              </a:rPr>
              <a:t>! </a:t>
            </a: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</a:rPr>
              <a:t>Perfect Palaeontologists!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10263</TotalTime>
  <Words>180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750</cp:revision>
  <dcterms:created xsi:type="dcterms:W3CDTF">2021-01-11T17:47:06Z</dcterms:created>
  <dcterms:modified xsi:type="dcterms:W3CDTF">2022-09-27T07:32:22Z</dcterms:modified>
</cp:coreProperties>
</file>