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79" r:id="rId2"/>
    <p:sldId id="284" r:id="rId3"/>
    <p:sldId id="309" r:id="rId4"/>
    <p:sldId id="310" r:id="rId5"/>
    <p:sldId id="311" r:id="rId6"/>
    <p:sldId id="312" r:id="rId7"/>
    <p:sldId id="313" r:id="rId8"/>
    <p:sldId id="314" r:id="rId9"/>
    <p:sldId id="315" r:id="rId10"/>
    <p:sldId id="303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7" r:id="rId20"/>
    <p:sldId id="328" r:id="rId21"/>
    <p:sldId id="326" r:id="rId22"/>
    <p:sldId id="329" r:id="rId23"/>
    <p:sldId id="283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1D42BA7-C549-4CED-A8B6-83BAA9AC88BA}">
          <p14:sldIdLst/>
        </p14:section>
        <p14:section name="Untitled Section" id="{DBCF0D8C-1ADE-4F5D-B8A0-494C3A6BC2EC}">
          <p14:sldIdLst>
            <p14:sldId id="279"/>
            <p14:sldId id="284"/>
            <p14:sldId id="309"/>
            <p14:sldId id="310"/>
            <p14:sldId id="311"/>
            <p14:sldId id="312"/>
            <p14:sldId id="313"/>
            <p14:sldId id="314"/>
            <p14:sldId id="315"/>
            <p14:sldId id="303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7"/>
            <p14:sldId id="328"/>
            <p14:sldId id="326"/>
            <p14:sldId id="329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87" userDrawn="1">
          <p15:clr>
            <a:srgbClr val="A4A3A4"/>
          </p15:clr>
        </p15:guide>
        <p15:guide id="2" pos="642" userDrawn="1">
          <p15:clr>
            <a:srgbClr val="A4A3A4"/>
          </p15:clr>
        </p15:guide>
        <p15:guide id="3" orient="horz" pos="3748" userDrawn="1">
          <p15:clr>
            <a:srgbClr val="A4A3A4"/>
          </p15:clr>
        </p15:guide>
        <p15:guide id="4" pos="4384" userDrawn="1">
          <p15:clr>
            <a:srgbClr val="A4A3A4"/>
          </p15:clr>
        </p15:guide>
        <p15:guide id="5" pos="6992" userDrawn="1">
          <p15:clr>
            <a:srgbClr val="A4A3A4"/>
          </p15:clr>
        </p15:guide>
        <p15:guide id="6" orient="horz" pos="550" userDrawn="1">
          <p15:clr>
            <a:srgbClr val="A4A3A4"/>
          </p15:clr>
        </p15:guide>
        <p15:guide id="7" orient="horz" pos="142" userDrawn="1">
          <p15:clr>
            <a:srgbClr val="A4A3A4"/>
          </p15:clr>
        </p15:guide>
        <p15:guide id="8" pos="39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286AA6"/>
    <a:srgbClr val="064B8D"/>
    <a:srgbClr val="3692C4"/>
    <a:srgbClr val="2E93C5"/>
    <a:srgbClr val="2294C6"/>
    <a:srgbClr val="EB8B2D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74" autoAdjust="0"/>
    <p:restoredTop sz="94700"/>
  </p:normalViewPr>
  <p:slideViewPr>
    <p:cSldViewPr snapToGrid="0" snapToObjects="1">
      <p:cViewPr varScale="1">
        <p:scale>
          <a:sx n="76" d="100"/>
          <a:sy n="76" d="100"/>
        </p:scale>
        <p:origin x="108" y="456"/>
      </p:cViewPr>
      <p:guideLst>
        <p:guide orient="horz" pos="187"/>
        <p:guide pos="642"/>
        <p:guide orient="horz" pos="3748"/>
        <p:guide pos="4384"/>
        <p:guide pos="6992"/>
        <p:guide orient="horz" pos="550"/>
        <p:guide orient="horz" pos="142"/>
        <p:guide pos="39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12/1/2021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12/1/2021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12/1/2021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12/1/2021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12/1/2021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12/1/2021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12/1/2021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12/1/2021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12/1/2021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12/1/2021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12/1/2021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8135467-5FF5-6E43-B948-08AB9CA94E70}"/>
              </a:ext>
            </a:extLst>
          </p:cNvPr>
          <p:cNvSpPr/>
          <p:nvPr/>
        </p:nvSpPr>
        <p:spPr>
          <a:xfrm>
            <a:off x="0" y="1890333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picture containing arthropod, old&#10;&#10;Description automatically generated">
            <a:extLst>
              <a:ext uri="{FF2B5EF4-FFF2-40B4-BE49-F238E27FC236}">
                <a16:creationId xmlns:a16="http://schemas.microsoft.com/office/drawing/2014/main" id="{608DBCE1-B955-E74B-AA5E-F7F401DE74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017" t="42371" r="1649" b="25221"/>
          <a:stretch/>
        </p:blipFill>
        <p:spPr>
          <a:xfrm>
            <a:off x="0" y="2007838"/>
            <a:ext cx="12192000" cy="3555937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7A6CD23-83E3-F84C-A0E0-0894CAA2AC0B}"/>
              </a:ext>
            </a:extLst>
          </p:cNvPr>
          <p:cNvSpPr txBox="1">
            <a:spLocks/>
          </p:cNvSpPr>
          <p:nvPr/>
        </p:nvSpPr>
        <p:spPr>
          <a:xfrm>
            <a:off x="-2" y="337343"/>
            <a:ext cx="12192002" cy="125931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Rocks: Lesson 4</a:t>
            </a:r>
          </a:p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3000" dirty="0">
                <a:solidFill>
                  <a:schemeClr val="bg1"/>
                </a:solidFill>
                <a:latin typeface="Comic Sans MS" panose="030F0702030302020204" pitchFamily="66" charset="0"/>
              </a:rPr>
              <a:t>Fossils</a:t>
            </a:r>
            <a:endParaRPr lang="en-GB" sz="3000" dirty="0">
              <a:solidFill>
                <a:schemeClr val="bg1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A7BCBB-00EE-F94C-81F3-6531C8D4DB7A}"/>
              </a:ext>
            </a:extLst>
          </p:cNvPr>
          <p:cNvSpPr txBox="1">
            <a:spLocks/>
          </p:cNvSpPr>
          <p:nvPr/>
        </p:nvSpPr>
        <p:spPr>
          <a:xfrm>
            <a:off x="9538447" y="6022650"/>
            <a:ext cx="245911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KS2 Year 3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2AC068D8-1736-3F4D-881B-2EA59FF62B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5" name="Picture 1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B12BECC-D113-0344-8DA0-50A99824BE3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D1211D64-ADFB-5D47-9FDE-BB112BF09EC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Who hunts for fossils?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14EEC96-A952-D04A-855B-893BFD471C40}"/>
              </a:ext>
            </a:extLst>
          </p:cNvPr>
          <p:cNvSpPr txBox="1"/>
          <p:nvPr/>
        </p:nvSpPr>
        <p:spPr>
          <a:xfrm>
            <a:off x="870735" y="4527845"/>
            <a:ext cx="2780654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 person who hunts for fossils is called a palaeontologist.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B20187B-7754-094F-BB9D-A2B867C25521}"/>
              </a:ext>
            </a:extLst>
          </p:cNvPr>
          <p:cNvSpPr txBox="1"/>
          <p:nvPr/>
        </p:nvSpPr>
        <p:spPr>
          <a:xfrm>
            <a:off x="4379726" y="4527845"/>
            <a:ext cx="2949542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Palaeontologists search for historical clues in the earth’s surface.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82C6201-D788-7A44-A60B-43D842DC1987}"/>
              </a:ext>
            </a:extLst>
          </p:cNvPr>
          <p:cNvSpPr txBox="1"/>
          <p:nvPr/>
        </p:nvSpPr>
        <p:spPr>
          <a:xfrm>
            <a:off x="7954311" y="4541029"/>
            <a:ext cx="3621738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Fossils give palaeontologists important information about animal and plant life millions of years ago.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24" name="Picture 23" descr="A picture containing ground, outdoor, rock, mountain&#10;&#10;Description automatically generated">
            <a:extLst>
              <a:ext uri="{FF2B5EF4-FFF2-40B4-BE49-F238E27FC236}">
                <a16:creationId xmlns:a16="http://schemas.microsoft.com/office/drawing/2014/main" id="{17954B3C-8187-0F4B-BAF0-616037B244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71" t="4136" r="20302" b="839"/>
          <a:stretch/>
        </p:blipFill>
        <p:spPr>
          <a:xfrm>
            <a:off x="945661" y="1554683"/>
            <a:ext cx="3136166" cy="2691117"/>
          </a:xfrm>
          <a:prstGeom prst="rect">
            <a:avLst/>
          </a:prstGeom>
        </p:spPr>
      </p:pic>
      <p:pic>
        <p:nvPicPr>
          <p:cNvPr id="39" name="Picture 38" descr="A picture containing ground, dirt&#10;&#10;Description automatically generated">
            <a:extLst>
              <a:ext uri="{FF2B5EF4-FFF2-40B4-BE49-F238E27FC236}">
                <a16:creationId xmlns:a16="http://schemas.microsoft.com/office/drawing/2014/main" id="{7A5F975F-117A-7544-8523-7A1AF0351D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825" t="1899" r="7671" b="1219"/>
          <a:stretch/>
        </p:blipFill>
        <p:spPr>
          <a:xfrm>
            <a:off x="4499555" y="1560345"/>
            <a:ext cx="3136167" cy="2685455"/>
          </a:xfrm>
          <a:prstGeom prst="rect">
            <a:avLst/>
          </a:prstGeom>
        </p:spPr>
      </p:pic>
      <p:pic>
        <p:nvPicPr>
          <p:cNvPr id="41" name="Picture 40" descr="A picture containing grass, water, sky, outdoor&#10;&#10;Description automatically generated">
            <a:extLst>
              <a:ext uri="{FF2B5EF4-FFF2-40B4-BE49-F238E27FC236}">
                <a16:creationId xmlns:a16="http://schemas.microsoft.com/office/drawing/2014/main" id="{57D42B9C-663F-4644-8DCB-A9F778AF5CF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237" t="4678" r="14723" b="3972"/>
          <a:stretch/>
        </p:blipFill>
        <p:spPr>
          <a:xfrm>
            <a:off x="8053450" y="1554683"/>
            <a:ext cx="3136167" cy="268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91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digging in the sand&#10;&#10;Description automatically generated with medium confidence">
            <a:extLst>
              <a:ext uri="{FF2B5EF4-FFF2-40B4-BE49-F238E27FC236}">
                <a16:creationId xmlns:a16="http://schemas.microsoft.com/office/drawing/2014/main" id="{97A3CA45-0DF6-154F-BFE4-D9AA39BEC4E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8485" y="2093541"/>
            <a:ext cx="5497080" cy="366236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7348242" y="2558189"/>
            <a:ext cx="3327675" cy="276011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What is a fossil?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 fossil is the remains of a dead animal or plant that has been preserved in rock.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Where do you find fossils?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Near water and along coastlines.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2AAE670A-5515-444F-98E1-EE716D60AC7E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Looking for clues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4E269E-2EB7-2B4B-AF08-A9E61DC7F3C2}"/>
              </a:ext>
            </a:extLst>
          </p:cNvPr>
          <p:cNvSpPr txBox="1"/>
          <p:nvPr/>
        </p:nvSpPr>
        <p:spPr>
          <a:xfrm>
            <a:off x="0" y="1214395"/>
            <a:ext cx="1219200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What have we learned?</a:t>
            </a:r>
          </a:p>
        </p:txBody>
      </p:sp>
    </p:spTree>
    <p:extLst>
      <p:ext uri="{BB962C8B-B14F-4D97-AF65-F5344CB8AC3E}">
        <p14:creationId xmlns:p14="http://schemas.microsoft.com/office/powerpoint/2010/main" val="303777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8112451" y="1992026"/>
            <a:ext cx="3505805" cy="41490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 plant fossil is the remaining part of a very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old plant preserved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in rock.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There are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three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types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of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plant fossil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Impression</a:t>
            </a:r>
          </a:p>
          <a:p>
            <a:pPr>
              <a:lnSpc>
                <a:spcPct val="100000"/>
              </a:lnSpc>
              <a:buClr>
                <a:srgbClr val="286AA6"/>
              </a:buClr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Compression</a:t>
            </a:r>
          </a:p>
          <a:p>
            <a:pPr>
              <a:lnSpc>
                <a:spcPct val="100000"/>
              </a:lnSpc>
              <a:buClr>
                <a:srgbClr val="286AA6"/>
              </a:buClr>
            </a:pPr>
            <a:r>
              <a:rPr lang="en-GB" sz="2000" b="1" dirty="0" err="1">
                <a:solidFill>
                  <a:srgbClr val="272626"/>
                </a:solidFill>
                <a:latin typeface="Comic Sans MS" panose="030F0702030302020204" pitchFamily="66" charset="0"/>
              </a:rPr>
              <a:t>Mold</a:t>
            </a:r>
            <a:endParaRPr lang="en-GB" sz="2000" b="1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2AAE670A-5515-444F-98E1-EE716D60AC7E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Plant fossils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4E269E-2EB7-2B4B-AF08-A9E61DC7F3C2}"/>
              </a:ext>
            </a:extLst>
          </p:cNvPr>
          <p:cNvSpPr txBox="1"/>
          <p:nvPr/>
        </p:nvSpPr>
        <p:spPr>
          <a:xfrm>
            <a:off x="0" y="1214395"/>
            <a:ext cx="1219200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What have we learned?</a:t>
            </a:r>
          </a:p>
        </p:txBody>
      </p:sp>
      <p:pic>
        <p:nvPicPr>
          <p:cNvPr id="17" name="Picture 16" descr="A picture containing outdoor, stone, building material&#10;&#10;Description automatically generated">
            <a:extLst>
              <a:ext uri="{FF2B5EF4-FFF2-40B4-BE49-F238E27FC236}">
                <a16:creationId xmlns:a16="http://schemas.microsoft.com/office/drawing/2014/main" id="{38C2FFDA-98C4-3647-BE58-76826AA6AE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126" t="3378" r="15636"/>
          <a:stretch/>
        </p:blipFill>
        <p:spPr>
          <a:xfrm>
            <a:off x="3311476" y="2111167"/>
            <a:ext cx="1971304" cy="2807829"/>
          </a:xfrm>
          <a:prstGeom prst="rect">
            <a:avLst/>
          </a:prstGeom>
        </p:spPr>
      </p:pic>
      <p:pic>
        <p:nvPicPr>
          <p:cNvPr id="19" name="Picture 18" descr="A picture containing trilobite, invertebrate, arthropod, building material&#10;&#10;Description automatically generated">
            <a:extLst>
              <a:ext uri="{FF2B5EF4-FFF2-40B4-BE49-F238E27FC236}">
                <a16:creationId xmlns:a16="http://schemas.microsoft.com/office/drawing/2014/main" id="{87CC81D9-DF7E-3749-B3B1-45CAC9A221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999" y="2118185"/>
            <a:ext cx="1865596" cy="280081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397B57F-39A2-1B4F-BED7-8ABF125B615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747" t="-32368" r="12011" b="-32312"/>
          <a:stretch/>
        </p:blipFill>
        <p:spPr>
          <a:xfrm>
            <a:off x="5685661" y="2087028"/>
            <a:ext cx="1971304" cy="2800811"/>
          </a:xfrm>
          <a:prstGeom prst="rect">
            <a:avLst/>
          </a:prstGeom>
          <a:ln w="12700">
            <a:solidFill>
              <a:schemeClr val="bg1">
                <a:lumMod val="75000"/>
              </a:schemeClr>
            </a:solidFill>
          </a:ln>
        </p:spPr>
      </p:pic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62A9E30B-281E-1F4A-BD86-C9163B2E1683}"/>
              </a:ext>
            </a:extLst>
          </p:cNvPr>
          <p:cNvSpPr txBox="1">
            <a:spLocks/>
          </p:cNvSpPr>
          <p:nvPr/>
        </p:nvSpPr>
        <p:spPr>
          <a:xfrm>
            <a:off x="1042997" y="5160979"/>
            <a:ext cx="1865597" cy="5776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  <a:buNone/>
            </a:pPr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Impression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47496D9D-50A0-3442-8F79-5492E17221E0}"/>
              </a:ext>
            </a:extLst>
          </p:cNvPr>
          <p:cNvSpPr txBox="1">
            <a:spLocks/>
          </p:cNvSpPr>
          <p:nvPr/>
        </p:nvSpPr>
        <p:spPr>
          <a:xfrm>
            <a:off x="3314931" y="5160979"/>
            <a:ext cx="1967849" cy="5776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  <a:buNone/>
            </a:pPr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Compression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C5477AD0-4D71-BA4E-B159-303E51DEE4E3}"/>
              </a:ext>
            </a:extLst>
          </p:cNvPr>
          <p:cNvSpPr txBox="1">
            <a:spLocks/>
          </p:cNvSpPr>
          <p:nvPr/>
        </p:nvSpPr>
        <p:spPr>
          <a:xfrm>
            <a:off x="5738266" y="5160979"/>
            <a:ext cx="1918699" cy="5776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  <a:buNone/>
            </a:pPr>
            <a:r>
              <a:rPr lang="en-GB" sz="2000" b="1" dirty="0" err="1">
                <a:solidFill>
                  <a:srgbClr val="286AA6"/>
                </a:solidFill>
                <a:latin typeface="Comic Sans MS" panose="030F0702030302020204" pitchFamily="66" charset="0"/>
              </a:rPr>
              <a:t>Mold</a:t>
            </a:r>
            <a:endParaRPr lang="en-GB" sz="2000" b="1" dirty="0">
              <a:solidFill>
                <a:srgbClr val="286AA6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1446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stone, building material&#10;&#10;Description automatically generated">
            <a:extLst>
              <a:ext uri="{FF2B5EF4-FFF2-40B4-BE49-F238E27FC236}">
                <a16:creationId xmlns:a16="http://schemas.microsoft.com/office/drawing/2014/main" id="{B2DD9298-9D2E-EF43-8EAF-B49FFFC5889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8485" y="2168822"/>
            <a:ext cx="5493543" cy="366344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7348242" y="2383527"/>
            <a:ext cx="3665273" cy="344874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When leaves or plants sink to the bottom of a river, they get covered in sand.  They will leave a mark, or an imprint, as they rot away.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Slowly, the sand hardens into sandstone in which the leaf or plant print can be seen.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This is known as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impression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60D4E229-D46E-5742-9427-27408162B718}"/>
              </a:ext>
            </a:extLst>
          </p:cNvPr>
          <p:cNvSpPr txBox="1">
            <a:spLocks/>
          </p:cNvSpPr>
          <p:nvPr/>
        </p:nvSpPr>
        <p:spPr>
          <a:xfrm>
            <a:off x="0" y="688984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Plant Fossils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Impression</a:t>
            </a:r>
            <a:endParaRPr lang="en-US" sz="2500" dirty="0">
              <a:solidFill>
                <a:srgbClr val="27262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17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rilobite, invertebrate, arthropod, building material&#10;&#10;Description automatically generated">
            <a:extLst>
              <a:ext uri="{FF2B5EF4-FFF2-40B4-BE49-F238E27FC236}">
                <a16:creationId xmlns:a16="http://schemas.microsoft.com/office/drawing/2014/main" id="{B5CE800C-2B1C-4243-B9B5-8E97C0D133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081936" y="1242179"/>
            <a:ext cx="3670172" cy="551001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7348242" y="2547624"/>
            <a:ext cx="3802688" cy="344874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Sometimes the pressure of the rock forming will turn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leaf to carbon before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decays.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Carbon doesn’t rot, so the leaf or plant is preserved as a whole in the form of carbon.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This is known as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compression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60D4E229-D46E-5742-9427-27408162B718}"/>
              </a:ext>
            </a:extLst>
          </p:cNvPr>
          <p:cNvSpPr txBox="1">
            <a:spLocks/>
          </p:cNvSpPr>
          <p:nvPr/>
        </p:nvSpPr>
        <p:spPr>
          <a:xfrm>
            <a:off x="0" y="673184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Plant Fossils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Compression</a:t>
            </a:r>
            <a:endParaRPr lang="en-US" sz="2500" dirty="0">
              <a:solidFill>
                <a:srgbClr val="27262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911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60D4E229-D46E-5742-9427-27408162B718}"/>
              </a:ext>
            </a:extLst>
          </p:cNvPr>
          <p:cNvSpPr txBox="1">
            <a:spLocks/>
          </p:cNvSpPr>
          <p:nvPr/>
        </p:nvSpPr>
        <p:spPr>
          <a:xfrm>
            <a:off x="0" y="678939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Plant Fossils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sz="25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Mold</a:t>
            </a:r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 fossils</a:t>
            </a:r>
            <a:endParaRPr lang="en-US" sz="2500" dirty="0">
              <a:solidFill>
                <a:srgbClr val="27262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4F0BF2-5114-274D-85F9-7E3139DEE00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817" y="1993273"/>
            <a:ext cx="6024748" cy="401496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6742601" y="2586657"/>
            <a:ext cx="4075820" cy="344874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Sometimes a dead plant, which is heavier than a leaf, will make a hole where it settles.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As it rots away, the soil hardens and turns to rock. The shape of the plant will still be there.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This is known as a </a:t>
            </a:r>
            <a:r>
              <a:rPr lang="en-GB" sz="2000" b="1" dirty="0" err="1">
                <a:solidFill>
                  <a:srgbClr val="272626"/>
                </a:solidFill>
                <a:latin typeface="Comic Sans MS" panose="030F0702030302020204" pitchFamily="66" charset="0"/>
              </a:rPr>
              <a:t>mold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fossil.</a:t>
            </a:r>
          </a:p>
        </p:txBody>
      </p:sp>
    </p:spTree>
    <p:extLst>
      <p:ext uri="{BB962C8B-B14F-4D97-AF65-F5344CB8AC3E}">
        <p14:creationId xmlns:p14="http://schemas.microsoft.com/office/powerpoint/2010/main" val="70043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6FAD87F7-609D-FA43-9236-EC4BC502E08F}"/>
              </a:ext>
            </a:extLst>
          </p:cNvPr>
          <p:cNvSpPr txBox="1">
            <a:spLocks/>
          </p:cNvSpPr>
          <p:nvPr/>
        </p:nvSpPr>
        <p:spPr>
          <a:xfrm>
            <a:off x="1185952" y="2084576"/>
            <a:ext cx="3916097" cy="43513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What’s the difference between an impression fossil and a compression fossil?</a:t>
            </a:r>
            <a:endParaRPr lang="en-GB" sz="2000" b="1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An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impression fossil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is where the leaf decays and leaves an impression print.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compression fossil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is where the leaf turns to carbon under pressure and leaves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 carbon copy.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1A5B987E-76D6-3642-B16F-BECC772D2A66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Looking for clues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8D317D-EAD8-1E4E-BBAA-2D513EAD6E97}"/>
              </a:ext>
            </a:extLst>
          </p:cNvPr>
          <p:cNvSpPr txBox="1"/>
          <p:nvPr/>
        </p:nvSpPr>
        <p:spPr>
          <a:xfrm>
            <a:off x="0" y="1214395"/>
            <a:ext cx="1219200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What have we learned?</a:t>
            </a:r>
          </a:p>
        </p:txBody>
      </p:sp>
      <p:pic>
        <p:nvPicPr>
          <p:cNvPr id="4" name="Picture 3" descr="A picture containing building, building material, echinoderm, stone&#10;&#10;Description automatically generated">
            <a:extLst>
              <a:ext uri="{FF2B5EF4-FFF2-40B4-BE49-F238E27FC236}">
                <a16:creationId xmlns:a16="http://schemas.microsoft.com/office/drawing/2014/main" id="{2DB191D7-1FA2-1A4B-8F98-C43F727D65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348" t="3393" r="21701" b="132"/>
          <a:stretch/>
        </p:blipFill>
        <p:spPr>
          <a:xfrm>
            <a:off x="5331210" y="2159247"/>
            <a:ext cx="2611810" cy="3363005"/>
          </a:xfrm>
          <a:prstGeom prst="rect">
            <a:avLst/>
          </a:prstGeom>
        </p:spPr>
      </p:pic>
      <p:pic>
        <p:nvPicPr>
          <p:cNvPr id="7" name="Picture 6" descr="A picture containing rock&#10;&#10;Description automatically generated">
            <a:extLst>
              <a:ext uri="{FF2B5EF4-FFF2-40B4-BE49-F238E27FC236}">
                <a16:creationId xmlns:a16="http://schemas.microsoft.com/office/drawing/2014/main" id="{322C4D9B-3388-6041-A4F2-6A31903A39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42" r="40000"/>
          <a:stretch/>
        </p:blipFill>
        <p:spPr>
          <a:xfrm>
            <a:off x="8372991" y="2145546"/>
            <a:ext cx="2610194" cy="337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101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echinoderm, invertebrate, building material, stone&#10;&#10;Description automatically generated">
            <a:extLst>
              <a:ext uri="{FF2B5EF4-FFF2-40B4-BE49-F238E27FC236}">
                <a16:creationId xmlns:a16="http://schemas.microsoft.com/office/drawing/2014/main" id="{57E8BF63-F337-0C48-82A2-D4C6C4F33F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852" b="3442"/>
          <a:stretch/>
        </p:blipFill>
        <p:spPr>
          <a:xfrm>
            <a:off x="5347737" y="2145547"/>
            <a:ext cx="2614790" cy="3363006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6FAD87F7-609D-FA43-9236-EC4BC502E08F}"/>
              </a:ext>
            </a:extLst>
          </p:cNvPr>
          <p:cNvSpPr txBox="1">
            <a:spLocks/>
          </p:cNvSpPr>
          <p:nvPr/>
        </p:nvSpPr>
        <p:spPr>
          <a:xfrm>
            <a:off x="1185952" y="2145547"/>
            <a:ext cx="3916097" cy="33630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What’s the difference between an impression fossil and a </a:t>
            </a:r>
            <a:r>
              <a:rPr lang="en-GB" sz="2000" b="1" dirty="0" err="1">
                <a:solidFill>
                  <a:srgbClr val="286AA6"/>
                </a:solidFill>
                <a:latin typeface="Comic Sans MS" panose="030F0702030302020204" pitchFamily="66" charset="0"/>
              </a:rPr>
              <a:t>mold</a:t>
            </a:r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 fossil.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 leaf or light plant would leave an impression.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 thicker and heavier plant would make a hole and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leave a </a:t>
            </a:r>
            <a:r>
              <a:rPr lang="en-GB" sz="20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mold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1A5B987E-76D6-3642-B16F-BECC772D2A66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Looking for clues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8D317D-EAD8-1E4E-BBAA-2D513EAD6E97}"/>
              </a:ext>
            </a:extLst>
          </p:cNvPr>
          <p:cNvSpPr txBox="1"/>
          <p:nvPr/>
        </p:nvSpPr>
        <p:spPr>
          <a:xfrm>
            <a:off x="0" y="1214395"/>
            <a:ext cx="1219200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What have we learned?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9625AEF-5F61-204B-A824-1E36D616ABF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01" t="-32941" r="10801" b="-19521"/>
          <a:stretch/>
        </p:blipFill>
        <p:spPr>
          <a:xfrm>
            <a:off x="8391258" y="2145547"/>
            <a:ext cx="2614790" cy="3363006"/>
          </a:xfrm>
          <a:prstGeom prst="rect">
            <a:avLst/>
          </a:prstGeom>
          <a:ln w="12700"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0364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7998E22-0A92-E540-831F-B51AD5376C07}"/>
              </a:ext>
            </a:extLst>
          </p:cNvPr>
          <p:cNvSpPr txBox="1">
            <a:spLocks/>
          </p:cNvSpPr>
          <p:nvPr/>
        </p:nvSpPr>
        <p:spPr>
          <a:xfrm>
            <a:off x="0" y="1064296"/>
            <a:ext cx="121920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</a:rPr>
              <a:t>Draw a fossil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975FF9CD-86C6-9C46-8F2C-5F25C4C8B86E}"/>
              </a:ext>
            </a:extLst>
          </p:cNvPr>
          <p:cNvSpPr txBox="1">
            <a:spLocks/>
          </p:cNvSpPr>
          <p:nvPr/>
        </p:nvSpPr>
        <p:spPr>
          <a:xfrm>
            <a:off x="6246725" y="1828440"/>
            <a:ext cx="4488264" cy="43513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200" b="1" dirty="0">
                <a:solidFill>
                  <a:srgbClr val="286AA6"/>
                </a:solidFill>
                <a:latin typeface="Comic Sans MS" panose="030F0702030302020204" pitchFamily="66" charset="0"/>
              </a:rPr>
              <a:t>Dinosaur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Using pictures and images from the internet as a guide, draw a dinosaur skeleton under the earth’s surface, including the layers above it.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2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Sea creature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Using pictures and images from the internet, draw a preserved fish skeleton, or ammonite, of a sea creature.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B3B3FAA-2882-6147-8797-934B388C02C9}"/>
              </a:ext>
            </a:extLst>
          </p:cNvPr>
          <p:cNvGrpSpPr/>
          <p:nvPr/>
        </p:nvGrpSpPr>
        <p:grpSpPr>
          <a:xfrm>
            <a:off x="1765371" y="1893934"/>
            <a:ext cx="3972238" cy="4114677"/>
            <a:chOff x="1504114" y="1723576"/>
            <a:chExt cx="4394268" cy="4551840"/>
          </a:xfrm>
        </p:grpSpPr>
        <p:pic>
          <p:nvPicPr>
            <p:cNvPr id="4" name="Picture 3" descr="A close-up of a sea creature&#10;&#10;Description automatically generated with low confidence">
              <a:extLst>
                <a:ext uri="{FF2B5EF4-FFF2-40B4-BE49-F238E27FC236}">
                  <a16:creationId xmlns:a16="http://schemas.microsoft.com/office/drawing/2014/main" id="{BD8E3F85-AF24-B849-900D-3FCC373E96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4114" y="4080502"/>
              <a:ext cx="3087771" cy="2058513"/>
            </a:xfrm>
            <a:prstGeom prst="rect">
              <a:avLst/>
            </a:prstGeom>
          </p:spPr>
        </p:pic>
        <p:pic>
          <p:nvPicPr>
            <p:cNvPr id="7" name="Picture 6" descr="A screenshot of a video game&#10;&#10;Description automatically generated with medium confidence">
              <a:extLst>
                <a:ext uri="{FF2B5EF4-FFF2-40B4-BE49-F238E27FC236}">
                  <a16:creationId xmlns:a16="http://schemas.microsoft.com/office/drawing/2014/main" id="{E6A6D808-BF53-7642-A459-9CCE1AC7ED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286" t="13239" r="20472" b="3204"/>
            <a:stretch/>
          </p:blipFill>
          <p:spPr>
            <a:xfrm>
              <a:off x="1504114" y="1723576"/>
              <a:ext cx="4223445" cy="2104710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D3DEC44-0668-0D4C-87ED-6E9964208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31684" y="3966446"/>
              <a:ext cx="966698" cy="2308970"/>
            </a:xfrm>
            <a:prstGeom prst="rect">
              <a:avLst/>
            </a:prstGeom>
          </p:spPr>
        </p:pic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A594D6DD-51AE-1B42-91B4-A155D1E0096F}"/>
              </a:ext>
            </a:extLst>
          </p:cNvPr>
          <p:cNvSpPr txBox="1">
            <a:spLocks/>
          </p:cNvSpPr>
          <p:nvPr/>
        </p:nvSpPr>
        <p:spPr>
          <a:xfrm>
            <a:off x="0" y="61104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286A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Activities</a:t>
            </a:r>
          </a:p>
        </p:txBody>
      </p:sp>
    </p:spTree>
    <p:extLst>
      <p:ext uri="{BB962C8B-B14F-4D97-AF65-F5344CB8AC3E}">
        <p14:creationId xmlns:p14="http://schemas.microsoft.com/office/powerpoint/2010/main" val="5408722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7998E22-0A92-E540-831F-B51AD5376C07}"/>
              </a:ext>
            </a:extLst>
          </p:cNvPr>
          <p:cNvSpPr txBox="1">
            <a:spLocks/>
          </p:cNvSpPr>
          <p:nvPr/>
        </p:nvSpPr>
        <p:spPr>
          <a:xfrm>
            <a:off x="0" y="827064"/>
            <a:ext cx="12192000" cy="60902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</a:rPr>
              <a:t>Make your own fossil decoration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975FF9CD-86C6-9C46-8F2C-5F25C4C8B86E}"/>
              </a:ext>
            </a:extLst>
          </p:cNvPr>
          <p:cNvSpPr txBox="1">
            <a:spLocks/>
          </p:cNvSpPr>
          <p:nvPr/>
        </p:nvSpPr>
        <p:spPr>
          <a:xfrm>
            <a:off x="6881780" y="1586817"/>
            <a:ext cx="4488264" cy="43513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2400" b="1" dirty="0">
                <a:solidFill>
                  <a:srgbClr val="286AA6"/>
                </a:solidFill>
                <a:latin typeface="Comic Sans MS" panose="030F0702030302020204" pitchFamily="66" charset="0"/>
              </a:rPr>
              <a:t>You will need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85g used coffee grounds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45ml cold coffee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85g plain flour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45g salt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Greaseproof paper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Mixing bowl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Small objects (toy dinosaurs, seashells, leaves etc.) to make impressions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 cookie cutter (optional)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Baking Tin</a:t>
            </a:r>
          </a:p>
        </p:txBody>
      </p:sp>
      <p:pic>
        <p:nvPicPr>
          <p:cNvPr id="7" name="Picture 6" descr="A bowl of food&#10;&#10;Description automatically generated with medium confidence">
            <a:extLst>
              <a:ext uri="{FF2B5EF4-FFF2-40B4-BE49-F238E27FC236}">
                <a16:creationId xmlns:a16="http://schemas.microsoft.com/office/drawing/2014/main" id="{68B5DF66-BD64-4F24-A921-99E223340C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9946" y="3834559"/>
            <a:ext cx="2254752" cy="202731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788CB53-D6F1-45D7-ACDE-AC116829D7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5154" y="3860062"/>
            <a:ext cx="1902969" cy="1964941"/>
          </a:xfrm>
          <a:prstGeom prst="rect">
            <a:avLst/>
          </a:prstGeom>
        </p:spPr>
      </p:pic>
      <p:pic>
        <p:nvPicPr>
          <p:cNvPr id="21" name="Picture 20" descr="A picture containing plate&#10;&#10;Description automatically generated">
            <a:extLst>
              <a:ext uri="{FF2B5EF4-FFF2-40B4-BE49-F238E27FC236}">
                <a16:creationId xmlns:a16="http://schemas.microsoft.com/office/drawing/2014/main" id="{61CD2D1C-F0CE-4741-AB51-109F680E617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8862" y="1698373"/>
            <a:ext cx="2254752" cy="1917650"/>
          </a:xfrm>
          <a:prstGeom prst="rect">
            <a:avLst/>
          </a:prstGeom>
        </p:spPr>
      </p:pic>
      <p:pic>
        <p:nvPicPr>
          <p:cNvPr id="23" name="Picture 22" descr="A picture containing hand, close, dessert&#10;&#10;Description automatically generated">
            <a:extLst>
              <a:ext uri="{FF2B5EF4-FFF2-40B4-BE49-F238E27FC236}">
                <a16:creationId xmlns:a16="http://schemas.microsoft.com/office/drawing/2014/main" id="{C321200A-06E5-42CD-A3A1-30F3B317623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8220" y="1698373"/>
            <a:ext cx="1919903" cy="191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343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spider&#10;&#10;Description automatically generated with low confidence">
            <a:extLst>
              <a:ext uri="{FF2B5EF4-FFF2-40B4-BE49-F238E27FC236}">
                <a16:creationId xmlns:a16="http://schemas.microsoft.com/office/drawing/2014/main" id="{C09A32C4-0A5F-554D-B505-1C02364C2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391" r="7391"/>
          <a:stretch/>
        </p:blipFill>
        <p:spPr>
          <a:xfrm>
            <a:off x="1254686" y="1989138"/>
            <a:ext cx="4772076" cy="372970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6662442" y="2650082"/>
            <a:ext cx="4204482" cy="276011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Describe in simple terms how fossils are formed when things that have lived are trapped within rock.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Learn about the different types of fossil and where you might find them.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E5D24C23-6829-3A45-BC96-938A3F7E2A0E}"/>
              </a:ext>
            </a:extLst>
          </p:cNvPr>
          <p:cNvSpPr txBox="1">
            <a:spLocks/>
          </p:cNvSpPr>
          <p:nvPr/>
        </p:nvSpPr>
        <p:spPr>
          <a:xfrm>
            <a:off x="0" y="630802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Fossil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0E59CB1-EC6B-482E-B409-FEA6A6F65652}"/>
              </a:ext>
            </a:extLst>
          </p:cNvPr>
          <p:cNvSpPr txBox="1"/>
          <p:nvPr/>
        </p:nvSpPr>
        <p:spPr>
          <a:xfrm>
            <a:off x="483858" y="6088698"/>
            <a:ext cx="6313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286A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</a:t>
            </a:r>
            <a:r>
              <a:rPr lang="en-GB" sz="1200" dirty="0">
                <a:solidFill>
                  <a:srgbClr val="286A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recognise that soils are made from rocks and organic matter.</a:t>
            </a:r>
          </a:p>
        </p:txBody>
      </p:sp>
    </p:spTree>
    <p:extLst>
      <p:ext uri="{BB962C8B-B14F-4D97-AF65-F5344CB8AC3E}">
        <p14:creationId xmlns:p14="http://schemas.microsoft.com/office/powerpoint/2010/main" val="39357060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975FF9CD-86C6-9C46-8F2C-5F25C4C8B86E}"/>
              </a:ext>
            </a:extLst>
          </p:cNvPr>
          <p:cNvSpPr txBox="1">
            <a:spLocks/>
          </p:cNvSpPr>
          <p:nvPr/>
        </p:nvSpPr>
        <p:spPr>
          <a:xfrm>
            <a:off x="5487374" y="792532"/>
            <a:ext cx="5736635" cy="515559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2400" b="1" dirty="0">
                <a:solidFill>
                  <a:srgbClr val="286AA6"/>
                </a:solidFill>
                <a:latin typeface="Comic Sans MS" panose="030F0702030302020204" pitchFamily="66" charset="0"/>
              </a:rPr>
              <a:t>Instructions</a:t>
            </a:r>
          </a:p>
          <a:p>
            <a:pPr marL="319088" indent="-319088">
              <a:lnSpc>
                <a:spcPct val="100000"/>
              </a:lnSpc>
              <a:spcBef>
                <a:spcPts val="1500"/>
              </a:spcBef>
              <a:buFont typeface="+mj-lt"/>
              <a:buAutoNum type="arabicPeriod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Make a small amount of coffee (instant is fine) and allow it to cool. Alternatively, you can use water, which will mean the finished fossils are lighter in colour!</a:t>
            </a:r>
          </a:p>
          <a:p>
            <a:pPr marL="319088" indent="-319088">
              <a:lnSpc>
                <a:spcPct val="100000"/>
              </a:lnSpc>
              <a:spcBef>
                <a:spcPts val="1500"/>
              </a:spcBef>
              <a:buFont typeface="+mj-lt"/>
              <a:buAutoNum type="arabicPeriod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Mix the </a:t>
            </a:r>
            <a:r>
              <a:rPr lang="en-GB" sz="1800">
                <a:solidFill>
                  <a:srgbClr val="272626"/>
                </a:solidFill>
                <a:latin typeface="Comic Sans MS" panose="030F0702030302020204" pitchFamily="66" charset="0"/>
              </a:rPr>
              <a:t>used coffee grounds</a:t>
            </a: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, flour and salt together in a mixing bowl. </a:t>
            </a:r>
          </a:p>
          <a:p>
            <a:pPr marL="319088" indent="-319088">
              <a:lnSpc>
                <a:spcPct val="100000"/>
              </a:lnSpc>
              <a:spcBef>
                <a:spcPts val="1500"/>
              </a:spcBef>
              <a:buFont typeface="+mj-lt"/>
              <a:buAutoNum type="arabicPeriod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Slowly add the coffee bit by bit until the mixture forms a dough. Knead it for 3-4 minutes until the dough holds its shape and is not sticky. Add more flour if it’s too sticky and more water if it’s too crumbly.</a:t>
            </a:r>
          </a:p>
          <a:p>
            <a:pPr marL="319088" indent="-319088">
              <a:lnSpc>
                <a:spcPct val="100000"/>
              </a:lnSpc>
              <a:spcBef>
                <a:spcPts val="1500"/>
              </a:spcBef>
              <a:buFont typeface="+mj-lt"/>
              <a:buAutoNum type="arabicPeriod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For a freeform shape, divide the mixture into 8 and roll each one into a ball. Press down with the palm of your hand and gently shape as required.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Picture 6" descr="A picture containing plastic&#10;&#10;Description automatically generated">
            <a:extLst>
              <a:ext uri="{FF2B5EF4-FFF2-40B4-BE49-F238E27FC236}">
                <a16:creationId xmlns:a16="http://schemas.microsoft.com/office/drawing/2014/main" id="{95DEBDDE-B60C-497C-A4AF-78B90C218E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263" y="853711"/>
            <a:ext cx="3935696" cy="3034658"/>
          </a:xfrm>
          <a:prstGeom prst="rect">
            <a:avLst/>
          </a:prstGeom>
        </p:spPr>
      </p:pic>
      <p:pic>
        <p:nvPicPr>
          <p:cNvPr id="22" name="Picture 21" descr="A picture containing cake, chocolate, piece, indoor&#10;&#10;Description automatically generated">
            <a:extLst>
              <a:ext uri="{FF2B5EF4-FFF2-40B4-BE49-F238E27FC236}">
                <a16:creationId xmlns:a16="http://schemas.microsoft.com/office/drawing/2014/main" id="{70D6CE99-F890-41FE-A530-2E56EB03EC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403" y="4108616"/>
            <a:ext cx="1813067" cy="1839507"/>
          </a:xfrm>
          <a:prstGeom prst="rect">
            <a:avLst/>
          </a:prstGeom>
        </p:spPr>
      </p:pic>
      <p:pic>
        <p:nvPicPr>
          <p:cNvPr id="24" name="Picture 23" descr="A picture containing ground, pan, close, stone&#10;&#10;Description automatically generated">
            <a:extLst>
              <a:ext uri="{FF2B5EF4-FFF2-40B4-BE49-F238E27FC236}">
                <a16:creationId xmlns:a16="http://schemas.microsoft.com/office/drawing/2014/main" id="{37EE8BF3-A62B-4054-81C5-3E71710D91E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7347" y="4108616"/>
            <a:ext cx="1971612" cy="183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8773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975FF9CD-86C6-9C46-8F2C-5F25C4C8B86E}"/>
              </a:ext>
            </a:extLst>
          </p:cNvPr>
          <p:cNvSpPr txBox="1">
            <a:spLocks/>
          </p:cNvSpPr>
          <p:nvPr/>
        </p:nvSpPr>
        <p:spPr>
          <a:xfrm>
            <a:off x="6859396" y="1026224"/>
            <a:ext cx="4240404" cy="55459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00000"/>
              </a:lnSpc>
              <a:spcBef>
                <a:spcPts val="1500"/>
              </a:spcBef>
              <a:buFont typeface="+mj-lt"/>
              <a:buAutoNum type="arabicPeriod" startAt="5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Alternatively, use a rolling pin to roll out the dough on greaseproof/wax paper to a thickness of about 3 or 4mm and use a cookie cutter to cut out shapes. </a:t>
            </a:r>
          </a:p>
          <a:p>
            <a:pPr marL="342900" indent="-342900">
              <a:lnSpc>
                <a:spcPct val="100000"/>
              </a:lnSpc>
              <a:spcBef>
                <a:spcPts val="1500"/>
              </a:spcBef>
              <a:buFont typeface="+mj-lt"/>
              <a:buAutoNum type="arabicPeriod" startAt="5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If you want to hang the fossils afterwards you can use a straw to make a hole close to the edge.</a:t>
            </a:r>
          </a:p>
          <a:p>
            <a:pPr marL="342900" indent="-342900">
              <a:lnSpc>
                <a:spcPct val="100000"/>
              </a:lnSpc>
              <a:spcBef>
                <a:spcPts val="1500"/>
              </a:spcBef>
              <a:buFont typeface="+mj-lt"/>
              <a:buAutoNum type="arabicPeriod" startAt="5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Line a baking tin with greaseproof paper and place the shapes, spaced out, in the tin.</a:t>
            </a:r>
          </a:p>
          <a:p>
            <a:pPr marL="342900" indent="-342900">
              <a:lnSpc>
                <a:spcPct val="100000"/>
              </a:lnSpc>
              <a:spcBef>
                <a:spcPts val="1500"/>
              </a:spcBef>
              <a:buFont typeface="+mj-lt"/>
              <a:buAutoNum type="arabicPeriod" startAt="5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Press the chosen objects firmly into the dough to make impressions and then remove.</a:t>
            </a:r>
          </a:p>
          <a:p>
            <a:pPr marL="358775" indent="-358775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AutoNum type="arabicPeriod" startAt="6"/>
            </a:pPr>
            <a:endParaRPr lang="en-GB" sz="2000" b="1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pic>
        <p:nvPicPr>
          <p:cNvPr id="4" name="Picture 3" descr="A picture containing doughnut, indoor, half&#10;&#10;Description automatically generated">
            <a:extLst>
              <a:ext uri="{FF2B5EF4-FFF2-40B4-BE49-F238E27FC236}">
                <a16:creationId xmlns:a16="http://schemas.microsoft.com/office/drawing/2014/main" id="{38CC751F-5633-413A-8A78-40BCFDB8CF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175" y="873125"/>
            <a:ext cx="2373225" cy="2403742"/>
          </a:xfrm>
          <a:prstGeom prst="rect">
            <a:avLst/>
          </a:prstGeom>
        </p:spPr>
      </p:pic>
      <p:pic>
        <p:nvPicPr>
          <p:cNvPr id="19" name="Picture 18" descr="A picture containing carrot, indoor, orange&#10;&#10;Description automatically generated">
            <a:extLst>
              <a:ext uri="{FF2B5EF4-FFF2-40B4-BE49-F238E27FC236}">
                <a16:creationId xmlns:a16="http://schemas.microsoft.com/office/drawing/2014/main" id="{CE1FE2C4-022F-4956-8263-7DD6949315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47" r="1573" b="5953"/>
          <a:stretch/>
        </p:blipFill>
        <p:spPr>
          <a:xfrm>
            <a:off x="3534579" y="873124"/>
            <a:ext cx="2805929" cy="2403742"/>
          </a:xfrm>
          <a:prstGeom prst="rect">
            <a:avLst/>
          </a:prstGeom>
        </p:spPr>
      </p:pic>
      <p:pic>
        <p:nvPicPr>
          <p:cNvPr id="3" name="Picture 2" descr="A picture containing coin, echinoderm&#10;&#10;Description automatically generated">
            <a:extLst>
              <a:ext uri="{FF2B5EF4-FFF2-40B4-BE49-F238E27FC236}">
                <a16:creationId xmlns:a16="http://schemas.microsoft.com/office/drawing/2014/main" id="{89678922-4CC4-4EF1-9E9C-DE627E753BC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73" r="1026"/>
          <a:stretch/>
        </p:blipFill>
        <p:spPr>
          <a:xfrm>
            <a:off x="3534580" y="3502094"/>
            <a:ext cx="2805930" cy="2447855"/>
          </a:xfrm>
          <a:prstGeom prst="rect">
            <a:avLst/>
          </a:prstGeom>
        </p:spPr>
      </p:pic>
      <p:pic>
        <p:nvPicPr>
          <p:cNvPr id="10" name="Picture 9" descr="A group of cookies&#10;&#10;Description automatically generated with low confidence">
            <a:extLst>
              <a:ext uri="{FF2B5EF4-FFF2-40B4-BE49-F238E27FC236}">
                <a16:creationId xmlns:a16="http://schemas.microsoft.com/office/drawing/2014/main" id="{2CBB3BAD-8D33-45E2-9506-BE0009D1DA2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175" y="3502095"/>
            <a:ext cx="2373225" cy="2447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253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975FF9CD-86C6-9C46-8F2C-5F25C4C8B86E}"/>
              </a:ext>
            </a:extLst>
          </p:cNvPr>
          <p:cNvSpPr txBox="1">
            <a:spLocks/>
          </p:cNvSpPr>
          <p:nvPr/>
        </p:nvSpPr>
        <p:spPr>
          <a:xfrm>
            <a:off x="6868424" y="1330786"/>
            <a:ext cx="4124473" cy="501104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00000"/>
              </a:lnSpc>
              <a:spcBef>
                <a:spcPts val="1500"/>
              </a:spcBef>
              <a:buFont typeface="+mj-lt"/>
              <a:buAutoNum type="arabicPeriod" startAt="9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Bake in a cool oven 100 ºC/200 ºF for 45 minutes to 1 hour+ depending on size and thickness. Ensure the fossil is completely dry before handling. They can also air dry in a warm place, but they will take considerably longer to dry out.</a:t>
            </a:r>
          </a:p>
          <a:p>
            <a:pPr marL="342900" indent="-342900">
              <a:lnSpc>
                <a:spcPct val="100000"/>
              </a:lnSpc>
              <a:spcBef>
                <a:spcPts val="1500"/>
              </a:spcBef>
              <a:buFont typeface="+mj-lt"/>
              <a:buAutoNum type="arabicPeriod" startAt="9"/>
            </a:pPr>
            <a:r>
              <a:rPr lang="en-GB" sz="1800" dirty="0">
                <a:solidFill>
                  <a:srgbClr val="272626"/>
                </a:solidFill>
                <a:latin typeface="Comic Sans MS" panose="030F0902030302020204" pitchFamily="66" charset="0"/>
              </a:rPr>
              <a:t>Use string to hang up your finished fossils or display them proudly however you wish!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1800" b="1" dirty="0">
                <a:solidFill>
                  <a:prstClr val="black"/>
                </a:solidFill>
                <a:latin typeface="Comic Sans MS" panose="030F0902030302020204" pitchFamily="66" charset="0"/>
              </a:rPr>
              <a:t>Note. Be careful around hot ovens and ask a grown up for help.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endParaRPr lang="en-GB" sz="20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pic>
        <p:nvPicPr>
          <p:cNvPr id="7" name="Picture 6" descr="A picture containing dessert, close&#10;&#10;Description automatically generated">
            <a:extLst>
              <a:ext uri="{FF2B5EF4-FFF2-40B4-BE49-F238E27FC236}">
                <a16:creationId xmlns:a16="http://schemas.microsoft.com/office/drawing/2014/main" id="{90B6FE0F-7A22-49DD-81B1-E3420FC99F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57" t="23402" r="5757" b="3359"/>
          <a:stretch/>
        </p:blipFill>
        <p:spPr>
          <a:xfrm>
            <a:off x="1019175" y="3310506"/>
            <a:ext cx="2799484" cy="2639444"/>
          </a:xfrm>
          <a:prstGeom prst="rect">
            <a:avLst/>
          </a:prstGeom>
        </p:spPr>
      </p:pic>
      <p:pic>
        <p:nvPicPr>
          <p:cNvPr id="9" name="Picture 8" descr="A picture containing food, close, dessert&#10;&#10;Description automatically generated">
            <a:extLst>
              <a:ext uri="{FF2B5EF4-FFF2-40B4-BE49-F238E27FC236}">
                <a16:creationId xmlns:a16="http://schemas.microsoft.com/office/drawing/2014/main" id="{57DA87AD-FEBE-4C9E-90F4-19EBAD0248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04" t="9955" r="3500" b="791"/>
          <a:stretch/>
        </p:blipFill>
        <p:spPr>
          <a:xfrm>
            <a:off x="4045731" y="3310506"/>
            <a:ext cx="2266169" cy="2648397"/>
          </a:xfrm>
          <a:prstGeom prst="rect">
            <a:avLst/>
          </a:prstGeom>
        </p:spPr>
      </p:pic>
      <p:pic>
        <p:nvPicPr>
          <p:cNvPr id="4" name="Picture 3" descr="A group of brown cookies&#10;&#10;Description automatically generated with low confidence">
            <a:extLst>
              <a:ext uri="{FF2B5EF4-FFF2-40B4-BE49-F238E27FC236}">
                <a16:creationId xmlns:a16="http://schemas.microsoft.com/office/drawing/2014/main" id="{5438CB43-BCF4-4E00-9A33-7D563BFC49D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1397"/>
          <a:stretch/>
        </p:blipFill>
        <p:spPr>
          <a:xfrm>
            <a:off x="1019175" y="882055"/>
            <a:ext cx="2799484" cy="2282099"/>
          </a:xfrm>
          <a:prstGeom prst="rect">
            <a:avLst/>
          </a:prstGeom>
        </p:spPr>
      </p:pic>
      <p:pic>
        <p:nvPicPr>
          <p:cNvPr id="10" name="Picture 9" descr="A picture containing cloth&#10;&#10;Description automatically generated">
            <a:extLst>
              <a:ext uri="{FF2B5EF4-FFF2-40B4-BE49-F238E27FC236}">
                <a16:creationId xmlns:a16="http://schemas.microsoft.com/office/drawing/2014/main" id="{6DEA2816-67B7-423B-8FBE-9309F7C2321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8493" y="875638"/>
            <a:ext cx="2293407" cy="228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4620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outdoor, petting&#10;&#10;Description automatically generated">
            <a:extLst>
              <a:ext uri="{FF2B5EF4-FFF2-40B4-BE49-F238E27FC236}">
                <a16:creationId xmlns:a16="http://schemas.microsoft.com/office/drawing/2014/main" id="{232AB474-FCA3-9647-8B6C-40F577EE44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46" r="1845"/>
          <a:stretch/>
        </p:blipFill>
        <p:spPr>
          <a:xfrm>
            <a:off x="3969580" y="1811100"/>
            <a:ext cx="4252837" cy="3161964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1DA5B87-F6E0-B147-8E38-5BB1908B3E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83533DA3-5599-5246-B3BF-BC5A013E5AA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Rocks – Lesson 4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3525B5B-FF66-B141-B021-E1767A7374B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 </a:t>
            </a:r>
            <a:r>
              <a:rPr lang="en-GB" sz="3600" dirty="0">
                <a:solidFill>
                  <a:schemeClr val="bg1"/>
                </a:solidFill>
                <a:latin typeface="Comic Sans MS" panose="030F0702030302020204" pitchFamily="66" charset="0"/>
              </a:rPr>
              <a:t>Fossil Hunter!</a:t>
            </a:r>
          </a:p>
        </p:txBody>
      </p:sp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7348242" y="2427560"/>
            <a:ext cx="3751558" cy="276011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 fossil is the preserved remains of a dead animal or plant which can be found buried underneath the earth.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process by which fossils are formed is called fossilisation and takes place over millions of years.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7" name="Picture 6" descr="A close-up of a lizard&#10;&#10;Description automatically generated with low confidence">
            <a:extLst>
              <a:ext uri="{FF2B5EF4-FFF2-40B4-BE49-F238E27FC236}">
                <a16:creationId xmlns:a16="http://schemas.microsoft.com/office/drawing/2014/main" id="{E43C2834-AA07-3948-B571-1D7BF84FA2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8485" y="1951038"/>
            <a:ext cx="5493543" cy="3662362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60D4E229-D46E-5742-9427-27408162B718}"/>
              </a:ext>
            </a:extLst>
          </p:cNvPr>
          <p:cNvSpPr txBox="1">
            <a:spLocks/>
          </p:cNvSpPr>
          <p:nvPr/>
        </p:nvSpPr>
        <p:spPr>
          <a:xfrm>
            <a:off x="0" y="849757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What is a fossil?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81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8" name="Subtitle 2">
            <a:extLst>
              <a:ext uri="{FF2B5EF4-FFF2-40B4-BE49-F238E27FC236}">
                <a16:creationId xmlns:a16="http://schemas.microsoft.com/office/drawing/2014/main" id="{AED466D1-5C02-2E48-92A0-F58F2B7339C4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Different types of fossil: Animal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6E7E6D-1C5C-B143-B311-12E1AF000BF4}"/>
              </a:ext>
            </a:extLst>
          </p:cNvPr>
          <p:cNvSpPr txBox="1"/>
          <p:nvPr/>
        </p:nvSpPr>
        <p:spPr>
          <a:xfrm>
            <a:off x="0" y="1289781"/>
            <a:ext cx="12192000" cy="5232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There are </a:t>
            </a:r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two</a:t>
            </a: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 different types of animal fossils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47B13744-E622-E642-92CC-C7C20C792095}"/>
              </a:ext>
            </a:extLst>
          </p:cNvPr>
          <p:cNvSpPr txBox="1">
            <a:spLocks/>
          </p:cNvSpPr>
          <p:nvPr/>
        </p:nvSpPr>
        <p:spPr>
          <a:xfrm>
            <a:off x="1757743" y="5043615"/>
            <a:ext cx="3790125" cy="15343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Body fossils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most common examples are dinosaur bones.</a:t>
            </a:r>
          </a:p>
          <a:p>
            <a:pPr marL="0" indent="0">
              <a:lnSpc>
                <a:spcPct val="100000"/>
              </a:lnSpc>
              <a:buNone/>
            </a:pP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F64B77-142B-D842-935C-10CA8F1C8A64}"/>
              </a:ext>
            </a:extLst>
          </p:cNvPr>
          <p:cNvSpPr txBox="1"/>
          <p:nvPr/>
        </p:nvSpPr>
        <p:spPr>
          <a:xfrm>
            <a:off x="6406084" y="5043615"/>
            <a:ext cx="3975100" cy="104737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Ammonites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These are the preserved shells of sea creatures.</a:t>
            </a:r>
          </a:p>
        </p:txBody>
      </p:sp>
      <p:pic>
        <p:nvPicPr>
          <p:cNvPr id="3" name="Picture 2" descr="A close-up of a skull&#10;&#10;Description automatically generated with medium confidence">
            <a:extLst>
              <a:ext uri="{FF2B5EF4-FFF2-40B4-BE49-F238E27FC236}">
                <a16:creationId xmlns:a16="http://schemas.microsoft.com/office/drawing/2014/main" id="{D1DC9AD1-9F3C-8C45-90C5-C9CEF51746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" r="11112"/>
          <a:stretch/>
        </p:blipFill>
        <p:spPr>
          <a:xfrm>
            <a:off x="1857636" y="2012024"/>
            <a:ext cx="3790125" cy="2845867"/>
          </a:xfrm>
          <a:prstGeom prst="rect">
            <a:avLst/>
          </a:prstGeom>
        </p:spPr>
      </p:pic>
      <p:pic>
        <p:nvPicPr>
          <p:cNvPr id="8" name="Picture 7" descr="A picture containing mollusk, snail, invertebrate&#10;&#10;Description automatically generated">
            <a:extLst>
              <a:ext uri="{FF2B5EF4-FFF2-40B4-BE49-F238E27FC236}">
                <a16:creationId xmlns:a16="http://schemas.microsoft.com/office/drawing/2014/main" id="{63129E4F-EE1D-B842-BD77-39D4797BD9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6391" y="2012026"/>
            <a:ext cx="3794487" cy="2845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13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nana, indoor, glass, orange&#10;&#10;Description automatically generated">
            <a:extLst>
              <a:ext uri="{FF2B5EF4-FFF2-40B4-BE49-F238E27FC236}">
                <a16:creationId xmlns:a16="http://schemas.microsoft.com/office/drawing/2014/main" id="{1154AEAD-BEA9-B54A-95EE-868584880E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46" t="3647" r="3689" b="-101"/>
          <a:stretch/>
        </p:blipFill>
        <p:spPr>
          <a:xfrm>
            <a:off x="6460302" y="1599101"/>
            <a:ext cx="4254769" cy="2839498"/>
          </a:xfrm>
          <a:prstGeom prst="rect">
            <a:avLst/>
          </a:prstGeom>
        </p:spPr>
      </p:pic>
      <p:pic>
        <p:nvPicPr>
          <p:cNvPr id="4" name="Picture 3" descr="A close-up of a leaf&#10;&#10;Description automatically generated with low confidence">
            <a:extLst>
              <a:ext uri="{FF2B5EF4-FFF2-40B4-BE49-F238E27FC236}">
                <a16:creationId xmlns:a16="http://schemas.microsoft.com/office/drawing/2014/main" id="{A762577C-6823-0B46-A3E4-8EDB765A60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1512" y="1599101"/>
            <a:ext cx="4254769" cy="2836512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8" name="Subtitle 2">
            <a:extLst>
              <a:ext uri="{FF2B5EF4-FFF2-40B4-BE49-F238E27FC236}">
                <a16:creationId xmlns:a16="http://schemas.microsoft.com/office/drawing/2014/main" id="{AED466D1-5C02-2E48-92A0-F58F2B7339C4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Different types of fossil: Plants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47B13744-E622-E642-92CC-C7C20C792095}"/>
              </a:ext>
            </a:extLst>
          </p:cNvPr>
          <p:cNvSpPr txBox="1">
            <a:spLocks/>
          </p:cNvSpPr>
          <p:nvPr/>
        </p:nvSpPr>
        <p:spPr>
          <a:xfrm>
            <a:off x="1289373" y="4669192"/>
            <a:ext cx="4539046" cy="15343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Trace fossils are signs of once living organisms. This includes plants, as well as animals, that leave a trace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or footprint of their existence.</a:t>
            </a:r>
          </a:p>
          <a:p>
            <a:pPr marL="0" indent="0">
              <a:lnSpc>
                <a:spcPct val="100000"/>
              </a:lnSpc>
              <a:buNone/>
            </a:pP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F64B77-142B-D842-935C-10CA8F1C8A64}"/>
              </a:ext>
            </a:extLst>
          </p:cNvPr>
          <p:cNvSpPr txBox="1"/>
          <p:nvPr/>
        </p:nvSpPr>
        <p:spPr>
          <a:xfrm>
            <a:off x="6376147" y="4669192"/>
            <a:ext cx="4338924" cy="13947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preservation of a whole insect in tree sap forms a stone which is known as amber.</a:t>
            </a:r>
          </a:p>
        </p:txBody>
      </p:sp>
    </p:spTree>
    <p:extLst>
      <p:ext uri="{BB962C8B-B14F-4D97-AF65-F5344CB8AC3E}">
        <p14:creationId xmlns:p14="http://schemas.microsoft.com/office/powerpoint/2010/main" val="351610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reptile, ground&#10;&#10;Description automatically generated">
            <a:extLst>
              <a:ext uri="{FF2B5EF4-FFF2-40B4-BE49-F238E27FC236}">
                <a16:creationId xmlns:a16="http://schemas.microsoft.com/office/drawing/2014/main" id="{F0C4DA40-F9A3-A041-BB62-3A2CFFB377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69" r="4436"/>
          <a:stretch/>
        </p:blipFill>
        <p:spPr>
          <a:xfrm>
            <a:off x="1178485" y="1951035"/>
            <a:ext cx="5493543" cy="3662363"/>
          </a:xfrm>
          <a:prstGeom prst="rect">
            <a:avLst/>
          </a:prstGeom>
          <a:ln w="12700">
            <a:solidFill>
              <a:schemeClr val="bg1">
                <a:lumMod val="65000"/>
              </a:schemeClr>
            </a:solidFill>
          </a:ln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7348242" y="2119089"/>
            <a:ext cx="3751558" cy="325724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When an animal dies, the soft parts of its body, like skin and muscle, rot away.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decomposes and leaves behind the hard skeleton.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Over time, the skeleton is covered in small particles of rock (sedimentary rock) and gets buried beneath the earth’s surface.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60D4E229-D46E-5742-9427-27408162B718}"/>
              </a:ext>
            </a:extLst>
          </p:cNvPr>
          <p:cNvSpPr txBox="1">
            <a:spLocks/>
          </p:cNvSpPr>
          <p:nvPr/>
        </p:nvSpPr>
        <p:spPr>
          <a:xfrm>
            <a:off x="0" y="849757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How do animal fossils form?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77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rock, ground, rocky, outdoor&#10;&#10;Description automatically generated">
            <a:extLst>
              <a:ext uri="{FF2B5EF4-FFF2-40B4-BE49-F238E27FC236}">
                <a16:creationId xmlns:a16="http://schemas.microsoft.com/office/drawing/2014/main" id="{0FA21324-6428-494B-9C63-805A9DBE1ED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230" b="5880"/>
          <a:stretch/>
        </p:blipFill>
        <p:spPr>
          <a:xfrm>
            <a:off x="6437505" y="1687592"/>
            <a:ext cx="4257506" cy="2294473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8" name="Subtitle 2">
            <a:extLst>
              <a:ext uri="{FF2B5EF4-FFF2-40B4-BE49-F238E27FC236}">
                <a16:creationId xmlns:a16="http://schemas.microsoft.com/office/drawing/2014/main" id="{AED466D1-5C02-2E48-92A0-F58F2B7339C4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How do animal fossils form?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47B13744-E622-E642-92CC-C7C20C792095}"/>
              </a:ext>
            </a:extLst>
          </p:cNvPr>
          <p:cNvSpPr txBox="1">
            <a:spLocks/>
          </p:cNvSpPr>
          <p:nvPr/>
        </p:nvSpPr>
        <p:spPr>
          <a:xfrm>
            <a:off x="1370426" y="4246405"/>
            <a:ext cx="3706435" cy="15343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As more layers of sediment build up, the skeleton begins to compact under the weight.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F64B77-142B-D842-935C-10CA8F1C8A64}"/>
              </a:ext>
            </a:extLst>
          </p:cNvPr>
          <p:cNvSpPr txBox="1"/>
          <p:nvPr/>
        </p:nvSpPr>
        <p:spPr>
          <a:xfrm>
            <a:off x="6353349" y="4246405"/>
            <a:ext cx="4619000" cy="15343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When water seeps through the sediment, the bones start to dissolve. The minerals in the water replace the bone, leaving behind a fossil – a replica of the original bone.</a:t>
            </a:r>
          </a:p>
        </p:txBody>
      </p:sp>
      <p:pic>
        <p:nvPicPr>
          <p:cNvPr id="4" name="Picture 3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D93AB848-1B56-F245-806D-F528B79A73E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668" t="1963" r="19630" b="1794"/>
          <a:stretch/>
        </p:blipFill>
        <p:spPr>
          <a:xfrm>
            <a:off x="1473987" y="1684596"/>
            <a:ext cx="4257506" cy="230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31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ky, outdoor, rock, nature&#10;&#10;Description automatically generated">
            <a:extLst>
              <a:ext uri="{FF2B5EF4-FFF2-40B4-BE49-F238E27FC236}">
                <a16:creationId xmlns:a16="http://schemas.microsoft.com/office/drawing/2014/main" id="{26AECEBA-36AD-8D48-8D7E-AA96F53684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37" r="1938"/>
          <a:stretch/>
        </p:blipFill>
        <p:spPr>
          <a:xfrm>
            <a:off x="1178485" y="1951038"/>
            <a:ext cx="5493543" cy="366236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7348242" y="2271533"/>
            <a:ext cx="3665273" cy="30486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Fossils can be found near water, like rivers and lakes, but mostly they are found by the coast.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Jurassic Coast in Dorset is an area of coastline in the South of England where many dinosaur remains have been found.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60D4E229-D46E-5742-9427-27408162B718}"/>
              </a:ext>
            </a:extLst>
          </p:cNvPr>
          <p:cNvSpPr txBox="1">
            <a:spLocks/>
          </p:cNvSpPr>
          <p:nvPr/>
        </p:nvSpPr>
        <p:spPr>
          <a:xfrm>
            <a:off x="0" y="849757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Where are animal fossils found?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91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erson, soil&#10;&#10;Description automatically generated">
            <a:extLst>
              <a:ext uri="{FF2B5EF4-FFF2-40B4-BE49-F238E27FC236}">
                <a16:creationId xmlns:a16="http://schemas.microsoft.com/office/drawing/2014/main" id="{02AA70ED-5F9C-F744-94DA-9F90E65312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182" r="2652"/>
          <a:stretch/>
        </p:blipFill>
        <p:spPr>
          <a:xfrm>
            <a:off x="6460302" y="1599101"/>
            <a:ext cx="4242696" cy="2836512"/>
          </a:xfrm>
          <a:prstGeom prst="rect">
            <a:avLst/>
          </a:prstGeom>
        </p:spPr>
      </p:pic>
      <p:pic>
        <p:nvPicPr>
          <p:cNvPr id="3" name="Picture 2" descr="A large rock on a beach&#10;&#10;Description automatically generated with medium confidence">
            <a:extLst>
              <a:ext uri="{FF2B5EF4-FFF2-40B4-BE49-F238E27FC236}">
                <a16:creationId xmlns:a16="http://schemas.microsoft.com/office/drawing/2014/main" id="{93C728BE-8F79-AC47-B028-AFAC4DBCC1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01" r="262" b="7608"/>
          <a:stretch/>
        </p:blipFill>
        <p:spPr>
          <a:xfrm>
            <a:off x="1431512" y="1599101"/>
            <a:ext cx="4242696" cy="2836512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8" name="Subtitle 2">
            <a:extLst>
              <a:ext uri="{FF2B5EF4-FFF2-40B4-BE49-F238E27FC236}">
                <a16:creationId xmlns:a16="http://schemas.microsoft.com/office/drawing/2014/main" id="{AED466D1-5C02-2E48-92A0-F58F2B7339C4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How were animal fossils discovered?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47B13744-E622-E642-92CC-C7C20C792095}"/>
              </a:ext>
            </a:extLst>
          </p:cNvPr>
          <p:cNvSpPr txBox="1">
            <a:spLocks/>
          </p:cNvSpPr>
          <p:nvPr/>
        </p:nvSpPr>
        <p:spPr>
          <a:xfrm>
            <a:off x="1289373" y="4669192"/>
            <a:ext cx="4539046" cy="15343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Over the years, wind and rain wear away the sediment layers on top of the fossils. This is known as erosion.</a:t>
            </a:r>
          </a:p>
          <a:p>
            <a:pPr marL="0" indent="0">
              <a:buNone/>
            </a:pP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F64B77-142B-D842-935C-10CA8F1C8A64}"/>
              </a:ext>
            </a:extLst>
          </p:cNvPr>
          <p:cNvSpPr txBox="1"/>
          <p:nvPr/>
        </p:nvSpPr>
        <p:spPr>
          <a:xfrm>
            <a:off x="6376147" y="4669192"/>
            <a:ext cx="4242696" cy="13947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Gradually, through erosion, the fossils rise to the top leaving it easy for fossil hunters to dig down and find them.</a:t>
            </a:r>
          </a:p>
        </p:txBody>
      </p:sp>
    </p:spTree>
    <p:extLst>
      <p:ext uri="{BB962C8B-B14F-4D97-AF65-F5344CB8AC3E}">
        <p14:creationId xmlns:p14="http://schemas.microsoft.com/office/powerpoint/2010/main" val="70769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6468</TotalTime>
  <Words>1232</Words>
  <Application>Microsoft Office PowerPoint</Application>
  <PresentationFormat>Widescreen</PresentationFormat>
  <Paragraphs>104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544</cp:revision>
  <dcterms:created xsi:type="dcterms:W3CDTF">2021-01-11T17:47:06Z</dcterms:created>
  <dcterms:modified xsi:type="dcterms:W3CDTF">2021-12-01T12:34:55Z</dcterms:modified>
</cp:coreProperties>
</file>