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79" r:id="rId2"/>
    <p:sldId id="284" r:id="rId3"/>
    <p:sldId id="285" r:id="rId4"/>
    <p:sldId id="286"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28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1D42BA7-C549-4CED-A8B6-83BAA9AC88BA}">
          <p14:sldIdLst/>
        </p14:section>
        <p14:section name="Untitled Section" id="{DBCF0D8C-1ADE-4F5D-B8A0-494C3A6BC2EC}">
          <p14:sldIdLst>
            <p14:sldId id="279"/>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283"/>
          </p14:sldIdLst>
        </p14:section>
      </p14:sectionLst>
    </p:ext>
    <p:ext uri="{EFAFB233-063F-42B5-8137-9DF3F51BA10A}">
      <p15:sldGuideLst xmlns:p15="http://schemas.microsoft.com/office/powerpoint/2012/main">
        <p15:guide id="1" orient="horz" pos="1253" userDrawn="1">
          <p15:clr>
            <a:srgbClr val="A4A3A4"/>
          </p15:clr>
        </p15:guide>
        <p15:guide id="2" pos="688" userDrawn="1">
          <p15:clr>
            <a:srgbClr val="A4A3A4"/>
          </p15:clr>
        </p15:guide>
        <p15:guide id="3" orient="horz" pos="3498" userDrawn="1">
          <p15:clr>
            <a:srgbClr val="A4A3A4"/>
          </p15:clr>
        </p15:guide>
        <p15:guide id="4" pos="3704" userDrawn="1">
          <p15:clr>
            <a:srgbClr val="A4A3A4"/>
          </p15:clr>
        </p15:guide>
        <p15:guide id="5" pos="4112" userDrawn="1">
          <p15:clr>
            <a:srgbClr val="A4A3A4"/>
          </p15:clr>
        </p15:guide>
        <p15:guide id="6" orient="horz" pos="7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6AA6"/>
    <a:srgbClr val="272626"/>
    <a:srgbClr val="064B8D"/>
    <a:srgbClr val="3692C4"/>
    <a:srgbClr val="2E93C5"/>
    <a:srgbClr val="2294C6"/>
    <a:srgbClr val="EB8B2D"/>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07" autoAdjust="0"/>
    <p:restoredTop sz="94700"/>
  </p:normalViewPr>
  <p:slideViewPr>
    <p:cSldViewPr snapToGrid="0" snapToObjects="1">
      <p:cViewPr varScale="1">
        <p:scale>
          <a:sx n="158" d="100"/>
          <a:sy n="158" d="100"/>
        </p:scale>
        <p:origin x="224" y="216"/>
      </p:cViewPr>
      <p:guideLst>
        <p:guide orient="horz" pos="1253"/>
        <p:guide pos="688"/>
        <p:guide orient="horz" pos="3498"/>
        <p:guide pos="3704"/>
        <p:guide pos="4112"/>
        <p:guide orient="horz" pos="79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11/30/21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11/30/21</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135467-5FF5-6E43-B948-08AB9CA94E70}"/>
              </a:ext>
            </a:extLst>
          </p:cNvPr>
          <p:cNvSpPr/>
          <p:nvPr/>
        </p:nvSpPr>
        <p:spPr>
          <a:xfrm>
            <a:off x="0" y="18903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picture containing rock, outdoor, rocky, mountain&#10;&#10;Description automatically generated">
            <a:extLst>
              <a:ext uri="{FF2B5EF4-FFF2-40B4-BE49-F238E27FC236}">
                <a16:creationId xmlns:a16="http://schemas.microsoft.com/office/drawing/2014/main" id="{E400F6FE-6682-F84B-BBE7-5CE78DC3B73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915" t="51765" r="14534" b="11592"/>
          <a:stretch/>
        </p:blipFill>
        <p:spPr>
          <a:xfrm>
            <a:off x="-3" y="2007839"/>
            <a:ext cx="12192003" cy="3555937"/>
          </a:xfrm>
          <a:prstGeom prst="rect">
            <a:avLst/>
          </a:prstGeom>
        </p:spPr>
      </p:pic>
      <p:sp>
        <p:nvSpPr>
          <p:cNvPr id="10" name="Title 1">
            <a:extLst>
              <a:ext uri="{FF2B5EF4-FFF2-40B4-BE49-F238E27FC236}">
                <a16:creationId xmlns:a16="http://schemas.microsoft.com/office/drawing/2014/main" id="{07A6CD23-83E3-F84C-A0E0-0894CAA2AC0B}"/>
              </a:ext>
            </a:extLst>
          </p:cNvPr>
          <p:cNvSpPr txBox="1">
            <a:spLocks/>
          </p:cNvSpPr>
          <p:nvPr/>
        </p:nvSpPr>
        <p:spPr>
          <a:xfrm>
            <a:off x="-2" y="589421"/>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Rocks: Lesson 1</a:t>
            </a:r>
          </a:p>
        </p:txBody>
      </p:sp>
      <p:sp>
        <p:nvSpPr>
          <p:cNvPr id="13" name="Title 1">
            <a:extLst>
              <a:ext uri="{FF2B5EF4-FFF2-40B4-BE49-F238E27FC236}">
                <a16:creationId xmlns:a16="http://schemas.microsoft.com/office/drawing/2014/main" id="{89BF6A01-057B-CB42-9514-2662A4D6AA15}"/>
              </a:ext>
            </a:extLst>
          </p:cNvPr>
          <p:cNvSpPr txBox="1">
            <a:spLocks/>
          </p:cNvSpPr>
          <p:nvPr/>
        </p:nvSpPr>
        <p:spPr>
          <a:xfrm>
            <a:off x="9538447" y="6022650"/>
            <a:ext cx="2459111"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 KS2 Year 3</a:t>
            </a:r>
            <a:endParaRPr lang="en-US" sz="2000" b="1" dirty="0">
              <a:solidFill>
                <a:schemeClr val="bg1"/>
              </a:solidFill>
              <a:latin typeface="Arial" panose="020B0604020202020204" pitchFamily="34" charset="0"/>
              <a:cs typeface="Arial" panose="020B0604020202020204" pitchFamily="34" charset="0"/>
            </a:endParaRPr>
          </a:p>
        </p:txBody>
      </p:sp>
      <p:pic>
        <p:nvPicPr>
          <p:cNvPr id="14" name="Picture 13" descr="Graphical user interface, text, application, chat or text message&#10;&#10;Description automatically generated">
            <a:extLst>
              <a:ext uri="{FF2B5EF4-FFF2-40B4-BE49-F238E27FC236}">
                <a16:creationId xmlns:a16="http://schemas.microsoft.com/office/drawing/2014/main" id="{589B335B-D079-8A40-8DC5-D4033FFDAA68}"/>
              </a:ext>
            </a:extLst>
          </p:cNvPr>
          <p:cNvPicPr>
            <a:picLocks noChangeAspect="1"/>
          </p:cNvPicPr>
          <p:nvPr/>
        </p:nvPicPr>
        <p:blipFill rotWithShape="1">
          <a:blip r:embed="rId3"/>
          <a:srcRect r="68938"/>
          <a:stretch/>
        </p:blipFill>
        <p:spPr>
          <a:xfrm>
            <a:off x="201918" y="5735456"/>
            <a:ext cx="1690777" cy="965741"/>
          </a:xfrm>
          <a:prstGeom prst="rect">
            <a:avLst/>
          </a:prstGeom>
        </p:spPr>
      </p:pic>
      <p:pic>
        <p:nvPicPr>
          <p:cNvPr id="15" name="Picture 14" descr="A picture containing text, clipart&#10;&#10;Description automatically generated">
            <a:extLst>
              <a:ext uri="{FF2B5EF4-FFF2-40B4-BE49-F238E27FC236}">
                <a16:creationId xmlns:a16="http://schemas.microsoft.com/office/drawing/2014/main" id="{3D7B795C-4B65-9B45-B0B1-23A2A7A5A3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6" name="Title 1">
            <a:extLst>
              <a:ext uri="{FF2B5EF4-FFF2-40B4-BE49-F238E27FC236}">
                <a16:creationId xmlns:a16="http://schemas.microsoft.com/office/drawing/2014/main" id="{FE2BA96D-09AF-884B-9254-F5CD69C563C4}"/>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23E89F-A7AC-F644-A45B-62166A1C9535}"/>
              </a:ext>
            </a:extLst>
          </p:cNvPr>
          <p:cNvPicPr>
            <a:picLocks noChangeAspect="1"/>
          </p:cNvPicPr>
          <p:nvPr/>
        </p:nvPicPr>
        <p:blipFill>
          <a:blip r:embed="rId2"/>
          <a:stretch>
            <a:fillRect/>
          </a:stretch>
        </p:blipFill>
        <p:spPr>
          <a:xfrm>
            <a:off x="2314196" y="3785158"/>
            <a:ext cx="1761897" cy="999831"/>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FFC24946-4840-0B49-AA1E-0C237BB35D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7" name="Picture 6" descr="A rocky beach with a large body of water in the background&#10;&#10;Description automatically generated with medium confidence">
            <a:extLst>
              <a:ext uri="{FF2B5EF4-FFF2-40B4-BE49-F238E27FC236}">
                <a16:creationId xmlns:a16="http://schemas.microsoft.com/office/drawing/2014/main" id="{45339C59-C900-8D4A-B3F3-6C63FF9819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7103" t="1591" b="904"/>
          <a:stretch/>
        </p:blipFill>
        <p:spPr>
          <a:xfrm>
            <a:off x="1092200" y="1989139"/>
            <a:ext cx="4787900" cy="3600450"/>
          </a:xfrm>
          <a:prstGeom prst="rect">
            <a:avLst/>
          </a:prstGeom>
        </p:spPr>
      </p:pic>
      <p:sp>
        <p:nvSpPr>
          <p:cNvPr id="8" name="Subtitle 2">
            <a:extLst>
              <a:ext uri="{FF2B5EF4-FFF2-40B4-BE49-F238E27FC236}">
                <a16:creationId xmlns:a16="http://schemas.microsoft.com/office/drawing/2014/main" id="{5D3C1F64-5A8C-8249-B907-E57FE6C9DC09}"/>
              </a:ext>
            </a:extLst>
          </p:cNvPr>
          <p:cNvSpPr txBox="1">
            <a:spLocks/>
          </p:cNvSpPr>
          <p:nvPr/>
        </p:nvSpPr>
        <p:spPr>
          <a:xfrm>
            <a:off x="0" y="839119"/>
            <a:ext cx="12192000" cy="972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902030302020204" pitchFamily="66" charset="0"/>
              </a:rPr>
              <a:t>What does a boulder feel like?</a:t>
            </a:r>
          </a:p>
        </p:txBody>
      </p:sp>
      <p:sp>
        <p:nvSpPr>
          <p:cNvPr id="9" name="Content Placeholder 2">
            <a:extLst>
              <a:ext uri="{FF2B5EF4-FFF2-40B4-BE49-F238E27FC236}">
                <a16:creationId xmlns:a16="http://schemas.microsoft.com/office/drawing/2014/main" id="{D3FBCB2C-F634-A348-BEA6-E92D49932FC8}"/>
              </a:ext>
            </a:extLst>
          </p:cNvPr>
          <p:cNvSpPr txBox="1">
            <a:spLocks/>
          </p:cNvSpPr>
          <p:nvPr/>
        </p:nvSpPr>
        <p:spPr>
          <a:xfrm>
            <a:off x="6393354" y="2318940"/>
            <a:ext cx="4547915" cy="3845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GB" sz="2200" dirty="0">
                <a:solidFill>
                  <a:srgbClr val="272626"/>
                </a:solidFill>
                <a:latin typeface="Comic Sans MS" panose="030F0902030302020204" pitchFamily="66" charset="0"/>
              </a:rPr>
              <a:t>Think of the texture.</a:t>
            </a:r>
          </a:p>
          <a:p>
            <a:pPr marL="0" indent="0">
              <a:lnSpc>
                <a:spcPct val="100000"/>
              </a:lnSpc>
              <a:spcBef>
                <a:spcPts val="2000"/>
              </a:spcBef>
              <a:buNone/>
            </a:pPr>
            <a:r>
              <a:rPr lang="en-GB" sz="2200" dirty="0">
                <a:solidFill>
                  <a:srgbClr val="272626"/>
                </a:solidFill>
                <a:latin typeface="Comic Sans MS" panose="030F0902030302020204" pitchFamily="66" charset="0"/>
              </a:rPr>
              <a:t>Do you think a boulder is rough or smooth?</a:t>
            </a:r>
          </a:p>
          <a:p>
            <a:pPr marL="0" indent="0">
              <a:lnSpc>
                <a:spcPct val="100000"/>
              </a:lnSpc>
              <a:spcBef>
                <a:spcPts val="2000"/>
              </a:spcBef>
              <a:buNone/>
            </a:pPr>
            <a:r>
              <a:rPr lang="en-GB" sz="2200" dirty="0">
                <a:solidFill>
                  <a:srgbClr val="272626"/>
                </a:solidFill>
                <a:latin typeface="Comic Sans MS" panose="030F0902030302020204" pitchFamily="66" charset="0"/>
              </a:rPr>
              <a:t>When you’re out and about, look for a boulder and </a:t>
            </a:r>
            <a:r>
              <a:rPr lang="en-GB" sz="2200">
                <a:solidFill>
                  <a:srgbClr val="272626"/>
                </a:solidFill>
                <a:latin typeface="Comic Sans MS" panose="030F0902030302020204" pitchFamily="66" charset="0"/>
              </a:rPr>
              <a:t>feel its </a:t>
            </a:r>
            <a:r>
              <a:rPr lang="en-GB" sz="2200" dirty="0">
                <a:solidFill>
                  <a:srgbClr val="272626"/>
                </a:solidFill>
                <a:latin typeface="Comic Sans MS" panose="030F0902030302020204" pitchFamily="66" charset="0"/>
              </a:rPr>
              <a:t>surface. (You might have to look a bit further away for this one.)</a:t>
            </a:r>
          </a:p>
        </p:txBody>
      </p:sp>
    </p:spTree>
    <p:extLst>
      <p:ext uri="{BB962C8B-B14F-4D97-AF65-F5344CB8AC3E}">
        <p14:creationId xmlns:p14="http://schemas.microsoft.com/office/powerpoint/2010/main" val="380927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grass, sky, outdoor, tree&#10;&#10;Description automatically generated">
            <a:extLst>
              <a:ext uri="{FF2B5EF4-FFF2-40B4-BE49-F238E27FC236}">
                <a16:creationId xmlns:a16="http://schemas.microsoft.com/office/drawing/2014/main" id="{C213375B-7CC9-2B41-9C69-DED3468422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6293" y="2632543"/>
            <a:ext cx="3385153" cy="2266094"/>
          </a:xfrm>
          <a:prstGeom prst="rect">
            <a:avLst/>
          </a:prstGeom>
        </p:spPr>
      </p:pic>
      <p:pic>
        <p:nvPicPr>
          <p:cNvPr id="17" name="Picture 16" descr="A picture containing sky, outdoor, rock, water&#10;&#10;Description automatically generated">
            <a:extLst>
              <a:ext uri="{FF2B5EF4-FFF2-40B4-BE49-F238E27FC236}">
                <a16:creationId xmlns:a16="http://schemas.microsoft.com/office/drawing/2014/main" id="{B466296D-7794-A544-9786-0915DFC2E5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4710" y="2632543"/>
            <a:ext cx="3390703" cy="2258395"/>
          </a:xfrm>
          <a:prstGeom prst="rect">
            <a:avLst/>
          </a:prstGeom>
        </p:spPr>
      </p:pic>
      <p:pic>
        <p:nvPicPr>
          <p:cNvPr id="19" name="Picture 18" descr="A person and person walking on a path by a river&#10;&#10;Description automatically generated with medium confidence">
            <a:extLst>
              <a:ext uri="{FF2B5EF4-FFF2-40B4-BE49-F238E27FC236}">
                <a16:creationId xmlns:a16="http://schemas.microsoft.com/office/drawing/2014/main" id="{7075C72B-2EBE-6143-B624-9FA15FF702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8677" y="2632543"/>
            <a:ext cx="3387594" cy="2258396"/>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F44572D3-9008-6443-AB46-4DB548E9C7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Subtitle 2">
            <a:extLst>
              <a:ext uri="{FF2B5EF4-FFF2-40B4-BE49-F238E27FC236}">
                <a16:creationId xmlns:a16="http://schemas.microsoft.com/office/drawing/2014/main" id="{26B0593E-D089-8F45-9537-3AB96DE39DBE}"/>
              </a:ext>
            </a:extLst>
          </p:cNvPr>
          <p:cNvSpPr txBox="1">
            <a:spLocks/>
          </p:cNvSpPr>
          <p:nvPr/>
        </p:nvSpPr>
        <p:spPr>
          <a:xfrm>
            <a:off x="0" y="689768"/>
            <a:ext cx="12192000" cy="16600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Where can you find rocks?</a:t>
            </a:r>
          </a:p>
          <a:p>
            <a:pPr marL="0" indent="0" algn="ctr">
              <a:lnSpc>
                <a:spcPct val="100000"/>
              </a:lnSpc>
              <a:spcBef>
                <a:spcPts val="700"/>
              </a:spcBef>
              <a:buNone/>
            </a:pPr>
            <a:r>
              <a:rPr lang="en-GB" sz="3000" b="1" dirty="0">
                <a:solidFill>
                  <a:srgbClr val="286AA6"/>
                </a:solidFill>
                <a:latin typeface="Comic Sans MS" panose="030F0902030302020204" pitchFamily="66" charset="0"/>
              </a:rPr>
              <a:t>Think about where you live</a:t>
            </a:r>
            <a:endParaRPr lang="en-GB" sz="2200" b="1" dirty="0">
              <a:solidFill>
                <a:srgbClr val="286AA6"/>
              </a:solidFill>
              <a:latin typeface="Comic Sans MS" panose="030F0902030302020204" pitchFamily="66" charset="0"/>
            </a:endParaRPr>
          </a:p>
        </p:txBody>
      </p:sp>
      <p:sp>
        <p:nvSpPr>
          <p:cNvPr id="12" name="Subtitle 2">
            <a:extLst>
              <a:ext uri="{FF2B5EF4-FFF2-40B4-BE49-F238E27FC236}">
                <a16:creationId xmlns:a16="http://schemas.microsoft.com/office/drawing/2014/main" id="{07D08275-8C3A-2142-8ECD-9B814B77068A}"/>
              </a:ext>
            </a:extLst>
          </p:cNvPr>
          <p:cNvSpPr txBox="1">
            <a:spLocks/>
          </p:cNvSpPr>
          <p:nvPr/>
        </p:nvSpPr>
        <p:spPr>
          <a:xfrm>
            <a:off x="723907" y="5173615"/>
            <a:ext cx="3387593"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In parks</a:t>
            </a:r>
          </a:p>
        </p:txBody>
      </p:sp>
      <p:sp>
        <p:nvSpPr>
          <p:cNvPr id="13" name="Subtitle 2">
            <a:extLst>
              <a:ext uri="{FF2B5EF4-FFF2-40B4-BE49-F238E27FC236}">
                <a16:creationId xmlns:a16="http://schemas.microsoft.com/office/drawing/2014/main" id="{4649B579-B93D-E743-858E-B806D743B82D}"/>
              </a:ext>
            </a:extLst>
          </p:cNvPr>
          <p:cNvSpPr txBox="1">
            <a:spLocks/>
          </p:cNvSpPr>
          <p:nvPr/>
        </p:nvSpPr>
        <p:spPr>
          <a:xfrm>
            <a:off x="4364254" y="5173615"/>
            <a:ext cx="3387593"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On the beach</a:t>
            </a:r>
          </a:p>
        </p:txBody>
      </p:sp>
      <p:sp>
        <p:nvSpPr>
          <p:cNvPr id="14" name="Subtitle 2">
            <a:extLst>
              <a:ext uri="{FF2B5EF4-FFF2-40B4-BE49-F238E27FC236}">
                <a16:creationId xmlns:a16="http://schemas.microsoft.com/office/drawing/2014/main" id="{F3CF79D7-2DF2-5642-9103-C004E76DFA4E}"/>
              </a:ext>
            </a:extLst>
          </p:cNvPr>
          <p:cNvSpPr txBox="1">
            <a:spLocks/>
          </p:cNvSpPr>
          <p:nvPr/>
        </p:nvSpPr>
        <p:spPr>
          <a:xfrm>
            <a:off x="8004602" y="5173615"/>
            <a:ext cx="3387593"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By riverbanks</a:t>
            </a:r>
          </a:p>
        </p:txBody>
      </p:sp>
      <p:sp>
        <p:nvSpPr>
          <p:cNvPr id="21" name="TextBox 20">
            <a:extLst>
              <a:ext uri="{FF2B5EF4-FFF2-40B4-BE49-F238E27FC236}">
                <a16:creationId xmlns:a16="http://schemas.microsoft.com/office/drawing/2014/main" id="{757D86EE-1DD3-CC4A-9690-863FE7D12397}"/>
              </a:ext>
            </a:extLst>
          </p:cNvPr>
          <p:cNvSpPr txBox="1"/>
          <p:nvPr/>
        </p:nvSpPr>
        <p:spPr>
          <a:xfrm>
            <a:off x="0" y="1918979"/>
            <a:ext cx="12192000" cy="430887"/>
          </a:xfrm>
          <a:prstGeom prst="rect">
            <a:avLst/>
          </a:prstGeom>
          <a:noFill/>
        </p:spPr>
        <p:txBody>
          <a:bodyPr wrap="square">
            <a:spAutoFit/>
          </a:bodyPr>
          <a:lstStyle/>
          <a:p>
            <a:pPr marL="0" indent="0" algn="ctr">
              <a:lnSpc>
                <a:spcPct val="100000"/>
              </a:lnSpc>
              <a:spcBef>
                <a:spcPts val="700"/>
              </a:spcBef>
              <a:buNone/>
            </a:pPr>
            <a:r>
              <a:rPr lang="en-GB" sz="2200" dirty="0">
                <a:solidFill>
                  <a:srgbClr val="272626"/>
                </a:solidFill>
                <a:latin typeface="Comic Sans MS" panose="030F0902030302020204" pitchFamily="66" charset="0"/>
              </a:rPr>
              <a:t>You can find rocks…</a:t>
            </a:r>
          </a:p>
        </p:txBody>
      </p:sp>
    </p:spTree>
    <p:extLst>
      <p:ext uri="{BB962C8B-B14F-4D97-AF65-F5344CB8AC3E}">
        <p14:creationId xmlns:p14="http://schemas.microsoft.com/office/powerpoint/2010/main" val="3649071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3687632F-F332-2641-9E61-8DAD348011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0" name="Subtitle 2">
            <a:extLst>
              <a:ext uri="{FF2B5EF4-FFF2-40B4-BE49-F238E27FC236}">
                <a16:creationId xmlns:a16="http://schemas.microsoft.com/office/drawing/2014/main" id="{6CF6BEE7-7080-5D4D-BA06-B68672E2E08E}"/>
              </a:ext>
            </a:extLst>
          </p:cNvPr>
          <p:cNvSpPr txBox="1">
            <a:spLocks/>
          </p:cNvSpPr>
          <p:nvPr/>
        </p:nvSpPr>
        <p:spPr>
          <a:xfrm>
            <a:off x="0" y="855633"/>
            <a:ext cx="12192000" cy="7151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Where else can you find rocks?</a:t>
            </a:r>
          </a:p>
        </p:txBody>
      </p:sp>
      <p:sp>
        <p:nvSpPr>
          <p:cNvPr id="11" name="Subtitle 2">
            <a:extLst>
              <a:ext uri="{FF2B5EF4-FFF2-40B4-BE49-F238E27FC236}">
                <a16:creationId xmlns:a16="http://schemas.microsoft.com/office/drawing/2014/main" id="{5CA249FC-D1DD-C046-9753-377CC593E083}"/>
              </a:ext>
            </a:extLst>
          </p:cNvPr>
          <p:cNvSpPr txBox="1">
            <a:spLocks/>
          </p:cNvSpPr>
          <p:nvPr/>
        </p:nvSpPr>
        <p:spPr>
          <a:xfrm>
            <a:off x="1575795"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On footpaths</a:t>
            </a:r>
          </a:p>
        </p:txBody>
      </p:sp>
      <p:sp>
        <p:nvSpPr>
          <p:cNvPr id="12" name="Subtitle 2">
            <a:extLst>
              <a:ext uri="{FF2B5EF4-FFF2-40B4-BE49-F238E27FC236}">
                <a16:creationId xmlns:a16="http://schemas.microsoft.com/office/drawing/2014/main" id="{07A49D55-62B0-034C-945A-5CF9804A1677}"/>
              </a:ext>
            </a:extLst>
          </p:cNvPr>
          <p:cNvSpPr txBox="1">
            <a:spLocks/>
          </p:cNvSpPr>
          <p:nvPr/>
        </p:nvSpPr>
        <p:spPr>
          <a:xfrm>
            <a:off x="6380351"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In graveyards</a:t>
            </a:r>
          </a:p>
        </p:txBody>
      </p:sp>
      <p:sp>
        <p:nvSpPr>
          <p:cNvPr id="14" name="TextBox 13">
            <a:extLst>
              <a:ext uri="{FF2B5EF4-FFF2-40B4-BE49-F238E27FC236}">
                <a16:creationId xmlns:a16="http://schemas.microsoft.com/office/drawing/2014/main" id="{6FB0B80C-5265-554A-B54D-0F3129CCA643}"/>
              </a:ext>
            </a:extLst>
          </p:cNvPr>
          <p:cNvSpPr txBox="1"/>
          <p:nvPr/>
        </p:nvSpPr>
        <p:spPr>
          <a:xfrm>
            <a:off x="0" y="1570768"/>
            <a:ext cx="12192000" cy="430887"/>
          </a:xfrm>
          <a:prstGeom prst="rect">
            <a:avLst/>
          </a:prstGeom>
          <a:noFill/>
        </p:spPr>
        <p:txBody>
          <a:bodyPr wrap="square">
            <a:spAutoFit/>
          </a:bodyPr>
          <a:lstStyle/>
          <a:p>
            <a:pPr marL="0" indent="0" algn="ctr">
              <a:lnSpc>
                <a:spcPct val="100000"/>
              </a:lnSpc>
              <a:spcBef>
                <a:spcPts val="700"/>
              </a:spcBef>
              <a:buNone/>
            </a:pPr>
            <a:r>
              <a:rPr lang="en-GB" sz="2200" dirty="0">
                <a:solidFill>
                  <a:srgbClr val="272626"/>
                </a:solidFill>
                <a:latin typeface="Comic Sans MS" panose="030F0902030302020204" pitchFamily="66" charset="0"/>
              </a:rPr>
              <a:t>You can find rocks…</a:t>
            </a:r>
          </a:p>
        </p:txBody>
      </p:sp>
      <p:pic>
        <p:nvPicPr>
          <p:cNvPr id="16" name="Picture 15" descr="A tombstone in a graveyard&#10;&#10;Description automatically generated with low confidence">
            <a:extLst>
              <a:ext uri="{FF2B5EF4-FFF2-40B4-BE49-F238E27FC236}">
                <a16:creationId xmlns:a16="http://schemas.microsoft.com/office/drawing/2014/main" id="{ECEBDB0A-22B3-1F4F-92AB-8501DD688D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80350" y="2349866"/>
            <a:ext cx="4243350" cy="2568858"/>
          </a:xfrm>
          <a:prstGeom prst="rect">
            <a:avLst/>
          </a:prstGeom>
        </p:spPr>
      </p:pic>
      <p:pic>
        <p:nvPicPr>
          <p:cNvPr id="18" name="Picture 17" descr="A picture containing outdoor, ground, grass, plant&#10;&#10;Description automatically generated">
            <a:extLst>
              <a:ext uri="{FF2B5EF4-FFF2-40B4-BE49-F238E27FC236}">
                <a16:creationId xmlns:a16="http://schemas.microsoft.com/office/drawing/2014/main" id="{86147F16-7C74-264A-ABD5-A0746E4B04E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8721" b="416"/>
          <a:stretch/>
        </p:blipFill>
        <p:spPr>
          <a:xfrm>
            <a:off x="1575795" y="2349866"/>
            <a:ext cx="4243350" cy="2568858"/>
          </a:xfrm>
          <a:prstGeom prst="rect">
            <a:avLst/>
          </a:prstGeom>
        </p:spPr>
      </p:pic>
    </p:spTree>
    <p:extLst>
      <p:ext uri="{BB962C8B-B14F-4D97-AF65-F5344CB8AC3E}">
        <p14:creationId xmlns:p14="http://schemas.microsoft.com/office/powerpoint/2010/main" val="310463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person, flour&#10;&#10;Description automatically generated">
            <a:extLst>
              <a:ext uri="{FF2B5EF4-FFF2-40B4-BE49-F238E27FC236}">
                <a16:creationId xmlns:a16="http://schemas.microsoft.com/office/drawing/2014/main" id="{2F625793-A8DA-1C42-A50B-CADABB4BD54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7346"/>
          <a:stretch/>
        </p:blipFill>
        <p:spPr>
          <a:xfrm>
            <a:off x="6380350" y="2349864"/>
            <a:ext cx="4235854" cy="2568859"/>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5D59F2A9-A422-464E-9F17-6244941254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7" name="Picture 6" descr="A group of large rocks&#10;&#10;Description automatically generated with low confidence">
            <a:extLst>
              <a:ext uri="{FF2B5EF4-FFF2-40B4-BE49-F238E27FC236}">
                <a16:creationId xmlns:a16="http://schemas.microsoft.com/office/drawing/2014/main" id="{91A828F2-9B83-AB42-8EAF-F2130A4C4D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211"/>
          <a:stretch/>
        </p:blipFill>
        <p:spPr>
          <a:xfrm>
            <a:off x="1575796" y="2349864"/>
            <a:ext cx="4243350" cy="2568859"/>
          </a:xfrm>
          <a:prstGeom prst="rect">
            <a:avLst/>
          </a:prstGeom>
        </p:spPr>
      </p:pic>
      <p:sp>
        <p:nvSpPr>
          <p:cNvPr id="8" name="Subtitle 2">
            <a:extLst>
              <a:ext uri="{FF2B5EF4-FFF2-40B4-BE49-F238E27FC236}">
                <a16:creationId xmlns:a16="http://schemas.microsoft.com/office/drawing/2014/main" id="{543AB02E-F3B3-CD45-A44F-96EDB89202E8}"/>
              </a:ext>
            </a:extLst>
          </p:cNvPr>
          <p:cNvSpPr txBox="1">
            <a:spLocks/>
          </p:cNvSpPr>
          <p:nvPr/>
        </p:nvSpPr>
        <p:spPr>
          <a:xfrm>
            <a:off x="0" y="855633"/>
            <a:ext cx="12192000" cy="7151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There are some similarities in rocks.</a:t>
            </a:r>
          </a:p>
        </p:txBody>
      </p:sp>
      <p:sp>
        <p:nvSpPr>
          <p:cNvPr id="9" name="Subtitle 2">
            <a:extLst>
              <a:ext uri="{FF2B5EF4-FFF2-40B4-BE49-F238E27FC236}">
                <a16:creationId xmlns:a16="http://schemas.microsoft.com/office/drawing/2014/main" id="{F642F381-9CD3-904E-B1B6-4D65FE63EE9C}"/>
              </a:ext>
            </a:extLst>
          </p:cNvPr>
          <p:cNvSpPr txBox="1">
            <a:spLocks/>
          </p:cNvSpPr>
          <p:nvPr/>
        </p:nvSpPr>
        <p:spPr>
          <a:xfrm>
            <a:off x="1575795"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Hard</a:t>
            </a:r>
          </a:p>
        </p:txBody>
      </p:sp>
      <p:sp>
        <p:nvSpPr>
          <p:cNvPr id="10" name="Subtitle 2">
            <a:extLst>
              <a:ext uri="{FF2B5EF4-FFF2-40B4-BE49-F238E27FC236}">
                <a16:creationId xmlns:a16="http://schemas.microsoft.com/office/drawing/2014/main" id="{B916505E-DDB5-994E-B95B-B0113D20F106}"/>
              </a:ext>
            </a:extLst>
          </p:cNvPr>
          <p:cNvSpPr txBox="1">
            <a:spLocks/>
          </p:cNvSpPr>
          <p:nvPr/>
        </p:nvSpPr>
        <p:spPr>
          <a:xfrm>
            <a:off x="6380351"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Solid</a:t>
            </a:r>
          </a:p>
        </p:txBody>
      </p:sp>
      <p:sp>
        <p:nvSpPr>
          <p:cNvPr id="11" name="TextBox 10">
            <a:extLst>
              <a:ext uri="{FF2B5EF4-FFF2-40B4-BE49-F238E27FC236}">
                <a16:creationId xmlns:a16="http://schemas.microsoft.com/office/drawing/2014/main" id="{FCBEBD4B-1C36-6C41-9EC0-2A66FA1CE059}"/>
              </a:ext>
            </a:extLst>
          </p:cNvPr>
          <p:cNvSpPr txBox="1"/>
          <p:nvPr/>
        </p:nvSpPr>
        <p:spPr>
          <a:xfrm>
            <a:off x="0" y="1570768"/>
            <a:ext cx="12192000" cy="430887"/>
          </a:xfrm>
          <a:prstGeom prst="rect">
            <a:avLst/>
          </a:prstGeom>
          <a:noFill/>
        </p:spPr>
        <p:txBody>
          <a:bodyPr wrap="square">
            <a:spAutoFit/>
          </a:bodyPr>
          <a:lstStyle/>
          <a:p>
            <a:pPr marL="0" indent="0" algn="ctr">
              <a:lnSpc>
                <a:spcPct val="100000"/>
              </a:lnSpc>
              <a:spcBef>
                <a:spcPts val="700"/>
              </a:spcBef>
              <a:buNone/>
            </a:pPr>
            <a:r>
              <a:rPr lang="en-GB" sz="2200" dirty="0">
                <a:solidFill>
                  <a:srgbClr val="272626"/>
                </a:solidFill>
                <a:latin typeface="Comic Sans MS" panose="030F0902030302020204" pitchFamily="66" charset="0"/>
              </a:rPr>
              <a:t>What is the same about them?</a:t>
            </a:r>
          </a:p>
        </p:txBody>
      </p:sp>
    </p:spTree>
    <p:extLst>
      <p:ext uri="{BB962C8B-B14F-4D97-AF65-F5344CB8AC3E}">
        <p14:creationId xmlns:p14="http://schemas.microsoft.com/office/powerpoint/2010/main" val="167438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food, covered, rock, lined&#10;&#10;Description automatically generated">
            <a:extLst>
              <a:ext uri="{FF2B5EF4-FFF2-40B4-BE49-F238E27FC236}">
                <a16:creationId xmlns:a16="http://schemas.microsoft.com/office/drawing/2014/main" id="{65496768-D336-214A-B5E1-78AB87937E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8938"/>
          <a:stretch/>
        </p:blipFill>
        <p:spPr>
          <a:xfrm>
            <a:off x="1575795" y="2349863"/>
            <a:ext cx="4231505" cy="2568859"/>
          </a:xfrm>
          <a:prstGeom prst="rect">
            <a:avLst/>
          </a:prstGeom>
        </p:spPr>
      </p:pic>
      <p:pic>
        <p:nvPicPr>
          <p:cNvPr id="16" name="Picture 15" descr="A picture containing rock, outdoor, mountain, rocky&#10;&#10;Description automatically generated">
            <a:extLst>
              <a:ext uri="{FF2B5EF4-FFF2-40B4-BE49-F238E27FC236}">
                <a16:creationId xmlns:a16="http://schemas.microsoft.com/office/drawing/2014/main" id="{C21513F8-BA88-E44A-A9A4-664631FE621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368"/>
          <a:stretch/>
        </p:blipFill>
        <p:spPr>
          <a:xfrm>
            <a:off x="6384701" y="2349863"/>
            <a:ext cx="4250275" cy="2568859"/>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1D9E413D-3E76-B249-B140-F40EBC6081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Subtitle 2">
            <a:extLst>
              <a:ext uri="{FF2B5EF4-FFF2-40B4-BE49-F238E27FC236}">
                <a16:creationId xmlns:a16="http://schemas.microsoft.com/office/drawing/2014/main" id="{3674A03A-CB48-104D-83A7-9CF41C747FBC}"/>
              </a:ext>
            </a:extLst>
          </p:cNvPr>
          <p:cNvSpPr txBox="1">
            <a:spLocks/>
          </p:cNvSpPr>
          <p:nvPr/>
        </p:nvSpPr>
        <p:spPr>
          <a:xfrm>
            <a:off x="0" y="855633"/>
            <a:ext cx="12192000" cy="7151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There are some differences about rocks.</a:t>
            </a:r>
          </a:p>
        </p:txBody>
      </p:sp>
      <p:sp>
        <p:nvSpPr>
          <p:cNvPr id="10" name="Subtitle 2">
            <a:extLst>
              <a:ext uri="{FF2B5EF4-FFF2-40B4-BE49-F238E27FC236}">
                <a16:creationId xmlns:a16="http://schemas.microsoft.com/office/drawing/2014/main" id="{BD8AE7F2-A16B-B04B-ADF8-79B7792A5FB5}"/>
              </a:ext>
            </a:extLst>
          </p:cNvPr>
          <p:cNvSpPr txBox="1">
            <a:spLocks/>
          </p:cNvSpPr>
          <p:nvPr/>
        </p:nvSpPr>
        <p:spPr>
          <a:xfrm>
            <a:off x="1575795"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Size</a:t>
            </a:r>
          </a:p>
        </p:txBody>
      </p:sp>
      <p:sp>
        <p:nvSpPr>
          <p:cNvPr id="11" name="Subtitle 2">
            <a:extLst>
              <a:ext uri="{FF2B5EF4-FFF2-40B4-BE49-F238E27FC236}">
                <a16:creationId xmlns:a16="http://schemas.microsoft.com/office/drawing/2014/main" id="{2AFF0ADE-46BB-A442-9E58-77A5DFCC299F}"/>
              </a:ext>
            </a:extLst>
          </p:cNvPr>
          <p:cNvSpPr txBox="1">
            <a:spLocks/>
          </p:cNvSpPr>
          <p:nvPr/>
        </p:nvSpPr>
        <p:spPr>
          <a:xfrm>
            <a:off x="6380351"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Texture</a:t>
            </a:r>
          </a:p>
        </p:txBody>
      </p:sp>
      <p:sp>
        <p:nvSpPr>
          <p:cNvPr id="12" name="TextBox 11">
            <a:extLst>
              <a:ext uri="{FF2B5EF4-FFF2-40B4-BE49-F238E27FC236}">
                <a16:creationId xmlns:a16="http://schemas.microsoft.com/office/drawing/2014/main" id="{36BD8593-EA6F-1C4B-9982-75CCF2CC87DD}"/>
              </a:ext>
            </a:extLst>
          </p:cNvPr>
          <p:cNvSpPr txBox="1"/>
          <p:nvPr/>
        </p:nvSpPr>
        <p:spPr>
          <a:xfrm>
            <a:off x="0" y="1570768"/>
            <a:ext cx="12192000" cy="430887"/>
          </a:xfrm>
          <a:prstGeom prst="rect">
            <a:avLst/>
          </a:prstGeom>
          <a:noFill/>
        </p:spPr>
        <p:txBody>
          <a:bodyPr wrap="square">
            <a:spAutoFit/>
          </a:bodyPr>
          <a:lstStyle/>
          <a:p>
            <a:pPr marL="0" indent="0" algn="ctr">
              <a:lnSpc>
                <a:spcPct val="100000"/>
              </a:lnSpc>
              <a:spcBef>
                <a:spcPts val="700"/>
              </a:spcBef>
              <a:buNone/>
            </a:pPr>
            <a:r>
              <a:rPr lang="en-GB" sz="2200" dirty="0">
                <a:solidFill>
                  <a:srgbClr val="272626"/>
                </a:solidFill>
                <a:latin typeface="Comic Sans MS" panose="030F0902030302020204" pitchFamily="66" charset="0"/>
              </a:rPr>
              <a:t>What is different about them?</a:t>
            </a:r>
          </a:p>
        </p:txBody>
      </p:sp>
    </p:spTree>
    <p:extLst>
      <p:ext uri="{BB962C8B-B14F-4D97-AF65-F5344CB8AC3E}">
        <p14:creationId xmlns:p14="http://schemas.microsoft.com/office/powerpoint/2010/main" val="91194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grass, outdoor, rock, house&#10;&#10;Description automatically generated">
            <a:extLst>
              <a:ext uri="{FF2B5EF4-FFF2-40B4-BE49-F238E27FC236}">
                <a16:creationId xmlns:a16="http://schemas.microsoft.com/office/drawing/2014/main" id="{257EB504-C566-E84C-95AC-FA4F464C5B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9410"/>
          <a:stretch/>
        </p:blipFill>
        <p:spPr>
          <a:xfrm>
            <a:off x="3989974" y="2630925"/>
            <a:ext cx="4232697" cy="2556260"/>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EC9BA016-EC31-2442-BDA5-9EFF15D360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ABD93D27-B0C0-C341-8C59-94EC4421C769}"/>
              </a:ext>
            </a:extLst>
          </p:cNvPr>
          <p:cNvSpPr txBox="1">
            <a:spLocks/>
          </p:cNvSpPr>
          <p:nvPr/>
        </p:nvSpPr>
        <p:spPr>
          <a:xfrm>
            <a:off x="0" y="855633"/>
            <a:ext cx="12192000" cy="7151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Can you think of anything we can use rock for?</a:t>
            </a:r>
            <a:br>
              <a:rPr lang="en-GB" sz="3000" b="1" dirty="0">
                <a:solidFill>
                  <a:srgbClr val="286AA6"/>
                </a:solidFill>
                <a:latin typeface="Comic Sans MS" panose="030F0902030302020204" pitchFamily="66" charset="0"/>
              </a:rPr>
            </a:br>
            <a:endParaRPr lang="en-GB" sz="3000" b="1" dirty="0">
              <a:solidFill>
                <a:srgbClr val="286AA6"/>
              </a:solidFill>
              <a:latin typeface="Comic Sans MS" panose="030F0902030302020204" pitchFamily="66" charset="0"/>
            </a:endParaRPr>
          </a:p>
        </p:txBody>
      </p:sp>
      <p:sp>
        <p:nvSpPr>
          <p:cNvPr id="9" name="Subtitle 2">
            <a:extLst>
              <a:ext uri="{FF2B5EF4-FFF2-40B4-BE49-F238E27FC236}">
                <a16:creationId xmlns:a16="http://schemas.microsoft.com/office/drawing/2014/main" id="{EFC5E402-FEB6-D24D-ACB3-C236AB04140D}"/>
              </a:ext>
            </a:extLst>
          </p:cNvPr>
          <p:cNvSpPr txBox="1">
            <a:spLocks/>
          </p:cNvSpPr>
          <p:nvPr/>
        </p:nvSpPr>
        <p:spPr>
          <a:xfrm>
            <a:off x="0" y="5464030"/>
            <a:ext cx="1219200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dirty="0">
                <a:solidFill>
                  <a:srgbClr val="272626"/>
                </a:solidFill>
                <a:latin typeface="Comic Sans MS" panose="030F0902030302020204" pitchFamily="66" charset="0"/>
              </a:rPr>
              <a:t>We can use rock to build houses. </a:t>
            </a:r>
          </a:p>
          <a:p>
            <a:pPr marL="0" indent="0">
              <a:buNone/>
            </a:pPr>
            <a:endParaRPr lang="en-GB" sz="2200" dirty="0"/>
          </a:p>
          <a:p>
            <a:pPr marL="0" indent="0">
              <a:buNone/>
            </a:pPr>
            <a:endParaRPr lang="en-GB" sz="2400" dirty="0"/>
          </a:p>
        </p:txBody>
      </p:sp>
      <p:sp>
        <p:nvSpPr>
          <p:cNvPr id="10" name="TextBox 9">
            <a:extLst>
              <a:ext uri="{FF2B5EF4-FFF2-40B4-BE49-F238E27FC236}">
                <a16:creationId xmlns:a16="http://schemas.microsoft.com/office/drawing/2014/main" id="{8291A04E-8114-AE45-88CF-ED1B59D663D3}"/>
              </a:ext>
            </a:extLst>
          </p:cNvPr>
          <p:cNvSpPr txBox="1"/>
          <p:nvPr/>
        </p:nvSpPr>
        <p:spPr>
          <a:xfrm>
            <a:off x="0" y="1570768"/>
            <a:ext cx="12192000" cy="769441"/>
          </a:xfrm>
          <a:prstGeom prst="rect">
            <a:avLst/>
          </a:prstGeom>
          <a:noFill/>
        </p:spPr>
        <p:txBody>
          <a:bodyPr wrap="square">
            <a:spAutoFit/>
          </a:bodyPr>
          <a:lstStyle/>
          <a:p>
            <a:pPr algn="ctr">
              <a:spcBef>
                <a:spcPts val="700"/>
              </a:spcBef>
            </a:pPr>
            <a:r>
              <a:rPr lang="en-GB" sz="2200" dirty="0">
                <a:solidFill>
                  <a:srgbClr val="272626"/>
                </a:solidFill>
                <a:latin typeface="Comic Sans MS" panose="030F0902030302020204" pitchFamily="66" charset="0"/>
              </a:rPr>
              <a:t>Rock occurs naturally and is all around us.</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But we can make use of it too.</a:t>
            </a:r>
          </a:p>
        </p:txBody>
      </p:sp>
    </p:spTree>
    <p:extLst>
      <p:ext uri="{BB962C8B-B14F-4D97-AF65-F5344CB8AC3E}">
        <p14:creationId xmlns:p14="http://schemas.microsoft.com/office/powerpoint/2010/main" val="167861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8D852EA4-D67B-5E4C-9ACF-1F00848EC080}"/>
              </a:ext>
            </a:extLst>
          </p:cNvPr>
          <p:cNvSpPr txBox="1">
            <a:spLocks/>
          </p:cNvSpPr>
          <p:nvPr/>
        </p:nvSpPr>
        <p:spPr>
          <a:xfrm>
            <a:off x="0" y="855633"/>
            <a:ext cx="12192000" cy="12221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902030302020204" pitchFamily="66" charset="0"/>
              </a:rPr>
              <a:t>Can you think of other things</a:t>
            </a:r>
            <a:br>
              <a:rPr lang="en-GB" sz="3000" b="1" dirty="0">
                <a:solidFill>
                  <a:srgbClr val="286AA6"/>
                </a:solidFill>
                <a:latin typeface="Comic Sans MS" panose="030F0902030302020204" pitchFamily="66" charset="0"/>
              </a:rPr>
            </a:br>
            <a:r>
              <a:rPr lang="en-GB" sz="3000" b="1" dirty="0">
                <a:solidFill>
                  <a:srgbClr val="286AA6"/>
                </a:solidFill>
                <a:latin typeface="Comic Sans MS" panose="030F0902030302020204" pitchFamily="66" charset="0"/>
              </a:rPr>
              <a:t>that are made out of rock?</a:t>
            </a:r>
          </a:p>
        </p:txBody>
      </p:sp>
      <p:pic>
        <p:nvPicPr>
          <p:cNvPr id="11" name="Picture 10" descr="A picture containing indoor, floor, ceiling, sink&#10;&#10;Description automatically generated">
            <a:extLst>
              <a:ext uri="{FF2B5EF4-FFF2-40B4-BE49-F238E27FC236}">
                <a16:creationId xmlns:a16="http://schemas.microsoft.com/office/drawing/2014/main" id="{FF1924A7-A894-0B43-B509-C90A53D122B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0120" r="30121" b="6546"/>
          <a:stretch/>
        </p:blipFill>
        <p:spPr>
          <a:xfrm>
            <a:off x="6380351" y="2349863"/>
            <a:ext cx="4256516" cy="2568859"/>
          </a:xfrm>
          <a:prstGeom prst="rect">
            <a:avLst/>
          </a:prstGeom>
        </p:spPr>
      </p:pic>
      <p:pic>
        <p:nvPicPr>
          <p:cNvPr id="13" name="Picture 12" descr="A statue of a person holding a baby&#10;&#10;Description automatically generated with medium confidence">
            <a:extLst>
              <a:ext uri="{FF2B5EF4-FFF2-40B4-BE49-F238E27FC236}">
                <a16:creationId xmlns:a16="http://schemas.microsoft.com/office/drawing/2014/main" id="{84A6B281-4988-B440-8856-67EF02FB9A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8938"/>
          <a:stretch/>
        </p:blipFill>
        <p:spPr>
          <a:xfrm>
            <a:off x="1575795" y="2349863"/>
            <a:ext cx="4231505" cy="2568859"/>
          </a:xfrm>
          <a:prstGeom prst="rect">
            <a:avLst/>
          </a:prstGeom>
        </p:spPr>
      </p:pic>
      <p:sp>
        <p:nvSpPr>
          <p:cNvPr id="16" name="Subtitle 2">
            <a:extLst>
              <a:ext uri="{FF2B5EF4-FFF2-40B4-BE49-F238E27FC236}">
                <a16:creationId xmlns:a16="http://schemas.microsoft.com/office/drawing/2014/main" id="{5BFE73BB-2AED-D246-A152-E285821B876E}"/>
              </a:ext>
            </a:extLst>
          </p:cNvPr>
          <p:cNvSpPr txBox="1">
            <a:spLocks/>
          </p:cNvSpPr>
          <p:nvPr/>
        </p:nvSpPr>
        <p:spPr>
          <a:xfrm>
            <a:off x="1575795"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Statues</a:t>
            </a:r>
          </a:p>
        </p:txBody>
      </p:sp>
      <p:sp>
        <p:nvSpPr>
          <p:cNvPr id="17" name="Subtitle 2">
            <a:extLst>
              <a:ext uri="{FF2B5EF4-FFF2-40B4-BE49-F238E27FC236}">
                <a16:creationId xmlns:a16="http://schemas.microsoft.com/office/drawing/2014/main" id="{4947958B-3729-B445-8AFB-66535D0F20AB}"/>
              </a:ext>
            </a:extLst>
          </p:cNvPr>
          <p:cNvSpPr txBox="1">
            <a:spLocks/>
          </p:cNvSpPr>
          <p:nvPr/>
        </p:nvSpPr>
        <p:spPr>
          <a:xfrm>
            <a:off x="6380351" y="5184260"/>
            <a:ext cx="424335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500" b="1" dirty="0">
                <a:solidFill>
                  <a:srgbClr val="286AA6"/>
                </a:solidFill>
                <a:latin typeface="Comic Sans MS" panose="030F0902030302020204" pitchFamily="66" charset="0"/>
              </a:rPr>
              <a:t>Work Surfaces</a:t>
            </a:r>
          </a:p>
        </p:txBody>
      </p:sp>
    </p:spTree>
    <p:extLst>
      <p:ext uri="{BB962C8B-B14F-4D97-AF65-F5344CB8AC3E}">
        <p14:creationId xmlns:p14="http://schemas.microsoft.com/office/powerpoint/2010/main" val="120467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487144-F978-F14F-BCD9-ABC90BE6C5E1}"/>
              </a:ext>
            </a:extLst>
          </p:cNvPr>
          <p:cNvSpPr txBox="1">
            <a:spLocks/>
          </p:cNvSpPr>
          <p:nvPr/>
        </p:nvSpPr>
        <p:spPr>
          <a:xfrm>
            <a:off x="6456363" y="2365655"/>
            <a:ext cx="4421434" cy="387727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Think of the properties of rock. </a:t>
            </a:r>
          </a:p>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We use rock for building because it is:</a:t>
            </a:r>
          </a:p>
          <a:p>
            <a:pPr>
              <a:lnSpc>
                <a:spcPct val="100000"/>
              </a:lnSpc>
              <a:spcBef>
                <a:spcPts val="1500"/>
              </a:spcBef>
              <a:buClr>
                <a:srgbClr val="286AA6"/>
              </a:buClr>
            </a:pPr>
            <a:r>
              <a:rPr lang="en-GB" sz="2200" dirty="0">
                <a:solidFill>
                  <a:srgbClr val="272626"/>
                </a:solidFill>
                <a:latin typeface="Comic Sans MS" panose="030F0902030302020204" pitchFamily="66" charset="0"/>
              </a:rPr>
              <a:t>Hard</a:t>
            </a:r>
          </a:p>
          <a:p>
            <a:pPr>
              <a:lnSpc>
                <a:spcPct val="100000"/>
              </a:lnSpc>
              <a:spcBef>
                <a:spcPts val="1500"/>
              </a:spcBef>
              <a:buClr>
                <a:srgbClr val="286AA6"/>
              </a:buClr>
            </a:pPr>
            <a:r>
              <a:rPr lang="en-GB" sz="2200" dirty="0">
                <a:solidFill>
                  <a:srgbClr val="272626"/>
                </a:solidFill>
                <a:latin typeface="Comic Sans MS" panose="030F0902030302020204" pitchFamily="66" charset="0"/>
              </a:rPr>
              <a:t>Long lasting</a:t>
            </a:r>
          </a:p>
          <a:p>
            <a:pPr>
              <a:lnSpc>
                <a:spcPct val="100000"/>
              </a:lnSpc>
              <a:spcBef>
                <a:spcPts val="1500"/>
              </a:spcBef>
              <a:buClr>
                <a:srgbClr val="286AA6"/>
              </a:buClr>
            </a:pPr>
            <a:r>
              <a:rPr lang="en-GB" sz="2200" dirty="0">
                <a:solidFill>
                  <a:srgbClr val="272626"/>
                </a:solidFill>
                <a:latin typeface="Comic Sans MS" panose="030F0902030302020204" pitchFamily="66" charset="0"/>
              </a:rPr>
              <a:t>Waterproof </a:t>
            </a:r>
          </a:p>
          <a:p>
            <a:pPr marL="0" indent="0">
              <a:buFont typeface="Arial" panose="020B0604020202020204" pitchFamily="34" charset="0"/>
              <a:buNone/>
            </a:pPr>
            <a:endParaRPr lang="en-GB" sz="2200" dirty="0">
              <a:solidFill>
                <a:srgbClr val="272626"/>
              </a:solidFill>
              <a:latin typeface="Comic Sans MS" panose="030F0902030302020204" pitchFamily="66" charset="0"/>
            </a:endParaRPr>
          </a:p>
        </p:txBody>
      </p:sp>
      <p:pic>
        <p:nvPicPr>
          <p:cNvPr id="6" name="Picture 5" descr="A picture containing rain, nature&#10;&#10;Description automatically generated">
            <a:extLst>
              <a:ext uri="{FF2B5EF4-FFF2-40B4-BE49-F238E27FC236}">
                <a16:creationId xmlns:a16="http://schemas.microsoft.com/office/drawing/2014/main" id="{C733B783-5E8E-DE44-9AC6-53D539BD75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0887"/>
          <a:stretch/>
        </p:blipFill>
        <p:spPr>
          <a:xfrm>
            <a:off x="1092200" y="1989138"/>
            <a:ext cx="4787900" cy="3580646"/>
          </a:xfrm>
          <a:prstGeom prst="rect">
            <a:avLst/>
          </a:prstGeom>
        </p:spPr>
      </p:pic>
      <p:sp>
        <p:nvSpPr>
          <p:cNvPr id="7" name="Subtitle 2">
            <a:extLst>
              <a:ext uri="{FF2B5EF4-FFF2-40B4-BE49-F238E27FC236}">
                <a16:creationId xmlns:a16="http://schemas.microsoft.com/office/drawing/2014/main" id="{709BE2A3-F5F2-C144-B44C-3629445C158E}"/>
              </a:ext>
            </a:extLst>
          </p:cNvPr>
          <p:cNvSpPr txBox="1">
            <a:spLocks/>
          </p:cNvSpPr>
          <p:nvPr/>
        </p:nvSpPr>
        <p:spPr>
          <a:xfrm>
            <a:off x="0" y="855633"/>
            <a:ext cx="12192000" cy="7151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Why do we use rock for building?</a:t>
            </a:r>
          </a:p>
        </p:txBody>
      </p:sp>
    </p:spTree>
    <p:extLst>
      <p:ext uri="{BB962C8B-B14F-4D97-AF65-F5344CB8AC3E}">
        <p14:creationId xmlns:p14="http://schemas.microsoft.com/office/powerpoint/2010/main" val="298599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F1FDD-F423-4046-BF43-207F706269E8}"/>
              </a:ext>
            </a:extLst>
          </p:cNvPr>
          <p:cNvSpPr txBox="1">
            <a:spLocks/>
          </p:cNvSpPr>
          <p:nvPr/>
        </p:nvSpPr>
        <p:spPr>
          <a:xfrm>
            <a:off x="0" y="1433519"/>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286AA6"/>
                </a:solidFill>
                <a:latin typeface="Comic Sans MS" panose="030F0902030302020204" pitchFamily="66" charset="0"/>
              </a:rPr>
              <a:t>Looking For Rocks</a:t>
            </a:r>
          </a:p>
        </p:txBody>
      </p:sp>
      <p:sp>
        <p:nvSpPr>
          <p:cNvPr id="3" name="Content Placeholder 2">
            <a:extLst>
              <a:ext uri="{FF2B5EF4-FFF2-40B4-BE49-F238E27FC236}">
                <a16:creationId xmlns:a16="http://schemas.microsoft.com/office/drawing/2014/main" id="{B31E1095-C148-5D4B-9DF2-0A01D4C0AE53}"/>
              </a:ext>
            </a:extLst>
          </p:cNvPr>
          <p:cNvSpPr txBox="1">
            <a:spLocks/>
          </p:cNvSpPr>
          <p:nvPr/>
        </p:nvSpPr>
        <p:spPr>
          <a:xfrm>
            <a:off x="6390203" y="2759082"/>
            <a:ext cx="4958647" cy="384263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Go out into your neighbourhood and see how many different rocks you can find.</a:t>
            </a:r>
          </a:p>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Make notes of the rocks you see.</a:t>
            </a:r>
          </a:p>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Where are they?</a:t>
            </a:r>
          </a:p>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What are they? </a:t>
            </a:r>
          </a:p>
          <a:p>
            <a:pPr marL="0" indent="0">
              <a:buFont typeface="Arial" panose="020B0604020202020204" pitchFamily="34" charset="0"/>
              <a:buNone/>
            </a:pPr>
            <a:endParaRPr lang="en-GB" dirty="0"/>
          </a:p>
        </p:txBody>
      </p:sp>
      <p:sp>
        <p:nvSpPr>
          <p:cNvPr id="9" name="Subtitle 2">
            <a:extLst>
              <a:ext uri="{FF2B5EF4-FFF2-40B4-BE49-F238E27FC236}">
                <a16:creationId xmlns:a16="http://schemas.microsoft.com/office/drawing/2014/main" id="{8C4E0BCA-9CD2-2D43-96C1-1FC629C932E2}"/>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286AA6"/>
                </a:solidFill>
                <a:latin typeface="Arial" panose="020B0604020202020204" pitchFamily="34" charset="0"/>
                <a:cs typeface="Arial" panose="020B0604020202020204" pitchFamily="34" charset="0"/>
              </a:rPr>
              <a:t>Activities</a:t>
            </a:r>
          </a:p>
        </p:txBody>
      </p:sp>
      <p:pic>
        <p:nvPicPr>
          <p:cNvPr id="11" name="Picture 10" descr="A picture containing person, outdoor, crowd&#10;&#10;Description automatically generated">
            <a:extLst>
              <a:ext uri="{FF2B5EF4-FFF2-40B4-BE49-F238E27FC236}">
                <a16:creationId xmlns:a16="http://schemas.microsoft.com/office/drawing/2014/main" id="{FBCBECF9-15A1-C64C-95C6-82E9A23928F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98" t="7736" b="1050"/>
          <a:stretch/>
        </p:blipFill>
        <p:spPr>
          <a:xfrm>
            <a:off x="1669037" y="2384425"/>
            <a:ext cx="4066601" cy="3452751"/>
          </a:xfrm>
          <a:prstGeom prst="rect">
            <a:avLst/>
          </a:prstGeom>
        </p:spPr>
      </p:pic>
    </p:spTree>
    <p:extLst>
      <p:ext uri="{BB962C8B-B14F-4D97-AF65-F5344CB8AC3E}">
        <p14:creationId xmlns:p14="http://schemas.microsoft.com/office/powerpoint/2010/main" val="1410265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person, child, grass, young&#10;&#10;Description automatically generated">
            <a:extLst>
              <a:ext uri="{FF2B5EF4-FFF2-40B4-BE49-F238E27FC236}">
                <a16:creationId xmlns:a16="http://schemas.microsoft.com/office/drawing/2014/main" id="{B8F0199F-2EDD-0540-9FDC-15C9631D1BB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651" r="4141"/>
          <a:stretch/>
        </p:blipFill>
        <p:spPr>
          <a:xfrm>
            <a:off x="1092199" y="1989138"/>
            <a:ext cx="4781797" cy="3563937"/>
          </a:xfrm>
          <a:prstGeom prst="rect">
            <a:avLst/>
          </a:prstGeom>
        </p:spPr>
      </p:pic>
      <p:sp>
        <p:nvSpPr>
          <p:cNvPr id="9" name="Title 1">
            <a:extLst>
              <a:ext uri="{FF2B5EF4-FFF2-40B4-BE49-F238E27FC236}">
                <a16:creationId xmlns:a16="http://schemas.microsoft.com/office/drawing/2014/main" id="{FD667DC7-491C-BD4D-AE68-6DCD4422EB4F}"/>
              </a:ext>
            </a:extLst>
          </p:cNvPr>
          <p:cNvSpPr txBox="1">
            <a:spLocks/>
          </p:cNvSpPr>
          <p:nvPr/>
        </p:nvSpPr>
        <p:spPr>
          <a:xfrm>
            <a:off x="0" y="913385"/>
            <a:ext cx="12192000" cy="6393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286AA6"/>
                </a:solidFill>
                <a:latin typeface="Comic Sans MS" panose="030F0902030302020204" pitchFamily="66" charset="0"/>
              </a:rPr>
              <a:t>Studying Rocks 1</a:t>
            </a:r>
          </a:p>
        </p:txBody>
      </p:sp>
      <p:sp>
        <p:nvSpPr>
          <p:cNvPr id="10" name="Content Placeholder 2">
            <a:extLst>
              <a:ext uri="{FF2B5EF4-FFF2-40B4-BE49-F238E27FC236}">
                <a16:creationId xmlns:a16="http://schemas.microsoft.com/office/drawing/2014/main" id="{F2E000E6-7C38-5645-AC5A-E38F36675148}"/>
              </a:ext>
            </a:extLst>
          </p:cNvPr>
          <p:cNvSpPr txBox="1">
            <a:spLocks/>
          </p:cNvSpPr>
          <p:nvPr/>
        </p:nvSpPr>
        <p:spPr>
          <a:xfrm>
            <a:off x="6395503" y="3219249"/>
            <a:ext cx="4781797" cy="20860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200" dirty="0">
                <a:solidFill>
                  <a:srgbClr val="272626"/>
                </a:solidFill>
                <a:latin typeface="Comic Sans MS" panose="030F0902030302020204" pitchFamily="66" charset="0"/>
              </a:rPr>
              <a:t>Use a magnifying glass to examine the rocks.</a:t>
            </a:r>
          </a:p>
          <a:p>
            <a:pPr marL="0" indent="0">
              <a:lnSpc>
                <a:spcPct val="100000"/>
              </a:lnSpc>
              <a:spcBef>
                <a:spcPts val="1500"/>
              </a:spcBef>
              <a:buNone/>
            </a:pPr>
            <a:r>
              <a:rPr lang="en-GB" sz="2200" dirty="0">
                <a:solidFill>
                  <a:srgbClr val="272626"/>
                </a:solidFill>
                <a:latin typeface="Comic Sans MS" panose="030F0902030302020204" pitchFamily="66" charset="0"/>
              </a:rPr>
              <a:t>What can you see close up?</a:t>
            </a:r>
          </a:p>
        </p:txBody>
      </p:sp>
    </p:spTree>
    <p:extLst>
      <p:ext uri="{BB962C8B-B14F-4D97-AF65-F5344CB8AC3E}">
        <p14:creationId xmlns:p14="http://schemas.microsoft.com/office/powerpoint/2010/main" val="291079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F52195-5FE1-2746-A8B6-693A203281C3}"/>
              </a:ext>
            </a:extLst>
          </p:cNvPr>
          <p:cNvSpPr txBox="1">
            <a:spLocks/>
          </p:cNvSpPr>
          <p:nvPr/>
        </p:nvSpPr>
        <p:spPr>
          <a:xfrm>
            <a:off x="6489700" y="2375024"/>
            <a:ext cx="4597762" cy="3619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Learn about different types of rock, including what they look like and how they feel.</a:t>
            </a:r>
          </a:p>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Learn how to compare and group different types of rock.</a:t>
            </a:r>
          </a:p>
          <a:p>
            <a:pPr marL="0" indent="0">
              <a:lnSpc>
                <a:spcPct val="100000"/>
              </a:lnSpc>
              <a:spcBef>
                <a:spcPts val="1500"/>
              </a:spcBef>
              <a:buFont typeface="Arial" panose="020B0604020202020204" pitchFamily="34" charset="0"/>
              <a:buNone/>
            </a:pPr>
            <a:r>
              <a:rPr lang="en-GB" sz="2200" dirty="0">
                <a:solidFill>
                  <a:srgbClr val="272626"/>
                </a:solidFill>
                <a:latin typeface="Comic Sans MS" panose="030F0902030302020204" pitchFamily="66" charset="0"/>
              </a:rPr>
              <a:t>Learn where you find rocks and what they can be used for.</a:t>
            </a:r>
          </a:p>
          <a:p>
            <a:pPr marL="0" indent="0">
              <a:buFont typeface="Arial" panose="020B0604020202020204" pitchFamily="34" charset="0"/>
              <a:buNone/>
            </a:pPr>
            <a:endParaRPr lang="en-GB" sz="2000" dirty="0">
              <a:solidFill>
                <a:schemeClr val="accent5"/>
              </a:solidFill>
            </a:endParaRPr>
          </a:p>
        </p:txBody>
      </p:sp>
      <p:sp>
        <p:nvSpPr>
          <p:cNvPr id="4" name="Subtitle 2">
            <a:extLst>
              <a:ext uri="{FF2B5EF4-FFF2-40B4-BE49-F238E27FC236}">
                <a16:creationId xmlns:a16="http://schemas.microsoft.com/office/drawing/2014/main" id="{E5D24C23-6829-3A45-BC96-938A3F7E2A0E}"/>
              </a:ext>
            </a:extLst>
          </p:cNvPr>
          <p:cNvSpPr txBox="1">
            <a:spLocks/>
          </p:cNvSpPr>
          <p:nvPr/>
        </p:nvSpPr>
        <p:spPr>
          <a:xfrm>
            <a:off x="-69238" y="529202"/>
            <a:ext cx="12192000" cy="972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Rocks</a:t>
            </a:r>
          </a:p>
          <a:p>
            <a:pPr marL="0" indent="0" algn="ctr">
              <a:lnSpc>
                <a:spcPct val="100000"/>
              </a:lnSpc>
              <a:spcBef>
                <a:spcPts val="0"/>
              </a:spcBef>
              <a:buNone/>
            </a:pPr>
            <a:r>
              <a:rPr lang="en-US" sz="3000" b="1" dirty="0">
                <a:solidFill>
                  <a:srgbClr val="286AA6"/>
                </a:solidFill>
                <a:latin typeface="Comic Sans MS" panose="030F0902030302020204" pitchFamily="66" charset="0"/>
                <a:cs typeface="Arial" panose="020B0604020202020204" pitchFamily="34" charset="0"/>
              </a:rPr>
              <a:t>Lesson aims</a:t>
            </a:r>
          </a:p>
        </p:txBody>
      </p:sp>
      <p:sp>
        <p:nvSpPr>
          <p:cNvPr id="5" name="TextBox 4">
            <a:extLst>
              <a:ext uri="{FF2B5EF4-FFF2-40B4-BE49-F238E27FC236}">
                <a16:creationId xmlns:a16="http://schemas.microsoft.com/office/drawing/2014/main" id="{17C85A0E-5EB9-0B48-8D1D-6D5B2DB83E98}"/>
              </a:ext>
            </a:extLst>
          </p:cNvPr>
          <p:cNvSpPr txBox="1"/>
          <p:nvPr/>
        </p:nvSpPr>
        <p:spPr>
          <a:xfrm>
            <a:off x="530400" y="6082577"/>
            <a:ext cx="9330776" cy="276999"/>
          </a:xfrm>
          <a:prstGeom prst="rect">
            <a:avLst/>
          </a:prstGeom>
          <a:noFill/>
        </p:spPr>
        <p:txBody>
          <a:bodyPr wrap="square" rtlCol="0">
            <a:spAutoFit/>
          </a:bodyPr>
          <a:lstStyle/>
          <a:p>
            <a:r>
              <a:rPr lang="en-GB" sz="1200" b="1" dirty="0">
                <a:solidFill>
                  <a:srgbClr val="286AA6"/>
                </a:solidFill>
                <a:latin typeface="Arial" panose="020B0604020202020204" pitchFamily="34" charset="0"/>
                <a:cs typeface="Arial" panose="020B0604020202020204" pitchFamily="34" charset="0"/>
              </a:rPr>
              <a:t>Curriculum links: </a:t>
            </a:r>
            <a:r>
              <a:rPr lang="en-GB" sz="1200" dirty="0">
                <a:solidFill>
                  <a:srgbClr val="286AA6"/>
                </a:solidFill>
                <a:latin typeface="Arial" panose="020B0604020202020204" pitchFamily="34" charset="0"/>
                <a:cs typeface="Arial" panose="020B0604020202020204" pitchFamily="34" charset="0"/>
              </a:rPr>
              <a:t>Compare and group together different kinds of rocks on the basis of their appearance and simply physical properties.</a:t>
            </a:r>
          </a:p>
        </p:txBody>
      </p:sp>
      <p:pic>
        <p:nvPicPr>
          <p:cNvPr id="7" name="Picture 6" descr="A picture containing rock, outdoor, rocky, mountain&#10;&#10;Description automatically generated">
            <a:extLst>
              <a:ext uri="{FF2B5EF4-FFF2-40B4-BE49-F238E27FC236}">
                <a16:creationId xmlns:a16="http://schemas.microsoft.com/office/drawing/2014/main" id="{33D588E8-A2AB-5E4E-80F5-904F4E4FAB6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991" t="36004" r="40819"/>
          <a:stretch/>
        </p:blipFill>
        <p:spPr>
          <a:xfrm>
            <a:off x="1104538" y="1982170"/>
            <a:ext cx="4778650" cy="3619500"/>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9357060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CA3E2CC-58F6-4D42-894A-383C9C50F189}"/>
              </a:ext>
            </a:extLst>
          </p:cNvPr>
          <p:cNvSpPr txBox="1">
            <a:spLocks/>
          </p:cNvSpPr>
          <p:nvPr/>
        </p:nvSpPr>
        <p:spPr>
          <a:xfrm>
            <a:off x="0" y="932905"/>
            <a:ext cx="12192000" cy="5752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286AA6"/>
                </a:solidFill>
                <a:latin typeface="Comic Sans MS" panose="030F0902030302020204" pitchFamily="66" charset="0"/>
              </a:rPr>
              <a:t>Rubbings</a:t>
            </a:r>
          </a:p>
        </p:txBody>
      </p:sp>
      <p:sp>
        <p:nvSpPr>
          <p:cNvPr id="10" name="Content Placeholder 2">
            <a:extLst>
              <a:ext uri="{FF2B5EF4-FFF2-40B4-BE49-F238E27FC236}">
                <a16:creationId xmlns:a16="http://schemas.microsoft.com/office/drawing/2014/main" id="{FE25D9EA-5D60-E44E-9FA5-6EF72541B015}"/>
              </a:ext>
            </a:extLst>
          </p:cNvPr>
          <p:cNvSpPr txBox="1">
            <a:spLocks/>
          </p:cNvSpPr>
          <p:nvPr/>
        </p:nvSpPr>
        <p:spPr>
          <a:xfrm>
            <a:off x="6456550" y="2929672"/>
            <a:ext cx="3760859" cy="18442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200" dirty="0">
                <a:solidFill>
                  <a:srgbClr val="272626"/>
                </a:solidFill>
                <a:latin typeface="Comic Sans MS" panose="030F0902030302020204" pitchFamily="66" charset="0"/>
              </a:rPr>
              <a:t>Using pencil and paper, do rubbings of different rocks and stones.</a:t>
            </a:r>
          </a:p>
          <a:p>
            <a:pPr marL="0" indent="0">
              <a:lnSpc>
                <a:spcPct val="100000"/>
              </a:lnSpc>
              <a:spcBef>
                <a:spcPts val="1500"/>
              </a:spcBef>
              <a:buNone/>
            </a:pPr>
            <a:r>
              <a:rPr lang="en-GB" sz="2200" dirty="0">
                <a:solidFill>
                  <a:srgbClr val="272626"/>
                </a:solidFill>
                <a:latin typeface="Comic Sans MS" panose="030F0902030302020204" pitchFamily="66" charset="0"/>
              </a:rPr>
              <a:t>What do they look like?</a:t>
            </a:r>
          </a:p>
        </p:txBody>
      </p:sp>
      <p:pic>
        <p:nvPicPr>
          <p:cNvPr id="14" name="Picture 13" descr="A picture containing rock, outdoor, rocky, mountain&#10;&#10;Description automatically generated">
            <a:extLst>
              <a:ext uri="{FF2B5EF4-FFF2-40B4-BE49-F238E27FC236}">
                <a16:creationId xmlns:a16="http://schemas.microsoft.com/office/drawing/2014/main" id="{D98DB808-9538-624A-B1DB-D4809DB8AF2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991" t="36004" r="40819"/>
          <a:stretch/>
        </p:blipFill>
        <p:spPr>
          <a:xfrm>
            <a:off x="1115952" y="1745673"/>
            <a:ext cx="3914589" cy="2965033"/>
          </a:xfrm>
          <a:prstGeom prst="rect">
            <a:avLst/>
          </a:prstGeom>
        </p:spPr>
      </p:pic>
      <p:pic>
        <p:nvPicPr>
          <p:cNvPr id="13" name="Picture 12">
            <a:extLst>
              <a:ext uri="{FF2B5EF4-FFF2-40B4-BE49-F238E27FC236}">
                <a16:creationId xmlns:a16="http://schemas.microsoft.com/office/drawing/2014/main" id="{97BA0529-E27E-DB40-9F6B-FBF592D33D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954484">
            <a:off x="2159433" y="3986661"/>
            <a:ext cx="2774815" cy="1923102"/>
          </a:xfrm>
          <a:prstGeom prst="rect">
            <a:avLst/>
          </a:prstGeom>
        </p:spPr>
      </p:pic>
      <p:pic>
        <p:nvPicPr>
          <p:cNvPr id="16" name="Picture 15" descr="A close-up of a pencil&#10;&#10;Description automatically generated with medium confidence">
            <a:extLst>
              <a:ext uri="{FF2B5EF4-FFF2-40B4-BE49-F238E27FC236}">
                <a16:creationId xmlns:a16="http://schemas.microsoft.com/office/drawing/2014/main" id="{7A9FDB6C-A72E-1642-ABD2-6911900079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22162" y="1912540"/>
            <a:ext cx="3016379" cy="3317927"/>
          </a:xfrm>
          <a:prstGeom prst="rect">
            <a:avLst/>
          </a:prstGeom>
        </p:spPr>
      </p:pic>
    </p:spTree>
    <p:extLst>
      <p:ext uri="{BB962C8B-B14F-4D97-AF65-F5344CB8AC3E}">
        <p14:creationId xmlns:p14="http://schemas.microsoft.com/office/powerpoint/2010/main" val="228687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32" presetClass="emph" presetSubtype="0" repeatCount="2000" fill="hold" nodeType="withEffect">
                                  <p:stCondLst>
                                    <p:cond delay="0"/>
                                  </p:stCondLst>
                                  <p:childTnLst>
                                    <p:animRot by="120000">
                                      <p:cBhvr>
                                        <p:cTn id="8" dur="100" fill="hold">
                                          <p:stCondLst>
                                            <p:cond delay="0"/>
                                          </p:stCondLst>
                                        </p:cTn>
                                        <p:tgtEl>
                                          <p:spTgt spid="16"/>
                                        </p:tgtEl>
                                        <p:attrNameLst>
                                          <p:attrName>r</p:attrName>
                                        </p:attrNameLst>
                                      </p:cBhvr>
                                    </p:animRot>
                                    <p:animRot by="-240000">
                                      <p:cBhvr>
                                        <p:cTn id="9" dur="200" fill="hold">
                                          <p:stCondLst>
                                            <p:cond delay="200"/>
                                          </p:stCondLst>
                                        </p:cTn>
                                        <p:tgtEl>
                                          <p:spTgt spid="16"/>
                                        </p:tgtEl>
                                        <p:attrNameLst>
                                          <p:attrName>r</p:attrName>
                                        </p:attrNameLst>
                                      </p:cBhvr>
                                    </p:animRot>
                                    <p:animRot by="240000">
                                      <p:cBhvr>
                                        <p:cTn id="10" dur="200" fill="hold">
                                          <p:stCondLst>
                                            <p:cond delay="400"/>
                                          </p:stCondLst>
                                        </p:cTn>
                                        <p:tgtEl>
                                          <p:spTgt spid="16"/>
                                        </p:tgtEl>
                                        <p:attrNameLst>
                                          <p:attrName>r</p:attrName>
                                        </p:attrNameLst>
                                      </p:cBhvr>
                                    </p:animRot>
                                    <p:animRot by="-240000">
                                      <p:cBhvr>
                                        <p:cTn id="11" dur="200" fill="hold">
                                          <p:stCondLst>
                                            <p:cond delay="600"/>
                                          </p:stCondLst>
                                        </p:cTn>
                                        <p:tgtEl>
                                          <p:spTgt spid="16"/>
                                        </p:tgtEl>
                                        <p:attrNameLst>
                                          <p:attrName>r</p:attrName>
                                        </p:attrNameLst>
                                      </p:cBhvr>
                                    </p:animRot>
                                    <p:animRot by="120000">
                                      <p:cBhvr>
                                        <p:cTn id="12" dur="200" fill="hold">
                                          <p:stCondLst>
                                            <p:cond delay="800"/>
                                          </p:stCondLst>
                                        </p:cTn>
                                        <p:tgtEl>
                                          <p:spTgt spid="16"/>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child, person, little, child&#10;&#10;Description automatically generated">
            <a:extLst>
              <a:ext uri="{FF2B5EF4-FFF2-40B4-BE49-F238E27FC236}">
                <a16:creationId xmlns:a16="http://schemas.microsoft.com/office/drawing/2014/main" id="{57914EAF-9DC4-C54A-A1A4-A953116B9A2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8250" r="2335"/>
          <a:stretch/>
        </p:blipFill>
        <p:spPr>
          <a:xfrm>
            <a:off x="1092199" y="1989137"/>
            <a:ext cx="4781797" cy="3563938"/>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57471A71-793D-5745-9B82-B986B806FA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itle 1">
            <a:extLst>
              <a:ext uri="{FF2B5EF4-FFF2-40B4-BE49-F238E27FC236}">
                <a16:creationId xmlns:a16="http://schemas.microsoft.com/office/drawing/2014/main" id="{D257949A-2B08-1742-B60B-2716D107A56C}"/>
              </a:ext>
            </a:extLst>
          </p:cNvPr>
          <p:cNvSpPr txBox="1">
            <a:spLocks/>
          </p:cNvSpPr>
          <p:nvPr/>
        </p:nvSpPr>
        <p:spPr>
          <a:xfrm>
            <a:off x="0" y="889475"/>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286AA6"/>
                </a:solidFill>
                <a:latin typeface="Comic Sans MS" panose="030F0902030302020204" pitchFamily="66" charset="0"/>
              </a:rPr>
              <a:t>Studying Rocks 2</a:t>
            </a:r>
          </a:p>
        </p:txBody>
      </p:sp>
      <p:sp>
        <p:nvSpPr>
          <p:cNvPr id="10" name="Content Placeholder 2">
            <a:extLst>
              <a:ext uri="{FF2B5EF4-FFF2-40B4-BE49-F238E27FC236}">
                <a16:creationId xmlns:a16="http://schemas.microsoft.com/office/drawing/2014/main" id="{62092E4F-E85E-5D4D-B807-6D5581EC87A7}"/>
              </a:ext>
            </a:extLst>
          </p:cNvPr>
          <p:cNvSpPr txBox="1">
            <a:spLocks/>
          </p:cNvSpPr>
          <p:nvPr/>
        </p:nvSpPr>
        <p:spPr>
          <a:xfrm>
            <a:off x="6420922" y="3077185"/>
            <a:ext cx="4781797" cy="20860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200" dirty="0">
                <a:solidFill>
                  <a:srgbClr val="272626"/>
                </a:solidFill>
                <a:latin typeface="Comic Sans MS" panose="030F0902030302020204" pitchFamily="66" charset="0"/>
              </a:rPr>
              <a:t>Bring back rocks of different sizes to examine, or look for images on the internet of different types of rock.</a:t>
            </a:r>
          </a:p>
        </p:txBody>
      </p:sp>
    </p:spTree>
    <p:extLst>
      <p:ext uri="{BB962C8B-B14F-4D97-AF65-F5344CB8AC3E}">
        <p14:creationId xmlns:p14="http://schemas.microsoft.com/office/powerpoint/2010/main" val="2927433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shape&#10;&#10;Description automatically generated">
            <a:extLst>
              <a:ext uri="{FF2B5EF4-FFF2-40B4-BE49-F238E27FC236}">
                <a16:creationId xmlns:a16="http://schemas.microsoft.com/office/drawing/2014/main" id="{97F12194-88C0-E848-B404-87C8AFFA99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1250" y="1995757"/>
            <a:ext cx="5361708" cy="3574472"/>
          </a:xfrm>
          <a:prstGeom prst="rect">
            <a:avLst/>
          </a:prstGeom>
        </p:spPr>
      </p:pic>
      <p:sp>
        <p:nvSpPr>
          <p:cNvPr id="3" name="Content Placeholder 2">
            <a:extLst>
              <a:ext uri="{FF2B5EF4-FFF2-40B4-BE49-F238E27FC236}">
                <a16:creationId xmlns:a16="http://schemas.microsoft.com/office/drawing/2014/main" id="{0C79DB5D-230D-9642-AD87-8B97E5C263D4}"/>
              </a:ext>
            </a:extLst>
          </p:cNvPr>
          <p:cNvSpPr txBox="1">
            <a:spLocks/>
          </p:cNvSpPr>
          <p:nvPr/>
        </p:nvSpPr>
        <p:spPr>
          <a:xfrm>
            <a:off x="6463923" y="2930588"/>
            <a:ext cx="4592004" cy="16796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200" dirty="0">
                <a:solidFill>
                  <a:srgbClr val="272626"/>
                </a:solidFill>
                <a:latin typeface="Comic Sans MS" panose="030F0902030302020204" pitchFamily="66" charset="0"/>
              </a:rPr>
              <a:t>Draw and label what you’ve found.</a:t>
            </a:r>
          </a:p>
          <a:p>
            <a:pPr marL="0" indent="0">
              <a:lnSpc>
                <a:spcPct val="100000"/>
              </a:lnSpc>
              <a:spcBef>
                <a:spcPts val="1500"/>
              </a:spcBef>
              <a:buNone/>
            </a:pPr>
            <a:r>
              <a:rPr lang="en-GB" sz="2200" dirty="0">
                <a:solidFill>
                  <a:srgbClr val="272626"/>
                </a:solidFill>
                <a:latin typeface="Comic Sans MS" panose="030F0902030302020204" pitchFamily="66" charset="0"/>
              </a:rPr>
              <a:t>Add the names and descriptions of the rocks.</a:t>
            </a:r>
          </a:p>
          <a:p>
            <a:endParaRPr lang="en-GB" dirty="0"/>
          </a:p>
          <a:p>
            <a:endParaRPr lang="en-GB" dirty="0"/>
          </a:p>
          <a:p>
            <a:pPr marL="0" indent="0">
              <a:buFont typeface="Arial" panose="020B0604020202020204" pitchFamily="34" charset="0"/>
              <a:buNone/>
            </a:pPr>
            <a:endParaRPr lang="en-GB" dirty="0"/>
          </a:p>
        </p:txBody>
      </p:sp>
      <p:pic>
        <p:nvPicPr>
          <p:cNvPr id="5" name="Picture 4" descr="A picture containing text, clipart&#10;&#10;Description automatically generated">
            <a:extLst>
              <a:ext uri="{FF2B5EF4-FFF2-40B4-BE49-F238E27FC236}">
                <a16:creationId xmlns:a16="http://schemas.microsoft.com/office/drawing/2014/main" id="{1337983D-06DC-764A-9AF3-A397EE667B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itle 1">
            <a:extLst>
              <a:ext uri="{FF2B5EF4-FFF2-40B4-BE49-F238E27FC236}">
                <a16:creationId xmlns:a16="http://schemas.microsoft.com/office/drawing/2014/main" id="{491B18BD-2779-4D49-A8B2-44302A9CED6F}"/>
              </a:ext>
            </a:extLst>
          </p:cNvPr>
          <p:cNvSpPr txBox="1">
            <a:spLocks/>
          </p:cNvSpPr>
          <p:nvPr/>
        </p:nvSpPr>
        <p:spPr>
          <a:xfrm>
            <a:off x="0" y="922881"/>
            <a:ext cx="12192000" cy="6209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000" b="1" dirty="0">
                <a:solidFill>
                  <a:srgbClr val="286AA6"/>
                </a:solidFill>
                <a:latin typeface="Comic Sans MS" panose="030F0902030302020204" pitchFamily="66" charset="0"/>
              </a:rPr>
              <a:t>Presenting your findings</a:t>
            </a:r>
          </a:p>
        </p:txBody>
      </p:sp>
    </p:spTree>
    <p:extLst>
      <p:ext uri="{BB962C8B-B14F-4D97-AF65-F5344CB8AC3E}">
        <p14:creationId xmlns:p14="http://schemas.microsoft.com/office/powerpoint/2010/main" val="386598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6B04EE1C-AC4B-5542-A3B6-E44FFB24150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41DA5B87-F6E0-B147-8E38-5BB1908B3E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83533DA3-5599-5246-B3BF-BC5A013E5AA9}"/>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Rocks – Lesson 1</a:t>
            </a:r>
          </a:p>
        </p:txBody>
      </p:sp>
      <p:sp>
        <p:nvSpPr>
          <p:cNvPr id="12" name="Subtitle 2">
            <a:extLst>
              <a:ext uri="{FF2B5EF4-FFF2-40B4-BE49-F238E27FC236}">
                <a16:creationId xmlns:a16="http://schemas.microsoft.com/office/drawing/2014/main" id="{A3525B5B-FF66-B141-B021-E1767A7374B1}"/>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 Rock Star!</a:t>
            </a:r>
          </a:p>
        </p:txBody>
      </p:sp>
      <p:pic>
        <p:nvPicPr>
          <p:cNvPr id="14" name="Picture 13" descr="A picture containing starfish&#10;&#10;Description automatically generated">
            <a:extLst>
              <a:ext uri="{FF2B5EF4-FFF2-40B4-BE49-F238E27FC236}">
                <a16:creationId xmlns:a16="http://schemas.microsoft.com/office/drawing/2014/main" id="{97DD1B90-BB94-4B4D-BA01-157675FAA5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333"/>
          <a:stretch/>
        </p:blipFill>
        <p:spPr>
          <a:xfrm>
            <a:off x="3969580" y="1811101"/>
            <a:ext cx="4252837" cy="3161965"/>
          </a:xfrm>
          <a:prstGeom prst="rect">
            <a:avLst/>
          </a:prstGeom>
          <a:ln w="57150">
            <a:solidFill>
              <a:schemeClr val="bg1"/>
            </a:solidFill>
          </a:ln>
        </p:spPr>
      </p:pic>
    </p:spTree>
    <p:extLst>
      <p:ext uri="{BB962C8B-B14F-4D97-AF65-F5344CB8AC3E}">
        <p14:creationId xmlns:p14="http://schemas.microsoft.com/office/powerpoint/2010/main" val="1216005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03EAFF45-AAD7-F641-98F3-3722CDBA2F25}"/>
              </a:ext>
            </a:extLst>
          </p:cNvPr>
          <p:cNvSpPr txBox="1">
            <a:spLocks/>
          </p:cNvSpPr>
          <p:nvPr/>
        </p:nvSpPr>
        <p:spPr>
          <a:xfrm>
            <a:off x="0" y="86023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What is A Rock?</a:t>
            </a:r>
          </a:p>
        </p:txBody>
      </p:sp>
      <p:sp>
        <p:nvSpPr>
          <p:cNvPr id="7" name="TextBox 6">
            <a:extLst>
              <a:ext uri="{FF2B5EF4-FFF2-40B4-BE49-F238E27FC236}">
                <a16:creationId xmlns:a16="http://schemas.microsoft.com/office/drawing/2014/main" id="{3ADDDAF9-01F0-8544-94EC-0C08DB07EBF6}"/>
              </a:ext>
            </a:extLst>
          </p:cNvPr>
          <p:cNvSpPr txBox="1"/>
          <p:nvPr/>
        </p:nvSpPr>
        <p:spPr>
          <a:xfrm>
            <a:off x="6471787" y="2534366"/>
            <a:ext cx="4263407" cy="2998527"/>
          </a:xfrm>
          <a:prstGeom prst="rect">
            <a:avLst/>
          </a:prstGeom>
          <a:noFill/>
        </p:spPr>
        <p:txBody>
          <a:bodyPr wrap="square">
            <a:noAutofit/>
          </a:bodyPr>
          <a:lstStyle/>
          <a:p>
            <a:pPr marL="0" indent="0">
              <a:lnSpc>
                <a:spcPct val="100000"/>
              </a:lnSpc>
              <a:buFont typeface="Arial" panose="020B0604020202020204" pitchFamily="34" charset="0"/>
              <a:buNone/>
            </a:pPr>
            <a:r>
              <a:rPr lang="en-GB" sz="2200" dirty="0">
                <a:solidFill>
                  <a:srgbClr val="272626"/>
                </a:solidFill>
                <a:latin typeface="Comic Sans MS" panose="030F0902030302020204" pitchFamily="66" charset="0"/>
              </a:rPr>
              <a:t>Rocks are made up of one or more minerals and form the earth’s outer layer (or crust).  What they look and feel like depends on whether they’ve been exposed to heat, water or pressure.</a:t>
            </a:r>
          </a:p>
        </p:txBody>
      </p:sp>
      <p:pic>
        <p:nvPicPr>
          <p:cNvPr id="9" name="Picture 8" descr="A close-up of a red rock wall&#10;&#10;Description automatically generated with low confidence">
            <a:extLst>
              <a:ext uri="{FF2B5EF4-FFF2-40B4-BE49-F238E27FC236}">
                <a16:creationId xmlns:a16="http://schemas.microsoft.com/office/drawing/2014/main" id="{F5625DB2-B3CA-A143-A26E-BFD485B181A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335" r="7907"/>
          <a:stretch/>
        </p:blipFill>
        <p:spPr>
          <a:xfrm>
            <a:off x="1092199" y="1989138"/>
            <a:ext cx="4787901" cy="3600450"/>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53FB2A04-5090-A340-94A3-B57C8E412E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75013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clipart&#10;&#10;Description automatically generated">
            <a:extLst>
              <a:ext uri="{FF2B5EF4-FFF2-40B4-BE49-F238E27FC236}">
                <a16:creationId xmlns:a16="http://schemas.microsoft.com/office/drawing/2014/main" id="{1CC7F385-6B45-234A-879A-19E11A16908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Subtitle 2">
            <a:extLst>
              <a:ext uri="{FF2B5EF4-FFF2-40B4-BE49-F238E27FC236}">
                <a16:creationId xmlns:a16="http://schemas.microsoft.com/office/drawing/2014/main" id="{9B911BE9-B616-C54F-9044-0E8CF3190DC7}"/>
              </a:ext>
            </a:extLst>
          </p:cNvPr>
          <p:cNvSpPr txBox="1">
            <a:spLocks/>
          </p:cNvSpPr>
          <p:nvPr/>
        </p:nvSpPr>
        <p:spPr>
          <a:xfrm>
            <a:off x="0" y="86023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902030302020204" pitchFamily="66" charset="0"/>
              </a:rPr>
              <a:t>Properties Of A Rock</a:t>
            </a:r>
          </a:p>
        </p:txBody>
      </p:sp>
      <p:sp>
        <p:nvSpPr>
          <p:cNvPr id="7" name="TextBox 6">
            <a:extLst>
              <a:ext uri="{FF2B5EF4-FFF2-40B4-BE49-F238E27FC236}">
                <a16:creationId xmlns:a16="http://schemas.microsoft.com/office/drawing/2014/main" id="{181DD293-1134-7843-96B8-FB1BE237B638}"/>
              </a:ext>
            </a:extLst>
          </p:cNvPr>
          <p:cNvSpPr txBox="1"/>
          <p:nvPr/>
        </p:nvSpPr>
        <p:spPr>
          <a:xfrm>
            <a:off x="6468425" y="2295393"/>
            <a:ext cx="4263407" cy="2998527"/>
          </a:xfrm>
          <a:prstGeom prst="rect">
            <a:avLst/>
          </a:prstGeom>
          <a:noFill/>
        </p:spPr>
        <p:txBody>
          <a:bodyPr wrap="square">
            <a:noAutofit/>
          </a:bodyPr>
          <a:lstStyle/>
          <a:p>
            <a:pPr>
              <a:spcBef>
                <a:spcPts val="1500"/>
              </a:spcBef>
            </a:pPr>
            <a:r>
              <a:rPr lang="en-GB" sz="2200" dirty="0">
                <a:solidFill>
                  <a:srgbClr val="272626"/>
                </a:solidFill>
                <a:latin typeface="Comic Sans MS" panose="030F0902030302020204" pitchFamily="66" charset="0"/>
              </a:rPr>
              <a:t>Think of what a rock is like.</a:t>
            </a:r>
          </a:p>
          <a:p>
            <a:pPr>
              <a:spcBef>
                <a:spcPts val="1500"/>
              </a:spcBef>
            </a:pPr>
            <a:r>
              <a:rPr lang="en-GB" sz="2200" dirty="0">
                <a:solidFill>
                  <a:srgbClr val="272626"/>
                </a:solidFill>
                <a:latin typeface="Comic Sans MS" panose="030F0902030302020204" pitchFamily="66" charset="0"/>
              </a:rPr>
              <a:t>What do you think its properties are?</a:t>
            </a:r>
          </a:p>
          <a:p>
            <a:pPr marL="269875" indent="-269875">
              <a:spcBef>
                <a:spcPts val="1500"/>
              </a:spcBef>
              <a:buClr>
                <a:srgbClr val="286AA6"/>
              </a:buClr>
              <a:buSzPct val="150000"/>
              <a:buFont typeface="Arial" panose="020B0604020202020204" pitchFamily="34" charset="0"/>
              <a:buChar char="•"/>
            </a:pPr>
            <a:r>
              <a:rPr lang="en-GB" sz="2200" dirty="0">
                <a:solidFill>
                  <a:srgbClr val="272626"/>
                </a:solidFill>
                <a:latin typeface="Comic Sans MS" panose="030F0902030302020204" pitchFamily="66" charset="0"/>
              </a:rPr>
              <a:t>Hard</a:t>
            </a:r>
          </a:p>
          <a:p>
            <a:pPr marL="269875" indent="-269875">
              <a:spcBef>
                <a:spcPts val="1500"/>
              </a:spcBef>
              <a:buClr>
                <a:srgbClr val="286AA6"/>
              </a:buClr>
              <a:buSzPct val="150000"/>
              <a:buFont typeface="Arial" panose="020B0604020202020204" pitchFamily="34" charset="0"/>
              <a:buChar char="•"/>
            </a:pPr>
            <a:r>
              <a:rPr lang="en-GB" sz="2200" dirty="0">
                <a:solidFill>
                  <a:srgbClr val="272626"/>
                </a:solidFill>
                <a:latin typeface="Comic Sans MS" panose="030F0902030302020204" pitchFamily="66" charset="0"/>
              </a:rPr>
              <a:t>Solid</a:t>
            </a:r>
          </a:p>
          <a:p>
            <a:pPr marL="269875" indent="-269875">
              <a:spcBef>
                <a:spcPts val="1500"/>
              </a:spcBef>
              <a:buClr>
                <a:srgbClr val="286AA6"/>
              </a:buClr>
              <a:buSzPct val="150000"/>
              <a:buFont typeface="Arial" panose="020B0604020202020204" pitchFamily="34" charset="0"/>
              <a:buChar char="•"/>
            </a:pPr>
            <a:r>
              <a:rPr lang="en-GB" sz="2200" dirty="0">
                <a:solidFill>
                  <a:srgbClr val="272626"/>
                </a:solidFill>
                <a:latin typeface="Comic Sans MS" panose="030F0902030302020204" pitchFamily="66" charset="0"/>
              </a:rPr>
              <a:t>Waterproof</a:t>
            </a:r>
          </a:p>
        </p:txBody>
      </p:sp>
      <p:pic>
        <p:nvPicPr>
          <p:cNvPr id="10" name="Picture 9" descr="A person sitting on a rock in the ocean&#10;&#10;Description automatically generated with low confidence">
            <a:extLst>
              <a:ext uri="{FF2B5EF4-FFF2-40B4-BE49-F238E27FC236}">
                <a16:creationId xmlns:a16="http://schemas.microsoft.com/office/drawing/2014/main" id="{D08FCC81-1239-2A49-9DB1-A91C69603E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9069" t="16121" r="6480" b="95"/>
          <a:stretch/>
        </p:blipFill>
        <p:spPr>
          <a:xfrm>
            <a:off x="1092200" y="1999728"/>
            <a:ext cx="4787900" cy="3589859"/>
          </a:xfrm>
          <a:prstGeom prst="rect">
            <a:avLst/>
          </a:prstGeom>
        </p:spPr>
      </p:pic>
    </p:spTree>
    <p:extLst>
      <p:ext uri="{BB962C8B-B14F-4D97-AF65-F5344CB8AC3E}">
        <p14:creationId xmlns:p14="http://schemas.microsoft.com/office/powerpoint/2010/main" val="279003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7D687D86-FA7E-3348-AFD8-59C84A5DE4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9" name="Picture 8" descr="A picture containing food, covered, rock, lined&#10;&#10;Description automatically generated">
            <a:extLst>
              <a:ext uri="{FF2B5EF4-FFF2-40B4-BE49-F238E27FC236}">
                <a16:creationId xmlns:a16="http://schemas.microsoft.com/office/drawing/2014/main" id="{205CE080-0F4C-DF4B-BFDA-318E2DD4BD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3907" y="2370460"/>
            <a:ext cx="3387593" cy="2258395"/>
          </a:xfrm>
          <a:prstGeom prst="rect">
            <a:avLst/>
          </a:prstGeom>
        </p:spPr>
      </p:pic>
      <p:pic>
        <p:nvPicPr>
          <p:cNvPr id="11" name="Picture 10" descr="A picture containing person&#10;&#10;Description automatically generated">
            <a:extLst>
              <a:ext uri="{FF2B5EF4-FFF2-40B4-BE49-F238E27FC236}">
                <a16:creationId xmlns:a16="http://schemas.microsoft.com/office/drawing/2014/main" id="{67AB9F63-9737-4749-B5FA-9C67C19F058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82" r="18305"/>
          <a:stretch/>
        </p:blipFill>
        <p:spPr>
          <a:xfrm>
            <a:off x="4363278" y="2370050"/>
            <a:ext cx="3387593" cy="2258851"/>
          </a:xfrm>
          <a:prstGeom prst="rect">
            <a:avLst/>
          </a:prstGeom>
        </p:spPr>
      </p:pic>
      <p:pic>
        <p:nvPicPr>
          <p:cNvPr id="15" name="Picture 14" descr="A large rock on a beach&#10;&#10;Description automatically generated with medium confidence">
            <a:extLst>
              <a:ext uri="{FF2B5EF4-FFF2-40B4-BE49-F238E27FC236}">
                <a16:creationId xmlns:a16="http://schemas.microsoft.com/office/drawing/2014/main" id="{C2726DA9-E1E3-2D47-ABB6-A8B77105F3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02649" y="2369783"/>
            <a:ext cx="3387594" cy="2259148"/>
          </a:xfrm>
          <a:prstGeom prst="rect">
            <a:avLst/>
          </a:prstGeom>
        </p:spPr>
      </p:pic>
      <p:sp>
        <p:nvSpPr>
          <p:cNvPr id="16" name="Subtitle 2">
            <a:extLst>
              <a:ext uri="{FF2B5EF4-FFF2-40B4-BE49-F238E27FC236}">
                <a16:creationId xmlns:a16="http://schemas.microsoft.com/office/drawing/2014/main" id="{E5CF88BD-B5D5-7D4D-A5CA-58790CFB9C4B}"/>
              </a:ext>
            </a:extLst>
          </p:cNvPr>
          <p:cNvSpPr txBox="1">
            <a:spLocks/>
          </p:cNvSpPr>
          <p:nvPr/>
        </p:nvSpPr>
        <p:spPr>
          <a:xfrm>
            <a:off x="0" y="867469"/>
            <a:ext cx="12192000" cy="13255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Different types of rock</a:t>
            </a:r>
            <a:endParaRPr lang="en-GB" sz="2200" b="1" dirty="0">
              <a:solidFill>
                <a:srgbClr val="286AA6"/>
              </a:solidFill>
              <a:latin typeface="Comic Sans MS" panose="030F0902030302020204" pitchFamily="66" charset="0"/>
            </a:endParaRPr>
          </a:p>
        </p:txBody>
      </p:sp>
      <p:sp>
        <p:nvSpPr>
          <p:cNvPr id="18" name="Subtitle 2">
            <a:extLst>
              <a:ext uri="{FF2B5EF4-FFF2-40B4-BE49-F238E27FC236}">
                <a16:creationId xmlns:a16="http://schemas.microsoft.com/office/drawing/2014/main" id="{59E940E0-3484-7341-8FFE-2DEEDF8BAD7C}"/>
              </a:ext>
            </a:extLst>
          </p:cNvPr>
          <p:cNvSpPr txBox="1">
            <a:spLocks/>
          </p:cNvSpPr>
          <p:nvPr/>
        </p:nvSpPr>
        <p:spPr>
          <a:xfrm>
            <a:off x="723907" y="4814940"/>
            <a:ext cx="3387593"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Pebbles</a:t>
            </a:r>
            <a:endParaRPr lang="en-GB" sz="2200" b="1" dirty="0">
              <a:solidFill>
                <a:srgbClr val="286AA6"/>
              </a:solidFill>
              <a:latin typeface="Comic Sans MS" panose="030F0902030302020204" pitchFamily="66" charset="0"/>
            </a:endParaRPr>
          </a:p>
        </p:txBody>
      </p:sp>
      <p:sp>
        <p:nvSpPr>
          <p:cNvPr id="19" name="Subtitle 2">
            <a:extLst>
              <a:ext uri="{FF2B5EF4-FFF2-40B4-BE49-F238E27FC236}">
                <a16:creationId xmlns:a16="http://schemas.microsoft.com/office/drawing/2014/main" id="{E6470548-B416-CF43-87C9-7D7E41809B6C}"/>
              </a:ext>
            </a:extLst>
          </p:cNvPr>
          <p:cNvSpPr txBox="1">
            <a:spLocks/>
          </p:cNvSpPr>
          <p:nvPr/>
        </p:nvSpPr>
        <p:spPr>
          <a:xfrm>
            <a:off x="4364254" y="4814940"/>
            <a:ext cx="3387593"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Stones</a:t>
            </a:r>
            <a:endParaRPr lang="en-GB" sz="2200" b="1" dirty="0">
              <a:solidFill>
                <a:srgbClr val="286AA6"/>
              </a:solidFill>
              <a:latin typeface="Comic Sans MS" panose="030F0902030302020204" pitchFamily="66" charset="0"/>
            </a:endParaRPr>
          </a:p>
        </p:txBody>
      </p:sp>
      <p:sp>
        <p:nvSpPr>
          <p:cNvPr id="20" name="Subtitle 2">
            <a:extLst>
              <a:ext uri="{FF2B5EF4-FFF2-40B4-BE49-F238E27FC236}">
                <a16:creationId xmlns:a16="http://schemas.microsoft.com/office/drawing/2014/main" id="{DAC0D047-026E-5144-94D1-8FF7970AFBE8}"/>
              </a:ext>
            </a:extLst>
          </p:cNvPr>
          <p:cNvSpPr txBox="1">
            <a:spLocks/>
          </p:cNvSpPr>
          <p:nvPr/>
        </p:nvSpPr>
        <p:spPr>
          <a:xfrm>
            <a:off x="8004602" y="4814940"/>
            <a:ext cx="3387593"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3000" b="1" dirty="0">
                <a:solidFill>
                  <a:srgbClr val="286AA6"/>
                </a:solidFill>
                <a:latin typeface="Comic Sans MS" panose="030F0902030302020204" pitchFamily="66" charset="0"/>
              </a:rPr>
              <a:t>Boulder</a:t>
            </a:r>
            <a:endParaRPr lang="en-GB" sz="2200" b="1" dirty="0">
              <a:solidFill>
                <a:srgbClr val="286AA6"/>
              </a:solidFill>
              <a:latin typeface="Comic Sans MS" panose="030F0902030302020204" pitchFamily="66" charset="0"/>
            </a:endParaRPr>
          </a:p>
        </p:txBody>
      </p:sp>
      <p:sp>
        <p:nvSpPr>
          <p:cNvPr id="21" name="Subtitle 2">
            <a:extLst>
              <a:ext uri="{FF2B5EF4-FFF2-40B4-BE49-F238E27FC236}">
                <a16:creationId xmlns:a16="http://schemas.microsoft.com/office/drawing/2014/main" id="{33601A6D-0F7E-9647-9F02-E1F345E6B065}"/>
              </a:ext>
            </a:extLst>
          </p:cNvPr>
          <p:cNvSpPr txBox="1">
            <a:spLocks/>
          </p:cNvSpPr>
          <p:nvPr/>
        </p:nvSpPr>
        <p:spPr>
          <a:xfrm>
            <a:off x="0" y="5537828"/>
            <a:ext cx="12192000" cy="818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GB" sz="2200" dirty="0">
                <a:solidFill>
                  <a:srgbClr val="272626"/>
                </a:solidFill>
                <a:latin typeface="Comic Sans MS" panose="030F0902030302020204" pitchFamily="66" charset="0"/>
              </a:rPr>
              <a:t>Can you think of any others?</a:t>
            </a:r>
          </a:p>
        </p:txBody>
      </p:sp>
      <p:sp>
        <p:nvSpPr>
          <p:cNvPr id="22" name="Subtitle 2">
            <a:extLst>
              <a:ext uri="{FF2B5EF4-FFF2-40B4-BE49-F238E27FC236}">
                <a16:creationId xmlns:a16="http://schemas.microsoft.com/office/drawing/2014/main" id="{CBCC56D5-CAFE-AC44-92AE-D6443357D4E7}"/>
              </a:ext>
            </a:extLst>
          </p:cNvPr>
          <p:cNvSpPr txBox="1">
            <a:spLocks/>
          </p:cNvSpPr>
          <p:nvPr/>
        </p:nvSpPr>
        <p:spPr>
          <a:xfrm>
            <a:off x="-43132" y="1629367"/>
            <a:ext cx="12192000" cy="13255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dirty="0">
                <a:solidFill>
                  <a:srgbClr val="272626"/>
                </a:solidFill>
                <a:latin typeface="Comic Sans MS" panose="030F0902030302020204" pitchFamily="66" charset="0"/>
              </a:rPr>
              <a:t>What different types of rock can you think of?</a:t>
            </a:r>
          </a:p>
        </p:txBody>
      </p:sp>
    </p:spTree>
    <p:extLst>
      <p:ext uri="{BB962C8B-B14F-4D97-AF65-F5344CB8AC3E}">
        <p14:creationId xmlns:p14="http://schemas.microsoft.com/office/powerpoint/2010/main" val="3678798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EDFFC-AC93-6748-B257-2E72FE3A9E33}"/>
              </a:ext>
            </a:extLst>
          </p:cNvPr>
          <p:cNvSpPr txBox="1">
            <a:spLocks/>
          </p:cNvSpPr>
          <p:nvPr/>
        </p:nvSpPr>
        <p:spPr>
          <a:xfrm>
            <a:off x="0" y="995009"/>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200" dirty="0">
                <a:solidFill>
                  <a:srgbClr val="272626"/>
                </a:solidFill>
                <a:latin typeface="Comic Sans MS" panose="030F0902030302020204" pitchFamily="66" charset="0"/>
              </a:rPr>
              <a:t>What’s the difference between a stone and a pebble?</a:t>
            </a:r>
          </a:p>
        </p:txBody>
      </p:sp>
      <p:pic>
        <p:nvPicPr>
          <p:cNvPr id="6" name="Picture 5" descr="A picture containing text, clipart&#10;&#10;Description automatically generated">
            <a:extLst>
              <a:ext uri="{FF2B5EF4-FFF2-40B4-BE49-F238E27FC236}">
                <a16:creationId xmlns:a16="http://schemas.microsoft.com/office/drawing/2014/main" id="{45173796-0DD6-C846-B1E5-837C687F30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9" name="Picture 8" descr="A close-up of a rock&#10;&#10;Description automatically generated with medium confidence">
            <a:extLst>
              <a:ext uri="{FF2B5EF4-FFF2-40B4-BE49-F238E27FC236}">
                <a16:creationId xmlns:a16="http://schemas.microsoft.com/office/drawing/2014/main" id="{CEA62E34-6C2C-FA4A-B901-59332D87AD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87107" y="1915585"/>
            <a:ext cx="4495394" cy="2996930"/>
          </a:xfrm>
          <a:prstGeom prst="rect">
            <a:avLst/>
          </a:prstGeom>
        </p:spPr>
      </p:pic>
      <p:pic>
        <p:nvPicPr>
          <p:cNvPr id="11" name="Picture 10" descr="A picture containing indoor&#10;&#10;Description automatically generated">
            <a:extLst>
              <a:ext uri="{FF2B5EF4-FFF2-40B4-BE49-F238E27FC236}">
                <a16:creationId xmlns:a16="http://schemas.microsoft.com/office/drawing/2014/main" id="{1FB520A5-4B28-9A47-B467-740BC2D3A5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03824" y="2320572"/>
            <a:ext cx="1824258" cy="2186955"/>
          </a:xfrm>
          <a:prstGeom prst="rect">
            <a:avLst/>
          </a:prstGeom>
        </p:spPr>
      </p:pic>
      <p:sp>
        <p:nvSpPr>
          <p:cNvPr id="12" name="Title 1">
            <a:extLst>
              <a:ext uri="{FF2B5EF4-FFF2-40B4-BE49-F238E27FC236}">
                <a16:creationId xmlns:a16="http://schemas.microsoft.com/office/drawing/2014/main" id="{F1E1B557-24B5-F84B-84ED-1C4CE31C1701}"/>
              </a:ext>
            </a:extLst>
          </p:cNvPr>
          <p:cNvSpPr txBox="1">
            <a:spLocks/>
          </p:cNvSpPr>
          <p:nvPr/>
        </p:nvSpPr>
        <p:spPr>
          <a:xfrm>
            <a:off x="0" y="5358185"/>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200" dirty="0">
                <a:solidFill>
                  <a:srgbClr val="272626"/>
                </a:solidFill>
                <a:latin typeface="Comic Sans MS" panose="030F0902030302020204" pitchFamily="66" charset="0"/>
              </a:rPr>
              <a:t>A stone is bigger than a pebble.</a:t>
            </a:r>
          </a:p>
        </p:txBody>
      </p:sp>
    </p:spTree>
    <p:extLst>
      <p:ext uri="{BB962C8B-B14F-4D97-AF65-F5344CB8AC3E}">
        <p14:creationId xmlns:p14="http://schemas.microsoft.com/office/powerpoint/2010/main" val="72860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itle 1">
            <a:extLst>
              <a:ext uri="{FF2B5EF4-FFF2-40B4-BE49-F238E27FC236}">
                <a16:creationId xmlns:a16="http://schemas.microsoft.com/office/drawing/2014/main" id="{9BEB9C66-CCBE-CD4A-A2B5-19ACB2BA7F6D}"/>
              </a:ext>
            </a:extLst>
          </p:cNvPr>
          <p:cNvSpPr txBox="1">
            <a:spLocks/>
          </p:cNvSpPr>
          <p:nvPr/>
        </p:nvSpPr>
        <p:spPr>
          <a:xfrm>
            <a:off x="0" y="995009"/>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200" dirty="0">
                <a:solidFill>
                  <a:srgbClr val="272626"/>
                </a:solidFill>
                <a:latin typeface="Comic Sans MS" panose="030F0902030302020204" pitchFamily="66" charset="0"/>
              </a:rPr>
              <a:t>What’s the difference between a stone and a boulder?</a:t>
            </a:r>
          </a:p>
        </p:txBody>
      </p:sp>
      <p:pic>
        <p:nvPicPr>
          <p:cNvPr id="9" name="Picture 8" descr="A group of rocks in the water&#10;&#10;Description automatically generated with medium confidence">
            <a:extLst>
              <a:ext uri="{FF2B5EF4-FFF2-40B4-BE49-F238E27FC236}">
                <a16:creationId xmlns:a16="http://schemas.microsoft.com/office/drawing/2014/main" id="{BB072452-6997-8145-9652-FF31A94896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5698" y="1828478"/>
            <a:ext cx="4582510" cy="3053901"/>
          </a:xfrm>
          <a:prstGeom prst="rect">
            <a:avLst/>
          </a:prstGeom>
        </p:spPr>
      </p:pic>
      <p:pic>
        <p:nvPicPr>
          <p:cNvPr id="11" name="Picture 10" descr="A picture containing sky, outdoor, water, rock&#10;&#10;Description automatically generated">
            <a:extLst>
              <a:ext uri="{FF2B5EF4-FFF2-40B4-BE49-F238E27FC236}">
                <a16:creationId xmlns:a16="http://schemas.microsoft.com/office/drawing/2014/main" id="{5E662A7A-16DF-A946-AB30-A7EB0738BE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2743" y="1828479"/>
            <a:ext cx="4582511" cy="3055007"/>
          </a:xfrm>
          <a:prstGeom prst="rect">
            <a:avLst/>
          </a:prstGeom>
        </p:spPr>
      </p:pic>
      <p:sp>
        <p:nvSpPr>
          <p:cNvPr id="12" name="Title 1">
            <a:extLst>
              <a:ext uri="{FF2B5EF4-FFF2-40B4-BE49-F238E27FC236}">
                <a16:creationId xmlns:a16="http://schemas.microsoft.com/office/drawing/2014/main" id="{5E3EE99F-7E29-A34C-9388-0F1D96C54336}"/>
              </a:ext>
            </a:extLst>
          </p:cNvPr>
          <p:cNvSpPr txBox="1">
            <a:spLocks/>
          </p:cNvSpPr>
          <p:nvPr/>
        </p:nvSpPr>
        <p:spPr>
          <a:xfrm>
            <a:off x="0" y="5358185"/>
            <a:ext cx="121920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200" dirty="0">
                <a:solidFill>
                  <a:srgbClr val="272626"/>
                </a:solidFill>
                <a:latin typeface="Comic Sans MS" panose="030F0902030302020204" pitchFamily="66" charset="0"/>
              </a:rPr>
              <a:t>A boulder is bigger than a stone.</a:t>
            </a:r>
          </a:p>
        </p:txBody>
      </p:sp>
    </p:spTree>
    <p:extLst>
      <p:ext uri="{BB962C8B-B14F-4D97-AF65-F5344CB8AC3E}">
        <p14:creationId xmlns:p14="http://schemas.microsoft.com/office/powerpoint/2010/main" val="35669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clipart&#10;&#10;Description automatically generated">
            <a:extLst>
              <a:ext uri="{FF2B5EF4-FFF2-40B4-BE49-F238E27FC236}">
                <a16:creationId xmlns:a16="http://schemas.microsoft.com/office/drawing/2014/main" id="{52862D53-A8C5-894F-8467-0C2B1E5AB11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6" name="Picture 5" descr="A close-up of a rock&#10;&#10;Description automatically generated with medium confidence">
            <a:extLst>
              <a:ext uri="{FF2B5EF4-FFF2-40B4-BE49-F238E27FC236}">
                <a16:creationId xmlns:a16="http://schemas.microsoft.com/office/drawing/2014/main" id="{004F239D-4102-6448-BC6B-B2A21E6D3F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3253" y="2407244"/>
            <a:ext cx="4495394" cy="2996930"/>
          </a:xfrm>
          <a:prstGeom prst="rect">
            <a:avLst/>
          </a:prstGeom>
        </p:spPr>
      </p:pic>
      <p:sp>
        <p:nvSpPr>
          <p:cNvPr id="9" name="Subtitle 2">
            <a:extLst>
              <a:ext uri="{FF2B5EF4-FFF2-40B4-BE49-F238E27FC236}">
                <a16:creationId xmlns:a16="http://schemas.microsoft.com/office/drawing/2014/main" id="{08A18563-ECF2-614B-AA8F-5CCBF15D75A5}"/>
              </a:ext>
            </a:extLst>
          </p:cNvPr>
          <p:cNvSpPr txBox="1">
            <a:spLocks/>
          </p:cNvSpPr>
          <p:nvPr/>
        </p:nvSpPr>
        <p:spPr>
          <a:xfrm>
            <a:off x="0" y="839119"/>
            <a:ext cx="12192000" cy="972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902030302020204" pitchFamily="66" charset="0"/>
              </a:rPr>
              <a:t>So rocks come in different sizes. </a:t>
            </a:r>
            <a:br>
              <a:rPr lang="en-GB" sz="3000" b="1" dirty="0">
                <a:solidFill>
                  <a:srgbClr val="286AA6"/>
                </a:solidFill>
                <a:latin typeface="Comic Sans MS" panose="030F0902030302020204" pitchFamily="66" charset="0"/>
              </a:rPr>
            </a:br>
            <a:r>
              <a:rPr lang="en-GB" sz="3000" b="1" dirty="0">
                <a:solidFill>
                  <a:srgbClr val="286AA6"/>
                </a:solidFill>
                <a:latin typeface="Comic Sans MS" panose="030F0902030302020204" pitchFamily="66" charset="0"/>
              </a:rPr>
              <a:t>Are there any differences?</a:t>
            </a:r>
          </a:p>
        </p:txBody>
      </p:sp>
      <p:sp>
        <p:nvSpPr>
          <p:cNvPr id="3" name="Content Placeholder 2">
            <a:extLst>
              <a:ext uri="{FF2B5EF4-FFF2-40B4-BE49-F238E27FC236}">
                <a16:creationId xmlns:a16="http://schemas.microsoft.com/office/drawing/2014/main" id="{75272765-A592-2346-9B9F-CD9D5C20AB09}"/>
              </a:ext>
            </a:extLst>
          </p:cNvPr>
          <p:cNvSpPr txBox="1">
            <a:spLocks/>
          </p:cNvSpPr>
          <p:nvPr/>
        </p:nvSpPr>
        <p:spPr>
          <a:xfrm>
            <a:off x="6393354" y="2482183"/>
            <a:ext cx="4285157" cy="3845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2000"/>
              </a:spcBef>
              <a:buFont typeface="Arial" panose="020B0604020202020204" pitchFamily="34" charset="0"/>
              <a:buNone/>
            </a:pPr>
            <a:r>
              <a:rPr lang="en-GB" sz="2200" dirty="0">
                <a:solidFill>
                  <a:srgbClr val="272626"/>
                </a:solidFill>
                <a:latin typeface="Comic Sans MS" panose="030F0902030302020204" pitchFamily="66" charset="0"/>
              </a:rPr>
              <a:t>What does a stone feel like? </a:t>
            </a:r>
          </a:p>
          <a:p>
            <a:pPr marL="0" indent="0">
              <a:spcBef>
                <a:spcPts val="2000"/>
              </a:spcBef>
              <a:buFont typeface="Arial" panose="020B0604020202020204" pitchFamily="34" charset="0"/>
              <a:buNone/>
            </a:pPr>
            <a:r>
              <a:rPr lang="en-GB" sz="2200" dirty="0">
                <a:solidFill>
                  <a:srgbClr val="272626"/>
                </a:solidFill>
                <a:latin typeface="Comic Sans MS" panose="030F0902030302020204" pitchFamily="66" charset="0"/>
              </a:rPr>
              <a:t>Think of the texture.</a:t>
            </a:r>
          </a:p>
          <a:p>
            <a:pPr marL="0" indent="0">
              <a:spcBef>
                <a:spcPts val="2000"/>
              </a:spcBef>
              <a:buFont typeface="Arial" panose="020B0604020202020204" pitchFamily="34" charset="0"/>
              <a:buNone/>
            </a:pPr>
            <a:r>
              <a:rPr lang="en-GB" sz="2200" dirty="0">
                <a:solidFill>
                  <a:srgbClr val="272626"/>
                </a:solidFill>
                <a:latin typeface="Comic Sans MS" panose="030F0902030302020204" pitchFamily="66" charset="0"/>
              </a:rPr>
              <a:t>Do you think a stone is rough or smooth?</a:t>
            </a:r>
          </a:p>
          <a:p>
            <a:pPr marL="0" indent="0">
              <a:spcBef>
                <a:spcPts val="2000"/>
              </a:spcBef>
              <a:buFont typeface="Arial" panose="020B0604020202020204" pitchFamily="34" charset="0"/>
              <a:buNone/>
            </a:pPr>
            <a:r>
              <a:rPr lang="en-GB" sz="2200" dirty="0">
                <a:solidFill>
                  <a:srgbClr val="272626"/>
                </a:solidFill>
                <a:latin typeface="Comic Sans MS" panose="030F0902030302020204" pitchFamily="66" charset="0"/>
              </a:rPr>
              <a:t>When you’re out and about, look for a stone and feel</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its surface.</a:t>
            </a:r>
          </a:p>
        </p:txBody>
      </p:sp>
    </p:spTree>
    <p:extLst>
      <p:ext uri="{BB962C8B-B14F-4D97-AF65-F5344CB8AC3E}">
        <p14:creationId xmlns:p14="http://schemas.microsoft.com/office/powerpoint/2010/main" val="489733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clipart&#10;&#10;Description automatically generated">
            <a:extLst>
              <a:ext uri="{FF2B5EF4-FFF2-40B4-BE49-F238E27FC236}">
                <a16:creationId xmlns:a16="http://schemas.microsoft.com/office/drawing/2014/main" id="{16EBBA05-B4D2-6E4B-B66B-26DA0A624F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Subtitle 2">
            <a:extLst>
              <a:ext uri="{FF2B5EF4-FFF2-40B4-BE49-F238E27FC236}">
                <a16:creationId xmlns:a16="http://schemas.microsoft.com/office/drawing/2014/main" id="{DB7CAAA2-0BAE-C947-B55F-7C93D223246D}"/>
              </a:ext>
            </a:extLst>
          </p:cNvPr>
          <p:cNvSpPr txBox="1">
            <a:spLocks/>
          </p:cNvSpPr>
          <p:nvPr/>
        </p:nvSpPr>
        <p:spPr>
          <a:xfrm>
            <a:off x="0" y="839119"/>
            <a:ext cx="12192000" cy="972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902030302020204" pitchFamily="66" charset="0"/>
              </a:rPr>
              <a:t>What does a pebble feel like?</a:t>
            </a:r>
          </a:p>
        </p:txBody>
      </p:sp>
      <p:sp>
        <p:nvSpPr>
          <p:cNvPr id="8" name="Content Placeholder 2">
            <a:extLst>
              <a:ext uri="{FF2B5EF4-FFF2-40B4-BE49-F238E27FC236}">
                <a16:creationId xmlns:a16="http://schemas.microsoft.com/office/drawing/2014/main" id="{2BE28C76-434B-9949-B6B2-E66A2082EA63}"/>
              </a:ext>
            </a:extLst>
          </p:cNvPr>
          <p:cNvSpPr txBox="1">
            <a:spLocks/>
          </p:cNvSpPr>
          <p:nvPr/>
        </p:nvSpPr>
        <p:spPr>
          <a:xfrm>
            <a:off x="6393354" y="2482183"/>
            <a:ext cx="4285157" cy="3845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GB" sz="2200" dirty="0">
                <a:solidFill>
                  <a:srgbClr val="272626"/>
                </a:solidFill>
                <a:latin typeface="Comic Sans MS" panose="030F0902030302020204" pitchFamily="66" charset="0"/>
              </a:rPr>
              <a:t>Think of the texture.</a:t>
            </a:r>
          </a:p>
          <a:p>
            <a:pPr marL="0" indent="0">
              <a:lnSpc>
                <a:spcPct val="100000"/>
              </a:lnSpc>
              <a:spcBef>
                <a:spcPts val="2000"/>
              </a:spcBef>
              <a:buNone/>
            </a:pPr>
            <a:r>
              <a:rPr lang="en-GB" sz="2200" dirty="0">
                <a:solidFill>
                  <a:srgbClr val="272626"/>
                </a:solidFill>
                <a:latin typeface="Comic Sans MS" panose="030F0902030302020204" pitchFamily="66" charset="0"/>
              </a:rPr>
              <a:t>Do you think a pebble is rough or smooth?</a:t>
            </a:r>
          </a:p>
          <a:p>
            <a:pPr marL="0" indent="0">
              <a:lnSpc>
                <a:spcPct val="100000"/>
              </a:lnSpc>
              <a:spcBef>
                <a:spcPts val="2000"/>
              </a:spcBef>
              <a:buNone/>
            </a:pPr>
            <a:r>
              <a:rPr lang="en-GB" sz="2200" dirty="0">
                <a:solidFill>
                  <a:srgbClr val="272626"/>
                </a:solidFill>
                <a:latin typeface="Comic Sans MS" panose="030F0902030302020204" pitchFamily="66" charset="0"/>
              </a:rPr>
              <a:t>When you’re out and about, look for a pebble and feel</a:t>
            </a:r>
            <a:br>
              <a:rPr lang="en-GB" sz="2200" dirty="0">
                <a:solidFill>
                  <a:srgbClr val="272626"/>
                </a:solidFill>
                <a:latin typeface="Comic Sans MS" panose="030F0902030302020204" pitchFamily="66" charset="0"/>
              </a:rPr>
            </a:br>
            <a:r>
              <a:rPr lang="en-GB" sz="2200" dirty="0">
                <a:solidFill>
                  <a:srgbClr val="272626"/>
                </a:solidFill>
                <a:latin typeface="Comic Sans MS" panose="030F0902030302020204" pitchFamily="66" charset="0"/>
              </a:rPr>
              <a:t>its surface.</a:t>
            </a:r>
          </a:p>
        </p:txBody>
      </p:sp>
      <p:pic>
        <p:nvPicPr>
          <p:cNvPr id="10" name="Picture 9" descr="A picture containing indoor&#10;&#10;Description automatically generated">
            <a:extLst>
              <a:ext uri="{FF2B5EF4-FFF2-40B4-BE49-F238E27FC236}">
                <a16:creationId xmlns:a16="http://schemas.microsoft.com/office/drawing/2014/main" id="{14C8EF52-7D10-A940-805D-9EACE40DD0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4952" y="1811180"/>
            <a:ext cx="3427875" cy="4109401"/>
          </a:xfrm>
          <a:prstGeom prst="rect">
            <a:avLst/>
          </a:prstGeom>
        </p:spPr>
      </p:pic>
    </p:spTree>
    <p:extLst>
      <p:ext uri="{BB962C8B-B14F-4D97-AF65-F5344CB8AC3E}">
        <p14:creationId xmlns:p14="http://schemas.microsoft.com/office/powerpoint/2010/main" val="374359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4354</TotalTime>
  <Words>640</Words>
  <Application>Microsoft Macintosh PowerPoint</Application>
  <PresentationFormat>Widescreen</PresentationFormat>
  <Paragraphs>91</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258</cp:revision>
  <dcterms:created xsi:type="dcterms:W3CDTF">2021-01-11T17:47:06Z</dcterms:created>
  <dcterms:modified xsi:type="dcterms:W3CDTF">2021-11-30T17:37:06Z</dcterms:modified>
</cp:coreProperties>
</file>