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79" r:id="rId2"/>
    <p:sldId id="284" r:id="rId3"/>
    <p:sldId id="292" r:id="rId4"/>
    <p:sldId id="285" r:id="rId5"/>
    <p:sldId id="287" r:id="rId6"/>
    <p:sldId id="289" r:id="rId7"/>
    <p:sldId id="290" r:id="rId8"/>
    <p:sldId id="300" r:id="rId9"/>
    <p:sldId id="291" r:id="rId10"/>
    <p:sldId id="293" r:id="rId11"/>
    <p:sldId id="294" r:id="rId12"/>
    <p:sldId id="295" r:id="rId13"/>
    <p:sldId id="296" r:id="rId14"/>
    <p:sldId id="297" r:id="rId15"/>
    <p:sldId id="298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28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D42BA7-C549-4CED-A8B6-83BAA9AC88BA}">
          <p14:sldIdLst/>
        </p14:section>
        <p14:section name="Untitled Section" id="{DBCF0D8C-1ADE-4F5D-B8A0-494C3A6BC2EC}">
          <p14:sldIdLst>
            <p14:sldId id="279"/>
            <p14:sldId id="284"/>
            <p14:sldId id="292"/>
            <p14:sldId id="285"/>
            <p14:sldId id="287"/>
            <p14:sldId id="289"/>
            <p14:sldId id="290"/>
            <p14:sldId id="300"/>
            <p14:sldId id="291"/>
            <p14:sldId id="293"/>
            <p14:sldId id="294"/>
            <p14:sldId id="295"/>
            <p14:sldId id="296"/>
            <p14:sldId id="297"/>
            <p14:sldId id="298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347" userDrawn="1">
          <p15:clr>
            <a:srgbClr val="A4A3A4"/>
          </p15:clr>
        </p15:guide>
        <p15:guide id="3" orient="horz" pos="3702" userDrawn="1">
          <p15:clr>
            <a:srgbClr val="A4A3A4"/>
          </p15:clr>
        </p15:guide>
        <p15:guide id="4" pos="3795" userDrawn="1">
          <p15:clr>
            <a:srgbClr val="A4A3A4"/>
          </p15:clr>
        </p15:guide>
        <p15:guide id="5" pos="4271" userDrawn="1">
          <p15:clr>
            <a:srgbClr val="A4A3A4"/>
          </p15:clr>
        </p15:guide>
        <p15:guide id="6" orient="horz" pos="686" userDrawn="1">
          <p15:clr>
            <a:srgbClr val="A4A3A4"/>
          </p15:clr>
        </p15:guide>
        <p15:guide id="7" orient="horz" pos="1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AA6"/>
    <a:srgbClr val="27262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4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1000" y="168"/>
      </p:cViewPr>
      <p:guideLst>
        <p:guide orient="horz" pos="1344"/>
        <p:guide pos="347"/>
        <p:guide orient="horz" pos="3702"/>
        <p:guide pos="3795"/>
        <p:guide pos="4271"/>
        <p:guide orient="horz" pos="686"/>
        <p:guide orient="horz" pos="10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18903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ground, outdoor, rock, rocky&#10;&#10;Description automatically generated">
            <a:extLst>
              <a:ext uri="{FF2B5EF4-FFF2-40B4-BE49-F238E27FC236}">
                <a16:creationId xmlns:a16="http://schemas.microsoft.com/office/drawing/2014/main" id="{E51CC11B-3395-3840-9622-817F40534D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007838"/>
            <a:ext cx="12192002" cy="35559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25931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Rocks: Lesson 3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Soil</a:t>
            </a:r>
            <a:endParaRPr lang="en-GB" sz="30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705B034-5ADA-C946-922C-7C6EFDC652BC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3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E9DA092-A246-224D-90E6-7C959798A8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B79BF63-EC12-BA40-91CC-E76A95A5E6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2FB7B32-1986-BA46-88DE-2EEBEF1242F9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b="1" dirty="0">
                <a:solidFill>
                  <a:srgbClr val="286AA6"/>
                </a:solidFill>
                <a:latin typeface="Comic Sans MS" panose="030F0702030302020204" pitchFamily="66" charset="0"/>
              </a:rPr>
              <a:t>Soil Layers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661DF6-542B-C84C-A414-90495CA5BF50}"/>
              </a:ext>
            </a:extLst>
          </p:cNvPr>
          <p:cNvSpPr txBox="1">
            <a:spLocks/>
          </p:cNvSpPr>
          <p:nvPr/>
        </p:nvSpPr>
        <p:spPr>
          <a:xfrm>
            <a:off x="6669455" y="2116196"/>
            <a:ext cx="4688356" cy="57632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Soil is made up of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five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layers.</a:t>
            </a:r>
          </a:p>
        </p:txBody>
      </p:sp>
      <p:pic>
        <p:nvPicPr>
          <p:cNvPr id="4" name="Picture 3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4B6B10A-4F41-F045-84A2-523E3902B6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9DA357E5-A6DD-5042-A1DD-2D63E8E3E379}"/>
              </a:ext>
            </a:extLst>
          </p:cNvPr>
          <p:cNvSpPr txBox="1">
            <a:spLocks/>
          </p:cNvSpPr>
          <p:nvPr/>
        </p:nvSpPr>
        <p:spPr>
          <a:xfrm>
            <a:off x="1327370" y="2798204"/>
            <a:ext cx="1036626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Humus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F2F3E18-CFC6-9247-A3A2-8C3E50EA52A6}"/>
              </a:ext>
            </a:extLst>
          </p:cNvPr>
          <p:cNvSpPr txBox="1">
            <a:spLocks/>
          </p:cNvSpPr>
          <p:nvPr/>
        </p:nvSpPr>
        <p:spPr>
          <a:xfrm>
            <a:off x="1327369" y="3130829"/>
            <a:ext cx="1406205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Topsoil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7BEDCB4-C8B0-A746-AE27-6BC693C86113}"/>
              </a:ext>
            </a:extLst>
          </p:cNvPr>
          <p:cNvSpPr txBox="1">
            <a:spLocks/>
          </p:cNvSpPr>
          <p:nvPr/>
        </p:nvSpPr>
        <p:spPr>
          <a:xfrm>
            <a:off x="1327370" y="3655959"/>
            <a:ext cx="1036626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Subsoil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FBA1CA58-7842-2F4E-AD22-DD00C2DADBE2}"/>
              </a:ext>
            </a:extLst>
          </p:cNvPr>
          <p:cNvSpPr txBox="1">
            <a:spLocks/>
          </p:cNvSpPr>
          <p:nvPr/>
        </p:nvSpPr>
        <p:spPr>
          <a:xfrm>
            <a:off x="1327369" y="4334356"/>
            <a:ext cx="2002971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Rock fragments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CC9D6290-A977-D04E-AF4E-A25B757FE735}"/>
              </a:ext>
            </a:extLst>
          </p:cNvPr>
          <p:cNvSpPr txBox="1">
            <a:spLocks/>
          </p:cNvSpPr>
          <p:nvPr/>
        </p:nvSpPr>
        <p:spPr>
          <a:xfrm>
            <a:off x="1327370" y="5114739"/>
            <a:ext cx="1473582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Bedrock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4" y="2656789"/>
            <a:ext cx="4789487" cy="41020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Organic layer (humus)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Topsoil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Subsoil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 fragments/Organic matter (parent material)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Bedrock</a:t>
            </a:r>
          </a:p>
        </p:txBody>
      </p:sp>
    </p:spTree>
    <p:extLst>
      <p:ext uri="{BB962C8B-B14F-4D97-AF65-F5344CB8AC3E}">
        <p14:creationId xmlns:p14="http://schemas.microsoft.com/office/powerpoint/2010/main" val="322612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ss, outdoor, ground, plant&#10;&#10;Description automatically generated">
            <a:extLst>
              <a:ext uri="{FF2B5EF4-FFF2-40B4-BE49-F238E27FC236}">
                <a16:creationId xmlns:a16="http://schemas.microsoft.com/office/drawing/2014/main" id="{EADD985B-18CB-664A-B998-D42437909E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Humus</a:t>
            </a:r>
            <a:endParaRPr lang="en-GB" sz="30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5" y="2791554"/>
            <a:ext cx="4468282" cy="2884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first layer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humus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contains a lot of organic matter like dead leaves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moss.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It’s thin and dark in colour.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3E68D74-BA4F-574D-B48B-216E1119329E}"/>
              </a:ext>
            </a:extLst>
          </p:cNvPr>
          <p:cNvSpPr txBox="1">
            <a:spLocks/>
          </p:cNvSpPr>
          <p:nvPr/>
        </p:nvSpPr>
        <p:spPr>
          <a:xfrm>
            <a:off x="1235075" y="2908074"/>
            <a:ext cx="4789488" cy="8375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4000" b="1" dirty="0">
                <a:solidFill>
                  <a:schemeClr val="bg1"/>
                </a:solidFill>
                <a:effectLst>
                  <a:outerShdw blurRad="228600" algn="ctr" rotWithShape="0">
                    <a:prstClr val="black">
                      <a:alpha val="61000"/>
                    </a:prstClr>
                  </a:outerShdw>
                </a:effectLst>
                <a:latin typeface="Comic Sans MS" panose="030F0702030302020204" pitchFamily="66" charset="0"/>
              </a:rPr>
              <a:t>Humus</a:t>
            </a:r>
            <a:endParaRPr lang="en-GB" sz="4000" b="1" dirty="0">
              <a:solidFill>
                <a:schemeClr val="bg1"/>
              </a:solidFill>
              <a:effectLst>
                <a:outerShdw blurRad="228600" algn="ctr" rotWithShape="0">
                  <a:prstClr val="black">
                    <a:alpha val="61000"/>
                  </a:prstClr>
                </a:outerShdw>
              </a:effectLs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96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plant, bushes, grass&#10;&#10;Description automatically generated">
            <a:extLst>
              <a:ext uri="{FF2B5EF4-FFF2-40B4-BE49-F238E27FC236}">
                <a16:creationId xmlns:a16="http://schemas.microsoft.com/office/drawing/2014/main" id="{3A402170-BDE4-9440-8A97-994613079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Topsoil</a:t>
            </a:r>
            <a:endParaRPr lang="en-GB" sz="30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5" y="2954185"/>
            <a:ext cx="4468282" cy="2884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next layer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topsoil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It’s made mostly from minerals and is where most roots grow.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also dark in colour.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E4AA488-799A-1D4A-B2FB-8C45B14D110B}"/>
              </a:ext>
            </a:extLst>
          </p:cNvPr>
          <p:cNvSpPr txBox="1">
            <a:spLocks/>
          </p:cNvSpPr>
          <p:nvPr/>
        </p:nvSpPr>
        <p:spPr>
          <a:xfrm>
            <a:off x="1235075" y="4233574"/>
            <a:ext cx="4789488" cy="8375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4000" b="1" dirty="0">
                <a:solidFill>
                  <a:srgbClr val="272626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mic Sans MS" panose="030F0702030302020204" pitchFamily="66" charset="0"/>
              </a:rPr>
              <a:t>Topsoil</a:t>
            </a:r>
            <a:endParaRPr lang="en-GB" sz="4000" b="1" dirty="0">
              <a:solidFill>
                <a:srgbClr val="272626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90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Subsoil</a:t>
            </a:r>
            <a:endParaRPr lang="en-GB" sz="30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5" y="2803129"/>
            <a:ext cx="4468282" cy="2884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next layer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subsoil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made of sand, silt and clay that’s not quite broken down.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has less organic material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is lighter in colour.</a:t>
            </a:r>
            <a:endParaRPr lang="en-GB" sz="2400" dirty="0">
              <a:solidFill>
                <a:srgbClr val="272626"/>
              </a:solidFill>
            </a:endParaRPr>
          </a:p>
        </p:txBody>
      </p:sp>
      <p:pic>
        <p:nvPicPr>
          <p:cNvPr id="3" name="Picture 2" descr="A picture containing outdoor, grass, nature&#10;&#10;Description automatically generated">
            <a:extLst>
              <a:ext uri="{FF2B5EF4-FFF2-40B4-BE49-F238E27FC236}">
                <a16:creationId xmlns:a16="http://schemas.microsoft.com/office/drawing/2014/main" id="{E1737F03-B74D-0544-9A2C-7501906F87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634AD5AC-BB68-F24E-920B-E7832F96A213}"/>
              </a:ext>
            </a:extLst>
          </p:cNvPr>
          <p:cNvSpPr txBox="1">
            <a:spLocks/>
          </p:cNvSpPr>
          <p:nvPr/>
        </p:nvSpPr>
        <p:spPr>
          <a:xfrm>
            <a:off x="1235075" y="4519324"/>
            <a:ext cx="4789488" cy="8375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4000" b="1" dirty="0">
                <a:solidFill>
                  <a:srgbClr val="272626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mic Sans MS" panose="030F0702030302020204" pitchFamily="66" charset="0"/>
              </a:rPr>
              <a:t>Subsoil</a:t>
            </a:r>
            <a:endParaRPr lang="en-GB" sz="4000" b="1" dirty="0">
              <a:solidFill>
                <a:srgbClr val="272626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7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Parent Material</a:t>
            </a:r>
            <a:endParaRPr lang="en-GB" sz="30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4" y="2965179"/>
            <a:ext cx="4617511" cy="2884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next layer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parent material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made up mostly of rock.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Not many things live down here except for the biggest roots.</a:t>
            </a:r>
            <a:endParaRPr lang="en-GB" sz="2400" dirty="0">
              <a:solidFill>
                <a:srgbClr val="272626"/>
              </a:solidFill>
            </a:endParaRPr>
          </a:p>
        </p:txBody>
      </p:sp>
      <p:pic>
        <p:nvPicPr>
          <p:cNvPr id="10" name="Picture 9" descr="A picture containing outdoor, grass, ground, forest&#10;&#10;Description automatically generated">
            <a:extLst>
              <a:ext uri="{FF2B5EF4-FFF2-40B4-BE49-F238E27FC236}">
                <a16:creationId xmlns:a16="http://schemas.microsoft.com/office/drawing/2014/main" id="{97539079-98C8-D147-9B10-9B8F83ABF3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7"/>
            <a:ext cx="4789488" cy="3744913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DC63735-3283-424E-9A29-598CF8EE4EA2}"/>
              </a:ext>
            </a:extLst>
          </p:cNvPr>
          <p:cNvSpPr txBox="1">
            <a:spLocks/>
          </p:cNvSpPr>
          <p:nvPr/>
        </p:nvSpPr>
        <p:spPr>
          <a:xfrm>
            <a:off x="1235075" y="4243099"/>
            <a:ext cx="4789488" cy="8375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4000" b="1" dirty="0">
                <a:solidFill>
                  <a:srgbClr val="272626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mic Sans MS" panose="030F0702030302020204" pitchFamily="66" charset="0"/>
              </a:rPr>
              <a:t>Parent Material</a:t>
            </a:r>
            <a:endParaRPr lang="en-GB" sz="4000" b="1" dirty="0">
              <a:solidFill>
                <a:srgbClr val="272626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3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70"/>
            <a:ext cx="12192000" cy="5763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Bedrock</a:t>
            </a:r>
            <a:endParaRPr lang="en-GB" sz="30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5E9C04E1-0CEE-6843-A5E0-ED18AA2BD8AA}"/>
              </a:ext>
            </a:extLst>
          </p:cNvPr>
          <p:cNvSpPr txBox="1">
            <a:spLocks/>
          </p:cNvSpPr>
          <p:nvPr/>
        </p:nvSpPr>
        <p:spPr>
          <a:xfrm>
            <a:off x="6667804" y="3381145"/>
            <a:ext cx="4617511" cy="28840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bottom layer is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bedrock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 solid rock layer.</a:t>
            </a:r>
            <a:endParaRPr lang="en-GB" sz="2400" dirty="0">
              <a:solidFill>
                <a:srgbClr val="272626"/>
              </a:solidFill>
            </a:endParaRPr>
          </a:p>
        </p:txBody>
      </p:sp>
      <p:pic>
        <p:nvPicPr>
          <p:cNvPr id="10" name="Picture 9" descr="A picture containing outdoor, sky&#10;&#10;Description automatically generated">
            <a:extLst>
              <a:ext uri="{FF2B5EF4-FFF2-40B4-BE49-F238E27FC236}">
                <a16:creationId xmlns:a16="http://schemas.microsoft.com/office/drawing/2014/main" id="{9E5A6909-31B1-AA41-B53D-DE6825494E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CB9A50D-973F-634F-9944-A5F7984E535B}"/>
              </a:ext>
            </a:extLst>
          </p:cNvPr>
          <p:cNvSpPr txBox="1">
            <a:spLocks/>
          </p:cNvSpPr>
          <p:nvPr/>
        </p:nvSpPr>
        <p:spPr>
          <a:xfrm>
            <a:off x="1235075" y="4652674"/>
            <a:ext cx="4789488" cy="8375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4000" b="1" dirty="0">
                <a:solidFill>
                  <a:srgbClr val="272626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mic Sans MS" panose="030F0702030302020204" pitchFamily="66" charset="0"/>
              </a:rPr>
              <a:t>Bedrock</a:t>
            </a:r>
            <a:endParaRPr lang="en-GB" sz="4000" b="1" dirty="0">
              <a:solidFill>
                <a:srgbClr val="272626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5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2FC06B9-B6AF-7B4C-91FB-CFD9CC25E997}"/>
              </a:ext>
            </a:extLst>
          </p:cNvPr>
          <p:cNvSpPr txBox="1">
            <a:spLocks/>
          </p:cNvSpPr>
          <p:nvPr/>
        </p:nvSpPr>
        <p:spPr>
          <a:xfrm>
            <a:off x="6096000" y="1996863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soil?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Particles of rock and organic matter (dead animals and plants).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b="1" dirty="0">
                <a:solidFill>
                  <a:srgbClr val="286AA6"/>
                </a:solidFill>
                <a:latin typeface="Comic Sans MS" panose="030F0702030302020204" pitchFamily="66" charset="0"/>
              </a:rPr>
              <a:t>How is soil made?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The particles become smaller over</a:t>
            </a:r>
            <a:b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time as rocks are ground down and organic matter decomposes.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b="1" dirty="0">
                <a:solidFill>
                  <a:srgbClr val="286AA6"/>
                </a:solidFill>
                <a:latin typeface="Comic Sans MS" panose="030F0702030302020204" pitchFamily="66" charset="0"/>
              </a:rPr>
              <a:t>Does it always look the same?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No, it depends on how much is ground rock and how much is organic matter.</a:t>
            </a:r>
            <a:endParaRPr lang="en-GB" sz="2100" dirty="0">
              <a:solidFill>
                <a:srgbClr val="272626"/>
              </a:solidFill>
            </a:endParaRPr>
          </a:p>
        </p:txBody>
      </p:sp>
      <p:pic>
        <p:nvPicPr>
          <p:cNvPr id="3" name="Picture 2" descr="A picture containing person, indoor, plant, soil&#10;&#10;Description automatically generated">
            <a:extLst>
              <a:ext uri="{FF2B5EF4-FFF2-40B4-BE49-F238E27FC236}">
                <a16:creationId xmlns:a16="http://schemas.microsoft.com/office/drawing/2014/main" id="{32680559-1AF3-994A-BA12-9F9FBC9B0A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4" y="2036272"/>
            <a:ext cx="4176375" cy="3744913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7BA10596-7CE2-FC45-8441-FE86C6CDFE5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Groundwork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2C8B99-0965-E442-BE72-163D4DACFF93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</p:spTree>
    <p:extLst>
      <p:ext uri="{BB962C8B-B14F-4D97-AF65-F5344CB8AC3E}">
        <p14:creationId xmlns:p14="http://schemas.microsoft.com/office/powerpoint/2010/main" val="138874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water, sky, nature&#10;&#10;Description automatically generated">
            <a:extLst>
              <a:ext uri="{FF2B5EF4-FFF2-40B4-BE49-F238E27FC236}">
                <a16:creationId xmlns:a16="http://schemas.microsoft.com/office/drawing/2014/main" id="{6451B400-8F9A-CD41-BC2A-8B570988D2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50" y="2417861"/>
            <a:ext cx="4230994" cy="2130715"/>
          </a:xfrm>
          <a:prstGeom prst="rect">
            <a:avLst/>
          </a:prstGeom>
        </p:spPr>
      </p:pic>
      <p:pic>
        <p:nvPicPr>
          <p:cNvPr id="20" name="Picture 19" descr="A picture containing grass, outdoor, sky, water&#10;&#10;Description automatically generated">
            <a:extLst>
              <a:ext uri="{FF2B5EF4-FFF2-40B4-BE49-F238E27FC236}">
                <a16:creationId xmlns:a16="http://schemas.microsoft.com/office/drawing/2014/main" id="{D66C33E8-771A-1249-B806-50F1CFB9E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5795" y="2417860"/>
            <a:ext cx="4238488" cy="2130715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2FC06B9-B6AF-7B4C-91FB-CFD9CC25E997}"/>
              </a:ext>
            </a:extLst>
          </p:cNvPr>
          <p:cNvSpPr txBox="1">
            <a:spLocks/>
          </p:cNvSpPr>
          <p:nvPr/>
        </p:nvSpPr>
        <p:spPr>
          <a:xfrm>
            <a:off x="1496481" y="4733400"/>
            <a:ext cx="4397115" cy="12105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coast or near the sea where there are lots of rocks.</a:t>
            </a:r>
            <a:endParaRPr lang="en-GB" sz="1900" dirty="0">
              <a:solidFill>
                <a:srgbClr val="272626"/>
              </a:solidFill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Groundwork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6E7E6D-1C5C-B143-B311-12E1AF000BF4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2317A08F-EB4D-BF4A-82AA-A8C981B8026F}"/>
              </a:ext>
            </a:extLst>
          </p:cNvPr>
          <p:cNvSpPr txBox="1">
            <a:spLocks/>
          </p:cNvSpPr>
          <p:nvPr/>
        </p:nvSpPr>
        <p:spPr>
          <a:xfrm>
            <a:off x="6379566" y="4733400"/>
            <a:ext cx="4527246" cy="17705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latin typeface="Comic Sans MS" panose="030F0702030302020204" pitchFamily="66" charset="0"/>
              </a:rPr>
              <a:t>Where you find chalky cliffs containing microscopic plankton skeletons from the sea. </a:t>
            </a:r>
            <a:endParaRPr lang="en-GB" sz="1900" dirty="0">
              <a:solidFill>
                <a:srgbClr val="272626"/>
              </a:solidFill>
            </a:endParaRP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1CBA7F0E-1D7E-A546-91E5-501D9C556297}"/>
              </a:ext>
            </a:extLst>
          </p:cNvPr>
          <p:cNvSpPr txBox="1">
            <a:spLocks/>
          </p:cNvSpPr>
          <p:nvPr/>
        </p:nvSpPr>
        <p:spPr>
          <a:xfrm>
            <a:off x="1496481" y="1842216"/>
            <a:ext cx="4397115" cy="12105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might you find sandy soil?</a:t>
            </a:r>
            <a:endParaRPr lang="en-GB" sz="1900" dirty="0">
              <a:solidFill>
                <a:srgbClr val="272626"/>
              </a:solidFill>
            </a:endParaRP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D2AE8990-6DEE-FD49-B32F-4A93351D2969}"/>
              </a:ext>
            </a:extLst>
          </p:cNvPr>
          <p:cNvSpPr txBox="1">
            <a:spLocks/>
          </p:cNvSpPr>
          <p:nvPr/>
        </p:nvSpPr>
        <p:spPr>
          <a:xfrm>
            <a:off x="6379566" y="1842216"/>
            <a:ext cx="4527246" cy="17705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might you find chalky soil?</a:t>
            </a:r>
            <a:endParaRPr lang="en-GB" sz="19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6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bird walking in the water&#10;&#10;Description automatically generated with medium confidence">
            <a:extLst>
              <a:ext uri="{FF2B5EF4-FFF2-40B4-BE49-F238E27FC236}">
                <a16:creationId xmlns:a16="http://schemas.microsoft.com/office/drawing/2014/main" id="{F90BB9C0-5375-744A-B1BC-07565AFD4E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825" y="2604491"/>
            <a:ext cx="3143362" cy="2232337"/>
          </a:xfrm>
          <a:prstGeom prst="rect">
            <a:avLst/>
          </a:prstGeom>
        </p:spPr>
      </p:pic>
      <p:pic>
        <p:nvPicPr>
          <p:cNvPr id="5" name="Picture 4" descr="A bird walking on the beach&#10;&#10;Description automatically generated with medium confidence">
            <a:extLst>
              <a:ext uri="{FF2B5EF4-FFF2-40B4-BE49-F238E27FC236}">
                <a16:creationId xmlns:a16="http://schemas.microsoft.com/office/drawing/2014/main" id="{9F566444-AB52-044E-AA52-974D3266F9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8870" y="2604058"/>
            <a:ext cx="3166247" cy="2243149"/>
          </a:xfrm>
          <a:prstGeom prst="rect">
            <a:avLst/>
          </a:prstGeom>
        </p:spPr>
      </p:pic>
      <p:pic>
        <p:nvPicPr>
          <p:cNvPr id="3" name="Picture 2" descr="A picture containing plant, vegetable&#10;&#10;Description automatically generated">
            <a:extLst>
              <a:ext uri="{FF2B5EF4-FFF2-40B4-BE49-F238E27FC236}">
                <a16:creationId xmlns:a16="http://schemas.microsoft.com/office/drawing/2014/main" id="{4D91B505-DBB1-674E-8F54-5AE085A670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8770" y="2604058"/>
            <a:ext cx="3167406" cy="224314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Groundwork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3DC8E6D8-8413-A54E-B500-4CF986B7EF87}"/>
              </a:ext>
            </a:extLst>
          </p:cNvPr>
          <p:cNvSpPr txBox="1">
            <a:spLocks/>
          </p:cNvSpPr>
          <p:nvPr/>
        </p:nvSpPr>
        <p:spPr>
          <a:xfrm>
            <a:off x="848600" y="5049692"/>
            <a:ext cx="3447403" cy="21104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Where water doesn’t drain away, like ponds, lakes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and riverbeds. </a:t>
            </a:r>
            <a:r>
              <a:rPr lang="en-GB" sz="1900" dirty="0"/>
              <a:t>	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26171B9A-5C67-814C-8490-844225DEAD87}"/>
              </a:ext>
            </a:extLst>
          </p:cNvPr>
          <p:cNvSpPr txBox="1">
            <a:spLocks/>
          </p:cNvSpPr>
          <p:nvPr/>
        </p:nvSpPr>
        <p:spPr>
          <a:xfrm>
            <a:off x="4404008" y="5049692"/>
            <a:ext cx="3385153" cy="16025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Where you find moving water like the sea, rivers and streams.</a:t>
            </a:r>
            <a:endParaRPr lang="en-GB" sz="1900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59DBF7F0-AE2B-504A-B832-6E92AC41DFB7}"/>
              </a:ext>
            </a:extLst>
          </p:cNvPr>
          <p:cNvSpPr txBox="1">
            <a:spLocks/>
          </p:cNvSpPr>
          <p:nvPr/>
        </p:nvSpPr>
        <p:spPr>
          <a:xfrm>
            <a:off x="7991436" y="5049691"/>
            <a:ext cx="3580861" cy="16025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Mainly inland in farms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and gardens.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/>
              <a:t>	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3CA06A7C-9933-F042-9880-555DAF93A61B}"/>
              </a:ext>
            </a:extLst>
          </p:cNvPr>
          <p:cNvSpPr txBox="1">
            <a:spLocks/>
          </p:cNvSpPr>
          <p:nvPr/>
        </p:nvSpPr>
        <p:spPr>
          <a:xfrm>
            <a:off x="848600" y="1778205"/>
            <a:ext cx="3447403" cy="7198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might you find</a:t>
            </a:r>
            <a:b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clay soil?</a:t>
            </a:r>
            <a:endParaRPr lang="en-GB" sz="1900" dirty="0"/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5A1823A1-E996-8C46-9F6E-8658FE52FBFE}"/>
              </a:ext>
            </a:extLst>
          </p:cNvPr>
          <p:cNvSpPr txBox="1">
            <a:spLocks/>
          </p:cNvSpPr>
          <p:nvPr/>
        </p:nvSpPr>
        <p:spPr>
          <a:xfrm>
            <a:off x="4404008" y="1975057"/>
            <a:ext cx="3385153" cy="6303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might you find silt?</a:t>
            </a:r>
            <a:endParaRPr lang="en-GB" sz="1900" dirty="0"/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1AA88873-B74E-6D4A-93E5-5625D22BF77A}"/>
              </a:ext>
            </a:extLst>
          </p:cNvPr>
          <p:cNvSpPr txBox="1">
            <a:spLocks/>
          </p:cNvSpPr>
          <p:nvPr/>
        </p:nvSpPr>
        <p:spPr>
          <a:xfrm>
            <a:off x="7991436" y="1975055"/>
            <a:ext cx="3580861" cy="5173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Where might you find loam?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6591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ake, snow, chocolate, outdoor&#10;&#10;Description automatically generated">
            <a:extLst>
              <a:ext uri="{FF2B5EF4-FFF2-40B4-BE49-F238E27FC236}">
                <a16:creationId xmlns:a16="http://schemas.microsoft.com/office/drawing/2014/main" id="{D6352C37-0A18-C349-89FE-22466C1BF8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88" b="-2888"/>
          <a:stretch/>
        </p:blipFill>
        <p:spPr>
          <a:xfrm>
            <a:off x="945823" y="1944079"/>
            <a:ext cx="3118799" cy="22323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Picture 9" descr="A picture containing plant, cactus, outdoor, several&#10;&#10;Description automatically generated">
            <a:extLst>
              <a:ext uri="{FF2B5EF4-FFF2-40B4-BE49-F238E27FC236}">
                <a16:creationId xmlns:a16="http://schemas.microsoft.com/office/drawing/2014/main" id="{CF9AEFCF-E75E-6F48-BEA3-A4CF2E2ED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9728" y="1954490"/>
            <a:ext cx="3146448" cy="222192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Groundwork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have we learned?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3DC8E6D8-8413-A54E-B500-4CF986B7EF87}"/>
              </a:ext>
            </a:extLst>
          </p:cNvPr>
          <p:cNvSpPr txBox="1">
            <a:spLocks/>
          </p:cNvSpPr>
          <p:nvPr/>
        </p:nvSpPr>
        <p:spPr>
          <a:xfrm>
            <a:off x="848600" y="4389279"/>
            <a:ext cx="3447403" cy="21104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similar between soil and sand?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Both of them contain ground down rock particles.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26171B9A-5C67-814C-8490-844225DEAD87}"/>
              </a:ext>
            </a:extLst>
          </p:cNvPr>
          <p:cNvSpPr txBox="1">
            <a:spLocks/>
          </p:cNvSpPr>
          <p:nvPr/>
        </p:nvSpPr>
        <p:spPr>
          <a:xfrm>
            <a:off x="4404008" y="4389279"/>
            <a:ext cx="3491991" cy="16025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the difference between soil and sand?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Pure sand is just ground down rock, but sandy soil has some organic matter in it.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59DBF7F0-AE2B-504A-B832-6E92AC41DFB7}"/>
              </a:ext>
            </a:extLst>
          </p:cNvPr>
          <p:cNvSpPr txBox="1">
            <a:spLocks/>
          </p:cNvSpPr>
          <p:nvPr/>
        </p:nvSpPr>
        <p:spPr>
          <a:xfrm>
            <a:off x="7991436" y="4389278"/>
            <a:ext cx="3580861" cy="16025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Can you grow plants in sand?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Yes, you can grow plants like cacti that don’t need a lot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of water. </a:t>
            </a:r>
          </a:p>
        </p:txBody>
      </p:sp>
      <p:pic>
        <p:nvPicPr>
          <p:cNvPr id="8" name="Picture 7" descr="A close-up of a loaf of bread&#10;&#10;Description automatically generated with low confidence">
            <a:extLst>
              <a:ext uri="{FF2B5EF4-FFF2-40B4-BE49-F238E27FC236}">
                <a16:creationId xmlns:a16="http://schemas.microsoft.com/office/drawing/2014/main" id="{F4AA9EED-3294-7D4E-A813-0DD115C0A8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" b="-17642"/>
          <a:stretch/>
        </p:blipFill>
        <p:spPr>
          <a:xfrm>
            <a:off x="4547985" y="1944079"/>
            <a:ext cx="3118799" cy="22323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8243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nds holding a pile of dirt&#10;&#10;Description automatically generated with low confidence">
            <a:extLst>
              <a:ext uri="{FF2B5EF4-FFF2-40B4-BE49-F238E27FC236}">
                <a16:creationId xmlns:a16="http://schemas.microsoft.com/office/drawing/2014/main" id="{A06715A3-E7C0-8645-90E7-E734FD64B4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2"/>
          <a:stretch/>
        </p:blipFill>
        <p:spPr>
          <a:xfrm>
            <a:off x="1254686" y="1817688"/>
            <a:ext cx="4772076" cy="372970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662442" y="1807120"/>
            <a:ext cx="4204482" cy="47342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Recognise that soils are made from rocks and organic matter.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Explore different soils and identify similarities and differences between them.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Investigate what happens when rocks are rubbed together or what changes occur when they are in water.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Raise and answer questions about how soils are formed.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5292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Soil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A456F4-2AF9-4B8B-A6A9-E90D3CB9358E}"/>
              </a:ext>
            </a:extLst>
          </p:cNvPr>
          <p:cNvSpPr txBox="1"/>
          <p:nvPr/>
        </p:nvSpPr>
        <p:spPr>
          <a:xfrm>
            <a:off x="549370" y="6051799"/>
            <a:ext cx="82153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286AA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recognise that soils are made from rocks and organic matter.</a:t>
            </a:r>
            <a:endParaRPr lang="en-GB" sz="1200" dirty="0">
              <a:solidFill>
                <a:srgbClr val="286A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706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0" y="1214395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Collecting Soil Samples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BA3876E-A264-1342-A051-22227141E52F}"/>
              </a:ext>
            </a:extLst>
          </p:cNvPr>
          <p:cNvSpPr txBox="1">
            <a:spLocks/>
          </p:cNvSpPr>
          <p:nvPr/>
        </p:nvSpPr>
        <p:spPr>
          <a:xfrm>
            <a:off x="6667805" y="2407474"/>
            <a:ext cx="4289120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Go out and collect soil samples. Your school might have sample pots, or use small jars to put your samples in.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type of samples you collect will depend on where you live.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Make sure you collect your samples safely and without disturbing the environment.</a:t>
            </a:r>
          </a:p>
        </p:txBody>
      </p:sp>
      <p:pic>
        <p:nvPicPr>
          <p:cNvPr id="3" name="Picture 2" descr="A picture containing person, flower, plant, hand&#10;&#10;Description automatically generated">
            <a:extLst>
              <a:ext uri="{FF2B5EF4-FFF2-40B4-BE49-F238E27FC236}">
                <a16:creationId xmlns:a16="http://schemas.microsoft.com/office/drawing/2014/main" id="{E39A21D8-45A8-1D41-B3C4-3D8FCE0A8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2139265"/>
            <a:ext cx="4789488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7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Activity/Investigation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0" y="1223830"/>
            <a:ext cx="12192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Bring back soil samples and investigate them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BA3876E-A264-1342-A051-22227141E52F}"/>
              </a:ext>
            </a:extLst>
          </p:cNvPr>
          <p:cNvSpPr txBox="1">
            <a:spLocks/>
          </p:cNvSpPr>
          <p:nvPr/>
        </p:nvSpPr>
        <p:spPr>
          <a:xfrm>
            <a:off x="6667805" y="2350845"/>
            <a:ext cx="4400688" cy="31619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they feel like?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they dry?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they damp?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happens when you add water to the soil?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Make notes of your observations to determine what type of soil they are.</a:t>
            </a:r>
          </a:p>
        </p:txBody>
      </p:sp>
      <p:pic>
        <p:nvPicPr>
          <p:cNvPr id="4" name="Picture 3" descr="A person holding a beaker&#10;&#10;Description automatically generated with medium confidence">
            <a:extLst>
              <a:ext uri="{FF2B5EF4-FFF2-40B4-BE49-F238E27FC236}">
                <a16:creationId xmlns:a16="http://schemas.microsoft.com/office/drawing/2014/main" id="{06674EE2-5208-984B-8FA3-27DBB159E5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4" y="2133600"/>
            <a:ext cx="4789489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7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45ACB77E-A212-0841-BA75-FFB2F3BDB7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27" y="2980596"/>
            <a:ext cx="5474037" cy="34524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C2108B5-708C-954D-8BE4-84D3A215F3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27" y="2977200"/>
            <a:ext cx="5474037" cy="34524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80C3E33-4636-E845-8AC4-0D259927DE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295" y="2973804"/>
            <a:ext cx="5474037" cy="34524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4F40564-FC33-0C4C-8994-C402765C49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59" y="2980595"/>
            <a:ext cx="5474037" cy="3452467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Activity/Investigation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13961" y="1227074"/>
            <a:ext cx="12178039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when two rocks are rubbed together?</a:t>
            </a:r>
          </a:p>
        </p:txBody>
      </p:sp>
      <p:pic>
        <p:nvPicPr>
          <p:cNvPr id="5" name="Picture 4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401BAEBF-583F-7D49-B9FB-1E9C2BB376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8191">
            <a:off x="3065927" y="2231040"/>
            <a:ext cx="1722462" cy="1499112"/>
          </a:xfrm>
          <a:prstGeom prst="rect">
            <a:avLst/>
          </a:prstGeom>
        </p:spPr>
      </p:pic>
      <p:pic>
        <p:nvPicPr>
          <p:cNvPr id="12" name="Picture 11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7DF7FD0D-AAE8-5B4C-99B7-6E10DA146B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4680">
            <a:off x="1330274" y="2242833"/>
            <a:ext cx="1910909" cy="1506246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BA3876E-A264-1342-A051-22227141E52F}"/>
              </a:ext>
            </a:extLst>
          </p:cNvPr>
          <p:cNvSpPr txBox="1">
            <a:spLocks/>
          </p:cNvSpPr>
          <p:nvPr/>
        </p:nvSpPr>
        <p:spPr>
          <a:xfrm>
            <a:off x="5905804" y="2172406"/>
            <a:ext cx="5274813" cy="405747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Take two rocks and rub them together.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happens?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Rubbing the rocks together wears them away, leaving behind a grainy pile of ground rock.</a:t>
            </a:r>
          </a:p>
          <a:p>
            <a:pPr marL="0" indent="0">
              <a:lnSpc>
                <a:spcPct val="100000"/>
              </a:lnSpc>
              <a:spcBef>
                <a:spcPts val="2000"/>
              </a:spcBef>
              <a:buNone/>
            </a:pP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does this tell us?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 friction changes rock into smaller particles and eventually soil. Outdoors, that friction is caused by wind and water.</a:t>
            </a:r>
            <a:endParaRPr lang="en-GB" sz="18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8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5A362D5-EFE6-104C-953B-48A7FCB4E0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021" y="1973897"/>
            <a:ext cx="4136804" cy="3920808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Groundwork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DCD65D-F3F3-2C48-BB8A-3EE87536D1A2}"/>
              </a:ext>
            </a:extLst>
          </p:cNvPr>
          <p:cNvSpPr txBox="1"/>
          <p:nvPr/>
        </p:nvSpPr>
        <p:spPr>
          <a:xfrm>
            <a:off x="1702021" y="1347655"/>
            <a:ext cx="41368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Soil Layers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A330E915-D343-A349-8E9E-7C71DF24C116}"/>
              </a:ext>
            </a:extLst>
          </p:cNvPr>
          <p:cNvSpPr txBox="1">
            <a:spLocks/>
          </p:cNvSpPr>
          <p:nvPr/>
        </p:nvSpPr>
        <p:spPr>
          <a:xfrm>
            <a:off x="6942860" y="3030891"/>
            <a:ext cx="4136804" cy="277071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On this diagram,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can you name the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five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layers of soil?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3C3938D-CE22-324B-923D-C57392513BD6}"/>
              </a:ext>
            </a:extLst>
          </p:cNvPr>
          <p:cNvSpPr txBox="1">
            <a:spLocks/>
          </p:cNvSpPr>
          <p:nvPr/>
        </p:nvSpPr>
        <p:spPr>
          <a:xfrm>
            <a:off x="1759499" y="2112963"/>
            <a:ext cx="4037118" cy="34383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Humus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E4812FB-8E26-3C49-84EC-0CFB3E258900}"/>
              </a:ext>
            </a:extLst>
          </p:cNvPr>
          <p:cNvSpPr txBox="1">
            <a:spLocks/>
          </p:cNvSpPr>
          <p:nvPr/>
        </p:nvSpPr>
        <p:spPr>
          <a:xfrm>
            <a:off x="1759499" y="2536656"/>
            <a:ext cx="4037118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Topsoil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0646543E-9612-D74B-A422-BD61348E6337}"/>
              </a:ext>
            </a:extLst>
          </p:cNvPr>
          <p:cNvSpPr txBox="1">
            <a:spLocks/>
          </p:cNvSpPr>
          <p:nvPr/>
        </p:nvSpPr>
        <p:spPr>
          <a:xfrm>
            <a:off x="1759499" y="3668699"/>
            <a:ext cx="4037118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Subsoil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FC502537-906A-7648-B9F0-5EF90568C3B9}"/>
              </a:ext>
            </a:extLst>
          </p:cNvPr>
          <p:cNvSpPr txBox="1">
            <a:spLocks/>
          </p:cNvSpPr>
          <p:nvPr/>
        </p:nvSpPr>
        <p:spPr>
          <a:xfrm>
            <a:off x="1759499" y="4877040"/>
            <a:ext cx="4037120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Rock fragments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E48B4EC6-B43E-BC40-A775-1C81C1588294}"/>
              </a:ext>
            </a:extLst>
          </p:cNvPr>
          <p:cNvSpPr txBox="1">
            <a:spLocks/>
          </p:cNvSpPr>
          <p:nvPr/>
        </p:nvSpPr>
        <p:spPr>
          <a:xfrm>
            <a:off x="1759499" y="5428689"/>
            <a:ext cx="4037120" cy="3135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1900" dirty="0">
                <a:solidFill>
                  <a:schemeClr val="bg1"/>
                </a:solidFill>
                <a:latin typeface="Comic Sans MS" panose="030F0702030302020204" pitchFamily="66" charset="0"/>
              </a:rPr>
              <a:t>Bedrock</a:t>
            </a:r>
          </a:p>
        </p:txBody>
      </p:sp>
    </p:spTree>
    <p:extLst>
      <p:ext uri="{BB962C8B-B14F-4D97-AF65-F5344CB8AC3E}">
        <p14:creationId xmlns:p14="http://schemas.microsoft.com/office/powerpoint/2010/main" val="342591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children jumping in the air&#10;&#10;Description automatically generated with medium confidence">
            <a:extLst>
              <a:ext uri="{FF2B5EF4-FFF2-40B4-BE49-F238E27FC236}">
                <a16:creationId xmlns:a16="http://schemas.microsoft.com/office/drawing/2014/main" id="{492283F0-C50C-0E43-B681-C892ECEC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9580" y="1811100"/>
            <a:ext cx="4252837" cy="316196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– Lesson 3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</a:t>
            </a:r>
            <a:r>
              <a:rPr lang="en-GB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Ground Breakers!</a:t>
            </a:r>
          </a:p>
        </p:txBody>
      </p:sp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662442" y="2123770"/>
            <a:ext cx="4204482" cy="47342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Soil is made up of particles of rock, dead plants and animals (organic matter), air and water.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Different soils have different properties depending on their composition.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soil looks and feels like depends on the type of rock, the size of rock particles and the type of organic matter.</a:t>
            </a:r>
            <a:endParaRPr lang="en-GB" sz="1800" b="1" dirty="0">
              <a:solidFill>
                <a:srgbClr val="272626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What is soil made from?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close-up of a field&#10;&#10;Description automatically generated with low confidence">
            <a:extLst>
              <a:ext uri="{FF2B5EF4-FFF2-40B4-BE49-F238E27FC236}">
                <a16:creationId xmlns:a16="http://schemas.microsoft.com/office/drawing/2014/main" id="{98C54B05-6F51-514B-8C16-40F6D7161F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6" y="1994408"/>
            <a:ext cx="2278146" cy="3739642"/>
          </a:xfrm>
          <a:prstGeom prst="rect">
            <a:avLst/>
          </a:prstGeom>
        </p:spPr>
      </p:pic>
      <p:pic>
        <p:nvPicPr>
          <p:cNvPr id="10" name="Picture 9" descr="A close-up of a field&#10;&#10;Description automatically generated with low confidence">
            <a:extLst>
              <a:ext uri="{FF2B5EF4-FFF2-40B4-BE49-F238E27FC236}">
                <a16:creationId xmlns:a16="http://schemas.microsoft.com/office/drawing/2014/main" id="{EE7CA54A-E1C1-0148-835D-3DDC34AE47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417" y="1979416"/>
            <a:ext cx="2278146" cy="375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3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3EAFF45-AAD7-F641-98F3-3722CDBA2F25}"/>
              </a:ext>
            </a:extLst>
          </p:cNvPr>
          <p:cNvSpPr txBox="1">
            <a:spLocks/>
          </p:cNvSpPr>
          <p:nvPr/>
        </p:nvSpPr>
        <p:spPr>
          <a:xfrm>
            <a:off x="0" y="86023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b="1" dirty="0">
                <a:solidFill>
                  <a:srgbClr val="286AA6"/>
                </a:solidFill>
                <a:latin typeface="Comic Sans MS" panose="030F0702030302020204" pitchFamily="66" charset="0"/>
              </a:rPr>
              <a:t>How many types of soil are there?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3FB2A04-5090-A340-94A3-B57C8E412E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F6B6BB7-DBA8-5247-8906-64274112563D}"/>
              </a:ext>
            </a:extLst>
          </p:cNvPr>
          <p:cNvSpPr txBox="1">
            <a:spLocks/>
          </p:cNvSpPr>
          <p:nvPr/>
        </p:nvSpPr>
        <p:spPr>
          <a:xfrm>
            <a:off x="6667804" y="2045703"/>
            <a:ext cx="4289119" cy="86057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five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types of soil that come from rocks.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63E47970-4BC7-1848-8296-7B96158598BA}"/>
              </a:ext>
            </a:extLst>
          </p:cNvPr>
          <p:cNvSpPr txBox="1">
            <a:spLocks/>
          </p:cNvSpPr>
          <p:nvPr/>
        </p:nvSpPr>
        <p:spPr>
          <a:xfrm>
            <a:off x="6667805" y="2906276"/>
            <a:ext cx="3457972" cy="27547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Sandy soil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Clay soil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Chalky soil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Loam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Silt</a:t>
            </a:r>
            <a:endParaRPr lang="en-GB" sz="2200" dirty="0">
              <a:solidFill>
                <a:srgbClr val="272626"/>
              </a:solidFill>
            </a:endParaRPr>
          </a:p>
        </p:txBody>
      </p:sp>
      <p:pic>
        <p:nvPicPr>
          <p:cNvPr id="15" name="Picture 14" descr="A picture containing food, plate, table, bowl&#10;&#10;Description automatically generated">
            <a:extLst>
              <a:ext uri="{FF2B5EF4-FFF2-40B4-BE49-F238E27FC236}">
                <a16:creationId xmlns:a16="http://schemas.microsoft.com/office/drawing/2014/main" id="{5AD2F094-8E8A-6347-B6AE-B04136543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6" y="1989138"/>
            <a:ext cx="4789488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3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D687D86-FA7E-3348-AFD8-59C84A5DE4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E5CF88BD-B5D5-7D4D-A5CA-58790CFB9C4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Sandy Soil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pic>
        <p:nvPicPr>
          <p:cNvPr id="4" name="Picture 3" descr="A picture containing outdoor, sky, water, nature&#10;&#10;Description automatically generated">
            <a:extLst>
              <a:ext uri="{FF2B5EF4-FFF2-40B4-BE49-F238E27FC236}">
                <a16:creationId xmlns:a16="http://schemas.microsoft.com/office/drawing/2014/main" id="{A47E517A-AFD0-254B-93C4-C6909597B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2805"/>
            <a:ext cx="4789488" cy="3765910"/>
          </a:xfrm>
          <a:prstGeom prst="rect">
            <a:avLst/>
          </a:prstGeom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137DA927-FA85-C546-A13E-0D3E8FCC0F44}"/>
              </a:ext>
            </a:extLst>
          </p:cNvPr>
          <p:cNvSpPr txBox="1">
            <a:spLocks/>
          </p:cNvSpPr>
          <p:nvPr/>
        </p:nvSpPr>
        <p:spPr>
          <a:xfrm>
            <a:off x="6667805" y="1918652"/>
            <a:ext cx="3787105" cy="38942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Sandy soil is made up of tiny particles of rock ground down over millions of years.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has large particles that water drains through easily so it usually feels dry.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doesn’t contain much plant matter.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Sandy soil is usually found near the coast.</a:t>
            </a:r>
            <a:endParaRPr lang="en-GB" sz="21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79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3CC3940-CEC3-EC46-AA66-7D50FC0F2515}"/>
              </a:ext>
            </a:extLst>
          </p:cNvPr>
          <p:cNvSpPr txBox="1">
            <a:spLocks/>
          </p:cNvSpPr>
          <p:nvPr/>
        </p:nvSpPr>
        <p:spPr>
          <a:xfrm>
            <a:off x="6667805" y="2027638"/>
            <a:ext cx="4516751" cy="42916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Clay soil has very small particles.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Water doesn’t drain through easily, which makes it sticky.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doesn’t contain much</a:t>
            </a:r>
            <a:b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plant matter.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Clay soil is found in places where water stays still for a long time – the bottom of ponds, lakes and river beds.</a:t>
            </a:r>
            <a:endParaRPr lang="en-GB" sz="2100" dirty="0">
              <a:solidFill>
                <a:srgbClr val="272626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Clay Soil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pic>
        <p:nvPicPr>
          <p:cNvPr id="4" name="Picture 3" descr="A bird standing in water&#10;&#10;Description automatically generated with low confidence">
            <a:extLst>
              <a:ext uri="{FF2B5EF4-FFF2-40B4-BE49-F238E27FC236}">
                <a16:creationId xmlns:a16="http://schemas.microsoft.com/office/drawing/2014/main" id="{9A9CEBCD-CAC9-A24C-A6DC-2D17730F79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3CC3940-CEC3-EC46-AA66-7D50FC0F2515}"/>
              </a:ext>
            </a:extLst>
          </p:cNvPr>
          <p:cNvSpPr txBox="1">
            <a:spLocks/>
          </p:cNvSpPr>
          <p:nvPr/>
        </p:nvSpPr>
        <p:spPr>
          <a:xfrm>
            <a:off x="6682934" y="1882759"/>
            <a:ext cx="4435523" cy="42916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Chalky soil contains microscopic planktons skeletons from the sea.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rich in minerals from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bones.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Water drains through it easily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it dries out quickly.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Chalky soil is also found near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coast.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latin typeface="Comic Sans MS" panose="030F0702030302020204" pitchFamily="66" charset="0"/>
              </a:rPr>
              <a:t>Dinosaur fossils are often found near the coast because chalk is good at preserving fossils.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5648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Chalky Soil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pic>
        <p:nvPicPr>
          <p:cNvPr id="3" name="Picture 2" descr="A picture containing water, outdoor, grass, nature&#10;&#10;Description automatically generated">
            <a:extLst>
              <a:ext uri="{FF2B5EF4-FFF2-40B4-BE49-F238E27FC236}">
                <a16:creationId xmlns:a16="http://schemas.microsoft.com/office/drawing/2014/main" id="{72FC1640-642C-D94F-9273-0ED1CCEE6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89138"/>
            <a:ext cx="4789488" cy="374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6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3CC3940-CEC3-EC46-AA66-7D50FC0F2515}"/>
              </a:ext>
            </a:extLst>
          </p:cNvPr>
          <p:cNvSpPr txBox="1">
            <a:spLocks/>
          </p:cNvSpPr>
          <p:nvPr/>
        </p:nvSpPr>
        <p:spPr>
          <a:xfrm>
            <a:off x="6667806" y="1880263"/>
            <a:ext cx="4600270" cy="42916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Silt is a grainy sediment that can easily be moved by wind and water.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is made up of particles of rock and minerals that are larger than clay but smaller than sand.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drains water well but doesn’t get waterlogged and feels dry.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Silt can be found near flowing water like rivers, but can also</a:t>
            </a:r>
            <a:b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be blown inland by wind.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Silt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pic>
        <p:nvPicPr>
          <p:cNvPr id="4" name="Picture 3" descr="A picture containing sky, water, outdoor, nature&#10;&#10;Description automatically generated">
            <a:extLst>
              <a:ext uri="{FF2B5EF4-FFF2-40B4-BE49-F238E27FC236}">
                <a16:creationId xmlns:a16="http://schemas.microsoft.com/office/drawing/2014/main" id="{4AD53460-B0C8-3A48-A302-1C8419709C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6" y="1989139"/>
            <a:ext cx="4789488" cy="365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6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ground, person, outdoor, soil&#10;&#10;Description automatically generated">
            <a:extLst>
              <a:ext uri="{FF2B5EF4-FFF2-40B4-BE49-F238E27FC236}">
                <a16:creationId xmlns:a16="http://schemas.microsoft.com/office/drawing/2014/main" id="{32CDC8D6-4559-6942-B9CC-BE0D9A2B79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417" y="1979417"/>
            <a:ext cx="2278146" cy="3754634"/>
          </a:xfrm>
          <a:prstGeom prst="rect">
            <a:avLst/>
          </a:prstGeom>
        </p:spPr>
      </p:pic>
      <p:pic>
        <p:nvPicPr>
          <p:cNvPr id="7" name="Picture 6" descr="A person standing in a field&#10;&#10;Description automatically generated with medium confidence">
            <a:extLst>
              <a:ext uri="{FF2B5EF4-FFF2-40B4-BE49-F238E27FC236}">
                <a16:creationId xmlns:a16="http://schemas.microsoft.com/office/drawing/2014/main" id="{789C351D-7A22-A74D-B671-AC02F79982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9460" y="1989138"/>
            <a:ext cx="2278146" cy="37449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3CC3940-CEC3-EC46-AA66-7D50FC0F2515}"/>
              </a:ext>
            </a:extLst>
          </p:cNvPr>
          <p:cNvSpPr txBox="1">
            <a:spLocks/>
          </p:cNvSpPr>
          <p:nvPr/>
        </p:nvSpPr>
        <p:spPr>
          <a:xfrm>
            <a:off x="6667805" y="2018013"/>
            <a:ext cx="4516751" cy="42916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Loam is a rich mixture of sand, silt and clay.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has lots of organic matter which means plenty of nutrients.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drains water well but doesn’t get waterlogged.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Loam is used by farmers and gardeners to grow crops, plants and flowers.</a:t>
            </a:r>
            <a:endParaRPr lang="en-GB" sz="2100" dirty="0">
              <a:solidFill>
                <a:srgbClr val="272626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94E2E0D-A575-A74C-8A4D-74B4B15A0DA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Loam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4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5037</TotalTime>
  <Words>1089</Words>
  <Application>Microsoft Macintosh PowerPoint</Application>
  <PresentationFormat>Widescreen</PresentationFormat>
  <Paragraphs>146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466</cp:revision>
  <dcterms:created xsi:type="dcterms:W3CDTF">2021-01-11T17:47:06Z</dcterms:created>
  <dcterms:modified xsi:type="dcterms:W3CDTF">2021-11-30T17:37:37Z</dcterms:modified>
</cp:coreProperties>
</file>