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34"/>
  </p:notesMasterIdLst>
  <p:sldIdLst>
    <p:sldId id="259" r:id="rId3"/>
    <p:sldId id="257" r:id="rId4"/>
    <p:sldId id="290" r:id="rId5"/>
    <p:sldId id="327" r:id="rId6"/>
    <p:sldId id="291" r:id="rId7"/>
    <p:sldId id="336" r:id="rId8"/>
    <p:sldId id="337" r:id="rId9"/>
    <p:sldId id="338" r:id="rId10"/>
    <p:sldId id="339" r:id="rId11"/>
    <p:sldId id="340" r:id="rId12"/>
    <p:sldId id="314" r:id="rId13"/>
    <p:sldId id="313" r:id="rId14"/>
    <p:sldId id="294" r:id="rId15"/>
    <p:sldId id="341" r:id="rId16"/>
    <p:sldId id="323" r:id="rId17"/>
    <p:sldId id="348" r:id="rId18"/>
    <p:sldId id="324" r:id="rId19"/>
    <p:sldId id="343" r:id="rId20"/>
    <p:sldId id="349" r:id="rId21"/>
    <p:sldId id="316" r:id="rId22"/>
    <p:sldId id="344" r:id="rId23"/>
    <p:sldId id="302" r:id="rId24"/>
    <p:sldId id="345" r:id="rId25"/>
    <p:sldId id="347" r:id="rId26"/>
    <p:sldId id="331" r:id="rId27"/>
    <p:sldId id="346" r:id="rId28"/>
    <p:sldId id="332" r:id="rId29"/>
    <p:sldId id="333" r:id="rId30"/>
    <p:sldId id="334" r:id="rId31"/>
    <p:sldId id="335" r:id="rId32"/>
    <p:sldId id="28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14" userDrawn="1">
          <p15:clr>
            <a:srgbClr val="A4A3A4"/>
          </p15:clr>
        </p15:guide>
        <p15:guide id="2" pos="2525" userDrawn="1">
          <p15:clr>
            <a:srgbClr val="A4A3A4"/>
          </p15:clr>
        </p15:guide>
        <p15:guide id="3" pos="5496" userDrawn="1">
          <p15:clr>
            <a:srgbClr val="A4A3A4"/>
          </p15:clr>
        </p15:guide>
        <p15:guide id="4" orient="horz" pos="2818" userDrawn="1">
          <p15:clr>
            <a:srgbClr val="A4A3A4"/>
          </p15:clr>
        </p15:guide>
        <p15:guide id="5" pos="3069" userDrawn="1">
          <p15:clr>
            <a:srgbClr val="A4A3A4"/>
          </p15:clr>
        </p15:guide>
        <p15:guide id="6" pos="42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AB47"/>
    <a:srgbClr val="FF0000"/>
    <a:srgbClr val="272626"/>
    <a:srgbClr val="EC7206"/>
    <a:srgbClr val="0A8B42"/>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08" autoAdjust="0"/>
    <p:restoredTop sz="86513"/>
  </p:normalViewPr>
  <p:slideViewPr>
    <p:cSldViewPr snapToGrid="0" snapToObjects="1">
      <p:cViewPr varScale="1">
        <p:scale>
          <a:sx n="75" d="100"/>
          <a:sy n="75" d="100"/>
        </p:scale>
        <p:origin x="60" y="54"/>
      </p:cViewPr>
      <p:guideLst>
        <p:guide orient="horz" pos="2614"/>
        <p:guide pos="2525"/>
        <p:guide pos="5496"/>
        <p:guide orient="horz" pos="2818"/>
        <p:guide pos="3069"/>
        <p:guide pos="427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8/26/2022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dirty="0"/>
          </a:p>
        </p:txBody>
      </p:sp>
    </p:spTree>
    <p:extLst>
      <p:ext uri="{BB962C8B-B14F-4D97-AF65-F5344CB8AC3E}">
        <p14:creationId xmlns:p14="http://schemas.microsoft.com/office/powerpoint/2010/main" val="1366946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214572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dirty="0"/>
          </a:p>
        </p:txBody>
      </p:sp>
    </p:spTree>
    <p:extLst>
      <p:ext uri="{BB962C8B-B14F-4D97-AF65-F5344CB8AC3E}">
        <p14:creationId xmlns:p14="http://schemas.microsoft.com/office/powerpoint/2010/main" val="1267184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dirty="0"/>
          </a:p>
        </p:txBody>
      </p:sp>
    </p:spTree>
    <p:extLst>
      <p:ext uri="{BB962C8B-B14F-4D97-AF65-F5344CB8AC3E}">
        <p14:creationId xmlns:p14="http://schemas.microsoft.com/office/powerpoint/2010/main" val="1748693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dirty="0"/>
          </a:p>
        </p:txBody>
      </p:sp>
    </p:spTree>
    <p:extLst>
      <p:ext uri="{BB962C8B-B14F-4D97-AF65-F5344CB8AC3E}">
        <p14:creationId xmlns:p14="http://schemas.microsoft.com/office/powerpoint/2010/main" val="1236755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dirty="0"/>
          </a:p>
        </p:txBody>
      </p:sp>
    </p:spTree>
    <p:extLst>
      <p:ext uri="{BB962C8B-B14F-4D97-AF65-F5344CB8AC3E}">
        <p14:creationId xmlns:p14="http://schemas.microsoft.com/office/powerpoint/2010/main" val="2511970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dirty="0"/>
          </a:p>
        </p:txBody>
      </p:sp>
    </p:spTree>
    <p:extLst>
      <p:ext uri="{BB962C8B-B14F-4D97-AF65-F5344CB8AC3E}">
        <p14:creationId xmlns:p14="http://schemas.microsoft.com/office/powerpoint/2010/main" val="3631778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dirty="0"/>
          </a:p>
        </p:txBody>
      </p:sp>
    </p:spTree>
    <p:extLst>
      <p:ext uri="{BB962C8B-B14F-4D97-AF65-F5344CB8AC3E}">
        <p14:creationId xmlns:p14="http://schemas.microsoft.com/office/powerpoint/2010/main" val="32869884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dirty="0"/>
          </a:p>
        </p:txBody>
      </p:sp>
    </p:spTree>
    <p:extLst>
      <p:ext uri="{BB962C8B-B14F-4D97-AF65-F5344CB8AC3E}">
        <p14:creationId xmlns:p14="http://schemas.microsoft.com/office/powerpoint/2010/main" val="2630623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dirty="0"/>
          </a:p>
        </p:txBody>
      </p:sp>
    </p:spTree>
    <p:extLst>
      <p:ext uri="{BB962C8B-B14F-4D97-AF65-F5344CB8AC3E}">
        <p14:creationId xmlns:p14="http://schemas.microsoft.com/office/powerpoint/2010/main" val="4152566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dirty="0"/>
          </a:p>
        </p:txBody>
      </p:sp>
    </p:spTree>
    <p:extLst>
      <p:ext uri="{BB962C8B-B14F-4D97-AF65-F5344CB8AC3E}">
        <p14:creationId xmlns:p14="http://schemas.microsoft.com/office/powerpoint/2010/main" val="494177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29554883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dirty="0"/>
          </a:p>
        </p:txBody>
      </p:sp>
    </p:spTree>
    <p:extLst>
      <p:ext uri="{BB962C8B-B14F-4D97-AF65-F5344CB8AC3E}">
        <p14:creationId xmlns:p14="http://schemas.microsoft.com/office/powerpoint/2010/main" val="5551766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dirty="0"/>
          </a:p>
        </p:txBody>
      </p:sp>
    </p:spTree>
    <p:extLst>
      <p:ext uri="{BB962C8B-B14F-4D97-AF65-F5344CB8AC3E}">
        <p14:creationId xmlns:p14="http://schemas.microsoft.com/office/powerpoint/2010/main" val="34962152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dirty="0"/>
          </a:p>
        </p:txBody>
      </p:sp>
    </p:spTree>
    <p:extLst>
      <p:ext uri="{BB962C8B-B14F-4D97-AF65-F5344CB8AC3E}">
        <p14:creationId xmlns:p14="http://schemas.microsoft.com/office/powerpoint/2010/main" val="5838064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dirty="0"/>
          </a:p>
        </p:txBody>
      </p:sp>
    </p:spTree>
    <p:extLst>
      <p:ext uri="{BB962C8B-B14F-4D97-AF65-F5344CB8AC3E}">
        <p14:creationId xmlns:p14="http://schemas.microsoft.com/office/powerpoint/2010/main" val="27193378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dirty="0"/>
          </a:p>
        </p:txBody>
      </p:sp>
    </p:spTree>
    <p:extLst>
      <p:ext uri="{BB962C8B-B14F-4D97-AF65-F5344CB8AC3E}">
        <p14:creationId xmlns:p14="http://schemas.microsoft.com/office/powerpoint/2010/main" val="9086072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dirty="0"/>
          </a:p>
        </p:txBody>
      </p:sp>
    </p:spTree>
    <p:extLst>
      <p:ext uri="{BB962C8B-B14F-4D97-AF65-F5344CB8AC3E}">
        <p14:creationId xmlns:p14="http://schemas.microsoft.com/office/powerpoint/2010/main" val="1011585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dirty="0"/>
          </a:p>
        </p:txBody>
      </p:sp>
    </p:spTree>
    <p:extLst>
      <p:ext uri="{BB962C8B-B14F-4D97-AF65-F5344CB8AC3E}">
        <p14:creationId xmlns:p14="http://schemas.microsoft.com/office/powerpoint/2010/main" val="41818576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dirty="0"/>
          </a:p>
        </p:txBody>
      </p:sp>
    </p:spTree>
    <p:extLst>
      <p:ext uri="{BB962C8B-B14F-4D97-AF65-F5344CB8AC3E}">
        <p14:creationId xmlns:p14="http://schemas.microsoft.com/office/powerpoint/2010/main" val="32070140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dirty="0"/>
          </a:p>
        </p:txBody>
      </p:sp>
    </p:spTree>
    <p:extLst>
      <p:ext uri="{BB962C8B-B14F-4D97-AF65-F5344CB8AC3E}">
        <p14:creationId xmlns:p14="http://schemas.microsoft.com/office/powerpoint/2010/main" val="13693782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dirty="0"/>
          </a:p>
        </p:txBody>
      </p:sp>
    </p:spTree>
    <p:extLst>
      <p:ext uri="{BB962C8B-B14F-4D97-AF65-F5344CB8AC3E}">
        <p14:creationId xmlns:p14="http://schemas.microsoft.com/office/powerpoint/2010/main" val="531031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8669857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dirty="0"/>
          </a:p>
        </p:txBody>
      </p:sp>
    </p:spTree>
    <p:extLst>
      <p:ext uri="{BB962C8B-B14F-4D97-AF65-F5344CB8AC3E}">
        <p14:creationId xmlns:p14="http://schemas.microsoft.com/office/powerpoint/2010/main" val="38455127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dirty="0"/>
          </a:p>
        </p:txBody>
      </p:sp>
    </p:spTree>
    <p:extLst>
      <p:ext uri="{BB962C8B-B14F-4D97-AF65-F5344CB8AC3E}">
        <p14:creationId xmlns:p14="http://schemas.microsoft.com/office/powerpoint/2010/main" val="1174468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dirty="0"/>
          </a:p>
        </p:txBody>
      </p:sp>
    </p:spTree>
    <p:extLst>
      <p:ext uri="{BB962C8B-B14F-4D97-AF65-F5344CB8AC3E}">
        <p14:creationId xmlns:p14="http://schemas.microsoft.com/office/powerpoint/2010/main" val="2836535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dirty="0"/>
          </a:p>
        </p:txBody>
      </p:sp>
    </p:spTree>
    <p:extLst>
      <p:ext uri="{BB962C8B-B14F-4D97-AF65-F5344CB8AC3E}">
        <p14:creationId xmlns:p14="http://schemas.microsoft.com/office/powerpoint/2010/main" val="523862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dirty="0"/>
          </a:p>
        </p:txBody>
      </p:sp>
    </p:spTree>
    <p:extLst>
      <p:ext uri="{BB962C8B-B14F-4D97-AF65-F5344CB8AC3E}">
        <p14:creationId xmlns:p14="http://schemas.microsoft.com/office/powerpoint/2010/main" val="3181862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1226935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639056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3765594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8/26/2022</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8/26/2022</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8/26/2022</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7AFE0-4FA1-5741-AEEF-DACDC0093BC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4F4710E-D5E3-CF48-AD17-45D86DC4320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35EE9058-8C83-2A42-AB12-7AAE782053ED}"/>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8/26/2022</a:t>
            </a:fld>
            <a:endParaRPr lang="en-US" dirty="0"/>
          </a:p>
        </p:txBody>
      </p:sp>
      <p:sp>
        <p:nvSpPr>
          <p:cNvPr id="5" name="Footer Placeholder 4">
            <a:extLst>
              <a:ext uri="{FF2B5EF4-FFF2-40B4-BE49-F238E27FC236}">
                <a16:creationId xmlns:a16="http://schemas.microsoft.com/office/drawing/2014/main" id="{285F19D0-BD19-8348-8989-D1AF2DD8F17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9197F1E-C9C8-D344-89F4-C41AF4C97528}"/>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225030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20635-3A17-774A-BDDB-6B76B7328D8B}"/>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6F5BB30-8FDB-D94C-A804-6985CFDBC975}"/>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7B88463-51D2-224E-814C-5134D6E8E6A1}"/>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8/26/2022</a:t>
            </a:fld>
            <a:endParaRPr lang="en-US" dirty="0"/>
          </a:p>
        </p:txBody>
      </p:sp>
      <p:sp>
        <p:nvSpPr>
          <p:cNvPr id="5" name="Footer Placeholder 4">
            <a:extLst>
              <a:ext uri="{FF2B5EF4-FFF2-40B4-BE49-F238E27FC236}">
                <a16:creationId xmlns:a16="http://schemas.microsoft.com/office/drawing/2014/main" id="{04E0FE34-45FE-1C47-AEFC-A5C24605AA8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299BB26-897E-5A48-B01B-0FD0ECB33AB8}"/>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7553861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DA889-540A-694F-AD83-5AE31CC38F8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D8A3A26-6EDE-C243-83DC-B524C877C96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F07CD81-AFBC-FE4F-834C-87B9134732BD}"/>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8/26/2022</a:t>
            </a:fld>
            <a:endParaRPr lang="en-US" dirty="0"/>
          </a:p>
        </p:txBody>
      </p:sp>
      <p:sp>
        <p:nvSpPr>
          <p:cNvPr id="5" name="Footer Placeholder 4">
            <a:extLst>
              <a:ext uri="{FF2B5EF4-FFF2-40B4-BE49-F238E27FC236}">
                <a16:creationId xmlns:a16="http://schemas.microsoft.com/office/drawing/2014/main" id="{9063DDF3-4595-3146-9FDB-0F455B53E23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F1843AC2-05BD-F347-A80F-5ACA446D966F}"/>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3689927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04077-12AC-274B-8CD9-DA2A8678CA56}"/>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31FACA7-7D2E-5549-BF8B-6AA48AA00D6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9AC465A-F643-3240-8D4A-C43EDFE3B1D4}"/>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F424B47-AB09-A74A-8E63-B74CD78B2F35}"/>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8/26/2022</a:t>
            </a:fld>
            <a:endParaRPr lang="en-US" dirty="0"/>
          </a:p>
        </p:txBody>
      </p:sp>
      <p:sp>
        <p:nvSpPr>
          <p:cNvPr id="6" name="Footer Placeholder 5">
            <a:extLst>
              <a:ext uri="{FF2B5EF4-FFF2-40B4-BE49-F238E27FC236}">
                <a16:creationId xmlns:a16="http://schemas.microsoft.com/office/drawing/2014/main" id="{F1857331-6F0D-8E49-9E04-4801C08D3C6B}"/>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CDB19CB-7E55-654C-BECA-033B125FEB4E}"/>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9762864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F716D-33EA-BF44-8B54-C381076380C4}"/>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43ABCD7-0BE3-E843-A792-9DAA45997FE7}"/>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4ABEA46-3215-8C45-8231-F7FC5AEF635F}"/>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BC4860-A38B-A343-AE71-C7852FC64C7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C6C305F-86E4-B748-BDF7-5C484C60B45F}"/>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30BEFB0-8CE9-FF4E-AD64-2890999BB676}"/>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8/26/2022</a:t>
            </a:fld>
            <a:endParaRPr lang="en-US" dirty="0"/>
          </a:p>
        </p:txBody>
      </p:sp>
      <p:sp>
        <p:nvSpPr>
          <p:cNvPr id="8" name="Footer Placeholder 7">
            <a:extLst>
              <a:ext uri="{FF2B5EF4-FFF2-40B4-BE49-F238E27FC236}">
                <a16:creationId xmlns:a16="http://schemas.microsoft.com/office/drawing/2014/main" id="{0CA7E6AF-409C-2C44-A575-C0257765C7F0}"/>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1AC6D6C7-118D-B04A-862C-71857BABA4F0}"/>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2244538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6A19F-1DBB-C347-BDE6-B30F2DAB07D4}"/>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4BB489E-239E-5D4C-969F-36175DC2F6CC}"/>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8/26/2022</a:t>
            </a:fld>
            <a:endParaRPr lang="en-US" dirty="0"/>
          </a:p>
        </p:txBody>
      </p:sp>
      <p:sp>
        <p:nvSpPr>
          <p:cNvPr id="4" name="Footer Placeholder 3">
            <a:extLst>
              <a:ext uri="{FF2B5EF4-FFF2-40B4-BE49-F238E27FC236}">
                <a16:creationId xmlns:a16="http://schemas.microsoft.com/office/drawing/2014/main" id="{4F026D5A-85E9-8F40-B3C0-1471751EC7FD}"/>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6CAE6600-17A4-FB4D-BF2D-6CB57612CDC6}"/>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277349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07BDBB-7662-1547-BBE2-B1508934DF6C}"/>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8/26/2022</a:t>
            </a:fld>
            <a:endParaRPr lang="en-US" dirty="0"/>
          </a:p>
        </p:txBody>
      </p:sp>
      <p:sp>
        <p:nvSpPr>
          <p:cNvPr id="3" name="Footer Placeholder 2">
            <a:extLst>
              <a:ext uri="{FF2B5EF4-FFF2-40B4-BE49-F238E27FC236}">
                <a16:creationId xmlns:a16="http://schemas.microsoft.com/office/drawing/2014/main" id="{EF37E8E2-0061-E740-98DD-CBEFF44A8BD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id="{C5FF900A-F413-9143-8EC0-165D78A668CB}"/>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25586053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5B20A-AEF1-D749-9BE7-55AAC6F2BB2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50B90CD-FC2F-3C4E-93E1-1446211405F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52A65A6-42CF-3C40-B689-538D00552C2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B152C7A-68E8-AC49-9AC1-1AA0FA35A818}"/>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8/26/2022</a:t>
            </a:fld>
            <a:endParaRPr lang="en-US" dirty="0"/>
          </a:p>
        </p:txBody>
      </p:sp>
      <p:sp>
        <p:nvSpPr>
          <p:cNvPr id="6" name="Footer Placeholder 5">
            <a:extLst>
              <a:ext uri="{FF2B5EF4-FFF2-40B4-BE49-F238E27FC236}">
                <a16:creationId xmlns:a16="http://schemas.microsoft.com/office/drawing/2014/main" id="{CA25F34B-5FDD-C741-8DDD-B312559BA2ED}"/>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31C6444-E8D6-6C47-8DCF-C705467538AC}"/>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249528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8/26/2022</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E7AD-914C-5541-9C3A-E376DBA028F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01D342E-1445-5E4A-8122-DCF246F9827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CCEFBC82-1801-D443-90F8-0751388A64B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3374419-5A0B-DD44-B140-42A72445997F}"/>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8/26/2022</a:t>
            </a:fld>
            <a:endParaRPr lang="en-US" dirty="0"/>
          </a:p>
        </p:txBody>
      </p:sp>
      <p:sp>
        <p:nvSpPr>
          <p:cNvPr id="6" name="Footer Placeholder 5">
            <a:extLst>
              <a:ext uri="{FF2B5EF4-FFF2-40B4-BE49-F238E27FC236}">
                <a16:creationId xmlns:a16="http://schemas.microsoft.com/office/drawing/2014/main" id="{4A4C1F01-0C46-1F4B-9EE8-E0B2FDC791A9}"/>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DA442BE0-FB78-154B-B27A-E6FC5B683AF3}"/>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13052475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06022-6AEE-7845-B2B2-47DFCBE80249}"/>
              </a:ext>
            </a:extLst>
          </p:cNvPr>
          <p:cNvSpPr>
            <a:spLocks noGrp="1"/>
          </p:cNvSpPr>
          <p:nvPr>
            <p:ph type="title"/>
          </p:nvPr>
        </p:nvSpPr>
        <p:spPr>
          <a:xfrm>
            <a:off x="838200" y="363537"/>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D5C9F1B-B927-A549-B28A-AED008073FC4}"/>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70FCC22-744A-4042-8B03-679E9F7F6647}"/>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8/26/2022</a:t>
            </a:fld>
            <a:endParaRPr lang="en-US" dirty="0"/>
          </a:p>
        </p:txBody>
      </p:sp>
      <p:sp>
        <p:nvSpPr>
          <p:cNvPr id="5" name="Footer Placeholder 4">
            <a:extLst>
              <a:ext uri="{FF2B5EF4-FFF2-40B4-BE49-F238E27FC236}">
                <a16:creationId xmlns:a16="http://schemas.microsoft.com/office/drawing/2014/main" id="{C30A0A7D-8B9E-9A44-9D2F-26E85572638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86B8108-9833-D440-BEA1-79E14711D7EA}"/>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3435086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E956B9-949B-9E4E-8768-030EFACDEEDE}"/>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F85620E-94DA-274C-A429-833C07C595C7}"/>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02B853D-467C-2541-B39A-EAB49E7BEE55}"/>
              </a:ext>
            </a:extLst>
          </p:cNvPr>
          <p:cNvSpPr>
            <a:spLocks noGrp="1"/>
          </p:cNvSpPr>
          <p:nvPr>
            <p:ph type="dt" sz="half" idx="10"/>
          </p:nvPr>
        </p:nvSpPr>
        <p:spPr>
          <a:xfrm>
            <a:off x="838200" y="6356350"/>
            <a:ext cx="2743200" cy="365125"/>
          </a:xfrm>
          <a:prstGeom prst="rect">
            <a:avLst/>
          </a:prstGeom>
        </p:spPr>
        <p:txBody>
          <a:bodyPr/>
          <a:lstStyle/>
          <a:p>
            <a:fld id="{BFBCA905-2C50-514D-A2A4-0263A577AAB5}" type="datetimeFigureOut">
              <a:rPr lang="en-US" smtClean="0"/>
              <a:t>8/26/2022</a:t>
            </a:fld>
            <a:endParaRPr lang="en-US" dirty="0"/>
          </a:p>
        </p:txBody>
      </p:sp>
      <p:sp>
        <p:nvSpPr>
          <p:cNvPr id="5" name="Footer Placeholder 4">
            <a:extLst>
              <a:ext uri="{FF2B5EF4-FFF2-40B4-BE49-F238E27FC236}">
                <a16:creationId xmlns:a16="http://schemas.microsoft.com/office/drawing/2014/main" id="{F155F6DC-2C79-8C46-A31C-58E26F0EEFB9}"/>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76A77113-B709-A145-9366-C221CEB71FE3}"/>
              </a:ext>
            </a:extLst>
          </p:cNvPr>
          <p:cNvSpPr>
            <a:spLocks noGrp="1"/>
          </p:cNvSpPr>
          <p:nvPr>
            <p:ph type="sldNum" sz="quarter" idx="12"/>
          </p:nvPr>
        </p:nvSpPr>
        <p:spPr>
          <a:xfrm>
            <a:off x="8610600" y="6356350"/>
            <a:ext cx="2743200" cy="365125"/>
          </a:xfrm>
          <a:prstGeom prst="rect">
            <a:avLst/>
          </a:prstGeom>
        </p:spPr>
        <p:txBody>
          <a:bodyPr/>
          <a:lstStyle/>
          <a:p>
            <a:fld id="{D7283935-6F2F-7644-B49D-E7C566D2C521}" type="slidenum">
              <a:rPr lang="en-US" smtClean="0"/>
              <a:t>‹#›</a:t>
            </a:fld>
            <a:endParaRPr lang="en-US" dirty="0"/>
          </a:p>
        </p:txBody>
      </p:sp>
    </p:spTree>
    <p:extLst>
      <p:ext uri="{BB962C8B-B14F-4D97-AF65-F5344CB8AC3E}">
        <p14:creationId xmlns:p14="http://schemas.microsoft.com/office/powerpoint/2010/main" val="4220330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8/26/2022</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8/26/2022</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8/26/2022</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8/26/2022</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8/26/2022</a:t>
            </a:fld>
            <a:endParaRPr lang="en-US" dirty="0"/>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dirty="0"/>
          </a:p>
        </p:txBody>
      </p:sp>
      <p:sp>
        <p:nvSpPr>
          <p:cNvPr id="5" name="Rectangle 4">
            <a:extLst>
              <a:ext uri="{FF2B5EF4-FFF2-40B4-BE49-F238E27FC236}">
                <a16:creationId xmlns:a16="http://schemas.microsoft.com/office/drawing/2014/main" id="{CCBB15C5-14BD-BB4A-B585-EADA3E21FC8B}"/>
              </a:ext>
            </a:extLst>
          </p:cNvPr>
          <p:cNvSpPr/>
          <p:nvPr userDrawn="1"/>
        </p:nvSpPr>
        <p:spPr>
          <a:xfrm>
            <a:off x="0" y="0"/>
            <a:ext cx="12192000" cy="686503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5F831C27-E799-534F-B038-12D9A36B8355}"/>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picture containing text, clipart&#10;&#10;Description automatically generated">
            <a:extLst>
              <a:ext uri="{FF2B5EF4-FFF2-40B4-BE49-F238E27FC236}">
                <a16:creationId xmlns:a16="http://schemas.microsoft.com/office/drawing/2014/main" id="{D25D5E93-12BD-A945-84B4-399B8E9245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8/26/2022</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8/26/2022</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8/26/2022</a:t>
            </a:fld>
            <a:endParaRPr lang="en-US" dirty="0"/>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BC9E044-8328-8847-A477-4D7681C27C39}"/>
              </a:ext>
            </a:extLst>
          </p:cNvPr>
          <p:cNvSpPr/>
          <p:nvPr userDrawn="1"/>
        </p:nvSpPr>
        <p:spPr>
          <a:xfrm>
            <a:off x="0" y="-1"/>
            <a:ext cx="12192000" cy="693605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945021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image" Target="../media/image50.jpeg"/></Relationships>
</file>

<file path=ppt/slides/_rels/slide2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8" Type="http://schemas.openxmlformats.org/officeDocument/2006/relationships/hyperlink" Target="https://www.woodlandtrust.org.uk/blog/2020/03/tree-id-kids/" TargetMode="External"/><Relationship Id="rId13" Type="http://schemas.openxmlformats.org/officeDocument/2006/relationships/hyperlink" Target="https://www.buglife.org.uk/bugs/identify-a-bug/" TargetMode="External"/><Relationship Id="rId3" Type="http://schemas.openxmlformats.org/officeDocument/2006/relationships/hyperlink" Target="https://youtu.be/Q0cIfO4UeZE" TargetMode="External"/><Relationship Id="rId7" Type="http://schemas.openxmlformats.org/officeDocument/2006/relationships/hyperlink" Target="https://www.woodlandtrust.org.uk/trees-woods-and-wildlife/british-trees/tree-id-app/" TargetMode="External"/><Relationship Id="rId12" Type="http://schemas.openxmlformats.org/officeDocument/2006/relationships/hyperlink" Target="https://www.stem.org.uk/resources/elibrary/resource/417950/invertebrates-spotter-sheets-suitable-home-learning"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hyperlink" Target="https://www.woodlandtrust.org.uk/trees-woods-and-wildlife/british-trees/how-to-identify-trees/" TargetMode="External"/><Relationship Id="rId11" Type="http://schemas.openxmlformats.org/officeDocument/2006/relationships/hyperlink" Target="https://www.woodlandtrust.org.uk/blog/2019/04/minibeast-hunt/" TargetMode="External"/><Relationship Id="rId5" Type="http://schemas.openxmlformats.org/officeDocument/2006/relationships/hyperlink" Target="https://www.plantlife.org.uk/uk/discover-wild-plants-nature/spotter-sheets" TargetMode="External"/><Relationship Id="rId10" Type="http://schemas.openxmlformats.org/officeDocument/2006/relationships/hyperlink" Target="https://www.wildlifewatch.org.uk/activities" TargetMode="External"/><Relationship Id="rId4" Type="http://schemas.openxmlformats.org/officeDocument/2006/relationships/hyperlink" Target="https://www.rspb.org.uk/globalassets/downloads/discoverenjoy/families/flowering-plants-id.pdf" TargetMode="External"/><Relationship Id="rId9" Type="http://schemas.openxmlformats.org/officeDocument/2006/relationships/hyperlink" Target="https://www.ichild.co.uk/activities/view/1PnbkPfJCT0fm5KZaSmYuW/Tree-Leaf-Identification" TargetMode="External"/><Relationship Id="rId14" Type="http://schemas.openxmlformats.org/officeDocument/2006/relationships/hyperlink" Target="https://www.bbc.co.uk/bitesize/topics/zmhxjhv/articles/zccm3k7"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17.xml"/><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C62822E-FE0E-E045-8CD8-4E0054EF2CBF}"/>
              </a:ext>
            </a:extLst>
          </p:cNvPr>
          <p:cNvSpPr/>
          <p:nvPr/>
        </p:nvSpPr>
        <p:spPr>
          <a:xfrm>
            <a:off x="0" y="1901571"/>
            <a:ext cx="12192000" cy="3692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picture containing text&#10;&#10;Description automatically generated">
            <a:extLst>
              <a:ext uri="{FF2B5EF4-FFF2-40B4-BE49-F238E27FC236}">
                <a16:creationId xmlns:a16="http://schemas.microsoft.com/office/drawing/2014/main" id="{7AFA76EB-5390-9E46-88A0-E291C59693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5412" y="1593430"/>
            <a:ext cx="13084144" cy="6792987"/>
          </a:xfrm>
          <a:prstGeom prst="rect">
            <a:avLst/>
          </a:prstGeom>
        </p:spPr>
      </p:pic>
      <p:sp>
        <p:nvSpPr>
          <p:cNvPr id="18" name="Title 1">
            <a:extLst>
              <a:ext uri="{FF2B5EF4-FFF2-40B4-BE49-F238E27FC236}">
                <a16:creationId xmlns:a16="http://schemas.microsoft.com/office/drawing/2014/main" id="{BA1E48FA-2D46-E947-8959-FEF515619F1E}"/>
              </a:ext>
            </a:extLst>
          </p:cNvPr>
          <p:cNvSpPr txBox="1">
            <a:spLocks/>
          </p:cNvSpPr>
          <p:nvPr/>
        </p:nvSpPr>
        <p:spPr>
          <a:xfrm>
            <a:off x="-2" y="337343"/>
            <a:ext cx="12192002" cy="1220847"/>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Living Things and Their Habitats</a:t>
            </a:r>
          </a:p>
          <a:p>
            <a:pPr algn="ctr">
              <a:lnSpc>
                <a:spcPct val="100000"/>
              </a:lnSpc>
              <a:spcBef>
                <a:spcPts val="400"/>
              </a:spcBef>
            </a:pPr>
            <a:r>
              <a:rPr lang="en-GB" sz="3000" dirty="0">
                <a:solidFill>
                  <a:schemeClr val="bg1"/>
                </a:solidFill>
                <a:latin typeface="Comic Sans MS" panose="030F0702030302020204" pitchFamily="66" charset="0"/>
              </a:rPr>
              <a:t>Lesson 1: Introduction</a:t>
            </a:r>
          </a:p>
        </p:txBody>
      </p:sp>
      <p:pic>
        <p:nvPicPr>
          <p:cNvPr id="21" name="Picture 20" descr="Graphical user interface, text, application, chat or text message&#10;&#10;Description automatically generated">
            <a:extLst>
              <a:ext uri="{FF2B5EF4-FFF2-40B4-BE49-F238E27FC236}">
                <a16:creationId xmlns:a16="http://schemas.microsoft.com/office/drawing/2014/main" id="{4F312246-A386-954D-8D1D-F705A32B860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22" name="Picture 21" descr="A picture containing text, clipart&#10;&#10;Description automatically generated">
            <a:extLst>
              <a:ext uri="{FF2B5EF4-FFF2-40B4-BE49-F238E27FC236}">
                <a16:creationId xmlns:a16="http://schemas.microsoft.com/office/drawing/2014/main" id="{1E3EB140-4498-6942-91D1-AD67AFF52B2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3" name="Title 1">
            <a:extLst>
              <a:ext uri="{FF2B5EF4-FFF2-40B4-BE49-F238E27FC236}">
                <a16:creationId xmlns:a16="http://schemas.microsoft.com/office/drawing/2014/main" id="{E44AF2A8-90F6-0946-811B-4E17B6D341A5}"/>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24" name="Title 1">
            <a:extLst>
              <a:ext uri="{FF2B5EF4-FFF2-40B4-BE49-F238E27FC236}">
                <a16:creationId xmlns:a16="http://schemas.microsoft.com/office/drawing/2014/main" id="{AFB712B7-4EAD-5049-8519-9767832A4404}"/>
              </a:ext>
            </a:extLst>
          </p:cNvPr>
          <p:cNvSpPr txBox="1">
            <a:spLocks/>
          </p:cNvSpPr>
          <p:nvPr/>
        </p:nvSpPr>
        <p:spPr>
          <a:xfrm>
            <a:off x="9538447" y="6022650"/>
            <a:ext cx="2459111"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Science KS2 Year 4</a:t>
            </a:r>
            <a:endParaRPr lang="en-US" sz="2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3433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5410DDA1-B940-4041-9690-41FF85263311}"/>
              </a:ext>
            </a:extLst>
          </p:cNvPr>
          <p:cNvSpPr txBox="1">
            <a:spLocks/>
          </p:cNvSpPr>
          <p:nvPr/>
        </p:nvSpPr>
        <p:spPr>
          <a:xfrm>
            <a:off x="0" y="590416"/>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2500" b="1" dirty="0">
                <a:solidFill>
                  <a:srgbClr val="39AB47"/>
                </a:solidFill>
                <a:latin typeface="Comic Sans MS" panose="030F0702030302020204" pitchFamily="66" charset="0"/>
                <a:cs typeface="Arial" panose="020B0604020202020204" pitchFamily="34" charset="0"/>
              </a:rPr>
              <a:t>Did you identify things that are dead and have never been living?</a:t>
            </a:r>
          </a:p>
        </p:txBody>
      </p:sp>
      <p:pic>
        <p:nvPicPr>
          <p:cNvPr id="6" name="Picture 5">
            <a:extLst>
              <a:ext uri="{FF2B5EF4-FFF2-40B4-BE49-F238E27FC236}">
                <a16:creationId xmlns:a16="http://schemas.microsoft.com/office/drawing/2014/main" id="{CAAC813A-DE46-D84F-A8ED-66A18D0571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08482" y="1301948"/>
            <a:ext cx="6975033" cy="4191801"/>
          </a:xfrm>
          <a:prstGeom prst="rect">
            <a:avLst/>
          </a:prstGeom>
        </p:spPr>
      </p:pic>
      <p:sp>
        <p:nvSpPr>
          <p:cNvPr id="7" name="Oval 6">
            <a:extLst>
              <a:ext uri="{FF2B5EF4-FFF2-40B4-BE49-F238E27FC236}">
                <a16:creationId xmlns:a16="http://schemas.microsoft.com/office/drawing/2014/main" id="{6107ADD7-35AD-E54B-ABCA-913546D4E895}"/>
              </a:ext>
            </a:extLst>
          </p:cNvPr>
          <p:cNvSpPr/>
          <p:nvPr/>
        </p:nvSpPr>
        <p:spPr>
          <a:xfrm>
            <a:off x="2544726" y="3785191"/>
            <a:ext cx="637953" cy="144602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6483BD3-7864-044B-A905-BAEA1CED6F32}"/>
              </a:ext>
            </a:extLst>
          </p:cNvPr>
          <p:cNvSpPr/>
          <p:nvPr/>
        </p:nvSpPr>
        <p:spPr>
          <a:xfrm>
            <a:off x="5521841" y="3125972"/>
            <a:ext cx="425303" cy="945384"/>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E266E9F-A1D7-684A-8643-FFC543419F8B}"/>
              </a:ext>
            </a:extLst>
          </p:cNvPr>
          <p:cNvSpPr/>
          <p:nvPr/>
        </p:nvSpPr>
        <p:spPr>
          <a:xfrm>
            <a:off x="6535480" y="2721935"/>
            <a:ext cx="765544" cy="7070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F0C923B-E165-B24A-9F2A-70436003FC81}"/>
              </a:ext>
            </a:extLst>
          </p:cNvPr>
          <p:cNvSpPr/>
          <p:nvPr/>
        </p:nvSpPr>
        <p:spPr>
          <a:xfrm rot="20603099">
            <a:off x="8107002" y="2368402"/>
            <a:ext cx="1056167" cy="7070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0DB4F5C-9F89-9546-9DC7-B722084262AD}"/>
              </a:ext>
            </a:extLst>
          </p:cNvPr>
          <p:cNvSpPr/>
          <p:nvPr/>
        </p:nvSpPr>
        <p:spPr>
          <a:xfrm rot="20603099">
            <a:off x="5656140" y="1874072"/>
            <a:ext cx="1096295" cy="102240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3483AD8-490F-AC48-99A4-17F941B6166E}"/>
              </a:ext>
            </a:extLst>
          </p:cNvPr>
          <p:cNvSpPr/>
          <p:nvPr/>
        </p:nvSpPr>
        <p:spPr>
          <a:xfrm>
            <a:off x="3856074" y="2027274"/>
            <a:ext cx="354420" cy="51036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7739E10-B9B1-4E46-A4CF-B9C89BAFF084}"/>
              </a:ext>
            </a:extLst>
          </p:cNvPr>
          <p:cNvSpPr/>
          <p:nvPr/>
        </p:nvSpPr>
        <p:spPr>
          <a:xfrm>
            <a:off x="3211032" y="1913860"/>
            <a:ext cx="354420" cy="694661"/>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27D4C2E-736E-A34C-9CE4-292BB53DE678}"/>
              </a:ext>
            </a:extLst>
          </p:cNvPr>
          <p:cNvSpPr/>
          <p:nvPr/>
        </p:nvSpPr>
        <p:spPr>
          <a:xfrm>
            <a:off x="6230679" y="4685415"/>
            <a:ext cx="1290083" cy="83465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A17E22BB-AC9B-C94E-B811-FD4DD1A9964F}"/>
              </a:ext>
            </a:extLst>
          </p:cNvPr>
          <p:cNvSpPr/>
          <p:nvPr/>
        </p:nvSpPr>
        <p:spPr>
          <a:xfrm>
            <a:off x="7187609" y="4685415"/>
            <a:ext cx="1290083" cy="83465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5319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a:extLst>
              <a:ext uri="{FF2B5EF4-FFF2-40B4-BE49-F238E27FC236}">
                <a16:creationId xmlns:a16="http://schemas.microsoft.com/office/drawing/2014/main" id="{DECA9D69-F3F0-1446-BB56-92CD33BDD2C6}"/>
              </a:ext>
            </a:extLst>
          </p:cNvPr>
          <p:cNvSpPr txBox="1">
            <a:spLocks/>
          </p:cNvSpPr>
          <p:nvPr/>
        </p:nvSpPr>
        <p:spPr>
          <a:xfrm>
            <a:off x="0" y="855697"/>
            <a:ext cx="12192000" cy="10569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endParaRPr lang="en-GB" sz="3000" b="1" dirty="0">
              <a:solidFill>
                <a:srgbClr val="39AB47"/>
              </a:solidFill>
              <a:latin typeface="Comic Sans MS" panose="030F0702030302020204" pitchFamily="66" charset="0"/>
            </a:endParaRPr>
          </a:p>
        </p:txBody>
      </p:sp>
      <p:sp>
        <p:nvSpPr>
          <p:cNvPr id="6" name="Subtitle 2">
            <a:extLst>
              <a:ext uri="{FF2B5EF4-FFF2-40B4-BE49-F238E27FC236}">
                <a16:creationId xmlns:a16="http://schemas.microsoft.com/office/drawing/2014/main" id="{E5DF9DFE-6ED6-4D61-8CA0-4CD46D384DC0}"/>
              </a:ext>
            </a:extLst>
          </p:cNvPr>
          <p:cNvSpPr txBox="1">
            <a:spLocks/>
          </p:cNvSpPr>
          <p:nvPr/>
        </p:nvSpPr>
        <p:spPr>
          <a:xfrm>
            <a:off x="430136" y="656410"/>
            <a:ext cx="11312686" cy="3739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2000" dirty="0">
                <a:solidFill>
                  <a:srgbClr val="272626"/>
                </a:solidFill>
                <a:latin typeface="Comic Sans MS" panose="030F0702030302020204" pitchFamily="66" charset="0"/>
                <a:cs typeface="Arial" panose="020B0604020202020204" pitchFamily="34" charset="0"/>
              </a:rPr>
              <a:t>How many </a:t>
            </a:r>
            <a:r>
              <a:rPr lang="en-US" sz="2000" b="1" dirty="0">
                <a:solidFill>
                  <a:srgbClr val="39AB47"/>
                </a:solidFill>
                <a:latin typeface="Comic Sans MS" panose="030F0702030302020204" pitchFamily="66" charset="0"/>
                <a:cs typeface="Arial" panose="020B0604020202020204" pitchFamily="34" charset="0"/>
              </a:rPr>
              <a:t>different types </a:t>
            </a:r>
            <a:r>
              <a:rPr lang="en-US" sz="2000" dirty="0">
                <a:solidFill>
                  <a:srgbClr val="272626"/>
                </a:solidFill>
                <a:latin typeface="Comic Sans MS" panose="030F0702030302020204" pitchFamily="66" charset="0"/>
                <a:cs typeface="Arial" panose="020B0604020202020204" pitchFamily="34" charset="0"/>
              </a:rPr>
              <a:t>of </a:t>
            </a:r>
            <a:r>
              <a:rPr lang="en-US" sz="2000" b="1" dirty="0">
                <a:solidFill>
                  <a:srgbClr val="39AB47"/>
                </a:solidFill>
                <a:latin typeface="Comic Sans MS" panose="030F0702030302020204" pitchFamily="66" charset="0"/>
                <a:cs typeface="Arial" panose="020B0604020202020204" pitchFamily="34" charset="0"/>
              </a:rPr>
              <a:t>plants</a:t>
            </a:r>
            <a:r>
              <a:rPr lang="en-US" sz="2000" dirty="0">
                <a:solidFill>
                  <a:srgbClr val="272626"/>
                </a:solidFill>
                <a:latin typeface="Comic Sans MS" panose="030F0702030302020204" pitchFamily="66" charset="0"/>
                <a:cs typeface="Arial" panose="020B0604020202020204" pitchFamily="34" charset="0"/>
              </a:rPr>
              <a:t>, </a:t>
            </a:r>
            <a:r>
              <a:rPr lang="en-US" sz="2000" b="1" dirty="0">
                <a:solidFill>
                  <a:srgbClr val="39AB47"/>
                </a:solidFill>
                <a:latin typeface="Comic Sans MS" panose="030F0702030302020204" pitchFamily="66" charset="0"/>
                <a:cs typeface="Arial" panose="020B0604020202020204" pitchFamily="34" charset="0"/>
              </a:rPr>
              <a:t>birds</a:t>
            </a:r>
            <a:r>
              <a:rPr lang="en-US" sz="2000" dirty="0">
                <a:solidFill>
                  <a:srgbClr val="272626"/>
                </a:solidFill>
                <a:latin typeface="Comic Sans MS" panose="030F0702030302020204" pitchFamily="66" charset="0"/>
                <a:cs typeface="Arial" panose="020B0604020202020204" pitchFamily="34" charset="0"/>
              </a:rPr>
              <a:t> and </a:t>
            </a:r>
            <a:r>
              <a:rPr lang="en-US" sz="2000" b="1" dirty="0">
                <a:solidFill>
                  <a:srgbClr val="39AB47"/>
                </a:solidFill>
                <a:latin typeface="Comic Sans MS" panose="030F0702030302020204" pitchFamily="66" charset="0"/>
                <a:cs typeface="Arial" panose="020B0604020202020204" pitchFamily="34" charset="0"/>
              </a:rPr>
              <a:t>insects</a:t>
            </a:r>
            <a:r>
              <a:rPr lang="en-US" sz="2000" dirty="0">
                <a:solidFill>
                  <a:srgbClr val="272626"/>
                </a:solidFill>
                <a:latin typeface="Comic Sans MS" panose="030F0702030302020204" pitchFamily="66" charset="0"/>
                <a:cs typeface="Arial" panose="020B0604020202020204" pitchFamily="34" charset="0"/>
              </a:rPr>
              <a:t> do you think there are on Earth?</a:t>
            </a:r>
          </a:p>
        </p:txBody>
      </p:sp>
      <p:sp>
        <p:nvSpPr>
          <p:cNvPr id="17" name="Subtitle 2">
            <a:extLst>
              <a:ext uri="{FF2B5EF4-FFF2-40B4-BE49-F238E27FC236}">
                <a16:creationId xmlns:a16="http://schemas.microsoft.com/office/drawing/2014/main" id="{24E76ECB-DB79-462F-B689-830EC6EA4203}"/>
              </a:ext>
            </a:extLst>
          </p:cNvPr>
          <p:cNvSpPr txBox="1">
            <a:spLocks/>
          </p:cNvSpPr>
          <p:nvPr/>
        </p:nvSpPr>
        <p:spPr>
          <a:xfrm>
            <a:off x="824978" y="5372150"/>
            <a:ext cx="10183333" cy="657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How many different types of living things do you think there are on Earth in total? </a:t>
            </a:r>
          </a:p>
        </p:txBody>
      </p:sp>
      <p:sp>
        <p:nvSpPr>
          <p:cNvPr id="4" name="TextBox 3">
            <a:extLst>
              <a:ext uri="{FF2B5EF4-FFF2-40B4-BE49-F238E27FC236}">
                <a16:creationId xmlns:a16="http://schemas.microsoft.com/office/drawing/2014/main" id="{9B62F7C1-131B-C663-DACE-7087B240F4A5}"/>
              </a:ext>
            </a:extLst>
          </p:cNvPr>
          <p:cNvSpPr txBox="1"/>
          <p:nvPr/>
        </p:nvSpPr>
        <p:spPr>
          <a:xfrm>
            <a:off x="824978" y="5759096"/>
            <a:ext cx="11125288" cy="677108"/>
          </a:xfrm>
          <a:prstGeom prst="rect">
            <a:avLst/>
          </a:prstGeom>
          <a:noFill/>
        </p:spPr>
        <p:txBody>
          <a:bodyPr wrap="square" rtlCol="0">
            <a:spAutoFit/>
          </a:bodyPr>
          <a:lstStyle/>
          <a:p>
            <a:r>
              <a:rPr lang="en-US" sz="2000" dirty="0">
                <a:solidFill>
                  <a:srgbClr val="272626"/>
                </a:solidFill>
                <a:latin typeface="Comic Sans MS" panose="030F0702030302020204" pitchFamily="66" charset="0"/>
                <a:cs typeface="Arial" panose="020B0604020202020204" pitchFamily="34" charset="0"/>
              </a:rPr>
              <a:t>About </a:t>
            </a:r>
            <a:r>
              <a:rPr lang="en-US" sz="2000" b="1" dirty="0">
                <a:solidFill>
                  <a:srgbClr val="39AB47"/>
                </a:solidFill>
                <a:latin typeface="Comic Sans MS" panose="030F0702030302020204" pitchFamily="66" charset="0"/>
                <a:cs typeface="Arial" panose="020B0604020202020204" pitchFamily="34" charset="0"/>
              </a:rPr>
              <a:t>11 million</a:t>
            </a:r>
            <a:r>
              <a:rPr lang="en-US" sz="2000" dirty="0">
                <a:solidFill>
                  <a:srgbClr val="272626"/>
                </a:solidFill>
                <a:latin typeface="Comic Sans MS" panose="030F0702030302020204" pitchFamily="66" charset="0"/>
                <a:cs typeface="Arial" panose="020B0604020202020204" pitchFamily="34" charset="0"/>
              </a:rPr>
              <a:t>, but more are being discovered all the time!</a:t>
            </a:r>
          </a:p>
          <a:p>
            <a:endParaRPr lang="en-GB" dirty="0"/>
          </a:p>
        </p:txBody>
      </p:sp>
      <p:sp>
        <p:nvSpPr>
          <p:cNvPr id="7" name="Subtitle 2">
            <a:extLst>
              <a:ext uri="{FF2B5EF4-FFF2-40B4-BE49-F238E27FC236}">
                <a16:creationId xmlns:a16="http://schemas.microsoft.com/office/drawing/2014/main" id="{BE859BBA-259E-4FBD-93D3-532A1635E9A9}"/>
              </a:ext>
            </a:extLst>
          </p:cNvPr>
          <p:cNvSpPr txBox="1">
            <a:spLocks/>
          </p:cNvSpPr>
          <p:nvPr/>
        </p:nvSpPr>
        <p:spPr>
          <a:xfrm>
            <a:off x="839510" y="1554012"/>
            <a:ext cx="3226382" cy="6222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400" b="1" dirty="0">
                <a:solidFill>
                  <a:srgbClr val="39AB47"/>
                </a:solidFill>
                <a:latin typeface="Comic Sans MS" panose="030F0702030302020204" pitchFamily="66" charset="0"/>
                <a:cs typeface="Arial" panose="020B0604020202020204" pitchFamily="34" charset="0"/>
              </a:rPr>
              <a:t>How many plants?</a:t>
            </a:r>
          </a:p>
        </p:txBody>
      </p:sp>
      <p:sp>
        <p:nvSpPr>
          <p:cNvPr id="9" name="Subtitle 2">
            <a:extLst>
              <a:ext uri="{FF2B5EF4-FFF2-40B4-BE49-F238E27FC236}">
                <a16:creationId xmlns:a16="http://schemas.microsoft.com/office/drawing/2014/main" id="{8F2EDEA8-2F6A-46B9-9C1B-951C0ECDC285}"/>
              </a:ext>
            </a:extLst>
          </p:cNvPr>
          <p:cNvSpPr txBox="1">
            <a:spLocks/>
          </p:cNvSpPr>
          <p:nvPr/>
        </p:nvSpPr>
        <p:spPr>
          <a:xfrm>
            <a:off x="4306779" y="1461316"/>
            <a:ext cx="3516496" cy="6222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400" b="1" dirty="0">
                <a:solidFill>
                  <a:srgbClr val="39AB47"/>
                </a:solidFill>
                <a:latin typeface="Comic Sans MS" panose="030F0702030302020204" pitchFamily="66" charset="0"/>
                <a:cs typeface="Arial" panose="020B0604020202020204" pitchFamily="34" charset="0"/>
              </a:rPr>
              <a:t>How many birds?</a:t>
            </a:r>
          </a:p>
        </p:txBody>
      </p:sp>
      <p:sp>
        <p:nvSpPr>
          <p:cNvPr id="11" name="Subtitle 2">
            <a:extLst>
              <a:ext uri="{FF2B5EF4-FFF2-40B4-BE49-F238E27FC236}">
                <a16:creationId xmlns:a16="http://schemas.microsoft.com/office/drawing/2014/main" id="{54E96529-D115-44F4-A0CA-143914D3304D}"/>
              </a:ext>
            </a:extLst>
          </p:cNvPr>
          <p:cNvSpPr txBox="1">
            <a:spLocks/>
          </p:cNvSpPr>
          <p:nvPr/>
        </p:nvSpPr>
        <p:spPr>
          <a:xfrm>
            <a:off x="821097" y="4536265"/>
            <a:ext cx="3242195" cy="5051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39AB47"/>
                </a:solidFill>
                <a:latin typeface="Comic Sans MS" panose="030F0702030302020204" pitchFamily="66" charset="0"/>
                <a:cs typeface="Arial" panose="020B0604020202020204" pitchFamily="34" charset="0"/>
              </a:rPr>
              <a:t>Approximately</a:t>
            </a:r>
            <a:r>
              <a:rPr lang="en-US" sz="2000" b="1" dirty="0">
                <a:solidFill>
                  <a:srgbClr val="39AB47"/>
                </a:solidFill>
                <a:latin typeface="Comic Sans MS" panose="030F0702030302020204" pitchFamily="66" charset="0"/>
                <a:cs typeface="Arial" panose="020B0604020202020204" pitchFamily="34" charset="0"/>
              </a:rPr>
              <a:t> 400,000</a:t>
            </a:r>
          </a:p>
        </p:txBody>
      </p:sp>
      <p:sp>
        <p:nvSpPr>
          <p:cNvPr id="13" name="Subtitle 2">
            <a:extLst>
              <a:ext uri="{FF2B5EF4-FFF2-40B4-BE49-F238E27FC236}">
                <a16:creationId xmlns:a16="http://schemas.microsoft.com/office/drawing/2014/main" id="{DE7EA52D-E79F-4E44-9AB7-415A73FAAE48}"/>
              </a:ext>
            </a:extLst>
          </p:cNvPr>
          <p:cNvSpPr txBox="1">
            <a:spLocks/>
          </p:cNvSpPr>
          <p:nvPr/>
        </p:nvSpPr>
        <p:spPr>
          <a:xfrm>
            <a:off x="4302899" y="4499104"/>
            <a:ext cx="3520376" cy="3743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39AB47"/>
                </a:solidFill>
                <a:latin typeface="Comic Sans MS" panose="030F0702030302020204" pitchFamily="66" charset="0"/>
                <a:cs typeface="Arial" panose="020B0604020202020204" pitchFamily="34" charset="0"/>
              </a:rPr>
              <a:t>Approximately </a:t>
            </a:r>
            <a:r>
              <a:rPr lang="en-US" sz="2000" b="1" dirty="0">
                <a:solidFill>
                  <a:srgbClr val="39AB47"/>
                </a:solidFill>
                <a:latin typeface="Comic Sans MS" panose="030F0702030302020204" pitchFamily="66" charset="0"/>
                <a:cs typeface="Arial" panose="020B0604020202020204" pitchFamily="34" charset="0"/>
              </a:rPr>
              <a:t>18,000</a:t>
            </a:r>
          </a:p>
        </p:txBody>
      </p:sp>
      <p:sp>
        <p:nvSpPr>
          <p:cNvPr id="15" name="Subtitle 2">
            <a:extLst>
              <a:ext uri="{FF2B5EF4-FFF2-40B4-BE49-F238E27FC236}">
                <a16:creationId xmlns:a16="http://schemas.microsoft.com/office/drawing/2014/main" id="{615A572B-4F1E-4BB5-86E7-7A136816C04D}"/>
              </a:ext>
            </a:extLst>
          </p:cNvPr>
          <p:cNvSpPr txBox="1">
            <a:spLocks/>
          </p:cNvSpPr>
          <p:nvPr/>
        </p:nvSpPr>
        <p:spPr>
          <a:xfrm>
            <a:off x="8058217" y="1483208"/>
            <a:ext cx="3240914" cy="6222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400" b="1" dirty="0">
                <a:solidFill>
                  <a:srgbClr val="39AB47"/>
                </a:solidFill>
                <a:latin typeface="Comic Sans MS" panose="030F0702030302020204" pitchFamily="66" charset="0"/>
                <a:cs typeface="Arial" panose="020B0604020202020204" pitchFamily="34" charset="0"/>
              </a:rPr>
              <a:t>How many insects?</a:t>
            </a:r>
          </a:p>
        </p:txBody>
      </p:sp>
      <p:sp>
        <p:nvSpPr>
          <p:cNvPr id="16" name="Subtitle 2">
            <a:extLst>
              <a:ext uri="{FF2B5EF4-FFF2-40B4-BE49-F238E27FC236}">
                <a16:creationId xmlns:a16="http://schemas.microsoft.com/office/drawing/2014/main" id="{7DCFBE3A-98D2-44B2-AA50-4844A600B5A0}"/>
              </a:ext>
            </a:extLst>
          </p:cNvPr>
          <p:cNvSpPr txBox="1">
            <a:spLocks/>
          </p:cNvSpPr>
          <p:nvPr/>
        </p:nvSpPr>
        <p:spPr>
          <a:xfrm>
            <a:off x="8054337" y="4443923"/>
            <a:ext cx="3240913" cy="4295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39AB47"/>
                </a:solidFill>
                <a:latin typeface="Comic Sans MS" panose="030F0702030302020204" pitchFamily="66" charset="0"/>
                <a:cs typeface="Arial" panose="020B0604020202020204" pitchFamily="34" charset="0"/>
              </a:rPr>
              <a:t>Approximately </a:t>
            </a:r>
            <a:r>
              <a:rPr lang="en-US" sz="2000" b="1" dirty="0">
                <a:solidFill>
                  <a:srgbClr val="39AB47"/>
                </a:solidFill>
                <a:latin typeface="Comic Sans MS" panose="030F0702030302020204" pitchFamily="66" charset="0"/>
                <a:cs typeface="Arial" panose="020B0604020202020204" pitchFamily="34" charset="0"/>
              </a:rPr>
              <a:t>1 million</a:t>
            </a:r>
          </a:p>
        </p:txBody>
      </p:sp>
      <p:pic>
        <p:nvPicPr>
          <p:cNvPr id="18" name="Picture 17" descr="A group of insects&#10;&#10;Description automatically generated with medium confidence">
            <a:extLst>
              <a:ext uri="{FF2B5EF4-FFF2-40B4-BE49-F238E27FC236}">
                <a16:creationId xmlns:a16="http://schemas.microsoft.com/office/drawing/2014/main" id="{0E6BFDE6-5ABA-2D4F-9004-15DFF2C445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8371" y="1999895"/>
            <a:ext cx="3040608" cy="2432487"/>
          </a:xfrm>
          <a:prstGeom prst="rect">
            <a:avLst/>
          </a:prstGeom>
        </p:spPr>
      </p:pic>
      <p:pic>
        <p:nvPicPr>
          <p:cNvPr id="20" name="Picture 19" descr="A group of birds&#10;&#10;Description automatically generated with low confidence">
            <a:extLst>
              <a:ext uri="{FF2B5EF4-FFF2-40B4-BE49-F238E27FC236}">
                <a16:creationId xmlns:a16="http://schemas.microsoft.com/office/drawing/2014/main" id="{585E11A7-6D8A-8B4D-BBD9-2FE5D87E26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4795" y="2073267"/>
            <a:ext cx="3238331" cy="2338251"/>
          </a:xfrm>
          <a:prstGeom prst="rect">
            <a:avLst/>
          </a:prstGeom>
        </p:spPr>
      </p:pic>
      <p:sp>
        <p:nvSpPr>
          <p:cNvPr id="21" name="Rectangle 20">
            <a:extLst>
              <a:ext uri="{FF2B5EF4-FFF2-40B4-BE49-F238E27FC236}">
                <a16:creationId xmlns:a16="http://schemas.microsoft.com/office/drawing/2014/main" id="{1FEA3BA7-88C7-4246-BC88-7568390927F8}"/>
              </a:ext>
            </a:extLst>
          </p:cNvPr>
          <p:cNvSpPr/>
          <p:nvPr/>
        </p:nvSpPr>
        <p:spPr>
          <a:xfrm>
            <a:off x="4306779" y="1385890"/>
            <a:ext cx="3516497" cy="3655551"/>
          </a:xfrm>
          <a:prstGeom prst="rect">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D55BBF5-0B95-274F-B906-34DCD4A6C6AE}"/>
              </a:ext>
            </a:extLst>
          </p:cNvPr>
          <p:cNvSpPr/>
          <p:nvPr/>
        </p:nvSpPr>
        <p:spPr>
          <a:xfrm>
            <a:off x="824978" y="1385890"/>
            <a:ext cx="3240914" cy="3655551"/>
          </a:xfrm>
          <a:prstGeom prst="rect">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B2A68EF-D2D2-6749-80D9-952D1DB01949}"/>
              </a:ext>
            </a:extLst>
          </p:cNvPr>
          <p:cNvSpPr/>
          <p:nvPr/>
        </p:nvSpPr>
        <p:spPr>
          <a:xfrm>
            <a:off x="8058218" y="1385890"/>
            <a:ext cx="3240914" cy="3655551"/>
          </a:xfrm>
          <a:prstGeom prst="rect">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6EF15EA2-4AC3-434C-A20B-01A689670B2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3021" y="2268147"/>
            <a:ext cx="2882478" cy="1909321"/>
          </a:xfrm>
          <a:prstGeom prst="rect">
            <a:avLst/>
          </a:prstGeom>
        </p:spPr>
      </p:pic>
    </p:spTree>
    <p:extLst>
      <p:ext uri="{BB962C8B-B14F-4D97-AF65-F5344CB8AC3E}">
        <p14:creationId xmlns:p14="http://schemas.microsoft.com/office/powerpoint/2010/main" val="4193208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6" grpId="0"/>
      <p:bldP spid="21" grpId="0" animBg="1"/>
      <p:bldP spid="28"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a:extLst>
              <a:ext uri="{FF2B5EF4-FFF2-40B4-BE49-F238E27FC236}">
                <a16:creationId xmlns:a16="http://schemas.microsoft.com/office/drawing/2014/main" id="{DECA9D69-F3F0-1446-BB56-92CD33BDD2C6}"/>
              </a:ext>
            </a:extLst>
          </p:cNvPr>
          <p:cNvSpPr txBox="1">
            <a:spLocks/>
          </p:cNvSpPr>
          <p:nvPr/>
        </p:nvSpPr>
        <p:spPr>
          <a:xfrm>
            <a:off x="0" y="855697"/>
            <a:ext cx="12192000" cy="10569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endParaRPr lang="en-GB" sz="3000" b="1" dirty="0">
              <a:solidFill>
                <a:srgbClr val="39AB47"/>
              </a:solidFill>
              <a:latin typeface="Comic Sans MS" panose="030F0702030302020204" pitchFamily="66" charset="0"/>
            </a:endParaRPr>
          </a:p>
        </p:txBody>
      </p:sp>
      <p:sp>
        <p:nvSpPr>
          <p:cNvPr id="13" name="Subtitle 2">
            <a:extLst>
              <a:ext uri="{FF2B5EF4-FFF2-40B4-BE49-F238E27FC236}">
                <a16:creationId xmlns:a16="http://schemas.microsoft.com/office/drawing/2014/main" id="{0160D40C-33C1-BA48-BFA6-7E9CDBE2C59D}"/>
              </a:ext>
            </a:extLst>
          </p:cNvPr>
          <p:cNvSpPr txBox="1">
            <a:spLocks/>
          </p:cNvSpPr>
          <p:nvPr/>
        </p:nvSpPr>
        <p:spPr>
          <a:xfrm>
            <a:off x="430136" y="656410"/>
            <a:ext cx="11312686" cy="3739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2000" dirty="0">
                <a:solidFill>
                  <a:srgbClr val="272626"/>
                </a:solidFill>
                <a:latin typeface="Comic Sans MS" panose="030F0702030302020204" pitchFamily="66" charset="0"/>
                <a:cs typeface="Arial" panose="020B0604020202020204" pitchFamily="34" charset="0"/>
              </a:rPr>
              <a:t>There are so many different living things on earth – it makes it hard to study them!</a:t>
            </a:r>
          </a:p>
          <a:p>
            <a:pPr marL="0" indent="0" algn="ctr">
              <a:lnSpc>
                <a:spcPct val="100000"/>
              </a:lnSpc>
              <a:spcBef>
                <a:spcPts val="700"/>
              </a:spcBef>
              <a:buNone/>
            </a:pPr>
            <a:endParaRPr lang="en-US" sz="2000" dirty="0">
              <a:solidFill>
                <a:srgbClr val="272626"/>
              </a:solidFill>
              <a:latin typeface="Comic Sans MS" panose="030F0702030302020204" pitchFamily="66" charset="0"/>
              <a:cs typeface="Arial" panose="020B0604020202020204" pitchFamily="34" charset="0"/>
            </a:endParaRPr>
          </a:p>
          <a:p>
            <a:pPr marL="0" indent="0" algn="ctr">
              <a:lnSpc>
                <a:spcPct val="100000"/>
              </a:lnSpc>
              <a:spcBef>
                <a:spcPts val="700"/>
              </a:spcBef>
              <a:buNone/>
            </a:pPr>
            <a:endParaRPr lang="en-US" sz="2000" dirty="0">
              <a:solidFill>
                <a:srgbClr val="272626"/>
              </a:solidFill>
              <a:latin typeface="Comic Sans MS" panose="030F0702030302020204" pitchFamily="66" charset="0"/>
              <a:cs typeface="Arial" panose="020B0604020202020204" pitchFamily="34" charset="0"/>
            </a:endParaRPr>
          </a:p>
        </p:txBody>
      </p:sp>
      <p:sp>
        <p:nvSpPr>
          <p:cNvPr id="21" name="Subtitle 2">
            <a:extLst>
              <a:ext uri="{FF2B5EF4-FFF2-40B4-BE49-F238E27FC236}">
                <a16:creationId xmlns:a16="http://schemas.microsoft.com/office/drawing/2014/main" id="{A9FF5D82-305D-3644-B978-6600FB304873}"/>
              </a:ext>
            </a:extLst>
          </p:cNvPr>
          <p:cNvSpPr txBox="1">
            <a:spLocks/>
          </p:cNvSpPr>
          <p:nvPr/>
        </p:nvSpPr>
        <p:spPr>
          <a:xfrm>
            <a:off x="1104839" y="3572116"/>
            <a:ext cx="11312686" cy="8063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None/>
            </a:pPr>
            <a:r>
              <a:rPr lang="en-US" sz="2000" dirty="0">
                <a:solidFill>
                  <a:srgbClr val="272626"/>
                </a:solidFill>
                <a:latin typeface="Comic Sans MS" panose="030F0702030302020204" pitchFamily="66" charset="0"/>
                <a:cs typeface="Arial" panose="020B0604020202020204" pitchFamily="34" charset="0"/>
              </a:rPr>
              <a:t>We can group living things together based on similarities and differences in their characteristics (features). We call this </a:t>
            </a:r>
            <a:r>
              <a:rPr lang="en-US" sz="2000" b="1" dirty="0">
                <a:solidFill>
                  <a:srgbClr val="39AB47"/>
                </a:solidFill>
                <a:latin typeface="Comic Sans MS" panose="030F0702030302020204" pitchFamily="66" charset="0"/>
                <a:cs typeface="Arial" panose="020B0604020202020204" pitchFamily="34" charset="0"/>
              </a:rPr>
              <a:t>classification</a:t>
            </a:r>
            <a:r>
              <a:rPr lang="en-US" sz="2000" dirty="0">
                <a:solidFill>
                  <a:srgbClr val="272626"/>
                </a:solidFill>
                <a:latin typeface="Comic Sans MS" panose="030F0702030302020204" pitchFamily="66" charset="0"/>
                <a:cs typeface="Arial" panose="020B0604020202020204" pitchFamily="34" charset="0"/>
              </a:rPr>
              <a:t>. For example:</a:t>
            </a:r>
          </a:p>
        </p:txBody>
      </p:sp>
      <p:sp>
        <p:nvSpPr>
          <p:cNvPr id="22" name="Subtitle 2">
            <a:extLst>
              <a:ext uri="{FF2B5EF4-FFF2-40B4-BE49-F238E27FC236}">
                <a16:creationId xmlns:a16="http://schemas.microsoft.com/office/drawing/2014/main" id="{BA359E98-994F-BE4D-9266-357187C408D6}"/>
              </a:ext>
            </a:extLst>
          </p:cNvPr>
          <p:cNvSpPr txBox="1">
            <a:spLocks/>
          </p:cNvSpPr>
          <p:nvPr/>
        </p:nvSpPr>
        <p:spPr>
          <a:xfrm>
            <a:off x="1104839" y="5318958"/>
            <a:ext cx="9823573" cy="6833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None/>
            </a:pPr>
            <a:r>
              <a:rPr lang="en-US" sz="2000" b="1" dirty="0">
                <a:solidFill>
                  <a:srgbClr val="39AB47"/>
                </a:solidFill>
                <a:latin typeface="Comic Sans MS" panose="030F0702030302020204" pitchFamily="66" charset="0"/>
                <a:cs typeface="Arial" panose="020B0604020202020204" pitchFamily="34" charset="0"/>
              </a:rPr>
              <a:t>Classification</a:t>
            </a:r>
            <a:r>
              <a:rPr lang="en-US" sz="2000" dirty="0">
                <a:solidFill>
                  <a:srgbClr val="272626"/>
                </a:solidFill>
                <a:latin typeface="Comic Sans MS" panose="030F0702030302020204" pitchFamily="66" charset="0"/>
                <a:cs typeface="Arial" panose="020B0604020202020204" pitchFamily="34" charset="0"/>
              </a:rPr>
              <a:t> can help us to identify organisms and understand more about the variety of living things on our planet and how they are related.</a:t>
            </a:r>
          </a:p>
        </p:txBody>
      </p:sp>
      <p:sp>
        <p:nvSpPr>
          <p:cNvPr id="23" name="Rectangle: Rounded Corners 1">
            <a:extLst>
              <a:ext uri="{FF2B5EF4-FFF2-40B4-BE49-F238E27FC236}">
                <a16:creationId xmlns:a16="http://schemas.microsoft.com/office/drawing/2014/main" id="{C404F139-E2A6-1C41-9BB3-EB37D84E5420}"/>
              </a:ext>
            </a:extLst>
          </p:cNvPr>
          <p:cNvSpPr/>
          <p:nvPr/>
        </p:nvSpPr>
        <p:spPr>
          <a:xfrm>
            <a:off x="1242036" y="4590607"/>
            <a:ext cx="1825512" cy="435691"/>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Comic Sans MS" panose="030F0902030302020204" pitchFamily="66" charset="0"/>
              </a:rPr>
              <a:t>Number of legs</a:t>
            </a:r>
            <a:endParaRPr lang="en-GB" sz="1600" dirty="0">
              <a:solidFill>
                <a:schemeClr val="bg1"/>
              </a:solidFill>
              <a:latin typeface="Comic Sans MS" panose="030F0902030302020204" pitchFamily="66" charset="0"/>
            </a:endParaRPr>
          </a:p>
        </p:txBody>
      </p:sp>
      <p:sp>
        <p:nvSpPr>
          <p:cNvPr id="24" name="Rectangle: Rounded Corners 1">
            <a:extLst>
              <a:ext uri="{FF2B5EF4-FFF2-40B4-BE49-F238E27FC236}">
                <a16:creationId xmlns:a16="http://schemas.microsoft.com/office/drawing/2014/main" id="{5807810C-60D2-2F44-B264-91C397CC4324}"/>
              </a:ext>
            </a:extLst>
          </p:cNvPr>
          <p:cNvSpPr/>
          <p:nvPr/>
        </p:nvSpPr>
        <p:spPr>
          <a:xfrm>
            <a:off x="3509093" y="4590607"/>
            <a:ext cx="1825512" cy="435691"/>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Comic Sans MS" panose="030F0902030302020204" pitchFamily="66" charset="0"/>
              </a:rPr>
              <a:t>Wings/No wings</a:t>
            </a:r>
            <a:endParaRPr lang="en-GB" sz="1600" dirty="0">
              <a:solidFill>
                <a:schemeClr val="bg1"/>
              </a:solidFill>
              <a:latin typeface="Comic Sans MS" panose="030F0902030302020204" pitchFamily="66" charset="0"/>
            </a:endParaRPr>
          </a:p>
        </p:txBody>
      </p:sp>
      <p:sp>
        <p:nvSpPr>
          <p:cNvPr id="25" name="Rectangle: Rounded Corners 1">
            <a:extLst>
              <a:ext uri="{FF2B5EF4-FFF2-40B4-BE49-F238E27FC236}">
                <a16:creationId xmlns:a16="http://schemas.microsoft.com/office/drawing/2014/main" id="{E88AB522-65A8-B64C-A8FB-AFBCA535A606}"/>
              </a:ext>
            </a:extLst>
          </p:cNvPr>
          <p:cNvSpPr/>
          <p:nvPr/>
        </p:nvSpPr>
        <p:spPr>
          <a:xfrm>
            <a:off x="5776150" y="4590607"/>
            <a:ext cx="1343158" cy="435691"/>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Comic Sans MS" panose="030F0902030302020204" pitchFamily="66" charset="0"/>
              </a:rPr>
              <a:t>Fur/Scales</a:t>
            </a:r>
          </a:p>
        </p:txBody>
      </p:sp>
      <p:sp>
        <p:nvSpPr>
          <p:cNvPr id="26" name="Rectangle: Rounded Corners 1">
            <a:extLst>
              <a:ext uri="{FF2B5EF4-FFF2-40B4-BE49-F238E27FC236}">
                <a16:creationId xmlns:a16="http://schemas.microsoft.com/office/drawing/2014/main" id="{F398BD4C-9F8A-EF4F-BDBC-ADC70364ADF0}"/>
              </a:ext>
            </a:extLst>
          </p:cNvPr>
          <p:cNvSpPr/>
          <p:nvPr/>
        </p:nvSpPr>
        <p:spPr>
          <a:xfrm>
            <a:off x="7560853" y="4590607"/>
            <a:ext cx="1476324" cy="435691"/>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Comic Sans MS" panose="030F0902030302020204" pitchFamily="66" charset="0"/>
              </a:rPr>
              <a:t>Tree/Plant</a:t>
            </a:r>
          </a:p>
        </p:txBody>
      </p:sp>
      <p:sp>
        <p:nvSpPr>
          <p:cNvPr id="27" name="Rectangle: Rounded Corners 1">
            <a:extLst>
              <a:ext uri="{FF2B5EF4-FFF2-40B4-BE49-F238E27FC236}">
                <a16:creationId xmlns:a16="http://schemas.microsoft.com/office/drawing/2014/main" id="{09B82AD1-D037-1343-80A2-6F8142888C27}"/>
              </a:ext>
            </a:extLst>
          </p:cNvPr>
          <p:cNvSpPr/>
          <p:nvPr/>
        </p:nvSpPr>
        <p:spPr>
          <a:xfrm>
            <a:off x="9478722" y="4590607"/>
            <a:ext cx="1476323" cy="435691"/>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Comic Sans MS" panose="030F0902030302020204" pitchFamily="66" charset="0"/>
              </a:rPr>
              <a:t>Plant/Animal</a:t>
            </a:r>
          </a:p>
        </p:txBody>
      </p:sp>
      <p:pic>
        <p:nvPicPr>
          <p:cNvPr id="8" name="Picture 7" descr="A screenshot of a video game&#10;&#10;Description automatically generated with medium confidence">
            <a:extLst>
              <a:ext uri="{FF2B5EF4-FFF2-40B4-BE49-F238E27FC236}">
                <a16:creationId xmlns:a16="http://schemas.microsoft.com/office/drawing/2014/main" id="{A8D24492-8B92-2C48-B7D4-86ACB52A10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2036" y="1293901"/>
            <a:ext cx="9823573" cy="2042877"/>
          </a:xfrm>
          <a:prstGeom prst="rect">
            <a:avLst/>
          </a:prstGeom>
        </p:spPr>
      </p:pic>
    </p:spTree>
    <p:extLst>
      <p:ext uri="{BB962C8B-B14F-4D97-AF65-F5344CB8AC3E}">
        <p14:creationId xmlns:p14="http://schemas.microsoft.com/office/powerpoint/2010/main" val="3530629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animBg="1"/>
      <p:bldP spid="24" grpId="0" animBg="1"/>
      <p:bldP spid="25" grpId="0" animBg="1"/>
      <p:bldP spid="26"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3">
            <a:extLst>
              <a:ext uri="{FF2B5EF4-FFF2-40B4-BE49-F238E27FC236}">
                <a16:creationId xmlns:a16="http://schemas.microsoft.com/office/drawing/2014/main" id="{0CF2584B-DB1B-1E47-83BE-C47A58782175}"/>
              </a:ext>
            </a:extLst>
          </p:cNvPr>
          <p:cNvSpPr txBox="1">
            <a:spLocks/>
          </p:cNvSpPr>
          <p:nvPr/>
        </p:nvSpPr>
        <p:spPr>
          <a:xfrm>
            <a:off x="1027690" y="1177863"/>
            <a:ext cx="9803067" cy="9010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39AB47"/>
              </a:buClr>
              <a:buFont typeface="Arial" panose="020B0604020202020204" pitchFamily="34" charset="0"/>
              <a:buNone/>
            </a:pPr>
            <a:r>
              <a:rPr lang="en-US" sz="2000" dirty="0">
                <a:solidFill>
                  <a:srgbClr val="272626"/>
                </a:solidFill>
                <a:latin typeface="Comic Sans MS" panose="030F0702030302020204" pitchFamily="66" charset="0"/>
              </a:rPr>
              <a:t>Look at these three creatures. Look at their features. Which ones would you group together. Why? What features do they have which are the same and which are different? </a:t>
            </a:r>
            <a:endParaRPr lang="en-GB" sz="2000" dirty="0">
              <a:solidFill>
                <a:srgbClr val="272626"/>
              </a:solidFill>
              <a:latin typeface="Comic Sans MS" panose="030F0702030302020204" pitchFamily="66" charset="0"/>
            </a:endParaRPr>
          </a:p>
        </p:txBody>
      </p:sp>
      <p:sp>
        <p:nvSpPr>
          <p:cNvPr id="13" name="Content Placeholder 3">
            <a:extLst>
              <a:ext uri="{FF2B5EF4-FFF2-40B4-BE49-F238E27FC236}">
                <a16:creationId xmlns:a16="http://schemas.microsoft.com/office/drawing/2014/main" id="{34191CFE-D1CC-4B2A-B600-0E0995445D74}"/>
              </a:ext>
            </a:extLst>
          </p:cNvPr>
          <p:cNvSpPr txBox="1">
            <a:spLocks/>
          </p:cNvSpPr>
          <p:nvPr/>
        </p:nvSpPr>
        <p:spPr>
          <a:xfrm>
            <a:off x="1041646" y="4366630"/>
            <a:ext cx="10135340" cy="19078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buFont typeface="Arial" panose="020B0604020202020204" pitchFamily="34" charset="0"/>
              <a:buNone/>
            </a:pPr>
            <a:r>
              <a:rPr lang="en-GB" sz="2000" b="1" dirty="0">
                <a:solidFill>
                  <a:srgbClr val="39AB47"/>
                </a:solidFill>
                <a:latin typeface="Comic Sans MS" panose="030F0702030302020204" pitchFamily="66" charset="0"/>
              </a:rPr>
              <a:t>Think about: </a:t>
            </a:r>
          </a:p>
          <a:p>
            <a:pPr marL="0" indent="0">
              <a:lnSpc>
                <a:spcPct val="100000"/>
              </a:lnSpc>
              <a:spcBef>
                <a:spcPts val="300"/>
              </a:spcBef>
              <a:buFont typeface="Arial" panose="020B0604020202020204" pitchFamily="34" charset="0"/>
              <a:buNone/>
            </a:pPr>
            <a:r>
              <a:rPr lang="en-GB" sz="2000" dirty="0">
                <a:solidFill>
                  <a:srgbClr val="272626"/>
                </a:solidFill>
                <a:latin typeface="Comic Sans MS" panose="030F0702030302020204" pitchFamily="66" charset="0"/>
              </a:rPr>
              <a:t>How many legs do they have? Do they have wings? Do they have fur?</a:t>
            </a:r>
          </a:p>
          <a:p>
            <a:pPr marL="0" indent="0">
              <a:lnSpc>
                <a:spcPct val="100000"/>
              </a:lnSpc>
              <a:spcBef>
                <a:spcPts val="300"/>
              </a:spcBef>
              <a:buFont typeface="Arial" panose="020B0604020202020204" pitchFamily="34" charset="0"/>
              <a:buNone/>
            </a:pPr>
            <a:r>
              <a:rPr lang="en-GB" sz="2000" dirty="0">
                <a:solidFill>
                  <a:srgbClr val="272626"/>
                </a:solidFill>
                <a:latin typeface="Comic Sans MS" panose="030F0702030302020204" pitchFamily="66" charset="0"/>
              </a:rPr>
              <a:t>Do they have feathers? Do they have antennae?</a:t>
            </a:r>
          </a:p>
          <a:p>
            <a:pPr marL="0" indent="0">
              <a:lnSpc>
                <a:spcPct val="100000"/>
              </a:lnSpc>
              <a:spcBef>
                <a:spcPts val="300"/>
              </a:spcBef>
              <a:buFont typeface="Arial" panose="020B0604020202020204" pitchFamily="34" charset="0"/>
              <a:buNone/>
            </a:pPr>
            <a:r>
              <a:rPr lang="en-GB" sz="2000" dirty="0">
                <a:solidFill>
                  <a:srgbClr val="272626"/>
                </a:solidFill>
                <a:latin typeface="Comic Sans MS" panose="030F0702030302020204" pitchFamily="66" charset="0"/>
              </a:rPr>
              <a:t>How do they feed? How do they breathe? How do they reproduce?</a:t>
            </a:r>
          </a:p>
          <a:p>
            <a:pPr marL="0" indent="0">
              <a:lnSpc>
                <a:spcPct val="100000"/>
              </a:lnSpc>
              <a:spcBef>
                <a:spcPts val="300"/>
              </a:spcBef>
              <a:buFont typeface="Arial" panose="020B0604020202020204" pitchFamily="34" charset="0"/>
              <a:buNone/>
            </a:pPr>
            <a:r>
              <a:rPr lang="en-GB" sz="2000" dirty="0">
                <a:solidFill>
                  <a:srgbClr val="272626"/>
                </a:solidFill>
                <a:latin typeface="Comic Sans MS" panose="030F0702030302020204" pitchFamily="66" charset="0"/>
              </a:rPr>
              <a:t>Have they got a skeleton?</a:t>
            </a:r>
          </a:p>
        </p:txBody>
      </p:sp>
      <p:pic>
        <p:nvPicPr>
          <p:cNvPr id="9" name="Picture 8" descr="A bird with a long tail&#10;&#10;Description automatically generated with low confidence">
            <a:extLst>
              <a:ext uri="{FF2B5EF4-FFF2-40B4-BE49-F238E27FC236}">
                <a16:creationId xmlns:a16="http://schemas.microsoft.com/office/drawing/2014/main" id="{140CB1B6-7A3D-A348-ACF6-38B380EF44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39582" y="2425305"/>
            <a:ext cx="2673705" cy="1682147"/>
          </a:xfrm>
          <a:prstGeom prst="rect">
            <a:avLst/>
          </a:prstGeom>
        </p:spPr>
      </p:pic>
      <p:pic>
        <p:nvPicPr>
          <p:cNvPr id="11" name="Picture 10">
            <a:extLst>
              <a:ext uri="{FF2B5EF4-FFF2-40B4-BE49-F238E27FC236}">
                <a16:creationId xmlns:a16="http://schemas.microsoft.com/office/drawing/2014/main" id="{BA6DCE36-3DC5-1942-8B2B-69A63EE55EA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03419" y="2425305"/>
            <a:ext cx="2673705" cy="1682147"/>
          </a:xfrm>
          <a:prstGeom prst="rect">
            <a:avLst/>
          </a:prstGeom>
        </p:spPr>
      </p:pic>
      <p:pic>
        <p:nvPicPr>
          <p:cNvPr id="3" name="Picture 2" descr="A butterfly on a flower&#10;&#10;Description automatically generated">
            <a:extLst>
              <a:ext uri="{FF2B5EF4-FFF2-40B4-BE49-F238E27FC236}">
                <a16:creationId xmlns:a16="http://schemas.microsoft.com/office/drawing/2014/main" id="{9EBBBDD9-1BD4-3145-9478-E76818408FD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767256" y="2425307"/>
            <a:ext cx="2673705" cy="1682147"/>
          </a:xfrm>
          <a:prstGeom prst="rect">
            <a:avLst/>
          </a:prstGeom>
        </p:spPr>
      </p:pic>
      <p:sp>
        <p:nvSpPr>
          <p:cNvPr id="15" name="Subtitle 2">
            <a:extLst>
              <a:ext uri="{FF2B5EF4-FFF2-40B4-BE49-F238E27FC236}">
                <a16:creationId xmlns:a16="http://schemas.microsoft.com/office/drawing/2014/main" id="{93CC04FD-A706-C14D-BB13-BA026C221946}"/>
              </a:ext>
            </a:extLst>
          </p:cNvPr>
          <p:cNvSpPr txBox="1">
            <a:spLocks/>
          </p:cNvSpPr>
          <p:nvPr/>
        </p:nvSpPr>
        <p:spPr>
          <a:xfrm>
            <a:off x="0" y="583479"/>
            <a:ext cx="12192000" cy="9010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9AB47"/>
                </a:solidFill>
                <a:latin typeface="Comic Sans MS" panose="030F0702030302020204" pitchFamily="66" charset="0"/>
                <a:cs typeface="Arial" panose="020B0604020202020204" pitchFamily="34" charset="0"/>
              </a:rPr>
              <a:t>How can we classify different living things?</a:t>
            </a:r>
          </a:p>
        </p:txBody>
      </p:sp>
    </p:spTree>
    <p:extLst>
      <p:ext uri="{BB962C8B-B14F-4D97-AF65-F5344CB8AC3E}">
        <p14:creationId xmlns:p14="http://schemas.microsoft.com/office/powerpoint/2010/main" val="154615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3">
            <a:extLst>
              <a:ext uri="{FF2B5EF4-FFF2-40B4-BE49-F238E27FC236}">
                <a16:creationId xmlns:a16="http://schemas.microsoft.com/office/drawing/2014/main" id="{0CF2584B-DB1B-1E47-83BE-C47A58782175}"/>
              </a:ext>
            </a:extLst>
          </p:cNvPr>
          <p:cNvSpPr txBox="1">
            <a:spLocks/>
          </p:cNvSpPr>
          <p:nvPr/>
        </p:nvSpPr>
        <p:spPr>
          <a:xfrm>
            <a:off x="0" y="4535884"/>
            <a:ext cx="12192000" cy="17501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dirty="0">
                <a:solidFill>
                  <a:srgbClr val="272626"/>
                </a:solidFill>
                <a:latin typeface="Comic Sans MS" panose="030F0702030302020204" pitchFamily="66" charset="0"/>
                <a:cs typeface="Arial" panose="020B0604020202020204" pitchFamily="34" charset="0"/>
              </a:rPr>
              <a:t>Let’s identify and classify</a:t>
            </a:r>
            <a:br>
              <a:rPr lang="en-US" sz="2500" dirty="0">
                <a:solidFill>
                  <a:srgbClr val="272626"/>
                </a:solidFill>
                <a:latin typeface="Comic Sans MS" panose="030F0702030302020204" pitchFamily="66" charset="0"/>
                <a:cs typeface="Arial" panose="020B0604020202020204" pitchFamily="34" charset="0"/>
              </a:rPr>
            </a:br>
            <a:r>
              <a:rPr lang="en-US" sz="2500" dirty="0">
                <a:solidFill>
                  <a:srgbClr val="272626"/>
                </a:solidFill>
                <a:latin typeface="Comic Sans MS" panose="030F0702030302020204" pitchFamily="66" charset="0"/>
                <a:cs typeface="Arial" panose="020B0604020202020204" pitchFamily="34" charset="0"/>
              </a:rPr>
              <a:t>living things in our school!</a:t>
            </a:r>
          </a:p>
        </p:txBody>
      </p:sp>
      <p:pic>
        <p:nvPicPr>
          <p:cNvPr id="9" name="Picture 8" descr="A bird with a long tail&#10;&#10;Description automatically generated with low confidence">
            <a:extLst>
              <a:ext uri="{FF2B5EF4-FFF2-40B4-BE49-F238E27FC236}">
                <a16:creationId xmlns:a16="http://schemas.microsoft.com/office/drawing/2014/main" id="{140CB1B6-7A3D-A348-ACF6-38B380EF44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24497" y="2004694"/>
            <a:ext cx="3191650" cy="2008009"/>
          </a:xfrm>
          <a:prstGeom prst="rect">
            <a:avLst/>
          </a:prstGeom>
        </p:spPr>
      </p:pic>
      <p:pic>
        <p:nvPicPr>
          <p:cNvPr id="11" name="Picture 10">
            <a:extLst>
              <a:ext uri="{FF2B5EF4-FFF2-40B4-BE49-F238E27FC236}">
                <a16:creationId xmlns:a16="http://schemas.microsoft.com/office/drawing/2014/main" id="{BA6DCE36-3DC5-1942-8B2B-69A63EE55EA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00175" y="2004694"/>
            <a:ext cx="3191650" cy="2008009"/>
          </a:xfrm>
          <a:prstGeom prst="rect">
            <a:avLst/>
          </a:prstGeom>
        </p:spPr>
      </p:pic>
      <p:pic>
        <p:nvPicPr>
          <p:cNvPr id="3" name="Picture 2" descr="A butterfly on a flower&#10;&#10;Description automatically generated">
            <a:extLst>
              <a:ext uri="{FF2B5EF4-FFF2-40B4-BE49-F238E27FC236}">
                <a16:creationId xmlns:a16="http://schemas.microsoft.com/office/drawing/2014/main" id="{9EBBBDD9-1BD4-3145-9478-E76818408FD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75852" y="2004696"/>
            <a:ext cx="3191650" cy="2008009"/>
          </a:xfrm>
          <a:prstGeom prst="rect">
            <a:avLst/>
          </a:prstGeom>
        </p:spPr>
      </p:pic>
      <p:sp>
        <p:nvSpPr>
          <p:cNvPr id="15" name="Subtitle 2">
            <a:extLst>
              <a:ext uri="{FF2B5EF4-FFF2-40B4-BE49-F238E27FC236}">
                <a16:creationId xmlns:a16="http://schemas.microsoft.com/office/drawing/2014/main" id="{93CC04FD-A706-C14D-BB13-BA026C221946}"/>
              </a:ext>
            </a:extLst>
          </p:cNvPr>
          <p:cNvSpPr txBox="1">
            <a:spLocks/>
          </p:cNvSpPr>
          <p:nvPr/>
        </p:nvSpPr>
        <p:spPr>
          <a:xfrm>
            <a:off x="0" y="926701"/>
            <a:ext cx="12192000" cy="9010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800" dirty="0">
                <a:solidFill>
                  <a:srgbClr val="272626"/>
                </a:solidFill>
                <a:latin typeface="Comic Sans MS" panose="030F0702030302020204" pitchFamily="66" charset="0"/>
                <a:cs typeface="Arial" panose="020B0604020202020204" pitchFamily="34" charset="0"/>
              </a:rPr>
              <a:t>Are you ready for the </a:t>
            </a:r>
            <a:r>
              <a:rPr lang="en-US" sz="2800" b="1" dirty="0">
                <a:solidFill>
                  <a:srgbClr val="39AB47"/>
                </a:solidFill>
                <a:latin typeface="Comic Sans MS" panose="030F0702030302020204" pitchFamily="66" charset="0"/>
                <a:cs typeface="Arial" panose="020B0604020202020204" pitchFamily="34" charset="0"/>
              </a:rPr>
              <a:t>classification challenge</a:t>
            </a:r>
            <a:r>
              <a:rPr lang="en-US" sz="2800" dirty="0">
                <a:solidFill>
                  <a:srgbClr val="272626"/>
                </a:solidFill>
                <a:latin typeface="Comic Sans MS" panose="030F0702030302020204" pitchFamily="66" charset="0"/>
                <a:cs typeface="Arial" panose="020B0604020202020204" pitchFamily="34" charset="0"/>
              </a:rPr>
              <a:t>?</a:t>
            </a:r>
          </a:p>
        </p:txBody>
      </p:sp>
    </p:spTree>
    <p:extLst>
      <p:ext uri="{BB962C8B-B14F-4D97-AF65-F5344CB8AC3E}">
        <p14:creationId xmlns:p14="http://schemas.microsoft.com/office/powerpoint/2010/main" val="88818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a:extLst>
              <a:ext uri="{FF2B5EF4-FFF2-40B4-BE49-F238E27FC236}">
                <a16:creationId xmlns:a16="http://schemas.microsoft.com/office/drawing/2014/main" id="{DECA9D69-F3F0-1446-BB56-92CD33BDD2C6}"/>
              </a:ext>
            </a:extLst>
          </p:cNvPr>
          <p:cNvSpPr txBox="1">
            <a:spLocks/>
          </p:cNvSpPr>
          <p:nvPr/>
        </p:nvSpPr>
        <p:spPr>
          <a:xfrm>
            <a:off x="1056442" y="1209297"/>
            <a:ext cx="9792071" cy="48887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900" dirty="0">
                <a:solidFill>
                  <a:srgbClr val="272626"/>
                </a:solidFill>
                <a:latin typeface="Comic Sans MS" panose="030F0702030302020204" pitchFamily="66" charset="0"/>
                <a:cs typeface="Arial" panose="020B0604020202020204" pitchFamily="34" charset="0"/>
              </a:rPr>
              <a:t>Your mission is to </a:t>
            </a:r>
            <a:r>
              <a:rPr lang="en-US" sz="1900" b="1" dirty="0">
                <a:solidFill>
                  <a:srgbClr val="39AB47"/>
                </a:solidFill>
                <a:latin typeface="Comic Sans MS" panose="030F0702030302020204" pitchFamily="66" charset="0"/>
                <a:cs typeface="Arial" panose="020B0604020202020204" pitchFamily="34" charset="0"/>
              </a:rPr>
              <a:t>identify</a:t>
            </a:r>
            <a:r>
              <a:rPr lang="en-US" sz="1900" dirty="0">
                <a:solidFill>
                  <a:srgbClr val="272626"/>
                </a:solidFill>
                <a:latin typeface="Comic Sans MS" panose="030F0702030302020204" pitchFamily="66" charset="0"/>
                <a:cs typeface="Arial" panose="020B0604020202020204" pitchFamily="34" charset="0"/>
              </a:rPr>
              <a:t> and </a:t>
            </a:r>
            <a:r>
              <a:rPr lang="en-US" sz="1900" b="1" dirty="0">
                <a:solidFill>
                  <a:srgbClr val="39AB47"/>
                </a:solidFill>
                <a:latin typeface="Comic Sans MS" panose="030F0702030302020204" pitchFamily="66" charset="0"/>
                <a:cs typeface="Arial" panose="020B0604020202020204" pitchFamily="34" charset="0"/>
              </a:rPr>
              <a:t>classify living things </a:t>
            </a:r>
            <a:r>
              <a:rPr lang="en-US" sz="1900" dirty="0">
                <a:solidFill>
                  <a:srgbClr val="272626"/>
                </a:solidFill>
                <a:latin typeface="Comic Sans MS" panose="030F0702030302020204" pitchFamily="66" charset="0"/>
                <a:cs typeface="Arial" panose="020B0604020202020204" pitchFamily="34" charset="0"/>
              </a:rPr>
              <a:t>in an outside area at school.</a:t>
            </a:r>
          </a:p>
        </p:txBody>
      </p:sp>
      <p:sp>
        <p:nvSpPr>
          <p:cNvPr id="12" name="Content Placeholder 3">
            <a:extLst>
              <a:ext uri="{FF2B5EF4-FFF2-40B4-BE49-F238E27FC236}">
                <a16:creationId xmlns:a16="http://schemas.microsoft.com/office/drawing/2014/main" id="{0CF2584B-DB1B-1E47-83BE-C47A58782175}"/>
              </a:ext>
            </a:extLst>
          </p:cNvPr>
          <p:cNvSpPr txBox="1">
            <a:spLocks/>
          </p:cNvSpPr>
          <p:nvPr/>
        </p:nvSpPr>
        <p:spPr>
          <a:xfrm>
            <a:off x="1056441" y="1622208"/>
            <a:ext cx="10009167" cy="464809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39AB47"/>
              </a:buClr>
              <a:buFont typeface="Arial" panose="020B0604020202020204" pitchFamily="34" charset="0"/>
              <a:buNone/>
            </a:pPr>
            <a:r>
              <a:rPr lang="en-US" sz="1900" b="1" dirty="0">
                <a:solidFill>
                  <a:srgbClr val="39AB47"/>
                </a:solidFill>
                <a:latin typeface="Comic Sans MS" panose="030F0702030302020204" pitchFamily="66" charset="0"/>
              </a:rPr>
              <a:t>You need to:</a:t>
            </a:r>
          </a:p>
          <a:p>
            <a:pPr>
              <a:lnSpc>
                <a:spcPct val="100000"/>
              </a:lnSpc>
              <a:spcBef>
                <a:spcPts val="500"/>
              </a:spcBef>
              <a:buClr>
                <a:srgbClr val="39AB47"/>
              </a:buClr>
            </a:pPr>
            <a:r>
              <a:rPr lang="en-US" sz="1900" dirty="0">
                <a:solidFill>
                  <a:srgbClr val="272626"/>
                </a:solidFill>
                <a:latin typeface="Comic Sans MS" panose="030F0702030302020204" pitchFamily="66" charset="0"/>
              </a:rPr>
              <a:t>Decide on a location for your investigation.</a:t>
            </a:r>
            <a:br>
              <a:rPr lang="en-US" sz="1900" dirty="0">
                <a:solidFill>
                  <a:srgbClr val="272626"/>
                </a:solidFill>
                <a:latin typeface="Comic Sans MS" panose="030F0702030302020204" pitchFamily="66" charset="0"/>
              </a:rPr>
            </a:br>
            <a:r>
              <a:rPr lang="en-US" sz="1900" dirty="0">
                <a:solidFill>
                  <a:srgbClr val="272626"/>
                </a:solidFill>
                <a:latin typeface="Comic Sans MS" panose="030F0702030302020204" pitchFamily="66" charset="0"/>
              </a:rPr>
              <a:t>Is there an area in school where you think</a:t>
            </a:r>
            <a:br>
              <a:rPr lang="en-US" sz="1900" dirty="0">
                <a:solidFill>
                  <a:srgbClr val="272626"/>
                </a:solidFill>
                <a:latin typeface="Comic Sans MS" panose="030F0702030302020204" pitchFamily="66" charset="0"/>
              </a:rPr>
            </a:br>
            <a:r>
              <a:rPr lang="en-US" sz="1900" dirty="0">
                <a:solidFill>
                  <a:srgbClr val="272626"/>
                </a:solidFill>
                <a:latin typeface="Comic Sans MS" panose="030F0702030302020204" pitchFamily="66" charset="0"/>
              </a:rPr>
              <a:t>you will be able to find lots of living things?</a:t>
            </a:r>
          </a:p>
          <a:p>
            <a:pPr>
              <a:lnSpc>
                <a:spcPct val="100000"/>
              </a:lnSpc>
              <a:buClr>
                <a:srgbClr val="39AB47"/>
              </a:buClr>
            </a:pPr>
            <a:r>
              <a:rPr lang="en-US" sz="1900" dirty="0">
                <a:solidFill>
                  <a:srgbClr val="272626"/>
                </a:solidFill>
                <a:latin typeface="Comic Sans MS" panose="030F0702030302020204" pitchFamily="66" charset="0"/>
              </a:rPr>
              <a:t>What living things are you looking for?</a:t>
            </a:r>
            <a:br>
              <a:rPr lang="en-US" sz="1900" dirty="0">
                <a:solidFill>
                  <a:srgbClr val="272626"/>
                </a:solidFill>
                <a:latin typeface="Comic Sans MS" panose="030F0702030302020204" pitchFamily="66" charset="0"/>
              </a:rPr>
            </a:br>
            <a:r>
              <a:rPr lang="en-US" sz="1900" dirty="0">
                <a:solidFill>
                  <a:srgbClr val="272626"/>
                </a:solidFill>
                <a:latin typeface="Comic Sans MS" panose="030F0702030302020204" pitchFamily="66" charset="0"/>
              </a:rPr>
              <a:t>Are you looking for plants, animals or both? </a:t>
            </a:r>
          </a:p>
          <a:p>
            <a:pPr>
              <a:lnSpc>
                <a:spcPct val="100000"/>
              </a:lnSpc>
              <a:buClr>
                <a:srgbClr val="39AB47"/>
              </a:buClr>
            </a:pPr>
            <a:r>
              <a:rPr lang="en-US" sz="1900" dirty="0">
                <a:solidFill>
                  <a:srgbClr val="272626"/>
                </a:solidFill>
                <a:latin typeface="Comic Sans MS" panose="030F0702030302020204" pitchFamily="66" charset="0"/>
              </a:rPr>
              <a:t>Will different groups look for plants</a:t>
            </a:r>
            <a:br>
              <a:rPr lang="en-US" sz="1900" dirty="0">
                <a:solidFill>
                  <a:srgbClr val="272626"/>
                </a:solidFill>
                <a:latin typeface="Comic Sans MS" panose="030F0702030302020204" pitchFamily="66" charset="0"/>
              </a:rPr>
            </a:br>
            <a:r>
              <a:rPr lang="en-US" sz="1900" dirty="0">
                <a:solidFill>
                  <a:srgbClr val="272626"/>
                </a:solidFill>
                <a:latin typeface="Comic Sans MS" panose="030F0702030302020204" pitchFamily="66" charset="0"/>
              </a:rPr>
              <a:t>and others for animals?</a:t>
            </a:r>
          </a:p>
          <a:p>
            <a:pPr>
              <a:lnSpc>
                <a:spcPct val="100000"/>
              </a:lnSpc>
              <a:buClr>
                <a:srgbClr val="39AB47"/>
              </a:buClr>
            </a:pPr>
            <a:r>
              <a:rPr lang="en-US" sz="1900" dirty="0">
                <a:solidFill>
                  <a:srgbClr val="272626"/>
                </a:solidFill>
                <a:latin typeface="Comic Sans MS" panose="030F0702030302020204" pitchFamily="66" charset="0"/>
              </a:rPr>
              <a:t>Where will you look for living things?</a:t>
            </a:r>
            <a:br>
              <a:rPr lang="en-US" sz="1900" dirty="0">
                <a:solidFill>
                  <a:srgbClr val="272626"/>
                </a:solidFill>
                <a:latin typeface="Comic Sans MS" panose="030F0702030302020204" pitchFamily="66" charset="0"/>
              </a:rPr>
            </a:br>
            <a:r>
              <a:rPr lang="en-US" sz="1900" dirty="0">
                <a:solidFill>
                  <a:srgbClr val="272626"/>
                </a:solidFill>
                <a:latin typeface="Comic Sans MS" panose="030F0702030302020204" pitchFamily="66" charset="0"/>
              </a:rPr>
              <a:t>In the soil? In water or puddles?</a:t>
            </a:r>
            <a:br>
              <a:rPr lang="en-US" sz="1900" dirty="0">
                <a:solidFill>
                  <a:srgbClr val="272626"/>
                </a:solidFill>
                <a:latin typeface="Comic Sans MS" panose="030F0702030302020204" pitchFamily="66" charset="0"/>
              </a:rPr>
            </a:br>
            <a:r>
              <a:rPr lang="en-US" sz="1900" dirty="0">
                <a:solidFill>
                  <a:srgbClr val="272626"/>
                </a:solidFill>
                <a:latin typeface="Comic Sans MS" panose="030F0702030302020204" pitchFamily="66" charset="0"/>
              </a:rPr>
              <a:t>Under leaves? In the grass?</a:t>
            </a:r>
            <a:br>
              <a:rPr lang="en-US" sz="1900" dirty="0">
                <a:solidFill>
                  <a:srgbClr val="272626"/>
                </a:solidFill>
                <a:latin typeface="Comic Sans MS" panose="030F0702030302020204" pitchFamily="66" charset="0"/>
              </a:rPr>
            </a:br>
            <a:r>
              <a:rPr lang="en-US" sz="1900" dirty="0">
                <a:solidFill>
                  <a:srgbClr val="272626"/>
                </a:solidFill>
                <a:latin typeface="Comic Sans MS" panose="030F0702030302020204" pitchFamily="66" charset="0"/>
              </a:rPr>
              <a:t>In the trees? Will you need any</a:t>
            </a:r>
            <a:br>
              <a:rPr lang="en-US" sz="1900" dirty="0">
                <a:solidFill>
                  <a:srgbClr val="272626"/>
                </a:solidFill>
                <a:latin typeface="Comic Sans MS" panose="030F0702030302020204" pitchFamily="66" charset="0"/>
              </a:rPr>
            </a:br>
            <a:r>
              <a:rPr lang="en-US" sz="1900" dirty="0">
                <a:solidFill>
                  <a:srgbClr val="272626"/>
                </a:solidFill>
                <a:latin typeface="Comic Sans MS" panose="030F0702030302020204" pitchFamily="66" charset="0"/>
              </a:rPr>
              <a:t>special equipment to find them?</a:t>
            </a:r>
          </a:p>
          <a:p>
            <a:pPr>
              <a:lnSpc>
                <a:spcPct val="100000"/>
              </a:lnSpc>
              <a:buClr>
                <a:srgbClr val="39AB47"/>
              </a:buClr>
            </a:pPr>
            <a:endParaRPr lang="en-GB" sz="1900" dirty="0">
              <a:solidFill>
                <a:srgbClr val="272626"/>
              </a:solidFill>
              <a:latin typeface="Comic Sans MS" panose="030F0702030302020204" pitchFamily="66" charset="0"/>
            </a:endParaRPr>
          </a:p>
        </p:txBody>
      </p:sp>
      <p:sp>
        <p:nvSpPr>
          <p:cNvPr id="6" name="Subtitle 2">
            <a:extLst>
              <a:ext uri="{FF2B5EF4-FFF2-40B4-BE49-F238E27FC236}">
                <a16:creationId xmlns:a16="http://schemas.microsoft.com/office/drawing/2014/main" id="{7B40A52E-8EEC-3A47-BF04-36CA304DD670}"/>
              </a:ext>
            </a:extLst>
          </p:cNvPr>
          <p:cNvSpPr txBox="1">
            <a:spLocks/>
          </p:cNvSpPr>
          <p:nvPr/>
        </p:nvSpPr>
        <p:spPr>
          <a:xfrm>
            <a:off x="0" y="636747"/>
            <a:ext cx="12192000" cy="6285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9AB47"/>
                </a:solidFill>
                <a:latin typeface="Comic Sans MS" panose="030F0702030302020204" pitchFamily="66" charset="0"/>
                <a:cs typeface="Arial" panose="020B0604020202020204" pitchFamily="34" charset="0"/>
              </a:rPr>
              <a:t>Classification Challenge!</a:t>
            </a:r>
          </a:p>
        </p:txBody>
      </p:sp>
      <p:pic>
        <p:nvPicPr>
          <p:cNvPr id="4" name="Picture 3" descr="A picture containing person, outdoor, child, young&#10;&#10;Description automatically generated">
            <a:extLst>
              <a:ext uri="{FF2B5EF4-FFF2-40B4-BE49-F238E27FC236}">
                <a16:creationId xmlns:a16="http://schemas.microsoft.com/office/drawing/2014/main" id="{A3B49ECE-E702-BC4A-9C5F-424EA03F0A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07975" y="2270717"/>
            <a:ext cx="4117392" cy="3501237"/>
          </a:xfrm>
          <a:prstGeom prst="rect">
            <a:avLst/>
          </a:prstGeom>
        </p:spPr>
      </p:pic>
    </p:spTree>
    <p:extLst>
      <p:ext uri="{BB962C8B-B14F-4D97-AF65-F5344CB8AC3E}">
        <p14:creationId xmlns:p14="http://schemas.microsoft.com/office/powerpoint/2010/main" val="17562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3">
            <a:extLst>
              <a:ext uri="{FF2B5EF4-FFF2-40B4-BE49-F238E27FC236}">
                <a16:creationId xmlns:a16="http://schemas.microsoft.com/office/drawing/2014/main" id="{0CF2584B-DB1B-1E47-83BE-C47A58782175}"/>
              </a:ext>
            </a:extLst>
          </p:cNvPr>
          <p:cNvSpPr txBox="1">
            <a:spLocks/>
          </p:cNvSpPr>
          <p:nvPr/>
        </p:nvSpPr>
        <p:spPr>
          <a:xfrm>
            <a:off x="981440" y="1440297"/>
            <a:ext cx="9789882" cy="511560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39AB47"/>
              </a:buClr>
            </a:pPr>
            <a:r>
              <a:rPr lang="en-US" sz="1800" dirty="0">
                <a:solidFill>
                  <a:srgbClr val="272626"/>
                </a:solidFill>
                <a:latin typeface="Comic Sans MS" panose="030F0702030302020204" pitchFamily="66" charset="0"/>
              </a:rPr>
              <a:t>How will you identify the living things you find? Could you use an identification sheet</a:t>
            </a:r>
            <a:br>
              <a:rPr lang="en-US" sz="1800" dirty="0">
                <a:solidFill>
                  <a:srgbClr val="272626"/>
                </a:solidFill>
                <a:latin typeface="Comic Sans MS" panose="030F0702030302020204" pitchFamily="66" charset="0"/>
              </a:rPr>
            </a:br>
            <a:r>
              <a:rPr lang="en-US" sz="1800" dirty="0">
                <a:solidFill>
                  <a:srgbClr val="272626"/>
                </a:solidFill>
                <a:latin typeface="Comic Sans MS" panose="030F0702030302020204" pitchFamily="66" charset="0"/>
              </a:rPr>
              <a:t>or an identification App? Or books? You could also use the weblinks at the end of</a:t>
            </a:r>
            <a:br>
              <a:rPr lang="en-US" sz="1800" dirty="0">
                <a:solidFill>
                  <a:srgbClr val="272626"/>
                </a:solidFill>
                <a:latin typeface="Comic Sans MS" panose="030F0702030302020204" pitchFamily="66" charset="0"/>
              </a:rPr>
            </a:br>
            <a:r>
              <a:rPr lang="en-US" sz="1800" dirty="0">
                <a:solidFill>
                  <a:srgbClr val="272626"/>
                </a:solidFill>
                <a:latin typeface="Comic Sans MS" panose="030F0702030302020204" pitchFamily="66" charset="0"/>
              </a:rPr>
              <a:t>this PowerPoint.</a:t>
            </a:r>
          </a:p>
          <a:p>
            <a:pPr>
              <a:lnSpc>
                <a:spcPct val="100000"/>
              </a:lnSpc>
              <a:spcBef>
                <a:spcPts val="1500"/>
              </a:spcBef>
              <a:buClr>
                <a:srgbClr val="39AB47"/>
              </a:buClr>
            </a:pPr>
            <a:r>
              <a:rPr lang="en-US" sz="1800" dirty="0">
                <a:solidFill>
                  <a:srgbClr val="272626"/>
                </a:solidFill>
                <a:latin typeface="Comic Sans MS" panose="030F0702030302020204" pitchFamily="66" charset="0"/>
              </a:rPr>
              <a:t>What features will you look at to help you classify the plants and animals? </a:t>
            </a:r>
          </a:p>
          <a:p>
            <a:pPr>
              <a:lnSpc>
                <a:spcPct val="100000"/>
              </a:lnSpc>
              <a:spcBef>
                <a:spcPts val="1500"/>
              </a:spcBef>
              <a:buClr>
                <a:srgbClr val="39AB47"/>
              </a:buClr>
            </a:pPr>
            <a:r>
              <a:rPr lang="en-US" sz="1800" dirty="0">
                <a:solidFill>
                  <a:srgbClr val="272626"/>
                </a:solidFill>
                <a:latin typeface="Comic Sans MS" panose="030F0702030302020204" pitchFamily="66" charset="0"/>
              </a:rPr>
              <a:t>What equipment could you use to help observe the different</a:t>
            </a:r>
            <a:br>
              <a:rPr lang="en-US" sz="1800" dirty="0">
                <a:solidFill>
                  <a:srgbClr val="272626"/>
                </a:solidFill>
                <a:latin typeface="Comic Sans MS" panose="030F0702030302020204" pitchFamily="66" charset="0"/>
              </a:rPr>
            </a:br>
            <a:r>
              <a:rPr lang="en-US" sz="1800" dirty="0">
                <a:solidFill>
                  <a:srgbClr val="272626"/>
                </a:solidFill>
                <a:latin typeface="Comic Sans MS" panose="030F0702030302020204" pitchFamily="66" charset="0"/>
              </a:rPr>
              <a:t>features of the living things you find? This is important as</a:t>
            </a:r>
            <a:br>
              <a:rPr lang="en-US" sz="1800" dirty="0">
                <a:solidFill>
                  <a:srgbClr val="272626"/>
                </a:solidFill>
                <a:latin typeface="Comic Sans MS" panose="030F0702030302020204" pitchFamily="66" charset="0"/>
              </a:rPr>
            </a:br>
            <a:r>
              <a:rPr lang="en-US" sz="1800" dirty="0">
                <a:solidFill>
                  <a:srgbClr val="272626"/>
                </a:solidFill>
                <a:latin typeface="Comic Sans MS" panose="030F0702030302020204" pitchFamily="66" charset="0"/>
              </a:rPr>
              <a:t>it will help you classify them (sort them into groups), such</a:t>
            </a:r>
            <a:br>
              <a:rPr lang="en-US" sz="1800" dirty="0">
                <a:solidFill>
                  <a:srgbClr val="272626"/>
                </a:solidFill>
                <a:latin typeface="Comic Sans MS" panose="030F0702030302020204" pitchFamily="66" charset="0"/>
              </a:rPr>
            </a:br>
            <a:r>
              <a:rPr lang="en-US" sz="1800" dirty="0">
                <a:solidFill>
                  <a:srgbClr val="272626"/>
                </a:solidFill>
                <a:latin typeface="Comic Sans MS" panose="030F0702030302020204" pitchFamily="66" charset="0"/>
              </a:rPr>
              <a:t>as a ruler or magnifying glass.</a:t>
            </a:r>
          </a:p>
          <a:p>
            <a:pPr>
              <a:lnSpc>
                <a:spcPct val="100000"/>
              </a:lnSpc>
              <a:spcBef>
                <a:spcPts val="1500"/>
              </a:spcBef>
              <a:buClr>
                <a:srgbClr val="39AB47"/>
              </a:buClr>
            </a:pPr>
            <a:r>
              <a:rPr lang="en-US" sz="1800" dirty="0">
                <a:solidFill>
                  <a:srgbClr val="272626"/>
                </a:solidFill>
                <a:latin typeface="Comic Sans MS" panose="030F0702030302020204" pitchFamily="66" charset="0"/>
              </a:rPr>
              <a:t>How will you record your findings? Will you take samples?</a:t>
            </a:r>
            <a:br>
              <a:rPr lang="en-US" sz="1800" dirty="0">
                <a:solidFill>
                  <a:srgbClr val="272626"/>
                </a:solidFill>
                <a:latin typeface="Comic Sans MS" panose="030F0702030302020204" pitchFamily="66" charset="0"/>
              </a:rPr>
            </a:br>
            <a:r>
              <a:rPr lang="en-US" sz="1800" dirty="0">
                <a:solidFill>
                  <a:srgbClr val="272626"/>
                </a:solidFill>
                <a:latin typeface="Comic Sans MS" panose="030F0702030302020204" pitchFamily="66" charset="0"/>
              </a:rPr>
              <a:t>Take photographs? Draw what you see? What equipment</a:t>
            </a:r>
            <a:br>
              <a:rPr lang="en-US" sz="1800" dirty="0">
                <a:solidFill>
                  <a:srgbClr val="272626"/>
                </a:solidFill>
                <a:latin typeface="Comic Sans MS" panose="030F0702030302020204" pitchFamily="66" charset="0"/>
              </a:rPr>
            </a:br>
            <a:r>
              <a:rPr lang="en-US" sz="1800" dirty="0">
                <a:solidFill>
                  <a:srgbClr val="272626"/>
                </a:solidFill>
                <a:latin typeface="Comic Sans MS" panose="030F0702030302020204" pitchFamily="66" charset="0"/>
              </a:rPr>
              <a:t>will you need? Will you measure how big it is?</a:t>
            </a:r>
            <a:endParaRPr lang="en-GB" sz="1800" dirty="0">
              <a:solidFill>
                <a:srgbClr val="272626"/>
              </a:solidFill>
              <a:latin typeface="Comic Sans MS" panose="030F0702030302020204" pitchFamily="66" charset="0"/>
            </a:endParaRPr>
          </a:p>
          <a:p>
            <a:pPr>
              <a:lnSpc>
                <a:spcPct val="100000"/>
              </a:lnSpc>
              <a:spcBef>
                <a:spcPts val="1500"/>
              </a:spcBef>
              <a:buClr>
                <a:srgbClr val="39AB47"/>
              </a:buClr>
            </a:pPr>
            <a:r>
              <a:rPr lang="en-US" sz="1800" dirty="0">
                <a:solidFill>
                  <a:srgbClr val="272626"/>
                </a:solidFill>
                <a:latin typeface="Comic Sans MS" panose="030F0702030302020204" pitchFamily="66" charset="0"/>
              </a:rPr>
              <a:t>What is your hypothesis?</a:t>
            </a:r>
            <a:endParaRPr lang="en-GB" sz="1800" dirty="0">
              <a:solidFill>
                <a:srgbClr val="272626"/>
              </a:solidFill>
              <a:latin typeface="Comic Sans MS" panose="030F0702030302020204" pitchFamily="66" charset="0"/>
            </a:endParaRPr>
          </a:p>
        </p:txBody>
      </p:sp>
      <p:sp>
        <p:nvSpPr>
          <p:cNvPr id="6" name="Subtitle 2">
            <a:extLst>
              <a:ext uri="{FF2B5EF4-FFF2-40B4-BE49-F238E27FC236}">
                <a16:creationId xmlns:a16="http://schemas.microsoft.com/office/drawing/2014/main" id="{7B40A52E-8EEC-3A47-BF04-36CA304DD670}"/>
              </a:ext>
            </a:extLst>
          </p:cNvPr>
          <p:cNvSpPr txBox="1">
            <a:spLocks/>
          </p:cNvSpPr>
          <p:nvPr/>
        </p:nvSpPr>
        <p:spPr>
          <a:xfrm>
            <a:off x="0" y="636747"/>
            <a:ext cx="12192000" cy="6285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9AB47"/>
                </a:solidFill>
                <a:latin typeface="Comic Sans MS" panose="030F0702030302020204" pitchFamily="66" charset="0"/>
                <a:cs typeface="Arial" panose="020B0604020202020204" pitchFamily="34" charset="0"/>
              </a:rPr>
              <a:t>Classification Challenge!</a:t>
            </a:r>
          </a:p>
        </p:txBody>
      </p:sp>
      <p:pic>
        <p:nvPicPr>
          <p:cNvPr id="5" name="Picture 4" descr="A picture containing invertebrate, mollusk, snail&#10;&#10;Description automatically generated">
            <a:extLst>
              <a:ext uri="{FF2B5EF4-FFF2-40B4-BE49-F238E27FC236}">
                <a16:creationId xmlns:a16="http://schemas.microsoft.com/office/drawing/2014/main" id="{BE62D3B6-AEE6-B149-9639-772C0D0326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71826" y="3459306"/>
            <a:ext cx="2369113" cy="1353192"/>
          </a:xfrm>
          <a:prstGeom prst="rect">
            <a:avLst/>
          </a:prstGeom>
        </p:spPr>
      </p:pic>
      <p:grpSp>
        <p:nvGrpSpPr>
          <p:cNvPr id="18" name="Group 17">
            <a:extLst>
              <a:ext uri="{FF2B5EF4-FFF2-40B4-BE49-F238E27FC236}">
                <a16:creationId xmlns:a16="http://schemas.microsoft.com/office/drawing/2014/main" id="{910F2143-01D7-3E46-868A-4C07B974E8A4}"/>
              </a:ext>
            </a:extLst>
          </p:cNvPr>
          <p:cNvGrpSpPr/>
          <p:nvPr/>
        </p:nvGrpSpPr>
        <p:grpSpPr>
          <a:xfrm>
            <a:off x="8100427" y="2686088"/>
            <a:ext cx="5388284" cy="4190829"/>
            <a:chOff x="8100427" y="2686088"/>
            <a:chExt cx="5388284" cy="4190829"/>
          </a:xfrm>
        </p:grpSpPr>
        <p:pic>
          <p:nvPicPr>
            <p:cNvPr id="13" name="Picture 12" descr="A picture containing invertebrate, mollusk, snail&#10;&#10;Description automatically generated">
              <a:extLst>
                <a:ext uri="{FF2B5EF4-FFF2-40B4-BE49-F238E27FC236}">
                  <a16:creationId xmlns:a16="http://schemas.microsoft.com/office/drawing/2014/main" id="{F897C4AE-70A3-8B49-9B30-2D2481985BE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4010" r="-9895" b="-3164"/>
            <a:stretch/>
          </p:blipFill>
          <p:spPr>
            <a:xfrm>
              <a:off x="8625864" y="3205339"/>
              <a:ext cx="2294216" cy="2294216"/>
            </a:xfrm>
            <a:prstGeom prst="ellipse">
              <a:avLst/>
            </a:prstGeom>
          </p:spPr>
        </p:pic>
        <p:pic>
          <p:nvPicPr>
            <p:cNvPr id="3" name="Picture 2" descr="A picture containing tableware&#10;&#10;Description automatically generated">
              <a:extLst>
                <a:ext uri="{FF2B5EF4-FFF2-40B4-BE49-F238E27FC236}">
                  <a16:creationId xmlns:a16="http://schemas.microsoft.com/office/drawing/2014/main" id="{EBA517D9-26A7-CD45-AC91-CA266DE4E3A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21010763">
              <a:off x="8100427" y="2686088"/>
              <a:ext cx="5388284" cy="4190829"/>
            </a:xfrm>
            <a:prstGeom prst="rect">
              <a:avLst/>
            </a:prstGeom>
          </p:spPr>
        </p:pic>
      </p:grpSp>
    </p:spTree>
    <p:extLst>
      <p:ext uri="{BB962C8B-B14F-4D97-AF65-F5344CB8AC3E}">
        <p14:creationId xmlns:p14="http://schemas.microsoft.com/office/powerpoint/2010/main" val="3036866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500"/>
                                  </p:stCondLst>
                                  <p:childTnLst>
                                    <p:set>
                                      <p:cBhvr>
                                        <p:cTn id="13" dur="1" fill="hold">
                                          <p:stCondLst>
                                            <p:cond delay="0"/>
                                          </p:stCondLst>
                                        </p:cTn>
                                        <p:tgtEl>
                                          <p:spTgt spid="5"/>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1000"/>
                                  </p:stCondLst>
                                  <p:childTnLst>
                                    <p:set>
                                      <p:cBhvr>
                                        <p:cTn id="16" dur="1" fill="hold">
                                          <p:stCondLst>
                                            <p:cond delay="0"/>
                                          </p:stCondLst>
                                        </p:cTn>
                                        <p:tgtEl>
                                          <p:spTgt spid="18"/>
                                        </p:tgtEl>
                                        <p:attrNameLst>
                                          <p:attrName>style.visibility</p:attrName>
                                        </p:attrNameLst>
                                      </p:cBhvr>
                                      <p:to>
                                        <p:strVal val="visible"/>
                                      </p:to>
                                    </p:set>
                                  </p:childTnLst>
                                </p:cTn>
                              </p:par>
                              <p:par>
                                <p:cTn id="17" presetID="26" presetClass="emph" presetSubtype="0" fill="hold" nodeType="withEffect">
                                  <p:stCondLst>
                                    <p:cond delay="1000"/>
                                  </p:stCondLst>
                                  <p:childTnLst>
                                    <p:animEffect transition="out" filter="fade">
                                      <p:cBhvr>
                                        <p:cTn id="18" dur="500" tmFilter="0, 0; .2, .5; .8, .5; 1, 0"/>
                                        <p:tgtEl>
                                          <p:spTgt spid="18"/>
                                        </p:tgtEl>
                                      </p:cBhvr>
                                    </p:animEffect>
                                    <p:animScale>
                                      <p:cBhvr>
                                        <p:cTn id="19" dur="250" autoRev="1" fill="hold"/>
                                        <p:tgtEl>
                                          <p:spTgt spid="18"/>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Table&#10;&#10;Description automatically generated">
            <a:extLst>
              <a:ext uri="{FF2B5EF4-FFF2-40B4-BE49-F238E27FC236}">
                <a16:creationId xmlns:a16="http://schemas.microsoft.com/office/drawing/2014/main" id="{90ACFC91-DC38-7D4B-9F17-A8430AE91B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5348">
            <a:off x="8681149" y="2136814"/>
            <a:ext cx="2399855" cy="3392065"/>
          </a:xfrm>
          <a:prstGeom prst="rect">
            <a:avLst/>
          </a:prstGeom>
          <a:effectLst>
            <a:outerShdw blurRad="190500" dist="38100" dir="2700000" algn="tl" rotWithShape="0">
              <a:prstClr val="black">
                <a:alpha val="33000"/>
              </a:prstClr>
            </a:outerShdw>
          </a:effectLst>
        </p:spPr>
      </p:pic>
      <p:pic>
        <p:nvPicPr>
          <p:cNvPr id="11" name="Picture 10" descr="Table&#10;&#10;Description automatically generated">
            <a:extLst>
              <a:ext uri="{FF2B5EF4-FFF2-40B4-BE49-F238E27FC236}">
                <a16:creationId xmlns:a16="http://schemas.microsoft.com/office/drawing/2014/main" id="{54BAC367-80A6-5244-953F-11489FC085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031521">
            <a:off x="6540516" y="2073548"/>
            <a:ext cx="2399855" cy="3392065"/>
          </a:xfrm>
          <a:prstGeom prst="rect">
            <a:avLst/>
          </a:prstGeom>
          <a:effectLst>
            <a:outerShdw blurRad="190500" dist="38100" dir="2700000" algn="tl" rotWithShape="0">
              <a:prstClr val="black">
                <a:alpha val="33000"/>
              </a:prstClr>
            </a:outerShdw>
          </a:effectLst>
        </p:spPr>
      </p:pic>
      <p:pic>
        <p:nvPicPr>
          <p:cNvPr id="15" name="Picture 14" descr="Text&#10;&#10;Description automatically generated">
            <a:extLst>
              <a:ext uri="{FF2B5EF4-FFF2-40B4-BE49-F238E27FC236}">
                <a16:creationId xmlns:a16="http://schemas.microsoft.com/office/drawing/2014/main" id="{746E7524-F098-6A4E-9A38-6EBC99551CB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279456">
            <a:off x="1088729" y="2138596"/>
            <a:ext cx="2399855" cy="3392065"/>
          </a:xfrm>
          <a:prstGeom prst="rect">
            <a:avLst/>
          </a:prstGeom>
          <a:effectLst>
            <a:outerShdw blurRad="190500" dist="38100" dir="2700000" algn="tl" rotWithShape="0">
              <a:prstClr val="black">
                <a:alpha val="33000"/>
              </a:prstClr>
            </a:outerShdw>
          </a:effectLst>
        </p:spPr>
      </p:pic>
      <p:pic>
        <p:nvPicPr>
          <p:cNvPr id="4" name="Picture 3" descr="Text, letter&#10;&#10;Description automatically generated">
            <a:extLst>
              <a:ext uri="{FF2B5EF4-FFF2-40B4-BE49-F238E27FC236}">
                <a16:creationId xmlns:a16="http://schemas.microsoft.com/office/drawing/2014/main" id="{8AD0894F-5F6C-5340-A4C1-BD597FF1D44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646349">
            <a:off x="3321014" y="2203651"/>
            <a:ext cx="2399855" cy="3392065"/>
          </a:xfrm>
          <a:prstGeom prst="rect">
            <a:avLst/>
          </a:prstGeom>
          <a:effectLst>
            <a:outerShdw blurRad="190500" dist="38100" dir="2700000" algn="tl" rotWithShape="0">
              <a:prstClr val="black">
                <a:alpha val="33000"/>
              </a:prstClr>
            </a:outerShdw>
          </a:effectLst>
        </p:spPr>
      </p:pic>
      <p:sp>
        <p:nvSpPr>
          <p:cNvPr id="14" name="Subtitle 2">
            <a:extLst>
              <a:ext uri="{FF2B5EF4-FFF2-40B4-BE49-F238E27FC236}">
                <a16:creationId xmlns:a16="http://schemas.microsoft.com/office/drawing/2014/main" id="{DECA9D69-F3F0-1446-BB56-92CD33BDD2C6}"/>
              </a:ext>
            </a:extLst>
          </p:cNvPr>
          <p:cNvSpPr txBox="1">
            <a:spLocks/>
          </p:cNvSpPr>
          <p:nvPr/>
        </p:nvSpPr>
        <p:spPr>
          <a:xfrm>
            <a:off x="1" y="602314"/>
            <a:ext cx="12192000" cy="6467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Results – Filling in your worksheet &amp; data sheets</a:t>
            </a:r>
          </a:p>
        </p:txBody>
      </p:sp>
      <p:sp>
        <p:nvSpPr>
          <p:cNvPr id="7" name="Subtitle 2">
            <a:extLst>
              <a:ext uri="{FF2B5EF4-FFF2-40B4-BE49-F238E27FC236}">
                <a16:creationId xmlns:a16="http://schemas.microsoft.com/office/drawing/2014/main" id="{FB35724A-AD76-4705-B473-E221620E238D}"/>
              </a:ext>
            </a:extLst>
          </p:cNvPr>
          <p:cNvSpPr txBox="1">
            <a:spLocks/>
          </p:cNvSpPr>
          <p:nvPr/>
        </p:nvSpPr>
        <p:spPr>
          <a:xfrm>
            <a:off x="0" y="5783754"/>
            <a:ext cx="12192000" cy="5303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Good luck!</a:t>
            </a:r>
            <a:endParaRPr lang="en-US" sz="2500" b="1" dirty="0">
              <a:solidFill>
                <a:srgbClr val="FF0000"/>
              </a:solidFill>
              <a:latin typeface="Comic Sans MS" panose="030F0702030302020204" pitchFamily="66" charset="0"/>
              <a:cs typeface="Arial" panose="020B0604020202020204" pitchFamily="34" charset="0"/>
            </a:endParaRPr>
          </a:p>
        </p:txBody>
      </p:sp>
      <p:sp>
        <p:nvSpPr>
          <p:cNvPr id="13" name="Content Placeholder 2">
            <a:extLst>
              <a:ext uri="{FF2B5EF4-FFF2-40B4-BE49-F238E27FC236}">
                <a16:creationId xmlns:a16="http://schemas.microsoft.com/office/drawing/2014/main" id="{B99ED255-6934-4736-BDE8-DB901887E380}"/>
              </a:ext>
            </a:extLst>
          </p:cNvPr>
          <p:cNvSpPr txBox="1">
            <a:spLocks/>
          </p:cNvSpPr>
          <p:nvPr/>
        </p:nvSpPr>
        <p:spPr>
          <a:xfrm>
            <a:off x="1155639" y="1218558"/>
            <a:ext cx="4394773" cy="9090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500"/>
              </a:spcBef>
              <a:buClr>
                <a:srgbClr val="39AB47"/>
              </a:buClr>
              <a:buNone/>
            </a:pPr>
            <a:r>
              <a:rPr lang="en-GB" sz="1800" dirty="0">
                <a:solidFill>
                  <a:srgbClr val="272626"/>
                </a:solidFill>
                <a:latin typeface="Comic Sans MS" panose="030F0702030302020204" pitchFamily="66" charset="0"/>
              </a:rPr>
              <a:t>Fill in the </a:t>
            </a:r>
            <a:r>
              <a:rPr lang="en-US" sz="1800" b="1" dirty="0">
                <a:solidFill>
                  <a:srgbClr val="39AB47"/>
                </a:solidFill>
                <a:latin typeface="Comic Sans MS" panose="030F0702030302020204" pitchFamily="66" charset="0"/>
                <a:cs typeface="Arial" panose="020B0604020202020204" pitchFamily="34" charset="0"/>
              </a:rPr>
              <a:t>results</a:t>
            </a:r>
            <a:r>
              <a:rPr lang="en-GB" sz="1800" dirty="0">
                <a:solidFill>
                  <a:srgbClr val="272626"/>
                </a:solidFill>
                <a:latin typeface="Comic Sans MS" panose="030F0702030302020204" pitchFamily="66" charset="0"/>
              </a:rPr>
              <a:t> on your worksheet when you get to your location. </a:t>
            </a:r>
          </a:p>
        </p:txBody>
      </p:sp>
      <p:sp>
        <p:nvSpPr>
          <p:cNvPr id="17" name="Content Placeholder 2">
            <a:extLst>
              <a:ext uri="{FF2B5EF4-FFF2-40B4-BE49-F238E27FC236}">
                <a16:creationId xmlns:a16="http://schemas.microsoft.com/office/drawing/2014/main" id="{6AAA5ABA-5947-43D1-BB66-C683C10FFBE3}"/>
              </a:ext>
            </a:extLst>
          </p:cNvPr>
          <p:cNvSpPr txBox="1">
            <a:spLocks/>
          </p:cNvSpPr>
          <p:nvPr/>
        </p:nvSpPr>
        <p:spPr>
          <a:xfrm>
            <a:off x="6580106" y="1218557"/>
            <a:ext cx="4259014" cy="9090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1500"/>
              </a:spcBef>
              <a:buClr>
                <a:srgbClr val="39AB47"/>
              </a:buClr>
              <a:buNone/>
            </a:pPr>
            <a:r>
              <a:rPr lang="en-GB" sz="1800" dirty="0">
                <a:solidFill>
                  <a:srgbClr val="272626"/>
                </a:solidFill>
                <a:latin typeface="Comic Sans MS" panose="030F0702030302020204" pitchFamily="66" charset="0"/>
              </a:rPr>
              <a:t>Fill in a separate </a:t>
            </a:r>
            <a:r>
              <a:rPr lang="en-US" sz="1800" b="1" dirty="0">
                <a:solidFill>
                  <a:srgbClr val="39AB47"/>
                </a:solidFill>
                <a:latin typeface="Comic Sans MS" panose="030F0702030302020204" pitchFamily="66" charset="0"/>
                <a:cs typeface="Arial" panose="020B0604020202020204" pitchFamily="34" charset="0"/>
              </a:rPr>
              <a:t>data sheet</a:t>
            </a:r>
            <a:r>
              <a:rPr lang="en-GB" sz="1800" dirty="0">
                <a:solidFill>
                  <a:srgbClr val="272626"/>
                </a:solidFill>
                <a:latin typeface="Comic Sans MS" panose="030F0702030302020204" pitchFamily="66" charset="0"/>
              </a:rPr>
              <a:t> (plant or animal) for each living thing you find</a:t>
            </a:r>
          </a:p>
        </p:txBody>
      </p:sp>
      <p:sp>
        <p:nvSpPr>
          <p:cNvPr id="25" name="Up Arrow 24">
            <a:extLst>
              <a:ext uri="{FF2B5EF4-FFF2-40B4-BE49-F238E27FC236}">
                <a16:creationId xmlns:a16="http://schemas.microsoft.com/office/drawing/2014/main" id="{26453CF5-AADC-4B48-B61B-2FBDA156BBF5}"/>
              </a:ext>
            </a:extLst>
          </p:cNvPr>
          <p:cNvSpPr/>
          <p:nvPr/>
        </p:nvSpPr>
        <p:spPr>
          <a:xfrm rot="7693554">
            <a:off x="2963586" y="3520088"/>
            <a:ext cx="496388" cy="707924"/>
          </a:xfrm>
          <a:prstGeom prst="up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6340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500"/>
                                  </p:stCondLst>
                                  <p:childTnLst>
                                    <p:set>
                                      <p:cBhvr>
                                        <p:cTn id="13" dur="1" fill="hold">
                                          <p:stCondLst>
                                            <p:cond delay="0"/>
                                          </p:stCondLst>
                                        </p:cTn>
                                        <p:tgtEl>
                                          <p:spTgt spid="2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7" grpId="0"/>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3">
            <a:extLst>
              <a:ext uri="{FF2B5EF4-FFF2-40B4-BE49-F238E27FC236}">
                <a16:creationId xmlns:a16="http://schemas.microsoft.com/office/drawing/2014/main" id="{0CF2584B-DB1B-1E47-83BE-C47A58782175}"/>
              </a:ext>
            </a:extLst>
          </p:cNvPr>
          <p:cNvSpPr txBox="1">
            <a:spLocks/>
          </p:cNvSpPr>
          <p:nvPr/>
        </p:nvSpPr>
        <p:spPr>
          <a:xfrm>
            <a:off x="1354505" y="2499890"/>
            <a:ext cx="2778080" cy="27854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39AB47"/>
              </a:buClr>
              <a:buNone/>
            </a:pPr>
            <a:r>
              <a:rPr lang="en-US" sz="1900" dirty="0">
                <a:solidFill>
                  <a:srgbClr val="272626"/>
                </a:solidFill>
                <a:latin typeface="Comic Sans MS" panose="030F0702030302020204" pitchFamily="66" charset="0"/>
              </a:rPr>
              <a:t>As a class, can you identify and make a list on the wall of all the different plants and animals you found?</a:t>
            </a:r>
          </a:p>
          <a:p>
            <a:pPr marL="0" indent="0">
              <a:lnSpc>
                <a:spcPct val="100000"/>
              </a:lnSpc>
              <a:spcBef>
                <a:spcPts val="1500"/>
              </a:spcBef>
              <a:buClr>
                <a:srgbClr val="39AB47"/>
              </a:buClr>
              <a:buNone/>
            </a:pPr>
            <a:r>
              <a:rPr lang="en-US" sz="1900" dirty="0">
                <a:solidFill>
                  <a:srgbClr val="272626"/>
                </a:solidFill>
                <a:latin typeface="Comic Sans MS" panose="030F0702030302020204" pitchFamily="66" charset="0"/>
              </a:rPr>
              <a:t>Use post-it notes for each living thing. </a:t>
            </a:r>
          </a:p>
        </p:txBody>
      </p:sp>
      <p:sp>
        <p:nvSpPr>
          <p:cNvPr id="6" name="Subtitle 2">
            <a:extLst>
              <a:ext uri="{FF2B5EF4-FFF2-40B4-BE49-F238E27FC236}">
                <a16:creationId xmlns:a16="http://schemas.microsoft.com/office/drawing/2014/main" id="{7B40A52E-8EEC-3A47-BF04-36CA304DD670}"/>
              </a:ext>
            </a:extLst>
          </p:cNvPr>
          <p:cNvSpPr txBox="1">
            <a:spLocks/>
          </p:cNvSpPr>
          <p:nvPr/>
        </p:nvSpPr>
        <p:spPr>
          <a:xfrm>
            <a:off x="0" y="743055"/>
            <a:ext cx="12192000" cy="6285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9AB47"/>
                </a:solidFill>
                <a:latin typeface="Comic Sans MS" panose="030F0702030302020204" pitchFamily="66" charset="0"/>
                <a:cs typeface="Arial" panose="020B0604020202020204" pitchFamily="34" charset="0"/>
              </a:rPr>
              <a:t>Can you identify all the living things you found?</a:t>
            </a:r>
          </a:p>
        </p:txBody>
      </p:sp>
      <p:grpSp>
        <p:nvGrpSpPr>
          <p:cNvPr id="28" name="Group 27">
            <a:extLst>
              <a:ext uri="{FF2B5EF4-FFF2-40B4-BE49-F238E27FC236}">
                <a16:creationId xmlns:a16="http://schemas.microsoft.com/office/drawing/2014/main" id="{3871456D-5547-FE43-A0A4-B656CB592B63}"/>
              </a:ext>
            </a:extLst>
          </p:cNvPr>
          <p:cNvGrpSpPr/>
          <p:nvPr/>
        </p:nvGrpSpPr>
        <p:grpSpPr>
          <a:xfrm>
            <a:off x="4883220" y="1564021"/>
            <a:ext cx="5485423" cy="4577239"/>
            <a:chOff x="4736263" y="2009490"/>
            <a:chExt cx="4015854" cy="3350976"/>
          </a:xfrm>
        </p:grpSpPr>
        <p:pic>
          <p:nvPicPr>
            <p:cNvPr id="16" name="Picture 15">
              <a:extLst>
                <a:ext uri="{FF2B5EF4-FFF2-40B4-BE49-F238E27FC236}">
                  <a16:creationId xmlns:a16="http://schemas.microsoft.com/office/drawing/2014/main" id="{86D5CDE1-F073-EB46-893D-98367F6E52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36263" y="2009490"/>
              <a:ext cx="4015854" cy="3350976"/>
            </a:xfrm>
            <a:prstGeom prst="rect">
              <a:avLst/>
            </a:prstGeom>
          </p:spPr>
        </p:pic>
        <p:sp>
          <p:nvSpPr>
            <p:cNvPr id="17" name="TextBox 16">
              <a:extLst>
                <a:ext uri="{FF2B5EF4-FFF2-40B4-BE49-F238E27FC236}">
                  <a16:creationId xmlns:a16="http://schemas.microsoft.com/office/drawing/2014/main" id="{54F9002C-7348-2247-A0E8-D05360606FE7}"/>
                </a:ext>
              </a:extLst>
            </p:cNvPr>
            <p:cNvSpPr txBox="1"/>
            <p:nvPr/>
          </p:nvSpPr>
          <p:spPr>
            <a:xfrm>
              <a:off x="6022890" y="2717579"/>
              <a:ext cx="876072" cy="270386"/>
            </a:xfrm>
            <a:prstGeom prst="rect">
              <a:avLst/>
            </a:prstGeom>
            <a:noFill/>
          </p:spPr>
          <p:txBody>
            <a:bodyPr wrap="square" rtlCol="0">
              <a:spAutoFit/>
            </a:bodyPr>
            <a:lstStyle/>
            <a:p>
              <a:pPr algn="ctr"/>
              <a:r>
                <a:rPr lang="en-GB" dirty="0">
                  <a:solidFill>
                    <a:srgbClr val="272626"/>
                  </a:solidFill>
                  <a:latin typeface="Comic Sans MS" panose="030F0902030302020204" pitchFamily="66" charset="0"/>
                </a:rPr>
                <a:t>Butterfly</a:t>
              </a:r>
            </a:p>
          </p:txBody>
        </p:sp>
        <p:sp>
          <p:nvSpPr>
            <p:cNvPr id="18" name="TextBox 17">
              <a:extLst>
                <a:ext uri="{FF2B5EF4-FFF2-40B4-BE49-F238E27FC236}">
                  <a16:creationId xmlns:a16="http://schemas.microsoft.com/office/drawing/2014/main" id="{F259D8D0-BBE5-4146-805D-BC7A01CB750F}"/>
                </a:ext>
              </a:extLst>
            </p:cNvPr>
            <p:cNvSpPr txBox="1"/>
            <p:nvPr/>
          </p:nvSpPr>
          <p:spPr>
            <a:xfrm>
              <a:off x="7000361" y="3242430"/>
              <a:ext cx="673480" cy="270386"/>
            </a:xfrm>
            <a:prstGeom prst="rect">
              <a:avLst/>
            </a:prstGeom>
            <a:noFill/>
          </p:spPr>
          <p:txBody>
            <a:bodyPr wrap="square" rtlCol="0">
              <a:spAutoFit/>
            </a:bodyPr>
            <a:lstStyle/>
            <a:p>
              <a:pPr algn="ctr"/>
              <a:r>
                <a:rPr lang="en-GB" dirty="0">
                  <a:solidFill>
                    <a:srgbClr val="272626"/>
                  </a:solidFill>
                  <a:latin typeface="Comic Sans MS" panose="030F0902030302020204" pitchFamily="66" charset="0"/>
                </a:rPr>
                <a:t>Bee</a:t>
              </a:r>
            </a:p>
          </p:txBody>
        </p:sp>
        <p:sp>
          <p:nvSpPr>
            <p:cNvPr id="19" name="TextBox 18">
              <a:extLst>
                <a:ext uri="{FF2B5EF4-FFF2-40B4-BE49-F238E27FC236}">
                  <a16:creationId xmlns:a16="http://schemas.microsoft.com/office/drawing/2014/main" id="{E84DD033-089D-E742-B27D-821EFCF5ECF7}"/>
                </a:ext>
              </a:extLst>
            </p:cNvPr>
            <p:cNvSpPr txBox="1"/>
            <p:nvPr/>
          </p:nvSpPr>
          <p:spPr>
            <a:xfrm>
              <a:off x="7771402" y="3068740"/>
              <a:ext cx="943270" cy="270386"/>
            </a:xfrm>
            <a:prstGeom prst="rect">
              <a:avLst/>
            </a:prstGeom>
            <a:noFill/>
          </p:spPr>
          <p:txBody>
            <a:bodyPr wrap="square" rtlCol="0">
              <a:spAutoFit/>
            </a:bodyPr>
            <a:lstStyle/>
            <a:p>
              <a:pPr algn="ctr"/>
              <a:r>
                <a:rPr lang="en-GB" dirty="0">
                  <a:solidFill>
                    <a:srgbClr val="272626"/>
                  </a:solidFill>
                  <a:latin typeface="Comic Sans MS" panose="030F0902030302020204" pitchFamily="66" charset="0"/>
                </a:rPr>
                <a:t>Pheasant</a:t>
              </a:r>
            </a:p>
          </p:txBody>
        </p:sp>
        <p:sp>
          <p:nvSpPr>
            <p:cNvPr id="20" name="TextBox 19">
              <a:extLst>
                <a:ext uri="{FF2B5EF4-FFF2-40B4-BE49-F238E27FC236}">
                  <a16:creationId xmlns:a16="http://schemas.microsoft.com/office/drawing/2014/main" id="{290F5C3E-85DB-DC41-BF84-19BFD427DE5C}"/>
                </a:ext>
              </a:extLst>
            </p:cNvPr>
            <p:cNvSpPr txBox="1"/>
            <p:nvPr/>
          </p:nvSpPr>
          <p:spPr>
            <a:xfrm>
              <a:off x="5694467" y="4672113"/>
              <a:ext cx="717284" cy="270386"/>
            </a:xfrm>
            <a:prstGeom prst="rect">
              <a:avLst/>
            </a:prstGeom>
            <a:noFill/>
          </p:spPr>
          <p:txBody>
            <a:bodyPr wrap="square" rtlCol="0">
              <a:spAutoFit/>
            </a:bodyPr>
            <a:lstStyle/>
            <a:p>
              <a:pPr algn="ctr"/>
              <a:r>
                <a:rPr lang="en-GB" dirty="0">
                  <a:solidFill>
                    <a:srgbClr val="272626"/>
                  </a:solidFill>
                  <a:latin typeface="Comic Sans MS" panose="030F0902030302020204" pitchFamily="66" charset="0"/>
                </a:rPr>
                <a:t>Crow</a:t>
              </a:r>
            </a:p>
          </p:txBody>
        </p:sp>
        <p:sp>
          <p:nvSpPr>
            <p:cNvPr id="21" name="TextBox 20">
              <a:extLst>
                <a:ext uri="{FF2B5EF4-FFF2-40B4-BE49-F238E27FC236}">
                  <a16:creationId xmlns:a16="http://schemas.microsoft.com/office/drawing/2014/main" id="{A7C26DEC-1A39-BD47-AC6A-ADD37A1E63F4}"/>
                </a:ext>
              </a:extLst>
            </p:cNvPr>
            <p:cNvSpPr txBox="1"/>
            <p:nvPr/>
          </p:nvSpPr>
          <p:spPr>
            <a:xfrm>
              <a:off x="6979795" y="2286557"/>
              <a:ext cx="722760" cy="270386"/>
            </a:xfrm>
            <a:prstGeom prst="rect">
              <a:avLst/>
            </a:prstGeom>
            <a:noFill/>
          </p:spPr>
          <p:txBody>
            <a:bodyPr wrap="square" rtlCol="0">
              <a:spAutoFit/>
            </a:bodyPr>
            <a:lstStyle/>
            <a:p>
              <a:pPr algn="ctr"/>
              <a:r>
                <a:rPr lang="en-GB" dirty="0">
                  <a:solidFill>
                    <a:srgbClr val="272626"/>
                  </a:solidFill>
                  <a:latin typeface="Comic Sans MS" panose="030F0902030302020204" pitchFamily="66" charset="0"/>
                </a:rPr>
                <a:t>Worm</a:t>
              </a:r>
            </a:p>
          </p:txBody>
        </p:sp>
        <p:sp>
          <p:nvSpPr>
            <p:cNvPr id="22" name="TextBox 21">
              <a:extLst>
                <a:ext uri="{FF2B5EF4-FFF2-40B4-BE49-F238E27FC236}">
                  <a16:creationId xmlns:a16="http://schemas.microsoft.com/office/drawing/2014/main" id="{04978711-3D6F-0341-BF53-84AE9F8325A5}"/>
                </a:ext>
              </a:extLst>
            </p:cNvPr>
            <p:cNvSpPr txBox="1"/>
            <p:nvPr/>
          </p:nvSpPr>
          <p:spPr>
            <a:xfrm>
              <a:off x="6181782" y="3604401"/>
              <a:ext cx="717284" cy="270386"/>
            </a:xfrm>
            <a:prstGeom prst="rect">
              <a:avLst/>
            </a:prstGeom>
            <a:noFill/>
          </p:spPr>
          <p:txBody>
            <a:bodyPr wrap="square" rtlCol="0">
              <a:spAutoFit/>
            </a:bodyPr>
            <a:lstStyle/>
            <a:p>
              <a:pPr algn="ctr"/>
              <a:r>
                <a:rPr lang="en-GB" dirty="0">
                  <a:solidFill>
                    <a:srgbClr val="272626"/>
                  </a:solidFill>
                  <a:latin typeface="Comic Sans MS" panose="030F0902030302020204" pitchFamily="66" charset="0"/>
                </a:rPr>
                <a:t>Spider</a:t>
              </a:r>
            </a:p>
          </p:txBody>
        </p:sp>
        <p:sp>
          <p:nvSpPr>
            <p:cNvPr id="23" name="TextBox 22">
              <a:extLst>
                <a:ext uri="{FF2B5EF4-FFF2-40B4-BE49-F238E27FC236}">
                  <a16:creationId xmlns:a16="http://schemas.microsoft.com/office/drawing/2014/main" id="{D0C975CC-324E-FB4D-8201-E11B4DD03AF6}"/>
                </a:ext>
              </a:extLst>
            </p:cNvPr>
            <p:cNvSpPr txBox="1"/>
            <p:nvPr/>
          </p:nvSpPr>
          <p:spPr>
            <a:xfrm>
              <a:off x="4896928" y="3855393"/>
              <a:ext cx="1183453" cy="270386"/>
            </a:xfrm>
            <a:prstGeom prst="rect">
              <a:avLst/>
            </a:prstGeom>
            <a:noFill/>
          </p:spPr>
          <p:txBody>
            <a:bodyPr wrap="square" rtlCol="0">
              <a:spAutoFit/>
            </a:bodyPr>
            <a:lstStyle/>
            <a:p>
              <a:pPr algn="ctr"/>
              <a:r>
                <a:rPr lang="en-GB" dirty="0">
                  <a:solidFill>
                    <a:srgbClr val="272626"/>
                  </a:solidFill>
                  <a:latin typeface="Comic Sans MS" panose="030F0902030302020204" pitchFamily="66" charset="0"/>
                </a:rPr>
                <a:t>Woodlouse</a:t>
              </a:r>
            </a:p>
          </p:txBody>
        </p:sp>
        <p:sp>
          <p:nvSpPr>
            <p:cNvPr id="24" name="TextBox 23">
              <a:extLst>
                <a:ext uri="{FF2B5EF4-FFF2-40B4-BE49-F238E27FC236}">
                  <a16:creationId xmlns:a16="http://schemas.microsoft.com/office/drawing/2014/main" id="{1637E3DC-03DB-5447-95CA-8CFFB1DAF4E9}"/>
                </a:ext>
              </a:extLst>
            </p:cNvPr>
            <p:cNvSpPr txBox="1"/>
            <p:nvPr/>
          </p:nvSpPr>
          <p:spPr>
            <a:xfrm>
              <a:off x="5125020" y="2909019"/>
              <a:ext cx="717284" cy="270386"/>
            </a:xfrm>
            <a:prstGeom prst="rect">
              <a:avLst/>
            </a:prstGeom>
            <a:noFill/>
          </p:spPr>
          <p:txBody>
            <a:bodyPr wrap="square" rtlCol="0">
              <a:spAutoFit/>
            </a:bodyPr>
            <a:lstStyle/>
            <a:p>
              <a:pPr algn="ctr"/>
              <a:r>
                <a:rPr lang="en-GB" dirty="0">
                  <a:solidFill>
                    <a:srgbClr val="272626"/>
                  </a:solidFill>
                  <a:latin typeface="Comic Sans MS" panose="030F0902030302020204" pitchFamily="66" charset="0"/>
                </a:rPr>
                <a:t>Mouse</a:t>
              </a:r>
            </a:p>
          </p:txBody>
        </p:sp>
        <p:sp>
          <p:nvSpPr>
            <p:cNvPr id="25" name="TextBox 24">
              <a:extLst>
                <a:ext uri="{FF2B5EF4-FFF2-40B4-BE49-F238E27FC236}">
                  <a16:creationId xmlns:a16="http://schemas.microsoft.com/office/drawing/2014/main" id="{CF7BCB79-372E-C541-9A4E-FE61B525B9BD}"/>
                </a:ext>
              </a:extLst>
            </p:cNvPr>
            <p:cNvSpPr txBox="1"/>
            <p:nvPr/>
          </p:nvSpPr>
          <p:spPr>
            <a:xfrm>
              <a:off x="4804705" y="4725711"/>
              <a:ext cx="821319" cy="270386"/>
            </a:xfrm>
            <a:prstGeom prst="rect">
              <a:avLst/>
            </a:prstGeom>
            <a:noFill/>
          </p:spPr>
          <p:txBody>
            <a:bodyPr wrap="square" rtlCol="0">
              <a:spAutoFit/>
            </a:bodyPr>
            <a:lstStyle/>
            <a:p>
              <a:pPr algn="ctr"/>
              <a:r>
                <a:rPr lang="en-GB" dirty="0">
                  <a:solidFill>
                    <a:srgbClr val="272626"/>
                  </a:solidFill>
                  <a:latin typeface="Comic Sans MS" panose="030F0902030302020204" pitchFamily="66" charset="0"/>
                </a:rPr>
                <a:t>Snail</a:t>
              </a:r>
            </a:p>
          </p:txBody>
        </p:sp>
        <p:sp>
          <p:nvSpPr>
            <p:cNvPr id="26" name="TextBox 25">
              <a:extLst>
                <a:ext uri="{FF2B5EF4-FFF2-40B4-BE49-F238E27FC236}">
                  <a16:creationId xmlns:a16="http://schemas.microsoft.com/office/drawing/2014/main" id="{AB768477-D58F-834A-B467-109DD108EA8C}"/>
                </a:ext>
              </a:extLst>
            </p:cNvPr>
            <p:cNvSpPr txBox="1"/>
            <p:nvPr/>
          </p:nvSpPr>
          <p:spPr>
            <a:xfrm>
              <a:off x="6518127" y="4455324"/>
              <a:ext cx="837743" cy="270386"/>
            </a:xfrm>
            <a:prstGeom prst="rect">
              <a:avLst/>
            </a:prstGeom>
            <a:noFill/>
          </p:spPr>
          <p:txBody>
            <a:bodyPr wrap="square" rtlCol="0">
              <a:spAutoFit/>
            </a:bodyPr>
            <a:lstStyle/>
            <a:p>
              <a:pPr algn="ctr"/>
              <a:r>
                <a:rPr lang="en-GB" dirty="0">
                  <a:solidFill>
                    <a:srgbClr val="272626"/>
                  </a:solidFill>
                  <a:latin typeface="Comic Sans MS" panose="030F0902030302020204" pitchFamily="66" charset="0"/>
                </a:rPr>
                <a:t>Fish</a:t>
              </a:r>
            </a:p>
          </p:txBody>
        </p:sp>
        <p:sp>
          <p:nvSpPr>
            <p:cNvPr id="27" name="TextBox 26">
              <a:extLst>
                <a:ext uri="{FF2B5EF4-FFF2-40B4-BE49-F238E27FC236}">
                  <a16:creationId xmlns:a16="http://schemas.microsoft.com/office/drawing/2014/main" id="{0548A280-A751-8B4E-9485-AAE6DBCF5B35}"/>
                </a:ext>
              </a:extLst>
            </p:cNvPr>
            <p:cNvSpPr txBox="1"/>
            <p:nvPr/>
          </p:nvSpPr>
          <p:spPr>
            <a:xfrm>
              <a:off x="7453182" y="4057477"/>
              <a:ext cx="851497" cy="270386"/>
            </a:xfrm>
            <a:prstGeom prst="rect">
              <a:avLst/>
            </a:prstGeom>
            <a:noFill/>
          </p:spPr>
          <p:txBody>
            <a:bodyPr wrap="square" rtlCol="0">
              <a:spAutoFit/>
            </a:bodyPr>
            <a:lstStyle/>
            <a:p>
              <a:pPr algn="ctr"/>
              <a:r>
                <a:rPr lang="en-GB" dirty="0">
                  <a:solidFill>
                    <a:srgbClr val="272626"/>
                  </a:solidFill>
                  <a:latin typeface="Comic Sans MS" panose="030F0902030302020204" pitchFamily="66" charset="0"/>
                </a:rPr>
                <a:t>Snail</a:t>
              </a:r>
            </a:p>
          </p:txBody>
        </p:sp>
      </p:grpSp>
    </p:spTree>
    <p:extLst>
      <p:ext uri="{BB962C8B-B14F-4D97-AF65-F5344CB8AC3E}">
        <p14:creationId xmlns:p14="http://schemas.microsoft.com/office/powerpoint/2010/main" val="28204546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3">
            <a:extLst>
              <a:ext uri="{FF2B5EF4-FFF2-40B4-BE49-F238E27FC236}">
                <a16:creationId xmlns:a16="http://schemas.microsoft.com/office/drawing/2014/main" id="{0CF2584B-DB1B-1E47-83BE-C47A58782175}"/>
              </a:ext>
            </a:extLst>
          </p:cNvPr>
          <p:cNvSpPr txBox="1">
            <a:spLocks/>
          </p:cNvSpPr>
          <p:nvPr/>
        </p:nvSpPr>
        <p:spPr>
          <a:xfrm>
            <a:off x="6483588" y="2160631"/>
            <a:ext cx="4805514" cy="42816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39AB47"/>
              </a:buClr>
            </a:pPr>
            <a:r>
              <a:rPr lang="en-US" sz="1900" dirty="0">
                <a:solidFill>
                  <a:srgbClr val="272626"/>
                </a:solidFill>
                <a:latin typeface="Comic Sans MS" panose="030F0702030302020204" pitchFamily="66" charset="0"/>
              </a:rPr>
              <a:t>Who can remember what a </a:t>
            </a:r>
            <a:r>
              <a:rPr lang="en-US" sz="1900" b="1" dirty="0">
                <a:solidFill>
                  <a:srgbClr val="39AB47"/>
                </a:solidFill>
                <a:latin typeface="Comic Sans MS" panose="030F0702030302020204" pitchFamily="66" charset="0"/>
                <a:cs typeface="Arial" panose="020B0604020202020204" pitchFamily="34" charset="0"/>
              </a:rPr>
              <a:t>habitat</a:t>
            </a:r>
            <a:r>
              <a:rPr lang="en-US" sz="1900" dirty="0">
                <a:solidFill>
                  <a:srgbClr val="272626"/>
                </a:solidFill>
                <a:latin typeface="Comic Sans MS" panose="030F0702030302020204" pitchFamily="66" charset="0"/>
              </a:rPr>
              <a:t> is? </a:t>
            </a:r>
          </a:p>
          <a:p>
            <a:pPr>
              <a:lnSpc>
                <a:spcPct val="100000"/>
              </a:lnSpc>
              <a:spcBef>
                <a:spcPts val="1500"/>
              </a:spcBef>
              <a:buClr>
                <a:srgbClr val="39AB47"/>
              </a:buClr>
            </a:pPr>
            <a:r>
              <a:rPr lang="en-US" sz="1900" dirty="0">
                <a:solidFill>
                  <a:srgbClr val="272626"/>
                </a:solidFill>
                <a:latin typeface="Comic Sans MS" panose="030F0702030302020204" pitchFamily="66" charset="0"/>
              </a:rPr>
              <a:t>The place where plants and animals live is a </a:t>
            </a:r>
            <a:r>
              <a:rPr lang="en-US" sz="1900" b="1" dirty="0">
                <a:solidFill>
                  <a:srgbClr val="39AB47"/>
                </a:solidFill>
                <a:latin typeface="Comic Sans MS" panose="030F0702030302020204" pitchFamily="66" charset="0"/>
                <a:cs typeface="Arial" panose="020B0604020202020204" pitchFamily="34" charset="0"/>
              </a:rPr>
              <a:t>habitat</a:t>
            </a:r>
            <a:r>
              <a:rPr lang="en-US" sz="1900" dirty="0">
                <a:solidFill>
                  <a:srgbClr val="272626"/>
                </a:solidFill>
                <a:latin typeface="Comic Sans MS" panose="030F0702030302020204" pitchFamily="66" charset="0"/>
              </a:rPr>
              <a:t>.</a:t>
            </a:r>
          </a:p>
          <a:p>
            <a:pPr>
              <a:lnSpc>
                <a:spcPct val="100000"/>
              </a:lnSpc>
              <a:spcBef>
                <a:spcPts val="1500"/>
              </a:spcBef>
              <a:buClr>
                <a:srgbClr val="39AB47"/>
              </a:buClr>
            </a:pPr>
            <a:r>
              <a:rPr lang="en-US" sz="1900" dirty="0">
                <a:solidFill>
                  <a:srgbClr val="272626"/>
                </a:solidFill>
                <a:latin typeface="Comic Sans MS" panose="030F0702030302020204" pitchFamily="66" charset="0"/>
              </a:rPr>
              <a:t>A </a:t>
            </a:r>
            <a:r>
              <a:rPr lang="en-US" sz="1900" b="1" dirty="0">
                <a:solidFill>
                  <a:srgbClr val="39AB47"/>
                </a:solidFill>
                <a:latin typeface="Comic Sans MS" panose="030F0702030302020204" pitchFamily="66" charset="0"/>
                <a:cs typeface="Arial" panose="020B0604020202020204" pitchFamily="34" charset="0"/>
              </a:rPr>
              <a:t>habitat</a:t>
            </a:r>
            <a:r>
              <a:rPr lang="en-US" sz="1900" dirty="0">
                <a:solidFill>
                  <a:srgbClr val="272626"/>
                </a:solidFill>
                <a:latin typeface="Comic Sans MS" panose="030F0702030302020204" pitchFamily="66" charset="0"/>
              </a:rPr>
              <a:t> provides all the food, water, shelter and space living things need</a:t>
            </a:r>
            <a:br>
              <a:rPr lang="en-US" sz="1900" dirty="0">
                <a:solidFill>
                  <a:srgbClr val="272626"/>
                </a:solidFill>
                <a:latin typeface="Comic Sans MS" panose="030F0702030302020204" pitchFamily="66" charset="0"/>
              </a:rPr>
            </a:br>
            <a:r>
              <a:rPr lang="en-US" sz="1900" dirty="0">
                <a:solidFill>
                  <a:srgbClr val="272626"/>
                </a:solidFill>
                <a:latin typeface="Comic Sans MS" panose="030F0702030302020204" pitchFamily="66" charset="0"/>
              </a:rPr>
              <a:t>to survive.  </a:t>
            </a:r>
          </a:p>
          <a:p>
            <a:pPr>
              <a:lnSpc>
                <a:spcPct val="100000"/>
              </a:lnSpc>
              <a:spcBef>
                <a:spcPts val="1500"/>
              </a:spcBef>
              <a:buClr>
                <a:srgbClr val="39AB47"/>
              </a:buClr>
            </a:pPr>
            <a:r>
              <a:rPr lang="en-US" sz="1900" dirty="0">
                <a:solidFill>
                  <a:srgbClr val="272626"/>
                </a:solidFill>
                <a:latin typeface="Comic Sans MS" panose="030F0702030302020204" pitchFamily="66" charset="0"/>
              </a:rPr>
              <a:t>Could you make a model of the </a:t>
            </a:r>
            <a:r>
              <a:rPr lang="en-US" sz="1900" b="1" dirty="0">
                <a:solidFill>
                  <a:srgbClr val="39AB47"/>
                </a:solidFill>
                <a:latin typeface="Comic Sans MS" panose="030F0702030302020204" pitchFamily="66" charset="0"/>
                <a:cs typeface="Arial" panose="020B0604020202020204" pitchFamily="34" charset="0"/>
              </a:rPr>
              <a:t>habitat</a:t>
            </a:r>
            <a:r>
              <a:rPr lang="en-US" sz="1900" dirty="0">
                <a:solidFill>
                  <a:srgbClr val="272626"/>
                </a:solidFill>
                <a:latin typeface="Comic Sans MS" panose="030F0702030302020204" pitchFamily="66" charset="0"/>
              </a:rPr>
              <a:t> where we found our creatures in</a:t>
            </a:r>
            <a:br>
              <a:rPr lang="en-US" sz="1900" dirty="0">
                <a:solidFill>
                  <a:srgbClr val="272626"/>
                </a:solidFill>
                <a:latin typeface="Comic Sans MS" panose="030F0702030302020204" pitchFamily="66" charset="0"/>
              </a:rPr>
            </a:br>
            <a:r>
              <a:rPr lang="en-US" sz="1900" dirty="0">
                <a:solidFill>
                  <a:srgbClr val="272626"/>
                </a:solidFill>
                <a:latin typeface="Comic Sans MS" panose="030F0702030302020204" pitchFamily="66" charset="0"/>
              </a:rPr>
              <a:t>our challenge?</a:t>
            </a:r>
            <a:endParaRPr lang="en-GB" sz="1900" dirty="0">
              <a:solidFill>
                <a:srgbClr val="272626"/>
              </a:solidFill>
              <a:latin typeface="Comic Sans MS" panose="030F0702030302020204" pitchFamily="66" charset="0"/>
            </a:endParaRPr>
          </a:p>
        </p:txBody>
      </p:sp>
      <p:sp>
        <p:nvSpPr>
          <p:cNvPr id="6" name="Subtitle 2">
            <a:extLst>
              <a:ext uri="{FF2B5EF4-FFF2-40B4-BE49-F238E27FC236}">
                <a16:creationId xmlns:a16="http://schemas.microsoft.com/office/drawing/2014/main" id="{7B40A52E-8EEC-3A47-BF04-36CA304DD670}"/>
              </a:ext>
            </a:extLst>
          </p:cNvPr>
          <p:cNvSpPr txBox="1">
            <a:spLocks/>
          </p:cNvSpPr>
          <p:nvPr/>
        </p:nvSpPr>
        <p:spPr>
          <a:xfrm>
            <a:off x="5998700" y="1123287"/>
            <a:ext cx="5775289" cy="12432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9AB47"/>
                </a:solidFill>
                <a:latin typeface="Comic Sans MS" panose="030F0702030302020204" pitchFamily="66" charset="0"/>
                <a:cs typeface="Arial" panose="020B0604020202020204" pitchFamily="34" charset="0"/>
              </a:rPr>
              <a:t>Habitat</a:t>
            </a:r>
          </a:p>
        </p:txBody>
      </p:sp>
      <p:grpSp>
        <p:nvGrpSpPr>
          <p:cNvPr id="3" name="Group 2">
            <a:extLst>
              <a:ext uri="{FF2B5EF4-FFF2-40B4-BE49-F238E27FC236}">
                <a16:creationId xmlns:a16="http://schemas.microsoft.com/office/drawing/2014/main" id="{87166C85-10E4-8844-8564-D88534DACD38}"/>
              </a:ext>
            </a:extLst>
          </p:cNvPr>
          <p:cNvGrpSpPr/>
          <p:nvPr/>
        </p:nvGrpSpPr>
        <p:grpSpPr>
          <a:xfrm>
            <a:off x="962929" y="831438"/>
            <a:ext cx="5035773" cy="5195124"/>
            <a:chOff x="6851489" y="787665"/>
            <a:chExt cx="4450732" cy="4591570"/>
          </a:xfrm>
        </p:grpSpPr>
        <p:pic>
          <p:nvPicPr>
            <p:cNvPr id="5" name="Picture 4">
              <a:extLst>
                <a:ext uri="{FF2B5EF4-FFF2-40B4-BE49-F238E27FC236}">
                  <a16:creationId xmlns:a16="http://schemas.microsoft.com/office/drawing/2014/main" id="{A53AF885-62AB-539A-29F6-44155DE0EEA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1491" y="787665"/>
              <a:ext cx="2138082" cy="1425388"/>
            </a:xfrm>
            <a:prstGeom prst="rect">
              <a:avLst/>
            </a:prstGeom>
          </p:spPr>
        </p:pic>
        <p:pic>
          <p:nvPicPr>
            <p:cNvPr id="7" name="Picture 6">
              <a:extLst>
                <a:ext uri="{FF2B5EF4-FFF2-40B4-BE49-F238E27FC236}">
                  <a16:creationId xmlns:a16="http://schemas.microsoft.com/office/drawing/2014/main" id="{C7E51EF8-1881-F413-4AF0-D81FF19BEA5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164138" y="787665"/>
              <a:ext cx="2138082" cy="1425388"/>
            </a:xfrm>
            <a:prstGeom prst="rect">
              <a:avLst/>
            </a:prstGeom>
          </p:spPr>
        </p:pic>
        <p:pic>
          <p:nvPicPr>
            <p:cNvPr id="9" name="Picture 8">
              <a:extLst>
                <a:ext uri="{FF2B5EF4-FFF2-40B4-BE49-F238E27FC236}">
                  <a16:creationId xmlns:a16="http://schemas.microsoft.com/office/drawing/2014/main" id="{859752EB-8DF0-F802-73EB-7A926F1D6F5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851489" y="2355522"/>
              <a:ext cx="2138084" cy="1425389"/>
            </a:xfrm>
            <a:prstGeom prst="rect">
              <a:avLst/>
            </a:prstGeom>
          </p:spPr>
        </p:pic>
        <p:pic>
          <p:nvPicPr>
            <p:cNvPr id="10" name="Picture 9">
              <a:extLst>
                <a:ext uri="{FF2B5EF4-FFF2-40B4-BE49-F238E27FC236}">
                  <a16:creationId xmlns:a16="http://schemas.microsoft.com/office/drawing/2014/main" id="{17FA9DFA-83D1-3678-08F3-2B1D92B2819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164138" y="2355522"/>
              <a:ext cx="2138082" cy="1425388"/>
            </a:xfrm>
            <a:prstGeom prst="rect">
              <a:avLst/>
            </a:prstGeom>
          </p:spPr>
        </p:pic>
        <p:pic>
          <p:nvPicPr>
            <p:cNvPr id="11" name="Picture 10">
              <a:extLst>
                <a:ext uri="{FF2B5EF4-FFF2-40B4-BE49-F238E27FC236}">
                  <a16:creationId xmlns:a16="http://schemas.microsoft.com/office/drawing/2014/main" id="{9AEF38FF-AC8B-5F23-8F44-2BC65CCF1CB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851489" y="3953847"/>
              <a:ext cx="2133665" cy="1425388"/>
            </a:xfrm>
            <a:prstGeom prst="rect">
              <a:avLst/>
            </a:prstGeom>
          </p:spPr>
        </p:pic>
        <p:pic>
          <p:nvPicPr>
            <p:cNvPr id="13" name="Picture 12">
              <a:extLst>
                <a:ext uri="{FF2B5EF4-FFF2-40B4-BE49-F238E27FC236}">
                  <a16:creationId xmlns:a16="http://schemas.microsoft.com/office/drawing/2014/main" id="{FA74D8E6-8CEB-45F6-85B2-1A12A6980A2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164137" y="3953847"/>
              <a:ext cx="2138084" cy="1425388"/>
            </a:xfrm>
            <a:prstGeom prst="rect">
              <a:avLst/>
            </a:prstGeom>
          </p:spPr>
        </p:pic>
      </p:grpSp>
    </p:spTree>
    <p:extLst>
      <p:ext uri="{BB962C8B-B14F-4D97-AF65-F5344CB8AC3E}">
        <p14:creationId xmlns:p14="http://schemas.microsoft.com/office/powerpoint/2010/main" val="393723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invertebrate, arthropod, worm, different&#10;&#10;Description automatically generated">
            <a:extLst>
              <a:ext uri="{FF2B5EF4-FFF2-40B4-BE49-F238E27FC236}">
                <a16:creationId xmlns:a16="http://schemas.microsoft.com/office/drawing/2014/main" id="{528DFEF8-F0B5-0246-A3F1-EF3E4E9907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63989">
            <a:off x="3246516" y="4295466"/>
            <a:ext cx="1807264" cy="12018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Content Placeholder 2">
            <a:extLst>
              <a:ext uri="{FF2B5EF4-FFF2-40B4-BE49-F238E27FC236}">
                <a16:creationId xmlns:a16="http://schemas.microsoft.com/office/drawing/2014/main" id="{EA76EB52-B2A1-1547-BEE6-16EEFA3E8262}"/>
              </a:ext>
            </a:extLst>
          </p:cNvPr>
          <p:cNvSpPr txBox="1">
            <a:spLocks/>
          </p:cNvSpPr>
          <p:nvPr/>
        </p:nvSpPr>
        <p:spPr>
          <a:xfrm>
            <a:off x="5511394" y="1974807"/>
            <a:ext cx="5810370" cy="37741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buClr>
                <a:srgbClr val="39AB47"/>
              </a:buClr>
            </a:pPr>
            <a:r>
              <a:rPr lang="en-GB" sz="1900" dirty="0">
                <a:solidFill>
                  <a:srgbClr val="272626"/>
                </a:solidFill>
                <a:latin typeface="Comic Sans MS" panose="030F0702030302020204" pitchFamily="66" charset="0"/>
              </a:rPr>
              <a:t>Identify how we can tell if something is living.</a:t>
            </a:r>
          </a:p>
          <a:p>
            <a:pPr marL="342900" indent="-342900">
              <a:lnSpc>
                <a:spcPct val="100000"/>
              </a:lnSpc>
              <a:buClr>
                <a:srgbClr val="39AB47"/>
              </a:buClr>
            </a:pPr>
            <a:r>
              <a:rPr lang="en-GB" sz="1900" dirty="0">
                <a:solidFill>
                  <a:srgbClr val="272626"/>
                </a:solidFill>
                <a:latin typeface="Comic Sans MS" panose="030F0702030302020204" pitchFamily="66" charset="0"/>
              </a:rPr>
              <a:t>Find out why being able to classify living things is important.</a:t>
            </a:r>
          </a:p>
          <a:p>
            <a:pPr marL="342900" indent="-342900">
              <a:lnSpc>
                <a:spcPct val="100000"/>
              </a:lnSpc>
              <a:buClr>
                <a:srgbClr val="39AB47"/>
              </a:buClr>
            </a:pPr>
            <a:r>
              <a:rPr lang="en-GB" sz="1900" dirty="0">
                <a:solidFill>
                  <a:srgbClr val="272626"/>
                </a:solidFill>
                <a:latin typeface="Comic Sans MS" panose="030F0702030302020204" pitchFamily="66" charset="0"/>
              </a:rPr>
              <a:t>Look at different ways we can classify</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living things.</a:t>
            </a:r>
          </a:p>
          <a:p>
            <a:pPr marL="342900" indent="-342900">
              <a:lnSpc>
                <a:spcPct val="100000"/>
              </a:lnSpc>
              <a:buClr>
                <a:srgbClr val="39AB47"/>
              </a:buClr>
            </a:pPr>
            <a:r>
              <a:rPr lang="en-GB" sz="1900" dirty="0">
                <a:solidFill>
                  <a:srgbClr val="272626"/>
                </a:solidFill>
                <a:latin typeface="Comic Sans MS" panose="030F0702030302020204" pitchFamily="66" charset="0"/>
              </a:rPr>
              <a:t>Find out what a habitat is.</a:t>
            </a:r>
          </a:p>
          <a:p>
            <a:pPr marL="342900" indent="-342900">
              <a:lnSpc>
                <a:spcPct val="100000"/>
              </a:lnSpc>
              <a:buClr>
                <a:srgbClr val="39AB47"/>
              </a:buClr>
            </a:pPr>
            <a:r>
              <a:rPr lang="en-GB" sz="1900" dirty="0">
                <a:solidFill>
                  <a:srgbClr val="272626"/>
                </a:solidFill>
                <a:latin typeface="Comic Sans MS" panose="030F0702030302020204" pitchFamily="66" charset="0"/>
              </a:rPr>
              <a:t>Classification challenge – Can we identify</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living things in a habitat in our school?</a:t>
            </a:r>
          </a:p>
          <a:p>
            <a:pPr marL="342900" indent="-342900">
              <a:lnSpc>
                <a:spcPct val="100000"/>
              </a:lnSpc>
              <a:buClr>
                <a:srgbClr val="39AB47"/>
              </a:buClr>
            </a:pPr>
            <a:r>
              <a:rPr lang="en-GB" sz="1900" dirty="0">
                <a:solidFill>
                  <a:srgbClr val="272626"/>
                </a:solidFill>
                <a:latin typeface="Comic Sans MS" panose="030F0702030302020204" pitchFamily="66" charset="0"/>
              </a:rPr>
              <a:t>Can we create a classification key to classify the living things we found in our habitat?</a:t>
            </a:r>
          </a:p>
        </p:txBody>
      </p:sp>
      <p:sp>
        <p:nvSpPr>
          <p:cNvPr id="15" name="TextBox 14">
            <a:extLst>
              <a:ext uri="{FF2B5EF4-FFF2-40B4-BE49-F238E27FC236}">
                <a16:creationId xmlns:a16="http://schemas.microsoft.com/office/drawing/2014/main" id="{85446584-68AE-2443-A188-9C2DD82A28C6}"/>
              </a:ext>
            </a:extLst>
          </p:cNvPr>
          <p:cNvSpPr txBox="1"/>
          <p:nvPr/>
        </p:nvSpPr>
        <p:spPr>
          <a:xfrm>
            <a:off x="466286" y="5969874"/>
            <a:ext cx="10649637" cy="430887"/>
          </a:xfrm>
          <a:prstGeom prst="rect">
            <a:avLst/>
          </a:prstGeom>
          <a:noFill/>
        </p:spPr>
        <p:txBody>
          <a:bodyPr wrap="square" rtlCol="0">
            <a:spAutoFit/>
          </a:bodyPr>
          <a:lstStyle/>
          <a:p>
            <a:r>
              <a:rPr lang="en-GB" sz="1100" b="1" dirty="0">
                <a:solidFill>
                  <a:srgbClr val="39AB47"/>
                </a:solidFill>
                <a:latin typeface="Arial" panose="020B0604020202020204" pitchFamily="34" charset="0"/>
                <a:cs typeface="Arial" panose="020B0604020202020204" pitchFamily="34" charset="0"/>
              </a:rPr>
              <a:t>Curriculum link: </a:t>
            </a:r>
            <a:r>
              <a:rPr lang="en-GB" sz="1100" dirty="0">
                <a:solidFill>
                  <a:srgbClr val="39AB47"/>
                </a:solidFill>
                <a:latin typeface="Arial" panose="020B0604020202020204" pitchFamily="34" charset="0"/>
                <a:cs typeface="Arial" panose="020B0604020202020204" pitchFamily="34" charset="0"/>
              </a:rPr>
              <a:t>Recognise that living things can be grouped in a variety of different ways.</a:t>
            </a:r>
          </a:p>
          <a:p>
            <a:r>
              <a:rPr lang="en-US" sz="1100" dirty="0">
                <a:solidFill>
                  <a:srgbClr val="39AB47"/>
                </a:solidFill>
                <a:latin typeface="Arial" panose="020B0604020202020204" pitchFamily="34" charset="0"/>
                <a:cs typeface="Arial" panose="020B0604020202020204" pitchFamily="34" charset="0"/>
              </a:rPr>
              <a:t>Explore and use classification keys to help group, identify and name a variety of living things in their local and wider environment</a:t>
            </a:r>
            <a:endParaRPr lang="en-GB" sz="1100" dirty="0">
              <a:solidFill>
                <a:srgbClr val="39AB47"/>
              </a:solidFill>
              <a:latin typeface="Arial" panose="020B0604020202020204" pitchFamily="34" charset="0"/>
              <a:cs typeface="Arial" panose="020B0604020202020204" pitchFamily="34" charset="0"/>
            </a:endParaRPr>
          </a:p>
        </p:txBody>
      </p:sp>
      <p:sp>
        <p:nvSpPr>
          <p:cNvPr id="8" name="Subtitle 2">
            <a:extLst>
              <a:ext uri="{FF2B5EF4-FFF2-40B4-BE49-F238E27FC236}">
                <a16:creationId xmlns:a16="http://schemas.microsoft.com/office/drawing/2014/main" id="{EB00B8BA-13D6-D04E-BF97-84705520639F}"/>
              </a:ext>
            </a:extLst>
          </p:cNvPr>
          <p:cNvSpPr txBox="1">
            <a:spLocks/>
          </p:cNvSpPr>
          <p:nvPr/>
        </p:nvSpPr>
        <p:spPr>
          <a:xfrm>
            <a:off x="0" y="672682"/>
            <a:ext cx="12192000" cy="10569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Living Things and Their Habitats</a:t>
            </a:r>
            <a:br>
              <a:rPr lang="en-US" sz="3000" b="1" dirty="0">
                <a:solidFill>
                  <a:srgbClr val="39AB47"/>
                </a:solidFill>
                <a:latin typeface="Comic Sans MS" panose="030F0702030302020204" pitchFamily="66" charset="0"/>
                <a:cs typeface="Arial" panose="020B0604020202020204" pitchFamily="34" charset="0"/>
              </a:rPr>
            </a:br>
            <a:r>
              <a:rPr lang="en-US" sz="3000" b="1" dirty="0">
                <a:solidFill>
                  <a:srgbClr val="39AB47"/>
                </a:solidFill>
                <a:latin typeface="Comic Sans MS" panose="030F0702030302020204" pitchFamily="66" charset="0"/>
                <a:cs typeface="Arial" panose="020B0604020202020204" pitchFamily="34" charset="0"/>
              </a:rPr>
              <a:t>Lesson Aims</a:t>
            </a:r>
          </a:p>
        </p:txBody>
      </p:sp>
      <p:pic>
        <p:nvPicPr>
          <p:cNvPr id="18" name="Picture 17" descr="A picture containing grass, outdoor, mammal, rodent&#10;&#10;Description automatically generated">
            <a:extLst>
              <a:ext uri="{FF2B5EF4-FFF2-40B4-BE49-F238E27FC236}">
                <a16:creationId xmlns:a16="http://schemas.microsoft.com/office/drawing/2014/main" id="{D918CEB5-1F01-A944-9824-942EE8EB7B9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457981">
            <a:off x="3429355" y="2097867"/>
            <a:ext cx="1719936" cy="11467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Picture 18" descr="A butterfly on a flower&#10;&#10;Description automatically generated">
            <a:extLst>
              <a:ext uri="{FF2B5EF4-FFF2-40B4-BE49-F238E27FC236}">
                <a16:creationId xmlns:a16="http://schemas.microsoft.com/office/drawing/2014/main" id="{0D47AB55-7133-F14C-A5D5-C5ADAF5028C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21076718">
            <a:off x="947735" y="2098536"/>
            <a:ext cx="1719939" cy="11533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Picture 19">
            <a:extLst>
              <a:ext uri="{FF2B5EF4-FFF2-40B4-BE49-F238E27FC236}">
                <a16:creationId xmlns:a16="http://schemas.microsoft.com/office/drawing/2014/main" id="{07D65AA9-025E-224A-866F-8C9670CD5DF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21240030">
            <a:off x="2181952" y="2993741"/>
            <a:ext cx="1744511" cy="12491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16" descr="A bird with a long tail&#10;&#10;Description automatically generated with low confidence">
            <a:extLst>
              <a:ext uri="{FF2B5EF4-FFF2-40B4-BE49-F238E27FC236}">
                <a16:creationId xmlns:a16="http://schemas.microsoft.com/office/drawing/2014/main" id="{90DF3655-948E-0744-B1C2-5D227542A53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20940404">
            <a:off x="1120739" y="4307524"/>
            <a:ext cx="1729524" cy="11777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536407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3">
            <a:extLst>
              <a:ext uri="{FF2B5EF4-FFF2-40B4-BE49-F238E27FC236}">
                <a16:creationId xmlns:a16="http://schemas.microsoft.com/office/drawing/2014/main" id="{0CF2584B-DB1B-1E47-83BE-C47A58782175}"/>
              </a:ext>
            </a:extLst>
          </p:cNvPr>
          <p:cNvSpPr txBox="1">
            <a:spLocks/>
          </p:cNvSpPr>
          <p:nvPr/>
        </p:nvSpPr>
        <p:spPr>
          <a:xfrm>
            <a:off x="774571" y="483012"/>
            <a:ext cx="11027753" cy="3554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39AB47"/>
              </a:buClr>
              <a:buFont typeface="Arial" panose="020B0604020202020204" pitchFamily="34" charset="0"/>
              <a:buNone/>
            </a:pPr>
            <a:endParaRPr lang="en-US" sz="2000" dirty="0">
              <a:solidFill>
                <a:srgbClr val="272626"/>
              </a:solidFill>
              <a:latin typeface="Comic Sans MS" panose="030F0702030302020204" pitchFamily="66" charset="0"/>
            </a:endParaRPr>
          </a:p>
          <a:p>
            <a:pPr>
              <a:lnSpc>
                <a:spcPct val="100000"/>
              </a:lnSpc>
              <a:spcBef>
                <a:spcPts val="1500"/>
              </a:spcBef>
              <a:buClr>
                <a:srgbClr val="39AB47"/>
              </a:buClr>
            </a:pPr>
            <a:endParaRPr lang="en-US" sz="2000" b="1" dirty="0">
              <a:solidFill>
                <a:srgbClr val="FF0000"/>
              </a:solidFill>
              <a:latin typeface="Comic Sans MS" panose="030F0702030302020204" pitchFamily="66" charset="0"/>
            </a:endParaRPr>
          </a:p>
          <a:p>
            <a:pPr>
              <a:lnSpc>
                <a:spcPct val="100000"/>
              </a:lnSpc>
              <a:spcBef>
                <a:spcPts val="1500"/>
              </a:spcBef>
              <a:buClr>
                <a:srgbClr val="39AB47"/>
              </a:buClr>
            </a:pPr>
            <a:endParaRPr lang="en-GB" sz="2000" dirty="0">
              <a:solidFill>
                <a:srgbClr val="272626"/>
              </a:solidFill>
              <a:latin typeface="Comic Sans MS" panose="030F0702030302020204" pitchFamily="66" charset="0"/>
            </a:endParaRPr>
          </a:p>
        </p:txBody>
      </p:sp>
      <p:sp>
        <p:nvSpPr>
          <p:cNvPr id="8" name="Subtitle 2">
            <a:extLst>
              <a:ext uri="{FF2B5EF4-FFF2-40B4-BE49-F238E27FC236}">
                <a16:creationId xmlns:a16="http://schemas.microsoft.com/office/drawing/2014/main" id="{E4919511-1D68-4237-9657-38707134356D}"/>
              </a:ext>
            </a:extLst>
          </p:cNvPr>
          <p:cNvSpPr txBox="1">
            <a:spLocks/>
          </p:cNvSpPr>
          <p:nvPr/>
        </p:nvSpPr>
        <p:spPr>
          <a:xfrm>
            <a:off x="919297" y="1313298"/>
            <a:ext cx="9671849" cy="16528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None/>
            </a:pPr>
            <a:r>
              <a:rPr lang="en-US" sz="2000" dirty="0">
                <a:solidFill>
                  <a:srgbClr val="272626"/>
                </a:solidFill>
                <a:latin typeface="Comic Sans MS" panose="030F0702030302020204" pitchFamily="66" charset="0"/>
                <a:cs typeface="Arial" panose="020B0604020202020204" pitchFamily="34" charset="0"/>
              </a:rPr>
              <a:t>We have identified all the living things we found in our </a:t>
            </a:r>
            <a:r>
              <a:rPr lang="en-US" sz="2000" dirty="0">
                <a:solidFill>
                  <a:srgbClr val="39AB47"/>
                </a:solidFill>
                <a:latin typeface="Comic Sans MS" panose="030F0702030302020204" pitchFamily="66" charset="0"/>
                <a:cs typeface="Arial" panose="020B0604020202020204" pitchFamily="34" charset="0"/>
              </a:rPr>
              <a:t>habitat</a:t>
            </a:r>
            <a:r>
              <a:rPr lang="en-US" sz="2000" dirty="0">
                <a:solidFill>
                  <a:srgbClr val="272626"/>
                </a:solidFill>
                <a:latin typeface="Comic Sans MS" panose="030F0702030302020204" pitchFamily="66" charset="0"/>
                <a:cs typeface="Arial" panose="020B0604020202020204" pitchFamily="34" charset="0"/>
              </a:rPr>
              <a:t> and made a list. </a:t>
            </a:r>
          </a:p>
          <a:p>
            <a:pPr marL="0" indent="0" algn="just">
              <a:lnSpc>
                <a:spcPct val="100000"/>
              </a:lnSpc>
              <a:buNone/>
            </a:pPr>
            <a:r>
              <a:rPr lang="en-US" sz="2000" dirty="0">
                <a:solidFill>
                  <a:srgbClr val="272626"/>
                </a:solidFill>
                <a:latin typeface="Comic Sans MS" panose="030F0702030302020204" pitchFamily="66" charset="0"/>
                <a:cs typeface="Arial" panose="020B0604020202020204" pitchFamily="34" charset="0"/>
              </a:rPr>
              <a:t>But can you </a:t>
            </a:r>
            <a:r>
              <a:rPr lang="en-US" sz="2000" b="1" dirty="0">
                <a:solidFill>
                  <a:srgbClr val="39AB47"/>
                </a:solidFill>
                <a:latin typeface="Comic Sans MS" panose="030F0702030302020204" pitchFamily="66" charset="0"/>
                <a:cs typeface="Arial" panose="020B0604020202020204" pitchFamily="34" charset="0"/>
              </a:rPr>
              <a:t>classify</a:t>
            </a:r>
            <a:r>
              <a:rPr lang="en-US" sz="2000" b="1" dirty="0">
                <a:solidFill>
                  <a:srgbClr val="272626"/>
                </a:solidFill>
                <a:latin typeface="Comic Sans MS" panose="030F0702030302020204" pitchFamily="66" charset="0"/>
                <a:cs typeface="Arial" panose="020B0604020202020204" pitchFamily="34" charset="0"/>
              </a:rPr>
              <a:t> </a:t>
            </a:r>
            <a:r>
              <a:rPr lang="en-US" sz="2000" dirty="0">
                <a:solidFill>
                  <a:srgbClr val="272626"/>
                </a:solidFill>
                <a:latin typeface="Comic Sans MS" panose="030F0702030302020204" pitchFamily="66" charset="0"/>
                <a:cs typeface="Arial" panose="020B0604020202020204" pitchFamily="34" charset="0"/>
              </a:rPr>
              <a:t>them?</a:t>
            </a:r>
            <a:r>
              <a:rPr lang="en-US" sz="2400" b="1" dirty="0">
                <a:solidFill>
                  <a:srgbClr val="272626"/>
                </a:solidFill>
                <a:latin typeface="Comic Sans MS" panose="030F0702030302020204" pitchFamily="66" charset="0"/>
                <a:cs typeface="Arial" panose="020B0604020202020204" pitchFamily="34" charset="0"/>
              </a:rPr>
              <a:t> </a:t>
            </a:r>
          </a:p>
          <a:p>
            <a:pPr marL="0" indent="0">
              <a:lnSpc>
                <a:spcPct val="100000"/>
              </a:lnSpc>
              <a:buNone/>
            </a:pPr>
            <a:r>
              <a:rPr lang="en-US" sz="2000" dirty="0">
                <a:solidFill>
                  <a:srgbClr val="272626"/>
                </a:solidFill>
                <a:latin typeface="Comic Sans MS" panose="030F0702030302020204" pitchFamily="66" charset="0"/>
                <a:cs typeface="Arial" panose="020B0604020202020204" pitchFamily="34" charset="0"/>
              </a:rPr>
              <a:t>Choose three very different living things you found from the list</a:t>
            </a:r>
            <a:br>
              <a:rPr lang="en-US" sz="2000" dirty="0">
                <a:solidFill>
                  <a:srgbClr val="272626"/>
                </a:solidFill>
                <a:latin typeface="Comic Sans MS" panose="030F0702030302020204" pitchFamily="66" charset="0"/>
                <a:cs typeface="Arial" panose="020B0604020202020204" pitchFamily="34" charset="0"/>
              </a:rPr>
            </a:br>
            <a:r>
              <a:rPr lang="en-US" sz="2000" dirty="0">
                <a:solidFill>
                  <a:srgbClr val="272626"/>
                </a:solidFill>
                <a:latin typeface="Comic Sans MS" panose="030F0702030302020204" pitchFamily="66" charset="0"/>
                <a:cs typeface="Arial" panose="020B0604020202020204" pitchFamily="34" charset="0"/>
              </a:rPr>
              <a:t>(either plants or animals).</a:t>
            </a:r>
            <a:endParaRPr lang="en-US" sz="2000" dirty="0">
              <a:latin typeface="Comic Sans MS" panose="030F0702030302020204" pitchFamily="66" charset="0"/>
              <a:cs typeface="Arial" panose="020B0604020202020204" pitchFamily="34" charset="0"/>
            </a:endParaRPr>
          </a:p>
        </p:txBody>
      </p:sp>
      <p:pic>
        <p:nvPicPr>
          <p:cNvPr id="16" name="Picture 15">
            <a:extLst>
              <a:ext uri="{FF2B5EF4-FFF2-40B4-BE49-F238E27FC236}">
                <a16:creationId xmlns:a16="http://schemas.microsoft.com/office/drawing/2014/main" id="{CABF86E9-9D95-D243-06B0-3BA508DCF59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99995" y="3553194"/>
            <a:ext cx="3101738" cy="1966376"/>
          </a:xfrm>
          <a:prstGeom prst="rect">
            <a:avLst/>
          </a:prstGeom>
        </p:spPr>
      </p:pic>
      <p:sp>
        <p:nvSpPr>
          <p:cNvPr id="9" name="Subtitle 2">
            <a:extLst>
              <a:ext uri="{FF2B5EF4-FFF2-40B4-BE49-F238E27FC236}">
                <a16:creationId xmlns:a16="http://schemas.microsoft.com/office/drawing/2014/main" id="{73B035BE-8D1C-1147-A69F-98C8CF915152}"/>
              </a:ext>
            </a:extLst>
          </p:cNvPr>
          <p:cNvSpPr txBox="1">
            <a:spLocks/>
          </p:cNvSpPr>
          <p:nvPr/>
        </p:nvSpPr>
        <p:spPr>
          <a:xfrm>
            <a:off x="0" y="636747"/>
            <a:ext cx="12192000" cy="6285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9AB47"/>
                </a:solidFill>
                <a:latin typeface="Comic Sans MS" panose="030F0702030302020204" pitchFamily="66" charset="0"/>
                <a:cs typeface="Arial" panose="020B0604020202020204" pitchFamily="34" charset="0"/>
              </a:rPr>
              <a:t>Classification Challenge continued!</a:t>
            </a:r>
          </a:p>
        </p:txBody>
      </p:sp>
      <p:pic>
        <p:nvPicPr>
          <p:cNvPr id="11" name="Picture 10">
            <a:extLst>
              <a:ext uri="{FF2B5EF4-FFF2-40B4-BE49-F238E27FC236}">
                <a16:creationId xmlns:a16="http://schemas.microsoft.com/office/drawing/2014/main" id="{FA10C0D2-B0FB-9E4B-AA76-20606F27405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54845" y="3553193"/>
            <a:ext cx="3132206" cy="1966376"/>
          </a:xfrm>
          <a:prstGeom prst="rect">
            <a:avLst/>
          </a:prstGeom>
        </p:spPr>
      </p:pic>
      <p:pic>
        <p:nvPicPr>
          <p:cNvPr id="13" name="Picture 12" descr="A butterfly on a flower&#10;&#10;Description automatically generated">
            <a:extLst>
              <a:ext uri="{FF2B5EF4-FFF2-40B4-BE49-F238E27FC236}">
                <a16:creationId xmlns:a16="http://schemas.microsoft.com/office/drawing/2014/main" id="{B9937791-6A76-7849-B3BA-E2678F43AFB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15552" y="3553194"/>
            <a:ext cx="3125474" cy="1966375"/>
          </a:xfrm>
          <a:prstGeom prst="rect">
            <a:avLst/>
          </a:prstGeom>
        </p:spPr>
      </p:pic>
      <p:sp>
        <p:nvSpPr>
          <p:cNvPr id="17" name="Subtitle 2">
            <a:extLst>
              <a:ext uri="{FF2B5EF4-FFF2-40B4-BE49-F238E27FC236}">
                <a16:creationId xmlns:a16="http://schemas.microsoft.com/office/drawing/2014/main" id="{E1DFF2EB-20C7-6144-8702-2C650D78396F}"/>
              </a:ext>
            </a:extLst>
          </p:cNvPr>
          <p:cNvSpPr txBox="1">
            <a:spLocks/>
          </p:cNvSpPr>
          <p:nvPr/>
        </p:nvSpPr>
        <p:spPr>
          <a:xfrm>
            <a:off x="919297" y="2992398"/>
            <a:ext cx="4193723" cy="103858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000" b="1" dirty="0">
                <a:solidFill>
                  <a:srgbClr val="39AB47"/>
                </a:solidFill>
                <a:latin typeface="Comic Sans MS" panose="030F0702030302020204" pitchFamily="66" charset="0"/>
                <a:cs typeface="Arial" panose="020B0604020202020204" pitchFamily="34" charset="0"/>
              </a:rPr>
              <a:t>For example:</a:t>
            </a:r>
            <a:endParaRPr lang="en-US" sz="2000" dirty="0">
              <a:latin typeface="Comic Sans MS" panose="030F0702030302020204" pitchFamily="66" charset="0"/>
              <a:cs typeface="Arial" panose="020B0604020202020204" pitchFamily="34" charset="0"/>
            </a:endParaRPr>
          </a:p>
        </p:txBody>
      </p:sp>
      <p:sp>
        <p:nvSpPr>
          <p:cNvPr id="18" name="Subtitle 2">
            <a:extLst>
              <a:ext uri="{FF2B5EF4-FFF2-40B4-BE49-F238E27FC236}">
                <a16:creationId xmlns:a16="http://schemas.microsoft.com/office/drawing/2014/main" id="{C7EA08A2-A27F-1A49-B86E-FFD3D8BB4102}"/>
              </a:ext>
            </a:extLst>
          </p:cNvPr>
          <p:cNvSpPr txBox="1">
            <a:spLocks/>
          </p:cNvSpPr>
          <p:nvPr/>
        </p:nvSpPr>
        <p:spPr>
          <a:xfrm>
            <a:off x="999996" y="5581846"/>
            <a:ext cx="3101738" cy="4159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272626"/>
                </a:solidFill>
                <a:latin typeface="Comic Sans MS" panose="030F0702030302020204" pitchFamily="66" charset="0"/>
                <a:cs typeface="Arial" panose="020B0604020202020204" pitchFamily="34" charset="0"/>
              </a:rPr>
              <a:t>Crow, </a:t>
            </a:r>
            <a:endParaRPr lang="en-US" sz="2000" dirty="0">
              <a:latin typeface="Comic Sans MS" panose="030F0702030302020204" pitchFamily="66" charset="0"/>
              <a:cs typeface="Arial" panose="020B0604020202020204" pitchFamily="34" charset="0"/>
            </a:endParaRPr>
          </a:p>
        </p:txBody>
      </p:sp>
      <p:sp>
        <p:nvSpPr>
          <p:cNvPr id="19" name="Subtitle 2">
            <a:extLst>
              <a:ext uri="{FF2B5EF4-FFF2-40B4-BE49-F238E27FC236}">
                <a16:creationId xmlns:a16="http://schemas.microsoft.com/office/drawing/2014/main" id="{894B413C-8EB8-C243-BB39-30660B5B2DF9}"/>
              </a:ext>
            </a:extLst>
          </p:cNvPr>
          <p:cNvSpPr txBox="1">
            <a:spLocks/>
          </p:cNvSpPr>
          <p:nvPr/>
        </p:nvSpPr>
        <p:spPr>
          <a:xfrm>
            <a:off x="4539288" y="5581846"/>
            <a:ext cx="3101738" cy="4159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272626"/>
                </a:solidFill>
                <a:latin typeface="Comic Sans MS" panose="030F0702030302020204" pitchFamily="66" charset="0"/>
                <a:cs typeface="Arial" panose="020B0604020202020204" pitchFamily="34" charset="0"/>
              </a:rPr>
              <a:t>Butterfly</a:t>
            </a:r>
            <a:endParaRPr lang="en-US" sz="2000" dirty="0">
              <a:latin typeface="Comic Sans MS" panose="030F0702030302020204" pitchFamily="66" charset="0"/>
              <a:cs typeface="Arial" panose="020B0604020202020204" pitchFamily="34" charset="0"/>
            </a:endParaRPr>
          </a:p>
        </p:txBody>
      </p:sp>
      <p:sp>
        <p:nvSpPr>
          <p:cNvPr id="20" name="Subtitle 2">
            <a:extLst>
              <a:ext uri="{FF2B5EF4-FFF2-40B4-BE49-F238E27FC236}">
                <a16:creationId xmlns:a16="http://schemas.microsoft.com/office/drawing/2014/main" id="{40D3C69D-F392-7C4E-AD58-C01AB11F91EE}"/>
              </a:ext>
            </a:extLst>
          </p:cNvPr>
          <p:cNvSpPr txBox="1">
            <a:spLocks/>
          </p:cNvSpPr>
          <p:nvPr/>
        </p:nvSpPr>
        <p:spPr>
          <a:xfrm>
            <a:off x="8054844" y="5577556"/>
            <a:ext cx="3132205" cy="4159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272626"/>
                </a:solidFill>
                <a:latin typeface="Comic Sans MS" panose="030F0702030302020204" pitchFamily="66" charset="0"/>
                <a:cs typeface="Arial" panose="020B0604020202020204" pitchFamily="34" charset="0"/>
              </a:rPr>
              <a:t>Worm.</a:t>
            </a:r>
            <a:endParaRPr lang="en-US" sz="2000" dirty="0">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3384616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3">
            <a:extLst>
              <a:ext uri="{FF2B5EF4-FFF2-40B4-BE49-F238E27FC236}">
                <a16:creationId xmlns:a16="http://schemas.microsoft.com/office/drawing/2014/main" id="{0CF2584B-DB1B-1E47-83BE-C47A58782175}"/>
              </a:ext>
            </a:extLst>
          </p:cNvPr>
          <p:cNvSpPr txBox="1">
            <a:spLocks/>
          </p:cNvSpPr>
          <p:nvPr/>
        </p:nvSpPr>
        <p:spPr>
          <a:xfrm>
            <a:off x="774571" y="483012"/>
            <a:ext cx="11027753" cy="3554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39AB47"/>
              </a:buClr>
              <a:buFont typeface="Arial" panose="020B0604020202020204" pitchFamily="34" charset="0"/>
              <a:buNone/>
            </a:pPr>
            <a:endParaRPr lang="en-US" sz="2000" dirty="0">
              <a:solidFill>
                <a:srgbClr val="272626"/>
              </a:solidFill>
              <a:latin typeface="Comic Sans MS" panose="030F0702030302020204" pitchFamily="66" charset="0"/>
            </a:endParaRPr>
          </a:p>
          <a:p>
            <a:pPr>
              <a:lnSpc>
                <a:spcPct val="100000"/>
              </a:lnSpc>
              <a:spcBef>
                <a:spcPts val="1500"/>
              </a:spcBef>
              <a:buClr>
                <a:srgbClr val="39AB47"/>
              </a:buClr>
            </a:pPr>
            <a:endParaRPr lang="en-US" sz="2000" b="1" dirty="0">
              <a:solidFill>
                <a:srgbClr val="FF0000"/>
              </a:solidFill>
              <a:latin typeface="Comic Sans MS" panose="030F0702030302020204" pitchFamily="66" charset="0"/>
            </a:endParaRPr>
          </a:p>
          <a:p>
            <a:pPr>
              <a:lnSpc>
                <a:spcPct val="100000"/>
              </a:lnSpc>
              <a:spcBef>
                <a:spcPts val="1500"/>
              </a:spcBef>
              <a:buClr>
                <a:srgbClr val="39AB47"/>
              </a:buClr>
            </a:pPr>
            <a:endParaRPr lang="en-GB" sz="2000" dirty="0">
              <a:solidFill>
                <a:srgbClr val="272626"/>
              </a:solidFill>
              <a:latin typeface="Comic Sans MS" panose="030F0702030302020204" pitchFamily="66" charset="0"/>
            </a:endParaRPr>
          </a:p>
        </p:txBody>
      </p:sp>
      <p:sp>
        <p:nvSpPr>
          <p:cNvPr id="8" name="Subtitle 2">
            <a:extLst>
              <a:ext uri="{FF2B5EF4-FFF2-40B4-BE49-F238E27FC236}">
                <a16:creationId xmlns:a16="http://schemas.microsoft.com/office/drawing/2014/main" id="{E4919511-1D68-4237-9657-38707134356D}"/>
              </a:ext>
            </a:extLst>
          </p:cNvPr>
          <p:cNvSpPr txBox="1">
            <a:spLocks/>
          </p:cNvSpPr>
          <p:nvPr/>
        </p:nvSpPr>
        <p:spPr>
          <a:xfrm>
            <a:off x="1195068" y="763563"/>
            <a:ext cx="9671849" cy="26926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spcBef>
                <a:spcPts val="500"/>
              </a:spcBef>
              <a:buClr>
                <a:srgbClr val="39AB47"/>
              </a:buClr>
            </a:pPr>
            <a:r>
              <a:rPr lang="en-US" sz="2000" dirty="0">
                <a:solidFill>
                  <a:srgbClr val="272626"/>
                </a:solidFill>
                <a:latin typeface="Comic Sans MS" panose="030F0702030302020204" pitchFamily="66" charset="0"/>
                <a:cs typeface="Arial" panose="020B0604020202020204" pitchFamily="34" charset="0"/>
              </a:rPr>
              <a:t>Look at them closely. What can you find out about them? </a:t>
            </a:r>
          </a:p>
          <a:p>
            <a:pPr algn="just">
              <a:lnSpc>
                <a:spcPct val="100000"/>
              </a:lnSpc>
              <a:spcBef>
                <a:spcPts val="500"/>
              </a:spcBef>
              <a:buClr>
                <a:srgbClr val="39AB47"/>
              </a:buClr>
            </a:pPr>
            <a:r>
              <a:rPr lang="en-US" sz="2000" dirty="0">
                <a:solidFill>
                  <a:srgbClr val="272626"/>
                </a:solidFill>
                <a:latin typeface="Comic Sans MS" panose="030F0702030302020204" pitchFamily="66" charset="0"/>
                <a:cs typeface="Arial" panose="020B0604020202020204" pitchFamily="34" charset="0"/>
              </a:rPr>
              <a:t>What features do they have which are the same? Which are different? </a:t>
            </a:r>
          </a:p>
          <a:p>
            <a:pPr algn="just">
              <a:lnSpc>
                <a:spcPct val="100000"/>
              </a:lnSpc>
              <a:spcBef>
                <a:spcPts val="500"/>
              </a:spcBef>
              <a:buClr>
                <a:srgbClr val="39AB47"/>
              </a:buClr>
            </a:pPr>
            <a:r>
              <a:rPr lang="en-US" sz="2000" dirty="0">
                <a:solidFill>
                  <a:srgbClr val="272626"/>
                </a:solidFill>
                <a:latin typeface="Comic Sans MS" panose="030F0702030302020204" pitchFamily="66" charset="0"/>
                <a:cs typeface="Arial" panose="020B0604020202020204" pitchFamily="34" charset="0"/>
              </a:rPr>
              <a:t>How can you tell them apart?</a:t>
            </a:r>
          </a:p>
          <a:p>
            <a:pPr algn="just">
              <a:lnSpc>
                <a:spcPct val="100000"/>
              </a:lnSpc>
              <a:spcBef>
                <a:spcPts val="500"/>
              </a:spcBef>
              <a:buClr>
                <a:srgbClr val="39AB47"/>
              </a:buClr>
            </a:pPr>
            <a:r>
              <a:rPr lang="en-US" sz="2000" dirty="0">
                <a:solidFill>
                  <a:srgbClr val="272626"/>
                </a:solidFill>
                <a:latin typeface="Comic Sans MS" panose="030F0702030302020204" pitchFamily="66" charset="0"/>
                <a:cs typeface="Arial" panose="020B0604020202020204" pitchFamily="34" charset="0"/>
              </a:rPr>
              <a:t>Can you come up with five questions to help you tell them apart? </a:t>
            </a:r>
          </a:p>
          <a:p>
            <a:pPr algn="just">
              <a:lnSpc>
                <a:spcPct val="100000"/>
              </a:lnSpc>
              <a:spcBef>
                <a:spcPts val="500"/>
              </a:spcBef>
              <a:buClr>
                <a:srgbClr val="39AB47"/>
              </a:buClr>
            </a:pPr>
            <a:r>
              <a:rPr lang="en-US" sz="2000" dirty="0">
                <a:solidFill>
                  <a:srgbClr val="272626"/>
                </a:solidFill>
                <a:latin typeface="Comic Sans MS" panose="030F0702030302020204" pitchFamily="66" charset="0"/>
                <a:cs typeface="Arial" panose="020B0604020202020204" pitchFamily="34" charset="0"/>
              </a:rPr>
              <a:t>For example, does it have legs? Does it have fur? Does it have petals? </a:t>
            </a:r>
          </a:p>
          <a:p>
            <a:pPr algn="just">
              <a:lnSpc>
                <a:spcPct val="100000"/>
              </a:lnSpc>
              <a:spcBef>
                <a:spcPts val="500"/>
              </a:spcBef>
              <a:buClr>
                <a:srgbClr val="39AB47"/>
              </a:buClr>
            </a:pPr>
            <a:r>
              <a:rPr lang="en-US" sz="2000" dirty="0">
                <a:solidFill>
                  <a:srgbClr val="272626"/>
                </a:solidFill>
                <a:latin typeface="Comic Sans MS" panose="030F0702030302020204" pitchFamily="66" charset="0"/>
                <a:cs typeface="Arial" panose="020B0604020202020204" pitchFamily="34" charset="0"/>
              </a:rPr>
              <a:t>They need to be </a:t>
            </a:r>
            <a:r>
              <a:rPr lang="en-US" sz="2000" b="1" dirty="0">
                <a:solidFill>
                  <a:srgbClr val="272626"/>
                </a:solidFill>
                <a:latin typeface="Comic Sans MS" panose="030F0702030302020204" pitchFamily="66" charset="0"/>
                <a:cs typeface="Arial" panose="020B0604020202020204" pitchFamily="34" charset="0"/>
              </a:rPr>
              <a:t>yes</a:t>
            </a:r>
            <a:r>
              <a:rPr lang="en-US" sz="2000" dirty="0">
                <a:solidFill>
                  <a:srgbClr val="272626"/>
                </a:solidFill>
                <a:latin typeface="Comic Sans MS" panose="030F0702030302020204" pitchFamily="66" charset="0"/>
                <a:cs typeface="Arial" panose="020B0604020202020204" pitchFamily="34" charset="0"/>
              </a:rPr>
              <a:t> and </a:t>
            </a:r>
            <a:r>
              <a:rPr lang="en-US" sz="2000" b="1" dirty="0">
                <a:solidFill>
                  <a:srgbClr val="272626"/>
                </a:solidFill>
                <a:latin typeface="Comic Sans MS" panose="030F0702030302020204" pitchFamily="66" charset="0"/>
                <a:cs typeface="Arial" panose="020B0604020202020204" pitchFamily="34" charset="0"/>
              </a:rPr>
              <a:t>no</a:t>
            </a:r>
            <a:r>
              <a:rPr lang="en-US" sz="2000" dirty="0">
                <a:solidFill>
                  <a:srgbClr val="272626"/>
                </a:solidFill>
                <a:latin typeface="Comic Sans MS" panose="030F0702030302020204" pitchFamily="66" charset="0"/>
                <a:cs typeface="Arial" panose="020B0604020202020204" pitchFamily="34" charset="0"/>
              </a:rPr>
              <a:t> answers.</a:t>
            </a:r>
          </a:p>
          <a:p>
            <a:pPr algn="just">
              <a:lnSpc>
                <a:spcPct val="100000"/>
              </a:lnSpc>
              <a:spcBef>
                <a:spcPts val="500"/>
              </a:spcBef>
              <a:buClr>
                <a:srgbClr val="39AB47"/>
              </a:buClr>
            </a:pPr>
            <a:r>
              <a:rPr lang="en-US" sz="2000" dirty="0">
                <a:solidFill>
                  <a:srgbClr val="272626"/>
                </a:solidFill>
                <a:latin typeface="Comic Sans MS" panose="030F0702030302020204" pitchFamily="66" charset="0"/>
                <a:cs typeface="Arial" panose="020B0604020202020204" pitchFamily="34" charset="0"/>
              </a:rPr>
              <a:t>If you can’t tell them apart easily choose a different plant or animal! </a:t>
            </a:r>
          </a:p>
          <a:p>
            <a:pPr marL="0" indent="0" algn="just">
              <a:lnSpc>
                <a:spcPct val="100000"/>
              </a:lnSpc>
              <a:spcBef>
                <a:spcPts val="500"/>
              </a:spcBef>
              <a:buNone/>
            </a:pPr>
            <a:endParaRPr lang="en-US" sz="2000" dirty="0">
              <a:solidFill>
                <a:srgbClr val="272626"/>
              </a:solidFill>
              <a:latin typeface="Comic Sans MS" panose="030F0702030302020204" pitchFamily="66" charset="0"/>
              <a:cs typeface="Arial" panose="020B0604020202020204" pitchFamily="34" charset="0"/>
            </a:endParaRPr>
          </a:p>
        </p:txBody>
      </p:sp>
      <p:pic>
        <p:nvPicPr>
          <p:cNvPr id="16" name="Picture 15">
            <a:extLst>
              <a:ext uri="{FF2B5EF4-FFF2-40B4-BE49-F238E27FC236}">
                <a16:creationId xmlns:a16="http://schemas.microsoft.com/office/drawing/2014/main" id="{CABF86E9-9D95-D243-06B0-3BA508DCF59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99995" y="3790931"/>
            <a:ext cx="3101738" cy="1966376"/>
          </a:xfrm>
          <a:prstGeom prst="rect">
            <a:avLst/>
          </a:prstGeom>
        </p:spPr>
      </p:pic>
      <p:pic>
        <p:nvPicPr>
          <p:cNvPr id="11" name="Picture 10">
            <a:extLst>
              <a:ext uri="{FF2B5EF4-FFF2-40B4-BE49-F238E27FC236}">
                <a16:creationId xmlns:a16="http://schemas.microsoft.com/office/drawing/2014/main" id="{FA10C0D2-B0FB-9E4B-AA76-20606F27405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54845" y="3790930"/>
            <a:ext cx="3132206" cy="1966376"/>
          </a:xfrm>
          <a:prstGeom prst="rect">
            <a:avLst/>
          </a:prstGeom>
        </p:spPr>
      </p:pic>
      <p:pic>
        <p:nvPicPr>
          <p:cNvPr id="13" name="Picture 12" descr="A butterfly on a flower&#10;&#10;Description automatically generated">
            <a:extLst>
              <a:ext uri="{FF2B5EF4-FFF2-40B4-BE49-F238E27FC236}">
                <a16:creationId xmlns:a16="http://schemas.microsoft.com/office/drawing/2014/main" id="{B9937791-6A76-7849-B3BA-E2678F43AFB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15552" y="3790931"/>
            <a:ext cx="3125474" cy="1966375"/>
          </a:xfrm>
          <a:prstGeom prst="rect">
            <a:avLst/>
          </a:prstGeom>
        </p:spPr>
      </p:pic>
      <p:sp>
        <p:nvSpPr>
          <p:cNvPr id="7" name="Subtitle 2">
            <a:extLst>
              <a:ext uri="{FF2B5EF4-FFF2-40B4-BE49-F238E27FC236}">
                <a16:creationId xmlns:a16="http://schemas.microsoft.com/office/drawing/2014/main" id="{3B72D19D-961F-5B40-A55D-06A6B2AC8603}"/>
              </a:ext>
            </a:extLst>
          </p:cNvPr>
          <p:cNvSpPr txBox="1">
            <a:spLocks/>
          </p:cNvSpPr>
          <p:nvPr/>
        </p:nvSpPr>
        <p:spPr>
          <a:xfrm>
            <a:off x="999996" y="5818066"/>
            <a:ext cx="3101738" cy="4159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272626"/>
                </a:solidFill>
                <a:latin typeface="Comic Sans MS" panose="030F0702030302020204" pitchFamily="66" charset="0"/>
                <a:cs typeface="Arial" panose="020B0604020202020204" pitchFamily="34" charset="0"/>
              </a:rPr>
              <a:t>Crow</a:t>
            </a:r>
            <a:endParaRPr lang="en-US" sz="2000" dirty="0">
              <a:latin typeface="Comic Sans MS" panose="030F07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946C3AD8-9497-8F4E-A3B4-384A25D035B3}"/>
              </a:ext>
            </a:extLst>
          </p:cNvPr>
          <p:cNvSpPr txBox="1">
            <a:spLocks/>
          </p:cNvSpPr>
          <p:nvPr/>
        </p:nvSpPr>
        <p:spPr>
          <a:xfrm>
            <a:off x="4539288" y="5818066"/>
            <a:ext cx="3101738" cy="4159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272626"/>
                </a:solidFill>
                <a:latin typeface="Comic Sans MS" panose="030F0702030302020204" pitchFamily="66" charset="0"/>
                <a:cs typeface="Arial" panose="020B0604020202020204" pitchFamily="34" charset="0"/>
              </a:rPr>
              <a:t>Butterfly</a:t>
            </a:r>
            <a:endParaRPr lang="en-US" sz="2000" dirty="0">
              <a:latin typeface="Comic Sans MS" panose="030F0702030302020204" pitchFamily="66" charset="0"/>
              <a:cs typeface="Arial" panose="020B0604020202020204" pitchFamily="34" charset="0"/>
            </a:endParaRPr>
          </a:p>
        </p:txBody>
      </p:sp>
      <p:sp>
        <p:nvSpPr>
          <p:cNvPr id="10" name="Subtitle 2">
            <a:extLst>
              <a:ext uri="{FF2B5EF4-FFF2-40B4-BE49-F238E27FC236}">
                <a16:creationId xmlns:a16="http://schemas.microsoft.com/office/drawing/2014/main" id="{2C3FEA35-E6CC-E842-A37A-E3C1C261B57B}"/>
              </a:ext>
            </a:extLst>
          </p:cNvPr>
          <p:cNvSpPr txBox="1">
            <a:spLocks/>
          </p:cNvSpPr>
          <p:nvPr/>
        </p:nvSpPr>
        <p:spPr>
          <a:xfrm>
            <a:off x="8054844" y="5813776"/>
            <a:ext cx="3132205" cy="4159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272626"/>
                </a:solidFill>
                <a:latin typeface="Comic Sans MS" panose="030F0702030302020204" pitchFamily="66" charset="0"/>
                <a:cs typeface="Arial" panose="020B0604020202020204" pitchFamily="34" charset="0"/>
              </a:rPr>
              <a:t>Worm</a:t>
            </a:r>
            <a:endParaRPr lang="en-US" sz="2000" dirty="0">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3528392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Down Arrow 80">
            <a:extLst>
              <a:ext uri="{FF2B5EF4-FFF2-40B4-BE49-F238E27FC236}">
                <a16:creationId xmlns:a16="http://schemas.microsoft.com/office/drawing/2014/main" id="{8EE8C434-5A9D-574E-A9C7-E81401BCC504}"/>
              </a:ext>
            </a:extLst>
          </p:cNvPr>
          <p:cNvSpPr/>
          <p:nvPr/>
        </p:nvSpPr>
        <p:spPr>
          <a:xfrm>
            <a:off x="8076955" y="3513505"/>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ectangle 62">
            <a:extLst>
              <a:ext uri="{FF2B5EF4-FFF2-40B4-BE49-F238E27FC236}">
                <a16:creationId xmlns:a16="http://schemas.microsoft.com/office/drawing/2014/main" id="{59C4FC49-F52F-2541-A98B-FAAF004D75A7}"/>
              </a:ext>
            </a:extLst>
          </p:cNvPr>
          <p:cNvSpPr/>
          <p:nvPr/>
        </p:nvSpPr>
        <p:spPr>
          <a:xfrm>
            <a:off x="7654942" y="3170510"/>
            <a:ext cx="1069149" cy="304623"/>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No</a:t>
            </a:r>
          </a:p>
        </p:txBody>
      </p:sp>
      <p:sp>
        <p:nvSpPr>
          <p:cNvPr id="7" name="Content Placeholder 3">
            <a:extLst>
              <a:ext uri="{FF2B5EF4-FFF2-40B4-BE49-F238E27FC236}">
                <a16:creationId xmlns:a16="http://schemas.microsoft.com/office/drawing/2014/main" id="{449C6FD1-3506-6C4C-8047-10E760D9E261}"/>
              </a:ext>
            </a:extLst>
          </p:cNvPr>
          <p:cNvSpPr txBox="1">
            <a:spLocks/>
          </p:cNvSpPr>
          <p:nvPr/>
        </p:nvSpPr>
        <p:spPr>
          <a:xfrm>
            <a:off x="752306" y="1088845"/>
            <a:ext cx="9687833" cy="13098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400"/>
              </a:spcBef>
              <a:buFont typeface="Arial" panose="020B0604020202020204" pitchFamily="34" charset="0"/>
              <a:buNone/>
            </a:pPr>
            <a:r>
              <a:rPr lang="en-GB" sz="1600" dirty="0">
                <a:solidFill>
                  <a:srgbClr val="272626"/>
                </a:solidFill>
                <a:latin typeface="Comic Sans MS" panose="030F0702030302020204" pitchFamily="66" charset="0"/>
              </a:rPr>
              <a:t>Split into pairs. You are going to play a game by creating a classification key for your partner. </a:t>
            </a:r>
          </a:p>
          <a:p>
            <a:pPr marL="0" indent="0">
              <a:lnSpc>
                <a:spcPct val="100000"/>
              </a:lnSpc>
              <a:spcBef>
                <a:spcPts val="400"/>
              </a:spcBef>
              <a:buFont typeface="Arial" panose="020B0604020202020204" pitchFamily="34" charset="0"/>
              <a:buNone/>
            </a:pPr>
            <a:r>
              <a:rPr lang="en-GB" sz="1600" dirty="0">
                <a:solidFill>
                  <a:srgbClr val="272626"/>
                </a:solidFill>
                <a:latin typeface="Comic Sans MS" panose="030F0702030302020204" pitchFamily="66" charset="0"/>
              </a:rPr>
              <a:t>You can use your list of questions to help you create your classification key. You need to ask questions which will help you identify each of your living things. </a:t>
            </a:r>
          </a:p>
          <a:p>
            <a:pPr marL="0" indent="0">
              <a:lnSpc>
                <a:spcPct val="100000"/>
              </a:lnSpc>
              <a:spcBef>
                <a:spcPts val="400"/>
              </a:spcBef>
              <a:buFont typeface="Arial" panose="020B0604020202020204" pitchFamily="34" charset="0"/>
              <a:buNone/>
            </a:pPr>
            <a:r>
              <a:rPr lang="en-GB" sz="1600" dirty="0">
                <a:solidFill>
                  <a:srgbClr val="272626"/>
                </a:solidFill>
                <a:latin typeface="Comic Sans MS" panose="030F0702030302020204" pitchFamily="66" charset="0"/>
              </a:rPr>
              <a:t>Look at the example below for a </a:t>
            </a:r>
            <a:r>
              <a:rPr lang="en-GB" sz="1600" b="1" dirty="0">
                <a:solidFill>
                  <a:srgbClr val="39AB47"/>
                </a:solidFill>
                <a:latin typeface="Comic Sans MS" panose="030F0702030302020204" pitchFamily="66" charset="0"/>
              </a:rPr>
              <a:t>crow</a:t>
            </a:r>
            <a:r>
              <a:rPr lang="en-GB" sz="1600" dirty="0">
                <a:solidFill>
                  <a:srgbClr val="272626"/>
                </a:solidFill>
                <a:latin typeface="Comic Sans MS" panose="030F0702030302020204" pitchFamily="66" charset="0"/>
              </a:rPr>
              <a:t>, </a:t>
            </a:r>
            <a:r>
              <a:rPr lang="en-GB" sz="1600" b="1" dirty="0">
                <a:solidFill>
                  <a:srgbClr val="39AB47"/>
                </a:solidFill>
                <a:latin typeface="Comic Sans MS" panose="030F0702030302020204" pitchFamily="66" charset="0"/>
              </a:rPr>
              <a:t>butterfly</a:t>
            </a:r>
            <a:r>
              <a:rPr lang="en-GB" sz="1600" dirty="0">
                <a:solidFill>
                  <a:srgbClr val="272626"/>
                </a:solidFill>
                <a:latin typeface="Comic Sans MS" panose="030F0702030302020204" pitchFamily="66" charset="0"/>
              </a:rPr>
              <a:t> and </a:t>
            </a:r>
            <a:r>
              <a:rPr lang="en-GB" sz="1600" b="1" dirty="0">
                <a:solidFill>
                  <a:srgbClr val="39AB47"/>
                </a:solidFill>
                <a:latin typeface="Comic Sans MS" panose="030F0702030302020204" pitchFamily="66" charset="0"/>
              </a:rPr>
              <a:t>worm</a:t>
            </a:r>
            <a:r>
              <a:rPr lang="en-GB" sz="1600" dirty="0">
                <a:solidFill>
                  <a:srgbClr val="272626"/>
                </a:solidFill>
                <a:latin typeface="Comic Sans MS" panose="030F0702030302020204" pitchFamily="66" charset="0"/>
              </a:rPr>
              <a:t>.</a:t>
            </a:r>
          </a:p>
        </p:txBody>
      </p:sp>
      <p:sp>
        <p:nvSpPr>
          <p:cNvPr id="20" name="Rectangle 19">
            <a:extLst>
              <a:ext uri="{FF2B5EF4-FFF2-40B4-BE49-F238E27FC236}">
                <a16:creationId xmlns:a16="http://schemas.microsoft.com/office/drawing/2014/main" id="{A333EF57-92ED-C64F-8217-720176874FF6}"/>
              </a:ext>
            </a:extLst>
          </p:cNvPr>
          <p:cNvSpPr/>
          <p:nvPr/>
        </p:nvSpPr>
        <p:spPr>
          <a:xfrm>
            <a:off x="3467909" y="2566619"/>
            <a:ext cx="5256182" cy="297021"/>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Does it have legs?</a:t>
            </a:r>
          </a:p>
        </p:txBody>
      </p:sp>
      <p:sp>
        <p:nvSpPr>
          <p:cNvPr id="22" name="Rectangle 21">
            <a:extLst>
              <a:ext uri="{FF2B5EF4-FFF2-40B4-BE49-F238E27FC236}">
                <a16:creationId xmlns:a16="http://schemas.microsoft.com/office/drawing/2014/main" id="{F5A87EA6-0243-BF4F-B2EC-E036DD1D5FA7}"/>
              </a:ext>
            </a:extLst>
          </p:cNvPr>
          <p:cNvSpPr/>
          <p:nvPr/>
        </p:nvSpPr>
        <p:spPr>
          <a:xfrm>
            <a:off x="3467909" y="3174635"/>
            <a:ext cx="1069149" cy="297021"/>
          </a:xfrm>
          <a:prstGeom prst="rect">
            <a:avLst/>
          </a:prstGeom>
          <a:solidFill>
            <a:srgbClr val="39AB47"/>
          </a:solidFill>
          <a:ln>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Yes</a:t>
            </a:r>
          </a:p>
        </p:txBody>
      </p:sp>
      <p:sp>
        <p:nvSpPr>
          <p:cNvPr id="34" name="Rectangle 33">
            <a:extLst>
              <a:ext uri="{FF2B5EF4-FFF2-40B4-BE49-F238E27FC236}">
                <a16:creationId xmlns:a16="http://schemas.microsoft.com/office/drawing/2014/main" id="{44B6F69A-6EF9-2C4C-8027-9D6AF3104152}"/>
              </a:ext>
            </a:extLst>
          </p:cNvPr>
          <p:cNvSpPr/>
          <p:nvPr/>
        </p:nvSpPr>
        <p:spPr>
          <a:xfrm>
            <a:off x="1961193" y="5039091"/>
            <a:ext cx="1565988" cy="297021"/>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It’s a crow</a:t>
            </a:r>
          </a:p>
        </p:txBody>
      </p:sp>
      <p:sp>
        <p:nvSpPr>
          <p:cNvPr id="31" name="Subtitle 2">
            <a:extLst>
              <a:ext uri="{FF2B5EF4-FFF2-40B4-BE49-F238E27FC236}">
                <a16:creationId xmlns:a16="http://schemas.microsoft.com/office/drawing/2014/main" id="{596DA60A-E14F-4216-87B6-1D9E0D388A99}"/>
              </a:ext>
            </a:extLst>
          </p:cNvPr>
          <p:cNvSpPr txBox="1">
            <a:spLocks/>
          </p:cNvSpPr>
          <p:nvPr/>
        </p:nvSpPr>
        <p:spPr>
          <a:xfrm>
            <a:off x="752307" y="5690952"/>
            <a:ext cx="9927530" cy="5303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GB" sz="1600" dirty="0">
                <a:solidFill>
                  <a:srgbClr val="272626"/>
                </a:solidFill>
                <a:latin typeface="Comic Sans MS" panose="030F0702030302020204" pitchFamily="66" charset="0"/>
              </a:rPr>
              <a:t>Choose one of your living things (don’t tell your partner). Tell your partner what your three living things are. They have to guess which one you have chosen by working through your classification key. </a:t>
            </a:r>
          </a:p>
        </p:txBody>
      </p:sp>
      <p:sp>
        <p:nvSpPr>
          <p:cNvPr id="27" name="Subtitle 2">
            <a:extLst>
              <a:ext uri="{FF2B5EF4-FFF2-40B4-BE49-F238E27FC236}">
                <a16:creationId xmlns:a16="http://schemas.microsoft.com/office/drawing/2014/main" id="{51DE83B5-9C54-E24E-AA56-62FB6E2583CF}"/>
              </a:ext>
            </a:extLst>
          </p:cNvPr>
          <p:cNvSpPr txBox="1">
            <a:spLocks/>
          </p:cNvSpPr>
          <p:nvPr/>
        </p:nvSpPr>
        <p:spPr>
          <a:xfrm>
            <a:off x="0" y="530595"/>
            <a:ext cx="12192000" cy="6285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9AB47"/>
                </a:solidFill>
                <a:latin typeface="Comic Sans MS" panose="030F0702030302020204" pitchFamily="66" charset="0"/>
                <a:cs typeface="Arial" panose="020B0604020202020204" pitchFamily="34" charset="0"/>
              </a:rPr>
              <a:t>Classification Challenge!</a:t>
            </a:r>
          </a:p>
        </p:txBody>
      </p:sp>
      <p:sp>
        <p:nvSpPr>
          <p:cNvPr id="38" name="Down Arrow 37">
            <a:extLst>
              <a:ext uri="{FF2B5EF4-FFF2-40B4-BE49-F238E27FC236}">
                <a16:creationId xmlns:a16="http://schemas.microsoft.com/office/drawing/2014/main" id="{0DF6D59F-1943-F14A-8B4E-4862F4BED8B9}"/>
              </a:ext>
            </a:extLst>
          </p:cNvPr>
          <p:cNvSpPr/>
          <p:nvPr/>
        </p:nvSpPr>
        <p:spPr>
          <a:xfrm>
            <a:off x="3886101" y="2908244"/>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D2CB6258-AE7E-7441-AC21-3B1AB6C3B47D}"/>
              </a:ext>
            </a:extLst>
          </p:cNvPr>
          <p:cNvSpPr/>
          <p:nvPr/>
        </p:nvSpPr>
        <p:spPr>
          <a:xfrm>
            <a:off x="2205412" y="3796824"/>
            <a:ext cx="3590625" cy="297021"/>
          </a:xfrm>
          <a:prstGeom prst="rect">
            <a:avLst/>
          </a:prstGeom>
          <a:solidFill>
            <a:srgbClr val="39AB47"/>
          </a:solidFill>
          <a:ln>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600" b="1" dirty="0">
                <a:latin typeface="Comic Sans MS" panose="030F0902030302020204" pitchFamily="66" charset="0"/>
              </a:rPr>
              <a:t>Does it have feathers?</a:t>
            </a:r>
          </a:p>
        </p:txBody>
      </p:sp>
      <p:sp>
        <p:nvSpPr>
          <p:cNvPr id="45" name="Rectangle 44">
            <a:extLst>
              <a:ext uri="{FF2B5EF4-FFF2-40B4-BE49-F238E27FC236}">
                <a16:creationId xmlns:a16="http://schemas.microsoft.com/office/drawing/2014/main" id="{4267251F-7163-E541-8B5D-794D37C9937B}"/>
              </a:ext>
            </a:extLst>
          </p:cNvPr>
          <p:cNvSpPr/>
          <p:nvPr/>
        </p:nvSpPr>
        <p:spPr>
          <a:xfrm>
            <a:off x="2209613" y="4419013"/>
            <a:ext cx="1069149" cy="297021"/>
          </a:xfrm>
          <a:prstGeom prst="rect">
            <a:avLst/>
          </a:prstGeom>
          <a:solidFill>
            <a:srgbClr val="39AB47"/>
          </a:solidFill>
          <a:ln>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Yes</a:t>
            </a:r>
          </a:p>
        </p:txBody>
      </p:sp>
      <p:sp>
        <p:nvSpPr>
          <p:cNvPr id="59" name="Rectangle 58">
            <a:extLst>
              <a:ext uri="{FF2B5EF4-FFF2-40B4-BE49-F238E27FC236}">
                <a16:creationId xmlns:a16="http://schemas.microsoft.com/office/drawing/2014/main" id="{698190AA-25EB-FB49-8CC6-23A8D2788704}"/>
              </a:ext>
            </a:extLst>
          </p:cNvPr>
          <p:cNvSpPr/>
          <p:nvPr/>
        </p:nvSpPr>
        <p:spPr>
          <a:xfrm>
            <a:off x="4235800" y="5034248"/>
            <a:ext cx="2071777" cy="297021"/>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It’s a butterfly</a:t>
            </a:r>
          </a:p>
        </p:txBody>
      </p:sp>
      <p:sp>
        <p:nvSpPr>
          <p:cNvPr id="60" name="Rectangle 59">
            <a:extLst>
              <a:ext uri="{FF2B5EF4-FFF2-40B4-BE49-F238E27FC236}">
                <a16:creationId xmlns:a16="http://schemas.microsoft.com/office/drawing/2014/main" id="{C288992A-9335-BA44-8932-FEF8354580C6}"/>
              </a:ext>
            </a:extLst>
          </p:cNvPr>
          <p:cNvSpPr/>
          <p:nvPr/>
        </p:nvSpPr>
        <p:spPr>
          <a:xfrm>
            <a:off x="4737115" y="4412059"/>
            <a:ext cx="1069149" cy="303975"/>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No</a:t>
            </a:r>
          </a:p>
        </p:txBody>
      </p:sp>
      <p:sp>
        <p:nvSpPr>
          <p:cNvPr id="65" name="Rectangle 64">
            <a:extLst>
              <a:ext uri="{FF2B5EF4-FFF2-40B4-BE49-F238E27FC236}">
                <a16:creationId xmlns:a16="http://schemas.microsoft.com/office/drawing/2014/main" id="{709570FE-1A7A-9C44-860C-C284B08C96C4}"/>
              </a:ext>
            </a:extLst>
          </p:cNvPr>
          <p:cNvSpPr/>
          <p:nvPr/>
        </p:nvSpPr>
        <p:spPr>
          <a:xfrm>
            <a:off x="7336485" y="3788112"/>
            <a:ext cx="1709778" cy="297021"/>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It’s a worm!</a:t>
            </a:r>
          </a:p>
        </p:txBody>
      </p:sp>
      <p:grpSp>
        <p:nvGrpSpPr>
          <p:cNvPr id="18" name="Group 17">
            <a:extLst>
              <a:ext uri="{FF2B5EF4-FFF2-40B4-BE49-F238E27FC236}">
                <a16:creationId xmlns:a16="http://schemas.microsoft.com/office/drawing/2014/main" id="{53CDF03D-29A0-4A4D-BD9A-7BF1F5D79A83}"/>
              </a:ext>
            </a:extLst>
          </p:cNvPr>
          <p:cNvGrpSpPr/>
          <p:nvPr/>
        </p:nvGrpSpPr>
        <p:grpSpPr>
          <a:xfrm>
            <a:off x="10093920" y="636747"/>
            <a:ext cx="1446616" cy="1080603"/>
            <a:chOff x="10093920" y="636747"/>
            <a:chExt cx="1446616" cy="1080603"/>
          </a:xfrm>
        </p:grpSpPr>
        <p:sp>
          <p:nvSpPr>
            <p:cNvPr id="12" name="Snip Single Corner of Rectangle 11">
              <a:extLst>
                <a:ext uri="{FF2B5EF4-FFF2-40B4-BE49-F238E27FC236}">
                  <a16:creationId xmlns:a16="http://schemas.microsoft.com/office/drawing/2014/main" id="{C43C9A00-F6E1-DE4F-AFF8-D9E86F1ACE76}"/>
                </a:ext>
              </a:extLst>
            </p:cNvPr>
            <p:cNvSpPr/>
            <p:nvPr/>
          </p:nvSpPr>
          <p:spPr>
            <a:xfrm>
              <a:off x="10093920" y="636747"/>
              <a:ext cx="1446616" cy="1080603"/>
            </a:xfrm>
            <a:prstGeom prst="snip1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US" dirty="0"/>
            </a:p>
          </p:txBody>
        </p:sp>
        <p:sp>
          <p:nvSpPr>
            <p:cNvPr id="70" name="Content Placeholder 3">
              <a:extLst>
                <a:ext uri="{FF2B5EF4-FFF2-40B4-BE49-F238E27FC236}">
                  <a16:creationId xmlns:a16="http://schemas.microsoft.com/office/drawing/2014/main" id="{C340C101-631E-614B-828B-5197B4FA9ECA}"/>
                </a:ext>
              </a:extLst>
            </p:cNvPr>
            <p:cNvSpPr txBox="1">
              <a:spLocks/>
            </p:cNvSpPr>
            <p:nvPr/>
          </p:nvSpPr>
          <p:spPr>
            <a:xfrm>
              <a:off x="10093920" y="869786"/>
              <a:ext cx="1446616" cy="757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1700" dirty="0">
                  <a:solidFill>
                    <a:schemeClr val="bg1"/>
                  </a:solidFill>
                  <a:latin typeface="Comic Sans MS" panose="030F0702030302020204" pitchFamily="66" charset="0"/>
                </a:rPr>
                <a:t>Fill in your worksheet</a:t>
              </a:r>
            </a:p>
          </p:txBody>
        </p:sp>
      </p:grpSp>
      <p:sp>
        <p:nvSpPr>
          <p:cNvPr id="73" name="Down Arrow 72">
            <a:extLst>
              <a:ext uri="{FF2B5EF4-FFF2-40B4-BE49-F238E27FC236}">
                <a16:creationId xmlns:a16="http://schemas.microsoft.com/office/drawing/2014/main" id="{DB142F05-A0A9-4A46-9526-9B6E75516744}"/>
              </a:ext>
            </a:extLst>
          </p:cNvPr>
          <p:cNvSpPr/>
          <p:nvPr/>
        </p:nvSpPr>
        <p:spPr>
          <a:xfrm>
            <a:off x="3886101" y="3524320"/>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Down Arrow 73">
            <a:extLst>
              <a:ext uri="{FF2B5EF4-FFF2-40B4-BE49-F238E27FC236}">
                <a16:creationId xmlns:a16="http://schemas.microsoft.com/office/drawing/2014/main" id="{B4BD825C-65AC-1E42-86B0-5D16D5A798F8}"/>
              </a:ext>
            </a:extLst>
          </p:cNvPr>
          <p:cNvSpPr/>
          <p:nvPr/>
        </p:nvSpPr>
        <p:spPr>
          <a:xfrm>
            <a:off x="2630057" y="4145490"/>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Down Arrow 74">
            <a:extLst>
              <a:ext uri="{FF2B5EF4-FFF2-40B4-BE49-F238E27FC236}">
                <a16:creationId xmlns:a16="http://schemas.microsoft.com/office/drawing/2014/main" id="{2A470E38-46CB-F346-A573-89CE3D2BB904}"/>
              </a:ext>
            </a:extLst>
          </p:cNvPr>
          <p:cNvSpPr/>
          <p:nvPr/>
        </p:nvSpPr>
        <p:spPr>
          <a:xfrm>
            <a:off x="2630057" y="4773136"/>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Down Arrow 75">
            <a:extLst>
              <a:ext uri="{FF2B5EF4-FFF2-40B4-BE49-F238E27FC236}">
                <a16:creationId xmlns:a16="http://schemas.microsoft.com/office/drawing/2014/main" id="{7B916A01-395E-604A-9988-E4F229DD7DC7}"/>
              </a:ext>
            </a:extLst>
          </p:cNvPr>
          <p:cNvSpPr/>
          <p:nvPr/>
        </p:nvSpPr>
        <p:spPr>
          <a:xfrm>
            <a:off x="5157217" y="4145490"/>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Down Arrow 76">
            <a:extLst>
              <a:ext uri="{FF2B5EF4-FFF2-40B4-BE49-F238E27FC236}">
                <a16:creationId xmlns:a16="http://schemas.microsoft.com/office/drawing/2014/main" id="{DD8AA353-56C5-3744-A8D9-98BC743F28D2}"/>
              </a:ext>
            </a:extLst>
          </p:cNvPr>
          <p:cNvSpPr/>
          <p:nvPr/>
        </p:nvSpPr>
        <p:spPr>
          <a:xfrm>
            <a:off x="5157217" y="4765166"/>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Down Arrow 79">
            <a:extLst>
              <a:ext uri="{FF2B5EF4-FFF2-40B4-BE49-F238E27FC236}">
                <a16:creationId xmlns:a16="http://schemas.microsoft.com/office/drawing/2014/main" id="{C8BFF57C-B797-5F4C-BEC2-6E4651104211}"/>
              </a:ext>
            </a:extLst>
          </p:cNvPr>
          <p:cNvSpPr/>
          <p:nvPr/>
        </p:nvSpPr>
        <p:spPr>
          <a:xfrm>
            <a:off x="8076955" y="2908244"/>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DD426900-DE27-E746-9A64-9593AD6911DE}"/>
              </a:ext>
            </a:extLst>
          </p:cNvPr>
          <p:cNvSpPr txBox="1"/>
          <p:nvPr/>
        </p:nvSpPr>
        <p:spPr>
          <a:xfrm>
            <a:off x="-860079" y="3539905"/>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31115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6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7"/>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59"/>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63" grpId="0" animBg="1"/>
      <p:bldP spid="20" grpId="0" animBg="1"/>
      <p:bldP spid="22" grpId="0" animBg="1"/>
      <p:bldP spid="34" grpId="0" animBg="1"/>
      <p:bldP spid="31" grpId="0"/>
      <p:bldP spid="38" grpId="0" animBg="1"/>
      <p:bldP spid="43" grpId="0" animBg="1"/>
      <p:bldP spid="45" grpId="0" animBg="1"/>
      <p:bldP spid="59" grpId="0" animBg="1"/>
      <p:bldP spid="60" grpId="0" animBg="1"/>
      <p:bldP spid="65" grpId="0" animBg="1"/>
      <p:bldP spid="73" grpId="0" animBg="1"/>
      <p:bldP spid="74" grpId="0" animBg="1"/>
      <p:bldP spid="75" grpId="0" animBg="1"/>
      <p:bldP spid="76" grpId="0" animBg="1"/>
      <p:bldP spid="77" grpId="0" animBg="1"/>
      <p:bldP spid="8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59C4FC49-F52F-2541-A98B-FAAF004D75A7}"/>
              </a:ext>
            </a:extLst>
          </p:cNvPr>
          <p:cNvSpPr/>
          <p:nvPr/>
        </p:nvSpPr>
        <p:spPr>
          <a:xfrm>
            <a:off x="7833844" y="2076972"/>
            <a:ext cx="1069149" cy="29702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No</a:t>
            </a:r>
          </a:p>
        </p:txBody>
      </p:sp>
      <p:sp>
        <p:nvSpPr>
          <p:cNvPr id="20" name="Rectangle 19">
            <a:extLst>
              <a:ext uri="{FF2B5EF4-FFF2-40B4-BE49-F238E27FC236}">
                <a16:creationId xmlns:a16="http://schemas.microsoft.com/office/drawing/2014/main" id="{A333EF57-92ED-C64F-8217-720176874FF6}"/>
              </a:ext>
            </a:extLst>
          </p:cNvPr>
          <p:cNvSpPr/>
          <p:nvPr/>
        </p:nvSpPr>
        <p:spPr>
          <a:xfrm>
            <a:off x="3646811" y="1418225"/>
            <a:ext cx="5256182" cy="297021"/>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Does it have legs?</a:t>
            </a:r>
          </a:p>
        </p:txBody>
      </p:sp>
      <p:sp>
        <p:nvSpPr>
          <p:cNvPr id="22" name="Rectangle 21">
            <a:extLst>
              <a:ext uri="{FF2B5EF4-FFF2-40B4-BE49-F238E27FC236}">
                <a16:creationId xmlns:a16="http://schemas.microsoft.com/office/drawing/2014/main" id="{F5A87EA6-0243-BF4F-B2EC-E036DD1D5FA7}"/>
              </a:ext>
            </a:extLst>
          </p:cNvPr>
          <p:cNvSpPr/>
          <p:nvPr/>
        </p:nvSpPr>
        <p:spPr>
          <a:xfrm>
            <a:off x="3646811" y="2076972"/>
            <a:ext cx="1069149" cy="297021"/>
          </a:xfrm>
          <a:prstGeom prst="rect">
            <a:avLst/>
          </a:prstGeom>
          <a:solidFill>
            <a:srgbClr val="39AB47"/>
          </a:solidFill>
          <a:ln>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Yes</a:t>
            </a:r>
          </a:p>
        </p:txBody>
      </p:sp>
      <p:sp>
        <p:nvSpPr>
          <p:cNvPr id="34" name="Rectangle 33">
            <a:extLst>
              <a:ext uri="{FF2B5EF4-FFF2-40B4-BE49-F238E27FC236}">
                <a16:creationId xmlns:a16="http://schemas.microsoft.com/office/drawing/2014/main" id="{44B6F69A-6EF9-2C4C-8027-9D6AF3104152}"/>
              </a:ext>
            </a:extLst>
          </p:cNvPr>
          <p:cNvSpPr/>
          <p:nvPr/>
        </p:nvSpPr>
        <p:spPr>
          <a:xfrm>
            <a:off x="2140095" y="4152786"/>
            <a:ext cx="1565988" cy="319592"/>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It’s a bird</a:t>
            </a:r>
          </a:p>
        </p:txBody>
      </p:sp>
      <p:sp>
        <p:nvSpPr>
          <p:cNvPr id="38" name="Down Arrow 37">
            <a:extLst>
              <a:ext uri="{FF2B5EF4-FFF2-40B4-BE49-F238E27FC236}">
                <a16:creationId xmlns:a16="http://schemas.microsoft.com/office/drawing/2014/main" id="{0DF6D59F-1943-F14A-8B4E-4862F4BED8B9}"/>
              </a:ext>
            </a:extLst>
          </p:cNvPr>
          <p:cNvSpPr/>
          <p:nvPr/>
        </p:nvSpPr>
        <p:spPr>
          <a:xfrm>
            <a:off x="4065003" y="1787508"/>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D2CB6258-AE7E-7441-AC21-3B1AB6C3B47D}"/>
              </a:ext>
            </a:extLst>
          </p:cNvPr>
          <p:cNvSpPr/>
          <p:nvPr/>
        </p:nvSpPr>
        <p:spPr>
          <a:xfrm>
            <a:off x="2384314" y="2768383"/>
            <a:ext cx="4419800" cy="297021"/>
          </a:xfrm>
          <a:prstGeom prst="rect">
            <a:avLst/>
          </a:prstGeom>
          <a:solidFill>
            <a:srgbClr val="39AB47"/>
          </a:solidFill>
          <a:ln>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600" b="1" dirty="0">
                <a:latin typeface="Comic Sans MS" panose="030F0902030302020204" pitchFamily="66" charset="0"/>
              </a:rPr>
              <a:t>Does it have feathers?</a:t>
            </a:r>
          </a:p>
        </p:txBody>
      </p:sp>
      <p:sp>
        <p:nvSpPr>
          <p:cNvPr id="45" name="Rectangle 44">
            <a:extLst>
              <a:ext uri="{FF2B5EF4-FFF2-40B4-BE49-F238E27FC236}">
                <a16:creationId xmlns:a16="http://schemas.microsoft.com/office/drawing/2014/main" id="{4267251F-7163-E541-8B5D-794D37C9937B}"/>
              </a:ext>
            </a:extLst>
          </p:cNvPr>
          <p:cNvSpPr/>
          <p:nvPr/>
        </p:nvSpPr>
        <p:spPr>
          <a:xfrm>
            <a:off x="2388515" y="3459794"/>
            <a:ext cx="1069149" cy="297021"/>
          </a:xfrm>
          <a:prstGeom prst="rect">
            <a:avLst/>
          </a:prstGeom>
          <a:solidFill>
            <a:srgbClr val="39AB47"/>
          </a:solidFill>
          <a:ln>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Yes</a:t>
            </a:r>
          </a:p>
        </p:txBody>
      </p:sp>
      <p:sp>
        <p:nvSpPr>
          <p:cNvPr id="60" name="Rectangle 59">
            <a:extLst>
              <a:ext uri="{FF2B5EF4-FFF2-40B4-BE49-F238E27FC236}">
                <a16:creationId xmlns:a16="http://schemas.microsoft.com/office/drawing/2014/main" id="{C288992A-9335-BA44-8932-FEF8354580C6}"/>
              </a:ext>
            </a:extLst>
          </p:cNvPr>
          <p:cNvSpPr/>
          <p:nvPr/>
        </p:nvSpPr>
        <p:spPr>
          <a:xfrm>
            <a:off x="5740327" y="3446354"/>
            <a:ext cx="1069149" cy="31959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No</a:t>
            </a:r>
          </a:p>
        </p:txBody>
      </p:sp>
      <p:sp>
        <p:nvSpPr>
          <p:cNvPr id="65" name="Rectangle 64">
            <a:extLst>
              <a:ext uri="{FF2B5EF4-FFF2-40B4-BE49-F238E27FC236}">
                <a16:creationId xmlns:a16="http://schemas.microsoft.com/office/drawing/2014/main" id="{709570FE-1A7A-9C44-860C-C284B08C96C4}"/>
              </a:ext>
            </a:extLst>
          </p:cNvPr>
          <p:cNvSpPr/>
          <p:nvPr/>
        </p:nvSpPr>
        <p:spPr>
          <a:xfrm>
            <a:off x="7554442" y="2731337"/>
            <a:ext cx="1627952" cy="297021"/>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It’s a worm!</a:t>
            </a:r>
          </a:p>
        </p:txBody>
      </p:sp>
      <p:grpSp>
        <p:nvGrpSpPr>
          <p:cNvPr id="9" name="Group 8">
            <a:extLst>
              <a:ext uri="{FF2B5EF4-FFF2-40B4-BE49-F238E27FC236}">
                <a16:creationId xmlns:a16="http://schemas.microsoft.com/office/drawing/2014/main" id="{3878CF0D-12A2-3544-B71A-7B3F2025B4C9}"/>
              </a:ext>
            </a:extLst>
          </p:cNvPr>
          <p:cNvGrpSpPr/>
          <p:nvPr/>
        </p:nvGrpSpPr>
        <p:grpSpPr>
          <a:xfrm>
            <a:off x="10093920" y="636747"/>
            <a:ext cx="1446616" cy="1080603"/>
            <a:chOff x="10093920" y="636747"/>
            <a:chExt cx="1446616" cy="1080603"/>
          </a:xfrm>
        </p:grpSpPr>
        <p:sp>
          <p:nvSpPr>
            <p:cNvPr id="12" name="Snip Single Corner of Rectangle 11">
              <a:extLst>
                <a:ext uri="{FF2B5EF4-FFF2-40B4-BE49-F238E27FC236}">
                  <a16:creationId xmlns:a16="http://schemas.microsoft.com/office/drawing/2014/main" id="{C43C9A00-F6E1-DE4F-AFF8-D9E86F1ACE76}"/>
                </a:ext>
              </a:extLst>
            </p:cNvPr>
            <p:cNvSpPr/>
            <p:nvPr/>
          </p:nvSpPr>
          <p:spPr>
            <a:xfrm>
              <a:off x="10093920" y="636747"/>
              <a:ext cx="1446616" cy="1080603"/>
            </a:xfrm>
            <a:prstGeom prst="snip1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US" dirty="0"/>
            </a:p>
          </p:txBody>
        </p:sp>
        <p:sp>
          <p:nvSpPr>
            <p:cNvPr id="70" name="Content Placeholder 3">
              <a:extLst>
                <a:ext uri="{FF2B5EF4-FFF2-40B4-BE49-F238E27FC236}">
                  <a16:creationId xmlns:a16="http://schemas.microsoft.com/office/drawing/2014/main" id="{C340C101-631E-614B-828B-5197B4FA9ECA}"/>
                </a:ext>
              </a:extLst>
            </p:cNvPr>
            <p:cNvSpPr txBox="1">
              <a:spLocks/>
            </p:cNvSpPr>
            <p:nvPr/>
          </p:nvSpPr>
          <p:spPr>
            <a:xfrm>
              <a:off x="10093920" y="869786"/>
              <a:ext cx="1446616" cy="757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1700" dirty="0">
                  <a:solidFill>
                    <a:schemeClr val="bg1"/>
                  </a:solidFill>
                  <a:latin typeface="Comic Sans MS" panose="030F0702030302020204" pitchFamily="66" charset="0"/>
                </a:rPr>
                <a:t>Fill in your worksheet</a:t>
              </a:r>
            </a:p>
          </p:txBody>
        </p:sp>
      </p:grpSp>
      <p:sp>
        <p:nvSpPr>
          <p:cNvPr id="73" name="Down Arrow 72">
            <a:extLst>
              <a:ext uri="{FF2B5EF4-FFF2-40B4-BE49-F238E27FC236}">
                <a16:creationId xmlns:a16="http://schemas.microsoft.com/office/drawing/2014/main" id="{DB142F05-A0A9-4A46-9526-9B6E75516744}"/>
              </a:ext>
            </a:extLst>
          </p:cNvPr>
          <p:cNvSpPr/>
          <p:nvPr/>
        </p:nvSpPr>
        <p:spPr>
          <a:xfrm>
            <a:off x="4065003" y="2463479"/>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Down Arrow 73">
            <a:extLst>
              <a:ext uri="{FF2B5EF4-FFF2-40B4-BE49-F238E27FC236}">
                <a16:creationId xmlns:a16="http://schemas.microsoft.com/office/drawing/2014/main" id="{B4BD825C-65AC-1E42-86B0-5D16D5A798F8}"/>
              </a:ext>
            </a:extLst>
          </p:cNvPr>
          <p:cNvSpPr/>
          <p:nvPr/>
        </p:nvSpPr>
        <p:spPr>
          <a:xfrm>
            <a:off x="2808959" y="3154454"/>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Down Arrow 74">
            <a:extLst>
              <a:ext uri="{FF2B5EF4-FFF2-40B4-BE49-F238E27FC236}">
                <a16:creationId xmlns:a16="http://schemas.microsoft.com/office/drawing/2014/main" id="{2A470E38-46CB-F346-A573-89CE3D2BB904}"/>
              </a:ext>
            </a:extLst>
          </p:cNvPr>
          <p:cNvSpPr/>
          <p:nvPr/>
        </p:nvSpPr>
        <p:spPr>
          <a:xfrm>
            <a:off x="2808959" y="3842951"/>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Down Arrow 75">
            <a:extLst>
              <a:ext uri="{FF2B5EF4-FFF2-40B4-BE49-F238E27FC236}">
                <a16:creationId xmlns:a16="http://schemas.microsoft.com/office/drawing/2014/main" id="{7B916A01-395E-604A-9988-E4F229DD7DC7}"/>
              </a:ext>
            </a:extLst>
          </p:cNvPr>
          <p:cNvSpPr/>
          <p:nvPr/>
        </p:nvSpPr>
        <p:spPr>
          <a:xfrm>
            <a:off x="6157817" y="3154454"/>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Down Arrow 76">
            <a:extLst>
              <a:ext uri="{FF2B5EF4-FFF2-40B4-BE49-F238E27FC236}">
                <a16:creationId xmlns:a16="http://schemas.microsoft.com/office/drawing/2014/main" id="{DD8AA353-56C5-3744-A8D9-98BC743F28D2}"/>
              </a:ext>
            </a:extLst>
          </p:cNvPr>
          <p:cNvSpPr/>
          <p:nvPr/>
        </p:nvSpPr>
        <p:spPr>
          <a:xfrm>
            <a:off x="6157817" y="3836688"/>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Down Arrow 79">
            <a:extLst>
              <a:ext uri="{FF2B5EF4-FFF2-40B4-BE49-F238E27FC236}">
                <a16:creationId xmlns:a16="http://schemas.microsoft.com/office/drawing/2014/main" id="{C8BFF57C-B797-5F4C-BEC2-6E4651104211}"/>
              </a:ext>
            </a:extLst>
          </p:cNvPr>
          <p:cNvSpPr/>
          <p:nvPr/>
        </p:nvSpPr>
        <p:spPr>
          <a:xfrm>
            <a:off x="8255857" y="1787508"/>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Down Arrow 80">
            <a:extLst>
              <a:ext uri="{FF2B5EF4-FFF2-40B4-BE49-F238E27FC236}">
                <a16:creationId xmlns:a16="http://schemas.microsoft.com/office/drawing/2014/main" id="{8EE8C434-5A9D-574E-A9C7-E81401BCC504}"/>
              </a:ext>
            </a:extLst>
          </p:cNvPr>
          <p:cNvSpPr/>
          <p:nvPr/>
        </p:nvSpPr>
        <p:spPr>
          <a:xfrm>
            <a:off x="8255857" y="2444690"/>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FD7C2E00-65F7-CA40-8674-A9F58EDFB2E7}"/>
              </a:ext>
            </a:extLst>
          </p:cNvPr>
          <p:cNvSpPr/>
          <p:nvPr/>
        </p:nvSpPr>
        <p:spPr>
          <a:xfrm>
            <a:off x="4729814" y="4158033"/>
            <a:ext cx="3087624" cy="319592"/>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It’s a ladybird or spider</a:t>
            </a:r>
          </a:p>
        </p:txBody>
      </p:sp>
      <p:sp>
        <p:nvSpPr>
          <p:cNvPr id="32" name="Content Placeholder 3">
            <a:extLst>
              <a:ext uri="{FF2B5EF4-FFF2-40B4-BE49-F238E27FC236}">
                <a16:creationId xmlns:a16="http://schemas.microsoft.com/office/drawing/2014/main" id="{90F790D4-000C-C25E-0803-82E02FE7F826}"/>
              </a:ext>
            </a:extLst>
          </p:cNvPr>
          <p:cNvSpPr txBox="1">
            <a:spLocks/>
          </p:cNvSpPr>
          <p:nvPr/>
        </p:nvSpPr>
        <p:spPr>
          <a:xfrm>
            <a:off x="1032178" y="4987910"/>
            <a:ext cx="7570694" cy="12551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600" dirty="0">
                <a:solidFill>
                  <a:srgbClr val="272626"/>
                </a:solidFill>
                <a:latin typeface="Comic Sans MS" panose="030F0702030302020204" pitchFamily="66" charset="0"/>
              </a:rPr>
              <a:t>Could you divide them even further?</a:t>
            </a:r>
          </a:p>
          <a:p>
            <a:pPr marL="0" indent="0">
              <a:lnSpc>
                <a:spcPct val="100000"/>
              </a:lnSpc>
              <a:buNone/>
            </a:pPr>
            <a:r>
              <a:rPr lang="en-GB" sz="1600" dirty="0">
                <a:solidFill>
                  <a:srgbClr val="272626"/>
                </a:solidFill>
                <a:latin typeface="Comic Sans MS" panose="030F0702030302020204" pitchFamily="66" charset="0"/>
              </a:rPr>
              <a:t>What question could you ask?</a:t>
            </a:r>
          </a:p>
          <a:p>
            <a:pPr marL="0" indent="0">
              <a:lnSpc>
                <a:spcPct val="100000"/>
              </a:lnSpc>
              <a:buNone/>
            </a:pPr>
            <a:r>
              <a:rPr lang="en-GB" sz="1600" dirty="0">
                <a:solidFill>
                  <a:srgbClr val="272626"/>
                </a:solidFill>
                <a:latin typeface="Comic Sans MS" panose="030F0702030302020204" pitchFamily="66" charset="0"/>
              </a:rPr>
              <a:t>In this example, we could ask how many legs it has? Six, or more? </a:t>
            </a:r>
          </a:p>
        </p:txBody>
      </p:sp>
      <p:sp>
        <p:nvSpPr>
          <p:cNvPr id="3" name="TextBox 2">
            <a:extLst>
              <a:ext uri="{FF2B5EF4-FFF2-40B4-BE49-F238E27FC236}">
                <a16:creationId xmlns:a16="http://schemas.microsoft.com/office/drawing/2014/main" id="{3FFA2257-835B-2318-9D46-FEA76F36BDF8}"/>
              </a:ext>
            </a:extLst>
          </p:cNvPr>
          <p:cNvSpPr txBox="1"/>
          <p:nvPr/>
        </p:nvSpPr>
        <p:spPr>
          <a:xfrm>
            <a:off x="844195" y="671495"/>
            <a:ext cx="8097318" cy="338554"/>
          </a:xfrm>
          <a:prstGeom prst="rect">
            <a:avLst/>
          </a:prstGeom>
          <a:noFill/>
        </p:spPr>
        <p:txBody>
          <a:bodyPr wrap="square">
            <a:spAutoFit/>
          </a:bodyPr>
          <a:lstStyle/>
          <a:p>
            <a:pPr>
              <a:spcBef>
                <a:spcPts val="400"/>
              </a:spcBef>
            </a:pPr>
            <a:r>
              <a:rPr lang="en-GB" sz="1600" dirty="0">
                <a:solidFill>
                  <a:srgbClr val="272626"/>
                </a:solidFill>
                <a:latin typeface="Comic Sans MS" panose="030F0702030302020204" pitchFamily="66" charset="0"/>
              </a:rPr>
              <a:t>The example below is for a </a:t>
            </a:r>
            <a:r>
              <a:rPr lang="en-GB" sz="1600" b="1" dirty="0">
                <a:solidFill>
                  <a:srgbClr val="39AB47"/>
                </a:solidFill>
                <a:latin typeface="Comic Sans MS" panose="030F0702030302020204" pitchFamily="66" charset="0"/>
              </a:rPr>
              <a:t>bird</a:t>
            </a:r>
            <a:r>
              <a:rPr lang="en-GB" sz="1600" dirty="0">
                <a:solidFill>
                  <a:srgbClr val="272626"/>
                </a:solidFill>
                <a:latin typeface="Comic Sans MS" panose="030F0702030302020204" pitchFamily="66" charset="0"/>
              </a:rPr>
              <a:t>, </a:t>
            </a:r>
            <a:r>
              <a:rPr lang="en-GB" sz="1600" b="1" dirty="0">
                <a:solidFill>
                  <a:srgbClr val="39AB47"/>
                </a:solidFill>
                <a:latin typeface="Comic Sans MS" panose="030F0702030302020204" pitchFamily="66" charset="0"/>
              </a:rPr>
              <a:t>spider, worm and ladybird, </a:t>
            </a:r>
            <a:endParaRPr lang="en-GB" sz="1600" dirty="0">
              <a:solidFill>
                <a:srgbClr val="272626"/>
              </a:solidFill>
              <a:latin typeface="Comic Sans MS" panose="030F0702030302020204" pitchFamily="66" charset="0"/>
            </a:endParaRPr>
          </a:p>
        </p:txBody>
      </p:sp>
    </p:spTree>
    <p:extLst>
      <p:ext uri="{BB962C8B-B14F-4D97-AF65-F5344CB8AC3E}">
        <p14:creationId xmlns:p14="http://schemas.microsoft.com/office/powerpoint/2010/main" val="2553915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32">
                                            <p:txEl>
                                              <p:pRg st="1" end="1"/>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20" grpId="0" animBg="1"/>
      <p:bldP spid="22" grpId="0" animBg="1"/>
      <p:bldP spid="34" grpId="0" animBg="1"/>
      <p:bldP spid="38" grpId="0" animBg="1"/>
      <p:bldP spid="43" grpId="0" animBg="1"/>
      <p:bldP spid="45" grpId="0" animBg="1"/>
      <p:bldP spid="60" grpId="0" animBg="1"/>
      <p:bldP spid="65" grpId="0" animBg="1"/>
      <p:bldP spid="73" grpId="0" animBg="1"/>
      <p:bldP spid="74" grpId="0" animBg="1"/>
      <p:bldP spid="75" grpId="0" animBg="1"/>
      <p:bldP spid="76" grpId="0" animBg="1"/>
      <p:bldP spid="77" grpId="0" animBg="1"/>
      <p:bldP spid="80" grpId="0" animBg="1"/>
      <p:bldP spid="81" grpId="0" animBg="1"/>
      <p:bldP spid="4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59C4FC49-F52F-2541-A98B-FAAF004D75A7}"/>
              </a:ext>
            </a:extLst>
          </p:cNvPr>
          <p:cNvSpPr/>
          <p:nvPr/>
        </p:nvSpPr>
        <p:spPr>
          <a:xfrm>
            <a:off x="7833844" y="1266466"/>
            <a:ext cx="1069149" cy="29702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No</a:t>
            </a:r>
          </a:p>
        </p:txBody>
      </p:sp>
      <p:sp>
        <p:nvSpPr>
          <p:cNvPr id="20" name="Rectangle 19">
            <a:extLst>
              <a:ext uri="{FF2B5EF4-FFF2-40B4-BE49-F238E27FC236}">
                <a16:creationId xmlns:a16="http://schemas.microsoft.com/office/drawing/2014/main" id="{A333EF57-92ED-C64F-8217-720176874FF6}"/>
              </a:ext>
            </a:extLst>
          </p:cNvPr>
          <p:cNvSpPr/>
          <p:nvPr/>
        </p:nvSpPr>
        <p:spPr>
          <a:xfrm>
            <a:off x="3646811" y="636747"/>
            <a:ext cx="5256182" cy="297021"/>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Does it have legs?</a:t>
            </a:r>
          </a:p>
        </p:txBody>
      </p:sp>
      <p:sp>
        <p:nvSpPr>
          <p:cNvPr id="22" name="Rectangle 21">
            <a:extLst>
              <a:ext uri="{FF2B5EF4-FFF2-40B4-BE49-F238E27FC236}">
                <a16:creationId xmlns:a16="http://schemas.microsoft.com/office/drawing/2014/main" id="{F5A87EA6-0243-BF4F-B2EC-E036DD1D5FA7}"/>
              </a:ext>
            </a:extLst>
          </p:cNvPr>
          <p:cNvSpPr/>
          <p:nvPr/>
        </p:nvSpPr>
        <p:spPr>
          <a:xfrm>
            <a:off x="3646811" y="1266466"/>
            <a:ext cx="1069149" cy="297021"/>
          </a:xfrm>
          <a:prstGeom prst="rect">
            <a:avLst/>
          </a:prstGeom>
          <a:solidFill>
            <a:srgbClr val="39AB47"/>
          </a:solidFill>
          <a:ln>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Yes</a:t>
            </a:r>
          </a:p>
        </p:txBody>
      </p:sp>
      <p:sp>
        <p:nvSpPr>
          <p:cNvPr id="34" name="Rectangle 33">
            <a:extLst>
              <a:ext uri="{FF2B5EF4-FFF2-40B4-BE49-F238E27FC236}">
                <a16:creationId xmlns:a16="http://schemas.microsoft.com/office/drawing/2014/main" id="{44B6F69A-6EF9-2C4C-8027-9D6AF3104152}"/>
              </a:ext>
            </a:extLst>
          </p:cNvPr>
          <p:cNvSpPr/>
          <p:nvPr/>
        </p:nvSpPr>
        <p:spPr>
          <a:xfrm>
            <a:off x="1606979" y="3125824"/>
            <a:ext cx="1565988" cy="297021"/>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It’s a bird</a:t>
            </a:r>
          </a:p>
        </p:txBody>
      </p:sp>
      <p:sp>
        <p:nvSpPr>
          <p:cNvPr id="31" name="Subtitle 2">
            <a:extLst>
              <a:ext uri="{FF2B5EF4-FFF2-40B4-BE49-F238E27FC236}">
                <a16:creationId xmlns:a16="http://schemas.microsoft.com/office/drawing/2014/main" id="{596DA60A-E14F-4216-87B6-1D9E0D388A99}"/>
              </a:ext>
            </a:extLst>
          </p:cNvPr>
          <p:cNvSpPr txBox="1">
            <a:spLocks/>
          </p:cNvSpPr>
          <p:nvPr/>
        </p:nvSpPr>
        <p:spPr>
          <a:xfrm>
            <a:off x="0" y="5531643"/>
            <a:ext cx="12192000" cy="5303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2000" b="1" dirty="0">
                <a:solidFill>
                  <a:srgbClr val="39AB47"/>
                </a:solidFill>
                <a:latin typeface="Comic Sans MS" panose="030F0702030302020204" pitchFamily="66" charset="0"/>
              </a:rPr>
              <a:t>Well done on completing the Classification Challenge!</a:t>
            </a:r>
            <a:endParaRPr lang="en-GB" sz="2000" dirty="0">
              <a:solidFill>
                <a:srgbClr val="272626"/>
              </a:solidFill>
              <a:latin typeface="Comic Sans MS" panose="030F0702030302020204" pitchFamily="66" charset="0"/>
            </a:endParaRPr>
          </a:p>
          <a:p>
            <a:pPr marL="0" indent="0" algn="ctr">
              <a:lnSpc>
                <a:spcPct val="100000"/>
              </a:lnSpc>
              <a:spcBef>
                <a:spcPts val="500"/>
              </a:spcBef>
              <a:buNone/>
            </a:pPr>
            <a:r>
              <a:rPr lang="en-GB" sz="1600" dirty="0">
                <a:solidFill>
                  <a:srgbClr val="272626"/>
                </a:solidFill>
                <a:latin typeface="Comic Sans MS" panose="030F0702030302020204" pitchFamily="66" charset="0"/>
              </a:rPr>
              <a:t>You have successfully </a:t>
            </a:r>
            <a:r>
              <a:rPr lang="en-GB" sz="1600" b="1" dirty="0">
                <a:solidFill>
                  <a:srgbClr val="39AB47"/>
                </a:solidFill>
                <a:latin typeface="Comic Sans MS" panose="030F0702030302020204" pitchFamily="66" charset="0"/>
              </a:rPr>
              <a:t>classified</a:t>
            </a:r>
            <a:r>
              <a:rPr lang="en-GB" sz="1600" dirty="0">
                <a:solidFill>
                  <a:srgbClr val="272626"/>
                </a:solidFill>
                <a:latin typeface="Comic Sans MS" panose="030F0702030302020204" pitchFamily="66" charset="0"/>
              </a:rPr>
              <a:t> the living things you found in your school!</a:t>
            </a:r>
          </a:p>
        </p:txBody>
      </p:sp>
      <p:sp>
        <p:nvSpPr>
          <p:cNvPr id="38" name="Down Arrow 37">
            <a:extLst>
              <a:ext uri="{FF2B5EF4-FFF2-40B4-BE49-F238E27FC236}">
                <a16:creationId xmlns:a16="http://schemas.microsoft.com/office/drawing/2014/main" id="{0DF6D59F-1943-F14A-8B4E-4862F4BED8B9}"/>
              </a:ext>
            </a:extLst>
          </p:cNvPr>
          <p:cNvSpPr/>
          <p:nvPr/>
        </p:nvSpPr>
        <p:spPr>
          <a:xfrm>
            <a:off x="4065003" y="991516"/>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D2CB6258-AE7E-7441-AC21-3B1AB6C3B47D}"/>
              </a:ext>
            </a:extLst>
          </p:cNvPr>
          <p:cNvSpPr/>
          <p:nvPr/>
        </p:nvSpPr>
        <p:spPr>
          <a:xfrm>
            <a:off x="1851197" y="1890659"/>
            <a:ext cx="4671451" cy="297021"/>
          </a:xfrm>
          <a:prstGeom prst="rect">
            <a:avLst/>
          </a:prstGeom>
          <a:solidFill>
            <a:srgbClr val="39AB47"/>
          </a:solidFill>
          <a:ln>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sz="1600" b="1" dirty="0">
                <a:latin typeface="Comic Sans MS" panose="030F0902030302020204" pitchFamily="66" charset="0"/>
              </a:rPr>
              <a:t>Does it have feathers?</a:t>
            </a:r>
          </a:p>
        </p:txBody>
      </p:sp>
      <p:sp>
        <p:nvSpPr>
          <p:cNvPr id="45" name="Rectangle 44">
            <a:extLst>
              <a:ext uri="{FF2B5EF4-FFF2-40B4-BE49-F238E27FC236}">
                <a16:creationId xmlns:a16="http://schemas.microsoft.com/office/drawing/2014/main" id="{4267251F-7163-E541-8B5D-794D37C9937B}"/>
              </a:ext>
            </a:extLst>
          </p:cNvPr>
          <p:cNvSpPr/>
          <p:nvPr/>
        </p:nvSpPr>
        <p:spPr>
          <a:xfrm>
            <a:off x="1855399" y="2504422"/>
            <a:ext cx="1069149" cy="297021"/>
          </a:xfrm>
          <a:prstGeom prst="rect">
            <a:avLst/>
          </a:prstGeom>
          <a:solidFill>
            <a:srgbClr val="39AB47"/>
          </a:solidFill>
          <a:ln>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Yes</a:t>
            </a:r>
          </a:p>
        </p:txBody>
      </p:sp>
      <p:sp>
        <p:nvSpPr>
          <p:cNvPr id="60" name="Rectangle 59">
            <a:extLst>
              <a:ext uri="{FF2B5EF4-FFF2-40B4-BE49-F238E27FC236}">
                <a16:creationId xmlns:a16="http://schemas.microsoft.com/office/drawing/2014/main" id="{C288992A-9335-BA44-8932-FEF8354580C6}"/>
              </a:ext>
            </a:extLst>
          </p:cNvPr>
          <p:cNvSpPr/>
          <p:nvPr/>
        </p:nvSpPr>
        <p:spPr>
          <a:xfrm>
            <a:off x="5453500" y="2490982"/>
            <a:ext cx="1069149" cy="31959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No</a:t>
            </a:r>
          </a:p>
        </p:txBody>
      </p:sp>
      <p:sp>
        <p:nvSpPr>
          <p:cNvPr id="65" name="Rectangle 64">
            <a:extLst>
              <a:ext uri="{FF2B5EF4-FFF2-40B4-BE49-F238E27FC236}">
                <a16:creationId xmlns:a16="http://schemas.microsoft.com/office/drawing/2014/main" id="{709570FE-1A7A-9C44-860C-C284B08C96C4}"/>
              </a:ext>
            </a:extLst>
          </p:cNvPr>
          <p:cNvSpPr/>
          <p:nvPr/>
        </p:nvSpPr>
        <p:spPr>
          <a:xfrm>
            <a:off x="7549026" y="1853613"/>
            <a:ext cx="1627952" cy="297021"/>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It’s a worm!</a:t>
            </a:r>
          </a:p>
        </p:txBody>
      </p:sp>
      <p:grpSp>
        <p:nvGrpSpPr>
          <p:cNvPr id="9" name="Group 8">
            <a:extLst>
              <a:ext uri="{FF2B5EF4-FFF2-40B4-BE49-F238E27FC236}">
                <a16:creationId xmlns:a16="http://schemas.microsoft.com/office/drawing/2014/main" id="{3878CF0D-12A2-3544-B71A-7B3F2025B4C9}"/>
              </a:ext>
            </a:extLst>
          </p:cNvPr>
          <p:cNvGrpSpPr/>
          <p:nvPr/>
        </p:nvGrpSpPr>
        <p:grpSpPr>
          <a:xfrm>
            <a:off x="10093920" y="636747"/>
            <a:ext cx="1446616" cy="1080603"/>
            <a:chOff x="10093920" y="636747"/>
            <a:chExt cx="1446616" cy="1080603"/>
          </a:xfrm>
        </p:grpSpPr>
        <p:sp>
          <p:nvSpPr>
            <p:cNvPr id="12" name="Snip Single Corner of Rectangle 11">
              <a:extLst>
                <a:ext uri="{FF2B5EF4-FFF2-40B4-BE49-F238E27FC236}">
                  <a16:creationId xmlns:a16="http://schemas.microsoft.com/office/drawing/2014/main" id="{C43C9A00-F6E1-DE4F-AFF8-D9E86F1ACE76}"/>
                </a:ext>
              </a:extLst>
            </p:cNvPr>
            <p:cNvSpPr/>
            <p:nvPr/>
          </p:nvSpPr>
          <p:spPr>
            <a:xfrm>
              <a:off x="10093920" y="636747"/>
              <a:ext cx="1446616" cy="1080603"/>
            </a:xfrm>
            <a:prstGeom prst="snip1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US" dirty="0"/>
            </a:p>
          </p:txBody>
        </p:sp>
        <p:sp>
          <p:nvSpPr>
            <p:cNvPr id="70" name="Content Placeholder 3">
              <a:extLst>
                <a:ext uri="{FF2B5EF4-FFF2-40B4-BE49-F238E27FC236}">
                  <a16:creationId xmlns:a16="http://schemas.microsoft.com/office/drawing/2014/main" id="{C340C101-631E-614B-828B-5197B4FA9ECA}"/>
                </a:ext>
              </a:extLst>
            </p:cNvPr>
            <p:cNvSpPr txBox="1">
              <a:spLocks/>
            </p:cNvSpPr>
            <p:nvPr/>
          </p:nvSpPr>
          <p:spPr>
            <a:xfrm>
              <a:off x="10093920" y="869786"/>
              <a:ext cx="1446616" cy="757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1700" dirty="0">
                  <a:solidFill>
                    <a:schemeClr val="bg1"/>
                  </a:solidFill>
                  <a:latin typeface="Comic Sans MS" panose="030F0702030302020204" pitchFamily="66" charset="0"/>
                </a:rPr>
                <a:t>Fill in your worksheet</a:t>
              </a:r>
            </a:p>
          </p:txBody>
        </p:sp>
      </p:grpSp>
      <p:sp>
        <p:nvSpPr>
          <p:cNvPr id="73" name="Down Arrow 72">
            <a:extLst>
              <a:ext uri="{FF2B5EF4-FFF2-40B4-BE49-F238E27FC236}">
                <a16:creationId xmlns:a16="http://schemas.microsoft.com/office/drawing/2014/main" id="{DB142F05-A0A9-4A46-9526-9B6E75516744}"/>
              </a:ext>
            </a:extLst>
          </p:cNvPr>
          <p:cNvSpPr/>
          <p:nvPr/>
        </p:nvSpPr>
        <p:spPr>
          <a:xfrm>
            <a:off x="4065003" y="1613716"/>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Down Arrow 73">
            <a:extLst>
              <a:ext uri="{FF2B5EF4-FFF2-40B4-BE49-F238E27FC236}">
                <a16:creationId xmlns:a16="http://schemas.microsoft.com/office/drawing/2014/main" id="{B4BD825C-65AC-1E42-86B0-5D16D5A798F8}"/>
              </a:ext>
            </a:extLst>
          </p:cNvPr>
          <p:cNvSpPr/>
          <p:nvPr/>
        </p:nvSpPr>
        <p:spPr>
          <a:xfrm>
            <a:off x="2275843" y="2242998"/>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Down Arrow 74">
            <a:extLst>
              <a:ext uri="{FF2B5EF4-FFF2-40B4-BE49-F238E27FC236}">
                <a16:creationId xmlns:a16="http://schemas.microsoft.com/office/drawing/2014/main" id="{2A470E38-46CB-F346-A573-89CE3D2BB904}"/>
              </a:ext>
            </a:extLst>
          </p:cNvPr>
          <p:cNvSpPr/>
          <p:nvPr/>
        </p:nvSpPr>
        <p:spPr>
          <a:xfrm>
            <a:off x="2275843" y="2847159"/>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Down Arrow 75">
            <a:extLst>
              <a:ext uri="{FF2B5EF4-FFF2-40B4-BE49-F238E27FC236}">
                <a16:creationId xmlns:a16="http://schemas.microsoft.com/office/drawing/2014/main" id="{7B916A01-395E-604A-9988-E4F229DD7DC7}"/>
              </a:ext>
            </a:extLst>
          </p:cNvPr>
          <p:cNvSpPr/>
          <p:nvPr/>
        </p:nvSpPr>
        <p:spPr>
          <a:xfrm>
            <a:off x="5870990" y="2242998"/>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Down Arrow 76">
            <a:extLst>
              <a:ext uri="{FF2B5EF4-FFF2-40B4-BE49-F238E27FC236}">
                <a16:creationId xmlns:a16="http://schemas.microsoft.com/office/drawing/2014/main" id="{DD8AA353-56C5-3744-A8D9-98BC743F28D2}"/>
              </a:ext>
            </a:extLst>
          </p:cNvPr>
          <p:cNvSpPr/>
          <p:nvPr/>
        </p:nvSpPr>
        <p:spPr>
          <a:xfrm>
            <a:off x="5870990" y="2840896"/>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Down Arrow 79">
            <a:extLst>
              <a:ext uri="{FF2B5EF4-FFF2-40B4-BE49-F238E27FC236}">
                <a16:creationId xmlns:a16="http://schemas.microsoft.com/office/drawing/2014/main" id="{C8BFF57C-B797-5F4C-BEC2-6E4651104211}"/>
              </a:ext>
            </a:extLst>
          </p:cNvPr>
          <p:cNvSpPr/>
          <p:nvPr/>
        </p:nvSpPr>
        <p:spPr>
          <a:xfrm>
            <a:off x="8255857" y="991516"/>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Down Arrow 80">
            <a:extLst>
              <a:ext uri="{FF2B5EF4-FFF2-40B4-BE49-F238E27FC236}">
                <a16:creationId xmlns:a16="http://schemas.microsoft.com/office/drawing/2014/main" id="{8EE8C434-5A9D-574E-A9C7-E81401BCC504}"/>
              </a:ext>
            </a:extLst>
          </p:cNvPr>
          <p:cNvSpPr/>
          <p:nvPr/>
        </p:nvSpPr>
        <p:spPr>
          <a:xfrm>
            <a:off x="8255857" y="1594927"/>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750FE777-5EE8-6A43-B213-13110A5065BC}"/>
              </a:ext>
            </a:extLst>
          </p:cNvPr>
          <p:cNvSpPr/>
          <p:nvPr/>
        </p:nvSpPr>
        <p:spPr>
          <a:xfrm>
            <a:off x="3778176" y="3750365"/>
            <a:ext cx="4419800" cy="297021"/>
          </a:xfrm>
          <a:prstGeom prst="rect">
            <a:avLst/>
          </a:prstGeom>
          <a:solidFill>
            <a:srgbClr val="39AB47"/>
          </a:solidFill>
          <a:ln>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Does it have more than 6 legs?</a:t>
            </a:r>
          </a:p>
        </p:txBody>
      </p:sp>
      <p:sp>
        <p:nvSpPr>
          <p:cNvPr id="41" name="Rectangle 40">
            <a:extLst>
              <a:ext uri="{FF2B5EF4-FFF2-40B4-BE49-F238E27FC236}">
                <a16:creationId xmlns:a16="http://schemas.microsoft.com/office/drawing/2014/main" id="{564F6E19-B765-7E4E-99B6-75A3263ED093}"/>
              </a:ext>
            </a:extLst>
          </p:cNvPr>
          <p:cNvSpPr/>
          <p:nvPr/>
        </p:nvSpPr>
        <p:spPr>
          <a:xfrm>
            <a:off x="3778176" y="4389789"/>
            <a:ext cx="1069149" cy="31959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Yes</a:t>
            </a:r>
          </a:p>
        </p:txBody>
      </p:sp>
      <p:sp>
        <p:nvSpPr>
          <p:cNvPr id="42" name="Down Arrow 41">
            <a:extLst>
              <a:ext uri="{FF2B5EF4-FFF2-40B4-BE49-F238E27FC236}">
                <a16:creationId xmlns:a16="http://schemas.microsoft.com/office/drawing/2014/main" id="{534A3B21-E56B-6C42-90F2-B21F9FD033B2}"/>
              </a:ext>
            </a:extLst>
          </p:cNvPr>
          <p:cNvSpPr/>
          <p:nvPr/>
        </p:nvSpPr>
        <p:spPr>
          <a:xfrm>
            <a:off x="4195666" y="4114336"/>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Down Arrow 43">
            <a:extLst>
              <a:ext uri="{FF2B5EF4-FFF2-40B4-BE49-F238E27FC236}">
                <a16:creationId xmlns:a16="http://schemas.microsoft.com/office/drawing/2014/main" id="{6B58BE0E-DEC5-1E4A-ADAE-BD2095FDFF9C}"/>
              </a:ext>
            </a:extLst>
          </p:cNvPr>
          <p:cNvSpPr/>
          <p:nvPr/>
        </p:nvSpPr>
        <p:spPr>
          <a:xfrm>
            <a:off x="4195666" y="4758343"/>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FD7C2E00-65F7-CA40-8674-A9F58EDFB2E7}"/>
              </a:ext>
            </a:extLst>
          </p:cNvPr>
          <p:cNvSpPr/>
          <p:nvPr/>
        </p:nvSpPr>
        <p:spPr>
          <a:xfrm>
            <a:off x="6291588" y="5078201"/>
            <a:ext cx="2951699" cy="332166"/>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It’s a ladybird</a:t>
            </a:r>
          </a:p>
        </p:txBody>
      </p:sp>
      <p:sp>
        <p:nvSpPr>
          <p:cNvPr id="48" name="Rectangle 47">
            <a:extLst>
              <a:ext uri="{FF2B5EF4-FFF2-40B4-BE49-F238E27FC236}">
                <a16:creationId xmlns:a16="http://schemas.microsoft.com/office/drawing/2014/main" id="{BB28AA9E-375A-E049-96A3-068D5DFBF0C0}"/>
              </a:ext>
            </a:extLst>
          </p:cNvPr>
          <p:cNvSpPr/>
          <p:nvPr/>
        </p:nvSpPr>
        <p:spPr>
          <a:xfrm>
            <a:off x="7121002" y="4389789"/>
            <a:ext cx="1069149" cy="31959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No</a:t>
            </a:r>
          </a:p>
        </p:txBody>
      </p:sp>
      <p:sp>
        <p:nvSpPr>
          <p:cNvPr id="49" name="Down Arrow 48">
            <a:extLst>
              <a:ext uri="{FF2B5EF4-FFF2-40B4-BE49-F238E27FC236}">
                <a16:creationId xmlns:a16="http://schemas.microsoft.com/office/drawing/2014/main" id="{BD26DB51-CE01-7943-BFBD-11E01389FAFA}"/>
              </a:ext>
            </a:extLst>
          </p:cNvPr>
          <p:cNvSpPr/>
          <p:nvPr/>
        </p:nvSpPr>
        <p:spPr>
          <a:xfrm>
            <a:off x="7538492" y="4114336"/>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Down Arrow 49">
            <a:extLst>
              <a:ext uri="{FF2B5EF4-FFF2-40B4-BE49-F238E27FC236}">
                <a16:creationId xmlns:a16="http://schemas.microsoft.com/office/drawing/2014/main" id="{4D672E27-1ACE-5E44-B61F-1A57C01F6A0E}"/>
              </a:ext>
            </a:extLst>
          </p:cNvPr>
          <p:cNvSpPr/>
          <p:nvPr/>
        </p:nvSpPr>
        <p:spPr>
          <a:xfrm>
            <a:off x="7554797" y="4748667"/>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a:extLst>
              <a:ext uri="{FF2B5EF4-FFF2-40B4-BE49-F238E27FC236}">
                <a16:creationId xmlns:a16="http://schemas.microsoft.com/office/drawing/2014/main" id="{23318B9D-8531-0E49-BD2E-BFC64B1EEAAF}"/>
              </a:ext>
            </a:extLst>
          </p:cNvPr>
          <p:cNvSpPr/>
          <p:nvPr/>
        </p:nvSpPr>
        <p:spPr>
          <a:xfrm>
            <a:off x="2928172" y="5078201"/>
            <a:ext cx="2763933" cy="332166"/>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It’s a spider</a:t>
            </a:r>
          </a:p>
        </p:txBody>
      </p:sp>
      <p:sp>
        <p:nvSpPr>
          <p:cNvPr id="32" name="Rectangle 31">
            <a:extLst>
              <a:ext uri="{FF2B5EF4-FFF2-40B4-BE49-F238E27FC236}">
                <a16:creationId xmlns:a16="http://schemas.microsoft.com/office/drawing/2014/main" id="{3005DF45-5A3B-F842-8B8B-E13C78A3BEA3}"/>
              </a:ext>
            </a:extLst>
          </p:cNvPr>
          <p:cNvSpPr/>
          <p:nvPr/>
        </p:nvSpPr>
        <p:spPr>
          <a:xfrm>
            <a:off x="3574773" y="3107172"/>
            <a:ext cx="4989364" cy="293280"/>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39AB47"/>
                </a:solidFill>
                <a:latin typeface="Comic Sans MS" panose="030F0902030302020204" pitchFamily="66" charset="0"/>
              </a:rPr>
              <a:t>It’s a ladybird or spider</a:t>
            </a:r>
            <a:endParaRPr lang="en-US" sz="1600" b="1" dirty="0">
              <a:latin typeface="Comic Sans MS" panose="030F0902030302020204" pitchFamily="66" charset="0"/>
            </a:endParaRPr>
          </a:p>
        </p:txBody>
      </p:sp>
      <p:sp>
        <p:nvSpPr>
          <p:cNvPr id="33" name="Down Arrow 32">
            <a:extLst>
              <a:ext uri="{FF2B5EF4-FFF2-40B4-BE49-F238E27FC236}">
                <a16:creationId xmlns:a16="http://schemas.microsoft.com/office/drawing/2014/main" id="{0424AF99-0D71-144F-AD05-971C10505374}"/>
              </a:ext>
            </a:extLst>
          </p:cNvPr>
          <p:cNvSpPr/>
          <p:nvPr/>
        </p:nvSpPr>
        <p:spPr>
          <a:xfrm>
            <a:off x="5870990" y="3484350"/>
            <a:ext cx="228946" cy="217662"/>
          </a:xfrm>
          <a:prstGeom prst="downArrow">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77152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9" grpId="0" animBg="1"/>
      <p:bldP spid="41" grpId="0" animBg="1"/>
      <p:bldP spid="42" grpId="0" animBg="1"/>
      <p:bldP spid="44" grpId="0" animBg="1"/>
      <p:bldP spid="47" grpId="0" animBg="1"/>
      <p:bldP spid="48" grpId="0" animBg="1"/>
      <p:bldP spid="49" grpId="0" animBg="1"/>
      <p:bldP spid="50" grpId="0" animBg="1"/>
      <p:bldP spid="51" grpId="0" animBg="1"/>
      <p:bldP spid="3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a:extLst>
              <a:ext uri="{FF2B5EF4-FFF2-40B4-BE49-F238E27FC236}">
                <a16:creationId xmlns:a16="http://schemas.microsoft.com/office/drawing/2014/main" id="{DECA9D69-F3F0-1446-BB56-92CD33BDD2C6}"/>
              </a:ext>
            </a:extLst>
          </p:cNvPr>
          <p:cNvSpPr txBox="1">
            <a:spLocks/>
          </p:cNvSpPr>
          <p:nvPr/>
        </p:nvSpPr>
        <p:spPr>
          <a:xfrm>
            <a:off x="0" y="3010841"/>
            <a:ext cx="12192000" cy="10569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4000" b="1" dirty="0">
                <a:solidFill>
                  <a:srgbClr val="39AB47"/>
                </a:solidFill>
                <a:latin typeface="Comic Sans MS" panose="030F0702030302020204" pitchFamily="66" charset="0"/>
                <a:cs typeface="Arial" panose="020B0604020202020204" pitchFamily="34" charset="0"/>
              </a:rPr>
              <a:t>Quick Quiz!</a:t>
            </a:r>
          </a:p>
        </p:txBody>
      </p:sp>
      <p:pic>
        <p:nvPicPr>
          <p:cNvPr id="9" name="Picture 8">
            <a:extLst>
              <a:ext uri="{FF2B5EF4-FFF2-40B4-BE49-F238E27FC236}">
                <a16:creationId xmlns:a16="http://schemas.microsoft.com/office/drawing/2014/main" id="{A3EC08DD-E938-B546-B002-947C9E3D37E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615831">
            <a:off x="1139639" y="3714114"/>
            <a:ext cx="2842397" cy="19520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A bird with a long tail&#10;&#10;Description automatically generated with low confidence">
            <a:extLst>
              <a:ext uri="{FF2B5EF4-FFF2-40B4-BE49-F238E27FC236}">
                <a16:creationId xmlns:a16="http://schemas.microsoft.com/office/drawing/2014/main" id="{8DBAC232-1302-CC49-81E1-343A2955A64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0940404">
            <a:off x="8339706" y="1052160"/>
            <a:ext cx="2751301" cy="18735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A picture containing grass, outdoor, mammal, rodent&#10;&#10;Description automatically generated">
            <a:extLst>
              <a:ext uri="{FF2B5EF4-FFF2-40B4-BE49-F238E27FC236}">
                <a16:creationId xmlns:a16="http://schemas.microsoft.com/office/drawing/2014/main" id="{0F27CD91-0507-CE4F-89D5-22E907FEFB0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457981">
            <a:off x="4734732" y="825548"/>
            <a:ext cx="2736053" cy="18242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A butterfly on a flower&#10;&#10;Description automatically generated">
            <a:extLst>
              <a:ext uri="{FF2B5EF4-FFF2-40B4-BE49-F238E27FC236}">
                <a16:creationId xmlns:a16="http://schemas.microsoft.com/office/drawing/2014/main" id="{44563751-B784-7240-BC2C-61D68CC0C44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21076718">
            <a:off x="1070879" y="1071585"/>
            <a:ext cx="2736053" cy="18347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48099FE4-A8DA-0C45-A259-85F3B531839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21240030">
            <a:off x="4708428" y="4012979"/>
            <a:ext cx="2775142" cy="19871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A picture containing invertebrate, arthropod, worm, different&#10;&#10;Description automatically generated">
            <a:extLst>
              <a:ext uri="{FF2B5EF4-FFF2-40B4-BE49-F238E27FC236}">
                <a16:creationId xmlns:a16="http://schemas.microsoft.com/office/drawing/2014/main" id="{15D29D0E-0E0F-B940-8FA0-C49BCF4DFE5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463989">
            <a:off x="8204869" y="3849241"/>
            <a:ext cx="2874969" cy="19119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018127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a:extLst>
              <a:ext uri="{FF2B5EF4-FFF2-40B4-BE49-F238E27FC236}">
                <a16:creationId xmlns:a16="http://schemas.microsoft.com/office/drawing/2014/main" id="{D02FB159-B7BB-6844-8CCF-390FD8CF0FE8}"/>
              </a:ext>
            </a:extLst>
          </p:cNvPr>
          <p:cNvSpPr txBox="1">
            <a:spLocks/>
          </p:cNvSpPr>
          <p:nvPr/>
        </p:nvSpPr>
        <p:spPr>
          <a:xfrm>
            <a:off x="794572" y="1125733"/>
            <a:ext cx="10602855" cy="49233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dirty="0">
                <a:solidFill>
                  <a:srgbClr val="272626"/>
                </a:solidFill>
                <a:latin typeface="Comic Sans MS" panose="030F0702030302020204" pitchFamily="66" charset="0"/>
                <a:cs typeface="Arial" panose="020B0604020202020204" pitchFamily="34" charset="0"/>
              </a:rPr>
              <a:t>Can you name the </a:t>
            </a:r>
            <a:r>
              <a:rPr lang="en-US" sz="2500" b="1" dirty="0">
                <a:solidFill>
                  <a:srgbClr val="39AB47"/>
                </a:solidFill>
                <a:latin typeface="Comic Sans MS" panose="030F0702030302020204" pitchFamily="66" charset="0"/>
                <a:cs typeface="Arial" panose="020B0604020202020204" pitchFamily="34" charset="0"/>
              </a:rPr>
              <a:t>7 features </a:t>
            </a:r>
            <a:r>
              <a:rPr lang="en-US" sz="2500" dirty="0">
                <a:solidFill>
                  <a:srgbClr val="272626"/>
                </a:solidFill>
                <a:latin typeface="Comic Sans MS" panose="030F0702030302020204" pitchFamily="66" charset="0"/>
                <a:cs typeface="Arial" panose="020B0604020202020204" pitchFamily="34" charset="0"/>
              </a:rPr>
              <a:t>which mean something is living?</a:t>
            </a:r>
            <a:br>
              <a:rPr lang="en-US" sz="2500" dirty="0">
                <a:solidFill>
                  <a:srgbClr val="272626"/>
                </a:solidFill>
                <a:latin typeface="Comic Sans MS" panose="030F0702030302020204" pitchFamily="66" charset="0"/>
                <a:cs typeface="Arial" panose="020B0604020202020204" pitchFamily="34" charset="0"/>
              </a:rPr>
            </a:br>
            <a:r>
              <a:rPr lang="en-US" sz="2500" dirty="0">
                <a:solidFill>
                  <a:srgbClr val="272626"/>
                </a:solidFill>
                <a:latin typeface="Comic Sans MS" panose="030F0702030302020204" pitchFamily="66" charset="0"/>
                <a:cs typeface="Arial" panose="020B0604020202020204" pitchFamily="34" charset="0"/>
              </a:rPr>
              <a:t>(remember “</a:t>
            </a:r>
            <a:r>
              <a:rPr lang="en-US" sz="2500" dirty="0" err="1">
                <a:solidFill>
                  <a:srgbClr val="272626"/>
                </a:solidFill>
                <a:latin typeface="Comic Sans MS" panose="030F0702030302020204" pitchFamily="66" charset="0"/>
                <a:cs typeface="Arial" panose="020B0604020202020204" pitchFamily="34" charset="0"/>
              </a:rPr>
              <a:t>Mrs</a:t>
            </a:r>
            <a:r>
              <a:rPr lang="en-US" sz="2500" dirty="0">
                <a:solidFill>
                  <a:srgbClr val="272626"/>
                </a:solidFill>
                <a:latin typeface="Comic Sans MS" panose="030F0702030302020204" pitchFamily="66" charset="0"/>
                <a:cs typeface="Arial" panose="020B0604020202020204" pitchFamily="34" charset="0"/>
              </a:rPr>
              <a:t> </a:t>
            </a:r>
            <a:r>
              <a:rPr lang="en-US" sz="2500" dirty="0" err="1">
                <a:solidFill>
                  <a:srgbClr val="272626"/>
                </a:solidFill>
                <a:latin typeface="Comic Sans MS" panose="030F0702030302020204" pitchFamily="66" charset="0"/>
                <a:cs typeface="Arial" panose="020B0604020202020204" pitchFamily="34" charset="0"/>
              </a:rPr>
              <a:t>Gren</a:t>
            </a:r>
            <a:r>
              <a:rPr lang="en-US" sz="2500" dirty="0">
                <a:solidFill>
                  <a:srgbClr val="272626"/>
                </a:solidFill>
                <a:latin typeface="Comic Sans MS" panose="030F0702030302020204" pitchFamily="66" charset="0"/>
                <a:cs typeface="Arial" panose="020B0604020202020204" pitchFamily="34" charset="0"/>
              </a:rPr>
              <a:t>”!)</a:t>
            </a:r>
          </a:p>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M</a:t>
            </a:r>
            <a:r>
              <a:rPr lang="en-US" sz="2500" dirty="0">
                <a:solidFill>
                  <a:srgbClr val="272626"/>
                </a:solidFill>
                <a:latin typeface="Comic Sans MS" panose="030F0702030302020204" pitchFamily="66" charset="0"/>
                <a:cs typeface="Arial" panose="020B0604020202020204" pitchFamily="34" charset="0"/>
              </a:rPr>
              <a:t>ovement</a:t>
            </a:r>
          </a:p>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R</a:t>
            </a:r>
            <a:r>
              <a:rPr lang="en-US" sz="2500" dirty="0">
                <a:solidFill>
                  <a:srgbClr val="272626"/>
                </a:solidFill>
                <a:latin typeface="Comic Sans MS" panose="030F0702030302020204" pitchFamily="66" charset="0"/>
                <a:cs typeface="Arial" panose="020B0604020202020204" pitchFamily="34" charset="0"/>
              </a:rPr>
              <a:t>espiration</a:t>
            </a:r>
          </a:p>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S</a:t>
            </a:r>
            <a:r>
              <a:rPr lang="en-US" sz="2500" dirty="0">
                <a:solidFill>
                  <a:srgbClr val="272626"/>
                </a:solidFill>
                <a:latin typeface="Comic Sans MS" panose="030F0702030302020204" pitchFamily="66" charset="0"/>
                <a:cs typeface="Arial" panose="020B0604020202020204" pitchFamily="34" charset="0"/>
              </a:rPr>
              <a:t>ensitivity</a:t>
            </a:r>
          </a:p>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G</a:t>
            </a:r>
            <a:r>
              <a:rPr lang="en-US" sz="2500" dirty="0">
                <a:solidFill>
                  <a:srgbClr val="272626"/>
                </a:solidFill>
                <a:latin typeface="Comic Sans MS" panose="030F0702030302020204" pitchFamily="66" charset="0"/>
                <a:cs typeface="Arial" panose="020B0604020202020204" pitchFamily="34" charset="0"/>
              </a:rPr>
              <a:t>rowth</a:t>
            </a:r>
          </a:p>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R</a:t>
            </a:r>
            <a:r>
              <a:rPr lang="en-US" sz="2500" dirty="0">
                <a:solidFill>
                  <a:srgbClr val="272626"/>
                </a:solidFill>
                <a:latin typeface="Comic Sans MS" panose="030F0702030302020204" pitchFamily="66" charset="0"/>
                <a:cs typeface="Arial" panose="020B0604020202020204" pitchFamily="34" charset="0"/>
              </a:rPr>
              <a:t>eproduce</a:t>
            </a:r>
          </a:p>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E</a:t>
            </a:r>
            <a:r>
              <a:rPr lang="en-US" sz="2500" dirty="0">
                <a:solidFill>
                  <a:srgbClr val="272626"/>
                </a:solidFill>
                <a:latin typeface="Comic Sans MS" panose="030F0702030302020204" pitchFamily="66" charset="0"/>
                <a:cs typeface="Arial" panose="020B0604020202020204" pitchFamily="34" charset="0"/>
              </a:rPr>
              <a:t>xcretion</a:t>
            </a:r>
          </a:p>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N</a:t>
            </a:r>
            <a:r>
              <a:rPr lang="en-US" sz="2500" dirty="0">
                <a:solidFill>
                  <a:srgbClr val="272626"/>
                </a:solidFill>
                <a:latin typeface="Comic Sans MS" panose="030F0702030302020204" pitchFamily="66" charset="0"/>
                <a:cs typeface="Arial" panose="020B0604020202020204" pitchFamily="34" charset="0"/>
              </a:rPr>
              <a:t>utrition</a:t>
            </a:r>
            <a:endParaRPr lang="en-US" sz="2500" b="1" dirty="0">
              <a:solidFill>
                <a:srgbClr val="272626"/>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2250433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grass, outdoor, mammal, rodent&#10;&#10;Description automatically generated">
            <a:extLst>
              <a:ext uri="{FF2B5EF4-FFF2-40B4-BE49-F238E27FC236}">
                <a16:creationId xmlns:a16="http://schemas.microsoft.com/office/drawing/2014/main" id="{5DF70510-FF03-9C99-ABFD-6D65E9BB6A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238398" y="2372598"/>
            <a:ext cx="2932353" cy="1955134"/>
          </a:xfrm>
          <a:prstGeom prst="rect">
            <a:avLst/>
          </a:prstGeom>
        </p:spPr>
      </p:pic>
      <p:sp>
        <p:nvSpPr>
          <p:cNvPr id="15" name="TextBox 14">
            <a:extLst>
              <a:ext uri="{FF2B5EF4-FFF2-40B4-BE49-F238E27FC236}">
                <a16:creationId xmlns:a16="http://schemas.microsoft.com/office/drawing/2014/main" id="{1F9EDAC7-25A5-D0C0-CD9A-AD01959789E7}"/>
              </a:ext>
            </a:extLst>
          </p:cNvPr>
          <p:cNvSpPr txBox="1"/>
          <p:nvPr/>
        </p:nvSpPr>
        <p:spPr>
          <a:xfrm>
            <a:off x="8238398" y="4814839"/>
            <a:ext cx="2932353" cy="400110"/>
          </a:xfrm>
          <a:prstGeom prst="rect">
            <a:avLst/>
          </a:prstGeom>
          <a:noFill/>
        </p:spPr>
        <p:txBody>
          <a:bodyPr wrap="square" rtlCol="0">
            <a:spAutoFit/>
          </a:bodyPr>
          <a:lstStyle/>
          <a:p>
            <a:pPr algn="ctr"/>
            <a:r>
              <a:rPr lang="en-US" sz="2000" b="1" dirty="0">
                <a:solidFill>
                  <a:srgbClr val="39AB47"/>
                </a:solidFill>
                <a:latin typeface="Comic Sans MS" panose="030F0702030302020204" pitchFamily="66" charset="0"/>
                <a:cs typeface="Arial" panose="020B0604020202020204" pitchFamily="34" charset="0"/>
              </a:rPr>
              <a:t>Living</a:t>
            </a:r>
            <a:endParaRPr lang="en-GB" sz="2000" dirty="0">
              <a:latin typeface="Comic Sans MS" panose="030F0702030302020204" pitchFamily="66" charset="0"/>
            </a:endParaRPr>
          </a:p>
        </p:txBody>
      </p:sp>
      <p:pic>
        <p:nvPicPr>
          <p:cNvPr id="17" name="Picture 16">
            <a:extLst>
              <a:ext uri="{FF2B5EF4-FFF2-40B4-BE49-F238E27FC236}">
                <a16:creationId xmlns:a16="http://schemas.microsoft.com/office/drawing/2014/main" id="{3DBBA594-0C8E-C44D-B22C-464CA7C47A0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558881" y="2133467"/>
            <a:ext cx="3074238" cy="2194265"/>
          </a:xfrm>
          <a:prstGeom prst="rect">
            <a:avLst/>
          </a:prstGeom>
        </p:spPr>
      </p:pic>
      <p:sp>
        <p:nvSpPr>
          <p:cNvPr id="20" name="Subtitle 2">
            <a:extLst>
              <a:ext uri="{FF2B5EF4-FFF2-40B4-BE49-F238E27FC236}">
                <a16:creationId xmlns:a16="http://schemas.microsoft.com/office/drawing/2014/main" id="{7ABBA30D-5DB0-D64F-B701-1DA2210600BC}"/>
              </a:ext>
            </a:extLst>
          </p:cNvPr>
          <p:cNvSpPr txBox="1">
            <a:spLocks/>
          </p:cNvSpPr>
          <p:nvPr/>
        </p:nvSpPr>
        <p:spPr>
          <a:xfrm>
            <a:off x="0" y="839745"/>
            <a:ext cx="12192000" cy="11340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Which of these are living?</a:t>
            </a:r>
          </a:p>
        </p:txBody>
      </p:sp>
      <p:pic>
        <p:nvPicPr>
          <p:cNvPr id="21" name="Picture 20" descr="Shape, circle&#10;&#10;Description automatically generated">
            <a:extLst>
              <a:ext uri="{FF2B5EF4-FFF2-40B4-BE49-F238E27FC236}">
                <a16:creationId xmlns:a16="http://schemas.microsoft.com/office/drawing/2014/main" id="{0BA3420E-89D1-8748-AB62-D559A499D6C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1249" y="1954695"/>
            <a:ext cx="2731984" cy="2790939"/>
          </a:xfrm>
          <a:prstGeom prst="rect">
            <a:avLst/>
          </a:prstGeom>
        </p:spPr>
      </p:pic>
      <p:sp>
        <p:nvSpPr>
          <p:cNvPr id="23" name="TextBox 22">
            <a:extLst>
              <a:ext uri="{FF2B5EF4-FFF2-40B4-BE49-F238E27FC236}">
                <a16:creationId xmlns:a16="http://schemas.microsoft.com/office/drawing/2014/main" id="{91EC0F75-10A7-484D-A411-1866D7F1C72E}"/>
              </a:ext>
            </a:extLst>
          </p:cNvPr>
          <p:cNvSpPr txBox="1"/>
          <p:nvPr/>
        </p:nvSpPr>
        <p:spPr>
          <a:xfrm>
            <a:off x="4569122" y="4814839"/>
            <a:ext cx="2777680" cy="707886"/>
          </a:xfrm>
          <a:prstGeom prst="rect">
            <a:avLst/>
          </a:prstGeom>
          <a:noFill/>
        </p:spPr>
        <p:txBody>
          <a:bodyPr wrap="square" rtlCol="0">
            <a:spAutoFit/>
          </a:bodyPr>
          <a:lstStyle/>
          <a:p>
            <a:pPr algn="ctr"/>
            <a:r>
              <a:rPr lang="en-US" sz="2000" b="1" dirty="0">
                <a:solidFill>
                  <a:srgbClr val="39AB47"/>
                </a:solidFill>
                <a:latin typeface="Comic Sans MS" panose="030F0702030302020204" pitchFamily="66" charset="0"/>
                <a:cs typeface="Arial" panose="020B0604020202020204" pitchFamily="34" charset="0"/>
              </a:rPr>
              <a:t>Used to be living – now dead.</a:t>
            </a:r>
          </a:p>
        </p:txBody>
      </p:sp>
      <p:sp>
        <p:nvSpPr>
          <p:cNvPr id="24" name="TextBox 23">
            <a:extLst>
              <a:ext uri="{FF2B5EF4-FFF2-40B4-BE49-F238E27FC236}">
                <a16:creationId xmlns:a16="http://schemas.microsoft.com/office/drawing/2014/main" id="{7E8B110C-A60F-5048-989F-760CB606A035}"/>
              </a:ext>
            </a:extLst>
          </p:cNvPr>
          <p:cNvSpPr txBox="1"/>
          <p:nvPr/>
        </p:nvSpPr>
        <p:spPr>
          <a:xfrm>
            <a:off x="805081" y="4814839"/>
            <a:ext cx="3343224" cy="400110"/>
          </a:xfrm>
          <a:prstGeom prst="rect">
            <a:avLst/>
          </a:prstGeom>
          <a:noFill/>
        </p:spPr>
        <p:txBody>
          <a:bodyPr wrap="square" rtlCol="0">
            <a:spAutoFit/>
          </a:bodyPr>
          <a:lstStyle/>
          <a:p>
            <a:pPr algn="ctr"/>
            <a:r>
              <a:rPr lang="en-US" sz="2000" b="1" dirty="0">
                <a:solidFill>
                  <a:srgbClr val="39AB47"/>
                </a:solidFill>
                <a:latin typeface="Comic Sans MS" panose="030F0702030302020204" pitchFamily="66" charset="0"/>
                <a:cs typeface="Arial" panose="020B0604020202020204" pitchFamily="34" charset="0"/>
              </a:rPr>
              <a:t>Never living – dead.</a:t>
            </a:r>
          </a:p>
        </p:txBody>
      </p:sp>
    </p:spTree>
    <p:extLst>
      <p:ext uri="{BB962C8B-B14F-4D97-AF65-F5344CB8AC3E}">
        <p14:creationId xmlns:p14="http://schemas.microsoft.com/office/powerpoint/2010/main" val="3171418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C0782D-8733-8803-C759-64A107E9B8D7}"/>
              </a:ext>
            </a:extLst>
          </p:cNvPr>
          <p:cNvSpPr txBox="1"/>
          <p:nvPr/>
        </p:nvSpPr>
        <p:spPr>
          <a:xfrm>
            <a:off x="1101216" y="869475"/>
            <a:ext cx="5352382" cy="584775"/>
          </a:xfrm>
          <a:prstGeom prst="rect">
            <a:avLst/>
          </a:prstGeom>
          <a:noFill/>
        </p:spPr>
        <p:txBody>
          <a:bodyPr wrap="square" rtlCol="0">
            <a:spAutoFit/>
          </a:bodyPr>
          <a:lstStyle/>
          <a:p>
            <a:r>
              <a:rPr lang="en-GB" sz="1600" b="1" dirty="0">
                <a:solidFill>
                  <a:srgbClr val="272626"/>
                </a:solidFill>
                <a:latin typeface="Comic Sans MS" panose="030F0702030302020204" pitchFamily="66" charset="0"/>
              </a:rPr>
              <a:t>Grouping things together based on their similarities and differences is called …?</a:t>
            </a:r>
          </a:p>
        </p:txBody>
      </p:sp>
      <p:sp>
        <p:nvSpPr>
          <p:cNvPr id="5" name="TextBox 4">
            <a:extLst>
              <a:ext uri="{FF2B5EF4-FFF2-40B4-BE49-F238E27FC236}">
                <a16:creationId xmlns:a16="http://schemas.microsoft.com/office/drawing/2014/main" id="{E062CE02-3399-0BA4-0712-525C054AB05F}"/>
              </a:ext>
            </a:extLst>
          </p:cNvPr>
          <p:cNvSpPr txBox="1"/>
          <p:nvPr/>
        </p:nvSpPr>
        <p:spPr>
          <a:xfrm>
            <a:off x="1111791" y="1483994"/>
            <a:ext cx="2751549" cy="830997"/>
          </a:xfrm>
          <a:prstGeom prst="rect">
            <a:avLst/>
          </a:prstGeom>
          <a:noFill/>
        </p:spPr>
        <p:txBody>
          <a:bodyPr wrap="square" rtlCol="0">
            <a:spAutoFit/>
          </a:bodyPr>
          <a:lstStyle/>
          <a:p>
            <a:pPr marL="342900" indent="-342900">
              <a:buAutoNum type="alphaLcParenR"/>
            </a:pPr>
            <a:r>
              <a:rPr lang="en-GB" sz="1600" dirty="0">
                <a:solidFill>
                  <a:srgbClr val="272626"/>
                </a:solidFill>
                <a:latin typeface="Comic Sans MS" panose="030F0702030302020204" pitchFamily="66" charset="0"/>
              </a:rPr>
              <a:t>Characteristics</a:t>
            </a:r>
          </a:p>
          <a:p>
            <a:pPr marL="342900" indent="-342900">
              <a:buAutoNum type="alphaLcParenR"/>
            </a:pPr>
            <a:r>
              <a:rPr lang="en-GB" sz="1600" dirty="0">
                <a:solidFill>
                  <a:srgbClr val="272626"/>
                </a:solidFill>
                <a:latin typeface="Comic Sans MS" panose="030F0702030302020204" pitchFamily="66" charset="0"/>
              </a:rPr>
              <a:t>Classification</a:t>
            </a:r>
          </a:p>
          <a:p>
            <a:pPr marL="342900" indent="-342900">
              <a:buAutoNum type="alphaLcParenR"/>
            </a:pPr>
            <a:r>
              <a:rPr lang="en-GB" sz="1600" dirty="0">
                <a:solidFill>
                  <a:srgbClr val="272626"/>
                </a:solidFill>
                <a:latin typeface="Comic Sans MS" panose="030F0702030302020204" pitchFamily="66" charset="0"/>
              </a:rPr>
              <a:t>Identification</a:t>
            </a:r>
          </a:p>
        </p:txBody>
      </p:sp>
      <p:sp>
        <p:nvSpPr>
          <p:cNvPr id="6" name="TextBox 5">
            <a:extLst>
              <a:ext uri="{FF2B5EF4-FFF2-40B4-BE49-F238E27FC236}">
                <a16:creationId xmlns:a16="http://schemas.microsoft.com/office/drawing/2014/main" id="{19E9F833-6402-5488-BCBD-0AE960C8643D}"/>
              </a:ext>
            </a:extLst>
          </p:cNvPr>
          <p:cNvSpPr txBox="1"/>
          <p:nvPr/>
        </p:nvSpPr>
        <p:spPr>
          <a:xfrm>
            <a:off x="1111791" y="2586703"/>
            <a:ext cx="5583243" cy="338554"/>
          </a:xfrm>
          <a:prstGeom prst="rect">
            <a:avLst/>
          </a:prstGeom>
          <a:noFill/>
        </p:spPr>
        <p:txBody>
          <a:bodyPr wrap="square" rtlCol="0">
            <a:spAutoFit/>
          </a:bodyPr>
          <a:lstStyle/>
          <a:p>
            <a:r>
              <a:rPr lang="en-GB" sz="1600" b="1" dirty="0">
                <a:solidFill>
                  <a:srgbClr val="272626"/>
                </a:solidFill>
                <a:latin typeface="Comic Sans MS" panose="030F0702030302020204" pitchFamily="66" charset="0"/>
              </a:rPr>
              <a:t>The place where plants and animals live is called a …?</a:t>
            </a:r>
          </a:p>
        </p:txBody>
      </p:sp>
      <p:sp>
        <p:nvSpPr>
          <p:cNvPr id="9" name="TextBox 8">
            <a:extLst>
              <a:ext uri="{FF2B5EF4-FFF2-40B4-BE49-F238E27FC236}">
                <a16:creationId xmlns:a16="http://schemas.microsoft.com/office/drawing/2014/main" id="{71DFEA02-3E25-1B5A-98BF-85586B71CC85}"/>
              </a:ext>
            </a:extLst>
          </p:cNvPr>
          <p:cNvSpPr txBox="1"/>
          <p:nvPr/>
        </p:nvSpPr>
        <p:spPr>
          <a:xfrm>
            <a:off x="1111791" y="2980323"/>
            <a:ext cx="2045496" cy="830997"/>
          </a:xfrm>
          <a:prstGeom prst="rect">
            <a:avLst/>
          </a:prstGeom>
          <a:noFill/>
        </p:spPr>
        <p:txBody>
          <a:bodyPr wrap="square" rtlCol="0">
            <a:spAutoFit/>
          </a:bodyPr>
          <a:lstStyle/>
          <a:p>
            <a:pPr marL="342900" indent="-342900">
              <a:buAutoNum type="alphaLcParenR"/>
            </a:pPr>
            <a:r>
              <a:rPr lang="en-GB" sz="1600" dirty="0">
                <a:solidFill>
                  <a:srgbClr val="272626"/>
                </a:solidFill>
                <a:latin typeface="Comic Sans MS" panose="030F0702030302020204" pitchFamily="66" charset="0"/>
              </a:rPr>
              <a:t>Home</a:t>
            </a:r>
          </a:p>
          <a:p>
            <a:pPr marL="342900" indent="-342900">
              <a:buAutoNum type="alphaLcParenR"/>
            </a:pPr>
            <a:r>
              <a:rPr lang="en-GB" sz="1600" dirty="0">
                <a:solidFill>
                  <a:srgbClr val="272626"/>
                </a:solidFill>
                <a:latin typeface="Comic Sans MS" panose="030F0702030302020204" pitchFamily="66" charset="0"/>
              </a:rPr>
              <a:t>Environment</a:t>
            </a:r>
          </a:p>
          <a:p>
            <a:pPr marL="342900" indent="-342900">
              <a:buAutoNum type="alphaLcParenR"/>
            </a:pPr>
            <a:r>
              <a:rPr lang="en-GB" sz="1600" dirty="0">
                <a:solidFill>
                  <a:srgbClr val="272626"/>
                </a:solidFill>
                <a:latin typeface="Comic Sans MS" panose="030F0702030302020204" pitchFamily="66" charset="0"/>
              </a:rPr>
              <a:t>Habitat</a:t>
            </a:r>
          </a:p>
        </p:txBody>
      </p:sp>
      <p:sp>
        <p:nvSpPr>
          <p:cNvPr id="11" name="TextBox 10">
            <a:extLst>
              <a:ext uri="{FF2B5EF4-FFF2-40B4-BE49-F238E27FC236}">
                <a16:creationId xmlns:a16="http://schemas.microsoft.com/office/drawing/2014/main" id="{A8F3D87F-ACE0-A709-34C8-EACFE773078F}"/>
              </a:ext>
            </a:extLst>
          </p:cNvPr>
          <p:cNvSpPr txBox="1"/>
          <p:nvPr/>
        </p:nvSpPr>
        <p:spPr>
          <a:xfrm>
            <a:off x="1101216" y="4075766"/>
            <a:ext cx="5593818" cy="584775"/>
          </a:xfrm>
          <a:prstGeom prst="rect">
            <a:avLst/>
          </a:prstGeom>
          <a:noFill/>
        </p:spPr>
        <p:txBody>
          <a:bodyPr wrap="square" rtlCol="0">
            <a:spAutoFit/>
          </a:bodyPr>
          <a:lstStyle/>
          <a:p>
            <a:r>
              <a:rPr lang="en-GB" sz="1600" b="1" dirty="0">
                <a:solidFill>
                  <a:srgbClr val="272626"/>
                </a:solidFill>
                <a:latin typeface="Comic Sans MS" panose="030F0702030302020204" pitchFamily="66" charset="0"/>
              </a:rPr>
              <a:t>Name 5 features you could use to classify the living things you found in your “Classification Challenge?”</a:t>
            </a:r>
          </a:p>
        </p:txBody>
      </p:sp>
      <p:sp>
        <p:nvSpPr>
          <p:cNvPr id="12" name="TextBox 11">
            <a:extLst>
              <a:ext uri="{FF2B5EF4-FFF2-40B4-BE49-F238E27FC236}">
                <a16:creationId xmlns:a16="http://schemas.microsoft.com/office/drawing/2014/main" id="{5A2AC1DE-F9F8-9384-B820-F22FE8E14386}"/>
              </a:ext>
            </a:extLst>
          </p:cNvPr>
          <p:cNvSpPr txBox="1"/>
          <p:nvPr/>
        </p:nvSpPr>
        <p:spPr>
          <a:xfrm>
            <a:off x="1101216" y="4706992"/>
            <a:ext cx="2303213" cy="1323439"/>
          </a:xfrm>
          <a:prstGeom prst="rect">
            <a:avLst/>
          </a:prstGeom>
          <a:noFill/>
        </p:spPr>
        <p:txBody>
          <a:bodyPr wrap="square" rtlCol="0">
            <a:spAutoFit/>
          </a:bodyPr>
          <a:lstStyle/>
          <a:p>
            <a:r>
              <a:rPr lang="en-GB" sz="1600" dirty="0">
                <a:solidFill>
                  <a:srgbClr val="272626"/>
                </a:solidFill>
                <a:latin typeface="Comic Sans MS" panose="030F0702030302020204" pitchFamily="66" charset="0"/>
              </a:rPr>
              <a:t>1.</a:t>
            </a:r>
          </a:p>
          <a:p>
            <a:r>
              <a:rPr lang="en-GB" sz="1600" dirty="0">
                <a:solidFill>
                  <a:srgbClr val="272626"/>
                </a:solidFill>
                <a:latin typeface="Comic Sans MS" panose="030F0702030302020204" pitchFamily="66" charset="0"/>
              </a:rPr>
              <a:t>2.</a:t>
            </a:r>
          </a:p>
          <a:p>
            <a:r>
              <a:rPr lang="en-GB" sz="1600" dirty="0">
                <a:solidFill>
                  <a:srgbClr val="272626"/>
                </a:solidFill>
                <a:latin typeface="Comic Sans MS" panose="030F0702030302020204" pitchFamily="66" charset="0"/>
              </a:rPr>
              <a:t>3.</a:t>
            </a:r>
          </a:p>
          <a:p>
            <a:r>
              <a:rPr lang="en-GB" sz="1600" dirty="0">
                <a:solidFill>
                  <a:srgbClr val="272626"/>
                </a:solidFill>
                <a:latin typeface="Comic Sans MS" panose="030F0702030302020204" pitchFamily="66" charset="0"/>
              </a:rPr>
              <a:t>4.</a:t>
            </a:r>
          </a:p>
          <a:p>
            <a:r>
              <a:rPr lang="en-GB" sz="1600" dirty="0">
                <a:solidFill>
                  <a:srgbClr val="272626"/>
                </a:solidFill>
                <a:latin typeface="Comic Sans MS" panose="030F0702030302020204" pitchFamily="66" charset="0"/>
              </a:rPr>
              <a:t>5.</a:t>
            </a:r>
          </a:p>
        </p:txBody>
      </p:sp>
      <p:pic>
        <p:nvPicPr>
          <p:cNvPr id="32" name="Picture 31" descr="A picture containing grass, outdoor, mammal, rodent&#10;&#10;Description automatically generated">
            <a:extLst>
              <a:ext uri="{FF2B5EF4-FFF2-40B4-BE49-F238E27FC236}">
                <a16:creationId xmlns:a16="http://schemas.microsoft.com/office/drawing/2014/main" id="{5EEFA955-6DF2-7B4B-94D2-17DA005CB0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61630">
            <a:off x="7982519" y="869475"/>
            <a:ext cx="2466046" cy="16442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3" name="Picture 32" descr="A bird with a long tail&#10;&#10;Description automatically generated with low confidence">
            <a:extLst>
              <a:ext uri="{FF2B5EF4-FFF2-40B4-BE49-F238E27FC236}">
                <a16:creationId xmlns:a16="http://schemas.microsoft.com/office/drawing/2014/main" id="{43886526-5352-6647-95B6-37BF763F98D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447989">
            <a:off x="7986864" y="4177915"/>
            <a:ext cx="2479789" cy="16886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 name="Picture 30" descr="A butterfly on a flower&#10;&#10;Description automatically generated">
            <a:extLst>
              <a:ext uri="{FF2B5EF4-FFF2-40B4-BE49-F238E27FC236}">
                <a16:creationId xmlns:a16="http://schemas.microsoft.com/office/drawing/2014/main" id="{CA0BF049-C08A-0942-B4DC-B8E3C2901D1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21007794">
            <a:off x="7144805" y="2512187"/>
            <a:ext cx="2466046" cy="16536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Shape, icon&#10;&#10;Description automatically generated">
            <a:extLst>
              <a:ext uri="{FF2B5EF4-FFF2-40B4-BE49-F238E27FC236}">
                <a16:creationId xmlns:a16="http://schemas.microsoft.com/office/drawing/2014/main" id="{E391B76C-1258-F04E-9986-6C95EB9D3683}"/>
              </a:ext>
            </a:extLst>
          </p:cNvPr>
          <p:cNvPicPr>
            <a:picLocks noChangeAspect="1"/>
          </p:cNvPicPr>
          <p:nvPr/>
        </p:nvPicPr>
        <p:blipFill>
          <a:blip r:embed="rId6"/>
          <a:stretch>
            <a:fillRect/>
          </a:stretch>
        </p:blipFill>
        <p:spPr>
          <a:xfrm>
            <a:off x="3001296" y="1691588"/>
            <a:ext cx="293584" cy="307358"/>
          </a:xfrm>
          <a:prstGeom prst="rect">
            <a:avLst/>
          </a:prstGeom>
        </p:spPr>
      </p:pic>
      <p:pic>
        <p:nvPicPr>
          <p:cNvPr id="16" name="Picture 15" descr="Shape, icon&#10;&#10;Description automatically generated">
            <a:extLst>
              <a:ext uri="{FF2B5EF4-FFF2-40B4-BE49-F238E27FC236}">
                <a16:creationId xmlns:a16="http://schemas.microsoft.com/office/drawing/2014/main" id="{E5071483-4AB0-3447-94BD-E4C03A1DDDA4}"/>
              </a:ext>
            </a:extLst>
          </p:cNvPr>
          <p:cNvPicPr>
            <a:picLocks noChangeAspect="1"/>
          </p:cNvPicPr>
          <p:nvPr/>
        </p:nvPicPr>
        <p:blipFill>
          <a:blip r:embed="rId6"/>
          <a:stretch>
            <a:fillRect/>
          </a:stretch>
        </p:blipFill>
        <p:spPr>
          <a:xfrm>
            <a:off x="2642191" y="3395821"/>
            <a:ext cx="293584" cy="307358"/>
          </a:xfrm>
          <a:prstGeom prst="rect">
            <a:avLst/>
          </a:prstGeom>
        </p:spPr>
      </p:pic>
    </p:spTree>
    <p:extLst>
      <p:ext uri="{BB962C8B-B14F-4D97-AF65-F5344CB8AC3E}">
        <p14:creationId xmlns:p14="http://schemas.microsoft.com/office/powerpoint/2010/main" val="2759357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DD542ED-8B8B-7975-6248-9A951ED431F4}"/>
              </a:ext>
            </a:extLst>
          </p:cNvPr>
          <p:cNvSpPr txBox="1">
            <a:spLocks/>
          </p:cNvSpPr>
          <p:nvPr/>
        </p:nvSpPr>
        <p:spPr>
          <a:xfrm>
            <a:off x="-69238" y="779722"/>
            <a:ext cx="12192000" cy="10569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Your Questions</a:t>
            </a:r>
          </a:p>
        </p:txBody>
      </p:sp>
    </p:spTree>
    <p:extLst>
      <p:ext uri="{BB962C8B-B14F-4D97-AF65-F5344CB8AC3E}">
        <p14:creationId xmlns:p14="http://schemas.microsoft.com/office/powerpoint/2010/main" val="2623677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group of colorful leaves&#10;&#10;Description automatically generated with medium confidence">
            <a:extLst>
              <a:ext uri="{FF2B5EF4-FFF2-40B4-BE49-F238E27FC236}">
                <a16:creationId xmlns:a16="http://schemas.microsoft.com/office/drawing/2014/main" id="{8D70C369-CB2F-A549-828E-E3BEABB9C9A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18162" y="1773214"/>
            <a:ext cx="2168577" cy="1636969"/>
          </a:xfrm>
          <a:prstGeom prst="rect">
            <a:avLst/>
          </a:prstGeom>
        </p:spPr>
      </p:pic>
      <p:sp>
        <p:nvSpPr>
          <p:cNvPr id="14" name="Subtitle 2">
            <a:extLst>
              <a:ext uri="{FF2B5EF4-FFF2-40B4-BE49-F238E27FC236}">
                <a16:creationId xmlns:a16="http://schemas.microsoft.com/office/drawing/2014/main" id="{DECA9D69-F3F0-1446-BB56-92CD33BDD2C6}"/>
              </a:ext>
            </a:extLst>
          </p:cNvPr>
          <p:cNvSpPr txBox="1">
            <a:spLocks/>
          </p:cNvSpPr>
          <p:nvPr/>
        </p:nvSpPr>
        <p:spPr>
          <a:xfrm>
            <a:off x="0" y="583479"/>
            <a:ext cx="12192000" cy="9010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9AB47"/>
                </a:solidFill>
                <a:latin typeface="Comic Sans MS" panose="030F0702030302020204" pitchFamily="66" charset="0"/>
                <a:cs typeface="Arial" panose="020B0604020202020204" pitchFamily="34" charset="0"/>
              </a:rPr>
              <a:t>Which of these is “living”?</a:t>
            </a:r>
          </a:p>
        </p:txBody>
      </p:sp>
      <p:sp>
        <p:nvSpPr>
          <p:cNvPr id="2" name="Rectangle: Rounded Corners 1">
            <a:extLst>
              <a:ext uri="{FF2B5EF4-FFF2-40B4-BE49-F238E27FC236}">
                <a16:creationId xmlns:a16="http://schemas.microsoft.com/office/drawing/2014/main" id="{CD3F010D-1A3C-41FF-A3A6-08885DD2A12F}"/>
              </a:ext>
            </a:extLst>
          </p:cNvPr>
          <p:cNvSpPr/>
          <p:nvPr/>
        </p:nvSpPr>
        <p:spPr>
          <a:xfrm>
            <a:off x="1037849" y="3773606"/>
            <a:ext cx="2888257" cy="941712"/>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1500" dirty="0">
                <a:latin typeface="Comic Sans MS" panose="030F0902030302020204" pitchFamily="66" charset="0"/>
              </a:rPr>
              <a:t>Can it detect and react to its surroundings?</a:t>
            </a:r>
          </a:p>
          <a:p>
            <a:pPr algn="ctr">
              <a:lnSpc>
                <a:spcPts val="2200"/>
              </a:lnSpc>
            </a:pPr>
            <a:r>
              <a:rPr lang="en-US" sz="1500" b="1" dirty="0">
                <a:solidFill>
                  <a:schemeClr val="bg1"/>
                </a:solidFill>
                <a:latin typeface="Comic Sans MS" panose="030F0902030302020204" pitchFamily="66" charset="0"/>
              </a:rPr>
              <a:t>SENSITIVITY</a:t>
            </a:r>
            <a:endParaRPr lang="en-GB" sz="1500" b="1" dirty="0">
              <a:solidFill>
                <a:schemeClr val="bg1"/>
              </a:solidFill>
              <a:latin typeface="Comic Sans MS" panose="030F0902030302020204" pitchFamily="66" charset="0"/>
            </a:endParaRPr>
          </a:p>
        </p:txBody>
      </p:sp>
      <p:sp>
        <p:nvSpPr>
          <p:cNvPr id="17" name="Rectangle: Rounded Corners 16">
            <a:extLst>
              <a:ext uri="{FF2B5EF4-FFF2-40B4-BE49-F238E27FC236}">
                <a16:creationId xmlns:a16="http://schemas.microsoft.com/office/drawing/2014/main" id="{4EF2B2F6-72E1-4198-BAE1-4D0DA73B469D}"/>
              </a:ext>
            </a:extLst>
          </p:cNvPr>
          <p:cNvSpPr/>
          <p:nvPr/>
        </p:nvSpPr>
        <p:spPr>
          <a:xfrm>
            <a:off x="4289037" y="3773606"/>
            <a:ext cx="1752790" cy="941712"/>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latin typeface="Comic Sans MS" panose="030F0902030302020204" pitchFamily="66" charset="0"/>
            </a:endParaRPr>
          </a:p>
          <a:p>
            <a:pPr algn="ctr">
              <a:lnSpc>
                <a:spcPts val="2200"/>
              </a:lnSpc>
            </a:pPr>
            <a:r>
              <a:rPr lang="en-US" sz="1500" dirty="0">
                <a:latin typeface="Comic Sans MS" panose="030F0902030302020204" pitchFamily="66" charset="0"/>
              </a:rPr>
              <a:t>Does it eat?</a:t>
            </a:r>
          </a:p>
          <a:p>
            <a:pPr algn="ctr">
              <a:lnSpc>
                <a:spcPts val="2200"/>
              </a:lnSpc>
            </a:pPr>
            <a:r>
              <a:rPr lang="en-US" sz="1500" b="1" dirty="0">
                <a:solidFill>
                  <a:schemeClr val="bg1"/>
                </a:solidFill>
                <a:latin typeface="Comic Sans MS" panose="030F0902030302020204" pitchFamily="66" charset="0"/>
              </a:rPr>
              <a:t>NUTRITION</a:t>
            </a:r>
          </a:p>
          <a:p>
            <a:pPr algn="ctr"/>
            <a:endParaRPr lang="en-GB" sz="1500" dirty="0">
              <a:latin typeface="Comic Sans MS" panose="030F0902030302020204" pitchFamily="66" charset="0"/>
            </a:endParaRPr>
          </a:p>
        </p:txBody>
      </p:sp>
      <p:sp>
        <p:nvSpPr>
          <p:cNvPr id="18" name="Rectangle: Rounded Corners 17">
            <a:extLst>
              <a:ext uri="{FF2B5EF4-FFF2-40B4-BE49-F238E27FC236}">
                <a16:creationId xmlns:a16="http://schemas.microsoft.com/office/drawing/2014/main" id="{30AEBF38-FF61-4DC0-91CD-3124F7A76CA1}"/>
              </a:ext>
            </a:extLst>
          </p:cNvPr>
          <p:cNvSpPr/>
          <p:nvPr/>
        </p:nvSpPr>
        <p:spPr>
          <a:xfrm>
            <a:off x="6404758" y="3773606"/>
            <a:ext cx="2983507" cy="941712"/>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1500" dirty="0">
                <a:latin typeface="Comic Sans MS" panose="030F0902030302020204" pitchFamily="66" charset="0"/>
              </a:rPr>
              <a:t>Does it need air to survive?</a:t>
            </a:r>
          </a:p>
          <a:p>
            <a:pPr algn="ctr">
              <a:lnSpc>
                <a:spcPts val="2200"/>
              </a:lnSpc>
            </a:pPr>
            <a:r>
              <a:rPr lang="en-US" sz="1500" b="1" dirty="0">
                <a:solidFill>
                  <a:schemeClr val="bg1"/>
                </a:solidFill>
                <a:latin typeface="Comic Sans MS" panose="030F0902030302020204" pitchFamily="66" charset="0"/>
              </a:rPr>
              <a:t>RESPIRATION</a:t>
            </a:r>
            <a:endParaRPr lang="en-GB" sz="1500" b="1" dirty="0">
              <a:solidFill>
                <a:schemeClr val="bg1"/>
              </a:solidFill>
              <a:latin typeface="Comic Sans MS" panose="030F0902030302020204" pitchFamily="66" charset="0"/>
            </a:endParaRPr>
          </a:p>
        </p:txBody>
      </p:sp>
      <p:sp>
        <p:nvSpPr>
          <p:cNvPr id="20" name="Rectangle: Rounded Corners 19">
            <a:extLst>
              <a:ext uri="{FF2B5EF4-FFF2-40B4-BE49-F238E27FC236}">
                <a16:creationId xmlns:a16="http://schemas.microsoft.com/office/drawing/2014/main" id="{EFA2D4CD-D0EA-4EDC-B249-6CB829559DFE}"/>
              </a:ext>
            </a:extLst>
          </p:cNvPr>
          <p:cNvSpPr/>
          <p:nvPr/>
        </p:nvSpPr>
        <p:spPr>
          <a:xfrm>
            <a:off x="9751196" y="3773606"/>
            <a:ext cx="1363371" cy="941712"/>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latin typeface="Comic Sans MS" panose="030F0902030302020204" pitchFamily="66" charset="0"/>
              </a:rPr>
              <a:t>Does it</a:t>
            </a:r>
          </a:p>
          <a:p>
            <a:pPr algn="ctr">
              <a:lnSpc>
                <a:spcPts val="2200"/>
              </a:lnSpc>
            </a:pPr>
            <a:r>
              <a:rPr lang="en-US" sz="1500" b="1" dirty="0">
                <a:solidFill>
                  <a:schemeClr val="bg1"/>
                </a:solidFill>
                <a:latin typeface="Comic Sans MS" panose="030F0902030302020204" pitchFamily="66" charset="0"/>
              </a:rPr>
              <a:t>GROW</a:t>
            </a:r>
            <a:r>
              <a:rPr lang="en-US" sz="1500" b="1" dirty="0">
                <a:latin typeface="Comic Sans MS" panose="030F0902030302020204" pitchFamily="66" charset="0"/>
              </a:rPr>
              <a:t>?</a:t>
            </a:r>
            <a:endParaRPr lang="en-GB" sz="1500" b="1" dirty="0">
              <a:latin typeface="Comic Sans MS" panose="030F0902030302020204" pitchFamily="66" charset="0"/>
            </a:endParaRPr>
          </a:p>
        </p:txBody>
      </p:sp>
      <p:sp>
        <p:nvSpPr>
          <p:cNvPr id="21" name="Rectangle: Rounded Corners 20">
            <a:extLst>
              <a:ext uri="{FF2B5EF4-FFF2-40B4-BE49-F238E27FC236}">
                <a16:creationId xmlns:a16="http://schemas.microsoft.com/office/drawing/2014/main" id="{E878F3AF-392A-441D-B4F5-C213DAF513DB}"/>
              </a:ext>
            </a:extLst>
          </p:cNvPr>
          <p:cNvSpPr/>
          <p:nvPr/>
        </p:nvSpPr>
        <p:spPr>
          <a:xfrm>
            <a:off x="1071071" y="4978859"/>
            <a:ext cx="1752790" cy="941712"/>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1500" dirty="0">
                <a:latin typeface="Comic Sans MS" panose="030F0902030302020204" pitchFamily="66" charset="0"/>
              </a:rPr>
              <a:t>Does it </a:t>
            </a:r>
            <a:r>
              <a:rPr lang="en-US" sz="1500" b="1" dirty="0">
                <a:solidFill>
                  <a:schemeClr val="bg1"/>
                </a:solidFill>
                <a:latin typeface="Comic Sans MS" panose="030F0902030302020204" pitchFamily="66" charset="0"/>
              </a:rPr>
              <a:t>REPRODUCE</a:t>
            </a:r>
            <a:r>
              <a:rPr lang="en-US" sz="1500" b="1" dirty="0">
                <a:latin typeface="Comic Sans MS" panose="030F0902030302020204" pitchFamily="66" charset="0"/>
              </a:rPr>
              <a:t>?</a:t>
            </a:r>
            <a:endParaRPr lang="en-GB" sz="1500" b="1" dirty="0">
              <a:latin typeface="Comic Sans MS" panose="030F0902030302020204" pitchFamily="66" charset="0"/>
            </a:endParaRPr>
          </a:p>
        </p:txBody>
      </p:sp>
      <p:sp>
        <p:nvSpPr>
          <p:cNvPr id="27" name="Rectangle: Rounded Corners 26">
            <a:extLst>
              <a:ext uri="{FF2B5EF4-FFF2-40B4-BE49-F238E27FC236}">
                <a16:creationId xmlns:a16="http://schemas.microsoft.com/office/drawing/2014/main" id="{08BBC4B3-3057-4760-913A-1105789A36F4}"/>
              </a:ext>
            </a:extLst>
          </p:cNvPr>
          <p:cNvSpPr/>
          <p:nvPr/>
        </p:nvSpPr>
        <p:spPr>
          <a:xfrm>
            <a:off x="3186792" y="4978859"/>
            <a:ext cx="2983506" cy="941712"/>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1500" dirty="0">
                <a:latin typeface="Comic Sans MS" panose="030F0902030302020204" pitchFamily="66" charset="0"/>
              </a:rPr>
              <a:t>Does it get rid of </a:t>
            </a:r>
            <a:r>
              <a:rPr lang="en-US" sz="1500" dirty="0">
                <a:solidFill>
                  <a:schemeClr val="bg1"/>
                </a:solidFill>
                <a:latin typeface="Comic Sans MS" panose="030F0902030302020204" pitchFamily="66" charset="0"/>
              </a:rPr>
              <a:t>waste</a:t>
            </a:r>
            <a:r>
              <a:rPr lang="en-US" sz="1500" dirty="0">
                <a:latin typeface="Comic Sans MS" panose="030F0902030302020204" pitchFamily="66" charset="0"/>
              </a:rPr>
              <a:t>?</a:t>
            </a:r>
          </a:p>
          <a:p>
            <a:pPr algn="ctr">
              <a:lnSpc>
                <a:spcPts val="2200"/>
              </a:lnSpc>
            </a:pPr>
            <a:r>
              <a:rPr lang="en-US" sz="1500" b="1" dirty="0">
                <a:solidFill>
                  <a:schemeClr val="bg1"/>
                </a:solidFill>
                <a:latin typeface="Comic Sans MS" panose="030F0902030302020204" pitchFamily="66" charset="0"/>
              </a:rPr>
              <a:t>EXCRETION</a:t>
            </a:r>
            <a:endParaRPr lang="en-GB" sz="1500" b="1" dirty="0">
              <a:solidFill>
                <a:schemeClr val="bg1"/>
              </a:solidFill>
              <a:latin typeface="Comic Sans MS" panose="030F0902030302020204" pitchFamily="66" charset="0"/>
            </a:endParaRPr>
          </a:p>
        </p:txBody>
      </p:sp>
      <p:sp>
        <p:nvSpPr>
          <p:cNvPr id="28" name="Rectangle: Rounded Corners 27">
            <a:extLst>
              <a:ext uri="{FF2B5EF4-FFF2-40B4-BE49-F238E27FC236}">
                <a16:creationId xmlns:a16="http://schemas.microsoft.com/office/drawing/2014/main" id="{262D1885-C372-42DA-92C3-FDD0F5DC9523}"/>
              </a:ext>
            </a:extLst>
          </p:cNvPr>
          <p:cNvSpPr/>
          <p:nvPr/>
        </p:nvSpPr>
        <p:spPr>
          <a:xfrm>
            <a:off x="6533229" y="4978859"/>
            <a:ext cx="1752790" cy="941712"/>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sz="1500" dirty="0">
                <a:latin typeface="Comic Sans MS" panose="030F0902030302020204" pitchFamily="66" charset="0"/>
              </a:rPr>
              <a:t>Can it move?</a:t>
            </a:r>
          </a:p>
          <a:p>
            <a:pPr algn="ctr">
              <a:lnSpc>
                <a:spcPts val="2200"/>
              </a:lnSpc>
            </a:pPr>
            <a:r>
              <a:rPr lang="en-US" sz="1500" b="1" dirty="0">
                <a:solidFill>
                  <a:schemeClr val="bg1"/>
                </a:solidFill>
                <a:latin typeface="Comic Sans MS" panose="030F0902030302020204" pitchFamily="66" charset="0"/>
              </a:rPr>
              <a:t>MOVEMENT</a:t>
            </a:r>
            <a:endParaRPr lang="en-GB" sz="1500" b="1" dirty="0">
              <a:solidFill>
                <a:schemeClr val="bg1"/>
              </a:solidFill>
              <a:latin typeface="Comic Sans MS" panose="030F0902030302020204" pitchFamily="66" charset="0"/>
            </a:endParaRPr>
          </a:p>
        </p:txBody>
      </p:sp>
      <p:sp>
        <p:nvSpPr>
          <p:cNvPr id="15" name="Subtitle 2">
            <a:extLst>
              <a:ext uri="{FF2B5EF4-FFF2-40B4-BE49-F238E27FC236}">
                <a16:creationId xmlns:a16="http://schemas.microsoft.com/office/drawing/2014/main" id="{05D551DD-1913-4F39-B5F2-91ADC03F312A}"/>
              </a:ext>
            </a:extLst>
          </p:cNvPr>
          <p:cNvSpPr txBox="1">
            <a:spLocks/>
          </p:cNvSpPr>
          <p:nvPr/>
        </p:nvSpPr>
        <p:spPr>
          <a:xfrm>
            <a:off x="398901" y="970203"/>
            <a:ext cx="12192000" cy="10569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endParaRPr lang="en-US" sz="3000" b="1" dirty="0">
              <a:solidFill>
                <a:srgbClr val="39AB47"/>
              </a:solidFill>
              <a:latin typeface="Comic Sans MS" panose="030F0702030302020204" pitchFamily="66" charset="0"/>
              <a:cs typeface="Arial" panose="020B0604020202020204" pitchFamily="34" charset="0"/>
            </a:endParaRPr>
          </a:p>
        </p:txBody>
      </p:sp>
      <p:sp>
        <p:nvSpPr>
          <p:cNvPr id="16" name="Subtitle 2">
            <a:extLst>
              <a:ext uri="{FF2B5EF4-FFF2-40B4-BE49-F238E27FC236}">
                <a16:creationId xmlns:a16="http://schemas.microsoft.com/office/drawing/2014/main" id="{2CA1C002-A391-410F-B5EA-0D50395FBAE6}"/>
              </a:ext>
            </a:extLst>
          </p:cNvPr>
          <p:cNvSpPr txBox="1">
            <a:spLocks/>
          </p:cNvSpPr>
          <p:nvPr/>
        </p:nvSpPr>
        <p:spPr>
          <a:xfrm>
            <a:off x="8366078" y="4919990"/>
            <a:ext cx="2852382" cy="105944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rgbClr val="272626"/>
                </a:solidFill>
                <a:latin typeface="Comic Sans MS" panose="030F0702030302020204" pitchFamily="66" charset="0"/>
                <a:cs typeface="Arial" panose="020B0604020202020204" pitchFamily="34" charset="0"/>
              </a:rPr>
              <a:t>If you answered </a:t>
            </a:r>
            <a:r>
              <a:rPr lang="en-US" sz="2000" b="1" dirty="0">
                <a:solidFill>
                  <a:srgbClr val="39AB47"/>
                </a:solidFill>
                <a:latin typeface="Comic Sans MS" panose="030F0702030302020204" pitchFamily="66" charset="0"/>
                <a:cs typeface="Arial" panose="020B0604020202020204" pitchFamily="34" charset="0"/>
              </a:rPr>
              <a:t>yes</a:t>
            </a:r>
            <a:r>
              <a:rPr lang="en-US" sz="2000" dirty="0">
                <a:solidFill>
                  <a:srgbClr val="272626"/>
                </a:solidFill>
                <a:latin typeface="Comic Sans MS" panose="030F0702030302020204" pitchFamily="66" charset="0"/>
                <a:cs typeface="Arial" panose="020B0604020202020204" pitchFamily="34" charset="0"/>
              </a:rPr>
              <a:t> to all </a:t>
            </a:r>
            <a:r>
              <a:rPr lang="en-US" sz="2000" b="1" dirty="0">
                <a:solidFill>
                  <a:srgbClr val="39AB47"/>
                </a:solidFill>
                <a:latin typeface="Comic Sans MS" panose="030F0702030302020204" pitchFamily="66" charset="0"/>
                <a:cs typeface="Arial" panose="020B0604020202020204" pitchFamily="34" charset="0"/>
              </a:rPr>
              <a:t>7</a:t>
            </a:r>
            <a:r>
              <a:rPr lang="en-US" sz="2000" b="1" dirty="0">
                <a:solidFill>
                  <a:srgbClr val="272626"/>
                </a:solidFill>
                <a:latin typeface="Comic Sans MS" panose="030F0702030302020204" pitchFamily="66" charset="0"/>
                <a:cs typeface="Arial" panose="020B0604020202020204" pitchFamily="34" charset="0"/>
              </a:rPr>
              <a:t> </a:t>
            </a:r>
            <a:r>
              <a:rPr lang="en-US" sz="2000" dirty="0">
                <a:solidFill>
                  <a:srgbClr val="272626"/>
                </a:solidFill>
                <a:latin typeface="Comic Sans MS" panose="030F0702030302020204" pitchFamily="66" charset="0"/>
                <a:cs typeface="Arial" panose="020B0604020202020204" pitchFamily="34" charset="0"/>
              </a:rPr>
              <a:t>questions, then it is </a:t>
            </a:r>
            <a:r>
              <a:rPr lang="en-US" sz="2000" b="1" dirty="0">
                <a:solidFill>
                  <a:srgbClr val="39AB47"/>
                </a:solidFill>
                <a:latin typeface="Comic Sans MS" panose="030F0702030302020204" pitchFamily="66" charset="0"/>
                <a:cs typeface="Arial" panose="020B0604020202020204" pitchFamily="34" charset="0"/>
              </a:rPr>
              <a:t>living!</a:t>
            </a:r>
          </a:p>
        </p:txBody>
      </p:sp>
      <p:pic>
        <p:nvPicPr>
          <p:cNvPr id="24" name="Picture 23">
            <a:extLst>
              <a:ext uri="{FF2B5EF4-FFF2-40B4-BE49-F238E27FC236}">
                <a16:creationId xmlns:a16="http://schemas.microsoft.com/office/drawing/2014/main" id="{B099CED2-EDC9-8A17-86A3-C0A6D069FFB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37849" y="1765779"/>
            <a:ext cx="2208625" cy="1618841"/>
          </a:xfrm>
          <a:prstGeom prst="rect">
            <a:avLst/>
          </a:prstGeom>
        </p:spPr>
      </p:pic>
      <p:pic>
        <p:nvPicPr>
          <p:cNvPr id="7" name="Picture 6" descr="A large rock on a beach&#10;&#10;Description automatically generated with medium confidence">
            <a:extLst>
              <a:ext uri="{FF2B5EF4-FFF2-40B4-BE49-F238E27FC236}">
                <a16:creationId xmlns:a16="http://schemas.microsoft.com/office/drawing/2014/main" id="{4FB2F3F1-0C0A-BF4C-B18C-B86B58FE47B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665215" y="1773214"/>
            <a:ext cx="2208625" cy="1618929"/>
          </a:xfrm>
          <a:prstGeom prst="rect">
            <a:avLst/>
          </a:prstGeom>
        </p:spPr>
      </p:pic>
      <p:pic>
        <p:nvPicPr>
          <p:cNvPr id="29" name="Picture 28" descr="A dog sitting on a tree stump&#10;&#10;Description automatically generated with medium confidence">
            <a:extLst>
              <a:ext uri="{FF2B5EF4-FFF2-40B4-BE49-F238E27FC236}">
                <a16:creationId xmlns:a16="http://schemas.microsoft.com/office/drawing/2014/main" id="{7985E9A2-4DFC-CA4D-98E6-F7AEF59EF5E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905942" y="1757566"/>
            <a:ext cx="2208625" cy="1634577"/>
          </a:xfrm>
          <a:prstGeom prst="rect">
            <a:avLst/>
          </a:prstGeom>
        </p:spPr>
      </p:pic>
      <p:sp>
        <p:nvSpPr>
          <p:cNvPr id="35" name="Subtitle 2">
            <a:extLst>
              <a:ext uri="{FF2B5EF4-FFF2-40B4-BE49-F238E27FC236}">
                <a16:creationId xmlns:a16="http://schemas.microsoft.com/office/drawing/2014/main" id="{CB5DC543-3C6A-5548-BF4D-24E486B23818}"/>
              </a:ext>
            </a:extLst>
          </p:cNvPr>
          <p:cNvSpPr txBox="1">
            <a:spLocks/>
          </p:cNvSpPr>
          <p:nvPr/>
        </p:nvSpPr>
        <p:spPr>
          <a:xfrm>
            <a:off x="0" y="1034021"/>
            <a:ext cx="12192000" cy="5930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9AB47"/>
                </a:solidFill>
                <a:latin typeface="Comic Sans MS" panose="030F0702030302020204" pitchFamily="66" charset="0"/>
                <a:cs typeface="Arial" panose="020B0604020202020204" pitchFamily="34" charset="0"/>
              </a:rPr>
              <a:t>How can you tell?</a:t>
            </a:r>
          </a:p>
        </p:txBody>
      </p:sp>
    </p:spTree>
    <p:extLst>
      <p:ext uri="{BB962C8B-B14F-4D97-AF65-F5344CB8AC3E}">
        <p14:creationId xmlns:p14="http://schemas.microsoft.com/office/powerpoint/2010/main" val="285465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18" grpId="0" animBg="1"/>
      <p:bldP spid="20" grpId="0" animBg="1"/>
      <p:bldP spid="21" grpId="0" animBg="1"/>
      <p:bldP spid="27" grpId="0" animBg="1"/>
      <p:bldP spid="28" grpId="0" animBg="1"/>
      <p:bldP spid="16" grpId="0"/>
      <p:bldP spid="3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36852FD-4DAD-AC4B-965A-DF6D5547688B}"/>
              </a:ext>
            </a:extLst>
          </p:cNvPr>
          <p:cNvSpPr txBox="1">
            <a:spLocks/>
          </p:cNvSpPr>
          <p:nvPr/>
        </p:nvSpPr>
        <p:spPr>
          <a:xfrm>
            <a:off x="0" y="6201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39AB47"/>
                </a:solidFill>
                <a:latin typeface="Comic Sans MS" panose="030F0902030302020204" pitchFamily="66" charset="0"/>
                <a:cs typeface="Arial" panose="020B0604020202020204" pitchFamily="34" charset="0"/>
              </a:rPr>
              <a:t>Useful links</a:t>
            </a:r>
          </a:p>
        </p:txBody>
      </p:sp>
      <p:sp>
        <p:nvSpPr>
          <p:cNvPr id="8" name="TextBox 7">
            <a:extLst>
              <a:ext uri="{FF2B5EF4-FFF2-40B4-BE49-F238E27FC236}">
                <a16:creationId xmlns:a16="http://schemas.microsoft.com/office/drawing/2014/main" id="{7A2692DF-2E77-8640-85B0-3D430386CACD}"/>
              </a:ext>
            </a:extLst>
          </p:cNvPr>
          <p:cNvSpPr txBox="1"/>
          <p:nvPr/>
        </p:nvSpPr>
        <p:spPr>
          <a:xfrm>
            <a:off x="1275211" y="1508871"/>
            <a:ext cx="9641577" cy="6048679"/>
          </a:xfrm>
          <a:prstGeom prst="rect">
            <a:avLst/>
          </a:prstGeom>
          <a:noFill/>
        </p:spPr>
        <p:txBody>
          <a:bodyPr wrap="square" lIns="0" tIns="0" rIns="0" bIns="0" rtlCol="0">
            <a:noAutofit/>
          </a:bodyPr>
          <a:lstStyle/>
          <a:p>
            <a:pPr>
              <a:spcBef>
                <a:spcPts val="1000"/>
              </a:spcBef>
            </a:pPr>
            <a:r>
              <a:rPr lang="en-GB" sz="1300" dirty="0">
                <a:solidFill>
                  <a:srgbClr val="272626"/>
                </a:solidFill>
                <a:latin typeface="Comic Sans MS" panose="030F0702030302020204" pitchFamily="66" charset="0"/>
                <a:cs typeface="Arial" panose="020B0604020202020204" pitchFamily="34" charset="0"/>
              </a:rPr>
              <a:t>Find out more about why classification is important.</a:t>
            </a:r>
            <a:br>
              <a:rPr lang="en-GB" sz="1300" dirty="0">
                <a:solidFill>
                  <a:srgbClr val="272626"/>
                </a:solidFill>
                <a:latin typeface="Comic Sans MS" panose="030F0702030302020204" pitchFamily="66" charset="0"/>
                <a:cs typeface="Arial" panose="020B0604020202020204" pitchFamily="34" charset="0"/>
              </a:rPr>
            </a:br>
            <a:r>
              <a:rPr lang="en-GB" sz="1300" dirty="0">
                <a:solidFill>
                  <a:srgbClr val="39AB47"/>
                </a:solidFill>
                <a:latin typeface="Comic Sans MS" panose="030F0702030302020204" pitchFamily="66" charset="0"/>
                <a:cs typeface="Arial" panose="020B0604020202020204" pitchFamily="34" charset="0"/>
                <a:hlinkClick r:id="rId3">
                  <a:extLst>
                    <a:ext uri="{A12FA001-AC4F-418D-AE19-62706E023703}">
                      <ahyp:hlinkClr xmlns:ahyp="http://schemas.microsoft.com/office/drawing/2018/hyperlinkcolor" val="tx"/>
                    </a:ext>
                  </a:extLst>
                </a:hlinkClick>
              </a:rPr>
              <a:t>https://youtu.be/Q0cIfO4UeZE</a:t>
            </a:r>
            <a:endParaRPr lang="en-GB" sz="1300" dirty="0">
              <a:solidFill>
                <a:srgbClr val="39AB47"/>
              </a:solidFill>
              <a:latin typeface="Comic Sans MS" panose="030F0702030302020204" pitchFamily="66" charset="0"/>
              <a:cs typeface="Arial" panose="020B0604020202020204" pitchFamily="34" charset="0"/>
            </a:endParaRPr>
          </a:p>
          <a:p>
            <a:pPr>
              <a:spcBef>
                <a:spcPts val="1000"/>
              </a:spcBef>
            </a:pPr>
            <a:r>
              <a:rPr lang="en-GB" sz="1300" dirty="0">
                <a:solidFill>
                  <a:srgbClr val="272626"/>
                </a:solidFill>
                <a:latin typeface="Comic Sans MS" panose="030F0702030302020204" pitchFamily="66" charset="0"/>
                <a:cs typeface="Arial" panose="020B0604020202020204" pitchFamily="34" charset="0"/>
              </a:rPr>
              <a:t>Use these spotter guides to help you identify wild flowers.</a:t>
            </a:r>
            <a:br>
              <a:rPr lang="en-GB" sz="1300" dirty="0">
                <a:solidFill>
                  <a:srgbClr val="272626"/>
                </a:solidFill>
                <a:latin typeface="Comic Sans MS" panose="030F0702030302020204" pitchFamily="66" charset="0"/>
                <a:cs typeface="Arial" panose="020B0604020202020204" pitchFamily="34" charset="0"/>
              </a:rPr>
            </a:br>
            <a:r>
              <a:rPr lang="en-GB" sz="1300" u="sng" dirty="0">
                <a:solidFill>
                  <a:srgbClr val="00B050"/>
                </a:solidFill>
                <a:latin typeface="Comic Sans MS" panose="030F0702030302020204" pitchFamily="66" charset="0"/>
                <a:cs typeface="Arial" panose="020B0604020202020204" pitchFamily="34" charset="0"/>
                <a:hlinkClick r:id="rId4">
                  <a:extLst>
                    <a:ext uri="{A12FA001-AC4F-418D-AE19-62706E023703}">
                      <ahyp:hlinkClr xmlns:ahyp="http://schemas.microsoft.com/office/drawing/2018/hyperlinkcolor" val="tx"/>
                    </a:ext>
                  </a:extLst>
                </a:hlinkClick>
              </a:rPr>
              <a:t>Flowering-plants-id.pdf (rspb.org.uk)</a:t>
            </a:r>
            <a:endParaRPr lang="en-GB" sz="1300" u="sng" dirty="0">
              <a:solidFill>
                <a:srgbClr val="00B050"/>
              </a:solidFill>
              <a:latin typeface="Comic Sans MS" panose="030F0702030302020204" pitchFamily="66" charset="0"/>
              <a:cs typeface="Arial" panose="020B0604020202020204" pitchFamily="34" charset="0"/>
            </a:endParaRPr>
          </a:p>
          <a:p>
            <a:pPr>
              <a:spcBef>
                <a:spcPts val="700"/>
              </a:spcBef>
            </a:pPr>
            <a:r>
              <a:rPr lang="en-GB" sz="1300" u="sng" dirty="0" err="1">
                <a:solidFill>
                  <a:srgbClr val="00B050"/>
                </a:solidFill>
                <a:latin typeface="Comic Sans MS" panose="030F0702030302020204" pitchFamily="66" charset="0"/>
                <a:cs typeface="Arial" panose="020B0604020202020204" pitchFamily="34" charset="0"/>
                <a:hlinkClick r:id="rId5">
                  <a:extLst>
                    <a:ext uri="{A12FA001-AC4F-418D-AE19-62706E023703}">
                      <ahyp:hlinkClr xmlns:ahyp="http://schemas.microsoft.com/office/drawing/2018/hyperlinkcolor" val="tx"/>
                    </a:ext>
                  </a:extLst>
                </a:hlinkClick>
              </a:rPr>
              <a:t>Plantlife</a:t>
            </a:r>
            <a:r>
              <a:rPr lang="en-GB" sz="1300" u="sng" dirty="0">
                <a:solidFill>
                  <a:srgbClr val="00B050"/>
                </a:solidFill>
                <a:latin typeface="Comic Sans MS" panose="030F0702030302020204" pitchFamily="66" charset="0"/>
                <a:cs typeface="Arial" panose="020B0604020202020204" pitchFamily="34" charset="0"/>
                <a:hlinkClick r:id="rId5">
                  <a:extLst>
                    <a:ext uri="{A12FA001-AC4F-418D-AE19-62706E023703}">
                      <ahyp:hlinkClr xmlns:ahyp="http://schemas.microsoft.com/office/drawing/2018/hyperlinkcolor" val="tx"/>
                    </a:ext>
                  </a:extLst>
                </a:hlinkClick>
              </a:rPr>
              <a:t> :: Spotter Sheets</a:t>
            </a:r>
            <a:endParaRPr lang="en-GB" sz="1300" u="sng" dirty="0">
              <a:solidFill>
                <a:srgbClr val="00B050"/>
              </a:solidFill>
              <a:latin typeface="Comic Sans MS" panose="030F0702030302020204" pitchFamily="66" charset="0"/>
              <a:cs typeface="Arial" panose="020B0604020202020204" pitchFamily="34" charset="0"/>
            </a:endParaRPr>
          </a:p>
          <a:p>
            <a:pPr>
              <a:spcBef>
                <a:spcPts val="1000"/>
              </a:spcBef>
            </a:pPr>
            <a:r>
              <a:rPr lang="en-GB" sz="1300" dirty="0">
                <a:solidFill>
                  <a:srgbClr val="272626"/>
                </a:solidFill>
                <a:latin typeface="Comic Sans MS" panose="030F0702030302020204" pitchFamily="66" charset="0"/>
                <a:cs typeface="Arial" panose="020B0604020202020204" pitchFamily="34" charset="0"/>
              </a:rPr>
              <a:t>Trees</a:t>
            </a:r>
            <a:br>
              <a:rPr lang="en-GB" sz="1300" b="1" dirty="0">
                <a:solidFill>
                  <a:srgbClr val="272626"/>
                </a:solidFill>
                <a:latin typeface="Comic Sans MS" panose="030F0702030302020204" pitchFamily="66" charset="0"/>
                <a:cs typeface="Arial" panose="020B0604020202020204" pitchFamily="34" charset="0"/>
              </a:rPr>
            </a:br>
            <a:r>
              <a:rPr lang="en-GB" sz="1300" u="sng" dirty="0">
                <a:solidFill>
                  <a:srgbClr val="00B050"/>
                </a:solidFill>
                <a:latin typeface="Comic Sans MS" panose="030F0702030302020204" pitchFamily="66" charset="0"/>
                <a:cs typeface="Arial" panose="020B0604020202020204" pitchFamily="34" charset="0"/>
                <a:hlinkClick r:id="rId6">
                  <a:extLst>
                    <a:ext uri="{A12FA001-AC4F-418D-AE19-62706E023703}">
                      <ahyp:hlinkClr xmlns:ahyp="http://schemas.microsoft.com/office/drawing/2018/hyperlinkcolor" val="tx"/>
                    </a:ext>
                  </a:extLst>
                </a:hlinkClick>
              </a:rPr>
              <a:t>How to Identify Trees: A Simple Guide - Woodland Trust </a:t>
            </a:r>
            <a:endParaRPr lang="en-GB" sz="1300" u="sng" dirty="0">
              <a:solidFill>
                <a:srgbClr val="00B050"/>
              </a:solidFill>
              <a:latin typeface="Comic Sans MS" panose="030F0702030302020204" pitchFamily="66" charset="0"/>
              <a:cs typeface="Arial" panose="020B0604020202020204" pitchFamily="34" charset="0"/>
            </a:endParaRPr>
          </a:p>
          <a:p>
            <a:pPr>
              <a:spcBef>
                <a:spcPts val="700"/>
              </a:spcBef>
            </a:pPr>
            <a:r>
              <a:rPr lang="en-GB" sz="1300" u="sng" dirty="0">
                <a:solidFill>
                  <a:srgbClr val="00B050"/>
                </a:solidFill>
                <a:latin typeface="Comic Sans MS" panose="030F0702030302020204" pitchFamily="66" charset="0"/>
                <a:cs typeface="Arial" panose="020B0604020202020204" pitchFamily="34" charset="0"/>
                <a:hlinkClick r:id="rId7">
                  <a:extLst>
                    <a:ext uri="{A12FA001-AC4F-418D-AE19-62706E023703}">
                      <ahyp:hlinkClr xmlns:ahyp="http://schemas.microsoft.com/office/drawing/2018/hyperlinkcolor" val="tx"/>
                    </a:ext>
                  </a:extLst>
                </a:hlinkClick>
              </a:rPr>
              <a:t>Identify Trees With Our Tree ID app - Woodland Trust</a:t>
            </a:r>
            <a:endParaRPr lang="en-GB" sz="1300" u="sng" dirty="0">
              <a:solidFill>
                <a:srgbClr val="00B050"/>
              </a:solidFill>
              <a:latin typeface="Comic Sans MS" panose="030F0702030302020204" pitchFamily="66" charset="0"/>
              <a:cs typeface="Arial" panose="020B0604020202020204" pitchFamily="34" charset="0"/>
            </a:endParaRPr>
          </a:p>
          <a:p>
            <a:pPr>
              <a:spcBef>
                <a:spcPts val="700"/>
              </a:spcBef>
            </a:pPr>
            <a:r>
              <a:rPr lang="en-GB" sz="1300" u="sng" dirty="0">
                <a:solidFill>
                  <a:srgbClr val="00B050"/>
                </a:solidFill>
                <a:latin typeface="Comic Sans MS" panose="030F0702030302020204" pitchFamily="66" charset="0"/>
                <a:cs typeface="Arial" panose="020B0604020202020204" pitchFamily="34" charset="0"/>
                <a:hlinkClick r:id="rId8">
                  <a:extLst>
                    <a:ext uri="{A12FA001-AC4F-418D-AE19-62706E023703}">
                      <ahyp:hlinkClr xmlns:ahyp="http://schemas.microsoft.com/office/drawing/2018/hyperlinkcolor" val="tx"/>
                    </a:ext>
                  </a:extLst>
                </a:hlinkClick>
              </a:rPr>
              <a:t>Tree ID for Kids - Nature Detectives - Woodland Trust</a:t>
            </a:r>
            <a:endParaRPr lang="en-GB" sz="1300" u="sng" dirty="0">
              <a:solidFill>
                <a:srgbClr val="00B050"/>
              </a:solidFill>
              <a:latin typeface="Comic Sans MS" panose="030F0702030302020204" pitchFamily="66" charset="0"/>
              <a:cs typeface="Arial" panose="020B0604020202020204" pitchFamily="34" charset="0"/>
            </a:endParaRPr>
          </a:p>
          <a:p>
            <a:pPr>
              <a:spcBef>
                <a:spcPts val="700"/>
              </a:spcBef>
            </a:pPr>
            <a:r>
              <a:rPr lang="en-GB" sz="1300" u="sng" dirty="0">
                <a:solidFill>
                  <a:srgbClr val="00B050"/>
                </a:solidFill>
                <a:latin typeface="Comic Sans MS" panose="030F0702030302020204" pitchFamily="66" charset="0"/>
                <a:cs typeface="Arial" panose="020B0604020202020204" pitchFamily="34" charset="0"/>
                <a:hlinkClick r:id="rId9">
                  <a:extLst>
                    <a:ext uri="{A12FA001-AC4F-418D-AE19-62706E023703}">
                      <ahyp:hlinkClr xmlns:ahyp="http://schemas.microsoft.com/office/drawing/2018/hyperlinkcolor" val="tx"/>
                    </a:ext>
                  </a:extLst>
                </a:hlinkClick>
              </a:rPr>
              <a:t>Tree &amp; Leaf </a:t>
            </a:r>
            <a:r>
              <a:rPr lang="en-GB" sz="1300" u="sng" dirty="0" err="1">
                <a:solidFill>
                  <a:srgbClr val="00B050"/>
                </a:solidFill>
                <a:latin typeface="Comic Sans MS" panose="030F0702030302020204" pitchFamily="66" charset="0"/>
                <a:cs typeface="Arial" panose="020B0604020202020204" pitchFamily="34" charset="0"/>
                <a:hlinkClick r:id="rId9">
                  <a:extLst>
                    <a:ext uri="{A12FA001-AC4F-418D-AE19-62706E023703}">
                      <ahyp:hlinkClr xmlns:ahyp="http://schemas.microsoft.com/office/drawing/2018/hyperlinkcolor" val="tx"/>
                    </a:ext>
                  </a:extLst>
                </a:hlinkClick>
              </a:rPr>
              <a:t>Identifcation</a:t>
            </a:r>
            <a:r>
              <a:rPr lang="en-GB" sz="1300" u="sng" dirty="0">
                <a:solidFill>
                  <a:srgbClr val="00B050"/>
                </a:solidFill>
                <a:latin typeface="Comic Sans MS" panose="030F0702030302020204" pitchFamily="66" charset="0"/>
                <a:cs typeface="Arial" panose="020B0604020202020204" pitchFamily="34" charset="0"/>
                <a:hlinkClick r:id="rId9">
                  <a:extLst>
                    <a:ext uri="{A12FA001-AC4F-418D-AE19-62706E023703}">
                      <ahyp:hlinkClr xmlns:ahyp="http://schemas.microsoft.com/office/drawing/2018/hyperlinkcolor" val="tx"/>
                    </a:ext>
                  </a:extLst>
                </a:hlinkClick>
              </a:rPr>
              <a:t> – </a:t>
            </a:r>
            <a:r>
              <a:rPr lang="en-GB" sz="1300" u="sng" dirty="0" err="1">
                <a:solidFill>
                  <a:srgbClr val="00B050"/>
                </a:solidFill>
                <a:latin typeface="Comic Sans MS" panose="030F0702030302020204" pitchFamily="66" charset="0"/>
                <a:cs typeface="Arial" panose="020B0604020202020204" pitchFamily="34" charset="0"/>
                <a:hlinkClick r:id="rId9">
                  <a:extLst>
                    <a:ext uri="{A12FA001-AC4F-418D-AE19-62706E023703}">
                      <ahyp:hlinkClr xmlns:ahyp="http://schemas.microsoft.com/office/drawing/2018/hyperlinkcolor" val="tx"/>
                    </a:ext>
                  </a:extLst>
                </a:hlinkClick>
              </a:rPr>
              <a:t>iChild</a:t>
            </a:r>
            <a:endParaRPr lang="en-GB" sz="1300" u="sng" dirty="0">
              <a:solidFill>
                <a:srgbClr val="00B050"/>
              </a:solidFill>
              <a:latin typeface="Comic Sans MS" panose="030F0702030302020204" pitchFamily="66" charset="0"/>
              <a:cs typeface="Arial" panose="020B0604020202020204" pitchFamily="34" charset="0"/>
            </a:endParaRPr>
          </a:p>
          <a:p>
            <a:pPr>
              <a:spcBef>
                <a:spcPts val="1000"/>
              </a:spcBef>
            </a:pPr>
            <a:r>
              <a:rPr lang="en-GB" sz="1300" dirty="0">
                <a:solidFill>
                  <a:srgbClr val="272626"/>
                </a:solidFill>
                <a:latin typeface="Comic Sans MS" panose="030F0702030302020204" pitchFamily="66" charset="0"/>
                <a:cs typeface="Arial" panose="020B0604020202020204" pitchFamily="34" charset="0"/>
              </a:rPr>
              <a:t>Bugs</a:t>
            </a:r>
            <a:br>
              <a:rPr lang="en-GB" sz="1300" b="1" dirty="0">
                <a:solidFill>
                  <a:srgbClr val="272626"/>
                </a:solidFill>
                <a:latin typeface="Comic Sans MS" panose="030F0702030302020204" pitchFamily="66" charset="0"/>
                <a:cs typeface="Arial" panose="020B0604020202020204" pitchFamily="34" charset="0"/>
              </a:rPr>
            </a:br>
            <a:r>
              <a:rPr lang="en-GB" sz="1300" u="sng" dirty="0">
                <a:solidFill>
                  <a:srgbClr val="00B050"/>
                </a:solidFill>
                <a:latin typeface="Comic Sans MS" panose="030F0702030302020204" pitchFamily="66" charset="0"/>
                <a:cs typeface="Arial" panose="020B0604020202020204" pitchFamily="34" charset="0"/>
                <a:hlinkClick r:id="rId10">
                  <a:extLst>
                    <a:ext uri="{A12FA001-AC4F-418D-AE19-62706E023703}">
                      <ahyp:hlinkClr xmlns:ahyp="http://schemas.microsoft.com/office/drawing/2018/hyperlinkcolor" val="tx"/>
                    </a:ext>
                  </a:extLst>
                </a:hlinkClick>
              </a:rPr>
              <a:t>Activities | Wildlife Watch</a:t>
            </a:r>
            <a:endParaRPr lang="en-GB" sz="1300" u="sng" dirty="0">
              <a:solidFill>
                <a:srgbClr val="00B050"/>
              </a:solidFill>
              <a:latin typeface="Comic Sans MS" panose="030F0702030302020204" pitchFamily="66" charset="0"/>
              <a:cs typeface="Arial" panose="020B0604020202020204" pitchFamily="34" charset="0"/>
            </a:endParaRPr>
          </a:p>
          <a:p>
            <a:pPr>
              <a:spcBef>
                <a:spcPts val="700"/>
              </a:spcBef>
            </a:pPr>
            <a:r>
              <a:rPr lang="en-GB" sz="1300" u="sng" dirty="0">
                <a:solidFill>
                  <a:srgbClr val="00B050"/>
                </a:solidFill>
                <a:latin typeface="Comic Sans MS" panose="030F0702030302020204" pitchFamily="66" charset="0"/>
                <a:cs typeface="Arial" panose="020B0604020202020204" pitchFamily="34" charset="0"/>
                <a:hlinkClick r:id="rId11">
                  <a:extLst>
                    <a:ext uri="{A12FA001-AC4F-418D-AE19-62706E023703}">
                      <ahyp:hlinkClr xmlns:ahyp="http://schemas.microsoft.com/office/drawing/2018/hyperlinkcolor" val="tx"/>
                    </a:ext>
                  </a:extLst>
                </a:hlinkClick>
              </a:rPr>
              <a:t>Minibeast Hunt - Tips for Finding Bugs - Woodland Trust</a:t>
            </a:r>
            <a:endParaRPr lang="en-GB" sz="1300" u="sng" dirty="0">
              <a:solidFill>
                <a:srgbClr val="00B050"/>
              </a:solidFill>
              <a:latin typeface="Comic Sans MS" panose="030F0702030302020204" pitchFamily="66" charset="0"/>
              <a:cs typeface="Arial" panose="020B0604020202020204" pitchFamily="34" charset="0"/>
            </a:endParaRPr>
          </a:p>
          <a:p>
            <a:pPr>
              <a:spcBef>
                <a:spcPts val="700"/>
              </a:spcBef>
            </a:pPr>
            <a:r>
              <a:rPr lang="en-GB" sz="1300" u="sng" dirty="0">
                <a:solidFill>
                  <a:srgbClr val="00B050"/>
                </a:solidFill>
                <a:latin typeface="Comic Sans MS" panose="030F0702030302020204" pitchFamily="66" charset="0"/>
                <a:cs typeface="Arial" panose="020B0604020202020204" pitchFamily="34" charset="0"/>
                <a:hlinkClick r:id="rId12">
                  <a:extLst>
                    <a:ext uri="{A12FA001-AC4F-418D-AE19-62706E023703}">
                      <ahyp:hlinkClr xmlns:ahyp="http://schemas.microsoft.com/office/drawing/2018/hyperlinkcolor" val="tx"/>
                    </a:ext>
                  </a:extLst>
                </a:hlinkClick>
              </a:rPr>
              <a:t>Invertebrates Spotter Sheets *suitable for home learning* | STEM</a:t>
            </a:r>
            <a:endParaRPr lang="en-GB" sz="1300" u="sng" dirty="0">
              <a:solidFill>
                <a:srgbClr val="00B050"/>
              </a:solidFill>
              <a:latin typeface="Comic Sans MS" panose="030F0702030302020204" pitchFamily="66" charset="0"/>
              <a:cs typeface="Arial" panose="020B0604020202020204" pitchFamily="34" charset="0"/>
            </a:endParaRPr>
          </a:p>
          <a:p>
            <a:pPr>
              <a:spcBef>
                <a:spcPts val="1000"/>
              </a:spcBef>
            </a:pPr>
            <a:r>
              <a:rPr lang="en-GB" sz="1300" dirty="0">
                <a:solidFill>
                  <a:srgbClr val="272626"/>
                </a:solidFill>
                <a:latin typeface="Comic Sans MS" panose="030F0702030302020204" pitchFamily="66" charset="0"/>
                <a:cs typeface="Arial" panose="020B0604020202020204" pitchFamily="34" charset="0"/>
              </a:rPr>
              <a:t>Try this example - See how questions can be used to identify what bug you have!</a:t>
            </a:r>
            <a:br>
              <a:rPr lang="en-GB" sz="1300" dirty="0">
                <a:solidFill>
                  <a:srgbClr val="272626"/>
                </a:solidFill>
                <a:latin typeface="Comic Sans MS" panose="030F0702030302020204" pitchFamily="66" charset="0"/>
                <a:cs typeface="Arial" panose="020B0604020202020204" pitchFamily="34" charset="0"/>
              </a:rPr>
            </a:br>
            <a:r>
              <a:rPr lang="en-GB" sz="1300" u="sng" dirty="0">
                <a:solidFill>
                  <a:srgbClr val="00B050"/>
                </a:solidFill>
                <a:latin typeface="Comic Sans MS" panose="030F0702030302020204" pitchFamily="66" charset="0"/>
                <a:cs typeface="Arial" panose="020B0604020202020204" pitchFamily="34" charset="0"/>
                <a:hlinkClick r:id="rId13">
                  <a:extLst>
                    <a:ext uri="{A12FA001-AC4F-418D-AE19-62706E023703}">
                      <ahyp:hlinkClr xmlns:ahyp="http://schemas.microsoft.com/office/drawing/2018/hyperlinkcolor" val="tx"/>
                    </a:ext>
                  </a:extLst>
                </a:hlinkClick>
              </a:rPr>
              <a:t>Identify a Bug – </a:t>
            </a:r>
            <a:r>
              <a:rPr lang="en-GB" sz="1300" u="sng" dirty="0" err="1">
                <a:solidFill>
                  <a:srgbClr val="00B050"/>
                </a:solidFill>
                <a:latin typeface="Comic Sans MS" panose="030F0702030302020204" pitchFamily="66" charset="0"/>
                <a:cs typeface="Arial" panose="020B0604020202020204" pitchFamily="34" charset="0"/>
                <a:hlinkClick r:id="rId13">
                  <a:extLst>
                    <a:ext uri="{A12FA001-AC4F-418D-AE19-62706E023703}">
                      <ahyp:hlinkClr xmlns:ahyp="http://schemas.microsoft.com/office/drawing/2018/hyperlinkcolor" val="tx"/>
                    </a:ext>
                  </a:extLst>
                </a:hlinkClick>
              </a:rPr>
              <a:t>Buglife</a:t>
            </a:r>
            <a:r>
              <a:rPr lang="en-GB" sz="1300" u="sng" dirty="0">
                <a:solidFill>
                  <a:srgbClr val="39AB47"/>
                </a:solidFill>
                <a:latin typeface="Comic Sans MS" panose="030F0702030302020204" pitchFamily="66" charset="0"/>
                <a:cs typeface="Arial" panose="020B0604020202020204" pitchFamily="34" charset="0"/>
              </a:rPr>
              <a:t> </a:t>
            </a:r>
            <a:r>
              <a:rPr lang="en-GB" sz="1300" dirty="0">
                <a:latin typeface="Comic Sans MS" panose="030F0702030302020204" pitchFamily="66" charset="0"/>
                <a:cs typeface="Arial" panose="020B0604020202020204" pitchFamily="34" charset="0"/>
              </a:rPr>
              <a:t>or</a:t>
            </a:r>
            <a:r>
              <a:rPr lang="en-GB" sz="1300" dirty="0">
                <a:solidFill>
                  <a:srgbClr val="39AB47"/>
                </a:solidFill>
                <a:latin typeface="Comic Sans MS" panose="030F0702030302020204" pitchFamily="66" charset="0"/>
                <a:cs typeface="Arial" panose="020B0604020202020204" pitchFamily="34" charset="0"/>
              </a:rPr>
              <a:t> </a:t>
            </a:r>
            <a:r>
              <a:rPr lang="en-GB" sz="1300" u="sng" dirty="0">
                <a:solidFill>
                  <a:srgbClr val="00B050"/>
                </a:solidFill>
                <a:latin typeface="Comic Sans MS" panose="030F0702030302020204" pitchFamily="66" charset="0"/>
                <a:cs typeface="Arial" panose="020B0604020202020204" pitchFamily="34" charset="0"/>
                <a:hlinkClick r:id="rId14">
                  <a:extLst>
                    <a:ext uri="{A12FA001-AC4F-418D-AE19-62706E023703}">
                      <ahyp:hlinkClr xmlns:ahyp="http://schemas.microsoft.com/office/drawing/2018/hyperlinkcolor" val="tx"/>
                    </a:ext>
                  </a:extLst>
                </a:hlinkClick>
              </a:rPr>
              <a:t>What is classification and identification? - BBC Bitesize</a:t>
            </a:r>
            <a:endParaRPr lang="en-GB" sz="1300" u="sng" dirty="0">
              <a:solidFill>
                <a:srgbClr val="00B050"/>
              </a:solidFill>
              <a:latin typeface="Comic Sans MS" panose="030F0702030302020204" pitchFamily="66" charset="0"/>
              <a:cs typeface="Arial" panose="020B0604020202020204" pitchFamily="34" charset="0"/>
            </a:endParaRPr>
          </a:p>
          <a:p>
            <a:pPr>
              <a:spcBef>
                <a:spcPts val="1000"/>
              </a:spcBef>
            </a:pPr>
            <a:endParaRPr lang="en-GB" sz="1300" u="sng" dirty="0">
              <a:solidFill>
                <a:srgbClr val="39AB47"/>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42790070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39973-6E78-4E1C-AFE2-094C6F8591D5}"/>
              </a:ext>
            </a:extLst>
          </p:cNvPr>
          <p:cNvSpPr>
            <a:spLocks noGrp="1"/>
          </p:cNvSpPr>
          <p:nvPr>
            <p:ph type="title"/>
          </p:nvPr>
        </p:nvSpPr>
        <p:spPr>
          <a:xfrm>
            <a:off x="0" y="363537"/>
            <a:ext cx="12192000" cy="1325563"/>
          </a:xfrm>
        </p:spPr>
        <p:txBody>
          <a:bodyPr/>
          <a:lstStyle/>
          <a:p>
            <a:pPr algn="ctr">
              <a:lnSpc>
                <a:spcPct val="100000"/>
              </a:lnSpc>
              <a:spcBef>
                <a:spcPts val="500"/>
              </a:spcBef>
            </a:pPr>
            <a:r>
              <a:rPr lang="en-GB" sz="3200" b="1" dirty="0">
                <a:solidFill>
                  <a:schemeClr val="bg1"/>
                </a:solidFill>
                <a:latin typeface="Comic Sans MS" panose="030F0702030302020204" pitchFamily="66" charset="0"/>
              </a:rPr>
              <a:t>Living Things and Their Habitats</a:t>
            </a:r>
            <a:br>
              <a:rPr lang="en-GB" sz="3200" b="1" dirty="0">
                <a:solidFill>
                  <a:schemeClr val="bg1"/>
                </a:solidFill>
                <a:latin typeface="Comic Sans MS" panose="030F0702030302020204" pitchFamily="66" charset="0"/>
              </a:rPr>
            </a:br>
            <a:r>
              <a:rPr lang="en-GB" sz="3200" b="1" dirty="0">
                <a:solidFill>
                  <a:schemeClr val="bg1"/>
                </a:solidFill>
                <a:latin typeface="Comic Sans MS" panose="030F0702030302020204" pitchFamily="66" charset="0"/>
              </a:rPr>
              <a:t>Lesson 1</a:t>
            </a:r>
          </a:p>
        </p:txBody>
      </p:sp>
      <p:sp>
        <p:nvSpPr>
          <p:cNvPr id="3" name="TextBox 2">
            <a:extLst>
              <a:ext uri="{FF2B5EF4-FFF2-40B4-BE49-F238E27FC236}">
                <a16:creationId xmlns:a16="http://schemas.microsoft.com/office/drawing/2014/main" id="{789585AB-FB9D-4A6C-911D-CADD729AD173}"/>
              </a:ext>
            </a:extLst>
          </p:cNvPr>
          <p:cNvSpPr txBox="1"/>
          <p:nvPr/>
        </p:nvSpPr>
        <p:spPr>
          <a:xfrm>
            <a:off x="0" y="5687498"/>
            <a:ext cx="12191999" cy="584775"/>
          </a:xfrm>
          <a:prstGeom prst="rect">
            <a:avLst/>
          </a:prstGeom>
          <a:noFill/>
        </p:spPr>
        <p:txBody>
          <a:bodyPr wrap="square" rtlCol="0">
            <a:spAutoFit/>
          </a:bodyPr>
          <a:lstStyle/>
          <a:p>
            <a:pPr algn="ctr"/>
            <a:r>
              <a:rPr lang="en-GB" sz="3200" b="1" dirty="0">
                <a:solidFill>
                  <a:schemeClr val="bg1"/>
                </a:solidFill>
                <a:latin typeface="Comic Sans MS" panose="030F0702030302020204" pitchFamily="66" charset="0"/>
              </a:rPr>
              <a:t>Well Done! </a:t>
            </a:r>
            <a:endParaRPr lang="en-GB" sz="3200" dirty="0">
              <a:solidFill>
                <a:schemeClr val="bg1"/>
              </a:solidFill>
              <a:latin typeface="Comic Sans MS" panose="030F0702030302020204" pitchFamily="66" charset="0"/>
            </a:endParaRPr>
          </a:p>
        </p:txBody>
      </p:sp>
      <p:sp>
        <p:nvSpPr>
          <p:cNvPr id="6" name="Subtitle 2">
            <a:extLst>
              <a:ext uri="{FF2B5EF4-FFF2-40B4-BE49-F238E27FC236}">
                <a16:creationId xmlns:a16="http://schemas.microsoft.com/office/drawing/2014/main" id="{E2B2FB1F-92E5-3B46-8B09-EC93C1609FAB}"/>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iChild and its licensors. All rights reserved. Not for commercial use.</a:t>
            </a:r>
          </a:p>
        </p:txBody>
      </p:sp>
      <p:pic>
        <p:nvPicPr>
          <p:cNvPr id="7" name="Picture 6" descr="A picture containing text, clipart&#10;&#10;Description automatically generated">
            <a:extLst>
              <a:ext uri="{FF2B5EF4-FFF2-40B4-BE49-F238E27FC236}">
                <a16:creationId xmlns:a16="http://schemas.microsoft.com/office/drawing/2014/main" id="{7E5C3B85-CBD5-2D42-B7C4-DB071F5A40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9" name="Rectangle 8">
            <a:extLst>
              <a:ext uri="{FF2B5EF4-FFF2-40B4-BE49-F238E27FC236}">
                <a16:creationId xmlns:a16="http://schemas.microsoft.com/office/drawing/2014/main" id="{ADE12412-FE87-2247-94AE-1BDEEC47A4B4}"/>
              </a:ext>
            </a:extLst>
          </p:cNvPr>
          <p:cNvSpPr/>
          <p:nvPr/>
        </p:nvSpPr>
        <p:spPr>
          <a:xfrm>
            <a:off x="1506582" y="2029049"/>
            <a:ext cx="9135292" cy="29099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picture containing text&#10;&#10;Description automatically generated">
            <a:extLst>
              <a:ext uri="{FF2B5EF4-FFF2-40B4-BE49-F238E27FC236}">
                <a16:creationId xmlns:a16="http://schemas.microsoft.com/office/drawing/2014/main" id="{BFB91954-5D04-C444-B2E4-EBE1B7E84D3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48"/>
          <a:stretch/>
        </p:blipFill>
        <p:spPr>
          <a:xfrm>
            <a:off x="1621890" y="2070458"/>
            <a:ext cx="8948220" cy="2868527"/>
          </a:xfrm>
          <a:prstGeom prst="rect">
            <a:avLst/>
          </a:prstGeom>
        </p:spPr>
      </p:pic>
    </p:spTree>
    <p:extLst>
      <p:ext uri="{BB962C8B-B14F-4D97-AF65-F5344CB8AC3E}">
        <p14:creationId xmlns:p14="http://schemas.microsoft.com/office/powerpoint/2010/main" val="21249799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group of colorful leaves&#10;&#10;Description automatically generated with medium confidence">
            <a:extLst>
              <a:ext uri="{FF2B5EF4-FFF2-40B4-BE49-F238E27FC236}">
                <a16:creationId xmlns:a16="http://schemas.microsoft.com/office/drawing/2014/main" id="{039E8252-8B99-8D4A-864A-C7EB2B02EB4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28448" y="3964288"/>
            <a:ext cx="2168577" cy="1636969"/>
          </a:xfrm>
          <a:prstGeom prst="rect">
            <a:avLst/>
          </a:prstGeom>
        </p:spPr>
      </p:pic>
      <p:sp>
        <p:nvSpPr>
          <p:cNvPr id="15" name="Subtitle 2">
            <a:extLst>
              <a:ext uri="{FF2B5EF4-FFF2-40B4-BE49-F238E27FC236}">
                <a16:creationId xmlns:a16="http://schemas.microsoft.com/office/drawing/2014/main" id="{05D551DD-1913-4F39-B5F2-91ADC03F312A}"/>
              </a:ext>
            </a:extLst>
          </p:cNvPr>
          <p:cNvSpPr txBox="1">
            <a:spLocks/>
          </p:cNvSpPr>
          <p:nvPr/>
        </p:nvSpPr>
        <p:spPr>
          <a:xfrm>
            <a:off x="398901" y="970203"/>
            <a:ext cx="12192000" cy="10569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endParaRPr lang="en-US" sz="3000" b="1" dirty="0">
              <a:solidFill>
                <a:srgbClr val="39AB47"/>
              </a:solidFill>
              <a:latin typeface="Comic Sans MS" panose="030F0702030302020204" pitchFamily="66" charset="0"/>
              <a:cs typeface="Arial" panose="020B0604020202020204" pitchFamily="34" charset="0"/>
            </a:endParaRPr>
          </a:p>
        </p:txBody>
      </p:sp>
      <p:sp>
        <p:nvSpPr>
          <p:cNvPr id="16" name="Subtitle 2">
            <a:extLst>
              <a:ext uri="{FF2B5EF4-FFF2-40B4-BE49-F238E27FC236}">
                <a16:creationId xmlns:a16="http://schemas.microsoft.com/office/drawing/2014/main" id="{2CA1C002-A391-410F-B5EA-0D50395FBAE6}"/>
              </a:ext>
            </a:extLst>
          </p:cNvPr>
          <p:cNvSpPr txBox="1">
            <a:spLocks/>
          </p:cNvSpPr>
          <p:nvPr/>
        </p:nvSpPr>
        <p:spPr>
          <a:xfrm>
            <a:off x="5906040" y="1920864"/>
            <a:ext cx="5725790" cy="492332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b="1" dirty="0">
                <a:solidFill>
                  <a:srgbClr val="39AB47"/>
                </a:solidFill>
                <a:latin typeface="Comic Sans MS" panose="030F0702030302020204" pitchFamily="66" charset="0"/>
                <a:cs typeface="Arial" panose="020B0604020202020204" pitchFamily="34" charset="0"/>
              </a:rPr>
              <a:t>Top tip:</a:t>
            </a:r>
          </a:p>
          <a:p>
            <a:pPr marL="0" indent="0" algn="ctr">
              <a:lnSpc>
                <a:spcPct val="100000"/>
              </a:lnSpc>
              <a:buNone/>
            </a:pPr>
            <a:r>
              <a:rPr lang="en-US" sz="2000" dirty="0">
                <a:solidFill>
                  <a:srgbClr val="272626"/>
                </a:solidFill>
                <a:latin typeface="Comic Sans MS" panose="030F0702030302020204" pitchFamily="66" charset="0"/>
                <a:cs typeface="Arial" panose="020B0604020202020204" pitchFamily="34" charset="0"/>
              </a:rPr>
              <a:t>To remember all </a:t>
            </a:r>
            <a:r>
              <a:rPr lang="en-US" sz="2000" b="1" dirty="0">
                <a:solidFill>
                  <a:srgbClr val="39AB47"/>
                </a:solidFill>
                <a:latin typeface="Comic Sans MS" panose="030F0702030302020204" pitchFamily="66" charset="0"/>
                <a:cs typeface="Arial" panose="020B0604020202020204" pitchFamily="34" charset="0"/>
              </a:rPr>
              <a:t>7</a:t>
            </a:r>
            <a:r>
              <a:rPr lang="en-US" sz="2000" dirty="0">
                <a:solidFill>
                  <a:srgbClr val="272626"/>
                </a:solidFill>
                <a:latin typeface="Comic Sans MS" panose="030F0702030302020204" pitchFamily="66" charset="0"/>
                <a:cs typeface="Arial" panose="020B0604020202020204" pitchFamily="34" charset="0"/>
              </a:rPr>
              <a:t>, think of </a:t>
            </a:r>
            <a:r>
              <a:rPr lang="en-US" sz="2000" b="1" dirty="0" err="1">
                <a:solidFill>
                  <a:srgbClr val="39AB47"/>
                </a:solidFill>
                <a:latin typeface="Comic Sans MS" panose="030F0702030302020204" pitchFamily="66" charset="0"/>
                <a:cs typeface="Arial" panose="020B0604020202020204" pitchFamily="34" charset="0"/>
              </a:rPr>
              <a:t>Mrs</a:t>
            </a:r>
            <a:r>
              <a:rPr lang="en-US" sz="2000" b="1" dirty="0">
                <a:solidFill>
                  <a:srgbClr val="39AB47"/>
                </a:solidFill>
                <a:latin typeface="Comic Sans MS" panose="030F0702030302020204" pitchFamily="66" charset="0"/>
                <a:cs typeface="Arial" panose="020B0604020202020204" pitchFamily="34" charset="0"/>
              </a:rPr>
              <a:t> </a:t>
            </a:r>
            <a:r>
              <a:rPr lang="en-US" sz="2000" b="1" dirty="0" err="1">
                <a:solidFill>
                  <a:srgbClr val="39AB47"/>
                </a:solidFill>
                <a:latin typeface="Comic Sans MS" panose="030F0702030302020204" pitchFamily="66" charset="0"/>
                <a:cs typeface="Arial" panose="020B0604020202020204" pitchFamily="34" charset="0"/>
              </a:rPr>
              <a:t>Gren</a:t>
            </a:r>
            <a:r>
              <a:rPr lang="en-US" sz="2000" dirty="0">
                <a:latin typeface="Comic Sans MS" panose="030F0702030302020204" pitchFamily="66" charset="0"/>
                <a:cs typeface="Arial" panose="020B0604020202020204" pitchFamily="34" charset="0"/>
              </a:rPr>
              <a:t>:</a:t>
            </a:r>
          </a:p>
          <a:p>
            <a:pPr marL="0" indent="0" algn="ctr">
              <a:lnSpc>
                <a:spcPct val="100000"/>
              </a:lnSpc>
              <a:buNone/>
            </a:pPr>
            <a:r>
              <a:rPr lang="en-US" sz="2000" b="1" dirty="0">
                <a:solidFill>
                  <a:srgbClr val="39AB47"/>
                </a:solidFill>
                <a:latin typeface="Comic Sans MS" panose="030F0702030302020204" pitchFamily="66" charset="0"/>
                <a:cs typeface="Arial" panose="020B0604020202020204" pitchFamily="34" charset="0"/>
              </a:rPr>
              <a:t>M</a:t>
            </a:r>
            <a:r>
              <a:rPr lang="en-US" sz="2000" dirty="0">
                <a:solidFill>
                  <a:srgbClr val="272626"/>
                </a:solidFill>
                <a:latin typeface="Comic Sans MS" panose="030F0702030302020204" pitchFamily="66" charset="0"/>
                <a:cs typeface="Arial" panose="020B0604020202020204" pitchFamily="34" charset="0"/>
              </a:rPr>
              <a:t>ovement</a:t>
            </a:r>
          </a:p>
          <a:p>
            <a:pPr marL="0" indent="0" algn="ctr">
              <a:lnSpc>
                <a:spcPct val="100000"/>
              </a:lnSpc>
              <a:buNone/>
            </a:pPr>
            <a:r>
              <a:rPr lang="en-US" sz="2000" b="1" dirty="0">
                <a:solidFill>
                  <a:srgbClr val="39AB47"/>
                </a:solidFill>
                <a:latin typeface="Comic Sans MS" panose="030F0702030302020204" pitchFamily="66" charset="0"/>
                <a:cs typeface="Arial" panose="020B0604020202020204" pitchFamily="34" charset="0"/>
              </a:rPr>
              <a:t>R</a:t>
            </a:r>
            <a:r>
              <a:rPr lang="en-US" sz="2000" dirty="0">
                <a:solidFill>
                  <a:srgbClr val="272626"/>
                </a:solidFill>
                <a:latin typeface="Comic Sans MS" panose="030F0702030302020204" pitchFamily="66" charset="0"/>
                <a:cs typeface="Arial" panose="020B0604020202020204" pitchFamily="34" charset="0"/>
              </a:rPr>
              <a:t>espiration</a:t>
            </a:r>
          </a:p>
          <a:p>
            <a:pPr marL="0" indent="0" algn="ctr">
              <a:lnSpc>
                <a:spcPct val="100000"/>
              </a:lnSpc>
              <a:buNone/>
            </a:pPr>
            <a:r>
              <a:rPr lang="en-US" sz="2000" b="1" dirty="0">
                <a:solidFill>
                  <a:srgbClr val="39AB47"/>
                </a:solidFill>
                <a:latin typeface="Comic Sans MS" panose="030F0702030302020204" pitchFamily="66" charset="0"/>
                <a:cs typeface="Arial" panose="020B0604020202020204" pitchFamily="34" charset="0"/>
              </a:rPr>
              <a:t>S</a:t>
            </a:r>
            <a:r>
              <a:rPr lang="en-US" sz="2000" dirty="0">
                <a:solidFill>
                  <a:srgbClr val="272626"/>
                </a:solidFill>
                <a:latin typeface="Comic Sans MS" panose="030F0702030302020204" pitchFamily="66" charset="0"/>
                <a:cs typeface="Arial" panose="020B0604020202020204" pitchFamily="34" charset="0"/>
              </a:rPr>
              <a:t>ensitivity</a:t>
            </a:r>
          </a:p>
          <a:p>
            <a:pPr marL="0" indent="0" algn="ctr">
              <a:lnSpc>
                <a:spcPct val="100000"/>
              </a:lnSpc>
              <a:buNone/>
            </a:pPr>
            <a:r>
              <a:rPr lang="en-US" sz="2000" b="1" dirty="0">
                <a:solidFill>
                  <a:srgbClr val="39AB47"/>
                </a:solidFill>
                <a:latin typeface="Comic Sans MS" panose="030F0702030302020204" pitchFamily="66" charset="0"/>
                <a:cs typeface="Arial" panose="020B0604020202020204" pitchFamily="34" charset="0"/>
              </a:rPr>
              <a:t>G</a:t>
            </a:r>
            <a:r>
              <a:rPr lang="en-US" sz="2000" dirty="0">
                <a:solidFill>
                  <a:srgbClr val="272626"/>
                </a:solidFill>
                <a:latin typeface="Comic Sans MS" panose="030F0702030302020204" pitchFamily="66" charset="0"/>
                <a:cs typeface="Arial" panose="020B0604020202020204" pitchFamily="34" charset="0"/>
              </a:rPr>
              <a:t>rowth</a:t>
            </a:r>
          </a:p>
          <a:p>
            <a:pPr marL="0" indent="0" algn="ctr">
              <a:lnSpc>
                <a:spcPct val="100000"/>
              </a:lnSpc>
              <a:buNone/>
            </a:pPr>
            <a:r>
              <a:rPr lang="en-US" sz="2000" b="1" dirty="0">
                <a:solidFill>
                  <a:srgbClr val="39AB47"/>
                </a:solidFill>
                <a:latin typeface="Comic Sans MS" panose="030F0702030302020204" pitchFamily="66" charset="0"/>
                <a:cs typeface="Arial" panose="020B0604020202020204" pitchFamily="34" charset="0"/>
              </a:rPr>
              <a:t>R</a:t>
            </a:r>
            <a:r>
              <a:rPr lang="en-US" sz="2000" dirty="0">
                <a:solidFill>
                  <a:srgbClr val="272626"/>
                </a:solidFill>
                <a:latin typeface="Comic Sans MS" panose="030F0702030302020204" pitchFamily="66" charset="0"/>
                <a:cs typeface="Arial" panose="020B0604020202020204" pitchFamily="34" charset="0"/>
              </a:rPr>
              <a:t>eproduce</a:t>
            </a:r>
          </a:p>
          <a:p>
            <a:pPr marL="0" indent="0" algn="ctr">
              <a:lnSpc>
                <a:spcPct val="100000"/>
              </a:lnSpc>
              <a:buNone/>
            </a:pPr>
            <a:r>
              <a:rPr lang="en-US" sz="2000" b="1" dirty="0">
                <a:solidFill>
                  <a:srgbClr val="39AB47"/>
                </a:solidFill>
                <a:latin typeface="Comic Sans MS" panose="030F0702030302020204" pitchFamily="66" charset="0"/>
                <a:cs typeface="Arial" panose="020B0604020202020204" pitchFamily="34" charset="0"/>
              </a:rPr>
              <a:t>E</a:t>
            </a:r>
            <a:r>
              <a:rPr lang="en-US" sz="2000" dirty="0">
                <a:solidFill>
                  <a:srgbClr val="272626"/>
                </a:solidFill>
                <a:latin typeface="Comic Sans MS" panose="030F0702030302020204" pitchFamily="66" charset="0"/>
                <a:cs typeface="Arial" panose="020B0604020202020204" pitchFamily="34" charset="0"/>
              </a:rPr>
              <a:t>xcretion</a:t>
            </a:r>
          </a:p>
          <a:p>
            <a:pPr marL="0" indent="0" algn="ctr">
              <a:lnSpc>
                <a:spcPct val="100000"/>
              </a:lnSpc>
              <a:buNone/>
            </a:pPr>
            <a:r>
              <a:rPr lang="en-US" sz="2000" b="1" dirty="0">
                <a:solidFill>
                  <a:srgbClr val="39AB47"/>
                </a:solidFill>
                <a:latin typeface="Comic Sans MS" panose="030F0702030302020204" pitchFamily="66" charset="0"/>
                <a:cs typeface="Arial" panose="020B0604020202020204" pitchFamily="34" charset="0"/>
              </a:rPr>
              <a:t>N</a:t>
            </a:r>
            <a:r>
              <a:rPr lang="en-US" sz="2000" dirty="0">
                <a:solidFill>
                  <a:srgbClr val="272626"/>
                </a:solidFill>
                <a:latin typeface="Comic Sans MS" panose="030F0702030302020204" pitchFamily="66" charset="0"/>
                <a:cs typeface="Arial" panose="020B0604020202020204" pitchFamily="34" charset="0"/>
              </a:rPr>
              <a:t>utrition</a:t>
            </a:r>
            <a:endParaRPr lang="en-US" sz="3000" b="1" dirty="0">
              <a:solidFill>
                <a:srgbClr val="272626"/>
              </a:solidFill>
              <a:latin typeface="Comic Sans MS" panose="030F0702030302020204" pitchFamily="66" charset="0"/>
              <a:cs typeface="Arial" panose="020B0604020202020204" pitchFamily="34" charset="0"/>
            </a:endParaRPr>
          </a:p>
        </p:txBody>
      </p:sp>
      <p:pic>
        <p:nvPicPr>
          <p:cNvPr id="11" name="Picture 10">
            <a:extLst>
              <a:ext uri="{FF2B5EF4-FFF2-40B4-BE49-F238E27FC236}">
                <a16:creationId xmlns:a16="http://schemas.microsoft.com/office/drawing/2014/main" id="{CA4379CD-F021-354A-B8AA-97F4BAD44AC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28448" y="2079905"/>
            <a:ext cx="2208625" cy="1618841"/>
          </a:xfrm>
          <a:prstGeom prst="rect">
            <a:avLst/>
          </a:prstGeom>
        </p:spPr>
      </p:pic>
      <p:pic>
        <p:nvPicPr>
          <p:cNvPr id="12" name="Picture 11" descr="A large rock on a beach&#10;&#10;Description automatically generated with medium confidence">
            <a:extLst>
              <a:ext uri="{FF2B5EF4-FFF2-40B4-BE49-F238E27FC236}">
                <a16:creationId xmlns:a16="http://schemas.microsoft.com/office/drawing/2014/main" id="{1F82A2C6-9EF9-0D48-BEC7-12624A8E1ED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855814" y="2087340"/>
            <a:ext cx="2208625" cy="1618929"/>
          </a:xfrm>
          <a:prstGeom prst="rect">
            <a:avLst/>
          </a:prstGeom>
        </p:spPr>
      </p:pic>
      <p:pic>
        <p:nvPicPr>
          <p:cNvPr id="18" name="Picture 17" descr="A dog sitting on a tree stump&#10;&#10;Description automatically generated with medium confidence">
            <a:extLst>
              <a:ext uri="{FF2B5EF4-FFF2-40B4-BE49-F238E27FC236}">
                <a16:creationId xmlns:a16="http://schemas.microsoft.com/office/drawing/2014/main" id="{072F39AA-4840-E943-BFC2-5E94DCED745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855813" y="3964288"/>
            <a:ext cx="2208625" cy="1634577"/>
          </a:xfrm>
          <a:prstGeom prst="rect">
            <a:avLst/>
          </a:prstGeom>
        </p:spPr>
      </p:pic>
      <p:sp>
        <p:nvSpPr>
          <p:cNvPr id="19" name="Subtitle 2">
            <a:extLst>
              <a:ext uri="{FF2B5EF4-FFF2-40B4-BE49-F238E27FC236}">
                <a16:creationId xmlns:a16="http://schemas.microsoft.com/office/drawing/2014/main" id="{2FBA733B-3C8F-BB44-B7C9-73750941673B}"/>
              </a:ext>
            </a:extLst>
          </p:cNvPr>
          <p:cNvSpPr txBox="1">
            <a:spLocks/>
          </p:cNvSpPr>
          <p:nvPr/>
        </p:nvSpPr>
        <p:spPr>
          <a:xfrm>
            <a:off x="0" y="583479"/>
            <a:ext cx="12192000" cy="9010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700" b="1" dirty="0">
                <a:solidFill>
                  <a:srgbClr val="39AB47"/>
                </a:solidFill>
                <a:latin typeface="Comic Sans MS" panose="030F0702030302020204" pitchFamily="66" charset="0"/>
                <a:cs typeface="Arial" panose="020B0604020202020204" pitchFamily="34" charset="0"/>
              </a:rPr>
              <a:t>Which of these is “living”?</a:t>
            </a:r>
            <a:br>
              <a:rPr lang="en-US" sz="2700" b="1" dirty="0">
                <a:solidFill>
                  <a:srgbClr val="39AB47"/>
                </a:solidFill>
                <a:latin typeface="Comic Sans MS" panose="030F0702030302020204" pitchFamily="66" charset="0"/>
                <a:cs typeface="Arial" panose="020B0604020202020204" pitchFamily="34" charset="0"/>
              </a:rPr>
            </a:br>
            <a:r>
              <a:rPr lang="en-US" sz="2700" b="1" dirty="0">
                <a:solidFill>
                  <a:srgbClr val="39AB47"/>
                </a:solidFill>
                <a:latin typeface="Comic Sans MS" panose="030F0702030302020204" pitchFamily="66" charset="0"/>
                <a:cs typeface="Arial" panose="020B0604020202020204" pitchFamily="34" charset="0"/>
              </a:rPr>
              <a:t>How can you tell?</a:t>
            </a:r>
          </a:p>
        </p:txBody>
      </p:sp>
    </p:spTree>
    <p:extLst>
      <p:ext uri="{BB962C8B-B14F-4D97-AF65-F5344CB8AC3E}">
        <p14:creationId xmlns:p14="http://schemas.microsoft.com/office/powerpoint/2010/main" val="276191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47488FA-88E1-2347-BFED-D520E0A91CA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08482" y="1301948"/>
            <a:ext cx="6975033" cy="4191801"/>
          </a:xfrm>
          <a:prstGeom prst="rect">
            <a:avLst/>
          </a:prstGeom>
        </p:spPr>
      </p:pic>
      <p:sp>
        <p:nvSpPr>
          <p:cNvPr id="5" name="Subtitle 2">
            <a:extLst>
              <a:ext uri="{FF2B5EF4-FFF2-40B4-BE49-F238E27FC236}">
                <a16:creationId xmlns:a16="http://schemas.microsoft.com/office/drawing/2014/main" id="{5410DDA1-B940-4041-9690-41FF85263311}"/>
              </a:ext>
            </a:extLst>
          </p:cNvPr>
          <p:cNvSpPr txBox="1">
            <a:spLocks/>
          </p:cNvSpPr>
          <p:nvPr/>
        </p:nvSpPr>
        <p:spPr>
          <a:xfrm>
            <a:off x="0" y="590416"/>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2500" b="1" dirty="0">
                <a:solidFill>
                  <a:srgbClr val="39AB47"/>
                </a:solidFill>
                <a:latin typeface="Comic Sans MS" panose="030F0702030302020204" pitchFamily="66" charset="0"/>
                <a:cs typeface="Arial" panose="020B0604020202020204" pitchFamily="34" charset="0"/>
              </a:rPr>
              <a:t>Look at this picture.</a:t>
            </a:r>
          </a:p>
        </p:txBody>
      </p:sp>
      <p:sp>
        <p:nvSpPr>
          <p:cNvPr id="9" name="Subtitle 2">
            <a:extLst>
              <a:ext uri="{FF2B5EF4-FFF2-40B4-BE49-F238E27FC236}">
                <a16:creationId xmlns:a16="http://schemas.microsoft.com/office/drawing/2014/main" id="{82211334-2E89-1E4D-8B47-6FF61AE42A27}"/>
              </a:ext>
            </a:extLst>
          </p:cNvPr>
          <p:cNvSpPr txBox="1">
            <a:spLocks/>
          </p:cNvSpPr>
          <p:nvPr/>
        </p:nvSpPr>
        <p:spPr>
          <a:xfrm>
            <a:off x="0" y="5711772"/>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2500" b="1" dirty="0">
                <a:solidFill>
                  <a:srgbClr val="39AB47"/>
                </a:solidFill>
                <a:latin typeface="Comic Sans MS" panose="030F0702030302020204" pitchFamily="66" charset="0"/>
                <a:cs typeface="Arial" panose="020B0604020202020204" pitchFamily="34" charset="0"/>
              </a:rPr>
              <a:t>Can you identify the things that are living?</a:t>
            </a:r>
            <a:endParaRPr lang="en-US" sz="2500" dirty="0">
              <a:solidFill>
                <a:srgbClr val="272626"/>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1407008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16E58477-3A65-8445-B055-3F6363FF357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08482" y="1301948"/>
            <a:ext cx="6975033" cy="4191801"/>
          </a:xfrm>
          <a:prstGeom prst="rect">
            <a:avLst/>
          </a:prstGeom>
        </p:spPr>
      </p:pic>
      <p:sp>
        <p:nvSpPr>
          <p:cNvPr id="5" name="Subtitle 2">
            <a:extLst>
              <a:ext uri="{FF2B5EF4-FFF2-40B4-BE49-F238E27FC236}">
                <a16:creationId xmlns:a16="http://schemas.microsoft.com/office/drawing/2014/main" id="{5410DDA1-B940-4041-9690-41FF85263311}"/>
              </a:ext>
            </a:extLst>
          </p:cNvPr>
          <p:cNvSpPr txBox="1">
            <a:spLocks/>
          </p:cNvSpPr>
          <p:nvPr/>
        </p:nvSpPr>
        <p:spPr>
          <a:xfrm>
            <a:off x="0" y="590416"/>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2500" b="1" dirty="0">
                <a:solidFill>
                  <a:srgbClr val="39AB47"/>
                </a:solidFill>
                <a:latin typeface="Comic Sans MS" panose="030F0702030302020204" pitchFamily="66" charset="0"/>
                <a:cs typeface="Arial" panose="020B0604020202020204" pitchFamily="34" charset="0"/>
              </a:rPr>
              <a:t>Did you find all the living things?</a:t>
            </a:r>
          </a:p>
        </p:txBody>
      </p:sp>
      <p:sp>
        <p:nvSpPr>
          <p:cNvPr id="2" name="Oval 1">
            <a:extLst>
              <a:ext uri="{FF2B5EF4-FFF2-40B4-BE49-F238E27FC236}">
                <a16:creationId xmlns:a16="http://schemas.microsoft.com/office/drawing/2014/main" id="{39536987-10CF-DE48-A10E-9F24DD95E03F}"/>
              </a:ext>
            </a:extLst>
          </p:cNvPr>
          <p:cNvSpPr/>
          <p:nvPr/>
        </p:nvSpPr>
        <p:spPr>
          <a:xfrm>
            <a:off x="7014138" y="3770994"/>
            <a:ext cx="681153" cy="52077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D6035055-3CA0-E348-838A-2BB52265F210}"/>
              </a:ext>
            </a:extLst>
          </p:cNvPr>
          <p:cNvSpPr/>
          <p:nvPr/>
        </p:nvSpPr>
        <p:spPr>
          <a:xfrm>
            <a:off x="7719753" y="3023263"/>
            <a:ext cx="1025941" cy="128135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D8DBA72-7B00-FE41-B0A7-694D4947B981}"/>
              </a:ext>
            </a:extLst>
          </p:cNvPr>
          <p:cNvSpPr/>
          <p:nvPr/>
        </p:nvSpPr>
        <p:spPr>
          <a:xfrm>
            <a:off x="7414631" y="4291769"/>
            <a:ext cx="800986" cy="981979"/>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B87E59CA-EB00-EF42-B166-1EDC5278678F}"/>
              </a:ext>
            </a:extLst>
          </p:cNvPr>
          <p:cNvSpPr/>
          <p:nvPr/>
        </p:nvSpPr>
        <p:spPr>
          <a:xfrm>
            <a:off x="6386572" y="4219285"/>
            <a:ext cx="800986" cy="113243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C19A6A75-EBDF-EB4D-932C-CB38579D0A2C}"/>
              </a:ext>
            </a:extLst>
          </p:cNvPr>
          <p:cNvSpPr/>
          <p:nvPr/>
        </p:nvSpPr>
        <p:spPr>
          <a:xfrm>
            <a:off x="5039401" y="3934047"/>
            <a:ext cx="626996" cy="118395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D1D5372-C48C-4E4E-9D23-76BE41A13F93}"/>
              </a:ext>
            </a:extLst>
          </p:cNvPr>
          <p:cNvSpPr/>
          <p:nvPr/>
        </p:nvSpPr>
        <p:spPr>
          <a:xfrm>
            <a:off x="8740936" y="4037946"/>
            <a:ext cx="847337" cy="57415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9FA0C65E-441D-3845-99C5-D6B7079B02FC}"/>
              </a:ext>
            </a:extLst>
          </p:cNvPr>
          <p:cNvSpPr/>
          <p:nvPr/>
        </p:nvSpPr>
        <p:spPr>
          <a:xfrm>
            <a:off x="2781946" y="2247332"/>
            <a:ext cx="2395917" cy="236477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CADC1E0F-F90A-9F47-B088-A32B2B2C07CF}"/>
              </a:ext>
            </a:extLst>
          </p:cNvPr>
          <p:cNvSpPr/>
          <p:nvPr/>
        </p:nvSpPr>
        <p:spPr>
          <a:xfrm>
            <a:off x="8770156" y="2982501"/>
            <a:ext cx="1039069" cy="54810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9E5C62E-3C6B-0A44-ABFD-C23048C0BDCD}"/>
              </a:ext>
            </a:extLst>
          </p:cNvPr>
          <p:cNvSpPr/>
          <p:nvPr/>
        </p:nvSpPr>
        <p:spPr>
          <a:xfrm>
            <a:off x="2632828" y="1331931"/>
            <a:ext cx="924034" cy="116329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25AAF61-7633-EF48-B472-C8B58A702D3B}"/>
              </a:ext>
            </a:extLst>
          </p:cNvPr>
          <p:cNvSpPr/>
          <p:nvPr/>
        </p:nvSpPr>
        <p:spPr>
          <a:xfrm>
            <a:off x="3542077" y="1672770"/>
            <a:ext cx="550190" cy="61431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00027C69-8D68-8345-A58C-70798704F7E9}"/>
              </a:ext>
            </a:extLst>
          </p:cNvPr>
          <p:cNvSpPr/>
          <p:nvPr/>
        </p:nvSpPr>
        <p:spPr>
          <a:xfrm>
            <a:off x="4340240" y="1928492"/>
            <a:ext cx="550190" cy="61431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0A44DA1-9350-9848-8DF1-1503676E7EBB}"/>
              </a:ext>
            </a:extLst>
          </p:cNvPr>
          <p:cNvSpPr/>
          <p:nvPr/>
        </p:nvSpPr>
        <p:spPr>
          <a:xfrm>
            <a:off x="7718871" y="1719265"/>
            <a:ext cx="665712" cy="77596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096220DF-319C-8D42-96AE-5D6828989B5B}"/>
              </a:ext>
            </a:extLst>
          </p:cNvPr>
          <p:cNvSpPr/>
          <p:nvPr/>
        </p:nvSpPr>
        <p:spPr>
          <a:xfrm>
            <a:off x="8292309" y="1324058"/>
            <a:ext cx="789698" cy="103943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1DB2AF74-04E7-4D48-8F7E-7E4276B6A860}"/>
              </a:ext>
            </a:extLst>
          </p:cNvPr>
          <p:cNvSpPr/>
          <p:nvPr/>
        </p:nvSpPr>
        <p:spPr>
          <a:xfrm>
            <a:off x="8176070" y="4169682"/>
            <a:ext cx="1494872" cy="80762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ubtitle 2">
            <a:extLst>
              <a:ext uri="{FF2B5EF4-FFF2-40B4-BE49-F238E27FC236}">
                <a16:creationId xmlns:a16="http://schemas.microsoft.com/office/drawing/2014/main" id="{4FEDC29C-EBDE-7247-BB93-6069E178679C}"/>
              </a:ext>
            </a:extLst>
          </p:cNvPr>
          <p:cNvSpPr txBox="1">
            <a:spLocks/>
          </p:cNvSpPr>
          <p:nvPr/>
        </p:nvSpPr>
        <p:spPr>
          <a:xfrm>
            <a:off x="10088761" y="2017633"/>
            <a:ext cx="1324281" cy="137404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1800" dirty="0">
                <a:solidFill>
                  <a:srgbClr val="272626"/>
                </a:solidFill>
                <a:latin typeface="Comic Sans MS" panose="030F0702030302020204" pitchFamily="66" charset="0"/>
                <a:cs typeface="Arial" panose="020B0604020202020204" pitchFamily="34" charset="0"/>
              </a:rPr>
              <a:t>Grass is also living!</a:t>
            </a:r>
          </a:p>
        </p:txBody>
      </p:sp>
      <p:cxnSp>
        <p:nvCxnSpPr>
          <p:cNvPr id="28" name="Straight Arrow Connector 27">
            <a:extLst>
              <a:ext uri="{FF2B5EF4-FFF2-40B4-BE49-F238E27FC236}">
                <a16:creationId xmlns:a16="http://schemas.microsoft.com/office/drawing/2014/main" id="{A5201464-9C83-3C46-A3B0-CFF53F330B1B}"/>
              </a:ext>
            </a:extLst>
          </p:cNvPr>
          <p:cNvCxnSpPr>
            <a:cxnSpLocks/>
          </p:cNvCxnSpPr>
          <p:nvPr/>
        </p:nvCxnSpPr>
        <p:spPr>
          <a:xfrm flipH="1">
            <a:off x="9326881" y="2363491"/>
            <a:ext cx="739347" cy="52038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1466086-E426-EE47-82A4-572601516458}"/>
              </a:ext>
            </a:extLst>
          </p:cNvPr>
          <p:cNvCxnSpPr>
            <a:cxnSpLocks/>
          </p:cNvCxnSpPr>
          <p:nvPr/>
        </p:nvCxnSpPr>
        <p:spPr>
          <a:xfrm flipH="1">
            <a:off x="8288494" y="2366791"/>
            <a:ext cx="1777734" cy="1528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783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1" grpId="0" animBg="1"/>
      <p:bldP spid="12" grpId="0" animBg="1"/>
      <p:bldP spid="14" grpId="0" animBg="1"/>
      <p:bldP spid="13" grpId="0" animBg="1"/>
      <p:bldP spid="16" grpId="0" animBg="1"/>
      <p:bldP spid="18" grpId="0" animBg="1"/>
      <p:bldP spid="19" grpId="0" animBg="1"/>
      <p:bldP spid="20" grpId="0" animBg="1"/>
      <p:bldP spid="21" grpId="0" animBg="1"/>
      <p:bldP spid="22" grpId="0" animBg="1"/>
      <p:bldP spid="24" grpId="0" animBg="1"/>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5410DDA1-B940-4041-9690-41FF85263311}"/>
              </a:ext>
            </a:extLst>
          </p:cNvPr>
          <p:cNvSpPr txBox="1">
            <a:spLocks/>
          </p:cNvSpPr>
          <p:nvPr/>
        </p:nvSpPr>
        <p:spPr>
          <a:xfrm>
            <a:off x="0" y="590416"/>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2500" b="1" dirty="0">
                <a:solidFill>
                  <a:srgbClr val="39AB47"/>
                </a:solidFill>
                <a:latin typeface="Comic Sans MS" panose="030F0702030302020204" pitchFamily="66" charset="0"/>
                <a:cs typeface="Arial" panose="020B0604020202020204" pitchFamily="34" charset="0"/>
              </a:rPr>
              <a:t>Have a look at this picture.</a:t>
            </a:r>
          </a:p>
        </p:txBody>
      </p:sp>
      <p:pic>
        <p:nvPicPr>
          <p:cNvPr id="6" name="Picture 5">
            <a:extLst>
              <a:ext uri="{FF2B5EF4-FFF2-40B4-BE49-F238E27FC236}">
                <a16:creationId xmlns:a16="http://schemas.microsoft.com/office/drawing/2014/main" id="{CAAC813A-DE46-D84F-A8ED-66A18D0571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08482" y="1301948"/>
            <a:ext cx="6975033" cy="4191801"/>
          </a:xfrm>
          <a:prstGeom prst="rect">
            <a:avLst/>
          </a:prstGeom>
        </p:spPr>
      </p:pic>
      <p:sp>
        <p:nvSpPr>
          <p:cNvPr id="7" name="TextBox 6">
            <a:extLst>
              <a:ext uri="{FF2B5EF4-FFF2-40B4-BE49-F238E27FC236}">
                <a16:creationId xmlns:a16="http://schemas.microsoft.com/office/drawing/2014/main" id="{E6E77192-18CB-E712-E607-B9CEA0BC454A}"/>
              </a:ext>
            </a:extLst>
          </p:cNvPr>
          <p:cNvSpPr txBox="1"/>
          <p:nvPr/>
        </p:nvSpPr>
        <p:spPr>
          <a:xfrm>
            <a:off x="449451" y="5669217"/>
            <a:ext cx="11112285" cy="477054"/>
          </a:xfrm>
          <a:prstGeom prst="rect">
            <a:avLst/>
          </a:prstGeom>
          <a:noFill/>
        </p:spPr>
        <p:txBody>
          <a:bodyPr wrap="square">
            <a:spAutoFit/>
          </a:bodyPr>
          <a:lstStyle/>
          <a:p>
            <a:pPr marL="0" indent="0" algn="ctr">
              <a:lnSpc>
                <a:spcPct val="100000"/>
              </a:lnSpc>
              <a:spcBef>
                <a:spcPts val="700"/>
              </a:spcBef>
              <a:buNone/>
            </a:pPr>
            <a:r>
              <a:rPr lang="en-US" sz="2500" b="1" dirty="0">
                <a:solidFill>
                  <a:srgbClr val="39AB47"/>
                </a:solidFill>
                <a:latin typeface="Comic Sans MS" panose="030F0702030302020204" pitchFamily="66" charset="0"/>
                <a:cs typeface="Arial" panose="020B0604020202020204" pitchFamily="34" charset="0"/>
              </a:rPr>
              <a:t>Can you identify the things that used to be living, but are now dead?</a:t>
            </a:r>
            <a:endParaRPr lang="en-US" sz="2500" dirty="0">
              <a:solidFill>
                <a:srgbClr val="272626"/>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2142933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5410DDA1-B940-4041-9690-41FF85263311}"/>
              </a:ext>
            </a:extLst>
          </p:cNvPr>
          <p:cNvSpPr txBox="1">
            <a:spLocks/>
          </p:cNvSpPr>
          <p:nvPr/>
        </p:nvSpPr>
        <p:spPr>
          <a:xfrm>
            <a:off x="0" y="590416"/>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700"/>
              </a:spcBef>
              <a:buNone/>
            </a:pPr>
            <a:r>
              <a:rPr lang="en-US" sz="2300" b="1" dirty="0">
                <a:solidFill>
                  <a:srgbClr val="39AB47"/>
                </a:solidFill>
                <a:latin typeface="Comic Sans MS" panose="030F0702030302020204" pitchFamily="66" charset="0"/>
                <a:cs typeface="Arial" panose="020B0604020202020204" pitchFamily="34" charset="0"/>
              </a:rPr>
              <a:t>Did you find all the things which used to be living but are now dead?</a:t>
            </a:r>
          </a:p>
        </p:txBody>
      </p:sp>
      <p:pic>
        <p:nvPicPr>
          <p:cNvPr id="6" name="Picture 5">
            <a:extLst>
              <a:ext uri="{FF2B5EF4-FFF2-40B4-BE49-F238E27FC236}">
                <a16:creationId xmlns:a16="http://schemas.microsoft.com/office/drawing/2014/main" id="{CAAC813A-DE46-D84F-A8ED-66A18D0571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08482" y="1301948"/>
            <a:ext cx="6975033" cy="4191801"/>
          </a:xfrm>
          <a:prstGeom prst="rect">
            <a:avLst/>
          </a:prstGeom>
        </p:spPr>
      </p:pic>
      <p:sp>
        <p:nvSpPr>
          <p:cNvPr id="7" name="Oval 6">
            <a:extLst>
              <a:ext uri="{FF2B5EF4-FFF2-40B4-BE49-F238E27FC236}">
                <a16:creationId xmlns:a16="http://schemas.microsoft.com/office/drawing/2014/main" id="{48B127DF-5093-BE44-B30E-DDB63D774E42}"/>
              </a:ext>
            </a:extLst>
          </p:cNvPr>
          <p:cNvSpPr/>
          <p:nvPr/>
        </p:nvSpPr>
        <p:spPr>
          <a:xfrm>
            <a:off x="4408967" y="4593264"/>
            <a:ext cx="453656" cy="36859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495E6E22-E56B-A24A-8D70-B77920601478}"/>
              </a:ext>
            </a:extLst>
          </p:cNvPr>
          <p:cNvSpPr/>
          <p:nvPr/>
        </p:nvSpPr>
        <p:spPr>
          <a:xfrm>
            <a:off x="2899144" y="4543644"/>
            <a:ext cx="751368" cy="41821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1F72F3D-BDA0-8B45-9923-20963CDC59A3}"/>
              </a:ext>
            </a:extLst>
          </p:cNvPr>
          <p:cNvSpPr/>
          <p:nvPr/>
        </p:nvSpPr>
        <p:spPr>
          <a:xfrm>
            <a:off x="6003851" y="3714307"/>
            <a:ext cx="595423" cy="31188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245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5410DDA1-B940-4041-9690-41FF85263311}"/>
              </a:ext>
            </a:extLst>
          </p:cNvPr>
          <p:cNvSpPr txBox="1">
            <a:spLocks/>
          </p:cNvSpPr>
          <p:nvPr/>
        </p:nvSpPr>
        <p:spPr>
          <a:xfrm>
            <a:off x="0" y="590416"/>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39AB47"/>
                </a:solidFill>
                <a:latin typeface="Comic Sans MS" panose="030F0702030302020204" pitchFamily="66" charset="0"/>
                <a:cs typeface="Arial" panose="020B0604020202020204" pitchFamily="34" charset="0"/>
              </a:rPr>
              <a:t>Have a look at this picture. </a:t>
            </a:r>
          </a:p>
        </p:txBody>
      </p:sp>
      <p:pic>
        <p:nvPicPr>
          <p:cNvPr id="6" name="Picture 5">
            <a:extLst>
              <a:ext uri="{FF2B5EF4-FFF2-40B4-BE49-F238E27FC236}">
                <a16:creationId xmlns:a16="http://schemas.microsoft.com/office/drawing/2014/main" id="{CAAC813A-DE46-D84F-A8ED-66A18D0571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08482" y="1301948"/>
            <a:ext cx="6975033" cy="4191801"/>
          </a:xfrm>
          <a:prstGeom prst="rect">
            <a:avLst/>
          </a:prstGeom>
        </p:spPr>
      </p:pic>
      <p:sp>
        <p:nvSpPr>
          <p:cNvPr id="7" name="TextBox 6">
            <a:extLst>
              <a:ext uri="{FF2B5EF4-FFF2-40B4-BE49-F238E27FC236}">
                <a16:creationId xmlns:a16="http://schemas.microsoft.com/office/drawing/2014/main" id="{405118C9-E358-0E44-D91F-70E4172FAC07}"/>
              </a:ext>
            </a:extLst>
          </p:cNvPr>
          <p:cNvSpPr txBox="1"/>
          <p:nvPr/>
        </p:nvSpPr>
        <p:spPr>
          <a:xfrm>
            <a:off x="449450" y="5720078"/>
            <a:ext cx="11344759" cy="477054"/>
          </a:xfrm>
          <a:prstGeom prst="rect">
            <a:avLst/>
          </a:prstGeom>
          <a:noFill/>
        </p:spPr>
        <p:txBody>
          <a:bodyPr wrap="square">
            <a:spAutoFit/>
          </a:bodyPr>
          <a:lstStyle/>
          <a:p>
            <a:pPr marL="0" indent="0" algn="ctr">
              <a:lnSpc>
                <a:spcPct val="100000"/>
              </a:lnSpc>
              <a:spcBef>
                <a:spcPts val="700"/>
              </a:spcBef>
              <a:buNone/>
            </a:pPr>
            <a:r>
              <a:rPr lang="en-US" sz="2500" b="1" dirty="0">
                <a:solidFill>
                  <a:srgbClr val="39AB47"/>
                </a:solidFill>
                <a:latin typeface="Comic Sans MS" panose="030F0702030302020204" pitchFamily="66" charset="0"/>
                <a:cs typeface="Arial" panose="020B0604020202020204" pitchFamily="34" charset="0"/>
              </a:rPr>
              <a:t>Can you identify the things that are dead and have never been living?</a:t>
            </a:r>
            <a:endParaRPr lang="en-US" sz="2500" dirty="0">
              <a:solidFill>
                <a:srgbClr val="272626"/>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6611843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7556</TotalTime>
  <Words>1755</Words>
  <Application>Microsoft Office PowerPoint</Application>
  <PresentationFormat>Widescreen</PresentationFormat>
  <Paragraphs>252</Paragraphs>
  <Slides>31</Slides>
  <Notes>31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31</vt:i4>
      </vt:variant>
    </vt:vector>
  </HeadingPairs>
  <TitlesOfParts>
    <vt:vector size="37"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Living Things and Their Habitats Lesson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490</cp:revision>
  <dcterms:created xsi:type="dcterms:W3CDTF">2021-01-11T17:47:06Z</dcterms:created>
  <dcterms:modified xsi:type="dcterms:W3CDTF">2022-08-26T09:45:53Z</dcterms:modified>
</cp:coreProperties>
</file>