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304" r:id="rId4"/>
    <p:sldId id="315" r:id="rId5"/>
    <p:sldId id="261" r:id="rId6"/>
    <p:sldId id="263" r:id="rId7"/>
    <p:sldId id="316" r:id="rId8"/>
    <p:sldId id="319" r:id="rId9"/>
    <p:sldId id="265" r:id="rId10"/>
    <p:sldId id="266" r:id="rId11"/>
    <p:sldId id="269" r:id="rId12"/>
    <p:sldId id="317" r:id="rId13"/>
    <p:sldId id="318" r:id="rId14"/>
    <p:sldId id="29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6" userDrawn="1">
          <p15:clr>
            <a:srgbClr val="A4A3A4"/>
          </p15:clr>
        </p15:guide>
        <p15:guide id="6" orient="horz" pos="754" userDrawn="1">
          <p15:clr>
            <a:srgbClr val="A4A3A4"/>
          </p15:clr>
        </p15:guide>
        <p15:guide id="7" pos="6698" userDrawn="1">
          <p15:clr>
            <a:srgbClr val="A4A3A4"/>
          </p15:clr>
        </p15:guide>
        <p15:guide id="8" pos="982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  <p15:guide id="10" pos="3840" userDrawn="1">
          <p15:clr>
            <a:srgbClr val="A4A3A4"/>
          </p15:clr>
        </p15:guide>
        <p15:guide id="11" pos="574" userDrawn="1">
          <p15:clr>
            <a:srgbClr val="A4A3A4"/>
          </p15:clr>
        </p15:guide>
        <p15:guide id="12" pos="710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18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00"/>
    <a:srgbClr val="39AB47"/>
    <a:srgbClr val="3692C4"/>
    <a:srgbClr val="D92229"/>
    <a:srgbClr val="D9222A"/>
    <a:srgbClr val="272626"/>
    <a:srgbClr val="3FAA4C"/>
    <a:srgbClr val="41AE62"/>
    <a:srgbClr val="C9D950"/>
    <a:srgbClr val="286A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5" autoAdjust="0"/>
    <p:restoredTop sz="94700"/>
  </p:normalViewPr>
  <p:slideViewPr>
    <p:cSldViewPr snapToGrid="0" snapToObjects="1">
      <p:cViewPr varScale="1">
        <p:scale>
          <a:sx n="71" d="100"/>
          <a:sy n="71" d="100"/>
        </p:scale>
        <p:origin x="176" y="768"/>
      </p:cViewPr>
      <p:guideLst>
        <p:guide orient="horz" pos="3566"/>
        <p:guide orient="horz" pos="754"/>
        <p:guide pos="6698"/>
        <p:guide pos="982"/>
        <p:guide orient="horz" pos="2160"/>
        <p:guide pos="3840"/>
        <p:guide pos="574"/>
        <p:guide pos="71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72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6025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62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192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826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8781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41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406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0432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58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6/6/22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AB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6/6/22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jpe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46.png"/><Relationship Id="rId5" Type="http://schemas.openxmlformats.org/officeDocument/2006/relationships/image" Target="../media/image41.jpeg"/><Relationship Id="rId10" Type="http://schemas.openxmlformats.org/officeDocument/2006/relationships/image" Target="../media/image45.png"/><Relationship Id="rId4" Type="http://schemas.openxmlformats.org/officeDocument/2006/relationships/image" Target="../media/image40.jpe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6.jpeg"/><Relationship Id="rId7" Type="http://schemas.openxmlformats.org/officeDocument/2006/relationships/image" Target="../media/image9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11" Type="http://schemas.openxmlformats.org/officeDocument/2006/relationships/image" Target="../media/image33.png"/><Relationship Id="rId5" Type="http://schemas.openxmlformats.org/officeDocument/2006/relationships/image" Target="../media/image28.jpe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7.jpe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AF0126A3-3419-884C-B274-DF18B5AC3411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3854150-E1CF-C541-ACA1-0C2D2613A1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0" name="Picture 1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A5196D1-9387-5147-9A8E-7114833E1B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FBD667BC-6529-3843-ACA6-F556A7697B10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E65F6A-61BA-6947-8A27-0B94EBF8E35B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ABE5586B-ACE2-0E45-935D-866BEB1B4187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3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Sorting and Classifying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E1E5923A-8535-D845-BB1E-CB8C68CD8F1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5637" b="5637"/>
          <a:stretch/>
        </p:blipFill>
        <p:spPr>
          <a:xfrm>
            <a:off x="6152448" y="1957040"/>
            <a:ext cx="6039553" cy="355593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C6FEF9F-2488-DC44-8435-2FC23D5793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588" r="67155" b="7224"/>
          <a:stretch/>
        </p:blipFill>
        <p:spPr>
          <a:xfrm rot="218003">
            <a:off x="897578" y="2650887"/>
            <a:ext cx="2175829" cy="239567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FE78483-3E3A-AF4E-AB79-236D366FE9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744" b="28364"/>
          <a:stretch/>
        </p:blipFill>
        <p:spPr>
          <a:xfrm rot="5733722">
            <a:off x="1658370" y="3287954"/>
            <a:ext cx="3526819" cy="93360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A328768-D004-574D-9758-C1387B4DEA4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577" b="4944"/>
          <a:stretch/>
        </p:blipFill>
        <p:spPr>
          <a:xfrm>
            <a:off x="4189468" y="2429182"/>
            <a:ext cx="1754131" cy="285146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B01A6F4-8C87-9148-A11B-0D923234EDE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6507" b="-1"/>
          <a:stretch/>
        </p:blipFill>
        <p:spPr>
          <a:xfrm rot="4927093">
            <a:off x="-893359" y="3625512"/>
            <a:ext cx="3243839" cy="30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F9F4BFFC-AF6D-F740-9C81-FA88033A0F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8580" y="2609386"/>
            <a:ext cx="3402945" cy="341712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9B19AE0-16A1-3F4D-8EB1-BC50384092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6196" y="2609386"/>
            <a:ext cx="3402945" cy="341712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2D26F7C-29FC-7046-A2E8-F5D67E4CFC2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13813" y="2609386"/>
            <a:ext cx="3402945" cy="3417123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EF904B4-C9D2-4AF4-9A15-F5AA3DCD2E48}"/>
              </a:ext>
            </a:extLst>
          </p:cNvPr>
          <p:cNvSpPr txBox="1"/>
          <p:nvPr/>
        </p:nvSpPr>
        <p:spPr>
          <a:xfrm>
            <a:off x="409432" y="711063"/>
            <a:ext cx="11354937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let’s sort them into different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categories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:</a:t>
            </a:r>
            <a:endParaRPr lang="en-GB" sz="2000" b="1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algn="ctr"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the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are made from.</a:t>
            </a:r>
          </a:p>
          <a:p>
            <a:pPr algn="ctr"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choose 3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5A5F49-6902-4C7B-B01F-27090C5A8233}"/>
              </a:ext>
            </a:extLst>
          </p:cNvPr>
          <p:cNvSpPr txBox="1"/>
          <p:nvPr/>
        </p:nvSpPr>
        <p:spPr>
          <a:xfrm>
            <a:off x="1974196" y="2193942"/>
            <a:ext cx="11600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Rough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AD8CD9-151D-4AE7-B369-4903787A43C0}"/>
              </a:ext>
            </a:extLst>
          </p:cNvPr>
          <p:cNvSpPr txBox="1"/>
          <p:nvPr/>
        </p:nvSpPr>
        <p:spPr>
          <a:xfrm>
            <a:off x="5295934" y="2161704"/>
            <a:ext cx="1610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Bendy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2C0157-9F7B-4F42-8EA3-43DB37DF0CA2}"/>
              </a:ext>
            </a:extLst>
          </p:cNvPr>
          <p:cNvSpPr txBox="1"/>
          <p:nvPr/>
        </p:nvSpPr>
        <p:spPr>
          <a:xfrm>
            <a:off x="9290310" y="2178553"/>
            <a:ext cx="95534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Shiny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918688-05A6-4A00-9696-D3EE127C264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063"/>
          <a:stretch/>
        </p:blipFill>
        <p:spPr>
          <a:xfrm>
            <a:off x="1488076" y="3225931"/>
            <a:ext cx="1950864" cy="219343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4704A05-8D1B-4775-9064-B12F0ED4D31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7010" y="4287809"/>
            <a:ext cx="1831931" cy="136249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689B5D5-74C1-4577-9578-61F6F9217BB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48722" y="2874064"/>
            <a:ext cx="1586267" cy="17416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56D811-C9CC-6145-AB9D-4174BFBC1A0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114262">
            <a:off x="9168636" y="3818164"/>
            <a:ext cx="1211032" cy="2250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70BF3A-0186-3146-8B8C-842D7B4DE30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526" b="30526"/>
          <a:stretch/>
        </p:blipFill>
        <p:spPr>
          <a:xfrm rot="21170961">
            <a:off x="8263356" y="3320017"/>
            <a:ext cx="2420687" cy="62564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286B47-BBD7-2C4C-9A83-CF14B70FC3A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402" r="28402"/>
          <a:stretch/>
        </p:blipFill>
        <p:spPr>
          <a:xfrm rot="4972139">
            <a:off x="9793874" y="3053984"/>
            <a:ext cx="595311" cy="205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04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CB79F-09AC-4CF2-98A4-B619AB92F571}"/>
              </a:ext>
            </a:extLst>
          </p:cNvPr>
          <p:cNvSpPr txBox="1"/>
          <p:nvPr/>
        </p:nvSpPr>
        <p:spPr>
          <a:xfrm>
            <a:off x="6584573" y="1713136"/>
            <a:ext cx="4531057" cy="345598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Collect the notes which labelled the different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materials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on the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in our classroom.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group the labels into the different 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materials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610A538-EB94-D745-9E0C-D0F72081BB10}"/>
              </a:ext>
            </a:extLst>
          </p:cNvPr>
          <p:cNvSpPr txBox="1">
            <a:spLocks/>
          </p:cNvSpPr>
          <p:nvPr/>
        </p:nvSpPr>
        <p:spPr>
          <a:xfrm>
            <a:off x="0" y="84316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Class Activity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91438CE-4C8C-4242-BB39-CF0C2C286125}"/>
              </a:ext>
            </a:extLst>
          </p:cNvPr>
          <p:cNvGrpSpPr/>
          <p:nvPr/>
        </p:nvGrpSpPr>
        <p:grpSpPr>
          <a:xfrm>
            <a:off x="2032572" y="1787196"/>
            <a:ext cx="1617311" cy="1473369"/>
            <a:chOff x="1533212" y="1688633"/>
            <a:chExt cx="1617311" cy="147336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8AC3EC6-28C8-6841-807B-2D93FA9E9E26}"/>
                </a:ext>
              </a:extLst>
            </p:cNvPr>
            <p:cNvGrpSpPr/>
            <p:nvPr/>
          </p:nvGrpSpPr>
          <p:grpSpPr>
            <a:xfrm>
              <a:off x="1710163" y="1688633"/>
              <a:ext cx="1440360" cy="1473369"/>
              <a:chOff x="1684411" y="869774"/>
              <a:chExt cx="1742836" cy="1782777"/>
            </a:xfrm>
          </p:grpSpPr>
          <p:sp>
            <p:nvSpPr>
              <p:cNvPr id="12" name="Folded Corner 11">
                <a:extLst>
                  <a:ext uri="{FF2B5EF4-FFF2-40B4-BE49-F238E27FC236}">
                    <a16:creationId xmlns:a16="http://schemas.microsoft.com/office/drawing/2014/main" id="{34C9635B-F460-2F40-84D1-4B9F39619C10}"/>
                  </a:ext>
                </a:extLst>
              </p:cNvPr>
              <p:cNvSpPr/>
              <p:nvPr/>
            </p:nvSpPr>
            <p:spPr>
              <a:xfrm rot="20994260">
                <a:off x="1817451" y="869774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  <p:sp>
            <p:nvSpPr>
              <p:cNvPr id="20" name="Folded Corner 19">
                <a:extLst>
                  <a:ext uri="{FF2B5EF4-FFF2-40B4-BE49-F238E27FC236}">
                    <a16:creationId xmlns:a16="http://schemas.microsoft.com/office/drawing/2014/main" id="{03BDA873-B6A8-504E-8A72-708A449822AB}"/>
                  </a:ext>
                </a:extLst>
              </p:cNvPr>
              <p:cNvSpPr/>
              <p:nvPr/>
            </p:nvSpPr>
            <p:spPr>
              <a:xfrm rot="20734292">
                <a:off x="1728814" y="1085139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  <p:sp>
            <p:nvSpPr>
              <p:cNvPr id="21" name="Folded Corner 20">
                <a:extLst>
                  <a:ext uri="{FF2B5EF4-FFF2-40B4-BE49-F238E27FC236}">
                    <a16:creationId xmlns:a16="http://schemas.microsoft.com/office/drawing/2014/main" id="{7F177284-95DC-DC4A-B39C-00E3D53C807E}"/>
                  </a:ext>
                </a:extLst>
              </p:cNvPr>
              <p:cNvSpPr/>
              <p:nvPr/>
            </p:nvSpPr>
            <p:spPr>
              <a:xfrm rot="20074642">
                <a:off x="1684411" y="869779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3B6312A-ACE4-2347-B63C-767B94504AE9}"/>
                </a:ext>
              </a:extLst>
            </p:cNvPr>
            <p:cNvSpPr txBox="1"/>
            <p:nvPr/>
          </p:nvSpPr>
          <p:spPr>
            <a:xfrm rot="20734209">
              <a:off x="1533212" y="2173471"/>
              <a:ext cx="1592927" cy="373907"/>
            </a:xfrm>
            <a:prstGeom prst="rect">
              <a:avLst/>
            </a:prstGeom>
            <a:noFill/>
          </p:spPr>
          <p:txBody>
            <a:bodyPr wrap="square" lIns="108000" rtlCol="0" anchor="ctr" anchorCtr="0">
              <a:noAutofit/>
            </a:bodyPr>
            <a:lstStyle/>
            <a:p>
              <a:pPr algn="ctr"/>
              <a:r>
                <a:rPr lang="en-GB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Wooden</a:t>
              </a:r>
            </a:p>
            <a:p>
              <a:pPr algn="ctr"/>
              <a:r>
                <a:rPr lang="en-GB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table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5A9F7DF-DAF9-F049-83D8-ECAFC22DA0A4}"/>
              </a:ext>
            </a:extLst>
          </p:cNvPr>
          <p:cNvGrpSpPr/>
          <p:nvPr/>
        </p:nvGrpSpPr>
        <p:grpSpPr>
          <a:xfrm>
            <a:off x="4312576" y="2111344"/>
            <a:ext cx="1592924" cy="1473369"/>
            <a:chOff x="3843034" y="2013394"/>
            <a:chExt cx="1592924" cy="147336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1F75440-904A-1845-BABC-3F211D32CFBC}"/>
                </a:ext>
              </a:extLst>
            </p:cNvPr>
            <p:cNvGrpSpPr/>
            <p:nvPr/>
          </p:nvGrpSpPr>
          <p:grpSpPr>
            <a:xfrm rot="2159929">
              <a:off x="3958662" y="2013394"/>
              <a:ext cx="1440360" cy="1473369"/>
              <a:chOff x="1684411" y="869774"/>
              <a:chExt cx="1742836" cy="1782777"/>
            </a:xfrm>
          </p:grpSpPr>
          <p:sp>
            <p:nvSpPr>
              <p:cNvPr id="23" name="Folded Corner 22">
                <a:extLst>
                  <a:ext uri="{FF2B5EF4-FFF2-40B4-BE49-F238E27FC236}">
                    <a16:creationId xmlns:a16="http://schemas.microsoft.com/office/drawing/2014/main" id="{3EB9C00F-7AA9-7E4B-8C41-B120116BA897}"/>
                  </a:ext>
                </a:extLst>
              </p:cNvPr>
              <p:cNvSpPr/>
              <p:nvPr/>
            </p:nvSpPr>
            <p:spPr>
              <a:xfrm rot="20994260">
                <a:off x="1817451" y="869774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560"/>
                  </a:lnSpc>
                </a:pPr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  <p:sp>
            <p:nvSpPr>
              <p:cNvPr id="24" name="Folded Corner 23">
                <a:extLst>
                  <a:ext uri="{FF2B5EF4-FFF2-40B4-BE49-F238E27FC236}">
                    <a16:creationId xmlns:a16="http://schemas.microsoft.com/office/drawing/2014/main" id="{F977CC3C-E70F-0549-9C9A-C3B0BF83B995}"/>
                  </a:ext>
                </a:extLst>
              </p:cNvPr>
              <p:cNvSpPr/>
              <p:nvPr/>
            </p:nvSpPr>
            <p:spPr>
              <a:xfrm rot="20734292">
                <a:off x="1728814" y="1085139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560"/>
                  </a:lnSpc>
                </a:pPr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  <p:sp>
            <p:nvSpPr>
              <p:cNvPr id="25" name="Folded Corner 24">
                <a:extLst>
                  <a:ext uri="{FF2B5EF4-FFF2-40B4-BE49-F238E27FC236}">
                    <a16:creationId xmlns:a16="http://schemas.microsoft.com/office/drawing/2014/main" id="{5F800623-CE66-3941-9AA2-E6226ECDFFE0}"/>
                  </a:ext>
                </a:extLst>
              </p:cNvPr>
              <p:cNvSpPr/>
              <p:nvPr/>
            </p:nvSpPr>
            <p:spPr>
              <a:xfrm rot="20074642">
                <a:off x="1684411" y="869779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2560"/>
                  </a:lnSpc>
                </a:pPr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C46B40E-BBA9-2D4E-B7C3-FF59E63BECE2}"/>
                </a:ext>
              </a:extLst>
            </p:cNvPr>
            <p:cNvSpPr txBox="1"/>
            <p:nvPr/>
          </p:nvSpPr>
          <p:spPr>
            <a:xfrm rot="906775">
              <a:off x="3843034" y="2453171"/>
              <a:ext cx="1592924" cy="373907"/>
            </a:xfrm>
            <a:prstGeom prst="rect">
              <a:avLst/>
            </a:prstGeom>
            <a:noFill/>
          </p:spPr>
          <p:txBody>
            <a:bodyPr wrap="square" lIns="108000" rtlCol="0" anchor="ctr" anchorCtr="0">
              <a:noAutofit/>
            </a:bodyPr>
            <a:lstStyle/>
            <a:p>
              <a:pPr algn="ctr">
                <a:lnSpc>
                  <a:spcPts val="2560"/>
                </a:lnSpc>
              </a:pPr>
              <a:r>
                <a:rPr lang="en-GB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Metal</a:t>
              </a:r>
            </a:p>
            <a:p>
              <a:pPr algn="ctr">
                <a:lnSpc>
                  <a:spcPts val="2560"/>
                </a:lnSpc>
              </a:pPr>
              <a:r>
                <a:rPr lang="en-GB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table</a:t>
              </a:r>
            </a:p>
            <a:p>
              <a:pPr algn="ctr">
                <a:lnSpc>
                  <a:spcPts val="2560"/>
                </a:lnSpc>
              </a:pPr>
              <a:r>
                <a:rPr lang="en-GB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leg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94EE255-CF6B-144C-801D-89CBD374BBF4}"/>
              </a:ext>
            </a:extLst>
          </p:cNvPr>
          <p:cNvGrpSpPr/>
          <p:nvPr/>
        </p:nvGrpSpPr>
        <p:grpSpPr>
          <a:xfrm>
            <a:off x="2992588" y="3718389"/>
            <a:ext cx="1915995" cy="1473369"/>
            <a:chOff x="2332546" y="3741365"/>
            <a:chExt cx="1915995" cy="1473369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119E79E-25EF-9A42-83A3-EA9CF9C9A0D1}"/>
                </a:ext>
              </a:extLst>
            </p:cNvPr>
            <p:cNvGrpSpPr/>
            <p:nvPr/>
          </p:nvGrpSpPr>
          <p:grpSpPr>
            <a:xfrm rot="2159929">
              <a:off x="2572304" y="3741365"/>
              <a:ext cx="1440360" cy="1473369"/>
              <a:chOff x="1684411" y="869774"/>
              <a:chExt cx="1742836" cy="1782777"/>
            </a:xfrm>
          </p:grpSpPr>
          <p:sp>
            <p:nvSpPr>
              <p:cNvPr id="27" name="Folded Corner 26">
                <a:extLst>
                  <a:ext uri="{FF2B5EF4-FFF2-40B4-BE49-F238E27FC236}">
                    <a16:creationId xmlns:a16="http://schemas.microsoft.com/office/drawing/2014/main" id="{4C4C976C-AB59-7F41-BFF2-ED225FE3FAB7}"/>
                  </a:ext>
                </a:extLst>
              </p:cNvPr>
              <p:cNvSpPr/>
              <p:nvPr/>
            </p:nvSpPr>
            <p:spPr>
              <a:xfrm rot="20994260">
                <a:off x="1817451" y="869774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  <p:sp>
            <p:nvSpPr>
              <p:cNvPr id="28" name="Folded Corner 27">
                <a:extLst>
                  <a:ext uri="{FF2B5EF4-FFF2-40B4-BE49-F238E27FC236}">
                    <a16:creationId xmlns:a16="http://schemas.microsoft.com/office/drawing/2014/main" id="{7203708D-FB3B-A848-9EB6-9343C3A4DD50}"/>
                  </a:ext>
                </a:extLst>
              </p:cNvPr>
              <p:cNvSpPr/>
              <p:nvPr/>
            </p:nvSpPr>
            <p:spPr>
              <a:xfrm rot="20734292">
                <a:off x="1728814" y="1085139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  <p:sp>
            <p:nvSpPr>
              <p:cNvPr id="29" name="Folded Corner 28">
                <a:extLst>
                  <a:ext uri="{FF2B5EF4-FFF2-40B4-BE49-F238E27FC236}">
                    <a16:creationId xmlns:a16="http://schemas.microsoft.com/office/drawing/2014/main" id="{3EC7BEF0-1C26-7C4A-90ED-FCE60AE3955D}"/>
                  </a:ext>
                </a:extLst>
              </p:cNvPr>
              <p:cNvSpPr/>
              <p:nvPr/>
            </p:nvSpPr>
            <p:spPr>
              <a:xfrm rot="20074642">
                <a:off x="1684411" y="869779"/>
                <a:ext cx="1609796" cy="1567412"/>
              </a:xfrm>
              <a:prstGeom prst="foldedCorner">
                <a:avLst/>
              </a:prstGeom>
              <a:solidFill>
                <a:srgbClr val="FFEA00"/>
              </a:solidFill>
              <a:ln>
                <a:noFill/>
              </a:ln>
              <a:effectLst>
                <a:outerShdw blurRad="333573" dist="71338" dir="6840000" sx="95662" sy="95662" algn="ctr" rotWithShape="0">
                  <a:srgbClr val="000000">
                    <a:alpha val="37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highlight>
                    <a:srgbClr val="FFFF00"/>
                  </a:highlight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A70CDA2-8523-4C43-B526-0A0E4B94F000}"/>
                </a:ext>
              </a:extLst>
            </p:cNvPr>
            <p:cNvSpPr txBox="1"/>
            <p:nvPr/>
          </p:nvSpPr>
          <p:spPr>
            <a:xfrm rot="20685567">
              <a:off x="2332546" y="4096407"/>
              <a:ext cx="1915995" cy="457558"/>
            </a:xfrm>
            <a:prstGeom prst="rect">
              <a:avLst/>
            </a:prstGeom>
            <a:noFill/>
          </p:spPr>
          <p:txBody>
            <a:bodyPr wrap="square" lIns="108000" rtlCol="0" anchor="ctr" anchorCtr="0">
              <a:noAutofit/>
            </a:bodyPr>
            <a:lstStyle/>
            <a:p>
              <a:pPr algn="ctr"/>
              <a:r>
                <a:rPr lang="en-GB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Plastic</a:t>
              </a:r>
            </a:p>
            <a:p>
              <a:pPr algn="ctr"/>
              <a:r>
                <a:rPr lang="en-GB" sz="23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Comic Sans MS" panose="030F0902030302020204" pitchFamily="66" charset="0"/>
                  <a:cs typeface="Arial" panose="020B0604020202020204" pitchFamily="34" charset="0"/>
                </a:rPr>
                <a:t>chair</a:t>
              </a:r>
            </a:p>
          </p:txBody>
        </p:sp>
      </p:grpSp>
      <p:pic>
        <p:nvPicPr>
          <p:cNvPr id="31" name="Picture 30">
            <a:extLst>
              <a:ext uri="{FF2B5EF4-FFF2-40B4-BE49-F238E27FC236}">
                <a16:creationId xmlns:a16="http://schemas.microsoft.com/office/drawing/2014/main" id="{C6BC2B01-12B4-4240-B4EC-A2845B5E3F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6507" b="-1"/>
          <a:stretch/>
        </p:blipFill>
        <p:spPr>
          <a:xfrm rot="4251880">
            <a:off x="446769" y="3833156"/>
            <a:ext cx="3040979" cy="28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21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CCB79F-09AC-4CF2-98A4-B619AB92F571}"/>
              </a:ext>
            </a:extLst>
          </p:cNvPr>
          <p:cNvSpPr txBox="1"/>
          <p:nvPr/>
        </p:nvSpPr>
        <p:spPr>
          <a:xfrm>
            <a:off x="0" y="1477395"/>
            <a:ext cx="12192000" cy="8086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let’s choose two categories, for example the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 hard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and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Sort the labels into these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99B1F67-771C-C84C-BF5E-902BC5923288}"/>
              </a:ext>
            </a:extLst>
          </p:cNvPr>
          <p:cNvSpPr txBox="1">
            <a:spLocks/>
          </p:cNvSpPr>
          <p:nvPr/>
        </p:nvSpPr>
        <p:spPr>
          <a:xfrm>
            <a:off x="19878" y="84316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Group Activity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553F5D-EEA4-D44A-A246-D636BE2966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53672" y="2883978"/>
            <a:ext cx="3093586" cy="31064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9BC97B2-11AA-C642-ADF7-FB75850458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8483" y="2883978"/>
            <a:ext cx="3093586" cy="3106475"/>
          </a:xfrm>
          <a:prstGeom prst="rect">
            <a:avLst/>
          </a:prstGeom>
        </p:spPr>
      </p:pic>
      <p:sp>
        <p:nvSpPr>
          <p:cNvPr id="17" name="Folded Corner 16">
            <a:extLst>
              <a:ext uri="{FF2B5EF4-FFF2-40B4-BE49-F238E27FC236}">
                <a16:creationId xmlns:a16="http://schemas.microsoft.com/office/drawing/2014/main" id="{197DCDE5-B0C8-BB48-9B5E-60712A10E983}"/>
              </a:ext>
            </a:extLst>
          </p:cNvPr>
          <p:cNvSpPr/>
          <p:nvPr/>
        </p:nvSpPr>
        <p:spPr>
          <a:xfrm rot="20994260">
            <a:off x="3382894" y="3376188"/>
            <a:ext cx="1004245" cy="977804"/>
          </a:xfrm>
          <a:prstGeom prst="foldedCorner">
            <a:avLst/>
          </a:prstGeom>
          <a:solidFill>
            <a:srgbClr val="FFEA00"/>
          </a:solidFill>
          <a:ln>
            <a:noFill/>
          </a:ln>
          <a:effectLst>
            <a:outerShdw blurRad="154731" dist="71338" dir="6840000" sx="94000" sy="9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18" name="Folded Corner 17">
            <a:extLst>
              <a:ext uri="{FF2B5EF4-FFF2-40B4-BE49-F238E27FC236}">
                <a16:creationId xmlns:a16="http://schemas.microsoft.com/office/drawing/2014/main" id="{995A47BC-C113-9840-A97F-370681922E32}"/>
              </a:ext>
            </a:extLst>
          </p:cNvPr>
          <p:cNvSpPr/>
          <p:nvPr/>
        </p:nvSpPr>
        <p:spPr>
          <a:xfrm rot="707757">
            <a:off x="3983017" y="4484666"/>
            <a:ext cx="1004245" cy="977804"/>
          </a:xfrm>
          <a:prstGeom prst="foldedCorner">
            <a:avLst/>
          </a:prstGeom>
          <a:solidFill>
            <a:srgbClr val="FFEA00"/>
          </a:solidFill>
          <a:ln>
            <a:noFill/>
          </a:ln>
          <a:effectLst>
            <a:outerShdw blurRad="154731" dist="71338" dir="6840000" sx="94000" sy="9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6AD947-CB70-4FD1-8BCC-358059251E8A}"/>
              </a:ext>
            </a:extLst>
          </p:cNvPr>
          <p:cNvSpPr txBox="1"/>
          <p:nvPr/>
        </p:nvSpPr>
        <p:spPr>
          <a:xfrm>
            <a:off x="2842174" y="2499857"/>
            <a:ext cx="25333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latin typeface="Comic Sans MS" panose="030F0702030302020204" pitchFamily="66" charset="0"/>
              </a:rPr>
              <a:t>Hard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2DF4AD-F3F9-435B-A4D7-2F5A57016D18}"/>
              </a:ext>
            </a:extLst>
          </p:cNvPr>
          <p:cNvSpPr txBox="1"/>
          <p:nvPr/>
        </p:nvSpPr>
        <p:spPr>
          <a:xfrm>
            <a:off x="6916385" y="2479980"/>
            <a:ext cx="253339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latin typeface="Comic Sans MS" panose="030F0702030302020204" pitchFamily="66" charset="0"/>
              </a:rPr>
              <a:t>Soft</a:t>
            </a:r>
          </a:p>
        </p:txBody>
      </p:sp>
      <p:sp>
        <p:nvSpPr>
          <p:cNvPr id="26" name="Folded Corner 25">
            <a:extLst>
              <a:ext uri="{FF2B5EF4-FFF2-40B4-BE49-F238E27FC236}">
                <a16:creationId xmlns:a16="http://schemas.microsoft.com/office/drawing/2014/main" id="{2698BB40-05BF-444F-88D1-4C104F7FB1F0}"/>
              </a:ext>
            </a:extLst>
          </p:cNvPr>
          <p:cNvSpPr/>
          <p:nvPr/>
        </p:nvSpPr>
        <p:spPr>
          <a:xfrm rot="21172186">
            <a:off x="7896910" y="3392708"/>
            <a:ext cx="1004245" cy="977804"/>
          </a:xfrm>
          <a:prstGeom prst="foldedCorner">
            <a:avLst/>
          </a:prstGeom>
          <a:solidFill>
            <a:srgbClr val="FFEA00"/>
          </a:solidFill>
          <a:ln>
            <a:noFill/>
          </a:ln>
          <a:effectLst>
            <a:outerShdw blurRad="154731" dist="71338" dir="6840000" sx="94000" sy="9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27" name="Folded Corner 26">
            <a:extLst>
              <a:ext uri="{FF2B5EF4-FFF2-40B4-BE49-F238E27FC236}">
                <a16:creationId xmlns:a16="http://schemas.microsoft.com/office/drawing/2014/main" id="{528A44D0-8630-8E4F-9BE7-7A1FF9CEA082}"/>
              </a:ext>
            </a:extLst>
          </p:cNvPr>
          <p:cNvSpPr/>
          <p:nvPr/>
        </p:nvSpPr>
        <p:spPr>
          <a:xfrm rot="707757">
            <a:off x="7438457" y="4529369"/>
            <a:ext cx="1004245" cy="977804"/>
          </a:xfrm>
          <a:prstGeom prst="foldedCorner">
            <a:avLst/>
          </a:prstGeom>
          <a:solidFill>
            <a:srgbClr val="FFEA00"/>
          </a:solidFill>
          <a:ln>
            <a:noFill/>
          </a:ln>
          <a:effectLst>
            <a:outerShdw blurRad="154731" dist="71338" dir="6840000" sx="94000" sy="94000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C88E990-BEB4-864C-9AC5-3A261AE51226}"/>
              </a:ext>
            </a:extLst>
          </p:cNvPr>
          <p:cNvSpPr txBox="1"/>
          <p:nvPr/>
        </p:nvSpPr>
        <p:spPr>
          <a:xfrm rot="21086327">
            <a:off x="3439973" y="3579471"/>
            <a:ext cx="877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Plastic</a:t>
            </a:r>
          </a:p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chair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6528A87-8B8E-8543-8757-EE53D662887C}"/>
              </a:ext>
            </a:extLst>
          </p:cNvPr>
          <p:cNvSpPr txBox="1"/>
          <p:nvPr/>
        </p:nvSpPr>
        <p:spPr>
          <a:xfrm rot="344110">
            <a:off x="3863751" y="4704554"/>
            <a:ext cx="1205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Wooden</a:t>
            </a:r>
          </a:p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table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FF5C62-7AC2-5840-84FC-AD16BF987DAE}"/>
              </a:ext>
            </a:extLst>
          </p:cNvPr>
          <p:cNvSpPr txBox="1"/>
          <p:nvPr/>
        </p:nvSpPr>
        <p:spPr>
          <a:xfrm rot="21264253">
            <a:off x="7955346" y="3588112"/>
            <a:ext cx="877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Plastic</a:t>
            </a:r>
          </a:p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bag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AB2132-DAC6-D945-980D-16ED84FD0425}"/>
              </a:ext>
            </a:extLst>
          </p:cNvPr>
          <p:cNvSpPr txBox="1"/>
          <p:nvPr/>
        </p:nvSpPr>
        <p:spPr>
          <a:xfrm rot="344110">
            <a:off x="7309790" y="4708731"/>
            <a:ext cx="12059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Paper</a:t>
            </a:r>
          </a:p>
          <a:p>
            <a:pPr algn="ctr"/>
            <a:r>
              <a:rPr lang="en-GB" sz="1600" b="1" dirty="0">
                <a:latin typeface="Comic Sans MS" panose="030F0702030302020204" pitchFamily="66" charset="0"/>
              </a:rPr>
              <a:t>notebook</a:t>
            </a:r>
          </a:p>
        </p:txBody>
      </p:sp>
    </p:spTree>
    <p:extLst>
      <p:ext uri="{BB962C8B-B14F-4D97-AF65-F5344CB8AC3E}">
        <p14:creationId xmlns:p14="http://schemas.microsoft.com/office/powerpoint/2010/main" val="2447599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3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932EFE-F536-174B-B36A-3B0F0BF221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023" t="1324" r="1023" b="1777"/>
          <a:stretch/>
        </p:blipFill>
        <p:spPr>
          <a:xfrm>
            <a:off x="4140766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505416" y="6109383"/>
            <a:ext cx="88178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4938" indent="-134938"/>
            <a:r>
              <a:rPr lang="en-GB" sz="12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39AB4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compare and group together a variety of everyday materials on the basis of their simple physical properties.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721734" y="2203981"/>
            <a:ext cx="4125560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be learning how to group different everyday objects and materials together according to their properties.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40B3C4-041B-A34E-B528-A87224A5C4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8341"/>
          <a:stretch/>
        </p:blipFill>
        <p:spPr>
          <a:xfrm rot="21397373" flipH="1">
            <a:off x="1535295" y="2878186"/>
            <a:ext cx="3567177" cy="28691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052B45-9CFF-9044-887E-4C39E4290C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0082"/>
          <a:stretch/>
        </p:blipFill>
        <p:spPr>
          <a:xfrm>
            <a:off x="2476586" y="4447936"/>
            <a:ext cx="3567177" cy="2440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A8B9B30-79CB-734B-B710-B8FBE6B885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6547" b="68230"/>
          <a:stretch/>
        </p:blipFill>
        <p:spPr>
          <a:xfrm rot="244638">
            <a:off x="2280960" y="3215283"/>
            <a:ext cx="3567183" cy="3746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261D27-D8AD-3F47-BC1D-2C2C5263D8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229" b="18787"/>
          <a:stretch/>
        </p:blipFill>
        <p:spPr>
          <a:xfrm rot="21401318" flipH="1">
            <a:off x="1790768" y="3910083"/>
            <a:ext cx="3567180" cy="393341"/>
          </a:xfrm>
          <a:prstGeom prst="rect">
            <a:avLst/>
          </a:prstGeom>
        </p:spPr>
      </p:pic>
      <p:sp>
        <p:nvSpPr>
          <p:cNvPr id="17" name="Subtitle 2">
            <a:extLst>
              <a:ext uri="{FF2B5EF4-FFF2-40B4-BE49-F238E27FC236}">
                <a16:creationId xmlns:a16="http://schemas.microsoft.com/office/drawing/2014/main" id="{2CFC96E7-C977-5A44-BCF8-9EEA6FDB2E6F}"/>
              </a:ext>
            </a:extLst>
          </p:cNvPr>
          <p:cNvSpPr txBox="1">
            <a:spLocks/>
          </p:cNvSpPr>
          <p:nvPr/>
        </p:nvSpPr>
        <p:spPr>
          <a:xfrm>
            <a:off x="0" y="79785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3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pic>
        <p:nvPicPr>
          <p:cNvPr id="15" name="Picture 1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37523E-F969-6A47-15D0-2D4B0AC87A5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95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BE74AC-3AD4-450D-A8A9-70AABDECA390}"/>
              </a:ext>
            </a:extLst>
          </p:cNvPr>
          <p:cNvSpPr txBox="1"/>
          <p:nvPr/>
        </p:nvSpPr>
        <p:spPr>
          <a:xfrm>
            <a:off x="1558925" y="1024947"/>
            <a:ext cx="9786362" cy="2431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Who can remember what an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is?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 object is something made of material that we can see and touch.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Who can remember what we mean by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l?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material is what an object is made of.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Who can remember what we mean by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property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material?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Whether it is hard, soft, absorbent, water-proof, transparent, etc. </a:t>
            </a:r>
          </a:p>
          <a:p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B56870-CC3D-4DCD-9F7B-E7CE744E80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03704" y="3449862"/>
            <a:ext cx="3135963" cy="23323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0BB0CD-F024-CA47-8AD5-F5C367CD38F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05" t="4564" r="8219" b="14773"/>
          <a:stretch/>
        </p:blipFill>
        <p:spPr>
          <a:xfrm rot="20791401">
            <a:off x="1573125" y="3507314"/>
            <a:ext cx="2100184" cy="23229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4DF2F-7823-F74C-8FDF-5B1B49B2317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1302" y="3705696"/>
            <a:ext cx="2487791" cy="171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87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 descr="A picture containing ground, sky, outdoor, tree&#10;&#10;Description automatically generated">
            <a:extLst>
              <a:ext uri="{FF2B5EF4-FFF2-40B4-BE49-F238E27FC236}">
                <a16:creationId xmlns:a16="http://schemas.microsoft.com/office/drawing/2014/main" id="{677A82E5-B060-9742-8E9E-587F49CE91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3079" y="1755935"/>
            <a:ext cx="5103089" cy="3405409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BE74AC-3AD4-450D-A8A9-70AABDECA390}"/>
              </a:ext>
            </a:extLst>
          </p:cNvPr>
          <p:cNvSpPr txBox="1"/>
          <p:nvPr/>
        </p:nvSpPr>
        <p:spPr>
          <a:xfrm>
            <a:off x="7292668" y="2041099"/>
            <a:ext cx="3680130" cy="28148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Many objects are made of more than one material.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object is made up of many different materials.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spot them?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20BBCE-2BDB-4F30-85B0-8C23FCC94756}"/>
              </a:ext>
            </a:extLst>
          </p:cNvPr>
          <p:cNvSpPr txBox="1"/>
          <p:nvPr/>
        </p:nvSpPr>
        <p:spPr>
          <a:xfrm>
            <a:off x="859633" y="2378397"/>
            <a:ext cx="92385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Wood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FC38D8-77A2-4493-B6A5-CC8B55DE24A0}"/>
              </a:ext>
            </a:extLst>
          </p:cNvPr>
          <p:cNvSpPr txBox="1"/>
          <p:nvPr/>
        </p:nvSpPr>
        <p:spPr>
          <a:xfrm>
            <a:off x="5065543" y="5235963"/>
            <a:ext cx="9486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Metal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428B28-7AED-4601-A6E5-0082C796475A}"/>
              </a:ext>
            </a:extLst>
          </p:cNvPr>
          <p:cNvSpPr txBox="1"/>
          <p:nvPr/>
        </p:nvSpPr>
        <p:spPr>
          <a:xfrm>
            <a:off x="3118285" y="1196975"/>
            <a:ext cx="9486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Plastic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BA8B13-167F-4C4D-AA5D-BAA1B2BDB846}"/>
              </a:ext>
            </a:extLst>
          </p:cNvPr>
          <p:cNvSpPr txBox="1"/>
          <p:nvPr/>
        </p:nvSpPr>
        <p:spPr>
          <a:xfrm>
            <a:off x="2689915" y="5235963"/>
            <a:ext cx="9486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Rope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2DCE869-A341-481B-8334-44805EB92CBF}"/>
              </a:ext>
            </a:extLst>
          </p:cNvPr>
          <p:cNvCxnSpPr>
            <a:cxnSpLocks/>
          </p:cNvCxnSpPr>
          <p:nvPr/>
        </p:nvCxnSpPr>
        <p:spPr>
          <a:xfrm>
            <a:off x="3604768" y="1560948"/>
            <a:ext cx="487680" cy="772160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695A7C4-0D35-4A85-9994-B9158AB2B0E0}"/>
              </a:ext>
            </a:extLst>
          </p:cNvPr>
          <p:cNvCxnSpPr>
            <a:cxnSpLocks/>
          </p:cNvCxnSpPr>
          <p:nvPr/>
        </p:nvCxnSpPr>
        <p:spPr>
          <a:xfrm>
            <a:off x="1889872" y="2721853"/>
            <a:ext cx="902545" cy="741872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B6DAFCA-82C6-469F-A39D-855ED741AAE2}"/>
              </a:ext>
            </a:extLst>
          </p:cNvPr>
          <p:cNvCxnSpPr>
            <a:cxnSpLocks/>
          </p:cNvCxnSpPr>
          <p:nvPr/>
        </p:nvCxnSpPr>
        <p:spPr>
          <a:xfrm>
            <a:off x="1661413" y="2605538"/>
            <a:ext cx="1638292" cy="851215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C256099-33B5-4D62-B057-38A7284FC11C}"/>
              </a:ext>
            </a:extLst>
          </p:cNvPr>
          <p:cNvCxnSpPr>
            <a:cxnSpLocks/>
            <a:stCxn id="8" idx="0"/>
          </p:cNvCxnSpPr>
          <p:nvPr/>
        </p:nvCxnSpPr>
        <p:spPr>
          <a:xfrm flipV="1">
            <a:off x="5539888" y="4033529"/>
            <a:ext cx="447366" cy="120243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077F4F5-BD58-481D-BB21-C1102F00C6E1}"/>
              </a:ext>
            </a:extLst>
          </p:cNvPr>
          <p:cNvCxnSpPr>
            <a:cxnSpLocks/>
          </p:cNvCxnSpPr>
          <p:nvPr/>
        </p:nvCxnSpPr>
        <p:spPr>
          <a:xfrm flipV="1">
            <a:off x="3175835" y="4046734"/>
            <a:ext cx="5653" cy="122395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8651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3D2D15-15FF-4536-A24D-203EDA379EA1}"/>
              </a:ext>
            </a:extLst>
          </p:cNvPr>
          <p:cNvSpPr txBox="1"/>
          <p:nvPr/>
        </p:nvSpPr>
        <p:spPr>
          <a:xfrm>
            <a:off x="7204074" y="2562047"/>
            <a:ext cx="3540126" cy="174928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around our classroom.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many objects can we see that are made of more than one material?</a:t>
            </a:r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FA9D1AED-D3E1-5F47-93C4-DFA403C917B2}"/>
              </a:ext>
            </a:extLst>
          </p:cNvPr>
          <p:cNvSpPr txBox="1"/>
          <p:nvPr/>
        </p:nvSpPr>
        <p:spPr>
          <a:xfrm>
            <a:off x="6396267" y="1977656"/>
            <a:ext cx="4163783" cy="35087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Now let’s record the objects that we saw.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Are there more words to write on our learning wall?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7A6934-6D8E-A640-BB25-2EA58477CF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60" t="4020" r="14899" b="2725"/>
          <a:stretch/>
        </p:blipFill>
        <p:spPr>
          <a:xfrm>
            <a:off x="1562847" y="1431713"/>
            <a:ext cx="5093447" cy="400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92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BE74AC-3AD4-450D-A8A9-70AABDECA390}"/>
              </a:ext>
            </a:extLst>
          </p:cNvPr>
          <p:cNvSpPr txBox="1"/>
          <p:nvPr/>
        </p:nvSpPr>
        <p:spPr>
          <a:xfrm>
            <a:off x="0" y="971160"/>
            <a:ext cx="12192000" cy="507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These two objects are made of more than one material.</a:t>
            </a:r>
          </a:p>
          <a:p>
            <a:pPr algn="ctr"/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5034100-C3CF-41DA-894D-E6077A857A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0643" y="2425652"/>
            <a:ext cx="3323418" cy="33234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010FCF9-F816-42A1-8EBB-D8C9D0EBA9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484" t="13127" r="46008" b="26266"/>
          <a:stretch/>
        </p:blipFill>
        <p:spPr>
          <a:xfrm>
            <a:off x="5926132" y="2425652"/>
            <a:ext cx="2579341" cy="301145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E05EB5F-E239-4609-9F98-E3CF456A0A91}"/>
              </a:ext>
            </a:extLst>
          </p:cNvPr>
          <p:cNvSpPr txBox="1"/>
          <p:nvPr/>
        </p:nvSpPr>
        <p:spPr>
          <a:xfrm>
            <a:off x="4045633" y="2246278"/>
            <a:ext cx="113157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Plastic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B0E0D9C-6B63-454F-A8D4-EA33CC5B12F5}"/>
              </a:ext>
            </a:extLst>
          </p:cNvPr>
          <p:cNvSpPr txBox="1"/>
          <p:nvPr/>
        </p:nvSpPr>
        <p:spPr>
          <a:xfrm>
            <a:off x="4233782" y="3041314"/>
            <a:ext cx="113157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b="1" dirty="0">
                <a:solidFill>
                  <a:srgbClr val="39AB47"/>
                </a:solidFill>
                <a:latin typeface="Comic Sans MS" panose="030F0702030302020204" pitchFamily="66" charset="0"/>
              </a:rPr>
              <a:t>Metal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C4B482-CF2E-4520-A824-63B7A2F3E50D}"/>
              </a:ext>
            </a:extLst>
          </p:cNvPr>
          <p:cNvSpPr txBox="1"/>
          <p:nvPr/>
        </p:nvSpPr>
        <p:spPr>
          <a:xfrm>
            <a:off x="5926132" y="1968015"/>
            <a:ext cx="177927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School shirt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E589D6-DA44-4178-A050-CF89E07A80EB}"/>
              </a:ext>
            </a:extLst>
          </p:cNvPr>
          <p:cNvSpPr txBox="1"/>
          <p:nvPr/>
        </p:nvSpPr>
        <p:spPr>
          <a:xfrm>
            <a:off x="9187915" y="4105890"/>
            <a:ext cx="1278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Cloth (cotton)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9E9FD35-B530-4605-8729-ACEA8766E2B3}"/>
              </a:ext>
            </a:extLst>
          </p:cNvPr>
          <p:cNvSpPr txBox="1"/>
          <p:nvPr/>
        </p:nvSpPr>
        <p:spPr>
          <a:xfrm>
            <a:off x="9187915" y="2610930"/>
            <a:ext cx="113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Plastic buttons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C0F9BD5-C5DD-4B3F-9C38-9E9FBDED1421}"/>
              </a:ext>
            </a:extLst>
          </p:cNvPr>
          <p:cNvCxnSpPr>
            <a:cxnSpLocks/>
          </p:cNvCxnSpPr>
          <p:nvPr/>
        </p:nvCxnSpPr>
        <p:spPr>
          <a:xfrm flipH="1">
            <a:off x="2886233" y="2458362"/>
            <a:ext cx="1261640" cy="503621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57FB6B3-CCD7-408A-8E1D-616EBDEB5230}"/>
              </a:ext>
            </a:extLst>
          </p:cNvPr>
          <p:cNvCxnSpPr>
            <a:cxnSpLocks/>
          </p:cNvCxnSpPr>
          <p:nvPr/>
        </p:nvCxnSpPr>
        <p:spPr>
          <a:xfrm flipH="1">
            <a:off x="4210692" y="3412503"/>
            <a:ext cx="370570" cy="676343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B31B55D-AD2C-4098-A7B7-7CAB648A75A0}"/>
              </a:ext>
            </a:extLst>
          </p:cNvPr>
          <p:cNvCxnSpPr>
            <a:cxnSpLocks/>
          </p:cNvCxnSpPr>
          <p:nvPr/>
        </p:nvCxnSpPr>
        <p:spPr>
          <a:xfrm flipH="1">
            <a:off x="8267409" y="4408312"/>
            <a:ext cx="862982" cy="0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DCE7C50-9F11-4AA0-8333-ADE82FA89CBB}"/>
              </a:ext>
            </a:extLst>
          </p:cNvPr>
          <p:cNvCxnSpPr>
            <a:cxnSpLocks/>
          </p:cNvCxnSpPr>
          <p:nvPr/>
        </p:nvCxnSpPr>
        <p:spPr>
          <a:xfrm flipH="1">
            <a:off x="7993930" y="2936749"/>
            <a:ext cx="1191622" cy="1031936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E69F7DF-3925-4CFC-A7F7-F15B6C3BC5B2}"/>
              </a:ext>
            </a:extLst>
          </p:cNvPr>
          <p:cNvSpPr txBox="1"/>
          <p:nvPr/>
        </p:nvSpPr>
        <p:spPr>
          <a:xfrm>
            <a:off x="2247481" y="1984172"/>
            <a:ext cx="113157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Chair</a:t>
            </a:r>
          </a:p>
        </p:txBody>
      </p:sp>
    </p:spTree>
    <p:extLst>
      <p:ext uri="{BB962C8B-B14F-4D97-AF65-F5344CB8AC3E}">
        <p14:creationId xmlns:p14="http://schemas.microsoft.com/office/powerpoint/2010/main" val="124914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3D2D15-15FF-4536-A24D-203EDA379EA1}"/>
              </a:ext>
            </a:extLst>
          </p:cNvPr>
          <p:cNvSpPr txBox="1"/>
          <p:nvPr/>
        </p:nvSpPr>
        <p:spPr>
          <a:xfrm>
            <a:off x="6779879" y="1891088"/>
            <a:ext cx="3678571" cy="3783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Choose some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in</a:t>
            </a: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classroom.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Label the different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the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We can use our post-it notes to do this.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Talk about the different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each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6" name="TextBox 5" hidden="1">
            <a:extLst>
              <a:ext uri="{FF2B5EF4-FFF2-40B4-BE49-F238E27FC236}">
                <a16:creationId xmlns:a16="http://schemas.microsoft.com/office/drawing/2014/main" id="{FA9D1AED-D3E1-5F47-93C4-DFA403C917B2}"/>
              </a:ext>
            </a:extLst>
          </p:cNvPr>
          <p:cNvSpPr txBox="1"/>
          <p:nvPr/>
        </p:nvSpPr>
        <p:spPr>
          <a:xfrm>
            <a:off x="6396267" y="1977656"/>
            <a:ext cx="4163783" cy="35087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latin typeface="Comic Sans MS" panose="030F0702030302020204" pitchFamily="66" charset="0"/>
              </a:rPr>
              <a:t>Now let’s record the objects that we saw. </a:t>
            </a:r>
          </a:p>
          <a:p>
            <a:endParaRPr lang="en-GB" sz="2200" dirty="0">
              <a:latin typeface="Comic Sans MS" panose="030F0702030302020204" pitchFamily="66" charset="0"/>
            </a:endParaRPr>
          </a:p>
          <a:p>
            <a:r>
              <a:rPr lang="en-GB" sz="2200" dirty="0">
                <a:latin typeface="Comic Sans MS" panose="030F0702030302020204" pitchFamily="66" charset="0"/>
              </a:rPr>
              <a:t>Are there more words to write on our learning wall?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9F7DA5C-B460-D140-BDAE-1007D118D8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22" t="45413" r="34784" b="1243"/>
          <a:stretch/>
        </p:blipFill>
        <p:spPr>
          <a:xfrm>
            <a:off x="1560519" y="1840495"/>
            <a:ext cx="4759662" cy="383632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CB385D-759D-3D44-8E69-1ADB26D5D1FB}"/>
              </a:ext>
            </a:extLst>
          </p:cNvPr>
          <p:cNvSpPr txBox="1"/>
          <p:nvPr/>
        </p:nvSpPr>
        <p:spPr>
          <a:xfrm>
            <a:off x="18289" y="801042"/>
            <a:ext cx="121480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13" name="Folded Corner 12">
            <a:extLst>
              <a:ext uri="{FF2B5EF4-FFF2-40B4-BE49-F238E27FC236}">
                <a16:creationId xmlns:a16="http://schemas.microsoft.com/office/drawing/2014/main" id="{A5965ABA-68CF-5740-8063-F9E6D72F78CF}"/>
              </a:ext>
            </a:extLst>
          </p:cNvPr>
          <p:cNvSpPr/>
          <p:nvPr/>
        </p:nvSpPr>
        <p:spPr>
          <a:xfrm rot="20734292">
            <a:off x="2201524" y="3396910"/>
            <a:ext cx="620646" cy="604305"/>
          </a:xfrm>
          <a:prstGeom prst="foldedCorner">
            <a:avLst/>
          </a:prstGeom>
          <a:solidFill>
            <a:srgbClr val="FFEA00"/>
          </a:solidFill>
          <a:ln>
            <a:noFill/>
          </a:ln>
          <a:effectLst>
            <a:outerShdw blurRad="50800" dist="50800" dir="3087816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D307BB-F665-684D-A7CB-0E60A63BE4B1}"/>
              </a:ext>
            </a:extLst>
          </p:cNvPr>
          <p:cNvSpPr txBox="1"/>
          <p:nvPr/>
        </p:nvSpPr>
        <p:spPr>
          <a:xfrm rot="19908003">
            <a:off x="2152236" y="3596726"/>
            <a:ext cx="708194" cy="173165"/>
          </a:xfrm>
          <a:prstGeom prst="rect">
            <a:avLst/>
          </a:prstGeom>
          <a:noFill/>
        </p:spPr>
        <p:txBody>
          <a:bodyPr wrap="square" lIns="108000" rtlCol="0" anchor="ctr" anchorCtr="0">
            <a:noAutofit/>
          </a:bodyPr>
          <a:lstStyle/>
          <a:p>
            <a:pPr algn="ctr"/>
            <a:r>
              <a:rPr lang="en-GB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Wooden</a:t>
            </a:r>
          </a:p>
          <a:p>
            <a:pPr algn="ctr"/>
            <a:r>
              <a:rPr lang="en-GB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table</a:t>
            </a:r>
          </a:p>
        </p:txBody>
      </p:sp>
      <p:sp>
        <p:nvSpPr>
          <p:cNvPr id="19" name="Folded Corner 18">
            <a:extLst>
              <a:ext uri="{FF2B5EF4-FFF2-40B4-BE49-F238E27FC236}">
                <a16:creationId xmlns:a16="http://schemas.microsoft.com/office/drawing/2014/main" id="{99D839E1-2687-074D-A643-B8B022BEF664}"/>
              </a:ext>
            </a:extLst>
          </p:cNvPr>
          <p:cNvSpPr/>
          <p:nvPr/>
        </p:nvSpPr>
        <p:spPr>
          <a:xfrm rot="905240">
            <a:off x="5232293" y="3283590"/>
            <a:ext cx="620646" cy="604305"/>
          </a:xfrm>
          <a:prstGeom prst="foldedCorner">
            <a:avLst/>
          </a:prstGeom>
          <a:solidFill>
            <a:srgbClr val="FFEA00"/>
          </a:solidFill>
          <a:ln>
            <a:noFill/>
          </a:ln>
          <a:effectLst>
            <a:outerShdw blurRad="50800" dist="50800" dir="3087816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2A4A8EF-E261-9242-88FF-A561876FE466}"/>
              </a:ext>
            </a:extLst>
          </p:cNvPr>
          <p:cNvSpPr txBox="1"/>
          <p:nvPr/>
        </p:nvSpPr>
        <p:spPr>
          <a:xfrm rot="78951">
            <a:off x="5167090" y="3488577"/>
            <a:ext cx="738698" cy="176408"/>
          </a:xfrm>
          <a:prstGeom prst="rect">
            <a:avLst/>
          </a:prstGeom>
          <a:noFill/>
        </p:spPr>
        <p:txBody>
          <a:bodyPr wrap="square" lIns="108000" rtlCol="0" anchor="ctr" anchorCtr="0">
            <a:noAutofit/>
          </a:bodyPr>
          <a:lstStyle/>
          <a:p>
            <a:pPr algn="ctr"/>
            <a:r>
              <a:rPr lang="en-GB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Plastic</a:t>
            </a:r>
          </a:p>
          <a:p>
            <a:pPr algn="ctr"/>
            <a:r>
              <a:rPr lang="en-GB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chair</a:t>
            </a:r>
          </a:p>
        </p:txBody>
      </p:sp>
      <p:sp>
        <p:nvSpPr>
          <p:cNvPr id="21" name="Folded Corner 20">
            <a:extLst>
              <a:ext uri="{FF2B5EF4-FFF2-40B4-BE49-F238E27FC236}">
                <a16:creationId xmlns:a16="http://schemas.microsoft.com/office/drawing/2014/main" id="{950802CF-8418-8142-96BC-3671960652C1}"/>
              </a:ext>
            </a:extLst>
          </p:cNvPr>
          <p:cNvSpPr/>
          <p:nvPr/>
        </p:nvSpPr>
        <p:spPr>
          <a:xfrm rot="20479812">
            <a:off x="4362450" y="4239069"/>
            <a:ext cx="620646" cy="604305"/>
          </a:xfrm>
          <a:prstGeom prst="foldedCorner">
            <a:avLst/>
          </a:prstGeom>
          <a:solidFill>
            <a:srgbClr val="FFEA00"/>
          </a:solidFill>
          <a:ln>
            <a:noFill/>
          </a:ln>
          <a:effectLst>
            <a:outerShdw blurRad="50800" dist="50800" dir="3087816" algn="ctr" rotWithShape="0">
              <a:srgbClr val="000000">
                <a:alpha val="3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highlight>
                <a:srgbClr val="FFFF00"/>
              </a:highlight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344B3EE-1A8C-AF44-9C50-E2B358141946}"/>
              </a:ext>
            </a:extLst>
          </p:cNvPr>
          <p:cNvSpPr txBox="1"/>
          <p:nvPr/>
        </p:nvSpPr>
        <p:spPr>
          <a:xfrm rot="19653523">
            <a:off x="4268192" y="4351306"/>
            <a:ext cx="771525" cy="354843"/>
          </a:xfrm>
          <a:prstGeom prst="rect">
            <a:avLst/>
          </a:prstGeom>
          <a:noFill/>
        </p:spPr>
        <p:txBody>
          <a:bodyPr wrap="square" lIns="108000" rtlCol="0" anchor="ctr" anchorCtr="0">
            <a:noAutofit/>
          </a:bodyPr>
          <a:lstStyle/>
          <a:p>
            <a:pPr algn="ctr"/>
            <a:r>
              <a:rPr lang="en-GB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Metal</a:t>
            </a:r>
          </a:p>
          <a:p>
            <a:pPr algn="ctr"/>
            <a:r>
              <a:rPr lang="en-GB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table leg</a:t>
            </a:r>
          </a:p>
        </p:txBody>
      </p:sp>
    </p:spTree>
    <p:extLst>
      <p:ext uri="{BB962C8B-B14F-4D97-AF65-F5344CB8AC3E}">
        <p14:creationId xmlns:p14="http://schemas.microsoft.com/office/powerpoint/2010/main" val="28259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BE74AC-3AD4-450D-A8A9-70AABDECA390}"/>
              </a:ext>
            </a:extLst>
          </p:cNvPr>
          <p:cNvSpPr txBox="1"/>
          <p:nvPr/>
        </p:nvSpPr>
        <p:spPr>
          <a:xfrm>
            <a:off x="406212" y="685292"/>
            <a:ext cx="11344509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These objects need sorting!</a:t>
            </a:r>
          </a:p>
          <a:p>
            <a:pPr algn="ctr">
              <a:spcBef>
                <a:spcPts val="6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classify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them into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categories 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based on the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they are made of.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309A80-A982-4AD8-B4A3-B1DF29D6060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36504" y="2068650"/>
            <a:ext cx="2395201" cy="17814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CADBE2-535A-4699-B521-2023E7D2EFB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80" t="26501" r="37264" b="9212"/>
          <a:stretch/>
        </p:blipFill>
        <p:spPr>
          <a:xfrm>
            <a:off x="8288830" y="2128284"/>
            <a:ext cx="2465311" cy="14787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94A142-4504-4602-91EB-46767240919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446" b="30446"/>
          <a:stretch/>
        </p:blipFill>
        <p:spPr>
          <a:xfrm>
            <a:off x="1542256" y="2199257"/>
            <a:ext cx="2506837" cy="6505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049581-997D-465B-B261-01BC6AE7A5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864" y="3358059"/>
            <a:ext cx="2262685" cy="24843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D249AE-5B69-424F-955A-EB1F3A3482C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882" r="27882"/>
          <a:stretch/>
        </p:blipFill>
        <p:spPr>
          <a:xfrm rot="5400000">
            <a:off x="3504510" y="2066492"/>
            <a:ext cx="614422" cy="20690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4B6916F-A8C7-428F-A07B-7B60F149F18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90" b="8790"/>
          <a:stretch/>
        </p:blipFill>
        <p:spPr>
          <a:xfrm>
            <a:off x="3469267" y="3781244"/>
            <a:ext cx="1345133" cy="206011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2E986B-6C34-4791-BC97-48DEE106729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01" t="-107880" r="-1475" b="-108057"/>
          <a:stretch/>
        </p:blipFill>
        <p:spPr>
          <a:xfrm>
            <a:off x="5024641" y="4151636"/>
            <a:ext cx="2485997" cy="3391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CDC676-7D1B-48E0-8C06-48647284A30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7533" y="4729886"/>
            <a:ext cx="2973512" cy="6796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672A30-E941-4946-B7E6-D75B1854DB8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56755" y="3639807"/>
            <a:ext cx="2525470" cy="198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36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A4382E75-8244-C74F-92CB-0A8B011C5B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947" y="2885474"/>
            <a:ext cx="2706710" cy="271798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7A004C2-B6CD-1E45-9027-C0CBFC8C3E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04562" y="2885474"/>
            <a:ext cx="2706709" cy="271798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1866BA9-A52D-6747-A95C-73491ACEBC5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50176" y="2885474"/>
            <a:ext cx="2706710" cy="271798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A9B3C9C-21EB-204E-AB7E-2302026A3BB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5792" y="2885474"/>
            <a:ext cx="2706709" cy="2717987"/>
          </a:xfrm>
          <a:prstGeom prst="rect">
            <a:avLst/>
          </a:prstGeom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BE74AC-3AD4-450D-A8A9-70AABDECA390}"/>
              </a:ext>
            </a:extLst>
          </p:cNvPr>
          <p:cNvSpPr txBox="1"/>
          <p:nvPr/>
        </p:nvSpPr>
        <p:spPr>
          <a:xfrm>
            <a:off x="1007154" y="2392508"/>
            <a:ext cx="22118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Wood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309A80-A982-4AD8-B4A3-B1DF29D6060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01973" y="3600729"/>
            <a:ext cx="1988215" cy="147873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ACADBE2-535A-4699-B521-2023E7D2EFB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58" t="29646" r="70902" b="10669"/>
          <a:stretch/>
        </p:blipFill>
        <p:spPr>
          <a:xfrm>
            <a:off x="3802124" y="3983908"/>
            <a:ext cx="694806" cy="9151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94A142-4504-4602-91EB-46767240919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650" b="28650"/>
          <a:stretch/>
        </p:blipFill>
        <p:spPr>
          <a:xfrm>
            <a:off x="6400238" y="3391223"/>
            <a:ext cx="1963299" cy="5563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F049581-997D-465B-B261-01BC6AE7A54F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117930">
            <a:off x="4466602" y="3726370"/>
            <a:ext cx="1366289" cy="150016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D249AE-5B69-424F-955A-EB1F3A3482C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103" r="29103"/>
          <a:stretch/>
        </p:blipFill>
        <p:spPr>
          <a:xfrm rot="5400000">
            <a:off x="4548497" y="2855043"/>
            <a:ext cx="407314" cy="1451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4B6916F-A8C7-428F-A07B-7B60F149F18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646" b="10646"/>
          <a:stretch/>
        </p:blipFill>
        <p:spPr>
          <a:xfrm rot="16517271">
            <a:off x="6796601" y="3565621"/>
            <a:ext cx="1210824" cy="17709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62E986B-6C34-4791-BC97-48DEE106729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44" t="-57001" r="-631" b="-56490"/>
          <a:stretch/>
        </p:blipFill>
        <p:spPr>
          <a:xfrm>
            <a:off x="1411407" y="3397950"/>
            <a:ext cx="1418639" cy="13205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FCDC676-7D1B-48E0-8C06-48647284A30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1348" y="3673675"/>
            <a:ext cx="1700155" cy="38860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6672A30-E941-4946-B7E6-D75B1854DB89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9" r="46083"/>
          <a:stretch/>
        </p:blipFill>
        <p:spPr>
          <a:xfrm rot="16200000">
            <a:off x="1592100" y="3918834"/>
            <a:ext cx="993042" cy="14609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F224C6F-6051-4EAD-8C23-0244E23E1993}"/>
              </a:ext>
            </a:extLst>
          </p:cNvPr>
          <p:cNvSpPr txBox="1"/>
          <p:nvPr/>
        </p:nvSpPr>
        <p:spPr>
          <a:xfrm>
            <a:off x="1558924" y="1058222"/>
            <a:ext cx="90741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These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have now been sorted into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categories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based on the </a:t>
            </a:r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materials</a:t>
            </a: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they are made of.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F904B4-C9D2-4AF4-9A15-F5AA3DCD2E48}"/>
              </a:ext>
            </a:extLst>
          </p:cNvPr>
          <p:cNvSpPr txBox="1"/>
          <p:nvPr/>
        </p:nvSpPr>
        <p:spPr>
          <a:xfrm>
            <a:off x="6304242" y="2392508"/>
            <a:ext cx="22118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36182B-76C9-47A8-AB0A-8C38ED5FE593}"/>
              </a:ext>
            </a:extLst>
          </p:cNvPr>
          <p:cNvSpPr txBox="1"/>
          <p:nvPr/>
        </p:nvSpPr>
        <p:spPr>
          <a:xfrm>
            <a:off x="8952787" y="2392508"/>
            <a:ext cx="22118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493409-3E6D-4BAF-A243-F02C3A533759}"/>
              </a:ext>
            </a:extLst>
          </p:cNvPr>
          <p:cNvSpPr txBox="1"/>
          <p:nvPr/>
        </p:nvSpPr>
        <p:spPr>
          <a:xfrm>
            <a:off x="3630298" y="2392508"/>
            <a:ext cx="221184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</a:t>
            </a:r>
          </a:p>
        </p:txBody>
      </p:sp>
    </p:spTree>
    <p:extLst>
      <p:ext uri="{BB962C8B-B14F-4D97-AF65-F5344CB8AC3E}">
        <p14:creationId xmlns:p14="http://schemas.microsoft.com/office/powerpoint/2010/main" val="381937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8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Custom 30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11394</TotalTime>
  <Words>463</Words>
  <Application>Microsoft Macintosh PowerPoint</Application>
  <PresentationFormat>Widescreen</PresentationFormat>
  <Paragraphs>97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eleri stedman</cp:lastModifiedBy>
  <cp:revision>368</cp:revision>
  <dcterms:created xsi:type="dcterms:W3CDTF">2021-01-11T17:47:06Z</dcterms:created>
  <dcterms:modified xsi:type="dcterms:W3CDTF">2022-06-06T10:12:36Z</dcterms:modified>
</cp:coreProperties>
</file>