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79" r:id="rId2"/>
    <p:sldId id="321" r:id="rId3"/>
    <p:sldId id="367" r:id="rId4"/>
    <p:sldId id="363" r:id="rId5"/>
    <p:sldId id="368" r:id="rId6"/>
    <p:sldId id="369" r:id="rId7"/>
    <p:sldId id="260" r:id="rId8"/>
    <p:sldId id="370" r:id="rId9"/>
    <p:sldId id="371" r:id="rId10"/>
    <p:sldId id="372" r:id="rId11"/>
    <p:sldId id="271" r:id="rId12"/>
    <p:sldId id="352" r:id="rId13"/>
    <p:sldId id="373" r:id="rId14"/>
    <p:sldId id="374" r:id="rId15"/>
    <p:sldId id="375" r:id="rId16"/>
    <p:sldId id="348" r:id="rId17"/>
    <p:sldId id="376" r:id="rId18"/>
    <p:sldId id="350" r:id="rId19"/>
    <p:sldId id="28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DBCF0D8C-1ADE-4F5D-B8A0-494C3A6BC2EC}">
          <p14:sldIdLst>
            <p14:sldId id="279"/>
            <p14:sldId id="321"/>
            <p14:sldId id="367"/>
            <p14:sldId id="363"/>
            <p14:sldId id="368"/>
            <p14:sldId id="369"/>
            <p14:sldId id="260"/>
            <p14:sldId id="370"/>
            <p14:sldId id="371"/>
            <p14:sldId id="372"/>
            <p14:sldId id="271"/>
            <p14:sldId id="352"/>
            <p14:sldId id="373"/>
            <p14:sldId id="374"/>
            <p14:sldId id="375"/>
            <p14:sldId id="348"/>
            <p14:sldId id="376"/>
            <p14:sldId id="350"/>
            <p14:sldId id="283"/>
          </p14:sldIdLst>
        </p14:section>
      </p14:sectionLst>
    </p:ext>
    <p:ext uri="{EFAFB233-063F-42B5-8137-9DF3F51BA10A}">
      <p15:sldGuideLst xmlns:p15="http://schemas.microsoft.com/office/powerpoint/2012/main">
        <p15:guide id="6" orient="horz" pos="2160" userDrawn="1">
          <p15:clr>
            <a:srgbClr val="A4A3A4"/>
          </p15:clr>
        </p15:guide>
        <p15:guide id="10" pos="3613" userDrawn="1">
          <p15:clr>
            <a:srgbClr val="A4A3A4"/>
          </p15:clr>
        </p15:guide>
        <p15:guide id="11" pos="801" userDrawn="1">
          <p15:clr>
            <a:srgbClr val="A4A3A4"/>
          </p15:clr>
        </p15:guide>
        <p15:guide id="13" pos="6879" userDrawn="1">
          <p15:clr>
            <a:srgbClr val="A4A3A4"/>
          </p15:clr>
        </p15:guide>
        <p15:guide id="14" orient="horz" pos="754" userDrawn="1">
          <p15:clr>
            <a:srgbClr val="A4A3A4"/>
          </p15:clr>
        </p15:guide>
        <p15:guide id="15" pos="1255" userDrawn="1">
          <p15:clr>
            <a:srgbClr val="A4A3A4"/>
          </p15:clr>
        </p15:guide>
        <p15:guide id="16" pos="3840" userDrawn="1">
          <p15:clr>
            <a:srgbClr val="A4A3A4"/>
          </p15:clr>
        </p15:guide>
        <p15:guide id="18" pos="4067" userDrawn="1">
          <p15:clr>
            <a:srgbClr val="A4A3A4"/>
          </p15:clr>
        </p15:guide>
        <p15:guide id="19" pos="6425" userDrawn="1">
          <p15:clr>
            <a:srgbClr val="A4A3A4"/>
          </p15:clr>
        </p15:guide>
        <p15:guide id="20" pos="1028" userDrawn="1">
          <p15:clr>
            <a:srgbClr val="A4A3A4"/>
          </p15:clr>
        </p15:guide>
        <p15:guide id="21" pos="6652" userDrawn="1">
          <p15:clr>
            <a:srgbClr val="A4A3A4"/>
          </p15:clr>
        </p15:guide>
        <p15:guide id="22" orient="horz" pos="3612" userDrawn="1">
          <p15:clr>
            <a:srgbClr val="A4A3A4"/>
          </p15:clr>
        </p15:guide>
        <p15:guide id="23" orient="horz" pos="102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AB47"/>
    <a:srgbClr val="EB8B2D"/>
    <a:srgbClr val="B6191F"/>
    <a:srgbClr val="286AA6"/>
    <a:srgbClr val="286AA7"/>
    <a:srgbClr val="272626"/>
    <a:srgbClr val="064B8D"/>
    <a:srgbClr val="3692C4"/>
    <a:srgbClr val="2E93C5"/>
    <a:srgbClr val="2294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761" autoAdjust="0"/>
    <p:restoredTop sz="95296"/>
  </p:normalViewPr>
  <p:slideViewPr>
    <p:cSldViewPr snapToGrid="0" snapToObjects="1">
      <p:cViewPr varScale="1">
        <p:scale>
          <a:sx n="82" d="100"/>
          <a:sy n="82" d="100"/>
        </p:scale>
        <p:origin x="379" y="72"/>
      </p:cViewPr>
      <p:guideLst>
        <p:guide orient="horz" pos="2160"/>
        <p:guide pos="3613"/>
        <p:guide pos="801"/>
        <p:guide pos="6879"/>
        <p:guide orient="horz" pos="754"/>
        <p:guide pos="1255"/>
        <p:guide pos="3840"/>
        <p:guide pos="4067"/>
        <p:guide pos="6425"/>
        <p:guide pos="1028"/>
        <p:guide pos="6652"/>
        <p:guide orient="horz" pos="3612"/>
        <p:guide orient="horz" pos="1026"/>
      </p:guideLst>
    </p:cSldViewPr>
  </p:slideViewPr>
  <p:outlineViewPr>
    <p:cViewPr>
      <p:scale>
        <a:sx n="60" d="100"/>
        <a:sy n="6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72" d="100"/>
          <a:sy n="72" d="100"/>
        </p:scale>
        <p:origin x="1808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D4D1F8-B38F-DB48-93E6-99E4BA1C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5710F-11A7-F44D-928D-87420087B8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D6AEC-5591-1245-8800-A10A29F34680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5BC7CD-5823-D44E-A8C3-8B35866327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2BFEAC-1F86-4740-8423-109D564EAF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DF682D-EA4A-3A40-9E0D-A6FC3BDEA7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8178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499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5936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76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2551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8739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3116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138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778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506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4265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4262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6954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1D70A8-8575-AB47-B894-1AEE29AFC93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522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D66E32-0E77-ED4D-88A9-6EF09981E287}"/>
              </a:ext>
            </a:extLst>
          </p:cNvPr>
          <p:cNvSpPr/>
          <p:nvPr userDrawn="1"/>
        </p:nvSpPr>
        <p:spPr>
          <a:xfrm>
            <a:off x="1065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FD8CB153-5991-8D4B-AA62-35C139E2DC30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BC1247F-2DE8-CC44-8ECD-3989D5D66822}" type="datetimeFigureOut">
              <a:rPr lang="en-US" smtClean="0"/>
              <a:t>8/17/2022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1841E0-D35A-D546-9084-51E4493639E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E1AADF9-DB96-004D-BCE3-EFA2C2EF20F6}"/>
              </a:ext>
            </a:extLst>
          </p:cNvPr>
          <p:cNvSpPr txBox="1">
            <a:spLocks/>
          </p:cNvSpPr>
          <p:nvPr/>
        </p:nvSpPr>
        <p:spPr>
          <a:xfrm>
            <a:off x="8154649" y="6022650"/>
            <a:ext cx="3833345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59B33951-7680-B940-9B24-00693AC05D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938"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pic>
        <p:nvPicPr>
          <p:cNvPr id="12" name="Picture 1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F4604E0-BCBD-0C4B-B489-777D7FA8776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1F4F41C-04DA-ED48-97A1-8D2649223323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DDA665B-79A0-4E4F-B3E5-B89C63BCEB8C}"/>
              </a:ext>
            </a:extLst>
          </p:cNvPr>
          <p:cNvSpPr/>
          <p:nvPr/>
        </p:nvSpPr>
        <p:spPr>
          <a:xfrm>
            <a:off x="0" y="1839533"/>
            <a:ext cx="12192000" cy="3790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3E4962D-0C36-5347-87EC-7C58B8574FA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42" b="2642"/>
          <a:stretch/>
        </p:blipFill>
        <p:spPr>
          <a:xfrm>
            <a:off x="0" y="1957040"/>
            <a:ext cx="6024563" cy="3555936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D0EDED7-F825-464E-96E6-823B128BC070}"/>
              </a:ext>
            </a:extLst>
          </p:cNvPr>
          <p:cNvSpPr txBox="1">
            <a:spLocks/>
          </p:cNvSpPr>
          <p:nvPr/>
        </p:nvSpPr>
        <p:spPr>
          <a:xfrm>
            <a:off x="-2" y="429237"/>
            <a:ext cx="12192002" cy="123880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Living Things and their Habitats</a:t>
            </a:r>
          </a:p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lang="en-GB" sz="32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Lesson 4: </a:t>
            </a:r>
            <a:r>
              <a:rPr lang="en-US" sz="32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Comparing Different Habitats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50AAD7C-78FE-C64C-877E-B089334D007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56" b="2556"/>
          <a:stretch/>
        </p:blipFill>
        <p:spPr>
          <a:xfrm>
            <a:off x="6152448" y="1957040"/>
            <a:ext cx="6039553" cy="3555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78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F1EE06E-DDFF-9344-969B-6C17CEF8EC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26" b="5126"/>
          <a:stretch/>
        </p:blipFill>
        <p:spPr>
          <a:xfrm>
            <a:off x="1631950" y="1405465"/>
            <a:ext cx="4103687" cy="24553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DCD6D81-03E8-054B-AD06-0A692CD7303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26" b="5126"/>
          <a:stretch/>
        </p:blipFill>
        <p:spPr>
          <a:xfrm>
            <a:off x="6456363" y="1405465"/>
            <a:ext cx="4103687" cy="2455334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0C003E-D090-2C44-AFC4-972141665FE6}"/>
              </a:ext>
            </a:extLst>
          </p:cNvPr>
          <p:cNvSpPr txBox="1"/>
          <p:nvPr/>
        </p:nvSpPr>
        <p:spPr>
          <a:xfrm>
            <a:off x="1644123" y="4044920"/>
            <a:ext cx="4091516" cy="18671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 is a goldfish’s habitat?</a:t>
            </a:r>
          </a:p>
          <a:p>
            <a:pPr>
              <a:spcBef>
                <a:spcPts val="8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goldfish’s habitat is freshwater ponds and lakes over the world in warm and cool climates.</a:t>
            </a:r>
          </a:p>
          <a:p>
            <a:pPr>
              <a:spcBef>
                <a:spcPts val="8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Many of us can see goldfish in local ponds or fish tanks in homes.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3695FA-D094-7842-953A-AF6D7825622A}"/>
              </a:ext>
            </a:extLst>
          </p:cNvPr>
          <p:cNvSpPr txBox="1"/>
          <p:nvPr/>
        </p:nvSpPr>
        <p:spPr>
          <a:xfrm>
            <a:off x="6456364" y="4044920"/>
            <a:ext cx="3618970" cy="21441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 is a manta ray’s habitat?</a:t>
            </a:r>
          </a:p>
          <a:p>
            <a:pPr>
              <a:spcBef>
                <a:spcPts val="8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manta ray’s habitat is warm seas and oceans.</a:t>
            </a:r>
          </a:p>
          <a:p>
            <a:pPr>
              <a:spcBef>
                <a:spcPts val="8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do not see manta rays around our local area. Their habitat is a long way away, and we would have to swim!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D77064-11A4-6342-870E-B55DAD381537}"/>
              </a:ext>
            </a:extLst>
          </p:cNvPr>
          <p:cNvSpPr txBox="1"/>
          <p:nvPr/>
        </p:nvSpPr>
        <p:spPr>
          <a:xfrm>
            <a:off x="1644122" y="953842"/>
            <a:ext cx="220393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Goldfish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E1A210-0693-F443-812C-4E770170F1AB}"/>
              </a:ext>
            </a:extLst>
          </p:cNvPr>
          <p:cNvSpPr txBox="1"/>
          <p:nvPr/>
        </p:nvSpPr>
        <p:spPr>
          <a:xfrm>
            <a:off x="6456363" y="953842"/>
            <a:ext cx="220393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Manta Ray</a:t>
            </a:r>
          </a:p>
        </p:txBody>
      </p:sp>
    </p:spTree>
    <p:extLst>
      <p:ext uri="{BB962C8B-B14F-4D97-AF65-F5344CB8AC3E}">
        <p14:creationId xmlns:p14="http://schemas.microsoft.com/office/powerpoint/2010/main" val="318781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A7AF632-1342-4AE3-9037-F617D2C42058}"/>
              </a:ext>
            </a:extLst>
          </p:cNvPr>
          <p:cNvSpPr txBox="1"/>
          <p:nvPr/>
        </p:nvSpPr>
        <p:spPr>
          <a:xfrm>
            <a:off x="0" y="835289"/>
            <a:ext cx="12192000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look at some more habitats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DE521C26-9219-144C-A212-C28B682EE2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51" r="3185" b="35329"/>
          <a:stretch/>
        </p:blipFill>
        <p:spPr>
          <a:xfrm>
            <a:off x="1440918" y="1628776"/>
            <a:ext cx="4464050" cy="204575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0FF6903F-FEFD-B34F-8C78-A7BBCAE6F15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195" b="15195"/>
          <a:stretch/>
        </p:blipFill>
        <p:spPr>
          <a:xfrm>
            <a:off x="1440794" y="3859890"/>
            <a:ext cx="4464050" cy="204575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769E26B-6127-3347-9DDA-DF601217EE23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072" b="13072"/>
          <a:stretch/>
        </p:blipFill>
        <p:spPr>
          <a:xfrm>
            <a:off x="6337832" y="1628800"/>
            <a:ext cx="4464050" cy="204575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50C54CA9-98F7-2346-93AF-1E87F5C10E2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61" b="29617"/>
          <a:stretch/>
        </p:blipFill>
        <p:spPr>
          <a:xfrm>
            <a:off x="6337708" y="3859914"/>
            <a:ext cx="4464050" cy="204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62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5232403" y="1628775"/>
            <a:ext cx="5858929" cy="41052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Tropical rainforests are home to more species of plants and animals than anywhere else on earth. </a:t>
            </a:r>
          </a:p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trees absorb carbon dioxide from the atmosphere and are very important in the fight against</a:t>
            </a:r>
          </a:p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climate change. </a:t>
            </a:r>
          </a:p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rains a lot (that’s why they’re called ‘rainforests’!). </a:t>
            </a:r>
          </a:p>
          <a:p>
            <a:pPr>
              <a:spcBef>
                <a:spcPts val="600"/>
              </a:spcBef>
            </a:pP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How can we describe rainforests?</a:t>
            </a:r>
          </a:p>
          <a:p>
            <a:pPr marL="285750" indent="-28575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Humid (which means damp and warm)</a:t>
            </a:r>
          </a:p>
          <a:p>
            <a:pPr marL="285750" indent="-28575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Hot</a:t>
            </a:r>
          </a:p>
          <a:p>
            <a:pPr marL="285750" indent="-28575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Leafy</a:t>
            </a:r>
          </a:p>
          <a:p>
            <a:pPr marL="285750" indent="-28575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Noisy (with the sound of tropical birds,</a:t>
            </a:r>
          </a:p>
          <a:p>
            <a:pPr marL="288000">
              <a:buClr>
                <a:srgbClr val="39AB47"/>
              </a:buClr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monkeys, insects</a:t>
            </a:r>
            <a:r>
              <a:rPr lang="en-GB" dirty="0">
                <a:latin typeface="Comic Sans MS" panose="030F0702030302020204" pitchFamily="66" charset="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Can we think of other words to describe rainforests?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05633BC-59BF-9D49-AE45-F8CE13068D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14" t="4376" r="27793" b="1925"/>
          <a:stretch/>
        </p:blipFill>
        <p:spPr>
          <a:xfrm>
            <a:off x="1085325" y="1628775"/>
            <a:ext cx="3842279" cy="4105275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3ACF22CB-1E94-4A4F-8872-E948AF66CC1D}"/>
              </a:ext>
            </a:extLst>
          </p:cNvPr>
          <p:cNvSpPr txBox="1">
            <a:spLocks/>
          </p:cNvSpPr>
          <p:nvPr/>
        </p:nvSpPr>
        <p:spPr>
          <a:xfrm>
            <a:off x="0" y="823554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Tropical Rainforest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79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4910669" y="1628775"/>
            <a:ext cx="6486674" cy="41052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desert is a place that has less than 25cm of rain per year.</a:t>
            </a:r>
          </a:p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Animals and plants that live in deserts must learn to live without a lot of water.</a:t>
            </a:r>
          </a:p>
          <a:p>
            <a:pPr>
              <a:spcBef>
                <a:spcPts val="600"/>
              </a:spcBef>
            </a:pP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How can we describe deserts?</a:t>
            </a:r>
          </a:p>
          <a:p>
            <a:pPr marL="285750" indent="-28575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Dry</a:t>
            </a:r>
          </a:p>
          <a:p>
            <a:pPr marL="285750" indent="-28575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Bright (there is little shelter from the sun)</a:t>
            </a:r>
          </a:p>
          <a:p>
            <a:pPr marL="285750" indent="-28575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Hot</a:t>
            </a:r>
          </a:p>
          <a:p>
            <a:pPr marL="285750" indent="-285750"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Sandy (not all deserts are sandy, but the desert in this picture is sandy.)</a:t>
            </a:r>
          </a:p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Most deserts are very hot. </a:t>
            </a: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But are they all hot?</a:t>
            </a:r>
          </a:p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Not all deserts are hot. The Arctic and Antarctic are, in fact, deserts. They are called ‘polar deserts’.</a:t>
            </a:r>
          </a:p>
          <a:p>
            <a:pPr>
              <a:spcBef>
                <a:spcPts val="600"/>
              </a:spcBef>
            </a:pP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Can we think of other words to describe deserts?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05633BC-59BF-9D49-AE45-F8CE13068D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651" t="13714" r="19213"/>
          <a:stretch/>
        </p:blipFill>
        <p:spPr>
          <a:xfrm>
            <a:off x="1085325" y="1628775"/>
            <a:ext cx="3537475" cy="4105275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3ACF22CB-1E94-4A4F-8872-E948AF66CC1D}"/>
              </a:ext>
            </a:extLst>
          </p:cNvPr>
          <p:cNvSpPr txBox="1">
            <a:spLocks/>
          </p:cNvSpPr>
          <p:nvPr/>
        </p:nvSpPr>
        <p:spPr>
          <a:xfrm>
            <a:off x="0" y="823554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Desert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211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6096000" y="1628775"/>
            <a:ext cx="4995332" cy="41052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0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Rivers and streams flow down from hills and mountains all the way to the sea.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Fish live in rivers.</a:t>
            </a:r>
          </a:p>
          <a:p>
            <a:pPr>
              <a:spcBef>
                <a:spcPts val="10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Many animals and birds live alongside rivers. </a:t>
            </a:r>
          </a:p>
          <a:p>
            <a:pPr>
              <a:spcBef>
                <a:spcPts val="1000"/>
              </a:spcBef>
            </a:pP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How can we describe rivers?</a:t>
            </a:r>
          </a:p>
          <a:p>
            <a:pPr marL="285750" indent="-285750">
              <a:spcBef>
                <a:spcPts val="4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Wet</a:t>
            </a:r>
          </a:p>
          <a:p>
            <a:pPr marL="285750" indent="-285750">
              <a:spcBef>
                <a:spcPts val="4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Flowing</a:t>
            </a:r>
          </a:p>
          <a:p>
            <a:pPr marL="285750" indent="-285750">
              <a:spcBef>
                <a:spcPts val="4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Shiny</a:t>
            </a:r>
          </a:p>
          <a:p>
            <a:pPr marL="285750" indent="-285750">
              <a:spcBef>
                <a:spcPts val="4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Bright</a:t>
            </a:r>
          </a:p>
          <a:p>
            <a:pPr marL="285750" indent="-285750">
              <a:spcBef>
                <a:spcPts val="4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Reflective</a:t>
            </a:r>
          </a:p>
          <a:p>
            <a:pPr>
              <a:spcBef>
                <a:spcPts val="1000"/>
              </a:spcBef>
            </a:pP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How else can we describe rivers?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05633BC-59BF-9D49-AE45-F8CE13068D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51" r="6323"/>
          <a:stretch/>
        </p:blipFill>
        <p:spPr>
          <a:xfrm>
            <a:off x="1271588" y="1628775"/>
            <a:ext cx="4464050" cy="4105275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3ACF22CB-1E94-4A4F-8872-E948AF66CC1D}"/>
              </a:ext>
            </a:extLst>
          </p:cNvPr>
          <p:cNvSpPr txBox="1">
            <a:spLocks/>
          </p:cNvSpPr>
          <p:nvPr/>
        </p:nvSpPr>
        <p:spPr>
          <a:xfrm>
            <a:off x="0" y="823554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Rivers and Streams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70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5232403" y="1628775"/>
            <a:ext cx="5858929" cy="41052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Mountains are high. If the land rises more than 300 metres above its surroundings, we call it a mountain. </a:t>
            </a:r>
          </a:p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It gets colder the higher up a mountain you go. Many mountains have snow all year round.</a:t>
            </a:r>
          </a:p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Animals that live on mountains have to be good at climbing and survive in the cold. </a:t>
            </a:r>
          </a:p>
          <a:p>
            <a:pPr>
              <a:spcBef>
                <a:spcPts val="600"/>
              </a:spcBef>
            </a:pP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How can we describe mountains?</a:t>
            </a:r>
          </a:p>
          <a:p>
            <a:pPr marL="285750" indent="-28575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High</a:t>
            </a:r>
          </a:p>
          <a:p>
            <a:pPr marL="285750" indent="-28575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Mighty</a:t>
            </a:r>
          </a:p>
          <a:p>
            <a:pPr marL="285750" indent="-28575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Tall</a:t>
            </a:r>
          </a:p>
          <a:p>
            <a:pPr marL="285750" indent="-28575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Cold</a:t>
            </a:r>
          </a:p>
          <a:p>
            <a:pPr marL="285750" indent="-28575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Snow-covered</a:t>
            </a:r>
          </a:p>
          <a:p>
            <a:pPr>
              <a:spcBef>
                <a:spcPts val="600"/>
              </a:spcBef>
            </a:pP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How else can we describe mountains?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05633BC-59BF-9D49-AE45-F8CE13068D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191" r="19191"/>
          <a:stretch/>
        </p:blipFill>
        <p:spPr>
          <a:xfrm>
            <a:off x="1085325" y="1628775"/>
            <a:ext cx="3842279" cy="4105275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3ACF22CB-1E94-4A4F-8872-E948AF66CC1D}"/>
              </a:ext>
            </a:extLst>
          </p:cNvPr>
          <p:cNvSpPr txBox="1">
            <a:spLocks/>
          </p:cNvSpPr>
          <p:nvPr/>
        </p:nvSpPr>
        <p:spPr>
          <a:xfrm>
            <a:off x="0" y="823554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Mountains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86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322FA1D-70BA-6442-BD44-A114340023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4" b="74"/>
          <a:stretch/>
        </p:blipFill>
        <p:spPr>
          <a:xfrm rot="21063656">
            <a:off x="1526745" y="1551767"/>
            <a:ext cx="2888291" cy="4080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FF8BE18-8EB1-8E4C-A592-E64745511E71}"/>
              </a:ext>
            </a:extLst>
          </p:cNvPr>
          <p:cNvSpPr txBox="1"/>
          <p:nvPr/>
        </p:nvSpPr>
        <p:spPr>
          <a:xfrm>
            <a:off x="19878" y="771166"/>
            <a:ext cx="12191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Activity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63A5F73-BFAC-3148-BDCA-CE746FC674DB}"/>
              </a:ext>
            </a:extLst>
          </p:cNvPr>
          <p:cNvSpPr txBox="1">
            <a:spLocks/>
          </p:cNvSpPr>
          <p:nvPr/>
        </p:nvSpPr>
        <p:spPr>
          <a:xfrm>
            <a:off x="7972927" y="2943206"/>
            <a:ext cx="2085474" cy="125715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Fill out your worksheets.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4C5C70-A654-A947-B509-0A79F2FB76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5" b="235"/>
          <a:stretch/>
        </p:blipFill>
        <p:spPr>
          <a:xfrm rot="21448473">
            <a:off x="2537397" y="1712194"/>
            <a:ext cx="2888291" cy="4080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4E2B2A6-3ABA-BF41-9376-6F5F50B489E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5" b="235"/>
          <a:stretch/>
        </p:blipFill>
        <p:spPr>
          <a:xfrm rot="284216">
            <a:off x="4285988" y="1664065"/>
            <a:ext cx="2888291" cy="40802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11713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D11067E-2064-A94C-BED7-3281E7B542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29" t="9048" r="13649" b="4510"/>
          <a:stretch/>
        </p:blipFill>
        <p:spPr>
          <a:xfrm>
            <a:off x="1288024" y="1628774"/>
            <a:ext cx="5971347" cy="4125059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DCF8F0C-58F3-0648-A62E-EA21E340C2E2}"/>
              </a:ext>
            </a:extLst>
          </p:cNvPr>
          <p:cNvSpPr txBox="1">
            <a:spLocks/>
          </p:cNvSpPr>
          <p:nvPr/>
        </p:nvSpPr>
        <p:spPr>
          <a:xfrm>
            <a:off x="7789328" y="1628775"/>
            <a:ext cx="2963337" cy="41052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100"/>
              </a:lnSpc>
              <a:spcBef>
                <a:spcPts val="1800"/>
              </a:spcBef>
              <a:buNone/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Could an earthworm survive in the desert?</a:t>
            </a:r>
          </a:p>
          <a:p>
            <a:pPr marL="0" indent="0">
              <a:lnSpc>
                <a:spcPts val="2100"/>
              </a:lnSpc>
              <a:spcBef>
                <a:spcPts val="1800"/>
              </a:spcBef>
              <a:buNone/>
            </a:pPr>
            <a:r>
              <a:rPr lang="en-GB" sz="22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Why not?</a:t>
            </a:r>
            <a:endParaRPr lang="en-GB" sz="2200" b="1" dirty="0">
              <a:solidFill>
                <a:srgbClr val="39AB4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047E84C4-3D67-9F41-A720-8AD485F363BC}"/>
              </a:ext>
            </a:extLst>
          </p:cNvPr>
          <p:cNvSpPr txBox="1">
            <a:spLocks/>
          </p:cNvSpPr>
          <p:nvPr/>
        </p:nvSpPr>
        <p:spPr>
          <a:xfrm>
            <a:off x="0" y="841127"/>
            <a:ext cx="12192000" cy="4643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Let’s discuss</a:t>
            </a:r>
          </a:p>
          <a:p>
            <a:pPr marL="0" indent="0" algn="ctr">
              <a:buNone/>
            </a:pPr>
            <a:endParaRPr lang="en-US" sz="3000" b="1" dirty="0">
              <a:solidFill>
                <a:srgbClr val="39AB47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84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3DCAB33C-EE90-AE41-A74A-7725A116CDBB}"/>
              </a:ext>
            </a:extLst>
          </p:cNvPr>
          <p:cNvSpPr txBox="1">
            <a:spLocks/>
          </p:cNvSpPr>
          <p:nvPr/>
        </p:nvSpPr>
        <p:spPr>
          <a:xfrm>
            <a:off x="0" y="817690"/>
            <a:ext cx="12192000" cy="37815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What have we learned?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F84DC28-FD7A-2548-A926-E3C809791AD5}"/>
              </a:ext>
            </a:extLst>
          </p:cNvPr>
          <p:cNvSpPr txBox="1"/>
          <p:nvPr/>
        </p:nvSpPr>
        <p:spPr>
          <a:xfrm>
            <a:off x="1271589" y="1645708"/>
            <a:ext cx="5184774" cy="41908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have learned about four different habitats:</a:t>
            </a:r>
          </a:p>
          <a:p>
            <a:pPr marL="342900" indent="-342900">
              <a:spcBef>
                <a:spcPts val="8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Rainforests</a:t>
            </a:r>
          </a:p>
          <a:p>
            <a:pPr marL="342900" indent="-34290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Deserts</a:t>
            </a:r>
          </a:p>
          <a:p>
            <a:pPr marL="342900" indent="-34290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Rivers</a:t>
            </a:r>
          </a:p>
          <a:p>
            <a:pPr marL="342900" indent="-342900">
              <a:spcBef>
                <a:spcPts val="2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Mountains</a:t>
            </a:r>
          </a:p>
          <a:p>
            <a:pPr>
              <a:spcBef>
                <a:spcPts val="8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have learned about an animal that lives in rainforests and an animal that lives in</a:t>
            </a:r>
          </a:p>
          <a:p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desert.</a:t>
            </a:r>
          </a:p>
          <a:p>
            <a:pPr>
              <a:spcBef>
                <a:spcPts val="8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have compared animals in familiar habitats to animals in unfamiliar habitats.</a:t>
            </a:r>
          </a:p>
          <a:p>
            <a:pPr>
              <a:spcBef>
                <a:spcPts val="8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have learned that animals can only survive in the right habitat. An earthworm cannot survive in the desert.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F39BD0D-D697-2C40-80B9-63097C0C51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780" b="58546"/>
          <a:stretch/>
        </p:blipFill>
        <p:spPr>
          <a:xfrm>
            <a:off x="6888088" y="1626854"/>
            <a:ext cx="4028545" cy="93007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E7D5189-27C6-2A46-B3B0-C68F9FE613E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4" t="22297" r="94" b="42635"/>
          <a:stretch/>
        </p:blipFill>
        <p:spPr>
          <a:xfrm>
            <a:off x="6888088" y="4797152"/>
            <a:ext cx="4028545" cy="93007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1006452B-1B00-EB49-84D1-4B6442E5E5E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974" b="33974"/>
          <a:stretch/>
        </p:blipFill>
        <p:spPr>
          <a:xfrm>
            <a:off x="6888088" y="3740386"/>
            <a:ext cx="4028545" cy="93007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80BAF4A-7BCB-FA45-BAFE-816794BF730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396" b="31396"/>
          <a:stretch/>
        </p:blipFill>
        <p:spPr>
          <a:xfrm>
            <a:off x="6888088" y="2683620"/>
            <a:ext cx="4028545" cy="930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7372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>
            <a:extLst>
              <a:ext uri="{FF2B5EF4-FFF2-40B4-BE49-F238E27FC236}">
                <a16:creationId xmlns:a16="http://schemas.microsoft.com/office/drawing/2014/main" id="{6B04EE1C-AC4B-5542-A3B6-E44FFB24150B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1DA5B87-F6E0-B147-8E38-5BB1908B3E3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1" name="Subtitle 2">
            <a:extLst>
              <a:ext uri="{FF2B5EF4-FFF2-40B4-BE49-F238E27FC236}">
                <a16:creationId xmlns:a16="http://schemas.microsoft.com/office/drawing/2014/main" id="{83533DA3-5599-5246-B3BF-BC5A013E5AA9}"/>
              </a:ext>
            </a:extLst>
          </p:cNvPr>
          <p:cNvSpPr txBox="1">
            <a:spLocks/>
          </p:cNvSpPr>
          <p:nvPr/>
        </p:nvSpPr>
        <p:spPr>
          <a:xfrm>
            <a:off x="0" y="740635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Living Things and their Habitats – Lesson 4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A3525B5B-FF66-B141-B021-E1767A7374B1}"/>
              </a:ext>
            </a:extLst>
          </p:cNvPr>
          <p:cNvSpPr txBox="1">
            <a:spLocks/>
          </p:cNvSpPr>
          <p:nvPr/>
        </p:nvSpPr>
        <p:spPr>
          <a:xfrm>
            <a:off x="0" y="5479762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  <a:endParaRPr lang="en-GB" sz="36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B172809-5D17-7C40-925A-D706F1CF80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68" r="3868"/>
          <a:stretch/>
        </p:blipFill>
        <p:spPr>
          <a:xfrm>
            <a:off x="4131681" y="1993127"/>
            <a:ext cx="3940449" cy="2848362"/>
          </a:xfrm>
          <a:prstGeom prst="rect">
            <a:avLst/>
          </a:prstGeom>
          <a:ln w="101600">
            <a:solidFill>
              <a:schemeClr val="bg1"/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1216005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B6257ED3-3F43-314B-841A-1A1DD8584550}"/>
              </a:ext>
            </a:extLst>
          </p:cNvPr>
          <p:cNvSpPr txBox="1">
            <a:spLocks/>
          </p:cNvSpPr>
          <p:nvPr/>
        </p:nvSpPr>
        <p:spPr>
          <a:xfrm>
            <a:off x="29618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0CB9290-1B0F-5D4E-AC6B-10B88A14FF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10" name="Subtitle 2">
            <a:extLst>
              <a:ext uri="{FF2B5EF4-FFF2-40B4-BE49-F238E27FC236}">
                <a16:creationId xmlns:a16="http://schemas.microsoft.com/office/drawing/2014/main" id="{4EB915F7-C9E7-6746-A5BB-5159F0BD7DC3}"/>
              </a:ext>
            </a:extLst>
          </p:cNvPr>
          <p:cNvSpPr txBox="1">
            <a:spLocks/>
          </p:cNvSpPr>
          <p:nvPr/>
        </p:nvSpPr>
        <p:spPr>
          <a:xfrm>
            <a:off x="0" y="788892"/>
            <a:ext cx="12192000" cy="94538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39AB47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Living Things and their Habitats: Lesson 4</a:t>
            </a:r>
            <a:b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</a:br>
            <a:r>
              <a:rPr lang="en-US" sz="3000" b="1" dirty="0">
                <a:solidFill>
                  <a:srgbClr val="39AB47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 Learning aims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88164A-1E0D-C748-BFC0-DC37CD6384D6}"/>
              </a:ext>
            </a:extLst>
          </p:cNvPr>
          <p:cNvSpPr txBox="1"/>
          <p:nvPr/>
        </p:nvSpPr>
        <p:spPr>
          <a:xfrm>
            <a:off x="6976533" y="2455918"/>
            <a:ext cx="3920067" cy="292703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Looking at animals in different habitats.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Looking at different habitats.</a:t>
            </a:r>
          </a:p>
          <a:p>
            <a:pPr>
              <a:spcBef>
                <a:spcPts val="1200"/>
              </a:spcBef>
            </a:pPr>
            <a:r>
              <a:rPr lang="en-GB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Comparing animals in familiar habitats with animals in less familiar habitats.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CE096CA-1AFF-774C-890B-DA3FAC9D63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179" t="2007" r="8727" b="7288"/>
          <a:stretch/>
        </p:blipFill>
        <p:spPr>
          <a:xfrm>
            <a:off x="1271587" y="2197425"/>
            <a:ext cx="5184775" cy="34440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4B847B-5B74-2AE3-97EA-6E4EC35C08B6}"/>
              </a:ext>
            </a:extLst>
          </p:cNvPr>
          <p:cNvSpPr txBox="1"/>
          <p:nvPr/>
        </p:nvSpPr>
        <p:spPr>
          <a:xfrm>
            <a:off x="504991" y="6105120"/>
            <a:ext cx="104679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39AB4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Curriculum link: </a:t>
            </a:r>
            <a:r>
              <a:rPr lang="en-GB" sz="1200" dirty="0">
                <a:solidFill>
                  <a:srgbClr val="39AB47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identify and name a variety of plants and animals in their habitats, including microhabitats.</a:t>
            </a:r>
          </a:p>
        </p:txBody>
      </p:sp>
    </p:spTree>
    <p:extLst>
      <p:ext uri="{BB962C8B-B14F-4D97-AF65-F5344CB8AC3E}">
        <p14:creationId xmlns:p14="http://schemas.microsoft.com/office/powerpoint/2010/main" val="1364815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D11067E-2064-A94C-BED7-3281E7B542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" t="3113" r="29484" b="16812"/>
          <a:stretch/>
        </p:blipFill>
        <p:spPr>
          <a:xfrm>
            <a:off x="1288024" y="1220798"/>
            <a:ext cx="5971347" cy="453303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DCF8F0C-58F3-0648-A62E-EA21E340C2E2}"/>
              </a:ext>
            </a:extLst>
          </p:cNvPr>
          <p:cNvSpPr txBox="1">
            <a:spLocks/>
          </p:cNvSpPr>
          <p:nvPr/>
        </p:nvSpPr>
        <p:spPr>
          <a:xfrm>
            <a:off x="7755462" y="1628775"/>
            <a:ext cx="3402013" cy="367644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animal is this?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is their habitat?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do you think they need in their habitat? </a:t>
            </a:r>
          </a:p>
        </p:txBody>
      </p:sp>
    </p:spTree>
    <p:extLst>
      <p:ext uri="{BB962C8B-B14F-4D97-AF65-F5344CB8AC3E}">
        <p14:creationId xmlns:p14="http://schemas.microsoft.com/office/powerpoint/2010/main" val="4193033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6456363" y="1374780"/>
            <a:ext cx="4605956" cy="410527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animal is a mountain gorilla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(mother and baby).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Their habitat is the tropical rainforest in the Congo, Africa.</a:t>
            </a:r>
          </a:p>
          <a:p>
            <a:pPr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They need food and shelter from</a:t>
            </a:r>
          </a:p>
          <a:p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their habitat.</a:t>
            </a:r>
          </a:p>
          <a:p>
            <a:pPr marL="269875" indent="-269875">
              <a:spcBef>
                <a:spcPts val="6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Food: mainly stems, bamboo shoots and fruit.</a:t>
            </a:r>
          </a:p>
          <a:p>
            <a:pPr marL="269875" indent="-269875">
              <a:spcBef>
                <a:spcPts val="6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Shelter: gorillas make a nest, which they build from the rainforest vegetation. They make a new one every morning. (A bit like us changing our sheets - only more often!)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05633BC-59BF-9D49-AE45-F8CE13068D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01" t="2940" r="38144" b="18943"/>
          <a:stretch/>
        </p:blipFill>
        <p:spPr>
          <a:xfrm>
            <a:off x="1271588" y="1353345"/>
            <a:ext cx="4687253" cy="415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48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8B94F47-C60E-D747-ABCA-7955039BB43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D11067E-2064-A94C-BED7-3281E7B542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713" t="17954" r="5135" b="6750"/>
          <a:stretch/>
        </p:blipFill>
        <p:spPr>
          <a:xfrm>
            <a:off x="1288024" y="1220798"/>
            <a:ext cx="5971347" cy="453303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DCF8F0C-58F3-0648-A62E-EA21E340C2E2}"/>
              </a:ext>
            </a:extLst>
          </p:cNvPr>
          <p:cNvSpPr txBox="1">
            <a:spLocks/>
          </p:cNvSpPr>
          <p:nvPr/>
        </p:nvSpPr>
        <p:spPr>
          <a:xfrm>
            <a:off x="7755462" y="1628775"/>
            <a:ext cx="3402013" cy="3676443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Which animal is this?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is their habitat? 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What do you think they need in their habitat? </a:t>
            </a:r>
          </a:p>
        </p:txBody>
      </p:sp>
    </p:spTree>
    <p:extLst>
      <p:ext uri="{BB962C8B-B14F-4D97-AF65-F5344CB8AC3E}">
        <p14:creationId xmlns:p14="http://schemas.microsoft.com/office/powerpoint/2010/main" val="129183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EAC338-E2EE-8B4C-9074-4F311DEA7DC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C5BFAE-FD4F-4594-ADA7-9437195234CC}"/>
              </a:ext>
            </a:extLst>
          </p:cNvPr>
          <p:cNvSpPr txBox="1"/>
          <p:nvPr/>
        </p:nvSpPr>
        <p:spPr>
          <a:xfrm>
            <a:off x="6456363" y="1320800"/>
            <a:ext cx="4313237" cy="42164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>
              <a:lnSpc>
                <a:spcPts val="2180"/>
              </a:lnSpc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animal is a snake, a sidewinder snake (a member of the viper family).</a:t>
            </a:r>
          </a:p>
          <a:p>
            <a:pPr>
              <a:lnSpc>
                <a:spcPts val="2180"/>
              </a:lnSpc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 sidewinder snake lives in desert regions of south western USA and north western Mexico. </a:t>
            </a:r>
          </a:p>
          <a:p>
            <a:pPr>
              <a:lnSpc>
                <a:spcPts val="2180"/>
              </a:lnSpc>
              <a:spcBef>
                <a:spcPts val="1200"/>
              </a:spcBef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They need food and shelter from their habitat.</a:t>
            </a:r>
          </a:p>
          <a:p>
            <a:pPr marL="285750" indent="-285750">
              <a:lnSpc>
                <a:spcPts val="2180"/>
              </a:lnSpc>
              <a:spcBef>
                <a:spcPts val="6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Food: small rodents and lizards.</a:t>
            </a:r>
          </a:p>
          <a:p>
            <a:pPr marL="285750" indent="-285750">
              <a:lnSpc>
                <a:spcPts val="2180"/>
              </a:lnSpc>
              <a:spcBef>
                <a:spcPts val="600"/>
              </a:spcBef>
              <a:buClr>
                <a:srgbClr val="39AB47"/>
              </a:buClr>
              <a:buFont typeface="Arial" panose="020B0604020202020204" pitchFamily="34" charset="0"/>
              <a:buChar char="•"/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Shelter: rocks in the desert provide the snake with shelter. </a:t>
            </a:r>
          </a:p>
          <a:p>
            <a:pPr>
              <a:lnSpc>
                <a:spcPts val="2180"/>
              </a:lnSpc>
              <a:spcBef>
                <a:spcPts val="1200"/>
              </a:spcBef>
              <a:buClr>
                <a:srgbClr val="39AB47"/>
              </a:buClr>
            </a:pPr>
            <a:r>
              <a:rPr lang="en-GB" sz="19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Snakes don’t have legs, but they get around very easily. We can see why the sidewinder got its name!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05633BC-59BF-9D49-AE45-F8CE13068D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416" t="16838" r="9240" b="4293"/>
          <a:stretch/>
        </p:blipFill>
        <p:spPr>
          <a:xfrm>
            <a:off x="1271588" y="1353345"/>
            <a:ext cx="4687253" cy="415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85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BBD6AE-6E06-0C43-B620-2E8EDB592B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84" t="9312" b="4828"/>
          <a:stretch/>
        </p:blipFill>
        <p:spPr>
          <a:xfrm>
            <a:off x="1631950" y="2810933"/>
            <a:ext cx="4103687" cy="2455334"/>
          </a:xfrm>
          <a:prstGeom prst="rect">
            <a:avLst/>
          </a:prstGeom>
        </p:spPr>
      </p:pic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939D08-E4EF-B14B-96E2-5ABBD2419199}"/>
              </a:ext>
            </a:extLst>
          </p:cNvPr>
          <p:cNvSpPr txBox="1"/>
          <p:nvPr/>
        </p:nvSpPr>
        <p:spPr>
          <a:xfrm>
            <a:off x="1631949" y="1117607"/>
            <a:ext cx="8410122" cy="16342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Here are two birds.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of them will be familiar to us. The other probably not so familiar. </a:t>
            </a:r>
          </a:p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 are they?</a:t>
            </a:r>
          </a:p>
          <a:p>
            <a:pPr>
              <a:spcBef>
                <a:spcPts val="1200"/>
              </a:spcBef>
            </a:pPr>
            <a:endParaRPr lang="en-GB" sz="1900" dirty="0">
              <a:latin typeface="Comic Sans MS" panose="030F07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276EC7-F022-0248-A4D3-9E40C8D8D15A}"/>
              </a:ext>
            </a:extLst>
          </p:cNvPr>
          <p:cNvSpPr txBox="1"/>
          <p:nvPr/>
        </p:nvSpPr>
        <p:spPr>
          <a:xfrm>
            <a:off x="1631950" y="5460245"/>
            <a:ext cx="4103688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A robin, of course!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6ADE98-453B-564E-8B74-5248BEB08D40}"/>
              </a:ext>
            </a:extLst>
          </p:cNvPr>
          <p:cNvSpPr txBox="1"/>
          <p:nvPr/>
        </p:nvSpPr>
        <p:spPr>
          <a:xfrm>
            <a:off x="6456363" y="5460245"/>
            <a:ext cx="4103687" cy="28014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A toucan.</a:t>
            </a:r>
          </a:p>
          <a:p>
            <a:endParaRPr lang="en-GB" sz="2000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24384AC-E09C-3B4A-A07A-EB933CFCAE5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03" t="25065" r="25440" b="11991"/>
          <a:stretch/>
        </p:blipFill>
        <p:spPr>
          <a:xfrm>
            <a:off x="6456363" y="2810933"/>
            <a:ext cx="4103687" cy="245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0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0C003E-D090-2C44-AFC4-972141665FE6}"/>
              </a:ext>
            </a:extLst>
          </p:cNvPr>
          <p:cNvSpPr txBox="1"/>
          <p:nvPr/>
        </p:nvSpPr>
        <p:spPr>
          <a:xfrm>
            <a:off x="1644123" y="4044920"/>
            <a:ext cx="4091516" cy="18671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 is a robin’s habitat?</a:t>
            </a:r>
          </a:p>
          <a:p>
            <a:pPr>
              <a:spcBef>
                <a:spcPts val="8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robin’s habitat is woodland, trees (perhaps trees in parks or gardens) and hedges. </a:t>
            </a:r>
          </a:p>
          <a:p>
            <a:pPr>
              <a:spcBef>
                <a:spcPts val="8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Many of us probably see robins around our homes and local area.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73695FA-D094-7842-953A-AF6D7825622A}"/>
              </a:ext>
            </a:extLst>
          </p:cNvPr>
          <p:cNvSpPr txBox="1"/>
          <p:nvPr/>
        </p:nvSpPr>
        <p:spPr>
          <a:xfrm>
            <a:off x="6456364" y="4044920"/>
            <a:ext cx="3618970" cy="18671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800"/>
              </a:spcBef>
            </a:pPr>
            <a:r>
              <a:rPr lang="en-GB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 is a toucan’s habitat?</a:t>
            </a:r>
          </a:p>
          <a:p>
            <a:pPr>
              <a:spcBef>
                <a:spcPts val="8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A toucan’s habitat is the tropical rainforest.</a:t>
            </a:r>
          </a:p>
          <a:p>
            <a:pPr>
              <a:spcBef>
                <a:spcPts val="800"/>
              </a:spcBef>
            </a:pP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We do not see toucans around our local area. Their habitat is a long way away!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D77064-11A4-6342-870E-B55DAD381537}"/>
              </a:ext>
            </a:extLst>
          </p:cNvPr>
          <p:cNvSpPr txBox="1"/>
          <p:nvPr/>
        </p:nvSpPr>
        <p:spPr>
          <a:xfrm>
            <a:off x="1644122" y="953842"/>
            <a:ext cx="220393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Robin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E1A210-0693-F443-812C-4E770170F1AB}"/>
              </a:ext>
            </a:extLst>
          </p:cNvPr>
          <p:cNvSpPr txBox="1"/>
          <p:nvPr/>
        </p:nvSpPr>
        <p:spPr>
          <a:xfrm>
            <a:off x="6456363" y="953842"/>
            <a:ext cx="2203938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Toucan</a:t>
            </a:r>
          </a:p>
        </p:txBody>
      </p:sp>
      <p:pic>
        <p:nvPicPr>
          <p:cNvPr id="17" name="Picture 16" descr="A picture containing bird, oscine&#10;&#10;Description automatically generated">
            <a:extLst>
              <a:ext uri="{FF2B5EF4-FFF2-40B4-BE49-F238E27FC236}">
                <a16:creationId xmlns:a16="http://schemas.microsoft.com/office/drawing/2014/main" id="{03CB7DF5-7E9F-D543-9DE0-0883535DC1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61" t="8314" r="7608" b="15115"/>
          <a:stretch/>
        </p:blipFill>
        <p:spPr>
          <a:xfrm>
            <a:off x="1631950" y="1422400"/>
            <a:ext cx="4103687" cy="245533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09ACA86-B2DB-E049-BE39-3676EB6421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651" r="27957" b="13178"/>
          <a:stretch/>
        </p:blipFill>
        <p:spPr>
          <a:xfrm>
            <a:off x="6456363" y="1422400"/>
            <a:ext cx="4103687" cy="245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21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4B70D46-4232-BF40-8295-9E5209650A5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939D08-E4EF-B14B-96E2-5ABBD2419199}"/>
              </a:ext>
            </a:extLst>
          </p:cNvPr>
          <p:cNvSpPr txBox="1"/>
          <p:nvPr/>
        </p:nvSpPr>
        <p:spPr>
          <a:xfrm>
            <a:off x="1631949" y="1061511"/>
            <a:ext cx="6716183" cy="16903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Here are two fish. </a:t>
            </a:r>
          </a:p>
          <a:p>
            <a:pPr>
              <a:spcBef>
                <a:spcPts val="1200"/>
              </a:spcBef>
            </a:pPr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pitchFamily="66" charset="0"/>
              </a:rPr>
              <a:t>One of them will be familiar to us. The other probably not so familiar. </a:t>
            </a:r>
          </a:p>
          <a:p>
            <a:pPr>
              <a:spcBef>
                <a:spcPts val="1200"/>
              </a:spcBef>
            </a:pPr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What are they?</a:t>
            </a:r>
          </a:p>
          <a:p>
            <a:pPr>
              <a:spcBef>
                <a:spcPts val="1200"/>
              </a:spcBef>
            </a:pPr>
            <a:endParaRPr lang="en-GB" sz="1900" dirty="0">
              <a:latin typeface="Comic Sans MS" panose="030F07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276EC7-F022-0248-A4D3-9E40C8D8D15A}"/>
              </a:ext>
            </a:extLst>
          </p:cNvPr>
          <p:cNvSpPr txBox="1"/>
          <p:nvPr/>
        </p:nvSpPr>
        <p:spPr>
          <a:xfrm>
            <a:off x="1631950" y="5460245"/>
            <a:ext cx="4103688" cy="2769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Goldfish (or a type of carp)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6ADE98-453B-564E-8B74-5248BEB08D40}"/>
              </a:ext>
            </a:extLst>
          </p:cNvPr>
          <p:cNvSpPr txBox="1"/>
          <p:nvPr/>
        </p:nvSpPr>
        <p:spPr>
          <a:xfrm>
            <a:off x="6456363" y="5460245"/>
            <a:ext cx="4103687" cy="28014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GB" sz="2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A manta ray</a:t>
            </a:r>
          </a:p>
          <a:p>
            <a:endParaRPr lang="en-GB" sz="2000" b="1" dirty="0">
              <a:solidFill>
                <a:srgbClr val="39AB47"/>
              </a:solidFill>
              <a:latin typeface="Comic Sans MS" panose="030F0702030302020204" pitchFamily="66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199009-AB85-4641-9FEC-F3CAACF96AE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26" b="5126"/>
          <a:stretch/>
        </p:blipFill>
        <p:spPr>
          <a:xfrm>
            <a:off x="1631950" y="2810933"/>
            <a:ext cx="4103687" cy="245533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ED076E-9CF8-D340-AE81-DF810A32695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126" b="5126"/>
          <a:stretch/>
        </p:blipFill>
        <p:spPr>
          <a:xfrm>
            <a:off x="6456363" y="2810933"/>
            <a:ext cx="4103687" cy="245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39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7">
      <a:dk1>
        <a:srgbClr val="1C1C1C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21708</TotalTime>
  <Words>977</Words>
  <Application>Microsoft Office PowerPoint</Application>
  <PresentationFormat>Widescreen</PresentationFormat>
  <Paragraphs>132</Paragraphs>
  <Slides>19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687</cp:revision>
  <dcterms:created xsi:type="dcterms:W3CDTF">2021-01-11T17:47:06Z</dcterms:created>
  <dcterms:modified xsi:type="dcterms:W3CDTF">2022-08-17T11:28:02Z</dcterms:modified>
</cp:coreProperties>
</file>