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79" r:id="rId2"/>
    <p:sldId id="321" r:id="rId3"/>
    <p:sldId id="260" r:id="rId4"/>
    <p:sldId id="271" r:id="rId5"/>
    <p:sldId id="350" r:id="rId6"/>
    <p:sldId id="351" r:id="rId7"/>
    <p:sldId id="265" r:id="rId8"/>
    <p:sldId id="352" r:id="rId9"/>
    <p:sldId id="272" r:id="rId10"/>
    <p:sldId id="353" r:id="rId11"/>
    <p:sldId id="354" r:id="rId12"/>
    <p:sldId id="355" r:id="rId13"/>
    <p:sldId id="356" r:id="rId14"/>
    <p:sldId id="357" r:id="rId15"/>
    <p:sldId id="358" r:id="rId16"/>
    <p:sldId id="359" r:id="rId17"/>
    <p:sldId id="360" r:id="rId18"/>
    <p:sldId id="285" r:id="rId19"/>
    <p:sldId id="274" r:id="rId20"/>
    <p:sldId id="361" r:id="rId21"/>
    <p:sldId id="362" r:id="rId22"/>
    <p:sldId id="348" r:id="rId23"/>
    <p:sldId id="349" r:id="rId24"/>
    <p:sldId id="283"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DBCF0D8C-1ADE-4F5D-B8A0-494C3A6BC2EC}">
          <p14:sldIdLst>
            <p14:sldId id="279"/>
            <p14:sldId id="321"/>
            <p14:sldId id="260"/>
            <p14:sldId id="271"/>
            <p14:sldId id="350"/>
            <p14:sldId id="351"/>
            <p14:sldId id="265"/>
            <p14:sldId id="352"/>
            <p14:sldId id="272"/>
            <p14:sldId id="353"/>
            <p14:sldId id="354"/>
            <p14:sldId id="355"/>
            <p14:sldId id="356"/>
            <p14:sldId id="357"/>
            <p14:sldId id="358"/>
            <p14:sldId id="359"/>
            <p14:sldId id="360"/>
            <p14:sldId id="285"/>
            <p14:sldId id="274"/>
            <p14:sldId id="361"/>
            <p14:sldId id="362"/>
            <p14:sldId id="348"/>
            <p14:sldId id="349"/>
            <p14:sldId id="283"/>
          </p14:sldIdLst>
        </p14:section>
      </p14:sectionLst>
    </p:ext>
    <p:ext uri="{EFAFB233-063F-42B5-8137-9DF3F51BA10A}">
      <p15:sldGuideLst xmlns:p15="http://schemas.microsoft.com/office/powerpoint/2012/main">
        <p15:guide id="6" orient="horz" pos="2160" userDrawn="1">
          <p15:clr>
            <a:srgbClr val="A4A3A4"/>
          </p15:clr>
        </p15:guide>
        <p15:guide id="10" pos="2797" userDrawn="1">
          <p15:clr>
            <a:srgbClr val="A4A3A4"/>
          </p15:clr>
        </p15:guide>
        <p15:guide id="11" pos="801" userDrawn="1">
          <p15:clr>
            <a:srgbClr val="A4A3A4"/>
          </p15:clr>
        </p15:guide>
        <p15:guide id="13" pos="6879" userDrawn="1">
          <p15:clr>
            <a:srgbClr val="A4A3A4"/>
          </p15:clr>
        </p15:guide>
        <p15:guide id="14" orient="horz" pos="754" userDrawn="1">
          <p15:clr>
            <a:srgbClr val="A4A3A4"/>
          </p15:clr>
        </p15:guide>
        <p15:guide id="15" pos="1255" userDrawn="1">
          <p15:clr>
            <a:srgbClr val="A4A3A4"/>
          </p15:clr>
        </p15:guide>
        <p15:guide id="16" pos="3840" userDrawn="1">
          <p15:clr>
            <a:srgbClr val="A4A3A4"/>
          </p15:clr>
        </p15:guide>
        <p15:guide id="18" pos="4067" userDrawn="1">
          <p15:clr>
            <a:srgbClr val="A4A3A4"/>
          </p15:clr>
        </p15:guide>
        <p15:guide id="19" pos="6425" userDrawn="1">
          <p15:clr>
            <a:srgbClr val="A4A3A4"/>
          </p15:clr>
        </p15:guide>
        <p15:guide id="20" pos="1028" userDrawn="1">
          <p15:clr>
            <a:srgbClr val="A4A3A4"/>
          </p15:clr>
        </p15:guide>
        <p15:guide id="21" pos="6652" userDrawn="1">
          <p15:clr>
            <a:srgbClr val="A4A3A4"/>
          </p15:clr>
        </p15:guide>
        <p15:guide id="22" orient="horz" pos="3543" userDrawn="1">
          <p15:clr>
            <a:srgbClr val="A4A3A4"/>
          </p15:clr>
        </p15:guide>
        <p15:guide id="23" orient="horz" pos="102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72626"/>
    <a:srgbClr val="39AB47"/>
    <a:srgbClr val="EB8B2D"/>
    <a:srgbClr val="B6191F"/>
    <a:srgbClr val="286AA6"/>
    <a:srgbClr val="286AA7"/>
    <a:srgbClr val="064B8D"/>
    <a:srgbClr val="3692C4"/>
    <a:srgbClr val="2E93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71" autoAdjust="0"/>
    <p:restoredTop sz="95296"/>
  </p:normalViewPr>
  <p:slideViewPr>
    <p:cSldViewPr snapToGrid="0" snapToObjects="1">
      <p:cViewPr varScale="1">
        <p:scale>
          <a:sx n="82" d="100"/>
          <a:sy n="82" d="100"/>
        </p:scale>
        <p:origin x="643" y="72"/>
      </p:cViewPr>
      <p:guideLst>
        <p:guide orient="horz" pos="2160"/>
        <p:guide pos="2797"/>
        <p:guide pos="801"/>
        <p:guide pos="6879"/>
        <p:guide orient="horz" pos="754"/>
        <p:guide pos="1255"/>
        <p:guide pos="3840"/>
        <p:guide pos="4067"/>
        <p:guide pos="6425"/>
        <p:guide pos="1028"/>
        <p:guide pos="6652"/>
        <p:guide orient="horz" pos="3543"/>
        <p:guide orient="horz" pos="1026"/>
      </p:guideLst>
    </p:cSldViewPr>
  </p:slideViewPr>
  <p:outlineViewPr>
    <p:cViewPr>
      <p:scale>
        <a:sx n="60" d="100"/>
        <a:sy n="60"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snapToObjects="1" showGuides="1">
      <p:cViewPr varScale="1">
        <p:scale>
          <a:sx n="72" d="100"/>
          <a:sy n="72" d="100"/>
        </p:scale>
        <p:origin x="1808" y="21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7D4D1F8-B38F-DB48-93E6-99E4BA1CAB8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355710F-11A7-F44D-928D-87420087B82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7DD6AEC-5591-1245-8800-A10A29F34680}" type="datetimeFigureOut">
              <a:rPr lang="en-US" smtClean="0"/>
              <a:t>8/17/2022</a:t>
            </a:fld>
            <a:endParaRPr lang="en-US"/>
          </a:p>
        </p:txBody>
      </p:sp>
      <p:sp>
        <p:nvSpPr>
          <p:cNvPr id="4" name="Footer Placeholder 3">
            <a:extLst>
              <a:ext uri="{FF2B5EF4-FFF2-40B4-BE49-F238E27FC236}">
                <a16:creationId xmlns:a16="http://schemas.microsoft.com/office/drawing/2014/main" id="{555BC7CD-5823-D44E-A8C3-8B35866327A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E2BFEAC-1F86-4740-8423-109D564EAF9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0DF682D-EA4A-3A40-9E0D-A6FC3BDEA7CC}" type="slidenum">
              <a:rPr lang="en-US" smtClean="0"/>
              <a:t>‹#›</a:t>
            </a:fld>
            <a:endParaRPr lang="en-US"/>
          </a:p>
        </p:txBody>
      </p:sp>
    </p:spTree>
    <p:extLst>
      <p:ext uri="{BB962C8B-B14F-4D97-AF65-F5344CB8AC3E}">
        <p14:creationId xmlns:p14="http://schemas.microsoft.com/office/powerpoint/2010/main" val="5288178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57A62-84B4-8648-A3B4-77B6ADAB1D91}" type="datetimeFigureOut">
              <a:rPr lang="en-US" smtClean="0"/>
              <a:t>8/17/2022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D70A8-8575-AB47-B894-1AEE29AFC934}" type="slidenum">
              <a:rPr lang="en-US" smtClean="0"/>
              <a:t>‹#›</a:t>
            </a:fld>
            <a:endParaRPr lang="en-US" dirty="0"/>
          </a:p>
        </p:txBody>
      </p:sp>
    </p:spTree>
    <p:extLst>
      <p:ext uri="{BB962C8B-B14F-4D97-AF65-F5344CB8AC3E}">
        <p14:creationId xmlns:p14="http://schemas.microsoft.com/office/powerpoint/2010/main" val="1071079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a:t>
            </a:fld>
            <a:endParaRPr lang="en-US"/>
          </a:p>
        </p:txBody>
      </p:sp>
    </p:spTree>
    <p:extLst>
      <p:ext uri="{BB962C8B-B14F-4D97-AF65-F5344CB8AC3E}">
        <p14:creationId xmlns:p14="http://schemas.microsoft.com/office/powerpoint/2010/main" val="42663499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12</a:t>
            </a:fld>
            <a:endParaRPr lang="en-US"/>
          </a:p>
        </p:txBody>
      </p:sp>
    </p:spTree>
    <p:extLst>
      <p:ext uri="{BB962C8B-B14F-4D97-AF65-F5344CB8AC3E}">
        <p14:creationId xmlns:p14="http://schemas.microsoft.com/office/powerpoint/2010/main" val="2668200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13</a:t>
            </a:fld>
            <a:endParaRPr lang="en-US"/>
          </a:p>
        </p:txBody>
      </p:sp>
    </p:spTree>
    <p:extLst>
      <p:ext uri="{BB962C8B-B14F-4D97-AF65-F5344CB8AC3E}">
        <p14:creationId xmlns:p14="http://schemas.microsoft.com/office/powerpoint/2010/main" val="2816049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14</a:t>
            </a:fld>
            <a:endParaRPr lang="en-US"/>
          </a:p>
        </p:txBody>
      </p:sp>
    </p:spTree>
    <p:extLst>
      <p:ext uri="{BB962C8B-B14F-4D97-AF65-F5344CB8AC3E}">
        <p14:creationId xmlns:p14="http://schemas.microsoft.com/office/powerpoint/2010/main" val="3100838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15</a:t>
            </a:fld>
            <a:endParaRPr lang="en-US"/>
          </a:p>
        </p:txBody>
      </p:sp>
    </p:spTree>
    <p:extLst>
      <p:ext uri="{BB962C8B-B14F-4D97-AF65-F5344CB8AC3E}">
        <p14:creationId xmlns:p14="http://schemas.microsoft.com/office/powerpoint/2010/main" val="514877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16</a:t>
            </a:fld>
            <a:endParaRPr lang="en-US"/>
          </a:p>
        </p:txBody>
      </p:sp>
    </p:spTree>
    <p:extLst>
      <p:ext uri="{BB962C8B-B14F-4D97-AF65-F5344CB8AC3E}">
        <p14:creationId xmlns:p14="http://schemas.microsoft.com/office/powerpoint/2010/main" val="2911097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17</a:t>
            </a:fld>
            <a:endParaRPr lang="en-US"/>
          </a:p>
        </p:txBody>
      </p:sp>
    </p:spTree>
    <p:extLst>
      <p:ext uri="{BB962C8B-B14F-4D97-AF65-F5344CB8AC3E}">
        <p14:creationId xmlns:p14="http://schemas.microsoft.com/office/powerpoint/2010/main" val="2803507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18</a:t>
            </a:fld>
            <a:endParaRPr lang="en-US"/>
          </a:p>
        </p:txBody>
      </p:sp>
    </p:spTree>
    <p:extLst>
      <p:ext uri="{BB962C8B-B14F-4D97-AF65-F5344CB8AC3E}">
        <p14:creationId xmlns:p14="http://schemas.microsoft.com/office/powerpoint/2010/main" val="3582229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19</a:t>
            </a:fld>
            <a:endParaRPr lang="en-US"/>
          </a:p>
        </p:txBody>
      </p:sp>
    </p:spTree>
    <p:extLst>
      <p:ext uri="{BB962C8B-B14F-4D97-AF65-F5344CB8AC3E}">
        <p14:creationId xmlns:p14="http://schemas.microsoft.com/office/powerpoint/2010/main" val="4230458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20</a:t>
            </a:fld>
            <a:endParaRPr lang="en-US"/>
          </a:p>
        </p:txBody>
      </p:sp>
    </p:spTree>
    <p:extLst>
      <p:ext uri="{BB962C8B-B14F-4D97-AF65-F5344CB8AC3E}">
        <p14:creationId xmlns:p14="http://schemas.microsoft.com/office/powerpoint/2010/main" val="29136576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21</a:t>
            </a:fld>
            <a:endParaRPr lang="en-US"/>
          </a:p>
        </p:txBody>
      </p:sp>
    </p:spTree>
    <p:extLst>
      <p:ext uri="{BB962C8B-B14F-4D97-AF65-F5344CB8AC3E}">
        <p14:creationId xmlns:p14="http://schemas.microsoft.com/office/powerpoint/2010/main" val="1493749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4</a:t>
            </a:fld>
            <a:endParaRPr lang="en-US"/>
          </a:p>
        </p:txBody>
      </p:sp>
    </p:spTree>
    <p:extLst>
      <p:ext uri="{BB962C8B-B14F-4D97-AF65-F5344CB8AC3E}">
        <p14:creationId xmlns:p14="http://schemas.microsoft.com/office/powerpoint/2010/main" val="31444265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22</a:t>
            </a:fld>
            <a:endParaRPr lang="en-US"/>
          </a:p>
        </p:txBody>
      </p:sp>
    </p:spTree>
    <p:extLst>
      <p:ext uri="{BB962C8B-B14F-4D97-AF65-F5344CB8AC3E}">
        <p14:creationId xmlns:p14="http://schemas.microsoft.com/office/powerpoint/2010/main" val="3702937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23</a:t>
            </a:fld>
            <a:endParaRPr lang="en-US"/>
          </a:p>
        </p:txBody>
      </p:sp>
    </p:spTree>
    <p:extLst>
      <p:ext uri="{BB962C8B-B14F-4D97-AF65-F5344CB8AC3E}">
        <p14:creationId xmlns:p14="http://schemas.microsoft.com/office/powerpoint/2010/main" val="278563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5</a:t>
            </a:fld>
            <a:endParaRPr lang="en-US"/>
          </a:p>
        </p:txBody>
      </p:sp>
    </p:spTree>
    <p:extLst>
      <p:ext uri="{BB962C8B-B14F-4D97-AF65-F5344CB8AC3E}">
        <p14:creationId xmlns:p14="http://schemas.microsoft.com/office/powerpoint/2010/main" val="2288873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6</a:t>
            </a:fld>
            <a:endParaRPr lang="en-US"/>
          </a:p>
        </p:txBody>
      </p:sp>
    </p:spTree>
    <p:extLst>
      <p:ext uri="{BB962C8B-B14F-4D97-AF65-F5344CB8AC3E}">
        <p14:creationId xmlns:p14="http://schemas.microsoft.com/office/powerpoint/2010/main" val="2849957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7</a:t>
            </a:fld>
            <a:endParaRPr lang="en-US"/>
          </a:p>
        </p:txBody>
      </p:sp>
    </p:spTree>
    <p:extLst>
      <p:ext uri="{BB962C8B-B14F-4D97-AF65-F5344CB8AC3E}">
        <p14:creationId xmlns:p14="http://schemas.microsoft.com/office/powerpoint/2010/main" val="38281991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8</a:t>
            </a:fld>
            <a:endParaRPr lang="en-US"/>
          </a:p>
        </p:txBody>
      </p:sp>
    </p:spTree>
    <p:extLst>
      <p:ext uri="{BB962C8B-B14F-4D97-AF65-F5344CB8AC3E}">
        <p14:creationId xmlns:p14="http://schemas.microsoft.com/office/powerpoint/2010/main" val="1645426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9</a:t>
            </a:fld>
            <a:endParaRPr lang="en-US"/>
          </a:p>
        </p:txBody>
      </p:sp>
    </p:spTree>
    <p:extLst>
      <p:ext uri="{BB962C8B-B14F-4D97-AF65-F5344CB8AC3E}">
        <p14:creationId xmlns:p14="http://schemas.microsoft.com/office/powerpoint/2010/main" val="2993283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10</a:t>
            </a:fld>
            <a:endParaRPr lang="en-US"/>
          </a:p>
        </p:txBody>
      </p:sp>
    </p:spTree>
    <p:extLst>
      <p:ext uri="{BB962C8B-B14F-4D97-AF65-F5344CB8AC3E}">
        <p14:creationId xmlns:p14="http://schemas.microsoft.com/office/powerpoint/2010/main" val="4042112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11D70A8-8575-AB47-B894-1AEE29AFC934}" type="slidenum">
              <a:rPr lang="en-US" smtClean="0"/>
              <a:t>11</a:t>
            </a:fld>
            <a:endParaRPr lang="en-US"/>
          </a:p>
        </p:txBody>
      </p:sp>
    </p:spTree>
    <p:extLst>
      <p:ext uri="{BB962C8B-B14F-4D97-AF65-F5344CB8AC3E}">
        <p14:creationId xmlns:p14="http://schemas.microsoft.com/office/powerpoint/2010/main" val="4197265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A567-C346-EC4C-81B3-352B4A2A7B5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2C477F3-E611-7E45-8AE2-097C8FF5FEB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50B24C5-4A46-314F-A6B0-A0AEA344FCF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BD60B5CB-F8E8-5C49-BD7A-A5A5566D629F}"/>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887D686A-F2F0-6C44-BDCB-ADBE21F2F8C3}"/>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7877705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E7217-BF18-5842-8490-C3A25B8A136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D3EAF89-2F6F-0C47-A6E6-A5D6E671E73D}"/>
              </a:ext>
            </a:extLst>
          </p:cNvPr>
          <p:cNvSpPr>
            <a:spLocks noGrp="1"/>
          </p:cNvSpPr>
          <p:nvPr>
            <p:ph type="body" orient="vert" idx="1"/>
          </p:nvPr>
        </p:nvSpPr>
        <p:spPr>
          <a:xfrm>
            <a:off x="838200" y="1825625"/>
            <a:ext cx="10515600" cy="43513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3C8A7F3D-AFA3-4D48-8805-B3522C970715}"/>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A04F82B3-3072-2441-B8E9-8C80F1D2FAEA}"/>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84918DB-151F-9B45-9681-B0089BCA80D2}"/>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033430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15F1F5-3193-6541-8C01-933BAF514808}"/>
              </a:ext>
            </a:extLst>
          </p:cNvPr>
          <p:cNvSpPr>
            <a:spLocks noGrp="1"/>
          </p:cNvSpPr>
          <p:nvPr>
            <p:ph type="title" orient="vert"/>
          </p:nvPr>
        </p:nvSpPr>
        <p:spPr>
          <a:xfrm>
            <a:off x="8724900" y="365125"/>
            <a:ext cx="2628900" cy="5811838"/>
          </a:xfrm>
          <a:prstGeom prst="rect">
            <a:avLst/>
          </a:prstGeo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C57936C9-0818-2844-B013-63377799454C}"/>
              </a:ext>
            </a:extLst>
          </p:cNvPr>
          <p:cNvSpPr>
            <a:spLocks noGrp="1"/>
          </p:cNvSpPr>
          <p:nvPr>
            <p:ph type="body" orient="vert" idx="1"/>
          </p:nvPr>
        </p:nvSpPr>
        <p:spPr>
          <a:xfrm>
            <a:off x="838200" y="365125"/>
            <a:ext cx="7734300" cy="5811838"/>
          </a:xfrm>
          <a:prstGeom prst="rect">
            <a:avLst/>
          </a:prstGeo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1F95CF6-002C-6F44-A17B-5A74FC426E63}"/>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3D909011-E4F7-7A48-B4E9-20F25A239F82}"/>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C1A671D0-C0C6-F147-A8F4-B34324B11F2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4119842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1F93E-6EEB-A341-94D4-2A1B66217AB8}"/>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959CEC1-6291-D14E-A506-174AEEDB80F3}"/>
              </a:ext>
            </a:extLst>
          </p:cNvPr>
          <p:cNvSpPr>
            <a:spLocks noGrp="1"/>
          </p:cNvSpPr>
          <p:nvPr>
            <p:ph idx="1"/>
          </p:nvPr>
        </p:nvSpPr>
        <p:spPr>
          <a:xfrm>
            <a:off x="838200" y="1825625"/>
            <a:ext cx="10515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D6CA970-6B07-3144-9346-1D52D079DA22}"/>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828DCC2B-6780-1440-90DA-0FA23ABC60F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B40A26E3-9877-B245-B490-DDB5CB3C7B9D}"/>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324305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32975-10CE-9241-ACC1-D48E9E832BB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C33CDD5B-1DF2-224D-9333-262A23B6C96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D5FD22C-FF97-0B4A-A819-69EF854D7CA1}"/>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5" name="Footer Placeholder 4">
            <a:extLst>
              <a:ext uri="{FF2B5EF4-FFF2-40B4-BE49-F238E27FC236}">
                <a16:creationId xmlns:a16="http://schemas.microsoft.com/office/drawing/2014/main" id="{4BE372C9-481C-CC40-9F15-774845EB483E}"/>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1455A42D-11B3-F34E-A1F6-F60981034DD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039724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E0A1-35F4-474B-9E15-DAB0931A0641}"/>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1EEF4A-88B7-FE49-93F6-E0730760D8B9}"/>
              </a:ext>
            </a:extLst>
          </p:cNvPr>
          <p:cNvSpPr>
            <a:spLocks noGrp="1"/>
          </p:cNvSpPr>
          <p:nvPr>
            <p:ph sz="half" idx="1"/>
          </p:nvPr>
        </p:nvSpPr>
        <p:spPr>
          <a:xfrm>
            <a:off x="838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5A60EAF-692B-3041-BEFA-1684645062F6}"/>
              </a:ext>
            </a:extLst>
          </p:cNvPr>
          <p:cNvSpPr>
            <a:spLocks noGrp="1"/>
          </p:cNvSpPr>
          <p:nvPr>
            <p:ph sz="half" idx="2"/>
          </p:nvPr>
        </p:nvSpPr>
        <p:spPr>
          <a:xfrm>
            <a:off x="6172200" y="1825625"/>
            <a:ext cx="5181600" cy="435133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35E4078-3E81-4744-85EB-95583E8D4998}"/>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6" name="Footer Placeholder 5">
            <a:extLst>
              <a:ext uri="{FF2B5EF4-FFF2-40B4-BE49-F238E27FC236}">
                <a16:creationId xmlns:a16="http://schemas.microsoft.com/office/drawing/2014/main" id="{C0557587-E802-8C43-9282-4E4236EF75A3}"/>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23B6DA22-F2E3-754C-87D2-F33F448E8B4A}"/>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90508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1F684-8CB6-8144-BD88-F2A228176809}"/>
              </a:ext>
            </a:extLst>
          </p:cNvPr>
          <p:cNvSpPr>
            <a:spLocks noGrp="1"/>
          </p:cNvSpPr>
          <p:nvPr>
            <p:ph type="title"/>
          </p:nvPr>
        </p:nvSpPr>
        <p:spPr>
          <a:xfrm>
            <a:off x="839788" y="365125"/>
            <a:ext cx="10515600" cy="1325563"/>
          </a:xfrm>
          <a:prstGeom prst="rect">
            <a:avLst/>
          </a:prstGeo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D211B69-B12B-E041-9BA9-C2D2742C931A}"/>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17129C1-C36E-AE49-A155-86CBB1FD6996}"/>
              </a:ext>
            </a:extLst>
          </p:cNvPr>
          <p:cNvSpPr>
            <a:spLocks noGrp="1"/>
          </p:cNvSpPr>
          <p:nvPr>
            <p:ph sz="half" idx="2"/>
          </p:nvPr>
        </p:nvSpPr>
        <p:spPr>
          <a:xfrm>
            <a:off x="839788" y="2505075"/>
            <a:ext cx="5157787"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9D6945F-4ACF-E349-91E3-38505F648F76}"/>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CA55598-E616-5540-B231-F20BD617E376}"/>
              </a:ext>
            </a:extLst>
          </p:cNvPr>
          <p:cNvSpPr>
            <a:spLocks noGrp="1"/>
          </p:cNvSpPr>
          <p:nvPr>
            <p:ph sz="quarter" idx="4"/>
          </p:nvPr>
        </p:nvSpPr>
        <p:spPr>
          <a:xfrm>
            <a:off x="6172200" y="2505075"/>
            <a:ext cx="5183188" cy="3684588"/>
          </a:xfrm>
          <a:prstGeom prst="rect">
            <a:avLst/>
          </a:prstGeo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BFC62E4-7F02-0B42-9712-B2B5DAE1A2F0}"/>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8" name="Footer Placeholder 7">
            <a:extLst>
              <a:ext uri="{FF2B5EF4-FFF2-40B4-BE49-F238E27FC236}">
                <a16:creationId xmlns:a16="http://schemas.microsoft.com/office/drawing/2014/main" id="{74DD2559-C58C-DB4E-B4F5-3FC0119796F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9" name="Slide Number Placeholder 8">
            <a:extLst>
              <a:ext uri="{FF2B5EF4-FFF2-40B4-BE49-F238E27FC236}">
                <a16:creationId xmlns:a16="http://schemas.microsoft.com/office/drawing/2014/main" id="{5A24B161-A867-8A46-9470-4B495EF207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1219994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97B-4198-144F-97BF-2449827F4023}"/>
              </a:ext>
            </a:extLst>
          </p:cNvPr>
          <p:cNvSpPr>
            <a:spLocks noGrp="1"/>
          </p:cNvSpPr>
          <p:nvPr>
            <p:ph type="title"/>
          </p:nvPr>
        </p:nvSpPr>
        <p:spPr>
          <a:xfrm>
            <a:off x="838200" y="365125"/>
            <a:ext cx="10515600" cy="1325563"/>
          </a:xfrm>
          <a:prstGeom prst="rect">
            <a:avLst/>
          </a:prstGeom>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6FD4F5AB-2292-1F41-B665-8C3DF70F3ACC}"/>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4" name="Footer Placeholder 3">
            <a:extLst>
              <a:ext uri="{FF2B5EF4-FFF2-40B4-BE49-F238E27FC236}">
                <a16:creationId xmlns:a16="http://schemas.microsoft.com/office/drawing/2014/main" id="{F975DF89-2EC4-8046-AD28-B77C3593FB3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5" name="Slide Number Placeholder 4">
            <a:extLst>
              <a:ext uri="{FF2B5EF4-FFF2-40B4-BE49-F238E27FC236}">
                <a16:creationId xmlns:a16="http://schemas.microsoft.com/office/drawing/2014/main" id="{A6F74EC6-73B8-534E-8B77-CE42C8152A95}"/>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3417108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7D66E32-0E77-ED4D-88A9-6EF09981E287}"/>
              </a:ext>
            </a:extLst>
          </p:cNvPr>
          <p:cNvSpPr/>
          <p:nvPr userDrawn="1"/>
        </p:nvSpPr>
        <p:spPr>
          <a:xfrm>
            <a:off x="1065"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
        <p:nvSpPr>
          <p:cNvPr id="6" name="Round Diagonal Corner of Rectangle 9">
            <a:extLst>
              <a:ext uri="{FF2B5EF4-FFF2-40B4-BE49-F238E27FC236}">
                <a16:creationId xmlns:a16="http://schemas.microsoft.com/office/drawing/2014/main" id="{FD8CB153-5991-8D4B-AA62-35C139E2DC30}"/>
              </a:ext>
            </a:extLst>
          </p:cNvPr>
          <p:cNvSpPr/>
          <p:nvPr userDrawn="1"/>
        </p:nvSpPr>
        <p:spPr>
          <a:xfrm>
            <a:off x="403310" y="368300"/>
            <a:ext cx="11370182" cy="6076043"/>
          </a:xfrm>
          <a:custGeom>
            <a:avLst/>
            <a:gdLst>
              <a:gd name="connsiteX0" fmla="*/ 1012694 w 11354984"/>
              <a:gd name="connsiteY0" fmla="*/ 0 h 6076043"/>
              <a:gd name="connsiteX1" fmla="*/ 11354984 w 11354984"/>
              <a:gd name="connsiteY1" fmla="*/ 0 h 6076043"/>
              <a:gd name="connsiteX2" fmla="*/ 11354984 w 11354984"/>
              <a:gd name="connsiteY2" fmla="*/ 0 h 6076043"/>
              <a:gd name="connsiteX3" fmla="*/ 11354984 w 11354984"/>
              <a:gd name="connsiteY3" fmla="*/ 5063349 h 6076043"/>
              <a:gd name="connsiteX4" fmla="*/ 10342290 w 11354984"/>
              <a:gd name="connsiteY4" fmla="*/ 6076043 h 6076043"/>
              <a:gd name="connsiteX5" fmla="*/ 0 w 11354984"/>
              <a:gd name="connsiteY5" fmla="*/ 6076043 h 6076043"/>
              <a:gd name="connsiteX6" fmla="*/ 0 w 11354984"/>
              <a:gd name="connsiteY6" fmla="*/ 6076043 h 6076043"/>
              <a:gd name="connsiteX7" fmla="*/ 0 w 11354984"/>
              <a:gd name="connsiteY7" fmla="*/ 1012694 h 6076043"/>
              <a:gd name="connsiteX8" fmla="*/ 1012694 w 11354984"/>
              <a:gd name="connsiteY8" fmla="*/ 0 h 6076043"/>
              <a:gd name="connsiteX0" fmla="*/ 1012694 w 11354984"/>
              <a:gd name="connsiteY0" fmla="*/ 0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9" fmla="*/ 1012694 w 11354984"/>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170421 w 11962539"/>
              <a:gd name="connsiteY0" fmla="*/ 0 h 6076043"/>
              <a:gd name="connsiteX1" fmla="*/ 1750133 w 11962539"/>
              <a:gd name="connsiteY1" fmla="*/ 241 h 6076043"/>
              <a:gd name="connsiteX2" fmla="*/ 11962539 w 11962539"/>
              <a:gd name="connsiteY2" fmla="*/ 0 h 6076043"/>
              <a:gd name="connsiteX3" fmla="*/ 11962539 w 11962539"/>
              <a:gd name="connsiteY3" fmla="*/ 0 h 6076043"/>
              <a:gd name="connsiteX4" fmla="*/ 11962539 w 11962539"/>
              <a:gd name="connsiteY4" fmla="*/ 5063349 h 6076043"/>
              <a:gd name="connsiteX5" fmla="*/ 10949845 w 11962539"/>
              <a:gd name="connsiteY5" fmla="*/ 6076043 h 6076043"/>
              <a:gd name="connsiteX6" fmla="*/ 607555 w 11962539"/>
              <a:gd name="connsiteY6" fmla="*/ 6076043 h 6076043"/>
              <a:gd name="connsiteX7" fmla="*/ 607555 w 11962539"/>
              <a:gd name="connsiteY7" fmla="*/ 6076043 h 6076043"/>
              <a:gd name="connsiteX8" fmla="*/ 607555 w 11962539"/>
              <a:gd name="connsiteY8" fmla="*/ 1012694 h 6076043"/>
              <a:gd name="connsiteX9" fmla="*/ 170421 w 11962539"/>
              <a:gd name="connsiteY9" fmla="*/ 0 h 6076043"/>
              <a:gd name="connsiteX0" fmla="*/ 220719 w 11696447"/>
              <a:gd name="connsiteY0" fmla="*/ 0 h 6076043"/>
              <a:gd name="connsiteX1" fmla="*/ 1484041 w 11696447"/>
              <a:gd name="connsiteY1" fmla="*/ 241 h 6076043"/>
              <a:gd name="connsiteX2" fmla="*/ 11696447 w 11696447"/>
              <a:gd name="connsiteY2" fmla="*/ 0 h 6076043"/>
              <a:gd name="connsiteX3" fmla="*/ 11696447 w 11696447"/>
              <a:gd name="connsiteY3" fmla="*/ 0 h 6076043"/>
              <a:gd name="connsiteX4" fmla="*/ 11696447 w 11696447"/>
              <a:gd name="connsiteY4" fmla="*/ 5063349 h 6076043"/>
              <a:gd name="connsiteX5" fmla="*/ 10683753 w 11696447"/>
              <a:gd name="connsiteY5" fmla="*/ 6076043 h 6076043"/>
              <a:gd name="connsiteX6" fmla="*/ 341463 w 11696447"/>
              <a:gd name="connsiteY6" fmla="*/ 6076043 h 6076043"/>
              <a:gd name="connsiteX7" fmla="*/ 341463 w 11696447"/>
              <a:gd name="connsiteY7" fmla="*/ 6076043 h 6076043"/>
              <a:gd name="connsiteX8" fmla="*/ 341463 w 11696447"/>
              <a:gd name="connsiteY8" fmla="*/ 1012694 h 6076043"/>
              <a:gd name="connsiteX9" fmla="*/ 220719 w 11696447"/>
              <a:gd name="connsiteY9" fmla="*/ 0 h 6076043"/>
              <a:gd name="connsiteX0" fmla="*/ 246140 w 11610610"/>
              <a:gd name="connsiteY0" fmla="*/ 0 h 6076043"/>
              <a:gd name="connsiteX1" fmla="*/ 1398204 w 11610610"/>
              <a:gd name="connsiteY1" fmla="*/ 241 h 6076043"/>
              <a:gd name="connsiteX2" fmla="*/ 11610610 w 11610610"/>
              <a:gd name="connsiteY2" fmla="*/ 0 h 6076043"/>
              <a:gd name="connsiteX3" fmla="*/ 11610610 w 11610610"/>
              <a:gd name="connsiteY3" fmla="*/ 0 h 6076043"/>
              <a:gd name="connsiteX4" fmla="*/ 11610610 w 11610610"/>
              <a:gd name="connsiteY4" fmla="*/ 5063349 h 6076043"/>
              <a:gd name="connsiteX5" fmla="*/ 10597916 w 11610610"/>
              <a:gd name="connsiteY5" fmla="*/ 6076043 h 6076043"/>
              <a:gd name="connsiteX6" fmla="*/ 255626 w 11610610"/>
              <a:gd name="connsiteY6" fmla="*/ 6076043 h 6076043"/>
              <a:gd name="connsiteX7" fmla="*/ 255626 w 11610610"/>
              <a:gd name="connsiteY7" fmla="*/ 6076043 h 6076043"/>
              <a:gd name="connsiteX8" fmla="*/ 255626 w 11610610"/>
              <a:gd name="connsiteY8" fmla="*/ 1012694 h 6076043"/>
              <a:gd name="connsiteX9" fmla="*/ 246140 w 11610610"/>
              <a:gd name="connsiteY9" fmla="*/ 0 h 6076043"/>
              <a:gd name="connsiteX0" fmla="*/ 297151 w 11494734"/>
              <a:gd name="connsiteY0" fmla="*/ 3476 h 6076043"/>
              <a:gd name="connsiteX1" fmla="*/ 1282328 w 11494734"/>
              <a:gd name="connsiteY1" fmla="*/ 241 h 6076043"/>
              <a:gd name="connsiteX2" fmla="*/ 11494734 w 11494734"/>
              <a:gd name="connsiteY2" fmla="*/ 0 h 6076043"/>
              <a:gd name="connsiteX3" fmla="*/ 11494734 w 11494734"/>
              <a:gd name="connsiteY3" fmla="*/ 0 h 6076043"/>
              <a:gd name="connsiteX4" fmla="*/ 11494734 w 11494734"/>
              <a:gd name="connsiteY4" fmla="*/ 5063349 h 6076043"/>
              <a:gd name="connsiteX5" fmla="*/ 10482040 w 11494734"/>
              <a:gd name="connsiteY5" fmla="*/ 6076043 h 6076043"/>
              <a:gd name="connsiteX6" fmla="*/ 139750 w 11494734"/>
              <a:gd name="connsiteY6" fmla="*/ 6076043 h 6076043"/>
              <a:gd name="connsiteX7" fmla="*/ 139750 w 11494734"/>
              <a:gd name="connsiteY7" fmla="*/ 6076043 h 6076043"/>
              <a:gd name="connsiteX8" fmla="*/ 139750 w 11494734"/>
              <a:gd name="connsiteY8" fmla="*/ 1012694 h 6076043"/>
              <a:gd name="connsiteX9" fmla="*/ 297151 w 11494734"/>
              <a:gd name="connsiteY9" fmla="*/ 3476 h 6076043"/>
              <a:gd name="connsiteX0" fmla="*/ 69356 w 11424340"/>
              <a:gd name="connsiteY0" fmla="*/ 1012694 h 6076043"/>
              <a:gd name="connsiteX1" fmla="*/ 1211934 w 11424340"/>
              <a:gd name="connsiteY1" fmla="*/ 241 h 6076043"/>
              <a:gd name="connsiteX2" fmla="*/ 11424340 w 11424340"/>
              <a:gd name="connsiteY2" fmla="*/ 0 h 6076043"/>
              <a:gd name="connsiteX3" fmla="*/ 11424340 w 11424340"/>
              <a:gd name="connsiteY3" fmla="*/ 0 h 6076043"/>
              <a:gd name="connsiteX4" fmla="*/ 11424340 w 11424340"/>
              <a:gd name="connsiteY4" fmla="*/ 5063349 h 6076043"/>
              <a:gd name="connsiteX5" fmla="*/ 10411646 w 11424340"/>
              <a:gd name="connsiteY5" fmla="*/ 6076043 h 6076043"/>
              <a:gd name="connsiteX6" fmla="*/ 69356 w 11424340"/>
              <a:gd name="connsiteY6" fmla="*/ 6076043 h 6076043"/>
              <a:gd name="connsiteX7" fmla="*/ 69356 w 11424340"/>
              <a:gd name="connsiteY7" fmla="*/ 6076043 h 6076043"/>
              <a:gd name="connsiteX8" fmla="*/ 69356 w 11424340"/>
              <a:gd name="connsiteY8" fmla="*/ 1012694 h 6076043"/>
              <a:gd name="connsiteX0" fmla="*/ 0 w 11354984"/>
              <a:gd name="connsiteY0" fmla="*/ 1012694 h 6076043"/>
              <a:gd name="connsiteX1" fmla="*/ 1142578 w 11354984"/>
              <a:gd name="connsiteY1" fmla="*/ 241 h 6076043"/>
              <a:gd name="connsiteX2" fmla="*/ 11354984 w 11354984"/>
              <a:gd name="connsiteY2" fmla="*/ 0 h 6076043"/>
              <a:gd name="connsiteX3" fmla="*/ 11354984 w 11354984"/>
              <a:gd name="connsiteY3" fmla="*/ 0 h 6076043"/>
              <a:gd name="connsiteX4" fmla="*/ 11354984 w 11354984"/>
              <a:gd name="connsiteY4" fmla="*/ 5063349 h 6076043"/>
              <a:gd name="connsiteX5" fmla="*/ 10342290 w 11354984"/>
              <a:gd name="connsiteY5" fmla="*/ 6076043 h 6076043"/>
              <a:gd name="connsiteX6" fmla="*/ 0 w 11354984"/>
              <a:gd name="connsiteY6" fmla="*/ 6076043 h 6076043"/>
              <a:gd name="connsiteX7" fmla="*/ 0 w 11354984"/>
              <a:gd name="connsiteY7" fmla="*/ 6076043 h 6076043"/>
              <a:gd name="connsiteX8" fmla="*/ 0 w 11354984"/>
              <a:gd name="connsiteY8" fmla="*/ 1012694 h 6076043"/>
              <a:gd name="connsiteX0" fmla="*/ 15198 w 11370182"/>
              <a:gd name="connsiteY0" fmla="*/ 1012694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 name="connsiteX8" fmla="*/ 15198 w 11370182"/>
              <a:gd name="connsiteY8" fmla="*/ 1012694 h 6076043"/>
              <a:gd name="connsiteX0" fmla="*/ 15272 w 11370256"/>
              <a:gd name="connsiteY0" fmla="*/ 1012694 h 6076043"/>
              <a:gd name="connsiteX1" fmla="*/ 74 w 11370256"/>
              <a:gd name="connsiteY1" fmla="*/ 241 h 6076043"/>
              <a:gd name="connsiteX2" fmla="*/ 11370256 w 11370256"/>
              <a:gd name="connsiteY2" fmla="*/ 0 h 6076043"/>
              <a:gd name="connsiteX3" fmla="*/ 11370256 w 11370256"/>
              <a:gd name="connsiteY3" fmla="*/ 0 h 6076043"/>
              <a:gd name="connsiteX4" fmla="*/ 11370256 w 11370256"/>
              <a:gd name="connsiteY4" fmla="*/ 5063349 h 6076043"/>
              <a:gd name="connsiteX5" fmla="*/ 10357562 w 11370256"/>
              <a:gd name="connsiteY5" fmla="*/ 6076043 h 6076043"/>
              <a:gd name="connsiteX6" fmla="*/ 15272 w 11370256"/>
              <a:gd name="connsiteY6" fmla="*/ 6076043 h 6076043"/>
              <a:gd name="connsiteX7" fmla="*/ 15272 w 11370256"/>
              <a:gd name="connsiteY7" fmla="*/ 6076043 h 6076043"/>
              <a:gd name="connsiteX8" fmla="*/ 15272 w 11370256"/>
              <a:gd name="connsiteY8" fmla="*/ 1012694 h 6076043"/>
              <a:gd name="connsiteX0" fmla="*/ 16212 w 11371196"/>
              <a:gd name="connsiteY0" fmla="*/ 1012694 h 6076043"/>
              <a:gd name="connsiteX1" fmla="*/ 1014 w 11371196"/>
              <a:gd name="connsiteY1" fmla="*/ 241 h 6076043"/>
              <a:gd name="connsiteX2" fmla="*/ 11371196 w 11371196"/>
              <a:gd name="connsiteY2" fmla="*/ 0 h 6076043"/>
              <a:gd name="connsiteX3" fmla="*/ 11371196 w 11371196"/>
              <a:gd name="connsiteY3" fmla="*/ 0 h 6076043"/>
              <a:gd name="connsiteX4" fmla="*/ 11371196 w 11371196"/>
              <a:gd name="connsiteY4" fmla="*/ 5063349 h 6076043"/>
              <a:gd name="connsiteX5" fmla="*/ 10358502 w 11371196"/>
              <a:gd name="connsiteY5" fmla="*/ 6076043 h 6076043"/>
              <a:gd name="connsiteX6" fmla="*/ 16212 w 11371196"/>
              <a:gd name="connsiteY6" fmla="*/ 6076043 h 6076043"/>
              <a:gd name="connsiteX7" fmla="*/ 16212 w 11371196"/>
              <a:gd name="connsiteY7" fmla="*/ 6076043 h 6076043"/>
              <a:gd name="connsiteX8" fmla="*/ 16212 w 11371196"/>
              <a:gd name="connsiteY8" fmla="*/ 1012694 h 6076043"/>
              <a:gd name="connsiteX0" fmla="*/ 15198 w 11370182"/>
              <a:gd name="connsiteY0" fmla="*/ 6076043 h 6076043"/>
              <a:gd name="connsiteX1" fmla="*/ 0 w 11370182"/>
              <a:gd name="connsiteY1" fmla="*/ 241 h 6076043"/>
              <a:gd name="connsiteX2" fmla="*/ 11370182 w 11370182"/>
              <a:gd name="connsiteY2" fmla="*/ 0 h 6076043"/>
              <a:gd name="connsiteX3" fmla="*/ 11370182 w 11370182"/>
              <a:gd name="connsiteY3" fmla="*/ 0 h 6076043"/>
              <a:gd name="connsiteX4" fmla="*/ 11370182 w 11370182"/>
              <a:gd name="connsiteY4" fmla="*/ 5063349 h 6076043"/>
              <a:gd name="connsiteX5" fmla="*/ 10357488 w 11370182"/>
              <a:gd name="connsiteY5" fmla="*/ 6076043 h 6076043"/>
              <a:gd name="connsiteX6" fmla="*/ 15198 w 11370182"/>
              <a:gd name="connsiteY6" fmla="*/ 6076043 h 6076043"/>
              <a:gd name="connsiteX7" fmla="*/ 15198 w 11370182"/>
              <a:gd name="connsiteY7" fmla="*/ 6076043 h 6076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70182" h="6076043">
                <a:moveTo>
                  <a:pt x="15198" y="6076043"/>
                </a:moveTo>
                <a:lnTo>
                  <a:pt x="0" y="241"/>
                </a:lnTo>
                <a:lnTo>
                  <a:pt x="11370182" y="0"/>
                </a:lnTo>
                <a:lnTo>
                  <a:pt x="11370182" y="0"/>
                </a:lnTo>
                <a:lnTo>
                  <a:pt x="11370182" y="5063349"/>
                </a:lnTo>
                <a:cubicBezTo>
                  <a:pt x="11370182" y="5622644"/>
                  <a:pt x="10916783" y="6076043"/>
                  <a:pt x="10357488" y="6076043"/>
                </a:cubicBezTo>
                <a:lnTo>
                  <a:pt x="15198" y="6076043"/>
                </a:lnTo>
                <a:lnTo>
                  <a:pt x="15198" y="607604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4162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CAF654-4FDA-1F49-BD3A-27EA52954D0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92C7AE0-5C45-B549-822A-5297A8411D1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B75C8A-B0E0-DD45-8F16-0FA8D8FB003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A70DFE5-98A6-8F4E-A544-69144B47F87D}"/>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6" name="Footer Placeholder 5">
            <a:extLst>
              <a:ext uri="{FF2B5EF4-FFF2-40B4-BE49-F238E27FC236}">
                <a16:creationId xmlns:a16="http://schemas.microsoft.com/office/drawing/2014/main" id="{19CD1533-5E63-B740-8A36-B29960B7F667}"/>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A00F822E-3322-5847-8BA9-C244DA1ABE1F}"/>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021576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33041-C148-E84B-836B-E037BCCA1FE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EA75D008-E154-2E48-B20A-FB6B457C3C64}"/>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C422176-1C4A-5C4C-B297-7EB5FB7535E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51DA34E-3EB6-704C-AF7A-D25F397ED54E}"/>
              </a:ext>
            </a:extLst>
          </p:cNvPr>
          <p:cNvSpPr>
            <a:spLocks noGrp="1"/>
          </p:cNvSpPr>
          <p:nvPr>
            <p:ph type="dt" sz="half" idx="10"/>
          </p:nvPr>
        </p:nvSpPr>
        <p:spPr>
          <a:xfrm>
            <a:off x="838200" y="6356350"/>
            <a:ext cx="2743200" cy="365125"/>
          </a:xfrm>
          <a:prstGeom prst="rect">
            <a:avLst/>
          </a:prstGeom>
        </p:spPr>
        <p:txBody>
          <a:bodyPr/>
          <a:lstStyle/>
          <a:p>
            <a:fld id="{8BC1247F-2DE8-CC44-8ECD-3989D5D66822}" type="datetimeFigureOut">
              <a:rPr lang="en-US" smtClean="0"/>
              <a:t>8/17/2022</a:t>
            </a:fld>
            <a:endParaRPr lang="en-US" dirty="0"/>
          </a:p>
        </p:txBody>
      </p:sp>
      <p:sp>
        <p:nvSpPr>
          <p:cNvPr id="6" name="Footer Placeholder 5">
            <a:extLst>
              <a:ext uri="{FF2B5EF4-FFF2-40B4-BE49-F238E27FC236}">
                <a16:creationId xmlns:a16="http://schemas.microsoft.com/office/drawing/2014/main" id="{DCE9D187-EC78-6740-BFC7-898B315153C8}"/>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7" name="Slide Number Placeholder 6">
            <a:extLst>
              <a:ext uri="{FF2B5EF4-FFF2-40B4-BE49-F238E27FC236}">
                <a16:creationId xmlns:a16="http://schemas.microsoft.com/office/drawing/2014/main" id="{E0475F41-45AD-BA44-AA6A-E68CC8BEAFE6}"/>
              </a:ext>
            </a:extLst>
          </p:cNvPr>
          <p:cNvSpPr>
            <a:spLocks noGrp="1"/>
          </p:cNvSpPr>
          <p:nvPr>
            <p:ph type="sldNum" sz="quarter" idx="12"/>
          </p:nvPr>
        </p:nvSpPr>
        <p:spPr>
          <a:xfrm>
            <a:off x="8610600" y="6356350"/>
            <a:ext cx="2743200" cy="365125"/>
          </a:xfrm>
          <a:prstGeom prst="rect">
            <a:avLst/>
          </a:prstGeom>
        </p:spPr>
        <p:txBody>
          <a:bodyPr/>
          <a:lstStyle/>
          <a:p>
            <a:fld id="{FD7072D2-F999-3646-A659-54FBF12B3CDB}" type="slidenum">
              <a:rPr lang="en-US" smtClean="0"/>
              <a:t>‹#›</a:t>
            </a:fld>
            <a:endParaRPr lang="en-US" dirty="0"/>
          </a:p>
        </p:txBody>
      </p:sp>
    </p:spTree>
    <p:extLst>
      <p:ext uri="{BB962C8B-B14F-4D97-AF65-F5344CB8AC3E}">
        <p14:creationId xmlns:p14="http://schemas.microsoft.com/office/powerpoint/2010/main" val="2171784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91841E0-D35A-D546-9084-51E4493639EC}"/>
              </a:ext>
            </a:extLst>
          </p:cNvPr>
          <p:cNvSpPr/>
          <p:nvPr userDrawn="1"/>
        </p:nvSpPr>
        <p:spPr>
          <a:xfrm>
            <a:off x="0" y="0"/>
            <a:ext cx="12192000" cy="6858000"/>
          </a:xfrm>
          <a:prstGeom prst="rect">
            <a:avLst/>
          </a:prstGeom>
          <a:solidFill>
            <a:srgbClr val="39A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EB8B2D"/>
              </a:solidFill>
            </a:endParaRPr>
          </a:p>
        </p:txBody>
      </p:sp>
    </p:spTree>
    <p:extLst>
      <p:ext uri="{BB962C8B-B14F-4D97-AF65-F5344CB8AC3E}">
        <p14:creationId xmlns:p14="http://schemas.microsoft.com/office/powerpoint/2010/main" val="1840790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5.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notesSlide" Target="../notesSlides/notesSlide16.xml"/><Relationship Id="rId16"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46.jpeg"/><Relationship Id="rId4" Type="http://schemas.openxmlformats.org/officeDocument/2006/relationships/image" Target="../media/image45.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47.jpe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96768C4E-EF69-0E44-B508-6657D010454B}"/>
              </a:ext>
            </a:extLst>
          </p:cNvPr>
          <p:cNvSpPr txBox="1">
            <a:spLocks/>
          </p:cNvSpPr>
          <p:nvPr/>
        </p:nvSpPr>
        <p:spPr>
          <a:xfrm>
            <a:off x="-2" y="429237"/>
            <a:ext cx="12192002" cy="1264449"/>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spcBef>
                <a:spcPts val="500"/>
              </a:spcBef>
            </a:pPr>
            <a:r>
              <a:rPr lang="en-GB" sz="4000" b="1" dirty="0">
                <a:solidFill>
                  <a:schemeClr val="bg1"/>
                </a:solidFill>
                <a:latin typeface="Comic Sans MS" panose="030F0902030302020204" pitchFamily="66" charset="0"/>
                <a:cs typeface="Arial" panose="020B0604020202020204" pitchFamily="34" charset="0"/>
              </a:rPr>
              <a:t>Living Things and their Habitats</a:t>
            </a:r>
          </a:p>
          <a:p>
            <a:pPr algn="ctr">
              <a:lnSpc>
                <a:spcPct val="100000"/>
              </a:lnSpc>
              <a:spcBef>
                <a:spcPts val="300"/>
              </a:spcBef>
            </a:pPr>
            <a:r>
              <a:rPr lang="en-GB" sz="3200" dirty="0">
                <a:solidFill>
                  <a:schemeClr val="bg1"/>
                </a:solidFill>
                <a:latin typeface="Comic Sans MS" panose="030F0902030302020204" pitchFamily="66" charset="0"/>
                <a:cs typeface="Arial" panose="020B0604020202020204" pitchFamily="34" charset="0"/>
              </a:rPr>
              <a:t>Lesson 2: Habitats</a:t>
            </a:r>
          </a:p>
        </p:txBody>
      </p:sp>
      <p:sp>
        <p:nvSpPr>
          <p:cNvPr id="8" name="Rectangle 7">
            <a:extLst>
              <a:ext uri="{FF2B5EF4-FFF2-40B4-BE49-F238E27FC236}">
                <a16:creationId xmlns:a16="http://schemas.microsoft.com/office/drawing/2014/main" id="{BF529B07-A0B7-4344-828F-94A720DFBBD3}"/>
              </a:ext>
            </a:extLst>
          </p:cNvPr>
          <p:cNvSpPr/>
          <p:nvPr/>
        </p:nvSpPr>
        <p:spPr>
          <a:xfrm>
            <a:off x="0" y="1826433"/>
            <a:ext cx="12192000" cy="3790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82EE3356-A7B4-7E44-AE35-BCDDC91581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5756" b="30800"/>
          <a:stretch/>
        </p:blipFill>
        <p:spPr>
          <a:xfrm>
            <a:off x="0" y="1943780"/>
            <a:ext cx="12192000" cy="3531108"/>
          </a:xfrm>
          <a:prstGeom prst="rect">
            <a:avLst/>
          </a:prstGeom>
        </p:spPr>
      </p:pic>
      <p:sp>
        <p:nvSpPr>
          <p:cNvPr id="14" name="Title 1">
            <a:extLst>
              <a:ext uri="{FF2B5EF4-FFF2-40B4-BE49-F238E27FC236}">
                <a16:creationId xmlns:a16="http://schemas.microsoft.com/office/drawing/2014/main" id="{F305F982-141E-F745-9E6D-E7DAFE710335}"/>
              </a:ext>
            </a:extLst>
          </p:cNvPr>
          <p:cNvSpPr txBox="1">
            <a:spLocks/>
          </p:cNvSpPr>
          <p:nvPr/>
        </p:nvSpPr>
        <p:spPr>
          <a:xfrm>
            <a:off x="8154649" y="6022650"/>
            <a:ext cx="3833345" cy="400110"/>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00000"/>
              </a:lnSpc>
              <a:spcBef>
                <a:spcPts val="0"/>
              </a:spcBef>
            </a:pPr>
            <a:r>
              <a:rPr lang="en-GB" sz="2000" dirty="0">
                <a:solidFill>
                  <a:schemeClr val="bg1"/>
                </a:solidFill>
                <a:latin typeface="Arial" panose="020B0604020202020204" pitchFamily="34" charset="0"/>
                <a:cs typeface="Arial" panose="020B0604020202020204" pitchFamily="34" charset="0"/>
              </a:rPr>
              <a:t>Science</a:t>
            </a:r>
            <a:endParaRPr lang="en-US" sz="2000" b="1" dirty="0">
              <a:solidFill>
                <a:schemeClr val="bg1"/>
              </a:solidFill>
              <a:latin typeface="Arial" panose="020B0604020202020204" pitchFamily="34" charset="0"/>
              <a:cs typeface="Arial" panose="020B0604020202020204" pitchFamily="34" charset="0"/>
            </a:endParaRPr>
          </a:p>
        </p:txBody>
      </p:sp>
      <p:pic>
        <p:nvPicPr>
          <p:cNvPr id="15" name="Picture 14" descr="Graphical user interface, text, application, chat or text message&#10;&#10;Description automatically generated">
            <a:extLst>
              <a:ext uri="{FF2B5EF4-FFF2-40B4-BE49-F238E27FC236}">
                <a16:creationId xmlns:a16="http://schemas.microsoft.com/office/drawing/2014/main" id="{0C39B913-1515-B143-9A29-5209432E16D4}"/>
              </a:ext>
            </a:extLst>
          </p:cNvPr>
          <p:cNvPicPr>
            <a:picLocks noChangeAspect="1"/>
          </p:cNvPicPr>
          <p:nvPr/>
        </p:nvPicPr>
        <p:blipFill rotWithShape="1">
          <a:blip r:embed="rId3"/>
          <a:srcRect r="68938"/>
          <a:stretch/>
        </p:blipFill>
        <p:spPr>
          <a:xfrm>
            <a:off x="201918" y="5735456"/>
            <a:ext cx="1690777" cy="965741"/>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F0920809-3201-A14B-AA28-8860DFB1E3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161973" y="6134745"/>
            <a:ext cx="770062" cy="211458"/>
          </a:xfrm>
          <a:prstGeom prst="rect">
            <a:avLst/>
          </a:prstGeom>
        </p:spPr>
      </p:pic>
      <p:sp>
        <p:nvSpPr>
          <p:cNvPr id="17" name="Title 1">
            <a:extLst>
              <a:ext uri="{FF2B5EF4-FFF2-40B4-BE49-F238E27FC236}">
                <a16:creationId xmlns:a16="http://schemas.microsoft.com/office/drawing/2014/main" id="{0E7C4AC2-0820-8744-9C64-83DB3F470500}"/>
              </a:ext>
            </a:extLst>
          </p:cNvPr>
          <p:cNvSpPr txBox="1">
            <a:spLocks/>
          </p:cNvSpPr>
          <p:nvPr/>
        </p:nvSpPr>
        <p:spPr>
          <a:xfrm>
            <a:off x="1812926" y="6122379"/>
            <a:ext cx="412749" cy="230832"/>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pPr>
            <a:r>
              <a:rPr lang="en-GB" sz="900" dirty="0">
                <a:solidFill>
                  <a:schemeClr val="bg1"/>
                </a:solidFill>
                <a:latin typeface="Arial" panose="020B0604020202020204" pitchFamily="34" charset="0"/>
                <a:cs typeface="Arial" panose="020B0604020202020204" pitchFamily="34" charset="0"/>
              </a:rPr>
              <a:t>from</a:t>
            </a:r>
            <a:endParaRPr lang="en-US" sz="9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52783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l="22727" r="22727"/>
          <a:stretch/>
        </p:blipFill>
        <p:spPr>
          <a:xfrm>
            <a:off x="1271588" y="1613108"/>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610140"/>
            <a:ext cx="3658026"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2400"/>
              </a:spcBef>
              <a:buNone/>
            </a:pPr>
            <a:r>
              <a:rPr lang="en-GB" sz="2000" dirty="0">
                <a:latin typeface="Comic Sans MS" panose="030F0702030302020204" pitchFamily="66" charset="0"/>
              </a:rPr>
              <a:t>Could a </a:t>
            </a:r>
            <a:r>
              <a:rPr lang="en-GB" sz="2000" dirty="0">
                <a:solidFill>
                  <a:schemeClr val="tx1">
                    <a:lumMod val="95000"/>
                    <a:lumOff val="5000"/>
                  </a:schemeClr>
                </a:solidFill>
                <a:latin typeface="Comic Sans MS" panose="030F0702030302020204" pitchFamily="66" charset="0"/>
              </a:rPr>
              <a:t>worm</a:t>
            </a:r>
            <a:r>
              <a:rPr lang="en-GB" sz="2000" dirty="0">
                <a:latin typeface="Comic Sans MS" panose="030F0702030302020204" pitchFamily="66" charset="0"/>
              </a:rPr>
              <a:t> survive in a wood or a forest?</a:t>
            </a:r>
          </a:p>
          <a:p>
            <a:pPr marL="0" indent="0">
              <a:spcBef>
                <a:spcPts val="2400"/>
              </a:spcBef>
              <a:buNone/>
            </a:pPr>
            <a:r>
              <a:rPr lang="en-GB" sz="2000" b="1" dirty="0">
                <a:solidFill>
                  <a:srgbClr val="39AB47"/>
                </a:solidFill>
                <a:latin typeface="Comic Sans MS" panose="030F0702030302020204" pitchFamily="66" charset="0"/>
              </a:rPr>
              <a:t>Why?</a:t>
            </a:r>
          </a:p>
          <a:p>
            <a:pPr marL="0" indent="0">
              <a:spcBef>
                <a:spcPts val="2400"/>
              </a:spcBef>
              <a:buNone/>
            </a:pPr>
            <a:r>
              <a:rPr lang="en-GB" sz="2000" dirty="0">
                <a:latin typeface="Comic Sans MS" panose="030F0702030302020204" pitchFamily="66" charset="0"/>
              </a:rPr>
              <a:t>Could a fish survive in a wood or a forest?</a:t>
            </a:r>
          </a:p>
          <a:p>
            <a:pPr marL="0" indent="0">
              <a:spcBef>
                <a:spcPts val="2400"/>
              </a:spcBef>
              <a:buNone/>
            </a:pPr>
            <a:r>
              <a:rPr lang="en-GB" sz="2000" b="1" dirty="0">
                <a:solidFill>
                  <a:srgbClr val="39AB47"/>
                </a:solidFill>
                <a:latin typeface="Comic Sans MS" panose="030F0702030302020204" pitchFamily="66" charset="0"/>
              </a:rPr>
              <a:t>Why not?</a:t>
            </a:r>
          </a:p>
        </p:txBody>
      </p:sp>
    </p:spTree>
    <p:extLst>
      <p:ext uri="{BB962C8B-B14F-4D97-AF65-F5344CB8AC3E}">
        <p14:creationId xmlns:p14="http://schemas.microsoft.com/office/powerpoint/2010/main" val="2838670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71588" y="1865978"/>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863010"/>
            <a:ext cx="3804422"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GB" sz="2000" b="1" dirty="0">
                <a:solidFill>
                  <a:srgbClr val="272626"/>
                </a:solidFill>
                <a:latin typeface="Comic Sans MS" panose="030F0702030302020204" pitchFamily="66" charset="0"/>
              </a:rPr>
              <a:t>Here are some examples:</a:t>
            </a:r>
          </a:p>
          <a:p>
            <a:pPr marL="285750" indent="-285750">
              <a:spcBef>
                <a:spcPts val="1200"/>
              </a:spcBef>
              <a:buClr>
                <a:srgbClr val="39AB47"/>
              </a:buClr>
            </a:pPr>
            <a:r>
              <a:rPr lang="en-GB" sz="2000" dirty="0">
                <a:solidFill>
                  <a:schemeClr val="tx1">
                    <a:lumMod val="95000"/>
                    <a:lumOff val="5000"/>
                  </a:schemeClr>
                </a:solidFill>
                <a:latin typeface="Comic Sans MS" panose="030F0702030302020204" pitchFamily="66" charset="0"/>
              </a:rPr>
              <a:t>fish</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frogs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toads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some insects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ducks</a:t>
            </a:r>
          </a:p>
          <a:p>
            <a:pPr marL="0" indent="0">
              <a:spcBef>
                <a:spcPts val="1200"/>
              </a:spcBef>
              <a:buNone/>
            </a:pPr>
            <a:r>
              <a:rPr lang="en-GB" sz="2000" dirty="0">
                <a:solidFill>
                  <a:schemeClr val="tx1">
                    <a:lumMod val="95000"/>
                    <a:lumOff val="5000"/>
                  </a:schemeClr>
                </a:solidFill>
                <a:latin typeface="Comic Sans MS" panose="030F0702030302020204" pitchFamily="66" charset="0"/>
              </a:rPr>
              <a:t>Why do we think these living things can survive in ponds and fresh water?</a:t>
            </a:r>
          </a:p>
        </p:txBody>
      </p:sp>
      <p:sp>
        <p:nvSpPr>
          <p:cNvPr id="5" name="TextBox 4">
            <a:extLst>
              <a:ext uri="{FF2B5EF4-FFF2-40B4-BE49-F238E27FC236}">
                <a16:creationId xmlns:a16="http://schemas.microsoft.com/office/drawing/2014/main" id="{A904FE51-21A2-2B4C-8D22-5A3F35837D75}"/>
              </a:ext>
            </a:extLst>
          </p:cNvPr>
          <p:cNvSpPr txBox="1"/>
          <p:nvPr/>
        </p:nvSpPr>
        <p:spPr>
          <a:xfrm>
            <a:off x="0" y="897868"/>
            <a:ext cx="12192000" cy="384721"/>
          </a:xfrm>
          <a:prstGeom prst="rect">
            <a:avLst/>
          </a:prstGeom>
          <a:noFill/>
        </p:spPr>
        <p:txBody>
          <a:bodyPr wrap="square" lIns="0" tIns="0" rIns="0" bIns="0" rtlCol="0">
            <a:spAutoFit/>
          </a:bodyPr>
          <a:lstStyle/>
          <a:p>
            <a:pPr algn="ctr"/>
            <a:r>
              <a:rPr lang="en-US" sz="2500" b="1" dirty="0">
                <a:solidFill>
                  <a:srgbClr val="39AB47"/>
                </a:solidFill>
                <a:latin typeface="Comic Sans MS" panose="030F0702030302020204" pitchFamily="66" charset="0"/>
                <a:cs typeface="Arial" panose="020B0604020202020204" pitchFamily="34" charset="0"/>
              </a:rPr>
              <a:t>Which living things can be found in ponds and freshwater habitat?</a:t>
            </a:r>
          </a:p>
        </p:txBody>
      </p:sp>
    </p:spTree>
    <p:extLst>
      <p:ext uri="{BB962C8B-B14F-4D97-AF65-F5344CB8AC3E}">
        <p14:creationId xmlns:p14="http://schemas.microsoft.com/office/powerpoint/2010/main" val="637530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271588" y="1613108"/>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610140"/>
            <a:ext cx="3658026"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2400"/>
              </a:spcBef>
              <a:buNone/>
            </a:pPr>
            <a:r>
              <a:rPr lang="en-GB" sz="2000" dirty="0">
                <a:latin typeface="Comic Sans MS" panose="030F0702030302020204" pitchFamily="66" charset="0"/>
              </a:rPr>
              <a:t>Could a swan </a:t>
            </a:r>
            <a:r>
              <a:rPr lang="en-GB" sz="2000" dirty="0">
                <a:solidFill>
                  <a:schemeClr val="tx1">
                    <a:lumMod val="95000"/>
                    <a:lumOff val="5000"/>
                  </a:schemeClr>
                </a:solidFill>
                <a:latin typeface="Comic Sans MS" panose="030F0702030302020204" pitchFamily="66" charset="0"/>
              </a:rPr>
              <a:t>survive</a:t>
            </a:r>
            <a:r>
              <a:rPr lang="en-GB" sz="2000" dirty="0">
                <a:latin typeface="Comic Sans MS" panose="030F0702030302020204" pitchFamily="66" charset="0"/>
              </a:rPr>
              <a:t> in a pond or freshwater habitat?</a:t>
            </a:r>
          </a:p>
          <a:p>
            <a:pPr marL="0" indent="0">
              <a:spcBef>
                <a:spcPts val="2400"/>
              </a:spcBef>
              <a:buNone/>
            </a:pPr>
            <a:r>
              <a:rPr lang="en-GB" sz="2000" b="1" dirty="0">
                <a:solidFill>
                  <a:srgbClr val="39AB47"/>
                </a:solidFill>
                <a:latin typeface="Comic Sans MS" panose="030F0702030302020204" pitchFamily="66" charset="0"/>
              </a:rPr>
              <a:t>Why?</a:t>
            </a:r>
          </a:p>
          <a:p>
            <a:pPr marL="0" indent="0">
              <a:spcBef>
                <a:spcPts val="2400"/>
              </a:spcBef>
              <a:buNone/>
            </a:pPr>
            <a:r>
              <a:rPr lang="en-GB" sz="2000" dirty="0">
                <a:latin typeface="Comic Sans MS" panose="030F0702030302020204" pitchFamily="66" charset="0"/>
              </a:rPr>
              <a:t>Could a rabbit survive in a pond or freshwater habitat?</a:t>
            </a:r>
          </a:p>
          <a:p>
            <a:pPr marL="0" indent="0">
              <a:spcBef>
                <a:spcPts val="2400"/>
              </a:spcBef>
              <a:buNone/>
            </a:pPr>
            <a:r>
              <a:rPr lang="en-GB" sz="2000" b="1" dirty="0">
                <a:solidFill>
                  <a:srgbClr val="39AB47"/>
                </a:solidFill>
                <a:latin typeface="Comic Sans MS" panose="030F0702030302020204" pitchFamily="66" charset="0"/>
              </a:rPr>
              <a:t>Why not?</a:t>
            </a:r>
          </a:p>
        </p:txBody>
      </p:sp>
    </p:spTree>
    <p:extLst>
      <p:ext uri="{BB962C8B-B14F-4D97-AF65-F5344CB8AC3E}">
        <p14:creationId xmlns:p14="http://schemas.microsoft.com/office/powerpoint/2010/main" val="449982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t="28" b="28"/>
          <a:stretch/>
        </p:blipFill>
        <p:spPr>
          <a:xfrm>
            <a:off x="1271588" y="1844713"/>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841745"/>
            <a:ext cx="3601628"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GB" sz="2000" b="1" dirty="0">
                <a:solidFill>
                  <a:srgbClr val="272626"/>
                </a:solidFill>
                <a:latin typeface="Comic Sans MS" panose="030F0702030302020204" pitchFamily="66" charset="0"/>
              </a:rPr>
              <a:t>Here are some examples:</a:t>
            </a:r>
          </a:p>
          <a:p>
            <a:pPr marL="285750" indent="-285750">
              <a:spcBef>
                <a:spcPts val="1200"/>
              </a:spcBef>
              <a:buClr>
                <a:srgbClr val="39AB47"/>
              </a:buClr>
            </a:pPr>
            <a:r>
              <a:rPr lang="en-GB" sz="2000" dirty="0">
                <a:solidFill>
                  <a:schemeClr val="tx1">
                    <a:lumMod val="95000"/>
                    <a:lumOff val="5000"/>
                  </a:schemeClr>
                </a:solidFill>
                <a:latin typeface="Comic Sans MS" panose="030F0702030302020204" pitchFamily="66" charset="0"/>
              </a:rPr>
              <a:t>rabbits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sheep</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cows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horses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deer</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flowers</a:t>
            </a:r>
          </a:p>
          <a:p>
            <a:pPr marL="0" indent="0">
              <a:spcBef>
                <a:spcPts val="1200"/>
              </a:spcBef>
              <a:buNone/>
            </a:pPr>
            <a:r>
              <a:rPr lang="en-GB" sz="2000" dirty="0">
                <a:solidFill>
                  <a:schemeClr val="tx1">
                    <a:lumMod val="95000"/>
                    <a:lumOff val="5000"/>
                  </a:schemeClr>
                </a:solidFill>
                <a:latin typeface="Comic Sans MS" panose="030F0702030302020204" pitchFamily="66" charset="0"/>
              </a:rPr>
              <a:t>Why do we think these living things can survive in fields and meadows?</a:t>
            </a:r>
          </a:p>
        </p:txBody>
      </p:sp>
      <p:sp>
        <p:nvSpPr>
          <p:cNvPr id="5" name="TextBox 4">
            <a:extLst>
              <a:ext uri="{FF2B5EF4-FFF2-40B4-BE49-F238E27FC236}">
                <a16:creationId xmlns:a16="http://schemas.microsoft.com/office/drawing/2014/main" id="{A904FE51-21A2-2B4C-8D22-5A3F35837D75}"/>
              </a:ext>
            </a:extLst>
          </p:cNvPr>
          <p:cNvSpPr txBox="1"/>
          <p:nvPr/>
        </p:nvSpPr>
        <p:spPr>
          <a:xfrm>
            <a:off x="0" y="897868"/>
            <a:ext cx="12192000" cy="384721"/>
          </a:xfrm>
          <a:prstGeom prst="rect">
            <a:avLst/>
          </a:prstGeom>
          <a:noFill/>
        </p:spPr>
        <p:txBody>
          <a:bodyPr wrap="square" lIns="0" tIns="0" rIns="0" bIns="0" rtlCol="0">
            <a:spAutoFit/>
          </a:bodyPr>
          <a:lstStyle/>
          <a:p>
            <a:pPr algn="ctr"/>
            <a:r>
              <a:rPr lang="en-US" sz="2500" b="1" dirty="0">
                <a:solidFill>
                  <a:srgbClr val="39AB47"/>
                </a:solidFill>
                <a:latin typeface="Comic Sans MS" panose="030F0702030302020204" pitchFamily="66" charset="0"/>
                <a:cs typeface="Arial" panose="020B0604020202020204" pitchFamily="34" charset="0"/>
              </a:rPr>
              <a:t>Which living things can be found in field and meadow habitat?</a:t>
            </a:r>
          </a:p>
        </p:txBody>
      </p:sp>
    </p:spTree>
    <p:extLst>
      <p:ext uri="{BB962C8B-B14F-4D97-AF65-F5344CB8AC3E}">
        <p14:creationId xmlns:p14="http://schemas.microsoft.com/office/powerpoint/2010/main" val="266088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t="28" b="28"/>
          <a:stretch/>
        </p:blipFill>
        <p:spPr>
          <a:xfrm>
            <a:off x="1271588" y="1613108"/>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610140"/>
            <a:ext cx="3658026"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2400"/>
              </a:spcBef>
              <a:buNone/>
            </a:pPr>
            <a:r>
              <a:rPr lang="en-GB" sz="2000" dirty="0">
                <a:solidFill>
                  <a:schemeClr val="tx1">
                    <a:lumMod val="95000"/>
                    <a:lumOff val="5000"/>
                  </a:schemeClr>
                </a:solidFill>
                <a:latin typeface="Comic Sans MS" panose="030F0702030302020204" pitchFamily="66" charset="0"/>
              </a:rPr>
              <a:t>Could a fieldmouse survive in a field or meadow habitat?</a:t>
            </a:r>
          </a:p>
          <a:p>
            <a:pPr marL="0" indent="0">
              <a:spcBef>
                <a:spcPts val="2400"/>
              </a:spcBef>
              <a:buNone/>
            </a:pPr>
            <a:r>
              <a:rPr lang="en-GB" sz="2000" b="1" dirty="0">
                <a:solidFill>
                  <a:srgbClr val="39AB47"/>
                </a:solidFill>
                <a:latin typeface="Comic Sans MS" panose="030F0702030302020204" pitchFamily="66" charset="0"/>
              </a:rPr>
              <a:t>Why?</a:t>
            </a:r>
          </a:p>
          <a:p>
            <a:pPr marL="0" indent="0">
              <a:spcBef>
                <a:spcPts val="2400"/>
              </a:spcBef>
              <a:buNone/>
            </a:pPr>
            <a:r>
              <a:rPr lang="en-GB" sz="2000" dirty="0">
                <a:solidFill>
                  <a:schemeClr val="tx1">
                    <a:lumMod val="95000"/>
                    <a:lumOff val="5000"/>
                  </a:schemeClr>
                </a:solidFill>
                <a:latin typeface="Comic Sans MS" panose="030F0702030302020204" pitchFamily="66" charset="0"/>
              </a:rPr>
              <a:t>Could a dolphin survive in a field or meadow habitat?</a:t>
            </a:r>
          </a:p>
          <a:p>
            <a:pPr marL="0" indent="0">
              <a:spcBef>
                <a:spcPts val="2400"/>
              </a:spcBef>
              <a:buNone/>
            </a:pPr>
            <a:r>
              <a:rPr lang="en-GB" sz="2000" b="1" dirty="0">
                <a:solidFill>
                  <a:srgbClr val="39AB47"/>
                </a:solidFill>
                <a:latin typeface="Comic Sans MS" panose="030F0702030302020204" pitchFamily="66" charset="0"/>
              </a:rPr>
              <a:t>Why not?</a:t>
            </a:r>
          </a:p>
        </p:txBody>
      </p:sp>
    </p:spTree>
    <p:extLst>
      <p:ext uri="{BB962C8B-B14F-4D97-AF65-F5344CB8AC3E}">
        <p14:creationId xmlns:p14="http://schemas.microsoft.com/office/powerpoint/2010/main" val="507022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l="7815" r="7815"/>
          <a:stretch/>
        </p:blipFill>
        <p:spPr>
          <a:xfrm>
            <a:off x="1271588" y="1844713"/>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841745"/>
            <a:ext cx="3444059"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GB" sz="2000" b="1" dirty="0">
                <a:solidFill>
                  <a:srgbClr val="272626"/>
                </a:solidFill>
                <a:latin typeface="Comic Sans MS" panose="030F0702030302020204" pitchFamily="66" charset="0"/>
              </a:rPr>
              <a:t>Here are some examples:</a:t>
            </a:r>
          </a:p>
          <a:p>
            <a:pPr marL="285750" indent="-285750">
              <a:spcBef>
                <a:spcPts val="1200"/>
              </a:spcBef>
              <a:buClr>
                <a:srgbClr val="39AB47"/>
              </a:buClr>
            </a:pPr>
            <a:r>
              <a:rPr lang="en-GB" sz="2000" dirty="0">
                <a:solidFill>
                  <a:schemeClr val="tx1">
                    <a:lumMod val="95000"/>
                    <a:lumOff val="5000"/>
                  </a:schemeClr>
                </a:solidFill>
                <a:latin typeface="Comic Sans MS" panose="030F0702030302020204" pitchFamily="66" charset="0"/>
              </a:rPr>
              <a:t>dolphins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fish (lots and lots!)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crabs and lobsters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seaweed</a:t>
            </a:r>
          </a:p>
          <a:p>
            <a:pPr marL="0" indent="0">
              <a:buNone/>
            </a:pPr>
            <a:r>
              <a:rPr lang="en-GB" sz="2000" dirty="0">
                <a:solidFill>
                  <a:schemeClr val="tx1">
                    <a:lumMod val="95000"/>
                    <a:lumOff val="5000"/>
                  </a:schemeClr>
                </a:solidFill>
                <a:latin typeface="Comic Sans MS" panose="030F0702030302020204" pitchFamily="66" charset="0"/>
              </a:rPr>
              <a:t>Why do we think these living things can survive in seas and oceans?</a:t>
            </a:r>
          </a:p>
        </p:txBody>
      </p:sp>
      <p:sp>
        <p:nvSpPr>
          <p:cNvPr id="5" name="TextBox 4">
            <a:extLst>
              <a:ext uri="{FF2B5EF4-FFF2-40B4-BE49-F238E27FC236}">
                <a16:creationId xmlns:a16="http://schemas.microsoft.com/office/drawing/2014/main" id="{A904FE51-21A2-2B4C-8D22-5A3F35837D75}"/>
              </a:ext>
            </a:extLst>
          </p:cNvPr>
          <p:cNvSpPr txBox="1"/>
          <p:nvPr/>
        </p:nvSpPr>
        <p:spPr>
          <a:xfrm>
            <a:off x="0" y="897868"/>
            <a:ext cx="12192000" cy="384721"/>
          </a:xfrm>
          <a:prstGeom prst="rect">
            <a:avLst/>
          </a:prstGeom>
          <a:noFill/>
        </p:spPr>
        <p:txBody>
          <a:bodyPr wrap="square" lIns="0" tIns="0" rIns="0" bIns="0" rtlCol="0">
            <a:spAutoFit/>
          </a:bodyPr>
          <a:lstStyle/>
          <a:p>
            <a:pPr algn="ctr"/>
            <a:r>
              <a:rPr lang="en-US" sz="2500" b="1" dirty="0">
                <a:solidFill>
                  <a:srgbClr val="39AB47"/>
                </a:solidFill>
                <a:latin typeface="Comic Sans MS" panose="030F0702030302020204" pitchFamily="66" charset="0"/>
                <a:cs typeface="Arial" panose="020B0604020202020204" pitchFamily="34" charset="0"/>
              </a:rPr>
              <a:t>Which living things can be found in seas and oceans habitat?</a:t>
            </a:r>
          </a:p>
        </p:txBody>
      </p:sp>
    </p:spTree>
    <p:extLst>
      <p:ext uri="{BB962C8B-B14F-4D97-AF65-F5344CB8AC3E}">
        <p14:creationId xmlns:p14="http://schemas.microsoft.com/office/powerpoint/2010/main" val="895338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l="7815" r="7815"/>
          <a:stretch/>
        </p:blipFill>
        <p:spPr>
          <a:xfrm>
            <a:off x="1271588" y="1613108"/>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610140"/>
            <a:ext cx="3658026"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2400"/>
              </a:spcBef>
              <a:buNone/>
            </a:pPr>
            <a:r>
              <a:rPr lang="en-GB" sz="2000" dirty="0">
                <a:solidFill>
                  <a:schemeClr val="tx1">
                    <a:lumMod val="95000"/>
                    <a:lumOff val="5000"/>
                  </a:schemeClr>
                </a:solidFill>
                <a:latin typeface="Comic Sans MS" panose="030F0702030302020204" pitchFamily="66" charset="0"/>
              </a:rPr>
              <a:t>Could an octopus survive in a sea or ocean habitat?</a:t>
            </a:r>
          </a:p>
          <a:p>
            <a:pPr marL="0" indent="0">
              <a:spcBef>
                <a:spcPts val="2400"/>
              </a:spcBef>
              <a:buNone/>
            </a:pPr>
            <a:r>
              <a:rPr lang="en-GB" sz="2000" b="1" dirty="0">
                <a:solidFill>
                  <a:srgbClr val="39AB47"/>
                </a:solidFill>
                <a:latin typeface="Comic Sans MS" panose="030F0702030302020204" pitchFamily="66" charset="0"/>
              </a:rPr>
              <a:t>Why?</a:t>
            </a:r>
          </a:p>
          <a:p>
            <a:pPr marL="0" indent="0">
              <a:spcBef>
                <a:spcPts val="2400"/>
              </a:spcBef>
              <a:buNone/>
            </a:pPr>
            <a:r>
              <a:rPr lang="en-GB" sz="2000" dirty="0">
                <a:solidFill>
                  <a:schemeClr val="tx1">
                    <a:lumMod val="95000"/>
                    <a:lumOff val="5000"/>
                  </a:schemeClr>
                </a:solidFill>
                <a:latin typeface="Comic Sans MS" panose="030F0702030302020204" pitchFamily="66" charset="0"/>
              </a:rPr>
              <a:t>Could a cat survive in a sea or ocean habitat?</a:t>
            </a:r>
          </a:p>
          <a:p>
            <a:pPr marL="0" indent="0">
              <a:spcBef>
                <a:spcPts val="2400"/>
              </a:spcBef>
              <a:buNone/>
            </a:pPr>
            <a:r>
              <a:rPr lang="en-GB" sz="2000" b="1" dirty="0">
                <a:solidFill>
                  <a:srgbClr val="39AB47"/>
                </a:solidFill>
                <a:latin typeface="Comic Sans MS" panose="030F0702030302020204" pitchFamily="66" charset="0"/>
              </a:rPr>
              <a:t>Why not?</a:t>
            </a:r>
          </a:p>
        </p:txBody>
      </p:sp>
    </p:spTree>
    <p:extLst>
      <p:ext uri="{BB962C8B-B14F-4D97-AF65-F5344CB8AC3E}">
        <p14:creationId xmlns:p14="http://schemas.microsoft.com/office/powerpoint/2010/main" val="860858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B50C7375-0AEF-4547-8049-8922FB746039}"/>
              </a:ext>
            </a:extLst>
          </p:cNvPr>
          <p:cNvSpPr txBox="1"/>
          <p:nvPr/>
        </p:nvSpPr>
        <p:spPr>
          <a:xfrm>
            <a:off x="1594549" y="908742"/>
            <a:ext cx="9048465" cy="2000548"/>
          </a:xfrm>
          <a:prstGeom prst="rect">
            <a:avLst/>
          </a:prstGeom>
          <a:noFill/>
        </p:spPr>
        <p:txBody>
          <a:bodyPr wrap="square" lIns="0" tIns="0" rIns="0" bIns="0" rtlCol="0">
            <a:spAutoFit/>
          </a:bodyPr>
          <a:lstStyle/>
          <a:p>
            <a:pPr algn="ctr">
              <a:spcBef>
                <a:spcPts val="1800"/>
              </a:spcBef>
            </a:pPr>
            <a:r>
              <a:rPr lang="en-GB" sz="2500" b="1" dirty="0">
                <a:solidFill>
                  <a:srgbClr val="00B050"/>
                </a:solidFill>
                <a:latin typeface="Comic Sans MS" panose="030F0702030302020204" pitchFamily="66" charset="0"/>
              </a:rPr>
              <a:t>Classroom discussion</a:t>
            </a:r>
          </a:p>
          <a:p>
            <a:pPr algn="ctr">
              <a:spcBef>
                <a:spcPts val="1800"/>
              </a:spcBef>
            </a:pPr>
            <a:r>
              <a:rPr lang="en-GB" sz="2000" dirty="0">
                <a:solidFill>
                  <a:schemeClr val="tx1">
                    <a:lumMod val="95000"/>
                    <a:lumOff val="5000"/>
                  </a:schemeClr>
                </a:solidFill>
                <a:latin typeface="Comic Sans MS" panose="030F0702030302020204" pitchFamily="66" charset="0"/>
              </a:rPr>
              <a:t>What living things will we find in our local environment?</a:t>
            </a:r>
          </a:p>
          <a:p>
            <a:pPr algn="ctr">
              <a:spcBef>
                <a:spcPts val="1800"/>
              </a:spcBef>
            </a:pPr>
            <a:r>
              <a:rPr lang="en-GB" sz="2000" dirty="0">
                <a:solidFill>
                  <a:schemeClr val="tx1">
                    <a:lumMod val="95000"/>
                    <a:lumOff val="5000"/>
                  </a:schemeClr>
                </a:solidFill>
                <a:latin typeface="Comic Sans MS" panose="030F0702030302020204" pitchFamily="66" charset="0"/>
              </a:rPr>
              <a:t>How many can we think of?</a:t>
            </a:r>
          </a:p>
          <a:p>
            <a:pPr algn="ctr">
              <a:spcBef>
                <a:spcPts val="1800"/>
              </a:spcBef>
            </a:pPr>
            <a:r>
              <a:rPr lang="en-GB" sz="2000" dirty="0">
                <a:solidFill>
                  <a:schemeClr val="tx1">
                    <a:lumMod val="95000"/>
                    <a:lumOff val="5000"/>
                  </a:schemeClr>
                </a:solidFill>
                <a:latin typeface="Comic Sans MS" panose="030F0702030302020204" pitchFamily="66" charset="0"/>
              </a:rPr>
              <a:t>What are their habitats?</a:t>
            </a:r>
          </a:p>
        </p:txBody>
      </p:sp>
      <p:pic>
        <p:nvPicPr>
          <p:cNvPr id="8" name="Picture 7">
            <a:extLst>
              <a:ext uri="{FF2B5EF4-FFF2-40B4-BE49-F238E27FC236}">
                <a16:creationId xmlns:a16="http://schemas.microsoft.com/office/drawing/2014/main" id="{5A141571-B30A-EF41-B612-8A19BE4F46B9}"/>
              </a:ext>
            </a:extLst>
          </p:cNvPr>
          <p:cNvPicPr>
            <a:picLocks noChangeAspect="1"/>
          </p:cNvPicPr>
          <p:nvPr/>
        </p:nvPicPr>
        <p:blipFill>
          <a:blip r:embed="rId4" cstate="screen">
            <a:extLst>
              <a:ext uri="{28A0092B-C50C-407E-A947-70E740481C1C}">
                <a14:useLocalDpi xmlns:a14="http://schemas.microsoft.com/office/drawing/2010/main"/>
              </a:ext>
            </a:extLst>
          </a:blip>
          <a:srcRect l="9601" r="9601"/>
          <a:stretch/>
        </p:blipFill>
        <p:spPr>
          <a:xfrm>
            <a:off x="1631950" y="3259909"/>
            <a:ext cx="2868613" cy="2364604"/>
          </a:xfrm>
          <a:prstGeom prst="rect">
            <a:avLst/>
          </a:prstGeom>
        </p:spPr>
      </p:pic>
      <p:pic>
        <p:nvPicPr>
          <p:cNvPr id="7" name="Picture 6">
            <a:extLst>
              <a:ext uri="{FF2B5EF4-FFF2-40B4-BE49-F238E27FC236}">
                <a16:creationId xmlns:a16="http://schemas.microsoft.com/office/drawing/2014/main" id="{34B283CC-281F-7B47-9DAE-C2B18D26B0D9}"/>
              </a:ext>
            </a:extLst>
          </p:cNvPr>
          <p:cNvPicPr>
            <a:picLocks noChangeAspect="1"/>
          </p:cNvPicPr>
          <p:nvPr/>
        </p:nvPicPr>
        <p:blipFill>
          <a:blip r:embed="rId5" cstate="screen">
            <a:extLst>
              <a:ext uri="{28A0092B-C50C-407E-A947-70E740481C1C}">
                <a14:useLocalDpi xmlns:a14="http://schemas.microsoft.com/office/drawing/2010/main"/>
              </a:ext>
            </a:extLst>
          </a:blip>
          <a:srcRect l="9522" r="9522"/>
          <a:stretch/>
        </p:blipFill>
        <p:spPr>
          <a:xfrm>
            <a:off x="7691437" y="3259909"/>
            <a:ext cx="2868613" cy="2364604"/>
          </a:xfrm>
          <a:prstGeom prst="rect">
            <a:avLst/>
          </a:prstGeom>
        </p:spPr>
      </p:pic>
      <p:pic>
        <p:nvPicPr>
          <p:cNvPr id="12" name="Picture 11">
            <a:extLst>
              <a:ext uri="{FF2B5EF4-FFF2-40B4-BE49-F238E27FC236}">
                <a16:creationId xmlns:a16="http://schemas.microsoft.com/office/drawing/2014/main" id="{0B055CA0-E7CC-5143-AC3B-EA7B396EE98C}"/>
              </a:ext>
            </a:extLst>
          </p:cNvPr>
          <p:cNvPicPr>
            <a:picLocks noChangeAspect="1"/>
          </p:cNvPicPr>
          <p:nvPr/>
        </p:nvPicPr>
        <p:blipFill>
          <a:blip r:embed="rId6" cstate="screen">
            <a:extLst>
              <a:ext uri="{28A0092B-C50C-407E-A947-70E740481C1C}">
                <a14:useLocalDpi xmlns:a14="http://schemas.microsoft.com/office/drawing/2010/main"/>
              </a:ext>
            </a:extLst>
          </a:blip>
          <a:srcRect l="9669" r="9669"/>
          <a:stretch/>
        </p:blipFill>
        <p:spPr>
          <a:xfrm>
            <a:off x="4661694" y="3259909"/>
            <a:ext cx="2868613" cy="2364604"/>
          </a:xfrm>
          <a:prstGeom prst="rect">
            <a:avLst/>
          </a:prstGeom>
        </p:spPr>
      </p:pic>
    </p:spTree>
    <p:extLst>
      <p:ext uri="{BB962C8B-B14F-4D97-AF65-F5344CB8AC3E}">
        <p14:creationId xmlns:p14="http://schemas.microsoft.com/office/powerpoint/2010/main" val="2514831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2684A8CE-AF66-4602-A292-6FA66F059823}"/>
              </a:ext>
            </a:extLst>
          </p:cNvPr>
          <p:cNvSpPr txBox="1"/>
          <p:nvPr/>
        </p:nvSpPr>
        <p:spPr>
          <a:xfrm>
            <a:off x="2012190" y="1415238"/>
            <a:ext cx="8207375" cy="307777"/>
          </a:xfrm>
          <a:prstGeom prst="rect">
            <a:avLst/>
          </a:prstGeom>
          <a:noFill/>
        </p:spPr>
        <p:txBody>
          <a:bodyPr wrap="square" lIns="0" tIns="0" rIns="0" bIns="0" rtlCol="0">
            <a:spAutoFit/>
          </a:bodyPr>
          <a:lstStyle/>
          <a:p>
            <a:pPr algn="ctr"/>
            <a:r>
              <a:rPr lang="en-GB" sz="2000" dirty="0">
                <a:latin typeface="Comic Sans MS" panose="030F0702030302020204" pitchFamily="66" charset="0"/>
              </a:rPr>
              <a:t>Match the animal to its habitat</a:t>
            </a:r>
          </a:p>
        </p:txBody>
      </p:sp>
      <p:sp>
        <p:nvSpPr>
          <p:cNvPr id="9" name="TextBox 8">
            <a:extLst>
              <a:ext uri="{FF2B5EF4-FFF2-40B4-BE49-F238E27FC236}">
                <a16:creationId xmlns:a16="http://schemas.microsoft.com/office/drawing/2014/main" id="{8E14D5C9-2912-B74E-862C-A173221A6B07}"/>
              </a:ext>
            </a:extLst>
          </p:cNvPr>
          <p:cNvSpPr txBox="1"/>
          <p:nvPr/>
        </p:nvSpPr>
        <p:spPr>
          <a:xfrm>
            <a:off x="19878" y="771166"/>
            <a:ext cx="12191999" cy="553998"/>
          </a:xfrm>
          <a:prstGeom prst="rect">
            <a:avLst/>
          </a:prstGeom>
          <a:noFill/>
        </p:spPr>
        <p:txBody>
          <a:bodyPr wrap="square" rtlCol="0">
            <a:spAutoFit/>
          </a:bodyPr>
          <a:lstStyle/>
          <a:p>
            <a:pPr algn="ctr"/>
            <a:r>
              <a:rPr lang="en-GB" sz="3000" b="1" dirty="0">
                <a:solidFill>
                  <a:srgbClr val="39AB47"/>
                </a:solidFill>
                <a:latin typeface="Arial" panose="020B0604020202020204" pitchFamily="34" charset="0"/>
                <a:cs typeface="Arial" panose="020B0604020202020204" pitchFamily="34" charset="0"/>
              </a:rPr>
              <a:t>Activity</a:t>
            </a:r>
          </a:p>
        </p:txBody>
      </p:sp>
      <p:pic>
        <p:nvPicPr>
          <p:cNvPr id="15" name="Picture 14">
            <a:extLst>
              <a:ext uri="{FF2B5EF4-FFF2-40B4-BE49-F238E27FC236}">
                <a16:creationId xmlns:a16="http://schemas.microsoft.com/office/drawing/2014/main" id="{06D02498-B4A7-F249-A053-4E1FD986C5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89622" y="5438998"/>
            <a:ext cx="825664" cy="492691"/>
          </a:xfrm>
          <a:prstGeom prst="rect">
            <a:avLst/>
          </a:prstGeom>
        </p:spPr>
      </p:pic>
      <p:pic>
        <p:nvPicPr>
          <p:cNvPr id="17" name="Picture 16" descr="Icon&#10;&#10;Description automatically generated">
            <a:extLst>
              <a:ext uri="{FF2B5EF4-FFF2-40B4-BE49-F238E27FC236}">
                <a16:creationId xmlns:a16="http://schemas.microsoft.com/office/drawing/2014/main" id="{044C531C-D194-7940-A0B6-0DEB3D7A1C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58645" y="5552124"/>
            <a:ext cx="664118" cy="314110"/>
          </a:xfrm>
          <a:prstGeom prst="rect">
            <a:avLst/>
          </a:prstGeom>
        </p:spPr>
      </p:pic>
      <p:pic>
        <p:nvPicPr>
          <p:cNvPr id="19" name="Picture 18">
            <a:extLst>
              <a:ext uri="{FF2B5EF4-FFF2-40B4-BE49-F238E27FC236}">
                <a16:creationId xmlns:a16="http://schemas.microsoft.com/office/drawing/2014/main" id="{937A9C97-F0D6-C44E-9C19-A7820421BC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71296" y="4958218"/>
            <a:ext cx="435266" cy="437510"/>
          </a:xfrm>
          <a:prstGeom prst="rect">
            <a:avLst/>
          </a:prstGeom>
        </p:spPr>
      </p:pic>
      <p:pic>
        <p:nvPicPr>
          <p:cNvPr id="21" name="Picture 20" descr="A black and white symbol&#10;&#10;Description automatically generated with low confidence">
            <a:extLst>
              <a:ext uri="{FF2B5EF4-FFF2-40B4-BE49-F238E27FC236}">
                <a16:creationId xmlns:a16="http://schemas.microsoft.com/office/drawing/2014/main" id="{8375685E-87E0-4F44-BB0E-F1683315D0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70827" y="5082268"/>
            <a:ext cx="439755" cy="354496"/>
          </a:xfrm>
          <a:prstGeom prst="rect">
            <a:avLst/>
          </a:prstGeom>
        </p:spPr>
      </p:pic>
      <p:pic>
        <p:nvPicPr>
          <p:cNvPr id="23" name="Picture 22" descr="A black and white logo&#10;&#10;Description automatically generated with low confidence">
            <a:extLst>
              <a:ext uri="{FF2B5EF4-FFF2-40B4-BE49-F238E27FC236}">
                <a16:creationId xmlns:a16="http://schemas.microsoft.com/office/drawing/2014/main" id="{02D6506F-8DED-8B4B-9DC7-369A4B0DF4A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11213" y="3989988"/>
            <a:ext cx="358983" cy="430780"/>
          </a:xfrm>
          <a:prstGeom prst="rect">
            <a:avLst/>
          </a:prstGeom>
        </p:spPr>
      </p:pic>
      <p:pic>
        <p:nvPicPr>
          <p:cNvPr id="25" name="Picture 24" descr="A picture containing text, tool&#10;&#10;Description automatically generated">
            <a:extLst>
              <a:ext uri="{FF2B5EF4-FFF2-40B4-BE49-F238E27FC236}">
                <a16:creationId xmlns:a16="http://schemas.microsoft.com/office/drawing/2014/main" id="{9CD45D82-B4E1-434F-AC7B-D3509B1508E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327545" y="3532742"/>
            <a:ext cx="522768" cy="325328"/>
          </a:xfrm>
          <a:prstGeom prst="rect">
            <a:avLst/>
          </a:prstGeom>
        </p:spPr>
      </p:pic>
      <p:pic>
        <p:nvPicPr>
          <p:cNvPr id="27" name="Picture 26" descr="Shape, arrow&#10;&#10;Description automatically generated">
            <a:extLst>
              <a:ext uri="{FF2B5EF4-FFF2-40B4-BE49-F238E27FC236}">
                <a16:creationId xmlns:a16="http://schemas.microsoft.com/office/drawing/2014/main" id="{46541459-161F-F04F-9F74-C0217727EAC8}"/>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458487" y="4502262"/>
            <a:ext cx="464435" cy="430780"/>
          </a:xfrm>
          <a:prstGeom prst="rect">
            <a:avLst/>
          </a:prstGeom>
        </p:spPr>
      </p:pic>
      <p:pic>
        <p:nvPicPr>
          <p:cNvPr id="29" name="Picture 28" descr="Icon&#10;&#10;Description automatically generated">
            <a:extLst>
              <a:ext uri="{FF2B5EF4-FFF2-40B4-BE49-F238E27FC236}">
                <a16:creationId xmlns:a16="http://schemas.microsoft.com/office/drawing/2014/main" id="{0E59A0C3-01C3-BB47-8D78-47F0741CF89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358956" y="3957115"/>
            <a:ext cx="459947" cy="430780"/>
          </a:xfrm>
          <a:prstGeom prst="rect">
            <a:avLst/>
          </a:prstGeom>
        </p:spPr>
      </p:pic>
      <p:pic>
        <p:nvPicPr>
          <p:cNvPr id="32" name="Picture 31" descr="Icon&#10;&#10;Description automatically generated">
            <a:extLst>
              <a:ext uri="{FF2B5EF4-FFF2-40B4-BE49-F238E27FC236}">
                <a16:creationId xmlns:a16="http://schemas.microsoft.com/office/drawing/2014/main" id="{E3BEB7EC-612B-E841-9D74-05FDB7B2B862}"/>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428509" y="4486940"/>
            <a:ext cx="320841" cy="406099"/>
          </a:xfrm>
          <a:prstGeom prst="rect">
            <a:avLst/>
          </a:prstGeom>
        </p:spPr>
      </p:pic>
      <p:pic>
        <p:nvPicPr>
          <p:cNvPr id="34" name="Picture 33" descr="Icon&#10;&#10;Description automatically generated">
            <a:extLst>
              <a:ext uri="{FF2B5EF4-FFF2-40B4-BE49-F238E27FC236}">
                <a16:creationId xmlns:a16="http://schemas.microsoft.com/office/drawing/2014/main" id="{8D4C91D1-3ED9-1A40-9EC7-59BA6D60CC2C}"/>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4448391" y="3540537"/>
            <a:ext cx="484626" cy="367957"/>
          </a:xfrm>
          <a:prstGeom prst="rect">
            <a:avLst/>
          </a:prstGeom>
        </p:spPr>
      </p:pic>
      <p:pic>
        <p:nvPicPr>
          <p:cNvPr id="36" name="Picture 35" descr="Icon&#10;&#10;Description automatically generated">
            <a:extLst>
              <a:ext uri="{FF2B5EF4-FFF2-40B4-BE49-F238E27FC236}">
                <a16:creationId xmlns:a16="http://schemas.microsoft.com/office/drawing/2014/main" id="{81190A49-A3B8-7A4A-AC00-AA9D246BF95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366809" y="3020867"/>
            <a:ext cx="444241" cy="412830"/>
          </a:xfrm>
          <a:prstGeom prst="rect">
            <a:avLst/>
          </a:prstGeom>
        </p:spPr>
      </p:pic>
      <p:pic>
        <p:nvPicPr>
          <p:cNvPr id="38" name="Picture 37" descr="Shape, icon&#10;&#10;Description automatically generated">
            <a:extLst>
              <a:ext uri="{FF2B5EF4-FFF2-40B4-BE49-F238E27FC236}">
                <a16:creationId xmlns:a16="http://schemas.microsoft.com/office/drawing/2014/main" id="{49BC1F95-94EB-5446-9CD9-D237A51B7FE8}"/>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4498873" y="3021110"/>
            <a:ext cx="383663" cy="370201"/>
          </a:xfrm>
          <a:prstGeom prst="rect">
            <a:avLst/>
          </a:prstGeom>
        </p:spPr>
      </p:pic>
      <p:pic>
        <p:nvPicPr>
          <p:cNvPr id="40" name="Picture 39" descr="Icon&#10;&#10;Description automatically generated">
            <a:extLst>
              <a:ext uri="{FF2B5EF4-FFF2-40B4-BE49-F238E27FC236}">
                <a16:creationId xmlns:a16="http://schemas.microsoft.com/office/drawing/2014/main" id="{597670F0-FA3E-9F49-B0B0-AEC072CD6B02}"/>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397098" y="2510008"/>
            <a:ext cx="383663" cy="394881"/>
          </a:xfrm>
          <a:prstGeom prst="rect">
            <a:avLst/>
          </a:prstGeom>
        </p:spPr>
      </p:pic>
      <p:pic>
        <p:nvPicPr>
          <p:cNvPr id="42" name="Picture 41" descr="Icon&#10;&#10;Description automatically generated">
            <a:extLst>
              <a:ext uri="{FF2B5EF4-FFF2-40B4-BE49-F238E27FC236}">
                <a16:creationId xmlns:a16="http://schemas.microsoft.com/office/drawing/2014/main" id="{00EEA84B-846E-8B4C-8A0B-819AE5252E10}"/>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4459609" y="2526574"/>
            <a:ext cx="462191" cy="379176"/>
          </a:xfrm>
          <a:prstGeom prst="rect">
            <a:avLst/>
          </a:prstGeom>
        </p:spPr>
      </p:pic>
      <p:pic>
        <p:nvPicPr>
          <p:cNvPr id="44" name="Picture 43" descr="Icon&#10;&#10;Description automatically generated">
            <a:extLst>
              <a:ext uri="{FF2B5EF4-FFF2-40B4-BE49-F238E27FC236}">
                <a16:creationId xmlns:a16="http://schemas.microsoft.com/office/drawing/2014/main" id="{3BEAECF5-6DA8-2343-8FF4-09906F3116F4}"/>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7388123" y="2064214"/>
            <a:ext cx="401613" cy="329816"/>
          </a:xfrm>
          <a:prstGeom prst="rect">
            <a:avLst/>
          </a:prstGeom>
        </p:spPr>
      </p:pic>
      <p:pic>
        <p:nvPicPr>
          <p:cNvPr id="46" name="Picture 45" descr="Icon&#10;&#10;Description automatically generated">
            <a:extLst>
              <a:ext uri="{FF2B5EF4-FFF2-40B4-BE49-F238E27FC236}">
                <a16:creationId xmlns:a16="http://schemas.microsoft.com/office/drawing/2014/main" id="{39A205C8-1192-784A-97AF-1107CD7BF81C}"/>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4443903" y="2044484"/>
            <a:ext cx="493602" cy="383663"/>
          </a:xfrm>
          <a:prstGeom prst="rect">
            <a:avLst/>
          </a:prstGeom>
        </p:spPr>
      </p:pic>
      <p:graphicFrame>
        <p:nvGraphicFramePr>
          <p:cNvPr id="3" name="Table 4">
            <a:extLst>
              <a:ext uri="{FF2B5EF4-FFF2-40B4-BE49-F238E27FC236}">
                <a16:creationId xmlns:a16="http://schemas.microsoft.com/office/drawing/2014/main" id="{EDA39CCC-EBC3-46EE-9D02-947811FCFAB7}"/>
              </a:ext>
            </a:extLst>
          </p:cNvPr>
          <p:cNvGraphicFramePr>
            <a:graphicFrameLocks noGrp="1"/>
          </p:cNvGraphicFramePr>
          <p:nvPr>
            <p:extLst>
              <p:ext uri="{D42A27DB-BD31-4B8C-83A1-F6EECF244321}">
                <p14:modId xmlns:p14="http://schemas.microsoft.com/office/powerpoint/2010/main" val="3272640017"/>
              </p:ext>
            </p:extLst>
          </p:nvPr>
        </p:nvGraphicFramePr>
        <p:xfrm>
          <a:off x="3191933" y="1981199"/>
          <a:ext cx="5808133" cy="3959724"/>
        </p:xfrm>
        <a:graphic>
          <a:graphicData uri="http://schemas.openxmlformats.org/drawingml/2006/table">
            <a:tbl>
              <a:tblPr firstRow="1" bandRow="1">
                <a:tableStyleId>{5C22544A-7EE6-4342-B048-85BDC9FD1C3A}</a:tableStyleId>
              </a:tblPr>
              <a:tblGrid>
                <a:gridCol w="2921000">
                  <a:extLst>
                    <a:ext uri="{9D8B030D-6E8A-4147-A177-3AD203B41FA5}">
                      <a16:colId xmlns:a16="http://schemas.microsoft.com/office/drawing/2014/main" val="2324215254"/>
                    </a:ext>
                  </a:extLst>
                </a:gridCol>
                <a:gridCol w="2887133">
                  <a:extLst>
                    <a:ext uri="{9D8B030D-6E8A-4147-A177-3AD203B41FA5}">
                      <a16:colId xmlns:a16="http://schemas.microsoft.com/office/drawing/2014/main" val="290099038"/>
                    </a:ext>
                  </a:extLst>
                </a:gridCol>
              </a:tblGrid>
              <a:tr h="489120">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78678710"/>
                  </a:ext>
                </a:extLst>
              </a:tr>
              <a:tr h="495911">
                <a:tc>
                  <a:txBody>
                    <a:bodyPr/>
                    <a:lstStyle/>
                    <a:p>
                      <a:endParaRPr lang="en-GB" sz="160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2232859"/>
                  </a:ext>
                </a:extLst>
              </a:tr>
              <a:tr h="495911">
                <a:tc>
                  <a:txBody>
                    <a:bodyPr/>
                    <a:lstStyle/>
                    <a:p>
                      <a:endParaRPr lang="en-GB" sz="160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1995437"/>
                  </a:ext>
                </a:extLst>
              </a:tr>
              <a:tr h="495138">
                <a:tc>
                  <a:txBody>
                    <a:bodyPr/>
                    <a:lstStyle/>
                    <a:p>
                      <a:endParaRPr lang="en-GB" sz="160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rgbClr val="00B050"/>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48879100"/>
                  </a:ext>
                </a:extLst>
              </a:tr>
              <a:tr h="495911">
                <a:tc>
                  <a:txBody>
                    <a:bodyPr/>
                    <a:lstStyle/>
                    <a:p>
                      <a:endParaRPr lang="en-GB" sz="160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2698271"/>
                  </a:ext>
                </a:extLst>
              </a:tr>
              <a:tr h="495911">
                <a:tc>
                  <a:txBody>
                    <a:bodyPr/>
                    <a:lstStyle/>
                    <a:p>
                      <a:endParaRPr lang="en-GB" sz="160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7325895"/>
                  </a:ext>
                </a:extLst>
              </a:tr>
              <a:tr h="495911">
                <a:tc>
                  <a:txBody>
                    <a:bodyPr/>
                    <a:lstStyle/>
                    <a:p>
                      <a:endParaRPr lang="en-GB" sz="160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80036261"/>
                  </a:ext>
                </a:extLst>
              </a:tr>
              <a:tr h="495911">
                <a:tc>
                  <a:txBody>
                    <a:bodyPr/>
                    <a:lstStyle/>
                    <a:p>
                      <a:endParaRPr lang="en-GB" sz="160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GB" sz="1600" b="0" dirty="0">
                        <a:solidFill>
                          <a:schemeClr val="tx1"/>
                        </a:solidFill>
                      </a:endParaRPr>
                    </a:p>
                  </a:txBody>
                  <a:tcPr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7485161"/>
                  </a:ext>
                </a:extLst>
              </a:tr>
            </a:tbl>
          </a:graphicData>
        </a:graphic>
      </p:graphicFrame>
    </p:spTree>
    <p:extLst>
      <p:ext uri="{BB962C8B-B14F-4D97-AF65-F5344CB8AC3E}">
        <p14:creationId xmlns:p14="http://schemas.microsoft.com/office/powerpoint/2010/main" val="2474592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 name="TextBox 2">
            <a:extLst>
              <a:ext uri="{FF2B5EF4-FFF2-40B4-BE49-F238E27FC236}">
                <a16:creationId xmlns:a16="http://schemas.microsoft.com/office/drawing/2014/main" id="{2A7AF632-1342-4AE3-9037-F617D2C42058}"/>
              </a:ext>
            </a:extLst>
          </p:cNvPr>
          <p:cNvSpPr txBox="1"/>
          <p:nvPr/>
        </p:nvSpPr>
        <p:spPr>
          <a:xfrm>
            <a:off x="0" y="818358"/>
            <a:ext cx="12192000" cy="461665"/>
          </a:xfrm>
          <a:prstGeom prst="rect">
            <a:avLst/>
          </a:prstGeom>
          <a:noFill/>
        </p:spPr>
        <p:txBody>
          <a:bodyPr wrap="square" lIns="0" tIns="0" rIns="0" bIns="0" rtlCol="0">
            <a:spAutoFit/>
          </a:bodyPr>
          <a:lstStyle/>
          <a:p>
            <a:pPr algn="ctr"/>
            <a:r>
              <a:rPr lang="en-US" sz="3000" b="1" dirty="0">
                <a:solidFill>
                  <a:srgbClr val="39AB47"/>
                </a:solidFill>
                <a:latin typeface="Comic Sans MS" panose="030F0702030302020204" pitchFamily="66" charset="0"/>
                <a:cs typeface="Arial" panose="020B0604020202020204" pitchFamily="34" charset="0"/>
              </a:rPr>
              <a:t>Microhabitat</a:t>
            </a:r>
          </a:p>
        </p:txBody>
      </p:sp>
      <p:sp>
        <p:nvSpPr>
          <p:cNvPr id="11" name="TextBox 10">
            <a:extLst>
              <a:ext uri="{FF2B5EF4-FFF2-40B4-BE49-F238E27FC236}">
                <a16:creationId xmlns:a16="http://schemas.microsoft.com/office/drawing/2014/main" id="{B50C7375-0AEF-4547-8049-8922FB746039}"/>
              </a:ext>
            </a:extLst>
          </p:cNvPr>
          <p:cNvSpPr txBox="1"/>
          <p:nvPr/>
        </p:nvSpPr>
        <p:spPr>
          <a:xfrm>
            <a:off x="1631950" y="1538405"/>
            <a:ext cx="10190885" cy="307777"/>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A </a:t>
            </a:r>
            <a:r>
              <a:rPr lang="en-GB" sz="2000" b="1" dirty="0">
                <a:solidFill>
                  <a:srgbClr val="39AB47"/>
                </a:solidFill>
                <a:latin typeface="Comic Sans MS" panose="030F0702030302020204" pitchFamily="66" charset="0"/>
              </a:rPr>
              <a:t>microhabitat</a:t>
            </a:r>
            <a:r>
              <a:rPr lang="en-GB" sz="2000" dirty="0">
                <a:solidFill>
                  <a:schemeClr val="tx1">
                    <a:lumMod val="95000"/>
                    <a:lumOff val="5000"/>
                  </a:schemeClr>
                </a:solidFill>
                <a:latin typeface="Comic Sans MS" panose="030F0702030302020204" pitchFamily="66" charset="0"/>
              </a:rPr>
              <a:t> is a small habit within a larger habitat. </a:t>
            </a:r>
          </a:p>
        </p:txBody>
      </p:sp>
      <p:sp>
        <p:nvSpPr>
          <p:cNvPr id="17" name="TextBox 16">
            <a:extLst>
              <a:ext uri="{FF2B5EF4-FFF2-40B4-BE49-F238E27FC236}">
                <a16:creationId xmlns:a16="http://schemas.microsoft.com/office/drawing/2014/main" id="{4645D557-FEB5-4416-8403-06078D251D46}"/>
              </a:ext>
            </a:extLst>
          </p:cNvPr>
          <p:cNvSpPr txBox="1"/>
          <p:nvPr/>
        </p:nvSpPr>
        <p:spPr>
          <a:xfrm>
            <a:off x="1631950" y="4720026"/>
            <a:ext cx="4464050" cy="307777"/>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A </a:t>
            </a:r>
            <a:r>
              <a:rPr lang="en-GB" sz="2000" b="1" dirty="0">
                <a:solidFill>
                  <a:srgbClr val="39AB47"/>
                </a:solidFill>
                <a:latin typeface="Comic Sans MS" panose="030F0702030302020204" pitchFamily="66" charset="0"/>
              </a:rPr>
              <a:t>wood or forest </a:t>
            </a:r>
            <a:r>
              <a:rPr lang="en-GB" sz="2000" dirty="0">
                <a:solidFill>
                  <a:schemeClr val="tx1">
                    <a:lumMod val="95000"/>
                    <a:lumOff val="5000"/>
                  </a:schemeClr>
                </a:solidFill>
                <a:latin typeface="Comic Sans MS" panose="030F0702030302020204" pitchFamily="66" charset="0"/>
              </a:rPr>
              <a:t>is a habitat.</a:t>
            </a:r>
          </a:p>
        </p:txBody>
      </p:sp>
      <p:pic>
        <p:nvPicPr>
          <p:cNvPr id="13" name="Picture 12">
            <a:extLst>
              <a:ext uri="{FF2B5EF4-FFF2-40B4-BE49-F238E27FC236}">
                <a16:creationId xmlns:a16="http://schemas.microsoft.com/office/drawing/2014/main" id="{5717E844-961F-8C4E-B56B-40972F040FC4}"/>
              </a:ext>
            </a:extLst>
          </p:cNvPr>
          <p:cNvPicPr>
            <a:picLocks noChangeAspect="1"/>
          </p:cNvPicPr>
          <p:nvPr/>
        </p:nvPicPr>
        <p:blipFill>
          <a:blip r:embed="rId4" cstate="screen">
            <a:extLst>
              <a:ext uri="{28A0092B-C50C-407E-A947-70E740481C1C}">
                <a14:useLocalDpi xmlns:a14="http://schemas.microsoft.com/office/drawing/2010/main"/>
              </a:ext>
            </a:extLst>
          </a:blip>
          <a:srcRect t="7068" b="7068"/>
          <a:stretch/>
        </p:blipFill>
        <p:spPr>
          <a:xfrm>
            <a:off x="6456363" y="2115722"/>
            <a:ext cx="4103687" cy="2349066"/>
          </a:xfrm>
          <a:prstGeom prst="rect">
            <a:avLst/>
          </a:prstGeom>
        </p:spPr>
      </p:pic>
      <p:pic>
        <p:nvPicPr>
          <p:cNvPr id="14" name="Picture 13">
            <a:extLst>
              <a:ext uri="{FF2B5EF4-FFF2-40B4-BE49-F238E27FC236}">
                <a16:creationId xmlns:a16="http://schemas.microsoft.com/office/drawing/2014/main" id="{D55179C0-DC2A-F14C-9AE4-CC705C05B52E}"/>
              </a:ext>
            </a:extLst>
          </p:cNvPr>
          <p:cNvPicPr>
            <a:picLocks noChangeAspect="1"/>
          </p:cNvPicPr>
          <p:nvPr/>
        </p:nvPicPr>
        <p:blipFill>
          <a:blip r:embed="rId5" cstate="screen">
            <a:extLst>
              <a:ext uri="{28A0092B-C50C-407E-A947-70E740481C1C}">
                <a14:useLocalDpi xmlns:a14="http://schemas.microsoft.com/office/drawing/2010/main"/>
              </a:ext>
            </a:extLst>
          </a:blip>
          <a:srcRect l="18226" r="18226"/>
          <a:stretch/>
        </p:blipFill>
        <p:spPr>
          <a:xfrm>
            <a:off x="1631949" y="2115723"/>
            <a:ext cx="4103689" cy="2348262"/>
          </a:xfrm>
          <a:prstGeom prst="rect">
            <a:avLst/>
          </a:prstGeom>
        </p:spPr>
      </p:pic>
      <p:sp>
        <p:nvSpPr>
          <p:cNvPr id="8" name="TextBox 7">
            <a:extLst>
              <a:ext uri="{FF2B5EF4-FFF2-40B4-BE49-F238E27FC236}">
                <a16:creationId xmlns:a16="http://schemas.microsoft.com/office/drawing/2014/main" id="{A9C79E97-3EE9-E943-88F2-81B400F2CD27}"/>
              </a:ext>
            </a:extLst>
          </p:cNvPr>
          <p:cNvSpPr txBox="1"/>
          <p:nvPr/>
        </p:nvSpPr>
        <p:spPr>
          <a:xfrm>
            <a:off x="6456363" y="4720026"/>
            <a:ext cx="4103687" cy="1231106"/>
          </a:xfrm>
          <a:prstGeom prst="rect">
            <a:avLst/>
          </a:prstGeom>
          <a:noFill/>
        </p:spPr>
        <p:txBody>
          <a:bodyPr wrap="square" lIns="0" tIns="0" rIns="0" bIns="0" rtlCol="0">
            <a:spAutoFit/>
          </a:bodyPr>
          <a:lstStyle/>
          <a:p>
            <a:r>
              <a:rPr lang="en-GB" sz="2000" b="1" dirty="0">
                <a:solidFill>
                  <a:srgbClr val="39AB47"/>
                </a:solidFill>
                <a:latin typeface="Comic Sans MS" panose="030F0702030302020204" pitchFamily="66" charset="0"/>
              </a:rPr>
              <a:t>Ants</a:t>
            </a:r>
            <a:r>
              <a:rPr lang="en-GB" sz="2000" dirty="0">
                <a:solidFill>
                  <a:schemeClr val="tx1">
                    <a:lumMod val="95000"/>
                    <a:lumOff val="5000"/>
                  </a:schemeClr>
                </a:solidFill>
                <a:latin typeface="Comic Sans MS" panose="030F0702030302020204" pitchFamily="66" charset="0"/>
              </a:rPr>
              <a:t> create their nests in woods and forests. Their nest is underground and is a special </a:t>
            </a:r>
            <a:r>
              <a:rPr lang="en-GB" sz="2000" b="1" dirty="0">
                <a:solidFill>
                  <a:srgbClr val="39AB47"/>
                </a:solidFill>
                <a:latin typeface="Comic Sans MS" panose="030F0702030302020204" pitchFamily="66" charset="0"/>
              </a:rPr>
              <a:t>microhabitat</a:t>
            </a:r>
            <a:r>
              <a:rPr lang="en-GB" sz="2000" dirty="0">
                <a:solidFill>
                  <a:schemeClr val="tx1">
                    <a:lumMod val="95000"/>
                    <a:lumOff val="5000"/>
                  </a:schemeClr>
                </a:solidFill>
                <a:latin typeface="Comic Sans MS" panose="030F0702030302020204" pitchFamily="66" charset="0"/>
              </a:rPr>
              <a:t> for ants. </a:t>
            </a:r>
          </a:p>
        </p:txBody>
      </p:sp>
    </p:spTree>
    <p:extLst>
      <p:ext uri="{BB962C8B-B14F-4D97-AF65-F5344CB8AC3E}">
        <p14:creationId xmlns:p14="http://schemas.microsoft.com/office/powerpoint/2010/main" val="171974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82ADD26-2E09-274A-81B7-C2AF03DC7C3F}"/>
              </a:ext>
            </a:extLst>
          </p:cNvPr>
          <p:cNvSpPr txBox="1"/>
          <p:nvPr/>
        </p:nvSpPr>
        <p:spPr>
          <a:xfrm>
            <a:off x="507254" y="5925146"/>
            <a:ext cx="9080884" cy="461665"/>
          </a:xfrm>
          <a:prstGeom prst="rect">
            <a:avLst/>
          </a:prstGeom>
          <a:noFill/>
        </p:spPr>
        <p:txBody>
          <a:bodyPr wrap="square" rtlCol="0">
            <a:spAutoFit/>
          </a:bodyPr>
          <a:lstStyle/>
          <a:p>
            <a:pPr marL="12700" indent="-12700">
              <a:buClr>
                <a:srgbClr val="286AA6"/>
              </a:buClr>
            </a:pPr>
            <a:r>
              <a:rPr lang="en-GB" sz="1200" b="1" dirty="0">
                <a:solidFill>
                  <a:srgbClr val="39AB47"/>
                </a:solidFill>
                <a:latin typeface="Arial" panose="020B0604020202020204" pitchFamily="34" charset="0"/>
                <a:cs typeface="Arial" panose="020B0604020202020204" pitchFamily="34" charset="0"/>
              </a:rPr>
              <a:t>Curriculum link:</a:t>
            </a:r>
            <a:r>
              <a:rPr lang="en-GB" sz="1200" dirty="0">
                <a:solidFill>
                  <a:srgbClr val="39AB47"/>
                </a:solidFill>
                <a:latin typeface="Arial" panose="020B0604020202020204" pitchFamily="34" charset="0"/>
                <a:cs typeface="Arial" panose="020B0604020202020204" pitchFamily="34" charset="0"/>
              </a:rPr>
              <a:t> i</a:t>
            </a:r>
            <a:r>
              <a:rPr lang="en-GB" sz="1200" dirty="0">
                <a:solidFill>
                  <a:srgbClr val="39AB47"/>
                </a:solidFill>
                <a:latin typeface="Arial" panose="020B0604020202020204" pitchFamily="34" charset="0"/>
                <a:ea typeface="Times New Roman" panose="02020603050405020304" pitchFamily="18" charset="0"/>
                <a:cs typeface="Arial" panose="020B0604020202020204" pitchFamily="34" charset="0"/>
              </a:rPr>
              <a:t>dentify that most living things live in habitats to which they are suited and describe how different habitats provide for the basic needs of different kinds of animals and plants, and how they depend on each other.</a:t>
            </a:r>
            <a:endParaRPr lang="en-GB" sz="1200" dirty="0">
              <a:solidFill>
                <a:srgbClr val="39AB47"/>
              </a:solidFill>
              <a:latin typeface="Arial" panose="020B0604020202020204" pitchFamily="34" charset="0"/>
              <a:cs typeface="Arial" panose="020B0604020202020204" pitchFamily="34" charset="0"/>
            </a:endParaRPr>
          </a:p>
        </p:txBody>
      </p:sp>
      <p:sp>
        <p:nvSpPr>
          <p:cNvPr id="11" name="Subtitle 2">
            <a:extLst>
              <a:ext uri="{FF2B5EF4-FFF2-40B4-BE49-F238E27FC236}">
                <a16:creationId xmlns:a16="http://schemas.microsoft.com/office/drawing/2014/main" id="{B6257ED3-3F43-314B-841A-1A1DD8584550}"/>
              </a:ext>
            </a:extLst>
          </p:cNvPr>
          <p:cNvSpPr txBox="1">
            <a:spLocks/>
          </p:cNvSpPr>
          <p:nvPr/>
        </p:nvSpPr>
        <p:spPr>
          <a:xfrm>
            <a:off x="29618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sp>
        <p:nvSpPr>
          <p:cNvPr id="10" name="Subtitle 2">
            <a:extLst>
              <a:ext uri="{FF2B5EF4-FFF2-40B4-BE49-F238E27FC236}">
                <a16:creationId xmlns:a16="http://schemas.microsoft.com/office/drawing/2014/main" id="{4EB915F7-C9E7-6746-A5BB-5159F0BD7DC3}"/>
              </a:ext>
            </a:extLst>
          </p:cNvPr>
          <p:cNvSpPr txBox="1">
            <a:spLocks/>
          </p:cNvSpPr>
          <p:nvPr/>
        </p:nvSpPr>
        <p:spPr>
          <a:xfrm>
            <a:off x="0" y="788892"/>
            <a:ext cx="12192000" cy="9453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3000" b="1" dirty="0">
                <a:solidFill>
                  <a:srgbClr val="39AB47"/>
                </a:solidFill>
                <a:latin typeface="Comic Sans MS" panose="030F0702030302020204" pitchFamily="66" charset="0"/>
                <a:cs typeface="Arial" panose="020B0604020202020204" pitchFamily="34" charset="0"/>
              </a:rPr>
              <a:t>Living Things and their Habitats: Lesson 2</a:t>
            </a:r>
            <a:br>
              <a:rPr lang="en-US" sz="3000" b="1" dirty="0">
                <a:solidFill>
                  <a:srgbClr val="39AB47"/>
                </a:solidFill>
                <a:latin typeface="Comic Sans MS" panose="030F0902030302020204" pitchFamily="66" charset="0"/>
                <a:cs typeface="Arial" panose="020B0604020202020204" pitchFamily="34" charset="0"/>
              </a:rPr>
            </a:br>
            <a:r>
              <a:rPr lang="en-US" sz="3000" b="1" dirty="0">
                <a:solidFill>
                  <a:srgbClr val="39AB47"/>
                </a:solidFill>
                <a:latin typeface="Comic Sans MS" panose="030F0902030302020204" pitchFamily="66" charset="0"/>
                <a:cs typeface="Arial" panose="020B0604020202020204" pitchFamily="34" charset="0"/>
              </a:rPr>
              <a:t> Learning aims</a:t>
            </a:r>
          </a:p>
        </p:txBody>
      </p:sp>
      <p:sp>
        <p:nvSpPr>
          <p:cNvPr id="14" name="TextBox 13">
            <a:extLst>
              <a:ext uri="{FF2B5EF4-FFF2-40B4-BE49-F238E27FC236}">
                <a16:creationId xmlns:a16="http://schemas.microsoft.com/office/drawing/2014/main" id="{5A88164A-1E0D-C748-BFC0-DC37CD6384D6}"/>
              </a:ext>
            </a:extLst>
          </p:cNvPr>
          <p:cNvSpPr txBox="1"/>
          <p:nvPr/>
        </p:nvSpPr>
        <p:spPr>
          <a:xfrm>
            <a:off x="6727154" y="2467121"/>
            <a:ext cx="4305756" cy="2927035"/>
          </a:xfrm>
          <a:prstGeom prst="rect">
            <a:avLst/>
          </a:prstGeom>
          <a:noFill/>
        </p:spPr>
        <p:txBody>
          <a:bodyPr wrap="square" lIns="0" tIns="0" rIns="0" bIns="0" rtlCol="0" anchor="ctr" anchorCtr="0">
            <a:noAutofit/>
          </a:bodyPr>
          <a:lstStyle/>
          <a:p>
            <a:r>
              <a:rPr lang="en-GB" sz="2000" dirty="0">
                <a:solidFill>
                  <a:schemeClr val="tx1">
                    <a:lumMod val="95000"/>
                    <a:lumOff val="5000"/>
                  </a:schemeClr>
                </a:solidFill>
                <a:latin typeface="Comic Sans MS" panose="030F0702030302020204" pitchFamily="66" charset="0"/>
              </a:rPr>
              <a:t>Learn about where plants and animals live.</a:t>
            </a:r>
          </a:p>
          <a:p>
            <a:pPr>
              <a:spcBef>
                <a:spcPts val="1200"/>
              </a:spcBef>
            </a:pPr>
            <a:r>
              <a:rPr lang="en-GB" sz="2000" dirty="0">
                <a:solidFill>
                  <a:schemeClr val="tx1">
                    <a:lumMod val="95000"/>
                    <a:lumOff val="5000"/>
                  </a:schemeClr>
                </a:solidFill>
                <a:latin typeface="Comic Sans MS" panose="030F0702030302020204" pitchFamily="66" charset="0"/>
              </a:rPr>
              <a:t>Learn what a habitat is.</a:t>
            </a:r>
          </a:p>
          <a:p>
            <a:pPr>
              <a:spcBef>
                <a:spcPts val="1200"/>
              </a:spcBef>
            </a:pPr>
            <a:r>
              <a:rPr lang="en-GB" sz="2000" dirty="0">
                <a:solidFill>
                  <a:schemeClr val="tx1">
                    <a:lumMod val="95000"/>
                    <a:lumOff val="5000"/>
                  </a:schemeClr>
                </a:solidFill>
                <a:latin typeface="Comic Sans MS" panose="030F0702030302020204" pitchFamily="66" charset="0"/>
              </a:rPr>
              <a:t>Learn what a microhabitat is.</a:t>
            </a:r>
          </a:p>
          <a:p>
            <a:pPr>
              <a:spcBef>
                <a:spcPts val="1200"/>
              </a:spcBef>
            </a:pPr>
            <a:r>
              <a:rPr lang="en-GB" sz="2000" dirty="0">
                <a:solidFill>
                  <a:schemeClr val="tx1">
                    <a:lumMod val="95000"/>
                    <a:lumOff val="5000"/>
                  </a:schemeClr>
                </a:solidFill>
                <a:latin typeface="Comic Sans MS" panose="030F0702030302020204" pitchFamily="66" charset="0"/>
              </a:rPr>
              <a:t>Learn about the difference between habitat and microhabitat.</a:t>
            </a:r>
          </a:p>
        </p:txBody>
      </p:sp>
      <p:pic>
        <p:nvPicPr>
          <p:cNvPr id="22" name="Picture 21">
            <a:extLst>
              <a:ext uri="{FF2B5EF4-FFF2-40B4-BE49-F238E27FC236}">
                <a16:creationId xmlns:a16="http://schemas.microsoft.com/office/drawing/2014/main" id="{ACE096CA-1AFF-774C-890B-DA3FAC9D63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4655" t="751" r="29251" b="8759"/>
          <a:stretch/>
        </p:blipFill>
        <p:spPr>
          <a:xfrm>
            <a:off x="1382571" y="2180492"/>
            <a:ext cx="4824412" cy="3444021"/>
          </a:xfrm>
          <a:prstGeom prst="rect">
            <a:avLst/>
          </a:prstGeom>
        </p:spPr>
      </p:pic>
      <p:pic>
        <p:nvPicPr>
          <p:cNvPr id="8" name="Picture 7" descr="A picture containing text, clipart&#10;&#10;Description automatically generated">
            <a:extLst>
              <a:ext uri="{FF2B5EF4-FFF2-40B4-BE49-F238E27FC236}">
                <a16:creationId xmlns:a16="http://schemas.microsoft.com/office/drawing/2014/main" id="{5F653372-CE2D-02D1-D467-5F37549D05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Tree>
    <p:extLst>
      <p:ext uri="{BB962C8B-B14F-4D97-AF65-F5344CB8AC3E}">
        <p14:creationId xmlns:p14="http://schemas.microsoft.com/office/powerpoint/2010/main" val="1364815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7" name="TextBox 16">
            <a:extLst>
              <a:ext uri="{FF2B5EF4-FFF2-40B4-BE49-F238E27FC236}">
                <a16:creationId xmlns:a16="http://schemas.microsoft.com/office/drawing/2014/main" id="{4645D557-FEB5-4416-8403-06078D251D46}"/>
              </a:ext>
            </a:extLst>
          </p:cNvPr>
          <p:cNvSpPr txBox="1"/>
          <p:nvPr/>
        </p:nvSpPr>
        <p:spPr>
          <a:xfrm>
            <a:off x="1631950" y="943696"/>
            <a:ext cx="4464050" cy="307777"/>
          </a:xfrm>
          <a:prstGeom prst="rect">
            <a:avLst/>
          </a:prstGeom>
          <a:noFill/>
        </p:spPr>
        <p:txBody>
          <a:bodyPr wrap="square" lIns="0" tIns="0" rIns="0" bIns="0" rtlCol="0">
            <a:spAutoFit/>
          </a:bodyPr>
          <a:lstStyle/>
          <a:p>
            <a:r>
              <a:rPr lang="en-GB" sz="2000" b="1" dirty="0">
                <a:solidFill>
                  <a:srgbClr val="39AB47"/>
                </a:solidFill>
                <a:latin typeface="Comic Sans MS" panose="030F0702030302020204" pitchFamily="66" charset="0"/>
              </a:rPr>
              <a:t>Look at this flowerbed.</a:t>
            </a:r>
          </a:p>
        </p:txBody>
      </p:sp>
      <p:pic>
        <p:nvPicPr>
          <p:cNvPr id="13" name="Picture 12">
            <a:extLst>
              <a:ext uri="{FF2B5EF4-FFF2-40B4-BE49-F238E27FC236}">
                <a16:creationId xmlns:a16="http://schemas.microsoft.com/office/drawing/2014/main" id="{5717E844-961F-8C4E-B56B-40972F040FC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4642" b="10572"/>
          <a:stretch/>
        </p:blipFill>
        <p:spPr>
          <a:xfrm>
            <a:off x="6456363" y="1499497"/>
            <a:ext cx="4103687" cy="2040537"/>
          </a:xfrm>
          <a:prstGeom prst="rect">
            <a:avLst/>
          </a:prstGeom>
        </p:spPr>
      </p:pic>
      <p:pic>
        <p:nvPicPr>
          <p:cNvPr id="14" name="Picture 13">
            <a:extLst>
              <a:ext uri="{FF2B5EF4-FFF2-40B4-BE49-F238E27FC236}">
                <a16:creationId xmlns:a16="http://schemas.microsoft.com/office/drawing/2014/main" id="{D55179C0-DC2A-F14C-9AE4-CC705C05B52E}"/>
              </a:ext>
            </a:extLst>
          </p:cNvPr>
          <p:cNvPicPr>
            <a:picLocks noChangeAspect="1"/>
          </p:cNvPicPr>
          <p:nvPr/>
        </p:nvPicPr>
        <p:blipFill>
          <a:blip r:embed="rId5" cstate="screen">
            <a:extLst>
              <a:ext uri="{28A0092B-C50C-407E-A947-70E740481C1C}">
                <a14:useLocalDpi xmlns:a14="http://schemas.microsoft.com/office/drawing/2010/main"/>
              </a:ext>
            </a:extLst>
          </a:blip>
          <a:srcRect l="16869" r="16869"/>
          <a:stretch/>
        </p:blipFill>
        <p:spPr>
          <a:xfrm>
            <a:off x="1631949" y="1499497"/>
            <a:ext cx="4103689" cy="4125016"/>
          </a:xfrm>
          <a:prstGeom prst="rect">
            <a:avLst/>
          </a:prstGeom>
        </p:spPr>
      </p:pic>
      <p:sp>
        <p:nvSpPr>
          <p:cNvPr id="8" name="TextBox 7">
            <a:extLst>
              <a:ext uri="{FF2B5EF4-FFF2-40B4-BE49-F238E27FC236}">
                <a16:creationId xmlns:a16="http://schemas.microsoft.com/office/drawing/2014/main" id="{A9C79E97-3EE9-E943-88F2-81B400F2CD27}"/>
              </a:ext>
            </a:extLst>
          </p:cNvPr>
          <p:cNvSpPr txBox="1"/>
          <p:nvPr/>
        </p:nvSpPr>
        <p:spPr>
          <a:xfrm>
            <a:off x="6456363" y="3769772"/>
            <a:ext cx="4559979" cy="1908215"/>
          </a:xfrm>
          <a:prstGeom prst="rect">
            <a:avLst/>
          </a:prstGeom>
          <a:noFill/>
        </p:spPr>
        <p:txBody>
          <a:bodyPr wrap="square" lIns="0" tIns="0" rIns="0" bIns="0" rtlCol="0">
            <a:spAutoFit/>
          </a:bodyPr>
          <a:lstStyle/>
          <a:p>
            <a:pPr>
              <a:spcBef>
                <a:spcPts val="600"/>
              </a:spcBef>
            </a:pPr>
            <a:r>
              <a:rPr lang="en-GB" sz="1900" dirty="0">
                <a:solidFill>
                  <a:schemeClr val="tx1">
                    <a:lumMod val="95000"/>
                    <a:lumOff val="5000"/>
                  </a:schemeClr>
                </a:solidFill>
                <a:latin typeface="Comic Sans MS" panose="030F0702030302020204" pitchFamily="66" charset="0"/>
              </a:rPr>
              <a:t>If you turn over a rock (carefully!), what might you see underneath?</a:t>
            </a:r>
          </a:p>
          <a:p>
            <a:pPr>
              <a:spcBef>
                <a:spcPts val="600"/>
              </a:spcBef>
            </a:pPr>
            <a:r>
              <a:rPr lang="en-GB" sz="1900" b="1" dirty="0">
                <a:solidFill>
                  <a:srgbClr val="39AB47"/>
                </a:solidFill>
                <a:latin typeface="Comic Sans MS" panose="030F0702030302020204" pitchFamily="66" charset="0"/>
              </a:rPr>
              <a:t>Woodlice.</a:t>
            </a:r>
          </a:p>
          <a:p>
            <a:pPr>
              <a:spcBef>
                <a:spcPts val="600"/>
              </a:spcBef>
            </a:pPr>
            <a:r>
              <a:rPr lang="en-GB" sz="1900" dirty="0">
                <a:solidFill>
                  <a:schemeClr val="tx1">
                    <a:lumMod val="95000"/>
                    <a:lumOff val="5000"/>
                  </a:schemeClr>
                </a:solidFill>
                <a:latin typeface="Comic Sans MS" panose="030F0702030302020204" pitchFamily="66" charset="0"/>
              </a:rPr>
              <a:t>Woodlice live in their own </a:t>
            </a:r>
            <a:r>
              <a:rPr lang="en-GB" sz="1900" b="1" dirty="0">
                <a:solidFill>
                  <a:srgbClr val="39AB47"/>
                </a:solidFill>
                <a:latin typeface="Comic Sans MS" panose="030F0702030302020204" pitchFamily="66" charset="0"/>
              </a:rPr>
              <a:t>microhabitat </a:t>
            </a:r>
            <a:r>
              <a:rPr lang="en-GB" sz="1900" dirty="0">
                <a:solidFill>
                  <a:schemeClr val="tx1">
                    <a:lumMod val="95000"/>
                    <a:lumOff val="5000"/>
                  </a:schemeClr>
                </a:solidFill>
                <a:latin typeface="Comic Sans MS" panose="030F0702030302020204" pitchFamily="66" charset="0"/>
              </a:rPr>
              <a:t>below rocks or wood, where it is damp, dark and sheltered.</a:t>
            </a:r>
          </a:p>
        </p:txBody>
      </p:sp>
    </p:spTree>
    <p:extLst>
      <p:ext uri="{BB962C8B-B14F-4D97-AF65-F5344CB8AC3E}">
        <p14:creationId xmlns:p14="http://schemas.microsoft.com/office/powerpoint/2010/main" val="2879601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B50C7375-0AEF-4547-8049-8922FB746039}"/>
              </a:ext>
            </a:extLst>
          </p:cNvPr>
          <p:cNvSpPr txBox="1"/>
          <p:nvPr/>
        </p:nvSpPr>
        <p:spPr>
          <a:xfrm>
            <a:off x="1645014" y="811827"/>
            <a:ext cx="8818335" cy="2646878"/>
          </a:xfrm>
          <a:prstGeom prst="rect">
            <a:avLst/>
          </a:prstGeom>
          <a:noFill/>
        </p:spPr>
        <p:txBody>
          <a:bodyPr wrap="square" lIns="0" tIns="0" rIns="0" bIns="0" rtlCol="0">
            <a:spAutoFit/>
          </a:bodyPr>
          <a:lstStyle/>
          <a:p>
            <a:pPr>
              <a:spcBef>
                <a:spcPts val="800"/>
              </a:spcBef>
            </a:pPr>
            <a:r>
              <a:rPr lang="en-GB" sz="1900" dirty="0">
                <a:solidFill>
                  <a:schemeClr val="tx1">
                    <a:lumMod val="95000"/>
                    <a:lumOff val="5000"/>
                  </a:schemeClr>
                </a:solidFill>
                <a:latin typeface="Comic Sans MS" panose="030F0702030302020204" pitchFamily="66" charset="0"/>
              </a:rPr>
              <a:t>A </a:t>
            </a:r>
            <a:r>
              <a:rPr lang="en-GB" sz="1900" b="1" dirty="0">
                <a:solidFill>
                  <a:srgbClr val="39AB47"/>
                </a:solidFill>
                <a:latin typeface="Comic Sans MS" panose="030F0702030302020204" pitchFamily="66" charset="0"/>
              </a:rPr>
              <a:t>microhabitat </a:t>
            </a:r>
            <a:r>
              <a:rPr lang="en-GB" sz="1900" dirty="0">
                <a:solidFill>
                  <a:schemeClr val="tx1">
                    <a:lumMod val="95000"/>
                    <a:lumOff val="5000"/>
                  </a:schemeClr>
                </a:solidFill>
                <a:latin typeface="Comic Sans MS" panose="030F0702030302020204" pitchFamily="66" charset="0"/>
              </a:rPr>
              <a:t>can be found under a stone or under a rotting log, in a clump of grass or in a space between rocks.</a:t>
            </a:r>
          </a:p>
          <a:p>
            <a:pPr>
              <a:spcBef>
                <a:spcPts val="800"/>
              </a:spcBef>
            </a:pPr>
            <a:r>
              <a:rPr lang="en-GB" sz="1900" dirty="0">
                <a:solidFill>
                  <a:schemeClr val="tx1">
                    <a:lumMod val="95000"/>
                    <a:lumOff val="5000"/>
                  </a:schemeClr>
                </a:solidFill>
                <a:latin typeface="Comic Sans MS" panose="030F0702030302020204" pitchFamily="66" charset="0"/>
              </a:rPr>
              <a:t>Small animals, such as insects, woodlice, mice and frogs often make their homes in </a:t>
            </a:r>
            <a:r>
              <a:rPr lang="en-GB" sz="1900" b="1" dirty="0">
                <a:solidFill>
                  <a:schemeClr val="tx1">
                    <a:lumMod val="95000"/>
                    <a:lumOff val="5000"/>
                  </a:schemeClr>
                </a:solidFill>
                <a:latin typeface="Comic Sans MS" panose="030F0702030302020204" pitchFamily="66" charset="0"/>
              </a:rPr>
              <a:t>microhabitats</a:t>
            </a:r>
            <a:r>
              <a:rPr lang="en-GB" sz="1900" dirty="0">
                <a:solidFill>
                  <a:schemeClr val="tx1">
                    <a:lumMod val="95000"/>
                    <a:lumOff val="5000"/>
                  </a:schemeClr>
                </a:solidFill>
                <a:latin typeface="Comic Sans MS" panose="030F0702030302020204" pitchFamily="66" charset="0"/>
              </a:rPr>
              <a:t>. </a:t>
            </a:r>
          </a:p>
          <a:p>
            <a:pPr>
              <a:spcBef>
                <a:spcPts val="800"/>
              </a:spcBef>
            </a:pPr>
            <a:r>
              <a:rPr lang="en-GB" sz="1900" dirty="0">
                <a:solidFill>
                  <a:schemeClr val="tx1">
                    <a:lumMod val="95000"/>
                    <a:lumOff val="5000"/>
                  </a:schemeClr>
                </a:solidFill>
                <a:latin typeface="Comic Sans MS" panose="030F0702030302020204" pitchFamily="66" charset="0"/>
              </a:rPr>
              <a:t>They provide further food and water, shelter and even a different climate to larger habitats. </a:t>
            </a:r>
          </a:p>
          <a:p>
            <a:pPr>
              <a:spcBef>
                <a:spcPts val="800"/>
              </a:spcBef>
            </a:pPr>
            <a:r>
              <a:rPr lang="en-GB" sz="1900" b="1" dirty="0">
                <a:solidFill>
                  <a:schemeClr val="tx1">
                    <a:lumMod val="95000"/>
                    <a:lumOff val="5000"/>
                  </a:schemeClr>
                </a:solidFill>
                <a:latin typeface="Comic Sans MS" panose="030F0702030302020204" pitchFamily="66" charset="0"/>
              </a:rPr>
              <a:t>Microhabitats</a:t>
            </a:r>
            <a:r>
              <a:rPr lang="en-GB" sz="1900" dirty="0">
                <a:solidFill>
                  <a:schemeClr val="tx1">
                    <a:lumMod val="95000"/>
                    <a:lumOff val="5000"/>
                  </a:schemeClr>
                </a:solidFill>
                <a:latin typeface="Comic Sans MS" panose="030F0702030302020204" pitchFamily="66" charset="0"/>
              </a:rPr>
              <a:t> are very useful because they encourage </a:t>
            </a:r>
            <a:r>
              <a:rPr lang="en-GB" sz="1900" b="1" dirty="0">
                <a:solidFill>
                  <a:srgbClr val="39AB47"/>
                </a:solidFill>
                <a:latin typeface="Comic Sans MS" panose="030F0702030302020204" pitchFamily="66" charset="0"/>
              </a:rPr>
              <a:t>biodiversity</a:t>
            </a:r>
            <a:r>
              <a:rPr lang="en-GB" sz="1900" dirty="0">
                <a:solidFill>
                  <a:schemeClr val="tx1">
                    <a:lumMod val="95000"/>
                    <a:lumOff val="5000"/>
                  </a:schemeClr>
                </a:solidFill>
                <a:latin typeface="Comic Sans MS" panose="030F0702030302020204" pitchFamily="66" charset="0"/>
              </a:rPr>
              <a:t> in the plant and animal kingdom.</a:t>
            </a:r>
          </a:p>
        </p:txBody>
      </p:sp>
      <p:pic>
        <p:nvPicPr>
          <p:cNvPr id="13" name="Picture 12">
            <a:extLst>
              <a:ext uri="{FF2B5EF4-FFF2-40B4-BE49-F238E27FC236}">
                <a16:creationId xmlns:a16="http://schemas.microsoft.com/office/drawing/2014/main" id="{5717E844-961F-8C4E-B56B-40972F040FC4}"/>
              </a:ext>
            </a:extLst>
          </p:cNvPr>
          <p:cNvPicPr>
            <a:picLocks noChangeAspect="1"/>
          </p:cNvPicPr>
          <p:nvPr/>
        </p:nvPicPr>
        <p:blipFill>
          <a:blip r:embed="rId4" cstate="screen">
            <a:extLst>
              <a:ext uri="{28A0092B-C50C-407E-A947-70E740481C1C}">
                <a14:useLocalDpi xmlns:a14="http://schemas.microsoft.com/office/drawing/2010/main"/>
              </a:ext>
            </a:extLst>
          </a:blip>
          <a:srcRect t="6953" b="6953"/>
          <a:stretch/>
        </p:blipFill>
        <p:spPr>
          <a:xfrm>
            <a:off x="6456363" y="3697911"/>
            <a:ext cx="4103687" cy="2349066"/>
          </a:xfrm>
          <a:prstGeom prst="rect">
            <a:avLst/>
          </a:prstGeom>
        </p:spPr>
      </p:pic>
      <p:pic>
        <p:nvPicPr>
          <p:cNvPr id="14" name="Picture 13">
            <a:extLst>
              <a:ext uri="{FF2B5EF4-FFF2-40B4-BE49-F238E27FC236}">
                <a16:creationId xmlns:a16="http://schemas.microsoft.com/office/drawing/2014/main" id="{D55179C0-DC2A-F14C-9AE4-CC705C05B52E}"/>
              </a:ext>
            </a:extLst>
          </p:cNvPr>
          <p:cNvPicPr>
            <a:picLocks noChangeAspect="1"/>
          </p:cNvPicPr>
          <p:nvPr/>
        </p:nvPicPr>
        <p:blipFill>
          <a:blip r:embed="rId5" cstate="screen">
            <a:extLst>
              <a:ext uri="{28A0092B-C50C-407E-A947-70E740481C1C}">
                <a14:useLocalDpi xmlns:a14="http://schemas.microsoft.com/office/drawing/2010/main"/>
              </a:ext>
            </a:extLst>
          </a:blip>
          <a:srcRect t="7083" b="7083"/>
          <a:stretch/>
        </p:blipFill>
        <p:spPr>
          <a:xfrm>
            <a:off x="1631950" y="3697911"/>
            <a:ext cx="4103689" cy="2348262"/>
          </a:xfrm>
          <a:prstGeom prst="rect">
            <a:avLst/>
          </a:prstGeom>
        </p:spPr>
      </p:pic>
    </p:spTree>
    <p:extLst>
      <p:ext uri="{BB962C8B-B14F-4D97-AF65-F5344CB8AC3E}">
        <p14:creationId xmlns:p14="http://schemas.microsoft.com/office/powerpoint/2010/main" val="1691101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a:extLst>
              <a:ext uri="{FF2B5EF4-FFF2-40B4-BE49-F238E27FC236}">
                <a16:creationId xmlns:a16="http://schemas.microsoft.com/office/drawing/2014/main" id="{DF5A691E-39CA-8544-8CA1-DA8F51BD268C}"/>
              </a:ext>
            </a:extLst>
          </p:cNvPr>
          <p:cNvSpPr txBox="1"/>
          <p:nvPr/>
        </p:nvSpPr>
        <p:spPr>
          <a:xfrm>
            <a:off x="6183921" y="1797534"/>
            <a:ext cx="4874650" cy="630942"/>
          </a:xfrm>
          <a:prstGeom prst="rect">
            <a:avLst/>
          </a:prstGeom>
          <a:noFill/>
        </p:spPr>
        <p:txBody>
          <a:bodyPr wrap="square" rtlCol="0">
            <a:spAutoFit/>
          </a:bodyPr>
          <a:lstStyle/>
          <a:p>
            <a:pPr>
              <a:lnSpc>
                <a:spcPts val="2100"/>
              </a:lnSpc>
            </a:pPr>
            <a:endParaRPr lang="en-GB" sz="2000" b="1" dirty="0">
              <a:solidFill>
                <a:srgbClr val="FF0000"/>
              </a:solidFill>
              <a:latin typeface="Arial" panose="020B0604020202020204" pitchFamily="34" charset="0"/>
              <a:cs typeface="Arial" panose="020B0604020202020204" pitchFamily="34" charset="0"/>
            </a:endParaRPr>
          </a:p>
          <a:p>
            <a:pPr>
              <a:lnSpc>
                <a:spcPts val="2100"/>
              </a:lnSpc>
            </a:pPr>
            <a:endParaRPr lang="en-GB" sz="2000" b="1" dirty="0">
              <a:solidFill>
                <a:srgbClr val="FF0000"/>
              </a:solidFill>
              <a:latin typeface="Arial" panose="020B0604020202020204" pitchFamily="34" charset="0"/>
              <a:cs typeface="Arial" panose="020B0604020202020204" pitchFamily="34" charset="0"/>
            </a:endParaRPr>
          </a:p>
        </p:txBody>
      </p:sp>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2" name="TextBox 1">
            <a:extLst>
              <a:ext uri="{FF2B5EF4-FFF2-40B4-BE49-F238E27FC236}">
                <a16:creationId xmlns:a16="http://schemas.microsoft.com/office/drawing/2014/main" id="{F273BB6C-545E-4946-B7DF-6500730C9278}"/>
              </a:ext>
            </a:extLst>
          </p:cNvPr>
          <p:cNvSpPr txBox="1"/>
          <p:nvPr/>
        </p:nvSpPr>
        <p:spPr>
          <a:xfrm>
            <a:off x="2021199" y="1509107"/>
            <a:ext cx="8178489" cy="956364"/>
          </a:xfrm>
          <a:prstGeom prst="rect">
            <a:avLst/>
          </a:prstGeom>
          <a:noFill/>
        </p:spPr>
        <p:txBody>
          <a:bodyPr wrap="square" lIns="0" tIns="0" rIns="0" bIns="0" rtlCol="0" anchor="ctr" anchorCtr="0">
            <a:noAutofit/>
          </a:bodyPr>
          <a:lstStyle/>
          <a:p>
            <a:pPr algn="ctr">
              <a:spcBef>
                <a:spcPts val="1800"/>
              </a:spcBef>
            </a:pPr>
            <a:r>
              <a:rPr lang="en-GB" sz="2200" dirty="0">
                <a:solidFill>
                  <a:schemeClr val="tx1">
                    <a:lumMod val="95000"/>
                    <a:lumOff val="5000"/>
                  </a:schemeClr>
                </a:solidFill>
                <a:latin typeface="Comic Sans MS" panose="030F0702030302020204" pitchFamily="66" charset="0"/>
              </a:rPr>
              <a:t>Let’s choose one of our living things.</a:t>
            </a:r>
          </a:p>
          <a:p>
            <a:pPr algn="ctr">
              <a:spcBef>
                <a:spcPts val="1800"/>
              </a:spcBef>
            </a:pPr>
            <a:r>
              <a:rPr lang="en-GB" sz="2200" dirty="0">
                <a:solidFill>
                  <a:schemeClr val="tx1">
                    <a:lumMod val="95000"/>
                    <a:lumOff val="5000"/>
                  </a:schemeClr>
                </a:solidFill>
                <a:latin typeface="Comic Sans MS" panose="030F0702030302020204" pitchFamily="66" charset="0"/>
              </a:rPr>
              <a:t>What is keeping it alive in its habitat?</a:t>
            </a:r>
          </a:p>
        </p:txBody>
      </p:sp>
      <p:sp>
        <p:nvSpPr>
          <p:cNvPr id="12" name="TextBox 11">
            <a:extLst>
              <a:ext uri="{FF2B5EF4-FFF2-40B4-BE49-F238E27FC236}">
                <a16:creationId xmlns:a16="http://schemas.microsoft.com/office/drawing/2014/main" id="{8FF8BE18-8EB1-8E4C-A592-E64745511E71}"/>
              </a:ext>
            </a:extLst>
          </p:cNvPr>
          <p:cNvSpPr txBox="1"/>
          <p:nvPr/>
        </p:nvSpPr>
        <p:spPr>
          <a:xfrm>
            <a:off x="19878" y="771166"/>
            <a:ext cx="12191999" cy="553998"/>
          </a:xfrm>
          <a:prstGeom prst="rect">
            <a:avLst/>
          </a:prstGeom>
          <a:noFill/>
        </p:spPr>
        <p:txBody>
          <a:bodyPr wrap="square" rtlCol="0">
            <a:spAutoFit/>
          </a:bodyPr>
          <a:lstStyle/>
          <a:p>
            <a:pPr algn="ctr"/>
            <a:r>
              <a:rPr lang="en-GB" sz="3000" b="1" dirty="0">
                <a:solidFill>
                  <a:srgbClr val="39AB47"/>
                </a:solidFill>
                <a:latin typeface="Comic Sans MS" panose="030F0902030302020204" pitchFamily="66" charset="0"/>
                <a:cs typeface="Arial" panose="020B0604020202020204" pitchFamily="34" charset="0"/>
              </a:rPr>
              <a:t>Activity</a:t>
            </a:r>
          </a:p>
        </p:txBody>
      </p:sp>
      <p:pic>
        <p:nvPicPr>
          <p:cNvPr id="13" name="Picture 12">
            <a:extLst>
              <a:ext uri="{FF2B5EF4-FFF2-40B4-BE49-F238E27FC236}">
                <a16:creationId xmlns:a16="http://schemas.microsoft.com/office/drawing/2014/main" id="{1A88F50F-F2DF-5C4E-BD71-A67C8DE780FD}"/>
              </a:ext>
            </a:extLst>
          </p:cNvPr>
          <p:cNvPicPr>
            <a:picLocks noChangeAspect="1"/>
          </p:cNvPicPr>
          <p:nvPr/>
        </p:nvPicPr>
        <p:blipFill>
          <a:blip r:embed="rId4" cstate="screen">
            <a:extLst>
              <a:ext uri="{28A0092B-C50C-407E-A947-70E740481C1C}">
                <a14:useLocalDpi xmlns:a14="http://schemas.microsoft.com/office/drawing/2010/main"/>
              </a:ext>
            </a:extLst>
          </a:blip>
          <a:srcRect l="6164" r="6164"/>
          <a:stretch/>
        </p:blipFill>
        <p:spPr>
          <a:xfrm rot="21289492" flipH="1">
            <a:off x="6071766" y="2945503"/>
            <a:ext cx="2896783" cy="2203987"/>
          </a:xfrm>
          <a:prstGeom prst="rect">
            <a:avLst/>
          </a:prstGeom>
          <a:solidFill>
            <a:srgbClr val="FFFFFF">
              <a:shade val="85000"/>
            </a:srgbClr>
          </a:solidFill>
          <a:ln w="1143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a:extLst>
              <a:ext uri="{FF2B5EF4-FFF2-40B4-BE49-F238E27FC236}">
                <a16:creationId xmlns:a16="http://schemas.microsoft.com/office/drawing/2014/main" id="{DF116EF5-C49E-7147-A470-4F2976EE0E7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048" r="9244" b="7154"/>
          <a:stretch/>
        </p:blipFill>
        <p:spPr>
          <a:xfrm rot="279463">
            <a:off x="3106511" y="3290765"/>
            <a:ext cx="2902434" cy="2262170"/>
          </a:xfrm>
          <a:prstGeom prst="rect">
            <a:avLst/>
          </a:prstGeom>
          <a:solidFill>
            <a:srgbClr val="FFFFFF">
              <a:shade val="85000"/>
            </a:srgbClr>
          </a:solidFill>
          <a:ln w="1143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11713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8" name="Subtitle 2">
            <a:extLst>
              <a:ext uri="{FF2B5EF4-FFF2-40B4-BE49-F238E27FC236}">
                <a16:creationId xmlns:a16="http://schemas.microsoft.com/office/drawing/2014/main" id="{21A45925-56F9-44EC-B261-92705573B993}"/>
              </a:ext>
            </a:extLst>
          </p:cNvPr>
          <p:cNvSpPr txBox="1">
            <a:spLocks/>
          </p:cNvSpPr>
          <p:nvPr/>
        </p:nvSpPr>
        <p:spPr>
          <a:xfrm>
            <a:off x="-4805" y="840754"/>
            <a:ext cx="12192000" cy="45757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000" b="1" dirty="0">
                <a:solidFill>
                  <a:srgbClr val="39AB47"/>
                </a:solidFill>
                <a:latin typeface="Comic Sans MS" panose="030F0702030302020204" pitchFamily="66" charset="0"/>
                <a:cs typeface="Arial" panose="020B0604020202020204" pitchFamily="34" charset="0"/>
              </a:rPr>
              <a:t>What have we learned?</a:t>
            </a:r>
          </a:p>
        </p:txBody>
      </p:sp>
      <p:sp>
        <p:nvSpPr>
          <p:cNvPr id="19" name="TextBox 18">
            <a:extLst>
              <a:ext uri="{FF2B5EF4-FFF2-40B4-BE49-F238E27FC236}">
                <a16:creationId xmlns:a16="http://schemas.microsoft.com/office/drawing/2014/main" id="{567DB1AD-F97F-4F58-8427-3D1CD2267F5F}"/>
              </a:ext>
            </a:extLst>
          </p:cNvPr>
          <p:cNvSpPr txBox="1"/>
          <p:nvPr/>
        </p:nvSpPr>
        <p:spPr>
          <a:xfrm>
            <a:off x="2012191" y="1570656"/>
            <a:ext cx="8207375" cy="1923604"/>
          </a:xfrm>
          <a:prstGeom prst="rect">
            <a:avLst/>
          </a:prstGeom>
          <a:noFill/>
        </p:spPr>
        <p:txBody>
          <a:bodyPr wrap="square" lIns="0" tIns="0" rIns="0" bIns="0" rtlCol="0" anchor="ctr" anchorCtr="0">
            <a:spAutoFit/>
          </a:bodyPr>
          <a:lstStyle/>
          <a:p>
            <a:pPr algn="ctr">
              <a:spcBef>
                <a:spcPts val="1800"/>
              </a:spcBef>
            </a:pPr>
            <a:r>
              <a:rPr lang="en-GB" sz="2000" dirty="0">
                <a:solidFill>
                  <a:schemeClr val="tx1">
                    <a:lumMod val="95000"/>
                    <a:lumOff val="5000"/>
                  </a:schemeClr>
                </a:solidFill>
                <a:latin typeface="Comic Sans MS" panose="030F0702030302020204" pitchFamily="66" charset="0"/>
              </a:rPr>
              <a:t>We have learned about different habitats.</a:t>
            </a:r>
          </a:p>
          <a:p>
            <a:pPr algn="ctr">
              <a:spcBef>
                <a:spcPts val="1800"/>
              </a:spcBef>
            </a:pPr>
            <a:r>
              <a:rPr lang="en-GB" sz="2000" dirty="0">
                <a:solidFill>
                  <a:schemeClr val="tx1">
                    <a:lumMod val="95000"/>
                    <a:lumOff val="5000"/>
                  </a:schemeClr>
                </a:solidFill>
                <a:latin typeface="Comic Sans MS" panose="030F0702030302020204" pitchFamily="66" charset="0"/>
              </a:rPr>
              <a:t>We have learned that different animals live in different habitats.</a:t>
            </a:r>
          </a:p>
          <a:p>
            <a:pPr algn="ctr">
              <a:spcBef>
                <a:spcPts val="1800"/>
              </a:spcBef>
            </a:pPr>
            <a:r>
              <a:rPr lang="en-GB" sz="2000" dirty="0">
                <a:solidFill>
                  <a:schemeClr val="tx1">
                    <a:lumMod val="95000"/>
                    <a:lumOff val="5000"/>
                  </a:schemeClr>
                </a:solidFill>
                <a:latin typeface="Comic Sans MS" panose="030F0702030302020204" pitchFamily="66" charset="0"/>
              </a:rPr>
              <a:t>We have learned about microhabitats.</a:t>
            </a:r>
          </a:p>
          <a:p>
            <a:pPr algn="ctr">
              <a:spcBef>
                <a:spcPts val="1800"/>
              </a:spcBef>
            </a:pPr>
            <a:r>
              <a:rPr lang="en-GB" sz="2000" dirty="0">
                <a:solidFill>
                  <a:schemeClr val="tx1">
                    <a:lumMod val="95000"/>
                    <a:lumOff val="5000"/>
                  </a:schemeClr>
                </a:solidFill>
                <a:latin typeface="Comic Sans MS" panose="030F0702030302020204" pitchFamily="66" charset="0"/>
              </a:rPr>
              <a:t>We have learned that different animals live in microhabitats. </a:t>
            </a:r>
          </a:p>
        </p:txBody>
      </p:sp>
      <p:pic>
        <p:nvPicPr>
          <p:cNvPr id="21" name="Picture 20">
            <a:extLst>
              <a:ext uri="{FF2B5EF4-FFF2-40B4-BE49-F238E27FC236}">
                <a16:creationId xmlns:a16="http://schemas.microsoft.com/office/drawing/2014/main" id="{C597D2A7-7CF6-E648-B2B0-02DEB13DE2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5787" r="22032"/>
          <a:stretch/>
        </p:blipFill>
        <p:spPr>
          <a:xfrm>
            <a:off x="1631950" y="3796747"/>
            <a:ext cx="2808288" cy="1957034"/>
          </a:xfrm>
          <a:prstGeom prst="rect">
            <a:avLst/>
          </a:prstGeom>
        </p:spPr>
      </p:pic>
      <p:pic>
        <p:nvPicPr>
          <p:cNvPr id="24" name="Picture 23">
            <a:extLst>
              <a:ext uri="{FF2B5EF4-FFF2-40B4-BE49-F238E27FC236}">
                <a16:creationId xmlns:a16="http://schemas.microsoft.com/office/drawing/2014/main" id="{D5DAED1A-C41F-3D4B-BEEC-01742A7797A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26165" t="28223" r="9575" b="4426"/>
          <a:stretch/>
        </p:blipFill>
        <p:spPr>
          <a:xfrm>
            <a:off x="7751762" y="3796747"/>
            <a:ext cx="2808288" cy="1957034"/>
          </a:xfrm>
          <a:prstGeom prst="rect">
            <a:avLst/>
          </a:prstGeom>
        </p:spPr>
      </p:pic>
      <p:pic>
        <p:nvPicPr>
          <p:cNvPr id="25" name="Picture 24">
            <a:extLst>
              <a:ext uri="{FF2B5EF4-FFF2-40B4-BE49-F238E27FC236}">
                <a16:creationId xmlns:a16="http://schemas.microsoft.com/office/drawing/2014/main" id="{8D64E56E-5DA3-6E4F-8352-8476685D929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6255" t="5871" r="9693" b="6182"/>
          <a:stretch/>
        </p:blipFill>
        <p:spPr>
          <a:xfrm>
            <a:off x="4691856" y="3796747"/>
            <a:ext cx="2808288" cy="1957034"/>
          </a:xfrm>
          <a:prstGeom prst="rect">
            <a:avLst/>
          </a:prstGeom>
        </p:spPr>
      </p:pic>
    </p:spTree>
    <p:extLst>
      <p:ext uri="{BB962C8B-B14F-4D97-AF65-F5344CB8AC3E}">
        <p14:creationId xmlns:p14="http://schemas.microsoft.com/office/powerpoint/2010/main" val="247758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6B04EE1C-AC4B-5542-A3B6-E44FFB24150B}"/>
              </a:ext>
            </a:extLst>
          </p:cNvPr>
          <p:cNvSpPr txBox="1">
            <a:spLocks/>
          </p:cNvSpPr>
          <p:nvPr/>
        </p:nvSpPr>
        <p:spPr>
          <a:xfrm>
            <a:off x="82569" y="6547270"/>
            <a:ext cx="4389113" cy="3590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800" dirty="0">
                <a:solidFill>
                  <a:schemeClr val="bg1"/>
                </a:solidFill>
                <a:latin typeface="Arial" panose="020B0604020202020204" pitchFamily="34" charset="0"/>
                <a:cs typeface="Arial" panose="020B0604020202020204" pitchFamily="34" charset="0"/>
              </a:rPr>
              <a:t>Copyright </a:t>
            </a:r>
            <a:r>
              <a:rPr lang="en-GB" sz="800">
                <a:solidFill>
                  <a:schemeClr val="bg1"/>
                </a:solidFill>
                <a:latin typeface="Arial" panose="020B0604020202020204" pitchFamily="34" charset="0"/>
                <a:cs typeface="Arial" panose="020B0604020202020204" pitchFamily="34" charset="0"/>
              </a:rPr>
              <a:t>© 2022 </a:t>
            </a:r>
            <a:r>
              <a:rPr lang="en-GB" sz="800" dirty="0" err="1">
                <a:solidFill>
                  <a:schemeClr val="bg1"/>
                </a:solidFill>
                <a:latin typeface="Arial" panose="020B0604020202020204" pitchFamily="34" charset="0"/>
                <a:cs typeface="Arial" panose="020B0604020202020204" pitchFamily="34" charset="0"/>
              </a:rPr>
              <a:t>iChild</a:t>
            </a:r>
            <a:r>
              <a:rPr lang="en-GB" sz="800" dirty="0">
                <a:solidFill>
                  <a:schemeClr val="bg1"/>
                </a:solidFill>
                <a:latin typeface="Arial" panose="020B0604020202020204" pitchFamily="34" charset="0"/>
                <a:cs typeface="Arial" panose="020B0604020202020204" pitchFamily="34" charset="0"/>
              </a:rPr>
              <a:t> and its licensors. All rights reserved. Not for commercial use.</a:t>
            </a:r>
          </a:p>
        </p:txBody>
      </p:sp>
      <p:pic>
        <p:nvPicPr>
          <p:cNvPr id="10" name="Picture 9" descr="A picture containing text, clipart&#10;&#10;Description automatically generated">
            <a:extLst>
              <a:ext uri="{FF2B5EF4-FFF2-40B4-BE49-F238E27FC236}">
                <a16:creationId xmlns:a16="http://schemas.microsoft.com/office/drawing/2014/main" id="{41DA5B87-F6E0-B147-8E38-5BB1908B3E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78685" y="6483694"/>
            <a:ext cx="944078" cy="259243"/>
          </a:xfrm>
          <a:prstGeom prst="rect">
            <a:avLst/>
          </a:prstGeom>
        </p:spPr>
      </p:pic>
      <p:sp>
        <p:nvSpPr>
          <p:cNvPr id="11" name="Subtitle 2">
            <a:extLst>
              <a:ext uri="{FF2B5EF4-FFF2-40B4-BE49-F238E27FC236}">
                <a16:creationId xmlns:a16="http://schemas.microsoft.com/office/drawing/2014/main" id="{83533DA3-5599-5246-B3BF-BC5A013E5AA9}"/>
              </a:ext>
            </a:extLst>
          </p:cNvPr>
          <p:cNvSpPr txBox="1">
            <a:spLocks/>
          </p:cNvSpPr>
          <p:nvPr/>
        </p:nvSpPr>
        <p:spPr>
          <a:xfrm>
            <a:off x="0" y="740635"/>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Living Things and their Habitats – Lesson 2</a:t>
            </a:r>
          </a:p>
        </p:txBody>
      </p:sp>
      <p:sp>
        <p:nvSpPr>
          <p:cNvPr id="12" name="Subtitle 2">
            <a:extLst>
              <a:ext uri="{FF2B5EF4-FFF2-40B4-BE49-F238E27FC236}">
                <a16:creationId xmlns:a16="http://schemas.microsoft.com/office/drawing/2014/main" id="{A3525B5B-FF66-B141-B021-E1767A7374B1}"/>
              </a:ext>
            </a:extLst>
          </p:cNvPr>
          <p:cNvSpPr txBox="1">
            <a:spLocks/>
          </p:cNvSpPr>
          <p:nvPr/>
        </p:nvSpPr>
        <p:spPr>
          <a:xfrm>
            <a:off x="0" y="5479762"/>
            <a:ext cx="12192000" cy="60902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500" b="1" dirty="0">
                <a:solidFill>
                  <a:schemeClr val="bg1"/>
                </a:solidFill>
                <a:latin typeface="Comic Sans MS" panose="030F0902030302020204" pitchFamily="66" charset="0"/>
                <a:cs typeface="Arial" panose="020B0604020202020204" pitchFamily="34" charset="0"/>
              </a:rPr>
              <a:t>Well Done!</a:t>
            </a:r>
            <a:endParaRPr lang="en-GB" sz="3600" dirty="0">
              <a:solidFill>
                <a:schemeClr val="bg1"/>
              </a:solidFill>
              <a:latin typeface="Comic Sans MS" panose="030F0702030302020204" pitchFamily="66" charset="0"/>
            </a:endParaRPr>
          </a:p>
        </p:txBody>
      </p:sp>
      <p:pic>
        <p:nvPicPr>
          <p:cNvPr id="14" name="Picture 13">
            <a:extLst>
              <a:ext uri="{FF2B5EF4-FFF2-40B4-BE49-F238E27FC236}">
                <a16:creationId xmlns:a16="http://schemas.microsoft.com/office/drawing/2014/main" id="{BB172809-5D17-7C40-925A-D706F1CF80A1}"/>
              </a:ext>
            </a:extLst>
          </p:cNvPr>
          <p:cNvPicPr>
            <a:picLocks noChangeAspect="1"/>
          </p:cNvPicPr>
          <p:nvPr/>
        </p:nvPicPr>
        <p:blipFill>
          <a:blip r:embed="rId3" cstate="screen">
            <a:extLst>
              <a:ext uri="{28A0092B-C50C-407E-A947-70E740481C1C}">
                <a14:useLocalDpi xmlns:a14="http://schemas.microsoft.com/office/drawing/2010/main"/>
              </a:ext>
            </a:extLst>
          </a:blip>
          <a:srcRect l="24847" r="24847"/>
          <a:stretch/>
        </p:blipFill>
        <p:spPr>
          <a:xfrm>
            <a:off x="4131681" y="1993127"/>
            <a:ext cx="3940449" cy="2848362"/>
          </a:xfrm>
          <a:prstGeom prst="rect">
            <a:avLst/>
          </a:prstGeom>
          <a:ln w="101600">
            <a:solidFill>
              <a:schemeClr val="bg1"/>
            </a:solidFill>
            <a:miter lim="800000"/>
          </a:ln>
        </p:spPr>
      </p:pic>
    </p:spTree>
    <p:extLst>
      <p:ext uri="{BB962C8B-B14F-4D97-AF65-F5344CB8AC3E}">
        <p14:creationId xmlns:p14="http://schemas.microsoft.com/office/powerpoint/2010/main" val="1216005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24B70D46-4232-BF40-8295-9E5209650A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0" name="Subtitle 2">
            <a:extLst>
              <a:ext uri="{FF2B5EF4-FFF2-40B4-BE49-F238E27FC236}">
                <a16:creationId xmlns:a16="http://schemas.microsoft.com/office/drawing/2014/main" id="{02644DD9-2EAA-A843-AD94-B127B93A518C}"/>
              </a:ext>
            </a:extLst>
          </p:cNvPr>
          <p:cNvSpPr txBox="1">
            <a:spLocks/>
          </p:cNvSpPr>
          <p:nvPr/>
        </p:nvSpPr>
        <p:spPr>
          <a:xfrm>
            <a:off x="0" y="806621"/>
            <a:ext cx="12192000" cy="46431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3200" b="1" dirty="0">
                <a:solidFill>
                  <a:srgbClr val="39AB47"/>
                </a:solidFill>
                <a:latin typeface="Comic Sans MS" panose="030F0702030302020204" pitchFamily="66" charset="0"/>
                <a:cs typeface="Arial" panose="020B0604020202020204" pitchFamily="34" charset="0"/>
              </a:rPr>
              <a:t>Living Things and their Habitats</a:t>
            </a:r>
          </a:p>
        </p:txBody>
      </p:sp>
      <p:sp>
        <p:nvSpPr>
          <p:cNvPr id="8" name="TextBox 7">
            <a:extLst>
              <a:ext uri="{FF2B5EF4-FFF2-40B4-BE49-F238E27FC236}">
                <a16:creationId xmlns:a16="http://schemas.microsoft.com/office/drawing/2014/main" id="{7F14A20A-B8A5-C748-8A86-3267231B2200}"/>
              </a:ext>
            </a:extLst>
          </p:cNvPr>
          <p:cNvSpPr txBox="1"/>
          <p:nvPr/>
        </p:nvSpPr>
        <p:spPr>
          <a:xfrm>
            <a:off x="1271587" y="1602200"/>
            <a:ext cx="9648825" cy="1184940"/>
          </a:xfrm>
          <a:prstGeom prst="rect">
            <a:avLst/>
          </a:prstGeom>
          <a:noFill/>
        </p:spPr>
        <p:txBody>
          <a:bodyPr wrap="square" lIns="0" tIns="0" rIns="0" bIns="0" rtlCol="0">
            <a:spAutoFit/>
          </a:bodyPr>
          <a:lstStyle/>
          <a:p>
            <a:pPr algn="ctr">
              <a:spcBef>
                <a:spcPts val="1200"/>
              </a:spcBef>
            </a:pPr>
            <a:r>
              <a:rPr lang="en-GB" sz="1900" b="1" dirty="0">
                <a:solidFill>
                  <a:schemeClr val="tx1">
                    <a:lumMod val="95000"/>
                    <a:lumOff val="5000"/>
                  </a:schemeClr>
                </a:solidFill>
                <a:latin typeface="Comic Sans MS" panose="030F0702030302020204" pitchFamily="66" charset="0"/>
              </a:rPr>
              <a:t>What do we call the place where plants and animals live?</a:t>
            </a:r>
            <a:endParaRPr lang="en-GB" sz="1900" dirty="0">
              <a:solidFill>
                <a:schemeClr val="tx1">
                  <a:lumMod val="95000"/>
                  <a:lumOff val="5000"/>
                </a:schemeClr>
              </a:solidFill>
            </a:endParaRPr>
          </a:p>
          <a:p>
            <a:pPr algn="ctr">
              <a:spcBef>
                <a:spcPts val="1200"/>
              </a:spcBef>
            </a:pPr>
            <a:r>
              <a:rPr lang="en-GB" sz="1900" dirty="0">
                <a:solidFill>
                  <a:schemeClr val="tx1">
                    <a:lumMod val="95000"/>
                    <a:lumOff val="5000"/>
                  </a:schemeClr>
                </a:solidFill>
                <a:latin typeface="Comic Sans MS" panose="030F0702030302020204" pitchFamily="66" charset="0"/>
              </a:rPr>
              <a:t>The place where plants and animals live is called a </a:t>
            </a:r>
            <a:r>
              <a:rPr lang="en-GB" sz="1900" b="1" dirty="0">
                <a:solidFill>
                  <a:srgbClr val="39AB47"/>
                </a:solidFill>
                <a:latin typeface="Comic Sans MS" panose="030F0702030302020204" pitchFamily="66" charset="0"/>
              </a:rPr>
              <a:t>habitat</a:t>
            </a:r>
            <a:r>
              <a:rPr lang="en-GB" sz="1900" dirty="0">
                <a:solidFill>
                  <a:srgbClr val="39AB47"/>
                </a:solidFill>
                <a:latin typeface="Comic Sans MS" panose="030F0702030302020204" pitchFamily="66" charset="0"/>
              </a:rPr>
              <a:t>.</a:t>
            </a:r>
          </a:p>
          <a:p>
            <a:pPr algn="ctr">
              <a:spcBef>
                <a:spcPts val="1200"/>
              </a:spcBef>
            </a:pPr>
            <a:r>
              <a:rPr lang="en-GB" sz="1900" dirty="0">
                <a:solidFill>
                  <a:schemeClr val="tx1">
                    <a:lumMod val="95000"/>
                    <a:lumOff val="5000"/>
                  </a:schemeClr>
                </a:solidFill>
                <a:latin typeface="Comic Sans MS" panose="030F0702030302020204" pitchFamily="66" charset="0"/>
              </a:rPr>
              <a:t>Different </a:t>
            </a:r>
            <a:r>
              <a:rPr lang="en-GB" sz="1900" b="1" dirty="0">
                <a:solidFill>
                  <a:schemeClr val="tx1">
                    <a:lumMod val="95000"/>
                    <a:lumOff val="5000"/>
                  </a:schemeClr>
                </a:solidFill>
                <a:latin typeface="Comic Sans MS" panose="030F0702030302020204" pitchFamily="66" charset="0"/>
              </a:rPr>
              <a:t>habitats</a:t>
            </a:r>
            <a:r>
              <a:rPr lang="en-GB" sz="1900" dirty="0">
                <a:solidFill>
                  <a:schemeClr val="tx1">
                    <a:lumMod val="95000"/>
                    <a:lumOff val="5000"/>
                  </a:schemeClr>
                </a:solidFill>
                <a:latin typeface="Comic Sans MS" panose="030F0702030302020204" pitchFamily="66" charset="0"/>
              </a:rPr>
              <a:t> meet the basic needs of different kinds of animals and plants.  </a:t>
            </a:r>
          </a:p>
        </p:txBody>
      </p:sp>
      <p:pic>
        <p:nvPicPr>
          <p:cNvPr id="17" name="Picture 16">
            <a:extLst>
              <a:ext uri="{FF2B5EF4-FFF2-40B4-BE49-F238E27FC236}">
                <a16:creationId xmlns:a16="http://schemas.microsoft.com/office/drawing/2014/main" id="{3754C87F-C72E-7B47-8CA3-A50E51A6F33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6745" r="13433"/>
          <a:stretch/>
        </p:blipFill>
        <p:spPr>
          <a:xfrm>
            <a:off x="1283399" y="3180914"/>
            <a:ext cx="2293518" cy="2558709"/>
          </a:xfrm>
          <a:prstGeom prst="rect">
            <a:avLst/>
          </a:prstGeom>
        </p:spPr>
      </p:pic>
      <p:pic>
        <p:nvPicPr>
          <p:cNvPr id="29" name="Picture 28">
            <a:extLst>
              <a:ext uri="{FF2B5EF4-FFF2-40B4-BE49-F238E27FC236}">
                <a16:creationId xmlns:a16="http://schemas.microsoft.com/office/drawing/2014/main" id="{0F55572F-1E9F-E64B-BBF7-8703ED33478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265" t="5863" r="24255" b="2877"/>
          <a:stretch/>
        </p:blipFill>
        <p:spPr>
          <a:xfrm>
            <a:off x="3732175" y="3180914"/>
            <a:ext cx="2293518" cy="2558709"/>
          </a:xfrm>
          <a:prstGeom prst="rect">
            <a:avLst/>
          </a:prstGeom>
        </p:spPr>
      </p:pic>
      <p:pic>
        <p:nvPicPr>
          <p:cNvPr id="30" name="Picture 29">
            <a:extLst>
              <a:ext uri="{FF2B5EF4-FFF2-40B4-BE49-F238E27FC236}">
                <a16:creationId xmlns:a16="http://schemas.microsoft.com/office/drawing/2014/main" id="{5F89C645-FD53-294D-8ABD-DACA1382E40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9891" t="5383" r="24735" b="3357"/>
          <a:stretch/>
        </p:blipFill>
        <p:spPr>
          <a:xfrm>
            <a:off x="6180951" y="3180914"/>
            <a:ext cx="2293518" cy="2558709"/>
          </a:xfrm>
          <a:prstGeom prst="rect">
            <a:avLst/>
          </a:prstGeom>
        </p:spPr>
      </p:pic>
      <p:pic>
        <p:nvPicPr>
          <p:cNvPr id="31" name="Picture 30">
            <a:extLst>
              <a:ext uri="{FF2B5EF4-FFF2-40B4-BE49-F238E27FC236}">
                <a16:creationId xmlns:a16="http://schemas.microsoft.com/office/drawing/2014/main" id="{B064A17A-7DFF-0946-B098-19CAFC9D677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3878" t="5571" r="29450"/>
          <a:stretch/>
        </p:blipFill>
        <p:spPr>
          <a:xfrm>
            <a:off x="8629727" y="3180914"/>
            <a:ext cx="2293518" cy="2558709"/>
          </a:xfrm>
          <a:prstGeom prst="rect">
            <a:avLst/>
          </a:prstGeom>
        </p:spPr>
      </p:pic>
    </p:spTree>
    <p:extLst>
      <p:ext uri="{BB962C8B-B14F-4D97-AF65-F5344CB8AC3E}">
        <p14:creationId xmlns:p14="http://schemas.microsoft.com/office/powerpoint/2010/main" val="84320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3" name="TextBox 2">
            <a:extLst>
              <a:ext uri="{FF2B5EF4-FFF2-40B4-BE49-F238E27FC236}">
                <a16:creationId xmlns:a16="http://schemas.microsoft.com/office/drawing/2014/main" id="{2A7AF632-1342-4AE3-9037-F617D2C42058}"/>
              </a:ext>
            </a:extLst>
          </p:cNvPr>
          <p:cNvSpPr txBox="1"/>
          <p:nvPr/>
        </p:nvSpPr>
        <p:spPr>
          <a:xfrm>
            <a:off x="0" y="818356"/>
            <a:ext cx="12192000" cy="461665"/>
          </a:xfrm>
          <a:prstGeom prst="rect">
            <a:avLst/>
          </a:prstGeom>
          <a:noFill/>
        </p:spPr>
        <p:txBody>
          <a:bodyPr wrap="square" lIns="0" tIns="0" rIns="0" bIns="0" rtlCol="0">
            <a:spAutoFit/>
          </a:bodyPr>
          <a:lstStyle/>
          <a:p>
            <a:pPr algn="ctr"/>
            <a:r>
              <a:rPr lang="en-GB" sz="3000" b="1" dirty="0">
                <a:solidFill>
                  <a:srgbClr val="39AB47"/>
                </a:solidFill>
                <a:latin typeface="Comic Sans MS" panose="030F0702030302020204" pitchFamily="66" charset="0"/>
              </a:rPr>
              <a:t>Plants</a:t>
            </a:r>
          </a:p>
        </p:txBody>
      </p:sp>
      <p:sp>
        <p:nvSpPr>
          <p:cNvPr id="11" name="TextBox 10">
            <a:extLst>
              <a:ext uri="{FF2B5EF4-FFF2-40B4-BE49-F238E27FC236}">
                <a16:creationId xmlns:a16="http://schemas.microsoft.com/office/drawing/2014/main" id="{B50C7375-0AEF-4547-8049-8922FB746039}"/>
              </a:ext>
            </a:extLst>
          </p:cNvPr>
          <p:cNvSpPr txBox="1"/>
          <p:nvPr/>
        </p:nvSpPr>
        <p:spPr>
          <a:xfrm>
            <a:off x="1647752" y="1602200"/>
            <a:ext cx="9048465" cy="1231106"/>
          </a:xfrm>
          <a:prstGeom prst="rect">
            <a:avLst/>
          </a:prstGeom>
          <a:noFill/>
        </p:spPr>
        <p:txBody>
          <a:bodyPr wrap="square" lIns="0" tIns="0" rIns="0" bIns="0" rtlCol="0">
            <a:spAutoFit/>
          </a:bodyPr>
          <a:lstStyle/>
          <a:p>
            <a:r>
              <a:rPr lang="en-GB" sz="2000" dirty="0">
                <a:solidFill>
                  <a:schemeClr val="tx1">
                    <a:lumMod val="95000"/>
                    <a:lumOff val="5000"/>
                  </a:schemeClr>
                </a:solidFill>
                <a:latin typeface="Comic Sans MS" panose="030F0702030302020204" pitchFamily="66" charset="0"/>
              </a:rPr>
              <a:t>Plants include all </a:t>
            </a:r>
            <a:r>
              <a:rPr lang="en-GB" sz="2000" b="1" dirty="0">
                <a:solidFill>
                  <a:schemeClr val="tx1">
                    <a:lumMod val="95000"/>
                    <a:lumOff val="5000"/>
                  </a:schemeClr>
                </a:solidFill>
                <a:latin typeface="Comic Sans MS" panose="030F0702030302020204" pitchFamily="66" charset="0"/>
              </a:rPr>
              <a:t>trees</a:t>
            </a:r>
            <a:r>
              <a:rPr lang="en-GB" sz="2000" dirty="0">
                <a:solidFill>
                  <a:schemeClr val="tx1">
                    <a:lumMod val="95000"/>
                    <a:lumOff val="5000"/>
                  </a:schemeClr>
                </a:solidFill>
                <a:latin typeface="Comic Sans MS" panose="030F0702030302020204" pitchFamily="66" charset="0"/>
              </a:rPr>
              <a:t> and </a:t>
            </a:r>
            <a:r>
              <a:rPr lang="en-GB" sz="2000" b="1" dirty="0">
                <a:solidFill>
                  <a:schemeClr val="tx1">
                    <a:lumMod val="95000"/>
                    <a:lumOff val="5000"/>
                  </a:schemeClr>
                </a:solidFill>
                <a:latin typeface="Comic Sans MS" panose="030F0702030302020204" pitchFamily="66" charset="0"/>
              </a:rPr>
              <a:t>flowers</a:t>
            </a:r>
            <a:r>
              <a:rPr lang="en-GB" sz="2000" dirty="0">
                <a:solidFill>
                  <a:schemeClr val="tx1">
                    <a:lumMod val="95000"/>
                    <a:lumOff val="5000"/>
                  </a:schemeClr>
                </a:solidFill>
                <a:latin typeface="Comic Sans MS" panose="030F0702030302020204" pitchFamily="66" charset="0"/>
              </a:rPr>
              <a:t>. </a:t>
            </a:r>
          </a:p>
          <a:p>
            <a:pPr>
              <a:spcBef>
                <a:spcPts val="1200"/>
              </a:spcBef>
            </a:pPr>
            <a:r>
              <a:rPr lang="en-GB" sz="2000" dirty="0">
                <a:solidFill>
                  <a:schemeClr val="tx1">
                    <a:lumMod val="95000"/>
                    <a:lumOff val="5000"/>
                  </a:schemeClr>
                </a:solidFill>
                <a:latin typeface="Comic Sans MS" panose="030F0702030302020204" pitchFamily="66" charset="0"/>
              </a:rPr>
              <a:t>Plants grow in </a:t>
            </a:r>
            <a:r>
              <a:rPr lang="en-GB" sz="2000" b="1" dirty="0">
                <a:solidFill>
                  <a:schemeClr val="tx1">
                    <a:lumMod val="95000"/>
                    <a:lumOff val="5000"/>
                  </a:schemeClr>
                </a:solidFill>
                <a:latin typeface="Comic Sans MS" panose="030F0702030302020204" pitchFamily="66" charset="0"/>
              </a:rPr>
              <a:t>soil</a:t>
            </a:r>
            <a:r>
              <a:rPr lang="en-GB" sz="2000" dirty="0">
                <a:solidFill>
                  <a:schemeClr val="tx1">
                    <a:lumMod val="95000"/>
                    <a:lumOff val="5000"/>
                  </a:schemeClr>
                </a:solidFill>
                <a:latin typeface="Comic Sans MS" panose="030F0702030302020204" pitchFamily="66" charset="0"/>
              </a:rPr>
              <a:t>.</a:t>
            </a:r>
          </a:p>
          <a:p>
            <a:pPr>
              <a:spcBef>
                <a:spcPts val="1200"/>
              </a:spcBef>
            </a:pPr>
            <a:r>
              <a:rPr lang="en-GB" sz="2000" dirty="0">
                <a:solidFill>
                  <a:schemeClr val="tx1">
                    <a:lumMod val="95000"/>
                    <a:lumOff val="5000"/>
                  </a:schemeClr>
                </a:solidFill>
                <a:latin typeface="Comic Sans MS" panose="030F0702030302020204" pitchFamily="66" charset="0"/>
              </a:rPr>
              <a:t>Plants also need </a:t>
            </a:r>
            <a:r>
              <a:rPr lang="en-GB" sz="2000" b="1" dirty="0">
                <a:solidFill>
                  <a:schemeClr val="tx1">
                    <a:lumMod val="95000"/>
                    <a:lumOff val="5000"/>
                  </a:schemeClr>
                </a:solidFill>
                <a:latin typeface="Comic Sans MS" panose="030F0702030302020204" pitchFamily="66" charset="0"/>
              </a:rPr>
              <a:t>sunshine</a:t>
            </a:r>
            <a:r>
              <a:rPr lang="en-GB" sz="2000" dirty="0">
                <a:solidFill>
                  <a:schemeClr val="tx1">
                    <a:lumMod val="95000"/>
                    <a:lumOff val="5000"/>
                  </a:schemeClr>
                </a:solidFill>
                <a:latin typeface="Comic Sans MS" panose="030F0702030302020204" pitchFamily="66" charset="0"/>
              </a:rPr>
              <a:t> and </a:t>
            </a:r>
            <a:r>
              <a:rPr lang="en-GB" sz="2000" b="1" dirty="0">
                <a:solidFill>
                  <a:schemeClr val="tx1">
                    <a:lumMod val="95000"/>
                    <a:lumOff val="5000"/>
                  </a:schemeClr>
                </a:solidFill>
                <a:latin typeface="Comic Sans MS" panose="030F0702030302020204" pitchFamily="66" charset="0"/>
              </a:rPr>
              <a:t>water</a:t>
            </a:r>
            <a:r>
              <a:rPr lang="en-GB" sz="2000" dirty="0">
                <a:solidFill>
                  <a:schemeClr val="tx1">
                    <a:lumMod val="95000"/>
                    <a:lumOff val="5000"/>
                  </a:schemeClr>
                </a:solidFill>
                <a:latin typeface="Comic Sans MS" panose="030F0702030302020204" pitchFamily="66" charset="0"/>
              </a:rPr>
              <a:t> to survive. </a:t>
            </a:r>
          </a:p>
        </p:txBody>
      </p:sp>
      <p:pic>
        <p:nvPicPr>
          <p:cNvPr id="14" name="Picture 13">
            <a:extLst>
              <a:ext uri="{FF2B5EF4-FFF2-40B4-BE49-F238E27FC236}">
                <a16:creationId xmlns:a16="http://schemas.microsoft.com/office/drawing/2014/main" id="{3BF153C3-85BA-144B-8FC6-1834A123E04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5693" t="4122" r="22667" b="-5"/>
          <a:stretch/>
        </p:blipFill>
        <p:spPr>
          <a:xfrm>
            <a:off x="1631950" y="3247308"/>
            <a:ext cx="2868613" cy="2504921"/>
          </a:xfrm>
          <a:prstGeom prst="rect">
            <a:avLst/>
          </a:prstGeom>
        </p:spPr>
      </p:pic>
      <p:pic>
        <p:nvPicPr>
          <p:cNvPr id="12" name="Picture 11">
            <a:extLst>
              <a:ext uri="{FF2B5EF4-FFF2-40B4-BE49-F238E27FC236}">
                <a16:creationId xmlns:a16="http://schemas.microsoft.com/office/drawing/2014/main" id="{6AB69ACA-9164-5B4B-BA94-4EF883312A6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8017" r="5553"/>
          <a:stretch/>
        </p:blipFill>
        <p:spPr>
          <a:xfrm>
            <a:off x="7691437" y="3247308"/>
            <a:ext cx="2868613" cy="2504921"/>
          </a:xfrm>
          <a:prstGeom prst="rect">
            <a:avLst/>
          </a:prstGeom>
        </p:spPr>
      </p:pic>
      <p:pic>
        <p:nvPicPr>
          <p:cNvPr id="13" name="Picture 12">
            <a:extLst>
              <a:ext uri="{FF2B5EF4-FFF2-40B4-BE49-F238E27FC236}">
                <a16:creationId xmlns:a16="http://schemas.microsoft.com/office/drawing/2014/main" id="{DD420988-0279-A44C-A5D9-13FBC8B01E0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1805" t="1395" r="12305" b="11962"/>
          <a:stretch/>
        </p:blipFill>
        <p:spPr>
          <a:xfrm>
            <a:off x="4661693" y="3247308"/>
            <a:ext cx="2868613" cy="2504921"/>
          </a:xfrm>
          <a:prstGeom prst="rect">
            <a:avLst/>
          </a:prstGeom>
        </p:spPr>
      </p:pic>
    </p:spTree>
    <p:extLst>
      <p:ext uri="{BB962C8B-B14F-4D97-AF65-F5344CB8AC3E}">
        <p14:creationId xmlns:p14="http://schemas.microsoft.com/office/powerpoint/2010/main" val="17050628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B50C7375-0AEF-4547-8049-8922FB746039}"/>
              </a:ext>
            </a:extLst>
          </p:cNvPr>
          <p:cNvSpPr txBox="1"/>
          <p:nvPr/>
        </p:nvSpPr>
        <p:spPr>
          <a:xfrm>
            <a:off x="1634306" y="968376"/>
            <a:ext cx="8168914" cy="2354491"/>
          </a:xfrm>
          <a:prstGeom prst="rect">
            <a:avLst/>
          </a:prstGeom>
          <a:noFill/>
        </p:spPr>
        <p:txBody>
          <a:bodyPr wrap="square" lIns="0" tIns="0" rIns="0" bIns="0" rtlCol="0">
            <a:spAutoFit/>
          </a:bodyPr>
          <a:lstStyle/>
          <a:p>
            <a:pPr>
              <a:spcBef>
                <a:spcPts val="600"/>
              </a:spcBef>
            </a:pPr>
            <a:r>
              <a:rPr lang="en-GB" sz="1900" dirty="0">
                <a:solidFill>
                  <a:schemeClr val="tx1">
                    <a:lumMod val="95000"/>
                    <a:lumOff val="5000"/>
                  </a:schemeClr>
                </a:solidFill>
                <a:latin typeface="Comic Sans MS" panose="030F0702030302020204" pitchFamily="66" charset="0"/>
              </a:rPr>
              <a:t>Trees need more space than most other plants. </a:t>
            </a:r>
          </a:p>
          <a:p>
            <a:pPr>
              <a:spcBef>
                <a:spcPts val="600"/>
              </a:spcBef>
            </a:pPr>
            <a:r>
              <a:rPr lang="en-GB" sz="1900" b="1" dirty="0">
                <a:solidFill>
                  <a:schemeClr val="tx1">
                    <a:lumMod val="95000"/>
                    <a:lumOff val="5000"/>
                  </a:schemeClr>
                </a:solidFill>
                <a:latin typeface="Comic Sans MS" panose="030F0702030302020204" pitchFamily="66" charset="0"/>
              </a:rPr>
              <a:t>Their habitat is usually:</a:t>
            </a:r>
          </a:p>
          <a:p>
            <a:pPr marL="285750" indent="-285750">
              <a:spcBef>
                <a:spcPts val="400"/>
              </a:spcBef>
              <a:buClr>
                <a:srgbClr val="39AB47"/>
              </a:buClr>
              <a:buFont typeface="Arial" panose="020B0604020202020204" pitchFamily="34" charset="0"/>
              <a:buChar char="•"/>
            </a:pPr>
            <a:r>
              <a:rPr lang="en-GB" sz="1900" dirty="0">
                <a:solidFill>
                  <a:schemeClr val="tx1">
                    <a:lumMod val="95000"/>
                    <a:lumOff val="5000"/>
                  </a:schemeClr>
                </a:solidFill>
                <a:latin typeface="Comic Sans MS" panose="030F0702030302020204" pitchFamily="66" charset="0"/>
              </a:rPr>
              <a:t>parks</a:t>
            </a:r>
          </a:p>
          <a:p>
            <a:pPr marL="285750" indent="-285750">
              <a:spcBef>
                <a:spcPts val="400"/>
              </a:spcBef>
              <a:buClr>
                <a:srgbClr val="39AB47"/>
              </a:buClr>
              <a:buFont typeface="Arial" panose="020B0604020202020204" pitchFamily="34" charset="0"/>
              <a:buChar char="•"/>
            </a:pPr>
            <a:r>
              <a:rPr lang="en-GB" sz="1900" dirty="0">
                <a:solidFill>
                  <a:schemeClr val="tx1">
                    <a:lumMod val="95000"/>
                    <a:lumOff val="5000"/>
                  </a:schemeClr>
                </a:solidFill>
                <a:latin typeface="Comic Sans MS" panose="030F0702030302020204" pitchFamily="66" charset="0"/>
              </a:rPr>
              <a:t>woodland and forest</a:t>
            </a:r>
          </a:p>
          <a:p>
            <a:pPr marL="285750" indent="-285750">
              <a:spcBef>
                <a:spcPts val="400"/>
              </a:spcBef>
              <a:buClr>
                <a:srgbClr val="39AB47"/>
              </a:buClr>
              <a:buFont typeface="Arial" panose="020B0604020202020204" pitchFamily="34" charset="0"/>
              <a:buChar char="•"/>
            </a:pPr>
            <a:r>
              <a:rPr lang="en-GB" sz="1900" dirty="0">
                <a:solidFill>
                  <a:schemeClr val="tx1">
                    <a:lumMod val="95000"/>
                    <a:lumOff val="5000"/>
                  </a:schemeClr>
                </a:solidFill>
                <a:latin typeface="Comic Sans MS" panose="030F0702030302020204" pitchFamily="66" charset="0"/>
              </a:rPr>
              <a:t>big gardens</a:t>
            </a:r>
          </a:p>
          <a:p>
            <a:pPr>
              <a:spcBef>
                <a:spcPts val="600"/>
              </a:spcBef>
            </a:pPr>
            <a:r>
              <a:rPr lang="en-GB" sz="1900" dirty="0">
                <a:solidFill>
                  <a:schemeClr val="tx1">
                    <a:lumMod val="95000"/>
                    <a:lumOff val="5000"/>
                  </a:schemeClr>
                </a:solidFill>
                <a:latin typeface="Comic Sans MS" panose="030F0702030302020204" pitchFamily="66" charset="0"/>
              </a:rPr>
              <a:t>They grow in soil, and live in </a:t>
            </a:r>
            <a:r>
              <a:rPr lang="en-GB" sz="1900" b="1" dirty="0">
                <a:solidFill>
                  <a:schemeClr val="tx1">
                    <a:lumMod val="95000"/>
                    <a:lumOff val="5000"/>
                  </a:schemeClr>
                </a:solidFill>
                <a:latin typeface="Comic Sans MS" panose="030F0702030302020204" pitchFamily="66" charset="0"/>
              </a:rPr>
              <a:t>habitats</a:t>
            </a:r>
            <a:r>
              <a:rPr lang="en-GB" sz="1900" dirty="0">
                <a:solidFill>
                  <a:schemeClr val="tx1">
                    <a:lumMod val="95000"/>
                    <a:lumOff val="5000"/>
                  </a:schemeClr>
                </a:solidFill>
                <a:latin typeface="Comic Sans MS" panose="030F0702030302020204" pitchFamily="66" charset="0"/>
              </a:rPr>
              <a:t> where there is enough sunshine and water for them to survive</a:t>
            </a:r>
          </a:p>
        </p:txBody>
      </p:sp>
      <p:pic>
        <p:nvPicPr>
          <p:cNvPr id="8" name="Picture 7">
            <a:extLst>
              <a:ext uri="{FF2B5EF4-FFF2-40B4-BE49-F238E27FC236}">
                <a16:creationId xmlns:a16="http://schemas.microsoft.com/office/drawing/2014/main" id="{5A141571-B30A-EF41-B612-8A19BE4F46B9}"/>
              </a:ext>
            </a:extLst>
          </p:cNvPr>
          <p:cNvPicPr>
            <a:picLocks noChangeAspect="1"/>
          </p:cNvPicPr>
          <p:nvPr/>
        </p:nvPicPr>
        <p:blipFill>
          <a:blip r:embed="rId4" cstate="screen">
            <a:extLst>
              <a:ext uri="{28A0092B-C50C-407E-A947-70E740481C1C}">
                <a14:useLocalDpi xmlns:a14="http://schemas.microsoft.com/office/drawing/2010/main"/>
              </a:ext>
            </a:extLst>
          </a:blip>
          <a:srcRect l="6284" r="6284"/>
          <a:stretch/>
        </p:blipFill>
        <p:spPr>
          <a:xfrm>
            <a:off x="1631950" y="3568796"/>
            <a:ext cx="2868613" cy="2178706"/>
          </a:xfrm>
          <a:prstGeom prst="rect">
            <a:avLst/>
          </a:prstGeom>
        </p:spPr>
      </p:pic>
      <p:pic>
        <p:nvPicPr>
          <p:cNvPr id="9" name="Picture 8">
            <a:extLst>
              <a:ext uri="{FF2B5EF4-FFF2-40B4-BE49-F238E27FC236}">
                <a16:creationId xmlns:a16="http://schemas.microsoft.com/office/drawing/2014/main" id="{989D873E-303C-8E44-8E6C-86145CDC8099}"/>
              </a:ext>
            </a:extLst>
          </p:cNvPr>
          <p:cNvPicPr>
            <a:picLocks noChangeAspect="1"/>
          </p:cNvPicPr>
          <p:nvPr/>
        </p:nvPicPr>
        <p:blipFill>
          <a:blip r:embed="rId5" cstate="screen">
            <a:extLst>
              <a:ext uri="{28A0092B-C50C-407E-A947-70E740481C1C}">
                <a14:useLocalDpi xmlns:a14="http://schemas.microsoft.com/office/drawing/2010/main"/>
              </a:ext>
            </a:extLst>
          </a:blip>
          <a:srcRect l="6063" r="6063"/>
          <a:stretch/>
        </p:blipFill>
        <p:spPr>
          <a:xfrm>
            <a:off x="4661694" y="3568670"/>
            <a:ext cx="2868613" cy="2178706"/>
          </a:xfrm>
          <a:prstGeom prst="rect">
            <a:avLst/>
          </a:prstGeom>
        </p:spPr>
      </p:pic>
      <p:pic>
        <p:nvPicPr>
          <p:cNvPr id="15" name="Picture 14">
            <a:extLst>
              <a:ext uri="{FF2B5EF4-FFF2-40B4-BE49-F238E27FC236}">
                <a16:creationId xmlns:a16="http://schemas.microsoft.com/office/drawing/2014/main" id="{8B8ED129-7240-2442-A856-1F6C3D11579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28191" r="30460" b="13637"/>
          <a:stretch/>
        </p:blipFill>
        <p:spPr>
          <a:xfrm>
            <a:off x="7691437" y="3568670"/>
            <a:ext cx="2868613" cy="2178706"/>
          </a:xfrm>
          <a:prstGeom prst="rect">
            <a:avLst/>
          </a:prstGeom>
        </p:spPr>
      </p:pic>
    </p:spTree>
    <p:extLst>
      <p:ext uri="{BB962C8B-B14F-4D97-AF65-F5344CB8AC3E}">
        <p14:creationId xmlns:p14="http://schemas.microsoft.com/office/powerpoint/2010/main" val="3195737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11" name="TextBox 10">
            <a:extLst>
              <a:ext uri="{FF2B5EF4-FFF2-40B4-BE49-F238E27FC236}">
                <a16:creationId xmlns:a16="http://schemas.microsoft.com/office/drawing/2014/main" id="{B50C7375-0AEF-4547-8049-8922FB746039}"/>
              </a:ext>
            </a:extLst>
          </p:cNvPr>
          <p:cNvSpPr txBox="1"/>
          <p:nvPr/>
        </p:nvSpPr>
        <p:spPr>
          <a:xfrm>
            <a:off x="1634306" y="1484840"/>
            <a:ext cx="4822057" cy="4042132"/>
          </a:xfrm>
          <a:prstGeom prst="rect">
            <a:avLst/>
          </a:prstGeom>
          <a:noFill/>
        </p:spPr>
        <p:txBody>
          <a:bodyPr wrap="square" lIns="0" tIns="0" rIns="0" bIns="0" rtlCol="0">
            <a:spAutoFit/>
          </a:bodyPr>
          <a:lstStyle/>
          <a:p>
            <a:r>
              <a:rPr lang="en-GB" dirty="0">
                <a:solidFill>
                  <a:schemeClr val="tx1">
                    <a:lumMod val="95000"/>
                    <a:lumOff val="5000"/>
                  </a:schemeClr>
                </a:solidFill>
                <a:latin typeface="Comic Sans MS" panose="030F0702030302020204" pitchFamily="66" charset="0"/>
              </a:rPr>
              <a:t>When plants bloom or blossom, they have flowers. We all love flowers!</a:t>
            </a:r>
          </a:p>
          <a:p>
            <a:pPr>
              <a:spcBef>
                <a:spcPts val="1200"/>
              </a:spcBef>
            </a:pPr>
            <a:r>
              <a:rPr lang="en-GB" dirty="0">
                <a:solidFill>
                  <a:schemeClr val="tx1">
                    <a:lumMod val="95000"/>
                    <a:lumOff val="5000"/>
                  </a:schemeClr>
                </a:solidFill>
                <a:latin typeface="Comic Sans MS" panose="030F0702030302020204" pitchFamily="66" charset="0"/>
              </a:rPr>
              <a:t>Flowers live in many places all over the world.</a:t>
            </a:r>
          </a:p>
          <a:p>
            <a:pPr>
              <a:spcBef>
                <a:spcPts val="1000"/>
              </a:spcBef>
            </a:pPr>
            <a:r>
              <a:rPr lang="en-GB" b="1" dirty="0">
                <a:solidFill>
                  <a:schemeClr val="tx1">
                    <a:lumMod val="95000"/>
                    <a:lumOff val="5000"/>
                  </a:schemeClr>
                </a:solidFill>
                <a:latin typeface="Comic Sans MS" panose="030F0702030302020204" pitchFamily="66" charset="0"/>
              </a:rPr>
              <a:t>We can see flowers here in:</a:t>
            </a:r>
          </a:p>
          <a:p>
            <a:pPr marL="285750" indent="-285750">
              <a:spcBef>
                <a:spcPts val="400"/>
              </a:spcBef>
              <a:buClr>
                <a:srgbClr val="39AB47"/>
              </a:buClr>
              <a:buFont typeface="Arial" panose="020B0604020202020204" pitchFamily="34" charset="0"/>
              <a:buChar char="•"/>
            </a:pPr>
            <a:r>
              <a:rPr lang="en-GB" dirty="0">
                <a:solidFill>
                  <a:schemeClr val="tx1">
                    <a:lumMod val="95000"/>
                    <a:lumOff val="5000"/>
                  </a:schemeClr>
                </a:solidFill>
                <a:latin typeface="Comic Sans MS" panose="030F0702030302020204" pitchFamily="66" charset="0"/>
              </a:rPr>
              <a:t>parks</a:t>
            </a:r>
          </a:p>
          <a:p>
            <a:pPr marL="285750" indent="-285750">
              <a:spcBef>
                <a:spcPts val="400"/>
              </a:spcBef>
              <a:buClr>
                <a:srgbClr val="39AB47"/>
              </a:buClr>
              <a:buFont typeface="Arial" panose="020B0604020202020204" pitchFamily="34" charset="0"/>
              <a:buChar char="•"/>
            </a:pPr>
            <a:r>
              <a:rPr lang="en-GB" dirty="0">
                <a:solidFill>
                  <a:schemeClr val="tx1">
                    <a:lumMod val="95000"/>
                    <a:lumOff val="5000"/>
                  </a:schemeClr>
                </a:solidFill>
                <a:latin typeface="Comic Sans MS" panose="030F0702030302020204" pitchFamily="66" charset="0"/>
              </a:rPr>
              <a:t>woods</a:t>
            </a:r>
          </a:p>
          <a:p>
            <a:pPr marL="285750" indent="-285750">
              <a:spcBef>
                <a:spcPts val="400"/>
              </a:spcBef>
              <a:buClr>
                <a:srgbClr val="39AB47"/>
              </a:buClr>
              <a:buFont typeface="Arial" panose="020B0604020202020204" pitchFamily="34" charset="0"/>
              <a:buChar char="•"/>
            </a:pPr>
            <a:r>
              <a:rPr lang="en-GB" dirty="0">
                <a:solidFill>
                  <a:schemeClr val="tx1">
                    <a:lumMod val="95000"/>
                    <a:lumOff val="5000"/>
                  </a:schemeClr>
                </a:solidFill>
                <a:latin typeface="Comic Sans MS" panose="030F0702030302020204" pitchFamily="66" charset="0"/>
              </a:rPr>
              <a:t>fields</a:t>
            </a:r>
          </a:p>
          <a:p>
            <a:pPr marL="285750" indent="-285750">
              <a:spcBef>
                <a:spcPts val="400"/>
              </a:spcBef>
              <a:buClr>
                <a:srgbClr val="39AB47"/>
              </a:buClr>
              <a:buFont typeface="Arial" panose="020B0604020202020204" pitchFamily="34" charset="0"/>
              <a:buChar char="•"/>
            </a:pPr>
            <a:r>
              <a:rPr lang="en-GB" dirty="0">
                <a:solidFill>
                  <a:schemeClr val="tx1">
                    <a:lumMod val="95000"/>
                    <a:lumOff val="5000"/>
                  </a:schemeClr>
                </a:solidFill>
                <a:latin typeface="Comic Sans MS" panose="030F0702030302020204" pitchFamily="66" charset="0"/>
              </a:rPr>
              <a:t>gardens</a:t>
            </a:r>
          </a:p>
          <a:p>
            <a:pPr marL="285750" indent="-285750">
              <a:spcBef>
                <a:spcPts val="400"/>
              </a:spcBef>
              <a:buClr>
                <a:srgbClr val="39AB47"/>
              </a:buClr>
              <a:buFont typeface="Arial" panose="020B0604020202020204" pitchFamily="34" charset="0"/>
              <a:buChar char="•"/>
            </a:pPr>
            <a:r>
              <a:rPr lang="en-GB" dirty="0">
                <a:solidFill>
                  <a:schemeClr val="tx1">
                    <a:lumMod val="95000"/>
                    <a:lumOff val="5000"/>
                  </a:schemeClr>
                </a:solidFill>
                <a:latin typeface="Comic Sans MS" panose="030F0702030302020204" pitchFamily="66" charset="0"/>
              </a:rPr>
              <a:t>pots in houses outdoors and indoors.</a:t>
            </a:r>
          </a:p>
          <a:p>
            <a:pPr>
              <a:spcBef>
                <a:spcPts val="1200"/>
              </a:spcBef>
            </a:pPr>
            <a:r>
              <a:rPr lang="en-GB" dirty="0">
                <a:solidFill>
                  <a:schemeClr val="tx1">
                    <a:lumMod val="95000"/>
                    <a:lumOff val="5000"/>
                  </a:schemeClr>
                </a:solidFill>
                <a:latin typeface="Comic Sans MS" panose="030F0702030302020204" pitchFamily="66" charset="0"/>
              </a:rPr>
              <a:t>Almost all flowers grow in </a:t>
            </a:r>
            <a:r>
              <a:rPr lang="en-GB" b="1" dirty="0">
                <a:solidFill>
                  <a:srgbClr val="39AB47"/>
                </a:solidFill>
                <a:latin typeface="Comic Sans MS" panose="030F0702030302020204" pitchFamily="66" charset="0"/>
              </a:rPr>
              <a:t>soil</a:t>
            </a:r>
            <a:r>
              <a:rPr lang="en-GB" dirty="0">
                <a:solidFill>
                  <a:schemeClr val="tx1">
                    <a:lumMod val="95000"/>
                    <a:lumOff val="5000"/>
                  </a:schemeClr>
                </a:solidFill>
                <a:latin typeface="Comic Sans MS" panose="030F0702030302020204" pitchFamily="66" charset="0"/>
              </a:rPr>
              <a:t>. All flowers live in </a:t>
            </a:r>
            <a:r>
              <a:rPr lang="en-GB" b="1" dirty="0">
                <a:solidFill>
                  <a:srgbClr val="39AB47"/>
                </a:solidFill>
                <a:latin typeface="Comic Sans MS" panose="030F0702030302020204" pitchFamily="66" charset="0"/>
              </a:rPr>
              <a:t>habitats</a:t>
            </a:r>
            <a:r>
              <a:rPr lang="en-GB" dirty="0">
                <a:solidFill>
                  <a:schemeClr val="tx1">
                    <a:lumMod val="95000"/>
                    <a:lumOff val="5000"/>
                  </a:schemeClr>
                </a:solidFill>
                <a:latin typeface="Comic Sans MS" panose="030F0702030302020204" pitchFamily="66" charset="0"/>
              </a:rPr>
              <a:t> where there is enough sunshine and water for them to survive.</a:t>
            </a:r>
          </a:p>
        </p:txBody>
      </p:sp>
      <p:pic>
        <p:nvPicPr>
          <p:cNvPr id="8" name="Picture 7">
            <a:extLst>
              <a:ext uri="{FF2B5EF4-FFF2-40B4-BE49-F238E27FC236}">
                <a16:creationId xmlns:a16="http://schemas.microsoft.com/office/drawing/2014/main" id="{5A141571-B30A-EF41-B612-8A19BE4F46B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13043" r="3758"/>
          <a:stretch/>
        </p:blipFill>
        <p:spPr>
          <a:xfrm>
            <a:off x="7331075" y="1146176"/>
            <a:ext cx="3228975" cy="2178706"/>
          </a:xfrm>
          <a:prstGeom prst="rect">
            <a:avLst/>
          </a:prstGeom>
        </p:spPr>
      </p:pic>
      <p:pic>
        <p:nvPicPr>
          <p:cNvPr id="9" name="Picture 8">
            <a:extLst>
              <a:ext uri="{FF2B5EF4-FFF2-40B4-BE49-F238E27FC236}">
                <a16:creationId xmlns:a16="http://schemas.microsoft.com/office/drawing/2014/main" id="{989D873E-303C-8E44-8E6C-86145CDC809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12523" t="2319" r="15450" b="24822"/>
          <a:stretch/>
        </p:blipFill>
        <p:spPr>
          <a:xfrm>
            <a:off x="7331075" y="3564464"/>
            <a:ext cx="3228975" cy="2178706"/>
          </a:xfrm>
          <a:prstGeom prst="rect">
            <a:avLst/>
          </a:prstGeom>
        </p:spPr>
      </p:pic>
    </p:spTree>
    <p:extLst>
      <p:ext uri="{BB962C8B-B14F-4D97-AF65-F5344CB8AC3E}">
        <p14:creationId xmlns:p14="http://schemas.microsoft.com/office/powerpoint/2010/main" val="608827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1635818" y="2057517"/>
            <a:ext cx="4460182" cy="3493264"/>
          </a:xfrm>
          <a:prstGeom prst="rect">
            <a:avLst/>
          </a:prstGeom>
          <a:noFill/>
        </p:spPr>
        <p:txBody>
          <a:bodyPr wrap="square" lIns="0" tIns="0" rIns="0" bIns="0" rtlCol="0">
            <a:spAutoFit/>
          </a:bodyPr>
          <a:lstStyle/>
          <a:p>
            <a:pPr>
              <a:spcBef>
                <a:spcPts val="1200"/>
              </a:spcBef>
            </a:pPr>
            <a:r>
              <a:rPr lang="en-GB" sz="2500" b="1" dirty="0">
                <a:solidFill>
                  <a:srgbClr val="39AB47"/>
                </a:solidFill>
                <a:latin typeface="Comic Sans MS" panose="030F0702030302020204" pitchFamily="66" charset="0"/>
              </a:rPr>
              <a:t>Bees</a:t>
            </a:r>
          </a:p>
          <a:p>
            <a:pPr>
              <a:spcBef>
                <a:spcPts val="1200"/>
              </a:spcBef>
            </a:pPr>
            <a:r>
              <a:rPr lang="en-GB" sz="1900" dirty="0">
                <a:solidFill>
                  <a:schemeClr val="tx1">
                    <a:lumMod val="95000"/>
                    <a:lumOff val="5000"/>
                  </a:schemeClr>
                </a:solidFill>
                <a:latin typeface="Comic Sans MS" panose="030F0702030302020204" pitchFamily="66" charset="0"/>
              </a:rPr>
              <a:t>A bee’s habitat must provide food</a:t>
            </a:r>
          </a:p>
          <a:p>
            <a:r>
              <a:rPr lang="en-GB" sz="1900" dirty="0">
                <a:solidFill>
                  <a:schemeClr val="tx1">
                    <a:lumMod val="95000"/>
                    <a:lumOff val="5000"/>
                  </a:schemeClr>
                </a:solidFill>
                <a:latin typeface="Comic Sans MS" panose="030F0702030302020204" pitchFamily="66" charset="0"/>
              </a:rPr>
              <a:t>and shelter.</a:t>
            </a:r>
          </a:p>
          <a:p>
            <a:pPr>
              <a:spcBef>
                <a:spcPts val="1200"/>
              </a:spcBef>
            </a:pPr>
            <a:r>
              <a:rPr lang="en-GB" sz="1900" b="1" dirty="0">
                <a:solidFill>
                  <a:srgbClr val="39AB47"/>
                </a:solidFill>
                <a:latin typeface="Comic Sans MS" panose="030F0702030302020204" pitchFamily="66" charset="0"/>
              </a:rPr>
              <a:t>What do bees need for food?</a:t>
            </a:r>
          </a:p>
          <a:p>
            <a:pPr>
              <a:spcBef>
                <a:spcPts val="600"/>
              </a:spcBef>
            </a:pPr>
            <a:r>
              <a:rPr lang="en-GB" sz="1900" dirty="0">
                <a:solidFill>
                  <a:schemeClr val="tx1">
                    <a:lumMod val="95000"/>
                    <a:lumOff val="5000"/>
                  </a:schemeClr>
                </a:solidFill>
                <a:latin typeface="Comic Sans MS" panose="030F0702030302020204" pitchFamily="66" charset="0"/>
              </a:rPr>
              <a:t>Bees need flowers for their food.</a:t>
            </a:r>
          </a:p>
          <a:p>
            <a:pPr>
              <a:spcBef>
                <a:spcPts val="1200"/>
              </a:spcBef>
            </a:pPr>
            <a:r>
              <a:rPr lang="en-GB" sz="1900" b="1" dirty="0">
                <a:solidFill>
                  <a:srgbClr val="39AB47"/>
                </a:solidFill>
                <a:latin typeface="Comic Sans MS" panose="030F0702030302020204" pitchFamily="66" charset="0"/>
              </a:rPr>
              <a:t>What do bees need for their shelter?</a:t>
            </a:r>
          </a:p>
          <a:p>
            <a:pPr>
              <a:spcBef>
                <a:spcPts val="600"/>
              </a:spcBef>
            </a:pPr>
            <a:r>
              <a:rPr lang="en-GB" sz="1900" dirty="0">
                <a:solidFill>
                  <a:schemeClr val="tx1">
                    <a:lumMod val="95000"/>
                    <a:lumOff val="5000"/>
                  </a:schemeClr>
                </a:solidFill>
                <a:latin typeface="Comic Sans MS" panose="030F0702030302020204" pitchFamily="66" charset="0"/>
              </a:rPr>
              <a:t>Bees need their beehive for</a:t>
            </a:r>
          </a:p>
          <a:p>
            <a:r>
              <a:rPr lang="en-GB" sz="1900" dirty="0">
                <a:solidFill>
                  <a:schemeClr val="tx1">
                    <a:lumMod val="95000"/>
                    <a:lumOff val="5000"/>
                  </a:schemeClr>
                </a:solidFill>
                <a:latin typeface="Comic Sans MS" panose="030F0702030302020204" pitchFamily="66" charset="0"/>
              </a:rPr>
              <a:t>the shelter. </a:t>
            </a:r>
          </a:p>
          <a:p>
            <a:pPr>
              <a:spcBef>
                <a:spcPts val="1200"/>
              </a:spcBef>
            </a:pPr>
            <a:r>
              <a:rPr lang="en-GB" sz="1900" dirty="0">
                <a:solidFill>
                  <a:schemeClr val="tx1">
                    <a:lumMod val="95000"/>
                    <a:lumOff val="5000"/>
                  </a:schemeClr>
                </a:solidFill>
                <a:latin typeface="Comic Sans MS" panose="030F0702030302020204" pitchFamily="66" charset="0"/>
              </a:rPr>
              <a:t>A bee’s home is their </a:t>
            </a:r>
            <a:r>
              <a:rPr lang="en-GB" sz="1900" b="1" dirty="0">
                <a:solidFill>
                  <a:srgbClr val="39AB47"/>
                </a:solidFill>
                <a:latin typeface="Comic Sans MS" panose="030F0702030302020204" pitchFamily="66" charset="0"/>
              </a:rPr>
              <a:t>hive.</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8058" b="18294"/>
          <a:stretch/>
        </p:blipFill>
        <p:spPr>
          <a:xfrm>
            <a:off x="6456363" y="1706527"/>
            <a:ext cx="4103687" cy="2014870"/>
          </a:xfrm>
          <a:prstGeom prst="rect">
            <a:avLst/>
          </a:prstGeom>
        </p:spPr>
      </p:pic>
      <p:sp>
        <p:nvSpPr>
          <p:cNvPr id="11" name="TextBox 10">
            <a:extLst>
              <a:ext uri="{FF2B5EF4-FFF2-40B4-BE49-F238E27FC236}">
                <a16:creationId xmlns:a16="http://schemas.microsoft.com/office/drawing/2014/main" id="{6AB818DF-BBA3-3F45-8D4E-D52329DCA902}"/>
              </a:ext>
            </a:extLst>
          </p:cNvPr>
          <p:cNvSpPr txBox="1"/>
          <p:nvPr/>
        </p:nvSpPr>
        <p:spPr>
          <a:xfrm>
            <a:off x="0" y="818356"/>
            <a:ext cx="12192000" cy="461665"/>
          </a:xfrm>
          <a:prstGeom prst="rect">
            <a:avLst/>
          </a:prstGeom>
          <a:noFill/>
        </p:spPr>
        <p:txBody>
          <a:bodyPr wrap="square" lIns="0" tIns="0" rIns="0" bIns="0" rtlCol="0">
            <a:spAutoFit/>
          </a:bodyPr>
          <a:lstStyle/>
          <a:p>
            <a:pPr algn="ctr"/>
            <a:r>
              <a:rPr lang="en-GB" sz="3000" b="1" dirty="0">
                <a:solidFill>
                  <a:srgbClr val="39AB47"/>
                </a:solidFill>
                <a:latin typeface="Comic Sans MS" panose="030F0702030302020204" pitchFamily="66" charset="0"/>
              </a:rPr>
              <a:t>Animals</a:t>
            </a:r>
          </a:p>
        </p:txBody>
      </p:sp>
      <p:pic>
        <p:nvPicPr>
          <p:cNvPr id="16" name="Picture 15">
            <a:extLst>
              <a:ext uri="{FF2B5EF4-FFF2-40B4-BE49-F238E27FC236}">
                <a16:creationId xmlns:a16="http://schemas.microsoft.com/office/drawing/2014/main" id="{E45FDB04-7C6D-FF4B-AAF2-B004B71D4641}"/>
              </a:ext>
            </a:extLst>
          </p:cNvPr>
          <p:cNvPicPr>
            <a:picLocks noChangeAspect="1"/>
          </p:cNvPicPr>
          <p:nvPr/>
        </p:nvPicPr>
        <p:blipFill>
          <a:blip r:embed="rId5" cstate="screen">
            <a:extLst>
              <a:ext uri="{28A0092B-C50C-407E-A947-70E740481C1C}">
                <a14:useLocalDpi xmlns:a14="http://schemas.microsoft.com/office/drawing/2010/main"/>
              </a:ext>
            </a:extLst>
          </a:blip>
          <a:srcRect t="13140" b="13140"/>
          <a:stretch/>
        </p:blipFill>
        <p:spPr>
          <a:xfrm>
            <a:off x="6456040" y="3889648"/>
            <a:ext cx="4103687" cy="2014870"/>
          </a:xfrm>
          <a:prstGeom prst="rect">
            <a:avLst/>
          </a:prstGeom>
        </p:spPr>
      </p:pic>
    </p:spTree>
    <p:extLst>
      <p:ext uri="{BB962C8B-B14F-4D97-AF65-F5344CB8AC3E}">
        <p14:creationId xmlns:p14="http://schemas.microsoft.com/office/powerpoint/2010/main" val="154389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a16="http://schemas.microsoft.com/office/drawing/2014/main" id="{9DEAC338-E2EE-8B4C-9074-4F311DEA7D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sp>
        <p:nvSpPr>
          <p:cNvPr id="8" name="TextBox 7">
            <a:extLst>
              <a:ext uri="{FF2B5EF4-FFF2-40B4-BE49-F238E27FC236}">
                <a16:creationId xmlns:a16="http://schemas.microsoft.com/office/drawing/2014/main" id="{34C5BFAE-FD4F-4594-ADA7-9437195234CC}"/>
              </a:ext>
            </a:extLst>
          </p:cNvPr>
          <p:cNvSpPr txBox="1"/>
          <p:nvPr/>
        </p:nvSpPr>
        <p:spPr>
          <a:xfrm>
            <a:off x="1635818" y="1570383"/>
            <a:ext cx="4605956" cy="3737113"/>
          </a:xfrm>
          <a:prstGeom prst="rect">
            <a:avLst/>
          </a:prstGeom>
          <a:noFill/>
        </p:spPr>
        <p:txBody>
          <a:bodyPr wrap="square" lIns="0" tIns="0" rIns="0" bIns="0" rtlCol="0" anchor="ctr" anchorCtr="0">
            <a:noAutofit/>
          </a:bodyPr>
          <a:lstStyle/>
          <a:p>
            <a:pPr>
              <a:spcBef>
                <a:spcPts val="1200"/>
              </a:spcBef>
            </a:pPr>
            <a:r>
              <a:rPr lang="en-GB" sz="2500" b="1" dirty="0">
                <a:solidFill>
                  <a:srgbClr val="39AB47"/>
                </a:solidFill>
                <a:latin typeface="Comic Sans MS" panose="030F0702030302020204" pitchFamily="66" charset="0"/>
              </a:rPr>
              <a:t>Spiders</a:t>
            </a:r>
          </a:p>
          <a:p>
            <a:pPr>
              <a:spcBef>
                <a:spcPts val="1200"/>
              </a:spcBef>
            </a:pPr>
            <a:r>
              <a:rPr lang="en-GB" sz="1900" dirty="0">
                <a:solidFill>
                  <a:schemeClr val="tx1">
                    <a:lumMod val="95000"/>
                    <a:lumOff val="5000"/>
                  </a:schemeClr>
                </a:solidFill>
                <a:latin typeface="Comic Sans MS" panose="030F0702030302020204" pitchFamily="66" charset="0"/>
              </a:rPr>
              <a:t>A spider’s habitat must provide food</a:t>
            </a:r>
          </a:p>
          <a:p>
            <a:r>
              <a:rPr lang="en-GB" sz="1900" dirty="0">
                <a:solidFill>
                  <a:schemeClr val="tx1">
                    <a:lumMod val="95000"/>
                    <a:lumOff val="5000"/>
                  </a:schemeClr>
                </a:solidFill>
                <a:latin typeface="Comic Sans MS" panose="030F0702030302020204" pitchFamily="66" charset="0"/>
              </a:rPr>
              <a:t>and shelter.</a:t>
            </a:r>
          </a:p>
          <a:p>
            <a:pPr>
              <a:spcBef>
                <a:spcPts val="1200"/>
              </a:spcBef>
            </a:pPr>
            <a:r>
              <a:rPr lang="en-GB" sz="1900" b="1" dirty="0">
                <a:solidFill>
                  <a:srgbClr val="39AB47"/>
                </a:solidFill>
                <a:latin typeface="Comic Sans MS" panose="030F0702030302020204" pitchFamily="66" charset="0"/>
              </a:rPr>
              <a:t>What do spiders need for food?</a:t>
            </a:r>
          </a:p>
          <a:p>
            <a:pPr>
              <a:spcBef>
                <a:spcPts val="600"/>
              </a:spcBef>
            </a:pPr>
            <a:r>
              <a:rPr lang="en-GB" sz="1900" dirty="0">
                <a:solidFill>
                  <a:schemeClr val="tx1">
                    <a:lumMod val="95000"/>
                    <a:lumOff val="5000"/>
                  </a:schemeClr>
                </a:solidFill>
                <a:latin typeface="Comic Sans MS" panose="030F0702030302020204" pitchFamily="66" charset="0"/>
              </a:rPr>
              <a:t>Spiders need insects for their food.</a:t>
            </a:r>
          </a:p>
          <a:p>
            <a:pPr>
              <a:spcBef>
                <a:spcPts val="1200"/>
              </a:spcBef>
            </a:pPr>
            <a:r>
              <a:rPr lang="en-GB" sz="1900" b="1" dirty="0">
                <a:solidFill>
                  <a:srgbClr val="39AB47"/>
                </a:solidFill>
                <a:latin typeface="Comic Sans MS" panose="030F0702030302020204" pitchFamily="66" charset="0"/>
              </a:rPr>
              <a:t>What do spiders need for their shelter?</a:t>
            </a:r>
          </a:p>
          <a:p>
            <a:pPr>
              <a:spcBef>
                <a:spcPts val="600"/>
              </a:spcBef>
            </a:pPr>
            <a:r>
              <a:rPr lang="en-GB" sz="1900" dirty="0">
                <a:solidFill>
                  <a:schemeClr val="tx1">
                    <a:lumMod val="95000"/>
                    <a:lumOff val="5000"/>
                  </a:schemeClr>
                </a:solidFill>
                <a:latin typeface="Comic Sans MS" panose="030F0702030302020204" pitchFamily="66" charset="0"/>
              </a:rPr>
              <a:t>Spiders need their webs for shelter.</a:t>
            </a:r>
          </a:p>
          <a:p>
            <a:pPr>
              <a:spcBef>
                <a:spcPts val="1200"/>
              </a:spcBef>
            </a:pPr>
            <a:r>
              <a:rPr lang="en-GB" sz="1900" dirty="0">
                <a:solidFill>
                  <a:schemeClr val="tx1">
                    <a:lumMod val="95000"/>
                    <a:lumOff val="5000"/>
                  </a:schemeClr>
                </a:solidFill>
                <a:latin typeface="Comic Sans MS" panose="030F0702030302020204" pitchFamily="66" charset="0"/>
              </a:rPr>
              <a:t>Spiders also need their web to trap and catch their food.</a:t>
            </a:r>
          </a:p>
        </p:txBody>
      </p:sp>
      <p:pic>
        <p:nvPicPr>
          <p:cNvPr id="29" name="Picture 28">
            <a:extLst>
              <a:ext uri="{FF2B5EF4-FFF2-40B4-BE49-F238E27FC236}">
                <a16:creationId xmlns:a16="http://schemas.microsoft.com/office/drawing/2014/main" id="{005633BC-59BF-9D49-AE45-F8CE13068D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522" t="1037" r="18429" b="519"/>
          <a:stretch/>
        </p:blipFill>
        <p:spPr>
          <a:xfrm>
            <a:off x="6456363" y="1542188"/>
            <a:ext cx="4103687" cy="3776869"/>
          </a:xfrm>
          <a:prstGeom prst="rect">
            <a:avLst/>
          </a:prstGeom>
        </p:spPr>
      </p:pic>
    </p:spTree>
    <p:extLst>
      <p:ext uri="{BB962C8B-B14F-4D97-AF65-F5344CB8AC3E}">
        <p14:creationId xmlns:p14="http://schemas.microsoft.com/office/powerpoint/2010/main" val="96779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text, clipart&#10;&#10;Description automatically generated">
            <a:extLst>
              <a:ext uri="{FF2B5EF4-FFF2-40B4-BE49-F238E27FC236}">
                <a16:creationId xmlns:a16="http://schemas.microsoft.com/office/drawing/2014/main" id="{68B94F47-C60E-D747-ABCA-7955039BB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576049" y="6608685"/>
            <a:ext cx="546713" cy="150127"/>
          </a:xfrm>
          <a:prstGeom prst="rect">
            <a:avLst/>
          </a:prstGeom>
        </p:spPr>
      </p:pic>
      <p:pic>
        <p:nvPicPr>
          <p:cNvPr id="3" name="Picture 2">
            <a:extLst>
              <a:ext uri="{FF2B5EF4-FFF2-40B4-BE49-F238E27FC236}">
                <a16:creationId xmlns:a16="http://schemas.microsoft.com/office/drawing/2014/main" id="{8D11067E-2064-A94C-BED7-3281E7B5427C}"/>
              </a:ext>
            </a:extLst>
          </p:cNvPr>
          <p:cNvPicPr>
            <a:picLocks noChangeAspect="1"/>
          </p:cNvPicPr>
          <p:nvPr/>
        </p:nvPicPr>
        <p:blipFill>
          <a:blip r:embed="rId4" cstate="screen">
            <a:extLst>
              <a:ext uri="{28A0092B-C50C-407E-A947-70E740481C1C}">
                <a14:useLocalDpi xmlns:a14="http://schemas.microsoft.com/office/drawing/2010/main"/>
              </a:ext>
            </a:extLst>
          </a:blip>
          <a:srcRect l="22727" r="22727"/>
          <a:stretch/>
        </p:blipFill>
        <p:spPr>
          <a:xfrm>
            <a:off x="1271588" y="1865978"/>
            <a:ext cx="5493543" cy="3662362"/>
          </a:xfrm>
          <a:prstGeom prst="rect">
            <a:avLst/>
          </a:prstGeom>
        </p:spPr>
      </p:pic>
      <p:sp>
        <p:nvSpPr>
          <p:cNvPr id="4" name="Content Placeholder 2">
            <a:extLst>
              <a:ext uri="{FF2B5EF4-FFF2-40B4-BE49-F238E27FC236}">
                <a16:creationId xmlns:a16="http://schemas.microsoft.com/office/drawing/2014/main" id="{CDCF8F0C-58F3-0648-A62E-EA21E340C2E2}"/>
              </a:ext>
            </a:extLst>
          </p:cNvPr>
          <p:cNvSpPr txBox="1">
            <a:spLocks/>
          </p:cNvSpPr>
          <p:nvPr/>
        </p:nvSpPr>
        <p:spPr>
          <a:xfrm>
            <a:off x="7115991" y="1863010"/>
            <a:ext cx="3804422" cy="3676443"/>
          </a:xfrm>
          <a:prstGeom prst="rect">
            <a:avLst/>
          </a:prstGeom>
        </p:spPr>
        <p:txBody>
          <a:bodyPr lIns="0" tIns="0" rIns="0" bIns="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en-GB" sz="2000" b="1" dirty="0">
                <a:solidFill>
                  <a:srgbClr val="272626"/>
                </a:solidFill>
                <a:latin typeface="Comic Sans MS" panose="030F0702030302020204" pitchFamily="66" charset="0"/>
              </a:rPr>
              <a:t>Here are some examples:</a:t>
            </a:r>
          </a:p>
          <a:p>
            <a:pPr marL="285750" indent="-285750">
              <a:spcBef>
                <a:spcPts val="1200"/>
              </a:spcBef>
              <a:buClr>
                <a:srgbClr val="39AB47"/>
              </a:buClr>
            </a:pPr>
            <a:r>
              <a:rPr lang="en-GB" sz="2000" dirty="0">
                <a:solidFill>
                  <a:schemeClr val="tx1">
                    <a:lumMod val="95000"/>
                    <a:lumOff val="5000"/>
                  </a:schemeClr>
                </a:solidFill>
                <a:latin typeface="Comic Sans MS" panose="030F0702030302020204" pitchFamily="66" charset="0"/>
              </a:rPr>
              <a:t>trees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moss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flowers </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birds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squirrels</a:t>
            </a:r>
          </a:p>
          <a:p>
            <a:pPr marL="285750" indent="-285750">
              <a:spcBef>
                <a:spcPts val="600"/>
              </a:spcBef>
              <a:buClr>
                <a:srgbClr val="39AB47"/>
              </a:buClr>
            </a:pPr>
            <a:r>
              <a:rPr lang="en-GB" sz="2000" dirty="0">
                <a:solidFill>
                  <a:schemeClr val="tx1">
                    <a:lumMod val="95000"/>
                    <a:lumOff val="5000"/>
                  </a:schemeClr>
                </a:solidFill>
                <a:latin typeface="Comic Sans MS" panose="030F0702030302020204" pitchFamily="66" charset="0"/>
              </a:rPr>
              <a:t>insects</a:t>
            </a:r>
          </a:p>
          <a:p>
            <a:pPr marL="0" indent="0">
              <a:spcBef>
                <a:spcPts val="1200"/>
              </a:spcBef>
              <a:buNone/>
            </a:pPr>
            <a:r>
              <a:rPr lang="en-GB" sz="2000" dirty="0">
                <a:solidFill>
                  <a:schemeClr val="tx1">
                    <a:lumMod val="95000"/>
                    <a:lumOff val="5000"/>
                  </a:schemeClr>
                </a:solidFill>
                <a:latin typeface="Comic Sans MS" panose="030F0702030302020204" pitchFamily="66" charset="0"/>
              </a:rPr>
              <a:t>Why do we think these living things can survive in woodland?</a:t>
            </a:r>
          </a:p>
        </p:txBody>
      </p:sp>
      <p:sp>
        <p:nvSpPr>
          <p:cNvPr id="5" name="TextBox 4">
            <a:extLst>
              <a:ext uri="{FF2B5EF4-FFF2-40B4-BE49-F238E27FC236}">
                <a16:creationId xmlns:a16="http://schemas.microsoft.com/office/drawing/2014/main" id="{A904FE51-21A2-2B4C-8D22-5A3F35837D75}"/>
              </a:ext>
            </a:extLst>
          </p:cNvPr>
          <p:cNvSpPr txBox="1"/>
          <p:nvPr/>
        </p:nvSpPr>
        <p:spPr>
          <a:xfrm>
            <a:off x="0" y="897868"/>
            <a:ext cx="12192000" cy="384721"/>
          </a:xfrm>
          <a:prstGeom prst="rect">
            <a:avLst/>
          </a:prstGeom>
          <a:noFill/>
        </p:spPr>
        <p:txBody>
          <a:bodyPr wrap="square" lIns="0" tIns="0" rIns="0" bIns="0" rtlCol="0">
            <a:spAutoFit/>
          </a:bodyPr>
          <a:lstStyle/>
          <a:p>
            <a:pPr algn="ctr"/>
            <a:r>
              <a:rPr lang="en-US" sz="2500" b="1" dirty="0">
                <a:solidFill>
                  <a:srgbClr val="39AB47"/>
                </a:solidFill>
                <a:latin typeface="Comic Sans MS" panose="030F0702030302020204" pitchFamily="66" charset="0"/>
                <a:cs typeface="Arial" panose="020B0604020202020204" pitchFamily="34" charset="0"/>
              </a:rPr>
              <a:t>Which living things can be found in woodland or forest habitat?</a:t>
            </a:r>
          </a:p>
        </p:txBody>
      </p:sp>
    </p:spTree>
    <p:extLst>
      <p:ext uri="{BB962C8B-B14F-4D97-AF65-F5344CB8AC3E}">
        <p14:creationId xmlns:p14="http://schemas.microsoft.com/office/powerpoint/2010/main" val="3782252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11 7">
      <a:dk1>
        <a:srgbClr val="1C1C1C"/>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17118</TotalTime>
  <Words>940</Words>
  <Application>Microsoft Office PowerPoint</Application>
  <PresentationFormat>Widescreen</PresentationFormat>
  <Paragraphs>151</Paragraphs>
  <Slides>24</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sandra moyes</dc:creator>
  <cp:lastModifiedBy>Phil Bird</cp:lastModifiedBy>
  <cp:revision>681</cp:revision>
  <dcterms:created xsi:type="dcterms:W3CDTF">2021-01-11T17:47:06Z</dcterms:created>
  <dcterms:modified xsi:type="dcterms:W3CDTF">2022-08-17T11:26:22Z</dcterms:modified>
</cp:coreProperties>
</file>