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9" r:id="rId2"/>
    <p:sldId id="321" r:id="rId3"/>
    <p:sldId id="260" r:id="rId4"/>
    <p:sldId id="267" r:id="rId5"/>
    <p:sldId id="271" r:id="rId6"/>
    <p:sldId id="272" r:id="rId7"/>
    <p:sldId id="274" r:id="rId8"/>
    <p:sldId id="348" r:id="rId9"/>
    <p:sldId id="349" r:id="rId10"/>
    <p:sldId id="261" r:id="rId11"/>
    <p:sldId id="270" r:id="rId12"/>
    <p:sldId id="269" r:id="rId13"/>
    <p:sldId id="268" r:id="rId14"/>
    <p:sldId id="275" r:id="rId15"/>
    <p:sldId id="28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321"/>
            <p14:sldId id="260"/>
            <p14:sldId id="267"/>
            <p14:sldId id="271"/>
            <p14:sldId id="272"/>
            <p14:sldId id="274"/>
            <p14:sldId id="348"/>
            <p14:sldId id="349"/>
            <p14:sldId id="261"/>
            <p14:sldId id="270"/>
            <p14:sldId id="269"/>
            <p14:sldId id="268"/>
            <p14:sldId id="275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6" orient="horz" pos="2160" userDrawn="1">
          <p15:clr>
            <a:srgbClr val="A4A3A4"/>
          </p15:clr>
        </p15:guide>
        <p15:guide id="9" orient="horz" pos="3135" userDrawn="1">
          <p15:clr>
            <a:srgbClr val="A4A3A4"/>
          </p15:clr>
        </p15:guide>
        <p15:guide id="10" pos="3613" userDrawn="1">
          <p15:clr>
            <a:srgbClr val="A4A3A4"/>
          </p15:clr>
        </p15:guide>
        <p15:guide id="11" pos="801" userDrawn="1">
          <p15:clr>
            <a:srgbClr val="A4A3A4"/>
          </p15:clr>
        </p15:guide>
        <p15:guide id="13" pos="6879" userDrawn="1">
          <p15:clr>
            <a:srgbClr val="A4A3A4"/>
          </p15:clr>
        </p15:guide>
        <p15:guide id="14" orient="horz" pos="731" userDrawn="1">
          <p15:clr>
            <a:srgbClr val="A4A3A4"/>
          </p15:clr>
        </p15:guide>
        <p15:guide id="15" pos="1255" userDrawn="1">
          <p15:clr>
            <a:srgbClr val="A4A3A4"/>
          </p15:clr>
        </p15:guide>
        <p15:guide id="16" pos="3840" userDrawn="1">
          <p15:clr>
            <a:srgbClr val="A4A3A4"/>
          </p15:clr>
        </p15:guide>
        <p15:guide id="17" orient="horz" pos="3543" userDrawn="1">
          <p15:clr>
            <a:srgbClr val="A4A3A4"/>
          </p15:clr>
        </p15:guide>
        <p15:guide id="18" pos="4067" userDrawn="1">
          <p15:clr>
            <a:srgbClr val="A4A3A4"/>
          </p15:clr>
        </p15:guide>
        <p15:guide id="19" pos="6425" userDrawn="1">
          <p15:clr>
            <a:srgbClr val="A4A3A4"/>
          </p15:clr>
        </p15:guide>
        <p15:guide id="20" pos="1028" userDrawn="1">
          <p15:clr>
            <a:srgbClr val="A4A3A4"/>
          </p15:clr>
        </p15:guide>
        <p15:guide id="21" pos="6652" userDrawn="1">
          <p15:clr>
            <a:srgbClr val="A4A3A4"/>
          </p15:clr>
        </p15:guide>
        <p15:guide id="22" pos="574" userDrawn="1">
          <p15:clr>
            <a:srgbClr val="A4A3A4"/>
          </p15:clr>
        </p15:guide>
        <p15:guide id="23" pos="710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AB47"/>
    <a:srgbClr val="EB8B2D"/>
    <a:srgbClr val="B6191F"/>
    <a:srgbClr val="286AA6"/>
    <a:srgbClr val="286AA7"/>
    <a:srgbClr val="272626"/>
    <a:srgbClr val="064B8D"/>
    <a:srgbClr val="3692C4"/>
    <a:srgbClr val="2E93C5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37" autoAdjust="0"/>
    <p:restoredTop sz="95296"/>
  </p:normalViewPr>
  <p:slideViewPr>
    <p:cSldViewPr snapToGrid="0" snapToObjects="1">
      <p:cViewPr varScale="1">
        <p:scale>
          <a:sx n="82" d="100"/>
          <a:sy n="82" d="100"/>
        </p:scale>
        <p:origin x="418" y="72"/>
      </p:cViewPr>
      <p:guideLst>
        <p:guide orient="horz" pos="2160"/>
        <p:guide orient="horz" pos="3135"/>
        <p:guide pos="3613"/>
        <p:guide pos="801"/>
        <p:guide pos="6879"/>
        <p:guide orient="horz" pos="731"/>
        <p:guide pos="1255"/>
        <p:guide pos="3840"/>
        <p:guide orient="horz" pos="3543"/>
        <p:guide pos="4067"/>
        <p:guide pos="6425"/>
        <p:guide pos="1028"/>
        <p:guide pos="6652"/>
        <p:guide pos="574"/>
        <p:guide pos="7106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2" d="100"/>
          <a:sy n="72" d="100"/>
        </p:scale>
        <p:origin x="180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D4D1F8-B38F-DB48-93E6-99E4BA1CAB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5710F-11A7-F44D-928D-87420087B8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D6AEC-5591-1245-8800-A10A29F34680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5BC7CD-5823-D44E-A8C3-8B35866327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2BFEAC-1F86-4740-8423-109D564EAF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F682D-EA4A-3A40-9E0D-A6FC3BDEA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17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312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8777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428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857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4265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2839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45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376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63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1020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04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1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6.png"/><Relationship Id="rId7" Type="http://schemas.openxmlformats.org/officeDocument/2006/relationships/image" Target="../media/image34.jpe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11" Type="http://schemas.openxmlformats.org/officeDocument/2006/relationships/image" Target="../media/image37.png"/><Relationship Id="rId5" Type="http://schemas.openxmlformats.org/officeDocument/2006/relationships/image" Target="../media/image27.png"/><Relationship Id="rId10" Type="http://schemas.openxmlformats.org/officeDocument/2006/relationships/image" Target="../media/image31.jpg"/><Relationship Id="rId4" Type="http://schemas.openxmlformats.org/officeDocument/2006/relationships/image" Target="../media/image24.jpeg"/><Relationship Id="rId9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0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903D1F31-9C6F-B042-8795-0F183030F540}"/>
              </a:ext>
            </a:extLst>
          </p:cNvPr>
          <p:cNvSpPr/>
          <p:nvPr/>
        </p:nvSpPr>
        <p:spPr>
          <a:xfrm>
            <a:off x="0" y="1858491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22A37C3-09E7-3B49-8F0E-160C7A653E25}"/>
              </a:ext>
            </a:extLst>
          </p:cNvPr>
          <p:cNvSpPr txBox="1">
            <a:spLocks/>
          </p:cNvSpPr>
          <p:nvPr/>
        </p:nvSpPr>
        <p:spPr>
          <a:xfrm>
            <a:off x="-2" y="429237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Living Things and their Habitats</a:t>
            </a: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1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B0E8E65-614B-764F-905E-1E889F5DB3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0" t="2459" r="13916" b="5511"/>
          <a:stretch/>
        </p:blipFill>
        <p:spPr>
          <a:xfrm>
            <a:off x="-1" y="1970410"/>
            <a:ext cx="6036365" cy="356711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0C32CA5-5BB6-0043-9F0A-6063F1E54F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636" b="5636"/>
          <a:stretch/>
        </p:blipFill>
        <p:spPr>
          <a:xfrm>
            <a:off x="6155635" y="1970410"/>
            <a:ext cx="6036365" cy="3567113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28700852-6751-2849-891F-1B79E523C15B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B355819F-5FAF-F244-9705-BE87CA839FB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8" name="Picture 1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5AA9970-014C-2E4E-9553-4BD75AC2223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03C092DB-4A14-F544-8A7E-EF94D47DC263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C4AC62F-88A9-D040-B49E-EA9DA99585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442" t="13752" r="4021" b="4614"/>
          <a:stretch/>
        </p:blipFill>
        <p:spPr>
          <a:xfrm rot="20351150">
            <a:off x="1257931" y="3174615"/>
            <a:ext cx="609660" cy="2366274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E49F9D-E4AA-4194-809E-242E721ED701}"/>
              </a:ext>
            </a:extLst>
          </p:cNvPr>
          <p:cNvSpPr txBox="1"/>
          <p:nvPr/>
        </p:nvSpPr>
        <p:spPr>
          <a:xfrm>
            <a:off x="6828896" y="2116970"/>
            <a:ext cx="3381903" cy="2723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36538" indent="-236538">
              <a:spcBef>
                <a:spcPts val="1800"/>
              </a:spcBef>
              <a:buClr>
                <a:srgbClr val="39AB47"/>
              </a:buClr>
            </a:pPr>
            <a:r>
              <a:rPr lang="en-GB" sz="2200" b="1" dirty="0">
                <a:solidFill>
                  <a:srgbClr val="39AB47"/>
                </a:solidFill>
                <a:latin typeface="Comic Sans MS" panose="030F0702030302020204" pitchFamily="66" charset="0"/>
              </a:rPr>
              <a:t>Time to go outside to:</a:t>
            </a:r>
          </a:p>
          <a:p>
            <a:pPr marL="236538" indent="-236538">
              <a:spcBef>
                <a:spcPts val="18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look for things which are alive</a:t>
            </a:r>
          </a:p>
          <a:p>
            <a:pPr marL="236538" indent="-236538">
              <a:spcBef>
                <a:spcPts val="18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look for things which are dead</a:t>
            </a:r>
          </a:p>
          <a:p>
            <a:pPr marL="236538" indent="-236538">
              <a:spcBef>
                <a:spcPts val="18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then fill out our form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085D63A-0D2E-274B-AF93-946318C37A30}"/>
              </a:ext>
            </a:extLst>
          </p:cNvPr>
          <p:cNvSpPr txBox="1"/>
          <p:nvPr/>
        </p:nvSpPr>
        <p:spPr>
          <a:xfrm>
            <a:off x="0" y="771166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4C8E84-8330-E94E-9D90-9D39975A36E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8" r="148"/>
          <a:stretch/>
        </p:blipFill>
        <p:spPr>
          <a:xfrm rot="21289492" flipH="1">
            <a:off x="2331073" y="3348359"/>
            <a:ext cx="3304424" cy="2203987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B88FF1D-28C4-674B-9264-BA79BD770D7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48" r="2048" b="7154"/>
          <a:stretch/>
        </p:blipFill>
        <p:spPr>
          <a:xfrm rot="279463">
            <a:off x="1623010" y="1324529"/>
            <a:ext cx="3137904" cy="2262170"/>
          </a:xfrm>
          <a:prstGeom prst="rect">
            <a:avLst/>
          </a:prstGeom>
          <a:solidFill>
            <a:srgbClr val="FFFFFF">
              <a:shade val="85000"/>
            </a:srgbClr>
          </a:solidFill>
          <a:ln w="1143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316397-CABB-DD4D-AB52-94CC59C4BC5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096866">
            <a:off x="4600932" y="1949514"/>
            <a:ext cx="1681226" cy="98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95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1D32D57D-96A7-4466-9F54-16936E0EFA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600313"/>
              </p:ext>
            </p:extLst>
          </p:nvPr>
        </p:nvGraphicFramePr>
        <p:xfrm>
          <a:off x="1631950" y="1610436"/>
          <a:ext cx="8928100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050">
                  <a:extLst>
                    <a:ext uri="{9D8B030D-6E8A-4147-A177-3AD203B41FA5}">
                      <a16:colId xmlns:a16="http://schemas.microsoft.com/office/drawing/2014/main" val="2701014165"/>
                    </a:ext>
                  </a:extLst>
                </a:gridCol>
                <a:gridCol w="4464050">
                  <a:extLst>
                    <a:ext uri="{9D8B030D-6E8A-4147-A177-3AD203B41FA5}">
                      <a16:colId xmlns:a16="http://schemas.microsoft.com/office/drawing/2014/main" val="3495525035"/>
                    </a:ext>
                  </a:extLst>
                </a:gridCol>
              </a:tblGrid>
              <a:tr h="310956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Living Thing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omic Sans MS" panose="030F0702030302020204" pitchFamily="66" charset="0"/>
                        </a:rPr>
                        <a:t>Dead Thing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6044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0390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9779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685379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333C1BB1-E01C-3E4B-9A60-BD60E496D0B0}"/>
              </a:ext>
            </a:extLst>
          </p:cNvPr>
          <p:cNvSpPr txBox="1"/>
          <p:nvPr/>
        </p:nvSpPr>
        <p:spPr>
          <a:xfrm>
            <a:off x="0" y="771166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9DE39E5-0730-2344-85F7-EF24572B5A9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8" r="148"/>
          <a:stretch/>
        </p:blipFill>
        <p:spPr>
          <a:xfrm flipH="1">
            <a:off x="6661684" y="3681435"/>
            <a:ext cx="3168115" cy="21130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BD8FBB1-8394-CB45-B34D-FD499EE9964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3" r="73"/>
          <a:stretch/>
        </p:blipFill>
        <p:spPr>
          <a:xfrm flipH="1">
            <a:off x="2207306" y="3681805"/>
            <a:ext cx="3176798" cy="21188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48388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F9ADA98-3BD7-4E81-B806-E82429CF1C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6838" y="2804202"/>
            <a:ext cx="3209528" cy="240453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2A9E56AF-A67E-8A4F-B747-4682D8332F6E}"/>
              </a:ext>
            </a:extLst>
          </p:cNvPr>
          <p:cNvSpPr txBox="1"/>
          <p:nvPr/>
        </p:nvSpPr>
        <p:spPr>
          <a:xfrm>
            <a:off x="1271588" y="1994308"/>
            <a:ext cx="3063345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Plastic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4743D2E-BDFD-3B41-8A2D-D105EDB7500E}"/>
              </a:ext>
            </a:extLst>
          </p:cNvPr>
          <p:cNvSpPr txBox="1"/>
          <p:nvPr/>
        </p:nvSpPr>
        <p:spPr>
          <a:xfrm>
            <a:off x="4588933" y="1994308"/>
            <a:ext cx="3031067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Stone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E43ADF2-EDD1-4142-AB11-88F155E63957}"/>
              </a:ext>
            </a:extLst>
          </p:cNvPr>
          <p:cNvSpPr txBox="1"/>
          <p:nvPr/>
        </p:nvSpPr>
        <p:spPr>
          <a:xfrm>
            <a:off x="7907867" y="1994308"/>
            <a:ext cx="3012546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Metal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DCE9D7D7-E539-EB4C-A9EB-61795C74986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963" r="6963"/>
          <a:stretch/>
        </p:blipFill>
        <p:spPr>
          <a:xfrm>
            <a:off x="4586713" y="2927167"/>
            <a:ext cx="3052439" cy="235088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233FBFE-D5F5-1540-B073-99646409E86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863" t="-7307" r="8339" b="13456"/>
          <a:stretch/>
        </p:blipFill>
        <p:spPr>
          <a:xfrm>
            <a:off x="7863212" y="2927167"/>
            <a:ext cx="3052439" cy="2350889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E7527009-96BE-2D4B-80E2-FE6294839AB4}"/>
              </a:ext>
            </a:extLst>
          </p:cNvPr>
          <p:cNvSpPr txBox="1">
            <a:spLocks/>
          </p:cNvSpPr>
          <p:nvPr/>
        </p:nvSpPr>
        <p:spPr>
          <a:xfrm>
            <a:off x="8258" y="801565"/>
            <a:ext cx="12192000" cy="4575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Things which have never been alive - Examples</a:t>
            </a:r>
          </a:p>
        </p:txBody>
      </p:sp>
    </p:spTree>
    <p:extLst>
      <p:ext uri="{BB962C8B-B14F-4D97-AF65-F5344CB8AC3E}">
        <p14:creationId xmlns:p14="http://schemas.microsoft.com/office/powerpoint/2010/main" val="196308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273BB6C-545E-4946-B7DF-6500730C9278}"/>
              </a:ext>
            </a:extLst>
          </p:cNvPr>
          <p:cNvSpPr txBox="1"/>
          <p:nvPr/>
        </p:nvSpPr>
        <p:spPr>
          <a:xfrm>
            <a:off x="1637364" y="1735470"/>
            <a:ext cx="3714226" cy="388904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What is something which has never been alive? 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Something which has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never grown.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 could be something that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is made.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 could be something natural.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EC9B3F78-649B-4139-B804-C815514114E0}"/>
              </a:ext>
            </a:extLst>
          </p:cNvPr>
          <p:cNvSpPr txBox="1">
            <a:spLocks/>
          </p:cNvSpPr>
          <p:nvPr/>
        </p:nvSpPr>
        <p:spPr>
          <a:xfrm>
            <a:off x="16935" y="814379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Things which have never been alive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F2B6F3B-D60E-2344-B1DB-F6C05421B8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1086" b="11086"/>
          <a:stretch/>
        </p:blipFill>
        <p:spPr>
          <a:xfrm>
            <a:off x="6474328" y="1709158"/>
            <a:ext cx="3743325" cy="193130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726FFE7-E65D-BF44-A267-173EAA2560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513" t="20162" r="-15727" b="-7787"/>
          <a:stretch/>
        </p:blipFill>
        <p:spPr>
          <a:xfrm>
            <a:off x="6419087" y="3893593"/>
            <a:ext cx="4186346" cy="2159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77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EC9B3F78-649B-4139-B804-C815514114E0}"/>
              </a:ext>
            </a:extLst>
          </p:cNvPr>
          <p:cNvSpPr txBox="1">
            <a:spLocks/>
          </p:cNvSpPr>
          <p:nvPr/>
        </p:nvSpPr>
        <p:spPr>
          <a:xfrm>
            <a:off x="0" y="783504"/>
            <a:ext cx="12192000" cy="37815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have we learned?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D3A065-B000-47C7-99C5-104406115AD6}"/>
              </a:ext>
            </a:extLst>
          </p:cNvPr>
          <p:cNvSpPr txBox="1"/>
          <p:nvPr/>
        </p:nvSpPr>
        <p:spPr>
          <a:xfrm>
            <a:off x="911225" y="1509928"/>
            <a:ext cx="327977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dirty="0">
                <a:latin typeface="Comic Sans MS" panose="030F0702030302020204" pitchFamily="66" charset="0"/>
              </a:rPr>
              <a:t>We have learnt about things that are living.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334BCF-9D15-4C6B-87CF-BBFE887EC55B}"/>
              </a:ext>
            </a:extLst>
          </p:cNvPr>
          <p:cNvSpPr txBox="1"/>
          <p:nvPr/>
        </p:nvSpPr>
        <p:spPr>
          <a:xfrm>
            <a:off x="4450080" y="1509928"/>
            <a:ext cx="32766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dirty="0">
                <a:latin typeface="Comic Sans MS" panose="030F0702030302020204" pitchFamily="66" charset="0"/>
              </a:rPr>
              <a:t>We have learnt about things that are dead.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7DC30D0-2F32-4ECF-88D5-3F18025DFAAA}"/>
              </a:ext>
            </a:extLst>
          </p:cNvPr>
          <p:cNvSpPr txBox="1"/>
          <p:nvPr/>
        </p:nvSpPr>
        <p:spPr>
          <a:xfrm>
            <a:off x="7985759" y="1509928"/>
            <a:ext cx="32950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dirty="0">
                <a:latin typeface="Comic Sans MS" panose="030F0702030302020204" pitchFamily="66" charset="0"/>
              </a:rPr>
              <a:t>We have learnt about things that have never been alive.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7AF821E4-0878-BD4B-B463-ABF3431187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442" t="13752" r="4021" b="4614"/>
          <a:stretch/>
        </p:blipFill>
        <p:spPr>
          <a:xfrm rot="20943915">
            <a:off x="4783363" y="2495207"/>
            <a:ext cx="725976" cy="281773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8A1194C-6BDB-AD42-9FDF-F55C576EC1B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015707">
            <a:off x="5524567" y="2640512"/>
            <a:ext cx="1681467" cy="99002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03141BD-0016-0848-99D0-A4D56FF4DD9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02" t="37278" r="60252" b="19177"/>
          <a:stretch/>
        </p:blipFill>
        <p:spPr>
          <a:xfrm>
            <a:off x="5735054" y="3759468"/>
            <a:ext cx="1896591" cy="1721852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0F86AE2-590D-9C43-945F-E5244245F34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698" r="30933" b="20055"/>
          <a:stretch/>
        </p:blipFill>
        <p:spPr>
          <a:xfrm>
            <a:off x="1320800" y="2597258"/>
            <a:ext cx="1787476" cy="1861112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8" name="Picture 27" descr="A close-up of a fish&#10;&#10;Description automatically generated with medium confidence">
            <a:extLst>
              <a:ext uri="{FF2B5EF4-FFF2-40B4-BE49-F238E27FC236}">
                <a16:creationId xmlns:a16="http://schemas.microsoft.com/office/drawing/2014/main" id="{B502DFA6-5152-2547-9D23-D511350AD6B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480" y="4789810"/>
            <a:ext cx="1529081" cy="84514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8BD9AF6-886E-514E-9A18-D7172B20071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77605" y="3352800"/>
            <a:ext cx="2618159" cy="227919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14EF74C-C158-0942-B061-A11D986C12D3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13490" r="13490"/>
          <a:stretch/>
        </p:blipFill>
        <p:spPr>
          <a:xfrm>
            <a:off x="8297699" y="2788919"/>
            <a:ext cx="1814003" cy="1646873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B345D74-D53A-3F46-BB3B-8916442F5D98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t="1170" b="1170"/>
          <a:stretch/>
        </p:blipFill>
        <p:spPr>
          <a:xfrm rot="6110521">
            <a:off x="9333262" y="4272723"/>
            <a:ext cx="897611" cy="17255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955307-6D8F-7B4F-912D-EEE5284CD02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42879">
            <a:off x="9826906" y="2737638"/>
            <a:ext cx="1445490" cy="1514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3906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DA5B87-F6E0-B147-8E38-5BB1908B3E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Living Things and their Habitats – Lesson 1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4797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B172809-5D17-7C40-925A-D706F1CF80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36" r="3836"/>
          <a:stretch/>
        </p:blipFill>
        <p:spPr>
          <a:xfrm>
            <a:off x="4140766" y="1993127"/>
            <a:ext cx="3940449" cy="2848362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8EEA7D8-B0B6-0840-8DDA-BD13EEC416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309" t="3759" r="5377" b="6053"/>
          <a:stretch/>
        </p:blipFill>
        <p:spPr>
          <a:xfrm>
            <a:off x="1631950" y="2180492"/>
            <a:ext cx="4824412" cy="344402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A88164A-1E0D-C748-BFC0-DC37CD6384D6}"/>
              </a:ext>
            </a:extLst>
          </p:cNvPr>
          <p:cNvSpPr txBox="1"/>
          <p:nvPr/>
        </p:nvSpPr>
        <p:spPr>
          <a:xfrm>
            <a:off x="6976533" y="2509323"/>
            <a:ext cx="3583517" cy="29270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Learn about things that are living, things that are dead and things that have never been alive. 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78889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Living Things and their Habitat: Lesson 1</a:t>
            </a:r>
            <a:b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6E315F8-3E13-F2CE-50B9-B002CED952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2878127-1B55-299A-AD4E-C8B5ED4C995C}"/>
              </a:ext>
            </a:extLst>
          </p:cNvPr>
          <p:cNvSpPr txBox="1"/>
          <p:nvPr/>
        </p:nvSpPr>
        <p:spPr>
          <a:xfrm>
            <a:off x="504991" y="6105120"/>
            <a:ext cx="104679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link: </a:t>
            </a:r>
            <a:r>
              <a:rPr lang="en-GB" sz="1200" dirty="0">
                <a:solidFill>
                  <a:srgbClr val="39AB47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explore and compare the differences between things that are living, dead, and things that have never been alive</a:t>
            </a:r>
            <a:endParaRPr lang="en-GB" sz="1200" dirty="0">
              <a:solidFill>
                <a:srgbClr val="39AB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D1D8281-FA45-4C43-B8C9-424D95B0C6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" t="9235" r="9" b="13459"/>
          <a:stretch/>
        </p:blipFill>
        <p:spPr>
          <a:xfrm>
            <a:off x="6456040" y="1709161"/>
            <a:ext cx="3743325" cy="193130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6DF13D-8816-6B4C-99FE-D18CBEE59B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" t="1240" r="-86" b="21064"/>
          <a:stretch/>
        </p:blipFill>
        <p:spPr>
          <a:xfrm>
            <a:off x="6459584" y="3839216"/>
            <a:ext cx="3743325" cy="1931309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A6FECE9-D0C7-4EBF-8851-E16FAB0AC29F}"/>
              </a:ext>
            </a:extLst>
          </p:cNvPr>
          <p:cNvSpPr txBox="1"/>
          <p:nvPr/>
        </p:nvSpPr>
        <p:spPr>
          <a:xfrm>
            <a:off x="1626553" y="1679944"/>
            <a:ext cx="3743325" cy="410416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ts val="1800"/>
              </a:spcBef>
            </a:pPr>
            <a:r>
              <a:rPr lang="en-GB" sz="22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What is a living thing? </a:t>
            </a:r>
          </a:p>
          <a:p>
            <a:pPr>
              <a:spcBef>
                <a:spcPts val="18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Something which is alive!</a:t>
            </a:r>
          </a:p>
          <a:p>
            <a:pPr>
              <a:spcBef>
                <a:spcPts val="18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Something which grows.</a:t>
            </a:r>
          </a:p>
          <a:p>
            <a:pPr>
              <a:spcBef>
                <a:spcPts val="1800"/>
              </a:spcBef>
            </a:pPr>
            <a:r>
              <a:rPr lang="en-GB" sz="2200" b="1" dirty="0">
                <a:solidFill>
                  <a:srgbClr val="39AB47"/>
                </a:solidFill>
                <a:latin typeface="Comic Sans MS" panose="030F0702030302020204" pitchFamily="66" charset="0"/>
              </a:rPr>
              <a:t>Can we think of examples?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2644DD9-2EAA-A843-AD94-B127B93A518C}"/>
              </a:ext>
            </a:extLst>
          </p:cNvPr>
          <p:cNvSpPr txBox="1">
            <a:spLocks/>
          </p:cNvSpPr>
          <p:nvPr/>
        </p:nvSpPr>
        <p:spPr>
          <a:xfrm>
            <a:off x="0" y="774537"/>
            <a:ext cx="12192000" cy="4643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7000"/>
              </a:lnSpc>
              <a:spcBef>
                <a:spcPts val="1500"/>
              </a:spcBef>
              <a:buNone/>
            </a:pPr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Living things</a:t>
            </a:r>
          </a:p>
        </p:txBody>
      </p:sp>
    </p:spTree>
    <p:extLst>
      <p:ext uri="{BB962C8B-B14F-4D97-AF65-F5344CB8AC3E}">
        <p14:creationId xmlns:p14="http://schemas.microsoft.com/office/powerpoint/2010/main" val="84320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2AF8F5-CBCD-4517-97EA-CEB911D395B2}"/>
              </a:ext>
            </a:extLst>
          </p:cNvPr>
          <p:cNvSpPr txBox="1"/>
          <p:nvPr/>
        </p:nvSpPr>
        <p:spPr>
          <a:xfrm>
            <a:off x="0" y="776686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Living Things - Examples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77BB95C-6DCE-F145-B6BC-2328F2839E4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31" r="5977"/>
          <a:stretch/>
        </p:blipFill>
        <p:spPr>
          <a:xfrm>
            <a:off x="1271588" y="1844675"/>
            <a:ext cx="3052439" cy="31686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09EE98F-FF8F-1046-A555-D965E20CAB2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921" r="21026"/>
          <a:stretch/>
        </p:blipFill>
        <p:spPr>
          <a:xfrm>
            <a:off x="4584368" y="1844549"/>
            <a:ext cx="3046411" cy="31686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4056E84-B2DE-B24F-8A71-847BA2AD821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441" r="26015"/>
          <a:stretch/>
        </p:blipFill>
        <p:spPr>
          <a:xfrm>
            <a:off x="7891119" y="1844675"/>
            <a:ext cx="3046227" cy="31686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0C8D86-71A6-3F42-9C7C-4B416C08A264}"/>
              </a:ext>
            </a:extLst>
          </p:cNvPr>
          <p:cNvSpPr txBox="1"/>
          <p:nvPr/>
        </p:nvSpPr>
        <p:spPr>
          <a:xfrm>
            <a:off x="1136121" y="5316736"/>
            <a:ext cx="3198811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Plants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655796-1BD1-E846-B48D-601B4ECD2009}"/>
              </a:ext>
            </a:extLst>
          </p:cNvPr>
          <p:cNvSpPr txBox="1"/>
          <p:nvPr/>
        </p:nvSpPr>
        <p:spPr>
          <a:xfrm>
            <a:off x="4578588" y="5316736"/>
            <a:ext cx="3034824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Insects and minibeasts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9ECFDE-3B7E-8D4B-8E20-74E4B113AC77}"/>
              </a:ext>
            </a:extLst>
          </p:cNvPr>
          <p:cNvSpPr txBox="1"/>
          <p:nvPr/>
        </p:nvSpPr>
        <p:spPr>
          <a:xfrm>
            <a:off x="7900988" y="5188496"/>
            <a:ext cx="3019425" cy="56425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Birds, mammals</a:t>
            </a:r>
          </a:p>
          <a:p>
            <a:pPr algn="ctr">
              <a:lnSpc>
                <a:spcPts val="2200"/>
              </a:lnSpc>
            </a:pPr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and humans </a:t>
            </a:r>
          </a:p>
        </p:txBody>
      </p:sp>
    </p:spTree>
    <p:extLst>
      <p:ext uri="{BB962C8B-B14F-4D97-AF65-F5344CB8AC3E}">
        <p14:creationId xmlns:p14="http://schemas.microsoft.com/office/powerpoint/2010/main" val="3451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A7AF632-1342-4AE3-9037-F617D2C42058}"/>
              </a:ext>
            </a:extLst>
          </p:cNvPr>
          <p:cNvSpPr txBox="1"/>
          <p:nvPr/>
        </p:nvSpPr>
        <p:spPr>
          <a:xfrm>
            <a:off x="0" y="818356"/>
            <a:ext cx="1219200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Plants: Tree and flowers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0C7375-0AEF-4547-8049-8922FB746039}"/>
              </a:ext>
            </a:extLst>
          </p:cNvPr>
          <p:cNvSpPr txBox="1"/>
          <p:nvPr/>
        </p:nvSpPr>
        <p:spPr>
          <a:xfrm>
            <a:off x="1647752" y="1538405"/>
            <a:ext cx="9048465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Where do they live?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In parks, fields, gardens, flowerbeds. And many more outdoor places!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45D557-FEB5-4416-8403-06078D251D46}"/>
              </a:ext>
            </a:extLst>
          </p:cNvPr>
          <p:cNvSpPr txBox="1"/>
          <p:nvPr/>
        </p:nvSpPr>
        <p:spPr>
          <a:xfrm>
            <a:off x="1647751" y="2423724"/>
            <a:ext cx="9048465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How do they stay alive?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They grow in soil, they have sunshine and water.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BF153C3-85BA-144B-8FC6-1834A123E0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80" r="13507"/>
          <a:stretch/>
        </p:blipFill>
        <p:spPr>
          <a:xfrm>
            <a:off x="1631950" y="3445933"/>
            <a:ext cx="2868613" cy="217870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A4C18D5-A769-284E-BB6B-9B684F4DA9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" r="6832"/>
          <a:stretch/>
        </p:blipFill>
        <p:spPr>
          <a:xfrm>
            <a:off x="4661694" y="3445807"/>
            <a:ext cx="2868613" cy="217870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4D66654-B9A4-CE46-9D12-9D7FA8F0AB3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63" r="6063"/>
          <a:stretch/>
        </p:blipFill>
        <p:spPr>
          <a:xfrm>
            <a:off x="7691437" y="3445807"/>
            <a:ext cx="2868613" cy="2178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06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A7AF632-1342-4AE3-9037-F617D2C42058}"/>
              </a:ext>
            </a:extLst>
          </p:cNvPr>
          <p:cNvSpPr txBox="1"/>
          <p:nvPr/>
        </p:nvSpPr>
        <p:spPr>
          <a:xfrm>
            <a:off x="0" y="812766"/>
            <a:ext cx="1219200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Insects and minibeasts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0C7375-0AEF-4547-8049-8922FB746039}"/>
              </a:ext>
            </a:extLst>
          </p:cNvPr>
          <p:cNvSpPr txBox="1"/>
          <p:nvPr/>
        </p:nvSpPr>
        <p:spPr>
          <a:xfrm>
            <a:off x="1631951" y="1538405"/>
            <a:ext cx="9048465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Where do they live?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Outside. In webs. In the earth. In hives. 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45D557-FEB5-4416-8403-06078D251D46}"/>
              </a:ext>
            </a:extLst>
          </p:cNvPr>
          <p:cNvSpPr txBox="1"/>
          <p:nvPr/>
        </p:nvSpPr>
        <p:spPr>
          <a:xfrm>
            <a:off x="1631950" y="2423724"/>
            <a:ext cx="9048465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How do they stay alive?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Bees eat nectar from flowers. Spiders hunt insects. Worms feed in the soil.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64CEDD3-362B-C943-95AF-F2950B7DCD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376" t="8931" r="15983" b="5954"/>
          <a:stretch/>
        </p:blipFill>
        <p:spPr>
          <a:xfrm>
            <a:off x="1631950" y="3445933"/>
            <a:ext cx="2868613" cy="217870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8E6757A-659F-B146-840B-398E49203B4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043" r="13043"/>
          <a:stretch/>
        </p:blipFill>
        <p:spPr>
          <a:xfrm>
            <a:off x="4661694" y="3445807"/>
            <a:ext cx="2868613" cy="2178706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25D90F9C-3DDD-2F42-B9FD-E849B467355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915" t="10932" r="18460" b="6330"/>
          <a:stretch/>
        </p:blipFill>
        <p:spPr>
          <a:xfrm>
            <a:off x="7691437" y="3445807"/>
            <a:ext cx="2868613" cy="2178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25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A7AF632-1342-4AE3-9037-F617D2C42058}"/>
              </a:ext>
            </a:extLst>
          </p:cNvPr>
          <p:cNvSpPr txBox="1"/>
          <p:nvPr/>
        </p:nvSpPr>
        <p:spPr>
          <a:xfrm>
            <a:off x="0" y="818358"/>
            <a:ext cx="1219200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Birds, mammals and humans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0C7375-0AEF-4547-8049-8922FB746039}"/>
              </a:ext>
            </a:extLst>
          </p:cNvPr>
          <p:cNvSpPr txBox="1"/>
          <p:nvPr/>
        </p:nvSpPr>
        <p:spPr>
          <a:xfrm>
            <a:off x="1280250" y="1538405"/>
            <a:ext cx="10190885" cy="661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Where do they live?</a:t>
            </a:r>
          </a:p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Birds live in nests. Other mammals have many types of homes. Humans live in houses!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45D557-FEB5-4416-8403-06078D251D46}"/>
              </a:ext>
            </a:extLst>
          </p:cNvPr>
          <p:cNvSpPr txBox="1"/>
          <p:nvPr/>
        </p:nvSpPr>
        <p:spPr>
          <a:xfrm>
            <a:off x="1280250" y="2372925"/>
            <a:ext cx="9808114" cy="661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How do they stay alive?</a:t>
            </a:r>
          </a:p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They eat. They drink. They breathe! They keep warm and safe.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717E844-961F-8C4E-B56B-40972F040FC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81" t="6674" r="20704" b="33363"/>
          <a:stretch/>
        </p:blipFill>
        <p:spPr>
          <a:xfrm>
            <a:off x="6456363" y="3279523"/>
            <a:ext cx="4455385" cy="23490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55179C0-DC2A-F14C-9AE4-CC705C05B52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49" r="2591" b="17309"/>
          <a:stretch/>
        </p:blipFill>
        <p:spPr>
          <a:xfrm>
            <a:off x="1280249" y="3279524"/>
            <a:ext cx="4455389" cy="234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74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273BB6C-545E-4946-B7DF-6500730C9278}"/>
              </a:ext>
            </a:extLst>
          </p:cNvPr>
          <p:cNvSpPr txBox="1"/>
          <p:nvPr/>
        </p:nvSpPr>
        <p:spPr>
          <a:xfrm>
            <a:off x="1637151" y="1727201"/>
            <a:ext cx="3714439" cy="40301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What is a dead thing? 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Something which is no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longer alive.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Something which was part of a living thing, but is no longer a part of that living thing.</a:t>
            </a:r>
          </a:p>
          <a:p>
            <a:pPr>
              <a:spcBef>
                <a:spcPts val="18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we think of examples?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EC9B3F78-649B-4139-B804-C815514114E0}"/>
              </a:ext>
            </a:extLst>
          </p:cNvPr>
          <p:cNvSpPr txBox="1">
            <a:spLocks/>
          </p:cNvSpPr>
          <p:nvPr/>
        </p:nvSpPr>
        <p:spPr>
          <a:xfrm>
            <a:off x="0" y="856241"/>
            <a:ext cx="12192000" cy="45757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Dead Things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4AEA5D6-5FF9-E248-ADD3-2BE4629E970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366" t="7744" r="4654" b="39497"/>
          <a:stretch/>
        </p:blipFill>
        <p:spPr>
          <a:xfrm>
            <a:off x="6456040" y="1709161"/>
            <a:ext cx="3743325" cy="1931309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9FA4F255-F4C5-DE46-A4B4-D2EF20CD70F4}"/>
              </a:ext>
            </a:extLst>
          </p:cNvPr>
          <p:cNvGrpSpPr/>
          <p:nvPr/>
        </p:nvGrpSpPr>
        <p:grpSpPr>
          <a:xfrm>
            <a:off x="6456363" y="3827411"/>
            <a:ext cx="3692525" cy="1922843"/>
            <a:chOff x="6473297" y="1844824"/>
            <a:chExt cx="3692525" cy="192284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8BCC37B-4D1B-4F73-83B2-F9691BD14B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73297" y="1854038"/>
              <a:ext cx="2433637" cy="1913629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DF0140C9-CF26-174D-9D9D-8D3879A13B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42543"/>
            <a:stretch/>
          </p:blipFill>
          <p:spPr>
            <a:xfrm>
              <a:off x="8767523" y="1844824"/>
              <a:ext cx="1398299" cy="19136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171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195E1F6F-3A68-6F46-A8CE-96A780D5171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614" b="4614"/>
          <a:stretch/>
        </p:blipFill>
        <p:spPr>
          <a:xfrm>
            <a:off x="1271588" y="2278052"/>
            <a:ext cx="3174045" cy="2265503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A7AF632-1342-4AE3-9037-F617D2C42058}"/>
              </a:ext>
            </a:extLst>
          </p:cNvPr>
          <p:cNvSpPr txBox="1"/>
          <p:nvPr/>
        </p:nvSpPr>
        <p:spPr>
          <a:xfrm>
            <a:off x="1271588" y="1784261"/>
            <a:ext cx="3063345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Twigs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CFB49F-B665-4900-87DC-27C9DF28703D}"/>
              </a:ext>
            </a:extLst>
          </p:cNvPr>
          <p:cNvSpPr txBox="1"/>
          <p:nvPr/>
        </p:nvSpPr>
        <p:spPr>
          <a:xfrm>
            <a:off x="4588933" y="1784261"/>
            <a:ext cx="3031067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Feathers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8CAC78-5CD7-4841-BF68-2DC4499DC048}"/>
              </a:ext>
            </a:extLst>
          </p:cNvPr>
          <p:cNvSpPr txBox="1"/>
          <p:nvPr/>
        </p:nvSpPr>
        <p:spPr>
          <a:xfrm>
            <a:off x="7907867" y="1784261"/>
            <a:ext cx="3012546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Fur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21A45925-56F9-44EC-B261-92705573B993}"/>
              </a:ext>
            </a:extLst>
          </p:cNvPr>
          <p:cNvSpPr txBox="1">
            <a:spLocks/>
          </p:cNvSpPr>
          <p:nvPr/>
        </p:nvSpPr>
        <p:spPr>
          <a:xfrm>
            <a:off x="178077" y="801565"/>
            <a:ext cx="12192000" cy="45757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Dead Thing - Examples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6BADEF-57BB-4F15-B048-651B28DBF93A}"/>
              </a:ext>
            </a:extLst>
          </p:cNvPr>
          <p:cNvSpPr txBox="1"/>
          <p:nvPr/>
        </p:nvSpPr>
        <p:spPr>
          <a:xfrm>
            <a:off x="1271588" y="4841667"/>
            <a:ext cx="3131079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Twigs have come off a tree and are no longer growing and living.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67DB1AD-F97F-4F58-8427-3D1CD2267F5F}"/>
              </a:ext>
            </a:extLst>
          </p:cNvPr>
          <p:cNvSpPr txBox="1"/>
          <p:nvPr/>
        </p:nvSpPr>
        <p:spPr>
          <a:xfrm>
            <a:off x="4571999" y="4841667"/>
            <a:ext cx="3081867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Feathers have come off a bird and are no longer growing and living.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1BD9F0-31BC-437F-B3B8-CDB13379DC96}"/>
              </a:ext>
            </a:extLst>
          </p:cNvPr>
          <p:cNvSpPr txBox="1"/>
          <p:nvPr/>
        </p:nvSpPr>
        <p:spPr>
          <a:xfrm>
            <a:off x="7941732" y="4841667"/>
            <a:ext cx="2878667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Fur has come off an animal and is no longer growing and living.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99FB4DF-8569-5C4D-8416-AA6FE787A50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186" t="6386" r="7034" b="24210"/>
          <a:stretch/>
        </p:blipFill>
        <p:spPr>
          <a:xfrm>
            <a:off x="4584808" y="2344493"/>
            <a:ext cx="3052439" cy="21787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CBDEBFE-E6A6-7549-999A-86D175B32E4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45" r="3345"/>
          <a:stretch/>
        </p:blipFill>
        <p:spPr>
          <a:xfrm>
            <a:off x="7867974" y="2344493"/>
            <a:ext cx="3052439" cy="2178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58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2" grpId="0"/>
      <p:bldP spid="17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Custom 36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16722</TotalTime>
  <Words>488</Words>
  <Application>Microsoft Office PowerPoint</Application>
  <PresentationFormat>Widescreen</PresentationFormat>
  <Paragraphs>84</Paragraphs>
  <Slides>15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667</cp:revision>
  <dcterms:created xsi:type="dcterms:W3CDTF">2021-01-11T17:47:06Z</dcterms:created>
  <dcterms:modified xsi:type="dcterms:W3CDTF">2022-08-17T11:25:11Z</dcterms:modified>
</cp:coreProperties>
</file>