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30"/>
  </p:notesMasterIdLst>
  <p:sldIdLst>
    <p:sldId id="271" r:id="rId3"/>
    <p:sldId id="304" r:id="rId4"/>
    <p:sldId id="326" r:id="rId5"/>
    <p:sldId id="347" r:id="rId6"/>
    <p:sldId id="348" r:id="rId7"/>
    <p:sldId id="328" r:id="rId8"/>
    <p:sldId id="272" r:id="rId9"/>
    <p:sldId id="329" r:id="rId10"/>
    <p:sldId id="330" r:id="rId11"/>
    <p:sldId id="273" r:id="rId12"/>
    <p:sldId id="334" r:id="rId13"/>
    <p:sldId id="350" r:id="rId14"/>
    <p:sldId id="351" r:id="rId15"/>
    <p:sldId id="333" r:id="rId16"/>
    <p:sldId id="338" r:id="rId17"/>
    <p:sldId id="344" r:id="rId18"/>
    <p:sldId id="339" r:id="rId19"/>
    <p:sldId id="274" r:id="rId20"/>
    <p:sldId id="335" r:id="rId21"/>
    <p:sldId id="343" r:id="rId22"/>
    <p:sldId id="352" r:id="rId23"/>
    <p:sldId id="353" r:id="rId24"/>
    <p:sldId id="342" r:id="rId25"/>
    <p:sldId id="345" r:id="rId26"/>
    <p:sldId id="354" r:id="rId27"/>
    <p:sldId id="277" r:id="rId28"/>
    <p:sldId id="299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00" userDrawn="1">
          <p15:clr>
            <a:srgbClr val="A4A3A4"/>
          </p15:clr>
        </p15:guide>
        <p15:guide id="6" orient="horz" pos="731" userDrawn="1">
          <p15:clr>
            <a:srgbClr val="A4A3A4"/>
          </p15:clr>
        </p15:guide>
        <p15:guide id="9" orient="horz" pos="5" userDrawn="1">
          <p15:clr>
            <a:srgbClr val="A4A3A4"/>
          </p15:clr>
        </p15:guide>
        <p15:guide id="10" pos="302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  <p:cmAuthor id="2" name="Amanda Hartley" initials="AH" lastIdx="27" clrIdx="1">
    <p:extLst>
      <p:ext uri="{19B8F6BF-5375-455C-9EA6-DF929625EA0E}">
        <p15:presenceInfo xmlns:p15="http://schemas.microsoft.com/office/powerpoint/2012/main" userId="e65b0fb4b927df0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5D29"/>
    <a:srgbClr val="39AB47"/>
    <a:srgbClr val="3692C4"/>
    <a:srgbClr val="D92229"/>
    <a:srgbClr val="D9222A"/>
    <a:srgbClr val="272626"/>
    <a:srgbClr val="3FAA4C"/>
    <a:srgbClr val="41AE62"/>
    <a:srgbClr val="C9D950"/>
    <a:srgbClr val="286A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1" autoAdjust="0"/>
    <p:restoredTop sz="94700"/>
  </p:normalViewPr>
  <p:slideViewPr>
    <p:cSldViewPr snapToGrid="0" snapToObjects="1">
      <p:cViewPr varScale="1">
        <p:scale>
          <a:sx n="98" d="100"/>
          <a:sy n="98" d="100"/>
        </p:scale>
        <p:origin x="352" y="200"/>
      </p:cViewPr>
      <p:guideLst>
        <p:guide orient="horz" pos="2500"/>
        <p:guide orient="horz" pos="731"/>
        <p:guide orient="horz" pos="5"/>
        <p:guide pos="302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6/6/22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3499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3002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7495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0496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0528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5637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2328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2154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7933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825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5868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2142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59490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1886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93894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20848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43563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3972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9808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9627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876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8619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7162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6058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3089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23F3-3054-D245-A7FB-D5FD90871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AC4445-F67D-4042-B4BD-0CFD35953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E7AA5-4869-0F43-8C8C-4D2283B5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5AD63-534E-E94D-B0F1-CE368553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872A-EC1F-3644-B297-D03216C5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49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163D5-F302-9D40-B88F-5A627408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A01E1-FBDA-ED4B-BDDA-1BF4CB1B2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99A91-5DA0-B848-8F38-2EC3883D2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55C4E-0FC0-8C45-AED4-E9AB3CE9D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5110-9254-A645-8E84-F795249F3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31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8F768-7991-A54F-BEF7-374CF13E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FCF98-7D57-6842-97E4-80C2DC4FEB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0BC1B-FBB5-9C4A-A441-86B1FA668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DDF3B-B3DD-4342-83EB-E3F68153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E5753-AAD6-AA4A-96AD-E91016D8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10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33134-21D7-F948-A59E-635462F5B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63FCB-8CBE-AF44-944C-DE6E01E03F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2DD4F-F7BA-B946-B0AE-BA18D3072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E10A7-A56D-804F-A825-B928F8A5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6/6/22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9DFB5-1707-8C45-8A1C-85F0AA78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22461-BD18-8749-ADE0-30495C08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4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D395C-95CD-E44B-90AD-035769BE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44657-46B4-CF46-91EE-E75FBB994F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D53BFF-C8A9-9E45-B4DC-2374D9635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C05BF3-E148-A34F-89B0-776A0B18E1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E1353-3235-2A4A-9CB4-861F34BC0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9E5377-60A3-0E4C-BE0D-5B0C65630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6/6/22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B8589-CE29-0947-ADF0-E27C6F42E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EA3F6-0EF6-F149-ABFC-633677FF2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5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96B28-5AE7-5940-858A-D0B587844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818A9-75E3-434B-BF03-BABBEA920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6/6/22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6B67F-F9E2-B247-BB7E-5BEF58DA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E6496F-8A4B-AD4B-BA09-3535872A8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73C1ED-A227-D14A-9124-A7D0C091B3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D0F99BBD-3D7F-1A44-A560-3167F6591B6B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468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DD471-F1D0-234E-9909-B386C684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40C92-567F-364E-B1A5-3DA45978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CBC14-6A5A-2C46-A2BB-CF76AC259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4ACF7-AA88-3748-9D58-A92C1B20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6/6/22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DA3E0F-8B25-3044-8D69-7BFBF651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4C5B8-2B6D-3D41-9BF1-13171A86C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7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5AA5-08F4-3142-B98D-DF28E8BF7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FFAE6-4E37-134A-9767-7F3BDA0700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A65CA-7A33-3C4D-9704-C682A4776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883C0-D637-E64F-BEC6-908DC8B2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6/6/22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BE907-8846-974A-9D7B-F02C35859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3A10-7D72-E649-AFA9-8CD585C4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76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0466-BA59-4F42-9A30-C2D5969A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C62EE-B344-CA4E-88FF-602060CF5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AECE0-940D-1449-95F1-AE568E314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18142-65EE-474F-A73F-834A5D8F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64A3B-A641-ED4F-A78B-4E7036BB0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9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18F023-5CD5-544D-B1F7-0B869E502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2E384-8517-3C46-9858-108347FCE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F8016-1BB0-0542-819C-40969A08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91C63-C026-A041-A591-880D00B8C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B847D-4038-9D4C-B5F4-15BEDD0D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8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15D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5D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15D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69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BBD272-2354-F84D-A5AB-00ED16C85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C58F2-44F4-7A48-8D46-7B67D247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32161-612E-4848-9EE3-9B41D4F81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A54D-14BD-5140-A1ED-F744CFF7EFA3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0224F-C031-4E4E-9D8E-FE5B4E0A0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CE2AA-3E9A-334F-9E07-BF724562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0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5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5.pn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5.pn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3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5.pn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5.pn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5.pn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5.pn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5.pn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5.pn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5.pn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5.pn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3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5.png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5.pn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5.pn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5.pn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emf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5.pn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2FBAD0AC-E01F-284D-A466-36E73E823A66}"/>
              </a:ext>
            </a:extLst>
          </p:cNvPr>
          <p:cNvSpPr txBox="1">
            <a:spLocks/>
          </p:cNvSpPr>
          <p:nvPr/>
        </p:nvSpPr>
        <p:spPr>
          <a:xfrm>
            <a:off x="1251284" y="589421"/>
            <a:ext cx="9753600" cy="1169551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Everyday Materials: Lesson 4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0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Preparing an Experiment to Make a Comfy Kitten Bed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752BABD-9998-314B-9909-5AA4A0371D6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94857" y="2289258"/>
            <a:ext cx="5511832" cy="3909708"/>
          </a:xfrm>
          <a:prstGeom prst="rect">
            <a:avLst/>
          </a:prstGeom>
        </p:spPr>
      </p:pic>
      <p:pic>
        <p:nvPicPr>
          <p:cNvPr id="8" name="Picture 7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60BFBBC0-A523-DB41-B520-AE5BF56D8B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0947A2A8-0775-4445-AA0B-6CC0506EF4DD}"/>
              </a:ext>
            </a:extLst>
          </p:cNvPr>
          <p:cNvSpPr txBox="1">
            <a:spLocks/>
          </p:cNvSpPr>
          <p:nvPr/>
        </p:nvSpPr>
        <p:spPr>
          <a:xfrm>
            <a:off x="10299302" y="6022650"/>
            <a:ext cx="1690779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Science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F9401F0-BA76-E641-A9A9-CFC6DAAF938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6873BFF-C8DC-5740-9EE5-BB932EC61CFC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952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3FB5D2-89DB-D84A-9B5D-3CEDB1E29B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CB45EB4-FBA0-4542-BBF8-569B602073BF}"/>
              </a:ext>
            </a:extLst>
          </p:cNvPr>
          <p:cNvSpPr txBox="1"/>
          <p:nvPr/>
        </p:nvSpPr>
        <p:spPr>
          <a:xfrm>
            <a:off x="471054" y="753004"/>
            <a:ext cx="112498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E15D29"/>
                </a:solidFill>
                <a:latin typeface="Comic Sans MS" panose="030F0702030302020204" pitchFamily="66" charset="0"/>
              </a:rPr>
              <a:t>What materials do you think would be best</a:t>
            </a:r>
          </a:p>
          <a:p>
            <a:pPr algn="ctr"/>
            <a:r>
              <a:rPr lang="en-GB" sz="3000" b="1" dirty="0">
                <a:solidFill>
                  <a:srgbClr val="E15D29"/>
                </a:solidFill>
                <a:latin typeface="Comic Sans MS" panose="030F0702030302020204" pitchFamily="66" charset="0"/>
              </a:rPr>
              <a:t>for the kitten’s bed?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A2FEE452-B146-B14B-A46F-A58C7BE3CF9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19" b="3419"/>
          <a:stretch/>
        </p:blipFill>
        <p:spPr>
          <a:xfrm>
            <a:off x="2419796" y="2263532"/>
            <a:ext cx="5923348" cy="3914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0097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3FB5D2-89DB-D84A-9B5D-3CEDB1E29B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CB45EB4-FBA0-4542-BBF8-569B602073BF}"/>
              </a:ext>
            </a:extLst>
          </p:cNvPr>
          <p:cNvSpPr txBox="1"/>
          <p:nvPr/>
        </p:nvSpPr>
        <p:spPr>
          <a:xfrm>
            <a:off x="471054" y="753004"/>
            <a:ext cx="1124989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E15D29"/>
                </a:solidFill>
                <a:latin typeface="Comic Sans MS" panose="030F0702030302020204" pitchFamily="66" charset="0"/>
              </a:rPr>
              <a:t>How about these?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43032CC-F989-1646-A005-0F386EF37F61}"/>
              </a:ext>
            </a:extLst>
          </p:cNvPr>
          <p:cNvGrpSpPr/>
          <p:nvPr/>
        </p:nvGrpSpPr>
        <p:grpSpPr>
          <a:xfrm>
            <a:off x="859488" y="1897189"/>
            <a:ext cx="2618509" cy="2601143"/>
            <a:chOff x="620949" y="1877311"/>
            <a:chExt cx="2618509" cy="2601143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FF0E17C-1C65-134D-8F41-5561C9EE5A69}"/>
                </a:ext>
              </a:extLst>
            </p:cNvPr>
            <p:cNvSpPr txBox="1"/>
            <p:nvPr/>
          </p:nvSpPr>
          <p:spPr>
            <a:xfrm>
              <a:off x="620949" y="4186066"/>
              <a:ext cx="2618509" cy="2923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66" charset="0"/>
                </a:rPr>
                <a:t>Newspaper</a:t>
              </a:r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39F486B7-BDAF-3F4C-8823-FAA551E832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2006" r="1027" b="29899"/>
            <a:stretch/>
          </p:blipFill>
          <p:spPr>
            <a:xfrm>
              <a:off x="886807" y="1877311"/>
              <a:ext cx="2086792" cy="2074450"/>
            </a:xfrm>
            <a:prstGeom prst="ellipse">
              <a:avLst/>
            </a:prstGeom>
            <a:ln w="38100">
              <a:solidFill>
                <a:srgbClr val="E15D29"/>
              </a:solidFill>
            </a:ln>
          </p:spPr>
        </p:pic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E560574A-4012-EE4A-A413-B12392500F2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19" b="3419"/>
          <a:stretch/>
        </p:blipFill>
        <p:spPr>
          <a:xfrm>
            <a:off x="468372" y="4765760"/>
            <a:ext cx="2480667" cy="1639278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10ABCD45-DCC2-D94C-A1A4-F2CC7EC5C989}"/>
              </a:ext>
            </a:extLst>
          </p:cNvPr>
          <p:cNvGrpSpPr/>
          <p:nvPr/>
        </p:nvGrpSpPr>
        <p:grpSpPr>
          <a:xfrm>
            <a:off x="3446210" y="1897189"/>
            <a:ext cx="2618509" cy="2601143"/>
            <a:chOff x="3370806" y="1877311"/>
            <a:chExt cx="2618509" cy="2601143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856A0F3-76CD-9845-BBF4-7A07846885F4}"/>
                </a:ext>
              </a:extLst>
            </p:cNvPr>
            <p:cNvSpPr txBox="1"/>
            <p:nvPr/>
          </p:nvSpPr>
          <p:spPr>
            <a:xfrm>
              <a:off x="3370806" y="4186066"/>
              <a:ext cx="2618509" cy="2923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66" charset="0"/>
                </a:rPr>
                <a:t>Cotton wool</a:t>
              </a: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48DBAD3D-048C-0F44-A7D2-3A40D988E24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6501" r="16501"/>
            <a:stretch/>
          </p:blipFill>
          <p:spPr>
            <a:xfrm>
              <a:off x="3636664" y="1877311"/>
              <a:ext cx="2086792" cy="2074450"/>
            </a:xfrm>
            <a:prstGeom prst="ellipse">
              <a:avLst/>
            </a:prstGeom>
            <a:ln w="38100">
              <a:solidFill>
                <a:srgbClr val="E15D29"/>
              </a:solidFill>
            </a:ln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BC1FAE50-C11B-E549-81BB-6BDA0536ADDD}"/>
              </a:ext>
            </a:extLst>
          </p:cNvPr>
          <p:cNvGrpSpPr/>
          <p:nvPr/>
        </p:nvGrpSpPr>
        <p:grpSpPr>
          <a:xfrm>
            <a:off x="6032932" y="1897189"/>
            <a:ext cx="2618509" cy="2601143"/>
            <a:chOff x="6191092" y="1877311"/>
            <a:chExt cx="2618509" cy="2601143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1CFC5F31-0353-274B-906C-21D143A91907}"/>
                </a:ext>
              </a:extLst>
            </p:cNvPr>
            <p:cNvSpPr txBox="1"/>
            <p:nvPr/>
          </p:nvSpPr>
          <p:spPr>
            <a:xfrm>
              <a:off x="6191092" y="4186066"/>
              <a:ext cx="2618509" cy="2923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66" charset="0"/>
                </a:rPr>
                <a:t>Towel </a:t>
              </a:r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A657851B-AC69-5A45-BB9D-7485DCAE96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3660" t="19252" r="16602" b="6583"/>
            <a:stretch/>
          </p:blipFill>
          <p:spPr>
            <a:xfrm>
              <a:off x="6456950" y="1877311"/>
              <a:ext cx="2086792" cy="2074450"/>
            </a:xfrm>
            <a:prstGeom prst="ellipse">
              <a:avLst/>
            </a:prstGeom>
            <a:ln w="38100">
              <a:solidFill>
                <a:srgbClr val="E15D29"/>
              </a:solidFill>
            </a:ln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3E8A380F-6C5B-6749-9471-9835F1FB0A47}"/>
              </a:ext>
            </a:extLst>
          </p:cNvPr>
          <p:cNvGrpSpPr/>
          <p:nvPr/>
        </p:nvGrpSpPr>
        <p:grpSpPr>
          <a:xfrm>
            <a:off x="8619655" y="1897189"/>
            <a:ext cx="2618509" cy="2601143"/>
            <a:chOff x="8957584" y="1877311"/>
            <a:chExt cx="2618509" cy="2601143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FD1C1C0-0496-D944-9636-FF4E09AA5002}"/>
                </a:ext>
              </a:extLst>
            </p:cNvPr>
            <p:cNvSpPr txBox="1"/>
            <p:nvPr/>
          </p:nvSpPr>
          <p:spPr>
            <a:xfrm>
              <a:off x="8957584" y="4186066"/>
              <a:ext cx="2618509" cy="2923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66" charset="0"/>
                </a:rPr>
                <a:t>Paper towel</a:t>
              </a:r>
            </a:p>
          </p:txBody>
        </p:sp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B90B6E06-4F8D-E24D-8A21-1F99703969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7912" t="18345" r="8919" b="17030"/>
            <a:stretch/>
          </p:blipFill>
          <p:spPr>
            <a:xfrm>
              <a:off x="9223442" y="1877311"/>
              <a:ext cx="2086792" cy="2074450"/>
            </a:xfrm>
            <a:prstGeom prst="ellipse">
              <a:avLst/>
            </a:prstGeom>
            <a:ln w="38100">
              <a:solidFill>
                <a:srgbClr val="E15D29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2879038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3FB5D2-89DB-D84A-9B5D-3CEDB1E29B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CB45EB4-FBA0-4542-BBF8-569B602073BF}"/>
              </a:ext>
            </a:extLst>
          </p:cNvPr>
          <p:cNvSpPr txBox="1"/>
          <p:nvPr/>
        </p:nvSpPr>
        <p:spPr>
          <a:xfrm>
            <a:off x="471054" y="753004"/>
            <a:ext cx="1124989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E15D29"/>
                </a:solidFill>
                <a:latin typeface="Comic Sans MS" panose="030F0702030302020204" pitchFamily="66" charset="0"/>
              </a:rPr>
              <a:t>Fair Test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BE74044-0323-3245-A283-7579446745D8}"/>
              </a:ext>
            </a:extLst>
          </p:cNvPr>
          <p:cNvGrpSpPr/>
          <p:nvPr/>
        </p:nvGrpSpPr>
        <p:grpSpPr>
          <a:xfrm>
            <a:off x="919609" y="1770068"/>
            <a:ext cx="4494053" cy="4093267"/>
            <a:chOff x="1150183" y="1738375"/>
            <a:chExt cx="4494053" cy="4093267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BD339E1B-DBB1-A64B-A9FF-68003298C0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3660" t="19252" r="16602" b="6583"/>
            <a:stretch/>
          </p:blipFill>
          <p:spPr>
            <a:xfrm>
              <a:off x="3625004" y="3949948"/>
              <a:ext cx="1499654" cy="1490785"/>
            </a:xfrm>
            <a:prstGeom prst="ellipse">
              <a:avLst/>
            </a:prstGeom>
            <a:ln w="38100">
              <a:solidFill>
                <a:srgbClr val="E15D29"/>
              </a:solidFill>
            </a:ln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96D542BD-A483-B34A-855E-1C75A2D3B5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9484" t="19523" r="7949" b="16754"/>
            <a:stretch/>
          </p:blipFill>
          <p:spPr>
            <a:xfrm>
              <a:off x="1734812" y="3949948"/>
              <a:ext cx="1499654" cy="1490785"/>
            </a:xfrm>
            <a:prstGeom prst="ellipse">
              <a:avLst/>
            </a:prstGeom>
            <a:ln w="38100">
              <a:solidFill>
                <a:srgbClr val="E15D29"/>
              </a:solidFill>
            </a:ln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EDC86A46-A7A9-8B4C-818D-3CA710FF8BC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6501" r="16501"/>
            <a:stretch/>
          </p:blipFill>
          <p:spPr>
            <a:xfrm>
              <a:off x="3604343" y="1738375"/>
              <a:ext cx="1499654" cy="1490785"/>
            </a:xfrm>
            <a:prstGeom prst="ellipse">
              <a:avLst/>
            </a:prstGeom>
            <a:ln w="38100">
              <a:solidFill>
                <a:srgbClr val="E15D29"/>
              </a:solidFill>
            </a:ln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89008E1D-2D24-DA41-8032-F8C86987FBC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2006" r="1027" b="29899"/>
            <a:stretch/>
          </p:blipFill>
          <p:spPr>
            <a:xfrm>
              <a:off x="1735416" y="1738375"/>
              <a:ext cx="1499654" cy="1490785"/>
            </a:xfrm>
            <a:prstGeom prst="ellipse">
              <a:avLst/>
            </a:prstGeom>
            <a:ln w="38100">
              <a:solidFill>
                <a:srgbClr val="E15D29"/>
              </a:solidFill>
            </a:ln>
          </p:spPr>
        </p:pic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8941CBC9-CB2F-8E4C-A117-84738039990B}"/>
                </a:ext>
              </a:extLst>
            </p:cNvPr>
            <p:cNvSpPr txBox="1"/>
            <p:nvPr/>
          </p:nvSpPr>
          <p:spPr>
            <a:xfrm>
              <a:off x="3025727" y="3385632"/>
              <a:ext cx="2618509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7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66" charset="0"/>
                </a:rPr>
                <a:t>Cotton wool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5D4F05B3-6488-E44F-87A4-8228D90A0F1F}"/>
                </a:ext>
              </a:extLst>
            </p:cNvPr>
            <p:cNvSpPr txBox="1"/>
            <p:nvPr/>
          </p:nvSpPr>
          <p:spPr>
            <a:xfrm>
              <a:off x="1150183" y="3385632"/>
              <a:ext cx="2618509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7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66" charset="0"/>
                </a:rPr>
                <a:t>Newspaper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C8E41CB-D940-9948-917E-915AA0B58C59}"/>
                </a:ext>
              </a:extLst>
            </p:cNvPr>
            <p:cNvSpPr txBox="1"/>
            <p:nvPr/>
          </p:nvSpPr>
          <p:spPr>
            <a:xfrm>
              <a:off x="3442166" y="5570032"/>
              <a:ext cx="1787037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7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66" charset="0"/>
                </a:rPr>
                <a:t>Towel 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0B53F2CA-AE21-B24A-AAE5-A5E2D5CE9AB4}"/>
                </a:ext>
              </a:extLst>
            </p:cNvPr>
            <p:cNvSpPr txBox="1"/>
            <p:nvPr/>
          </p:nvSpPr>
          <p:spPr>
            <a:xfrm>
              <a:off x="1188094" y="5570032"/>
              <a:ext cx="2618509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7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66" charset="0"/>
                </a:rPr>
                <a:t>Paper towel </a:t>
              </a:r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6A186432-7AD0-EC4A-8E01-1CC1A1E599D3}"/>
              </a:ext>
            </a:extLst>
          </p:cNvPr>
          <p:cNvSpPr txBox="1"/>
          <p:nvPr/>
        </p:nvSpPr>
        <p:spPr>
          <a:xfrm>
            <a:off x="5758660" y="1813020"/>
            <a:ext cx="5015358" cy="36009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100" dirty="0">
                <a:latin typeface="Comic Sans MS" panose="030F0702030302020204" pitchFamily="66" charset="0"/>
              </a:rPr>
              <a:t>All experiments must have a fair test.</a:t>
            </a:r>
          </a:p>
          <a:p>
            <a:pPr>
              <a:spcBef>
                <a:spcPts val="600"/>
              </a:spcBef>
            </a:pPr>
            <a:r>
              <a:rPr lang="en-GB" sz="2100" dirty="0">
                <a:latin typeface="Comic Sans MS" panose="030F0702030302020204" pitchFamily="66" charset="0"/>
              </a:rPr>
              <a:t>This means treating each material</a:t>
            </a:r>
          </a:p>
          <a:p>
            <a:r>
              <a:rPr lang="en-GB" sz="2100" dirty="0">
                <a:latin typeface="Comic Sans MS" panose="030F0702030302020204" pitchFamily="66" charset="0"/>
              </a:rPr>
              <a:t>the same:</a:t>
            </a:r>
          </a:p>
          <a:p>
            <a:pPr marL="233363" indent="-233363">
              <a:spcBef>
                <a:spcPts val="1200"/>
              </a:spcBef>
              <a:buClr>
                <a:srgbClr val="E15D29"/>
              </a:buClr>
              <a:buFont typeface="Arial" panose="020B0604020202020204" pitchFamily="34" charset="0"/>
              <a:buChar char="•"/>
            </a:pPr>
            <a:r>
              <a:rPr lang="en-GB" sz="2100" dirty="0">
                <a:latin typeface="Comic Sans MS" panose="030F0702030302020204" pitchFamily="66" charset="0"/>
              </a:rPr>
              <a:t>Each material needs to be the</a:t>
            </a:r>
          </a:p>
          <a:p>
            <a:pPr marL="252000">
              <a:buClr>
                <a:srgbClr val="E15D29"/>
              </a:buClr>
            </a:pPr>
            <a:r>
              <a:rPr lang="en-GB" sz="2100" dirty="0">
                <a:latin typeface="Comic Sans MS" panose="030F0702030302020204" pitchFamily="66" charset="0"/>
              </a:rPr>
              <a:t>same size.</a:t>
            </a:r>
          </a:p>
          <a:p>
            <a:pPr marL="233363" indent="-233363">
              <a:spcBef>
                <a:spcPts val="1200"/>
              </a:spcBef>
              <a:buClr>
                <a:srgbClr val="E15D29"/>
              </a:buClr>
              <a:buFont typeface="Arial" panose="020B0604020202020204" pitchFamily="34" charset="0"/>
              <a:buChar char="•"/>
            </a:pPr>
            <a:r>
              <a:rPr lang="en-GB" sz="2100" dirty="0">
                <a:latin typeface="Comic Sans MS" panose="030F0702030302020204" pitchFamily="66" charset="0"/>
              </a:rPr>
              <a:t>Each material needs to be tested in the same way.</a:t>
            </a:r>
          </a:p>
          <a:p>
            <a:pPr>
              <a:spcBef>
                <a:spcPts val="1200"/>
              </a:spcBef>
              <a:buClr>
                <a:srgbClr val="E15D29"/>
              </a:buClr>
            </a:pPr>
            <a:endParaRPr lang="en-GB" sz="2100" dirty="0">
              <a:latin typeface="Comic Sans MS" panose="030F0702030302020204" pitchFamily="66" charset="0"/>
            </a:endParaRPr>
          </a:p>
          <a:p>
            <a:pPr>
              <a:spcBef>
                <a:spcPts val="1200"/>
              </a:spcBef>
              <a:buClr>
                <a:srgbClr val="E15D29"/>
              </a:buClr>
            </a:pPr>
            <a:endParaRPr lang="en-GB" sz="2100" dirty="0"/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AEC84578-CF95-5646-87B5-DCA6CB02B94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19" b="3419"/>
          <a:stretch/>
        </p:blipFill>
        <p:spPr>
          <a:xfrm flipH="1">
            <a:off x="8476957" y="4521872"/>
            <a:ext cx="3001607" cy="1983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448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3FB5D2-89DB-D84A-9B5D-3CEDB1E29B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CB45EB4-FBA0-4542-BBF8-569B602073BF}"/>
              </a:ext>
            </a:extLst>
          </p:cNvPr>
          <p:cNvSpPr txBox="1"/>
          <p:nvPr/>
        </p:nvSpPr>
        <p:spPr>
          <a:xfrm>
            <a:off x="471054" y="759819"/>
            <a:ext cx="1124989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E15D29"/>
                </a:solidFill>
                <a:latin typeface="Comic Sans MS" panose="030F0702030302020204" pitchFamily="66" charset="0"/>
              </a:rPr>
              <a:t>Prediction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4F1AFB3-CE53-5A45-833E-810EFE11BCA0}"/>
              </a:ext>
            </a:extLst>
          </p:cNvPr>
          <p:cNvGrpSpPr/>
          <p:nvPr/>
        </p:nvGrpSpPr>
        <p:grpSpPr>
          <a:xfrm>
            <a:off x="919609" y="1770068"/>
            <a:ext cx="4494053" cy="4093267"/>
            <a:chOff x="1150183" y="1738375"/>
            <a:chExt cx="4494053" cy="4093267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E0A4282F-CFDF-ED47-9908-A1D2020D2C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3660" t="19252" r="16602" b="6583"/>
            <a:stretch/>
          </p:blipFill>
          <p:spPr>
            <a:xfrm>
              <a:off x="3625004" y="3949948"/>
              <a:ext cx="1499654" cy="1490785"/>
            </a:xfrm>
            <a:prstGeom prst="ellipse">
              <a:avLst/>
            </a:prstGeom>
            <a:ln w="38100">
              <a:solidFill>
                <a:srgbClr val="E15D29"/>
              </a:solidFill>
            </a:ln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BCF132FF-6E22-9947-99C1-2BE6D285463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9484" t="19523" r="7949" b="16754"/>
            <a:stretch/>
          </p:blipFill>
          <p:spPr>
            <a:xfrm>
              <a:off x="1734812" y="3949948"/>
              <a:ext cx="1499654" cy="1490785"/>
            </a:xfrm>
            <a:prstGeom prst="ellipse">
              <a:avLst/>
            </a:prstGeom>
            <a:ln w="38100">
              <a:solidFill>
                <a:srgbClr val="E15D29"/>
              </a:solidFill>
            </a:ln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E6D8BEFF-52DD-3146-A093-68142B135B9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6501" r="16501"/>
            <a:stretch/>
          </p:blipFill>
          <p:spPr>
            <a:xfrm>
              <a:off x="3604343" y="1738375"/>
              <a:ext cx="1499654" cy="1490785"/>
            </a:xfrm>
            <a:prstGeom prst="ellipse">
              <a:avLst/>
            </a:prstGeom>
            <a:ln w="38100">
              <a:solidFill>
                <a:srgbClr val="E15D29"/>
              </a:solidFill>
            </a:ln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0AE8F38D-7105-194F-B76B-E1628A5171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2006" r="1027" b="29899"/>
            <a:stretch/>
          </p:blipFill>
          <p:spPr>
            <a:xfrm>
              <a:off x="1735416" y="1738375"/>
              <a:ext cx="1499654" cy="1490785"/>
            </a:xfrm>
            <a:prstGeom prst="ellipse">
              <a:avLst/>
            </a:prstGeom>
            <a:ln w="38100">
              <a:solidFill>
                <a:srgbClr val="E15D29"/>
              </a:solidFill>
            </a:ln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4FAF8A6-442A-104B-BE68-9082A2F9AA1C}"/>
                </a:ext>
              </a:extLst>
            </p:cNvPr>
            <p:cNvSpPr txBox="1"/>
            <p:nvPr/>
          </p:nvSpPr>
          <p:spPr>
            <a:xfrm>
              <a:off x="3025727" y="3385632"/>
              <a:ext cx="2618509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7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66" charset="0"/>
                </a:rPr>
                <a:t>Cotton wool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CDE8CB1-21E5-1A46-88A9-BDD85862106F}"/>
                </a:ext>
              </a:extLst>
            </p:cNvPr>
            <p:cNvSpPr txBox="1"/>
            <p:nvPr/>
          </p:nvSpPr>
          <p:spPr>
            <a:xfrm>
              <a:off x="1150183" y="3385632"/>
              <a:ext cx="2618509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7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66" charset="0"/>
                </a:rPr>
                <a:t>Newspaper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F86CEF2-1365-904E-9D3A-D1C0AB0881ED}"/>
                </a:ext>
              </a:extLst>
            </p:cNvPr>
            <p:cNvSpPr txBox="1"/>
            <p:nvPr/>
          </p:nvSpPr>
          <p:spPr>
            <a:xfrm>
              <a:off x="3442166" y="5570032"/>
              <a:ext cx="1787037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7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66" charset="0"/>
                </a:rPr>
                <a:t>Towel 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607538F-2D84-0A4B-B039-18D4D7156EB1}"/>
                </a:ext>
              </a:extLst>
            </p:cNvPr>
            <p:cNvSpPr txBox="1"/>
            <p:nvPr/>
          </p:nvSpPr>
          <p:spPr>
            <a:xfrm>
              <a:off x="1188094" y="5570032"/>
              <a:ext cx="2618509" cy="2616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7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66" charset="0"/>
                </a:rPr>
                <a:t>Paper towel </a:t>
              </a: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3BB51E0B-08D6-0147-9720-090D7621E8A6}"/>
              </a:ext>
            </a:extLst>
          </p:cNvPr>
          <p:cNvSpPr txBox="1"/>
          <p:nvPr/>
        </p:nvSpPr>
        <p:spPr>
          <a:xfrm>
            <a:off x="5758660" y="1813020"/>
            <a:ext cx="4697305" cy="33239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Before an </a:t>
            </a:r>
            <a:r>
              <a:rPr lang="en-GB" sz="2300" dirty="0">
                <a:latin typeface="Comic Sans MS" panose="030F0702030302020204" pitchFamily="66" charset="0"/>
              </a:rPr>
              <a:t>experiment</a:t>
            </a:r>
            <a:r>
              <a:rPr lang="en-GB" sz="2200" dirty="0">
                <a:latin typeface="Comic Sans MS" panose="030F0702030302020204" pitchFamily="66" charset="0"/>
              </a:rPr>
              <a:t> </a:t>
            </a:r>
            <a:r>
              <a:rPr lang="en-GB" sz="2100" dirty="0">
                <a:latin typeface="Comic Sans MS" panose="030F0702030302020204" pitchFamily="66" charset="0"/>
              </a:rPr>
              <a:t>we </a:t>
            </a:r>
            <a:r>
              <a:rPr lang="en-GB" sz="2100" b="1" dirty="0">
                <a:latin typeface="Comic Sans MS" panose="030F0702030302020204" pitchFamily="66" charset="0"/>
              </a:rPr>
              <a:t>predict</a:t>
            </a:r>
            <a:r>
              <a:rPr lang="en-GB" sz="2100" dirty="0">
                <a:latin typeface="Comic Sans MS" panose="030F0702030302020204" pitchFamily="66" charset="0"/>
              </a:rPr>
              <a:t> the result.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This means saying what we think is going to happen.</a:t>
            </a:r>
          </a:p>
          <a:p>
            <a:pPr>
              <a:spcBef>
                <a:spcPts val="1200"/>
              </a:spcBef>
            </a:pPr>
            <a:r>
              <a:rPr lang="en-GB" sz="2100" dirty="0">
                <a:latin typeface="Comic Sans MS" panose="030F0702030302020204" pitchFamily="66" charset="0"/>
              </a:rPr>
              <a:t>When we do the experiment, we find out if we were correct!</a:t>
            </a:r>
          </a:p>
          <a:p>
            <a:pPr>
              <a:spcBef>
                <a:spcPts val="1200"/>
              </a:spcBef>
              <a:buClr>
                <a:srgbClr val="E15D29"/>
              </a:buClr>
            </a:pPr>
            <a:endParaRPr lang="en-GB" sz="2100" dirty="0">
              <a:latin typeface="Comic Sans MS" panose="030F0702030302020204" pitchFamily="66" charset="0"/>
            </a:endParaRPr>
          </a:p>
          <a:p>
            <a:pPr>
              <a:spcBef>
                <a:spcPts val="1200"/>
              </a:spcBef>
              <a:buClr>
                <a:srgbClr val="E15D29"/>
              </a:buClr>
            </a:pPr>
            <a:endParaRPr lang="en-GB" sz="2200" dirty="0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88D5870B-C4E3-BB4F-B081-7BF190A98F2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419" b="3419"/>
          <a:stretch/>
        </p:blipFill>
        <p:spPr>
          <a:xfrm flipH="1">
            <a:off x="8476957" y="4521872"/>
            <a:ext cx="3001607" cy="1983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0726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78495D75-23CB-5A48-A23F-10DA30F44A6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660" t="19252" r="16602" b="6583"/>
          <a:stretch/>
        </p:blipFill>
        <p:spPr>
          <a:xfrm>
            <a:off x="7788469" y="1656719"/>
            <a:ext cx="1930393" cy="1918976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0383E509-DEEE-F842-909A-B1E9B33AD0F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484" t="19523" r="7949" b="16754"/>
          <a:stretch/>
        </p:blipFill>
        <p:spPr>
          <a:xfrm>
            <a:off x="6119628" y="1656719"/>
            <a:ext cx="1930393" cy="1918976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3FB5D2-89DB-D84A-9B5D-3CEDB1E29B4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CB45EB4-FBA0-4542-BBF8-569B602073BF}"/>
              </a:ext>
            </a:extLst>
          </p:cNvPr>
          <p:cNvSpPr txBox="1"/>
          <p:nvPr/>
        </p:nvSpPr>
        <p:spPr>
          <a:xfrm>
            <a:off x="471054" y="752200"/>
            <a:ext cx="1124989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E15D29"/>
                </a:solidFill>
                <a:latin typeface="Comic Sans MS" panose="030F0702030302020204" pitchFamily="66" charset="0"/>
              </a:rPr>
              <a:t>Absorbent Material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5CD4075-C3CC-4A81-90C5-3669365839ED}"/>
              </a:ext>
            </a:extLst>
          </p:cNvPr>
          <p:cNvSpPr txBox="1"/>
          <p:nvPr/>
        </p:nvSpPr>
        <p:spPr>
          <a:xfrm>
            <a:off x="4985384" y="4406526"/>
            <a:ext cx="5383911" cy="115416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spcBef>
                <a:spcPts val="18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need to measure which material is the most absorbent.</a:t>
            </a:r>
          </a:p>
          <a:p>
            <a:pPr>
              <a:spcBef>
                <a:spcPts val="18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How will we do this?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89859C34-EB25-C14D-B0E7-46299404404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501" r="16501"/>
          <a:stretch/>
        </p:blipFill>
        <p:spPr>
          <a:xfrm>
            <a:off x="4450786" y="1656719"/>
            <a:ext cx="1930393" cy="1918976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04A3DF7-15BF-2944-89E9-6B1B03912B4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006" r="1027" b="29899"/>
          <a:stretch/>
        </p:blipFill>
        <p:spPr>
          <a:xfrm>
            <a:off x="2781944" y="1656719"/>
            <a:ext cx="1930393" cy="1918976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9FF8FD0-0F38-A25E-3891-8C3342EA93C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3956" y="3930580"/>
            <a:ext cx="3579593" cy="2282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91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3FB5D2-89DB-D84A-9B5D-3CEDB1E29B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5CD4075-C3CC-4A81-90C5-3669365839ED}"/>
              </a:ext>
            </a:extLst>
          </p:cNvPr>
          <p:cNvSpPr txBox="1"/>
          <p:nvPr/>
        </p:nvSpPr>
        <p:spPr>
          <a:xfrm>
            <a:off x="4992147" y="4098750"/>
            <a:ext cx="6247022" cy="176971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spcBef>
                <a:spcPts val="6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will add 5 drops of water to each material.</a:t>
            </a:r>
          </a:p>
          <a:p>
            <a:pPr>
              <a:spcBef>
                <a:spcPts val="6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will feel them and see which is wettest.</a:t>
            </a:r>
          </a:p>
          <a:p>
            <a:pPr>
              <a:spcBef>
                <a:spcPts val="6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will ring them out and see how much water comes out of each.</a:t>
            </a:r>
          </a:p>
          <a:p>
            <a:pPr>
              <a:spcBef>
                <a:spcPts val="6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will give each material a score out of 5.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A47E19-3617-438B-B3BB-D138F7D9F5EC}"/>
              </a:ext>
            </a:extLst>
          </p:cNvPr>
          <p:cNvSpPr txBox="1"/>
          <p:nvPr/>
        </p:nvSpPr>
        <p:spPr>
          <a:xfrm>
            <a:off x="471054" y="752200"/>
            <a:ext cx="1124989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E15D29"/>
                </a:solidFill>
                <a:latin typeface="Comic Sans MS" panose="030F0702030302020204" pitchFamily="66" charset="0"/>
              </a:rPr>
              <a:t>Absorbent Material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A4CBEA3-0A74-0947-9F04-023D3E5852F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3956" y="3930580"/>
            <a:ext cx="3579593" cy="228222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A8FF4CB-BC71-9565-0E63-2B325D85D42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660" t="19252" r="16602" b="6583"/>
          <a:stretch/>
        </p:blipFill>
        <p:spPr>
          <a:xfrm>
            <a:off x="7788469" y="1656719"/>
            <a:ext cx="1930393" cy="1918976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A0F4999-71F4-3968-DD5F-E803A441880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484" t="19523" r="7949" b="16754"/>
          <a:stretch/>
        </p:blipFill>
        <p:spPr>
          <a:xfrm>
            <a:off x="6119628" y="1656719"/>
            <a:ext cx="1930393" cy="1918976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7192A424-110A-69A4-1B6D-3C567DFE5E0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501" r="16501"/>
          <a:stretch/>
        </p:blipFill>
        <p:spPr>
          <a:xfrm>
            <a:off x="4450786" y="1656719"/>
            <a:ext cx="1930393" cy="1918976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252B71AF-2CE6-D7B9-F49B-A01DDE4E6F5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006" r="1027" b="29899"/>
          <a:stretch/>
        </p:blipFill>
        <p:spPr>
          <a:xfrm>
            <a:off x="2781944" y="1656719"/>
            <a:ext cx="1930393" cy="1918976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</p:spTree>
    <p:extLst>
      <p:ext uri="{BB962C8B-B14F-4D97-AF65-F5344CB8AC3E}">
        <p14:creationId xmlns:p14="http://schemas.microsoft.com/office/powerpoint/2010/main" val="2168215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3FB5D2-89DB-D84A-9B5D-3CEDB1E29B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CB45EB4-FBA0-4542-BBF8-569B602073BF}"/>
              </a:ext>
            </a:extLst>
          </p:cNvPr>
          <p:cNvSpPr txBox="1"/>
          <p:nvPr/>
        </p:nvSpPr>
        <p:spPr>
          <a:xfrm>
            <a:off x="471054" y="753560"/>
            <a:ext cx="1124989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E15D29"/>
                </a:solidFill>
                <a:latin typeface="Comic Sans MS" panose="030F0702030302020204" pitchFamily="66" charset="0"/>
              </a:rPr>
              <a:t>How will we make sure we do a fair test?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5CD4075-C3CC-4A81-90C5-3669365839ED}"/>
              </a:ext>
            </a:extLst>
          </p:cNvPr>
          <p:cNvSpPr txBox="1"/>
          <p:nvPr/>
        </p:nvSpPr>
        <p:spPr>
          <a:xfrm>
            <a:off x="4978957" y="3955437"/>
            <a:ext cx="5573219" cy="207749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spcBef>
                <a:spcPts val="6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will treat each material in the same way:</a:t>
            </a:r>
          </a:p>
          <a:p>
            <a:pPr marL="233363" indent="-233363">
              <a:spcBef>
                <a:spcPts val="600"/>
              </a:spcBef>
              <a:buClr>
                <a:srgbClr val="E15D29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Each material needs to be the same size.</a:t>
            </a:r>
          </a:p>
          <a:p>
            <a:pPr marL="233363" indent="-233363">
              <a:spcBef>
                <a:spcPts val="600"/>
              </a:spcBef>
              <a:buClr>
                <a:srgbClr val="E15D29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Each material needs to be tested in the same way.</a:t>
            </a:r>
          </a:p>
          <a:p>
            <a:pPr marL="233363" indent="-233363">
              <a:spcBef>
                <a:spcPts val="600"/>
              </a:spcBef>
              <a:buClr>
                <a:srgbClr val="E15D29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Is it fair if we compare a bundle of newspapers with one paper towel?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057F6A1-07F7-834D-811B-903221C35E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3956" y="3930580"/>
            <a:ext cx="3579593" cy="228222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17142CE-63CD-AE6B-F7A9-32DEB775049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660" t="19252" r="16602" b="6583"/>
          <a:stretch/>
        </p:blipFill>
        <p:spPr>
          <a:xfrm>
            <a:off x="7788469" y="1656719"/>
            <a:ext cx="1930393" cy="1918976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7CC8EBF-06EA-82E4-A4F9-CE674072491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484" t="19523" r="7949" b="16754"/>
          <a:stretch/>
        </p:blipFill>
        <p:spPr>
          <a:xfrm>
            <a:off x="6119628" y="1656719"/>
            <a:ext cx="1930393" cy="1918976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B22E8B5-1D80-F83A-05AA-01E787352B5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501" r="16501"/>
          <a:stretch/>
        </p:blipFill>
        <p:spPr>
          <a:xfrm>
            <a:off x="4450786" y="1656719"/>
            <a:ext cx="1930393" cy="1918976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FA76BEA-AC0C-A5E4-B8FD-FB7707211F3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006" r="1027" b="29899"/>
          <a:stretch/>
        </p:blipFill>
        <p:spPr>
          <a:xfrm>
            <a:off x="2781944" y="1656719"/>
            <a:ext cx="1930393" cy="1918976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</p:spTree>
    <p:extLst>
      <p:ext uri="{BB962C8B-B14F-4D97-AF65-F5344CB8AC3E}">
        <p14:creationId xmlns:p14="http://schemas.microsoft.com/office/powerpoint/2010/main" val="143760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3FB5D2-89DB-D84A-9B5D-3CEDB1E29B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CB45EB4-FBA0-4542-BBF8-569B602073BF}"/>
              </a:ext>
            </a:extLst>
          </p:cNvPr>
          <p:cNvSpPr txBox="1"/>
          <p:nvPr/>
        </p:nvSpPr>
        <p:spPr>
          <a:xfrm>
            <a:off x="471054" y="689324"/>
            <a:ext cx="11249891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b="1" dirty="0">
                <a:solidFill>
                  <a:srgbClr val="E15D29"/>
                </a:solidFill>
                <a:latin typeface="Comic Sans MS" panose="030F0702030302020204" pitchFamily="66" charset="0"/>
              </a:rPr>
              <a:t>What do we </a:t>
            </a:r>
            <a:r>
              <a:rPr lang="en-GB" sz="3000" b="1" dirty="0">
                <a:solidFill>
                  <a:srgbClr val="E15D29"/>
                </a:solidFill>
                <a:latin typeface="Comic Sans MS" panose="030F0702030302020204" pitchFamily="66" charset="0"/>
              </a:rPr>
              <a:t>predict?</a:t>
            </a:r>
            <a:r>
              <a:rPr lang="en-GB" sz="3400" b="1" dirty="0">
                <a:solidFill>
                  <a:srgbClr val="E15D29"/>
                </a:solidFill>
                <a:latin typeface="Comic Sans MS" panose="030F0702030302020204" pitchFamily="66" charset="0"/>
              </a:rPr>
              <a:t> </a:t>
            </a:r>
          </a:p>
          <a:p>
            <a:pPr algn="ctr"/>
            <a:r>
              <a:rPr lang="en-GB" sz="2400" b="1" dirty="0">
                <a:solidFill>
                  <a:srgbClr val="E15D29"/>
                </a:solidFill>
                <a:latin typeface="Comic Sans MS" panose="030F0702030302020204" pitchFamily="66" charset="0"/>
              </a:rPr>
              <a:t>Which material is the most absorbent? </a:t>
            </a:r>
          </a:p>
          <a:p>
            <a:pPr algn="ctr"/>
            <a:r>
              <a:rPr lang="en-GB" sz="2400" b="1" dirty="0">
                <a:solidFill>
                  <a:srgbClr val="E15D29"/>
                </a:solidFill>
                <a:latin typeface="Comic Sans MS" panose="030F0702030302020204" pitchFamily="66" charset="0"/>
              </a:rPr>
              <a:t>Which material is the least absorbent?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6B4F271-0B77-CA4E-BFD3-1329ADA2E61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660" t="19252" r="16602" b="6583"/>
          <a:stretch/>
        </p:blipFill>
        <p:spPr>
          <a:xfrm>
            <a:off x="8391380" y="4261874"/>
            <a:ext cx="1595366" cy="1585931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C09F1F0-64E9-444E-96DD-6C426511DF8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484" t="19523" r="7949" b="16754"/>
          <a:stretch/>
        </p:blipFill>
        <p:spPr>
          <a:xfrm>
            <a:off x="6858633" y="4261874"/>
            <a:ext cx="1595366" cy="1585931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1AA09E8-6260-6C47-92AF-11D6803FE8E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501" r="16501"/>
          <a:stretch/>
        </p:blipFill>
        <p:spPr>
          <a:xfrm>
            <a:off x="5325885" y="4261874"/>
            <a:ext cx="1595366" cy="1585931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BA8499AF-7BD6-A845-9924-0315960A313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006" r="1027" b="29899"/>
          <a:stretch/>
        </p:blipFill>
        <p:spPr>
          <a:xfrm>
            <a:off x="3793137" y="4261874"/>
            <a:ext cx="1595366" cy="1585931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E0F4698F-F7E1-0749-B3F3-DF0360347195}"/>
              </a:ext>
            </a:extLst>
          </p:cNvPr>
          <p:cNvCxnSpPr>
            <a:cxnSpLocks/>
          </p:cNvCxnSpPr>
          <p:nvPr/>
        </p:nvCxnSpPr>
        <p:spPr>
          <a:xfrm flipH="1">
            <a:off x="3330222" y="3257535"/>
            <a:ext cx="5599289" cy="0"/>
          </a:xfrm>
          <a:prstGeom prst="straightConnector1">
            <a:avLst/>
          </a:prstGeom>
          <a:ln w="63500">
            <a:solidFill>
              <a:srgbClr val="E15D29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BAEF61B1-E7CC-8243-9881-C30275DF1FA0}"/>
              </a:ext>
            </a:extLst>
          </p:cNvPr>
          <p:cNvSpPr txBox="1"/>
          <p:nvPr/>
        </p:nvSpPr>
        <p:spPr>
          <a:xfrm>
            <a:off x="3330222" y="2603069"/>
            <a:ext cx="4572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omic Sans MS" panose="030F0902030302020204" pitchFamily="66" charset="0"/>
              </a:rPr>
              <a:t>1</a:t>
            </a:r>
            <a:endParaRPr lang="en-GB" dirty="0">
              <a:latin typeface="Comic Sans MS" panose="030F0902030302020204" pitchFamily="66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FB568B9-B528-064D-B8E4-4DB9E8DA9113}"/>
              </a:ext>
            </a:extLst>
          </p:cNvPr>
          <p:cNvSpPr txBox="1"/>
          <p:nvPr/>
        </p:nvSpPr>
        <p:spPr>
          <a:xfrm>
            <a:off x="4615744" y="2587718"/>
            <a:ext cx="4572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omic Sans MS" panose="030F0902030302020204" pitchFamily="66" charset="0"/>
              </a:rPr>
              <a:t>2</a:t>
            </a:r>
            <a:endParaRPr lang="en-GB" dirty="0">
              <a:latin typeface="Comic Sans MS" panose="030F0902030302020204" pitchFamily="66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621746B-BC9C-B94C-B62A-CCA138F24C77}"/>
              </a:ext>
            </a:extLst>
          </p:cNvPr>
          <p:cNvSpPr txBox="1"/>
          <p:nvPr/>
        </p:nvSpPr>
        <p:spPr>
          <a:xfrm>
            <a:off x="7186788" y="2648431"/>
            <a:ext cx="4572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omic Sans MS" panose="030F0902030302020204" pitchFamily="66" charset="0"/>
              </a:rPr>
              <a:t>4</a:t>
            </a:r>
            <a:endParaRPr lang="en-GB" dirty="0">
              <a:latin typeface="Comic Sans MS" panose="030F0902030302020204" pitchFamily="66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D5998E6-8332-114F-811E-1664E2DF7DD0}"/>
              </a:ext>
            </a:extLst>
          </p:cNvPr>
          <p:cNvSpPr txBox="1"/>
          <p:nvPr/>
        </p:nvSpPr>
        <p:spPr>
          <a:xfrm>
            <a:off x="5901266" y="2599689"/>
            <a:ext cx="4572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omic Sans MS" panose="030F0902030302020204" pitchFamily="66" charset="0"/>
              </a:rPr>
              <a:t>3</a:t>
            </a:r>
            <a:endParaRPr lang="en-GB" dirty="0">
              <a:latin typeface="Comic Sans MS" panose="030F0902030302020204" pitchFamily="66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97F7067-26A5-3448-A110-2BA6DB76396F}"/>
              </a:ext>
            </a:extLst>
          </p:cNvPr>
          <p:cNvSpPr txBox="1"/>
          <p:nvPr/>
        </p:nvSpPr>
        <p:spPr>
          <a:xfrm>
            <a:off x="8472311" y="2648431"/>
            <a:ext cx="4572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omic Sans MS" panose="030F0902030302020204" pitchFamily="66" charset="0"/>
              </a:rPr>
              <a:t>5</a:t>
            </a:r>
            <a:endParaRPr lang="en-GB" dirty="0">
              <a:latin typeface="Comic Sans MS" panose="030F0902030302020204" pitchFamily="66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165A49B-052A-704B-A6D5-847753950F6D}"/>
              </a:ext>
            </a:extLst>
          </p:cNvPr>
          <p:cNvSpPr txBox="1"/>
          <p:nvPr/>
        </p:nvSpPr>
        <p:spPr>
          <a:xfrm>
            <a:off x="9089413" y="2872815"/>
            <a:ext cx="1619915" cy="76944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2200" dirty="0">
                <a:latin typeface="Comic Sans MS" panose="030F0902030302020204" pitchFamily="66" charset="0"/>
              </a:rPr>
              <a:t>Most absorbent</a:t>
            </a:r>
            <a:endParaRPr lang="en-GB" sz="2200" dirty="0">
              <a:latin typeface="Comic Sans MS" panose="030F0902030302020204" pitchFamily="66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F9BE006-351F-334D-8938-318F1240F79A}"/>
              </a:ext>
            </a:extLst>
          </p:cNvPr>
          <p:cNvSpPr txBox="1"/>
          <p:nvPr/>
        </p:nvSpPr>
        <p:spPr>
          <a:xfrm>
            <a:off x="1557015" y="2872815"/>
            <a:ext cx="1619915" cy="76944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2200" dirty="0">
                <a:latin typeface="Comic Sans MS" panose="030F0902030302020204" pitchFamily="66" charset="0"/>
              </a:rPr>
              <a:t>Least absorbent</a:t>
            </a:r>
            <a:endParaRPr lang="en-GB" sz="2200" dirty="0">
              <a:latin typeface="Comic Sans MS" panose="030F0902030302020204" pitchFamily="66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CFDD5EA7-87B5-624B-81E8-61D1A47F54E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7269" y="4341640"/>
            <a:ext cx="2753270" cy="1755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876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3FB5D2-89DB-D84A-9B5D-3CEDB1E29B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CB45EB4-FBA0-4542-BBF8-569B602073BF}"/>
              </a:ext>
            </a:extLst>
          </p:cNvPr>
          <p:cNvSpPr txBox="1"/>
          <p:nvPr/>
        </p:nvSpPr>
        <p:spPr>
          <a:xfrm>
            <a:off x="471054" y="745385"/>
            <a:ext cx="1124989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E15D29"/>
                </a:solidFill>
                <a:latin typeface="Comic Sans MS" panose="030F0702030302020204" pitchFamily="66" charset="0"/>
              </a:rPr>
              <a:t>Soft Material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5CD4075-C3CC-4A81-90C5-3669365839ED}"/>
              </a:ext>
            </a:extLst>
          </p:cNvPr>
          <p:cNvSpPr txBox="1"/>
          <p:nvPr/>
        </p:nvSpPr>
        <p:spPr>
          <a:xfrm>
            <a:off x="4979988" y="4607206"/>
            <a:ext cx="6345034" cy="76944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need to measure the softness.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How will we do this?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B4F8C91-CDB2-414B-B994-95D1865EC4B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353" r="4353" b="4423"/>
          <a:stretch/>
        </p:blipFill>
        <p:spPr>
          <a:xfrm>
            <a:off x="1370270" y="3708805"/>
            <a:ext cx="3128577" cy="261884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506E7B0-E255-404E-93D2-CBB17C1EDB3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660" t="19252" r="16602" b="6583"/>
          <a:stretch/>
        </p:blipFill>
        <p:spPr>
          <a:xfrm>
            <a:off x="7788469" y="1656719"/>
            <a:ext cx="1930393" cy="1918976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A8D5B03-5BE5-F74C-A306-2D6759D38E7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484" t="19523" r="7949" b="16754"/>
          <a:stretch/>
        </p:blipFill>
        <p:spPr>
          <a:xfrm>
            <a:off x="6119628" y="1656719"/>
            <a:ext cx="1930393" cy="1918976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ECF168D-51D2-3B4A-9163-45DB1FDDF0A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501" r="16501"/>
          <a:stretch/>
        </p:blipFill>
        <p:spPr>
          <a:xfrm>
            <a:off x="4450786" y="1656719"/>
            <a:ext cx="1930393" cy="1918976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F9BD871-9D58-2F47-A50D-D8CE1E68CF1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006" r="1027" b="29899"/>
          <a:stretch/>
        </p:blipFill>
        <p:spPr>
          <a:xfrm>
            <a:off x="2781944" y="1656719"/>
            <a:ext cx="1930393" cy="1918976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</p:spTree>
    <p:extLst>
      <p:ext uri="{BB962C8B-B14F-4D97-AF65-F5344CB8AC3E}">
        <p14:creationId xmlns:p14="http://schemas.microsoft.com/office/powerpoint/2010/main" val="1103646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3FB5D2-89DB-D84A-9B5D-3CEDB1E29B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5CD4075-C3CC-4A81-90C5-3669365839ED}"/>
              </a:ext>
            </a:extLst>
          </p:cNvPr>
          <p:cNvSpPr txBox="1"/>
          <p:nvPr/>
        </p:nvSpPr>
        <p:spPr>
          <a:xfrm>
            <a:off x="4979988" y="4291110"/>
            <a:ext cx="6345034" cy="138499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spcBef>
                <a:spcPts val="18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will touch each material.</a:t>
            </a:r>
          </a:p>
          <a:p>
            <a:pPr>
              <a:spcBef>
                <a:spcPts val="18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will rub it against our cheeks.</a:t>
            </a:r>
          </a:p>
          <a:p>
            <a:pPr>
              <a:spcBef>
                <a:spcPts val="18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Then we will give it a score out of 5.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7AA3DB8-358F-6E7E-DDF3-130176855A7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660" t="19252" r="16602" b="6583"/>
          <a:stretch/>
        </p:blipFill>
        <p:spPr>
          <a:xfrm>
            <a:off x="7788469" y="1656719"/>
            <a:ext cx="1930393" cy="1918976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D2B2F59-DE6F-1B30-DE4C-8BE1DBD95B0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484" t="19523" r="7949" b="16754"/>
          <a:stretch/>
        </p:blipFill>
        <p:spPr>
          <a:xfrm>
            <a:off x="6119628" y="1656719"/>
            <a:ext cx="1930393" cy="1918976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84624EC-5C48-2A56-C08C-416E5533053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501" r="16501"/>
          <a:stretch/>
        </p:blipFill>
        <p:spPr>
          <a:xfrm>
            <a:off x="4450786" y="1656719"/>
            <a:ext cx="1930393" cy="1918976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9A08D57-EBA7-4B70-9A05-9A5C62643C6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006" r="1027" b="29899"/>
          <a:stretch/>
        </p:blipFill>
        <p:spPr>
          <a:xfrm>
            <a:off x="2781944" y="1656719"/>
            <a:ext cx="1930393" cy="1918976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C42ECC9-3001-2013-8059-9839C3B86209}"/>
              </a:ext>
            </a:extLst>
          </p:cNvPr>
          <p:cNvSpPr txBox="1"/>
          <p:nvPr/>
        </p:nvSpPr>
        <p:spPr>
          <a:xfrm>
            <a:off x="471054" y="745385"/>
            <a:ext cx="1124989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E15D29"/>
                </a:solidFill>
                <a:latin typeface="Comic Sans MS" panose="030F0702030302020204" pitchFamily="66" charset="0"/>
              </a:rPr>
              <a:t>Soft Material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3415FB14-9402-ED12-A116-5A535089F6A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353" r="4353" b="4423"/>
          <a:stretch/>
        </p:blipFill>
        <p:spPr>
          <a:xfrm>
            <a:off x="1370270" y="3708805"/>
            <a:ext cx="3128577" cy="2618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822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6">
            <a:extLst>
              <a:ext uri="{FF2B5EF4-FFF2-40B4-BE49-F238E27FC236}">
                <a16:creationId xmlns:a16="http://schemas.microsoft.com/office/drawing/2014/main" id="{26FEBD34-36AE-E642-8971-6A4D6CD4B9F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233" t="4784" r="20770" b="6337"/>
          <a:stretch/>
        </p:blipFill>
        <p:spPr bwMode="auto">
          <a:xfrm>
            <a:off x="1599474" y="1503820"/>
            <a:ext cx="4076148" cy="4230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A88164A-1E0D-C748-BFC0-DC37CD6384D6}"/>
              </a:ext>
            </a:extLst>
          </p:cNvPr>
          <p:cNvSpPr txBox="1"/>
          <p:nvPr/>
        </p:nvSpPr>
        <p:spPr>
          <a:xfrm>
            <a:off x="6239146" y="2709993"/>
            <a:ext cx="4211139" cy="245745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500"/>
              </a:spcBef>
            </a:pPr>
            <a:r>
              <a:rPr lang="en-US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Learn how to prepare for</a:t>
            </a:r>
          </a:p>
          <a:p>
            <a:r>
              <a:rPr lang="en-US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an experiment.</a:t>
            </a:r>
          </a:p>
          <a:p>
            <a:pPr>
              <a:spcBef>
                <a:spcPts val="1500"/>
              </a:spcBef>
            </a:pPr>
            <a:r>
              <a:rPr lang="en-US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Prepare to make an investigation. </a:t>
            </a:r>
          </a:p>
          <a:p>
            <a:pPr>
              <a:spcBef>
                <a:spcPts val="1500"/>
              </a:spcBef>
            </a:pPr>
            <a:r>
              <a:rPr lang="en-US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Make predictions which we</a:t>
            </a:r>
          </a:p>
          <a:p>
            <a:r>
              <a:rPr lang="en-US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can test.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E4CAC6E6-8FDC-E30B-AACC-930AFADB6A8D}"/>
              </a:ext>
            </a:extLst>
          </p:cNvPr>
          <p:cNvSpPr txBox="1">
            <a:spLocks/>
          </p:cNvSpPr>
          <p:nvPr/>
        </p:nvSpPr>
        <p:spPr>
          <a:xfrm>
            <a:off x="0" y="797858"/>
            <a:ext cx="12192000" cy="945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E15D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Everyday Materials: Lesson 4</a:t>
            </a:r>
            <a:br>
              <a:rPr lang="en-US" sz="3000" b="1" dirty="0">
                <a:solidFill>
                  <a:srgbClr val="E15D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3000" b="1" dirty="0">
                <a:solidFill>
                  <a:srgbClr val="E15D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Learning aims</a:t>
            </a:r>
          </a:p>
        </p:txBody>
      </p:sp>
      <p:pic>
        <p:nvPicPr>
          <p:cNvPr id="15" name="Picture 1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CC33763-545A-4378-24A0-E0D14EDA3B7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9A98508-66E5-4DA8-F268-8472AF7C0632}"/>
              </a:ext>
            </a:extLst>
          </p:cNvPr>
          <p:cNvSpPr txBox="1"/>
          <p:nvPr/>
        </p:nvSpPr>
        <p:spPr>
          <a:xfrm>
            <a:off x="511279" y="6099702"/>
            <a:ext cx="73507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solidFill>
                  <a:srgbClr val="E15D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link: </a:t>
            </a:r>
            <a:r>
              <a:rPr lang="en-US" sz="1200">
                <a:solidFill>
                  <a:srgbClr val="E15D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working </a:t>
            </a:r>
            <a:r>
              <a:rPr lang="en-US" sz="1200" dirty="0">
                <a:solidFill>
                  <a:srgbClr val="E15D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1200">
                <a:solidFill>
                  <a:srgbClr val="E15D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cientifically </a:t>
            </a:r>
            <a:r>
              <a:rPr lang="en-US" sz="1200" dirty="0">
                <a:solidFill>
                  <a:srgbClr val="E15D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objectives</a:t>
            </a:r>
          </a:p>
        </p:txBody>
      </p:sp>
    </p:spTree>
    <p:extLst>
      <p:ext uri="{BB962C8B-B14F-4D97-AF65-F5344CB8AC3E}">
        <p14:creationId xmlns:p14="http://schemas.microsoft.com/office/powerpoint/2010/main" val="21716952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3FB5D2-89DB-D84A-9B5D-3CEDB1E29B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5CD4075-C3CC-4A81-90C5-3669365839ED}"/>
              </a:ext>
            </a:extLst>
          </p:cNvPr>
          <p:cNvSpPr txBox="1"/>
          <p:nvPr/>
        </p:nvSpPr>
        <p:spPr>
          <a:xfrm>
            <a:off x="4979988" y="4107069"/>
            <a:ext cx="7761633" cy="176971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spcBef>
                <a:spcPts val="600"/>
              </a:spcBef>
              <a:buClr>
                <a:srgbClr val="E15D29"/>
              </a:buClr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This means treating each material in the same way:</a:t>
            </a:r>
          </a:p>
          <a:p>
            <a:pPr marL="195263" indent="-195263">
              <a:spcBef>
                <a:spcPts val="600"/>
              </a:spcBef>
              <a:buClr>
                <a:srgbClr val="E15D29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Each material needs to be the same size.</a:t>
            </a:r>
          </a:p>
          <a:p>
            <a:pPr marL="195263" indent="-195263">
              <a:spcBef>
                <a:spcPts val="600"/>
              </a:spcBef>
              <a:buClr>
                <a:srgbClr val="E15D29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Each material needs to be tested in the same way.</a:t>
            </a:r>
          </a:p>
          <a:p>
            <a:pPr marL="195263" indent="-195263">
              <a:spcBef>
                <a:spcPts val="600"/>
              </a:spcBef>
              <a:buClr>
                <a:srgbClr val="E15D29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Is it fair if we test one material by feeling it and </a:t>
            </a:r>
            <a:b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one material by sitting on it?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1BDE528-13DB-410C-9A30-40C2B0919202}"/>
              </a:ext>
            </a:extLst>
          </p:cNvPr>
          <p:cNvSpPr txBox="1"/>
          <p:nvPr/>
        </p:nvSpPr>
        <p:spPr>
          <a:xfrm>
            <a:off x="471054" y="753560"/>
            <a:ext cx="1124989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E15D29"/>
                </a:solidFill>
                <a:latin typeface="Comic Sans MS" panose="030F0702030302020204" pitchFamily="66" charset="0"/>
              </a:rPr>
              <a:t>How will we make sure we do a fair test?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03F00066-B0D4-ABA1-5A2F-C58781BCED6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660" t="19252" r="16602" b="6583"/>
          <a:stretch/>
        </p:blipFill>
        <p:spPr>
          <a:xfrm>
            <a:off x="7788469" y="1656719"/>
            <a:ext cx="1930393" cy="1918976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5AC15B0-9967-E994-3C97-93B98501D51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484" t="19523" r="7949" b="16754"/>
          <a:stretch/>
        </p:blipFill>
        <p:spPr>
          <a:xfrm>
            <a:off x="6119628" y="1656719"/>
            <a:ext cx="1930393" cy="1918976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8F1A06F-F8F2-438F-6F65-FC40E002B80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501" r="16501"/>
          <a:stretch/>
        </p:blipFill>
        <p:spPr>
          <a:xfrm>
            <a:off x="4450786" y="1656719"/>
            <a:ext cx="1930393" cy="1918976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AEB5FE7-EE01-84AC-902E-B6C2D4DDBEE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006" r="1027" b="29899"/>
          <a:stretch/>
        </p:blipFill>
        <p:spPr>
          <a:xfrm>
            <a:off x="2781944" y="1656719"/>
            <a:ext cx="1930393" cy="1918976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7CBCF1BA-6097-08B7-082A-DEBF0EC7151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353" r="4353" b="4423"/>
          <a:stretch/>
        </p:blipFill>
        <p:spPr>
          <a:xfrm>
            <a:off x="1370270" y="3708805"/>
            <a:ext cx="3128577" cy="2618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526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3FB5D2-89DB-D84A-9B5D-3CEDB1E29B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CB45EB4-FBA0-4542-BBF8-569B602073BF}"/>
              </a:ext>
            </a:extLst>
          </p:cNvPr>
          <p:cNvSpPr txBox="1"/>
          <p:nvPr/>
        </p:nvSpPr>
        <p:spPr>
          <a:xfrm>
            <a:off x="471054" y="689324"/>
            <a:ext cx="1124989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b="1" dirty="0">
                <a:solidFill>
                  <a:srgbClr val="E15D29"/>
                </a:solidFill>
                <a:latin typeface="Comic Sans MS" panose="030F0702030302020204" pitchFamily="66" charset="0"/>
              </a:rPr>
              <a:t>What do we </a:t>
            </a:r>
            <a:r>
              <a:rPr lang="en-GB" sz="3000" b="1" dirty="0">
                <a:solidFill>
                  <a:srgbClr val="E15D29"/>
                </a:solidFill>
                <a:latin typeface="Comic Sans MS" panose="030F0702030302020204" pitchFamily="66" charset="0"/>
              </a:rPr>
              <a:t>predict? </a:t>
            </a:r>
          </a:p>
          <a:p>
            <a:pPr algn="ctr"/>
            <a:r>
              <a:rPr lang="en-GB" sz="2400" b="1" dirty="0">
                <a:solidFill>
                  <a:srgbClr val="E15D29"/>
                </a:solidFill>
                <a:latin typeface="Comic Sans MS" panose="030F0702030302020204" pitchFamily="66" charset="0"/>
              </a:rPr>
              <a:t>Which material will be the softest? </a:t>
            </a:r>
          </a:p>
          <a:p>
            <a:pPr algn="ctr"/>
            <a:r>
              <a:rPr lang="en-GB" sz="2400" b="1" dirty="0">
                <a:solidFill>
                  <a:srgbClr val="E15D29"/>
                </a:solidFill>
                <a:latin typeface="Comic Sans MS" panose="030F0702030302020204" pitchFamily="66" charset="0"/>
              </a:rPr>
              <a:t>Which material will be the least soft?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6B4F271-0B77-CA4E-BFD3-1329ADA2E61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660" t="19252" r="16602" b="6583"/>
          <a:stretch/>
        </p:blipFill>
        <p:spPr>
          <a:xfrm>
            <a:off x="8391380" y="4261874"/>
            <a:ext cx="1595366" cy="1585931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C09F1F0-64E9-444E-96DD-6C426511DF8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484" t="19523" r="7949" b="16754"/>
          <a:stretch/>
        </p:blipFill>
        <p:spPr>
          <a:xfrm>
            <a:off x="6858633" y="4261874"/>
            <a:ext cx="1595366" cy="1585931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1AA09E8-6260-6C47-92AF-11D6803FE8E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501" r="16501"/>
          <a:stretch/>
        </p:blipFill>
        <p:spPr>
          <a:xfrm>
            <a:off x="5325885" y="4261874"/>
            <a:ext cx="1595366" cy="1585931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BA8499AF-7BD6-A845-9924-0315960A313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006" r="1027" b="29899"/>
          <a:stretch/>
        </p:blipFill>
        <p:spPr>
          <a:xfrm>
            <a:off x="3793137" y="4261874"/>
            <a:ext cx="1595366" cy="1585931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E0F4698F-F7E1-0749-B3F3-DF0360347195}"/>
              </a:ext>
            </a:extLst>
          </p:cNvPr>
          <p:cNvCxnSpPr>
            <a:cxnSpLocks/>
          </p:cNvCxnSpPr>
          <p:nvPr/>
        </p:nvCxnSpPr>
        <p:spPr>
          <a:xfrm flipH="1">
            <a:off x="3330222" y="3257535"/>
            <a:ext cx="5599289" cy="0"/>
          </a:xfrm>
          <a:prstGeom prst="straightConnector1">
            <a:avLst/>
          </a:prstGeom>
          <a:ln w="63500">
            <a:solidFill>
              <a:srgbClr val="E15D29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BAEF61B1-E7CC-8243-9881-C30275DF1FA0}"/>
              </a:ext>
            </a:extLst>
          </p:cNvPr>
          <p:cNvSpPr txBox="1"/>
          <p:nvPr/>
        </p:nvSpPr>
        <p:spPr>
          <a:xfrm>
            <a:off x="3330222" y="2603069"/>
            <a:ext cx="4572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omic Sans MS" panose="030F0902030302020204" pitchFamily="66" charset="0"/>
              </a:rPr>
              <a:t>1</a:t>
            </a:r>
            <a:endParaRPr lang="en-GB" dirty="0">
              <a:latin typeface="Comic Sans MS" panose="030F0902030302020204" pitchFamily="66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FB568B9-B528-064D-B8E4-4DB9E8DA9113}"/>
              </a:ext>
            </a:extLst>
          </p:cNvPr>
          <p:cNvSpPr txBox="1"/>
          <p:nvPr/>
        </p:nvSpPr>
        <p:spPr>
          <a:xfrm>
            <a:off x="4615744" y="2587718"/>
            <a:ext cx="4572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omic Sans MS" panose="030F0902030302020204" pitchFamily="66" charset="0"/>
              </a:rPr>
              <a:t>2</a:t>
            </a:r>
            <a:endParaRPr lang="en-GB" dirty="0">
              <a:latin typeface="Comic Sans MS" panose="030F0902030302020204" pitchFamily="66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621746B-BC9C-B94C-B62A-CCA138F24C77}"/>
              </a:ext>
            </a:extLst>
          </p:cNvPr>
          <p:cNvSpPr txBox="1"/>
          <p:nvPr/>
        </p:nvSpPr>
        <p:spPr>
          <a:xfrm>
            <a:off x="7186788" y="2648431"/>
            <a:ext cx="4572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omic Sans MS" panose="030F0902030302020204" pitchFamily="66" charset="0"/>
              </a:rPr>
              <a:t>4</a:t>
            </a:r>
            <a:endParaRPr lang="en-GB" dirty="0">
              <a:latin typeface="Comic Sans MS" panose="030F0902030302020204" pitchFamily="66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D5998E6-8332-114F-811E-1664E2DF7DD0}"/>
              </a:ext>
            </a:extLst>
          </p:cNvPr>
          <p:cNvSpPr txBox="1"/>
          <p:nvPr/>
        </p:nvSpPr>
        <p:spPr>
          <a:xfrm>
            <a:off x="5901266" y="2599689"/>
            <a:ext cx="4572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omic Sans MS" panose="030F0902030302020204" pitchFamily="66" charset="0"/>
              </a:rPr>
              <a:t>3</a:t>
            </a:r>
            <a:endParaRPr lang="en-GB" dirty="0">
              <a:latin typeface="Comic Sans MS" panose="030F0902030302020204" pitchFamily="66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97F7067-26A5-3448-A110-2BA6DB76396F}"/>
              </a:ext>
            </a:extLst>
          </p:cNvPr>
          <p:cNvSpPr txBox="1"/>
          <p:nvPr/>
        </p:nvSpPr>
        <p:spPr>
          <a:xfrm>
            <a:off x="8472311" y="2648431"/>
            <a:ext cx="4572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omic Sans MS" panose="030F0902030302020204" pitchFamily="66" charset="0"/>
              </a:rPr>
              <a:t>5</a:t>
            </a:r>
            <a:endParaRPr lang="en-GB" dirty="0">
              <a:latin typeface="Comic Sans MS" panose="030F0902030302020204" pitchFamily="66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CFDD5EA7-87B5-624B-81E8-61D1A47F54E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7269" y="4341640"/>
            <a:ext cx="2753270" cy="1755392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58B0F4E3-DB32-8449-B4CD-37B12DA0E03E}"/>
              </a:ext>
            </a:extLst>
          </p:cNvPr>
          <p:cNvSpPr txBox="1"/>
          <p:nvPr/>
        </p:nvSpPr>
        <p:spPr>
          <a:xfrm>
            <a:off x="2066279" y="2889068"/>
            <a:ext cx="914400" cy="76944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mic Sans MS" panose="030F0902030302020204" pitchFamily="66" charset="0"/>
              </a:rPr>
              <a:t>Least soft</a:t>
            </a:r>
            <a:endParaRPr lang="en-GB" sz="2200" dirty="0">
              <a:latin typeface="Comic Sans MS" panose="030F0902030302020204" pitchFamily="66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90B0E8A-503E-F045-B110-D418AB212D5F}"/>
              </a:ext>
            </a:extLst>
          </p:cNvPr>
          <p:cNvSpPr txBox="1"/>
          <p:nvPr/>
        </p:nvSpPr>
        <p:spPr>
          <a:xfrm>
            <a:off x="9243389" y="2889068"/>
            <a:ext cx="1321185" cy="43088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latin typeface="Comic Sans MS" panose="030F0902030302020204" pitchFamily="66" charset="0"/>
              </a:rPr>
              <a:t>Softest</a:t>
            </a:r>
            <a:endParaRPr lang="en-GB" sz="2200" dirty="0">
              <a:latin typeface="Comic Sans MS" panose="030F09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8605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78495D75-23CB-5A48-A23F-10DA30F44A6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660" t="19252" r="16602" b="6583"/>
          <a:stretch/>
        </p:blipFill>
        <p:spPr>
          <a:xfrm>
            <a:off x="7788469" y="1656719"/>
            <a:ext cx="1930393" cy="1918976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0383E509-DEEE-F842-909A-B1E9B33AD0F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484" t="19523" r="7949" b="16754"/>
          <a:stretch/>
        </p:blipFill>
        <p:spPr>
          <a:xfrm>
            <a:off x="6119628" y="1656719"/>
            <a:ext cx="1930393" cy="1918976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3FB5D2-89DB-D84A-9B5D-3CEDB1E29B4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CB45EB4-FBA0-4542-BBF8-569B602073BF}"/>
              </a:ext>
            </a:extLst>
          </p:cNvPr>
          <p:cNvSpPr txBox="1"/>
          <p:nvPr/>
        </p:nvSpPr>
        <p:spPr>
          <a:xfrm>
            <a:off x="471054" y="752200"/>
            <a:ext cx="1124989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E15D29"/>
                </a:solidFill>
                <a:latin typeface="Comic Sans MS" panose="030F0702030302020204" pitchFamily="66" charset="0"/>
              </a:rPr>
              <a:t>Strong Material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5CD4075-C3CC-4A81-90C5-3669365839ED}"/>
              </a:ext>
            </a:extLst>
          </p:cNvPr>
          <p:cNvSpPr txBox="1"/>
          <p:nvPr/>
        </p:nvSpPr>
        <p:spPr>
          <a:xfrm>
            <a:off x="4976548" y="4483470"/>
            <a:ext cx="5199533" cy="100027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spcBef>
                <a:spcPts val="6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need to measure which material is the strongest.</a:t>
            </a:r>
          </a:p>
          <a:p>
            <a:pPr>
              <a:spcBef>
                <a:spcPts val="6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How will we do this?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89859C34-EB25-C14D-B0E7-46299404404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501" r="16501"/>
          <a:stretch/>
        </p:blipFill>
        <p:spPr>
          <a:xfrm>
            <a:off x="4450786" y="1656719"/>
            <a:ext cx="1930393" cy="1918976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04A3DF7-15BF-2944-89E9-6B1B03912B4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006" r="1027" b="29899"/>
          <a:stretch/>
        </p:blipFill>
        <p:spPr>
          <a:xfrm>
            <a:off x="2781944" y="1656719"/>
            <a:ext cx="1930393" cy="1918976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5EA2FF0-6E3F-E9F0-6D0D-0453F627095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516" t="10870" r="9516" b="7890"/>
          <a:stretch/>
        </p:blipFill>
        <p:spPr>
          <a:xfrm>
            <a:off x="1543041" y="3631972"/>
            <a:ext cx="2893549" cy="2649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999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3FB5D2-89DB-D84A-9B5D-3CEDB1E29B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5CD4075-C3CC-4A81-90C5-3669365839ED}"/>
              </a:ext>
            </a:extLst>
          </p:cNvPr>
          <p:cNvSpPr txBox="1"/>
          <p:nvPr/>
        </p:nvSpPr>
        <p:spPr>
          <a:xfrm>
            <a:off x="4979988" y="4137222"/>
            <a:ext cx="5608763" cy="169277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spcBef>
                <a:spcPts val="6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will hold each one and see how easily we can pull it apart.</a:t>
            </a:r>
          </a:p>
          <a:p>
            <a:pPr>
              <a:spcBef>
                <a:spcPts val="6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will use a crayon or pencil to see how easily this tears the material. Like a kitten’s claws. </a:t>
            </a:r>
          </a:p>
          <a:p>
            <a:pPr>
              <a:spcBef>
                <a:spcPts val="6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will do this carefully!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57CDAB99-AFC3-5FDE-5F51-2D4CB3A6AD5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660" t="19252" r="16602" b="6583"/>
          <a:stretch/>
        </p:blipFill>
        <p:spPr>
          <a:xfrm>
            <a:off x="7788469" y="1656719"/>
            <a:ext cx="1930393" cy="1918976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0ECF35D-EA10-68B5-2648-7EF57BA5C02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484" t="19523" r="7949" b="16754"/>
          <a:stretch/>
        </p:blipFill>
        <p:spPr>
          <a:xfrm>
            <a:off x="6119628" y="1656719"/>
            <a:ext cx="1930393" cy="1918976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077005F2-2752-F589-0BE8-9F880119E6F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501" r="16501"/>
          <a:stretch/>
        </p:blipFill>
        <p:spPr>
          <a:xfrm>
            <a:off x="4450786" y="1656719"/>
            <a:ext cx="1930393" cy="1918976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CAF9BFF-575E-A4D5-5671-9C2EBD8B854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006" r="1027" b="29899"/>
          <a:stretch/>
        </p:blipFill>
        <p:spPr>
          <a:xfrm>
            <a:off x="2781944" y="1656719"/>
            <a:ext cx="1930393" cy="1918976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C74A455-7C73-030A-AD06-EA910351324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516" t="10870" r="9516" b="7890"/>
          <a:stretch/>
        </p:blipFill>
        <p:spPr>
          <a:xfrm>
            <a:off x="1543041" y="3631972"/>
            <a:ext cx="2893549" cy="2649559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A3A5170D-BE2E-9B8F-640F-EE930C5B3AA2}"/>
              </a:ext>
            </a:extLst>
          </p:cNvPr>
          <p:cNvSpPr txBox="1"/>
          <p:nvPr/>
        </p:nvSpPr>
        <p:spPr>
          <a:xfrm>
            <a:off x="471054" y="752200"/>
            <a:ext cx="1124989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E15D29"/>
                </a:solidFill>
                <a:latin typeface="Comic Sans MS" panose="030F0702030302020204" pitchFamily="66" charset="0"/>
              </a:rPr>
              <a:t>Strong Material</a:t>
            </a:r>
          </a:p>
        </p:txBody>
      </p:sp>
    </p:spTree>
    <p:extLst>
      <p:ext uri="{BB962C8B-B14F-4D97-AF65-F5344CB8AC3E}">
        <p14:creationId xmlns:p14="http://schemas.microsoft.com/office/powerpoint/2010/main" val="3210649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3FB5D2-89DB-D84A-9B5D-3CEDB1E29B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BD5647C-189E-4DF8-978C-AED8D9883C71}"/>
              </a:ext>
            </a:extLst>
          </p:cNvPr>
          <p:cNvSpPr txBox="1"/>
          <p:nvPr/>
        </p:nvSpPr>
        <p:spPr>
          <a:xfrm>
            <a:off x="471054" y="766623"/>
            <a:ext cx="1124989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E15D29"/>
                </a:solidFill>
                <a:latin typeface="Comic Sans MS" panose="030F0702030302020204" pitchFamily="66" charset="0"/>
              </a:rPr>
              <a:t>How will we make sure we do a fair test?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811A49D-4B10-9846-A0E1-688BB014520D}"/>
              </a:ext>
            </a:extLst>
          </p:cNvPr>
          <p:cNvSpPr txBox="1"/>
          <p:nvPr/>
        </p:nvSpPr>
        <p:spPr>
          <a:xfrm>
            <a:off x="4979989" y="4090093"/>
            <a:ext cx="6321996" cy="176971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spcBef>
                <a:spcPts val="600"/>
              </a:spcBef>
              <a:buClr>
                <a:srgbClr val="E15D29"/>
              </a:buClr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will treat each material in the same way:</a:t>
            </a:r>
          </a:p>
          <a:p>
            <a:pPr marL="233363" indent="-233363">
              <a:spcBef>
                <a:spcPts val="600"/>
              </a:spcBef>
              <a:buClr>
                <a:srgbClr val="E15D29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Each material needs to be the same size.</a:t>
            </a:r>
          </a:p>
          <a:p>
            <a:pPr marL="233363" indent="-233363">
              <a:spcBef>
                <a:spcPts val="600"/>
              </a:spcBef>
              <a:buClr>
                <a:srgbClr val="E15D29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Each material needs to be tested in the same way.</a:t>
            </a:r>
          </a:p>
          <a:p>
            <a:pPr marL="233363" indent="-233363">
              <a:spcBef>
                <a:spcPts val="600"/>
              </a:spcBef>
              <a:buClr>
                <a:srgbClr val="E15D29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Is it fair if we try to tear one material and drop the other one on the floor?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1BE9A16-8D41-4050-C461-D7E3ED62DB1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660" t="19252" r="16602" b="6583"/>
          <a:stretch/>
        </p:blipFill>
        <p:spPr>
          <a:xfrm>
            <a:off x="7788469" y="1656719"/>
            <a:ext cx="1930393" cy="1918976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EBA61F6-E47B-35E6-1F97-D041D3A17B5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484" t="19523" r="7949" b="16754"/>
          <a:stretch/>
        </p:blipFill>
        <p:spPr>
          <a:xfrm>
            <a:off x="6119628" y="1656719"/>
            <a:ext cx="1930393" cy="1918976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CF55C58-64C2-F1B7-AF07-7AB26542435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501" r="16501"/>
          <a:stretch/>
        </p:blipFill>
        <p:spPr>
          <a:xfrm>
            <a:off x="4450786" y="1656719"/>
            <a:ext cx="1930393" cy="1918976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B51824F-7714-D1B1-A252-9B03F1D427A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006" r="1027" b="29899"/>
          <a:stretch/>
        </p:blipFill>
        <p:spPr>
          <a:xfrm>
            <a:off x="2781944" y="1656719"/>
            <a:ext cx="1930393" cy="1918976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B5D4F8C-D920-4AFE-5423-A1BD9FB62FA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516" t="10870" r="9516" b="7890"/>
          <a:stretch/>
        </p:blipFill>
        <p:spPr>
          <a:xfrm>
            <a:off x="1543041" y="3631972"/>
            <a:ext cx="2893549" cy="2649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338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3FB5D2-89DB-D84A-9B5D-3CEDB1E29B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CB45EB4-FBA0-4542-BBF8-569B602073BF}"/>
              </a:ext>
            </a:extLst>
          </p:cNvPr>
          <p:cNvSpPr txBox="1"/>
          <p:nvPr/>
        </p:nvSpPr>
        <p:spPr>
          <a:xfrm>
            <a:off x="471054" y="689324"/>
            <a:ext cx="1124989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b="1" dirty="0">
                <a:solidFill>
                  <a:srgbClr val="E15D29"/>
                </a:solidFill>
                <a:latin typeface="Comic Sans MS" panose="030F0702030302020204" pitchFamily="66" charset="0"/>
              </a:rPr>
              <a:t>What do we </a:t>
            </a:r>
            <a:r>
              <a:rPr lang="en-GB" sz="3000" b="1" dirty="0">
                <a:solidFill>
                  <a:srgbClr val="E15D29"/>
                </a:solidFill>
                <a:latin typeface="Comic Sans MS" panose="030F0702030302020204" pitchFamily="66" charset="0"/>
              </a:rPr>
              <a:t>predict? </a:t>
            </a:r>
          </a:p>
          <a:p>
            <a:pPr algn="ctr"/>
            <a:r>
              <a:rPr lang="en-GB" sz="2400" b="1" dirty="0">
                <a:solidFill>
                  <a:srgbClr val="E15D29"/>
                </a:solidFill>
                <a:latin typeface="Comic Sans MS" panose="030F0702030302020204" pitchFamily="66" charset="0"/>
              </a:rPr>
              <a:t>Which material will be the strongest? </a:t>
            </a:r>
          </a:p>
          <a:p>
            <a:pPr algn="ctr"/>
            <a:r>
              <a:rPr lang="en-GB" sz="2400" b="1" dirty="0">
                <a:solidFill>
                  <a:srgbClr val="E15D29"/>
                </a:solidFill>
                <a:latin typeface="Comic Sans MS" panose="030F0702030302020204" pitchFamily="66" charset="0"/>
              </a:rPr>
              <a:t>Which material will be the weakest?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6B4F271-0B77-CA4E-BFD3-1329ADA2E61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660" t="19252" r="16602" b="6583"/>
          <a:stretch/>
        </p:blipFill>
        <p:spPr>
          <a:xfrm>
            <a:off x="8391380" y="4261874"/>
            <a:ext cx="1595366" cy="1585931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C09F1F0-64E9-444E-96DD-6C426511DF8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484" t="19523" r="7949" b="16754"/>
          <a:stretch/>
        </p:blipFill>
        <p:spPr>
          <a:xfrm>
            <a:off x="6858633" y="4261874"/>
            <a:ext cx="1595366" cy="1585931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1AA09E8-6260-6C47-92AF-11D6803FE8E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501" r="16501"/>
          <a:stretch/>
        </p:blipFill>
        <p:spPr>
          <a:xfrm>
            <a:off x="5325885" y="4261874"/>
            <a:ext cx="1595366" cy="1585931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BA8499AF-7BD6-A845-9924-0315960A313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006" r="1027" b="29899"/>
          <a:stretch/>
        </p:blipFill>
        <p:spPr>
          <a:xfrm>
            <a:off x="3793137" y="4261874"/>
            <a:ext cx="1595366" cy="1585931"/>
          </a:xfrm>
          <a:prstGeom prst="ellipse">
            <a:avLst/>
          </a:prstGeom>
          <a:ln w="38100">
            <a:solidFill>
              <a:srgbClr val="E15D29"/>
            </a:solidFill>
          </a:ln>
        </p:spPr>
      </p:pic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E0F4698F-F7E1-0749-B3F3-DF0360347195}"/>
              </a:ext>
            </a:extLst>
          </p:cNvPr>
          <p:cNvCxnSpPr>
            <a:cxnSpLocks/>
          </p:cNvCxnSpPr>
          <p:nvPr/>
        </p:nvCxnSpPr>
        <p:spPr>
          <a:xfrm flipH="1">
            <a:off x="3330222" y="3257535"/>
            <a:ext cx="5599289" cy="0"/>
          </a:xfrm>
          <a:prstGeom prst="straightConnector1">
            <a:avLst/>
          </a:prstGeom>
          <a:ln w="63500">
            <a:solidFill>
              <a:srgbClr val="E15D29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BAEF61B1-E7CC-8243-9881-C30275DF1FA0}"/>
              </a:ext>
            </a:extLst>
          </p:cNvPr>
          <p:cNvSpPr txBox="1"/>
          <p:nvPr/>
        </p:nvSpPr>
        <p:spPr>
          <a:xfrm>
            <a:off x="3330222" y="2603069"/>
            <a:ext cx="4572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omic Sans MS" panose="030F0902030302020204" pitchFamily="66" charset="0"/>
              </a:rPr>
              <a:t>1</a:t>
            </a:r>
            <a:endParaRPr lang="en-GB" dirty="0">
              <a:latin typeface="Comic Sans MS" panose="030F0902030302020204" pitchFamily="66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FB568B9-B528-064D-B8E4-4DB9E8DA9113}"/>
              </a:ext>
            </a:extLst>
          </p:cNvPr>
          <p:cNvSpPr txBox="1"/>
          <p:nvPr/>
        </p:nvSpPr>
        <p:spPr>
          <a:xfrm>
            <a:off x="4615744" y="2587718"/>
            <a:ext cx="4572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omic Sans MS" panose="030F0902030302020204" pitchFamily="66" charset="0"/>
              </a:rPr>
              <a:t>2</a:t>
            </a:r>
            <a:endParaRPr lang="en-GB" dirty="0">
              <a:latin typeface="Comic Sans MS" panose="030F0902030302020204" pitchFamily="66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621746B-BC9C-B94C-B62A-CCA138F24C77}"/>
              </a:ext>
            </a:extLst>
          </p:cNvPr>
          <p:cNvSpPr txBox="1"/>
          <p:nvPr/>
        </p:nvSpPr>
        <p:spPr>
          <a:xfrm>
            <a:off x="7186788" y="2648431"/>
            <a:ext cx="4572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omic Sans MS" panose="030F0902030302020204" pitchFamily="66" charset="0"/>
              </a:rPr>
              <a:t>4</a:t>
            </a:r>
            <a:endParaRPr lang="en-GB" dirty="0">
              <a:latin typeface="Comic Sans MS" panose="030F0902030302020204" pitchFamily="66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D5998E6-8332-114F-811E-1664E2DF7DD0}"/>
              </a:ext>
            </a:extLst>
          </p:cNvPr>
          <p:cNvSpPr txBox="1"/>
          <p:nvPr/>
        </p:nvSpPr>
        <p:spPr>
          <a:xfrm>
            <a:off x="5901266" y="2599689"/>
            <a:ext cx="4572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omic Sans MS" panose="030F0902030302020204" pitchFamily="66" charset="0"/>
              </a:rPr>
              <a:t>3</a:t>
            </a:r>
            <a:endParaRPr lang="en-GB" dirty="0">
              <a:latin typeface="Comic Sans MS" panose="030F0902030302020204" pitchFamily="66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97F7067-26A5-3448-A110-2BA6DB76396F}"/>
              </a:ext>
            </a:extLst>
          </p:cNvPr>
          <p:cNvSpPr txBox="1"/>
          <p:nvPr/>
        </p:nvSpPr>
        <p:spPr>
          <a:xfrm>
            <a:off x="8472311" y="2648431"/>
            <a:ext cx="457200" cy="36933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omic Sans MS" panose="030F0902030302020204" pitchFamily="66" charset="0"/>
              </a:rPr>
              <a:t>5</a:t>
            </a:r>
            <a:endParaRPr lang="en-GB" dirty="0">
              <a:latin typeface="Comic Sans MS" panose="030F0902030302020204" pitchFamily="66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1A7828E-7562-7642-A134-B5B2620C7CAD}"/>
              </a:ext>
            </a:extLst>
          </p:cNvPr>
          <p:cNvSpPr txBox="1"/>
          <p:nvPr/>
        </p:nvSpPr>
        <p:spPr>
          <a:xfrm>
            <a:off x="9089413" y="3042095"/>
            <a:ext cx="1619915" cy="43088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2200" dirty="0">
                <a:latin typeface="Comic Sans MS" panose="030F0902030302020204" pitchFamily="66" charset="0"/>
              </a:rPr>
              <a:t>Strongest</a:t>
            </a:r>
            <a:endParaRPr lang="en-GB" sz="2200" dirty="0">
              <a:latin typeface="Comic Sans MS" panose="030F0902030302020204" pitchFamily="66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156A59C-C2BE-CD40-B4FC-EC106F91C658}"/>
              </a:ext>
            </a:extLst>
          </p:cNvPr>
          <p:cNvSpPr txBox="1"/>
          <p:nvPr/>
        </p:nvSpPr>
        <p:spPr>
          <a:xfrm>
            <a:off x="1557015" y="3042095"/>
            <a:ext cx="1619915" cy="43088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GB" sz="2200" dirty="0">
                <a:latin typeface="Comic Sans MS" panose="030F0902030302020204" pitchFamily="66" charset="0"/>
              </a:rPr>
              <a:t>Weakest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07EF4DAA-3324-6E40-8BBC-30652376692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516" t="7474" r="9516" b="8847"/>
          <a:stretch/>
        </p:blipFill>
        <p:spPr>
          <a:xfrm>
            <a:off x="1098838" y="3677477"/>
            <a:ext cx="2571293" cy="2425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49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>
            <a:extLst>
              <a:ext uri="{FF2B5EF4-FFF2-40B4-BE49-F238E27FC236}">
                <a16:creationId xmlns:a16="http://schemas.microsoft.com/office/drawing/2014/main" id="{FE2535D9-4F0E-0546-BFDA-A49F1C6114D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912" t="5080" r="18668" b="10186"/>
          <a:stretch/>
        </p:blipFill>
        <p:spPr bwMode="auto">
          <a:xfrm>
            <a:off x="2423172" y="2833522"/>
            <a:ext cx="3641558" cy="3428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3FB5D2-89DB-D84A-9B5D-3CEDB1E29B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Freeform 7">
            <a:extLst>
              <a:ext uri="{FF2B5EF4-FFF2-40B4-BE49-F238E27FC236}">
                <a16:creationId xmlns:a16="http://schemas.microsoft.com/office/drawing/2014/main" id="{80F1E494-0E81-8B43-818A-3C1C99904D98}"/>
              </a:ext>
            </a:extLst>
          </p:cNvPr>
          <p:cNvSpPr/>
          <p:nvPr/>
        </p:nvSpPr>
        <p:spPr>
          <a:xfrm flipH="1">
            <a:off x="5186717" y="874642"/>
            <a:ext cx="4567262" cy="3173620"/>
          </a:xfrm>
          <a:custGeom>
            <a:avLst/>
            <a:gdLst>
              <a:gd name="connsiteX0" fmla="*/ 1289050 w 2578100"/>
              <a:gd name="connsiteY0" fmla="*/ 0 h 2255354"/>
              <a:gd name="connsiteX1" fmla="*/ 2578100 w 2578100"/>
              <a:gd name="connsiteY1" fmla="*/ 952500 h 2255354"/>
              <a:gd name="connsiteX2" fmla="*/ 2009770 w 2578100"/>
              <a:gd name="connsiteY2" fmla="*/ 1742328 h 2255354"/>
              <a:gd name="connsiteX3" fmla="*/ 1959135 w 2578100"/>
              <a:gd name="connsiteY3" fmla="*/ 1765058 h 2255354"/>
              <a:gd name="connsiteX4" fmla="*/ 1966712 w 2578100"/>
              <a:gd name="connsiteY4" fmla="*/ 1785743 h 2255354"/>
              <a:gd name="connsiteX5" fmla="*/ 2228593 w 2578100"/>
              <a:gd name="connsiteY5" fmla="*/ 2255353 h 2255354"/>
              <a:gd name="connsiteX6" fmla="*/ 2228593 w 2578100"/>
              <a:gd name="connsiteY6" fmla="*/ 2255354 h 2255354"/>
              <a:gd name="connsiteX7" fmla="*/ 1536092 w 2578100"/>
              <a:gd name="connsiteY7" fmla="*/ 1948548 h 2255354"/>
              <a:gd name="connsiteX8" fmla="*/ 1472320 w 2578100"/>
              <a:gd name="connsiteY8" fmla="*/ 1894278 h 2255354"/>
              <a:gd name="connsiteX9" fmla="*/ 1420848 w 2578100"/>
              <a:gd name="connsiteY9" fmla="*/ 1900082 h 2255354"/>
              <a:gd name="connsiteX10" fmla="*/ 1289050 w 2578100"/>
              <a:gd name="connsiteY10" fmla="*/ 1905000 h 2255354"/>
              <a:gd name="connsiteX11" fmla="*/ 0 w 2578100"/>
              <a:gd name="connsiteY11" fmla="*/ 952500 h 2255354"/>
              <a:gd name="connsiteX12" fmla="*/ 1289050 w 2578100"/>
              <a:gd name="connsiteY12" fmla="*/ 0 h 2255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78100" h="2255354">
                <a:moveTo>
                  <a:pt x="1289050" y="0"/>
                </a:moveTo>
                <a:cubicBezTo>
                  <a:pt x="2000973" y="0"/>
                  <a:pt x="2578100" y="426449"/>
                  <a:pt x="2578100" y="952500"/>
                </a:cubicBezTo>
                <a:cubicBezTo>
                  <a:pt x="2578100" y="1281282"/>
                  <a:pt x="2352660" y="1571157"/>
                  <a:pt x="2009770" y="1742328"/>
                </a:cubicBezTo>
                <a:lnTo>
                  <a:pt x="1959135" y="1765058"/>
                </a:lnTo>
                <a:lnTo>
                  <a:pt x="1966712" y="1785743"/>
                </a:lnTo>
                <a:cubicBezTo>
                  <a:pt x="2033324" y="1947706"/>
                  <a:pt x="2120397" y="2105315"/>
                  <a:pt x="2228593" y="2255353"/>
                </a:cubicBezTo>
                <a:lnTo>
                  <a:pt x="2228593" y="2255354"/>
                </a:lnTo>
                <a:cubicBezTo>
                  <a:pt x="1968860" y="2201828"/>
                  <a:pt x="1734609" y="2094620"/>
                  <a:pt x="1536092" y="1948548"/>
                </a:cubicBezTo>
                <a:lnTo>
                  <a:pt x="1472320" y="1894278"/>
                </a:lnTo>
                <a:lnTo>
                  <a:pt x="1420848" y="1900082"/>
                </a:lnTo>
                <a:cubicBezTo>
                  <a:pt x="1377514" y="1903334"/>
                  <a:pt x="1333545" y="1905000"/>
                  <a:pt x="1289050" y="1905000"/>
                </a:cubicBezTo>
                <a:cubicBezTo>
                  <a:pt x="577127" y="1905000"/>
                  <a:pt x="0" y="1478551"/>
                  <a:pt x="0" y="952500"/>
                </a:cubicBezTo>
                <a:cubicBezTo>
                  <a:pt x="0" y="426449"/>
                  <a:pt x="577127" y="0"/>
                  <a:pt x="1289050" y="0"/>
                </a:cubicBezTo>
                <a:close/>
              </a:path>
            </a:pathLst>
          </a:custGeom>
          <a:solidFill>
            <a:schemeClr val="bg1"/>
          </a:solidFill>
          <a:ln w="444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B9F1BEA3-D106-4F3E-8997-820398464C39}"/>
              </a:ext>
            </a:extLst>
          </p:cNvPr>
          <p:cNvSpPr txBox="1">
            <a:spLocks/>
          </p:cNvSpPr>
          <p:nvPr/>
        </p:nvSpPr>
        <p:spPr>
          <a:xfrm>
            <a:off x="5499372" y="1161695"/>
            <a:ext cx="3941953" cy="2062177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Which materials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did you predict will be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the best?</a:t>
            </a:r>
          </a:p>
          <a:p>
            <a:pPr marL="0" indent="0" algn="ctr">
              <a:buNone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Next step will be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conducting our experiment!</a:t>
            </a:r>
          </a:p>
          <a:p>
            <a:pPr marL="0" indent="0" algn="ctr">
              <a:spcBef>
                <a:spcPts val="600"/>
              </a:spcBef>
              <a:buNone/>
            </a:pPr>
            <a:r>
              <a:rPr lang="en-US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See you then!</a:t>
            </a:r>
          </a:p>
        </p:txBody>
      </p:sp>
    </p:spTree>
    <p:extLst>
      <p:ext uri="{BB962C8B-B14F-4D97-AF65-F5344CB8AC3E}">
        <p14:creationId xmlns:p14="http://schemas.microsoft.com/office/powerpoint/2010/main" val="26768782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345FEC9-E6C0-2247-B2C4-31965A1324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C714B0E-3A41-3F4C-B0F0-BB62AC3F289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DB6B8C80-7444-594A-89EE-22F1BD68F5F8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Everyday Materials: Lesson 4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992DB8A6-CD52-F942-92B3-8BFE9C560FE1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B22C2F6-2787-CC46-B539-09EF1C405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70669" y="1620844"/>
            <a:ext cx="5818279" cy="4127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6181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3FB5D2-89DB-D84A-9B5D-3CEDB1E29B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CB45EB4-FBA0-4542-BBF8-569B602073BF}"/>
              </a:ext>
            </a:extLst>
          </p:cNvPr>
          <p:cNvSpPr txBox="1"/>
          <p:nvPr/>
        </p:nvSpPr>
        <p:spPr>
          <a:xfrm>
            <a:off x="1616169" y="2049313"/>
            <a:ext cx="4336842" cy="1508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need to begin with a question to help our investigation. </a:t>
            </a:r>
          </a:p>
          <a:p>
            <a:pPr>
              <a:spcBef>
                <a:spcPts val="12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Let’s think about what is the best question.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F8442150-6373-3244-9D43-CA8C3434BD07}"/>
              </a:ext>
            </a:extLst>
          </p:cNvPr>
          <p:cNvSpPr txBox="1">
            <a:spLocks/>
          </p:cNvSpPr>
          <p:nvPr/>
        </p:nvSpPr>
        <p:spPr>
          <a:xfrm>
            <a:off x="0" y="7992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E15D29"/>
                </a:solidFill>
                <a:latin typeface="Comic Sans MS" panose="030F0702030302020204" pitchFamily="66" charset="0"/>
              </a:rPr>
              <a:t>How can we</a:t>
            </a:r>
            <a:r>
              <a:rPr lang="en-GB" sz="3000" b="1" dirty="0">
                <a:solidFill>
                  <a:srgbClr val="E15D29"/>
                </a:solidFill>
                <a:latin typeface="Comic Sans MS" panose="030F0702030302020204" pitchFamily="66" charset="0"/>
              </a:rPr>
              <a:t> make the best bed for our kitten?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6D6BBD9-30B5-4F40-8AA2-493A5E355731}"/>
              </a:ext>
            </a:extLst>
          </p:cNvPr>
          <p:cNvGrpSpPr/>
          <p:nvPr/>
        </p:nvGrpSpPr>
        <p:grpSpPr>
          <a:xfrm>
            <a:off x="6992290" y="1680823"/>
            <a:ext cx="3194565" cy="2570400"/>
            <a:chOff x="6876048" y="1844843"/>
            <a:chExt cx="2846854" cy="2159349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532DF059-17ED-E54D-8AAD-D8D2030087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76048" y="1844843"/>
              <a:ext cx="2846854" cy="2159349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3F1F402-487E-4353-B082-10877111D28E}"/>
                </a:ext>
              </a:extLst>
            </p:cNvPr>
            <p:cNvSpPr txBox="1"/>
            <p:nvPr/>
          </p:nvSpPr>
          <p:spPr>
            <a:xfrm>
              <a:off x="7113738" y="2163974"/>
              <a:ext cx="2398296" cy="116955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n-GB" sz="2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66" charset="0"/>
                </a:rPr>
                <a:t>What would</a:t>
              </a:r>
            </a:p>
            <a:p>
              <a:pPr algn="ctr"/>
              <a:r>
                <a:rPr lang="en-GB" sz="2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66" charset="0"/>
                </a:rPr>
                <a:t>make the best</a:t>
              </a:r>
            </a:p>
            <a:p>
              <a:pPr algn="ctr"/>
              <a:r>
                <a:rPr lang="en-GB" sz="2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66" charset="0"/>
                </a:rPr>
                <a:t>material for lining</a:t>
              </a:r>
            </a:p>
            <a:p>
              <a:pPr algn="ctr"/>
              <a:r>
                <a:rPr lang="en-GB" sz="2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702030302020204" pitchFamily="66" charset="0"/>
                </a:rPr>
                <a:t>a kitten bed?</a:t>
              </a:r>
            </a:p>
          </p:txBody>
        </p:sp>
      </p:grpSp>
      <p:pic>
        <p:nvPicPr>
          <p:cNvPr id="25" name="Picture 24">
            <a:extLst>
              <a:ext uri="{FF2B5EF4-FFF2-40B4-BE49-F238E27FC236}">
                <a16:creationId xmlns:a16="http://schemas.microsoft.com/office/drawing/2014/main" id="{1264941C-D525-D844-8A85-7C23F1F9E9F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84099" y="3437226"/>
            <a:ext cx="4353324" cy="3087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811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3FB5D2-89DB-D84A-9B5D-3CEDB1E29B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E841A0F-3B96-354B-A9E4-28DBF3B702D9}"/>
              </a:ext>
            </a:extLst>
          </p:cNvPr>
          <p:cNvSpPr txBox="1"/>
          <p:nvPr/>
        </p:nvSpPr>
        <p:spPr>
          <a:xfrm>
            <a:off x="471054" y="760708"/>
            <a:ext cx="1124989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E15D29"/>
                </a:solidFill>
                <a:latin typeface="Comic Sans MS" panose="030F0702030302020204" pitchFamily="66" charset="0"/>
              </a:rPr>
              <a:t>What properties will the material need to have?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010D3EBE-7E36-8B4E-815A-61B293C085A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516" r="9516" b="6154"/>
          <a:stretch/>
        </p:blipFill>
        <p:spPr>
          <a:xfrm>
            <a:off x="3441630" y="3379919"/>
            <a:ext cx="2801908" cy="296373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EC180F6-DB77-EC46-AB6F-3DD13EAA117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353" r="4353"/>
          <a:stretch/>
        </p:blipFill>
        <p:spPr>
          <a:xfrm>
            <a:off x="572741" y="2183620"/>
            <a:ext cx="2775284" cy="243063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060D065-3892-4F41-8C19-3C3A4AB7BF1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93323" y="1750877"/>
            <a:ext cx="2012698" cy="1526638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B05D4207-70C8-6048-95F9-DA726B264B3B}"/>
              </a:ext>
            </a:extLst>
          </p:cNvPr>
          <p:cNvSpPr txBox="1"/>
          <p:nvPr/>
        </p:nvSpPr>
        <p:spPr>
          <a:xfrm>
            <a:off x="3114988" y="2163252"/>
            <a:ext cx="11470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Soft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822D1285-23E8-4549-A4F0-887E8700CD4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19013" y="2608128"/>
            <a:ext cx="2012698" cy="1526638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D1F749A1-3F05-5B4F-9BDA-121982CDA8C3}"/>
              </a:ext>
            </a:extLst>
          </p:cNvPr>
          <p:cNvSpPr txBox="1"/>
          <p:nvPr/>
        </p:nvSpPr>
        <p:spPr>
          <a:xfrm>
            <a:off x="5145570" y="3016038"/>
            <a:ext cx="15604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Strong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B48B4E6-1E36-D140-A64A-D70EF9CEA2F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737508" y="2638128"/>
            <a:ext cx="3937552" cy="251045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C52AF8F-6968-9745-8FB9-F5C8F1A5510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7190189" y="2075855"/>
            <a:ext cx="2012698" cy="1526638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8EAD08EC-9CA4-874A-84D6-2B79D314C6EF}"/>
              </a:ext>
            </a:extLst>
          </p:cNvPr>
          <p:cNvSpPr txBox="1"/>
          <p:nvPr/>
        </p:nvSpPr>
        <p:spPr>
          <a:xfrm>
            <a:off x="7209239" y="2490670"/>
            <a:ext cx="19679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Absorbent</a:t>
            </a:r>
          </a:p>
        </p:txBody>
      </p:sp>
    </p:spTree>
    <p:extLst>
      <p:ext uri="{BB962C8B-B14F-4D97-AF65-F5344CB8AC3E}">
        <p14:creationId xmlns:p14="http://schemas.microsoft.com/office/powerpoint/2010/main" val="3273827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DA1730B9-12C8-3A41-9D64-910E55C90FB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585" t="10008" r="19763"/>
          <a:stretch/>
        </p:blipFill>
        <p:spPr>
          <a:xfrm>
            <a:off x="974122" y="2488049"/>
            <a:ext cx="3087632" cy="2452254"/>
          </a:xfrm>
          <a:prstGeom prst="rect">
            <a:avLst/>
          </a:prstGeom>
        </p:spPr>
      </p:pic>
      <p:sp>
        <p:nvSpPr>
          <p:cNvPr id="14" name="Freeform 13">
            <a:extLst>
              <a:ext uri="{FF2B5EF4-FFF2-40B4-BE49-F238E27FC236}">
                <a16:creationId xmlns:a16="http://schemas.microsoft.com/office/drawing/2014/main" id="{F12CBD1A-2568-1A40-B33B-8558BC65323D}"/>
              </a:ext>
            </a:extLst>
          </p:cNvPr>
          <p:cNvSpPr/>
          <p:nvPr/>
        </p:nvSpPr>
        <p:spPr>
          <a:xfrm flipH="1">
            <a:off x="3417330" y="1018636"/>
            <a:ext cx="2343727" cy="1863929"/>
          </a:xfrm>
          <a:custGeom>
            <a:avLst/>
            <a:gdLst>
              <a:gd name="connsiteX0" fmla="*/ 1289050 w 2578100"/>
              <a:gd name="connsiteY0" fmla="*/ 0 h 2255354"/>
              <a:gd name="connsiteX1" fmla="*/ 2578100 w 2578100"/>
              <a:gd name="connsiteY1" fmla="*/ 952500 h 2255354"/>
              <a:gd name="connsiteX2" fmla="*/ 2009770 w 2578100"/>
              <a:gd name="connsiteY2" fmla="*/ 1742328 h 2255354"/>
              <a:gd name="connsiteX3" fmla="*/ 1959135 w 2578100"/>
              <a:gd name="connsiteY3" fmla="*/ 1765058 h 2255354"/>
              <a:gd name="connsiteX4" fmla="*/ 1966712 w 2578100"/>
              <a:gd name="connsiteY4" fmla="*/ 1785743 h 2255354"/>
              <a:gd name="connsiteX5" fmla="*/ 2228593 w 2578100"/>
              <a:gd name="connsiteY5" fmla="*/ 2255353 h 2255354"/>
              <a:gd name="connsiteX6" fmla="*/ 2228593 w 2578100"/>
              <a:gd name="connsiteY6" fmla="*/ 2255354 h 2255354"/>
              <a:gd name="connsiteX7" fmla="*/ 1536092 w 2578100"/>
              <a:gd name="connsiteY7" fmla="*/ 1948548 h 2255354"/>
              <a:gd name="connsiteX8" fmla="*/ 1472320 w 2578100"/>
              <a:gd name="connsiteY8" fmla="*/ 1894278 h 2255354"/>
              <a:gd name="connsiteX9" fmla="*/ 1420848 w 2578100"/>
              <a:gd name="connsiteY9" fmla="*/ 1900082 h 2255354"/>
              <a:gd name="connsiteX10" fmla="*/ 1289050 w 2578100"/>
              <a:gd name="connsiteY10" fmla="*/ 1905000 h 2255354"/>
              <a:gd name="connsiteX11" fmla="*/ 0 w 2578100"/>
              <a:gd name="connsiteY11" fmla="*/ 952500 h 2255354"/>
              <a:gd name="connsiteX12" fmla="*/ 1289050 w 2578100"/>
              <a:gd name="connsiteY12" fmla="*/ 0 h 2255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78100" h="2255354">
                <a:moveTo>
                  <a:pt x="1289050" y="0"/>
                </a:moveTo>
                <a:cubicBezTo>
                  <a:pt x="2000973" y="0"/>
                  <a:pt x="2578100" y="426449"/>
                  <a:pt x="2578100" y="952500"/>
                </a:cubicBezTo>
                <a:cubicBezTo>
                  <a:pt x="2578100" y="1281282"/>
                  <a:pt x="2352660" y="1571157"/>
                  <a:pt x="2009770" y="1742328"/>
                </a:cubicBezTo>
                <a:lnTo>
                  <a:pt x="1959135" y="1765058"/>
                </a:lnTo>
                <a:lnTo>
                  <a:pt x="1966712" y="1785743"/>
                </a:lnTo>
                <a:cubicBezTo>
                  <a:pt x="2033324" y="1947706"/>
                  <a:pt x="2120397" y="2105315"/>
                  <a:pt x="2228593" y="2255353"/>
                </a:cubicBezTo>
                <a:lnTo>
                  <a:pt x="2228593" y="2255354"/>
                </a:lnTo>
                <a:cubicBezTo>
                  <a:pt x="1968860" y="2201828"/>
                  <a:pt x="1734609" y="2094620"/>
                  <a:pt x="1536092" y="1948548"/>
                </a:cubicBezTo>
                <a:lnTo>
                  <a:pt x="1472320" y="1894278"/>
                </a:lnTo>
                <a:lnTo>
                  <a:pt x="1420848" y="1900082"/>
                </a:lnTo>
                <a:cubicBezTo>
                  <a:pt x="1377514" y="1903334"/>
                  <a:pt x="1333545" y="1905000"/>
                  <a:pt x="1289050" y="1905000"/>
                </a:cubicBezTo>
                <a:cubicBezTo>
                  <a:pt x="577127" y="1905000"/>
                  <a:pt x="0" y="1478551"/>
                  <a:pt x="0" y="952500"/>
                </a:cubicBezTo>
                <a:cubicBezTo>
                  <a:pt x="0" y="426449"/>
                  <a:pt x="577127" y="0"/>
                  <a:pt x="1289050" y="0"/>
                </a:cubicBezTo>
                <a:close/>
              </a:path>
            </a:pathLst>
          </a:custGeom>
          <a:solidFill>
            <a:schemeClr val="bg1"/>
          </a:solidFill>
          <a:ln w="444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3FB5D2-89DB-D84A-9B5D-3CEDB1E29B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EDB2CA2-10FD-4DFA-8A26-49A3D4E1BDDF}"/>
              </a:ext>
            </a:extLst>
          </p:cNvPr>
          <p:cNvSpPr txBox="1"/>
          <p:nvPr/>
        </p:nvSpPr>
        <p:spPr>
          <a:xfrm>
            <a:off x="3560565" y="1259054"/>
            <a:ext cx="20572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What does absorbent mean?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9A9F5D7-41CD-45AF-87C0-4D157BE1658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508908" y="3514428"/>
            <a:ext cx="3937552" cy="2510450"/>
          </a:xfrm>
          <a:prstGeom prst="rect">
            <a:avLst/>
          </a:prstGeom>
        </p:spPr>
      </p:pic>
      <p:sp>
        <p:nvSpPr>
          <p:cNvPr id="23" name="Freeform 14">
            <a:extLst>
              <a:ext uri="{FF2B5EF4-FFF2-40B4-BE49-F238E27FC236}">
                <a16:creationId xmlns:a16="http://schemas.microsoft.com/office/drawing/2014/main" id="{7D596CBF-12BC-4CFD-8AF1-8422C0ECFE3A}"/>
              </a:ext>
            </a:extLst>
          </p:cNvPr>
          <p:cNvSpPr/>
          <p:nvPr/>
        </p:nvSpPr>
        <p:spPr>
          <a:xfrm>
            <a:off x="5793182" y="2118323"/>
            <a:ext cx="3431451" cy="2255354"/>
          </a:xfrm>
          <a:custGeom>
            <a:avLst/>
            <a:gdLst>
              <a:gd name="connsiteX0" fmla="*/ 1289050 w 2578100"/>
              <a:gd name="connsiteY0" fmla="*/ 0 h 2255354"/>
              <a:gd name="connsiteX1" fmla="*/ 2578100 w 2578100"/>
              <a:gd name="connsiteY1" fmla="*/ 952500 h 2255354"/>
              <a:gd name="connsiteX2" fmla="*/ 2009770 w 2578100"/>
              <a:gd name="connsiteY2" fmla="*/ 1742328 h 2255354"/>
              <a:gd name="connsiteX3" fmla="*/ 1959135 w 2578100"/>
              <a:gd name="connsiteY3" fmla="*/ 1765058 h 2255354"/>
              <a:gd name="connsiteX4" fmla="*/ 1966712 w 2578100"/>
              <a:gd name="connsiteY4" fmla="*/ 1785743 h 2255354"/>
              <a:gd name="connsiteX5" fmla="*/ 2228593 w 2578100"/>
              <a:gd name="connsiteY5" fmla="*/ 2255353 h 2255354"/>
              <a:gd name="connsiteX6" fmla="*/ 2228593 w 2578100"/>
              <a:gd name="connsiteY6" fmla="*/ 2255354 h 2255354"/>
              <a:gd name="connsiteX7" fmla="*/ 1536092 w 2578100"/>
              <a:gd name="connsiteY7" fmla="*/ 1948548 h 2255354"/>
              <a:gd name="connsiteX8" fmla="*/ 1472320 w 2578100"/>
              <a:gd name="connsiteY8" fmla="*/ 1894278 h 2255354"/>
              <a:gd name="connsiteX9" fmla="*/ 1420848 w 2578100"/>
              <a:gd name="connsiteY9" fmla="*/ 1900082 h 2255354"/>
              <a:gd name="connsiteX10" fmla="*/ 1289050 w 2578100"/>
              <a:gd name="connsiteY10" fmla="*/ 1905000 h 2255354"/>
              <a:gd name="connsiteX11" fmla="*/ 0 w 2578100"/>
              <a:gd name="connsiteY11" fmla="*/ 952500 h 2255354"/>
              <a:gd name="connsiteX12" fmla="*/ 1289050 w 2578100"/>
              <a:gd name="connsiteY12" fmla="*/ 0 h 2255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78100" h="2255354">
                <a:moveTo>
                  <a:pt x="1289050" y="0"/>
                </a:moveTo>
                <a:cubicBezTo>
                  <a:pt x="2000973" y="0"/>
                  <a:pt x="2578100" y="426449"/>
                  <a:pt x="2578100" y="952500"/>
                </a:cubicBezTo>
                <a:cubicBezTo>
                  <a:pt x="2578100" y="1281282"/>
                  <a:pt x="2352660" y="1571157"/>
                  <a:pt x="2009770" y="1742328"/>
                </a:cubicBezTo>
                <a:lnTo>
                  <a:pt x="1959135" y="1765058"/>
                </a:lnTo>
                <a:lnTo>
                  <a:pt x="1966712" y="1785743"/>
                </a:lnTo>
                <a:cubicBezTo>
                  <a:pt x="2033324" y="1947706"/>
                  <a:pt x="2120397" y="2105315"/>
                  <a:pt x="2228593" y="2255353"/>
                </a:cubicBezTo>
                <a:lnTo>
                  <a:pt x="2228593" y="2255354"/>
                </a:lnTo>
                <a:cubicBezTo>
                  <a:pt x="1968860" y="2201828"/>
                  <a:pt x="1734609" y="2094620"/>
                  <a:pt x="1536092" y="1948548"/>
                </a:cubicBezTo>
                <a:lnTo>
                  <a:pt x="1472320" y="1894278"/>
                </a:lnTo>
                <a:lnTo>
                  <a:pt x="1420848" y="1900082"/>
                </a:lnTo>
                <a:cubicBezTo>
                  <a:pt x="1377514" y="1903334"/>
                  <a:pt x="1333545" y="1905000"/>
                  <a:pt x="1289050" y="1905000"/>
                </a:cubicBezTo>
                <a:cubicBezTo>
                  <a:pt x="577127" y="1905000"/>
                  <a:pt x="0" y="1478551"/>
                  <a:pt x="0" y="952500"/>
                </a:cubicBezTo>
                <a:cubicBezTo>
                  <a:pt x="0" y="426449"/>
                  <a:pt x="577127" y="0"/>
                  <a:pt x="1289050" y="0"/>
                </a:cubicBezTo>
                <a:close/>
              </a:path>
            </a:pathLst>
          </a:custGeom>
          <a:solidFill>
            <a:schemeClr val="bg1"/>
          </a:solidFill>
          <a:ln w="444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7CB7B2A-3149-4D25-A7E9-467C3FDB8ACA}"/>
              </a:ext>
            </a:extLst>
          </p:cNvPr>
          <p:cNvSpPr txBox="1"/>
          <p:nvPr/>
        </p:nvSpPr>
        <p:spPr>
          <a:xfrm>
            <a:off x="6051464" y="2423648"/>
            <a:ext cx="289004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It means the material will soak up water well.  </a:t>
            </a:r>
          </a:p>
        </p:txBody>
      </p:sp>
    </p:spTree>
    <p:extLst>
      <p:ext uri="{BB962C8B-B14F-4D97-AF65-F5344CB8AC3E}">
        <p14:creationId xmlns:p14="http://schemas.microsoft.com/office/powerpoint/2010/main" val="939273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23" grpId="0" animBg="1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D8EC041C-993C-514F-865B-A6DD98DC03E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585" t="10008" r="19763"/>
          <a:stretch/>
        </p:blipFill>
        <p:spPr>
          <a:xfrm>
            <a:off x="761234" y="3699403"/>
            <a:ext cx="3087632" cy="245225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5F4EB64-8C8F-4B6A-9294-7FF115C92B0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674459" y="3258931"/>
            <a:ext cx="3937552" cy="2510450"/>
          </a:xfrm>
          <a:prstGeom prst="rect">
            <a:avLst/>
          </a:prstGeom>
        </p:spPr>
      </p:pic>
      <p:sp>
        <p:nvSpPr>
          <p:cNvPr id="9" name="Freeform 8">
            <a:extLst>
              <a:ext uri="{FF2B5EF4-FFF2-40B4-BE49-F238E27FC236}">
                <a16:creationId xmlns:a16="http://schemas.microsoft.com/office/drawing/2014/main" id="{A4C3DAEE-D222-D244-BFDA-0D5EDEE1286A}"/>
              </a:ext>
            </a:extLst>
          </p:cNvPr>
          <p:cNvSpPr/>
          <p:nvPr/>
        </p:nvSpPr>
        <p:spPr>
          <a:xfrm flipH="1">
            <a:off x="3123170" y="2171241"/>
            <a:ext cx="2578100" cy="2050322"/>
          </a:xfrm>
          <a:custGeom>
            <a:avLst/>
            <a:gdLst>
              <a:gd name="connsiteX0" fmla="*/ 1289050 w 2578100"/>
              <a:gd name="connsiteY0" fmla="*/ 0 h 2255354"/>
              <a:gd name="connsiteX1" fmla="*/ 2578100 w 2578100"/>
              <a:gd name="connsiteY1" fmla="*/ 952500 h 2255354"/>
              <a:gd name="connsiteX2" fmla="*/ 2009770 w 2578100"/>
              <a:gd name="connsiteY2" fmla="*/ 1742328 h 2255354"/>
              <a:gd name="connsiteX3" fmla="*/ 1959135 w 2578100"/>
              <a:gd name="connsiteY3" fmla="*/ 1765058 h 2255354"/>
              <a:gd name="connsiteX4" fmla="*/ 1966712 w 2578100"/>
              <a:gd name="connsiteY4" fmla="*/ 1785743 h 2255354"/>
              <a:gd name="connsiteX5" fmla="*/ 2228593 w 2578100"/>
              <a:gd name="connsiteY5" fmla="*/ 2255353 h 2255354"/>
              <a:gd name="connsiteX6" fmla="*/ 2228593 w 2578100"/>
              <a:gd name="connsiteY6" fmla="*/ 2255354 h 2255354"/>
              <a:gd name="connsiteX7" fmla="*/ 1536092 w 2578100"/>
              <a:gd name="connsiteY7" fmla="*/ 1948548 h 2255354"/>
              <a:gd name="connsiteX8" fmla="*/ 1472320 w 2578100"/>
              <a:gd name="connsiteY8" fmla="*/ 1894278 h 2255354"/>
              <a:gd name="connsiteX9" fmla="*/ 1420848 w 2578100"/>
              <a:gd name="connsiteY9" fmla="*/ 1900082 h 2255354"/>
              <a:gd name="connsiteX10" fmla="*/ 1289050 w 2578100"/>
              <a:gd name="connsiteY10" fmla="*/ 1905000 h 2255354"/>
              <a:gd name="connsiteX11" fmla="*/ 0 w 2578100"/>
              <a:gd name="connsiteY11" fmla="*/ 952500 h 2255354"/>
              <a:gd name="connsiteX12" fmla="*/ 1289050 w 2578100"/>
              <a:gd name="connsiteY12" fmla="*/ 0 h 2255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78100" h="2255354">
                <a:moveTo>
                  <a:pt x="1289050" y="0"/>
                </a:moveTo>
                <a:cubicBezTo>
                  <a:pt x="2000973" y="0"/>
                  <a:pt x="2578100" y="426449"/>
                  <a:pt x="2578100" y="952500"/>
                </a:cubicBezTo>
                <a:cubicBezTo>
                  <a:pt x="2578100" y="1281282"/>
                  <a:pt x="2352660" y="1571157"/>
                  <a:pt x="2009770" y="1742328"/>
                </a:cubicBezTo>
                <a:lnTo>
                  <a:pt x="1959135" y="1765058"/>
                </a:lnTo>
                <a:lnTo>
                  <a:pt x="1966712" y="1785743"/>
                </a:lnTo>
                <a:cubicBezTo>
                  <a:pt x="2033324" y="1947706"/>
                  <a:pt x="2120397" y="2105315"/>
                  <a:pt x="2228593" y="2255353"/>
                </a:cubicBezTo>
                <a:lnTo>
                  <a:pt x="2228593" y="2255354"/>
                </a:lnTo>
                <a:cubicBezTo>
                  <a:pt x="1968860" y="2201828"/>
                  <a:pt x="1734609" y="2094620"/>
                  <a:pt x="1536092" y="1948548"/>
                </a:cubicBezTo>
                <a:lnTo>
                  <a:pt x="1472320" y="1894278"/>
                </a:lnTo>
                <a:lnTo>
                  <a:pt x="1420848" y="1900082"/>
                </a:lnTo>
                <a:cubicBezTo>
                  <a:pt x="1377514" y="1903334"/>
                  <a:pt x="1333545" y="1905000"/>
                  <a:pt x="1289050" y="1905000"/>
                </a:cubicBezTo>
                <a:cubicBezTo>
                  <a:pt x="577127" y="1905000"/>
                  <a:pt x="0" y="1478551"/>
                  <a:pt x="0" y="952500"/>
                </a:cubicBezTo>
                <a:cubicBezTo>
                  <a:pt x="0" y="426449"/>
                  <a:pt x="577127" y="0"/>
                  <a:pt x="1289050" y="0"/>
                </a:cubicBezTo>
                <a:close/>
              </a:path>
            </a:pathLst>
          </a:custGeom>
          <a:solidFill>
            <a:schemeClr val="bg1"/>
          </a:solidFill>
          <a:ln w="444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92FA3430-1708-1E4C-B673-336B84C5FA52}"/>
              </a:ext>
            </a:extLst>
          </p:cNvPr>
          <p:cNvSpPr/>
          <p:nvPr/>
        </p:nvSpPr>
        <p:spPr>
          <a:xfrm>
            <a:off x="5837958" y="1017737"/>
            <a:ext cx="3715379" cy="2952931"/>
          </a:xfrm>
          <a:custGeom>
            <a:avLst/>
            <a:gdLst>
              <a:gd name="connsiteX0" fmla="*/ 1937651 w 3875302"/>
              <a:gd name="connsiteY0" fmla="*/ 0 h 2952931"/>
              <a:gd name="connsiteX1" fmla="*/ 3875302 w 3875302"/>
              <a:gd name="connsiteY1" fmla="*/ 1295387 h 2952931"/>
              <a:gd name="connsiteX2" fmla="*/ 2861250 w 3875302"/>
              <a:gd name="connsiteY2" fmla="*/ 2434428 h 2952931"/>
              <a:gd name="connsiteX3" fmla="*/ 2809704 w 3875302"/>
              <a:gd name="connsiteY3" fmla="*/ 2451028 h 2952931"/>
              <a:gd name="connsiteX4" fmla="*/ 2812617 w 3875302"/>
              <a:gd name="connsiteY4" fmla="*/ 2455878 h 2952931"/>
              <a:gd name="connsiteX5" fmla="*/ 3215764 w 3875302"/>
              <a:gd name="connsiteY5" fmla="*/ 2952931 h 2952931"/>
              <a:gd name="connsiteX6" fmla="*/ 2298957 w 3875302"/>
              <a:gd name="connsiteY6" fmla="*/ 2663584 h 2952931"/>
              <a:gd name="connsiteX7" fmla="*/ 2137544 w 3875302"/>
              <a:gd name="connsiteY7" fmla="*/ 2583905 h 2952931"/>
              <a:gd name="connsiteX8" fmla="*/ 2135765 w 3875302"/>
              <a:gd name="connsiteY8" fmla="*/ 2584086 h 2952931"/>
              <a:gd name="connsiteX9" fmla="*/ 1937651 w 3875302"/>
              <a:gd name="connsiteY9" fmla="*/ 2590774 h 2952931"/>
              <a:gd name="connsiteX10" fmla="*/ 0 w 3875302"/>
              <a:gd name="connsiteY10" fmla="*/ 1295387 h 2952931"/>
              <a:gd name="connsiteX11" fmla="*/ 1937651 w 3875302"/>
              <a:gd name="connsiteY11" fmla="*/ 0 h 2952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875302" h="2952931">
                <a:moveTo>
                  <a:pt x="1937651" y="0"/>
                </a:moveTo>
                <a:cubicBezTo>
                  <a:pt x="3007786" y="0"/>
                  <a:pt x="3875302" y="579965"/>
                  <a:pt x="3875302" y="1295387"/>
                </a:cubicBezTo>
                <a:cubicBezTo>
                  <a:pt x="3875302" y="1787240"/>
                  <a:pt x="3465265" y="2215068"/>
                  <a:pt x="2861250" y="2434428"/>
                </a:cubicBezTo>
                <a:lnTo>
                  <a:pt x="2809704" y="2451028"/>
                </a:lnTo>
                <a:lnTo>
                  <a:pt x="2812617" y="2455878"/>
                </a:lnTo>
                <a:cubicBezTo>
                  <a:pt x="2925882" y="2625513"/>
                  <a:pt x="3060140" y="2791854"/>
                  <a:pt x="3215764" y="2952931"/>
                </a:cubicBezTo>
                <a:cubicBezTo>
                  <a:pt x="2887700" y="2890630"/>
                  <a:pt x="2579680" y="2791620"/>
                  <a:pt x="2298957" y="2663584"/>
                </a:cubicBezTo>
                <a:lnTo>
                  <a:pt x="2137544" y="2583905"/>
                </a:lnTo>
                <a:lnTo>
                  <a:pt x="2135765" y="2584086"/>
                </a:lnTo>
                <a:cubicBezTo>
                  <a:pt x="2070627" y="2588509"/>
                  <a:pt x="2004535" y="2590774"/>
                  <a:pt x="1937651" y="2590774"/>
                </a:cubicBezTo>
                <a:cubicBezTo>
                  <a:pt x="867516" y="2590774"/>
                  <a:pt x="0" y="2010809"/>
                  <a:pt x="0" y="1295387"/>
                </a:cubicBezTo>
                <a:cubicBezTo>
                  <a:pt x="0" y="579965"/>
                  <a:pt x="867516" y="0"/>
                  <a:pt x="1937651" y="0"/>
                </a:cubicBezTo>
                <a:close/>
              </a:path>
            </a:pathLst>
          </a:custGeom>
          <a:solidFill>
            <a:schemeClr val="bg1"/>
          </a:solidFill>
          <a:ln w="44450" cap="sq">
            <a:solidFill>
              <a:schemeClr val="tx1">
                <a:lumMod val="95000"/>
                <a:lumOff val="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3FB5D2-89DB-D84A-9B5D-3CEDB1E29B4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12C74D85-27B9-41C4-AA1D-B2C73D612D46}"/>
              </a:ext>
            </a:extLst>
          </p:cNvPr>
          <p:cNvSpPr txBox="1"/>
          <p:nvPr/>
        </p:nvSpPr>
        <p:spPr>
          <a:xfrm>
            <a:off x="6040762" y="1399001"/>
            <a:ext cx="326954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3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Sometimes kittens have … accidents (not as often as dogs,</a:t>
            </a:r>
          </a:p>
          <a:p>
            <a:pPr algn="ctr"/>
            <a:r>
              <a:rPr lang="en-GB" sz="23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of course).</a:t>
            </a:r>
          </a:p>
          <a:p>
            <a:pPr algn="ctr"/>
            <a:r>
              <a:rPr lang="en-GB" sz="23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But – sometimes.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D1C1251-E5C9-4577-AAAC-B37EB8FFC002}"/>
              </a:ext>
            </a:extLst>
          </p:cNvPr>
          <p:cNvSpPr txBox="1"/>
          <p:nvPr/>
        </p:nvSpPr>
        <p:spPr>
          <a:xfrm>
            <a:off x="3447295" y="2482066"/>
            <a:ext cx="1967949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3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Why does it need to be absorbent?</a:t>
            </a:r>
          </a:p>
        </p:txBody>
      </p:sp>
    </p:spTree>
    <p:extLst>
      <p:ext uri="{BB962C8B-B14F-4D97-AF65-F5344CB8AC3E}">
        <p14:creationId xmlns:p14="http://schemas.microsoft.com/office/powerpoint/2010/main" val="2041050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22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FE892B8E-0A84-1144-93FE-436A5DCB4E9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585" t="10008" r="19763"/>
          <a:stretch/>
        </p:blipFill>
        <p:spPr>
          <a:xfrm>
            <a:off x="951734" y="2842153"/>
            <a:ext cx="3087632" cy="2452254"/>
          </a:xfrm>
          <a:prstGeom prst="rect">
            <a:avLst/>
          </a:prstGeom>
        </p:spPr>
      </p:pic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3FB5D2-89DB-D84A-9B5D-3CEDB1E29B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B09D696-C6B5-4CB3-B9A9-D4B72775C6E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257" r="11383" b="7277"/>
          <a:stretch/>
        </p:blipFill>
        <p:spPr>
          <a:xfrm rot="21343619" flipH="1">
            <a:off x="8278261" y="3266275"/>
            <a:ext cx="2882347" cy="2727023"/>
          </a:xfrm>
          <a:prstGeom prst="rect">
            <a:avLst/>
          </a:prstGeom>
        </p:spPr>
      </p:pic>
      <p:sp>
        <p:nvSpPr>
          <p:cNvPr id="21" name="Freeform 20">
            <a:extLst>
              <a:ext uri="{FF2B5EF4-FFF2-40B4-BE49-F238E27FC236}">
                <a16:creationId xmlns:a16="http://schemas.microsoft.com/office/drawing/2014/main" id="{A44CE640-FAD3-C749-A05F-58C5939D13CC}"/>
              </a:ext>
            </a:extLst>
          </p:cNvPr>
          <p:cNvSpPr/>
          <p:nvPr/>
        </p:nvSpPr>
        <p:spPr>
          <a:xfrm>
            <a:off x="5640583" y="2655355"/>
            <a:ext cx="3119501" cy="2050322"/>
          </a:xfrm>
          <a:custGeom>
            <a:avLst/>
            <a:gdLst>
              <a:gd name="connsiteX0" fmla="*/ 1289050 w 2578100"/>
              <a:gd name="connsiteY0" fmla="*/ 0 h 2255354"/>
              <a:gd name="connsiteX1" fmla="*/ 2578100 w 2578100"/>
              <a:gd name="connsiteY1" fmla="*/ 952500 h 2255354"/>
              <a:gd name="connsiteX2" fmla="*/ 2009770 w 2578100"/>
              <a:gd name="connsiteY2" fmla="*/ 1742328 h 2255354"/>
              <a:gd name="connsiteX3" fmla="*/ 1959135 w 2578100"/>
              <a:gd name="connsiteY3" fmla="*/ 1765058 h 2255354"/>
              <a:gd name="connsiteX4" fmla="*/ 1966712 w 2578100"/>
              <a:gd name="connsiteY4" fmla="*/ 1785743 h 2255354"/>
              <a:gd name="connsiteX5" fmla="*/ 2228593 w 2578100"/>
              <a:gd name="connsiteY5" fmla="*/ 2255353 h 2255354"/>
              <a:gd name="connsiteX6" fmla="*/ 2228593 w 2578100"/>
              <a:gd name="connsiteY6" fmla="*/ 2255354 h 2255354"/>
              <a:gd name="connsiteX7" fmla="*/ 1536092 w 2578100"/>
              <a:gd name="connsiteY7" fmla="*/ 1948548 h 2255354"/>
              <a:gd name="connsiteX8" fmla="*/ 1472320 w 2578100"/>
              <a:gd name="connsiteY8" fmla="*/ 1894278 h 2255354"/>
              <a:gd name="connsiteX9" fmla="*/ 1420848 w 2578100"/>
              <a:gd name="connsiteY9" fmla="*/ 1900082 h 2255354"/>
              <a:gd name="connsiteX10" fmla="*/ 1289050 w 2578100"/>
              <a:gd name="connsiteY10" fmla="*/ 1905000 h 2255354"/>
              <a:gd name="connsiteX11" fmla="*/ 0 w 2578100"/>
              <a:gd name="connsiteY11" fmla="*/ 952500 h 2255354"/>
              <a:gd name="connsiteX12" fmla="*/ 1289050 w 2578100"/>
              <a:gd name="connsiteY12" fmla="*/ 0 h 2255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78100" h="2255354">
                <a:moveTo>
                  <a:pt x="1289050" y="0"/>
                </a:moveTo>
                <a:cubicBezTo>
                  <a:pt x="2000973" y="0"/>
                  <a:pt x="2578100" y="426449"/>
                  <a:pt x="2578100" y="952500"/>
                </a:cubicBezTo>
                <a:cubicBezTo>
                  <a:pt x="2578100" y="1281282"/>
                  <a:pt x="2352660" y="1571157"/>
                  <a:pt x="2009770" y="1742328"/>
                </a:cubicBezTo>
                <a:lnTo>
                  <a:pt x="1959135" y="1765058"/>
                </a:lnTo>
                <a:lnTo>
                  <a:pt x="1966712" y="1785743"/>
                </a:lnTo>
                <a:cubicBezTo>
                  <a:pt x="2033324" y="1947706"/>
                  <a:pt x="2120397" y="2105315"/>
                  <a:pt x="2228593" y="2255353"/>
                </a:cubicBezTo>
                <a:lnTo>
                  <a:pt x="2228593" y="2255354"/>
                </a:lnTo>
                <a:cubicBezTo>
                  <a:pt x="1968860" y="2201828"/>
                  <a:pt x="1734609" y="2094620"/>
                  <a:pt x="1536092" y="1948548"/>
                </a:cubicBezTo>
                <a:lnTo>
                  <a:pt x="1472320" y="1894278"/>
                </a:lnTo>
                <a:lnTo>
                  <a:pt x="1420848" y="1900082"/>
                </a:lnTo>
                <a:cubicBezTo>
                  <a:pt x="1377514" y="1903334"/>
                  <a:pt x="1333545" y="1905000"/>
                  <a:pt x="1289050" y="1905000"/>
                </a:cubicBezTo>
                <a:cubicBezTo>
                  <a:pt x="577127" y="1905000"/>
                  <a:pt x="0" y="1478551"/>
                  <a:pt x="0" y="952500"/>
                </a:cubicBezTo>
                <a:cubicBezTo>
                  <a:pt x="0" y="426449"/>
                  <a:pt x="577127" y="0"/>
                  <a:pt x="1289050" y="0"/>
                </a:cubicBezTo>
                <a:close/>
              </a:path>
            </a:pathLst>
          </a:custGeom>
          <a:solidFill>
            <a:schemeClr val="bg1"/>
          </a:solidFill>
          <a:ln w="444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1B581FA-FE83-EA42-A0D3-EDBB3203AE44}"/>
              </a:ext>
            </a:extLst>
          </p:cNvPr>
          <p:cNvSpPr txBox="1"/>
          <p:nvPr/>
        </p:nvSpPr>
        <p:spPr>
          <a:xfrm flipH="1">
            <a:off x="5880813" y="3153442"/>
            <a:ext cx="2619340" cy="974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To feel safe and comfortable.</a:t>
            </a:r>
          </a:p>
        </p:txBody>
      </p:sp>
      <p:sp>
        <p:nvSpPr>
          <p:cNvPr id="24" name="Freeform 23">
            <a:extLst>
              <a:ext uri="{FF2B5EF4-FFF2-40B4-BE49-F238E27FC236}">
                <a16:creationId xmlns:a16="http://schemas.microsoft.com/office/drawing/2014/main" id="{2792064E-6187-2244-9DD9-7FBB5ECA07C8}"/>
              </a:ext>
            </a:extLst>
          </p:cNvPr>
          <p:cNvSpPr/>
          <p:nvPr/>
        </p:nvSpPr>
        <p:spPr>
          <a:xfrm flipH="1">
            <a:off x="3398338" y="1218741"/>
            <a:ext cx="2578100" cy="2050322"/>
          </a:xfrm>
          <a:custGeom>
            <a:avLst/>
            <a:gdLst>
              <a:gd name="connsiteX0" fmla="*/ 1289050 w 2578100"/>
              <a:gd name="connsiteY0" fmla="*/ 0 h 2255354"/>
              <a:gd name="connsiteX1" fmla="*/ 2578100 w 2578100"/>
              <a:gd name="connsiteY1" fmla="*/ 952500 h 2255354"/>
              <a:gd name="connsiteX2" fmla="*/ 2009770 w 2578100"/>
              <a:gd name="connsiteY2" fmla="*/ 1742328 h 2255354"/>
              <a:gd name="connsiteX3" fmla="*/ 1959135 w 2578100"/>
              <a:gd name="connsiteY3" fmla="*/ 1765058 h 2255354"/>
              <a:gd name="connsiteX4" fmla="*/ 1966712 w 2578100"/>
              <a:gd name="connsiteY4" fmla="*/ 1785743 h 2255354"/>
              <a:gd name="connsiteX5" fmla="*/ 2228593 w 2578100"/>
              <a:gd name="connsiteY5" fmla="*/ 2255353 h 2255354"/>
              <a:gd name="connsiteX6" fmla="*/ 2228593 w 2578100"/>
              <a:gd name="connsiteY6" fmla="*/ 2255354 h 2255354"/>
              <a:gd name="connsiteX7" fmla="*/ 1536092 w 2578100"/>
              <a:gd name="connsiteY7" fmla="*/ 1948548 h 2255354"/>
              <a:gd name="connsiteX8" fmla="*/ 1472320 w 2578100"/>
              <a:gd name="connsiteY8" fmla="*/ 1894278 h 2255354"/>
              <a:gd name="connsiteX9" fmla="*/ 1420848 w 2578100"/>
              <a:gd name="connsiteY9" fmla="*/ 1900082 h 2255354"/>
              <a:gd name="connsiteX10" fmla="*/ 1289050 w 2578100"/>
              <a:gd name="connsiteY10" fmla="*/ 1905000 h 2255354"/>
              <a:gd name="connsiteX11" fmla="*/ 0 w 2578100"/>
              <a:gd name="connsiteY11" fmla="*/ 952500 h 2255354"/>
              <a:gd name="connsiteX12" fmla="*/ 1289050 w 2578100"/>
              <a:gd name="connsiteY12" fmla="*/ 0 h 2255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78100" h="2255354">
                <a:moveTo>
                  <a:pt x="1289050" y="0"/>
                </a:moveTo>
                <a:cubicBezTo>
                  <a:pt x="2000973" y="0"/>
                  <a:pt x="2578100" y="426449"/>
                  <a:pt x="2578100" y="952500"/>
                </a:cubicBezTo>
                <a:cubicBezTo>
                  <a:pt x="2578100" y="1281282"/>
                  <a:pt x="2352660" y="1571157"/>
                  <a:pt x="2009770" y="1742328"/>
                </a:cubicBezTo>
                <a:lnTo>
                  <a:pt x="1959135" y="1765058"/>
                </a:lnTo>
                <a:lnTo>
                  <a:pt x="1966712" y="1785743"/>
                </a:lnTo>
                <a:cubicBezTo>
                  <a:pt x="2033324" y="1947706"/>
                  <a:pt x="2120397" y="2105315"/>
                  <a:pt x="2228593" y="2255353"/>
                </a:cubicBezTo>
                <a:lnTo>
                  <a:pt x="2228593" y="2255354"/>
                </a:lnTo>
                <a:cubicBezTo>
                  <a:pt x="1968860" y="2201828"/>
                  <a:pt x="1734609" y="2094620"/>
                  <a:pt x="1536092" y="1948548"/>
                </a:cubicBezTo>
                <a:lnTo>
                  <a:pt x="1472320" y="1894278"/>
                </a:lnTo>
                <a:lnTo>
                  <a:pt x="1420848" y="1900082"/>
                </a:lnTo>
                <a:cubicBezTo>
                  <a:pt x="1377514" y="1903334"/>
                  <a:pt x="1333545" y="1905000"/>
                  <a:pt x="1289050" y="1905000"/>
                </a:cubicBezTo>
                <a:cubicBezTo>
                  <a:pt x="577127" y="1905000"/>
                  <a:pt x="0" y="1478551"/>
                  <a:pt x="0" y="952500"/>
                </a:cubicBezTo>
                <a:cubicBezTo>
                  <a:pt x="0" y="426449"/>
                  <a:pt x="577127" y="0"/>
                  <a:pt x="1289050" y="0"/>
                </a:cubicBezTo>
                <a:close/>
              </a:path>
            </a:pathLst>
          </a:custGeom>
          <a:solidFill>
            <a:schemeClr val="bg1"/>
          </a:solidFill>
          <a:ln w="444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5266665-C59D-9C40-AA53-6D5328A641C1}"/>
              </a:ext>
            </a:extLst>
          </p:cNvPr>
          <p:cNvSpPr txBox="1"/>
          <p:nvPr/>
        </p:nvSpPr>
        <p:spPr>
          <a:xfrm>
            <a:off x="3733321" y="1571709"/>
            <a:ext cx="1967949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3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Why does it need to be soft?</a:t>
            </a:r>
          </a:p>
        </p:txBody>
      </p:sp>
    </p:spTree>
    <p:extLst>
      <p:ext uri="{BB962C8B-B14F-4D97-AF65-F5344CB8AC3E}">
        <p14:creationId xmlns:p14="http://schemas.microsoft.com/office/powerpoint/2010/main" val="3009352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/>
      <p:bldP spid="24" grpId="0" animBg="1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0AB7E28F-EDB0-A343-BC41-8D3626C639A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585" t="10008" r="19763"/>
          <a:stretch/>
        </p:blipFill>
        <p:spPr>
          <a:xfrm>
            <a:off x="951734" y="3280303"/>
            <a:ext cx="3087632" cy="2452254"/>
          </a:xfrm>
          <a:prstGeom prst="rect">
            <a:avLst/>
          </a:prstGeom>
        </p:spPr>
      </p:pic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3FB5D2-89DB-D84A-9B5D-3CEDB1E29B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C79144F-57D8-4DAA-86F4-EC51E14D311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362" r="9516" b="7146"/>
          <a:stretch/>
        </p:blipFill>
        <p:spPr>
          <a:xfrm flipH="1">
            <a:off x="8223751" y="2896082"/>
            <a:ext cx="2530394" cy="2932394"/>
          </a:xfrm>
          <a:prstGeom prst="rect">
            <a:avLst/>
          </a:prstGeom>
        </p:spPr>
      </p:pic>
      <p:sp>
        <p:nvSpPr>
          <p:cNvPr id="10" name="Freeform 9">
            <a:extLst>
              <a:ext uri="{FF2B5EF4-FFF2-40B4-BE49-F238E27FC236}">
                <a16:creationId xmlns:a16="http://schemas.microsoft.com/office/drawing/2014/main" id="{EC72101E-50EF-8243-8CC3-492FD7669DB7}"/>
              </a:ext>
            </a:extLst>
          </p:cNvPr>
          <p:cNvSpPr/>
          <p:nvPr/>
        </p:nvSpPr>
        <p:spPr>
          <a:xfrm flipH="1">
            <a:off x="3398338" y="1656891"/>
            <a:ext cx="2578100" cy="2050322"/>
          </a:xfrm>
          <a:custGeom>
            <a:avLst/>
            <a:gdLst>
              <a:gd name="connsiteX0" fmla="*/ 1289050 w 2578100"/>
              <a:gd name="connsiteY0" fmla="*/ 0 h 2255354"/>
              <a:gd name="connsiteX1" fmla="*/ 2578100 w 2578100"/>
              <a:gd name="connsiteY1" fmla="*/ 952500 h 2255354"/>
              <a:gd name="connsiteX2" fmla="*/ 2009770 w 2578100"/>
              <a:gd name="connsiteY2" fmla="*/ 1742328 h 2255354"/>
              <a:gd name="connsiteX3" fmla="*/ 1959135 w 2578100"/>
              <a:gd name="connsiteY3" fmla="*/ 1765058 h 2255354"/>
              <a:gd name="connsiteX4" fmla="*/ 1966712 w 2578100"/>
              <a:gd name="connsiteY4" fmla="*/ 1785743 h 2255354"/>
              <a:gd name="connsiteX5" fmla="*/ 2228593 w 2578100"/>
              <a:gd name="connsiteY5" fmla="*/ 2255353 h 2255354"/>
              <a:gd name="connsiteX6" fmla="*/ 2228593 w 2578100"/>
              <a:gd name="connsiteY6" fmla="*/ 2255354 h 2255354"/>
              <a:gd name="connsiteX7" fmla="*/ 1536092 w 2578100"/>
              <a:gd name="connsiteY7" fmla="*/ 1948548 h 2255354"/>
              <a:gd name="connsiteX8" fmla="*/ 1472320 w 2578100"/>
              <a:gd name="connsiteY8" fmla="*/ 1894278 h 2255354"/>
              <a:gd name="connsiteX9" fmla="*/ 1420848 w 2578100"/>
              <a:gd name="connsiteY9" fmla="*/ 1900082 h 2255354"/>
              <a:gd name="connsiteX10" fmla="*/ 1289050 w 2578100"/>
              <a:gd name="connsiteY10" fmla="*/ 1905000 h 2255354"/>
              <a:gd name="connsiteX11" fmla="*/ 0 w 2578100"/>
              <a:gd name="connsiteY11" fmla="*/ 952500 h 2255354"/>
              <a:gd name="connsiteX12" fmla="*/ 1289050 w 2578100"/>
              <a:gd name="connsiteY12" fmla="*/ 0 h 2255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78100" h="2255354">
                <a:moveTo>
                  <a:pt x="1289050" y="0"/>
                </a:moveTo>
                <a:cubicBezTo>
                  <a:pt x="2000973" y="0"/>
                  <a:pt x="2578100" y="426449"/>
                  <a:pt x="2578100" y="952500"/>
                </a:cubicBezTo>
                <a:cubicBezTo>
                  <a:pt x="2578100" y="1281282"/>
                  <a:pt x="2352660" y="1571157"/>
                  <a:pt x="2009770" y="1742328"/>
                </a:cubicBezTo>
                <a:lnTo>
                  <a:pt x="1959135" y="1765058"/>
                </a:lnTo>
                <a:lnTo>
                  <a:pt x="1966712" y="1785743"/>
                </a:lnTo>
                <a:cubicBezTo>
                  <a:pt x="2033324" y="1947706"/>
                  <a:pt x="2120397" y="2105315"/>
                  <a:pt x="2228593" y="2255353"/>
                </a:cubicBezTo>
                <a:lnTo>
                  <a:pt x="2228593" y="2255354"/>
                </a:lnTo>
                <a:cubicBezTo>
                  <a:pt x="1968860" y="2201828"/>
                  <a:pt x="1734609" y="2094620"/>
                  <a:pt x="1536092" y="1948548"/>
                </a:cubicBezTo>
                <a:lnTo>
                  <a:pt x="1472320" y="1894278"/>
                </a:lnTo>
                <a:lnTo>
                  <a:pt x="1420848" y="1900082"/>
                </a:lnTo>
                <a:cubicBezTo>
                  <a:pt x="1377514" y="1903334"/>
                  <a:pt x="1333545" y="1905000"/>
                  <a:pt x="1289050" y="1905000"/>
                </a:cubicBezTo>
                <a:cubicBezTo>
                  <a:pt x="577127" y="1905000"/>
                  <a:pt x="0" y="1478551"/>
                  <a:pt x="0" y="952500"/>
                </a:cubicBezTo>
                <a:cubicBezTo>
                  <a:pt x="0" y="426449"/>
                  <a:pt x="577127" y="0"/>
                  <a:pt x="1289050" y="0"/>
                </a:cubicBezTo>
                <a:close/>
              </a:path>
            </a:pathLst>
          </a:custGeom>
          <a:solidFill>
            <a:schemeClr val="bg1"/>
          </a:solidFill>
          <a:ln w="444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1F9E430-92C0-D643-8C82-E5A644FBA8C5}"/>
              </a:ext>
            </a:extLst>
          </p:cNvPr>
          <p:cNvSpPr txBox="1"/>
          <p:nvPr/>
        </p:nvSpPr>
        <p:spPr>
          <a:xfrm>
            <a:off x="3733321" y="2009859"/>
            <a:ext cx="1967949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3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Why does it need to be strong?</a:t>
            </a: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4FF4CC16-D740-A54D-BE90-37C4BF551C9F}"/>
              </a:ext>
            </a:extLst>
          </p:cNvPr>
          <p:cNvSpPr/>
          <p:nvPr/>
        </p:nvSpPr>
        <p:spPr>
          <a:xfrm>
            <a:off x="6500321" y="1273818"/>
            <a:ext cx="3119501" cy="2050322"/>
          </a:xfrm>
          <a:custGeom>
            <a:avLst/>
            <a:gdLst>
              <a:gd name="connsiteX0" fmla="*/ 1289050 w 2578100"/>
              <a:gd name="connsiteY0" fmla="*/ 0 h 2255354"/>
              <a:gd name="connsiteX1" fmla="*/ 2578100 w 2578100"/>
              <a:gd name="connsiteY1" fmla="*/ 952500 h 2255354"/>
              <a:gd name="connsiteX2" fmla="*/ 2009770 w 2578100"/>
              <a:gd name="connsiteY2" fmla="*/ 1742328 h 2255354"/>
              <a:gd name="connsiteX3" fmla="*/ 1959135 w 2578100"/>
              <a:gd name="connsiteY3" fmla="*/ 1765058 h 2255354"/>
              <a:gd name="connsiteX4" fmla="*/ 1966712 w 2578100"/>
              <a:gd name="connsiteY4" fmla="*/ 1785743 h 2255354"/>
              <a:gd name="connsiteX5" fmla="*/ 2228593 w 2578100"/>
              <a:gd name="connsiteY5" fmla="*/ 2255353 h 2255354"/>
              <a:gd name="connsiteX6" fmla="*/ 2228593 w 2578100"/>
              <a:gd name="connsiteY6" fmla="*/ 2255354 h 2255354"/>
              <a:gd name="connsiteX7" fmla="*/ 1536092 w 2578100"/>
              <a:gd name="connsiteY7" fmla="*/ 1948548 h 2255354"/>
              <a:gd name="connsiteX8" fmla="*/ 1472320 w 2578100"/>
              <a:gd name="connsiteY8" fmla="*/ 1894278 h 2255354"/>
              <a:gd name="connsiteX9" fmla="*/ 1420848 w 2578100"/>
              <a:gd name="connsiteY9" fmla="*/ 1900082 h 2255354"/>
              <a:gd name="connsiteX10" fmla="*/ 1289050 w 2578100"/>
              <a:gd name="connsiteY10" fmla="*/ 1905000 h 2255354"/>
              <a:gd name="connsiteX11" fmla="*/ 0 w 2578100"/>
              <a:gd name="connsiteY11" fmla="*/ 952500 h 2255354"/>
              <a:gd name="connsiteX12" fmla="*/ 1289050 w 2578100"/>
              <a:gd name="connsiteY12" fmla="*/ 0 h 2255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78100" h="2255354">
                <a:moveTo>
                  <a:pt x="1289050" y="0"/>
                </a:moveTo>
                <a:cubicBezTo>
                  <a:pt x="2000973" y="0"/>
                  <a:pt x="2578100" y="426449"/>
                  <a:pt x="2578100" y="952500"/>
                </a:cubicBezTo>
                <a:cubicBezTo>
                  <a:pt x="2578100" y="1281282"/>
                  <a:pt x="2352660" y="1571157"/>
                  <a:pt x="2009770" y="1742328"/>
                </a:cubicBezTo>
                <a:lnTo>
                  <a:pt x="1959135" y="1765058"/>
                </a:lnTo>
                <a:lnTo>
                  <a:pt x="1966712" y="1785743"/>
                </a:lnTo>
                <a:cubicBezTo>
                  <a:pt x="2033324" y="1947706"/>
                  <a:pt x="2120397" y="2105315"/>
                  <a:pt x="2228593" y="2255353"/>
                </a:cubicBezTo>
                <a:lnTo>
                  <a:pt x="2228593" y="2255354"/>
                </a:lnTo>
                <a:cubicBezTo>
                  <a:pt x="1968860" y="2201828"/>
                  <a:pt x="1734609" y="2094620"/>
                  <a:pt x="1536092" y="1948548"/>
                </a:cubicBezTo>
                <a:lnTo>
                  <a:pt x="1472320" y="1894278"/>
                </a:lnTo>
                <a:lnTo>
                  <a:pt x="1420848" y="1900082"/>
                </a:lnTo>
                <a:cubicBezTo>
                  <a:pt x="1377514" y="1903334"/>
                  <a:pt x="1333545" y="1905000"/>
                  <a:pt x="1289050" y="1905000"/>
                </a:cubicBezTo>
                <a:cubicBezTo>
                  <a:pt x="577127" y="1905000"/>
                  <a:pt x="0" y="1478551"/>
                  <a:pt x="0" y="952500"/>
                </a:cubicBezTo>
                <a:cubicBezTo>
                  <a:pt x="0" y="426449"/>
                  <a:pt x="577127" y="0"/>
                  <a:pt x="1289050" y="0"/>
                </a:cubicBezTo>
                <a:close/>
              </a:path>
            </a:pathLst>
          </a:custGeom>
          <a:solidFill>
            <a:schemeClr val="bg1"/>
          </a:solidFill>
          <a:ln w="444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7AD941D-DA62-40CC-A897-69A96EFA6D60}"/>
              </a:ext>
            </a:extLst>
          </p:cNvPr>
          <p:cNvSpPr txBox="1"/>
          <p:nvPr/>
        </p:nvSpPr>
        <p:spPr>
          <a:xfrm>
            <a:off x="6839441" y="1520233"/>
            <a:ext cx="2451067" cy="1271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3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Kittens like playing, pouncing and scratching!</a:t>
            </a:r>
          </a:p>
        </p:txBody>
      </p:sp>
    </p:spTree>
    <p:extLst>
      <p:ext uri="{BB962C8B-B14F-4D97-AF65-F5344CB8AC3E}">
        <p14:creationId xmlns:p14="http://schemas.microsoft.com/office/powerpoint/2010/main" val="789271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 animBg="1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50C81B-C79D-4921-BDDA-21581569C74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516" r="9516"/>
          <a:stretch/>
        </p:blipFill>
        <p:spPr>
          <a:xfrm>
            <a:off x="4476537" y="1438177"/>
            <a:ext cx="2801908" cy="315807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3568F9A-8FC9-BD4A-A3BD-9E825663E6A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585" t="10008" r="19763"/>
          <a:stretch/>
        </p:blipFill>
        <p:spPr>
          <a:xfrm>
            <a:off x="6279108" y="3638112"/>
            <a:ext cx="3087632" cy="2452254"/>
          </a:xfrm>
          <a:prstGeom prst="rect">
            <a:avLst/>
          </a:prstGeom>
        </p:spPr>
      </p:pic>
      <p:pic>
        <p:nvPicPr>
          <p:cNvPr id="5" name="Picture 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3FB5D2-89DB-D84A-9B5D-3CEDB1E29B4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D289AD6-98DC-4D95-9C35-2F9AA8329B3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353" r="4353"/>
          <a:stretch/>
        </p:blipFill>
        <p:spPr>
          <a:xfrm>
            <a:off x="860158" y="1588176"/>
            <a:ext cx="2930283" cy="256638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E55F079-1C24-0643-B9D8-732233B3F1F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42197" y="3460128"/>
            <a:ext cx="3937552" cy="251045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C0F7CAE-EA9A-49DF-A38A-28A3F157E4E9}"/>
              </a:ext>
            </a:extLst>
          </p:cNvPr>
          <p:cNvSpPr txBox="1"/>
          <p:nvPr/>
        </p:nvSpPr>
        <p:spPr>
          <a:xfrm>
            <a:off x="465304" y="741475"/>
            <a:ext cx="1124989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E15D29"/>
                </a:solidFill>
                <a:latin typeface="Comic Sans MS" panose="030F0702030302020204" pitchFamily="66" charset="0"/>
              </a:rPr>
              <a:t>Does the material need to have any other properties?</a:t>
            </a: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C0144EF2-F688-7B4E-BEA2-431C1A1A7E3E}"/>
              </a:ext>
            </a:extLst>
          </p:cNvPr>
          <p:cNvSpPr/>
          <p:nvPr/>
        </p:nvSpPr>
        <p:spPr>
          <a:xfrm flipH="1">
            <a:off x="8487123" y="1930830"/>
            <a:ext cx="2603216" cy="2025779"/>
          </a:xfrm>
          <a:custGeom>
            <a:avLst/>
            <a:gdLst>
              <a:gd name="connsiteX0" fmla="*/ 1301608 w 2603216"/>
              <a:gd name="connsiteY0" fmla="*/ 0 h 2025779"/>
              <a:gd name="connsiteX1" fmla="*/ 0 w 2603216"/>
              <a:gd name="connsiteY1" fmla="*/ 791064 h 2025779"/>
              <a:gd name="connsiteX2" fmla="*/ 1168526 w 2603216"/>
              <a:gd name="connsiteY2" fmla="*/ 1578044 h 2025779"/>
              <a:gd name="connsiteX3" fmla="*/ 1197648 w 2603216"/>
              <a:gd name="connsiteY3" fmla="*/ 1578938 h 2025779"/>
              <a:gd name="connsiteX4" fmla="*/ 1430458 w 2603216"/>
              <a:gd name="connsiteY4" fmla="*/ 1742547 h 2025779"/>
              <a:gd name="connsiteX5" fmla="*/ 2009430 w 2603216"/>
              <a:gd name="connsiteY5" fmla="*/ 2025779 h 2025779"/>
              <a:gd name="connsiteX6" fmla="*/ 1783210 w 2603216"/>
              <a:gd name="connsiteY6" fmla="*/ 1691273 h 2025779"/>
              <a:gd name="connsiteX7" fmla="*/ 1709808 w 2603216"/>
              <a:gd name="connsiteY7" fmla="*/ 1541861 h 2025779"/>
              <a:gd name="connsiteX8" fmla="*/ 1808252 w 2603216"/>
              <a:gd name="connsiteY8" fmla="*/ 1519962 h 2025779"/>
              <a:gd name="connsiteX9" fmla="*/ 2603216 w 2603216"/>
              <a:gd name="connsiteY9" fmla="*/ 791064 h 2025779"/>
              <a:gd name="connsiteX10" fmla="*/ 1301608 w 2603216"/>
              <a:gd name="connsiteY10" fmla="*/ 0 h 2025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03216" h="2025779">
                <a:moveTo>
                  <a:pt x="1301608" y="0"/>
                </a:moveTo>
                <a:cubicBezTo>
                  <a:pt x="582750" y="0"/>
                  <a:pt x="0" y="354171"/>
                  <a:pt x="0" y="791064"/>
                </a:cubicBezTo>
                <a:cubicBezTo>
                  <a:pt x="0" y="1200651"/>
                  <a:pt x="512183" y="1537534"/>
                  <a:pt x="1168526" y="1578044"/>
                </a:cubicBezTo>
                <a:lnTo>
                  <a:pt x="1197648" y="1578938"/>
                </a:lnTo>
                <a:lnTo>
                  <a:pt x="1430458" y="1742547"/>
                </a:lnTo>
                <a:cubicBezTo>
                  <a:pt x="1604712" y="1851662"/>
                  <a:pt x="1799091" y="1947841"/>
                  <a:pt x="2009430" y="2025779"/>
                </a:cubicBezTo>
                <a:cubicBezTo>
                  <a:pt x="1919741" y="1914136"/>
                  <a:pt x="1844466" y="1802278"/>
                  <a:pt x="1783210" y="1691273"/>
                </a:cubicBezTo>
                <a:lnTo>
                  <a:pt x="1709808" y="1541861"/>
                </a:lnTo>
                <a:lnTo>
                  <a:pt x="1808252" y="1519962"/>
                </a:lnTo>
                <a:cubicBezTo>
                  <a:pt x="2275419" y="1399873"/>
                  <a:pt x="2603216" y="1118734"/>
                  <a:pt x="2603216" y="791064"/>
                </a:cubicBezTo>
                <a:cubicBezTo>
                  <a:pt x="2603216" y="354171"/>
                  <a:pt x="2020466" y="0"/>
                  <a:pt x="1301608" y="0"/>
                </a:cubicBezTo>
                <a:close/>
              </a:path>
            </a:pathLst>
          </a:custGeom>
          <a:noFill/>
          <a:ln w="444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CFEA790-6405-42A3-A0FD-3637F80A889E}"/>
              </a:ext>
            </a:extLst>
          </p:cNvPr>
          <p:cNvSpPr txBox="1"/>
          <p:nvPr/>
        </p:nvSpPr>
        <p:spPr>
          <a:xfrm>
            <a:off x="8793213" y="2235281"/>
            <a:ext cx="2061160" cy="971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dirty="0">
                <a:latin typeface="Comic Sans MS" panose="030F0702030302020204" pitchFamily="66" charset="0"/>
              </a:rPr>
              <a:t>What do you think?</a:t>
            </a:r>
          </a:p>
        </p:txBody>
      </p:sp>
    </p:spTree>
    <p:extLst>
      <p:ext uri="{BB962C8B-B14F-4D97-AF65-F5344CB8AC3E}">
        <p14:creationId xmlns:p14="http://schemas.microsoft.com/office/powerpoint/2010/main" val="3744047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Custom 32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11972</TotalTime>
  <Words>821</Words>
  <Application>Microsoft Macintosh PowerPoint</Application>
  <PresentationFormat>Widescreen</PresentationFormat>
  <Paragraphs>162</Paragraphs>
  <Slides>27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eleri stedman</cp:lastModifiedBy>
  <cp:revision>413</cp:revision>
  <dcterms:created xsi:type="dcterms:W3CDTF">2021-01-11T17:47:06Z</dcterms:created>
  <dcterms:modified xsi:type="dcterms:W3CDTF">2022-06-06T10:15:32Z</dcterms:modified>
</cp:coreProperties>
</file>