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4"/>
  </p:notesMasterIdLst>
  <p:sldIdLst>
    <p:sldId id="271" r:id="rId3"/>
    <p:sldId id="307" r:id="rId4"/>
    <p:sldId id="308" r:id="rId5"/>
    <p:sldId id="309" r:id="rId6"/>
    <p:sldId id="287" r:id="rId7"/>
    <p:sldId id="310" r:id="rId8"/>
    <p:sldId id="266" r:id="rId9"/>
    <p:sldId id="261" r:id="rId10"/>
    <p:sldId id="305" r:id="rId11"/>
    <p:sldId id="312" r:id="rId12"/>
    <p:sldId id="306" r:id="rId13"/>
    <p:sldId id="269" r:id="rId14"/>
    <p:sldId id="311" r:id="rId15"/>
    <p:sldId id="300" r:id="rId16"/>
    <p:sldId id="272" r:id="rId17"/>
    <p:sldId id="313" r:id="rId18"/>
    <p:sldId id="285" r:id="rId19"/>
    <p:sldId id="263" r:id="rId20"/>
    <p:sldId id="282" r:id="rId21"/>
    <p:sldId id="283" r:id="rId22"/>
    <p:sldId id="299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25" userDrawn="1">
          <p15:clr>
            <a:srgbClr val="A4A3A4"/>
          </p15:clr>
        </p15:guide>
        <p15:guide id="2" pos="6652" userDrawn="1">
          <p15:clr>
            <a:srgbClr val="A4A3A4"/>
          </p15:clr>
        </p15:guide>
        <p15:guide id="3" pos="1028" userDrawn="1">
          <p15:clr>
            <a:srgbClr val="A4A3A4"/>
          </p15:clr>
        </p15:guide>
        <p15:guide id="6" orient="horz" pos="595" userDrawn="1">
          <p15:clr>
            <a:srgbClr val="A4A3A4"/>
          </p15:clr>
        </p15:guide>
        <p15:guide id="7" pos="3999" userDrawn="1">
          <p15:clr>
            <a:srgbClr val="A4A3A4"/>
          </p15:clr>
        </p15:guide>
        <p15:guide id="8" pos="6992" userDrawn="1">
          <p15:clr>
            <a:srgbClr val="A4A3A4"/>
          </p15:clr>
        </p15:guide>
        <p15:guide id="10" pos="3681" userDrawn="1">
          <p15:clr>
            <a:srgbClr val="A4A3A4"/>
          </p15:clr>
        </p15:guide>
        <p15:guide id="11" orient="horz" pos="2160" userDrawn="1">
          <p15:clr>
            <a:srgbClr val="A4A3A4"/>
          </p15:clr>
        </p15:guide>
        <p15:guide id="13" pos="688" userDrawn="1">
          <p15:clr>
            <a:srgbClr val="A4A3A4"/>
          </p15:clr>
        </p15:guide>
        <p15:guide id="14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52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692C4"/>
    <a:srgbClr val="41AE62"/>
    <a:srgbClr val="D92229"/>
    <a:srgbClr val="D9222A"/>
    <a:srgbClr val="272626"/>
    <a:srgbClr val="3FAA4C"/>
    <a:srgbClr val="C9D950"/>
    <a:srgbClr val="286AA6"/>
    <a:srgbClr val="C1E6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51" autoAdjust="0"/>
    <p:restoredTop sz="94686"/>
  </p:normalViewPr>
  <p:slideViewPr>
    <p:cSldViewPr snapToGrid="0" snapToObjects="1">
      <p:cViewPr varScale="1">
        <p:scale>
          <a:sx n="65" d="100"/>
          <a:sy n="65" d="100"/>
        </p:scale>
        <p:origin x="43" y="566"/>
      </p:cViewPr>
      <p:guideLst>
        <p:guide orient="horz" pos="3725"/>
        <p:guide pos="6652"/>
        <p:guide pos="1028"/>
        <p:guide orient="horz" pos="595"/>
        <p:guide pos="3999"/>
        <p:guide pos="6992"/>
        <p:guide pos="3681"/>
        <p:guide orient="horz" pos="2160"/>
        <p:guide pos="68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Suggestions;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Some schools call the learning aims “Learning objectives – LO”.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Highlight key vocabulary and put in bold, take out “things”. Keep it specific.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terms of curriculum links in this lesson you are also describing simple physical properties of everyday materials and comparing and grouping to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en-GB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5249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754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1974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9129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1376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0591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2855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42728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6094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6182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9077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201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419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0003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4487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569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8172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9183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074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123F3-3054-D245-A7FB-D5FD908718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AC4445-F67D-4042-B4BD-0CFD35953E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E7AA5-4869-0F43-8C8C-4D2283B5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5AD63-534E-E94D-B0F1-CE3685531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872A-EC1F-3644-B297-D03216C59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49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163D5-F302-9D40-B88F-5A6274087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DA01E1-FBDA-ED4B-BDDA-1BF4CB1B2B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99A91-5DA0-B848-8F38-2EC3883D2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255C4E-0FC0-8C45-AED4-E9AB3CE9D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5110-9254-A645-8E84-F795249F3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31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8F768-7991-A54F-BEF7-374CF13EF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5FCF98-7D57-6842-97E4-80C2DC4FEB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0BC1B-FBB5-9C4A-A441-86B1FA668A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DDF3B-B3DD-4342-83EB-E3F681534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E5753-AAD6-AA4A-96AD-E91016D8E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610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33134-21D7-F948-A59E-635462F5BC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63FCB-8CBE-AF44-944C-DE6E01E03F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52DD4F-F7BA-B946-B0AE-BA18D3072A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E10A7-A56D-804F-A825-B928F8A55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9DFB5-1707-8C45-8A1C-85F0AA78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522461-BD18-8749-ADE0-30495C080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849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D395C-95CD-E44B-90AD-035769BE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A44657-46B4-CF46-91EE-E75FBB994F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D53BFF-C8A9-9E45-B4DC-2374D9635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C05BF3-E148-A34F-89B0-776A0B18E1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E1353-3235-2A4A-9CB4-861F34BC02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9E5377-60A3-0E4C-BE0D-5B0C65630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FB8589-CE29-0947-ADF0-E27C6F42E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EA3F6-0EF6-F149-ABFC-633677FF2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1651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96B28-5AE7-5940-858A-D0B587844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F818A9-75E3-434B-BF03-BABBEA9209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36B67F-F9E2-B247-BB7E-5BEF58DA7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E6496F-8A4B-AD4B-BA09-3535872A8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473C1ED-A227-D14A-9124-A7D0C091B34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FAA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D0F99BBD-3D7F-1A44-A560-3167F6591B6B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4687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DD471-F1D0-234E-9909-B386C684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40C92-567F-364E-B1A5-3DA45978D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4CBC14-6A5A-2C46-A2BB-CF76AC259A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44ACF7-AA88-3748-9D58-A92C1B20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DA3E0F-8B25-3044-8D69-7BFBF6513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C4C5B8-2B6D-3D41-9BF1-13171A86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77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5AA5-08F4-3142-B98D-DF28E8BF7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8FFAE6-4E37-134A-9767-7F3BDA0700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0A65CA-7A33-3C4D-9704-C682A4776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C883C0-D637-E64F-BEC6-908DC8B2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CBE907-8846-974A-9D7B-F02C35859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D33A10-7D72-E649-AFA9-8CD585C4B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976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30466-BA59-4F42-9A30-C2D5969AF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DC62EE-B344-CA4E-88FF-602060CF5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AECE0-940D-1449-95F1-AE568E314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A18142-65EE-474F-A73F-834A5D8F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64A3B-A641-ED4F-A78B-4E7036BB0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9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18F023-5CD5-544D-B1F7-0B869E502E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E384-8517-3C46-9858-108347FCEF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F8016-1BB0-0542-819C-40969A08A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CA54D-14BD-5140-A1ED-F744CFF7EFA3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91C63-C026-A041-A591-880D00B8CD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0B847D-4038-9D4C-B5F4-15BEDD0D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98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15C01B5-EB7F-6244-9518-F0886D3430C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69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69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BBD272-2354-F84D-A5AB-00ED16C85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FC58F2-44F4-7A48-8D46-7B67D247E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32161-612E-4848-9EE3-9B41D4F81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CA54D-14BD-5140-A1ED-F744CFF7EFA3}" type="datetimeFigureOut">
              <a:rPr lang="en-US" smtClean="0"/>
              <a:t>2/9/2023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224F-C031-4E4E-9D8E-FE5B4E0A0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CE2AA-3E9A-334F-9E07-BF724562E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54FB8-FF66-D249-AFF4-D9D8939D14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308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6.pn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2.jpe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93DCB344-24FE-CA45-B1E6-704AEA641845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Picture 2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11E0B4ED-CE88-814F-8913-01D0955C1C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4" name="Picture 2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C901E72-A56D-5541-9E28-36542E68A7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F0D1F6DC-F0DC-D94E-8631-333BF230846D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A3FF0F9-A506-3146-A738-F5E67F3F93C0}"/>
              </a:ext>
            </a:extLst>
          </p:cNvPr>
          <p:cNvSpPr/>
          <p:nvPr/>
        </p:nvSpPr>
        <p:spPr>
          <a:xfrm>
            <a:off x="0" y="1839533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4DEE181-ED09-4742-9AB2-F9A16E8803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630" b="5630"/>
          <a:stretch/>
        </p:blipFill>
        <p:spPr>
          <a:xfrm>
            <a:off x="0" y="1957040"/>
            <a:ext cx="6024563" cy="3555936"/>
          </a:xfrm>
          <a:prstGeom prst="rect">
            <a:avLst/>
          </a:prstGeom>
        </p:spPr>
      </p:pic>
      <p:sp>
        <p:nvSpPr>
          <p:cNvPr id="28" name="Title 1">
            <a:extLst>
              <a:ext uri="{FF2B5EF4-FFF2-40B4-BE49-F238E27FC236}">
                <a16:creationId xmlns:a16="http://schemas.microsoft.com/office/drawing/2014/main" id="{C112952E-5212-A548-B595-94691B4E8A20}"/>
              </a:ext>
            </a:extLst>
          </p:cNvPr>
          <p:cNvSpPr txBox="1">
            <a:spLocks/>
          </p:cNvSpPr>
          <p:nvPr/>
        </p:nvSpPr>
        <p:spPr>
          <a:xfrm>
            <a:off x="-2" y="429237"/>
            <a:ext cx="12192002" cy="12644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Everyday Materials: Lesson 1</a:t>
            </a:r>
          </a:p>
          <a:p>
            <a:pPr algn="ctr">
              <a:lnSpc>
                <a:spcPct val="100000"/>
              </a:lnSpc>
              <a:spcBef>
                <a:spcPts val="3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Introduction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52694EBB-2AC3-DF47-A687-BCA74F60276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726" b="10726"/>
          <a:stretch/>
        </p:blipFill>
        <p:spPr>
          <a:xfrm>
            <a:off x="6152448" y="1957040"/>
            <a:ext cx="6039553" cy="355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42C24A4-973C-FA4B-8CB9-FD326997ACC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3341" y="1967953"/>
            <a:ext cx="2140228" cy="270344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272845C-040D-B040-B665-8DB344A9E7E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3341" y="1967953"/>
            <a:ext cx="2140228" cy="2703444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1B4D888-2D7D-4CC1-8460-B83E66BA73D1}"/>
              </a:ext>
            </a:extLst>
          </p:cNvPr>
          <p:cNvSpPr txBox="1"/>
          <p:nvPr/>
        </p:nvSpPr>
        <p:spPr>
          <a:xfrm>
            <a:off x="1092201" y="4884838"/>
            <a:ext cx="5003799" cy="62316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Nothing happens to the china mug.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020E2A-9EEE-448D-9C78-81CF7A1CB5EC}"/>
              </a:ext>
            </a:extLst>
          </p:cNvPr>
          <p:cNvSpPr txBox="1"/>
          <p:nvPr/>
        </p:nvSpPr>
        <p:spPr>
          <a:xfrm>
            <a:off x="6350480" y="4884838"/>
            <a:ext cx="4749319" cy="51684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But what about the paper cup?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8D6981-C3AC-4EDB-B9A4-3CB078F9815F}"/>
              </a:ext>
            </a:extLst>
          </p:cNvPr>
          <p:cNvSpPr txBox="1"/>
          <p:nvPr/>
        </p:nvSpPr>
        <p:spPr>
          <a:xfrm>
            <a:off x="6348413" y="5325329"/>
            <a:ext cx="4751387" cy="3797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It gets squashed!</a:t>
            </a:r>
          </a:p>
        </p:txBody>
      </p:sp>
      <p:pic>
        <p:nvPicPr>
          <p:cNvPr id="4" name="Picture 3" descr="A red mug with a handle&#10;&#10;Description automatically generated with medium confidence">
            <a:extLst>
              <a:ext uri="{FF2B5EF4-FFF2-40B4-BE49-F238E27FC236}">
                <a16:creationId xmlns:a16="http://schemas.microsoft.com/office/drawing/2014/main" id="{BA4D63CA-9A32-6545-AA6C-FCE6417FA2D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516" y="2043784"/>
            <a:ext cx="3605230" cy="270344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1822E31-CB8D-5E40-AEF9-DA7BC0B34E3F}"/>
              </a:ext>
            </a:extLst>
          </p:cNvPr>
          <p:cNvSpPr txBox="1"/>
          <p:nvPr/>
        </p:nvSpPr>
        <p:spPr>
          <a:xfrm>
            <a:off x="1092200" y="924372"/>
            <a:ext cx="10007599" cy="87379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Which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material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do you think is stronger? </a:t>
            </a:r>
          </a:p>
          <a:p>
            <a:pPr algn="ctr"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do you think will happen if we press them a bit too hard?</a:t>
            </a:r>
          </a:p>
        </p:txBody>
      </p:sp>
    </p:spTree>
    <p:extLst>
      <p:ext uri="{BB962C8B-B14F-4D97-AF65-F5344CB8AC3E}">
        <p14:creationId xmlns:p14="http://schemas.microsoft.com/office/powerpoint/2010/main" val="35355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1B4D888-2D7D-4CC1-8460-B83E66BA73D1}"/>
              </a:ext>
            </a:extLst>
          </p:cNvPr>
          <p:cNvSpPr txBox="1"/>
          <p:nvPr/>
        </p:nvSpPr>
        <p:spPr>
          <a:xfrm>
            <a:off x="1943084" y="4765567"/>
            <a:ext cx="3362685" cy="13966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6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Hard</a:t>
            </a:r>
          </a:p>
          <a:p>
            <a:pPr algn="ctr">
              <a:spcBef>
                <a:spcPts val="6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Fragile</a:t>
            </a:r>
          </a:p>
          <a:p>
            <a:pPr algn="ctr">
              <a:spcBef>
                <a:spcPts val="6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Rigid</a:t>
            </a:r>
          </a:p>
          <a:p>
            <a:pPr algn="ctr">
              <a:spcBef>
                <a:spcPts val="600"/>
              </a:spcBef>
            </a:pPr>
            <a:endParaRPr lang="en-GB" sz="22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020E2A-9EEE-448D-9C78-81CF7A1CB5EC}"/>
              </a:ext>
            </a:extLst>
          </p:cNvPr>
          <p:cNvSpPr txBox="1"/>
          <p:nvPr/>
        </p:nvSpPr>
        <p:spPr>
          <a:xfrm>
            <a:off x="6895584" y="4765567"/>
            <a:ext cx="3572850" cy="13429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6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Soft</a:t>
            </a:r>
          </a:p>
          <a:p>
            <a:pPr algn="ctr">
              <a:spcBef>
                <a:spcPts val="6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Weak</a:t>
            </a:r>
          </a:p>
          <a:p>
            <a:pPr algn="ctr">
              <a:spcBef>
                <a:spcPts val="6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Flexible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822E31-CB8D-5E40-AEF9-DA7BC0B34E3F}"/>
              </a:ext>
            </a:extLst>
          </p:cNvPr>
          <p:cNvSpPr txBox="1"/>
          <p:nvPr/>
        </p:nvSpPr>
        <p:spPr>
          <a:xfrm>
            <a:off x="1886045" y="904807"/>
            <a:ext cx="3476763" cy="7307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are the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properties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of the </a:t>
            </a:r>
            <a:r>
              <a:rPr lang="en-GB" sz="1900" b="1" dirty="0" err="1">
                <a:solidFill>
                  <a:srgbClr val="3692C4"/>
                </a:solidFill>
                <a:latin typeface="Comic Sans MS" panose="030F0702030302020204" pitchFamily="66" charset="0"/>
              </a:rPr>
              <a:t>china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 mug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FEECADF-B4F0-43A4-89AB-38AE9067268F}"/>
              </a:ext>
            </a:extLst>
          </p:cNvPr>
          <p:cNvSpPr txBox="1"/>
          <p:nvPr/>
        </p:nvSpPr>
        <p:spPr>
          <a:xfrm>
            <a:off x="6866464" y="904807"/>
            <a:ext cx="3398866" cy="7307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are the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properties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of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the paper cup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5A53B48-C703-9D41-870D-7FBB671550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93341" y="1848682"/>
            <a:ext cx="2140228" cy="2703444"/>
          </a:xfrm>
          <a:prstGeom prst="rect">
            <a:avLst/>
          </a:prstGeom>
        </p:spPr>
      </p:pic>
      <p:pic>
        <p:nvPicPr>
          <p:cNvPr id="15" name="Picture 14" descr="A red mug with a handle&#10;&#10;Description automatically generated with medium confidence">
            <a:extLst>
              <a:ext uri="{FF2B5EF4-FFF2-40B4-BE49-F238E27FC236}">
                <a16:creationId xmlns:a16="http://schemas.microsoft.com/office/drawing/2014/main" id="{B97E1287-5DBF-4C47-8457-B661467F2F0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516" y="1924513"/>
            <a:ext cx="3605230" cy="270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39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B018C9-DF41-4ACC-9031-C734B6F007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72280" y="1765410"/>
            <a:ext cx="3287770" cy="24653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A1A1726-E8AB-A14A-ABC7-12C13D4A902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762" t="5846" r="11144"/>
          <a:stretch/>
        </p:blipFill>
        <p:spPr>
          <a:xfrm>
            <a:off x="7455111" y="1861855"/>
            <a:ext cx="3644689" cy="304352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89D7D30-A1B7-4DD3-A7CE-8564BE9E059E}"/>
              </a:ext>
            </a:extLst>
          </p:cNvPr>
          <p:cNvSpPr txBox="1"/>
          <p:nvPr/>
        </p:nvSpPr>
        <p:spPr>
          <a:xfrm>
            <a:off x="1631951" y="1377047"/>
            <a:ext cx="5385076" cy="415498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What about if we 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drop</a:t>
            </a:r>
            <a:r>
              <a:rPr lang="en-GB" sz="2000" dirty="0">
                <a:latin typeface="Comic Sans MS" panose="030F0702030302020204" pitchFamily="66" charset="0"/>
              </a:rPr>
              <a:t> them?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What do you think will happen?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Let’s drop the paper cup and see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what happens?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Nothing much!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We are not going to do this for real, but what do you think 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might</a:t>
            </a:r>
            <a:r>
              <a:rPr lang="en-GB" sz="2000" dirty="0">
                <a:latin typeface="Comic Sans MS" panose="030F0702030302020204" pitchFamily="66" charset="0"/>
              </a:rPr>
              <a:t> happen if we dropped the china mug?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Smash! 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latin typeface="Comic Sans MS" panose="030F0702030302020204" pitchFamily="66" charset="0"/>
              </a:rPr>
              <a:t>It’s a good thing we didn’t drop it for real!</a:t>
            </a:r>
          </a:p>
        </p:txBody>
      </p:sp>
    </p:spTree>
    <p:extLst>
      <p:ext uri="{BB962C8B-B14F-4D97-AF65-F5344CB8AC3E}">
        <p14:creationId xmlns:p14="http://schemas.microsoft.com/office/powerpoint/2010/main" val="368444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633710A-7D2E-40BC-8135-FB1B89196DD4}"/>
              </a:ext>
            </a:extLst>
          </p:cNvPr>
          <p:cNvSpPr txBox="1"/>
          <p:nvPr/>
        </p:nvSpPr>
        <p:spPr>
          <a:xfrm>
            <a:off x="0" y="729680"/>
            <a:ext cx="12192000" cy="661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paper cup and </a:t>
            </a:r>
            <a:r>
              <a:rPr lang="en-GB" sz="19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china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mug are different.</a:t>
            </a:r>
          </a:p>
          <a:p>
            <a:pPr algn="ctr"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So we used these different words to describe the characteristics of these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objects</a:t>
            </a:r>
            <a:r>
              <a:rPr lang="en-GB" sz="1900" dirty="0">
                <a:latin typeface="Comic Sans MS" panose="030F0702030302020204" pitchFamily="66" charset="0"/>
              </a:rPr>
              <a:t>.</a:t>
            </a:r>
            <a:r>
              <a:rPr lang="en-GB" sz="1900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770282-15E0-2847-8693-683F99F5728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56776" y="1520135"/>
            <a:ext cx="1860254" cy="2349795"/>
          </a:xfrm>
          <a:prstGeom prst="rect">
            <a:avLst/>
          </a:prstGeom>
        </p:spPr>
      </p:pic>
      <p:pic>
        <p:nvPicPr>
          <p:cNvPr id="8" name="Picture 7" descr="A red mug with a handle&#10;&#10;Description automatically generated with medium confidence">
            <a:extLst>
              <a:ext uri="{FF2B5EF4-FFF2-40B4-BE49-F238E27FC236}">
                <a16:creationId xmlns:a16="http://schemas.microsoft.com/office/drawing/2014/main" id="{C209A849-E586-1A43-A542-E061DC87310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8486" y="1609927"/>
            <a:ext cx="3133613" cy="234979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DA3EF2-C903-49F8-AC70-F76A0103900B}"/>
              </a:ext>
            </a:extLst>
          </p:cNvPr>
          <p:cNvSpPr txBox="1"/>
          <p:nvPr/>
        </p:nvSpPr>
        <p:spPr>
          <a:xfrm>
            <a:off x="2305637" y="3869930"/>
            <a:ext cx="295931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China Mug</a:t>
            </a:r>
          </a:p>
          <a:p>
            <a:pPr algn="ctr"/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Hard</a:t>
            </a:r>
          </a:p>
          <a:p>
            <a:pPr algn="ctr"/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Fragile</a:t>
            </a:r>
          </a:p>
          <a:p>
            <a:pPr algn="ctr"/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Rigid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4DFE57E-294C-4331-9064-1400F3524F71}"/>
              </a:ext>
            </a:extLst>
          </p:cNvPr>
          <p:cNvSpPr txBox="1"/>
          <p:nvPr/>
        </p:nvSpPr>
        <p:spPr>
          <a:xfrm>
            <a:off x="6907248" y="3869930"/>
            <a:ext cx="295931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Paper Cup</a:t>
            </a:r>
          </a:p>
          <a:p>
            <a:pPr algn="ctr"/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Soft</a:t>
            </a:r>
          </a:p>
          <a:p>
            <a:pPr algn="ctr"/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Weak</a:t>
            </a:r>
          </a:p>
          <a:p>
            <a:pPr algn="ctr"/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Flexible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4C4FD1-3036-9C46-A3ED-6C401A2FC8E6}"/>
              </a:ext>
            </a:extLst>
          </p:cNvPr>
          <p:cNvSpPr txBox="1"/>
          <p:nvPr/>
        </p:nvSpPr>
        <p:spPr>
          <a:xfrm>
            <a:off x="0" y="5342697"/>
            <a:ext cx="12192000" cy="77980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call these characteristics their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properties</a:t>
            </a:r>
            <a:r>
              <a:rPr lang="en-GB" sz="1900" b="1" dirty="0">
                <a:latin typeface="Comic Sans MS" panose="030F0702030302020204" pitchFamily="66" charset="0"/>
              </a:rPr>
              <a:t>.</a:t>
            </a:r>
            <a:endParaRPr lang="en-GB" sz="1900" dirty="0">
              <a:latin typeface="Comic Sans MS" panose="030F0702030302020204" pitchFamily="66" charset="0"/>
            </a:endParaRPr>
          </a:p>
          <a:p>
            <a:pPr algn="ctr"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Can you think of a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material</a:t>
            </a:r>
            <a:r>
              <a:rPr lang="en-GB" sz="1900" dirty="0">
                <a:latin typeface="Comic Sans MS" panose="030F0702030302020204" pitchFamily="66" charset="0"/>
              </a:rPr>
              <a:t> 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which cups are made of which won’t break and can’t be crushed?</a:t>
            </a:r>
            <a:endParaRPr lang="en-GB" sz="19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5820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633710A-7D2E-40BC-8135-FB1B89196DD4}"/>
              </a:ext>
            </a:extLst>
          </p:cNvPr>
          <p:cNvSpPr txBox="1"/>
          <p:nvPr/>
        </p:nvSpPr>
        <p:spPr>
          <a:xfrm>
            <a:off x="6095999" y="944562"/>
            <a:ext cx="4818185" cy="496887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Well done, it’s plastic|!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Plastic is a </a:t>
            </a:r>
            <a:r>
              <a:rPr lang="en-GB" sz="2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material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used to make cups and plates, model railways – and many other </a:t>
            </a:r>
            <a:r>
              <a:rPr lang="en-GB" sz="2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objects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Plastic is </a:t>
            </a:r>
            <a:r>
              <a:rPr lang="en-GB" sz="2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strong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and </a:t>
            </a:r>
            <a:r>
              <a:rPr lang="en-GB" sz="2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flexible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If a plastic cup has a big bump, it is unlikely to break or be squashed, unlike paper or </a:t>
            </a:r>
            <a:r>
              <a:rPr lang="en-GB" sz="2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china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Can we think of other objects that can be made from different everyday materials?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FD15934-F753-4120-AA37-B2CA1E4E51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17" t="3109" r="4405" b="1464"/>
          <a:stretch/>
        </p:blipFill>
        <p:spPr>
          <a:xfrm>
            <a:off x="1631950" y="1749288"/>
            <a:ext cx="3558520" cy="373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344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633710A-7D2E-40BC-8135-FB1B89196DD4}"/>
              </a:ext>
            </a:extLst>
          </p:cNvPr>
          <p:cNvSpPr txBox="1"/>
          <p:nvPr/>
        </p:nvSpPr>
        <p:spPr>
          <a:xfrm>
            <a:off x="1630965" y="869737"/>
            <a:ext cx="9017985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have just learnt that cups can be made of three different materials.</a:t>
            </a:r>
          </a:p>
          <a:p>
            <a:pPr algn="ctr"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Can we remember what they were?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9487D1-0CAA-4228-ABFC-B34464B1CFFB}"/>
              </a:ext>
            </a:extLst>
          </p:cNvPr>
          <p:cNvSpPr txBox="1"/>
          <p:nvPr/>
        </p:nvSpPr>
        <p:spPr>
          <a:xfrm>
            <a:off x="1612145" y="5062841"/>
            <a:ext cx="1917220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Well done!</a:t>
            </a:r>
          </a:p>
          <a:p>
            <a:pPr algn="ctr">
              <a:spcBef>
                <a:spcPts val="6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China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607901-C2D8-47E2-B326-F3874CF8D094}"/>
              </a:ext>
            </a:extLst>
          </p:cNvPr>
          <p:cNvSpPr txBox="1"/>
          <p:nvPr/>
        </p:nvSpPr>
        <p:spPr>
          <a:xfrm>
            <a:off x="4837560" y="5062841"/>
            <a:ext cx="2568122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Well done!</a:t>
            </a:r>
          </a:p>
          <a:p>
            <a:pPr algn="ctr">
              <a:spcBef>
                <a:spcPts val="6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Paper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BB38A3A-C013-48D1-BA31-3F4EAC381359}"/>
              </a:ext>
            </a:extLst>
          </p:cNvPr>
          <p:cNvSpPr txBox="1"/>
          <p:nvPr/>
        </p:nvSpPr>
        <p:spPr>
          <a:xfrm>
            <a:off x="8479900" y="5062841"/>
            <a:ext cx="2007275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Well done!</a:t>
            </a:r>
          </a:p>
          <a:p>
            <a:pPr algn="ctr">
              <a:spcBef>
                <a:spcPts val="6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Plastic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</a:t>
            </a:r>
          </a:p>
        </p:txBody>
      </p:sp>
      <p:pic>
        <p:nvPicPr>
          <p:cNvPr id="14" name="Picture 13" descr="A red mug with a handle&#10;&#10;Description automatically generated with medium confidence">
            <a:extLst>
              <a:ext uri="{FF2B5EF4-FFF2-40B4-BE49-F238E27FC236}">
                <a16:creationId xmlns:a16="http://schemas.microsoft.com/office/drawing/2014/main" id="{E0E3E85A-AAA9-493C-A0EE-FBCD7BDB10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181" y="2290428"/>
            <a:ext cx="3446974" cy="258477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5D0F6F1-7BD1-4A38-969B-02AA1509BFB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73413" y="2236452"/>
            <a:ext cx="2046279" cy="258477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3C085EC-24FD-4835-A66B-2B2D1A3B21F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63" r="2863"/>
          <a:stretch/>
        </p:blipFill>
        <p:spPr>
          <a:xfrm>
            <a:off x="7927529" y="2157193"/>
            <a:ext cx="2597277" cy="2799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855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633710A-7D2E-40BC-8135-FB1B89196DD4}"/>
              </a:ext>
            </a:extLst>
          </p:cNvPr>
          <p:cNvSpPr txBox="1"/>
          <p:nvPr/>
        </p:nvSpPr>
        <p:spPr>
          <a:xfrm>
            <a:off x="1092200" y="939041"/>
            <a:ext cx="100076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about bottles? What </a:t>
            </a:r>
            <a:r>
              <a:rPr lang="en-GB" sz="2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materials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can bottles be made of?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CC4F2D-C8CF-4BBE-9DF8-F58D8F1E67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506" y="1709351"/>
            <a:ext cx="2353481" cy="35609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1C2A3BC-6C50-4F8C-A56D-D2091B5D110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67032" y="1642632"/>
            <a:ext cx="2663393" cy="3595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592AEE7-7CC6-464A-96BB-F4F8D28C022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1497" y="2083471"/>
            <a:ext cx="1605766" cy="283574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69487D1-0CAA-4228-ABFC-B34464B1CFFB}"/>
              </a:ext>
            </a:extLst>
          </p:cNvPr>
          <p:cNvSpPr txBox="1"/>
          <p:nvPr/>
        </p:nvSpPr>
        <p:spPr>
          <a:xfrm>
            <a:off x="2675588" y="3145630"/>
            <a:ext cx="1917220" cy="9438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Glass</a:t>
            </a:r>
          </a:p>
          <a:p>
            <a:pPr>
              <a:spcBef>
                <a:spcPts val="4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(like this bottle of olive oil)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607901-C2D8-47E2-B326-F3874CF8D094}"/>
              </a:ext>
            </a:extLst>
          </p:cNvPr>
          <p:cNvSpPr txBox="1"/>
          <p:nvPr/>
        </p:nvSpPr>
        <p:spPr>
          <a:xfrm>
            <a:off x="6074069" y="3145630"/>
            <a:ext cx="256812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Plastic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BB38A3A-C013-48D1-BA31-3F4EAC381359}"/>
              </a:ext>
            </a:extLst>
          </p:cNvPr>
          <p:cNvSpPr txBox="1"/>
          <p:nvPr/>
        </p:nvSpPr>
        <p:spPr>
          <a:xfrm>
            <a:off x="8604017" y="3145630"/>
            <a:ext cx="2007275" cy="15286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4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Metal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</a:t>
            </a:r>
          </a:p>
          <a:p>
            <a:pPr>
              <a:spcBef>
                <a:spcPts val="4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(this bottle is made of a light metal called a</a:t>
            </a:r>
            <a:r>
              <a:rPr lang="en-GB" sz="1900" b="0" i="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</a:rPr>
              <a:t>luminium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06631C-208C-40CB-B079-705107A866A2}"/>
              </a:ext>
            </a:extLst>
          </p:cNvPr>
          <p:cNvSpPr txBox="1"/>
          <p:nvPr/>
        </p:nvSpPr>
        <p:spPr>
          <a:xfrm>
            <a:off x="0" y="5441451"/>
            <a:ext cx="12266613" cy="3129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Let’s look at our water bottles in the classroom. What are they made of?</a:t>
            </a: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51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DFACCC9-E018-4703-8B36-95F690DBF6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899895">
            <a:off x="376510" y="2356773"/>
            <a:ext cx="3737879" cy="248043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44A3F48-66DE-480C-B728-8D18BCC1B0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66226" flipH="1">
            <a:off x="4483309" y="1882130"/>
            <a:ext cx="2394622" cy="356716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01F3965-8188-4E04-AE1C-22942A0024C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5574874" flipH="1">
            <a:off x="7303653" y="3294616"/>
            <a:ext cx="3529225" cy="806680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633710A-7D2E-40BC-8135-FB1B89196DD4}"/>
              </a:ext>
            </a:extLst>
          </p:cNvPr>
          <p:cNvSpPr txBox="1"/>
          <p:nvPr/>
        </p:nvSpPr>
        <p:spPr>
          <a:xfrm>
            <a:off x="0" y="944563"/>
            <a:ext cx="12192000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</a:t>
            </a:r>
            <a:r>
              <a:rPr lang="en-GB" sz="2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material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can spoons be made of?</a:t>
            </a:r>
          </a:p>
          <a:p>
            <a:pPr algn="ctr"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Spoons can be made of: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9487D1-0CAA-4228-ABFC-B34464B1CFFB}"/>
              </a:ext>
            </a:extLst>
          </p:cNvPr>
          <p:cNvSpPr txBox="1"/>
          <p:nvPr/>
        </p:nvSpPr>
        <p:spPr>
          <a:xfrm>
            <a:off x="2728282" y="3759503"/>
            <a:ext cx="1186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Metal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1607901-C2D8-47E2-B326-F3874CF8D094}"/>
              </a:ext>
            </a:extLst>
          </p:cNvPr>
          <p:cNvSpPr txBox="1"/>
          <p:nvPr/>
        </p:nvSpPr>
        <p:spPr>
          <a:xfrm>
            <a:off x="6032983" y="3759503"/>
            <a:ext cx="25681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Plastic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BB38A3A-C013-48D1-BA31-3F4EAC381359}"/>
              </a:ext>
            </a:extLst>
          </p:cNvPr>
          <p:cNvSpPr txBox="1"/>
          <p:nvPr/>
        </p:nvSpPr>
        <p:spPr>
          <a:xfrm>
            <a:off x="9436481" y="3775960"/>
            <a:ext cx="1186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Wood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329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55FCB0B-3309-F249-AC1F-70C5778F75CB}"/>
              </a:ext>
            </a:extLst>
          </p:cNvPr>
          <p:cNvSpPr txBox="1"/>
          <p:nvPr/>
        </p:nvSpPr>
        <p:spPr>
          <a:xfrm>
            <a:off x="6524875" y="398814"/>
            <a:ext cx="4932361" cy="606055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Look around our classroom. 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Which </a:t>
            </a:r>
            <a:r>
              <a:rPr lang="en-GB" sz="2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materials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can we see?</a:t>
            </a:r>
          </a:p>
          <a:p>
            <a:pPr marL="342900" indent="-342900">
              <a:spcBef>
                <a:spcPts val="600"/>
              </a:spcBef>
              <a:buClr>
                <a:srgbClr val="3692C4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Windows: made of </a:t>
            </a:r>
            <a:r>
              <a:rPr lang="en-GB" sz="2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glass.</a:t>
            </a:r>
          </a:p>
          <a:p>
            <a:pPr marL="342900" indent="-342900">
              <a:spcBef>
                <a:spcPts val="1200"/>
              </a:spcBef>
              <a:buClr>
                <a:srgbClr val="3692C4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Chairs: made of plastic and metal</a:t>
            </a:r>
          </a:p>
          <a:p>
            <a:pPr marL="342900" indent="-342900">
              <a:spcBef>
                <a:spcPts val="1200"/>
              </a:spcBef>
              <a:buClr>
                <a:srgbClr val="3692C4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Tables: wood, plastic and metal</a:t>
            </a:r>
          </a:p>
          <a:p>
            <a:pPr marL="342900" indent="-342900">
              <a:spcBef>
                <a:spcPts val="1200"/>
              </a:spcBef>
              <a:buClr>
                <a:srgbClr val="3692C4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And maybe a few other materials!</a:t>
            </a:r>
          </a:p>
          <a:p>
            <a:pPr>
              <a:spcBef>
                <a:spcPts val="1200"/>
              </a:spcBef>
            </a:pPr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F5F726A-E7FD-474F-B425-2E0F707C7C2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60" t="4020" r="16792" b="2725"/>
          <a:stretch/>
        </p:blipFill>
        <p:spPr>
          <a:xfrm>
            <a:off x="1108948" y="1424115"/>
            <a:ext cx="4971010" cy="400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19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xt&#10;&#10;Description automatically generated with medium confidence">
            <a:extLst>
              <a:ext uri="{FF2B5EF4-FFF2-40B4-BE49-F238E27FC236}">
                <a16:creationId xmlns:a16="http://schemas.microsoft.com/office/drawing/2014/main" id="{691794DC-45F1-B142-B0FD-99C99631FA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300" r="58667"/>
          <a:stretch/>
        </p:blipFill>
        <p:spPr>
          <a:xfrm rot="2704617">
            <a:off x="3649099" y="1538988"/>
            <a:ext cx="484060" cy="2671293"/>
          </a:xfrm>
          <a:prstGeom prst="rect">
            <a:avLst/>
          </a:prstGeom>
        </p:spPr>
      </p:pic>
      <p:pic>
        <p:nvPicPr>
          <p:cNvPr id="14" name="Picture 13" descr="Text&#10;&#10;Description automatically generated with medium confidence">
            <a:extLst>
              <a:ext uri="{FF2B5EF4-FFF2-40B4-BE49-F238E27FC236}">
                <a16:creationId xmlns:a16="http://schemas.microsoft.com/office/drawing/2014/main" id="{7CDE982A-2C4D-F447-B8E8-7DB92CF3BB0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886" t="20119" r="23746" b="14133"/>
          <a:stretch/>
        </p:blipFill>
        <p:spPr>
          <a:xfrm rot="1293787">
            <a:off x="8552115" y="1807126"/>
            <a:ext cx="1325370" cy="1963521"/>
          </a:xfrm>
          <a:prstGeom prst="rect">
            <a:avLst/>
          </a:prstGeom>
        </p:spPr>
      </p:pic>
      <p:pic>
        <p:nvPicPr>
          <p:cNvPr id="15" name="Picture 14" descr="Text&#10;&#10;Description automatically generated with medium confidence">
            <a:extLst>
              <a:ext uri="{FF2B5EF4-FFF2-40B4-BE49-F238E27FC236}">
                <a16:creationId xmlns:a16="http://schemas.microsoft.com/office/drawing/2014/main" id="{3CA4B0CE-CB1B-4A4A-A874-FD937DD9218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2596"/>
          <a:stretch/>
        </p:blipFill>
        <p:spPr>
          <a:xfrm rot="3557585">
            <a:off x="3307678" y="3545166"/>
            <a:ext cx="1133061" cy="3201915"/>
          </a:xfrm>
          <a:prstGeom prst="rect">
            <a:avLst/>
          </a:prstGeom>
        </p:spPr>
      </p:pic>
      <p:pic>
        <p:nvPicPr>
          <p:cNvPr id="16" name="Picture 15" descr="Text&#10;&#10;Description automatically generated with medium confidence">
            <a:extLst>
              <a:ext uri="{FF2B5EF4-FFF2-40B4-BE49-F238E27FC236}">
                <a16:creationId xmlns:a16="http://schemas.microsoft.com/office/drawing/2014/main" id="{96ED3626-D7EB-E643-9385-45EBAAEB018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001" r="4224"/>
          <a:stretch/>
        </p:blipFill>
        <p:spPr>
          <a:xfrm rot="3515032">
            <a:off x="7853945" y="3843912"/>
            <a:ext cx="648926" cy="2827191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46A1AA-3DE5-40E2-B7FC-5768ECBB3FAB}"/>
              </a:ext>
            </a:extLst>
          </p:cNvPr>
          <p:cNvSpPr txBox="1"/>
          <p:nvPr/>
        </p:nvSpPr>
        <p:spPr>
          <a:xfrm>
            <a:off x="1668673" y="4174432"/>
            <a:ext cx="4751387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Material: plastic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21EF423-7327-47E0-BD5E-11011E0027BD}"/>
              </a:ext>
            </a:extLst>
          </p:cNvPr>
          <p:cNvSpPr txBox="1"/>
          <p:nvPr/>
        </p:nvSpPr>
        <p:spPr>
          <a:xfrm>
            <a:off x="1668673" y="1966509"/>
            <a:ext cx="299161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Material: wood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B9ADB3-79D4-4CC7-BC54-1573ED95274C}"/>
              </a:ext>
            </a:extLst>
          </p:cNvPr>
          <p:cNvSpPr txBox="1"/>
          <p:nvPr/>
        </p:nvSpPr>
        <p:spPr>
          <a:xfrm>
            <a:off x="6348413" y="1902099"/>
            <a:ext cx="476435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Material: paper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CFB155-F8CC-4E3D-BCC3-9DC36F57CD7A}"/>
              </a:ext>
            </a:extLst>
          </p:cNvPr>
          <p:cNvSpPr txBox="1"/>
          <p:nvPr/>
        </p:nvSpPr>
        <p:spPr>
          <a:xfrm>
            <a:off x="6348413" y="4110022"/>
            <a:ext cx="3939346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Material: Metal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B164ECF3-1C2F-1F4D-8DFC-B45F0B1C016E}"/>
              </a:ext>
            </a:extLst>
          </p:cNvPr>
          <p:cNvSpPr txBox="1">
            <a:spLocks/>
          </p:cNvSpPr>
          <p:nvPr/>
        </p:nvSpPr>
        <p:spPr>
          <a:xfrm>
            <a:off x="0" y="893903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Time for a Material Treasure Hunt</a:t>
            </a:r>
          </a:p>
        </p:txBody>
      </p:sp>
    </p:spTree>
    <p:extLst>
      <p:ext uri="{BB962C8B-B14F-4D97-AF65-F5344CB8AC3E}">
        <p14:creationId xmlns:p14="http://schemas.microsoft.com/office/powerpoint/2010/main" val="3417827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iChild and its licensors. All rights reserved. Not for commercial use.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2ADD26-2E09-274A-81B7-C2AF03DC7C3F}"/>
              </a:ext>
            </a:extLst>
          </p:cNvPr>
          <p:cNvSpPr txBox="1"/>
          <p:nvPr/>
        </p:nvSpPr>
        <p:spPr>
          <a:xfrm>
            <a:off x="499440" y="5465034"/>
            <a:ext cx="7909175" cy="925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8425" indent="-98425">
              <a:lnSpc>
                <a:spcPts val="1340"/>
              </a:lnSpc>
            </a:pPr>
            <a:r>
              <a:rPr lang="en-GB" sz="1200" b="1" dirty="0">
                <a:solidFill>
                  <a:srgbClr val="369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links:</a:t>
            </a:r>
          </a:p>
          <a:p>
            <a:pPr marL="141288" lvl="0" indent="-141288">
              <a:lnSpc>
                <a:spcPts val="1340"/>
              </a:lnSpc>
              <a:buClr>
                <a:srgbClr val="3692C4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3692C4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distinguish between an object and the material from which it is made</a:t>
            </a:r>
          </a:p>
          <a:p>
            <a:pPr marL="141288" lvl="0" indent="-141288">
              <a:lnSpc>
                <a:spcPts val="1340"/>
              </a:lnSpc>
              <a:buClr>
                <a:srgbClr val="3692C4"/>
              </a:buClr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3692C4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identify and name a variety of everyday materials, including wood, plastic, glass, metal, water, and rock</a:t>
            </a:r>
          </a:p>
          <a:p>
            <a:pPr marL="141288" lvl="0" indent="-141288">
              <a:lnSpc>
                <a:spcPts val="1340"/>
              </a:lnSpc>
              <a:buClr>
                <a:srgbClr val="3692C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369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describe the simple physical properties of a variety of everyday materials</a:t>
            </a:r>
          </a:p>
          <a:p>
            <a:pPr marL="141288" lvl="0" indent="-141288">
              <a:lnSpc>
                <a:spcPts val="1340"/>
              </a:lnSpc>
              <a:buClr>
                <a:srgbClr val="3692C4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rgbClr val="3692C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compare and group together a variety of everyday materials on the basis of their simple physical properties </a:t>
            </a:r>
            <a:endParaRPr lang="en-GB" sz="1200" dirty="0">
              <a:solidFill>
                <a:srgbClr val="3692C4"/>
              </a:solidFill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797858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692C4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Everyday Materials: Lesson 1</a:t>
            </a:r>
            <a:br>
              <a:rPr lang="en-US" sz="3000" b="1" dirty="0">
                <a:solidFill>
                  <a:srgbClr val="3692C4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692C4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Learning aims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88164A-1E0D-C748-BFC0-DC37CD6384D6}"/>
              </a:ext>
            </a:extLst>
          </p:cNvPr>
          <p:cNvSpPr txBox="1"/>
          <p:nvPr/>
        </p:nvSpPr>
        <p:spPr>
          <a:xfrm>
            <a:off x="5117431" y="2136610"/>
            <a:ext cx="5759116" cy="307707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are going to find out what the words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object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material, every day materials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and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properties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mean.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are going to look at everyday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objects</a:t>
            </a:r>
            <a:r>
              <a:rPr lang="en-GB" sz="19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1900" dirty="0">
                <a:latin typeface="Comic Sans MS" panose="030F0702030302020204" pitchFamily="66" charset="0"/>
              </a:rPr>
              <a:t>and identify what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materials</a:t>
            </a:r>
            <a:r>
              <a:rPr lang="en-GB" sz="1900" dirty="0">
                <a:latin typeface="Comic Sans MS" panose="030F0702030302020204" pitchFamily="66" charset="0"/>
              </a:rPr>
              <a:t> they are made of.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will use words to describe the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properties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of</a:t>
            </a:r>
            <a:r>
              <a:rPr lang="en-GB" sz="19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each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material</a:t>
            </a:r>
            <a:r>
              <a:rPr lang="en-GB" sz="1900" dirty="0">
                <a:solidFill>
                  <a:srgbClr val="3692C4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spcBef>
                <a:spcPts val="1000"/>
              </a:spcBef>
            </a:pPr>
            <a:r>
              <a:rPr lang="en-GB" sz="1900" dirty="0">
                <a:latin typeface="Comic Sans MS" panose="030F0702030302020204" pitchFamily="66" charset="0"/>
              </a:rPr>
              <a:t>We will</a:t>
            </a:r>
            <a:r>
              <a:rPr lang="en-GB" sz="19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think about whether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objects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can be made of different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materials.</a:t>
            </a:r>
            <a:endParaRPr lang="en-GB" sz="19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9AA09A33-C865-BE4C-8095-3166C21D48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576" y="2058367"/>
            <a:ext cx="4316403" cy="3236730"/>
          </a:xfrm>
          <a:prstGeom prst="rect">
            <a:avLst/>
          </a:prstGeom>
        </p:spPr>
      </p:pic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5C5866F-4E99-6871-C9F5-417F64E3A5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4257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27E7B64-E941-4D5C-938E-3BA9445AB5C5}"/>
              </a:ext>
            </a:extLst>
          </p:cNvPr>
          <p:cNvSpPr txBox="1"/>
          <p:nvPr/>
        </p:nvSpPr>
        <p:spPr>
          <a:xfrm>
            <a:off x="6763411" y="2072281"/>
            <a:ext cx="4163783" cy="35087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Well done for the great material treasure hunt!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Are there any more words to write on our learning wall?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CE18B8B-AD79-7E47-A4ED-9D213F5AC69E}"/>
              </a:ext>
            </a:extLst>
          </p:cNvPr>
          <p:cNvSpPr txBox="1">
            <a:spLocks/>
          </p:cNvSpPr>
          <p:nvPr/>
        </p:nvSpPr>
        <p:spPr>
          <a:xfrm>
            <a:off x="0" y="893903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Back in the classroom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E26D717-F891-CE4A-9184-F82AE22C17A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60" t="4020" r="12383" b="2725"/>
          <a:stretch/>
        </p:blipFill>
        <p:spPr>
          <a:xfrm>
            <a:off x="1092199" y="1821676"/>
            <a:ext cx="5256213" cy="400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466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45FEC9-E6C0-2247-B2C4-31965A1324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C714B0E-3A41-3F4C-B0F0-BB62AC3F289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DB6B8C80-7444-594A-89EE-22F1BD68F5F8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Everyday Materials: Lesson 1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992DB8A6-CD52-F942-92B3-8BFE9C560FE1}"/>
              </a:ext>
            </a:extLst>
          </p:cNvPr>
          <p:cNvSpPr txBox="1">
            <a:spLocks/>
          </p:cNvSpPr>
          <p:nvPr/>
        </p:nvSpPr>
        <p:spPr>
          <a:xfrm>
            <a:off x="0" y="5508338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D7014C5-86D0-4A3C-F7ED-8CF2366C276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992" r="3992"/>
          <a:stretch/>
        </p:blipFill>
        <p:spPr>
          <a:xfrm>
            <a:off x="4131681" y="1993127"/>
            <a:ext cx="3940449" cy="2848362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04618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ottle of water&#10;&#10;Description automatically generated with medium confidence">
            <a:extLst>
              <a:ext uri="{FF2B5EF4-FFF2-40B4-BE49-F238E27FC236}">
                <a16:creationId xmlns:a16="http://schemas.microsoft.com/office/drawing/2014/main" id="{27C401FD-AF13-B746-A838-64BADD562E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1941" y="1795258"/>
            <a:ext cx="2161199" cy="3816626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8627EB9-A30A-4BDF-B5DA-A4AE05E85B01}"/>
              </a:ext>
            </a:extLst>
          </p:cNvPr>
          <p:cNvSpPr txBox="1"/>
          <p:nvPr/>
        </p:nvSpPr>
        <p:spPr>
          <a:xfrm>
            <a:off x="5587193" y="1371600"/>
            <a:ext cx="4212790" cy="508883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An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object</a:t>
            </a:r>
            <a:r>
              <a:rPr lang="en-GB" sz="1900" dirty="0">
                <a:solidFill>
                  <a:srgbClr val="3692C4"/>
                </a:solidFill>
                <a:latin typeface="Comic Sans MS" panose="030F0702030302020204" pitchFamily="66" charset="0"/>
              </a:rPr>
              <a:t> 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is something made of a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material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, that we can see and touch.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toy car is an object.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water bottle is an object.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chair that you are sitting on is an object.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other objects can we see in the classroom? </a:t>
            </a:r>
          </a:p>
          <a:p>
            <a:endParaRPr lang="en-GB" sz="19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8423C566-C4BD-2443-93EC-D42CF1E48FC8}"/>
              </a:ext>
            </a:extLst>
          </p:cNvPr>
          <p:cNvSpPr txBox="1">
            <a:spLocks/>
          </p:cNvSpPr>
          <p:nvPr/>
        </p:nvSpPr>
        <p:spPr>
          <a:xfrm>
            <a:off x="0" y="893903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What is an object?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843993C-17FE-DD46-8A74-78B48174EB3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805" t="4564" r="8219" b="14773"/>
          <a:stretch/>
        </p:blipFill>
        <p:spPr>
          <a:xfrm rot="20156531">
            <a:off x="1294271" y="3168301"/>
            <a:ext cx="1944895" cy="2151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4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8627EB9-A30A-4BDF-B5DA-A4AE05E85B01}"/>
              </a:ext>
            </a:extLst>
          </p:cNvPr>
          <p:cNvSpPr txBox="1"/>
          <p:nvPr/>
        </p:nvSpPr>
        <p:spPr>
          <a:xfrm>
            <a:off x="5587193" y="1382233"/>
            <a:ext cx="5371539" cy="506109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r>
              <a:rPr lang="en-GB" sz="1900" dirty="0">
                <a:latin typeface="Comic Sans MS" panose="030F0702030302020204" pitchFamily="66" charset="0"/>
              </a:rPr>
              <a:t>A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material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is what an object is made of.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For example, these toy cars are made mainly of metal. Most real cars are also made of metal.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water bottle is made of plastic. 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material do we think some other objects in our classroom are made of? </a:t>
            </a:r>
          </a:p>
          <a:p>
            <a:endParaRPr lang="en-GB" sz="19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257FD5EB-CED2-7449-BA16-87733084A509}"/>
              </a:ext>
            </a:extLst>
          </p:cNvPr>
          <p:cNvSpPr txBox="1">
            <a:spLocks/>
          </p:cNvSpPr>
          <p:nvPr/>
        </p:nvSpPr>
        <p:spPr>
          <a:xfrm>
            <a:off x="0" y="893903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What is a material?</a:t>
            </a:r>
          </a:p>
        </p:txBody>
      </p:sp>
      <p:pic>
        <p:nvPicPr>
          <p:cNvPr id="8" name="Picture 7" descr="A bottle of water&#10;&#10;Description automatically generated with medium confidence">
            <a:extLst>
              <a:ext uri="{FF2B5EF4-FFF2-40B4-BE49-F238E27FC236}">
                <a16:creationId xmlns:a16="http://schemas.microsoft.com/office/drawing/2014/main" id="{EC02F1F4-1631-BE4B-B7F8-90B4E99349B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1941" y="1795258"/>
            <a:ext cx="2161199" cy="38166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510EC29-B4EB-0344-994F-2FAEE74CB59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805" t="4564" r="8219" b="14773"/>
          <a:stretch/>
        </p:blipFill>
        <p:spPr>
          <a:xfrm rot="20156531">
            <a:off x="1294271" y="3168301"/>
            <a:ext cx="1944895" cy="2151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04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8627EB9-A30A-4BDF-B5DA-A4AE05E85B01}"/>
              </a:ext>
            </a:extLst>
          </p:cNvPr>
          <p:cNvSpPr txBox="1"/>
          <p:nvPr/>
        </p:nvSpPr>
        <p:spPr>
          <a:xfrm>
            <a:off x="6524875" y="398814"/>
            <a:ext cx="4932361" cy="606055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Let’s look around our classroom. </a:t>
            </a:r>
          </a:p>
          <a:p>
            <a:pPr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Which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objects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do we see?</a:t>
            </a:r>
          </a:p>
          <a:p>
            <a:pPr marL="342900" indent="-342900">
              <a:spcBef>
                <a:spcPts val="600"/>
              </a:spcBef>
              <a:buClr>
                <a:srgbClr val="3692C4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Tables</a:t>
            </a:r>
          </a:p>
          <a:p>
            <a:pPr marL="342900" indent="-342900">
              <a:spcBef>
                <a:spcPts val="600"/>
              </a:spcBef>
              <a:buClr>
                <a:srgbClr val="3692C4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Chairs</a:t>
            </a:r>
          </a:p>
          <a:p>
            <a:pPr marL="342900" indent="-342900">
              <a:spcBef>
                <a:spcPts val="600"/>
              </a:spcBef>
              <a:buClr>
                <a:srgbClr val="3692C4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Pencils</a:t>
            </a:r>
          </a:p>
          <a:p>
            <a:pPr>
              <a:spcBef>
                <a:spcPts val="1200"/>
              </a:spcBef>
              <a:buClr>
                <a:srgbClr val="3692C4"/>
              </a:buClr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objects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can we see through</a:t>
            </a:r>
          </a:p>
          <a:p>
            <a:pPr>
              <a:buClr>
                <a:srgbClr val="3692C4"/>
              </a:buClr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window? </a:t>
            </a:r>
          </a:p>
          <a:p>
            <a:pPr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Bricks</a:t>
            </a:r>
          </a:p>
          <a:p>
            <a:pPr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Perhaps a tarmac path or sports ground.</a:t>
            </a:r>
          </a:p>
          <a:p>
            <a:pPr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Perhaps trees.</a:t>
            </a:r>
          </a:p>
          <a:p>
            <a:pPr>
              <a:spcBef>
                <a:spcPts val="6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Perhaps a playground with grass.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FB5C49-3C31-40D2-9559-CBB4AD11858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60" t="4020" r="16792" b="2725"/>
          <a:stretch/>
        </p:blipFill>
        <p:spPr>
          <a:xfrm>
            <a:off x="1108948" y="1424115"/>
            <a:ext cx="4971010" cy="400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93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8627EB9-A30A-4BDF-B5DA-A4AE05E85B01}"/>
              </a:ext>
            </a:extLst>
          </p:cNvPr>
          <p:cNvSpPr txBox="1"/>
          <p:nvPr/>
        </p:nvSpPr>
        <p:spPr>
          <a:xfrm>
            <a:off x="6508833" y="382771"/>
            <a:ext cx="4211637" cy="60392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800"/>
              </a:spcBef>
            </a:pPr>
            <a:endParaRPr lang="en-GB" sz="19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pPr>
              <a:spcBef>
                <a:spcPts val="1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Buildings, including our school building, are built from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materials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we see every day.</a:t>
            </a:r>
          </a:p>
          <a:p>
            <a:pPr>
              <a:spcBef>
                <a:spcPts val="1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is why we call them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everyday materials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!</a:t>
            </a:r>
          </a:p>
          <a:p>
            <a:pPr>
              <a:spcBef>
                <a:spcPts val="1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Let’s think about what these are. </a:t>
            </a:r>
          </a:p>
          <a:p>
            <a:pPr>
              <a:spcBef>
                <a:spcPts val="1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many </a:t>
            </a:r>
            <a:r>
              <a:rPr lang="en-GB" sz="1900" b="1" dirty="0">
                <a:solidFill>
                  <a:srgbClr val="3692C4"/>
                </a:solidFill>
                <a:latin typeface="Comic Sans MS" panose="030F0702030302020204" pitchFamily="66" charset="0"/>
              </a:rPr>
              <a:t>everyday materials</a:t>
            </a: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can you think of?</a:t>
            </a:r>
          </a:p>
          <a:p>
            <a:pPr>
              <a:spcBef>
                <a:spcPts val="18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0F0CED-AAFD-994B-97B3-0406823EAD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60" t="4020" r="16792" b="2725"/>
          <a:stretch/>
        </p:blipFill>
        <p:spPr>
          <a:xfrm>
            <a:off x="1108948" y="1424115"/>
            <a:ext cx="4971010" cy="400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84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8627EB9-A30A-4BDF-B5DA-A4AE05E85B01}"/>
              </a:ext>
            </a:extLst>
          </p:cNvPr>
          <p:cNvSpPr txBox="1"/>
          <p:nvPr/>
        </p:nvSpPr>
        <p:spPr>
          <a:xfrm>
            <a:off x="7538208" y="1219200"/>
            <a:ext cx="1159262" cy="368617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2200"/>
              </a:spcBef>
            </a:pPr>
            <a:r>
              <a:rPr lang="en-GB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Brick</a:t>
            </a:r>
          </a:p>
          <a:p>
            <a:pPr>
              <a:spcBef>
                <a:spcPts val="2200"/>
              </a:spcBef>
            </a:pPr>
            <a:r>
              <a:rPr lang="en-GB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Wood</a:t>
            </a:r>
          </a:p>
          <a:p>
            <a:pPr>
              <a:spcBef>
                <a:spcPts val="2200"/>
              </a:spcBef>
            </a:pPr>
            <a:r>
              <a:rPr lang="en-GB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Metal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87582A-1CA5-44C8-8680-89A9DF2821F6}"/>
              </a:ext>
            </a:extLst>
          </p:cNvPr>
          <p:cNvSpPr txBox="1"/>
          <p:nvPr/>
        </p:nvSpPr>
        <p:spPr>
          <a:xfrm>
            <a:off x="1" y="5290273"/>
            <a:ext cx="121920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Well done! Now let’s take a closer look at </a:t>
            </a:r>
            <a:r>
              <a:rPr lang="en-GB" sz="2200" b="1" dirty="0">
                <a:solidFill>
                  <a:srgbClr val="3692C4"/>
                </a:solidFill>
                <a:latin typeface="Comic Sans MS" panose="030F0702030302020204" pitchFamily="66" charset="0"/>
              </a:rPr>
              <a:t>objects</a:t>
            </a:r>
          </a:p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made from </a:t>
            </a:r>
            <a:r>
              <a:rPr lang="en-GB" sz="2200" b="1" dirty="0">
                <a:solidFill>
                  <a:srgbClr val="3692C4"/>
                </a:solidFill>
                <a:latin typeface="Comic Sans MS" panose="030F0702030302020204" pitchFamily="66" charset="0"/>
              </a:rPr>
              <a:t>everyday materials</a:t>
            </a:r>
            <a:r>
              <a:rPr lang="en-GB" sz="2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67DAC3-95AE-004B-A904-3D40A5E02A85}"/>
              </a:ext>
            </a:extLst>
          </p:cNvPr>
          <p:cNvSpPr txBox="1"/>
          <p:nvPr/>
        </p:nvSpPr>
        <p:spPr>
          <a:xfrm>
            <a:off x="9212604" y="1219200"/>
            <a:ext cx="1159262" cy="368617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2200"/>
              </a:spcBef>
            </a:pPr>
            <a:r>
              <a:rPr lang="en-GB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Plastic</a:t>
            </a:r>
          </a:p>
          <a:p>
            <a:pPr>
              <a:spcBef>
                <a:spcPts val="2200"/>
              </a:spcBef>
            </a:pPr>
            <a:r>
              <a:rPr lang="en-GB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Paper</a:t>
            </a:r>
          </a:p>
          <a:p>
            <a:pPr>
              <a:spcBef>
                <a:spcPts val="2200"/>
              </a:spcBef>
            </a:pPr>
            <a:r>
              <a:rPr lang="en-GB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Cloth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59813E4-4632-6943-976F-4B791E8067B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360" t="11566" r="16792" b="2726"/>
          <a:stretch/>
        </p:blipFill>
        <p:spPr>
          <a:xfrm>
            <a:off x="1645655" y="1219200"/>
            <a:ext cx="4971010" cy="368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26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89D7D30-A1B7-4DD3-A7CE-8564BE9E059E}"/>
              </a:ext>
            </a:extLst>
          </p:cNvPr>
          <p:cNvSpPr txBox="1"/>
          <p:nvPr/>
        </p:nvSpPr>
        <p:spPr>
          <a:xfrm>
            <a:off x="1092200" y="710887"/>
            <a:ext cx="10007600" cy="76944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Here are two model railway tracks. </a:t>
            </a:r>
          </a:p>
          <a:p>
            <a:pPr algn="ctr"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Which </a:t>
            </a:r>
            <a:r>
              <a:rPr lang="en-GB" sz="2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material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do you think each one is made of?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B4D888-2D7D-4CC1-8460-B83E66BA73D1}"/>
              </a:ext>
            </a:extLst>
          </p:cNvPr>
          <p:cNvSpPr txBox="1"/>
          <p:nvPr/>
        </p:nvSpPr>
        <p:spPr>
          <a:xfrm>
            <a:off x="1092200" y="4824170"/>
            <a:ext cx="4751387" cy="4308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one is made of </a:t>
            </a:r>
            <a:r>
              <a:rPr lang="en-GB" sz="2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wood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020E2A-9EEE-448D-9C78-81CF7A1CB5EC}"/>
              </a:ext>
            </a:extLst>
          </p:cNvPr>
          <p:cNvSpPr txBox="1"/>
          <p:nvPr/>
        </p:nvSpPr>
        <p:spPr>
          <a:xfrm>
            <a:off x="6319560" y="4824170"/>
            <a:ext cx="4780239" cy="4308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one is made of </a:t>
            </a:r>
            <a:r>
              <a:rPr lang="en-GB" sz="2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plastic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8D6981-C3AC-4EDB-B9A4-3CB078F9815F}"/>
              </a:ext>
            </a:extLst>
          </p:cNvPr>
          <p:cNvSpPr txBox="1"/>
          <p:nvPr/>
        </p:nvSpPr>
        <p:spPr>
          <a:xfrm>
            <a:off x="0" y="5518005"/>
            <a:ext cx="12191999" cy="4657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How do they feel? How are they similar? How are they different?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C37E0E7-71D4-EC4C-9958-3A3AEC2284D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20" r="7600" b="13667"/>
          <a:stretch/>
        </p:blipFill>
        <p:spPr>
          <a:xfrm>
            <a:off x="1094012" y="1727844"/>
            <a:ext cx="4742012" cy="287877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63FC657-EF9E-374F-9325-36CC6BB369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92" t="12289" r="2734" b="12061"/>
          <a:stretch/>
        </p:blipFill>
        <p:spPr>
          <a:xfrm>
            <a:off x="6351645" y="1727844"/>
            <a:ext cx="4745314" cy="2878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64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42C24A4-973C-FA4B-8CB9-FD326997ACC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07448" y="1606680"/>
            <a:ext cx="2126121" cy="2685629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9DBBA29-6494-A341-852D-2E40BD582A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89D7D30-A1B7-4DD3-A7CE-8564BE9E059E}"/>
              </a:ext>
            </a:extLst>
          </p:cNvPr>
          <p:cNvSpPr txBox="1"/>
          <p:nvPr/>
        </p:nvSpPr>
        <p:spPr>
          <a:xfrm>
            <a:off x="1092200" y="731655"/>
            <a:ext cx="10007600" cy="76944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Here are two cups. </a:t>
            </a:r>
          </a:p>
          <a:p>
            <a:pPr algn="ctr">
              <a:spcBef>
                <a:spcPts val="6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Which </a:t>
            </a:r>
            <a:r>
              <a:rPr lang="en-GB" sz="2000" b="1" dirty="0">
                <a:solidFill>
                  <a:srgbClr val="3692C4"/>
                </a:solidFill>
                <a:latin typeface="Comic Sans MS" panose="030F0702030302020204" pitchFamily="66" charset="0"/>
              </a:rPr>
              <a:t>material</a:t>
            </a: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do you think each one is made of?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8D6981-C3AC-4EDB-B9A4-3CB078F9815F}"/>
              </a:ext>
            </a:extLst>
          </p:cNvPr>
          <p:cNvSpPr txBox="1"/>
          <p:nvPr/>
        </p:nvSpPr>
        <p:spPr>
          <a:xfrm>
            <a:off x="1092200" y="5059149"/>
            <a:ext cx="10007600" cy="76944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spcBef>
                <a:spcPts val="4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do we think is different about them? </a:t>
            </a:r>
          </a:p>
          <a:p>
            <a:pPr algn="ctr">
              <a:spcBef>
                <a:spcPts val="4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can all feel the paper cup when we pass it round. </a:t>
            </a:r>
          </a:p>
          <a:p>
            <a:pPr algn="ctr">
              <a:spcBef>
                <a:spcPts val="4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But we won’t pass around the china cup! </a:t>
            </a:r>
          </a:p>
        </p:txBody>
      </p:sp>
      <p:pic>
        <p:nvPicPr>
          <p:cNvPr id="4" name="Picture 3" descr="A red mug with a handle&#10;&#10;Description automatically generated with medium confidence">
            <a:extLst>
              <a:ext uri="{FF2B5EF4-FFF2-40B4-BE49-F238E27FC236}">
                <a16:creationId xmlns:a16="http://schemas.microsoft.com/office/drawing/2014/main" id="{BA4D63CA-9A32-6545-AA6C-FCE6417FA2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516" y="1661042"/>
            <a:ext cx="3581469" cy="26856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1B4D888-2D7D-4CC1-8460-B83E66BA73D1}"/>
              </a:ext>
            </a:extLst>
          </p:cNvPr>
          <p:cNvSpPr txBox="1"/>
          <p:nvPr/>
        </p:nvSpPr>
        <p:spPr>
          <a:xfrm>
            <a:off x="1092200" y="4292275"/>
            <a:ext cx="5003800" cy="4308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one is made of </a:t>
            </a:r>
            <a:r>
              <a:rPr lang="en-GB" b="1" dirty="0" err="1">
                <a:solidFill>
                  <a:srgbClr val="3692C4"/>
                </a:solidFill>
                <a:latin typeface="Comic Sans MS" panose="030F0702030302020204" pitchFamily="66" charset="0"/>
              </a:rPr>
              <a:t>china</a:t>
            </a: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020E2A-9EEE-448D-9C78-81CF7A1CB5EC}"/>
              </a:ext>
            </a:extLst>
          </p:cNvPr>
          <p:cNvSpPr txBox="1"/>
          <p:nvPr/>
        </p:nvSpPr>
        <p:spPr>
          <a:xfrm>
            <a:off x="6348413" y="4292275"/>
            <a:ext cx="4751387" cy="51684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This one is made of </a:t>
            </a:r>
            <a:r>
              <a:rPr lang="en-GB" b="1" dirty="0">
                <a:solidFill>
                  <a:srgbClr val="3692C4"/>
                </a:solidFill>
                <a:latin typeface="Comic Sans MS" panose="030F0702030302020204" pitchFamily="66" charset="0"/>
              </a:rPr>
              <a:t>paper</a:t>
            </a:r>
            <a:endParaRPr lang="en-GB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(with a </a:t>
            </a:r>
            <a:r>
              <a:rPr lang="en-GB" b="1" dirty="0">
                <a:solidFill>
                  <a:srgbClr val="3692C4"/>
                </a:solidFill>
                <a:latin typeface="Comic Sans MS" panose="030F0702030302020204" pitchFamily="66" charset="0"/>
              </a:rPr>
              <a:t>plastic</a:t>
            </a: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 lid).</a:t>
            </a:r>
          </a:p>
        </p:txBody>
      </p:sp>
    </p:spTree>
    <p:extLst>
      <p:ext uri="{BB962C8B-B14F-4D97-AF65-F5344CB8AC3E}">
        <p14:creationId xmlns:p14="http://schemas.microsoft.com/office/powerpoint/2010/main" val="418125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11 5">
      <a:dk1>
        <a:srgbClr val="252525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14374</TotalTime>
  <Words>1034</Words>
  <Application>Microsoft Office PowerPoint</Application>
  <PresentationFormat>Widescreen</PresentationFormat>
  <Paragraphs>168</Paragraphs>
  <Slides>21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Cecilia Weiss</cp:lastModifiedBy>
  <cp:revision>374</cp:revision>
  <dcterms:created xsi:type="dcterms:W3CDTF">2021-01-11T17:47:06Z</dcterms:created>
  <dcterms:modified xsi:type="dcterms:W3CDTF">2023-02-09T18:00:31Z</dcterms:modified>
</cp:coreProperties>
</file>