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59" r:id="rId3"/>
    <p:sldId id="257" r:id="rId4"/>
    <p:sldId id="275" r:id="rId5"/>
    <p:sldId id="274" r:id="rId6"/>
    <p:sldId id="265" r:id="rId7"/>
    <p:sldId id="264" r:id="rId8"/>
    <p:sldId id="260" r:id="rId9"/>
    <p:sldId id="261" r:id="rId10"/>
    <p:sldId id="262" r:id="rId11"/>
    <p:sldId id="278" r:id="rId12"/>
    <p:sldId id="279" r:id="rId13"/>
    <p:sldId id="266" r:id="rId14"/>
    <p:sldId id="263" r:id="rId15"/>
    <p:sldId id="269" r:id="rId16"/>
    <p:sldId id="270" r:id="rId17"/>
    <p:sldId id="271" r:id="rId18"/>
    <p:sldId id="272" r:id="rId19"/>
    <p:sldId id="273" r:id="rId20"/>
    <p:sldId id="276" r:id="rId21"/>
    <p:sldId id="277" r:id="rId22"/>
    <p:sldId id="280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09" userDrawn="1">
          <p15:clr>
            <a:srgbClr val="A4A3A4"/>
          </p15:clr>
        </p15:guide>
        <p15:guide id="2" pos="824" userDrawn="1">
          <p15:clr>
            <a:srgbClr val="A4A3A4"/>
          </p15:clr>
        </p15:guide>
        <p15:guide id="3" orient="horz" pos="3566" userDrawn="1">
          <p15:clr>
            <a:srgbClr val="A4A3A4"/>
          </p15:clr>
        </p15:guide>
        <p15:guide id="4" pos="40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3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David Thwaites" initials="DT" lastIdx="6" clrIdx="1">
    <p:extLst>
      <p:ext uri="{19B8F6BF-5375-455C-9EA6-DF929625EA0E}">
        <p15:presenceInfo xmlns:p15="http://schemas.microsoft.com/office/powerpoint/2012/main" userId="David Thwait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39AB47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3197"/>
  </p:normalViewPr>
  <p:slideViewPr>
    <p:cSldViewPr snapToGrid="0" snapToObjects="1">
      <p:cViewPr varScale="1">
        <p:scale>
          <a:sx n="115" d="100"/>
          <a:sy n="115" d="100"/>
        </p:scale>
        <p:origin x="1576" y="184"/>
      </p:cViewPr>
      <p:guideLst>
        <p:guide orient="horz" pos="709"/>
        <p:guide pos="824"/>
        <p:guide orient="horz" pos="3566"/>
        <p:guide pos="408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88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4511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6111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4675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35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291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0727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48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1250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232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104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12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048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211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495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01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950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902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24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7AFE0-4FA1-5741-AEEF-DACDC0093B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F4710E-D5E3-CF48-AD17-45D86DC432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E9058-8C83-2A42-AB12-7AAE782053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F19D0-BD19-8348-8989-D1AF2DD8F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97F1E-C9C8-D344-89F4-C41AF4C97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30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20635-3A17-774A-BDDB-6B76B7328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5BB30-8FDB-D94C-A804-6985CFDB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B88463-51D2-224E-814C-5134D6E8E6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0FE34-45FE-1C47-AEFC-A5C24605A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9BB26-897E-5A48-B01B-0FD0ECB33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3861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DA889-540A-694F-AD83-5AE31CC38F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A3A26-6EDE-C243-83DC-B524C877C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7CD81-AFBC-FE4F-834C-87B9134732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63DDF3-4595-3146-9FDB-0F455B53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43AC2-05BD-F347-A80F-5ACA446D9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927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04077-12AC-274B-8CD9-DA2A8678C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FACA7-7D2E-5549-BF8B-6AA48AA00D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AC465A-F643-3240-8D4A-C43EDFE3B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424B47-AB09-A74A-8E63-B74CD78B2F3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857331-6F0D-8E49-9E04-4801C08D3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19CB-7E55-654C-BECA-033B125FE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286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F716D-33EA-BF44-8B54-C38107638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3ABCD7-0BE3-E843-A792-9DAA45997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ABEA46-3215-8C45-8231-F7FC5AEF6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BC4860-A38B-A343-AE71-C7852FC64C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6C305F-86E4-B748-BDF7-5C484C60B4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30BEFB0-8CE9-FF4E-AD64-2890999BB6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A7E6AF-409C-2C44-A575-C0257765C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C6D6C7-118D-B04A-862C-71857BABA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453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6A19F-1DBB-C347-BDE6-B30F2DAB0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BB489E-239E-5D4C-969F-36175DC2F6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026D5A-85E9-8F40-B3C0-1471751EC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AE6600-17A4-FB4D-BF2D-6CB57612C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95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7BDBB-7662-1547-BBE2-B1508934DF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37E8E2-0061-E740-98DD-CBEFF44A8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FF900A-F413-9143-8EC0-165D78A66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05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5B20A-AEF1-D749-9BE7-55AAC6F2B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0B90CD-FC2F-3C4E-93E1-144621140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2A65A6-42CF-3C40-B689-538D00552C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52C7A-68E8-AC49-9AC1-1AA0FA35A8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25F34B-5FDD-C741-8DDD-B312559BA2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1C6444-E8D6-6C47-8DCF-C70546753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2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0E7AD-914C-5541-9C3A-E376DBA02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1D342E-1445-5E4A-8122-DCF246F982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FBC82-1801-D443-90F8-0751388A6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374419-5A0B-DD44-B140-42A7244599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4C1F01-0C46-1F4B-9EE8-E0B2FDC79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42BE0-FB78-154B-B27A-E6FC5B68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475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06022-6AEE-7845-B2B2-47DFCBE8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53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C9F1B-B927-A549-B28A-AED008073F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FCC22-744A-4042-8B03-679E9F7F6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0A0A7D-8B9E-9A44-9D2F-26E855726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B8108-9833-D440-BEA1-79E14711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086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956B9-949B-9E4E-8768-030EFACDEE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85620E-94DA-274C-A429-833C07C595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2B853D-467C-2541-B39A-EAB49E7B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BCA905-2C50-514D-A2A4-0263A577AAB5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5F6DC-2C79-8C46-A31C-58E26F0EE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77113-B709-A145-9366-C221CEB71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283935-6F2F-7644-B49D-E7C566D2C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330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C0E064-C229-EE4B-8776-5AB4E735F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5001B6-7780-544F-AEE9-4E1C7CBAB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AC258-AD44-E54D-A9C7-F697C1D8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BB15C5-14BD-BB4A-B585-EADA3E21FC8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5F831C27-E799-534F-B038-12D9A36B8355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9/27/22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BC9E044-8328-8847-A477-4D7681C27C3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502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916E296C-B5A5-1F40-A09F-B2A55E78AB6C}"/>
              </a:ext>
            </a:extLst>
          </p:cNvPr>
          <p:cNvSpPr txBox="1">
            <a:spLocks/>
          </p:cNvSpPr>
          <p:nvPr/>
        </p:nvSpPr>
        <p:spPr>
          <a:xfrm>
            <a:off x="-2" y="573359"/>
            <a:ext cx="12192002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All About Germs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27DFB0-6B95-AF4D-8532-A750F2821AE5}"/>
              </a:ext>
            </a:extLst>
          </p:cNvPr>
          <p:cNvSpPr/>
          <p:nvPr/>
        </p:nvSpPr>
        <p:spPr>
          <a:xfrm>
            <a:off x="-9412" y="1829890"/>
            <a:ext cx="12210776" cy="3787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fish swimming in the water&#10;&#10;Description automatically generated with low confidence">
            <a:extLst>
              <a:ext uri="{FF2B5EF4-FFF2-40B4-BE49-F238E27FC236}">
                <a16:creationId xmlns:a16="http://schemas.microsoft.com/office/drawing/2014/main" id="{AEBB1537-DA89-E747-A732-DD2AB30C5C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" t="1661" r="824" b="60593"/>
          <a:stretch/>
        </p:blipFill>
        <p:spPr>
          <a:xfrm>
            <a:off x="0" y="1914071"/>
            <a:ext cx="12200545" cy="3619481"/>
          </a:xfrm>
          <a:prstGeom prst="rect">
            <a:avLst/>
          </a:prstGeom>
        </p:spPr>
      </p:pic>
      <p:pic>
        <p:nvPicPr>
          <p:cNvPr id="12" name="Picture 11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DD8974B-623A-7E4E-BD9C-C5F3852FF1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98B4129-8894-0545-912C-A18721C8E20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188283CD-A8A5-C348-AF23-0E341D96D8CB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886AA95-868C-5E4B-AD71-BD9F754FE06E}"/>
              </a:ext>
            </a:extLst>
          </p:cNvPr>
          <p:cNvSpPr txBox="1">
            <a:spLocks/>
          </p:cNvSpPr>
          <p:nvPr/>
        </p:nvSpPr>
        <p:spPr>
          <a:xfrm>
            <a:off x="8487784" y="6018271"/>
            <a:ext cx="3502298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KS1</a:t>
            </a:r>
          </a:p>
        </p:txBody>
      </p:sp>
    </p:spTree>
    <p:extLst>
      <p:ext uri="{BB962C8B-B14F-4D97-AF65-F5344CB8AC3E}">
        <p14:creationId xmlns:p14="http://schemas.microsoft.com/office/powerpoint/2010/main" val="235343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9A4817-9F15-4696-B599-0FF4068C49C5}"/>
              </a:ext>
            </a:extLst>
          </p:cNvPr>
          <p:cNvSpPr txBox="1"/>
          <p:nvPr/>
        </p:nvSpPr>
        <p:spPr>
          <a:xfrm>
            <a:off x="5968900" y="1797534"/>
            <a:ext cx="530469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39AB47"/>
                </a:solidFill>
                <a:latin typeface="Comic Sans MS" panose="030F0702030302020204" pitchFamily="66" charset="0"/>
              </a:rPr>
              <a:t>Eat healthy food!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It’s important to eat a balanced diet: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Carbohydrates</a:t>
            </a:r>
            <a:r>
              <a:rPr lang="en-GB" sz="1900" b="1" dirty="0"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rgbClr val="39AB47"/>
                </a:solidFill>
                <a:latin typeface="Comic Sans MS" panose="030F0702030302020204" pitchFamily="66" charset="0"/>
              </a:rPr>
              <a:t>(give us energy)</a:t>
            </a:r>
            <a:br>
              <a:rPr lang="en-GB" sz="1900" dirty="0">
                <a:solidFill>
                  <a:srgbClr val="39AB47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Bread, potatoes, pasta, rice, grains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Protein</a:t>
            </a:r>
            <a:r>
              <a:rPr lang="en-GB" sz="1900" dirty="0"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rgbClr val="39AB47"/>
                </a:solidFill>
                <a:latin typeface="Comic Sans MS" panose="030F0702030302020204" pitchFamily="66" charset="0"/>
              </a:rPr>
              <a:t>(helps build body tissue and cells, such as our hair!)</a:t>
            </a:r>
            <a:br>
              <a:rPr lang="en-GB" sz="1900" dirty="0"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Meat, fish, eggs, pulses, grains, nuts</a:t>
            </a:r>
          </a:p>
          <a:p>
            <a:pPr>
              <a:spcBef>
                <a:spcPts val="15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Vitamins and minerals </a:t>
            </a:r>
            <a:r>
              <a:rPr lang="en-GB" sz="1900" dirty="0">
                <a:solidFill>
                  <a:srgbClr val="39AB47"/>
                </a:solidFill>
                <a:latin typeface="Comic Sans MS" panose="030F0702030302020204" pitchFamily="66" charset="0"/>
              </a:rPr>
              <a:t>(keep </a:t>
            </a:r>
            <a:r>
              <a:rPr lang="en-GB" sz="1900">
                <a:solidFill>
                  <a:srgbClr val="39AB47"/>
                </a:solidFill>
                <a:latin typeface="Comic Sans MS" panose="030F0702030302020204" pitchFamily="66" charset="0"/>
              </a:rPr>
              <a:t>us healthy </a:t>
            </a:r>
            <a:r>
              <a:rPr lang="en-GB" sz="1900" dirty="0">
                <a:solidFill>
                  <a:srgbClr val="39AB47"/>
                </a:solidFill>
                <a:latin typeface="Comic Sans MS" panose="030F0702030302020204" pitchFamily="66" charset="0"/>
              </a:rPr>
              <a:t>in many ways!)</a:t>
            </a:r>
            <a:b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Fruit and vegetables – eat as many as possible! At least 5 a day!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1F2C2799-B182-4223-A588-3B1478BF1EA1}"/>
              </a:ext>
            </a:extLst>
          </p:cNvPr>
          <p:cNvSpPr txBox="1">
            <a:spLocks/>
          </p:cNvSpPr>
          <p:nvPr/>
        </p:nvSpPr>
        <p:spPr>
          <a:xfrm>
            <a:off x="0" y="70944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Staying healthy</a:t>
            </a:r>
          </a:p>
        </p:txBody>
      </p:sp>
      <p:pic>
        <p:nvPicPr>
          <p:cNvPr id="3" name="Picture 2" descr="A picture containing table, food, plastic, meal&#10;&#10;Description automatically generated">
            <a:extLst>
              <a:ext uri="{FF2B5EF4-FFF2-40B4-BE49-F238E27FC236}">
                <a16:creationId xmlns:a16="http://schemas.microsoft.com/office/drawing/2014/main" id="{FCF48FEE-EF9F-AC4B-A7C4-1F7AF3B92D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0" r="23726" b="2313"/>
          <a:stretch/>
        </p:blipFill>
        <p:spPr>
          <a:xfrm>
            <a:off x="1308099" y="1642654"/>
            <a:ext cx="4154237" cy="414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9A4817-9F15-4696-B599-0FF4068C49C5}"/>
              </a:ext>
            </a:extLst>
          </p:cNvPr>
          <p:cNvSpPr txBox="1"/>
          <p:nvPr/>
        </p:nvSpPr>
        <p:spPr>
          <a:xfrm>
            <a:off x="6962070" y="1443841"/>
            <a:ext cx="409650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39AB47"/>
                </a:solidFill>
                <a:latin typeface="Comic Sans MS" panose="030F0702030302020204" pitchFamily="66" charset="0"/>
              </a:rPr>
              <a:t>Exercise!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Exercise is good for our muscles.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Exercise is good for our heart and lungs.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Exercise makes us strong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and healthy.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Exercise is fun! It makes us feel happy, so it keeps our minds healthy as well as our bodies.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group of children playing football&#10;&#10;Description automatically generated with medium confidence">
            <a:extLst>
              <a:ext uri="{FF2B5EF4-FFF2-40B4-BE49-F238E27FC236}">
                <a16:creationId xmlns:a16="http://schemas.microsoft.com/office/drawing/2014/main" id="{73789C8E-1E66-4D4E-8A83-F05D84F2C7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2" r="33731" b="1435"/>
          <a:stretch/>
        </p:blipFill>
        <p:spPr>
          <a:xfrm>
            <a:off x="1308100" y="1125538"/>
            <a:ext cx="5183188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134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9A4817-9F15-4696-B599-0FF4068C49C5}"/>
              </a:ext>
            </a:extLst>
          </p:cNvPr>
          <p:cNvSpPr txBox="1"/>
          <p:nvPr/>
        </p:nvSpPr>
        <p:spPr>
          <a:xfrm>
            <a:off x="7413927" y="1690706"/>
            <a:ext cx="36446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39AB47"/>
                </a:solidFill>
                <a:latin typeface="Comic Sans MS" panose="030F0702030302020204" pitchFamily="66" charset="0"/>
              </a:rPr>
              <a:t>Good hygiene</a:t>
            </a:r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wash hands!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Germs are spread by touching things.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why we always wash our hands when we’ve been outside, when we’ve been to the toilet and before we eat.</a:t>
            </a:r>
          </a:p>
          <a:p>
            <a:pPr>
              <a:spcBef>
                <a:spcPts val="1500"/>
              </a:spcBef>
            </a:pPr>
            <a:endParaRPr lang="en-GB" sz="20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A picture containing person, indoor, sink, bath&#10;&#10;Description automatically generated">
            <a:extLst>
              <a:ext uri="{FF2B5EF4-FFF2-40B4-BE49-F238E27FC236}">
                <a16:creationId xmlns:a16="http://schemas.microsoft.com/office/drawing/2014/main" id="{F556C756-A56C-9643-9DE5-E594ED0193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04"/>
          <a:stretch/>
        </p:blipFill>
        <p:spPr>
          <a:xfrm>
            <a:off x="1308100" y="1125537"/>
            <a:ext cx="5183188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9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096000" y="1482063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D09143-0E3D-41F4-886C-018AFAC4F7F2}"/>
              </a:ext>
            </a:extLst>
          </p:cNvPr>
          <p:cNvSpPr txBox="1"/>
          <p:nvPr/>
        </p:nvSpPr>
        <p:spPr>
          <a:xfrm>
            <a:off x="8200798" y="1980136"/>
            <a:ext cx="2769852" cy="3395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We also spread germs when we sneeze or cough.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Coughs and sneezes spread diseases.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 we: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catch it,</a:t>
            </a:r>
            <a:br>
              <a:rPr lang="en-GB" sz="2200" b="1" i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bin it,</a:t>
            </a:r>
            <a:br>
              <a:rPr lang="en-GB" sz="2200" b="1" i="1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b="1" i="1" dirty="0">
                <a:solidFill>
                  <a:srgbClr val="272626"/>
                </a:solidFill>
                <a:latin typeface="Comic Sans MS" panose="030F0702030302020204" pitchFamily="66" charset="0"/>
              </a:rPr>
              <a:t>kill it!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7A3B413E-4206-4F11-A728-0302F4CCAA83}"/>
              </a:ext>
            </a:extLst>
          </p:cNvPr>
          <p:cNvSpPr txBox="1">
            <a:spLocks/>
          </p:cNvSpPr>
          <p:nvPr/>
        </p:nvSpPr>
        <p:spPr>
          <a:xfrm>
            <a:off x="0" y="7568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Preventing the spread of germs</a:t>
            </a:r>
          </a:p>
        </p:txBody>
      </p:sp>
      <p:pic>
        <p:nvPicPr>
          <p:cNvPr id="13" name="Picture 12" descr="A picture containing person, standing&#10;&#10;Description automatically generated">
            <a:extLst>
              <a:ext uri="{FF2B5EF4-FFF2-40B4-BE49-F238E27FC236}">
                <a16:creationId xmlns:a16="http://schemas.microsoft.com/office/drawing/2014/main" id="{E8F413EF-FE9D-6C42-A6F3-237D22748E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10" t="13131" r="51680" b="16898"/>
          <a:stretch/>
        </p:blipFill>
        <p:spPr>
          <a:xfrm>
            <a:off x="1308100" y="1650506"/>
            <a:ext cx="3628745" cy="4010272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57641BC3-6A34-2949-AB25-A8EEF317C14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18" t="7596" r="26900" b="1277"/>
          <a:stretch/>
        </p:blipFill>
        <p:spPr>
          <a:xfrm>
            <a:off x="5335925" y="1655673"/>
            <a:ext cx="2286574" cy="400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1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6D02D79F-E024-43A2-BF26-747E85A188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179" t="4349" r="18194" b="2221"/>
          <a:stretch/>
        </p:blipFill>
        <p:spPr>
          <a:xfrm>
            <a:off x="1308100" y="1125538"/>
            <a:ext cx="5183188" cy="453548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0150BE-4165-4B52-B0F2-85178B2595E0}"/>
              </a:ext>
            </a:extLst>
          </p:cNvPr>
          <p:cNvSpPr txBox="1"/>
          <p:nvPr/>
        </p:nvSpPr>
        <p:spPr>
          <a:xfrm>
            <a:off x="7078826" y="1930288"/>
            <a:ext cx="4196191" cy="3951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In 2020 and 2021, the world faced the Covid-19 pandemic.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You will have seen older children and adults wearing masks when they were out and about, shopping or teaching you in the classroom.</a:t>
            </a:r>
          </a:p>
          <a:p>
            <a:pPr>
              <a:spcBef>
                <a:spcPts val="2000"/>
              </a:spcBef>
            </a:pPr>
            <a:endParaRPr lang="en-GB" sz="2200" dirty="0">
              <a:solidFill>
                <a:srgbClr val="272626"/>
              </a:solidFill>
            </a:endParaRPr>
          </a:p>
          <a:p>
            <a:pPr>
              <a:spcBef>
                <a:spcPts val="2000"/>
              </a:spcBef>
            </a:pP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02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2275887" y="4480764"/>
            <a:ext cx="7360482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 mask stops the Covid-19 germs spreading through the air.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When we breathe out (or cough or sneeze), the mask traps the germs. 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0ACB12-E1D2-4F99-BED0-5581C482B16F}"/>
              </a:ext>
            </a:extLst>
          </p:cNvPr>
          <p:cNvSpPr txBox="1"/>
          <p:nvPr/>
        </p:nvSpPr>
        <p:spPr>
          <a:xfrm>
            <a:off x="4213686" y="7531818"/>
            <a:ext cx="5193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</a:rPr>
              <a:t>Sand: I’ve tried to ‘animate’ this to show the breathing out of bubbles and the bubbles staying in the mask.</a:t>
            </a:r>
          </a:p>
          <a:p>
            <a:r>
              <a:rPr lang="en-GB" dirty="0">
                <a:solidFill>
                  <a:srgbClr val="00B050"/>
                </a:solidFill>
              </a:rPr>
              <a:t>Ref of the bubbles image is: 1216602718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8AEACE-D174-BE44-B397-318AC7B1FBE8}"/>
              </a:ext>
            </a:extLst>
          </p:cNvPr>
          <p:cNvSpPr/>
          <p:nvPr/>
        </p:nvSpPr>
        <p:spPr>
          <a:xfrm>
            <a:off x="1" y="711336"/>
            <a:ext cx="12192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500"/>
              </a:spcBef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Wearing a mask </a:t>
            </a:r>
          </a:p>
        </p:txBody>
      </p:sp>
      <p:pic>
        <p:nvPicPr>
          <p:cNvPr id="6" name="Picture 5" descr="A picture containing person, child, young&#10;&#10;Description automatically generated">
            <a:extLst>
              <a:ext uri="{FF2B5EF4-FFF2-40B4-BE49-F238E27FC236}">
                <a16:creationId xmlns:a16="http://schemas.microsoft.com/office/drawing/2014/main" id="{CA097E08-09CE-4541-A995-DF8B4FA1CB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654" t="5452" r="29787" b="19443"/>
          <a:stretch/>
        </p:blipFill>
        <p:spPr>
          <a:xfrm>
            <a:off x="2408200" y="1714034"/>
            <a:ext cx="1968571" cy="2212085"/>
          </a:xfrm>
          <a:prstGeom prst="rect">
            <a:avLst/>
          </a:prstGeom>
        </p:spPr>
      </p:pic>
      <p:pic>
        <p:nvPicPr>
          <p:cNvPr id="12" name="Picture 11" descr="A picture containing person, clothing, wall, indoor&#10;&#10;Description automatically generated">
            <a:extLst>
              <a:ext uri="{FF2B5EF4-FFF2-40B4-BE49-F238E27FC236}">
                <a16:creationId xmlns:a16="http://schemas.microsoft.com/office/drawing/2014/main" id="{286FB0A7-6A56-624A-B634-7FD662B58A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32" t="1392" r="42006" b="24845"/>
          <a:stretch/>
        </p:blipFill>
        <p:spPr>
          <a:xfrm>
            <a:off x="5243072" y="1720116"/>
            <a:ext cx="1968571" cy="2212085"/>
          </a:xfrm>
          <a:prstGeom prst="rect">
            <a:avLst/>
          </a:prstGeom>
        </p:spPr>
      </p:pic>
      <p:pic>
        <p:nvPicPr>
          <p:cNvPr id="15" name="Picture 14" descr="A person holding a slice of watermelon&#10;&#10;Description automatically generated with medium confidence">
            <a:extLst>
              <a:ext uri="{FF2B5EF4-FFF2-40B4-BE49-F238E27FC236}">
                <a16:creationId xmlns:a16="http://schemas.microsoft.com/office/drawing/2014/main" id="{56C20AC2-D2A3-954F-A913-DE7AD18D410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73" t="5713" r="44888" b="23598"/>
          <a:stretch/>
        </p:blipFill>
        <p:spPr>
          <a:xfrm>
            <a:off x="7473722" y="1742974"/>
            <a:ext cx="1968571" cy="221208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0D94EC6-C7B8-2C45-96FC-C370D780EFF0}"/>
              </a:ext>
            </a:extLst>
          </p:cNvPr>
          <p:cNvGrpSpPr/>
          <p:nvPr/>
        </p:nvGrpSpPr>
        <p:grpSpPr>
          <a:xfrm>
            <a:off x="3190917" y="3006687"/>
            <a:ext cx="1841195" cy="1331969"/>
            <a:chOff x="3268409" y="3042850"/>
            <a:chExt cx="1416689" cy="1024870"/>
          </a:xfrm>
        </p:grpSpPr>
        <p:pic>
          <p:nvPicPr>
            <p:cNvPr id="17" name="Picture 16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E0A7421A-A9AA-9B49-B45C-20486C325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7257" y="3461159"/>
              <a:ext cx="182545" cy="186491"/>
            </a:xfrm>
            <a:prstGeom prst="rect">
              <a:avLst/>
            </a:prstGeom>
          </p:spPr>
        </p:pic>
        <p:pic>
          <p:nvPicPr>
            <p:cNvPr id="19" name="Picture 18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EA6413AE-D956-3944-9016-D74F3E7F06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8281" y="3042850"/>
              <a:ext cx="92495" cy="94495"/>
            </a:xfrm>
            <a:prstGeom prst="rect">
              <a:avLst/>
            </a:prstGeom>
          </p:spPr>
        </p:pic>
        <p:pic>
          <p:nvPicPr>
            <p:cNvPr id="20" name="Picture 19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65D4E464-A341-4047-B43C-8C9EF6327C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13255" y="3242481"/>
              <a:ext cx="92495" cy="94495"/>
            </a:xfrm>
            <a:prstGeom prst="rect">
              <a:avLst/>
            </a:prstGeom>
          </p:spPr>
        </p:pic>
        <p:pic>
          <p:nvPicPr>
            <p:cNvPr id="21" name="Picture 20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571FD814-6961-944C-AA5D-D3F464FE9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13695" y="3242481"/>
              <a:ext cx="92495" cy="94495"/>
            </a:xfrm>
            <a:prstGeom prst="rect">
              <a:avLst/>
            </a:prstGeom>
          </p:spPr>
        </p:pic>
        <p:pic>
          <p:nvPicPr>
            <p:cNvPr id="22" name="Picture 21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22B44517-DE4E-5C42-83B8-7B88D386CD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58647" y="3461158"/>
              <a:ext cx="182545" cy="186491"/>
            </a:xfrm>
            <a:prstGeom prst="rect">
              <a:avLst/>
            </a:prstGeom>
          </p:spPr>
        </p:pic>
        <p:pic>
          <p:nvPicPr>
            <p:cNvPr id="23" name="Picture 22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79DCD13B-6995-FE46-A014-27B57266C1A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50776" y="3073214"/>
              <a:ext cx="92495" cy="94495"/>
            </a:xfrm>
            <a:prstGeom prst="rect">
              <a:avLst/>
            </a:prstGeom>
          </p:spPr>
        </p:pic>
        <p:pic>
          <p:nvPicPr>
            <p:cNvPr id="24" name="Picture 23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99BF4A3F-3175-814B-A2CF-DB567CF3B8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97063" y="3396767"/>
              <a:ext cx="182545" cy="186491"/>
            </a:xfrm>
            <a:prstGeom prst="rect">
              <a:avLst/>
            </a:prstGeom>
          </p:spPr>
        </p:pic>
        <p:pic>
          <p:nvPicPr>
            <p:cNvPr id="25" name="Picture 24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512E44C2-2603-0144-A17E-A4986DC45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5642" y="3633940"/>
              <a:ext cx="92495" cy="94495"/>
            </a:xfrm>
            <a:prstGeom prst="rect">
              <a:avLst/>
            </a:prstGeom>
          </p:spPr>
        </p:pic>
        <p:pic>
          <p:nvPicPr>
            <p:cNvPr id="26" name="Picture 25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A5D3E738-1048-6840-A8A8-2E39CF2AF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60116" y="3099910"/>
              <a:ext cx="92495" cy="94495"/>
            </a:xfrm>
            <a:prstGeom prst="rect">
              <a:avLst/>
            </a:prstGeom>
          </p:spPr>
        </p:pic>
        <p:pic>
          <p:nvPicPr>
            <p:cNvPr id="27" name="Picture 26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31E65A96-2058-DB40-BF9D-1B9E30BEDF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66234" y="3146018"/>
              <a:ext cx="182545" cy="186491"/>
            </a:xfrm>
            <a:prstGeom prst="rect">
              <a:avLst/>
            </a:prstGeom>
          </p:spPr>
        </p:pic>
        <p:pic>
          <p:nvPicPr>
            <p:cNvPr id="28" name="Picture 27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0F4EF4CC-3C95-964F-9EA6-C8DAA1A6E9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92603" y="3073214"/>
              <a:ext cx="92495" cy="94495"/>
            </a:xfrm>
            <a:prstGeom prst="rect">
              <a:avLst/>
            </a:prstGeom>
          </p:spPr>
        </p:pic>
        <p:pic>
          <p:nvPicPr>
            <p:cNvPr id="29" name="Picture 28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215643C5-8F7A-A547-8FDF-F0619396B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2191" y="3219678"/>
              <a:ext cx="92495" cy="94495"/>
            </a:xfrm>
            <a:prstGeom prst="rect">
              <a:avLst/>
            </a:prstGeom>
          </p:spPr>
        </p:pic>
        <p:pic>
          <p:nvPicPr>
            <p:cNvPr id="31" name="Picture 30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14CDF513-CD6C-774C-B7CC-41A805769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68409" y="3605156"/>
              <a:ext cx="182545" cy="186491"/>
            </a:xfrm>
            <a:prstGeom prst="rect">
              <a:avLst/>
            </a:prstGeom>
          </p:spPr>
        </p:pic>
        <p:pic>
          <p:nvPicPr>
            <p:cNvPr id="32" name="Picture 31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72975252-1404-7C4B-B12D-DF355BE13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2496" y="3463756"/>
              <a:ext cx="92495" cy="94495"/>
            </a:xfrm>
            <a:prstGeom prst="rect">
              <a:avLst/>
            </a:prstGeom>
          </p:spPr>
        </p:pic>
        <p:pic>
          <p:nvPicPr>
            <p:cNvPr id="33" name="Picture 32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BA92422B-9826-CD41-BC63-D42F10220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05434" y="3973225"/>
              <a:ext cx="92495" cy="94495"/>
            </a:xfrm>
            <a:prstGeom prst="rect">
              <a:avLst/>
            </a:prstGeom>
          </p:spPr>
        </p:pic>
        <p:pic>
          <p:nvPicPr>
            <p:cNvPr id="34" name="Picture 33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819ABEB6-5FEB-3140-9A87-416F4508D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46547" y="3859546"/>
              <a:ext cx="92495" cy="94495"/>
            </a:xfrm>
            <a:prstGeom prst="rect">
              <a:avLst/>
            </a:prstGeom>
          </p:spPr>
        </p:pic>
        <p:pic>
          <p:nvPicPr>
            <p:cNvPr id="35" name="Picture 34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3DA9B911-C9A1-1E49-99F2-BD9458B8A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75046" y="3740340"/>
              <a:ext cx="182545" cy="186491"/>
            </a:xfrm>
            <a:prstGeom prst="rect">
              <a:avLst/>
            </a:prstGeom>
          </p:spPr>
        </p:pic>
        <p:pic>
          <p:nvPicPr>
            <p:cNvPr id="36" name="Picture 35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D2E7C96F-D234-504C-A8C2-F50D7F62EA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4905" y="3250146"/>
              <a:ext cx="62672" cy="64027"/>
            </a:xfrm>
            <a:prstGeom prst="rect">
              <a:avLst/>
            </a:prstGeom>
          </p:spPr>
        </p:pic>
        <p:pic>
          <p:nvPicPr>
            <p:cNvPr id="37" name="Picture 36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8E0AC180-3150-E141-89E9-5804A88A5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2970" y="3417294"/>
              <a:ext cx="62672" cy="64027"/>
            </a:xfrm>
            <a:prstGeom prst="rect">
              <a:avLst/>
            </a:prstGeom>
          </p:spPr>
        </p:pic>
        <p:pic>
          <p:nvPicPr>
            <p:cNvPr id="38" name="Picture 37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42C2FF21-F580-D24F-B2D1-59D6500318C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15834" y="3722094"/>
              <a:ext cx="62672" cy="64027"/>
            </a:xfrm>
            <a:prstGeom prst="rect">
              <a:avLst/>
            </a:prstGeom>
          </p:spPr>
        </p:pic>
        <p:pic>
          <p:nvPicPr>
            <p:cNvPr id="39" name="Picture 38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78916DCD-4001-7D41-9C52-83805591A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34983" y="3169978"/>
              <a:ext cx="62672" cy="64027"/>
            </a:xfrm>
            <a:prstGeom prst="rect">
              <a:avLst/>
            </a:prstGeom>
          </p:spPr>
        </p:pic>
        <p:pic>
          <p:nvPicPr>
            <p:cNvPr id="40" name="Picture 39" descr="A picture containing coelenterate&#10;&#10;Description automatically generated">
              <a:extLst>
                <a:ext uri="{FF2B5EF4-FFF2-40B4-BE49-F238E27FC236}">
                  <a16:creationId xmlns:a16="http://schemas.microsoft.com/office/drawing/2014/main" id="{74264963-B5FE-5E4F-9D08-F9CE2EC4BB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4221" y="3137204"/>
              <a:ext cx="62672" cy="640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51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7031287" y="1097592"/>
            <a:ext cx="4213264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we know about why we were in a bubble?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Who remembers being in a bubble at school?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Can anyone explain why?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The bubble is always the same group of people. So if one person caught Covid-19 germs, all the people in that bubble had to stay at home and isolate to make sure the germs don’t spread any further.</a:t>
            </a:r>
          </a:p>
          <a:p>
            <a:pPr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But everyone outside that bubble was safe.</a:t>
            </a:r>
          </a:p>
        </p:txBody>
      </p:sp>
      <p:pic>
        <p:nvPicPr>
          <p:cNvPr id="5" name="Picture 4" descr="A group of people sitting at a table with laptops&#10;&#10;Description automatically generated with low confidence">
            <a:extLst>
              <a:ext uri="{FF2B5EF4-FFF2-40B4-BE49-F238E27FC236}">
                <a16:creationId xmlns:a16="http://schemas.microsoft.com/office/drawing/2014/main" id="{2CCC8EE4-3E69-4AFD-806C-91B6EC6087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53" t="1991" r="15327" b="3481"/>
          <a:stretch/>
        </p:blipFill>
        <p:spPr>
          <a:xfrm>
            <a:off x="1308100" y="1125537"/>
            <a:ext cx="5183188" cy="453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11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7210702" y="1490647"/>
            <a:ext cx="3847869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500"/>
              </a:spcBef>
            </a:pPr>
            <a:r>
              <a:rPr lang="en-GB" sz="2400" b="1" dirty="0">
                <a:solidFill>
                  <a:srgbClr val="39AB47"/>
                </a:solidFill>
                <a:latin typeface="Comic Sans MS" panose="030F0702030302020204" pitchFamily="66" charset="0"/>
              </a:rPr>
              <a:t>Hygiene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Why do we wash our hands?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can catch germs from touching things and then putting our hands into our mouth. That’s why it’s so important to wash our hands.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we touch every day?</a:t>
            </a:r>
          </a:p>
          <a:p>
            <a:pPr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Let’s make a list and then count them!</a:t>
            </a:r>
          </a:p>
        </p:txBody>
      </p:sp>
      <p:pic>
        <p:nvPicPr>
          <p:cNvPr id="5" name="Picture 4" descr="A group of people sitting at a table with laptops&#10;&#10;Description automatically generated with low confidence">
            <a:extLst>
              <a:ext uri="{FF2B5EF4-FFF2-40B4-BE49-F238E27FC236}">
                <a16:creationId xmlns:a16="http://schemas.microsoft.com/office/drawing/2014/main" id="{2CCC8EE4-3E69-4AFD-806C-91B6EC6087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306" t="65600" r="41452"/>
          <a:stretch/>
        </p:blipFill>
        <p:spPr>
          <a:xfrm>
            <a:off x="1353918" y="2406015"/>
            <a:ext cx="3322458" cy="2045970"/>
          </a:xfrm>
          <a:prstGeom prst="rect">
            <a:avLst/>
          </a:prstGeom>
        </p:spPr>
      </p:pic>
      <p:pic>
        <p:nvPicPr>
          <p:cNvPr id="3" name="Picture 2" descr="A picture containing text, computer, table, indoor&#10;&#10;Description automatically generated">
            <a:extLst>
              <a:ext uri="{FF2B5EF4-FFF2-40B4-BE49-F238E27FC236}">
                <a16:creationId xmlns:a16="http://schemas.microsoft.com/office/drawing/2014/main" id="{74B857D9-094D-EF46-ADA7-8A477DCBB24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872" t="23810" r="23689" b="7401"/>
          <a:stretch/>
        </p:blipFill>
        <p:spPr>
          <a:xfrm>
            <a:off x="1308100" y="1125538"/>
            <a:ext cx="5183188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50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7152417" y="2904628"/>
            <a:ext cx="3797136" cy="2010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How a virus might spread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Now let’s do an experiment to show how germs can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be spread!</a:t>
            </a:r>
            <a:endParaRPr lang="en-GB" sz="2200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A picture containing person, wave, swimming&#10;&#10;Description automatically generated">
            <a:extLst>
              <a:ext uri="{FF2B5EF4-FFF2-40B4-BE49-F238E27FC236}">
                <a16:creationId xmlns:a16="http://schemas.microsoft.com/office/drawing/2014/main" id="{23EABDAD-0899-4A6E-B2BF-1A6FC4FF41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59" r="2253"/>
          <a:stretch/>
        </p:blipFill>
        <p:spPr>
          <a:xfrm>
            <a:off x="1308100" y="1911715"/>
            <a:ext cx="5183188" cy="374930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95646CAC-2E1D-4025-913D-2B992D74B58D}"/>
              </a:ext>
            </a:extLst>
          </p:cNvPr>
          <p:cNvSpPr txBox="1">
            <a:spLocks/>
          </p:cNvSpPr>
          <p:nvPr/>
        </p:nvSpPr>
        <p:spPr>
          <a:xfrm>
            <a:off x="0" y="926634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Experiment</a:t>
            </a:r>
          </a:p>
        </p:txBody>
      </p:sp>
    </p:spTree>
    <p:extLst>
      <p:ext uri="{BB962C8B-B14F-4D97-AF65-F5344CB8AC3E}">
        <p14:creationId xmlns:p14="http://schemas.microsoft.com/office/powerpoint/2010/main" val="307740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5843231" y="1355834"/>
            <a:ext cx="5556030" cy="4619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We will need:</a:t>
            </a:r>
          </a:p>
          <a:p>
            <a:pPr>
              <a:spcBef>
                <a:spcPts val="500"/>
              </a:spcBef>
              <a:buClr>
                <a:srgbClr val="39AB47"/>
              </a:buClr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Dark paper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White flour</a:t>
            </a:r>
          </a:p>
          <a:p>
            <a:pPr marL="184150" indent="-184150">
              <a:buClr>
                <a:srgbClr val="39AB47"/>
              </a:buClr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pPr marL="184150" indent="-184150">
              <a:buClr>
                <a:srgbClr val="39AB47"/>
              </a:buClr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Instructions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Stick dark paper around the classroom.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Some of the class: dip fingers into the flour.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Touch the dark paper around the classroom.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Have your fingers left a trace?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Some of the class: dip fingers into the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traces on the paper.</a:t>
            </a:r>
          </a:p>
          <a:p>
            <a:pPr marL="268288" indent="-268288">
              <a:spcBef>
                <a:spcPts val="500"/>
              </a:spcBef>
              <a:buClr>
                <a:srgbClr val="39AB47"/>
              </a:buClr>
              <a:buFont typeface="+mj-lt"/>
              <a:buAutoNum type="arabicPeriod"/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What happens if we touch our face or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</a:rPr>
              <a:t>mouth now?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7" name="Picture 6" descr="A picture containing person, wave, swimming&#10;&#10;Description automatically generated">
            <a:extLst>
              <a:ext uri="{FF2B5EF4-FFF2-40B4-BE49-F238E27FC236}">
                <a16:creationId xmlns:a16="http://schemas.microsoft.com/office/drawing/2014/main" id="{D40A2CBD-6BA7-6A4E-9657-2704F951BC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34" t="182" r="23501"/>
          <a:stretch/>
        </p:blipFill>
        <p:spPr>
          <a:xfrm>
            <a:off x="1308100" y="1355834"/>
            <a:ext cx="3996997" cy="43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573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F5725C-8053-458B-A5BF-30DDAF4AFF28}"/>
              </a:ext>
            </a:extLst>
          </p:cNvPr>
          <p:cNvSpPr txBox="1"/>
          <p:nvPr/>
        </p:nvSpPr>
        <p:spPr>
          <a:xfrm>
            <a:off x="4805517" y="2088894"/>
            <a:ext cx="6447692" cy="2223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2250" indent="-2222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what germs are (that they are not all bad). </a:t>
            </a:r>
          </a:p>
          <a:p>
            <a:pPr marL="222250" indent="-2222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how viruses spread and how we can limit them spreading.</a:t>
            </a:r>
          </a:p>
          <a:p>
            <a:pPr marL="222250" indent="-2222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how medicines (including vaccinations)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can protect us from illness.</a:t>
            </a:r>
          </a:p>
          <a:p>
            <a:pPr marL="222250" indent="-222250">
              <a:spcBef>
                <a:spcPts val="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Understand how we can help keep bodies</a:t>
            </a:r>
            <a:b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dirty="0">
                <a:solidFill>
                  <a:srgbClr val="272626"/>
                </a:solidFill>
                <a:latin typeface="Comic Sans MS" panose="030F0702030302020204" pitchFamily="66" charset="0"/>
              </a:rPr>
              <a:t>and minds healthy.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206CAD0-ABA6-4C9C-9097-C527EA5EFE58}"/>
              </a:ext>
            </a:extLst>
          </p:cNvPr>
          <p:cNvSpPr txBox="1"/>
          <p:nvPr/>
        </p:nvSpPr>
        <p:spPr>
          <a:xfrm>
            <a:off x="547774" y="5246083"/>
            <a:ext cx="7611295" cy="113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Curriculum links: </a:t>
            </a:r>
            <a:r>
              <a:rPr lang="en-GB" sz="1100" b="1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Year 2</a:t>
            </a:r>
          </a:p>
          <a:p>
            <a:pPr marL="139700" lvl="0" indent="-1397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describe the importance for humans of exercise, eating the right amounts of different types of food, and hygiene.</a:t>
            </a:r>
          </a:p>
          <a:p>
            <a:pPr lvl="0">
              <a:spcBef>
                <a:spcPts val="200"/>
              </a:spcBef>
            </a:pPr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Links to the ‘Working Scientifically’ aspects of the Year 1 and 2 science programme of study e.g. </a:t>
            </a:r>
          </a:p>
          <a:p>
            <a:pPr lvl="0" indent="-1397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asking simple questions and recognising that they can be answered in different ways</a:t>
            </a:r>
          </a:p>
          <a:p>
            <a:pPr lvl="0" indent="-1397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performing simple tests.</a:t>
            </a:r>
          </a:p>
          <a:p>
            <a:pPr lvl="0" indent="-139700">
              <a:buFont typeface="Symbol" panose="05050102010706020507" pitchFamily="18" charset="2"/>
              <a:buChar char=""/>
            </a:pPr>
            <a:r>
              <a:rPr lang="en-GB" sz="1100" dirty="0">
                <a:solidFill>
                  <a:srgbClr val="39AB47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using their observations and ideas to suggest answers to questions.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FABC4AA-8955-6644-AA58-38A9D619CA10}"/>
              </a:ext>
            </a:extLst>
          </p:cNvPr>
          <p:cNvSpPr txBox="1">
            <a:spLocks/>
          </p:cNvSpPr>
          <p:nvPr/>
        </p:nvSpPr>
        <p:spPr>
          <a:xfrm>
            <a:off x="0" y="654977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All about germs: Lesson aims</a:t>
            </a:r>
          </a:p>
        </p:txBody>
      </p:sp>
      <p:pic>
        <p:nvPicPr>
          <p:cNvPr id="12" name="Picture 11" descr="A picture containing person, standing&#10;&#10;Description automatically generated">
            <a:extLst>
              <a:ext uri="{FF2B5EF4-FFF2-40B4-BE49-F238E27FC236}">
                <a16:creationId xmlns:a16="http://schemas.microsoft.com/office/drawing/2014/main" id="{FE3CE7EA-A691-934E-A665-A262C0CE22C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10" t="13131" r="51680" b="16898"/>
          <a:stretch/>
        </p:blipFill>
        <p:spPr>
          <a:xfrm>
            <a:off x="1196886" y="1499015"/>
            <a:ext cx="3051908" cy="337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407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AF06B1-6C5D-44CA-A027-166BF01C5E65}"/>
              </a:ext>
            </a:extLst>
          </p:cNvPr>
          <p:cNvSpPr txBox="1"/>
          <p:nvPr/>
        </p:nvSpPr>
        <p:spPr>
          <a:xfrm>
            <a:off x="5895339" y="2136338"/>
            <a:ext cx="5680710" cy="2987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does this teach us?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Why it’s so important to wash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our hands:</a:t>
            </a:r>
          </a:p>
          <a:p>
            <a:pPr marL="285750" indent="-285750">
              <a:spcBef>
                <a:spcPts val="1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Before we eat or drink</a:t>
            </a:r>
          </a:p>
          <a:p>
            <a:pPr marL="285750" indent="-285750">
              <a:spcBef>
                <a:spcPts val="1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After we’ve been to the toilet</a:t>
            </a:r>
          </a:p>
          <a:p>
            <a:pPr marL="285750" indent="-285750">
              <a:spcBef>
                <a:spcPts val="15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When we come in from outside</a:t>
            </a:r>
          </a:p>
        </p:txBody>
      </p:sp>
      <p:pic>
        <p:nvPicPr>
          <p:cNvPr id="7" name="Picture 6" descr="A picture containing person, wave, swimming&#10;&#10;Description automatically generated">
            <a:extLst>
              <a:ext uri="{FF2B5EF4-FFF2-40B4-BE49-F238E27FC236}">
                <a16:creationId xmlns:a16="http://schemas.microsoft.com/office/drawing/2014/main" id="{0A3B8147-2E9B-D542-9844-0201313C1C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634" t="182" r="23501"/>
          <a:stretch/>
        </p:blipFill>
        <p:spPr>
          <a:xfrm>
            <a:off x="1308100" y="1355834"/>
            <a:ext cx="3996997" cy="430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2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>
            <a:extLst>
              <a:ext uri="{FF2B5EF4-FFF2-40B4-BE49-F238E27FC236}">
                <a16:creationId xmlns:a16="http://schemas.microsoft.com/office/drawing/2014/main" id="{EA1949AD-D359-F641-993D-5F445B9FDD06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C5E85B9-A6D4-AD4E-B4CE-DB8BB01FDC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6CDCA994-A7CB-A64A-AD08-719234FE737E}"/>
              </a:ext>
            </a:extLst>
          </p:cNvPr>
          <p:cNvSpPr txBox="1">
            <a:spLocks/>
          </p:cNvSpPr>
          <p:nvPr/>
        </p:nvSpPr>
        <p:spPr>
          <a:xfrm>
            <a:off x="0" y="525041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All About Germs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EBE82B2E-AA7E-3A45-9208-B270ACBEEE05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6" name="Picture 5" descr="A group of fish swimming in the water&#10;&#10;Description automatically generated with low confidence">
            <a:extLst>
              <a:ext uri="{FF2B5EF4-FFF2-40B4-BE49-F238E27FC236}">
                <a16:creationId xmlns:a16="http://schemas.microsoft.com/office/drawing/2014/main" id="{494C29F2-C520-124F-BC98-3CFFF518F4A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8" t="7826" r="13189" b="16614"/>
          <a:stretch/>
        </p:blipFill>
        <p:spPr>
          <a:xfrm>
            <a:off x="3554643" y="1516304"/>
            <a:ext cx="5068754" cy="352798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22691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F5725C-8053-458B-A5BF-30DDAF4AFF28}"/>
              </a:ext>
            </a:extLst>
          </p:cNvPr>
          <p:cNvSpPr txBox="1"/>
          <p:nvPr/>
        </p:nvSpPr>
        <p:spPr>
          <a:xfrm>
            <a:off x="5438154" y="2879098"/>
            <a:ext cx="63287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What do we know</a:t>
            </a:r>
            <a:b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3000" dirty="0">
                <a:solidFill>
                  <a:srgbClr val="272626"/>
                </a:solidFill>
                <a:latin typeface="Comic Sans MS" panose="030F0702030302020204" pitchFamily="66" charset="0"/>
              </a:rPr>
              <a:t>about germs?</a:t>
            </a:r>
            <a:endParaRPr lang="en-GB" sz="3000" dirty="0">
              <a:latin typeface="Comic Sans MS" panose="030F0702030302020204" pitchFamily="66" charset="0"/>
            </a:endParaRPr>
          </a:p>
        </p:txBody>
      </p:sp>
      <p:pic>
        <p:nvPicPr>
          <p:cNvPr id="6" name="Picture 5" descr="A picture containing person, standing&#10;&#10;Description automatically generated">
            <a:extLst>
              <a:ext uri="{FF2B5EF4-FFF2-40B4-BE49-F238E27FC236}">
                <a16:creationId xmlns:a16="http://schemas.microsoft.com/office/drawing/2014/main" id="{CCC82C5D-0485-7A42-B627-B968661755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10" t="13131" r="51680" b="16898"/>
          <a:stretch/>
        </p:blipFill>
        <p:spPr>
          <a:xfrm>
            <a:off x="1314221" y="1121380"/>
            <a:ext cx="4123933" cy="455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90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 descr="A picture containing writing implement, pencil, stationary, pen&#10;&#10;Description automatically generated">
            <a:extLst>
              <a:ext uri="{FF2B5EF4-FFF2-40B4-BE49-F238E27FC236}">
                <a16:creationId xmlns:a16="http://schemas.microsoft.com/office/drawing/2014/main" id="{ED28E6C8-C0B0-A54F-9588-175E01D280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7547" y="954505"/>
            <a:ext cx="4499485" cy="49489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45969BA-B1EA-4431-A381-B8542CE8777A}"/>
              </a:ext>
            </a:extLst>
          </p:cNvPr>
          <p:cNvSpPr txBox="1"/>
          <p:nvPr/>
        </p:nvSpPr>
        <p:spPr>
          <a:xfrm>
            <a:off x="1610810" y="1466597"/>
            <a:ext cx="4573111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We can’t see germs because they are very small.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The tip of a pencil is not very big, but it is much, much bigger than a germ.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Imagine something a thousand times smaller than a pencil nib.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That’s getting close to the size of a germ!</a:t>
            </a:r>
            <a:endParaRPr lang="en-GB" sz="2200" dirty="0">
              <a:solidFill>
                <a:srgbClr val="27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07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F5725C-8053-458B-A5BF-30DDAF4AFF28}"/>
              </a:ext>
            </a:extLst>
          </p:cNvPr>
          <p:cNvSpPr txBox="1"/>
          <p:nvPr/>
        </p:nvSpPr>
        <p:spPr>
          <a:xfrm>
            <a:off x="7378389" y="1936542"/>
            <a:ext cx="350551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else do we know about germs?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Some germs make us ill.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Some germs are good for us. They help our body build defence and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immunity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against illness.</a:t>
            </a:r>
          </a:p>
          <a:p>
            <a:pPr>
              <a:spcBef>
                <a:spcPts val="2000"/>
              </a:spcBef>
            </a:pPr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endParaRPr lang="en-GB" dirty="0"/>
          </a:p>
        </p:txBody>
      </p:sp>
      <p:pic>
        <p:nvPicPr>
          <p:cNvPr id="4" name="Picture 3" descr="A picture containing bed, person, indoor, wall&#10;&#10;Description automatically generated">
            <a:extLst>
              <a:ext uri="{FF2B5EF4-FFF2-40B4-BE49-F238E27FC236}">
                <a16:creationId xmlns:a16="http://schemas.microsoft.com/office/drawing/2014/main" id="{BAC0EEEC-FEDC-9247-8C48-04BC91302A5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69" t="4387" r="19274"/>
          <a:stretch/>
        </p:blipFill>
        <p:spPr>
          <a:xfrm>
            <a:off x="1308100" y="1125538"/>
            <a:ext cx="5208926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F5725C-8053-458B-A5BF-30DDAF4AFF28}"/>
              </a:ext>
            </a:extLst>
          </p:cNvPr>
          <p:cNvSpPr txBox="1"/>
          <p:nvPr/>
        </p:nvSpPr>
        <p:spPr>
          <a:xfrm>
            <a:off x="7094749" y="1424154"/>
            <a:ext cx="4060076" cy="4453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Babies are not strong enough to fight off many illnesses. Their bodies have not built up strong defences.</a:t>
            </a:r>
          </a:p>
          <a:p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 it is very important to keep things clean for them.</a:t>
            </a:r>
          </a:p>
          <a:p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Before we give a baby their bottle, we make sure it is completely clean.</a:t>
            </a:r>
          </a:p>
          <a:p>
            <a:endParaRPr lang="en-GB" sz="2200" dirty="0">
              <a:solidFill>
                <a:srgbClr val="272626"/>
              </a:solidFill>
            </a:endParaRPr>
          </a:p>
          <a:p>
            <a:endParaRPr lang="en-GB" sz="2200" dirty="0">
              <a:solidFill>
                <a:srgbClr val="272626"/>
              </a:solidFill>
            </a:endParaRPr>
          </a:p>
        </p:txBody>
      </p:sp>
      <p:pic>
        <p:nvPicPr>
          <p:cNvPr id="4" name="Picture 3" descr="A person holding a baby&#10;&#10;Description automatically generated">
            <a:extLst>
              <a:ext uri="{FF2B5EF4-FFF2-40B4-BE49-F238E27FC236}">
                <a16:creationId xmlns:a16="http://schemas.microsoft.com/office/drawing/2014/main" id="{7B3C3D11-B2D1-DB45-A3A7-3F9B696E839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15" r="25440"/>
          <a:stretch/>
        </p:blipFill>
        <p:spPr>
          <a:xfrm>
            <a:off x="1308099" y="1125538"/>
            <a:ext cx="5183189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47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F02E90-FACD-4360-9065-32305DE1BB40}"/>
              </a:ext>
            </a:extLst>
          </p:cNvPr>
          <p:cNvSpPr txBox="1"/>
          <p:nvPr/>
        </p:nvSpPr>
        <p:spPr>
          <a:xfrm>
            <a:off x="7197141" y="1823620"/>
            <a:ext cx="379170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After a baby has drunk all the milk from a bottle, grown-ups will clean the bottles by </a:t>
            </a: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sterilising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them. </a:t>
            </a:r>
          </a:p>
          <a:p>
            <a:endParaRPr lang="en-GB" sz="2200" dirty="0">
              <a:solidFill>
                <a:srgbClr val="272626"/>
              </a:solidFill>
              <a:latin typeface="Comic Sans MS" panose="030F0702030302020204" pitchFamily="66" charset="0"/>
            </a:endParaRPr>
          </a:p>
          <a:p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This means they are so clean that there are no germs on them. Ready</a:t>
            </a:r>
            <a:b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for use next time!</a:t>
            </a:r>
          </a:p>
        </p:txBody>
      </p:sp>
      <p:pic>
        <p:nvPicPr>
          <p:cNvPr id="5" name="Picture 4" descr="A picture containing cup, coffee, indoor&#10;&#10;Description automatically generated">
            <a:extLst>
              <a:ext uri="{FF2B5EF4-FFF2-40B4-BE49-F238E27FC236}">
                <a16:creationId xmlns:a16="http://schemas.microsoft.com/office/drawing/2014/main" id="{B5F14D2D-94CB-8345-B487-80B2C766B8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557" t="9486" r="17060"/>
          <a:stretch/>
        </p:blipFill>
        <p:spPr>
          <a:xfrm>
            <a:off x="1308100" y="1125538"/>
            <a:ext cx="5183188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6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81D250-36A5-43D1-95D9-610B35C9AF4A}"/>
              </a:ext>
            </a:extLst>
          </p:cNvPr>
          <p:cNvSpPr txBox="1"/>
          <p:nvPr/>
        </p:nvSpPr>
        <p:spPr>
          <a:xfrm>
            <a:off x="7027059" y="1219251"/>
            <a:ext cx="425054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What do we know about vaccines?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They give our bodies immunity against certain illnesses.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Almost all of us will have had vaccines when we were little – so young we probably can’t remember our first one!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How are vaccines given to us?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Yes – many vaccines are needles! But it is very quick and hardly hurts at all.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picture containing person, indoor, bed, little&#10;&#10;Description automatically generated">
            <a:extLst>
              <a:ext uri="{FF2B5EF4-FFF2-40B4-BE49-F238E27FC236}">
                <a16:creationId xmlns:a16="http://schemas.microsoft.com/office/drawing/2014/main" id="{BA8C1AB9-31AC-5D4A-B80E-AEC7E9C1BC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076" r="26220" b="13762"/>
          <a:stretch/>
        </p:blipFill>
        <p:spPr>
          <a:xfrm>
            <a:off x="1309688" y="1125538"/>
            <a:ext cx="5181600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4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9A4817-9F15-4696-B599-0FF4068C49C5}"/>
              </a:ext>
            </a:extLst>
          </p:cNvPr>
          <p:cNvSpPr txBox="1"/>
          <p:nvPr/>
        </p:nvSpPr>
        <p:spPr>
          <a:xfrm>
            <a:off x="7169278" y="1717324"/>
            <a:ext cx="4044462" cy="3313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Some of you may have had the ‘flu vaccine as a nasal spray in school.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Vaccines are a great way of protecting against disease.</a:t>
            </a:r>
          </a:p>
          <a:p>
            <a:pPr>
              <a:spcBef>
                <a:spcPts val="2000"/>
              </a:spcBef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What else can we do to stay healthy – without even going to the doctor?</a:t>
            </a:r>
          </a:p>
        </p:txBody>
      </p:sp>
      <p:pic>
        <p:nvPicPr>
          <p:cNvPr id="5" name="Picture 4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4A6CE52D-09BE-1545-98A6-242DFB9CA50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111" t="9648" r="15957" b="40546"/>
          <a:stretch/>
        </p:blipFill>
        <p:spPr>
          <a:xfrm>
            <a:off x="1308100" y="1125538"/>
            <a:ext cx="5183188" cy="45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2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</TotalTime>
  <Words>1021</Words>
  <Application>Microsoft Macintosh PowerPoint</Application>
  <PresentationFormat>Widescreen</PresentationFormat>
  <Paragraphs>113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Comic Sans MS</vt:lpstr>
      <vt:lpstr>Symbol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111</cp:revision>
  <dcterms:created xsi:type="dcterms:W3CDTF">2021-01-11T17:47:06Z</dcterms:created>
  <dcterms:modified xsi:type="dcterms:W3CDTF">2022-09-27T16:30:20Z</dcterms:modified>
</cp:coreProperties>
</file>