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79" r:id="rId2"/>
    <p:sldId id="321" r:id="rId3"/>
    <p:sldId id="352" r:id="rId4"/>
    <p:sldId id="377" r:id="rId5"/>
    <p:sldId id="310" r:id="rId6"/>
    <p:sldId id="311" r:id="rId7"/>
    <p:sldId id="317" r:id="rId8"/>
    <p:sldId id="308" r:id="rId9"/>
    <p:sldId id="315" r:id="rId10"/>
    <p:sldId id="316" r:id="rId11"/>
    <p:sldId id="312" r:id="rId12"/>
    <p:sldId id="306" r:id="rId13"/>
    <p:sldId id="28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321"/>
            <p14:sldId id="352"/>
            <p14:sldId id="377"/>
            <p14:sldId id="310"/>
            <p14:sldId id="311"/>
            <p14:sldId id="317"/>
            <p14:sldId id="308"/>
            <p14:sldId id="315"/>
            <p14:sldId id="316"/>
            <p14:sldId id="312"/>
            <p14:sldId id="306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6" orient="horz" pos="2160" userDrawn="1">
          <p15:clr>
            <a:srgbClr val="A4A3A4"/>
          </p15:clr>
        </p15:guide>
        <p15:guide id="10" pos="3613" userDrawn="1">
          <p15:clr>
            <a:srgbClr val="A4A3A4"/>
          </p15:clr>
        </p15:guide>
        <p15:guide id="11" pos="801" userDrawn="1">
          <p15:clr>
            <a:srgbClr val="A4A3A4"/>
          </p15:clr>
        </p15:guide>
        <p15:guide id="13" pos="6879" userDrawn="1">
          <p15:clr>
            <a:srgbClr val="A4A3A4"/>
          </p15:clr>
        </p15:guide>
        <p15:guide id="14" orient="horz" pos="754" userDrawn="1">
          <p15:clr>
            <a:srgbClr val="A4A3A4"/>
          </p15:clr>
        </p15:guide>
        <p15:guide id="15" pos="1255" userDrawn="1">
          <p15:clr>
            <a:srgbClr val="A4A3A4"/>
          </p15:clr>
        </p15:guide>
        <p15:guide id="16" pos="3840" userDrawn="1">
          <p15:clr>
            <a:srgbClr val="A4A3A4"/>
          </p15:clr>
        </p15:guide>
        <p15:guide id="18" pos="4067" userDrawn="1">
          <p15:clr>
            <a:srgbClr val="A4A3A4"/>
          </p15:clr>
        </p15:guide>
        <p15:guide id="19" pos="6425" userDrawn="1">
          <p15:clr>
            <a:srgbClr val="A4A3A4"/>
          </p15:clr>
        </p15:guide>
        <p15:guide id="20" pos="1028" userDrawn="1">
          <p15:clr>
            <a:srgbClr val="A4A3A4"/>
          </p15:clr>
        </p15:guide>
        <p15:guide id="21" pos="6652" userDrawn="1">
          <p15:clr>
            <a:srgbClr val="A4A3A4"/>
          </p15:clr>
        </p15:guide>
        <p15:guide id="22" orient="horz" pos="3362" userDrawn="1">
          <p15:clr>
            <a:srgbClr val="A4A3A4"/>
          </p15:clr>
        </p15:guide>
        <p15:guide id="23" orient="horz" pos="1049" userDrawn="1">
          <p15:clr>
            <a:srgbClr val="A4A3A4"/>
          </p15:clr>
        </p15:guide>
        <p15:guide id="24" pos="461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AB47"/>
    <a:srgbClr val="EB8B2D"/>
    <a:srgbClr val="B6191F"/>
    <a:srgbClr val="286AA6"/>
    <a:srgbClr val="286AA7"/>
    <a:srgbClr val="272626"/>
    <a:srgbClr val="064B8D"/>
    <a:srgbClr val="3692C4"/>
    <a:srgbClr val="2E93C5"/>
    <a:srgbClr val="229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863" autoAdjust="0"/>
    <p:restoredTop sz="95296"/>
  </p:normalViewPr>
  <p:slideViewPr>
    <p:cSldViewPr snapToGrid="0" snapToObjects="1">
      <p:cViewPr varScale="1">
        <p:scale>
          <a:sx n="82" d="100"/>
          <a:sy n="82" d="100"/>
        </p:scale>
        <p:origin x="101" y="72"/>
      </p:cViewPr>
      <p:guideLst>
        <p:guide orient="horz" pos="2160"/>
        <p:guide pos="3613"/>
        <p:guide pos="801"/>
        <p:guide pos="6879"/>
        <p:guide orient="horz" pos="754"/>
        <p:guide pos="1255"/>
        <p:guide pos="3840"/>
        <p:guide pos="4067"/>
        <p:guide pos="6425"/>
        <p:guide pos="1028"/>
        <p:guide pos="6652"/>
        <p:guide orient="horz" pos="3362"/>
        <p:guide orient="horz" pos="1049"/>
        <p:guide pos="4611"/>
      </p:guideLst>
    </p:cSldViewPr>
  </p:slideViewPr>
  <p:outlineViewPr>
    <p:cViewPr>
      <p:scale>
        <a:sx n="60" d="100"/>
        <a:sy n="6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2" d="100"/>
          <a:sy n="72" d="100"/>
        </p:scale>
        <p:origin x="180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7D4D1F8-B38F-DB48-93E6-99E4BA1CAB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55710F-11A7-F44D-928D-87420087B8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D6AEC-5591-1245-8800-A10A29F34680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5BC7CD-5823-D44E-A8C3-8B35866327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2BFEAC-1F86-4740-8423-109D564EAF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F682D-EA4A-3A40-9E0D-A6FC3BDEA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817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8908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141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426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013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7960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6374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646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513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2098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80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7C084D4-C02A-64A9-ACB8-3FF9E0EC8E27}"/>
              </a:ext>
            </a:extLst>
          </p:cNvPr>
          <p:cNvSpPr/>
          <p:nvPr/>
        </p:nvSpPr>
        <p:spPr>
          <a:xfrm>
            <a:off x="0" y="1848468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6768C4E-EF69-0E44-B508-6657D010454B}"/>
              </a:ext>
            </a:extLst>
          </p:cNvPr>
          <p:cNvSpPr txBox="1">
            <a:spLocks/>
          </p:cNvSpPr>
          <p:nvPr/>
        </p:nvSpPr>
        <p:spPr>
          <a:xfrm>
            <a:off x="-2" y="429237"/>
            <a:ext cx="12192002" cy="176971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Living Things and their Habitats</a:t>
            </a: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5: </a:t>
            </a:r>
            <a:r>
              <a:rPr lang="en-GB" sz="32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 Food Chain</a:t>
            </a:r>
            <a:endParaRPr lang="en-US" sz="3200" b="1" dirty="0">
              <a:solidFill>
                <a:schemeClr val="bg1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endParaRPr lang="en-US" sz="3200" b="1" dirty="0">
              <a:solidFill>
                <a:srgbClr val="39AB47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3F3CCAC-16E5-3D42-829F-EC5471A57E06}"/>
              </a:ext>
            </a:extLst>
          </p:cNvPr>
          <p:cNvSpPr/>
          <p:nvPr/>
        </p:nvSpPr>
        <p:spPr>
          <a:xfrm>
            <a:off x="0" y="2185518"/>
            <a:ext cx="12192000" cy="34289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BEDE7745-7950-684A-B20D-5A2C88F34F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21" name="Picture 2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AFFC093-48D5-5F40-B86E-D1D1A78E51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814E196F-9A54-B149-9A3C-74289DBA608A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1A68EB-E28C-B844-9EFA-85CC645FF06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91" t="28117" r="3526" b="32676"/>
          <a:stretch/>
        </p:blipFill>
        <p:spPr>
          <a:xfrm>
            <a:off x="-1" y="1953491"/>
            <a:ext cx="12213820" cy="3574009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AFE6745-9AA3-D94F-9642-8E4CDB7B09F9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5" name="Subtitle 2">
            <a:extLst>
              <a:ext uri="{FF2B5EF4-FFF2-40B4-BE49-F238E27FC236}">
                <a16:creationId xmlns:a16="http://schemas.microsoft.com/office/drawing/2014/main" id="{40563E84-C97E-4139-9B11-CB369345EF4F}"/>
              </a:ext>
            </a:extLst>
          </p:cNvPr>
          <p:cNvSpPr txBox="1">
            <a:spLocks/>
          </p:cNvSpPr>
          <p:nvPr/>
        </p:nvSpPr>
        <p:spPr>
          <a:xfrm>
            <a:off x="-69238" y="828269"/>
            <a:ext cx="12192000" cy="34378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Here’s another example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39D485C-CB16-BF4D-A378-61B3F5BAFE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969" r="1890" b="-2996"/>
          <a:stretch/>
        </p:blipFill>
        <p:spPr>
          <a:xfrm>
            <a:off x="1572587" y="2700999"/>
            <a:ext cx="1888965" cy="291154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432E629-3687-C34C-817E-1FADC725593E}"/>
              </a:ext>
            </a:extLst>
          </p:cNvPr>
          <p:cNvSpPr txBox="1"/>
          <p:nvPr/>
        </p:nvSpPr>
        <p:spPr>
          <a:xfrm>
            <a:off x="1296643" y="1628775"/>
            <a:ext cx="2700435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At the beginning of the chain is a plant.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3CF6B4F-CA25-0F46-B05A-960D00EF1A3C}"/>
              </a:ext>
            </a:extLst>
          </p:cNvPr>
          <p:cNvSpPr txBox="1"/>
          <p:nvPr/>
        </p:nvSpPr>
        <p:spPr>
          <a:xfrm>
            <a:off x="4848446" y="1663203"/>
            <a:ext cx="2556577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caterpillar eats leaves on the plant.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5D823DD-D8F6-AC41-AEA9-87F74BBE2F42}"/>
              </a:ext>
            </a:extLst>
          </p:cNvPr>
          <p:cNvSpPr txBox="1"/>
          <p:nvPr/>
        </p:nvSpPr>
        <p:spPr>
          <a:xfrm>
            <a:off x="8357189" y="1657712"/>
            <a:ext cx="2161474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bird eats the caterpillar.</a:t>
            </a:r>
          </a:p>
          <a:p>
            <a:pPr algn="ctr"/>
            <a:endParaRPr lang="en-GB" sz="2100" dirty="0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pitchFamily="66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D69600D-BCB7-6643-9D4B-001CC52D3ED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765" b="1765"/>
          <a:stretch/>
        </p:blipFill>
        <p:spPr>
          <a:xfrm>
            <a:off x="8280400" y="2972314"/>
            <a:ext cx="2407389" cy="2396536"/>
          </a:xfrm>
          <a:prstGeom prst="rect">
            <a:avLst/>
          </a:prstGeom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BBE1A35-D193-704F-A197-43FD4BF1CCE9}"/>
              </a:ext>
            </a:extLst>
          </p:cNvPr>
          <p:cNvCxnSpPr>
            <a:cxnSpLocks/>
          </p:cNvCxnSpPr>
          <p:nvPr/>
        </p:nvCxnSpPr>
        <p:spPr>
          <a:xfrm>
            <a:off x="3872858" y="4202298"/>
            <a:ext cx="984885" cy="0"/>
          </a:xfrm>
          <a:prstGeom prst="straightConnector1">
            <a:avLst/>
          </a:prstGeom>
          <a:ln w="8890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55F1900-5F92-214B-BA72-6AAE73990217}"/>
              </a:ext>
            </a:extLst>
          </p:cNvPr>
          <p:cNvCxnSpPr>
            <a:cxnSpLocks/>
          </p:cNvCxnSpPr>
          <p:nvPr/>
        </p:nvCxnSpPr>
        <p:spPr>
          <a:xfrm>
            <a:off x="7145601" y="4202298"/>
            <a:ext cx="984885" cy="0"/>
          </a:xfrm>
          <a:prstGeom prst="straightConnector1">
            <a:avLst/>
          </a:prstGeom>
          <a:ln w="8890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8BB41A4-540E-A342-B1A1-1BC8D2480B2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20002" y="3516757"/>
            <a:ext cx="1844398" cy="1903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66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B25E2E30-34EC-40D2-9B1A-953EBA44F87E}"/>
              </a:ext>
            </a:extLst>
          </p:cNvPr>
          <p:cNvSpPr txBox="1">
            <a:spLocks/>
          </p:cNvSpPr>
          <p:nvPr/>
        </p:nvSpPr>
        <p:spPr>
          <a:xfrm>
            <a:off x="6181059" y="2959248"/>
            <a:ext cx="3409507" cy="15276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Use your worksheets to create your own food chain.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204764-AE71-6840-B4E7-9B0A338EEDD4}"/>
              </a:ext>
            </a:extLst>
          </p:cNvPr>
          <p:cNvSpPr txBox="1"/>
          <p:nvPr/>
        </p:nvSpPr>
        <p:spPr>
          <a:xfrm>
            <a:off x="19878" y="785021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370EE9E-913D-6A43-90D1-218D1A9AC26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40" b="140"/>
          <a:stretch/>
        </p:blipFill>
        <p:spPr>
          <a:xfrm rot="21200294">
            <a:off x="2521353" y="1728231"/>
            <a:ext cx="2888291" cy="40802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987889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F423F3C1-2EB9-4C7C-BD06-38D8885EC351}"/>
              </a:ext>
            </a:extLst>
          </p:cNvPr>
          <p:cNvSpPr txBox="1">
            <a:spLocks/>
          </p:cNvSpPr>
          <p:nvPr/>
        </p:nvSpPr>
        <p:spPr>
          <a:xfrm>
            <a:off x="25353" y="821855"/>
            <a:ext cx="12192000" cy="37815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have we learned?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90AE02-C1FA-4B0D-9509-597137EA6310}"/>
              </a:ext>
            </a:extLst>
          </p:cNvPr>
          <p:cNvSpPr txBox="1"/>
          <p:nvPr/>
        </p:nvSpPr>
        <p:spPr>
          <a:xfrm>
            <a:off x="3010650" y="1607510"/>
            <a:ext cx="621323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We have learned about food chains.</a:t>
            </a:r>
          </a:p>
          <a:p>
            <a:pPr algn="ctr">
              <a:spcBef>
                <a:spcPts val="1200"/>
              </a:spcBef>
            </a:pPr>
            <a:r>
              <a:rPr lang="en-GB" sz="2200" dirty="0">
                <a:latin typeface="Comic Sans MS" panose="030F0702030302020204" pitchFamily="66" charset="0"/>
              </a:rPr>
              <a:t>Who can tell us what this food </a:t>
            </a: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chain</a:t>
            </a:r>
            <a:r>
              <a:rPr lang="en-GB" sz="2200" dirty="0">
                <a:latin typeface="Comic Sans MS" panose="030F0702030302020204" pitchFamily="66" charset="0"/>
              </a:rPr>
              <a:t> shows?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EDFA58-5A2E-1340-8D62-FFBE6CA8FAB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9" b="-359"/>
          <a:stretch/>
        </p:blipFill>
        <p:spPr>
          <a:xfrm>
            <a:off x="1987237" y="2924133"/>
            <a:ext cx="2117327" cy="30185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5ECD5D-F475-4935-A7DE-F71C3FE7782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84" r="9984"/>
          <a:stretch/>
        </p:blipFill>
        <p:spPr>
          <a:xfrm>
            <a:off x="4647688" y="3311023"/>
            <a:ext cx="2513853" cy="25025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C5E081B-6010-4190-82C8-C6E155E6B5D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" b="2441"/>
          <a:stretch/>
        </p:blipFill>
        <p:spPr>
          <a:xfrm>
            <a:off x="7798095" y="2997200"/>
            <a:ext cx="2553860" cy="28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2171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1DA5B87-F6E0-B147-8E38-5BB1908B3E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Living Things and their Habitats – Lesson 5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547976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4961DAD-64C7-0D4B-8D2E-61D0A619F89B}"/>
              </a:ext>
            </a:extLst>
          </p:cNvPr>
          <p:cNvSpPr/>
          <p:nvPr/>
        </p:nvSpPr>
        <p:spPr>
          <a:xfrm>
            <a:off x="4026310" y="1888761"/>
            <a:ext cx="4151191" cy="30570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B172809-5D17-7C40-925A-D706F1CF80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02" r="2102"/>
          <a:stretch/>
        </p:blipFill>
        <p:spPr>
          <a:xfrm>
            <a:off x="4131681" y="1993127"/>
            <a:ext cx="3940449" cy="2848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82ADD26-2E09-274A-81B7-C2AF03DC7C3F}"/>
              </a:ext>
            </a:extLst>
          </p:cNvPr>
          <p:cNvSpPr txBox="1"/>
          <p:nvPr/>
        </p:nvSpPr>
        <p:spPr>
          <a:xfrm>
            <a:off x="504639" y="5932104"/>
            <a:ext cx="9581469" cy="4321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1200" b="1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link:</a:t>
            </a:r>
            <a:r>
              <a:rPr lang="en-GB" sz="1200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</a:t>
            </a:r>
            <a:r>
              <a:rPr lang="en-GB" sz="1200" dirty="0">
                <a:solidFill>
                  <a:srgbClr val="39AB47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escribe how animals obtain their food from plants and other animals, using the idea of a simple food chain, and identify and name different sources of food.</a:t>
            </a:r>
          </a:p>
          <a:p>
            <a:endParaRPr lang="en-GB" sz="1200" dirty="0">
              <a:solidFill>
                <a:srgbClr val="39AB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78889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Living Things and their Habitats: Lesson 5</a:t>
            </a:r>
            <a:b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88164A-1E0D-C748-BFC0-DC37CD6384D6}"/>
              </a:ext>
            </a:extLst>
          </p:cNvPr>
          <p:cNvSpPr txBox="1"/>
          <p:nvPr/>
        </p:nvSpPr>
        <p:spPr>
          <a:xfrm>
            <a:off x="0" y="4921857"/>
            <a:ext cx="12192000" cy="50074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Learn about food chains.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B42968D-0CBE-7E48-A760-22D78A8ACD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" t="2644" r="1363" b="3819"/>
          <a:stretch/>
        </p:blipFill>
        <p:spPr>
          <a:xfrm>
            <a:off x="2030049" y="2274277"/>
            <a:ext cx="1697890" cy="229772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0C1969E-6023-8346-B401-4A7E2BA7F31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84" r="9984"/>
          <a:stretch/>
        </p:blipFill>
        <p:spPr>
          <a:xfrm>
            <a:off x="4997766" y="2339164"/>
            <a:ext cx="2198967" cy="218905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C07E66E-3AB2-1A45-91C9-4619D7A889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689" b="3660"/>
          <a:stretch/>
        </p:blipFill>
        <p:spPr>
          <a:xfrm>
            <a:off x="8207714" y="2250831"/>
            <a:ext cx="2198967" cy="2485292"/>
          </a:xfrm>
          <a:prstGeom prst="rect">
            <a:avLst/>
          </a:prstGeom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DFBB4B22-464D-2D42-BB0E-AFF0B06B412C}"/>
              </a:ext>
            </a:extLst>
          </p:cNvPr>
          <p:cNvCxnSpPr>
            <a:cxnSpLocks/>
          </p:cNvCxnSpPr>
          <p:nvPr/>
        </p:nvCxnSpPr>
        <p:spPr>
          <a:xfrm>
            <a:off x="3869454" y="3585612"/>
            <a:ext cx="984885" cy="0"/>
          </a:xfrm>
          <a:prstGeom prst="straightConnector1">
            <a:avLst/>
          </a:prstGeom>
          <a:ln w="571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32A6D2F-FB1A-B440-BE30-7583246BEEE6}"/>
              </a:ext>
            </a:extLst>
          </p:cNvPr>
          <p:cNvCxnSpPr>
            <a:cxnSpLocks/>
          </p:cNvCxnSpPr>
          <p:nvPr/>
        </p:nvCxnSpPr>
        <p:spPr>
          <a:xfrm>
            <a:off x="7276459" y="3585612"/>
            <a:ext cx="984885" cy="0"/>
          </a:xfrm>
          <a:prstGeom prst="straightConnector1">
            <a:avLst/>
          </a:prstGeom>
          <a:ln w="5715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8D2C0C5-EB3A-72F2-E094-9D7C5FFE1E8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C5BFAE-FD4F-4594-ADA7-9437195234CC}"/>
              </a:ext>
            </a:extLst>
          </p:cNvPr>
          <p:cNvSpPr txBox="1"/>
          <p:nvPr/>
        </p:nvSpPr>
        <p:spPr>
          <a:xfrm>
            <a:off x="7442790" y="1671305"/>
            <a:ext cx="3605213" cy="410527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902030302020204" pitchFamily="66" charset="0"/>
                <a:ea typeface="Times New Roman" panose="02020603050405020304" pitchFamily="18" charset="0"/>
              </a:rPr>
              <a:t>A food chain shows the order in which plants and animals, including humans, get their food.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3ACF22CB-1E94-4A4F-8872-E948AF66CC1D}"/>
              </a:ext>
            </a:extLst>
          </p:cNvPr>
          <p:cNvSpPr txBox="1">
            <a:spLocks/>
          </p:cNvSpPr>
          <p:nvPr/>
        </p:nvSpPr>
        <p:spPr>
          <a:xfrm>
            <a:off x="0" y="823554"/>
            <a:ext cx="12192000" cy="4643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is a food chain?</a:t>
            </a:r>
          </a:p>
          <a:p>
            <a:pPr marL="0" indent="0" algn="ctr">
              <a:buNone/>
            </a:pPr>
            <a:endParaRPr lang="en-US" sz="3000" b="1" dirty="0">
              <a:solidFill>
                <a:srgbClr val="39AB47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CEAC38F-F469-EB42-85B3-DD26E7D6A1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27" r="2927"/>
          <a:stretch/>
        </p:blipFill>
        <p:spPr>
          <a:xfrm>
            <a:off x="1285185" y="1712812"/>
            <a:ext cx="5506735" cy="409441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BC7F7AB-D468-BD4D-8FA5-97C429F74AB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84" r="6921"/>
          <a:stretch/>
        </p:blipFill>
        <p:spPr>
          <a:xfrm flipH="1">
            <a:off x="2724039" y="4007599"/>
            <a:ext cx="1251332" cy="11997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ECA3DF3-94B9-D946-B6A3-625AACA0AB6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0" b="-19"/>
          <a:stretch/>
        </p:blipFill>
        <p:spPr>
          <a:xfrm>
            <a:off x="4623258" y="3882452"/>
            <a:ext cx="1522436" cy="175385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A025371-7FC6-F04B-9118-CE612803E31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65" b="1765"/>
          <a:stretch/>
        </p:blipFill>
        <p:spPr>
          <a:xfrm flipH="1">
            <a:off x="3051564" y="2176662"/>
            <a:ext cx="419696" cy="417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797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004AB46-3B2E-CB41-BB20-0118DC1682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299" b="5299"/>
          <a:stretch/>
        </p:blipFill>
        <p:spPr>
          <a:xfrm>
            <a:off x="1271588" y="1712812"/>
            <a:ext cx="5506735" cy="4094414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C5BFAE-FD4F-4594-ADA7-9437195234CC}"/>
              </a:ext>
            </a:extLst>
          </p:cNvPr>
          <p:cNvSpPr txBox="1"/>
          <p:nvPr/>
        </p:nvSpPr>
        <p:spPr>
          <a:xfrm>
            <a:off x="7442790" y="1905221"/>
            <a:ext cx="3319670" cy="358117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This family has enjoyed a plate of meat along with their meal. 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3ACF22CB-1E94-4A4F-8872-E948AF66CC1D}"/>
              </a:ext>
            </a:extLst>
          </p:cNvPr>
          <p:cNvSpPr txBox="1">
            <a:spLocks/>
          </p:cNvSpPr>
          <p:nvPr/>
        </p:nvSpPr>
        <p:spPr>
          <a:xfrm>
            <a:off x="0" y="823554"/>
            <a:ext cx="12192000" cy="4643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Let’s look at a food chain we are part of.</a:t>
            </a:r>
          </a:p>
          <a:p>
            <a:pPr marL="0" indent="0" algn="ctr">
              <a:buNone/>
            </a:pPr>
            <a:endParaRPr lang="en-US" sz="3000" b="1" dirty="0">
              <a:solidFill>
                <a:srgbClr val="39AB47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93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1627154" y="1671305"/>
            <a:ext cx="3178762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5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Where did the meat come from?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7AE8E7-7D37-4DB9-B8BD-51E1FBA53E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1" t="-4818" r="793" b="-4466"/>
          <a:stretch/>
        </p:blipFill>
        <p:spPr>
          <a:xfrm>
            <a:off x="6137645" y="940547"/>
            <a:ext cx="4077244" cy="222795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24D3228-C4B2-4E85-A63E-A318AEF5725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767" t="40320" r="36314"/>
          <a:stretch/>
        </p:blipFill>
        <p:spPr>
          <a:xfrm>
            <a:off x="6096000" y="3429000"/>
            <a:ext cx="4080424" cy="233384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A28A956-5952-4290-811E-DB446FA87CB0}"/>
              </a:ext>
            </a:extLst>
          </p:cNvPr>
          <p:cNvSpPr txBox="1"/>
          <p:nvPr/>
        </p:nvSpPr>
        <p:spPr>
          <a:xfrm>
            <a:off x="1627154" y="3715858"/>
            <a:ext cx="3746979" cy="1754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8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 meat came from</a:t>
            </a:r>
          </a:p>
          <a:p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 sheep.</a:t>
            </a:r>
          </a:p>
          <a:p>
            <a:pPr>
              <a:spcBef>
                <a:spcPts val="1800"/>
              </a:spcBef>
            </a:pPr>
            <a:r>
              <a:rPr lang="en-GB" sz="21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did the sheep eat?</a:t>
            </a:r>
          </a:p>
          <a:p>
            <a:pPr>
              <a:spcBef>
                <a:spcPts val="18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 sheep ate the grass.</a:t>
            </a:r>
          </a:p>
        </p:txBody>
      </p:sp>
    </p:spTree>
    <p:extLst>
      <p:ext uri="{BB962C8B-B14F-4D97-AF65-F5344CB8AC3E}">
        <p14:creationId xmlns:p14="http://schemas.microsoft.com/office/powerpoint/2010/main" val="126859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CE3F8DF-2154-3749-9B8B-B1B2D1A841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299" b="5299"/>
          <a:stretch/>
        </p:blipFill>
        <p:spPr>
          <a:xfrm>
            <a:off x="1284648" y="1393862"/>
            <a:ext cx="5506735" cy="4094414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7315200" y="2474564"/>
            <a:ext cx="3062177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8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Not all families eat meat, and not all meals include meat.</a:t>
            </a:r>
          </a:p>
          <a:p>
            <a:pPr>
              <a:spcBef>
                <a:spcPts val="18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Today’s meal is of vegetables. 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207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B90BAD-39D6-424D-AD5F-9306360BB9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1589" y="1553450"/>
            <a:ext cx="5596556" cy="3875416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7336785" y="2075386"/>
            <a:ext cx="3125652" cy="2723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800"/>
              </a:spcBef>
            </a:pPr>
            <a:r>
              <a:rPr lang="en-GB" sz="21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Where did the vegetables come from?</a:t>
            </a:r>
          </a:p>
          <a:p>
            <a:pPr>
              <a:spcBef>
                <a:spcPts val="18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 vegetables grow in the soil.</a:t>
            </a:r>
          </a:p>
          <a:p>
            <a:pPr>
              <a:spcBef>
                <a:spcPts val="1800"/>
              </a:spcBef>
            </a:pPr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The vegetables are picked and are ready for us to eat them.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14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6BF12A-CC17-B941-9A21-76DBDDF857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222" b="27180"/>
          <a:stretch/>
        </p:blipFill>
        <p:spPr>
          <a:xfrm>
            <a:off x="1198529" y="1922586"/>
            <a:ext cx="9797143" cy="347003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DF5A691E-39CA-8544-8CA1-DA8F51BD268C}"/>
              </a:ext>
            </a:extLst>
          </p:cNvPr>
          <p:cNvSpPr txBox="1"/>
          <p:nvPr/>
        </p:nvSpPr>
        <p:spPr>
          <a:xfrm>
            <a:off x="6183921" y="1797534"/>
            <a:ext cx="487465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100"/>
              </a:lnSpc>
            </a:pPr>
            <a:endParaRPr lang="en-GB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9DC701C-E890-4E08-BC3A-F52924E2A290}"/>
              </a:ext>
            </a:extLst>
          </p:cNvPr>
          <p:cNvSpPr txBox="1">
            <a:spLocks/>
          </p:cNvSpPr>
          <p:nvPr/>
        </p:nvSpPr>
        <p:spPr>
          <a:xfrm>
            <a:off x="1100" y="832345"/>
            <a:ext cx="12192000" cy="37815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look at food chains in a woodland habitat</a:t>
            </a:r>
          </a:p>
        </p:txBody>
      </p:sp>
    </p:spTree>
    <p:extLst>
      <p:ext uri="{BB962C8B-B14F-4D97-AF65-F5344CB8AC3E}">
        <p14:creationId xmlns:p14="http://schemas.microsoft.com/office/powerpoint/2010/main" val="2519266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D72D2AA-410F-4F96-AD35-AE1C3962609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4276" r="1625" b="2023"/>
          <a:stretch/>
        </p:blipFill>
        <p:spPr>
          <a:xfrm>
            <a:off x="1488042" y="2556897"/>
            <a:ext cx="1969967" cy="292210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9D8E4C5-ACA5-49A4-8EE1-258029100C23}"/>
              </a:ext>
            </a:extLst>
          </p:cNvPr>
          <p:cNvSpPr txBox="1"/>
          <p:nvPr/>
        </p:nvSpPr>
        <p:spPr>
          <a:xfrm>
            <a:off x="1296643" y="1628775"/>
            <a:ext cx="2700435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At the beginning of the chain is a plant.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64254F-694C-4FC4-B4EA-1A669D9C1AFB}"/>
              </a:ext>
            </a:extLst>
          </p:cNvPr>
          <p:cNvSpPr txBox="1"/>
          <p:nvPr/>
        </p:nvSpPr>
        <p:spPr>
          <a:xfrm>
            <a:off x="5029786" y="1663203"/>
            <a:ext cx="2030827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rabbit eats the plants.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42842F-E21B-49B2-84D6-BA5FD71B8355}"/>
              </a:ext>
            </a:extLst>
          </p:cNvPr>
          <p:cNvSpPr txBox="1"/>
          <p:nvPr/>
        </p:nvSpPr>
        <p:spPr>
          <a:xfrm>
            <a:off x="8602144" y="1657712"/>
            <a:ext cx="145980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fox eats the rabbit.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AF250A68-EF68-42E8-97D3-0E20B92CFE4B}"/>
              </a:ext>
            </a:extLst>
          </p:cNvPr>
          <p:cNvSpPr txBox="1">
            <a:spLocks/>
          </p:cNvSpPr>
          <p:nvPr/>
        </p:nvSpPr>
        <p:spPr>
          <a:xfrm>
            <a:off x="-69238" y="811080"/>
            <a:ext cx="12192000" cy="37815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Here’s an example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2F86D3D6-67B7-9149-A399-1F1248F3921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984" r="9984"/>
          <a:stretch/>
        </p:blipFill>
        <p:spPr>
          <a:xfrm>
            <a:off x="4648947" y="2914136"/>
            <a:ext cx="2513853" cy="250252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BE2B7C4-7E25-9A4A-B047-0A085E16DE7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" b="2441"/>
          <a:stretch/>
        </p:blipFill>
        <p:spPr>
          <a:xfrm>
            <a:off x="8388167" y="2703777"/>
            <a:ext cx="2553860" cy="2872408"/>
          </a:xfrm>
          <a:prstGeom prst="rect">
            <a:avLst/>
          </a:prstGeom>
        </p:spPr>
      </p:pic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9E80AF5-E443-3F48-8CBC-26F8C750B76A}"/>
              </a:ext>
            </a:extLst>
          </p:cNvPr>
          <p:cNvCxnSpPr>
            <a:cxnSpLocks/>
          </p:cNvCxnSpPr>
          <p:nvPr/>
        </p:nvCxnSpPr>
        <p:spPr>
          <a:xfrm>
            <a:off x="3536032" y="4009526"/>
            <a:ext cx="984885" cy="0"/>
          </a:xfrm>
          <a:prstGeom prst="straightConnector1">
            <a:avLst/>
          </a:prstGeom>
          <a:ln w="8890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D1CAA41-D729-A047-87DF-C5793BC99257}"/>
              </a:ext>
            </a:extLst>
          </p:cNvPr>
          <p:cNvCxnSpPr>
            <a:cxnSpLocks/>
          </p:cNvCxnSpPr>
          <p:nvPr/>
        </p:nvCxnSpPr>
        <p:spPr>
          <a:xfrm>
            <a:off x="7357661" y="3989648"/>
            <a:ext cx="984885" cy="0"/>
          </a:xfrm>
          <a:prstGeom prst="straightConnector1">
            <a:avLst/>
          </a:prstGeom>
          <a:ln w="88900">
            <a:solidFill>
              <a:srgbClr val="39AB4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375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1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23624</TotalTime>
  <Words>334</Words>
  <Application>Microsoft Office PowerPoint</Application>
  <PresentationFormat>Widescreen</PresentationFormat>
  <Paragraphs>50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691</cp:revision>
  <dcterms:created xsi:type="dcterms:W3CDTF">2021-01-11T17:47:06Z</dcterms:created>
  <dcterms:modified xsi:type="dcterms:W3CDTF">2022-08-17T11:28:46Z</dcterms:modified>
</cp:coreProperties>
</file>