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3"/>
  </p:notesMasterIdLst>
  <p:sldIdLst>
    <p:sldId id="271" r:id="rId3"/>
    <p:sldId id="304" r:id="rId4"/>
    <p:sldId id="319" r:id="rId5"/>
    <p:sldId id="272" r:id="rId6"/>
    <p:sldId id="333" r:id="rId7"/>
    <p:sldId id="328" r:id="rId8"/>
    <p:sldId id="334" r:id="rId9"/>
    <p:sldId id="273" r:id="rId10"/>
    <p:sldId id="277" r:id="rId11"/>
    <p:sldId id="335" r:id="rId12"/>
    <p:sldId id="336" r:id="rId13"/>
    <p:sldId id="332" r:id="rId14"/>
    <p:sldId id="274" r:id="rId15"/>
    <p:sldId id="327" r:id="rId16"/>
    <p:sldId id="325" r:id="rId17"/>
    <p:sldId id="339" r:id="rId18"/>
    <p:sldId id="338" r:id="rId19"/>
    <p:sldId id="337" r:id="rId20"/>
    <p:sldId id="329" r:id="rId21"/>
    <p:sldId id="29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709" userDrawn="1">
          <p15:clr>
            <a:srgbClr val="A4A3A4"/>
          </p15:clr>
        </p15:guide>
        <p15:guide id="8" pos="1300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pos="363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5D29"/>
    <a:srgbClr val="3692C4"/>
    <a:srgbClr val="39AB47"/>
    <a:srgbClr val="D92229"/>
    <a:srgbClr val="D9222A"/>
    <a:srgbClr val="272626"/>
    <a:srgbClr val="3FAA4C"/>
    <a:srgbClr val="41AE62"/>
    <a:srgbClr val="C9D950"/>
    <a:srgbClr val="286A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529" autoAdjust="0"/>
    <p:restoredTop sz="94700"/>
  </p:normalViewPr>
  <p:slideViewPr>
    <p:cSldViewPr snapToGrid="0" snapToObjects="1">
      <p:cViewPr varScale="1">
        <p:scale>
          <a:sx n="94" d="100"/>
          <a:sy n="94" d="100"/>
        </p:scale>
        <p:origin x="224" y="288"/>
      </p:cViewPr>
      <p:guideLst>
        <p:guide orient="horz" pos="4320"/>
        <p:guide orient="horz" pos="709"/>
        <p:guide pos="1300"/>
        <p:guide orient="horz"/>
        <p:guide pos="36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6/6/22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5965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8512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7933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6240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8071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2154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5337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7007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3972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1492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861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861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876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7162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3089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397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52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4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4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4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4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30.jpe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22.jpeg"/><Relationship Id="rId5" Type="http://schemas.openxmlformats.org/officeDocument/2006/relationships/image" Target="../media/image10.emf"/><Relationship Id="rId10" Type="http://schemas.openxmlformats.org/officeDocument/2006/relationships/image" Target="../media/image21.jpeg"/><Relationship Id="rId4" Type="http://schemas.openxmlformats.org/officeDocument/2006/relationships/image" Target="../media/image4.png"/><Relationship Id="rId9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4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33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4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em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4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2FBAD0AC-E01F-284D-A466-36E73E823A66}"/>
              </a:ext>
            </a:extLst>
          </p:cNvPr>
          <p:cNvSpPr txBox="1">
            <a:spLocks/>
          </p:cNvSpPr>
          <p:nvPr/>
        </p:nvSpPr>
        <p:spPr>
          <a:xfrm>
            <a:off x="0" y="589421"/>
            <a:ext cx="12192000" cy="116955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Everyday Materials: Lesson 5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Conducting an Experiment to Make a Comfy Kitten Bed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2CE3E6D-540C-A64F-ABA7-EA798B2DBC6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78729" y="2289258"/>
            <a:ext cx="5511832" cy="3909708"/>
          </a:xfrm>
          <a:prstGeom prst="rect">
            <a:avLst/>
          </a:prstGeom>
        </p:spPr>
      </p:pic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7B17661-B3D1-DE4A-AE83-40193340EE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BFBC98B-9082-AE47-A085-66E8873C876E}"/>
              </a:ext>
            </a:extLst>
          </p:cNvPr>
          <p:cNvSpPr txBox="1">
            <a:spLocks/>
          </p:cNvSpPr>
          <p:nvPr/>
        </p:nvSpPr>
        <p:spPr>
          <a:xfrm>
            <a:off x="10299302" y="6022650"/>
            <a:ext cx="1690779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CF27FC-05C2-BE43-9178-43A90C1845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B37F33-D558-A84F-A2A7-0E197CD11A1F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E614270-79E5-1348-A0E5-A3645C5201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912" t="5080" r="18668" b="4910"/>
          <a:stretch/>
        </p:blipFill>
        <p:spPr bwMode="auto">
          <a:xfrm>
            <a:off x="896770" y="2398222"/>
            <a:ext cx="3310507" cy="3310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A4500D0C-0016-4C4B-BC24-D978D2EBCEAD}"/>
              </a:ext>
            </a:extLst>
          </p:cNvPr>
          <p:cNvSpPr txBox="1">
            <a:spLocks/>
          </p:cNvSpPr>
          <p:nvPr/>
        </p:nvSpPr>
        <p:spPr>
          <a:xfrm>
            <a:off x="3817082" y="1720391"/>
            <a:ext cx="1998071" cy="1412549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Now let’s put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it to the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fair test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911DFCB5-107F-3842-89BD-499BAF0A02C0}"/>
              </a:ext>
            </a:extLst>
          </p:cNvPr>
          <p:cNvSpPr/>
          <p:nvPr/>
        </p:nvSpPr>
        <p:spPr>
          <a:xfrm flipH="1">
            <a:off x="3610077" y="1650696"/>
            <a:ext cx="2343727" cy="1694481"/>
          </a:xfrm>
          <a:custGeom>
            <a:avLst/>
            <a:gdLst>
              <a:gd name="connsiteX0" fmla="*/ 1289050 w 2578100"/>
              <a:gd name="connsiteY0" fmla="*/ 0 h 2255354"/>
              <a:gd name="connsiteX1" fmla="*/ 2578100 w 2578100"/>
              <a:gd name="connsiteY1" fmla="*/ 952500 h 2255354"/>
              <a:gd name="connsiteX2" fmla="*/ 2009770 w 2578100"/>
              <a:gd name="connsiteY2" fmla="*/ 1742328 h 2255354"/>
              <a:gd name="connsiteX3" fmla="*/ 1959135 w 2578100"/>
              <a:gd name="connsiteY3" fmla="*/ 1765058 h 2255354"/>
              <a:gd name="connsiteX4" fmla="*/ 1966712 w 2578100"/>
              <a:gd name="connsiteY4" fmla="*/ 1785743 h 2255354"/>
              <a:gd name="connsiteX5" fmla="*/ 2228593 w 2578100"/>
              <a:gd name="connsiteY5" fmla="*/ 2255353 h 2255354"/>
              <a:gd name="connsiteX6" fmla="*/ 2228593 w 2578100"/>
              <a:gd name="connsiteY6" fmla="*/ 2255354 h 2255354"/>
              <a:gd name="connsiteX7" fmla="*/ 1536092 w 2578100"/>
              <a:gd name="connsiteY7" fmla="*/ 1948548 h 2255354"/>
              <a:gd name="connsiteX8" fmla="*/ 1472320 w 2578100"/>
              <a:gd name="connsiteY8" fmla="*/ 1894278 h 2255354"/>
              <a:gd name="connsiteX9" fmla="*/ 1420848 w 2578100"/>
              <a:gd name="connsiteY9" fmla="*/ 1900082 h 2255354"/>
              <a:gd name="connsiteX10" fmla="*/ 1289050 w 2578100"/>
              <a:gd name="connsiteY10" fmla="*/ 1905000 h 2255354"/>
              <a:gd name="connsiteX11" fmla="*/ 0 w 2578100"/>
              <a:gd name="connsiteY11" fmla="*/ 952500 h 2255354"/>
              <a:gd name="connsiteX12" fmla="*/ 1289050 w 2578100"/>
              <a:gd name="connsiteY12" fmla="*/ 0 h 2255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78100" h="2255354">
                <a:moveTo>
                  <a:pt x="1289050" y="0"/>
                </a:moveTo>
                <a:cubicBezTo>
                  <a:pt x="2000973" y="0"/>
                  <a:pt x="2578100" y="426449"/>
                  <a:pt x="2578100" y="952500"/>
                </a:cubicBezTo>
                <a:cubicBezTo>
                  <a:pt x="2578100" y="1281282"/>
                  <a:pt x="2352660" y="1571157"/>
                  <a:pt x="2009770" y="1742328"/>
                </a:cubicBezTo>
                <a:lnTo>
                  <a:pt x="1959135" y="1765058"/>
                </a:lnTo>
                <a:lnTo>
                  <a:pt x="1966712" y="1785743"/>
                </a:lnTo>
                <a:cubicBezTo>
                  <a:pt x="2033324" y="1947706"/>
                  <a:pt x="2120397" y="2105315"/>
                  <a:pt x="2228593" y="2255353"/>
                </a:cubicBezTo>
                <a:lnTo>
                  <a:pt x="2228593" y="2255354"/>
                </a:lnTo>
                <a:cubicBezTo>
                  <a:pt x="1968860" y="2201828"/>
                  <a:pt x="1734609" y="2094620"/>
                  <a:pt x="1536092" y="1948548"/>
                </a:cubicBezTo>
                <a:lnTo>
                  <a:pt x="1472320" y="1894278"/>
                </a:lnTo>
                <a:lnTo>
                  <a:pt x="1420848" y="1900082"/>
                </a:lnTo>
                <a:cubicBezTo>
                  <a:pt x="1377514" y="1903334"/>
                  <a:pt x="1333545" y="1905000"/>
                  <a:pt x="1289050" y="1905000"/>
                </a:cubicBezTo>
                <a:cubicBezTo>
                  <a:pt x="577127" y="1905000"/>
                  <a:pt x="0" y="1478551"/>
                  <a:pt x="0" y="952500"/>
                </a:cubicBezTo>
                <a:cubicBezTo>
                  <a:pt x="0" y="426449"/>
                  <a:pt x="577127" y="0"/>
                  <a:pt x="1289050" y="0"/>
                </a:cubicBezTo>
                <a:close/>
              </a:path>
            </a:pathLst>
          </a:custGeom>
          <a:noFill/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" name="Picture 9" descr="Table&#10;&#10;Description automatically generated">
            <a:extLst>
              <a:ext uri="{FF2B5EF4-FFF2-40B4-BE49-F238E27FC236}">
                <a16:creationId xmlns:a16="http://schemas.microsoft.com/office/drawing/2014/main" id="{96CB9D53-93EA-514F-A3F9-36A9A0F139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38080" y="1945925"/>
            <a:ext cx="4353257" cy="30755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4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89766E2-B6DD-4F7B-8F6C-8FE246CFA4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660" t="19252" r="16602" b="6583"/>
          <a:stretch/>
        </p:blipFill>
        <p:spPr>
          <a:xfrm>
            <a:off x="3672038" y="3606447"/>
            <a:ext cx="1814581" cy="1803850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47E1875-1301-4D82-8341-BB4F40E230E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484" t="19523" r="7949" b="16754"/>
          <a:stretch/>
        </p:blipFill>
        <p:spPr>
          <a:xfrm>
            <a:off x="1429977" y="3606447"/>
            <a:ext cx="1814581" cy="1803850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2DB056B-0AFC-45E1-A36D-E9207F303C5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01" r="16501"/>
          <a:stretch/>
        </p:blipFill>
        <p:spPr>
          <a:xfrm>
            <a:off x="3672038" y="1136460"/>
            <a:ext cx="1814581" cy="1803850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2D2435D-ADC8-415B-8600-7F3F98C79FE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006" r="1027" b="29899"/>
          <a:stretch/>
        </p:blipFill>
        <p:spPr>
          <a:xfrm>
            <a:off x="1414604" y="1124884"/>
            <a:ext cx="1845326" cy="1834413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8D16A40-2279-4395-B391-C7AD7B193F66}"/>
              </a:ext>
            </a:extLst>
          </p:cNvPr>
          <p:cNvSpPr txBox="1"/>
          <p:nvPr/>
        </p:nvSpPr>
        <p:spPr>
          <a:xfrm>
            <a:off x="3270074" y="3039638"/>
            <a:ext cx="26185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Cotton wool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A02CA7A-27FB-41C7-A187-5E53DC15E2EC}"/>
              </a:ext>
            </a:extLst>
          </p:cNvPr>
          <p:cNvSpPr txBox="1"/>
          <p:nvPr/>
        </p:nvSpPr>
        <p:spPr>
          <a:xfrm>
            <a:off x="1028013" y="3039638"/>
            <a:ext cx="26185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Newspaper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2E64C71-B3FF-47BD-9D63-4E72169ADB5A}"/>
              </a:ext>
            </a:extLst>
          </p:cNvPr>
          <p:cNvSpPr txBox="1"/>
          <p:nvPr/>
        </p:nvSpPr>
        <p:spPr>
          <a:xfrm>
            <a:off x="3685810" y="5561969"/>
            <a:ext cx="178703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Towel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9AA3EDD-6A8A-4074-99C8-A5FE761B17AE}"/>
              </a:ext>
            </a:extLst>
          </p:cNvPr>
          <p:cNvSpPr txBox="1"/>
          <p:nvPr/>
        </p:nvSpPr>
        <p:spPr>
          <a:xfrm>
            <a:off x="1028013" y="5561969"/>
            <a:ext cx="26185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Paper towel </a:t>
            </a:r>
          </a:p>
        </p:txBody>
      </p:sp>
      <p:pic>
        <p:nvPicPr>
          <p:cNvPr id="19" name="Picture 6">
            <a:extLst>
              <a:ext uri="{FF2B5EF4-FFF2-40B4-BE49-F238E27FC236}">
                <a16:creationId xmlns:a16="http://schemas.microsoft.com/office/drawing/2014/main" id="{27C415A8-CD24-B14A-9907-C12F6D33B0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519" t="5080" r="18668" b="4910"/>
          <a:stretch/>
        </p:blipFill>
        <p:spPr bwMode="auto">
          <a:xfrm flipH="1">
            <a:off x="7944137" y="2716883"/>
            <a:ext cx="2952891" cy="3310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Subtitle 2">
            <a:extLst>
              <a:ext uri="{FF2B5EF4-FFF2-40B4-BE49-F238E27FC236}">
                <a16:creationId xmlns:a16="http://schemas.microsoft.com/office/drawing/2014/main" id="{0ABEF0E6-4FD5-DB4E-AC4C-03E8ABB5650C}"/>
              </a:ext>
            </a:extLst>
          </p:cNvPr>
          <p:cNvSpPr txBox="1">
            <a:spLocks/>
          </p:cNvSpPr>
          <p:nvPr/>
        </p:nvSpPr>
        <p:spPr>
          <a:xfrm>
            <a:off x="6315740" y="1745892"/>
            <a:ext cx="2046190" cy="1412549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How do we make sure our test will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be fair?</a:t>
            </a: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4C00948E-55FB-5C4B-B7D5-0F6C7548D66D}"/>
              </a:ext>
            </a:extLst>
          </p:cNvPr>
          <p:cNvSpPr/>
          <p:nvPr/>
        </p:nvSpPr>
        <p:spPr>
          <a:xfrm>
            <a:off x="6036713" y="1473844"/>
            <a:ext cx="2578100" cy="2255354"/>
          </a:xfrm>
          <a:custGeom>
            <a:avLst/>
            <a:gdLst>
              <a:gd name="connsiteX0" fmla="*/ 1289050 w 2578100"/>
              <a:gd name="connsiteY0" fmla="*/ 0 h 2255354"/>
              <a:gd name="connsiteX1" fmla="*/ 2578100 w 2578100"/>
              <a:gd name="connsiteY1" fmla="*/ 952500 h 2255354"/>
              <a:gd name="connsiteX2" fmla="*/ 2009770 w 2578100"/>
              <a:gd name="connsiteY2" fmla="*/ 1742328 h 2255354"/>
              <a:gd name="connsiteX3" fmla="*/ 1959135 w 2578100"/>
              <a:gd name="connsiteY3" fmla="*/ 1765058 h 2255354"/>
              <a:gd name="connsiteX4" fmla="*/ 1966712 w 2578100"/>
              <a:gd name="connsiteY4" fmla="*/ 1785743 h 2255354"/>
              <a:gd name="connsiteX5" fmla="*/ 2228593 w 2578100"/>
              <a:gd name="connsiteY5" fmla="*/ 2255353 h 2255354"/>
              <a:gd name="connsiteX6" fmla="*/ 2228593 w 2578100"/>
              <a:gd name="connsiteY6" fmla="*/ 2255354 h 2255354"/>
              <a:gd name="connsiteX7" fmla="*/ 1536092 w 2578100"/>
              <a:gd name="connsiteY7" fmla="*/ 1948548 h 2255354"/>
              <a:gd name="connsiteX8" fmla="*/ 1472320 w 2578100"/>
              <a:gd name="connsiteY8" fmla="*/ 1894278 h 2255354"/>
              <a:gd name="connsiteX9" fmla="*/ 1420848 w 2578100"/>
              <a:gd name="connsiteY9" fmla="*/ 1900082 h 2255354"/>
              <a:gd name="connsiteX10" fmla="*/ 1289050 w 2578100"/>
              <a:gd name="connsiteY10" fmla="*/ 1905000 h 2255354"/>
              <a:gd name="connsiteX11" fmla="*/ 0 w 2578100"/>
              <a:gd name="connsiteY11" fmla="*/ 952500 h 2255354"/>
              <a:gd name="connsiteX12" fmla="*/ 1289050 w 2578100"/>
              <a:gd name="connsiteY12" fmla="*/ 0 h 2255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78100" h="2255354">
                <a:moveTo>
                  <a:pt x="1289050" y="0"/>
                </a:moveTo>
                <a:cubicBezTo>
                  <a:pt x="2000973" y="0"/>
                  <a:pt x="2578100" y="426449"/>
                  <a:pt x="2578100" y="952500"/>
                </a:cubicBezTo>
                <a:cubicBezTo>
                  <a:pt x="2578100" y="1281282"/>
                  <a:pt x="2352660" y="1571157"/>
                  <a:pt x="2009770" y="1742328"/>
                </a:cubicBezTo>
                <a:lnTo>
                  <a:pt x="1959135" y="1765058"/>
                </a:lnTo>
                <a:lnTo>
                  <a:pt x="1966712" y="1785743"/>
                </a:lnTo>
                <a:cubicBezTo>
                  <a:pt x="2033324" y="1947706"/>
                  <a:pt x="2120397" y="2105315"/>
                  <a:pt x="2228593" y="2255353"/>
                </a:cubicBezTo>
                <a:lnTo>
                  <a:pt x="2228593" y="2255354"/>
                </a:lnTo>
                <a:cubicBezTo>
                  <a:pt x="1968860" y="2201828"/>
                  <a:pt x="1734609" y="2094620"/>
                  <a:pt x="1536092" y="1948548"/>
                </a:cubicBezTo>
                <a:lnTo>
                  <a:pt x="1472320" y="1894278"/>
                </a:lnTo>
                <a:lnTo>
                  <a:pt x="1420848" y="1900082"/>
                </a:lnTo>
                <a:cubicBezTo>
                  <a:pt x="1377514" y="1903334"/>
                  <a:pt x="1333545" y="1905000"/>
                  <a:pt x="1289050" y="1905000"/>
                </a:cubicBezTo>
                <a:cubicBezTo>
                  <a:pt x="577127" y="1905000"/>
                  <a:pt x="0" y="1478551"/>
                  <a:pt x="0" y="952500"/>
                </a:cubicBezTo>
                <a:cubicBezTo>
                  <a:pt x="0" y="426449"/>
                  <a:pt x="577127" y="0"/>
                  <a:pt x="1289050" y="0"/>
                </a:cubicBezTo>
                <a:close/>
              </a:path>
            </a:pathLst>
          </a:custGeom>
          <a:noFill/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448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F92319C-5990-4BBB-86BC-950C0E90CE04}"/>
              </a:ext>
            </a:extLst>
          </p:cNvPr>
          <p:cNvSpPr txBox="1"/>
          <p:nvPr/>
        </p:nvSpPr>
        <p:spPr>
          <a:xfrm>
            <a:off x="461792" y="718815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How do we make sure our test is fair?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5ABAACF-2C28-4A09-BFBB-7110433D5B4D}"/>
              </a:ext>
            </a:extLst>
          </p:cNvPr>
          <p:cNvGrpSpPr/>
          <p:nvPr/>
        </p:nvGrpSpPr>
        <p:grpSpPr>
          <a:xfrm>
            <a:off x="919609" y="1770068"/>
            <a:ext cx="4494053" cy="4093267"/>
            <a:chOff x="1150183" y="1738375"/>
            <a:chExt cx="4494053" cy="4093267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89766E2-B6DD-4F7B-8F6C-8FE246CFA4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3660" t="19252" r="16602" b="6583"/>
            <a:stretch/>
          </p:blipFill>
          <p:spPr>
            <a:xfrm>
              <a:off x="3625004" y="3949948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47E1875-1301-4D82-8341-BB4F40E230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9484" t="19523" r="7949" b="16754"/>
            <a:stretch/>
          </p:blipFill>
          <p:spPr>
            <a:xfrm>
              <a:off x="1734812" y="3949948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2DB056B-0AFC-45E1-A36D-E9207F303C5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501" r="16501"/>
            <a:stretch/>
          </p:blipFill>
          <p:spPr>
            <a:xfrm>
              <a:off x="3604343" y="1738375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2D2435D-ADC8-415B-8600-7F3F98C79F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2006" r="1027" b="29899"/>
            <a:stretch/>
          </p:blipFill>
          <p:spPr>
            <a:xfrm>
              <a:off x="1735416" y="1738375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8D16A40-2279-4395-B391-C7AD7B193F66}"/>
                </a:ext>
              </a:extLst>
            </p:cNvPr>
            <p:cNvSpPr txBox="1"/>
            <p:nvPr/>
          </p:nvSpPr>
          <p:spPr>
            <a:xfrm>
              <a:off x="3025727" y="3385632"/>
              <a:ext cx="2618509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Cotton wool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A02CA7A-27FB-41C7-A187-5E53DC15E2EC}"/>
                </a:ext>
              </a:extLst>
            </p:cNvPr>
            <p:cNvSpPr txBox="1"/>
            <p:nvPr/>
          </p:nvSpPr>
          <p:spPr>
            <a:xfrm>
              <a:off x="1150183" y="3385632"/>
              <a:ext cx="2618509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Newspaper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2E64C71-B3FF-47BD-9D63-4E72169ADB5A}"/>
                </a:ext>
              </a:extLst>
            </p:cNvPr>
            <p:cNvSpPr txBox="1"/>
            <p:nvPr/>
          </p:nvSpPr>
          <p:spPr>
            <a:xfrm>
              <a:off x="3442166" y="5570032"/>
              <a:ext cx="1787037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Towel 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9AA3EDD-6A8A-4074-99C8-A5FE761B17AE}"/>
                </a:ext>
              </a:extLst>
            </p:cNvPr>
            <p:cNvSpPr txBox="1"/>
            <p:nvPr/>
          </p:nvSpPr>
          <p:spPr>
            <a:xfrm>
              <a:off x="1188094" y="5570032"/>
              <a:ext cx="2618509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Paper towel </a:t>
              </a: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22F3B9BF-D48E-41B0-A729-245E14045A5E}"/>
              </a:ext>
            </a:extLst>
          </p:cNvPr>
          <p:cNvSpPr txBox="1"/>
          <p:nvPr/>
        </p:nvSpPr>
        <p:spPr>
          <a:xfrm>
            <a:off x="5758660" y="1813020"/>
            <a:ext cx="4369590" cy="3200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200"/>
              </a:spcBef>
              <a:buClr>
                <a:srgbClr val="E15D29"/>
              </a:buClr>
            </a:pPr>
            <a:r>
              <a:rPr lang="en-GB" sz="2100" dirty="0">
                <a:latin typeface="Comic Sans MS" panose="030F0702030302020204" pitchFamily="66" charset="0"/>
              </a:rPr>
              <a:t>We treat each material in the same way:</a:t>
            </a:r>
          </a:p>
          <a:p>
            <a:pPr marL="233363" indent="-233363">
              <a:spcBef>
                <a:spcPts val="12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2100" dirty="0">
                <a:latin typeface="Comic Sans MS" panose="030F0702030302020204" pitchFamily="66" charset="0"/>
              </a:rPr>
              <a:t>Each material needs to be the same size.</a:t>
            </a:r>
          </a:p>
          <a:p>
            <a:pPr marL="233363" indent="-233363">
              <a:spcBef>
                <a:spcPts val="12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2100" dirty="0">
                <a:latin typeface="Comic Sans MS" panose="030F0702030302020204" pitchFamily="66" charset="0"/>
              </a:rPr>
              <a:t>Each material needs to be tested in the same way.</a:t>
            </a:r>
          </a:p>
          <a:p>
            <a:pPr>
              <a:spcBef>
                <a:spcPts val="1200"/>
              </a:spcBef>
              <a:buClr>
                <a:srgbClr val="E15D29"/>
              </a:buClr>
            </a:pPr>
            <a:endParaRPr lang="en-GB" sz="2100" dirty="0">
              <a:latin typeface="Comic Sans MS" panose="030F0702030302020204" pitchFamily="66" charset="0"/>
            </a:endParaRPr>
          </a:p>
          <a:p>
            <a:pPr>
              <a:spcBef>
                <a:spcPts val="1200"/>
              </a:spcBef>
              <a:buClr>
                <a:srgbClr val="E15D29"/>
              </a:buClr>
            </a:pPr>
            <a:endParaRPr lang="en-GB" sz="2100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A6F916B4-BD83-4109-BCFD-08D21FA9F0F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19" b="3419"/>
          <a:stretch/>
        </p:blipFill>
        <p:spPr>
          <a:xfrm flipH="1">
            <a:off x="8476957" y="4521872"/>
            <a:ext cx="3001607" cy="198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45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326158" y="730057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How will we find out if the material is soft?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C76C689-FB5D-3542-87A0-2AE26DE84910}"/>
              </a:ext>
            </a:extLst>
          </p:cNvPr>
          <p:cNvGrpSpPr/>
          <p:nvPr/>
        </p:nvGrpSpPr>
        <p:grpSpPr>
          <a:xfrm>
            <a:off x="621431" y="1750190"/>
            <a:ext cx="4377200" cy="4093267"/>
            <a:chOff x="852003" y="1738375"/>
            <a:chExt cx="4377200" cy="4093267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8495D75-23CB-5A48-A23F-10DA30F44A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3660" t="19252" r="16602" b="6583"/>
            <a:stretch/>
          </p:blipFill>
          <p:spPr>
            <a:xfrm>
              <a:off x="3625004" y="3949948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0383E509-DEEE-F842-909A-B1E9B33AD0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9484" t="19523" r="7949" b="16754"/>
            <a:stretch/>
          </p:blipFill>
          <p:spPr>
            <a:xfrm>
              <a:off x="2172128" y="3949948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89859C34-EB25-C14D-B0E7-462994044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501" r="16501"/>
            <a:stretch/>
          </p:blipFill>
          <p:spPr>
            <a:xfrm>
              <a:off x="2868847" y="1738375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A04A3DF7-15BF-2944-89E9-6B1B03912B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2006" r="1027" b="29899"/>
            <a:stretch/>
          </p:blipFill>
          <p:spPr>
            <a:xfrm>
              <a:off x="1437236" y="1738375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39DFBB5-7602-7F48-9DCD-080C1CCD623A}"/>
                </a:ext>
              </a:extLst>
            </p:cNvPr>
            <p:cNvSpPr txBox="1"/>
            <p:nvPr/>
          </p:nvSpPr>
          <p:spPr>
            <a:xfrm>
              <a:off x="2290231" y="3385632"/>
              <a:ext cx="2618509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Cotton wool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7F6370B-2A50-874B-8712-FE66DD2D9D95}"/>
                </a:ext>
              </a:extLst>
            </p:cNvPr>
            <p:cNvSpPr txBox="1"/>
            <p:nvPr/>
          </p:nvSpPr>
          <p:spPr>
            <a:xfrm>
              <a:off x="852003" y="3385632"/>
              <a:ext cx="2618509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Newspaper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5E85593-C816-7947-8B83-F3602DA9351D}"/>
                </a:ext>
              </a:extLst>
            </p:cNvPr>
            <p:cNvSpPr txBox="1"/>
            <p:nvPr/>
          </p:nvSpPr>
          <p:spPr>
            <a:xfrm>
              <a:off x="3442166" y="5570032"/>
              <a:ext cx="1787037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Towel 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1B8F361-6649-1442-8169-18317FFF70C0}"/>
                </a:ext>
              </a:extLst>
            </p:cNvPr>
            <p:cNvSpPr txBox="1"/>
            <p:nvPr/>
          </p:nvSpPr>
          <p:spPr>
            <a:xfrm>
              <a:off x="1625410" y="5570032"/>
              <a:ext cx="2618509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Paper towel 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0E50BBCD-3432-7F4B-834F-45AEC04C0FA3}"/>
              </a:ext>
            </a:extLst>
          </p:cNvPr>
          <p:cNvSpPr txBox="1"/>
          <p:nvPr/>
        </p:nvSpPr>
        <p:spPr>
          <a:xfrm>
            <a:off x="5773322" y="4859197"/>
            <a:ext cx="5751444" cy="1046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No cats in the classroom!</a:t>
            </a:r>
          </a:p>
          <a:p>
            <a:pPr>
              <a:spcBef>
                <a:spcPts val="6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It will be the children who touch each material to find out how soft it is!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07E7D5C6-C09E-F349-B1A8-1FAACB6FF96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50" r="8650"/>
          <a:stretch/>
        </p:blipFill>
        <p:spPr>
          <a:xfrm>
            <a:off x="8424764" y="2346098"/>
            <a:ext cx="1894115" cy="254673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8D70C126-3F1F-0744-B25F-5CE3C34F26FB}"/>
              </a:ext>
            </a:extLst>
          </p:cNvPr>
          <p:cNvSpPr txBox="1"/>
          <p:nvPr/>
        </p:nvSpPr>
        <p:spPr>
          <a:xfrm flipH="1">
            <a:off x="5915413" y="1841510"/>
            <a:ext cx="23869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touch it.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F4246A-8071-42BE-88D7-3CF57A2D8DBF}"/>
              </a:ext>
            </a:extLst>
          </p:cNvPr>
          <p:cNvSpPr txBox="1"/>
          <p:nvPr/>
        </p:nvSpPr>
        <p:spPr>
          <a:xfrm flipH="1">
            <a:off x="5743241" y="2308196"/>
            <a:ext cx="27312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rub it against our cheeks.</a:t>
            </a: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C1AF34CC-8BE1-E843-9C31-374D26846481}"/>
              </a:ext>
            </a:extLst>
          </p:cNvPr>
          <p:cNvSpPr/>
          <p:nvPr/>
        </p:nvSpPr>
        <p:spPr>
          <a:xfrm rot="13688395" flipH="1">
            <a:off x="5865096" y="1272624"/>
            <a:ext cx="2688071" cy="2547336"/>
          </a:xfrm>
          <a:custGeom>
            <a:avLst/>
            <a:gdLst>
              <a:gd name="connsiteX0" fmla="*/ 771870 w 4353476"/>
              <a:gd name="connsiteY0" fmla="*/ 3030900 h 4125547"/>
              <a:gd name="connsiteX1" fmla="*/ 3048138 w 4353476"/>
              <a:gd name="connsiteY1" fmla="*/ 3948255 h 4125547"/>
              <a:gd name="connsiteX2" fmla="*/ 3054875 w 4353476"/>
              <a:gd name="connsiteY2" fmla="*/ 3945693 h 4125547"/>
              <a:gd name="connsiteX3" fmla="*/ 3217355 w 4353476"/>
              <a:gd name="connsiteY3" fmla="*/ 3990814 h 4125547"/>
              <a:gd name="connsiteX4" fmla="*/ 4353476 w 4353476"/>
              <a:gd name="connsiteY4" fmla="*/ 4125547 h 4125547"/>
              <a:gd name="connsiteX5" fmla="*/ 3648682 w 4353476"/>
              <a:gd name="connsiteY5" fmla="*/ 3502486 h 4125547"/>
              <a:gd name="connsiteX6" fmla="*/ 3644530 w 4353476"/>
              <a:gd name="connsiteY6" fmla="*/ 3497597 h 4125547"/>
              <a:gd name="connsiteX7" fmla="*/ 3658856 w 4353476"/>
              <a:gd name="connsiteY7" fmla="*/ 3477349 h 4125547"/>
              <a:gd name="connsiteX8" fmla="*/ 3068106 w 4353476"/>
              <a:gd name="connsiteY8" fmla="*/ 973491 h 4125547"/>
              <a:gd name="connsiteX9" fmla="*/ 381244 w 4353476"/>
              <a:gd name="connsiteY9" fmla="*/ 284831 h 4125547"/>
              <a:gd name="connsiteX10" fmla="*/ 771870 w 4353476"/>
              <a:gd name="connsiteY10" fmla="*/ 3030900 h 4125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3476" h="4125547">
                <a:moveTo>
                  <a:pt x="771870" y="3030900"/>
                </a:moveTo>
                <a:cubicBezTo>
                  <a:pt x="1462353" y="3801535"/>
                  <a:pt x="2385953" y="4149570"/>
                  <a:pt x="3048138" y="3948255"/>
                </a:cubicBezTo>
                <a:lnTo>
                  <a:pt x="3054875" y="3945693"/>
                </a:lnTo>
                <a:lnTo>
                  <a:pt x="3217355" y="3990814"/>
                </a:lnTo>
                <a:cubicBezTo>
                  <a:pt x="3573988" y="4078178"/>
                  <a:pt x="3956090" y="4125547"/>
                  <a:pt x="4353476" y="4125547"/>
                </a:cubicBezTo>
                <a:cubicBezTo>
                  <a:pt x="4081338" y="3933335"/>
                  <a:pt x="3846407" y="3724096"/>
                  <a:pt x="3648682" y="3502486"/>
                </a:cubicBezTo>
                <a:lnTo>
                  <a:pt x="3644530" y="3497597"/>
                </a:lnTo>
                <a:lnTo>
                  <a:pt x="3658856" y="3477349"/>
                </a:lnTo>
                <a:cubicBezTo>
                  <a:pt x="4038552" y="2848448"/>
                  <a:pt x="3811703" y="1803406"/>
                  <a:pt x="3068106" y="973491"/>
                </a:cubicBezTo>
                <a:cubicBezTo>
                  <a:pt x="2218281" y="25017"/>
                  <a:pt x="1015332" y="-283306"/>
                  <a:pt x="381244" y="284831"/>
                </a:cubicBezTo>
                <a:cubicBezTo>
                  <a:pt x="-252844" y="852969"/>
                  <a:pt x="-77955" y="2082426"/>
                  <a:pt x="771870" y="3030900"/>
                </a:cubicBezTo>
                <a:close/>
              </a:path>
            </a:pathLst>
          </a:custGeom>
          <a:noFill/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646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9" grpId="0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451177" y="749261"/>
            <a:ext cx="1124989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Which material is the softest? </a:t>
            </a:r>
          </a:p>
          <a:p>
            <a:pPr algn="ctr"/>
            <a:r>
              <a:rPr lang="en-GB" sz="26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Which material is the least soft?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E879492-1277-4B46-93D3-0C43907F016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660" t="19252" r="16602" b="6583"/>
          <a:stretch/>
        </p:blipFill>
        <p:spPr>
          <a:xfrm>
            <a:off x="7019526" y="4023553"/>
            <a:ext cx="1754903" cy="1744524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0A8CC7B-01CE-4B2F-B33E-C7EE8B23E5F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484" t="19523" r="7949" b="16754"/>
          <a:stretch/>
        </p:blipFill>
        <p:spPr>
          <a:xfrm>
            <a:off x="5367508" y="4023553"/>
            <a:ext cx="1754903" cy="1744524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12E56AE-CD3E-46F6-ABBC-AF24EF2AC3D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01" r="16501"/>
          <a:stretch/>
        </p:blipFill>
        <p:spPr>
          <a:xfrm>
            <a:off x="3715491" y="4023553"/>
            <a:ext cx="1754903" cy="1744524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10CBC14-AA12-4A5A-AEEB-E973CA7B7E1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006" r="1027" b="29899"/>
          <a:stretch/>
        </p:blipFill>
        <p:spPr>
          <a:xfrm>
            <a:off x="2063474" y="4023553"/>
            <a:ext cx="1754903" cy="1744524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DF1D32C-E2C0-41B1-B8FC-47E1B4926FB8}"/>
              </a:ext>
            </a:extLst>
          </p:cNvPr>
          <p:cNvCxnSpPr>
            <a:cxnSpLocks/>
          </p:cNvCxnSpPr>
          <p:nvPr/>
        </p:nvCxnSpPr>
        <p:spPr>
          <a:xfrm flipH="1">
            <a:off x="3330222" y="2975618"/>
            <a:ext cx="5599289" cy="0"/>
          </a:xfrm>
          <a:prstGeom prst="straightConnector1">
            <a:avLst/>
          </a:prstGeom>
          <a:ln w="63500">
            <a:solidFill>
              <a:srgbClr val="E15D29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09DD55D-3960-43C6-BF9B-ED7FA5A900BD}"/>
              </a:ext>
            </a:extLst>
          </p:cNvPr>
          <p:cNvSpPr txBox="1"/>
          <p:nvPr/>
        </p:nvSpPr>
        <p:spPr>
          <a:xfrm>
            <a:off x="3330222" y="2245265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1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51D9F32-0657-4A3B-AEF9-AC076CF264D6}"/>
              </a:ext>
            </a:extLst>
          </p:cNvPr>
          <p:cNvSpPr txBox="1"/>
          <p:nvPr/>
        </p:nvSpPr>
        <p:spPr>
          <a:xfrm>
            <a:off x="4615744" y="2229914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2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922DF6F-5923-46A2-AE58-780633C330AB}"/>
              </a:ext>
            </a:extLst>
          </p:cNvPr>
          <p:cNvSpPr txBox="1"/>
          <p:nvPr/>
        </p:nvSpPr>
        <p:spPr>
          <a:xfrm>
            <a:off x="7186788" y="2290627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4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0CE1ACA-035A-4BDC-AB0D-C6A0893BB963}"/>
              </a:ext>
            </a:extLst>
          </p:cNvPr>
          <p:cNvSpPr txBox="1"/>
          <p:nvPr/>
        </p:nvSpPr>
        <p:spPr>
          <a:xfrm>
            <a:off x="5901266" y="2241885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3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7EE0BD0-12F1-49FC-80DE-9199D69BBC9A}"/>
              </a:ext>
            </a:extLst>
          </p:cNvPr>
          <p:cNvSpPr txBox="1"/>
          <p:nvPr/>
        </p:nvSpPr>
        <p:spPr>
          <a:xfrm>
            <a:off x="8472311" y="2290627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5</a:t>
            </a:r>
            <a:endParaRPr lang="en-GB" dirty="0">
              <a:latin typeface="Comic Sans MS" panose="030F0902030302020204" pitchFamily="66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7FA4176-344D-4C2B-91F1-CD1728A4437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50" r="8650"/>
          <a:stretch/>
        </p:blipFill>
        <p:spPr>
          <a:xfrm>
            <a:off x="8858750" y="3338711"/>
            <a:ext cx="2083527" cy="280140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B9DF44E-0E7E-47F0-B2BC-476AD02EB017}"/>
              </a:ext>
            </a:extLst>
          </p:cNvPr>
          <p:cNvSpPr txBox="1"/>
          <p:nvPr/>
        </p:nvSpPr>
        <p:spPr>
          <a:xfrm>
            <a:off x="2066279" y="2590898"/>
            <a:ext cx="914400" cy="76944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mic Sans MS" panose="030F0902030302020204" pitchFamily="66" charset="0"/>
              </a:rPr>
              <a:t>Least soft</a:t>
            </a:r>
            <a:endParaRPr lang="en-GB" sz="2200" dirty="0">
              <a:latin typeface="Comic Sans MS" panose="030F0902030302020204" pitchFamily="66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35ADD53-5C61-4CF9-9BCB-F19403960581}"/>
              </a:ext>
            </a:extLst>
          </p:cNvPr>
          <p:cNvSpPr txBox="1"/>
          <p:nvPr/>
        </p:nvSpPr>
        <p:spPr>
          <a:xfrm>
            <a:off x="9243390" y="2590898"/>
            <a:ext cx="914400" cy="76944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mic Sans MS" panose="030F0902030302020204" pitchFamily="66" charset="0"/>
              </a:rPr>
              <a:t>Most soft</a:t>
            </a:r>
            <a:endParaRPr lang="en-GB" sz="2200" dirty="0"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6005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6">
            <a:extLst>
              <a:ext uri="{FF2B5EF4-FFF2-40B4-BE49-F238E27FC236}">
                <a16:creationId xmlns:a16="http://schemas.microsoft.com/office/drawing/2014/main" id="{301B99C7-F434-8642-BF60-D26F020010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33" t="4784" r="20770" b="6337"/>
          <a:stretch/>
        </p:blipFill>
        <p:spPr bwMode="auto">
          <a:xfrm>
            <a:off x="5193645" y="3693397"/>
            <a:ext cx="2570480" cy="266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475013" y="751907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How will we find out if the material is absorbent? 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6500EE6-DAF6-A542-9524-06556CA5057A}"/>
              </a:ext>
            </a:extLst>
          </p:cNvPr>
          <p:cNvGrpSpPr/>
          <p:nvPr/>
        </p:nvGrpSpPr>
        <p:grpSpPr>
          <a:xfrm>
            <a:off x="7472666" y="3028387"/>
            <a:ext cx="2298770" cy="1709942"/>
            <a:chOff x="8123910" y="1539128"/>
            <a:chExt cx="1932243" cy="1356471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DC3E451D-ACDE-6148-8215-91E9201D6E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198253" y="1539128"/>
              <a:ext cx="1788352" cy="1356471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D70C126-3F1F-0744-B25F-5CE3C34F26FB}"/>
                </a:ext>
              </a:extLst>
            </p:cNvPr>
            <p:cNvSpPr txBox="1"/>
            <p:nvPr/>
          </p:nvSpPr>
          <p:spPr>
            <a:xfrm>
              <a:off x="8123910" y="1724865"/>
              <a:ext cx="1932243" cy="769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900" dirty="0">
                  <a:latin typeface="Comic Sans MS" panose="030F0702030302020204" pitchFamily="66" charset="0"/>
                </a:rPr>
                <a:t>Not on the</a:t>
              </a:r>
            </a:p>
            <a:p>
              <a:pPr algn="ctr"/>
              <a:r>
                <a:rPr lang="en-GB" sz="1900" dirty="0">
                  <a:latin typeface="Comic Sans MS" panose="030F0702030302020204" pitchFamily="66" charset="0"/>
                </a:rPr>
                <a:t>cat! On each</a:t>
              </a:r>
            </a:p>
            <a:p>
              <a:pPr algn="ctr"/>
              <a:r>
                <a:rPr lang="en-GB" sz="1900" dirty="0">
                  <a:latin typeface="Comic Sans MS" panose="030F0702030302020204" pitchFamily="66" charset="0"/>
                </a:rPr>
                <a:t>Material!</a:t>
              </a:r>
              <a:endPara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FB84F163-8E31-D240-BF8D-1AB49EC11334}"/>
              </a:ext>
            </a:extLst>
          </p:cNvPr>
          <p:cNvSpPr txBox="1"/>
          <p:nvPr/>
        </p:nvSpPr>
        <p:spPr>
          <a:xfrm>
            <a:off x="8458626" y="1915914"/>
            <a:ext cx="2714597" cy="877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add the same number of drops of water on each material.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A4F8CE-494A-5645-8B3F-29D88A4D422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2573" y="1504330"/>
            <a:ext cx="2003807" cy="21145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9869C7D-26B7-024B-8DE5-2D9AB91B46A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45089" y="3573360"/>
            <a:ext cx="221613" cy="310741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508DE605-330E-9044-9984-25C851F27F5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45089" y="3999644"/>
            <a:ext cx="221613" cy="31074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2887623D-8AC5-104E-BBA7-0CB39132FB4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45089" y="3147075"/>
            <a:ext cx="221613" cy="31074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E9B4E3FE-D53C-4498-9251-A84C73638901}"/>
              </a:ext>
            </a:extLst>
          </p:cNvPr>
          <p:cNvGrpSpPr/>
          <p:nvPr/>
        </p:nvGrpSpPr>
        <p:grpSpPr>
          <a:xfrm>
            <a:off x="621431" y="1670678"/>
            <a:ext cx="4377200" cy="4093267"/>
            <a:chOff x="852003" y="1738375"/>
            <a:chExt cx="4377200" cy="4093267"/>
          </a:xfrm>
        </p:grpSpPr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C9DABABB-EA2D-4093-A090-0539BBBD48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3660" t="19252" r="16602" b="6583"/>
            <a:stretch/>
          </p:blipFill>
          <p:spPr>
            <a:xfrm>
              <a:off x="3625004" y="3949948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2E0426B0-118E-4F64-906B-B60DA56237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9484" t="19523" r="7949" b="16754"/>
            <a:stretch/>
          </p:blipFill>
          <p:spPr>
            <a:xfrm>
              <a:off x="2172128" y="3949948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F88E2AA9-563D-4BB8-934E-6D96F31CCF0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501" r="16501"/>
            <a:stretch/>
          </p:blipFill>
          <p:spPr>
            <a:xfrm>
              <a:off x="2868847" y="1738375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2DD29DA4-631D-43A4-98BB-1A26BE0AE2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2006" r="1027" b="29899"/>
            <a:stretch/>
          </p:blipFill>
          <p:spPr>
            <a:xfrm>
              <a:off x="1437236" y="1738375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8FC709C-B719-49DF-8F87-7B05B043E28C}"/>
                </a:ext>
              </a:extLst>
            </p:cNvPr>
            <p:cNvSpPr txBox="1"/>
            <p:nvPr/>
          </p:nvSpPr>
          <p:spPr>
            <a:xfrm>
              <a:off x="2290231" y="3385632"/>
              <a:ext cx="2618509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Cotton wool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1A1AC5B6-6DD8-49B7-9A87-434582921271}"/>
                </a:ext>
              </a:extLst>
            </p:cNvPr>
            <p:cNvSpPr txBox="1"/>
            <p:nvPr/>
          </p:nvSpPr>
          <p:spPr>
            <a:xfrm>
              <a:off x="852003" y="3385632"/>
              <a:ext cx="2618509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Newspaper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2487416-B613-4719-822A-0173A57AA0E7}"/>
                </a:ext>
              </a:extLst>
            </p:cNvPr>
            <p:cNvSpPr txBox="1"/>
            <p:nvPr/>
          </p:nvSpPr>
          <p:spPr>
            <a:xfrm>
              <a:off x="3442166" y="5570032"/>
              <a:ext cx="1787037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Towel 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C76079D1-C90B-45AE-9922-5DD39914F573}"/>
                </a:ext>
              </a:extLst>
            </p:cNvPr>
            <p:cNvSpPr txBox="1"/>
            <p:nvPr/>
          </p:nvSpPr>
          <p:spPr>
            <a:xfrm>
              <a:off x="1625410" y="5570032"/>
              <a:ext cx="2618509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Paper towel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055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0.01829 L -0.00039 0.02871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0.01806 L -0.00013 0.02847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0.01759 L -0.00039 0.02801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9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471054" y="771610"/>
            <a:ext cx="1124989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Which material is the most absorbent? </a:t>
            </a:r>
          </a:p>
          <a:p>
            <a:pPr algn="ctr"/>
            <a:r>
              <a:rPr lang="en-GB" sz="26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Which material is the least absorbent?</a:t>
            </a:r>
          </a:p>
        </p:txBody>
      </p:sp>
      <p:pic>
        <p:nvPicPr>
          <p:cNvPr id="18" name="Picture 6">
            <a:extLst>
              <a:ext uri="{FF2B5EF4-FFF2-40B4-BE49-F238E27FC236}">
                <a16:creationId xmlns:a16="http://schemas.microsoft.com/office/drawing/2014/main" id="{DC8F7A2A-D351-455D-90C1-66C2954624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33" t="4784" r="20770" b="6337"/>
          <a:stretch/>
        </p:blipFill>
        <p:spPr bwMode="auto">
          <a:xfrm>
            <a:off x="1164395" y="3621313"/>
            <a:ext cx="2336800" cy="2425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6B4F271-0B77-CA4E-BFD3-1329ADA2E61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660" t="19252" r="16602" b="6583"/>
          <a:stretch/>
        </p:blipFill>
        <p:spPr>
          <a:xfrm>
            <a:off x="8669421" y="4023553"/>
            <a:ext cx="1754903" cy="1744524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C09F1F0-64E9-444E-96DD-6C426511DF8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484" t="19523" r="7949" b="16754"/>
          <a:stretch/>
        </p:blipFill>
        <p:spPr>
          <a:xfrm>
            <a:off x="7017403" y="4023553"/>
            <a:ext cx="1754903" cy="1744524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1AA09E8-6260-6C47-92AF-11D6803FE8E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01" r="16501"/>
          <a:stretch/>
        </p:blipFill>
        <p:spPr>
          <a:xfrm>
            <a:off x="5365386" y="4023553"/>
            <a:ext cx="1754903" cy="1744524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A8499AF-7BD6-A845-9924-0315960A313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006" r="1027" b="29899"/>
          <a:stretch/>
        </p:blipFill>
        <p:spPr>
          <a:xfrm>
            <a:off x="3713369" y="4023553"/>
            <a:ext cx="1754903" cy="1744524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0F4698F-F7E1-0749-B3F3-DF0360347195}"/>
              </a:ext>
            </a:extLst>
          </p:cNvPr>
          <p:cNvCxnSpPr>
            <a:cxnSpLocks/>
          </p:cNvCxnSpPr>
          <p:nvPr/>
        </p:nvCxnSpPr>
        <p:spPr>
          <a:xfrm flipH="1">
            <a:off x="3330222" y="2959365"/>
            <a:ext cx="5599289" cy="0"/>
          </a:xfrm>
          <a:prstGeom prst="straightConnector1">
            <a:avLst/>
          </a:prstGeom>
          <a:ln w="63500">
            <a:solidFill>
              <a:srgbClr val="E15D29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AEF61B1-E7CC-8243-9881-C30275DF1FA0}"/>
              </a:ext>
            </a:extLst>
          </p:cNvPr>
          <p:cNvSpPr txBox="1"/>
          <p:nvPr/>
        </p:nvSpPr>
        <p:spPr>
          <a:xfrm>
            <a:off x="3330222" y="2245265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1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FB568B9-B528-064D-B8E4-4DB9E8DA9113}"/>
              </a:ext>
            </a:extLst>
          </p:cNvPr>
          <p:cNvSpPr txBox="1"/>
          <p:nvPr/>
        </p:nvSpPr>
        <p:spPr>
          <a:xfrm>
            <a:off x="4615744" y="2229914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2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621746B-BC9C-B94C-B62A-CCA138F24C77}"/>
              </a:ext>
            </a:extLst>
          </p:cNvPr>
          <p:cNvSpPr txBox="1"/>
          <p:nvPr/>
        </p:nvSpPr>
        <p:spPr>
          <a:xfrm>
            <a:off x="7186788" y="2290627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4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D5998E6-8332-114F-811E-1664E2DF7DD0}"/>
              </a:ext>
            </a:extLst>
          </p:cNvPr>
          <p:cNvSpPr txBox="1"/>
          <p:nvPr/>
        </p:nvSpPr>
        <p:spPr>
          <a:xfrm>
            <a:off x="5901266" y="2241885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3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97F7067-26A5-3448-A110-2BA6DB76396F}"/>
              </a:ext>
            </a:extLst>
          </p:cNvPr>
          <p:cNvSpPr txBox="1"/>
          <p:nvPr/>
        </p:nvSpPr>
        <p:spPr>
          <a:xfrm>
            <a:off x="8472311" y="2290627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5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165A49B-052A-704B-A6D5-847753950F6D}"/>
              </a:ext>
            </a:extLst>
          </p:cNvPr>
          <p:cNvSpPr txBox="1"/>
          <p:nvPr/>
        </p:nvSpPr>
        <p:spPr>
          <a:xfrm>
            <a:off x="9089413" y="2574645"/>
            <a:ext cx="1619915" cy="76944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200" dirty="0">
                <a:latin typeface="Comic Sans MS" panose="030F0902030302020204" pitchFamily="66" charset="0"/>
              </a:rPr>
              <a:t>Most absorbent</a:t>
            </a:r>
            <a:endParaRPr lang="en-GB" sz="2200" dirty="0">
              <a:latin typeface="Comic Sans MS" panose="030F0902030302020204" pitchFamily="66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F9BE006-351F-334D-8938-318F1240F79A}"/>
              </a:ext>
            </a:extLst>
          </p:cNvPr>
          <p:cNvSpPr txBox="1"/>
          <p:nvPr/>
        </p:nvSpPr>
        <p:spPr>
          <a:xfrm>
            <a:off x="1557015" y="2574645"/>
            <a:ext cx="1619915" cy="76944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200" dirty="0">
                <a:latin typeface="Comic Sans MS" panose="030F0902030302020204" pitchFamily="66" charset="0"/>
              </a:rPr>
              <a:t>Least absorbent</a:t>
            </a:r>
            <a:endParaRPr lang="en-GB" sz="2200" dirty="0"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8760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020D3F1A-6094-4D53-A6B7-198C6EA9953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16" r="9516"/>
          <a:stretch/>
        </p:blipFill>
        <p:spPr>
          <a:xfrm flipH="1">
            <a:off x="7927899" y="2330944"/>
            <a:ext cx="2453067" cy="2764894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445426" y="728671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How will we find out if the material is strong?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C76C689-FB5D-3542-87A0-2AE26DE84910}"/>
              </a:ext>
            </a:extLst>
          </p:cNvPr>
          <p:cNvGrpSpPr/>
          <p:nvPr/>
        </p:nvGrpSpPr>
        <p:grpSpPr>
          <a:xfrm>
            <a:off x="621431" y="1670678"/>
            <a:ext cx="4377200" cy="4093267"/>
            <a:chOff x="852003" y="1738375"/>
            <a:chExt cx="4377200" cy="4093267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8495D75-23CB-5A48-A23F-10DA30F44A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3660" t="19252" r="16602" b="6583"/>
            <a:stretch/>
          </p:blipFill>
          <p:spPr>
            <a:xfrm>
              <a:off x="3625004" y="3949948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0383E509-DEEE-F842-909A-B1E9B33AD0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9484" t="19523" r="7949" b="16754"/>
            <a:stretch/>
          </p:blipFill>
          <p:spPr>
            <a:xfrm>
              <a:off x="2172128" y="3949948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89859C34-EB25-C14D-B0E7-462994044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501" r="16501"/>
            <a:stretch/>
          </p:blipFill>
          <p:spPr>
            <a:xfrm>
              <a:off x="2868847" y="1738375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A04A3DF7-15BF-2944-89E9-6B1B03912B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2006" r="1027" b="29899"/>
            <a:stretch/>
          </p:blipFill>
          <p:spPr>
            <a:xfrm>
              <a:off x="1437236" y="1738375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39DFBB5-7602-7F48-9DCD-080C1CCD623A}"/>
                </a:ext>
              </a:extLst>
            </p:cNvPr>
            <p:cNvSpPr txBox="1"/>
            <p:nvPr/>
          </p:nvSpPr>
          <p:spPr>
            <a:xfrm>
              <a:off x="2290231" y="3385632"/>
              <a:ext cx="2618509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Cotton wool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7F6370B-2A50-874B-8712-FE66DD2D9D95}"/>
                </a:ext>
              </a:extLst>
            </p:cNvPr>
            <p:cNvSpPr txBox="1"/>
            <p:nvPr/>
          </p:nvSpPr>
          <p:spPr>
            <a:xfrm>
              <a:off x="852003" y="3385632"/>
              <a:ext cx="2618509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Newspaper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5E85593-C816-7947-8B83-F3602DA9351D}"/>
                </a:ext>
              </a:extLst>
            </p:cNvPr>
            <p:cNvSpPr txBox="1"/>
            <p:nvPr/>
          </p:nvSpPr>
          <p:spPr>
            <a:xfrm>
              <a:off x="3442166" y="5570032"/>
              <a:ext cx="1787037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Towel 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1B8F361-6649-1442-8169-18317FFF70C0}"/>
                </a:ext>
              </a:extLst>
            </p:cNvPr>
            <p:cNvSpPr txBox="1"/>
            <p:nvPr/>
          </p:nvSpPr>
          <p:spPr>
            <a:xfrm>
              <a:off x="1625410" y="5570032"/>
              <a:ext cx="2618509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Paper towel 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0E50BBCD-3432-7F4B-834F-45AEC04C0FA3}"/>
              </a:ext>
            </a:extLst>
          </p:cNvPr>
          <p:cNvSpPr txBox="1"/>
          <p:nvPr/>
        </p:nvSpPr>
        <p:spPr>
          <a:xfrm>
            <a:off x="5791522" y="4895124"/>
            <a:ext cx="5202544" cy="1046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Kittens pounce and sometimes scratch. </a:t>
            </a:r>
          </a:p>
          <a:p>
            <a:pPr>
              <a:spcBef>
                <a:spcPts val="6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will also see how easily a crayon tears the material. We will be very careful!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D70C126-3F1F-0744-B25F-5CE3C34F26FB}"/>
              </a:ext>
            </a:extLst>
          </p:cNvPr>
          <p:cNvSpPr txBox="1"/>
          <p:nvPr/>
        </p:nvSpPr>
        <p:spPr>
          <a:xfrm flipH="1">
            <a:off x="5617170" y="1694839"/>
            <a:ext cx="23869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will see how easily we can pull it apart.</a:t>
            </a:r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357D9972-C646-8842-B59C-4174184E818C}"/>
              </a:ext>
            </a:extLst>
          </p:cNvPr>
          <p:cNvSpPr/>
          <p:nvPr/>
        </p:nvSpPr>
        <p:spPr>
          <a:xfrm rot="13688395" flipH="1">
            <a:off x="5546121" y="1272624"/>
            <a:ext cx="2688071" cy="2547336"/>
          </a:xfrm>
          <a:custGeom>
            <a:avLst/>
            <a:gdLst>
              <a:gd name="connsiteX0" fmla="*/ 771870 w 4353476"/>
              <a:gd name="connsiteY0" fmla="*/ 3030900 h 4125547"/>
              <a:gd name="connsiteX1" fmla="*/ 3048138 w 4353476"/>
              <a:gd name="connsiteY1" fmla="*/ 3948255 h 4125547"/>
              <a:gd name="connsiteX2" fmla="*/ 3054875 w 4353476"/>
              <a:gd name="connsiteY2" fmla="*/ 3945693 h 4125547"/>
              <a:gd name="connsiteX3" fmla="*/ 3217355 w 4353476"/>
              <a:gd name="connsiteY3" fmla="*/ 3990814 h 4125547"/>
              <a:gd name="connsiteX4" fmla="*/ 4353476 w 4353476"/>
              <a:gd name="connsiteY4" fmla="*/ 4125547 h 4125547"/>
              <a:gd name="connsiteX5" fmla="*/ 3648682 w 4353476"/>
              <a:gd name="connsiteY5" fmla="*/ 3502486 h 4125547"/>
              <a:gd name="connsiteX6" fmla="*/ 3644530 w 4353476"/>
              <a:gd name="connsiteY6" fmla="*/ 3497597 h 4125547"/>
              <a:gd name="connsiteX7" fmla="*/ 3658856 w 4353476"/>
              <a:gd name="connsiteY7" fmla="*/ 3477349 h 4125547"/>
              <a:gd name="connsiteX8" fmla="*/ 3068106 w 4353476"/>
              <a:gd name="connsiteY8" fmla="*/ 973491 h 4125547"/>
              <a:gd name="connsiteX9" fmla="*/ 381244 w 4353476"/>
              <a:gd name="connsiteY9" fmla="*/ 284831 h 4125547"/>
              <a:gd name="connsiteX10" fmla="*/ 771870 w 4353476"/>
              <a:gd name="connsiteY10" fmla="*/ 3030900 h 4125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3476" h="4125547">
                <a:moveTo>
                  <a:pt x="771870" y="3030900"/>
                </a:moveTo>
                <a:cubicBezTo>
                  <a:pt x="1462353" y="3801535"/>
                  <a:pt x="2385953" y="4149570"/>
                  <a:pt x="3048138" y="3948255"/>
                </a:cubicBezTo>
                <a:lnTo>
                  <a:pt x="3054875" y="3945693"/>
                </a:lnTo>
                <a:lnTo>
                  <a:pt x="3217355" y="3990814"/>
                </a:lnTo>
                <a:cubicBezTo>
                  <a:pt x="3573988" y="4078178"/>
                  <a:pt x="3956090" y="4125547"/>
                  <a:pt x="4353476" y="4125547"/>
                </a:cubicBezTo>
                <a:cubicBezTo>
                  <a:pt x="4081338" y="3933335"/>
                  <a:pt x="3846407" y="3724096"/>
                  <a:pt x="3648682" y="3502486"/>
                </a:cubicBezTo>
                <a:lnTo>
                  <a:pt x="3644530" y="3497597"/>
                </a:lnTo>
                <a:lnTo>
                  <a:pt x="3658856" y="3477349"/>
                </a:lnTo>
                <a:cubicBezTo>
                  <a:pt x="4038552" y="2848448"/>
                  <a:pt x="3811703" y="1803406"/>
                  <a:pt x="3068106" y="973491"/>
                </a:cubicBezTo>
                <a:cubicBezTo>
                  <a:pt x="2218281" y="25017"/>
                  <a:pt x="1015332" y="-283306"/>
                  <a:pt x="381244" y="284831"/>
                </a:cubicBezTo>
                <a:cubicBezTo>
                  <a:pt x="-252844" y="852969"/>
                  <a:pt x="-77955" y="2082426"/>
                  <a:pt x="771870" y="3030900"/>
                </a:cubicBezTo>
                <a:close/>
              </a:path>
            </a:pathLst>
          </a:custGeom>
          <a:noFill/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51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471054" y="758241"/>
            <a:ext cx="1124989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Which material is the strongest? </a:t>
            </a:r>
          </a:p>
          <a:p>
            <a:pPr algn="ctr"/>
            <a:r>
              <a:rPr lang="en-GB" sz="26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Which material is the weakest?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DC351F5-1111-456D-B93E-1F45DDC4735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16" r="9516"/>
          <a:stretch/>
        </p:blipFill>
        <p:spPr>
          <a:xfrm flipH="1">
            <a:off x="8824102" y="3702299"/>
            <a:ext cx="2230061" cy="251354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D283FFB-F759-6F4E-B778-53D3A8B1658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660" t="19252" r="16602" b="6583"/>
          <a:stretch/>
        </p:blipFill>
        <p:spPr>
          <a:xfrm>
            <a:off x="7019802" y="4023553"/>
            <a:ext cx="1754903" cy="1744524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C43769F-3805-C943-9DED-BD1FE40D2B6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484" t="19523" r="7949" b="16754"/>
          <a:stretch/>
        </p:blipFill>
        <p:spPr>
          <a:xfrm>
            <a:off x="5367784" y="4023553"/>
            <a:ext cx="1754903" cy="1744524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F536234-9C8F-1248-A14B-7C53D39DBC5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01" r="16501"/>
          <a:stretch/>
        </p:blipFill>
        <p:spPr>
          <a:xfrm>
            <a:off x="3715767" y="4023553"/>
            <a:ext cx="1754903" cy="1744524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86F0721-EB8E-7341-8889-9293D471DFC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006" r="1027" b="29899"/>
          <a:stretch/>
        </p:blipFill>
        <p:spPr>
          <a:xfrm>
            <a:off x="2063750" y="4023553"/>
            <a:ext cx="1754903" cy="1744524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BFB3EDD-99EC-AE45-A26C-0351EB72B80F}"/>
              </a:ext>
            </a:extLst>
          </p:cNvPr>
          <p:cNvCxnSpPr>
            <a:cxnSpLocks/>
          </p:cNvCxnSpPr>
          <p:nvPr/>
        </p:nvCxnSpPr>
        <p:spPr>
          <a:xfrm flipH="1">
            <a:off x="3330222" y="2959365"/>
            <a:ext cx="5599289" cy="0"/>
          </a:xfrm>
          <a:prstGeom prst="straightConnector1">
            <a:avLst/>
          </a:prstGeom>
          <a:ln w="63500">
            <a:solidFill>
              <a:srgbClr val="E15D29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590D467-E025-914D-A70F-36F45720A5EB}"/>
              </a:ext>
            </a:extLst>
          </p:cNvPr>
          <p:cNvSpPr txBox="1"/>
          <p:nvPr/>
        </p:nvSpPr>
        <p:spPr>
          <a:xfrm>
            <a:off x="3330222" y="2245265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1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227D0D6-456E-1B42-9993-99E37A016B6C}"/>
              </a:ext>
            </a:extLst>
          </p:cNvPr>
          <p:cNvSpPr txBox="1"/>
          <p:nvPr/>
        </p:nvSpPr>
        <p:spPr>
          <a:xfrm>
            <a:off x="4615744" y="2229914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2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AE2AEA5-C20A-3A44-A447-4512AB7A476B}"/>
              </a:ext>
            </a:extLst>
          </p:cNvPr>
          <p:cNvSpPr txBox="1"/>
          <p:nvPr/>
        </p:nvSpPr>
        <p:spPr>
          <a:xfrm>
            <a:off x="7186788" y="2290627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4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7E16C0A-C8FC-864C-BB1D-ABAA19154534}"/>
              </a:ext>
            </a:extLst>
          </p:cNvPr>
          <p:cNvSpPr txBox="1"/>
          <p:nvPr/>
        </p:nvSpPr>
        <p:spPr>
          <a:xfrm>
            <a:off x="5901266" y="2241885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3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01D9160-F3D4-6C4C-9ED1-B0ED760C7EC8}"/>
              </a:ext>
            </a:extLst>
          </p:cNvPr>
          <p:cNvSpPr txBox="1"/>
          <p:nvPr/>
        </p:nvSpPr>
        <p:spPr>
          <a:xfrm>
            <a:off x="8472311" y="2290627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5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0169C61-F0B5-C145-A838-CBE94F988E26}"/>
              </a:ext>
            </a:extLst>
          </p:cNvPr>
          <p:cNvSpPr txBox="1"/>
          <p:nvPr/>
        </p:nvSpPr>
        <p:spPr>
          <a:xfrm>
            <a:off x="9089413" y="2743922"/>
            <a:ext cx="1619915" cy="43088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200" dirty="0">
                <a:latin typeface="Comic Sans MS" panose="030F0902030302020204" pitchFamily="66" charset="0"/>
              </a:rPr>
              <a:t>Strongest</a:t>
            </a:r>
            <a:endParaRPr lang="en-GB" sz="2200" dirty="0">
              <a:latin typeface="Comic Sans MS" panose="030F0902030302020204" pitchFamily="66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53F4A90-A195-4B4F-B427-1E9E677AD951}"/>
              </a:ext>
            </a:extLst>
          </p:cNvPr>
          <p:cNvSpPr txBox="1"/>
          <p:nvPr/>
        </p:nvSpPr>
        <p:spPr>
          <a:xfrm>
            <a:off x="1557015" y="2743922"/>
            <a:ext cx="1619915" cy="43088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Weakest</a:t>
            </a:r>
          </a:p>
        </p:txBody>
      </p:sp>
    </p:spTree>
    <p:extLst>
      <p:ext uri="{BB962C8B-B14F-4D97-AF65-F5344CB8AC3E}">
        <p14:creationId xmlns:p14="http://schemas.microsoft.com/office/powerpoint/2010/main" val="3169058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56F4D5BA-3971-5A4B-A34A-934102C6D3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912" t="5080" r="18668" b="4910"/>
          <a:stretch/>
        </p:blipFill>
        <p:spPr bwMode="auto">
          <a:xfrm>
            <a:off x="1166353" y="1861411"/>
            <a:ext cx="3641558" cy="3641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C6667D7-8312-4B85-852B-A50C27455431}"/>
              </a:ext>
            </a:extLst>
          </p:cNvPr>
          <p:cNvSpPr txBox="1"/>
          <p:nvPr/>
        </p:nvSpPr>
        <p:spPr>
          <a:xfrm>
            <a:off x="4224771" y="1077834"/>
            <a:ext cx="2514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sz="22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CEA0DD0-2840-EA48-B969-9EB16545720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933374" y="3810186"/>
            <a:ext cx="3504847" cy="2486093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2EF6D67F-AE4E-D047-B79A-5C16589545FB}"/>
              </a:ext>
            </a:extLst>
          </p:cNvPr>
          <p:cNvSpPr/>
          <p:nvPr/>
        </p:nvSpPr>
        <p:spPr>
          <a:xfrm flipH="1">
            <a:off x="4108519" y="1125538"/>
            <a:ext cx="2578100" cy="1863929"/>
          </a:xfrm>
          <a:custGeom>
            <a:avLst/>
            <a:gdLst>
              <a:gd name="connsiteX0" fmla="*/ 1289050 w 2578100"/>
              <a:gd name="connsiteY0" fmla="*/ 0 h 2255354"/>
              <a:gd name="connsiteX1" fmla="*/ 2578100 w 2578100"/>
              <a:gd name="connsiteY1" fmla="*/ 952500 h 2255354"/>
              <a:gd name="connsiteX2" fmla="*/ 2009770 w 2578100"/>
              <a:gd name="connsiteY2" fmla="*/ 1742328 h 2255354"/>
              <a:gd name="connsiteX3" fmla="*/ 1959135 w 2578100"/>
              <a:gd name="connsiteY3" fmla="*/ 1765058 h 2255354"/>
              <a:gd name="connsiteX4" fmla="*/ 1966712 w 2578100"/>
              <a:gd name="connsiteY4" fmla="*/ 1785743 h 2255354"/>
              <a:gd name="connsiteX5" fmla="*/ 2228593 w 2578100"/>
              <a:gd name="connsiteY5" fmla="*/ 2255353 h 2255354"/>
              <a:gd name="connsiteX6" fmla="*/ 2228593 w 2578100"/>
              <a:gd name="connsiteY6" fmla="*/ 2255354 h 2255354"/>
              <a:gd name="connsiteX7" fmla="*/ 1536092 w 2578100"/>
              <a:gd name="connsiteY7" fmla="*/ 1948548 h 2255354"/>
              <a:gd name="connsiteX8" fmla="*/ 1472320 w 2578100"/>
              <a:gd name="connsiteY8" fmla="*/ 1894278 h 2255354"/>
              <a:gd name="connsiteX9" fmla="*/ 1420848 w 2578100"/>
              <a:gd name="connsiteY9" fmla="*/ 1900082 h 2255354"/>
              <a:gd name="connsiteX10" fmla="*/ 1289050 w 2578100"/>
              <a:gd name="connsiteY10" fmla="*/ 1905000 h 2255354"/>
              <a:gd name="connsiteX11" fmla="*/ 0 w 2578100"/>
              <a:gd name="connsiteY11" fmla="*/ 952500 h 2255354"/>
              <a:gd name="connsiteX12" fmla="*/ 1289050 w 2578100"/>
              <a:gd name="connsiteY12" fmla="*/ 0 h 2255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78100" h="2255354">
                <a:moveTo>
                  <a:pt x="1289050" y="0"/>
                </a:moveTo>
                <a:cubicBezTo>
                  <a:pt x="2000973" y="0"/>
                  <a:pt x="2578100" y="426449"/>
                  <a:pt x="2578100" y="952500"/>
                </a:cubicBezTo>
                <a:cubicBezTo>
                  <a:pt x="2578100" y="1281282"/>
                  <a:pt x="2352660" y="1571157"/>
                  <a:pt x="2009770" y="1742328"/>
                </a:cubicBezTo>
                <a:lnTo>
                  <a:pt x="1959135" y="1765058"/>
                </a:lnTo>
                <a:lnTo>
                  <a:pt x="1966712" y="1785743"/>
                </a:lnTo>
                <a:cubicBezTo>
                  <a:pt x="2033324" y="1947706"/>
                  <a:pt x="2120397" y="2105315"/>
                  <a:pt x="2228593" y="2255353"/>
                </a:cubicBezTo>
                <a:lnTo>
                  <a:pt x="2228593" y="2255354"/>
                </a:lnTo>
                <a:cubicBezTo>
                  <a:pt x="1968860" y="2201828"/>
                  <a:pt x="1734609" y="2094620"/>
                  <a:pt x="1536092" y="1948548"/>
                </a:cubicBezTo>
                <a:lnTo>
                  <a:pt x="1472320" y="1894278"/>
                </a:lnTo>
                <a:lnTo>
                  <a:pt x="1420848" y="1900082"/>
                </a:lnTo>
                <a:cubicBezTo>
                  <a:pt x="1377514" y="1903334"/>
                  <a:pt x="1333545" y="1905000"/>
                  <a:pt x="1289050" y="1905000"/>
                </a:cubicBezTo>
                <a:cubicBezTo>
                  <a:pt x="577127" y="1905000"/>
                  <a:pt x="0" y="1478551"/>
                  <a:pt x="0" y="952500"/>
                </a:cubicBezTo>
                <a:cubicBezTo>
                  <a:pt x="0" y="426449"/>
                  <a:pt x="577127" y="0"/>
                  <a:pt x="1289050" y="0"/>
                </a:cubicBezTo>
                <a:close/>
              </a:path>
            </a:pathLst>
          </a:custGeom>
          <a:noFill/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64849CCE-0503-6248-833E-6486C80BB741}"/>
              </a:ext>
            </a:extLst>
          </p:cNvPr>
          <p:cNvSpPr/>
          <p:nvPr/>
        </p:nvSpPr>
        <p:spPr>
          <a:xfrm>
            <a:off x="5937989" y="2622713"/>
            <a:ext cx="2578100" cy="1863929"/>
          </a:xfrm>
          <a:custGeom>
            <a:avLst/>
            <a:gdLst>
              <a:gd name="connsiteX0" fmla="*/ 1289050 w 2578100"/>
              <a:gd name="connsiteY0" fmla="*/ 0 h 2255354"/>
              <a:gd name="connsiteX1" fmla="*/ 2578100 w 2578100"/>
              <a:gd name="connsiteY1" fmla="*/ 952500 h 2255354"/>
              <a:gd name="connsiteX2" fmla="*/ 2009770 w 2578100"/>
              <a:gd name="connsiteY2" fmla="*/ 1742328 h 2255354"/>
              <a:gd name="connsiteX3" fmla="*/ 1959135 w 2578100"/>
              <a:gd name="connsiteY3" fmla="*/ 1765058 h 2255354"/>
              <a:gd name="connsiteX4" fmla="*/ 1966712 w 2578100"/>
              <a:gd name="connsiteY4" fmla="*/ 1785743 h 2255354"/>
              <a:gd name="connsiteX5" fmla="*/ 2228593 w 2578100"/>
              <a:gd name="connsiteY5" fmla="*/ 2255353 h 2255354"/>
              <a:gd name="connsiteX6" fmla="*/ 2228593 w 2578100"/>
              <a:gd name="connsiteY6" fmla="*/ 2255354 h 2255354"/>
              <a:gd name="connsiteX7" fmla="*/ 1536092 w 2578100"/>
              <a:gd name="connsiteY7" fmla="*/ 1948548 h 2255354"/>
              <a:gd name="connsiteX8" fmla="*/ 1472320 w 2578100"/>
              <a:gd name="connsiteY8" fmla="*/ 1894278 h 2255354"/>
              <a:gd name="connsiteX9" fmla="*/ 1420848 w 2578100"/>
              <a:gd name="connsiteY9" fmla="*/ 1900082 h 2255354"/>
              <a:gd name="connsiteX10" fmla="*/ 1289050 w 2578100"/>
              <a:gd name="connsiteY10" fmla="*/ 1905000 h 2255354"/>
              <a:gd name="connsiteX11" fmla="*/ 0 w 2578100"/>
              <a:gd name="connsiteY11" fmla="*/ 952500 h 2255354"/>
              <a:gd name="connsiteX12" fmla="*/ 1289050 w 2578100"/>
              <a:gd name="connsiteY12" fmla="*/ 0 h 2255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78100" h="2255354">
                <a:moveTo>
                  <a:pt x="1289050" y="0"/>
                </a:moveTo>
                <a:cubicBezTo>
                  <a:pt x="2000973" y="0"/>
                  <a:pt x="2578100" y="426449"/>
                  <a:pt x="2578100" y="952500"/>
                </a:cubicBezTo>
                <a:cubicBezTo>
                  <a:pt x="2578100" y="1281282"/>
                  <a:pt x="2352660" y="1571157"/>
                  <a:pt x="2009770" y="1742328"/>
                </a:cubicBezTo>
                <a:lnTo>
                  <a:pt x="1959135" y="1765058"/>
                </a:lnTo>
                <a:lnTo>
                  <a:pt x="1966712" y="1785743"/>
                </a:lnTo>
                <a:cubicBezTo>
                  <a:pt x="2033324" y="1947706"/>
                  <a:pt x="2120397" y="2105315"/>
                  <a:pt x="2228593" y="2255353"/>
                </a:cubicBezTo>
                <a:lnTo>
                  <a:pt x="2228593" y="2255354"/>
                </a:lnTo>
                <a:cubicBezTo>
                  <a:pt x="1968860" y="2201828"/>
                  <a:pt x="1734609" y="2094620"/>
                  <a:pt x="1536092" y="1948548"/>
                </a:cubicBezTo>
                <a:lnTo>
                  <a:pt x="1472320" y="1894278"/>
                </a:lnTo>
                <a:lnTo>
                  <a:pt x="1420848" y="1900082"/>
                </a:lnTo>
                <a:cubicBezTo>
                  <a:pt x="1377514" y="1903334"/>
                  <a:pt x="1333545" y="1905000"/>
                  <a:pt x="1289050" y="1905000"/>
                </a:cubicBezTo>
                <a:cubicBezTo>
                  <a:pt x="577127" y="1905000"/>
                  <a:pt x="0" y="1478551"/>
                  <a:pt x="0" y="952500"/>
                </a:cubicBezTo>
                <a:cubicBezTo>
                  <a:pt x="0" y="426449"/>
                  <a:pt x="577127" y="0"/>
                  <a:pt x="1289050" y="0"/>
                </a:cubicBezTo>
                <a:close/>
              </a:path>
            </a:pathLst>
          </a:custGeom>
          <a:noFill/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6C14298-C770-D543-8627-D4135A205B2F}"/>
              </a:ext>
            </a:extLst>
          </p:cNvPr>
          <p:cNvSpPr/>
          <p:nvPr/>
        </p:nvSpPr>
        <p:spPr>
          <a:xfrm>
            <a:off x="6172189" y="2886524"/>
            <a:ext cx="207728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Was your </a:t>
            </a:r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prediction</a:t>
            </a: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correct?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7330D3A-4F79-6045-A6F9-2A892F465F2F}"/>
              </a:ext>
            </a:extLst>
          </p:cNvPr>
          <p:cNvSpPr/>
          <p:nvPr/>
        </p:nvSpPr>
        <p:spPr>
          <a:xfrm>
            <a:off x="4471205" y="1354240"/>
            <a:ext cx="183020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Which were the best materials?</a:t>
            </a:r>
          </a:p>
        </p:txBody>
      </p:sp>
    </p:spTree>
    <p:extLst>
      <p:ext uri="{BB962C8B-B14F-4D97-AF65-F5344CB8AC3E}">
        <p14:creationId xmlns:p14="http://schemas.microsoft.com/office/powerpoint/2010/main" val="1732519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872712-3B54-4D5A-186F-56D0E728BA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21" name="Picture 6">
            <a:extLst>
              <a:ext uri="{FF2B5EF4-FFF2-40B4-BE49-F238E27FC236}">
                <a16:creationId xmlns:a16="http://schemas.microsoft.com/office/drawing/2014/main" id="{CEC6D281-BB09-F57C-CA89-FB5AED3510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33" t="4784" r="20770" b="6337"/>
          <a:stretch/>
        </p:blipFill>
        <p:spPr bwMode="auto">
          <a:xfrm>
            <a:off x="1599474" y="1503820"/>
            <a:ext cx="4076148" cy="4230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CDA19E3-7C09-9FCB-DCA4-79B102F5F7D4}"/>
              </a:ext>
            </a:extLst>
          </p:cNvPr>
          <p:cNvSpPr txBox="1"/>
          <p:nvPr/>
        </p:nvSpPr>
        <p:spPr>
          <a:xfrm>
            <a:off x="6239146" y="2709993"/>
            <a:ext cx="4211139" cy="245745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500"/>
              </a:spcBef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Carrying out an experiment.</a:t>
            </a:r>
          </a:p>
          <a:p>
            <a:pPr>
              <a:spcBef>
                <a:spcPts val="1500"/>
              </a:spcBef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Recording results.</a:t>
            </a:r>
          </a:p>
          <a:p>
            <a:pPr>
              <a:spcBef>
                <a:spcPts val="1500"/>
              </a:spcBef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Finding out if our </a:t>
            </a:r>
            <a:r>
              <a:rPr lang="en-US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predictions</a:t>
            </a: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 were correct.</a:t>
            </a:r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520EECE5-C178-B778-39BD-37BB9DC90753}"/>
              </a:ext>
            </a:extLst>
          </p:cNvPr>
          <p:cNvSpPr txBox="1">
            <a:spLocks/>
          </p:cNvSpPr>
          <p:nvPr/>
        </p:nvSpPr>
        <p:spPr>
          <a:xfrm>
            <a:off x="0" y="797858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Everyday Materials: Lesson 5</a:t>
            </a:r>
            <a:b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Learning aims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05D60BF-3126-2DF0-B5CC-DA43A3482551}"/>
              </a:ext>
            </a:extLst>
          </p:cNvPr>
          <p:cNvSpPr txBox="1"/>
          <p:nvPr/>
        </p:nvSpPr>
        <p:spPr>
          <a:xfrm>
            <a:off x="511279" y="6099702"/>
            <a:ext cx="7350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link: </a:t>
            </a:r>
            <a:r>
              <a:rPr lang="en-US" sz="120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working </a:t>
            </a:r>
            <a:r>
              <a:rPr lang="en-US" sz="1200" dirty="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20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cientifically </a:t>
            </a:r>
            <a:r>
              <a:rPr lang="en-US" sz="1200" dirty="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21716952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</a:t>
            </a:r>
            <a:r>
              <a:rPr lang="en-GB" sz="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Everyday Materials: Lesson 5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22C2F6-2787-CC46-B539-09EF1C405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78148" y="2314637"/>
            <a:ext cx="4966577" cy="352294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161C2376-9CE9-A54D-B99F-559132FB24A9}"/>
              </a:ext>
            </a:extLst>
          </p:cNvPr>
          <p:cNvGrpSpPr/>
          <p:nvPr/>
        </p:nvGrpSpPr>
        <p:grpSpPr>
          <a:xfrm>
            <a:off x="6828210" y="1470049"/>
            <a:ext cx="2785288" cy="2112650"/>
            <a:chOff x="6746891" y="1459754"/>
            <a:chExt cx="2532080" cy="192059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B61470A-B583-564B-8715-95E7AE13F6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46891" y="1459754"/>
              <a:ext cx="2532080" cy="1920591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265A879-1796-8742-9A97-F7D647F8A4D9}"/>
                </a:ext>
              </a:extLst>
            </p:cNvPr>
            <p:cNvSpPr txBox="1"/>
            <p:nvPr/>
          </p:nvSpPr>
          <p:spPr>
            <a:xfrm>
              <a:off x="6772275" y="1722856"/>
              <a:ext cx="2471738" cy="1084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300" b="1" dirty="0">
                  <a:latin typeface="Comic Sans MS" panose="030F0902030302020204" pitchFamily="66" charset="0"/>
                </a:rPr>
                <a:t>Thank you!</a:t>
              </a:r>
            </a:p>
            <a:p>
              <a:pPr algn="ctr">
                <a:spcBef>
                  <a:spcPts val="300"/>
                </a:spcBef>
              </a:pPr>
              <a:r>
                <a:rPr lang="en-GB" sz="2300" b="1" dirty="0">
                  <a:latin typeface="Comic Sans MS" panose="030F0902030302020204" pitchFamily="66" charset="0"/>
                </a:rPr>
                <a:t>That’s</a:t>
              </a:r>
            </a:p>
            <a:p>
              <a:pPr algn="ctr"/>
              <a:r>
                <a:rPr lang="en-GB" sz="2300" b="1" dirty="0">
                  <a:latin typeface="Comic Sans MS" panose="030F0902030302020204" pitchFamily="66" charset="0"/>
                </a:rPr>
                <a:t>purr-</a:t>
              </a:r>
              <a:r>
                <a:rPr lang="en-GB" sz="2300" b="1" dirty="0" err="1">
                  <a:latin typeface="Comic Sans MS" panose="030F0902030302020204" pitchFamily="66" charset="0"/>
                </a:rPr>
                <a:t>fect</a:t>
              </a:r>
              <a:r>
                <a:rPr lang="en-GB" sz="2300" b="1" dirty="0">
                  <a:latin typeface="Comic Sans MS" panose="030F0902030302020204" pitchFamily="66" charset="0"/>
                </a:rPr>
                <a:t>!</a:t>
              </a:r>
              <a:endParaRPr lang="en-GB" sz="2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4618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F8442150-6373-3244-9D43-CA8C3434BD07}"/>
              </a:ext>
            </a:extLst>
          </p:cNvPr>
          <p:cNvSpPr txBox="1">
            <a:spLocks/>
          </p:cNvSpPr>
          <p:nvPr/>
        </p:nvSpPr>
        <p:spPr>
          <a:xfrm>
            <a:off x="0" y="767800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Make a Comfy Kitten Bed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1264941C-D525-D844-8A85-7C23F1F9E9F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8686" y="3578048"/>
            <a:ext cx="3597788" cy="25520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2DDF387-C769-CB4C-8DBD-63304CE6D9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85" t="10008" r="19763"/>
          <a:stretch/>
        </p:blipFill>
        <p:spPr>
          <a:xfrm flipH="1">
            <a:off x="8228247" y="3737503"/>
            <a:ext cx="3087632" cy="2452254"/>
          </a:xfrm>
          <a:prstGeom prst="rect">
            <a:avLst/>
          </a:prstGeom>
        </p:spPr>
      </p:pic>
      <p:sp>
        <p:nvSpPr>
          <p:cNvPr id="20" name="Freeform 19">
            <a:extLst>
              <a:ext uri="{FF2B5EF4-FFF2-40B4-BE49-F238E27FC236}">
                <a16:creationId xmlns:a16="http://schemas.microsoft.com/office/drawing/2014/main" id="{CE273C4C-616B-9F4F-9072-49F0A16E6582}"/>
              </a:ext>
            </a:extLst>
          </p:cNvPr>
          <p:cNvSpPr/>
          <p:nvPr/>
        </p:nvSpPr>
        <p:spPr>
          <a:xfrm flipH="1">
            <a:off x="3528646" y="2051539"/>
            <a:ext cx="2578100" cy="2255354"/>
          </a:xfrm>
          <a:custGeom>
            <a:avLst/>
            <a:gdLst>
              <a:gd name="connsiteX0" fmla="*/ 1289050 w 2578100"/>
              <a:gd name="connsiteY0" fmla="*/ 0 h 2255354"/>
              <a:gd name="connsiteX1" fmla="*/ 2578100 w 2578100"/>
              <a:gd name="connsiteY1" fmla="*/ 952500 h 2255354"/>
              <a:gd name="connsiteX2" fmla="*/ 2009770 w 2578100"/>
              <a:gd name="connsiteY2" fmla="*/ 1742328 h 2255354"/>
              <a:gd name="connsiteX3" fmla="*/ 1959135 w 2578100"/>
              <a:gd name="connsiteY3" fmla="*/ 1765058 h 2255354"/>
              <a:gd name="connsiteX4" fmla="*/ 1966712 w 2578100"/>
              <a:gd name="connsiteY4" fmla="*/ 1785743 h 2255354"/>
              <a:gd name="connsiteX5" fmla="*/ 2228593 w 2578100"/>
              <a:gd name="connsiteY5" fmla="*/ 2255353 h 2255354"/>
              <a:gd name="connsiteX6" fmla="*/ 2228593 w 2578100"/>
              <a:gd name="connsiteY6" fmla="*/ 2255354 h 2255354"/>
              <a:gd name="connsiteX7" fmla="*/ 1536092 w 2578100"/>
              <a:gd name="connsiteY7" fmla="*/ 1948548 h 2255354"/>
              <a:gd name="connsiteX8" fmla="*/ 1472320 w 2578100"/>
              <a:gd name="connsiteY8" fmla="*/ 1894278 h 2255354"/>
              <a:gd name="connsiteX9" fmla="*/ 1420848 w 2578100"/>
              <a:gd name="connsiteY9" fmla="*/ 1900082 h 2255354"/>
              <a:gd name="connsiteX10" fmla="*/ 1289050 w 2578100"/>
              <a:gd name="connsiteY10" fmla="*/ 1905000 h 2255354"/>
              <a:gd name="connsiteX11" fmla="*/ 0 w 2578100"/>
              <a:gd name="connsiteY11" fmla="*/ 952500 h 2255354"/>
              <a:gd name="connsiteX12" fmla="*/ 1289050 w 2578100"/>
              <a:gd name="connsiteY12" fmla="*/ 0 h 2255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78100" h="2255354">
                <a:moveTo>
                  <a:pt x="1289050" y="0"/>
                </a:moveTo>
                <a:cubicBezTo>
                  <a:pt x="2000973" y="0"/>
                  <a:pt x="2578100" y="426449"/>
                  <a:pt x="2578100" y="952500"/>
                </a:cubicBezTo>
                <a:cubicBezTo>
                  <a:pt x="2578100" y="1281282"/>
                  <a:pt x="2352660" y="1571157"/>
                  <a:pt x="2009770" y="1742328"/>
                </a:cubicBezTo>
                <a:lnTo>
                  <a:pt x="1959135" y="1765058"/>
                </a:lnTo>
                <a:lnTo>
                  <a:pt x="1966712" y="1785743"/>
                </a:lnTo>
                <a:cubicBezTo>
                  <a:pt x="2033324" y="1947706"/>
                  <a:pt x="2120397" y="2105315"/>
                  <a:pt x="2228593" y="2255353"/>
                </a:cubicBezTo>
                <a:lnTo>
                  <a:pt x="2228593" y="2255354"/>
                </a:lnTo>
                <a:cubicBezTo>
                  <a:pt x="1968860" y="2201828"/>
                  <a:pt x="1734609" y="2094620"/>
                  <a:pt x="1536092" y="1948548"/>
                </a:cubicBezTo>
                <a:lnTo>
                  <a:pt x="1472320" y="1894278"/>
                </a:lnTo>
                <a:lnTo>
                  <a:pt x="1420848" y="1900082"/>
                </a:lnTo>
                <a:cubicBezTo>
                  <a:pt x="1377514" y="1903334"/>
                  <a:pt x="1333545" y="1905000"/>
                  <a:pt x="1289050" y="1905000"/>
                </a:cubicBezTo>
                <a:cubicBezTo>
                  <a:pt x="577127" y="1905000"/>
                  <a:pt x="0" y="1478551"/>
                  <a:pt x="0" y="952500"/>
                </a:cubicBezTo>
                <a:cubicBezTo>
                  <a:pt x="0" y="426449"/>
                  <a:pt x="577127" y="0"/>
                  <a:pt x="1289050" y="0"/>
                </a:cubicBezTo>
                <a:close/>
              </a:path>
            </a:pathLst>
          </a:custGeom>
          <a:noFill/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38396F7-E290-9347-A7A1-74A4A5D3E6CD}"/>
              </a:ext>
            </a:extLst>
          </p:cNvPr>
          <p:cNvSpPr/>
          <p:nvPr/>
        </p:nvSpPr>
        <p:spPr>
          <a:xfrm flipH="1">
            <a:off x="3862003" y="2220049"/>
            <a:ext cx="1942374" cy="1267458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Do you remember the question we are trying to answer?</a:t>
            </a:r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43B1FADD-76C0-CD42-833B-9E9CD98E6812}"/>
              </a:ext>
            </a:extLst>
          </p:cNvPr>
          <p:cNvSpPr/>
          <p:nvPr/>
        </p:nvSpPr>
        <p:spPr>
          <a:xfrm>
            <a:off x="5870129" y="1573977"/>
            <a:ext cx="3119501" cy="2480889"/>
          </a:xfrm>
          <a:custGeom>
            <a:avLst/>
            <a:gdLst>
              <a:gd name="connsiteX0" fmla="*/ 1289050 w 2578100"/>
              <a:gd name="connsiteY0" fmla="*/ 0 h 2255354"/>
              <a:gd name="connsiteX1" fmla="*/ 2578100 w 2578100"/>
              <a:gd name="connsiteY1" fmla="*/ 952500 h 2255354"/>
              <a:gd name="connsiteX2" fmla="*/ 2009770 w 2578100"/>
              <a:gd name="connsiteY2" fmla="*/ 1742328 h 2255354"/>
              <a:gd name="connsiteX3" fmla="*/ 1959135 w 2578100"/>
              <a:gd name="connsiteY3" fmla="*/ 1765058 h 2255354"/>
              <a:gd name="connsiteX4" fmla="*/ 1966712 w 2578100"/>
              <a:gd name="connsiteY4" fmla="*/ 1785743 h 2255354"/>
              <a:gd name="connsiteX5" fmla="*/ 2228593 w 2578100"/>
              <a:gd name="connsiteY5" fmla="*/ 2255353 h 2255354"/>
              <a:gd name="connsiteX6" fmla="*/ 2228593 w 2578100"/>
              <a:gd name="connsiteY6" fmla="*/ 2255354 h 2255354"/>
              <a:gd name="connsiteX7" fmla="*/ 1536092 w 2578100"/>
              <a:gd name="connsiteY7" fmla="*/ 1948548 h 2255354"/>
              <a:gd name="connsiteX8" fmla="*/ 1472320 w 2578100"/>
              <a:gd name="connsiteY8" fmla="*/ 1894278 h 2255354"/>
              <a:gd name="connsiteX9" fmla="*/ 1420848 w 2578100"/>
              <a:gd name="connsiteY9" fmla="*/ 1900082 h 2255354"/>
              <a:gd name="connsiteX10" fmla="*/ 1289050 w 2578100"/>
              <a:gd name="connsiteY10" fmla="*/ 1905000 h 2255354"/>
              <a:gd name="connsiteX11" fmla="*/ 0 w 2578100"/>
              <a:gd name="connsiteY11" fmla="*/ 952500 h 2255354"/>
              <a:gd name="connsiteX12" fmla="*/ 1289050 w 2578100"/>
              <a:gd name="connsiteY12" fmla="*/ 0 h 2255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78100" h="2255354">
                <a:moveTo>
                  <a:pt x="1289050" y="0"/>
                </a:moveTo>
                <a:cubicBezTo>
                  <a:pt x="2000973" y="0"/>
                  <a:pt x="2578100" y="426449"/>
                  <a:pt x="2578100" y="952500"/>
                </a:cubicBezTo>
                <a:cubicBezTo>
                  <a:pt x="2578100" y="1281282"/>
                  <a:pt x="2352660" y="1571157"/>
                  <a:pt x="2009770" y="1742328"/>
                </a:cubicBezTo>
                <a:lnTo>
                  <a:pt x="1959135" y="1765058"/>
                </a:lnTo>
                <a:lnTo>
                  <a:pt x="1966712" y="1785743"/>
                </a:lnTo>
                <a:cubicBezTo>
                  <a:pt x="2033324" y="1947706"/>
                  <a:pt x="2120397" y="2105315"/>
                  <a:pt x="2228593" y="2255353"/>
                </a:cubicBezTo>
                <a:lnTo>
                  <a:pt x="2228593" y="2255354"/>
                </a:lnTo>
                <a:cubicBezTo>
                  <a:pt x="1968860" y="2201828"/>
                  <a:pt x="1734609" y="2094620"/>
                  <a:pt x="1536092" y="1948548"/>
                </a:cubicBezTo>
                <a:lnTo>
                  <a:pt x="1472320" y="1894278"/>
                </a:lnTo>
                <a:lnTo>
                  <a:pt x="1420848" y="1900082"/>
                </a:lnTo>
                <a:cubicBezTo>
                  <a:pt x="1377514" y="1903334"/>
                  <a:pt x="1333545" y="1905000"/>
                  <a:pt x="1289050" y="1905000"/>
                </a:cubicBezTo>
                <a:cubicBezTo>
                  <a:pt x="577127" y="1905000"/>
                  <a:pt x="0" y="1478551"/>
                  <a:pt x="0" y="952500"/>
                </a:cubicBezTo>
                <a:cubicBezTo>
                  <a:pt x="0" y="426449"/>
                  <a:pt x="577127" y="0"/>
                  <a:pt x="1289050" y="0"/>
                </a:cubicBezTo>
                <a:close/>
              </a:path>
            </a:pathLst>
          </a:custGeom>
          <a:solidFill>
            <a:schemeClr val="bg1"/>
          </a:solidFill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AFAF8E5-BD8C-614F-9ED8-0ED5E8FADC09}"/>
              </a:ext>
            </a:extLst>
          </p:cNvPr>
          <p:cNvSpPr/>
          <p:nvPr/>
        </p:nvSpPr>
        <p:spPr>
          <a:xfrm flipH="1">
            <a:off x="6152724" y="1836966"/>
            <a:ext cx="2585299" cy="1538883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are going</a:t>
            </a:r>
          </a:p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to find out what will make the best material for lining a kitten’s bed?</a:t>
            </a:r>
          </a:p>
        </p:txBody>
      </p:sp>
    </p:spTree>
    <p:extLst>
      <p:ext uri="{BB962C8B-B14F-4D97-AF65-F5344CB8AC3E}">
        <p14:creationId xmlns:p14="http://schemas.microsoft.com/office/powerpoint/2010/main" val="424337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/>
      <p:bldP spid="22" grpId="0" animBg="1"/>
      <p:bldP spid="22" grpId="1" animBg="1"/>
      <p:bldP spid="23" grpId="0"/>
      <p:bldP spid="2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1869894" y="718178"/>
            <a:ext cx="84522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Who can remember what properties the material needs?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50C81B-C79D-4921-BDDA-21581569C7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16" r="9516"/>
          <a:stretch/>
        </p:blipFill>
        <p:spPr>
          <a:xfrm>
            <a:off x="7129492" y="2815376"/>
            <a:ext cx="2801908" cy="31580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D289AD6-98DC-4D95-9C35-2F9AA8329B3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53" r="4353"/>
          <a:stretch/>
        </p:blipFill>
        <p:spPr>
          <a:xfrm>
            <a:off x="960192" y="2389227"/>
            <a:ext cx="2775284" cy="243063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3E8EB00-8E14-C748-AAFA-C08DA16477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66461" y="2008533"/>
            <a:ext cx="2012698" cy="152663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F7B518B-6282-47FD-A033-7A2E0790BE20}"/>
              </a:ext>
            </a:extLst>
          </p:cNvPr>
          <p:cNvSpPr txBox="1"/>
          <p:nvPr/>
        </p:nvSpPr>
        <p:spPr>
          <a:xfrm>
            <a:off x="3584455" y="2425258"/>
            <a:ext cx="1147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Soft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E92E7E9-85A7-FA49-B4D3-AF5EF438FD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89662" y="1783297"/>
            <a:ext cx="2012698" cy="152663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DB737A5-D722-4020-9EE3-CAEC61DA2808}"/>
              </a:ext>
            </a:extLst>
          </p:cNvPr>
          <p:cNvSpPr txBox="1"/>
          <p:nvPr/>
        </p:nvSpPr>
        <p:spPr>
          <a:xfrm>
            <a:off x="8755530" y="2222635"/>
            <a:ext cx="1560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Strong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55F079-1C24-0643-B9D8-732233B3F1F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9474" y="3462691"/>
            <a:ext cx="3937552" cy="25104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947726C-EFBC-184E-903E-1C9EA78A60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29889" y="2867799"/>
            <a:ext cx="2012698" cy="152663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D1C1251-E5C9-4577-AAAC-B37EB8FFC002}"/>
              </a:ext>
            </a:extLst>
          </p:cNvPr>
          <p:cNvSpPr txBox="1"/>
          <p:nvPr/>
        </p:nvSpPr>
        <p:spPr>
          <a:xfrm>
            <a:off x="5546035" y="3288803"/>
            <a:ext cx="1967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Absorbent</a:t>
            </a:r>
          </a:p>
        </p:txBody>
      </p:sp>
    </p:spTree>
    <p:extLst>
      <p:ext uri="{BB962C8B-B14F-4D97-AF65-F5344CB8AC3E}">
        <p14:creationId xmlns:p14="http://schemas.microsoft.com/office/powerpoint/2010/main" val="300935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7" grpId="0"/>
      <p:bldP spid="17" grpId="1"/>
      <p:bldP spid="16" grpId="0"/>
      <p:bldP spid="1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449789" y="715327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Why does our material need to be soft?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DB737A5-D722-4020-9EE3-CAEC61DA2808}"/>
              </a:ext>
            </a:extLst>
          </p:cNvPr>
          <p:cNvSpPr txBox="1"/>
          <p:nvPr/>
        </p:nvSpPr>
        <p:spPr>
          <a:xfrm>
            <a:off x="2675640" y="1884056"/>
            <a:ext cx="32167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material</a:t>
            </a:r>
          </a:p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needs to be soft so that our kitten can</a:t>
            </a:r>
          </a:p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feel safe and comfortable.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B09D696-C6B5-4CB3-B9A9-D4B72775C6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53" t="9038" r="13768" b="7289"/>
          <a:stretch/>
        </p:blipFill>
        <p:spPr>
          <a:xfrm flipH="1">
            <a:off x="5890590" y="3066863"/>
            <a:ext cx="4008673" cy="3275428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BF5A9782-D58C-ED48-866A-1518CBEC3A18}"/>
              </a:ext>
            </a:extLst>
          </p:cNvPr>
          <p:cNvSpPr/>
          <p:nvPr/>
        </p:nvSpPr>
        <p:spPr>
          <a:xfrm>
            <a:off x="2382470" y="1595200"/>
            <a:ext cx="3774596" cy="3001876"/>
          </a:xfrm>
          <a:custGeom>
            <a:avLst/>
            <a:gdLst>
              <a:gd name="connsiteX0" fmla="*/ 1289050 w 2578100"/>
              <a:gd name="connsiteY0" fmla="*/ 0 h 2255354"/>
              <a:gd name="connsiteX1" fmla="*/ 2578100 w 2578100"/>
              <a:gd name="connsiteY1" fmla="*/ 952500 h 2255354"/>
              <a:gd name="connsiteX2" fmla="*/ 2009770 w 2578100"/>
              <a:gd name="connsiteY2" fmla="*/ 1742328 h 2255354"/>
              <a:gd name="connsiteX3" fmla="*/ 1959135 w 2578100"/>
              <a:gd name="connsiteY3" fmla="*/ 1765058 h 2255354"/>
              <a:gd name="connsiteX4" fmla="*/ 1966712 w 2578100"/>
              <a:gd name="connsiteY4" fmla="*/ 1785743 h 2255354"/>
              <a:gd name="connsiteX5" fmla="*/ 2228593 w 2578100"/>
              <a:gd name="connsiteY5" fmla="*/ 2255353 h 2255354"/>
              <a:gd name="connsiteX6" fmla="*/ 2228593 w 2578100"/>
              <a:gd name="connsiteY6" fmla="*/ 2255354 h 2255354"/>
              <a:gd name="connsiteX7" fmla="*/ 1536092 w 2578100"/>
              <a:gd name="connsiteY7" fmla="*/ 1948548 h 2255354"/>
              <a:gd name="connsiteX8" fmla="*/ 1472320 w 2578100"/>
              <a:gd name="connsiteY8" fmla="*/ 1894278 h 2255354"/>
              <a:gd name="connsiteX9" fmla="*/ 1420848 w 2578100"/>
              <a:gd name="connsiteY9" fmla="*/ 1900082 h 2255354"/>
              <a:gd name="connsiteX10" fmla="*/ 1289050 w 2578100"/>
              <a:gd name="connsiteY10" fmla="*/ 1905000 h 2255354"/>
              <a:gd name="connsiteX11" fmla="*/ 0 w 2578100"/>
              <a:gd name="connsiteY11" fmla="*/ 952500 h 2255354"/>
              <a:gd name="connsiteX12" fmla="*/ 1289050 w 2578100"/>
              <a:gd name="connsiteY12" fmla="*/ 0 h 2255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78100" h="2255354">
                <a:moveTo>
                  <a:pt x="1289050" y="0"/>
                </a:moveTo>
                <a:cubicBezTo>
                  <a:pt x="2000973" y="0"/>
                  <a:pt x="2578100" y="426449"/>
                  <a:pt x="2578100" y="952500"/>
                </a:cubicBezTo>
                <a:cubicBezTo>
                  <a:pt x="2578100" y="1281282"/>
                  <a:pt x="2352660" y="1571157"/>
                  <a:pt x="2009770" y="1742328"/>
                </a:cubicBezTo>
                <a:lnTo>
                  <a:pt x="1959135" y="1765058"/>
                </a:lnTo>
                <a:lnTo>
                  <a:pt x="1966712" y="1785743"/>
                </a:lnTo>
                <a:cubicBezTo>
                  <a:pt x="2033324" y="1947706"/>
                  <a:pt x="2120397" y="2105315"/>
                  <a:pt x="2228593" y="2255353"/>
                </a:cubicBezTo>
                <a:lnTo>
                  <a:pt x="2228593" y="2255354"/>
                </a:lnTo>
                <a:cubicBezTo>
                  <a:pt x="1968860" y="2201828"/>
                  <a:pt x="1734609" y="2094620"/>
                  <a:pt x="1536092" y="1948548"/>
                </a:cubicBezTo>
                <a:lnTo>
                  <a:pt x="1472320" y="1894278"/>
                </a:lnTo>
                <a:lnTo>
                  <a:pt x="1420848" y="1900082"/>
                </a:lnTo>
                <a:cubicBezTo>
                  <a:pt x="1377514" y="1903334"/>
                  <a:pt x="1333545" y="1905000"/>
                  <a:pt x="1289050" y="1905000"/>
                </a:cubicBezTo>
                <a:cubicBezTo>
                  <a:pt x="577127" y="1905000"/>
                  <a:pt x="0" y="1478551"/>
                  <a:pt x="0" y="952500"/>
                </a:cubicBezTo>
                <a:cubicBezTo>
                  <a:pt x="0" y="426449"/>
                  <a:pt x="577127" y="0"/>
                  <a:pt x="1289050" y="0"/>
                </a:cubicBezTo>
                <a:close/>
              </a:path>
            </a:pathLst>
          </a:custGeom>
          <a:noFill/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528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471054" y="715327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Why does our material need to be absorbent?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5F4EB64-8C8F-4B6A-9294-7FF115C92B0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056414" y="3073110"/>
            <a:ext cx="4764438" cy="303764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2C74D85-27B9-41C4-AA1D-B2C73D612D46}"/>
              </a:ext>
            </a:extLst>
          </p:cNvPr>
          <p:cNvSpPr txBox="1"/>
          <p:nvPr/>
        </p:nvSpPr>
        <p:spPr>
          <a:xfrm>
            <a:off x="2150320" y="2012539"/>
            <a:ext cx="4031820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It needs to be</a:t>
            </a:r>
          </a:p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absorbent because sometimes kittens have … accidents (not as often as dogs, of course).</a:t>
            </a:r>
          </a:p>
          <a:p>
            <a:pPr algn="ctr">
              <a:spcBef>
                <a:spcPts val="6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But – sometimes. And kittens</a:t>
            </a:r>
          </a:p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don’t like wet beds!</a:t>
            </a:r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222F33C3-82FD-EA49-8861-AA37953D8861}"/>
              </a:ext>
            </a:extLst>
          </p:cNvPr>
          <p:cNvSpPr/>
          <p:nvPr/>
        </p:nvSpPr>
        <p:spPr>
          <a:xfrm rot="20888502">
            <a:off x="1613113" y="1565181"/>
            <a:ext cx="5640523" cy="3416637"/>
          </a:xfrm>
          <a:custGeom>
            <a:avLst/>
            <a:gdLst>
              <a:gd name="connsiteX0" fmla="*/ 2595854 w 5222605"/>
              <a:gd name="connsiteY0" fmla="*/ 73084 h 3163491"/>
              <a:gd name="connsiteX1" fmla="*/ 4535744 w 5222605"/>
              <a:gd name="connsiteY1" fmla="*/ 2055585 h 3163491"/>
              <a:gd name="connsiteX2" fmla="*/ 4426054 w 5222605"/>
              <a:gd name="connsiteY2" fmla="*/ 2350006 h 3163491"/>
              <a:gd name="connsiteX3" fmla="*/ 4425375 w 5222605"/>
              <a:gd name="connsiteY3" fmla="*/ 2351056 h 3163491"/>
              <a:gd name="connsiteX4" fmla="*/ 4640910 w 5222605"/>
              <a:gd name="connsiteY4" fmla="*/ 2592560 h 3163491"/>
              <a:gd name="connsiteX5" fmla="*/ 5222605 w 5222605"/>
              <a:gd name="connsiteY5" fmla="*/ 3084178 h 3163491"/>
              <a:gd name="connsiteX6" fmla="*/ 4086484 w 5222605"/>
              <a:gd name="connsiteY6" fmla="*/ 2949445 h 3163491"/>
              <a:gd name="connsiteX7" fmla="*/ 3856283 w 5222605"/>
              <a:gd name="connsiteY7" fmla="*/ 2885519 h 3163491"/>
              <a:gd name="connsiteX8" fmla="*/ 3818930 w 5222605"/>
              <a:gd name="connsiteY8" fmla="*/ 2907032 h 3163491"/>
              <a:gd name="connsiteX9" fmla="*/ 1962298 w 5222605"/>
              <a:gd name="connsiteY9" fmla="*/ 3090407 h 3163491"/>
              <a:gd name="connsiteX10" fmla="*/ 22408 w 5222605"/>
              <a:gd name="connsiteY10" fmla="*/ 1107906 h 3163491"/>
              <a:gd name="connsiteX11" fmla="*/ 2595854 w 5222605"/>
              <a:gd name="connsiteY11" fmla="*/ 73084 h 3163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22605" h="3163491">
                <a:moveTo>
                  <a:pt x="2595854" y="73084"/>
                </a:moveTo>
                <a:cubicBezTo>
                  <a:pt x="3842177" y="334778"/>
                  <a:pt x="4710695" y="1222374"/>
                  <a:pt x="4535744" y="2055585"/>
                </a:cubicBezTo>
                <a:cubicBezTo>
                  <a:pt x="4513875" y="2159736"/>
                  <a:pt x="4476737" y="2258108"/>
                  <a:pt x="4426054" y="2350006"/>
                </a:cubicBezTo>
                <a:lnTo>
                  <a:pt x="4425375" y="2351056"/>
                </a:lnTo>
                <a:lnTo>
                  <a:pt x="4640910" y="2592560"/>
                </a:lnTo>
                <a:cubicBezTo>
                  <a:pt x="4810996" y="2765741"/>
                  <a:pt x="5004895" y="2930408"/>
                  <a:pt x="5222605" y="3084178"/>
                </a:cubicBezTo>
                <a:cubicBezTo>
                  <a:pt x="4825219" y="3084178"/>
                  <a:pt x="4443116" y="3036809"/>
                  <a:pt x="4086484" y="2949445"/>
                </a:cubicBezTo>
                <a:lnTo>
                  <a:pt x="3856283" y="2885519"/>
                </a:lnTo>
                <a:lnTo>
                  <a:pt x="3818930" y="2907032"/>
                </a:lnTo>
                <a:cubicBezTo>
                  <a:pt x="3334621" y="3155418"/>
                  <a:pt x="2663354" y="3237610"/>
                  <a:pt x="1962298" y="3090407"/>
                </a:cubicBezTo>
                <a:cubicBezTo>
                  <a:pt x="715975" y="2828712"/>
                  <a:pt x="-152544" y="1941117"/>
                  <a:pt x="22408" y="1107906"/>
                </a:cubicBezTo>
                <a:cubicBezTo>
                  <a:pt x="197360" y="274696"/>
                  <a:pt x="1349531" y="-188610"/>
                  <a:pt x="2595854" y="73084"/>
                </a:cubicBezTo>
                <a:close/>
              </a:path>
            </a:pathLst>
          </a:custGeom>
          <a:noFill/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05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471054" y="716714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Why does our material need to be strong?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C79144F-57D8-4DAA-86F4-EC51E14D311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16" r="9516" b="8857"/>
          <a:stretch/>
        </p:blipFill>
        <p:spPr>
          <a:xfrm flipH="1">
            <a:off x="6787979" y="2776606"/>
            <a:ext cx="3373111" cy="346516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872070-9027-0742-8E0A-535C002DA0BB}"/>
              </a:ext>
            </a:extLst>
          </p:cNvPr>
          <p:cNvSpPr txBox="1"/>
          <p:nvPr/>
        </p:nvSpPr>
        <p:spPr>
          <a:xfrm>
            <a:off x="2922555" y="1813756"/>
            <a:ext cx="3699922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It needs to be</a:t>
            </a:r>
          </a:p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strong because kittens like playing, pouncing</a:t>
            </a:r>
          </a:p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and scratching! </a:t>
            </a:r>
          </a:p>
          <a:p>
            <a:pPr algn="ctr">
              <a:spcBef>
                <a:spcPts val="6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And we don’t want</a:t>
            </a:r>
          </a:p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material to</a:t>
            </a:r>
          </a:p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fall apart!</a:t>
            </a:r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F93C1E1E-D413-3B46-B81E-9EB1719B1B63}"/>
              </a:ext>
            </a:extLst>
          </p:cNvPr>
          <p:cNvSpPr/>
          <p:nvPr/>
        </p:nvSpPr>
        <p:spPr>
          <a:xfrm rot="13688395" flipH="1">
            <a:off x="2795550" y="1133030"/>
            <a:ext cx="4353476" cy="4125547"/>
          </a:xfrm>
          <a:custGeom>
            <a:avLst/>
            <a:gdLst>
              <a:gd name="connsiteX0" fmla="*/ 771870 w 4353476"/>
              <a:gd name="connsiteY0" fmla="*/ 3030900 h 4125547"/>
              <a:gd name="connsiteX1" fmla="*/ 3048138 w 4353476"/>
              <a:gd name="connsiteY1" fmla="*/ 3948255 h 4125547"/>
              <a:gd name="connsiteX2" fmla="*/ 3054875 w 4353476"/>
              <a:gd name="connsiteY2" fmla="*/ 3945693 h 4125547"/>
              <a:gd name="connsiteX3" fmla="*/ 3217355 w 4353476"/>
              <a:gd name="connsiteY3" fmla="*/ 3990814 h 4125547"/>
              <a:gd name="connsiteX4" fmla="*/ 4353476 w 4353476"/>
              <a:gd name="connsiteY4" fmla="*/ 4125547 h 4125547"/>
              <a:gd name="connsiteX5" fmla="*/ 3648682 w 4353476"/>
              <a:gd name="connsiteY5" fmla="*/ 3502486 h 4125547"/>
              <a:gd name="connsiteX6" fmla="*/ 3644530 w 4353476"/>
              <a:gd name="connsiteY6" fmla="*/ 3497597 h 4125547"/>
              <a:gd name="connsiteX7" fmla="*/ 3658856 w 4353476"/>
              <a:gd name="connsiteY7" fmla="*/ 3477349 h 4125547"/>
              <a:gd name="connsiteX8" fmla="*/ 3068106 w 4353476"/>
              <a:gd name="connsiteY8" fmla="*/ 973491 h 4125547"/>
              <a:gd name="connsiteX9" fmla="*/ 381244 w 4353476"/>
              <a:gd name="connsiteY9" fmla="*/ 284831 h 4125547"/>
              <a:gd name="connsiteX10" fmla="*/ 771870 w 4353476"/>
              <a:gd name="connsiteY10" fmla="*/ 3030900 h 4125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353476" h="4125547">
                <a:moveTo>
                  <a:pt x="771870" y="3030900"/>
                </a:moveTo>
                <a:cubicBezTo>
                  <a:pt x="1462353" y="3801535"/>
                  <a:pt x="2385953" y="4149570"/>
                  <a:pt x="3048138" y="3948255"/>
                </a:cubicBezTo>
                <a:lnTo>
                  <a:pt x="3054875" y="3945693"/>
                </a:lnTo>
                <a:lnTo>
                  <a:pt x="3217355" y="3990814"/>
                </a:lnTo>
                <a:cubicBezTo>
                  <a:pt x="3573988" y="4078178"/>
                  <a:pt x="3956090" y="4125547"/>
                  <a:pt x="4353476" y="4125547"/>
                </a:cubicBezTo>
                <a:cubicBezTo>
                  <a:pt x="4081338" y="3933335"/>
                  <a:pt x="3846407" y="3724096"/>
                  <a:pt x="3648682" y="3502486"/>
                </a:cubicBezTo>
                <a:lnTo>
                  <a:pt x="3644530" y="3497597"/>
                </a:lnTo>
                <a:lnTo>
                  <a:pt x="3658856" y="3477349"/>
                </a:lnTo>
                <a:cubicBezTo>
                  <a:pt x="4038552" y="2848448"/>
                  <a:pt x="3811703" y="1803406"/>
                  <a:pt x="3068106" y="973491"/>
                </a:cubicBezTo>
                <a:cubicBezTo>
                  <a:pt x="2218281" y="25017"/>
                  <a:pt x="1015332" y="-283306"/>
                  <a:pt x="381244" y="284831"/>
                </a:cubicBezTo>
                <a:cubicBezTo>
                  <a:pt x="-252844" y="852969"/>
                  <a:pt x="-77955" y="2082426"/>
                  <a:pt x="771870" y="3030900"/>
                </a:cubicBezTo>
                <a:close/>
              </a:path>
            </a:pathLst>
          </a:custGeom>
          <a:noFill/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27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471054" y="716740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Who can remember which materials we are testing?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7E405BF-6E5B-C649-A74B-60762BDE6F0F}"/>
              </a:ext>
            </a:extLst>
          </p:cNvPr>
          <p:cNvGrpSpPr/>
          <p:nvPr/>
        </p:nvGrpSpPr>
        <p:grpSpPr>
          <a:xfrm>
            <a:off x="859488" y="1897189"/>
            <a:ext cx="2618509" cy="2601143"/>
            <a:chOff x="620949" y="1877311"/>
            <a:chExt cx="2618509" cy="260114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F7B518B-6282-47FD-A033-7A2E0790BE20}"/>
                </a:ext>
              </a:extLst>
            </p:cNvPr>
            <p:cNvSpPr txBox="1"/>
            <p:nvPr/>
          </p:nvSpPr>
          <p:spPr>
            <a:xfrm>
              <a:off x="620949" y="4186066"/>
              <a:ext cx="2618509" cy="2923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Newspaper</a:t>
              </a: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683CCAA-685F-41F9-A94A-D7B0D5E416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2006" r="1027" b="29899"/>
            <a:stretch/>
          </p:blipFill>
          <p:spPr>
            <a:xfrm>
              <a:off x="886807" y="1877311"/>
              <a:ext cx="2086792" cy="2074450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A2FEE452-B146-B14B-A46F-A58C7BE3CF9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19" b="3419"/>
          <a:stretch/>
        </p:blipFill>
        <p:spPr>
          <a:xfrm>
            <a:off x="468372" y="4765760"/>
            <a:ext cx="2480667" cy="163927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3E6F1955-2178-7E40-92C6-2C1DD6F90E00}"/>
              </a:ext>
            </a:extLst>
          </p:cNvPr>
          <p:cNvGrpSpPr/>
          <p:nvPr/>
        </p:nvGrpSpPr>
        <p:grpSpPr>
          <a:xfrm>
            <a:off x="3446210" y="1897189"/>
            <a:ext cx="2618509" cy="2601143"/>
            <a:chOff x="3370806" y="1877311"/>
            <a:chExt cx="2618509" cy="2601143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FF7D623-5280-4741-ADBF-B9EE902AB152}"/>
                </a:ext>
              </a:extLst>
            </p:cNvPr>
            <p:cNvSpPr txBox="1"/>
            <p:nvPr/>
          </p:nvSpPr>
          <p:spPr>
            <a:xfrm>
              <a:off x="3370806" y="4186066"/>
              <a:ext cx="2618509" cy="2923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Cotton wool</a:t>
              </a: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F02E3245-A39F-7442-8309-65627D7E0AE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501" r="16501"/>
            <a:stretch/>
          </p:blipFill>
          <p:spPr>
            <a:xfrm>
              <a:off x="3636664" y="1877311"/>
              <a:ext cx="2086792" cy="2074450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7AF0891-EE39-4949-92FD-F12D3D1BC873}"/>
              </a:ext>
            </a:extLst>
          </p:cNvPr>
          <p:cNvGrpSpPr/>
          <p:nvPr/>
        </p:nvGrpSpPr>
        <p:grpSpPr>
          <a:xfrm>
            <a:off x="6032932" y="1897189"/>
            <a:ext cx="2618509" cy="2601143"/>
            <a:chOff x="6191092" y="1877311"/>
            <a:chExt cx="2618509" cy="260114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995C859-01BB-4D40-8BBE-D91220A1E307}"/>
                </a:ext>
              </a:extLst>
            </p:cNvPr>
            <p:cNvSpPr txBox="1"/>
            <p:nvPr/>
          </p:nvSpPr>
          <p:spPr>
            <a:xfrm>
              <a:off x="6191092" y="4186066"/>
              <a:ext cx="2618509" cy="2923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Towel 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B928BE08-29E7-AD4C-BD64-6019966A8F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3660" t="19252" r="16602" b="6583"/>
            <a:stretch/>
          </p:blipFill>
          <p:spPr>
            <a:xfrm>
              <a:off x="6456950" y="1877311"/>
              <a:ext cx="2086792" cy="2074450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0562832-AAD6-9B4B-A8CB-28A4F77CA114}"/>
              </a:ext>
            </a:extLst>
          </p:cNvPr>
          <p:cNvGrpSpPr/>
          <p:nvPr/>
        </p:nvGrpSpPr>
        <p:grpSpPr>
          <a:xfrm>
            <a:off x="8619655" y="1897189"/>
            <a:ext cx="2618509" cy="2601143"/>
            <a:chOff x="8957584" y="1877311"/>
            <a:chExt cx="2618509" cy="2601143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833D1D8-140B-F644-854B-E48ED4335208}"/>
                </a:ext>
              </a:extLst>
            </p:cNvPr>
            <p:cNvSpPr txBox="1"/>
            <p:nvPr/>
          </p:nvSpPr>
          <p:spPr>
            <a:xfrm>
              <a:off x="8957584" y="4186066"/>
              <a:ext cx="2618509" cy="2923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Paper towel</a:t>
              </a: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C678E467-0993-D549-9DA6-30C61AE896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912" t="18345" r="8919" b="17030"/>
            <a:stretch/>
          </p:blipFill>
          <p:spPr>
            <a:xfrm>
              <a:off x="9223442" y="1877311"/>
              <a:ext cx="2086792" cy="2074450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86800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4DF5FDE-5502-4931-742F-D46968E564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912" t="5080" r="18668" b="4910"/>
          <a:stretch/>
        </p:blipFill>
        <p:spPr bwMode="auto">
          <a:xfrm>
            <a:off x="896770" y="2398222"/>
            <a:ext cx="3310507" cy="3310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Table&#10;&#10;Description automatically generated">
            <a:extLst>
              <a:ext uri="{FF2B5EF4-FFF2-40B4-BE49-F238E27FC236}">
                <a16:creationId xmlns:a16="http://schemas.microsoft.com/office/drawing/2014/main" id="{8D5D99C4-531E-4571-3658-CE5C3FC0B4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8080" y="1945925"/>
            <a:ext cx="4353257" cy="30755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id="{B9F1BEA3-D106-4F3E-8997-820398464C39}"/>
              </a:ext>
            </a:extLst>
          </p:cNvPr>
          <p:cNvSpPr txBox="1">
            <a:spLocks/>
          </p:cNvSpPr>
          <p:nvPr/>
        </p:nvSpPr>
        <p:spPr>
          <a:xfrm>
            <a:off x="3817082" y="1872792"/>
            <a:ext cx="1998071" cy="1412549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was your </a:t>
            </a:r>
            <a:r>
              <a:rPr lang="en-US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prediction</a:t>
            </a: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92319C-5990-4BBB-86BC-950C0E90CE04}"/>
              </a:ext>
            </a:extLst>
          </p:cNvPr>
          <p:cNvSpPr txBox="1"/>
          <p:nvPr/>
        </p:nvSpPr>
        <p:spPr>
          <a:xfrm>
            <a:off x="464101" y="722261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Which materials did we predict would be the best?</a:t>
            </a: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7F0BB4E4-65D7-9E44-8FE4-F1C44EE3A4DF}"/>
              </a:ext>
            </a:extLst>
          </p:cNvPr>
          <p:cNvSpPr/>
          <p:nvPr/>
        </p:nvSpPr>
        <p:spPr>
          <a:xfrm flipH="1">
            <a:off x="3610077" y="1858517"/>
            <a:ext cx="2343727" cy="1694481"/>
          </a:xfrm>
          <a:custGeom>
            <a:avLst/>
            <a:gdLst>
              <a:gd name="connsiteX0" fmla="*/ 1289050 w 2578100"/>
              <a:gd name="connsiteY0" fmla="*/ 0 h 2255354"/>
              <a:gd name="connsiteX1" fmla="*/ 2578100 w 2578100"/>
              <a:gd name="connsiteY1" fmla="*/ 952500 h 2255354"/>
              <a:gd name="connsiteX2" fmla="*/ 2009770 w 2578100"/>
              <a:gd name="connsiteY2" fmla="*/ 1742328 h 2255354"/>
              <a:gd name="connsiteX3" fmla="*/ 1959135 w 2578100"/>
              <a:gd name="connsiteY3" fmla="*/ 1765058 h 2255354"/>
              <a:gd name="connsiteX4" fmla="*/ 1966712 w 2578100"/>
              <a:gd name="connsiteY4" fmla="*/ 1785743 h 2255354"/>
              <a:gd name="connsiteX5" fmla="*/ 2228593 w 2578100"/>
              <a:gd name="connsiteY5" fmla="*/ 2255353 h 2255354"/>
              <a:gd name="connsiteX6" fmla="*/ 2228593 w 2578100"/>
              <a:gd name="connsiteY6" fmla="*/ 2255354 h 2255354"/>
              <a:gd name="connsiteX7" fmla="*/ 1536092 w 2578100"/>
              <a:gd name="connsiteY7" fmla="*/ 1948548 h 2255354"/>
              <a:gd name="connsiteX8" fmla="*/ 1472320 w 2578100"/>
              <a:gd name="connsiteY8" fmla="*/ 1894278 h 2255354"/>
              <a:gd name="connsiteX9" fmla="*/ 1420848 w 2578100"/>
              <a:gd name="connsiteY9" fmla="*/ 1900082 h 2255354"/>
              <a:gd name="connsiteX10" fmla="*/ 1289050 w 2578100"/>
              <a:gd name="connsiteY10" fmla="*/ 1905000 h 2255354"/>
              <a:gd name="connsiteX11" fmla="*/ 0 w 2578100"/>
              <a:gd name="connsiteY11" fmla="*/ 952500 h 2255354"/>
              <a:gd name="connsiteX12" fmla="*/ 1289050 w 2578100"/>
              <a:gd name="connsiteY12" fmla="*/ 0 h 2255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78100" h="2255354">
                <a:moveTo>
                  <a:pt x="1289050" y="0"/>
                </a:moveTo>
                <a:cubicBezTo>
                  <a:pt x="2000973" y="0"/>
                  <a:pt x="2578100" y="426449"/>
                  <a:pt x="2578100" y="952500"/>
                </a:cubicBezTo>
                <a:cubicBezTo>
                  <a:pt x="2578100" y="1281282"/>
                  <a:pt x="2352660" y="1571157"/>
                  <a:pt x="2009770" y="1742328"/>
                </a:cubicBezTo>
                <a:lnTo>
                  <a:pt x="1959135" y="1765058"/>
                </a:lnTo>
                <a:lnTo>
                  <a:pt x="1966712" y="1785743"/>
                </a:lnTo>
                <a:cubicBezTo>
                  <a:pt x="2033324" y="1947706"/>
                  <a:pt x="2120397" y="2105315"/>
                  <a:pt x="2228593" y="2255353"/>
                </a:cubicBezTo>
                <a:lnTo>
                  <a:pt x="2228593" y="2255354"/>
                </a:lnTo>
                <a:cubicBezTo>
                  <a:pt x="1968860" y="2201828"/>
                  <a:pt x="1734609" y="2094620"/>
                  <a:pt x="1536092" y="1948548"/>
                </a:cubicBezTo>
                <a:lnTo>
                  <a:pt x="1472320" y="1894278"/>
                </a:lnTo>
                <a:lnTo>
                  <a:pt x="1420848" y="1900082"/>
                </a:lnTo>
                <a:cubicBezTo>
                  <a:pt x="1377514" y="1903334"/>
                  <a:pt x="1333545" y="1905000"/>
                  <a:pt x="1289050" y="1905000"/>
                </a:cubicBezTo>
                <a:cubicBezTo>
                  <a:pt x="577127" y="1905000"/>
                  <a:pt x="0" y="1478551"/>
                  <a:pt x="0" y="952500"/>
                </a:cubicBezTo>
                <a:cubicBezTo>
                  <a:pt x="0" y="426449"/>
                  <a:pt x="577127" y="0"/>
                  <a:pt x="1289050" y="0"/>
                </a:cubicBezTo>
                <a:close/>
              </a:path>
            </a:pathLst>
          </a:custGeom>
          <a:noFill/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878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12279</TotalTime>
  <Words>575</Words>
  <Application>Microsoft Macintosh PowerPoint</Application>
  <PresentationFormat>Widescreen</PresentationFormat>
  <Paragraphs>137</Paragraphs>
  <Slides>20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399</cp:revision>
  <dcterms:created xsi:type="dcterms:W3CDTF">2021-01-11T17:47:06Z</dcterms:created>
  <dcterms:modified xsi:type="dcterms:W3CDTF">2022-06-06T10:15:03Z</dcterms:modified>
</cp:coreProperties>
</file>