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
  </p:notesMasterIdLst>
  <p:handoutMasterIdLst>
    <p:handoutMasterId r:id="rId18"/>
  </p:handoutMasterIdLst>
  <p:sldIdLst>
    <p:sldId id="279" r:id="rId2"/>
    <p:sldId id="321" r:id="rId3"/>
    <p:sldId id="363" r:id="rId4"/>
    <p:sldId id="260" r:id="rId5"/>
    <p:sldId id="352" r:id="rId6"/>
    <p:sldId id="364" r:id="rId7"/>
    <p:sldId id="267" r:id="rId8"/>
    <p:sldId id="272" r:id="rId9"/>
    <p:sldId id="365" r:id="rId10"/>
    <p:sldId id="366" r:id="rId11"/>
    <p:sldId id="359" r:id="rId12"/>
    <p:sldId id="348" r:id="rId13"/>
    <p:sldId id="271" r:id="rId14"/>
    <p:sldId id="350" r:id="rId15"/>
    <p:sldId id="283"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Untitled Section" id="{DBCF0D8C-1ADE-4F5D-B8A0-494C3A6BC2EC}">
          <p14:sldIdLst>
            <p14:sldId id="279"/>
            <p14:sldId id="321"/>
            <p14:sldId id="363"/>
            <p14:sldId id="260"/>
            <p14:sldId id="352"/>
            <p14:sldId id="364"/>
            <p14:sldId id="267"/>
            <p14:sldId id="272"/>
            <p14:sldId id="365"/>
            <p14:sldId id="366"/>
            <p14:sldId id="359"/>
            <p14:sldId id="348"/>
            <p14:sldId id="271"/>
            <p14:sldId id="350"/>
            <p14:sldId id="283"/>
          </p14:sldIdLst>
        </p14:section>
      </p14:sectionLst>
    </p:ext>
    <p:ext uri="{EFAFB233-063F-42B5-8137-9DF3F51BA10A}">
      <p15:sldGuideLst xmlns:p15="http://schemas.microsoft.com/office/powerpoint/2012/main">
        <p15:guide id="6" orient="horz" pos="2160" userDrawn="1">
          <p15:clr>
            <a:srgbClr val="A4A3A4"/>
          </p15:clr>
        </p15:guide>
        <p15:guide id="10" pos="3613" userDrawn="1">
          <p15:clr>
            <a:srgbClr val="A4A3A4"/>
          </p15:clr>
        </p15:guide>
        <p15:guide id="11" pos="801" userDrawn="1">
          <p15:clr>
            <a:srgbClr val="A4A3A4"/>
          </p15:clr>
        </p15:guide>
        <p15:guide id="13" pos="6879" userDrawn="1">
          <p15:clr>
            <a:srgbClr val="A4A3A4"/>
          </p15:clr>
        </p15:guide>
        <p15:guide id="14" orient="horz" pos="754" userDrawn="1">
          <p15:clr>
            <a:srgbClr val="A4A3A4"/>
          </p15:clr>
        </p15:guide>
        <p15:guide id="15" pos="1255" userDrawn="1">
          <p15:clr>
            <a:srgbClr val="A4A3A4"/>
          </p15:clr>
        </p15:guide>
        <p15:guide id="16" pos="3840" userDrawn="1">
          <p15:clr>
            <a:srgbClr val="A4A3A4"/>
          </p15:clr>
        </p15:guide>
        <p15:guide id="18" pos="4067" userDrawn="1">
          <p15:clr>
            <a:srgbClr val="A4A3A4"/>
          </p15:clr>
        </p15:guide>
        <p15:guide id="19" pos="6425" userDrawn="1">
          <p15:clr>
            <a:srgbClr val="A4A3A4"/>
          </p15:clr>
        </p15:guide>
        <p15:guide id="20" pos="1028" userDrawn="1">
          <p15:clr>
            <a:srgbClr val="A4A3A4"/>
          </p15:clr>
        </p15:guide>
        <p15:guide id="21" pos="6652" userDrawn="1">
          <p15:clr>
            <a:srgbClr val="A4A3A4"/>
          </p15:clr>
        </p15:guide>
        <p15:guide id="22" orient="horz" pos="3612" userDrawn="1">
          <p15:clr>
            <a:srgbClr val="A4A3A4"/>
          </p15:clr>
        </p15:guide>
        <p15:guide id="23" orient="horz" pos="1026"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AB47"/>
    <a:srgbClr val="EB8B2D"/>
    <a:srgbClr val="B6191F"/>
    <a:srgbClr val="286AA6"/>
    <a:srgbClr val="286AA7"/>
    <a:srgbClr val="272626"/>
    <a:srgbClr val="064B8D"/>
    <a:srgbClr val="3692C4"/>
    <a:srgbClr val="2E93C5"/>
    <a:srgbClr val="2294C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447" autoAdjust="0"/>
    <p:restoredTop sz="95296"/>
  </p:normalViewPr>
  <p:slideViewPr>
    <p:cSldViewPr snapToGrid="0" snapToObjects="1">
      <p:cViewPr varScale="1">
        <p:scale>
          <a:sx n="82" d="100"/>
          <a:sy n="82" d="100"/>
        </p:scale>
        <p:origin x="394" y="72"/>
      </p:cViewPr>
      <p:guideLst>
        <p:guide orient="horz" pos="2160"/>
        <p:guide pos="3613"/>
        <p:guide pos="801"/>
        <p:guide pos="6879"/>
        <p:guide orient="horz" pos="754"/>
        <p:guide pos="1255"/>
        <p:guide pos="3840"/>
        <p:guide pos="4067"/>
        <p:guide pos="6425"/>
        <p:guide pos="1028"/>
        <p:guide pos="6652"/>
        <p:guide orient="horz" pos="3612"/>
        <p:guide orient="horz" pos="1026"/>
      </p:guideLst>
    </p:cSldViewPr>
  </p:slideViewPr>
  <p:outlineViewPr>
    <p:cViewPr>
      <p:scale>
        <a:sx n="60" d="100"/>
        <a:sy n="60"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snapToObjects="1" showGuides="1">
      <p:cViewPr varScale="1">
        <p:scale>
          <a:sx n="72" d="100"/>
          <a:sy n="72" d="100"/>
        </p:scale>
        <p:origin x="1808" y="21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7D4D1F8-B38F-DB48-93E6-99E4BA1CAB8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C355710F-11A7-F44D-928D-87420087B82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7DD6AEC-5591-1245-8800-A10A29F34680}" type="datetimeFigureOut">
              <a:rPr lang="en-US" smtClean="0"/>
              <a:t>8/17/2022</a:t>
            </a:fld>
            <a:endParaRPr lang="en-US"/>
          </a:p>
        </p:txBody>
      </p:sp>
      <p:sp>
        <p:nvSpPr>
          <p:cNvPr id="4" name="Footer Placeholder 3">
            <a:extLst>
              <a:ext uri="{FF2B5EF4-FFF2-40B4-BE49-F238E27FC236}">
                <a16:creationId xmlns:a16="http://schemas.microsoft.com/office/drawing/2014/main" id="{555BC7CD-5823-D44E-A8C3-8B35866327A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8E2BFEAC-1F86-4740-8423-109D564EAF9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0DF682D-EA4A-3A40-9E0D-A6FC3BDEA7CC}" type="slidenum">
              <a:rPr lang="en-US" smtClean="0"/>
              <a:t>‹#›</a:t>
            </a:fld>
            <a:endParaRPr lang="en-US"/>
          </a:p>
        </p:txBody>
      </p:sp>
    </p:spTree>
    <p:extLst>
      <p:ext uri="{BB962C8B-B14F-4D97-AF65-F5344CB8AC3E}">
        <p14:creationId xmlns:p14="http://schemas.microsoft.com/office/powerpoint/2010/main" val="5288178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8/17/2022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dirty="0"/>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a:t>
            </a:fld>
            <a:endParaRPr lang="en-US"/>
          </a:p>
        </p:txBody>
      </p:sp>
    </p:spTree>
    <p:extLst>
      <p:ext uri="{BB962C8B-B14F-4D97-AF65-F5344CB8AC3E}">
        <p14:creationId xmlns:p14="http://schemas.microsoft.com/office/powerpoint/2010/main" val="42663499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12</a:t>
            </a:fld>
            <a:endParaRPr lang="en-US"/>
          </a:p>
        </p:txBody>
      </p:sp>
    </p:spTree>
    <p:extLst>
      <p:ext uri="{BB962C8B-B14F-4D97-AF65-F5344CB8AC3E}">
        <p14:creationId xmlns:p14="http://schemas.microsoft.com/office/powerpoint/2010/main" val="37029376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13</a:t>
            </a:fld>
            <a:endParaRPr lang="en-US"/>
          </a:p>
        </p:txBody>
      </p:sp>
    </p:spTree>
    <p:extLst>
      <p:ext uri="{BB962C8B-B14F-4D97-AF65-F5344CB8AC3E}">
        <p14:creationId xmlns:p14="http://schemas.microsoft.com/office/powerpoint/2010/main" val="31444265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14</a:t>
            </a:fld>
            <a:endParaRPr lang="en-US"/>
          </a:p>
        </p:txBody>
      </p:sp>
    </p:spTree>
    <p:extLst>
      <p:ext uri="{BB962C8B-B14F-4D97-AF65-F5344CB8AC3E}">
        <p14:creationId xmlns:p14="http://schemas.microsoft.com/office/powerpoint/2010/main" val="22888739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3</a:t>
            </a:fld>
            <a:endParaRPr lang="en-US"/>
          </a:p>
        </p:txBody>
      </p:sp>
    </p:spTree>
    <p:extLst>
      <p:ext uri="{BB962C8B-B14F-4D97-AF65-F5344CB8AC3E}">
        <p14:creationId xmlns:p14="http://schemas.microsoft.com/office/powerpoint/2010/main" val="11626138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a:t>
            </a:fld>
            <a:endParaRPr lang="en-US"/>
          </a:p>
        </p:txBody>
      </p:sp>
    </p:spTree>
    <p:extLst>
      <p:ext uri="{BB962C8B-B14F-4D97-AF65-F5344CB8AC3E}">
        <p14:creationId xmlns:p14="http://schemas.microsoft.com/office/powerpoint/2010/main" val="16454262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a:t>
            </a:fld>
            <a:endParaRPr lang="en-US"/>
          </a:p>
        </p:txBody>
      </p:sp>
    </p:spTree>
    <p:extLst>
      <p:ext uri="{BB962C8B-B14F-4D97-AF65-F5344CB8AC3E}">
        <p14:creationId xmlns:p14="http://schemas.microsoft.com/office/powerpoint/2010/main" val="10606203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a:t>
            </a:fld>
            <a:endParaRPr lang="en-US"/>
          </a:p>
        </p:txBody>
      </p:sp>
    </p:spTree>
    <p:extLst>
      <p:ext uri="{BB962C8B-B14F-4D97-AF65-F5344CB8AC3E}">
        <p14:creationId xmlns:p14="http://schemas.microsoft.com/office/powerpoint/2010/main" val="16958575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a:t>
            </a:fld>
            <a:endParaRPr lang="en-US"/>
          </a:p>
        </p:txBody>
      </p:sp>
    </p:spTree>
    <p:extLst>
      <p:ext uri="{BB962C8B-B14F-4D97-AF65-F5344CB8AC3E}">
        <p14:creationId xmlns:p14="http://schemas.microsoft.com/office/powerpoint/2010/main" val="29932839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a:t>
            </a:fld>
            <a:endParaRPr lang="en-US"/>
          </a:p>
        </p:txBody>
      </p:sp>
    </p:spTree>
    <p:extLst>
      <p:ext uri="{BB962C8B-B14F-4D97-AF65-F5344CB8AC3E}">
        <p14:creationId xmlns:p14="http://schemas.microsoft.com/office/powerpoint/2010/main" val="29679662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a:t>
            </a:fld>
            <a:endParaRPr lang="en-US"/>
          </a:p>
        </p:txBody>
      </p:sp>
    </p:spTree>
    <p:extLst>
      <p:ext uri="{BB962C8B-B14F-4D97-AF65-F5344CB8AC3E}">
        <p14:creationId xmlns:p14="http://schemas.microsoft.com/office/powerpoint/2010/main" val="16707423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11</a:t>
            </a:fld>
            <a:endParaRPr lang="en-US"/>
          </a:p>
        </p:txBody>
      </p:sp>
    </p:spTree>
    <p:extLst>
      <p:ext uri="{BB962C8B-B14F-4D97-AF65-F5344CB8AC3E}">
        <p14:creationId xmlns:p14="http://schemas.microsoft.com/office/powerpoint/2010/main" val="29110974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8/17/2022</a:t>
            </a:fld>
            <a:endParaRPr lang="en-US" dirty="0"/>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a:xfrm>
            <a:off x="838200" y="1825625"/>
            <a:ext cx="10515600" cy="43513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8/17/2022</a:t>
            </a:fld>
            <a:endParaRPr lang="en-US" dirty="0"/>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4033430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8/17/2022</a:t>
            </a:fld>
            <a:endParaRPr lang="en-US" dirty="0"/>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41198424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a:xfrm>
            <a:off x="838200" y="1825625"/>
            <a:ext cx="10515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8/17/2022</a:t>
            </a:fld>
            <a:endParaRPr lang="en-US" dirty="0"/>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324305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8/17/2022</a:t>
            </a:fld>
            <a:endParaRPr lang="en-US" dirty="0"/>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3039724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8/17/2022</a:t>
            </a:fld>
            <a:endParaRPr lang="en-US" dirty="0"/>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8/17/2022</a:t>
            </a:fld>
            <a:endParaRPr lang="en-US" dirty="0"/>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8/17/2022</a:t>
            </a:fld>
            <a:endParaRPr lang="en-US" dirty="0"/>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7D66E32-0E77-ED4D-88A9-6EF09981E287}"/>
              </a:ext>
            </a:extLst>
          </p:cNvPr>
          <p:cNvSpPr/>
          <p:nvPr userDrawn="1"/>
        </p:nvSpPr>
        <p:spPr>
          <a:xfrm>
            <a:off x="1065" y="0"/>
            <a:ext cx="12192000" cy="685800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
        <p:nvSpPr>
          <p:cNvPr id="6" name="Round Diagonal Corner of Rectangle 9">
            <a:extLst>
              <a:ext uri="{FF2B5EF4-FFF2-40B4-BE49-F238E27FC236}">
                <a16:creationId xmlns:a16="http://schemas.microsoft.com/office/drawing/2014/main" id="{FD8CB153-5991-8D4B-AA62-35C139E2DC30}"/>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84162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8/17/2022</a:t>
            </a:fld>
            <a:endParaRPr lang="en-US" dirty="0"/>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021576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8/17/2022</a:t>
            </a:fld>
            <a:endParaRPr lang="en-US" dirty="0"/>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171784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91841E0-D35A-D546-9084-51E4493639EC}"/>
              </a:ext>
            </a:extLst>
          </p:cNvPr>
          <p:cNvSpPr/>
          <p:nvPr userDrawn="1"/>
        </p:nvSpPr>
        <p:spPr>
          <a:xfrm>
            <a:off x="0" y="0"/>
            <a:ext cx="12192000" cy="685800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22.jpeg"/><Relationship Id="rId5" Type="http://schemas.openxmlformats.org/officeDocument/2006/relationships/image" Target="../media/image6.pn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26.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27.jpeg"/><Relationship Id="rId4" Type="http://schemas.openxmlformats.org/officeDocument/2006/relationships/image" Target="../media/image8.jpeg"/></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96768C4E-EF69-0E44-B508-6657D010454B}"/>
              </a:ext>
            </a:extLst>
          </p:cNvPr>
          <p:cNvSpPr txBox="1">
            <a:spLocks/>
          </p:cNvSpPr>
          <p:nvPr/>
        </p:nvSpPr>
        <p:spPr>
          <a:xfrm>
            <a:off x="-2" y="429237"/>
            <a:ext cx="12192002" cy="1264449"/>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500"/>
              </a:spcBef>
            </a:pPr>
            <a:r>
              <a:rPr lang="en-GB" sz="4000" b="1" dirty="0">
                <a:solidFill>
                  <a:schemeClr val="bg1"/>
                </a:solidFill>
                <a:latin typeface="Comic Sans MS" panose="030F0902030302020204" pitchFamily="66" charset="0"/>
                <a:cs typeface="Arial" panose="020B0604020202020204" pitchFamily="34" charset="0"/>
              </a:rPr>
              <a:t>Living Things and their Habitats</a:t>
            </a:r>
          </a:p>
          <a:p>
            <a:pPr algn="ctr">
              <a:lnSpc>
                <a:spcPct val="100000"/>
              </a:lnSpc>
              <a:spcBef>
                <a:spcPts val="300"/>
              </a:spcBef>
            </a:pPr>
            <a:r>
              <a:rPr lang="en-GB" sz="3200" dirty="0">
                <a:solidFill>
                  <a:schemeClr val="bg1"/>
                </a:solidFill>
                <a:latin typeface="Comic Sans MS" panose="030F0902030302020204" pitchFamily="66" charset="0"/>
                <a:cs typeface="Arial" panose="020B0604020202020204" pitchFamily="34" charset="0"/>
              </a:rPr>
              <a:t>Lesson 3: Rockpools</a:t>
            </a:r>
          </a:p>
        </p:txBody>
      </p:sp>
      <p:sp>
        <p:nvSpPr>
          <p:cNvPr id="14" name="Rectangle 13">
            <a:extLst>
              <a:ext uri="{FF2B5EF4-FFF2-40B4-BE49-F238E27FC236}">
                <a16:creationId xmlns:a16="http://schemas.microsoft.com/office/drawing/2014/main" id="{2EE64484-2D0E-4F48-8D59-146872F87E37}"/>
              </a:ext>
            </a:extLst>
          </p:cNvPr>
          <p:cNvSpPr/>
          <p:nvPr/>
        </p:nvSpPr>
        <p:spPr>
          <a:xfrm>
            <a:off x="0" y="1848468"/>
            <a:ext cx="12192000" cy="3790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3255B16F-953C-7848-B6FF-9CFB5AFECBC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8171" t="2036" r="3553" b="19704"/>
          <a:stretch/>
        </p:blipFill>
        <p:spPr>
          <a:xfrm>
            <a:off x="-1" y="1960387"/>
            <a:ext cx="6036365" cy="3567113"/>
          </a:xfrm>
          <a:prstGeom prst="rect">
            <a:avLst/>
          </a:prstGeom>
        </p:spPr>
      </p:pic>
      <p:pic>
        <p:nvPicPr>
          <p:cNvPr id="17" name="Picture 16">
            <a:extLst>
              <a:ext uri="{FF2B5EF4-FFF2-40B4-BE49-F238E27FC236}">
                <a16:creationId xmlns:a16="http://schemas.microsoft.com/office/drawing/2014/main" id="{461043BE-1798-2046-9AF6-FABF3286C69E}"/>
              </a:ext>
            </a:extLst>
          </p:cNvPr>
          <p:cNvPicPr>
            <a:picLocks noChangeAspect="1"/>
          </p:cNvPicPr>
          <p:nvPr/>
        </p:nvPicPr>
        <p:blipFill>
          <a:blip r:embed="rId3" cstate="screen">
            <a:extLst>
              <a:ext uri="{28A0092B-C50C-407E-A947-70E740481C1C}">
                <a14:useLocalDpi xmlns:a14="http://schemas.microsoft.com/office/drawing/2010/main"/>
              </a:ext>
            </a:extLst>
          </a:blip>
          <a:srcRect t="5680" b="5680"/>
          <a:stretch/>
        </p:blipFill>
        <p:spPr>
          <a:xfrm>
            <a:off x="6155635" y="1960387"/>
            <a:ext cx="6036365" cy="3567113"/>
          </a:xfrm>
          <a:prstGeom prst="rect">
            <a:avLst/>
          </a:prstGeom>
        </p:spPr>
      </p:pic>
      <p:sp>
        <p:nvSpPr>
          <p:cNvPr id="10" name="Title 1">
            <a:extLst>
              <a:ext uri="{FF2B5EF4-FFF2-40B4-BE49-F238E27FC236}">
                <a16:creationId xmlns:a16="http://schemas.microsoft.com/office/drawing/2014/main" id="{C82C17FF-0257-574C-8E76-14704ECF52DC}"/>
              </a:ext>
            </a:extLst>
          </p:cNvPr>
          <p:cNvSpPr txBox="1">
            <a:spLocks/>
          </p:cNvSpPr>
          <p:nvPr/>
        </p:nvSpPr>
        <p:spPr>
          <a:xfrm>
            <a:off x="8154649" y="6022650"/>
            <a:ext cx="3833345"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spcBef>
                <a:spcPts val="0"/>
              </a:spcBef>
            </a:pPr>
            <a:r>
              <a:rPr lang="en-GB" sz="2000" dirty="0">
                <a:solidFill>
                  <a:schemeClr val="bg1"/>
                </a:solidFill>
                <a:latin typeface="Arial" panose="020B0604020202020204" pitchFamily="34" charset="0"/>
                <a:cs typeface="Arial" panose="020B0604020202020204" pitchFamily="34" charset="0"/>
              </a:rPr>
              <a:t>Science</a:t>
            </a:r>
            <a:endParaRPr lang="en-US" sz="2000" b="1" dirty="0">
              <a:solidFill>
                <a:schemeClr val="bg1"/>
              </a:solidFill>
              <a:latin typeface="Arial" panose="020B0604020202020204" pitchFamily="34" charset="0"/>
              <a:cs typeface="Arial" panose="020B0604020202020204" pitchFamily="34" charset="0"/>
            </a:endParaRPr>
          </a:p>
        </p:txBody>
      </p:sp>
      <p:pic>
        <p:nvPicPr>
          <p:cNvPr id="16" name="Picture 15" descr="Graphical user interface, text, application, chat or text message&#10;&#10;Description automatically generated">
            <a:extLst>
              <a:ext uri="{FF2B5EF4-FFF2-40B4-BE49-F238E27FC236}">
                <a16:creationId xmlns:a16="http://schemas.microsoft.com/office/drawing/2014/main" id="{32AB8769-D562-F841-8C41-2E60069A72C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68938"/>
          <a:stretch/>
        </p:blipFill>
        <p:spPr>
          <a:xfrm>
            <a:off x="201918" y="5735456"/>
            <a:ext cx="1690777" cy="965741"/>
          </a:xfrm>
          <a:prstGeom prst="rect">
            <a:avLst/>
          </a:prstGeom>
        </p:spPr>
      </p:pic>
      <p:pic>
        <p:nvPicPr>
          <p:cNvPr id="18" name="Picture 17" descr="A picture containing text, clipart&#10;&#10;Description automatically generated">
            <a:extLst>
              <a:ext uri="{FF2B5EF4-FFF2-40B4-BE49-F238E27FC236}">
                <a16:creationId xmlns:a16="http://schemas.microsoft.com/office/drawing/2014/main" id="{9798717D-03F6-0A42-9A65-0E49428C15A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19" name="Title 1">
            <a:extLst>
              <a:ext uri="{FF2B5EF4-FFF2-40B4-BE49-F238E27FC236}">
                <a16:creationId xmlns:a16="http://schemas.microsoft.com/office/drawing/2014/main" id="{F110E4A6-C8CD-F441-9FDE-AA0C178C538D}"/>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dirty="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252783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3" name="Picture 2">
            <a:extLst>
              <a:ext uri="{FF2B5EF4-FFF2-40B4-BE49-F238E27FC236}">
                <a16:creationId xmlns:a16="http://schemas.microsoft.com/office/drawing/2014/main" id="{8D11067E-2064-A94C-BED7-3281E7B5427C}"/>
              </a:ext>
            </a:extLst>
          </p:cNvPr>
          <p:cNvPicPr>
            <a:picLocks noChangeAspect="1"/>
          </p:cNvPicPr>
          <p:nvPr/>
        </p:nvPicPr>
        <p:blipFill>
          <a:blip r:embed="rId4" cstate="screen">
            <a:extLst>
              <a:ext uri="{28A0092B-C50C-407E-A947-70E740481C1C}">
                <a14:useLocalDpi xmlns:a14="http://schemas.microsoft.com/office/drawing/2010/main"/>
              </a:ext>
            </a:extLst>
          </a:blip>
          <a:srcRect l="9370" r="9370"/>
          <a:stretch/>
        </p:blipFill>
        <p:spPr>
          <a:xfrm>
            <a:off x="1271589" y="1865978"/>
            <a:ext cx="4464050" cy="3662362"/>
          </a:xfrm>
          <a:prstGeom prst="rect">
            <a:avLst/>
          </a:prstGeom>
        </p:spPr>
      </p:pic>
      <p:sp>
        <p:nvSpPr>
          <p:cNvPr id="4" name="Content Placeholder 2">
            <a:extLst>
              <a:ext uri="{FF2B5EF4-FFF2-40B4-BE49-F238E27FC236}">
                <a16:creationId xmlns:a16="http://schemas.microsoft.com/office/drawing/2014/main" id="{CDCF8F0C-58F3-0648-A62E-EA21E340C2E2}"/>
              </a:ext>
            </a:extLst>
          </p:cNvPr>
          <p:cNvSpPr txBox="1">
            <a:spLocks/>
          </p:cNvSpPr>
          <p:nvPr/>
        </p:nvSpPr>
        <p:spPr>
          <a:xfrm>
            <a:off x="6096000" y="1863010"/>
            <a:ext cx="4690533" cy="3676443"/>
          </a:xfrm>
          <a:prstGeom prst="rect">
            <a:avLst/>
          </a:prstGeom>
        </p:spPr>
        <p:txBody>
          <a:bodyPr lIns="0" tIns="0" rIns="0" bIns="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1800"/>
              </a:spcBef>
              <a:buNone/>
            </a:pPr>
            <a:r>
              <a:rPr lang="en-GB" sz="2000" dirty="0">
                <a:solidFill>
                  <a:schemeClr val="tx1">
                    <a:lumMod val="95000"/>
                    <a:lumOff val="5000"/>
                  </a:schemeClr>
                </a:solidFill>
                <a:latin typeface="Comic Sans MS" panose="030F0702030302020204" pitchFamily="66" charset="0"/>
              </a:rPr>
              <a:t>Sea anemones live in the sea, in shallow and quite deep water.</a:t>
            </a:r>
          </a:p>
          <a:p>
            <a:pPr marL="0" indent="0">
              <a:spcBef>
                <a:spcPts val="1800"/>
              </a:spcBef>
              <a:buNone/>
            </a:pPr>
            <a:r>
              <a:rPr lang="en-GB" sz="2000" dirty="0">
                <a:solidFill>
                  <a:schemeClr val="tx1">
                    <a:lumMod val="95000"/>
                    <a:lumOff val="5000"/>
                  </a:schemeClr>
                </a:solidFill>
                <a:latin typeface="Comic Sans MS" panose="030F0702030302020204" pitchFamily="66" charset="0"/>
              </a:rPr>
              <a:t>They feed on nutrients in the seawater when the tide is in.</a:t>
            </a:r>
          </a:p>
          <a:p>
            <a:pPr marL="0" indent="0">
              <a:spcBef>
                <a:spcPts val="1800"/>
              </a:spcBef>
              <a:buNone/>
            </a:pPr>
            <a:r>
              <a:rPr lang="en-GB" sz="2000" dirty="0">
                <a:solidFill>
                  <a:schemeClr val="tx1">
                    <a:lumMod val="95000"/>
                    <a:lumOff val="5000"/>
                  </a:schemeClr>
                </a:solidFill>
                <a:latin typeface="Comic Sans MS" panose="030F0702030302020204" pitchFamily="66" charset="0"/>
              </a:rPr>
              <a:t>Sea anemones that live in </a:t>
            </a:r>
            <a:r>
              <a:rPr lang="en-GB" sz="2000" b="1" dirty="0">
                <a:solidFill>
                  <a:schemeClr val="tx1">
                    <a:lumMod val="95000"/>
                    <a:lumOff val="5000"/>
                  </a:schemeClr>
                </a:solidFill>
                <a:latin typeface="Comic Sans MS" panose="030F0702030302020204" pitchFamily="66" charset="0"/>
              </a:rPr>
              <a:t>rockpools</a:t>
            </a:r>
            <a:r>
              <a:rPr lang="en-GB" sz="2000" dirty="0">
                <a:solidFill>
                  <a:schemeClr val="tx1">
                    <a:lumMod val="95000"/>
                    <a:lumOff val="5000"/>
                  </a:schemeClr>
                </a:solidFill>
                <a:latin typeface="Comic Sans MS" panose="030F0702030302020204" pitchFamily="66" charset="0"/>
              </a:rPr>
              <a:t> close tightly when the tide is out.</a:t>
            </a:r>
          </a:p>
        </p:txBody>
      </p:sp>
      <p:sp>
        <p:nvSpPr>
          <p:cNvPr id="5" name="TextBox 4">
            <a:extLst>
              <a:ext uri="{FF2B5EF4-FFF2-40B4-BE49-F238E27FC236}">
                <a16:creationId xmlns:a16="http://schemas.microsoft.com/office/drawing/2014/main" id="{A904FE51-21A2-2B4C-8D22-5A3F35837D75}"/>
              </a:ext>
            </a:extLst>
          </p:cNvPr>
          <p:cNvSpPr txBox="1"/>
          <p:nvPr/>
        </p:nvSpPr>
        <p:spPr>
          <a:xfrm>
            <a:off x="0" y="847069"/>
            <a:ext cx="12192000" cy="461665"/>
          </a:xfrm>
          <a:prstGeom prst="rect">
            <a:avLst/>
          </a:prstGeom>
          <a:noFill/>
        </p:spPr>
        <p:txBody>
          <a:bodyPr wrap="square" lIns="0" tIns="0" rIns="0" bIns="0" rtlCol="0">
            <a:spAutoFit/>
          </a:bodyPr>
          <a:lstStyle/>
          <a:p>
            <a:pPr algn="ctr"/>
            <a:r>
              <a:rPr lang="en-US" sz="3000" b="1" dirty="0">
                <a:solidFill>
                  <a:srgbClr val="39AB47"/>
                </a:solidFill>
                <a:latin typeface="Comic Sans MS" panose="030F0702030302020204" pitchFamily="66" charset="0"/>
                <a:cs typeface="Arial" panose="020B0604020202020204" pitchFamily="34" charset="0"/>
              </a:rPr>
              <a:t>Sea anemones</a:t>
            </a:r>
          </a:p>
        </p:txBody>
      </p:sp>
    </p:spTree>
    <p:extLst>
      <p:ext uri="{BB962C8B-B14F-4D97-AF65-F5344CB8AC3E}">
        <p14:creationId xmlns:p14="http://schemas.microsoft.com/office/powerpoint/2010/main" val="2434973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3" name="Picture 2">
            <a:extLst>
              <a:ext uri="{FF2B5EF4-FFF2-40B4-BE49-F238E27FC236}">
                <a16:creationId xmlns:a16="http://schemas.microsoft.com/office/drawing/2014/main" id="{8D11067E-2064-A94C-BED7-3281E7B5427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8323" r="3858"/>
          <a:stretch/>
        </p:blipFill>
        <p:spPr>
          <a:xfrm>
            <a:off x="1271589" y="1613108"/>
            <a:ext cx="4824412" cy="3662362"/>
          </a:xfrm>
          <a:prstGeom prst="rect">
            <a:avLst/>
          </a:prstGeom>
        </p:spPr>
      </p:pic>
      <p:sp>
        <p:nvSpPr>
          <p:cNvPr id="4" name="Content Placeholder 2">
            <a:extLst>
              <a:ext uri="{FF2B5EF4-FFF2-40B4-BE49-F238E27FC236}">
                <a16:creationId xmlns:a16="http://schemas.microsoft.com/office/drawing/2014/main" id="{CDCF8F0C-58F3-0648-A62E-EA21E340C2E2}"/>
              </a:ext>
            </a:extLst>
          </p:cNvPr>
          <p:cNvSpPr txBox="1">
            <a:spLocks/>
          </p:cNvSpPr>
          <p:nvPr/>
        </p:nvSpPr>
        <p:spPr>
          <a:xfrm>
            <a:off x="6602759" y="1628775"/>
            <a:ext cx="4317654" cy="3676443"/>
          </a:xfrm>
          <a:prstGeom prst="rect">
            <a:avLst/>
          </a:prstGeom>
        </p:spPr>
        <p:txBody>
          <a:bodyPr lIns="0" tIns="0" rIns="0" bIns="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1200"/>
              </a:spcBef>
              <a:buNone/>
            </a:pPr>
            <a:r>
              <a:rPr lang="en-GB" sz="2000" b="1" dirty="0">
                <a:solidFill>
                  <a:srgbClr val="39AB47"/>
                </a:solidFill>
                <a:latin typeface="Comic Sans MS" panose="030F0702030302020204" pitchFamily="66" charset="0"/>
              </a:rPr>
              <a:t>Can we think of another animal that lives in the sea?</a:t>
            </a:r>
          </a:p>
          <a:p>
            <a:pPr marL="0" indent="0">
              <a:spcBef>
                <a:spcPts val="1200"/>
              </a:spcBef>
              <a:buNone/>
            </a:pPr>
            <a:r>
              <a:rPr lang="en-GB" sz="2000" b="1" dirty="0">
                <a:solidFill>
                  <a:schemeClr val="tx1">
                    <a:lumMod val="95000"/>
                    <a:lumOff val="5000"/>
                  </a:schemeClr>
                </a:solidFill>
                <a:latin typeface="Comic Sans MS" panose="030F0702030302020204" pitchFamily="66" charset="0"/>
              </a:rPr>
              <a:t>Fish!</a:t>
            </a:r>
          </a:p>
          <a:p>
            <a:pPr marL="0" indent="0">
              <a:spcBef>
                <a:spcPts val="1200"/>
              </a:spcBef>
              <a:buNone/>
            </a:pPr>
            <a:r>
              <a:rPr lang="en-GB" sz="2000" dirty="0">
                <a:solidFill>
                  <a:schemeClr val="tx1">
                    <a:lumMod val="95000"/>
                    <a:lumOff val="5000"/>
                  </a:schemeClr>
                </a:solidFill>
                <a:latin typeface="Comic Sans MS" panose="030F0702030302020204" pitchFamily="66" charset="0"/>
              </a:rPr>
              <a:t>There are many, many, many types of fish in the sea. </a:t>
            </a:r>
          </a:p>
          <a:p>
            <a:pPr marL="0" indent="0">
              <a:spcBef>
                <a:spcPts val="1200"/>
              </a:spcBef>
              <a:buNone/>
            </a:pPr>
            <a:r>
              <a:rPr lang="en-GB" sz="2000" dirty="0">
                <a:solidFill>
                  <a:schemeClr val="tx1">
                    <a:lumMod val="95000"/>
                    <a:lumOff val="5000"/>
                  </a:schemeClr>
                </a:solidFill>
                <a:latin typeface="Comic Sans MS" panose="030F0702030302020204" pitchFamily="66" charset="0"/>
              </a:rPr>
              <a:t>You can find small fish in </a:t>
            </a:r>
            <a:r>
              <a:rPr lang="en-GB" sz="2000" b="1" dirty="0">
                <a:solidFill>
                  <a:schemeClr val="tx1">
                    <a:lumMod val="95000"/>
                    <a:lumOff val="5000"/>
                  </a:schemeClr>
                </a:solidFill>
                <a:latin typeface="Comic Sans MS" panose="030F0702030302020204" pitchFamily="66" charset="0"/>
              </a:rPr>
              <a:t>rockpools. </a:t>
            </a:r>
          </a:p>
          <a:p>
            <a:pPr marL="0" indent="0">
              <a:spcBef>
                <a:spcPts val="1200"/>
              </a:spcBef>
              <a:buNone/>
            </a:pPr>
            <a:r>
              <a:rPr lang="en-GB" sz="2000" dirty="0">
                <a:solidFill>
                  <a:schemeClr val="tx1">
                    <a:lumMod val="95000"/>
                    <a:lumOff val="5000"/>
                  </a:schemeClr>
                </a:solidFill>
                <a:latin typeface="Comic Sans MS" panose="030F0702030302020204" pitchFamily="66" charset="0"/>
              </a:rPr>
              <a:t>Fish cannot survive out of water. So they need to make sure their </a:t>
            </a:r>
            <a:r>
              <a:rPr lang="en-GB" sz="2000" b="1" dirty="0">
                <a:solidFill>
                  <a:schemeClr val="tx1">
                    <a:lumMod val="95000"/>
                    <a:lumOff val="5000"/>
                  </a:schemeClr>
                </a:solidFill>
                <a:latin typeface="Comic Sans MS" panose="030F0702030302020204" pitchFamily="66" charset="0"/>
              </a:rPr>
              <a:t>rockpool</a:t>
            </a:r>
            <a:r>
              <a:rPr lang="en-GB" sz="2000" dirty="0">
                <a:solidFill>
                  <a:schemeClr val="tx1">
                    <a:lumMod val="95000"/>
                    <a:lumOff val="5000"/>
                  </a:schemeClr>
                </a:solidFill>
                <a:latin typeface="Comic Sans MS" panose="030F0702030302020204" pitchFamily="66" charset="0"/>
              </a:rPr>
              <a:t> has water even when the tide is out.</a:t>
            </a:r>
          </a:p>
        </p:txBody>
      </p:sp>
    </p:spTree>
    <p:extLst>
      <p:ext uri="{BB962C8B-B14F-4D97-AF65-F5344CB8AC3E}">
        <p14:creationId xmlns:p14="http://schemas.microsoft.com/office/powerpoint/2010/main" val="860858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able&#10;&#10;Description automatically generated">
            <a:extLst>
              <a:ext uri="{FF2B5EF4-FFF2-40B4-BE49-F238E27FC236}">
                <a16:creationId xmlns:a16="http://schemas.microsoft.com/office/drawing/2014/main" id="{0D1355E2-DFB7-FD45-A9B4-D7E86CF99E0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1122633">
            <a:off x="1995180" y="1564836"/>
            <a:ext cx="2743163" cy="387735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3" descr="A picture containing text, screenshot, vector graphics&#10;&#10;Description automatically generated">
            <a:extLst>
              <a:ext uri="{FF2B5EF4-FFF2-40B4-BE49-F238E27FC236}">
                <a16:creationId xmlns:a16="http://schemas.microsoft.com/office/drawing/2014/main" id="{0EDCDF82-17B7-9440-B9F2-F74B175A129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431928">
            <a:off x="3397854" y="1870740"/>
            <a:ext cx="2751955" cy="388614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0" name="TextBox 29">
            <a:extLst>
              <a:ext uri="{FF2B5EF4-FFF2-40B4-BE49-F238E27FC236}">
                <a16:creationId xmlns:a16="http://schemas.microsoft.com/office/drawing/2014/main" id="{DF5A691E-39CA-8544-8CA1-DA8F51BD268C}"/>
              </a:ext>
            </a:extLst>
          </p:cNvPr>
          <p:cNvSpPr txBox="1"/>
          <p:nvPr/>
        </p:nvSpPr>
        <p:spPr>
          <a:xfrm>
            <a:off x="6183921" y="1797534"/>
            <a:ext cx="4874650" cy="630942"/>
          </a:xfrm>
          <a:prstGeom prst="rect">
            <a:avLst/>
          </a:prstGeom>
          <a:noFill/>
        </p:spPr>
        <p:txBody>
          <a:bodyPr wrap="square" rtlCol="0">
            <a:spAutoFit/>
          </a:bodyPr>
          <a:lstStyle/>
          <a:p>
            <a:pPr>
              <a:lnSpc>
                <a:spcPts val="2100"/>
              </a:lnSpc>
            </a:pPr>
            <a:endParaRPr lang="en-GB" sz="2000" b="1" dirty="0">
              <a:solidFill>
                <a:srgbClr val="FF0000"/>
              </a:solidFill>
              <a:latin typeface="Arial" panose="020B0604020202020204" pitchFamily="34" charset="0"/>
              <a:cs typeface="Arial" panose="020B0604020202020204" pitchFamily="34" charset="0"/>
            </a:endParaRPr>
          </a:p>
          <a:p>
            <a:pPr>
              <a:lnSpc>
                <a:spcPts val="2100"/>
              </a:lnSpc>
            </a:pPr>
            <a:endParaRPr lang="en-GB" sz="2000" b="1" dirty="0">
              <a:solidFill>
                <a:srgbClr val="FF0000"/>
              </a:solidFill>
              <a:latin typeface="Arial" panose="020B0604020202020204" pitchFamily="34" charset="0"/>
              <a:cs typeface="Arial" panose="020B0604020202020204" pitchFamily="34" charset="0"/>
            </a:endParaRPr>
          </a:p>
        </p:txBody>
      </p:sp>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2" name="TextBox 1">
            <a:extLst>
              <a:ext uri="{FF2B5EF4-FFF2-40B4-BE49-F238E27FC236}">
                <a16:creationId xmlns:a16="http://schemas.microsoft.com/office/drawing/2014/main" id="{F273BB6C-545E-4946-B7DF-6500730C9278}"/>
              </a:ext>
            </a:extLst>
          </p:cNvPr>
          <p:cNvSpPr txBox="1"/>
          <p:nvPr/>
        </p:nvSpPr>
        <p:spPr>
          <a:xfrm>
            <a:off x="7017185" y="2440172"/>
            <a:ext cx="3508745" cy="1977655"/>
          </a:xfrm>
          <a:prstGeom prst="rect">
            <a:avLst/>
          </a:prstGeom>
          <a:noFill/>
        </p:spPr>
        <p:txBody>
          <a:bodyPr wrap="square" lIns="0" tIns="0" rIns="0" bIns="0" rtlCol="0" anchor="ctr" anchorCtr="0">
            <a:noAutofit/>
          </a:bodyPr>
          <a:lstStyle/>
          <a:p>
            <a:pPr>
              <a:spcBef>
                <a:spcPts val="600"/>
              </a:spcBef>
            </a:pPr>
            <a:r>
              <a:rPr lang="en-GB" sz="2000" dirty="0">
                <a:latin typeface="Comic Sans MS" panose="030F0702030302020204" pitchFamily="66" charset="0"/>
              </a:rPr>
              <a:t>Label your worksheet with the plants and animals that live in the </a:t>
            </a:r>
            <a:r>
              <a:rPr lang="en-GB" sz="2000" dirty="0">
                <a:solidFill>
                  <a:schemeClr val="tx1">
                    <a:lumMod val="95000"/>
                    <a:lumOff val="5000"/>
                  </a:schemeClr>
                </a:solidFill>
                <a:latin typeface="Comic Sans MS" panose="030F0702030302020204" pitchFamily="66" charset="0"/>
              </a:rPr>
              <a:t>habitat</a:t>
            </a:r>
            <a:r>
              <a:rPr lang="en-GB" sz="2000" dirty="0">
                <a:latin typeface="Comic Sans MS" panose="030F0702030302020204" pitchFamily="66" charset="0"/>
              </a:rPr>
              <a:t>. </a:t>
            </a:r>
          </a:p>
          <a:p>
            <a:pPr>
              <a:spcBef>
                <a:spcPts val="600"/>
              </a:spcBef>
            </a:pPr>
            <a:r>
              <a:rPr lang="en-GB" sz="2000" dirty="0">
                <a:latin typeface="Comic Sans MS" panose="030F0702030302020204" pitchFamily="66" charset="0"/>
              </a:rPr>
              <a:t>Describe the features that help them to live there.</a:t>
            </a:r>
          </a:p>
        </p:txBody>
      </p:sp>
      <p:sp>
        <p:nvSpPr>
          <p:cNvPr id="12" name="TextBox 11">
            <a:extLst>
              <a:ext uri="{FF2B5EF4-FFF2-40B4-BE49-F238E27FC236}">
                <a16:creationId xmlns:a16="http://schemas.microsoft.com/office/drawing/2014/main" id="{8FF8BE18-8EB1-8E4C-A592-E64745511E71}"/>
              </a:ext>
            </a:extLst>
          </p:cNvPr>
          <p:cNvSpPr txBox="1"/>
          <p:nvPr/>
        </p:nvSpPr>
        <p:spPr>
          <a:xfrm>
            <a:off x="19878" y="784229"/>
            <a:ext cx="12191999" cy="553998"/>
          </a:xfrm>
          <a:prstGeom prst="rect">
            <a:avLst/>
          </a:prstGeom>
          <a:noFill/>
        </p:spPr>
        <p:txBody>
          <a:bodyPr wrap="square" rtlCol="0">
            <a:spAutoFit/>
          </a:bodyPr>
          <a:lstStyle/>
          <a:p>
            <a:pPr algn="ctr"/>
            <a:r>
              <a:rPr lang="en-GB" sz="3000" b="1" dirty="0">
                <a:solidFill>
                  <a:srgbClr val="39AB47"/>
                </a:solidFill>
                <a:latin typeface="Comic Sans MS" panose="030F0902030302020204" pitchFamily="66" charset="0"/>
                <a:cs typeface="Arial" panose="020B0604020202020204" pitchFamily="34" charset="0"/>
              </a:rPr>
              <a:t>Activity</a:t>
            </a:r>
          </a:p>
        </p:txBody>
      </p:sp>
      <p:pic>
        <p:nvPicPr>
          <p:cNvPr id="11" name="Picture 10">
            <a:extLst>
              <a:ext uri="{FF2B5EF4-FFF2-40B4-BE49-F238E27FC236}">
                <a16:creationId xmlns:a16="http://schemas.microsoft.com/office/drawing/2014/main" id="{CC69F699-5337-C945-B8F7-08EBFB21A01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t="86507" b="-1"/>
          <a:stretch/>
        </p:blipFill>
        <p:spPr>
          <a:xfrm rot="4927093">
            <a:off x="187843" y="3719911"/>
            <a:ext cx="2843035" cy="264645"/>
          </a:xfrm>
          <a:prstGeom prst="rect">
            <a:avLst/>
          </a:prstGeom>
        </p:spPr>
      </p:pic>
    </p:spTree>
    <p:extLst>
      <p:ext uri="{BB962C8B-B14F-4D97-AF65-F5344CB8AC3E}">
        <p14:creationId xmlns:p14="http://schemas.microsoft.com/office/powerpoint/2010/main" val="20117136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3" name="TextBox 2">
            <a:extLst>
              <a:ext uri="{FF2B5EF4-FFF2-40B4-BE49-F238E27FC236}">
                <a16:creationId xmlns:a16="http://schemas.microsoft.com/office/drawing/2014/main" id="{2A7AF632-1342-4AE3-9037-F617D2C42058}"/>
              </a:ext>
            </a:extLst>
          </p:cNvPr>
          <p:cNvSpPr txBox="1"/>
          <p:nvPr/>
        </p:nvSpPr>
        <p:spPr>
          <a:xfrm>
            <a:off x="0" y="831419"/>
            <a:ext cx="12192000" cy="461665"/>
          </a:xfrm>
          <a:prstGeom prst="rect">
            <a:avLst/>
          </a:prstGeom>
          <a:noFill/>
        </p:spPr>
        <p:txBody>
          <a:bodyPr wrap="square" lIns="0" tIns="0" rIns="0" bIns="0" rtlCol="0">
            <a:spAutoFit/>
          </a:bodyPr>
          <a:lstStyle/>
          <a:p>
            <a:pPr algn="ctr"/>
            <a:r>
              <a:rPr lang="en-GB" sz="3000" b="1" dirty="0">
                <a:solidFill>
                  <a:srgbClr val="39AB47"/>
                </a:solidFill>
                <a:latin typeface="Comic Sans MS" panose="030F0702030302020204" pitchFamily="66" charset="0"/>
              </a:rPr>
              <a:t>Other habitats</a:t>
            </a:r>
          </a:p>
        </p:txBody>
      </p:sp>
      <p:pic>
        <p:nvPicPr>
          <p:cNvPr id="19" name="Picture 18">
            <a:extLst>
              <a:ext uri="{FF2B5EF4-FFF2-40B4-BE49-F238E27FC236}">
                <a16:creationId xmlns:a16="http://schemas.microsoft.com/office/drawing/2014/main" id="{81C3CC84-9F61-614F-A8EE-6F2DC61407F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8548" r="1853"/>
          <a:stretch/>
        </p:blipFill>
        <p:spPr>
          <a:xfrm>
            <a:off x="8805332" y="2386851"/>
            <a:ext cx="2472265" cy="2558709"/>
          </a:xfrm>
          <a:prstGeom prst="rect">
            <a:avLst/>
          </a:prstGeom>
        </p:spPr>
      </p:pic>
      <p:sp>
        <p:nvSpPr>
          <p:cNvPr id="25" name="TextBox 24">
            <a:extLst>
              <a:ext uri="{FF2B5EF4-FFF2-40B4-BE49-F238E27FC236}">
                <a16:creationId xmlns:a16="http://schemas.microsoft.com/office/drawing/2014/main" id="{CCFEFA26-9067-224D-8093-ED45DBB076F1}"/>
              </a:ext>
            </a:extLst>
          </p:cNvPr>
          <p:cNvSpPr txBox="1"/>
          <p:nvPr/>
        </p:nvSpPr>
        <p:spPr>
          <a:xfrm>
            <a:off x="914402" y="5256937"/>
            <a:ext cx="2497512" cy="307777"/>
          </a:xfrm>
          <a:prstGeom prst="rect">
            <a:avLst/>
          </a:prstGeom>
          <a:noFill/>
        </p:spPr>
        <p:txBody>
          <a:bodyPr wrap="square" lIns="0" tIns="0" rIns="0" bIns="0" rtlCol="0">
            <a:spAutoFit/>
          </a:bodyPr>
          <a:lstStyle/>
          <a:p>
            <a:pPr algn="ctr"/>
            <a:r>
              <a:rPr lang="en-GB" sz="2000" b="1" dirty="0">
                <a:solidFill>
                  <a:srgbClr val="39AB47"/>
                </a:solidFill>
                <a:latin typeface="Comic Sans MS" panose="030F0702030302020204" pitchFamily="66" charset="0"/>
              </a:rPr>
              <a:t>Rainforest</a:t>
            </a:r>
          </a:p>
        </p:txBody>
      </p:sp>
      <p:sp>
        <p:nvSpPr>
          <p:cNvPr id="26" name="TextBox 25">
            <a:extLst>
              <a:ext uri="{FF2B5EF4-FFF2-40B4-BE49-F238E27FC236}">
                <a16:creationId xmlns:a16="http://schemas.microsoft.com/office/drawing/2014/main" id="{B691ED55-ED3F-FE45-B9F3-648A80774EA4}"/>
              </a:ext>
            </a:extLst>
          </p:cNvPr>
          <p:cNvSpPr txBox="1"/>
          <p:nvPr/>
        </p:nvSpPr>
        <p:spPr>
          <a:xfrm>
            <a:off x="3556000" y="5256937"/>
            <a:ext cx="2404534" cy="307777"/>
          </a:xfrm>
          <a:prstGeom prst="rect">
            <a:avLst/>
          </a:prstGeom>
          <a:noFill/>
        </p:spPr>
        <p:txBody>
          <a:bodyPr wrap="square" lIns="0" tIns="0" rIns="0" bIns="0" rtlCol="0">
            <a:spAutoFit/>
          </a:bodyPr>
          <a:lstStyle/>
          <a:p>
            <a:pPr algn="ctr"/>
            <a:r>
              <a:rPr lang="en-GB" sz="2000" b="1" dirty="0">
                <a:solidFill>
                  <a:srgbClr val="39AB47"/>
                </a:solidFill>
                <a:latin typeface="Comic Sans MS" panose="030F0702030302020204" pitchFamily="66" charset="0"/>
              </a:rPr>
              <a:t>Desert</a:t>
            </a:r>
          </a:p>
        </p:txBody>
      </p:sp>
      <p:sp>
        <p:nvSpPr>
          <p:cNvPr id="27" name="TextBox 26">
            <a:extLst>
              <a:ext uri="{FF2B5EF4-FFF2-40B4-BE49-F238E27FC236}">
                <a16:creationId xmlns:a16="http://schemas.microsoft.com/office/drawing/2014/main" id="{8808DD9A-813C-6E46-8630-86800D81DCB1}"/>
              </a:ext>
            </a:extLst>
          </p:cNvPr>
          <p:cNvSpPr txBox="1"/>
          <p:nvPr/>
        </p:nvSpPr>
        <p:spPr>
          <a:xfrm>
            <a:off x="1271588" y="1628776"/>
            <a:ext cx="9648825" cy="307777"/>
          </a:xfrm>
          <a:prstGeom prst="rect">
            <a:avLst/>
          </a:prstGeom>
          <a:noFill/>
        </p:spPr>
        <p:txBody>
          <a:bodyPr wrap="square" lIns="0" tIns="0" rIns="0" bIns="0" rtlCol="0">
            <a:spAutoFit/>
          </a:bodyPr>
          <a:lstStyle/>
          <a:p>
            <a:pPr algn="ctr"/>
            <a:r>
              <a:rPr lang="en-GB" sz="2000" dirty="0">
                <a:solidFill>
                  <a:schemeClr val="tx1">
                    <a:lumMod val="95000"/>
                    <a:lumOff val="5000"/>
                  </a:schemeClr>
                </a:solidFill>
                <a:latin typeface="Comic Sans MS" panose="030F0702030302020204" pitchFamily="66" charset="0"/>
              </a:rPr>
              <a:t>We’ve looked at one special habitat. Can we think others? </a:t>
            </a:r>
          </a:p>
        </p:txBody>
      </p:sp>
      <p:sp>
        <p:nvSpPr>
          <p:cNvPr id="28" name="TextBox 27">
            <a:extLst>
              <a:ext uri="{FF2B5EF4-FFF2-40B4-BE49-F238E27FC236}">
                <a16:creationId xmlns:a16="http://schemas.microsoft.com/office/drawing/2014/main" id="{6B90EA67-CDAD-2A44-A2A6-F31C9C99D598}"/>
              </a:ext>
            </a:extLst>
          </p:cNvPr>
          <p:cNvSpPr txBox="1"/>
          <p:nvPr/>
        </p:nvSpPr>
        <p:spPr>
          <a:xfrm>
            <a:off x="6197598" y="5256937"/>
            <a:ext cx="2455335" cy="307777"/>
          </a:xfrm>
          <a:prstGeom prst="rect">
            <a:avLst/>
          </a:prstGeom>
          <a:noFill/>
        </p:spPr>
        <p:txBody>
          <a:bodyPr wrap="square" lIns="0" tIns="0" rIns="0" bIns="0" rtlCol="0">
            <a:spAutoFit/>
          </a:bodyPr>
          <a:lstStyle/>
          <a:p>
            <a:pPr algn="ctr"/>
            <a:r>
              <a:rPr lang="en-GB" sz="2000" b="1" dirty="0">
                <a:solidFill>
                  <a:srgbClr val="39AB47"/>
                </a:solidFill>
                <a:latin typeface="Comic Sans MS" panose="030F0702030302020204" pitchFamily="66" charset="0"/>
              </a:rPr>
              <a:t>Mountains</a:t>
            </a:r>
          </a:p>
        </p:txBody>
      </p:sp>
      <p:sp>
        <p:nvSpPr>
          <p:cNvPr id="29" name="TextBox 28">
            <a:extLst>
              <a:ext uri="{FF2B5EF4-FFF2-40B4-BE49-F238E27FC236}">
                <a16:creationId xmlns:a16="http://schemas.microsoft.com/office/drawing/2014/main" id="{23A5673B-6048-6848-A2B8-0FD57EB74F9C}"/>
              </a:ext>
            </a:extLst>
          </p:cNvPr>
          <p:cNvSpPr txBox="1"/>
          <p:nvPr/>
        </p:nvSpPr>
        <p:spPr>
          <a:xfrm>
            <a:off x="8805331" y="5256937"/>
            <a:ext cx="2472267" cy="314127"/>
          </a:xfrm>
          <a:prstGeom prst="rect">
            <a:avLst/>
          </a:prstGeom>
          <a:noFill/>
        </p:spPr>
        <p:txBody>
          <a:bodyPr wrap="square" lIns="0" tIns="0" rIns="0" bIns="0" rtlCol="0">
            <a:spAutoFit/>
          </a:bodyPr>
          <a:lstStyle/>
          <a:p>
            <a:pPr algn="ctr"/>
            <a:r>
              <a:rPr lang="en-GB" sz="2000" b="1" dirty="0">
                <a:solidFill>
                  <a:srgbClr val="39AB47"/>
                </a:solidFill>
                <a:latin typeface="Comic Sans MS" panose="030F0702030302020204" pitchFamily="66" charset="0"/>
              </a:rPr>
              <a:t>Rivers</a:t>
            </a:r>
          </a:p>
        </p:txBody>
      </p:sp>
      <p:pic>
        <p:nvPicPr>
          <p:cNvPr id="36" name="Picture 35">
            <a:extLst>
              <a:ext uri="{FF2B5EF4-FFF2-40B4-BE49-F238E27FC236}">
                <a16:creationId xmlns:a16="http://schemas.microsoft.com/office/drawing/2014/main" id="{4C46AFDE-DCC9-0B48-BB24-6E1E8E303406}"/>
              </a:ext>
            </a:extLst>
          </p:cNvPr>
          <p:cNvPicPr>
            <a:picLocks noChangeAspect="1"/>
          </p:cNvPicPr>
          <p:nvPr/>
        </p:nvPicPr>
        <p:blipFill>
          <a:blip r:embed="rId5" cstate="screen">
            <a:extLst>
              <a:ext uri="{28A0092B-C50C-407E-A947-70E740481C1C}">
                <a14:useLocalDpi xmlns:a14="http://schemas.microsoft.com/office/drawing/2010/main"/>
              </a:ext>
            </a:extLst>
          </a:blip>
          <a:srcRect l="18194" r="18194"/>
          <a:stretch/>
        </p:blipFill>
        <p:spPr>
          <a:xfrm>
            <a:off x="6182525" y="2386851"/>
            <a:ext cx="2472265" cy="2558709"/>
          </a:xfrm>
          <a:prstGeom prst="rect">
            <a:avLst/>
          </a:prstGeom>
        </p:spPr>
      </p:pic>
      <p:pic>
        <p:nvPicPr>
          <p:cNvPr id="37" name="Picture 36">
            <a:extLst>
              <a:ext uri="{FF2B5EF4-FFF2-40B4-BE49-F238E27FC236}">
                <a16:creationId xmlns:a16="http://schemas.microsoft.com/office/drawing/2014/main" id="{FB666E20-A225-3F45-AB19-BA752A68CFF0}"/>
              </a:ext>
            </a:extLst>
          </p:cNvPr>
          <p:cNvPicPr>
            <a:picLocks noChangeAspect="1"/>
          </p:cNvPicPr>
          <p:nvPr/>
        </p:nvPicPr>
        <p:blipFill>
          <a:blip r:embed="rId6" cstate="screen">
            <a:extLst>
              <a:ext uri="{28A0092B-C50C-407E-A947-70E740481C1C}">
                <a14:useLocalDpi xmlns:a14="http://schemas.microsoft.com/office/drawing/2010/main"/>
              </a:ext>
            </a:extLst>
          </a:blip>
          <a:srcRect l="20023" r="20023"/>
          <a:stretch/>
        </p:blipFill>
        <p:spPr>
          <a:xfrm>
            <a:off x="3559717" y="2386851"/>
            <a:ext cx="2472265" cy="2558709"/>
          </a:xfrm>
          <a:prstGeom prst="rect">
            <a:avLst/>
          </a:prstGeom>
        </p:spPr>
      </p:pic>
      <p:pic>
        <p:nvPicPr>
          <p:cNvPr id="38" name="Picture 37">
            <a:extLst>
              <a:ext uri="{FF2B5EF4-FFF2-40B4-BE49-F238E27FC236}">
                <a16:creationId xmlns:a16="http://schemas.microsoft.com/office/drawing/2014/main" id="{DE521C26-9219-144C-A212-C28B682EE293}"/>
              </a:ext>
            </a:extLst>
          </p:cNvPr>
          <p:cNvPicPr>
            <a:picLocks noChangeAspect="1"/>
          </p:cNvPicPr>
          <p:nvPr/>
        </p:nvPicPr>
        <p:blipFill>
          <a:blip r:embed="rId7" cstate="screen">
            <a:extLst>
              <a:ext uri="{28A0092B-C50C-407E-A947-70E740481C1C}">
                <a14:useLocalDpi xmlns:a14="http://schemas.microsoft.com/office/drawing/2010/main"/>
              </a:ext>
            </a:extLst>
          </a:blip>
          <a:srcRect l="17832" r="17832"/>
          <a:stretch/>
        </p:blipFill>
        <p:spPr>
          <a:xfrm>
            <a:off x="936909" y="2386851"/>
            <a:ext cx="2472265" cy="2558709"/>
          </a:xfrm>
          <a:prstGeom prst="rect">
            <a:avLst/>
          </a:prstGeom>
        </p:spPr>
      </p:pic>
    </p:spTree>
    <p:extLst>
      <p:ext uri="{BB962C8B-B14F-4D97-AF65-F5344CB8AC3E}">
        <p14:creationId xmlns:p14="http://schemas.microsoft.com/office/powerpoint/2010/main" val="1705062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8" grpId="0"/>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6" name="Subtitle 2">
            <a:extLst>
              <a:ext uri="{FF2B5EF4-FFF2-40B4-BE49-F238E27FC236}">
                <a16:creationId xmlns:a16="http://schemas.microsoft.com/office/drawing/2014/main" id="{3DCAB33C-EE90-AE41-A74A-7725A116CDBB}"/>
              </a:ext>
            </a:extLst>
          </p:cNvPr>
          <p:cNvSpPr txBox="1">
            <a:spLocks/>
          </p:cNvSpPr>
          <p:nvPr/>
        </p:nvSpPr>
        <p:spPr>
          <a:xfrm>
            <a:off x="0" y="826563"/>
            <a:ext cx="12192000" cy="37815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000" b="1" dirty="0">
                <a:solidFill>
                  <a:srgbClr val="39AB47"/>
                </a:solidFill>
                <a:latin typeface="Comic Sans MS" panose="030F0702030302020204" pitchFamily="66" charset="0"/>
                <a:cs typeface="Arial" panose="020B0604020202020204" pitchFamily="34" charset="0"/>
              </a:rPr>
              <a:t>What have we learned?</a:t>
            </a:r>
          </a:p>
        </p:txBody>
      </p:sp>
      <p:sp>
        <p:nvSpPr>
          <p:cNvPr id="17" name="TextBox 16">
            <a:extLst>
              <a:ext uri="{FF2B5EF4-FFF2-40B4-BE49-F238E27FC236}">
                <a16:creationId xmlns:a16="http://schemas.microsoft.com/office/drawing/2014/main" id="{9F84DC28-FD7A-2548-A926-E3C809791AD5}"/>
              </a:ext>
            </a:extLst>
          </p:cNvPr>
          <p:cNvSpPr txBox="1"/>
          <p:nvPr/>
        </p:nvSpPr>
        <p:spPr>
          <a:xfrm>
            <a:off x="1631950" y="1509849"/>
            <a:ext cx="9149464" cy="1846659"/>
          </a:xfrm>
          <a:prstGeom prst="rect">
            <a:avLst/>
          </a:prstGeom>
          <a:noFill/>
        </p:spPr>
        <p:txBody>
          <a:bodyPr wrap="square" lIns="0" tIns="0" rIns="0" bIns="0" rtlCol="0">
            <a:spAutoFit/>
          </a:bodyPr>
          <a:lstStyle/>
          <a:p>
            <a:pPr>
              <a:spcBef>
                <a:spcPts val="1200"/>
              </a:spcBef>
            </a:pPr>
            <a:r>
              <a:rPr lang="en-GB" sz="2000" dirty="0">
                <a:solidFill>
                  <a:schemeClr val="tx1">
                    <a:lumMod val="95000"/>
                    <a:lumOff val="5000"/>
                  </a:schemeClr>
                </a:solidFill>
                <a:latin typeface="Comic Sans MS" panose="030F0702030302020204" pitchFamily="66" charset="0"/>
              </a:rPr>
              <a:t>We have learned about one special habitat, rockpools.</a:t>
            </a:r>
          </a:p>
          <a:p>
            <a:pPr>
              <a:spcBef>
                <a:spcPts val="800"/>
              </a:spcBef>
            </a:pPr>
            <a:r>
              <a:rPr lang="en-GB" sz="2000" dirty="0">
                <a:solidFill>
                  <a:schemeClr val="tx1">
                    <a:lumMod val="95000"/>
                    <a:lumOff val="5000"/>
                  </a:schemeClr>
                </a:solidFill>
                <a:latin typeface="Comic Sans MS" panose="030F0702030302020204" pitchFamily="66" charset="0"/>
              </a:rPr>
              <a:t>We have learned that plants and animals that live in rockpools need to be able to survive in two habitats:</a:t>
            </a:r>
          </a:p>
          <a:p>
            <a:pPr marL="285750" indent="-285750">
              <a:spcBef>
                <a:spcPts val="600"/>
              </a:spcBef>
              <a:buClr>
                <a:srgbClr val="39AB47"/>
              </a:buClr>
              <a:buFont typeface="Arial" panose="020B0604020202020204" pitchFamily="34" charset="0"/>
              <a:buChar char="•"/>
            </a:pPr>
            <a:r>
              <a:rPr lang="en-GB" sz="2000" dirty="0">
                <a:solidFill>
                  <a:schemeClr val="tx1">
                    <a:lumMod val="95000"/>
                    <a:lumOff val="5000"/>
                  </a:schemeClr>
                </a:solidFill>
                <a:latin typeface="Comic Sans MS" panose="030F0702030302020204" pitchFamily="66" charset="0"/>
              </a:rPr>
              <a:t>underwater when the tide is in</a:t>
            </a:r>
          </a:p>
          <a:p>
            <a:pPr marL="285750" indent="-285750">
              <a:spcBef>
                <a:spcPts val="600"/>
              </a:spcBef>
              <a:buClr>
                <a:srgbClr val="39AB47"/>
              </a:buClr>
              <a:buFont typeface="Arial" panose="020B0604020202020204" pitchFamily="34" charset="0"/>
              <a:buChar char="•"/>
            </a:pPr>
            <a:r>
              <a:rPr lang="en-GB" sz="2000" dirty="0">
                <a:solidFill>
                  <a:schemeClr val="tx1">
                    <a:lumMod val="95000"/>
                    <a:lumOff val="5000"/>
                  </a:schemeClr>
                </a:solidFill>
                <a:latin typeface="Comic Sans MS" panose="030F0702030302020204" pitchFamily="66" charset="0"/>
              </a:rPr>
              <a:t>above water when the tide is out.</a:t>
            </a:r>
          </a:p>
        </p:txBody>
      </p:sp>
      <p:pic>
        <p:nvPicPr>
          <p:cNvPr id="6" name="Picture 5">
            <a:extLst>
              <a:ext uri="{FF2B5EF4-FFF2-40B4-BE49-F238E27FC236}">
                <a16:creationId xmlns:a16="http://schemas.microsoft.com/office/drawing/2014/main" id="{3F192852-5848-0046-9B00-9CE5B9D2CE0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4791" t="15520" r="2725" b="8695"/>
          <a:stretch/>
        </p:blipFill>
        <p:spPr>
          <a:xfrm>
            <a:off x="6456363" y="3657599"/>
            <a:ext cx="4103687" cy="2149756"/>
          </a:xfrm>
          <a:prstGeom prst="rect">
            <a:avLst/>
          </a:prstGeom>
        </p:spPr>
      </p:pic>
      <p:pic>
        <p:nvPicPr>
          <p:cNvPr id="7" name="Picture 6">
            <a:extLst>
              <a:ext uri="{FF2B5EF4-FFF2-40B4-BE49-F238E27FC236}">
                <a16:creationId xmlns:a16="http://schemas.microsoft.com/office/drawing/2014/main" id="{BF926B2F-BD3F-A746-9756-EC47481D7074}"/>
              </a:ext>
            </a:extLst>
          </p:cNvPr>
          <p:cNvPicPr>
            <a:picLocks noChangeAspect="1"/>
          </p:cNvPicPr>
          <p:nvPr/>
        </p:nvPicPr>
        <p:blipFill>
          <a:blip r:embed="rId5" cstate="screen">
            <a:extLst>
              <a:ext uri="{28A0092B-C50C-407E-A947-70E740481C1C}">
                <a14:useLocalDpi xmlns:a14="http://schemas.microsoft.com/office/drawing/2010/main"/>
              </a:ext>
            </a:extLst>
          </a:blip>
          <a:srcRect t="10711" b="10711"/>
          <a:stretch/>
        </p:blipFill>
        <p:spPr>
          <a:xfrm>
            <a:off x="1631950" y="3645024"/>
            <a:ext cx="4103687" cy="2149756"/>
          </a:xfrm>
          <a:prstGeom prst="rect">
            <a:avLst/>
          </a:prstGeom>
        </p:spPr>
      </p:pic>
    </p:spTree>
    <p:extLst>
      <p:ext uri="{BB962C8B-B14F-4D97-AF65-F5344CB8AC3E}">
        <p14:creationId xmlns:p14="http://schemas.microsoft.com/office/powerpoint/2010/main" val="31957372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6B04EE1C-AC4B-5542-A3B6-E44FFB24150B}"/>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pic>
        <p:nvPicPr>
          <p:cNvPr id="10" name="Picture 9" descr="A picture containing text, clipart&#10;&#10;Description automatically generated">
            <a:extLst>
              <a:ext uri="{FF2B5EF4-FFF2-40B4-BE49-F238E27FC236}">
                <a16:creationId xmlns:a16="http://schemas.microsoft.com/office/drawing/2014/main" id="{41DA5B87-F6E0-B147-8E38-5BB1908B3E3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11" name="Subtitle 2">
            <a:extLst>
              <a:ext uri="{FF2B5EF4-FFF2-40B4-BE49-F238E27FC236}">
                <a16:creationId xmlns:a16="http://schemas.microsoft.com/office/drawing/2014/main" id="{83533DA3-5599-5246-B3BF-BC5A013E5AA9}"/>
              </a:ext>
            </a:extLst>
          </p:cNvPr>
          <p:cNvSpPr txBox="1">
            <a:spLocks/>
          </p:cNvSpPr>
          <p:nvPr/>
        </p:nvSpPr>
        <p:spPr>
          <a:xfrm>
            <a:off x="0" y="740635"/>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Living Things and their Habitats – Lesson 3</a:t>
            </a:r>
          </a:p>
        </p:txBody>
      </p:sp>
      <p:sp>
        <p:nvSpPr>
          <p:cNvPr id="12" name="Subtitle 2">
            <a:extLst>
              <a:ext uri="{FF2B5EF4-FFF2-40B4-BE49-F238E27FC236}">
                <a16:creationId xmlns:a16="http://schemas.microsoft.com/office/drawing/2014/main" id="{A3525B5B-FF66-B141-B021-E1767A7374B1}"/>
              </a:ext>
            </a:extLst>
          </p:cNvPr>
          <p:cNvSpPr txBox="1">
            <a:spLocks/>
          </p:cNvSpPr>
          <p:nvPr/>
        </p:nvSpPr>
        <p:spPr>
          <a:xfrm>
            <a:off x="0" y="547976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a:t>
            </a:r>
            <a:endParaRPr lang="en-GB" sz="3600" dirty="0">
              <a:solidFill>
                <a:schemeClr val="bg1"/>
              </a:solidFill>
              <a:latin typeface="Comic Sans MS" panose="030F0702030302020204" pitchFamily="66" charset="0"/>
            </a:endParaRPr>
          </a:p>
        </p:txBody>
      </p:sp>
      <p:pic>
        <p:nvPicPr>
          <p:cNvPr id="14" name="Picture 13">
            <a:extLst>
              <a:ext uri="{FF2B5EF4-FFF2-40B4-BE49-F238E27FC236}">
                <a16:creationId xmlns:a16="http://schemas.microsoft.com/office/drawing/2014/main" id="{BB172809-5D17-7C40-925A-D706F1CF80A1}"/>
              </a:ext>
            </a:extLst>
          </p:cNvPr>
          <p:cNvPicPr>
            <a:picLocks noChangeAspect="1"/>
          </p:cNvPicPr>
          <p:nvPr/>
        </p:nvPicPr>
        <p:blipFill>
          <a:blip r:embed="rId3" cstate="screen">
            <a:extLst>
              <a:ext uri="{28A0092B-C50C-407E-A947-70E740481C1C}">
                <a14:useLocalDpi xmlns:a14="http://schemas.microsoft.com/office/drawing/2010/main"/>
              </a:ext>
            </a:extLst>
          </a:blip>
          <a:srcRect l="3893" r="3893"/>
          <a:stretch/>
        </p:blipFill>
        <p:spPr>
          <a:xfrm>
            <a:off x="4131681" y="1993127"/>
            <a:ext cx="3940449" cy="2848362"/>
          </a:xfrm>
          <a:prstGeom prst="rect">
            <a:avLst/>
          </a:prstGeom>
          <a:ln w="101600">
            <a:solidFill>
              <a:schemeClr val="bg1"/>
            </a:solidFill>
            <a:miter lim="800000"/>
          </a:ln>
        </p:spPr>
      </p:pic>
    </p:spTree>
    <p:extLst>
      <p:ext uri="{BB962C8B-B14F-4D97-AF65-F5344CB8AC3E}">
        <p14:creationId xmlns:p14="http://schemas.microsoft.com/office/powerpoint/2010/main" val="12160054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ubtitle 2">
            <a:extLst>
              <a:ext uri="{FF2B5EF4-FFF2-40B4-BE49-F238E27FC236}">
                <a16:creationId xmlns:a16="http://schemas.microsoft.com/office/drawing/2014/main" id="{B6257ED3-3F43-314B-841A-1A1DD8584550}"/>
              </a:ext>
            </a:extLst>
          </p:cNvPr>
          <p:cNvSpPr txBox="1">
            <a:spLocks/>
          </p:cNvSpPr>
          <p:nvPr/>
        </p:nvSpPr>
        <p:spPr>
          <a:xfrm>
            <a:off x="29618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sp>
        <p:nvSpPr>
          <p:cNvPr id="9" name="TextBox 8">
            <a:extLst>
              <a:ext uri="{FF2B5EF4-FFF2-40B4-BE49-F238E27FC236}">
                <a16:creationId xmlns:a16="http://schemas.microsoft.com/office/drawing/2014/main" id="{D82ADD26-2E09-274A-81B7-C2AF03DC7C3F}"/>
              </a:ext>
            </a:extLst>
          </p:cNvPr>
          <p:cNvSpPr txBox="1"/>
          <p:nvPr/>
        </p:nvSpPr>
        <p:spPr>
          <a:xfrm>
            <a:off x="494190" y="5929492"/>
            <a:ext cx="9577273" cy="646331"/>
          </a:xfrm>
          <a:prstGeom prst="rect">
            <a:avLst/>
          </a:prstGeom>
          <a:noFill/>
        </p:spPr>
        <p:txBody>
          <a:bodyPr wrap="square" rtlCol="0">
            <a:spAutoFit/>
          </a:bodyPr>
          <a:lstStyle/>
          <a:p>
            <a:pPr marL="12700" indent="-12700">
              <a:buClr>
                <a:srgbClr val="286AA6"/>
              </a:buClr>
            </a:pPr>
            <a:r>
              <a:rPr lang="en-GB" sz="1200" b="1" dirty="0">
                <a:solidFill>
                  <a:srgbClr val="39AB47"/>
                </a:solidFill>
                <a:latin typeface="Arial" panose="020B0604020202020204" pitchFamily="34" charset="0"/>
                <a:cs typeface="Arial" panose="020B0604020202020204" pitchFamily="34" charset="0"/>
              </a:rPr>
              <a:t>Curriculum link: </a:t>
            </a:r>
            <a:r>
              <a:rPr lang="en-GB" sz="1200" dirty="0">
                <a:solidFill>
                  <a:srgbClr val="39AB47"/>
                </a:solidFill>
                <a:latin typeface="Arial" panose="020B0604020202020204" pitchFamily="34" charset="0"/>
                <a:ea typeface="Times New Roman" panose="02020603050405020304" pitchFamily="18" charset="0"/>
                <a:cs typeface="Arial" panose="020B0604020202020204" pitchFamily="34" charset="0"/>
              </a:rPr>
              <a:t>identify that most living things live in habitats to which they are suited and describe how different habitats provide for the basic needs of different kinds of animals and plants, and how they depend on each other.</a:t>
            </a:r>
            <a:endParaRPr lang="en-GB" sz="1200" dirty="0">
              <a:solidFill>
                <a:srgbClr val="39AB47"/>
              </a:solidFill>
              <a:latin typeface="Arial" panose="020B0604020202020204" pitchFamily="34" charset="0"/>
              <a:cs typeface="Arial" panose="020B0604020202020204" pitchFamily="34" charset="0"/>
            </a:endParaRPr>
          </a:p>
          <a:p>
            <a:pPr marL="12700" indent="-12700">
              <a:buClr>
                <a:srgbClr val="286AA6"/>
              </a:buClr>
            </a:pPr>
            <a:endParaRPr lang="en-GB" sz="1200" dirty="0">
              <a:solidFill>
                <a:srgbClr val="39AB47"/>
              </a:solidFill>
              <a:latin typeface="Arial" panose="020B0604020202020204" pitchFamily="34" charset="0"/>
              <a:cs typeface="Arial" panose="020B0604020202020204" pitchFamily="34" charset="0"/>
            </a:endParaRPr>
          </a:p>
        </p:txBody>
      </p:sp>
      <p:sp>
        <p:nvSpPr>
          <p:cNvPr id="10" name="Subtitle 2">
            <a:extLst>
              <a:ext uri="{FF2B5EF4-FFF2-40B4-BE49-F238E27FC236}">
                <a16:creationId xmlns:a16="http://schemas.microsoft.com/office/drawing/2014/main" id="{4EB915F7-C9E7-6746-A5BB-5159F0BD7DC3}"/>
              </a:ext>
            </a:extLst>
          </p:cNvPr>
          <p:cNvSpPr txBox="1">
            <a:spLocks/>
          </p:cNvSpPr>
          <p:nvPr/>
        </p:nvSpPr>
        <p:spPr>
          <a:xfrm>
            <a:off x="0" y="788892"/>
            <a:ext cx="12192000" cy="94538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39AB47"/>
                </a:solidFill>
                <a:latin typeface="Comic Sans MS" panose="030F0702030302020204" pitchFamily="66" charset="0"/>
                <a:cs typeface="Arial" panose="020B0604020202020204" pitchFamily="34" charset="0"/>
              </a:rPr>
              <a:t>Living Things and their Habitats: Lesson 3</a:t>
            </a:r>
            <a:br>
              <a:rPr lang="en-US" sz="3000" b="1" dirty="0">
                <a:solidFill>
                  <a:srgbClr val="39AB47"/>
                </a:solidFill>
                <a:latin typeface="Comic Sans MS" panose="030F0902030302020204" pitchFamily="66" charset="0"/>
                <a:cs typeface="Arial" panose="020B0604020202020204" pitchFamily="34" charset="0"/>
              </a:rPr>
            </a:br>
            <a:r>
              <a:rPr lang="en-US" sz="3000" b="1" dirty="0">
                <a:solidFill>
                  <a:srgbClr val="39AB47"/>
                </a:solidFill>
                <a:latin typeface="Comic Sans MS" panose="030F0902030302020204" pitchFamily="66" charset="0"/>
                <a:cs typeface="Arial" panose="020B0604020202020204" pitchFamily="34" charset="0"/>
              </a:rPr>
              <a:t> Learning aims</a:t>
            </a:r>
          </a:p>
        </p:txBody>
      </p:sp>
      <p:sp>
        <p:nvSpPr>
          <p:cNvPr id="14" name="TextBox 13">
            <a:extLst>
              <a:ext uri="{FF2B5EF4-FFF2-40B4-BE49-F238E27FC236}">
                <a16:creationId xmlns:a16="http://schemas.microsoft.com/office/drawing/2014/main" id="{5A88164A-1E0D-C748-BFC0-DC37CD6384D6}"/>
              </a:ext>
            </a:extLst>
          </p:cNvPr>
          <p:cNvSpPr txBox="1"/>
          <p:nvPr/>
        </p:nvSpPr>
        <p:spPr>
          <a:xfrm>
            <a:off x="6976533" y="2438985"/>
            <a:ext cx="3762351" cy="2927035"/>
          </a:xfrm>
          <a:prstGeom prst="rect">
            <a:avLst/>
          </a:prstGeom>
          <a:noFill/>
        </p:spPr>
        <p:txBody>
          <a:bodyPr wrap="square" lIns="0" tIns="0" rIns="0" bIns="0" rtlCol="0" anchor="ctr" anchorCtr="0">
            <a:noAutofit/>
          </a:bodyPr>
          <a:lstStyle/>
          <a:p>
            <a:r>
              <a:rPr lang="en-GB" sz="2200" dirty="0">
                <a:solidFill>
                  <a:schemeClr val="tx1">
                    <a:lumMod val="95000"/>
                    <a:lumOff val="5000"/>
                  </a:schemeClr>
                </a:solidFill>
                <a:latin typeface="Comic Sans MS" panose="030F0702030302020204" pitchFamily="66" charset="0"/>
              </a:rPr>
              <a:t>We are going to hold a close study of one habitat.</a:t>
            </a:r>
          </a:p>
          <a:p>
            <a:pPr>
              <a:spcBef>
                <a:spcPts val="1600"/>
              </a:spcBef>
            </a:pPr>
            <a:r>
              <a:rPr lang="en-GB" sz="2200" dirty="0">
                <a:solidFill>
                  <a:schemeClr val="tx1">
                    <a:lumMod val="95000"/>
                    <a:lumOff val="5000"/>
                  </a:schemeClr>
                </a:solidFill>
                <a:latin typeface="Comic Sans MS" panose="030F0702030302020204" pitchFamily="66" charset="0"/>
              </a:rPr>
              <a:t>The habitat we are going to study closely is rockpools.</a:t>
            </a:r>
          </a:p>
        </p:txBody>
      </p:sp>
      <p:pic>
        <p:nvPicPr>
          <p:cNvPr id="22" name="Picture 21">
            <a:extLst>
              <a:ext uri="{FF2B5EF4-FFF2-40B4-BE49-F238E27FC236}">
                <a16:creationId xmlns:a16="http://schemas.microsoft.com/office/drawing/2014/main" id="{ACE096CA-1AFF-774C-890B-DA3FAC9D6324}"/>
              </a:ext>
            </a:extLst>
          </p:cNvPr>
          <p:cNvPicPr>
            <a:picLocks noChangeAspect="1"/>
          </p:cNvPicPr>
          <p:nvPr/>
        </p:nvPicPr>
        <p:blipFill>
          <a:blip r:embed="rId3" cstate="screen">
            <a:extLst>
              <a:ext uri="{28A0092B-C50C-407E-A947-70E740481C1C}">
                <a14:useLocalDpi xmlns:a14="http://schemas.microsoft.com/office/drawing/2010/main"/>
              </a:ext>
            </a:extLst>
          </a:blip>
          <a:srcRect l="3306" r="3306"/>
          <a:stretch/>
        </p:blipFill>
        <p:spPr>
          <a:xfrm>
            <a:off x="1631950" y="2180492"/>
            <a:ext cx="4824412" cy="3444021"/>
          </a:xfrm>
          <a:prstGeom prst="rect">
            <a:avLst/>
          </a:prstGeom>
        </p:spPr>
      </p:pic>
      <p:pic>
        <p:nvPicPr>
          <p:cNvPr id="8" name="Picture 7" descr="A picture containing text, clipart&#10;&#10;Description automatically generated">
            <a:extLst>
              <a:ext uri="{FF2B5EF4-FFF2-40B4-BE49-F238E27FC236}">
                <a16:creationId xmlns:a16="http://schemas.microsoft.com/office/drawing/2014/main" id="{CEE98264-ED27-E6DE-6E66-9AFD28D8E42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13648152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clipart&#10;&#10;Description automatically generated">
            <a:extLst>
              <a:ext uri="{FF2B5EF4-FFF2-40B4-BE49-F238E27FC236}">
                <a16:creationId xmlns:a16="http://schemas.microsoft.com/office/drawing/2014/main" id="{9DEAC338-E2EE-8B4C-9074-4F311DEA7DC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8" name="TextBox 7">
            <a:extLst>
              <a:ext uri="{FF2B5EF4-FFF2-40B4-BE49-F238E27FC236}">
                <a16:creationId xmlns:a16="http://schemas.microsoft.com/office/drawing/2014/main" id="{34C5BFAE-FD4F-4594-ADA7-9437195234CC}"/>
              </a:ext>
            </a:extLst>
          </p:cNvPr>
          <p:cNvSpPr txBox="1"/>
          <p:nvPr/>
        </p:nvSpPr>
        <p:spPr>
          <a:xfrm>
            <a:off x="6456363" y="1816062"/>
            <a:ext cx="4605956" cy="3737113"/>
          </a:xfrm>
          <a:prstGeom prst="rect">
            <a:avLst/>
          </a:prstGeom>
          <a:noFill/>
        </p:spPr>
        <p:txBody>
          <a:bodyPr wrap="square" lIns="0" tIns="0" rIns="0" bIns="0" rtlCol="0" anchor="ctr" anchorCtr="0">
            <a:noAutofit/>
          </a:bodyPr>
          <a:lstStyle/>
          <a:p>
            <a:pPr>
              <a:spcBef>
                <a:spcPts val="1200"/>
              </a:spcBef>
            </a:pPr>
            <a:r>
              <a:rPr lang="en-GB" sz="2000" b="1" dirty="0">
                <a:solidFill>
                  <a:srgbClr val="39AB47"/>
                </a:solidFill>
                <a:latin typeface="Comic Sans MS" panose="030F0702030302020204" pitchFamily="66" charset="0"/>
              </a:rPr>
              <a:t>Where do you find rockpools?</a:t>
            </a:r>
          </a:p>
          <a:p>
            <a:pPr>
              <a:spcBef>
                <a:spcPts val="600"/>
              </a:spcBef>
            </a:pPr>
            <a:r>
              <a:rPr lang="en-GB" sz="2000" dirty="0">
                <a:solidFill>
                  <a:schemeClr val="tx1">
                    <a:lumMod val="95000"/>
                    <a:lumOff val="5000"/>
                  </a:schemeClr>
                </a:solidFill>
                <a:latin typeface="Comic Sans MS" panose="030F0702030302020204" pitchFamily="66" charset="0"/>
              </a:rPr>
              <a:t>At the seaside.</a:t>
            </a:r>
          </a:p>
          <a:p>
            <a:pPr>
              <a:spcBef>
                <a:spcPts val="1200"/>
              </a:spcBef>
            </a:pPr>
            <a:r>
              <a:rPr lang="en-GB" sz="2000" b="1" dirty="0">
                <a:solidFill>
                  <a:srgbClr val="39AB47"/>
                </a:solidFill>
                <a:latin typeface="Comic Sans MS" panose="030F0702030302020204" pitchFamily="66" charset="0"/>
              </a:rPr>
              <a:t>Who has played in rockpools?</a:t>
            </a:r>
          </a:p>
          <a:p>
            <a:pPr>
              <a:spcBef>
                <a:spcPts val="1200"/>
              </a:spcBef>
            </a:pPr>
            <a:r>
              <a:rPr lang="en-GB" sz="2000" dirty="0">
                <a:solidFill>
                  <a:schemeClr val="tx1">
                    <a:lumMod val="95000"/>
                    <a:lumOff val="5000"/>
                  </a:schemeClr>
                </a:solidFill>
                <a:latin typeface="Comic Sans MS" panose="030F0702030302020204" pitchFamily="66" charset="0"/>
              </a:rPr>
              <a:t>Rockpools are a very special habitat. </a:t>
            </a:r>
          </a:p>
          <a:p>
            <a:pPr>
              <a:spcBef>
                <a:spcPts val="1200"/>
              </a:spcBef>
            </a:pPr>
            <a:r>
              <a:rPr lang="en-GB" sz="2000" b="1" dirty="0">
                <a:solidFill>
                  <a:srgbClr val="39AB47"/>
                </a:solidFill>
                <a:latin typeface="Comic Sans MS" panose="030F0702030302020204" pitchFamily="66" charset="0"/>
              </a:rPr>
              <a:t>Can anyone think why?</a:t>
            </a:r>
          </a:p>
          <a:p>
            <a:pPr>
              <a:spcBef>
                <a:spcPts val="600"/>
              </a:spcBef>
            </a:pPr>
            <a:r>
              <a:rPr lang="en-GB" sz="2000" dirty="0">
                <a:solidFill>
                  <a:schemeClr val="tx1">
                    <a:lumMod val="95000"/>
                    <a:lumOff val="5000"/>
                  </a:schemeClr>
                </a:solidFill>
                <a:latin typeface="Comic Sans MS" panose="030F0702030302020204" pitchFamily="66" charset="0"/>
              </a:rPr>
              <a:t>Rockpools are left by the sea when the tide has gone out.</a:t>
            </a:r>
          </a:p>
        </p:txBody>
      </p:sp>
      <p:pic>
        <p:nvPicPr>
          <p:cNvPr id="29" name="Picture 28">
            <a:extLst>
              <a:ext uri="{FF2B5EF4-FFF2-40B4-BE49-F238E27FC236}">
                <a16:creationId xmlns:a16="http://schemas.microsoft.com/office/drawing/2014/main" id="{005633BC-59BF-9D49-AE45-F8CE13068D37}"/>
              </a:ext>
            </a:extLst>
          </p:cNvPr>
          <p:cNvPicPr>
            <a:picLocks noChangeAspect="1"/>
          </p:cNvPicPr>
          <p:nvPr/>
        </p:nvPicPr>
        <p:blipFill>
          <a:blip r:embed="rId4" cstate="screen">
            <a:extLst>
              <a:ext uri="{28A0092B-C50C-407E-A947-70E740481C1C}">
                <a14:useLocalDpi xmlns:a14="http://schemas.microsoft.com/office/drawing/2010/main"/>
              </a:ext>
            </a:extLst>
          </a:blip>
          <a:srcRect l="10679" r="10679"/>
          <a:stretch/>
        </p:blipFill>
        <p:spPr>
          <a:xfrm>
            <a:off x="1271588" y="1796184"/>
            <a:ext cx="4464050" cy="3776869"/>
          </a:xfrm>
          <a:prstGeom prst="rect">
            <a:avLst/>
          </a:prstGeom>
        </p:spPr>
      </p:pic>
      <p:sp>
        <p:nvSpPr>
          <p:cNvPr id="12" name="Subtitle 2">
            <a:extLst>
              <a:ext uri="{FF2B5EF4-FFF2-40B4-BE49-F238E27FC236}">
                <a16:creationId xmlns:a16="http://schemas.microsoft.com/office/drawing/2014/main" id="{3ACF22CB-1E94-4A4F-8872-E948AF66CC1D}"/>
              </a:ext>
            </a:extLst>
          </p:cNvPr>
          <p:cNvSpPr txBox="1">
            <a:spLocks/>
          </p:cNvSpPr>
          <p:nvPr/>
        </p:nvSpPr>
        <p:spPr>
          <a:xfrm>
            <a:off x="0" y="832747"/>
            <a:ext cx="12192000" cy="46431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000" b="1" dirty="0">
                <a:solidFill>
                  <a:srgbClr val="39AB47"/>
                </a:solidFill>
                <a:latin typeface="Comic Sans MS" panose="030F0702030302020204" pitchFamily="66" charset="0"/>
                <a:cs typeface="Arial" panose="020B0604020202020204" pitchFamily="34" charset="0"/>
              </a:rPr>
              <a:t>Rockpools</a:t>
            </a:r>
          </a:p>
        </p:txBody>
      </p:sp>
    </p:spTree>
    <p:extLst>
      <p:ext uri="{BB962C8B-B14F-4D97-AF65-F5344CB8AC3E}">
        <p14:creationId xmlns:p14="http://schemas.microsoft.com/office/powerpoint/2010/main" val="825486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clipart&#10;&#10;Description automatically generated">
            <a:extLst>
              <a:ext uri="{FF2B5EF4-FFF2-40B4-BE49-F238E27FC236}">
                <a16:creationId xmlns:a16="http://schemas.microsoft.com/office/drawing/2014/main" id="{24B70D46-4232-BF40-8295-9E5209650A5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0" name="Subtitle 2">
            <a:extLst>
              <a:ext uri="{FF2B5EF4-FFF2-40B4-BE49-F238E27FC236}">
                <a16:creationId xmlns:a16="http://schemas.microsoft.com/office/drawing/2014/main" id="{02644DD9-2EAA-A843-AD94-B127B93A518C}"/>
              </a:ext>
            </a:extLst>
          </p:cNvPr>
          <p:cNvSpPr txBox="1">
            <a:spLocks/>
          </p:cNvSpPr>
          <p:nvPr/>
        </p:nvSpPr>
        <p:spPr>
          <a:xfrm>
            <a:off x="0" y="832747"/>
            <a:ext cx="12192000" cy="46431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000" b="1" dirty="0">
                <a:solidFill>
                  <a:srgbClr val="39AB47"/>
                </a:solidFill>
                <a:latin typeface="Comic Sans MS" panose="030F0702030302020204" pitchFamily="66" charset="0"/>
                <a:cs typeface="Arial" panose="020B0604020202020204" pitchFamily="34" charset="0"/>
              </a:rPr>
              <a:t>What are tides?</a:t>
            </a:r>
          </a:p>
        </p:txBody>
      </p:sp>
      <p:pic>
        <p:nvPicPr>
          <p:cNvPr id="17" name="Picture 16">
            <a:extLst>
              <a:ext uri="{FF2B5EF4-FFF2-40B4-BE49-F238E27FC236}">
                <a16:creationId xmlns:a16="http://schemas.microsoft.com/office/drawing/2014/main" id="{3754C87F-C72E-7B47-8CA3-A50E51A6F33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4791" t="15520" r="2725" b="8695"/>
          <a:stretch/>
        </p:blipFill>
        <p:spPr>
          <a:xfrm>
            <a:off x="6456363" y="3645024"/>
            <a:ext cx="4103687" cy="2149756"/>
          </a:xfrm>
          <a:prstGeom prst="rect">
            <a:avLst/>
          </a:prstGeom>
        </p:spPr>
      </p:pic>
      <p:sp>
        <p:nvSpPr>
          <p:cNvPr id="9" name="TextBox 8">
            <a:extLst>
              <a:ext uri="{FF2B5EF4-FFF2-40B4-BE49-F238E27FC236}">
                <a16:creationId xmlns:a16="http://schemas.microsoft.com/office/drawing/2014/main" id="{55939D08-E4EF-B14B-96E2-5ABBD2419199}"/>
              </a:ext>
            </a:extLst>
          </p:cNvPr>
          <p:cNvSpPr txBox="1"/>
          <p:nvPr/>
        </p:nvSpPr>
        <p:spPr>
          <a:xfrm>
            <a:off x="1992312" y="1476147"/>
            <a:ext cx="8207375" cy="2359620"/>
          </a:xfrm>
          <a:prstGeom prst="rect">
            <a:avLst/>
          </a:prstGeom>
          <a:noFill/>
        </p:spPr>
        <p:txBody>
          <a:bodyPr wrap="square" rtlCol="0">
            <a:spAutoFit/>
          </a:bodyPr>
          <a:lstStyle/>
          <a:p>
            <a:pPr algn="ctr">
              <a:spcBef>
                <a:spcPts val="1000"/>
              </a:spcBef>
            </a:pPr>
            <a:r>
              <a:rPr lang="en-GB" sz="1900" dirty="0">
                <a:solidFill>
                  <a:schemeClr val="tx1">
                    <a:lumMod val="95000"/>
                    <a:lumOff val="5000"/>
                  </a:schemeClr>
                </a:solidFill>
                <a:latin typeface="Comic Sans MS" panose="030F0702030302020204" pitchFamily="66" charset="0"/>
              </a:rPr>
              <a:t>The movement of the sea. All over the world, the tides of the seas and oceans move backwards and forwards.</a:t>
            </a:r>
          </a:p>
          <a:p>
            <a:pPr algn="ctr">
              <a:spcBef>
                <a:spcPts val="1000"/>
              </a:spcBef>
            </a:pPr>
            <a:r>
              <a:rPr lang="en-GB" sz="1900" dirty="0">
                <a:solidFill>
                  <a:schemeClr val="tx1">
                    <a:lumMod val="95000"/>
                    <a:lumOff val="5000"/>
                  </a:schemeClr>
                </a:solidFill>
                <a:latin typeface="Comic Sans MS" panose="030F0702030302020204" pitchFamily="66" charset="0"/>
              </a:rPr>
              <a:t>When the tide is in (or high), a lot of the beach is underwater.</a:t>
            </a:r>
          </a:p>
          <a:p>
            <a:pPr algn="ctr">
              <a:spcBef>
                <a:spcPts val="1000"/>
              </a:spcBef>
            </a:pPr>
            <a:r>
              <a:rPr lang="en-GB" sz="1900" dirty="0">
                <a:solidFill>
                  <a:schemeClr val="tx1">
                    <a:lumMod val="95000"/>
                    <a:lumOff val="5000"/>
                  </a:schemeClr>
                </a:solidFill>
                <a:latin typeface="Comic Sans MS" panose="030F0702030302020204" pitchFamily="66" charset="0"/>
              </a:rPr>
              <a:t>When the tide is out (or low), a lot of the beach is above water.</a:t>
            </a:r>
          </a:p>
          <a:p>
            <a:pPr algn="ctr">
              <a:spcBef>
                <a:spcPts val="1000"/>
              </a:spcBef>
            </a:pPr>
            <a:r>
              <a:rPr lang="en-GB" sz="1900" dirty="0">
                <a:solidFill>
                  <a:schemeClr val="tx1">
                    <a:lumMod val="95000"/>
                    <a:lumOff val="5000"/>
                  </a:schemeClr>
                </a:solidFill>
                <a:latin typeface="Comic Sans MS" panose="030F0702030302020204" pitchFamily="66" charset="0"/>
              </a:rPr>
              <a:t>Rockpools happen when water is left behind – in rocks!</a:t>
            </a:r>
          </a:p>
          <a:p>
            <a:pPr algn="ctr">
              <a:spcBef>
                <a:spcPts val="1000"/>
              </a:spcBef>
            </a:pPr>
            <a:endParaRPr lang="en-GB" sz="1900" dirty="0">
              <a:solidFill>
                <a:schemeClr val="tx1">
                  <a:lumMod val="95000"/>
                  <a:lumOff val="5000"/>
                </a:schemeClr>
              </a:solidFill>
              <a:latin typeface="Comic Sans MS" panose="030F0702030302020204" pitchFamily="66" charset="0"/>
            </a:endParaRPr>
          </a:p>
        </p:txBody>
      </p:sp>
      <p:pic>
        <p:nvPicPr>
          <p:cNvPr id="12" name="Picture 11">
            <a:extLst>
              <a:ext uri="{FF2B5EF4-FFF2-40B4-BE49-F238E27FC236}">
                <a16:creationId xmlns:a16="http://schemas.microsoft.com/office/drawing/2014/main" id="{18D615F7-35B0-5041-993B-233966C27949}"/>
              </a:ext>
            </a:extLst>
          </p:cNvPr>
          <p:cNvPicPr>
            <a:picLocks noChangeAspect="1"/>
          </p:cNvPicPr>
          <p:nvPr/>
        </p:nvPicPr>
        <p:blipFill>
          <a:blip r:embed="rId4" cstate="screen">
            <a:extLst>
              <a:ext uri="{28A0092B-C50C-407E-A947-70E740481C1C}">
                <a14:useLocalDpi xmlns:a14="http://schemas.microsoft.com/office/drawing/2010/main"/>
              </a:ext>
            </a:extLst>
          </a:blip>
          <a:srcRect t="10746" b="10746"/>
          <a:stretch/>
        </p:blipFill>
        <p:spPr>
          <a:xfrm>
            <a:off x="1631950" y="3645024"/>
            <a:ext cx="4103687" cy="2149756"/>
          </a:xfrm>
          <a:prstGeom prst="rect">
            <a:avLst/>
          </a:prstGeom>
        </p:spPr>
      </p:pic>
    </p:spTree>
    <p:extLst>
      <p:ext uri="{BB962C8B-B14F-4D97-AF65-F5344CB8AC3E}">
        <p14:creationId xmlns:p14="http://schemas.microsoft.com/office/powerpoint/2010/main" val="843203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clipart&#10;&#10;Description automatically generated">
            <a:extLst>
              <a:ext uri="{FF2B5EF4-FFF2-40B4-BE49-F238E27FC236}">
                <a16:creationId xmlns:a16="http://schemas.microsoft.com/office/drawing/2014/main" id="{9DEAC338-E2EE-8B4C-9074-4F311DEA7DC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8" name="TextBox 7">
            <a:extLst>
              <a:ext uri="{FF2B5EF4-FFF2-40B4-BE49-F238E27FC236}">
                <a16:creationId xmlns:a16="http://schemas.microsoft.com/office/drawing/2014/main" id="{34C5BFAE-FD4F-4594-ADA7-9437195234CC}"/>
              </a:ext>
            </a:extLst>
          </p:cNvPr>
          <p:cNvSpPr txBox="1"/>
          <p:nvPr/>
        </p:nvSpPr>
        <p:spPr>
          <a:xfrm>
            <a:off x="6456363" y="1816062"/>
            <a:ext cx="4464050" cy="3737113"/>
          </a:xfrm>
          <a:prstGeom prst="rect">
            <a:avLst/>
          </a:prstGeom>
          <a:noFill/>
        </p:spPr>
        <p:txBody>
          <a:bodyPr wrap="square" lIns="0" tIns="0" rIns="0" bIns="0" rtlCol="0" anchor="ctr" anchorCtr="0">
            <a:noAutofit/>
          </a:bodyPr>
          <a:lstStyle/>
          <a:p>
            <a:pPr>
              <a:spcBef>
                <a:spcPts val="1200"/>
              </a:spcBef>
            </a:pPr>
            <a:r>
              <a:rPr lang="en-GB" sz="2000" b="1" dirty="0">
                <a:solidFill>
                  <a:srgbClr val="39AB47"/>
                </a:solidFill>
                <a:latin typeface="Comic Sans MS" panose="030F0702030302020204" pitchFamily="66" charset="0"/>
              </a:rPr>
              <a:t>Why are rockpools a special habitat?</a:t>
            </a:r>
          </a:p>
          <a:p>
            <a:pPr>
              <a:spcBef>
                <a:spcPts val="1200"/>
              </a:spcBef>
            </a:pPr>
            <a:r>
              <a:rPr lang="en-GB" sz="2000" b="1" dirty="0">
                <a:solidFill>
                  <a:srgbClr val="39AB47"/>
                </a:solidFill>
                <a:latin typeface="Comic Sans MS" panose="030F0702030302020204" pitchFamily="66" charset="0"/>
              </a:rPr>
              <a:t>What do plants and animals need to be able to do to survive in rockpools?</a:t>
            </a:r>
          </a:p>
          <a:p>
            <a:pPr>
              <a:spcBef>
                <a:spcPts val="1200"/>
              </a:spcBef>
            </a:pPr>
            <a:r>
              <a:rPr lang="en-GB" sz="2000" dirty="0">
                <a:solidFill>
                  <a:schemeClr val="tx1">
                    <a:lumMod val="95000"/>
                    <a:lumOff val="5000"/>
                  </a:schemeClr>
                </a:solidFill>
                <a:latin typeface="Comic Sans MS" panose="030F0702030302020204" pitchFamily="66" charset="0"/>
              </a:rPr>
              <a:t>Plants and animals who live in rockpools  need to be able to survive in two habitats:</a:t>
            </a:r>
          </a:p>
          <a:p>
            <a:pPr marL="285750" indent="-285750">
              <a:spcBef>
                <a:spcPts val="600"/>
              </a:spcBef>
              <a:buClr>
                <a:srgbClr val="39AB47"/>
              </a:buClr>
              <a:buFont typeface="Arial" panose="020B0604020202020204" pitchFamily="34" charset="0"/>
              <a:buChar char="•"/>
            </a:pPr>
            <a:r>
              <a:rPr lang="en-GB" sz="2000" dirty="0">
                <a:solidFill>
                  <a:schemeClr val="tx1">
                    <a:lumMod val="95000"/>
                    <a:lumOff val="5000"/>
                  </a:schemeClr>
                </a:solidFill>
                <a:latin typeface="Comic Sans MS" panose="030F0702030302020204" pitchFamily="66" charset="0"/>
              </a:rPr>
              <a:t>underwater </a:t>
            </a:r>
          </a:p>
          <a:p>
            <a:pPr marL="285750" indent="-285750">
              <a:spcBef>
                <a:spcPts val="600"/>
              </a:spcBef>
              <a:buClr>
                <a:srgbClr val="39AB47"/>
              </a:buClr>
              <a:buFont typeface="Arial" panose="020B0604020202020204" pitchFamily="34" charset="0"/>
              <a:buChar char="•"/>
            </a:pPr>
            <a:r>
              <a:rPr lang="en-GB" sz="2000" dirty="0">
                <a:solidFill>
                  <a:schemeClr val="tx1">
                    <a:lumMod val="95000"/>
                    <a:lumOff val="5000"/>
                  </a:schemeClr>
                </a:solidFill>
                <a:latin typeface="Comic Sans MS" panose="030F0702030302020204" pitchFamily="66" charset="0"/>
              </a:rPr>
              <a:t>above water</a:t>
            </a:r>
          </a:p>
        </p:txBody>
      </p:sp>
      <p:pic>
        <p:nvPicPr>
          <p:cNvPr id="29" name="Picture 28">
            <a:extLst>
              <a:ext uri="{FF2B5EF4-FFF2-40B4-BE49-F238E27FC236}">
                <a16:creationId xmlns:a16="http://schemas.microsoft.com/office/drawing/2014/main" id="{005633BC-59BF-9D49-AE45-F8CE13068D37}"/>
              </a:ext>
            </a:extLst>
          </p:cNvPr>
          <p:cNvPicPr>
            <a:picLocks noChangeAspect="1"/>
          </p:cNvPicPr>
          <p:nvPr/>
        </p:nvPicPr>
        <p:blipFill>
          <a:blip r:embed="rId4" cstate="screen">
            <a:extLst>
              <a:ext uri="{28A0092B-C50C-407E-A947-70E740481C1C}">
                <a14:useLocalDpi xmlns:a14="http://schemas.microsoft.com/office/drawing/2010/main"/>
              </a:ext>
            </a:extLst>
          </a:blip>
          <a:srcRect l="10607" r="10607"/>
          <a:stretch/>
        </p:blipFill>
        <p:spPr>
          <a:xfrm>
            <a:off x="1271588" y="1796184"/>
            <a:ext cx="4464050" cy="3776869"/>
          </a:xfrm>
          <a:prstGeom prst="rect">
            <a:avLst/>
          </a:prstGeom>
        </p:spPr>
      </p:pic>
      <p:sp>
        <p:nvSpPr>
          <p:cNvPr id="12" name="Subtitle 2">
            <a:extLst>
              <a:ext uri="{FF2B5EF4-FFF2-40B4-BE49-F238E27FC236}">
                <a16:creationId xmlns:a16="http://schemas.microsoft.com/office/drawing/2014/main" id="{3ACF22CB-1E94-4A4F-8872-E948AF66CC1D}"/>
              </a:ext>
            </a:extLst>
          </p:cNvPr>
          <p:cNvSpPr txBox="1">
            <a:spLocks/>
          </p:cNvSpPr>
          <p:nvPr/>
        </p:nvSpPr>
        <p:spPr>
          <a:xfrm>
            <a:off x="0" y="832747"/>
            <a:ext cx="12192000" cy="46431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000" b="1" dirty="0">
                <a:solidFill>
                  <a:srgbClr val="39AB47"/>
                </a:solidFill>
                <a:latin typeface="Comic Sans MS" panose="030F0702030302020204" pitchFamily="66" charset="0"/>
                <a:cs typeface="Arial" panose="020B0604020202020204" pitchFamily="34" charset="0"/>
              </a:rPr>
              <a:t>Rockpools are a special habitat </a:t>
            </a:r>
          </a:p>
          <a:p>
            <a:pPr marL="0" indent="0" algn="ctr">
              <a:buNone/>
            </a:pPr>
            <a:endParaRPr lang="en-US" sz="3000" b="1" dirty="0">
              <a:solidFill>
                <a:srgbClr val="39AB47"/>
              </a:solidFill>
              <a:latin typeface="Comic Sans MS" panose="030F0702030302020204" pitchFamily="66" charset="0"/>
              <a:cs typeface="Arial" panose="020B0604020202020204" pitchFamily="34" charset="0"/>
            </a:endParaRPr>
          </a:p>
        </p:txBody>
      </p:sp>
    </p:spTree>
    <p:extLst>
      <p:ext uri="{BB962C8B-B14F-4D97-AF65-F5344CB8AC3E}">
        <p14:creationId xmlns:p14="http://schemas.microsoft.com/office/powerpoint/2010/main" val="967797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clipart&#10;&#10;Description automatically generated">
            <a:extLst>
              <a:ext uri="{FF2B5EF4-FFF2-40B4-BE49-F238E27FC236}">
                <a16:creationId xmlns:a16="http://schemas.microsoft.com/office/drawing/2014/main" id="{9DEAC338-E2EE-8B4C-9074-4F311DEA7DC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8" name="TextBox 7">
            <a:extLst>
              <a:ext uri="{FF2B5EF4-FFF2-40B4-BE49-F238E27FC236}">
                <a16:creationId xmlns:a16="http://schemas.microsoft.com/office/drawing/2014/main" id="{34C5BFAE-FD4F-4594-ADA7-9437195234CC}"/>
              </a:ext>
            </a:extLst>
          </p:cNvPr>
          <p:cNvSpPr txBox="1"/>
          <p:nvPr/>
        </p:nvSpPr>
        <p:spPr>
          <a:xfrm>
            <a:off x="5735638" y="1628775"/>
            <a:ext cx="5050895" cy="4105275"/>
          </a:xfrm>
          <a:prstGeom prst="rect">
            <a:avLst/>
          </a:prstGeom>
          <a:noFill/>
        </p:spPr>
        <p:txBody>
          <a:bodyPr wrap="square" lIns="0" tIns="0" rIns="0" bIns="0" rtlCol="0" anchor="ctr" anchorCtr="0">
            <a:noAutofit/>
          </a:bodyPr>
          <a:lstStyle/>
          <a:p>
            <a:pPr>
              <a:spcBef>
                <a:spcPts val="800"/>
              </a:spcBef>
            </a:pPr>
            <a:r>
              <a:rPr lang="en-GB" sz="1900" b="1" dirty="0">
                <a:solidFill>
                  <a:srgbClr val="39AB47"/>
                </a:solidFill>
                <a:latin typeface="Comic Sans MS" panose="030F0702030302020204" pitchFamily="66" charset="0"/>
              </a:rPr>
              <a:t>Can you remember a special plant in</a:t>
            </a:r>
          </a:p>
          <a:p>
            <a:r>
              <a:rPr lang="en-GB" sz="1900" b="1" dirty="0">
                <a:solidFill>
                  <a:srgbClr val="39AB47"/>
                </a:solidFill>
                <a:latin typeface="Comic Sans MS" panose="030F0702030302020204" pitchFamily="66" charset="0"/>
              </a:rPr>
              <a:t>the water?</a:t>
            </a:r>
          </a:p>
          <a:p>
            <a:pPr>
              <a:spcBef>
                <a:spcPts val="800"/>
              </a:spcBef>
            </a:pPr>
            <a:r>
              <a:rPr lang="en-GB" sz="1900" dirty="0">
                <a:solidFill>
                  <a:schemeClr val="tx1">
                    <a:lumMod val="95000"/>
                    <a:lumOff val="5000"/>
                  </a:schemeClr>
                </a:solidFill>
                <a:latin typeface="Comic Sans MS" panose="030F0702030302020204" pitchFamily="66" charset="0"/>
              </a:rPr>
              <a:t>Seaweed, or algae, grows in seawater. It lives in the shallow waters of the sea and in the intertidal zone. </a:t>
            </a:r>
          </a:p>
          <a:p>
            <a:pPr>
              <a:spcBef>
                <a:spcPts val="800"/>
              </a:spcBef>
            </a:pPr>
            <a:r>
              <a:rPr lang="en-GB" sz="1900" dirty="0">
                <a:solidFill>
                  <a:schemeClr val="tx1">
                    <a:lumMod val="95000"/>
                    <a:lumOff val="5000"/>
                  </a:schemeClr>
                </a:solidFill>
                <a:latin typeface="Comic Sans MS" panose="030F0702030302020204" pitchFamily="66" charset="0"/>
              </a:rPr>
              <a:t>Seaweed don’t have roots, their base has a special grip on the rocks. They are very strong to cope with pounding waves in their ever-changing environment.</a:t>
            </a:r>
          </a:p>
          <a:p>
            <a:pPr>
              <a:spcBef>
                <a:spcPts val="800"/>
              </a:spcBef>
            </a:pPr>
            <a:r>
              <a:rPr lang="en-GB" sz="1900" dirty="0">
                <a:solidFill>
                  <a:schemeClr val="tx1">
                    <a:lumMod val="95000"/>
                    <a:lumOff val="5000"/>
                  </a:schemeClr>
                </a:solidFill>
                <a:latin typeface="Comic Sans MS" panose="030F0702030302020204" pitchFamily="66" charset="0"/>
              </a:rPr>
              <a:t>When the tide is in, seaweed floats in</a:t>
            </a:r>
          </a:p>
          <a:p>
            <a:r>
              <a:rPr lang="en-GB" sz="1900" dirty="0">
                <a:solidFill>
                  <a:schemeClr val="tx1">
                    <a:lumMod val="95000"/>
                    <a:lumOff val="5000"/>
                  </a:schemeClr>
                </a:solidFill>
                <a:latin typeface="Comic Sans MS" panose="030F0702030302020204" pitchFamily="66" charset="0"/>
              </a:rPr>
              <a:t>the water.</a:t>
            </a:r>
          </a:p>
          <a:p>
            <a:pPr>
              <a:spcBef>
                <a:spcPts val="800"/>
              </a:spcBef>
            </a:pPr>
            <a:r>
              <a:rPr lang="en-GB" sz="1900" dirty="0">
                <a:solidFill>
                  <a:schemeClr val="tx1">
                    <a:lumMod val="95000"/>
                    <a:lumOff val="5000"/>
                  </a:schemeClr>
                </a:solidFill>
                <a:latin typeface="Comic Sans MS" panose="030F0702030302020204" pitchFamily="66" charset="0"/>
              </a:rPr>
              <a:t>When the tide is out, the seaweed flops onto the sand. It can be slippery to walk on!</a:t>
            </a:r>
          </a:p>
        </p:txBody>
      </p:sp>
      <p:pic>
        <p:nvPicPr>
          <p:cNvPr id="29" name="Picture 28">
            <a:extLst>
              <a:ext uri="{FF2B5EF4-FFF2-40B4-BE49-F238E27FC236}">
                <a16:creationId xmlns:a16="http://schemas.microsoft.com/office/drawing/2014/main" id="{005633BC-59BF-9D49-AE45-F8CE13068D3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3622" t="15239" r="1594" b="12777"/>
          <a:stretch/>
        </p:blipFill>
        <p:spPr>
          <a:xfrm>
            <a:off x="1271588" y="1626854"/>
            <a:ext cx="4028545" cy="2030746"/>
          </a:xfrm>
          <a:prstGeom prst="rect">
            <a:avLst/>
          </a:prstGeom>
        </p:spPr>
      </p:pic>
      <p:sp>
        <p:nvSpPr>
          <p:cNvPr id="12" name="Subtitle 2">
            <a:extLst>
              <a:ext uri="{FF2B5EF4-FFF2-40B4-BE49-F238E27FC236}">
                <a16:creationId xmlns:a16="http://schemas.microsoft.com/office/drawing/2014/main" id="{3ACF22CB-1E94-4A4F-8872-E948AF66CC1D}"/>
              </a:ext>
            </a:extLst>
          </p:cNvPr>
          <p:cNvSpPr txBox="1">
            <a:spLocks/>
          </p:cNvSpPr>
          <p:nvPr/>
        </p:nvSpPr>
        <p:spPr>
          <a:xfrm>
            <a:off x="0" y="845810"/>
            <a:ext cx="12192000" cy="46431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000" b="1" dirty="0">
                <a:solidFill>
                  <a:srgbClr val="39AB47"/>
                </a:solidFill>
                <a:latin typeface="Comic Sans MS" panose="030F0702030302020204" pitchFamily="66" charset="0"/>
                <a:cs typeface="Arial" panose="020B0604020202020204" pitchFamily="34" charset="0"/>
              </a:rPr>
              <a:t>Rockpools are a special habitat </a:t>
            </a:r>
          </a:p>
          <a:p>
            <a:pPr marL="0" indent="0" algn="ctr">
              <a:buNone/>
            </a:pPr>
            <a:endParaRPr lang="en-US" sz="3000" b="1" dirty="0">
              <a:solidFill>
                <a:srgbClr val="39AB47"/>
              </a:solidFill>
              <a:latin typeface="Comic Sans MS" panose="030F0702030302020204" pitchFamily="66" charset="0"/>
              <a:cs typeface="Arial" panose="020B0604020202020204" pitchFamily="34" charset="0"/>
            </a:endParaRPr>
          </a:p>
        </p:txBody>
      </p:sp>
      <p:pic>
        <p:nvPicPr>
          <p:cNvPr id="11" name="Picture 10">
            <a:extLst>
              <a:ext uri="{FF2B5EF4-FFF2-40B4-BE49-F238E27FC236}">
                <a16:creationId xmlns:a16="http://schemas.microsoft.com/office/drawing/2014/main" id="{02BEE11E-F31B-A14F-8D61-FE70A729DEDB}"/>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t="16569" r="2765" b="12752"/>
          <a:stretch/>
        </p:blipFill>
        <p:spPr>
          <a:xfrm>
            <a:off x="1271464" y="3821835"/>
            <a:ext cx="4011736" cy="1912215"/>
          </a:xfrm>
          <a:prstGeom prst="rect">
            <a:avLst/>
          </a:prstGeom>
        </p:spPr>
      </p:pic>
    </p:spTree>
    <p:extLst>
      <p:ext uri="{BB962C8B-B14F-4D97-AF65-F5344CB8AC3E}">
        <p14:creationId xmlns:p14="http://schemas.microsoft.com/office/powerpoint/2010/main" val="2304820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clipart&#10;&#10;Description automatically generated">
            <a:extLst>
              <a:ext uri="{FF2B5EF4-FFF2-40B4-BE49-F238E27FC236}">
                <a16:creationId xmlns:a16="http://schemas.microsoft.com/office/drawing/2014/main" id="{9DEAC338-E2EE-8B4C-9074-4F311DEA7DC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2" name="TextBox 1">
            <a:extLst>
              <a:ext uri="{FF2B5EF4-FFF2-40B4-BE49-F238E27FC236}">
                <a16:creationId xmlns:a16="http://schemas.microsoft.com/office/drawing/2014/main" id="{A52AF8F5-CBCD-4517-97EA-CEB911D395B2}"/>
              </a:ext>
            </a:extLst>
          </p:cNvPr>
          <p:cNvSpPr txBox="1"/>
          <p:nvPr/>
        </p:nvSpPr>
        <p:spPr>
          <a:xfrm>
            <a:off x="0" y="789749"/>
            <a:ext cx="12192000" cy="553998"/>
          </a:xfrm>
          <a:prstGeom prst="rect">
            <a:avLst/>
          </a:prstGeom>
          <a:noFill/>
        </p:spPr>
        <p:txBody>
          <a:bodyPr wrap="square" rtlCol="0">
            <a:spAutoFit/>
          </a:bodyPr>
          <a:lstStyle/>
          <a:p>
            <a:pPr algn="ctr"/>
            <a:r>
              <a:rPr lang="en-US" sz="3000" b="1" dirty="0">
                <a:solidFill>
                  <a:srgbClr val="39AB47"/>
                </a:solidFill>
                <a:latin typeface="Comic Sans MS" panose="030F0702030302020204" pitchFamily="66" charset="0"/>
                <a:cs typeface="Arial" panose="020B0604020202020204" pitchFamily="34" charset="0"/>
              </a:rPr>
              <a:t>Living animal life in rockpools - Examples</a:t>
            </a:r>
          </a:p>
        </p:txBody>
      </p:sp>
      <p:pic>
        <p:nvPicPr>
          <p:cNvPr id="14" name="Picture 13">
            <a:extLst>
              <a:ext uri="{FF2B5EF4-FFF2-40B4-BE49-F238E27FC236}">
                <a16:creationId xmlns:a16="http://schemas.microsoft.com/office/drawing/2014/main" id="{C77BB95C-6DCE-F145-B6BC-2328F2839E43}"/>
              </a:ext>
            </a:extLst>
          </p:cNvPr>
          <p:cNvPicPr>
            <a:picLocks noChangeAspect="1"/>
          </p:cNvPicPr>
          <p:nvPr/>
        </p:nvPicPr>
        <p:blipFill>
          <a:blip r:embed="rId4" cstate="screen">
            <a:extLst>
              <a:ext uri="{28A0092B-C50C-407E-A947-70E740481C1C}">
                <a14:useLocalDpi xmlns:a14="http://schemas.microsoft.com/office/drawing/2010/main"/>
              </a:ext>
            </a:extLst>
          </a:blip>
          <a:srcRect l="17889" r="17889"/>
          <a:stretch/>
        </p:blipFill>
        <p:spPr>
          <a:xfrm>
            <a:off x="1271588" y="1844675"/>
            <a:ext cx="3052439" cy="3168650"/>
          </a:xfrm>
          <a:prstGeom prst="rect">
            <a:avLst/>
          </a:prstGeom>
        </p:spPr>
      </p:pic>
      <p:pic>
        <p:nvPicPr>
          <p:cNvPr id="19" name="Picture 18">
            <a:extLst>
              <a:ext uri="{FF2B5EF4-FFF2-40B4-BE49-F238E27FC236}">
                <a16:creationId xmlns:a16="http://schemas.microsoft.com/office/drawing/2014/main" id="{309EE98F-FF8F-1046-A555-D965E20CAB2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31135" r="4771"/>
          <a:stretch/>
        </p:blipFill>
        <p:spPr>
          <a:xfrm>
            <a:off x="4584368" y="1844549"/>
            <a:ext cx="3046411" cy="3168650"/>
          </a:xfrm>
          <a:prstGeom prst="rect">
            <a:avLst/>
          </a:prstGeom>
        </p:spPr>
      </p:pic>
      <p:pic>
        <p:nvPicPr>
          <p:cNvPr id="20" name="Picture 19">
            <a:extLst>
              <a:ext uri="{FF2B5EF4-FFF2-40B4-BE49-F238E27FC236}">
                <a16:creationId xmlns:a16="http://schemas.microsoft.com/office/drawing/2014/main" id="{54056E84-B2DE-B24F-8A71-847BA2AD8210}"/>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9513" r="26397"/>
          <a:stretch/>
        </p:blipFill>
        <p:spPr>
          <a:xfrm>
            <a:off x="7891119" y="1844675"/>
            <a:ext cx="3046227" cy="3168650"/>
          </a:xfrm>
          <a:prstGeom prst="rect">
            <a:avLst/>
          </a:prstGeom>
        </p:spPr>
      </p:pic>
      <p:sp>
        <p:nvSpPr>
          <p:cNvPr id="8" name="TextBox 7">
            <a:extLst>
              <a:ext uri="{FF2B5EF4-FFF2-40B4-BE49-F238E27FC236}">
                <a16:creationId xmlns:a16="http://schemas.microsoft.com/office/drawing/2014/main" id="{F80C8D86-71A6-3F42-9C7C-4B416C08A264}"/>
              </a:ext>
            </a:extLst>
          </p:cNvPr>
          <p:cNvSpPr txBox="1"/>
          <p:nvPr/>
        </p:nvSpPr>
        <p:spPr>
          <a:xfrm>
            <a:off x="1136121" y="5316736"/>
            <a:ext cx="3198811" cy="307777"/>
          </a:xfrm>
          <a:prstGeom prst="rect">
            <a:avLst/>
          </a:prstGeom>
          <a:noFill/>
        </p:spPr>
        <p:txBody>
          <a:bodyPr wrap="square" lIns="0" tIns="0" rIns="0" bIns="0" rtlCol="0" anchor="ctr" anchorCtr="0">
            <a:spAutoFit/>
          </a:bodyPr>
          <a:lstStyle/>
          <a:p>
            <a:pPr algn="ctr"/>
            <a:r>
              <a:rPr lang="en-GB" sz="2000" b="1" dirty="0">
                <a:solidFill>
                  <a:srgbClr val="39AB47"/>
                </a:solidFill>
                <a:latin typeface="Comic Sans MS" panose="030F0702030302020204" pitchFamily="66" charset="0"/>
              </a:rPr>
              <a:t>Limpets</a:t>
            </a:r>
          </a:p>
        </p:txBody>
      </p:sp>
      <p:sp>
        <p:nvSpPr>
          <p:cNvPr id="9" name="TextBox 8">
            <a:extLst>
              <a:ext uri="{FF2B5EF4-FFF2-40B4-BE49-F238E27FC236}">
                <a16:creationId xmlns:a16="http://schemas.microsoft.com/office/drawing/2014/main" id="{E3655796-1BD1-E846-B48D-601B4ECD2009}"/>
              </a:ext>
            </a:extLst>
          </p:cNvPr>
          <p:cNvSpPr txBox="1"/>
          <p:nvPr/>
        </p:nvSpPr>
        <p:spPr>
          <a:xfrm>
            <a:off x="4578588" y="5316736"/>
            <a:ext cx="3034824" cy="307777"/>
          </a:xfrm>
          <a:prstGeom prst="rect">
            <a:avLst/>
          </a:prstGeom>
          <a:noFill/>
        </p:spPr>
        <p:txBody>
          <a:bodyPr wrap="square" lIns="0" tIns="0" rIns="0" bIns="0" rtlCol="0" anchor="ctr" anchorCtr="0">
            <a:spAutoFit/>
          </a:bodyPr>
          <a:lstStyle/>
          <a:p>
            <a:pPr algn="ctr"/>
            <a:r>
              <a:rPr lang="en-GB" sz="2000" b="1" dirty="0">
                <a:solidFill>
                  <a:srgbClr val="39AB47"/>
                </a:solidFill>
                <a:latin typeface="Comic Sans MS" panose="030F0702030302020204" pitchFamily="66" charset="0"/>
              </a:rPr>
              <a:t>Crabs</a:t>
            </a:r>
          </a:p>
        </p:txBody>
      </p:sp>
      <p:sp>
        <p:nvSpPr>
          <p:cNvPr id="10" name="TextBox 9">
            <a:extLst>
              <a:ext uri="{FF2B5EF4-FFF2-40B4-BE49-F238E27FC236}">
                <a16:creationId xmlns:a16="http://schemas.microsoft.com/office/drawing/2014/main" id="{BC9ECFDE-3B7E-8D4B-8E20-74E4B113AC77}"/>
              </a:ext>
            </a:extLst>
          </p:cNvPr>
          <p:cNvSpPr txBox="1"/>
          <p:nvPr/>
        </p:nvSpPr>
        <p:spPr>
          <a:xfrm>
            <a:off x="7900988" y="5316736"/>
            <a:ext cx="3019425" cy="307777"/>
          </a:xfrm>
          <a:prstGeom prst="rect">
            <a:avLst/>
          </a:prstGeom>
          <a:noFill/>
        </p:spPr>
        <p:txBody>
          <a:bodyPr wrap="square" lIns="0" tIns="0" rIns="0" bIns="0" rtlCol="0" anchor="ctr" anchorCtr="0">
            <a:spAutoFit/>
          </a:bodyPr>
          <a:lstStyle/>
          <a:p>
            <a:pPr algn="ctr"/>
            <a:r>
              <a:rPr lang="en-GB" sz="2000" b="1" dirty="0">
                <a:solidFill>
                  <a:srgbClr val="39AB47"/>
                </a:solidFill>
                <a:latin typeface="Comic Sans MS" panose="030F0702030302020204" pitchFamily="66" charset="0"/>
              </a:rPr>
              <a:t>Sea anemones </a:t>
            </a:r>
          </a:p>
        </p:txBody>
      </p:sp>
    </p:spTree>
    <p:extLst>
      <p:ext uri="{BB962C8B-B14F-4D97-AF65-F5344CB8AC3E}">
        <p14:creationId xmlns:p14="http://schemas.microsoft.com/office/powerpoint/2010/main" val="34512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3" name="Picture 2">
            <a:extLst>
              <a:ext uri="{FF2B5EF4-FFF2-40B4-BE49-F238E27FC236}">
                <a16:creationId xmlns:a16="http://schemas.microsoft.com/office/drawing/2014/main" id="{8D11067E-2064-A94C-BED7-3281E7B5427C}"/>
              </a:ext>
            </a:extLst>
          </p:cNvPr>
          <p:cNvPicPr>
            <a:picLocks noChangeAspect="1"/>
          </p:cNvPicPr>
          <p:nvPr/>
        </p:nvPicPr>
        <p:blipFill>
          <a:blip r:embed="rId4" cstate="screen">
            <a:extLst>
              <a:ext uri="{28A0092B-C50C-407E-A947-70E740481C1C}">
                <a14:useLocalDpi xmlns:a14="http://schemas.microsoft.com/office/drawing/2010/main"/>
              </a:ext>
            </a:extLst>
          </a:blip>
          <a:srcRect l="9370" r="9370"/>
          <a:stretch/>
        </p:blipFill>
        <p:spPr>
          <a:xfrm>
            <a:off x="1271589" y="1865978"/>
            <a:ext cx="4464050" cy="3662362"/>
          </a:xfrm>
          <a:prstGeom prst="rect">
            <a:avLst/>
          </a:prstGeom>
        </p:spPr>
      </p:pic>
      <p:sp>
        <p:nvSpPr>
          <p:cNvPr id="4" name="Content Placeholder 2">
            <a:extLst>
              <a:ext uri="{FF2B5EF4-FFF2-40B4-BE49-F238E27FC236}">
                <a16:creationId xmlns:a16="http://schemas.microsoft.com/office/drawing/2014/main" id="{CDCF8F0C-58F3-0648-A62E-EA21E340C2E2}"/>
              </a:ext>
            </a:extLst>
          </p:cNvPr>
          <p:cNvSpPr txBox="1">
            <a:spLocks/>
          </p:cNvSpPr>
          <p:nvPr/>
        </p:nvSpPr>
        <p:spPr>
          <a:xfrm>
            <a:off x="6096000" y="1863010"/>
            <a:ext cx="4824413" cy="3676443"/>
          </a:xfrm>
          <a:prstGeom prst="rect">
            <a:avLst/>
          </a:prstGeom>
        </p:spPr>
        <p:txBody>
          <a:bodyPr lIns="0" tIns="0" rIns="0" bIns="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1800"/>
              </a:spcBef>
              <a:buNone/>
            </a:pPr>
            <a:r>
              <a:rPr lang="en-GB" sz="2000" dirty="0">
                <a:solidFill>
                  <a:schemeClr val="tx1">
                    <a:lumMod val="95000"/>
                    <a:lumOff val="5000"/>
                  </a:schemeClr>
                </a:solidFill>
                <a:latin typeface="Comic Sans MS" panose="030F0702030302020204" pitchFamily="66" charset="0"/>
              </a:rPr>
              <a:t>Limpets feed on nutrients in the seawater when the tide is in. </a:t>
            </a:r>
          </a:p>
          <a:p>
            <a:pPr marL="0" indent="0">
              <a:spcBef>
                <a:spcPts val="1800"/>
              </a:spcBef>
              <a:buNone/>
            </a:pPr>
            <a:r>
              <a:rPr lang="en-GB" sz="2000" dirty="0">
                <a:solidFill>
                  <a:schemeClr val="tx1">
                    <a:lumMod val="95000"/>
                    <a:lumOff val="5000"/>
                  </a:schemeClr>
                </a:solidFill>
                <a:latin typeface="Comic Sans MS" panose="030F0702030302020204" pitchFamily="66" charset="0"/>
              </a:rPr>
              <a:t>When the tide has gone out, their shell protects them. </a:t>
            </a:r>
          </a:p>
          <a:p>
            <a:pPr marL="0" indent="0">
              <a:spcBef>
                <a:spcPts val="1800"/>
              </a:spcBef>
              <a:buNone/>
            </a:pPr>
            <a:r>
              <a:rPr lang="en-GB" sz="2000" dirty="0">
                <a:solidFill>
                  <a:schemeClr val="tx1">
                    <a:lumMod val="95000"/>
                    <a:lumOff val="5000"/>
                  </a:schemeClr>
                </a:solidFill>
                <a:latin typeface="Comic Sans MS" panose="030F0702030302020204" pitchFamily="66" charset="0"/>
              </a:rPr>
              <a:t>The shell of a limpet keeps it moist and safe when the tide has gone out. </a:t>
            </a:r>
          </a:p>
          <a:p>
            <a:pPr marL="0" indent="0">
              <a:spcBef>
                <a:spcPts val="1800"/>
              </a:spcBef>
              <a:buNone/>
            </a:pPr>
            <a:r>
              <a:rPr lang="en-GB" sz="2000" dirty="0">
                <a:solidFill>
                  <a:schemeClr val="tx1">
                    <a:lumMod val="95000"/>
                    <a:lumOff val="5000"/>
                  </a:schemeClr>
                </a:solidFill>
                <a:latin typeface="Comic Sans MS" panose="030F0702030302020204" pitchFamily="66" charset="0"/>
              </a:rPr>
              <a:t>In high tide and low tide, limpets stick strongly to their rock, even in the strongest waves.</a:t>
            </a:r>
          </a:p>
        </p:txBody>
      </p:sp>
      <p:sp>
        <p:nvSpPr>
          <p:cNvPr id="5" name="TextBox 4">
            <a:extLst>
              <a:ext uri="{FF2B5EF4-FFF2-40B4-BE49-F238E27FC236}">
                <a16:creationId xmlns:a16="http://schemas.microsoft.com/office/drawing/2014/main" id="{A904FE51-21A2-2B4C-8D22-5A3F35837D75}"/>
              </a:ext>
            </a:extLst>
          </p:cNvPr>
          <p:cNvSpPr txBox="1"/>
          <p:nvPr/>
        </p:nvSpPr>
        <p:spPr>
          <a:xfrm>
            <a:off x="0" y="847069"/>
            <a:ext cx="12192000" cy="461665"/>
          </a:xfrm>
          <a:prstGeom prst="rect">
            <a:avLst/>
          </a:prstGeom>
          <a:noFill/>
        </p:spPr>
        <p:txBody>
          <a:bodyPr wrap="square" lIns="0" tIns="0" rIns="0" bIns="0" rtlCol="0">
            <a:spAutoFit/>
          </a:bodyPr>
          <a:lstStyle/>
          <a:p>
            <a:pPr algn="ctr"/>
            <a:r>
              <a:rPr lang="en-US" sz="3000" b="1" dirty="0">
                <a:solidFill>
                  <a:srgbClr val="39AB47"/>
                </a:solidFill>
                <a:latin typeface="Comic Sans MS" panose="030F0702030302020204" pitchFamily="66" charset="0"/>
                <a:cs typeface="Arial" panose="020B0604020202020204" pitchFamily="34" charset="0"/>
              </a:rPr>
              <a:t>Limpets</a:t>
            </a:r>
          </a:p>
        </p:txBody>
      </p:sp>
    </p:spTree>
    <p:extLst>
      <p:ext uri="{BB962C8B-B14F-4D97-AF65-F5344CB8AC3E}">
        <p14:creationId xmlns:p14="http://schemas.microsoft.com/office/powerpoint/2010/main" val="3782252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3" name="Picture 2">
            <a:extLst>
              <a:ext uri="{FF2B5EF4-FFF2-40B4-BE49-F238E27FC236}">
                <a16:creationId xmlns:a16="http://schemas.microsoft.com/office/drawing/2014/main" id="{8D11067E-2064-A94C-BED7-3281E7B5427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32856" t="20507" r="2548"/>
          <a:stretch/>
        </p:blipFill>
        <p:spPr>
          <a:xfrm>
            <a:off x="1271589" y="1865978"/>
            <a:ext cx="4464050" cy="3662362"/>
          </a:xfrm>
          <a:prstGeom prst="rect">
            <a:avLst/>
          </a:prstGeom>
        </p:spPr>
      </p:pic>
      <p:sp>
        <p:nvSpPr>
          <p:cNvPr id="4" name="Content Placeholder 2">
            <a:extLst>
              <a:ext uri="{FF2B5EF4-FFF2-40B4-BE49-F238E27FC236}">
                <a16:creationId xmlns:a16="http://schemas.microsoft.com/office/drawing/2014/main" id="{CDCF8F0C-58F3-0648-A62E-EA21E340C2E2}"/>
              </a:ext>
            </a:extLst>
          </p:cNvPr>
          <p:cNvSpPr txBox="1">
            <a:spLocks/>
          </p:cNvSpPr>
          <p:nvPr/>
        </p:nvSpPr>
        <p:spPr>
          <a:xfrm>
            <a:off x="6096000" y="1863010"/>
            <a:ext cx="4690533" cy="3676443"/>
          </a:xfrm>
          <a:prstGeom prst="rect">
            <a:avLst/>
          </a:prstGeom>
        </p:spPr>
        <p:txBody>
          <a:bodyPr lIns="0" tIns="0" rIns="0" bIns="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1800"/>
              </a:spcBef>
              <a:buNone/>
            </a:pPr>
            <a:r>
              <a:rPr lang="en-GB" sz="2000" dirty="0">
                <a:solidFill>
                  <a:schemeClr val="tx1">
                    <a:lumMod val="95000"/>
                    <a:lumOff val="5000"/>
                  </a:schemeClr>
                </a:solidFill>
                <a:latin typeface="Comic Sans MS" panose="030F0702030302020204" pitchFamily="66" charset="0"/>
              </a:rPr>
              <a:t>Crabs live in the sea.</a:t>
            </a:r>
          </a:p>
          <a:p>
            <a:pPr marL="0" indent="0">
              <a:spcBef>
                <a:spcPts val="1800"/>
              </a:spcBef>
              <a:buNone/>
            </a:pPr>
            <a:r>
              <a:rPr lang="en-GB" sz="2000" dirty="0">
                <a:solidFill>
                  <a:schemeClr val="tx1">
                    <a:lumMod val="95000"/>
                    <a:lumOff val="5000"/>
                  </a:schemeClr>
                </a:solidFill>
                <a:latin typeface="Comic Sans MS" panose="030F0702030302020204" pitchFamily="66" charset="0"/>
              </a:rPr>
              <a:t>They feed by hunting smaller creatures and also eat any dead animals they come across. </a:t>
            </a:r>
          </a:p>
          <a:p>
            <a:pPr marL="0" indent="0">
              <a:spcBef>
                <a:spcPts val="1800"/>
              </a:spcBef>
              <a:buNone/>
            </a:pPr>
            <a:r>
              <a:rPr lang="en-GB" sz="2000" dirty="0">
                <a:solidFill>
                  <a:schemeClr val="tx1">
                    <a:lumMod val="95000"/>
                    <a:lumOff val="5000"/>
                  </a:schemeClr>
                </a:solidFill>
                <a:latin typeface="Comic Sans MS" panose="030F0702030302020204" pitchFamily="66" charset="0"/>
              </a:rPr>
              <a:t>They stay in the </a:t>
            </a:r>
            <a:r>
              <a:rPr lang="en-GB" sz="2000" b="1" dirty="0">
                <a:solidFill>
                  <a:schemeClr val="tx1">
                    <a:lumMod val="95000"/>
                    <a:lumOff val="5000"/>
                  </a:schemeClr>
                </a:solidFill>
                <a:latin typeface="Comic Sans MS" panose="030F0702030302020204" pitchFamily="66" charset="0"/>
              </a:rPr>
              <a:t>rockpools</a:t>
            </a:r>
            <a:r>
              <a:rPr lang="en-GB" sz="2000" dirty="0">
                <a:solidFill>
                  <a:schemeClr val="tx1">
                    <a:lumMod val="95000"/>
                    <a:lumOff val="5000"/>
                  </a:schemeClr>
                </a:solidFill>
                <a:latin typeface="Comic Sans MS" panose="030F0702030302020204" pitchFamily="66" charset="0"/>
              </a:rPr>
              <a:t> when the tide is out. </a:t>
            </a:r>
          </a:p>
          <a:p>
            <a:pPr marL="0" indent="0">
              <a:spcBef>
                <a:spcPts val="1800"/>
              </a:spcBef>
              <a:buNone/>
            </a:pPr>
            <a:r>
              <a:rPr lang="en-GB" sz="2000" dirty="0">
                <a:solidFill>
                  <a:schemeClr val="tx1">
                    <a:lumMod val="95000"/>
                    <a:lumOff val="5000"/>
                  </a:schemeClr>
                </a:solidFill>
                <a:latin typeface="Comic Sans MS" panose="030F0702030302020204" pitchFamily="66" charset="0"/>
              </a:rPr>
              <a:t>Crabs can also survive on land for a little while. So they can run over sand or rocks to find another rockpool if they need to.</a:t>
            </a:r>
          </a:p>
        </p:txBody>
      </p:sp>
      <p:sp>
        <p:nvSpPr>
          <p:cNvPr id="5" name="TextBox 4">
            <a:extLst>
              <a:ext uri="{FF2B5EF4-FFF2-40B4-BE49-F238E27FC236}">
                <a16:creationId xmlns:a16="http://schemas.microsoft.com/office/drawing/2014/main" id="{A904FE51-21A2-2B4C-8D22-5A3F35837D75}"/>
              </a:ext>
            </a:extLst>
          </p:cNvPr>
          <p:cNvSpPr txBox="1"/>
          <p:nvPr/>
        </p:nvSpPr>
        <p:spPr>
          <a:xfrm>
            <a:off x="0" y="847069"/>
            <a:ext cx="12192000" cy="461665"/>
          </a:xfrm>
          <a:prstGeom prst="rect">
            <a:avLst/>
          </a:prstGeom>
          <a:noFill/>
        </p:spPr>
        <p:txBody>
          <a:bodyPr wrap="square" lIns="0" tIns="0" rIns="0" bIns="0" rtlCol="0">
            <a:spAutoFit/>
          </a:bodyPr>
          <a:lstStyle/>
          <a:p>
            <a:pPr algn="ctr"/>
            <a:r>
              <a:rPr lang="en-US" sz="3000" b="1" dirty="0">
                <a:solidFill>
                  <a:srgbClr val="39AB47"/>
                </a:solidFill>
                <a:latin typeface="Comic Sans MS" panose="030F0702030302020204" pitchFamily="66" charset="0"/>
                <a:cs typeface="Arial" panose="020B0604020202020204" pitchFamily="34" charset="0"/>
              </a:rPr>
              <a:t>Crabs</a:t>
            </a:r>
          </a:p>
        </p:txBody>
      </p:sp>
    </p:spTree>
    <p:extLst>
      <p:ext uri="{BB962C8B-B14F-4D97-AF65-F5344CB8AC3E}">
        <p14:creationId xmlns:p14="http://schemas.microsoft.com/office/powerpoint/2010/main" val="2982562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11 8">
      <a:dk1>
        <a:srgbClr val="1C1C1C"/>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17493</TotalTime>
  <Words>741</Words>
  <Application>Microsoft Office PowerPoint</Application>
  <PresentationFormat>Widescreen</PresentationFormat>
  <Paragraphs>87</Paragraphs>
  <Slides>15</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Calibri Light</vt:lpstr>
      <vt:lpstr>Comic Sans MS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Phil Bird</cp:lastModifiedBy>
  <cp:revision>669</cp:revision>
  <dcterms:created xsi:type="dcterms:W3CDTF">2021-01-11T17:47:06Z</dcterms:created>
  <dcterms:modified xsi:type="dcterms:W3CDTF">2022-08-17T11:27:10Z</dcterms:modified>
</cp:coreProperties>
</file>