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7"/>
  </p:notesMasterIdLst>
  <p:sldIdLst>
    <p:sldId id="271" r:id="rId3"/>
    <p:sldId id="304" r:id="rId4"/>
    <p:sldId id="307" r:id="rId5"/>
    <p:sldId id="321" r:id="rId6"/>
    <p:sldId id="319" r:id="rId7"/>
    <p:sldId id="323" r:id="rId8"/>
    <p:sldId id="322" r:id="rId9"/>
    <p:sldId id="320" r:id="rId10"/>
    <p:sldId id="318" r:id="rId11"/>
    <p:sldId id="260" r:id="rId12"/>
    <p:sldId id="262" r:id="rId13"/>
    <p:sldId id="308" r:id="rId14"/>
    <p:sldId id="264" r:id="rId15"/>
    <p:sldId id="309" r:id="rId16"/>
    <p:sldId id="310" r:id="rId17"/>
    <p:sldId id="268" r:id="rId18"/>
    <p:sldId id="312" r:id="rId19"/>
    <p:sldId id="311" r:id="rId20"/>
    <p:sldId id="316" r:id="rId21"/>
    <p:sldId id="317" r:id="rId22"/>
    <p:sldId id="314" r:id="rId23"/>
    <p:sldId id="313" r:id="rId24"/>
    <p:sldId id="315" r:id="rId25"/>
    <p:sldId id="29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94" userDrawn="1">
          <p15:clr>
            <a:srgbClr val="A4A3A4"/>
          </p15:clr>
        </p15:guide>
        <p15:guide id="6" orient="horz" pos="1071" userDrawn="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pos="6335" userDrawn="1">
          <p15:clr>
            <a:srgbClr val="A4A3A4"/>
          </p15:clr>
        </p15:guide>
        <p15:guide id="9" orient="horz" pos="2160" userDrawn="1">
          <p15:clr>
            <a:srgbClr val="A4A3A4"/>
          </p15:clr>
        </p15:guide>
        <p15:guide id="10" pos="1345" userDrawn="1">
          <p15:clr>
            <a:srgbClr val="A4A3A4"/>
          </p15:clr>
        </p15:guide>
        <p15:guide id="11" pos="982" userDrawn="1">
          <p15:clr>
            <a:srgbClr val="A4A3A4"/>
          </p15:clr>
        </p15:guide>
        <p15:guide id="12" pos="6698" userDrawn="1">
          <p15:clr>
            <a:srgbClr val="A4A3A4"/>
          </p15:clr>
        </p15:guide>
        <p15:guide id="13" pos="4021" userDrawn="1">
          <p15:clr>
            <a:srgbClr val="A4A3A4"/>
          </p15:clr>
        </p15:guide>
        <p15:guide id="14" pos="3659" userDrawn="1">
          <p15:clr>
            <a:srgbClr val="A4A3A4"/>
          </p15:clr>
        </p15:guide>
        <p15:guide id="15" orient="horz" pos="372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19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2229"/>
    <a:srgbClr val="3692C4"/>
    <a:srgbClr val="D9222A"/>
    <a:srgbClr val="272626"/>
    <a:srgbClr val="3FAA4C"/>
    <a:srgbClr val="41AE62"/>
    <a:srgbClr val="C9D950"/>
    <a:srgbClr val="286AA6"/>
    <a:srgbClr val="C1E6FB"/>
    <a:srgbClr val="C1E6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907" autoAdjust="0"/>
    <p:restoredTop sz="94700"/>
  </p:normalViewPr>
  <p:slideViewPr>
    <p:cSldViewPr snapToGrid="0" snapToObjects="1">
      <p:cViewPr varScale="1">
        <p:scale>
          <a:sx n="78" d="100"/>
          <a:sy n="78" d="100"/>
        </p:scale>
        <p:origin x="101" y="163"/>
      </p:cViewPr>
      <p:guideLst>
        <p:guide orient="horz" pos="3294"/>
        <p:guide orient="horz" pos="1071"/>
        <p:guide pos="3840"/>
        <p:guide pos="6335"/>
        <p:guide orient="horz" pos="2160"/>
        <p:guide pos="1345"/>
        <p:guide pos="982"/>
        <p:guide pos="6698"/>
        <p:guide pos="4021"/>
        <p:guide pos="3659"/>
        <p:guide orient="horz" pos="3725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8622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1164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3582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9801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4793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1928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0356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6457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6496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477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1076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616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2607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923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783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582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220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5094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4950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3710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975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22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22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8/29/2023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10.png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70CC415-1732-A544-B9D1-E4415F5334C9}"/>
              </a:ext>
            </a:extLst>
          </p:cNvPr>
          <p:cNvSpPr/>
          <p:nvPr/>
        </p:nvSpPr>
        <p:spPr>
          <a:xfrm>
            <a:off x="0" y="1839533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C7D1698-809A-6244-B1FD-2E8A4C85B1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50210">
            <a:off x="3441622" y="2118483"/>
            <a:ext cx="1783141" cy="331345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56DF83D-2264-B048-A44F-6029B57532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209388" y="2389889"/>
            <a:ext cx="2286637" cy="2888384"/>
          </a:xfrm>
          <a:prstGeom prst="rect">
            <a:avLst/>
          </a:prstGeom>
        </p:spPr>
      </p:pic>
      <p:pic>
        <p:nvPicPr>
          <p:cNvPr id="21" name="Picture 20" descr="A wooden spoon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152E0FBF-B5B3-FE41-895E-0D5768B917A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200" y="2011680"/>
            <a:ext cx="2008325" cy="3488363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D260CD91-BB8B-154B-B72F-5AAFCF20D54B}"/>
              </a:ext>
            </a:extLst>
          </p:cNvPr>
          <p:cNvSpPr txBox="1">
            <a:spLocks/>
          </p:cNvSpPr>
          <p:nvPr/>
        </p:nvSpPr>
        <p:spPr>
          <a:xfrm>
            <a:off x="-2" y="429237"/>
            <a:ext cx="12192002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Everyday Materials: Lesson 2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Properties of Materials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92B90AD-279D-7F43-9C41-3EE743FECBB2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16AF14BC-D98B-0F4F-8343-3A22BF960A0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6" name="Picture 2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A20D18F-1175-2F44-B575-85E708D2A85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7" name="Title 1">
            <a:extLst>
              <a:ext uri="{FF2B5EF4-FFF2-40B4-BE49-F238E27FC236}">
                <a16:creationId xmlns:a16="http://schemas.microsoft.com/office/drawing/2014/main" id="{F8E8721E-6587-8A47-9626-D54B92120176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 descr="A picture containing indoor&#10;&#10;Description automatically generated">
            <a:extLst>
              <a:ext uri="{FF2B5EF4-FFF2-40B4-BE49-F238E27FC236}">
                <a16:creationId xmlns:a16="http://schemas.microsoft.com/office/drawing/2014/main" id="{DA908F85-3385-4C4C-844E-FE2AC97B8DD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1761" y="2568512"/>
            <a:ext cx="2207352" cy="264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F27687-A82A-4307-8499-667389372F87}"/>
              </a:ext>
            </a:extLst>
          </p:cNvPr>
          <p:cNvSpPr txBox="1"/>
          <p:nvPr/>
        </p:nvSpPr>
        <p:spPr>
          <a:xfrm>
            <a:off x="6113047" y="368969"/>
            <a:ext cx="4520028" cy="606391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are going to pass the bag around. Think about: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different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objects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can you feel?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Is it hard?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Is it soft?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Is it crunchy?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we think of more good describing words?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From the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properties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that we can feel, can we guess what the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objects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are?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you guess what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the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objects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are made from?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2467C9C-E39A-0B47-ACFA-FECA6AAD7CA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65273" y="1286858"/>
            <a:ext cx="4155470" cy="442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02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47F0385-963F-2741-8F85-86C0AABC96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9704086">
            <a:off x="1390309" y="1419645"/>
            <a:ext cx="4134044" cy="4134044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F27687-A82A-4307-8499-667389372F87}"/>
              </a:ext>
            </a:extLst>
          </p:cNvPr>
          <p:cNvSpPr txBox="1"/>
          <p:nvPr/>
        </p:nvSpPr>
        <p:spPr>
          <a:xfrm>
            <a:off x="6098059" y="2655570"/>
            <a:ext cx="3903709" cy="155427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find out what was inside!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Will we be able to think of any more describing words now that we can see the objects?</a:t>
            </a:r>
          </a:p>
        </p:txBody>
      </p:sp>
    </p:spTree>
    <p:extLst>
      <p:ext uri="{BB962C8B-B14F-4D97-AF65-F5344CB8AC3E}">
        <p14:creationId xmlns:p14="http://schemas.microsoft.com/office/powerpoint/2010/main" val="36916939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BFF9E32-A41E-4771-8D25-3AF0D74263EC}"/>
              </a:ext>
            </a:extLst>
          </p:cNvPr>
          <p:cNvSpPr txBox="1"/>
          <p:nvPr/>
        </p:nvSpPr>
        <p:spPr>
          <a:xfrm>
            <a:off x="6111738" y="377687"/>
            <a:ext cx="5679998" cy="60827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toy car.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did it feel?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Hard.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Did anyone guess what it was?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is the car made of?</a:t>
            </a:r>
          </a:p>
          <a:p>
            <a:pPr>
              <a:spcBef>
                <a:spcPts val="18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Metal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other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properties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can we see?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metal car is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shiny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652FDBF-2AAA-DE4E-AB5B-3524215D02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50210">
            <a:off x="2393114" y="1517336"/>
            <a:ext cx="2146760" cy="398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582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BFF9E32-A41E-4771-8D25-3AF0D74263EC}"/>
              </a:ext>
            </a:extLst>
          </p:cNvPr>
          <p:cNvSpPr txBox="1"/>
          <p:nvPr/>
        </p:nvSpPr>
        <p:spPr>
          <a:xfrm>
            <a:off x="6119394" y="377687"/>
            <a:ext cx="7228278" cy="60429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plastic cup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did it feel?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Hard.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Did anyone work out what it was?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is the cup made of?</a:t>
            </a:r>
          </a:p>
          <a:p>
            <a:pPr>
              <a:spcBef>
                <a:spcPts val="18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Plastic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other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properties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can we see?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plastic cup is a bit shiny, </a:t>
            </a:r>
            <a:b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but less shiny than the metal.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377ABC-50F6-1846-9645-0A2915D64B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9323710">
            <a:off x="1826177" y="1994504"/>
            <a:ext cx="2822335" cy="2956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11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BFF9E32-A41E-4771-8D25-3AF0D74263EC}"/>
              </a:ext>
            </a:extLst>
          </p:cNvPr>
          <p:cNvSpPr txBox="1"/>
          <p:nvPr/>
        </p:nvSpPr>
        <p:spPr>
          <a:xfrm>
            <a:off x="6096748" y="357810"/>
            <a:ext cx="5110024" cy="610262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8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wooden railway track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did it feel?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Hard.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Did anyone work out what it was?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is the spoon made of?</a:t>
            </a:r>
          </a:p>
          <a:p>
            <a:pPr>
              <a:spcBef>
                <a:spcPts val="18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Wood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other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properties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can we see?</a:t>
            </a:r>
          </a:p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wooden spoon is smooth, and dull </a:t>
            </a:r>
            <a:b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(it is not at all shiny).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7C8CD3-2935-459C-9AE6-A2CB07BDFFD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555" r="4555"/>
          <a:stretch/>
        </p:blipFill>
        <p:spPr>
          <a:xfrm>
            <a:off x="1588905" y="1945873"/>
            <a:ext cx="3957309" cy="28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88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BFF9E32-A41E-4771-8D25-3AF0D74263EC}"/>
              </a:ext>
            </a:extLst>
          </p:cNvPr>
          <p:cNvSpPr txBox="1"/>
          <p:nvPr/>
        </p:nvSpPr>
        <p:spPr>
          <a:xfrm>
            <a:off x="6096272" y="377687"/>
            <a:ext cx="4681656" cy="604299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pebble.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did it feel?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Hard.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Round.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Heavy.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Did anyone work out what it was?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is the pebble made of?</a:t>
            </a:r>
          </a:p>
          <a:p>
            <a:pPr>
              <a:spcBef>
                <a:spcPts val="12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Stone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other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properties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can we see?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stone is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smooth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 </a:t>
            </a:r>
          </a:p>
        </p:txBody>
      </p:sp>
      <p:pic>
        <p:nvPicPr>
          <p:cNvPr id="5" name="Picture 4" descr="A picture containing indoor&#10;&#10;Description automatically generated">
            <a:extLst>
              <a:ext uri="{FF2B5EF4-FFF2-40B4-BE49-F238E27FC236}">
                <a16:creationId xmlns:a16="http://schemas.microsoft.com/office/drawing/2014/main" id="{E38AB2A9-F5DB-4EC5-8934-1F47C62DAB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8605" y="1797051"/>
            <a:ext cx="2937986" cy="352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92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BFF9E32-A41E-4771-8D25-3AF0D74263EC}"/>
              </a:ext>
            </a:extLst>
          </p:cNvPr>
          <p:cNvSpPr txBox="1"/>
          <p:nvPr/>
        </p:nvSpPr>
        <p:spPr>
          <a:xfrm>
            <a:off x="6096748" y="357809"/>
            <a:ext cx="4351396" cy="60827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Kitchen foil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did it feel?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Crunchy.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bit noisy when it was crunched.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Did anyone work out what it was?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is the kitchen foil made of?</a:t>
            </a:r>
          </a:p>
          <a:p>
            <a:pPr>
              <a:spcBef>
                <a:spcPts val="12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Metal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other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properties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can we see?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kitchen foil is very shiny and very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thin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245FBC-C401-44D6-B33B-AD90D04A383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780684">
            <a:off x="1337428" y="1768209"/>
            <a:ext cx="4449355" cy="2963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99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BFF9E32-A41E-4771-8D25-3AF0D74263EC}"/>
              </a:ext>
            </a:extLst>
          </p:cNvPr>
          <p:cNvSpPr txBox="1"/>
          <p:nvPr/>
        </p:nvSpPr>
        <p:spPr>
          <a:xfrm>
            <a:off x="6106135" y="357809"/>
            <a:ext cx="4998722" cy="608653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800"/>
              </a:spcBef>
            </a:pP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pair of socks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did they feel?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Soft. Squishy. Bendy. Stretchy.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Did anyone work out what they were?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are the socks made of?</a:t>
            </a:r>
          </a:p>
          <a:p>
            <a:pPr>
              <a:spcBef>
                <a:spcPts val="800"/>
              </a:spcBef>
            </a:pP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Wool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happens if wool gets wet?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wool will get soggy and heavier because the water will soak in. Wool is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absorbent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 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other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properties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can we see?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socks are brightly coloured. 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we smell any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properties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?</a:t>
            </a:r>
          </a:p>
          <a:p>
            <a:pPr>
              <a:spcBef>
                <a:spcPts val="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No! Hopefully, the socks are very clean!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14A51F-EB33-43C5-A377-087B1236CB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76670">
            <a:off x="2352644" y="791566"/>
            <a:ext cx="2150922" cy="4903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75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BFF9E32-A41E-4771-8D25-3AF0D74263EC}"/>
              </a:ext>
            </a:extLst>
          </p:cNvPr>
          <p:cNvSpPr txBox="1"/>
          <p:nvPr/>
        </p:nvSpPr>
        <p:spPr>
          <a:xfrm>
            <a:off x="5093110" y="377688"/>
            <a:ext cx="5885435" cy="60429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000"/>
              </a:spcBef>
            </a:pP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Paper cup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did it feel?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Soft. Bendy.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Did anyone work out what it was?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material is the cup made of?</a:t>
            </a:r>
          </a:p>
          <a:p>
            <a:pPr>
              <a:spcBef>
                <a:spcPts val="1000"/>
              </a:spcBef>
            </a:pP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Paper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happens if the paper gets wet?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paper will get soggy and squashy because the water will soak in. It will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absorb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the water. 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Paper is 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absorbent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But if the paper gets too wet, it will become much weaker and will fall apart (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disintegrate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). </a:t>
            </a:r>
          </a:p>
          <a:p>
            <a:pPr>
              <a:spcBef>
                <a:spcPts val="1000"/>
              </a:spcBef>
            </a:pPr>
            <a:r>
              <a:rPr lang="en-GB" sz="17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(This paper coffee cup is specially-coated so that it won’t get ruined by water. So that we can drink!)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61270B-33C4-4B66-A2A4-3E05FB6D5D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40673" y="1843790"/>
            <a:ext cx="2765061" cy="3492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29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BFF9E32-A41E-4771-8D25-3AF0D74263EC}"/>
              </a:ext>
            </a:extLst>
          </p:cNvPr>
          <p:cNvSpPr txBox="1"/>
          <p:nvPr/>
        </p:nvSpPr>
        <p:spPr>
          <a:xfrm>
            <a:off x="6096747" y="377688"/>
            <a:ext cx="4681181" cy="60429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Water bottle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did it feel?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Hard. Rigid.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Did anyone work out what it was?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material is the cup made of?</a:t>
            </a:r>
          </a:p>
          <a:p>
            <a:pPr>
              <a:spcBef>
                <a:spcPts val="12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Metal (this bottle is made of a light metal called aluminium)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Metal is waterproof.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If it was not waterproof, it would not be a very good water bottle!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E753693-5E16-4BB7-9993-DCD01EDE0A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606466">
            <a:off x="1613933" y="1186893"/>
            <a:ext cx="3388260" cy="4574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63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82ADD26-2E09-274A-81B7-C2AF03DC7C3F}"/>
              </a:ext>
            </a:extLst>
          </p:cNvPr>
          <p:cNvSpPr txBox="1"/>
          <p:nvPr/>
        </p:nvSpPr>
        <p:spPr>
          <a:xfrm>
            <a:off x="488770" y="5740938"/>
            <a:ext cx="8325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D9222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</a:t>
            </a:r>
          </a:p>
          <a:p>
            <a:pPr marL="14288" lvl="0" indent="119063">
              <a:buClr>
                <a:srgbClr val="D92229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D92229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describe the simple physical properties of a variety of everyday materials</a:t>
            </a:r>
          </a:p>
          <a:p>
            <a:pPr marL="14288" lvl="0" indent="119063">
              <a:buClr>
                <a:srgbClr val="D92229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D92229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identify and name a variety of everyday materials, including wood, plastic, glass, metal, water, and rock</a:t>
            </a:r>
            <a:endParaRPr lang="en-GB" sz="1200" dirty="0">
              <a:solidFill>
                <a:srgbClr val="D92229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88164A-1E0D-C748-BFC0-DC37CD6384D6}"/>
              </a:ext>
            </a:extLst>
          </p:cNvPr>
          <p:cNvSpPr txBox="1"/>
          <p:nvPr/>
        </p:nvSpPr>
        <p:spPr>
          <a:xfrm>
            <a:off x="6384054" y="2347288"/>
            <a:ext cx="3519227" cy="289927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5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are going to learn how to talk about and describe the properties of everyday materials. 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D04DF7C-204F-C64E-BBD5-92A37EB296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271" r="31683" b="7676"/>
          <a:stretch/>
        </p:blipFill>
        <p:spPr>
          <a:xfrm>
            <a:off x="2023671" y="2218597"/>
            <a:ext cx="879445" cy="314629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00B7D10-4C0B-C74B-B204-B442313D1D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926" t="7238" r="32877" b="6496"/>
          <a:stretch/>
        </p:blipFill>
        <p:spPr>
          <a:xfrm>
            <a:off x="3312819" y="2215293"/>
            <a:ext cx="924996" cy="315021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E256CA0-FC83-0B45-A477-B387FAF8C13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14" r="7662"/>
          <a:stretch/>
        </p:blipFill>
        <p:spPr>
          <a:xfrm>
            <a:off x="4631951" y="2335447"/>
            <a:ext cx="1364926" cy="2986062"/>
          </a:xfrm>
          <a:prstGeom prst="rect">
            <a:avLst/>
          </a:prstGeom>
        </p:spPr>
      </p:pic>
      <p:sp>
        <p:nvSpPr>
          <p:cNvPr id="19" name="Subtitle 2">
            <a:extLst>
              <a:ext uri="{FF2B5EF4-FFF2-40B4-BE49-F238E27FC236}">
                <a16:creationId xmlns:a16="http://schemas.microsoft.com/office/drawing/2014/main" id="{E0DCA290-42CD-8D42-9B88-C925ADA0AF4B}"/>
              </a:ext>
            </a:extLst>
          </p:cNvPr>
          <p:cNvSpPr txBox="1">
            <a:spLocks/>
          </p:cNvSpPr>
          <p:nvPr/>
        </p:nvSpPr>
        <p:spPr>
          <a:xfrm>
            <a:off x="0" y="797858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Everyday Materials: Lesson 2</a:t>
            </a:r>
            <a:b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aims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60FFA76-C86A-0D5E-57DF-E475CB6EAB9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6952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A3AF53-F5A5-45EE-9753-8E3FF96E4B11}"/>
              </a:ext>
            </a:extLst>
          </p:cNvPr>
          <p:cNvSpPr txBox="1"/>
          <p:nvPr/>
        </p:nvSpPr>
        <p:spPr>
          <a:xfrm>
            <a:off x="1558925" y="1471948"/>
            <a:ext cx="4249738" cy="3077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is inside the waterproof water bottle?</a:t>
            </a:r>
          </a:p>
          <a:p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3CCCE4-976F-4F65-99A7-6941EBC806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477"/>
          <a:stretch/>
        </p:blipFill>
        <p:spPr>
          <a:xfrm>
            <a:off x="1558924" y="2384938"/>
            <a:ext cx="4249739" cy="2903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F5E6614-D4EE-4318-86A4-E8CC971CF359}"/>
              </a:ext>
            </a:extLst>
          </p:cNvPr>
          <p:cNvSpPr txBox="1"/>
          <p:nvPr/>
        </p:nvSpPr>
        <p:spPr>
          <a:xfrm>
            <a:off x="6393256" y="1635086"/>
            <a:ext cx="4512702" cy="354409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3200"/>
              </a:spcBef>
            </a:pPr>
            <a:r>
              <a:rPr lang="e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Well done! It’s water.</a:t>
            </a:r>
          </a:p>
          <a:p>
            <a:pPr>
              <a:spcBef>
                <a:spcPts val="3200"/>
              </a:spcBef>
            </a:pPr>
            <a:r>
              <a:rPr lang="e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Water is a</a:t>
            </a:r>
            <a:r>
              <a:rPr lang="e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material</a:t>
            </a:r>
            <a:r>
              <a:rPr lang="e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3200"/>
              </a:spcBef>
            </a:pPr>
            <a:r>
              <a:rPr lang="e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are t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he</a:t>
            </a:r>
            <a:r>
              <a:rPr lang="e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properties</a:t>
            </a:r>
            <a:r>
              <a:rPr lang="e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of water?</a:t>
            </a:r>
          </a:p>
          <a:p>
            <a:pPr>
              <a:spcBef>
                <a:spcPts val="3200"/>
              </a:spcBef>
            </a:pPr>
            <a:r>
              <a:rPr lang="e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Water is </a:t>
            </a:r>
            <a:r>
              <a:rPr lang="e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liquid</a:t>
            </a:r>
            <a:r>
              <a:rPr lang="e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3200"/>
              </a:spcBef>
            </a:pPr>
            <a:r>
              <a:rPr lang="e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Water is </a:t>
            </a:r>
            <a:r>
              <a:rPr lang="e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transparent</a:t>
            </a:r>
            <a:r>
              <a:rPr lang="e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3200"/>
              </a:spcBef>
            </a:pPr>
            <a:r>
              <a:rPr lang="e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Water is also very good for you!</a:t>
            </a:r>
          </a:p>
        </p:txBody>
      </p:sp>
    </p:spTree>
    <p:extLst>
      <p:ext uri="{BB962C8B-B14F-4D97-AF65-F5344CB8AC3E}">
        <p14:creationId xmlns:p14="http://schemas.microsoft.com/office/powerpoint/2010/main" val="255810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98C8199-6FD0-9443-9640-FA266BA11B3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rot="21275407">
            <a:off x="2887038" y="2469365"/>
            <a:ext cx="2387912" cy="33752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A079E87-AE18-5647-AA70-C55917152EF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334278">
            <a:off x="7223150" y="2633472"/>
            <a:ext cx="2287878" cy="3244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B38D66B-3ADD-4642-AA06-C9CA08186923}"/>
              </a:ext>
            </a:extLst>
          </p:cNvPr>
          <p:cNvSpPr txBox="1"/>
          <p:nvPr/>
        </p:nvSpPr>
        <p:spPr>
          <a:xfrm>
            <a:off x="417087" y="1369687"/>
            <a:ext cx="1135048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Now it’s time to complete your worksheet!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1C7169-BEF5-B643-937A-31742C07050A}"/>
              </a:ext>
            </a:extLst>
          </p:cNvPr>
          <p:cNvSpPr txBox="1"/>
          <p:nvPr/>
        </p:nvSpPr>
        <p:spPr>
          <a:xfrm>
            <a:off x="18289" y="762942"/>
            <a:ext cx="121480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D92229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3D1DDF-23B0-2F44-8654-BA132B22D38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688661" y="2039971"/>
            <a:ext cx="2807339" cy="3980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469199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B38D66B-3ADD-4642-AA06-C9CA08186923}"/>
              </a:ext>
            </a:extLst>
          </p:cNvPr>
          <p:cNvSpPr txBox="1"/>
          <p:nvPr/>
        </p:nvSpPr>
        <p:spPr>
          <a:xfrm>
            <a:off x="5791201" y="1700213"/>
            <a:ext cx="3770242" cy="34575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Today’s new words</a:t>
            </a:r>
          </a:p>
          <a:p>
            <a:pPr>
              <a:spcBef>
                <a:spcPts val="1200"/>
              </a:spcBef>
            </a:pPr>
            <a:r>
              <a:rPr lang="en-GB" sz="2200" b="1" dirty="0">
                <a:solidFill>
                  <a:srgbClr val="D92229"/>
                </a:solidFill>
                <a:latin typeface="Comic Sans MS" panose="030F0702030302020204" pitchFamily="66" charset="0"/>
              </a:rPr>
              <a:t>Smooth</a:t>
            </a:r>
          </a:p>
          <a:p>
            <a:pPr>
              <a:spcBef>
                <a:spcPts val="1200"/>
              </a:spcBef>
            </a:pPr>
            <a:r>
              <a:rPr lang="en-GB" sz="2200" b="1" dirty="0">
                <a:solidFill>
                  <a:srgbClr val="D92229"/>
                </a:solidFill>
                <a:latin typeface="Comic Sans MS" panose="030F0702030302020204" pitchFamily="66" charset="0"/>
              </a:rPr>
              <a:t>Rough</a:t>
            </a:r>
          </a:p>
          <a:p>
            <a:pPr>
              <a:spcBef>
                <a:spcPts val="1200"/>
              </a:spcBef>
            </a:pPr>
            <a:r>
              <a:rPr lang="en-GB" sz="2200" b="1" dirty="0">
                <a:solidFill>
                  <a:srgbClr val="D92229"/>
                </a:solidFill>
                <a:latin typeface="Comic Sans MS" panose="030F0702030302020204" pitchFamily="66" charset="0"/>
              </a:rPr>
              <a:t>Waterproof</a:t>
            </a:r>
          </a:p>
          <a:p>
            <a:pPr>
              <a:spcBef>
                <a:spcPts val="1200"/>
              </a:spcBef>
            </a:pPr>
            <a:r>
              <a:rPr lang="en-GB" sz="2200" b="1" dirty="0">
                <a:solidFill>
                  <a:srgbClr val="D92229"/>
                </a:solidFill>
                <a:latin typeface="Comic Sans MS" panose="030F0702030302020204" pitchFamily="66" charset="0"/>
              </a:rPr>
              <a:t>Stretchy</a:t>
            </a:r>
          </a:p>
          <a:p>
            <a:pPr>
              <a:spcBef>
                <a:spcPts val="1200"/>
              </a:spcBef>
            </a:pPr>
            <a:r>
              <a:rPr lang="en-GB" sz="2200" b="1" dirty="0">
                <a:solidFill>
                  <a:srgbClr val="D92229"/>
                </a:solidFill>
                <a:latin typeface="Comic Sans MS" panose="030F0702030302020204" pitchFamily="66" charset="0"/>
              </a:rPr>
              <a:t>Dull</a:t>
            </a:r>
          </a:p>
          <a:p>
            <a:pPr>
              <a:spcBef>
                <a:spcPts val="1200"/>
              </a:spcBef>
            </a:pPr>
            <a:r>
              <a:rPr lang="en-GB" sz="2200" b="1" dirty="0">
                <a:solidFill>
                  <a:srgbClr val="D92229"/>
                </a:solidFill>
                <a:latin typeface="Comic Sans MS" panose="030F0702030302020204" pitchFamily="66" charset="0"/>
              </a:rPr>
              <a:t>Thin</a:t>
            </a:r>
          </a:p>
          <a:p>
            <a:pPr>
              <a:spcBef>
                <a:spcPts val="1200"/>
              </a:spcBef>
            </a:pPr>
            <a:r>
              <a:rPr lang="en-GB" sz="2200" b="1" dirty="0">
                <a:solidFill>
                  <a:srgbClr val="D92229"/>
                </a:solidFill>
                <a:latin typeface="Comic Sans MS" panose="030F0702030302020204" pitchFamily="66" charset="0"/>
              </a:rPr>
              <a:t>See-through (transparent)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endParaRPr lang="en-GB" sz="2200" b="1" dirty="0">
              <a:solidFill>
                <a:srgbClr val="D92229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D3F674-BF19-4B8E-932B-37962BAE63CB}"/>
              </a:ext>
            </a:extLst>
          </p:cNvPr>
          <p:cNvSpPr txBox="1"/>
          <p:nvPr/>
        </p:nvSpPr>
        <p:spPr>
          <a:xfrm>
            <a:off x="2135188" y="1700213"/>
            <a:ext cx="3001812" cy="41372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Bef>
                <a:spcPts val="185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Last lesson’s words</a:t>
            </a:r>
          </a:p>
          <a:p>
            <a:pPr>
              <a:spcBef>
                <a:spcPts val="1850"/>
              </a:spcBef>
            </a:pP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Hard</a:t>
            </a:r>
          </a:p>
          <a:p>
            <a:pPr>
              <a:spcBef>
                <a:spcPts val="1850"/>
              </a:spcBef>
            </a:pP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Fragile</a:t>
            </a:r>
          </a:p>
          <a:p>
            <a:pPr>
              <a:spcBef>
                <a:spcPts val="1850"/>
              </a:spcBef>
            </a:pP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Rigid</a:t>
            </a:r>
          </a:p>
          <a:p>
            <a:pPr>
              <a:spcBef>
                <a:spcPts val="1850"/>
              </a:spcBef>
            </a:pP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Soft</a:t>
            </a:r>
          </a:p>
          <a:p>
            <a:pPr>
              <a:spcBef>
                <a:spcPts val="1850"/>
              </a:spcBef>
            </a:pP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Weak</a:t>
            </a:r>
          </a:p>
          <a:p>
            <a:pPr>
              <a:spcBef>
                <a:spcPts val="1850"/>
              </a:spcBef>
            </a:pP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Flexible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D65856F-3AD3-4449-AC54-0519664B23CC}"/>
              </a:ext>
            </a:extLst>
          </p:cNvPr>
          <p:cNvSpPr txBox="1"/>
          <p:nvPr/>
        </p:nvSpPr>
        <p:spPr>
          <a:xfrm>
            <a:off x="0" y="789745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D92229"/>
                </a:solidFill>
                <a:latin typeface="Comic Sans MS" panose="030F0702030302020204" pitchFamily="66" charset="0"/>
              </a:rPr>
              <a:t>Which new words have we learnt?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474070-6159-134D-AE32-85FF9610AE72}"/>
              </a:ext>
            </a:extLst>
          </p:cNvPr>
          <p:cNvSpPr txBox="1"/>
          <p:nvPr/>
        </p:nvSpPr>
        <p:spPr>
          <a:xfrm>
            <a:off x="8493134" y="2197765"/>
            <a:ext cx="1923075" cy="161886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200" b="1" dirty="0">
                <a:solidFill>
                  <a:srgbClr val="D92229"/>
                </a:solidFill>
                <a:latin typeface="Comic Sans MS" panose="030F0702030302020204" pitchFamily="66" charset="0"/>
              </a:rPr>
              <a:t>Absorbent</a:t>
            </a:r>
          </a:p>
          <a:p>
            <a:pPr>
              <a:spcBef>
                <a:spcPts val="1200"/>
              </a:spcBef>
            </a:pPr>
            <a:r>
              <a:rPr lang="en-GB" sz="2200" b="1" dirty="0">
                <a:solidFill>
                  <a:srgbClr val="D92229"/>
                </a:solidFill>
                <a:latin typeface="Comic Sans MS" panose="030F0702030302020204" pitchFamily="66" charset="0"/>
              </a:rPr>
              <a:t>Disintegrate</a:t>
            </a:r>
          </a:p>
          <a:p>
            <a:pPr>
              <a:spcBef>
                <a:spcPts val="1200"/>
              </a:spcBef>
            </a:pPr>
            <a:r>
              <a:rPr lang="en-GB" sz="2200" b="1" dirty="0">
                <a:solidFill>
                  <a:srgbClr val="D92229"/>
                </a:solidFill>
                <a:latin typeface="Comic Sans MS" panose="030F0702030302020204" pitchFamily="66" charset="0"/>
              </a:rPr>
              <a:t>Liquid</a:t>
            </a:r>
          </a:p>
          <a:p>
            <a:pPr>
              <a:spcBef>
                <a:spcPts val="1200"/>
              </a:spcBef>
            </a:pPr>
            <a:r>
              <a:rPr lang="en-GB" sz="2200" b="1" dirty="0">
                <a:solidFill>
                  <a:srgbClr val="D92229"/>
                </a:solidFill>
                <a:latin typeface="Comic Sans MS" panose="030F0702030302020204" pitchFamily="66" charset="0"/>
              </a:rPr>
              <a:t>Strong</a:t>
            </a:r>
          </a:p>
          <a:p>
            <a:pPr>
              <a:spcBef>
                <a:spcPts val="1200"/>
              </a:spcBef>
            </a:pPr>
            <a:r>
              <a:rPr lang="en-GB" sz="2200" b="1" dirty="0">
                <a:solidFill>
                  <a:srgbClr val="D92229"/>
                </a:solidFill>
                <a:latin typeface="Comic Sans MS" panose="030F0702030302020204" pitchFamily="66" charset="0"/>
              </a:rPr>
              <a:t>Shiny</a:t>
            </a:r>
          </a:p>
        </p:txBody>
      </p:sp>
    </p:spTree>
    <p:extLst>
      <p:ext uri="{BB962C8B-B14F-4D97-AF65-F5344CB8AC3E}">
        <p14:creationId xmlns:p14="http://schemas.microsoft.com/office/powerpoint/2010/main" val="3926706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8FF41C-248C-413B-87CE-05076702F8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67" t="14311" r="2051" b="20144"/>
          <a:stretch/>
        </p:blipFill>
        <p:spPr>
          <a:xfrm>
            <a:off x="1657905" y="1780674"/>
            <a:ext cx="4166423" cy="21128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697A92-1A31-427D-B64F-9768B1CCC7C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76"/>
          <a:stretch/>
        </p:blipFill>
        <p:spPr>
          <a:xfrm>
            <a:off x="3822327" y="4076792"/>
            <a:ext cx="2253796" cy="18773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CBFEFCC-6D65-49B3-8D0F-687AD02CF8F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05" r="2705"/>
          <a:stretch/>
        </p:blipFill>
        <p:spPr>
          <a:xfrm rot="561583">
            <a:off x="1642255" y="3995042"/>
            <a:ext cx="1971200" cy="218026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5441CB1-3CE3-4AF5-BCFA-7509CF1884E9}"/>
              </a:ext>
            </a:extLst>
          </p:cNvPr>
          <p:cNvSpPr txBox="1"/>
          <p:nvPr/>
        </p:nvSpPr>
        <p:spPr>
          <a:xfrm>
            <a:off x="6771864" y="2029103"/>
            <a:ext cx="3960813" cy="357656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2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Time to play a game!</a:t>
            </a:r>
          </a:p>
          <a:p>
            <a:pPr>
              <a:spcBef>
                <a:spcPts val="2600"/>
              </a:spcBef>
              <a:buClr>
                <a:srgbClr val="3692C4"/>
              </a:buClr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Remember: </a:t>
            </a:r>
          </a:p>
          <a:p>
            <a:pPr marL="342900" indent="-342900">
              <a:spcBef>
                <a:spcPts val="2000"/>
              </a:spcBef>
              <a:buClr>
                <a:srgbClr val="D92229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materials </a:t>
            </a:r>
          </a:p>
          <a:p>
            <a:pPr marL="342900" indent="-342900">
              <a:spcBef>
                <a:spcPts val="2600"/>
              </a:spcBef>
              <a:buClr>
                <a:srgbClr val="D92229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properties </a:t>
            </a:r>
          </a:p>
          <a:p>
            <a:pPr marL="342900" indent="-342900">
              <a:spcBef>
                <a:spcPts val="2600"/>
              </a:spcBef>
              <a:buClr>
                <a:srgbClr val="D92229"/>
              </a:buClr>
              <a:buFont typeface="Arial" panose="020B0604020202020204" pitchFamily="34" charset="0"/>
              <a:buChar char="•"/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objects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1D87297-2770-3779-6F08-3991F75D2A07}"/>
              </a:ext>
            </a:extLst>
          </p:cNvPr>
          <p:cNvSpPr txBox="1"/>
          <p:nvPr/>
        </p:nvSpPr>
        <p:spPr>
          <a:xfrm>
            <a:off x="0" y="789745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D92229"/>
                </a:solidFill>
                <a:latin typeface="Comic Sans MS" panose="030F0702030302020204" pitchFamily="66" charset="0"/>
              </a:rPr>
              <a:t>Game: What am I?</a:t>
            </a:r>
          </a:p>
        </p:txBody>
      </p:sp>
    </p:spTree>
    <p:extLst>
      <p:ext uri="{BB962C8B-B14F-4D97-AF65-F5344CB8AC3E}">
        <p14:creationId xmlns:p14="http://schemas.microsoft.com/office/powerpoint/2010/main" val="132478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A9B860D-DDB0-8AC7-D463-33B6D896E003}"/>
              </a:ext>
            </a:extLst>
          </p:cNvPr>
          <p:cNvSpPr/>
          <p:nvPr/>
        </p:nvSpPr>
        <p:spPr>
          <a:xfrm>
            <a:off x="4131681" y="1993127"/>
            <a:ext cx="3941999" cy="2847600"/>
          </a:xfrm>
          <a:prstGeom prst="rect">
            <a:avLst/>
          </a:prstGeom>
          <a:solidFill>
            <a:schemeClr val="bg1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965078D-73CF-BF82-FF7B-5132CBD9EEAC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Everyday Materials: Lesson 2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3643DCCB-2075-3EB4-83D0-BB28898672C5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7E0239D-6B2F-457A-C773-551A66A49CD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106" b="4106"/>
          <a:stretch/>
        </p:blipFill>
        <p:spPr>
          <a:xfrm rot="17853549">
            <a:off x="4896714" y="1406362"/>
            <a:ext cx="2334325" cy="3981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1D869F0-40F3-4EBE-A8CB-7AA2571A3C48}"/>
              </a:ext>
            </a:extLst>
          </p:cNvPr>
          <p:cNvSpPr txBox="1"/>
          <p:nvPr/>
        </p:nvSpPr>
        <p:spPr>
          <a:xfrm>
            <a:off x="1562166" y="1080066"/>
            <a:ext cx="942703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learnt that the same object can be made of different materials.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Now we can find out that the same material can make many different objects.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4CAC75-1510-477C-B837-22C190FD0CF2}"/>
              </a:ext>
            </a:extLst>
          </p:cNvPr>
          <p:cNvSpPr txBox="1"/>
          <p:nvPr/>
        </p:nvSpPr>
        <p:spPr>
          <a:xfrm>
            <a:off x="1562166" y="2103961"/>
            <a:ext cx="4137853" cy="292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Our model railway is made of wood.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D5F810-7690-4A27-A0A5-20C82D415A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755" b="7311"/>
          <a:stretch/>
        </p:blipFill>
        <p:spPr>
          <a:xfrm>
            <a:off x="1562165" y="2872620"/>
            <a:ext cx="4497323" cy="294197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A22DB09-8321-4130-B17B-34A46D9A8B20}"/>
              </a:ext>
            </a:extLst>
          </p:cNvPr>
          <p:cNvSpPr txBox="1"/>
          <p:nvPr/>
        </p:nvSpPr>
        <p:spPr>
          <a:xfrm>
            <a:off x="6271534" y="2117959"/>
            <a:ext cx="4137853" cy="292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Where does wood come from?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CDD258D-7168-4C9A-8BA8-7EC5DCEF35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5760" y="2375547"/>
            <a:ext cx="3873947" cy="337240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EE3D43F5-6746-442E-9084-CB46FF256B33}"/>
              </a:ext>
            </a:extLst>
          </p:cNvPr>
          <p:cNvSpPr txBox="1"/>
          <p:nvPr/>
        </p:nvSpPr>
        <p:spPr>
          <a:xfrm>
            <a:off x="6695017" y="5567737"/>
            <a:ext cx="3290887" cy="292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 comes from trees!</a:t>
            </a:r>
          </a:p>
        </p:txBody>
      </p:sp>
    </p:spTree>
    <p:extLst>
      <p:ext uri="{BB962C8B-B14F-4D97-AF65-F5344CB8AC3E}">
        <p14:creationId xmlns:p14="http://schemas.microsoft.com/office/powerpoint/2010/main" val="191238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371868C-2247-4169-BDDD-A1B28F1BFFCE}"/>
              </a:ext>
            </a:extLst>
          </p:cNvPr>
          <p:cNvSpPr txBox="1"/>
          <p:nvPr/>
        </p:nvSpPr>
        <p:spPr>
          <a:xfrm>
            <a:off x="1557539" y="1426999"/>
            <a:ext cx="9427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else is made of wood?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45ECDF-8BF3-49CE-9498-DFDA88BC0C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482"/>
          <a:stretch/>
        </p:blipFill>
        <p:spPr>
          <a:xfrm>
            <a:off x="1572528" y="2347255"/>
            <a:ext cx="3014461" cy="21908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D55853F-1B16-4414-9DAA-202C284EA05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43831" y="2368446"/>
            <a:ext cx="3107377" cy="21436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CC72825-A5A6-4DDF-892E-1A4F53E9236C}"/>
              </a:ext>
            </a:extLst>
          </p:cNvPr>
          <p:cNvSpPr txBox="1"/>
          <p:nvPr/>
        </p:nvSpPr>
        <p:spPr>
          <a:xfrm>
            <a:off x="5257567" y="4809559"/>
            <a:ext cx="31066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Pencils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BE4D0BE-F510-4CFE-AE69-E567CC397A6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8594532" y="2094286"/>
            <a:ext cx="2055362" cy="280196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6BE861C-BEE9-4ECB-8B61-5F95A384B462}"/>
              </a:ext>
            </a:extLst>
          </p:cNvPr>
          <p:cNvSpPr txBox="1"/>
          <p:nvPr/>
        </p:nvSpPr>
        <p:spPr>
          <a:xfrm>
            <a:off x="0" y="5589435"/>
            <a:ext cx="1219200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And many more objects!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D0DDD2-FD47-44B5-8752-33475FEC5458}"/>
              </a:ext>
            </a:extLst>
          </p:cNvPr>
          <p:cNvSpPr txBox="1"/>
          <p:nvPr/>
        </p:nvSpPr>
        <p:spPr>
          <a:xfrm>
            <a:off x="8333318" y="4809558"/>
            <a:ext cx="27876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Many front doors.</a:t>
            </a:r>
          </a:p>
        </p:txBody>
      </p:sp>
    </p:spTree>
    <p:extLst>
      <p:ext uri="{BB962C8B-B14F-4D97-AF65-F5344CB8AC3E}">
        <p14:creationId xmlns:p14="http://schemas.microsoft.com/office/powerpoint/2010/main" val="233913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9C84C00-85AF-4267-9099-0F5B4E7A7F3E}"/>
              </a:ext>
            </a:extLst>
          </p:cNvPr>
          <p:cNvSpPr txBox="1"/>
          <p:nvPr/>
        </p:nvSpPr>
        <p:spPr>
          <a:xfrm>
            <a:off x="1571990" y="1445875"/>
            <a:ext cx="4487498" cy="7694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does wood feel?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are the </a:t>
            </a: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properties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of wood?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EC876CB-1935-41B9-8BAE-BAE7C623BE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800" r="1022" b="2002"/>
          <a:stretch/>
        </p:blipFill>
        <p:spPr>
          <a:xfrm>
            <a:off x="1572529" y="2493087"/>
            <a:ext cx="4236134" cy="273848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600B4D4-FF16-498D-8B64-79B49DF3114C}"/>
              </a:ext>
            </a:extLst>
          </p:cNvPr>
          <p:cNvSpPr txBox="1"/>
          <p:nvPr/>
        </p:nvSpPr>
        <p:spPr>
          <a:xfrm>
            <a:off x="6396923" y="1460866"/>
            <a:ext cx="4148137" cy="39355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Bef>
                <a:spcPts val="18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think of some words to write on our learning wall:</a:t>
            </a:r>
          </a:p>
          <a:p>
            <a:pPr>
              <a:spcBef>
                <a:spcPts val="18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Strong</a:t>
            </a:r>
          </a:p>
          <a:p>
            <a:pPr>
              <a:spcBef>
                <a:spcPts val="18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Smooth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(if it’s the model railway or other wood in the home)</a:t>
            </a:r>
          </a:p>
          <a:p>
            <a:pPr>
              <a:spcBef>
                <a:spcPts val="18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Rough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(if it’s wood straight off a tree)</a:t>
            </a:r>
          </a:p>
          <a:p>
            <a:pPr>
              <a:spcBef>
                <a:spcPts val="18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Waterproof</a:t>
            </a:r>
          </a:p>
          <a:p>
            <a:pPr>
              <a:spcBef>
                <a:spcPts val="1800"/>
              </a:spcBef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>
              <a:spcBef>
                <a:spcPts val="1800"/>
              </a:spcBef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>
              <a:spcBef>
                <a:spcPts val="1800"/>
              </a:spcBef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>
              <a:spcBef>
                <a:spcPts val="1800"/>
              </a:spcBef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spcBef>
                <a:spcPts val="1800"/>
              </a:spcBef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spcBef>
                <a:spcPts val="1800"/>
              </a:spcBef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37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8D552AB-D94F-410F-ABD8-42B6EA64771E}"/>
              </a:ext>
            </a:extLst>
          </p:cNvPr>
          <p:cNvSpPr txBox="1"/>
          <p:nvPr/>
        </p:nvSpPr>
        <p:spPr>
          <a:xfrm>
            <a:off x="1557000" y="1452408"/>
            <a:ext cx="442753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about the properties of glass?</a:t>
            </a:r>
            <a:b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</a:br>
            <a:b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</a:b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56F21C-B48E-4A69-883C-38A997FCB4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067" y="2181714"/>
            <a:ext cx="2287661" cy="34613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0C1F036-0FC3-4767-B97F-97C78EDCDC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083" t="22885" r="37689" b="15544"/>
          <a:stretch/>
        </p:blipFill>
        <p:spPr>
          <a:xfrm>
            <a:off x="2624669" y="2224530"/>
            <a:ext cx="3183993" cy="30161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A5380A-6628-45B3-8DE3-BCEB8F430874}"/>
              </a:ext>
            </a:extLst>
          </p:cNvPr>
          <p:cNvSpPr txBox="1"/>
          <p:nvPr/>
        </p:nvSpPr>
        <p:spPr>
          <a:xfrm>
            <a:off x="6383338" y="1452408"/>
            <a:ext cx="3697942" cy="5283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27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can write the new words on our learning wall:</a:t>
            </a:r>
          </a:p>
          <a:p>
            <a:pPr>
              <a:spcBef>
                <a:spcPts val="27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Strong</a:t>
            </a:r>
          </a:p>
          <a:p>
            <a:pPr>
              <a:spcBef>
                <a:spcPts val="27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Smooth</a:t>
            </a:r>
          </a:p>
          <a:p>
            <a:pPr>
              <a:spcBef>
                <a:spcPts val="27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Waterproof</a:t>
            </a:r>
          </a:p>
          <a:p>
            <a:pPr>
              <a:spcBef>
                <a:spcPts val="27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See-through (transparent)</a:t>
            </a:r>
          </a:p>
          <a:p>
            <a:pPr>
              <a:spcBef>
                <a:spcPts val="27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Rigid</a:t>
            </a:r>
          </a:p>
          <a:p>
            <a:pPr>
              <a:spcBef>
                <a:spcPts val="2700"/>
              </a:spcBef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spcBef>
                <a:spcPts val="2700"/>
              </a:spcBef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02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C49388B-9A10-4248-AE5F-68A5A56C51CA}"/>
              </a:ext>
            </a:extLst>
          </p:cNvPr>
          <p:cNvSpPr txBox="1"/>
          <p:nvPr/>
        </p:nvSpPr>
        <p:spPr>
          <a:xfrm>
            <a:off x="1571990" y="1452408"/>
            <a:ext cx="4633939" cy="4485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about the properties of plastic?</a:t>
            </a:r>
            <a:b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</a:br>
            <a:b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</a:b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B2F3B6-6173-43FF-9F6B-677568BCF0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6302" y="2549739"/>
            <a:ext cx="1551881" cy="27405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59AD99F-0E06-4418-858E-BE6E80B0F58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9782" y="3612630"/>
            <a:ext cx="1797858" cy="18267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83AB46-F10B-4D34-8943-1053E05798C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37539">
            <a:off x="3747497" y="1834578"/>
            <a:ext cx="2522850" cy="280387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6E013DF-94F3-4EB5-9BC0-947B536EECC8}"/>
              </a:ext>
            </a:extLst>
          </p:cNvPr>
          <p:cNvSpPr txBox="1"/>
          <p:nvPr/>
        </p:nvSpPr>
        <p:spPr>
          <a:xfrm>
            <a:off x="6383339" y="1452408"/>
            <a:ext cx="3824964" cy="41061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Bef>
                <a:spcPts val="39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can write more new words on our learning wall:</a:t>
            </a:r>
          </a:p>
          <a:p>
            <a:pPr>
              <a:spcBef>
                <a:spcPts val="39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Strong</a:t>
            </a:r>
          </a:p>
          <a:p>
            <a:pPr>
              <a:spcBef>
                <a:spcPts val="39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Smooth</a:t>
            </a:r>
          </a:p>
          <a:p>
            <a:pPr>
              <a:spcBef>
                <a:spcPts val="39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Waterproof </a:t>
            </a:r>
          </a:p>
          <a:p>
            <a:pPr>
              <a:spcBef>
                <a:spcPts val="39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Stretchy </a:t>
            </a:r>
          </a:p>
          <a:p>
            <a:pPr>
              <a:spcBef>
                <a:spcPts val="3900"/>
              </a:spcBef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>
              <a:spcBef>
                <a:spcPts val="3900"/>
              </a:spcBef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>
              <a:spcBef>
                <a:spcPts val="3900"/>
              </a:spcBef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>
              <a:spcBef>
                <a:spcPts val="3900"/>
              </a:spcBef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spcBef>
                <a:spcPts val="3900"/>
              </a:spcBef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spcBef>
                <a:spcPts val="3900"/>
              </a:spcBef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83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B333E09-D426-4A13-916E-9BFFD6EE42AB}"/>
              </a:ext>
            </a:extLst>
          </p:cNvPr>
          <p:cNvSpPr txBox="1"/>
          <p:nvPr/>
        </p:nvSpPr>
        <p:spPr>
          <a:xfrm>
            <a:off x="1542010" y="1466869"/>
            <a:ext cx="443418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about the properties of metal?</a:t>
            </a:r>
            <a:b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</a:br>
            <a:b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</a:b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7271FA-6E2D-4879-9E09-735A93FD6EA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468" t="7246" r="26769"/>
          <a:stretch/>
        </p:blipFill>
        <p:spPr>
          <a:xfrm>
            <a:off x="1439055" y="1948721"/>
            <a:ext cx="1259175" cy="36870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1D0BF55-449F-4D9C-AA93-87311DC4011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805" t="4564" r="8219" b="14773"/>
          <a:stretch/>
        </p:blipFill>
        <p:spPr>
          <a:xfrm rot="20156531">
            <a:off x="3079910" y="2460658"/>
            <a:ext cx="2353324" cy="26029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E30591-033B-44B6-92BA-19ED07F035AA}"/>
              </a:ext>
            </a:extLst>
          </p:cNvPr>
          <p:cNvSpPr txBox="1"/>
          <p:nvPr/>
        </p:nvSpPr>
        <p:spPr>
          <a:xfrm>
            <a:off x="6383338" y="1452408"/>
            <a:ext cx="4014425" cy="46551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39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</a:rPr>
              <a:t>We can write another new word on our learning wall:</a:t>
            </a:r>
          </a:p>
          <a:p>
            <a:pPr>
              <a:spcBef>
                <a:spcPts val="39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Strong</a:t>
            </a:r>
          </a:p>
          <a:p>
            <a:pPr>
              <a:spcBef>
                <a:spcPts val="39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Smooth</a:t>
            </a:r>
          </a:p>
          <a:p>
            <a:pPr>
              <a:spcBef>
                <a:spcPts val="39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Waterproof </a:t>
            </a:r>
          </a:p>
          <a:p>
            <a:pPr>
              <a:spcBef>
                <a:spcPts val="39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Shiny</a:t>
            </a:r>
          </a:p>
          <a:p>
            <a:pPr>
              <a:spcBef>
                <a:spcPts val="3900"/>
              </a:spcBef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5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99FB87A-5D45-D440-9FB5-FC2D2C1B2D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0F27687-A82A-4307-8499-667389372F87}"/>
              </a:ext>
            </a:extLst>
          </p:cNvPr>
          <p:cNvSpPr txBox="1"/>
          <p:nvPr/>
        </p:nvSpPr>
        <p:spPr>
          <a:xfrm>
            <a:off x="20447" y="512746"/>
            <a:ext cx="12192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GB" sz="3000" b="1" dirty="0">
                <a:solidFill>
                  <a:srgbClr val="D92229"/>
                </a:solidFill>
                <a:latin typeface="Comic Sans MS" panose="030F0702030302020204" pitchFamily="66" charset="0"/>
              </a:rPr>
              <a:t>Game:</a:t>
            </a:r>
          </a:p>
          <a:p>
            <a:pPr algn="ctr">
              <a:spcBef>
                <a:spcPts val="1000"/>
              </a:spcBef>
            </a:pPr>
            <a:r>
              <a:rPr lang="en-GB" sz="3000" b="1" dirty="0">
                <a:solidFill>
                  <a:srgbClr val="D92229"/>
                </a:solidFill>
                <a:latin typeface="Comic Sans MS" panose="030F0702030302020204" pitchFamily="66" charset="0"/>
              </a:rPr>
              <a:t>What’s inside this bag?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61EBB1A-932D-B74C-B30D-8CC42B28E3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1316" y="1822499"/>
            <a:ext cx="3950368" cy="420432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B1A44A-D468-D146-B636-1263F6E6ECB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82847" y="1684422"/>
            <a:ext cx="4155470" cy="442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676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11 6">
      <a:dk1>
        <a:srgbClr val="252525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11092</TotalTime>
  <Words>1022</Words>
  <Application>Microsoft Office PowerPoint</Application>
  <PresentationFormat>Widescreen</PresentationFormat>
  <Paragraphs>202</Paragraphs>
  <Slides>24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376</cp:revision>
  <dcterms:created xsi:type="dcterms:W3CDTF">2021-01-11T17:47:06Z</dcterms:created>
  <dcterms:modified xsi:type="dcterms:W3CDTF">2023-08-29T11:37:28Z</dcterms:modified>
</cp:coreProperties>
</file>