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7"/>
  </p:notesMasterIdLst>
  <p:sldIdLst>
    <p:sldId id="272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1" userDrawn="1">
          <p15:clr>
            <a:srgbClr val="A4A3A4"/>
          </p15:clr>
        </p15:guide>
        <p15:guide id="2" pos="801" userDrawn="1">
          <p15:clr>
            <a:srgbClr val="A4A3A4"/>
          </p15:clr>
        </p15:guide>
        <p15:guide id="3" orient="horz" pos="3317" userDrawn="1">
          <p15:clr>
            <a:srgbClr val="A4A3A4"/>
          </p15:clr>
        </p15:guide>
        <p15:guide id="4" pos="4226" userDrawn="1">
          <p15:clr>
            <a:srgbClr val="A4A3A4"/>
          </p15:clr>
        </p15:guide>
        <p15:guide id="5" pos="46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3692C4"/>
    <a:srgbClr val="2E93C5"/>
    <a:srgbClr val="2294C6"/>
    <a:srgbClr val="064B8D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90" autoAdjust="0"/>
    <p:restoredTop sz="94700"/>
  </p:normalViewPr>
  <p:slideViewPr>
    <p:cSldViewPr snapToGrid="0" snapToObjects="1">
      <p:cViewPr>
        <p:scale>
          <a:sx n="129" d="100"/>
          <a:sy n="129" d="100"/>
        </p:scale>
        <p:origin x="1184" y="1712"/>
      </p:cViewPr>
      <p:guideLst>
        <p:guide orient="horz" pos="981"/>
        <p:guide pos="801"/>
        <p:guide orient="horz" pos="3317"/>
        <p:guide pos="4226"/>
        <p:guide pos="46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033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35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6392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3499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562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138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214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53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00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903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01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589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280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6C161-23D4-D34A-A489-DC29E250FD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D69EE8-E5C3-1E4B-9B43-07BB886836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1312E-0D6D-EA45-A72A-2D15490AB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7CD3A-E838-A14B-A3C3-C9310175F80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3F3B43-E297-104D-B777-7BA41C8E4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D9191-D302-B44F-A73E-3FA12A49E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0C01-0130-6249-9DD1-F2C477493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823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BB24F-AE1C-F249-A90A-70E49724C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E8F9BF-00EE-F34A-B051-C26987FBC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D7E022-218A-804C-8E37-29A79BCE5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7CD3A-E838-A14B-A3C3-C9310175F80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2187F-7852-E64B-9B34-1058F711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085CA-E836-D94D-9244-ECFBE244F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0C01-0130-6249-9DD1-F2C477493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5765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D2108-FA0F-6A4D-BAB1-61F13C72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CDFB2B-3BF7-4E41-AB00-0D6BA8B9A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3EE7C0-C783-A54F-8264-2BB56FA8A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7CD3A-E838-A14B-A3C3-C9310175F80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07F2B3-5B47-3349-9ACE-89A2D61D5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37BBA-F55C-104E-96F8-2AAC32EC1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0C01-0130-6249-9DD1-F2C477493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17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A4B01-4655-B64F-A4B7-06967F95F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B28BB-0CC5-DC48-89FB-5DC7F643FC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CB7B18-FF25-C74D-AE18-3E6AB85484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AE1E4F-5A7D-1443-BD2A-FBD367424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7CD3A-E838-A14B-A3C3-C9310175F80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20FDEE-9415-1441-BB03-65FCC7A90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46DA47-CF15-9345-9D2E-5151B388A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0C01-0130-6249-9DD1-F2C477493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771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5D143-4233-FB41-8335-795BF214A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EB64F-410D-8949-BBA8-B107CD0C2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B3F06F-AEF2-394E-902C-D52B67A5BE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5C960D-118B-484D-9F53-2AFA103A93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68C2B7-5DFE-D347-A96B-129613F42D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B312E9-A28B-5B44-81C5-7175ED8CD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7CD3A-E838-A14B-A3C3-C9310175F80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D5FBEE-6448-4541-B71D-E19415304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B40CA3-D23F-8143-AEFB-5C61DFF83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0C01-0130-6249-9DD1-F2C477493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131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D8826-6218-9443-9B4C-A6C2D7566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2DBFCD-8856-FF48-80BA-74984EFC2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7CD3A-E838-A14B-A3C3-C9310175F80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F54DBD-9FBC-3542-963A-3394106BB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C86862-16A5-5D47-9346-21F791EE1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0C01-0130-6249-9DD1-F2C477493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1931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3906094-7C10-7347-B1BD-F278CB3C01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9947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51C81-0E24-6848-9299-10492BE03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8051A2-9530-644C-A29D-B04F599BC1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EE46D4-FA0A-8F42-9270-44212E9779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9E9AE9-CE3A-5149-8D6B-269C344FE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7CD3A-E838-A14B-A3C3-C9310175F80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F448F5-7CDD-8440-A79E-6D475B0B8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5BF645-77DE-6048-B434-27CB87110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0C01-0130-6249-9DD1-F2C477493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22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4C211-A08B-6646-A596-1F1CE7AE4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DBFC89-377A-8242-BA5B-BB448D374B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E7220C-37FF-F94B-B457-0EE79DD554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3F0C4C-454A-E24D-AC79-1E7E7F37B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7CD3A-E838-A14B-A3C3-C9310175F80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6C7E1C-6037-F34F-8508-9388CCAD3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9F1EA1-3379-CB4E-8CB3-7A8D0AC4D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0C01-0130-6249-9DD1-F2C477493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59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E408E-6910-3B45-B921-0CCFD4A7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522DFC-D09D-5D47-BDCF-3C6829CFE1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CA9E1E-2E7E-DF44-915B-74FE87BF4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7CD3A-E838-A14B-A3C3-C9310175F80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F04C7-3132-2F41-9206-07550CEC8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E25D2-1466-2B4A-B131-F18E29AF2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0C01-0130-6249-9DD1-F2C477493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3013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950845-A7C4-F640-990E-3B421725F0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8E9516-0A34-C24F-8A1A-969539E271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2834D-4079-C248-BFA4-603AD681A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7CD3A-E838-A14B-A3C3-C9310175F80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9DA55F-2858-6647-B7A5-F312F418C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EE424-A2E9-3C47-8AC5-2361F583A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0C01-0130-6249-9DD1-F2C477493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47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ADCC0E-59BF-8046-9D2F-3C9384AFA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4FA632-605E-1A4F-BED3-E37175CE9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4C520-0818-DC4D-80A9-CB25915C8A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CD3A-E838-A14B-A3C3-C9310175F80C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EE1EC-9803-F04F-8922-7B9A331D0D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8143D-B642-4046-9D32-CD32AC46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F0C01-0130-6249-9DD1-F2C477493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155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FB97FCB-4C43-2C48-8A59-59DF68FBC352}"/>
              </a:ext>
            </a:extLst>
          </p:cNvPr>
          <p:cNvSpPr/>
          <p:nvPr/>
        </p:nvSpPr>
        <p:spPr>
          <a:xfrm>
            <a:off x="4384374" y="1648437"/>
            <a:ext cx="3434922" cy="4205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73E9A49-6483-2B44-94A3-ED653AC9C28C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E9537E8-B00F-6B4B-AF1D-7113E4DA7B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A3AE050-EB92-0447-8F16-A7956A11B02C}"/>
              </a:ext>
            </a:extLst>
          </p:cNvPr>
          <p:cNvSpPr txBox="1">
            <a:spLocks/>
          </p:cNvSpPr>
          <p:nvPr/>
        </p:nvSpPr>
        <p:spPr>
          <a:xfrm>
            <a:off x="-2" y="611459"/>
            <a:ext cx="12192002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The Outbreak of the First World War</a:t>
            </a:r>
          </a:p>
        </p:txBody>
      </p:sp>
      <p:pic>
        <p:nvPicPr>
          <p:cNvPr id="9" name="Picture 8" descr="A picture containing text, gravestone, building material, stone&#10;&#10;Description automatically generated">
            <a:extLst>
              <a:ext uri="{FF2B5EF4-FFF2-40B4-BE49-F238E27FC236}">
                <a16:creationId xmlns:a16="http://schemas.microsoft.com/office/drawing/2014/main" id="{9E3B580F-DA48-6D42-BDCA-1684C509EE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480" t="15822" r="2141" b="11173"/>
          <a:stretch/>
        </p:blipFill>
        <p:spPr>
          <a:xfrm>
            <a:off x="4479376" y="1732059"/>
            <a:ext cx="3253840" cy="403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172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7260071" y="1657058"/>
            <a:ext cx="3642358" cy="360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Russia said that they would come to Serbia’s defence if Austria-Hungary invaded. Germany warned the Russians that they would attack if Russia protected Serbia.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Exactly one month after the assassination, Austria-Hungary declared war on Serbia. This date, 28 July 1914, is the date we now remember as the outbreak of WW1.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factory, outdoor, candelabrum, white&#10;&#10;Description automatically generated">
            <a:extLst>
              <a:ext uri="{FF2B5EF4-FFF2-40B4-BE49-F238E27FC236}">
                <a16:creationId xmlns:a16="http://schemas.microsoft.com/office/drawing/2014/main" id="{C0C3B8FF-C2A8-2E44-9E76-EFF724A482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69" t="6967" r="2886" b="1890"/>
          <a:stretch/>
        </p:blipFill>
        <p:spPr>
          <a:xfrm>
            <a:off x="1271588" y="1557337"/>
            <a:ext cx="5437187" cy="370840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527976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7240450" y="2594156"/>
            <a:ext cx="3126063" cy="166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Russia kept their word to Serbia, and began to arm their soldiers.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So Germany declared war on Russia.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factory, outdoor, candelabrum, white&#10;&#10;Description automatically generated">
            <a:extLst>
              <a:ext uri="{FF2B5EF4-FFF2-40B4-BE49-F238E27FC236}">
                <a16:creationId xmlns:a16="http://schemas.microsoft.com/office/drawing/2014/main" id="{CB9975E9-2449-D249-A35F-436038BDC28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69" t="6967" r="2886" b="1890"/>
          <a:stretch/>
        </p:blipFill>
        <p:spPr>
          <a:xfrm>
            <a:off x="1271588" y="1557337"/>
            <a:ext cx="5437187" cy="370840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66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7233310" y="1533464"/>
            <a:ext cx="4097299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Germany then told the British that France was planning to cross Belgium to invade them, even though both France and Belgium denied this.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Germany replied that they had to defend themselves, so they had no choice but to go through Belgium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to attack France first.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On 3 August 1914, Germany declared war on France and prepared to cross Belgium and Luxemburg to fight the French.</a:t>
            </a:r>
          </a:p>
          <a:p>
            <a:pPr algn="l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08C6B67C-1DB9-CC41-88CB-41BFD568F6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55" r="1421"/>
          <a:stretch/>
        </p:blipFill>
        <p:spPr>
          <a:xfrm>
            <a:off x="1271587" y="1533464"/>
            <a:ext cx="5437188" cy="373227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75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7219937" y="1582113"/>
            <a:ext cx="4160367" cy="3716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Because of their Treaty of London promise to Belgium, Britain could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not stand by and let Germany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invade Belgium.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On 4 August 1914, Britain declared war on Germany.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Many thought the war would be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over and won very quickly.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Soldiers set off, proud and patriotic, expecting that the war would be “over by Christmas”.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outdoor, grass, person, military uniform&#10;&#10;Description automatically generated">
            <a:extLst>
              <a:ext uri="{FF2B5EF4-FFF2-40B4-BE49-F238E27FC236}">
                <a16:creationId xmlns:a16="http://schemas.microsoft.com/office/drawing/2014/main" id="{1C8B8D4F-80DF-CB4D-A58C-218CB363F3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55" t="2099" r="2684"/>
          <a:stretch/>
        </p:blipFill>
        <p:spPr>
          <a:xfrm>
            <a:off x="1271587" y="1557338"/>
            <a:ext cx="5437187" cy="37084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55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7218694" y="1805478"/>
            <a:ext cx="3843557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But not everyone was so optimistic.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 night before Britain declared war, the British foreign secretary (Sir Edward Grey) looked out of his window into the twilight.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He said, “the lights are going out all over Europe. We shall not see them lit again in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our lifetime.”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A picture containing outdoor, cloudy, clouds, column&#10;&#10;Description automatically generated">
            <a:extLst>
              <a:ext uri="{FF2B5EF4-FFF2-40B4-BE49-F238E27FC236}">
                <a16:creationId xmlns:a16="http://schemas.microsoft.com/office/drawing/2014/main" id="{07A0CA7F-3733-B949-AFCA-DFD2E59443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89" t="6526" r="11000" b="7338"/>
          <a:stretch/>
        </p:blipFill>
        <p:spPr>
          <a:xfrm>
            <a:off x="1271587" y="1557338"/>
            <a:ext cx="5437187" cy="37084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962701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7223869" y="1779351"/>
            <a:ext cx="3862144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As 1914 dawned, there had been no real wars in Europe for nearly a hundred years. Some people even believed that war would soon be a thing of the past.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were so optimistic that they thought we should all share a common language, Esperanto.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But, below the seemingly peaceful surface, tensions simmered.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A picture containing grass, road, outdoor, transport&#10;&#10;Description automatically generated">
            <a:extLst>
              <a:ext uri="{FF2B5EF4-FFF2-40B4-BE49-F238E27FC236}">
                <a16:creationId xmlns:a16="http://schemas.microsoft.com/office/drawing/2014/main" id="{6D9C5EA7-86FF-1C48-A299-535EE18990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63" t="5129" r="6511" b="3402"/>
          <a:stretch/>
        </p:blipFill>
        <p:spPr>
          <a:xfrm>
            <a:off x="1271452" y="1537719"/>
            <a:ext cx="5442857" cy="373030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477712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7232364" y="2031632"/>
            <a:ext cx="3514014" cy="2777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latin typeface="Comic Sans MS" panose="030F0702030302020204" pitchFamily="66" charset="0"/>
              </a:rPr>
              <a:t>The great Ottoman Empire had become less powerful, but still ruled Turkey and parts of the Middle East.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latin typeface="Comic Sans MS" panose="030F0702030302020204" pitchFamily="66" charset="0"/>
              </a:rPr>
              <a:t>The mighty Austro-Hungarian Empire ruled much of Europe, and had become friends with a new and powerful country called Germany.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C4A4900-F2C7-B745-A9FE-629394A5A9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98" t="1253" r="2960" b="2340"/>
          <a:stretch/>
        </p:blipFill>
        <p:spPr>
          <a:xfrm>
            <a:off x="1271588" y="1557339"/>
            <a:ext cx="5437187" cy="37084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084812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844825" y="704124"/>
            <a:ext cx="9720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Since the end of the previous century, countries had been signing all sorts of treaties and agreements with each other: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4A0A17A-C3D4-4B82-924B-A0A3ABEBF4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7634" y="1557338"/>
            <a:ext cx="8274937" cy="449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337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7216247" y="1456343"/>
            <a:ext cx="3494805" cy="3885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Serbia was the only independent country within the Balkans peninsula. All the other countries were ruled by Austria-Hungary.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Many resented this and in 1911 they formed a secret, revolutionary society, The Black Hand (</a:t>
            </a:r>
            <a:r>
              <a:rPr lang="en-GB" sz="1800" i="0" u="none" strike="noStrike" baseline="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Cma</a:t>
            </a: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  <a:r>
              <a:rPr lang="en-GB" sz="1800" i="0" u="none" strike="noStrike" baseline="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Ruka</a:t>
            </a: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), whose aim was to free the South Slav people (Serbs, Croats and Slovenes) from Austria-Hungary’s foreign rule.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40653897-A2DD-D14B-9501-E07759CA7E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4628" y="2170112"/>
            <a:ext cx="4037987" cy="3481770"/>
          </a:xfrm>
          <a:prstGeom prst="rect">
            <a:avLst/>
          </a:prstGeom>
        </p:spPr>
      </p:pic>
      <p:pic>
        <p:nvPicPr>
          <p:cNvPr id="8" name="Picture 7" descr="Background pattern, rectangle&#10;&#10;Description automatically generated">
            <a:extLst>
              <a:ext uri="{FF2B5EF4-FFF2-40B4-BE49-F238E27FC236}">
                <a16:creationId xmlns:a16="http://schemas.microsoft.com/office/drawing/2014/main" id="{E249D9E5-2026-7547-9B98-C1CB79A20F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75251">
            <a:off x="3061071" y="792466"/>
            <a:ext cx="1905100" cy="126507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01611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7245901" y="1631112"/>
            <a:ext cx="3736838" cy="352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Austria-Hungary and Germany had little liking for Serbia’s growing strength.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were also worried about the power of France and Russia, especially once Britain joined them in the Triple Entente.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Germany began building more weapons to prepare to fight France and Russia, and more battleships to fight the British.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water, boat, outdoor, ship&#10;&#10;Description automatically generated">
            <a:extLst>
              <a:ext uri="{FF2B5EF4-FFF2-40B4-BE49-F238E27FC236}">
                <a16:creationId xmlns:a16="http://schemas.microsoft.com/office/drawing/2014/main" id="{74BA70D0-2843-CA4B-A485-8A5F8046DD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02" t="13711" r="15525" b="17462"/>
          <a:stretch/>
        </p:blipFill>
        <p:spPr>
          <a:xfrm>
            <a:off x="1271588" y="1557338"/>
            <a:ext cx="5437187" cy="37084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4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7200412" y="2040158"/>
            <a:ext cx="3464275" cy="2777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France, Russia and Britain had not always been friends, but they were united in their suspicion that Germany planned to dominate Europe.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So an “arms race” began, as they also started to build more weapons and battleships of their own.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water, boat, outdoor, ship&#10;&#10;Description automatically generated">
            <a:extLst>
              <a:ext uri="{FF2B5EF4-FFF2-40B4-BE49-F238E27FC236}">
                <a16:creationId xmlns:a16="http://schemas.microsoft.com/office/drawing/2014/main" id="{F79C407D-3B27-7B4A-BFF7-922F0F9682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02" t="13711" r="15525" b="17462"/>
          <a:stretch/>
        </p:blipFill>
        <p:spPr>
          <a:xfrm>
            <a:off x="1271588" y="1557338"/>
            <a:ext cx="5437187" cy="37084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641024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7220290" y="1997839"/>
            <a:ext cx="33549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In these tense times, Austro-Hungarian Archduke Franz Ferdinand (who was also the Inspector-General of the Austro-Hungarian Armed Forces), visited Serbia to attend a series of exercises by the Serbia Army. He was accompanied by his wife, Sophia.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A group of men walking down a street&#10;&#10;Description automatically generated with low confidence">
            <a:extLst>
              <a:ext uri="{FF2B5EF4-FFF2-40B4-BE49-F238E27FC236}">
                <a16:creationId xmlns:a16="http://schemas.microsoft.com/office/drawing/2014/main" id="{6BD5FDC3-D34A-2F4E-A53F-8C95D35ABC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329" t="17321" r="4529" b="2583"/>
          <a:stretch/>
        </p:blipFill>
        <p:spPr>
          <a:xfrm>
            <a:off x="1271588" y="1557338"/>
            <a:ext cx="5437187" cy="37084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277522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1C5B-4C3D-4142-A61B-1C240DD4BDB5}"/>
              </a:ext>
            </a:extLst>
          </p:cNvPr>
          <p:cNvSpPr txBox="1"/>
          <p:nvPr/>
        </p:nvSpPr>
        <p:spPr>
          <a:xfrm>
            <a:off x="7220290" y="2124797"/>
            <a:ext cx="3951293" cy="2608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On 28 June 1914, a member of</a:t>
            </a:r>
            <a:b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 Black Hand, </a:t>
            </a:r>
            <a:r>
              <a:rPr lang="en-GB" sz="1800" i="0" u="none" strike="noStrike" baseline="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Gavrillo</a:t>
            </a: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 Princip, assassinated Archduke Franz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Ferdinand and Sophia.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Austria-Hungary wanted revenge.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prepared to invade Serbia and crush all rebellion.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 descr="A group of men walking down a street&#10;&#10;Description automatically generated with low confidence">
            <a:extLst>
              <a:ext uri="{FF2B5EF4-FFF2-40B4-BE49-F238E27FC236}">
                <a16:creationId xmlns:a16="http://schemas.microsoft.com/office/drawing/2014/main" id="{900F8A10-980B-2249-A87F-57B23D9EB5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329" t="17321" r="4529" b="2583"/>
          <a:stretch/>
        </p:blipFill>
        <p:spPr>
          <a:xfrm>
            <a:off x="1271588" y="1557338"/>
            <a:ext cx="5437187" cy="37084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653867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</TotalTime>
  <Words>679</Words>
  <Application>Microsoft Macintosh PowerPoint</Application>
  <PresentationFormat>Widescreen</PresentationFormat>
  <Paragraphs>47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128</cp:revision>
  <dcterms:created xsi:type="dcterms:W3CDTF">2021-01-11T17:47:06Z</dcterms:created>
  <dcterms:modified xsi:type="dcterms:W3CDTF">2021-11-08T18:41:49Z</dcterms:modified>
</cp:coreProperties>
</file>