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4"/>
  </p:notesMasterIdLst>
  <p:sldIdLst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1050" userDrawn="1">
          <p15:clr>
            <a:srgbClr val="A4A3A4"/>
          </p15:clr>
        </p15:guide>
        <p15:guide id="3" orient="horz" pos="3498" userDrawn="1">
          <p15:clr>
            <a:srgbClr val="A4A3A4"/>
          </p15:clr>
        </p15:guide>
        <p15:guide id="4" pos="3477" userDrawn="1">
          <p15:clr>
            <a:srgbClr val="A4A3A4"/>
          </p15:clr>
        </p15:guide>
        <p15:guide id="5" pos="3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D9222A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67" autoAdjust="0"/>
    <p:restoredTop sz="94694"/>
  </p:normalViewPr>
  <p:slideViewPr>
    <p:cSldViewPr snapToGrid="0" snapToObjects="1">
      <p:cViewPr>
        <p:scale>
          <a:sx n="156" d="100"/>
          <a:sy n="156" d="100"/>
        </p:scale>
        <p:origin x="3568" y="1008"/>
      </p:cViewPr>
      <p:guideLst>
        <p:guide orient="horz" pos="777"/>
        <p:guide pos="1050"/>
        <p:guide orient="horz" pos="3498"/>
        <p:guide pos="3477"/>
        <p:guide pos="3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04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551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25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84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26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86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19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16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6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20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AB548-8730-AC47-BAC9-D17AA8E17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4E4D91-A21E-C54E-B6A0-2C20CFF2C2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D414BC-44B9-0242-A8C2-C1E9DF5C4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9A43E7-C64A-5644-9203-7B025C1FF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DF949-57C5-754E-B498-F350D8CBB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76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FADD4-C0D5-5B44-AF12-1F2EC3A9D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B84D9-F399-1C47-816C-0443CC5689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A1525B-7916-A34E-8491-2DE9F4846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D95137-112F-1F45-AF60-6A3DF319E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DAB1A-7A39-F24E-8CDD-E94CCEFFB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334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1A1E8-E954-3C42-81AA-6F6298225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2EDC14-4579-F54F-A2E4-DBC82B251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FE340-8B9F-504A-A5F2-6AE28D711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B94CC3-8B3A-3843-8E0A-526F0A10D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57F42-4CA6-464B-8A73-C128DB914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455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E15AE-28FA-674B-AD79-694EE819B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932CB-7CF2-6A47-AAAC-FC2241A686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36525-0577-EF44-B0C2-D960528853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23C9A7-3A2F-4849-A488-5F321F6BE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A6DE73-1DF8-A741-A4C1-2DAD21F14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F8AF59-0845-5846-B6F7-BC9ED6C3E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468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5EA6B-133B-A743-862D-81554F246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B16EB8-BD20-9648-9548-200BAE9D9E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C0F876-10B9-C647-AC66-CE69060EF3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3A7773-438A-3D43-8296-314A805CE4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EE08E8-D63A-8B46-AAD8-B38621B237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4872AC-4DBD-D74C-8C00-CC5971532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787C8F-A065-3E4F-8084-49FE18C3F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F36C63-FE7C-114A-BEC1-6D21066AB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49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43D92-5A48-0944-A1E4-D8240BBB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A219C-54CD-A64A-ADCC-6A854D454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71DC53-8F15-E74D-BED4-D37DB9FF1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B5ACA5-EE3D-B14B-AA1F-8760B3A69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627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E6B07BC-9811-7E4B-9CBE-4F5D0F1F29E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9E5C23-724B-E340-B115-9589CB7D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7706A2-BA3E-484F-846F-113A2A427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1577B0-2D7E-5E41-9DAA-205AA16D6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1739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8DE09-7CCF-CD45-A17B-AD332BB5E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68540-C9D6-714A-91DA-E636B1336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5F4C50-F6B7-7B42-99B1-58FEDA79DC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DBFB3E-7F9A-AC42-8507-1A064C4A5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745EA6-5C14-AA4C-9098-BD8EE52A2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7E77C6-A591-6047-A9F0-0422289A5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86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EEA85-7CAC-2E46-88E5-FD8DD4467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6272BF-1DEA-1348-A053-1355B53D44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139BE3-30E9-EE49-AA23-9F9435AA6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A7909D-9510-A142-ACBD-70531D54D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B1D20-1E37-3149-89AB-56FC43824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E9C29-7746-F944-B95F-96FA020D3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49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AF71E-76EE-9D4A-B1CB-78313A65E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6E57BC-91A5-424F-AB24-F072E59BCA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D45FF-0C4B-9C4F-BDB6-FA8974406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19D13-E069-D54D-8E8E-DF151406E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D0414-3C2D-8748-A989-158B17034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8511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312B7E-D5C7-EF4D-94D2-ADEAF9770F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C48362-9A7D-AA4A-8570-2B7026729B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8F33E-FDE0-F64B-9C9F-11CBC9DBC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72F9A7-842D-2B47-94EF-9CA523353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651B9-4E0A-B044-98BC-77DEA0EE3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35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8090B1-4646-6649-831F-3B0AFE24B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372B19F7-D01C-994C-971E-64AF1F12ED13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A4F399-4633-C047-9888-F6C29EB18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8B9ED4-6BB9-2C46-B536-E95C59AE3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C7A29-2542-FF4C-B14E-2A9846280F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6C402-AA5C-8B4A-871D-1992A30269E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08F2EB-D671-6248-8E44-F28D7E1E81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A6C41-D67B-F747-9661-23F62E973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2A3FC-6C5F-A64B-A1A4-AAAB9378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74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FD11D4E-047D-D749-9677-EA05668E94A8}"/>
              </a:ext>
            </a:extLst>
          </p:cNvPr>
          <p:cNvSpPr/>
          <p:nvPr/>
        </p:nvSpPr>
        <p:spPr>
          <a:xfrm>
            <a:off x="0" y="1731833"/>
            <a:ext cx="12192000" cy="4230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field of flowers&#10;&#10;Description automatically generated with medium confidence">
            <a:extLst>
              <a:ext uri="{FF2B5EF4-FFF2-40B4-BE49-F238E27FC236}">
                <a16:creationId xmlns:a16="http://schemas.microsoft.com/office/drawing/2014/main" id="{1F89128B-8CF1-524D-8C74-96A1806DA1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325" b="13560"/>
          <a:stretch/>
        </p:blipFill>
        <p:spPr>
          <a:xfrm>
            <a:off x="-2" y="1810222"/>
            <a:ext cx="12192002" cy="4069426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6F1C7971-1AE1-EC42-B46A-8C4F21A31A06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080E103-655C-4F47-90A1-049B03BC31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D05281F-0E06-4144-860F-605FC146D46D}"/>
              </a:ext>
            </a:extLst>
          </p:cNvPr>
          <p:cNvSpPr txBox="1">
            <a:spLocks/>
          </p:cNvSpPr>
          <p:nvPr/>
        </p:nvSpPr>
        <p:spPr>
          <a:xfrm>
            <a:off x="-2" y="611459"/>
            <a:ext cx="12192002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History of Poppy Day</a:t>
            </a:r>
          </a:p>
        </p:txBody>
      </p:sp>
    </p:spTree>
    <p:extLst>
      <p:ext uri="{BB962C8B-B14F-4D97-AF65-F5344CB8AC3E}">
        <p14:creationId xmlns:p14="http://schemas.microsoft.com/office/powerpoint/2010/main" val="2075695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24130" y="1915883"/>
            <a:ext cx="4103691" cy="2970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In 1922, Major George Arthur Hanson founded the British Legion Poppy Factory.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That year, it employed five disabled servicemen to create Memorial Poppies to sell on Armistice Day.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Major </a:t>
            </a:r>
            <a:r>
              <a:rPr lang="en-GB" sz="1800" i="0" u="none" strike="noStrike" baseline="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Hawson</a:t>
            </a: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 said, “I do not think it can be a great success but it is worth trying.”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outdoor, grass, hydrant, outdoor object&#10;&#10;Description automatically generated">
            <a:extLst>
              <a:ext uri="{FF2B5EF4-FFF2-40B4-BE49-F238E27FC236}">
                <a16:creationId xmlns:a16="http://schemas.microsoft.com/office/drawing/2014/main" id="{B838FD0F-0429-E74D-8396-34E7B88DA1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161" b="17067"/>
          <a:stretch/>
        </p:blipFill>
        <p:spPr>
          <a:xfrm>
            <a:off x="1666875" y="1249133"/>
            <a:ext cx="3852864" cy="426992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035161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40238" y="1990033"/>
            <a:ext cx="4596491" cy="269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Nowadays, the Poppy Factory produces nearly 40 million poppies for wreaths, sprays and buttonholes.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It still raises money for the British Legion and supports injured servicemen and servicewomen.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Today, in honour of those who sacrificed so much, we wear our poppy with pride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A red flower with green leaves&#10;&#10;Description automatically generated with medium confidence">
            <a:extLst>
              <a:ext uri="{FF2B5EF4-FFF2-40B4-BE49-F238E27FC236}">
                <a16:creationId xmlns:a16="http://schemas.microsoft.com/office/drawing/2014/main" id="{63764DD4-D65A-4A94-863B-30CD94222A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596" r="3772"/>
          <a:stretch/>
        </p:blipFill>
        <p:spPr>
          <a:xfrm>
            <a:off x="1232807" y="2083066"/>
            <a:ext cx="4482192" cy="250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882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237371" y="2165579"/>
            <a:ext cx="4029751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b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Great War broke out over a century ago.</a:t>
            </a:r>
          </a:p>
          <a:p>
            <a:pPr algn="l">
              <a:spcBef>
                <a:spcPts val="1500"/>
              </a:spcBef>
            </a:pPr>
            <a:r>
              <a:rPr lang="en-GB" sz="1800" b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It lasted four years and cost the lives of millions.</a:t>
            </a:r>
          </a:p>
          <a:p>
            <a:pPr algn="l">
              <a:spcBef>
                <a:spcPts val="1500"/>
              </a:spcBef>
            </a:pPr>
            <a:r>
              <a:rPr lang="en-GB" sz="1800" b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When peace was finally achieved, the humble red corn poppy became a symbol of remembrance.</a:t>
            </a:r>
          </a:p>
          <a:p>
            <a:pPr algn="l"/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 descr="A field of flowers&#10;&#10;Description automatically generated with medium confidence">
            <a:extLst>
              <a:ext uri="{FF2B5EF4-FFF2-40B4-BE49-F238E27FC236}">
                <a16:creationId xmlns:a16="http://schemas.microsoft.com/office/drawing/2014/main" id="{69703D48-0CE5-8241-B8EA-0A069AC0F2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47" t="3414" r="15929" b="1938"/>
          <a:stretch/>
        </p:blipFill>
        <p:spPr>
          <a:xfrm>
            <a:off x="1666875" y="1233488"/>
            <a:ext cx="3852864" cy="431958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19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192814" y="1921634"/>
            <a:ext cx="4670656" cy="324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1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In Flanders fields the poppies blow</a:t>
            </a:r>
            <a:br>
              <a:rPr lang="en-GB" sz="1800" i="1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1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Between the crosses, row on row…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During the Second Battle of Ypres, in May 1915, doctor John McCrae conducted the burial service for his friend, Lieutenant Alexis Helmer.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He later composed his now famous poem, Punch magazine published the poem in December 1915.</a:t>
            </a:r>
          </a:p>
          <a:p>
            <a:pPr algn="l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A4A5F1-EADD-4130-9FD3-31F3D92FE0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65" t="2344" r="30273" b="1424"/>
          <a:stretch/>
        </p:blipFill>
        <p:spPr>
          <a:xfrm>
            <a:off x="1666875" y="1233488"/>
            <a:ext cx="3852863" cy="431958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56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32572" y="2153232"/>
            <a:ext cx="4510578" cy="2500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poem inspired </a:t>
            </a:r>
            <a:r>
              <a:rPr lang="en-GB" sz="1800" i="0" u="none" strike="noStrike" baseline="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Moina</a:t>
            </a: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 Belle Michael, an American woman who worked with injured servicemen. She thought they could make poppies, and believed that their Memorial Poppy was a way to “keep the faith” with those who had died.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She also wanted to widen the scope of the Memorial Poppy idea.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2B985FB-FB41-ED4E-BB78-876E3813CE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8850" y="1143000"/>
            <a:ext cx="4365936" cy="444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38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884762" y="1718934"/>
            <a:ext cx="3640363" cy="33316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Anna </a:t>
            </a:r>
            <a:r>
              <a:rPr lang="en-GB" sz="1800" i="0" u="none" strike="noStrike" baseline="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Guérin</a:t>
            </a: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, a French woman, was inspired by </a:t>
            </a:r>
            <a:r>
              <a:rPr lang="en-GB" sz="1800" i="0" u="none" strike="noStrike" baseline="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Moina</a:t>
            </a: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 Michael’s idea. She thought Memorial Poppies could be sold to raise money in France, especially for French children orphaned by the war.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She founded the American and French Children's League, and asked the Allied nations to join in with the Memorial Poppy.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A picture containing text, water, outdoor, sunset&#10;&#10;Description automatically generated">
            <a:extLst>
              <a:ext uri="{FF2B5EF4-FFF2-40B4-BE49-F238E27FC236}">
                <a16:creationId xmlns:a16="http://schemas.microsoft.com/office/drawing/2014/main" id="{6C032D7A-94B7-A141-B653-D7BC97D39F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86" r="4041"/>
          <a:stretch/>
        </p:blipFill>
        <p:spPr>
          <a:xfrm>
            <a:off x="1666875" y="1459820"/>
            <a:ext cx="4645025" cy="388256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82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04529" y="1666979"/>
            <a:ext cx="5054469" cy="3524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Royal British Legion was formed on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15 May 1921. Its aim was to provide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support to all those who had suffered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during their service in the Armed Forces,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and to support their families.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Royal British Legion decided to use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Memorial Poppy to raise money for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war wounded.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first Poppy Appeal was held that year, and the first Poppy Day was held on 11th November 1921.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A group of red flowers&#10;&#10;Description automatically generated with low confidence">
            <a:extLst>
              <a:ext uri="{FF2B5EF4-FFF2-40B4-BE49-F238E27FC236}">
                <a16:creationId xmlns:a16="http://schemas.microsoft.com/office/drawing/2014/main" id="{7547571C-FAB7-6E4D-993D-67C8DDC9B2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6876" y="1472294"/>
            <a:ext cx="3852862" cy="38528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91234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20857" y="1786390"/>
            <a:ext cx="4409043" cy="324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first anniversary of the Armistice,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11th November 1919, was declared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"Peace Day".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When the church bells struck 11 o’clock, people all over the country stood up and bowed their heads.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Ever since the first Remembrance Day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we hold a two minute silence on the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eleventh hour of the eleventh day of the eleventh month.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A group of people in uniform&#10;&#10;Description automatically generated with low confidence">
            <a:extLst>
              <a:ext uri="{FF2B5EF4-FFF2-40B4-BE49-F238E27FC236}">
                <a16:creationId xmlns:a16="http://schemas.microsoft.com/office/drawing/2014/main" id="{91E87FCB-D836-C34F-8A69-36AFD6E289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79" r="10811" b="1"/>
          <a:stretch/>
        </p:blipFill>
        <p:spPr>
          <a:xfrm>
            <a:off x="1666875" y="1233487"/>
            <a:ext cx="3852863" cy="431958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32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20857" y="1789150"/>
            <a:ext cx="4694793" cy="324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Cenotaph (which means ‘empty tomb’ in Greek) was built out of wood and plaster for Peace Day in 1919. People laid flowers in remembrance.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Cenotaph was so popular that it was re-built out of Portland Stone for Armistice Day, 1920.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Ever since, we lay flowers on Remembrance Day as a memorial to the ‘Glorious Dead’.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A group of people standing in front of a monument&#10;&#10;Description automatically generated with low confidence">
            <a:extLst>
              <a:ext uri="{FF2B5EF4-FFF2-40B4-BE49-F238E27FC236}">
                <a16:creationId xmlns:a16="http://schemas.microsoft.com/office/drawing/2014/main" id="{336706C8-DB17-CA45-B948-2D455A1831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75" t="18933" r="4971" b="4189"/>
          <a:stretch/>
        </p:blipFill>
        <p:spPr>
          <a:xfrm>
            <a:off x="1666875" y="1233488"/>
            <a:ext cx="3878549" cy="4319587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98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40460" y="2051193"/>
            <a:ext cx="3973062" cy="2693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 </a:t>
            </a: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soldier whose name and rank no one knows is buried at Westminster Abbey.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Since 1920 people have visited the Tomb of the Unknown Warrior.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We pay our respects to all the soldiers who never knew us, but who gave their lives for us.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sky, outdoor, building, church&#10;&#10;Description automatically generated">
            <a:extLst>
              <a:ext uri="{FF2B5EF4-FFF2-40B4-BE49-F238E27FC236}">
                <a16:creationId xmlns:a16="http://schemas.microsoft.com/office/drawing/2014/main" id="{3999D560-7B7E-0F4E-BAF2-A2B4A57F05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75" b="9977"/>
          <a:stretch/>
        </p:blipFill>
        <p:spPr>
          <a:xfrm>
            <a:off x="1666875" y="1237239"/>
            <a:ext cx="3852863" cy="431583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164328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</TotalTime>
  <Words>609</Words>
  <Application>Microsoft Macintosh PowerPoint</Application>
  <PresentationFormat>Widescreen</PresentationFormat>
  <Paragraphs>40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155</cp:revision>
  <dcterms:created xsi:type="dcterms:W3CDTF">2021-01-11T17:47:06Z</dcterms:created>
  <dcterms:modified xsi:type="dcterms:W3CDTF">2021-11-08T17:34:42Z</dcterms:modified>
</cp:coreProperties>
</file>