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1"/>
  </p:notesMasterIdLst>
  <p:sldIdLst>
    <p:sldId id="274" r:id="rId3"/>
    <p:sldId id="258" r:id="rId4"/>
    <p:sldId id="259" r:id="rId5"/>
    <p:sldId id="260" r:id="rId6"/>
    <p:sldId id="268" r:id="rId7"/>
    <p:sldId id="271" r:id="rId8"/>
    <p:sldId id="272" r:id="rId9"/>
    <p:sldId id="27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39" userDrawn="1">
          <p15:clr>
            <a:srgbClr val="A4A3A4"/>
          </p15:clr>
        </p15:guide>
        <p15:guide id="2" pos="1050" userDrawn="1">
          <p15:clr>
            <a:srgbClr val="A4A3A4"/>
          </p15:clr>
        </p15:guide>
        <p15:guide id="3" pos="3477" userDrawn="1">
          <p15:clr>
            <a:srgbClr val="A4A3A4"/>
          </p15:clr>
        </p15:guide>
        <p15:guide id="4" orient="horz" pos="935" userDrawn="1">
          <p15:clr>
            <a:srgbClr val="A4A3A4"/>
          </p15:clr>
        </p15:guide>
        <p15:guide id="5" pos="3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D9222A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08" autoAdjust="0"/>
    <p:restoredTop sz="94694"/>
  </p:normalViewPr>
  <p:slideViewPr>
    <p:cSldViewPr snapToGrid="0" snapToObjects="1">
      <p:cViewPr>
        <p:scale>
          <a:sx n="141" d="100"/>
          <a:sy n="141" d="100"/>
        </p:scale>
        <p:origin x="2608" y="1536"/>
      </p:cViewPr>
      <p:guideLst>
        <p:guide orient="horz" pos="3339"/>
        <p:guide pos="1050"/>
        <p:guide pos="3477"/>
        <p:guide orient="horz" pos="935"/>
        <p:guide pos="39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404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125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84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13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87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391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434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79833-7EF9-6F49-B792-97DDAFACE1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404590-40AE-7740-96E0-0C6FE1D2B4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99A9C2-A963-6A40-ADD4-549CEE32F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CA9500-3DA0-504D-BAA5-660CC5053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CAD6A-3202-304A-B624-558203A76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619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6BC7E-3A17-5D43-A42A-E8EB2AC13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A1ACB-F91A-CD42-B198-1BA4C95FF4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991CC4-80A4-FC44-AB4A-0BFC93367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24DD50-51D6-8844-BFEC-2D5E51219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1575CE-6AA7-2140-83C7-42A5C454B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2385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DAC4-01E1-1745-99BD-310E748AA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B8CAE5-57F0-104F-A3C7-9D2387C5EE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64728D-4EA7-3242-8637-BD711609F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54F40-79A0-274D-9477-408201394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096921-B8C0-BD4B-B3B8-4CC711C56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27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45E58-8D42-A744-86CA-992F4F77D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8C1C3-5ACF-2E4D-92C1-1D667C2A62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297E08-BDF9-7B49-9FE6-2CB1FAE081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FE6DA7-7C05-E642-A7E8-FA9F823AA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9D2A26-5730-D140-B8C3-C8E7D2C1C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A5B4F7-43F7-2A44-B037-A26A56E4D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6053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D08C-B4C3-834D-BE91-86608188D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A606AD-DAEB-164A-9B1A-5516BCBAB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D0CD5D-6451-774F-A225-0D1DB6C114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03C310-827E-0943-B873-10AF41536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3AC4AA-A996-8B48-969C-F6EE262CDF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4E4B05-44BF-8B4F-8678-A73230D3A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75AC96-3978-3648-B664-6F3F5D262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5BE77B-16B6-F94A-898C-7DE6ADB2C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361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09C4D-F17E-7D41-A3D4-30EB48D71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12EBA0-9096-8047-9E34-35EF14A78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526670-AED0-2548-898D-3BFDAEFC1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D16B23-C9C8-B942-ADBF-798520E6D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9673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174BCB-DDDF-7340-A471-2607A07A0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48D520-3C22-EC40-8828-96B555FA6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C981AF-5904-2F4F-B8F1-38F374796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341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97DBB-8A80-0E4F-A1B5-95CA93F25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350B03-0D0E-DE48-B638-450EE0204C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8A4F3-90BC-6749-B129-61AFFDFDD2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5AC808-9A7C-DA43-96EB-7C5C38BE5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6A06A1-C957-F04E-8E93-7F4B517EC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F95F4B-1F47-D746-B3CF-89B915948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22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89F9E-BB15-094E-AA81-9D6D7B227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B0FBBF-1D8B-F34A-9329-03362BD92A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B66BB-79B6-C646-A734-FC8229739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7CF989-9D23-4741-8BBF-C100CCBDD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6F46ED-7A4F-8746-974D-4C5B29636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2AE47C-9B89-7F4E-BCC5-DF21B1029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4613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62415-05C9-F14A-B012-1B9F2C33E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1A84D4-3A2F-B94A-85A9-0A99829994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F257C-60EC-1945-BC05-20A004856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6667C-F84F-8F44-BD5C-68A03C171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F8FE3-11EF-554A-A0D4-FDD6E2CFD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296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F40B46-C672-C74A-B5FC-9D9F335B8C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5DF423-096A-4F40-83D9-1E6E32E928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EB87C0-4D79-DF4F-BC0D-D56CD241A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8B32C-4E9D-484F-9D33-D18BB498D2F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E1A5A-6B09-A847-A0F1-7DF846B10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DB4B20-9ED1-F141-AB02-CAEFFBA7D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16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68090B1-4646-6649-831F-3B0AFE24B8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372B19F7-D01C-994C-971E-64AF1F12ED13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D1800F6-B8D7-034A-860A-BE99389E3CC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22B094-1F6D-4A42-A108-C58E85CFE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D90803-356A-814B-BBC7-E2E0327A8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9F6B0-722C-8B40-AE0A-614CE15D67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8B32C-4E9D-484F-9D33-D18BB498D2F1}" type="datetimeFigureOut">
              <a:rPr lang="en-US" smtClean="0"/>
              <a:t>11/8/21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3EEFE-1097-A545-8D4E-1ABB85CF3D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A6A673-FA93-A34E-9908-4CD46E0724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607FF-47DB-F94E-A37A-ACE8EB6916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718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1D21AAA2-376D-0546-8331-796125EE48FF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52941D6-F9DA-D54A-B99A-F7F9B8788F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4840E17-E9C7-AC41-9024-EC62EE142107}"/>
              </a:ext>
            </a:extLst>
          </p:cNvPr>
          <p:cNvSpPr txBox="1">
            <a:spLocks/>
          </p:cNvSpPr>
          <p:nvPr/>
        </p:nvSpPr>
        <p:spPr>
          <a:xfrm>
            <a:off x="-2" y="611459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Animals in the First World War</a:t>
            </a:r>
          </a:p>
        </p:txBody>
      </p:sp>
      <p:pic>
        <p:nvPicPr>
          <p:cNvPr id="13" name="Picture 12" descr="A picture containing fabric, clipart&#10;&#10;Description automatically generated">
            <a:extLst>
              <a:ext uri="{FF2B5EF4-FFF2-40B4-BE49-F238E27FC236}">
                <a16:creationId xmlns:a16="http://schemas.microsoft.com/office/drawing/2014/main" id="{9D55FECF-2219-7C4F-9CD3-EFD5F4CAF0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29" r="9194"/>
          <a:stretch/>
        </p:blipFill>
        <p:spPr>
          <a:xfrm>
            <a:off x="-1" y="1810222"/>
            <a:ext cx="12192002" cy="406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272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fabric, clipart&#10;&#10;Description automatically generated">
            <a:extLst>
              <a:ext uri="{FF2B5EF4-FFF2-40B4-BE49-F238E27FC236}">
                <a16:creationId xmlns:a16="http://schemas.microsoft.com/office/drawing/2014/main" id="{63174DFE-3484-6C45-B04B-944E442181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50" t="1478" r="37092"/>
          <a:stretch/>
        </p:blipFill>
        <p:spPr>
          <a:xfrm>
            <a:off x="1679161" y="1494608"/>
            <a:ext cx="3818680" cy="3818680"/>
          </a:xfrm>
          <a:prstGeom prst="round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6233786" y="2066795"/>
            <a:ext cx="443212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During the First World War, more than 16 million people lost their lives, but humans were not the only ones involved.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Over 16 million animals served in the First World War.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Their work was extremely important, and they were also companions for soldiers during the hardship of war.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19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223126" y="1708314"/>
            <a:ext cx="397306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Horses, mules and donkeys were vital during the First World War.</a:t>
            </a:r>
          </a:p>
          <a:p>
            <a:pPr algn="l"/>
            <a:endParaRPr lang="en-GB" sz="1800" i="0" u="none" strike="noStrike" baseline="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 algn="l"/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moved ammunition and general supplies. They served as ambulances. Teams of gun</a:t>
            </a:r>
          </a:p>
          <a:p>
            <a:pPr algn="l"/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horses pulled artillery, and cavalry horses were ridden in battle. </a:t>
            </a:r>
          </a:p>
          <a:p>
            <a:pPr algn="l"/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 algn="l"/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Over eight million horses, mules and donkeys died during the First World War.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A group of men riding horses&#10;&#10;Description automatically generated with medium confidence">
            <a:extLst>
              <a:ext uri="{FF2B5EF4-FFF2-40B4-BE49-F238E27FC236}">
                <a16:creationId xmlns:a16="http://schemas.microsoft.com/office/drawing/2014/main" id="{40B6CD8E-4AA3-964A-A3E7-3D1E3CB6E1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761" r="39082" b="9654"/>
          <a:stretch/>
        </p:blipFill>
        <p:spPr>
          <a:xfrm>
            <a:off x="1666875" y="1484313"/>
            <a:ext cx="3852863" cy="381635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691556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225219" y="1379923"/>
            <a:ext cx="4340485" cy="400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500"/>
              </a:spcBef>
            </a:pPr>
            <a:r>
              <a:rPr lang="en-GB" sz="2400" b="1" i="0" u="none" strike="noStrike" baseline="0" dirty="0">
                <a:solidFill>
                  <a:srgbClr val="D9222A"/>
                </a:solidFill>
                <a:latin typeface="Comic Sans MS" panose="030F0702030302020204" pitchFamily="66" charset="0"/>
              </a:rPr>
              <a:t>Dogs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Dogs carried aid to the wounded.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took messages between the lines. They sniffed out enemy soldiers, and pulled machine guns and equipment.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acted as “sentinel dogs” at the trenches, letting the soldiers know if anyone approached the barbed wire.</a:t>
            </a:r>
          </a:p>
          <a:p>
            <a:pPr algn="l"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Up to 20,000 dogs were trained for front line duties during the First World War.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A picture containing dog, tree, outdoor, grass&#10;&#10;Description automatically generated">
            <a:extLst>
              <a:ext uri="{FF2B5EF4-FFF2-40B4-BE49-F238E27FC236}">
                <a16:creationId xmlns:a16="http://schemas.microsoft.com/office/drawing/2014/main" id="{DBB0F43E-22C4-B44E-A8DA-EBDED93B9B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86" t="36830" r="9649" b="1162"/>
          <a:stretch/>
        </p:blipFill>
        <p:spPr>
          <a:xfrm>
            <a:off x="1666875" y="1484312"/>
            <a:ext cx="3852863" cy="381274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414038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237745" y="1663132"/>
            <a:ext cx="4572093" cy="353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400" b="1" dirty="0">
                <a:solidFill>
                  <a:srgbClr val="D9222A"/>
                </a:solidFill>
                <a:latin typeface="Comic Sans MS" panose="030F0702030302020204" pitchFamily="66" charset="0"/>
              </a:rPr>
              <a:t>Pigeons</a:t>
            </a:r>
          </a:p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Homing pigeons were used to carry messages.</a:t>
            </a:r>
          </a:p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were so important that a law was passed to make killing or harming homing pigeons punishable under the Defence of the Realm Regulations by six months’ imprisonment or £100 fine.</a:t>
            </a:r>
          </a:p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Over 100,000 homing pigeons were used in the First World War.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A black and white photo of a duck&#10;&#10;Description automatically generated with medium confidence">
            <a:extLst>
              <a:ext uri="{FF2B5EF4-FFF2-40B4-BE49-F238E27FC236}">
                <a16:creationId xmlns:a16="http://schemas.microsoft.com/office/drawing/2014/main" id="{2808807D-2095-B642-9057-5CFC89B727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9" t="15958" r="3905" b="19946"/>
          <a:stretch/>
        </p:blipFill>
        <p:spPr>
          <a:xfrm>
            <a:off x="1666875" y="1479710"/>
            <a:ext cx="3852863" cy="3820953"/>
          </a:xfrm>
          <a:prstGeom prst="round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11940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210474" y="2042418"/>
            <a:ext cx="4671791" cy="27007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400" b="1" dirty="0">
                <a:solidFill>
                  <a:srgbClr val="D9222A"/>
                </a:solidFill>
                <a:latin typeface="Comic Sans MS" panose="030F0702030302020204" pitchFamily="66" charset="0"/>
              </a:rPr>
              <a:t>Cats</a:t>
            </a:r>
          </a:p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Cats were used to hunt rats and mice at sea and in the trenches.</a:t>
            </a:r>
          </a:p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kept soldiers company and were also used as gas detectors.</a:t>
            </a:r>
          </a:p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Approximately 500,000 cats were sent to the trenches during the First World War.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A black and white cat sitting in the snow&#10;&#10;Description automatically generated with medium confidence">
            <a:extLst>
              <a:ext uri="{FF2B5EF4-FFF2-40B4-BE49-F238E27FC236}">
                <a16:creationId xmlns:a16="http://schemas.microsoft.com/office/drawing/2014/main" id="{70ABA25E-A6C0-C54B-A82B-39076F53BE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999" t="25977" r="20180"/>
          <a:stretch/>
        </p:blipFill>
        <p:spPr>
          <a:xfrm>
            <a:off x="1666874" y="1484313"/>
            <a:ext cx="3852863" cy="381635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127456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225219" y="1802998"/>
            <a:ext cx="4593671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400" b="1" dirty="0">
                <a:solidFill>
                  <a:srgbClr val="D9222A"/>
                </a:solidFill>
                <a:latin typeface="Comic Sans MS" panose="030F0702030302020204" pitchFamily="66" charset="0"/>
              </a:rPr>
              <a:t>Camels</a:t>
            </a:r>
            <a:endParaRPr lang="en-GB" sz="24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Camels were used in the desert.</a:t>
            </a:r>
          </a:p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carried food, water, ammunition and medical supplies to men at the front.</a:t>
            </a:r>
          </a:p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served as ambulances to transport the injured to safety.</a:t>
            </a:r>
          </a:p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They were also, apparently, much less prone to panicking under enemy fire.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0B39BB43-FE89-CC49-8F29-7548E6C295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9" t="25278" r="7637" b="19073"/>
          <a:stretch/>
        </p:blipFill>
        <p:spPr>
          <a:xfrm>
            <a:off x="1666875" y="1484312"/>
            <a:ext cx="3852863" cy="381635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15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169B3F-AC3B-4E35-8B43-137FF5AE5A46}"/>
              </a:ext>
            </a:extLst>
          </p:cNvPr>
          <p:cNvSpPr txBox="1"/>
          <p:nvPr/>
        </p:nvSpPr>
        <p:spPr>
          <a:xfrm>
            <a:off x="6237745" y="2651233"/>
            <a:ext cx="4155633" cy="1485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400" b="1" dirty="0">
                <a:solidFill>
                  <a:srgbClr val="D9222A"/>
                </a:solidFill>
                <a:latin typeface="Comic Sans MS" panose="030F0702030302020204" pitchFamily="66" charset="0"/>
              </a:rPr>
              <a:t>Canaries</a:t>
            </a:r>
            <a:endParaRPr lang="en-GB" sz="2400" b="1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500"/>
              </a:spcBef>
            </a:pPr>
            <a:r>
              <a:rPr lang="en-GB" sz="1800" i="0" u="none" strike="noStrike" baseline="0" dirty="0">
                <a:solidFill>
                  <a:srgbClr val="272626"/>
                </a:solidFill>
                <a:latin typeface="Comic Sans MS" panose="030F0702030302020204" pitchFamily="66" charset="0"/>
              </a:rPr>
              <a:t>Canaries were used to detect the presence of poisonous gas in the trenches and in tunnels beneath.</a:t>
            </a:r>
            <a:endParaRPr lang="en-GB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 descr="A white bird in a cage&#10;&#10;Description automatically generated">
            <a:extLst>
              <a:ext uri="{FF2B5EF4-FFF2-40B4-BE49-F238E27FC236}">
                <a16:creationId xmlns:a16="http://schemas.microsoft.com/office/drawing/2014/main" id="{0F07D5A2-87FA-704B-950D-E3E734CE12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49" t="334" r="23484" b="891"/>
          <a:stretch/>
        </p:blipFill>
        <p:spPr>
          <a:xfrm>
            <a:off x="1666874" y="1484312"/>
            <a:ext cx="3852863" cy="381635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12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</TotalTime>
  <Words>371</Words>
  <Application>Microsoft Macintosh PowerPoint</Application>
  <PresentationFormat>Widescreen</PresentationFormat>
  <Paragraphs>38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161</cp:revision>
  <dcterms:created xsi:type="dcterms:W3CDTF">2021-01-11T17:47:06Z</dcterms:created>
  <dcterms:modified xsi:type="dcterms:W3CDTF">2021-11-08T16:14:04Z</dcterms:modified>
</cp:coreProperties>
</file>