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5"/>
  </p:notesMasterIdLst>
  <p:sldIdLst>
    <p:sldId id="271" r:id="rId3"/>
    <p:sldId id="258" r:id="rId4"/>
    <p:sldId id="259" r:id="rId5"/>
    <p:sldId id="260" r:id="rId6"/>
    <p:sldId id="268" r:id="rId7"/>
    <p:sldId id="261" r:id="rId8"/>
    <p:sldId id="269" r:id="rId9"/>
    <p:sldId id="262" r:id="rId10"/>
    <p:sldId id="263" r:id="rId11"/>
    <p:sldId id="264" r:id="rId12"/>
    <p:sldId id="265" r:id="rId13"/>
    <p:sldId id="27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2" userDrawn="1">
          <p15:clr>
            <a:srgbClr val="A4A3A4"/>
          </p15:clr>
        </p15:guide>
        <p15:guide id="2" pos="937" userDrawn="1">
          <p15:clr>
            <a:srgbClr val="A4A3A4"/>
          </p15:clr>
        </p15:guide>
        <p15:guide id="3" orient="horz" pos="3475" userDrawn="1">
          <p15:clr>
            <a:srgbClr val="A4A3A4"/>
          </p15:clr>
        </p15:guide>
        <p15:guide id="4" pos="3704" userDrawn="1">
          <p15:clr>
            <a:srgbClr val="A4A3A4"/>
          </p15:clr>
        </p15:guide>
        <p15:guide id="5" pos="4135" userDrawn="1">
          <p15:clr>
            <a:srgbClr val="A4A3A4"/>
          </p15:clr>
        </p15:guide>
        <p15:guide id="6" pos="44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D9222A"/>
    <a:srgbClr val="EB8B2D"/>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37" autoAdjust="0"/>
    <p:restoredTop sz="94694"/>
  </p:normalViewPr>
  <p:slideViewPr>
    <p:cSldViewPr snapToGrid="0" snapToObjects="1">
      <p:cViewPr>
        <p:scale>
          <a:sx n="152" d="100"/>
          <a:sy n="152" d="100"/>
        </p:scale>
        <p:origin x="480" y="1088"/>
      </p:cViewPr>
      <p:guideLst>
        <p:guide orient="horz" pos="822"/>
        <p:guide pos="937"/>
        <p:guide orient="horz" pos="3475"/>
        <p:guide pos="3704"/>
        <p:guide pos="4135"/>
        <p:guide pos="44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1882404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10836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087407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297125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1839084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2229013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28682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71479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620086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088319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890516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FAF87-B533-7648-9D4A-AB34D182300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51AFFD78-891E-0C4D-8110-C6C538A7CA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5E0C4CC-01A4-044B-B8DC-AC33D1DA0F48}"/>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B1570837-9CC3-E74E-A4BD-E586541006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ED1B0D-B01C-C744-8136-071025A4B677}"/>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865174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7D89B-DB08-B244-B4DE-EBE30756F3B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D3B61DC-DB66-3F41-B2E5-9A6618DE370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9218644-9F6D-3549-B7E3-812F4AD11CF3}"/>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7E93441D-BC1C-0348-819D-1397D45680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2BF4F-CA01-C94E-B076-4019339FEB93}"/>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1421477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B9356-F2C3-884A-83BB-4DF5D1EDCDE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9E08520-1175-F640-AE8B-062EE8D526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4B8CD87-1582-6544-95D3-173ED99F744E}"/>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4FBFE45E-F3D8-D742-8290-2768A0CE08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9C3D9A-B77D-5B45-BC4B-FD0D618F52E9}"/>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35025292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7B8BC-2F02-DD48-BEBC-A38B3B86584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BCED29D-C985-614A-A24C-7EDAAC9075F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291164E-2AA9-7E46-8CBC-66B65E7945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3560BD8-BDC7-C34D-B99B-9B34459FA2A0}"/>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6" name="Footer Placeholder 5">
            <a:extLst>
              <a:ext uri="{FF2B5EF4-FFF2-40B4-BE49-F238E27FC236}">
                <a16:creationId xmlns:a16="http://schemas.microsoft.com/office/drawing/2014/main" id="{4449846F-3C76-BA43-8C28-6EB34B48B1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48615C-3FAB-AA48-9584-3BE9B8A35F26}"/>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22073435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9383D-015C-0248-9854-69216532E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8FFEDFC-BA43-7444-A898-5B305A47C0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F54554D7-71FD-4D47-9649-B3DD701763A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57728E6-3D4F-4645-8807-A0E3AB80F2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3EDFE04-D815-AE4C-ACB5-081EDF1E940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0AD238D-E822-BE49-A690-C007C35FC59F}"/>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8" name="Footer Placeholder 7">
            <a:extLst>
              <a:ext uri="{FF2B5EF4-FFF2-40B4-BE49-F238E27FC236}">
                <a16:creationId xmlns:a16="http://schemas.microsoft.com/office/drawing/2014/main" id="{91488C47-B567-CF40-8A79-EE4620F6ED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5C505A-75E5-2246-982F-877B9CC3FFFB}"/>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2010597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4CD91-C20F-0145-A558-51862303EE8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BA4970D-4829-CF45-A5FA-A1CCA53D6BF7}"/>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4" name="Footer Placeholder 3">
            <a:extLst>
              <a:ext uri="{FF2B5EF4-FFF2-40B4-BE49-F238E27FC236}">
                <a16:creationId xmlns:a16="http://schemas.microsoft.com/office/drawing/2014/main" id="{799A9CAE-50AB-4044-9998-A62EE5FFEE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63EEF1-47F1-AA4E-BCAA-0844EFCD8DBB}"/>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759980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C47F830-664C-AB4B-902A-8EA9FDEA8F55}"/>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3154132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AF5D-DB42-A647-AFC3-D5F055033A0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9CA9189-4EAA-5749-B2FE-5F263E3835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59F4AD9-01C7-E64D-ADC3-2604CE13C0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A65BE93-F084-D848-996B-D82785D32898}"/>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6" name="Footer Placeholder 5">
            <a:extLst>
              <a:ext uri="{FF2B5EF4-FFF2-40B4-BE49-F238E27FC236}">
                <a16:creationId xmlns:a16="http://schemas.microsoft.com/office/drawing/2014/main" id="{4D017614-938B-114A-A618-6C1950CB44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B0BD9E-065D-FE44-A72F-03839E04C48C}"/>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165052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C4D03-E076-D745-9D56-C9A157C04AD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5D12739-05BA-0B4D-9000-130B74ABED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A87977-F354-2D49-A81C-FC00F34FEA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122300D-2C75-9C4F-A23A-A0E48BA30030}"/>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6" name="Footer Placeholder 5">
            <a:extLst>
              <a:ext uri="{FF2B5EF4-FFF2-40B4-BE49-F238E27FC236}">
                <a16:creationId xmlns:a16="http://schemas.microsoft.com/office/drawing/2014/main" id="{8067C2B6-EFBF-4742-9F7A-85BD1AC409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7F1195-F77A-FC4F-9426-BC277DA95A7E}"/>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42623819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97385-65A9-954C-88E1-A2F8E8A7038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C30020F-5D4C-BD41-80F4-C022D1DA9F0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B0E3A4-49F2-6C4D-AB5D-7B3E950A0A93}"/>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4A629F01-B8EF-2941-8C82-7B4B6D0857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738016-4D04-3E42-935D-5018BC6A7C34}"/>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1070761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2789B0-FD76-914A-A7FD-20EA4D668A2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4A68F02-B01F-4341-B6A4-12BC0BB3016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6B668D-811E-C74E-8F4D-7C36A7A661C5}"/>
              </a:ext>
            </a:extLst>
          </p:cNvPr>
          <p:cNvSpPr>
            <a:spLocks noGrp="1"/>
          </p:cNvSpPr>
          <p:nvPr>
            <p:ph type="dt" sz="half" idx="10"/>
          </p:nvPr>
        </p:nvSpPr>
        <p:spPr/>
        <p:txBody>
          <a:body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407D1E1C-48CF-254D-A74D-E228301001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18A67B-C8BA-704B-825D-D675483F2698}"/>
              </a:ext>
            </a:extLst>
          </p:cNvPr>
          <p:cNvSpPr>
            <a:spLocks noGrp="1"/>
          </p:cNvSpPr>
          <p:nvPr>
            <p:ph type="sldNum" sz="quarter" idx="12"/>
          </p:nvPr>
        </p:nvSpPr>
        <p:spPr/>
        <p:txBody>
          <a:bodyPr/>
          <a:lstStyle/>
          <a:p>
            <a:fld id="{81163884-0B21-8644-ACE7-CAD9FEDCBC28}" type="slidenum">
              <a:rPr lang="en-US" smtClean="0"/>
              <a:t>‹#›</a:t>
            </a:fld>
            <a:endParaRPr lang="en-US"/>
          </a:p>
        </p:txBody>
      </p:sp>
    </p:spTree>
    <p:extLst>
      <p:ext uri="{BB962C8B-B14F-4D97-AF65-F5344CB8AC3E}">
        <p14:creationId xmlns:p14="http://schemas.microsoft.com/office/powerpoint/2010/main" val="232304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68090B1-4646-6649-831F-3B0AFE24B80D}"/>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372B19F7-D01C-994C-971E-64AF1F12ED13}"/>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80CBF2-09DB-5141-BF24-6CA5D9DACE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C6E757B-FC69-504D-8907-A8CA44E74B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78721B-4B10-0844-98FE-5350B73741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0E8A7D-2E47-434B-9BDF-DE1922170D48}" type="datetimeFigureOut">
              <a:rPr lang="en-US" smtClean="0"/>
              <a:t>11/8/21</a:t>
            </a:fld>
            <a:endParaRPr lang="en-US"/>
          </a:p>
        </p:txBody>
      </p:sp>
      <p:sp>
        <p:nvSpPr>
          <p:cNvPr id="5" name="Footer Placeholder 4">
            <a:extLst>
              <a:ext uri="{FF2B5EF4-FFF2-40B4-BE49-F238E27FC236}">
                <a16:creationId xmlns:a16="http://schemas.microsoft.com/office/drawing/2014/main" id="{651A9E09-D923-B741-88B0-59E15C4929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3EAE41A-BAF7-BB4B-8F1A-EC4F7A645C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163884-0B21-8644-ACE7-CAD9FEDCBC28}" type="slidenum">
              <a:rPr lang="en-US" smtClean="0"/>
              <a:t>‹#›</a:t>
            </a:fld>
            <a:endParaRPr lang="en-US"/>
          </a:p>
        </p:txBody>
      </p:sp>
    </p:spTree>
    <p:extLst>
      <p:ext uri="{BB962C8B-B14F-4D97-AF65-F5344CB8AC3E}">
        <p14:creationId xmlns:p14="http://schemas.microsoft.com/office/powerpoint/2010/main" val="8855886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783372A-2801-D545-A768-C788B6AED360}"/>
              </a:ext>
            </a:extLst>
          </p:cNvPr>
          <p:cNvSpPr/>
          <p:nvPr/>
        </p:nvSpPr>
        <p:spPr>
          <a:xfrm>
            <a:off x="0" y="1731833"/>
            <a:ext cx="12192000" cy="42306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field of red flowers&#10;&#10;Description automatically generated">
            <a:extLst>
              <a:ext uri="{FF2B5EF4-FFF2-40B4-BE49-F238E27FC236}">
                <a16:creationId xmlns:a16="http://schemas.microsoft.com/office/drawing/2014/main" id="{D4980580-693B-D64A-9769-03BA0FE377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2290" b="23188"/>
          <a:stretch/>
        </p:blipFill>
        <p:spPr>
          <a:xfrm>
            <a:off x="0" y="1810222"/>
            <a:ext cx="12191999" cy="4069426"/>
          </a:xfrm>
          <a:prstGeom prst="rect">
            <a:avLst/>
          </a:prstGeom>
        </p:spPr>
      </p:pic>
      <p:sp>
        <p:nvSpPr>
          <p:cNvPr id="2" name="Subtitle 2">
            <a:extLst>
              <a:ext uri="{FF2B5EF4-FFF2-40B4-BE49-F238E27FC236}">
                <a16:creationId xmlns:a16="http://schemas.microsoft.com/office/drawing/2014/main" id="{EFC0040A-CBAA-7B45-9EF9-495656259E4F}"/>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3" name="Picture 2" descr="A picture containing text, clipart&#10;&#10;Description automatically generated">
            <a:extLst>
              <a:ext uri="{FF2B5EF4-FFF2-40B4-BE49-F238E27FC236}">
                <a16:creationId xmlns:a16="http://schemas.microsoft.com/office/drawing/2014/main" id="{EA7D43A3-4AAA-BF4A-806C-1E31D02DFE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4" name="Title 1">
            <a:extLst>
              <a:ext uri="{FF2B5EF4-FFF2-40B4-BE49-F238E27FC236}">
                <a16:creationId xmlns:a16="http://schemas.microsoft.com/office/drawing/2014/main" id="{BE3EF884-99E5-0644-8148-CA390A49D396}"/>
              </a:ext>
            </a:extLst>
          </p:cNvPr>
          <p:cNvSpPr txBox="1">
            <a:spLocks/>
          </p:cNvSpPr>
          <p:nvPr/>
        </p:nvSpPr>
        <p:spPr>
          <a:xfrm>
            <a:off x="-2" y="611459"/>
            <a:ext cx="12192002" cy="64633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Comic Sans MS" panose="030F0702030302020204" pitchFamily="66" charset="0"/>
                <a:cs typeface="Arial" panose="020B0604020202020204" pitchFamily="34" charset="0"/>
              </a:rPr>
              <a:t>Armistice Day</a:t>
            </a:r>
          </a:p>
        </p:txBody>
      </p:sp>
    </p:spTree>
    <p:extLst>
      <p:ext uri="{BB962C8B-B14F-4D97-AF65-F5344CB8AC3E}">
        <p14:creationId xmlns:p14="http://schemas.microsoft.com/office/powerpoint/2010/main" val="439856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6442163" y="1943978"/>
            <a:ext cx="4262349" cy="2970044"/>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The German soldiers and sailors did not see this as an honourable battle, but as a suicide mission.</a:t>
            </a:r>
          </a:p>
          <a:p>
            <a:pPr algn="l">
              <a:spcBef>
                <a:spcPts val="1500"/>
              </a:spcBef>
            </a:pPr>
            <a:r>
              <a:rPr lang="en-GB" sz="1800" i="0" u="none" strike="noStrike" baseline="0" dirty="0">
                <a:solidFill>
                  <a:srgbClr val="272626"/>
                </a:solidFill>
                <a:latin typeface="Comic Sans MS" panose="030F0702030302020204" pitchFamily="66" charset="0"/>
              </a:rPr>
              <a:t>They rebelled against their orders.</a:t>
            </a:r>
          </a:p>
          <a:p>
            <a:pPr algn="l">
              <a:spcBef>
                <a:spcPts val="1500"/>
              </a:spcBef>
            </a:pPr>
            <a:r>
              <a:rPr lang="en-GB" sz="1800" i="0" u="none" strike="noStrike" baseline="0" dirty="0">
                <a:solidFill>
                  <a:srgbClr val="272626"/>
                </a:solidFill>
                <a:latin typeface="Comic Sans MS" panose="030F0702030302020204" pitchFamily="66" charset="0"/>
              </a:rPr>
              <a:t>The Kiel Mutiny, as it became known, spread swiftly. German Workers’ councils in cities throughout Germany demanded reforms, including the abdication of Kaiser Wilhelm II.</a:t>
            </a:r>
            <a:endParaRPr lang="en-GB" dirty="0">
              <a:solidFill>
                <a:srgbClr val="272626"/>
              </a:solidFill>
              <a:latin typeface="Comic Sans MS" panose="030F0702030302020204" pitchFamily="66" charset="0"/>
            </a:endParaRPr>
          </a:p>
        </p:txBody>
      </p:sp>
      <p:pic>
        <p:nvPicPr>
          <p:cNvPr id="3" name="Picture 2" descr="A person in a military uniform&#10;&#10;Description automatically generated with medium confidence">
            <a:extLst>
              <a:ext uri="{FF2B5EF4-FFF2-40B4-BE49-F238E27FC236}">
                <a16:creationId xmlns:a16="http://schemas.microsoft.com/office/drawing/2014/main" id="{E6127A77-5044-004D-9870-62DE9B4A36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23716" y="851416"/>
            <a:ext cx="3642968" cy="4857291"/>
          </a:xfrm>
          <a:prstGeom prst="rect">
            <a:avLst/>
          </a:prstGeom>
        </p:spPr>
      </p:pic>
    </p:spTree>
    <p:extLst>
      <p:ext uri="{BB962C8B-B14F-4D97-AF65-F5344CB8AC3E}">
        <p14:creationId xmlns:p14="http://schemas.microsoft.com/office/powerpoint/2010/main" val="2072198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6450732" y="2049257"/>
            <a:ext cx="3968395" cy="2970044"/>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On 7 November 1918 the Bavarian king (Ludwig III) fled to Austria in fear of his life. He then abdicated.</a:t>
            </a:r>
          </a:p>
          <a:p>
            <a:pPr algn="l">
              <a:spcBef>
                <a:spcPts val="1500"/>
              </a:spcBef>
            </a:pPr>
            <a:r>
              <a:rPr lang="de-DE" sz="1800" i="0" u="none" strike="noStrike" baseline="0" dirty="0">
                <a:solidFill>
                  <a:srgbClr val="272626"/>
                </a:solidFill>
                <a:latin typeface="Comic Sans MS" panose="030F0702030302020204" pitchFamily="66" charset="0"/>
              </a:rPr>
              <a:t>On 9 November 1918, Kaiser Wilhelm II </a:t>
            </a:r>
            <a:r>
              <a:rPr lang="en-GB" sz="1800" i="0" u="none" strike="noStrike" baseline="0" dirty="0">
                <a:solidFill>
                  <a:srgbClr val="272626"/>
                </a:solidFill>
                <a:latin typeface="Comic Sans MS" panose="030F0702030302020204" pitchFamily="66" charset="0"/>
              </a:rPr>
              <a:t>of Germany abdicated.</a:t>
            </a:r>
          </a:p>
          <a:p>
            <a:pPr algn="l">
              <a:spcBef>
                <a:spcPts val="1500"/>
              </a:spcBef>
            </a:pPr>
            <a:r>
              <a:rPr lang="en-GB" sz="1800" i="0" u="none" strike="noStrike" baseline="0" dirty="0">
                <a:solidFill>
                  <a:srgbClr val="272626"/>
                </a:solidFill>
                <a:latin typeface="Comic Sans MS" panose="030F0702030302020204" pitchFamily="66" charset="0"/>
              </a:rPr>
              <a:t>Two days later, on 11 November,</a:t>
            </a:r>
            <a:br>
              <a:rPr lang="en-GB" sz="1800" i="0" u="none" strike="noStrike" baseline="0" dirty="0">
                <a:solidFill>
                  <a:srgbClr val="272626"/>
                </a:solidFill>
                <a:latin typeface="Comic Sans MS" panose="030F0702030302020204" pitchFamily="66" charset="0"/>
              </a:rPr>
            </a:br>
            <a:r>
              <a:rPr lang="en-GB" sz="1800" i="0" u="none" strike="noStrike" baseline="0" dirty="0">
                <a:solidFill>
                  <a:srgbClr val="272626"/>
                </a:solidFill>
                <a:latin typeface="Comic Sans MS" panose="030F0702030302020204" pitchFamily="66" charset="0"/>
              </a:rPr>
              <a:t>at 11am, Germany signed</a:t>
            </a:r>
            <a:br>
              <a:rPr lang="en-GB" sz="1800" i="0" u="none" strike="noStrike" baseline="0" dirty="0">
                <a:solidFill>
                  <a:srgbClr val="272626"/>
                </a:solidFill>
                <a:latin typeface="Comic Sans MS" panose="030F0702030302020204" pitchFamily="66" charset="0"/>
              </a:rPr>
            </a:br>
            <a:r>
              <a:rPr lang="en-GB" sz="1800" i="0" u="none" strike="noStrike" baseline="0" dirty="0">
                <a:solidFill>
                  <a:srgbClr val="272626"/>
                </a:solidFill>
                <a:latin typeface="Comic Sans MS" panose="030F0702030302020204" pitchFamily="66" charset="0"/>
              </a:rPr>
              <a:t>the Armistice.</a:t>
            </a:r>
          </a:p>
          <a:p>
            <a:pPr algn="l"/>
            <a:endParaRPr lang="en-GB" sz="1800" i="0" u="none" strike="noStrike" baseline="0" dirty="0">
              <a:latin typeface="Comic Sans MS" panose="030F0702030302020204" pitchFamily="66" charset="0"/>
            </a:endParaRPr>
          </a:p>
        </p:txBody>
      </p:sp>
      <p:pic>
        <p:nvPicPr>
          <p:cNvPr id="4" name="Picture 3" descr="A picture containing text, stone&#10;&#10;Description automatically generated">
            <a:extLst>
              <a:ext uri="{FF2B5EF4-FFF2-40B4-BE49-F238E27FC236}">
                <a16:creationId xmlns:a16="http://schemas.microsoft.com/office/drawing/2014/main" id="{2736A163-5CE7-2348-A9FE-E62879AB226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024" t="9817" r="8882" b="5071"/>
          <a:stretch/>
        </p:blipFill>
        <p:spPr>
          <a:xfrm>
            <a:off x="1487488" y="1304925"/>
            <a:ext cx="4392612" cy="3186287"/>
          </a:xfrm>
          <a:prstGeom prst="roundRect">
            <a:avLst/>
          </a:prstGeom>
        </p:spPr>
      </p:pic>
      <p:pic>
        <p:nvPicPr>
          <p:cNvPr id="7" name="Picture 6">
            <a:extLst>
              <a:ext uri="{FF2B5EF4-FFF2-40B4-BE49-F238E27FC236}">
                <a16:creationId xmlns:a16="http://schemas.microsoft.com/office/drawing/2014/main" id="{EF8D3AC7-18DB-1045-B247-3A66B9E79C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77361" y="3989874"/>
            <a:ext cx="3748509" cy="1994058"/>
          </a:xfrm>
          <a:prstGeom prst="rect">
            <a:avLst/>
          </a:prstGeom>
        </p:spPr>
      </p:pic>
    </p:spTree>
    <p:extLst>
      <p:ext uri="{BB962C8B-B14F-4D97-AF65-F5344CB8AC3E}">
        <p14:creationId xmlns:p14="http://schemas.microsoft.com/office/powerpoint/2010/main" val="4164328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6564313" y="1403304"/>
            <a:ext cx="3748510" cy="4355038"/>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A war that had lasted over four years, cost more than 16 million human lives and millions of animals lives, seen terrible battles with thousands slain in one day - was over.</a:t>
            </a:r>
          </a:p>
          <a:p>
            <a:pPr algn="l">
              <a:spcBef>
                <a:spcPts val="1500"/>
              </a:spcBef>
            </a:pPr>
            <a:r>
              <a:rPr lang="en-GB" sz="1800" i="0" u="none" strike="noStrike" baseline="0" dirty="0">
                <a:solidFill>
                  <a:srgbClr val="272626"/>
                </a:solidFill>
                <a:latin typeface="Comic Sans MS" panose="030F0702030302020204" pitchFamily="66" charset="0"/>
              </a:rPr>
              <a:t>We remember the signing of the armistice as Armistice Day or Remembrance Day.</a:t>
            </a:r>
          </a:p>
          <a:p>
            <a:pPr algn="l">
              <a:spcBef>
                <a:spcPts val="1500"/>
              </a:spcBef>
            </a:pPr>
            <a:r>
              <a:rPr lang="en-GB" sz="1800" i="0" u="none" strike="noStrike" baseline="0" dirty="0">
                <a:solidFill>
                  <a:srgbClr val="272626"/>
                </a:solidFill>
                <a:latin typeface="Comic Sans MS" panose="030F0702030302020204" pitchFamily="66" charset="0"/>
              </a:rPr>
              <a:t>Remembrance Sunday is held on the second Sunday in November, when we commemorate the fallen in all wars.</a:t>
            </a:r>
            <a:endParaRPr lang="en-GB" dirty="0">
              <a:solidFill>
                <a:srgbClr val="272626"/>
              </a:solidFill>
              <a:latin typeface="Comic Sans MS" panose="030F0702030302020204" pitchFamily="66" charset="0"/>
            </a:endParaRPr>
          </a:p>
          <a:p>
            <a:pPr algn="l"/>
            <a:endParaRPr lang="en-GB" sz="1800" i="0" u="none" strike="noStrike" baseline="0" dirty="0">
              <a:latin typeface="Comic Sans MS" panose="030F0702030302020204" pitchFamily="66" charset="0"/>
            </a:endParaRPr>
          </a:p>
        </p:txBody>
      </p:sp>
      <p:pic>
        <p:nvPicPr>
          <p:cNvPr id="5" name="Picture 4" descr="A picture containing text, stone&#10;&#10;Description automatically generated">
            <a:extLst>
              <a:ext uri="{FF2B5EF4-FFF2-40B4-BE49-F238E27FC236}">
                <a16:creationId xmlns:a16="http://schemas.microsoft.com/office/drawing/2014/main" id="{734DD32B-72CC-AA41-93FC-4538BB00602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024" t="9817" r="8882" b="5071"/>
          <a:stretch/>
        </p:blipFill>
        <p:spPr>
          <a:xfrm>
            <a:off x="1487488" y="1304925"/>
            <a:ext cx="4392612" cy="3186287"/>
          </a:xfrm>
          <a:prstGeom prst="roundRect">
            <a:avLst/>
          </a:prstGeom>
        </p:spPr>
      </p:pic>
      <p:pic>
        <p:nvPicPr>
          <p:cNvPr id="7" name="Picture 6">
            <a:extLst>
              <a:ext uri="{FF2B5EF4-FFF2-40B4-BE49-F238E27FC236}">
                <a16:creationId xmlns:a16="http://schemas.microsoft.com/office/drawing/2014/main" id="{FB1D8F96-43FF-6E41-8B0B-4D55E118DD6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77361" y="3989874"/>
            <a:ext cx="3748509" cy="1994058"/>
          </a:xfrm>
          <a:prstGeom prst="rect">
            <a:avLst/>
          </a:prstGeom>
        </p:spPr>
      </p:pic>
    </p:spTree>
    <p:extLst>
      <p:ext uri="{BB962C8B-B14F-4D97-AF65-F5344CB8AC3E}">
        <p14:creationId xmlns:p14="http://schemas.microsoft.com/office/powerpoint/2010/main" val="44712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1C7A94-AF1A-46D9-A403-1E5E7049F2C5}"/>
              </a:ext>
            </a:extLst>
          </p:cNvPr>
          <p:cNvSpPr txBox="1"/>
          <p:nvPr/>
        </p:nvSpPr>
        <p:spPr>
          <a:xfrm>
            <a:off x="6493260" y="1528479"/>
            <a:ext cx="4402050" cy="3801041"/>
          </a:xfrm>
          <a:prstGeom prst="rect">
            <a:avLst/>
          </a:prstGeom>
          <a:noFill/>
        </p:spPr>
        <p:txBody>
          <a:bodyPr wrap="square" rtlCol="0">
            <a:spAutoFit/>
          </a:bodyPr>
          <a:lstStyle/>
          <a:p>
            <a:pPr algn="l">
              <a:spcBef>
                <a:spcPts val="1500"/>
              </a:spcBef>
            </a:pPr>
            <a:r>
              <a:rPr lang="en-GB" sz="1800" b="0" u="none" strike="noStrike" baseline="0" dirty="0">
                <a:solidFill>
                  <a:srgbClr val="272626"/>
                </a:solidFill>
                <a:latin typeface="Comic Sans MS" panose="030F0702030302020204" pitchFamily="66" charset="0"/>
              </a:rPr>
              <a:t>On the eleventh hour of the eleventh day of the eleventh month, Germany signed an armistice that had been prepared by Britain and France.</a:t>
            </a:r>
          </a:p>
          <a:p>
            <a:pPr algn="l">
              <a:spcBef>
                <a:spcPts val="1500"/>
              </a:spcBef>
            </a:pPr>
            <a:r>
              <a:rPr lang="en-GB" sz="1800" b="0" u="none" strike="noStrike" baseline="0" dirty="0">
                <a:solidFill>
                  <a:srgbClr val="272626"/>
                </a:solidFill>
                <a:latin typeface="Comic Sans MS" panose="030F0702030302020204" pitchFamily="66" charset="0"/>
              </a:rPr>
              <a:t>After more than four years of terrible fighting and loss of life, the First World War was over. Germany, led by Kaiser Wilhelm II, had lost to Britain, France and their allies.</a:t>
            </a:r>
          </a:p>
          <a:p>
            <a:pPr algn="l">
              <a:spcBef>
                <a:spcPts val="1500"/>
              </a:spcBef>
            </a:pPr>
            <a:r>
              <a:rPr lang="en-GB" sz="1800" b="0" u="none" strike="noStrike" baseline="0" dirty="0">
                <a:solidFill>
                  <a:srgbClr val="272626"/>
                </a:solidFill>
                <a:latin typeface="Comic Sans MS" panose="030F0702030302020204" pitchFamily="66" charset="0"/>
              </a:rPr>
              <a:t>But at the beginning of 1918 it looked as though it was going to be a different story.</a:t>
            </a:r>
            <a:endParaRPr lang="en-GB" dirty="0">
              <a:solidFill>
                <a:srgbClr val="272626"/>
              </a:solidFill>
              <a:latin typeface="Comic Sans MS" panose="030F0702030302020204" pitchFamily="66" charset="0"/>
            </a:endParaRPr>
          </a:p>
        </p:txBody>
      </p:sp>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A field of red flowers&#10;&#10;Description automatically generated">
            <a:extLst>
              <a:ext uri="{FF2B5EF4-FFF2-40B4-BE49-F238E27FC236}">
                <a16:creationId xmlns:a16="http://schemas.microsoft.com/office/drawing/2014/main" id="{1D3480E8-2398-4362-873D-38BE3CC791C8}"/>
              </a:ext>
            </a:extLst>
          </p:cNvPr>
          <p:cNvPicPr>
            <a:picLocks noChangeAspect="1"/>
          </p:cNvPicPr>
          <p:nvPr/>
        </p:nvPicPr>
        <p:blipFill>
          <a:blip r:embed="rId4"/>
          <a:stretch>
            <a:fillRect/>
          </a:stretch>
        </p:blipFill>
        <p:spPr>
          <a:xfrm>
            <a:off x="1480239" y="1315098"/>
            <a:ext cx="4447999" cy="4227801"/>
          </a:xfrm>
          <a:prstGeom prst="rect">
            <a:avLst/>
          </a:prstGeom>
        </p:spPr>
      </p:pic>
      <p:pic>
        <p:nvPicPr>
          <p:cNvPr id="4" name="Picture 3" descr="A field of red flowers&#10;&#10;Description automatically generated">
            <a:extLst>
              <a:ext uri="{FF2B5EF4-FFF2-40B4-BE49-F238E27FC236}">
                <a16:creationId xmlns:a16="http://schemas.microsoft.com/office/drawing/2014/main" id="{728594B3-4CD9-4748-8DCB-1CA81298FE7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3279" t="13579" r="2969" b="4747"/>
          <a:stretch/>
        </p:blipFill>
        <p:spPr>
          <a:xfrm>
            <a:off x="1480239" y="1299599"/>
            <a:ext cx="4402050" cy="4227801"/>
          </a:xfrm>
          <a:prstGeom prst="roundRect">
            <a:avLst/>
          </a:prstGeom>
        </p:spPr>
      </p:pic>
    </p:spTree>
    <p:extLst>
      <p:ext uri="{BB962C8B-B14F-4D97-AF65-F5344CB8AC3E}">
        <p14:creationId xmlns:p14="http://schemas.microsoft.com/office/powerpoint/2010/main" val="1718219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6475452" y="1304925"/>
            <a:ext cx="4272623" cy="4270400"/>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Early in 1918, Germany and her allies, including Austria-Hungary and the Ottoman Empire, thought that victory could be in sight.</a:t>
            </a:r>
          </a:p>
          <a:p>
            <a:pPr algn="l">
              <a:spcBef>
                <a:spcPts val="1500"/>
              </a:spcBef>
            </a:pPr>
            <a:r>
              <a:rPr lang="en-GB" sz="1800" i="0" u="none" strike="noStrike" baseline="0" dirty="0">
                <a:solidFill>
                  <a:srgbClr val="272626"/>
                </a:solidFill>
                <a:latin typeface="Comic Sans MS" panose="030F0702030302020204" pitchFamily="66" charset="0"/>
              </a:rPr>
              <a:t>The year before, Russia had left the war (because of the 1917 Russian Revolution – but that is a completely different story).</a:t>
            </a:r>
          </a:p>
          <a:p>
            <a:pPr algn="l">
              <a:spcBef>
                <a:spcPts val="1500"/>
              </a:spcBef>
            </a:pPr>
            <a:r>
              <a:rPr lang="en-GB" sz="1800" i="0" u="none" strike="noStrike" baseline="0" dirty="0">
                <a:solidFill>
                  <a:srgbClr val="272626"/>
                </a:solidFill>
                <a:latin typeface="Comic Sans MS" panose="030F0702030302020204" pitchFamily="66" charset="0"/>
              </a:rPr>
              <a:t>Losing the Russians left Britain and France weaker, and Germany stronger.</a:t>
            </a:r>
          </a:p>
          <a:p>
            <a:pPr algn="l">
              <a:spcBef>
                <a:spcPts val="1500"/>
              </a:spcBef>
            </a:pPr>
            <a:r>
              <a:rPr lang="en-GB" sz="1800" i="0" u="none" strike="noStrike" baseline="0" dirty="0">
                <a:solidFill>
                  <a:srgbClr val="272626"/>
                </a:solidFill>
                <a:latin typeface="Comic Sans MS" panose="030F0702030302020204" pitchFamily="66" charset="0"/>
              </a:rPr>
              <a:t>But other events had happened which would change the tide of the war.</a:t>
            </a:r>
            <a:endParaRPr lang="en-GB" dirty="0">
              <a:solidFill>
                <a:srgbClr val="272626"/>
              </a:solidFill>
              <a:latin typeface="Comic Sans MS" panose="030F0702030302020204" pitchFamily="66" charset="0"/>
            </a:endParaRPr>
          </a:p>
        </p:txBody>
      </p:sp>
      <p:pic>
        <p:nvPicPr>
          <p:cNvPr id="4" name="Picture 3" descr="A picture containing outdoor, old, wood&#10;&#10;Description automatically generated">
            <a:extLst>
              <a:ext uri="{FF2B5EF4-FFF2-40B4-BE49-F238E27FC236}">
                <a16:creationId xmlns:a16="http://schemas.microsoft.com/office/drawing/2014/main" id="{71639C8C-9B34-054E-89A2-F3D3AF71AC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790" t="12906" r="21301" b="5249"/>
          <a:stretch/>
        </p:blipFill>
        <p:spPr>
          <a:xfrm>
            <a:off x="1487488" y="1304926"/>
            <a:ext cx="4392612" cy="4211638"/>
          </a:xfrm>
          <a:prstGeom prst="roundRect">
            <a:avLst/>
          </a:prstGeom>
        </p:spPr>
      </p:pic>
    </p:spTree>
    <p:extLst>
      <p:ext uri="{BB962C8B-B14F-4D97-AF65-F5344CB8AC3E}">
        <p14:creationId xmlns:p14="http://schemas.microsoft.com/office/powerpoint/2010/main" val="3691556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7106771" y="1750701"/>
            <a:ext cx="3772430" cy="3331681"/>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Early in 1915, Germany announced “unrestricted warfare” (meaning that they would make war) on all ships who entered the waters around Britain.</a:t>
            </a:r>
          </a:p>
          <a:p>
            <a:pPr algn="l">
              <a:spcBef>
                <a:spcPts val="1500"/>
              </a:spcBef>
            </a:pPr>
            <a:r>
              <a:rPr lang="en-GB" sz="1800" i="0" u="none" strike="noStrike" baseline="0" dirty="0">
                <a:solidFill>
                  <a:srgbClr val="272626"/>
                </a:solidFill>
                <a:latin typeface="Comic Sans MS" panose="030F0702030302020204" pitchFamily="66" charset="0"/>
              </a:rPr>
              <a:t>In March 1915, the Germans sank an American ship (the William P. Frye), and on 7 May they torpedoed the British Lusitania, killing 1,198 passengers, including 128 American citizens. </a:t>
            </a:r>
            <a:endParaRPr lang="en-GB" dirty="0">
              <a:solidFill>
                <a:srgbClr val="272626"/>
              </a:solidFill>
              <a:latin typeface="Comic Sans MS" panose="030F0702030302020204" pitchFamily="66" charset="0"/>
            </a:endParaRPr>
          </a:p>
        </p:txBody>
      </p:sp>
      <p:pic>
        <p:nvPicPr>
          <p:cNvPr id="8" name="Picture 7" descr="A picture containing text, outdoor, transport, watercraft&#10;&#10;Description automatically generated">
            <a:extLst>
              <a:ext uri="{FF2B5EF4-FFF2-40B4-BE49-F238E27FC236}">
                <a16:creationId xmlns:a16="http://schemas.microsoft.com/office/drawing/2014/main" id="{2C9FF7D7-688A-984A-A559-6AC439E517B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453" t="-107" r="4346" b="-107"/>
          <a:stretch/>
        </p:blipFill>
        <p:spPr>
          <a:xfrm>
            <a:off x="1487487" y="1750701"/>
            <a:ext cx="5076825" cy="3356597"/>
          </a:xfrm>
          <a:prstGeom prst="roundRect">
            <a:avLst/>
          </a:prstGeom>
        </p:spPr>
      </p:pic>
    </p:spTree>
    <p:extLst>
      <p:ext uri="{BB962C8B-B14F-4D97-AF65-F5344CB8AC3E}">
        <p14:creationId xmlns:p14="http://schemas.microsoft.com/office/powerpoint/2010/main" val="3414038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7068781" y="2182701"/>
            <a:ext cx="3911220" cy="2500685"/>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The Americans were furious, so Germany agreed to stop their “unrestricted warfare” and make sure passengers were safe before sinking unarmed ships.</a:t>
            </a:r>
          </a:p>
          <a:p>
            <a:pPr algn="l">
              <a:spcBef>
                <a:spcPts val="1500"/>
              </a:spcBef>
            </a:pPr>
            <a:r>
              <a:rPr lang="en-GB" sz="1800" i="0" u="none" strike="noStrike" baseline="0" dirty="0">
                <a:solidFill>
                  <a:srgbClr val="272626"/>
                </a:solidFill>
                <a:latin typeface="Comic Sans MS" panose="030F0702030302020204" pitchFamily="66" charset="0"/>
              </a:rPr>
              <a:t>But in November, they sank an Italian ship, killing 272 people, including 27 Americans.</a:t>
            </a:r>
            <a:endParaRPr lang="en-GB" dirty="0">
              <a:solidFill>
                <a:srgbClr val="272626"/>
              </a:solidFill>
              <a:latin typeface="Comic Sans MS" panose="030F0702030302020204" pitchFamily="66" charset="0"/>
            </a:endParaRPr>
          </a:p>
        </p:txBody>
      </p:sp>
      <p:pic>
        <p:nvPicPr>
          <p:cNvPr id="5" name="Picture 4" descr="A picture containing text, outdoor, transport, watercraft&#10;&#10;Description automatically generated">
            <a:extLst>
              <a:ext uri="{FF2B5EF4-FFF2-40B4-BE49-F238E27FC236}">
                <a16:creationId xmlns:a16="http://schemas.microsoft.com/office/drawing/2014/main" id="{198DFCDB-86F5-0C43-AE0C-7239106115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453" t="-107" r="4346" b="-107"/>
          <a:stretch/>
        </p:blipFill>
        <p:spPr>
          <a:xfrm>
            <a:off x="1487487" y="1750701"/>
            <a:ext cx="5076825" cy="3356597"/>
          </a:xfrm>
          <a:prstGeom prst="roundRect">
            <a:avLst/>
          </a:prstGeom>
        </p:spPr>
      </p:pic>
    </p:spTree>
    <p:extLst>
      <p:ext uri="{BB962C8B-B14F-4D97-AF65-F5344CB8AC3E}">
        <p14:creationId xmlns:p14="http://schemas.microsoft.com/office/powerpoint/2010/main" val="911940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flag flying in the air&#10;&#10;Description automatically generated with low confidence">
            <a:extLst>
              <a:ext uri="{FF2B5EF4-FFF2-40B4-BE49-F238E27FC236}">
                <a16:creationId xmlns:a16="http://schemas.microsoft.com/office/drawing/2014/main" id="{E0A3C7A7-9041-4D4C-AC81-455FB7673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92" r="32660" b="13866"/>
          <a:stretch/>
        </p:blipFill>
        <p:spPr>
          <a:xfrm>
            <a:off x="1487487" y="1304925"/>
            <a:ext cx="5076825" cy="4211638"/>
          </a:xfrm>
          <a:prstGeom prst="roundRect">
            <a:avLst/>
          </a:prstGeom>
        </p:spPr>
      </p:pic>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7029316" y="1805478"/>
            <a:ext cx="3593525" cy="3247043"/>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In 1917, Germany went back on their agreement, and said they would resume unrestricted warfare in war-zone waters.</a:t>
            </a:r>
          </a:p>
          <a:p>
            <a:pPr algn="l">
              <a:spcBef>
                <a:spcPts val="1500"/>
              </a:spcBef>
            </a:pPr>
            <a:r>
              <a:rPr lang="en-GB" sz="1800" i="0" u="none" strike="noStrike" baseline="0" dirty="0">
                <a:solidFill>
                  <a:srgbClr val="272626"/>
                </a:solidFill>
                <a:latin typeface="Comic Sans MS" panose="030F0702030302020204" pitchFamily="66" charset="0"/>
              </a:rPr>
              <a:t>The Americans broke off diplomatic relations.</a:t>
            </a:r>
          </a:p>
          <a:p>
            <a:pPr algn="l">
              <a:spcBef>
                <a:spcPts val="1500"/>
              </a:spcBef>
            </a:pPr>
            <a:r>
              <a:rPr lang="en-GB" sz="1800" i="0" u="none" strike="noStrike" baseline="0" dirty="0">
                <a:solidFill>
                  <a:srgbClr val="272626"/>
                </a:solidFill>
                <a:latin typeface="Comic Sans MS" panose="030F0702030302020204" pitchFamily="66" charset="0"/>
              </a:rPr>
              <a:t>America, a country which was not yet 150 years old, was to play a vital role in the First World War.</a:t>
            </a:r>
            <a:endParaRPr lang="en-GB" dirty="0">
              <a:latin typeface="Comic Sans MS" panose="030F0702030302020204" pitchFamily="66" charset="0"/>
            </a:endParaRPr>
          </a:p>
        </p:txBody>
      </p:sp>
    </p:spTree>
    <p:extLst>
      <p:ext uri="{BB962C8B-B14F-4D97-AF65-F5344CB8AC3E}">
        <p14:creationId xmlns:p14="http://schemas.microsoft.com/office/powerpoint/2010/main" val="2682482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7042402" y="1531523"/>
            <a:ext cx="3997510" cy="4078039"/>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In February 1917, a German U-boat stopped the American ship, the Housatonic.</a:t>
            </a:r>
          </a:p>
          <a:p>
            <a:pPr algn="l">
              <a:spcBef>
                <a:spcPts val="1500"/>
              </a:spcBef>
            </a:pPr>
            <a:r>
              <a:rPr lang="en-GB" sz="1800" i="0" u="none" strike="noStrike" baseline="0" dirty="0">
                <a:solidFill>
                  <a:srgbClr val="272626"/>
                </a:solidFill>
                <a:latin typeface="Comic Sans MS" panose="030F0702030302020204" pitchFamily="66" charset="0"/>
              </a:rPr>
              <a:t>The commander of the U-boat told the Housatonic’s captain, “You are carrying foodstuffs to an enemy of my country, and though I am sorry; it is my duty to sink you.”</a:t>
            </a:r>
          </a:p>
          <a:p>
            <a:pPr algn="l">
              <a:spcBef>
                <a:spcPts val="1500"/>
              </a:spcBef>
            </a:pPr>
            <a:r>
              <a:rPr lang="en-GB" sz="1800" i="0" u="none" strike="noStrike" baseline="0" dirty="0">
                <a:solidFill>
                  <a:srgbClr val="272626"/>
                </a:solidFill>
                <a:latin typeface="Comic Sans MS" panose="030F0702030302020204" pitchFamily="66" charset="0"/>
              </a:rPr>
              <a:t>The captain persuaded the Germans to let the Americans escape, but the Housatonic was then torpedoed.</a:t>
            </a:r>
          </a:p>
          <a:p>
            <a:pPr algn="l"/>
            <a:endParaRPr lang="en-GB" dirty="0">
              <a:latin typeface="Comic Sans MS" panose="030F0702030302020204" pitchFamily="66" charset="0"/>
            </a:endParaRPr>
          </a:p>
        </p:txBody>
      </p:sp>
      <p:pic>
        <p:nvPicPr>
          <p:cNvPr id="8" name="Picture 7" descr="A flag flying in the air&#10;&#10;Description automatically generated with low confidence">
            <a:extLst>
              <a:ext uri="{FF2B5EF4-FFF2-40B4-BE49-F238E27FC236}">
                <a16:creationId xmlns:a16="http://schemas.microsoft.com/office/drawing/2014/main" id="{C4442FD9-85A3-E043-BF2A-CFA289E3B7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92" r="32660" b="13866"/>
          <a:stretch/>
        </p:blipFill>
        <p:spPr>
          <a:xfrm>
            <a:off x="1487487" y="1304925"/>
            <a:ext cx="5076825" cy="4211638"/>
          </a:xfrm>
          <a:prstGeom prst="roundRect">
            <a:avLst/>
          </a:prstGeom>
        </p:spPr>
      </p:pic>
    </p:spTree>
    <p:extLst>
      <p:ext uri="{BB962C8B-B14F-4D97-AF65-F5344CB8AC3E}">
        <p14:creationId xmlns:p14="http://schemas.microsoft.com/office/powerpoint/2010/main" val="3934418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5812095" y="1709298"/>
            <a:ext cx="4716087" cy="3439403"/>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The Americans had had enough.</a:t>
            </a:r>
          </a:p>
          <a:p>
            <a:pPr algn="l">
              <a:spcBef>
                <a:spcPts val="1500"/>
              </a:spcBef>
            </a:pPr>
            <a:r>
              <a:rPr lang="en-GB" sz="1800" i="0" u="none" strike="noStrike" baseline="0" dirty="0">
                <a:solidFill>
                  <a:srgbClr val="272626"/>
                </a:solidFill>
                <a:latin typeface="Comic Sans MS" panose="030F0702030302020204" pitchFamily="66" charset="0"/>
              </a:rPr>
              <a:t>The President of the United States, Woodrow Wilson, went to Congress (the American government) to ask for permission to declare war on Germany.</a:t>
            </a:r>
          </a:p>
          <a:p>
            <a:pPr algn="l">
              <a:spcBef>
                <a:spcPts val="1500"/>
              </a:spcBef>
            </a:pPr>
            <a:r>
              <a:rPr lang="en-GB" sz="1800" i="0" u="none" strike="noStrike" baseline="0" dirty="0">
                <a:solidFill>
                  <a:srgbClr val="272626"/>
                </a:solidFill>
                <a:latin typeface="Comic Sans MS" panose="030F0702030302020204" pitchFamily="66" charset="0"/>
              </a:rPr>
              <a:t>On 6 April 1917, the President’s request was granted. American troops began arriving on French soil in June 1917.</a:t>
            </a:r>
          </a:p>
          <a:p>
            <a:pPr algn="l">
              <a:spcBef>
                <a:spcPts val="1500"/>
              </a:spcBef>
            </a:pPr>
            <a:r>
              <a:rPr lang="en-GB" sz="1800" i="0" u="none" strike="noStrike" baseline="0" dirty="0">
                <a:solidFill>
                  <a:srgbClr val="272626"/>
                </a:solidFill>
                <a:latin typeface="Comic Sans MS" panose="030F0702030302020204" pitchFamily="66" charset="0"/>
              </a:rPr>
              <a:t>Their arrival would change the course of the war.</a:t>
            </a:r>
            <a:endParaRPr lang="en-GB" dirty="0">
              <a:solidFill>
                <a:srgbClr val="272626"/>
              </a:solidFill>
              <a:latin typeface="Comic Sans MS" panose="030F0702030302020204" pitchFamily="66" charset="0"/>
            </a:endParaRPr>
          </a:p>
        </p:txBody>
      </p:sp>
      <p:pic>
        <p:nvPicPr>
          <p:cNvPr id="4" name="Picture 3" descr="A picture containing text&#10;&#10;Description automatically generated">
            <a:extLst>
              <a:ext uri="{FF2B5EF4-FFF2-40B4-BE49-F238E27FC236}">
                <a16:creationId xmlns:a16="http://schemas.microsoft.com/office/drawing/2014/main" id="{9D2B39C6-2325-4DE9-8AD9-7917A7B96FA9}"/>
              </a:ext>
            </a:extLst>
          </p:cNvPr>
          <p:cNvPicPr>
            <a:picLocks noChangeAspect="1"/>
          </p:cNvPicPr>
          <p:nvPr/>
        </p:nvPicPr>
        <p:blipFill rotWithShape="1">
          <a:blip r:embed="rId4"/>
          <a:srcRect l="7165" t="1621" r="1509" b="3661"/>
          <a:stretch/>
        </p:blipFill>
        <p:spPr>
          <a:xfrm>
            <a:off x="1487489" y="1304925"/>
            <a:ext cx="3554294" cy="4211638"/>
          </a:xfrm>
          <a:prstGeom prst="roundRect">
            <a:avLst/>
          </a:prstGeom>
        </p:spPr>
      </p:pic>
    </p:spTree>
    <p:extLst>
      <p:ext uri="{BB962C8B-B14F-4D97-AF65-F5344CB8AC3E}">
        <p14:creationId xmlns:p14="http://schemas.microsoft.com/office/powerpoint/2010/main" val="3891234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6" name="TextBox 5">
            <a:extLst>
              <a:ext uri="{FF2B5EF4-FFF2-40B4-BE49-F238E27FC236}">
                <a16:creationId xmlns:a16="http://schemas.microsoft.com/office/drawing/2014/main" id="{80169B3F-AC3B-4E35-8B43-137FF5AE5A46}"/>
              </a:ext>
            </a:extLst>
          </p:cNvPr>
          <p:cNvSpPr txBox="1"/>
          <p:nvPr/>
        </p:nvSpPr>
        <p:spPr>
          <a:xfrm>
            <a:off x="5798587" y="1059120"/>
            <a:ext cx="5207770" cy="4739759"/>
          </a:xfrm>
          <a:prstGeom prst="rect">
            <a:avLst/>
          </a:prstGeom>
          <a:noFill/>
        </p:spPr>
        <p:txBody>
          <a:bodyPr wrap="square">
            <a:spAutoFit/>
          </a:bodyPr>
          <a:lstStyle/>
          <a:p>
            <a:pPr algn="l">
              <a:spcBef>
                <a:spcPts val="1500"/>
              </a:spcBef>
            </a:pPr>
            <a:r>
              <a:rPr lang="en-GB" sz="1800" i="0" u="none" strike="noStrike" baseline="0" dirty="0">
                <a:solidFill>
                  <a:srgbClr val="272626"/>
                </a:solidFill>
                <a:latin typeface="Comic Sans MS" panose="030F0702030302020204" pitchFamily="66" charset="0"/>
              </a:rPr>
              <a:t>As 1918 marched on, German hopes for victory were fading.</a:t>
            </a:r>
          </a:p>
          <a:p>
            <a:pPr algn="l">
              <a:spcBef>
                <a:spcPts val="1500"/>
              </a:spcBef>
            </a:pPr>
            <a:r>
              <a:rPr lang="en-GB" sz="1800" i="0" u="none" strike="noStrike" baseline="0" dirty="0">
                <a:solidFill>
                  <a:srgbClr val="272626"/>
                </a:solidFill>
                <a:latin typeface="Comic Sans MS" panose="030F0702030302020204" pitchFamily="66" charset="0"/>
              </a:rPr>
              <a:t>In October 1918, the desperate naval high command ordered one last major North Sea battle.</a:t>
            </a:r>
          </a:p>
          <a:p>
            <a:pPr algn="l">
              <a:spcBef>
                <a:spcPts val="1500"/>
              </a:spcBef>
            </a:pPr>
            <a:r>
              <a:rPr lang="en-GB" sz="1800" i="0" u="none" strike="noStrike" baseline="0" dirty="0">
                <a:solidFill>
                  <a:srgbClr val="272626"/>
                </a:solidFill>
                <a:latin typeface="Comic Sans MS" panose="030F0702030302020204" pitchFamily="66" charset="0"/>
              </a:rPr>
              <a:t>The plan was for two German destroyer ships to attack the British and French coastlines, forcing them to fight back.</a:t>
            </a:r>
          </a:p>
          <a:p>
            <a:pPr algn="l">
              <a:spcBef>
                <a:spcPts val="1500"/>
              </a:spcBef>
            </a:pPr>
            <a:r>
              <a:rPr lang="en-GB" sz="1800" i="0" u="none" strike="noStrike" baseline="0" dirty="0">
                <a:solidFill>
                  <a:srgbClr val="272626"/>
                </a:solidFill>
                <a:latin typeface="Comic Sans MS" panose="030F0702030302020204" pitchFamily="66" charset="0"/>
              </a:rPr>
              <a:t>Once in the open, they would be surrounded by all the German U-Boats and the rest of the Kaiser’s fleet.</a:t>
            </a:r>
          </a:p>
          <a:p>
            <a:pPr algn="l">
              <a:spcBef>
                <a:spcPts val="1500"/>
              </a:spcBef>
            </a:pPr>
            <a:r>
              <a:rPr lang="en-GB" sz="1800" i="0" u="none" strike="noStrike" baseline="0" dirty="0">
                <a:solidFill>
                  <a:srgbClr val="272626"/>
                </a:solidFill>
                <a:latin typeface="Comic Sans MS" panose="030F0702030302020204" pitchFamily="66" charset="0"/>
              </a:rPr>
              <a:t>According to the German naval boss, Admiral Reinhard Scheer, this was “an honourable battle, even if it became a death struggle”.</a:t>
            </a:r>
            <a:endParaRPr lang="en-GB" dirty="0">
              <a:solidFill>
                <a:srgbClr val="272626"/>
              </a:solidFill>
              <a:latin typeface="Comic Sans MS" panose="030F0702030302020204" pitchFamily="66" charset="0"/>
            </a:endParaRPr>
          </a:p>
        </p:txBody>
      </p:sp>
      <p:pic>
        <p:nvPicPr>
          <p:cNvPr id="7" name="Picture 6" descr="Map&#10;&#10;Description automatically generated">
            <a:extLst>
              <a:ext uri="{FF2B5EF4-FFF2-40B4-BE49-F238E27FC236}">
                <a16:creationId xmlns:a16="http://schemas.microsoft.com/office/drawing/2014/main" id="{3A1AA5D6-D7FA-2242-9861-D4E5FF1875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87488" y="699095"/>
            <a:ext cx="3663351" cy="5196608"/>
          </a:xfrm>
          <a:prstGeom prst="rect">
            <a:avLst/>
          </a:prstGeom>
        </p:spPr>
      </p:pic>
    </p:spTree>
    <p:extLst>
      <p:ext uri="{BB962C8B-B14F-4D97-AF65-F5344CB8AC3E}">
        <p14:creationId xmlns:p14="http://schemas.microsoft.com/office/powerpoint/2010/main" val="10914323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TotalTime>
  <Words>763</Words>
  <Application>Microsoft Macintosh PowerPoint</Application>
  <PresentationFormat>Widescreen</PresentationFormat>
  <Paragraphs>48</Paragraphs>
  <Slides>12</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161</cp:revision>
  <dcterms:created xsi:type="dcterms:W3CDTF">2021-01-11T17:47:06Z</dcterms:created>
  <dcterms:modified xsi:type="dcterms:W3CDTF">2021-11-08T18:06:15Z</dcterms:modified>
</cp:coreProperties>
</file>