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7" r:id="rId5"/>
    <p:sldId id="319" r:id="rId6"/>
    <p:sldId id="331" r:id="rId7"/>
    <p:sldId id="332" r:id="rId8"/>
    <p:sldId id="333" r:id="rId9"/>
    <p:sldId id="334" r:id="rId10"/>
    <p:sldId id="335" r:id="rId11"/>
    <p:sldId id="336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982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407" userDrawn="1">
          <p15:clr>
            <a:srgbClr val="A4A3A4"/>
          </p15:clr>
        </p15:guide>
        <p15:guide id="11" pos="3568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A1C5C"/>
    <a:srgbClr val="286AA6"/>
    <a:srgbClr val="3692C4"/>
    <a:srgbClr val="E15D29"/>
    <a:srgbClr val="3FAA4C"/>
    <a:srgbClr val="39AB47"/>
    <a:srgbClr val="D92229"/>
    <a:srgbClr val="D9222A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69" autoAdjust="0"/>
    <p:restoredTop sz="94700"/>
  </p:normalViewPr>
  <p:slideViewPr>
    <p:cSldViewPr snapToGrid="0" snapToObjects="1">
      <p:cViewPr varScale="1">
        <p:scale>
          <a:sx n="67" d="100"/>
          <a:sy n="67" d="100"/>
        </p:scale>
        <p:origin x="102" y="366"/>
      </p:cViewPr>
      <p:guideLst>
        <p:guide orient="horz" pos="4320"/>
        <p:guide orient="horz" pos="572"/>
        <p:guide pos="982"/>
        <p:guide orient="horz" pos="5"/>
        <p:guide pos="4407"/>
        <p:guide pos="3568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1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1C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3318553" y="1633457"/>
            <a:ext cx="5435029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shofar horn and star of david on a red cloth&#10;&#10;Description automatically generated">
            <a:extLst>
              <a:ext uri="{FF2B5EF4-FFF2-40B4-BE49-F238E27FC236}">
                <a16:creationId xmlns:a16="http://schemas.microsoft.com/office/drawing/2014/main" id="{75786DFB-024D-5824-690D-180BC7193C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1198" y="1721560"/>
            <a:ext cx="5249738" cy="341487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Rosh Hashanah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389CEEF-6B71-DAC8-B908-AAB8F1AF6BC3}"/>
              </a:ext>
            </a:extLst>
          </p:cNvPr>
          <p:cNvGrpSpPr/>
          <p:nvPr/>
        </p:nvGrpSpPr>
        <p:grpSpPr>
          <a:xfrm>
            <a:off x="3939390" y="1918132"/>
            <a:ext cx="4315608" cy="2851450"/>
            <a:chOff x="3318553" y="1633457"/>
            <a:chExt cx="5435029" cy="359108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4103859-16B4-2F1C-61F8-6855295F49E7}"/>
                </a:ext>
              </a:extLst>
            </p:cNvPr>
            <p:cNvSpPr/>
            <p:nvPr/>
          </p:nvSpPr>
          <p:spPr>
            <a:xfrm>
              <a:off x="3318553" y="1633457"/>
              <a:ext cx="5435029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shofar horn and star of david on a red cloth&#10;&#10;Description automatically generated">
              <a:extLst>
                <a:ext uri="{FF2B5EF4-FFF2-40B4-BE49-F238E27FC236}">
                  <a16:creationId xmlns:a16="http://schemas.microsoft.com/office/drawing/2014/main" id="{E21BF70C-F563-95DD-0847-66E7FA30A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1198" y="1721560"/>
              <a:ext cx="5249738" cy="3414878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Rosh Hashanah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7643972" y="2574647"/>
            <a:ext cx="3082247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Rosh Hashanah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the Jewish New Year.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special symbols that are associated with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Rosh Hashanah.</a:t>
            </a:r>
          </a:p>
        </p:txBody>
      </p:sp>
      <p:pic>
        <p:nvPicPr>
          <p:cNvPr id="3" name="Picture 2" descr="A shofar horn and star of david on a red cloth&#10;&#10;Description automatically generated">
            <a:extLst>
              <a:ext uri="{FF2B5EF4-FFF2-40B4-BE49-F238E27FC236}">
                <a16:creationId xmlns:a16="http://schemas.microsoft.com/office/drawing/2014/main" id="{E64459D0-3983-C14B-7998-019EABCC13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1397" y="1688064"/>
            <a:ext cx="5106257" cy="40199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574ABE-ED04-F08C-72C4-2D7784036461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A1C5C"/>
                </a:solidFill>
                <a:latin typeface="Comic Sans MS" panose="030F0702030302020204" pitchFamily="66" charset="0"/>
              </a:rPr>
              <a:t>Rosh Hashanah</a:t>
            </a:r>
          </a:p>
        </p:txBody>
      </p:sp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omegranates with leaves&#10;&#10;Description automatically generated">
            <a:extLst>
              <a:ext uri="{FF2B5EF4-FFF2-40B4-BE49-F238E27FC236}">
                <a16:creationId xmlns:a16="http://schemas.microsoft.com/office/drawing/2014/main" id="{7203FB67-6011-3317-44AF-D77ADE8933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195" y="1272141"/>
            <a:ext cx="5551258" cy="43137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7468496" y="1651589"/>
            <a:ext cx="333497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There are 613 special rules and laws.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These are all written down in the Torah, which is the first five books of the Old Testament.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The Pomegranate helps Jews remember all these rules because it has 613 pips in each fruit.</a:t>
            </a:r>
          </a:p>
        </p:txBody>
      </p:sp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0" y="5350301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Apples and honey are also symbols of sweet wishes for the New Year.</a:t>
            </a:r>
          </a:p>
        </p:txBody>
      </p:sp>
      <p:pic>
        <p:nvPicPr>
          <p:cNvPr id="3" name="Picture 2" descr="A bowl of honey next to green apples&#10;&#10;Description automatically generated">
            <a:extLst>
              <a:ext uri="{FF2B5EF4-FFF2-40B4-BE49-F238E27FC236}">
                <a16:creationId xmlns:a16="http://schemas.microsoft.com/office/drawing/2014/main" id="{065205E8-793D-E8C9-63D5-88B55DAD00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0585" y="1240762"/>
            <a:ext cx="6610830" cy="356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52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7487914" y="2913217"/>
            <a:ext cx="3422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round Challah loaf reminds Jews of the unending circle of time.</a:t>
            </a:r>
          </a:p>
        </p:txBody>
      </p:sp>
      <p:pic>
        <p:nvPicPr>
          <p:cNvPr id="5" name="Picture 4" descr="A close-up of a braided bread&#10;&#10;Description automatically generated">
            <a:extLst>
              <a:ext uri="{FF2B5EF4-FFF2-40B4-BE49-F238E27FC236}">
                <a16:creationId xmlns:a16="http://schemas.microsoft.com/office/drawing/2014/main" id="{46E7463B-97BF-CE69-E96A-AA887C3351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875" y="1132884"/>
            <a:ext cx="5146998" cy="459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96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901747" y="2652081"/>
            <a:ext cx="360583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Jews celebrate Rosh Hashanah in the Synagogue.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Synagogue is the Jewish place of worship.</a:t>
            </a:r>
          </a:p>
        </p:txBody>
      </p:sp>
      <p:pic>
        <p:nvPicPr>
          <p:cNvPr id="7" name="Picture 6" descr="A building with a star of david&#10;&#10;Description automatically generated">
            <a:extLst>
              <a:ext uri="{FF2B5EF4-FFF2-40B4-BE49-F238E27FC236}">
                <a16:creationId xmlns:a16="http://schemas.microsoft.com/office/drawing/2014/main" id="{9F11ED41-E3F6-4C85-5F3B-BB56919D94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925" y="908049"/>
            <a:ext cx="4098925" cy="504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1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3186071" y="4117134"/>
            <a:ext cx="5597433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shofar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is a ram’s horn. </a:t>
            </a:r>
          </a:p>
          <a:p>
            <a:pPr>
              <a:spcAft>
                <a:spcPts val="1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blown to tell Jews three special things:</a:t>
            </a:r>
          </a:p>
          <a:p>
            <a:pPr marL="228600" indent="-228600">
              <a:buClr>
                <a:srgbClr val="DA1C5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Tell everyone that it is a special day.</a:t>
            </a:r>
          </a:p>
          <a:p>
            <a:pPr marL="228600" indent="-228600">
              <a:buClr>
                <a:srgbClr val="DA1C5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Remind everyone that God is special.</a:t>
            </a:r>
          </a:p>
          <a:p>
            <a:pPr marL="228600" indent="-228600">
              <a:buClr>
                <a:srgbClr val="DA1C5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Warn everyone to try to be better.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person blowing a horn&#10;&#10;Description automatically generated">
            <a:extLst>
              <a:ext uri="{FF2B5EF4-FFF2-40B4-BE49-F238E27FC236}">
                <a16:creationId xmlns:a16="http://schemas.microsoft.com/office/drawing/2014/main" id="{00B75234-F70C-29C6-F941-55AFF71002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6071" y="853170"/>
            <a:ext cx="5819856" cy="29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5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888294" y="1959367"/>
            <a:ext cx="3964914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Jews say thank you to God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Creation.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read the story of Creation from their Holy Scroll. They also read the story of Abraham and Isaac.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Rosh Hashanah is a happy time, but also a serious time.</a:t>
            </a:r>
          </a:p>
        </p:txBody>
      </p:sp>
      <p:pic>
        <p:nvPicPr>
          <p:cNvPr id="3" name="Picture 2" descr="A scroll of paper on a blue background&#10;&#10;Description automatically generated">
            <a:extLst>
              <a:ext uri="{FF2B5EF4-FFF2-40B4-BE49-F238E27FC236}">
                <a16:creationId xmlns:a16="http://schemas.microsoft.com/office/drawing/2014/main" id="{CDA00B03-89AB-0FE1-9FE4-443A05B6B7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8925" y="908050"/>
            <a:ext cx="410527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3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7644C0-5DE9-0EC7-2A11-C6C73733BF13}"/>
              </a:ext>
            </a:extLst>
          </p:cNvPr>
          <p:cNvSpPr txBox="1"/>
          <p:nvPr/>
        </p:nvSpPr>
        <p:spPr>
          <a:xfrm>
            <a:off x="6307667" y="863685"/>
            <a:ext cx="5147734" cy="5147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</a:rPr>
              <a:t>Questions to think about</a:t>
            </a:r>
          </a:p>
          <a:p>
            <a:pPr>
              <a:spcAft>
                <a:spcPts val="1500"/>
              </a:spcAft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is special about a pomegranate?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cut one and look at all the pips inside.</a:t>
            </a:r>
          </a:p>
          <a:p>
            <a:pPr>
              <a:spcAft>
                <a:spcPts val="1500"/>
              </a:spcAft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remember why apples and honey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are eaten? Why is the Challah bread a different shape?</a:t>
            </a:r>
          </a:p>
          <a:p>
            <a:pPr>
              <a:spcAft>
                <a:spcPts val="1500"/>
              </a:spcAft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find out more about a Shofar.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Why is it blown and what sort of noise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does it make?</a:t>
            </a:r>
          </a:p>
          <a:p>
            <a:pPr>
              <a:spcAft>
                <a:spcPts val="1500"/>
              </a:spcAft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Rosh Hashanah is the Jewish New Year. How do other faiths (or not faiths) celebrate New Year?</a:t>
            </a:r>
          </a:p>
          <a:p>
            <a:pPr>
              <a:spcAft>
                <a:spcPts val="1500"/>
              </a:spcAft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sort of things do we do wrong?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And how do we try to put things right?</a:t>
            </a:r>
          </a:p>
        </p:txBody>
      </p:sp>
      <p:pic>
        <p:nvPicPr>
          <p:cNvPr id="6" name="Picture 5" descr="A group of pomegranates with leaves&#10;&#10;Description automatically generated">
            <a:extLst>
              <a:ext uri="{FF2B5EF4-FFF2-40B4-BE49-F238E27FC236}">
                <a16:creationId xmlns:a16="http://schemas.microsoft.com/office/drawing/2014/main" id="{24F2ED78-61B5-9DDB-B200-E96D6F15B2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331" y="1146464"/>
            <a:ext cx="2654075" cy="2062403"/>
          </a:xfrm>
          <a:prstGeom prst="rect">
            <a:avLst/>
          </a:prstGeom>
        </p:spPr>
      </p:pic>
      <p:pic>
        <p:nvPicPr>
          <p:cNvPr id="7" name="Picture 6" descr="A bowl of honey next to green apples&#10;&#10;Description automatically generated">
            <a:extLst>
              <a:ext uri="{FF2B5EF4-FFF2-40B4-BE49-F238E27FC236}">
                <a16:creationId xmlns:a16="http://schemas.microsoft.com/office/drawing/2014/main" id="{2E668E9A-FA15-E027-A94D-7543C38D65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6920" y="1275282"/>
            <a:ext cx="1998133" cy="1996231"/>
          </a:xfrm>
          <a:prstGeom prst="rect">
            <a:avLst/>
          </a:prstGeom>
        </p:spPr>
      </p:pic>
      <p:pic>
        <p:nvPicPr>
          <p:cNvPr id="8" name="Picture 7" descr="A close-up of a braided bread&#10;&#10;Description automatically generated">
            <a:extLst>
              <a:ext uri="{FF2B5EF4-FFF2-40B4-BE49-F238E27FC236}">
                <a16:creationId xmlns:a16="http://schemas.microsoft.com/office/drawing/2014/main" id="{BE522F2B-22B4-17CF-D9AA-4357DD91FA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460" y="3361266"/>
            <a:ext cx="2467173" cy="2201250"/>
          </a:xfrm>
          <a:prstGeom prst="rect">
            <a:avLst/>
          </a:prstGeom>
        </p:spPr>
      </p:pic>
      <p:pic>
        <p:nvPicPr>
          <p:cNvPr id="10" name="Picture 9" descr="A shofar horn on a white background&#10;&#10;Description automatically generated">
            <a:extLst>
              <a:ext uri="{FF2B5EF4-FFF2-40B4-BE49-F238E27FC236}">
                <a16:creationId xmlns:a16="http://schemas.microsoft.com/office/drawing/2014/main" id="{90B34D3A-A033-B124-4D9E-C762C1D99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6920" y="3518754"/>
            <a:ext cx="1998134" cy="207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9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17490</TotalTime>
  <Words>337</Words>
  <Application>Microsoft Office PowerPoint</Application>
  <PresentationFormat>Widescreen</PresentationFormat>
  <Paragraphs>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536</cp:revision>
  <dcterms:created xsi:type="dcterms:W3CDTF">2021-01-11T17:47:06Z</dcterms:created>
  <dcterms:modified xsi:type="dcterms:W3CDTF">2023-09-01T12:54:45Z</dcterms:modified>
</cp:coreProperties>
</file>