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14"/>
  </p:notesMasterIdLst>
  <p:sldIdLst>
    <p:sldId id="271" r:id="rId4"/>
    <p:sldId id="317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754" userDrawn="1">
          <p15:clr>
            <a:srgbClr val="A4A3A4"/>
          </p15:clr>
        </p15:guide>
        <p15:guide id="8" pos="846" userDrawn="1">
          <p15:clr>
            <a:srgbClr val="A4A3A4"/>
          </p15:clr>
        </p15:guide>
        <p15:guide id="9" orient="horz" pos="5" userDrawn="1">
          <p15:clr>
            <a:srgbClr val="A4A3A4"/>
          </p15:clr>
        </p15:guide>
        <p15:guide id="10" pos="3454" userDrawn="1">
          <p15:clr>
            <a:srgbClr val="A4A3A4"/>
          </p15:clr>
        </p15:guide>
        <p15:guide id="11" pos="3001" userDrawn="1">
          <p15:clr>
            <a:srgbClr val="A4A3A4"/>
          </p15:clr>
        </p15:guide>
        <p15:guide id="12" orient="horz" pos="356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E15D29"/>
    <a:srgbClr val="286AA6"/>
    <a:srgbClr val="3692C4"/>
    <a:srgbClr val="3FAA4C"/>
    <a:srgbClr val="39AB47"/>
    <a:srgbClr val="D92229"/>
    <a:srgbClr val="D9222A"/>
    <a:srgbClr val="41AE62"/>
    <a:srgbClr val="C9D9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277" autoAdjust="0"/>
    <p:restoredTop sz="94700"/>
  </p:normalViewPr>
  <p:slideViewPr>
    <p:cSldViewPr snapToGrid="0" snapToObjects="1">
      <p:cViewPr varScale="1">
        <p:scale>
          <a:sx n="145" d="100"/>
          <a:sy n="145" d="100"/>
        </p:scale>
        <p:origin x="208" y="568"/>
      </p:cViewPr>
      <p:guideLst>
        <p:guide orient="horz" pos="4320"/>
        <p:guide orient="horz" pos="754"/>
        <p:guide pos="846"/>
        <p:guide orient="horz" pos="5"/>
        <p:guide pos="3454"/>
        <p:guide pos="3001"/>
        <p:guide orient="horz" pos="356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7AFA6-987F-154E-8022-2D2DFF0683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C69BD1-8686-954F-AE01-109DC8A06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1AF57-0BA0-134C-AD55-D6CE33A8B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9ED82-6929-AE4B-AAA7-F4D4AD5DC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F868A-DDEA-1D4E-81D7-E59CF7C8F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0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A9EE6-B3D8-7C4C-8BD3-14E78C3E7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CE54A-4C1E-7242-858B-41C6F30A2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1040A-53F9-8041-A450-A2B65541B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F0F6B-525A-1148-A37A-BAFC9D4E5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A2532-0148-9F4B-B559-C8FF1D25F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C7DF6-F305-4140-9CBE-68679EF44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C6599-A7C6-1947-BD7D-F895FA291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E8E79-550D-B842-AEEA-5C55D17B4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10195-23CC-664D-8BFB-770E61C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116B5D-A569-6746-9E30-9DFD0E865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947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B5C81-162C-564E-9D5A-74760FD86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C1F8A-3C86-4246-9B6C-9493EB52FB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D2C7A-187B-F04B-BCCB-A3A0EE9C6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6C342-90B2-1944-B268-41E33AD8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C8AB84-42D5-434F-9D57-75A3278EB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56140-AC47-3645-ACEF-7471423A4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93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E7ED7-DDFC-7144-ACA2-6F56CBB9B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1AC4F-4582-C44C-AC10-71CD1ABE0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00FBAF-10A1-A941-918E-69C4B4395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93D9F6-4553-2344-916B-8A6593745B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4105EA-36FC-0844-AB4C-572E718E3C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F86211-67EF-1B49-A4B8-60E4238B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9/7/23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48259E-D3E8-BE4D-84DE-A8839C77C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FB9728-C8FA-3B40-928D-57BA1BE6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32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33CEB-A4DD-A24D-A483-95B04408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4F1CFE-7DC9-3F42-90C8-E0C5F8FEC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9/7/23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CB998E-BF83-6244-80C0-AC04360AF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AF9B12-5623-3643-B615-33C8E7DAA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5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BD8940-13AF-034D-B297-C420AACC1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8E6B3B-5B8A-DB4C-AE40-DD53E365D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FE551-9E91-4244-A6D2-C9A7132BC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295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7AD88-5F6B-8041-9002-52E4E36C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0751C-E92D-2545-879E-CDC3A405D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ECBD2E-58C4-8B4F-A93D-12CD64CC39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90BE6E-8BCA-1A4D-88CD-D3B3A0C0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3F5E4-09D1-064C-8087-FE5803791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D2F7A7-0EAA-CD4A-83E4-1E5967C51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8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81BB2-DA6C-1044-B7A0-5F7CA7128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FF4224-6F75-D147-8693-63EC69481D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E42B12-3D82-1F4D-9424-6BB0B2CE0A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8D7D5-F6FC-234C-871F-3247DBCED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82B2D1-8042-ED40-8ABE-D22D107FE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C60B9-0C3A-8940-9D51-208CE0EDD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30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176FC-9C19-6E47-91C8-E995CB8B8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A612F6-88F2-8A43-861B-FBAA475BE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A1131-C5D5-9143-9097-7C190ADB1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20CD8-0AC9-B54C-80E0-BFF8D55EC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4787D-619B-AD47-8BDE-4CAA7A412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3497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FDC6EC-6AA9-514F-BC17-07B439FC2D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07E40-E068-9C4D-9A38-13AC10B4CF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A8AB05-5068-BB44-A798-C7F3503D2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036A5-3128-9946-8CAD-FA200BB50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EA609-0301-0345-8D5F-BBD0C6191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428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BDC40-E66D-0349-9261-04A5DE153D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99D769-93F2-6E4C-A333-E32A5CA17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C7E93-5B72-DC47-8C5D-8A8E35EFA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61CD6-0570-A946-A3C6-6B046F9E0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CF00D-89BB-A443-ACFA-0CBE56BCC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700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070AD-4487-8E4A-945B-E1CCF2CCE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F1402-7B59-B14B-B10D-691D02381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C47C8-A621-CE4F-A2F8-F26A7CEFD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6815C-4AB1-1846-A578-2241E0B5A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27A24C-11AB-5F4F-B577-73ED8C9CD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769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8385D-37B4-834D-B825-9CF6257DD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E9803E-CC2C-CD45-B1C6-69BA9CC36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D8A66-9B63-644A-8692-5C0AD45DC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25F8B-EEC5-1446-B9B5-1C41C4308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EE92F-B983-0742-B77F-3121AD53D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4448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788FD-3B8D-FA41-A274-B8B57A6E4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5954E-1FCB-0449-B103-7A61EDC804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AD0969-F5AE-A040-8A4D-D2111E908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14B2DA-8BAB-2D4E-84DA-6EC8CAB12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E6954-1640-F04D-A498-5D1EA94F2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013354-BB56-B44D-BBF5-AE5D0DAE5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510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00780-8895-6F48-A7AB-B913B25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D5621-C8C2-8E41-B7DF-0AEA3FCC7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A71A45-0B26-C843-8F82-9ADAE27E31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E85698-EAC4-214B-916E-03013A01F5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67851-BCFD-7548-BCCD-EB5C309707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50B510-68ED-0440-AC96-A0A399C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9/7/23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33D7FC-C2D4-4B46-A8D7-3FD2AF46D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958464-36B1-C041-ABFA-37D335E64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9842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FB7AF-5C18-CE43-B67D-42C2CB660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46F9EE-8B37-5F46-8C53-ACC64FC16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9/7/23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4C466D-0FD3-E141-AA73-73AE0902C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FFECFD-F143-A542-B058-36EDBDF4F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381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BBA86F-C4DD-8445-89B6-A64C7F593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F13B13-2292-F047-B56A-4D3B77265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72139-456E-784B-8C0C-5FB88EF6F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62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97209-9CD7-5D41-AB2A-3279DC757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24493-A3F0-EF44-A480-3EECAE238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1217F-741B-7B42-90AC-10429DF6F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C267F8-9501-B440-8E2C-4A2926800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712C13-E7BE-D942-89BB-47E716481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08F885-15CA-1444-A103-45953B6D6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458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29E7A-B6CE-8F45-9282-000F29F54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309869-734A-AC40-9C4D-828B82B90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0D73-B145-144C-8597-F685E6270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D1C4F8-4814-1B44-8425-D8AD709CA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2505E-CD13-F640-9897-FA161F701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A4272F-8F36-A448-B96C-4B7AB395A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710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B1A64-F563-B647-89F8-8949CB3F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EDC7E2-73FF-1048-A209-90195EBAA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2E384-5181-F145-94A6-23EC1739D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3C34B-354B-0B45-9455-8606F4654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D7984-F619-7C46-A150-DA96A105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593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E5824D-8201-764F-93DF-DFBB3327A1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58893D-C53B-E94C-BEFC-A5A33BA57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5AC85-348F-2141-A045-3903E58E8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6539A-CB73-2C4B-BB31-25AFB7854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92738-28A5-BA46-9163-090C29B13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2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9/7/23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9/7/23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DC8C2E-F0DC-9E4D-A67A-835613ADD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635AE1-7ACC-C149-91D2-A93D4342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3A446-DF37-7E49-B0FB-6666B38B3B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83711-07B3-E741-BE38-7C034DBEDB85}" type="datetimeFigureOut">
              <a:rPr lang="en-US" smtClean="0"/>
              <a:t>9/7/23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E56C1-3AEF-364C-9ACB-166C2BA17B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94B0B-4BE2-EE41-985E-DA3A9DAD04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31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0B0B47F-F0F9-3745-A90B-9B239293814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5B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pic>
        <p:nvPicPr>
          <p:cNvPr id="8" name="Picture 7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880AF6F1-394F-E24F-9078-7F313DF43AE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4EA0D0-DE9B-6E40-B27E-D26E74C3837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5E5DAC-A1ED-CA4D-A5B8-36AAEC590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B56A2D-1B9C-4646-9360-75D6BDA4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C28BC-2A02-F24B-B262-12869213D8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0AB04-A9C3-7748-AB29-D0E2983B98FA}" type="datetimeFigureOut">
              <a:rPr lang="en-US" smtClean="0"/>
              <a:t>9/7/23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8D884-CDF4-7345-B4C6-64F69396BB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B38E4-2865-8E4A-BFAB-35A48D655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2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99075BA9-DEA1-0946-FFD1-738072329348}"/>
              </a:ext>
            </a:extLst>
          </p:cNvPr>
          <p:cNvGrpSpPr/>
          <p:nvPr/>
        </p:nvGrpSpPr>
        <p:grpSpPr>
          <a:xfrm>
            <a:off x="840557" y="1633457"/>
            <a:ext cx="10510886" cy="3591085"/>
            <a:chOff x="840557" y="1633457"/>
            <a:chExt cx="10510886" cy="359108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A5974AE-25BB-4949-8F6C-99373565C0A5}"/>
                </a:ext>
              </a:extLst>
            </p:cNvPr>
            <p:cNvSpPr/>
            <p:nvPr/>
          </p:nvSpPr>
          <p:spPr>
            <a:xfrm>
              <a:off x="840557" y="1633457"/>
              <a:ext cx="10510886" cy="3591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688B9484-D510-D8F6-B1EC-AF3B9D592E66}"/>
                </a:ext>
              </a:extLst>
            </p:cNvPr>
            <p:cNvGrpSpPr/>
            <p:nvPr/>
          </p:nvGrpSpPr>
          <p:grpSpPr>
            <a:xfrm>
              <a:off x="924962" y="1713834"/>
              <a:ext cx="10342077" cy="3430331"/>
              <a:chOff x="924961" y="1712222"/>
              <a:chExt cx="10342077" cy="3430331"/>
            </a:xfrm>
          </p:grpSpPr>
          <p:pic>
            <p:nvPicPr>
              <p:cNvPr id="3" name="Picture 2" descr="A group of colorful wrapped eggs&#10;&#10;Description automatically generated">
                <a:extLst>
                  <a:ext uri="{FF2B5EF4-FFF2-40B4-BE49-F238E27FC236}">
                    <a16:creationId xmlns:a16="http://schemas.microsoft.com/office/drawing/2014/main" id="{089F001E-BA5D-9504-6F2C-46984A6589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24961" y="1712225"/>
                <a:ext cx="3379508" cy="3430328"/>
              </a:xfrm>
              <a:prstGeom prst="rect">
                <a:avLst/>
              </a:prstGeom>
            </p:spPr>
          </p:pic>
          <p:pic>
            <p:nvPicPr>
              <p:cNvPr id="5" name="Picture 4" descr="A painting of a person in a robe&#10;&#10;Description automatically generated">
                <a:extLst>
                  <a:ext uri="{FF2B5EF4-FFF2-40B4-BE49-F238E27FC236}">
                    <a16:creationId xmlns:a16="http://schemas.microsoft.com/office/drawing/2014/main" id="{F750B927-10AB-A0C9-92E1-60562C2A7B2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397207" y="1712222"/>
                <a:ext cx="3404509" cy="3418111"/>
              </a:xfrm>
              <a:prstGeom prst="rect">
                <a:avLst/>
              </a:prstGeom>
            </p:spPr>
          </p:pic>
          <p:pic>
            <p:nvPicPr>
              <p:cNvPr id="7" name="Picture 6" descr="A stone building with a hole in the wall&#10;&#10;Description automatically generated">
                <a:extLst>
                  <a:ext uri="{FF2B5EF4-FFF2-40B4-BE49-F238E27FC236}">
                    <a16:creationId xmlns:a16="http://schemas.microsoft.com/office/drawing/2014/main" id="{B137B064-DD4B-23DA-4AFD-C7472CB5FD0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886121" y="1715470"/>
                <a:ext cx="3380917" cy="3411617"/>
              </a:xfrm>
              <a:prstGeom prst="rect">
                <a:avLst/>
              </a:prstGeom>
            </p:spPr>
          </p:pic>
        </p:grp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2FBAD0AC-E01F-284D-A466-36E73E823A66}"/>
              </a:ext>
            </a:extLst>
          </p:cNvPr>
          <p:cNvSpPr txBox="1">
            <a:spLocks/>
          </p:cNvSpPr>
          <p:nvPr/>
        </p:nvSpPr>
        <p:spPr>
          <a:xfrm>
            <a:off x="0" y="492557"/>
            <a:ext cx="12192000" cy="63094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Easter Religious Festival Story</a:t>
            </a:r>
          </a:p>
        </p:txBody>
      </p:sp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7B17661-B3D1-DE4A-AE83-40193340EE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BFBC98B-9082-AE47-A085-66E8873C876E}"/>
              </a:ext>
            </a:extLst>
          </p:cNvPr>
          <p:cNvSpPr txBox="1">
            <a:spLocks/>
          </p:cNvSpPr>
          <p:nvPr/>
        </p:nvSpPr>
        <p:spPr>
          <a:xfrm>
            <a:off x="8976595" y="6022650"/>
            <a:ext cx="3013487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Religious Education KS1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Christianity</a:t>
            </a:r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CF27FC-05C2-BE43-9178-43A90C18451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B37F33-D558-A84F-A2A7-0E197CD11A1F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B1353C8-4973-90A0-89D3-F6AE60842EC9}"/>
              </a:ext>
            </a:extLst>
          </p:cNvPr>
          <p:cNvGrpSpPr/>
          <p:nvPr/>
        </p:nvGrpSpPr>
        <p:grpSpPr>
          <a:xfrm>
            <a:off x="1926420" y="1914351"/>
            <a:ext cx="8339158" cy="2849106"/>
            <a:chOff x="840557" y="1633457"/>
            <a:chExt cx="10510886" cy="359108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4EA420D-AAD6-856C-23FF-A2CB773507BE}"/>
                </a:ext>
              </a:extLst>
            </p:cNvPr>
            <p:cNvSpPr/>
            <p:nvPr/>
          </p:nvSpPr>
          <p:spPr>
            <a:xfrm>
              <a:off x="840557" y="1633457"/>
              <a:ext cx="10510886" cy="3591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13B9327-60A2-88E8-395F-12FB977F4826}"/>
                </a:ext>
              </a:extLst>
            </p:cNvPr>
            <p:cNvGrpSpPr/>
            <p:nvPr/>
          </p:nvGrpSpPr>
          <p:grpSpPr>
            <a:xfrm>
              <a:off x="924961" y="1713834"/>
              <a:ext cx="10342078" cy="3430331"/>
              <a:chOff x="924960" y="1712222"/>
              <a:chExt cx="10342078" cy="3430331"/>
            </a:xfrm>
          </p:grpSpPr>
          <p:pic>
            <p:nvPicPr>
              <p:cNvPr id="6" name="Picture 5" descr="A group of colorful wrapped eggs&#10;&#10;Description automatically generated">
                <a:extLst>
                  <a:ext uri="{FF2B5EF4-FFF2-40B4-BE49-F238E27FC236}">
                    <a16:creationId xmlns:a16="http://schemas.microsoft.com/office/drawing/2014/main" id="{B8A5E39E-DC18-C1BF-B8EF-A459F71F290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24960" y="1712225"/>
                <a:ext cx="3379508" cy="3430328"/>
              </a:xfrm>
              <a:prstGeom prst="rect">
                <a:avLst/>
              </a:prstGeom>
            </p:spPr>
          </p:pic>
          <p:pic>
            <p:nvPicPr>
              <p:cNvPr id="7" name="Picture 6" descr="A painting of a person in a robe&#10;&#10;Description automatically generated">
                <a:extLst>
                  <a:ext uri="{FF2B5EF4-FFF2-40B4-BE49-F238E27FC236}">
                    <a16:creationId xmlns:a16="http://schemas.microsoft.com/office/drawing/2014/main" id="{0CF1E5F8-D102-E536-8705-5F9A8745249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397207" y="1712222"/>
                <a:ext cx="3404509" cy="3418111"/>
              </a:xfrm>
              <a:prstGeom prst="rect">
                <a:avLst/>
              </a:prstGeom>
            </p:spPr>
          </p:pic>
          <p:pic>
            <p:nvPicPr>
              <p:cNvPr id="13" name="Picture 12" descr="A stone building with a hole in the wall&#10;&#10;Description automatically generated">
                <a:extLst>
                  <a:ext uri="{FF2B5EF4-FFF2-40B4-BE49-F238E27FC236}">
                    <a16:creationId xmlns:a16="http://schemas.microsoft.com/office/drawing/2014/main" id="{655B8D33-A809-B4F1-F85D-F81F0D5FB96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886121" y="1715470"/>
                <a:ext cx="3380917" cy="3411617"/>
              </a:xfrm>
              <a:prstGeom prst="rect">
                <a:avLst/>
              </a:prstGeom>
            </p:spPr>
          </p:pic>
        </p:grpSp>
      </p:grpSp>
      <p:sp>
        <p:nvSpPr>
          <p:cNvPr id="8" name="Subtitle 2">
            <a:extLst>
              <a:ext uri="{FF2B5EF4-FFF2-40B4-BE49-F238E27FC236}">
                <a16:creationId xmlns:a16="http://schemas.microsoft.com/office/drawing/2014/main" id="{64F33721-A788-CD43-86F1-DE8C74C45397}"/>
              </a:ext>
            </a:extLst>
          </p:cNvPr>
          <p:cNvSpPr txBox="1">
            <a:spLocks/>
          </p:cNvSpPr>
          <p:nvPr/>
        </p:nvSpPr>
        <p:spPr>
          <a:xfrm>
            <a:off x="0" y="693238"/>
            <a:ext cx="12192000" cy="11579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Easter Religious Festival Story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E195D00-317E-0946-BF7E-3809AA427265}"/>
              </a:ext>
            </a:extLst>
          </p:cNvPr>
          <p:cNvSpPr txBox="1">
            <a:spLocks/>
          </p:cNvSpPr>
          <p:nvPr/>
        </p:nvSpPr>
        <p:spPr>
          <a:xfrm>
            <a:off x="0" y="535049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45DE7B4-C7DC-3047-882C-8EC6C79292F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255F2D42-BD04-7449-9F38-19C51633EB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2023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</p:spTree>
    <p:extLst>
      <p:ext uri="{BB962C8B-B14F-4D97-AF65-F5344CB8AC3E}">
        <p14:creationId xmlns:p14="http://schemas.microsoft.com/office/powerpoint/2010/main" val="4076153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187425" y="2158352"/>
            <a:ext cx="4796986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Easter is the oldest and most important Christian feast day. It celebrates the resurrection of Jesus.</a:t>
            </a:r>
          </a:p>
          <a:p>
            <a:pPr hangingPunct="0"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Easter is a joyous time, because Christians </a:t>
            </a:r>
            <a:r>
              <a:rPr lang="en-GB" sz="2000">
                <a:solidFill>
                  <a:srgbClr val="272626"/>
                </a:solidFill>
                <a:latin typeface="Comic Sans MS" panose="030F0902030302020204" pitchFamily="66" charset="0"/>
              </a:rPr>
              <a:t>believe it shows 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Jesus’s victory over death.</a:t>
            </a:r>
          </a:p>
          <a:p>
            <a:pPr hangingPunct="0"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This story tells us what happened on the first Easter, over 2,000 years ago.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1AA520-BE1E-726F-E2FA-5DE3F0BE1D63}"/>
              </a:ext>
            </a:extLst>
          </p:cNvPr>
          <p:cNvSpPr txBox="1"/>
          <p:nvPr/>
        </p:nvSpPr>
        <p:spPr>
          <a:xfrm>
            <a:off x="0" y="728032"/>
            <a:ext cx="121132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Easter</a:t>
            </a:r>
          </a:p>
        </p:txBody>
      </p:sp>
      <p:pic>
        <p:nvPicPr>
          <p:cNvPr id="3" name="Picture 2" descr="A person standing in a cave&#10;&#10;Description automatically generated with medium confidence">
            <a:extLst>
              <a:ext uri="{FF2B5EF4-FFF2-40B4-BE49-F238E27FC236}">
                <a16:creationId xmlns:a16="http://schemas.microsoft.com/office/drawing/2014/main" id="{F761256B-A0C5-566E-1944-1C9C94EB3A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9965" y="1741522"/>
            <a:ext cx="3911257" cy="377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27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5407494" y="1767967"/>
            <a:ext cx="577149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Jesus was crucified and died on Good Friday.</a:t>
            </a:r>
          </a:p>
          <a:p>
            <a:pPr>
              <a:spcBef>
                <a:spcPts val="1500"/>
              </a:spcBef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After he died, Jesus was taken down from</a:t>
            </a:r>
            <a:b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 cross.</a:t>
            </a:r>
          </a:p>
          <a:p>
            <a:pPr>
              <a:spcBef>
                <a:spcPts val="1500"/>
              </a:spcBef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Joseph of </a:t>
            </a:r>
            <a:r>
              <a:rPr lang="en-US" sz="2000" dirty="0" err="1">
                <a:solidFill>
                  <a:srgbClr val="272626"/>
                </a:solidFill>
                <a:latin typeface="Comic Sans MS" panose="030F0902030302020204" pitchFamily="66" charset="0"/>
              </a:rPr>
              <a:t>Aramathea</a:t>
            </a: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gave Jesus a tomb.</a:t>
            </a:r>
          </a:p>
          <a:p>
            <a:pPr>
              <a:spcBef>
                <a:spcPts val="1500"/>
              </a:spcBef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Jesus’s body was laid in that tomb and the entrance was sealed with a stone.</a:t>
            </a:r>
          </a:p>
          <a:p>
            <a:pPr>
              <a:spcBef>
                <a:spcPts val="1500"/>
              </a:spcBef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Nobody visited the tomb the next day because it was a Saturday, the Jewish Sabbath.  </a:t>
            </a:r>
            <a:endParaRPr lang="en-GB" sz="20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pic>
        <p:nvPicPr>
          <p:cNvPr id="6" name="Picture 5" descr="A painting of a group of people&#10;&#10;Description automatically generated with low confidence">
            <a:extLst>
              <a:ext uri="{FF2B5EF4-FFF2-40B4-BE49-F238E27FC236}">
                <a16:creationId xmlns:a16="http://schemas.microsoft.com/office/drawing/2014/main" id="{5B9D91A7-B34B-2552-5D85-1E202DE8A4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2075" y="1202578"/>
            <a:ext cx="3392372" cy="4452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92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2583609" y="4410635"/>
            <a:ext cx="7107238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Early on the Sunday morning, Mary, the mother of Jesus,</a:t>
            </a:r>
            <a:b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Mary his aunt and Mary of Magdala returned to the Tomb.</a:t>
            </a:r>
          </a:p>
          <a:p>
            <a:pPr>
              <a:spcAft>
                <a:spcPts val="1000"/>
              </a:spcAft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They found that the stone had been rolled away.</a:t>
            </a:r>
          </a:p>
          <a:p>
            <a:pPr>
              <a:spcAft>
                <a:spcPts val="1000"/>
              </a:spcAft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There was no sign of Jesus. </a:t>
            </a:r>
            <a:endParaRPr lang="en-GB" sz="20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pic>
        <p:nvPicPr>
          <p:cNvPr id="3" name="Picture 2" descr="A stone building with a hole in the wall&#10;&#10;Description automatically generated">
            <a:extLst>
              <a:ext uri="{FF2B5EF4-FFF2-40B4-BE49-F238E27FC236}">
                <a16:creationId xmlns:a16="http://schemas.microsoft.com/office/drawing/2014/main" id="{0AD529B5-B803-A841-7B91-11C0BD7A25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03085" y="954690"/>
            <a:ext cx="5785830" cy="3057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970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7AD29C5-6E47-946F-A494-DDA27E8B0DD2}"/>
              </a:ext>
            </a:extLst>
          </p:cNvPr>
          <p:cNvSpPr txBox="1"/>
          <p:nvPr/>
        </p:nvSpPr>
        <p:spPr>
          <a:xfrm>
            <a:off x="5407494" y="2485556"/>
            <a:ext cx="5771494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0"/>
              </a:spcBef>
              <a:spcAft>
                <a:spcPts val="1500"/>
              </a:spcAft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 women were worried and upset.</a:t>
            </a:r>
          </a:p>
          <a:p>
            <a:pPr algn="l">
              <a:spcBef>
                <a:spcPts val="0"/>
              </a:spcBef>
              <a:spcAft>
                <a:spcPts val="1500"/>
              </a:spcAft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They went into the cave.</a:t>
            </a:r>
          </a:p>
          <a:p>
            <a:pPr algn="l">
              <a:spcBef>
                <a:spcPts val="0"/>
              </a:spcBef>
              <a:spcAft>
                <a:spcPts val="1500"/>
              </a:spcAft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There they saw an angel.</a:t>
            </a:r>
          </a:p>
          <a:p>
            <a:pPr algn="l">
              <a:spcBef>
                <a:spcPts val="0"/>
              </a:spcBef>
              <a:spcAft>
                <a:spcPts val="1500"/>
              </a:spcAft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 angel told them that Jesus had risen.</a:t>
            </a:r>
          </a:p>
        </p:txBody>
      </p:sp>
      <p:pic>
        <p:nvPicPr>
          <p:cNvPr id="6" name="Picture 5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0BF00360-E6FD-FDF5-E163-E5B226E023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2074" y="1196975"/>
            <a:ext cx="3405999" cy="446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35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7AD29C5-6E47-946F-A494-DDA27E8B0DD2}"/>
              </a:ext>
            </a:extLst>
          </p:cNvPr>
          <p:cNvSpPr txBox="1"/>
          <p:nvPr/>
        </p:nvSpPr>
        <p:spPr>
          <a:xfrm>
            <a:off x="5398530" y="1516938"/>
            <a:ext cx="5654953" cy="3824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spcBef>
                <a:spcPts val="1500"/>
              </a:spcBef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Later, Mary Magdala was in the garden</a:t>
            </a:r>
            <a:b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when a man appeared. </a:t>
            </a:r>
          </a:p>
          <a:p>
            <a:pPr algn="l">
              <a:lnSpc>
                <a:spcPct val="100000"/>
              </a:lnSpc>
              <a:spcBef>
                <a:spcPts val="1500"/>
              </a:spcBef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She thought he was the gardener.</a:t>
            </a:r>
          </a:p>
          <a:p>
            <a:pPr algn="l">
              <a:lnSpc>
                <a:spcPct val="100000"/>
              </a:lnSpc>
              <a:spcBef>
                <a:spcPts val="1500"/>
              </a:spcBef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 gardener asked her why she was weeping. </a:t>
            </a:r>
          </a:p>
          <a:p>
            <a:pPr algn="l">
              <a:lnSpc>
                <a:spcPct val="100000"/>
              </a:lnSpc>
              <a:spcBef>
                <a:spcPts val="1500"/>
              </a:spcBef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Then he told her that there was no need</a:t>
            </a:r>
            <a:b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to weep.</a:t>
            </a:r>
          </a:p>
          <a:p>
            <a:pPr algn="l">
              <a:lnSpc>
                <a:spcPct val="100000"/>
              </a:lnSpc>
              <a:spcBef>
                <a:spcPts val="1500"/>
              </a:spcBef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 man was Jesus, risen from the dead.</a:t>
            </a:r>
          </a:p>
          <a:p>
            <a:pPr algn="l">
              <a:lnSpc>
                <a:spcPct val="100000"/>
              </a:lnSpc>
              <a:spcBef>
                <a:spcPts val="1500"/>
              </a:spcBef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Mary of Magdala was overjoyed. She fell down on her knees in worship.</a:t>
            </a:r>
          </a:p>
        </p:txBody>
      </p:sp>
      <p:pic>
        <p:nvPicPr>
          <p:cNvPr id="3" name="Picture 2" descr="A picture containing text, book, person, old&#10;&#10;Description automatically generated">
            <a:extLst>
              <a:ext uri="{FF2B5EF4-FFF2-40B4-BE49-F238E27FC236}">
                <a16:creationId xmlns:a16="http://schemas.microsoft.com/office/drawing/2014/main" id="{A2B8E840-66B3-6E32-7EC9-89E6D31640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5" y="1196975"/>
            <a:ext cx="3421063" cy="4464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278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7AD29C5-6E47-946F-A494-DDA27E8B0DD2}"/>
              </a:ext>
            </a:extLst>
          </p:cNvPr>
          <p:cNvSpPr txBox="1"/>
          <p:nvPr/>
        </p:nvSpPr>
        <p:spPr>
          <a:xfrm>
            <a:off x="5398530" y="2664470"/>
            <a:ext cx="5654953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Then Jesus appeared to some of his disciples on the Road to Emmaus.</a:t>
            </a:r>
          </a:p>
          <a:p>
            <a:pPr algn="l">
              <a:spcBef>
                <a:spcPts val="1500"/>
              </a:spcBef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He also appeared to other of his disciples on the beach of the Sea of Galilee.</a:t>
            </a:r>
            <a:endParaRPr lang="en-GB" sz="20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pic>
        <p:nvPicPr>
          <p:cNvPr id="4" name="Picture 3" descr="A picture containing text, person, posing, group&#10;&#10;Description automatically generated">
            <a:extLst>
              <a:ext uri="{FF2B5EF4-FFF2-40B4-BE49-F238E27FC236}">
                <a16:creationId xmlns:a16="http://schemas.microsoft.com/office/drawing/2014/main" id="{1CA8B5DD-98D5-239C-2AD6-BAE9143B67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5" y="1196975"/>
            <a:ext cx="3421063" cy="446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29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colorful wrapped eggs&#10;&#10;Description automatically generated">
            <a:extLst>
              <a:ext uri="{FF2B5EF4-FFF2-40B4-BE49-F238E27FC236}">
                <a16:creationId xmlns:a16="http://schemas.microsoft.com/office/drawing/2014/main" id="{5CBD6918-6CBA-ED66-6CB5-9A790993BA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5" y="1196975"/>
            <a:ext cx="3421064" cy="44640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7AD29C5-6E47-946F-A494-DDA27E8B0DD2}"/>
              </a:ext>
            </a:extLst>
          </p:cNvPr>
          <p:cNvSpPr txBox="1"/>
          <p:nvPr/>
        </p:nvSpPr>
        <p:spPr>
          <a:xfrm>
            <a:off x="5398530" y="2796988"/>
            <a:ext cx="5654953" cy="1208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1500"/>
              </a:spcAft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Every year, Christians celebrate the resurrection of Jesus on Easter Day.</a:t>
            </a:r>
          </a:p>
          <a:p>
            <a:pPr algn="l">
              <a:spcAft>
                <a:spcPts val="1500"/>
              </a:spcAft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Giving Easter eggs 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symbolises</a:t>
            </a: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new life.</a:t>
            </a:r>
            <a:endParaRPr lang="en-GB" sz="20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81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tanding in a cave&#10;&#10;Description automatically generated with medium confidence">
            <a:extLst>
              <a:ext uri="{FF2B5EF4-FFF2-40B4-BE49-F238E27FC236}">
                <a16:creationId xmlns:a16="http://schemas.microsoft.com/office/drawing/2014/main" id="{F761256B-A0C5-566E-1944-1C9C94EB3A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5494" y="1546301"/>
            <a:ext cx="3911257" cy="37729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4A7C38-B744-A47E-2D05-0A1B25351D83}"/>
              </a:ext>
            </a:extLst>
          </p:cNvPr>
          <p:cNvSpPr txBox="1"/>
          <p:nvPr/>
        </p:nvSpPr>
        <p:spPr>
          <a:xfrm>
            <a:off x="5961530" y="1495103"/>
            <a:ext cx="5136776" cy="3824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spcAft>
                <a:spcPts val="1500"/>
              </a:spcAft>
            </a:pP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Questions to think about:</a:t>
            </a:r>
          </a:p>
          <a:p>
            <a:pPr hangingPunct="0">
              <a:spcAft>
                <a:spcPts val="1500"/>
              </a:spcAft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did you think about the story?</a:t>
            </a:r>
          </a:p>
          <a:p>
            <a:pPr hangingPunct="0">
              <a:spcAft>
                <a:spcPts val="1500"/>
              </a:spcAft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Why do you think the women were sad?</a:t>
            </a:r>
          </a:p>
          <a:p>
            <a:pPr hangingPunct="0">
              <a:spcAft>
                <a:spcPts val="1500"/>
              </a:spcAft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How do you think the women and Jesus’s disciples felt when they met Jesus again?</a:t>
            </a:r>
          </a:p>
          <a:p>
            <a:pPr hangingPunct="0">
              <a:spcAft>
                <a:spcPts val="1500"/>
              </a:spcAft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Why do you think we have Easter Eggs</a:t>
            </a:r>
            <a:b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at Easter?</a:t>
            </a:r>
            <a:endParaRPr lang="en-GB" sz="2000" dirty="0">
              <a:solidFill>
                <a:srgbClr val="272626"/>
              </a:solidFill>
              <a:latin typeface="Comic Sans MS" panose="030F0902030302020204" pitchFamily="66" charset="0"/>
            </a:endParaRPr>
          </a:p>
          <a:p>
            <a:pPr hangingPunct="0">
              <a:spcAft>
                <a:spcPts val="1500"/>
              </a:spcAft>
            </a:pPr>
            <a:r>
              <a:rPr lang="en-US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Let’s talk about how people celebrate Easter.</a:t>
            </a:r>
            <a:endParaRPr lang="en-GB" sz="20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46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16570</TotalTime>
  <Words>395</Words>
  <Application>Microsoft Macintosh PowerPoint</Application>
  <PresentationFormat>Widescreen</PresentationFormat>
  <Paragraphs>39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536</cp:revision>
  <dcterms:created xsi:type="dcterms:W3CDTF">2021-01-11T17:47:06Z</dcterms:created>
  <dcterms:modified xsi:type="dcterms:W3CDTF">2023-09-07T09:35:01Z</dcterms:modified>
</cp:coreProperties>
</file>