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72" r:id="rId3"/>
  </p:sldMasterIdLst>
  <p:notesMasterIdLst>
    <p:notesMasterId r:id="rId14"/>
  </p:notesMasterIdLst>
  <p:sldIdLst>
    <p:sldId id="271" r:id="rId4"/>
    <p:sldId id="317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0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6" orient="horz" pos="572" userDrawn="1">
          <p15:clr>
            <a:srgbClr val="A4A3A4"/>
          </p15:clr>
        </p15:guide>
        <p15:guide id="8" pos="846" userDrawn="1">
          <p15:clr>
            <a:srgbClr val="A4A3A4"/>
          </p15:clr>
        </p15:guide>
        <p15:guide id="9" orient="horz" pos="5" userDrawn="1">
          <p15:clr>
            <a:srgbClr val="A4A3A4"/>
          </p15:clr>
        </p15:guide>
        <p15:guide id="10" pos="4044" userDrawn="1">
          <p15:clr>
            <a:srgbClr val="A4A3A4"/>
          </p15:clr>
        </p15:guide>
        <p15:guide id="11" pos="3568" userDrawn="1">
          <p15:clr>
            <a:srgbClr val="A4A3A4"/>
          </p15:clr>
        </p15:guide>
        <p15:guide id="12" orient="horz" pos="374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  <p:cmAuthor id="2" name="Amanda Hartley" initials="AH" lastIdx="25" clrIdx="1">
    <p:extLst>
      <p:ext uri="{19B8F6BF-5375-455C-9EA6-DF929625EA0E}">
        <p15:presenceInfo xmlns:p15="http://schemas.microsoft.com/office/powerpoint/2012/main" userId="e65b0fb4b927df0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2626"/>
    <a:srgbClr val="00A14B"/>
    <a:srgbClr val="ED1C24"/>
    <a:srgbClr val="F26522"/>
    <a:srgbClr val="7F6522"/>
    <a:srgbClr val="7F3F98"/>
    <a:srgbClr val="286AA6"/>
    <a:srgbClr val="3692C4"/>
    <a:srgbClr val="E15D29"/>
    <a:srgbClr val="3FAA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586" autoAdjust="0"/>
    <p:restoredTop sz="94700"/>
  </p:normalViewPr>
  <p:slideViewPr>
    <p:cSldViewPr snapToGrid="0" snapToObjects="1">
      <p:cViewPr varScale="1">
        <p:scale>
          <a:sx n="182" d="100"/>
          <a:sy n="182" d="100"/>
        </p:scale>
        <p:origin x="184" y="192"/>
      </p:cViewPr>
      <p:guideLst>
        <p:guide orient="horz" pos="4320"/>
        <p:guide orient="horz" pos="572"/>
        <p:guide pos="846"/>
        <p:guide orient="horz" pos="5"/>
        <p:guide pos="4044"/>
        <p:guide pos="3568"/>
        <p:guide orient="horz" pos="3748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commentAuthors" Target="commentAuthors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9/6/23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F7AFA6-987F-154E-8022-2D2DFF0683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C69BD1-8686-954F-AE01-109DC8A062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A1AF57-0BA0-134C-AD55-D6CE33A8BD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69ED82-6929-AE4B-AAA7-F4D4AD5DCE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DF868A-DDEA-1D4E-81D7-E59CF7C8F3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9051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AA9EE6-B3D8-7C4C-8BD3-14E78C3E7D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8CE54A-4C1E-7242-858B-41C6F30A2F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51040A-53F9-8041-A450-A2B65541B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F0F6B-525A-1148-A37A-BAFC9D4E5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0A2532-0148-9F4B-B559-C8FF1D25F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54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9C7DF6-F305-4140-9CBE-68679EF44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BC6599-A7C6-1947-BD7D-F895FA2913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2E8E79-550D-B842-AEEA-5C55D17B4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310195-23CC-664D-8BFB-770E61CC8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116B5D-A569-6746-9E30-9DFD0E865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9475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B5C81-162C-564E-9D5A-74760FD86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7C1F8A-3C86-4246-9B6C-9493EB52FB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0D2C7A-187B-F04B-BCCB-A3A0EE9C69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96C342-90B2-1944-B268-41E33AD8D9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9/6/23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C8AB84-42D5-434F-9D57-75A3278EB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F56140-AC47-3645-ACEF-7471423A42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7936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BE7ED7-DDFC-7144-ACA2-6F56CBB9B4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11AC4F-4582-C44C-AC10-71CD1ABE05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00FBAF-10A1-A941-918E-69C4B43955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93D9F6-4553-2344-916B-8A6593745B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54105EA-36FC-0844-AB4C-572E718E3C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6F86211-67EF-1B49-A4B8-60E4238B7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9/6/23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348259E-D3E8-BE4D-84DE-A8839C77C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FB9728-C8FA-3B40-928D-57BA1BE6F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4329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333CEB-A4DD-A24D-A483-95B04408C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64F1CFE-7DC9-3F42-90C8-E0C5F8FEC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9/6/23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CB998E-BF83-6244-80C0-AC04360AF4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AF9B12-5623-3643-B615-33C8E7DAA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3553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EBD8940-13AF-034D-B297-C420AACC17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9/6/23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8E6B3B-5B8A-DB4C-AE40-DD53E365D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9FE551-9E91-4244-A6D2-C9A7132BC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2953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27AD88-5F6B-8041-9002-52E4E36CC1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30751C-E92D-2545-879E-CDC3A405D6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ECBD2E-58C4-8B4F-A93D-12CD64CC39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90BE6E-8BCA-1A4D-88CD-D3B3A0C0B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9/6/23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03F5E4-09D1-064C-8087-FE5803791C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D2F7A7-0EAA-CD4A-83E4-1E5967C51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783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781BB2-DA6C-1044-B7A0-5F7CA71288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3FF4224-6F75-D147-8693-63EC69481DC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E42B12-3D82-1F4D-9424-6BB0B2CE0A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48D7D5-F6FC-234C-871F-3247DBCED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9/6/23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82B2D1-8042-ED40-8ABE-D22D107FE2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0C60B9-0C3A-8940-9D51-208CE0EDD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2302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9176FC-9C19-6E47-91C8-E995CB8B8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A612F6-88F2-8A43-861B-FBAA475BE9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0A1131-C5D5-9143-9097-7C190ADB11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220CD8-0AC9-B54C-80E0-BFF8D55EC8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64787D-619B-AD47-8BDE-4CAA7A412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3497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EFDC6EC-6AA9-514F-BC17-07B439FC2D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907E40-E068-9C4D-9A38-13AC10B4CF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A8AB05-5068-BB44-A798-C7F3503D2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A036A5-3128-9946-8CAD-FA200BB50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EEA609-0301-0345-8D5F-BBD0C6191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7428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BDC40-E66D-0349-9261-04A5DE153D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99D769-93F2-6E4C-A333-E32A5CA173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FC7E93-5B72-DC47-8C5D-8A8E35EFA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461CD6-0570-A946-A3C6-6B046F9E0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BCF00D-89BB-A443-ACFA-0CBE56BCCB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5700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8070AD-4487-8E4A-945B-E1CCF2CCE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5F1402-7B59-B14B-B10D-691D023813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5C47C8-A621-CE4F-A2F8-F26A7CEFD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E6815C-4AB1-1846-A578-2241E0B5A1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27A24C-11AB-5F4F-B577-73ED8C9CD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5769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38385D-37B4-834D-B825-9CF6257DDB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E9803E-CC2C-CD45-B1C6-69BA9CC36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FD8A66-9B63-644A-8692-5C0AD45DCA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025F8B-EEC5-1446-B9B5-1C41C4308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FEE92F-B983-0742-B77F-3121AD53D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44487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2788FD-3B8D-FA41-A274-B8B57A6E4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15954E-1FCB-0449-B103-7A61EDC804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AD0969-F5AE-A040-8A4D-D2111E908F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14B2DA-8BAB-2D4E-84DA-6EC8CAB12B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9/6/23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4E6954-1640-F04D-A498-5D1EA94F2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013354-BB56-B44D-BBF5-AE5D0DAE5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5510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00780-8895-6F48-A7AB-B913B2548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BD5621-C8C2-8E41-B7DF-0AEA3FCC7A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A71A45-0B26-C843-8F82-9ADAE27E31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0E85698-EAC4-214B-916E-03013A01F5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3967851-BCFD-7548-BCCD-EB5C309707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550B510-68ED-0440-AC96-A0A399C8C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9/6/23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633D7FC-C2D4-4B46-A8D7-3FD2AF46D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958464-36B1-C041-ABFA-37D335E64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98429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FB7AF-5C18-CE43-B67D-42C2CB660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46F9EE-8B37-5F46-8C53-ACC64FC16E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9/6/23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A4C466D-0FD3-E141-AA73-73AE0902C1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EFFECFD-F143-A542-B058-36EDBDF4F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6381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9BBA86F-C4DD-8445-89B6-A64C7F593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9/6/23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F13B13-2292-F047-B56A-4D3B77265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E72139-456E-784B-8C0C-5FB88EF6F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62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597209-9CD7-5D41-AB2A-3279DC757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324493-A3F0-EF44-A480-3EECAE238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C1217F-741B-7B42-90AC-10429DF6F9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C267F8-9501-B440-8E2C-4A29268006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9/6/23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712C13-E7BE-D942-89BB-47E716481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08F885-15CA-1444-A103-45953B6D6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44581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E29E7A-B6CE-8F45-9282-000F29F544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9309869-734A-AC40-9C4D-828B82B900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CB0D73-B145-144C-8597-F685E6270F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D1C4F8-4814-1B44-8425-D8AD709CA4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9/6/23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12505E-CD13-F640-9897-FA161F701C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A4272F-8F36-A448-B96C-4B7AB395A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97103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3B1A64-F563-B647-89F8-8949CB3F7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EDC7E2-73FF-1048-A209-90195EBAA7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E2E384-5181-F145-94A6-23EC1739D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13C34B-354B-0B45-9455-8606F46548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2D7984-F619-7C46-A150-DA96A1053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55938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FE5824D-8201-764F-93DF-DFBB3327A1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58893D-C53B-E94C-BEFC-A5A33BA570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45AC85-348F-2141-A045-3903E58E8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E6539A-CB73-2C4B-BB31-25AFB78541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F92738-28A5-BA46-9163-090C29B135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921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9/6/23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9/6/23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9/6/23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9/6/23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9/6/23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5D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A1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3DC8C2E-F0DC-9E4D-A67A-835613ADD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635AE1-7ACC-C149-91D2-A93D4342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13A446-DF37-7E49-B0FB-6666B38B3B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083711-07B3-E741-BE38-7C034DBEDB85}" type="datetimeFigureOut">
              <a:rPr lang="en-US" smtClean="0"/>
              <a:t>9/6/23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8E56C1-3AEF-364C-9ACB-166C2BA17B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94B0B-4BE2-EE41-985E-DA3A9DAD04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31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0B0B47F-F0F9-3745-A90B-9B239293814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A1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pic>
        <p:nvPicPr>
          <p:cNvPr id="8" name="Picture 7" descr="Background pattern&#10;&#10;Description automatically generated with low confidence">
            <a:extLst>
              <a:ext uri="{FF2B5EF4-FFF2-40B4-BE49-F238E27FC236}">
                <a16:creationId xmlns:a16="http://schemas.microsoft.com/office/drawing/2014/main" id="{880AF6F1-394F-E24F-9078-7F313DF43AE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508" y="388526"/>
            <a:ext cx="11354984" cy="6080948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4EA0D0-DE9B-6E40-B27E-D26E74C38370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5E5DAC-A1ED-CA4D-A5B8-36AAEC5903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B56A2D-1B9C-4646-9360-75D6BDA4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9C28BC-2A02-F24B-B262-12869213D8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0AB04-A9C3-7748-AB29-D0E2983B98FA}" type="datetimeFigureOut">
              <a:rPr lang="en-US" smtClean="0"/>
              <a:t>9/6/23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28D884-CDF4-7345-B4C6-64F69396BB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AB38E4-2865-8E4A-BFAB-35A48D6558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128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A32DE338-0E51-C778-3A14-4E184792F975}"/>
              </a:ext>
            </a:extLst>
          </p:cNvPr>
          <p:cNvGrpSpPr/>
          <p:nvPr/>
        </p:nvGrpSpPr>
        <p:grpSpPr>
          <a:xfrm>
            <a:off x="840557" y="1633457"/>
            <a:ext cx="10510886" cy="3591085"/>
            <a:chOff x="840557" y="1633457"/>
            <a:chExt cx="10510886" cy="3591085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C2A6930-EC04-1731-74B5-55DDB9F7E032}"/>
                </a:ext>
              </a:extLst>
            </p:cNvPr>
            <p:cNvSpPr/>
            <p:nvPr/>
          </p:nvSpPr>
          <p:spPr>
            <a:xfrm>
              <a:off x="840557" y="1633457"/>
              <a:ext cx="10510886" cy="35910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D0D05AFA-A2CA-B31B-F88E-0871B8C8D4D0}"/>
                </a:ext>
              </a:extLst>
            </p:cNvPr>
            <p:cNvGrpSpPr/>
            <p:nvPr/>
          </p:nvGrpSpPr>
          <p:grpSpPr>
            <a:xfrm>
              <a:off x="924962" y="1719944"/>
              <a:ext cx="10342077" cy="3418111"/>
              <a:chOff x="924961" y="1707862"/>
              <a:chExt cx="10342077" cy="3418111"/>
            </a:xfrm>
          </p:grpSpPr>
          <p:pic>
            <p:nvPicPr>
              <p:cNvPr id="16" name="Picture 15" descr="A large ship in the water with USS Constitution in the background&#10;&#10;Description automatically generated">
                <a:extLst>
                  <a:ext uri="{FF2B5EF4-FFF2-40B4-BE49-F238E27FC236}">
                    <a16:creationId xmlns:a16="http://schemas.microsoft.com/office/drawing/2014/main" id="{44E8579B-66E9-1569-5D52-797F42AC655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397207" y="1714356"/>
                <a:ext cx="3404509" cy="3411617"/>
              </a:xfrm>
              <a:prstGeom prst="rect">
                <a:avLst/>
              </a:prstGeom>
            </p:spPr>
          </p:pic>
          <p:pic>
            <p:nvPicPr>
              <p:cNvPr id="17" name="Picture 16" descr="A group of clovers&#10;&#10;Description automatically generated">
                <a:extLst>
                  <a:ext uri="{FF2B5EF4-FFF2-40B4-BE49-F238E27FC236}">
                    <a16:creationId xmlns:a16="http://schemas.microsoft.com/office/drawing/2014/main" id="{A9692005-A622-96A3-845B-7E58D569E2B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894455" y="1707862"/>
                <a:ext cx="3372583" cy="3418111"/>
              </a:xfrm>
              <a:prstGeom prst="rect">
                <a:avLst/>
              </a:prstGeom>
            </p:spPr>
          </p:pic>
          <p:pic>
            <p:nvPicPr>
              <p:cNvPr id="5" name="Picture 4" descr="A stained glass window with a religious figure&#10;&#10;Description automatically generated">
                <a:extLst>
                  <a:ext uri="{FF2B5EF4-FFF2-40B4-BE49-F238E27FC236}">
                    <a16:creationId xmlns:a16="http://schemas.microsoft.com/office/drawing/2014/main" id="{E60C7B4F-2914-C952-3E72-3ABA834A9AA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924961" y="1714356"/>
                <a:ext cx="3379508" cy="3411617"/>
              </a:xfrm>
              <a:prstGeom prst="rect">
                <a:avLst/>
              </a:prstGeom>
            </p:spPr>
          </p:pic>
        </p:grpSp>
      </p:grpSp>
      <p:sp>
        <p:nvSpPr>
          <p:cNvPr id="12" name="Title 1">
            <a:extLst>
              <a:ext uri="{FF2B5EF4-FFF2-40B4-BE49-F238E27FC236}">
                <a16:creationId xmlns:a16="http://schemas.microsoft.com/office/drawing/2014/main" id="{2FBAD0AC-E01F-284D-A466-36E73E823A66}"/>
              </a:ext>
            </a:extLst>
          </p:cNvPr>
          <p:cNvSpPr txBox="1">
            <a:spLocks/>
          </p:cNvSpPr>
          <p:nvPr/>
        </p:nvSpPr>
        <p:spPr>
          <a:xfrm>
            <a:off x="0" y="492557"/>
            <a:ext cx="12192000" cy="63094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St. Patrick’s Day Religious Festival Story</a:t>
            </a:r>
          </a:p>
        </p:txBody>
      </p:sp>
      <p:pic>
        <p:nvPicPr>
          <p:cNvPr id="9" name="Picture 8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E7B17661-B3D1-DE4A-AE83-40193340EE2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3BFBC98B-9082-AE47-A085-66E8873C876E}"/>
              </a:ext>
            </a:extLst>
          </p:cNvPr>
          <p:cNvSpPr txBox="1">
            <a:spLocks/>
          </p:cNvSpPr>
          <p:nvPr/>
        </p:nvSpPr>
        <p:spPr>
          <a:xfrm>
            <a:off x="8976595" y="6022650"/>
            <a:ext cx="3013487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Religious Education KS1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Christianity</a:t>
            </a:r>
          </a:p>
        </p:txBody>
      </p:sp>
      <p:pic>
        <p:nvPicPr>
          <p:cNvPr id="14" name="Picture 1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5CF27FC-05C2-BE43-9178-43A90C18451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8EB37F33-D558-A84F-A2A7-0E197CD11A1F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89524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2228C28E-C6BF-B25A-065D-A8DF5FBC1929}"/>
              </a:ext>
            </a:extLst>
          </p:cNvPr>
          <p:cNvGrpSpPr/>
          <p:nvPr/>
        </p:nvGrpSpPr>
        <p:grpSpPr>
          <a:xfrm>
            <a:off x="1931555" y="1923985"/>
            <a:ext cx="8328889" cy="2845597"/>
            <a:chOff x="840557" y="1633457"/>
            <a:chExt cx="10510886" cy="3591085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3717DF12-52F5-2D9B-B097-DC48FA00E03B}"/>
                </a:ext>
              </a:extLst>
            </p:cNvPr>
            <p:cNvSpPr/>
            <p:nvPr/>
          </p:nvSpPr>
          <p:spPr>
            <a:xfrm>
              <a:off x="840557" y="1633457"/>
              <a:ext cx="10510886" cy="35910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246022FF-37C7-46EA-A74C-6CFBC6FA16D9}"/>
                </a:ext>
              </a:extLst>
            </p:cNvPr>
            <p:cNvGrpSpPr/>
            <p:nvPr/>
          </p:nvGrpSpPr>
          <p:grpSpPr>
            <a:xfrm>
              <a:off x="924962" y="1719944"/>
              <a:ext cx="10342077" cy="3418111"/>
              <a:chOff x="924961" y="1707862"/>
              <a:chExt cx="10342077" cy="3418111"/>
            </a:xfrm>
          </p:grpSpPr>
          <p:pic>
            <p:nvPicPr>
              <p:cNvPr id="12" name="Picture 11" descr="A large ship in the water with USS Constitution in the background&#10;&#10;Description automatically generated">
                <a:extLst>
                  <a:ext uri="{FF2B5EF4-FFF2-40B4-BE49-F238E27FC236}">
                    <a16:creationId xmlns:a16="http://schemas.microsoft.com/office/drawing/2014/main" id="{57681138-A8CD-222E-D8B2-D5ED70A4FCF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397207" y="1714356"/>
                <a:ext cx="3404509" cy="3411617"/>
              </a:xfrm>
              <a:prstGeom prst="rect">
                <a:avLst/>
              </a:prstGeom>
            </p:spPr>
          </p:pic>
          <p:pic>
            <p:nvPicPr>
              <p:cNvPr id="13" name="Picture 12" descr="A group of clovers&#10;&#10;Description automatically generated">
                <a:extLst>
                  <a:ext uri="{FF2B5EF4-FFF2-40B4-BE49-F238E27FC236}">
                    <a16:creationId xmlns:a16="http://schemas.microsoft.com/office/drawing/2014/main" id="{099F429F-91A1-3DF1-E317-8AA40D67B88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894455" y="1707862"/>
                <a:ext cx="3372583" cy="3418111"/>
              </a:xfrm>
              <a:prstGeom prst="rect">
                <a:avLst/>
              </a:prstGeom>
            </p:spPr>
          </p:pic>
          <p:pic>
            <p:nvPicPr>
              <p:cNvPr id="14" name="Picture 13" descr="A stained glass window with a religious figure&#10;&#10;Description automatically generated">
                <a:extLst>
                  <a:ext uri="{FF2B5EF4-FFF2-40B4-BE49-F238E27FC236}">
                    <a16:creationId xmlns:a16="http://schemas.microsoft.com/office/drawing/2014/main" id="{2821FCE5-46A2-81DD-065C-7BB20C37AF2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924961" y="1714356"/>
                <a:ext cx="3379508" cy="3411617"/>
              </a:xfrm>
              <a:prstGeom prst="rect">
                <a:avLst/>
              </a:prstGeom>
            </p:spPr>
          </p:pic>
        </p:grpSp>
      </p:grpSp>
      <p:sp>
        <p:nvSpPr>
          <p:cNvPr id="8" name="Subtitle 2">
            <a:extLst>
              <a:ext uri="{FF2B5EF4-FFF2-40B4-BE49-F238E27FC236}">
                <a16:creationId xmlns:a16="http://schemas.microsoft.com/office/drawing/2014/main" id="{64F33721-A788-CD43-86F1-DE8C74C45397}"/>
              </a:ext>
            </a:extLst>
          </p:cNvPr>
          <p:cNvSpPr txBox="1">
            <a:spLocks/>
          </p:cNvSpPr>
          <p:nvPr/>
        </p:nvSpPr>
        <p:spPr>
          <a:xfrm>
            <a:off x="0" y="693238"/>
            <a:ext cx="12192000" cy="11579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St. Patrick’s Day Religious Festival Story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6E195D00-317E-0946-BF7E-3809AA427265}"/>
              </a:ext>
            </a:extLst>
          </p:cNvPr>
          <p:cNvSpPr txBox="1">
            <a:spLocks/>
          </p:cNvSpPr>
          <p:nvPr/>
        </p:nvSpPr>
        <p:spPr>
          <a:xfrm>
            <a:off x="0" y="535049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45DE7B4-C7DC-3047-882C-8EC6C79292F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255F2D42-BD04-7449-9F38-19C51633EB9D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</a:t>
            </a:r>
            <a:r>
              <a:rPr lang="en-GB" sz="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2023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</p:spTree>
    <p:extLst>
      <p:ext uri="{BB962C8B-B14F-4D97-AF65-F5344CB8AC3E}">
        <p14:creationId xmlns:p14="http://schemas.microsoft.com/office/powerpoint/2010/main" val="4076153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5490822" y="2783018"/>
            <a:ext cx="5575112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Saint Patrick 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is the patron saint of Ireland.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 three-leafed shamrock is the symbol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of Ireland.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This story tells us how these things came about, one and a half thousand years ago.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4D6B4FE-6B52-F423-5A3E-9163545ACD03}"/>
              </a:ext>
            </a:extLst>
          </p:cNvPr>
          <p:cNvSpPr txBox="1"/>
          <p:nvPr/>
        </p:nvSpPr>
        <p:spPr>
          <a:xfrm>
            <a:off x="0" y="728032"/>
            <a:ext cx="1211323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00A14B"/>
                </a:solidFill>
                <a:latin typeface="Comic Sans MS" panose="030F0702030302020204" pitchFamily="66" charset="0"/>
              </a:rPr>
              <a:t>St. Patrick’s Day</a:t>
            </a:r>
          </a:p>
        </p:txBody>
      </p:sp>
      <p:pic>
        <p:nvPicPr>
          <p:cNvPr id="6" name="Picture 5" descr="A stained glass window with a religious figure&#10;&#10;Description automatically generated">
            <a:extLst>
              <a:ext uri="{FF2B5EF4-FFF2-40B4-BE49-F238E27FC236}">
                <a16:creationId xmlns:a16="http://schemas.microsoft.com/office/drawing/2014/main" id="{B039082F-A5BD-61CC-DDEA-2660D1A8CB2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0332" y="1815430"/>
            <a:ext cx="2963335" cy="3951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273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345956" y="1189925"/>
            <a:ext cx="4321175" cy="447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Patrick was born towards the end of the fourth century A.D. We think he was born in south west Scotland, and that his name back then was </a:t>
            </a:r>
            <a:r>
              <a:rPr lang="en-GB" sz="2000" dirty="0" err="1">
                <a:solidFill>
                  <a:srgbClr val="272626"/>
                </a:solidFill>
                <a:latin typeface="Comic Sans MS" panose="030F0702030302020204" pitchFamily="66" charset="0"/>
              </a:rPr>
              <a:t>Maewen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 </a:t>
            </a:r>
            <a:r>
              <a:rPr lang="en-GB" sz="2000" dirty="0" err="1">
                <a:solidFill>
                  <a:srgbClr val="272626"/>
                </a:solidFill>
                <a:latin typeface="Comic Sans MS" panose="030F0702030302020204" pitchFamily="66" charset="0"/>
              </a:rPr>
              <a:t>Succat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. He only took the name Patrick when he became a bishop.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We think his father was a deacon, and we know that, as a boy, Patrick was not a believer.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When Patrick was 16, he was captured by a gang of Irish pirates and carried off to Ireland.</a:t>
            </a:r>
          </a:p>
        </p:txBody>
      </p:sp>
      <p:pic>
        <p:nvPicPr>
          <p:cNvPr id="3" name="Picture 2" descr="A large ship in the water with USS Constitution in the background&#10;&#10;Description automatically generated">
            <a:extLst>
              <a:ext uri="{FF2B5EF4-FFF2-40B4-BE49-F238E27FC236}">
                <a16:creationId xmlns:a16="http://schemas.microsoft.com/office/drawing/2014/main" id="{483C6959-2C6F-DA02-F3E8-004E51176F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43025" y="908050"/>
            <a:ext cx="4321175" cy="504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492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345956" y="1247633"/>
            <a:ext cx="4321175" cy="4362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For six years, Patrick worked as a slave herding sheep and pigs.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During those bleak and lonely years out on the mountains, Patrick found his faith. He spent a lot of time praying.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Eventually, Patrick managed a daring escape. He stowed away on a boat, and succeeded in making his way home to Scotland.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At last, after all those years, he was reunited with his family. </a:t>
            </a:r>
          </a:p>
        </p:txBody>
      </p:sp>
      <p:pic>
        <p:nvPicPr>
          <p:cNvPr id="6" name="Picture 5" descr="A grassy area with a body of water in the distance&#10;&#10;Description automatically generated with medium confidence">
            <a:extLst>
              <a:ext uri="{FF2B5EF4-FFF2-40B4-BE49-F238E27FC236}">
                <a16:creationId xmlns:a16="http://schemas.microsoft.com/office/drawing/2014/main" id="{FADBA797-A539-73FF-03CF-AFBACDAF72E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43024" y="908051"/>
            <a:ext cx="4321175" cy="504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21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337026" y="1401522"/>
            <a:ext cx="4449507" cy="4054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Patrick had now decided that he wanted to become a priest.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Then he had a dream, in which he heard people begging him to come back to Ireland.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Before obeying his vision, Patrick travelled to France. There he joined a monastery.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After studying for many years, Patrick felt ready to become a missionary. </a:t>
            </a:r>
          </a:p>
        </p:txBody>
      </p:sp>
      <p:pic>
        <p:nvPicPr>
          <p:cNvPr id="3" name="Picture 2" descr="A map of france with different colored areas&#10;&#10;Description automatically generated">
            <a:extLst>
              <a:ext uri="{FF2B5EF4-FFF2-40B4-BE49-F238E27FC236}">
                <a16:creationId xmlns:a16="http://schemas.microsoft.com/office/drawing/2014/main" id="{A810B3AD-FA0A-9E41-A82E-2251FB5975F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5757" y="1600656"/>
            <a:ext cx="4338444" cy="3656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754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345956" y="2082519"/>
            <a:ext cx="4321175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By the time he returned to Ireland, he was a bishop.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On Easter Sunday, he lit a big fire and said that he had come to Ireland to light God’s fire, which would  never go out.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Patrick baptised many people.</a:t>
            </a:r>
          </a:p>
        </p:txBody>
      </p:sp>
      <p:pic>
        <p:nvPicPr>
          <p:cNvPr id="3" name="Picture 2" descr="Close-up of a fire&#10;&#10;Description automatically generated">
            <a:extLst>
              <a:ext uri="{FF2B5EF4-FFF2-40B4-BE49-F238E27FC236}">
                <a16:creationId xmlns:a16="http://schemas.microsoft.com/office/drawing/2014/main" id="{9149C81A-2E7B-6FEB-20DE-AC1F86DD8C9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43024" y="908050"/>
            <a:ext cx="4321175" cy="504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146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345956" y="1863185"/>
            <a:ext cx="4321175" cy="3131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Patrick used a shamrock to teach people about God.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God is One, but in three parts, just like the shamrock: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God the Father, God the Son and God the Holy Spirit: three in One.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shamrock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 is the emblem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of Ireland.</a:t>
            </a:r>
          </a:p>
        </p:txBody>
      </p:sp>
      <p:pic>
        <p:nvPicPr>
          <p:cNvPr id="5" name="Picture 4" descr="A green four leaf clover&#10;&#10;Description automatically generated">
            <a:extLst>
              <a:ext uri="{FF2B5EF4-FFF2-40B4-BE49-F238E27FC236}">
                <a16:creationId xmlns:a16="http://schemas.microsoft.com/office/drawing/2014/main" id="{ABB22D73-B0BD-CC5F-6E45-EC753C28267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83895" y="985446"/>
            <a:ext cx="3563966" cy="488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455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snake coiled up on a white background&#10;&#10;Description automatically generated">
            <a:extLst>
              <a:ext uri="{FF2B5EF4-FFF2-40B4-BE49-F238E27FC236}">
                <a16:creationId xmlns:a16="http://schemas.microsoft.com/office/drawing/2014/main" id="{3939C648-8141-9116-D59F-C553D67A4D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059" y="1862891"/>
            <a:ext cx="5129952" cy="337311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345956" y="2792003"/>
            <a:ext cx="43211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“Success to bold St. Patrick’s fist, he was a saint so clever, He gave the snakes and toads a twist, and banished them forever.”</a:t>
            </a:r>
            <a:endParaRPr lang="en-GB" sz="2000" dirty="0">
              <a:solidFill>
                <a:srgbClr val="272626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CDFD1F1-55FE-7ABB-A962-2E034A33DB02}"/>
              </a:ext>
            </a:extLst>
          </p:cNvPr>
          <p:cNvSpPr txBox="1"/>
          <p:nvPr/>
        </p:nvSpPr>
        <p:spPr>
          <a:xfrm>
            <a:off x="6345956" y="4455588"/>
            <a:ext cx="43211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Written by Richard Madden (an Irish doctor and historian who lived over 200 years ago).</a:t>
            </a:r>
            <a:endParaRPr lang="en-GB" sz="2000" dirty="0">
              <a:solidFill>
                <a:srgbClr val="272626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93333C4-7370-6146-50C9-6474832073EE}"/>
              </a:ext>
            </a:extLst>
          </p:cNvPr>
          <p:cNvSpPr txBox="1"/>
          <p:nvPr/>
        </p:nvSpPr>
        <p:spPr>
          <a:xfrm>
            <a:off x="6345956" y="1436194"/>
            <a:ext cx="44201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There is another legend about Patrick. He is said to have banished all the snakes from Ireland.</a:t>
            </a:r>
            <a:endParaRPr lang="en-GB" sz="2000" dirty="0">
              <a:solidFill>
                <a:srgbClr val="2726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4929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345956" y="2261980"/>
            <a:ext cx="4321175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St. Patrick became the Patron Saint of Ireland.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St. Patrick’s Day is on 17</a:t>
            </a:r>
            <a:r>
              <a:rPr lang="en-GB" sz="2000" baseline="30000" dirty="0">
                <a:solidFill>
                  <a:srgbClr val="272626"/>
                </a:solidFill>
                <a:latin typeface="Comic Sans MS" panose="030F0702030302020204" pitchFamily="66" charset="0"/>
              </a:rPr>
              <a:t>th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 March.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Just about every Irish person - no matter where they are - celebrates St. Patrick’s Day.</a:t>
            </a:r>
          </a:p>
        </p:txBody>
      </p:sp>
      <p:pic>
        <p:nvPicPr>
          <p:cNvPr id="5" name="Picture 4" descr="A stained glass window with a religious figure&#10;&#10;Description automatically generated">
            <a:extLst>
              <a:ext uri="{FF2B5EF4-FFF2-40B4-BE49-F238E27FC236}">
                <a16:creationId xmlns:a16="http://schemas.microsoft.com/office/drawing/2014/main" id="{2CEB0E61-26D7-67F1-65AE-D61EA3F24C6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43025" y="908050"/>
            <a:ext cx="4321175" cy="504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298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34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16621</TotalTime>
  <Words>507</Words>
  <Application>Microsoft Macintosh PowerPoint</Application>
  <PresentationFormat>Widescreen</PresentationFormat>
  <Paragraphs>35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Comic Sans MS</vt:lpstr>
      <vt:lpstr>Office Theme</vt:lpstr>
      <vt:lpstr>Custom Design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sandra moyes</cp:lastModifiedBy>
  <cp:revision>556</cp:revision>
  <dcterms:created xsi:type="dcterms:W3CDTF">2021-01-11T17:47:06Z</dcterms:created>
  <dcterms:modified xsi:type="dcterms:W3CDTF">2023-09-06T14:32:17Z</dcterms:modified>
</cp:coreProperties>
</file>