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72" r:id="rId3"/>
  </p:sldMasterIdLst>
  <p:notesMasterIdLst>
    <p:notesMasterId r:id="rId18"/>
  </p:notesMasterIdLst>
  <p:sldIdLst>
    <p:sldId id="271" r:id="rId4"/>
    <p:sldId id="317" r:id="rId5"/>
    <p:sldId id="319" r:id="rId6"/>
    <p:sldId id="321" r:id="rId7"/>
    <p:sldId id="322" r:id="rId8"/>
    <p:sldId id="320" r:id="rId9"/>
    <p:sldId id="323" r:id="rId10"/>
    <p:sldId id="324" r:id="rId11"/>
    <p:sldId id="325" r:id="rId12"/>
    <p:sldId id="326" r:id="rId13"/>
    <p:sldId id="327" r:id="rId14"/>
    <p:sldId id="329" r:id="rId15"/>
    <p:sldId id="328" r:id="rId16"/>
    <p:sldId id="330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6" orient="horz" pos="527" userDrawn="1">
          <p15:clr>
            <a:srgbClr val="A4A3A4"/>
          </p15:clr>
        </p15:guide>
        <p15:guide id="8" pos="551" userDrawn="1">
          <p15:clr>
            <a:srgbClr val="A4A3A4"/>
          </p15:clr>
        </p15:guide>
        <p15:guide id="9" orient="horz" pos="5" userDrawn="1">
          <p15:clr>
            <a:srgbClr val="A4A3A4"/>
          </p15:clr>
        </p15:guide>
        <p15:guide id="10" pos="4248" userDrawn="1">
          <p15:clr>
            <a:srgbClr val="A4A3A4"/>
          </p15:clr>
        </p15:guide>
        <p15:guide id="11" pos="3772" userDrawn="1">
          <p15:clr>
            <a:srgbClr val="A4A3A4"/>
          </p15:clr>
        </p15:guide>
        <p15:guide id="12" orient="horz" pos="379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  <p:cmAuthor id="2" name="Amanda Hartley" initials="AH" lastIdx="25" clrIdx="1">
    <p:extLst>
      <p:ext uri="{19B8F6BF-5375-455C-9EA6-DF929625EA0E}">
        <p15:presenceInfo xmlns:p15="http://schemas.microsoft.com/office/powerpoint/2012/main" userId="e65b0fb4b927df0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2626"/>
    <a:srgbClr val="E15D29"/>
    <a:srgbClr val="3FAA4C"/>
    <a:srgbClr val="3692C4"/>
    <a:srgbClr val="39AB47"/>
    <a:srgbClr val="D92229"/>
    <a:srgbClr val="D9222A"/>
    <a:srgbClr val="41AE62"/>
    <a:srgbClr val="C9D950"/>
    <a:srgbClr val="286A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46" autoAdjust="0"/>
    <p:restoredTop sz="94700"/>
  </p:normalViewPr>
  <p:slideViewPr>
    <p:cSldViewPr snapToGrid="0" snapToObjects="1">
      <p:cViewPr varScale="1">
        <p:scale>
          <a:sx n="81" d="100"/>
          <a:sy n="81" d="100"/>
        </p:scale>
        <p:origin x="82" y="91"/>
      </p:cViewPr>
      <p:guideLst>
        <p:guide orient="horz" pos="4320"/>
        <p:guide orient="horz" pos="527"/>
        <p:guide pos="551"/>
        <p:guide orient="horz" pos="5"/>
        <p:guide pos="4248"/>
        <p:guide pos="3772"/>
        <p:guide orient="horz" pos="379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commentAuthors" Target="commentAuthor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F7AFA6-987F-154E-8022-2D2DFF0683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C69BD1-8686-954F-AE01-109DC8A062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A1AF57-0BA0-134C-AD55-D6CE33A8BD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69ED82-6929-AE4B-AAA7-F4D4AD5DCE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DF868A-DDEA-1D4E-81D7-E59CF7C8F3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9051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AA9EE6-B3D8-7C4C-8BD3-14E78C3E7D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8CE54A-4C1E-7242-858B-41C6F30A2F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51040A-53F9-8041-A450-A2B65541B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F0F6B-525A-1148-A37A-BAFC9D4E5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0A2532-0148-9F4B-B559-C8FF1D25F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54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9C7DF6-F305-4140-9CBE-68679EF44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BC6599-A7C6-1947-BD7D-F895FA2913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2E8E79-550D-B842-AEEA-5C55D17B4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310195-23CC-664D-8BFB-770E61CC8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116B5D-A569-6746-9E30-9DFD0E865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9475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B5C81-162C-564E-9D5A-74760FD86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7C1F8A-3C86-4246-9B6C-9493EB52FB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0D2C7A-187B-F04B-BCCB-A3A0EE9C69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96C342-90B2-1944-B268-41E33AD8D9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C8AB84-42D5-434F-9D57-75A3278EB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F56140-AC47-3645-ACEF-7471423A42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7936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BE7ED7-DDFC-7144-ACA2-6F56CBB9B4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11AC4F-4582-C44C-AC10-71CD1ABE05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00FBAF-10A1-A941-918E-69C4B43955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93D9F6-4553-2344-916B-8A6593745B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54105EA-36FC-0844-AB4C-572E718E3C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6F86211-67EF-1B49-A4B8-60E4238B7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348259E-D3E8-BE4D-84DE-A8839C77C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FB9728-C8FA-3B40-928D-57BA1BE6F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4329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333CEB-A4DD-A24D-A483-95B04408C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64F1CFE-7DC9-3F42-90C8-E0C5F8FEC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CB998E-BF83-6244-80C0-AC04360AF4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AF9B12-5623-3643-B615-33C8E7DAA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3553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EBD8940-13AF-034D-B297-C420AACC17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8E6B3B-5B8A-DB4C-AE40-DD53E365D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9FE551-9E91-4244-A6D2-C9A7132BC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2953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27AD88-5F6B-8041-9002-52E4E36CC1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30751C-E92D-2545-879E-CDC3A405D6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ECBD2E-58C4-8B4F-A93D-12CD64CC39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90BE6E-8BCA-1A4D-88CD-D3B3A0C0B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03F5E4-09D1-064C-8087-FE5803791C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D2F7A7-0EAA-CD4A-83E4-1E5967C51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783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781BB2-DA6C-1044-B7A0-5F7CA71288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3FF4224-6F75-D147-8693-63EC69481DC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E42B12-3D82-1F4D-9424-6BB0B2CE0A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48D7D5-F6FC-234C-871F-3247DBCED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82B2D1-8042-ED40-8ABE-D22D107FE2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0C60B9-0C3A-8940-9D51-208CE0EDD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2302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9176FC-9C19-6E47-91C8-E995CB8B8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A612F6-88F2-8A43-861B-FBAA475BE9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0A1131-C5D5-9143-9097-7C190ADB11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220CD8-0AC9-B54C-80E0-BFF8D55EC8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64787D-619B-AD47-8BDE-4CAA7A412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3497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EFDC6EC-6AA9-514F-BC17-07B439FC2D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907E40-E068-9C4D-9A38-13AC10B4CF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A8AB05-5068-BB44-A798-C7F3503D2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A036A5-3128-9946-8CAD-FA200BB50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EEA609-0301-0345-8D5F-BBD0C6191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7428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BDC40-E66D-0349-9261-04A5DE153D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99D769-93F2-6E4C-A333-E32A5CA173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FC7E93-5B72-DC47-8C5D-8A8E35EFA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461CD6-0570-A946-A3C6-6B046F9E0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BCF00D-89BB-A443-ACFA-0CBE56BCCB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5700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8070AD-4487-8E4A-945B-E1CCF2CCE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5F1402-7B59-B14B-B10D-691D023813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5C47C8-A621-CE4F-A2F8-F26A7CEFD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E6815C-4AB1-1846-A578-2241E0B5A1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27A24C-11AB-5F4F-B577-73ED8C9CD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5769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38385D-37B4-834D-B825-9CF6257DDB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E9803E-CC2C-CD45-B1C6-69BA9CC36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FD8A66-9B63-644A-8692-5C0AD45DCA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025F8B-EEC5-1446-B9B5-1C41C4308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FEE92F-B983-0742-B77F-3121AD53D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44487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2788FD-3B8D-FA41-A274-B8B57A6E4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15954E-1FCB-0449-B103-7A61EDC804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AD0969-F5AE-A040-8A4D-D2111E908F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14B2DA-8BAB-2D4E-84DA-6EC8CAB12B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4E6954-1640-F04D-A498-5D1EA94F2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013354-BB56-B44D-BBF5-AE5D0DAE5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5510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00780-8895-6F48-A7AB-B913B2548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BD5621-C8C2-8E41-B7DF-0AEA3FCC7A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A71A45-0B26-C843-8F82-9ADAE27E31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0E85698-EAC4-214B-916E-03013A01F5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3967851-BCFD-7548-BCCD-EB5C309707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550B510-68ED-0440-AC96-A0A399C8C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633D7FC-C2D4-4B46-A8D7-3FD2AF46D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958464-36B1-C041-ABFA-37D335E64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98429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FB7AF-5C18-CE43-B67D-42C2CB660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46F9EE-8B37-5F46-8C53-ACC64FC16E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A4C466D-0FD3-E141-AA73-73AE0902C1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EFFECFD-F143-A542-B058-36EDBDF4F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6381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9BBA86F-C4DD-8445-89B6-A64C7F593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F13B13-2292-F047-B56A-4D3B77265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E72139-456E-784B-8C0C-5FB88EF6F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62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597209-9CD7-5D41-AB2A-3279DC757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324493-A3F0-EF44-A480-3EECAE238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C1217F-741B-7B42-90AC-10429DF6F9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C267F8-9501-B440-8E2C-4A29268006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712C13-E7BE-D942-89BB-47E716481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08F885-15CA-1444-A103-45953B6D6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44581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E29E7A-B6CE-8F45-9282-000F29F544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9309869-734A-AC40-9C4D-828B82B900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CB0D73-B145-144C-8597-F685E6270F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D1C4F8-4814-1B44-8425-D8AD709CA4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12505E-CD13-F640-9897-FA161F701C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A4272F-8F36-A448-B96C-4B7AB395A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97103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3B1A64-F563-B647-89F8-8949CB3F7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EDC7E2-73FF-1048-A209-90195EBAA7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E2E384-5181-F145-94A6-23EC1739D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13C34B-354B-0B45-9455-8606F46548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2D7984-F619-7C46-A150-DA96A1053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55938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FE5824D-8201-764F-93DF-DFBB3327A1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58893D-C53B-E94C-BEFC-A5A33BA570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45AC85-348F-2141-A045-3903E58E8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E6539A-CB73-2C4B-BB31-25AFB78541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F92738-28A5-BA46-9163-090C29B135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921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5D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15D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3DC8C2E-F0DC-9E4D-A67A-835613ADD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635AE1-7ACC-C149-91D2-A93D4342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13A446-DF37-7E49-B0FB-6666B38B3B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083711-07B3-E741-BE38-7C034DBEDB85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8E56C1-3AEF-364C-9ACB-166C2BA17B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94B0B-4BE2-EE41-985E-DA3A9DAD04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31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0B0B47F-F0F9-3745-A90B-9B239293814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A5B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pic>
        <p:nvPicPr>
          <p:cNvPr id="8" name="Picture 7" descr="Background pattern&#10;&#10;Description automatically generated with low confidence">
            <a:extLst>
              <a:ext uri="{FF2B5EF4-FFF2-40B4-BE49-F238E27FC236}">
                <a16:creationId xmlns:a16="http://schemas.microsoft.com/office/drawing/2014/main" id="{880AF6F1-394F-E24F-9078-7F313DF43AE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508" y="388526"/>
            <a:ext cx="11354984" cy="6080948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4EA0D0-DE9B-6E40-B27E-D26E74C38370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5E5DAC-A1ED-CA4D-A5B8-36AAEC5903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B56A2D-1B9C-4646-9360-75D6BDA4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9C28BC-2A02-F24B-B262-12869213D8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0AB04-A9C3-7748-AB29-D0E2983B98FA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28D884-CDF4-7345-B4C6-64F69396BB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AB38E4-2865-8E4A-BFAB-35A48D6558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128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A5974AE-25BB-4949-8F6C-99373565C0A5}"/>
              </a:ext>
            </a:extLst>
          </p:cNvPr>
          <p:cNvSpPr/>
          <p:nvPr/>
        </p:nvSpPr>
        <p:spPr>
          <a:xfrm>
            <a:off x="840557" y="1894372"/>
            <a:ext cx="10510886" cy="3591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6" name="Picture 15" descr="A picture containing tree, decorated&#10;&#10;Description automatically generated">
            <a:extLst>
              <a:ext uri="{FF2B5EF4-FFF2-40B4-BE49-F238E27FC236}">
                <a16:creationId xmlns:a16="http://schemas.microsoft.com/office/drawing/2014/main" id="{AACD5EE1-F3C5-E447-9DD8-9B8B3FB7826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77607" y="1966501"/>
            <a:ext cx="3378112" cy="3446826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2FBAD0AC-E01F-284D-A466-36E73E823A66}"/>
              </a:ext>
            </a:extLst>
          </p:cNvPr>
          <p:cNvSpPr txBox="1">
            <a:spLocks/>
          </p:cNvSpPr>
          <p:nvPr/>
        </p:nvSpPr>
        <p:spPr>
          <a:xfrm>
            <a:off x="0" y="464276"/>
            <a:ext cx="12192000" cy="63094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Diwali Religious Festival Story</a:t>
            </a:r>
          </a:p>
        </p:txBody>
      </p:sp>
      <p:pic>
        <p:nvPicPr>
          <p:cNvPr id="9" name="Picture 8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E7B17661-B3D1-DE4A-AE83-40193340EE2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3BFBC98B-9082-AE47-A085-66E8873C876E}"/>
              </a:ext>
            </a:extLst>
          </p:cNvPr>
          <p:cNvSpPr txBox="1">
            <a:spLocks/>
          </p:cNvSpPr>
          <p:nvPr/>
        </p:nvSpPr>
        <p:spPr>
          <a:xfrm>
            <a:off x="8976595" y="6022650"/>
            <a:ext cx="3013487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Religious Education KS1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Hinduism</a:t>
            </a:r>
          </a:p>
        </p:txBody>
      </p:sp>
      <p:pic>
        <p:nvPicPr>
          <p:cNvPr id="14" name="Picture 1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5CF27FC-05C2-BE43-9178-43A90C18451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8EB37F33-D558-A84F-A2A7-0E197CD11A1F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1255AD-4542-80C6-1A42-C5641FCCFEB0}"/>
              </a:ext>
            </a:extLst>
          </p:cNvPr>
          <p:cNvSpPr txBox="1"/>
          <p:nvPr/>
        </p:nvSpPr>
        <p:spPr>
          <a:xfrm>
            <a:off x="1" y="1116502"/>
            <a:ext cx="1219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Vi</a:t>
            </a:r>
            <a:r>
              <a:rPr lang="en-GB" sz="2000" dirty="0">
                <a:solidFill>
                  <a:schemeClr val="bg1"/>
                </a:solidFill>
                <a:effectLst/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ctory of light over darkness, good over evil, and knowledge over ignorance.</a:t>
            </a:r>
            <a:endParaRPr lang="en-GB" sz="2000" dirty="0">
              <a:latin typeface="Comic Sans MS" panose="030F0902030302020204" pitchFamily="66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74C928C-FF19-E14C-8052-C607D5E73133}"/>
              </a:ext>
            </a:extLst>
          </p:cNvPr>
          <p:cNvGrpSpPr/>
          <p:nvPr/>
        </p:nvGrpSpPr>
        <p:grpSpPr>
          <a:xfrm>
            <a:off x="936281" y="1966501"/>
            <a:ext cx="6848776" cy="3440186"/>
            <a:chOff x="857947" y="1994782"/>
            <a:chExt cx="6848776" cy="3440186"/>
          </a:xfrm>
        </p:grpSpPr>
        <p:pic>
          <p:nvPicPr>
            <p:cNvPr id="20" name="Picture 19" descr="A picture containing candle, cake, birthday, lit&#10;&#10;Description automatically generated">
              <a:extLst>
                <a:ext uri="{FF2B5EF4-FFF2-40B4-BE49-F238E27FC236}">
                  <a16:creationId xmlns:a16="http://schemas.microsoft.com/office/drawing/2014/main" id="{F5114ECE-90F7-2E4F-BA35-4B81818BB9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28611" y="1994782"/>
              <a:ext cx="3378112" cy="3440185"/>
            </a:xfrm>
            <a:prstGeom prst="rect">
              <a:avLst/>
            </a:prstGeom>
          </p:spPr>
        </p:pic>
        <p:pic>
          <p:nvPicPr>
            <p:cNvPr id="22" name="Picture 21" descr="A picture containing sport, dancer, posing&#10;&#10;Description automatically generated">
              <a:extLst>
                <a:ext uri="{FF2B5EF4-FFF2-40B4-BE49-F238E27FC236}">
                  <a16:creationId xmlns:a16="http://schemas.microsoft.com/office/drawing/2014/main" id="{932DDEB1-1FDE-654B-9BF0-1E1ABD2E376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57947" y="1994782"/>
              <a:ext cx="3378113" cy="34401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989524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posing&#10;&#10;Description automatically generated">
            <a:extLst>
              <a:ext uri="{FF2B5EF4-FFF2-40B4-BE49-F238E27FC236}">
                <a16:creationId xmlns:a16="http://schemas.microsoft.com/office/drawing/2014/main" id="{719603EA-1AD1-134A-885E-DE1DFCC1959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4712" y="836612"/>
            <a:ext cx="5113337" cy="518477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638304" y="2613901"/>
            <a:ext cx="4548252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Rama and Sita became the new King and Queen.</a:t>
            </a:r>
          </a:p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They ruled very wisely.</a:t>
            </a:r>
          </a:p>
        </p:txBody>
      </p:sp>
    </p:spTree>
    <p:extLst>
      <p:ext uri="{BB962C8B-B14F-4D97-AF65-F5344CB8AC3E}">
        <p14:creationId xmlns:p14="http://schemas.microsoft.com/office/powerpoint/2010/main" val="1321863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ree, decorated&#10;&#10;Description automatically generated">
            <a:extLst>
              <a:ext uri="{FF2B5EF4-FFF2-40B4-BE49-F238E27FC236}">
                <a16:creationId xmlns:a16="http://schemas.microsoft.com/office/drawing/2014/main" id="{5DFF182E-B64B-3946-9CC2-057935E64D8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4713" y="836612"/>
            <a:ext cx="5113337" cy="518477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638304" y="1993992"/>
            <a:ext cx="4263244" cy="2870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Today, Hindus celebrate by lighting candles.</a:t>
            </a:r>
          </a:p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People also open their doors and windows, to guide the Lakshmi, the goddess of wealth and purity into</a:t>
            </a:r>
            <a:b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their homes.</a:t>
            </a:r>
          </a:p>
        </p:txBody>
      </p:sp>
    </p:spTree>
    <p:extLst>
      <p:ext uri="{BB962C8B-B14F-4D97-AF65-F5344CB8AC3E}">
        <p14:creationId xmlns:p14="http://schemas.microsoft.com/office/powerpoint/2010/main" val="2756503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638304" y="2017742"/>
            <a:ext cx="4263244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Hindus also celebrate by cleaning their homes, making rangoli patterns.</a:t>
            </a:r>
          </a:p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And, of course, lighting more candles.</a:t>
            </a:r>
          </a:p>
          <a:p>
            <a:pPr>
              <a:spcAft>
                <a:spcPts val="1500"/>
              </a:spcAft>
            </a:pPr>
            <a:r>
              <a:rPr lang="en-GB" sz="2400" b="1" dirty="0">
                <a:solidFill>
                  <a:srgbClr val="272626"/>
                </a:solidFill>
                <a:latin typeface="Comic Sans MS" panose="030F0702030302020204" pitchFamily="66" charset="0"/>
              </a:rPr>
              <a:t>Happy Diwali!</a:t>
            </a:r>
          </a:p>
        </p:txBody>
      </p:sp>
      <p:pic>
        <p:nvPicPr>
          <p:cNvPr id="5" name="Picture 4" descr="A picture containing person&#10;&#10;Description automatically generated">
            <a:extLst>
              <a:ext uri="{FF2B5EF4-FFF2-40B4-BE49-F238E27FC236}">
                <a16:creationId xmlns:a16="http://schemas.microsoft.com/office/drawing/2014/main" id="{23F935E2-C8EA-6A49-9D4A-D6F45745374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4713" y="836613"/>
            <a:ext cx="5113337" cy="518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076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650180" y="1518978"/>
            <a:ext cx="4667107" cy="41011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How did this story make you feel?</a:t>
            </a:r>
          </a:p>
          <a:p>
            <a:pPr>
              <a:spcAft>
                <a:spcPts val="1500"/>
              </a:spcAft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Which part of the story did you like best?</a:t>
            </a:r>
          </a:p>
          <a:p>
            <a:pPr>
              <a:spcAft>
                <a:spcPts val="1500"/>
              </a:spcAft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This story is about good defeating evil.</a:t>
            </a:r>
          </a:p>
          <a:p>
            <a:pPr>
              <a:spcAft>
                <a:spcPts val="1500"/>
              </a:spcAft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Who do you think was evil?</a:t>
            </a:r>
          </a:p>
          <a:p>
            <a:pPr>
              <a:spcAft>
                <a:spcPts val="1500"/>
              </a:spcAft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Who do you think was good?</a:t>
            </a:r>
          </a:p>
          <a:p>
            <a:pPr>
              <a:spcAft>
                <a:spcPts val="1500"/>
              </a:spcAft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Do you know of any stories when good overcomes evil?</a:t>
            </a:r>
          </a:p>
        </p:txBody>
      </p:sp>
      <p:pic>
        <p:nvPicPr>
          <p:cNvPr id="13" name="Picture 12" descr="A picture containing candle, close&#10;&#10;Description automatically generated">
            <a:extLst>
              <a:ext uri="{FF2B5EF4-FFF2-40B4-BE49-F238E27FC236}">
                <a16:creationId xmlns:a16="http://schemas.microsoft.com/office/drawing/2014/main" id="{8FB41DB4-9878-D847-9DA9-21D8429D122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4713" y="836613"/>
            <a:ext cx="5113337" cy="5184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710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478BA7A-C26B-7548-BD73-44641C7C6504}"/>
              </a:ext>
            </a:extLst>
          </p:cNvPr>
          <p:cNvSpPr/>
          <p:nvPr/>
        </p:nvSpPr>
        <p:spPr>
          <a:xfrm>
            <a:off x="1926420" y="1913641"/>
            <a:ext cx="8339160" cy="2849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 descr="A picture containing tree, decorated&#10;&#10;Description automatically generated">
            <a:extLst>
              <a:ext uri="{FF2B5EF4-FFF2-40B4-BE49-F238E27FC236}">
                <a16:creationId xmlns:a16="http://schemas.microsoft.com/office/drawing/2014/main" id="{B47C64FD-B39A-DE48-BB61-EC68DE237A8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09497" y="1968232"/>
            <a:ext cx="2680137" cy="2734654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7710342A-9F36-D449-800C-60A28BF02E9A}"/>
              </a:ext>
            </a:extLst>
          </p:cNvPr>
          <p:cNvGrpSpPr/>
          <p:nvPr/>
        </p:nvGrpSpPr>
        <p:grpSpPr>
          <a:xfrm>
            <a:off x="2002366" y="1970867"/>
            <a:ext cx="5433704" cy="2729385"/>
            <a:chOff x="857947" y="1994782"/>
            <a:chExt cx="6848776" cy="3440186"/>
          </a:xfrm>
        </p:grpSpPr>
        <p:pic>
          <p:nvPicPr>
            <p:cNvPr id="4" name="Picture 3" descr="A picture containing candle, cake, birthday, lit&#10;&#10;Description automatically generated">
              <a:extLst>
                <a:ext uri="{FF2B5EF4-FFF2-40B4-BE49-F238E27FC236}">
                  <a16:creationId xmlns:a16="http://schemas.microsoft.com/office/drawing/2014/main" id="{6A90540D-E6B3-934C-9652-DA003E9B67E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28611" y="1994782"/>
              <a:ext cx="3378112" cy="3440185"/>
            </a:xfrm>
            <a:prstGeom prst="rect">
              <a:avLst/>
            </a:prstGeom>
          </p:spPr>
        </p:pic>
        <p:pic>
          <p:nvPicPr>
            <p:cNvPr id="5" name="Picture 4" descr="A picture containing sport, dancer, posing&#10;&#10;Description automatically generated">
              <a:extLst>
                <a:ext uri="{FF2B5EF4-FFF2-40B4-BE49-F238E27FC236}">
                  <a16:creationId xmlns:a16="http://schemas.microsoft.com/office/drawing/2014/main" id="{95C83FD1-B5E9-4A4B-B6BD-E82AC63F526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57947" y="1994782"/>
              <a:ext cx="3378113" cy="3440186"/>
            </a:xfrm>
            <a:prstGeom prst="rect">
              <a:avLst/>
            </a:prstGeom>
          </p:spPr>
        </p:pic>
      </p:grpSp>
      <p:sp>
        <p:nvSpPr>
          <p:cNvPr id="8" name="Subtitle 2">
            <a:extLst>
              <a:ext uri="{FF2B5EF4-FFF2-40B4-BE49-F238E27FC236}">
                <a16:creationId xmlns:a16="http://schemas.microsoft.com/office/drawing/2014/main" id="{64F33721-A788-CD43-86F1-DE8C74C45397}"/>
              </a:ext>
            </a:extLst>
          </p:cNvPr>
          <p:cNvSpPr txBox="1">
            <a:spLocks/>
          </p:cNvSpPr>
          <p:nvPr/>
        </p:nvSpPr>
        <p:spPr>
          <a:xfrm>
            <a:off x="0" y="693238"/>
            <a:ext cx="12192000" cy="11579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Diwali Religious Festival Story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6E195D00-317E-0946-BF7E-3809AA427265}"/>
              </a:ext>
            </a:extLst>
          </p:cNvPr>
          <p:cNvSpPr txBox="1">
            <a:spLocks/>
          </p:cNvSpPr>
          <p:nvPr/>
        </p:nvSpPr>
        <p:spPr>
          <a:xfrm>
            <a:off x="0" y="535049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45DE7B4-C7DC-3047-882C-8EC6C79292F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255F2D42-BD04-7449-9F38-19C51633EB9D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</p:spTree>
    <p:extLst>
      <p:ext uri="{BB962C8B-B14F-4D97-AF65-F5344CB8AC3E}">
        <p14:creationId xmlns:p14="http://schemas.microsoft.com/office/powerpoint/2010/main" val="4076153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684325" y="1740075"/>
            <a:ext cx="3932216" cy="3377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200" b="1" dirty="0">
                <a:solidFill>
                  <a:srgbClr val="272626"/>
                </a:solidFill>
                <a:latin typeface="Comic Sans MS" panose="030F0702030302020204" pitchFamily="66" charset="0"/>
              </a:rPr>
              <a:t>Diwali</a:t>
            </a: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 is the Hindu New Year festival.</a:t>
            </a:r>
          </a:p>
          <a:p>
            <a:pPr>
              <a:spcAft>
                <a:spcPts val="1500"/>
              </a:spcAft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It lasts up to five days.</a:t>
            </a:r>
          </a:p>
          <a:p>
            <a:pPr>
              <a:spcAft>
                <a:spcPts val="1500"/>
              </a:spcAft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It celebrates the victory of good over evil.</a:t>
            </a:r>
          </a:p>
          <a:p>
            <a:pPr>
              <a:spcAft>
                <a:spcPts val="1500"/>
              </a:spcAft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It is the story of Lord Rama and Princess Sita’s victory over the demon </a:t>
            </a:r>
            <a:r>
              <a:rPr lang="en-GB" sz="2200" dirty="0" err="1">
                <a:solidFill>
                  <a:srgbClr val="272626"/>
                </a:solidFill>
                <a:latin typeface="Comic Sans MS" panose="030F0702030302020204" pitchFamily="66" charset="0"/>
              </a:rPr>
              <a:t>Ravana</a:t>
            </a: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  <a:endParaRPr lang="en-GB" dirty="0"/>
          </a:p>
        </p:txBody>
      </p:sp>
      <p:pic>
        <p:nvPicPr>
          <p:cNvPr id="6" name="Picture 5" descr="A picture containing candle, cake, birthday, lit&#10;&#10;Description automatically generated">
            <a:extLst>
              <a:ext uri="{FF2B5EF4-FFF2-40B4-BE49-F238E27FC236}">
                <a16:creationId xmlns:a16="http://schemas.microsoft.com/office/drawing/2014/main" id="{9D18C5C1-6424-024D-A474-E0D8DDEFB88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6485" y="828889"/>
            <a:ext cx="5106390" cy="5200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273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sport, dancer, posing&#10;&#10;Description automatically generated">
            <a:extLst>
              <a:ext uri="{FF2B5EF4-FFF2-40B4-BE49-F238E27FC236}">
                <a16:creationId xmlns:a16="http://schemas.microsoft.com/office/drawing/2014/main" id="{4AB7DC20-D97F-1F42-B9B4-187766D11B2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6485" y="828889"/>
            <a:ext cx="5106390" cy="520022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660575" y="2241511"/>
            <a:ext cx="4231573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Lord Rama was a good man.</a:t>
            </a:r>
          </a:p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He was married to a princess called Sita.</a:t>
            </a:r>
          </a:p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They had been sent to live in the forest.</a:t>
            </a:r>
            <a:endParaRPr lang="en-GB" sz="2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5377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erson wearing a garment&#10;&#10;Description automatically generated with low confidence">
            <a:extLst>
              <a:ext uri="{FF2B5EF4-FFF2-40B4-BE49-F238E27FC236}">
                <a16:creationId xmlns:a16="http://schemas.microsoft.com/office/drawing/2014/main" id="{19798E9C-3ECF-7848-8443-5C03D7F6AED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6485" y="820423"/>
            <a:ext cx="5129586" cy="523007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673938" y="2443392"/>
            <a:ext cx="4231573" cy="17620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400" dirty="0" err="1">
                <a:solidFill>
                  <a:srgbClr val="272626"/>
                </a:solidFill>
                <a:latin typeface="Comic Sans MS" panose="030F0702030302020204" pitchFamily="66" charset="0"/>
              </a:rPr>
              <a:t>Ravana</a:t>
            </a: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 was the demon king, who had 10 heads!</a:t>
            </a:r>
          </a:p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One dreadful day, </a:t>
            </a:r>
            <a:r>
              <a:rPr lang="en-GB" sz="2400" dirty="0" err="1">
                <a:solidFill>
                  <a:srgbClr val="272626"/>
                </a:solidFill>
                <a:latin typeface="Comic Sans MS" panose="030F0702030302020204" pitchFamily="66" charset="0"/>
              </a:rPr>
              <a:t>Ravana</a:t>
            </a: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 kidnapped Sita.</a:t>
            </a:r>
          </a:p>
        </p:txBody>
      </p:sp>
    </p:spTree>
    <p:extLst>
      <p:ext uri="{BB962C8B-B14F-4D97-AF65-F5344CB8AC3E}">
        <p14:creationId xmlns:p14="http://schemas.microsoft.com/office/powerpoint/2010/main" val="2869015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erson in a garment&#10;&#10;Description automatically generated with low confidence">
            <a:extLst>
              <a:ext uri="{FF2B5EF4-FFF2-40B4-BE49-F238E27FC236}">
                <a16:creationId xmlns:a16="http://schemas.microsoft.com/office/drawing/2014/main" id="{790C0148-0E3F-DA4C-9B80-6EE1D0DA24C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78" y="581890"/>
            <a:ext cx="5717969" cy="571796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638304" y="2443392"/>
            <a:ext cx="4231573" cy="2131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Rama searched high and low.</a:t>
            </a:r>
          </a:p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Eventually he met Hanuman, the monkey god. Hanuman agreed to help Rama look for Princess Sita.</a:t>
            </a:r>
          </a:p>
        </p:txBody>
      </p:sp>
    </p:spTree>
    <p:extLst>
      <p:ext uri="{BB962C8B-B14F-4D97-AF65-F5344CB8AC3E}">
        <p14:creationId xmlns:p14="http://schemas.microsoft.com/office/powerpoint/2010/main" val="2812331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638304" y="2443392"/>
            <a:ext cx="4231573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Hanuman finally found Sita.</a:t>
            </a:r>
          </a:p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She was imprisoned on the island of Lanka.</a:t>
            </a:r>
          </a:p>
        </p:txBody>
      </p:sp>
      <p:pic>
        <p:nvPicPr>
          <p:cNvPr id="22" name="Picture 21" descr="A picture containing drawing, colorful&#10;&#10;Description automatically generated">
            <a:extLst>
              <a:ext uri="{FF2B5EF4-FFF2-40B4-BE49-F238E27FC236}">
                <a16:creationId xmlns:a16="http://schemas.microsoft.com/office/drawing/2014/main" id="{A3EC8685-8C4B-364A-9B90-1D1323DE8C4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4713" y="836613"/>
            <a:ext cx="5113337" cy="518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264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638304" y="1713145"/>
            <a:ext cx="4231573" cy="3431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Hanuman, Rama and his brother, Lakshman, fought a great battle against </a:t>
            </a:r>
            <a:r>
              <a:rPr lang="en-GB" sz="2400" dirty="0" err="1">
                <a:solidFill>
                  <a:srgbClr val="272626"/>
                </a:solidFill>
                <a:latin typeface="Comic Sans MS" panose="030F0702030302020204" pitchFamily="66" charset="0"/>
              </a:rPr>
              <a:t>Ravana</a:t>
            </a: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Rama had a special bow and arrow from the gods.</a:t>
            </a:r>
          </a:p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Eventually Rama defeated the demon king using his special arrow.  </a:t>
            </a:r>
          </a:p>
        </p:txBody>
      </p:sp>
      <p:pic>
        <p:nvPicPr>
          <p:cNvPr id="3" name="Picture 2" descr="A picture containing linedrawing&#10;&#10;Description automatically generated">
            <a:extLst>
              <a:ext uri="{FF2B5EF4-FFF2-40B4-BE49-F238E27FC236}">
                <a16:creationId xmlns:a16="http://schemas.microsoft.com/office/drawing/2014/main" id="{E066EEF2-1157-814F-9B14-976E886C546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8597" y="560322"/>
            <a:ext cx="4231573" cy="5737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797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638304" y="2178657"/>
            <a:ext cx="4231573" cy="2500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Sita and Rama, along with Lakshman, his brother, set off for their city in the middle of the night.</a:t>
            </a:r>
          </a:p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It was so dark they could hardly see!</a:t>
            </a:r>
          </a:p>
        </p:txBody>
      </p:sp>
      <p:pic>
        <p:nvPicPr>
          <p:cNvPr id="6" name="Picture 5" descr="A picture containing text, fabric&#10;&#10;Description automatically generated">
            <a:extLst>
              <a:ext uri="{FF2B5EF4-FFF2-40B4-BE49-F238E27FC236}">
                <a16:creationId xmlns:a16="http://schemas.microsoft.com/office/drawing/2014/main" id="{2B541835-A7D3-2B42-89DE-9C968520180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4712" y="836613"/>
            <a:ext cx="5113337" cy="518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298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lit candles&#10;&#10;Description automatically generated with low confidence">
            <a:extLst>
              <a:ext uri="{FF2B5EF4-FFF2-40B4-BE49-F238E27FC236}">
                <a16:creationId xmlns:a16="http://schemas.microsoft.com/office/drawing/2014/main" id="{5023974E-AE17-1444-A504-10336396553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4712" y="836612"/>
            <a:ext cx="5113338" cy="518477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638304" y="2178657"/>
            <a:ext cx="4548252" cy="2500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The people lit up the whole city with little lamps, or </a:t>
            </a:r>
            <a:r>
              <a:rPr lang="en-GB" sz="2400" dirty="0" err="1">
                <a:solidFill>
                  <a:srgbClr val="272626"/>
                </a:solidFill>
                <a:latin typeface="Comic Sans MS" panose="030F0702030302020204" pitchFamily="66" charset="0"/>
              </a:rPr>
              <a:t>Diyas</a:t>
            </a: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, to help guide them home.</a:t>
            </a:r>
          </a:p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This showed how much the people wanted Rama and Sita to come back.  </a:t>
            </a:r>
          </a:p>
        </p:txBody>
      </p:sp>
    </p:spTree>
    <p:extLst>
      <p:ext uri="{BB962C8B-B14F-4D97-AF65-F5344CB8AC3E}">
        <p14:creationId xmlns:p14="http://schemas.microsoft.com/office/powerpoint/2010/main" val="2555460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34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16415</TotalTime>
  <Words>398</Words>
  <Application>Microsoft Office PowerPoint</Application>
  <PresentationFormat>Widescreen</PresentationFormat>
  <Paragraphs>41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Calibri</vt:lpstr>
      <vt:lpstr>Calibri Light</vt:lpstr>
      <vt:lpstr>Comic Sans MS</vt:lpstr>
      <vt:lpstr>Office Theme</vt:lpstr>
      <vt:lpstr>Custom Design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Phil Bird</cp:lastModifiedBy>
  <cp:revision>455</cp:revision>
  <dcterms:created xsi:type="dcterms:W3CDTF">2021-01-11T17:47:06Z</dcterms:created>
  <dcterms:modified xsi:type="dcterms:W3CDTF">2022-10-11T20:06:57Z</dcterms:modified>
</cp:coreProperties>
</file>