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71" r:id="rId4"/>
    <p:sldId id="317" r:id="rId5"/>
    <p:sldId id="331" r:id="rId6"/>
    <p:sldId id="332" r:id="rId7"/>
    <p:sldId id="333" r:id="rId8"/>
    <p:sldId id="334" r:id="rId9"/>
    <p:sldId id="335" r:id="rId10"/>
    <p:sldId id="33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1050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795" userDrawn="1">
          <p15:clr>
            <a:srgbClr val="A4A3A4"/>
          </p15:clr>
        </p15:guide>
        <p15:guide id="11" pos="4407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1C75BC"/>
    <a:srgbClr val="FFB300"/>
    <a:srgbClr val="0A1322"/>
    <a:srgbClr val="7F3F98"/>
    <a:srgbClr val="286AA6"/>
    <a:srgbClr val="3692C4"/>
    <a:srgbClr val="E15D29"/>
    <a:srgbClr val="3FAA4C"/>
    <a:srgbClr val="39A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73" autoAdjust="0"/>
    <p:restoredTop sz="94700"/>
  </p:normalViewPr>
  <p:slideViewPr>
    <p:cSldViewPr snapToGrid="0" snapToObjects="1">
      <p:cViewPr varScale="1">
        <p:scale>
          <a:sx n="166" d="100"/>
          <a:sy n="166" d="100"/>
        </p:scale>
        <p:origin x="216" y="704"/>
      </p:cViewPr>
      <p:guideLst>
        <p:guide orient="horz" pos="4320"/>
        <p:guide orient="horz" pos="572"/>
        <p:guide pos="1050"/>
        <p:guide orient="horz" pos="5"/>
        <p:guide pos="3795"/>
        <p:guide pos="4407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7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7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hild.co.uk/activities/view/36im1Kwe4MA59WlGLh7zZg/Ramadan-Drawing-Templat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28D7B58-7955-4CA5-5CC5-9234AD379878}"/>
              </a:ext>
            </a:extLst>
          </p:cNvPr>
          <p:cNvGrpSpPr/>
          <p:nvPr/>
        </p:nvGrpSpPr>
        <p:grpSpPr>
          <a:xfrm>
            <a:off x="840557" y="1633457"/>
            <a:ext cx="10521142" cy="3594589"/>
            <a:chOff x="1926420" y="1917272"/>
            <a:chExt cx="8328534" cy="284547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2753DBD-E073-63CC-9925-8C7AA7534F19}"/>
                </a:ext>
              </a:extLst>
            </p:cNvPr>
            <p:cNvSpPr/>
            <p:nvPr/>
          </p:nvSpPr>
          <p:spPr>
            <a:xfrm>
              <a:off x="1926420" y="1917272"/>
              <a:ext cx="8328534" cy="2845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D6B8412-A99F-3459-6A10-C0F92E5ECFD0}"/>
                </a:ext>
              </a:extLst>
            </p:cNvPr>
            <p:cNvGrpSpPr/>
            <p:nvPr/>
          </p:nvGrpSpPr>
          <p:grpSpPr>
            <a:xfrm>
              <a:off x="2005041" y="1979684"/>
              <a:ext cx="8171293" cy="2708415"/>
              <a:chOff x="2020803" y="1979684"/>
              <a:chExt cx="8171293" cy="2708415"/>
            </a:xfrm>
          </p:grpSpPr>
          <p:pic>
            <p:nvPicPr>
              <p:cNvPr id="11" name="Picture 10" descr="An open book on a stand&#10;&#10;Description automatically generated">
                <a:extLst>
                  <a:ext uri="{FF2B5EF4-FFF2-40B4-BE49-F238E27FC236}">
                    <a16:creationId xmlns:a16="http://schemas.microsoft.com/office/drawing/2014/main" id="{C9B7E905-B7A6-1ACF-7666-E05A79965F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020803" y="1979684"/>
                <a:ext cx="2645798" cy="2708415"/>
              </a:xfrm>
              <a:prstGeom prst="rect">
                <a:avLst/>
              </a:prstGeom>
            </p:spPr>
          </p:pic>
          <p:pic>
            <p:nvPicPr>
              <p:cNvPr id="16" name="Picture 15" descr="A bowl of dates on a white background&#10;&#10;Description automatically generated">
                <a:extLst>
                  <a:ext uri="{FF2B5EF4-FFF2-40B4-BE49-F238E27FC236}">
                    <a16:creationId xmlns:a16="http://schemas.microsoft.com/office/drawing/2014/main" id="{825E868A-C8CC-534C-8079-4E38B2CEB6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73098" y="1979684"/>
                <a:ext cx="2645799" cy="2708415"/>
              </a:xfrm>
              <a:prstGeom prst="rect">
                <a:avLst/>
              </a:prstGeom>
            </p:spPr>
          </p:pic>
          <p:pic>
            <p:nvPicPr>
              <p:cNvPr id="17" name="Picture 16" descr="A table full of food&#10;&#10;Description automatically generated">
                <a:extLst>
                  <a:ext uri="{FF2B5EF4-FFF2-40B4-BE49-F238E27FC236}">
                    <a16:creationId xmlns:a16="http://schemas.microsoft.com/office/drawing/2014/main" id="{2D167894-5C34-59E1-1FC4-6F76923D0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525395" y="1984836"/>
                <a:ext cx="2666701" cy="2703263"/>
              </a:xfrm>
              <a:prstGeom prst="rect">
                <a:avLst/>
              </a:prstGeom>
            </p:spPr>
          </p:pic>
        </p:grp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Ramadan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Islam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218716" y="2004140"/>
            <a:ext cx="4565226" cy="343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Ramadan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a very holy month.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remembers the month that the Qur’an (the Muslim holy book) was first revealed to the Prophet Mohammad.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the ninth month in the Muslim calendar.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We’re going to see how Muslims celebrate Ramadan.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3BB92E-3694-D15F-E6FF-389F446C511D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Ramadan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81836574-336C-8C10-5A68-1E0DE7D602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1458" y="1881138"/>
            <a:ext cx="3670037" cy="368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23BB92E-3694-D15F-E6FF-389F446C511D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Months from the Muslim calendar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152BFD-1459-B037-FE3C-34A68DF22351}"/>
              </a:ext>
            </a:extLst>
          </p:cNvPr>
          <p:cNvSpPr txBox="1"/>
          <p:nvPr/>
        </p:nvSpPr>
        <p:spPr>
          <a:xfrm>
            <a:off x="0" y="4879910"/>
            <a:ext cx="12176802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Ramadan is the ninth month of the Muslim calendar.</a:t>
            </a:r>
          </a:p>
          <a:p>
            <a:pPr algn="ctr">
              <a:spcBef>
                <a:spcPts val="8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date changes every year. </a:t>
            </a:r>
          </a:p>
          <a:p>
            <a:pPr algn="ctr">
              <a:spcBef>
                <a:spcPts val="8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because the Islamic calendar is based on the cycles of the moon.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971D78EE-477E-751C-FD25-FB7FC03AE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175044"/>
              </p:ext>
            </p:extLst>
          </p:nvPr>
        </p:nvGraphicFramePr>
        <p:xfrm>
          <a:off x="2587014" y="1648918"/>
          <a:ext cx="3409430" cy="2871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347">
                  <a:extLst>
                    <a:ext uri="{9D8B030D-6E8A-4147-A177-3AD203B41FA5}">
                      <a16:colId xmlns:a16="http://schemas.microsoft.com/office/drawing/2014/main" val="1980275492"/>
                    </a:ext>
                  </a:extLst>
                </a:gridCol>
                <a:gridCol w="2923083">
                  <a:extLst>
                    <a:ext uri="{9D8B030D-6E8A-4147-A177-3AD203B41FA5}">
                      <a16:colId xmlns:a16="http://schemas.microsoft.com/office/drawing/2014/main" val="265429772"/>
                    </a:ext>
                  </a:extLst>
                </a:gridCol>
              </a:tblGrid>
              <a:tr h="472728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MUHARRAM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741255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32729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RABI-AL-AWWAL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078213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RABI-AL-THANI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70905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JUMADA-AL-AWWAL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775024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JUMADA-A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L-THANI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84433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C161316-1E42-9D17-E762-1E45CD082E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782782"/>
              </p:ext>
            </p:extLst>
          </p:nvPr>
        </p:nvGraphicFramePr>
        <p:xfrm>
          <a:off x="6195555" y="1648918"/>
          <a:ext cx="3409430" cy="2871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347">
                  <a:extLst>
                    <a:ext uri="{9D8B030D-6E8A-4147-A177-3AD203B41FA5}">
                      <a16:colId xmlns:a16="http://schemas.microsoft.com/office/drawing/2014/main" val="1980275492"/>
                    </a:ext>
                  </a:extLst>
                </a:gridCol>
                <a:gridCol w="2923083">
                  <a:extLst>
                    <a:ext uri="{9D8B030D-6E8A-4147-A177-3AD203B41FA5}">
                      <a16:colId xmlns:a16="http://schemas.microsoft.com/office/drawing/2014/main" val="265429772"/>
                    </a:ext>
                  </a:extLst>
                </a:gridCol>
              </a:tblGrid>
              <a:tr h="472728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RAJAB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741255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SHABAN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32729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RAMADAN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078213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SHAWWAL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70905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ZUL-QAADAH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775024"/>
                  </a:ext>
                </a:extLst>
              </a:tr>
              <a:tr h="47966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ZUL-HIJJAH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75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844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22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owl of dates on a white background&#10;&#10;Description automatically generated">
            <a:extLst>
              <a:ext uri="{FF2B5EF4-FFF2-40B4-BE49-F238E27FC236}">
                <a16:creationId xmlns:a16="http://schemas.microsoft.com/office/drawing/2014/main" id="{92875403-20B4-4132-E90C-58385E7C4F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4891" y="1489363"/>
            <a:ext cx="4454236" cy="4267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897589" y="1159013"/>
            <a:ext cx="4359229" cy="4439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fast from sunrise to sunset.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Fasting is also knows as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sawm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Fasting reminds Muslims of the sufferings of the poor. Fasting teaches self-discipline.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not everyone has to fast.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Children don’t have to fast.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Neither do elderly people, pregnant women and people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who are ill or travelling.   </a:t>
            </a:r>
          </a:p>
        </p:txBody>
      </p:sp>
    </p:spTree>
    <p:extLst>
      <p:ext uri="{BB962C8B-B14F-4D97-AF65-F5344CB8AC3E}">
        <p14:creationId xmlns:p14="http://schemas.microsoft.com/office/powerpoint/2010/main" val="312482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897590" y="2055547"/>
            <a:ext cx="3396337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eat their first meal just before sunrise, which is knows as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20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suhoor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After sunset, Muslims break their fast with a family meal. This is known as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iftar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3" name="Picture 2" descr="A table full of food&#10;&#10;Description automatically generated">
            <a:extLst>
              <a:ext uri="{FF2B5EF4-FFF2-40B4-BE49-F238E27FC236}">
                <a16:creationId xmlns:a16="http://schemas.microsoft.com/office/drawing/2014/main" id="{50D134F6-3EB6-C061-C2BF-D42966706F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5" y="908050"/>
            <a:ext cx="4359228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2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 open book on a stand&#10;&#10;Description automatically generated">
            <a:extLst>
              <a:ext uri="{FF2B5EF4-FFF2-40B4-BE49-F238E27FC236}">
                <a16:creationId xmlns:a16="http://schemas.microsoft.com/office/drawing/2014/main" id="{750E2F15-134D-1E07-EE0E-56A0726300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672" y="779896"/>
            <a:ext cx="5569528" cy="4660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897590" y="1651590"/>
            <a:ext cx="382582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During the month of Ramadan, Muslims read the Qur’an.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The Qur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’an is the holy book, containing the special words of Allah (God), spoken to the Prophet Mohammad through the angel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Jibrial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Muslims also attend special services at the Mosque, where the Qur’an is read.</a:t>
            </a:r>
            <a:endParaRPr lang="en-GB" sz="2000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6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C0A60BCB-4336-2F76-330A-1ACEB5120B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797" y="1233343"/>
            <a:ext cx="4372999" cy="43913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E6936A-E73F-3AF9-35C4-C18A4A7EEF0D}"/>
              </a:ext>
            </a:extLst>
          </p:cNvPr>
          <p:cNvSpPr txBox="1"/>
          <p:nvPr/>
        </p:nvSpPr>
        <p:spPr>
          <a:xfrm>
            <a:off x="6276109" y="1459230"/>
            <a:ext cx="468121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Questions to think about:</a:t>
            </a:r>
          </a:p>
          <a:p>
            <a:pPr>
              <a:spcBef>
                <a:spcPts val="1500"/>
              </a:spcBef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your favourite foods?</a:t>
            </a:r>
          </a:p>
          <a:p>
            <a:pPr>
              <a:spcBef>
                <a:spcPts val="1500"/>
              </a:spcBef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describe how you feel when you’re hungry?</a:t>
            </a:r>
          </a:p>
          <a:p>
            <a:pPr>
              <a:spcBef>
                <a:spcPts val="1500"/>
              </a:spcBef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We’ve learnt about the Muslim months. Can you name all the English months of the year?</a:t>
            </a:r>
          </a:p>
          <a:p>
            <a:pPr>
              <a:spcBef>
                <a:spcPts val="1500"/>
              </a:spcBef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draw an empty table and then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table with some food. We can use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iChild’s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solidFill>
                  <a:srgbClr val="1C75BC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Ramadan drawing template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87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7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94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BEC26335-DE0D-C6A1-6A9D-49F66B1FC38A}"/>
              </a:ext>
            </a:extLst>
          </p:cNvPr>
          <p:cNvGrpSpPr/>
          <p:nvPr/>
        </p:nvGrpSpPr>
        <p:grpSpPr>
          <a:xfrm>
            <a:off x="1926420" y="1917272"/>
            <a:ext cx="8328534" cy="2845476"/>
            <a:chOff x="1926420" y="1917272"/>
            <a:chExt cx="8328534" cy="284547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A87DD0-257F-8741-BF1A-48BEC0885136}"/>
                </a:ext>
              </a:extLst>
            </p:cNvPr>
            <p:cNvSpPr/>
            <p:nvPr/>
          </p:nvSpPr>
          <p:spPr>
            <a:xfrm>
              <a:off x="1926420" y="1917272"/>
              <a:ext cx="8328534" cy="2845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1AF7BC7-F5AE-FC2C-1652-E556247D3A34}"/>
                </a:ext>
              </a:extLst>
            </p:cNvPr>
            <p:cNvGrpSpPr/>
            <p:nvPr/>
          </p:nvGrpSpPr>
          <p:grpSpPr>
            <a:xfrm>
              <a:off x="2005041" y="1979684"/>
              <a:ext cx="8171293" cy="2708415"/>
              <a:chOff x="2020803" y="1979684"/>
              <a:chExt cx="8171293" cy="2708415"/>
            </a:xfrm>
          </p:grpSpPr>
          <p:pic>
            <p:nvPicPr>
              <p:cNvPr id="12" name="Picture 11" descr="An open book on a stand&#10;&#10;Description automatically generated">
                <a:extLst>
                  <a:ext uri="{FF2B5EF4-FFF2-40B4-BE49-F238E27FC236}">
                    <a16:creationId xmlns:a16="http://schemas.microsoft.com/office/drawing/2014/main" id="{2E0933EC-F65E-A9B9-340D-6F3D195AD6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020803" y="1979684"/>
                <a:ext cx="2645798" cy="2708415"/>
              </a:xfrm>
              <a:prstGeom prst="rect">
                <a:avLst/>
              </a:prstGeom>
            </p:spPr>
          </p:pic>
          <p:pic>
            <p:nvPicPr>
              <p:cNvPr id="14" name="Picture 13" descr="A bowl of dates on a white background&#10;&#10;Description automatically generated">
                <a:extLst>
                  <a:ext uri="{FF2B5EF4-FFF2-40B4-BE49-F238E27FC236}">
                    <a16:creationId xmlns:a16="http://schemas.microsoft.com/office/drawing/2014/main" id="{88B7135F-8676-8A4D-34D4-AD4132FA7F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73098" y="1979684"/>
                <a:ext cx="2645799" cy="2708415"/>
              </a:xfrm>
              <a:prstGeom prst="rect">
                <a:avLst/>
              </a:prstGeom>
            </p:spPr>
          </p:pic>
          <p:pic>
            <p:nvPicPr>
              <p:cNvPr id="16" name="Picture 15" descr="A table full of food&#10;&#10;Description automatically generated">
                <a:extLst>
                  <a:ext uri="{FF2B5EF4-FFF2-40B4-BE49-F238E27FC236}">
                    <a16:creationId xmlns:a16="http://schemas.microsoft.com/office/drawing/2014/main" id="{B1DE1EC6-D79E-543D-EECD-D2FF0A4508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525395" y="1984836"/>
                <a:ext cx="2666701" cy="2703263"/>
              </a:xfrm>
              <a:prstGeom prst="rect">
                <a:avLst/>
              </a:prstGeom>
            </p:spPr>
          </p:pic>
        </p:grpSp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Ramadan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17536</TotalTime>
  <Words>352</Words>
  <Application>Microsoft Macintosh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560</cp:revision>
  <dcterms:created xsi:type="dcterms:W3CDTF">2021-01-11T17:47:06Z</dcterms:created>
  <dcterms:modified xsi:type="dcterms:W3CDTF">2023-09-07T08:41:46Z</dcterms:modified>
</cp:coreProperties>
</file>