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17"/>
  </p:notesMasterIdLst>
  <p:sldIdLst>
    <p:sldId id="271" r:id="rId4"/>
    <p:sldId id="317" r:id="rId5"/>
    <p:sldId id="338" r:id="rId6"/>
    <p:sldId id="339" r:id="rId7"/>
    <p:sldId id="340" r:id="rId8"/>
    <p:sldId id="341" r:id="rId9"/>
    <p:sldId id="342" r:id="rId10"/>
    <p:sldId id="343" r:id="rId11"/>
    <p:sldId id="344" r:id="rId12"/>
    <p:sldId id="345" r:id="rId13"/>
    <p:sldId id="346" r:id="rId14"/>
    <p:sldId id="337" r:id="rId15"/>
    <p:sldId id="33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6" orient="horz" pos="913" userDrawn="1">
          <p15:clr>
            <a:srgbClr val="A4A3A4"/>
          </p15:clr>
        </p15:guide>
        <p15:guide id="8" pos="846" userDrawn="1">
          <p15:clr>
            <a:srgbClr val="A4A3A4"/>
          </p15:clr>
        </p15:guide>
        <p15:guide id="9" orient="horz" pos="5" userDrawn="1">
          <p15:clr>
            <a:srgbClr val="A4A3A4"/>
          </p15:clr>
        </p15:guide>
        <p15:guide id="10" pos="4112" userDrawn="1">
          <p15:clr>
            <a:srgbClr val="A4A3A4"/>
          </p15:clr>
        </p15:guide>
        <p15:guide id="11" pos="3704" userDrawn="1">
          <p15:clr>
            <a:srgbClr val="A4A3A4"/>
          </p15:clr>
        </p15:guide>
        <p15:guide id="12" orient="horz" pos="340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cilia" initials="C" lastIdx="1" clrIdx="0">
    <p:extLst>
      <p:ext uri="{19B8F6BF-5375-455C-9EA6-DF929625EA0E}">
        <p15:presenceInfo xmlns:p15="http://schemas.microsoft.com/office/powerpoint/2012/main" userId="Cecilia" providerId="None"/>
      </p:ext>
    </p:extLst>
  </p:cmAuthor>
  <p:cmAuthor id="2" name="Amanda Hartley" initials="AH" lastIdx="25" clrIdx="1">
    <p:extLst>
      <p:ext uri="{19B8F6BF-5375-455C-9EA6-DF929625EA0E}">
        <p15:presenceInfo xmlns:p15="http://schemas.microsoft.com/office/powerpoint/2012/main" userId="e65b0fb4b927df0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27AAE1"/>
    <a:srgbClr val="E15D29"/>
    <a:srgbClr val="286AA6"/>
    <a:srgbClr val="3692C4"/>
    <a:srgbClr val="3FAA4C"/>
    <a:srgbClr val="39AB47"/>
    <a:srgbClr val="D92229"/>
    <a:srgbClr val="D9222A"/>
    <a:srgbClr val="41AE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757" autoAdjust="0"/>
    <p:restoredTop sz="94700"/>
  </p:normalViewPr>
  <p:slideViewPr>
    <p:cSldViewPr snapToGrid="0" snapToObjects="1">
      <p:cViewPr>
        <p:scale>
          <a:sx n="150" d="100"/>
          <a:sy n="150" d="100"/>
        </p:scale>
        <p:origin x="688" y="1176"/>
      </p:cViewPr>
      <p:guideLst>
        <p:guide orient="horz" pos="4320"/>
        <p:guide orient="horz" pos="913"/>
        <p:guide pos="846"/>
        <p:guide orient="horz" pos="5"/>
        <p:guide pos="4112"/>
        <p:guide pos="3704"/>
        <p:guide orient="horz" pos="3407"/>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9/7/23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7AFA6-987F-154E-8022-2D2DFF06830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4C69BD1-8686-954F-AE01-109DC8A062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1A1AF57-0BA0-134C-AD55-D6CE33A8BDE0}"/>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1C69ED82-6929-AE4B-AAA7-F4D4AD5DCE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DF868A-DDEA-1D4E-81D7-E59CF7C8F380}"/>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30905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A9EE6-B3D8-7C4C-8BD3-14E78C3E7D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28CE54A-4C1E-7242-858B-41C6F30A2FC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151040A-53F9-8041-A450-A2B65541B093}"/>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631F0F6B-525A-1148-A37A-BAFC9D4E5F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0A2532-0148-9F4B-B559-C8FF1D25F7CD}"/>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8705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C7DF6-F305-4140-9CBE-68679EF44F5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7BC6599-A7C6-1947-BD7D-F895FA2913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B2E8E79-550D-B842-AEEA-5C55D17B438C}"/>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30310195-23CC-664D-8BFB-770E61CC8E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116B5D-A569-6746-9E30-9DFD0E8656FF}"/>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2599475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B5C81-162C-564E-9D5A-74760FD866F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D7C1F8A-3C86-4246-9B6C-9493EB52FB5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E0D2C7A-187B-F04B-BCCB-A3A0EE9C699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A96C342-90B2-1944-B268-41E33AD8D9D1}"/>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6" name="Footer Placeholder 5">
            <a:extLst>
              <a:ext uri="{FF2B5EF4-FFF2-40B4-BE49-F238E27FC236}">
                <a16:creationId xmlns:a16="http://schemas.microsoft.com/office/drawing/2014/main" id="{39C8AB84-42D5-434F-9D57-75A3278EBA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F56140-AC47-3645-ACEF-7471423A42B9}"/>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80793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E7ED7-DDFC-7144-ACA2-6F56CBB9B4D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F11AC4F-4582-C44C-AC10-71CD1ABE05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D00FBAF-10A1-A941-918E-69C4B439556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893D9F6-4553-2344-916B-8A6593745B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54105EA-36FC-0844-AB4C-572E718E3C6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6F86211-67EF-1B49-A4B8-60E4238B7548}"/>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8" name="Footer Placeholder 7">
            <a:extLst>
              <a:ext uri="{FF2B5EF4-FFF2-40B4-BE49-F238E27FC236}">
                <a16:creationId xmlns:a16="http://schemas.microsoft.com/office/drawing/2014/main" id="{A348259E-D3E8-BE4D-84DE-A8839C77C2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FB9728-C8FA-3B40-928D-57BA1BE6FE9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54432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33CEB-A4DD-A24D-A483-95B04408C90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764F1CFE-7DC9-3F42-90C8-E0C5F8FECA0D}"/>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4" name="Footer Placeholder 3">
            <a:extLst>
              <a:ext uri="{FF2B5EF4-FFF2-40B4-BE49-F238E27FC236}">
                <a16:creationId xmlns:a16="http://schemas.microsoft.com/office/drawing/2014/main" id="{65CB998E-BF83-6244-80C0-AC04360AF4A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BAF9B12-5623-3643-B615-33C8E7DAA51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3063553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BD8940-13AF-034D-B297-C420AACC1768}"/>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3" name="Footer Placeholder 2">
            <a:extLst>
              <a:ext uri="{FF2B5EF4-FFF2-40B4-BE49-F238E27FC236}">
                <a16:creationId xmlns:a16="http://schemas.microsoft.com/office/drawing/2014/main" id="{308E6B3B-5B8A-DB4C-AE40-DD53E365D04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9FE551-9E91-4244-A6D2-C9A7132BCDE4}"/>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34522953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7AD88-5F6B-8041-9002-52E4E36CC19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230751C-E92D-2545-879E-CDC3A405D6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0ECBD2E-58C4-8B4F-A93D-12CD64CC39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B90BE6E-8BCA-1A4D-88CD-D3B3A0C0B4D9}"/>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6" name="Footer Placeholder 5">
            <a:extLst>
              <a:ext uri="{FF2B5EF4-FFF2-40B4-BE49-F238E27FC236}">
                <a16:creationId xmlns:a16="http://schemas.microsoft.com/office/drawing/2014/main" id="{A603F5E4-09D1-064C-8087-FE5803791C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D2F7A7-0EAA-CD4A-83E4-1E5967C510B5}"/>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474783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81BB2-DA6C-1044-B7A0-5F7CA712887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3FF4224-6F75-D147-8693-63EC69481D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E42B12-3D82-1F4D-9424-6BB0B2CE0A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648D7D5-F6FC-234C-871F-3247DBCED662}"/>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6" name="Footer Placeholder 5">
            <a:extLst>
              <a:ext uri="{FF2B5EF4-FFF2-40B4-BE49-F238E27FC236}">
                <a16:creationId xmlns:a16="http://schemas.microsoft.com/office/drawing/2014/main" id="{4082B2D1-8042-ED40-8ABE-D22D107FE2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0C60B9-0C3A-8940-9D51-208CE0EDD809}"/>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1292302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176FC-9C19-6E47-91C8-E995CB8B842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6A612F6-88F2-8A43-861B-FBAA475BE90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F0A1131-C5D5-9143-9097-7C190ADB1138}"/>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E9220CD8-0AC9-B54C-80E0-BFF8D55EC8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64787D-619B-AD47-8BDE-4CAA7A412D4F}"/>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0973497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FDC6EC-6AA9-514F-BC17-07B439FC2DB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8907E40-E068-9C4D-9A38-13AC10B4CF7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AA8AB05-5068-BB44-A798-C7F3503D242C}"/>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1CA036A5-3128-9946-8CAD-FA200BB50C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EEA609-0301-0345-8D5F-BBD0C61919C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9467428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BDC40-E66D-0349-9261-04A5DE153D2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F99D769-93F2-6E4C-A333-E32A5CA173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7FC7E93-5B72-DC47-8C5D-8A8E35EFA526}"/>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AE461CD6-0570-A946-A3C6-6B046F9E0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BCF00D-89BB-A443-ACFA-0CBE56BCCB69}"/>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26635700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070AD-4487-8E4A-945B-E1CCF2CCEF9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65F1402-7B59-B14B-B10D-691D023813C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95C47C8-A621-CE4F-A2F8-F26A7CEFD04D}"/>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45E6815C-4AB1-1846-A578-2241E0B5A1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27A24C-11AB-5F4F-B577-73ED8C9CD5AA}"/>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6575769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8385D-37B4-834D-B825-9CF6257DDB41}"/>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5E9803E-CC2C-CD45-B1C6-69BA9CC360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3FD8A66-9B63-644A-8692-5C0AD45DCA9E}"/>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E1025F8B-EEC5-1446-B9B5-1C41C4308F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FEE92F-B983-0742-B77F-3121AD53DE00}"/>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658444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788FD-3B8D-FA41-A274-B8B57A6E46C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D15954E-1FCB-0449-B103-7A61EDC804A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0AD0969-F5AE-A040-8A4D-D2111E908FF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C14B2DA-8BAB-2D4E-84DA-6EC8CAB12BB5}"/>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6" name="Footer Placeholder 5">
            <a:extLst>
              <a:ext uri="{FF2B5EF4-FFF2-40B4-BE49-F238E27FC236}">
                <a16:creationId xmlns:a16="http://schemas.microsoft.com/office/drawing/2014/main" id="{194E6954-1640-F04D-A498-5D1EA94F24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013354-BB56-B44D-BBF5-AE5D0DAE589C}"/>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42265510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00780-8895-6F48-A7AB-B913B254888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7BD5621-C8C2-8E41-B7DF-0AEA3FCC7A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6A71A45-0B26-C843-8F82-9ADAE27E31C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0E85698-EAC4-214B-916E-03013A01F5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3967851-BCFD-7548-BCCD-EB5C3097079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550B510-68ED-0440-AC96-A0A399C8C499}"/>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8" name="Footer Placeholder 7">
            <a:extLst>
              <a:ext uri="{FF2B5EF4-FFF2-40B4-BE49-F238E27FC236}">
                <a16:creationId xmlns:a16="http://schemas.microsoft.com/office/drawing/2014/main" id="{8633D7FC-C2D4-4B46-A8D7-3FD2AF46D1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958464-36B1-C041-ABFA-37D335E64577}"/>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24859842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FB7AF-5C18-CE43-B67D-42C2CB6606AB}"/>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246F9EE-8B37-5F46-8C53-ACC64FC16E74}"/>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4" name="Footer Placeholder 3">
            <a:extLst>
              <a:ext uri="{FF2B5EF4-FFF2-40B4-BE49-F238E27FC236}">
                <a16:creationId xmlns:a16="http://schemas.microsoft.com/office/drawing/2014/main" id="{2A4C466D-0FD3-E141-AA73-73AE0902C1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FFECFD-F143-A542-B058-36EDBDF4F554}"/>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6926381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BBA86F-C4DD-8445-89B6-A64C7F593E92}"/>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3" name="Footer Placeholder 2">
            <a:extLst>
              <a:ext uri="{FF2B5EF4-FFF2-40B4-BE49-F238E27FC236}">
                <a16:creationId xmlns:a16="http://schemas.microsoft.com/office/drawing/2014/main" id="{30F13B13-2292-F047-B56A-4D3B77265F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BE72139-456E-784B-8C0C-5FB88EF6FC79}"/>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63162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7209-9CD7-5D41-AB2A-3279DC757DB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4324493-A3F0-EF44-A480-3EECAE2380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7C1217F-741B-7B42-90AC-10429DF6F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1C267F8-9501-B440-8E2C-4A292680065D}"/>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6" name="Footer Placeholder 5">
            <a:extLst>
              <a:ext uri="{FF2B5EF4-FFF2-40B4-BE49-F238E27FC236}">
                <a16:creationId xmlns:a16="http://schemas.microsoft.com/office/drawing/2014/main" id="{07712C13-E7BE-D942-89BB-47E7164813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08F885-15CA-1444-A103-45953B6D6B36}"/>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9304458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29E7A-B6CE-8F45-9282-000F29F5442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9309869-734A-AC40-9C4D-828B82B900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1CB0D73-B145-144C-8597-F685E6270F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7D1C4F8-4814-1B44-8425-D8AD709CA4F0}"/>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6" name="Footer Placeholder 5">
            <a:extLst>
              <a:ext uri="{FF2B5EF4-FFF2-40B4-BE49-F238E27FC236}">
                <a16:creationId xmlns:a16="http://schemas.microsoft.com/office/drawing/2014/main" id="{3412505E-CD13-F640-9897-FA161F701C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A4272F-8F36-A448-B96C-4B7AB395ABB1}"/>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5799710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B1A64-F563-B647-89F8-8949CB3F74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6EDC7E2-73FF-1048-A209-90195EBAA72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4E2E384-5181-F145-94A6-23EC1739D7C2}"/>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9013C34B-354B-0B45-9455-8606F46548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2D7984-F619-7C46-A150-DA96A105339E}"/>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4145593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E5824D-8201-764F-93DF-DFBB3327A16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C58893D-C53B-E94C-BEFC-A5A33BA5706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445AC85-348F-2141-A045-3903E58E833A}"/>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A3E6539A-CB73-2C4B-BB31-25AFB78541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F92738-28A5-BA46-9163-090C29B135CB}"/>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389921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15D29"/>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34A27B-9AD7-7045-B0F9-6FFCE0EC5F6F}"/>
              </a:ext>
            </a:extLst>
          </p:cNvPr>
          <p:cNvSpPr/>
          <p:nvPr userDrawn="1"/>
        </p:nvSpPr>
        <p:spPr>
          <a:xfrm>
            <a:off x="0" y="0"/>
            <a:ext cx="12192000" cy="6858000"/>
          </a:xfrm>
          <a:prstGeom prst="rect">
            <a:avLst/>
          </a:pr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DC8C2E-F0DC-9E4D-A67A-835613ADD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1635AE1-7ACC-C149-91D2-A93D434247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D13A446-DF37-7E49-B0FB-6666B38B3B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188E56C1-3AEF-364C-9ACB-166C2BA17B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E94B0B-4BE2-EE41-985E-DA3A9DAD04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A82C07-520D-814B-9B7A-BBBF825EE04C}" type="slidenum">
              <a:rPr lang="en-US" smtClean="0"/>
              <a:t>‹#›</a:t>
            </a:fld>
            <a:endParaRPr lang="en-US"/>
          </a:p>
        </p:txBody>
      </p:sp>
    </p:spTree>
    <p:extLst>
      <p:ext uri="{BB962C8B-B14F-4D97-AF65-F5344CB8AC3E}">
        <p14:creationId xmlns:p14="http://schemas.microsoft.com/office/powerpoint/2010/main" val="2896318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0B0B47F-F0F9-3745-A90B-9B2392938140}"/>
              </a:ext>
            </a:extLst>
          </p:cNvPr>
          <p:cNvSpPr/>
          <p:nvPr userDrawn="1"/>
        </p:nvSpPr>
        <p:spPr>
          <a:xfrm>
            <a:off x="0" y="0"/>
            <a:ext cx="12192000" cy="6858000"/>
          </a:xfrm>
          <a:prstGeom prst="rect">
            <a:avLst/>
          </a:pr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8" name="Picture 7" descr="Background pattern&#10;&#10;Description automatically generated with low confidence">
            <a:extLst>
              <a:ext uri="{FF2B5EF4-FFF2-40B4-BE49-F238E27FC236}">
                <a16:creationId xmlns:a16="http://schemas.microsoft.com/office/drawing/2014/main" id="{880AF6F1-394F-E24F-9078-7F313DF43AEA}"/>
              </a:ext>
            </a:extLst>
          </p:cNvPr>
          <p:cNvPicPr>
            <a:picLocks noChangeAspect="1"/>
          </p:cNvPicPr>
          <p:nvPr userDrawn="1"/>
        </p:nvPicPr>
        <p:blipFill>
          <a:blip r:embed="rId13"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9" name="Picture 8" descr="A picture containing text, clipart&#10;&#10;Description automatically generated">
            <a:extLst>
              <a:ext uri="{FF2B5EF4-FFF2-40B4-BE49-F238E27FC236}">
                <a16:creationId xmlns:a16="http://schemas.microsoft.com/office/drawing/2014/main" id="{1F4EA0D0-DE9B-6E40-B27E-D26E74C38370}"/>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itle Placeholder 1">
            <a:extLst>
              <a:ext uri="{FF2B5EF4-FFF2-40B4-BE49-F238E27FC236}">
                <a16:creationId xmlns:a16="http://schemas.microsoft.com/office/drawing/2014/main" id="{1B5E5DAC-A1ED-CA4D-A5B8-36AAEC5903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FB56A2D-1B9C-4646-9360-75D6BDA427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79C28BC-2A02-F24B-B262-12869213D8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9D28D884-CDF4-7345-B4C6-64F69396BB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AB38E4-2865-8E4A-BFAB-35A48D6558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A7EB0D-2959-9A4D-A7E1-5E5E2086E90B}" type="slidenum">
              <a:rPr lang="en-US" smtClean="0"/>
              <a:t>‹#›</a:t>
            </a:fld>
            <a:endParaRPr lang="en-US"/>
          </a:p>
        </p:txBody>
      </p:sp>
    </p:spTree>
    <p:extLst>
      <p:ext uri="{BB962C8B-B14F-4D97-AF65-F5344CB8AC3E}">
        <p14:creationId xmlns:p14="http://schemas.microsoft.com/office/powerpoint/2010/main" val="1000128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494215BA-7446-1279-A1B5-839B8A3B5002}"/>
              </a:ext>
            </a:extLst>
          </p:cNvPr>
          <p:cNvGrpSpPr/>
          <p:nvPr/>
        </p:nvGrpSpPr>
        <p:grpSpPr>
          <a:xfrm>
            <a:off x="840557" y="1633457"/>
            <a:ext cx="10510886" cy="3591085"/>
            <a:chOff x="840557" y="1633457"/>
            <a:chExt cx="10510886" cy="3591085"/>
          </a:xfrm>
        </p:grpSpPr>
        <p:sp>
          <p:nvSpPr>
            <p:cNvPr id="10" name="Rectangle 9">
              <a:extLst>
                <a:ext uri="{FF2B5EF4-FFF2-40B4-BE49-F238E27FC236}">
                  <a16:creationId xmlns:a16="http://schemas.microsoft.com/office/drawing/2014/main" id="{EA5974AE-25BB-4949-8F6C-99373565C0A5}"/>
                </a:ext>
              </a:extLst>
            </p:cNvPr>
            <p:cNvSpPr/>
            <p:nvPr/>
          </p:nvSpPr>
          <p:spPr>
            <a:xfrm>
              <a:off x="840557" y="1633457"/>
              <a:ext cx="10510886" cy="359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descr="A picture containing water, wave, outdoor, nature&#10;&#10;Description automatically generated">
              <a:extLst>
                <a:ext uri="{FF2B5EF4-FFF2-40B4-BE49-F238E27FC236}">
                  <a16:creationId xmlns:a16="http://schemas.microsoft.com/office/drawing/2014/main" id="{ABD37E9A-01BB-9303-8818-87B2C11DED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21334" y="1713834"/>
              <a:ext cx="3379508" cy="3430328"/>
            </a:xfrm>
            <a:prstGeom prst="rect">
              <a:avLst/>
            </a:prstGeom>
          </p:spPr>
        </p:pic>
        <p:pic>
          <p:nvPicPr>
            <p:cNvPr id="24" name="Picture 23" descr="A picture containing text, book&#10;&#10;Description automatically generated">
              <a:extLst>
                <a:ext uri="{FF2B5EF4-FFF2-40B4-BE49-F238E27FC236}">
                  <a16:creationId xmlns:a16="http://schemas.microsoft.com/office/drawing/2014/main" id="{ED0B21DE-9585-71BD-AAA6-5CB5121EFAB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93747" y="1713834"/>
              <a:ext cx="3404509" cy="3430328"/>
            </a:xfrm>
            <a:prstGeom prst="rect">
              <a:avLst/>
            </a:prstGeom>
          </p:spPr>
        </p:pic>
        <p:pic>
          <p:nvPicPr>
            <p:cNvPr id="25" name="Picture 24" descr="A person playing guitar on a hill&#10;&#10;Description automatically generated with low confidence">
              <a:extLst>
                <a:ext uri="{FF2B5EF4-FFF2-40B4-BE49-F238E27FC236}">
                  <a16:creationId xmlns:a16="http://schemas.microsoft.com/office/drawing/2014/main" id="{276D07CD-1857-9B6A-55BC-ABB5382E997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91160" y="1711461"/>
              <a:ext cx="3379506" cy="3432702"/>
            </a:xfrm>
            <a:prstGeom prst="rect">
              <a:avLst/>
            </a:prstGeom>
          </p:spPr>
        </p:pic>
      </p:grpSp>
      <p:sp>
        <p:nvSpPr>
          <p:cNvPr id="12" name="Title 1">
            <a:extLst>
              <a:ext uri="{FF2B5EF4-FFF2-40B4-BE49-F238E27FC236}">
                <a16:creationId xmlns:a16="http://schemas.microsoft.com/office/drawing/2014/main" id="{2FBAD0AC-E01F-284D-A466-36E73E823A66}"/>
              </a:ext>
            </a:extLst>
          </p:cNvPr>
          <p:cNvSpPr txBox="1">
            <a:spLocks/>
          </p:cNvSpPr>
          <p:nvPr/>
        </p:nvSpPr>
        <p:spPr>
          <a:xfrm>
            <a:off x="0" y="492557"/>
            <a:ext cx="12192000" cy="63094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3500" b="1" dirty="0">
                <a:solidFill>
                  <a:schemeClr val="bg1"/>
                </a:solidFill>
                <a:latin typeface="Comic Sans MS" panose="030F0902030302020204" pitchFamily="66" charset="0"/>
                <a:cs typeface="Arial" panose="020B0604020202020204" pitchFamily="34" charset="0"/>
              </a:rPr>
              <a:t>Passover Religious Festival Story</a:t>
            </a:r>
          </a:p>
        </p:txBody>
      </p:sp>
      <p:pic>
        <p:nvPicPr>
          <p:cNvPr id="9" name="Picture 8" descr="Graphical user interface, text, application, chat or text message&#10;&#10;Description automatically generated">
            <a:extLst>
              <a:ext uri="{FF2B5EF4-FFF2-40B4-BE49-F238E27FC236}">
                <a16:creationId xmlns:a16="http://schemas.microsoft.com/office/drawing/2014/main" id="{E7B17661-B3D1-DE4A-AE83-40193340EE2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sp>
        <p:nvSpPr>
          <p:cNvPr id="13" name="Title 1">
            <a:extLst>
              <a:ext uri="{FF2B5EF4-FFF2-40B4-BE49-F238E27FC236}">
                <a16:creationId xmlns:a16="http://schemas.microsoft.com/office/drawing/2014/main" id="{3BFBC98B-9082-AE47-A085-66E8873C876E}"/>
              </a:ext>
            </a:extLst>
          </p:cNvPr>
          <p:cNvSpPr txBox="1">
            <a:spLocks/>
          </p:cNvSpPr>
          <p:nvPr/>
        </p:nvSpPr>
        <p:spPr>
          <a:xfrm>
            <a:off x="8976595" y="6022650"/>
            <a:ext cx="3013487"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US" sz="2000" dirty="0">
                <a:solidFill>
                  <a:schemeClr val="bg1"/>
                </a:solidFill>
                <a:latin typeface="Arial" panose="020B0604020202020204" pitchFamily="34" charset="0"/>
                <a:cs typeface="Arial" panose="020B0604020202020204" pitchFamily="34" charset="0"/>
              </a:rPr>
              <a:t>Religious Education KS1</a:t>
            </a:r>
          </a:p>
          <a:p>
            <a:pPr algn="r">
              <a:lnSpc>
                <a:spcPct val="100000"/>
              </a:lnSpc>
              <a:spcBef>
                <a:spcPts val="0"/>
              </a:spcBef>
            </a:pPr>
            <a:r>
              <a:rPr lang="en-US" sz="2000" dirty="0">
                <a:solidFill>
                  <a:schemeClr val="bg1"/>
                </a:solidFill>
                <a:latin typeface="Arial" panose="020B0604020202020204" pitchFamily="34" charset="0"/>
                <a:cs typeface="Arial" panose="020B0604020202020204" pitchFamily="34" charset="0"/>
              </a:rPr>
              <a:t>Judaism</a:t>
            </a:r>
          </a:p>
        </p:txBody>
      </p:sp>
      <p:pic>
        <p:nvPicPr>
          <p:cNvPr id="14" name="Picture 13" descr="A picture containing text, clipart&#10;&#10;Description automatically generated">
            <a:extLst>
              <a:ext uri="{FF2B5EF4-FFF2-40B4-BE49-F238E27FC236}">
                <a16:creationId xmlns:a16="http://schemas.microsoft.com/office/drawing/2014/main" id="{C5CF27FC-05C2-BE43-9178-43A90C1845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8EB37F33-D558-A84F-A2A7-0E197CD11A1F}"/>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895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7075469-7CFD-0224-6878-6CC1F484B37A}"/>
              </a:ext>
            </a:extLst>
          </p:cNvPr>
          <p:cNvSpPr txBox="1"/>
          <p:nvPr/>
        </p:nvSpPr>
        <p:spPr>
          <a:xfrm>
            <a:off x="6448684" y="2322565"/>
            <a:ext cx="4421189" cy="2131353"/>
          </a:xfrm>
          <a:prstGeom prst="rect">
            <a:avLst/>
          </a:prstGeom>
          <a:noFill/>
        </p:spPr>
        <p:txBody>
          <a:bodyPr wrap="square" rtlCol="0">
            <a:spAutoFit/>
          </a:bodyPr>
          <a:lstStyle/>
          <a:p>
            <a:r>
              <a:rPr lang="en-GB" sz="2000" dirty="0">
                <a:solidFill>
                  <a:srgbClr val="272626"/>
                </a:solidFill>
                <a:latin typeface="Comic Sans MS" panose="030F0702030302020204" pitchFamily="66" charset="0"/>
              </a:rPr>
              <a:t>When the Egyptian army tried to follow the Jewish people, God closed the path.</a:t>
            </a:r>
          </a:p>
          <a:p>
            <a:pPr>
              <a:spcBef>
                <a:spcPts val="1500"/>
              </a:spcBef>
            </a:pPr>
            <a:r>
              <a:rPr lang="en-GB" sz="2000" dirty="0">
                <a:solidFill>
                  <a:srgbClr val="272626"/>
                </a:solidFill>
                <a:latin typeface="Comic Sans MS" panose="030F0702030302020204" pitchFamily="66" charset="0"/>
              </a:rPr>
              <a:t>The waters of the Red Sea crashed over the Egyptian army, and washed them away.</a:t>
            </a:r>
          </a:p>
        </p:txBody>
      </p:sp>
      <p:pic>
        <p:nvPicPr>
          <p:cNvPr id="3" name="Picture 2" descr="A picture containing text, water, drawing, wave&#10;&#10;Description automatically generated">
            <a:extLst>
              <a:ext uri="{FF2B5EF4-FFF2-40B4-BE49-F238E27FC236}">
                <a16:creationId xmlns:a16="http://schemas.microsoft.com/office/drawing/2014/main" id="{6D2A0024-C5E9-C0AD-92DA-0372B18AF81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22126" y="1579334"/>
            <a:ext cx="4557974" cy="3617817"/>
          </a:xfrm>
          <a:prstGeom prst="rect">
            <a:avLst/>
          </a:prstGeom>
        </p:spPr>
      </p:pic>
    </p:spTree>
    <p:extLst>
      <p:ext uri="{BB962C8B-B14F-4D97-AF65-F5344CB8AC3E}">
        <p14:creationId xmlns:p14="http://schemas.microsoft.com/office/powerpoint/2010/main" val="2389943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7075469-7CFD-0224-6878-6CC1F484B37A}"/>
              </a:ext>
            </a:extLst>
          </p:cNvPr>
          <p:cNvSpPr txBox="1"/>
          <p:nvPr/>
        </p:nvSpPr>
        <p:spPr>
          <a:xfrm>
            <a:off x="6448684" y="1579334"/>
            <a:ext cx="4537075" cy="3747180"/>
          </a:xfrm>
          <a:prstGeom prst="rect">
            <a:avLst/>
          </a:prstGeom>
          <a:noFill/>
        </p:spPr>
        <p:txBody>
          <a:bodyPr wrap="square" rtlCol="0">
            <a:spAutoFit/>
          </a:bodyPr>
          <a:lstStyle/>
          <a:p>
            <a:pPr>
              <a:spcBef>
                <a:spcPts val="1500"/>
              </a:spcBef>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Moses led his people out of Egypt and through the desert.</a:t>
            </a:r>
          </a:p>
          <a:p>
            <a:pPr>
              <a:spcBef>
                <a:spcPts val="1500"/>
              </a:spcBef>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At Mount Sinai, God revealed the Ten Commandments to Moses.</a:t>
            </a:r>
          </a:p>
          <a:p>
            <a:pPr>
              <a:spcBef>
                <a:spcPts val="1500"/>
              </a:spcBef>
            </a:pPr>
            <a:r>
              <a:rPr lang="en-GB" sz="2000" dirty="0">
                <a:solidFill>
                  <a:srgbClr val="272626"/>
                </a:solidFill>
                <a:latin typeface="Comic Sans MS" panose="030F0702030302020204" pitchFamily="66" charset="0"/>
              </a:rPr>
              <a:t>After 40 years in the desert, the Jewish people finally reached the land of Canaan.</a:t>
            </a:r>
          </a:p>
          <a:p>
            <a:pPr>
              <a:spcBef>
                <a:spcPts val="1500"/>
              </a:spcBef>
            </a:pPr>
            <a:r>
              <a:rPr lang="en-GB" sz="2000" dirty="0">
                <a:solidFill>
                  <a:srgbClr val="272626"/>
                </a:solidFill>
                <a:latin typeface="Comic Sans MS" panose="030F0702030302020204" pitchFamily="66" charset="0"/>
              </a:rPr>
              <a:t>Ever since, the Jewish remember these events when they celebrate Passover. </a:t>
            </a:r>
          </a:p>
        </p:txBody>
      </p:sp>
      <p:pic>
        <p:nvPicPr>
          <p:cNvPr id="2" name="Picture 1" descr="A person playing guitar on a hill&#10;&#10;Description automatically generated with low confidence">
            <a:extLst>
              <a:ext uri="{FF2B5EF4-FFF2-40B4-BE49-F238E27FC236}">
                <a16:creationId xmlns:a16="http://schemas.microsoft.com/office/drawing/2014/main" id="{E703A775-4C6D-C7D1-31AE-68E444F8F7D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43025" y="1449388"/>
            <a:ext cx="4537075" cy="3959225"/>
          </a:xfrm>
          <a:prstGeom prst="rect">
            <a:avLst/>
          </a:prstGeom>
        </p:spPr>
      </p:pic>
    </p:spTree>
    <p:extLst>
      <p:ext uri="{BB962C8B-B14F-4D97-AF65-F5344CB8AC3E}">
        <p14:creationId xmlns:p14="http://schemas.microsoft.com/office/powerpoint/2010/main" val="77229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B4A7C38-B744-A47E-2D05-0A1B25351D83}"/>
              </a:ext>
            </a:extLst>
          </p:cNvPr>
          <p:cNvSpPr txBox="1"/>
          <p:nvPr/>
        </p:nvSpPr>
        <p:spPr>
          <a:xfrm>
            <a:off x="5681612" y="1613118"/>
            <a:ext cx="5136776" cy="3631763"/>
          </a:xfrm>
          <a:prstGeom prst="rect">
            <a:avLst/>
          </a:prstGeom>
          <a:noFill/>
        </p:spPr>
        <p:txBody>
          <a:bodyPr wrap="square" rtlCol="0">
            <a:spAutoFit/>
          </a:bodyPr>
          <a:lstStyle/>
          <a:p>
            <a:pPr hangingPunct="0">
              <a:spcAft>
                <a:spcPts val="1500"/>
              </a:spcAft>
            </a:pPr>
            <a:r>
              <a:rPr lang="en-GB" sz="2000" b="1" dirty="0">
                <a:solidFill>
                  <a:srgbClr val="272626"/>
                </a:solidFill>
                <a:latin typeface="Comic Sans MS" panose="030F0902030302020204" pitchFamily="66" charset="0"/>
              </a:rPr>
              <a:t>Questions to think about:</a:t>
            </a:r>
          </a:p>
          <a:p>
            <a:pPr hangingPunct="0">
              <a:spcAft>
                <a:spcPts val="1500"/>
              </a:spcAft>
            </a:pPr>
            <a:r>
              <a:rPr lang="en-GB" sz="2000" dirty="0">
                <a:solidFill>
                  <a:srgbClr val="272626"/>
                </a:solidFill>
                <a:latin typeface="Comic Sans MS" panose="030F0702030302020204" pitchFamily="66" charset="0"/>
              </a:rPr>
              <a:t>What did you think of this story?</a:t>
            </a:r>
          </a:p>
          <a:p>
            <a:pPr hangingPunct="0">
              <a:spcAft>
                <a:spcPts val="1500"/>
              </a:spcAft>
            </a:pPr>
            <a:r>
              <a:rPr lang="en-GB" sz="2000" dirty="0">
                <a:solidFill>
                  <a:srgbClr val="272626"/>
                </a:solidFill>
                <a:latin typeface="Comic Sans MS" panose="030F0702030302020204" pitchFamily="66" charset="0"/>
              </a:rPr>
              <a:t>What was your favourite part of the story? And why?</a:t>
            </a:r>
          </a:p>
          <a:p>
            <a:pPr hangingPunct="0">
              <a:spcAft>
                <a:spcPts val="1500"/>
              </a:spcAft>
            </a:pPr>
            <a:r>
              <a:rPr lang="en-GB" sz="2000" dirty="0">
                <a:solidFill>
                  <a:srgbClr val="272626"/>
                </a:solidFill>
                <a:latin typeface="Comic Sans MS" panose="030F0702030302020204" pitchFamily="66" charset="0"/>
              </a:rPr>
              <a:t>Moses and the Jewish people were not well-treated in Egypt. How does that make you feel?</a:t>
            </a:r>
          </a:p>
          <a:p>
            <a:pPr hangingPunct="0">
              <a:spcAft>
                <a:spcPts val="1500"/>
              </a:spcAft>
            </a:pPr>
            <a:r>
              <a:rPr lang="en-GB" sz="2000" dirty="0">
                <a:solidFill>
                  <a:srgbClr val="272626"/>
                </a:solidFill>
                <a:latin typeface="Comic Sans MS" panose="030F0702030302020204" pitchFamily="66" charset="0"/>
              </a:rPr>
              <a:t>What do you think about the pharaoh changing his mind?</a:t>
            </a:r>
          </a:p>
        </p:txBody>
      </p:sp>
      <p:pic>
        <p:nvPicPr>
          <p:cNvPr id="2" name="Picture 1" descr="A stained glass window&#10;&#10;Description automatically generated with medium confidence">
            <a:extLst>
              <a:ext uri="{FF2B5EF4-FFF2-40B4-BE49-F238E27FC236}">
                <a16:creationId xmlns:a16="http://schemas.microsoft.com/office/drawing/2014/main" id="{C1E29849-2C5F-9DBC-04BE-0492F05C2DA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87358" y="1451632"/>
            <a:ext cx="2637988" cy="3956981"/>
          </a:xfrm>
          <a:prstGeom prst="rect">
            <a:avLst/>
          </a:prstGeom>
        </p:spPr>
      </p:pic>
    </p:spTree>
    <p:extLst>
      <p:ext uri="{BB962C8B-B14F-4D97-AF65-F5344CB8AC3E}">
        <p14:creationId xmlns:p14="http://schemas.microsoft.com/office/powerpoint/2010/main" val="45446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55E0876-320B-A10C-D07A-C738338D1E8C}"/>
              </a:ext>
            </a:extLst>
          </p:cNvPr>
          <p:cNvGrpSpPr/>
          <p:nvPr/>
        </p:nvGrpSpPr>
        <p:grpSpPr>
          <a:xfrm>
            <a:off x="1923390" y="1913242"/>
            <a:ext cx="8339159" cy="2849106"/>
            <a:chOff x="840557" y="1633457"/>
            <a:chExt cx="10510886" cy="3591085"/>
          </a:xfrm>
        </p:grpSpPr>
        <p:sp>
          <p:nvSpPr>
            <p:cNvPr id="19" name="Rectangle 18">
              <a:extLst>
                <a:ext uri="{FF2B5EF4-FFF2-40B4-BE49-F238E27FC236}">
                  <a16:creationId xmlns:a16="http://schemas.microsoft.com/office/drawing/2014/main" id="{D63885DE-93AC-7A18-EB9A-EA7AE3957A49}"/>
                </a:ext>
              </a:extLst>
            </p:cNvPr>
            <p:cNvSpPr/>
            <p:nvPr/>
          </p:nvSpPr>
          <p:spPr>
            <a:xfrm>
              <a:off x="840557" y="1633457"/>
              <a:ext cx="10510886" cy="359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descr="A picture containing water, wave, outdoor, nature&#10;&#10;Description automatically generated">
              <a:extLst>
                <a:ext uri="{FF2B5EF4-FFF2-40B4-BE49-F238E27FC236}">
                  <a16:creationId xmlns:a16="http://schemas.microsoft.com/office/drawing/2014/main" id="{BE5A6039-0A88-AE63-B66E-BA4760939B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21334" y="1713834"/>
              <a:ext cx="3379508" cy="3430328"/>
            </a:xfrm>
            <a:prstGeom prst="rect">
              <a:avLst/>
            </a:prstGeom>
          </p:spPr>
        </p:pic>
        <p:pic>
          <p:nvPicPr>
            <p:cNvPr id="21" name="Picture 20" descr="A picture containing text, book&#10;&#10;Description automatically generated">
              <a:extLst>
                <a:ext uri="{FF2B5EF4-FFF2-40B4-BE49-F238E27FC236}">
                  <a16:creationId xmlns:a16="http://schemas.microsoft.com/office/drawing/2014/main" id="{2D5DDA08-5DC3-6853-21BF-C58BABDB88A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93747" y="1713834"/>
              <a:ext cx="3404509" cy="3430328"/>
            </a:xfrm>
            <a:prstGeom prst="rect">
              <a:avLst/>
            </a:prstGeom>
          </p:spPr>
        </p:pic>
        <p:pic>
          <p:nvPicPr>
            <p:cNvPr id="22" name="Picture 21" descr="A person playing guitar on a hill&#10;&#10;Description automatically generated with low confidence">
              <a:extLst>
                <a:ext uri="{FF2B5EF4-FFF2-40B4-BE49-F238E27FC236}">
                  <a16:creationId xmlns:a16="http://schemas.microsoft.com/office/drawing/2014/main" id="{1F479EC0-5B98-EAC4-4B48-9323BC8613C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91160" y="1711461"/>
              <a:ext cx="3379506" cy="3432702"/>
            </a:xfrm>
            <a:prstGeom prst="rect">
              <a:avLst/>
            </a:prstGeom>
          </p:spPr>
        </p:pic>
      </p:grpSp>
      <p:sp>
        <p:nvSpPr>
          <p:cNvPr id="8" name="Subtitle 2">
            <a:extLst>
              <a:ext uri="{FF2B5EF4-FFF2-40B4-BE49-F238E27FC236}">
                <a16:creationId xmlns:a16="http://schemas.microsoft.com/office/drawing/2014/main" id="{64F33721-A788-CD43-86F1-DE8C74C45397}"/>
              </a:ext>
            </a:extLst>
          </p:cNvPr>
          <p:cNvSpPr txBox="1">
            <a:spLocks/>
          </p:cNvSpPr>
          <p:nvPr/>
        </p:nvSpPr>
        <p:spPr>
          <a:xfrm>
            <a:off x="0" y="693238"/>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chemeClr val="bg1"/>
                </a:solidFill>
                <a:latin typeface="Comic Sans MS" panose="030F0702030302020204" pitchFamily="66" charset="0"/>
                <a:cs typeface="Arial" panose="020B0604020202020204" pitchFamily="34" charset="0"/>
              </a:rPr>
              <a:t>Passover Religious Festival Story</a:t>
            </a:r>
          </a:p>
        </p:txBody>
      </p:sp>
      <p:sp>
        <p:nvSpPr>
          <p:cNvPr id="9" name="Subtitle 2">
            <a:extLst>
              <a:ext uri="{FF2B5EF4-FFF2-40B4-BE49-F238E27FC236}">
                <a16:creationId xmlns:a16="http://schemas.microsoft.com/office/drawing/2014/main" id="{6E195D00-317E-0946-BF7E-3809AA427265}"/>
              </a:ext>
            </a:extLst>
          </p:cNvPr>
          <p:cNvSpPr txBox="1">
            <a:spLocks/>
          </p:cNvSpPr>
          <p:nvPr/>
        </p:nvSpPr>
        <p:spPr>
          <a:xfrm>
            <a:off x="0" y="535049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0" name="Picture 9" descr="A picture containing text, clipart&#10;&#10;Description automatically generated">
            <a:extLst>
              <a:ext uri="{FF2B5EF4-FFF2-40B4-BE49-F238E27FC236}">
                <a16:creationId xmlns:a16="http://schemas.microsoft.com/office/drawing/2014/main" id="{345DE7B4-C7DC-3047-882C-8EC6C79292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255F2D42-BD04-7449-9F38-19C51633EB9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4076153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water, wave, outdoor, nature&#10;&#10;Description automatically generated">
            <a:extLst>
              <a:ext uri="{FF2B5EF4-FFF2-40B4-BE49-F238E27FC236}">
                <a16:creationId xmlns:a16="http://schemas.microsoft.com/office/drawing/2014/main" id="{B0FE0399-83F0-A528-D2CE-FBA6A1E048F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70862" y="1741522"/>
            <a:ext cx="4360771" cy="3776262"/>
          </a:xfrm>
          <a:prstGeom prst="rect">
            <a:avLst/>
          </a:prstGeom>
        </p:spPr>
      </p:pic>
      <p:sp>
        <p:nvSpPr>
          <p:cNvPr id="4" name="TextBox 3">
            <a:extLst>
              <a:ext uri="{FF2B5EF4-FFF2-40B4-BE49-F238E27FC236}">
                <a16:creationId xmlns:a16="http://schemas.microsoft.com/office/drawing/2014/main" id="{CEF8DEE0-3EFF-FE49-A06D-6C102CC40A36}"/>
              </a:ext>
            </a:extLst>
          </p:cNvPr>
          <p:cNvSpPr txBox="1"/>
          <p:nvPr/>
        </p:nvSpPr>
        <p:spPr>
          <a:xfrm>
            <a:off x="6318055" y="2054508"/>
            <a:ext cx="4796986" cy="3131627"/>
          </a:xfrm>
          <a:prstGeom prst="rect">
            <a:avLst/>
          </a:prstGeom>
          <a:noFill/>
        </p:spPr>
        <p:txBody>
          <a:bodyPr wrap="square" rtlCol="0">
            <a:spAutoFit/>
          </a:bodyPr>
          <a:lstStyle/>
          <a:p>
            <a:pPr>
              <a:spcBef>
                <a:spcPts val="1500"/>
              </a:spcBef>
            </a:pPr>
            <a:r>
              <a:rPr lang="en-GB" sz="2000" b="1"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Passover</a:t>
            </a: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 is a Jewish Festival.</a:t>
            </a:r>
          </a:p>
          <a:p>
            <a:pPr>
              <a:spcBef>
                <a:spcPts val="1500"/>
              </a:spcBef>
            </a:pP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Jews remember how Moses led their ancestors out of slavery in Egypt.</a:t>
            </a:r>
          </a:p>
          <a:p>
            <a:pPr>
              <a:spcBef>
                <a:spcPts val="1500"/>
              </a:spcBef>
            </a:pPr>
            <a:r>
              <a:rPr lang="en-GB" sz="2000" dirty="0">
                <a:solidFill>
                  <a:srgbClr val="272626"/>
                </a:solidFill>
                <a:latin typeface="Comic Sans MS" panose="030F0702030302020204" pitchFamily="66" charset="0"/>
              </a:rPr>
              <a:t>Today it is one of the most important Jewish festivals</a:t>
            </a: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a:t>
            </a:r>
          </a:p>
          <a:p>
            <a:pPr>
              <a:spcBef>
                <a:spcPts val="1500"/>
              </a:spcBef>
            </a:pPr>
            <a:r>
              <a:rPr lang="en-GB" sz="2000" dirty="0">
                <a:solidFill>
                  <a:srgbClr val="272626"/>
                </a:solidFill>
                <a:latin typeface="Comic Sans MS" panose="030F0702030302020204" pitchFamily="66" charset="0"/>
                <a:cs typeface="Times New Roman" panose="02020603050405020304" pitchFamily="18" charset="0"/>
              </a:rPr>
              <a:t>These events are believed to have happened 1451 B.C., nearly three</a:t>
            </a:r>
            <a:br>
              <a:rPr lang="en-GB" sz="2000" dirty="0">
                <a:solidFill>
                  <a:srgbClr val="272626"/>
                </a:solidFill>
                <a:latin typeface="Comic Sans MS" panose="030F0702030302020204" pitchFamily="66" charset="0"/>
                <a:cs typeface="Times New Roman" panose="02020603050405020304" pitchFamily="18" charset="0"/>
              </a:rPr>
            </a:br>
            <a:r>
              <a:rPr lang="en-GB" sz="2000" dirty="0">
                <a:solidFill>
                  <a:srgbClr val="272626"/>
                </a:solidFill>
                <a:latin typeface="Comic Sans MS" panose="030F0702030302020204" pitchFamily="66" charset="0"/>
                <a:cs typeface="Times New Roman" panose="02020603050405020304" pitchFamily="18" charset="0"/>
              </a:rPr>
              <a:t>and a half thousand years ago.</a:t>
            </a:r>
          </a:p>
        </p:txBody>
      </p:sp>
      <p:sp>
        <p:nvSpPr>
          <p:cNvPr id="2" name="TextBox 1">
            <a:extLst>
              <a:ext uri="{FF2B5EF4-FFF2-40B4-BE49-F238E27FC236}">
                <a16:creationId xmlns:a16="http://schemas.microsoft.com/office/drawing/2014/main" id="{501AA520-BE1E-726F-E2FA-5DE3F0BE1D63}"/>
              </a:ext>
            </a:extLst>
          </p:cNvPr>
          <p:cNvSpPr txBox="1"/>
          <p:nvPr/>
        </p:nvSpPr>
        <p:spPr>
          <a:xfrm>
            <a:off x="0" y="728032"/>
            <a:ext cx="12113231" cy="553998"/>
          </a:xfrm>
          <a:prstGeom prst="rect">
            <a:avLst/>
          </a:prstGeom>
          <a:noFill/>
        </p:spPr>
        <p:txBody>
          <a:bodyPr wrap="square" rtlCol="0">
            <a:spAutoFit/>
          </a:bodyPr>
          <a:lstStyle/>
          <a:p>
            <a:pPr algn="ctr"/>
            <a:r>
              <a:rPr lang="en-GB" sz="3000" b="1" dirty="0">
                <a:solidFill>
                  <a:srgbClr val="27AAE1"/>
                </a:solidFill>
                <a:latin typeface="Comic Sans MS" panose="030F0702030302020204" pitchFamily="66" charset="0"/>
              </a:rPr>
              <a:t>Passover</a:t>
            </a:r>
          </a:p>
        </p:txBody>
      </p:sp>
    </p:spTree>
    <p:extLst>
      <p:ext uri="{BB962C8B-B14F-4D97-AF65-F5344CB8AC3E}">
        <p14:creationId xmlns:p14="http://schemas.microsoft.com/office/powerpoint/2010/main" val="241027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448684" y="1555410"/>
            <a:ext cx="4733278" cy="3747180"/>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The mother of Moses was a Hebrew slave in Egypt, but Moses had been brought up in the pharaoh’s household.</a:t>
            </a:r>
          </a:p>
          <a:p>
            <a:pPr>
              <a:spcBef>
                <a:spcPts val="1500"/>
              </a:spcBef>
            </a:pPr>
            <a:r>
              <a:rPr lang="en-GB" sz="2000" dirty="0">
                <a:solidFill>
                  <a:srgbClr val="272626"/>
                </a:solidFill>
                <a:latin typeface="Comic Sans MS" panose="030F0702030302020204" pitchFamily="66" charset="0"/>
              </a:rPr>
              <a:t>Moses and the Jewish people lived</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in the land of Egypt. They were</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slaves and they were not allowed</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to worship God.</a:t>
            </a:r>
          </a:p>
          <a:p>
            <a:pPr>
              <a:spcBef>
                <a:spcPts val="1500"/>
              </a:spcBef>
            </a:pPr>
            <a:r>
              <a:rPr lang="en-GB" sz="2000" dirty="0">
                <a:solidFill>
                  <a:srgbClr val="272626"/>
                </a:solidFill>
                <a:latin typeface="Comic Sans MS" panose="030F0702030302020204" pitchFamily="66" charset="0"/>
              </a:rPr>
              <a:t>God told Moses to ask the pharaoh</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to let the Jewish people go.</a:t>
            </a:r>
          </a:p>
          <a:p>
            <a:pPr>
              <a:spcBef>
                <a:spcPts val="1500"/>
              </a:spcBef>
            </a:pPr>
            <a:r>
              <a:rPr lang="en-GB" sz="2000" dirty="0">
                <a:solidFill>
                  <a:srgbClr val="272626"/>
                </a:solidFill>
                <a:latin typeface="Comic Sans MS" panose="030F0702030302020204" pitchFamily="66" charset="0"/>
              </a:rPr>
              <a:t>The Pharaoh refused.</a:t>
            </a:r>
            <a:endParaRPr lang="en-GB" sz="2000" dirty="0">
              <a:solidFill>
                <a:srgbClr val="272626"/>
              </a:solidFill>
              <a:latin typeface="Comic Sans MS" panose="030F0702030302020204" pitchFamily="66" charset="0"/>
              <a:cs typeface="Times New Roman" panose="02020603050405020304" pitchFamily="18" charset="0"/>
            </a:endParaRPr>
          </a:p>
        </p:txBody>
      </p:sp>
      <p:pic>
        <p:nvPicPr>
          <p:cNvPr id="3" name="Picture 2">
            <a:extLst>
              <a:ext uri="{FF2B5EF4-FFF2-40B4-BE49-F238E27FC236}">
                <a16:creationId xmlns:a16="http://schemas.microsoft.com/office/drawing/2014/main" id="{F89B6B5C-5AD1-E4DC-8599-07380DD7AF5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43025" y="1462993"/>
            <a:ext cx="4560336" cy="3938248"/>
          </a:xfrm>
          <a:prstGeom prst="rect">
            <a:avLst/>
          </a:prstGeom>
        </p:spPr>
      </p:pic>
    </p:spTree>
    <p:extLst>
      <p:ext uri="{BB962C8B-B14F-4D97-AF65-F5344CB8AC3E}">
        <p14:creationId xmlns:p14="http://schemas.microsoft.com/office/powerpoint/2010/main" val="887137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448684" y="2267143"/>
            <a:ext cx="4290851" cy="2323713"/>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Moses warned the pharaoh that God would send ten terrible plagues if he did not set the Jewish people free.</a:t>
            </a:r>
          </a:p>
          <a:p>
            <a:pPr>
              <a:spcBef>
                <a:spcPts val="1500"/>
              </a:spcBef>
            </a:pPr>
            <a:r>
              <a:rPr lang="en-GB" sz="2000" dirty="0">
                <a:solidFill>
                  <a:srgbClr val="272626"/>
                </a:solidFill>
                <a:latin typeface="Comic Sans MS" panose="030F0702030302020204" pitchFamily="66" charset="0"/>
              </a:rPr>
              <a:t>The pharaoh still refused.</a:t>
            </a:r>
          </a:p>
          <a:p>
            <a:pPr>
              <a:spcBef>
                <a:spcPts val="1500"/>
              </a:spcBef>
            </a:pPr>
            <a:r>
              <a:rPr lang="en-GB" sz="2000" dirty="0">
                <a:solidFill>
                  <a:srgbClr val="272626"/>
                </a:solidFill>
                <a:latin typeface="Comic Sans MS" panose="030F0702030302020204" pitchFamily="66" charset="0"/>
              </a:rPr>
              <a:t>God sent ten terrible plagues.</a:t>
            </a:r>
          </a:p>
        </p:txBody>
      </p:sp>
      <p:pic>
        <p:nvPicPr>
          <p:cNvPr id="2" name="Picture 1" descr="A picture containing text, outdoor, old, vintage&#10;&#10;Description automatically generated">
            <a:extLst>
              <a:ext uri="{FF2B5EF4-FFF2-40B4-BE49-F238E27FC236}">
                <a16:creationId xmlns:a16="http://schemas.microsoft.com/office/drawing/2014/main" id="{A284EEB7-6B3D-7449-43DD-5CF0C96BB26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43025" y="1734685"/>
            <a:ext cx="4537075" cy="3419872"/>
          </a:xfrm>
          <a:prstGeom prst="rect">
            <a:avLst/>
          </a:prstGeom>
        </p:spPr>
      </p:pic>
    </p:spTree>
    <p:extLst>
      <p:ext uri="{BB962C8B-B14F-4D97-AF65-F5344CB8AC3E}">
        <p14:creationId xmlns:p14="http://schemas.microsoft.com/office/powerpoint/2010/main" val="1363339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outdoor, old, vintage&#10;&#10;Description automatically generated">
            <a:extLst>
              <a:ext uri="{FF2B5EF4-FFF2-40B4-BE49-F238E27FC236}">
                <a16:creationId xmlns:a16="http://schemas.microsoft.com/office/drawing/2014/main" id="{A284EEB7-6B3D-7449-43DD-5CF0C96BB26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43025" y="1734685"/>
            <a:ext cx="4537075" cy="3419872"/>
          </a:xfrm>
          <a:prstGeom prst="rect">
            <a:avLst/>
          </a:prstGeom>
        </p:spPr>
      </p:pic>
      <p:sp>
        <p:nvSpPr>
          <p:cNvPr id="3" name="TextBox 2">
            <a:extLst>
              <a:ext uri="{FF2B5EF4-FFF2-40B4-BE49-F238E27FC236}">
                <a16:creationId xmlns:a16="http://schemas.microsoft.com/office/drawing/2014/main" id="{F484D2E4-F56E-7106-999B-F89BAB945614}"/>
              </a:ext>
            </a:extLst>
          </p:cNvPr>
          <p:cNvSpPr txBox="1"/>
          <p:nvPr/>
        </p:nvSpPr>
        <p:spPr>
          <a:xfrm>
            <a:off x="6448287" y="1020648"/>
            <a:ext cx="4655142" cy="4816703"/>
          </a:xfrm>
          <a:prstGeom prst="rect">
            <a:avLst/>
          </a:prstGeom>
          <a:noFill/>
        </p:spPr>
        <p:txBody>
          <a:bodyPr wrap="square" rtlCol="0">
            <a:spAutoFit/>
          </a:bodyPr>
          <a:lstStyle/>
          <a:p>
            <a:pPr marL="342900" indent="-342900">
              <a:spcAft>
                <a:spcPts val="800"/>
              </a:spcAft>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The waters of the river turned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to blood.</a:t>
            </a:r>
          </a:p>
          <a:p>
            <a:pPr marL="342900" indent="-342900">
              <a:spcAft>
                <a:spcPts val="800"/>
              </a:spcAft>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Frogs rained down from the sky.</a:t>
            </a:r>
          </a:p>
          <a:p>
            <a:pPr marL="342900" indent="-342900">
              <a:spcAft>
                <a:spcPts val="800"/>
              </a:spcAft>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People got lice, which made them itch terribly.</a:t>
            </a:r>
          </a:p>
          <a:p>
            <a:pPr marL="342900" indent="-342900">
              <a:spcAft>
                <a:spcPts val="800"/>
              </a:spcAft>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Swarms of flies flew down.</a:t>
            </a:r>
          </a:p>
          <a:p>
            <a:pPr marL="342900" indent="-342900">
              <a:spcAft>
                <a:spcPts val="800"/>
              </a:spcAft>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The cattle became ill and died.</a:t>
            </a:r>
          </a:p>
          <a:p>
            <a:pPr marL="342900" indent="-342900">
              <a:spcAft>
                <a:spcPts val="800"/>
              </a:spcAft>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Boils appeared all over people’s bodies. </a:t>
            </a:r>
          </a:p>
          <a:p>
            <a:pPr marL="342900" indent="-342900">
              <a:spcAft>
                <a:spcPts val="800"/>
              </a:spcAft>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Giant hailstones pounded the land.</a:t>
            </a:r>
          </a:p>
          <a:p>
            <a:pPr marL="342900" indent="-342900">
              <a:spcAft>
                <a:spcPts val="800"/>
              </a:spcAft>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A plague of locusts ate all the crops.</a:t>
            </a:r>
          </a:p>
          <a:p>
            <a:pPr marL="342900" indent="-342900">
              <a:spcAft>
                <a:spcPts val="800"/>
              </a:spcAft>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Darkness fell for three days.</a:t>
            </a:r>
          </a:p>
          <a:p>
            <a:pPr marL="342900" indent="-342900">
              <a:spcAft>
                <a:spcPts val="800"/>
              </a:spcAft>
              <a:buClr>
                <a:srgbClr val="3692C4"/>
              </a:buClr>
              <a:buFont typeface="Arial" panose="020B0604020202020204" pitchFamily="34" charset="0"/>
              <a:buChar char="•"/>
            </a:pPr>
            <a:r>
              <a:rPr lang="en-GB" sz="1900" dirty="0">
                <a:solidFill>
                  <a:srgbClr val="272626"/>
                </a:solidFill>
                <a:latin typeface="Comic Sans MS" panose="030F0702030302020204" pitchFamily="66" charset="0"/>
              </a:rPr>
              <a:t>Every firstborn son died. </a:t>
            </a:r>
          </a:p>
        </p:txBody>
      </p:sp>
    </p:spTree>
    <p:extLst>
      <p:ext uri="{BB962C8B-B14F-4D97-AF65-F5344CB8AC3E}">
        <p14:creationId xmlns:p14="http://schemas.microsoft.com/office/powerpoint/2010/main" val="110759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book&#10;&#10;Description automatically generated">
            <a:extLst>
              <a:ext uri="{FF2B5EF4-FFF2-40B4-BE49-F238E27FC236}">
                <a16:creationId xmlns:a16="http://schemas.microsoft.com/office/drawing/2014/main" id="{36AED91C-52AB-AC01-36A5-B77BEA70653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43025" y="1449388"/>
            <a:ext cx="4567500" cy="4000500"/>
          </a:xfrm>
          <a:prstGeom prst="rect">
            <a:avLst/>
          </a:prstGeom>
        </p:spPr>
      </p:pic>
      <p:sp>
        <p:nvSpPr>
          <p:cNvPr id="5" name="TextBox 4">
            <a:extLst>
              <a:ext uri="{FF2B5EF4-FFF2-40B4-BE49-F238E27FC236}">
                <a16:creationId xmlns:a16="http://schemas.microsoft.com/office/drawing/2014/main" id="{E7075469-7CFD-0224-6878-6CC1F484B37A}"/>
              </a:ext>
            </a:extLst>
          </p:cNvPr>
          <p:cNvSpPr txBox="1"/>
          <p:nvPr/>
        </p:nvSpPr>
        <p:spPr>
          <a:xfrm>
            <a:off x="6448684" y="1672228"/>
            <a:ext cx="4290851" cy="3554819"/>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The ten terrible plagues did not affect everyone.</a:t>
            </a:r>
          </a:p>
          <a:p>
            <a:pPr>
              <a:spcBef>
                <a:spcPts val="1500"/>
              </a:spcBef>
            </a:pPr>
            <a:r>
              <a:rPr lang="en-GB" sz="2000" dirty="0">
                <a:solidFill>
                  <a:srgbClr val="272626"/>
                </a:solidFill>
                <a:latin typeface="Comic Sans MS" panose="030F0702030302020204" pitchFamily="66" charset="0"/>
              </a:rPr>
              <a:t>God told Moses that his people should mark their doorposts with lamb’s blood. This would allow the angel of death to ‘pass over’ their houses and spare the Jewish people from the plagues.</a:t>
            </a:r>
          </a:p>
          <a:p>
            <a:pPr>
              <a:spcBef>
                <a:spcPts val="1500"/>
              </a:spcBef>
            </a:pPr>
            <a:r>
              <a:rPr lang="en-GB" sz="2000" dirty="0">
                <a:solidFill>
                  <a:srgbClr val="272626"/>
                </a:solidFill>
                <a:latin typeface="Comic Sans MS" panose="030F0702030302020204" pitchFamily="66" charset="0"/>
              </a:rPr>
              <a:t>This is why the festival is called </a:t>
            </a:r>
            <a:r>
              <a:rPr lang="en-GB" sz="2000" b="1" dirty="0">
                <a:solidFill>
                  <a:srgbClr val="272626"/>
                </a:solidFill>
                <a:latin typeface="Comic Sans MS" panose="030F0702030302020204" pitchFamily="66" charset="0"/>
              </a:rPr>
              <a:t>Passover</a:t>
            </a:r>
            <a:r>
              <a:rPr lang="en-GB" sz="2000" dirty="0">
                <a:solidFill>
                  <a:srgbClr val="272626"/>
                </a:solidFill>
                <a:latin typeface="Comic Sans MS" panose="030F0702030302020204" pitchFamily="66" charset="0"/>
              </a:rPr>
              <a:t>.</a:t>
            </a:r>
          </a:p>
        </p:txBody>
      </p:sp>
    </p:spTree>
    <p:extLst>
      <p:ext uri="{BB962C8B-B14F-4D97-AF65-F5344CB8AC3E}">
        <p14:creationId xmlns:p14="http://schemas.microsoft.com/office/powerpoint/2010/main" val="836150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7075469-7CFD-0224-6878-6CC1F484B37A}"/>
              </a:ext>
            </a:extLst>
          </p:cNvPr>
          <p:cNvSpPr txBox="1"/>
          <p:nvPr/>
        </p:nvSpPr>
        <p:spPr>
          <a:xfrm>
            <a:off x="6448684" y="1672228"/>
            <a:ext cx="4804034" cy="3554819"/>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At last the pharaoh gave in and told Moses and his people to leave at once.</a:t>
            </a:r>
          </a:p>
          <a:p>
            <a:pPr>
              <a:spcBef>
                <a:spcPts val="1500"/>
              </a:spcBef>
            </a:pPr>
            <a:r>
              <a:rPr lang="en-GB" sz="2000" dirty="0">
                <a:solidFill>
                  <a:srgbClr val="272626"/>
                </a:solidFill>
                <a:latin typeface="Comic Sans MS" panose="030F0702030302020204" pitchFamily="66" charset="0"/>
              </a:rPr>
              <a:t>They left in a great rush. They took clothes and food, but they did not even have enough time to let their bread rise. They could only eat unleavened bread during their escape.</a:t>
            </a:r>
          </a:p>
          <a:p>
            <a:pPr>
              <a:spcBef>
                <a:spcPts val="1500"/>
              </a:spcBef>
            </a:pPr>
            <a:r>
              <a:rPr lang="en-GB" sz="2000" dirty="0">
                <a:solidFill>
                  <a:srgbClr val="272626"/>
                </a:solidFill>
                <a:latin typeface="Comic Sans MS" panose="030F0702030302020204" pitchFamily="66" charset="0"/>
              </a:rPr>
              <a:t>That is why Jewish people always</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eat flat, unleavened Matzah bread</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at Passover. </a:t>
            </a:r>
          </a:p>
        </p:txBody>
      </p:sp>
      <p:pic>
        <p:nvPicPr>
          <p:cNvPr id="2" name="Picture 1" descr="A picture containing text, nature, shore&#10;&#10;Description automatically generated">
            <a:extLst>
              <a:ext uri="{FF2B5EF4-FFF2-40B4-BE49-F238E27FC236}">
                <a16:creationId xmlns:a16="http://schemas.microsoft.com/office/drawing/2014/main" id="{8B37635F-2CF9-D2CB-276A-46A2E84A574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43024" y="1449387"/>
            <a:ext cx="4537075" cy="3959225"/>
          </a:xfrm>
          <a:prstGeom prst="rect">
            <a:avLst/>
          </a:prstGeom>
        </p:spPr>
      </p:pic>
    </p:spTree>
    <p:extLst>
      <p:ext uri="{BB962C8B-B14F-4D97-AF65-F5344CB8AC3E}">
        <p14:creationId xmlns:p14="http://schemas.microsoft.com/office/powerpoint/2010/main" val="51483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BFFB15F7-627B-A0E3-2D68-486BC219ED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24473" y="1306814"/>
            <a:ext cx="5151950" cy="4064476"/>
          </a:xfrm>
          <a:prstGeom prst="rect">
            <a:avLst/>
          </a:prstGeom>
        </p:spPr>
      </p:pic>
      <p:sp>
        <p:nvSpPr>
          <p:cNvPr id="5" name="TextBox 4">
            <a:extLst>
              <a:ext uri="{FF2B5EF4-FFF2-40B4-BE49-F238E27FC236}">
                <a16:creationId xmlns:a16="http://schemas.microsoft.com/office/drawing/2014/main" id="{E7075469-7CFD-0224-6878-6CC1F484B37A}"/>
              </a:ext>
            </a:extLst>
          </p:cNvPr>
          <p:cNvSpPr txBox="1"/>
          <p:nvPr/>
        </p:nvSpPr>
        <p:spPr>
          <a:xfrm>
            <a:off x="7027182" y="2493324"/>
            <a:ext cx="3740345" cy="2131353"/>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After the Jewish people had fled, the pharaoh changed his mind. He did not want his slaves to escape!</a:t>
            </a:r>
          </a:p>
          <a:p>
            <a:pPr>
              <a:spcBef>
                <a:spcPts val="1500"/>
              </a:spcBef>
            </a:pPr>
            <a:r>
              <a:rPr lang="en-GB" sz="2000" dirty="0">
                <a:solidFill>
                  <a:srgbClr val="272626"/>
                </a:solidFill>
                <a:latin typeface="Comic Sans MS" panose="030F0702030302020204" pitchFamily="66" charset="0"/>
              </a:rPr>
              <a:t>He sent his army to chase Moses and the Jewish people.</a:t>
            </a:r>
          </a:p>
        </p:txBody>
      </p:sp>
    </p:spTree>
    <p:extLst>
      <p:ext uri="{BB962C8B-B14F-4D97-AF65-F5344CB8AC3E}">
        <p14:creationId xmlns:p14="http://schemas.microsoft.com/office/powerpoint/2010/main" val="1031414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7075469-7CFD-0224-6878-6CC1F484B37A}"/>
              </a:ext>
            </a:extLst>
          </p:cNvPr>
          <p:cNvSpPr txBox="1"/>
          <p:nvPr/>
        </p:nvSpPr>
        <p:spPr>
          <a:xfrm>
            <a:off x="6448684" y="2285999"/>
            <a:ext cx="4537075" cy="2323713"/>
          </a:xfrm>
          <a:prstGeom prst="rect">
            <a:avLst/>
          </a:prstGeom>
          <a:noFill/>
        </p:spPr>
        <p:txBody>
          <a:bodyPr wrap="square" rtlCol="0">
            <a:spAutoFit/>
          </a:bodyPr>
          <a:lstStyle/>
          <a:p>
            <a:pPr>
              <a:spcAft>
                <a:spcPts val="1500"/>
              </a:spcAft>
            </a:pPr>
            <a:r>
              <a:rPr lang="en-GB" sz="2000" dirty="0">
                <a:solidFill>
                  <a:srgbClr val="272626"/>
                </a:solidFill>
                <a:latin typeface="Comic Sans MS" panose="030F0702030302020204" pitchFamily="66" charset="0"/>
              </a:rPr>
              <a:t>The Jewish people reached the shores of the Red Sea, with the Egyptian army hot on their heels.</a:t>
            </a:r>
          </a:p>
          <a:p>
            <a:pPr>
              <a:spcAft>
                <a:spcPts val="1500"/>
              </a:spcAft>
            </a:pPr>
            <a:r>
              <a:rPr lang="en-GB" sz="2000" dirty="0">
                <a:solidFill>
                  <a:srgbClr val="272626"/>
                </a:solidFill>
                <a:latin typeface="Comic Sans MS" panose="030F0702030302020204" pitchFamily="66" charset="0"/>
              </a:rPr>
              <a:t>God parted the waves.</a:t>
            </a:r>
          </a:p>
          <a:p>
            <a:pPr>
              <a:spcAft>
                <a:spcPts val="1500"/>
              </a:spcAft>
            </a:pPr>
            <a:r>
              <a:rPr lang="en-GB" sz="2000" dirty="0">
                <a:solidFill>
                  <a:srgbClr val="272626"/>
                </a:solidFill>
                <a:latin typeface="Comic Sans MS" panose="030F0702030302020204" pitchFamily="66" charset="0"/>
              </a:rPr>
              <a:t>Moses led his people through the Red Sea.</a:t>
            </a:r>
          </a:p>
        </p:txBody>
      </p:sp>
      <p:pic>
        <p:nvPicPr>
          <p:cNvPr id="2" name="Picture 1" descr="A picture containing water, wave, outdoor, nature&#10;&#10;Description automatically generated">
            <a:extLst>
              <a:ext uri="{FF2B5EF4-FFF2-40B4-BE49-F238E27FC236}">
                <a16:creationId xmlns:a16="http://schemas.microsoft.com/office/drawing/2014/main" id="{D09D42B9-1799-481E-6E39-69AA7479271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75673" y="1449388"/>
            <a:ext cx="4537075" cy="3959225"/>
          </a:xfrm>
          <a:prstGeom prst="rect">
            <a:avLst/>
          </a:prstGeom>
        </p:spPr>
      </p:pic>
    </p:spTree>
    <p:extLst>
      <p:ext uri="{BB962C8B-B14F-4D97-AF65-F5344CB8AC3E}">
        <p14:creationId xmlns:p14="http://schemas.microsoft.com/office/powerpoint/2010/main" val="2251000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34">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16639</TotalTime>
  <Words>594</Words>
  <Application>Microsoft Macintosh PowerPoint</Application>
  <PresentationFormat>Widescreen</PresentationFormat>
  <Paragraphs>51</Paragraphs>
  <Slides>13</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13</vt:i4>
      </vt:variant>
    </vt:vector>
  </HeadingPairs>
  <TitlesOfParts>
    <vt:vector size="20" baseType="lpstr">
      <vt:lpstr>Arial</vt:lpstr>
      <vt:lpstr>Calibri</vt:lpstr>
      <vt:lpstr>Calibri Light</vt:lpstr>
      <vt:lpstr>Comic Sans MS</vt:lpstr>
      <vt:lpstr>Office Theme</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563</cp:revision>
  <dcterms:created xsi:type="dcterms:W3CDTF">2021-01-11T17:47:06Z</dcterms:created>
  <dcterms:modified xsi:type="dcterms:W3CDTF">2023-09-07T15:40:21Z</dcterms:modified>
</cp:coreProperties>
</file>