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0" r:id="rId2"/>
    <p:sldMasterId id="2147483672" r:id="rId3"/>
  </p:sldMasterIdLst>
  <p:notesMasterIdLst>
    <p:notesMasterId r:id="rId40"/>
  </p:notesMasterIdLst>
  <p:sldIdLst>
    <p:sldId id="281" r:id="rId4"/>
    <p:sldId id="306" r:id="rId5"/>
    <p:sldId id="284" r:id="rId6"/>
    <p:sldId id="285" r:id="rId7"/>
    <p:sldId id="307" r:id="rId8"/>
    <p:sldId id="308" r:id="rId9"/>
    <p:sldId id="329" r:id="rId10"/>
    <p:sldId id="309" r:id="rId11"/>
    <p:sldId id="311" r:id="rId12"/>
    <p:sldId id="331" r:id="rId13"/>
    <p:sldId id="330" r:id="rId14"/>
    <p:sldId id="350" r:id="rId15"/>
    <p:sldId id="314" r:id="rId16"/>
    <p:sldId id="315" r:id="rId17"/>
    <p:sldId id="316" r:id="rId18"/>
    <p:sldId id="332" r:id="rId19"/>
    <p:sldId id="318" r:id="rId20"/>
    <p:sldId id="319" r:id="rId21"/>
    <p:sldId id="320" r:id="rId22"/>
    <p:sldId id="321" r:id="rId23"/>
    <p:sldId id="322" r:id="rId24"/>
    <p:sldId id="323" r:id="rId25"/>
    <p:sldId id="326" r:id="rId26"/>
    <p:sldId id="324" r:id="rId27"/>
    <p:sldId id="325" r:id="rId28"/>
    <p:sldId id="333" r:id="rId29"/>
    <p:sldId id="338" r:id="rId30"/>
    <p:sldId id="340" r:id="rId31"/>
    <p:sldId id="349" r:id="rId32"/>
    <p:sldId id="341" r:id="rId33"/>
    <p:sldId id="335" r:id="rId34"/>
    <p:sldId id="345" r:id="rId35"/>
    <p:sldId id="353" r:id="rId36"/>
    <p:sldId id="346" r:id="rId37"/>
    <p:sldId id="336" r:id="rId38"/>
    <p:sldId id="351" r:id="rId3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oney Mules" id="{DBCF0D8C-1ADE-4F5D-B8A0-494C3A6BC2EC}">
          <p14:sldIdLst>
            <p14:sldId id="281"/>
            <p14:sldId id="306"/>
            <p14:sldId id="284"/>
            <p14:sldId id="285"/>
            <p14:sldId id="307"/>
            <p14:sldId id="308"/>
            <p14:sldId id="329"/>
            <p14:sldId id="309"/>
            <p14:sldId id="311"/>
            <p14:sldId id="331"/>
            <p14:sldId id="330"/>
            <p14:sldId id="350"/>
            <p14:sldId id="314"/>
            <p14:sldId id="315"/>
            <p14:sldId id="316"/>
            <p14:sldId id="332"/>
            <p14:sldId id="318"/>
            <p14:sldId id="319"/>
            <p14:sldId id="320"/>
            <p14:sldId id="321"/>
            <p14:sldId id="322"/>
            <p14:sldId id="323"/>
            <p14:sldId id="326"/>
            <p14:sldId id="324"/>
            <p14:sldId id="325"/>
            <p14:sldId id="333"/>
            <p14:sldId id="338"/>
            <p14:sldId id="340"/>
            <p14:sldId id="349"/>
            <p14:sldId id="341"/>
            <p14:sldId id="335"/>
            <p14:sldId id="345"/>
            <p14:sldId id="353"/>
            <p14:sldId id="346"/>
            <p14:sldId id="336"/>
            <p14:sldId id="351"/>
          </p14:sldIdLst>
        </p14:section>
      </p14:sectionLst>
    </p:ext>
    <p:ext uri="{EFAFB233-063F-42B5-8137-9DF3F51BA10A}">
      <p15:sldGuideLst xmlns:p15="http://schemas.microsoft.com/office/powerpoint/2012/main">
        <p15:guide id="1" orient="horz" pos="142" userDrawn="1">
          <p15:clr>
            <a:srgbClr val="A4A3A4"/>
          </p15:clr>
        </p15:guide>
        <p15:guide id="2" pos="914" userDrawn="1">
          <p15:clr>
            <a:srgbClr val="A4A3A4"/>
          </p15:clr>
        </p15:guide>
        <p15:guide id="4" pos="4044" userDrawn="1">
          <p15:clr>
            <a:srgbClr val="A4A3A4"/>
          </p15:clr>
        </p15:guide>
        <p15:guide id="5" pos="6924" userDrawn="1">
          <p15:clr>
            <a:srgbClr val="A4A3A4"/>
          </p15:clr>
        </p15:guide>
        <p15:guide id="6" orient="horz" pos="709" userDrawn="1">
          <p15:clr>
            <a:srgbClr val="A4A3A4"/>
          </p15:clr>
        </p15:guide>
        <p15:guide id="9" orient="horz" pos="164" userDrawn="1">
          <p15:clr>
            <a:srgbClr val="A4A3A4"/>
          </p15:clr>
        </p15:guide>
        <p15:guide id="17" orient="horz" pos="361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63636"/>
    <a:srgbClr val="FFE79D"/>
    <a:srgbClr val="FFCD0C"/>
    <a:srgbClr val="FFFD78"/>
    <a:srgbClr val="286AA6"/>
    <a:srgbClr val="272626"/>
    <a:srgbClr val="064B8D"/>
    <a:srgbClr val="3692C4"/>
    <a:srgbClr val="2E93C5"/>
    <a:srgbClr val="2294C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370" autoAdjust="0"/>
    <p:restoredTop sz="83562" autoAdjust="0"/>
  </p:normalViewPr>
  <p:slideViewPr>
    <p:cSldViewPr snapToGrid="0" snapToObjects="1">
      <p:cViewPr varScale="1">
        <p:scale>
          <a:sx n="69" d="100"/>
          <a:sy n="69" d="100"/>
        </p:scale>
        <p:origin x="1536" y="58"/>
      </p:cViewPr>
      <p:guideLst>
        <p:guide orient="horz" pos="142"/>
        <p:guide pos="914"/>
        <p:guide pos="4044"/>
        <p:guide pos="6924"/>
        <p:guide orient="horz" pos="709"/>
        <p:guide orient="horz" pos="164"/>
        <p:guide orient="horz" pos="3612"/>
      </p:guideLst>
    </p:cSldViewPr>
  </p:slideViewPr>
  <p:outlineViewPr>
    <p:cViewPr>
      <p:scale>
        <a:sx n="33" d="100"/>
        <a:sy n="33" d="100"/>
      </p:scale>
      <p:origin x="0" y="0"/>
    </p:cViewPr>
  </p:outlineViewPr>
  <p:notesTextViewPr>
    <p:cViewPr>
      <p:scale>
        <a:sx n="85" d="100"/>
        <a:sy n="85"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viewProps" Target="viewProps.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notesMaster" Target="notesMasters/notesMaster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theme" Target="theme/theme1.xml"/><Relationship Id="rId8" Type="http://schemas.openxmlformats.org/officeDocument/2006/relationships/slide" Target="slides/slide5.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E157A62-84B4-8648-A3B4-77B6ADAB1D91}" type="datetimeFigureOut">
              <a:rPr lang="en-US" smtClean="0"/>
              <a:t>5/15/2026</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11D70A8-8575-AB47-B894-1AEE29AFC934}" type="slidenum">
              <a:rPr lang="en-US" smtClean="0"/>
              <a:t>‹#›</a:t>
            </a:fld>
            <a:endParaRPr lang="en-US" dirty="0"/>
          </a:p>
        </p:txBody>
      </p:sp>
    </p:spTree>
    <p:extLst>
      <p:ext uri="{BB962C8B-B14F-4D97-AF65-F5344CB8AC3E}">
        <p14:creationId xmlns:p14="http://schemas.microsoft.com/office/powerpoint/2010/main" val="10710798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a:t>
            </a:fld>
            <a:endParaRPr lang="en-US" dirty="0"/>
          </a:p>
        </p:txBody>
      </p:sp>
    </p:spTree>
    <p:extLst>
      <p:ext uri="{BB962C8B-B14F-4D97-AF65-F5344CB8AC3E}">
        <p14:creationId xmlns:p14="http://schemas.microsoft.com/office/powerpoint/2010/main" val="35276530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Link to video is: https://vimeo.com/539201403?fl=pl&amp;fe=vl</a:t>
            </a:r>
          </a:p>
          <a:p>
            <a:endParaRPr lang="en-GB" dirty="0"/>
          </a:p>
        </p:txBody>
      </p:sp>
      <p:sp>
        <p:nvSpPr>
          <p:cNvPr id="4" name="Slide Number Placeholder 3"/>
          <p:cNvSpPr>
            <a:spLocks noGrp="1"/>
          </p:cNvSpPr>
          <p:nvPr>
            <p:ph type="sldNum" sz="quarter" idx="5"/>
          </p:nvPr>
        </p:nvSpPr>
        <p:spPr/>
        <p:txBody>
          <a:bodyPr/>
          <a:lstStyle/>
          <a:p>
            <a:fld id="{311D70A8-8575-AB47-B894-1AEE29AFC934}" type="slidenum">
              <a:rPr lang="en-US" smtClean="0"/>
              <a:t>20</a:t>
            </a:fld>
            <a:endParaRPr lang="en-US" dirty="0"/>
          </a:p>
        </p:txBody>
      </p:sp>
    </p:spTree>
    <p:extLst>
      <p:ext uri="{BB962C8B-B14F-4D97-AF65-F5344CB8AC3E}">
        <p14:creationId xmlns:p14="http://schemas.microsoft.com/office/powerpoint/2010/main" val="5061718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CLASSROOM ACTIVITY: Either in pairs or small groups, ask the students to analyse the examples, looking for clues that they are not safe. Students can suggest ideas to avoid being scammed.</a:t>
            </a:r>
          </a:p>
        </p:txBody>
      </p:sp>
      <p:sp>
        <p:nvSpPr>
          <p:cNvPr id="4" name="Slide Number Placeholder 3"/>
          <p:cNvSpPr>
            <a:spLocks noGrp="1"/>
          </p:cNvSpPr>
          <p:nvPr>
            <p:ph type="sldNum" sz="quarter" idx="5"/>
          </p:nvPr>
        </p:nvSpPr>
        <p:spPr/>
        <p:txBody>
          <a:bodyPr/>
          <a:lstStyle/>
          <a:p>
            <a:fld id="{311D70A8-8575-AB47-B894-1AEE29AFC934}" type="slidenum">
              <a:rPr lang="en-US" smtClean="0"/>
              <a:t>22</a:t>
            </a:fld>
            <a:endParaRPr lang="en-US" dirty="0"/>
          </a:p>
        </p:txBody>
      </p:sp>
    </p:spTree>
    <p:extLst>
      <p:ext uri="{BB962C8B-B14F-4D97-AF65-F5344CB8AC3E}">
        <p14:creationId xmlns:p14="http://schemas.microsoft.com/office/powerpoint/2010/main" val="28233248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dirty="0">
                <a:effectLst/>
                <a:latin typeface="Arial" panose="020B0604020202020204" pitchFamily="34" charset="0"/>
                <a:ea typeface="Calibri" panose="020F0502020204030204" pitchFamily="34" charset="0"/>
                <a:cs typeface="Times New Roman" panose="02020603050405020304" pitchFamily="18" charset="0"/>
              </a:rPr>
              <a:t>CLASSROOM ACTIVITY</a:t>
            </a:r>
            <a:r>
              <a:rPr lang="en-GB"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a:t>
            </a:r>
            <a:r>
              <a:rPr lang="en-GB" sz="1800"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Criminals</a:t>
            </a:r>
            <a:r>
              <a:rPr lang="en-GB" sz="1800" dirty="0">
                <a:effectLst/>
                <a:latin typeface="Arial" panose="020B0604020202020204" pitchFamily="34" charset="0"/>
                <a:ea typeface="Calibri" panose="020F0502020204030204" pitchFamily="34" charset="0"/>
                <a:cs typeface="Times New Roman" panose="02020603050405020304" pitchFamily="18" charset="0"/>
              </a:rPr>
              <a:t> will often recruit by email targeting. Distribute the sample email (the printable version is part of the PDF Teacher Notes).</a:t>
            </a:r>
            <a:r>
              <a:rPr lang="en-GB" sz="1800" dirty="0">
                <a:effectLst/>
                <a:latin typeface="Calibri" panose="020F0502020204030204" pitchFamily="34" charset="0"/>
                <a:ea typeface="Calibri" panose="020F0502020204030204" pitchFamily="34" charset="0"/>
                <a:cs typeface="Times New Roman" panose="02020603050405020304" pitchFamily="18" charset="0"/>
              </a:rPr>
              <a:t> </a:t>
            </a:r>
            <a:r>
              <a:rPr lang="en-GB" sz="1800" dirty="0">
                <a:effectLst/>
                <a:latin typeface="Arial" panose="020B0604020202020204" pitchFamily="34" charset="0"/>
                <a:ea typeface="Calibri" panose="020F0502020204030204" pitchFamily="34" charset="0"/>
                <a:cs typeface="Times New Roman" panose="02020603050405020304" pitchFamily="18" charset="0"/>
              </a:rPr>
              <a:t>Either in pairs or small groups, ask the students to spot tell-tale signs of lack of authenticity from a bona fide company.</a:t>
            </a:r>
            <a:r>
              <a:rPr lang="en-GB" sz="1800" dirty="0">
                <a:effectLst/>
                <a:latin typeface="Calibri" panose="020F0502020204030204" pitchFamily="34" charset="0"/>
                <a:ea typeface="Calibri" panose="020F0502020204030204" pitchFamily="34" charset="0"/>
                <a:cs typeface="Times New Roman" panose="02020603050405020304" pitchFamily="18" charset="0"/>
              </a:rPr>
              <a:t> </a:t>
            </a:r>
            <a:r>
              <a:rPr lang="en-GB" sz="1800" dirty="0">
                <a:effectLst/>
                <a:latin typeface="Arial" panose="020B0604020202020204" pitchFamily="34" charset="0"/>
                <a:ea typeface="Calibri" panose="020F0502020204030204" pitchFamily="34" charset="0"/>
                <a:cs typeface="Times New Roman" panose="02020603050405020304" pitchFamily="18" charset="0"/>
              </a:rPr>
              <a:t>At the end of the activity, display the email, highlighting the tell-tale signs.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800" dirty="0">
                <a:effectLst/>
                <a:latin typeface="Arial" panose="020B0604020202020204" pitchFamily="34" charset="0"/>
                <a:ea typeface="Calibri" panose="020F0502020204030204" pitchFamily="34" charset="0"/>
                <a:cs typeface="Times New Roman" panose="02020603050405020304" pitchFamily="18" charset="0"/>
              </a:rPr>
              <a:t>CLASSROOM DISCUSSION</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Times New Roman" panose="02020603050405020304" pitchFamily="18" charset="0"/>
              </a:rPr>
              <a:t>During discussion and feedback, teachers will want to ensure the following points have been identified:</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Times New Roman" panose="02020603050405020304" pitchFamily="18" charset="0"/>
              </a:rPr>
              <a:t>• The email is addressed to George’s (misspelled) email address, not his name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Times New Roman" panose="02020603050405020304" pitchFamily="18" charset="0"/>
              </a:rPr>
              <a:t>• There are spelling and grammar mistakes throughout</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Times New Roman" panose="02020603050405020304" pitchFamily="18" charset="0"/>
              </a:rPr>
              <a:t>• He is being offered a job he hasn’t applied for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Times New Roman" panose="02020603050405020304" pitchFamily="18" charset="0"/>
              </a:rPr>
              <a:t>• The job title and description of the role is very unclear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Times New Roman" panose="02020603050405020304" pitchFamily="18" charset="0"/>
              </a:rPr>
              <a:t>• No qualifications or expertise are required for this job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Times New Roman" panose="02020603050405020304" pitchFamily="18" charset="0"/>
              </a:rPr>
              <a:t>• Time pressure is used to encourage the respondent to act quickly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Times New Roman" panose="02020603050405020304" pitchFamily="18" charset="0"/>
              </a:rPr>
              <a:t>• The company logo is of a very poor quality – it doesn’t look official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Times New Roman" panose="02020603050405020304" pitchFamily="18" charset="0"/>
              </a:rPr>
              <a:t>• Use of rhetorical questions and other persuasive devices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Times New Roman" panose="02020603050405020304" pitchFamily="18" charset="0"/>
              </a:rPr>
              <a:t>• Use of ‘shouty’ capital letters in words.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Times New Roman" panose="02020603050405020304" pitchFamily="18" charset="0"/>
              </a:rPr>
              <a:t>• Have made ‘what you can earn’ in bold to draw attention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800" u="sng" dirty="0">
                <a:effectLst/>
                <a:latin typeface="Arial" panose="020B0604020202020204" pitchFamily="34" charset="0"/>
                <a:ea typeface="Calibri" panose="020F0502020204030204" pitchFamily="34" charset="0"/>
                <a:cs typeface="Times New Roman" panose="02020603050405020304" pitchFamily="18" charset="0"/>
              </a:rPr>
              <a:t>Questions: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800" dirty="0">
                <a:effectLst/>
                <a:latin typeface="Arial" panose="020B0604020202020204" pitchFamily="34" charset="0"/>
                <a:ea typeface="Calibri" panose="020F0502020204030204" pitchFamily="34" charset="0"/>
                <a:cs typeface="Times New Roman" panose="02020603050405020304" pitchFamily="18" charset="0"/>
              </a:rPr>
              <a:t>At this point in the lesson, you could pause for children to write any questions they may have, or write No Question.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23</a:t>
            </a:fld>
            <a:endParaRPr lang="en-US" dirty="0"/>
          </a:p>
        </p:txBody>
      </p:sp>
    </p:spTree>
    <p:extLst>
      <p:ext uri="{BB962C8B-B14F-4D97-AF65-F5344CB8AC3E}">
        <p14:creationId xmlns:p14="http://schemas.microsoft.com/office/powerpoint/2010/main" val="40184880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25</a:t>
            </a:fld>
            <a:endParaRPr lang="en-US" dirty="0"/>
          </a:p>
        </p:txBody>
      </p:sp>
    </p:spTree>
    <p:extLst>
      <p:ext uri="{BB962C8B-B14F-4D97-AF65-F5344CB8AC3E}">
        <p14:creationId xmlns:p14="http://schemas.microsoft.com/office/powerpoint/2010/main" val="275755903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a:effectLst/>
                <a:latin typeface="Arial" panose="020B0604020202020204" pitchFamily="34" charset="0"/>
                <a:ea typeface="Calibri" panose="020F0502020204030204" pitchFamily="34" charset="0"/>
                <a:cs typeface="Times New Roman" panose="02020603050405020304" pitchFamily="18" charset="0"/>
              </a:rPr>
              <a:t>CLASSROOM ACTIVITY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r>
              <a:rPr lang="en-GB" sz="1200" dirty="0">
                <a:effectLst/>
                <a:latin typeface="Arial" panose="020B0604020202020204" pitchFamily="34" charset="0"/>
                <a:ea typeface="Calibri" panose="020F0502020204030204" pitchFamily="34" charset="0"/>
                <a:cs typeface="Times New Roman" panose="02020603050405020304" pitchFamily="18" charset="0"/>
              </a:rPr>
              <a:t>Ask students to work in pairs or small groups to mind-map or list reasons why they think someone might agree to become a money mule. Teachers may wish to encourage students to think about both push and pull factors. </a:t>
            </a:r>
            <a:r>
              <a:rPr lang="en-GB" sz="1800" dirty="0">
                <a:effectLst/>
                <a:latin typeface="Arial" panose="020B0604020202020204" pitchFamily="34" charset="0"/>
                <a:ea typeface="Calibri" panose="020F0502020204030204" pitchFamily="34" charset="0"/>
                <a:cs typeface="Times New Roman" panose="02020603050405020304" pitchFamily="18" charset="0"/>
              </a:rPr>
              <a:t>These can be handed in or presented to the class afterwards.</a:t>
            </a:r>
            <a:endParaRPr lang="en-GB" sz="1200" dirty="0">
              <a:effectLst/>
              <a:latin typeface="Arial" panose="020B0604020202020204" pitchFamily="34" charset="0"/>
              <a:ea typeface="Calibri" panose="020F0502020204030204" pitchFamily="34" charset="0"/>
              <a:cs typeface="Times New Roman" panose="02020603050405020304" pitchFamily="18" charset="0"/>
            </a:endParaRPr>
          </a:p>
          <a:p>
            <a:r>
              <a:rPr lang="en-GB" sz="1800" u="sng" dirty="0">
                <a:effectLst/>
                <a:latin typeface="Arial" panose="020B0604020202020204" pitchFamily="34" charset="0"/>
                <a:ea typeface="Calibri" panose="020F0502020204030204" pitchFamily="34" charset="0"/>
                <a:cs typeface="Times New Roman" panose="02020603050405020304" pitchFamily="18" charset="0"/>
              </a:rPr>
              <a:t>Questions throughout the lesson:</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800" dirty="0">
                <a:effectLst/>
                <a:latin typeface="Arial" panose="020B0604020202020204" pitchFamily="34" charset="0"/>
                <a:ea typeface="Calibri" panose="020F0502020204030204" pitchFamily="34" charset="0"/>
              </a:rPr>
              <a:t>At this point in the lesson, you could pause for children to write any questions they may have, or write No Questions</a:t>
            </a:r>
            <a:r>
              <a:rPr lang="en-GB" sz="1200" dirty="0">
                <a:effectLst/>
                <a:latin typeface="Arial" panose="020B0604020202020204" pitchFamily="34" charset="0"/>
                <a:ea typeface="Calibri" panose="020F0502020204030204" pitchFamily="34" charset="0"/>
                <a:cs typeface="Times New Roman" panose="02020603050405020304" pitchFamily="18" charset="0"/>
              </a:rPr>
              <a:t>.</a:t>
            </a:r>
          </a:p>
          <a:p>
            <a:pPr>
              <a:lnSpc>
                <a:spcPct val="107000"/>
              </a:lnSpc>
              <a:spcAft>
                <a:spcPts val="800"/>
              </a:spcAft>
            </a:pPr>
            <a:r>
              <a:rPr lang="en-GB" sz="1200" dirty="0">
                <a:effectLst/>
                <a:latin typeface="Arial" panose="020B0604020202020204" pitchFamily="34" charset="0"/>
                <a:ea typeface="Calibri" panose="020F0502020204030204" pitchFamily="34" charset="0"/>
                <a:cs typeface="Times New Roman" panose="02020603050405020304" pitchFamily="18" charset="0"/>
              </a:rPr>
              <a:t>If students don’t mention these themselves, ensure the following points are covered regarding money mules: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Calibri" panose="020F0502020204030204" pitchFamily="34" charset="0"/>
              <a:buChar char="•"/>
            </a:pPr>
            <a:r>
              <a:rPr lang="en-GB" sz="1200" dirty="0">
                <a:effectLst/>
                <a:latin typeface="Arial" panose="020B0604020202020204" pitchFamily="34" charset="0"/>
                <a:ea typeface="Calibri" panose="020F0502020204030204" pitchFamily="34" charset="0"/>
                <a:cs typeface="Times New Roman" panose="02020603050405020304" pitchFamily="18" charset="0"/>
              </a:rPr>
              <a:t>Fraudsters often target vulnerable groups of people who are likely to be in need of money, including migrant workers, students and the unemployed.</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Calibri" panose="020F0502020204030204" pitchFamily="34" charset="0"/>
              <a:buChar char="•"/>
            </a:pPr>
            <a:r>
              <a:rPr lang="en-GB" sz="1200" dirty="0">
                <a:effectLst/>
                <a:latin typeface="Arial" panose="020B0604020202020204" pitchFamily="34" charset="0"/>
                <a:ea typeface="Calibri" panose="020F0502020204030204" pitchFamily="34" charset="0"/>
                <a:cs typeface="Times New Roman" panose="02020603050405020304" pitchFamily="18" charset="0"/>
              </a:rPr>
              <a:t>People may think it is an easy and quick way to make money and even if they know it is wrong, they don’t care about the consequences or believe they won’t get caught.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Calibri" panose="020F0502020204030204" pitchFamily="34" charset="0"/>
              <a:buChar char="•"/>
            </a:pPr>
            <a:r>
              <a:rPr lang="en-GB" sz="1200" dirty="0">
                <a:effectLst/>
                <a:latin typeface="Arial" panose="020B0604020202020204" pitchFamily="34" charset="0"/>
                <a:ea typeface="Calibri" panose="020F0502020204030204" pitchFamily="34" charset="0"/>
                <a:cs typeface="Times New Roman" panose="02020603050405020304" pitchFamily="18" charset="0"/>
              </a:rPr>
              <a:t>However, lots of young adults are not aware of this problem and so are likely to be too trusting and naïve if they are targeted by fraudsters.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Calibri" panose="020F0502020204030204" pitchFamily="34" charset="0"/>
              <a:buChar char="•"/>
            </a:pPr>
            <a:r>
              <a:rPr lang="en-GB" sz="1200" dirty="0">
                <a:effectLst/>
                <a:latin typeface="Arial" panose="020B0604020202020204" pitchFamily="34" charset="0"/>
                <a:ea typeface="Calibri" panose="020F0502020204030204" pitchFamily="34" charset="0"/>
                <a:cs typeface="Times New Roman" panose="02020603050405020304" pitchFamily="18" charset="0"/>
              </a:rPr>
              <a:t>Fraudsters typically try to befriend their target (often on social media) after finding out information about them from their own profile, making it seem as if they have lots in common, e.g. same music taste, support the same sports team etc. This makes people more likely to be trusting and willing to agree to help out.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Calibri" panose="020F0502020204030204" pitchFamily="34" charset="0"/>
              <a:buChar char="•"/>
            </a:pPr>
            <a:r>
              <a:rPr lang="en-GB" sz="1200" dirty="0">
                <a:effectLst/>
                <a:latin typeface="Arial" panose="020B0604020202020204" pitchFamily="34" charset="0"/>
                <a:ea typeface="Calibri" panose="020F0502020204030204" pitchFamily="34" charset="0"/>
                <a:cs typeface="Times New Roman" panose="02020603050405020304" pitchFamily="18" charset="0"/>
              </a:rPr>
              <a:t>Fraudsters use specific pressure techniques to make the ‘offer’ hard to resist, this usually includes offering (large) sums of money for a small amount of ‘work’ and putting a time pressure on the person to agree.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Calibri" panose="020F0502020204030204" pitchFamily="34" charset="0"/>
              <a:buChar char="•"/>
            </a:pPr>
            <a:r>
              <a:rPr lang="en-GB" sz="1200" dirty="0">
                <a:effectLst/>
                <a:latin typeface="Arial" panose="020B0604020202020204" pitchFamily="34" charset="0"/>
                <a:ea typeface="Calibri" panose="020F0502020204030204" pitchFamily="34" charset="0"/>
                <a:cs typeface="Times New Roman" panose="02020603050405020304" pitchFamily="18" charset="0"/>
              </a:rPr>
              <a:t>These techniques can progress to blackmail and threatening or intimidating behaviour if the person tries to refuse or back out of the agreement.</a:t>
            </a:r>
          </a:p>
        </p:txBody>
      </p:sp>
      <p:sp>
        <p:nvSpPr>
          <p:cNvPr id="4" name="Slide Number Placeholder 3"/>
          <p:cNvSpPr>
            <a:spLocks noGrp="1"/>
          </p:cNvSpPr>
          <p:nvPr>
            <p:ph type="sldNum" sz="quarter" idx="5"/>
          </p:nvPr>
        </p:nvSpPr>
        <p:spPr/>
        <p:txBody>
          <a:bodyPr/>
          <a:lstStyle/>
          <a:p>
            <a:fld id="{311D70A8-8575-AB47-B894-1AEE29AFC934}" type="slidenum">
              <a:rPr lang="en-US" smtClean="0"/>
              <a:t>27</a:t>
            </a:fld>
            <a:endParaRPr lang="en-US" dirty="0"/>
          </a:p>
        </p:txBody>
      </p:sp>
    </p:spTree>
    <p:extLst>
      <p:ext uri="{BB962C8B-B14F-4D97-AF65-F5344CB8AC3E}">
        <p14:creationId xmlns:p14="http://schemas.microsoft.com/office/powerpoint/2010/main" val="805438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11D70A8-8575-AB47-B894-1AEE29AFC934}" type="slidenum">
              <a:rPr lang="en-US" smtClean="0"/>
              <a:t>28</a:t>
            </a:fld>
            <a:endParaRPr lang="en-US" dirty="0"/>
          </a:p>
        </p:txBody>
      </p:sp>
    </p:spTree>
    <p:extLst>
      <p:ext uri="{BB962C8B-B14F-4D97-AF65-F5344CB8AC3E}">
        <p14:creationId xmlns:p14="http://schemas.microsoft.com/office/powerpoint/2010/main" val="338462771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dirty="0">
                <a:effectLst/>
                <a:latin typeface="Arial" panose="020B0604020202020204" pitchFamily="34" charset="0"/>
                <a:ea typeface="Calibri" panose="020F0502020204030204" pitchFamily="34" charset="0"/>
                <a:cs typeface="Times New Roman" panose="02020603050405020304" pitchFamily="18" charset="0"/>
              </a:rPr>
              <a:t>Ensure the students have the following information:</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en-GB" sz="1800" dirty="0">
                <a:effectLst/>
                <a:latin typeface="Arial" panose="020B0604020202020204" pitchFamily="34" charset="0"/>
                <a:ea typeface="Calibri" panose="020F0502020204030204" pitchFamily="34" charset="0"/>
                <a:cs typeface="Times New Roman" panose="02020603050405020304" pitchFamily="18" charset="0"/>
              </a:rPr>
              <a:t>Where to go if you are concerned that someone you know is a potential victim.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en-GB" sz="1800" dirty="0">
                <a:effectLst/>
                <a:latin typeface="Arial" panose="020B0604020202020204" pitchFamily="34" charset="0"/>
                <a:ea typeface="Calibri" panose="020F0502020204030204" pitchFamily="34" charset="0"/>
                <a:cs typeface="Times New Roman" panose="02020603050405020304" pitchFamily="18" charset="0"/>
              </a:rPr>
              <a:t>Make sure that any student who has further concerns can raise them with the teacher, the safeguarding lead, the head.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800" dirty="0">
                <a:effectLst/>
                <a:latin typeface="Arial" panose="020B0604020202020204" pitchFamily="34" charset="0"/>
                <a:ea typeface="Calibri" panose="020F0502020204030204" pitchFamily="34" charset="0"/>
                <a:cs typeface="Times New Roman" panose="02020603050405020304" pitchFamily="18" charset="0"/>
              </a:rPr>
              <a:t>This will require teacher sensitivity, depending on the needs of your class.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800" dirty="0">
                <a:effectLst/>
                <a:latin typeface="Arial" panose="020B0604020202020204" pitchFamily="34" charset="0"/>
                <a:ea typeface="Calibri" panose="020F0502020204030204" pitchFamily="34" charset="0"/>
                <a:cs typeface="Times New Roman" panose="02020603050405020304" pitchFamily="18" charset="0"/>
              </a:rPr>
              <a:t>Again, provide pause or space for the students to hand in their questions or ‘no questions’.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If you are worried that someone might be involved in money </a:t>
            </a:r>
            <a:r>
              <a:rPr lang="en-GB" sz="1800" dirty="0" err="1">
                <a:effectLst/>
                <a:latin typeface="Calibri" panose="020F0502020204030204" pitchFamily="34" charset="0"/>
                <a:ea typeface="Calibri" panose="020F0502020204030204" pitchFamily="34" charset="0"/>
                <a:cs typeface="Times New Roman" panose="02020603050405020304" pitchFamily="18" charset="0"/>
              </a:rPr>
              <a:t>muling</a:t>
            </a:r>
            <a:r>
              <a:rPr lang="en-GB" sz="1800"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this is a safeguarding issue and you must raise this with the head and safeguarding lead </a:t>
            </a:r>
            <a:r>
              <a:rPr lang="en-GB" sz="1800" b="1" dirty="0">
                <a:effectLst/>
                <a:latin typeface="Calibri" panose="020F0502020204030204" pitchFamily="34" charset="0"/>
                <a:ea typeface="Calibri" panose="020F0502020204030204" pitchFamily="34" charset="0"/>
                <a:cs typeface="Times New Roman" panose="02020603050405020304" pitchFamily="18" charset="0"/>
              </a:rPr>
              <a:t>and follow your safeguarding procedure. You can also contact Crimestoppers anonymously on 0800 555 111 for further advice. </a:t>
            </a:r>
          </a:p>
        </p:txBody>
      </p:sp>
      <p:sp>
        <p:nvSpPr>
          <p:cNvPr id="4" name="Slide Number Placeholder 3"/>
          <p:cNvSpPr>
            <a:spLocks noGrp="1"/>
          </p:cNvSpPr>
          <p:nvPr>
            <p:ph type="sldNum" sz="quarter" idx="5"/>
          </p:nvPr>
        </p:nvSpPr>
        <p:spPr/>
        <p:txBody>
          <a:bodyPr/>
          <a:lstStyle/>
          <a:p>
            <a:fld id="{311D70A8-8575-AB47-B894-1AEE29AFC934}" type="slidenum">
              <a:rPr lang="en-US" smtClean="0"/>
              <a:t>29</a:t>
            </a:fld>
            <a:endParaRPr lang="en-US" dirty="0"/>
          </a:p>
        </p:txBody>
      </p:sp>
    </p:spTree>
    <p:extLst>
      <p:ext uri="{BB962C8B-B14F-4D97-AF65-F5344CB8AC3E}">
        <p14:creationId xmlns:p14="http://schemas.microsoft.com/office/powerpoint/2010/main" val="138426792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11D70A8-8575-AB47-B894-1AEE29AFC934}" type="slidenum">
              <a:rPr lang="en-US" smtClean="0"/>
              <a:t>34</a:t>
            </a:fld>
            <a:endParaRPr lang="en-US" dirty="0"/>
          </a:p>
        </p:txBody>
      </p:sp>
    </p:spTree>
    <p:extLst>
      <p:ext uri="{BB962C8B-B14F-4D97-AF65-F5344CB8AC3E}">
        <p14:creationId xmlns:p14="http://schemas.microsoft.com/office/powerpoint/2010/main" val="26875235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To ensure that the content being acted out is safe, boundaries and structure should be put in place at the beginning of the activity</a:t>
            </a:r>
          </a:p>
        </p:txBody>
      </p:sp>
      <p:sp>
        <p:nvSpPr>
          <p:cNvPr id="4" name="Slide Number Placeholder 3"/>
          <p:cNvSpPr>
            <a:spLocks noGrp="1"/>
          </p:cNvSpPr>
          <p:nvPr>
            <p:ph type="sldNum" sz="quarter" idx="5"/>
          </p:nvPr>
        </p:nvSpPr>
        <p:spPr/>
        <p:txBody>
          <a:bodyPr/>
          <a:lstStyle/>
          <a:p>
            <a:fld id="{311D70A8-8575-AB47-B894-1AEE29AFC934}" type="slidenum">
              <a:rPr lang="en-US" smtClean="0"/>
              <a:t>35</a:t>
            </a:fld>
            <a:endParaRPr lang="en-US" dirty="0"/>
          </a:p>
        </p:txBody>
      </p:sp>
    </p:spTree>
    <p:extLst>
      <p:ext uri="{BB962C8B-B14F-4D97-AF65-F5344CB8AC3E}">
        <p14:creationId xmlns:p14="http://schemas.microsoft.com/office/powerpoint/2010/main" val="214318996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11D70A8-8575-AB47-B894-1AEE29AFC934}" type="slidenum">
              <a:rPr lang="en-US" smtClean="0"/>
              <a:t>36</a:t>
            </a:fld>
            <a:endParaRPr lang="en-US" dirty="0"/>
          </a:p>
        </p:txBody>
      </p:sp>
    </p:spTree>
    <p:extLst>
      <p:ext uri="{BB962C8B-B14F-4D97-AF65-F5344CB8AC3E}">
        <p14:creationId xmlns:p14="http://schemas.microsoft.com/office/powerpoint/2010/main" val="21332465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b="1" dirty="0">
                <a:effectLst/>
                <a:latin typeface="Arial" panose="020B0604020202020204" pitchFamily="34" charset="0"/>
                <a:ea typeface="Calibri" panose="020F0502020204030204" pitchFamily="34" charset="0"/>
                <a:cs typeface="Times New Roman" panose="02020603050405020304" pitchFamily="18" charset="0"/>
              </a:rPr>
              <a:t>Curriculum links: PHSE</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a:effectLst/>
                <a:latin typeface="Arial" panose="020B0604020202020204" pitchFamily="34" charset="0"/>
                <a:ea typeface="Calibri" panose="020F0502020204030204" pitchFamily="34" charset="0"/>
                <a:cs typeface="Times New Roman" panose="02020603050405020304" pitchFamily="18" charset="0"/>
              </a:rPr>
              <a:t>English</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a:effectLst/>
                <a:latin typeface="Arial" panose="020B0604020202020204" pitchFamily="34" charset="0"/>
                <a:ea typeface="Calibri" panose="020F0502020204030204" pitchFamily="34" charset="0"/>
                <a:cs typeface="Times New Roman" panose="02020603050405020304" pitchFamily="18" charset="0"/>
              </a:rPr>
              <a:t>Drama.</a:t>
            </a:r>
            <a:endParaRPr lang="en-GB" sz="1800" b="1" dirty="0">
              <a:effectLst/>
              <a:latin typeface="Calibri" panose="020F0502020204030204" pitchFamily="34" charset="0"/>
              <a:ea typeface="Calibri" panose="020F0502020204030204" pitchFamily="34" charset="0"/>
              <a:cs typeface="Times New Roman" panose="02020603050405020304" pitchFamily="18" charset="0"/>
            </a:endParaRPr>
          </a:p>
          <a:p>
            <a:r>
              <a:rPr lang="en-GB" sz="1800" b="1" u="sng" dirty="0">
                <a:effectLst/>
                <a:latin typeface="Arial" panose="020B0604020202020204" pitchFamily="34" charset="0"/>
                <a:ea typeface="Calibri" panose="020F0502020204030204" pitchFamily="34" charset="0"/>
                <a:cs typeface="Times New Roman" panose="02020603050405020304" pitchFamily="18" charset="0"/>
              </a:rPr>
              <a:t>Questions throughout lesson</a:t>
            </a:r>
            <a:r>
              <a:rPr lang="en-GB" sz="1800" dirty="0">
                <a:effectLst/>
                <a:latin typeface="Arial" panose="020B0604020202020204" pitchFamily="34" charset="0"/>
                <a:ea typeface="Calibri" panose="020F0502020204030204" pitchFamily="34" charset="0"/>
                <a:cs typeface="Times New Roman" panose="02020603050405020304" pitchFamily="18" charset="0"/>
              </a:rPr>
              <a:t>. We recommend that the teacher invites students to write down any questions they have anonymously at any time, and collect them using an anonymous question box or envelope, which should be accessible both in and after every lesson. To ensure that students do not feel self-conscious about being seen to be writing a question, they can ask all students to write something: either a question or ‘No Question’ if taking anonymous questions during the lesson.</a:t>
            </a:r>
            <a:r>
              <a:rPr lang="en-GB" sz="1800" dirty="0">
                <a:solidFill>
                  <a:srgbClr val="00B050"/>
                </a:solidFill>
                <a:effectLst/>
                <a:latin typeface="Arial" panose="020B0604020202020204" pitchFamily="34" charset="0"/>
                <a:ea typeface="Calibri" panose="020F0502020204030204" pitchFamily="34" charset="0"/>
                <a:cs typeface="Times New Roman" panose="02020603050405020304" pitchFamily="18" charset="0"/>
              </a:rPr>
              <a:t>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r>
              <a:rPr lang="en-GB" b="1" u="sng" dirty="0"/>
              <a:t>Keywords</a:t>
            </a:r>
            <a:r>
              <a:rPr lang="en-GB" dirty="0"/>
              <a:t>: fraud, scam, crime, victim, perpetrator, consequences, money laundering, </a:t>
            </a:r>
            <a:r>
              <a:rPr lang="en-GB" b="1" dirty="0"/>
              <a:t>financial exploitation</a:t>
            </a:r>
            <a:r>
              <a:rPr lang="en-GB" dirty="0"/>
              <a:t>, money mule, debt, be in debt to, cryptocurrency, illegal.</a:t>
            </a:r>
          </a:p>
        </p:txBody>
      </p:sp>
      <p:sp>
        <p:nvSpPr>
          <p:cNvPr id="4" name="Slide Number Placeholder 3"/>
          <p:cNvSpPr>
            <a:spLocks noGrp="1"/>
          </p:cNvSpPr>
          <p:nvPr>
            <p:ph type="sldNum" sz="quarter" idx="5"/>
          </p:nvPr>
        </p:nvSpPr>
        <p:spPr/>
        <p:txBody>
          <a:bodyPr/>
          <a:lstStyle/>
          <a:p>
            <a:fld id="{311D70A8-8575-AB47-B894-1AEE29AFC934}" type="slidenum">
              <a:rPr lang="en-US" smtClean="0"/>
              <a:t>2</a:t>
            </a:fld>
            <a:endParaRPr lang="en-US" dirty="0"/>
          </a:p>
        </p:txBody>
      </p:sp>
    </p:spTree>
    <p:extLst>
      <p:ext uri="{BB962C8B-B14F-4D97-AF65-F5344CB8AC3E}">
        <p14:creationId xmlns:p14="http://schemas.microsoft.com/office/powerpoint/2010/main" val="36424751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11D70A8-8575-AB47-B894-1AEE29AFC934}" type="slidenum">
              <a:rPr lang="en-US" smtClean="0"/>
              <a:t>3</a:t>
            </a:fld>
            <a:endParaRPr lang="en-US" dirty="0"/>
          </a:p>
        </p:txBody>
      </p:sp>
    </p:spTree>
    <p:extLst>
      <p:ext uri="{BB962C8B-B14F-4D97-AF65-F5344CB8AC3E}">
        <p14:creationId xmlns:p14="http://schemas.microsoft.com/office/powerpoint/2010/main" val="882143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u="sng" dirty="0"/>
              <a:t>Extension Activity</a:t>
            </a:r>
          </a:p>
          <a:p>
            <a:r>
              <a:rPr lang="en-GB" dirty="0"/>
              <a:t>Hand the questions out as printed questions. Ask the students to write their answers. </a:t>
            </a:r>
          </a:p>
          <a:p>
            <a:r>
              <a:rPr lang="en-GB" sz="1800" u="sng" dirty="0">
                <a:effectLst/>
                <a:latin typeface="Arial" panose="020B0604020202020204" pitchFamily="34" charset="0"/>
                <a:ea typeface="Calibri" panose="020F0502020204030204" pitchFamily="34" charset="0"/>
                <a:cs typeface="Times New Roman" panose="02020603050405020304" pitchFamily="18" charset="0"/>
              </a:rPr>
              <a:t>Questions throughout the lesson:</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800" dirty="0">
                <a:effectLst/>
                <a:latin typeface="Arial" panose="020B0604020202020204" pitchFamily="34" charset="0"/>
                <a:ea typeface="Calibri" panose="020F0502020204030204" pitchFamily="34" charset="0"/>
                <a:cs typeface="Times New Roman" panose="02020603050405020304" pitchFamily="18" charset="0"/>
              </a:rPr>
              <a:t>At this point in the lesson, you could pause for children to write any questions they may have, or write No Question.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7</a:t>
            </a:fld>
            <a:endParaRPr lang="en-US" dirty="0"/>
          </a:p>
        </p:txBody>
      </p:sp>
    </p:spTree>
    <p:extLst>
      <p:ext uri="{BB962C8B-B14F-4D97-AF65-F5344CB8AC3E}">
        <p14:creationId xmlns:p14="http://schemas.microsoft.com/office/powerpoint/2010/main" val="36539955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dirty="0">
                <a:effectLst/>
                <a:latin typeface="Arial" panose="020B0604020202020204" pitchFamily="34" charset="0"/>
                <a:ea typeface="Calibri" panose="020F0502020204030204" pitchFamily="34" charset="0"/>
                <a:cs typeface="Times New Roman" panose="02020603050405020304" pitchFamily="18" charset="0"/>
              </a:rPr>
              <a:t>This may be particularly relevant to Year 7 (11 to 12 year olds) as students start to open their own bank accounts. It’s worth emphasising that</a:t>
            </a:r>
            <a:r>
              <a:rPr lang="en-GB" sz="1800" dirty="0">
                <a:effectLst/>
                <a:latin typeface="Calibri" panose="020F0502020204030204" pitchFamily="34" charset="0"/>
                <a:ea typeface="Calibri" panose="020F0502020204030204" pitchFamily="34" charset="0"/>
                <a:cs typeface="Times New Roman" panose="02020603050405020304" pitchFamily="18" charset="0"/>
              </a:rPr>
              <a:t> offers for quick cash are not always on social media, </a:t>
            </a:r>
            <a:r>
              <a:rPr lang="en-GB" sz="1800" b="1" dirty="0">
                <a:effectLst/>
                <a:latin typeface="Calibri" panose="020F0502020204030204" pitchFamily="34" charset="0"/>
                <a:ea typeface="Calibri" panose="020F0502020204030204" pitchFamily="34" charset="0"/>
                <a:cs typeface="Times New Roman" panose="02020603050405020304" pitchFamily="18" charset="0"/>
              </a:rPr>
              <a:t>or even from a stranger</a:t>
            </a:r>
            <a:r>
              <a:rPr lang="en-GB" sz="1800" dirty="0">
                <a:effectLst/>
                <a:latin typeface="Calibri" panose="020F0502020204030204" pitchFamily="34" charset="0"/>
                <a:ea typeface="Calibri" panose="020F0502020204030204" pitchFamily="34" charset="0"/>
                <a:cs typeface="Times New Roman" panose="02020603050405020304" pitchFamily="18" charset="0"/>
              </a:rPr>
              <a:t> - for instance, they may also come in other ways, such as in person. </a:t>
            </a:r>
            <a:r>
              <a:rPr lang="en-GB" sz="1800" b="1" dirty="0">
                <a:effectLst/>
                <a:latin typeface="Calibri" panose="020F0502020204030204" pitchFamily="34" charset="0"/>
                <a:ea typeface="Calibri" panose="020F0502020204030204" pitchFamily="34" charset="0"/>
                <a:cs typeface="Times New Roman" panose="02020603050405020304" pitchFamily="18" charset="0"/>
              </a:rPr>
              <a:t>If you, as the teacher, are worried that one of your students is involved in money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muling</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this is a safeguarding issue and you must raise this with the head and safeguarding lead and follow your safeguarding procedure. You can also contact Crimestoppers for further advice.</a:t>
            </a:r>
          </a:p>
        </p:txBody>
      </p:sp>
      <p:sp>
        <p:nvSpPr>
          <p:cNvPr id="4" name="Slide Number Placeholder 3"/>
          <p:cNvSpPr>
            <a:spLocks noGrp="1"/>
          </p:cNvSpPr>
          <p:nvPr>
            <p:ph type="sldNum" sz="quarter" idx="5"/>
          </p:nvPr>
        </p:nvSpPr>
        <p:spPr/>
        <p:txBody>
          <a:bodyPr/>
          <a:lstStyle/>
          <a:p>
            <a:fld id="{311D70A8-8575-AB47-B894-1AEE29AFC934}" type="slidenum">
              <a:rPr lang="en-US" smtClean="0"/>
              <a:t>8</a:t>
            </a:fld>
            <a:endParaRPr lang="en-US" dirty="0"/>
          </a:p>
        </p:txBody>
      </p:sp>
    </p:spTree>
    <p:extLst>
      <p:ext uri="{BB962C8B-B14F-4D97-AF65-F5344CB8AC3E}">
        <p14:creationId xmlns:p14="http://schemas.microsoft.com/office/powerpoint/2010/main" val="27959113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800" dirty="0">
              <a:effectLst/>
              <a:latin typeface="Arial" panose="020B0604020202020204" pitchFamily="34" charset="0"/>
              <a:ea typeface="Calibri" panose="020F0502020204030204" pitchFamily="34" charset="0"/>
              <a:cs typeface="Times New Roman" panose="02020603050405020304" pitchFamily="18" charset="0"/>
            </a:endParaRPr>
          </a:p>
          <a:p>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311D70A8-8575-AB47-B894-1AEE29AFC934}" type="slidenum">
              <a:rPr lang="en-US" smtClean="0"/>
              <a:t>9</a:t>
            </a:fld>
            <a:endParaRPr lang="en-US" dirty="0"/>
          </a:p>
        </p:txBody>
      </p:sp>
    </p:spTree>
    <p:extLst>
      <p:ext uri="{BB962C8B-B14F-4D97-AF65-F5344CB8AC3E}">
        <p14:creationId xmlns:p14="http://schemas.microsoft.com/office/powerpoint/2010/main" val="40621976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u="sng"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Keyword</a:t>
            </a:r>
            <a:r>
              <a:rPr lang="en-GB" sz="1800"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 Cryptocurrency is a digital currency, which is an alternative form of payment.</a:t>
            </a:r>
            <a:endParaRPr lang="en-GB" sz="1200" u="sng" dirty="0">
              <a:effectLst/>
              <a:latin typeface="Arial" panose="020B0604020202020204" pitchFamily="34" charset="0"/>
              <a:ea typeface="Calibri" panose="020F0502020204030204" pitchFamily="34" charset="0"/>
              <a:cs typeface="Times New Roman" panose="02020603050405020304" pitchFamily="18" charset="0"/>
            </a:endParaRPr>
          </a:p>
          <a:p>
            <a:r>
              <a:rPr lang="en-GB" sz="1200" u="sng" dirty="0">
                <a:effectLst/>
                <a:latin typeface="Arial" panose="020B0604020202020204" pitchFamily="34" charset="0"/>
                <a:ea typeface="Calibri" panose="020F0502020204030204" pitchFamily="34" charset="0"/>
                <a:cs typeface="Times New Roman" panose="02020603050405020304" pitchFamily="18" charset="0"/>
              </a:rPr>
              <a:t>Extension Activity:</a:t>
            </a:r>
            <a:r>
              <a:rPr lang="en-GB" sz="1200" dirty="0">
                <a:effectLst/>
                <a:latin typeface="Arial" panose="020B0604020202020204" pitchFamily="34" charset="0"/>
                <a:ea typeface="Calibri" panose="020F0502020204030204" pitchFamily="34" charset="0"/>
                <a:cs typeface="Times New Roman" panose="02020603050405020304" pitchFamily="18" charset="0"/>
              </a:rPr>
              <a:t> Hand the questions out as printed questions. Ask the children to write their answers.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800" u="sng" dirty="0">
                <a:effectLst/>
                <a:latin typeface="Arial" panose="020B0604020202020204" pitchFamily="34" charset="0"/>
                <a:ea typeface="Calibri" panose="020F0502020204030204" pitchFamily="34" charset="0"/>
                <a:cs typeface="Times New Roman" panose="02020603050405020304" pitchFamily="18" charset="0"/>
              </a:rPr>
              <a:t>Questions</a:t>
            </a:r>
            <a:r>
              <a:rPr lang="en-GB" sz="1800" u="sng" dirty="0">
                <a:effectLst/>
                <a:latin typeface="Calibri" panose="020F0502020204030204" pitchFamily="34" charset="0"/>
                <a:ea typeface="Calibri" panose="020F0502020204030204" pitchFamily="34" charset="0"/>
                <a:cs typeface="Times New Roman" panose="02020603050405020304" pitchFamily="18" charset="0"/>
              </a:rPr>
              <a:t>:</a:t>
            </a:r>
            <a:r>
              <a:rPr lang="en-GB" sz="1800" u="none" dirty="0">
                <a:effectLst/>
                <a:latin typeface="Calibri" panose="020F0502020204030204" pitchFamily="34" charset="0"/>
                <a:ea typeface="Calibri" panose="020F0502020204030204" pitchFamily="34" charset="0"/>
                <a:cs typeface="Times New Roman" panose="02020603050405020304" pitchFamily="18" charset="0"/>
              </a:rPr>
              <a:t> </a:t>
            </a:r>
            <a:r>
              <a:rPr lang="en-GB" sz="1800" dirty="0">
                <a:effectLst/>
                <a:latin typeface="Arial" panose="020B0604020202020204" pitchFamily="34" charset="0"/>
                <a:ea typeface="Calibri" panose="020F0502020204030204" pitchFamily="34" charset="0"/>
                <a:cs typeface="Times New Roman" panose="02020603050405020304" pitchFamily="18" charset="0"/>
              </a:rPr>
              <a:t>At this point in the lesson, you could pause for children to write any questions they may have, or write No Question.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10</a:t>
            </a:fld>
            <a:endParaRPr lang="en-US" dirty="0"/>
          </a:p>
        </p:txBody>
      </p:sp>
    </p:spTree>
    <p:extLst>
      <p:ext uri="{BB962C8B-B14F-4D97-AF65-F5344CB8AC3E}">
        <p14:creationId xmlns:p14="http://schemas.microsoft.com/office/powerpoint/2010/main" val="38214000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11D70A8-8575-AB47-B894-1AEE29AFC934}" type="slidenum">
              <a:rPr lang="en-US" smtClean="0"/>
              <a:t>12</a:t>
            </a:fld>
            <a:endParaRPr lang="en-US" dirty="0"/>
          </a:p>
        </p:txBody>
      </p:sp>
    </p:spTree>
    <p:extLst>
      <p:ext uri="{BB962C8B-B14F-4D97-AF65-F5344CB8AC3E}">
        <p14:creationId xmlns:p14="http://schemas.microsoft.com/office/powerpoint/2010/main" val="21910679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u="sng"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CLASSROOM DISCUSSION</a:t>
            </a:r>
            <a:r>
              <a:rPr lang="en-GB"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a:t>
            </a:r>
            <a:r>
              <a:rPr lang="en-GB"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The teacher can give time for the children to process this information, and to ask any questions.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800" u="sng" dirty="0">
                <a:effectLst/>
                <a:latin typeface="Arial" panose="020B0604020202020204" pitchFamily="34" charset="0"/>
                <a:ea typeface="Calibri" panose="020F0502020204030204" pitchFamily="34" charset="0"/>
                <a:cs typeface="Times New Roman" panose="02020603050405020304" pitchFamily="18" charset="0"/>
              </a:rPr>
              <a:t>Questions: </a:t>
            </a:r>
            <a:r>
              <a:rPr lang="en-GB" sz="1800" dirty="0">
                <a:effectLst/>
                <a:latin typeface="Arial" panose="020B0604020202020204" pitchFamily="34" charset="0"/>
                <a:ea typeface="Calibri" panose="020F0502020204030204" pitchFamily="34" charset="0"/>
                <a:cs typeface="Times New Roman" panose="02020603050405020304" pitchFamily="18" charset="0"/>
              </a:rPr>
              <a:t>At this point in the lesson, you could pause for children to write any questions they may have, or write No Question.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18</a:t>
            </a:fld>
            <a:endParaRPr lang="en-US" dirty="0"/>
          </a:p>
        </p:txBody>
      </p:sp>
    </p:spTree>
    <p:extLst>
      <p:ext uri="{BB962C8B-B14F-4D97-AF65-F5344CB8AC3E}">
        <p14:creationId xmlns:p14="http://schemas.microsoft.com/office/powerpoint/2010/main" val="24997511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B7A567-C346-EC4C-81B3-352B4A2A7B58}"/>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C2C477F3-E611-7E45-8AE2-097C8FF5FEB7}"/>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A50B24C5-4A46-314F-A6B0-A0AEA344FCFC}"/>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5/15/2026</a:t>
            </a:fld>
            <a:endParaRPr lang="en-US" dirty="0"/>
          </a:p>
        </p:txBody>
      </p:sp>
      <p:sp>
        <p:nvSpPr>
          <p:cNvPr id="5" name="Footer Placeholder 4">
            <a:extLst>
              <a:ext uri="{FF2B5EF4-FFF2-40B4-BE49-F238E27FC236}">
                <a16:creationId xmlns:a16="http://schemas.microsoft.com/office/drawing/2014/main" id="{BD60B5CB-F8E8-5C49-BD7A-A5A5566D629F}"/>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6" name="Slide Number Placeholder 5">
            <a:extLst>
              <a:ext uri="{FF2B5EF4-FFF2-40B4-BE49-F238E27FC236}">
                <a16:creationId xmlns:a16="http://schemas.microsoft.com/office/drawing/2014/main" id="{887D686A-F2F0-6C44-BDCB-ADBE21F2F8C3}"/>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7877705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315F1F5-3193-6541-8C01-933BAF514808}"/>
              </a:ext>
            </a:extLst>
          </p:cNvPr>
          <p:cNvSpPr>
            <a:spLocks noGrp="1"/>
          </p:cNvSpPr>
          <p:nvPr>
            <p:ph type="title" orient="vert"/>
          </p:nvPr>
        </p:nvSpPr>
        <p:spPr>
          <a:xfrm>
            <a:off x="8724900" y="365125"/>
            <a:ext cx="2628900" cy="5811838"/>
          </a:xfrm>
          <a:prstGeom prst="rect">
            <a:avLst/>
          </a:prstGeo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C57936C9-0818-2844-B013-63377799454C}"/>
              </a:ext>
            </a:extLst>
          </p:cNvPr>
          <p:cNvSpPr>
            <a:spLocks noGrp="1"/>
          </p:cNvSpPr>
          <p:nvPr>
            <p:ph type="body" orient="vert" idx="1"/>
          </p:nvPr>
        </p:nvSpPr>
        <p:spPr>
          <a:xfrm>
            <a:off x="838200" y="365125"/>
            <a:ext cx="7734300" cy="5811838"/>
          </a:xfrm>
          <a:prstGeom prst="rect">
            <a:avLst/>
          </a:prstGeo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1F95CF6-002C-6F44-A17B-5A74FC426E63}"/>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5/15/2026</a:t>
            </a:fld>
            <a:endParaRPr lang="en-US" dirty="0"/>
          </a:p>
        </p:txBody>
      </p:sp>
      <p:sp>
        <p:nvSpPr>
          <p:cNvPr id="5" name="Footer Placeholder 4">
            <a:extLst>
              <a:ext uri="{FF2B5EF4-FFF2-40B4-BE49-F238E27FC236}">
                <a16:creationId xmlns:a16="http://schemas.microsoft.com/office/drawing/2014/main" id="{3D909011-E4F7-7A48-B4E9-20F25A239F82}"/>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6" name="Slide Number Placeholder 5">
            <a:extLst>
              <a:ext uri="{FF2B5EF4-FFF2-40B4-BE49-F238E27FC236}">
                <a16:creationId xmlns:a16="http://schemas.microsoft.com/office/drawing/2014/main" id="{C1A671D0-C0C6-F147-A8F4-B34324B11F26}"/>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41198424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B2F02D-6B80-FC4A-B3EC-F17C09A9DAE2}"/>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0DA88E2E-4093-4847-AA5D-551DA6A0145E}"/>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AA2020AD-491C-764D-8C71-758BD2B24623}"/>
              </a:ext>
            </a:extLst>
          </p:cNvPr>
          <p:cNvSpPr>
            <a:spLocks noGrp="1"/>
          </p:cNvSpPr>
          <p:nvPr>
            <p:ph type="dt" sz="half" idx="10"/>
          </p:nvPr>
        </p:nvSpPr>
        <p:spPr>
          <a:xfrm>
            <a:off x="838200" y="6356350"/>
            <a:ext cx="2743200" cy="365125"/>
          </a:xfrm>
          <a:prstGeom prst="rect">
            <a:avLst/>
          </a:prstGeom>
        </p:spPr>
        <p:txBody>
          <a:bodyPr/>
          <a:lstStyle/>
          <a:p>
            <a:fld id="{C2FC4D7C-697C-8949-AEC7-EDAD6329EEA0}" type="datetimeFigureOut">
              <a:rPr lang="en-US" smtClean="0"/>
              <a:t>5/15/2026</a:t>
            </a:fld>
            <a:endParaRPr lang="en-US"/>
          </a:p>
        </p:txBody>
      </p:sp>
      <p:sp>
        <p:nvSpPr>
          <p:cNvPr id="5" name="Footer Placeholder 4">
            <a:extLst>
              <a:ext uri="{FF2B5EF4-FFF2-40B4-BE49-F238E27FC236}">
                <a16:creationId xmlns:a16="http://schemas.microsoft.com/office/drawing/2014/main" id="{8D7933BC-F638-0F45-8399-F59211E14A1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E6D5ED71-F10D-8040-AEE1-2751C46087FA}"/>
              </a:ext>
            </a:extLst>
          </p:cNvPr>
          <p:cNvSpPr>
            <a:spLocks noGrp="1"/>
          </p:cNvSpPr>
          <p:nvPr>
            <p:ph type="sldNum" sz="quarter" idx="12"/>
          </p:nvPr>
        </p:nvSpPr>
        <p:spPr>
          <a:xfrm>
            <a:off x="8610600" y="6356350"/>
            <a:ext cx="2743200" cy="365125"/>
          </a:xfrm>
          <a:prstGeom prst="rect">
            <a:avLst/>
          </a:prstGeom>
        </p:spPr>
        <p:txBody>
          <a:bodyPr/>
          <a:lstStyle/>
          <a:p>
            <a:fld id="{A52EB15F-A820-454F-B11C-7D10DA49F4CB}" type="slidenum">
              <a:rPr lang="en-US" smtClean="0"/>
              <a:t>‹#›</a:t>
            </a:fld>
            <a:endParaRPr lang="en-US"/>
          </a:p>
        </p:txBody>
      </p:sp>
    </p:spTree>
    <p:extLst>
      <p:ext uri="{BB962C8B-B14F-4D97-AF65-F5344CB8AC3E}">
        <p14:creationId xmlns:p14="http://schemas.microsoft.com/office/powerpoint/2010/main" val="203082408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B4A1F6-1E10-FA4C-A1FB-D1D54EBD176D}"/>
              </a:ext>
            </a:extLst>
          </p:cNvPr>
          <p:cNvSpPr>
            <a:spLocks noGrp="1"/>
          </p:cNvSpPr>
          <p:nvPr>
            <p:ph type="title"/>
          </p:nvPr>
        </p:nvSpPr>
        <p:spPr>
          <a:xfrm>
            <a:off x="838200" y="1584325"/>
            <a:ext cx="10515600" cy="743785"/>
          </a:xfrm>
          <a:prstGeom prst="rect">
            <a:avLst/>
          </a:prstGeom>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A3EAFBA5-C5F3-5048-85C8-8ADB77FA5AC7}"/>
              </a:ext>
            </a:extLst>
          </p:cNvPr>
          <p:cNvSpPr>
            <a:spLocks noGrp="1"/>
          </p:cNvSpPr>
          <p:nvPr>
            <p:ph idx="1"/>
          </p:nvPr>
        </p:nvSpPr>
        <p:spPr>
          <a:xfrm>
            <a:off x="838200" y="3044825"/>
            <a:ext cx="10515600" cy="2441575"/>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16ADA237-108C-3648-8A37-CACC305CA043}"/>
              </a:ext>
            </a:extLst>
          </p:cNvPr>
          <p:cNvSpPr>
            <a:spLocks noGrp="1"/>
          </p:cNvSpPr>
          <p:nvPr>
            <p:ph type="dt" sz="half" idx="10"/>
          </p:nvPr>
        </p:nvSpPr>
        <p:spPr>
          <a:xfrm>
            <a:off x="838200" y="6356350"/>
            <a:ext cx="2743200" cy="365125"/>
          </a:xfrm>
          <a:prstGeom prst="rect">
            <a:avLst/>
          </a:prstGeom>
        </p:spPr>
        <p:txBody>
          <a:bodyPr/>
          <a:lstStyle/>
          <a:p>
            <a:fld id="{C2FC4D7C-697C-8949-AEC7-EDAD6329EEA0}" type="datetimeFigureOut">
              <a:rPr lang="en-US" smtClean="0"/>
              <a:t>5/15/2026</a:t>
            </a:fld>
            <a:endParaRPr lang="en-US"/>
          </a:p>
        </p:txBody>
      </p:sp>
      <p:sp>
        <p:nvSpPr>
          <p:cNvPr id="5" name="Footer Placeholder 4">
            <a:extLst>
              <a:ext uri="{FF2B5EF4-FFF2-40B4-BE49-F238E27FC236}">
                <a16:creationId xmlns:a16="http://schemas.microsoft.com/office/drawing/2014/main" id="{602DB7B2-C36C-1646-94F2-B28D9127316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B34028AF-52E5-C242-AA89-454B50ECDC7F}"/>
              </a:ext>
            </a:extLst>
          </p:cNvPr>
          <p:cNvSpPr>
            <a:spLocks noGrp="1"/>
          </p:cNvSpPr>
          <p:nvPr>
            <p:ph type="sldNum" sz="quarter" idx="12"/>
          </p:nvPr>
        </p:nvSpPr>
        <p:spPr>
          <a:xfrm>
            <a:off x="8610600" y="6356350"/>
            <a:ext cx="2743200" cy="365125"/>
          </a:xfrm>
          <a:prstGeom prst="rect">
            <a:avLst/>
          </a:prstGeom>
        </p:spPr>
        <p:txBody>
          <a:bodyPr/>
          <a:lstStyle/>
          <a:p>
            <a:fld id="{A52EB15F-A820-454F-B11C-7D10DA49F4CB}" type="slidenum">
              <a:rPr lang="en-US" smtClean="0"/>
              <a:t>‹#›</a:t>
            </a:fld>
            <a:endParaRPr lang="en-US"/>
          </a:p>
        </p:txBody>
      </p:sp>
    </p:spTree>
    <p:extLst>
      <p:ext uri="{BB962C8B-B14F-4D97-AF65-F5344CB8AC3E}">
        <p14:creationId xmlns:p14="http://schemas.microsoft.com/office/powerpoint/2010/main" val="98931393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D0156D-B478-234C-A738-9D07EE6D000F}"/>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73BF54D7-40B4-1843-BACA-6F633D8AD84F}"/>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9ED62A9B-CF3A-814C-9143-0738398FCD86}"/>
              </a:ext>
            </a:extLst>
          </p:cNvPr>
          <p:cNvSpPr>
            <a:spLocks noGrp="1"/>
          </p:cNvSpPr>
          <p:nvPr>
            <p:ph type="dt" sz="half" idx="10"/>
          </p:nvPr>
        </p:nvSpPr>
        <p:spPr>
          <a:xfrm>
            <a:off x="838200" y="6356350"/>
            <a:ext cx="2743200" cy="365125"/>
          </a:xfrm>
          <a:prstGeom prst="rect">
            <a:avLst/>
          </a:prstGeom>
        </p:spPr>
        <p:txBody>
          <a:bodyPr/>
          <a:lstStyle/>
          <a:p>
            <a:fld id="{C2FC4D7C-697C-8949-AEC7-EDAD6329EEA0}" type="datetimeFigureOut">
              <a:rPr lang="en-US" smtClean="0"/>
              <a:t>5/15/2026</a:t>
            </a:fld>
            <a:endParaRPr lang="en-US"/>
          </a:p>
        </p:txBody>
      </p:sp>
      <p:sp>
        <p:nvSpPr>
          <p:cNvPr id="5" name="Footer Placeholder 4">
            <a:extLst>
              <a:ext uri="{FF2B5EF4-FFF2-40B4-BE49-F238E27FC236}">
                <a16:creationId xmlns:a16="http://schemas.microsoft.com/office/drawing/2014/main" id="{9C821755-D509-6946-A93D-00291DFAFE8C}"/>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716073D5-EB44-7145-B56B-7851EE02E02E}"/>
              </a:ext>
            </a:extLst>
          </p:cNvPr>
          <p:cNvSpPr>
            <a:spLocks noGrp="1"/>
          </p:cNvSpPr>
          <p:nvPr>
            <p:ph type="sldNum" sz="quarter" idx="12"/>
          </p:nvPr>
        </p:nvSpPr>
        <p:spPr>
          <a:xfrm>
            <a:off x="8610600" y="6356350"/>
            <a:ext cx="2743200" cy="365125"/>
          </a:xfrm>
          <a:prstGeom prst="rect">
            <a:avLst/>
          </a:prstGeom>
        </p:spPr>
        <p:txBody>
          <a:bodyPr/>
          <a:lstStyle/>
          <a:p>
            <a:fld id="{A52EB15F-A820-454F-B11C-7D10DA49F4CB}" type="slidenum">
              <a:rPr lang="en-US" smtClean="0"/>
              <a:t>‹#›</a:t>
            </a:fld>
            <a:endParaRPr lang="en-US"/>
          </a:p>
        </p:txBody>
      </p:sp>
    </p:spTree>
    <p:extLst>
      <p:ext uri="{BB962C8B-B14F-4D97-AF65-F5344CB8AC3E}">
        <p14:creationId xmlns:p14="http://schemas.microsoft.com/office/powerpoint/2010/main" val="12102614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2E43A8-F1EA-7547-8040-04C9A531FF14}"/>
              </a:ext>
            </a:extLst>
          </p:cNvPr>
          <p:cNvSpPr>
            <a:spLocks noGrp="1"/>
          </p:cNvSpPr>
          <p:nvPr>
            <p:ph type="title"/>
          </p:nvPr>
        </p:nvSpPr>
        <p:spPr>
          <a:xfrm>
            <a:off x="838200" y="1584325"/>
            <a:ext cx="10515600" cy="743785"/>
          </a:xfrm>
          <a:prstGeom prst="rect">
            <a:avLst/>
          </a:prstGeom>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92E1C8AA-1057-AE4D-80CB-5405FE5DB231}"/>
              </a:ext>
            </a:extLst>
          </p:cNvPr>
          <p:cNvSpPr>
            <a:spLocks noGrp="1"/>
          </p:cNvSpPr>
          <p:nvPr>
            <p:ph sz="half" idx="1"/>
          </p:nvPr>
        </p:nvSpPr>
        <p:spPr>
          <a:xfrm>
            <a:off x="838200" y="1825625"/>
            <a:ext cx="5181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FF87E888-C5BF-8F49-87A2-D748AD35E416}"/>
              </a:ext>
            </a:extLst>
          </p:cNvPr>
          <p:cNvSpPr>
            <a:spLocks noGrp="1"/>
          </p:cNvSpPr>
          <p:nvPr>
            <p:ph sz="half" idx="2"/>
          </p:nvPr>
        </p:nvSpPr>
        <p:spPr>
          <a:xfrm>
            <a:off x="6172200" y="1825625"/>
            <a:ext cx="5181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CC28F4B5-0DB1-4741-A662-4986FD231C9C}"/>
              </a:ext>
            </a:extLst>
          </p:cNvPr>
          <p:cNvSpPr>
            <a:spLocks noGrp="1"/>
          </p:cNvSpPr>
          <p:nvPr>
            <p:ph type="dt" sz="half" idx="10"/>
          </p:nvPr>
        </p:nvSpPr>
        <p:spPr>
          <a:xfrm>
            <a:off x="838200" y="6356350"/>
            <a:ext cx="2743200" cy="365125"/>
          </a:xfrm>
          <a:prstGeom prst="rect">
            <a:avLst/>
          </a:prstGeom>
        </p:spPr>
        <p:txBody>
          <a:bodyPr/>
          <a:lstStyle/>
          <a:p>
            <a:fld id="{C2FC4D7C-697C-8949-AEC7-EDAD6329EEA0}" type="datetimeFigureOut">
              <a:rPr lang="en-US" smtClean="0"/>
              <a:t>5/15/2026</a:t>
            </a:fld>
            <a:endParaRPr lang="en-US"/>
          </a:p>
        </p:txBody>
      </p:sp>
      <p:sp>
        <p:nvSpPr>
          <p:cNvPr id="6" name="Footer Placeholder 5">
            <a:extLst>
              <a:ext uri="{FF2B5EF4-FFF2-40B4-BE49-F238E27FC236}">
                <a16:creationId xmlns:a16="http://schemas.microsoft.com/office/drawing/2014/main" id="{C7B68CB5-A0AD-8646-A8FD-38ADD6DB89BF}"/>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79D3DAC9-1662-1E42-9ACE-11D40D0127C7}"/>
              </a:ext>
            </a:extLst>
          </p:cNvPr>
          <p:cNvSpPr>
            <a:spLocks noGrp="1"/>
          </p:cNvSpPr>
          <p:nvPr>
            <p:ph type="sldNum" sz="quarter" idx="12"/>
          </p:nvPr>
        </p:nvSpPr>
        <p:spPr>
          <a:xfrm>
            <a:off x="8610600" y="6356350"/>
            <a:ext cx="2743200" cy="365125"/>
          </a:xfrm>
          <a:prstGeom prst="rect">
            <a:avLst/>
          </a:prstGeom>
        </p:spPr>
        <p:txBody>
          <a:bodyPr/>
          <a:lstStyle/>
          <a:p>
            <a:fld id="{A52EB15F-A820-454F-B11C-7D10DA49F4CB}" type="slidenum">
              <a:rPr lang="en-US" smtClean="0"/>
              <a:t>‹#›</a:t>
            </a:fld>
            <a:endParaRPr lang="en-US"/>
          </a:p>
        </p:txBody>
      </p:sp>
    </p:spTree>
    <p:extLst>
      <p:ext uri="{BB962C8B-B14F-4D97-AF65-F5344CB8AC3E}">
        <p14:creationId xmlns:p14="http://schemas.microsoft.com/office/powerpoint/2010/main" val="229809033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329DE0-9656-714B-8C6F-4A24F8E32527}"/>
              </a:ext>
            </a:extLst>
          </p:cNvPr>
          <p:cNvSpPr>
            <a:spLocks noGrp="1"/>
          </p:cNvSpPr>
          <p:nvPr>
            <p:ph type="title"/>
          </p:nvPr>
        </p:nvSpPr>
        <p:spPr>
          <a:xfrm>
            <a:off x="839788" y="365125"/>
            <a:ext cx="10515600" cy="1325563"/>
          </a:xfrm>
          <a:prstGeom prst="rect">
            <a:avLst/>
          </a:prstGeo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72C9AB93-DD6D-0845-9FED-883D207A3CF2}"/>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15BAD88C-E8FD-5644-96FF-DE1095C00AEC}"/>
              </a:ext>
            </a:extLst>
          </p:cNvPr>
          <p:cNvSpPr>
            <a:spLocks noGrp="1"/>
          </p:cNvSpPr>
          <p:nvPr>
            <p:ph sz="half" idx="2"/>
          </p:nvPr>
        </p:nvSpPr>
        <p:spPr>
          <a:xfrm>
            <a:off x="839788" y="2505075"/>
            <a:ext cx="5157787" cy="368458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BD17EDA8-B1B3-B949-A714-32CBD9CD4796}"/>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9BC58DE0-AFE1-1F4B-BDF3-B6F535E2650B}"/>
              </a:ext>
            </a:extLst>
          </p:cNvPr>
          <p:cNvSpPr>
            <a:spLocks noGrp="1"/>
          </p:cNvSpPr>
          <p:nvPr>
            <p:ph sz="quarter" idx="4"/>
          </p:nvPr>
        </p:nvSpPr>
        <p:spPr>
          <a:xfrm>
            <a:off x="6172200" y="2505075"/>
            <a:ext cx="5183188" cy="368458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F2F3B852-CFA9-A043-BAC6-D92097F30460}"/>
              </a:ext>
            </a:extLst>
          </p:cNvPr>
          <p:cNvSpPr>
            <a:spLocks noGrp="1"/>
          </p:cNvSpPr>
          <p:nvPr>
            <p:ph type="dt" sz="half" idx="10"/>
          </p:nvPr>
        </p:nvSpPr>
        <p:spPr>
          <a:xfrm>
            <a:off x="838200" y="6356350"/>
            <a:ext cx="2743200" cy="365125"/>
          </a:xfrm>
          <a:prstGeom prst="rect">
            <a:avLst/>
          </a:prstGeom>
        </p:spPr>
        <p:txBody>
          <a:bodyPr/>
          <a:lstStyle/>
          <a:p>
            <a:fld id="{C2FC4D7C-697C-8949-AEC7-EDAD6329EEA0}" type="datetimeFigureOut">
              <a:rPr lang="en-US" smtClean="0"/>
              <a:t>5/15/2026</a:t>
            </a:fld>
            <a:endParaRPr lang="en-US"/>
          </a:p>
        </p:txBody>
      </p:sp>
      <p:sp>
        <p:nvSpPr>
          <p:cNvPr id="8" name="Footer Placeholder 7">
            <a:extLst>
              <a:ext uri="{FF2B5EF4-FFF2-40B4-BE49-F238E27FC236}">
                <a16:creationId xmlns:a16="http://schemas.microsoft.com/office/drawing/2014/main" id="{E154E281-898F-6F40-BB73-2E7D227739B9}"/>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Slide Number Placeholder 8">
            <a:extLst>
              <a:ext uri="{FF2B5EF4-FFF2-40B4-BE49-F238E27FC236}">
                <a16:creationId xmlns:a16="http://schemas.microsoft.com/office/drawing/2014/main" id="{8D9CA2C7-FEAC-A94A-9684-797E8CBD30B9}"/>
              </a:ext>
            </a:extLst>
          </p:cNvPr>
          <p:cNvSpPr>
            <a:spLocks noGrp="1"/>
          </p:cNvSpPr>
          <p:nvPr>
            <p:ph type="sldNum" sz="quarter" idx="12"/>
          </p:nvPr>
        </p:nvSpPr>
        <p:spPr>
          <a:xfrm>
            <a:off x="8610600" y="6356350"/>
            <a:ext cx="2743200" cy="365125"/>
          </a:xfrm>
          <a:prstGeom prst="rect">
            <a:avLst/>
          </a:prstGeom>
        </p:spPr>
        <p:txBody>
          <a:bodyPr/>
          <a:lstStyle/>
          <a:p>
            <a:fld id="{A52EB15F-A820-454F-B11C-7D10DA49F4CB}" type="slidenum">
              <a:rPr lang="en-US" smtClean="0"/>
              <a:t>‹#›</a:t>
            </a:fld>
            <a:endParaRPr lang="en-US"/>
          </a:p>
        </p:txBody>
      </p:sp>
    </p:spTree>
    <p:extLst>
      <p:ext uri="{BB962C8B-B14F-4D97-AF65-F5344CB8AC3E}">
        <p14:creationId xmlns:p14="http://schemas.microsoft.com/office/powerpoint/2010/main" val="202834906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F0B36C-017C-BF49-BEEB-E2CA7217913A}"/>
              </a:ext>
            </a:extLst>
          </p:cNvPr>
          <p:cNvSpPr>
            <a:spLocks noGrp="1"/>
          </p:cNvSpPr>
          <p:nvPr>
            <p:ph type="title"/>
          </p:nvPr>
        </p:nvSpPr>
        <p:spPr>
          <a:xfrm>
            <a:off x="838200" y="1584325"/>
            <a:ext cx="10515600" cy="743785"/>
          </a:xfrm>
          <a:prstGeom prst="rect">
            <a:avLst/>
          </a:prstGeom>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4553BF12-BB68-AA49-A136-C9247D02F933}"/>
              </a:ext>
            </a:extLst>
          </p:cNvPr>
          <p:cNvSpPr>
            <a:spLocks noGrp="1"/>
          </p:cNvSpPr>
          <p:nvPr>
            <p:ph type="dt" sz="half" idx="10"/>
          </p:nvPr>
        </p:nvSpPr>
        <p:spPr>
          <a:xfrm>
            <a:off x="838200" y="6356350"/>
            <a:ext cx="2743200" cy="365125"/>
          </a:xfrm>
          <a:prstGeom prst="rect">
            <a:avLst/>
          </a:prstGeom>
        </p:spPr>
        <p:txBody>
          <a:bodyPr/>
          <a:lstStyle/>
          <a:p>
            <a:fld id="{C2FC4D7C-697C-8949-AEC7-EDAD6329EEA0}" type="datetimeFigureOut">
              <a:rPr lang="en-US" smtClean="0"/>
              <a:t>5/15/2026</a:t>
            </a:fld>
            <a:endParaRPr lang="en-US"/>
          </a:p>
        </p:txBody>
      </p:sp>
      <p:sp>
        <p:nvSpPr>
          <p:cNvPr id="4" name="Footer Placeholder 3">
            <a:extLst>
              <a:ext uri="{FF2B5EF4-FFF2-40B4-BE49-F238E27FC236}">
                <a16:creationId xmlns:a16="http://schemas.microsoft.com/office/drawing/2014/main" id="{D71DFFEB-1F52-E04C-A8A6-E3DB54C7C1EC}"/>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B1B6F7AA-7C4B-3E49-8827-4CE9744AE5B2}"/>
              </a:ext>
            </a:extLst>
          </p:cNvPr>
          <p:cNvSpPr>
            <a:spLocks noGrp="1"/>
          </p:cNvSpPr>
          <p:nvPr>
            <p:ph type="sldNum" sz="quarter" idx="12"/>
          </p:nvPr>
        </p:nvSpPr>
        <p:spPr>
          <a:xfrm>
            <a:off x="8610600" y="6356350"/>
            <a:ext cx="2743200" cy="365125"/>
          </a:xfrm>
          <a:prstGeom prst="rect">
            <a:avLst/>
          </a:prstGeom>
        </p:spPr>
        <p:txBody>
          <a:bodyPr/>
          <a:lstStyle/>
          <a:p>
            <a:fld id="{A52EB15F-A820-454F-B11C-7D10DA49F4CB}" type="slidenum">
              <a:rPr lang="en-US" smtClean="0"/>
              <a:t>‹#›</a:t>
            </a:fld>
            <a:endParaRPr lang="en-US"/>
          </a:p>
        </p:txBody>
      </p:sp>
    </p:spTree>
    <p:extLst>
      <p:ext uri="{BB962C8B-B14F-4D97-AF65-F5344CB8AC3E}">
        <p14:creationId xmlns:p14="http://schemas.microsoft.com/office/powerpoint/2010/main" val="89803768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78DFA9A-BBFC-E545-8430-644AF338CD56}"/>
              </a:ext>
            </a:extLst>
          </p:cNvPr>
          <p:cNvSpPr>
            <a:spLocks noGrp="1"/>
          </p:cNvSpPr>
          <p:nvPr>
            <p:ph type="dt" sz="half" idx="10"/>
          </p:nvPr>
        </p:nvSpPr>
        <p:spPr>
          <a:xfrm>
            <a:off x="838200" y="6356350"/>
            <a:ext cx="2743200" cy="365125"/>
          </a:xfrm>
          <a:prstGeom prst="rect">
            <a:avLst/>
          </a:prstGeom>
        </p:spPr>
        <p:txBody>
          <a:bodyPr/>
          <a:lstStyle/>
          <a:p>
            <a:fld id="{C2FC4D7C-697C-8949-AEC7-EDAD6329EEA0}" type="datetimeFigureOut">
              <a:rPr lang="en-US" smtClean="0"/>
              <a:t>5/15/2026</a:t>
            </a:fld>
            <a:endParaRPr lang="en-US"/>
          </a:p>
        </p:txBody>
      </p:sp>
      <p:sp>
        <p:nvSpPr>
          <p:cNvPr id="3" name="Footer Placeholder 2">
            <a:extLst>
              <a:ext uri="{FF2B5EF4-FFF2-40B4-BE49-F238E27FC236}">
                <a16:creationId xmlns:a16="http://schemas.microsoft.com/office/drawing/2014/main" id="{970F30FB-8E6D-0E4D-8C63-25500A603731}"/>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16312ABE-7D59-FF41-BF67-C42E2B57A8B9}"/>
              </a:ext>
            </a:extLst>
          </p:cNvPr>
          <p:cNvSpPr>
            <a:spLocks noGrp="1"/>
          </p:cNvSpPr>
          <p:nvPr>
            <p:ph type="sldNum" sz="quarter" idx="12"/>
          </p:nvPr>
        </p:nvSpPr>
        <p:spPr>
          <a:xfrm>
            <a:off x="8610600" y="6356350"/>
            <a:ext cx="2743200" cy="365125"/>
          </a:xfrm>
          <a:prstGeom prst="rect">
            <a:avLst/>
          </a:prstGeom>
        </p:spPr>
        <p:txBody>
          <a:bodyPr/>
          <a:lstStyle/>
          <a:p>
            <a:fld id="{A52EB15F-A820-454F-B11C-7D10DA49F4CB}" type="slidenum">
              <a:rPr lang="en-US" smtClean="0"/>
              <a:t>‹#›</a:t>
            </a:fld>
            <a:endParaRPr lang="en-US"/>
          </a:p>
        </p:txBody>
      </p:sp>
    </p:spTree>
    <p:extLst>
      <p:ext uri="{BB962C8B-B14F-4D97-AF65-F5344CB8AC3E}">
        <p14:creationId xmlns:p14="http://schemas.microsoft.com/office/powerpoint/2010/main" val="40030217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AAA478-8BB7-A843-8E6D-C5DA329EEEAF}"/>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A23C9813-782A-CB4D-816D-7FD870110E18}"/>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2E2146FF-99A6-9645-922F-815FF6983D86}"/>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7E4D2025-D541-5B46-988E-B8DC761E7400}"/>
              </a:ext>
            </a:extLst>
          </p:cNvPr>
          <p:cNvSpPr>
            <a:spLocks noGrp="1"/>
          </p:cNvSpPr>
          <p:nvPr>
            <p:ph type="dt" sz="half" idx="10"/>
          </p:nvPr>
        </p:nvSpPr>
        <p:spPr>
          <a:xfrm>
            <a:off x="838200" y="6356350"/>
            <a:ext cx="2743200" cy="365125"/>
          </a:xfrm>
          <a:prstGeom prst="rect">
            <a:avLst/>
          </a:prstGeom>
        </p:spPr>
        <p:txBody>
          <a:bodyPr/>
          <a:lstStyle/>
          <a:p>
            <a:fld id="{C2FC4D7C-697C-8949-AEC7-EDAD6329EEA0}" type="datetimeFigureOut">
              <a:rPr lang="en-US" smtClean="0"/>
              <a:t>5/15/2026</a:t>
            </a:fld>
            <a:endParaRPr lang="en-US"/>
          </a:p>
        </p:txBody>
      </p:sp>
      <p:sp>
        <p:nvSpPr>
          <p:cNvPr id="6" name="Footer Placeholder 5">
            <a:extLst>
              <a:ext uri="{FF2B5EF4-FFF2-40B4-BE49-F238E27FC236}">
                <a16:creationId xmlns:a16="http://schemas.microsoft.com/office/drawing/2014/main" id="{A7DD3969-40FB-3848-B380-231ACEED1636}"/>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53670969-A53E-7249-9B81-9D6AFCEC17FD}"/>
              </a:ext>
            </a:extLst>
          </p:cNvPr>
          <p:cNvSpPr>
            <a:spLocks noGrp="1"/>
          </p:cNvSpPr>
          <p:nvPr>
            <p:ph type="sldNum" sz="quarter" idx="12"/>
          </p:nvPr>
        </p:nvSpPr>
        <p:spPr>
          <a:xfrm>
            <a:off x="8610600" y="6356350"/>
            <a:ext cx="2743200" cy="365125"/>
          </a:xfrm>
          <a:prstGeom prst="rect">
            <a:avLst/>
          </a:prstGeom>
        </p:spPr>
        <p:txBody>
          <a:bodyPr/>
          <a:lstStyle/>
          <a:p>
            <a:fld id="{A52EB15F-A820-454F-B11C-7D10DA49F4CB}" type="slidenum">
              <a:rPr lang="en-US" smtClean="0"/>
              <a:t>‹#›</a:t>
            </a:fld>
            <a:endParaRPr lang="en-US"/>
          </a:p>
        </p:txBody>
      </p:sp>
    </p:spTree>
    <p:extLst>
      <p:ext uri="{BB962C8B-B14F-4D97-AF65-F5344CB8AC3E}">
        <p14:creationId xmlns:p14="http://schemas.microsoft.com/office/powerpoint/2010/main" val="327183427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5E29C4-9ACC-5142-AF3A-816ED1ED3B2B}"/>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32B41892-A2F3-3042-A387-A335BA511A1B}"/>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0F631C2F-BB0F-FF40-BF5D-F27068FDB48F}"/>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9538DF2A-0B67-5848-BB04-C3DE68C45771}"/>
              </a:ext>
            </a:extLst>
          </p:cNvPr>
          <p:cNvSpPr>
            <a:spLocks noGrp="1"/>
          </p:cNvSpPr>
          <p:nvPr>
            <p:ph type="dt" sz="half" idx="10"/>
          </p:nvPr>
        </p:nvSpPr>
        <p:spPr>
          <a:xfrm>
            <a:off x="838200" y="6356350"/>
            <a:ext cx="2743200" cy="365125"/>
          </a:xfrm>
          <a:prstGeom prst="rect">
            <a:avLst/>
          </a:prstGeom>
        </p:spPr>
        <p:txBody>
          <a:bodyPr/>
          <a:lstStyle/>
          <a:p>
            <a:fld id="{C2FC4D7C-697C-8949-AEC7-EDAD6329EEA0}" type="datetimeFigureOut">
              <a:rPr lang="en-US" smtClean="0"/>
              <a:t>5/15/2026</a:t>
            </a:fld>
            <a:endParaRPr lang="en-US"/>
          </a:p>
        </p:txBody>
      </p:sp>
      <p:sp>
        <p:nvSpPr>
          <p:cNvPr id="6" name="Footer Placeholder 5">
            <a:extLst>
              <a:ext uri="{FF2B5EF4-FFF2-40B4-BE49-F238E27FC236}">
                <a16:creationId xmlns:a16="http://schemas.microsoft.com/office/drawing/2014/main" id="{E7852889-5FF6-1149-933E-221B5840B163}"/>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CB482D0D-C56F-7041-96EE-6A0AFC84E0CD}"/>
              </a:ext>
            </a:extLst>
          </p:cNvPr>
          <p:cNvSpPr>
            <a:spLocks noGrp="1"/>
          </p:cNvSpPr>
          <p:nvPr>
            <p:ph type="sldNum" sz="quarter" idx="12"/>
          </p:nvPr>
        </p:nvSpPr>
        <p:spPr>
          <a:xfrm>
            <a:off x="8610600" y="6356350"/>
            <a:ext cx="2743200" cy="365125"/>
          </a:xfrm>
          <a:prstGeom prst="rect">
            <a:avLst/>
          </a:prstGeom>
        </p:spPr>
        <p:txBody>
          <a:bodyPr/>
          <a:lstStyle/>
          <a:p>
            <a:fld id="{A52EB15F-A820-454F-B11C-7D10DA49F4CB}" type="slidenum">
              <a:rPr lang="en-US" smtClean="0"/>
              <a:t>‹#›</a:t>
            </a:fld>
            <a:endParaRPr lang="en-US"/>
          </a:p>
        </p:txBody>
      </p:sp>
    </p:spTree>
    <p:extLst>
      <p:ext uri="{BB962C8B-B14F-4D97-AF65-F5344CB8AC3E}">
        <p14:creationId xmlns:p14="http://schemas.microsoft.com/office/powerpoint/2010/main" val="40775050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1F93E-6EEB-A341-94D4-2A1B66217AB8}"/>
              </a:ext>
            </a:extLst>
          </p:cNvPr>
          <p:cNvSpPr>
            <a:spLocks noGrp="1"/>
          </p:cNvSpPr>
          <p:nvPr>
            <p:ph type="title"/>
          </p:nvPr>
        </p:nvSpPr>
        <p:spPr>
          <a:xfrm>
            <a:off x="838200" y="365125"/>
            <a:ext cx="10515600" cy="1325563"/>
          </a:xfrm>
          <a:prstGeom prst="rect">
            <a:avLst/>
          </a:prstGeom>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8959CEC1-6291-D14E-A506-174AEEDB80F3}"/>
              </a:ext>
            </a:extLst>
          </p:cNvPr>
          <p:cNvSpPr>
            <a:spLocks noGrp="1"/>
          </p:cNvSpPr>
          <p:nvPr>
            <p:ph idx="1"/>
          </p:nvPr>
        </p:nvSpPr>
        <p:spPr>
          <a:xfrm>
            <a:off x="838200" y="1825625"/>
            <a:ext cx="10515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DD6CA970-6B07-3144-9346-1D52D079DA22}"/>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5/15/2026</a:t>
            </a:fld>
            <a:endParaRPr lang="en-US" dirty="0"/>
          </a:p>
        </p:txBody>
      </p:sp>
      <p:sp>
        <p:nvSpPr>
          <p:cNvPr id="5" name="Footer Placeholder 4">
            <a:extLst>
              <a:ext uri="{FF2B5EF4-FFF2-40B4-BE49-F238E27FC236}">
                <a16:creationId xmlns:a16="http://schemas.microsoft.com/office/drawing/2014/main" id="{828DCC2B-6780-1440-90DA-0FA23ABC60F4}"/>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6" name="Slide Number Placeholder 5">
            <a:extLst>
              <a:ext uri="{FF2B5EF4-FFF2-40B4-BE49-F238E27FC236}">
                <a16:creationId xmlns:a16="http://schemas.microsoft.com/office/drawing/2014/main" id="{B40A26E3-9877-B245-B490-DDB5CB3C7B9D}"/>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23243053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65E25E-1850-864D-A204-1E7A056F9247}"/>
              </a:ext>
            </a:extLst>
          </p:cNvPr>
          <p:cNvSpPr>
            <a:spLocks noGrp="1"/>
          </p:cNvSpPr>
          <p:nvPr>
            <p:ph type="title"/>
          </p:nvPr>
        </p:nvSpPr>
        <p:spPr>
          <a:xfrm>
            <a:off x="838200" y="1584325"/>
            <a:ext cx="10515600" cy="743785"/>
          </a:xfrm>
          <a:prstGeom prst="rect">
            <a:avLst/>
          </a:prstGeom>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FCA42689-5CF2-A14C-BD2C-433DC398B0D2}"/>
              </a:ext>
            </a:extLst>
          </p:cNvPr>
          <p:cNvSpPr>
            <a:spLocks noGrp="1"/>
          </p:cNvSpPr>
          <p:nvPr>
            <p:ph type="body" orient="vert" idx="1"/>
          </p:nvPr>
        </p:nvSpPr>
        <p:spPr>
          <a:xfrm>
            <a:off x="838200" y="3044825"/>
            <a:ext cx="10515600" cy="2441575"/>
          </a:xfrm>
          <a:prstGeom prst="rect">
            <a:avLst/>
          </a:prstGeo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4E597E7D-96F5-794D-A75E-986B73435328}"/>
              </a:ext>
            </a:extLst>
          </p:cNvPr>
          <p:cNvSpPr>
            <a:spLocks noGrp="1"/>
          </p:cNvSpPr>
          <p:nvPr>
            <p:ph type="dt" sz="half" idx="10"/>
          </p:nvPr>
        </p:nvSpPr>
        <p:spPr>
          <a:xfrm>
            <a:off x="838200" y="6356350"/>
            <a:ext cx="2743200" cy="365125"/>
          </a:xfrm>
          <a:prstGeom prst="rect">
            <a:avLst/>
          </a:prstGeom>
        </p:spPr>
        <p:txBody>
          <a:bodyPr/>
          <a:lstStyle/>
          <a:p>
            <a:fld id="{C2FC4D7C-697C-8949-AEC7-EDAD6329EEA0}" type="datetimeFigureOut">
              <a:rPr lang="en-US" smtClean="0"/>
              <a:t>5/15/2026</a:t>
            </a:fld>
            <a:endParaRPr lang="en-US"/>
          </a:p>
        </p:txBody>
      </p:sp>
      <p:sp>
        <p:nvSpPr>
          <p:cNvPr id="5" name="Footer Placeholder 4">
            <a:extLst>
              <a:ext uri="{FF2B5EF4-FFF2-40B4-BE49-F238E27FC236}">
                <a16:creationId xmlns:a16="http://schemas.microsoft.com/office/drawing/2014/main" id="{CC83AFB2-5703-4B43-B72D-F306FBC2E2F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18ED553A-0DAB-6E4C-B7B0-6B3B1CDE59E4}"/>
              </a:ext>
            </a:extLst>
          </p:cNvPr>
          <p:cNvSpPr>
            <a:spLocks noGrp="1"/>
          </p:cNvSpPr>
          <p:nvPr>
            <p:ph type="sldNum" sz="quarter" idx="12"/>
          </p:nvPr>
        </p:nvSpPr>
        <p:spPr>
          <a:xfrm>
            <a:off x="8610600" y="6356350"/>
            <a:ext cx="2743200" cy="365125"/>
          </a:xfrm>
          <a:prstGeom prst="rect">
            <a:avLst/>
          </a:prstGeom>
        </p:spPr>
        <p:txBody>
          <a:bodyPr/>
          <a:lstStyle/>
          <a:p>
            <a:fld id="{A52EB15F-A820-454F-B11C-7D10DA49F4CB}" type="slidenum">
              <a:rPr lang="en-US" smtClean="0"/>
              <a:t>‹#›</a:t>
            </a:fld>
            <a:endParaRPr lang="en-US"/>
          </a:p>
        </p:txBody>
      </p:sp>
    </p:spTree>
    <p:extLst>
      <p:ext uri="{BB962C8B-B14F-4D97-AF65-F5344CB8AC3E}">
        <p14:creationId xmlns:p14="http://schemas.microsoft.com/office/powerpoint/2010/main" val="309613421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06205B9-2016-EE43-A82D-6157599F6B4F}"/>
              </a:ext>
            </a:extLst>
          </p:cNvPr>
          <p:cNvSpPr>
            <a:spLocks noGrp="1"/>
          </p:cNvSpPr>
          <p:nvPr>
            <p:ph type="title" orient="vert"/>
          </p:nvPr>
        </p:nvSpPr>
        <p:spPr>
          <a:xfrm>
            <a:off x="8724900" y="365125"/>
            <a:ext cx="2628900" cy="5811838"/>
          </a:xfrm>
          <a:prstGeom prst="rect">
            <a:avLst/>
          </a:prstGeo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A387FC7E-301D-AA45-A2A7-4F131240F276}"/>
              </a:ext>
            </a:extLst>
          </p:cNvPr>
          <p:cNvSpPr>
            <a:spLocks noGrp="1"/>
          </p:cNvSpPr>
          <p:nvPr>
            <p:ph type="body" orient="vert" idx="1"/>
          </p:nvPr>
        </p:nvSpPr>
        <p:spPr>
          <a:xfrm>
            <a:off x="838200" y="365125"/>
            <a:ext cx="7734300" cy="5811838"/>
          </a:xfrm>
          <a:prstGeom prst="rect">
            <a:avLst/>
          </a:prstGeo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F3E15C8-EB5F-004D-9CB5-91D49D0D4527}"/>
              </a:ext>
            </a:extLst>
          </p:cNvPr>
          <p:cNvSpPr>
            <a:spLocks noGrp="1"/>
          </p:cNvSpPr>
          <p:nvPr>
            <p:ph type="dt" sz="half" idx="10"/>
          </p:nvPr>
        </p:nvSpPr>
        <p:spPr>
          <a:xfrm>
            <a:off x="838200" y="6356350"/>
            <a:ext cx="2743200" cy="365125"/>
          </a:xfrm>
          <a:prstGeom prst="rect">
            <a:avLst/>
          </a:prstGeom>
        </p:spPr>
        <p:txBody>
          <a:bodyPr/>
          <a:lstStyle/>
          <a:p>
            <a:fld id="{C2FC4D7C-697C-8949-AEC7-EDAD6329EEA0}" type="datetimeFigureOut">
              <a:rPr lang="en-US" smtClean="0"/>
              <a:t>5/15/2026</a:t>
            </a:fld>
            <a:endParaRPr lang="en-US"/>
          </a:p>
        </p:txBody>
      </p:sp>
      <p:sp>
        <p:nvSpPr>
          <p:cNvPr id="5" name="Footer Placeholder 4">
            <a:extLst>
              <a:ext uri="{FF2B5EF4-FFF2-40B4-BE49-F238E27FC236}">
                <a16:creationId xmlns:a16="http://schemas.microsoft.com/office/drawing/2014/main" id="{6B14AB03-9278-8748-B9A2-0F894D59B7EB}"/>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C94C3D9C-C369-F146-A5D8-FFD94706EC6E}"/>
              </a:ext>
            </a:extLst>
          </p:cNvPr>
          <p:cNvSpPr>
            <a:spLocks noGrp="1"/>
          </p:cNvSpPr>
          <p:nvPr>
            <p:ph type="sldNum" sz="quarter" idx="12"/>
          </p:nvPr>
        </p:nvSpPr>
        <p:spPr>
          <a:xfrm>
            <a:off x="8610600" y="6356350"/>
            <a:ext cx="2743200" cy="365125"/>
          </a:xfrm>
          <a:prstGeom prst="rect">
            <a:avLst/>
          </a:prstGeom>
        </p:spPr>
        <p:txBody>
          <a:bodyPr/>
          <a:lstStyle/>
          <a:p>
            <a:fld id="{A52EB15F-A820-454F-B11C-7D10DA49F4CB}" type="slidenum">
              <a:rPr lang="en-US" smtClean="0"/>
              <a:t>‹#›</a:t>
            </a:fld>
            <a:endParaRPr lang="en-US"/>
          </a:p>
        </p:txBody>
      </p:sp>
    </p:spTree>
    <p:extLst>
      <p:ext uri="{BB962C8B-B14F-4D97-AF65-F5344CB8AC3E}">
        <p14:creationId xmlns:p14="http://schemas.microsoft.com/office/powerpoint/2010/main" val="258579994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271ED4-E843-9B4C-B7DB-2CC05707C401}"/>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0A09E7B9-5945-6449-8AE1-8262BAAFADD8}"/>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BAE7F76B-6DF7-CE44-97D8-8BB6C8B3566D}"/>
              </a:ext>
            </a:extLst>
          </p:cNvPr>
          <p:cNvSpPr>
            <a:spLocks noGrp="1"/>
          </p:cNvSpPr>
          <p:nvPr>
            <p:ph type="dt" sz="half" idx="10"/>
          </p:nvPr>
        </p:nvSpPr>
        <p:spPr>
          <a:xfrm>
            <a:off x="838200" y="6356350"/>
            <a:ext cx="2743200" cy="365125"/>
          </a:xfrm>
          <a:prstGeom prst="rect">
            <a:avLst/>
          </a:prstGeom>
        </p:spPr>
        <p:txBody>
          <a:bodyPr/>
          <a:lstStyle/>
          <a:p>
            <a:fld id="{484B7818-88ED-4742-906B-41B1BA68654F}" type="datetimeFigureOut">
              <a:rPr lang="en-US" smtClean="0"/>
              <a:t>5/15/2026</a:t>
            </a:fld>
            <a:endParaRPr lang="en-US"/>
          </a:p>
        </p:txBody>
      </p:sp>
      <p:sp>
        <p:nvSpPr>
          <p:cNvPr id="5" name="Footer Placeholder 4">
            <a:extLst>
              <a:ext uri="{FF2B5EF4-FFF2-40B4-BE49-F238E27FC236}">
                <a16:creationId xmlns:a16="http://schemas.microsoft.com/office/drawing/2014/main" id="{47DF7B5A-6120-2142-9088-45A7E4A7D1F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1B644209-4119-EA45-B4F9-819E5361FE2A}"/>
              </a:ext>
            </a:extLst>
          </p:cNvPr>
          <p:cNvSpPr>
            <a:spLocks noGrp="1"/>
          </p:cNvSpPr>
          <p:nvPr>
            <p:ph type="sldNum" sz="quarter" idx="12"/>
          </p:nvPr>
        </p:nvSpPr>
        <p:spPr>
          <a:xfrm>
            <a:off x="8610600" y="6356350"/>
            <a:ext cx="2743200" cy="365125"/>
          </a:xfrm>
          <a:prstGeom prst="rect">
            <a:avLst/>
          </a:prstGeom>
        </p:spPr>
        <p:txBody>
          <a:bodyPr/>
          <a:lstStyle/>
          <a:p>
            <a:fld id="{262AD7D0-83A2-6C41-8F51-37AD4BF40882}" type="slidenum">
              <a:rPr lang="en-US" smtClean="0"/>
              <a:t>‹#›</a:t>
            </a:fld>
            <a:endParaRPr lang="en-US"/>
          </a:p>
        </p:txBody>
      </p:sp>
    </p:spTree>
    <p:extLst>
      <p:ext uri="{BB962C8B-B14F-4D97-AF65-F5344CB8AC3E}">
        <p14:creationId xmlns:p14="http://schemas.microsoft.com/office/powerpoint/2010/main" val="363224446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D8F53E-44D5-F94F-9368-5D2CC4032F13}"/>
              </a:ext>
            </a:extLst>
          </p:cNvPr>
          <p:cNvSpPr>
            <a:spLocks noGrp="1"/>
          </p:cNvSpPr>
          <p:nvPr>
            <p:ph type="title"/>
          </p:nvPr>
        </p:nvSpPr>
        <p:spPr>
          <a:xfrm>
            <a:off x="838200" y="365125"/>
            <a:ext cx="10515600" cy="1325563"/>
          </a:xfrm>
          <a:prstGeom prst="rect">
            <a:avLst/>
          </a:prstGeom>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98F69D51-1D32-9B41-9E9E-F8A84731ECE1}"/>
              </a:ext>
            </a:extLst>
          </p:cNvPr>
          <p:cNvSpPr>
            <a:spLocks noGrp="1"/>
          </p:cNvSpPr>
          <p:nvPr>
            <p:ph idx="1"/>
          </p:nvPr>
        </p:nvSpPr>
        <p:spPr>
          <a:xfrm>
            <a:off x="838200" y="1825625"/>
            <a:ext cx="10515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DFC57E9D-6842-E74D-9629-7E6A1AACB193}"/>
              </a:ext>
            </a:extLst>
          </p:cNvPr>
          <p:cNvSpPr>
            <a:spLocks noGrp="1"/>
          </p:cNvSpPr>
          <p:nvPr>
            <p:ph type="dt" sz="half" idx="10"/>
          </p:nvPr>
        </p:nvSpPr>
        <p:spPr>
          <a:xfrm>
            <a:off x="838200" y="6356350"/>
            <a:ext cx="2743200" cy="365125"/>
          </a:xfrm>
          <a:prstGeom prst="rect">
            <a:avLst/>
          </a:prstGeom>
        </p:spPr>
        <p:txBody>
          <a:bodyPr/>
          <a:lstStyle/>
          <a:p>
            <a:fld id="{484B7818-88ED-4742-906B-41B1BA68654F}" type="datetimeFigureOut">
              <a:rPr lang="en-US" smtClean="0"/>
              <a:t>5/15/2026</a:t>
            </a:fld>
            <a:endParaRPr lang="en-US"/>
          </a:p>
        </p:txBody>
      </p:sp>
      <p:sp>
        <p:nvSpPr>
          <p:cNvPr id="5" name="Footer Placeholder 4">
            <a:extLst>
              <a:ext uri="{FF2B5EF4-FFF2-40B4-BE49-F238E27FC236}">
                <a16:creationId xmlns:a16="http://schemas.microsoft.com/office/drawing/2014/main" id="{7F100AFD-B9F2-BA41-AFB9-4B8788EDD209}"/>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C09FF38B-54EB-5E46-BDA2-65167353D83F}"/>
              </a:ext>
            </a:extLst>
          </p:cNvPr>
          <p:cNvSpPr>
            <a:spLocks noGrp="1"/>
          </p:cNvSpPr>
          <p:nvPr>
            <p:ph type="sldNum" sz="quarter" idx="12"/>
          </p:nvPr>
        </p:nvSpPr>
        <p:spPr>
          <a:xfrm>
            <a:off x="8610600" y="6356350"/>
            <a:ext cx="2743200" cy="365125"/>
          </a:xfrm>
          <a:prstGeom prst="rect">
            <a:avLst/>
          </a:prstGeom>
        </p:spPr>
        <p:txBody>
          <a:bodyPr/>
          <a:lstStyle/>
          <a:p>
            <a:fld id="{262AD7D0-83A2-6C41-8F51-37AD4BF40882}" type="slidenum">
              <a:rPr lang="en-US" smtClean="0"/>
              <a:t>‹#›</a:t>
            </a:fld>
            <a:endParaRPr lang="en-US"/>
          </a:p>
        </p:txBody>
      </p:sp>
    </p:spTree>
    <p:extLst>
      <p:ext uri="{BB962C8B-B14F-4D97-AF65-F5344CB8AC3E}">
        <p14:creationId xmlns:p14="http://schemas.microsoft.com/office/powerpoint/2010/main" val="315085433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D866BA-AAA0-3A4C-8208-345B1D063B48}"/>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200BBAD1-3438-0A4F-A9EB-DF4CAB6CF730}"/>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0624F30D-DB63-344F-B181-DBAFEE1FA675}"/>
              </a:ext>
            </a:extLst>
          </p:cNvPr>
          <p:cNvSpPr>
            <a:spLocks noGrp="1"/>
          </p:cNvSpPr>
          <p:nvPr>
            <p:ph type="dt" sz="half" idx="10"/>
          </p:nvPr>
        </p:nvSpPr>
        <p:spPr>
          <a:xfrm>
            <a:off x="838200" y="6356350"/>
            <a:ext cx="2743200" cy="365125"/>
          </a:xfrm>
          <a:prstGeom prst="rect">
            <a:avLst/>
          </a:prstGeom>
        </p:spPr>
        <p:txBody>
          <a:bodyPr/>
          <a:lstStyle/>
          <a:p>
            <a:fld id="{484B7818-88ED-4742-906B-41B1BA68654F}" type="datetimeFigureOut">
              <a:rPr lang="en-US" smtClean="0"/>
              <a:t>5/15/2026</a:t>
            </a:fld>
            <a:endParaRPr lang="en-US"/>
          </a:p>
        </p:txBody>
      </p:sp>
      <p:sp>
        <p:nvSpPr>
          <p:cNvPr id="5" name="Footer Placeholder 4">
            <a:extLst>
              <a:ext uri="{FF2B5EF4-FFF2-40B4-BE49-F238E27FC236}">
                <a16:creationId xmlns:a16="http://schemas.microsoft.com/office/drawing/2014/main" id="{CF2BA7E5-0C45-1543-A423-F614AE27BC89}"/>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73058AB2-DF1B-4645-AE2C-A57C78C77178}"/>
              </a:ext>
            </a:extLst>
          </p:cNvPr>
          <p:cNvSpPr>
            <a:spLocks noGrp="1"/>
          </p:cNvSpPr>
          <p:nvPr>
            <p:ph type="sldNum" sz="quarter" idx="12"/>
          </p:nvPr>
        </p:nvSpPr>
        <p:spPr>
          <a:xfrm>
            <a:off x="8610600" y="6356350"/>
            <a:ext cx="2743200" cy="365125"/>
          </a:xfrm>
          <a:prstGeom prst="rect">
            <a:avLst/>
          </a:prstGeom>
        </p:spPr>
        <p:txBody>
          <a:bodyPr/>
          <a:lstStyle/>
          <a:p>
            <a:fld id="{262AD7D0-83A2-6C41-8F51-37AD4BF40882}" type="slidenum">
              <a:rPr lang="en-US" smtClean="0"/>
              <a:t>‹#›</a:t>
            </a:fld>
            <a:endParaRPr lang="en-US"/>
          </a:p>
        </p:txBody>
      </p:sp>
    </p:spTree>
    <p:extLst>
      <p:ext uri="{BB962C8B-B14F-4D97-AF65-F5344CB8AC3E}">
        <p14:creationId xmlns:p14="http://schemas.microsoft.com/office/powerpoint/2010/main" val="129379973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332561-D5DF-8C4F-9D2E-4A2CA79F520C}"/>
              </a:ext>
            </a:extLst>
          </p:cNvPr>
          <p:cNvSpPr>
            <a:spLocks noGrp="1"/>
          </p:cNvSpPr>
          <p:nvPr>
            <p:ph type="title"/>
          </p:nvPr>
        </p:nvSpPr>
        <p:spPr>
          <a:xfrm>
            <a:off x="838200" y="365125"/>
            <a:ext cx="10515600" cy="1325563"/>
          </a:xfrm>
          <a:prstGeom prst="rect">
            <a:avLst/>
          </a:prstGeom>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DCD3718D-0F7A-6A4B-8BC2-CE019FE0B0BE}"/>
              </a:ext>
            </a:extLst>
          </p:cNvPr>
          <p:cNvSpPr>
            <a:spLocks noGrp="1"/>
          </p:cNvSpPr>
          <p:nvPr>
            <p:ph sz="half" idx="1"/>
          </p:nvPr>
        </p:nvSpPr>
        <p:spPr>
          <a:xfrm>
            <a:off x="838200" y="1825625"/>
            <a:ext cx="5181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16BFC81B-8078-1148-B832-E48DF19514A9}"/>
              </a:ext>
            </a:extLst>
          </p:cNvPr>
          <p:cNvSpPr>
            <a:spLocks noGrp="1"/>
          </p:cNvSpPr>
          <p:nvPr>
            <p:ph sz="half" idx="2"/>
          </p:nvPr>
        </p:nvSpPr>
        <p:spPr>
          <a:xfrm>
            <a:off x="6172200" y="1825625"/>
            <a:ext cx="5181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8F238AAC-6202-7243-94CC-B4D70B270A0D}"/>
              </a:ext>
            </a:extLst>
          </p:cNvPr>
          <p:cNvSpPr>
            <a:spLocks noGrp="1"/>
          </p:cNvSpPr>
          <p:nvPr>
            <p:ph type="dt" sz="half" idx="10"/>
          </p:nvPr>
        </p:nvSpPr>
        <p:spPr>
          <a:xfrm>
            <a:off x="838200" y="6356350"/>
            <a:ext cx="2743200" cy="365125"/>
          </a:xfrm>
          <a:prstGeom prst="rect">
            <a:avLst/>
          </a:prstGeom>
        </p:spPr>
        <p:txBody>
          <a:bodyPr/>
          <a:lstStyle/>
          <a:p>
            <a:fld id="{484B7818-88ED-4742-906B-41B1BA68654F}" type="datetimeFigureOut">
              <a:rPr lang="en-US" smtClean="0"/>
              <a:t>5/15/2026</a:t>
            </a:fld>
            <a:endParaRPr lang="en-US"/>
          </a:p>
        </p:txBody>
      </p:sp>
      <p:sp>
        <p:nvSpPr>
          <p:cNvPr id="6" name="Footer Placeholder 5">
            <a:extLst>
              <a:ext uri="{FF2B5EF4-FFF2-40B4-BE49-F238E27FC236}">
                <a16:creationId xmlns:a16="http://schemas.microsoft.com/office/drawing/2014/main" id="{A32A5CC4-3194-ED46-B348-9491BCCD2554}"/>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94313E4C-7667-A94E-B71D-956156886A8E}"/>
              </a:ext>
            </a:extLst>
          </p:cNvPr>
          <p:cNvSpPr>
            <a:spLocks noGrp="1"/>
          </p:cNvSpPr>
          <p:nvPr>
            <p:ph type="sldNum" sz="quarter" idx="12"/>
          </p:nvPr>
        </p:nvSpPr>
        <p:spPr>
          <a:xfrm>
            <a:off x="8610600" y="6356350"/>
            <a:ext cx="2743200" cy="365125"/>
          </a:xfrm>
          <a:prstGeom prst="rect">
            <a:avLst/>
          </a:prstGeom>
        </p:spPr>
        <p:txBody>
          <a:bodyPr/>
          <a:lstStyle/>
          <a:p>
            <a:fld id="{262AD7D0-83A2-6C41-8F51-37AD4BF40882}" type="slidenum">
              <a:rPr lang="en-US" smtClean="0"/>
              <a:t>‹#›</a:t>
            </a:fld>
            <a:endParaRPr lang="en-US"/>
          </a:p>
        </p:txBody>
      </p:sp>
    </p:spTree>
    <p:extLst>
      <p:ext uri="{BB962C8B-B14F-4D97-AF65-F5344CB8AC3E}">
        <p14:creationId xmlns:p14="http://schemas.microsoft.com/office/powerpoint/2010/main" val="327556783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CF173E-D3E1-1D45-A7DE-5FF639B7D9EF}"/>
              </a:ext>
            </a:extLst>
          </p:cNvPr>
          <p:cNvSpPr>
            <a:spLocks noGrp="1"/>
          </p:cNvSpPr>
          <p:nvPr>
            <p:ph type="title"/>
          </p:nvPr>
        </p:nvSpPr>
        <p:spPr>
          <a:xfrm>
            <a:off x="839788" y="365125"/>
            <a:ext cx="10515600" cy="1325563"/>
          </a:xfrm>
          <a:prstGeom prst="rect">
            <a:avLst/>
          </a:prstGeo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0BFAB7B9-035A-C544-A1DC-595F6206A4E3}"/>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5307ECAE-5A31-B74C-8077-708DF94C473C}"/>
              </a:ext>
            </a:extLst>
          </p:cNvPr>
          <p:cNvSpPr>
            <a:spLocks noGrp="1"/>
          </p:cNvSpPr>
          <p:nvPr>
            <p:ph sz="half" idx="2"/>
          </p:nvPr>
        </p:nvSpPr>
        <p:spPr>
          <a:xfrm>
            <a:off x="839788" y="2505075"/>
            <a:ext cx="5157787" cy="368458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E5AA9DE7-DA5E-5A40-92A3-A1879ECF8A25}"/>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EF227DDF-10CA-E247-90E1-367B1CDA808B}"/>
              </a:ext>
            </a:extLst>
          </p:cNvPr>
          <p:cNvSpPr>
            <a:spLocks noGrp="1"/>
          </p:cNvSpPr>
          <p:nvPr>
            <p:ph sz="quarter" idx="4"/>
          </p:nvPr>
        </p:nvSpPr>
        <p:spPr>
          <a:xfrm>
            <a:off x="6172200" y="2505075"/>
            <a:ext cx="5183188" cy="368458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3B0B0A19-4FAE-264F-9428-42595B6926AB}"/>
              </a:ext>
            </a:extLst>
          </p:cNvPr>
          <p:cNvSpPr>
            <a:spLocks noGrp="1"/>
          </p:cNvSpPr>
          <p:nvPr>
            <p:ph type="dt" sz="half" idx="10"/>
          </p:nvPr>
        </p:nvSpPr>
        <p:spPr>
          <a:xfrm>
            <a:off x="838200" y="6356350"/>
            <a:ext cx="2743200" cy="365125"/>
          </a:xfrm>
          <a:prstGeom prst="rect">
            <a:avLst/>
          </a:prstGeom>
        </p:spPr>
        <p:txBody>
          <a:bodyPr/>
          <a:lstStyle/>
          <a:p>
            <a:fld id="{484B7818-88ED-4742-906B-41B1BA68654F}" type="datetimeFigureOut">
              <a:rPr lang="en-US" smtClean="0"/>
              <a:t>5/15/2026</a:t>
            </a:fld>
            <a:endParaRPr lang="en-US"/>
          </a:p>
        </p:txBody>
      </p:sp>
      <p:sp>
        <p:nvSpPr>
          <p:cNvPr id="8" name="Footer Placeholder 7">
            <a:extLst>
              <a:ext uri="{FF2B5EF4-FFF2-40B4-BE49-F238E27FC236}">
                <a16:creationId xmlns:a16="http://schemas.microsoft.com/office/drawing/2014/main" id="{D4CA0FC4-312D-2A41-82F0-E41DC9564F4C}"/>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Slide Number Placeholder 8">
            <a:extLst>
              <a:ext uri="{FF2B5EF4-FFF2-40B4-BE49-F238E27FC236}">
                <a16:creationId xmlns:a16="http://schemas.microsoft.com/office/drawing/2014/main" id="{81ACF1A1-CDA9-D342-9794-2B540369D15B}"/>
              </a:ext>
            </a:extLst>
          </p:cNvPr>
          <p:cNvSpPr>
            <a:spLocks noGrp="1"/>
          </p:cNvSpPr>
          <p:nvPr>
            <p:ph type="sldNum" sz="quarter" idx="12"/>
          </p:nvPr>
        </p:nvSpPr>
        <p:spPr>
          <a:xfrm>
            <a:off x="8610600" y="6356350"/>
            <a:ext cx="2743200" cy="365125"/>
          </a:xfrm>
          <a:prstGeom prst="rect">
            <a:avLst/>
          </a:prstGeom>
        </p:spPr>
        <p:txBody>
          <a:bodyPr/>
          <a:lstStyle/>
          <a:p>
            <a:fld id="{262AD7D0-83A2-6C41-8F51-37AD4BF40882}" type="slidenum">
              <a:rPr lang="en-US" smtClean="0"/>
              <a:t>‹#›</a:t>
            </a:fld>
            <a:endParaRPr lang="en-US"/>
          </a:p>
        </p:txBody>
      </p:sp>
    </p:spTree>
    <p:extLst>
      <p:ext uri="{BB962C8B-B14F-4D97-AF65-F5344CB8AC3E}">
        <p14:creationId xmlns:p14="http://schemas.microsoft.com/office/powerpoint/2010/main" val="368002449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E765DD-811E-8E45-807C-1D521DD0AF35}"/>
              </a:ext>
            </a:extLst>
          </p:cNvPr>
          <p:cNvSpPr>
            <a:spLocks noGrp="1"/>
          </p:cNvSpPr>
          <p:nvPr>
            <p:ph type="title"/>
          </p:nvPr>
        </p:nvSpPr>
        <p:spPr>
          <a:xfrm>
            <a:off x="838200" y="365125"/>
            <a:ext cx="10515600" cy="1325563"/>
          </a:xfrm>
          <a:prstGeom prst="rect">
            <a:avLst/>
          </a:prstGeom>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E43005D1-DCAE-854D-A3AD-0963CEB2C22F}"/>
              </a:ext>
            </a:extLst>
          </p:cNvPr>
          <p:cNvSpPr>
            <a:spLocks noGrp="1"/>
          </p:cNvSpPr>
          <p:nvPr>
            <p:ph type="dt" sz="half" idx="10"/>
          </p:nvPr>
        </p:nvSpPr>
        <p:spPr>
          <a:xfrm>
            <a:off x="838200" y="6356350"/>
            <a:ext cx="2743200" cy="365125"/>
          </a:xfrm>
          <a:prstGeom prst="rect">
            <a:avLst/>
          </a:prstGeom>
        </p:spPr>
        <p:txBody>
          <a:bodyPr/>
          <a:lstStyle/>
          <a:p>
            <a:fld id="{484B7818-88ED-4742-906B-41B1BA68654F}" type="datetimeFigureOut">
              <a:rPr lang="en-US" smtClean="0"/>
              <a:t>5/15/2026</a:t>
            </a:fld>
            <a:endParaRPr lang="en-US"/>
          </a:p>
        </p:txBody>
      </p:sp>
      <p:sp>
        <p:nvSpPr>
          <p:cNvPr id="4" name="Footer Placeholder 3">
            <a:extLst>
              <a:ext uri="{FF2B5EF4-FFF2-40B4-BE49-F238E27FC236}">
                <a16:creationId xmlns:a16="http://schemas.microsoft.com/office/drawing/2014/main" id="{5742D7D4-1491-8C4A-A15C-6AB93A8E356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2A5CDC71-15FD-0245-AF96-164646727E1A}"/>
              </a:ext>
            </a:extLst>
          </p:cNvPr>
          <p:cNvSpPr>
            <a:spLocks noGrp="1"/>
          </p:cNvSpPr>
          <p:nvPr>
            <p:ph type="sldNum" sz="quarter" idx="12"/>
          </p:nvPr>
        </p:nvSpPr>
        <p:spPr>
          <a:xfrm>
            <a:off x="8610600" y="6356350"/>
            <a:ext cx="2743200" cy="365125"/>
          </a:xfrm>
          <a:prstGeom prst="rect">
            <a:avLst/>
          </a:prstGeom>
        </p:spPr>
        <p:txBody>
          <a:bodyPr/>
          <a:lstStyle/>
          <a:p>
            <a:fld id="{262AD7D0-83A2-6C41-8F51-37AD4BF40882}" type="slidenum">
              <a:rPr lang="en-US" smtClean="0"/>
              <a:t>‹#›</a:t>
            </a:fld>
            <a:endParaRPr lang="en-US"/>
          </a:p>
        </p:txBody>
      </p:sp>
    </p:spTree>
    <p:extLst>
      <p:ext uri="{BB962C8B-B14F-4D97-AF65-F5344CB8AC3E}">
        <p14:creationId xmlns:p14="http://schemas.microsoft.com/office/powerpoint/2010/main" val="325334074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1A8EE07-9D05-2347-8849-C31A17F70490}"/>
              </a:ext>
            </a:extLst>
          </p:cNvPr>
          <p:cNvSpPr>
            <a:spLocks noGrp="1"/>
          </p:cNvSpPr>
          <p:nvPr>
            <p:ph type="dt" sz="half" idx="10"/>
          </p:nvPr>
        </p:nvSpPr>
        <p:spPr>
          <a:xfrm>
            <a:off x="838200" y="6356350"/>
            <a:ext cx="2743200" cy="365125"/>
          </a:xfrm>
          <a:prstGeom prst="rect">
            <a:avLst/>
          </a:prstGeom>
        </p:spPr>
        <p:txBody>
          <a:bodyPr/>
          <a:lstStyle/>
          <a:p>
            <a:fld id="{484B7818-88ED-4742-906B-41B1BA68654F}" type="datetimeFigureOut">
              <a:rPr lang="en-US" smtClean="0"/>
              <a:t>5/15/2026</a:t>
            </a:fld>
            <a:endParaRPr lang="en-US"/>
          </a:p>
        </p:txBody>
      </p:sp>
      <p:sp>
        <p:nvSpPr>
          <p:cNvPr id="3" name="Footer Placeholder 2">
            <a:extLst>
              <a:ext uri="{FF2B5EF4-FFF2-40B4-BE49-F238E27FC236}">
                <a16:creationId xmlns:a16="http://schemas.microsoft.com/office/drawing/2014/main" id="{F1B4C8F6-6586-7948-A0DC-5E5B0FDC7A49}"/>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793BE1F8-72EA-1F47-A498-EF650E8B2FFD}"/>
              </a:ext>
            </a:extLst>
          </p:cNvPr>
          <p:cNvSpPr>
            <a:spLocks noGrp="1"/>
          </p:cNvSpPr>
          <p:nvPr>
            <p:ph type="sldNum" sz="quarter" idx="12"/>
          </p:nvPr>
        </p:nvSpPr>
        <p:spPr>
          <a:xfrm>
            <a:off x="8610600" y="6356350"/>
            <a:ext cx="2743200" cy="365125"/>
          </a:xfrm>
          <a:prstGeom prst="rect">
            <a:avLst/>
          </a:prstGeom>
        </p:spPr>
        <p:txBody>
          <a:bodyPr/>
          <a:lstStyle/>
          <a:p>
            <a:fld id="{262AD7D0-83A2-6C41-8F51-37AD4BF40882}" type="slidenum">
              <a:rPr lang="en-US" smtClean="0"/>
              <a:t>‹#›</a:t>
            </a:fld>
            <a:endParaRPr lang="en-US"/>
          </a:p>
        </p:txBody>
      </p:sp>
    </p:spTree>
    <p:extLst>
      <p:ext uri="{BB962C8B-B14F-4D97-AF65-F5344CB8AC3E}">
        <p14:creationId xmlns:p14="http://schemas.microsoft.com/office/powerpoint/2010/main" val="166056863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DA6E10-24DB-474C-A75A-2B42F15B8BB2}"/>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7ADDC0E5-9DAD-7943-8635-794F339C88B1}"/>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185A2DD5-8654-2743-8CD8-F19DA125A18E}"/>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51F01B1D-2E3A-294B-B3B4-9E425FD29050}"/>
              </a:ext>
            </a:extLst>
          </p:cNvPr>
          <p:cNvSpPr>
            <a:spLocks noGrp="1"/>
          </p:cNvSpPr>
          <p:nvPr>
            <p:ph type="dt" sz="half" idx="10"/>
          </p:nvPr>
        </p:nvSpPr>
        <p:spPr>
          <a:xfrm>
            <a:off x="838200" y="6356350"/>
            <a:ext cx="2743200" cy="365125"/>
          </a:xfrm>
          <a:prstGeom prst="rect">
            <a:avLst/>
          </a:prstGeom>
        </p:spPr>
        <p:txBody>
          <a:bodyPr/>
          <a:lstStyle/>
          <a:p>
            <a:fld id="{484B7818-88ED-4742-906B-41B1BA68654F}" type="datetimeFigureOut">
              <a:rPr lang="en-US" smtClean="0"/>
              <a:t>5/15/2026</a:t>
            </a:fld>
            <a:endParaRPr lang="en-US"/>
          </a:p>
        </p:txBody>
      </p:sp>
      <p:sp>
        <p:nvSpPr>
          <p:cNvPr id="6" name="Footer Placeholder 5">
            <a:extLst>
              <a:ext uri="{FF2B5EF4-FFF2-40B4-BE49-F238E27FC236}">
                <a16:creationId xmlns:a16="http://schemas.microsoft.com/office/drawing/2014/main" id="{64A579D5-DE4B-654B-83B0-FDE49E011915}"/>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705BDAC0-2E7F-4445-8A31-3FD849680FE0}"/>
              </a:ext>
            </a:extLst>
          </p:cNvPr>
          <p:cNvSpPr>
            <a:spLocks noGrp="1"/>
          </p:cNvSpPr>
          <p:nvPr>
            <p:ph type="sldNum" sz="quarter" idx="12"/>
          </p:nvPr>
        </p:nvSpPr>
        <p:spPr>
          <a:xfrm>
            <a:off x="8610600" y="6356350"/>
            <a:ext cx="2743200" cy="365125"/>
          </a:xfrm>
          <a:prstGeom prst="rect">
            <a:avLst/>
          </a:prstGeom>
        </p:spPr>
        <p:txBody>
          <a:bodyPr/>
          <a:lstStyle/>
          <a:p>
            <a:fld id="{262AD7D0-83A2-6C41-8F51-37AD4BF40882}" type="slidenum">
              <a:rPr lang="en-US" smtClean="0"/>
              <a:t>‹#›</a:t>
            </a:fld>
            <a:endParaRPr lang="en-US"/>
          </a:p>
        </p:txBody>
      </p:sp>
    </p:spTree>
    <p:extLst>
      <p:ext uri="{BB962C8B-B14F-4D97-AF65-F5344CB8AC3E}">
        <p14:creationId xmlns:p14="http://schemas.microsoft.com/office/powerpoint/2010/main" val="38554891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232975-10CE-9241-ACC1-D48E9E832BBD}"/>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C33CDD5B-1DF2-224D-9333-262A23B6C967}"/>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CD5FD22C-FF97-0B4A-A819-69EF854D7CA1}"/>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5/15/2026</a:t>
            </a:fld>
            <a:endParaRPr lang="en-US" dirty="0"/>
          </a:p>
        </p:txBody>
      </p:sp>
      <p:sp>
        <p:nvSpPr>
          <p:cNvPr id="5" name="Footer Placeholder 4">
            <a:extLst>
              <a:ext uri="{FF2B5EF4-FFF2-40B4-BE49-F238E27FC236}">
                <a16:creationId xmlns:a16="http://schemas.microsoft.com/office/drawing/2014/main" id="{4BE372C9-481C-CC40-9F15-774845EB483E}"/>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6" name="Slide Number Placeholder 5">
            <a:extLst>
              <a:ext uri="{FF2B5EF4-FFF2-40B4-BE49-F238E27FC236}">
                <a16:creationId xmlns:a16="http://schemas.microsoft.com/office/drawing/2014/main" id="{1455A42D-11B3-F34E-A1F6-F60981034DDA}"/>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303972439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380EDF-EC0B-EE43-A73A-F6CEFF42FC49}"/>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24F9688E-2BDA-5743-9B03-E79A2C8D74F9}"/>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EB53478-9B77-C64F-B7F0-B208F92B260A}"/>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D1BEA32B-3C1E-2946-9199-63BBA229BD2B}"/>
              </a:ext>
            </a:extLst>
          </p:cNvPr>
          <p:cNvSpPr>
            <a:spLocks noGrp="1"/>
          </p:cNvSpPr>
          <p:nvPr>
            <p:ph type="dt" sz="half" idx="10"/>
          </p:nvPr>
        </p:nvSpPr>
        <p:spPr>
          <a:xfrm>
            <a:off x="838200" y="6356350"/>
            <a:ext cx="2743200" cy="365125"/>
          </a:xfrm>
          <a:prstGeom prst="rect">
            <a:avLst/>
          </a:prstGeom>
        </p:spPr>
        <p:txBody>
          <a:bodyPr/>
          <a:lstStyle/>
          <a:p>
            <a:fld id="{484B7818-88ED-4742-906B-41B1BA68654F}" type="datetimeFigureOut">
              <a:rPr lang="en-US" smtClean="0"/>
              <a:t>5/15/2026</a:t>
            </a:fld>
            <a:endParaRPr lang="en-US"/>
          </a:p>
        </p:txBody>
      </p:sp>
      <p:sp>
        <p:nvSpPr>
          <p:cNvPr id="6" name="Footer Placeholder 5">
            <a:extLst>
              <a:ext uri="{FF2B5EF4-FFF2-40B4-BE49-F238E27FC236}">
                <a16:creationId xmlns:a16="http://schemas.microsoft.com/office/drawing/2014/main" id="{B0D6D5B8-DB55-8B43-A08C-272048608066}"/>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DFB6F210-E036-7643-99A1-704B987D0659}"/>
              </a:ext>
            </a:extLst>
          </p:cNvPr>
          <p:cNvSpPr>
            <a:spLocks noGrp="1"/>
          </p:cNvSpPr>
          <p:nvPr>
            <p:ph type="sldNum" sz="quarter" idx="12"/>
          </p:nvPr>
        </p:nvSpPr>
        <p:spPr>
          <a:xfrm>
            <a:off x="8610600" y="6356350"/>
            <a:ext cx="2743200" cy="365125"/>
          </a:xfrm>
          <a:prstGeom prst="rect">
            <a:avLst/>
          </a:prstGeom>
        </p:spPr>
        <p:txBody>
          <a:bodyPr/>
          <a:lstStyle/>
          <a:p>
            <a:fld id="{262AD7D0-83A2-6C41-8F51-37AD4BF40882}" type="slidenum">
              <a:rPr lang="en-US" smtClean="0"/>
              <a:t>‹#›</a:t>
            </a:fld>
            <a:endParaRPr lang="en-US"/>
          </a:p>
        </p:txBody>
      </p:sp>
    </p:spTree>
    <p:extLst>
      <p:ext uri="{BB962C8B-B14F-4D97-AF65-F5344CB8AC3E}">
        <p14:creationId xmlns:p14="http://schemas.microsoft.com/office/powerpoint/2010/main" val="162072046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DCD2B3-BC7A-1642-8539-ACF8F6D6FAFA}"/>
              </a:ext>
            </a:extLst>
          </p:cNvPr>
          <p:cNvSpPr>
            <a:spLocks noGrp="1"/>
          </p:cNvSpPr>
          <p:nvPr>
            <p:ph type="title"/>
          </p:nvPr>
        </p:nvSpPr>
        <p:spPr>
          <a:xfrm>
            <a:off x="838200" y="365125"/>
            <a:ext cx="10515600" cy="1325563"/>
          </a:xfrm>
          <a:prstGeom prst="rect">
            <a:avLst/>
          </a:prstGeom>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7595C16D-ED23-4347-AF0F-E13F87F22D34}"/>
              </a:ext>
            </a:extLst>
          </p:cNvPr>
          <p:cNvSpPr>
            <a:spLocks noGrp="1"/>
          </p:cNvSpPr>
          <p:nvPr>
            <p:ph type="body" orient="vert" idx="1"/>
          </p:nvPr>
        </p:nvSpPr>
        <p:spPr>
          <a:xfrm>
            <a:off x="838200" y="1825625"/>
            <a:ext cx="10515600" cy="4351338"/>
          </a:xfrm>
          <a:prstGeom prst="rect">
            <a:avLst/>
          </a:prstGeo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508DDFE0-EF3C-8542-8F21-81762CE9DCA9}"/>
              </a:ext>
            </a:extLst>
          </p:cNvPr>
          <p:cNvSpPr>
            <a:spLocks noGrp="1"/>
          </p:cNvSpPr>
          <p:nvPr>
            <p:ph type="dt" sz="half" idx="10"/>
          </p:nvPr>
        </p:nvSpPr>
        <p:spPr>
          <a:xfrm>
            <a:off x="838200" y="6356350"/>
            <a:ext cx="2743200" cy="365125"/>
          </a:xfrm>
          <a:prstGeom prst="rect">
            <a:avLst/>
          </a:prstGeom>
        </p:spPr>
        <p:txBody>
          <a:bodyPr/>
          <a:lstStyle/>
          <a:p>
            <a:fld id="{484B7818-88ED-4742-906B-41B1BA68654F}" type="datetimeFigureOut">
              <a:rPr lang="en-US" smtClean="0"/>
              <a:t>5/15/2026</a:t>
            </a:fld>
            <a:endParaRPr lang="en-US"/>
          </a:p>
        </p:txBody>
      </p:sp>
      <p:sp>
        <p:nvSpPr>
          <p:cNvPr id="5" name="Footer Placeholder 4">
            <a:extLst>
              <a:ext uri="{FF2B5EF4-FFF2-40B4-BE49-F238E27FC236}">
                <a16:creationId xmlns:a16="http://schemas.microsoft.com/office/drawing/2014/main" id="{66C4E712-F64F-2542-91BC-FCA7D4E96653}"/>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CFB3AE8F-33ED-3E45-8036-5864C18ABCB7}"/>
              </a:ext>
            </a:extLst>
          </p:cNvPr>
          <p:cNvSpPr>
            <a:spLocks noGrp="1"/>
          </p:cNvSpPr>
          <p:nvPr>
            <p:ph type="sldNum" sz="quarter" idx="12"/>
          </p:nvPr>
        </p:nvSpPr>
        <p:spPr>
          <a:xfrm>
            <a:off x="8610600" y="6356350"/>
            <a:ext cx="2743200" cy="365125"/>
          </a:xfrm>
          <a:prstGeom prst="rect">
            <a:avLst/>
          </a:prstGeom>
        </p:spPr>
        <p:txBody>
          <a:bodyPr/>
          <a:lstStyle/>
          <a:p>
            <a:fld id="{262AD7D0-83A2-6C41-8F51-37AD4BF40882}" type="slidenum">
              <a:rPr lang="en-US" smtClean="0"/>
              <a:t>‹#›</a:t>
            </a:fld>
            <a:endParaRPr lang="en-US"/>
          </a:p>
        </p:txBody>
      </p:sp>
    </p:spTree>
    <p:extLst>
      <p:ext uri="{BB962C8B-B14F-4D97-AF65-F5344CB8AC3E}">
        <p14:creationId xmlns:p14="http://schemas.microsoft.com/office/powerpoint/2010/main" val="222210467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621DA80-B639-F14E-A7A8-FAC7EC9BA334}"/>
              </a:ext>
            </a:extLst>
          </p:cNvPr>
          <p:cNvSpPr>
            <a:spLocks noGrp="1"/>
          </p:cNvSpPr>
          <p:nvPr>
            <p:ph type="title" orient="vert"/>
          </p:nvPr>
        </p:nvSpPr>
        <p:spPr>
          <a:xfrm>
            <a:off x="8724900" y="365125"/>
            <a:ext cx="2628900" cy="5811838"/>
          </a:xfrm>
          <a:prstGeom prst="rect">
            <a:avLst/>
          </a:prstGeo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955A954C-9FBF-F043-966E-6FFAF6D8974D}"/>
              </a:ext>
            </a:extLst>
          </p:cNvPr>
          <p:cNvSpPr>
            <a:spLocks noGrp="1"/>
          </p:cNvSpPr>
          <p:nvPr>
            <p:ph type="body" orient="vert" idx="1"/>
          </p:nvPr>
        </p:nvSpPr>
        <p:spPr>
          <a:xfrm>
            <a:off x="838200" y="365125"/>
            <a:ext cx="7734300" cy="5811838"/>
          </a:xfrm>
          <a:prstGeom prst="rect">
            <a:avLst/>
          </a:prstGeo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ADBD1018-EBA9-C44A-A5DF-69F951F9E277}"/>
              </a:ext>
            </a:extLst>
          </p:cNvPr>
          <p:cNvSpPr>
            <a:spLocks noGrp="1"/>
          </p:cNvSpPr>
          <p:nvPr>
            <p:ph type="dt" sz="half" idx="10"/>
          </p:nvPr>
        </p:nvSpPr>
        <p:spPr>
          <a:xfrm>
            <a:off x="838200" y="6356350"/>
            <a:ext cx="2743200" cy="365125"/>
          </a:xfrm>
          <a:prstGeom prst="rect">
            <a:avLst/>
          </a:prstGeom>
        </p:spPr>
        <p:txBody>
          <a:bodyPr/>
          <a:lstStyle/>
          <a:p>
            <a:fld id="{484B7818-88ED-4742-906B-41B1BA68654F}" type="datetimeFigureOut">
              <a:rPr lang="en-US" smtClean="0"/>
              <a:t>5/15/2026</a:t>
            </a:fld>
            <a:endParaRPr lang="en-US"/>
          </a:p>
        </p:txBody>
      </p:sp>
      <p:sp>
        <p:nvSpPr>
          <p:cNvPr id="5" name="Footer Placeholder 4">
            <a:extLst>
              <a:ext uri="{FF2B5EF4-FFF2-40B4-BE49-F238E27FC236}">
                <a16:creationId xmlns:a16="http://schemas.microsoft.com/office/drawing/2014/main" id="{37270489-3602-A947-97CD-29AA39CC88CC}"/>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DEAEF128-5C6E-4441-ADA4-EF5746B38EFC}"/>
              </a:ext>
            </a:extLst>
          </p:cNvPr>
          <p:cNvSpPr>
            <a:spLocks noGrp="1"/>
          </p:cNvSpPr>
          <p:nvPr>
            <p:ph type="sldNum" sz="quarter" idx="12"/>
          </p:nvPr>
        </p:nvSpPr>
        <p:spPr>
          <a:xfrm>
            <a:off x="8610600" y="6356350"/>
            <a:ext cx="2743200" cy="365125"/>
          </a:xfrm>
          <a:prstGeom prst="rect">
            <a:avLst/>
          </a:prstGeom>
        </p:spPr>
        <p:txBody>
          <a:bodyPr/>
          <a:lstStyle/>
          <a:p>
            <a:fld id="{262AD7D0-83A2-6C41-8F51-37AD4BF40882}" type="slidenum">
              <a:rPr lang="en-US" smtClean="0"/>
              <a:t>‹#›</a:t>
            </a:fld>
            <a:endParaRPr lang="en-US"/>
          </a:p>
        </p:txBody>
      </p:sp>
    </p:spTree>
    <p:extLst>
      <p:ext uri="{BB962C8B-B14F-4D97-AF65-F5344CB8AC3E}">
        <p14:creationId xmlns:p14="http://schemas.microsoft.com/office/powerpoint/2010/main" val="38939035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53E0A1-35F4-474B-9E15-DAB0931A0641}"/>
              </a:ext>
            </a:extLst>
          </p:cNvPr>
          <p:cNvSpPr>
            <a:spLocks noGrp="1"/>
          </p:cNvSpPr>
          <p:nvPr>
            <p:ph type="title"/>
          </p:nvPr>
        </p:nvSpPr>
        <p:spPr>
          <a:xfrm>
            <a:off x="838200" y="365125"/>
            <a:ext cx="10515600" cy="1325563"/>
          </a:xfrm>
          <a:prstGeom prst="rect">
            <a:avLst/>
          </a:prstGeom>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C81EEF4A-88B7-FE49-93F6-E0730760D8B9}"/>
              </a:ext>
            </a:extLst>
          </p:cNvPr>
          <p:cNvSpPr>
            <a:spLocks noGrp="1"/>
          </p:cNvSpPr>
          <p:nvPr>
            <p:ph sz="half" idx="1"/>
          </p:nvPr>
        </p:nvSpPr>
        <p:spPr>
          <a:xfrm>
            <a:off x="838200" y="1825625"/>
            <a:ext cx="5181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A5A60EAF-692B-3041-BEFA-1684645062F6}"/>
              </a:ext>
            </a:extLst>
          </p:cNvPr>
          <p:cNvSpPr>
            <a:spLocks noGrp="1"/>
          </p:cNvSpPr>
          <p:nvPr>
            <p:ph sz="half" idx="2"/>
          </p:nvPr>
        </p:nvSpPr>
        <p:spPr>
          <a:xfrm>
            <a:off x="6172200" y="1825625"/>
            <a:ext cx="5181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335E4078-3E81-4744-85EB-95583E8D4998}"/>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5/15/2026</a:t>
            </a:fld>
            <a:endParaRPr lang="en-US" dirty="0"/>
          </a:p>
        </p:txBody>
      </p:sp>
      <p:sp>
        <p:nvSpPr>
          <p:cNvPr id="6" name="Footer Placeholder 5">
            <a:extLst>
              <a:ext uri="{FF2B5EF4-FFF2-40B4-BE49-F238E27FC236}">
                <a16:creationId xmlns:a16="http://schemas.microsoft.com/office/drawing/2014/main" id="{C0557587-E802-8C43-9282-4E4236EF75A3}"/>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7" name="Slide Number Placeholder 6">
            <a:extLst>
              <a:ext uri="{FF2B5EF4-FFF2-40B4-BE49-F238E27FC236}">
                <a16:creationId xmlns:a16="http://schemas.microsoft.com/office/drawing/2014/main" id="{23B6DA22-F2E3-754C-87D2-F33F448E8B4A}"/>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9050868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A1F684-8CB6-8144-BD88-F2A228176809}"/>
              </a:ext>
            </a:extLst>
          </p:cNvPr>
          <p:cNvSpPr>
            <a:spLocks noGrp="1"/>
          </p:cNvSpPr>
          <p:nvPr>
            <p:ph type="title"/>
          </p:nvPr>
        </p:nvSpPr>
        <p:spPr>
          <a:xfrm>
            <a:off x="839788" y="365125"/>
            <a:ext cx="10515600" cy="1325563"/>
          </a:xfrm>
          <a:prstGeom prst="rect">
            <a:avLst/>
          </a:prstGeo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ED211B69-B12B-E041-9BA9-C2D2742C931A}"/>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B17129C1-C36E-AE49-A155-86CBB1FD6996}"/>
              </a:ext>
            </a:extLst>
          </p:cNvPr>
          <p:cNvSpPr>
            <a:spLocks noGrp="1"/>
          </p:cNvSpPr>
          <p:nvPr>
            <p:ph sz="half" idx="2"/>
          </p:nvPr>
        </p:nvSpPr>
        <p:spPr>
          <a:xfrm>
            <a:off x="839788" y="2505075"/>
            <a:ext cx="5157787" cy="368458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D9D6945F-4ACF-E349-91E3-38505F648F76}"/>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CCA55598-E616-5540-B231-F20BD617E376}"/>
              </a:ext>
            </a:extLst>
          </p:cNvPr>
          <p:cNvSpPr>
            <a:spLocks noGrp="1"/>
          </p:cNvSpPr>
          <p:nvPr>
            <p:ph sz="quarter" idx="4"/>
          </p:nvPr>
        </p:nvSpPr>
        <p:spPr>
          <a:xfrm>
            <a:off x="6172200" y="2505075"/>
            <a:ext cx="5183188" cy="368458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ABFC62E4-7F02-0B42-9712-B2B5DAE1A2F0}"/>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5/15/2026</a:t>
            </a:fld>
            <a:endParaRPr lang="en-US" dirty="0"/>
          </a:p>
        </p:txBody>
      </p:sp>
      <p:sp>
        <p:nvSpPr>
          <p:cNvPr id="8" name="Footer Placeholder 7">
            <a:extLst>
              <a:ext uri="{FF2B5EF4-FFF2-40B4-BE49-F238E27FC236}">
                <a16:creationId xmlns:a16="http://schemas.microsoft.com/office/drawing/2014/main" id="{74DD2559-C58C-DB4E-B4F5-3FC0119796F8}"/>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9" name="Slide Number Placeholder 8">
            <a:extLst>
              <a:ext uri="{FF2B5EF4-FFF2-40B4-BE49-F238E27FC236}">
                <a16:creationId xmlns:a16="http://schemas.microsoft.com/office/drawing/2014/main" id="{5A24B161-A867-8A46-9470-4B495EF20795}"/>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12199940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80A97B-4198-144F-97BF-2449827F4023}"/>
              </a:ext>
            </a:extLst>
          </p:cNvPr>
          <p:cNvSpPr>
            <a:spLocks noGrp="1"/>
          </p:cNvSpPr>
          <p:nvPr>
            <p:ph type="title"/>
          </p:nvPr>
        </p:nvSpPr>
        <p:spPr>
          <a:xfrm>
            <a:off x="838200" y="365125"/>
            <a:ext cx="10515600" cy="1325563"/>
          </a:xfrm>
          <a:prstGeom prst="rect">
            <a:avLst/>
          </a:prstGeom>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6FD4F5AB-2292-1F41-B665-8C3DF70F3ACC}"/>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5/15/2026</a:t>
            </a:fld>
            <a:endParaRPr lang="en-US" dirty="0"/>
          </a:p>
        </p:txBody>
      </p:sp>
      <p:sp>
        <p:nvSpPr>
          <p:cNvPr id="4" name="Footer Placeholder 3">
            <a:extLst>
              <a:ext uri="{FF2B5EF4-FFF2-40B4-BE49-F238E27FC236}">
                <a16:creationId xmlns:a16="http://schemas.microsoft.com/office/drawing/2014/main" id="{F975DF89-2EC4-8046-AD28-B77C3593FB34}"/>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5" name="Slide Number Placeholder 4">
            <a:extLst>
              <a:ext uri="{FF2B5EF4-FFF2-40B4-BE49-F238E27FC236}">
                <a16:creationId xmlns:a16="http://schemas.microsoft.com/office/drawing/2014/main" id="{A6F74EC6-73B8-534E-8B77-CE42C8152A95}"/>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34171085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CAF654-4FDA-1F49-BD3A-27EA52954D04}"/>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292C7AE0-5C45-B549-822A-5297A8411D17}"/>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5EB75C8A-B0E0-DD45-8F16-0FA8D8FB0034}"/>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DA70DFE5-98A6-8F4E-A544-69144B47F87D}"/>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5/15/2026</a:t>
            </a:fld>
            <a:endParaRPr lang="en-US" dirty="0"/>
          </a:p>
        </p:txBody>
      </p:sp>
      <p:sp>
        <p:nvSpPr>
          <p:cNvPr id="6" name="Footer Placeholder 5">
            <a:extLst>
              <a:ext uri="{FF2B5EF4-FFF2-40B4-BE49-F238E27FC236}">
                <a16:creationId xmlns:a16="http://schemas.microsoft.com/office/drawing/2014/main" id="{19CD1533-5E63-B740-8A36-B29960B7F667}"/>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7" name="Slide Number Placeholder 6">
            <a:extLst>
              <a:ext uri="{FF2B5EF4-FFF2-40B4-BE49-F238E27FC236}">
                <a16:creationId xmlns:a16="http://schemas.microsoft.com/office/drawing/2014/main" id="{A00F822E-3322-5847-8BA9-C244DA1ABE1F}"/>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20215769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033041-C148-E84B-836B-E037BCCA1FEE}"/>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EA75D008-E154-2E48-B20A-FB6B457C3C64}"/>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9C422176-1C4A-5C4C-B297-7EB5FB7535EA}"/>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51DA34E-3EB6-704C-AF7A-D25F397ED54E}"/>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5/15/2026</a:t>
            </a:fld>
            <a:endParaRPr lang="en-US" dirty="0"/>
          </a:p>
        </p:txBody>
      </p:sp>
      <p:sp>
        <p:nvSpPr>
          <p:cNvPr id="6" name="Footer Placeholder 5">
            <a:extLst>
              <a:ext uri="{FF2B5EF4-FFF2-40B4-BE49-F238E27FC236}">
                <a16:creationId xmlns:a16="http://schemas.microsoft.com/office/drawing/2014/main" id="{DCE9D187-EC78-6740-BFC7-898B315153C8}"/>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7" name="Slide Number Placeholder 6">
            <a:extLst>
              <a:ext uri="{FF2B5EF4-FFF2-40B4-BE49-F238E27FC236}">
                <a16:creationId xmlns:a16="http://schemas.microsoft.com/office/drawing/2014/main" id="{E0475F41-45AD-BA44-AA6A-E68CC8BEAFE6}"/>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21717844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6E7217-BF18-5842-8490-C3A25B8A1368}"/>
              </a:ext>
            </a:extLst>
          </p:cNvPr>
          <p:cNvSpPr>
            <a:spLocks noGrp="1"/>
          </p:cNvSpPr>
          <p:nvPr>
            <p:ph type="title"/>
          </p:nvPr>
        </p:nvSpPr>
        <p:spPr>
          <a:xfrm>
            <a:off x="838200" y="365125"/>
            <a:ext cx="10515600" cy="1325563"/>
          </a:xfrm>
          <a:prstGeom prst="rect">
            <a:avLst/>
          </a:prstGeom>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9D3EAF89-2F6F-0C47-A6E6-A5D6E671E73D}"/>
              </a:ext>
            </a:extLst>
          </p:cNvPr>
          <p:cNvSpPr>
            <a:spLocks noGrp="1"/>
          </p:cNvSpPr>
          <p:nvPr>
            <p:ph type="body" orient="vert" idx="1"/>
          </p:nvPr>
        </p:nvSpPr>
        <p:spPr>
          <a:xfrm>
            <a:off x="838200" y="1825625"/>
            <a:ext cx="10515600" cy="4351338"/>
          </a:xfrm>
          <a:prstGeom prst="rect">
            <a:avLst/>
          </a:prstGeo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3C8A7F3D-AFA3-4D48-8805-B3522C970715}"/>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5/15/2026</a:t>
            </a:fld>
            <a:endParaRPr lang="en-US" dirty="0"/>
          </a:p>
        </p:txBody>
      </p:sp>
      <p:sp>
        <p:nvSpPr>
          <p:cNvPr id="5" name="Footer Placeholder 4">
            <a:extLst>
              <a:ext uri="{FF2B5EF4-FFF2-40B4-BE49-F238E27FC236}">
                <a16:creationId xmlns:a16="http://schemas.microsoft.com/office/drawing/2014/main" id="{A04F82B3-3072-2441-B8E9-8C80F1D2FAEA}"/>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6" name="Slide Number Placeholder 5">
            <a:extLst>
              <a:ext uri="{FF2B5EF4-FFF2-40B4-BE49-F238E27FC236}">
                <a16:creationId xmlns:a16="http://schemas.microsoft.com/office/drawing/2014/main" id="{D84918DB-151F-9B45-9681-B0089BCA80D2}"/>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40334309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image" Target="../media/image1.png"/><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9.xml"/><Relationship Id="rId3" Type="http://schemas.openxmlformats.org/officeDocument/2006/relationships/slideLayout" Target="../slideLayouts/slideLayout24.xml"/><Relationship Id="rId7" Type="http://schemas.openxmlformats.org/officeDocument/2006/relationships/slideLayout" Target="../slideLayouts/slideLayout28.xml"/><Relationship Id="rId12" Type="http://schemas.openxmlformats.org/officeDocument/2006/relationships/theme" Target="../theme/theme3.xm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5" Type="http://schemas.openxmlformats.org/officeDocument/2006/relationships/slideLayout" Target="../slideLayouts/slideLayout26.xml"/><Relationship Id="rId10" Type="http://schemas.openxmlformats.org/officeDocument/2006/relationships/slideLayout" Target="../slideLayouts/slideLayout31.xml"/><Relationship Id="rId4" Type="http://schemas.openxmlformats.org/officeDocument/2006/relationships/slideLayout" Target="../slideLayouts/slideLayout25.xml"/><Relationship Id="rId9"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91841E0-D35A-D546-9084-51E4493639EC}"/>
              </a:ext>
            </a:extLst>
          </p:cNvPr>
          <p:cNvSpPr/>
          <p:nvPr userDrawn="1"/>
        </p:nvSpPr>
        <p:spPr>
          <a:xfrm>
            <a:off x="0" y="0"/>
            <a:ext cx="12192000" cy="6858000"/>
          </a:xfrm>
          <a:prstGeom prst="rect">
            <a:avLst/>
          </a:prstGeom>
          <a:solidFill>
            <a:srgbClr val="FFCD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EB8B2D"/>
              </a:solidFill>
            </a:endParaRPr>
          </a:p>
        </p:txBody>
      </p:sp>
    </p:spTree>
    <p:extLst>
      <p:ext uri="{BB962C8B-B14F-4D97-AF65-F5344CB8AC3E}">
        <p14:creationId xmlns:p14="http://schemas.microsoft.com/office/powerpoint/2010/main" val="18407905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6" r:id="rId7"/>
    <p:sldLayoutId id="2147483657" r:id="rId8"/>
    <p:sldLayoutId id="2147483658" r:id="rId9"/>
    <p:sldLayoutId id="2147483659"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AE074D3-4861-3A47-B2FA-1ACB4081C3C1}"/>
              </a:ext>
            </a:extLst>
          </p:cNvPr>
          <p:cNvSpPr/>
          <p:nvPr userDrawn="1"/>
        </p:nvSpPr>
        <p:spPr>
          <a:xfrm>
            <a:off x="0" y="0"/>
            <a:ext cx="12192000" cy="6858000"/>
          </a:xfrm>
          <a:prstGeom prst="rect">
            <a:avLst/>
          </a:prstGeom>
          <a:solidFill>
            <a:srgbClr val="FFCD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EB8B2D"/>
              </a:solidFill>
            </a:endParaRPr>
          </a:p>
        </p:txBody>
      </p:sp>
      <p:sp>
        <p:nvSpPr>
          <p:cNvPr id="8" name="Rectangle 7">
            <a:extLst>
              <a:ext uri="{FF2B5EF4-FFF2-40B4-BE49-F238E27FC236}">
                <a16:creationId xmlns:a16="http://schemas.microsoft.com/office/drawing/2014/main" id="{1240291C-4621-0343-9B2F-A295FDCE2FD9}"/>
              </a:ext>
            </a:extLst>
          </p:cNvPr>
          <p:cNvSpPr/>
          <p:nvPr userDrawn="1"/>
        </p:nvSpPr>
        <p:spPr>
          <a:xfrm>
            <a:off x="469900" y="469900"/>
            <a:ext cx="11245850" cy="5918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EB8B2D"/>
              </a:solidFill>
            </a:endParaRPr>
          </a:p>
        </p:txBody>
      </p:sp>
      <p:pic>
        <p:nvPicPr>
          <p:cNvPr id="24" name="Picture 23" descr="Background pattern&#10;&#10;Description automatically generated">
            <a:extLst>
              <a:ext uri="{FF2B5EF4-FFF2-40B4-BE49-F238E27FC236}">
                <a16:creationId xmlns:a16="http://schemas.microsoft.com/office/drawing/2014/main" id="{23E4C87E-58B8-DB4D-90CA-79371FD8118B}"/>
              </a:ext>
            </a:extLst>
          </p:cNvPr>
          <p:cNvPicPr>
            <a:picLocks noChangeAspect="1"/>
          </p:cNvPicPr>
          <p:nvPr userDrawn="1"/>
        </p:nvPicPr>
        <p:blipFill rotWithShape="1">
          <a:blip r:embed="rId13" cstate="screen">
            <a:alphaModFix amt="52000"/>
            <a:extLst>
              <a:ext uri="{28A0092B-C50C-407E-A947-70E740481C1C}">
                <a14:useLocalDpi xmlns:a14="http://schemas.microsoft.com/office/drawing/2010/main"/>
              </a:ext>
            </a:extLst>
          </a:blip>
          <a:srcRect/>
          <a:stretch/>
        </p:blipFill>
        <p:spPr>
          <a:xfrm>
            <a:off x="0" y="1738744"/>
            <a:ext cx="12192000" cy="3380511"/>
          </a:xfrm>
          <a:prstGeom prst="rect">
            <a:avLst/>
          </a:prstGeom>
        </p:spPr>
      </p:pic>
    </p:spTree>
    <p:extLst>
      <p:ext uri="{BB962C8B-B14F-4D97-AF65-F5344CB8AC3E}">
        <p14:creationId xmlns:p14="http://schemas.microsoft.com/office/powerpoint/2010/main" val="66891811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b="1" i="0" kern="1200">
          <a:solidFill>
            <a:srgbClr val="363636"/>
          </a:solidFill>
          <a:latin typeface="Arial Black" panose="020B0604020202020204" pitchFamily="34" charset="0"/>
          <a:ea typeface="+mj-ea"/>
          <a:cs typeface="Arial Black" panose="020B0604020202020204" pitchFamily="34" charset="0"/>
        </a:defRPr>
      </a:lvl1pPr>
    </p:titleStyle>
    <p:bodyStyle>
      <a:lvl1pPr marL="0" indent="0" algn="l" defTabSz="914400" rtl="0" eaLnBrk="1" latinLnBrk="0" hangingPunct="1">
        <a:lnSpc>
          <a:spcPct val="90000"/>
        </a:lnSpc>
        <a:spcBef>
          <a:spcPts val="1000"/>
        </a:spcBef>
        <a:buFontTx/>
        <a:buNone/>
        <a:defRPr sz="2800" b="0" i="0" kern="1200">
          <a:solidFill>
            <a:srgbClr val="363636"/>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rgbClr val="363636"/>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rgbClr val="363636"/>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rgbClr val="363636"/>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rgbClr val="363636"/>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8071B67-6C17-FF45-B74E-41C4999E2CE6}"/>
              </a:ext>
            </a:extLst>
          </p:cNvPr>
          <p:cNvSpPr/>
          <p:nvPr userDrawn="1"/>
        </p:nvSpPr>
        <p:spPr>
          <a:xfrm>
            <a:off x="0" y="0"/>
            <a:ext cx="12192000" cy="6858000"/>
          </a:xfrm>
          <a:prstGeom prst="rect">
            <a:avLst/>
          </a:prstGeom>
          <a:solidFill>
            <a:srgbClr val="FFCD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EB8B2D"/>
              </a:solidFill>
            </a:endParaRPr>
          </a:p>
        </p:txBody>
      </p:sp>
      <p:sp>
        <p:nvSpPr>
          <p:cNvPr id="8" name="Rectangle 7">
            <a:extLst>
              <a:ext uri="{FF2B5EF4-FFF2-40B4-BE49-F238E27FC236}">
                <a16:creationId xmlns:a16="http://schemas.microsoft.com/office/drawing/2014/main" id="{CEAA926F-92D8-FF44-A758-3F1ED814A282}"/>
              </a:ext>
            </a:extLst>
          </p:cNvPr>
          <p:cNvSpPr/>
          <p:nvPr userDrawn="1"/>
        </p:nvSpPr>
        <p:spPr>
          <a:xfrm>
            <a:off x="469900" y="469900"/>
            <a:ext cx="11245850" cy="5918200"/>
          </a:xfrm>
          <a:prstGeom prst="rect">
            <a:avLst/>
          </a:prstGeom>
          <a:solidFill>
            <a:srgbClr val="3636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EB8B2D"/>
              </a:solidFill>
            </a:endParaRPr>
          </a:p>
        </p:txBody>
      </p:sp>
    </p:spTree>
    <p:extLst>
      <p:ext uri="{BB962C8B-B14F-4D97-AF65-F5344CB8AC3E}">
        <p14:creationId xmlns:p14="http://schemas.microsoft.com/office/powerpoint/2010/main" val="2910750776"/>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28.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1.xml"/><Relationship Id="rId4" Type="http://schemas.openxmlformats.org/officeDocument/2006/relationships/image" Target="../media/image23.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image" Target="../media/image24.png"/><Relationship Id="rId1" Type="http://schemas.openxmlformats.org/officeDocument/2006/relationships/slideLayout" Target="../slideLayouts/slideLayout11.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jpeg"/></Relationships>
</file>

<file path=ppt/slides/_rels/slide20.xml.rels><?xml version="1.0" encoding="UTF-8" standalone="yes"?>
<Relationships xmlns="http://schemas.openxmlformats.org/package/2006/relationships"><Relationship Id="rId3" Type="http://schemas.openxmlformats.org/officeDocument/2006/relationships/hyperlink" Target="https://vimeo.com/539201403?fl=pl&amp;fe=vl" TargetMode="External"/><Relationship Id="rId2" Type="http://schemas.openxmlformats.org/officeDocument/2006/relationships/notesSlide" Target="../notesSlides/notesSlide10.xml"/><Relationship Id="rId1" Type="http://schemas.openxmlformats.org/officeDocument/2006/relationships/slideLayout" Target="../slideLayouts/slideLayout11.xml"/><Relationship Id="rId4" Type="http://schemas.openxmlformats.org/officeDocument/2006/relationships/image" Target="../media/image30.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8" Type="http://schemas.openxmlformats.org/officeDocument/2006/relationships/image" Target="../media/image36.jpeg"/><Relationship Id="rId3" Type="http://schemas.openxmlformats.org/officeDocument/2006/relationships/image" Target="../media/image31.png"/><Relationship Id="rId7" Type="http://schemas.openxmlformats.org/officeDocument/2006/relationships/image" Target="../media/image35.png"/><Relationship Id="rId2" Type="http://schemas.openxmlformats.org/officeDocument/2006/relationships/notesSlide" Target="../notesSlides/notesSlide11.xml"/><Relationship Id="rId1" Type="http://schemas.openxmlformats.org/officeDocument/2006/relationships/slideLayout" Target="../slideLayouts/slideLayout11.xml"/><Relationship Id="rId6" Type="http://schemas.openxmlformats.org/officeDocument/2006/relationships/image" Target="../media/image34.png"/><Relationship Id="rId11" Type="http://schemas.openxmlformats.org/officeDocument/2006/relationships/image" Target="../media/image39.png"/><Relationship Id="rId5" Type="http://schemas.openxmlformats.org/officeDocument/2006/relationships/image" Target="../media/image33.jpeg"/><Relationship Id="rId10" Type="http://schemas.openxmlformats.org/officeDocument/2006/relationships/image" Target="../media/image38.jpeg"/><Relationship Id="rId4" Type="http://schemas.openxmlformats.org/officeDocument/2006/relationships/image" Target="../media/image32.png"/><Relationship Id="rId9" Type="http://schemas.openxmlformats.org/officeDocument/2006/relationships/image" Target="../media/image37.jpeg"/></Relationships>
</file>

<file path=ppt/slides/_rels/slide23.xml.rels><?xml version="1.0" encoding="UTF-8" standalone="yes"?>
<Relationships xmlns="http://schemas.openxmlformats.org/package/2006/relationships"><Relationship Id="rId3" Type="http://schemas.openxmlformats.org/officeDocument/2006/relationships/hyperlink" Target="mailto:george@gmaill.com" TargetMode="External"/><Relationship Id="rId2" Type="http://schemas.openxmlformats.org/officeDocument/2006/relationships/notesSlide" Target="../notesSlides/notesSlide12.xml"/><Relationship Id="rId1" Type="http://schemas.openxmlformats.org/officeDocument/2006/relationships/slideLayout" Target="../slideLayouts/slideLayout11.xml"/><Relationship Id="rId5" Type="http://schemas.openxmlformats.org/officeDocument/2006/relationships/hyperlink" Target="http://www.planetfinance.ltd.com/" TargetMode="External"/><Relationship Id="rId4" Type="http://schemas.openxmlformats.org/officeDocument/2006/relationships/hyperlink" Target="mailto:george@gmail.com" TargetMode="External"/></Relationships>
</file>

<file path=ppt/slides/_rels/slide24.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3.xml"/><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5.xml"/><Relationship Id="rId1" Type="http://schemas.openxmlformats.org/officeDocument/2006/relationships/slideLayout" Target="../slideLayouts/slideLayout11.xml"/></Relationships>
</file>

<file path=ppt/slides/_rels/slide2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43.png"/><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31.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1.xml"/><Relationship Id="rId4" Type="http://schemas.openxmlformats.org/officeDocument/2006/relationships/image" Target="../media/image43.png"/></Relationships>
</file>

<file path=ppt/slides/_rels/slide3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openxmlformats.org/officeDocument/2006/relationships/image" Target="../media/image45.png"/><Relationship Id="rId4" Type="http://schemas.openxmlformats.org/officeDocument/2006/relationships/image" Target="../media/image4.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1.xml"/></Relationships>
</file>

<file path=ppt/slides/_rels/slide3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9.xml"/><Relationship Id="rId1" Type="http://schemas.openxmlformats.org/officeDocument/2006/relationships/slideLayout" Target="../slideLayouts/slideLayout1.xml"/><Relationship Id="rId5" Type="http://schemas.openxmlformats.org/officeDocument/2006/relationships/image" Target="../media/image43.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attern">
            <a:extLst>
              <a:ext uri="{FF2B5EF4-FFF2-40B4-BE49-F238E27FC236}">
                <a16:creationId xmlns:a16="http://schemas.microsoft.com/office/drawing/2014/main" id="{EC14BD08-79C8-864D-AB4A-26D9B567BAE5}"/>
              </a:ext>
              <a:ext uri="{C183D7F6-B498-43B3-948B-1728B52AA6E4}">
                <adec:decorative xmlns:adec="http://schemas.microsoft.com/office/drawing/2017/decorative" val="1"/>
              </a:ext>
            </a:extLst>
          </p:cNvPr>
          <p:cNvPicPr>
            <a:picLocks noChangeAspect="1"/>
          </p:cNvPicPr>
          <p:nvPr/>
        </p:nvPicPr>
        <p:blipFill>
          <a:blip r:embed="rId3" cstate="screen">
            <a:alphaModFix amt="52000"/>
            <a:extLst>
              <a:ext uri="{28A0092B-C50C-407E-A947-70E740481C1C}">
                <a14:useLocalDpi xmlns:a14="http://schemas.microsoft.com/office/drawing/2010/main"/>
              </a:ext>
            </a:extLst>
          </a:blip>
          <a:stretch>
            <a:fillRect/>
          </a:stretch>
        </p:blipFill>
        <p:spPr>
          <a:xfrm>
            <a:off x="0" y="2318166"/>
            <a:ext cx="12192000" cy="3335971"/>
          </a:xfrm>
          <a:prstGeom prst="rect">
            <a:avLst/>
          </a:prstGeom>
        </p:spPr>
      </p:pic>
      <p:pic>
        <p:nvPicPr>
          <p:cNvPr id="5" name="Phone in hand">
            <a:extLst>
              <a:ext uri="{FF2B5EF4-FFF2-40B4-BE49-F238E27FC236}">
                <a16:creationId xmlns:a16="http://schemas.microsoft.com/office/drawing/2014/main" id="{A6788A0C-090B-1340-8384-E99BDF8EB04A}"/>
              </a:ext>
              <a:ext uri="{C183D7F6-B498-43B3-948B-1728B52AA6E4}">
                <adec:decorative xmlns:adec="http://schemas.microsoft.com/office/drawing/2017/decorative" val="1"/>
              </a:ext>
            </a:extLst>
          </p:cNvPr>
          <p:cNvPicPr>
            <a:picLocks noChangeAspect="1"/>
          </p:cNvPicPr>
          <p:nvPr/>
        </p:nvPicPr>
        <p:blipFill rotWithShape="1">
          <a:blip r:embed="rId4" cstate="screen">
            <a:alphaModFix/>
            <a:extLst>
              <a:ext uri="{28A0092B-C50C-407E-A947-70E740481C1C}">
                <a14:useLocalDpi xmlns:a14="http://schemas.microsoft.com/office/drawing/2010/main"/>
              </a:ext>
            </a:extLst>
          </a:blip>
          <a:srcRect/>
          <a:stretch/>
        </p:blipFill>
        <p:spPr>
          <a:xfrm>
            <a:off x="4196913" y="2087064"/>
            <a:ext cx="3798174" cy="3798174"/>
          </a:xfrm>
          <a:prstGeom prst="ellipse">
            <a:avLst/>
          </a:prstGeom>
          <a:ln w="57150">
            <a:solidFill>
              <a:schemeClr val="bg1"/>
            </a:solidFill>
          </a:ln>
        </p:spPr>
      </p:pic>
      <p:sp>
        <p:nvSpPr>
          <p:cNvPr id="2" name="Title 1">
            <a:extLst>
              <a:ext uri="{FF2B5EF4-FFF2-40B4-BE49-F238E27FC236}">
                <a16:creationId xmlns:a16="http://schemas.microsoft.com/office/drawing/2014/main" id="{37FF30D0-C15D-994A-8C35-D921C85FA694}"/>
              </a:ext>
            </a:extLst>
          </p:cNvPr>
          <p:cNvSpPr>
            <a:spLocks noGrp="1"/>
          </p:cNvSpPr>
          <p:nvPr>
            <p:ph type="ctrTitle"/>
          </p:nvPr>
        </p:nvSpPr>
        <p:spPr>
          <a:xfrm>
            <a:off x="0" y="212328"/>
            <a:ext cx="12192000" cy="1206035"/>
          </a:xfrm>
        </p:spPr>
        <p:txBody>
          <a:bodyPr anchor="ctr" anchorCtr="1"/>
          <a:lstStyle/>
          <a:p>
            <a:r>
              <a:rPr lang="en-US" sz="5800" b="1" dirty="0">
                <a:solidFill>
                  <a:srgbClr val="363636"/>
                </a:solidFill>
                <a:latin typeface="Arial Black" panose="020B0604020202020204" pitchFamily="34" charset="0"/>
                <a:cs typeface="Arial Black" panose="020B0604020202020204" pitchFamily="34" charset="0"/>
              </a:rPr>
              <a:t>Money Mules</a:t>
            </a:r>
          </a:p>
        </p:txBody>
      </p:sp>
      <p:sp>
        <p:nvSpPr>
          <p:cNvPr id="8" name="TextBox 7">
            <a:extLst>
              <a:ext uri="{FF2B5EF4-FFF2-40B4-BE49-F238E27FC236}">
                <a16:creationId xmlns:a16="http://schemas.microsoft.com/office/drawing/2014/main" id="{001DBC9F-4523-C947-80E0-2E5CE1FBD8AE}"/>
              </a:ext>
            </a:extLst>
          </p:cNvPr>
          <p:cNvSpPr txBox="1"/>
          <p:nvPr/>
        </p:nvSpPr>
        <p:spPr>
          <a:xfrm>
            <a:off x="0" y="1264898"/>
            <a:ext cx="12192000" cy="369332"/>
          </a:xfrm>
          <a:prstGeom prst="rect">
            <a:avLst/>
          </a:prstGeom>
          <a:noFill/>
        </p:spPr>
        <p:txBody>
          <a:bodyPr wrap="square" rtlCol="0">
            <a:spAutoFit/>
          </a:bodyPr>
          <a:lstStyle/>
          <a:p>
            <a:pPr algn="ctr"/>
            <a:r>
              <a:rPr lang="en-GB" b="1" u="none" strike="noStrike" dirty="0">
                <a:solidFill>
                  <a:srgbClr val="363636"/>
                </a:solidFill>
                <a:effectLst/>
                <a:latin typeface="Arial" panose="020B0604020202020204" pitchFamily="34" charset="0"/>
                <a:cs typeface="Arial" panose="020B0604020202020204" pitchFamily="34" charset="0"/>
              </a:rPr>
              <a:t>Secondary (Years 7 - 9)</a:t>
            </a:r>
            <a:endParaRPr lang="en-US" b="1" dirty="0">
              <a:solidFill>
                <a:srgbClr val="363636"/>
              </a:solidFill>
              <a:latin typeface="Arial" panose="020B0604020202020204" pitchFamily="34" charset="0"/>
              <a:cs typeface="Arial" panose="020B0604020202020204" pitchFamily="34" charset="0"/>
            </a:endParaRPr>
          </a:p>
        </p:txBody>
      </p:sp>
      <p:sp>
        <p:nvSpPr>
          <p:cNvPr id="11" name="Rectangle 10">
            <a:extLst>
              <a:ext uri="{FF2B5EF4-FFF2-40B4-BE49-F238E27FC236}">
                <a16:creationId xmlns:a16="http://schemas.microsoft.com/office/drawing/2014/main" id="{153D474D-83A7-4855-BF26-5AA5127418BE}"/>
              </a:ext>
              <a:ext uri="{C183D7F6-B498-43B3-948B-1728B52AA6E4}">
                <adec:decorative xmlns:adec="http://schemas.microsoft.com/office/drawing/2017/decorative" val="1"/>
              </a:ext>
            </a:extLst>
          </p:cNvPr>
          <p:cNvSpPr/>
          <p:nvPr/>
        </p:nvSpPr>
        <p:spPr>
          <a:xfrm>
            <a:off x="0" y="6116340"/>
            <a:ext cx="12192000" cy="74166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Logos">
            <a:extLst>
              <a:ext uri="{FF2B5EF4-FFF2-40B4-BE49-F238E27FC236}">
                <a16:creationId xmlns:a16="http://schemas.microsoft.com/office/drawing/2014/main" id="{B036219A-8FF2-27A9-F3C6-DFA6167B1013}"/>
              </a:ext>
              <a:ext uri="{C183D7F6-B498-43B3-948B-1728B52AA6E4}">
                <adec:decorative xmlns:adec="http://schemas.microsoft.com/office/drawing/2017/decorative" val="1"/>
              </a:ext>
            </a:extLst>
          </p:cNvPr>
          <p:cNvPicPr>
            <a:picLocks noChangeAspect="1"/>
          </p:cNvPicPr>
          <p:nvPr/>
        </p:nvPicPr>
        <p:blipFill rotWithShape="1">
          <a:blip r:embed="rId5">
            <a:extLst>
              <a:ext uri="{28A0092B-C50C-407E-A947-70E740481C1C}">
                <a14:useLocalDpi xmlns:a14="http://schemas.microsoft.com/office/drawing/2010/main"/>
              </a:ext>
            </a:extLst>
          </a:blip>
          <a:srcRect l="46222"/>
          <a:stretch/>
        </p:blipFill>
        <p:spPr>
          <a:xfrm>
            <a:off x="10274300" y="6209688"/>
            <a:ext cx="1611919" cy="472763"/>
          </a:xfrm>
          <a:prstGeom prst="rect">
            <a:avLst/>
          </a:prstGeom>
        </p:spPr>
      </p:pic>
      <p:pic>
        <p:nvPicPr>
          <p:cNvPr id="4" name="Don't be fooled logo">
            <a:extLst>
              <a:ext uri="{FF2B5EF4-FFF2-40B4-BE49-F238E27FC236}">
                <a16:creationId xmlns:a16="http://schemas.microsoft.com/office/drawing/2014/main" id="{15D7DB42-FF94-FD45-AB58-34B477DE9EAD}"/>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05781" y="6302863"/>
            <a:ext cx="3066437" cy="368613"/>
          </a:xfrm>
          <a:prstGeom prst="rect">
            <a:avLst/>
          </a:prstGeom>
        </p:spPr>
      </p:pic>
      <p:pic>
        <p:nvPicPr>
          <p:cNvPr id="13" name="Picture 12">
            <a:extLst>
              <a:ext uri="{FF2B5EF4-FFF2-40B4-BE49-F238E27FC236}">
                <a16:creationId xmlns:a16="http://schemas.microsoft.com/office/drawing/2014/main" id="{2B019E30-8938-017E-4A35-3231351FDDBB}"/>
              </a:ext>
              <a:ext uri="{C183D7F6-B498-43B3-948B-1728B52AA6E4}">
                <adec:decorative xmlns:adec="http://schemas.microsoft.com/office/drawing/2017/decorative" val="1"/>
              </a:ext>
            </a:extLst>
          </p:cNvPr>
          <p:cNvPicPr>
            <a:picLocks noChangeAspect="1"/>
          </p:cNvPicPr>
          <p:nvPr/>
        </p:nvPicPr>
        <p:blipFill>
          <a:blip r:embed="rId7"/>
          <a:stretch>
            <a:fillRect/>
          </a:stretch>
        </p:blipFill>
        <p:spPr>
          <a:xfrm>
            <a:off x="8528341" y="6269145"/>
            <a:ext cx="1536883" cy="373628"/>
          </a:xfrm>
          <a:prstGeom prst="rect">
            <a:avLst/>
          </a:prstGeom>
        </p:spPr>
      </p:pic>
      <p:pic>
        <p:nvPicPr>
          <p:cNvPr id="7" name="Picture 6">
            <a:extLst>
              <a:ext uri="{FF2B5EF4-FFF2-40B4-BE49-F238E27FC236}">
                <a16:creationId xmlns:a16="http://schemas.microsoft.com/office/drawing/2014/main" id="{DE494124-D894-0659-5F9F-2675B5B4107A}"/>
              </a:ext>
            </a:extLst>
          </p:cNvPr>
          <p:cNvPicPr>
            <a:picLocks noChangeAspect="1"/>
          </p:cNvPicPr>
          <p:nvPr/>
        </p:nvPicPr>
        <p:blipFill>
          <a:blip r:embed="rId8"/>
          <a:stretch>
            <a:fillRect/>
          </a:stretch>
        </p:blipFill>
        <p:spPr>
          <a:xfrm>
            <a:off x="10107740" y="280774"/>
            <a:ext cx="1778479" cy="1842762"/>
          </a:xfrm>
          <a:prstGeom prst="rect">
            <a:avLst/>
          </a:prstGeom>
        </p:spPr>
      </p:pic>
    </p:spTree>
    <p:extLst>
      <p:ext uri="{BB962C8B-B14F-4D97-AF65-F5344CB8AC3E}">
        <p14:creationId xmlns:p14="http://schemas.microsoft.com/office/powerpoint/2010/main" val="429331767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D7E3A0E-F59C-5542-80A3-28488A6CEAEE}"/>
              </a:ext>
              <a:ext uri="{C183D7F6-B498-43B3-948B-1728B52AA6E4}">
                <adec:decorative xmlns:adec="http://schemas.microsoft.com/office/drawing/2017/decorative" val="0"/>
              </a:ext>
            </a:extLst>
          </p:cNvPr>
          <p:cNvSpPr txBox="1">
            <a:spLocks noGrp="1"/>
          </p:cNvSpPr>
          <p:nvPr>
            <p:ph type="title" idx="4294967295"/>
          </p:nvPr>
        </p:nvSpPr>
        <p:spPr>
          <a:xfrm>
            <a:off x="0" y="709054"/>
            <a:ext cx="12191999"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000" b="1" i="0" u="none" strike="noStrike" kern="1200" cap="none" spc="0" normalizeH="0" baseline="0" noProof="0" dirty="0">
                <a:ln>
                  <a:noFill/>
                </a:ln>
                <a:solidFill>
                  <a:srgbClr val="363636"/>
                </a:solidFill>
                <a:effectLst/>
                <a:uLnTx/>
                <a:uFillTx/>
                <a:latin typeface="Arial" panose="020B0604020202020204" pitchFamily="34" charset="0"/>
                <a:ea typeface="+mn-ea"/>
                <a:cs typeface="Arial" panose="020B0604020202020204" pitchFamily="34" charset="0"/>
              </a:rPr>
              <a:t>Further Discussion</a:t>
            </a:r>
          </a:p>
        </p:txBody>
      </p:sp>
      <p:sp>
        <p:nvSpPr>
          <p:cNvPr id="10" name="TextBox 9">
            <a:extLst>
              <a:ext uri="{FF2B5EF4-FFF2-40B4-BE49-F238E27FC236}">
                <a16:creationId xmlns:a16="http://schemas.microsoft.com/office/drawing/2014/main" id="{AC324B3C-9A9D-3B4A-BD42-6C1550125D68}"/>
              </a:ext>
            </a:extLst>
          </p:cNvPr>
          <p:cNvSpPr txBox="1"/>
          <p:nvPr/>
        </p:nvSpPr>
        <p:spPr>
          <a:xfrm>
            <a:off x="1373494" y="1994922"/>
            <a:ext cx="4638008" cy="3380413"/>
          </a:xfrm>
          <a:prstGeom prst="rect">
            <a:avLst/>
          </a:prstGeom>
          <a:noFill/>
        </p:spPr>
        <p:txBody>
          <a:bodyPr wrap="square">
            <a:spAutoFit/>
          </a:bodyPr>
          <a:lstStyle/>
          <a:p>
            <a:pPr>
              <a:spcBef>
                <a:spcPts val="2000"/>
              </a:spcBef>
            </a:pP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Should Josh open this cryptocurrency account and</a:t>
            </a:r>
            <a:b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b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do this money transfer? </a:t>
            </a:r>
          </a:p>
          <a:p>
            <a:pPr>
              <a:spcBef>
                <a:spcPts val="2000"/>
              </a:spcBef>
            </a:pP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Where has the money come from?</a:t>
            </a:r>
          </a:p>
          <a:p>
            <a:pPr>
              <a:spcBef>
                <a:spcPts val="2000"/>
              </a:spcBef>
            </a:pP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Where is the money going?</a:t>
            </a:r>
          </a:p>
          <a:p>
            <a:pPr>
              <a:spcBef>
                <a:spcPts val="2000"/>
              </a:spcBef>
            </a:pP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What do </a:t>
            </a:r>
            <a:r>
              <a:rPr lang="en-GB" sz="2100" b="1" i="1" dirty="0">
                <a:solidFill>
                  <a:srgbClr val="363636"/>
                </a:solidFill>
                <a:latin typeface="Arial" panose="020B0604020202020204" pitchFamily="34" charset="0"/>
                <a:ea typeface="Calibri" panose="020F0502020204030204" pitchFamily="34" charset="0"/>
                <a:cs typeface="Times New Roman" panose="02020603050405020304" pitchFamily="18" charset="0"/>
              </a:rPr>
              <a:t>you</a:t>
            </a: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 think?</a:t>
            </a:r>
          </a:p>
          <a:p>
            <a:pPr>
              <a:spcBef>
                <a:spcPts val="2000"/>
              </a:spcBef>
            </a:pP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Let’s hold a vote!</a:t>
            </a:r>
          </a:p>
        </p:txBody>
      </p:sp>
      <p:pic>
        <p:nvPicPr>
          <p:cNvPr id="6" name="Question mark">
            <a:extLst>
              <a:ext uri="{FF2B5EF4-FFF2-40B4-BE49-F238E27FC236}">
                <a16:creationId xmlns:a16="http://schemas.microsoft.com/office/drawing/2014/main" id="{5A5122B3-A915-0145-8B25-6A0A922A6BEE}"/>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678828" y="1657520"/>
            <a:ext cx="4068117" cy="4068117"/>
          </a:xfrm>
          <a:prstGeom prst="rect">
            <a:avLst/>
          </a:prstGeom>
        </p:spPr>
      </p:pic>
    </p:spTree>
    <p:extLst>
      <p:ext uri="{BB962C8B-B14F-4D97-AF65-F5344CB8AC3E}">
        <p14:creationId xmlns:p14="http://schemas.microsoft.com/office/powerpoint/2010/main" val="33634326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FD3208E-6E4B-7249-8D5D-3ED2239A7EEB}"/>
              </a:ext>
            </a:extLst>
          </p:cNvPr>
          <p:cNvSpPr txBox="1"/>
          <p:nvPr/>
        </p:nvSpPr>
        <p:spPr>
          <a:xfrm>
            <a:off x="1374152" y="1240114"/>
            <a:ext cx="5045698" cy="4349909"/>
          </a:xfrm>
          <a:prstGeom prst="rect">
            <a:avLst/>
          </a:prstGeom>
          <a:noFill/>
        </p:spPr>
        <p:txBody>
          <a:bodyPr wrap="square">
            <a:spAutoFit/>
          </a:bodyPr>
          <a:lstStyle/>
          <a:p>
            <a:pPr>
              <a:spcBef>
                <a:spcPts val="2000"/>
              </a:spcBef>
            </a:pPr>
            <a:r>
              <a:rPr lang="en-GB" sz="2100" b="1" dirty="0">
                <a:solidFill>
                  <a:srgbClr val="363636"/>
                </a:solidFill>
                <a:latin typeface="Arial" panose="020B0604020202020204" pitchFamily="34" charset="0"/>
                <a:cs typeface="Arial" panose="020B0604020202020204" pitchFamily="34" charset="0"/>
              </a:rPr>
              <a:t>Josh does open the cryptocurrency account …</a:t>
            </a:r>
          </a:p>
          <a:p>
            <a:pPr>
              <a:spcBef>
                <a:spcPts val="2000"/>
              </a:spcBef>
            </a:pP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Pretty soon, £2,000 arrives into his bank account.</a:t>
            </a:r>
          </a:p>
          <a:p>
            <a:pPr>
              <a:spcBef>
                <a:spcPts val="2000"/>
              </a:spcBef>
            </a:pP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He has to transfer £1,800 into the new cryptocurrency account. </a:t>
            </a:r>
          </a:p>
          <a:p>
            <a:pPr>
              <a:spcBef>
                <a:spcPts val="2000"/>
              </a:spcBef>
            </a:pP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Hmm, not quite the £500 a week Josh was expecting. </a:t>
            </a:r>
          </a:p>
          <a:p>
            <a:pPr>
              <a:spcBef>
                <a:spcPts val="2000"/>
              </a:spcBef>
            </a:pP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Worth querying, as the recruiter isn’t honouring the terms of the job offer.</a:t>
            </a:r>
          </a:p>
        </p:txBody>
      </p:sp>
      <p:grpSp>
        <p:nvGrpSpPr>
          <p:cNvPr id="3" name="Group 2">
            <a:extLst>
              <a:ext uri="{FF2B5EF4-FFF2-40B4-BE49-F238E27FC236}">
                <a16:creationId xmlns:a16="http://schemas.microsoft.com/office/drawing/2014/main" id="{487D8595-7CA1-7F4F-BD11-C9DD95DD5F87}"/>
              </a:ext>
              <a:ext uri="{C183D7F6-B498-43B3-948B-1728B52AA6E4}">
                <adec:decorative xmlns:adec="http://schemas.microsoft.com/office/drawing/2017/decorative" val="1"/>
              </a:ext>
            </a:extLst>
          </p:cNvPr>
          <p:cNvGrpSpPr/>
          <p:nvPr/>
        </p:nvGrpSpPr>
        <p:grpSpPr>
          <a:xfrm>
            <a:off x="7334044" y="1125538"/>
            <a:ext cx="3000152" cy="4564527"/>
            <a:chOff x="7831241" y="1072857"/>
            <a:chExt cx="3000152" cy="4564527"/>
          </a:xfrm>
        </p:grpSpPr>
        <p:pic>
          <p:nvPicPr>
            <p:cNvPr id="5" name="Money note" descr="Logo&#10;&#10;Description automatically generated">
              <a:extLst>
                <a:ext uri="{FF2B5EF4-FFF2-40B4-BE49-F238E27FC236}">
                  <a16:creationId xmlns:a16="http://schemas.microsoft.com/office/drawing/2014/main" id="{8F382CAB-74CB-0D4F-8F1C-FD48BB426E8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831241" y="1072857"/>
              <a:ext cx="2598471" cy="1782351"/>
            </a:xfrm>
            <a:prstGeom prst="rect">
              <a:avLst/>
            </a:prstGeom>
          </p:spPr>
        </p:pic>
        <p:pic>
          <p:nvPicPr>
            <p:cNvPr id="6" name="Money note" descr="Logo&#10;&#10;Description automatically generated">
              <a:extLst>
                <a:ext uri="{FF2B5EF4-FFF2-40B4-BE49-F238E27FC236}">
                  <a16:creationId xmlns:a16="http://schemas.microsoft.com/office/drawing/2014/main" id="{86EC583D-C6DB-3048-B496-96F5181E9BD2}"/>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rot="1545141">
              <a:off x="8232922" y="2427826"/>
              <a:ext cx="2598471" cy="1782351"/>
            </a:xfrm>
            <a:prstGeom prst="rect">
              <a:avLst/>
            </a:prstGeom>
          </p:spPr>
        </p:pic>
        <p:pic>
          <p:nvPicPr>
            <p:cNvPr id="7" name="Money note" descr="Logo&#10;&#10;Description automatically generated">
              <a:extLst>
                <a:ext uri="{FF2B5EF4-FFF2-40B4-BE49-F238E27FC236}">
                  <a16:creationId xmlns:a16="http://schemas.microsoft.com/office/drawing/2014/main" id="{09E8415D-9A17-954C-A267-F3B908ADD5F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920358" y="3855033"/>
              <a:ext cx="2598471" cy="1782351"/>
            </a:xfrm>
            <a:prstGeom prst="rect">
              <a:avLst/>
            </a:prstGeom>
          </p:spPr>
        </p:pic>
      </p:grpSp>
      <p:sp>
        <p:nvSpPr>
          <p:cNvPr id="2" name="Title 1">
            <a:extLst>
              <a:ext uri="{FF2B5EF4-FFF2-40B4-BE49-F238E27FC236}">
                <a16:creationId xmlns:a16="http://schemas.microsoft.com/office/drawing/2014/main" id="{7119B130-7BCA-FC8A-938A-B00A7164D4CA}"/>
              </a:ext>
            </a:extLst>
          </p:cNvPr>
          <p:cNvSpPr>
            <a:spLocks noGrp="1"/>
          </p:cNvSpPr>
          <p:nvPr>
            <p:ph type="ctrTitle"/>
          </p:nvPr>
        </p:nvSpPr>
        <p:spPr>
          <a:xfrm>
            <a:off x="1524000" y="-212942"/>
            <a:ext cx="9144000" cy="212942"/>
          </a:xfrm>
        </p:spPr>
        <p:txBody>
          <a:bodyPr anchor="b"/>
          <a:lstStyle/>
          <a:p>
            <a:r>
              <a:rPr lang="en-GB" sz="800" b="0" dirty="0">
                <a:solidFill>
                  <a:schemeClr val="bg1"/>
                </a:solidFill>
              </a:rPr>
              <a:t>Slide 11</a:t>
            </a:r>
          </a:p>
        </p:txBody>
      </p:sp>
    </p:spTree>
    <p:extLst>
      <p:ext uri="{BB962C8B-B14F-4D97-AF65-F5344CB8AC3E}">
        <p14:creationId xmlns:p14="http://schemas.microsoft.com/office/powerpoint/2010/main" val="22392612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6071C0-E1E0-00EF-2730-B6CAFFA855CC}"/>
              </a:ext>
            </a:extLst>
          </p:cNvPr>
          <p:cNvSpPr>
            <a:spLocks noGrp="1"/>
          </p:cNvSpPr>
          <p:nvPr>
            <p:ph type="title" idx="4294967295"/>
          </p:nvPr>
        </p:nvSpPr>
        <p:spPr>
          <a:xfrm>
            <a:off x="838200" y="-136410"/>
            <a:ext cx="10515600" cy="136410"/>
          </a:xfrm>
          <a:prstGeom prst="rect">
            <a:avLst/>
          </a:prstGeom>
        </p:spPr>
        <p:txBody>
          <a:bodyPr anchor="b"/>
          <a:lstStyle/>
          <a:p>
            <a:pPr algn="ctr"/>
            <a:r>
              <a:rPr lang="en-GB" sz="800" dirty="0">
                <a:solidFill>
                  <a:schemeClr val="bg1"/>
                </a:solidFill>
              </a:rPr>
              <a:t>Slide 12</a:t>
            </a:r>
          </a:p>
        </p:txBody>
      </p:sp>
      <p:pic>
        <p:nvPicPr>
          <p:cNvPr id="4" name="Picture 3" descr="Screenshot mobile phone, with a message from Ritchiexx0098, which reads, Don't ask questions.&#10;We know where you live. We have your sensitive information.&#10;Don't cause trouble!">
            <a:extLst>
              <a:ext uri="{FF2B5EF4-FFF2-40B4-BE49-F238E27FC236}">
                <a16:creationId xmlns:a16="http://schemas.microsoft.com/office/drawing/2014/main" id="{5E50CF38-0744-B744-86FB-362B369CB0C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224690" y="759142"/>
            <a:ext cx="2752410" cy="5315542"/>
          </a:xfrm>
          <a:prstGeom prst="rect">
            <a:avLst/>
          </a:prstGeom>
        </p:spPr>
      </p:pic>
      <p:pic>
        <p:nvPicPr>
          <p:cNvPr id="12" name="We know where you live bubble">
            <a:extLst>
              <a:ext uri="{FF2B5EF4-FFF2-40B4-BE49-F238E27FC236}">
                <a16:creationId xmlns:a16="http://schemas.microsoft.com/office/drawing/2014/main" id="{A9B72A35-4D2D-6C48-BEAA-66864D627AEC}"/>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479042" y="2842816"/>
            <a:ext cx="2234497" cy="1624194"/>
          </a:xfrm>
          <a:prstGeom prst="rect">
            <a:avLst/>
          </a:prstGeom>
        </p:spPr>
      </p:pic>
      <p:pic>
        <p:nvPicPr>
          <p:cNvPr id="14" name="Don't cause trouble bubble">
            <a:extLst>
              <a:ext uri="{FF2B5EF4-FFF2-40B4-BE49-F238E27FC236}">
                <a16:creationId xmlns:a16="http://schemas.microsoft.com/office/drawing/2014/main" id="{586709CF-D3C3-0546-ABDE-2ED3871352CC}"/>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508572" y="4519611"/>
            <a:ext cx="2175435" cy="659521"/>
          </a:xfrm>
          <a:prstGeom prst="rect">
            <a:avLst/>
          </a:prstGeom>
        </p:spPr>
      </p:pic>
      <p:pic>
        <p:nvPicPr>
          <p:cNvPr id="16" name="Don't ask questions bubble">
            <a:extLst>
              <a:ext uri="{FF2B5EF4-FFF2-40B4-BE49-F238E27FC236}">
                <a16:creationId xmlns:a16="http://schemas.microsoft.com/office/drawing/2014/main" id="{61F5F67E-3E16-1F45-8C95-FAC7A65FFD2E}"/>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479042" y="2139277"/>
            <a:ext cx="2195122" cy="649677"/>
          </a:xfrm>
          <a:prstGeom prst="rect">
            <a:avLst/>
          </a:prstGeom>
        </p:spPr>
      </p:pic>
      <p:sp>
        <p:nvSpPr>
          <p:cNvPr id="6" name="TextBox 5">
            <a:extLst>
              <a:ext uri="{FF2B5EF4-FFF2-40B4-BE49-F238E27FC236}">
                <a16:creationId xmlns:a16="http://schemas.microsoft.com/office/drawing/2014/main" id="{D160C693-0294-2847-9AC3-AF0B29ED6F50}"/>
              </a:ext>
            </a:extLst>
          </p:cNvPr>
          <p:cNvSpPr txBox="1"/>
          <p:nvPr/>
        </p:nvSpPr>
        <p:spPr>
          <a:xfrm>
            <a:off x="6096000" y="2232856"/>
            <a:ext cx="5193456" cy="2298065"/>
          </a:xfrm>
          <a:prstGeom prst="rect">
            <a:avLst/>
          </a:prstGeom>
          <a:noFill/>
        </p:spPr>
        <p:txBody>
          <a:bodyPr wrap="square">
            <a:spAutoFit/>
          </a:bodyPr>
          <a:lstStyle/>
          <a:p>
            <a:pPr>
              <a:spcBef>
                <a:spcPts val="2000"/>
              </a:spcBef>
            </a:pPr>
            <a:r>
              <a:rPr lang="en-GB" sz="2300" b="1" dirty="0">
                <a:solidFill>
                  <a:schemeClr val="bg1"/>
                </a:solidFill>
                <a:latin typeface="Arial" panose="020B0604020202020204" pitchFamily="34" charset="0"/>
                <a:ea typeface="Calibri" panose="020F0502020204030204" pitchFamily="34" charset="0"/>
                <a:cs typeface="Times New Roman" panose="02020603050405020304" pitchFamily="18" charset="0"/>
              </a:rPr>
              <a:t>Josh turns cold. </a:t>
            </a:r>
          </a:p>
          <a:p>
            <a:pPr>
              <a:spcBef>
                <a:spcPts val="2000"/>
              </a:spcBef>
            </a:pPr>
            <a:r>
              <a:rPr lang="en-GB" sz="2300" b="1" dirty="0">
                <a:solidFill>
                  <a:schemeClr val="bg1"/>
                </a:solidFill>
                <a:latin typeface="Arial" panose="020B0604020202020204" pitchFamily="34" charset="0"/>
                <a:ea typeface="Calibri" panose="020F0502020204030204" pitchFamily="34" charset="0"/>
                <a:cs typeface="Times New Roman" panose="02020603050405020304" pitchFamily="18" charset="0"/>
              </a:rPr>
              <a:t>This isn’t what he expected. </a:t>
            </a:r>
          </a:p>
          <a:p>
            <a:pPr>
              <a:spcBef>
                <a:spcPts val="2000"/>
              </a:spcBef>
            </a:pPr>
            <a:r>
              <a:rPr lang="en-GB" sz="3200" b="1" dirty="0">
                <a:solidFill>
                  <a:schemeClr val="bg1"/>
                </a:solidFill>
                <a:latin typeface="Arial" panose="020B0604020202020204" pitchFamily="34" charset="0"/>
                <a:ea typeface="Calibri" panose="020F0502020204030204" pitchFamily="34" charset="0"/>
                <a:cs typeface="Times New Roman" panose="02020603050405020304" pitchFamily="18" charset="0"/>
              </a:rPr>
              <a:t>He’s been tricked and financially exploited</a:t>
            </a:r>
            <a:r>
              <a:rPr lang="en-GB" sz="3000" b="1" dirty="0">
                <a:solidFill>
                  <a:schemeClr val="bg1"/>
                </a:solidFill>
                <a:latin typeface="Arial" panose="020B0604020202020204" pitchFamily="34" charset="0"/>
                <a:ea typeface="Calibri" panose="020F0502020204030204" pitchFamily="34" charset="0"/>
                <a:cs typeface="Times New Roman" panose="02020603050405020304" pitchFamily="18" charset="0"/>
              </a:rPr>
              <a:t>.</a:t>
            </a:r>
            <a:endParaRPr lang="en-GB" sz="3200" b="1" dirty="0">
              <a:solidFill>
                <a:schemeClr val="bg1"/>
              </a:solidFill>
              <a:latin typeface="Arial" panose="020B060402020202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6999089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500"/>
                                  </p:stCondLst>
                                  <p:childTnLst>
                                    <p:set>
                                      <p:cBhvr>
                                        <p:cTn id="9" dur="1" fill="hold">
                                          <p:stCondLst>
                                            <p:cond delay="0"/>
                                          </p:stCondLst>
                                        </p:cTn>
                                        <p:tgtEl>
                                          <p:spTgt spid="12"/>
                                        </p:tgtEl>
                                        <p:attrNameLst>
                                          <p:attrName>style.visibility</p:attrName>
                                        </p:attrNameLst>
                                      </p:cBhvr>
                                      <p:to>
                                        <p:strVal val="visible"/>
                                      </p:to>
                                    </p:set>
                                  </p:childTnLst>
                                </p:cTn>
                              </p:par>
                            </p:childTnLst>
                          </p:cTn>
                        </p:par>
                        <p:par>
                          <p:cTn id="10" fill="hold">
                            <p:stCondLst>
                              <p:cond delay="500"/>
                            </p:stCondLst>
                            <p:childTnLst>
                              <p:par>
                                <p:cTn id="11" presetID="1" presetClass="entr" presetSubtype="0" fill="hold" nodeType="afterEffect">
                                  <p:stCondLst>
                                    <p:cond delay="500"/>
                                  </p:stCondLst>
                                  <p:childTnLst>
                                    <p:set>
                                      <p:cBhvr>
                                        <p:cTn id="12" dur="1" fill="hold">
                                          <p:stCondLst>
                                            <p:cond delay="0"/>
                                          </p:stCondLst>
                                        </p:cTn>
                                        <p:tgtEl>
                                          <p:spTgt spid="1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A2E69CD5-41FD-D64E-A5EA-74888EFC8215}"/>
              </a:ext>
            </a:extLst>
          </p:cNvPr>
          <p:cNvSpPr txBox="1"/>
          <p:nvPr/>
        </p:nvSpPr>
        <p:spPr>
          <a:xfrm>
            <a:off x="1187563" y="1129128"/>
            <a:ext cx="5208362" cy="4185761"/>
          </a:xfrm>
          <a:prstGeom prst="rect">
            <a:avLst/>
          </a:prstGeom>
          <a:noFill/>
        </p:spPr>
        <p:txBody>
          <a:bodyPr wrap="square">
            <a:spAutoFit/>
          </a:bodyPr>
          <a:lstStyle/>
          <a:p>
            <a:pPr>
              <a:spcBef>
                <a:spcPts val="2000"/>
              </a:spcBef>
            </a:pPr>
            <a:r>
              <a:rPr lang="en-GB" b="1" dirty="0">
                <a:solidFill>
                  <a:srgbClr val="363636"/>
                </a:solidFill>
                <a:latin typeface="Arial" panose="020B0604020202020204" pitchFamily="34" charset="0"/>
                <a:ea typeface="Calibri" panose="020F0502020204030204" pitchFamily="34" charset="0"/>
                <a:cs typeface="Times New Roman" panose="02020603050405020304" pitchFamily="18" charset="0"/>
              </a:rPr>
              <a:t>His bank account has been frozen before he can make the transfer into the cryptocurrency account. He can’t access any money.</a:t>
            </a:r>
          </a:p>
          <a:p>
            <a:pPr>
              <a:spcBef>
                <a:spcPts val="2000"/>
              </a:spcBef>
            </a:pPr>
            <a:r>
              <a:rPr lang="en-GB" b="1" dirty="0">
                <a:solidFill>
                  <a:srgbClr val="363636"/>
                </a:solidFill>
                <a:latin typeface="Arial" panose="020B0604020202020204" pitchFamily="34" charset="0"/>
                <a:ea typeface="Calibri" panose="020F0502020204030204" pitchFamily="34" charset="0"/>
                <a:cs typeface="Times New Roman" panose="02020603050405020304" pitchFamily="18" charset="0"/>
              </a:rPr>
              <a:t>Josh is paralysed. He can’t pay for his   mobile phone. He can’t pay for anything.</a:t>
            </a:r>
          </a:p>
          <a:p>
            <a:pPr>
              <a:spcBef>
                <a:spcPts val="2000"/>
              </a:spcBef>
            </a:pPr>
            <a:r>
              <a:rPr lang="en-GB" b="1" dirty="0">
                <a:solidFill>
                  <a:srgbClr val="363636"/>
                </a:solidFill>
                <a:latin typeface="Arial" panose="020B0604020202020204" pitchFamily="34" charset="0"/>
                <a:ea typeface="Calibri" panose="020F0502020204030204" pitchFamily="34" charset="0"/>
                <a:cs typeface="Times New Roman" panose="02020603050405020304" pitchFamily="18" charset="0"/>
              </a:rPr>
              <a:t>Far from going out and impressing his friends, he can’t even go out with them at</a:t>
            </a:r>
            <a:br>
              <a:rPr lang="en-GB" b="1" dirty="0">
                <a:solidFill>
                  <a:srgbClr val="363636"/>
                </a:solidFill>
                <a:latin typeface="Arial" panose="020B0604020202020204" pitchFamily="34" charset="0"/>
                <a:ea typeface="Calibri" panose="020F0502020204030204" pitchFamily="34" charset="0"/>
                <a:cs typeface="Times New Roman" panose="02020603050405020304" pitchFamily="18" charset="0"/>
              </a:rPr>
            </a:br>
            <a:r>
              <a:rPr lang="en-GB" b="1" dirty="0">
                <a:solidFill>
                  <a:srgbClr val="363636"/>
                </a:solidFill>
                <a:latin typeface="Arial" panose="020B0604020202020204" pitchFamily="34" charset="0"/>
                <a:ea typeface="Calibri" panose="020F0502020204030204" pitchFamily="34" charset="0"/>
                <a:cs typeface="Times New Roman" panose="02020603050405020304" pitchFamily="18" charset="0"/>
              </a:rPr>
              <a:t>all. And he soon won’t be able to use his mobile phone, as the network will suspend his account.</a:t>
            </a:r>
          </a:p>
          <a:p>
            <a:pPr>
              <a:spcBef>
                <a:spcPts val="2000"/>
              </a:spcBef>
            </a:pPr>
            <a:r>
              <a:rPr lang="en-GB" b="1" dirty="0">
                <a:solidFill>
                  <a:srgbClr val="363636"/>
                </a:solidFill>
                <a:latin typeface="Arial" panose="020B0604020202020204" pitchFamily="34" charset="0"/>
                <a:ea typeface="Calibri" panose="020F0502020204030204" pitchFamily="34" charset="0"/>
                <a:cs typeface="Times New Roman" panose="02020603050405020304" pitchFamily="18" charset="0"/>
              </a:rPr>
              <a:t>Worse still though. He can’t pay the recruiter who is angry:</a:t>
            </a:r>
          </a:p>
        </p:txBody>
      </p:sp>
      <p:pic>
        <p:nvPicPr>
          <p:cNvPr id="9" name="Account frozen screen">
            <a:extLst>
              <a:ext uri="{FF2B5EF4-FFF2-40B4-BE49-F238E27FC236}">
                <a16:creationId xmlns:a16="http://schemas.microsoft.com/office/drawing/2014/main" id="{44E5E351-7787-BB4C-B93A-AAE9A613CCF3}"/>
              </a:ext>
              <a:ext uri="{C183D7F6-B498-43B3-948B-1728B52AA6E4}">
                <adec:decorative xmlns:adec="http://schemas.microsoft.com/office/drawing/2017/decorative" val="1"/>
              </a:ext>
            </a:extLst>
          </p:cNvPr>
          <p:cNvPicPr>
            <a:picLocks noChangeAspect="1"/>
          </p:cNvPicPr>
          <p:nvPr/>
        </p:nvPicPr>
        <p:blipFill>
          <a:blip r:embed="rId2" cstate="screen">
            <a:alphaModFix/>
            <a:extLst>
              <a:ext uri="{28A0092B-C50C-407E-A947-70E740481C1C}">
                <a14:useLocalDpi xmlns:a14="http://schemas.microsoft.com/office/drawing/2010/main"/>
              </a:ext>
            </a:extLst>
          </a:blip>
          <a:stretch>
            <a:fillRect/>
          </a:stretch>
        </p:blipFill>
        <p:spPr>
          <a:xfrm>
            <a:off x="6395925" y="1129128"/>
            <a:ext cx="4608512" cy="4608512"/>
          </a:xfrm>
          <a:prstGeom prst="rect">
            <a:avLst/>
          </a:prstGeom>
        </p:spPr>
      </p:pic>
      <p:sp>
        <p:nvSpPr>
          <p:cNvPr id="2" name="Title 1">
            <a:extLst>
              <a:ext uri="{FF2B5EF4-FFF2-40B4-BE49-F238E27FC236}">
                <a16:creationId xmlns:a16="http://schemas.microsoft.com/office/drawing/2014/main" id="{B0016772-F327-129A-EC45-B34EF652FB6B}"/>
              </a:ext>
            </a:extLst>
          </p:cNvPr>
          <p:cNvSpPr>
            <a:spLocks noGrp="1"/>
          </p:cNvSpPr>
          <p:nvPr>
            <p:ph type="ctrTitle"/>
          </p:nvPr>
        </p:nvSpPr>
        <p:spPr>
          <a:xfrm>
            <a:off x="1524000" y="-225468"/>
            <a:ext cx="9144000" cy="225468"/>
          </a:xfrm>
        </p:spPr>
        <p:txBody>
          <a:bodyPr anchor="b"/>
          <a:lstStyle/>
          <a:p>
            <a:r>
              <a:rPr lang="en-GB" sz="800" b="0" dirty="0">
                <a:solidFill>
                  <a:schemeClr val="bg1"/>
                </a:solidFill>
              </a:rPr>
              <a:t>Slide 13</a:t>
            </a:r>
          </a:p>
        </p:txBody>
      </p:sp>
    </p:spTree>
    <p:extLst>
      <p:ext uri="{BB962C8B-B14F-4D97-AF65-F5344CB8AC3E}">
        <p14:creationId xmlns:p14="http://schemas.microsoft.com/office/powerpoint/2010/main" val="9534554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D5569D8-8605-EA69-8F0E-EDF9FE96AF9B}"/>
              </a:ext>
            </a:extLst>
          </p:cNvPr>
          <p:cNvSpPr>
            <a:spLocks noGrp="1"/>
          </p:cNvSpPr>
          <p:nvPr>
            <p:ph type="ctrTitle"/>
          </p:nvPr>
        </p:nvSpPr>
        <p:spPr>
          <a:xfrm>
            <a:off x="1524000" y="-175364"/>
            <a:ext cx="9144000" cy="175364"/>
          </a:xfrm>
        </p:spPr>
        <p:txBody>
          <a:bodyPr anchor="b"/>
          <a:lstStyle/>
          <a:p>
            <a:r>
              <a:rPr lang="en-GB" sz="800" b="0" dirty="0">
                <a:solidFill>
                  <a:schemeClr val="bg1"/>
                </a:solidFill>
              </a:rPr>
              <a:t>Slide 14</a:t>
            </a:r>
          </a:p>
        </p:txBody>
      </p:sp>
      <p:sp>
        <p:nvSpPr>
          <p:cNvPr id="3" name="TextBox 2">
            <a:extLst>
              <a:ext uri="{FF2B5EF4-FFF2-40B4-BE49-F238E27FC236}">
                <a16:creationId xmlns:a16="http://schemas.microsoft.com/office/drawing/2014/main" id="{F7C2F570-D703-E949-80C2-A79383569741}"/>
              </a:ext>
            </a:extLst>
          </p:cNvPr>
          <p:cNvSpPr txBox="1"/>
          <p:nvPr/>
        </p:nvSpPr>
        <p:spPr>
          <a:xfrm>
            <a:off x="1956789" y="3857142"/>
            <a:ext cx="7582021" cy="1641475"/>
          </a:xfrm>
          <a:prstGeom prst="rect">
            <a:avLst/>
          </a:prstGeom>
          <a:noFill/>
        </p:spPr>
        <p:txBody>
          <a:bodyPr wrap="square">
            <a:spAutoFit/>
          </a:bodyPr>
          <a:lstStyle/>
          <a:p>
            <a:pPr>
              <a:spcBef>
                <a:spcPts val="2000"/>
              </a:spcBef>
            </a:pP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Josh now owes money, which means he is in debt, to the recruiter, who is actually part of a criminal gang.</a:t>
            </a:r>
          </a:p>
          <a:p>
            <a:pPr>
              <a:spcBef>
                <a:spcPts val="2000"/>
              </a:spcBef>
            </a:pP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Josh, and also his family, are now being threatened by this criminal gang.</a:t>
            </a:r>
          </a:p>
        </p:txBody>
      </p:sp>
      <p:sp>
        <p:nvSpPr>
          <p:cNvPr id="2" name="Rounded Rectangular Callout 1">
            <a:extLst>
              <a:ext uri="{FF2B5EF4-FFF2-40B4-BE49-F238E27FC236}">
                <a16:creationId xmlns:a16="http://schemas.microsoft.com/office/drawing/2014/main" id="{0B641B17-190C-F643-AF89-E1D5F83CD1B9}"/>
              </a:ext>
            </a:extLst>
          </p:cNvPr>
          <p:cNvSpPr/>
          <p:nvPr/>
        </p:nvSpPr>
        <p:spPr>
          <a:xfrm>
            <a:off x="1956789" y="1375243"/>
            <a:ext cx="8035636" cy="1787552"/>
          </a:xfrm>
          <a:prstGeom prst="wedgeRoundRectCallout">
            <a:avLst>
              <a:gd name="adj1" fmla="val 67272"/>
              <a:gd name="adj2" fmla="val -55660"/>
              <a:gd name="adj3" fmla="val 16667"/>
            </a:avLst>
          </a:prstGeom>
          <a:solidFill>
            <a:srgbClr val="3636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spcBef>
                <a:spcPts val="2000"/>
              </a:spcBef>
            </a:pPr>
            <a:r>
              <a:rPr lang="en-GB" sz="2500" b="1" dirty="0">
                <a:solidFill>
                  <a:schemeClr val="bg1"/>
                </a:solidFill>
                <a:latin typeface="Arial" panose="020B0604020202020204" pitchFamily="34" charset="0"/>
                <a:ea typeface="Calibri" panose="020F0502020204030204" pitchFamily="34" charset="0"/>
                <a:cs typeface="Times New Roman" panose="02020603050405020304" pitchFamily="18" charset="0"/>
              </a:rPr>
              <a:t>“I WANT MY MONEY BACK. U owe me.</a:t>
            </a:r>
            <a:br>
              <a:rPr lang="en-GB" sz="2500" b="1" dirty="0">
                <a:solidFill>
                  <a:schemeClr val="bg1"/>
                </a:solidFill>
                <a:latin typeface="Arial" panose="020B0604020202020204" pitchFamily="34" charset="0"/>
                <a:ea typeface="Calibri" panose="020F0502020204030204" pitchFamily="34" charset="0"/>
                <a:cs typeface="Times New Roman" panose="02020603050405020304" pitchFamily="18" charset="0"/>
              </a:rPr>
            </a:br>
            <a:r>
              <a:rPr lang="en-GB" sz="2500" b="1" dirty="0">
                <a:solidFill>
                  <a:schemeClr val="bg1"/>
                </a:solidFill>
                <a:latin typeface="Arial" panose="020B0604020202020204" pitchFamily="34" charset="0"/>
                <a:ea typeface="Calibri" panose="020F0502020204030204" pitchFamily="34" charset="0"/>
                <a:cs typeface="Times New Roman" panose="02020603050405020304" pitchFamily="18" charset="0"/>
              </a:rPr>
              <a:t>I know where u live. And where</a:t>
            </a:r>
            <a:br>
              <a:rPr lang="en-GB" sz="2500" b="1" dirty="0">
                <a:solidFill>
                  <a:schemeClr val="bg1"/>
                </a:solidFill>
                <a:latin typeface="Arial" panose="020B0604020202020204" pitchFamily="34" charset="0"/>
                <a:ea typeface="Calibri" panose="020F0502020204030204" pitchFamily="34" charset="0"/>
                <a:cs typeface="Times New Roman" panose="02020603050405020304" pitchFamily="18" charset="0"/>
              </a:rPr>
            </a:br>
            <a:r>
              <a:rPr lang="en-GB" sz="2500" b="1" dirty="0">
                <a:solidFill>
                  <a:schemeClr val="bg1"/>
                </a:solidFill>
                <a:latin typeface="Arial" panose="020B0604020202020204" pitchFamily="34" charset="0"/>
                <a:ea typeface="Calibri" panose="020F0502020204030204" pitchFamily="34" charset="0"/>
                <a:cs typeface="Times New Roman" panose="02020603050405020304" pitchFamily="18" charset="0"/>
              </a:rPr>
              <a:t>all </a:t>
            </a:r>
            <a:r>
              <a:rPr lang="en-GB" sz="2500" b="1" dirty="0" err="1">
                <a:solidFill>
                  <a:schemeClr val="bg1"/>
                </a:solidFill>
                <a:latin typeface="Arial" panose="020B0604020202020204" pitchFamily="34" charset="0"/>
                <a:ea typeface="Calibri" panose="020F0502020204030204" pitchFamily="34" charset="0"/>
                <a:cs typeface="Times New Roman" panose="02020603050405020304" pitchFamily="18" charset="0"/>
              </a:rPr>
              <a:t>ur</a:t>
            </a:r>
            <a:r>
              <a:rPr lang="en-GB" sz="2500" b="1" dirty="0">
                <a:solidFill>
                  <a:schemeClr val="bg1"/>
                </a:solidFill>
                <a:latin typeface="Arial" panose="020B0604020202020204" pitchFamily="34" charset="0"/>
                <a:ea typeface="Calibri" panose="020F0502020204030204" pitchFamily="34" charset="0"/>
                <a:cs typeface="Times New Roman" panose="02020603050405020304" pitchFamily="18" charset="0"/>
              </a:rPr>
              <a:t> family live.”</a:t>
            </a:r>
            <a:endParaRPr lang="en-US" dirty="0">
              <a:solidFill>
                <a:schemeClr val="bg1"/>
              </a:solidFill>
            </a:endParaRPr>
          </a:p>
        </p:txBody>
      </p:sp>
    </p:spTree>
    <p:extLst>
      <p:ext uri="{BB962C8B-B14F-4D97-AF65-F5344CB8AC3E}">
        <p14:creationId xmlns:p14="http://schemas.microsoft.com/office/powerpoint/2010/main" val="160790134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78C0154-D32D-8348-838C-392B30523E0E}"/>
              </a:ext>
            </a:extLst>
          </p:cNvPr>
          <p:cNvSpPr txBox="1"/>
          <p:nvPr/>
        </p:nvSpPr>
        <p:spPr>
          <a:xfrm>
            <a:off x="1359710" y="1935769"/>
            <a:ext cx="3819615" cy="2867452"/>
          </a:xfrm>
          <a:prstGeom prst="rect">
            <a:avLst/>
          </a:prstGeom>
          <a:noFill/>
        </p:spPr>
        <p:txBody>
          <a:bodyPr wrap="square">
            <a:spAutoFit/>
          </a:bodyPr>
          <a:lstStyle/>
          <a:p>
            <a:pPr>
              <a:spcBef>
                <a:spcPts val="2000"/>
              </a:spcBef>
            </a:pP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Josh pretends to be ill, so he doesn’t have to go out and spend any money. But he can’t do this forever.</a:t>
            </a:r>
          </a:p>
          <a:p>
            <a:pPr>
              <a:spcBef>
                <a:spcPts val="2000"/>
              </a:spcBef>
            </a:pP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Eventually he tells his dad.</a:t>
            </a:r>
          </a:p>
          <a:p>
            <a:pPr>
              <a:spcBef>
                <a:spcPts val="2000"/>
              </a:spcBef>
            </a:pP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His dad helps him to tell the bank what has happened.</a:t>
            </a:r>
          </a:p>
        </p:txBody>
      </p:sp>
      <p:pic>
        <p:nvPicPr>
          <p:cNvPr id="7" name="Fraud image">
            <a:extLst>
              <a:ext uri="{FF2B5EF4-FFF2-40B4-BE49-F238E27FC236}">
                <a16:creationId xmlns:a16="http://schemas.microsoft.com/office/drawing/2014/main" id="{1E8772E3-961E-A245-A9EF-8B345804D516}"/>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395925" y="1116301"/>
            <a:ext cx="4614283" cy="4658651"/>
          </a:xfrm>
          <a:prstGeom prst="rect">
            <a:avLst/>
          </a:prstGeom>
        </p:spPr>
      </p:pic>
      <p:sp>
        <p:nvSpPr>
          <p:cNvPr id="2" name="Title 1">
            <a:extLst>
              <a:ext uri="{FF2B5EF4-FFF2-40B4-BE49-F238E27FC236}">
                <a16:creationId xmlns:a16="http://schemas.microsoft.com/office/drawing/2014/main" id="{F42C2780-37A3-6CA8-3FD7-D0FFB66A6386}"/>
              </a:ext>
            </a:extLst>
          </p:cNvPr>
          <p:cNvSpPr>
            <a:spLocks noGrp="1"/>
          </p:cNvSpPr>
          <p:nvPr>
            <p:ph type="ctrTitle"/>
          </p:nvPr>
        </p:nvSpPr>
        <p:spPr>
          <a:xfrm>
            <a:off x="1524000" y="-200416"/>
            <a:ext cx="9144000" cy="200416"/>
          </a:xfrm>
        </p:spPr>
        <p:txBody>
          <a:bodyPr anchor="b"/>
          <a:lstStyle/>
          <a:p>
            <a:r>
              <a:rPr lang="en-GB" sz="800" b="0" dirty="0">
                <a:solidFill>
                  <a:schemeClr val="bg1"/>
                </a:solidFill>
              </a:rPr>
              <a:t>Slide 15</a:t>
            </a:r>
          </a:p>
        </p:txBody>
      </p:sp>
    </p:spTree>
    <p:extLst>
      <p:ext uri="{BB962C8B-B14F-4D97-AF65-F5344CB8AC3E}">
        <p14:creationId xmlns:p14="http://schemas.microsoft.com/office/powerpoint/2010/main" val="11470000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78C0154-D32D-8348-838C-392B30523E0E}"/>
              </a:ext>
            </a:extLst>
          </p:cNvPr>
          <p:cNvSpPr txBox="1"/>
          <p:nvPr/>
        </p:nvSpPr>
        <p:spPr>
          <a:xfrm>
            <a:off x="1366402" y="1672838"/>
            <a:ext cx="4154118" cy="3703391"/>
          </a:xfrm>
          <a:prstGeom prst="rect">
            <a:avLst/>
          </a:prstGeom>
          <a:noFill/>
        </p:spPr>
        <p:txBody>
          <a:bodyPr wrap="square">
            <a:noAutofit/>
          </a:bodyPr>
          <a:lstStyle/>
          <a:p>
            <a:pPr>
              <a:spcBef>
                <a:spcPts val="2000"/>
              </a:spcBef>
            </a:pP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The bank already knew. </a:t>
            </a:r>
          </a:p>
          <a:p>
            <a:pPr>
              <a:spcBef>
                <a:spcPts val="2000"/>
              </a:spcBef>
            </a:pP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They were waiting for him to tell them what had happened.</a:t>
            </a:r>
          </a:p>
          <a:p>
            <a:pPr>
              <a:spcBef>
                <a:spcPts val="2000"/>
              </a:spcBef>
            </a:pP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If Josh hadn’t admitted everything, he would have been reported to the police.</a:t>
            </a:r>
          </a:p>
          <a:p>
            <a:pPr>
              <a:spcBef>
                <a:spcPts val="2000"/>
              </a:spcBef>
            </a:pP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Josh has been tricked, financially exploited and used as a money mule.</a:t>
            </a:r>
          </a:p>
        </p:txBody>
      </p:sp>
      <p:pic>
        <p:nvPicPr>
          <p:cNvPr id="7" name="Fraud image">
            <a:extLst>
              <a:ext uri="{FF2B5EF4-FFF2-40B4-BE49-F238E27FC236}">
                <a16:creationId xmlns:a16="http://schemas.microsoft.com/office/drawing/2014/main" id="{1E8772E3-961E-A245-A9EF-8B345804D516}"/>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395925" y="1116301"/>
            <a:ext cx="4614283" cy="4658651"/>
          </a:xfrm>
          <a:prstGeom prst="rect">
            <a:avLst/>
          </a:prstGeom>
        </p:spPr>
      </p:pic>
      <p:sp>
        <p:nvSpPr>
          <p:cNvPr id="2" name="Title 1">
            <a:extLst>
              <a:ext uri="{FF2B5EF4-FFF2-40B4-BE49-F238E27FC236}">
                <a16:creationId xmlns:a16="http://schemas.microsoft.com/office/drawing/2014/main" id="{76998969-9D92-A1C3-3E9E-DB33F14C3358}"/>
              </a:ext>
            </a:extLst>
          </p:cNvPr>
          <p:cNvSpPr>
            <a:spLocks noGrp="1"/>
          </p:cNvSpPr>
          <p:nvPr>
            <p:ph type="ctrTitle"/>
          </p:nvPr>
        </p:nvSpPr>
        <p:spPr>
          <a:xfrm>
            <a:off x="1524000" y="-200416"/>
            <a:ext cx="9144000" cy="200416"/>
          </a:xfrm>
        </p:spPr>
        <p:txBody>
          <a:bodyPr anchor="b"/>
          <a:lstStyle/>
          <a:p>
            <a:r>
              <a:rPr lang="en-GB" sz="800" b="0" dirty="0">
                <a:solidFill>
                  <a:schemeClr val="bg1"/>
                </a:solidFill>
              </a:rPr>
              <a:t>Slide 16</a:t>
            </a:r>
          </a:p>
        </p:txBody>
      </p:sp>
    </p:spTree>
    <p:extLst>
      <p:ext uri="{BB962C8B-B14F-4D97-AF65-F5344CB8AC3E}">
        <p14:creationId xmlns:p14="http://schemas.microsoft.com/office/powerpoint/2010/main" val="30649744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F934BEC5-BA3C-014D-8330-B68F1E35C588}"/>
              </a:ext>
            </a:extLst>
          </p:cNvPr>
          <p:cNvSpPr txBox="1">
            <a:spLocks noGrp="1"/>
          </p:cNvSpPr>
          <p:nvPr>
            <p:ph type="title" idx="4294967295"/>
          </p:nvPr>
        </p:nvSpPr>
        <p:spPr>
          <a:xfrm>
            <a:off x="-1" y="709156"/>
            <a:ext cx="12191999"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srgbClr val="363636"/>
                </a:solidFill>
                <a:effectLst/>
                <a:uLnTx/>
                <a:uFillTx/>
                <a:latin typeface="Arial" panose="020B0604020202020204" pitchFamily="34" charset="0"/>
                <a:ea typeface="+mn-ea"/>
                <a:cs typeface="Arial" panose="020B0604020202020204" pitchFamily="34" charset="0"/>
              </a:rPr>
              <a:t>Money Laundering</a:t>
            </a:r>
          </a:p>
        </p:txBody>
      </p:sp>
      <p:sp>
        <p:nvSpPr>
          <p:cNvPr id="9" name="TextBox 8">
            <a:extLst>
              <a:ext uri="{FF2B5EF4-FFF2-40B4-BE49-F238E27FC236}">
                <a16:creationId xmlns:a16="http://schemas.microsoft.com/office/drawing/2014/main" id="{1AA2D4D5-4051-3046-A1B9-531B586F09B2}"/>
              </a:ext>
            </a:extLst>
          </p:cNvPr>
          <p:cNvSpPr txBox="1"/>
          <p:nvPr/>
        </p:nvSpPr>
        <p:spPr>
          <a:xfrm>
            <a:off x="1339515" y="1520141"/>
            <a:ext cx="5676921" cy="2564805"/>
          </a:xfrm>
          <a:prstGeom prst="rect">
            <a:avLst/>
          </a:prstGeom>
          <a:noFill/>
        </p:spPr>
        <p:txBody>
          <a:bodyPr wrap="square">
            <a:spAutoFit/>
          </a:bodyPr>
          <a:lstStyle/>
          <a:p>
            <a:pPr>
              <a:spcBef>
                <a:spcPts val="1000"/>
              </a:spcBef>
            </a:pPr>
            <a:r>
              <a:rPr lang="en-GB" b="1" dirty="0">
                <a:solidFill>
                  <a:srgbClr val="363636"/>
                </a:solidFill>
                <a:latin typeface="Arial" panose="020B0604020202020204" pitchFamily="34" charset="0"/>
                <a:cs typeface="Arial" panose="020B0604020202020204" pitchFamily="34" charset="0"/>
              </a:rPr>
              <a:t>The criminals want to ‘borrow ‘clean’ bank accounts from people and use them to move money. They do this to hide their ‘dirty’ stolen money. This makes it more difficult for the police to trace the money.</a:t>
            </a:r>
          </a:p>
          <a:p>
            <a:pPr>
              <a:spcBef>
                <a:spcPts val="1000"/>
              </a:spcBef>
            </a:pPr>
            <a:r>
              <a:rPr lang="en-GB" b="1" dirty="0">
                <a:solidFill>
                  <a:srgbClr val="363636"/>
                </a:solidFill>
                <a:latin typeface="Arial" panose="020B0604020202020204" pitchFamily="34" charset="0"/>
                <a:cs typeface="Arial" panose="020B0604020202020204" pitchFamily="34" charset="0"/>
              </a:rPr>
              <a:t>This is called ‘money laundering’.</a:t>
            </a:r>
            <a:endParaRPr lang="en-GB" dirty="0">
              <a:solidFill>
                <a:srgbClr val="363636"/>
              </a:solidFill>
              <a:latin typeface="Arial" panose="020B0604020202020204" pitchFamily="34" charset="0"/>
              <a:cs typeface="Arial" panose="020B0604020202020204" pitchFamily="34" charset="0"/>
            </a:endParaRPr>
          </a:p>
          <a:p>
            <a:pPr>
              <a:spcBef>
                <a:spcPts val="1000"/>
              </a:spcBef>
            </a:pPr>
            <a:r>
              <a:rPr lang="en-GB" b="1" dirty="0">
                <a:solidFill>
                  <a:srgbClr val="363636"/>
                </a:solidFill>
                <a:latin typeface="Arial" panose="020B0604020202020204" pitchFamily="34" charset="0"/>
                <a:cs typeface="Arial" panose="020B0604020202020204" pitchFamily="34" charset="0"/>
              </a:rPr>
              <a:t>By hiding it, the criminals can then use this money for more crimes.</a:t>
            </a:r>
            <a:endParaRPr kumimoji="0" lang="en-US" altLang="en-US" sz="1700" b="1" u="none" strike="noStrike" cap="none" normalizeH="0" baseline="0" dirty="0">
              <a:ln>
                <a:noFill/>
              </a:ln>
              <a:solidFill>
                <a:srgbClr val="363636"/>
              </a:solidFill>
              <a:effectLst/>
              <a:latin typeface="Arial" panose="020B0604020202020204" pitchFamily="34" charset="0"/>
              <a:cs typeface="Arial" panose="020B0604020202020204" pitchFamily="34" charset="0"/>
            </a:endParaRPr>
          </a:p>
        </p:txBody>
      </p:sp>
      <p:grpSp>
        <p:nvGrpSpPr>
          <p:cNvPr id="10" name="Graphics">
            <a:extLst>
              <a:ext uri="{FF2B5EF4-FFF2-40B4-BE49-F238E27FC236}">
                <a16:creationId xmlns:a16="http://schemas.microsoft.com/office/drawing/2014/main" id="{9C10C348-D4C1-7E46-BB5D-6D2A9AA2C680}"/>
              </a:ext>
              <a:ext uri="{C183D7F6-B498-43B3-948B-1728B52AA6E4}">
                <adec:decorative xmlns:adec="http://schemas.microsoft.com/office/drawing/2017/decorative" val="1"/>
              </a:ext>
            </a:extLst>
          </p:cNvPr>
          <p:cNvGrpSpPr/>
          <p:nvPr/>
        </p:nvGrpSpPr>
        <p:grpSpPr>
          <a:xfrm>
            <a:off x="7601228" y="1515626"/>
            <a:ext cx="2902618" cy="4301949"/>
            <a:chOff x="7829550" y="958535"/>
            <a:chExt cx="3333750" cy="4940927"/>
          </a:xfrm>
        </p:grpSpPr>
        <p:sp>
          <p:nvSpPr>
            <p:cNvPr id="11" name="Rectangle 10">
              <a:extLst>
                <a:ext uri="{FF2B5EF4-FFF2-40B4-BE49-F238E27FC236}">
                  <a16:creationId xmlns:a16="http://schemas.microsoft.com/office/drawing/2014/main" id="{CD92638C-BCD0-7B48-8CB9-CD13D6CD691C}"/>
                </a:ext>
                <a:ext uri="{C183D7F6-B498-43B3-948B-1728B52AA6E4}">
                  <adec:decorative xmlns:adec="http://schemas.microsoft.com/office/drawing/2017/decorative" val="1"/>
                </a:ext>
              </a:extLst>
            </p:cNvPr>
            <p:cNvSpPr/>
            <p:nvPr/>
          </p:nvSpPr>
          <p:spPr>
            <a:xfrm>
              <a:off x="7829550" y="958535"/>
              <a:ext cx="3333750" cy="1528220"/>
            </a:xfrm>
            <a:prstGeom prst="rect">
              <a:avLst/>
            </a:prstGeom>
            <a:noFill/>
            <a:ln w="38100">
              <a:solidFill>
                <a:srgbClr val="FFCD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12" name="TextBox 11">
              <a:extLst>
                <a:ext uri="{FF2B5EF4-FFF2-40B4-BE49-F238E27FC236}">
                  <a16:creationId xmlns:a16="http://schemas.microsoft.com/office/drawing/2014/main" id="{84950638-83B3-494A-8FC9-99A65F5C6917}"/>
                </a:ext>
              </a:extLst>
            </p:cNvPr>
            <p:cNvSpPr txBox="1"/>
            <p:nvPr/>
          </p:nvSpPr>
          <p:spPr>
            <a:xfrm>
              <a:off x="9569607" y="1242991"/>
              <a:ext cx="1545780" cy="954427"/>
            </a:xfrm>
            <a:prstGeom prst="rect">
              <a:avLst/>
            </a:prstGeom>
            <a:noFill/>
          </p:spPr>
          <p:txBody>
            <a:bodyPr wrap="square" rtlCol="0">
              <a:spAutoFit/>
            </a:bodyPr>
            <a:lstStyle/>
            <a:p>
              <a:pPr>
                <a:spcBef>
                  <a:spcPts val="2000"/>
                </a:spcBef>
              </a:pPr>
              <a:r>
                <a:rPr lang="en-GB" sz="1200" b="1" dirty="0">
                  <a:solidFill>
                    <a:srgbClr val="363636"/>
                  </a:solidFill>
                  <a:latin typeface="Arial" panose="020B0604020202020204" pitchFamily="34" charset="0"/>
                  <a:ea typeface="Calibri" panose="020F0502020204030204" pitchFamily="34" charset="0"/>
                  <a:cs typeface="Arial" panose="020B0604020202020204" pitchFamily="34" charset="0"/>
                </a:rPr>
                <a:t>Criminals’ money is put in your ‘clean’ bank account</a:t>
              </a:r>
              <a:endParaRPr lang="en-US" sz="1200" dirty="0"/>
            </a:p>
          </p:txBody>
        </p:sp>
        <p:sp>
          <p:nvSpPr>
            <p:cNvPr id="13" name="TextBox 12">
              <a:extLst>
                <a:ext uri="{FF2B5EF4-FFF2-40B4-BE49-F238E27FC236}">
                  <a16:creationId xmlns:a16="http://schemas.microsoft.com/office/drawing/2014/main" id="{A682227E-4FBF-2C44-9E26-EE03DE4D0134}"/>
                </a:ext>
              </a:extLst>
            </p:cNvPr>
            <p:cNvSpPr txBox="1"/>
            <p:nvPr/>
          </p:nvSpPr>
          <p:spPr>
            <a:xfrm>
              <a:off x="9617520" y="2942258"/>
              <a:ext cx="1361545" cy="954427"/>
            </a:xfrm>
            <a:prstGeom prst="rect">
              <a:avLst/>
            </a:prstGeom>
            <a:noFill/>
          </p:spPr>
          <p:txBody>
            <a:bodyPr wrap="square" rtlCol="0">
              <a:spAutoFit/>
            </a:bodyPr>
            <a:lstStyle/>
            <a:p>
              <a:pPr>
                <a:spcBef>
                  <a:spcPts val="2000"/>
                </a:spcBef>
              </a:pPr>
              <a:r>
                <a:rPr lang="en-GB" sz="1200" b="1" dirty="0">
                  <a:solidFill>
                    <a:srgbClr val="363636"/>
                  </a:solidFill>
                  <a:latin typeface="Arial" panose="020B0604020202020204" pitchFamily="34" charset="0"/>
                  <a:ea typeface="Calibri" panose="020F0502020204030204" pitchFamily="34" charset="0"/>
                  <a:cs typeface="Arial" panose="020B0604020202020204" pitchFamily="34" charset="0"/>
                </a:rPr>
                <a:t>You move this money to a new bank account</a:t>
              </a:r>
              <a:endParaRPr lang="en-US" sz="1200" dirty="0"/>
            </a:p>
          </p:txBody>
        </p:sp>
        <p:sp>
          <p:nvSpPr>
            <p:cNvPr id="14" name="TextBox 13">
              <a:extLst>
                <a:ext uri="{FF2B5EF4-FFF2-40B4-BE49-F238E27FC236}">
                  <a16:creationId xmlns:a16="http://schemas.microsoft.com/office/drawing/2014/main" id="{97DD9496-8ECB-A44D-BF6E-5A2F11D1B825}"/>
                </a:ext>
              </a:extLst>
            </p:cNvPr>
            <p:cNvSpPr txBox="1"/>
            <p:nvPr/>
          </p:nvSpPr>
          <p:spPr>
            <a:xfrm>
              <a:off x="9617520" y="4532822"/>
              <a:ext cx="1361545" cy="1166522"/>
            </a:xfrm>
            <a:prstGeom prst="rect">
              <a:avLst/>
            </a:prstGeom>
            <a:noFill/>
          </p:spPr>
          <p:txBody>
            <a:bodyPr wrap="square" rtlCol="0">
              <a:spAutoFit/>
            </a:bodyPr>
            <a:lstStyle/>
            <a:p>
              <a:pPr>
                <a:spcBef>
                  <a:spcPts val="2000"/>
                </a:spcBef>
              </a:pPr>
              <a:r>
                <a:rPr lang="en-GB" sz="1200" b="1" dirty="0">
                  <a:solidFill>
                    <a:srgbClr val="363636"/>
                  </a:solidFill>
                  <a:latin typeface="Arial" panose="020B0604020202020204" pitchFamily="34" charset="0"/>
                  <a:ea typeface="Calibri" panose="020F0502020204030204" pitchFamily="34" charset="0"/>
                  <a:cs typeface="Arial" panose="020B0604020202020204" pitchFamily="34" charset="0"/>
                </a:rPr>
                <a:t>Money taken out of this account (by criminals) is now clean</a:t>
              </a:r>
              <a:endParaRPr lang="en-US" sz="1200" dirty="0"/>
            </a:p>
          </p:txBody>
        </p:sp>
        <p:sp>
          <p:nvSpPr>
            <p:cNvPr id="15" name="Rectangle 14">
              <a:extLst>
                <a:ext uri="{FF2B5EF4-FFF2-40B4-BE49-F238E27FC236}">
                  <a16:creationId xmlns:a16="http://schemas.microsoft.com/office/drawing/2014/main" id="{AA5A3C03-E607-1D49-922B-65AB1EBCF75E}"/>
                </a:ext>
                <a:ext uri="{C183D7F6-B498-43B3-948B-1728B52AA6E4}">
                  <adec:decorative xmlns:adec="http://schemas.microsoft.com/office/drawing/2017/decorative" val="1"/>
                </a:ext>
              </a:extLst>
            </p:cNvPr>
            <p:cNvSpPr/>
            <p:nvPr/>
          </p:nvSpPr>
          <p:spPr>
            <a:xfrm>
              <a:off x="7829550" y="2664888"/>
              <a:ext cx="3333750" cy="1528220"/>
            </a:xfrm>
            <a:prstGeom prst="rect">
              <a:avLst/>
            </a:prstGeom>
            <a:noFill/>
            <a:ln w="38100">
              <a:solidFill>
                <a:srgbClr val="FFCD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16" name="Rectangle 15">
              <a:extLst>
                <a:ext uri="{FF2B5EF4-FFF2-40B4-BE49-F238E27FC236}">
                  <a16:creationId xmlns:a16="http://schemas.microsoft.com/office/drawing/2014/main" id="{72D88D6D-B274-2D44-8124-67BFACEA8EE5}"/>
                </a:ext>
                <a:ext uri="{C183D7F6-B498-43B3-948B-1728B52AA6E4}">
                  <adec:decorative xmlns:adec="http://schemas.microsoft.com/office/drawing/2017/decorative" val="1"/>
                </a:ext>
              </a:extLst>
            </p:cNvPr>
            <p:cNvSpPr/>
            <p:nvPr/>
          </p:nvSpPr>
          <p:spPr>
            <a:xfrm>
              <a:off x="7829550" y="4371242"/>
              <a:ext cx="3333750" cy="1528220"/>
            </a:xfrm>
            <a:prstGeom prst="rect">
              <a:avLst/>
            </a:prstGeom>
            <a:noFill/>
            <a:ln w="38100">
              <a:solidFill>
                <a:srgbClr val="FFCD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pic>
          <p:nvPicPr>
            <p:cNvPr id="17" name="Bank money in">
              <a:extLst>
                <a:ext uri="{FF2B5EF4-FFF2-40B4-BE49-F238E27FC236}">
                  <a16:creationId xmlns:a16="http://schemas.microsoft.com/office/drawing/2014/main" id="{6D5BCBD0-C761-3345-AA49-9213CAC2BC35}"/>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018806" y="1047194"/>
              <a:ext cx="1361545" cy="1346024"/>
            </a:xfrm>
            <a:prstGeom prst="rect">
              <a:avLst/>
            </a:prstGeom>
          </p:spPr>
        </p:pic>
        <p:pic>
          <p:nvPicPr>
            <p:cNvPr id="18" name="Bank money through">
              <a:extLst>
                <a:ext uri="{FF2B5EF4-FFF2-40B4-BE49-F238E27FC236}">
                  <a16:creationId xmlns:a16="http://schemas.microsoft.com/office/drawing/2014/main" id="{96002119-4A14-5845-9B55-2E0C6D8AE1D9}"/>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009803" y="2746461"/>
              <a:ext cx="1379550" cy="1346024"/>
            </a:xfrm>
            <a:prstGeom prst="rect">
              <a:avLst/>
            </a:prstGeom>
          </p:spPr>
        </p:pic>
        <p:pic>
          <p:nvPicPr>
            <p:cNvPr id="19" name="Clean money">
              <a:extLst>
                <a:ext uri="{FF2B5EF4-FFF2-40B4-BE49-F238E27FC236}">
                  <a16:creationId xmlns:a16="http://schemas.microsoft.com/office/drawing/2014/main" id="{4A538826-63DF-854A-A6AF-F80135F303F9}"/>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021910" y="4443290"/>
              <a:ext cx="1355336" cy="1346023"/>
            </a:xfrm>
            <a:prstGeom prst="rect">
              <a:avLst/>
            </a:prstGeom>
          </p:spPr>
        </p:pic>
      </p:grpSp>
      <p:grpSp>
        <p:nvGrpSpPr>
          <p:cNvPr id="21" name="Group 20">
            <a:extLst>
              <a:ext uri="{FF2B5EF4-FFF2-40B4-BE49-F238E27FC236}">
                <a16:creationId xmlns:a16="http://schemas.microsoft.com/office/drawing/2014/main" id="{F594A872-8A36-6D4F-8728-95280F16E840}"/>
              </a:ext>
              <a:ext uri="{C183D7F6-B498-43B3-948B-1728B52AA6E4}">
                <adec:decorative xmlns:adec="http://schemas.microsoft.com/office/drawing/2017/decorative" val="1"/>
              </a:ext>
            </a:extLst>
          </p:cNvPr>
          <p:cNvGrpSpPr/>
          <p:nvPr/>
        </p:nvGrpSpPr>
        <p:grpSpPr>
          <a:xfrm>
            <a:off x="1427746" y="4429323"/>
            <a:ext cx="5149516" cy="1474169"/>
            <a:chOff x="1427746" y="4511210"/>
            <a:chExt cx="5149516" cy="1474169"/>
          </a:xfrm>
        </p:grpSpPr>
        <p:sp>
          <p:nvSpPr>
            <p:cNvPr id="8" name="Rectangle 7">
              <a:extLst>
                <a:ext uri="{FF2B5EF4-FFF2-40B4-BE49-F238E27FC236}">
                  <a16:creationId xmlns:a16="http://schemas.microsoft.com/office/drawing/2014/main" id="{8CEFC6C9-718F-2443-AECB-5A217106C755}"/>
                </a:ext>
              </a:extLst>
            </p:cNvPr>
            <p:cNvSpPr/>
            <p:nvPr/>
          </p:nvSpPr>
          <p:spPr>
            <a:xfrm>
              <a:off x="1427746" y="4511210"/>
              <a:ext cx="2486527" cy="367264"/>
            </a:xfrm>
            <a:prstGeom prst="rect">
              <a:avLst/>
            </a:prstGeom>
            <a:solidFill>
              <a:srgbClr val="3636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SEXUAL EXPLOITATION</a:t>
              </a:r>
            </a:p>
          </p:txBody>
        </p:sp>
        <p:sp>
          <p:nvSpPr>
            <p:cNvPr id="22" name="Rectangle 21">
              <a:extLst>
                <a:ext uri="{FF2B5EF4-FFF2-40B4-BE49-F238E27FC236}">
                  <a16:creationId xmlns:a16="http://schemas.microsoft.com/office/drawing/2014/main" id="{E9D2DE3C-AC71-2344-8DEB-6911E621F497}"/>
                </a:ext>
              </a:extLst>
            </p:cNvPr>
            <p:cNvSpPr/>
            <p:nvPr/>
          </p:nvSpPr>
          <p:spPr>
            <a:xfrm>
              <a:off x="4090735" y="4511210"/>
              <a:ext cx="2486527" cy="367264"/>
            </a:xfrm>
            <a:prstGeom prst="rect">
              <a:avLst/>
            </a:prstGeom>
            <a:solidFill>
              <a:srgbClr val="3636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HUMAN TRAFFICKING</a:t>
              </a:r>
            </a:p>
          </p:txBody>
        </p:sp>
        <p:sp>
          <p:nvSpPr>
            <p:cNvPr id="23" name="Rectangle 22">
              <a:extLst>
                <a:ext uri="{FF2B5EF4-FFF2-40B4-BE49-F238E27FC236}">
                  <a16:creationId xmlns:a16="http://schemas.microsoft.com/office/drawing/2014/main" id="{74873D31-B3BC-E04A-89A0-6319B3672B22}"/>
                </a:ext>
              </a:extLst>
            </p:cNvPr>
            <p:cNvSpPr/>
            <p:nvPr/>
          </p:nvSpPr>
          <p:spPr>
            <a:xfrm>
              <a:off x="1427746" y="5064663"/>
              <a:ext cx="2486527" cy="367264"/>
            </a:xfrm>
            <a:prstGeom prst="rect">
              <a:avLst/>
            </a:prstGeom>
            <a:solidFill>
              <a:srgbClr val="3636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FRAUD AND SCAMS</a:t>
              </a:r>
            </a:p>
          </p:txBody>
        </p:sp>
        <p:sp>
          <p:nvSpPr>
            <p:cNvPr id="24" name="Rectangle 23">
              <a:extLst>
                <a:ext uri="{FF2B5EF4-FFF2-40B4-BE49-F238E27FC236}">
                  <a16:creationId xmlns:a16="http://schemas.microsoft.com/office/drawing/2014/main" id="{D8F14EBA-9B9F-7040-97BB-4D29D5CF651B}"/>
                </a:ext>
              </a:extLst>
            </p:cNvPr>
            <p:cNvSpPr/>
            <p:nvPr/>
          </p:nvSpPr>
          <p:spPr>
            <a:xfrm>
              <a:off x="4090735" y="5072340"/>
              <a:ext cx="2486527" cy="367264"/>
            </a:xfrm>
            <a:prstGeom prst="rect">
              <a:avLst/>
            </a:prstGeom>
            <a:solidFill>
              <a:srgbClr val="3636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DRUG SMUGGLING</a:t>
              </a:r>
            </a:p>
          </p:txBody>
        </p:sp>
        <p:sp>
          <p:nvSpPr>
            <p:cNvPr id="25" name="Rectangle 24">
              <a:extLst>
                <a:ext uri="{FF2B5EF4-FFF2-40B4-BE49-F238E27FC236}">
                  <a16:creationId xmlns:a16="http://schemas.microsoft.com/office/drawing/2014/main" id="{786602A2-60DF-0141-A66D-11F9435DEE46}"/>
                </a:ext>
              </a:extLst>
            </p:cNvPr>
            <p:cNvSpPr/>
            <p:nvPr/>
          </p:nvSpPr>
          <p:spPr>
            <a:xfrm>
              <a:off x="1427746" y="5618115"/>
              <a:ext cx="2486527" cy="367264"/>
            </a:xfrm>
            <a:prstGeom prst="rect">
              <a:avLst/>
            </a:prstGeom>
            <a:solidFill>
              <a:srgbClr val="3636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TERRORISM</a:t>
              </a:r>
            </a:p>
          </p:txBody>
        </p:sp>
      </p:grpSp>
    </p:spTree>
    <p:extLst>
      <p:ext uri="{BB962C8B-B14F-4D97-AF65-F5344CB8AC3E}">
        <p14:creationId xmlns:p14="http://schemas.microsoft.com/office/powerpoint/2010/main" val="31982249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9">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A3C9DF-D1CA-07C6-6270-3CC5C0B5F8BF}"/>
              </a:ext>
            </a:extLst>
          </p:cNvPr>
          <p:cNvSpPr>
            <a:spLocks noGrp="1"/>
          </p:cNvSpPr>
          <p:nvPr>
            <p:ph type="ctrTitle"/>
          </p:nvPr>
        </p:nvSpPr>
        <p:spPr>
          <a:xfrm>
            <a:off x="1524000" y="-187890"/>
            <a:ext cx="9144000" cy="187890"/>
          </a:xfrm>
        </p:spPr>
        <p:txBody>
          <a:bodyPr anchor="b"/>
          <a:lstStyle/>
          <a:p>
            <a:r>
              <a:rPr lang="en-GB" sz="800" b="0" dirty="0">
                <a:solidFill>
                  <a:schemeClr val="bg1"/>
                </a:solidFill>
              </a:rPr>
              <a:t>Slide 18</a:t>
            </a:r>
          </a:p>
        </p:txBody>
      </p:sp>
      <p:sp>
        <p:nvSpPr>
          <p:cNvPr id="24" name="TextBox 23">
            <a:extLst>
              <a:ext uri="{FF2B5EF4-FFF2-40B4-BE49-F238E27FC236}">
                <a16:creationId xmlns:a16="http://schemas.microsoft.com/office/drawing/2014/main" id="{025AB0B1-C6FC-8644-9FBB-3B11A0AE228A}"/>
              </a:ext>
            </a:extLst>
          </p:cNvPr>
          <p:cNvSpPr txBox="1"/>
          <p:nvPr/>
        </p:nvSpPr>
        <p:spPr>
          <a:xfrm>
            <a:off x="1385454" y="3945376"/>
            <a:ext cx="9421091" cy="1897955"/>
          </a:xfrm>
          <a:prstGeom prst="rect">
            <a:avLst/>
          </a:prstGeom>
          <a:noFill/>
        </p:spPr>
        <p:txBody>
          <a:bodyPr wrap="square">
            <a:spAutoFit/>
          </a:bodyPr>
          <a:lstStyle/>
          <a:p>
            <a:pPr>
              <a:spcBef>
                <a:spcPts val="2000"/>
              </a:spcBef>
            </a:pP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Being a money mule is illegal.</a:t>
            </a:r>
          </a:p>
          <a:p>
            <a:pPr>
              <a:spcBef>
                <a:spcPts val="2000"/>
              </a:spcBef>
            </a:pP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The people who recruited Josh were the very criminals who had stolen the money from his nan. </a:t>
            </a:r>
          </a:p>
          <a:p>
            <a:pPr>
              <a:spcBef>
                <a:spcPts val="2000"/>
              </a:spcBef>
            </a:pP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Josh is now in debt to this criminal gang.</a:t>
            </a:r>
          </a:p>
        </p:txBody>
      </p:sp>
      <p:sp>
        <p:nvSpPr>
          <p:cNvPr id="3" name="Rectangle 2">
            <a:extLst>
              <a:ext uri="{FF2B5EF4-FFF2-40B4-BE49-F238E27FC236}">
                <a16:creationId xmlns:a16="http://schemas.microsoft.com/office/drawing/2014/main" id="{7F0981E2-F0DF-5A49-9A51-6D2159B53C9B}"/>
              </a:ext>
            </a:extLst>
          </p:cNvPr>
          <p:cNvSpPr/>
          <p:nvPr/>
        </p:nvSpPr>
        <p:spPr>
          <a:xfrm>
            <a:off x="1450975" y="1183219"/>
            <a:ext cx="9276165" cy="2351638"/>
          </a:xfrm>
          <a:prstGeom prst="rect">
            <a:avLst/>
          </a:prstGeom>
          <a:solidFill>
            <a:srgbClr val="3636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sz="2500" b="1" dirty="0">
                <a:solidFill>
                  <a:schemeClr val="bg1"/>
                </a:solidFill>
                <a:latin typeface="Arial" panose="020B0604020202020204" pitchFamily="34" charset="0"/>
                <a:ea typeface="Calibri" panose="020F0502020204030204" pitchFamily="34" charset="0"/>
                <a:cs typeface="Times New Roman" panose="02020603050405020304" pitchFamily="18" charset="0"/>
              </a:rPr>
              <a:t>Someone asking you to accept money on their behalf could be financial exploitation and can turn you into a </a:t>
            </a:r>
          </a:p>
          <a:p>
            <a:pPr algn="ctr"/>
            <a:r>
              <a:rPr lang="en-US" sz="5500" b="1" dirty="0">
                <a:solidFill>
                  <a:schemeClr val="bg1"/>
                </a:solidFill>
                <a:latin typeface="Arial" panose="020B0604020202020204" pitchFamily="34" charset="0"/>
                <a:cs typeface="Arial" panose="020B0604020202020204" pitchFamily="34" charset="0"/>
              </a:rPr>
              <a:t>Money Mule</a:t>
            </a:r>
          </a:p>
        </p:txBody>
      </p:sp>
    </p:spTree>
    <p:extLst>
      <p:ext uri="{BB962C8B-B14F-4D97-AF65-F5344CB8AC3E}">
        <p14:creationId xmlns:p14="http://schemas.microsoft.com/office/powerpoint/2010/main" val="5362989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F6772A-3CCE-D21C-BEF5-18104ED821EC}"/>
              </a:ext>
            </a:extLst>
          </p:cNvPr>
          <p:cNvSpPr>
            <a:spLocks noGrp="1"/>
          </p:cNvSpPr>
          <p:nvPr>
            <p:ph type="ctrTitle"/>
          </p:nvPr>
        </p:nvSpPr>
        <p:spPr>
          <a:xfrm>
            <a:off x="1524000" y="-150312"/>
            <a:ext cx="9144000" cy="150312"/>
          </a:xfrm>
        </p:spPr>
        <p:txBody>
          <a:bodyPr anchor="b"/>
          <a:lstStyle/>
          <a:p>
            <a:r>
              <a:rPr lang="en-GB" sz="800" b="0" dirty="0">
                <a:solidFill>
                  <a:schemeClr val="bg1"/>
                </a:solidFill>
              </a:rPr>
              <a:t>Slide 19</a:t>
            </a:r>
          </a:p>
        </p:txBody>
      </p:sp>
      <p:sp>
        <p:nvSpPr>
          <p:cNvPr id="21" name="TextBox 20">
            <a:extLst>
              <a:ext uri="{FF2B5EF4-FFF2-40B4-BE49-F238E27FC236}">
                <a16:creationId xmlns:a16="http://schemas.microsoft.com/office/drawing/2014/main" id="{0DBAC89E-06C0-8143-A678-1F8E8F4B03DA}"/>
              </a:ext>
            </a:extLst>
          </p:cNvPr>
          <p:cNvSpPr txBox="1"/>
          <p:nvPr/>
        </p:nvSpPr>
        <p:spPr>
          <a:xfrm>
            <a:off x="780562" y="1120362"/>
            <a:ext cx="9898324" cy="707886"/>
          </a:xfrm>
          <a:prstGeom prst="rect">
            <a:avLst/>
          </a:prstGeom>
          <a:noFill/>
        </p:spPr>
        <p:txBody>
          <a:bodyPr wrap="square">
            <a:spAutoFit/>
          </a:bodyPr>
          <a:lstStyle/>
          <a:p>
            <a:pPr>
              <a:spcBef>
                <a:spcPts val="2000"/>
              </a:spcBef>
            </a:pPr>
            <a:r>
              <a:rPr lang="en-GB" sz="20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As well as being involved in a scam that harms people like Josh’s nan, there are other very serious consequences to being a money mule.</a:t>
            </a:r>
          </a:p>
        </p:txBody>
      </p:sp>
      <p:grpSp>
        <p:nvGrpSpPr>
          <p:cNvPr id="39" name="Group 38">
            <a:extLst>
              <a:ext uri="{FF2B5EF4-FFF2-40B4-BE49-F238E27FC236}">
                <a16:creationId xmlns:a16="http://schemas.microsoft.com/office/drawing/2014/main" id="{1677ECA1-CCAE-2941-9D20-EC2B1827F0A8}"/>
              </a:ext>
              <a:ext uri="{C183D7F6-B498-43B3-948B-1728B52AA6E4}">
                <adec:decorative xmlns:adec="http://schemas.microsoft.com/office/drawing/2017/decorative" val="1"/>
              </a:ext>
            </a:extLst>
          </p:cNvPr>
          <p:cNvGrpSpPr/>
          <p:nvPr/>
        </p:nvGrpSpPr>
        <p:grpSpPr>
          <a:xfrm>
            <a:off x="6194969" y="2310983"/>
            <a:ext cx="1624383" cy="3225260"/>
            <a:chOff x="2655116" y="2305745"/>
            <a:chExt cx="1624383" cy="3225260"/>
          </a:xfrm>
        </p:grpSpPr>
        <p:sp>
          <p:nvSpPr>
            <p:cNvPr id="9" name="Rectangle 8">
              <a:extLst>
                <a:ext uri="{FF2B5EF4-FFF2-40B4-BE49-F238E27FC236}">
                  <a16:creationId xmlns:a16="http://schemas.microsoft.com/office/drawing/2014/main" id="{931D46B3-9191-A14D-9673-8371B4F0EEB3}"/>
                </a:ext>
              </a:extLst>
            </p:cNvPr>
            <p:cNvSpPr/>
            <p:nvPr/>
          </p:nvSpPr>
          <p:spPr>
            <a:xfrm>
              <a:off x="2655116" y="2349189"/>
              <a:ext cx="1624383" cy="1416224"/>
            </a:xfrm>
            <a:prstGeom prst="rect">
              <a:avLst/>
            </a:prstGeom>
            <a:solidFill>
              <a:srgbClr val="3636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A832EEB9-CB28-6947-A4BA-BC36431A76A0}"/>
                </a:ext>
              </a:extLst>
            </p:cNvPr>
            <p:cNvSpPr txBox="1"/>
            <p:nvPr/>
          </p:nvSpPr>
          <p:spPr>
            <a:xfrm>
              <a:off x="2771584" y="3850786"/>
              <a:ext cx="1342863" cy="1249037"/>
            </a:xfrm>
            <a:prstGeom prst="rect">
              <a:avLst/>
            </a:prstGeom>
            <a:noFill/>
          </p:spPr>
          <p:txBody>
            <a:bodyPr wrap="square" rtlCol="0">
              <a:noAutofit/>
            </a:bodyPr>
            <a:lstStyle/>
            <a:p>
              <a:pPr>
                <a:spcBef>
                  <a:spcPts val="2000"/>
                </a:spcBef>
              </a:pPr>
              <a:r>
                <a:rPr lang="en-GB" sz="1500" b="1" dirty="0">
                  <a:solidFill>
                    <a:srgbClr val="363636"/>
                  </a:solidFill>
                  <a:effectLst/>
                  <a:latin typeface="Arial" panose="020B0604020202020204" pitchFamily="34" charset="0"/>
                  <a:ea typeface="Calibri" panose="020F0502020204030204" pitchFamily="34" charset="0"/>
                  <a:cs typeface="Arial" panose="020B0604020202020204" pitchFamily="34" charset="0"/>
                </a:rPr>
                <a:t>It will be very difficult to get a phone contract.</a:t>
              </a:r>
            </a:p>
          </p:txBody>
        </p:sp>
        <p:sp>
          <p:nvSpPr>
            <p:cNvPr id="14" name="Rectangle 13">
              <a:extLst>
                <a:ext uri="{FF2B5EF4-FFF2-40B4-BE49-F238E27FC236}">
                  <a16:creationId xmlns:a16="http://schemas.microsoft.com/office/drawing/2014/main" id="{94D9CEBC-DB47-4047-BC46-F6C6339B3CEF}"/>
                </a:ext>
              </a:extLst>
            </p:cNvPr>
            <p:cNvSpPr/>
            <p:nvPr/>
          </p:nvSpPr>
          <p:spPr>
            <a:xfrm>
              <a:off x="2655116" y="2348879"/>
              <a:ext cx="1624383" cy="3182126"/>
            </a:xfrm>
            <a:prstGeom prst="rect">
              <a:avLst/>
            </a:prstGeom>
            <a:noFill/>
            <a:ln w="38100">
              <a:solidFill>
                <a:srgbClr val="3636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hone image">
              <a:extLst>
                <a:ext uri="{FF2B5EF4-FFF2-40B4-BE49-F238E27FC236}">
                  <a16:creationId xmlns:a16="http://schemas.microsoft.com/office/drawing/2014/main" id="{44386576-F6F4-ED4E-9638-07EF03C79A55}"/>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717850" y="2305745"/>
              <a:ext cx="1468991" cy="1480120"/>
            </a:xfrm>
            <a:prstGeom prst="rect">
              <a:avLst/>
            </a:prstGeom>
          </p:spPr>
        </p:pic>
      </p:grpSp>
      <p:grpSp>
        <p:nvGrpSpPr>
          <p:cNvPr id="44" name="Group 43">
            <a:extLst>
              <a:ext uri="{FF2B5EF4-FFF2-40B4-BE49-F238E27FC236}">
                <a16:creationId xmlns:a16="http://schemas.microsoft.com/office/drawing/2014/main" id="{0AF91E72-7205-F54D-8495-116233895E37}"/>
              </a:ext>
              <a:ext uri="{C183D7F6-B498-43B3-948B-1728B52AA6E4}">
                <adec:decorative xmlns:adec="http://schemas.microsoft.com/office/drawing/2017/decorative" val="1"/>
              </a:ext>
            </a:extLst>
          </p:cNvPr>
          <p:cNvGrpSpPr/>
          <p:nvPr/>
        </p:nvGrpSpPr>
        <p:grpSpPr>
          <a:xfrm>
            <a:off x="7937822" y="2305745"/>
            <a:ext cx="1633071" cy="3225260"/>
            <a:chOff x="6181937" y="2305745"/>
            <a:chExt cx="1633071" cy="3225260"/>
          </a:xfrm>
        </p:grpSpPr>
        <p:sp>
          <p:nvSpPr>
            <p:cNvPr id="16" name="Rectangle 15">
              <a:extLst>
                <a:ext uri="{FF2B5EF4-FFF2-40B4-BE49-F238E27FC236}">
                  <a16:creationId xmlns:a16="http://schemas.microsoft.com/office/drawing/2014/main" id="{892A40B6-4AC0-F841-81C8-5D3668336C4A}"/>
                </a:ext>
              </a:extLst>
            </p:cNvPr>
            <p:cNvSpPr/>
            <p:nvPr/>
          </p:nvSpPr>
          <p:spPr>
            <a:xfrm>
              <a:off x="6181938" y="2348879"/>
              <a:ext cx="1624383" cy="3182126"/>
            </a:xfrm>
            <a:prstGeom prst="rect">
              <a:avLst/>
            </a:prstGeom>
            <a:noFill/>
            <a:ln w="38100">
              <a:solidFill>
                <a:srgbClr val="3636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E450DB47-C301-7048-BEA5-87D9741649ED}"/>
                </a:ext>
              </a:extLst>
            </p:cNvPr>
            <p:cNvSpPr/>
            <p:nvPr/>
          </p:nvSpPr>
          <p:spPr>
            <a:xfrm>
              <a:off x="6181937" y="2349189"/>
              <a:ext cx="1624383" cy="1416224"/>
            </a:xfrm>
            <a:prstGeom prst="rect">
              <a:avLst/>
            </a:prstGeom>
            <a:solidFill>
              <a:srgbClr val="3636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8F1F4623-E8D1-F44C-B1A6-6080A8F4DD35}"/>
                </a:ext>
              </a:extLst>
            </p:cNvPr>
            <p:cNvSpPr txBox="1"/>
            <p:nvPr/>
          </p:nvSpPr>
          <p:spPr>
            <a:xfrm>
              <a:off x="6284300" y="3850786"/>
              <a:ext cx="1530708" cy="1532909"/>
            </a:xfrm>
            <a:prstGeom prst="rect">
              <a:avLst/>
            </a:prstGeom>
            <a:noFill/>
          </p:spPr>
          <p:txBody>
            <a:bodyPr wrap="square" rtlCol="0">
              <a:noAutofit/>
            </a:bodyPr>
            <a:lstStyle/>
            <a:p>
              <a:pPr>
                <a:spcBef>
                  <a:spcPts val="2000"/>
                </a:spcBef>
              </a:pPr>
              <a:r>
                <a:rPr lang="en-GB" sz="1500" b="1" dirty="0">
                  <a:solidFill>
                    <a:srgbClr val="363636"/>
                  </a:solidFill>
                  <a:latin typeface="Arial" panose="020B0604020202020204" pitchFamily="34" charset="0"/>
                  <a:ea typeface="Calibri" panose="020F0502020204030204" pitchFamily="34" charset="0"/>
                  <a:cs typeface="Arial" panose="020B0604020202020204" pitchFamily="34" charset="0"/>
                </a:rPr>
                <a:t>You will find it difficult to get a student loan for college or university.</a:t>
              </a:r>
            </a:p>
          </p:txBody>
        </p:sp>
        <p:pic>
          <p:nvPicPr>
            <p:cNvPr id="23" name="Uni image">
              <a:extLst>
                <a:ext uri="{FF2B5EF4-FFF2-40B4-BE49-F238E27FC236}">
                  <a16:creationId xmlns:a16="http://schemas.microsoft.com/office/drawing/2014/main" id="{B3ADD3BA-F96F-4848-A507-946A802A4081}"/>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253386" y="2305745"/>
              <a:ext cx="1480120" cy="1480120"/>
            </a:xfrm>
            <a:prstGeom prst="rect">
              <a:avLst/>
            </a:prstGeom>
          </p:spPr>
        </p:pic>
      </p:grpSp>
      <p:grpSp>
        <p:nvGrpSpPr>
          <p:cNvPr id="42" name="Group 41">
            <a:extLst>
              <a:ext uri="{FF2B5EF4-FFF2-40B4-BE49-F238E27FC236}">
                <a16:creationId xmlns:a16="http://schemas.microsoft.com/office/drawing/2014/main" id="{4F748836-1122-A04E-9A6F-8C086D7E9CF4}"/>
              </a:ext>
              <a:ext uri="{C183D7F6-B498-43B3-948B-1728B52AA6E4}">
                <adec:decorative xmlns:adec="http://schemas.microsoft.com/office/drawing/2017/decorative" val="1"/>
              </a:ext>
            </a:extLst>
          </p:cNvPr>
          <p:cNvGrpSpPr/>
          <p:nvPr/>
        </p:nvGrpSpPr>
        <p:grpSpPr>
          <a:xfrm>
            <a:off x="2628765" y="2316874"/>
            <a:ext cx="1624384" cy="3214131"/>
            <a:chOff x="7940350" y="2316874"/>
            <a:chExt cx="1624384" cy="3214131"/>
          </a:xfrm>
        </p:grpSpPr>
        <p:sp>
          <p:nvSpPr>
            <p:cNvPr id="13" name="TextBox 12">
              <a:extLst>
                <a:ext uri="{FF2B5EF4-FFF2-40B4-BE49-F238E27FC236}">
                  <a16:creationId xmlns:a16="http://schemas.microsoft.com/office/drawing/2014/main" id="{23854208-0706-E34F-9458-9175FF68484E}"/>
                </a:ext>
              </a:extLst>
            </p:cNvPr>
            <p:cNvSpPr txBox="1"/>
            <p:nvPr/>
          </p:nvSpPr>
          <p:spPr>
            <a:xfrm>
              <a:off x="8034827" y="3850786"/>
              <a:ext cx="1460715" cy="1532909"/>
            </a:xfrm>
            <a:prstGeom prst="rect">
              <a:avLst/>
            </a:prstGeom>
            <a:noFill/>
          </p:spPr>
          <p:txBody>
            <a:bodyPr wrap="square" rtlCol="0">
              <a:noAutofit/>
            </a:bodyPr>
            <a:lstStyle/>
            <a:p>
              <a:pPr>
                <a:spcBef>
                  <a:spcPts val="2000"/>
                </a:spcBef>
              </a:pPr>
              <a:r>
                <a:rPr lang="en-GB" sz="1500" b="1" dirty="0">
                  <a:solidFill>
                    <a:srgbClr val="363636"/>
                  </a:solidFill>
                  <a:latin typeface="Arial" panose="020B0604020202020204" pitchFamily="34" charset="0"/>
                  <a:ea typeface="Calibri" panose="020F0502020204030204" pitchFamily="34" charset="0"/>
                  <a:cs typeface="Arial" panose="020B0604020202020204" pitchFamily="34" charset="0"/>
                </a:rPr>
                <a:t>You could find it difficult to get a job when you leave school.</a:t>
              </a:r>
            </a:p>
          </p:txBody>
        </p:sp>
        <p:sp>
          <p:nvSpPr>
            <p:cNvPr id="17" name="Rectangle 16">
              <a:extLst>
                <a:ext uri="{FF2B5EF4-FFF2-40B4-BE49-F238E27FC236}">
                  <a16:creationId xmlns:a16="http://schemas.microsoft.com/office/drawing/2014/main" id="{14C785D5-81F9-2E45-B9BA-BA5E44271931}"/>
                </a:ext>
              </a:extLst>
            </p:cNvPr>
            <p:cNvSpPr/>
            <p:nvPr/>
          </p:nvSpPr>
          <p:spPr>
            <a:xfrm>
              <a:off x="7940351" y="2348879"/>
              <a:ext cx="1624383" cy="3182126"/>
            </a:xfrm>
            <a:prstGeom prst="rect">
              <a:avLst/>
            </a:prstGeom>
            <a:noFill/>
            <a:ln w="38100">
              <a:solidFill>
                <a:srgbClr val="3636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F9EEF847-F3AF-6C42-B045-32C57C0F1A56}"/>
                </a:ext>
              </a:extLst>
            </p:cNvPr>
            <p:cNvSpPr/>
            <p:nvPr/>
          </p:nvSpPr>
          <p:spPr>
            <a:xfrm>
              <a:off x="7940350" y="2354117"/>
              <a:ext cx="1624383" cy="1416224"/>
            </a:xfrm>
            <a:prstGeom prst="rect">
              <a:avLst/>
            </a:prstGeom>
            <a:solidFill>
              <a:srgbClr val="3636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Job offer image">
              <a:extLst>
                <a:ext uri="{FF2B5EF4-FFF2-40B4-BE49-F238E27FC236}">
                  <a16:creationId xmlns:a16="http://schemas.microsoft.com/office/drawing/2014/main" id="{5A1C3DE6-9E97-7A41-8E2A-9DFE3C21535F}"/>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015422" y="2316874"/>
              <a:ext cx="1480120" cy="1468991"/>
            </a:xfrm>
            <a:prstGeom prst="rect">
              <a:avLst/>
            </a:prstGeom>
          </p:spPr>
        </p:pic>
      </p:grpSp>
      <p:grpSp>
        <p:nvGrpSpPr>
          <p:cNvPr id="40" name="Group 39">
            <a:extLst>
              <a:ext uri="{FF2B5EF4-FFF2-40B4-BE49-F238E27FC236}">
                <a16:creationId xmlns:a16="http://schemas.microsoft.com/office/drawing/2014/main" id="{A46F54D6-487F-F449-8C5F-E6C1846CA6FD}"/>
              </a:ext>
              <a:ext uri="{C183D7F6-B498-43B3-948B-1728B52AA6E4}">
                <adec:decorative xmlns:adec="http://schemas.microsoft.com/office/drawing/2017/decorative" val="1"/>
              </a:ext>
            </a:extLst>
          </p:cNvPr>
          <p:cNvGrpSpPr/>
          <p:nvPr/>
        </p:nvGrpSpPr>
        <p:grpSpPr>
          <a:xfrm>
            <a:off x="4427878" y="2354117"/>
            <a:ext cx="1624383" cy="3182126"/>
            <a:chOff x="4419901" y="2348879"/>
            <a:chExt cx="1624383" cy="3182126"/>
          </a:xfrm>
        </p:grpSpPr>
        <p:sp>
          <p:nvSpPr>
            <p:cNvPr id="12" name="TextBox 11">
              <a:extLst>
                <a:ext uri="{FF2B5EF4-FFF2-40B4-BE49-F238E27FC236}">
                  <a16:creationId xmlns:a16="http://schemas.microsoft.com/office/drawing/2014/main" id="{42C9D8E1-D27B-3743-BA17-7677F5BCDDFD}"/>
                </a:ext>
              </a:extLst>
            </p:cNvPr>
            <p:cNvSpPr txBox="1"/>
            <p:nvPr/>
          </p:nvSpPr>
          <p:spPr>
            <a:xfrm>
              <a:off x="4477358" y="3850786"/>
              <a:ext cx="1498187" cy="965165"/>
            </a:xfrm>
            <a:prstGeom prst="rect">
              <a:avLst/>
            </a:prstGeom>
            <a:noFill/>
          </p:spPr>
          <p:txBody>
            <a:bodyPr wrap="square" rtlCol="0">
              <a:noAutofit/>
            </a:bodyPr>
            <a:lstStyle/>
            <a:p>
              <a:pPr>
                <a:spcBef>
                  <a:spcPts val="2000"/>
                </a:spcBef>
              </a:pPr>
              <a:r>
                <a:rPr lang="en-GB" sz="1500" b="1" dirty="0">
                  <a:solidFill>
                    <a:srgbClr val="363636"/>
                  </a:solidFill>
                  <a:latin typeface="Arial" panose="020B0604020202020204" pitchFamily="34" charset="0"/>
                  <a:ea typeface="Calibri" panose="020F0502020204030204" pitchFamily="34" charset="0"/>
                  <a:cs typeface="Arial" panose="020B0604020202020204" pitchFamily="34" charset="0"/>
                </a:rPr>
                <a:t>Your bank account will be closed.</a:t>
              </a:r>
            </a:p>
          </p:txBody>
        </p:sp>
        <p:sp>
          <p:nvSpPr>
            <p:cNvPr id="15" name="Rectangle 14">
              <a:extLst>
                <a:ext uri="{FF2B5EF4-FFF2-40B4-BE49-F238E27FC236}">
                  <a16:creationId xmlns:a16="http://schemas.microsoft.com/office/drawing/2014/main" id="{8FE907C6-2B3E-B846-9CB7-9F86492B2329}"/>
                </a:ext>
              </a:extLst>
            </p:cNvPr>
            <p:cNvSpPr/>
            <p:nvPr/>
          </p:nvSpPr>
          <p:spPr>
            <a:xfrm>
              <a:off x="4419901" y="2348879"/>
              <a:ext cx="1624383" cy="3182126"/>
            </a:xfrm>
            <a:prstGeom prst="rect">
              <a:avLst/>
            </a:prstGeom>
            <a:noFill/>
            <a:ln w="38100">
              <a:solidFill>
                <a:srgbClr val="3636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CBBF4391-519E-6041-862F-5B0EE64625F6}"/>
                </a:ext>
                <a:ext uri="{C183D7F6-B498-43B3-948B-1728B52AA6E4}">
                  <adec:decorative xmlns:adec="http://schemas.microsoft.com/office/drawing/2017/decorative" val="1"/>
                </a:ext>
              </a:extLst>
            </p:cNvPr>
            <p:cNvSpPr/>
            <p:nvPr/>
          </p:nvSpPr>
          <p:spPr>
            <a:xfrm>
              <a:off x="4419901" y="2349189"/>
              <a:ext cx="1624383" cy="1416224"/>
            </a:xfrm>
            <a:prstGeom prst="rect">
              <a:avLst/>
            </a:prstGeom>
            <a:solidFill>
              <a:srgbClr val="3636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 name="Account frozen image">
              <a:extLst>
                <a:ext uri="{FF2B5EF4-FFF2-40B4-BE49-F238E27FC236}">
                  <a16:creationId xmlns:a16="http://schemas.microsoft.com/office/drawing/2014/main" id="{43EC9B4E-E01D-174A-8829-BAECB0B32923}"/>
                </a:ext>
                <a:ext uri="{C183D7F6-B498-43B3-948B-1728B52AA6E4}">
                  <adec:decorative xmlns:adec="http://schemas.microsoft.com/office/drawing/2017/decorative" val="1"/>
                </a:ext>
              </a:extLst>
            </p:cNvPr>
            <p:cNvPicPr>
              <a:picLocks noChangeAspect="1"/>
            </p:cNvPicPr>
            <p:nvPr/>
          </p:nvPicPr>
          <p:blipFill>
            <a:blip r:embed="rId5" cstate="screen">
              <a:alphaModFix/>
              <a:extLst>
                <a:ext uri="{28A0092B-C50C-407E-A947-70E740481C1C}">
                  <a14:useLocalDpi xmlns:a14="http://schemas.microsoft.com/office/drawing/2010/main"/>
                </a:ext>
              </a:extLst>
            </a:blip>
            <a:stretch>
              <a:fillRect/>
            </a:stretch>
          </p:blipFill>
          <p:spPr>
            <a:xfrm>
              <a:off x="4588081" y="2387838"/>
              <a:ext cx="1316691" cy="1316691"/>
            </a:xfrm>
            <a:prstGeom prst="rect">
              <a:avLst/>
            </a:prstGeom>
          </p:spPr>
        </p:pic>
      </p:grpSp>
      <p:grpSp>
        <p:nvGrpSpPr>
          <p:cNvPr id="38" name="Group 37">
            <a:extLst>
              <a:ext uri="{FF2B5EF4-FFF2-40B4-BE49-F238E27FC236}">
                <a16:creationId xmlns:a16="http://schemas.microsoft.com/office/drawing/2014/main" id="{1126D42B-22EC-5D4F-980F-81BCED533FC4}"/>
              </a:ext>
              <a:ext uri="{C183D7F6-B498-43B3-948B-1728B52AA6E4}">
                <adec:decorative xmlns:adec="http://schemas.microsoft.com/office/drawing/2017/decorative" val="1"/>
              </a:ext>
            </a:extLst>
          </p:cNvPr>
          <p:cNvGrpSpPr/>
          <p:nvPr/>
        </p:nvGrpSpPr>
        <p:grpSpPr>
          <a:xfrm>
            <a:off x="877542" y="2316096"/>
            <a:ext cx="1624383" cy="3214909"/>
            <a:chOff x="877542" y="2316096"/>
            <a:chExt cx="1624383" cy="3214909"/>
          </a:xfrm>
        </p:grpSpPr>
        <p:sp>
          <p:nvSpPr>
            <p:cNvPr id="26" name="Rectangle 25">
              <a:extLst>
                <a:ext uri="{FF2B5EF4-FFF2-40B4-BE49-F238E27FC236}">
                  <a16:creationId xmlns:a16="http://schemas.microsoft.com/office/drawing/2014/main" id="{6C52827E-85FA-E844-98AE-77FB9F6B0DA3}"/>
                </a:ext>
              </a:extLst>
            </p:cNvPr>
            <p:cNvSpPr/>
            <p:nvPr/>
          </p:nvSpPr>
          <p:spPr>
            <a:xfrm>
              <a:off x="877542" y="2349189"/>
              <a:ext cx="1624383" cy="1416224"/>
            </a:xfrm>
            <a:prstGeom prst="rect">
              <a:avLst/>
            </a:prstGeom>
            <a:solidFill>
              <a:srgbClr val="3636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9997CEF3-D36B-5547-AA4C-3AF6C64195E1}"/>
                </a:ext>
              </a:extLst>
            </p:cNvPr>
            <p:cNvSpPr txBox="1"/>
            <p:nvPr/>
          </p:nvSpPr>
          <p:spPr>
            <a:xfrm>
              <a:off x="994011" y="3850786"/>
              <a:ext cx="1342863" cy="1532909"/>
            </a:xfrm>
            <a:prstGeom prst="rect">
              <a:avLst/>
            </a:prstGeom>
            <a:noFill/>
          </p:spPr>
          <p:txBody>
            <a:bodyPr wrap="square" rtlCol="0">
              <a:noAutofit/>
            </a:bodyPr>
            <a:lstStyle/>
            <a:p>
              <a:pPr>
                <a:spcBef>
                  <a:spcPts val="2000"/>
                </a:spcBef>
              </a:pPr>
              <a:r>
                <a:rPr lang="en-GB" sz="1500" b="1" dirty="0">
                  <a:solidFill>
                    <a:srgbClr val="363636"/>
                  </a:solidFill>
                  <a:effectLst/>
                  <a:latin typeface="Arial" panose="020B0604020202020204" pitchFamily="34" charset="0"/>
                  <a:ea typeface="Calibri" panose="020F0502020204030204" pitchFamily="34" charset="0"/>
                  <a:cs typeface="Arial" panose="020B0604020202020204" pitchFamily="34" charset="0"/>
                </a:rPr>
                <a:t>You could be putting yourself and your family at risk</a:t>
              </a:r>
            </a:p>
          </p:txBody>
        </p:sp>
        <p:sp>
          <p:nvSpPr>
            <p:cNvPr id="28" name="Rectangle 27">
              <a:extLst>
                <a:ext uri="{FF2B5EF4-FFF2-40B4-BE49-F238E27FC236}">
                  <a16:creationId xmlns:a16="http://schemas.microsoft.com/office/drawing/2014/main" id="{0A91A2C4-8396-C543-BD14-17FB89241BA6}"/>
                </a:ext>
              </a:extLst>
            </p:cNvPr>
            <p:cNvSpPr/>
            <p:nvPr/>
          </p:nvSpPr>
          <p:spPr>
            <a:xfrm>
              <a:off x="877542" y="2348879"/>
              <a:ext cx="1624383" cy="3182126"/>
            </a:xfrm>
            <a:prstGeom prst="rect">
              <a:avLst/>
            </a:prstGeom>
            <a:noFill/>
            <a:ln w="38100">
              <a:solidFill>
                <a:srgbClr val="3636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Family image">
              <a:extLst>
                <a:ext uri="{FF2B5EF4-FFF2-40B4-BE49-F238E27FC236}">
                  <a16:creationId xmlns:a16="http://schemas.microsoft.com/office/drawing/2014/main" id="{07FE8E01-3694-E64E-9431-C57A82AF6156}"/>
                </a:ext>
                <a:ext uri="{C183D7F6-B498-43B3-948B-1728B52AA6E4}">
                  <adec:decorative xmlns:adec="http://schemas.microsoft.com/office/drawing/2017/decorative" val="1"/>
                </a:ext>
              </a:extLst>
            </p:cNvPr>
            <p:cNvPicPr>
              <a:picLocks noChangeAspect="1"/>
            </p:cNvPicPr>
            <p:nvPr/>
          </p:nvPicPr>
          <p:blipFill>
            <a:blip r:embed="rId6" cstate="screen">
              <a:alphaModFix/>
              <a:extLst>
                <a:ext uri="{28A0092B-C50C-407E-A947-70E740481C1C}">
                  <a14:useLocalDpi xmlns:a14="http://schemas.microsoft.com/office/drawing/2010/main"/>
                </a:ext>
              </a:extLst>
            </a:blip>
            <a:stretch>
              <a:fillRect/>
            </a:stretch>
          </p:blipFill>
          <p:spPr>
            <a:xfrm>
              <a:off x="951740" y="2316096"/>
              <a:ext cx="1464543" cy="1453531"/>
            </a:xfrm>
            <a:prstGeom prst="rect">
              <a:avLst/>
            </a:prstGeom>
          </p:spPr>
        </p:pic>
      </p:grpSp>
      <p:grpSp>
        <p:nvGrpSpPr>
          <p:cNvPr id="43" name="Group 42">
            <a:extLst>
              <a:ext uri="{FF2B5EF4-FFF2-40B4-BE49-F238E27FC236}">
                <a16:creationId xmlns:a16="http://schemas.microsoft.com/office/drawing/2014/main" id="{78B7A6CB-57B2-BF46-9B60-F0F50A1E20D0}"/>
              </a:ext>
              <a:ext uri="{C183D7F6-B498-43B3-948B-1728B52AA6E4}">
                <adec:decorative xmlns:adec="http://schemas.microsoft.com/office/drawing/2017/decorative" val="1"/>
              </a:ext>
            </a:extLst>
          </p:cNvPr>
          <p:cNvGrpSpPr/>
          <p:nvPr/>
        </p:nvGrpSpPr>
        <p:grpSpPr>
          <a:xfrm>
            <a:off x="9683795" y="2306491"/>
            <a:ext cx="1630663" cy="3224514"/>
            <a:chOff x="9683795" y="2306491"/>
            <a:chExt cx="1630663" cy="3224514"/>
          </a:xfrm>
        </p:grpSpPr>
        <p:sp>
          <p:nvSpPr>
            <p:cNvPr id="30" name="TextBox 29">
              <a:extLst>
                <a:ext uri="{FF2B5EF4-FFF2-40B4-BE49-F238E27FC236}">
                  <a16:creationId xmlns:a16="http://schemas.microsoft.com/office/drawing/2014/main" id="{13AD735F-38A7-DE4F-A3E9-550B8B2E4853}"/>
                </a:ext>
              </a:extLst>
            </p:cNvPr>
            <p:cNvSpPr txBox="1"/>
            <p:nvPr/>
          </p:nvSpPr>
          <p:spPr>
            <a:xfrm>
              <a:off x="9778271" y="3850786"/>
              <a:ext cx="1460715" cy="965165"/>
            </a:xfrm>
            <a:prstGeom prst="rect">
              <a:avLst/>
            </a:prstGeom>
            <a:noFill/>
          </p:spPr>
          <p:txBody>
            <a:bodyPr wrap="square" rtlCol="0">
              <a:noAutofit/>
            </a:bodyPr>
            <a:lstStyle/>
            <a:p>
              <a:pPr>
                <a:spcBef>
                  <a:spcPts val="2000"/>
                </a:spcBef>
              </a:pPr>
              <a:r>
                <a:rPr lang="en-GB" sz="1500" b="1" dirty="0">
                  <a:solidFill>
                    <a:srgbClr val="363636"/>
                  </a:solidFill>
                  <a:latin typeface="Arial" panose="020B0604020202020204" pitchFamily="34" charset="0"/>
                  <a:ea typeface="Calibri" panose="020F0502020204030204" pitchFamily="34" charset="0"/>
                  <a:cs typeface="Arial" panose="020B0604020202020204" pitchFamily="34" charset="0"/>
                </a:rPr>
                <a:t>It is a crime.</a:t>
              </a:r>
            </a:p>
          </p:txBody>
        </p:sp>
        <p:sp>
          <p:nvSpPr>
            <p:cNvPr id="31" name="Rectangle 30">
              <a:extLst>
                <a:ext uri="{FF2B5EF4-FFF2-40B4-BE49-F238E27FC236}">
                  <a16:creationId xmlns:a16="http://schemas.microsoft.com/office/drawing/2014/main" id="{D615EAB5-2D7E-384E-98CC-69C2F5BB6196}"/>
                </a:ext>
              </a:extLst>
            </p:cNvPr>
            <p:cNvSpPr/>
            <p:nvPr/>
          </p:nvSpPr>
          <p:spPr>
            <a:xfrm>
              <a:off x="9683795" y="2348879"/>
              <a:ext cx="1624383" cy="3182126"/>
            </a:xfrm>
            <a:prstGeom prst="rect">
              <a:avLst/>
            </a:prstGeom>
            <a:noFill/>
            <a:ln w="38100">
              <a:solidFill>
                <a:srgbClr val="3636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Picture 31" descr="Logo&#10;&#10;Description automatically generated">
              <a:extLst>
                <a:ext uri="{FF2B5EF4-FFF2-40B4-BE49-F238E27FC236}">
                  <a16:creationId xmlns:a16="http://schemas.microsoft.com/office/drawing/2014/main" id="{4C67E947-E51A-F643-B97A-E7DB250671A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758866" y="2316874"/>
              <a:ext cx="1480120" cy="1468991"/>
            </a:xfrm>
            <a:prstGeom prst="rect">
              <a:avLst/>
            </a:prstGeom>
          </p:spPr>
        </p:pic>
        <p:sp>
          <p:nvSpPr>
            <p:cNvPr id="34" name="Rectangle 33">
              <a:extLst>
                <a:ext uri="{FF2B5EF4-FFF2-40B4-BE49-F238E27FC236}">
                  <a16:creationId xmlns:a16="http://schemas.microsoft.com/office/drawing/2014/main" id="{C9B0C240-DC23-364E-B98E-F71EEC0F298C}"/>
                </a:ext>
              </a:extLst>
            </p:cNvPr>
            <p:cNvSpPr/>
            <p:nvPr/>
          </p:nvSpPr>
          <p:spPr>
            <a:xfrm>
              <a:off x="9690075" y="2354117"/>
              <a:ext cx="1624383" cy="1416224"/>
            </a:xfrm>
            <a:prstGeom prst="rect">
              <a:avLst/>
            </a:prstGeom>
            <a:solidFill>
              <a:srgbClr val="3636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7" name="Jail image">
              <a:extLst>
                <a:ext uri="{FF2B5EF4-FFF2-40B4-BE49-F238E27FC236}">
                  <a16:creationId xmlns:a16="http://schemas.microsoft.com/office/drawing/2014/main" id="{8B42A0BF-0662-2747-BBFB-3ADAB0F6D953}"/>
                </a:ext>
                <a:ext uri="{C183D7F6-B498-43B3-948B-1728B52AA6E4}">
                  <adec:decorative xmlns:adec="http://schemas.microsoft.com/office/drawing/2017/decorative" val="1"/>
                </a:ext>
              </a:extLst>
            </p:cNvPr>
            <p:cNvPicPr>
              <a:picLocks noChangeAspect="1"/>
            </p:cNvPicPr>
            <p:nvPr/>
          </p:nvPicPr>
          <p:blipFill>
            <a:blip r:embed="rId7" cstate="screen">
              <a:alphaModFix/>
              <a:extLst>
                <a:ext uri="{28A0092B-C50C-407E-A947-70E740481C1C}">
                  <a14:useLocalDpi xmlns:a14="http://schemas.microsoft.com/office/drawing/2010/main"/>
                </a:ext>
              </a:extLst>
            </a:blip>
            <a:stretch>
              <a:fillRect/>
            </a:stretch>
          </p:blipFill>
          <p:spPr>
            <a:xfrm>
              <a:off x="9760140" y="2306491"/>
              <a:ext cx="1480120" cy="1480120"/>
            </a:xfrm>
            <a:prstGeom prst="rect">
              <a:avLst/>
            </a:prstGeom>
          </p:spPr>
        </p:pic>
      </p:grpSp>
    </p:spTree>
    <p:extLst>
      <p:ext uri="{BB962C8B-B14F-4D97-AF65-F5344CB8AC3E}">
        <p14:creationId xmlns:p14="http://schemas.microsoft.com/office/powerpoint/2010/main" val="4638746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6BE86063-F920-0A4F-80F5-33F90DDF0D14}"/>
              </a:ext>
            </a:extLst>
          </p:cNvPr>
          <p:cNvSpPr>
            <a:spLocks noGrp="1"/>
          </p:cNvSpPr>
          <p:nvPr>
            <p:ph type="ctrTitle"/>
          </p:nvPr>
        </p:nvSpPr>
        <p:spPr>
          <a:xfrm>
            <a:off x="0" y="792243"/>
            <a:ext cx="12192000" cy="1206035"/>
          </a:xfrm>
        </p:spPr>
        <p:txBody>
          <a:bodyPr anchor="ctr" anchorCtr="1"/>
          <a:lstStyle/>
          <a:p>
            <a:r>
              <a:rPr lang="en-US" sz="4000" b="1" dirty="0">
                <a:solidFill>
                  <a:srgbClr val="363636"/>
                </a:solidFill>
                <a:latin typeface="Arial Black" panose="020B0604020202020204" pitchFamily="34" charset="0"/>
                <a:cs typeface="Arial Black" panose="020B0604020202020204" pitchFamily="34" charset="0"/>
              </a:rPr>
              <a:t>PSHE</a:t>
            </a:r>
          </a:p>
        </p:txBody>
      </p:sp>
      <p:sp>
        <p:nvSpPr>
          <p:cNvPr id="13" name="TextBox 12">
            <a:extLst>
              <a:ext uri="{FF2B5EF4-FFF2-40B4-BE49-F238E27FC236}">
                <a16:creationId xmlns:a16="http://schemas.microsoft.com/office/drawing/2014/main" id="{9B4507ED-5B52-CC4A-81C2-B94AE57AF49D}"/>
              </a:ext>
            </a:extLst>
          </p:cNvPr>
          <p:cNvSpPr txBox="1"/>
          <p:nvPr/>
        </p:nvSpPr>
        <p:spPr>
          <a:xfrm>
            <a:off x="112542" y="182880"/>
            <a:ext cx="1789737" cy="369332"/>
          </a:xfrm>
          <a:prstGeom prst="rect">
            <a:avLst/>
          </a:prstGeom>
          <a:noFill/>
        </p:spPr>
        <p:txBody>
          <a:bodyPr wrap="square" rtlCol="0">
            <a:spAutoFit/>
          </a:bodyPr>
          <a:lstStyle/>
          <a:p>
            <a:r>
              <a:rPr lang="en-GB" dirty="0">
                <a:solidFill>
                  <a:srgbClr val="363636"/>
                </a:solidFill>
                <a:latin typeface="Arial" panose="020B0604020202020204" pitchFamily="34" charset="0"/>
                <a:cs typeface="Arial" panose="020B0604020202020204" pitchFamily="34" charset="0"/>
              </a:rPr>
              <a:t>For the teacher</a:t>
            </a:r>
          </a:p>
        </p:txBody>
      </p:sp>
      <p:sp>
        <p:nvSpPr>
          <p:cNvPr id="14" name="TextBox 13">
            <a:extLst>
              <a:ext uri="{FF2B5EF4-FFF2-40B4-BE49-F238E27FC236}">
                <a16:creationId xmlns:a16="http://schemas.microsoft.com/office/drawing/2014/main" id="{4AD2A779-3580-5147-B3F2-51E9B4A0DF4A}"/>
              </a:ext>
            </a:extLst>
          </p:cNvPr>
          <p:cNvSpPr txBox="1"/>
          <p:nvPr/>
        </p:nvSpPr>
        <p:spPr>
          <a:xfrm>
            <a:off x="1496643" y="2102113"/>
            <a:ext cx="9378185" cy="3567643"/>
          </a:xfrm>
          <a:prstGeom prst="rect">
            <a:avLst/>
          </a:prstGeom>
          <a:noFill/>
        </p:spPr>
        <p:txBody>
          <a:bodyPr wrap="square" rtlCol="0">
            <a:spAutoFit/>
          </a:bodyPr>
          <a:lstStyle/>
          <a:p>
            <a:pPr>
              <a:spcBef>
                <a:spcPts val="1500"/>
              </a:spcBef>
            </a:pPr>
            <a:r>
              <a:rPr lang="en-US" b="1" dirty="0">
                <a:solidFill>
                  <a:srgbClr val="363636"/>
                </a:solidFill>
                <a:latin typeface="Arial Black" panose="020B0604020202020204" pitchFamily="34" charset="0"/>
                <a:cs typeface="Arial Black" panose="020B0604020202020204" pitchFamily="34" charset="0"/>
              </a:rPr>
              <a:t>Learning objectives</a:t>
            </a:r>
          </a:p>
          <a:p>
            <a:pPr marL="285750" indent="-285750">
              <a:spcBef>
                <a:spcPts val="500"/>
              </a:spcBef>
              <a:buFont typeface="Arial" panose="020B0604020202020204" pitchFamily="34" charset="0"/>
              <a:buChar char="•"/>
            </a:pPr>
            <a:r>
              <a:rPr lang="en-US" dirty="0">
                <a:solidFill>
                  <a:srgbClr val="363636"/>
                </a:solidFill>
                <a:latin typeface="Arial" panose="020B0604020202020204" pitchFamily="34" charset="0"/>
                <a:cs typeface="Arial" panose="020B0604020202020204" pitchFamily="34" charset="0"/>
              </a:rPr>
              <a:t>Learning about the risks associated with being a ‘money mule’.</a:t>
            </a:r>
          </a:p>
          <a:p>
            <a:pPr>
              <a:spcBef>
                <a:spcPts val="2000"/>
              </a:spcBef>
            </a:pPr>
            <a:r>
              <a:rPr lang="en-US" b="1" dirty="0">
                <a:solidFill>
                  <a:srgbClr val="363636"/>
                </a:solidFill>
                <a:latin typeface="Arial Black" panose="020B0604020202020204" pitchFamily="34" charset="0"/>
                <a:cs typeface="Arial Black" panose="020B0604020202020204" pitchFamily="34" charset="0"/>
              </a:rPr>
              <a:t>Intended learning outcomes</a:t>
            </a:r>
          </a:p>
          <a:p>
            <a:pPr marL="285750" indent="-285750">
              <a:spcBef>
                <a:spcPts val="500"/>
              </a:spcBef>
              <a:buFont typeface="Arial" panose="020B0604020202020204" pitchFamily="34" charset="0"/>
              <a:buChar char="•"/>
            </a:pPr>
            <a:r>
              <a:rPr lang="en-US" dirty="0">
                <a:solidFill>
                  <a:srgbClr val="363636"/>
                </a:solidFill>
                <a:latin typeface="Arial" panose="020B0604020202020204" pitchFamily="34" charset="0"/>
                <a:cs typeface="Arial" panose="020B0604020202020204" pitchFamily="34" charset="0"/>
              </a:rPr>
              <a:t>I can define what a money mule is</a:t>
            </a:r>
          </a:p>
          <a:p>
            <a:pPr marL="285750" indent="-285750">
              <a:spcBef>
                <a:spcPts val="500"/>
              </a:spcBef>
              <a:buFont typeface="Arial" panose="020B0604020202020204" pitchFamily="34" charset="0"/>
              <a:buChar char="•"/>
            </a:pPr>
            <a:r>
              <a:rPr lang="en-US" dirty="0">
                <a:solidFill>
                  <a:srgbClr val="363636"/>
                </a:solidFill>
                <a:latin typeface="Arial" panose="020B0604020202020204" pitchFamily="34" charset="0"/>
                <a:cs typeface="Arial" panose="020B0604020202020204" pitchFamily="34" charset="0"/>
              </a:rPr>
              <a:t>I can explain why someone might be tempted or deceived into becoming a money mule</a:t>
            </a:r>
          </a:p>
          <a:p>
            <a:pPr marL="285750" indent="-285750">
              <a:spcBef>
                <a:spcPts val="500"/>
              </a:spcBef>
              <a:buFont typeface="Arial" panose="020B0604020202020204" pitchFamily="34" charset="0"/>
              <a:buChar char="•"/>
            </a:pPr>
            <a:r>
              <a:rPr lang="en-GB" dirty="0">
                <a:solidFill>
                  <a:srgbClr val="363636"/>
                </a:solidFill>
                <a:latin typeface="Arial" panose="020B0604020202020204" pitchFamily="34" charset="0"/>
                <a:cs typeface="Arial" panose="020B0604020202020204" pitchFamily="34" charset="0"/>
              </a:rPr>
              <a:t>I understand how I can prevent being drawn into becoming a money mule</a:t>
            </a:r>
            <a:endParaRPr lang="en-US" dirty="0">
              <a:solidFill>
                <a:srgbClr val="363636"/>
              </a:solidFill>
              <a:latin typeface="Arial" panose="020B0604020202020204" pitchFamily="34" charset="0"/>
              <a:cs typeface="Arial" panose="020B0604020202020204" pitchFamily="34" charset="0"/>
            </a:endParaRPr>
          </a:p>
          <a:p>
            <a:pPr marL="285750" indent="-285750">
              <a:spcBef>
                <a:spcPts val="500"/>
              </a:spcBef>
              <a:buFont typeface="Arial" panose="020B0604020202020204" pitchFamily="34" charset="0"/>
              <a:buChar char="•"/>
            </a:pPr>
            <a:r>
              <a:rPr lang="en-US" dirty="0">
                <a:solidFill>
                  <a:srgbClr val="363636"/>
                </a:solidFill>
                <a:latin typeface="Arial" panose="020B0604020202020204" pitchFamily="34" charset="0"/>
                <a:cs typeface="Arial" panose="020B0604020202020204" pitchFamily="34" charset="0"/>
              </a:rPr>
              <a:t>I can explain the financial, legal and moral consequences of acting as a money mule</a:t>
            </a:r>
          </a:p>
          <a:p>
            <a:pPr marL="285750" indent="-285750">
              <a:spcBef>
                <a:spcPts val="500"/>
              </a:spcBef>
              <a:buFont typeface="Arial" panose="020B0604020202020204" pitchFamily="34" charset="0"/>
              <a:buChar char="•"/>
            </a:pPr>
            <a:r>
              <a:rPr lang="en-US" dirty="0">
                <a:solidFill>
                  <a:srgbClr val="363636"/>
                </a:solidFill>
                <a:latin typeface="Arial" panose="020B0604020202020204" pitchFamily="34" charset="0"/>
                <a:cs typeface="Arial" panose="020B0604020202020204" pitchFamily="34" charset="0"/>
              </a:rPr>
              <a:t>I can explain how to seek support if I am concerned about myself or a friend, contacting a teacher at my school </a:t>
            </a:r>
          </a:p>
          <a:p>
            <a:pPr marL="285750" indent="-285750">
              <a:spcBef>
                <a:spcPts val="500"/>
              </a:spcBef>
              <a:buFont typeface="Arial" panose="020B0604020202020204" pitchFamily="34" charset="0"/>
              <a:buChar char="•"/>
            </a:pPr>
            <a:r>
              <a:rPr lang="en-US" dirty="0">
                <a:solidFill>
                  <a:srgbClr val="363636"/>
                </a:solidFill>
                <a:latin typeface="Arial" panose="020B0604020202020204" pitchFamily="34" charset="0"/>
                <a:cs typeface="Arial" panose="020B0604020202020204" pitchFamily="34" charset="0"/>
              </a:rPr>
              <a:t>I understand that being a money mule is illegal</a:t>
            </a:r>
            <a:endParaRPr lang="en-GB" dirty="0">
              <a:latin typeface="Arial" panose="020B0604020202020204" pitchFamily="34" charset="0"/>
              <a:cs typeface="Arial" panose="020B0604020202020204" pitchFamily="34" charset="0"/>
            </a:endParaRPr>
          </a:p>
        </p:txBody>
      </p:sp>
      <p:sp>
        <p:nvSpPr>
          <p:cNvPr id="2" name="Rectangle 1">
            <a:extLst>
              <a:ext uri="{FF2B5EF4-FFF2-40B4-BE49-F238E27FC236}">
                <a16:creationId xmlns:a16="http://schemas.microsoft.com/office/drawing/2014/main" id="{0D31B55F-69AA-C977-0B4F-C025EAEE2E40}"/>
              </a:ext>
              <a:ext uri="{C183D7F6-B498-43B3-948B-1728B52AA6E4}">
                <adec:decorative xmlns:adec="http://schemas.microsoft.com/office/drawing/2017/decorative" val="1"/>
              </a:ext>
            </a:extLst>
          </p:cNvPr>
          <p:cNvSpPr/>
          <p:nvPr/>
        </p:nvSpPr>
        <p:spPr>
          <a:xfrm>
            <a:off x="0" y="6116340"/>
            <a:ext cx="12192000" cy="74166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Logos">
            <a:extLst>
              <a:ext uri="{FF2B5EF4-FFF2-40B4-BE49-F238E27FC236}">
                <a16:creationId xmlns:a16="http://schemas.microsoft.com/office/drawing/2014/main" id="{A84B264E-1D0D-8862-9959-F84DAC5B0608}"/>
              </a:ext>
              <a:ext uri="{C183D7F6-B498-43B3-948B-1728B52AA6E4}">
                <adec:decorative xmlns:adec="http://schemas.microsoft.com/office/drawing/2017/decorative" val="1"/>
              </a:ext>
            </a:extLst>
          </p:cNvPr>
          <p:cNvPicPr>
            <a:picLocks noChangeAspect="1"/>
          </p:cNvPicPr>
          <p:nvPr/>
        </p:nvPicPr>
        <p:blipFill rotWithShape="1">
          <a:blip r:embed="rId3">
            <a:extLst>
              <a:ext uri="{28A0092B-C50C-407E-A947-70E740481C1C}">
                <a14:useLocalDpi xmlns:a14="http://schemas.microsoft.com/office/drawing/2010/main"/>
              </a:ext>
            </a:extLst>
          </a:blip>
          <a:srcRect l="46222"/>
          <a:stretch/>
        </p:blipFill>
        <p:spPr>
          <a:xfrm>
            <a:off x="10274300" y="6209688"/>
            <a:ext cx="1611919" cy="472763"/>
          </a:xfrm>
          <a:prstGeom prst="rect">
            <a:avLst/>
          </a:prstGeom>
        </p:spPr>
      </p:pic>
      <p:pic>
        <p:nvPicPr>
          <p:cNvPr id="4" name="Don't be fooled logo">
            <a:extLst>
              <a:ext uri="{FF2B5EF4-FFF2-40B4-BE49-F238E27FC236}">
                <a16:creationId xmlns:a16="http://schemas.microsoft.com/office/drawing/2014/main" id="{902066EE-466B-A5D3-09CB-5F708B025852}"/>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05781" y="6302863"/>
            <a:ext cx="3066437" cy="368613"/>
          </a:xfrm>
          <a:prstGeom prst="rect">
            <a:avLst/>
          </a:prstGeom>
        </p:spPr>
      </p:pic>
      <p:pic>
        <p:nvPicPr>
          <p:cNvPr id="8" name="Picture 7">
            <a:extLst>
              <a:ext uri="{FF2B5EF4-FFF2-40B4-BE49-F238E27FC236}">
                <a16:creationId xmlns:a16="http://schemas.microsoft.com/office/drawing/2014/main" id="{2BB26429-D8CF-E1C2-E556-3ED03C3E8A30}"/>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8528341" y="6269145"/>
            <a:ext cx="1536883" cy="373628"/>
          </a:xfrm>
          <a:prstGeom prst="rect">
            <a:avLst/>
          </a:prstGeom>
        </p:spPr>
      </p:pic>
    </p:spTree>
    <p:extLst>
      <p:ext uri="{BB962C8B-B14F-4D97-AF65-F5344CB8AC3E}">
        <p14:creationId xmlns:p14="http://schemas.microsoft.com/office/powerpoint/2010/main" val="178955076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96C428-F562-3AE8-369F-9D3EC4B9FFA8}"/>
              </a:ext>
            </a:extLst>
          </p:cNvPr>
          <p:cNvSpPr>
            <a:spLocks noGrp="1"/>
          </p:cNvSpPr>
          <p:nvPr>
            <p:ph type="ctrTitle"/>
          </p:nvPr>
        </p:nvSpPr>
        <p:spPr>
          <a:xfrm>
            <a:off x="1524000" y="-175364"/>
            <a:ext cx="9144000" cy="175364"/>
          </a:xfrm>
        </p:spPr>
        <p:txBody>
          <a:bodyPr anchor="b"/>
          <a:lstStyle/>
          <a:p>
            <a:r>
              <a:rPr lang="en-GB" sz="800" b="0" dirty="0">
                <a:solidFill>
                  <a:schemeClr val="bg1"/>
                </a:solidFill>
              </a:rPr>
              <a:t>Video</a:t>
            </a:r>
          </a:p>
        </p:txBody>
      </p:sp>
      <p:pic>
        <p:nvPicPr>
          <p:cNvPr id="9" name="Video image" descr="Illustration of a video screen with text which reads, Don't be Fooled. This is a link to the Don't Be Fooled video">
            <a:hlinkClick r:id="rId3"/>
            <a:extLst>
              <a:ext uri="{FF2B5EF4-FFF2-40B4-BE49-F238E27FC236}">
                <a16:creationId xmlns:a16="http://schemas.microsoft.com/office/drawing/2014/main" id="{C58284E7-969F-7B48-80B2-81382F03A08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410604" y="1354586"/>
            <a:ext cx="7370791" cy="4148828"/>
          </a:xfrm>
          <a:prstGeom prst="rect">
            <a:avLst/>
          </a:prstGeom>
        </p:spPr>
      </p:pic>
    </p:spTree>
    <p:extLst>
      <p:ext uri="{BB962C8B-B14F-4D97-AF65-F5344CB8AC3E}">
        <p14:creationId xmlns:p14="http://schemas.microsoft.com/office/powerpoint/2010/main" val="1187645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C282E9A-E4FD-5947-844F-DDD34982724B}"/>
              </a:ext>
              <a:ext uri="{C183D7F6-B498-43B3-948B-1728B52AA6E4}">
                <adec:decorative xmlns:adec="http://schemas.microsoft.com/office/drawing/2017/decorative" val="1"/>
              </a:ext>
            </a:extLst>
          </p:cNvPr>
          <p:cNvSpPr/>
          <p:nvPr/>
        </p:nvSpPr>
        <p:spPr>
          <a:xfrm>
            <a:off x="842210" y="1483894"/>
            <a:ext cx="1613136" cy="2133600"/>
          </a:xfrm>
          <a:prstGeom prst="rect">
            <a:avLst/>
          </a:prstGeom>
          <a:solidFill>
            <a:srgbClr val="363636"/>
          </a:solidFill>
          <a:ln>
            <a:noFill/>
          </a:ln>
        </p:spPr>
        <p:style>
          <a:lnRef idx="2">
            <a:schemeClr val="accent1">
              <a:shade val="50000"/>
            </a:schemeClr>
          </a:lnRef>
          <a:fillRef idx="1">
            <a:schemeClr val="accent1"/>
          </a:fillRef>
          <a:effectRef idx="0">
            <a:schemeClr val="accent1"/>
          </a:effectRef>
          <a:fontRef idx="minor">
            <a:schemeClr val="lt1"/>
          </a:fontRef>
        </p:style>
        <p:txBody>
          <a:bodyPr tIns="144000" rtlCol="0" anchor="t" anchorCtr="0"/>
          <a:lstStyle/>
          <a:p>
            <a:pPr marL="90000"/>
            <a:r>
              <a:rPr lang="en-US" sz="2100" dirty="0"/>
              <a:t>Please provide your bank details.</a:t>
            </a:r>
          </a:p>
        </p:txBody>
      </p:sp>
      <p:sp>
        <p:nvSpPr>
          <p:cNvPr id="6" name="Rectangle 5">
            <a:extLst>
              <a:ext uri="{FF2B5EF4-FFF2-40B4-BE49-F238E27FC236}">
                <a16:creationId xmlns:a16="http://schemas.microsoft.com/office/drawing/2014/main" id="{EC61C607-DA86-054A-88AB-C5E533D1A283}"/>
              </a:ext>
              <a:ext uri="{C183D7F6-B498-43B3-948B-1728B52AA6E4}">
                <adec:decorative xmlns:adec="http://schemas.microsoft.com/office/drawing/2017/decorative" val="1"/>
              </a:ext>
            </a:extLst>
          </p:cNvPr>
          <p:cNvSpPr/>
          <p:nvPr/>
        </p:nvSpPr>
        <p:spPr>
          <a:xfrm>
            <a:off x="2621098" y="1483894"/>
            <a:ext cx="1613136" cy="2133600"/>
          </a:xfrm>
          <a:prstGeom prst="rect">
            <a:avLst/>
          </a:prstGeom>
          <a:solidFill>
            <a:srgbClr val="363636"/>
          </a:solidFill>
          <a:ln>
            <a:noFill/>
          </a:ln>
        </p:spPr>
        <p:style>
          <a:lnRef idx="2">
            <a:schemeClr val="accent1">
              <a:shade val="50000"/>
            </a:schemeClr>
          </a:lnRef>
          <a:fillRef idx="1">
            <a:schemeClr val="accent1"/>
          </a:fillRef>
          <a:effectRef idx="0">
            <a:schemeClr val="accent1"/>
          </a:effectRef>
          <a:fontRef idx="minor">
            <a:schemeClr val="lt1"/>
          </a:fontRef>
        </p:style>
        <p:txBody>
          <a:bodyPr tIns="144000" rtlCol="0" anchor="t" anchorCtr="0"/>
          <a:lstStyle/>
          <a:p>
            <a:pPr marL="90000"/>
            <a:r>
              <a:rPr lang="en-US" sz="2100" dirty="0"/>
              <a:t>Earn from the comfort of your own home.</a:t>
            </a:r>
          </a:p>
        </p:txBody>
      </p:sp>
      <p:sp>
        <p:nvSpPr>
          <p:cNvPr id="8" name="Rectangle 7">
            <a:extLst>
              <a:ext uri="{FF2B5EF4-FFF2-40B4-BE49-F238E27FC236}">
                <a16:creationId xmlns:a16="http://schemas.microsoft.com/office/drawing/2014/main" id="{B7F26C53-5A39-3141-B329-2D76114A3658}"/>
              </a:ext>
              <a:ext uri="{C183D7F6-B498-43B3-948B-1728B52AA6E4}">
                <adec:decorative xmlns:adec="http://schemas.microsoft.com/office/drawing/2017/decorative" val="1"/>
              </a:ext>
            </a:extLst>
          </p:cNvPr>
          <p:cNvSpPr/>
          <p:nvPr/>
        </p:nvSpPr>
        <p:spPr>
          <a:xfrm>
            <a:off x="4399987" y="1483894"/>
            <a:ext cx="1613136" cy="2133600"/>
          </a:xfrm>
          <a:prstGeom prst="rect">
            <a:avLst/>
          </a:prstGeom>
          <a:solidFill>
            <a:srgbClr val="363636"/>
          </a:solidFill>
          <a:ln>
            <a:noFill/>
          </a:ln>
        </p:spPr>
        <p:style>
          <a:lnRef idx="2">
            <a:schemeClr val="accent1">
              <a:shade val="50000"/>
            </a:schemeClr>
          </a:lnRef>
          <a:fillRef idx="1">
            <a:schemeClr val="accent1"/>
          </a:fillRef>
          <a:effectRef idx="0">
            <a:schemeClr val="accent1"/>
          </a:effectRef>
          <a:fontRef idx="minor">
            <a:schemeClr val="lt1"/>
          </a:fontRef>
        </p:style>
        <p:txBody>
          <a:bodyPr tIns="144000" rtlCol="0" anchor="t" anchorCtr="0"/>
          <a:lstStyle/>
          <a:p>
            <a:pPr marL="90000"/>
            <a:r>
              <a:rPr lang="en-US" sz="2100" dirty="0"/>
              <a:t>Make £250 a week. No experience necessary.</a:t>
            </a:r>
          </a:p>
        </p:txBody>
      </p:sp>
      <p:sp>
        <p:nvSpPr>
          <p:cNvPr id="11" name="Rectangle 10">
            <a:extLst>
              <a:ext uri="{FF2B5EF4-FFF2-40B4-BE49-F238E27FC236}">
                <a16:creationId xmlns:a16="http://schemas.microsoft.com/office/drawing/2014/main" id="{87F02C30-948D-0140-97B7-59F2A64B0ACD}"/>
              </a:ext>
              <a:ext uri="{C183D7F6-B498-43B3-948B-1728B52AA6E4}">
                <adec:decorative xmlns:adec="http://schemas.microsoft.com/office/drawing/2017/decorative" val="1"/>
              </a:ext>
            </a:extLst>
          </p:cNvPr>
          <p:cNvSpPr/>
          <p:nvPr/>
        </p:nvSpPr>
        <p:spPr>
          <a:xfrm>
            <a:off x="6178875" y="1483894"/>
            <a:ext cx="1613136" cy="2133600"/>
          </a:xfrm>
          <a:prstGeom prst="rect">
            <a:avLst/>
          </a:prstGeom>
          <a:solidFill>
            <a:srgbClr val="363636"/>
          </a:solidFill>
          <a:ln>
            <a:noFill/>
          </a:ln>
        </p:spPr>
        <p:style>
          <a:lnRef idx="2">
            <a:schemeClr val="accent1">
              <a:shade val="50000"/>
            </a:schemeClr>
          </a:lnRef>
          <a:fillRef idx="1">
            <a:schemeClr val="accent1"/>
          </a:fillRef>
          <a:effectRef idx="0">
            <a:schemeClr val="accent1"/>
          </a:effectRef>
          <a:fontRef idx="minor">
            <a:schemeClr val="lt1"/>
          </a:fontRef>
        </p:style>
        <p:txBody>
          <a:bodyPr tIns="144000" rtlCol="0" anchor="t" anchorCtr="0"/>
          <a:lstStyle/>
          <a:p>
            <a:pPr marL="90000"/>
            <a:r>
              <a:rPr lang="en-US" sz="2100" dirty="0"/>
              <a:t>Must be willing to provide bank details.</a:t>
            </a:r>
          </a:p>
        </p:txBody>
      </p:sp>
      <p:sp>
        <p:nvSpPr>
          <p:cNvPr id="13" name="Rectangle 12">
            <a:extLst>
              <a:ext uri="{FF2B5EF4-FFF2-40B4-BE49-F238E27FC236}">
                <a16:creationId xmlns:a16="http://schemas.microsoft.com/office/drawing/2014/main" id="{A2513D37-3556-7A4B-85DD-4AB4A3707C97}"/>
              </a:ext>
              <a:ext uri="{C183D7F6-B498-43B3-948B-1728B52AA6E4}">
                <adec:decorative xmlns:adec="http://schemas.microsoft.com/office/drawing/2017/decorative" val="1"/>
              </a:ext>
            </a:extLst>
          </p:cNvPr>
          <p:cNvSpPr/>
          <p:nvPr/>
        </p:nvSpPr>
        <p:spPr>
          <a:xfrm>
            <a:off x="7957763" y="1483894"/>
            <a:ext cx="1613136" cy="2133600"/>
          </a:xfrm>
          <a:prstGeom prst="rect">
            <a:avLst/>
          </a:prstGeom>
          <a:solidFill>
            <a:srgbClr val="363636"/>
          </a:solidFill>
          <a:ln>
            <a:noFill/>
          </a:ln>
        </p:spPr>
        <p:style>
          <a:lnRef idx="2">
            <a:schemeClr val="accent1">
              <a:shade val="50000"/>
            </a:schemeClr>
          </a:lnRef>
          <a:fillRef idx="1">
            <a:schemeClr val="accent1"/>
          </a:fillRef>
          <a:effectRef idx="0">
            <a:schemeClr val="accent1"/>
          </a:effectRef>
          <a:fontRef idx="minor">
            <a:schemeClr val="lt1"/>
          </a:fontRef>
        </p:style>
        <p:txBody>
          <a:bodyPr tIns="144000" rtlCol="0" anchor="t" anchorCtr="0"/>
          <a:lstStyle/>
          <a:p>
            <a:pPr marL="90000"/>
            <a:r>
              <a:rPr lang="en-US" sz="2100" dirty="0"/>
              <a:t>Easy job,</a:t>
            </a:r>
            <a:br>
              <a:rPr lang="en-US" sz="2100" dirty="0"/>
            </a:br>
            <a:r>
              <a:rPr lang="en-US" sz="2100" dirty="0"/>
              <a:t>big cash</a:t>
            </a:r>
            <a:br>
              <a:rPr lang="en-US" sz="2100" dirty="0"/>
            </a:br>
            <a:r>
              <a:rPr lang="en-US" sz="2100" dirty="0"/>
              <a:t>pay outs.</a:t>
            </a:r>
          </a:p>
        </p:txBody>
      </p:sp>
      <p:sp>
        <p:nvSpPr>
          <p:cNvPr id="15" name="Rectangle 14">
            <a:extLst>
              <a:ext uri="{FF2B5EF4-FFF2-40B4-BE49-F238E27FC236}">
                <a16:creationId xmlns:a16="http://schemas.microsoft.com/office/drawing/2014/main" id="{C89E153C-6FD4-5D46-9C6A-D51155199DA5}"/>
              </a:ext>
              <a:ext uri="{C183D7F6-B498-43B3-948B-1728B52AA6E4}">
                <adec:decorative xmlns:adec="http://schemas.microsoft.com/office/drawing/2017/decorative" val="1"/>
              </a:ext>
            </a:extLst>
          </p:cNvPr>
          <p:cNvSpPr/>
          <p:nvPr/>
        </p:nvSpPr>
        <p:spPr>
          <a:xfrm>
            <a:off x="9736653" y="1483894"/>
            <a:ext cx="1613136" cy="2133600"/>
          </a:xfrm>
          <a:prstGeom prst="rect">
            <a:avLst/>
          </a:prstGeom>
          <a:solidFill>
            <a:srgbClr val="363636"/>
          </a:solidFill>
          <a:ln>
            <a:noFill/>
          </a:ln>
        </p:spPr>
        <p:style>
          <a:lnRef idx="2">
            <a:schemeClr val="accent1">
              <a:shade val="50000"/>
            </a:schemeClr>
          </a:lnRef>
          <a:fillRef idx="1">
            <a:schemeClr val="accent1"/>
          </a:fillRef>
          <a:effectRef idx="0">
            <a:schemeClr val="accent1"/>
          </a:effectRef>
          <a:fontRef idx="minor">
            <a:schemeClr val="lt1"/>
          </a:fontRef>
        </p:style>
        <p:txBody>
          <a:bodyPr tIns="144000" rtlCol="0" anchor="t" anchorCtr="0"/>
          <a:lstStyle/>
          <a:p>
            <a:pPr marL="90000"/>
            <a:r>
              <a:rPr lang="en-US" sz="2100" dirty="0"/>
              <a:t>Instant money. Minimal hours.</a:t>
            </a:r>
          </a:p>
        </p:txBody>
      </p:sp>
      <p:sp>
        <p:nvSpPr>
          <p:cNvPr id="18" name="Rectangle 17">
            <a:extLst>
              <a:ext uri="{FF2B5EF4-FFF2-40B4-BE49-F238E27FC236}">
                <a16:creationId xmlns:a16="http://schemas.microsoft.com/office/drawing/2014/main" id="{4CBC847D-BE60-4F4E-8E69-028E8726F410}"/>
              </a:ext>
              <a:ext uri="{C183D7F6-B498-43B3-948B-1728B52AA6E4}">
                <adec:decorative xmlns:adec="http://schemas.microsoft.com/office/drawing/2017/decorative" val="1"/>
              </a:ext>
            </a:extLst>
          </p:cNvPr>
          <p:cNvSpPr/>
          <p:nvPr/>
        </p:nvSpPr>
        <p:spPr>
          <a:xfrm>
            <a:off x="842210" y="3738005"/>
            <a:ext cx="1613136" cy="2310610"/>
          </a:xfrm>
          <a:prstGeom prst="rect">
            <a:avLst/>
          </a:prstGeom>
          <a:solidFill>
            <a:srgbClr val="FFCD0C"/>
          </a:solidFill>
          <a:ln>
            <a:noFill/>
          </a:ln>
        </p:spPr>
        <p:style>
          <a:lnRef idx="2">
            <a:schemeClr val="accent1">
              <a:shade val="50000"/>
            </a:schemeClr>
          </a:lnRef>
          <a:fillRef idx="1">
            <a:schemeClr val="accent1"/>
          </a:fillRef>
          <a:effectRef idx="0">
            <a:schemeClr val="accent1"/>
          </a:effectRef>
          <a:fontRef idx="minor">
            <a:schemeClr val="lt1"/>
          </a:fontRef>
        </p:style>
        <p:txBody>
          <a:bodyPr tIns="144000" rtlCol="0" anchor="t" anchorCtr="0"/>
          <a:lstStyle/>
          <a:p>
            <a:pPr marL="90000"/>
            <a:r>
              <a:rPr lang="en-GB" sz="1350" b="1" dirty="0">
                <a:solidFill>
                  <a:srgbClr val="363636"/>
                </a:solidFill>
                <a:effectLst/>
                <a:latin typeface="Arial" panose="020B0604020202020204" pitchFamily="34" charset="0"/>
                <a:cs typeface="Arial" panose="020B0604020202020204" pitchFamily="34" charset="0"/>
              </a:rPr>
              <a:t>Don’t give your bank account details to anyone unless you know and trust them.</a:t>
            </a:r>
            <a:endParaRPr lang="en-US" sz="1350" b="1" dirty="0">
              <a:solidFill>
                <a:srgbClr val="363636"/>
              </a:solidFill>
              <a:latin typeface="Arial" panose="020B0604020202020204" pitchFamily="34" charset="0"/>
              <a:cs typeface="Arial" panose="020B0604020202020204" pitchFamily="34" charset="0"/>
            </a:endParaRPr>
          </a:p>
        </p:txBody>
      </p:sp>
      <p:sp>
        <p:nvSpPr>
          <p:cNvPr id="19" name="Rectangle 18">
            <a:extLst>
              <a:ext uri="{FF2B5EF4-FFF2-40B4-BE49-F238E27FC236}">
                <a16:creationId xmlns:a16="http://schemas.microsoft.com/office/drawing/2014/main" id="{A583BD84-43BB-0C4D-A50A-307BD9946D51}"/>
              </a:ext>
              <a:ext uri="{C183D7F6-B498-43B3-948B-1728B52AA6E4}">
                <adec:decorative xmlns:adec="http://schemas.microsoft.com/office/drawing/2017/decorative" val="1"/>
              </a:ext>
            </a:extLst>
          </p:cNvPr>
          <p:cNvSpPr/>
          <p:nvPr/>
        </p:nvSpPr>
        <p:spPr>
          <a:xfrm>
            <a:off x="2621098" y="3738005"/>
            <a:ext cx="1613136" cy="2310610"/>
          </a:xfrm>
          <a:prstGeom prst="rect">
            <a:avLst/>
          </a:prstGeom>
          <a:solidFill>
            <a:srgbClr val="FFCD0C"/>
          </a:solidFill>
          <a:ln>
            <a:noFill/>
          </a:ln>
        </p:spPr>
        <p:style>
          <a:lnRef idx="2">
            <a:schemeClr val="accent1">
              <a:shade val="50000"/>
            </a:schemeClr>
          </a:lnRef>
          <a:fillRef idx="1">
            <a:schemeClr val="accent1"/>
          </a:fillRef>
          <a:effectRef idx="0">
            <a:schemeClr val="accent1"/>
          </a:effectRef>
          <a:fontRef idx="minor">
            <a:schemeClr val="lt1"/>
          </a:fontRef>
        </p:style>
        <p:txBody>
          <a:bodyPr tIns="144000" rtlCol="0" anchor="t" anchorCtr="0"/>
          <a:lstStyle/>
          <a:p>
            <a:pPr marL="90000"/>
            <a:r>
              <a:rPr lang="en-GB" sz="1350" b="1" dirty="0">
                <a:solidFill>
                  <a:srgbClr val="363636"/>
                </a:solidFill>
                <a:effectLst/>
                <a:latin typeface="Arial" panose="020B0604020202020204" pitchFamily="34" charset="0"/>
                <a:cs typeface="Arial" panose="020B0604020202020204" pitchFamily="34" charset="0"/>
              </a:rPr>
              <a:t>Be very careful with job offers where everything happens online, with no personal contact at all.</a:t>
            </a:r>
            <a:endParaRPr lang="en-US" sz="1350" b="1" dirty="0">
              <a:solidFill>
                <a:srgbClr val="363636"/>
              </a:solidFill>
              <a:latin typeface="Arial" panose="020B0604020202020204" pitchFamily="34" charset="0"/>
              <a:cs typeface="Arial" panose="020B0604020202020204" pitchFamily="34" charset="0"/>
            </a:endParaRPr>
          </a:p>
        </p:txBody>
      </p:sp>
      <p:sp>
        <p:nvSpPr>
          <p:cNvPr id="20" name="Rectangle 19">
            <a:extLst>
              <a:ext uri="{FF2B5EF4-FFF2-40B4-BE49-F238E27FC236}">
                <a16:creationId xmlns:a16="http://schemas.microsoft.com/office/drawing/2014/main" id="{5C25E505-D9B3-924B-A711-0CF3165F1BB5}"/>
              </a:ext>
              <a:ext uri="{C183D7F6-B498-43B3-948B-1728B52AA6E4}">
                <adec:decorative xmlns:adec="http://schemas.microsoft.com/office/drawing/2017/decorative" val="1"/>
              </a:ext>
            </a:extLst>
          </p:cNvPr>
          <p:cNvSpPr/>
          <p:nvPr/>
        </p:nvSpPr>
        <p:spPr>
          <a:xfrm>
            <a:off x="4399987" y="3738005"/>
            <a:ext cx="1613136" cy="2310610"/>
          </a:xfrm>
          <a:prstGeom prst="rect">
            <a:avLst/>
          </a:prstGeom>
          <a:solidFill>
            <a:srgbClr val="FFCD0C"/>
          </a:solidFill>
          <a:ln>
            <a:noFill/>
          </a:ln>
        </p:spPr>
        <p:style>
          <a:lnRef idx="2">
            <a:schemeClr val="accent1">
              <a:shade val="50000"/>
            </a:schemeClr>
          </a:lnRef>
          <a:fillRef idx="1">
            <a:schemeClr val="accent1"/>
          </a:fillRef>
          <a:effectRef idx="0">
            <a:schemeClr val="accent1"/>
          </a:effectRef>
          <a:fontRef idx="minor">
            <a:schemeClr val="lt1"/>
          </a:fontRef>
        </p:style>
        <p:txBody>
          <a:bodyPr tIns="144000" rtlCol="0" anchor="t" anchorCtr="0"/>
          <a:lstStyle/>
          <a:p>
            <a:pPr marL="90000"/>
            <a:r>
              <a:rPr lang="en-GB" sz="1350" b="1" dirty="0">
                <a:solidFill>
                  <a:srgbClr val="363636"/>
                </a:solidFill>
                <a:effectLst/>
                <a:latin typeface="Arial" panose="020B0604020202020204" pitchFamily="34" charset="0"/>
                <a:cs typeface="Arial" panose="020B0604020202020204" pitchFamily="34" charset="0"/>
              </a:rPr>
              <a:t>Be wary of offers of easy money. If it sounds too good to be true, it probably is.</a:t>
            </a:r>
            <a:endParaRPr lang="en-US" sz="1350" b="1" dirty="0">
              <a:solidFill>
                <a:srgbClr val="363636"/>
              </a:solidFill>
              <a:latin typeface="Arial" panose="020B0604020202020204" pitchFamily="34" charset="0"/>
              <a:cs typeface="Arial" panose="020B0604020202020204" pitchFamily="34" charset="0"/>
            </a:endParaRPr>
          </a:p>
        </p:txBody>
      </p:sp>
      <p:sp>
        <p:nvSpPr>
          <p:cNvPr id="21" name="Rectangle 20">
            <a:extLst>
              <a:ext uri="{FF2B5EF4-FFF2-40B4-BE49-F238E27FC236}">
                <a16:creationId xmlns:a16="http://schemas.microsoft.com/office/drawing/2014/main" id="{91918937-6F3D-144E-AB92-FEB7199D94BE}"/>
              </a:ext>
              <a:ext uri="{C183D7F6-B498-43B3-948B-1728B52AA6E4}">
                <adec:decorative xmlns:adec="http://schemas.microsoft.com/office/drawing/2017/decorative" val="1"/>
              </a:ext>
            </a:extLst>
          </p:cNvPr>
          <p:cNvSpPr/>
          <p:nvPr/>
        </p:nvSpPr>
        <p:spPr>
          <a:xfrm>
            <a:off x="6178875" y="3738005"/>
            <a:ext cx="1613136" cy="2310610"/>
          </a:xfrm>
          <a:prstGeom prst="rect">
            <a:avLst/>
          </a:prstGeom>
          <a:solidFill>
            <a:srgbClr val="FFCD0C"/>
          </a:solidFill>
          <a:ln>
            <a:noFill/>
          </a:ln>
        </p:spPr>
        <p:style>
          <a:lnRef idx="2">
            <a:schemeClr val="accent1">
              <a:shade val="50000"/>
            </a:schemeClr>
          </a:lnRef>
          <a:fillRef idx="1">
            <a:schemeClr val="accent1"/>
          </a:fillRef>
          <a:effectRef idx="0">
            <a:schemeClr val="accent1"/>
          </a:effectRef>
          <a:fontRef idx="minor">
            <a:schemeClr val="lt1"/>
          </a:fontRef>
        </p:style>
        <p:txBody>
          <a:bodyPr tIns="144000" rtlCol="0" anchor="t" anchorCtr="0"/>
          <a:lstStyle/>
          <a:p>
            <a:pPr marL="90000"/>
            <a:r>
              <a:rPr lang="en-US" sz="1220" b="1" dirty="0">
                <a:solidFill>
                  <a:srgbClr val="363636"/>
                </a:solidFill>
                <a:latin typeface="Arial" panose="020B0604020202020204" pitchFamily="34" charset="0"/>
                <a:cs typeface="Arial" panose="020B0604020202020204" pitchFamily="34" charset="0"/>
              </a:rPr>
              <a:t>Do your research to make sure that a company which offers you a job</a:t>
            </a:r>
            <a:br>
              <a:rPr lang="en-US" sz="1220" b="1" dirty="0">
                <a:solidFill>
                  <a:srgbClr val="363636"/>
                </a:solidFill>
                <a:latin typeface="Arial" panose="020B0604020202020204" pitchFamily="34" charset="0"/>
                <a:cs typeface="Arial" panose="020B0604020202020204" pitchFamily="34" charset="0"/>
              </a:rPr>
            </a:br>
            <a:r>
              <a:rPr lang="en-US" sz="1220" b="1" dirty="0">
                <a:solidFill>
                  <a:srgbClr val="363636"/>
                </a:solidFill>
                <a:latin typeface="Arial" panose="020B0604020202020204" pitchFamily="34" charset="0"/>
                <a:cs typeface="Arial" panose="020B0604020202020204" pitchFamily="34" charset="0"/>
              </a:rPr>
              <a:t>is genuine. Never provide your bank details unless you’re sure. If you’re worried, ask a trusted adult.</a:t>
            </a:r>
          </a:p>
        </p:txBody>
      </p:sp>
      <p:sp>
        <p:nvSpPr>
          <p:cNvPr id="22" name="Rectangle 21">
            <a:extLst>
              <a:ext uri="{FF2B5EF4-FFF2-40B4-BE49-F238E27FC236}">
                <a16:creationId xmlns:a16="http://schemas.microsoft.com/office/drawing/2014/main" id="{2D0D65E4-421F-6D4B-A55A-FE4657A29FE4}"/>
              </a:ext>
              <a:ext uri="{C183D7F6-B498-43B3-948B-1728B52AA6E4}">
                <adec:decorative xmlns:adec="http://schemas.microsoft.com/office/drawing/2017/decorative" val="1"/>
              </a:ext>
            </a:extLst>
          </p:cNvPr>
          <p:cNvSpPr/>
          <p:nvPr/>
        </p:nvSpPr>
        <p:spPr>
          <a:xfrm>
            <a:off x="7957763" y="3738005"/>
            <a:ext cx="1613136" cy="2310610"/>
          </a:xfrm>
          <a:prstGeom prst="rect">
            <a:avLst/>
          </a:prstGeom>
          <a:solidFill>
            <a:srgbClr val="FFCD0C"/>
          </a:solidFill>
          <a:ln>
            <a:noFill/>
          </a:ln>
        </p:spPr>
        <p:style>
          <a:lnRef idx="2">
            <a:schemeClr val="accent1">
              <a:shade val="50000"/>
            </a:schemeClr>
          </a:lnRef>
          <a:fillRef idx="1">
            <a:schemeClr val="accent1"/>
          </a:fillRef>
          <a:effectRef idx="0">
            <a:schemeClr val="accent1"/>
          </a:effectRef>
          <a:fontRef idx="minor">
            <a:schemeClr val="lt1"/>
          </a:fontRef>
        </p:style>
        <p:txBody>
          <a:bodyPr tIns="144000" rtlCol="0" anchor="t" anchorCtr="0"/>
          <a:lstStyle/>
          <a:p>
            <a:pPr marL="90000"/>
            <a:r>
              <a:rPr lang="en-GB" sz="1350" b="1" dirty="0">
                <a:solidFill>
                  <a:srgbClr val="363636"/>
                </a:solidFill>
                <a:effectLst/>
                <a:latin typeface="Arial" panose="020B0604020202020204" pitchFamily="34" charset="0"/>
                <a:cs typeface="Arial" panose="020B0604020202020204" pitchFamily="34" charset="0"/>
              </a:rPr>
              <a:t>Be wary of job offers from overseas. It will make it harder for you to find out if they are genuine.</a:t>
            </a:r>
            <a:endParaRPr lang="en-US" sz="1350" b="1" dirty="0">
              <a:solidFill>
                <a:srgbClr val="363636"/>
              </a:solidFill>
              <a:latin typeface="Arial" panose="020B0604020202020204" pitchFamily="34" charset="0"/>
              <a:cs typeface="Arial" panose="020B0604020202020204" pitchFamily="34" charset="0"/>
            </a:endParaRPr>
          </a:p>
        </p:txBody>
      </p:sp>
      <p:sp>
        <p:nvSpPr>
          <p:cNvPr id="23" name="Rectangle 22">
            <a:extLst>
              <a:ext uri="{FF2B5EF4-FFF2-40B4-BE49-F238E27FC236}">
                <a16:creationId xmlns:a16="http://schemas.microsoft.com/office/drawing/2014/main" id="{88C90EDC-DB4D-7B45-9A71-AACD3DA96E8F}"/>
              </a:ext>
              <a:ext uri="{C183D7F6-B498-43B3-948B-1728B52AA6E4}">
                <adec:decorative xmlns:adec="http://schemas.microsoft.com/office/drawing/2017/decorative" val="1"/>
              </a:ext>
            </a:extLst>
          </p:cNvPr>
          <p:cNvSpPr/>
          <p:nvPr/>
        </p:nvSpPr>
        <p:spPr>
          <a:xfrm>
            <a:off x="9736653" y="3738005"/>
            <a:ext cx="1613136" cy="2310610"/>
          </a:xfrm>
          <a:prstGeom prst="rect">
            <a:avLst/>
          </a:prstGeom>
          <a:solidFill>
            <a:srgbClr val="FFCD0C"/>
          </a:solidFill>
          <a:ln>
            <a:noFill/>
          </a:ln>
        </p:spPr>
        <p:style>
          <a:lnRef idx="2">
            <a:schemeClr val="accent1">
              <a:shade val="50000"/>
            </a:schemeClr>
          </a:lnRef>
          <a:fillRef idx="1">
            <a:schemeClr val="accent1"/>
          </a:fillRef>
          <a:effectRef idx="0">
            <a:schemeClr val="accent1"/>
          </a:effectRef>
          <a:fontRef idx="minor">
            <a:schemeClr val="lt1"/>
          </a:fontRef>
        </p:style>
        <p:txBody>
          <a:bodyPr tIns="144000" rtlCol="0" anchor="t" anchorCtr="0"/>
          <a:lstStyle/>
          <a:p>
            <a:pPr marL="90000"/>
            <a:r>
              <a:rPr lang="en-GB" sz="1350" b="1" dirty="0">
                <a:solidFill>
                  <a:srgbClr val="363636"/>
                </a:solidFill>
                <a:effectLst/>
                <a:latin typeface="Arial" panose="020B0604020202020204" pitchFamily="34" charset="0"/>
                <a:cs typeface="Arial" panose="020B0604020202020204" pitchFamily="34" charset="0"/>
              </a:rPr>
              <a:t>Be wary of job ads that have bad grammar and lots of spelling mistakes.</a:t>
            </a:r>
            <a:endParaRPr lang="en-US" sz="1350" b="1" dirty="0">
              <a:solidFill>
                <a:srgbClr val="363636"/>
              </a:solidFill>
              <a:latin typeface="Arial" panose="020B0604020202020204" pitchFamily="34" charset="0"/>
              <a:cs typeface="Arial" panose="020B0604020202020204" pitchFamily="34" charset="0"/>
            </a:endParaRPr>
          </a:p>
        </p:txBody>
      </p:sp>
      <p:sp>
        <p:nvSpPr>
          <p:cNvPr id="24" name="Title 23">
            <a:extLst>
              <a:ext uri="{FF2B5EF4-FFF2-40B4-BE49-F238E27FC236}">
                <a16:creationId xmlns:a16="http://schemas.microsoft.com/office/drawing/2014/main" id="{7F8B1EEF-60E2-FA4B-8301-ACC6465824CB}"/>
              </a:ext>
            </a:extLst>
          </p:cNvPr>
          <p:cNvSpPr txBox="1">
            <a:spLocks noGrp="1"/>
          </p:cNvSpPr>
          <p:nvPr>
            <p:ph type="title" idx="4294967295"/>
          </p:nvPr>
        </p:nvSpPr>
        <p:spPr>
          <a:xfrm>
            <a:off x="0" y="705306"/>
            <a:ext cx="12192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000" b="1" i="0" u="none" strike="noStrike" kern="1200" cap="none" spc="0" normalizeH="0" baseline="0" noProof="0" dirty="0">
                <a:ln>
                  <a:noFill/>
                </a:ln>
                <a:solidFill>
                  <a:srgbClr val="363636"/>
                </a:solidFill>
                <a:effectLst/>
                <a:uLnTx/>
                <a:uFillTx/>
                <a:latin typeface="Arial" panose="020B0604020202020204" pitchFamily="34" charset="0"/>
                <a:ea typeface="Calibri" panose="020F0502020204030204" pitchFamily="34" charset="0"/>
                <a:cs typeface="Arial" panose="020B0604020202020204" pitchFamily="34" charset="0"/>
              </a:rPr>
              <a:t>Tips and advice - be wary of slogans like these:</a:t>
            </a:r>
            <a:r>
              <a:rPr kumimoji="0" lang="en-GB" sz="3000" b="1" i="0" u="none" strike="noStrike" kern="1200" cap="none" spc="0" normalizeH="0" baseline="0" noProof="0" dirty="0">
                <a:ln>
                  <a:noFill/>
                </a:ln>
                <a:solidFill>
                  <a:srgbClr val="363636"/>
                </a:solidFill>
                <a:effectLst/>
                <a:uLnTx/>
                <a:uFillTx/>
                <a:latin typeface="Arial" panose="020B0604020202020204" pitchFamily="34" charset="0"/>
                <a:ea typeface="+mn-ea"/>
                <a:cs typeface="Arial" panose="020B0604020202020204" pitchFamily="34" charset="0"/>
              </a:rPr>
              <a:t> </a:t>
            </a:r>
            <a:endParaRPr kumimoji="0" lang="en-US" sz="3000" b="1" i="0" u="none" strike="noStrike" kern="1200" cap="none" spc="0" normalizeH="0" baseline="0" noProof="0" dirty="0">
              <a:ln>
                <a:noFill/>
              </a:ln>
              <a:solidFill>
                <a:srgbClr val="363636"/>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8047086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3"/>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2"/>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5"/>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P spid="8" grpId="0" animBg="1"/>
      <p:bldP spid="11" grpId="0" animBg="1"/>
      <p:bldP spid="13" grpId="0" animBg="1"/>
      <p:bldP spid="15" grpId="0" animBg="1"/>
      <p:bldP spid="18" grpId="0" animBg="1"/>
      <p:bldP spid="19" grpId="0" animBg="1"/>
      <p:bldP spid="20" grpId="0" animBg="1"/>
      <p:bldP spid="21" grpId="0" animBg="1"/>
      <p:bldP spid="22" grpId="0" animBg="1"/>
      <p:bldP spid="2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a:extLst>
              <a:ext uri="{FF2B5EF4-FFF2-40B4-BE49-F238E27FC236}">
                <a16:creationId xmlns:a16="http://schemas.microsoft.com/office/drawing/2014/main" id="{FE71291F-0E5E-BB41-85C5-FFF4EE7306CA}"/>
              </a:ext>
            </a:extLst>
          </p:cNvPr>
          <p:cNvSpPr txBox="1">
            <a:spLocks noGrp="1"/>
          </p:cNvSpPr>
          <p:nvPr>
            <p:ph type="title" idx="4294967295"/>
          </p:nvPr>
        </p:nvSpPr>
        <p:spPr>
          <a:xfrm>
            <a:off x="-1" y="710983"/>
            <a:ext cx="12191999"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srgbClr val="363636"/>
                </a:solidFill>
                <a:effectLst/>
                <a:uLnTx/>
                <a:uFillTx/>
                <a:latin typeface="Arial" panose="020B0604020202020204" pitchFamily="34" charset="0"/>
                <a:ea typeface="+mn-ea"/>
                <a:cs typeface="Arial" panose="020B0604020202020204" pitchFamily="34" charset="0"/>
              </a:rPr>
              <a:t>Be fraud aware!</a:t>
            </a:r>
          </a:p>
        </p:txBody>
      </p:sp>
      <p:sp>
        <p:nvSpPr>
          <p:cNvPr id="17" name="TextBox 16">
            <a:extLst>
              <a:ext uri="{FF2B5EF4-FFF2-40B4-BE49-F238E27FC236}">
                <a16:creationId xmlns:a16="http://schemas.microsoft.com/office/drawing/2014/main" id="{5A895774-09DB-7341-8DA5-25303D773E7F}"/>
              </a:ext>
            </a:extLst>
          </p:cNvPr>
          <p:cNvSpPr txBox="1"/>
          <p:nvPr/>
        </p:nvSpPr>
        <p:spPr>
          <a:xfrm>
            <a:off x="468351" y="1334831"/>
            <a:ext cx="11255298" cy="369332"/>
          </a:xfrm>
          <a:prstGeom prst="rect">
            <a:avLst/>
          </a:prstGeom>
          <a:noFill/>
        </p:spPr>
        <p:txBody>
          <a:bodyPr wrap="square">
            <a:spAutoFit/>
          </a:bodyPr>
          <a:lstStyle/>
          <a:p>
            <a:pPr algn="ctr" eaLnBrk="0" fontAlgn="base" hangingPunct="0">
              <a:spcBef>
                <a:spcPts val="1500"/>
              </a:spcBef>
              <a:spcAft>
                <a:spcPct val="0"/>
              </a:spcAft>
            </a:pPr>
            <a:r>
              <a:rPr lang="en-US" altLang="en-US" b="1" dirty="0">
                <a:solidFill>
                  <a:srgbClr val="363636"/>
                </a:solidFill>
                <a:latin typeface="Arial" panose="020B0604020202020204" pitchFamily="34" charset="0"/>
                <a:ea typeface="Calibri" panose="020F0502020204030204" pitchFamily="34" charset="0"/>
                <a:cs typeface="Arial" panose="020B0604020202020204" pitchFamily="34" charset="0"/>
              </a:rPr>
              <a:t>Criminals try to attract victims with enticing adverts and messages (like the one Josh received).</a:t>
            </a:r>
          </a:p>
        </p:txBody>
      </p:sp>
      <p:grpSp>
        <p:nvGrpSpPr>
          <p:cNvPr id="22" name="Ad 1">
            <a:extLst>
              <a:ext uri="{FF2B5EF4-FFF2-40B4-BE49-F238E27FC236}">
                <a16:creationId xmlns:a16="http://schemas.microsoft.com/office/drawing/2014/main" id="{EEBF58C7-D19E-D149-B1E2-5B21E7F2BB76}"/>
              </a:ext>
              <a:ext uri="{C183D7F6-B498-43B3-948B-1728B52AA6E4}">
                <adec:decorative xmlns:adec="http://schemas.microsoft.com/office/drawing/2017/decorative" val="1"/>
              </a:ext>
            </a:extLst>
          </p:cNvPr>
          <p:cNvGrpSpPr/>
          <p:nvPr/>
        </p:nvGrpSpPr>
        <p:grpSpPr>
          <a:xfrm>
            <a:off x="730835" y="2130737"/>
            <a:ext cx="2780878" cy="3816687"/>
            <a:chOff x="1140738" y="1942600"/>
            <a:chExt cx="2780878" cy="3816687"/>
          </a:xfrm>
        </p:grpSpPr>
        <p:sp>
          <p:nvSpPr>
            <p:cNvPr id="13" name="Rectangle 12">
              <a:extLst>
                <a:ext uri="{FF2B5EF4-FFF2-40B4-BE49-F238E27FC236}">
                  <a16:creationId xmlns:a16="http://schemas.microsoft.com/office/drawing/2014/main" id="{A4229C33-3BF4-8F44-A635-1AC34C6675DC}"/>
                </a:ext>
              </a:extLst>
            </p:cNvPr>
            <p:cNvSpPr/>
            <p:nvPr/>
          </p:nvSpPr>
          <p:spPr>
            <a:xfrm>
              <a:off x="1140738" y="1942600"/>
              <a:ext cx="2780878" cy="373054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descr="Illustration of a social media post, displaying text which reads,&#10;Good morning people Another Day Another Pound Message Me Today!! &#10;Any Mainstream Business Account 50K Any Mainstream 18+ Instant Money ">
              <a:extLst>
                <a:ext uri="{FF2B5EF4-FFF2-40B4-BE49-F238E27FC236}">
                  <a16:creationId xmlns:a16="http://schemas.microsoft.com/office/drawing/2014/main" id="{8FCABE58-A30D-E844-8B71-65FB6B80DF84}"/>
                </a:ext>
              </a:extLst>
            </p:cNvPr>
            <p:cNvSpPr txBox="1"/>
            <p:nvPr/>
          </p:nvSpPr>
          <p:spPr>
            <a:xfrm>
              <a:off x="1242812" y="2112135"/>
              <a:ext cx="2621230" cy="3647152"/>
            </a:xfrm>
            <a:prstGeom prst="rect">
              <a:avLst/>
            </a:prstGeom>
            <a:noFill/>
          </p:spPr>
          <p:txBody>
            <a:bodyPr wrap="none" rtlCol="0">
              <a:spAutoFit/>
            </a:bodyPr>
            <a:lstStyle/>
            <a:p>
              <a:pPr algn="l"/>
              <a:r>
                <a:rPr lang="en-GB" sz="1700" b="1" u="none" strike="noStrike" dirty="0">
                  <a:solidFill>
                    <a:schemeClr val="bg1"/>
                  </a:solidFill>
                  <a:effectLst/>
                  <a:latin typeface="Arial" panose="020B0604020202020204" pitchFamily="34" charset="0"/>
                  <a:cs typeface="Arial" panose="020B0604020202020204" pitchFamily="34" charset="0"/>
                </a:rPr>
                <a:t>Good Morning People</a:t>
              </a:r>
            </a:p>
            <a:p>
              <a:pPr algn="l"/>
              <a:r>
                <a:rPr lang="en-GB" sz="1700" b="1" u="none" strike="noStrike" dirty="0">
                  <a:solidFill>
                    <a:schemeClr val="bg1"/>
                  </a:solidFill>
                  <a:effectLst/>
                  <a:latin typeface="Arial" panose="020B0604020202020204" pitchFamily="34" charset="0"/>
                  <a:cs typeface="Arial" panose="020B0604020202020204" pitchFamily="34" charset="0"/>
                </a:rPr>
                <a:t>Another Day Another </a:t>
              </a:r>
            </a:p>
            <a:p>
              <a:pPr algn="l"/>
              <a:r>
                <a:rPr lang="en-GB" sz="1700" b="1" u="none" strike="noStrike" dirty="0">
                  <a:solidFill>
                    <a:schemeClr val="bg1"/>
                  </a:solidFill>
                  <a:effectLst/>
                  <a:latin typeface="Arial" panose="020B0604020202020204" pitchFamily="34" charset="0"/>
                  <a:cs typeface="Arial" panose="020B0604020202020204" pitchFamily="34" charset="0"/>
                </a:rPr>
                <a:t>Pound - Message Me</a:t>
              </a:r>
            </a:p>
            <a:p>
              <a:pPr algn="l"/>
              <a:r>
                <a:rPr lang="en-GB" sz="1700" b="1" u="none" strike="noStrike" dirty="0">
                  <a:solidFill>
                    <a:schemeClr val="bg1"/>
                  </a:solidFill>
                  <a:effectLst/>
                  <a:latin typeface="Arial" panose="020B0604020202020204" pitchFamily="34" charset="0"/>
                  <a:cs typeface="Arial" panose="020B0604020202020204" pitchFamily="34" charset="0"/>
                </a:rPr>
                <a:t>Today </a:t>
              </a:r>
              <a:r>
                <a:rPr lang="en-GB" sz="1700" b="1" u="none" strike="noStrike" dirty="0">
                  <a:solidFill>
                    <a:srgbClr val="FF0000"/>
                  </a:solidFill>
                  <a:effectLst/>
                  <a:latin typeface="Arial" panose="020B0604020202020204" pitchFamily="34" charset="0"/>
                  <a:cs typeface="Arial" panose="020B0604020202020204" pitchFamily="34" charset="0"/>
                </a:rPr>
                <a:t>!!</a:t>
              </a:r>
            </a:p>
            <a:p>
              <a:pPr algn="l"/>
              <a:r>
                <a:rPr lang="en-GB" sz="1700" b="1" u="none" strike="noStrike" dirty="0">
                  <a:solidFill>
                    <a:schemeClr val="bg1"/>
                  </a:solidFill>
                  <a:effectLst/>
                  <a:latin typeface="Arial" panose="020B0604020202020204" pitchFamily="34" charset="0"/>
                  <a:cs typeface="Arial" panose="020B0604020202020204" pitchFamily="34" charset="0"/>
                </a:rPr>
                <a:t>Any Mainstream </a:t>
              </a:r>
            </a:p>
            <a:p>
              <a:pPr algn="l"/>
              <a:r>
                <a:rPr lang="en-GB" sz="1700" b="1" u="none" strike="noStrike" dirty="0">
                  <a:solidFill>
                    <a:schemeClr val="bg1"/>
                  </a:solidFill>
                  <a:effectLst/>
                  <a:latin typeface="Arial" panose="020B0604020202020204" pitchFamily="34" charset="0"/>
                  <a:cs typeface="Arial" panose="020B0604020202020204" pitchFamily="34" charset="0"/>
                </a:rPr>
                <a:t>Business Account</a:t>
              </a:r>
            </a:p>
            <a:p>
              <a:pPr algn="l"/>
              <a:r>
                <a:rPr lang="en-GB" sz="1700" b="1" u="none" strike="noStrike" dirty="0">
                  <a:solidFill>
                    <a:schemeClr val="bg1"/>
                  </a:solidFill>
                  <a:effectLst/>
                  <a:latin typeface="Arial" panose="020B0604020202020204" pitchFamily="34" charset="0"/>
                  <a:cs typeface="Arial" panose="020B0604020202020204" pitchFamily="34" charset="0"/>
                </a:rPr>
                <a:t>50K</a:t>
              </a:r>
            </a:p>
            <a:p>
              <a:pPr algn="l"/>
              <a:r>
                <a:rPr lang="en-GB" sz="1700" b="1" u="none" strike="noStrike" dirty="0">
                  <a:solidFill>
                    <a:schemeClr val="bg1"/>
                  </a:solidFill>
                  <a:effectLst/>
                  <a:latin typeface="Arial" panose="020B0604020202020204" pitchFamily="34" charset="0"/>
                  <a:cs typeface="Arial" panose="020B0604020202020204" pitchFamily="34" charset="0"/>
                </a:rPr>
                <a:t>Any Mainstream 18+</a:t>
              </a:r>
            </a:p>
            <a:p>
              <a:pPr algn="l"/>
              <a:r>
                <a:rPr lang="en-GB" sz="1700" b="1" u="none" strike="noStrike" dirty="0">
                  <a:solidFill>
                    <a:schemeClr val="bg1"/>
                  </a:solidFill>
                  <a:effectLst/>
                  <a:latin typeface="Arial" panose="020B0604020202020204" pitchFamily="34" charset="0"/>
                  <a:cs typeface="Arial" panose="020B0604020202020204" pitchFamily="34" charset="0"/>
                </a:rPr>
                <a:t>Instant Money Today</a:t>
              </a:r>
            </a:p>
            <a:p>
              <a:pPr algn="l"/>
              <a:r>
                <a:rPr lang="en-GB" sz="1700" b="1" u="none" strike="noStrike" dirty="0">
                  <a:solidFill>
                    <a:schemeClr val="bg1"/>
                  </a:solidFill>
                  <a:effectLst/>
                  <a:latin typeface="Arial" panose="020B0604020202020204" pitchFamily="34" charset="0"/>
                  <a:cs typeface="Arial" panose="020B0604020202020204" pitchFamily="34" charset="0"/>
                </a:rPr>
                <a:t>1K Min 70K max </a:t>
              </a:r>
              <a:r>
                <a:rPr lang="en-GB" sz="1700" b="1" u="none" strike="noStrike" dirty="0">
                  <a:solidFill>
                    <a:srgbClr val="FF0000"/>
                  </a:solidFill>
                  <a:effectLst/>
                  <a:latin typeface="Arial" panose="020B0604020202020204" pitchFamily="34" charset="0"/>
                  <a:cs typeface="Arial" panose="020B0604020202020204" pitchFamily="34" charset="0"/>
                </a:rPr>
                <a:t>!!</a:t>
              </a:r>
              <a:r>
                <a:rPr lang="en-GB" sz="1700" b="1" u="none" strike="noStrike" dirty="0">
                  <a:solidFill>
                    <a:schemeClr val="bg1"/>
                  </a:solidFill>
                  <a:effectLst/>
                  <a:latin typeface="Arial" panose="020B0604020202020204" pitchFamily="34" charset="0"/>
                  <a:cs typeface="Arial" panose="020B0604020202020204" pitchFamily="34" charset="0"/>
                </a:rPr>
                <a:t> </a:t>
              </a:r>
            </a:p>
            <a:p>
              <a:pPr algn="l"/>
              <a:r>
                <a:rPr lang="en-GB" sz="2300" b="1" u="none" strike="noStrike" dirty="0">
                  <a:solidFill>
                    <a:schemeClr val="bg1"/>
                  </a:solidFill>
                  <a:effectLst/>
                  <a:latin typeface="Arial" panose="020B0604020202020204" pitchFamily="34" charset="0"/>
                  <a:cs typeface="Arial" panose="020B0604020202020204" pitchFamily="34" charset="0"/>
                </a:rPr>
                <a:t>DON’T MISS OUT</a:t>
              </a:r>
            </a:p>
            <a:p>
              <a:pPr algn="l"/>
              <a:r>
                <a:rPr lang="en-GB" sz="2300" b="1" u="none" strike="noStrike" dirty="0">
                  <a:solidFill>
                    <a:schemeClr val="bg1"/>
                  </a:solidFill>
                  <a:effectLst/>
                  <a:latin typeface="Arial" panose="020B0604020202020204" pitchFamily="34" charset="0"/>
                  <a:cs typeface="Arial" panose="020B0604020202020204" pitchFamily="34" charset="0"/>
                </a:rPr>
                <a:t>GUYS       </a:t>
              </a:r>
              <a:r>
                <a:rPr lang="en-GB" sz="2300" b="1" u="none" strike="noStrike" dirty="0">
                  <a:solidFill>
                    <a:srgbClr val="FF0000"/>
                  </a:solidFill>
                  <a:effectLst/>
                  <a:latin typeface="Arial" panose="020B0604020202020204" pitchFamily="34" charset="0"/>
                  <a:cs typeface="Arial" panose="020B0604020202020204" pitchFamily="34" charset="0"/>
                </a:rPr>
                <a:t>!! !! !! !!</a:t>
              </a:r>
            </a:p>
            <a:p>
              <a:endParaRPr lang="en-US" sz="1500" b="1" dirty="0">
                <a:solidFill>
                  <a:schemeClr val="bg1"/>
                </a:solidFill>
                <a:latin typeface="Arial" panose="020B0604020202020204" pitchFamily="34" charset="0"/>
                <a:cs typeface="Arial" panose="020B0604020202020204" pitchFamily="34" charset="0"/>
              </a:endParaRPr>
            </a:p>
          </p:txBody>
        </p:sp>
        <p:pic>
          <p:nvPicPr>
            <p:cNvPr id="18" name="Picture 17" descr="Background pattern&#10;&#10;Description automatically generated">
              <a:extLst>
                <a:ext uri="{FF2B5EF4-FFF2-40B4-BE49-F238E27FC236}">
                  <a16:creationId xmlns:a16="http://schemas.microsoft.com/office/drawing/2014/main" id="{270F22AD-99FA-D040-BA06-3AB076B7A1E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782415" y="3746965"/>
              <a:ext cx="314518" cy="200541"/>
            </a:xfrm>
            <a:prstGeom prst="rect">
              <a:avLst/>
            </a:prstGeom>
          </p:spPr>
        </p:pic>
        <p:pic>
          <p:nvPicPr>
            <p:cNvPr id="19" name="Picture 18" descr="Background pattern&#10;&#10;Description automatically generated">
              <a:extLst>
                <a:ext uri="{FF2B5EF4-FFF2-40B4-BE49-F238E27FC236}">
                  <a16:creationId xmlns:a16="http://schemas.microsoft.com/office/drawing/2014/main" id="{A44BBAC9-1BFE-EB4E-9AE9-9073E5AF02B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239954" y="4530736"/>
              <a:ext cx="314518" cy="200541"/>
            </a:xfrm>
            <a:prstGeom prst="rect">
              <a:avLst/>
            </a:prstGeom>
          </p:spPr>
        </p:pic>
        <p:pic>
          <p:nvPicPr>
            <p:cNvPr id="21" name="Picture 20" descr="A picture containing clipart&#10;&#10;Description automatically generated">
              <a:extLst>
                <a:ext uri="{FF2B5EF4-FFF2-40B4-BE49-F238E27FC236}">
                  <a16:creationId xmlns:a16="http://schemas.microsoft.com/office/drawing/2014/main" id="{CA66A433-5C65-A344-B16B-16C253DA827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248627" y="5154869"/>
              <a:ext cx="304800" cy="228600"/>
            </a:xfrm>
            <a:prstGeom prst="rect">
              <a:avLst/>
            </a:prstGeom>
          </p:spPr>
        </p:pic>
      </p:grpSp>
      <p:grpSp>
        <p:nvGrpSpPr>
          <p:cNvPr id="45" name="Ad 2" descr="Illustration of a social media message from Mini Mikey, with text which reads,&#10;INSTANT CASH IN YOUR BANK ACCOUNT I DON'T NEED YOUR CARD OR DETAILS ONLINE BANKING NEEDED OR IF U CAN GET TO A BANK THAT'S FIND INBOX FOR MORE INFO &#10;20 POUNDS GETS YOU 120 POUNDS&#10;40 POUNDS GETS YOU 240 POUNDS&#10;100 POUNDS GETS YOU 750 POUNDS">
            <a:extLst>
              <a:ext uri="{FF2B5EF4-FFF2-40B4-BE49-F238E27FC236}">
                <a16:creationId xmlns:a16="http://schemas.microsoft.com/office/drawing/2014/main" id="{F4A79204-782F-814A-A313-D159E8E64371}"/>
              </a:ext>
            </a:extLst>
          </p:cNvPr>
          <p:cNvGrpSpPr/>
          <p:nvPr/>
        </p:nvGrpSpPr>
        <p:grpSpPr>
          <a:xfrm>
            <a:off x="3701280" y="2164692"/>
            <a:ext cx="4757144" cy="1904635"/>
            <a:chOff x="4131989" y="1942600"/>
            <a:chExt cx="4757144" cy="1904635"/>
          </a:xfrm>
        </p:grpSpPr>
        <p:pic>
          <p:nvPicPr>
            <p:cNvPr id="36" name="Picture 35" descr="A close-up of a hand holding a stack of paper money&#10;&#10;Description automatically generated with low confidence">
              <a:extLst>
                <a:ext uri="{FF2B5EF4-FFF2-40B4-BE49-F238E27FC236}">
                  <a16:creationId xmlns:a16="http://schemas.microsoft.com/office/drawing/2014/main" id="{ED591A7D-BED9-A44B-BF8E-4DABF05EF1AD}"/>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4280482" y="2091968"/>
              <a:ext cx="431890" cy="431890"/>
            </a:xfrm>
            <a:prstGeom prst="rect">
              <a:avLst/>
            </a:prstGeom>
          </p:spPr>
        </p:pic>
        <p:sp>
          <p:nvSpPr>
            <p:cNvPr id="23" name="Rectangle 22">
              <a:extLst>
                <a:ext uri="{FF2B5EF4-FFF2-40B4-BE49-F238E27FC236}">
                  <a16:creationId xmlns:a16="http://schemas.microsoft.com/office/drawing/2014/main" id="{C80B656D-4D62-5545-813A-20CFBCE540FB}"/>
                </a:ext>
              </a:extLst>
            </p:cNvPr>
            <p:cNvSpPr/>
            <p:nvPr/>
          </p:nvSpPr>
          <p:spPr>
            <a:xfrm>
              <a:off x="4131989" y="1942600"/>
              <a:ext cx="4757144" cy="1904635"/>
            </a:xfrm>
            <a:prstGeom prst="rect">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TextBox 24">
              <a:extLst>
                <a:ext uri="{FF2B5EF4-FFF2-40B4-BE49-F238E27FC236}">
                  <a16:creationId xmlns:a16="http://schemas.microsoft.com/office/drawing/2014/main" id="{32756261-D052-8744-A848-1C44D9FF6052}"/>
                </a:ext>
                <a:ext uri="{C183D7F6-B498-43B3-948B-1728B52AA6E4}">
                  <adec:decorative xmlns:adec="http://schemas.microsoft.com/office/drawing/2017/decorative" val="1"/>
                </a:ext>
              </a:extLst>
            </p:cNvPr>
            <p:cNvSpPr txBox="1"/>
            <p:nvPr/>
          </p:nvSpPr>
          <p:spPr>
            <a:xfrm>
              <a:off x="4201347" y="2581594"/>
              <a:ext cx="4687785" cy="1176108"/>
            </a:xfrm>
            <a:prstGeom prst="rect">
              <a:avLst/>
            </a:prstGeom>
            <a:noFill/>
          </p:spPr>
          <p:txBody>
            <a:bodyPr wrap="square" rtlCol="0">
              <a:spAutoFit/>
            </a:bodyPr>
            <a:lstStyle/>
            <a:p>
              <a:pPr algn="l">
                <a:spcBef>
                  <a:spcPts val="500"/>
                </a:spcBef>
              </a:pPr>
              <a:r>
                <a:rPr lang="en-GB" sz="1100" u="none" strike="noStrike" dirty="0">
                  <a:solidFill>
                    <a:srgbClr val="000000"/>
                  </a:solidFill>
                  <a:effectLst/>
                  <a:latin typeface="Arial" panose="020B0604020202020204" pitchFamily="34" charset="0"/>
                  <a:cs typeface="Arial" panose="020B0604020202020204" pitchFamily="34" charset="0"/>
                </a:rPr>
                <a:t>INSTANT CASH IN YOUR BANK ACCOUNT I DONT NEED YOUR CARD OR DETAILS ONLINE BANKING NEEDED OR IF U CAN GET TO A BANK THATS FINE INBOX FOR MORE INFO</a:t>
              </a:r>
            </a:p>
            <a:p>
              <a:pPr algn="l">
                <a:spcBef>
                  <a:spcPts val="500"/>
                </a:spcBef>
              </a:pPr>
              <a:r>
                <a:rPr lang="en-GB" sz="1100" u="none" strike="noStrike" dirty="0">
                  <a:solidFill>
                    <a:srgbClr val="000000"/>
                  </a:solidFill>
                  <a:effectLst/>
                  <a:latin typeface="Arial" panose="020B0604020202020204" pitchFamily="34" charset="0"/>
                  <a:cs typeface="Arial" panose="020B0604020202020204" pitchFamily="34" charset="0"/>
                </a:rPr>
                <a:t>£20 GETS YOU £120</a:t>
              </a:r>
              <a:br>
                <a:rPr lang="en-GB" sz="1100" u="none" strike="noStrike" dirty="0">
                  <a:solidFill>
                    <a:srgbClr val="000000"/>
                  </a:solidFill>
                  <a:effectLst/>
                  <a:latin typeface="Arial" panose="020B0604020202020204" pitchFamily="34" charset="0"/>
                  <a:cs typeface="Arial" panose="020B0604020202020204" pitchFamily="34" charset="0"/>
                </a:rPr>
              </a:br>
              <a:r>
                <a:rPr lang="en-GB" sz="1100" u="none" strike="noStrike" dirty="0">
                  <a:solidFill>
                    <a:srgbClr val="000000"/>
                  </a:solidFill>
                  <a:effectLst/>
                  <a:latin typeface="Arial" panose="020B0604020202020204" pitchFamily="34" charset="0"/>
                  <a:cs typeface="Arial" panose="020B0604020202020204" pitchFamily="34" charset="0"/>
                </a:rPr>
                <a:t>£40 GETS YOU £240</a:t>
              </a:r>
              <a:br>
                <a:rPr lang="en-GB" sz="1100" u="none" strike="noStrike" dirty="0">
                  <a:solidFill>
                    <a:srgbClr val="000000"/>
                  </a:solidFill>
                  <a:effectLst/>
                  <a:latin typeface="Arial" panose="020B0604020202020204" pitchFamily="34" charset="0"/>
                  <a:cs typeface="Arial" panose="020B0604020202020204" pitchFamily="34" charset="0"/>
                </a:rPr>
              </a:br>
              <a:r>
                <a:rPr lang="en-GB" sz="1100" u="none" strike="noStrike" dirty="0">
                  <a:solidFill>
                    <a:srgbClr val="000000"/>
                  </a:solidFill>
                  <a:effectLst/>
                  <a:latin typeface="Arial" panose="020B0604020202020204" pitchFamily="34" charset="0"/>
                  <a:cs typeface="Arial" panose="020B0604020202020204" pitchFamily="34" charset="0"/>
                </a:rPr>
                <a:t>£100 GETS YOU £750 … </a:t>
              </a:r>
              <a:r>
                <a:rPr lang="en-GB" sz="1100" u="none" strike="noStrike" dirty="0">
                  <a:solidFill>
                    <a:schemeClr val="accent1"/>
                  </a:solidFill>
                  <a:effectLst/>
                  <a:latin typeface="Arial" panose="020B0604020202020204" pitchFamily="34" charset="0"/>
                  <a:cs typeface="Arial" panose="020B0604020202020204" pitchFamily="34" charset="0"/>
                </a:rPr>
                <a:t>See more</a:t>
              </a:r>
            </a:p>
          </p:txBody>
        </p:sp>
        <p:sp>
          <p:nvSpPr>
            <p:cNvPr id="26" name="TextBox 25">
              <a:extLst>
                <a:ext uri="{FF2B5EF4-FFF2-40B4-BE49-F238E27FC236}">
                  <a16:creationId xmlns:a16="http://schemas.microsoft.com/office/drawing/2014/main" id="{8EDDB45C-FEED-EE4D-977F-5198FD209991}"/>
                </a:ext>
              </a:extLst>
            </p:cNvPr>
            <p:cNvSpPr txBox="1"/>
            <p:nvPr/>
          </p:nvSpPr>
          <p:spPr>
            <a:xfrm>
              <a:off x="4675940" y="2094417"/>
              <a:ext cx="3608680" cy="276999"/>
            </a:xfrm>
            <a:prstGeom prst="rect">
              <a:avLst/>
            </a:prstGeom>
            <a:noFill/>
          </p:spPr>
          <p:txBody>
            <a:bodyPr wrap="none" rtlCol="0">
              <a:spAutoFit/>
            </a:bodyPr>
            <a:lstStyle/>
            <a:p>
              <a:pPr algn="l"/>
              <a:r>
                <a:rPr lang="en-GB" sz="1200" b="1" u="none" strike="noStrike" dirty="0">
                  <a:solidFill>
                    <a:schemeClr val="accent1"/>
                  </a:solidFill>
                  <a:effectLst/>
                  <a:latin typeface="Arial" panose="020B0604020202020204" pitchFamily="34" charset="0"/>
                  <a:cs typeface="Arial" panose="020B0604020202020204" pitchFamily="34" charset="0"/>
                </a:rPr>
                <a:t>Mini Mikey </a:t>
              </a:r>
              <a:r>
                <a:rPr lang="en-GB" sz="1200" u="none" strike="noStrike" dirty="0">
                  <a:solidFill>
                    <a:srgbClr val="000000"/>
                  </a:solidFill>
                  <a:effectLst/>
                  <a:latin typeface="Arial" panose="020B0604020202020204" pitchFamily="34" charset="0"/>
                  <a:cs typeface="Arial" panose="020B0604020202020204" pitchFamily="34" charset="0"/>
                </a:rPr>
                <a:t>with </a:t>
              </a:r>
              <a:r>
                <a:rPr lang="en-GB" sz="1200" u="none" strike="noStrike" dirty="0">
                  <a:solidFill>
                    <a:schemeClr val="accent1"/>
                  </a:solidFill>
                  <a:effectLst/>
                  <a:latin typeface="Arial" panose="020B0604020202020204" pitchFamily="34" charset="0"/>
                  <a:cs typeface="Arial" panose="020B0604020202020204" pitchFamily="34" charset="0"/>
                </a:rPr>
                <a:t>Edward Maddocks </a:t>
              </a:r>
              <a:r>
                <a:rPr lang="en-GB" sz="1200" u="none" strike="noStrike" dirty="0">
                  <a:solidFill>
                    <a:srgbClr val="000000"/>
                  </a:solidFill>
                  <a:effectLst/>
                  <a:latin typeface="Arial" panose="020B0604020202020204" pitchFamily="34" charset="0"/>
                  <a:cs typeface="Arial" panose="020B0604020202020204" pitchFamily="34" charset="0"/>
                </a:rPr>
                <a:t>and </a:t>
              </a:r>
              <a:r>
                <a:rPr lang="en-GB" sz="1200" u="none" strike="noStrike" dirty="0">
                  <a:solidFill>
                    <a:schemeClr val="accent1"/>
                  </a:solidFill>
                  <a:effectLst/>
                  <a:latin typeface="Arial" panose="020B0604020202020204" pitchFamily="34" charset="0"/>
                  <a:cs typeface="Arial" panose="020B0604020202020204" pitchFamily="34" charset="0"/>
                </a:rPr>
                <a:t>33 others.</a:t>
              </a:r>
            </a:p>
          </p:txBody>
        </p:sp>
        <p:sp>
          <p:nvSpPr>
            <p:cNvPr id="27" name="TextBox 26">
              <a:extLst>
                <a:ext uri="{FF2B5EF4-FFF2-40B4-BE49-F238E27FC236}">
                  <a16:creationId xmlns:a16="http://schemas.microsoft.com/office/drawing/2014/main" id="{4F8C4D3C-250F-0C47-B56D-58141E2D9BEC}"/>
                </a:ext>
              </a:extLst>
            </p:cNvPr>
            <p:cNvSpPr txBox="1"/>
            <p:nvPr/>
          </p:nvSpPr>
          <p:spPr>
            <a:xfrm>
              <a:off x="4675940" y="2307547"/>
              <a:ext cx="801823" cy="246221"/>
            </a:xfrm>
            <a:prstGeom prst="rect">
              <a:avLst/>
            </a:prstGeom>
            <a:noFill/>
          </p:spPr>
          <p:txBody>
            <a:bodyPr wrap="none" rtlCol="0">
              <a:spAutoFit/>
            </a:bodyPr>
            <a:lstStyle/>
            <a:p>
              <a:pPr algn="l"/>
              <a:r>
                <a:rPr lang="en-GB" sz="1000" dirty="0">
                  <a:latin typeface="Arial" panose="020B0604020202020204" pitchFamily="34" charset="0"/>
                  <a:cs typeface="Arial" panose="020B0604020202020204" pitchFamily="34" charset="0"/>
                </a:rPr>
                <a:t>8 February</a:t>
              </a:r>
              <a:endParaRPr lang="en-GB" sz="1000" u="none" strike="noStrike" dirty="0">
                <a:effectLst/>
                <a:latin typeface="Arial" panose="020B0604020202020204" pitchFamily="34" charset="0"/>
                <a:cs typeface="Arial" panose="020B0604020202020204" pitchFamily="34" charset="0"/>
              </a:endParaRPr>
            </a:p>
          </p:txBody>
        </p:sp>
        <p:pic>
          <p:nvPicPr>
            <p:cNvPr id="30" name="Picture 29" descr="Icon&#10;&#10;Description automatically generated">
              <a:extLst>
                <a:ext uri="{FF2B5EF4-FFF2-40B4-BE49-F238E27FC236}">
                  <a16:creationId xmlns:a16="http://schemas.microsoft.com/office/drawing/2014/main" id="{822A6B2D-8600-FF46-A928-CF2297A1A02C}"/>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633610" y="2140752"/>
              <a:ext cx="161987" cy="92165"/>
            </a:xfrm>
            <a:prstGeom prst="rect">
              <a:avLst/>
            </a:prstGeom>
          </p:spPr>
        </p:pic>
        <p:pic>
          <p:nvPicPr>
            <p:cNvPr id="32" name="Picture 31">
              <a:extLst>
                <a:ext uri="{FF2B5EF4-FFF2-40B4-BE49-F238E27FC236}">
                  <a16:creationId xmlns:a16="http://schemas.microsoft.com/office/drawing/2014/main" id="{41516F29-F866-CA4B-92D1-BA1F9B4F1592}"/>
                </a:ext>
              </a:extLst>
            </p:cNvPr>
            <p:cNvPicPr>
              <a:picLocks noChangeAspect="1"/>
            </p:cNvPicPr>
            <p:nvPr/>
          </p:nvPicPr>
          <p:blipFill>
            <a:blip r:embed="rId7"/>
            <a:stretch>
              <a:fillRect/>
            </a:stretch>
          </p:blipFill>
          <p:spPr>
            <a:xfrm>
              <a:off x="5396044" y="2369512"/>
              <a:ext cx="203200" cy="165100"/>
            </a:xfrm>
            <a:prstGeom prst="rect">
              <a:avLst/>
            </a:prstGeom>
          </p:spPr>
        </p:pic>
      </p:grpSp>
      <p:grpSp>
        <p:nvGrpSpPr>
          <p:cNvPr id="54" name="Ad 3" descr="Illustration of a social media post from Jay Cash, with text which reads, If your interested in making £6500 in 3 days get my DMs 17+ any squares located in West LDN and stratford city">
            <a:extLst>
              <a:ext uri="{FF2B5EF4-FFF2-40B4-BE49-F238E27FC236}">
                <a16:creationId xmlns:a16="http://schemas.microsoft.com/office/drawing/2014/main" id="{1DB712FC-6D54-7D4E-B263-C1E0F39DBEE8}"/>
              </a:ext>
            </a:extLst>
          </p:cNvPr>
          <p:cNvGrpSpPr/>
          <p:nvPr/>
        </p:nvGrpSpPr>
        <p:grpSpPr>
          <a:xfrm>
            <a:off x="3690826" y="4505509"/>
            <a:ext cx="4757143" cy="1334484"/>
            <a:chOff x="4131989" y="4317372"/>
            <a:chExt cx="4757143" cy="1334484"/>
          </a:xfrm>
        </p:grpSpPr>
        <p:pic>
          <p:nvPicPr>
            <p:cNvPr id="34" name="Picture 33" descr="A picture containing person, glasses, wearing, dark&#10;&#10;Description automatically generated">
              <a:extLst>
                <a:ext uri="{FF2B5EF4-FFF2-40B4-BE49-F238E27FC236}">
                  <a16:creationId xmlns:a16="http://schemas.microsoft.com/office/drawing/2014/main" id="{C02ED8BC-46CC-CD4A-B376-871F133684D5}"/>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4277460" y="4466739"/>
              <a:ext cx="431890" cy="431890"/>
            </a:xfrm>
            <a:prstGeom prst="rect">
              <a:avLst/>
            </a:prstGeom>
          </p:spPr>
        </p:pic>
        <p:grpSp>
          <p:nvGrpSpPr>
            <p:cNvPr id="46" name="Group 45">
              <a:extLst>
                <a:ext uri="{FF2B5EF4-FFF2-40B4-BE49-F238E27FC236}">
                  <a16:creationId xmlns:a16="http://schemas.microsoft.com/office/drawing/2014/main" id="{D6A4108F-7783-4746-8718-5C458074A59B}"/>
                </a:ext>
              </a:extLst>
            </p:cNvPr>
            <p:cNvGrpSpPr/>
            <p:nvPr/>
          </p:nvGrpSpPr>
          <p:grpSpPr>
            <a:xfrm>
              <a:off x="4131989" y="4317372"/>
              <a:ext cx="4757143" cy="1334484"/>
              <a:chOff x="4131989" y="1942601"/>
              <a:chExt cx="4757143" cy="1334484"/>
            </a:xfrm>
          </p:grpSpPr>
          <p:sp>
            <p:nvSpPr>
              <p:cNvPr id="48" name="Rectangle 47">
                <a:extLst>
                  <a:ext uri="{FF2B5EF4-FFF2-40B4-BE49-F238E27FC236}">
                    <a16:creationId xmlns:a16="http://schemas.microsoft.com/office/drawing/2014/main" id="{A851FA76-E2A2-6348-90FC-1832DB8725CE}"/>
                  </a:ext>
                </a:extLst>
              </p:cNvPr>
              <p:cNvSpPr/>
              <p:nvPr/>
            </p:nvSpPr>
            <p:spPr>
              <a:xfrm>
                <a:off x="4131989" y="1942601"/>
                <a:ext cx="4756166" cy="1334484"/>
              </a:xfrm>
              <a:prstGeom prst="rect">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TextBox 48">
                <a:extLst>
                  <a:ext uri="{FF2B5EF4-FFF2-40B4-BE49-F238E27FC236}">
                    <a16:creationId xmlns:a16="http://schemas.microsoft.com/office/drawing/2014/main" id="{0C581E81-C283-8343-A00E-A714E777ACAE}"/>
                  </a:ext>
                  <a:ext uri="{C183D7F6-B498-43B3-948B-1728B52AA6E4}">
                    <adec:decorative xmlns:adec="http://schemas.microsoft.com/office/drawing/2017/decorative" val="1"/>
                  </a:ext>
                </a:extLst>
              </p:cNvPr>
              <p:cNvSpPr txBox="1"/>
              <p:nvPr/>
            </p:nvSpPr>
            <p:spPr>
              <a:xfrm>
                <a:off x="4201347" y="2581594"/>
                <a:ext cx="4687785" cy="553998"/>
              </a:xfrm>
              <a:prstGeom prst="rect">
                <a:avLst/>
              </a:prstGeom>
              <a:noFill/>
            </p:spPr>
            <p:txBody>
              <a:bodyPr wrap="square" rtlCol="0">
                <a:spAutoFit/>
              </a:bodyPr>
              <a:lstStyle/>
              <a:p>
                <a:pPr algn="l">
                  <a:spcBef>
                    <a:spcPts val="500"/>
                  </a:spcBef>
                </a:pPr>
                <a:r>
                  <a:rPr lang="en-GB" sz="1500" b="0" i="0" u="none" strike="noStrike" dirty="0">
                    <a:solidFill>
                      <a:srgbClr val="000000"/>
                    </a:solidFill>
                    <a:effectLst/>
                    <a:latin typeface="Calibri" panose="020F0502020204030204" pitchFamily="34" charset="0"/>
                  </a:rPr>
                  <a:t>If your interested in making £6500 in 3days get my DM’s 17+ any squares located in west LDN and </a:t>
                </a:r>
                <a:r>
                  <a:rPr lang="en-GB" sz="1500" b="0" i="0" u="none" strike="noStrike" dirty="0" err="1">
                    <a:solidFill>
                      <a:srgbClr val="000000"/>
                    </a:solidFill>
                    <a:effectLst/>
                    <a:latin typeface="Calibri" panose="020F0502020204030204" pitchFamily="34" charset="0"/>
                  </a:rPr>
                  <a:t>stratford</a:t>
                </a:r>
                <a:r>
                  <a:rPr lang="en-GB" sz="1500" b="0" i="0" u="none" strike="noStrike" dirty="0">
                    <a:solidFill>
                      <a:srgbClr val="000000"/>
                    </a:solidFill>
                    <a:effectLst/>
                    <a:latin typeface="Calibri" panose="020F0502020204030204" pitchFamily="34" charset="0"/>
                  </a:rPr>
                  <a:t> city</a:t>
                </a:r>
                <a:endParaRPr lang="en-GB" sz="1500" u="none" strike="noStrike" dirty="0">
                  <a:solidFill>
                    <a:schemeClr val="accent1"/>
                  </a:solidFill>
                  <a:effectLst/>
                  <a:latin typeface="Arial" panose="020B0604020202020204" pitchFamily="34" charset="0"/>
                  <a:cs typeface="Arial" panose="020B0604020202020204" pitchFamily="34" charset="0"/>
                </a:endParaRPr>
              </a:p>
            </p:txBody>
          </p:sp>
          <p:sp>
            <p:nvSpPr>
              <p:cNvPr id="50" name="TextBox 49">
                <a:extLst>
                  <a:ext uri="{FF2B5EF4-FFF2-40B4-BE49-F238E27FC236}">
                    <a16:creationId xmlns:a16="http://schemas.microsoft.com/office/drawing/2014/main" id="{FFC0FB10-1653-E446-8DFE-359B0869E1BB}"/>
                  </a:ext>
                </a:extLst>
              </p:cNvPr>
              <p:cNvSpPr txBox="1"/>
              <p:nvPr/>
            </p:nvSpPr>
            <p:spPr>
              <a:xfrm>
                <a:off x="4675940" y="2094417"/>
                <a:ext cx="857927" cy="276999"/>
              </a:xfrm>
              <a:prstGeom prst="rect">
                <a:avLst/>
              </a:prstGeom>
              <a:noFill/>
            </p:spPr>
            <p:txBody>
              <a:bodyPr wrap="none" rtlCol="0">
                <a:spAutoFit/>
              </a:bodyPr>
              <a:lstStyle/>
              <a:p>
                <a:pPr algn="l"/>
                <a:r>
                  <a:rPr lang="en-GB" sz="1200" b="1" u="none" strike="noStrike" dirty="0">
                    <a:solidFill>
                      <a:schemeClr val="accent1"/>
                    </a:solidFill>
                    <a:effectLst/>
                    <a:latin typeface="Arial" panose="020B0604020202020204" pitchFamily="34" charset="0"/>
                    <a:cs typeface="Arial" panose="020B0604020202020204" pitchFamily="34" charset="0"/>
                  </a:rPr>
                  <a:t>Jay Cash</a:t>
                </a:r>
                <a:endParaRPr lang="en-GB" sz="1200" u="none" strike="noStrike" dirty="0">
                  <a:solidFill>
                    <a:schemeClr val="accent1"/>
                  </a:solidFill>
                  <a:effectLst/>
                  <a:latin typeface="Arial" panose="020B0604020202020204" pitchFamily="34" charset="0"/>
                  <a:cs typeface="Arial" panose="020B0604020202020204" pitchFamily="34" charset="0"/>
                </a:endParaRPr>
              </a:p>
            </p:txBody>
          </p:sp>
          <p:sp>
            <p:nvSpPr>
              <p:cNvPr id="51" name="TextBox 50">
                <a:extLst>
                  <a:ext uri="{FF2B5EF4-FFF2-40B4-BE49-F238E27FC236}">
                    <a16:creationId xmlns:a16="http://schemas.microsoft.com/office/drawing/2014/main" id="{D1098057-F63F-8245-8420-9742A1B814E3}"/>
                  </a:ext>
                </a:extLst>
              </p:cNvPr>
              <p:cNvSpPr txBox="1"/>
              <p:nvPr/>
            </p:nvSpPr>
            <p:spPr>
              <a:xfrm>
                <a:off x="4675940" y="2307547"/>
                <a:ext cx="801823" cy="246221"/>
              </a:xfrm>
              <a:prstGeom prst="rect">
                <a:avLst/>
              </a:prstGeom>
              <a:noFill/>
            </p:spPr>
            <p:txBody>
              <a:bodyPr wrap="none" rtlCol="0">
                <a:spAutoFit/>
              </a:bodyPr>
              <a:lstStyle/>
              <a:p>
                <a:pPr algn="l"/>
                <a:r>
                  <a:rPr lang="en-GB" sz="1000" dirty="0">
                    <a:latin typeface="Arial" panose="020B0604020202020204" pitchFamily="34" charset="0"/>
                    <a:cs typeface="Arial" panose="020B0604020202020204" pitchFamily="34" charset="0"/>
                  </a:rPr>
                  <a:t>8 February</a:t>
                </a:r>
                <a:endParaRPr lang="en-GB" sz="1000" u="none" strike="noStrike" dirty="0">
                  <a:effectLst/>
                  <a:latin typeface="Arial" panose="020B0604020202020204" pitchFamily="34" charset="0"/>
                  <a:cs typeface="Arial" panose="020B0604020202020204" pitchFamily="34" charset="0"/>
                </a:endParaRPr>
              </a:p>
            </p:txBody>
          </p:sp>
          <p:pic>
            <p:nvPicPr>
              <p:cNvPr id="52" name="Picture 51" descr="Icon&#10;&#10;Description automatically generated">
                <a:extLst>
                  <a:ext uri="{FF2B5EF4-FFF2-40B4-BE49-F238E27FC236}">
                    <a16:creationId xmlns:a16="http://schemas.microsoft.com/office/drawing/2014/main" id="{9A91517A-58F0-174C-9D68-365C4CA2CF23}"/>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633611" y="2140752"/>
                <a:ext cx="161987" cy="92165"/>
              </a:xfrm>
              <a:prstGeom prst="rect">
                <a:avLst/>
              </a:prstGeom>
            </p:spPr>
          </p:pic>
          <p:pic>
            <p:nvPicPr>
              <p:cNvPr id="53" name="Picture 52">
                <a:extLst>
                  <a:ext uri="{FF2B5EF4-FFF2-40B4-BE49-F238E27FC236}">
                    <a16:creationId xmlns:a16="http://schemas.microsoft.com/office/drawing/2014/main" id="{6A6451FF-D708-6B42-A780-681E19D8A111}"/>
                  </a:ext>
                </a:extLst>
              </p:cNvPr>
              <p:cNvPicPr>
                <a:picLocks noChangeAspect="1"/>
              </p:cNvPicPr>
              <p:nvPr/>
            </p:nvPicPr>
            <p:blipFill>
              <a:blip r:embed="rId7"/>
              <a:stretch>
                <a:fillRect/>
              </a:stretch>
            </p:blipFill>
            <p:spPr>
              <a:xfrm>
                <a:off x="5396044" y="2369512"/>
                <a:ext cx="203200" cy="165100"/>
              </a:xfrm>
              <a:prstGeom prst="rect">
                <a:avLst/>
              </a:prstGeom>
            </p:spPr>
          </p:pic>
        </p:grpSp>
      </p:grpSp>
      <p:grpSp>
        <p:nvGrpSpPr>
          <p:cNvPr id="100" name="Ad 4" descr="Illustration of a Twitter post from Joshua Mula, with message thread which reads,&#10;PHONE JOBS AVAILABLE MUST HAVE A BANK CARD MUST HAVE ID CARD NOT NEEDED DETAILS ALSO NOT ">
            <a:extLst>
              <a:ext uri="{FF2B5EF4-FFF2-40B4-BE49-F238E27FC236}">
                <a16:creationId xmlns:a16="http://schemas.microsoft.com/office/drawing/2014/main" id="{2ABDB448-E22C-E143-A0E0-E338ABD52872}"/>
              </a:ext>
            </a:extLst>
          </p:cNvPr>
          <p:cNvGrpSpPr/>
          <p:nvPr/>
        </p:nvGrpSpPr>
        <p:grpSpPr>
          <a:xfrm>
            <a:off x="8626672" y="2161087"/>
            <a:ext cx="2856640" cy="3743622"/>
            <a:chOff x="8626672" y="2168837"/>
            <a:chExt cx="2856640" cy="3743622"/>
          </a:xfrm>
        </p:grpSpPr>
        <p:sp>
          <p:nvSpPr>
            <p:cNvPr id="55" name="Rectangle 54">
              <a:extLst>
                <a:ext uri="{FF2B5EF4-FFF2-40B4-BE49-F238E27FC236}">
                  <a16:creationId xmlns:a16="http://schemas.microsoft.com/office/drawing/2014/main" id="{102331D7-56EE-D54E-A8E7-D72D66CAF4AA}"/>
                </a:ext>
              </a:extLst>
            </p:cNvPr>
            <p:cNvSpPr/>
            <p:nvPr/>
          </p:nvSpPr>
          <p:spPr>
            <a:xfrm>
              <a:off x="8626672" y="2168837"/>
              <a:ext cx="2856640" cy="3692444"/>
            </a:xfrm>
            <a:prstGeom prst="rect">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TextBox 55">
              <a:extLst>
                <a:ext uri="{FF2B5EF4-FFF2-40B4-BE49-F238E27FC236}">
                  <a16:creationId xmlns:a16="http://schemas.microsoft.com/office/drawing/2014/main" id="{BE7AC023-1EC2-6B44-BB97-A37BC896646C}"/>
                </a:ext>
                <a:ext uri="{C183D7F6-B498-43B3-948B-1728B52AA6E4}">
                  <adec:decorative xmlns:adec="http://schemas.microsoft.com/office/drawing/2017/decorative" val="1"/>
                </a:ext>
              </a:extLst>
            </p:cNvPr>
            <p:cNvSpPr txBox="1"/>
            <p:nvPr/>
          </p:nvSpPr>
          <p:spPr>
            <a:xfrm>
              <a:off x="8982522" y="3596440"/>
              <a:ext cx="2478644" cy="2316019"/>
            </a:xfrm>
            <a:prstGeom prst="rect">
              <a:avLst/>
            </a:prstGeom>
            <a:noFill/>
          </p:spPr>
          <p:txBody>
            <a:bodyPr wrap="square" rtlCol="0">
              <a:spAutoFit/>
            </a:bodyPr>
            <a:lstStyle/>
            <a:p>
              <a:pPr algn="l">
                <a:spcBef>
                  <a:spcPts val="1500"/>
                </a:spcBef>
              </a:pPr>
              <a:r>
                <a:rPr lang="en-GB" sz="700" b="1" u="none" strike="noStrike" dirty="0" err="1">
                  <a:solidFill>
                    <a:srgbClr val="000000"/>
                  </a:solidFill>
                  <a:effectLst/>
                  <a:latin typeface="Arial" panose="020B0604020202020204" pitchFamily="34" charset="0"/>
                  <a:cs typeface="Arial" panose="020B0604020202020204" pitchFamily="34" charset="0"/>
                </a:rPr>
                <a:t>joshua</a:t>
              </a:r>
              <a:r>
                <a:rPr lang="en-GB" sz="700" b="1" u="none" strike="noStrike" dirty="0">
                  <a:solidFill>
                    <a:srgbClr val="000000"/>
                  </a:solidFill>
                  <a:effectLst/>
                  <a:latin typeface="Arial" panose="020B0604020202020204" pitchFamily="34" charset="0"/>
                  <a:cs typeface="Arial" panose="020B0604020202020204" pitchFamily="34" charset="0"/>
                </a:rPr>
                <a:t> </a:t>
              </a:r>
              <a:r>
                <a:rPr lang="en-GB" sz="700" b="1" u="none" strike="noStrike" dirty="0" err="1">
                  <a:solidFill>
                    <a:srgbClr val="000000"/>
                  </a:solidFill>
                  <a:effectLst/>
                  <a:latin typeface="Arial" panose="020B0604020202020204" pitchFamily="34" charset="0"/>
                  <a:cs typeface="Arial" panose="020B0604020202020204" pitchFamily="34" charset="0"/>
                </a:rPr>
                <a:t>mula</a:t>
              </a:r>
              <a:r>
                <a:rPr lang="en-GB" sz="700" b="1" u="none" strike="noStrike" dirty="0">
                  <a:solidFill>
                    <a:srgbClr val="000000"/>
                  </a:solidFill>
                  <a:effectLst/>
                  <a:latin typeface="Arial" panose="020B0604020202020204" pitchFamily="34" charset="0"/>
                  <a:cs typeface="Arial" panose="020B0604020202020204" pitchFamily="34" charset="0"/>
                </a:rPr>
                <a:t>  </a:t>
              </a:r>
              <a:r>
                <a:rPr lang="en-GB" sz="700" u="none" strike="noStrike" dirty="0">
                  <a:solidFill>
                    <a:srgbClr val="000000"/>
                  </a:solidFill>
                  <a:effectLst/>
                  <a:latin typeface="Arial" panose="020B0604020202020204" pitchFamily="34" charset="0"/>
                  <a:cs typeface="Arial" panose="020B0604020202020204" pitchFamily="34" charset="0"/>
                </a:rPr>
                <a:t>@</a:t>
              </a:r>
              <a:r>
                <a:rPr lang="en-GB" sz="700" u="none" strike="noStrike" dirty="0" err="1">
                  <a:solidFill>
                    <a:srgbClr val="000000"/>
                  </a:solidFill>
                  <a:effectLst/>
                  <a:latin typeface="Arial" panose="020B0604020202020204" pitchFamily="34" charset="0"/>
                  <a:cs typeface="Arial" panose="020B0604020202020204" pitchFamily="34" charset="0"/>
                </a:rPr>
                <a:t>MulaJosh</a:t>
              </a:r>
              <a:r>
                <a:rPr lang="en-GB" sz="700" u="none" strike="noStrike" dirty="0">
                  <a:solidFill>
                    <a:srgbClr val="000000"/>
                  </a:solidFill>
                  <a:effectLst/>
                  <a:latin typeface="Arial" panose="020B0604020202020204" pitchFamily="34" charset="0"/>
                  <a:cs typeface="Arial" panose="020B0604020202020204" pitchFamily="34" charset="0"/>
                </a:rPr>
                <a:t> 21/07/2015</a:t>
              </a:r>
              <a:br>
                <a:rPr lang="en-GB" sz="700" u="none" strike="noStrike" dirty="0">
                  <a:solidFill>
                    <a:srgbClr val="000000"/>
                  </a:solidFill>
                  <a:effectLst/>
                  <a:latin typeface="Arial" panose="020B0604020202020204" pitchFamily="34" charset="0"/>
                  <a:cs typeface="Arial" panose="020B0604020202020204" pitchFamily="34" charset="0"/>
                </a:rPr>
              </a:br>
              <a:r>
                <a:rPr lang="en-GB" sz="700" u="none" strike="noStrike" dirty="0">
                  <a:solidFill>
                    <a:srgbClr val="000000"/>
                  </a:solidFill>
                  <a:effectLst/>
                  <a:latin typeface="Arial" panose="020B0604020202020204" pitchFamily="34" charset="0"/>
                  <a:cs typeface="Arial" panose="020B0604020202020204" pitchFamily="34" charset="0"/>
                </a:rPr>
                <a:t>PHONE JOBS AVAIALBLE MUST HAVE A BANK CARD MUST HAVE ID CARD NOT NEEDED DETAILS ALSO NOT NEEDED TAKES AN HOUR QUICK MONEY</a:t>
              </a:r>
            </a:p>
            <a:p>
              <a:pPr algn="l">
                <a:spcBef>
                  <a:spcPts val="1500"/>
                </a:spcBef>
              </a:pPr>
              <a:r>
                <a:rPr lang="en-GB" sz="700" b="1" u="none" strike="noStrike" dirty="0" err="1">
                  <a:solidFill>
                    <a:srgbClr val="000000"/>
                  </a:solidFill>
                  <a:effectLst/>
                  <a:latin typeface="Arial" panose="020B0604020202020204" pitchFamily="34" charset="0"/>
                  <a:cs typeface="Arial" panose="020B0604020202020204" pitchFamily="34" charset="0"/>
                </a:rPr>
                <a:t>joshua</a:t>
              </a:r>
              <a:r>
                <a:rPr lang="en-GB" sz="700" b="1" u="none" strike="noStrike" dirty="0">
                  <a:solidFill>
                    <a:srgbClr val="000000"/>
                  </a:solidFill>
                  <a:effectLst/>
                  <a:latin typeface="Arial" panose="020B0604020202020204" pitchFamily="34" charset="0"/>
                  <a:cs typeface="Arial" panose="020B0604020202020204" pitchFamily="34" charset="0"/>
                </a:rPr>
                <a:t> </a:t>
              </a:r>
              <a:r>
                <a:rPr lang="en-GB" sz="700" b="1" u="none" strike="noStrike" dirty="0" err="1">
                  <a:solidFill>
                    <a:srgbClr val="000000"/>
                  </a:solidFill>
                  <a:effectLst/>
                  <a:latin typeface="Arial" panose="020B0604020202020204" pitchFamily="34" charset="0"/>
                  <a:cs typeface="Arial" panose="020B0604020202020204" pitchFamily="34" charset="0"/>
                </a:rPr>
                <a:t>mula</a:t>
              </a:r>
              <a:r>
                <a:rPr lang="en-GB" sz="700" b="1" u="none" strike="noStrike" dirty="0">
                  <a:solidFill>
                    <a:srgbClr val="000000"/>
                  </a:solidFill>
                  <a:effectLst/>
                  <a:latin typeface="Arial" panose="020B0604020202020204" pitchFamily="34" charset="0"/>
                  <a:cs typeface="Arial" panose="020B0604020202020204" pitchFamily="34" charset="0"/>
                </a:rPr>
                <a:t>  </a:t>
              </a:r>
              <a:r>
                <a:rPr lang="en-GB" sz="700" u="none" strike="noStrike" dirty="0">
                  <a:solidFill>
                    <a:srgbClr val="000000"/>
                  </a:solidFill>
                  <a:effectLst/>
                  <a:latin typeface="Arial" panose="020B0604020202020204" pitchFamily="34" charset="0"/>
                  <a:cs typeface="Arial" panose="020B0604020202020204" pitchFamily="34" charset="0"/>
                </a:rPr>
                <a:t>@</a:t>
              </a:r>
              <a:r>
                <a:rPr lang="en-GB" sz="700" u="none" strike="noStrike" dirty="0" err="1">
                  <a:solidFill>
                    <a:srgbClr val="000000"/>
                  </a:solidFill>
                  <a:effectLst/>
                  <a:latin typeface="Arial" panose="020B0604020202020204" pitchFamily="34" charset="0"/>
                  <a:cs typeface="Arial" panose="020B0604020202020204" pitchFamily="34" charset="0"/>
                </a:rPr>
                <a:t>MulaJosh</a:t>
              </a:r>
              <a:r>
                <a:rPr lang="en-GB" sz="700" u="none" strike="noStrike" dirty="0">
                  <a:solidFill>
                    <a:srgbClr val="000000"/>
                  </a:solidFill>
                  <a:effectLst/>
                  <a:latin typeface="Arial" panose="020B0604020202020204" pitchFamily="34" charset="0"/>
                  <a:cs typeface="Arial" panose="020B0604020202020204" pitchFamily="34" charset="0"/>
                </a:rPr>
                <a:t> 21/07/2015</a:t>
              </a:r>
              <a:br>
                <a:rPr lang="en-GB" sz="700" u="none" strike="noStrike" dirty="0">
                  <a:solidFill>
                    <a:srgbClr val="000000"/>
                  </a:solidFill>
                  <a:effectLst/>
                  <a:latin typeface="Arial" panose="020B0604020202020204" pitchFamily="34" charset="0"/>
                  <a:cs typeface="Arial" panose="020B0604020202020204" pitchFamily="34" charset="0"/>
                </a:rPr>
              </a:br>
              <a:r>
                <a:rPr lang="en-GB" sz="700" u="none" strike="noStrike" dirty="0">
                  <a:solidFill>
                    <a:srgbClr val="000000"/>
                  </a:solidFill>
                  <a:effectLst/>
                  <a:latin typeface="Arial" panose="020B0604020202020204" pitchFamily="34" charset="0"/>
                  <a:cs typeface="Arial" panose="020B0604020202020204" pitchFamily="34" charset="0"/>
                </a:rPr>
                <a:t>HSBC 8-10k next day must have online banking! NATWEST instants 8k+ with online banking any 18+ holders who have ID passport/ Provisional</a:t>
              </a:r>
            </a:p>
            <a:p>
              <a:pPr algn="l">
                <a:spcBef>
                  <a:spcPts val="1500"/>
                </a:spcBef>
              </a:pPr>
              <a:r>
                <a:rPr lang="en-GB" sz="700" b="1" u="none" strike="noStrike" dirty="0" err="1">
                  <a:solidFill>
                    <a:srgbClr val="000000"/>
                  </a:solidFill>
                  <a:effectLst/>
                  <a:latin typeface="Arial" panose="020B0604020202020204" pitchFamily="34" charset="0"/>
                  <a:cs typeface="Arial" panose="020B0604020202020204" pitchFamily="34" charset="0"/>
                </a:rPr>
                <a:t>joshua</a:t>
              </a:r>
              <a:r>
                <a:rPr lang="en-GB" sz="700" b="1" u="none" strike="noStrike" dirty="0">
                  <a:solidFill>
                    <a:srgbClr val="000000"/>
                  </a:solidFill>
                  <a:effectLst/>
                  <a:latin typeface="Arial" panose="020B0604020202020204" pitchFamily="34" charset="0"/>
                  <a:cs typeface="Arial" panose="020B0604020202020204" pitchFamily="34" charset="0"/>
                </a:rPr>
                <a:t> </a:t>
              </a:r>
              <a:r>
                <a:rPr lang="en-GB" sz="700" b="1" u="none" strike="noStrike" dirty="0" err="1">
                  <a:solidFill>
                    <a:srgbClr val="000000"/>
                  </a:solidFill>
                  <a:effectLst/>
                  <a:latin typeface="Arial" panose="020B0604020202020204" pitchFamily="34" charset="0"/>
                  <a:cs typeface="Arial" panose="020B0604020202020204" pitchFamily="34" charset="0"/>
                </a:rPr>
                <a:t>mula</a:t>
              </a:r>
              <a:r>
                <a:rPr lang="en-GB" sz="700" b="1" u="none" strike="noStrike" dirty="0">
                  <a:solidFill>
                    <a:srgbClr val="000000"/>
                  </a:solidFill>
                  <a:effectLst/>
                  <a:latin typeface="Arial" panose="020B0604020202020204" pitchFamily="34" charset="0"/>
                  <a:cs typeface="Arial" panose="020B0604020202020204" pitchFamily="34" charset="0"/>
                </a:rPr>
                <a:t>  </a:t>
              </a:r>
              <a:r>
                <a:rPr lang="en-GB" sz="700" u="none" strike="noStrike" dirty="0">
                  <a:solidFill>
                    <a:srgbClr val="000000"/>
                  </a:solidFill>
                  <a:effectLst/>
                  <a:latin typeface="Arial" panose="020B0604020202020204" pitchFamily="34" charset="0"/>
                  <a:cs typeface="Arial" panose="020B0604020202020204" pitchFamily="34" charset="0"/>
                </a:rPr>
                <a:t>@</a:t>
              </a:r>
              <a:r>
                <a:rPr lang="en-GB" sz="700" u="none" strike="noStrike" dirty="0" err="1">
                  <a:solidFill>
                    <a:srgbClr val="000000"/>
                  </a:solidFill>
                  <a:effectLst/>
                  <a:latin typeface="Arial" panose="020B0604020202020204" pitchFamily="34" charset="0"/>
                  <a:cs typeface="Arial" panose="020B0604020202020204" pitchFamily="34" charset="0"/>
                </a:rPr>
                <a:t>MulaJosh</a:t>
              </a:r>
              <a:r>
                <a:rPr lang="en-GB" sz="700" u="none" strike="noStrike" dirty="0">
                  <a:solidFill>
                    <a:srgbClr val="000000"/>
                  </a:solidFill>
                  <a:effectLst/>
                  <a:latin typeface="Arial" panose="020B0604020202020204" pitchFamily="34" charset="0"/>
                  <a:cs typeface="Arial" panose="020B0604020202020204" pitchFamily="34" charset="0"/>
                </a:rPr>
                <a:t> 21/07/2015</a:t>
              </a:r>
              <a:br>
                <a:rPr lang="en-GB" sz="700" u="none" strike="noStrike" dirty="0">
                  <a:solidFill>
                    <a:srgbClr val="000000"/>
                  </a:solidFill>
                  <a:effectLst/>
                  <a:latin typeface="Arial" panose="020B0604020202020204" pitchFamily="34" charset="0"/>
                  <a:cs typeface="Arial" panose="020B0604020202020204" pitchFamily="34" charset="0"/>
                </a:rPr>
              </a:br>
              <a:r>
                <a:rPr lang="en-GB" sz="700" u="none" strike="noStrike" dirty="0">
                  <a:solidFill>
                    <a:srgbClr val="000000"/>
                  </a:solidFill>
                  <a:effectLst/>
                  <a:latin typeface="Arial" panose="020B0604020202020204" pitchFamily="34" charset="0"/>
                  <a:cs typeface="Arial" panose="020B0604020202020204" pitchFamily="34" charset="0"/>
                </a:rPr>
                <a:t>YOU MUST BE WILLING 2 TRAVEL TO LONDON</a:t>
              </a:r>
            </a:p>
            <a:p>
              <a:pPr algn="l">
                <a:spcBef>
                  <a:spcPts val="1500"/>
                </a:spcBef>
              </a:pPr>
              <a:r>
                <a:rPr lang="en-GB" sz="700" b="1" u="none" strike="noStrike" dirty="0" err="1">
                  <a:solidFill>
                    <a:srgbClr val="000000"/>
                  </a:solidFill>
                  <a:effectLst/>
                  <a:latin typeface="Arial" panose="020B0604020202020204" pitchFamily="34" charset="0"/>
                  <a:cs typeface="Arial" panose="020B0604020202020204" pitchFamily="34" charset="0"/>
                </a:rPr>
                <a:t>joshua</a:t>
              </a:r>
              <a:r>
                <a:rPr lang="en-GB" sz="700" b="1" u="none" strike="noStrike" dirty="0">
                  <a:solidFill>
                    <a:srgbClr val="000000"/>
                  </a:solidFill>
                  <a:effectLst/>
                  <a:latin typeface="Arial" panose="020B0604020202020204" pitchFamily="34" charset="0"/>
                  <a:cs typeface="Arial" panose="020B0604020202020204" pitchFamily="34" charset="0"/>
                </a:rPr>
                <a:t> </a:t>
              </a:r>
              <a:r>
                <a:rPr lang="en-GB" sz="700" b="1" u="none" strike="noStrike" dirty="0" err="1">
                  <a:solidFill>
                    <a:srgbClr val="000000"/>
                  </a:solidFill>
                  <a:effectLst/>
                  <a:latin typeface="Arial" panose="020B0604020202020204" pitchFamily="34" charset="0"/>
                  <a:cs typeface="Arial" panose="020B0604020202020204" pitchFamily="34" charset="0"/>
                </a:rPr>
                <a:t>mula</a:t>
              </a:r>
              <a:r>
                <a:rPr lang="en-GB" sz="700" b="1" u="none" strike="noStrike" dirty="0">
                  <a:solidFill>
                    <a:srgbClr val="000000"/>
                  </a:solidFill>
                  <a:effectLst/>
                  <a:latin typeface="Arial" panose="020B0604020202020204" pitchFamily="34" charset="0"/>
                  <a:cs typeface="Arial" panose="020B0604020202020204" pitchFamily="34" charset="0"/>
                </a:rPr>
                <a:t>  </a:t>
              </a:r>
              <a:r>
                <a:rPr lang="en-GB" sz="700" u="none" strike="noStrike" dirty="0">
                  <a:solidFill>
                    <a:srgbClr val="000000"/>
                  </a:solidFill>
                  <a:effectLst/>
                  <a:latin typeface="Arial" panose="020B0604020202020204" pitchFamily="34" charset="0"/>
                  <a:cs typeface="Arial" panose="020B0604020202020204" pitchFamily="34" charset="0"/>
                </a:rPr>
                <a:t>@</a:t>
              </a:r>
              <a:r>
                <a:rPr lang="en-GB" sz="700" u="none" strike="noStrike" dirty="0" err="1">
                  <a:solidFill>
                    <a:srgbClr val="000000"/>
                  </a:solidFill>
                  <a:effectLst/>
                  <a:latin typeface="Arial" panose="020B0604020202020204" pitchFamily="34" charset="0"/>
                  <a:cs typeface="Arial" panose="020B0604020202020204" pitchFamily="34" charset="0"/>
                </a:rPr>
                <a:t>MulaJosh</a:t>
              </a:r>
              <a:r>
                <a:rPr lang="en-GB" sz="700" u="none" strike="noStrike" dirty="0">
                  <a:solidFill>
                    <a:srgbClr val="000000"/>
                  </a:solidFill>
                  <a:effectLst/>
                  <a:latin typeface="Arial" panose="020B0604020202020204" pitchFamily="34" charset="0"/>
                  <a:cs typeface="Arial" panose="020B0604020202020204" pitchFamily="34" charset="0"/>
                </a:rPr>
                <a:t> 21/07/2015</a:t>
              </a:r>
              <a:br>
                <a:rPr lang="en-GB" sz="700" u="none" strike="noStrike" dirty="0">
                  <a:solidFill>
                    <a:srgbClr val="000000"/>
                  </a:solidFill>
                  <a:effectLst/>
                  <a:latin typeface="Arial" panose="020B0604020202020204" pitchFamily="34" charset="0"/>
                  <a:cs typeface="Arial" panose="020B0604020202020204" pitchFamily="34" charset="0"/>
                </a:rPr>
              </a:br>
              <a:r>
                <a:rPr lang="en-GB" sz="700" u="none" strike="noStrike" dirty="0">
                  <a:solidFill>
                    <a:srgbClr val="000000"/>
                  </a:solidFill>
                  <a:effectLst/>
                  <a:latin typeface="Arial" panose="020B0604020202020204" pitchFamily="34" charset="0"/>
                  <a:cs typeface="Arial" panose="020B0604020202020204" pitchFamily="34" charset="0"/>
                </a:rPr>
                <a:t>YOU DONT NEED TO GIVE CRAD OR ANY DETAILS WHATSOEVER PROCESS IS DONE WITHIN A HOUR EASY QUICK MONEY &amp; PHONES!</a:t>
              </a:r>
            </a:p>
            <a:p>
              <a:endParaRPr lang="en-US" sz="900" dirty="0"/>
            </a:p>
          </p:txBody>
        </p:sp>
        <p:sp>
          <p:nvSpPr>
            <p:cNvPr id="58" name="TextBox 57">
              <a:extLst>
                <a:ext uri="{FF2B5EF4-FFF2-40B4-BE49-F238E27FC236}">
                  <a16:creationId xmlns:a16="http://schemas.microsoft.com/office/drawing/2014/main" id="{9558B689-F82B-F44F-ABB3-35AB5CC47EDA}"/>
                </a:ext>
                <a:ext uri="{C183D7F6-B498-43B3-948B-1728B52AA6E4}">
                  <adec:decorative xmlns:adec="http://schemas.microsoft.com/office/drawing/2017/decorative" val="1"/>
                </a:ext>
              </a:extLst>
            </p:cNvPr>
            <p:cNvSpPr txBox="1"/>
            <p:nvPr/>
          </p:nvSpPr>
          <p:spPr>
            <a:xfrm>
              <a:off x="8922406" y="2585628"/>
              <a:ext cx="2502781" cy="830997"/>
            </a:xfrm>
            <a:prstGeom prst="rect">
              <a:avLst/>
            </a:prstGeom>
            <a:noFill/>
          </p:spPr>
          <p:txBody>
            <a:bodyPr wrap="square" rtlCol="0">
              <a:spAutoFit/>
            </a:bodyPr>
            <a:lstStyle/>
            <a:p>
              <a:pPr algn="l"/>
              <a:r>
                <a:rPr lang="en-GB" sz="600" b="1" u="none" strike="noStrike" dirty="0" err="1">
                  <a:solidFill>
                    <a:srgbClr val="000000"/>
                  </a:solidFill>
                  <a:effectLst/>
                  <a:latin typeface="Arial" panose="020B0604020202020204" pitchFamily="34" charset="0"/>
                  <a:cs typeface="Arial" panose="020B0604020202020204" pitchFamily="34" charset="0"/>
                </a:rPr>
                <a:t>joshua</a:t>
              </a:r>
              <a:r>
                <a:rPr lang="en-GB" sz="600" b="1" u="none" strike="noStrike" dirty="0">
                  <a:solidFill>
                    <a:srgbClr val="000000"/>
                  </a:solidFill>
                  <a:effectLst/>
                  <a:latin typeface="Arial" panose="020B0604020202020204" pitchFamily="34" charset="0"/>
                  <a:cs typeface="Arial" panose="020B0604020202020204" pitchFamily="34" charset="0"/>
                </a:rPr>
                <a:t> </a:t>
              </a:r>
              <a:r>
                <a:rPr lang="en-GB" sz="600" b="1" u="none" strike="noStrike" dirty="0" err="1">
                  <a:solidFill>
                    <a:srgbClr val="000000"/>
                  </a:solidFill>
                  <a:effectLst/>
                  <a:latin typeface="Arial" panose="020B0604020202020204" pitchFamily="34" charset="0"/>
                  <a:cs typeface="Arial" panose="020B0604020202020204" pitchFamily="34" charset="0"/>
                </a:rPr>
                <a:t>mula</a:t>
              </a:r>
              <a:endParaRPr lang="en-GB" sz="600" b="1" u="none" strike="noStrike" dirty="0">
                <a:solidFill>
                  <a:srgbClr val="000000"/>
                </a:solidFill>
                <a:effectLst/>
                <a:latin typeface="Arial" panose="020B0604020202020204" pitchFamily="34" charset="0"/>
                <a:cs typeface="Arial" panose="020B0604020202020204" pitchFamily="34" charset="0"/>
              </a:endParaRPr>
            </a:p>
            <a:p>
              <a:pPr algn="l"/>
              <a:r>
                <a:rPr lang="en-GB" sz="600" u="none" strike="noStrike" dirty="0">
                  <a:solidFill>
                    <a:srgbClr val="000000"/>
                  </a:solidFill>
                  <a:effectLst/>
                  <a:latin typeface="Arial" panose="020B0604020202020204" pitchFamily="34" charset="0"/>
                  <a:cs typeface="Arial" panose="020B0604020202020204" pitchFamily="34" charset="0"/>
                </a:rPr>
                <a:t>@</a:t>
              </a:r>
              <a:r>
                <a:rPr lang="en-GB" sz="600" u="none" strike="noStrike" dirty="0" err="1">
                  <a:solidFill>
                    <a:srgbClr val="000000"/>
                  </a:solidFill>
                  <a:effectLst/>
                  <a:latin typeface="Arial" panose="020B0604020202020204" pitchFamily="34" charset="0"/>
                  <a:cs typeface="Arial" panose="020B0604020202020204" pitchFamily="34" charset="0"/>
                </a:rPr>
                <a:t>MulaJosh</a:t>
              </a:r>
              <a:endParaRPr lang="en-GB" sz="600" u="none" strike="noStrike" dirty="0">
                <a:solidFill>
                  <a:srgbClr val="000000"/>
                </a:solidFill>
                <a:effectLst/>
                <a:latin typeface="Arial" panose="020B0604020202020204" pitchFamily="34" charset="0"/>
                <a:cs typeface="Arial" panose="020B0604020202020204" pitchFamily="34" charset="0"/>
              </a:endParaRPr>
            </a:p>
            <a:p>
              <a:pPr algn="l"/>
              <a:endParaRPr lang="en-GB" sz="600" u="none" strike="noStrike" dirty="0">
                <a:solidFill>
                  <a:srgbClr val="000000"/>
                </a:solidFill>
                <a:effectLst/>
                <a:latin typeface="Arial" panose="020B0604020202020204" pitchFamily="34" charset="0"/>
                <a:cs typeface="Arial" panose="020B0604020202020204" pitchFamily="34" charset="0"/>
              </a:endParaRPr>
            </a:p>
            <a:p>
              <a:pPr algn="l"/>
              <a:r>
                <a:rPr lang="en-GB" sz="600" dirty="0">
                  <a:solidFill>
                    <a:srgbClr val="000000"/>
                  </a:solidFill>
                  <a:latin typeface="Arial" panose="020B0604020202020204" pitchFamily="34" charset="0"/>
                  <a:cs typeface="Arial" panose="020B0604020202020204" pitchFamily="34" charset="0"/>
                </a:rPr>
                <a:t>£</a:t>
              </a:r>
              <a:br>
                <a:rPr lang="en-GB" sz="600" dirty="0">
                  <a:solidFill>
                    <a:srgbClr val="000000"/>
                  </a:solidFill>
                  <a:latin typeface="Arial" panose="020B0604020202020204" pitchFamily="34" charset="0"/>
                  <a:cs typeface="Arial" panose="020B0604020202020204" pitchFamily="34" charset="0"/>
                </a:rPr>
              </a:br>
              <a:r>
                <a:rPr lang="en-GB" sz="600" dirty="0">
                  <a:solidFill>
                    <a:srgbClr val="000000"/>
                  </a:solidFill>
                  <a:latin typeface="Arial" panose="020B0604020202020204" pitchFamily="34" charset="0"/>
                  <a:cs typeface="Arial" panose="020B0604020202020204" pitchFamily="34" charset="0"/>
                </a:rPr>
                <a:t>Joined January 2015</a:t>
              </a:r>
              <a:br>
                <a:rPr lang="en-GB" sz="600" dirty="0">
                  <a:solidFill>
                    <a:srgbClr val="000000"/>
                  </a:solidFill>
                  <a:latin typeface="Arial" panose="020B0604020202020204" pitchFamily="34" charset="0"/>
                  <a:cs typeface="Arial" panose="020B0604020202020204" pitchFamily="34" charset="0"/>
                </a:rPr>
              </a:br>
              <a:r>
                <a:rPr lang="en-GB" sz="600" b="1" dirty="0">
                  <a:solidFill>
                    <a:srgbClr val="000000"/>
                  </a:solidFill>
                  <a:latin typeface="Arial" panose="020B0604020202020204" pitchFamily="34" charset="0"/>
                  <a:cs typeface="Arial" panose="020B0604020202020204" pitchFamily="34" charset="0"/>
                </a:rPr>
                <a:t>1,666</a:t>
              </a:r>
              <a:r>
                <a:rPr lang="en-GB" sz="600" dirty="0">
                  <a:solidFill>
                    <a:srgbClr val="000000"/>
                  </a:solidFill>
                  <a:latin typeface="Arial" panose="020B0604020202020204" pitchFamily="34" charset="0"/>
                  <a:cs typeface="Arial" panose="020B0604020202020204" pitchFamily="34" charset="0"/>
                </a:rPr>
                <a:t> Following. </a:t>
              </a:r>
              <a:r>
                <a:rPr lang="en-GB" sz="600" b="1" dirty="0">
                  <a:solidFill>
                    <a:srgbClr val="000000"/>
                  </a:solidFill>
                  <a:latin typeface="Arial" panose="020B0604020202020204" pitchFamily="34" charset="0"/>
                  <a:cs typeface="Arial" panose="020B0604020202020204" pitchFamily="34" charset="0"/>
                </a:rPr>
                <a:t>247</a:t>
              </a:r>
              <a:r>
                <a:rPr lang="en-GB" sz="600" dirty="0">
                  <a:solidFill>
                    <a:srgbClr val="000000"/>
                  </a:solidFill>
                  <a:latin typeface="Arial" panose="020B0604020202020204" pitchFamily="34" charset="0"/>
                  <a:cs typeface="Arial" panose="020B0604020202020204" pitchFamily="34" charset="0"/>
                </a:rPr>
                <a:t> Followers</a:t>
              </a:r>
            </a:p>
            <a:p>
              <a:pPr algn="l"/>
              <a:endParaRPr lang="en-GB" sz="600" dirty="0">
                <a:solidFill>
                  <a:srgbClr val="000000"/>
                </a:solidFill>
                <a:latin typeface="Arial" panose="020B0604020202020204" pitchFamily="34" charset="0"/>
                <a:cs typeface="Arial" panose="020B0604020202020204" pitchFamily="34" charset="0"/>
              </a:endParaRPr>
            </a:p>
            <a:p>
              <a:pPr algn="l"/>
              <a:r>
                <a:rPr lang="en-GB" sz="600" dirty="0">
                  <a:solidFill>
                    <a:srgbClr val="000000"/>
                  </a:solidFill>
                  <a:latin typeface="Arial" panose="020B0604020202020204" pitchFamily="34" charset="0"/>
                  <a:cs typeface="Arial" panose="020B0604020202020204" pitchFamily="34" charset="0"/>
                </a:rPr>
                <a:t>Not followed by anyone you’re following</a:t>
              </a:r>
              <a:endParaRPr lang="en-US" sz="600" dirty="0"/>
            </a:p>
          </p:txBody>
        </p:sp>
        <p:pic>
          <p:nvPicPr>
            <p:cNvPr id="60" name="Picture 59" descr="A person riding a skateboard&#10;&#10;Description automatically generated with medium confidence">
              <a:extLst>
                <a:ext uri="{FF2B5EF4-FFF2-40B4-BE49-F238E27FC236}">
                  <a16:creationId xmlns:a16="http://schemas.microsoft.com/office/drawing/2014/main" id="{F74F124B-19C2-F54D-B3FF-C701FDE44BE1}"/>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8777472" y="3652056"/>
              <a:ext cx="235378" cy="235378"/>
            </a:xfrm>
            <a:prstGeom prst="rect">
              <a:avLst/>
            </a:prstGeom>
          </p:spPr>
        </p:pic>
        <p:pic>
          <p:nvPicPr>
            <p:cNvPr id="61" name="Picture 60">
              <a:extLst>
                <a:ext uri="{FF2B5EF4-FFF2-40B4-BE49-F238E27FC236}">
                  <a16:creationId xmlns:a16="http://schemas.microsoft.com/office/drawing/2014/main" id="{845DEF65-9301-BB46-B660-E7B9CB8C4BFC}"/>
                </a:ext>
                <a:ext uri="{C183D7F6-B498-43B3-948B-1728B52AA6E4}">
                  <adec:decorative xmlns:adec="http://schemas.microsoft.com/office/drawing/2017/decorative" val="1"/>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9006907" y="2242125"/>
              <a:ext cx="366952" cy="366952"/>
            </a:xfrm>
            <a:prstGeom prst="ellipse">
              <a:avLst/>
            </a:prstGeom>
          </p:spPr>
        </p:pic>
        <p:sp>
          <p:nvSpPr>
            <p:cNvPr id="62" name="TextBox 61">
              <a:extLst>
                <a:ext uri="{FF2B5EF4-FFF2-40B4-BE49-F238E27FC236}">
                  <a16:creationId xmlns:a16="http://schemas.microsoft.com/office/drawing/2014/main" id="{DE0E38DC-FA31-3048-9096-F8C78B41A216}"/>
                </a:ext>
              </a:extLst>
            </p:cNvPr>
            <p:cNvSpPr txBox="1"/>
            <p:nvPr/>
          </p:nvSpPr>
          <p:spPr>
            <a:xfrm>
              <a:off x="8964657" y="3377874"/>
              <a:ext cx="451452" cy="184666"/>
            </a:xfrm>
            <a:prstGeom prst="rect">
              <a:avLst/>
            </a:prstGeom>
            <a:noFill/>
          </p:spPr>
          <p:txBody>
            <a:bodyPr wrap="square" rtlCol="0">
              <a:spAutoFit/>
            </a:bodyPr>
            <a:lstStyle/>
            <a:p>
              <a:pPr algn="l"/>
              <a:r>
                <a:rPr lang="en-GB" sz="600" b="1" strike="noStrike" dirty="0">
                  <a:solidFill>
                    <a:srgbClr val="00B0F0"/>
                  </a:solidFill>
                  <a:effectLst/>
                  <a:latin typeface="Arial" panose="020B0604020202020204" pitchFamily="34" charset="0"/>
                  <a:cs typeface="Arial" panose="020B0604020202020204" pitchFamily="34" charset="0"/>
                </a:rPr>
                <a:t>Tweets</a:t>
              </a:r>
              <a:endParaRPr lang="en-US" sz="600" dirty="0">
                <a:solidFill>
                  <a:srgbClr val="00B0F0"/>
                </a:solidFill>
              </a:endParaRPr>
            </a:p>
          </p:txBody>
        </p:sp>
        <p:cxnSp>
          <p:nvCxnSpPr>
            <p:cNvPr id="65" name="Straight Connector 64">
              <a:extLst>
                <a:ext uri="{FF2B5EF4-FFF2-40B4-BE49-F238E27FC236}">
                  <a16:creationId xmlns:a16="http://schemas.microsoft.com/office/drawing/2014/main" id="{7C4E0B1A-4AFF-FB48-B9E4-6C6B384EEF5B}"/>
                </a:ext>
              </a:extLst>
            </p:cNvPr>
            <p:cNvCxnSpPr>
              <a:cxnSpLocks/>
            </p:cNvCxnSpPr>
            <p:nvPr/>
          </p:nvCxnSpPr>
          <p:spPr>
            <a:xfrm>
              <a:off x="8777472" y="3562350"/>
              <a:ext cx="639010"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pic>
          <p:nvPicPr>
            <p:cNvPr id="67" name="Picture 66">
              <a:extLst>
                <a:ext uri="{FF2B5EF4-FFF2-40B4-BE49-F238E27FC236}">
                  <a16:creationId xmlns:a16="http://schemas.microsoft.com/office/drawing/2014/main" id="{25BC9471-0B4B-A949-9A89-4C39334A13B6}"/>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9072437" y="4095030"/>
              <a:ext cx="1015330" cy="81226"/>
            </a:xfrm>
            <a:prstGeom prst="rect">
              <a:avLst/>
            </a:prstGeom>
          </p:spPr>
        </p:pic>
        <p:pic>
          <p:nvPicPr>
            <p:cNvPr id="68" name="Picture 67">
              <a:extLst>
                <a:ext uri="{FF2B5EF4-FFF2-40B4-BE49-F238E27FC236}">
                  <a16:creationId xmlns:a16="http://schemas.microsoft.com/office/drawing/2014/main" id="{6B043B3A-B83F-404D-B83B-88A0E97E709D}"/>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9072437" y="4709797"/>
              <a:ext cx="1015330" cy="81226"/>
            </a:xfrm>
            <a:prstGeom prst="rect">
              <a:avLst/>
            </a:prstGeom>
          </p:spPr>
        </p:pic>
        <p:pic>
          <p:nvPicPr>
            <p:cNvPr id="69" name="Picture 68">
              <a:extLst>
                <a:ext uri="{FF2B5EF4-FFF2-40B4-BE49-F238E27FC236}">
                  <a16:creationId xmlns:a16="http://schemas.microsoft.com/office/drawing/2014/main" id="{73480AF2-6573-3B42-8449-AC9473D9992B}"/>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9072437" y="5092089"/>
              <a:ext cx="1015330" cy="81226"/>
            </a:xfrm>
            <a:prstGeom prst="rect">
              <a:avLst/>
            </a:prstGeom>
          </p:spPr>
        </p:pic>
        <p:pic>
          <p:nvPicPr>
            <p:cNvPr id="70" name="Picture 69">
              <a:extLst>
                <a:ext uri="{FF2B5EF4-FFF2-40B4-BE49-F238E27FC236}">
                  <a16:creationId xmlns:a16="http://schemas.microsoft.com/office/drawing/2014/main" id="{768F6409-2762-1742-875A-2DB931F12B1F}"/>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9072437" y="5727519"/>
              <a:ext cx="1015330" cy="81226"/>
            </a:xfrm>
            <a:prstGeom prst="rect">
              <a:avLst/>
            </a:prstGeom>
          </p:spPr>
        </p:pic>
        <p:cxnSp>
          <p:nvCxnSpPr>
            <p:cNvPr id="71" name="Straight Connector 70">
              <a:extLst>
                <a:ext uri="{FF2B5EF4-FFF2-40B4-BE49-F238E27FC236}">
                  <a16:creationId xmlns:a16="http://schemas.microsoft.com/office/drawing/2014/main" id="{75753C7A-2E48-AE49-9AEF-D263AC136A80}"/>
                </a:ext>
              </a:extLst>
            </p:cNvPr>
            <p:cNvCxnSpPr>
              <a:cxnSpLocks/>
            </p:cNvCxnSpPr>
            <p:nvPr/>
          </p:nvCxnSpPr>
          <p:spPr>
            <a:xfrm>
              <a:off x="9016432" y="4213279"/>
              <a:ext cx="2323161"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72" name="Straight Connector 71">
              <a:extLst>
                <a:ext uri="{FF2B5EF4-FFF2-40B4-BE49-F238E27FC236}">
                  <a16:creationId xmlns:a16="http://schemas.microsoft.com/office/drawing/2014/main" id="{4B20F34A-F1BE-D543-BD6D-09588ED7E0FD}"/>
                </a:ext>
              </a:extLst>
            </p:cNvPr>
            <p:cNvCxnSpPr>
              <a:cxnSpLocks/>
            </p:cNvCxnSpPr>
            <p:nvPr/>
          </p:nvCxnSpPr>
          <p:spPr>
            <a:xfrm>
              <a:off x="9016432" y="4828045"/>
              <a:ext cx="2323161"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73" name="Straight Connector 72">
              <a:extLst>
                <a:ext uri="{FF2B5EF4-FFF2-40B4-BE49-F238E27FC236}">
                  <a16:creationId xmlns:a16="http://schemas.microsoft.com/office/drawing/2014/main" id="{A46DD9E6-9618-7442-89F7-9D42D5CA3211}"/>
                </a:ext>
              </a:extLst>
            </p:cNvPr>
            <p:cNvCxnSpPr>
              <a:cxnSpLocks/>
            </p:cNvCxnSpPr>
            <p:nvPr/>
          </p:nvCxnSpPr>
          <p:spPr>
            <a:xfrm>
              <a:off x="9016432" y="5225835"/>
              <a:ext cx="2323161"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91" name="Straight Connector 90">
              <a:extLst>
                <a:ext uri="{FF2B5EF4-FFF2-40B4-BE49-F238E27FC236}">
                  <a16:creationId xmlns:a16="http://schemas.microsoft.com/office/drawing/2014/main" id="{DBAA0755-9C1C-1649-B4AC-336D0E761423}"/>
                </a:ext>
              </a:extLst>
            </p:cNvPr>
            <p:cNvCxnSpPr>
              <a:cxnSpLocks/>
            </p:cNvCxnSpPr>
            <p:nvPr/>
          </p:nvCxnSpPr>
          <p:spPr>
            <a:xfrm>
              <a:off x="9411639" y="3562350"/>
              <a:ext cx="1927954"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93" name="TextBox 92">
              <a:extLst>
                <a:ext uri="{FF2B5EF4-FFF2-40B4-BE49-F238E27FC236}">
                  <a16:creationId xmlns:a16="http://schemas.microsoft.com/office/drawing/2014/main" id="{3E8685E8-FD69-CC4E-9259-C2CB7129AA8B}"/>
                </a:ext>
              </a:extLst>
            </p:cNvPr>
            <p:cNvSpPr txBox="1"/>
            <p:nvPr/>
          </p:nvSpPr>
          <p:spPr>
            <a:xfrm>
              <a:off x="9414107" y="3377874"/>
              <a:ext cx="787651" cy="184666"/>
            </a:xfrm>
            <a:prstGeom prst="rect">
              <a:avLst/>
            </a:prstGeom>
            <a:noFill/>
          </p:spPr>
          <p:txBody>
            <a:bodyPr wrap="square" rtlCol="0">
              <a:spAutoFit/>
            </a:bodyPr>
            <a:lstStyle/>
            <a:p>
              <a:pPr algn="l"/>
              <a:r>
                <a:rPr lang="en-GB" sz="600" strike="noStrike" dirty="0">
                  <a:solidFill>
                    <a:srgbClr val="363636"/>
                  </a:solidFill>
                  <a:effectLst/>
                  <a:latin typeface="Arial" panose="020B0604020202020204" pitchFamily="34" charset="0"/>
                  <a:cs typeface="Arial" panose="020B0604020202020204" pitchFamily="34" charset="0"/>
                </a:rPr>
                <a:t>Tweets &amp; replies</a:t>
              </a:r>
              <a:endParaRPr lang="en-US" sz="600" dirty="0">
                <a:solidFill>
                  <a:srgbClr val="363636"/>
                </a:solidFill>
              </a:endParaRPr>
            </a:p>
          </p:txBody>
        </p:sp>
        <p:sp>
          <p:nvSpPr>
            <p:cNvPr id="94" name="TextBox 93">
              <a:extLst>
                <a:ext uri="{FF2B5EF4-FFF2-40B4-BE49-F238E27FC236}">
                  <a16:creationId xmlns:a16="http://schemas.microsoft.com/office/drawing/2014/main" id="{9D7550FE-1881-6340-BCE1-551071CD5786}"/>
                </a:ext>
              </a:extLst>
            </p:cNvPr>
            <p:cNvSpPr txBox="1"/>
            <p:nvPr/>
          </p:nvSpPr>
          <p:spPr>
            <a:xfrm>
              <a:off x="10273559" y="3377874"/>
              <a:ext cx="400051" cy="184666"/>
            </a:xfrm>
            <a:prstGeom prst="rect">
              <a:avLst/>
            </a:prstGeom>
            <a:noFill/>
          </p:spPr>
          <p:txBody>
            <a:bodyPr wrap="square" rtlCol="0">
              <a:spAutoFit/>
            </a:bodyPr>
            <a:lstStyle/>
            <a:p>
              <a:pPr algn="l"/>
              <a:r>
                <a:rPr lang="en-GB" sz="600" strike="noStrike" dirty="0">
                  <a:solidFill>
                    <a:srgbClr val="363636"/>
                  </a:solidFill>
                  <a:effectLst/>
                  <a:latin typeface="Arial" panose="020B0604020202020204" pitchFamily="34" charset="0"/>
                  <a:cs typeface="Arial" panose="020B0604020202020204" pitchFamily="34" charset="0"/>
                </a:rPr>
                <a:t>Media</a:t>
              </a:r>
              <a:endParaRPr lang="en-US" sz="600" dirty="0">
                <a:solidFill>
                  <a:srgbClr val="363636"/>
                </a:solidFill>
              </a:endParaRPr>
            </a:p>
          </p:txBody>
        </p:sp>
        <p:sp>
          <p:nvSpPr>
            <p:cNvPr id="95" name="TextBox 94">
              <a:extLst>
                <a:ext uri="{FF2B5EF4-FFF2-40B4-BE49-F238E27FC236}">
                  <a16:creationId xmlns:a16="http://schemas.microsoft.com/office/drawing/2014/main" id="{49588131-1932-344F-A704-624387C94CDE}"/>
                </a:ext>
              </a:extLst>
            </p:cNvPr>
            <p:cNvSpPr txBox="1"/>
            <p:nvPr/>
          </p:nvSpPr>
          <p:spPr>
            <a:xfrm>
              <a:off x="10911541" y="3377874"/>
              <a:ext cx="376947" cy="184666"/>
            </a:xfrm>
            <a:prstGeom prst="rect">
              <a:avLst/>
            </a:prstGeom>
            <a:noFill/>
          </p:spPr>
          <p:txBody>
            <a:bodyPr wrap="square" rtlCol="0">
              <a:spAutoFit/>
            </a:bodyPr>
            <a:lstStyle/>
            <a:p>
              <a:pPr algn="l"/>
              <a:r>
                <a:rPr lang="en-GB" sz="600" strike="noStrike" dirty="0">
                  <a:solidFill>
                    <a:srgbClr val="363636"/>
                  </a:solidFill>
                  <a:effectLst/>
                  <a:latin typeface="Arial" panose="020B0604020202020204" pitchFamily="34" charset="0"/>
                  <a:cs typeface="Arial" panose="020B0604020202020204" pitchFamily="34" charset="0"/>
                </a:rPr>
                <a:t>Likes</a:t>
              </a:r>
              <a:endParaRPr lang="en-US" sz="600" dirty="0">
                <a:solidFill>
                  <a:srgbClr val="363636"/>
                </a:solidFill>
              </a:endParaRPr>
            </a:p>
          </p:txBody>
        </p:sp>
        <p:grpSp>
          <p:nvGrpSpPr>
            <p:cNvPr id="99" name="Group 98">
              <a:extLst>
                <a:ext uri="{FF2B5EF4-FFF2-40B4-BE49-F238E27FC236}">
                  <a16:creationId xmlns:a16="http://schemas.microsoft.com/office/drawing/2014/main" id="{15CBAABD-C764-4B4D-84F6-770737F6B498}"/>
                </a:ext>
              </a:extLst>
            </p:cNvPr>
            <p:cNvGrpSpPr/>
            <p:nvPr/>
          </p:nvGrpSpPr>
          <p:grpSpPr>
            <a:xfrm>
              <a:off x="10911541" y="2218508"/>
              <a:ext cx="428052" cy="184666"/>
              <a:chOff x="10911541" y="2218508"/>
              <a:chExt cx="428052" cy="184666"/>
            </a:xfrm>
          </p:grpSpPr>
          <p:sp>
            <p:nvSpPr>
              <p:cNvPr id="97" name="Terminator 96">
                <a:extLst>
                  <a:ext uri="{FF2B5EF4-FFF2-40B4-BE49-F238E27FC236}">
                    <a16:creationId xmlns:a16="http://schemas.microsoft.com/office/drawing/2014/main" id="{64C6AD99-44AD-D443-BD25-2A8720512435}"/>
                  </a:ext>
                </a:extLst>
              </p:cNvPr>
              <p:cNvSpPr/>
              <p:nvPr/>
            </p:nvSpPr>
            <p:spPr>
              <a:xfrm>
                <a:off x="10911541" y="2242125"/>
                <a:ext cx="428052" cy="124864"/>
              </a:xfrm>
              <a:prstGeom prst="flowChartTerminator">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TextBox 97">
                <a:extLst>
                  <a:ext uri="{FF2B5EF4-FFF2-40B4-BE49-F238E27FC236}">
                    <a16:creationId xmlns:a16="http://schemas.microsoft.com/office/drawing/2014/main" id="{E600C52C-7024-724A-97CD-3FFC4BA0E3D3}"/>
                  </a:ext>
                </a:extLst>
              </p:cNvPr>
              <p:cNvSpPr txBox="1"/>
              <p:nvPr/>
            </p:nvSpPr>
            <p:spPr>
              <a:xfrm>
                <a:off x="10928774" y="2218508"/>
                <a:ext cx="409086" cy="184666"/>
              </a:xfrm>
              <a:prstGeom prst="rect">
                <a:avLst/>
              </a:prstGeom>
              <a:noFill/>
            </p:spPr>
            <p:txBody>
              <a:bodyPr wrap="none" rtlCol="0">
                <a:spAutoFit/>
              </a:bodyPr>
              <a:lstStyle/>
              <a:p>
                <a:r>
                  <a:rPr lang="en-US" sz="600" dirty="0">
                    <a:solidFill>
                      <a:srgbClr val="00B0F0"/>
                    </a:solidFill>
                    <a:latin typeface="Arial" panose="020B0604020202020204" pitchFamily="34" charset="0"/>
                    <a:cs typeface="Arial" panose="020B0604020202020204" pitchFamily="34" charset="0"/>
                  </a:rPr>
                  <a:t>Follow</a:t>
                </a:r>
              </a:p>
            </p:txBody>
          </p:sp>
        </p:grpSp>
      </p:grpSp>
    </p:spTree>
    <p:extLst>
      <p:ext uri="{BB962C8B-B14F-4D97-AF65-F5344CB8AC3E}">
        <p14:creationId xmlns:p14="http://schemas.microsoft.com/office/powerpoint/2010/main" val="372793543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A72D9D51-6CFF-304B-B2A0-3D16A9CEBCDE}"/>
              </a:ext>
              <a:ext uri="{C183D7F6-B498-43B3-948B-1728B52AA6E4}">
                <adec:decorative xmlns:adec="http://schemas.microsoft.com/office/drawing/2017/decorative" val="1"/>
              </a:ext>
            </a:extLst>
          </p:cNvPr>
          <p:cNvSpPr txBox="1"/>
          <p:nvPr/>
        </p:nvSpPr>
        <p:spPr>
          <a:xfrm>
            <a:off x="1201026" y="1401617"/>
            <a:ext cx="1923925" cy="461665"/>
          </a:xfrm>
          <a:prstGeom prst="rect">
            <a:avLst/>
          </a:prstGeom>
          <a:noFill/>
        </p:spPr>
        <p:txBody>
          <a:bodyPr wrap="none" rtlCol="0">
            <a:spAutoFit/>
          </a:bodyPr>
          <a:lstStyle/>
          <a:p>
            <a:r>
              <a:rPr lang="en-GB" sz="1200" dirty="0">
                <a:effectLst/>
                <a:latin typeface="Arial" panose="020B0604020202020204" pitchFamily="34" charset="0"/>
                <a:ea typeface="Calibri" panose="020F0502020204030204" pitchFamily="34" charset="0"/>
                <a:cs typeface="Times New Roman" panose="02020603050405020304" pitchFamily="18" charset="0"/>
              </a:rPr>
              <a:t>Dear </a:t>
            </a:r>
            <a:r>
              <a:rPr lang="en-GB" sz="1200" u="sng" dirty="0">
                <a:effectLst/>
                <a:latin typeface="Arial" panose="020B0604020202020204" pitchFamily="34" charset="0"/>
                <a:ea typeface="Calibri" panose="020F0502020204030204" pitchFamily="34" charset="0"/>
                <a:cs typeface="Times New Roman" panose="02020603050405020304" pitchFamily="18" charset="0"/>
                <a:hlinkClick r:id="rId3">
                  <a:extLst>
                    <a:ext uri="{A12FA001-AC4F-418D-AE19-62706E023703}">
                      <ahyp:hlinkClr xmlns:ahyp="http://schemas.microsoft.com/office/drawing/2018/hyperlinkcolor" val="tx"/>
                    </a:ext>
                  </a:extLst>
                </a:hlinkClick>
              </a:rPr>
              <a:t>george@</a:t>
            </a:r>
            <a:r>
              <a:rPr lang="en-GB" sz="1200" u="sng" dirty="0">
                <a:effectLst/>
                <a:highlight>
                  <a:srgbClr val="FFCD0C"/>
                </a:highlight>
                <a:latin typeface="Arial" panose="020B0604020202020204" pitchFamily="34" charset="0"/>
                <a:ea typeface="Calibri" panose="020F0502020204030204" pitchFamily="34" charset="0"/>
                <a:cs typeface="Times New Roman" panose="02020603050405020304" pitchFamily="18" charset="0"/>
                <a:hlinkClick r:id="rId3">
                  <a:extLst>
                    <a:ext uri="{A12FA001-AC4F-418D-AE19-62706E023703}">
                      <ahyp:hlinkClr xmlns:ahyp="http://schemas.microsoft.com/office/drawing/2018/hyperlinkcolor" val="tx"/>
                    </a:ext>
                  </a:extLst>
                </a:hlinkClick>
              </a:rPr>
              <a:t>gmaill</a:t>
            </a:r>
            <a:r>
              <a:rPr lang="en-GB" sz="1200" u="sng" dirty="0">
                <a:effectLst/>
                <a:latin typeface="Arial" panose="020B0604020202020204" pitchFamily="34" charset="0"/>
                <a:ea typeface="Calibri" panose="020F0502020204030204" pitchFamily="34" charset="0"/>
                <a:cs typeface="Times New Roman" panose="02020603050405020304" pitchFamily="18" charset="0"/>
                <a:hlinkClick r:id="rId3">
                  <a:extLst>
                    <a:ext uri="{A12FA001-AC4F-418D-AE19-62706E023703}">
                      <ahyp:hlinkClr xmlns:ahyp="http://schemas.microsoft.com/office/drawing/2018/hyperlinkcolor" val="tx"/>
                    </a:ext>
                  </a:extLst>
                </a:hlinkClick>
              </a:rPr>
              <a:t>.com</a:t>
            </a:r>
            <a:endParaRPr lang="en-GB" sz="1200" u="sng" dirty="0">
              <a:effectLst/>
              <a:latin typeface="Arial" panose="020B0604020202020204" pitchFamily="34" charset="0"/>
              <a:ea typeface="Calibri" panose="020F0502020204030204" pitchFamily="34" charset="0"/>
              <a:cs typeface="Times New Roman" panose="02020603050405020304" pitchFamily="18" charset="0"/>
            </a:endParaRPr>
          </a:p>
          <a:p>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 name="TextBox 1">
            <a:extLst>
              <a:ext uri="{FF2B5EF4-FFF2-40B4-BE49-F238E27FC236}">
                <a16:creationId xmlns:a16="http://schemas.microsoft.com/office/drawing/2014/main" id="{AC6470AA-7AEB-4A43-8C5B-CA39629DB595}"/>
              </a:ext>
              <a:ext uri="{C183D7F6-B498-43B3-948B-1728B52AA6E4}">
                <adec:decorative xmlns:adec="http://schemas.microsoft.com/office/drawing/2017/decorative" val="1"/>
              </a:ext>
            </a:extLst>
          </p:cNvPr>
          <p:cNvSpPr txBox="1"/>
          <p:nvPr/>
        </p:nvSpPr>
        <p:spPr>
          <a:xfrm>
            <a:off x="1201026" y="1401617"/>
            <a:ext cx="1923925" cy="461665"/>
          </a:xfrm>
          <a:prstGeom prst="rect">
            <a:avLst/>
          </a:prstGeom>
          <a:noFill/>
        </p:spPr>
        <p:txBody>
          <a:bodyPr wrap="none" rtlCol="0">
            <a:spAutoFit/>
          </a:bodyPr>
          <a:lstStyle/>
          <a:p>
            <a:r>
              <a:rPr lang="en-GB" sz="1200"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Dear </a:t>
            </a:r>
            <a:r>
              <a:rPr lang="en-GB" sz="1200" u="sng" dirty="0">
                <a:solidFill>
                  <a:srgbClr val="0563C1"/>
                </a:solidFill>
                <a:effectLst/>
                <a:latin typeface="Arial" panose="020B0604020202020204" pitchFamily="34" charset="0"/>
                <a:ea typeface="Calibri" panose="020F0502020204030204" pitchFamily="34" charset="0"/>
                <a:cs typeface="Times New Roman" panose="02020603050405020304" pitchFamily="18" charset="0"/>
                <a:hlinkClick r:id="rId4"/>
              </a:rPr>
              <a:t>george@gmaill.com</a:t>
            </a:r>
            <a:endParaRPr lang="en-GB" sz="1200" u="sng" dirty="0">
              <a:solidFill>
                <a:srgbClr val="0563C1"/>
              </a:solidFill>
              <a:effectLst/>
              <a:latin typeface="Arial" panose="020B0604020202020204" pitchFamily="34" charset="0"/>
              <a:ea typeface="Calibri" panose="020F0502020204030204" pitchFamily="34" charset="0"/>
              <a:cs typeface="Times New Roman" panose="02020603050405020304" pitchFamily="18" charset="0"/>
            </a:endParaRPr>
          </a:p>
          <a:p>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 name="TextBox 2">
            <a:extLst>
              <a:ext uri="{FF2B5EF4-FFF2-40B4-BE49-F238E27FC236}">
                <a16:creationId xmlns:a16="http://schemas.microsoft.com/office/drawing/2014/main" id="{63A31A2A-8E38-EA47-BBBE-AF0D809C35F3}"/>
              </a:ext>
              <a:ext uri="{C183D7F6-B498-43B3-948B-1728B52AA6E4}">
                <adec:decorative xmlns:adec="http://schemas.microsoft.com/office/drawing/2017/decorative" val="1"/>
              </a:ext>
            </a:extLst>
          </p:cNvPr>
          <p:cNvSpPr txBox="1"/>
          <p:nvPr/>
        </p:nvSpPr>
        <p:spPr>
          <a:xfrm>
            <a:off x="1201026" y="1766772"/>
            <a:ext cx="9935735" cy="4608826"/>
          </a:xfrm>
          <a:prstGeom prst="rect">
            <a:avLst/>
          </a:prstGeom>
          <a:noFill/>
        </p:spPr>
        <p:txBody>
          <a:bodyPr wrap="square" rtlCol="0">
            <a:spAutoFit/>
          </a:bodyPr>
          <a:lstStyle/>
          <a:p>
            <a:pPr>
              <a:lnSpc>
                <a:spcPct val="107000"/>
              </a:lnSpc>
              <a:spcAft>
                <a:spcPts val="500"/>
              </a:spcAft>
            </a:pPr>
            <a:r>
              <a:rPr lang="en-GB" sz="1200" dirty="0">
                <a:solidFill>
                  <a:srgbClr val="363636"/>
                </a:solidFill>
                <a:effectLst/>
                <a:latin typeface="Arial" panose="020B0604020202020204" pitchFamily="34" charset="0"/>
                <a:ea typeface="Calibri" panose="020F0502020204030204" pitchFamily="34" charset="0"/>
                <a:cs typeface="Arial" panose="020B0604020202020204" pitchFamily="34" charset="0"/>
              </a:rPr>
              <a:t>If your looking for EASY, WELL PAYED work, don’t look no further!</a:t>
            </a:r>
          </a:p>
          <a:p>
            <a:pPr>
              <a:lnSpc>
                <a:spcPct val="107000"/>
              </a:lnSpc>
              <a:spcAft>
                <a:spcPts val="500"/>
              </a:spcAft>
            </a:pPr>
            <a:r>
              <a:rPr lang="en-GB" sz="1200" dirty="0">
                <a:solidFill>
                  <a:srgbClr val="363636"/>
                </a:solidFill>
                <a:effectLst/>
                <a:latin typeface="Arial" panose="020B0604020202020204" pitchFamily="34" charset="0"/>
                <a:ea typeface="Calibri" panose="020F0502020204030204" pitchFamily="34" charset="0"/>
                <a:cs typeface="Arial" panose="020B0604020202020204" pitchFamily="34" charset="0"/>
              </a:rPr>
              <a:t>I am contacting you from Planet Finances, a global consultancy and finance advisory group with offices based in over 50 countries worldwide. We are delighted to inform you that our Company is recruiting for a Financial Accounts Manager. This roll would </a:t>
            </a:r>
            <a:r>
              <a:rPr lang="en-GB" sz="1200" dirty="0" err="1">
                <a:solidFill>
                  <a:srgbClr val="363636"/>
                </a:solidFill>
                <a:effectLst/>
                <a:latin typeface="Arial" panose="020B0604020202020204" pitchFamily="34" charset="0"/>
                <a:ea typeface="Calibri" panose="020F0502020204030204" pitchFamily="34" charset="0"/>
                <a:cs typeface="Arial" panose="020B0604020202020204" pitchFamily="34" charset="0"/>
              </a:rPr>
              <a:t>neeed</a:t>
            </a:r>
            <a:r>
              <a:rPr lang="en-GB" sz="1200" dirty="0">
                <a:solidFill>
                  <a:srgbClr val="363636"/>
                </a:solidFill>
                <a:effectLst/>
                <a:latin typeface="Arial" panose="020B0604020202020204" pitchFamily="34" charset="0"/>
                <a:ea typeface="Calibri" panose="020F0502020204030204" pitchFamily="34" charset="0"/>
                <a:cs typeface="Arial" panose="020B0604020202020204" pitchFamily="34" charset="0"/>
              </a:rPr>
              <a:t> you to work from home, for about 3 to 4 hours per week. You will have to approve and manage financial transactions between our accounts in order to balance our income and outgoings for the company’s GLOBAL Total budget. This work is paid for by commission as you will make a 7.5% profit from all finances transferred. This estimates to a regular weekly salary of between £400-£500!! The work is regular and our company also offers good opportunities for progression and develop professionally. Planet Finances has </a:t>
            </a:r>
            <a:r>
              <a:rPr lang="en-GB" sz="1200" dirty="0" err="1">
                <a:solidFill>
                  <a:srgbClr val="363636"/>
                </a:solidFill>
                <a:effectLst/>
                <a:latin typeface="Arial" panose="020B0604020202020204" pitchFamily="34" charset="0"/>
                <a:ea typeface="Calibri" panose="020F0502020204030204" pitchFamily="34" charset="0"/>
                <a:cs typeface="Arial" panose="020B0604020202020204" pitchFamily="34" charset="0"/>
              </a:rPr>
              <a:t>identifyed</a:t>
            </a:r>
            <a:r>
              <a:rPr lang="en-GB" sz="1200" dirty="0">
                <a:solidFill>
                  <a:srgbClr val="363636"/>
                </a:solidFill>
                <a:effectLst/>
                <a:latin typeface="Arial" panose="020B0604020202020204" pitchFamily="34" charset="0"/>
                <a:ea typeface="Calibri" panose="020F0502020204030204" pitchFamily="34" charset="0"/>
                <a:cs typeface="Arial" panose="020B0604020202020204" pitchFamily="34" charset="0"/>
              </a:rPr>
              <a:t> you as a potential candidate for this role. To complete</a:t>
            </a:r>
            <a:br>
              <a:rPr lang="en-GB" sz="1200" dirty="0">
                <a:solidFill>
                  <a:srgbClr val="363636"/>
                </a:solidFill>
                <a:effectLst/>
                <a:latin typeface="Arial" panose="020B0604020202020204" pitchFamily="34" charset="0"/>
                <a:ea typeface="Calibri" panose="020F0502020204030204" pitchFamily="34" charset="0"/>
                <a:cs typeface="Arial" panose="020B0604020202020204" pitchFamily="34" charset="0"/>
              </a:rPr>
            </a:br>
            <a:r>
              <a:rPr lang="en-GB" sz="1200" dirty="0">
                <a:solidFill>
                  <a:srgbClr val="363636"/>
                </a:solidFill>
                <a:effectLst/>
                <a:latin typeface="Arial" panose="020B0604020202020204" pitchFamily="34" charset="0"/>
                <a:ea typeface="Calibri" panose="020F0502020204030204" pitchFamily="34" charset="0"/>
                <a:cs typeface="Arial" panose="020B0604020202020204" pitchFamily="34" charset="0"/>
              </a:rPr>
              <a:t>a successful application, you must:</a:t>
            </a:r>
          </a:p>
          <a:p>
            <a:pPr>
              <a:lnSpc>
                <a:spcPct val="107000"/>
              </a:lnSpc>
              <a:spcAft>
                <a:spcPts val="500"/>
              </a:spcAft>
            </a:pPr>
            <a:r>
              <a:rPr lang="en-GB" sz="1200" dirty="0">
                <a:solidFill>
                  <a:srgbClr val="363636"/>
                </a:solidFill>
                <a:effectLst/>
                <a:latin typeface="Arial" panose="020B0604020202020204" pitchFamily="34" charset="0"/>
                <a:ea typeface="Calibri" panose="020F0502020204030204" pitchFamily="34" charset="0"/>
                <a:cs typeface="Arial" panose="020B0604020202020204" pitchFamily="34" charset="0"/>
              </a:rPr>
              <a:t>• Be aged 16+ </a:t>
            </a:r>
          </a:p>
          <a:p>
            <a:pPr>
              <a:lnSpc>
                <a:spcPct val="107000"/>
              </a:lnSpc>
              <a:spcAft>
                <a:spcPts val="500"/>
              </a:spcAft>
            </a:pPr>
            <a:r>
              <a:rPr lang="en-GB" sz="1200" dirty="0">
                <a:solidFill>
                  <a:srgbClr val="363636"/>
                </a:solidFill>
                <a:effectLst/>
                <a:latin typeface="Arial" panose="020B0604020202020204" pitchFamily="34" charset="0"/>
                <a:ea typeface="Calibri" panose="020F0502020204030204" pitchFamily="34" charset="0"/>
                <a:cs typeface="Arial" panose="020B0604020202020204" pitchFamily="34" charset="0"/>
              </a:rPr>
              <a:t>• Have your own online bank account</a:t>
            </a:r>
          </a:p>
          <a:p>
            <a:pPr>
              <a:lnSpc>
                <a:spcPct val="107000"/>
              </a:lnSpc>
              <a:spcAft>
                <a:spcPts val="500"/>
              </a:spcAft>
            </a:pPr>
            <a:r>
              <a:rPr lang="en-GB" sz="1200" dirty="0">
                <a:solidFill>
                  <a:srgbClr val="363636"/>
                </a:solidFill>
                <a:effectLst/>
                <a:latin typeface="Arial" panose="020B0604020202020204" pitchFamily="34" charset="0"/>
                <a:ea typeface="Calibri" panose="020F0502020204030204" pitchFamily="34" charset="0"/>
                <a:cs typeface="Arial" panose="020B0604020202020204" pitchFamily="34" charset="0"/>
              </a:rPr>
              <a:t>• Have knowledge of electronic payment systems </a:t>
            </a:r>
          </a:p>
          <a:p>
            <a:pPr>
              <a:lnSpc>
                <a:spcPct val="107000"/>
              </a:lnSpc>
              <a:spcAft>
                <a:spcPts val="500"/>
              </a:spcAft>
            </a:pPr>
            <a:r>
              <a:rPr lang="en-GB" sz="1200" dirty="0">
                <a:solidFill>
                  <a:srgbClr val="363636"/>
                </a:solidFill>
                <a:effectLst/>
                <a:latin typeface="Arial" panose="020B0604020202020204" pitchFamily="34" charset="0"/>
                <a:ea typeface="Calibri" panose="020F0502020204030204" pitchFamily="34" charset="0"/>
                <a:cs typeface="Arial" panose="020B0604020202020204" pitchFamily="34" charset="0"/>
              </a:rPr>
              <a:t>• Be confident using computers</a:t>
            </a:r>
          </a:p>
          <a:p>
            <a:pPr>
              <a:lnSpc>
                <a:spcPct val="107000"/>
              </a:lnSpc>
              <a:spcAft>
                <a:spcPts val="500"/>
              </a:spcAft>
            </a:pPr>
            <a:r>
              <a:rPr lang="en-GB" sz="1200" dirty="0">
                <a:solidFill>
                  <a:srgbClr val="363636"/>
                </a:solidFill>
                <a:effectLst/>
                <a:latin typeface="Arial" panose="020B0604020202020204" pitchFamily="34" charset="0"/>
                <a:ea typeface="Calibri" panose="020F0502020204030204" pitchFamily="34" charset="0"/>
                <a:cs typeface="Arial" panose="020B0604020202020204" pitchFamily="34" charset="0"/>
              </a:rPr>
              <a:t>This fantastic job opportunity is for a </a:t>
            </a:r>
            <a:r>
              <a:rPr lang="en-GB" sz="1200" u="sng" dirty="0">
                <a:solidFill>
                  <a:srgbClr val="363636"/>
                </a:solidFill>
                <a:effectLst/>
                <a:latin typeface="Arial" panose="020B0604020202020204" pitchFamily="34" charset="0"/>
                <a:ea typeface="Calibri" panose="020F0502020204030204" pitchFamily="34" charset="0"/>
                <a:cs typeface="Arial" panose="020B0604020202020204" pitchFamily="34" charset="0"/>
              </a:rPr>
              <a:t>LIMITED TIME ONLY</a:t>
            </a:r>
            <a:r>
              <a:rPr lang="en-GB" sz="1200" dirty="0">
                <a:solidFill>
                  <a:srgbClr val="363636"/>
                </a:solidFill>
                <a:effectLst/>
                <a:latin typeface="Arial" panose="020B0604020202020204" pitchFamily="34" charset="0"/>
                <a:ea typeface="Calibri" panose="020F0502020204030204" pitchFamily="34" charset="0"/>
                <a:cs typeface="Arial" panose="020B0604020202020204" pitchFamily="34" charset="0"/>
              </a:rPr>
              <a:t>. To secure yourselves the career of a lifetime, just click on the link below and fill in your personal and bank details, so we can run a background check to make sure your account is compatible with our systems. </a:t>
            </a:r>
            <a:r>
              <a:rPr lang="en-GB" sz="1200" u="sng" dirty="0">
                <a:solidFill>
                  <a:srgbClr val="363636"/>
                </a:solidFill>
                <a:effectLst/>
                <a:latin typeface="Arial" panose="020B0604020202020204" pitchFamily="34" charset="0"/>
                <a:ea typeface="Calibri" panose="020F0502020204030204" pitchFamily="34" charset="0"/>
                <a:cs typeface="Arial" panose="020B0604020202020204" pitchFamily="34" charset="0"/>
                <a:hlinkClick r:id="rId5">
                  <a:extLst>
                    <a:ext uri="{A12FA001-AC4F-418D-AE19-62706E023703}">
                      <ahyp:hlinkClr xmlns:ahyp="http://schemas.microsoft.com/office/drawing/2018/hyperlinkcolor" val="tx"/>
                    </a:ext>
                  </a:extLst>
                </a:hlinkClick>
              </a:rPr>
              <a:t>www.PLANETFINANCE.LTD.COM</a:t>
            </a:r>
            <a:r>
              <a:rPr lang="en-GB" sz="1200" dirty="0">
                <a:solidFill>
                  <a:srgbClr val="363636"/>
                </a:solidFill>
                <a:effectLst/>
                <a:latin typeface="Arial" panose="020B0604020202020204" pitchFamily="34" charset="0"/>
                <a:ea typeface="Calibri" panose="020F0502020204030204" pitchFamily="34" charset="0"/>
                <a:cs typeface="Arial" panose="020B0604020202020204" pitchFamily="34" charset="0"/>
              </a:rPr>
              <a:t>.</a:t>
            </a:r>
          </a:p>
          <a:p>
            <a:pPr>
              <a:lnSpc>
                <a:spcPct val="107000"/>
              </a:lnSpc>
              <a:spcAft>
                <a:spcPts val="500"/>
              </a:spcAft>
            </a:pPr>
            <a:r>
              <a:rPr lang="en-GB" sz="1200" dirty="0">
                <a:solidFill>
                  <a:srgbClr val="363636"/>
                </a:solidFill>
                <a:effectLst/>
                <a:latin typeface="Arial" panose="020B0604020202020204" pitchFamily="34" charset="0"/>
                <a:ea typeface="Calibri" panose="020F0502020204030204" pitchFamily="34" charset="0"/>
                <a:cs typeface="Arial" panose="020B0604020202020204" pitchFamily="34" charset="0"/>
              </a:rPr>
              <a:t>We look forward to working with you in the future.</a:t>
            </a:r>
          </a:p>
          <a:p>
            <a:pPr>
              <a:lnSpc>
                <a:spcPct val="107000"/>
              </a:lnSpc>
              <a:spcAft>
                <a:spcPts val="500"/>
              </a:spcAft>
            </a:pPr>
            <a:r>
              <a:rPr lang="en-GB" sz="1200" dirty="0">
                <a:solidFill>
                  <a:srgbClr val="363636"/>
                </a:solidFill>
                <a:effectLst/>
                <a:latin typeface="Arial" panose="020B0604020202020204" pitchFamily="34" charset="0"/>
                <a:ea typeface="Calibri" panose="020F0502020204030204" pitchFamily="34" charset="0"/>
                <a:cs typeface="Arial" panose="020B0604020202020204" pitchFamily="34" charset="0"/>
              </a:rPr>
              <a:t>Yours sincerely,</a:t>
            </a:r>
            <a:br>
              <a:rPr lang="en-GB" sz="1200" dirty="0">
                <a:solidFill>
                  <a:srgbClr val="363636"/>
                </a:solidFill>
                <a:effectLst/>
                <a:latin typeface="Arial" panose="020B0604020202020204" pitchFamily="34" charset="0"/>
                <a:ea typeface="Calibri" panose="020F0502020204030204" pitchFamily="34" charset="0"/>
                <a:cs typeface="Arial" panose="020B0604020202020204" pitchFamily="34" charset="0"/>
              </a:rPr>
            </a:br>
            <a:r>
              <a:rPr lang="en-GB" sz="1200" dirty="0">
                <a:solidFill>
                  <a:srgbClr val="363636"/>
                </a:solidFill>
                <a:effectLst/>
                <a:latin typeface="Arial" panose="020B0604020202020204" pitchFamily="34" charset="0"/>
                <a:ea typeface="Calibri" panose="020F0502020204030204" pitchFamily="34" charset="0"/>
                <a:cs typeface="Arial" panose="020B0604020202020204" pitchFamily="34" charset="0"/>
              </a:rPr>
              <a:t>A.M. Ritch</a:t>
            </a:r>
            <a:br>
              <a:rPr lang="en-GB" sz="1200" dirty="0">
                <a:solidFill>
                  <a:srgbClr val="363636"/>
                </a:solidFill>
                <a:effectLst/>
                <a:latin typeface="Arial" panose="020B0604020202020204" pitchFamily="34" charset="0"/>
                <a:ea typeface="Calibri" panose="020F0502020204030204" pitchFamily="34" charset="0"/>
                <a:cs typeface="Arial" panose="020B0604020202020204" pitchFamily="34" charset="0"/>
              </a:rPr>
            </a:br>
            <a:r>
              <a:rPr lang="en-GB" sz="1200" dirty="0">
                <a:solidFill>
                  <a:srgbClr val="363636"/>
                </a:solidFill>
                <a:effectLst/>
                <a:latin typeface="Arial" panose="020B0604020202020204" pitchFamily="34" charset="0"/>
                <a:ea typeface="Calibri" panose="020F0502020204030204" pitchFamily="34" charset="0"/>
                <a:cs typeface="Arial" panose="020B0604020202020204" pitchFamily="34" charset="0"/>
              </a:rPr>
              <a:t>Recruitment Consultant Manager</a:t>
            </a:r>
          </a:p>
          <a:p>
            <a:pPr>
              <a:spcAft>
                <a:spcPts val="500"/>
              </a:spcAft>
            </a:pPr>
            <a:endParaRPr lang="en-US" sz="1200" dirty="0">
              <a:solidFill>
                <a:srgbClr val="363636"/>
              </a:solidFill>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400A89B2-571D-2F45-9544-11BC9A1C03B1}"/>
              </a:ext>
              <a:ext uri="{C183D7F6-B498-43B3-948B-1728B52AA6E4}">
                <adec:decorative xmlns:adec="http://schemas.microsoft.com/office/drawing/2017/decorative" val="1"/>
              </a:ext>
            </a:extLst>
          </p:cNvPr>
          <p:cNvSpPr txBox="1"/>
          <p:nvPr/>
        </p:nvSpPr>
        <p:spPr>
          <a:xfrm>
            <a:off x="1201026" y="1766772"/>
            <a:ext cx="9935735" cy="4608826"/>
          </a:xfrm>
          <a:prstGeom prst="rect">
            <a:avLst/>
          </a:prstGeom>
          <a:noFill/>
        </p:spPr>
        <p:txBody>
          <a:bodyPr wrap="square" rtlCol="0">
            <a:spAutoFit/>
          </a:bodyPr>
          <a:lstStyle/>
          <a:p>
            <a:pPr>
              <a:lnSpc>
                <a:spcPct val="107000"/>
              </a:lnSpc>
              <a:spcAft>
                <a:spcPts val="500"/>
              </a:spcAft>
            </a:pPr>
            <a:r>
              <a:rPr lang="en-GB" sz="1200" dirty="0">
                <a:solidFill>
                  <a:srgbClr val="363636"/>
                </a:solidFill>
                <a:effectLst/>
                <a:latin typeface="Arial" panose="020B0604020202020204" pitchFamily="34" charset="0"/>
                <a:ea typeface="Calibri" panose="020F0502020204030204" pitchFamily="34" charset="0"/>
                <a:cs typeface="Arial" panose="020B0604020202020204" pitchFamily="34" charset="0"/>
              </a:rPr>
              <a:t>If </a:t>
            </a:r>
            <a:r>
              <a:rPr lang="en-GB" sz="1200" dirty="0">
                <a:solidFill>
                  <a:srgbClr val="363636"/>
                </a:solidFill>
                <a:effectLst/>
                <a:highlight>
                  <a:srgbClr val="FFCD0C"/>
                </a:highlight>
                <a:latin typeface="Arial" panose="020B0604020202020204" pitchFamily="34" charset="0"/>
                <a:ea typeface="Calibri" panose="020F0502020204030204" pitchFamily="34" charset="0"/>
                <a:cs typeface="Arial" panose="020B0604020202020204" pitchFamily="34" charset="0"/>
              </a:rPr>
              <a:t>your</a:t>
            </a:r>
            <a:r>
              <a:rPr lang="en-GB" sz="1200" dirty="0">
                <a:solidFill>
                  <a:srgbClr val="363636"/>
                </a:solidFill>
                <a:effectLst/>
                <a:latin typeface="Arial" panose="020B0604020202020204" pitchFamily="34" charset="0"/>
                <a:ea typeface="Calibri" panose="020F0502020204030204" pitchFamily="34" charset="0"/>
                <a:cs typeface="Arial" panose="020B0604020202020204" pitchFamily="34" charset="0"/>
              </a:rPr>
              <a:t> looking for </a:t>
            </a:r>
            <a:r>
              <a:rPr lang="en-GB" sz="1200" dirty="0">
                <a:solidFill>
                  <a:srgbClr val="363636"/>
                </a:solidFill>
                <a:effectLst/>
                <a:highlight>
                  <a:srgbClr val="FFCD0C"/>
                </a:highlight>
                <a:latin typeface="Arial" panose="020B0604020202020204" pitchFamily="34" charset="0"/>
                <a:ea typeface="Calibri" panose="020F0502020204030204" pitchFamily="34" charset="0"/>
                <a:cs typeface="Arial" panose="020B0604020202020204" pitchFamily="34" charset="0"/>
              </a:rPr>
              <a:t>EASY, WELL PAYED</a:t>
            </a:r>
            <a:r>
              <a:rPr lang="en-GB" sz="1200" dirty="0">
                <a:solidFill>
                  <a:srgbClr val="363636"/>
                </a:solidFill>
                <a:effectLst/>
                <a:latin typeface="Arial" panose="020B0604020202020204" pitchFamily="34" charset="0"/>
                <a:ea typeface="Calibri" panose="020F0502020204030204" pitchFamily="34" charset="0"/>
                <a:cs typeface="Arial" panose="020B0604020202020204" pitchFamily="34" charset="0"/>
              </a:rPr>
              <a:t> work, </a:t>
            </a:r>
            <a:r>
              <a:rPr lang="en-GB" sz="1200" dirty="0">
                <a:solidFill>
                  <a:srgbClr val="363636"/>
                </a:solidFill>
                <a:effectLst/>
                <a:highlight>
                  <a:srgbClr val="FFCD0C"/>
                </a:highlight>
                <a:latin typeface="Arial" panose="020B0604020202020204" pitchFamily="34" charset="0"/>
                <a:ea typeface="Calibri" panose="020F0502020204030204" pitchFamily="34" charset="0"/>
                <a:cs typeface="Arial" panose="020B0604020202020204" pitchFamily="34" charset="0"/>
              </a:rPr>
              <a:t>don’t look no </a:t>
            </a:r>
            <a:r>
              <a:rPr lang="en-GB" sz="1200" dirty="0">
                <a:solidFill>
                  <a:srgbClr val="363636"/>
                </a:solidFill>
                <a:effectLst/>
                <a:latin typeface="Arial" panose="020B0604020202020204" pitchFamily="34" charset="0"/>
                <a:ea typeface="Calibri" panose="020F0502020204030204" pitchFamily="34" charset="0"/>
                <a:cs typeface="Arial" panose="020B0604020202020204" pitchFamily="34" charset="0"/>
              </a:rPr>
              <a:t>further!</a:t>
            </a:r>
          </a:p>
          <a:p>
            <a:pPr>
              <a:lnSpc>
                <a:spcPct val="107000"/>
              </a:lnSpc>
              <a:spcAft>
                <a:spcPts val="500"/>
              </a:spcAft>
            </a:pPr>
            <a:r>
              <a:rPr lang="en-GB" sz="1200" dirty="0">
                <a:solidFill>
                  <a:srgbClr val="363636"/>
                </a:solidFill>
                <a:effectLst/>
                <a:latin typeface="Arial" panose="020B0604020202020204" pitchFamily="34" charset="0"/>
                <a:ea typeface="Calibri" panose="020F0502020204030204" pitchFamily="34" charset="0"/>
                <a:cs typeface="Arial" panose="020B0604020202020204" pitchFamily="34" charset="0"/>
              </a:rPr>
              <a:t>I am contacting you from Planet Finances, a global consultancy and finance advisory group with offices based in over 50 countries worldwide. </a:t>
            </a:r>
            <a:r>
              <a:rPr lang="en-GB" sz="1200" dirty="0">
                <a:solidFill>
                  <a:srgbClr val="363636"/>
                </a:solidFill>
                <a:effectLst/>
                <a:highlight>
                  <a:srgbClr val="FFCD0C"/>
                </a:highlight>
                <a:latin typeface="Arial" panose="020B0604020202020204" pitchFamily="34" charset="0"/>
                <a:ea typeface="Calibri" panose="020F0502020204030204" pitchFamily="34" charset="0"/>
                <a:cs typeface="Arial" panose="020B0604020202020204" pitchFamily="34" charset="0"/>
              </a:rPr>
              <a:t>We are delighted to inform you that our Company is recruiting for a Financial Accounts Manager</a:t>
            </a:r>
            <a:r>
              <a:rPr lang="en-GB" sz="1200" dirty="0">
                <a:solidFill>
                  <a:srgbClr val="363636"/>
                </a:solidFill>
                <a:effectLst/>
                <a:latin typeface="Arial" panose="020B0604020202020204" pitchFamily="34" charset="0"/>
                <a:ea typeface="Calibri" panose="020F0502020204030204" pitchFamily="34" charset="0"/>
                <a:cs typeface="Arial" panose="020B0604020202020204" pitchFamily="34" charset="0"/>
              </a:rPr>
              <a:t>. </a:t>
            </a:r>
            <a:r>
              <a:rPr lang="en-GB" sz="1200" dirty="0">
                <a:solidFill>
                  <a:srgbClr val="363636"/>
                </a:solidFill>
                <a:effectLst/>
                <a:highlight>
                  <a:srgbClr val="FFCD0C"/>
                </a:highlight>
                <a:latin typeface="Arial" panose="020B0604020202020204" pitchFamily="34" charset="0"/>
                <a:ea typeface="Calibri" panose="020F0502020204030204" pitchFamily="34" charset="0"/>
                <a:cs typeface="Arial" panose="020B0604020202020204" pitchFamily="34" charset="0"/>
              </a:rPr>
              <a:t>This roll</a:t>
            </a:r>
            <a:r>
              <a:rPr lang="en-GB" sz="1200" dirty="0">
                <a:solidFill>
                  <a:srgbClr val="363636"/>
                </a:solidFill>
                <a:effectLst/>
                <a:latin typeface="Arial" panose="020B0604020202020204" pitchFamily="34" charset="0"/>
                <a:ea typeface="Calibri" panose="020F0502020204030204" pitchFamily="34" charset="0"/>
                <a:cs typeface="Arial" panose="020B0604020202020204" pitchFamily="34" charset="0"/>
              </a:rPr>
              <a:t> would </a:t>
            </a:r>
            <a:r>
              <a:rPr lang="en-GB" sz="1200" dirty="0" err="1">
                <a:solidFill>
                  <a:srgbClr val="363636"/>
                </a:solidFill>
                <a:effectLst/>
                <a:highlight>
                  <a:srgbClr val="FFCD0C"/>
                </a:highlight>
                <a:latin typeface="Arial" panose="020B0604020202020204" pitchFamily="34" charset="0"/>
                <a:ea typeface="Calibri" panose="020F0502020204030204" pitchFamily="34" charset="0"/>
                <a:cs typeface="Arial" panose="020B0604020202020204" pitchFamily="34" charset="0"/>
              </a:rPr>
              <a:t>neeed</a:t>
            </a:r>
            <a:r>
              <a:rPr lang="en-GB" sz="1200" dirty="0">
                <a:solidFill>
                  <a:srgbClr val="363636"/>
                </a:solidFill>
                <a:effectLst/>
                <a:latin typeface="Arial" panose="020B0604020202020204" pitchFamily="34" charset="0"/>
                <a:ea typeface="Calibri" panose="020F0502020204030204" pitchFamily="34" charset="0"/>
                <a:cs typeface="Arial" panose="020B0604020202020204" pitchFamily="34" charset="0"/>
              </a:rPr>
              <a:t> you to work from home, for about 3 to 4 hours per week. You will have to approve and manage financial transactions between our accounts in order to balance our income and outgoings for the company’s </a:t>
            </a:r>
            <a:r>
              <a:rPr lang="en-GB" sz="1200" dirty="0">
                <a:solidFill>
                  <a:srgbClr val="363636"/>
                </a:solidFill>
                <a:effectLst/>
                <a:highlight>
                  <a:srgbClr val="FFCD0C"/>
                </a:highlight>
                <a:latin typeface="Arial" panose="020B0604020202020204" pitchFamily="34" charset="0"/>
                <a:ea typeface="Calibri" panose="020F0502020204030204" pitchFamily="34" charset="0"/>
                <a:cs typeface="Arial" panose="020B0604020202020204" pitchFamily="34" charset="0"/>
              </a:rPr>
              <a:t>GLOBAL T</a:t>
            </a:r>
            <a:r>
              <a:rPr lang="en-GB" sz="1200" dirty="0">
                <a:solidFill>
                  <a:srgbClr val="363636"/>
                </a:solidFill>
                <a:effectLst/>
                <a:latin typeface="Arial" panose="020B0604020202020204" pitchFamily="34" charset="0"/>
                <a:ea typeface="Calibri" panose="020F0502020204030204" pitchFamily="34" charset="0"/>
                <a:cs typeface="Arial" panose="020B0604020202020204" pitchFamily="34" charset="0"/>
              </a:rPr>
              <a:t>otal budget. This work is paid for by commission as you will make a 7.5% profit from all finances transferred. This estimates to a regular weekly salary of between £400-£500</a:t>
            </a:r>
            <a:r>
              <a:rPr lang="en-GB" sz="1200" dirty="0">
                <a:solidFill>
                  <a:srgbClr val="363636"/>
                </a:solidFill>
                <a:effectLst/>
                <a:highlight>
                  <a:srgbClr val="FFCD0C"/>
                </a:highlight>
                <a:latin typeface="Arial" panose="020B0604020202020204" pitchFamily="34" charset="0"/>
                <a:ea typeface="Calibri" panose="020F0502020204030204" pitchFamily="34" charset="0"/>
                <a:cs typeface="Arial" panose="020B0604020202020204" pitchFamily="34" charset="0"/>
              </a:rPr>
              <a:t>!!</a:t>
            </a:r>
            <a:r>
              <a:rPr lang="en-GB" sz="1200" dirty="0">
                <a:solidFill>
                  <a:srgbClr val="363636"/>
                </a:solidFill>
                <a:effectLst/>
                <a:latin typeface="Arial" panose="020B0604020202020204" pitchFamily="34" charset="0"/>
                <a:ea typeface="Calibri" panose="020F0502020204030204" pitchFamily="34" charset="0"/>
                <a:cs typeface="Arial" panose="020B0604020202020204" pitchFamily="34" charset="0"/>
              </a:rPr>
              <a:t> The work is regular and our company also offers good opportunities for progression and </a:t>
            </a:r>
            <a:r>
              <a:rPr lang="en-GB" sz="1200" dirty="0">
                <a:solidFill>
                  <a:srgbClr val="363636"/>
                </a:solidFill>
                <a:effectLst/>
                <a:highlight>
                  <a:srgbClr val="FFCD0C"/>
                </a:highlight>
                <a:latin typeface="Arial" panose="020B0604020202020204" pitchFamily="34" charset="0"/>
                <a:ea typeface="Calibri" panose="020F0502020204030204" pitchFamily="34" charset="0"/>
                <a:cs typeface="Arial" panose="020B0604020202020204" pitchFamily="34" charset="0"/>
              </a:rPr>
              <a:t>develop professionally</a:t>
            </a:r>
            <a:r>
              <a:rPr lang="en-GB" sz="1200" dirty="0">
                <a:solidFill>
                  <a:srgbClr val="363636"/>
                </a:solidFill>
                <a:effectLst/>
                <a:latin typeface="Arial" panose="020B0604020202020204" pitchFamily="34" charset="0"/>
                <a:ea typeface="Calibri" panose="020F0502020204030204" pitchFamily="34" charset="0"/>
                <a:cs typeface="Arial" panose="020B0604020202020204" pitchFamily="34" charset="0"/>
              </a:rPr>
              <a:t>. Planet Finances has </a:t>
            </a:r>
            <a:r>
              <a:rPr lang="en-GB" sz="1200" dirty="0" err="1">
                <a:solidFill>
                  <a:srgbClr val="363636"/>
                </a:solidFill>
                <a:effectLst/>
                <a:highlight>
                  <a:srgbClr val="FFCD0C"/>
                </a:highlight>
                <a:latin typeface="Arial" panose="020B0604020202020204" pitchFamily="34" charset="0"/>
                <a:ea typeface="Calibri" panose="020F0502020204030204" pitchFamily="34" charset="0"/>
                <a:cs typeface="Arial" panose="020B0604020202020204" pitchFamily="34" charset="0"/>
              </a:rPr>
              <a:t>identifyed</a:t>
            </a:r>
            <a:r>
              <a:rPr lang="en-GB" sz="1200" dirty="0">
                <a:solidFill>
                  <a:srgbClr val="363636"/>
                </a:solidFill>
                <a:effectLst/>
                <a:latin typeface="Arial" panose="020B0604020202020204" pitchFamily="34" charset="0"/>
                <a:ea typeface="Calibri" panose="020F0502020204030204" pitchFamily="34" charset="0"/>
                <a:cs typeface="Arial" panose="020B0604020202020204" pitchFamily="34" charset="0"/>
              </a:rPr>
              <a:t> you as a potential candidate for this role. To complete</a:t>
            </a:r>
            <a:br>
              <a:rPr lang="en-GB" sz="1200" dirty="0">
                <a:solidFill>
                  <a:srgbClr val="363636"/>
                </a:solidFill>
                <a:effectLst/>
                <a:latin typeface="Arial" panose="020B0604020202020204" pitchFamily="34" charset="0"/>
                <a:ea typeface="Calibri" panose="020F0502020204030204" pitchFamily="34" charset="0"/>
                <a:cs typeface="Arial" panose="020B0604020202020204" pitchFamily="34" charset="0"/>
              </a:rPr>
            </a:br>
            <a:r>
              <a:rPr lang="en-GB" sz="1200" dirty="0">
                <a:solidFill>
                  <a:srgbClr val="363636"/>
                </a:solidFill>
                <a:effectLst/>
                <a:latin typeface="Arial" panose="020B0604020202020204" pitchFamily="34" charset="0"/>
                <a:ea typeface="Calibri" panose="020F0502020204030204" pitchFamily="34" charset="0"/>
                <a:cs typeface="Arial" panose="020B0604020202020204" pitchFamily="34" charset="0"/>
              </a:rPr>
              <a:t>a successful application, you must:</a:t>
            </a:r>
          </a:p>
          <a:p>
            <a:pPr>
              <a:lnSpc>
                <a:spcPct val="107000"/>
              </a:lnSpc>
              <a:spcAft>
                <a:spcPts val="500"/>
              </a:spcAft>
            </a:pPr>
            <a:r>
              <a:rPr lang="en-GB" sz="1200" dirty="0">
                <a:solidFill>
                  <a:srgbClr val="363636"/>
                </a:solidFill>
                <a:effectLst/>
                <a:latin typeface="Arial" panose="020B0604020202020204" pitchFamily="34" charset="0"/>
                <a:ea typeface="Calibri" panose="020F0502020204030204" pitchFamily="34" charset="0"/>
                <a:cs typeface="Arial" panose="020B0604020202020204" pitchFamily="34" charset="0"/>
              </a:rPr>
              <a:t>• Be aged 16+ </a:t>
            </a:r>
          </a:p>
          <a:p>
            <a:pPr>
              <a:lnSpc>
                <a:spcPct val="107000"/>
              </a:lnSpc>
              <a:spcAft>
                <a:spcPts val="500"/>
              </a:spcAft>
            </a:pPr>
            <a:r>
              <a:rPr lang="en-GB" sz="1200" dirty="0">
                <a:solidFill>
                  <a:srgbClr val="363636"/>
                </a:solidFill>
                <a:effectLst/>
                <a:latin typeface="Arial" panose="020B0604020202020204" pitchFamily="34" charset="0"/>
                <a:ea typeface="Calibri" panose="020F0502020204030204" pitchFamily="34" charset="0"/>
                <a:cs typeface="Arial" panose="020B0604020202020204" pitchFamily="34" charset="0"/>
              </a:rPr>
              <a:t>• Have your own online bank account</a:t>
            </a:r>
          </a:p>
          <a:p>
            <a:pPr>
              <a:lnSpc>
                <a:spcPct val="107000"/>
              </a:lnSpc>
              <a:spcAft>
                <a:spcPts val="500"/>
              </a:spcAft>
            </a:pPr>
            <a:r>
              <a:rPr lang="en-GB" sz="1200" dirty="0">
                <a:solidFill>
                  <a:srgbClr val="363636"/>
                </a:solidFill>
                <a:effectLst/>
                <a:latin typeface="Arial" panose="020B0604020202020204" pitchFamily="34" charset="0"/>
                <a:ea typeface="Calibri" panose="020F0502020204030204" pitchFamily="34" charset="0"/>
                <a:cs typeface="Arial" panose="020B0604020202020204" pitchFamily="34" charset="0"/>
              </a:rPr>
              <a:t>• Have knowledge of electronic payment systems </a:t>
            </a:r>
          </a:p>
          <a:p>
            <a:pPr>
              <a:lnSpc>
                <a:spcPct val="107000"/>
              </a:lnSpc>
              <a:spcAft>
                <a:spcPts val="500"/>
              </a:spcAft>
            </a:pPr>
            <a:r>
              <a:rPr lang="en-GB" sz="1200" dirty="0">
                <a:solidFill>
                  <a:srgbClr val="363636"/>
                </a:solidFill>
                <a:effectLst/>
                <a:latin typeface="Arial" panose="020B0604020202020204" pitchFamily="34" charset="0"/>
                <a:ea typeface="Calibri" panose="020F0502020204030204" pitchFamily="34" charset="0"/>
                <a:cs typeface="Arial" panose="020B0604020202020204" pitchFamily="34" charset="0"/>
              </a:rPr>
              <a:t>• Be confident using computers</a:t>
            </a:r>
          </a:p>
          <a:p>
            <a:pPr>
              <a:lnSpc>
                <a:spcPct val="107000"/>
              </a:lnSpc>
              <a:spcAft>
                <a:spcPts val="500"/>
              </a:spcAft>
            </a:pPr>
            <a:r>
              <a:rPr lang="en-GB" sz="1200" dirty="0">
                <a:solidFill>
                  <a:srgbClr val="363636"/>
                </a:solidFill>
                <a:effectLst/>
                <a:latin typeface="Arial" panose="020B0604020202020204" pitchFamily="34" charset="0"/>
                <a:ea typeface="Calibri" panose="020F0502020204030204" pitchFamily="34" charset="0"/>
                <a:cs typeface="Arial" panose="020B0604020202020204" pitchFamily="34" charset="0"/>
              </a:rPr>
              <a:t>This fantastic job opportunity is for a </a:t>
            </a:r>
            <a:r>
              <a:rPr lang="en-GB" sz="1200" u="sng" dirty="0">
                <a:solidFill>
                  <a:srgbClr val="363636"/>
                </a:solidFill>
                <a:effectLst/>
                <a:highlight>
                  <a:srgbClr val="FFCD0C"/>
                </a:highlight>
                <a:latin typeface="Arial" panose="020B0604020202020204" pitchFamily="34" charset="0"/>
                <a:ea typeface="Calibri" panose="020F0502020204030204" pitchFamily="34" charset="0"/>
                <a:cs typeface="Arial" panose="020B0604020202020204" pitchFamily="34" charset="0"/>
              </a:rPr>
              <a:t>LIMITED TIME ONLY</a:t>
            </a:r>
            <a:r>
              <a:rPr lang="en-GB" sz="1200" dirty="0">
                <a:solidFill>
                  <a:srgbClr val="363636"/>
                </a:solidFill>
                <a:effectLst/>
                <a:latin typeface="Arial" panose="020B0604020202020204" pitchFamily="34" charset="0"/>
                <a:ea typeface="Calibri" panose="020F0502020204030204" pitchFamily="34" charset="0"/>
                <a:cs typeface="Arial" panose="020B0604020202020204" pitchFamily="34" charset="0"/>
              </a:rPr>
              <a:t>. To secure </a:t>
            </a:r>
            <a:r>
              <a:rPr lang="en-GB" sz="1200" dirty="0">
                <a:solidFill>
                  <a:srgbClr val="363636"/>
                </a:solidFill>
                <a:effectLst/>
                <a:highlight>
                  <a:srgbClr val="FFCD0C"/>
                </a:highlight>
                <a:latin typeface="Arial" panose="020B0604020202020204" pitchFamily="34" charset="0"/>
                <a:ea typeface="Calibri" panose="020F0502020204030204" pitchFamily="34" charset="0"/>
                <a:cs typeface="Arial" panose="020B0604020202020204" pitchFamily="34" charset="0"/>
              </a:rPr>
              <a:t>yourselves</a:t>
            </a:r>
            <a:r>
              <a:rPr lang="en-GB" sz="1200" dirty="0">
                <a:solidFill>
                  <a:srgbClr val="363636"/>
                </a:solidFill>
                <a:effectLst/>
                <a:latin typeface="Arial" panose="020B0604020202020204" pitchFamily="34" charset="0"/>
                <a:ea typeface="Calibri" panose="020F0502020204030204" pitchFamily="34" charset="0"/>
                <a:cs typeface="Arial" panose="020B0604020202020204" pitchFamily="34" charset="0"/>
              </a:rPr>
              <a:t> the career of a lifetime, just click on the link below and fill in </a:t>
            </a:r>
            <a:r>
              <a:rPr lang="en-GB" sz="1200" dirty="0">
                <a:solidFill>
                  <a:srgbClr val="363636"/>
                </a:solidFill>
                <a:effectLst/>
                <a:highlight>
                  <a:srgbClr val="FFCD0C"/>
                </a:highlight>
                <a:latin typeface="Arial" panose="020B0604020202020204" pitchFamily="34" charset="0"/>
                <a:ea typeface="Calibri" panose="020F0502020204030204" pitchFamily="34" charset="0"/>
                <a:cs typeface="Arial" panose="020B0604020202020204" pitchFamily="34" charset="0"/>
              </a:rPr>
              <a:t>your personal and bank details</a:t>
            </a:r>
            <a:r>
              <a:rPr lang="en-GB" sz="1200" dirty="0">
                <a:solidFill>
                  <a:srgbClr val="363636"/>
                </a:solidFill>
                <a:effectLst/>
                <a:latin typeface="Arial" panose="020B0604020202020204" pitchFamily="34" charset="0"/>
                <a:ea typeface="Calibri" panose="020F0502020204030204" pitchFamily="34" charset="0"/>
                <a:cs typeface="Arial" panose="020B0604020202020204" pitchFamily="34" charset="0"/>
              </a:rPr>
              <a:t>, so we can run a background check to make sure your account is compatible with our systems. </a:t>
            </a:r>
            <a:r>
              <a:rPr lang="en-GB" sz="1200" u="sng" dirty="0">
                <a:solidFill>
                  <a:srgbClr val="363636"/>
                </a:solidFill>
                <a:effectLst/>
                <a:latin typeface="Arial" panose="020B0604020202020204" pitchFamily="34" charset="0"/>
                <a:ea typeface="Calibri" panose="020F0502020204030204" pitchFamily="34" charset="0"/>
                <a:cs typeface="Arial" panose="020B0604020202020204" pitchFamily="34" charset="0"/>
                <a:hlinkClick r:id="rId5">
                  <a:extLst>
                    <a:ext uri="{A12FA001-AC4F-418D-AE19-62706E023703}">
                      <ahyp:hlinkClr xmlns:ahyp="http://schemas.microsoft.com/office/drawing/2018/hyperlinkcolor" val="tx"/>
                    </a:ext>
                  </a:extLst>
                </a:hlinkClick>
              </a:rPr>
              <a:t>www.PLANETFINANCE.LTD.COM</a:t>
            </a:r>
            <a:r>
              <a:rPr lang="en-GB" sz="1200" dirty="0">
                <a:solidFill>
                  <a:srgbClr val="363636"/>
                </a:solidFill>
                <a:effectLst/>
                <a:latin typeface="Arial" panose="020B0604020202020204" pitchFamily="34" charset="0"/>
                <a:ea typeface="Calibri" panose="020F0502020204030204" pitchFamily="34" charset="0"/>
                <a:cs typeface="Arial" panose="020B0604020202020204" pitchFamily="34" charset="0"/>
              </a:rPr>
              <a:t>.</a:t>
            </a:r>
          </a:p>
          <a:p>
            <a:pPr>
              <a:lnSpc>
                <a:spcPct val="107000"/>
              </a:lnSpc>
              <a:spcAft>
                <a:spcPts val="500"/>
              </a:spcAft>
            </a:pPr>
            <a:r>
              <a:rPr lang="en-GB" sz="1200" dirty="0">
                <a:solidFill>
                  <a:srgbClr val="363636"/>
                </a:solidFill>
                <a:effectLst/>
                <a:latin typeface="Arial" panose="020B0604020202020204" pitchFamily="34" charset="0"/>
                <a:ea typeface="Calibri" panose="020F0502020204030204" pitchFamily="34" charset="0"/>
                <a:cs typeface="Arial" panose="020B0604020202020204" pitchFamily="34" charset="0"/>
              </a:rPr>
              <a:t>We look forward to working with you in the future.</a:t>
            </a:r>
          </a:p>
          <a:p>
            <a:pPr>
              <a:lnSpc>
                <a:spcPct val="107000"/>
              </a:lnSpc>
              <a:spcAft>
                <a:spcPts val="500"/>
              </a:spcAft>
            </a:pPr>
            <a:r>
              <a:rPr lang="en-GB" sz="1200" dirty="0">
                <a:solidFill>
                  <a:srgbClr val="363636"/>
                </a:solidFill>
                <a:effectLst/>
                <a:latin typeface="Arial" panose="020B0604020202020204" pitchFamily="34" charset="0"/>
                <a:ea typeface="Calibri" panose="020F0502020204030204" pitchFamily="34" charset="0"/>
                <a:cs typeface="Arial" panose="020B0604020202020204" pitchFamily="34" charset="0"/>
              </a:rPr>
              <a:t>Yours sincerely,</a:t>
            </a:r>
            <a:br>
              <a:rPr lang="en-GB" sz="1200" dirty="0">
                <a:solidFill>
                  <a:srgbClr val="363636"/>
                </a:solidFill>
                <a:effectLst/>
                <a:latin typeface="Arial" panose="020B0604020202020204" pitchFamily="34" charset="0"/>
                <a:ea typeface="Calibri" panose="020F0502020204030204" pitchFamily="34" charset="0"/>
                <a:cs typeface="Arial" panose="020B0604020202020204" pitchFamily="34" charset="0"/>
              </a:rPr>
            </a:br>
            <a:r>
              <a:rPr lang="en-GB" sz="1200" dirty="0">
                <a:solidFill>
                  <a:srgbClr val="363636"/>
                </a:solidFill>
                <a:effectLst/>
                <a:latin typeface="Arial" panose="020B0604020202020204" pitchFamily="34" charset="0"/>
                <a:ea typeface="Calibri" panose="020F0502020204030204" pitchFamily="34" charset="0"/>
                <a:cs typeface="Arial" panose="020B0604020202020204" pitchFamily="34" charset="0"/>
              </a:rPr>
              <a:t>A.M. Ritch</a:t>
            </a:r>
            <a:br>
              <a:rPr lang="en-GB" sz="1200" dirty="0">
                <a:solidFill>
                  <a:srgbClr val="363636"/>
                </a:solidFill>
                <a:effectLst/>
                <a:latin typeface="Arial" panose="020B0604020202020204" pitchFamily="34" charset="0"/>
                <a:ea typeface="Calibri" panose="020F0502020204030204" pitchFamily="34" charset="0"/>
                <a:cs typeface="Arial" panose="020B0604020202020204" pitchFamily="34" charset="0"/>
              </a:rPr>
            </a:br>
            <a:r>
              <a:rPr lang="en-GB" sz="1200" dirty="0">
                <a:solidFill>
                  <a:srgbClr val="363636"/>
                </a:solidFill>
                <a:effectLst/>
                <a:latin typeface="Arial" panose="020B0604020202020204" pitchFamily="34" charset="0"/>
                <a:ea typeface="Calibri" panose="020F0502020204030204" pitchFamily="34" charset="0"/>
                <a:cs typeface="Arial" panose="020B0604020202020204" pitchFamily="34" charset="0"/>
              </a:rPr>
              <a:t>Recruitment Consultant Manager</a:t>
            </a:r>
          </a:p>
          <a:p>
            <a:pPr>
              <a:spcAft>
                <a:spcPts val="500"/>
              </a:spcAft>
            </a:pPr>
            <a:endParaRPr lang="en-US" sz="1200" dirty="0">
              <a:solidFill>
                <a:srgbClr val="363636"/>
              </a:solidFill>
              <a:latin typeface="Arial" panose="020B0604020202020204" pitchFamily="34" charset="0"/>
              <a:cs typeface="Arial" panose="020B0604020202020204" pitchFamily="34" charset="0"/>
            </a:endParaRPr>
          </a:p>
        </p:txBody>
      </p:sp>
      <p:sp>
        <p:nvSpPr>
          <p:cNvPr id="6" name="Title 5">
            <a:extLst>
              <a:ext uri="{FF2B5EF4-FFF2-40B4-BE49-F238E27FC236}">
                <a16:creationId xmlns:a16="http://schemas.microsoft.com/office/drawing/2014/main" id="{44A6409A-3834-F94F-B4D4-388B7E6A0D58}"/>
              </a:ext>
              <a:ext uri="{C183D7F6-B498-43B3-948B-1728B52AA6E4}">
                <adec:decorative xmlns:adec="http://schemas.microsoft.com/office/drawing/2017/decorative" val="1"/>
              </a:ext>
            </a:extLst>
          </p:cNvPr>
          <p:cNvSpPr>
            <a:spLocks noGrp="1"/>
          </p:cNvSpPr>
          <p:nvPr>
            <p:ph type="title" idx="4294967295"/>
          </p:nvPr>
        </p:nvSpPr>
        <p:spPr>
          <a:xfrm>
            <a:off x="1201026" y="904919"/>
            <a:ext cx="3206021" cy="372067"/>
          </a:xfrm>
          <a:prstGeom prst="round2DiagRect">
            <a:avLst/>
          </a:prstGeom>
          <a:solidFill>
            <a:srgbClr val="363636"/>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err="1">
                <a:ln>
                  <a:noFill/>
                </a:ln>
                <a:solidFill>
                  <a:schemeClr val="lt1"/>
                </a:solidFill>
                <a:effectLst/>
                <a:uLnTx/>
                <a:uFillTx/>
                <a:latin typeface="+mn-lt"/>
                <a:ea typeface="+mn-ea"/>
                <a:cs typeface="+mn-cs"/>
              </a:rPr>
              <a:t>Planetery</a:t>
            </a:r>
            <a:r>
              <a:rPr kumimoji="0" lang="en-US" sz="2000" b="1" i="0" u="none" strike="noStrike" kern="1200" cap="none" spc="0" normalizeH="0" baseline="0" noProof="0" dirty="0">
                <a:ln>
                  <a:noFill/>
                </a:ln>
                <a:solidFill>
                  <a:schemeClr val="lt1"/>
                </a:solidFill>
                <a:effectLst/>
                <a:uLnTx/>
                <a:uFillTx/>
                <a:latin typeface="+mn-lt"/>
                <a:ea typeface="+mn-ea"/>
                <a:cs typeface="+mn-cs"/>
              </a:rPr>
              <a:t> Financial</a:t>
            </a:r>
          </a:p>
        </p:txBody>
      </p:sp>
    </p:spTree>
    <p:extLst>
      <p:ext uri="{BB962C8B-B14F-4D97-AF65-F5344CB8AC3E}">
        <p14:creationId xmlns:p14="http://schemas.microsoft.com/office/powerpoint/2010/main" val="37584729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a:extLst>
              <a:ext uri="{FF2B5EF4-FFF2-40B4-BE49-F238E27FC236}">
                <a16:creationId xmlns:a16="http://schemas.microsoft.com/office/drawing/2014/main" id="{5A895774-09DB-7341-8DA5-25303D773E7F}"/>
              </a:ext>
            </a:extLst>
          </p:cNvPr>
          <p:cNvSpPr txBox="1"/>
          <p:nvPr/>
        </p:nvSpPr>
        <p:spPr>
          <a:xfrm>
            <a:off x="1339517" y="2064524"/>
            <a:ext cx="4471706" cy="2221121"/>
          </a:xfrm>
          <a:prstGeom prst="rect">
            <a:avLst/>
          </a:prstGeom>
          <a:noFill/>
        </p:spPr>
        <p:txBody>
          <a:bodyPr wrap="square">
            <a:spAutoFit/>
          </a:bodyPr>
          <a:lstStyle/>
          <a:p>
            <a:pPr eaLnBrk="0" fontAlgn="base" hangingPunct="0">
              <a:spcBef>
                <a:spcPts val="2000"/>
              </a:spcBef>
              <a:spcAft>
                <a:spcPct val="0"/>
              </a:spcAft>
            </a:pPr>
            <a:r>
              <a:rPr lang="en-US" altLang="en-US" sz="2100" b="1" dirty="0">
                <a:solidFill>
                  <a:srgbClr val="363636"/>
                </a:solidFill>
                <a:latin typeface="Arial" panose="020B0604020202020204" pitchFamily="34" charset="0"/>
                <a:ea typeface="Calibri" panose="020F0502020204030204" pitchFamily="34" charset="0"/>
                <a:cs typeface="Arial" panose="020B0604020202020204" pitchFamily="34" charset="0"/>
              </a:rPr>
              <a:t>Josh is embarrassed and upset. </a:t>
            </a:r>
          </a:p>
          <a:p>
            <a:pPr eaLnBrk="0" fontAlgn="base" hangingPunct="0">
              <a:spcBef>
                <a:spcPts val="2000"/>
              </a:spcBef>
              <a:spcAft>
                <a:spcPct val="0"/>
              </a:spcAft>
            </a:pPr>
            <a:r>
              <a:rPr lang="en-US" altLang="en-US" sz="2100" b="1" dirty="0">
                <a:solidFill>
                  <a:srgbClr val="363636"/>
                </a:solidFill>
                <a:latin typeface="Arial" panose="020B0604020202020204" pitchFamily="34" charset="0"/>
                <a:ea typeface="Calibri" panose="020F0502020204030204" pitchFamily="34" charset="0"/>
                <a:cs typeface="Arial" panose="020B0604020202020204" pitchFamily="34" charset="0"/>
              </a:rPr>
              <a:t>Eventually he tells a couple of close friends what happened.</a:t>
            </a:r>
          </a:p>
          <a:p>
            <a:pPr eaLnBrk="0" fontAlgn="base" hangingPunct="0">
              <a:spcBef>
                <a:spcPts val="2000"/>
              </a:spcBef>
              <a:spcAft>
                <a:spcPct val="0"/>
              </a:spcAft>
            </a:pPr>
            <a:r>
              <a:rPr lang="en-US" altLang="en-US" sz="2100" b="1" dirty="0">
                <a:solidFill>
                  <a:srgbClr val="363636"/>
                </a:solidFill>
                <a:latin typeface="Arial" panose="020B0604020202020204" pitchFamily="34" charset="0"/>
                <a:ea typeface="Calibri" panose="020F0502020204030204" pitchFamily="34" charset="0"/>
                <a:cs typeface="Arial" panose="020B0604020202020204" pitchFamily="34" charset="0"/>
              </a:rPr>
              <a:t>OMG! One of his friends has</a:t>
            </a:r>
            <a:br>
              <a:rPr lang="en-US" altLang="en-US" sz="2100" b="1" dirty="0">
                <a:solidFill>
                  <a:srgbClr val="363636"/>
                </a:solidFill>
                <a:latin typeface="Arial" panose="020B0604020202020204" pitchFamily="34" charset="0"/>
                <a:ea typeface="Calibri" panose="020F0502020204030204" pitchFamily="34" charset="0"/>
                <a:cs typeface="Arial" panose="020B0604020202020204" pitchFamily="34" charset="0"/>
              </a:rPr>
            </a:br>
            <a:r>
              <a:rPr lang="en-US" altLang="en-US" sz="2100" b="1" dirty="0">
                <a:solidFill>
                  <a:srgbClr val="363636"/>
                </a:solidFill>
                <a:latin typeface="Arial" panose="020B0604020202020204" pitchFamily="34" charset="0"/>
                <a:ea typeface="Calibri" panose="020F0502020204030204" pitchFamily="34" charset="0"/>
                <a:cs typeface="Arial" panose="020B0604020202020204" pitchFamily="34" charset="0"/>
              </a:rPr>
              <a:t>had a similar experience.</a:t>
            </a:r>
          </a:p>
        </p:txBody>
      </p:sp>
      <p:pic>
        <p:nvPicPr>
          <p:cNvPr id="8" name="Friend image">
            <a:extLst>
              <a:ext uri="{FF2B5EF4-FFF2-40B4-BE49-F238E27FC236}">
                <a16:creationId xmlns:a16="http://schemas.microsoft.com/office/drawing/2014/main" id="{906F7DC6-0A20-174F-A231-574AE1270E40}"/>
              </a:ext>
              <a:ext uri="{C183D7F6-B498-43B3-948B-1728B52AA6E4}">
                <adec:decorative xmlns:adec="http://schemas.microsoft.com/office/drawing/2017/decorative" val="1"/>
              </a:ext>
            </a:extLst>
          </p:cNvPr>
          <p:cNvPicPr>
            <a:picLocks noChangeAspect="1"/>
          </p:cNvPicPr>
          <p:nvPr/>
        </p:nvPicPr>
        <p:blipFill>
          <a:blip r:embed="rId2" cstate="screen">
            <a:alphaModFix/>
            <a:extLst>
              <a:ext uri="{28A0092B-C50C-407E-A947-70E740481C1C}">
                <a14:useLocalDpi xmlns:a14="http://schemas.microsoft.com/office/drawing/2010/main"/>
              </a:ext>
            </a:extLst>
          </a:blip>
          <a:stretch>
            <a:fillRect/>
          </a:stretch>
        </p:blipFill>
        <p:spPr>
          <a:xfrm>
            <a:off x="6096000" y="1116301"/>
            <a:ext cx="4629429" cy="4651686"/>
          </a:xfrm>
          <a:prstGeom prst="rect">
            <a:avLst/>
          </a:prstGeom>
        </p:spPr>
      </p:pic>
      <p:sp>
        <p:nvSpPr>
          <p:cNvPr id="2" name="Title 1">
            <a:extLst>
              <a:ext uri="{FF2B5EF4-FFF2-40B4-BE49-F238E27FC236}">
                <a16:creationId xmlns:a16="http://schemas.microsoft.com/office/drawing/2014/main" id="{443B16BA-384A-0D86-B96C-E294D89FDC52}"/>
              </a:ext>
            </a:extLst>
          </p:cNvPr>
          <p:cNvSpPr>
            <a:spLocks noGrp="1"/>
          </p:cNvSpPr>
          <p:nvPr>
            <p:ph type="ctrTitle"/>
          </p:nvPr>
        </p:nvSpPr>
        <p:spPr>
          <a:xfrm>
            <a:off x="1524000" y="-150312"/>
            <a:ext cx="9144000" cy="150312"/>
          </a:xfrm>
        </p:spPr>
        <p:txBody>
          <a:bodyPr anchor="b"/>
          <a:lstStyle/>
          <a:p>
            <a:r>
              <a:rPr lang="en-GB" sz="800" b="0" dirty="0">
                <a:solidFill>
                  <a:schemeClr val="bg1"/>
                </a:solidFill>
              </a:rPr>
              <a:t>Slide 24</a:t>
            </a:r>
          </a:p>
        </p:txBody>
      </p:sp>
    </p:spTree>
    <p:extLst>
      <p:ext uri="{BB962C8B-B14F-4D97-AF65-F5344CB8AC3E}">
        <p14:creationId xmlns:p14="http://schemas.microsoft.com/office/powerpoint/2010/main" val="3605604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a:extLst>
              <a:ext uri="{FF2B5EF4-FFF2-40B4-BE49-F238E27FC236}">
                <a16:creationId xmlns:a16="http://schemas.microsoft.com/office/drawing/2014/main" id="{5A895774-09DB-7341-8DA5-25303D773E7F}"/>
              </a:ext>
            </a:extLst>
          </p:cNvPr>
          <p:cNvSpPr txBox="1"/>
          <p:nvPr/>
        </p:nvSpPr>
        <p:spPr>
          <a:xfrm>
            <a:off x="1339516" y="1826618"/>
            <a:ext cx="5406189" cy="3908762"/>
          </a:xfrm>
          <a:prstGeom prst="rect">
            <a:avLst/>
          </a:prstGeom>
          <a:noFill/>
        </p:spPr>
        <p:txBody>
          <a:bodyPr wrap="square">
            <a:spAutoFit/>
          </a:bodyPr>
          <a:lstStyle/>
          <a:p>
            <a:pPr eaLnBrk="0" fontAlgn="base" hangingPunct="0">
              <a:spcBef>
                <a:spcPts val="1500"/>
              </a:spcBef>
              <a:spcAft>
                <a:spcPct val="0"/>
              </a:spcAft>
            </a:pPr>
            <a:r>
              <a:rPr lang="en-US" altLang="en-US" b="1" dirty="0">
                <a:solidFill>
                  <a:srgbClr val="363636"/>
                </a:solidFill>
                <a:latin typeface="Arial" panose="020B0604020202020204" pitchFamily="34" charset="0"/>
                <a:ea typeface="Calibri" panose="020F0502020204030204" pitchFamily="34" charset="0"/>
                <a:cs typeface="Arial" panose="020B0604020202020204" pitchFamily="34" charset="0"/>
              </a:rPr>
              <a:t>Lauren had become quite friendly with Marcia over social media.</a:t>
            </a:r>
          </a:p>
          <a:p>
            <a:pPr eaLnBrk="0" fontAlgn="base" hangingPunct="0">
              <a:spcBef>
                <a:spcPts val="1500"/>
              </a:spcBef>
              <a:spcAft>
                <a:spcPct val="0"/>
              </a:spcAft>
            </a:pPr>
            <a:r>
              <a:rPr lang="en-US" altLang="en-US" b="1" dirty="0">
                <a:solidFill>
                  <a:srgbClr val="363636"/>
                </a:solidFill>
                <a:latin typeface="Arial" panose="020B0604020202020204" pitchFamily="34" charset="0"/>
                <a:ea typeface="Calibri" panose="020F0502020204030204" pitchFamily="34" charset="0"/>
                <a:cs typeface="Arial" panose="020B0604020202020204" pitchFamily="34" charset="0"/>
              </a:rPr>
              <a:t>Then Marcia came to her with a problem.</a:t>
            </a:r>
          </a:p>
          <a:p>
            <a:pPr eaLnBrk="0" fontAlgn="base" hangingPunct="0">
              <a:spcBef>
                <a:spcPts val="1500"/>
              </a:spcBef>
              <a:spcAft>
                <a:spcPct val="0"/>
              </a:spcAft>
            </a:pPr>
            <a:r>
              <a:rPr lang="en-US" altLang="en-US" b="1" dirty="0">
                <a:solidFill>
                  <a:srgbClr val="363636"/>
                </a:solidFill>
                <a:latin typeface="Arial" panose="020B0604020202020204" pitchFamily="34" charset="0"/>
                <a:ea typeface="Calibri" panose="020F0502020204030204" pitchFamily="34" charset="0"/>
                <a:cs typeface="Arial" panose="020B0604020202020204" pitchFamily="34" charset="0"/>
              </a:rPr>
              <a:t>She had won a sum of money but couldn’t keep it in her bank account because her father might see it and make her give it up.</a:t>
            </a:r>
          </a:p>
          <a:p>
            <a:pPr eaLnBrk="0" fontAlgn="base" hangingPunct="0">
              <a:spcBef>
                <a:spcPts val="1500"/>
              </a:spcBef>
              <a:spcAft>
                <a:spcPct val="0"/>
              </a:spcAft>
            </a:pPr>
            <a:r>
              <a:rPr lang="en-US" altLang="en-US" b="1" dirty="0">
                <a:solidFill>
                  <a:srgbClr val="363636"/>
                </a:solidFill>
                <a:latin typeface="Arial" panose="020B0604020202020204" pitchFamily="34" charset="0"/>
                <a:ea typeface="Calibri" panose="020F0502020204030204" pitchFamily="34" charset="0"/>
                <a:cs typeface="Arial" panose="020B0604020202020204" pitchFamily="34" charset="0"/>
              </a:rPr>
              <a:t>Could she possibly transfer it to Lauren, who could then transfer it to her mother (because Marcia’s parents are divorced), to help her?</a:t>
            </a:r>
          </a:p>
          <a:p>
            <a:pPr eaLnBrk="0" fontAlgn="base" hangingPunct="0">
              <a:spcBef>
                <a:spcPts val="1500"/>
              </a:spcBef>
              <a:spcAft>
                <a:spcPct val="0"/>
              </a:spcAft>
            </a:pPr>
            <a:r>
              <a:rPr lang="en-US" altLang="en-US" b="1" dirty="0">
                <a:solidFill>
                  <a:srgbClr val="363636"/>
                </a:solidFill>
                <a:latin typeface="Arial" panose="020B0604020202020204" pitchFamily="34" charset="0"/>
                <a:ea typeface="Calibri" panose="020F0502020204030204" pitchFamily="34" charset="0"/>
                <a:cs typeface="Arial" panose="020B0604020202020204" pitchFamily="34" charset="0"/>
              </a:rPr>
              <a:t>It’s £5,000. And to thank Lauren, Marcia would let her keep £200.</a:t>
            </a:r>
          </a:p>
        </p:txBody>
      </p:sp>
      <p:sp>
        <p:nvSpPr>
          <p:cNvPr id="3" name="Title 2">
            <a:extLst>
              <a:ext uri="{FF2B5EF4-FFF2-40B4-BE49-F238E27FC236}">
                <a16:creationId xmlns:a16="http://schemas.microsoft.com/office/drawing/2014/main" id="{203108AD-D03A-7E4F-9017-5DA6F1F4E886}"/>
              </a:ext>
            </a:extLst>
          </p:cNvPr>
          <p:cNvSpPr txBox="1">
            <a:spLocks noGrp="1"/>
          </p:cNvSpPr>
          <p:nvPr>
            <p:ph type="title" idx="4294967295"/>
          </p:nvPr>
        </p:nvSpPr>
        <p:spPr>
          <a:xfrm>
            <a:off x="0" y="708314"/>
            <a:ext cx="12192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000" b="1" i="0" u="none" strike="noStrike" kern="1200" cap="none" spc="0" normalizeH="0" baseline="0" noProof="0" dirty="0">
                <a:ln>
                  <a:noFill/>
                </a:ln>
                <a:solidFill>
                  <a:srgbClr val="363636"/>
                </a:solidFill>
                <a:effectLst/>
                <a:uLnTx/>
                <a:uFillTx/>
                <a:latin typeface="Arial" panose="020B0604020202020204" pitchFamily="34" charset="0"/>
                <a:ea typeface="+mn-ea"/>
                <a:cs typeface="Arial" panose="020B0604020202020204" pitchFamily="34" charset="0"/>
              </a:rPr>
              <a:t>Lauren’s story</a:t>
            </a:r>
          </a:p>
        </p:txBody>
      </p:sp>
      <p:pic>
        <p:nvPicPr>
          <p:cNvPr id="6" name="Can you help image" descr="Illustration of computer screen showing icon of a women in top left corner and a speech bubble in the middle of the computer which reads, Can you help me?">
            <a:extLst>
              <a:ext uri="{FF2B5EF4-FFF2-40B4-BE49-F238E27FC236}">
                <a16:creationId xmlns:a16="http://schemas.microsoft.com/office/drawing/2014/main" id="{C46C0349-F619-E147-9625-3BAEF40031EE}"/>
              </a:ext>
              <a:ext uri="{C183D7F6-B498-43B3-948B-1728B52AA6E4}">
                <adec:decorative xmlns:adec="http://schemas.microsoft.com/office/drawing/2017/decorative" val="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020228" y="1736435"/>
            <a:ext cx="3999215" cy="4040787"/>
          </a:xfrm>
          <a:prstGeom prst="rect">
            <a:avLst/>
          </a:prstGeom>
        </p:spPr>
      </p:pic>
    </p:spTree>
    <p:extLst>
      <p:ext uri="{BB962C8B-B14F-4D97-AF65-F5344CB8AC3E}">
        <p14:creationId xmlns:p14="http://schemas.microsoft.com/office/powerpoint/2010/main" val="29180080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7">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7">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7232096-AA81-334A-A697-C3943651470B}"/>
              </a:ext>
            </a:extLst>
          </p:cNvPr>
          <p:cNvSpPr txBox="1"/>
          <p:nvPr/>
        </p:nvSpPr>
        <p:spPr>
          <a:xfrm>
            <a:off x="1373494" y="1984599"/>
            <a:ext cx="4788470" cy="3123932"/>
          </a:xfrm>
          <a:prstGeom prst="rect">
            <a:avLst/>
          </a:prstGeom>
          <a:noFill/>
        </p:spPr>
        <p:txBody>
          <a:bodyPr wrap="square">
            <a:spAutoFit/>
          </a:bodyPr>
          <a:lstStyle/>
          <a:p>
            <a:pPr>
              <a:spcBef>
                <a:spcPts val="2000"/>
              </a:spcBef>
            </a:pP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What questions do you think Lauren should ask about this?</a:t>
            </a:r>
          </a:p>
          <a:p>
            <a:pPr>
              <a:spcBef>
                <a:spcPts val="2000"/>
              </a:spcBef>
            </a:pP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Who actually is Marcia, and how well does Lauren really know her?</a:t>
            </a:r>
          </a:p>
          <a:p>
            <a:pPr>
              <a:spcBef>
                <a:spcPts val="2000"/>
              </a:spcBef>
            </a:pP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Why can’t Marcia just transfer all the money straight to her mother?</a:t>
            </a:r>
          </a:p>
          <a:p>
            <a:pPr>
              <a:spcBef>
                <a:spcPts val="2000"/>
              </a:spcBef>
            </a:pP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Do you think Marcia is even real?</a:t>
            </a:r>
          </a:p>
        </p:txBody>
      </p:sp>
      <p:sp>
        <p:nvSpPr>
          <p:cNvPr id="7" name="Title 6">
            <a:extLst>
              <a:ext uri="{FF2B5EF4-FFF2-40B4-BE49-F238E27FC236}">
                <a16:creationId xmlns:a16="http://schemas.microsoft.com/office/drawing/2014/main" id="{5BEB0A52-EC09-6C4F-BF6F-AABB26A142F0}"/>
              </a:ext>
            </a:extLst>
          </p:cNvPr>
          <p:cNvSpPr txBox="1">
            <a:spLocks noGrp="1"/>
          </p:cNvSpPr>
          <p:nvPr>
            <p:ph type="title" idx="4294967295"/>
          </p:nvPr>
        </p:nvSpPr>
        <p:spPr>
          <a:xfrm>
            <a:off x="0" y="709054"/>
            <a:ext cx="12191999"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000" b="1" i="0" u="none" strike="noStrike" kern="1200" cap="none" spc="0" normalizeH="0" baseline="0" noProof="0" dirty="0">
                <a:ln>
                  <a:noFill/>
                </a:ln>
                <a:solidFill>
                  <a:srgbClr val="363636"/>
                </a:solidFill>
                <a:effectLst/>
                <a:uLnTx/>
                <a:uFillTx/>
                <a:latin typeface="Arial" panose="020B0604020202020204" pitchFamily="34" charset="0"/>
                <a:ea typeface="+mn-ea"/>
                <a:cs typeface="Arial" panose="020B0604020202020204" pitchFamily="34" charset="0"/>
              </a:rPr>
              <a:t>Discussion</a:t>
            </a:r>
            <a:r>
              <a:rPr kumimoji="0" lang="en-GB" sz="3000" b="1" i="0" u="none" strike="noStrike" kern="1200" cap="none" spc="0" normalizeH="0" noProof="0" dirty="0">
                <a:ln>
                  <a:noFill/>
                </a:ln>
                <a:solidFill>
                  <a:srgbClr val="363636"/>
                </a:solidFill>
                <a:effectLst/>
                <a:uLnTx/>
                <a:uFillTx/>
                <a:latin typeface="Arial" panose="020B0604020202020204" pitchFamily="34" charset="0"/>
                <a:ea typeface="+mn-ea"/>
                <a:cs typeface="Arial" panose="020B0604020202020204" pitchFamily="34" charset="0"/>
              </a:rPr>
              <a:t> about</a:t>
            </a:r>
            <a:r>
              <a:rPr kumimoji="0" lang="en-GB" sz="3000" b="1" i="0" u="none" strike="noStrike" kern="1200" cap="none" spc="0" normalizeH="0" baseline="0" noProof="0" dirty="0">
                <a:ln>
                  <a:noFill/>
                </a:ln>
                <a:solidFill>
                  <a:srgbClr val="363636"/>
                </a:solidFill>
                <a:effectLst/>
                <a:uLnTx/>
                <a:uFillTx/>
                <a:latin typeface="Arial" panose="020B0604020202020204" pitchFamily="34" charset="0"/>
                <a:ea typeface="+mn-ea"/>
                <a:cs typeface="Arial" panose="020B0604020202020204" pitchFamily="34" charset="0"/>
              </a:rPr>
              <a:t> Lauren and Marcia</a:t>
            </a:r>
          </a:p>
        </p:txBody>
      </p:sp>
      <p:pic>
        <p:nvPicPr>
          <p:cNvPr id="8" name="Question mark image">
            <a:extLst>
              <a:ext uri="{FF2B5EF4-FFF2-40B4-BE49-F238E27FC236}">
                <a16:creationId xmlns:a16="http://schemas.microsoft.com/office/drawing/2014/main" id="{F4BC89C0-165A-1C4B-B681-AA5BFC70AAAD}"/>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581870" y="1657520"/>
            <a:ext cx="4068117" cy="4068117"/>
          </a:xfrm>
          <a:prstGeom prst="rect">
            <a:avLst/>
          </a:prstGeom>
        </p:spPr>
      </p:pic>
    </p:spTree>
    <p:extLst>
      <p:ext uri="{BB962C8B-B14F-4D97-AF65-F5344CB8AC3E}">
        <p14:creationId xmlns:p14="http://schemas.microsoft.com/office/powerpoint/2010/main" val="34946618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03108AD-D03A-7E4F-9017-5DA6F1F4E886}"/>
              </a:ext>
            </a:extLst>
          </p:cNvPr>
          <p:cNvSpPr txBox="1">
            <a:spLocks noGrp="1"/>
          </p:cNvSpPr>
          <p:nvPr>
            <p:ph type="title" idx="4294967295"/>
          </p:nvPr>
        </p:nvSpPr>
        <p:spPr>
          <a:xfrm>
            <a:off x="1" y="716332"/>
            <a:ext cx="12192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000" b="1" i="0" u="none" strike="noStrike" kern="1200" cap="none" spc="0" normalizeH="0" baseline="0" noProof="0" dirty="0">
                <a:ln>
                  <a:noFill/>
                </a:ln>
                <a:solidFill>
                  <a:srgbClr val="363636"/>
                </a:solidFill>
                <a:effectLst/>
                <a:uLnTx/>
                <a:uFillTx/>
                <a:latin typeface="Arial" panose="020B0604020202020204" pitchFamily="34" charset="0"/>
                <a:ea typeface="+mn-ea"/>
                <a:cs typeface="Arial" panose="020B0604020202020204" pitchFamily="34" charset="0"/>
              </a:rPr>
              <a:t>Activity</a:t>
            </a:r>
          </a:p>
        </p:txBody>
      </p:sp>
      <p:sp>
        <p:nvSpPr>
          <p:cNvPr id="17" name="TextBox 16">
            <a:extLst>
              <a:ext uri="{FF2B5EF4-FFF2-40B4-BE49-F238E27FC236}">
                <a16:creationId xmlns:a16="http://schemas.microsoft.com/office/drawing/2014/main" id="{5A895774-09DB-7341-8DA5-25303D773E7F}"/>
              </a:ext>
            </a:extLst>
          </p:cNvPr>
          <p:cNvSpPr txBox="1"/>
          <p:nvPr/>
        </p:nvSpPr>
        <p:spPr>
          <a:xfrm>
            <a:off x="1343842" y="1530253"/>
            <a:ext cx="9665492" cy="723375"/>
          </a:xfrm>
          <a:prstGeom prst="rect">
            <a:avLst/>
          </a:prstGeom>
          <a:noFill/>
        </p:spPr>
        <p:txBody>
          <a:bodyPr wrap="square">
            <a:spAutoFit/>
          </a:bodyPr>
          <a:lstStyle/>
          <a:p>
            <a:pPr lvl="0"/>
            <a:r>
              <a:rPr lang="en-GB" sz="2000" b="1" dirty="0">
                <a:solidFill>
                  <a:srgbClr val="363636"/>
                </a:solidFill>
                <a:latin typeface="Arial" panose="020B0604020202020204" pitchFamily="34" charset="0"/>
                <a:cs typeface="Arial" panose="020B0604020202020204" pitchFamily="34" charset="0"/>
              </a:rPr>
              <a:t>In pairs or small groups mind-map or list reasons why someone might be tricked into becoming a money mule.  </a:t>
            </a:r>
          </a:p>
        </p:txBody>
      </p:sp>
      <p:sp>
        <p:nvSpPr>
          <p:cNvPr id="5" name="Rectangle 4">
            <a:extLst>
              <a:ext uri="{FF2B5EF4-FFF2-40B4-BE49-F238E27FC236}">
                <a16:creationId xmlns:a16="http://schemas.microsoft.com/office/drawing/2014/main" id="{A6E13AB9-5AD4-2E44-8A3A-792446602A9E}"/>
              </a:ext>
              <a:ext uri="{C183D7F6-B498-43B3-948B-1728B52AA6E4}">
                <adec:decorative xmlns:adec="http://schemas.microsoft.com/office/drawing/2017/decorative" val="1"/>
              </a:ext>
            </a:extLst>
          </p:cNvPr>
          <p:cNvSpPr/>
          <p:nvPr/>
        </p:nvSpPr>
        <p:spPr>
          <a:xfrm>
            <a:off x="1450974" y="2496409"/>
            <a:ext cx="3943986" cy="496389"/>
          </a:xfrm>
          <a:prstGeom prst="rect">
            <a:avLst/>
          </a:prstGeom>
          <a:solidFill>
            <a:srgbClr val="363636"/>
          </a:solidFill>
          <a:ln w="38100">
            <a:solidFill>
              <a:srgbClr val="3636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500" b="1" dirty="0">
                <a:solidFill>
                  <a:schemeClr val="bg1"/>
                </a:solidFill>
                <a:latin typeface="Arial" panose="020B0604020202020204" pitchFamily="34" charset="0"/>
                <a:cs typeface="Arial" panose="020B0604020202020204" pitchFamily="34" charset="0"/>
              </a:rPr>
              <a:t>Push factors</a:t>
            </a:r>
            <a:endParaRPr lang="en-GB" b="1" dirty="0">
              <a:solidFill>
                <a:schemeClr val="bg1"/>
              </a:solidFill>
              <a:latin typeface="Arial" panose="020B0604020202020204" pitchFamily="34" charset="0"/>
              <a:cs typeface="Arial" panose="020B0604020202020204" pitchFamily="34" charset="0"/>
            </a:endParaRPr>
          </a:p>
        </p:txBody>
      </p:sp>
      <p:sp>
        <p:nvSpPr>
          <p:cNvPr id="7" name="Rectangle 6">
            <a:extLst>
              <a:ext uri="{FF2B5EF4-FFF2-40B4-BE49-F238E27FC236}">
                <a16:creationId xmlns:a16="http://schemas.microsoft.com/office/drawing/2014/main" id="{6988B847-09BD-3744-B9F8-A51469A97831}"/>
              </a:ext>
              <a:ext uri="{C183D7F6-B498-43B3-948B-1728B52AA6E4}">
                <adec:decorative xmlns:adec="http://schemas.microsoft.com/office/drawing/2017/decorative" val="1"/>
              </a:ext>
            </a:extLst>
          </p:cNvPr>
          <p:cNvSpPr/>
          <p:nvPr/>
        </p:nvSpPr>
        <p:spPr>
          <a:xfrm>
            <a:off x="1450974" y="2992798"/>
            <a:ext cx="3943986" cy="2428289"/>
          </a:xfrm>
          <a:prstGeom prst="rect">
            <a:avLst/>
          </a:prstGeom>
          <a:noFill/>
          <a:ln w="38100">
            <a:solidFill>
              <a:srgbClr val="363636"/>
            </a:solidFill>
          </a:ln>
        </p:spPr>
        <p:style>
          <a:lnRef idx="2">
            <a:schemeClr val="accent1">
              <a:shade val="50000"/>
            </a:schemeClr>
          </a:lnRef>
          <a:fillRef idx="1">
            <a:schemeClr val="accent1"/>
          </a:fillRef>
          <a:effectRef idx="0">
            <a:schemeClr val="accent1"/>
          </a:effectRef>
          <a:fontRef idx="minor">
            <a:schemeClr val="lt1"/>
          </a:fontRef>
        </p:style>
        <p:txBody>
          <a:bodyPr tIns="216000" rtlCol="0" anchor="t" anchorCtr="0"/>
          <a:lstStyle/>
          <a:p>
            <a:pPr marL="90000"/>
            <a:r>
              <a:rPr lang="en-GB" sz="2000" dirty="0">
                <a:solidFill>
                  <a:srgbClr val="363636"/>
                </a:solidFill>
                <a:latin typeface="Arial" panose="020B0604020202020204" pitchFamily="34" charset="0"/>
                <a:cs typeface="Arial" panose="020B0604020202020204" pitchFamily="34" charset="0"/>
              </a:rPr>
              <a:t>Reasons why a person might become a money mule (or accept a stranger’s money – even if they know it’s criminal) because of their personal circumstances.</a:t>
            </a:r>
          </a:p>
        </p:txBody>
      </p:sp>
      <p:sp>
        <p:nvSpPr>
          <p:cNvPr id="8" name="Rectangle 7">
            <a:extLst>
              <a:ext uri="{FF2B5EF4-FFF2-40B4-BE49-F238E27FC236}">
                <a16:creationId xmlns:a16="http://schemas.microsoft.com/office/drawing/2014/main" id="{E6AF9BEF-D9BE-0945-B292-86CAF93C03BA}"/>
              </a:ext>
              <a:ext uri="{C183D7F6-B498-43B3-948B-1728B52AA6E4}">
                <adec:decorative xmlns:adec="http://schemas.microsoft.com/office/drawing/2017/decorative" val="1"/>
              </a:ext>
            </a:extLst>
          </p:cNvPr>
          <p:cNvSpPr/>
          <p:nvPr/>
        </p:nvSpPr>
        <p:spPr>
          <a:xfrm>
            <a:off x="6770301" y="2496409"/>
            <a:ext cx="3943986" cy="496389"/>
          </a:xfrm>
          <a:prstGeom prst="rect">
            <a:avLst/>
          </a:prstGeom>
          <a:solidFill>
            <a:srgbClr val="363636"/>
          </a:solidFill>
          <a:ln w="38100">
            <a:solidFill>
              <a:srgbClr val="3636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500" b="1" dirty="0">
                <a:solidFill>
                  <a:schemeClr val="bg1"/>
                </a:solidFill>
                <a:latin typeface="Arial" panose="020B0604020202020204" pitchFamily="34" charset="0"/>
                <a:cs typeface="Arial" panose="020B0604020202020204" pitchFamily="34" charset="0"/>
              </a:rPr>
              <a:t>Pull factors</a:t>
            </a:r>
            <a:endParaRPr lang="en-GB" b="1" dirty="0">
              <a:solidFill>
                <a:schemeClr val="bg1"/>
              </a:solidFill>
              <a:latin typeface="Arial" panose="020B0604020202020204" pitchFamily="34" charset="0"/>
              <a:cs typeface="Arial" panose="020B0604020202020204" pitchFamily="34" charset="0"/>
            </a:endParaRPr>
          </a:p>
        </p:txBody>
      </p:sp>
      <p:sp>
        <p:nvSpPr>
          <p:cNvPr id="9" name="Rectangle 8">
            <a:extLst>
              <a:ext uri="{FF2B5EF4-FFF2-40B4-BE49-F238E27FC236}">
                <a16:creationId xmlns:a16="http://schemas.microsoft.com/office/drawing/2014/main" id="{83EF055E-08B9-3C42-889E-CE16A4769574}"/>
              </a:ext>
              <a:ext uri="{C183D7F6-B498-43B3-948B-1728B52AA6E4}">
                <adec:decorative xmlns:adec="http://schemas.microsoft.com/office/drawing/2017/decorative" val="1"/>
              </a:ext>
            </a:extLst>
          </p:cNvPr>
          <p:cNvSpPr/>
          <p:nvPr/>
        </p:nvSpPr>
        <p:spPr>
          <a:xfrm>
            <a:off x="6770301" y="2992798"/>
            <a:ext cx="3943986" cy="2428289"/>
          </a:xfrm>
          <a:prstGeom prst="rect">
            <a:avLst/>
          </a:prstGeom>
          <a:noFill/>
          <a:ln w="38100">
            <a:solidFill>
              <a:srgbClr val="363636"/>
            </a:solidFill>
          </a:ln>
        </p:spPr>
        <p:style>
          <a:lnRef idx="2">
            <a:schemeClr val="accent1">
              <a:shade val="50000"/>
            </a:schemeClr>
          </a:lnRef>
          <a:fillRef idx="1">
            <a:schemeClr val="accent1"/>
          </a:fillRef>
          <a:effectRef idx="0">
            <a:schemeClr val="accent1"/>
          </a:effectRef>
          <a:fontRef idx="minor">
            <a:schemeClr val="lt1"/>
          </a:fontRef>
        </p:style>
        <p:txBody>
          <a:bodyPr tIns="216000" rtlCol="0" anchor="t" anchorCtr="0"/>
          <a:lstStyle/>
          <a:p>
            <a:pPr marL="90000"/>
            <a:r>
              <a:rPr lang="en-GB" sz="2000" dirty="0">
                <a:solidFill>
                  <a:srgbClr val="363636"/>
                </a:solidFill>
                <a:latin typeface="Arial" panose="020B0604020202020204" pitchFamily="34" charset="0"/>
                <a:cs typeface="Arial" panose="020B0604020202020204" pitchFamily="34" charset="0"/>
              </a:rPr>
              <a:t>Techniques used by a criminal to manipulate, or even coerce, an innocent person into becoming a money mule. </a:t>
            </a:r>
          </a:p>
        </p:txBody>
      </p:sp>
    </p:spTree>
    <p:extLst>
      <p:ext uri="{BB962C8B-B14F-4D97-AF65-F5344CB8AC3E}">
        <p14:creationId xmlns:p14="http://schemas.microsoft.com/office/powerpoint/2010/main" val="265096042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BDDC1A4-2612-CCA8-DC6C-91238475AEAC}"/>
              </a:ext>
            </a:extLst>
          </p:cNvPr>
          <p:cNvSpPr txBox="1">
            <a:spLocks noGrp="1"/>
          </p:cNvSpPr>
          <p:nvPr>
            <p:ph type="title" idx="4294967295"/>
          </p:nvPr>
        </p:nvSpPr>
        <p:spPr>
          <a:xfrm>
            <a:off x="0" y="717910"/>
            <a:ext cx="12192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000" b="1" i="0" u="none" strike="noStrike" kern="1200" cap="none" spc="0" normalizeH="0" baseline="0" noProof="0" dirty="0">
                <a:ln>
                  <a:noFill/>
                </a:ln>
                <a:solidFill>
                  <a:srgbClr val="363636"/>
                </a:solidFill>
                <a:effectLst/>
                <a:uLnTx/>
                <a:uFillTx/>
                <a:latin typeface="Arial" panose="020B0604020202020204" pitchFamily="34" charset="0"/>
                <a:ea typeface="+mn-ea"/>
                <a:cs typeface="Arial" panose="020B0604020202020204" pitchFamily="34" charset="0"/>
              </a:rPr>
              <a:t>Extension activities / Home learning</a:t>
            </a:r>
            <a:endParaRPr kumimoji="0" lang="en-GB" sz="3000" b="0" i="0" u="none" strike="noStrike" kern="1200" cap="none" spc="0" normalizeH="0" baseline="0" noProof="0" dirty="0">
              <a:ln>
                <a:noFill/>
              </a:ln>
              <a:solidFill>
                <a:srgbClr val="363636"/>
              </a:solidFill>
              <a:effectLst/>
              <a:uLnTx/>
              <a:uFillTx/>
              <a:latin typeface="Arial" panose="020B0604020202020204" pitchFamily="34" charset="0"/>
              <a:ea typeface="+mn-ea"/>
              <a:cs typeface="Arial" panose="020B0604020202020204" pitchFamily="34" charset="0"/>
            </a:endParaRPr>
          </a:p>
        </p:txBody>
      </p:sp>
      <p:sp>
        <p:nvSpPr>
          <p:cNvPr id="3" name="TextBox 2">
            <a:extLst>
              <a:ext uri="{FF2B5EF4-FFF2-40B4-BE49-F238E27FC236}">
                <a16:creationId xmlns:a16="http://schemas.microsoft.com/office/drawing/2014/main" id="{599062BD-211F-E048-9C2C-98AF8C9356A7}"/>
              </a:ext>
            </a:extLst>
          </p:cNvPr>
          <p:cNvSpPr txBox="1"/>
          <p:nvPr/>
        </p:nvSpPr>
        <p:spPr>
          <a:xfrm>
            <a:off x="1346471" y="1698171"/>
            <a:ext cx="5073379" cy="4693593"/>
          </a:xfrm>
          <a:prstGeom prst="rect">
            <a:avLst/>
          </a:prstGeom>
          <a:noFill/>
        </p:spPr>
        <p:txBody>
          <a:bodyPr wrap="square" rtlCol="0">
            <a:spAutoFit/>
          </a:bodyPr>
          <a:lstStyle/>
          <a:p>
            <a:pPr>
              <a:spcBef>
                <a:spcPts val="2000"/>
              </a:spcBef>
            </a:pPr>
            <a:r>
              <a:rPr lang="en-GB" sz="2100" b="1" dirty="0">
                <a:solidFill>
                  <a:srgbClr val="363636"/>
                </a:solidFill>
                <a:latin typeface="Arial" panose="020B0604020202020204" pitchFamily="34" charset="0"/>
                <a:cs typeface="Arial" panose="020B0604020202020204" pitchFamily="34" charset="0"/>
              </a:rPr>
              <a:t>Imagine that you have been put ‘in charge for a day’ and can create a</a:t>
            </a:r>
            <a:br>
              <a:rPr lang="en-GB" sz="2100" b="1" dirty="0">
                <a:solidFill>
                  <a:srgbClr val="363636"/>
                </a:solidFill>
                <a:latin typeface="Arial" panose="020B0604020202020204" pitchFamily="34" charset="0"/>
                <a:cs typeface="Arial" panose="020B0604020202020204" pitchFamily="34" charset="0"/>
              </a:rPr>
            </a:br>
            <a:r>
              <a:rPr lang="en-GB" sz="2100" b="1" dirty="0">
                <a:solidFill>
                  <a:srgbClr val="363636"/>
                </a:solidFill>
                <a:latin typeface="Arial" panose="020B0604020202020204" pitchFamily="34" charset="0"/>
                <a:cs typeface="Arial" panose="020B0604020202020204" pitchFamily="34" charset="0"/>
              </a:rPr>
              <a:t>new law for the UK, or can add new restrictions to social media sites.</a:t>
            </a:r>
          </a:p>
          <a:p>
            <a:pPr>
              <a:spcBef>
                <a:spcPts val="2000"/>
              </a:spcBef>
            </a:pPr>
            <a:r>
              <a:rPr lang="en-GB" sz="2100" b="1" dirty="0">
                <a:solidFill>
                  <a:srgbClr val="363636"/>
                </a:solidFill>
                <a:latin typeface="Arial" panose="020B0604020202020204" pitchFamily="34" charset="0"/>
                <a:cs typeface="Arial" panose="020B0604020202020204" pitchFamily="34" charset="0"/>
              </a:rPr>
              <a:t>What would you introduce to try to protect people from being mistakenly drawn into being a money mule?</a:t>
            </a:r>
          </a:p>
          <a:p>
            <a:pPr>
              <a:spcBef>
                <a:spcPts val="2000"/>
              </a:spcBef>
            </a:pPr>
            <a:r>
              <a:rPr lang="en-GB" sz="2100" b="1" dirty="0">
                <a:solidFill>
                  <a:srgbClr val="363636"/>
                </a:solidFill>
                <a:latin typeface="Arial" panose="020B0604020202020204" pitchFamily="34" charset="0"/>
                <a:cs typeface="Arial" panose="020B0604020202020204" pitchFamily="34" charset="0"/>
              </a:rPr>
              <a:t>You could refer to the Online Safety bill. Should it include anything else about money mules?</a:t>
            </a:r>
          </a:p>
          <a:p>
            <a:pPr>
              <a:spcBef>
                <a:spcPts val="2000"/>
              </a:spcBef>
            </a:pPr>
            <a:endParaRPr lang="en-GB" sz="2100" dirty="0">
              <a:solidFill>
                <a:srgbClr val="363636"/>
              </a:solidFill>
              <a:latin typeface="Arial" panose="020B0604020202020204" pitchFamily="34" charset="0"/>
              <a:ea typeface="Calibri" panose="020F0502020204030204" pitchFamily="34" charset="0"/>
              <a:cs typeface="Arial" panose="020B0604020202020204" pitchFamily="34" charset="0"/>
            </a:endParaRPr>
          </a:p>
          <a:p>
            <a:endParaRPr lang="en-GB" dirty="0">
              <a:latin typeface="Arial" panose="020B0604020202020204" pitchFamily="34" charset="0"/>
              <a:cs typeface="Arial" panose="020B0604020202020204" pitchFamily="34" charset="0"/>
            </a:endParaRPr>
          </a:p>
        </p:txBody>
      </p:sp>
      <p:pic>
        <p:nvPicPr>
          <p:cNvPr id="5" name="Law image">
            <a:extLst>
              <a:ext uri="{FF2B5EF4-FFF2-40B4-BE49-F238E27FC236}">
                <a16:creationId xmlns:a16="http://schemas.microsoft.com/office/drawing/2014/main" id="{B419BB61-03F5-9F44-B8F0-C198491C837F}"/>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581051" y="1469572"/>
            <a:ext cx="4264478" cy="4264478"/>
          </a:xfrm>
          <a:prstGeom prst="rect">
            <a:avLst/>
          </a:prstGeom>
        </p:spPr>
      </p:pic>
    </p:spTree>
    <p:extLst>
      <p:ext uri="{BB962C8B-B14F-4D97-AF65-F5344CB8AC3E}">
        <p14:creationId xmlns:p14="http://schemas.microsoft.com/office/powerpoint/2010/main" val="119512762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2D6B8F-D219-1925-71D9-85E87344EB9D}"/>
              </a:ext>
            </a:extLst>
          </p:cNvPr>
          <p:cNvSpPr>
            <a:spLocks noGrp="1"/>
          </p:cNvSpPr>
          <p:nvPr>
            <p:ph type="ctrTitle"/>
          </p:nvPr>
        </p:nvSpPr>
        <p:spPr>
          <a:xfrm>
            <a:off x="1524000" y="-150312"/>
            <a:ext cx="9144000" cy="150312"/>
          </a:xfrm>
        </p:spPr>
        <p:txBody>
          <a:bodyPr anchor="b"/>
          <a:lstStyle/>
          <a:p>
            <a:r>
              <a:rPr lang="en-GB" sz="800" b="0" dirty="0">
                <a:solidFill>
                  <a:schemeClr val="bg1"/>
                </a:solidFill>
              </a:rPr>
              <a:t>Slide </a:t>
            </a:r>
            <a:r>
              <a:rPr lang="en-GB" sz="800" dirty="0">
                <a:solidFill>
                  <a:schemeClr val="bg1"/>
                </a:solidFill>
              </a:rPr>
              <a:t>29</a:t>
            </a:r>
            <a:endParaRPr lang="en-GB" sz="800" b="0" dirty="0">
              <a:solidFill>
                <a:schemeClr val="bg1"/>
              </a:solidFill>
            </a:endParaRPr>
          </a:p>
        </p:txBody>
      </p:sp>
      <p:sp>
        <p:nvSpPr>
          <p:cNvPr id="20" name="Title 1">
            <a:extLst>
              <a:ext uri="{FF2B5EF4-FFF2-40B4-BE49-F238E27FC236}">
                <a16:creationId xmlns:a16="http://schemas.microsoft.com/office/drawing/2014/main" id="{D7EB675B-5509-D45A-444F-79774F414C96}"/>
              </a:ext>
            </a:extLst>
          </p:cNvPr>
          <p:cNvSpPr>
            <a:spLocks/>
          </p:cNvSpPr>
          <p:nvPr/>
        </p:nvSpPr>
        <p:spPr>
          <a:xfrm>
            <a:off x="0" y="1061828"/>
            <a:ext cx="12192000" cy="1206035"/>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000" b="1" i="0" u="none" strike="noStrike" kern="1200" cap="none" spc="0" normalizeH="0" baseline="0" noProof="0" dirty="0">
                <a:ln>
                  <a:noFill/>
                </a:ln>
                <a:solidFill>
                  <a:srgbClr val="363636"/>
                </a:solidFill>
                <a:effectLst/>
                <a:uLnTx/>
                <a:uFillTx/>
                <a:latin typeface="Arial Black" panose="020B0604020202020204" pitchFamily="34" charset="0"/>
                <a:ea typeface="+mj-ea"/>
                <a:cs typeface="Arial Black" panose="020B0604020202020204" pitchFamily="34" charset="0"/>
              </a:rPr>
              <a:t>Don’t be fooled by offers of quick cash.</a:t>
            </a:r>
            <a:br>
              <a:rPr kumimoji="0" lang="en-US" sz="3000" b="1" i="0" u="none" strike="noStrike" kern="1200" cap="none" spc="0" normalizeH="0" baseline="0" noProof="0" dirty="0">
                <a:ln>
                  <a:noFill/>
                </a:ln>
                <a:solidFill>
                  <a:srgbClr val="363636"/>
                </a:solidFill>
                <a:effectLst/>
                <a:uLnTx/>
                <a:uFillTx/>
                <a:latin typeface="Arial Black" panose="020B0604020202020204" pitchFamily="34" charset="0"/>
                <a:ea typeface="+mj-ea"/>
                <a:cs typeface="Arial Black" panose="020B0604020202020204" pitchFamily="34" charset="0"/>
              </a:rPr>
            </a:br>
            <a:r>
              <a:rPr kumimoji="0" lang="en-US" sz="3000" b="1" i="0" u="none" strike="noStrike" kern="1200" cap="none" spc="0" normalizeH="0" baseline="0" noProof="0" dirty="0">
                <a:ln>
                  <a:noFill/>
                </a:ln>
                <a:solidFill>
                  <a:srgbClr val="363636"/>
                </a:solidFill>
                <a:effectLst/>
                <a:uLnTx/>
                <a:uFillTx/>
                <a:latin typeface="Arial Black" panose="020B0604020202020204" pitchFamily="34" charset="0"/>
                <a:ea typeface="+mj-ea"/>
                <a:cs typeface="Arial Black" panose="020B0604020202020204" pitchFamily="34" charset="0"/>
              </a:rPr>
              <a:t>It could put you</a:t>
            </a:r>
            <a:br>
              <a:rPr kumimoji="0" lang="en-US" sz="3000" b="1" i="0" u="none" strike="noStrike" kern="1200" cap="none" spc="0" normalizeH="0" baseline="0" noProof="0" dirty="0">
                <a:ln>
                  <a:noFill/>
                </a:ln>
                <a:solidFill>
                  <a:srgbClr val="363636"/>
                </a:solidFill>
                <a:effectLst/>
                <a:uLnTx/>
                <a:uFillTx/>
                <a:latin typeface="Arial Black" panose="020B0604020202020204" pitchFamily="34" charset="0"/>
                <a:ea typeface="+mj-ea"/>
                <a:cs typeface="Arial Black" panose="020B0604020202020204" pitchFamily="34" charset="0"/>
              </a:rPr>
            </a:br>
            <a:r>
              <a:rPr kumimoji="0" lang="en-US" sz="3000" b="1" i="0" u="none" strike="noStrike" kern="1200" cap="none" spc="0" normalizeH="0" baseline="0" noProof="0" dirty="0">
                <a:ln>
                  <a:noFill/>
                </a:ln>
                <a:solidFill>
                  <a:srgbClr val="363636"/>
                </a:solidFill>
                <a:effectLst/>
                <a:uLnTx/>
                <a:uFillTx/>
                <a:latin typeface="Arial Black" panose="020B0604020202020204" pitchFamily="34" charset="0"/>
                <a:ea typeface="+mj-ea"/>
                <a:cs typeface="Arial Black" panose="020B0604020202020204" pitchFamily="34" charset="0"/>
              </a:rPr>
              <a:t>and your family at risk.</a:t>
            </a:r>
          </a:p>
        </p:txBody>
      </p:sp>
      <p:sp>
        <p:nvSpPr>
          <p:cNvPr id="21" name="Title 1">
            <a:extLst>
              <a:ext uri="{FF2B5EF4-FFF2-40B4-BE49-F238E27FC236}">
                <a16:creationId xmlns:a16="http://schemas.microsoft.com/office/drawing/2014/main" id="{B1F6090C-3CD4-494E-6AEB-D0720ACD98D5}"/>
              </a:ext>
            </a:extLst>
          </p:cNvPr>
          <p:cNvSpPr txBox="1">
            <a:spLocks/>
          </p:cNvSpPr>
          <p:nvPr/>
        </p:nvSpPr>
        <p:spPr>
          <a:xfrm>
            <a:off x="0" y="2772614"/>
            <a:ext cx="12192000" cy="1206035"/>
          </a:xfrm>
          <a:prstGeom prst="rect">
            <a:avLst/>
          </a:prstGeom>
        </p:spPr>
        <p:txBody>
          <a:bodyPr anchor="ctr" anchorCtr="1"/>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6000" b="1" i="0" u="none" strike="noStrike" kern="1200" cap="none" spc="0" normalizeH="0" baseline="0" noProof="0" dirty="0">
                <a:ln>
                  <a:noFill/>
                </a:ln>
                <a:solidFill>
                  <a:srgbClr val="363636"/>
                </a:solidFill>
                <a:effectLst/>
                <a:uLnTx/>
                <a:uFillTx/>
                <a:latin typeface="Arial Black" panose="020B0604020202020204" pitchFamily="34" charset="0"/>
                <a:ea typeface="+mj-ea"/>
                <a:cs typeface="Arial Black" panose="020B0604020202020204" pitchFamily="34" charset="0"/>
              </a:rPr>
              <a:t>Don’t be a Money Mule</a:t>
            </a:r>
          </a:p>
        </p:txBody>
      </p:sp>
      <p:sp>
        <p:nvSpPr>
          <p:cNvPr id="19" name="Title 1">
            <a:extLst>
              <a:ext uri="{FF2B5EF4-FFF2-40B4-BE49-F238E27FC236}">
                <a16:creationId xmlns:a16="http://schemas.microsoft.com/office/drawing/2014/main" id="{C4DC74C1-5259-14A4-6FC5-9CB622B59DAA}"/>
              </a:ext>
            </a:extLst>
          </p:cNvPr>
          <p:cNvSpPr txBox="1">
            <a:spLocks/>
          </p:cNvSpPr>
          <p:nvPr/>
        </p:nvSpPr>
        <p:spPr>
          <a:xfrm>
            <a:off x="0" y="4367017"/>
            <a:ext cx="12192000" cy="939814"/>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00000"/>
              </a:lnSpc>
              <a:defRPr/>
            </a:pPr>
            <a:r>
              <a:rPr lang="en-US" sz="1700" dirty="0">
                <a:solidFill>
                  <a:srgbClr val="363636"/>
                </a:solidFill>
                <a:latin typeface="Arial" panose="020B0604020202020204" pitchFamily="34" charset="0"/>
                <a:cs typeface="Arial" panose="020B0604020202020204" pitchFamily="34" charset="0"/>
              </a:rPr>
              <a:t>To find out more information visit </a:t>
            </a:r>
            <a:r>
              <a:rPr lang="en-US" sz="1700" b="1" dirty="0">
                <a:solidFill>
                  <a:srgbClr val="363636"/>
                </a:solidFill>
                <a:latin typeface="Arial" panose="020B0604020202020204" pitchFamily="34" charset="0"/>
                <a:cs typeface="Arial" panose="020B0604020202020204" pitchFamily="34" charset="0"/>
              </a:rPr>
              <a:t>dontbefooled.org.uk</a:t>
            </a:r>
            <a:r>
              <a:rPr lang="en-US" sz="1700" dirty="0">
                <a:solidFill>
                  <a:srgbClr val="363636"/>
                </a:solidFill>
                <a:latin typeface="Arial" panose="020B0604020202020204" pitchFamily="34" charset="0"/>
                <a:cs typeface="Arial" panose="020B0604020202020204" pitchFamily="34" charset="0"/>
              </a:rPr>
              <a:t>. If you are worried that someone</a:t>
            </a:r>
            <a:br>
              <a:rPr lang="en-US" sz="1700" dirty="0">
                <a:solidFill>
                  <a:srgbClr val="363636"/>
                </a:solidFill>
                <a:latin typeface="Arial" panose="020B0604020202020204" pitchFamily="34" charset="0"/>
                <a:cs typeface="Arial" panose="020B0604020202020204" pitchFamily="34" charset="0"/>
              </a:rPr>
            </a:br>
            <a:r>
              <a:rPr lang="en-US" sz="1700" dirty="0">
                <a:solidFill>
                  <a:srgbClr val="363636"/>
                </a:solidFill>
                <a:latin typeface="Arial" panose="020B0604020202020204" pitchFamily="34" charset="0"/>
                <a:cs typeface="Arial" panose="020B0604020202020204" pitchFamily="34" charset="0"/>
              </a:rPr>
              <a:t>has approached you offering quick and easy money, speak to a teacher</a:t>
            </a:r>
            <a:br>
              <a:rPr lang="en-US" sz="1700" dirty="0">
                <a:solidFill>
                  <a:srgbClr val="363636"/>
                </a:solidFill>
                <a:latin typeface="Arial" panose="020B0604020202020204" pitchFamily="34" charset="0"/>
                <a:cs typeface="Arial" panose="020B0604020202020204" pitchFamily="34" charset="0"/>
              </a:rPr>
            </a:br>
            <a:r>
              <a:rPr lang="en-US" sz="1700" dirty="0">
                <a:solidFill>
                  <a:srgbClr val="363636"/>
                </a:solidFill>
                <a:latin typeface="Arial" panose="020B0604020202020204" pitchFamily="34" charset="0"/>
                <a:cs typeface="Arial" panose="020B0604020202020204" pitchFamily="34" charset="0"/>
              </a:rPr>
              <a:t>or you can call </a:t>
            </a:r>
            <a:r>
              <a:rPr lang="en-US" sz="1700" b="1" dirty="0">
                <a:solidFill>
                  <a:srgbClr val="363636"/>
                </a:solidFill>
                <a:latin typeface="Arial" panose="020B0604020202020204" pitchFamily="34" charset="0"/>
                <a:cs typeface="Arial" panose="020B0604020202020204" pitchFamily="34" charset="0"/>
              </a:rPr>
              <a:t>Crimestoppers</a:t>
            </a:r>
            <a:r>
              <a:rPr lang="en-US" sz="1700" dirty="0">
                <a:solidFill>
                  <a:srgbClr val="363636"/>
                </a:solidFill>
                <a:latin typeface="Arial" panose="020B0604020202020204" pitchFamily="34" charset="0"/>
                <a:cs typeface="Arial" panose="020B0604020202020204" pitchFamily="34" charset="0"/>
              </a:rPr>
              <a:t> anonymously on </a:t>
            </a:r>
            <a:r>
              <a:rPr lang="en-US" sz="1700" b="1" dirty="0">
                <a:solidFill>
                  <a:srgbClr val="363636"/>
                </a:solidFill>
                <a:latin typeface="Arial" panose="020B0604020202020204" pitchFamily="34" charset="0"/>
                <a:cs typeface="Arial" panose="020B0604020202020204" pitchFamily="34" charset="0"/>
              </a:rPr>
              <a:t>0800 555111</a:t>
            </a:r>
            <a:r>
              <a:rPr lang="en-US" sz="1700" dirty="0">
                <a:solidFill>
                  <a:srgbClr val="363636"/>
                </a:solidFill>
                <a:latin typeface="Arial" panose="020B0604020202020204" pitchFamily="34" charset="0"/>
                <a:cs typeface="Arial" panose="020B0604020202020204" pitchFamily="34" charset="0"/>
              </a:rPr>
              <a:t>.</a:t>
            </a:r>
          </a:p>
        </p:txBody>
      </p:sp>
      <p:sp>
        <p:nvSpPr>
          <p:cNvPr id="6" name="Rectangle 5">
            <a:extLst>
              <a:ext uri="{FF2B5EF4-FFF2-40B4-BE49-F238E27FC236}">
                <a16:creationId xmlns:a16="http://schemas.microsoft.com/office/drawing/2014/main" id="{B702D92C-E1FE-A688-8140-BE26485644BA}"/>
              </a:ext>
              <a:ext uri="{C183D7F6-B498-43B3-948B-1728B52AA6E4}">
                <adec:decorative xmlns:adec="http://schemas.microsoft.com/office/drawing/2017/decorative" val="1"/>
              </a:ext>
            </a:extLst>
          </p:cNvPr>
          <p:cNvSpPr/>
          <p:nvPr/>
        </p:nvSpPr>
        <p:spPr>
          <a:xfrm>
            <a:off x="0" y="6116340"/>
            <a:ext cx="12192000" cy="74166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Don't be fooled logo">
            <a:extLst>
              <a:ext uri="{FF2B5EF4-FFF2-40B4-BE49-F238E27FC236}">
                <a16:creationId xmlns:a16="http://schemas.microsoft.com/office/drawing/2014/main" id="{E6670624-AE62-C3C2-C6C0-6633B28840A9}"/>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05781" y="6302863"/>
            <a:ext cx="3066437" cy="368613"/>
          </a:xfrm>
          <a:prstGeom prst="rect">
            <a:avLst/>
          </a:prstGeom>
        </p:spPr>
      </p:pic>
      <p:pic>
        <p:nvPicPr>
          <p:cNvPr id="9" name="Picture 8">
            <a:extLst>
              <a:ext uri="{FF2B5EF4-FFF2-40B4-BE49-F238E27FC236}">
                <a16:creationId xmlns:a16="http://schemas.microsoft.com/office/drawing/2014/main" id="{866E7CC6-B8F0-7D0D-5BC2-7AE5E5D68825}"/>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8528341" y="6269145"/>
            <a:ext cx="1536883" cy="373628"/>
          </a:xfrm>
          <a:prstGeom prst="rect">
            <a:avLst/>
          </a:prstGeom>
        </p:spPr>
      </p:pic>
      <p:pic>
        <p:nvPicPr>
          <p:cNvPr id="24" name="Picture 23">
            <a:extLst>
              <a:ext uri="{FF2B5EF4-FFF2-40B4-BE49-F238E27FC236}">
                <a16:creationId xmlns:a16="http://schemas.microsoft.com/office/drawing/2014/main" id="{805BCD8F-E746-49DE-909F-96EA7AFC8C35}"/>
              </a:ext>
              <a:ext uri="{C183D7F6-B498-43B3-948B-1728B52AA6E4}">
                <adec:decorative xmlns:adec="http://schemas.microsoft.com/office/drawing/2017/decorative" val="1"/>
              </a:ext>
            </a:extLst>
          </p:cNvPr>
          <p:cNvPicPr>
            <a:picLocks noChangeAspect="1"/>
          </p:cNvPicPr>
          <p:nvPr/>
        </p:nvPicPr>
        <p:blipFill rotWithShape="1">
          <a:blip r:embed="rId5">
            <a:extLst>
              <a:ext uri="{28A0092B-C50C-407E-A947-70E740481C1C}">
                <a14:useLocalDpi xmlns:a14="http://schemas.microsoft.com/office/drawing/2010/main"/>
              </a:ext>
            </a:extLst>
          </a:blip>
          <a:srcRect/>
          <a:stretch/>
        </p:blipFill>
        <p:spPr>
          <a:xfrm>
            <a:off x="10454802" y="6190975"/>
            <a:ext cx="749491" cy="492076"/>
          </a:xfrm>
          <a:prstGeom prst="rect">
            <a:avLst/>
          </a:prstGeom>
        </p:spPr>
      </p:pic>
    </p:spTree>
    <p:extLst>
      <p:ext uri="{BB962C8B-B14F-4D97-AF65-F5344CB8AC3E}">
        <p14:creationId xmlns:p14="http://schemas.microsoft.com/office/powerpoint/2010/main" val="11482474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hone with ad" descr="Illustration of a smartphone, displaying a message from Ritchiexx0098 which reads, Want to make £500 a week - quick and easy money? Reply NOW!">
            <a:extLst>
              <a:ext uri="{FF2B5EF4-FFF2-40B4-BE49-F238E27FC236}">
                <a16:creationId xmlns:a16="http://schemas.microsoft.com/office/drawing/2014/main" id="{0201D955-7E26-0E45-9C5F-EB31388EB3D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673919">
            <a:off x="7074998" y="1438014"/>
            <a:ext cx="2233230" cy="4312885"/>
          </a:xfrm>
          <a:prstGeom prst="rect">
            <a:avLst/>
          </a:prstGeom>
        </p:spPr>
      </p:pic>
      <p:sp>
        <p:nvSpPr>
          <p:cNvPr id="6" name="TextBox 5">
            <a:extLst>
              <a:ext uri="{FF2B5EF4-FFF2-40B4-BE49-F238E27FC236}">
                <a16:creationId xmlns:a16="http://schemas.microsoft.com/office/drawing/2014/main" id="{A659A432-D5EB-EC41-8424-2CE577DBADC4}"/>
              </a:ext>
            </a:extLst>
          </p:cNvPr>
          <p:cNvSpPr txBox="1"/>
          <p:nvPr/>
        </p:nvSpPr>
        <p:spPr>
          <a:xfrm>
            <a:off x="1361696" y="2078248"/>
            <a:ext cx="4566664" cy="2867452"/>
          </a:xfrm>
          <a:prstGeom prst="rect">
            <a:avLst/>
          </a:prstGeom>
          <a:noFill/>
        </p:spPr>
        <p:txBody>
          <a:bodyPr wrap="square" rtlCol="0">
            <a:spAutoFit/>
          </a:bodyPr>
          <a:lstStyle/>
          <a:p>
            <a:pPr>
              <a:spcBef>
                <a:spcPts val="2000"/>
              </a:spcBef>
            </a:pP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Josh is 17. This message arrives.</a:t>
            </a:r>
          </a:p>
          <a:p>
            <a:pPr>
              <a:spcBef>
                <a:spcPts val="2000"/>
              </a:spcBef>
            </a:pP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He can’t believe his luck. The job offer says all he’s got to do is look after some money and then transfer it to someone else. </a:t>
            </a:r>
          </a:p>
          <a:p>
            <a:pPr>
              <a:spcBef>
                <a:spcPts val="2000"/>
              </a:spcBef>
            </a:pP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So easy, just working from home while he’s doing his homework!</a:t>
            </a:r>
          </a:p>
        </p:txBody>
      </p:sp>
      <p:sp>
        <p:nvSpPr>
          <p:cNvPr id="2" name="Title 1">
            <a:extLst>
              <a:ext uri="{FF2B5EF4-FFF2-40B4-BE49-F238E27FC236}">
                <a16:creationId xmlns:a16="http://schemas.microsoft.com/office/drawing/2014/main" id="{C0B7B599-529E-E947-872C-934512B5CB39}"/>
              </a:ext>
            </a:extLst>
          </p:cNvPr>
          <p:cNvSpPr txBox="1">
            <a:spLocks noGrp="1"/>
          </p:cNvSpPr>
          <p:nvPr>
            <p:ph type="title" idx="4294967295"/>
          </p:nvPr>
        </p:nvSpPr>
        <p:spPr>
          <a:xfrm>
            <a:off x="0" y="710135"/>
            <a:ext cx="12192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000" b="1" i="0" u="none" strike="noStrike" kern="1200" cap="none" spc="0" normalizeH="0" baseline="0" noProof="0" dirty="0">
                <a:ln>
                  <a:noFill/>
                </a:ln>
                <a:solidFill>
                  <a:srgbClr val="363636"/>
                </a:solidFill>
                <a:effectLst/>
                <a:uLnTx/>
                <a:uFillTx/>
                <a:latin typeface="Arial" panose="020B0604020202020204" pitchFamily="34" charset="0"/>
                <a:ea typeface="+mn-ea"/>
                <a:cs typeface="Arial" panose="020B0604020202020204" pitchFamily="34" charset="0"/>
              </a:rPr>
              <a:t>Josh’s story</a:t>
            </a:r>
            <a:endParaRPr kumimoji="0" lang="en-US" sz="3000" b="1" i="0" u="none" strike="noStrike" kern="1200" cap="none" spc="0" normalizeH="0" baseline="0" noProof="0" dirty="0">
              <a:ln>
                <a:noFill/>
              </a:ln>
              <a:solidFill>
                <a:srgbClr val="363636"/>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40490778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par>
                                <p:cTn id="11" presetID="1" presetClass="entr" presetSubtype="0" fill="hold" nodeType="withEffect">
                                  <p:stCondLst>
                                    <p:cond delay="50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E3356FC3-F182-7443-A064-D81075DE4F08}"/>
              </a:ext>
            </a:extLst>
          </p:cNvPr>
          <p:cNvSpPr>
            <a:spLocks noGrp="1"/>
          </p:cNvSpPr>
          <p:nvPr>
            <p:ph type="ctrTitle"/>
          </p:nvPr>
        </p:nvSpPr>
        <p:spPr>
          <a:xfrm>
            <a:off x="0" y="792243"/>
            <a:ext cx="12192000" cy="1206035"/>
          </a:xfrm>
        </p:spPr>
        <p:txBody>
          <a:bodyPr anchor="ctr" anchorCtr="1"/>
          <a:lstStyle/>
          <a:p>
            <a:r>
              <a:rPr lang="en-US" sz="4000" b="1" dirty="0">
                <a:solidFill>
                  <a:srgbClr val="363636"/>
                </a:solidFill>
                <a:latin typeface="Arial Black" panose="020B0604020202020204" pitchFamily="34" charset="0"/>
                <a:cs typeface="Arial Black" panose="020B0604020202020204" pitchFamily="34" charset="0"/>
              </a:rPr>
              <a:t>English</a:t>
            </a:r>
          </a:p>
        </p:txBody>
      </p:sp>
      <p:sp>
        <p:nvSpPr>
          <p:cNvPr id="12" name="TextBox 11">
            <a:extLst>
              <a:ext uri="{FF2B5EF4-FFF2-40B4-BE49-F238E27FC236}">
                <a16:creationId xmlns:a16="http://schemas.microsoft.com/office/drawing/2014/main" id="{583B125B-1C26-1B40-8430-7D4C22CD93E0}"/>
              </a:ext>
            </a:extLst>
          </p:cNvPr>
          <p:cNvSpPr txBox="1"/>
          <p:nvPr/>
        </p:nvSpPr>
        <p:spPr>
          <a:xfrm>
            <a:off x="112542" y="182880"/>
            <a:ext cx="1789737" cy="369332"/>
          </a:xfrm>
          <a:prstGeom prst="rect">
            <a:avLst/>
          </a:prstGeom>
          <a:noFill/>
        </p:spPr>
        <p:txBody>
          <a:bodyPr wrap="square" rtlCol="0">
            <a:spAutoFit/>
          </a:bodyPr>
          <a:lstStyle/>
          <a:p>
            <a:r>
              <a:rPr lang="en-GB" dirty="0">
                <a:solidFill>
                  <a:srgbClr val="363636"/>
                </a:solidFill>
                <a:latin typeface="Arial" panose="020B0604020202020204" pitchFamily="34" charset="0"/>
                <a:cs typeface="Arial" panose="020B0604020202020204" pitchFamily="34" charset="0"/>
              </a:rPr>
              <a:t>For the teacher</a:t>
            </a:r>
          </a:p>
        </p:txBody>
      </p:sp>
      <p:sp>
        <p:nvSpPr>
          <p:cNvPr id="3" name="TextBox 2">
            <a:extLst>
              <a:ext uri="{FF2B5EF4-FFF2-40B4-BE49-F238E27FC236}">
                <a16:creationId xmlns:a16="http://schemas.microsoft.com/office/drawing/2014/main" id="{995871D4-33FF-AB96-CD1D-03924050A187}"/>
              </a:ext>
            </a:extLst>
          </p:cNvPr>
          <p:cNvSpPr txBox="1"/>
          <p:nvPr/>
        </p:nvSpPr>
        <p:spPr>
          <a:xfrm>
            <a:off x="1323387" y="2449536"/>
            <a:ext cx="9764915" cy="3056115"/>
          </a:xfrm>
          <a:prstGeom prst="rect">
            <a:avLst/>
          </a:prstGeom>
          <a:noFill/>
        </p:spPr>
        <p:txBody>
          <a:bodyPr wrap="square" anchor="t" anchorCtr="0">
            <a:noAutofit/>
          </a:bodyPr>
          <a:lstStyle/>
          <a:p>
            <a:r>
              <a:rPr lang="en-US" b="1" dirty="0">
                <a:solidFill>
                  <a:srgbClr val="363636"/>
                </a:solidFill>
                <a:latin typeface="Arial" panose="020B0604020202020204" pitchFamily="34" charset="0"/>
                <a:cs typeface="Arial" panose="020B0604020202020204" pitchFamily="34" charset="0"/>
              </a:rPr>
              <a:t>Curriculum links</a:t>
            </a:r>
          </a:p>
          <a:p>
            <a:pPr>
              <a:spcBef>
                <a:spcPts val="500"/>
              </a:spcBef>
            </a:pPr>
            <a:r>
              <a:rPr lang="en-US" dirty="0">
                <a:solidFill>
                  <a:srgbClr val="363636"/>
                </a:solidFill>
                <a:latin typeface="Arial" panose="020B0604020202020204" pitchFamily="34" charset="0"/>
                <a:cs typeface="Arial" panose="020B0604020202020204" pitchFamily="34" charset="0"/>
              </a:rPr>
              <a:t>Pupils should be taught to:</a:t>
            </a:r>
          </a:p>
          <a:p>
            <a:pPr marL="285750" indent="-285750">
              <a:spcBef>
                <a:spcPts val="500"/>
              </a:spcBef>
              <a:buFont typeface="Arial" panose="020B0604020202020204" pitchFamily="34" charset="0"/>
              <a:buChar char="•"/>
            </a:pPr>
            <a:r>
              <a:rPr lang="en-US" dirty="0">
                <a:solidFill>
                  <a:srgbClr val="363636"/>
                </a:solidFill>
                <a:latin typeface="Arial" panose="020B0604020202020204" pitchFamily="34" charset="0"/>
                <a:cs typeface="Arial" panose="020B0604020202020204" pitchFamily="34" charset="0"/>
              </a:rPr>
              <a:t>Write accurately, fluently and effectively and at length for pleasure and information through:</a:t>
            </a:r>
          </a:p>
          <a:p>
            <a:pPr marL="285750" indent="-285750">
              <a:spcBef>
                <a:spcPts val="500"/>
              </a:spcBef>
              <a:buFont typeface="Arial" panose="020B0604020202020204" pitchFamily="34" charset="0"/>
              <a:buChar char="•"/>
            </a:pPr>
            <a:r>
              <a:rPr lang="en-US" dirty="0">
                <a:solidFill>
                  <a:srgbClr val="363636"/>
                </a:solidFill>
                <a:latin typeface="Arial" panose="020B0604020202020204" pitchFamily="34" charset="0"/>
                <a:cs typeface="Arial" panose="020B0604020202020204" pitchFamily="34" charset="0"/>
              </a:rPr>
              <a:t>Plan, draft, edit and proofread</a:t>
            </a:r>
          </a:p>
          <a:p>
            <a:pPr marL="285750" indent="-285750">
              <a:spcBef>
                <a:spcPts val="500"/>
              </a:spcBef>
              <a:buFont typeface="Arial" panose="020B0604020202020204" pitchFamily="34" charset="0"/>
              <a:buChar char="•"/>
            </a:pPr>
            <a:r>
              <a:rPr lang="en-US" dirty="0">
                <a:solidFill>
                  <a:srgbClr val="363636"/>
                </a:solidFill>
                <a:latin typeface="Arial" panose="020B0604020202020204" pitchFamily="34" charset="0"/>
                <a:cs typeface="Arial" panose="020B0604020202020204" pitchFamily="34" charset="0"/>
              </a:rPr>
              <a:t>Considering how the writing effects the audiences and purposes for which it was intended.</a:t>
            </a:r>
          </a:p>
          <a:p>
            <a:pPr marL="285750" indent="-285750">
              <a:spcBef>
                <a:spcPts val="500"/>
              </a:spcBef>
              <a:buFont typeface="Arial" panose="020B0604020202020204" pitchFamily="34" charset="0"/>
              <a:buChar char="•"/>
            </a:pPr>
            <a:r>
              <a:rPr lang="en-US" dirty="0">
                <a:solidFill>
                  <a:srgbClr val="363636"/>
                </a:solidFill>
                <a:latin typeface="Arial" panose="020B0604020202020204" pitchFamily="34" charset="0"/>
                <a:cs typeface="Arial" panose="020B0604020202020204" pitchFamily="34" charset="0"/>
              </a:rPr>
              <a:t>Amending the vocabulary, grammar and structure of their writing to improve its coherence and overall effectiveness.</a:t>
            </a:r>
            <a:endParaRPr lang="en-GB" dirty="0">
              <a:latin typeface="Arial" panose="020B0604020202020204" pitchFamily="34" charset="0"/>
              <a:cs typeface="Arial" panose="020B0604020202020204" pitchFamily="34" charset="0"/>
            </a:endParaRPr>
          </a:p>
        </p:txBody>
      </p:sp>
      <p:sp>
        <p:nvSpPr>
          <p:cNvPr id="4" name="Rectangle 3">
            <a:extLst>
              <a:ext uri="{FF2B5EF4-FFF2-40B4-BE49-F238E27FC236}">
                <a16:creationId xmlns:a16="http://schemas.microsoft.com/office/drawing/2014/main" id="{28AC6E79-1667-9A8F-7506-C15D2F286D6C}"/>
              </a:ext>
              <a:ext uri="{C183D7F6-B498-43B3-948B-1728B52AA6E4}">
                <adec:decorative xmlns:adec="http://schemas.microsoft.com/office/drawing/2017/decorative" val="1"/>
              </a:ext>
            </a:extLst>
          </p:cNvPr>
          <p:cNvSpPr/>
          <p:nvPr/>
        </p:nvSpPr>
        <p:spPr>
          <a:xfrm>
            <a:off x="0" y="6116340"/>
            <a:ext cx="12192000" cy="74166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Logos">
            <a:extLst>
              <a:ext uri="{FF2B5EF4-FFF2-40B4-BE49-F238E27FC236}">
                <a16:creationId xmlns:a16="http://schemas.microsoft.com/office/drawing/2014/main" id="{EB8692F5-0DB1-1976-F60A-2F679FC48681}"/>
              </a:ext>
              <a:ext uri="{C183D7F6-B498-43B3-948B-1728B52AA6E4}">
                <adec:decorative xmlns:adec="http://schemas.microsoft.com/office/drawing/2017/decorative" val="1"/>
              </a:ext>
            </a:extLst>
          </p:cNvPr>
          <p:cNvPicPr>
            <a:picLocks noChangeAspect="1"/>
          </p:cNvPicPr>
          <p:nvPr/>
        </p:nvPicPr>
        <p:blipFill rotWithShape="1">
          <a:blip r:embed="rId2">
            <a:extLst>
              <a:ext uri="{28A0092B-C50C-407E-A947-70E740481C1C}">
                <a14:useLocalDpi xmlns:a14="http://schemas.microsoft.com/office/drawing/2010/main"/>
              </a:ext>
            </a:extLst>
          </a:blip>
          <a:srcRect l="46222"/>
          <a:stretch/>
        </p:blipFill>
        <p:spPr>
          <a:xfrm>
            <a:off x="10274300" y="6209688"/>
            <a:ext cx="1611919" cy="472763"/>
          </a:xfrm>
          <a:prstGeom prst="rect">
            <a:avLst/>
          </a:prstGeom>
        </p:spPr>
      </p:pic>
      <p:pic>
        <p:nvPicPr>
          <p:cNvPr id="9" name="Don't be fooled logo">
            <a:extLst>
              <a:ext uri="{FF2B5EF4-FFF2-40B4-BE49-F238E27FC236}">
                <a16:creationId xmlns:a16="http://schemas.microsoft.com/office/drawing/2014/main" id="{65B727B6-FA10-EC17-E14E-D7F4464BAE7C}"/>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05781" y="6302863"/>
            <a:ext cx="3066437" cy="368613"/>
          </a:xfrm>
          <a:prstGeom prst="rect">
            <a:avLst/>
          </a:prstGeom>
        </p:spPr>
      </p:pic>
      <p:pic>
        <p:nvPicPr>
          <p:cNvPr id="10" name="Picture 9">
            <a:extLst>
              <a:ext uri="{FF2B5EF4-FFF2-40B4-BE49-F238E27FC236}">
                <a16:creationId xmlns:a16="http://schemas.microsoft.com/office/drawing/2014/main" id="{4583402E-C2D6-2FB9-B5B4-1D4322F9D35D}"/>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8528341" y="6269145"/>
            <a:ext cx="1536883" cy="373628"/>
          </a:xfrm>
          <a:prstGeom prst="rect">
            <a:avLst/>
          </a:prstGeom>
        </p:spPr>
      </p:pic>
    </p:spTree>
    <p:extLst>
      <p:ext uri="{BB962C8B-B14F-4D97-AF65-F5344CB8AC3E}">
        <p14:creationId xmlns:p14="http://schemas.microsoft.com/office/powerpoint/2010/main" val="48659306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D5E7FE9-77C4-9B45-A14C-619F8AF0B7BB}"/>
              </a:ext>
            </a:extLst>
          </p:cNvPr>
          <p:cNvSpPr txBox="1">
            <a:spLocks noGrp="1"/>
          </p:cNvSpPr>
          <p:nvPr>
            <p:ph type="title" idx="4294967295"/>
          </p:nvPr>
        </p:nvSpPr>
        <p:spPr>
          <a:xfrm>
            <a:off x="0" y="717910"/>
            <a:ext cx="12192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000" b="1" i="0" u="none" strike="noStrike" kern="1200" cap="none" spc="0" normalizeH="0" baseline="0" noProof="0" dirty="0">
                <a:ln>
                  <a:noFill/>
                </a:ln>
                <a:solidFill>
                  <a:srgbClr val="363636"/>
                </a:solidFill>
                <a:effectLst/>
                <a:uLnTx/>
                <a:uFillTx/>
                <a:latin typeface="Arial" panose="020B0604020202020204" pitchFamily="34" charset="0"/>
                <a:ea typeface="+mn-ea"/>
                <a:cs typeface="Arial" panose="020B0604020202020204" pitchFamily="34" charset="0"/>
              </a:rPr>
              <a:t>Activity 1</a:t>
            </a:r>
            <a:endParaRPr kumimoji="0" lang="en-GB" sz="3000" b="0" i="0" u="none" strike="noStrike" kern="1200" cap="none" spc="0" normalizeH="0" baseline="0" noProof="0" dirty="0">
              <a:ln>
                <a:noFill/>
              </a:ln>
              <a:solidFill>
                <a:srgbClr val="363636"/>
              </a:solidFill>
              <a:effectLst/>
              <a:uLnTx/>
              <a:uFillTx/>
              <a:latin typeface="Arial" panose="020B0604020202020204" pitchFamily="34" charset="0"/>
              <a:ea typeface="+mn-ea"/>
              <a:cs typeface="Arial" panose="020B0604020202020204" pitchFamily="34" charset="0"/>
            </a:endParaRPr>
          </a:p>
        </p:txBody>
      </p:sp>
      <p:sp>
        <p:nvSpPr>
          <p:cNvPr id="2" name="TextBox 1">
            <a:extLst>
              <a:ext uri="{FF2B5EF4-FFF2-40B4-BE49-F238E27FC236}">
                <a16:creationId xmlns:a16="http://schemas.microsoft.com/office/drawing/2014/main" id="{A8FD661A-5A18-BFDA-2D1D-21CDFE0B6691}"/>
              </a:ext>
            </a:extLst>
          </p:cNvPr>
          <p:cNvSpPr txBox="1"/>
          <p:nvPr/>
        </p:nvSpPr>
        <p:spPr>
          <a:xfrm>
            <a:off x="1346786" y="1537383"/>
            <a:ext cx="5410149" cy="4334027"/>
          </a:xfrm>
          <a:prstGeom prst="rect">
            <a:avLst/>
          </a:prstGeom>
          <a:noFill/>
        </p:spPr>
        <p:txBody>
          <a:bodyPr wrap="square" rtlCol="0">
            <a:noAutofit/>
          </a:bodyPr>
          <a:lstStyle/>
          <a:p>
            <a:pPr>
              <a:spcBef>
                <a:spcPts val="2000"/>
              </a:spcBef>
            </a:pPr>
            <a:r>
              <a:rPr lang="en-GB" sz="2100" b="1" dirty="0">
                <a:solidFill>
                  <a:srgbClr val="363636"/>
                </a:solidFill>
                <a:latin typeface="Arial" panose="020B0604020202020204" pitchFamily="34" charset="0"/>
                <a:cs typeface="Arial" panose="020B0604020202020204" pitchFamily="34" charset="0"/>
              </a:rPr>
              <a:t>Create a news report about the problem of money </a:t>
            </a:r>
            <a:r>
              <a:rPr lang="en-GB" sz="2100" b="1" dirty="0" err="1">
                <a:solidFill>
                  <a:srgbClr val="363636"/>
                </a:solidFill>
                <a:latin typeface="Arial" panose="020B0604020202020204" pitchFamily="34" charset="0"/>
                <a:cs typeface="Arial" panose="020B0604020202020204" pitchFamily="34" charset="0"/>
              </a:rPr>
              <a:t>muling</a:t>
            </a:r>
            <a:r>
              <a:rPr lang="en-GB" sz="2100" b="1" dirty="0">
                <a:solidFill>
                  <a:srgbClr val="363636"/>
                </a:solidFill>
                <a:latin typeface="Arial" panose="020B0604020202020204" pitchFamily="34" charset="0"/>
                <a:cs typeface="Arial" panose="020B0604020202020204" pitchFamily="34" charset="0"/>
              </a:rPr>
              <a:t>, explaining: </a:t>
            </a:r>
          </a:p>
          <a:p>
            <a:pPr marL="285750" indent="-285750">
              <a:spcBef>
                <a:spcPts val="2000"/>
              </a:spcBef>
              <a:buFont typeface="Arial" panose="020B0604020202020204" pitchFamily="34" charset="0"/>
              <a:buChar char="•"/>
            </a:pPr>
            <a:r>
              <a:rPr lang="en-GB" sz="2100" dirty="0">
                <a:solidFill>
                  <a:srgbClr val="363636"/>
                </a:solidFill>
                <a:latin typeface="Arial" panose="020B0604020202020204" pitchFamily="34" charset="0"/>
                <a:cs typeface="Arial" panose="020B0604020202020204" pitchFamily="34" charset="0"/>
              </a:rPr>
              <a:t>What money mules are </a:t>
            </a:r>
          </a:p>
          <a:p>
            <a:pPr marL="285750" indent="-285750">
              <a:spcBef>
                <a:spcPts val="1500"/>
              </a:spcBef>
              <a:buFont typeface="Arial" panose="020B0604020202020204" pitchFamily="34" charset="0"/>
              <a:buChar char="•"/>
            </a:pPr>
            <a:r>
              <a:rPr lang="en-GB" sz="2100" dirty="0">
                <a:solidFill>
                  <a:srgbClr val="363636"/>
                </a:solidFill>
                <a:latin typeface="Arial" panose="020B0604020202020204" pitchFamily="34" charset="0"/>
                <a:cs typeface="Arial" panose="020B0604020202020204" pitchFamily="34" charset="0"/>
              </a:rPr>
              <a:t>Which people are more likely to</a:t>
            </a:r>
            <a:br>
              <a:rPr lang="en-GB" sz="2100" dirty="0">
                <a:solidFill>
                  <a:srgbClr val="363636"/>
                </a:solidFill>
                <a:latin typeface="Arial" panose="020B0604020202020204" pitchFamily="34" charset="0"/>
                <a:cs typeface="Arial" panose="020B0604020202020204" pitchFamily="34" charset="0"/>
              </a:rPr>
            </a:br>
            <a:r>
              <a:rPr lang="en-GB" sz="2100" dirty="0">
                <a:solidFill>
                  <a:srgbClr val="363636"/>
                </a:solidFill>
                <a:latin typeface="Arial" panose="020B0604020202020204" pitchFamily="34" charset="0"/>
                <a:cs typeface="Arial" panose="020B0604020202020204" pitchFamily="34" charset="0"/>
              </a:rPr>
              <a:t>be targeted</a:t>
            </a:r>
          </a:p>
          <a:p>
            <a:pPr marL="285750" indent="-285750">
              <a:spcBef>
                <a:spcPts val="1500"/>
              </a:spcBef>
              <a:buFont typeface="Arial" panose="020B0604020202020204" pitchFamily="34" charset="0"/>
              <a:buChar char="•"/>
            </a:pPr>
            <a:r>
              <a:rPr lang="en-GB" sz="2100" dirty="0">
                <a:solidFill>
                  <a:srgbClr val="363636"/>
                </a:solidFill>
                <a:latin typeface="Arial" panose="020B0604020202020204" pitchFamily="34" charset="0"/>
                <a:cs typeface="Arial" panose="020B0604020202020204" pitchFamily="34" charset="0"/>
              </a:rPr>
              <a:t>How people are targeted and recruited</a:t>
            </a:r>
          </a:p>
          <a:p>
            <a:pPr marL="285750" indent="-285750">
              <a:spcBef>
                <a:spcPts val="1500"/>
              </a:spcBef>
              <a:buFont typeface="Arial" panose="020B0604020202020204" pitchFamily="34" charset="0"/>
              <a:buChar char="•"/>
            </a:pPr>
            <a:r>
              <a:rPr lang="en-GB" sz="2100" dirty="0">
                <a:solidFill>
                  <a:srgbClr val="363636"/>
                </a:solidFill>
                <a:latin typeface="Arial" panose="020B0604020202020204" pitchFamily="34" charset="0"/>
                <a:cs typeface="Arial" panose="020B0604020202020204" pitchFamily="34" charset="0"/>
              </a:rPr>
              <a:t>The consequences of becoming a</a:t>
            </a:r>
            <a:br>
              <a:rPr lang="en-GB" sz="2100" dirty="0">
                <a:solidFill>
                  <a:srgbClr val="363636"/>
                </a:solidFill>
                <a:latin typeface="Arial" panose="020B0604020202020204" pitchFamily="34" charset="0"/>
                <a:cs typeface="Arial" panose="020B0604020202020204" pitchFamily="34" charset="0"/>
              </a:rPr>
            </a:br>
            <a:r>
              <a:rPr lang="en-GB" sz="2100" dirty="0">
                <a:solidFill>
                  <a:srgbClr val="363636"/>
                </a:solidFill>
                <a:latin typeface="Arial" panose="020B0604020202020204" pitchFamily="34" charset="0"/>
                <a:cs typeface="Arial" panose="020B0604020202020204" pitchFamily="34" charset="0"/>
              </a:rPr>
              <a:t>money mule</a:t>
            </a:r>
          </a:p>
          <a:p>
            <a:pPr marL="285750" indent="-285750">
              <a:spcBef>
                <a:spcPts val="1500"/>
              </a:spcBef>
              <a:buFont typeface="Arial" panose="020B0604020202020204" pitchFamily="34" charset="0"/>
              <a:buChar char="•"/>
            </a:pPr>
            <a:r>
              <a:rPr lang="en-GB" sz="2100" dirty="0">
                <a:solidFill>
                  <a:srgbClr val="363636"/>
                </a:solidFill>
                <a:latin typeface="Arial" panose="020B0604020202020204" pitchFamily="34" charset="0"/>
                <a:cs typeface="Arial" panose="020B0604020202020204" pitchFamily="34" charset="0"/>
              </a:rPr>
              <a:t>Reinforce the fact that being a money mule is illegal</a:t>
            </a:r>
            <a:endParaRPr lang="en-GB" sz="2100" dirty="0">
              <a:solidFill>
                <a:srgbClr val="363636"/>
              </a:solidFill>
              <a:latin typeface="Arial" panose="020B0604020202020204" pitchFamily="34" charset="0"/>
              <a:ea typeface="Calibri" panose="020F0502020204030204" pitchFamily="34" charset="0"/>
              <a:cs typeface="Arial" panose="020B0604020202020204" pitchFamily="34" charset="0"/>
            </a:endParaRPr>
          </a:p>
          <a:p>
            <a:endParaRPr lang="en-GB" dirty="0">
              <a:latin typeface="Arial" panose="020B0604020202020204" pitchFamily="34" charset="0"/>
              <a:cs typeface="Arial" panose="020B0604020202020204" pitchFamily="34" charset="0"/>
            </a:endParaRPr>
          </a:p>
        </p:txBody>
      </p:sp>
      <p:pic>
        <p:nvPicPr>
          <p:cNvPr id="5" name="News image">
            <a:extLst>
              <a:ext uri="{FF2B5EF4-FFF2-40B4-BE49-F238E27FC236}">
                <a16:creationId xmlns:a16="http://schemas.microsoft.com/office/drawing/2014/main" id="{BC20FB16-A29B-214A-951D-CFA9A47F5903}"/>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416042" y="1147690"/>
            <a:ext cx="4572000" cy="4572000"/>
          </a:xfrm>
          <a:prstGeom prst="rect">
            <a:avLst/>
          </a:prstGeom>
        </p:spPr>
      </p:pic>
    </p:spTree>
    <p:extLst>
      <p:ext uri="{BB962C8B-B14F-4D97-AF65-F5344CB8AC3E}">
        <p14:creationId xmlns:p14="http://schemas.microsoft.com/office/powerpoint/2010/main" val="149463696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81300D8-66C4-AE42-BF5B-5FE3BA52DDE5}"/>
              </a:ext>
            </a:extLst>
          </p:cNvPr>
          <p:cNvSpPr txBox="1">
            <a:spLocks noGrp="1"/>
          </p:cNvSpPr>
          <p:nvPr>
            <p:ph type="title" idx="4294967295"/>
          </p:nvPr>
        </p:nvSpPr>
        <p:spPr>
          <a:xfrm>
            <a:off x="0" y="717910"/>
            <a:ext cx="12192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000" b="1" i="0" u="none" strike="noStrike" kern="1200" cap="none" spc="0" normalizeH="0" baseline="0" noProof="0" dirty="0">
                <a:ln>
                  <a:noFill/>
                </a:ln>
                <a:solidFill>
                  <a:srgbClr val="363636"/>
                </a:solidFill>
                <a:effectLst/>
                <a:uLnTx/>
                <a:uFillTx/>
                <a:latin typeface="Arial" panose="020B0604020202020204" pitchFamily="34" charset="0"/>
                <a:ea typeface="+mn-ea"/>
                <a:cs typeface="Arial" panose="020B0604020202020204" pitchFamily="34" charset="0"/>
              </a:rPr>
              <a:t>Activity 2</a:t>
            </a:r>
            <a:endParaRPr kumimoji="0" lang="en-GB" sz="3000" b="0" i="0" u="none" strike="noStrike" kern="1200" cap="none" spc="0" normalizeH="0" baseline="0" noProof="0" dirty="0">
              <a:ln>
                <a:noFill/>
              </a:ln>
              <a:solidFill>
                <a:srgbClr val="363636"/>
              </a:solidFill>
              <a:effectLst/>
              <a:uLnTx/>
              <a:uFillTx/>
              <a:latin typeface="Arial" panose="020B0604020202020204" pitchFamily="34" charset="0"/>
              <a:ea typeface="+mn-ea"/>
              <a:cs typeface="Arial" panose="020B0604020202020204" pitchFamily="34" charset="0"/>
            </a:endParaRPr>
          </a:p>
        </p:txBody>
      </p:sp>
      <p:sp>
        <p:nvSpPr>
          <p:cNvPr id="2" name="TextBox 1">
            <a:extLst>
              <a:ext uri="{FF2B5EF4-FFF2-40B4-BE49-F238E27FC236}">
                <a16:creationId xmlns:a16="http://schemas.microsoft.com/office/drawing/2014/main" id="{A8FD661A-5A18-BFDA-2D1D-21CDFE0B6691}"/>
              </a:ext>
            </a:extLst>
          </p:cNvPr>
          <p:cNvSpPr txBox="1"/>
          <p:nvPr/>
        </p:nvSpPr>
        <p:spPr>
          <a:xfrm>
            <a:off x="1364063" y="1516254"/>
            <a:ext cx="9385002" cy="4466257"/>
          </a:xfrm>
          <a:prstGeom prst="rect">
            <a:avLst/>
          </a:prstGeom>
          <a:noFill/>
        </p:spPr>
        <p:txBody>
          <a:bodyPr wrap="square" rtlCol="0">
            <a:noAutofit/>
          </a:bodyPr>
          <a:lstStyle/>
          <a:p>
            <a:pPr>
              <a:spcBef>
                <a:spcPts val="2000"/>
              </a:spcBef>
            </a:pPr>
            <a:r>
              <a:rPr lang="en-GB" sz="2100" dirty="0">
                <a:solidFill>
                  <a:srgbClr val="363636"/>
                </a:solidFill>
                <a:latin typeface="Arial" panose="020B0604020202020204" pitchFamily="34" charset="0"/>
                <a:cs typeface="Arial" panose="020B0604020202020204" pitchFamily="34" charset="0"/>
              </a:rPr>
              <a:t>Create a slogan, short poem or short rap to raise awareness on the dangers of being a money mule. Remember, less is often more.</a:t>
            </a:r>
          </a:p>
          <a:p>
            <a:pPr>
              <a:spcBef>
                <a:spcPts val="2000"/>
              </a:spcBef>
            </a:pPr>
            <a:r>
              <a:rPr lang="en-GB" sz="2100" dirty="0">
                <a:solidFill>
                  <a:srgbClr val="363636"/>
                </a:solidFill>
                <a:latin typeface="Arial" panose="020B0604020202020204" pitchFamily="34" charset="0"/>
                <a:cs typeface="Arial" panose="020B0604020202020204" pitchFamily="34" charset="0"/>
              </a:rPr>
              <a:t>As an example of powerful, emotive writing, here are the last lines of Amanda </a:t>
            </a:r>
            <a:r>
              <a:rPr lang="en-GB" sz="2100" dirty="0" err="1">
                <a:solidFill>
                  <a:srgbClr val="363636"/>
                </a:solidFill>
                <a:latin typeface="Arial" panose="020B0604020202020204" pitchFamily="34" charset="0"/>
                <a:cs typeface="Arial" panose="020B0604020202020204" pitchFamily="34" charset="0"/>
              </a:rPr>
              <a:t>Goreman’s</a:t>
            </a:r>
            <a:r>
              <a:rPr lang="en-GB" sz="2100" dirty="0">
                <a:solidFill>
                  <a:srgbClr val="363636"/>
                </a:solidFill>
                <a:latin typeface="Arial" panose="020B0604020202020204" pitchFamily="34" charset="0"/>
                <a:cs typeface="Arial" panose="020B0604020202020204" pitchFamily="34" charset="0"/>
              </a:rPr>
              <a:t> poem during Joe Biden’s inauguration:</a:t>
            </a:r>
          </a:p>
          <a:p>
            <a:pPr>
              <a:spcBef>
                <a:spcPts val="2000"/>
              </a:spcBef>
            </a:pPr>
            <a:r>
              <a:rPr lang="en-GB" sz="2100" b="1" dirty="0">
                <a:solidFill>
                  <a:srgbClr val="363636"/>
                </a:solidFill>
                <a:latin typeface="Arial" panose="020B0604020202020204" pitchFamily="34" charset="0"/>
                <a:cs typeface="Arial" panose="020B0604020202020204" pitchFamily="34" charset="0"/>
              </a:rPr>
              <a:t>“There is always LIGHT</a:t>
            </a:r>
          </a:p>
          <a:p>
            <a:pPr>
              <a:spcBef>
                <a:spcPts val="2000"/>
              </a:spcBef>
            </a:pPr>
            <a:r>
              <a:rPr lang="en-GB" sz="2100" b="1" i="1" dirty="0">
                <a:solidFill>
                  <a:srgbClr val="363636"/>
                </a:solidFill>
                <a:latin typeface="Arial" panose="020B0604020202020204" pitchFamily="34" charset="0"/>
                <a:cs typeface="Arial" panose="020B0604020202020204" pitchFamily="34" charset="0"/>
              </a:rPr>
              <a:t>if only we’re brave enough to</a:t>
            </a:r>
            <a:r>
              <a:rPr lang="en-GB" sz="2100" b="1" dirty="0">
                <a:solidFill>
                  <a:srgbClr val="363636"/>
                </a:solidFill>
                <a:latin typeface="Arial" panose="020B0604020202020204" pitchFamily="34" charset="0"/>
                <a:cs typeface="Arial" panose="020B0604020202020204" pitchFamily="34" charset="0"/>
              </a:rPr>
              <a:t> SEE IT</a:t>
            </a:r>
          </a:p>
          <a:p>
            <a:pPr>
              <a:spcBef>
                <a:spcPts val="2000"/>
              </a:spcBef>
            </a:pPr>
            <a:r>
              <a:rPr lang="en-GB" sz="2100" b="1" i="1" dirty="0">
                <a:solidFill>
                  <a:srgbClr val="363636"/>
                </a:solidFill>
                <a:latin typeface="Arial" panose="020B0604020202020204" pitchFamily="34" charset="0"/>
                <a:cs typeface="Arial" panose="020B0604020202020204" pitchFamily="34" charset="0"/>
              </a:rPr>
              <a:t>if only we’re brave enough to</a:t>
            </a:r>
            <a:r>
              <a:rPr lang="en-GB" sz="2100" b="1" dirty="0">
                <a:solidFill>
                  <a:srgbClr val="363636"/>
                </a:solidFill>
                <a:latin typeface="Arial" panose="020B0604020202020204" pitchFamily="34" charset="0"/>
                <a:cs typeface="Arial" panose="020B0604020202020204" pitchFamily="34" charset="0"/>
              </a:rPr>
              <a:t> BE IT”</a:t>
            </a:r>
          </a:p>
          <a:p>
            <a:pPr>
              <a:spcBef>
                <a:spcPts val="2000"/>
              </a:spcBef>
            </a:pPr>
            <a:r>
              <a:rPr lang="en-GB" sz="2100" dirty="0">
                <a:solidFill>
                  <a:srgbClr val="363636"/>
                </a:solidFill>
                <a:latin typeface="Arial" panose="020B0604020202020204" pitchFamily="34" charset="0"/>
                <a:cs typeface="Arial" panose="020B0604020202020204" pitchFamily="34" charset="0"/>
              </a:rPr>
              <a:t>As an extension, you could use your slogan, short poem or short rap to create a T-shirt design or poster.</a:t>
            </a:r>
          </a:p>
        </p:txBody>
      </p:sp>
    </p:spTree>
    <p:extLst>
      <p:ext uri="{BB962C8B-B14F-4D97-AF65-F5344CB8AC3E}">
        <p14:creationId xmlns:p14="http://schemas.microsoft.com/office/powerpoint/2010/main" val="98537988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CEF93968-295C-670B-C4A6-A91F8E3D23EC}"/>
              </a:ext>
            </a:extLst>
          </p:cNvPr>
          <p:cNvSpPr>
            <a:spLocks noGrp="1"/>
          </p:cNvSpPr>
          <p:nvPr>
            <p:ph type="ctrTitle"/>
          </p:nvPr>
        </p:nvSpPr>
        <p:spPr>
          <a:xfrm>
            <a:off x="1589315" y="-150312"/>
            <a:ext cx="9144000" cy="150312"/>
          </a:xfrm>
        </p:spPr>
        <p:txBody>
          <a:bodyPr anchor="b"/>
          <a:lstStyle/>
          <a:p>
            <a:r>
              <a:rPr lang="en-GB" sz="800" b="0" dirty="0">
                <a:solidFill>
                  <a:schemeClr val="bg1"/>
                </a:solidFill>
              </a:rPr>
              <a:t>Slide </a:t>
            </a:r>
            <a:r>
              <a:rPr lang="en-GB" sz="800" dirty="0">
                <a:solidFill>
                  <a:schemeClr val="bg1"/>
                </a:solidFill>
              </a:rPr>
              <a:t>33</a:t>
            </a:r>
            <a:endParaRPr lang="en-GB" sz="800" b="0" dirty="0">
              <a:solidFill>
                <a:schemeClr val="bg1"/>
              </a:solidFill>
            </a:endParaRPr>
          </a:p>
        </p:txBody>
      </p:sp>
      <p:sp>
        <p:nvSpPr>
          <p:cNvPr id="18" name="Title 1">
            <a:extLst>
              <a:ext uri="{FF2B5EF4-FFF2-40B4-BE49-F238E27FC236}">
                <a16:creationId xmlns:a16="http://schemas.microsoft.com/office/drawing/2014/main" id="{181F5B24-CAA4-0072-6649-D5E0C93F907C}"/>
              </a:ext>
            </a:extLst>
          </p:cNvPr>
          <p:cNvSpPr>
            <a:spLocks/>
          </p:cNvSpPr>
          <p:nvPr/>
        </p:nvSpPr>
        <p:spPr>
          <a:xfrm>
            <a:off x="0" y="1061828"/>
            <a:ext cx="12192000" cy="1206035"/>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000" b="1" i="0" u="none" strike="noStrike" kern="1200" cap="none" spc="0" normalizeH="0" baseline="0" noProof="0" dirty="0">
                <a:ln>
                  <a:noFill/>
                </a:ln>
                <a:solidFill>
                  <a:srgbClr val="363636"/>
                </a:solidFill>
                <a:effectLst/>
                <a:uLnTx/>
                <a:uFillTx/>
                <a:latin typeface="Arial Black" panose="020B0604020202020204" pitchFamily="34" charset="0"/>
                <a:ea typeface="+mj-ea"/>
                <a:cs typeface="Arial Black" panose="020B0604020202020204" pitchFamily="34" charset="0"/>
              </a:rPr>
              <a:t>Don’t be fooled by offers of quick cash.</a:t>
            </a:r>
            <a:br>
              <a:rPr kumimoji="0" lang="en-US" sz="3000" b="1" i="0" u="none" strike="noStrike" kern="1200" cap="none" spc="0" normalizeH="0" baseline="0" noProof="0" dirty="0">
                <a:ln>
                  <a:noFill/>
                </a:ln>
                <a:solidFill>
                  <a:srgbClr val="363636"/>
                </a:solidFill>
                <a:effectLst/>
                <a:uLnTx/>
                <a:uFillTx/>
                <a:latin typeface="Arial Black" panose="020B0604020202020204" pitchFamily="34" charset="0"/>
                <a:ea typeface="+mj-ea"/>
                <a:cs typeface="Arial Black" panose="020B0604020202020204" pitchFamily="34" charset="0"/>
              </a:rPr>
            </a:br>
            <a:r>
              <a:rPr kumimoji="0" lang="en-US" sz="3000" b="1" i="0" u="none" strike="noStrike" kern="1200" cap="none" spc="0" normalizeH="0" baseline="0" noProof="0" dirty="0">
                <a:ln>
                  <a:noFill/>
                </a:ln>
                <a:solidFill>
                  <a:srgbClr val="363636"/>
                </a:solidFill>
                <a:effectLst/>
                <a:uLnTx/>
                <a:uFillTx/>
                <a:latin typeface="Arial Black" panose="020B0604020202020204" pitchFamily="34" charset="0"/>
                <a:ea typeface="+mj-ea"/>
                <a:cs typeface="Arial Black" panose="020B0604020202020204" pitchFamily="34" charset="0"/>
              </a:rPr>
              <a:t>It could put you</a:t>
            </a:r>
            <a:br>
              <a:rPr kumimoji="0" lang="en-US" sz="3000" b="1" i="0" u="none" strike="noStrike" kern="1200" cap="none" spc="0" normalizeH="0" baseline="0" noProof="0" dirty="0">
                <a:ln>
                  <a:noFill/>
                </a:ln>
                <a:solidFill>
                  <a:srgbClr val="363636"/>
                </a:solidFill>
                <a:effectLst/>
                <a:uLnTx/>
                <a:uFillTx/>
                <a:latin typeface="Arial Black" panose="020B0604020202020204" pitchFamily="34" charset="0"/>
                <a:ea typeface="+mj-ea"/>
                <a:cs typeface="Arial Black" panose="020B0604020202020204" pitchFamily="34" charset="0"/>
              </a:rPr>
            </a:br>
            <a:r>
              <a:rPr kumimoji="0" lang="en-US" sz="3000" b="1" i="0" u="none" strike="noStrike" kern="1200" cap="none" spc="0" normalizeH="0" baseline="0" noProof="0" dirty="0">
                <a:ln>
                  <a:noFill/>
                </a:ln>
                <a:solidFill>
                  <a:srgbClr val="363636"/>
                </a:solidFill>
                <a:effectLst/>
                <a:uLnTx/>
                <a:uFillTx/>
                <a:latin typeface="Arial Black" panose="020B0604020202020204" pitchFamily="34" charset="0"/>
                <a:ea typeface="+mj-ea"/>
                <a:cs typeface="Arial Black" panose="020B0604020202020204" pitchFamily="34" charset="0"/>
              </a:rPr>
              <a:t>and your family at risk.</a:t>
            </a:r>
          </a:p>
        </p:txBody>
      </p:sp>
      <p:sp>
        <p:nvSpPr>
          <p:cNvPr id="19" name="Title 1">
            <a:extLst>
              <a:ext uri="{FF2B5EF4-FFF2-40B4-BE49-F238E27FC236}">
                <a16:creationId xmlns:a16="http://schemas.microsoft.com/office/drawing/2014/main" id="{163190A7-1D5E-55AC-902B-62EE9564BB04}"/>
              </a:ext>
            </a:extLst>
          </p:cNvPr>
          <p:cNvSpPr txBox="1">
            <a:spLocks/>
          </p:cNvSpPr>
          <p:nvPr/>
        </p:nvSpPr>
        <p:spPr>
          <a:xfrm>
            <a:off x="0" y="2772614"/>
            <a:ext cx="12192000" cy="1206035"/>
          </a:xfrm>
          <a:prstGeom prst="rect">
            <a:avLst/>
          </a:prstGeom>
        </p:spPr>
        <p:txBody>
          <a:bodyPr anchor="ctr" anchorCtr="1"/>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6000" b="1" i="0" u="none" strike="noStrike" kern="1200" cap="none" spc="0" normalizeH="0" baseline="0" noProof="0" dirty="0">
                <a:ln>
                  <a:noFill/>
                </a:ln>
                <a:solidFill>
                  <a:srgbClr val="363636"/>
                </a:solidFill>
                <a:effectLst/>
                <a:uLnTx/>
                <a:uFillTx/>
                <a:latin typeface="Arial Black" panose="020B0604020202020204" pitchFamily="34" charset="0"/>
                <a:ea typeface="+mj-ea"/>
                <a:cs typeface="Arial Black" panose="020B0604020202020204" pitchFamily="34" charset="0"/>
              </a:rPr>
              <a:t>Don’t be a Money Mule</a:t>
            </a:r>
          </a:p>
        </p:txBody>
      </p:sp>
      <p:sp>
        <p:nvSpPr>
          <p:cNvPr id="17" name="Title 1">
            <a:extLst>
              <a:ext uri="{FF2B5EF4-FFF2-40B4-BE49-F238E27FC236}">
                <a16:creationId xmlns:a16="http://schemas.microsoft.com/office/drawing/2014/main" id="{DA6040E5-8FF3-E09E-B12C-9749F4D0ECF5}"/>
              </a:ext>
            </a:extLst>
          </p:cNvPr>
          <p:cNvSpPr txBox="1">
            <a:spLocks/>
          </p:cNvSpPr>
          <p:nvPr/>
        </p:nvSpPr>
        <p:spPr>
          <a:xfrm>
            <a:off x="0" y="4367017"/>
            <a:ext cx="12192000" cy="939814"/>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00000"/>
              </a:lnSpc>
              <a:defRPr/>
            </a:pPr>
            <a:r>
              <a:rPr lang="en-US" sz="1700" dirty="0">
                <a:solidFill>
                  <a:srgbClr val="363636"/>
                </a:solidFill>
                <a:latin typeface="Arial" panose="020B0604020202020204" pitchFamily="34" charset="0"/>
                <a:cs typeface="Arial" panose="020B0604020202020204" pitchFamily="34" charset="0"/>
              </a:rPr>
              <a:t>To find out more information visit </a:t>
            </a:r>
            <a:r>
              <a:rPr lang="en-US" sz="1700" b="1" dirty="0">
                <a:solidFill>
                  <a:srgbClr val="363636"/>
                </a:solidFill>
                <a:latin typeface="Arial" panose="020B0604020202020204" pitchFamily="34" charset="0"/>
                <a:cs typeface="Arial" panose="020B0604020202020204" pitchFamily="34" charset="0"/>
              </a:rPr>
              <a:t>dontbefooled.org.uk</a:t>
            </a:r>
            <a:r>
              <a:rPr lang="en-US" sz="1700" dirty="0">
                <a:solidFill>
                  <a:srgbClr val="363636"/>
                </a:solidFill>
                <a:latin typeface="Arial" panose="020B0604020202020204" pitchFamily="34" charset="0"/>
                <a:cs typeface="Arial" panose="020B0604020202020204" pitchFamily="34" charset="0"/>
              </a:rPr>
              <a:t>. If you are worried that someone</a:t>
            </a:r>
            <a:br>
              <a:rPr lang="en-US" sz="1700" dirty="0">
                <a:solidFill>
                  <a:srgbClr val="363636"/>
                </a:solidFill>
                <a:latin typeface="Arial" panose="020B0604020202020204" pitchFamily="34" charset="0"/>
                <a:cs typeface="Arial" panose="020B0604020202020204" pitchFamily="34" charset="0"/>
              </a:rPr>
            </a:br>
            <a:r>
              <a:rPr lang="en-US" sz="1700" dirty="0">
                <a:solidFill>
                  <a:srgbClr val="363636"/>
                </a:solidFill>
                <a:latin typeface="Arial" panose="020B0604020202020204" pitchFamily="34" charset="0"/>
                <a:cs typeface="Arial" panose="020B0604020202020204" pitchFamily="34" charset="0"/>
              </a:rPr>
              <a:t>has approached you offering quick and easy money, speak to a teacher</a:t>
            </a:r>
            <a:br>
              <a:rPr lang="en-US" sz="1700" dirty="0">
                <a:solidFill>
                  <a:srgbClr val="363636"/>
                </a:solidFill>
                <a:latin typeface="Arial" panose="020B0604020202020204" pitchFamily="34" charset="0"/>
                <a:cs typeface="Arial" panose="020B0604020202020204" pitchFamily="34" charset="0"/>
              </a:rPr>
            </a:br>
            <a:r>
              <a:rPr lang="en-US" sz="1700" dirty="0">
                <a:solidFill>
                  <a:srgbClr val="363636"/>
                </a:solidFill>
                <a:latin typeface="Arial" panose="020B0604020202020204" pitchFamily="34" charset="0"/>
                <a:cs typeface="Arial" panose="020B0604020202020204" pitchFamily="34" charset="0"/>
              </a:rPr>
              <a:t>or you can call </a:t>
            </a:r>
            <a:r>
              <a:rPr lang="en-US" sz="1700" b="1" dirty="0">
                <a:solidFill>
                  <a:srgbClr val="363636"/>
                </a:solidFill>
                <a:latin typeface="Arial" panose="020B0604020202020204" pitchFamily="34" charset="0"/>
                <a:cs typeface="Arial" panose="020B0604020202020204" pitchFamily="34" charset="0"/>
              </a:rPr>
              <a:t>Crimestoppers</a:t>
            </a:r>
            <a:r>
              <a:rPr lang="en-US" sz="1700" dirty="0">
                <a:solidFill>
                  <a:srgbClr val="363636"/>
                </a:solidFill>
                <a:latin typeface="Arial" panose="020B0604020202020204" pitchFamily="34" charset="0"/>
                <a:cs typeface="Arial" panose="020B0604020202020204" pitchFamily="34" charset="0"/>
              </a:rPr>
              <a:t> anonymously on </a:t>
            </a:r>
            <a:r>
              <a:rPr lang="en-US" sz="1700" b="1" dirty="0">
                <a:solidFill>
                  <a:srgbClr val="363636"/>
                </a:solidFill>
                <a:latin typeface="Arial" panose="020B0604020202020204" pitchFamily="34" charset="0"/>
                <a:cs typeface="Arial" panose="020B0604020202020204" pitchFamily="34" charset="0"/>
              </a:rPr>
              <a:t>0800 555111</a:t>
            </a:r>
            <a:r>
              <a:rPr lang="en-US" sz="1700" dirty="0">
                <a:solidFill>
                  <a:srgbClr val="363636"/>
                </a:solidFill>
                <a:latin typeface="Arial" panose="020B0604020202020204" pitchFamily="34" charset="0"/>
                <a:cs typeface="Arial" panose="020B0604020202020204" pitchFamily="34" charset="0"/>
              </a:rPr>
              <a:t>.</a:t>
            </a:r>
          </a:p>
        </p:txBody>
      </p:sp>
      <p:sp>
        <p:nvSpPr>
          <p:cNvPr id="2" name="Rectangle 1">
            <a:extLst>
              <a:ext uri="{FF2B5EF4-FFF2-40B4-BE49-F238E27FC236}">
                <a16:creationId xmlns:a16="http://schemas.microsoft.com/office/drawing/2014/main" id="{E371929F-011D-6985-A0B2-CA16A480874B}"/>
              </a:ext>
              <a:ext uri="{C183D7F6-B498-43B3-948B-1728B52AA6E4}">
                <adec:decorative xmlns:adec="http://schemas.microsoft.com/office/drawing/2017/decorative" val="1"/>
              </a:ext>
            </a:extLst>
          </p:cNvPr>
          <p:cNvSpPr/>
          <p:nvPr/>
        </p:nvSpPr>
        <p:spPr>
          <a:xfrm>
            <a:off x="0" y="6116340"/>
            <a:ext cx="12192000" cy="74166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Don't be fooled logo">
            <a:extLst>
              <a:ext uri="{FF2B5EF4-FFF2-40B4-BE49-F238E27FC236}">
                <a16:creationId xmlns:a16="http://schemas.microsoft.com/office/drawing/2014/main" id="{D7A26741-A13C-70C6-BB8B-AC2CEFF4996A}"/>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05781" y="6302863"/>
            <a:ext cx="3066437" cy="368613"/>
          </a:xfrm>
          <a:prstGeom prst="rect">
            <a:avLst/>
          </a:prstGeom>
        </p:spPr>
      </p:pic>
      <p:pic>
        <p:nvPicPr>
          <p:cNvPr id="4" name="Picture 3">
            <a:extLst>
              <a:ext uri="{FF2B5EF4-FFF2-40B4-BE49-F238E27FC236}">
                <a16:creationId xmlns:a16="http://schemas.microsoft.com/office/drawing/2014/main" id="{1FB125C0-0233-22D4-9BC4-82755A450C4A}"/>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8528341" y="6269145"/>
            <a:ext cx="1536883" cy="373628"/>
          </a:xfrm>
          <a:prstGeom prst="rect">
            <a:avLst/>
          </a:prstGeom>
        </p:spPr>
      </p:pic>
      <p:pic>
        <p:nvPicPr>
          <p:cNvPr id="5" name="Picture 4">
            <a:extLst>
              <a:ext uri="{FF2B5EF4-FFF2-40B4-BE49-F238E27FC236}">
                <a16:creationId xmlns:a16="http://schemas.microsoft.com/office/drawing/2014/main" id="{A91B1769-F879-8955-46E8-A89F1EFE08CA}"/>
              </a:ext>
              <a:ext uri="{C183D7F6-B498-43B3-948B-1728B52AA6E4}">
                <adec:decorative xmlns:adec="http://schemas.microsoft.com/office/drawing/2017/decorative" val="1"/>
              </a:ext>
            </a:extLst>
          </p:cNvPr>
          <p:cNvPicPr>
            <a:picLocks noChangeAspect="1"/>
          </p:cNvPicPr>
          <p:nvPr/>
        </p:nvPicPr>
        <p:blipFill rotWithShape="1">
          <a:blip r:embed="rId4">
            <a:extLst>
              <a:ext uri="{28A0092B-C50C-407E-A947-70E740481C1C}">
                <a14:useLocalDpi xmlns:a14="http://schemas.microsoft.com/office/drawing/2010/main"/>
              </a:ext>
            </a:extLst>
          </a:blip>
          <a:srcRect/>
          <a:stretch/>
        </p:blipFill>
        <p:spPr>
          <a:xfrm>
            <a:off x="10454802" y="6190975"/>
            <a:ext cx="749491" cy="492076"/>
          </a:xfrm>
          <a:prstGeom prst="rect">
            <a:avLst/>
          </a:prstGeom>
        </p:spPr>
      </p:pic>
    </p:spTree>
    <p:extLst>
      <p:ext uri="{BB962C8B-B14F-4D97-AF65-F5344CB8AC3E}">
        <p14:creationId xmlns:p14="http://schemas.microsoft.com/office/powerpoint/2010/main" val="332916388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AFAB2837-8EDB-884B-8E6D-0209D3C75DF4}"/>
              </a:ext>
            </a:extLst>
          </p:cNvPr>
          <p:cNvSpPr>
            <a:spLocks noGrp="1"/>
          </p:cNvSpPr>
          <p:nvPr>
            <p:ph type="ctrTitle"/>
          </p:nvPr>
        </p:nvSpPr>
        <p:spPr>
          <a:xfrm>
            <a:off x="0" y="792243"/>
            <a:ext cx="12192000" cy="1206035"/>
          </a:xfrm>
        </p:spPr>
        <p:txBody>
          <a:bodyPr anchor="ctr" anchorCtr="1"/>
          <a:lstStyle/>
          <a:p>
            <a:r>
              <a:rPr lang="en-US" sz="4000" b="1" dirty="0">
                <a:solidFill>
                  <a:srgbClr val="363636"/>
                </a:solidFill>
                <a:latin typeface="Arial Black" panose="020B0604020202020204" pitchFamily="34" charset="0"/>
                <a:cs typeface="Arial Black" panose="020B0604020202020204" pitchFamily="34" charset="0"/>
              </a:rPr>
              <a:t>Drama</a:t>
            </a:r>
          </a:p>
        </p:txBody>
      </p:sp>
      <p:sp>
        <p:nvSpPr>
          <p:cNvPr id="13" name="TextBox 12">
            <a:extLst>
              <a:ext uri="{FF2B5EF4-FFF2-40B4-BE49-F238E27FC236}">
                <a16:creationId xmlns:a16="http://schemas.microsoft.com/office/drawing/2014/main" id="{C7C22E5D-35A0-4D47-B15F-8854132336E6}"/>
              </a:ext>
            </a:extLst>
          </p:cNvPr>
          <p:cNvSpPr txBox="1"/>
          <p:nvPr/>
        </p:nvSpPr>
        <p:spPr>
          <a:xfrm>
            <a:off x="112542" y="182880"/>
            <a:ext cx="1789737" cy="369332"/>
          </a:xfrm>
          <a:prstGeom prst="rect">
            <a:avLst/>
          </a:prstGeom>
          <a:noFill/>
        </p:spPr>
        <p:txBody>
          <a:bodyPr wrap="square" rtlCol="0">
            <a:spAutoFit/>
          </a:bodyPr>
          <a:lstStyle/>
          <a:p>
            <a:r>
              <a:rPr lang="en-GB" dirty="0">
                <a:solidFill>
                  <a:srgbClr val="363636"/>
                </a:solidFill>
                <a:latin typeface="Arial" panose="020B0604020202020204" pitchFamily="34" charset="0"/>
                <a:cs typeface="Arial" panose="020B0604020202020204" pitchFamily="34" charset="0"/>
              </a:rPr>
              <a:t>For the teacher</a:t>
            </a:r>
          </a:p>
        </p:txBody>
      </p:sp>
      <p:sp>
        <p:nvSpPr>
          <p:cNvPr id="3" name="TextBox 2">
            <a:extLst>
              <a:ext uri="{FF2B5EF4-FFF2-40B4-BE49-F238E27FC236}">
                <a16:creationId xmlns:a16="http://schemas.microsoft.com/office/drawing/2014/main" id="{995871D4-33FF-AB96-CD1D-03924050A187}"/>
              </a:ext>
            </a:extLst>
          </p:cNvPr>
          <p:cNvSpPr txBox="1"/>
          <p:nvPr/>
        </p:nvSpPr>
        <p:spPr>
          <a:xfrm>
            <a:off x="1349104" y="2449535"/>
            <a:ext cx="8747797" cy="2192908"/>
          </a:xfrm>
          <a:prstGeom prst="rect">
            <a:avLst/>
          </a:prstGeom>
          <a:noFill/>
        </p:spPr>
        <p:txBody>
          <a:bodyPr wrap="square">
            <a:spAutoFit/>
          </a:bodyPr>
          <a:lstStyle/>
          <a:p>
            <a:pPr>
              <a:spcBef>
                <a:spcPts val="1500"/>
              </a:spcBef>
            </a:pPr>
            <a:r>
              <a:rPr lang="en-GB" sz="1800" i="1" dirty="0">
                <a:solidFill>
                  <a:srgbClr val="363636"/>
                </a:solidFill>
                <a:effectLst/>
                <a:latin typeface="Arial" panose="020B0604020202020204" pitchFamily="34" charset="0"/>
                <a:ea typeface="Calibri" panose="020F0502020204030204" pitchFamily="34" charset="0"/>
                <a:cs typeface="Arial" panose="020B0604020202020204" pitchFamily="34" charset="0"/>
              </a:rPr>
              <a:t>Drama and Theatre education: creative education that provides opportunities for students to engage in, about and through drama as a learning medium, develop a range of theatrical skills and apply them to create performances. Students work collaboratively to generate, develop and communicate ideas, and develop as creative, effective, independent and reflective citizens who are able to make informed choices in process and performance.</a:t>
            </a:r>
          </a:p>
          <a:p>
            <a:pPr>
              <a:spcBef>
                <a:spcPts val="1500"/>
              </a:spcBef>
            </a:pPr>
            <a:r>
              <a:rPr lang="en-GB" sz="1600" b="1" dirty="0">
                <a:solidFill>
                  <a:srgbClr val="363636"/>
                </a:solidFill>
                <a:latin typeface="Arial" panose="020B0604020202020204" pitchFamily="34" charset="0"/>
                <a:cs typeface="Arial" panose="020B0604020202020204" pitchFamily="34" charset="0"/>
              </a:rPr>
              <a:t>National Drama Manifesto </a:t>
            </a:r>
            <a:r>
              <a:rPr lang="en-GB" sz="1600" b="1" u="sng" dirty="0">
                <a:solidFill>
                  <a:srgbClr val="363636"/>
                </a:solidFill>
                <a:latin typeface="Arial" panose="020B0604020202020204" pitchFamily="34" charset="0"/>
                <a:cs typeface="Arial" panose="020B0604020202020204" pitchFamily="34" charset="0"/>
              </a:rPr>
              <a:t>https://</a:t>
            </a:r>
            <a:r>
              <a:rPr lang="en-GB" sz="1600" b="1" u="sng" dirty="0" err="1">
                <a:solidFill>
                  <a:srgbClr val="363636"/>
                </a:solidFill>
                <a:latin typeface="Arial" panose="020B0604020202020204" pitchFamily="34" charset="0"/>
                <a:cs typeface="Arial" panose="020B0604020202020204" pitchFamily="34" charset="0"/>
              </a:rPr>
              <a:t>www.nationaldrama.org.uk</a:t>
            </a:r>
            <a:r>
              <a:rPr lang="en-GB" sz="1600" b="1" u="sng" dirty="0">
                <a:solidFill>
                  <a:srgbClr val="363636"/>
                </a:solidFill>
                <a:latin typeface="Arial" panose="020B0604020202020204" pitchFamily="34" charset="0"/>
                <a:cs typeface="Arial" panose="020B0604020202020204" pitchFamily="34" charset="0"/>
              </a:rPr>
              <a:t>/</a:t>
            </a:r>
          </a:p>
        </p:txBody>
      </p:sp>
      <p:pic>
        <p:nvPicPr>
          <p:cNvPr id="2" name="Don't be fooled logo">
            <a:extLst>
              <a:ext uri="{FF2B5EF4-FFF2-40B4-BE49-F238E27FC236}">
                <a16:creationId xmlns:a16="http://schemas.microsoft.com/office/drawing/2014/main" id="{D71A9947-D17E-7784-7ACA-7C9C8BD4E4AE}"/>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05781" y="6177185"/>
            <a:ext cx="3066437" cy="368613"/>
          </a:xfrm>
          <a:prstGeom prst="rect">
            <a:avLst/>
          </a:prstGeom>
        </p:spPr>
      </p:pic>
      <p:grpSp>
        <p:nvGrpSpPr>
          <p:cNvPr id="5" name="Group 4">
            <a:extLst>
              <a:ext uri="{FF2B5EF4-FFF2-40B4-BE49-F238E27FC236}">
                <a16:creationId xmlns:a16="http://schemas.microsoft.com/office/drawing/2014/main" id="{C5F19D25-E590-08EE-18C1-7AEC2916F8B5}"/>
              </a:ext>
              <a:ext uri="{C183D7F6-B498-43B3-948B-1728B52AA6E4}">
                <adec:decorative xmlns:adec="http://schemas.microsoft.com/office/drawing/2017/decorative" val="1"/>
              </a:ext>
            </a:extLst>
          </p:cNvPr>
          <p:cNvGrpSpPr/>
          <p:nvPr/>
        </p:nvGrpSpPr>
        <p:grpSpPr>
          <a:xfrm>
            <a:off x="8356480" y="5969000"/>
            <a:ext cx="3529738" cy="697057"/>
            <a:chOff x="8356480" y="5969000"/>
            <a:chExt cx="3529738" cy="697057"/>
          </a:xfrm>
        </p:grpSpPr>
        <p:pic>
          <p:nvPicPr>
            <p:cNvPr id="6" name="Logos">
              <a:extLst>
                <a:ext uri="{FF2B5EF4-FFF2-40B4-BE49-F238E27FC236}">
                  <a16:creationId xmlns:a16="http://schemas.microsoft.com/office/drawing/2014/main" id="{A10E6238-4E61-6D99-49A9-6D754E9794D7}"/>
                </a:ext>
                <a:ext uri="{C183D7F6-B498-43B3-948B-1728B52AA6E4}">
                  <adec:decorative xmlns:adec="http://schemas.microsoft.com/office/drawing/2017/decorative" val="1"/>
                </a:ext>
              </a:extLst>
            </p:cNvPr>
            <p:cNvPicPr>
              <a:picLocks noChangeAspect="1"/>
            </p:cNvPicPr>
            <p:nvPr/>
          </p:nvPicPr>
          <p:blipFill rotWithShape="1">
            <a:blip r:embed="rId4">
              <a:extLst>
                <a:ext uri="{28A0092B-C50C-407E-A947-70E740481C1C}">
                  <a14:useLocalDpi xmlns:a14="http://schemas.microsoft.com/office/drawing/2010/main"/>
                </a:ext>
              </a:extLst>
            </a:blip>
            <a:srcRect l="46222"/>
            <a:stretch/>
          </p:blipFill>
          <p:spPr>
            <a:xfrm>
              <a:off x="10274299" y="6050316"/>
              <a:ext cx="1611919" cy="472763"/>
            </a:xfrm>
            <a:prstGeom prst="rect">
              <a:avLst/>
            </a:prstGeom>
          </p:spPr>
        </p:pic>
        <p:pic>
          <p:nvPicPr>
            <p:cNvPr id="7" name="Picture 6" descr="A black and white sign with white text&#10;&#10;Description automatically generated">
              <a:extLst>
                <a:ext uri="{FF2B5EF4-FFF2-40B4-BE49-F238E27FC236}">
                  <a16:creationId xmlns:a16="http://schemas.microsoft.com/office/drawing/2014/main" id="{8E01FFEC-98D4-9B6B-3956-010A7E4CAA43}"/>
                </a:ext>
              </a:extLst>
            </p:cNvPr>
            <p:cNvPicPr>
              <a:picLocks noChangeAspect="1"/>
            </p:cNvPicPr>
            <p:nvPr/>
          </p:nvPicPr>
          <p:blipFill>
            <a:blip r:embed="rId5"/>
            <a:stretch>
              <a:fillRect/>
            </a:stretch>
          </p:blipFill>
          <p:spPr>
            <a:xfrm>
              <a:off x="8356480" y="5969000"/>
              <a:ext cx="1790107" cy="697057"/>
            </a:xfrm>
            <a:prstGeom prst="rect">
              <a:avLst/>
            </a:prstGeom>
          </p:spPr>
        </p:pic>
      </p:grpSp>
    </p:spTree>
    <p:extLst>
      <p:ext uri="{BB962C8B-B14F-4D97-AF65-F5344CB8AC3E}">
        <p14:creationId xmlns:p14="http://schemas.microsoft.com/office/powerpoint/2010/main" val="305655408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C1E2ADC-7BA2-D9A3-9354-8B09B3CAA09A}"/>
              </a:ext>
            </a:extLst>
          </p:cNvPr>
          <p:cNvSpPr>
            <a:spLocks noGrp="1"/>
          </p:cNvSpPr>
          <p:nvPr>
            <p:ph type="ctrTitle"/>
          </p:nvPr>
        </p:nvSpPr>
        <p:spPr>
          <a:xfrm>
            <a:off x="1524000" y="-225468"/>
            <a:ext cx="9144000" cy="225468"/>
          </a:xfrm>
        </p:spPr>
        <p:txBody>
          <a:bodyPr anchor="b"/>
          <a:lstStyle/>
          <a:p>
            <a:r>
              <a:rPr lang="en-GB" sz="800" b="0" dirty="0">
                <a:solidFill>
                  <a:schemeClr val="bg1"/>
                </a:solidFill>
              </a:rPr>
              <a:t>Slide 35</a:t>
            </a:r>
          </a:p>
        </p:txBody>
      </p:sp>
      <p:sp>
        <p:nvSpPr>
          <p:cNvPr id="2" name="TextBox 1">
            <a:extLst>
              <a:ext uri="{FF2B5EF4-FFF2-40B4-BE49-F238E27FC236}">
                <a16:creationId xmlns:a16="http://schemas.microsoft.com/office/drawing/2014/main" id="{DBC5A764-3E92-D655-D288-D3B40669288C}"/>
              </a:ext>
            </a:extLst>
          </p:cNvPr>
          <p:cNvSpPr txBox="1"/>
          <p:nvPr/>
        </p:nvSpPr>
        <p:spPr>
          <a:xfrm>
            <a:off x="1364062" y="1524929"/>
            <a:ext cx="9916746" cy="4739339"/>
          </a:xfrm>
          <a:prstGeom prst="rect">
            <a:avLst/>
          </a:prstGeom>
          <a:noFill/>
        </p:spPr>
        <p:txBody>
          <a:bodyPr wrap="square" rtlCol="0">
            <a:noAutofit/>
          </a:bodyPr>
          <a:lstStyle/>
          <a:p>
            <a:pPr>
              <a:spcBef>
                <a:spcPts val="1000"/>
              </a:spcBef>
            </a:pPr>
            <a:r>
              <a:rPr lang="en-GB" sz="2100" b="1" dirty="0">
                <a:solidFill>
                  <a:srgbClr val="363636"/>
                </a:solidFill>
                <a:latin typeface="Arial" panose="020B0604020202020204" pitchFamily="34" charset="0"/>
                <a:cs typeface="Arial" panose="020B0604020202020204" pitchFamily="34" charset="0"/>
              </a:rPr>
              <a:t>Perform a play to retell the story of money mules.</a:t>
            </a:r>
            <a:endParaRPr lang="en-GB" sz="2100" dirty="0">
              <a:solidFill>
                <a:srgbClr val="363636"/>
              </a:solidFill>
              <a:latin typeface="Arial" panose="020B0604020202020204" pitchFamily="34" charset="0"/>
              <a:cs typeface="Arial" panose="020B0604020202020204" pitchFamily="34" charset="0"/>
            </a:endParaRPr>
          </a:p>
          <a:p>
            <a:pPr>
              <a:spcBef>
                <a:spcPts val="1000"/>
              </a:spcBef>
            </a:pPr>
            <a:r>
              <a:rPr lang="en-GB" sz="2100" dirty="0">
                <a:solidFill>
                  <a:srgbClr val="363636"/>
                </a:solidFill>
                <a:latin typeface="Arial" panose="020B0604020202020204" pitchFamily="34" charset="0"/>
                <a:cs typeface="Arial" panose="020B0604020202020204" pitchFamily="34" charset="0"/>
              </a:rPr>
              <a:t>The play needs to impress on the audience that being a money mule is illegal.</a:t>
            </a:r>
          </a:p>
          <a:p>
            <a:pPr>
              <a:spcBef>
                <a:spcPts val="1000"/>
              </a:spcBef>
            </a:pPr>
            <a:r>
              <a:rPr lang="en-GB" sz="2100" dirty="0">
                <a:solidFill>
                  <a:srgbClr val="363636"/>
                </a:solidFill>
                <a:latin typeface="Arial" panose="020B0604020202020204" pitchFamily="34" charset="0"/>
                <a:cs typeface="Arial" panose="020B0604020202020204" pitchFamily="34" charset="0"/>
              </a:rPr>
              <a:t>The play could feature the following characters (but this is not prescriptive,</a:t>
            </a:r>
            <a:br>
              <a:rPr lang="en-GB" sz="2100" dirty="0">
                <a:solidFill>
                  <a:srgbClr val="363636"/>
                </a:solidFill>
                <a:latin typeface="Arial" panose="020B0604020202020204" pitchFamily="34" charset="0"/>
                <a:cs typeface="Arial" panose="020B0604020202020204" pitchFamily="34" charset="0"/>
              </a:rPr>
            </a:br>
            <a:r>
              <a:rPr lang="en-GB" sz="2100" dirty="0">
                <a:solidFill>
                  <a:srgbClr val="363636"/>
                </a:solidFill>
                <a:latin typeface="Arial" panose="020B0604020202020204" pitchFamily="34" charset="0"/>
                <a:cs typeface="Arial" panose="020B0604020202020204" pitchFamily="34" charset="0"/>
              </a:rPr>
              <a:t>as your imaginations should rule!)</a:t>
            </a:r>
          </a:p>
          <a:p>
            <a:pPr marL="285750" indent="-285750">
              <a:spcBef>
                <a:spcPts val="1000"/>
              </a:spcBef>
              <a:buFont typeface="Arial" panose="020B0604020202020204" pitchFamily="34" charset="0"/>
              <a:buChar char="•"/>
            </a:pPr>
            <a:r>
              <a:rPr lang="en-GB" sz="2100" dirty="0">
                <a:solidFill>
                  <a:srgbClr val="363636"/>
                </a:solidFill>
                <a:latin typeface="Arial" panose="020B0604020202020204" pitchFamily="34" charset="0"/>
                <a:cs typeface="Arial" panose="020B0604020202020204" pitchFamily="34" charset="0"/>
              </a:rPr>
              <a:t>Victim of a scam (such as Josh’s nan)</a:t>
            </a:r>
          </a:p>
          <a:p>
            <a:pPr marL="285750" indent="-285750">
              <a:spcBef>
                <a:spcPts val="500"/>
              </a:spcBef>
              <a:buFont typeface="Arial" panose="020B0604020202020204" pitchFamily="34" charset="0"/>
              <a:buChar char="•"/>
            </a:pPr>
            <a:r>
              <a:rPr lang="en-GB" sz="2100" dirty="0">
                <a:solidFill>
                  <a:srgbClr val="363636"/>
                </a:solidFill>
                <a:latin typeface="Arial" panose="020B0604020202020204" pitchFamily="34" charset="0"/>
                <a:cs typeface="Arial" panose="020B0604020202020204" pitchFamily="34" charset="0"/>
              </a:rPr>
              <a:t>Money mule target</a:t>
            </a:r>
          </a:p>
          <a:p>
            <a:pPr marL="285750" indent="-285750">
              <a:spcBef>
                <a:spcPts val="500"/>
              </a:spcBef>
              <a:buFont typeface="Arial" panose="020B0604020202020204" pitchFamily="34" charset="0"/>
              <a:buChar char="•"/>
            </a:pPr>
            <a:r>
              <a:rPr lang="en-GB" sz="2100" dirty="0">
                <a:solidFill>
                  <a:srgbClr val="363636"/>
                </a:solidFill>
                <a:latin typeface="Arial" panose="020B0604020202020204" pitchFamily="34" charset="0"/>
                <a:cs typeface="Arial" panose="020B0604020202020204" pitchFamily="34" charset="0"/>
              </a:rPr>
              <a:t>Fraudster</a:t>
            </a:r>
          </a:p>
          <a:p>
            <a:pPr marL="285750" indent="-285750">
              <a:spcBef>
                <a:spcPts val="500"/>
              </a:spcBef>
              <a:buFont typeface="Arial" panose="020B0604020202020204" pitchFamily="34" charset="0"/>
              <a:buChar char="•"/>
            </a:pPr>
            <a:r>
              <a:rPr lang="en-GB" sz="2100" dirty="0">
                <a:solidFill>
                  <a:srgbClr val="363636"/>
                </a:solidFill>
                <a:latin typeface="Arial" panose="020B0604020202020204" pitchFamily="34" charset="0"/>
                <a:cs typeface="Arial" panose="020B0604020202020204" pitchFamily="34" charset="0"/>
              </a:rPr>
              <a:t>Bank’s fraud investigator</a:t>
            </a:r>
          </a:p>
          <a:p>
            <a:pPr marL="285750" indent="-285750">
              <a:spcBef>
                <a:spcPts val="500"/>
              </a:spcBef>
              <a:buFont typeface="Arial" panose="020B0604020202020204" pitchFamily="34" charset="0"/>
              <a:buChar char="•"/>
            </a:pPr>
            <a:endParaRPr lang="en-GB" sz="2100" dirty="0">
              <a:solidFill>
                <a:srgbClr val="363636"/>
              </a:solidFill>
              <a:latin typeface="Arial" panose="020B0604020202020204" pitchFamily="34" charset="0"/>
              <a:cs typeface="Arial" panose="020B0604020202020204" pitchFamily="34" charset="0"/>
            </a:endParaRPr>
          </a:p>
          <a:p>
            <a:pPr>
              <a:spcBef>
                <a:spcPts val="1000"/>
              </a:spcBef>
            </a:pPr>
            <a:r>
              <a:rPr lang="en-GB" sz="2100" dirty="0">
                <a:solidFill>
                  <a:srgbClr val="363636"/>
                </a:solidFill>
                <a:latin typeface="Arial" panose="020B0604020202020204" pitchFamily="34" charset="0"/>
                <a:cs typeface="Arial" panose="020B0604020202020204" pitchFamily="34" charset="0"/>
              </a:rPr>
              <a:t>Prepare a performance of approximately five minutes.</a:t>
            </a:r>
            <a:endParaRPr lang="en-GB" sz="2100" dirty="0">
              <a:solidFill>
                <a:srgbClr val="363636"/>
              </a:solidFill>
              <a:latin typeface="Arial" panose="020B0604020202020204" pitchFamily="34" charset="0"/>
              <a:ea typeface="Calibri" panose="020F0502020204030204" pitchFamily="34" charset="0"/>
              <a:cs typeface="Arial" panose="020B0604020202020204" pitchFamily="34" charset="0"/>
            </a:endParaRPr>
          </a:p>
        </p:txBody>
      </p:sp>
      <p:sp>
        <p:nvSpPr>
          <p:cNvPr id="4" name="TextBox 3">
            <a:extLst>
              <a:ext uri="{FF2B5EF4-FFF2-40B4-BE49-F238E27FC236}">
                <a16:creationId xmlns:a16="http://schemas.microsoft.com/office/drawing/2014/main" id="{A6E2B648-7A0E-F243-9F2C-1115C4E72403}"/>
              </a:ext>
            </a:extLst>
          </p:cNvPr>
          <p:cNvSpPr txBox="1"/>
          <p:nvPr/>
        </p:nvSpPr>
        <p:spPr>
          <a:xfrm>
            <a:off x="0" y="717910"/>
            <a:ext cx="12192000" cy="553998"/>
          </a:xfrm>
          <a:prstGeom prst="rect">
            <a:avLst/>
          </a:prstGeom>
          <a:noFill/>
        </p:spPr>
        <p:txBody>
          <a:bodyPr wrap="square" rtlCol="0">
            <a:spAutoFit/>
          </a:bodyPr>
          <a:lstStyle/>
          <a:p>
            <a:pPr algn="ctr"/>
            <a:r>
              <a:rPr lang="en-GB" sz="3000" b="1" dirty="0">
                <a:solidFill>
                  <a:srgbClr val="363636"/>
                </a:solidFill>
                <a:latin typeface="Arial" panose="020B0604020202020204" pitchFamily="34" charset="0"/>
                <a:cs typeface="Arial" panose="020B0604020202020204" pitchFamily="34" charset="0"/>
              </a:rPr>
              <a:t>Activity</a:t>
            </a:r>
            <a:endParaRPr lang="en-GB" sz="3000" dirty="0">
              <a:solidFill>
                <a:srgbClr val="363636"/>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7786718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1B70C175-ABCD-20BC-600D-2BF0EC45483B}"/>
              </a:ext>
            </a:extLst>
          </p:cNvPr>
          <p:cNvSpPr>
            <a:spLocks noGrp="1"/>
          </p:cNvSpPr>
          <p:nvPr>
            <p:ph type="ctrTitle"/>
          </p:nvPr>
        </p:nvSpPr>
        <p:spPr>
          <a:xfrm>
            <a:off x="1524000" y="-150312"/>
            <a:ext cx="9144000" cy="150312"/>
          </a:xfrm>
        </p:spPr>
        <p:txBody>
          <a:bodyPr anchor="b"/>
          <a:lstStyle/>
          <a:p>
            <a:r>
              <a:rPr lang="en-GB" sz="800" b="0" dirty="0">
                <a:solidFill>
                  <a:schemeClr val="bg1"/>
                </a:solidFill>
              </a:rPr>
              <a:t>Slide </a:t>
            </a:r>
            <a:r>
              <a:rPr lang="en-GB" sz="800" dirty="0">
                <a:solidFill>
                  <a:schemeClr val="bg1"/>
                </a:solidFill>
              </a:rPr>
              <a:t>36</a:t>
            </a:r>
            <a:endParaRPr lang="en-GB" sz="800" b="0" dirty="0">
              <a:solidFill>
                <a:schemeClr val="bg1"/>
              </a:solidFill>
            </a:endParaRPr>
          </a:p>
        </p:txBody>
      </p:sp>
      <p:sp>
        <p:nvSpPr>
          <p:cNvPr id="17" name="Title 1">
            <a:extLst>
              <a:ext uri="{FF2B5EF4-FFF2-40B4-BE49-F238E27FC236}">
                <a16:creationId xmlns:a16="http://schemas.microsoft.com/office/drawing/2014/main" id="{AD9A2BBB-D732-053A-77B8-726270C8C7B0}"/>
              </a:ext>
            </a:extLst>
          </p:cNvPr>
          <p:cNvSpPr>
            <a:spLocks/>
          </p:cNvSpPr>
          <p:nvPr/>
        </p:nvSpPr>
        <p:spPr>
          <a:xfrm>
            <a:off x="0" y="1061828"/>
            <a:ext cx="12192000" cy="1206035"/>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000" b="1" i="0" u="none" strike="noStrike" kern="1200" cap="none" spc="0" normalizeH="0" baseline="0" noProof="0" dirty="0">
                <a:ln>
                  <a:noFill/>
                </a:ln>
                <a:solidFill>
                  <a:srgbClr val="363636"/>
                </a:solidFill>
                <a:effectLst/>
                <a:uLnTx/>
                <a:uFillTx/>
                <a:latin typeface="Arial Black" panose="020B0604020202020204" pitchFamily="34" charset="0"/>
                <a:ea typeface="+mj-ea"/>
                <a:cs typeface="Arial Black" panose="020B0604020202020204" pitchFamily="34" charset="0"/>
              </a:rPr>
              <a:t>Don’t be fooled by offers of quick cash.</a:t>
            </a:r>
            <a:br>
              <a:rPr kumimoji="0" lang="en-US" sz="3000" b="1" i="0" u="none" strike="noStrike" kern="1200" cap="none" spc="0" normalizeH="0" baseline="0" noProof="0" dirty="0">
                <a:ln>
                  <a:noFill/>
                </a:ln>
                <a:solidFill>
                  <a:srgbClr val="363636"/>
                </a:solidFill>
                <a:effectLst/>
                <a:uLnTx/>
                <a:uFillTx/>
                <a:latin typeface="Arial Black" panose="020B0604020202020204" pitchFamily="34" charset="0"/>
                <a:ea typeface="+mj-ea"/>
                <a:cs typeface="Arial Black" panose="020B0604020202020204" pitchFamily="34" charset="0"/>
              </a:rPr>
            </a:br>
            <a:r>
              <a:rPr kumimoji="0" lang="en-US" sz="3000" b="1" i="0" u="none" strike="noStrike" kern="1200" cap="none" spc="0" normalizeH="0" baseline="0" noProof="0" dirty="0">
                <a:ln>
                  <a:noFill/>
                </a:ln>
                <a:solidFill>
                  <a:srgbClr val="363636"/>
                </a:solidFill>
                <a:effectLst/>
                <a:uLnTx/>
                <a:uFillTx/>
                <a:latin typeface="Arial Black" panose="020B0604020202020204" pitchFamily="34" charset="0"/>
                <a:ea typeface="+mj-ea"/>
                <a:cs typeface="Arial Black" panose="020B0604020202020204" pitchFamily="34" charset="0"/>
              </a:rPr>
              <a:t>It could put you</a:t>
            </a:r>
            <a:br>
              <a:rPr kumimoji="0" lang="en-US" sz="3000" b="1" i="0" u="none" strike="noStrike" kern="1200" cap="none" spc="0" normalizeH="0" baseline="0" noProof="0" dirty="0">
                <a:ln>
                  <a:noFill/>
                </a:ln>
                <a:solidFill>
                  <a:srgbClr val="363636"/>
                </a:solidFill>
                <a:effectLst/>
                <a:uLnTx/>
                <a:uFillTx/>
                <a:latin typeface="Arial Black" panose="020B0604020202020204" pitchFamily="34" charset="0"/>
                <a:ea typeface="+mj-ea"/>
                <a:cs typeface="Arial Black" panose="020B0604020202020204" pitchFamily="34" charset="0"/>
              </a:rPr>
            </a:br>
            <a:r>
              <a:rPr kumimoji="0" lang="en-US" sz="3000" b="1" i="0" u="none" strike="noStrike" kern="1200" cap="none" spc="0" normalizeH="0" baseline="0" noProof="0" dirty="0">
                <a:ln>
                  <a:noFill/>
                </a:ln>
                <a:solidFill>
                  <a:srgbClr val="363636"/>
                </a:solidFill>
                <a:effectLst/>
                <a:uLnTx/>
                <a:uFillTx/>
                <a:latin typeface="Arial Black" panose="020B0604020202020204" pitchFamily="34" charset="0"/>
                <a:ea typeface="+mj-ea"/>
                <a:cs typeface="Arial Black" panose="020B0604020202020204" pitchFamily="34" charset="0"/>
              </a:rPr>
              <a:t>and your family at risk.</a:t>
            </a:r>
          </a:p>
        </p:txBody>
      </p:sp>
      <p:sp>
        <p:nvSpPr>
          <p:cNvPr id="18" name="Title 1">
            <a:extLst>
              <a:ext uri="{FF2B5EF4-FFF2-40B4-BE49-F238E27FC236}">
                <a16:creationId xmlns:a16="http://schemas.microsoft.com/office/drawing/2014/main" id="{F514BDEB-F428-A7D3-6937-77756233022A}"/>
              </a:ext>
            </a:extLst>
          </p:cNvPr>
          <p:cNvSpPr txBox="1">
            <a:spLocks/>
          </p:cNvSpPr>
          <p:nvPr/>
        </p:nvSpPr>
        <p:spPr>
          <a:xfrm>
            <a:off x="0" y="2772614"/>
            <a:ext cx="12192000" cy="1206035"/>
          </a:xfrm>
          <a:prstGeom prst="rect">
            <a:avLst/>
          </a:prstGeom>
        </p:spPr>
        <p:txBody>
          <a:bodyPr anchor="ctr" anchorCtr="1"/>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6000" b="1" i="0" u="none" strike="noStrike" kern="1200" cap="none" spc="0" normalizeH="0" baseline="0" noProof="0" dirty="0">
                <a:ln>
                  <a:noFill/>
                </a:ln>
                <a:solidFill>
                  <a:srgbClr val="363636"/>
                </a:solidFill>
                <a:effectLst/>
                <a:uLnTx/>
                <a:uFillTx/>
                <a:latin typeface="Arial Black" panose="020B0604020202020204" pitchFamily="34" charset="0"/>
                <a:ea typeface="+mj-ea"/>
                <a:cs typeface="Arial Black" panose="020B0604020202020204" pitchFamily="34" charset="0"/>
              </a:rPr>
              <a:t>Don’t be a Money Mule</a:t>
            </a:r>
          </a:p>
        </p:txBody>
      </p:sp>
      <p:sp>
        <p:nvSpPr>
          <p:cNvPr id="16" name="Title 1">
            <a:extLst>
              <a:ext uri="{FF2B5EF4-FFF2-40B4-BE49-F238E27FC236}">
                <a16:creationId xmlns:a16="http://schemas.microsoft.com/office/drawing/2014/main" id="{7DBF252F-BF5E-981A-D5C7-EBD5C6DA6BFD}"/>
              </a:ext>
            </a:extLst>
          </p:cNvPr>
          <p:cNvSpPr txBox="1">
            <a:spLocks/>
          </p:cNvSpPr>
          <p:nvPr/>
        </p:nvSpPr>
        <p:spPr>
          <a:xfrm>
            <a:off x="0" y="4367017"/>
            <a:ext cx="12192000" cy="939814"/>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00000"/>
              </a:lnSpc>
              <a:defRPr/>
            </a:pPr>
            <a:r>
              <a:rPr lang="en-US" sz="1700" dirty="0">
                <a:solidFill>
                  <a:srgbClr val="363636"/>
                </a:solidFill>
                <a:latin typeface="Arial" panose="020B0604020202020204" pitchFamily="34" charset="0"/>
                <a:cs typeface="Arial" panose="020B0604020202020204" pitchFamily="34" charset="0"/>
              </a:rPr>
              <a:t>To find out more information visit </a:t>
            </a:r>
            <a:r>
              <a:rPr lang="en-US" sz="1700" b="1" dirty="0">
                <a:solidFill>
                  <a:srgbClr val="363636"/>
                </a:solidFill>
                <a:latin typeface="Arial" panose="020B0604020202020204" pitchFamily="34" charset="0"/>
                <a:cs typeface="Arial" panose="020B0604020202020204" pitchFamily="34" charset="0"/>
              </a:rPr>
              <a:t>dontbefooled.org.uk</a:t>
            </a:r>
            <a:r>
              <a:rPr lang="en-US" sz="1700" dirty="0">
                <a:solidFill>
                  <a:srgbClr val="363636"/>
                </a:solidFill>
                <a:latin typeface="Arial" panose="020B0604020202020204" pitchFamily="34" charset="0"/>
                <a:cs typeface="Arial" panose="020B0604020202020204" pitchFamily="34" charset="0"/>
              </a:rPr>
              <a:t>. If you are worried that someone</a:t>
            </a:r>
            <a:br>
              <a:rPr lang="en-US" sz="1700" dirty="0">
                <a:solidFill>
                  <a:srgbClr val="363636"/>
                </a:solidFill>
                <a:latin typeface="Arial" panose="020B0604020202020204" pitchFamily="34" charset="0"/>
                <a:cs typeface="Arial" panose="020B0604020202020204" pitchFamily="34" charset="0"/>
              </a:rPr>
            </a:br>
            <a:r>
              <a:rPr lang="en-US" sz="1700" dirty="0">
                <a:solidFill>
                  <a:srgbClr val="363636"/>
                </a:solidFill>
                <a:latin typeface="Arial" panose="020B0604020202020204" pitchFamily="34" charset="0"/>
                <a:cs typeface="Arial" panose="020B0604020202020204" pitchFamily="34" charset="0"/>
              </a:rPr>
              <a:t>has approached you offering quick and easy money, speak to a teacher</a:t>
            </a:r>
            <a:br>
              <a:rPr lang="en-US" sz="1700" dirty="0">
                <a:solidFill>
                  <a:srgbClr val="363636"/>
                </a:solidFill>
                <a:latin typeface="Arial" panose="020B0604020202020204" pitchFamily="34" charset="0"/>
                <a:cs typeface="Arial" panose="020B0604020202020204" pitchFamily="34" charset="0"/>
              </a:rPr>
            </a:br>
            <a:r>
              <a:rPr lang="en-US" sz="1700" dirty="0">
                <a:solidFill>
                  <a:srgbClr val="363636"/>
                </a:solidFill>
                <a:latin typeface="Arial" panose="020B0604020202020204" pitchFamily="34" charset="0"/>
                <a:cs typeface="Arial" panose="020B0604020202020204" pitchFamily="34" charset="0"/>
              </a:rPr>
              <a:t>or you can call </a:t>
            </a:r>
            <a:r>
              <a:rPr lang="en-US" sz="1700" b="1" dirty="0">
                <a:solidFill>
                  <a:srgbClr val="363636"/>
                </a:solidFill>
                <a:latin typeface="Arial" panose="020B0604020202020204" pitchFamily="34" charset="0"/>
                <a:cs typeface="Arial" panose="020B0604020202020204" pitchFamily="34" charset="0"/>
              </a:rPr>
              <a:t>Crimestoppers</a:t>
            </a:r>
            <a:r>
              <a:rPr lang="en-US" sz="1700" dirty="0">
                <a:solidFill>
                  <a:srgbClr val="363636"/>
                </a:solidFill>
                <a:latin typeface="Arial" panose="020B0604020202020204" pitchFamily="34" charset="0"/>
                <a:cs typeface="Arial" panose="020B0604020202020204" pitchFamily="34" charset="0"/>
              </a:rPr>
              <a:t> anonymously on </a:t>
            </a:r>
            <a:r>
              <a:rPr lang="en-US" sz="1700" b="1" dirty="0">
                <a:solidFill>
                  <a:srgbClr val="363636"/>
                </a:solidFill>
                <a:latin typeface="Arial" panose="020B0604020202020204" pitchFamily="34" charset="0"/>
                <a:cs typeface="Arial" panose="020B0604020202020204" pitchFamily="34" charset="0"/>
              </a:rPr>
              <a:t>0800 555111</a:t>
            </a:r>
            <a:r>
              <a:rPr lang="en-US" sz="1700" dirty="0">
                <a:solidFill>
                  <a:srgbClr val="363636"/>
                </a:solidFill>
                <a:latin typeface="Arial" panose="020B0604020202020204" pitchFamily="34" charset="0"/>
                <a:cs typeface="Arial" panose="020B0604020202020204" pitchFamily="34" charset="0"/>
              </a:rPr>
              <a:t>.</a:t>
            </a:r>
          </a:p>
        </p:txBody>
      </p:sp>
      <p:sp>
        <p:nvSpPr>
          <p:cNvPr id="2" name="Rectangle 1">
            <a:extLst>
              <a:ext uri="{FF2B5EF4-FFF2-40B4-BE49-F238E27FC236}">
                <a16:creationId xmlns:a16="http://schemas.microsoft.com/office/drawing/2014/main" id="{5CB2BC97-43EE-9881-9180-951FA182B4AB}"/>
              </a:ext>
              <a:ext uri="{C183D7F6-B498-43B3-948B-1728B52AA6E4}">
                <adec:decorative xmlns:adec="http://schemas.microsoft.com/office/drawing/2017/decorative" val="1"/>
              </a:ext>
            </a:extLst>
          </p:cNvPr>
          <p:cNvSpPr/>
          <p:nvPr/>
        </p:nvSpPr>
        <p:spPr>
          <a:xfrm>
            <a:off x="0" y="6116340"/>
            <a:ext cx="12192000" cy="74166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Don't be fooled logo">
            <a:extLst>
              <a:ext uri="{FF2B5EF4-FFF2-40B4-BE49-F238E27FC236}">
                <a16:creationId xmlns:a16="http://schemas.microsoft.com/office/drawing/2014/main" id="{C1B35453-3E0E-7D49-A111-4ECF230E3B66}"/>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05781" y="6302863"/>
            <a:ext cx="3066437" cy="368613"/>
          </a:xfrm>
          <a:prstGeom prst="rect">
            <a:avLst/>
          </a:prstGeom>
        </p:spPr>
      </p:pic>
      <p:pic>
        <p:nvPicPr>
          <p:cNvPr id="4" name="Picture 3">
            <a:extLst>
              <a:ext uri="{FF2B5EF4-FFF2-40B4-BE49-F238E27FC236}">
                <a16:creationId xmlns:a16="http://schemas.microsoft.com/office/drawing/2014/main" id="{97EE49B1-19F8-B8BC-D94A-DA776C371D8C}"/>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8528341" y="6269145"/>
            <a:ext cx="1536883" cy="373628"/>
          </a:xfrm>
          <a:prstGeom prst="rect">
            <a:avLst/>
          </a:prstGeom>
        </p:spPr>
      </p:pic>
      <p:pic>
        <p:nvPicPr>
          <p:cNvPr id="5" name="Picture 4">
            <a:extLst>
              <a:ext uri="{FF2B5EF4-FFF2-40B4-BE49-F238E27FC236}">
                <a16:creationId xmlns:a16="http://schemas.microsoft.com/office/drawing/2014/main" id="{FE338052-DA92-AA18-1EB8-62905F399BEA}"/>
              </a:ext>
              <a:ext uri="{C183D7F6-B498-43B3-948B-1728B52AA6E4}">
                <adec:decorative xmlns:adec="http://schemas.microsoft.com/office/drawing/2017/decorative" val="1"/>
              </a:ext>
            </a:extLst>
          </p:cNvPr>
          <p:cNvPicPr>
            <a:picLocks noChangeAspect="1"/>
          </p:cNvPicPr>
          <p:nvPr/>
        </p:nvPicPr>
        <p:blipFill rotWithShape="1">
          <a:blip r:embed="rId5">
            <a:extLst>
              <a:ext uri="{28A0092B-C50C-407E-A947-70E740481C1C}">
                <a14:useLocalDpi xmlns:a14="http://schemas.microsoft.com/office/drawing/2010/main"/>
              </a:ext>
            </a:extLst>
          </a:blip>
          <a:srcRect/>
          <a:stretch/>
        </p:blipFill>
        <p:spPr>
          <a:xfrm>
            <a:off x="10454802" y="6190975"/>
            <a:ext cx="749491" cy="492076"/>
          </a:xfrm>
          <a:prstGeom prst="rect">
            <a:avLst/>
          </a:prstGeom>
        </p:spPr>
      </p:pic>
    </p:spTree>
    <p:extLst>
      <p:ext uri="{BB962C8B-B14F-4D97-AF65-F5344CB8AC3E}">
        <p14:creationId xmlns:p14="http://schemas.microsoft.com/office/powerpoint/2010/main" val="5746476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9A826287-A645-A34C-BFCD-852993478EAE}"/>
              </a:ext>
            </a:extLst>
          </p:cNvPr>
          <p:cNvSpPr txBox="1"/>
          <p:nvPr/>
        </p:nvSpPr>
        <p:spPr>
          <a:xfrm>
            <a:off x="1349431" y="1833691"/>
            <a:ext cx="4144589" cy="2544286"/>
          </a:xfrm>
          <a:prstGeom prst="rect">
            <a:avLst/>
          </a:prstGeom>
          <a:noFill/>
        </p:spPr>
        <p:txBody>
          <a:bodyPr wrap="square">
            <a:spAutoFit/>
          </a:bodyPr>
          <a:lstStyle/>
          <a:p>
            <a:pPr>
              <a:spcBef>
                <a:spcPts val="2000"/>
              </a:spcBef>
            </a:pP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Life is a bit tough for Josh right now.</a:t>
            </a:r>
          </a:p>
          <a:p>
            <a:pPr>
              <a:spcBef>
                <a:spcPts val="2000"/>
              </a:spcBef>
            </a:pP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His nan’s lost loads of money in a scam, and his dad’s sorting all that out.</a:t>
            </a:r>
          </a:p>
          <a:p>
            <a:pPr>
              <a:spcBef>
                <a:spcPts val="2000"/>
              </a:spcBef>
            </a:pP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It’s all quite stressful.</a:t>
            </a:r>
          </a:p>
        </p:txBody>
      </p:sp>
      <p:pic>
        <p:nvPicPr>
          <p:cNvPr id="4" name="Nan image">
            <a:extLst>
              <a:ext uri="{FF2B5EF4-FFF2-40B4-BE49-F238E27FC236}">
                <a16:creationId xmlns:a16="http://schemas.microsoft.com/office/drawing/2014/main" id="{D5A55763-E71B-3D47-8E6D-930EF22DA9EE}"/>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403808" y="1120359"/>
            <a:ext cx="4608512" cy="4608512"/>
          </a:xfrm>
          <a:prstGeom prst="rect">
            <a:avLst/>
          </a:prstGeom>
        </p:spPr>
      </p:pic>
      <p:sp>
        <p:nvSpPr>
          <p:cNvPr id="2" name="Title 1">
            <a:extLst>
              <a:ext uri="{FF2B5EF4-FFF2-40B4-BE49-F238E27FC236}">
                <a16:creationId xmlns:a16="http://schemas.microsoft.com/office/drawing/2014/main" id="{66E87D65-82CC-F402-8C7B-1B51D9B0D5BA}"/>
              </a:ext>
            </a:extLst>
          </p:cNvPr>
          <p:cNvSpPr>
            <a:spLocks noGrp="1"/>
          </p:cNvSpPr>
          <p:nvPr>
            <p:ph type="ctrTitle"/>
          </p:nvPr>
        </p:nvSpPr>
        <p:spPr>
          <a:xfrm>
            <a:off x="1524000" y="-250522"/>
            <a:ext cx="9144000" cy="250521"/>
          </a:xfrm>
        </p:spPr>
        <p:txBody>
          <a:bodyPr anchor="b"/>
          <a:lstStyle/>
          <a:p>
            <a:r>
              <a:rPr lang="en-GB" sz="800" b="0" dirty="0">
                <a:solidFill>
                  <a:schemeClr val="bg1"/>
                </a:solidFill>
              </a:rPr>
              <a:t>Slide 4</a:t>
            </a:r>
          </a:p>
        </p:txBody>
      </p:sp>
    </p:spTree>
    <p:extLst>
      <p:ext uri="{BB962C8B-B14F-4D97-AF65-F5344CB8AC3E}">
        <p14:creationId xmlns:p14="http://schemas.microsoft.com/office/powerpoint/2010/main" val="42637231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loud Callout 3">
            <a:extLst>
              <a:ext uri="{FF2B5EF4-FFF2-40B4-BE49-F238E27FC236}">
                <a16:creationId xmlns:a16="http://schemas.microsoft.com/office/drawing/2014/main" id="{BAD66949-31C8-5544-A382-275877049EAE}"/>
              </a:ext>
              <a:ext uri="{C183D7F6-B498-43B3-948B-1728B52AA6E4}">
                <adec:decorative xmlns:adec="http://schemas.microsoft.com/office/drawing/2017/decorative" val="1"/>
              </a:ext>
            </a:extLst>
          </p:cNvPr>
          <p:cNvSpPr/>
          <p:nvPr/>
        </p:nvSpPr>
        <p:spPr>
          <a:xfrm>
            <a:off x="1260729" y="992904"/>
            <a:ext cx="4202811" cy="2906162"/>
          </a:xfrm>
          <a:prstGeom prst="cloudCallout">
            <a:avLst>
              <a:gd name="adj1" fmla="val -33194"/>
              <a:gd name="adj2" fmla="val 80214"/>
            </a:avLst>
          </a:prstGeom>
          <a:solidFill>
            <a:schemeClr val="bg1"/>
          </a:solidFill>
          <a:ln w="57150">
            <a:solidFill>
              <a:srgbClr val="3636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Cloud Callout 6">
            <a:extLst>
              <a:ext uri="{FF2B5EF4-FFF2-40B4-BE49-F238E27FC236}">
                <a16:creationId xmlns:a16="http://schemas.microsoft.com/office/drawing/2014/main" id="{2C9D48F6-43C3-0F40-96DA-AA098B4781F2}"/>
              </a:ext>
              <a:ext uri="{C183D7F6-B498-43B3-948B-1728B52AA6E4}">
                <adec:decorative xmlns:adec="http://schemas.microsoft.com/office/drawing/2017/decorative" val="1"/>
              </a:ext>
            </a:extLst>
          </p:cNvPr>
          <p:cNvSpPr/>
          <p:nvPr/>
        </p:nvSpPr>
        <p:spPr>
          <a:xfrm>
            <a:off x="5279285" y="1473829"/>
            <a:ext cx="5236315" cy="4065006"/>
          </a:xfrm>
          <a:prstGeom prst="cloudCallout">
            <a:avLst>
              <a:gd name="adj1" fmla="val -65005"/>
              <a:gd name="adj2" fmla="val 59357"/>
            </a:avLst>
          </a:prstGeom>
          <a:solidFill>
            <a:schemeClr val="bg1"/>
          </a:solidFill>
          <a:ln w="57150">
            <a:solidFill>
              <a:srgbClr val="3636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EE7CF0E3-4333-56BC-503F-48CC886C52FB}"/>
              </a:ext>
            </a:extLst>
          </p:cNvPr>
          <p:cNvSpPr>
            <a:spLocks noGrp="1"/>
          </p:cNvSpPr>
          <p:nvPr>
            <p:ph type="ctrTitle"/>
          </p:nvPr>
        </p:nvSpPr>
        <p:spPr>
          <a:xfrm>
            <a:off x="1524000" y="-183340"/>
            <a:ext cx="9144000" cy="183340"/>
          </a:xfrm>
        </p:spPr>
        <p:txBody>
          <a:bodyPr anchor="b"/>
          <a:lstStyle/>
          <a:p>
            <a:r>
              <a:rPr lang="en-GB" sz="800" b="0" dirty="0">
                <a:solidFill>
                  <a:schemeClr val="bg1"/>
                </a:solidFill>
              </a:rPr>
              <a:t>Slide 5</a:t>
            </a:r>
          </a:p>
        </p:txBody>
      </p:sp>
      <p:sp>
        <p:nvSpPr>
          <p:cNvPr id="9" name="TextBox 8">
            <a:extLst>
              <a:ext uri="{FF2B5EF4-FFF2-40B4-BE49-F238E27FC236}">
                <a16:creationId xmlns:a16="http://schemas.microsoft.com/office/drawing/2014/main" id="{A983DFF2-CFFC-F444-83F2-B6B99D6BF826}"/>
              </a:ext>
            </a:extLst>
          </p:cNvPr>
          <p:cNvSpPr txBox="1"/>
          <p:nvPr/>
        </p:nvSpPr>
        <p:spPr>
          <a:xfrm>
            <a:off x="1536947" y="1901994"/>
            <a:ext cx="3701116" cy="1154162"/>
          </a:xfrm>
          <a:prstGeom prst="rect">
            <a:avLst/>
          </a:prstGeom>
          <a:noFill/>
        </p:spPr>
        <p:txBody>
          <a:bodyPr wrap="square">
            <a:spAutoFit/>
          </a:bodyPr>
          <a:lstStyle/>
          <a:p>
            <a:pPr algn="ctr">
              <a:spcBef>
                <a:spcPts val="2000"/>
              </a:spcBef>
            </a:pPr>
            <a:r>
              <a:rPr lang="en-GB" sz="23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With all that money,</a:t>
            </a:r>
            <a:br>
              <a:rPr lang="en-GB" sz="2300" b="1" dirty="0">
                <a:solidFill>
                  <a:srgbClr val="363636"/>
                </a:solidFill>
                <a:latin typeface="Arial" panose="020B0604020202020204" pitchFamily="34" charset="0"/>
                <a:ea typeface="Calibri" panose="020F0502020204030204" pitchFamily="34" charset="0"/>
                <a:cs typeface="Times New Roman" panose="02020603050405020304" pitchFamily="18" charset="0"/>
              </a:rPr>
            </a:br>
            <a:r>
              <a:rPr lang="en-GB" sz="23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Josh could</a:t>
            </a:r>
            <a:br>
              <a:rPr lang="en-GB" sz="2300" b="1" dirty="0">
                <a:solidFill>
                  <a:srgbClr val="363636"/>
                </a:solidFill>
                <a:latin typeface="Arial" panose="020B0604020202020204" pitchFamily="34" charset="0"/>
                <a:ea typeface="Calibri" panose="020F0502020204030204" pitchFamily="34" charset="0"/>
                <a:cs typeface="Times New Roman" panose="02020603050405020304" pitchFamily="18" charset="0"/>
              </a:rPr>
            </a:br>
            <a:r>
              <a:rPr lang="en-GB" sz="23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help out. </a:t>
            </a:r>
          </a:p>
        </p:txBody>
      </p:sp>
      <p:sp>
        <p:nvSpPr>
          <p:cNvPr id="8" name="TextBox 7">
            <a:extLst>
              <a:ext uri="{FF2B5EF4-FFF2-40B4-BE49-F238E27FC236}">
                <a16:creationId xmlns:a16="http://schemas.microsoft.com/office/drawing/2014/main" id="{9A826287-A645-A34C-BFCD-852993478EAE}"/>
              </a:ext>
            </a:extLst>
          </p:cNvPr>
          <p:cNvSpPr txBox="1"/>
          <p:nvPr/>
        </p:nvSpPr>
        <p:spPr>
          <a:xfrm>
            <a:off x="5545984" y="2479075"/>
            <a:ext cx="4541520" cy="2215991"/>
          </a:xfrm>
          <a:prstGeom prst="rect">
            <a:avLst/>
          </a:prstGeom>
          <a:noFill/>
        </p:spPr>
        <p:txBody>
          <a:bodyPr wrap="square">
            <a:spAutoFit/>
          </a:bodyPr>
          <a:lstStyle/>
          <a:p>
            <a:pPr algn="ctr">
              <a:spcBef>
                <a:spcPts val="2000"/>
              </a:spcBef>
            </a:pPr>
            <a:r>
              <a:rPr lang="en-GB" sz="23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And he could also buy</a:t>
            </a:r>
            <a:br>
              <a:rPr lang="en-GB" sz="2300" b="1" dirty="0">
                <a:solidFill>
                  <a:srgbClr val="363636"/>
                </a:solidFill>
                <a:latin typeface="Arial" panose="020B0604020202020204" pitchFamily="34" charset="0"/>
                <a:ea typeface="Calibri" panose="020F0502020204030204" pitchFamily="34" charset="0"/>
                <a:cs typeface="Times New Roman" panose="02020603050405020304" pitchFamily="18" charset="0"/>
              </a:rPr>
            </a:br>
            <a:r>
              <a:rPr lang="en-GB" sz="23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loads of cool stuff, like</a:t>
            </a:r>
            <a:br>
              <a:rPr lang="en-GB" sz="2300" b="1" dirty="0">
                <a:solidFill>
                  <a:srgbClr val="363636"/>
                </a:solidFill>
                <a:latin typeface="Arial" panose="020B0604020202020204" pitchFamily="34" charset="0"/>
                <a:ea typeface="Calibri" panose="020F0502020204030204" pitchFamily="34" charset="0"/>
                <a:cs typeface="Times New Roman" panose="02020603050405020304" pitchFamily="18" charset="0"/>
              </a:rPr>
            </a:br>
            <a:r>
              <a:rPr lang="en-GB" sz="23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a games console and</a:t>
            </a:r>
            <a:br>
              <a:rPr lang="en-GB" sz="2300" b="1" dirty="0">
                <a:solidFill>
                  <a:srgbClr val="363636"/>
                </a:solidFill>
                <a:latin typeface="Arial" panose="020B0604020202020204" pitchFamily="34" charset="0"/>
                <a:ea typeface="Calibri" panose="020F0502020204030204" pitchFamily="34" charset="0"/>
                <a:cs typeface="Times New Roman" panose="02020603050405020304" pitchFamily="18" charset="0"/>
              </a:rPr>
            </a:br>
            <a:r>
              <a:rPr lang="en-GB" sz="23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new trainers, and</a:t>
            </a:r>
            <a:br>
              <a:rPr lang="en-GB" sz="2300" b="1" dirty="0">
                <a:solidFill>
                  <a:srgbClr val="363636"/>
                </a:solidFill>
                <a:latin typeface="Arial" panose="020B0604020202020204" pitchFamily="34" charset="0"/>
                <a:ea typeface="Calibri" panose="020F0502020204030204" pitchFamily="34" charset="0"/>
                <a:cs typeface="Times New Roman" panose="02020603050405020304" pitchFamily="18" charset="0"/>
              </a:rPr>
            </a:br>
            <a:r>
              <a:rPr lang="en-GB" sz="23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really impress his</a:t>
            </a:r>
            <a:br>
              <a:rPr lang="en-GB" sz="2300" b="1" dirty="0">
                <a:solidFill>
                  <a:srgbClr val="363636"/>
                </a:solidFill>
                <a:latin typeface="Arial" panose="020B0604020202020204" pitchFamily="34" charset="0"/>
                <a:ea typeface="Calibri" panose="020F0502020204030204" pitchFamily="34" charset="0"/>
                <a:cs typeface="Times New Roman" panose="02020603050405020304" pitchFamily="18" charset="0"/>
              </a:rPr>
            </a:br>
            <a:r>
              <a:rPr lang="en-GB" sz="23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friends …</a:t>
            </a:r>
          </a:p>
        </p:txBody>
      </p:sp>
      <p:pic>
        <p:nvPicPr>
          <p:cNvPr id="3" name="Trainers">
            <a:extLst>
              <a:ext uri="{FF2B5EF4-FFF2-40B4-BE49-F238E27FC236}">
                <a16:creationId xmlns:a16="http://schemas.microsoft.com/office/drawing/2014/main" id="{7280BD79-92F1-CF4B-B67A-5C070846D259}"/>
              </a:ext>
              <a:ext uri="{C183D7F6-B498-43B3-948B-1728B52AA6E4}">
                <adec:decorative xmlns:adec="http://schemas.microsoft.com/office/drawing/2017/decorative" val="1"/>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1491" t="-196"/>
          <a:stretch/>
        </p:blipFill>
        <p:spPr>
          <a:xfrm>
            <a:off x="8563823" y="3508024"/>
            <a:ext cx="2807060" cy="2452696"/>
          </a:xfrm>
          <a:prstGeom prst="rect">
            <a:avLst/>
          </a:prstGeom>
        </p:spPr>
      </p:pic>
      <p:pic>
        <p:nvPicPr>
          <p:cNvPr id="10" name="Game console">
            <a:extLst>
              <a:ext uri="{FF2B5EF4-FFF2-40B4-BE49-F238E27FC236}">
                <a16:creationId xmlns:a16="http://schemas.microsoft.com/office/drawing/2014/main" id="{67666001-BE2F-F04A-A87E-31E061DB329C}"/>
              </a:ext>
              <a:ext uri="{C183D7F6-B498-43B3-948B-1728B52AA6E4}">
                <adec:decorative xmlns:adec="http://schemas.microsoft.com/office/drawing/2017/decorative" val="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670503" y="660429"/>
            <a:ext cx="2321347" cy="1839396"/>
          </a:xfrm>
          <a:prstGeom prst="rect">
            <a:avLst/>
          </a:prstGeom>
        </p:spPr>
      </p:pic>
    </p:spTree>
    <p:extLst>
      <p:ext uri="{BB962C8B-B14F-4D97-AF65-F5344CB8AC3E}">
        <p14:creationId xmlns:p14="http://schemas.microsoft.com/office/powerpoint/2010/main" val="1276101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par>
                          <p:cTn id="9" fill="hold">
                            <p:stCondLst>
                              <p:cond delay="0"/>
                            </p:stCondLst>
                            <p:childTnLst>
                              <p:par>
                                <p:cTn id="10" presetID="1" presetClass="entr" presetSubtype="0" fill="hold" nodeType="afterEffect">
                                  <p:stCondLst>
                                    <p:cond delay="500"/>
                                  </p:stCondLst>
                                  <p:childTnLst>
                                    <p:set>
                                      <p:cBhvr>
                                        <p:cTn id="11" dur="1" fill="hold">
                                          <p:stCondLst>
                                            <p:cond delay="0"/>
                                          </p:stCondLst>
                                        </p:cTn>
                                        <p:tgtEl>
                                          <p:spTgt spid="10"/>
                                        </p:tgtEl>
                                        <p:attrNameLst>
                                          <p:attrName>style.visibility</p:attrName>
                                        </p:attrNameLst>
                                      </p:cBhvr>
                                      <p:to>
                                        <p:strVal val="visible"/>
                                      </p:to>
                                    </p:set>
                                  </p:childTnLst>
                                </p:cTn>
                              </p:par>
                            </p:childTnLst>
                          </p:cTn>
                        </p:par>
                        <p:par>
                          <p:cTn id="12" fill="hold">
                            <p:stCondLst>
                              <p:cond delay="500"/>
                            </p:stCondLst>
                            <p:childTnLst>
                              <p:par>
                                <p:cTn id="13" presetID="1" presetClass="entr" presetSubtype="0" fill="hold" nodeType="afterEffect">
                                  <p:stCondLst>
                                    <p:cond delay="50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9A826287-A645-A34C-BFCD-852993478EAE}"/>
              </a:ext>
            </a:extLst>
          </p:cNvPr>
          <p:cNvSpPr txBox="1"/>
          <p:nvPr/>
        </p:nvSpPr>
        <p:spPr>
          <a:xfrm>
            <a:off x="1364312" y="1228115"/>
            <a:ext cx="4163031" cy="5011628"/>
          </a:xfrm>
          <a:prstGeom prst="rect">
            <a:avLst/>
          </a:prstGeom>
          <a:noFill/>
        </p:spPr>
        <p:txBody>
          <a:bodyPr wrap="square">
            <a:spAutoFit/>
          </a:bodyPr>
          <a:lstStyle/>
          <a:p>
            <a:pPr>
              <a:spcBef>
                <a:spcPts val="2000"/>
              </a:spcBef>
            </a:pP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Josh replies to the person who sent him the message with the job offer – the ‘recruiter’.</a:t>
            </a:r>
          </a:p>
          <a:p>
            <a:pPr>
              <a:spcBef>
                <a:spcPts val="2000"/>
              </a:spcBef>
            </a:pP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He has to provide his address and his bank details. </a:t>
            </a:r>
          </a:p>
          <a:p>
            <a:pPr>
              <a:spcBef>
                <a:spcPts val="2000"/>
              </a:spcBef>
            </a:pP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The recruiter says they need these so they can check Josh is suitable for the job.</a:t>
            </a:r>
          </a:p>
          <a:p>
            <a:pPr>
              <a:spcBef>
                <a:spcPts val="2000"/>
              </a:spcBef>
            </a:pP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Josh thinks – easy! Soon he’ll be so cool! And be able to help his family.</a:t>
            </a:r>
          </a:p>
          <a:p>
            <a:pPr>
              <a:spcBef>
                <a:spcPts val="2000"/>
              </a:spcBef>
            </a:pPr>
            <a:endParaRPr lang="en-GB" sz="2200" b="1" dirty="0">
              <a:solidFill>
                <a:srgbClr val="363636"/>
              </a:solidFill>
              <a:latin typeface="Arial" panose="020B0604020202020204" pitchFamily="34" charset="0"/>
              <a:ea typeface="Calibri" panose="020F0502020204030204" pitchFamily="34" charset="0"/>
              <a:cs typeface="Times New Roman" panose="02020603050405020304" pitchFamily="18" charset="0"/>
            </a:endParaRPr>
          </a:p>
        </p:txBody>
      </p:sp>
      <p:pic>
        <p:nvPicPr>
          <p:cNvPr id="3" name="Bank statement">
            <a:extLst>
              <a:ext uri="{FF2B5EF4-FFF2-40B4-BE49-F238E27FC236}">
                <a16:creationId xmlns:a16="http://schemas.microsoft.com/office/drawing/2014/main" id="{987C10D7-FC26-3F4B-9258-B37DE39C5FB1}"/>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419850" y="1125538"/>
            <a:ext cx="4616093" cy="4616093"/>
          </a:xfrm>
          <a:prstGeom prst="rect">
            <a:avLst/>
          </a:prstGeom>
        </p:spPr>
      </p:pic>
      <p:sp>
        <p:nvSpPr>
          <p:cNvPr id="2" name="Title 1">
            <a:extLst>
              <a:ext uri="{FF2B5EF4-FFF2-40B4-BE49-F238E27FC236}">
                <a16:creationId xmlns:a16="http://schemas.microsoft.com/office/drawing/2014/main" id="{6E45CFAA-BFCE-ECEB-AA2E-32AFD2140197}"/>
              </a:ext>
            </a:extLst>
          </p:cNvPr>
          <p:cNvSpPr>
            <a:spLocks noGrp="1"/>
          </p:cNvSpPr>
          <p:nvPr>
            <p:ph type="ctrTitle"/>
          </p:nvPr>
        </p:nvSpPr>
        <p:spPr>
          <a:xfrm>
            <a:off x="1524000" y="-200416"/>
            <a:ext cx="9144000" cy="200416"/>
          </a:xfrm>
        </p:spPr>
        <p:txBody>
          <a:bodyPr anchor="b"/>
          <a:lstStyle/>
          <a:p>
            <a:r>
              <a:rPr lang="en-GB" sz="800" b="0" dirty="0">
                <a:solidFill>
                  <a:schemeClr val="bg1"/>
                </a:solidFill>
              </a:rPr>
              <a:t>Slide 6</a:t>
            </a:r>
          </a:p>
        </p:txBody>
      </p:sp>
    </p:spTree>
    <p:extLst>
      <p:ext uri="{BB962C8B-B14F-4D97-AF65-F5344CB8AC3E}">
        <p14:creationId xmlns:p14="http://schemas.microsoft.com/office/powerpoint/2010/main" val="27442514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9A826287-A645-A34C-BFCD-852993478EAE}"/>
              </a:ext>
            </a:extLst>
          </p:cNvPr>
          <p:cNvSpPr txBox="1"/>
          <p:nvPr/>
        </p:nvSpPr>
        <p:spPr>
          <a:xfrm>
            <a:off x="1373494" y="1530271"/>
            <a:ext cx="4955744" cy="4349909"/>
          </a:xfrm>
          <a:prstGeom prst="rect">
            <a:avLst/>
          </a:prstGeom>
          <a:noFill/>
        </p:spPr>
        <p:txBody>
          <a:bodyPr wrap="square">
            <a:spAutoFit/>
          </a:bodyPr>
          <a:lstStyle/>
          <a:p>
            <a:pPr>
              <a:spcBef>
                <a:spcPts val="2000"/>
              </a:spcBef>
            </a:pP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What questions do you think Josh should ask the recruiter?</a:t>
            </a:r>
          </a:p>
          <a:p>
            <a:pPr>
              <a:spcBef>
                <a:spcPts val="2000"/>
              </a:spcBef>
            </a:pP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What work does the recruiter do?</a:t>
            </a:r>
          </a:p>
          <a:p>
            <a:pPr>
              <a:spcBef>
                <a:spcPts val="2000"/>
              </a:spcBef>
            </a:pP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Should Josh ask for more details</a:t>
            </a:r>
            <a:b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b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to verify the company?</a:t>
            </a:r>
          </a:p>
          <a:p>
            <a:pPr>
              <a:spcBef>
                <a:spcPts val="2000"/>
              </a:spcBef>
            </a:pP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Should Josh hand such personal, sensitive details to someone he knows so little about?</a:t>
            </a:r>
          </a:p>
          <a:p>
            <a:pPr>
              <a:spcBef>
                <a:spcPts val="2000"/>
              </a:spcBef>
            </a:pPr>
            <a:r>
              <a:rPr lang="en-GB" sz="2100" b="1" dirty="0">
                <a:solidFill>
                  <a:srgbClr val="363636"/>
                </a:solidFill>
                <a:latin typeface="Arial" panose="020B0604020202020204" pitchFamily="34" charset="0"/>
                <a:cs typeface="Arial" panose="020B0604020202020204" pitchFamily="34" charset="0"/>
              </a:rPr>
              <a:t>Let’s vote on whether Josh should provide his address and bank details.</a:t>
            </a:r>
          </a:p>
        </p:txBody>
      </p:sp>
      <p:sp>
        <p:nvSpPr>
          <p:cNvPr id="3" name="Title 2">
            <a:extLst>
              <a:ext uri="{FF2B5EF4-FFF2-40B4-BE49-F238E27FC236}">
                <a16:creationId xmlns:a16="http://schemas.microsoft.com/office/drawing/2014/main" id="{5B9749ED-F4E8-90A7-FCF7-4789CF4B3F8B}"/>
              </a:ext>
            </a:extLst>
          </p:cNvPr>
          <p:cNvSpPr txBox="1">
            <a:spLocks noGrp="1"/>
          </p:cNvSpPr>
          <p:nvPr>
            <p:ph type="title" idx="4294967295"/>
          </p:nvPr>
        </p:nvSpPr>
        <p:spPr>
          <a:xfrm>
            <a:off x="0" y="709054"/>
            <a:ext cx="12191999"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000" b="1" i="0" u="none" strike="noStrike" kern="1200" cap="none" spc="0" normalizeH="0" baseline="0" noProof="0" dirty="0">
                <a:ln>
                  <a:noFill/>
                </a:ln>
                <a:solidFill>
                  <a:srgbClr val="363636"/>
                </a:solidFill>
                <a:effectLst/>
                <a:uLnTx/>
                <a:uFillTx/>
                <a:latin typeface="Arial" panose="020B0604020202020204" pitchFamily="34" charset="0"/>
                <a:ea typeface="+mn-ea"/>
                <a:cs typeface="Arial" panose="020B0604020202020204" pitchFamily="34" charset="0"/>
              </a:rPr>
              <a:t>Discussion</a:t>
            </a:r>
          </a:p>
        </p:txBody>
      </p:sp>
      <p:pic>
        <p:nvPicPr>
          <p:cNvPr id="7" name="Question mark">
            <a:extLst>
              <a:ext uri="{FF2B5EF4-FFF2-40B4-BE49-F238E27FC236}">
                <a16:creationId xmlns:a16="http://schemas.microsoft.com/office/drawing/2014/main" id="{BA1761F9-8DE9-594C-90D6-78C99DDE1DFA}"/>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678828" y="1657520"/>
            <a:ext cx="4068117" cy="4068117"/>
          </a:xfrm>
          <a:prstGeom prst="rect">
            <a:avLst/>
          </a:prstGeom>
        </p:spPr>
      </p:pic>
    </p:spTree>
    <p:extLst>
      <p:ext uri="{BB962C8B-B14F-4D97-AF65-F5344CB8AC3E}">
        <p14:creationId xmlns:p14="http://schemas.microsoft.com/office/powerpoint/2010/main" val="17536145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CE836BFC-BC05-944D-B7B3-EB3DD4BBC6B7}"/>
              </a:ext>
            </a:extLst>
          </p:cNvPr>
          <p:cNvSpPr txBox="1">
            <a:spLocks noGrp="1"/>
          </p:cNvSpPr>
          <p:nvPr>
            <p:ph type="title" idx="4294967295"/>
          </p:nvPr>
        </p:nvSpPr>
        <p:spPr>
          <a:xfrm>
            <a:off x="0" y="714671"/>
            <a:ext cx="12192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000" b="1" i="0" u="none" strike="noStrike" kern="1200" cap="none" spc="0" normalizeH="0" baseline="0" noProof="0" dirty="0">
                <a:ln>
                  <a:noFill/>
                </a:ln>
                <a:solidFill>
                  <a:srgbClr val="363636"/>
                </a:solidFill>
                <a:effectLst/>
                <a:uLnTx/>
                <a:uFillTx/>
                <a:latin typeface="Arial" panose="020B0604020202020204" pitchFamily="34" charset="0"/>
                <a:ea typeface="Calibri" panose="020F0502020204030204" pitchFamily="34" charset="0"/>
                <a:cs typeface="Arial" panose="020B0604020202020204" pitchFamily="34" charset="0"/>
              </a:rPr>
              <a:t>Online Safety reminder</a:t>
            </a:r>
            <a:r>
              <a:rPr kumimoji="0" lang="en-GB" sz="3000" b="1" i="0" u="none" strike="noStrike" kern="1200" cap="none" spc="0" normalizeH="0" baseline="0" noProof="0" dirty="0">
                <a:ln>
                  <a:noFill/>
                </a:ln>
                <a:solidFill>
                  <a:srgbClr val="363636"/>
                </a:solidFill>
                <a:effectLst/>
                <a:uLnTx/>
                <a:uFillTx/>
                <a:latin typeface="Arial" panose="020B0604020202020204" pitchFamily="34" charset="0"/>
                <a:ea typeface="+mn-ea"/>
                <a:cs typeface="Arial" panose="020B0604020202020204" pitchFamily="34" charset="0"/>
              </a:rPr>
              <a:t> </a:t>
            </a:r>
            <a:endParaRPr kumimoji="0" lang="en-US" sz="3000" b="1" i="0" u="none" strike="noStrike" kern="1200" cap="none" spc="0" normalizeH="0" baseline="0" noProof="0" dirty="0">
              <a:ln>
                <a:noFill/>
              </a:ln>
              <a:solidFill>
                <a:srgbClr val="363636"/>
              </a:solidFill>
              <a:effectLst/>
              <a:uLnTx/>
              <a:uFillTx/>
              <a:latin typeface="Arial" panose="020B0604020202020204" pitchFamily="34" charset="0"/>
              <a:ea typeface="+mn-ea"/>
              <a:cs typeface="Arial" panose="020B0604020202020204" pitchFamily="34" charset="0"/>
            </a:endParaRPr>
          </a:p>
        </p:txBody>
      </p:sp>
      <p:graphicFrame>
        <p:nvGraphicFramePr>
          <p:cNvPr id="3" name="Table 3">
            <a:extLst>
              <a:ext uri="{FF2B5EF4-FFF2-40B4-BE49-F238E27FC236}">
                <a16:creationId xmlns:a16="http://schemas.microsoft.com/office/drawing/2014/main" id="{F8275BF4-456E-054C-ACCA-5A46A31386CC}"/>
              </a:ext>
            </a:extLst>
          </p:cNvPr>
          <p:cNvGraphicFramePr>
            <a:graphicFrameLocks noGrp="1"/>
          </p:cNvGraphicFramePr>
          <p:nvPr>
            <p:extLst>
              <p:ext uri="{D42A27DB-BD31-4B8C-83A1-F6EECF244321}">
                <p14:modId xmlns:p14="http://schemas.microsoft.com/office/powerpoint/2010/main" val="367823399"/>
              </p:ext>
            </p:extLst>
          </p:nvPr>
        </p:nvGraphicFramePr>
        <p:xfrm>
          <a:off x="1821925" y="1616607"/>
          <a:ext cx="8552734" cy="4198565"/>
        </p:xfrm>
        <a:graphic>
          <a:graphicData uri="http://schemas.openxmlformats.org/drawingml/2006/table">
            <a:tbl>
              <a:tblPr firstRow="1" bandRow="1">
                <a:tableStyleId>{5C22544A-7EE6-4342-B048-85BDC9FD1C3A}</a:tableStyleId>
              </a:tblPr>
              <a:tblGrid>
                <a:gridCol w="4276367">
                  <a:extLst>
                    <a:ext uri="{9D8B030D-6E8A-4147-A177-3AD203B41FA5}">
                      <a16:colId xmlns:a16="http://schemas.microsoft.com/office/drawing/2014/main" val="4164286556"/>
                    </a:ext>
                  </a:extLst>
                </a:gridCol>
                <a:gridCol w="4276367">
                  <a:extLst>
                    <a:ext uri="{9D8B030D-6E8A-4147-A177-3AD203B41FA5}">
                      <a16:colId xmlns:a16="http://schemas.microsoft.com/office/drawing/2014/main" val="1587377807"/>
                    </a:ext>
                  </a:extLst>
                </a:gridCol>
              </a:tblGrid>
              <a:tr h="816731">
                <a:tc>
                  <a:txBody>
                    <a:bodyPr/>
                    <a:lstStyle/>
                    <a:p>
                      <a:pPr algn="ctr"/>
                      <a:r>
                        <a:rPr lang="en-GB" sz="3000" b="1" u="sng" kern="1200" dirty="0">
                          <a:solidFill>
                            <a:srgbClr val="363636"/>
                          </a:solidFill>
                          <a:effectLst/>
                          <a:latin typeface="+mn-lt"/>
                          <a:ea typeface="+mn-ea"/>
                          <a:cs typeface="+mn-cs"/>
                        </a:rPr>
                        <a:t>DO </a:t>
                      </a:r>
                      <a:endParaRPr lang="en-US" sz="3000" dirty="0">
                        <a:solidFill>
                          <a:srgbClr val="363636"/>
                        </a:solidFill>
                      </a:endParaRPr>
                    </a:p>
                  </a:txBody>
                  <a:tcPr anchor="ctr" anchorCtr="1">
                    <a:lnL w="19050" cap="flat" cmpd="sng" algn="ctr">
                      <a:solidFill>
                        <a:srgbClr val="363636"/>
                      </a:solidFill>
                      <a:prstDash val="solid"/>
                      <a:round/>
                      <a:headEnd type="none" w="med" len="med"/>
                      <a:tailEnd type="none" w="med" len="med"/>
                    </a:lnL>
                    <a:lnR w="19050" cap="flat" cmpd="sng" algn="ctr">
                      <a:solidFill>
                        <a:srgbClr val="363636"/>
                      </a:solidFill>
                      <a:prstDash val="solid"/>
                      <a:round/>
                      <a:headEnd type="none" w="med" len="med"/>
                      <a:tailEnd type="none" w="med" len="med"/>
                    </a:lnR>
                    <a:lnT w="19050" cap="flat" cmpd="sng" algn="ctr">
                      <a:solidFill>
                        <a:srgbClr val="363636"/>
                      </a:solidFill>
                      <a:prstDash val="solid"/>
                      <a:round/>
                      <a:headEnd type="none" w="med" len="med"/>
                      <a:tailEnd type="none" w="med" len="med"/>
                    </a:lnT>
                    <a:lnB w="19050" cap="flat" cmpd="sng" algn="ctr">
                      <a:solidFill>
                        <a:srgbClr val="363636"/>
                      </a:solidFill>
                      <a:prstDash val="solid"/>
                      <a:round/>
                      <a:headEnd type="none" w="med" len="med"/>
                      <a:tailEnd type="none" w="med" len="med"/>
                    </a:lnB>
                    <a:solidFill>
                      <a:srgbClr val="FFCD0C"/>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3000" b="1" u="sng" kern="1200" dirty="0">
                          <a:solidFill>
                            <a:schemeClr val="lt1"/>
                          </a:solidFill>
                          <a:effectLst/>
                          <a:latin typeface="+mn-lt"/>
                          <a:ea typeface="+mn-ea"/>
                          <a:cs typeface="+mn-cs"/>
                        </a:rPr>
                        <a:t>DON’T</a:t>
                      </a:r>
                      <a:endParaRPr lang="en-GB" sz="3000" b="1" kern="1200" dirty="0">
                        <a:solidFill>
                          <a:schemeClr val="lt1"/>
                        </a:solidFill>
                        <a:effectLst/>
                        <a:latin typeface="+mn-lt"/>
                        <a:ea typeface="+mn-ea"/>
                        <a:cs typeface="+mn-cs"/>
                      </a:endParaRPr>
                    </a:p>
                  </a:txBody>
                  <a:tcPr anchor="ctr" anchorCtr="1">
                    <a:lnL w="19050" cap="flat" cmpd="sng" algn="ctr">
                      <a:solidFill>
                        <a:srgbClr val="363636"/>
                      </a:solidFill>
                      <a:prstDash val="solid"/>
                      <a:round/>
                      <a:headEnd type="none" w="med" len="med"/>
                      <a:tailEnd type="none" w="med" len="med"/>
                    </a:lnL>
                    <a:lnR w="19050" cap="flat" cmpd="sng" algn="ctr">
                      <a:solidFill>
                        <a:srgbClr val="363636"/>
                      </a:solidFill>
                      <a:prstDash val="solid"/>
                      <a:round/>
                      <a:headEnd type="none" w="med" len="med"/>
                      <a:tailEnd type="none" w="med" len="med"/>
                    </a:lnR>
                    <a:lnT w="19050" cap="flat" cmpd="sng" algn="ctr">
                      <a:solidFill>
                        <a:srgbClr val="363636"/>
                      </a:solidFill>
                      <a:prstDash val="solid"/>
                      <a:round/>
                      <a:headEnd type="none" w="med" len="med"/>
                      <a:tailEnd type="none" w="med" len="med"/>
                    </a:lnT>
                    <a:lnB w="19050" cap="flat" cmpd="sng" algn="ctr">
                      <a:solidFill>
                        <a:srgbClr val="363636"/>
                      </a:solidFill>
                      <a:prstDash val="solid"/>
                      <a:round/>
                      <a:headEnd type="none" w="med" len="med"/>
                      <a:tailEnd type="none" w="med" len="med"/>
                    </a:lnB>
                    <a:solidFill>
                      <a:srgbClr val="363636"/>
                    </a:solidFill>
                  </a:tcPr>
                </a:tc>
                <a:extLst>
                  <a:ext uri="{0D108BD9-81ED-4DB2-BD59-A6C34878D82A}">
                    <a16:rowId xmlns:a16="http://schemas.microsoft.com/office/drawing/2014/main" val="3532193441"/>
                  </a:ext>
                </a:extLst>
              </a:tr>
              <a:tr h="1084847">
                <a:tc>
                  <a:txBody>
                    <a:bodyPr/>
                    <a:lstStyle/>
                    <a:p>
                      <a:pPr marL="90000" marR="0" indent="0" algn="l" defTabSz="914400" rtl="0" eaLnBrk="1" fontAlgn="auto" latinLnBrk="0" hangingPunct="1">
                        <a:lnSpc>
                          <a:spcPct val="100000"/>
                        </a:lnSpc>
                        <a:spcBef>
                          <a:spcPts val="0"/>
                        </a:spcBef>
                        <a:spcAft>
                          <a:spcPts val="0"/>
                        </a:spcAft>
                        <a:buClrTx/>
                        <a:buSzTx/>
                        <a:buFontTx/>
                        <a:buNone/>
                        <a:tabLst/>
                        <a:defRPr/>
                      </a:pPr>
                      <a:r>
                        <a:rPr lang="en-US" b="1" i="0" u="sng" dirty="0">
                          <a:solidFill>
                            <a:srgbClr val="363636"/>
                          </a:solidFill>
                          <a:latin typeface="Arial" panose="020B0604020202020204" pitchFamily="34" charset="0"/>
                          <a:cs typeface="Arial" panose="020B0604020202020204" pitchFamily="34" charset="0"/>
                        </a:rPr>
                        <a:t>Do</a:t>
                      </a:r>
                      <a:r>
                        <a:rPr lang="en-US" b="0" i="0" dirty="0">
                          <a:solidFill>
                            <a:srgbClr val="363636"/>
                          </a:solidFill>
                          <a:latin typeface="Arial" panose="020B0604020202020204" pitchFamily="34" charset="0"/>
                          <a:cs typeface="Arial" panose="020B0604020202020204" pitchFamily="34" charset="0"/>
                        </a:rPr>
                        <a:t> talk to a trusted adult if someone you do not know in real life offers you money on social media.</a:t>
                      </a:r>
                    </a:p>
                  </a:txBody>
                  <a:tcPr anchor="ctr">
                    <a:lnL w="19050" cap="flat" cmpd="sng" algn="ctr">
                      <a:solidFill>
                        <a:srgbClr val="363636"/>
                      </a:solidFill>
                      <a:prstDash val="solid"/>
                      <a:round/>
                      <a:headEnd type="none" w="med" len="med"/>
                      <a:tailEnd type="none" w="med" len="med"/>
                    </a:lnL>
                    <a:lnR w="19050" cap="flat" cmpd="sng" algn="ctr">
                      <a:solidFill>
                        <a:srgbClr val="363636"/>
                      </a:solidFill>
                      <a:prstDash val="solid"/>
                      <a:round/>
                      <a:headEnd type="none" w="med" len="med"/>
                      <a:tailEnd type="none" w="med" len="med"/>
                    </a:lnR>
                    <a:lnT w="19050" cap="flat" cmpd="sng" algn="ctr">
                      <a:solidFill>
                        <a:srgbClr val="363636"/>
                      </a:solidFill>
                      <a:prstDash val="solid"/>
                      <a:round/>
                      <a:headEnd type="none" w="med" len="med"/>
                      <a:tailEnd type="none" w="med" len="med"/>
                    </a:lnT>
                    <a:lnB w="19050" cap="flat" cmpd="sng" algn="ctr">
                      <a:solidFill>
                        <a:srgbClr val="363636"/>
                      </a:solidFill>
                      <a:prstDash val="solid"/>
                      <a:round/>
                      <a:headEnd type="none" w="med" len="med"/>
                      <a:tailEnd type="none" w="med" len="med"/>
                    </a:lnB>
                    <a:solidFill>
                      <a:schemeClr val="bg1"/>
                    </a:solidFill>
                  </a:tcPr>
                </a:tc>
                <a:tc>
                  <a:txBody>
                    <a:bodyPr/>
                    <a:lstStyle/>
                    <a:p>
                      <a:pPr marL="90000" marR="0" lvl="0" indent="0" algn="l" defTabSz="914400" rtl="0" eaLnBrk="1" fontAlgn="auto" latinLnBrk="0" hangingPunct="1">
                        <a:lnSpc>
                          <a:spcPct val="100000"/>
                        </a:lnSpc>
                        <a:spcBef>
                          <a:spcPts val="0"/>
                        </a:spcBef>
                        <a:spcAft>
                          <a:spcPts val="0"/>
                        </a:spcAft>
                        <a:buClrTx/>
                        <a:buSzTx/>
                        <a:buFontTx/>
                        <a:buNone/>
                        <a:tabLst/>
                        <a:defRPr/>
                      </a:pPr>
                      <a:r>
                        <a:rPr lang="en-GB" sz="1800" b="1" i="0" u="sng" kern="1200" dirty="0">
                          <a:solidFill>
                            <a:srgbClr val="363636"/>
                          </a:solidFill>
                          <a:effectLst/>
                          <a:latin typeface="Arial" panose="020B0604020202020204" pitchFamily="34" charset="0"/>
                          <a:ea typeface="+mn-ea"/>
                          <a:cs typeface="Arial" panose="020B0604020202020204" pitchFamily="34" charset="0"/>
                        </a:rPr>
                        <a:t>Don’t</a:t>
                      </a:r>
                      <a:r>
                        <a:rPr lang="en-GB" sz="1800" b="1" i="0" kern="1200" dirty="0">
                          <a:solidFill>
                            <a:srgbClr val="363636"/>
                          </a:solidFill>
                          <a:effectLst/>
                          <a:latin typeface="Arial" panose="020B0604020202020204" pitchFamily="34" charset="0"/>
                          <a:ea typeface="+mn-ea"/>
                          <a:cs typeface="Arial" panose="020B0604020202020204" pitchFamily="34" charset="0"/>
                        </a:rPr>
                        <a:t> </a:t>
                      </a:r>
                      <a:r>
                        <a:rPr lang="en-GB" sz="1800" b="0" i="0" kern="1200" dirty="0">
                          <a:solidFill>
                            <a:srgbClr val="363636"/>
                          </a:solidFill>
                          <a:effectLst/>
                          <a:latin typeface="Arial" panose="020B0604020202020204" pitchFamily="34" charset="0"/>
                          <a:ea typeface="+mn-ea"/>
                          <a:cs typeface="Arial" panose="020B0604020202020204" pitchFamily="34" charset="0"/>
                        </a:rPr>
                        <a:t>accept money from someone you don’t know or trust. </a:t>
                      </a:r>
                    </a:p>
                  </a:txBody>
                  <a:tcPr anchor="ctr">
                    <a:lnL w="19050" cap="flat" cmpd="sng" algn="ctr">
                      <a:solidFill>
                        <a:srgbClr val="363636"/>
                      </a:solidFill>
                      <a:prstDash val="solid"/>
                      <a:round/>
                      <a:headEnd type="none" w="med" len="med"/>
                      <a:tailEnd type="none" w="med" len="med"/>
                    </a:lnL>
                    <a:lnR w="19050" cap="flat" cmpd="sng" algn="ctr">
                      <a:solidFill>
                        <a:srgbClr val="363636"/>
                      </a:solidFill>
                      <a:prstDash val="solid"/>
                      <a:round/>
                      <a:headEnd type="none" w="med" len="med"/>
                      <a:tailEnd type="none" w="med" len="med"/>
                    </a:lnR>
                    <a:lnT w="19050" cap="flat" cmpd="sng" algn="ctr">
                      <a:solidFill>
                        <a:srgbClr val="363636"/>
                      </a:solidFill>
                      <a:prstDash val="solid"/>
                      <a:round/>
                      <a:headEnd type="none" w="med" len="med"/>
                      <a:tailEnd type="none" w="med" len="med"/>
                    </a:lnT>
                    <a:lnB w="19050" cap="flat" cmpd="sng" algn="ctr">
                      <a:solidFill>
                        <a:srgbClr val="363636"/>
                      </a:solidFill>
                      <a:prstDash val="solid"/>
                      <a:round/>
                      <a:headEnd type="none" w="med" len="med"/>
                      <a:tailEnd type="none" w="med" len="med"/>
                    </a:lnB>
                    <a:solidFill>
                      <a:schemeClr val="bg1"/>
                    </a:solidFill>
                  </a:tcPr>
                </a:tc>
                <a:extLst>
                  <a:ext uri="{0D108BD9-81ED-4DB2-BD59-A6C34878D82A}">
                    <a16:rowId xmlns:a16="http://schemas.microsoft.com/office/drawing/2014/main" val="926034342"/>
                  </a:ext>
                </a:extLst>
              </a:tr>
              <a:tr h="1212140">
                <a:tc>
                  <a:txBody>
                    <a:bodyPr/>
                    <a:lstStyle/>
                    <a:p>
                      <a:pPr marL="90000" marR="0" lvl="0" indent="0" algn="l" defTabSz="914400" rtl="0" eaLnBrk="1" fontAlgn="auto" latinLnBrk="0" hangingPunct="1">
                        <a:lnSpc>
                          <a:spcPct val="100000"/>
                        </a:lnSpc>
                        <a:spcBef>
                          <a:spcPts val="0"/>
                        </a:spcBef>
                        <a:spcAft>
                          <a:spcPts val="0"/>
                        </a:spcAft>
                        <a:buClrTx/>
                        <a:buSzTx/>
                        <a:buFontTx/>
                        <a:buNone/>
                        <a:tabLst/>
                        <a:defRPr/>
                      </a:pPr>
                      <a:r>
                        <a:rPr lang="en-GB" sz="1800" b="1" i="0" u="sng" kern="1200" dirty="0">
                          <a:solidFill>
                            <a:srgbClr val="363636"/>
                          </a:solidFill>
                          <a:effectLst/>
                          <a:latin typeface="Arial" panose="020B0604020202020204" pitchFamily="34" charset="0"/>
                          <a:ea typeface="+mn-ea"/>
                          <a:cs typeface="Arial" panose="020B0604020202020204" pitchFamily="34" charset="0"/>
                        </a:rPr>
                        <a:t>Do</a:t>
                      </a:r>
                      <a:r>
                        <a:rPr lang="en-GB" sz="1800" b="0" i="0" kern="1200" dirty="0">
                          <a:solidFill>
                            <a:srgbClr val="363636"/>
                          </a:solidFill>
                          <a:effectLst/>
                          <a:latin typeface="Arial" panose="020B0604020202020204" pitchFamily="34" charset="0"/>
                          <a:ea typeface="+mn-ea"/>
                          <a:cs typeface="Arial" panose="020B0604020202020204" pitchFamily="34" charset="0"/>
                        </a:rPr>
                        <a:t> always keep details like your full name, address, school and passwords private.</a:t>
                      </a:r>
                    </a:p>
                  </a:txBody>
                  <a:tcPr anchor="ctr">
                    <a:lnL w="19050" cap="flat" cmpd="sng" algn="ctr">
                      <a:solidFill>
                        <a:srgbClr val="363636"/>
                      </a:solidFill>
                      <a:prstDash val="solid"/>
                      <a:round/>
                      <a:headEnd type="none" w="med" len="med"/>
                      <a:tailEnd type="none" w="med" len="med"/>
                    </a:lnL>
                    <a:lnR w="19050" cap="flat" cmpd="sng" algn="ctr">
                      <a:solidFill>
                        <a:srgbClr val="363636"/>
                      </a:solidFill>
                      <a:prstDash val="solid"/>
                      <a:round/>
                      <a:headEnd type="none" w="med" len="med"/>
                      <a:tailEnd type="none" w="med" len="med"/>
                    </a:lnR>
                    <a:lnT w="19050" cap="flat" cmpd="sng" algn="ctr">
                      <a:solidFill>
                        <a:srgbClr val="363636"/>
                      </a:solidFill>
                      <a:prstDash val="solid"/>
                      <a:round/>
                      <a:headEnd type="none" w="med" len="med"/>
                      <a:tailEnd type="none" w="med" len="med"/>
                    </a:lnT>
                    <a:lnB w="19050" cap="flat" cmpd="sng" algn="ctr">
                      <a:solidFill>
                        <a:srgbClr val="363636"/>
                      </a:solidFill>
                      <a:prstDash val="solid"/>
                      <a:round/>
                      <a:headEnd type="none" w="med" len="med"/>
                      <a:tailEnd type="none" w="med" len="med"/>
                    </a:lnB>
                    <a:solidFill>
                      <a:schemeClr val="bg1"/>
                    </a:solidFill>
                  </a:tcPr>
                </a:tc>
                <a:tc>
                  <a:txBody>
                    <a:bodyPr/>
                    <a:lstStyle/>
                    <a:p>
                      <a:pPr marL="90000" marR="0" lvl="0" indent="-6350" algn="l" defTabSz="914400" rtl="0" eaLnBrk="1" fontAlgn="auto" latinLnBrk="0" hangingPunct="1">
                        <a:lnSpc>
                          <a:spcPct val="100000"/>
                        </a:lnSpc>
                        <a:spcBef>
                          <a:spcPts val="0"/>
                        </a:spcBef>
                        <a:spcAft>
                          <a:spcPts val="0"/>
                        </a:spcAft>
                        <a:buClrTx/>
                        <a:buSzTx/>
                        <a:buFontTx/>
                        <a:buNone/>
                        <a:tabLst/>
                        <a:defRPr/>
                      </a:pPr>
                      <a:r>
                        <a:rPr lang="en-GB" sz="1800" b="1" i="0" u="sng" kern="1200" dirty="0">
                          <a:solidFill>
                            <a:srgbClr val="363636"/>
                          </a:solidFill>
                          <a:effectLst/>
                          <a:latin typeface="Arial" panose="020B0604020202020204" pitchFamily="34" charset="0"/>
                          <a:ea typeface="+mn-ea"/>
                          <a:cs typeface="Arial" panose="020B0604020202020204" pitchFamily="34" charset="0"/>
                        </a:rPr>
                        <a:t>Don’t</a:t>
                      </a:r>
                      <a:r>
                        <a:rPr lang="en-GB" sz="1800" b="1" i="0" kern="1200" dirty="0">
                          <a:solidFill>
                            <a:srgbClr val="363636"/>
                          </a:solidFill>
                          <a:effectLst/>
                          <a:latin typeface="Arial" panose="020B0604020202020204" pitchFamily="34" charset="0"/>
                          <a:ea typeface="+mn-ea"/>
                          <a:cs typeface="Arial" panose="020B0604020202020204" pitchFamily="34" charset="0"/>
                        </a:rPr>
                        <a:t> </a:t>
                      </a:r>
                      <a:r>
                        <a:rPr lang="en-GB" sz="1800" b="0" i="0" kern="1200" dirty="0">
                          <a:solidFill>
                            <a:srgbClr val="363636"/>
                          </a:solidFill>
                          <a:effectLst/>
                          <a:latin typeface="Arial" panose="020B0604020202020204" pitchFamily="34" charset="0"/>
                          <a:ea typeface="+mn-ea"/>
                          <a:cs typeface="Arial" panose="020B0604020202020204" pitchFamily="34" charset="0"/>
                        </a:rPr>
                        <a:t>give your personal details</a:t>
                      </a:r>
                      <a:br>
                        <a:rPr lang="en-GB" sz="1800" b="0" i="0" kern="1200" dirty="0">
                          <a:solidFill>
                            <a:srgbClr val="363636"/>
                          </a:solidFill>
                          <a:effectLst/>
                          <a:latin typeface="Arial" panose="020B0604020202020204" pitchFamily="34" charset="0"/>
                          <a:ea typeface="+mn-ea"/>
                          <a:cs typeface="Arial" panose="020B0604020202020204" pitchFamily="34" charset="0"/>
                        </a:rPr>
                      </a:br>
                      <a:r>
                        <a:rPr lang="en-GB" sz="1800" b="0" i="0" kern="1200" dirty="0">
                          <a:solidFill>
                            <a:srgbClr val="363636"/>
                          </a:solidFill>
                          <a:effectLst/>
                          <a:latin typeface="Arial" panose="020B0604020202020204" pitchFamily="34" charset="0"/>
                          <a:ea typeface="+mn-ea"/>
                          <a:cs typeface="Arial" panose="020B0604020202020204" pitchFamily="34" charset="0"/>
                        </a:rPr>
                        <a:t>to anybody.</a:t>
                      </a:r>
                    </a:p>
                  </a:txBody>
                  <a:tcPr anchor="ctr">
                    <a:lnL w="19050" cap="flat" cmpd="sng" algn="ctr">
                      <a:solidFill>
                        <a:srgbClr val="363636"/>
                      </a:solidFill>
                      <a:prstDash val="solid"/>
                      <a:round/>
                      <a:headEnd type="none" w="med" len="med"/>
                      <a:tailEnd type="none" w="med" len="med"/>
                    </a:lnL>
                    <a:lnR w="19050" cap="flat" cmpd="sng" algn="ctr">
                      <a:solidFill>
                        <a:srgbClr val="363636"/>
                      </a:solidFill>
                      <a:prstDash val="solid"/>
                      <a:round/>
                      <a:headEnd type="none" w="med" len="med"/>
                      <a:tailEnd type="none" w="med" len="med"/>
                    </a:lnR>
                    <a:lnT w="19050" cap="flat" cmpd="sng" algn="ctr">
                      <a:solidFill>
                        <a:srgbClr val="363636"/>
                      </a:solidFill>
                      <a:prstDash val="solid"/>
                      <a:round/>
                      <a:headEnd type="none" w="med" len="med"/>
                      <a:tailEnd type="none" w="med" len="med"/>
                    </a:lnT>
                    <a:lnB w="19050" cap="flat" cmpd="sng" algn="ctr">
                      <a:solidFill>
                        <a:srgbClr val="363636"/>
                      </a:solidFill>
                      <a:prstDash val="solid"/>
                      <a:round/>
                      <a:headEnd type="none" w="med" len="med"/>
                      <a:tailEnd type="none" w="med" len="med"/>
                    </a:lnB>
                    <a:solidFill>
                      <a:schemeClr val="bg1"/>
                    </a:solidFill>
                  </a:tcPr>
                </a:tc>
                <a:extLst>
                  <a:ext uri="{0D108BD9-81ED-4DB2-BD59-A6C34878D82A}">
                    <a16:rowId xmlns:a16="http://schemas.microsoft.com/office/drawing/2014/main" val="2504405602"/>
                  </a:ext>
                </a:extLst>
              </a:tr>
              <a:tr h="1084847">
                <a:tc>
                  <a:txBody>
                    <a:bodyPr/>
                    <a:lstStyle/>
                    <a:p>
                      <a:pPr marL="90000" marR="0" lvl="0" indent="0" algn="l" defTabSz="914400" rtl="0" eaLnBrk="1" fontAlgn="auto" latinLnBrk="0" hangingPunct="1">
                        <a:lnSpc>
                          <a:spcPct val="100000"/>
                        </a:lnSpc>
                        <a:spcBef>
                          <a:spcPts val="0"/>
                        </a:spcBef>
                        <a:spcAft>
                          <a:spcPts val="0"/>
                        </a:spcAft>
                        <a:buClrTx/>
                        <a:buSzTx/>
                        <a:buFontTx/>
                        <a:buNone/>
                        <a:tabLst/>
                        <a:defRPr/>
                      </a:pPr>
                      <a:r>
                        <a:rPr lang="en-GB" sz="1800" b="1" i="0" u="sng" kern="1200" dirty="0">
                          <a:solidFill>
                            <a:srgbClr val="363636"/>
                          </a:solidFill>
                          <a:effectLst/>
                          <a:latin typeface="Arial" panose="020B0604020202020204" pitchFamily="34" charset="0"/>
                          <a:ea typeface="+mn-ea"/>
                          <a:cs typeface="Arial" panose="020B0604020202020204" pitchFamily="34" charset="0"/>
                        </a:rPr>
                        <a:t>Do</a:t>
                      </a:r>
                      <a:r>
                        <a:rPr lang="en-GB" sz="1800" b="0" i="0" kern="1200" dirty="0">
                          <a:solidFill>
                            <a:srgbClr val="363636"/>
                          </a:solidFill>
                          <a:effectLst/>
                          <a:latin typeface="Arial" panose="020B0604020202020204" pitchFamily="34" charset="0"/>
                          <a:ea typeface="+mn-ea"/>
                          <a:cs typeface="Arial" panose="020B0604020202020204" pitchFamily="34" charset="0"/>
                        </a:rPr>
                        <a:t> keep your bank account details secret.</a:t>
                      </a:r>
                    </a:p>
                  </a:txBody>
                  <a:tcPr anchor="ctr">
                    <a:lnL w="19050" cap="flat" cmpd="sng" algn="ctr">
                      <a:solidFill>
                        <a:srgbClr val="363636"/>
                      </a:solidFill>
                      <a:prstDash val="solid"/>
                      <a:round/>
                      <a:headEnd type="none" w="med" len="med"/>
                      <a:tailEnd type="none" w="med" len="med"/>
                    </a:lnL>
                    <a:lnR w="19050" cap="flat" cmpd="sng" algn="ctr">
                      <a:solidFill>
                        <a:srgbClr val="363636"/>
                      </a:solidFill>
                      <a:prstDash val="solid"/>
                      <a:round/>
                      <a:headEnd type="none" w="med" len="med"/>
                      <a:tailEnd type="none" w="med" len="med"/>
                    </a:lnR>
                    <a:lnT w="19050" cap="flat" cmpd="sng" algn="ctr">
                      <a:solidFill>
                        <a:srgbClr val="363636"/>
                      </a:solidFill>
                      <a:prstDash val="solid"/>
                      <a:round/>
                      <a:headEnd type="none" w="med" len="med"/>
                      <a:tailEnd type="none" w="med" len="med"/>
                    </a:lnT>
                    <a:lnB w="19050" cap="flat" cmpd="sng" algn="ctr">
                      <a:solidFill>
                        <a:srgbClr val="363636"/>
                      </a:solidFill>
                      <a:prstDash val="solid"/>
                      <a:round/>
                      <a:headEnd type="none" w="med" len="med"/>
                      <a:tailEnd type="none" w="med" len="med"/>
                    </a:lnB>
                    <a:solidFill>
                      <a:schemeClr val="bg1"/>
                    </a:solidFill>
                  </a:tcPr>
                </a:tc>
                <a:tc>
                  <a:txBody>
                    <a:bodyPr/>
                    <a:lstStyle/>
                    <a:p>
                      <a:pPr marL="90000" marR="0" lvl="0" indent="0" algn="l" defTabSz="914400" rtl="0" eaLnBrk="1" fontAlgn="auto" latinLnBrk="0" hangingPunct="1">
                        <a:lnSpc>
                          <a:spcPct val="100000"/>
                        </a:lnSpc>
                        <a:spcBef>
                          <a:spcPts val="0"/>
                        </a:spcBef>
                        <a:spcAft>
                          <a:spcPts val="0"/>
                        </a:spcAft>
                        <a:buClrTx/>
                        <a:buSzTx/>
                        <a:buFontTx/>
                        <a:buNone/>
                        <a:tabLst/>
                        <a:defRPr/>
                      </a:pPr>
                      <a:r>
                        <a:rPr lang="en-GB" sz="1800" b="1" i="0" u="sng" kern="1200" dirty="0">
                          <a:solidFill>
                            <a:srgbClr val="363636"/>
                          </a:solidFill>
                          <a:effectLst/>
                          <a:latin typeface="Arial" panose="020B0604020202020204" pitchFamily="34" charset="0"/>
                          <a:ea typeface="+mn-ea"/>
                          <a:cs typeface="Arial" panose="020B0604020202020204" pitchFamily="34" charset="0"/>
                        </a:rPr>
                        <a:t>Don’t</a:t>
                      </a:r>
                      <a:r>
                        <a:rPr lang="en-GB" sz="1800" b="1" i="0" kern="1200" dirty="0">
                          <a:solidFill>
                            <a:srgbClr val="363636"/>
                          </a:solidFill>
                          <a:effectLst/>
                          <a:latin typeface="Arial" panose="020B0604020202020204" pitchFamily="34" charset="0"/>
                          <a:ea typeface="+mn-ea"/>
                          <a:cs typeface="Arial" panose="020B0604020202020204" pitchFamily="34" charset="0"/>
                        </a:rPr>
                        <a:t> </a:t>
                      </a:r>
                      <a:r>
                        <a:rPr lang="en-GB" sz="1800" b="0" i="0" kern="1200" dirty="0">
                          <a:solidFill>
                            <a:srgbClr val="363636"/>
                          </a:solidFill>
                          <a:effectLst/>
                          <a:latin typeface="Arial" panose="020B0604020202020204" pitchFamily="34" charset="0"/>
                          <a:ea typeface="+mn-ea"/>
                          <a:cs typeface="Arial" panose="020B0604020202020204" pitchFamily="34" charset="0"/>
                        </a:rPr>
                        <a:t>give your bank account details</a:t>
                      </a:r>
                      <a:br>
                        <a:rPr lang="en-GB" sz="1800" b="0" i="0" kern="1200" dirty="0">
                          <a:solidFill>
                            <a:srgbClr val="363636"/>
                          </a:solidFill>
                          <a:effectLst/>
                          <a:latin typeface="Arial" panose="020B0604020202020204" pitchFamily="34" charset="0"/>
                          <a:ea typeface="+mn-ea"/>
                          <a:cs typeface="Arial" panose="020B0604020202020204" pitchFamily="34" charset="0"/>
                        </a:rPr>
                      </a:br>
                      <a:r>
                        <a:rPr lang="en-GB" sz="1800" b="0" i="0" kern="1200" dirty="0">
                          <a:solidFill>
                            <a:srgbClr val="363636"/>
                          </a:solidFill>
                          <a:effectLst/>
                          <a:latin typeface="Arial" panose="020B0604020202020204" pitchFamily="34" charset="0"/>
                          <a:ea typeface="+mn-ea"/>
                          <a:cs typeface="Arial" panose="020B0604020202020204" pitchFamily="34" charset="0"/>
                        </a:rPr>
                        <a:t>to anybody. </a:t>
                      </a:r>
                    </a:p>
                  </a:txBody>
                  <a:tcPr anchor="ctr">
                    <a:lnL w="19050" cap="flat" cmpd="sng" algn="ctr">
                      <a:solidFill>
                        <a:srgbClr val="363636"/>
                      </a:solidFill>
                      <a:prstDash val="solid"/>
                      <a:round/>
                      <a:headEnd type="none" w="med" len="med"/>
                      <a:tailEnd type="none" w="med" len="med"/>
                    </a:lnL>
                    <a:lnR w="19050" cap="flat" cmpd="sng" algn="ctr">
                      <a:solidFill>
                        <a:srgbClr val="363636"/>
                      </a:solidFill>
                      <a:prstDash val="solid"/>
                      <a:round/>
                      <a:headEnd type="none" w="med" len="med"/>
                      <a:tailEnd type="none" w="med" len="med"/>
                    </a:lnR>
                    <a:lnT w="19050" cap="flat" cmpd="sng" algn="ctr">
                      <a:solidFill>
                        <a:srgbClr val="363636"/>
                      </a:solidFill>
                      <a:prstDash val="solid"/>
                      <a:round/>
                      <a:headEnd type="none" w="med" len="med"/>
                      <a:tailEnd type="none" w="med" len="med"/>
                    </a:lnT>
                    <a:lnB w="19050" cap="flat" cmpd="sng" algn="ctr">
                      <a:solidFill>
                        <a:srgbClr val="363636"/>
                      </a:solidFill>
                      <a:prstDash val="solid"/>
                      <a:round/>
                      <a:headEnd type="none" w="med" len="med"/>
                      <a:tailEnd type="none" w="med" len="med"/>
                    </a:lnB>
                    <a:solidFill>
                      <a:schemeClr val="bg1"/>
                    </a:solidFill>
                  </a:tcPr>
                </a:tc>
                <a:extLst>
                  <a:ext uri="{0D108BD9-81ED-4DB2-BD59-A6C34878D82A}">
                    <a16:rowId xmlns:a16="http://schemas.microsoft.com/office/drawing/2014/main" val="2345610855"/>
                  </a:ext>
                </a:extLst>
              </a:tr>
            </a:tbl>
          </a:graphicData>
        </a:graphic>
      </p:graphicFrame>
    </p:spTree>
    <p:extLst>
      <p:ext uri="{BB962C8B-B14F-4D97-AF65-F5344CB8AC3E}">
        <p14:creationId xmlns:p14="http://schemas.microsoft.com/office/powerpoint/2010/main" val="1300773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FD3208E-6E4B-7249-8D5D-3ED2239A7EEB}"/>
              </a:ext>
            </a:extLst>
          </p:cNvPr>
          <p:cNvSpPr txBox="1"/>
          <p:nvPr/>
        </p:nvSpPr>
        <p:spPr>
          <a:xfrm>
            <a:off x="1389656" y="1117886"/>
            <a:ext cx="5187522" cy="4616164"/>
          </a:xfrm>
          <a:prstGeom prst="rect">
            <a:avLst/>
          </a:prstGeom>
          <a:noFill/>
        </p:spPr>
        <p:txBody>
          <a:bodyPr wrap="square">
            <a:noAutofit/>
          </a:bodyPr>
          <a:lstStyle/>
          <a:p>
            <a:pPr>
              <a:spcBef>
                <a:spcPts val="2000"/>
              </a:spcBef>
            </a:pP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Josh does respond …</a:t>
            </a:r>
          </a:p>
          <a:p>
            <a:pPr>
              <a:spcBef>
                <a:spcPts val="2000"/>
              </a:spcBef>
            </a:pP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The recruiter instructs Josh to open</a:t>
            </a:r>
            <a:b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b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a cryptocurrency account. </a:t>
            </a:r>
          </a:p>
          <a:p>
            <a:pPr>
              <a:spcBef>
                <a:spcPts val="2000"/>
              </a:spcBef>
            </a:pP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The recruiter gives Josh details</a:t>
            </a:r>
            <a:b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b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of another crypto wallet.</a:t>
            </a:r>
          </a:p>
          <a:p>
            <a:pPr>
              <a:spcBef>
                <a:spcPts val="2000"/>
              </a:spcBef>
            </a:pP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Next Josh will receive the money into his bank account. He needs to buy Bitcoin with this money and then transfer it to the other crypto wallet.</a:t>
            </a:r>
          </a:p>
          <a:p>
            <a:pPr>
              <a:spcBef>
                <a:spcPts val="2000"/>
              </a:spcBef>
            </a:pP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He’ll get his commission as soon</a:t>
            </a:r>
            <a:b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b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as he’s handled the transfer.</a:t>
            </a:r>
            <a:endParaRPr lang="en-GB" sz="2300" b="1" dirty="0">
              <a:solidFill>
                <a:srgbClr val="363636"/>
              </a:solidFill>
              <a:latin typeface="Arial" panose="020B0604020202020204" pitchFamily="34" charset="0"/>
              <a:ea typeface="Calibri" panose="020F0502020204030204" pitchFamily="34" charset="0"/>
              <a:cs typeface="Times New Roman" panose="02020603050405020304" pitchFamily="18" charset="0"/>
            </a:endParaRPr>
          </a:p>
        </p:txBody>
      </p:sp>
      <p:grpSp>
        <p:nvGrpSpPr>
          <p:cNvPr id="3" name="Group 2">
            <a:extLst>
              <a:ext uri="{FF2B5EF4-FFF2-40B4-BE49-F238E27FC236}">
                <a16:creationId xmlns:a16="http://schemas.microsoft.com/office/drawing/2014/main" id="{487D8595-7CA1-7F4F-BD11-C9DD95DD5F87}"/>
              </a:ext>
              <a:ext uri="{C183D7F6-B498-43B3-948B-1728B52AA6E4}">
                <adec:decorative xmlns:adec="http://schemas.microsoft.com/office/drawing/2017/decorative" val="1"/>
              </a:ext>
            </a:extLst>
          </p:cNvPr>
          <p:cNvGrpSpPr/>
          <p:nvPr/>
        </p:nvGrpSpPr>
        <p:grpSpPr>
          <a:xfrm>
            <a:off x="7352962" y="1146736"/>
            <a:ext cx="3000152" cy="4564527"/>
            <a:chOff x="7831241" y="1072857"/>
            <a:chExt cx="3000152" cy="4564527"/>
          </a:xfrm>
        </p:grpSpPr>
        <p:pic>
          <p:nvPicPr>
            <p:cNvPr id="5" name="Money note" descr="Logo&#10;&#10;Description automatically generated">
              <a:extLst>
                <a:ext uri="{FF2B5EF4-FFF2-40B4-BE49-F238E27FC236}">
                  <a16:creationId xmlns:a16="http://schemas.microsoft.com/office/drawing/2014/main" id="{8F382CAB-74CB-0D4F-8F1C-FD48BB426E8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831241" y="1072857"/>
              <a:ext cx="2598471" cy="1782351"/>
            </a:xfrm>
            <a:prstGeom prst="rect">
              <a:avLst/>
            </a:prstGeom>
          </p:spPr>
        </p:pic>
        <p:pic>
          <p:nvPicPr>
            <p:cNvPr id="6" name="Money note" descr="Logo&#10;&#10;Description automatically generated">
              <a:extLst>
                <a:ext uri="{FF2B5EF4-FFF2-40B4-BE49-F238E27FC236}">
                  <a16:creationId xmlns:a16="http://schemas.microsoft.com/office/drawing/2014/main" id="{86EC583D-C6DB-3048-B496-96F5181E9BD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545141">
              <a:off x="8232922" y="2427826"/>
              <a:ext cx="2598471" cy="1782351"/>
            </a:xfrm>
            <a:prstGeom prst="rect">
              <a:avLst/>
            </a:prstGeom>
          </p:spPr>
        </p:pic>
        <p:pic>
          <p:nvPicPr>
            <p:cNvPr id="7" name="Money note" descr="Logo&#10;&#10;Description automatically generated">
              <a:extLst>
                <a:ext uri="{FF2B5EF4-FFF2-40B4-BE49-F238E27FC236}">
                  <a16:creationId xmlns:a16="http://schemas.microsoft.com/office/drawing/2014/main" id="{09E8415D-9A17-954C-A267-F3B908ADD5F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920358" y="3855033"/>
              <a:ext cx="2598471" cy="1782351"/>
            </a:xfrm>
            <a:prstGeom prst="rect">
              <a:avLst/>
            </a:prstGeom>
          </p:spPr>
        </p:pic>
      </p:grpSp>
      <p:sp>
        <p:nvSpPr>
          <p:cNvPr id="2" name="Title 1">
            <a:extLst>
              <a:ext uri="{FF2B5EF4-FFF2-40B4-BE49-F238E27FC236}">
                <a16:creationId xmlns:a16="http://schemas.microsoft.com/office/drawing/2014/main" id="{BFCE8A1C-7BCA-0AA1-EEAD-A2B8B3077E19}"/>
              </a:ext>
            </a:extLst>
          </p:cNvPr>
          <p:cNvSpPr>
            <a:spLocks noGrp="1"/>
          </p:cNvSpPr>
          <p:nvPr>
            <p:ph type="ctrTitle"/>
          </p:nvPr>
        </p:nvSpPr>
        <p:spPr>
          <a:xfrm>
            <a:off x="1524000" y="-200416"/>
            <a:ext cx="9144000" cy="200416"/>
          </a:xfrm>
        </p:spPr>
        <p:txBody>
          <a:bodyPr anchor="b"/>
          <a:lstStyle/>
          <a:p>
            <a:r>
              <a:rPr lang="en-GB" sz="800" b="0" dirty="0">
                <a:solidFill>
                  <a:schemeClr val="bg1"/>
                </a:solidFill>
              </a:rPr>
              <a:t>Slide 9</a:t>
            </a:r>
          </a:p>
        </p:txBody>
      </p:sp>
    </p:spTree>
    <p:extLst>
      <p:ext uri="{BB962C8B-B14F-4D97-AF65-F5344CB8AC3E}">
        <p14:creationId xmlns:p14="http://schemas.microsoft.com/office/powerpoint/2010/main" val="26528212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9314</TotalTime>
  <Words>4323</Words>
  <Application>Microsoft Office PowerPoint</Application>
  <PresentationFormat>Widescreen</PresentationFormat>
  <Paragraphs>323</Paragraphs>
  <Slides>36</Slides>
  <Notes>19</Notes>
  <HiddenSlides>2</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36</vt:i4>
      </vt:variant>
    </vt:vector>
  </HeadingPairs>
  <TitlesOfParts>
    <vt:vector size="43" baseType="lpstr">
      <vt:lpstr>Arial</vt:lpstr>
      <vt:lpstr>Arial Black</vt:lpstr>
      <vt:lpstr>Calibri</vt:lpstr>
      <vt:lpstr>Symbol</vt:lpstr>
      <vt:lpstr>Office Theme</vt:lpstr>
      <vt:lpstr>Custom Design</vt:lpstr>
      <vt:lpstr>1_Custom Design</vt:lpstr>
      <vt:lpstr>Money Mules</vt:lpstr>
      <vt:lpstr>PSHE</vt:lpstr>
      <vt:lpstr>Josh’s story</vt:lpstr>
      <vt:lpstr>Slide 4</vt:lpstr>
      <vt:lpstr>Slide 5</vt:lpstr>
      <vt:lpstr>Slide 6</vt:lpstr>
      <vt:lpstr>Discussion</vt:lpstr>
      <vt:lpstr>Online Safety reminder </vt:lpstr>
      <vt:lpstr>Slide 9</vt:lpstr>
      <vt:lpstr>Further Discussion</vt:lpstr>
      <vt:lpstr>Slide 11</vt:lpstr>
      <vt:lpstr>Slide 12</vt:lpstr>
      <vt:lpstr>Slide 13</vt:lpstr>
      <vt:lpstr>Slide 14</vt:lpstr>
      <vt:lpstr>Slide 15</vt:lpstr>
      <vt:lpstr>Slide 16</vt:lpstr>
      <vt:lpstr>Money Laundering</vt:lpstr>
      <vt:lpstr>Slide 18</vt:lpstr>
      <vt:lpstr>Slide 19</vt:lpstr>
      <vt:lpstr>Video</vt:lpstr>
      <vt:lpstr>Tips and advice - be wary of slogans like these: </vt:lpstr>
      <vt:lpstr>Be fraud aware!</vt:lpstr>
      <vt:lpstr>Planetery Financial</vt:lpstr>
      <vt:lpstr>Slide 24</vt:lpstr>
      <vt:lpstr>Lauren’s story</vt:lpstr>
      <vt:lpstr>Discussion about Lauren and Marcia</vt:lpstr>
      <vt:lpstr>Activity</vt:lpstr>
      <vt:lpstr>Extension activities / Home learning</vt:lpstr>
      <vt:lpstr>Slide 29</vt:lpstr>
      <vt:lpstr>English</vt:lpstr>
      <vt:lpstr>Activity 1</vt:lpstr>
      <vt:lpstr>Activity 2</vt:lpstr>
      <vt:lpstr>Slide 33</vt:lpstr>
      <vt:lpstr>Drama</vt:lpstr>
      <vt:lpstr>Slide 35</vt:lpstr>
      <vt:lpstr>Slide 36</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sandra moyes</dc:creator>
  <cp:lastModifiedBy>Phil Bird</cp:lastModifiedBy>
  <cp:revision>873</cp:revision>
  <dcterms:created xsi:type="dcterms:W3CDTF">2021-01-11T17:47:06Z</dcterms:created>
  <dcterms:modified xsi:type="dcterms:W3CDTF">2026-05-15T09:32:35Z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c92f01a9-cdae-46d8-b7db-376e33119417_Enabled">
    <vt:lpwstr>true</vt:lpwstr>
  </property>
  <property fmtid="{D5CDD505-2E9C-101B-9397-08002B2CF9AE}" pid="3" name="MSIP_Label_c92f01a9-cdae-46d8-b7db-376e33119417_SetDate">
    <vt:lpwstr>2024-04-26T08:54:12Z</vt:lpwstr>
  </property>
  <property fmtid="{D5CDD505-2E9C-101B-9397-08002B2CF9AE}" pid="4" name="MSIP_Label_c92f01a9-cdae-46d8-b7db-376e33119417_Method">
    <vt:lpwstr>Standard</vt:lpwstr>
  </property>
  <property fmtid="{D5CDD505-2E9C-101B-9397-08002B2CF9AE}" pid="5" name="MSIP_Label_c92f01a9-cdae-46d8-b7db-376e33119417_Name">
    <vt:lpwstr>Internal - UK Finance</vt:lpwstr>
  </property>
  <property fmtid="{D5CDD505-2E9C-101B-9397-08002B2CF9AE}" pid="6" name="MSIP_Label_c92f01a9-cdae-46d8-b7db-376e33119417_SiteId">
    <vt:lpwstr>70e4dd2e-aab7-4c6a-a882-3b6e7a39663e</vt:lpwstr>
  </property>
  <property fmtid="{D5CDD505-2E9C-101B-9397-08002B2CF9AE}" pid="7" name="MSIP_Label_c92f01a9-cdae-46d8-b7db-376e33119417_ActionId">
    <vt:lpwstr>a0bf6a58-c17e-4c92-be85-0efe744b396c</vt:lpwstr>
  </property>
  <property fmtid="{D5CDD505-2E9C-101B-9397-08002B2CF9AE}" pid="8" name="MSIP_Label_c92f01a9-cdae-46d8-b7db-376e33119417_ContentBits">
    <vt:lpwstr>0</vt:lpwstr>
  </property>
</Properties>
</file>